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07" r:id="rId1"/>
  </p:sldMasterIdLst>
  <p:sldIdLst>
    <p:sldId id="334" r:id="rId2"/>
    <p:sldId id="256" r:id="rId3"/>
    <p:sldId id="282" r:id="rId4"/>
    <p:sldId id="257" r:id="rId5"/>
    <p:sldId id="258" r:id="rId6"/>
    <p:sldId id="259" r:id="rId7"/>
    <p:sldId id="260" r:id="rId8"/>
    <p:sldId id="261" r:id="rId9"/>
    <p:sldId id="322" r:id="rId10"/>
    <p:sldId id="323" r:id="rId11"/>
    <p:sldId id="324" r:id="rId12"/>
    <p:sldId id="325" r:id="rId13"/>
    <p:sldId id="262" r:id="rId14"/>
    <p:sldId id="263" r:id="rId15"/>
    <p:sldId id="264" r:id="rId16"/>
    <p:sldId id="265" r:id="rId17"/>
    <p:sldId id="266" r:id="rId18"/>
    <p:sldId id="267" r:id="rId19"/>
    <p:sldId id="268" r:id="rId20"/>
    <p:sldId id="269" r:id="rId21"/>
    <p:sldId id="270" r:id="rId22"/>
    <p:sldId id="328" r:id="rId23"/>
    <p:sldId id="329" r:id="rId24"/>
    <p:sldId id="271" r:id="rId25"/>
    <p:sldId id="272" r:id="rId26"/>
    <p:sldId id="326" r:id="rId27"/>
    <p:sldId id="327" r:id="rId28"/>
    <p:sldId id="283" r:id="rId29"/>
    <p:sldId id="284" r:id="rId30"/>
    <p:sldId id="285" r:id="rId31"/>
    <p:sldId id="286" r:id="rId32"/>
    <p:sldId id="287" r:id="rId33"/>
    <p:sldId id="289" r:id="rId34"/>
    <p:sldId id="290" r:id="rId35"/>
    <p:sldId id="291" r:id="rId36"/>
    <p:sldId id="331" r:id="rId37"/>
    <p:sldId id="332" r:id="rId38"/>
    <p:sldId id="292" r:id="rId39"/>
    <p:sldId id="293" r:id="rId40"/>
    <p:sldId id="294" r:id="rId41"/>
    <p:sldId id="333" r:id="rId42"/>
    <p:sldId id="295" r:id="rId43"/>
    <p:sldId id="296" r:id="rId44"/>
    <p:sldId id="297" r:id="rId45"/>
    <p:sldId id="298" r:id="rId46"/>
    <p:sldId id="299" r:id="rId47"/>
    <p:sldId id="300" r:id="rId48"/>
    <p:sldId id="301" r:id="rId49"/>
    <p:sldId id="302" r:id="rId50"/>
    <p:sldId id="303" r:id="rId51"/>
    <p:sldId id="304" r:id="rId52"/>
    <p:sldId id="288"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005"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image" Target="../media/image4.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1371671-9175-4DEE-89B5-DBD1198E528B}" type="datetimeFigureOut">
              <a:rPr lang="en-US" smtClean="0"/>
              <a:t>5/25/2020</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5E6DC0FD-0EC2-498A-BC9E-2D679EDE23BD}" type="slidenum">
              <a:rPr lang="en-US" smtClean="0"/>
              <a:t>‹#›</a:t>
            </a:fld>
            <a:endParaRPr lang="en-US"/>
          </a:p>
        </p:txBody>
      </p:sp>
    </p:spTree>
    <p:extLst>
      <p:ext uri="{BB962C8B-B14F-4D97-AF65-F5344CB8AC3E}">
        <p14:creationId xmlns:p14="http://schemas.microsoft.com/office/powerpoint/2010/main" val="30647671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1371671-9175-4DEE-89B5-DBD1198E528B}" type="datetimeFigureOut">
              <a:rPr lang="en-US" smtClean="0"/>
              <a:t>5/25/2020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5E6DC0FD-0EC2-498A-BC9E-2D679EDE23BD}" type="slidenum">
              <a:rPr lang="en-US" smtClean="0"/>
              <a:t>‹#›</a:t>
            </a:fld>
            <a:endParaRPr lang="en-US"/>
          </a:p>
        </p:txBody>
      </p:sp>
    </p:spTree>
    <p:extLst>
      <p:ext uri="{BB962C8B-B14F-4D97-AF65-F5344CB8AC3E}">
        <p14:creationId xmlns:p14="http://schemas.microsoft.com/office/powerpoint/2010/main" val="1696460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1371671-9175-4DEE-89B5-DBD1198E528B}" type="datetimeFigureOut">
              <a:rPr lang="en-US" smtClean="0"/>
              <a:t>5/25/2020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6DC0FD-0EC2-498A-BC9E-2D679EDE23BD}" type="slidenum">
              <a:rPr lang="en-US" smtClean="0"/>
              <a:t>‹#›</a:t>
            </a:fld>
            <a:endParaRPr lang="en-US"/>
          </a:p>
        </p:txBody>
      </p:sp>
    </p:spTree>
    <p:extLst>
      <p:ext uri="{BB962C8B-B14F-4D97-AF65-F5344CB8AC3E}">
        <p14:creationId xmlns:p14="http://schemas.microsoft.com/office/powerpoint/2010/main" val="39586486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1371671-9175-4DEE-89B5-DBD1198E528B}" type="datetimeFigureOut">
              <a:rPr lang="en-US" smtClean="0"/>
              <a:t>5/25/2020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6DC0FD-0EC2-498A-BC9E-2D679EDE23BD}" type="slidenum">
              <a:rPr lang="en-US" smtClean="0"/>
              <a:t>‹#›</a:t>
            </a:fld>
            <a:endParaRPr lang="en-US"/>
          </a:p>
        </p:txBody>
      </p:sp>
    </p:spTree>
    <p:extLst>
      <p:ext uri="{BB962C8B-B14F-4D97-AF65-F5344CB8AC3E}">
        <p14:creationId xmlns:p14="http://schemas.microsoft.com/office/powerpoint/2010/main" val="367729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1371671-9175-4DEE-89B5-DBD1198E528B}" type="datetimeFigureOut">
              <a:rPr lang="en-US" smtClean="0"/>
              <a:t>5/25/2020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E6DC0FD-0EC2-498A-BC9E-2D679EDE23BD}" type="slidenum">
              <a:rPr lang="en-US" smtClean="0"/>
              <a:t>‹#›</a:t>
            </a:fld>
            <a:endParaRPr lang="en-US"/>
          </a:p>
        </p:txBody>
      </p:sp>
    </p:spTree>
    <p:extLst>
      <p:ext uri="{BB962C8B-B14F-4D97-AF65-F5344CB8AC3E}">
        <p14:creationId xmlns:p14="http://schemas.microsoft.com/office/powerpoint/2010/main" val="1560018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1371671-9175-4DEE-89B5-DBD1198E528B}" type="datetimeFigureOut">
              <a:rPr lang="en-US" smtClean="0"/>
              <a:t>5/25/2020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E6DC0FD-0EC2-498A-BC9E-2D679EDE23BD}" type="slidenum">
              <a:rPr lang="en-US" smtClean="0"/>
              <a:t>‹#›</a:t>
            </a:fld>
            <a:endParaRPr lang="en-US"/>
          </a:p>
        </p:txBody>
      </p:sp>
    </p:spTree>
    <p:extLst>
      <p:ext uri="{BB962C8B-B14F-4D97-AF65-F5344CB8AC3E}">
        <p14:creationId xmlns:p14="http://schemas.microsoft.com/office/powerpoint/2010/main" val="3187294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371671-9175-4DEE-89B5-DBD1198E528B}" type="datetimeFigureOut">
              <a:rPr lang="en-US" smtClean="0"/>
              <a:t>5/25/2020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E6DC0FD-0EC2-498A-BC9E-2D679EDE23BD}" type="slidenum">
              <a:rPr lang="en-US" smtClean="0"/>
              <a:t>‹#›</a:t>
            </a:fld>
            <a:endParaRPr lang="en-US"/>
          </a:p>
        </p:txBody>
      </p:sp>
    </p:spTree>
    <p:extLst>
      <p:ext uri="{BB962C8B-B14F-4D97-AF65-F5344CB8AC3E}">
        <p14:creationId xmlns:p14="http://schemas.microsoft.com/office/powerpoint/2010/main" val="36437767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21371671-9175-4DEE-89B5-DBD1198E528B}" type="datetimeFigureOut">
              <a:rPr lang="en-US" smtClean="0"/>
              <a:t>5/25/2020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6DC0FD-0EC2-498A-BC9E-2D679EDE23BD}" type="slidenum">
              <a:rPr lang="en-US" smtClean="0"/>
              <a:t>‹#›</a:t>
            </a:fld>
            <a:endParaRPr lang="en-US"/>
          </a:p>
        </p:txBody>
      </p:sp>
    </p:spTree>
    <p:extLst>
      <p:ext uri="{BB962C8B-B14F-4D97-AF65-F5344CB8AC3E}">
        <p14:creationId xmlns:p14="http://schemas.microsoft.com/office/powerpoint/2010/main" val="33950718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21371671-9175-4DEE-89B5-DBD1198E528B}" type="datetimeFigureOut">
              <a:rPr lang="en-US" smtClean="0"/>
              <a:t>5/25/2020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6DC0FD-0EC2-498A-BC9E-2D679EDE23BD}" type="slidenum">
              <a:rPr lang="en-US" smtClean="0"/>
              <a:t>‹#›</a:t>
            </a:fld>
            <a:endParaRPr lang="en-US"/>
          </a:p>
        </p:txBody>
      </p:sp>
    </p:spTree>
    <p:extLst>
      <p:ext uri="{BB962C8B-B14F-4D97-AF65-F5344CB8AC3E}">
        <p14:creationId xmlns:p14="http://schemas.microsoft.com/office/powerpoint/2010/main" val="586513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21371671-9175-4DEE-89B5-DBD1198E528B}" type="datetimeFigureOut">
              <a:rPr lang="en-US" smtClean="0"/>
              <a:t>5/25/2020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6DC0FD-0EC2-498A-BC9E-2D679EDE23BD}" type="slidenum">
              <a:rPr lang="en-US" smtClean="0"/>
              <a:t>‹#›</a:t>
            </a:fld>
            <a:endParaRPr lang="en-US"/>
          </a:p>
        </p:txBody>
      </p:sp>
    </p:spTree>
    <p:extLst>
      <p:ext uri="{BB962C8B-B14F-4D97-AF65-F5344CB8AC3E}">
        <p14:creationId xmlns:p14="http://schemas.microsoft.com/office/powerpoint/2010/main" val="1742575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1371671-9175-4DEE-89B5-DBD1198E528B}" type="datetimeFigureOut">
              <a:rPr lang="en-US" smtClean="0"/>
              <a:t>5/25/2020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6DC0FD-0EC2-498A-BC9E-2D679EDE23BD}" type="slidenum">
              <a:rPr lang="en-US" smtClean="0"/>
              <a:t>‹#›</a:t>
            </a:fld>
            <a:endParaRPr lang="en-US"/>
          </a:p>
        </p:txBody>
      </p:sp>
    </p:spTree>
    <p:extLst>
      <p:ext uri="{BB962C8B-B14F-4D97-AF65-F5344CB8AC3E}">
        <p14:creationId xmlns:p14="http://schemas.microsoft.com/office/powerpoint/2010/main" val="33266886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1371671-9175-4DEE-89B5-DBD1198E528B}" type="datetimeFigureOut">
              <a:rPr lang="en-US" smtClean="0"/>
              <a:t>5/25/2020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6DC0FD-0EC2-498A-BC9E-2D679EDE23BD}" type="slidenum">
              <a:rPr lang="en-US" smtClean="0"/>
              <a:t>‹#›</a:t>
            </a:fld>
            <a:endParaRPr lang="en-US"/>
          </a:p>
        </p:txBody>
      </p:sp>
    </p:spTree>
    <p:extLst>
      <p:ext uri="{BB962C8B-B14F-4D97-AF65-F5344CB8AC3E}">
        <p14:creationId xmlns:p14="http://schemas.microsoft.com/office/powerpoint/2010/main" val="9763097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1371671-9175-4DEE-89B5-DBD1198E528B}" type="datetimeFigureOut">
              <a:rPr lang="en-US" smtClean="0"/>
              <a:t>5/25/2020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6DC0FD-0EC2-498A-BC9E-2D679EDE23BD}" type="slidenum">
              <a:rPr lang="en-US" smtClean="0"/>
              <a:t>‹#›</a:t>
            </a:fld>
            <a:endParaRPr lang="en-US"/>
          </a:p>
        </p:txBody>
      </p:sp>
    </p:spTree>
    <p:extLst>
      <p:ext uri="{BB962C8B-B14F-4D97-AF65-F5344CB8AC3E}">
        <p14:creationId xmlns:p14="http://schemas.microsoft.com/office/powerpoint/2010/main" val="6243240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1371671-9175-4DEE-89B5-DBD1198E528B}" type="datetimeFigureOut">
              <a:rPr lang="en-US" smtClean="0"/>
              <a:t>5/25/2020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6DC0FD-0EC2-498A-BC9E-2D679EDE23BD}" type="slidenum">
              <a:rPr lang="en-US" smtClean="0"/>
              <a:t>‹#›</a:t>
            </a:fld>
            <a:endParaRPr lang="en-US"/>
          </a:p>
        </p:txBody>
      </p:sp>
    </p:spTree>
    <p:extLst>
      <p:ext uri="{BB962C8B-B14F-4D97-AF65-F5344CB8AC3E}">
        <p14:creationId xmlns:p14="http://schemas.microsoft.com/office/powerpoint/2010/main" val="8583088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1371671-9175-4DEE-89B5-DBD1198E528B}" type="datetimeFigureOut">
              <a:rPr lang="en-US" smtClean="0"/>
              <a:t>5/25/2020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6DC0FD-0EC2-498A-BC9E-2D679EDE23BD}" type="slidenum">
              <a:rPr lang="en-US" smtClean="0"/>
              <a:t>‹#›</a:t>
            </a:fld>
            <a:endParaRPr lang="en-US"/>
          </a:p>
        </p:txBody>
      </p:sp>
    </p:spTree>
    <p:extLst>
      <p:ext uri="{BB962C8B-B14F-4D97-AF65-F5344CB8AC3E}">
        <p14:creationId xmlns:p14="http://schemas.microsoft.com/office/powerpoint/2010/main" val="36487881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1371671-9175-4DEE-89B5-DBD1198E528B}" type="datetimeFigureOut">
              <a:rPr lang="en-US" smtClean="0"/>
              <a:t>5/25/2020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6DC0FD-0EC2-498A-BC9E-2D679EDE23BD}" type="slidenum">
              <a:rPr lang="en-US" smtClean="0"/>
              <a:t>‹#›</a:t>
            </a:fld>
            <a:endParaRPr lang="en-US"/>
          </a:p>
        </p:txBody>
      </p:sp>
    </p:spTree>
    <p:extLst>
      <p:ext uri="{BB962C8B-B14F-4D97-AF65-F5344CB8AC3E}">
        <p14:creationId xmlns:p14="http://schemas.microsoft.com/office/powerpoint/2010/main" val="14330466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1371671-9175-4DEE-89B5-DBD1198E528B}" type="datetimeFigureOut">
              <a:rPr lang="en-US" smtClean="0"/>
              <a:t>5/25/2020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6DC0FD-0EC2-498A-BC9E-2D679EDE23BD}" type="slidenum">
              <a:rPr lang="en-US" smtClean="0"/>
              <a:t>‹#›</a:t>
            </a:fld>
            <a:endParaRPr lang="en-US"/>
          </a:p>
        </p:txBody>
      </p:sp>
    </p:spTree>
    <p:extLst>
      <p:ext uri="{BB962C8B-B14F-4D97-AF65-F5344CB8AC3E}">
        <p14:creationId xmlns:p14="http://schemas.microsoft.com/office/powerpoint/2010/main" val="1060169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1371671-9175-4DEE-89B5-DBD1198E528B}" type="datetimeFigureOut">
              <a:rPr lang="en-US" smtClean="0"/>
              <a:t>5/25/2020</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E6DC0FD-0EC2-498A-BC9E-2D679EDE23BD}" type="slidenum">
              <a:rPr lang="en-US" smtClean="0"/>
              <a:t>‹#›</a:t>
            </a:fld>
            <a:endParaRPr lang="en-US"/>
          </a:p>
        </p:txBody>
      </p:sp>
    </p:spTree>
    <p:extLst>
      <p:ext uri="{BB962C8B-B14F-4D97-AF65-F5344CB8AC3E}">
        <p14:creationId xmlns:p14="http://schemas.microsoft.com/office/powerpoint/2010/main" val="1062176976"/>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 id="2147483720" r:id="rId13"/>
    <p:sldLayoutId id="2147483721" r:id="rId14"/>
    <p:sldLayoutId id="2147483722" r:id="rId15"/>
    <p:sldLayoutId id="2147483723" r:id="rId16"/>
    <p:sldLayoutId id="2147483724"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2.w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3.wmf"/></Relationships>
</file>

<file path=ppt/slides/_rels/slide12.xml.rels><?xml version="1.0" encoding="UTF-8" standalone="yes"?>
<Relationships xmlns="http://schemas.openxmlformats.org/package/2006/relationships"><Relationship Id="rId8" Type="http://schemas.openxmlformats.org/officeDocument/2006/relationships/image" Target="../media/image6.wmf"/><Relationship Id="rId3" Type="http://schemas.openxmlformats.org/officeDocument/2006/relationships/oleObject" Target="../embeddings/oleObject3.bin"/><Relationship Id="rId7"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5.wmf"/><Relationship Id="rId5" Type="http://schemas.openxmlformats.org/officeDocument/2006/relationships/oleObject" Target="../embeddings/oleObject4.bin"/><Relationship Id="rId4" Type="http://schemas.openxmlformats.org/officeDocument/2006/relationships/image" Target="../media/image4.w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34307628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مدیریت مالی جلد دوم</a:t>
            </a:r>
            <a:endParaRPr lang="en-US" dirty="0"/>
          </a:p>
        </p:txBody>
      </p:sp>
    </p:spTree>
    <p:extLst>
      <p:ext uri="{BB962C8B-B14F-4D97-AF65-F5344CB8AC3E}">
        <p14:creationId xmlns:p14="http://schemas.microsoft.com/office/powerpoint/2010/main" val="13252611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505098"/>
            <a:ext cx="10373843" cy="905692"/>
          </a:xfrm>
        </p:spPr>
        <p:style>
          <a:lnRef idx="0">
            <a:schemeClr val="dk1"/>
          </a:lnRef>
          <a:fillRef idx="3">
            <a:schemeClr val="dk1"/>
          </a:fillRef>
          <a:effectRef idx="3">
            <a:schemeClr val="dk1"/>
          </a:effectRef>
          <a:fontRef idx="minor">
            <a:schemeClr val="lt1"/>
          </a:fontRef>
        </p:style>
        <p:txBody>
          <a:bodyPr/>
          <a:lstStyle/>
          <a:p>
            <a:pPr algn="r" rtl="1"/>
            <a:r>
              <a:rPr lang="fa-IR" dirty="0" smtClean="0"/>
              <a:t>عناوین اصلی :</a:t>
            </a:r>
            <a:endParaRPr lang="en-US" dirty="0"/>
          </a:p>
        </p:txBody>
      </p:sp>
      <p:sp>
        <p:nvSpPr>
          <p:cNvPr id="3" name="Content Placeholder 2"/>
          <p:cNvSpPr>
            <a:spLocks noGrp="1"/>
          </p:cNvSpPr>
          <p:nvPr>
            <p:ph idx="1"/>
          </p:nvPr>
        </p:nvSpPr>
        <p:spPr>
          <a:xfrm>
            <a:off x="677333" y="1907177"/>
            <a:ext cx="10373843" cy="3579223"/>
          </a:xfrm>
        </p:spPr>
        <p:style>
          <a:lnRef idx="1">
            <a:schemeClr val="accent6"/>
          </a:lnRef>
          <a:fillRef idx="2">
            <a:schemeClr val="accent6"/>
          </a:fillRef>
          <a:effectRef idx="1">
            <a:schemeClr val="accent6"/>
          </a:effectRef>
          <a:fontRef idx="minor">
            <a:schemeClr val="dk1"/>
          </a:fontRef>
        </p:style>
        <p:txBody>
          <a:bodyPr>
            <a:normAutofit/>
          </a:bodyPr>
          <a:lstStyle/>
          <a:p>
            <a:pPr marL="0" indent="0" algn="r" rtl="1">
              <a:buNone/>
            </a:pPr>
            <a:r>
              <a:rPr lang="fa-IR" b="1"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1.مدیریت داراییهای جاری</a:t>
            </a:r>
          </a:p>
          <a:p>
            <a:pPr marL="0" indent="0" algn="r" rtl="1">
              <a:buNone/>
            </a:pPr>
            <a:r>
              <a:rPr lang="fa-IR" b="1"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2.اجاره دارایی ها</a:t>
            </a:r>
          </a:p>
          <a:p>
            <a:pPr marL="0" indent="0" algn="r" rtl="1">
              <a:buNone/>
            </a:pPr>
            <a:r>
              <a:rPr lang="fa-IR" b="1"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3.هزینه سرمایه</a:t>
            </a:r>
          </a:p>
          <a:p>
            <a:pPr marL="0" indent="0" algn="r" rtl="1">
              <a:buNone/>
            </a:pPr>
            <a:r>
              <a:rPr lang="fa-IR" b="1"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4.برنامه ریزی مالی کوتاه مدت</a:t>
            </a:r>
          </a:p>
          <a:p>
            <a:pPr marL="0" indent="0" algn="r" rtl="1">
              <a:buNone/>
            </a:pPr>
            <a:r>
              <a:rPr lang="fa-IR" b="1"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5.تامین مالی میان مدت و بلند مدت </a:t>
            </a:r>
          </a:p>
          <a:p>
            <a:pPr marL="0" indent="0" algn="r" rtl="1">
              <a:buNone/>
            </a:pPr>
            <a:r>
              <a:rPr lang="fa-IR" b="1"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6.مدیریت اعتبارات</a:t>
            </a:r>
            <a:endParaRPr lang="en-US" b="1"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37890086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899748" y="961274"/>
            <a:ext cx="9603275" cy="972029"/>
          </a:xfrm>
        </p:spPr>
        <p:style>
          <a:lnRef idx="2">
            <a:schemeClr val="accent1"/>
          </a:lnRef>
          <a:fillRef idx="1">
            <a:schemeClr val="lt1"/>
          </a:fillRef>
          <a:effectRef idx="0">
            <a:schemeClr val="accent1"/>
          </a:effectRef>
          <a:fontRef idx="minor">
            <a:schemeClr val="dk1"/>
          </a:fontRef>
        </p:style>
        <p:txBody>
          <a:bodyPr/>
          <a:lstStyle/>
          <a:p>
            <a:pPr algn="ctr" rtl="1"/>
            <a:r>
              <a:rPr lang="fa-IR" b="1" dirty="0" smtClean="0">
                <a:ln w="12700">
                  <a:solidFill>
                    <a:schemeClr val="accent5"/>
                  </a:solidFill>
                  <a:prstDash val="solid"/>
                </a:ln>
                <a:pattFill prst="ltDnDiag">
                  <a:fgClr>
                    <a:schemeClr val="accent5">
                      <a:lumMod val="60000"/>
                      <a:lumOff val="40000"/>
                    </a:schemeClr>
                  </a:fgClr>
                  <a:bgClr>
                    <a:schemeClr val="bg1"/>
                  </a:bgClr>
                </a:pattFill>
              </a:rPr>
              <a:t>مدیریت دارایی های جاری</a:t>
            </a:r>
            <a:endParaRPr lang="en-US" b="1" dirty="0">
              <a:ln w="12700">
                <a:solidFill>
                  <a:schemeClr val="accent5"/>
                </a:solidFill>
                <a:prstDash val="solid"/>
              </a:ln>
              <a:pattFill prst="ltDnDiag">
                <a:fgClr>
                  <a:schemeClr val="accent5">
                    <a:lumMod val="60000"/>
                    <a:lumOff val="40000"/>
                  </a:schemeClr>
                </a:fgClr>
                <a:bgClr>
                  <a:schemeClr val="bg1"/>
                </a:bgClr>
              </a:pattFill>
            </a:endParaRPr>
          </a:p>
        </p:txBody>
      </p:sp>
      <p:sp>
        <p:nvSpPr>
          <p:cNvPr id="3" name="Content Placeholder 2"/>
          <p:cNvSpPr>
            <a:spLocks noGrp="1"/>
          </p:cNvSpPr>
          <p:nvPr>
            <p:ph idx="1"/>
          </p:nvPr>
        </p:nvSpPr>
        <p:spPr/>
        <p:txBody>
          <a:bodyPr/>
          <a:lstStyle/>
          <a:p>
            <a:pPr algn="r" rtl="1"/>
            <a:r>
              <a:rPr lang="fa-IR" dirty="0"/>
              <a:t>4 نوع دارایی عمده جاری : وﺟﻪ ﻧﻘﺪ، اوراق ﺑﻬﺎدار ﮐﻮﺗﺎه ﻣﺪت، ﺣﺴﺎب ﻫﺎي درﯾﺎﻓﺘﻨﯽ و ﻣﻮﺟﻮدي ﻫﺎ </a:t>
            </a:r>
            <a:endParaRPr lang="fa-IR" dirty="0" smtClean="0"/>
          </a:p>
          <a:p>
            <a:pPr algn="r" rtl="1"/>
            <a:r>
              <a:rPr lang="fa-IR" dirty="0" smtClean="0"/>
              <a:t>براي </a:t>
            </a:r>
            <a:r>
              <a:rPr lang="fa-IR" dirty="0"/>
              <a:t>بسياري از شركتها سهم سرمايه گذاري در دارايي هاي جاري از كل دارايي ها بيش از 50% است .</a:t>
            </a:r>
          </a:p>
          <a:p>
            <a:pPr algn="r" rtl="1"/>
            <a:r>
              <a:rPr lang="fa-IR" dirty="0"/>
              <a:t>ﮐﺴﺐ ﺳﻮد داراﯾﯽ ﺟﺎري ﻣﯽ ﺗﻮاﻧﺪ ﭘﺮﻫﺰﯾﻨﻪ ﺑﺎﺷﺪ</a:t>
            </a:r>
            <a:r>
              <a:rPr lang="fa-IR" dirty="0" smtClean="0"/>
              <a:t>.</a:t>
            </a:r>
          </a:p>
          <a:p>
            <a:pPr algn="r" rtl="1"/>
            <a:r>
              <a:rPr lang="fa-IR" dirty="0"/>
              <a:t>ﻋﺪم ﺗﻮﺟﻪ ﺑﻪ ﺗﻐﯿﯿﺮ ﺳﺮﯾﻊ داراﯾﯽ ﺟﺎري ﺑﺎﻋﺚ ﮐﺎﻫﺶ ﺳﻮد ﻣﯽ ﺷﻮد.</a:t>
            </a:r>
            <a:endParaRPr lang="en-US" dirty="0"/>
          </a:p>
        </p:txBody>
      </p:sp>
    </p:spTree>
    <p:extLst>
      <p:ext uri="{BB962C8B-B14F-4D97-AF65-F5344CB8AC3E}">
        <p14:creationId xmlns:p14="http://schemas.microsoft.com/office/powerpoint/2010/main" val="28517512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692028" y="969982"/>
            <a:ext cx="9603275" cy="850110"/>
          </a:xfrm>
        </p:spPr>
        <p:style>
          <a:lnRef idx="2">
            <a:schemeClr val="accent1"/>
          </a:lnRef>
          <a:fillRef idx="1">
            <a:schemeClr val="lt1"/>
          </a:fillRef>
          <a:effectRef idx="0">
            <a:schemeClr val="accent1"/>
          </a:effectRef>
          <a:fontRef idx="minor">
            <a:schemeClr val="dk1"/>
          </a:fontRef>
        </p:style>
        <p:txBody>
          <a:bodyPr>
            <a:normAutofit fontScale="90000"/>
          </a:bodyPr>
          <a:lstStyle/>
          <a:p>
            <a:pPr algn="r" rtl="1"/>
            <a:r>
              <a:rPr lang="fa-IR" dirty="0"/>
              <a:t> </a:t>
            </a:r>
            <a:r>
              <a:rPr lang="fa-IR" cap="none" dirty="0">
                <a:ln w="0"/>
                <a:solidFill>
                  <a:schemeClr val="accent1"/>
                </a:solidFill>
                <a:effectLst>
                  <a:outerShdw blurRad="38100" dist="25400" dir="5400000" algn="ctr" rotWithShape="0">
                    <a:srgbClr val="6E747A">
                      <a:alpha val="43000"/>
                    </a:srgbClr>
                  </a:outerShdw>
                </a:effectLst>
              </a:rPr>
              <a:t>سه جنبه هريك از دارايي ها :</a:t>
            </a:r>
            <a:r>
              <a:rPr lang="fa-IR" dirty="0"/>
              <a:t/>
            </a:r>
            <a:br>
              <a:rPr lang="fa-IR" dirty="0"/>
            </a:br>
            <a:endParaRPr lang="en-US" dirty="0"/>
          </a:p>
        </p:txBody>
      </p:sp>
      <p:sp>
        <p:nvSpPr>
          <p:cNvPr id="3" name="Content Placeholder 2"/>
          <p:cNvSpPr>
            <a:spLocks noGrp="1"/>
          </p:cNvSpPr>
          <p:nvPr>
            <p:ph idx="1"/>
          </p:nvPr>
        </p:nvSpPr>
        <p:spPr/>
        <p:txBody>
          <a:bodyPr/>
          <a:lstStyle/>
          <a:p>
            <a:pPr algn="r" rtl="1">
              <a:spcBef>
                <a:spcPct val="50000"/>
              </a:spcBef>
            </a:pPr>
            <a:r>
              <a:rPr lang="fa-IR" altLang="en-US" b="1" dirty="0" smtClean="0">
                <a:solidFill>
                  <a:srgbClr val="333300"/>
                </a:solidFill>
                <a:cs typeface="2  Hamid" pitchFamily="2" charset="0"/>
              </a:rPr>
              <a:t>1- </a:t>
            </a:r>
            <a:r>
              <a:rPr lang="fa-IR" altLang="en-US" b="1" dirty="0">
                <a:solidFill>
                  <a:srgbClr val="333300"/>
                </a:solidFill>
                <a:cs typeface="2  Hamid" pitchFamily="2" charset="0"/>
              </a:rPr>
              <a:t>ويژگيهاي اصلي دارايي مورد نظر و چگونگي كاربرد آن در شركت</a:t>
            </a:r>
          </a:p>
          <a:p>
            <a:pPr algn="r" rtl="1">
              <a:spcBef>
                <a:spcPct val="50000"/>
              </a:spcBef>
            </a:pPr>
            <a:r>
              <a:rPr lang="fa-IR" altLang="en-US" b="1" dirty="0">
                <a:solidFill>
                  <a:srgbClr val="333300"/>
                </a:solidFill>
                <a:cs typeface="2  Hamid" pitchFamily="2" charset="0"/>
              </a:rPr>
              <a:t> 2- هزينه و فايده سرمايه گذاري در دارايي ها </a:t>
            </a:r>
          </a:p>
          <a:p>
            <a:pPr algn="r" rtl="1">
              <a:spcBef>
                <a:spcPct val="50000"/>
              </a:spcBef>
            </a:pPr>
            <a:r>
              <a:rPr lang="fa-IR" altLang="en-US" b="1" dirty="0">
                <a:solidFill>
                  <a:srgbClr val="333300"/>
                </a:solidFill>
                <a:cs typeface="2  Hamid" pitchFamily="2" charset="0"/>
              </a:rPr>
              <a:t> 3- مخاطره سرمايه گذاري در دارايي ها</a:t>
            </a:r>
            <a:endParaRPr lang="en-US" dirty="0"/>
          </a:p>
        </p:txBody>
      </p:sp>
    </p:spTree>
    <p:extLst>
      <p:ext uri="{BB962C8B-B14F-4D97-AF65-F5344CB8AC3E}">
        <p14:creationId xmlns:p14="http://schemas.microsoft.com/office/powerpoint/2010/main" val="3474323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451579" y="551971"/>
            <a:ext cx="9603275" cy="1049235"/>
          </a:xfrm>
        </p:spPr>
        <p:style>
          <a:lnRef idx="2">
            <a:schemeClr val="accent1"/>
          </a:lnRef>
          <a:fillRef idx="1">
            <a:schemeClr val="lt1"/>
          </a:fillRef>
          <a:effectRef idx="0">
            <a:schemeClr val="accent1"/>
          </a:effectRef>
          <a:fontRef idx="minor">
            <a:schemeClr val="dk1"/>
          </a:fontRef>
        </p:style>
        <p:txBody>
          <a:bodyPr/>
          <a:lstStyle/>
          <a:p>
            <a:pPr algn="r" rtl="1"/>
            <a:r>
              <a:rPr lang="fa-IR" cap="none" dirty="0" smtClean="0">
                <a:ln w="0"/>
                <a:solidFill>
                  <a:schemeClr val="accent1"/>
                </a:solidFill>
                <a:effectLst>
                  <a:outerShdw blurRad="38100" dist="25400" dir="5400000" algn="ctr" rotWithShape="0">
                    <a:srgbClr val="6E747A">
                      <a:alpha val="43000"/>
                    </a:srgbClr>
                  </a:outerShdw>
                </a:effectLst>
              </a:rPr>
              <a:t>اصول سرمایه گذاری در دارایی های جاری :</a:t>
            </a:r>
            <a:endParaRPr lang="en-US" cap="none" dirty="0">
              <a:ln w="0"/>
              <a:solidFill>
                <a:schemeClr val="accent1"/>
              </a:solidFill>
              <a:effectLst>
                <a:outerShdw blurRad="38100" dist="25400" dir="5400000" algn="ctr" rotWithShape="0">
                  <a:srgbClr val="6E747A">
                    <a:alpha val="43000"/>
                  </a:srgbClr>
                </a:outerShdw>
              </a:effectLst>
            </a:endParaRPr>
          </a:p>
        </p:txBody>
      </p:sp>
      <p:sp>
        <p:nvSpPr>
          <p:cNvPr id="3" name="Content Placeholder 2"/>
          <p:cNvSpPr>
            <a:spLocks noGrp="1"/>
          </p:cNvSpPr>
          <p:nvPr>
            <p:ph idx="1"/>
          </p:nvPr>
        </p:nvSpPr>
        <p:spPr/>
        <p:txBody>
          <a:bodyPr>
            <a:normAutofit fontScale="92500" lnSpcReduction="20000"/>
          </a:bodyPr>
          <a:lstStyle/>
          <a:p>
            <a:pPr marL="0" indent="0" algn="r" rtl="1">
              <a:buNone/>
            </a:pPr>
            <a:r>
              <a:rPr lang="fa-IR" dirty="0"/>
              <a:t>1-  اگر چه مقدار سرمايه گذاري در دارايي هاي جاري روزانه متغيير است به منظور تجزيه و تحليل دارايي جاري متوسط ميزان سرمايه گذاري در دوره  زماني خاص مورد استفاده قرار دارد .</a:t>
            </a:r>
          </a:p>
          <a:p>
            <a:pPr marL="0" indent="0" algn="r" rtl="1">
              <a:buNone/>
            </a:pPr>
            <a:r>
              <a:rPr lang="fa-IR" dirty="0" smtClean="0"/>
              <a:t>2-  ﻣﯿﺰان ﺳﺮﻣﺎﯾﻪ ﮔﺬاري و ﻧﻮع داراﯾﯽ ﺟﺎري، ﻣﺘﻐﯿﯿﺮﻫﺎي ﻣﻬﻢ ﺗﺼﻤﯿﻢ ﮔﯿﺮي اﻧﺪ.</a:t>
            </a:r>
          </a:p>
          <a:p>
            <a:pPr algn="r"/>
            <a:r>
              <a:rPr lang="fa-IR" dirty="0"/>
              <a:t>3- تصميم در مورد سرمايه گذاري در يك نوع دارايي جاري معمولاٌ از تصميم در مورد سرمايه گذاري در نوع ديگري ازدارايي جاري مستقل </a:t>
            </a:r>
            <a:r>
              <a:rPr lang="fa-IR" dirty="0" smtClean="0"/>
              <a:t>نيست.</a:t>
            </a:r>
            <a:r>
              <a:rPr lang="fa-IR" dirty="0"/>
              <a:t> براي </a:t>
            </a:r>
            <a:r>
              <a:rPr lang="fa-IR" dirty="0" smtClean="0"/>
              <a:t>مثال تغيير سياست </a:t>
            </a:r>
            <a:r>
              <a:rPr lang="fa-IR" dirty="0"/>
              <a:t>اعتباري كه حسابهاي دريافتني را تحت تاثير قرارمي دهد ممكن است سطح فروش وبه واسطه آن سطح مطلوب موجودي را </a:t>
            </a:r>
            <a:r>
              <a:rPr lang="fa-IR" dirty="0" smtClean="0"/>
              <a:t>تحت </a:t>
            </a:r>
            <a:r>
              <a:rPr lang="fa-IR" dirty="0"/>
              <a:t>تاثير قرار دهد.</a:t>
            </a:r>
            <a:endParaRPr lang="en-US" dirty="0"/>
          </a:p>
          <a:p>
            <a:pPr algn="r"/>
            <a:r>
              <a:rPr lang="fa-IR" dirty="0" smtClean="0"/>
              <a:t>نتيجه </a:t>
            </a:r>
            <a:r>
              <a:rPr lang="fa-IR" dirty="0"/>
              <a:t>اينكه سطوح مختلف سرمايه گذاري درهريك ازداراييهاي جاري وجود </a:t>
            </a:r>
            <a:r>
              <a:rPr lang="fa-IR" dirty="0" smtClean="0"/>
              <a:t>دارد</a:t>
            </a:r>
            <a:endParaRPr lang="fa-IR" dirty="0"/>
          </a:p>
        </p:txBody>
      </p:sp>
    </p:spTree>
    <p:extLst>
      <p:ext uri="{BB962C8B-B14F-4D97-AF65-F5344CB8AC3E}">
        <p14:creationId xmlns:p14="http://schemas.microsoft.com/office/powerpoint/2010/main" val="9860295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484310" y="1184857"/>
                <a:ext cx="10018713" cy="4580218"/>
              </a:xfrm>
            </p:spPr>
            <p:style>
              <a:lnRef idx="2">
                <a:schemeClr val="accent6"/>
              </a:lnRef>
              <a:fillRef idx="1">
                <a:schemeClr val="lt1"/>
              </a:fillRef>
              <a:effectRef idx="0">
                <a:schemeClr val="accent6"/>
              </a:effectRef>
              <a:fontRef idx="minor">
                <a:schemeClr val="dk1"/>
              </a:fontRef>
            </p:style>
            <p:txBody>
              <a:bodyPr>
                <a:normAutofit/>
              </a:bodyPr>
              <a:lstStyle/>
              <a:p>
                <a:pPr marL="0" indent="0" algn="r" rtl="1">
                  <a:buNone/>
                </a:pPr>
                <a:r>
                  <a:rPr lang="fa-IR" sz="2000" dirty="0"/>
                  <a:t>ﻣﺴﺌﻠﻪ ﺳﺮﻣﺎﯾﻪ ﮔﺬاري در داراﯾﯽ </a:t>
                </a:r>
                <a:r>
                  <a:rPr lang="fa-IR" sz="2000" dirty="0" smtClean="0"/>
                  <a:t>ﺟﺎري:ارزﯾﺎﺑﯽ </a:t>
                </a:r>
                <a:r>
                  <a:rPr lang="fa-IR" sz="2000" dirty="0"/>
                  <a:t>ﺗﻌﺪاد زﯾﺎدي از ﻓﺮﺻﺖ </a:t>
                </a:r>
                <a:r>
                  <a:rPr lang="fa-IR" sz="2000" dirty="0" smtClean="0"/>
                  <a:t>ﻫﺎی </a:t>
                </a:r>
                <a:r>
                  <a:rPr lang="fa-IR" sz="2000" dirty="0"/>
                  <a:t>ﺳﺮﻣﺎﯾﻪ ﮔﺬاري </a:t>
                </a:r>
                <a:r>
                  <a:rPr lang="fa-IR" sz="2000" dirty="0" smtClean="0"/>
                  <a:t>ﻣﺎﻧﻊاﻟﺠﻤﻊ</a:t>
                </a:r>
              </a:p>
              <a:p>
                <a:pPr marL="0" indent="0" algn="r" rtl="1">
                  <a:buNone/>
                </a:pPr>
                <a:r>
                  <a:rPr lang="fa-IR" sz="2000" dirty="0"/>
                  <a:t>ﺣﻞ ﻣﺴﺎﺋﻞ ﻣﺮﺑﻮط ﺑﻪ داراﯾﯽ ﺟﺎري</a:t>
                </a:r>
                <a:r>
                  <a:rPr lang="fa-IR" sz="2000" dirty="0" smtClean="0"/>
                  <a:t>: ﭘﯿﺶ </a:t>
                </a:r>
                <a:r>
                  <a:rPr lang="fa-IR" sz="2000" dirty="0"/>
                  <a:t>ﺑﯿﻨﯽ ﻫﺰﯾﻨﻪ و ﻓﺎﯾﺪه ﻫﺮ </a:t>
                </a:r>
                <a:r>
                  <a:rPr lang="fa-IR" sz="2000" dirty="0" smtClean="0"/>
                  <a:t>ﺑﺪﯾﻞ</a:t>
                </a:r>
                <a14:m>
                  <m:oMath xmlns:m="http://schemas.openxmlformats.org/officeDocument/2006/math">
                    <m:r>
                      <a:rPr lang="fa-IR" sz="2000" i="1" smtClean="0">
                        <a:latin typeface="Cambria Math" panose="02040503050406030204" pitchFamily="18" charset="0"/>
                        <a:ea typeface="Cambria Math" panose="02040503050406030204" pitchFamily="18" charset="0"/>
                      </a:rPr>
                      <m:t>←</m:t>
                    </m:r>
                  </m:oMath>
                </a14:m>
                <a:r>
                  <a:rPr lang="fa-IR" sz="2000" dirty="0"/>
                  <a:t> ﻣﺤﺎﺳﺒﻪ ﺧﺎﻟﺺ ارزش ﻓﻌﻠﯽ ﻫﺮ ﺑﺪﯾﻞ ﺑﺎ ﻫﺰﯾﻨﻪ </a:t>
                </a:r>
                <a:r>
                  <a:rPr lang="fa-IR" sz="2000" dirty="0" smtClean="0"/>
                  <a:t>ﺳﺮﻣﺎﯾه </a:t>
                </a:r>
                <a14:m>
                  <m:oMath xmlns:m="http://schemas.openxmlformats.org/officeDocument/2006/math">
                    <m:r>
                      <a:rPr lang="fa-IR" sz="2000" i="1" smtClean="0">
                        <a:latin typeface="Cambria Math" panose="02040503050406030204" pitchFamily="18" charset="0"/>
                        <a:ea typeface="Cambria Math" panose="02040503050406030204" pitchFamily="18" charset="0"/>
                      </a:rPr>
                      <m:t>←</m:t>
                    </m:r>
                  </m:oMath>
                </a14:m>
                <a:r>
                  <a:rPr lang="fa-IR" sz="2000" dirty="0"/>
                  <a:t> اﻧﺘﺨﺎب ﺑﺪﯾﻞ ﺑﺎ ﺑﺰرﮔﺘﺮﯾﻦ ارزش </a:t>
                </a:r>
                <a:r>
                  <a:rPr lang="fa-IR" sz="2000" dirty="0" smtClean="0"/>
                  <a:t>ﻓﻌلی</a:t>
                </a:r>
              </a:p>
              <a:p>
                <a:pPr marL="0" indent="0" algn="r" rtl="1">
                  <a:buNone/>
                </a:pPr>
                <a:r>
                  <a:rPr lang="fa-IR" sz="2000" dirty="0"/>
                  <a:t>در ﺣﻞ ﻣﺴﺎﺋﻞ داراﯾﯽ </a:t>
                </a:r>
                <a:r>
                  <a:rPr lang="fa-IR" sz="2000" dirty="0" smtClean="0"/>
                  <a:t>ﺟﺎري </a:t>
                </a:r>
                <a:r>
                  <a:rPr lang="fa-IR" sz="2000" dirty="0"/>
                  <a:t>ﺑﻪ ﺟﺎي ارزش ﻓﻌﻠﯽ </a:t>
                </a:r>
                <a:r>
                  <a:rPr lang="fa-IR" sz="2000" dirty="0" smtClean="0"/>
                  <a:t>ﺧﺎﻟﺺ , </a:t>
                </a:r>
                <a:r>
                  <a:rPr lang="fa-IR" sz="2000" dirty="0"/>
                  <a:t>اﺳﺘﻔﺎده از روش ﺳﻮد ﺧﺎﻟﺺ ﺣﺪاﮐﺜﺮي</a:t>
                </a:r>
                <a:endParaRPr lang="en-US" sz="20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484310" y="1184857"/>
                <a:ext cx="10018713" cy="4580218"/>
              </a:xfrm>
              <a:blipFill rotWithShape="1">
                <a:blip r:embed="rId2"/>
                <a:stretch>
                  <a:fillRect r="-486"/>
                </a:stretch>
              </a:blipFill>
            </p:spPr>
            <p:txBody>
              <a:bodyPr/>
              <a:lstStyle/>
              <a:p>
                <a:r>
                  <a:rPr lang="fa-IR">
                    <a:noFill/>
                  </a:rPr>
                  <a:t> </a:t>
                </a:r>
              </a:p>
            </p:txBody>
          </p:sp>
        </mc:Fallback>
      </mc:AlternateContent>
    </p:spTree>
    <p:extLst>
      <p:ext uri="{BB962C8B-B14F-4D97-AF65-F5344CB8AC3E}">
        <p14:creationId xmlns:p14="http://schemas.microsoft.com/office/powerpoint/2010/main" val="5179327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564777" y="981892"/>
            <a:ext cx="6155961" cy="716279"/>
          </a:xfrm>
        </p:spPr>
        <p:style>
          <a:lnRef idx="1">
            <a:schemeClr val="accent2"/>
          </a:lnRef>
          <a:fillRef idx="2">
            <a:schemeClr val="accent2"/>
          </a:fillRef>
          <a:effectRef idx="1">
            <a:schemeClr val="accent2"/>
          </a:effectRef>
          <a:fontRef idx="minor">
            <a:schemeClr val="dk1"/>
          </a:fontRef>
        </p:style>
        <p:txBody>
          <a:bodyPr>
            <a:normAutofit fontScale="90000"/>
          </a:bodyPr>
          <a:lstStyle/>
          <a:p>
            <a:pPr algn="r" rtl="1"/>
            <a:r>
              <a:rPr lang="fa-IR" sz="2800" dirty="0"/>
              <a:t>ارﺗﺒﺎط ﺑﯿﻦ ﺳﻮدﺧﺎﻟﺺ و ارزش ﻓﻌﻠﯽ ﺧﺎﻟﺺ</a:t>
            </a:r>
            <a:endParaRPr lang="en-US" sz="2800" dirty="0"/>
          </a:p>
        </p:txBody>
      </p:sp>
      <p:sp>
        <p:nvSpPr>
          <p:cNvPr id="3" name="Content Placeholder 2"/>
          <p:cNvSpPr>
            <a:spLocks noGrp="1"/>
          </p:cNvSpPr>
          <p:nvPr>
            <p:ph idx="1"/>
          </p:nvPr>
        </p:nvSpPr>
        <p:spPr>
          <a:xfrm>
            <a:off x="1440767" y="2569029"/>
            <a:ext cx="10018713" cy="2960914"/>
          </a:xfrm>
        </p:spPr>
        <p:txBody>
          <a:bodyPr>
            <a:normAutofit fontScale="92500" lnSpcReduction="20000"/>
          </a:bodyPr>
          <a:lstStyle/>
          <a:p>
            <a:pPr marL="0" indent="0" algn="r" rtl="1">
              <a:buNone/>
            </a:pPr>
            <a:r>
              <a:rPr lang="fa-IR" sz="2200" dirty="0"/>
              <a:t>ﺳﺮﻣﺎﯾﻪ ﮔﺬاري ﻗﺎﺑﻞ ﺑﺮﮔﺸﺖ: ﺳﺮﻣﺎﯾﻪ ﮔﺬاري ﮐﻪ داراي ﺑﻬﺮه اﺳﺖ و ﻫﺮ وﻗﺖ ﺑﺨﻮاﻫﯿﻢ ﻣﯽﺗﻮاﻧﯿﻢ اﺻﻞ </a:t>
            </a:r>
            <a:r>
              <a:rPr lang="fa-IR" sz="2200" dirty="0" smtClean="0"/>
              <a:t>ﺳﺮﻣﺎﯾﻪ </a:t>
            </a:r>
            <a:r>
              <a:rPr lang="fa-IR" sz="2200" dirty="0"/>
              <a:t>را ﭘﺲ </a:t>
            </a:r>
            <a:r>
              <a:rPr lang="fa-IR" sz="2200" dirty="0" smtClean="0"/>
              <a:t>ﺑﮕﯿﺮﯾﻢ.(زمان نامفهوم)</a:t>
            </a:r>
          </a:p>
          <a:p>
            <a:pPr marL="0" indent="0" algn="r" rtl="1">
              <a:buNone/>
            </a:pPr>
            <a:r>
              <a:rPr lang="fa-IR" sz="2200" dirty="0"/>
              <a:t>ﻣﺼﺪاق ﺳﺮﻣﺎﯾﻪ ﮔﺬاري ﻗﺎﺑﻞ ﺑﺮﮔﺸﺖ: ﺣﺴﺎب ﭘﺲ </a:t>
            </a:r>
            <a:r>
              <a:rPr lang="fa-IR" sz="2200" dirty="0" smtClean="0"/>
              <a:t>اﻧﺪاز</a:t>
            </a:r>
          </a:p>
          <a:p>
            <a:pPr marL="0" indent="0" algn="r" rtl="1">
              <a:buNone/>
            </a:pPr>
            <a:r>
              <a:rPr lang="fa-IR" sz="2200" dirty="0"/>
              <a:t>داراﯾﯽﻫﺎي ﺟﺎري را ﺳﺮﻣﺎﯾﻪ ﮔﺬاري ﻗﺎﺑﻞ ﺑﺮﮔﺸﺖ در ﻧﻈﺮ ﻣﯽ </a:t>
            </a:r>
            <a:r>
              <a:rPr lang="fa-IR" sz="2200" dirty="0" smtClean="0"/>
              <a:t>ﮔﯿﺮﯾﻢ</a:t>
            </a:r>
          </a:p>
          <a:p>
            <a:pPr marL="0" indent="0" algn="r" rtl="1">
              <a:buNone/>
            </a:pPr>
            <a:r>
              <a:rPr lang="fa-IR" sz="2200" dirty="0"/>
              <a:t>ﺗﻔﺴﯿﺮ ﺧﺎﻟﺺ ارزش ﻓﻌﻠﯽ، ﺳﺮﻣﺎﯾﻪ ﮔﺬاري ﻗﺎﺑﻞ ﺑﺮﮔﺸﺖ ﻣﺸﮑﻞ اﺳﺖ ﭼﻮن زﻣﺎن ﻏﯿﺮﻗﺎﺑﻞ ﺗﺸﺨﯿﺺ </a:t>
            </a:r>
            <a:r>
              <a:rPr lang="fa-IR" sz="2200" dirty="0" smtClean="0"/>
              <a:t>است</a:t>
            </a:r>
          </a:p>
          <a:p>
            <a:pPr marL="0" indent="0" algn="r" rtl="1">
              <a:buNone/>
            </a:pPr>
            <a:r>
              <a:rPr lang="fa-IR" sz="2200" dirty="0"/>
              <a:t>ﺧﺎﻟﺺ ارزش ﻓﻌﻠﯽ ﺑﻪ دوره زﻣﺎﻧﯽ ﺑﺴﺘﮕﯽ </a:t>
            </a:r>
            <a:r>
              <a:rPr lang="fa-IR" sz="2200" dirty="0" smtClean="0"/>
              <a:t>دارد</a:t>
            </a:r>
          </a:p>
          <a:p>
            <a:pPr marL="0" indent="0" algn="r" rtl="1">
              <a:buNone/>
            </a:pPr>
            <a:r>
              <a:rPr lang="fa-IR" sz="2200" dirty="0"/>
              <a:t>در ﺳﺮﻣﺎﯾﻪ ﮔﺬاري ﻗﺎﺑﻞ ﺑﺮﮔﺸﺖ، زﻣﺎن ﭘﺎﯾﺎن ﺳﺮﻣﺎﯾﻪ ﮔﺬاري اﻫﻤﯿﺖ </a:t>
            </a:r>
            <a:r>
              <a:rPr lang="fa-IR" sz="2200" dirty="0" smtClean="0"/>
              <a:t>ﻧﺪارد</a:t>
            </a:r>
          </a:p>
          <a:p>
            <a:pPr marL="0" indent="0" algn="r" rtl="1">
              <a:buNone/>
            </a:pPr>
            <a:endParaRPr lang="fa-IR" dirty="0" smtClean="0"/>
          </a:p>
          <a:p>
            <a:pPr marL="0" indent="0" algn="r" rtl="1">
              <a:buNone/>
            </a:pPr>
            <a:endParaRPr lang="en-US" dirty="0"/>
          </a:p>
        </p:txBody>
      </p:sp>
    </p:spTree>
    <p:extLst>
      <p:ext uri="{BB962C8B-B14F-4D97-AF65-F5344CB8AC3E}">
        <p14:creationId xmlns:p14="http://schemas.microsoft.com/office/powerpoint/2010/main" val="28502707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1764405" y="476517"/>
            <a:ext cx="10084157" cy="5632311"/>
          </a:xfrm>
          <a:prstGeom prst="rect">
            <a:avLst/>
          </a:prstGeom>
        </p:spPr>
        <p:txBody>
          <a:bodyPr wrap="square">
            <a:spAutoFit/>
          </a:bodyPr>
          <a:lstStyle/>
          <a:p>
            <a:pPr algn="r" rtl="1"/>
            <a:r>
              <a:rPr lang="fa-IR" dirty="0"/>
              <a:t>خالص ارزش فعلی قابل برگشت، مانند زمانی است که مادام العمر باشد</a:t>
            </a:r>
            <a:r>
              <a:rPr lang="fa-IR" dirty="0" smtClean="0"/>
              <a:t>.</a:t>
            </a:r>
          </a:p>
          <a:p>
            <a:pPr algn="r" rtl="1"/>
            <a:endParaRPr lang="fa-IR" dirty="0"/>
          </a:p>
          <a:p>
            <a:pPr algn="r" rtl="1"/>
            <a:endParaRPr lang="fa-IR" dirty="0" smtClean="0"/>
          </a:p>
          <a:p>
            <a:pPr algn="just" rtl="1"/>
            <a:endParaRPr lang="fa-IR" dirty="0"/>
          </a:p>
          <a:p>
            <a:pPr algn="just" rtl="1"/>
            <a:r>
              <a:rPr lang="fa-IR" dirty="0" smtClean="0"/>
              <a:t>سود </a:t>
            </a:r>
            <a:r>
              <a:rPr lang="fa-IR" dirty="0"/>
              <a:t>خالص سرمایه گذاري قابل برگشت:</a:t>
            </a:r>
          </a:p>
          <a:p>
            <a:pPr rtl="1"/>
            <a:endParaRPr lang="fa-IR" dirty="0" smtClean="0"/>
          </a:p>
          <a:p>
            <a:pPr rtl="1"/>
            <a:r>
              <a:rPr lang="fa-IR" dirty="0" smtClean="0"/>
              <a:t>(نرخ تنزیل × اصل سرمایه) </a:t>
            </a:r>
            <a:r>
              <a:rPr lang="fa-IR" dirty="0"/>
              <a:t>− جریان نقدینه سالانه = </a:t>
            </a:r>
            <a:r>
              <a:rPr lang="fa-IR" dirty="0" smtClean="0"/>
              <a:t>سودخالص</a:t>
            </a:r>
          </a:p>
          <a:p>
            <a:pPr algn="r" rtl="1"/>
            <a:endParaRPr lang="fa-IR" dirty="0"/>
          </a:p>
          <a:p>
            <a:pPr algn="r"/>
            <a:r>
              <a:rPr lang="fa-IR" dirty="0"/>
              <a:t>بخش دوم فرمول (نرخ تنزیل × اصل سرمایه) </a:t>
            </a:r>
            <a:r>
              <a:rPr lang="fa-IR" dirty="0" smtClean="0"/>
              <a:t>مربوط </a:t>
            </a:r>
            <a:r>
              <a:rPr lang="fa-IR" dirty="0"/>
              <a:t>به </a:t>
            </a:r>
            <a:r>
              <a:rPr lang="fa-IR" dirty="0" smtClean="0"/>
              <a:t>هزینه سرمایه </a:t>
            </a:r>
            <a:r>
              <a:rPr lang="fa-IR" dirty="0"/>
              <a:t>می باشد که باید از سود خالص </a:t>
            </a:r>
            <a:r>
              <a:rPr lang="fa-IR" dirty="0" smtClean="0"/>
              <a:t>کسر</a:t>
            </a:r>
            <a:endParaRPr lang="fa-IR" dirty="0"/>
          </a:p>
          <a:p>
            <a:pPr algn="r" rtl="1"/>
            <a:r>
              <a:rPr lang="fa-IR" dirty="0"/>
              <a:t>گردد</a:t>
            </a:r>
            <a:r>
              <a:rPr lang="fa-IR" dirty="0" smtClean="0"/>
              <a:t>.</a:t>
            </a:r>
          </a:p>
          <a:p>
            <a:pPr algn="r" rtl="1"/>
            <a:endParaRPr lang="fa-IR" dirty="0" smtClean="0"/>
          </a:p>
          <a:p>
            <a:pPr algn="r" rtl="1"/>
            <a:r>
              <a:rPr lang="fa-IR" dirty="0"/>
              <a:t>بسیاري از تصمیمات مربوط به دارایی جاري: حداقل کردن هزینه </a:t>
            </a:r>
            <a:r>
              <a:rPr lang="fa-IR" dirty="0" smtClean="0"/>
              <a:t>ها</a:t>
            </a:r>
          </a:p>
          <a:p>
            <a:pPr algn="r" rtl="1"/>
            <a:endParaRPr lang="fa-IR" dirty="0"/>
          </a:p>
          <a:p>
            <a:pPr algn="r" rtl="1"/>
            <a:r>
              <a:rPr lang="fa-IR" dirty="0" smtClean="0"/>
              <a:t>سود </a:t>
            </a:r>
            <a:r>
              <a:rPr lang="fa-IR" dirty="0"/>
              <a:t>خالص و هزینه کل</a:t>
            </a:r>
            <a:r>
              <a:rPr lang="fa-IR" dirty="0" smtClean="0"/>
              <a:t>:</a:t>
            </a:r>
          </a:p>
          <a:p>
            <a:pPr algn="r" rtl="1"/>
            <a:endParaRPr lang="fa-IR" dirty="0" smtClean="0"/>
          </a:p>
          <a:p>
            <a:pPr rtl="1"/>
            <a:r>
              <a:rPr lang="fa-IR" dirty="0" smtClean="0"/>
              <a:t> </a:t>
            </a:r>
            <a:r>
              <a:rPr lang="en-US" dirty="0" smtClean="0"/>
              <a:t>)</a:t>
            </a:r>
            <a:r>
              <a:rPr lang="fa-IR" dirty="0" smtClean="0"/>
              <a:t>مبلغ سرمایه گذاری</a:t>
            </a:r>
            <a:r>
              <a:rPr lang="en-US" dirty="0" smtClean="0"/>
              <a:t>K(</a:t>
            </a:r>
            <a:r>
              <a:rPr lang="fa-IR" dirty="0" smtClean="0"/>
              <a:t>− </a:t>
            </a:r>
            <a:r>
              <a:rPr lang="en-US" dirty="0" smtClean="0"/>
              <a:t>T)</a:t>
            </a:r>
            <a:r>
              <a:rPr lang="fa-IR" dirty="0" smtClean="0"/>
              <a:t>− 1</a:t>
            </a:r>
            <a:r>
              <a:rPr lang="en-US" dirty="0"/>
              <a:t>(</a:t>
            </a:r>
            <a:r>
              <a:rPr lang="fa-IR" dirty="0" smtClean="0"/>
              <a:t>(هزیته نقدی − درآمدهای نقدی سالانه ) =سود خالص</a:t>
            </a:r>
          </a:p>
          <a:p>
            <a:pPr rtl="1"/>
            <a:endParaRPr lang="fa-IR" dirty="0" smtClean="0"/>
          </a:p>
          <a:p>
            <a:pPr rtl="1"/>
            <a:r>
              <a:rPr lang="fa-IR" dirty="0" smtClean="0"/>
              <a:t> </a:t>
            </a:r>
            <a:r>
              <a:rPr lang="fa-IR" dirty="0"/>
              <a:t> </a:t>
            </a:r>
            <a:r>
              <a:rPr lang="en-US" dirty="0"/>
              <a:t>)</a:t>
            </a:r>
            <a:r>
              <a:rPr lang="fa-IR" dirty="0"/>
              <a:t>مبلغ سرمایه گذاری</a:t>
            </a:r>
            <a:r>
              <a:rPr lang="en-US" dirty="0"/>
              <a:t>K(</a:t>
            </a:r>
            <a:r>
              <a:rPr lang="fa-IR" dirty="0" smtClean="0"/>
              <a:t>+ (هزینه نقدی سالانه)</a:t>
            </a:r>
            <a:r>
              <a:rPr lang="en-US" dirty="0" smtClean="0"/>
              <a:t>T)</a:t>
            </a:r>
            <a:r>
              <a:rPr lang="fa-IR" dirty="0" smtClean="0"/>
              <a:t>− 1</a:t>
            </a:r>
            <a:r>
              <a:rPr lang="en-US" dirty="0" smtClean="0"/>
              <a:t>(</a:t>
            </a:r>
            <a:r>
              <a:rPr lang="fa-IR" dirty="0" smtClean="0"/>
              <a:t> =هزینه کل  </a:t>
            </a:r>
          </a:p>
          <a:p>
            <a:pPr algn="r" rtl="1"/>
            <a:endParaRPr lang="fa-IR" dirty="0" smtClean="0"/>
          </a:p>
          <a:p>
            <a:pPr rtl="1"/>
            <a:r>
              <a:rPr lang="en-US" dirty="0" smtClean="0"/>
              <a:t>)</a:t>
            </a:r>
            <a:r>
              <a:rPr lang="fa-IR" dirty="0"/>
              <a:t>مبلغ سرمایه گذاری</a:t>
            </a:r>
            <a:r>
              <a:rPr lang="en-US" dirty="0"/>
              <a:t>K(</a:t>
            </a:r>
            <a:r>
              <a:rPr lang="fa-IR" dirty="0"/>
              <a:t>=هزینه سرمایه</a:t>
            </a:r>
          </a:p>
        </p:txBody>
      </p:sp>
      <p:graphicFrame>
        <p:nvGraphicFramePr>
          <p:cNvPr id="5" name="Object 4"/>
          <p:cNvGraphicFramePr>
            <a:graphicFrameLocks noChangeAspect="1"/>
          </p:cNvGraphicFramePr>
          <p:nvPr>
            <p:extLst>
              <p:ext uri="{D42A27DB-BD31-4B8C-83A1-F6EECF244321}">
                <p14:modId xmlns:p14="http://schemas.microsoft.com/office/powerpoint/2010/main" val="645575301"/>
              </p:ext>
            </p:extLst>
          </p:nvPr>
        </p:nvGraphicFramePr>
        <p:xfrm>
          <a:off x="2328863" y="1108075"/>
          <a:ext cx="889000" cy="584200"/>
        </p:xfrm>
        <a:graphic>
          <a:graphicData uri="http://schemas.openxmlformats.org/presentationml/2006/ole">
            <mc:AlternateContent xmlns:mc="http://schemas.openxmlformats.org/markup-compatibility/2006">
              <mc:Choice xmlns:v="urn:schemas-microsoft-com:vml" Requires="v">
                <p:oleObj spid="_x0000_s1076" name="Equation" r:id="rId3" imgW="888840" imgH="583920" progId="Equation.3">
                  <p:embed/>
                </p:oleObj>
              </mc:Choice>
              <mc:Fallback>
                <p:oleObj name="Equation" r:id="rId3" imgW="888840" imgH="583920" progId="Equation.3">
                  <p:embed/>
                  <p:pic>
                    <p:nvPicPr>
                      <p:cNvPr id="0" name=""/>
                      <p:cNvPicPr/>
                      <p:nvPr/>
                    </p:nvPicPr>
                    <p:blipFill>
                      <a:blip r:embed="rId4"/>
                      <a:stretch>
                        <a:fillRect/>
                      </a:stretch>
                    </p:blipFill>
                    <p:spPr>
                      <a:xfrm>
                        <a:off x="2328863" y="1108075"/>
                        <a:ext cx="889000" cy="584200"/>
                      </a:xfrm>
                      <a:prstGeom prst="rect">
                        <a:avLst/>
                      </a:prstGeom>
                    </p:spPr>
                  </p:pic>
                </p:oleObj>
              </mc:Fallback>
            </mc:AlternateContent>
          </a:graphicData>
        </a:graphic>
      </p:graphicFrame>
    </p:spTree>
    <p:extLst>
      <p:ext uri="{BB962C8B-B14F-4D97-AF65-F5344CB8AC3E}">
        <p14:creationId xmlns:p14="http://schemas.microsoft.com/office/powerpoint/2010/main" val="14545148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1970468" y="347731"/>
            <a:ext cx="9710670" cy="369332"/>
          </a:xfrm>
          <a:prstGeom prst="rect">
            <a:avLst/>
          </a:prstGeom>
        </p:spPr>
        <p:txBody>
          <a:bodyPr wrap="square">
            <a:spAutoFit/>
          </a:bodyPr>
          <a:lstStyle/>
          <a:p>
            <a:pPr rtl="1"/>
            <a:r>
              <a:rPr lang="fa-IR" dirty="0"/>
              <a:t> </a:t>
            </a:r>
            <a:r>
              <a:rPr lang="fa-IR" dirty="0" smtClean="0"/>
              <a:t>  </a:t>
            </a:r>
            <a:endParaRPr lang="fa-IR" dirty="0"/>
          </a:p>
        </p:txBody>
      </p:sp>
      <p:sp>
        <p:nvSpPr>
          <p:cNvPr id="4" name="Rectangle 3"/>
          <p:cNvSpPr/>
          <p:nvPr/>
        </p:nvSpPr>
        <p:spPr>
          <a:xfrm>
            <a:off x="1493949" y="167426"/>
            <a:ext cx="10431888" cy="4247317"/>
          </a:xfrm>
          <a:prstGeom prst="rect">
            <a:avLst/>
          </a:prstGeom>
        </p:spPr>
        <p:txBody>
          <a:bodyPr wrap="square">
            <a:spAutoFit/>
          </a:bodyPr>
          <a:lstStyle/>
          <a:p>
            <a:pPr algn="r" rtl="1"/>
            <a:r>
              <a:rPr lang="fa-IR" dirty="0"/>
              <a:t>مثال</a:t>
            </a:r>
            <a:r>
              <a:rPr lang="fa-IR" dirty="0" smtClean="0"/>
              <a:t>:</a:t>
            </a:r>
          </a:p>
          <a:p>
            <a:pPr algn="r" rtl="1"/>
            <a:endParaRPr lang="fa-IR" dirty="0"/>
          </a:p>
          <a:p>
            <a:pPr algn="r" rtl="1"/>
            <a:endParaRPr lang="fa-IR" dirty="0"/>
          </a:p>
          <a:p>
            <a:pPr algn="r" rtl="1"/>
            <a:r>
              <a:rPr lang="fa-IR" dirty="0"/>
              <a:t>سود خالص را با فرض نرخ تنزیل 10 درصد در سال و نرخ مالیات 30 درصد براي مورد زیر محاسبه کنید:</a:t>
            </a:r>
          </a:p>
          <a:p>
            <a:pPr algn="r" rtl="1"/>
            <a:r>
              <a:rPr lang="fa-IR" dirty="0"/>
              <a:t>سرمایه گذاري قابل برگشت به میزان 2000 واحد پولی که 1200 واحد درآمد نقدي اضافی سالیانه و 400 </a:t>
            </a:r>
            <a:r>
              <a:rPr lang="fa-IR" dirty="0" smtClean="0"/>
              <a:t>واحد</a:t>
            </a:r>
            <a:endParaRPr lang="fa-IR" dirty="0"/>
          </a:p>
          <a:p>
            <a:pPr algn="r" rtl="1"/>
            <a:r>
              <a:rPr lang="fa-IR" dirty="0"/>
              <a:t>پولی هزینه نقدي اضافی سالیانه ایجاد می کند:</a:t>
            </a:r>
          </a:p>
          <a:p>
            <a:pPr algn="r" rtl="1"/>
            <a:r>
              <a:rPr lang="fa-IR" dirty="0"/>
              <a:t>از فرمول سودخالص استفاده میکنیم</a:t>
            </a:r>
            <a:r>
              <a:rPr lang="fa-IR" dirty="0" smtClean="0"/>
              <a:t>:</a:t>
            </a:r>
          </a:p>
          <a:p>
            <a:pPr algn="r" rtl="1"/>
            <a:endParaRPr lang="fa-IR" dirty="0" smtClean="0"/>
          </a:p>
          <a:p>
            <a:pPr algn="r" rtl="1"/>
            <a:endParaRPr lang="fa-IR" dirty="0" smtClean="0"/>
          </a:p>
          <a:p>
            <a:pPr rtl="1"/>
            <a:r>
              <a:rPr lang="fa-IR" dirty="0"/>
              <a:t> </a:t>
            </a:r>
            <a:r>
              <a:rPr lang="en-US" dirty="0"/>
              <a:t>)</a:t>
            </a:r>
            <a:r>
              <a:rPr lang="fa-IR" dirty="0"/>
              <a:t>مبلغ سرمایه گذاری</a:t>
            </a:r>
            <a:r>
              <a:rPr lang="en-US" dirty="0"/>
              <a:t>K(</a:t>
            </a:r>
            <a:r>
              <a:rPr lang="fa-IR" dirty="0"/>
              <a:t>− </a:t>
            </a:r>
            <a:r>
              <a:rPr lang="en-US" dirty="0"/>
              <a:t>T)</a:t>
            </a:r>
            <a:r>
              <a:rPr lang="fa-IR" dirty="0"/>
              <a:t>− 1</a:t>
            </a:r>
            <a:r>
              <a:rPr lang="en-US" dirty="0"/>
              <a:t>(</a:t>
            </a:r>
            <a:r>
              <a:rPr lang="fa-IR" dirty="0"/>
              <a:t>(هزیته نقدی − درآمدهای نقدی سالانه ) =سود </a:t>
            </a:r>
            <a:r>
              <a:rPr lang="fa-IR" dirty="0" smtClean="0"/>
              <a:t>خالص</a:t>
            </a:r>
          </a:p>
          <a:p>
            <a:pPr rtl="1"/>
            <a:endParaRPr lang="fa-IR" dirty="0" smtClean="0"/>
          </a:p>
          <a:p>
            <a:pPr rtl="1"/>
            <a:endParaRPr lang="fa-IR" dirty="0"/>
          </a:p>
          <a:p>
            <a:pPr rtl="1"/>
            <a:endParaRPr lang="fa-IR" dirty="0"/>
          </a:p>
          <a:p>
            <a:r>
              <a:rPr lang="fa-IR" dirty="0" smtClean="0"/>
              <a:t>=سود خالص </a:t>
            </a:r>
            <a:r>
              <a:rPr lang="en-US" dirty="0" smtClean="0"/>
              <a:t>(</a:t>
            </a:r>
            <a:r>
              <a:rPr lang="fa-IR" dirty="0" smtClean="0"/>
              <a:t>400 </a:t>
            </a:r>
            <a:r>
              <a:rPr lang="fa-IR" dirty="0"/>
              <a:t>− </a:t>
            </a:r>
            <a:r>
              <a:rPr lang="fa-IR" dirty="0" smtClean="0"/>
              <a:t>1200</a:t>
            </a:r>
            <a:r>
              <a:rPr lang="en-US" dirty="0" smtClean="0"/>
              <a:t>) (</a:t>
            </a:r>
            <a:r>
              <a:rPr lang="fa-IR" dirty="0" smtClean="0"/>
              <a:t>− (30%</a:t>
            </a:r>
            <a:r>
              <a:rPr lang="fa-IR" dirty="0"/>
              <a:t> − </a:t>
            </a:r>
            <a:r>
              <a:rPr lang="fa-IR" dirty="0" smtClean="0"/>
              <a:t>1</a:t>
            </a:r>
            <a:r>
              <a:rPr lang="en-US" dirty="0" smtClean="0"/>
              <a:t>%</a:t>
            </a:r>
            <a:r>
              <a:rPr lang="fa-IR" dirty="0" smtClean="0"/>
              <a:t>10</a:t>
            </a:r>
            <a:r>
              <a:rPr lang="en-US" dirty="0" smtClean="0"/>
              <a:t>( </a:t>
            </a:r>
            <a:r>
              <a:rPr lang="fa-IR" dirty="0" smtClean="0"/>
              <a:t>2000</a:t>
            </a:r>
            <a:r>
              <a:rPr lang="en-US" dirty="0" smtClean="0"/>
              <a:t>) = </a:t>
            </a:r>
            <a:r>
              <a:rPr lang="fa-IR" dirty="0" smtClean="0"/>
              <a:t>360</a:t>
            </a:r>
          </a:p>
          <a:p>
            <a:r>
              <a:rPr lang="en-US" dirty="0" smtClean="0"/>
              <a:t> </a:t>
            </a:r>
            <a:endParaRPr lang="fa-IR" dirty="0"/>
          </a:p>
        </p:txBody>
      </p:sp>
    </p:spTree>
    <p:extLst>
      <p:ext uri="{BB962C8B-B14F-4D97-AF65-F5344CB8AC3E}">
        <p14:creationId xmlns:p14="http://schemas.microsoft.com/office/powerpoint/2010/main" val="245154015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1674254" y="231820"/>
            <a:ext cx="10328856" cy="5355312"/>
          </a:xfrm>
          <a:prstGeom prst="rect">
            <a:avLst/>
          </a:prstGeom>
        </p:spPr>
        <p:txBody>
          <a:bodyPr wrap="square">
            <a:spAutoFit/>
          </a:bodyPr>
          <a:lstStyle/>
          <a:p>
            <a:pPr algn="r"/>
            <a:r>
              <a:rPr lang="fa-IR" dirty="0"/>
              <a:t>مثال دوم:</a:t>
            </a:r>
          </a:p>
          <a:p>
            <a:pPr algn="r"/>
            <a:r>
              <a:rPr lang="fa-IR" dirty="0"/>
              <a:t>مدیر فروشگاهی در موجودي انبار دو کالاي الف و ب را ارزیابی می کند، اطلاعات مربوط در جدول زیر آمده</a:t>
            </a:r>
          </a:p>
          <a:p>
            <a:pPr algn="r"/>
            <a:r>
              <a:rPr lang="fa-IR" dirty="0"/>
              <a:t>است:</a:t>
            </a:r>
          </a:p>
          <a:p>
            <a:pPr algn="r"/>
            <a:r>
              <a:rPr lang="fa-IR" dirty="0" smtClean="0"/>
              <a:t>                                                          الف                         ب</a:t>
            </a:r>
            <a:endParaRPr lang="fa-IR" dirty="0"/>
          </a:p>
          <a:p>
            <a:pPr algn="r"/>
            <a:r>
              <a:rPr lang="fa-IR" dirty="0"/>
              <a:t>متوسط سرمایه </a:t>
            </a:r>
            <a:r>
              <a:rPr lang="fa-IR" dirty="0" smtClean="0"/>
              <a:t>گذاري                       </a:t>
            </a:r>
            <a:r>
              <a:rPr lang="fa-IR" dirty="0"/>
              <a:t>1000 </a:t>
            </a:r>
            <a:r>
              <a:rPr lang="fa-IR" dirty="0" smtClean="0"/>
              <a:t>واحد               2000  واحد</a:t>
            </a:r>
          </a:p>
          <a:p>
            <a:pPr algn="r"/>
            <a:endParaRPr lang="fa-IR" dirty="0"/>
          </a:p>
          <a:p>
            <a:pPr algn="r"/>
            <a:r>
              <a:rPr lang="fa-IR" dirty="0" smtClean="0"/>
              <a:t>     درآمد </a:t>
            </a:r>
            <a:r>
              <a:rPr lang="fa-IR" dirty="0"/>
              <a:t>ماهانه </a:t>
            </a:r>
            <a:r>
              <a:rPr lang="fa-IR" dirty="0" smtClean="0"/>
              <a:t>                                  600                       800</a:t>
            </a:r>
            <a:endParaRPr lang="fa-IR" dirty="0"/>
          </a:p>
          <a:p>
            <a:pPr algn="r"/>
            <a:endParaRPr lang="en-US" dirty="0" smtClean="0"/>
          </a:p>
          <a:p>
            <a:pPr algn="r"/>
            <a:r>
              <a:rPr lang="fa-IR" dirty="0" smtClean="0"/>
              <a:t>هزینه </a:t>
            </a:r>
            <a:r>
              <a:rPr lang="fa-IR" dirty="0"/>
              <a:t>نقدي </a:t>
            </a:r>
            <a:r>
              <a:rPr lang="fa-IR" dirty="0" smtClean="0"/>
              <a:t>ماهانه                               200                       390 </a:t>
            </a:r>
          </a:p>
          <a:p>
            <a:pPr algn="r"/>
            <a:endParaRPr lang="fa-IR" dirty="0"/>
          </a:p>
          <a:p>
            <a:pPr algn="r"/>
            <a:r>
              <a:rPr lang="fa-IR" dirty="0"/>
              <a:t>نرخ تنزیل این سرمایه گذاري یک درصد در ماه و نرخ مالیات 30 درصد است. 6 ماه بعد موجودي کالاي الف و</a:t>
            </a:r>
          </a:p>
          <a:p>
            <a:pPr algn="r"/>
            <a:r>
              <a:rPr lang="fa-IR" dirty="0" smtClean="0"/>
              <a:t>ب </a:t>
            </a:r>
            <a:r>
              <a:rPr lang="fa-IR" dirty="0"/>
              <a:t>به صفر میرسد</a:t>
            </a:r>
            <a:r>
              <a:rPr lang="fa-IR" dirty="0" smtClean="0"/>
              <a:t>.</a:t>
            </a:r>
          </a:p>
          <a:p>
            <a:pPr algn="r"/>
            <a:endParaRPr lang="fa-IR" dirty="0"/>
          </a:p>
          <a:p>
            <a:pPr algn="r"/>
            <a:r>
              <a:rPr lang="fa-IR" dirty="0" smtClean="0"/>
              <a:t>سود </a:t>
            </a:r>
            <a:r>
              <a:rPr lang="fa-IR" dirty="0"/>
              <a:t>خالص ماهانه براي نگهداري دو کالا را حساب کنید</a:t>
            </a:r>
            <a:r>
              <a:rPr lang="fa-IR" dirty="0" smtClean="0"/>
              <a:t>.</a:t>
            </a:r>
          </a:p>
          <a:p>
            <a:pPr algn="r"/>
            <a:endParaRPr lang="fa-IR" dirty="0"/>
          </a:p>
          <a:p>
            <a:pPr algn="r"/>
            <a:r>
              <a:rPr lang="fa-IR" dirty="0"/>
              <a:t>*جواب:چون نرخ مالیات سالیانه میباشد، باید نرخ مالیات را به ماهانه تبدیل کنیم، پس نرخ مالیات را بر عدد 12</a:t>
            </a:r>
          </a:p>
          <a:p>
            <a:pPr algn="r"/>
            <a:r>
              <a:rPr lang="fa-IR" dirty="0" smtClean="0"/>
              <a:t>تقسیم </a:t>
            </a:r>
            <a:r>
              <a:rPr lang="fa-IR" dirty="0"/>
              <a:t>میکنیم تا نرخ مالیات ماهانه بدست بیاید</a:t>
            </a:r>
            <a:r>
              <a:rPr lang="fa-IR" dirty="0" smtClean="0"/>
              <a:t>.</a:t>
            </a:r>
          </a:p>
          <a:p>
            <a:pPr algn="r"/>
            <a:endParaRPr lang="fa-IR" dirty="0" smtClean="0"/>
          </a:p>
          <a:p>
            <a:r>
              <a:rPr lang="fa-IR" dirty="0" smtClean="0"/>
              <a:t>نرخ مالیات</a:t>
            </a:r>
            <a:r>
              <a:rPr lang="en-US" dirty="0" smtClean="0"/>
              <a:t>                              </a:t>
            </a:r>
            <a:endParaRPr lang="fa-IR" dirty="0"/>
          </a:p>
        </p:txBody>
      </p:sp>
      <p:graphicFrame>
        <p:nvGraphicFramePr>
          <p:cNvPr id="3" name="Object 2"/>
          <p:cNvGraphicFramePr>
            <a:graphicFrameLocks noChangeAspect="1"/>
          </p:cNvGraphicFramePr>
          <p:nvPr>
            <p:extLst>
              <p:ext uri="{D42A27DB-BD31-4B8C-83A1-F6EECF244321}">
                <p14:modId xmlns:p14="http://schemas.microsoft.com/office/powerpoint/2010/main" val="1822707913"/>
              </p:ext>
            </p:extLst>
          </p:nvPr>
        </p:nvGraphicFramePr>
        <p:xfrm>
          <a:off x="3155950" y="5253038"/>
          <a:ext cx="1397000" cy="368300"/>
        </p:xfrm>
        <a:graphic>
          <a:graphicData uri="http://schemas.openxmlformats.org/presentationml/2006/ole">
            <mc:AlternateContent xmlns:mc="http://schemas.openxmlformats.org/markup-compatibility/2006">
              <mc:Choice xmlns:v="urn:schemas-microsoft-com:vml" Requires="v">
                <p:oleObj spid="_x0000_s2096" name="Equation" r:id="rId3" imgW="1396800" imgH="368280" progId="Equation.3">
                  <p:embed/>
                </p:oleObj>
              </mc:Choice>
              <mc:Fallback>
                <p:oleObj name="Equation" r:id="rId3" imgW="1396800" imgH="368280" progId="Equation.3">
                  <p:embed/>
                  <p:pic>
                    <p:nvPicPr>
                      <p:cNvPr id="0" name=""/>
                      <p:cNvPicPr/>
                      <p:nvPr/>
                    </p:nvPicPr>
                    <p:blipFill>
                      <a:blip r:embed="rId4"/>
                      <a:stretch>
                        <a:fillRect/>
                      </a:stretch>
                    </p:blipFill>
                    <p:spPr>
                      <a:xfrm>
                        <a:off x="3155950" y="5253038"/>
                        <a:ext cx="1397000" cy="368300"/>
                      </a:xfrm>
                      <a:prstGeom prst="rect">
                        <a:avLst/>
                      </a:prstGeom>
                    </p:spPr>
                  </p:pic>
                </p:oleObj>
              </mc:Fallback>
            </mc:AlternateContent>
          </a:graphicData>
        </a:graphic>
      </p:graphicFrame>
    </p:spTree>
    <p:extLst>
      <p:ext uri="{BB962C8B-B14F-4D97-AF65-F5344CB8AC3E}">
        <p14:creationId xmlns:p14="http://schemas.microsoft.com/office/powerpoint/2010/main" val="29974390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1635617" y="283335"/>
            <a:ext cx="10212945" cy="6186309"/>
          </a:xfrm>
          <a:prstGeom prst="rect">
            <a:avLst/>
          </a:prstGeom>
        </p:spPr>
        <p:txBody>
          <a:bodyPr wrap="square">
            <a:spAutoFit/>
          </a:bodyPr>
          <a:lstStyle/>
          <a:p>
            <a:pPr algn="r" rtl="1"/>
            <a:r>
              <a:rPr lang="fa-IR" dirty="0"/>
              <a:t>با جایگذاري دادهها در فرمول سود خالص می توان سود خالص الف و ب را اینگونه محاسبه کرد</a:t>
            </a:r>
            <a:r>
              <a:rPr lang="fa-IR" dirty="0" smtClean="0"/>
              <a:t>:</a:t>
            </a:r>
          </a:p>
          <a:p>
            <a:pPr algn="r" rtl="1"/>
            <a:endParaRPr lang="fa-IR" dirty="0"/>
          </a:p>
          <a:p>
            <a:pPr rtl="1"/>
            <a:r>
              <a:rPr lang="fa-IR" dirty="0"/>
              <a:t> </a:t>
            </a:r>
            <a:r>
              <a:rPr lang="en-US" dirty="0"/>
              <a:t>)</a:t>
            </a:r>
            <a:r>
              <a:rPr lang="fa-IR" dirty="0"/>
              <a:t>مبلغ سرمایه گذاری</a:t>
            </a:r>
            <a:r>
              <a:rPr lang="en-US" dirty="0"/>
              <a:t>K(</a:t>
            </a:r>
            <a:r>
              <a:rPr lang="fa-IR" dirty="0"/>
              <a:t>− </a:t>
            </a:r>
            <a:r>
              <a:rPr lang="en-US" dirty="0"/>
              <a:t>T)</a:t>
            </a:r>
            <a:r>
              <a:rPr lang="fa-IR" dirty="0"/>
              <a:t>− 1</a:t>
            </a:r>
            <a:r>
              <a:rPr lang="en-US" dirty="0"/>
              <a:t>(</a:t>
            </a:r>
            <a:r>
              <a:rPr lang="fa-IR" dirty="0"/>
              <a:t>(هزیته نقدی − درآمدهای نقدی سالانه ) =سود خالص</a:t>
            </a:r>
          </a:p>
          <a:p>
            <a:r>
              <a:rPr lang="fa-IR" dirty="0" smtClean="0"/>
              <a:t>=</a:t>
            </a:r>
            <a:r>
              <a:rPr lang="fa-IR" dirty="0"/>
              <a:t>سود خالص </a:t>
            </a:r>
            <a:r>
              <a:rPr lang="fa-IR" dirty="0" smtClean="0"/>
              <a:t>الف</a:t>
            </a:r>
            <a:r>
              <a:rPr lang="en-US" dirty="0" smtClean="0"/>
              <a:t>(</a:t>
            </a:r>
            <a:r>
              <a:rPr lang="fa-IR" dirty="0" smtClean="0"/>
              <a:t>200 </a:t>
            </a:r>
            <a:r>
              <a:rPr lang="fa-IR" dirty="0"/>
              <a:t>− </a:t>
            </a:r>
            <a:r>
              <a:rPr lang="fa-IR" dirty="0" smtClean="0"/>
              <a:t>600</a:t>
            </a:r>
            <a:r>
              <a:rPr lang="en-US" dirty="0" smtClean="0"/>
              <a:t>) (</a:t>
            </a:r>
            <a:r>
              <a:rPr lang="fa-IR" dirty="0" smtClean="0"/>
              <a:t> 0/01− (0/025− 1</a:t>
            </a:r>
            <a:r>
              <a:rPr lang="en-US" dirty="0" smtClean="0"/>
              <a:t>( </a:t>
            </a:r>
            <a:r>
              <a:rPr lang="fa-IR" dirty="0" smtClean="0"/>
              <a:t>1000</a:t>
            </a:r>
            <a:r>
              <a:rPr lang="en-US" dirty="0"/>
              <a:t>) = </a:t>
            </a:r>
            <a:r>
              <a:rPr lang="fa-IR" dirty="0" smtClean="0"/>
              <a:t>380</a:t>
            </a:r>
          </a:p>
          <a:p>
            <a:r>
              <a:rPr lang="fa-IR" dirty="0" smtClean="0"/>
              <a:t>=</a:t>
            </a:r>
            <a:r>
              <a:rPr lang="fa-IR" dirty="0"/>
              <a:t>سود خالص </a:t>
            </a:r>
            <a:r>
              <a:rPr lang="fa-IR" dirty="0" smtClean="0"/>
              <a:t>ب</a:t>
            </a:r>
            <a:r>
              <a:rPr lang="en-US" dirty="0" smtClean="0"/>
              <a:t>(</a:t>
            </a:r>
            <a:r>
              <a:rPr lang="fa-IR" dirty="0" smtClean="0"/>
              <a:t>390 </a:t>
            </a:r>
            <a:r>
              <a:rPr lang="fa-IR" dirty="0"/>
              <a:t>− </a:t>
            </a:r>
            <a:r>
              <a:rPr lang="fa-IR" dirty="0" smtClean="0"/>
              <a:t>800</a:t>
            </a:r>
            <a:r>
              <a:rPr lang="en-US" dirty="0" smtClean="0"/>
              <a:t>) </a:t>
            </a:r>
            <a:r>
              <a:rPr lang="en-US" dirty="0"/>
              <a:t>(</a:t>
            </a:r>
            <a:r>
              <a:rPr lang="fa-IR" dirty="0"/>
              <a:t> 0/01− (0/025− </a:t>
            </a:r>
            <a:r>
              <a:rPr lang="fa-IR" dirty="0" smtClean="0"/>
              <a:t>1</a:t>
            </a:r>
            <a:r>
              <a:rPr lang="en-US" dirty="0" smtClean="0"/>
              <a:t>( </a:t>
            </a:r>
            <a:r>
              <a:rPr lang="fa-IR" dirty="0" smtClean="0"/>
              <a:t>2000</a:t>
            </a:r>
            <a:r>
              <a:rPr lang="en-US" dirty="0"/>
              <a:t>) = </a:t>
            </a:r>
            <a:r>
              <a:rPr lang="fa-IR" dirty="0" smtClean="0"/>
              <a:t>379/75</a:t>
            </a:r>
            <a:endParaRPr lang="fa-IR" dirty="0"/>
          </a:p>
          <a:p>
            <a:endParaRPr lang="fa-IR" dirty="0"/>
          </a:p>
          <a:p>
            <a:pPr algn="r" rtl="1"/>
            <a:r>
              <a:rPr lang="fa-IR" dirty="0"/>
              <a:t>الف بهتر است، چون سودخالص بالاتري دارد.</a:t>
            </a:r>
          </a:p>
          <a:p>
            <a:pPr algn="r" rtl="1"/>
            <a:r>
              <a:rPr lang="fa-IR" dirty="0"/>
              <a:t>2.ارزش فعلی خالص سرمایه گذاري در دو کالا را حساب کنید.</a:t>
            </a:r>
          </a:p>
          <a:p>
            <a:pPr algn="r" rtl="1"/>
            <a:r>
              <a:rPr lang="en-US" dirty="0" smtClean="0"/>
              <a:t>**</a:t>
            </a:r>
            <a:r>
              <a:rPr lang="fa-IR" dirty="0"/>
              <a:t>چون می دانیم که بعد از 6 ماه موجودي تمام خواهد شد از فرمول </a:t>
            </a:r>
            <a:r>
              <a:rPr lang="fa-IR" dirty="0" smtClean="0"/>
              <a:t>کلی</a:t>
            </a:r>
            <a:r>
              <a:rPr lang="en-US" dirty="0"/>
              <a:t> </a:t>
            </a:r>
            <a:r>
              <a:rPr lang="en-US" dirty="0" smtClean="0"/>
              <a:t>NPV </a:t>
            </a:r>
            <a:r>
              <a:rPr lang="fa-IR" dirty="0"/>
              <a:t>استفاده میکنیم</a:t>
            </a:r>
            <a:r>
              <a:rPr lang="fa-IR" dirty="0" smtClean="0"/>
              <a:t>.</a:t>
            </a:r>
          </a:p>
          <a:p>
            <a:pPr algn="r" rtl="1"/>
            <a:endParaRPr lang="fa-IR" dirty="0"/>
          </a:p>
          <a:p>
            <a:pPr algn="r" rtl="1"/>
            <a:endParaRPr lang="fa-IR" dirty="0" smtClean="0"/>
          </a:p>
          <a:p>
            <a:pPr algn="r" rtl="1"/>
            <a:endParaRPr lang="fa-IR" dirty="0"/>
          </a:p>
          <a:p>
            <a:pPr algn="r" rtl="1"/>
            <a:endParaRPr lang="fa-IR" dirty="0" smtClean="0"/>
          </a:p>
          <a:p>
            <a:pPr algn="r" rtl="1"/>
            <a:endParaRPr lang="fa-IR" dirty="0"/>
          </a:p>
          <a:p>
            <a:pPr algn="r" rtl="1"/>
            <a:endParaRPr lang="fa-IR" dirty="0" smtClean="0"/>
          </a:p>
          <a:p>
            <a:pPr algn="r" rtl="1"/>
            <a:endParaRPr lang="fa-IR" dirty="0"/>
          </a:p>
          <a:p>
            <a:pPr algn="r" rtl="1"/>
            <a:endParaRPr lang="fa-IR" dirty="0" smtClean="0"/>
          </a:p>
          <a:p>
            <a:pPr algn="r" rtl="1"/>
            <a:endParaRPr lang="fa-IR" dirty="0" smtClean="0"/>
          </a:p>
          <a:p>
            <a:pPr algn="r" rtl="1"/>
            <a:endParaRPr lang="fa-IR" dirty="0"/>
          </a:p>
          <a:p>
            <a:pPr algn="r" rtl="1"/>
            <a:r>
              <a:rPr lang="fa-IR" dirty="0"/>
              <a:t>باز هم الف بهتر است چون خالص ارزش فعلی سرمایه گذاري الف از ب بهتر است.در نظر داشته باشیم که </a:t>
            </a:r>
            <a:r>
              <a:rPr lang="fa-IR" dirty="0" smtClean="0"/>
              <a:t>اگر</a:t>
            </a:r>
            <a:r>
              <a:rPr lang="fa-IR" dirty="0"/>
              <a:t>مدت سرمایه گذاري را ندهد از فرمول مربوط به سرمایه گذاري قابل برگشت استفاده میکنیم.</a:t>
            </a:r>
          </a:p>
          <a:p>
            <a:pPr algn="r" rtl="1"/>
            <a:endParaRPr lang="fa-IR" dirty="0"/>
          </a:p>
        </p:txBody>
      </p:sp>
      <p:graphicFrame>
        <p:nvGraphicFramePr>
          <p:cNvPr id="3" name="Object 2"/>
          <p:cNvGraphicFramePr>
            <a:graphicFrameLocks noChangeAspect="1"/>
          </p:cNvGraphicFramePr>
          <p:nvPr>
            <p:extLst>
              <p:ext uri="{D42A27DB-BD31-4B8C-83A1-F6EECF244321}">
                <p14:modId xmlns:p14="http://schemas.microsoft.com/office/powerpoint/2010/main" val="191910805"/>
              </p:ext>
            </p:extLst>
          </p:nvPr>
        </p:nvGraphicFramePr>
        <p:xfrm>
          <a:off x="1739541" y="2997054"/>
          <a:ext cx="2188515" cy="1085549"/>
        </p:xfrm>
        <a:graphic>
          <a:graphicData uri="http://schemas.openxmlformats.org/presentationml/2006/ole">
            <mc:AlternateContent xmlns:mc="http://schemas.openxmlformats.org/markup-compatibility/2006">
              <mc:Choice xmlns:v="urn:schemas-microsoft-com:vml" Requires="v">
                <p:oleObj spid="_x0000_s3197" name="Equation" r:id="rId3" imgW="1346040" imgH="799920" progId="Equation.3">
                  <p:embed/>
                </p:oleObj>
              </mc:Choice>
              <mc:Fallback>
                <p:oleObj name="Equation" r:id="rId3" imgW="1346040" imgH="799920" progId="Equation.3">
                  <p:embed/>
                  <p:pic>
                    <p:nvPicPr>
                      <p:cNvPr id="0" name=""/>
                      <p:cNvPicPr/>
                      <p:nvPr/>
                    </p:nvPicPr>
                    <p:blipFill>
                      <a:blip r:embed="rId4"/>
                      <a:stretch>
                        <a:fillRect/>
                      </a:stretch>
                    </p:blipFill>
                    <p:spPr>
                      <a:xfrm>
                        <a:off x="1739541" y="2997054"/>
                        <a:ext cx="2188515" cy="1085549"/>
                      </a:xfrm>
                      <a:prstGeom prst="rect">
                        <a:avLst/>
                      </a:prstGeom>
                    </p:spPr>
                  </p:pic>
                </p:oleObj>
              </mc:Fallback>
            </mc:AlternateContent>
          </a:graphicData>
        </a:graphic>
      </p:graphicFrame>
      <p:graphicFrame>
        <p:nvGraphicFramePr>
          <p:cNvPr id="4" name="Object 3"/>
          <p:cNvGraphicFramePr>
            <a:graphicFrameLocks noChangeAspect="1"/>
          </p:cNvGraphicFramePr>
          <p:nvPr>
            <p:extLst>
              <p:ext uri="{D42A27DB-BD31-4B8C-83A1-F6EECF244321}">
                <p14:modId xmlns:p14="http://schemas.microsoft.com/office/powerpoint/2010/main" val="1712649701"/>
              </p:ext>
            </p:extLst>
          </p:nvPr>
        </p:nvGraphicFramePr>
        <p:xfrm>
          <a:off x="4700789" y="2962142"/>
          <a:ext cx="6400800" cy="1171978"/>
        </p:xfrm>
        <a:graphic>
          <a:graphicData uri="http://schemas.openxmlformats.org/presentationml/2006/ole">
            <mc:AlternateContent xmlns:mc="http://schemas.openxmlformats.org/markup-compatibility/2006">
              <mc:Choice xmlns:v="urn:schemas-microsoft-com:vml" Requires="v">
                <p:oleObj spid="_x0000_s3198" name="Equation" r:id="rId5" imgW="4190760" imgH="799920" progId="Equation.3">
                  <p:embed/>
                </p:oleObj>
              </mc:Choice>
              <mc:Fallback>
                <p:oleObj name="Equation" r:id="rId5" imgW="4190760" imgH="799920" progId="Equation.3">
                  <p:embed/>
                  <p:pic>
                    <p:nvPicPr>
                      <p:cNvPr id="0" name=""/>
                      <p:cNvPicPr/>
                      <p:nvPr/>
                    </p:nvPicPr>
                    <p:blipFill>
                      <a:blip r:embed="rId6"/>
                      <a:stretch>
                        <a:fillRect/>
                      </a:stretch>
                    </p:blipFill>
                    <p:spPr>
                      <a:xfrm>
                        <a:off x="4700789" y="2962142"/>
                        <a:ext cx="6400800" cy="1171978"/>
                      </a:xfrm>
                      <a:prstGeom prst="rect">
                        <a:avLst/>
                      </a:prstGeom>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2926842371"/>
              </p:ext>
            </p:extLst>
          </p:nvPr>
        </p:nvGraphicFramePr>
        <p:xfrm>
          <a:off x="4597759" y="4134946"/>
          <a:ext cx="6542466" cy="1222666"/>
        </p:xfrm>
        <a:graphic>
          <a:graphicData uri="http://schemas.openxmlformats.org/presentationml/2006/ole">
            <mc:AlternateContent xmlns:mc="http://schemas.openxmlformats.org/markup-compatibility/2006">
              <mc:Choice xmlns:v="urn:schemas-microsoft-com:vml" Requires="v">
                <p:oleObj spid="_x0000_s3199" name="Equation" r:id="rId7" imgW="3911400" imgH="799920" progId="Equation.3">
                  <p:embed/>
                </p:oleObj>
              </mc:Choice>
              <mc:Fallback>
                <p:oleObj name="Equation" r:id="rId7" imgW="3911400" imgH="799920" progId="Equation.3">
                  <p:embed/>
                  <p:pic>
                    <p:nvPicPr>
                      <p:cNvPr id="0" name=""/>
                      <p:cNvPicPr/>
                      <p:nvPr/>
                    </p:nvPicPr>
                    <p:blipFill>
                      <a:blip r:embed="rId8"/>
                      <a:stretch>
                        <a:fillRect/>
                      </a:stretch>
                    </p:blipFill>
                    <p:spPr>
                      <a:xfrm>
                        <a:off x="4597759" y="4134946"/>
                        <a:ext cx="6542466" cy="1222666"/>
                      </a:xfrm>
                      <a:prstGeom prst="rect">
                        <a:avLst/>
                      </a:prstGeom>
                    </p:spPr>
                  </p:pic>
                </p:oleObj>
              </mc:Fallback>
            </mc:AlternateContent>
          </a:graphicData>
        </a:graphic>
      </p:graphicFrame>
    </p:spTree>
    <p:extLst>
      <p:ext uri="{BB962C8B-B14F-4D97-AF65-F5344CB8AC3E}">
        <p14:creationId xmlns:p14="http://schemas.microsoft.com/office/powerpoint/2010/main" val="17760681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037806" y="804519"/>
            <a:ext cx="9017048" cy="754315"/>
          </a:xfrm>
        </p:spPr>
        <p:style>
          <a:lnRef idx="2">
            <a:schemeClr val="accent1"/>
          </a:lnRef>
          <a:fillRef idx="1">
            <a:schemeClr val="lt1"/>
          </a:fillRef>
          <a:effectRef idx="0">
            <a:schemeClr val="accent1"/>
          </a:effectRef>
          <a:fontRef idx="minor">
            <a:schemeClr val="dk1"/>
          </a:fontRef>
        </p:style>
        <p:txBody>
          <a:bodyPr/>
          <a:lstStyle/>
          <a:p>
            <a:pPr algn="r" rtl="1"/>
            <a:r>
              <a:rPr lang="fa-IR" cap="none" dirty="0" smtClean="0">
                <a:ln w="0"/>
                <a:solidFill>
                  <a:schemeClr val="accent1"/>
                </a:solidFill>
                <a:effectLst>
                  <a:outerShdw blurRad="38100" dist="25400" dir="5400000" algn="ctr" rotWithShape="0">
                    <a:srgbClr val="6E747A">
                      <a:alpha val="43000"/>
                    </a:srgbClr>
                  </a:outerShdw>
                </a:effectLst>
              </a:rPr>
              <a:t>موجودی ها :</a:t>
            </a:r>
            <a:endParaRPr lang="en-US" cap="none" dirty="0">
              <a:ln w="0"/>
              <a:solidFill>
                <a:schemeClr val="accent1"/>
              </a:solidFill>
              <a:effectLst>
                <a:outerShdw blurRad="38100" dist="25400" dir="5400000" algn="ctr" rotWithShape="0">
                  <a:srgbClr val="6E747A">
                    <a:alpha val="43000"/>
                  </a:srgbClr>
                </a:outerShdw>
              </a:effectLst>
            </a:endParaRPr>
          </a:p>
        </p:txBody>
      </p:sp>
      <p:sp>
        <p:nvSpPr>
          <p:cNvPr id="3" name="Content Placeholder 2"/>
          <p:cNvSpPr>
            <a:spLocks noGrp="1"/>
          </p:cNvSpPr>
          <p:nvPr>
            <p:ph idx="1"/>
          </p:nvPr>
        </p:nvSpPr>
        <p:spPr>
          <a:xfrm>
            <a:off x="1484310" y="1776549"/>
            <a:ext cx="10018713" cy="4014651"/>
          </a:xfrm>
        </p:spPr>
        <p:txBody>
          <a:bodyPr>
            <a:normAutofit/>
          </a:bodyPr>
          <a:lstStyle/>
          <a:p>
            <a:pPr marL="0" indent="0" algn="r" rtl="1">
              <a:buNone/>
            </a:pPr>
            <a:r>
              <a:rPr lang="fa-IR" sz="2000" dirty="0"/>
              <a:t>مسئله مالي اصلي، تعيين سطح مناسب سرمايه گذاري در موجوديها و تصميم گيري در اين مورد است كه در هر دوره چه مقدار موجودي بايد نگهداري شود .ابتدا انواع موجودي را بررسي مي كنيم </a:t>
            </a:r>
            <a:r>
              <a:rPr lang="fa-IR" sz="2000" dirty="0" smtClean="0"/>
              <a:t>:</a:t>
            </a:r>
          </a:p>
          <a:p>
            <a:pPr marL="0" indent="0" algn="r" rtl="1">
              <a:buNone/>
            </a:pPr>
            <a:r>
              <a:rPr lang="fa-IR" sz="2000" dirty="0"/>
              <a:t> </a:t>
            </a:r>
            <a:r>
              <a:rPr lang="fa-IR" sz="2000" b="1" dirty="0"/>
              <a:t>مواد خام </a:t>
            </a:r>
            <a:r>
              <a:rPr lang="fa-IR" sz="2000" dirty="0"/>
              <a:t>: كالاهاي خريداري شده براي ساخت محصول هستند .</a:t>
            </a:r>
          </a:p>
          <a:p>
            <a:pPr marL="0" indent="0" algn="r" rtl="1">
              <a:buNone/>
            </a:pPr>
            <a:r>
              <a:rPr lang="fa-IR" sz="2000" dirty="0"/>
              <a:t> </a:t>
            </a:r>
            <a:r>
              <a:rPr lang="fa-IR" sz="2000" b="1" dirty="0" smtClean="0"/>
              <a:t>كار </a:t>
            </a:r>
            <a:r>
              <a:rPr lang="fa-IR" sz="2000" b="1" dirty="0"/>
              <a:t>در جريان ساخت </a:t>
            </a:r>
            <a:r>
              <a:rPr lang="fa-IR" sz="2000" dirty="0"/>
              <a:t>: كالاهايي هستند كه در فرايند توليد كامل نشده اند .</a:t>
            </a:r>
          </a:p>
          <a:p>
            <a:pPr marL="0" indent="0" algn="r" rtl="1">
              <a:buNone/>
            </a:pPr>
            <a:r>
              <a:rPr lang="fa-IR" sz="2000" dirty="0" smtClean="0"/>
              <a:t> </a:t>
            </a:r>
            <a:r>
              <a:rPr lang="fa-IR" sz="2000" b="1" dirty="0" smtClean="0"/>
              <a:t>كالاهاي </a:t>
            </a:r>
            <a:r>
              <a:rPr lang="fa-IR" sz="2000" b="1" dirty="0"/>
              <a:t>ساخته شده </a:t>
            </a:r>
            <a:r>
              <a:rPr lang="fa-IR" sz="2000" dirty="0"/>
              <a:t>: كالاهايي هستند كه آماده براي فروش اند .</a:t>
            </a:r>
            <a:endParaRPr lang="en-US" sz="2000" dirty="0"/>
          </a:p>
        </p:txBody>
      </p:sp>
      <p:sp>
        <p:nvSpPr>
          <p:cNvPr id="4" name="Right Brace 3"/>
          <p:cNvSpPr/>
          <p:nvPr/>
        </p:nvSpPr>
        <p:spPr>
          <a:xfrm>
            <a:off x="11380603" y="3783874"/>
            <a:ext cx="244839" cy="1184366"/>
          </a:xfrm>
          <a:prstGeom prst="rightBrace">
            <a:avLst/>
          </a:prstGeom>
        </p:spPr>
        <p:style>
          <a:lnRef idx="3">
            <a:schemeClr val="accent1"/>
          </a:lnRef>
          <a:fillRef idx="0">
            <a:schemeClr val="accent1"/>
          </a:fillRef>
          <a:effectRef idx="2">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29892234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697891" y="966651"/>
            <a:ext cx="5337355" cy="783771"/>
          </a:xfrm>
        </p:spPr>
        <p:style>
          <a:lnRef idx="1">
            <a:schemeClr val="accent2"/>
          </a:lnRef>
          <a:fillRef idx="3">
            <a:schemeClr val="accent2"/>
          </a:fillRef>
          <a:effectRef idx="2">
            <a:schemeClr val="accent2"/>
          </a:effectRef>
          <a:fontRef idx="minor">
            <a:schemeClr val="lt1"/>
          </a:fontRef>
        </p:style>
        <p:txBody>
          <a:bodyPr>
            <a:normAutofit/>
          </a:bodyPr>
          <a:lstStyle/>
          <a:p>
            <a:pPr algn="r" rtl="1"/>
            <a:r>
              <a:rPr lang="fa-IR" sz="2800" dirty="0" smtClean="0"/>
              <a:t>تصمیم اصلی درمورد موجودی ها :</a:t>
            </a:r>
            <a:endParaRPr lang="en-US" sz="28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492092" y="1595845"/>
                <a:ext cx="10411598" cy="4900749"/>
              </a:xfrm>
            </p:spPr>
            <p:txBody>
              <a:bodyPr/>
              <a:lstStyle/>
              <a:p>
                <a:pPr algn="r" rtl="1"/>
                <a:r>
                  <a:rPr lang="fa-IR" sz="2000" dirty="0" smtClean="0"/>
                  <a:t>دو ویژگی مهم موجودیها : 1) ﻫﺰﯾﻨﻪ ﺑﺮ ﺑﻮدن ﮐﺴﺐ ﻣﻮﺟﻮدي 2) ﻫﺰﯾﻨﻪ دار ﺑﻮدن ﻧﮕﻬﺪاري ﻣﻮﺟﻮدی</a:t>
                </a:r>
              </a:p>
              <a:p>
                <a:pPr algn="r" rtl="1"/>
                <a:r>
                  <a:rPr lang="fa-IR" sz="2000" dirty="0"/>
                  <a:t>ﻣﻮﺟﻮدي ﻫﺎ ﻣﺴﺘﻤﺮا در ﺣﺎل ﻣﺼﺮف ﺷﺪن </a:t>
                </a:r>
                <a:r>
                  <a:rPr lang="fa-IR" sz="2000" dirty="0" smtClean="0"/>
                  <a:t>ﻫﺴﺘﻨﺪ.</a:t>
                </a:r>
              </a:p>
              <a:p>
                <a:pPr algn="r" rtl="1"/>
                <a:r>
                  <a:rPr lang="fa-IR" sz="2000" dirty="0" smtClean="0"/>
                  <a:t>ﻧﺮخ </a:t>
                </a:r>
                <a:r>
                  <a:rPr lang="fa-IR" sz="2000" dirty="0"/>
                  <a:t>ﮐﺎﻫﺶ ﻣﻮﺟﻮدي ﺑﺮ اﺛﺮ اﺳﺘﻔﺎده= ﻧﺮخ اﺳﺘﻔﺎده ﯾﺎ </a:t>
                </a:r>
                <a:r>
                  <a:rPr lang="fa-IR" sz="2000" dirty="0" smtClean="0"/>
                  <a:t>ﻓﺮوش=</a:t>
                </a:r>
                <a:r>
                  <a:rPr lang="en-US" sz="2000" dirty="0" smtClean="0"/>
                  <a:t>s</a:t>
                </a:r>
                <a:r>
                  <a:rPr lang="fa-IR" sz="2000" dirty="0" smtClean="0"/>
                  <a:t> واحد کالا </a:t>
                </a:r>
                <a:r>
                  <a:rPr lang="fa-IR" sz="2000" dirty="0"/>
                  <a:t>در سال=ﻣﯿﺰان ﮐﺎﻻي ﻣﻮرد ﻧﯿﺎز در ﯾﮏ ﺑﺎزه </a:t>
                </a:r>
                <a:r>
                  <a:rPr lang="fa-IR" sz="2000" dirty="0" smtClean="0"/>
                  <a:t>زﻣﺎنی(سال)</a:t>
                </a:r>
              </a:p>
              <a:p>
                <a:r>
                  <a:rPr lang="fa-IR" sz="2000" dirty="0" smtClean="0"/>
                  <a:t>مقدار متوسط موجودی انبار</a:t>
                </a:r>
                <a:r>
                  <a:rPr lang="en-US" sz="2000" dirty="0" smtClean="0"/>
                  <a:t> = </a:t>
                </a:r>
                <a14:m>
                  <m:oMath xmlns:m="http://schemas.openxmlformats.org/officeDocument/2006/math">
                    <m:f>
                      <m:fPr>
                        <m:ctrlPr>
                          <a:rPr lang="en-US" sz="2000" i="1" smtClean="0">
                            <a:latin typeface="Cambria Math"/>
                          </a:rPr>
                        </m:ctrlPr>
                      </m:fPr>
                      <m:num>
                        <m:r>
                          <a:rPr lang="en-US" sz="2000" b="0" i="1" smtClean="0">
                            <a:latin typeface="Cambria Math" panose="02040503050406030204" pitchFamily="18" charset="0"/>
                          </a:rPr>
                          <m:t>𝑄</m:t>
                        </m:r>
                      </m:num>
                      <m:den>
                        <m:r>
                          <a:rPr lang="en-US" sz="2000" b="0" i="1" smtClean="0">
                            <a:latin typeface="Cambria Math" panose="02040503050406030204" pitchFamily="18" charset="0"/>
                          </a:rPr>
                          <m:t>2</m:t>
                        </m:r>
                      </m:den>
                    </m:f>
                  </m:oMath>
                </a14:m>
                <a:r>
                  <a:rPr lang="en-US" sz="2000" dirty="0" smtClean="0"/>
                  <a:t> = </a:t>
                </a:r>
                <a14:m>
                  <m:oMath xmlns:m="http://schemas.openxmlformats.org/officeDocument/2006/math">
                    <m:f>
                      <m:fPr>
                        <m:ctrlPr>
                          <a:rPr lang="en-US" sz="2000" i="1" smtClean="0">
                            <a:latin typeface="Cambria Math"/>
                          </a:rPr>
                        </m:ctrlPr>
                      </m:fPr>
                      <m:num>
                        <m:r>
                          <a:rPr lang="fa-IR" sz="2000" b="0" i="1" smtClean="0">
                            <a:latin typeface="Cambria Math" panose="02040503050406030204" pitchFamily="18" charset="0"/>
                          </a:rPr>
                          <m:t>دوره</m:t>
                        </m:r>
                        <m:r>
                          <a:rPr lang="fa-IR" sz="2000" b="0" i="1" smtClean="0">
                            <a:latin typeface="Cambria Math" panose="02040503050406030204" pitchFamily="18" charset="0"/>
                          </a:rPr>
                          <m:t> </m:t>
                        </m:r>
                        <m:r>
                          <a:rPr lang="fa-IR" sz="2000" b="0" i="1" smtClean="0">
                            <a:latin typeface="Cambria Math" panose="02040503050406030204" pitchFamily="18" charset="0"/>
                          </a:rPr>
                          <m:t>اول</m:t>
                        </m:r>
                        <m:r>
                          <a:rPr lang="fa-IR" sz="2000" b="0" i="1" smtClean="0">
                            <a:latin typeface="Cambria Math" panose="02040503050406030204" pitchFamily="18" charset="0"/>
                          </a:rPr>
                          <m:t> </m:t>
                        </m:r>
                        <m:r>
                          <a:rPr lang="fa-IR" sz="2000" b="0" i="1" smtClean="0">
                            <a:latin typeface="Cambria Math" panose="02040503050406030204" pitchFamily="18" charset="0"/>
                          </a:rPr>
                          <m:t>موجودی</m:t>
                        </m:r>
                        <m:r>
                          <a:rPr lang="fa-IR" sz="2000" b="0" i="1" smtClean="0">
                            <a:latin typeface="Cambria Math" panose="02040503050406030204" pitchFamily="18" charset="0"/>
                          </a:rPr>
                          <m:t>+</m:t>
                        </m:r>
                        <m:r>
                          <a:rPr lang="fa-IR" sz="2000" b="0" i="1" smtClean="0">
                            <a:latin typeface="Cambria Math" panose="02040503050406030204" pitchFamily="18" charset="0"/>
                          </a:rPr>
                          <m:t>دوره</m:t>
                        </m:r>
                        <m:r>
                          <a:rPr lang="fa-IR" sz="2000" b="0" i="1" smtClean="0">
                            <a:latin typeface="Cambria Math" panose="02040503050406030204" pitchFamily="18" charset="0"/>
                          </a:rPr>
                          <m:t> </m:t>
                        </m:r>
                        <m:r>
                          <a:rPr lang="fa-IR" sz="2000" b="0" i="1" smtClean="0">
                            <a:latin typeface="Cambria Math" panose="02040503050406030204" pitchFamily="18" charset="0"/>
                          </a:rPr>
                          <m:t>پایان</m:t>
                        </m:r>
                        <m:r>
                          <a:rPr lang="fa-IR" sz="2000" b="0" i="1" smtClean="0">
                            <a:latin typeface="Cambria Math" panose="02040503050406030204" pitchFamily="18" charset="0"/>
                          </a:rPr>
                          <m:t> </m:t>
                        </m:r>
                        <m:r>
                          <a:rPr lang="fa-IR" sz="2000" b="0" i="1" smtClean="0">
                            <a:latin typeface="Cambria Math" panose="02040503050406030204" pitchFamily="18" charset="0"/>
                          </a:rPr>
                          <m:t>موجودی</m:t>
                        </m:r>
                      </m:num>
                      <m:den>
                        <m:r>
                          <a:rPr lang="fa-IR" sz="2000" b="0" i="1" smtClean="0">
                            <a:latin typeface="Cambria Math" panose="02040503050406030204" pitchFamily="18" charset="0"/>
                          </a:rPr>
                          <m:t>2</m:t>
                        </m:r>
                      </m:den>
                    </m:f>
                  </m:oMath>
                </a14:m>
                <a:endParaRPr lang="fa-IR" sz="2000" dirty="0" smtClean="0"/>
              </a:p>
              <a:p>
                <a:pPr marL="0" indent="0" algn="l">
                  <a:buNone/>
                </a:pPr>
                <a:endParaRPr lang="fa-IR" sz="2000" dirty="0" smtClean="0"/>
              </a:p>
              <a:p>
                <a:pPr marL="0" indent="0" algn="r" rtl="1">
                  <a:buNone/>
                </a:pPr>
                <a:endParaRPr lang="en-US" sz="20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492092" y="1595845"/>
                <a:ext cx="10411598" cy="4900749"/>
              </a:xfrm>
              <a:blipFill>
                <a:blip r:embed="rId2"/>
                <a:stretch>
                  <a:fillRect l="-1112" r="-1171"/>
                </a:stretch>
              </a:blipFill>
            </p:spPr>
            <p:txBody>
              <a:bodyPr/>
              <a:lstStyle/>
              <a:p>
                <a:r>
                  <a:rPr lang="en-US">
                    <a:noFill/>
                  </a:rPr>
                  <a:t> </a:t>
                </a:r>
              </a:p>
            </p:txBody>
          </p:sp>
        </mc:Fallback>
      </mc:AlternateContent>
    </p:spTree>
    <p:extLst>
      <p:ext uri="{BB962C8B-B14F-4D97-AF65-F5344CB8AC3E}">
        <p14:creationId xmlns:p14="http://schemas.microsoft.com/office/powerpoint/2010/main" val="6914146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861365" y="1280160"/>
            <a:ext cx="10018713" cy="870857"/>
          </a:xfrm>
        </p:spPr>
        <p:txBody>
          <a:bodyPr>
            <a:normAutofit fontScale="90000"/>
          </a:bodyPr>
          <a:lstStyle/>
          <a:p>
            <a:pPr algn="r" rtl="1"/>
            <a:r>
              <a:rPr lang="fa-IR" sz="2000" dirty="0"/>
              <a:t>اگر نرخ استفاده ثابت باشد ﺳﻔﺎرش ﮐﺎﻻ در ﻓﻮاﺻﻞ زﻣﺎﻧﯽ ﺑﺮاﺑﺮ، ﺑﺮاي درﯾﺎﻓﺖ ﮐﺎﻻ ﻗﺒﻞ از اﺗﻤﺎم </a:t>
            </a:r>
            <a:r>
              <a:rPr lang="fa-IR" sz="2000" dirty="0" smtClean="0"/>
              <a:t>آن.</a:t>
            </a:r>
            <a:r>
              <a:rPr lang="fa-IR" sz="2000" dirty="0"/>
              <a:t/>
            </a:r>
            <a:br>
              <a:rPr lang="fa-IR" sz="2000" dirty="0"/>
            </a:br>
            <a:r>
              <a:rPr lang="fa-IR" sz="2000" dirty="0"/>
              <a:t>متوسط سرمايه گذاري  در اين قلم كالا مقدار وجه نقد مورد نياز براي خريد هر واحد </a:t>
            </a:r>
            <a:r>
              <a:rPr lang="fa-IR" sz="2000" dirty="0" smtClean="0"/>
              <a:t>(</a:t>
            </a:r>
            <a:r>
              <a:rPr lang="en-US" sz="2000" dirty="0" smtClean="0"/>
              <a:t>c</a:t>
            </a:r>
            <a:r>
              <a:rPr lang="fa-IR" sz="2000" dirty="0"/>
              <a:t>) ضربدر متوسط مقدار موجودي در هر زمان مي باشد </a:t>
            </a:r>
            <a:r>
              <a:rPr lang="fa-IR" sz="2000" dirty="0" smtClean="0"/>
              <a:t>.</a:t>
            </a:r>
            <a:br>
              <a:rPr lang="fa-IR" sz="2000" dirty="0" smtClean="0"/>
            </a:br>
            <a:r>
              <a:rPr lang="fa-IR" sz="2000" dirty="0"/>
              <a:t/>
            </a:r>
            <a:br>
              <a:rPr lang="fa-IR" sz="2000" dirty="0"/>
            </a:br>
            <a:r>
              <a:rPr lang="fa-IR" sz="2000" dirty="0" smtClean="0"/>
              <a:t/>
            </a:r>
            <a:br>
              <a:rPr lang="fa-IR" sz="2000" dirty="0" smtClean="0"/>
            </a:br>
            <a:r>
              <a:rPr lang="fa-IR" sz="2000" dirty="0" smtClean="0"/>
              <a:t/>
            </a:r>
            <a:br>
              <a:rPr lang="fa-IR" sz="2000" dirty="0" smtClean="0"/>
            </a:br>
            <a:r>
              <a:rPr lang="fa-IR" sz="2000" dirty="0"/>
              <a:t/>
            </a:r>
            <a:br>
              <a:rPr lang="fa-IR" sz="2000" dirty="0"/>
            </a:br>
            <a:r>
              <a:rPr lang="fa-IR" sz="2000" dirty="0" smtClean="0"/>
              <a:t>                       </a:t>
            </a:r>
            <a:endParaRPr lang="en-US" sz="2000" dirty="0"/>
          </a:p>
        </p:txBody>
      </p:sp>
      <p:sp>
        <p:nvSpPr>
          <p:cNvPr id="26" name="AutoShape 27"/>
          <p:cNvSpPr>
            <a:spLocks noGrp="1"/>
          </p:cNvSpPr>
          <p:nvPr>
            <p:ph idx="1"/>
          </p:nvPr>
        </p:nvSpPr>
        <p:spPr bwMode="auto">
          <a:xfrm>
            <a:off x="1311480" y="4331650"/>
            <a:ext cx="280198" cy="1034781"/>
          </a:xfrm>
          <a:prstGeom prst="leftBrace">
            <a:avLst>
              <a:gd name="adj1" fmla="val 41728"/>
              <a:gd name="adj2" fmla="val 50757"/>
            </a:avLst>
          </a:prstGeom>
          <a:noFill/>
          <a:ln w="9525">
            <a:solidFill>
              <a:srgbClr val="33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indent="0" algn="ctr" rtl="1">
              <a:buNone/>
            </a:pPr>
            <a:r>
              <a:rPr lang="fa-IR" altLang="en-US" dirty="0">
                <a:solidFill>
                  <a:srgbClr val="333300"/>
                </a:solidFill>
              </a:rPr>
              <a:t>                   </a:t>
            </a:r>
            <a:r>
              <a:rPr lang="fa-IR" altLang="en-US" sz="1500" b="1" dirty="0">
                <a:solidFill>
                  <a:srgbClr val="333300"/>
                </a:solidFill>
                <a:cs typeface="2  Hamid" pitchFamily="2" charset="0"/>
              </a:rPr>
              <a:t>مقدار </a:t>
            </a:r>
            <a:r>
              <a:rPr lang="fa-IR" altLang="en-US" sz="1500" b="1" dirty="0" smtClean="0">
                <a:solidFill>
                  <a:srgbClr val="333300"/>
                </a:solidFill>
                <a:cs typeface="2  Hamid" pitchFamily="2" charset="0"/>
              </a:rPr>
              <a:t>سفارش</a:t>
            </a:r>
            <a:r>
              <a:rPr lang="en-US" altLang="en-US" sz="1500" b="1" dirty="0" smtClean="0">
                <a:solidFill>
                  <a:srgbClr val="333300"/>
                </a:solidFill>
                <a:cs typeface="2  Hamid" pitchFamily="2" charset="0"/>
              </a:rPr>
              <a:t>Q</a:t>
            </a:r>
            <a:endParaRPr lang="en-US" altLang="en-US" sz="1500" b="1" dirty="0">
              <a:solidFill>
                <a:srgbClr val="333300"/>
              </a:solidFill>
              <a:cs typeface="2  Hamid" pitchFamily="2" charset="0"/>
            </a:endParaRPr>
          </a:p>
        </p:txBody>
      </p:sp>
      <p:cxnSp>
        <p:nvCxnSpPr>
          <p:cNvPr id="4" name="AutoShape 7"/>
          <p:cNvCxnSpPr>
            <a:cxnSpLocks noChangeShapeType="1"/>
          </p:cNvCxnSpPr>
          <p:nvPr/>
        </p:nvCxnSpPr>
        <p:spPr bwMode="auto">
          <a:xfrm>
            <a:off x="1669777" y="3853543"/>
            <a:ext cx="4967288" cy="1512888"/>
          </a:xfrm>
          <a:prstGeom prst="bentConnector3">
            <a:avLst>
              <a:gd name="adj1" fmla="val -287"/>
            </a:avLst>
          </a:prstGeom>
          <a:noFill/>
          <a:ln w="3810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 name="AutoShape 8"/>
          <p:cNvCxnSpPr>
            <a:cxnSpLocks noChangeShapeType="1"/>
          </p:cNvCxnSpPr>
          <p:nvPr/>
        </p:nvCxnSpPr>
        <p:spPr bwMode="auto">
          <a:xfrm>
            <a:off x="1669778" y="4345577"/>
            <a:ext cx="864416" cy="1020854"/>
          </a:xfrm>
          <a:prstGeom prst="straightConnector1">
            <a:avLst/>
          </a:prstGeom>
          <a:noFill/>
          <a:ln w="95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AutoShape 9"/>
          <p:cNvCxnSpPr>
            <a:cxnSpLocks noChangeShapeType="1"/>
          </p:cNvCxnSpPr>
          <p:nvPr/>
        </p:nvCxnSpPr>
        <p:spPr bwMode="auto">
          <a:xfrm flipV="1">
            <a:off x="2534194" y="4345577"/>
            <a:ext cx="0" cy="1020857"/>
          </a:xfrm>
          <a:prstGeom prst="straightConnector1">
            <a:avLst/>
          </a:prstGeom>
          <a:noFill/>
          <a:ln w="95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 name="AutoShape 10"/>
          <p:cNvCxnSpPr>
            <a:cxnSpLocks noChangeShapeType="1"/>
          </p:cNvCxnSpPr>
          <p:nvPr/>
        </p:nvCxnSpPr>
        <p:spPr bwMode="auto">
          <a:xfrm>
            <a:off x="2534194" y="4345574"/>
            <a:ext cx="975360" cy="1020857"/>
          </a:xfrm>
          <a:prstGeom prst="straightConnector1">
            <a:avLst/>
          </a:prstGeom>
          <a:noFill/>
          <a:ln w="95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AutoShape 11"/>
          <p:cNvCxnSpPr>
            <a:cxnSpLocks noChangeShapeType="1"/>
          </p:cNvCxnSpPr>
          <p:nvPr/>
        </p:nvCxnSpPr>
        <p:spPr bwMode="auto">
          <a:xfrm flipV="1">
            <a:off x="3509554" y="4345574"/>
            <a:ext cx="0" cy="1050178"/>
          </a:xfrm>
          <a:prstGeom prst="straightConnector1">
            <a:avLst/>
          </a:prstGeom>
          <a:noFill/>
          <a:ln w="95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 name="AutoShape 12"/>
          <p:cNvCxnSpPr>
            <a:cxnSpLocks noChangeShapeType="1"/>
          </p:cNvCxnSpPr>
          <p:nvPr/>
        </p:nvCxnSpPr>
        <p:spPr bwMode="auto">
          <a:xfrm>
            <a:off x="3509553" y="4331650"/>
            <a:ext cx="864417" cy="1064102"/>
          </a:xfrm>
          <a:prstGeom prst="straightConnector1">
            <a:avLst/>
          </a:prstGeom>
          <a:noFill/>
          <a:ln w="95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0" name="AutoShape 12"/>
          <p:cNvCxnSpPr>
            <a:cxnSpLocks noChangeShapeType="1"/>
          </p:cNvCxnSpPr>
          <p:nvPr/>
        </p:nvCxnSpPr>
        <p:spPr bwMode="auto">
          <a:xfrm>
            <a:off x="4373969" y="4345574"/>
            <a:ext cx="0" cy="1020857"/>
          </a:xfrm>
          <a:prstGeom prst="straightConnector1">
            <a:avLst/>
          </a:prstGeom>
          <a:noFill/>
          <a:ln w="95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7" name="Rectangle 26"/>
          <p:cNvSpPr/>
          <p:nvPr/>
        </p:nvSpPr>
        <p:spPr>
          <a:xfrm rot="5400000">
            <a:off x="3310735" y="3963187"/>
            <a:ext cx="2495798" cy="369332"/>
          </a:xfrm>
          <a:prstGeom prst="rect">
            <a:avLst/>
          </a:prstGeom>
        </p:spPr>
        <p:txBody>
          <a:bodyPr wrap="square">
            <a:spAutoFit/>
          </a:bodyPr>
          <a:lstStyle/>
          <a:p>
            <a:r>
              <a:rPr lang="fa-IR" altLang="en-US" b="1" dirty="0">
                <a:solidFill>
                  <a:srgbClr val="333300"/>
                </a:solidFill>
                <a:cs typeface="2  Hamid" pitchFamily="2" charset="0"/>
              </a:rPr>
              <a:t>متوسط تعداد واحد ها در انبار </a:t>
            </a:r>
            <a:endParaRPr lang="en-US" dirty="0"/>
          </a:p>
        </p:txBody>
      </p:sp>
      <mc:AlternateContent xmlns:mc="http://schemas.openxmlformats.org/markup-compatibility/2006" xmlns:a14="http://schemas.microsoft.com/office/drawing/2010/main">
        <mc:Choice Requires="a14">
          <p:sp>
            <p:nvSpPr>
              <p:cNvPr id="3" name="Rectangle 2"/>
              <p:cNvSpPr/>
              <p:nvPr/>
            </p:nvSpPr>
            <p:spPr>
              <a:xfrm>
                <a:off x="2273793" y="1402079"/>
                <a:ext cx="5155474" cy="62701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fa-IR" dirty="0"/>
                  <a:t>متوسط سرمایه گذاری در موجودی</a:t>
                </a:r>
                <a:r>
                  <a:rPr lang="en-US" dirty="0"/>
                  <a:t> = I = </a:t>
                </a:r>
                <a14:m>
                  <m:oMath xmlns:m="http://schemas.openxmlformats.org/officeDocument/2006/math">
                    <m:f>
                      <m:fPr>
                        <m:ctrlPr>
                          <a:rPr lang="en-US" i="1">
                            <a:latin typeface="Cambria Math"/>
                          </a:rPr>
                        </m:ctrlPr>
                      </m:fPr>
                      <m:num>
                        <m:r>
                          <a:rPr lang="en-US" i="1">
                            <a:latin typeface="Cambria Math" panose="02040503050406030204" pitchFamily="18" charset="0"/>
                          </a:rPr>
                          <m:t>𝐶𝑄</m:t>
                        </m:r>
                      </m:num>
                      <m:den>
                        <m:r>
                          <a:rPr lang="en-US" i="1">
                            <a:latin typeface="Cambria Math" panose="02040503050406030204" pitchFamily="18" charset="0"/>
                          </a:rPr>
                          <m:t>2</m:t>
                        </m:r>
                      </m:den>
                    </m:f>
                  </m:oMath>
                </a14:m>
                <a:endParaRPr lang="en-US"/>
              </a:p>
            </p:txBody>
          </p:sp>
        </mc:Choice>
        <mc:Fallback xmlns="">
          <p:sp>
            <p:nvSpPr>
              <p:cNvPr id="3" name="Rectangle 2"/>
              <p:cNvSpPr>
                <a:spLocks noRot="1" noChangeAspect="1" noMove="1" noResize="1" noEditPoints="1" noAdjustHandles="1" noChangeArrowheads="1" noChangeShapeType="1" noTextEdit="1"/>
              </p:cNvSpPr>
              <p:nvPr/>
            </p:nvSpPr>
            <p:spPr>
              <a:xfrm>
                <a:off x="2273793" y="1402079"/>
                <a:ext cx="5155474" cy="627017"/>
              </a:xfrm>
              <a:prstGeom prst="rect">
                <a:avLst/>
              </a:prstGeom>
              <a:blipFill>
                <a:blip r:embed="rId2"/>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2534194" y="5600799"/>
                <a:ext cx="8778240" cy="1087780"/>
              </a:xfrm>
              <a:prstGeom prst="rect">
                <a:avLst/>
              </a:prstGeom>
            </p:spPr>
            <p:style>
              <a:lnRef idx="3">
                <a:schemeClr val="lt1"/>
              </a:lnRef>
              <a:fillRef idx="1">
                <a:schemeClr val="accent6"/>
              </a:fillRef>
              <a:effectRef idx="1">
                <a:schemeClr val="accent6"/>
              </a:effectRef>
              <a:fontRef idx="minor">
                <a:schemeClr val="lt1"/>
              </a:fontRef>
            </p:style>
            <p:txBody>
              <a:bodyPr rtlCol="0" anchor="ctr"/>
              <a:lstStyle/>
              <a:p>
                <a:pPr algn="r" rtl="1"/>
                <a:r>
                  <a:rPr lang="fa-IR" dirty="0"/>
                  <a:t>از ﻧﻈﺮ ﻣﺴﺌﻮل اداره ﻣﻮﺟﻮدي ﻫﺎ:ﺗﺼﻤﯿﻢ اﺻﻠﯽ ﻣﻘﺪار ﺳﻔﺎرش </a:t>
                </a:r>
                <a:r>
                  <a:rPr lang="en-US" dirty="0"/>
                  <a:t>Q</a:t>
                </a:r>
                <a:r>
                  <a:rPr lang="fa-IR" dirty="0"/>
                  <a:t> و زمان سفارش کالا</a:t>
                </a:r>
              </a:p>
              <a:p>
                <a:pPr algn="r" rtl="1"/>
                <a:r>
                  <a:rPr lang="fa-IR" dirty="0"/>
                  <a:t>از نظر مسئول مالی:ﺗﺼﻤﯿﻢ اﺻﻠﯽ:ﻣﻘﺪار ﺳﺮﻣﺎﯾﻪ ﮔﺬاري در ﻣﻮﺟﻮدی </a:t>
                </a:r>
                <a14:m>
                  <m:oMath xmlns:m="http://schemas.openxmlformats.org/officeDocument/2006/math">
                    <m:f>
                      <m:fPr>
                        <m:ctrlPr>
                          <a:rPr lang="en-US" i="1">
                            <a:latin typeface="Cambria Math"/>
                          </a:rPr>
                        </m:ctrlPr>
                      </m:fPr>
                      <m:num>
                        <m:r>
                          <a:rPr lang="en-US" i="1">
                            <a:latin typeface="Cambria Math" panose="02040503050406030204" pitchFamily="18" charset="0"/>
                          </a:rPr>
                          <m:t>𝐶𝑄</m:t>
                        </m:r>
                      </m:num>
                      <m:den>
                        <m:r>
                          <a:rPr lang="en-US" i="1">
                            <a:latin typeface="Cambria Math" panose="02040503050406030204" pitchFamily="18" charset="0"/>
                          </a:rPr>
                          <m:t>2</m:t>
                        </m:r>
                      </m:den>
                    </m:f>
                  </m:oMath>
                </a14:m>
                <a:endParaRPr lang="en-US"/>
              </a:p>
            </p:txBody>
          </p:sp>
        </mc:Choice>
        <mc:Fallback xmlns="">
          <p:sp>
            <p:nvSpPr>
              <p:cNvPr id="6" name="Rectangle 5"/>
              <p:cNvSpPr>
                <a:spLocks noRot="1" noChangeAspect="1" noMove="1" noResize="1" noEditPoints="1" noAdjustHandles="1" noChangeArrowheads="1" noChangeShapeType="1" noTextEdit="1"/>
              </p:cNvSpPr>
              <p:nvPr/>
            </p:nvSpPr>
            <p:spPr>
              <a:xfrm>
                <a:off x="2534194" y="5600799"/>
                <a:ext cx="8778240" cy="1087780"/>
              </a:xfrm>
              <a:prstGeom prst="rect">
                <a:avLst/>
              </a:prstGeom>
              <a:blipFill>
                <a:blip r:embed="rId3"/>
                <a:stretch>
                  <a:fillRect r="-416"/>
                </a:stretch>
              </a:blipFill>
            </p:spPr>
            <p:txBody>
              <a:bodyPr/>
              <a:lstStyle/>
              <a:p>
                <a:r>
                  <a:rPr lang="en-US">
                    <a:noFill/>
                  </a:rPr>
                  <a:t> </a:t>
                </a:r>
              </a:p>
            </p:txBody>
          </p:sp>
        </mc:Fallback>
      </mc:AlternateContent>
    </p:spTree>
    <p:extLst>
      <p:ext uri="{BB962C8B-B14F-4D97-AF65-F5344CB8AC3E}">
        <p14:creationId xmlns:p14="http://schemas.microsoft.com/office/powerpoint/2010/main" val="10738490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672046" y="685801"/>
            <a:ext cx="9830978" cy="1291046"/>
          </a:xfrm>
        </p:spPr>
        <p:style>
          <a:lnRef idx="2">
            <a:schemeClr val="accent1"/>
          </a:lnRef>
          <a:fillRef idx="1">
            <a:schemeClr val="lt1"/>
          </a:fillRef>
          <a:effectRef idx="0">
            <a:schemeClr val="accent1"/>
          </a:effectRef>
          <a:fontRef idx="minor">
            <a:schemeClr val="dk1"/>
          </a:fontRef>
        </p:style>
        <p:txBody>
          <a:bodyPr/>
          <a:lstStyle/>
          <a:p>
            <a:pPr algn="r" rtl="1"/>
            <a:r>
              <a:rPr lang="fa-IR" cap="none" dirty="0" smtClean="0">
                <a:ln w="0"/>
                <a:solidFill>
                  <a:schemeClr val="accent1"/>
                </a:solidFill>
                <a:effectLst>
                  <a:outerShdw blurRad="38100" dist="25400" dir="5400000" algn="ctr" rotWithShape="0">
                    <a:srgbClr val="6E747A">
                      <a:alpha val="43000"/>
                    </a:srgbClr>
                  </a:outerShdw>
                </a:effectLst>
              </a:rPr>
              <a:t>هزینه های موجودی :</a:t>
            </a:r>
            <a:endParaRPr lang="en-US" cap="none" dirty="0">
              <a:ln w="0"/>
              <a:solidFill>
                <a:schemeClr val="accent1"/>
              </a:solidFill>
              <a:effectLst>
                <a:outerShdw blurRad="38100" dist="25400" dir="5400000" algn="ctr" rotWithShape="0">
                  <a:srgbClr val="6E747A">
                    <a:alpha val="43000"/>
                  </a:srgbClr>
                </a:outerShdw>
              </a:effectLst>
            </a:endParaRPr>
          </a:p>
        </p:txBody>
      </p:sp>
      <p:sp>
        <p:nvSpPr>
          <p:cNvPr id="3" name="Content Placeholder 2"/>
          <p:cNvSpPr>
            <a:spLocks noGrp="1"/>
          </p:cNvSpPr>
          <p:nvPr>
            <p:ph idx="1"/>
          </p:nvPr>
        </p:nvSpPr>
        <p:spPr>
          <a:xfrm>
            <a:off x="1451579" y="2281646"/>
            <a:ext cx="9603275" cy="3184699"/>
          </a:xfrm>
        </p:spPr>
        <p:txBody>
          <a:bodyPr/>
          <a:lstStyle/>
          <a:p>
            <a:pPr marL="0" indent="0" algn="r" rtl="1">
              <a:buNone/>
            </a:pPr>
            <a:r>
              <a:rPr lang="fa-IR" dirty="0"/>
              <a:t>ﻫﺰﯾﻨﻪ ﻫﺎي ﻣﻮﺟﻮدي: </a:t>
            </a:r>
            <a:r>
              <a:rPr lang="fa-IR" b="1" dirty="0"/>
              <a:t>ﻫﺰﯾﻨﻪ ﺧﺮﯾﺪ ﮐﺎﻻ و ﺗﺨﻔﯿﻔﺎت </a:t>
            </a:r>
            <a:r>
              <a:rPr lang="fa-IR" b="1" dirty="0" smtClean="0"/>
              <a:t>ﻣﻘﺪاري</a:t>
            </a:r>
          </a:p>
          <a:p>
            <a:pPr marL="0" indent="0" algn="r" rtl="1">
              <a:buNone/>
            </a:pPr>
            <a:r>
              <a:rPr lang="fa-IR" b="1" dirty="0"/>
              <a:t> </a:t>
            </a:r>
            <a:r>
              <a:rPr lang="fa-IR" b="1" dirty="0" smtClean="0"/>
              <a:t>                        </a:t>
            </a:r>
            <a:r>
              <a:rPr lang="en-US" b="1" dirty="0" smtClean="0"/>
              <a:t>     </a:t>
            </a:r>
            <a:r>
              <a:rPr lang="fa-IR" b="1" dirty="0" smtClean="0"/>
              <a:t>ﻫﺰﯾﻨﻪ ﺳﻔﺎرش</a:t>
            </a:r>
          </a:p>
          <a:p>
            <a:pPr marL="0" indent="0" algn="r" rtl="1">
              <a:buNone/>
            </a:pPr>
            <a:r>
              <a:rPr lang="fa-IR" b="1" dirty="0"/>
              <a:t> </a:t>
            </a:r>
            <a:r>
              <a:rPr lang="fa-IR" b="1" dirty="0" smtClean="0"/>
              <a:t>                       </a:t>
            </a:r>
            <a:r>
              <a:rPr lang="en-US" b="1" dirty="0" smtClean="0"/>
              <a:t>     </a:t>
            </a:r>
            <a:r>
              <a:rPr lang="fa-IR" b="1" dirty="0" smtClean="0"/>
              <a:t> </a:t>
            </a:r>
            <a:r>
              <a:rPr lang="fa-IR" b="1" dirty="0"/>
              <a:t>ﻫﺰﯾﻨﻪ </a:t>
            </a:r>
            <a:r>
              <a:rPr lang="fa-IR" b="1" dirty="0" smtClean="0"/>
              <a:t>ﻧﮕﻬﺪاري</a:t>
            </a:r>
          </a:p>
          <a:p>
            <a:pPr marL="0" indent="0" algn="r" rtl="1">
              <a:buNone/>
            </a:pPr>
            <a:r>
              <a:rPr lang="fa-IR" b="1" dirty="0"/>
              <a:t> </a:t>
            </a:r>
            <a:r>
              <a:rPr lang="fa-IR" b="1" dirty="0" smtClean="0"/>
              <a:t>                        </a:t>
            </a:r>
            <a:r>
              <a:rPr lang="en-US" b="1" dirty="0" smtClean="0"/>
              <a:t>     </a:t>
            </a:r>
            <a:r>
              <a:rPr lang="fa-IR" b="1" dirty="0" smtClean="0"/>
              <a:t>ﻫﺰﯾﻨﻪ ﺳﺮﻣﺎﯾﻪ</a:t>
            </a:r>
          </a:p>
          <a:p>
            <a:pPr marL="0" indent="0" algn="r" rtl="1">
              <a:buNone/>
            </a:pPr>
            <a:endParaRPr lang="en-US" dirty="0"/>
          </a:p>
        </p:txBody>
      </p:sp>
    </p:spTree>
    <p:extLst>
      <p:ext uri="{BB962C8B-B14F-4D97-AF65-F5344CB8AC3E}">
        <p14:creationId xmlns:p14="http://schemas.microsoft.com/office/powerpoint/2010/main" val="217176359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148251" y="1086395"/>
            <a:ext cx="5616030" cy="759823"/>
          </a:xfrm>
        </p:spPr>
        <p:style>
          <a:lnRef idx="1">
            <a:schemeClr val="accent2"/>
          </a:lnRef>
          <a:fillRef idx="3">
            <a:schemeClr val="accent2"/>
          </a:fillRef>
          <a:effectRef idx="2">
            <a:schemeClr val="accent2"/>
          </a:effectRef>
          <a:fontRef idx="minor">
            <a:schemeClr val="lt1"/>
          </a:fontRef>
        </p:style>
        <p:txBody>
          <a:bodyPr>
            <a:normAutofit/>
          </a:bodyPr>
          <a:lstStyle/>
          <a:p>
            <a:pPr algn="r" rtl="1"/>
            <a:r>
              <a:rPr lang="fa-IR" sz="2800" dirty="0"/>
              <a:t>ﻫﺰﯾﻨﻪ ﺧﺮﯾﺪ ﮐﺎﻻ و ﺗﺨﻔﯿﻔﺎت ﻣﻘﺪاري:</a:t>
            </a:r>
            <a:endParaRPr lang="en-US" sz="2800" dirty="0"/>
          </a:p>
        </p:txBody>
      </p:sp>
      <p:sp>
        <p:nvSpPr>
          <p:cNvPr id="3" name="Content Placeholder 2"/>
          <p:cNvSpPr>
            <a:spLocks noGrp="1"/>
          </p:cNvSpPr>
          <p:nvPr>
            <p:ph idx="1"/>
          </p:nvPr>
        </p:nvSpPr>
        <p:spPr>
          <a:xfrm>
            <a:off x="1510435" y="2240279"/>
            <a:ext cx="10018713" cy="3124201"/>
          </a:xfrm>
        </p:spPr>
        <p:txBody>
          <a:bodyPr/>
          <a:lstStyle/>
          <a:p>
            <a:pPr marL="0" indent="0" algn="r" rtl="1">
              <a:buNone/>
            </a:pPr>
            <a:r>
              <a:rPr lang="fa-IR" sz="2000" dirty="0" smtClean="0"/>
              <a:t>هزينه </a:t>
            </a:r>
            <a:r>
              <a:rPr lang="fa-IR" sz="2000" dirty="0"/>
              <a:t>خريد ، پرداخت نقدي هر دوره براي بدست آوردن موجودي است </a:t>
            </a:r>
            <a:r>
              <a:rPr lang="fa-IR" sz="2000" dirty="0" smtClean="0"/>
              <a:t>.</a:t>
            </a:r>
          </a:p>
          <a:p>
            <a:pPr marL="0" indent="0" algn="r" rtl="1">
              <a:buNone/>
            </a:pPr>
            <a:r>
              <a:rPr lang="fa-IR" sz="2000" dirty="0"/>
              <a:t>هزينه خريد بدون توجه به تصميم گيري در مورد موجودي ، مقدار ثابتي است و هنگام اخذ تصميم مي توان آنرا ناديده گرفت . </a:t>
            </a:r>
            <a:endParaRPr lang="fa-IR" sz="2000" dirty="0" smtClean="0"/>
          </a:p>
          <a:p>
            <a:pPr marL="0" indent="0" rtl="1">
              <a:buNone/>
            </a:pPr>
            <a:r>
              <a:rPr lang="fa-IR" sz="2000" dirty="0" smtClean="0">
                <a:solidFill>
                  <a:srgbClr val="FF0000"/>
                </a:solidFill>
              </a:rPr>
              <a:t> </a:t>
            </a:r>
            <a:r>
              <a:rPr lang="en-US" sz="2000" dirty="0" smtClean="0">
                <a:solidFill>
                  <a:srgbClr val="FF0000"/>
                </a:solidFill>
              </a:rPr>
              <a:t>CS </a:t>
            </a:r>
            <a:r>
              <a:rPr lang="fa-IR" sz="2000" dirty="0" smtClean="0">
                <a:solidFill>
                  <a:srgbClr val="FF0000"/>
                </a:solidFill>
              </a:rPr>
              <a:t>   = نرخ استفاده(</a:t>
            </a:r>
            <a:r>
              <a:rPr lang="en-US" sz="2000" dirty="0" smtClean="0">
                <a:solidFill>
                  <a:srgbClr val="FF0000"/>
                </a:solidFill>
              </a:rPr>
              <a:t>s</a:t>
            </a:r>
            <a:r>
              <a:rPr lang="fa-IR" sz="2000" dirty="0" smtClean="0">
                <a:solidFill>
                  <a:srgbClr val="FF0000"/>
                </a:solidFill>
              </a:rPr>
              <a:t>) * هزینه خرید هر واحد(</a:t>
            </a:r>
            <a:r>
              <a:rPr lang="en-US" sz="2000" dirty="0" smtClean="0">
                <a:solidFill>
                  <a:srgbClr val="FF0000"/>
                </a:solidFill>
              </a:rPr>
              <a:t>c</a:t>
            </a:r>
            <a:r>
              <a:rPr lang="fa-IR" sz="2000" dirty="0" smtClean="0">
                <a:solidFill>
                  <a:srgbClr val="FF0000"/>
                </a:solidFill>
              </a:rPr>
              <a:t>)=هزینه خرید</a:t>
            </a:r>
            <a:endParaRPr lang="fa-IR" sz="2000" dirty="0">
              <a:solidFill>
                <a:srgbClr val="FF0000"/>
              </a:solidFill>
            </a:endParaRPr>
          </a:p>
          <a:p>
            <a:pPr marL="0" indent="0" algn="r" rtl="1">
              <a:buNone/>
            </a:pPr>
            <a:r>
              <a:rPr lang="fa-IR" dirty="0"/>
              <a:t> </a:t>
            </a:r>
            <a:r>
              <a:rPr lang="fa-IR" sz="2000" dirty="0"/>
              <a:t>ﻫﺰﯾﻨﻪ ﺧﺮﯾﺪ ﻣﻤﮑﻦ اﺳﺖ ﺑﻪ ﺧﺎﻃﺮ ﺗﺨﻔﯿﻒ ﺑﺮاي ﺧﺮﯾﺪ ﻣﻘﺎدﯾﺮ زﯾﺎد ﺗﻐﯿﯿﺮ </a:t>
            </a:r>
            <a:r>
              <a:rPr lang="fa-IR" sz="2000" dirty="0" smtClean="0"/>
              <a:t>ﮐﻨﺪ</a:t>
            </a:r>
            <a:r>
              <a:rPr lang="en-US" sz="2000" dirty="0" smtClean="0"/>
              <a:t>.</a:t>
            </a:r>
            <a:r>
              <a:rPr lang="fa-IR" sz="2000" dirty="0" smtClean="0"/>
              <a:t> </a:t>
            </a:r>
            <a:r>
              <a:rPr lang="en-US" sz="2000" dirty="0" smtClean="0"/>
              <a:t>S</a:t>
            </a:r>
            <a:r>
              <a:rPr lang="fa-IR" sz="2000" dirty="0" smtClean="0"/>
              <a:t> ثابت است </a:t>
            </a:r>
            <a:r>
              <a:rPr lang="en-US" sz="2000" dirty="0" smtClean="0"/>
              <a:t>C</a:t>
            </a:r>
            <a:r>
              <a:rPr lang="fa-IR" sz="2000" dirty="0" smtClean="0"/>
              <a:t> تغییر میکند.</a:t>
            </a:r>
            <a:endParaRPr lang="en-US" sz="2000" dirty="0"/>
          </a:p>
        </p:txBody>
      </p:sp>
    </p:spTree>
    <p:extLst>
      <p:ext uri="{BB962C8B-B14F-4D97-AF65-F5344CB8AC3E}">
        <p14:creationId xmlns:p14="http://schemas.microsoft.com/office/powerpoint/2010/main" val="38182883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8691154" y="685800"/>
            <a:ext cx="2811870" cy="585651"/>
          </a:xfrm>
        </p:spPr>
        <p:style>
          <a:lnRef idx="1">
            <a:schemeClr val="accent2"/>
          </a:lnRef>
          <a:fillRef idx="3">
            <a:schemeClr val="accent2"/>
          </a:fillRef>
          <a:effectRef idx="2">
            <a:schemeClr val="accent2"/>
          </a:effectRef>
          <a:fontRef idx="minor">
            <a:schemeClr val="lt1"/>
          </a:fontRef>
        </p:style>
        <p:txBody>
          <a:bodyPr>
            <a:normAutofit/>
          </a:bodyPr>
          <a:lstStyle/>
          <a:p>
            <a:pPr algn="r" rtl="1"/>
            <a:r>
              <a:rPr lang="fa-IR" sz="2800" dirty="0" smtClean="0"/>
              <a:t>تخفیف مقداری :</a:t>
            </a:r>
            <a:endParaRPr lang="en-US" sz="2800" dirty="0"/>
          </a:p>
        </p:txBody>
      </p:sp>
      <p:sp>
        <p:nvSpPr>
          <p:cNvPr id="3" name="Content Placeholder 2"/>
          <p:cNvSpPr>
            <a:spLocks noGrp="1"/>
          </p:cNvSpPr>
          <p:nvPr>
            <p:ph idx="1"/>
          </p:nvPr>
        </p:nvSpPr>
        <p:spPr>
          <a:xfrm>
            <a:off x="1736859" y="1770017"/>
            <a:ext cx="10018713" cy="3124201"/>
          </a:xfrm>
        </p:spPr>
        <p:txBody>
          <a:bodyPr/>
          <a:lstStyle/>
          <a:p>
            <a:pPr marL="0" indent="0" algn="r" rtl="1">
              <a:buNone/>
            </a:pPr>
            <a:r>
              <a:rPr lang="fa-IR" sz="2000" dirty="0"/>
              <a:t>تخفيف مقداري ، كاهش قيمت براي سفارشات بيشتر از يك حداقل تعيين شده در هر زمان است اين تخفيف غالباٌ به شكل درصد كاهش قيمت بيان مي شود </a:t>
            </a:r>
            <a:r>
              <a:rPr lang="fa-IR" sz="2000" dirty="0" smtClean="0"/>
              <a:t>.</a:t>
            </a:r>
          </a:p>
          <a:p>
            <a:pPr marL="0" indent="0" algn="r" rtl="1">
              <a:buNone/>
            </a:pPr>
            <a:r>
              <a:rPr lang="fa-IR" sz="2000" dirty="0"/>
              <a:t>ﺗﺨﻔﯿﻔﺎت ﺑﺮاي ﺳﻄﻮح </a:t>
            </a:r>
            <a:r>
              <a:rPr lang="fa-IR" sz="2000" dirty="0" smtClean="0"/>
              <a:t>ﻣﺨﺘﻠﻒ </a:t>
            </a:r>
            <a:r>
              <a:rPr lang="en-US" sz="2000" dirty="0" smtClean="0"/>
              <a:t>Q</a:t>
            </a:r>
            <a:r>
              <a:rPr lang="fa-IR" sz="2000" dirty="0" smtClean="0"/>
              <a:t> متفاوت است.</a:t>
            </a:r>
          </a:p>
          <a:p>
            <a:pPr marL="0" indent="0" algn="r" rtl="1">
              <a:buNone/>
            </a:pPr>
            <a:r>
              <a:rPr lang="fa-IR" sz="2000" dirty="0" smtClean="0"/>
              <a:t>اراﺋﻪ </a:t>
            </a:r>
            <a:r>
              <a:rPr lang="fa-IR" sz="2000" dirty="0"/>
              <a:t>ﺑﻪ ﺧﺎﻃﺮ ﺻﺮﻓﻪ ﺟﻮﯾﯽ در ﻫﺰﯾﻨﻪ ﻓﺮوﺷﻨﺪه:ﮐﺎﻫﺶ ﻫﺰﯾﻨﻪ ﻧﮕﻬﺪاري </a:t>
            </a:r>
            <a:endParaRPr lang="fa-IR" sz="2000" dirty="0" smtClean="0"/>
          </a:p>
          <a:p>
            <a:pPr marL="0" indent="0" algn="r" rtl="1">
              <a:buNone/>
            </a:pPr>
            <a:endParaRPr lang="fa-IR" sz="2000" dirty="0" smtClean="0"/>
          </a:p>
          <a:p>
            <a:pPr marL="0" indent="0" algn="r" rtl="1">
              <a:buNone/>
            </a:pPr>
            <a:endParaRPr lang="fa-IR" dirty="0" smtClean="0"/>
          </a:p>
          <a:p>
            <a:pPr marL="0" indent="0" algn="r" rtl="1">
              <a:buNone/>
            </a:pPr>
            <a:endParaRPr lang="en-US" dirty="0"/>
          </a:p>
        </p:txBody>
      </p:sp>
      <p:pic>
        <p:nvPicPr>
          <p:cNvPr id="4" name="Picture 3"/>
          <p:cNvPicPr>
            <a:picLocks noChangeAspect="1"/>
          </p:cNvPicPr>
          <p:nvPr/>
        </p:nvPicPr>
        <p:blipFill>
          <a:blip r:embed="rId2"/>
          <a:stretch>
            <a:fillRect/>
          </a:stretch>
        </p:blipFill>
        <p:spPr>
          <a:xfrm>
            <a:off x="1834756" y="4121255"/>
            <a:ext cx="5858764" cy="1767993"/>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55586657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451580" y="360382"/>
            <a:ext cx="9603275" cy="806567"/>
          </a:xfrm>
        </p:spPr>
        <p:txBody>
          <a:bodyPr>
            <a:normAutofit/>
          </a:bodyPr>
          <a:lstStyle/>
          <a:p>
            <a:pPr algn="r" rtl="1"/>
            <a:r>
              <a:rPr lang="fa-IR" sz="2800" dirty="0" smtClean="0"/>
              <a:t>هزینه سفارش :</a:t>
            </a:r>
            <a:endParaRPr lang="en-US" sz="28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442434" y="1043190"/>
                <a:ext cx="10650827" cy="4919728"/>
              </a:xfrm>
            </p:spPr>
            <p:style>
              <a:lnRef idx="2">
                <a:schemeClr val="accent6"/>
              </a:lnRef>
              <a:fillRef idx="1">
                <a:schemeClr val="lt1"/>
              </a:fillRef>
              <a:effectRef idx="0">
                <a:schemeClr val="accent6"/>
              </a:effectRef>
              <a:fontRef idx="minor">
                <a:schemeClr val="dk1"/>
              </a:fontRef>
            </p:style>
            <p:txBody>
              <a:bodyPr>
                <a:normAutofit fontScale="85000" lnSpcReduction="20000"/>
              </a:bodyPr>
              <a:lstStyle/>
              <a:p>
                <a:pPr marL="0" indent="0" algn="r" rtl="1">
                  <a:buNone/>
                </a:pPr>
                <a:r>
                  <a:rPr lang="fa-IR" dirty="0" smtClean="0"/>
                  <a:t>هزینه </a:t>
                </a:r>
                <a:r>
                  <a:rPr lang="fa-IR" dirty="0"/>
                  <a:t>اي است كه با مقدار سفارش تغيير مي كند . مقدار پولي هزينه سفارش در هر دوره به تعداد سفارشها در ان دوره و هزينه هر سفارش بستگي </a:t>
                </a:r>
                <a:r>
                  <a:rPr lang="fa-IR" dirty="0" smtClean="0"/>
                  <a:t>دارد.</a:t>
                </a:r>
              </a:p>
              <a:p>
                <a:pPr marL="0" indent="0" algn="r" rtl="1">
                  <a:buNone/>
                </a:pPr>
                <a:r>
                  <a:rPr lang="fa-IR" dirty="0"/>
                  <a:t>اﻟﮕﻮي اﺻﻠﯽ: ﻫﺮﮔﺎه ﺷﺮﮐﺖ ﺳﻔﺎرﺷﯽ ﻣﯽ دﻫﺪ، ﻣﺘﺤﻤﻞ ﻫﺰﯾﻨﻪ ﺛﺎﺑﺖ ﻣﯽ </a:t>
                </a:r>
                <a:r>
                  <a:rPr lang="fa-IR" dirty="0" smtClean="0"/>
                  <a:t>ﮔﺮدد.</a:t>
                </a:r>
              </a:p>
              <a:p>
                <a:pPr marL="0" indent="0" algn="r" rtl="1">
                  <a:buNone/>
                </a:pPr>
                <a:r>
                  <a:rPr lang="fa-IR" dirty="0"/>
                  <a:t>ﻫﺰﯾﻨﻪ ﺳﻔﺎرش:ﻫﺰﯾﻨﻪ ﺣﻤﻞ و ﻧﻘﻞ، ﻫﺰﯾﻨﻪ دﻓﺘﺮي اراﺋﻪ ﻓﺮوش،ﻫﺰﯾﻨﻪ ﻗﺮار دادن ﮐﺎﻻ در اﻧﺒﺎر، ﻫﺰﯾﻨﻪ ﻧﯿﺮوي </a:t>
                </a:r>
                <a:r>
                  <a:rPr lang="fa-IR" dirty="0" smtClean="0"/>
                  <a:t>ﮐﺎر تنظیم ماشین</a:t>
                </a:r>
              </a:p>
              <a:p>
                <a:pPr marL="0" indent="0" algn="r" rtl="1">
                  <a:buNone/>
                </a:pPr>
                <a:r>
                  <a:rPr lang="fa-IR" dirty="0"/>
                  <a:t>ﻋﻮاﻣﻞ ﻣﻮﺛﺮ در ﻫﺰﯾﻨﻪ ﺳﻔﺎرش:1) ﺗﻌﺪاد ﺳﻔﺎرش در ﻫﺮ دوره </a:t>
                </a:r>
                <a:r>
                  <a:rPr lang="fa-IR" dirty="0" smtClean="0"/>
                  <a:t>2) هزینه هر سفارش</a:t>
                </a:r>
              </a:p>
              <a:p>
                <a:pPr marL="0" indent="0" algn="r" rtl="1">
                  <a:buNone/>
                </a:pPr>
                <a:endParaRPr lang="en-US" dirty="0" smtClean="0"/>
              </a:p>
              <a:p>
                <a:pPr marL="0" indent="0" algn="r" rtl="1">
                  <a:buNone/>
                </a:pPr>
                <a:r>
                  <a:rPr lang="fa-IR" dirty="0" smtClean="0"/>
                  <a:t>نرخ استفاده سالانه = </a:t>
                </a:r>
                <a:r>
                  <a:rPr lang="en-US" dirty="0" smtClean="0"/>
                  <a:t>S</a:t>
                </a:r>
              </a:p>
              <a:p>
                <a:pPr marL="0" indent="0" algn="r" rtl="1">
                  <a:buNone/>
                </a:pPr>
                <a:r>
                  <a:rPr lang="fa-IR" dirty="0" smtClean="0"/>
                  <a:t>مقدار هر سفارش =</a:t>
                </a:r>
                <a:r>
                  <a:rPr lang="en-US" dirty="0" smtClean="0"/>
                  <a:t> Q</a:t>
                </a:r>
              </a:p>
              <a:p>
                <a:pPr marL="0" indent="0" algn="r" rtl="1">
                  <a:buNone/>
                </a:pPr>
                <a:r>
                  <a:rPr lang="fa-IR" dirty="0" smtClean="0"/>
                  <a:t>هزینه هر سفارش =</a:t>
                </a:r>
                <a:r>
                  <a:rPr lang="en-US" dirty="0" smtClean="0"/>
                  <a:t> f</a:t>
                </a:r>
                <a:endParaRPr lang="fa-IR" dirty="0" smtClean="0"/>
              </a:p>
              <a:p>
                <a:pPr marL="0" indent="0" rtl="1">
                  <a:buNone/>
                </a:pPr>
                <a:r>
                  <a:rPr lang="en-US" dirty="0"/>
                  <a:t> </a:t>
                </a:r>
                <a14:m>
                  <m:oMath xmlns:m="http://schemas.openxmlformats.org/officeDocument/2006/math">
                    <m:f>
                      <m:fPr>
                        <m:ctrlPr>
                          <a:rPr lang="en-US" i="1" smtClean="0">
                            <a:solidFill>
                              <a:srgbClr val="FF0000"/>
                            </a:solidFill>
                            <a:latin typeface="Cambria Math"/>
                          </a:rPr>
                        </m:ctrlPr>
                      </m:fPr>
                      <m:num>
                        <m:r>
                          <a:rPr lang="en-US" i="1">
                            <a:solidFill>
                              <a:srgbClr val="FF0000"/>
                            </a:solidFill>
                            <a:latin typeface="Cambria Math" panose="02040503050406030204" pitchFamily="18" charset="0"/>
                          </a:rPr>
                          <m:t>𝑆</m:t>
                        </m:r>
                      </m:num>
                      <m:den>
                        <m:r>
                          <a:rPr lang="en-US" i="1">
                            <a:solidFill>
                              <a:srgbClr val="FF0000"/>
                            </a:solidFill>
                            <a:latin typeface="Cambria Math" panose="02040503050406030204" pitchFamily="18" charset="0"/>
                          </a:rPr>
                          <m:t>𝑄</m:t>
                        </m:r>
                      </m:den>
                    </m:f>
                  </m:oMath>
                </a14:m>
                <a:r>
                  <a:rPr lang="fa-IR" dirty="0">
                    <a:solidFill>
                      <a:srgbClr val="FF0000"/>
                    </a:solidFill>
                  </a:rPr>
                  <a:t>=تعداد سفارش در هر </a:t>
                </a:r>
                <a:r>
                  <a:rPr lang="fa-IR" dirty="0" smtClean="0">
                    <a:solidFill>
                      <a:srgbClr val="FF0000"/>
                    </a:solidFill>
                  </a:rPr>
                  <a:t>دوره</a:t>
                </a:r>
                <a:endParaRPr lang="en-US" dirty="0" smtClean="0">
                  <a:solidFill>
                    <a:srgbClr val="FF0000"/>
                  </a:solidFill>
                </a:endParaRPr>
              </a:p>
              <a:p>
                <a:pPr marL="0" indent="0" rtl="1">
                  <a:buNone/>
                </a:pPr>
                <a14:m>
                  <m:oMath xmlns:m="http://schemas.openxmlformats.org/officeDocument/2006/math">
                    <m:f>
                      <m:fPr>
                        <m:ctrlPr>
                          <a:rPr lang="fa-IR" i="1" smtClean="0">
                            <a:solidFill>
                              <a:srgbClr val="FF0000"/>
                            </a:solidFill>
                            <a:latin typeface="Cambria Math"/>
                          </a:rPr>
                        </m:ctrlPr>
                      </m:fPr>
                      <m:num>
                        <m:r>
                          <a:rPr lang="en-US" b="0" i="1" smtClean="0">
                            <a:solidFill>
                              <a:srgbClr val="FF0000"/>
                            </a:solidFill>
                            <a:latin typeface="Cambria Math" panose="02040503050406030204" pitchFamily="18" charset="0"/>
                          </a:rPr>
                          <m:t>𝑓𝑠</m:t>
                        </m:r>
                      </m:num>
                      <m:den>
                        <m:r>
                          <a:rPr lang="en-US" b="0" i="1" smtClean="0">
                            <a:solidFill>
                              <a:srgbClr val="FF0000"/>
                            </a:solidFill>
                            <a:latin typeface="Cambria Math" panose="02040503050406030204" pitchFamily="18" charset="0"/>
                          </a:rPr>
                          <m:t>𝑄</m:t>
                        </m:r>
                      </m:den>
                    </m:f>
                  </m:oMath>
                </a14:m>
                <a:r>
                  <a:rPr lang="fa-IR" dirty="0" smtClean="0">
                    <a:solidFill>
                      <a:srgbClr val="FF0000"/>
                    </a:solidFill>
                  </a:rPr>
                  <a:t>=هزینه سفارش کل</a:t>
                </a:r>
                <a:endParaRPr lang="en-US" dirty="0" smtClean="0">
                  <a:solidFill>
                    <a:srgbClr val="FF0000"/>
                  </a:solidFill>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442434" y="1043190"/>
                <a:ext cx="10650827" cy="4919728"/>
              </a:xfrm>
              <a:blipFill rotWithShape="1">
                <a:blip r:embed="rId2"/>
                <a:stretch>
                  <a:fillRect l="-686" r="-457"/>
                </a:stretch>
              </a:blipFill>
            </p:spPr>
            <p:txBody>
              <a:bodyPr/>
              <a:lstStyle/>
              <a:p>
                <a:r>
                  <a:rPr lang="fa-IR">
                    <a:noFill/>
                  </a:rPr>
                  <a:t> </a:t>
                </a:r>
              </a:p>
            </p:txBody>
          </p:sp>
        </mc:Fallback>
      </mc:AlternateContent>
    </p:spTree>
    <p:extLst>
      <p:ext uri="{BB962C8B-B14F-4D97-AF65-F5344CB8AC3E}">
        <p14:creationId xmlns:p14="http://schemas.microsoft.com/office/powerpoint/2010/main" val="29988451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10504472" cy="853440"/>
          </a:xfrm>
        </p:spPr>
        <p:txBody>
          <a:bodyPr>
            <a:normAutofit/>
          </a:bodyPr>
          <a:lstStyle/>
          <a:p>
            <a:pPr algn="r" rtl="1"/>
            <a:r>
              <a:rPr lang="fa-IR" sz="2800" dirty="0" smtClean="0"/>
              <a:t>هزینه نگهداری :</a:t>
            </a:r>
            <a:endParaRPr lang="en-US" sz="28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481070" y="1326524"/>
                <a:ext cx="10522040" cy="4507606"/>
              </a:xfrm>
            </p:spPr>
            <p:style>
              <a:lnRef idx="2">
                <a:schemeClr val="accent6"/>
              </a:lnRef>
              <a:fillRef idx="1">
                <a:schemeClr val="lt1"/>
              </a:fillRef>
              <a:effectRef idx="0">
                <a:schemeClr val="accent6"/>
              </a:effectRef>
              <a:fontRef idx="minor">
                <a:schemeClr val="dk1"/>
              </a:fontRef>
            </p:style>
            <p:txBody>
              <a:bodyPr/>
              <a:lstStyle/>
              <a:p>
                <a:pPr marL="0" indent="0" algn="r" rtl="1">
                  <a:buNone/>
                </a:pPr>
                <a:r>
                  <a:rPr lang="fa-IR" dirty="0" smtClean="0"/>
                  <a:t>اين هزينه ، هزينه نگاهداري موجودي ها در انبار است .معمولاٌ هزينه هاي نگاهداري بر حسب درصد متوسط سرمايه گذاري در موجودي ها محاسبه مي شوند .</a:t>
                </a:r>
                <a:endParaRPr lang="en-US" dirty="0" smtClean="0"/>
              </a:p>
              <a:p>
                <a:pPr marL="0" indent="0" algn="r" rtl="1">
                  <a:buNone/>
                </a:pPr>
                <a:endParaRPr lang="fa-IR" dirty="0" smtClean="0"/>
              </a:p>
              <a:p>
                <a:pPr marL="0" indent="0" algn="r" rtl="1">
                  <a:buNone/>
                </a:pPr>
                <a:r>
                  <a:rPr lang="fa-IR" dirty="0"/>
                  <a:t>ﻫﺰﯾﻨﻪ ﻧﮕﻬﺪاري:1.ﻫﺰﯾﻨﻪ اﻧﺒﺎر 2. ﺑﯿﻤﻪ اﺗﺶ ﺳﻮزي 3. ﻋﻮارض و ﻣﺎﻟﯿﺎت اﻣﻼك 4. ﺿﺎﯾﻌﺎت </a:t>
                </a:r>
                <a:r>
                  <a:rPr lang="fa-IR" dirty="0" smtClean="0"/>
                  <a:t>اﻧﺒﺎر</a:t>
                </a:r>
                <a:endParaRPr lang="en-US" dirty="0" smtClean="0"/>
              </a:p>
              <a:p>
                <a:pPr marL="0" indent="0" algn="r" rtl="1">
                  <a:buNone/>
                </a:pPr>
                <a:endParaRPr lang="fa-IR" dirty="0" smtClean="0"/>
              </a:p>
              <a:p>
                <a:pPr marL="0" indent="0" rtl="1">
                  <a:buNone/>
                </a:pPr>
                <a14:m>
                  <m:oMath xmlns:m="http://schemas.openxmlformats.org/officeDocument/2006/math">
                    <m:r>
                      <a:rPr lang="fa-IR" i="1" smtClean="0">
                        <a:latin typeface="Cambria Math" panose="02040503050406030204" pitchFamily="18" charset="0"/>
                        <a:ea typeface="Cambria Math" panose="02040503050406030204" pitchFamily="18" charset="0"/>
                      </a:rPr>
                      <m:t>×</m:t>
                    </m:r>
                    <m:r>
                      <a:rPr lang="fa-IR" b="0" i="1" smtClean="0">
                        <a:solidFill>
                          <a:srgbClr val="FF0000"/>
                        </a:solidFill>
                        <a:latin typeface="Cambria Math" panose="02040503050406030204" pitchFamily="18" charset="0"/>
                        <a:ea typeface="Cambria Math" panose="02040503050406030204" pitchFamily="18" charset="0"/>
                      </a:rPr>
                      <m:t>موجودی</m:t>
                    </m:r>
                    <m:r>
                      <a:rPr lang="fa-IR" b="0" i="1" smtClean="0">
                        <a:solidFill>
                          <a:srgbClr val="FF0000"/>
                        </a:solidFill>
                        <a:latin typeface="Cambria Math" panose="02040503050406030204" pitchFamily="18" charset="0"/>
                        <a:ea typeface="Cambria Math" panose="02040503050406030204" pitchFamily="18" charset="0"/>
                      </a:rPr>
                      <m:t> </m:t>
                    </m:r>
                    <m:r>
                      <a:rPr lang="fa-IR" b="0" i="1" smtClean="0">
                        <a:solidFill>
                          <a:srgbClr val="FF0000"/>
                        </a:solidFill>
                        <a:latin typeface="Cambria Math" panose="02040503050406030204" pitchFamily="18" charset="0"/>
                        <a:ea typeface="Cambria Math" panose="02040503050406030204" pitchFamily="18" charset="0"/>
                      </a:rPr>
                      <m:t>در</m:t>
                    </m:r>
                    <m:r>
                      <a:rPr lang="fa-IR" b="0" i="1" smtClean="0">
                        <a:latin typeface="Cambria Math" panose="02040503050406030204" pitchFamily="18" charset="0"/>
                        <a:ea typeface="Cambria Math" panose="02040503050406030204" pitchFamily="18" charset="0"/>
                      </a:rPr>
                      <m:t> </m:t>
                    </m:r>
                    <m:r>
                      <a:rPr lang="fa-IR" b="0" i="1" smtClean="0">
                        <a:solidFill>
                          <a:srgbClr val="FF0000"/>
                        </a:solidFill>
                        <a:latin typeface="Cambria Math" panose="02040503050406030204" pitchFamily="18" charset="0"/>
                        <a:ea typeface="Cambria Math" panose="02040503050406030204" pitchFamily="18" charset="0"/>
                      </a:rPr>
                      <m:t>گذاری</m:t>
                    </m:r>
                    <m:r>
                      <a:rPr lang="fa-IR" b="0" i="1" smtClean="0">
                        <a:solidFill>
                          <a:srgbClr val="FF0000"/>
                        </a:solidFill>
                        <a:latin typeface="Cambria Math" panose="02040503050406030204" pitchFamily="18" charset="0"/>
                        <a:ea typeface="Cambria Math" panose="02040503050406030204" pitchFamily="18" charset="0"/>
                      </a:rPr>
                      <m:t> </m:t>
                    </m:r>
                    <m:r>
                      <a:rPr lang="fa-IR" b="0" i="1" smtClean="0">
                        <a:solidFill>
                          <a:srgbClr val="FF0000"/>
                        </a:solidFill>
                        <a:latin typeface="Cambria Math" panose="02040503050406030204" pitchFamily="18" charset="0"/>
                        <a:ea typeface="Cambria Math" panose="02040503050406030204" pitchFamily="18" charset="0"/>
                      </a:rPr>
                      <m:t>سرمایه</m:t>
                    </m:r>
                    <m:r>
                      <a:rPr lang="fa-IR" b="0" i="1" smtClean="0">
                        <a:solidFill>
                          <a:srgbClr val="FF0000"/>
                        </a:solidFill>
                        <a:latin typeface="Cambria Math" panose="02040503050406030204" pitchFamily="18" charset="0"/>
                        <a:ea typeface="Cambria Math" panose="02040503050406030204" pitchFamily="18" charset="0"/>
                      </a:rPr>
                      <m:t> </m:t>
                    </m:r>
                    <m:r>
                      <a:rPr lang="fa-IR" b="0" i="1" smtClean="0">
                        <a:solidFill>
                          <a:srgbClr val="FF0000"/>
                        </a:solidFill>
                        <a:latin typeface="Cambria Math" panose="02040503050406030204" pitchFamily="18" charset="0"/>
                        <a:ea typeface="Cambria Math" panose="02040503050406030204" pitchFamily="18" charset="0"/>
                      </a:rPr>
                      <m:t>متوسط</m:t>
                    </m:r>
                  </m:oMath>
                </a14:m>
                <a:r>
                  <a:rPr lang="fa-IR" dirty="0" smtClean="0">
                    <a:solidFill>
                      <a:srgbClr val="FF0000"/>
                    </a:solidFill>
                  </a:rPr>
                  <a:t>نرخ هزینه نگهداری=هزینه نگهداری سالانه</a:t>
                </a:r>
              </a:p>
              <a:p>
                <a:pPr marL="0" indent="0" rtl="1">
                  <a:buNone/>
                </a:pPr>
                <a:r>
                  <a:rPr lang="en-US" dirty="0" smtClean="0">
                    <a:solidFill>
                      <a:srgbClr val="FF0000"/>
                    </a:solidFill>
                  </a:rPr>
                  <a:t>                              </a:t>
                </a:r>
                <a14:m>
                  <m:oMath xmlns:m="http://schemas.openxmlformats.org/officeDocument/2006/math">
                    <m:r>
                      <a:rPr lang="en-US" i="1" smtClean="0">
                        <a:solidFill>
                          <a:srgbClr val="FF0000"/>
                        </a:solidFill>
                        <a:latin typeface="Cambria Math" panose="02040503050406030204" pitchFamily="18" charset="0"/>
                        <a:ea typeface="Cambria Math" panose="02040503050406030204" pitchFamily="18" charset="0"/>
                      </a:rPr>
                      <m:t>=</m:t>
                    </m:r>
                    <m:r>
                      <a:rPr lang="en-US" b="0" i="1" smtClean="0">
                        <a:solidFill>
                          <a:srgbClr val="FF0000"/>
                        </a:solidFill>
                        <a:latin typeface="Cambria Math" panose="02040503050406030204" pitchFamily="18" charset="0"/>
                        <a:ea typeface="Cambria Math" panose="02040503050406030204" pitchFamily="18" charset="0"/>
                      </a:rPr>
                      <m:t> </m:t>
                    </m:r>
                    <m:f>
                      <m:fPr>
                        <m:ctrlPr>
                          <a:rPr lang="en-US" b="0" i="1" smtClean="0">
                            <a:solidFill>
                              <a:srgbClr val="FF0000"/>
                            </a:solidFill>
                            <a:latin typeface="Cambria Math"/>
                            <a:ea typeface="Cambria Math" panose="02040503050406030204" pitchFamily="18" charset="0"/>
                          </a:rPr>
                        </m:ctrlPr>
                      </m:fPr>
                      <m:num>
                        <m:r>
                          <a:rPr lang="en-US" b="0" i="1" smtClean="0">
                            <a:solidFill>
                              <a:srgbClr val="FF0000"/>
                            </a:solidFill>
                            <a:latin typeface="Cambria Math" panose="02040503050406030204" pitchFamily="18" charset="0"/>
                            <a:ea typeface="Cambria Math" panose="02040503050406030204" pitchFamily="18" charset="0"/>
                          </a:rPr>
                          <m:t>h</m:t>
                        </m:r>
                        <m:r>
                          <a:rPr lang="en-US" b="0" i="1" smtClean="0">
                            <a:solidFill>
                              <a:srgbClr val="FF0000"/>
                            </a:solidFill>
                            <a:latin typeface="Cambria Math" panose="02040503050406030204" pitchFamily="18" charset="0"/>
                            <a:ea typeface="Cambria Math" panose="02040503050406030204" pitchFamily="18" charset="0"/>
                          </a:rPr>
                          <m:t>𝑐𝑄</m:t>
                        </m:r>
                      </m:num>
                      <m:den>
                        <m:r>
                          <a:rPr lang="en-US" b="0" i="1" smtClean="0">
                            <a:solidFill>
                              <a:srgbClr val="FF0000"/>
                            </a:solidFill>
                            <a:latin typeface="Cambria Math" panose="02040503050406030204" pitchFamily="18" charset="0"/>
                            <a:ea typeface="Cambria Math" panose="02040503050406030204" pitchFamily="18" charset="0"/>
                          </a:rPr>
                          <m:t>2</m:t>
                        </m:r>
                      </m:den>
                    </m:f>
                  </m:oMath>
                </a14:m>
                <a:r>
                  <a:rPr lang="fa-IR" dirty="0" smtClean="0"/>
                  <a:t> </a:t>
                </a: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481070" y="1326524"/>
                <a:ext cx="10522040" cy="4507606"/>
              </a:xfrm>
              <a:blipFill rotWithShape="1">
                <a:blip r:embed="rId2"/>
                <a:stretch>
                  <a:fillRect l="-1735" r="-752"/>
                </a:stretch>
              </a:blipFill>
            </p:spPr>
            <p:txBody>
              <a:bodyPr/>
              <a:lstStyle/>
              <a:p>
                <a:r>
                  <a:rPr lang="fa-IR">
                    <a:noFill/>
                  </a:rPr>
                  <a:t> </a:t>
                </a:r>
              </a:p>
            </p:txBody>
          </p:sp>
        </mc:Fallback>
      </mc:AlternateContent>
    </p:spTree>
    <p:extLst>
      <p:ext uri="{BB962C8B-B14F-4D97-AF65-F5344CB8AC3E}">
        <p14:creationId xmlns:p14="http://schemas.microsoft.com/office/powerpoint/2010/main" val="424431007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10190963" cy="1027611"/>
          </a:xfrm>
        </p:spPr>
        <p:txBody>
          <a:bodyPr>
            <a:normAutofit/>
          </a:bodyPr>
          <a:lstStyle/>
          <a:p>
            <a:pPr algn="r" rtl="1"/>
            <a:r>
              <a:rPr lang="fa-IR" sz="2800" dirty="0" smtClean="0"/>
              <a:t>هزینه سرمایه :</a:t>
            </a:r>
            <a:endParaRPr lang="en-US" sz="28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378038" y="1416677"/>
                <a:ext cx="10534919" cy="4494726"/>
              </a:xfrm>
            </p:spPr>
            <p:style>
              <a:lnRef idx="2">
                <a:schemeClr val="accent6"/>
              </a:lnRef>
              <a:fillRef idx="1">
                <a:schemeClr val="lt1"/>
              </a:fillRef>
              <a:effectRef idx="0">
                <a:schemeClr val="accent6"/>
              </a:effectRef>
              <a:fontRef idx="minor">
                <a:schemeClr val="dk1"/>
              </a:fontRef>
            </p:style>
            <p:txBody>
              <a:bodyPr>
                <a:normAutofit lnSpcReduction="10000"/>
              </a:bodyPr>
              <a:lstStyle/>
              <a:p>
                <a:pPr algn="r" rtl="1">
                  <a:buFont typeface="Wingdings" panose="05000000000000000000" pitchFamily="2" charset="2"/>
                  <a:buChar char="Ø"/>
                </a:pPr>
                <a:r>
                  <a:rPr lang="fa-IR" dirty="0" smtClean="0"/>
                  <a:t>ﺣﺪاﻗﻞ ﺑﺎزده ﭘﻮﻟﯽ ﺳﺎﻻﻧﻪ ﻣﻮرد اﻧﺘﻈﺎر از ﭘﻮﻟﯽ ﺳﺖ ﮐﻪ ﺻﺮف ﻧﮕﻬﺪاري ﻣﻮﺟﻮدي ﺷﺪه.</a:t>
                </a:r>
              </a:p>
              <a:p>
                <a:pPr algn="r" rtl="1">
                  <a:buFont typeface="Wingdings" panose="05000000000000000000" pitchFamily="2" charset="2"/>
                  <a:buChar char="Ø"/>
                </a:pPr>
                <a:r>
                  <a:rPr lang="fa-IR" dirty="0"/>
                  <a:t>ﯾﮏ ﺳﺮﻣﺎﯾﻪ ﮔﺬاري ﻗﺎﺑﻞ ﺑﺮﮔﺸﺖ را ﺑﺮاﺳﺎس ﮐﻞ ﻫﺰﯾﻨﻪ آن ارزﯾﺎﺑﯽ ﻣﯽ </a:t>
                </a:r>
                <a:r>
                  <a:rPr lang="fa-IR" dirty="0" smtClean="0"/>
                  <a:t>ﮐﻨﻨﺪ.</a:t>
                </a:r>
                <a:endParaRPr lang="fa-IR" dirty="0"/>
              </a:p>
              <a:p>
                <a:pPr marL="0" indent="0" rtl="1">
                  <a:buNone/>
                </a:pPr>
                <a14:m>
                  <m:oMath xmlns:m="http://schemas.openxmlformats.org/officeDocument/2006/math">
                    <m:r>
                      <a:rPr lang="en-US" b="0" i="1" smtClean="0">
                        <a:solidFill>
                          <a:srgbClr val="FF0000"/>
                        </a:solidFill>
                        <a:latin typeface="Cambria Math"/>
                        <a:ea typeface="Cambria Math" panose="02040503050406030204" pitchFamily="18" charset="0"/>
                      </a:rPr>
                      <m:t>=</m:t>
                    </m:r>
                    <m:r>
                      <a:rPr lang="en-US" b="0" i="1" smtClean="0">
                        <a:solidFill>
                          <a:srgbClr val="FF0000"/>
                        </a:solidFill>
                        <a:latin typeface="Cambria Math"/>
                        <a:ea typeface="Cambria Math" panose="02040503050406030204" pitchFamily="18" charset="0"/>
                      </a:rPr>
                      <m:t>𝐾</m:t>
                    </m:r>
                    <m:r>
                      <a:rPr lang="en-US" i="1">
                        <a:solidFill>
                          <a:srgbClr val="FF0000"/>
                        </a:solidFill>
                        <a:latin typeface="Cambria Math" panose="02040503050406030204" pitchFamily="18" charset="0"/>
                        <a:ea typeface="Cambria Math" panose="02040503050406030204" pitchFamily="18" charset="0"/>
                      </a:rPr>
                      <m:t>×</m:t>
                    </m:r>
                    <m:f>
                      <m:fPr>
                        <m:ctrlPr>
                          <a:rPr lang="en-US" i="1">
                            <a:solidFill>
                              <a:srgbClr val="FF0000"/>
                            </a:solidFill>
                            <a:latin typeface="Cambria Math"/>
                            <a:ea typeface="Cambria Math" panose="02040503050406030204" pitchFamily="18" charset="0"/>
                          </a:rPr>
                        </m:ctrlPr>
                      </m:fPr>
                      <m:num>
                        <m:r>
                          <a:rPr lang="en-US" i="1">
                            <a:solidFill>
                              <a:srgbClr val="FF0000"/>
                            </a:solidFill>
                            <a:latin typeface="Cambria Math" panose="02040503050406030204" pitchFamily="18" charset="0"/>
                            <a:ea typeface="Cambria Math" panose="02040503050406030204" pitchFamily="18" charset="0"/>
                          </a:rPr>
                          <m:t>𝐶𝑄</m:t>
                        </m:r>
                      </m:num>
                      <m:den>
                        <m:r>
                          <a:rPr lang="en-US" i="1">
                            <a:solidFill>
                              <a:srgbClr val="FF0000"/>
                            </a:solidFill>
                            <a:latin typeface="Cambria Math" panose="02040503050406030204" pitchFamily="18" charset="0"/>
                            <a:ea typeface="Cambria Math" panose="02040503050406030204" pitchFamily="18" charset="0"/>
                          </a:rPr>
                          <m:t>2</m:t>
                        </m:r>
                      </m:den>
                    </m:f>
                    <m:r>
                      <a:rPr lang="en-US" i="1">
                        <a:solidFill>
                          <a:srgbClr val="FF0000"/>
                        </a:solidFill>
                        <a:latin typeface="Cambria Math"/>
                        <a:ea typeface="Cambria Math" panose="02040503050406030204" pitchFamily="18" charset="0"/>
                      </a:rPr>
                      <m:t> </m:t>
                    </m:r>
                  </m:oMath>
                </a14:m>
                <a:r>
                  <a:rPr lang="fa-IR" dirty="0" smtClean="0">
                    <a:solidFill>
                      <a:srgbClr val="FF0000"/>
                    </a:solidFill>
                  </a:rPr>
                  <a:t> متوسط سرمایه گذاری در موجودی </a:t>
                </a:r>
                <a:r>
                  <a:rPr lang="en-US" dirty="0" smtClean="0">
                    <a:solidFill>
                      <a:srgbClr val="FF0000"/>
                    </a:solidFill>
                  </a:rPr>
                  <a:t> </a:t>
                </a:r>
                <a14:m>
                  <m:oMath xmlns:m="http://schemas.openxmlformats.org/officeDocument/2006/math">
                    <m:r>
                      <a:rPr lang="en-US" i="1" smtClean="0">
                        <a:solidFill>
                          <a:srgbClr val="FF0000"/>
                        </a:solidFill>
                        <a:latin typeface="Cambria Math" panose="02040503050406030204" pitchFamily="18" charset="0"/>
                        <a:ea typeface="Cambria Math" panose="02040503050406030204" pitchFamily="18" charset="0"/>
                      </a:rPr>
                      <m:t>×</m:t>
                    </m:r>
                    <m:r>
                      <a:rPr lang="fa-IR" b="0" i="1" smtClean="0">
                        <a:solidFill>
                          <a:srgbClr val="FF0000"/>
                        </a:solidFill>
                        <a:latin typeface="Cambria Math" panose="02040503050406030204" pitchFamily="18" charset="0"/>
                        <a:ea typeface="Cambria Math" panose="02040503050406030204" pitchFamily="18" charset="0"/>
                      </a:rPr>
                      <m:t> </m:t>
                    </m:r>
                  </m:oMath>
                </a14:m>
                <a:r>
                  <a:rPr lang="fa-IR" dirty="0" smtClean="0">
                    <a:solidFill>
                      <a:srgbClr val="FF0000"/>
                    </a:solidFill>
                  </a:rPr>
                  <a:t>نرخ تنزیل  =هزینه سرمایه</a:t>
                </a:r>
              </a:p>
              <a:p>
                <a:pPr marL="0" indent="0" rtl="1">
                  <a:buNone/>
                </a:pPr>
                <a:endParaRPr lang="en-US" dirty="0" smtClean="0"/>
              </a:p>
              <a:p>
                <a:pPr algn="r" rtl="1">
                  <a:buFont typeface="Wingdings" panose="05000000000000000000" pitchFamily="2" charset="2"/>
                  <a:buChar char="Ø"/>
                </a:pPr>
                <a:r>
                  <a:rPr lang="fa-IR" dirty="0" smtClean="0"/>
                  <a:t>دلیل اینکه مالیات از هزینه سرمایه کسر نمیگردد اینست که نرخ تنزیل , نرخ بازدهی بعد از مالیات می باشد</a:t>
                </a:r>
              </a:p>
              <a:p>
                <a:pPr marL="0" indent="0" algn="r" rtl="1">
                  <a:buNone/>
                </a:pPr>
                <a:endParaRPr lang="fa-IR" dirty="0" smtClean="0"/>
              </a:p>
              <a:p>
                <a:pPr marL="0" indent="0" algn="ctr" rtl="1">
                  <a:buNone/>
                </a:pPr>
                <a:r>
                  <a:rPr lang="fa-IR" dirty="0" smtClean="0">
                    <a:solidFill>
                      <a:srgbClr val="00B050"/>
                    </a:solidFill>
                  </a:rPr>
                  <a:t>هزینه کل=(1-نرخ مالیات) * (هزینه خرید+هزینه سفارش+هزینه نگهداری) + هزینه سرمایه</a:t>
                </a:r>
                <a:endParaRPr lang="en-US" dirty="0">
                  <a:solidFill>
                    <a:srgbClr val="00B050"/>
                  </a:solidFill>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378038" y="1416677"/>
                <a:ext cx="10534919" cy="4494726"/>
              </a:xfrm>
              <a:blipFill rotWithShape="1">
                <a:blip r:embed="rId2"/>
                <a:stretch>
                  <a:fillRect l="-1618" t="-3914" r="-1444" b="-1889"/>
                </a:stretch>
              </a:blipFill>
            </p:spPr>
            <p:txBody>
              <a:bodyPr/>
              <a:lstStyle/>
              <a:p>
                <a:r>
                  <a:rPr lang="fa-IR">
                    <a:noFill/>
                  </a:rPr>
                  <a:t> </a:t>
                </a:r>
              </a:p>
            </p:txBody>
          </p:sp>
        </mc:Fallback>
      </mc:AlternateContent>
    </p:spTree>
    <p:extLst>
      <p:ext uri="{BB962C8B-B14F-4D97-AF65-F5344CB8AC3E}">
        <p14:creationId xmlns:p14="http://schemas.microsoft.com/office/powerpoint/2010/main" val="363102682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2665926" y="976827"/>
            <a:ext cx="9028091" cy="4339650"/>
          </a:xfrm>
          <a:prstGeom prst="rect">
            <a:avLst/>
          </a:prstGeom>
        </p:spPr>
        <p:txBody>
          <a:bodyPr wrap="square">
            <a:spAutoFit/>
          </a:bodyPr>
          <a:lstStyle/>
          <a:p>
            <a:pPr algn="r"/>
            <a:r>
              <a:rPr lang="fa-IR" b="1" dirty="0">
                <a:solidFill>
                  <a:srgbClr val="FF0000"/>
                </a:solidFill>
              </a:rPr>
              <a:t>سفته بازي روي </a:t>
            </a:r>
            <a:r>
              <a:rPr lang="fa-IR" b="1" dirty="0" smtClean="0">
                <a:solidFill>
                  <a:srgbClr val="FF0000"/>
                </a:solidFill>
              </a:rPr>
              <a:t>موجوديها</a:t>
            </a:r>
          </a:p>
          <a:p>
            <a:pPr algn="r"/>
            <a:endParaRPr lang="fa-IR" dirty="0"/>
          </a:p>
          <a:p>
            <a:pPr algn="r"/>
            <a:r>
              <a:rPr lang="fa-IR" dirty="0"/>
              <a:t>دردوره هايي كه قيمتها به سرعت افزايش مي يابند انگيزه سرمايه گذاري بيشتر از مقداربهينه براساس حداقل هزينه خواهد</a:t>
            </a:r>
          </a:p>
          <a:p>
            <a:pPr algn="r"/>
            <a:r>
              <a:rPr lang="fa-IR" dirty="0"/>
              <a:t>بود.چنانچه مديريت معتقد باشد كه قيمت يك قلم كالا درماه آينده به ميزان 11 درصد افزايش مي يابد ,</a:t>
            </a:r>
            <a:r>
              <a:rPr lang="fa-IR" sz="2000" dirty="0"/>
              <a:t>مقداربيشتري</a:t>
            </a:r>
            <a:r>
              <a:rPr lang="fa-IR" dirty="0"/>
              <a:t> ازاين </a:t>
            </a:r>
            <a:r>
              <a:rPr lang="fa-IR" dirty="0" smtClean="0"/>
              <a:t>قلم سفارش </a:t>
            </a:r>
            <a:r>
              <a:rPr lang="fa-IR" dirty="0"/>
              <a:t>مي دهد.</a:t>
            </a:r>
          </a:p>
          <a:p>
            <a:pPr algn="r"/>
            <a:r>
              <a:rPr lang="fa-IR" dirty="0"/>
              <a:t>سفته بازي روي موجوديها ,اصطلاحي است كه براي توضيح سرمايه گذاري اضافي مزبور به كارمي رود</a:t>
            </a:r>
            <a:r>
              <a:rPr lang="fa-IR" dirty="0" smtClean="0"/>
              <a:t>.</a:t>
            </a:r>
          </a:p>
          <a:p>
            <a:pPr algn="r"/>
            <a:r>
              <a:rPr lang="fa-IR" dirty="0" smtClean="0"/>
              <a:t>مدير </a:t>
            </a:r>
            <a:r>
              <a:rPr lang="fa-IR" dirty="0"/>
              <a:t>مالي بايد </a:t>
            </a:r>
            <a:r>
              <a:rPr lang="fa-IR" dirty="0" smtClean="0"/>
              <a:t>سرمايه گذاري </a:t>
            </a:r>
            <a:r>
              <a:rPr lang="fa-IR" dirty="0"/>
              <a:t>سفته بازانه درموجوديها رادرحد محافظه كارانه اي نگاهدارد زيرا سرمايه گذاري مزبور ممكن است درحدافراطي , </a:t>
            </a:r>
            <a:r>
              <a:rPr lang="fa-IR" dirty="0" smtClean="0"/>
              <a:t>پرهزينه و </a:t>
            </a:r>
            <a:r>
              <a:rPr lang="fa-IR" dirty="0"/>
              <a:t>پرمخاطره باشد.دردوره هاي تورمي معمولانرخهاي بهره بالا هستند بنابراين نرخ تنزيل نيز بالا مي رود .ميزان موجودي بسيار </a:t>
            </a:r>
            <a:r>
              <a:rPr lang="fa-IR" dirty="0" smtClean="0"/>
              <a:t>بالامستلزم </a:t>
            </a:r>
            <a:r>
              <a:rPr lang="fa-IR" dirty="0"/>
              <a:t>اين است كه شركت فضاي انبار بيشتري را اجاره كند.علاوه براين ساير هزينه هاي نگاهداري موجودي نيز افزايش </a:t>
            </a:r>
            <a:r>
              <a:rPr lang="fa-IR" dirty="0" smtClean="0"/>
              <a:t>مي يابد.همواره </a:t>
            </a:r>
            <a:r>
              <a:rPr lang="fa-IR" dirty="0"/>
              <a:t>احتمال كاهش تقاضا براي كالا وجود دارد وممكن است شركت براي مدت طولاني مجبور به نگاهداشتن آن </a:t>
            </a:r>
            <a:r>
              <a:rPr lang="fa-IR" sz="2000" dirty="0" smtClean="0"/>
              <a:t>درانبارشود.اين </a:t>
            </a:r>
            <a:r>
              <a:rPr lang="fa-IR" sz="2000" dirty="0"/>
              <a:t>احتمال باعث افزايش مخاطره سرمايه گذاري درموجوديها مي شود.</a:t>
            </a:r>
          </a:p>
        </p:txBody>
      </p:sp>
    </p:spTree>
    <p:extLst>
      <p:ext uri="{BB962C8B-B14F-4D97-AF65-F5344CB8AC3E}">
        <p14:creationId xmlns:p14="http://schemas.microsoft.com/office/powerpoint/2010/main" val="27510896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1687132" y="1339403"/>
            <a:ext cx="9942491" cy="4093428"/>
          </a:xfrm>
          <a:prstGeom prst="rect">
            <a:avLst/>
          </a:prstGeom>
        </p:spPr>
        <p:txBody>
          <a:bodyPr wrap="square">
            <a:spAutoFit/>
          </a:bodyPr>
          <a:lstStyle/>
          <a:p>
            <a:pPr algn="r"/>
            <a:endParaRPr lang="fa-IR" sz="2000" dirty="0" smtClean="0"/>
          </a:p>
          <a:p>
            <a:pPr algn="r"/>
            <a:r>
              <a:rPr lang="fa-IR" sz="2000" dirty="0">
                <a:solidFill>
                  <a:srgbClr val="FF0000"/>
                </a:solidFill>
              </a:rPr>
              <a:t>مخاطره سرمايه گذاري درموجوديها</a:t>
            </a:r>
          </a:p>
          <a:p>
            <a:pPr algn="r"/>
            <a:endParaRPr lang="fa-IR" sz="2000" dirty="0" smtClean="0"/>
          </a:p>
          <a:p>
            <a:pPr algn="r"/>
            <a:r>
              <a:rPr lang="fa-IR" sz="2000" dirty="0" smtClean="0"/>
              <a:t>عمده </a:t>
            </a:r>
            <a:r>
              <a:rPr lang="fa-IR" sz="2000" dirty="0"/>
              <a:t>ترين مخاطره سرمايه گذاري درموجوديها ,احتمال كاهش قيمت بازارموجودي تاحد پايين تر ازقيمت خريد آن است كه </a:t>
            </a:r>
            <a:r>
              <a:rPr lang="fa-IR" sz="2000" dirty="0" smtClean="0"/>
              <a:t>اين امر </a:t>
            </a:r>
            <a:r>
              <a:rPr lang="fa-IR" sz="2000" dirty="0"/>
              <a:t>باعث زيان درنگاهداري موجودي مي شود.</a:t>
            </a:r>
          </a:p>
          <a:p>
            <a:pPr algn="r"/>
            <a:r>
              <a:rPr lang="fa-IR" sz="2000" dirty="0" smtClean="0"/>
              <a:t>مخاطره </a:t>
            </a:r>
            <a:r>
              <a:rPr lang="fa-IR" sz="2000" dirty="0"/>
              <a:t>كاهش قيمت موجودي به نوع موجودي بستگي دارد.موجودي كالاي ساخته شده غالبا</a:t>
            </a:r>
            <a:r>
              <a:rPr lang="fa-IR" sz="2000" dirty="0">
                <a:latin typeface="Times New Roman" panose="02020603050405020304" pitchFamily="18" charset="0"/>
              </a:rPr>
              <a:t>" به خاطر تغييرات تكنولو </a:t>
            </a:r>
            <a:r>
              <a:rPr lang="fa-IR" sz="2000" dirty="0" smtClean="0">
                <a:latin typeface="Times New Roman" panose="02020603050405020304" pitchFamily="18" charset="0"/>
              </a:rPr>
              <a:t>ژي </a:t>
            </a:r>
            <a:r>
              <a:rPr lang="fa-IR" sz="2000" dirty="0" smtClean="0"/>
              <a:t>كاهش </a:t>
            </a:r>
            <a:r>
              <a:rPr lang="fa-IR" sz="2000" dirty="0"/>
              <a:t>ارزش پيدا ميكند .تغييرات تكنولوژي ممكن است باعث عدم فروش يا كاهش شديد قيمت كالا شود.البته مخاطره </a:t>
            </a:r>
            <a:r>
              <a:rPr lang="fa-IR" sz="2000" dirty="0" smtClean="0"/>
              <a:t>مزبوربراي </a:t>
            </a:r>
            <a:r>
              <a:rPr lang="fa-IR" sz="2000" dirty="0"/>
              <a:t>كالاهايي كه از نظر فني پيچيده هستند)مثلا قطعات الكتريكي(بيشتر است. توزيع كننده هاي كامپيوترهاي شخصي </a:t>
            </a:r>
            <a:r>
              <a:rPr lang="fa-IR" sz="2000" dirty="0" smtClean="0"/>
              <a:t>دردهه 1980اين </a:t>
            </a:r>
            <a:r>
              <a:rPr lang="fa-IR" sz="2000" dirty="0"/>
              <a:t>مسئله را تجربه كرده اند.دراين دهه قيمت كامپيوترهاي مزبور درفاصله كمتر از يكسال 21 درصد كاهش </a:t>
            </a:r>
            <a:r>
              <a:rPr lang="fa-IR" sz="2000" dirty="0" smtClean="0"/>
              <a:t>يافت.</a:t>
            </a:r>
          </a:p>
          <a:p>
            <a:pPr algn="r"/>
            <a:endParaRPr lang="fa-IR" sz="2000" dirty="0"/>
          </a:p>
          <a:p>
            <a:pPr algn="r"/>
            <a:endParaRPr lang="fa-IR" sz="2000" dirty="0"/>
          </a:p>
        </p:txBody>
      </p:sp>
    </p:spTree>
    <p:extLst>
      <p:ext uri="{BB962C8B-B14F-4D97-AF65-F5344CB8AC3E}">
        <p14:creationId xmlns:p14="http://schemas.microsoft.com/office/powerpoint/2010/main" val="35935838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28790"/>
            <a:ext cx="11514666" cy="618185"/>
          </a:xfrm>
        </p:spPr>
        <p:txBody>
          <a:bodyPr>
            <a:normAutofit/>
          </a:bodyPr>
          <a:lstStyle/>
          <a:p>
            <a:pPr algn="r" rtl="1"/>
            <a:r>
              <a:rPr lang="fa-IR" sz="2800" dirty="0"/>
              <a:t>ﻣﺪﯾﺮﯾﺖ ﺣﺴﺎب ﻫﺎي درﯾﺎﻓﺘﻨﯽ:</a:t>
            </a:r>
            <a:endParaRPr lang="en-US" sz="2800" dirty="0"/>
          </a:p>
        </p:txBody>
      </p:sp>
      <p:sp>
        <p:nvSpPr>
          <p:cNvPr id="3" name="Content Placeholder 2"/>
          <p:cNvSpPr>
            <a:spLocks noGrp="1"/>
          </p:cNvSpPr>
          <p:nvPr>
            <p:ph idx="1"/>
          </p:nvPr>
        </p:nvSpPr>
        <p:spPr>
          <a:xfrm>
            <a:off x="1893194" y="746975"/>
            <a:ext cx="10298805" cy="5486400"/>
          </a:xfrm>
        </p:spPr>
        <p:style>
          <a:lnRef idx="2">
            <a:schemeClr val="accent6"/>
          </a:lnRef>
          <a:fillRef idx="1">
            <a:schemeClr val="lt1"/>
          </a:fillRef>
          <a:effectRef idx="0">
            <a:schemeClr val="accent6"/>
          </a:effectRef>
          <a:fontRef idx="minor">
            <a:schemeClr val="dk1"/>
          </a:fontRef>
        </p:style>
        <p:txBody>
          <a:bodyPr>
            <a:normAutofit fontScale="77500" lnSpcReduction="20000"/>
          </a:bodyPr>
          <a:lstStyle/>
          <a:p>
            <a:pPr algn="r" rtl="1">
              <a:buFont typeface="Wingdings" panose="05000000000000000000" pitchFamily="2" charset="2"/>
              <a:buChar char="Ø"/>
            </a:pPr>
            <a:r>
              <a:rPr lang="fa-IR" dirty="0"/>
              <a:t>ﺣﺴﺎب درﯾﺎﻓﺘﻨﯽ: ﮐﻞ اﻋﺘﺒﺎرات اﻋﻄﺎﺋﯽ ﺑﻪ </a:t>
            </a:r>
            <a:r>
              <a:rPr lang="fa-IR" dirty="0" smtClean="0"/>
              <a:t>ﻣﺸﺘﺮﯾﺎن</a:t>
            </a:r>
          </a:p>
          <a:p>
            <a:pPr algn="r" rtl="1">
              <a:buFont typeface="Wingdings" panose="05000000000000000000" pitchFamily="2" charset="2"/>
              <a:buChar char="Ø"/>
            </a:pPr>
            <a:r>
              <a:rPr lang="fa-IR" dirty="0"/>
              <a:t>ح درﯾﺎﻓﺘﻨﯽ: ﺻﻮرﺗﺤﺴﺎب ﻫﺎي ﭘﺮداﺧﺖ ﻧﺸﺪه ﺑﻪ </a:t>
            </a:r>
            <a:r>
              <a:rPr lang="fa-IR" dirty="0" smtClean="0"/>
              <a:t>ﺷﺮﮐﺖ</a:t>
            </a:r>
          </a:p>
          <a:p>
            <a:pPr algn="r" rtl="1">
              <a:buFont typeface="Wingdings" panose="05000000000000000000" pitchFamily="2" charset="2"/>
              <a:buChar char="Ø"/>
            </a:pPr>
            <a:r>
              <a:rPr lang="fa-IR" dirty="0"/>
              <a:t>دو ﺑﺨﺶ ارزش ﭘﻮﻟﯽ ح درﯾﺎﻓﺘﻨﯽ: 1. ﻣﻌﺮف ﻫﺰﯾﻨﻪ ﻫﺎي ﻧﻘﺪي ﺷﺮﮐﺖ ﺑﺮاي ﺗﺎﻣﯿﻦ ﮐﺎﻻي ﻓﺮوﺧﺘﻪ شده(ﺳﺮﻣﺎﯾﻪ ﮔﺬاري واﻗﻌﯽ ﺷﺮﮐﺖ در ح درﯾﺎﻓﺘنی) 2. ﺗﻔﺎوت ﺑﯿﻦ ﻫﺰﯾﻨﻪ ﻧﻘﺪي و ﻗﻤﯿﺖ ﻓﺮوش </a:t>
            </a:r>
            <a:r>
              <a:rPr lang="fa-IR" dirty="0" smtClean="0"/>
              <a:t>ﮐﺎﻻ(سود حسابداری)</a:t>
            </a:r>
          </a:p>
          <a:p>
            <a:pPr algn="r" rtl="1">
              <a:buFont typeface="Wingdings" panose="05000000000000000000" pitchFamily="2" charset="2"/>
              <a:buChar char="Ø"/>
            </a:pPr>
            <a:r>
              <a:rPr lang="fa-IR" dirty="0"/>
              <a:t>ح درﯾﺎﻓﺘﻨﯽ: ﺗﺒﺪﯾﻞ ﯾﮏ داراﯾﯽ ﺑﻪ داراﯾﯽ دﯾﮕﺮ </a:t>
            </a:r>
            <a:r>
              <a:rPr lang="fa-IR" dirty="0" smtClean="0"/>
              <a:t>ﻣﺎﻟﯽ</a:t>
            </a:r>
          </a:p>
          <a:p>
            <a:pPr algn="r" rtl="1">
              <a:buFont typeface="Wingdings" panose="05000000000000000000" pitchFamily="2" charset="2"/>
              <a:buChar char="Ø"/>
            </a:pPr>
            <a:r>
              <a:rPr lang="fa-IR" dirty="0"/>
              <a:t>ﺗﺼﻤﯿﻢ اﺻﻠﯽ در ﻣﻮرد ح درﯾﺎﻓﺘﻨﯽ: ﻣﻘﺪار و ﺷﺮاﯾﻂ دادن اﻋﺘﺒﺎر ﺑﻪ </a:t>
            </a:r>
            <a:r>
              <a:rPr lang="fa-IR" dirty="0" smtClean="0"/>
              <a:t>ﻣﺸﺘﺮی</a:t>
            </a:r>
          </a:p>
          <a:p>
            <a:pPr algn="r" rtl="1">
              <a:buFont typeface="Wingdings" panose="05000000000000000000" pitchFamily="2" charset="2"/>
              <a:buChar char="Ø"/>
            </a:pPr>
            <a:r>
              <a:rPr lang="fa-IR" dirty="0"/>
              <a:t>ﺷﺮﮐﺖ ﺑﻪ ﺳﻪ ﮔﺮوه اﻋﺘﺒﺎر ﻣﯽ دﻫﺪ: ﺳﺎﯾﺮ ﺷﺮﮐﺖ ﻫﺎ، اﻓﺮاد، واﺣﺪﻫﺎي </a:t>
            </a:r>
            <a:r>
              <a:rPr lang="fa-IR" dirty="0" smtClean="0"/>
              <a:t>دوﻟﺘﯽ</a:t>
            </a:r>
          </a:p>
          <a:p>
            <a:pPr algn="r" rtl="1">
              <a:buFont typeface="Wingdings" panose="05000000000000000000" pitchFamily="2" charset="2"/>
              <a:buChar char="Ø"/>
            </a:pPr>
            <a:r>
              <a:rPr lang="fa-IR" dirty="0"/>
              <a:t>ﺗﺠﺎر ﮐﻮﭼﮏ، ﻣﺴﺘﻘﯿﻤﺎ اﻋﺘﺒﺎر ﻧﻤﯽ دﻫﻨﺪ:ﮐﺎرت اﻋﺘﺒﺎري ﻣﯽ ﭘﺬﯾﺮﻧﺪ: ﺑﺮاي ﺑﺎزرﮔﺎن ح درﯾﺎﻓﺘﻨﯽ اﯾﺠﺎد ﻧﻤﯽﮐﻨﺪ</a:t>
            </a:r>
            <a:r>
              <a:rPr lang="fa-IR" dirty="0" smtClean="0"/>
              <a:t>.</a:t>
            </a:r>
          </a:p>
          <a:p>
            <a:pPr algn="r" rtl="1">
              <a:buFont typeface="Wingdings" panose="05000000000000000000" pitchFamily="2" charset="2"/>
              <a:buChar char="Ø"/>
            </a:pPr>
            <a:r>
              <a:rPr lang="fa-IR" dirty="0"/>
              <a:t>اﺳﺎس ﺗﺼﻤﯿﻤﺎت اﻋﺘﺒﺎر دﻫﯽ: ارزﯾﺎﺑﯽ اﻋﺘﺒﺎر دﻫﻨﺪه از ﺗﻮاﻧﺎﯾﯽ ﭘﺮداﺧﺖ </a:t>
            </a:r>
            <a:r>
              <a:rPr lang="fa-IR" dirty="0" smtClean="0"/>
              <a:t>ﺑﺪﻫﯽ</a:t>
            </a:r>
          </a:p>
          <a:p>
            <a:pPr algn="r" rtl="1">
              <a:buFont typeface="Wingdings" panose="05000000000000000000" pitchFamily="2" charset="2"/>
              <a:buChar char="Ø"/>
            </a:pPr>
            <a:r>
              <a:rPr lang="fa-IR" dirty="0"/>
              <a:t>ﺗﻌﯿﯿﻦ ﺣﺪاﮐﺜﺮ اﻋﺘﺒﺎر اﻋﻄﺎﯾﯽ ﺑﻪ ﻣﺸﺘﺮي: ﻣﺤﺪود ﺳﺎزي ﻣﺨﺎﻃﺮه ﻋﺪم </a:t>
            </a:r>
            <a:r>
              <a:rPr lang="fa-IR" dirty="0" smtClean="0"/>
              <a:t>ﭘﺮداﺧﺖ</a:t>
            </a:r>
          </a:p>
          <a:p>
            <a:pPr algn="r" rtl="1">
              <a:buFont typeface="Wingdings" panose="05000000000000000000" pitchFamily="2" charset="2"/>
              <a:buChar char="Ø"/>
            </a:pPr>
            <a:r>
              <a:rPr lang="fa-IR" dirty="0"/>
              <a:t>ﻣﺰﯾﺖ اﻋﺘﺒﺎردﻫﯽ:1.ﻓﺮوش اﺿﺎﻓﯽ 2.درﯾﺎﻓﺖ ﺑﻬﺮه اﺿﺎﻓﯽ ﺑﻪ ﺧﺎﻃﺮ </a:t>
            </a:r>
            <a:r>
              <a:rPr lang="fa-IR" dirty="0" smtClean="0"/>
              <a:t>اﻋﺘﺒﺎردﻫﯽ</a:t>
            </a:r>
          </a:p>
          <a:p>
            <a:pPr algn="r" rtl="1">
              <a:buFont typeface="Wingdings" panose="05000000000000000000" pitchFamily="2" charset="2"/>
              <a:buChar char="Ø"/>
            </a:pPr>
            <a:r>
              <a:rPr lang="fa-IR" dirty="0"/>
              <a:t>ارزﯾﺎﺑﯽ ﻣﺨﺎﻃﺮه:ارزﯾﺎﺑﯽ ﮐﻤﯽ اﺣﺘﻤﺎل ﻋﺪم ﭘﺮداﺧﺖ ﺑﻬﺎي ﮐﺎﻻﯾﯽ ﮐﻪ ﻣﺸﺘﺮي ﻧﺴﯿﻪ ﺧﺮﯾﺪاري </a:t>
            </a:r>
            <a:r>
              <a:rPr lang="fa-IR" dirty="0" smtClean="0"/>
              <a:t>ﮐﺮده</a:t>
            </a:r>
          </a:p>
          <a:p>
            <a:pPr algn="r" rtl="1">
              <a:buFont typeface="Wingdings" panose="05000000000000000000" pitchFamily="2" charset="2"/>
              <a:buChar char="Ø"/>
            </a:pPr>
            <a:r>
              <a:rPr lang="fa-IR" dirty="0"/>
              <a:t>ﻣﺸﺘﺮي ﻣﺘﻘﺎﺿﯽ اﻋﺘﺒﺎر ﺑﺎﯾﺪ اﻃﻼﻋﺎت ﺧﻮد را ﺑﺮاي ارزﯾﺎﺑﯽ اراﺋﻪ ﮐﻨﺪ.</a:t>
            </a:r>
            <a:endParaRPr lang="fa-IR" dirty="0" smtClean="0"/>
          </a:p>
          <a:p>
            <a:pPr algn="r" rtl="1">
              <a:buFont typeface="Wingdings" panose="05000000000000000000" pitchFamily="2" charset="2"/>
              <a:buChar char="Ø"/>
            </a:pPr>
            <a:endParaRPr lang="fa-IR" dirty="0" smtClean="0"/>
          </a:p>
        </p:txBody>
      </p:sp>
    </p:spTree>
    <p:extLst>
      <p:ext uri="{BB962C8B-B14F-4D97-AF65-F5344CB8AC3E}">
        <p14:creationId xmlns:p14="http://schemas.microsoft.com/office/powerpoint/2010/main" val="318851563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90153"/>
            <a:ext cx="11403050" cy="940158"/>
          </a:xfrm>
        </p:spPr>
        <p:txBody>
          <a:bodyPr>
            <a:normAutofit/>
          </a:bodyPr>
          <a:lstStyle/>
          <a:p>
            <a:pPr algn="r" rtl="1"/>
            <a:r>
              <a:rPr lang="fa-IR" sz="2800" dirty="0" smtClean="0"/>
              <a:t>وجوه نقد :</a:t>
            </a:r>
            <a:endParaRPr lang="en-US" sz="28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738648" y="1094705"/>
                <a:ext cx="10122794" cy="4881092"/>
              </a:xfrm>
            </p:spPr>
            <p:style>
              <a:lnRef idx="2">
                <a:schemeClr val="accent6"/>
              </a:lnRef>
              <a:fillRef idx="1">
                <a:schemeClr val="lt1"/>
              </a:fillRef>
              <a:effectRef idx="0">
                <a:schemeClr val="accent6"/>
              </a:effectRef>
              <a:fontRef idx="minor">
                <a:schemeClr val="dk1"/>
              </a:fontRef>
            </p:style>
            <p:txBody>
              <a:bodyPr>
                <a:normAutofit lnSpcReduction="10000"/>
              </a:bodyPr>
              <a:lstStyle/>
              <a:p>
                <a:pPr algn="r" rtl="1">
                  <a:buFont typeface="Wingdings" panose="05000000000000000000" pitchFamily="2" charset="2"/>
                  <a:buChar char="Ø"/>
                </a:pPr>
                <a:r>
                  <a:rPr lang="fa-IR" sz="2000" dirty="0" smtClean="0"/>
                  <a:t>وﺟﻪ ﻧﻘﺪ:ﻣﺎﻧﺪه ﭼﮏ و ﭘﻮل(ﻓﺮض </a:t>
                </a:r>
                <a:r>
                  <a:rPr lang="fa-IR" sz="2000" dirty="0"/>
                  <a:t>ﺑﺮ اﯾﻦ ﻫﺴﺖ ﮐﻪ ﺗﻤﺎﻣﯽ ﭘﺮداﺧﺘﻬﺎ و درﯾﺎﻓﺘﻬﺎ ﺗﻮﺳﻂ ﭼﮏ اﻧﺠﺎم ﻣﯽ </a:t>
                </a:r>
                <a:r>
                  <a:rPr lang="fa-IR" sz="2000" dirty="0" smtClean="0"/>
                  <a:t>ﮔﯿﺮد)</a:t>
                </a:r>
              </a:p>
              <a:p>
                <a:pPr algn="r" rtl="1">
                  <a:buFont typeface="Wingdings" panose="05000000000000000000" pitchFamily="2" charset="2"/>
                  <a:buChar char="Ø"/>
                </a:pPr>
                <a:r>
                  <a:rPr lang="fa-IR" sz="2000" dirty="0"/>
                  <a:t>ﻣﺪﯾﺮﯾﺖ وﺟﻮه ﻧﻘﺪ:1.ﻣﺪﯾﺮﯾﺖ ﭘﺮداﺧﺖ و درﯾﺎﻓﺖ 2. ﺣﻔﻆ ﻣﻘﺪار ﻣﻨﺎﺳﺐ وﺟﻪ ﻧﻘﺪ 3. ﺳﺮﻣﺎﯾﻪ ﮔﺬاري وﺟﻪ </a:t>
                </a:r>
                <a:r>
                  <a:rPr lang="fa-IR" sz="2000" dirty="0" smtClean="0"/>
                  <a:t>ﻧﻘﺪ </a:t>
                </a:r>
                <a:r>
                  <a:rPr lang="fa-IR" sz="2000" dirty="0"/>
                  <a:t>در اوراق 4.ﺗﺼﻤﯿﻢ در ﻣﻮرد اﺧﺬ وام ﮐﻮﺗﺎه </a:t>
                </a:r>
                <a:r>
                  <a:rPr lang="fa-IR" sz="2000" dirty="0" smtClean="0"/>
                  <a:t>ﻣﺪت</a:t>
                </a:r>
              </a:p>
              <a:p>
                <a:pPr algn="r" rtl="1">
                  <a:buFont typeface="Wingdings" panose="05000000000000000000" pitchFamily="2" charset="2"/>
                  <a:buChar char="Ø"/>
                </a:pPr>
                <a:r>
                  <a:rPr lang="fa-IR" sz="2000" dirty="0"/>
                  <a:t>ﭼﺮﺧﻪ وﺟﻪ ﻧﻘﺪ: ﺑﺮرﺳﯽ ﻓﺮآﯾﻨﺪ اﯾﺠﺎد ﺟﺮﯾﺎن ورودي و ﺧﺮوﺟﯽ </a:t>
                </a:r>
                <a:r>
                  <a:rPr lang="fa-IR" sz="2000" dirty="0" smtClean="0"/>
                  <a:t>ﻧﻘﺪﯾﻨﻪ</a:t>
                </a:r>
              </a:p>
              <a:p>
                <a:pPr algn="r" rtl="1">
                  <a:buFont typeface="Wingdings" panose="05000000000000000000" pitchFamily="2" charset="2"/>
                  <a:buChar char="Ø"/>
                </a:pPr>
                <a:r>
                  <a:rPr lang="fa-IR" sz="2000" dirty="0"/>
                  <a:t>ﺗﺎرﯾﺦ ﺻﻮرﺗﺤﺴﺎب:ﺗﺎرﯾﺦ ارﺳﺎل </a:t>
                </a:r>
                <a:r>
                  <a:rPr lang="fa-IR" sz="2000" dirty="0" smtClean="0"/>
                  <a:t>ﮐﺎﻻ</a:t>
                </a:r>
              </a:p>
              <a:p>
                <a:pPr algn="r" rtl="1">
                  <a:buFont typeface="Wingdings" panose="05000000000000000000" pitchFamily="2" charset="2"/>
                  <a:buChar char="Ø"/>
                </a:pPr>
                <a:r>
                  <a:rPr lang="fa-IR" sz="2000" dirty="0"/>
                  <a:t>ﻓﺎﺻﻠﻪ ﺑﯿﻦ ﺳﻔﺎرش ﮐﺎﻻ و درﯾﺎﻓﺖ ﮐﺎﻻ از ﻧﻈﺮ ﻣﺪﯾﺮﯾﺖ ﻣﻮﺟﻮدي ﻫﺎ ﺣﺎﺋﺰ اﻫﻤﯿﺖ </a:t>
                </a:r>
                <a:r>
                  <a:rPr lang="fa-IR" sz="2000" dirty="0" smtClean="0"/>
                  <a:t>اﺳﺖ</a:t>
                </a:r>
              </a:p>
              <a:p>
                <a:pPr algn="r" rtl="1">
                  <a:buFont typeface="Wingdings" panose="05000000000000000000" pitchFamily="2" charset="2"/>
                  <a:buChar char="Ø"/>
                </a:pPr>
                <a:r>
                  <a:rPr lang="fa-IR" sz="2000" dirty="0"/>
                  <a:t>ﻣﺪﯾﺮﯾﺖ وﺟﻮه ﻧﻘﺪ از زﻣﺎن درﯾﺎﻓﺖ ﮐﺎﻻ آﻏﺎز ﻣﯽ </a:t>
                </a:r>
                <a:r>
                  <a:rPr lang="fa-IR" sz="2000" dirty="0" smtClean="0"/>
                  <a:t>ﺷﻮد</a:t>
                </a:r>
              </a:p>
              <a:p>
                <a:pPr algn="r" rtl="1">
                  <a:buFont typeface="Wingdings" panose="05000000000000000000" pitchFamily="2" charset="2"/>
                  <a:buChar char="Ø"/>
                </a:pPr>
                <a:r>
                  <a:rPr lang="fa-IR" sz="2000" dirty="0"/>
                  <a:t>ﺗﻌﯿﯿﻦ ﮐﻨﻨﺪه زﻣﺎن ﺑﯿﻦ درﯾﺎﻓﺖ ﮐﺎﻻ و ﭘﺮداﺧﺖ وﺟﻪ: ﺷﺮاﯾﻂ اﻋﺘﺒﺎري ﻓﺮوﺷﻨﺪه ﮐﺎﻻ و ﻣﻼﺣﻈﺎت </a:t>
                </a:r>
                <a:r>
                  <a:rPr lang="fa-IR" sz="2000" dirty="0" smtClean="0"/>
                  <a:t>دﯾﮕﺮ</a:t>
                </a:r>
              </a:p>
              <a:p>
                <a:pPr algn="r" rtl="1">
                  <a:buFont typeface="Wingdings" panose="05000000000000000000" pitchFamily="2" charset="2"/>
                  <a:buChar char="Ø"/>
                </a:pPr>
                <a:r>
                  <a:rPr lang="fa-IR" sz="2000" dirty="0"/>
                  <a:t>ﻣﺘﻮﺳﻂ دوره ﭘﺮداﺧﺖ:ﻣﺘﻮﺳﻂ زﻣﺎن ﻣﻮر اﻧﺘﻈﺎر ﻗﺒﻞ از </a:t>
                </a:r>
                <a:r>
                  <a:rPr lang="fa-IR" sz="2000" dirty="0" smtClean="0"/>
                  <a:t>ﭘﺮداﺧﺖ</a:t>
                </a:r>
              </a:p>
              <a:p>
                <a:pPr marL="0" indent="0" rtl="1">
                  <a:buNone/>
                </a:pPr>
                <a14:m>
                  <m:oMath xmlns:m="http://schemas.openxmlformats.org/officeDocument/2006/math">
                    <m:f>
                      <m:fPr>
                        <m:ctrlPr>
                          <a:rPr lang="fa-IR" sz="2000" i="1" smtClean="0">
                            <a:latin typeface="Cambria Math"/>
                          </a:rPr>
                        </m:ctrlPr>
                      </m:fPr>
                      <m:num>
                        <m:r>
                          <m:rPr>
                            <m:nor/>
                          </m:rPr>
                          <a:rPr lang="fa-IR" sz="2000"/>
                          <m:t>متوسط مانده حسابهای پرداختنی</m:t>
                        </m:r>
                        <m:r>
                          <m:rPr>
                            <m:nor/>
                          </m:rPr>
                          <a:rPr lang="en-US" sz="2000"/>
                          <m:t> </m:t>
                        </m:r>
                      </m:num>
                      <m:den>
                        <m:r>
                          <m:rPr>
                            <m:nor/>
                          </m:rPr>
                          <a:rPr lang="fa-IR" sz="2000"/>
                          <m:t>خرید نسیه روزانه</m:t>
                        </m:r>
                      </m:den>
                    </m:f>
                  </m:oMath>
                </a14:m>
                <a:r>
                  <a:rPr lang="fa-IR" sz="2000" dirty="0" smtClean="0"/>
                  <a:t>=</a:t>
                </a:r>
                <a:r>
                  <a:rPr lang="fa-IR" sz="2000" dirty="0"/>
                  <a:t>ﻣﺘﻮﺳﻂ دور هﭘﺮداﺧﺖ</a:t>
                </a:r>
                <a:endParaRPr lang="en-US" sz="20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738648" y="1094705"/>
                <a:ext cx="10122794" cy="4881092"/>
              </a:xfrm>
              <a:blipFill rotWithShape="1">
                <a:blip r:embed="rId2"/>
                <a:stretch>
                  <a:fillRect l="-541" t="-1868" r="-1142"/>
                </a:stretch>
              </a:blipFill>
            </p:spPr>
            <p:txBody>
              <a:bodyPr/>
              <a:lstStyle/>
              <a:p>
                <a:r>
                  <a:rPr lang="fa-IR">
                    <a:noFill/>
                  </a:rPr>
                  <a:t> </a:t>
                </a:r>
              </a:p>
            </p:txBody>
          </p:sp>
        </mc:Fallback>
      </mc:AlternateContent>
    </p:spTree>
    <p:extLst>
      <p:ext uri="{BB962C8B-B14F-4D97-AF65-F5344CB8AC3E}">
        <p14:creationId xmlns:p14="http://schemas.microsoft.com/office/powerpoint/2010/main" val="285283023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1661375" y="373487"/>
            <a:ext cx="10328855" cy="4801314"/>
          </a:xfrm>
          <a:prstGeom prst="rect">
            <a:avLst/>
          </a:prstGeom>
        </p:spPr>
        <p:txBody>
          <a:bodyPr wrap="square">
            <a:spAutoFit/>
          </a:bodyPr>
          <a:lstStyle/>
          <a:p>
            <a:pPr algn="r"/>
            <a:r>
              <a:rPr lang="fa-IR" dirty="0"/>
              <a:t>مثال:</a:t>
            </a:r>
          </a:p>
          <a:p>
            <a:pPr algn="r"/>
            <a:r>
              <a:rPr lang="fa-IR" dirty="0" smtClean="0"/>
              <a:t>با </a:t>
            </a:r>
            <a:r>
              <a:rPr lang="fa-IR" dirty="0"/>
              <a:t>استفاده از اطلاعات زیر، دوره چرخه وجه نقد را تعیین کنید</a:t>
            </a:r>
            <a:r>
              <a:rPr lang="fa-IR" dirty="0" smtClean="0"/>
              <a:t>:</a:t>
            </a:r>
          </a:p>
          <a:p>
            <a:pPr algn="r"/>
            <a:endParaRPr lang="fa-IR" dirty="0"/>
          </a:p>
          <a:p>
            <a:pPr algn="r"/>
            <a:endParaRPr lang="fa-IR" dirty="0" smtClean="0"/>
          </a:p>
          <a:p>
            <a:pPr algn="r"/>
            <a:endParaRPr lang="fa-IR" dirty="0"/>
          </a:p>
          <a:p>
            <a:pPr algn="r"/>
            <a:endParaRPr lang="fa-IR" dirty="0" smtClean="0"/>
          </a:p>
          <a:p>
            <a:pPr algn="r"/>
            <a:endParaRPr lang="fa-IR" dirty="0"/>
          </a:p>
          <a:p>
            <a:pPr algn="r"/>
            <a:endParaRPr lang="fa-IR" dirty="0" smtClean="0"/>
          </a:p>
          <a:p>
            <a:pPr algn="r"/>
            <a:endParaRPr lang="fa-IR" dirty="0"/>
          </a:p>
          <a:p>
            <a:pPr algn="r"/>
            <a:endParaRPr lang="fa-IR" dirty="0" smtClean="0"/>
          </a:p>
          <a:p>
            <a:pPr algn="r"/>
            <a:endParaRPr lang="fa-IR" dirty="0"/>
          </a:p>
          <a:p>
            <a:pPr algn="r"/>
            <a:endParaRPr lang="fa-IR" dirty="0" smtClean="0"/>
          </a:p>
          <a:p>
            <a:pPr algn="r"/>
            <a:endParaRPr lang="fa-IR" dirty="0"/>
          </a:p>
          <a:p>
            <a:pPr algn="r"/>
            <a:endParaRPr lang="fa-IR" dirty="0" smtClean="0"/>
          </a:p>
          <a:p>
            <a:pPr algn="r"/>
            <a:endParaRPr lang="fa-IR" dirty="0"/>
          </a:p>
          <a:p>
            <a:pPr algn="r"/>
            <a:r>
              <a:rPr lang="fa-IR" dirty="0" smtClean="0"/>
              <a:t>درصد </a:t>
            </a:r>
            <a:r>
              <a:rPr lang="fa-IR" dirty="0"/>
              <a:t>سود ناویژه به فروش طی سال جاري برابر با 25 درصد می </a:t>
            </a:r>
            <a:r>
              <a:rPr lang="fa-IR" dirty="0" smtClean="0"/>
              <a:t>باشد . </a:t>
            </a:r>
          </a:p>
          <a:p>
            <a:pPr algn="r"/>
            <a:endParaRPr lang="fa-IR" dirty="0"/>
          </a:p>
        </p:txBody>
      </p:sp>
      <p:graphicFrame>
        <p:nvGraphicFramePr>
          <p:cNvPr id="4" name="Table 3"/>
          <p:cNvGraphicFramePr>
            <a:graphicFrameLocks noGrp="1"/>
          </p:cNvGraphicFramePr>
          <p:nvPr>
            <p:extLst>
              <p:ext uri="{D42A27DB-BD31-4B8C-83A1-F6EECF244321}">
                <p14:modId xmlns:p14="http://schemas.microsoft.com/office/powerpoint/2010/main" val="1084443640"/>
              </p:ext>
            </p:extLst>
          </p:nvPr>
        </p:nvGraphicFramePr>
        <p:xfrm>
          <a:off x="2761801" y="1210613"/>
          <a:ext cx="8455698" cy="3010650"/>
        </p:xfrm>
        <a:graphic>
          <a:graphicData uri="http://schemas.openxmlformats.org/drawingml/2006/table">
            <a:tbl>
              <a:tblPr rtl="1" firstRow="1" bandRow="1">
                <a:tableStyleId>{5C22544A-7EE6-4342-B048-85BDC9FD1C3A}</a:tableStyleId>
              </a:tblPr>
              <a:tblGrid>
                <a:gridCol w="2818566"/>
                <a:gridCol w="2818566"/>
                <a:gridCol w="2818566"/>
              </a:tblGrid>
              <a:tr h="369071">
                <a:tc>
                  <a:txBody>
                    <a:bodyPr/>
                    <a:lstStyle/>
                    <a:p>
                      <a:pPr algn="r" rtl="1"/>
                      <a:endParaRPr lang="fa-IR" dirty="0"/>
                    </a:p>
                  </a:txBody>
                  <a:tcPr/>
                </a:tc>
                <a:tc>
                  <a:txBody>
                    <a:bodyPr/>
                    <a:lstStyle/>
                    <a:p>
                      <a:pPr algn="r" rtl="1"/>
                      <a:r>
                        <a:rPr lang="fa-IR" dirty="0" smtClean="0"/>
                        <a:t>ارقام ابتدای دوره</a:t>
                      </a:r>
                      <a:endParaRPr lang="fa-IR" dirty="0"/>
                    </a:p>
                  </a:txBody>
                  <a:tcPr/>
                </a:tc>
                <a:tc>
                  <a:txBody>
                    <a:bodyPr/>
                    <a:lstStyle/>
                    <a:p>
                      <a:pPr algn="r" rtl="1"/>
                      <a:r>
                        <a:rPr lang="fa-IR" dirty="0" smtClean="0"/>
                        <a:t>ارقام انتهای دوره</a:t>
                      </a:r>
                      <a:endParaRPr lang="fa-IR" dirty="0"/>
                    </a:p>
                  </a:txBody>
                  <a:tcPr/>
                </a:tc>
              </a:tr>
              <a:tr h="427153">
                <a:tc>
                  <a:txBody>
                    <a:bodyPr/>
                    <a:lstStyle/>
                    <a:p>
                      <a:pPr algn="r" rtl="1"/>
                      <a:r>
                        <a:rPr lang="fa-IR" dirty="0" smtClean="0"/>
                        <a:t>حسابهای دریافتنی</a:t>
                      </a:r>
                      <a:endParaRPr lang="fa-IR" dirty="0"/>
                    </a:p>
                  </a:txBody>
                  <a:tcPr/>
                </a:tc>
                <a:tc>
                  <a:txBody>
                    <a:bodyPr/>
                    <a:lstStyle/>
                    <a:p>
                      <a:pPr algn="r" rtl="1"/>
                      <a:r>
                        <a:rPr lang="fa-IR" dirty="0" smtClean="0"/>
                        <a:t>         2.000.000</a:t>
                      </a:r>
                      <a:endParaRPr lang="fa-IR" dirty="0"/>
                    </a:p>
                  </a:txBody>
                  <a:tcPr/>
                </a:tc>
                <a:tc>
                  <a:txBody>
                    <a:bodyPr/>
                    <a:lstStyle/>
                    <a:p>
                      <a:pPr algn="r" rtl="1"/>
                      <a:r>
                        <a:rPr lang="fa-IR" dirty="0" smtClean="0"/>
                        <a:t>        3.000.000</a:t>
                      </a:r>
                      <a:endParaRPr lang="fa-IR" dirty="0"/>
                    </a:p>
                  </a:txBody>
                  <a:tcPr/>
                </a:tc>
              </a:tr>
              <a:tr h="369071">
                <a:tc>
                  <a:txBody>
                    <a:bodyPr/>
                    <a:lstStyle/>
                    <a:p>
                      <a:pPr algn="r" rtl="1"/>
                      <a:r>
                        <a:rPr lang="fa-IR" dirty="0" smtClean="0"/>
                        <a:t>حسابهای پرداختنی</a:t>
                      </a:r>
                      <a:endParaRPr lang="fa-IR" dirty="0"/>
                    </a:p>
                  </a:txBody>
                  <a:tcPr/>
                </a:tc>
                <a:tc>
                  <a:txBody>
                    <a:bodyPr/>
                    <a:lstStyle/>
                    <a:p>
                      <a:pPr algn="r" rtl="1"/>
                      <a:r>
                        <a:rPr lang="fa-IR" dirty="0" smtClean="0"/>
                        <a:t>        3.500.000</a:t>
                      </a:r>
                      <a:endParaRPr lang="fa-IR" dirty="0"/>
                    </a:p>
                  </a:txBody>
                  <a:tcPr/>
                </a:tc>
                <a:tc>
                  <a:txBody>
                    <a:bodyPr/>
                    <a:lstStyle/>
                    <a:p>
                      <a:pPr algn="r" rtl="1"/>
                      <a:r>
                        <a:rPr lang="fa-IR" dirty="0" smtClean="0"/>
                        <a:t>       2.500.000</a:t>
                      </a:r>
                      <a:endParaRPr lang="fa-IR" dirty="0"/>
                    </a:p>
                  </a:txBody>
                  <a:tcPr/>
                </a:tc>
              </a:tr>
              <a:tr h="369071">
                <a:tc>
                  <a:txBody>
                    <a:bodyPr/>
                    <a:lstStyle/>
                    <a:p>
                      <a:pPr algn="r" rtl="1"/>
                      <a:r>
                        <a:rPr lang="fa-IR" dirty="0" smtClean="0"/>
                        <a:t>موجودی</a:t>
                      </a:r>
                      <a:r>
                        <a:rPr lang="fa-IR" baseline="0" dirty="0" smtClean="0"/>
                        <a:t> کالا</a:t>
                      </a:r>
                      <a:endParaRPr lang="fa-IR" dirty="0"/>
                    </a:p>
                  </a:txBody>
                  <a:tcPr/>
                </a:tc>
                <a:tc>
                  <a:txBody>
                    <a:bodyPr/>
                    <a:lstStyle/>
                    <a:p>
                      <a:pPr algn="r" rtl="1"/>
                      <a:r>
                        <a:rPr lang="fa-IR" dirty="0" smtClean="0"/>
                        <a:t>        3.000.000</a:t>
                      </a:r>
                      <a:endParaRPr lang="fa-IR" dirty="0"/>
                    </a:p>
                  </a:txBody>
                  <a:tcPr/>
                </a:tc>
                <a:tc>
                  <a:txBody>
                    <a:bodyPr/>
                    <a:lstStyle/>
                    <a:p>
                      <a:pPr algn="r" rtl="1"/>
                      <a:r>
                        <a:rPr lang="fa-IR" dirty="0" smtClean="0"/>
                        <a:t>       2.000.000</a:t>
                      </a:r>
                      <a:endParaRPr lang="fa-IR" dirty="0"/>
                    </a:p>
                  </a:txBody>
                  <a:tcPr/>
                </a:tc>
              </a:tr>
              <a:tr h="369071">
                <a:tc>
                  <a:txBody>
                    <a:bodyPr/>
                    <a:lstStyle/>
                    <a:p>
                      <a:pPr algn="r" rtl="1"/>
                      <a:r>
                        <a:rPr lang="fa-IR" dirty="0" smtClean="0"/>
                        <a:t>خریدهای نقدی</a:t>
                      </a:r>
                      <a:endParaRPr lang="fa-IR" dirty="0"/>
                    </a:p>
                  </a:txBody>
                  <a:tcPr/>
                </a:tc>
                <a:tc>
                  <a:txBody>
                    <a:bodyPr/>
                    <a:lstStyle/>
                    <a:p>
                      <a:pPr algn="r" rtl="1"/>
                      <a:r>
                        <a:rPr lang="fa-IR" dirty="0" smtClean="0"/>
                        <a:t>            -----</a:t>
                      </a:r>
                      <a:endParaRPr lang="fa-IR" dirty="0"/>
                    </a:p>
                  </a:txBody>
                  <a:tcPr/>
                </a:tc>
                <a:tc>
                  <a:txBody>
                    <a:bodyPr/>
                    <a:lstStyle/>
                    <a:p>
                      <a:pPr algn="r" rtl="1"/>
                      <a:r>
                        <a:rPr lang="fa-IR" dirty="0" smtClean="0"/>
                        <a:t>       6.000.000</a:t>
                      </a:r>
                      <a:endParaRPr lang="fa-IR" dirty="0"/>
                    </a:p>
                  </a:txBody>
                  <a:tcPr/>
                </a:tc>
              </a:tr>
              <a:tr h="369071">
                <a:tc>
                  <a:txBody>
                    <a:bodyPr/>
                    <a:lstStyle/>
                    <a:p>
                      <a:pPr algn="r" rtl="1"/>
                      <a:r>
                        <a:rPr lang="fa-IR" dirty="0" smtClean="0"/>
                        <a:t>خریدهای نسیه</a:t>
                      </a:r>
                      <a:endParaRPr lang="fa-IR" dirty="0"/>
                    </a:p>
                  </a:txBody>
                  <a:tcPr/>
                </a:tc>
                <a:tc>
                  <a:txBody>
                    <a:bodyPr/>
                    <a:lstStyle/>
                    <a:p>
                      <a:pPr algn="r" rtl="1"/>
                      <a:r>
                        <a:rPr lang="fa-IR" dirty="0" smtClean="0"/>
                        <a:t>            -----</a:t>
                      </a:r>
                      <a:r>
                        <a:rPr lang="fa-IR" baseline="0" dirty="0" smtClean="0"/>
                        <a:t> </a:t>
                      </a:r>
                      <a:endParaRPr lang="fa-IR" dirty="0"/>
                    </a:p>
                  </a:txBody>
                  <a:tcPr/>
                </a:tc>
                <a:tc>
                  <a:txBody>
                    <a:bodyPr/>
                    <a:lstStyle/>
                    <a:p>
                      <a:pPr algn="r" rtl="1"/>
                      <a:r>
                        <a:rPr lang="fa-IR" dirty="0" smtClean="0"/>
                        <a:t>       10.800.000</a:t>
                      </a:r>
                      <a:endParaRPr lang="fa-IR" dirty="0"/>
                    </a:p>
                  </a:txBody>
                  <a:tcPr/>
                </a:tc>
              </a:tr>
              <a:tr h="369071">
                <a:tc>
                  <a:txBody>
                    <a:bodyPr/>
                    <a:lstStyle/>
                    <a:p>
                      <a:pPr algn="r" rtl="1"/>
                      <a:r>
                        <a:rPr lang="fa-IR" dirty="0" smtClean="0"/>
                        <a:t>فروش نقدی</a:t>
                      </a:r>
                      <a:endParaRPr lang="fa-IR" dirty="0"/>
                    </a:p>
                  </a:txBody>
                  <a:tcPr/>
                </a:tc>
                <a:tc>
                  <a:txBody>
                    <a:bodyPr/>
                    <a:lstStyle/>
                    <a:p>
                      <a:pPr algn="r" rtl="1"/>
                      <a:r>
                        <a:rPr lang="fa-IR" dirty="0" smtClean="0"/>
                        <a:t>            -----</a:t>
                      </a:r>
                      <a:endParaRPr lang="fa-IR" dirty="0"/>
                    </a:p>
                  </a:txBody>
                  <a:tcPr/>
                </a:tc>
                <a:tc>
                  <a:txBody>
                    <a:bodyPr/>
                    <a:lstStyle/>
                    <a:p>
                      <a:pPr algn="r" rtl="1"/>
                      <a:r>
                        <a:rPr lang="fa-IR" dirty="0" smtClean="0"/>
                        <a:t>       10.000.000</a:t>
                      </a:r>
                      <a:endParaRPr lang="fa-IR" dirty="0"/>
                    </a:p>
                  </a:txBody>
                  <a:tcPr/>
                </a:tc>
              </a:tr>
              <a:tr h="369071">
                <a:tc>
                  <a:txBody>
                    <a:bodyPr/>
                    <a:lstStyle/>
                    <a:p>
                      <a:pPr algn="r" rtl="1"/>
                      <a:r>
                        <a:rPr lang="fa-IR" dirty="0" smtClean="0"/>
                        <a:t>فروش نسیه</a:t>
                      </a:r>
                      <a:endParaRPr lang="fa-IR" dirty="0"/>
                    </a:p>
                  </a:txBody>
                  <a:tcPr/>
                </a:tc>
                <a:tc>
                  <a:txBody>
                    <a:bodyPr/>
                    <a:lstStyle/>
                    <a:p>
                      <a:pPr algn="r" rtl="1"/>
                      <a:r>
                        <a:rPr lang="fa-IR" dirty="0" smtClean="0"/>
                        <a:t>            -----</a:t>
                      </a:r>
                      <a:endParaRPr lang="fa-IR" dirty="0"/>
                    </a:p>
                  </a:txBody>
                  <a:tcPr/>
                </a:tc>
                <a:tc>
                  <a:txBody>
                    <a:bodyPr/>
                    <a:lstStyle/>
                    <a:p>
                      <a:pPr algn="r" rtl="1"/>
                      <a:r>
                        <a:rPr lang="fa-IR" dirty="0" smtClean="0"/>
                        <a:t>       7.200.000</a:t>
                      </a:r>
                      <a:endParaRPr lang="fa-IR" dirty="0"/>
                    </a:p>
                  </a:txBody>
                  <a:tcPr/>
                </a:tc>
              </a:tr>
            </a:tbl>
          </a:graphicData>
        </a:graphic>
      </p:graphicFrame>
    </p:spTree>
    <p:extLst>
      <p:ext uri="{BB962C8B-B14F-4D97-AF65-F5344CB8AC3E}">
        <p14:creationId xmlns:p14="http://schemas.microsoft.com/office/powerpoint/2010/main" val="133928788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Rectangle 1"/>
              <p:cNvSpPr/>
              <p:nvPr/>
            </p:nvSpPr>
            <p:spPr>
              <a:xfrm>
                <a:off x="1790163" y="206062"/>
                <a:ext cx="10212947" cy="5583388"/>
              </a:xfrm>
              <a:prstGeom prst="rect">
                <a:avLst/>
              </a:prstGeom>
            </p:spPr>
            <p:txBody>
              <a:bodyPr wrap="square">
                <a:spAutoFit/>
              </a:bodyPr>
              <a:lstStyle/>
              <a:p>
                <a:pPr rtl="1"/>
                <a:r>
                  <a:rPr lang="fa-IR" dirty="0" smtClean="0"/>
                  <a:t>125=</a:t>
                </a:r>
                <a14:m>
                  <m:oMath xmlns:m="http://schemas.openxmlformats.org/officeDocument/2006/math">
                    <m:f>
                      <m:fPr>
                        <m:ctrlPr>
                          <a:rPr lang="fa-IR" i="1">
                            <a:latin typeface="Cambria Math"/>
                          </a:rPr>
                        </m:ctrlPr>
                      </m:fPr>
                      <m:num>
                        <m:f>
                          <m:fPr>
                            <m:ctrlPr>
                              <a:rPr lang="fa-IR" i="1">
                                <a:latin typeface="Cambria Math"/>
                              </a:rPr>
                            </m:ctrlPr>
                          </m:fPr>
                          <m:num>
                            <m:r>
                              <m:rPr>
                                <m:nor/>
                              </m:rPr>
                              <a:rPr lang="fa-IR" b="0" i="0" smtClean="0">
                                <a:latin typeface="Cambria Math"/>
                              </a:rPr>
                              <m:t>2</m:t>
                            </m:r>
                            <m:r>
                              <m:rPr>
                                <m:nor/>
                              </m:rPr>
                              <a:rPr lang="fa-IR" b="0" i="0" smtClean="0">
                                <a:latin typeface="Cambria Math"/>
                              </a:rPr>
                              <m:t>.</m:t>
                            </m:r>
                            <m:r>
                              <m:rPr>
                                <m:nor/>
                              </m:rPr>
                              <a:rPr lang="fa-IR" b="0" i="0" smtClean="0">
                                <a:latin typeface="Cambria Math"/>
                              </a:rPr>
                              <m:t>000</m:t>
                            </m:r>
                            <m:r>
                              <m:rPr>
                                <m:nor/>
                              </m:rPr>
                              <a:rPr lang="fa-IR" b="0" i="0" smtClean="0">
                                <a:latin typeface="Cambria Math"/>
                              </a:rPr>
                              <m:t>.</m:t>
                            </m:r>
                            <m:r>
                              <m:rPr>
                                <m:nor/>
                              </m:rPr>
                              <a:rPr lang="fa-IR" b="0" i="0" smtClean="0">
                                <a:latin typeface="Cambria Math"/>
                              </a:rPr>
                              <m:t>000</m:t>
                            </m:r>
                            <m:r>
                              <a:rPr lang="fa-IR" b="0" i="1" smtClean="0">
                                <a:latin typeface="Cambria Math"/>
                              </a:rPr>
                              <m:t>+</m:t>
                            </m:r>
                            <m:r>
                              <m:rPr>
                                <m:nor/>
                              </m:rPr>
                              <a:rPr lang="fa-IR" b="0" i="0" smtClean="0">
                                <a:latin typeface="Cambria Math"/>
                              </a:rPr>
                              <m:t>3</m:t>
                            </m:r>
                            <m:r>
                              <m:rPr>
                                <m:nor/>
                              </m:rPr>
                              <a:rPr lang="fa-IR" b="0" i="0" smtClean="0">
                                <a:latin typeface="Cambria Math"/>
                              </a:rPr>
                              <m:t> </m:t>
                            </m:r>
                            <m:r>
                              <m:rPr>
                                <m:nor/>
                              </m:rPr>
                              <a:rPr lang="fa-IR">
                                <a:latin typeface="Cambria Math"/>
                              </a:rPr>
                              <m:t>.</m:t>
                            </m:r>
                            <m:r>
                              <m:rPr>
                                <m:nor/>
                              </m:rPr>
                              <a:rPr lang="fa-IR">
                                <a:latin typeface="Cambria Math"/>
                              </a:rPr>
                              <m:t>000</m:t>
                            </m:r>
                            <m:r>
                              <m:rPr>
                                <m:nor/>
                              </m:rPr>
                              <a:rPr lang="fa-IR">
                                <a:latin typeface="Cambria Math"/>
                              </a:rPr>
                              <m:t>.</m:t>
                            </m:r>
                            <m:r>
                              <m:rPr>
                                <m:nor/>
                              </m:rPr>
                              <a:rPr lang="fa-IR">
                                <a:latin typeface="Cambria Math"/>
                              </a:rPr>
                              <m:t>000</m:t>
                            </m:r>
                          </m:num>
                          <m:den>
                            <m:r>
                              <m:rPr>
                                <m:nor/>
                              </m:rPr>
                              <a:rPr lang="fa-IR">
                                <a:latin typeface="Cambria Math"/>
                              </a:rPr>
                              <m:t>2</m:t>
                            </m:r>
                          </m:den>
                        </m:f>
                      </m:num>
                      <m:den>
                        <m:f>
                          <m:fPr>
                            <m:ctrlPr>
                              <a:rPr lang="fa-IR" i="1">
                                <a:latin typeface="Cambria Math"/>
                              </a:rPr>
                            </m:ctrlPr>
                          </m:fPr>
                          <m:num>
                            <m:r>
                              <m:rPr>
                                <m:nor/>
                              </m:rPr>
                              <a:rPr lang="fa-IR" b="0" i="0" smtClean="0">
                                <a:latin typeface="Cambria Math"/>
                              </a:rPr>
                              <m:t>7</m:t>
                            </m:r>
                            <m:r>
                              <m:rPr>
                                <m:nor/>
                              </m:rPr>
                              <a:rPr lang="fa-IR" b="0" i="0" smtClean="0">
                                <a:latin typeface="Cambria Math"/>
                              </a:rPr>
                              <m:t> </m:t>
                            </m:r>
                            <m:r>
                              <m:rPr>
                                <m:nor/>
                              </m:rPr>
                              <a:rPr lang="fa-IR">
                                <a:latin typeface="Cambria Math"/>
                              </a:rPr>
                              <m:t>.</m:t>
                            </m:r>
                            <m:r>
                              <m:rPr>
                                <m:nor/>
                              </m:rPr>
                              <a:rPr lang="fa-IR" b="0" i="0" smtClean="0">
                                <a:latin typeface="Cambria Math"/>
                              </a:rPr>
                              <m:t>2</m:t>
                            </m:r>
                            <m:r>
                              <m:rPr>
                                <m:nor/>
                              </m:rPr>
                              <a:rPr lang="fa-IR">
                                <a:latin typeface="Cambria Math"/>
                              </a:rPr>
                              <m:t>00</m:t>
                            </m:r>
                            <m:r>
                              <m:rPr>
                                <m:nor/>
                              </m:rPr>
                              <a:rPr lang="fa-IR">
                                <a:latin typeface="Cambria Math"/>
                              </a:rPr>
                              <m:t>.</m:t>
                            </m:r>
                            <m:r>
                              <m:rPr>
                                <m:nor/>
                              </m:rPr>
                              <a:rPr lang="fa-IR">
                                <a:latin typeface="Cambria Math"/>
                              </a:rPr>
                              <m:t>000</m:t>
                            </m:r>
                          </m:num>
                          <m:den>
                            <m:r>
                              <m:rPr>
                                <m:nor/>
                              </m:rPr>
                              <a:rPr lang="fa-IR" b="0" i="0" smtClean="0">
                                <a:latin typeface="Cambria Math"/>
                              </a:rPr>
                              <m:t>360</m:t>
                            </m:r>
                          </m:den>
                        </m:f>
                      </m:den>
                    </m:f>
                    <m:r>
                      <a:rPr lang="fa-IR" i="1">
                        <a:latin typeface="Cambria Math"/>
                      </a:rPr>
                      <m:t> </m:t>
                    </m:r>
                  </m:oMath>
                </a14:m>
                <a:r>
                  <a:rPr lang="fa-IR" dirty="0" smtClean="0"/>
                  <a:t>=</a:t>
                </a:r>
                <a14:m>
                  <m:oMath xmlns:m="http://schemas.openxmlformats.org/officeDocument/2006/math">
                    <m:f>
                      <m:fPr>
                        <m:ctrlPr>
                          <a:rPr lang="fa-IR" i="1">
                            <a:latin typeface="Cambria Math"/>
                          </a:rPr>
                        </m:ctrlPr>
                      </m:fPr>
                      <m:num>
                        <m:r>
                          <m:rPr>
                            <m:nor/>
                          </m:rPr>
                          <a:rPr lang="fa-IR"/>
                          <m:t>متوسط مانده حسابهای </m:t>
                        </m:r>
                        <m:r>
                          <m:rPr>
                            <m:nor/>
                          </m:rPr>
                          <a:rPr lang="fa-IR" b="0" i="0" smtClean="0"/>
                          <m:t>دریافتنی</m:t>
                        </m:r>
                        <m:r>
                          <m:rPr>
                            <m:nor/>
                          </m:rPr>
                          <a:rPr lang="en-US"/>
                          <m:t> </m:t>
                        </m:r>
                      </m:num>
                      <m:den>
                        <m:r>
                          <m:rPr>
                            <m:nor/>
                          </m:rPr>
                          <a:rPr lang="fa-IR" b="0" i="0" smtClean="0"/>
                          <m:t>فروش</m:t>
                        </m:r>
                        <m:r>
                          <m:rPr>
                            <m:nor/>
                          </m:rPr>
                          <a:rPr lang="fa-IR"/>
                          <m:t> نسیه روزانه</m:t>
                        </m:r>
                      </m:den>
                    </m:f>
                  </m:oMath>
                </a14:m>
                <a:r>
                  <a:rPr lang="fa-IR" dirty="0" smtClean="0"/>
                  <a:t> =متوسط دوره وصول مطالبات</a:t>
                </a:r>
              </a:p>
              <a:p>
                <a:pPr rtl="1"/>
                <a:endParaRPr lang="fa-IR" dirty="0" smtClean="0"/>
              </a:p>
              <a:p>
                <a:pPr rtl="1"/>
                <a:endParaRPr lang="fa-IR" dirty="0"/>
              </a:p>
              <a:p>
                <a:pPr rtl="1"/>
                <a:r>
                  <a:rPr lang="fa-IR" i="1" dirty="0" smtClean="0">
                    <a:latin typeface="Cambria Math"/>
                  </a:rPr>
                  <a:t>100</a:t>
                </a:r>
                <a:r>
                  <a:rPr lang="fa-IR" dirty="0" smtClean="0"/>
                  <a:t> =</a:t>
                </a:r>
                <a14:m>
                  <m:oMath xmlns:m="http://schemas.openxmlformats.org/officeDocument/2006/math">
                    <m:f>
                      <m:fPr>
                        <m:ctrlPr>
                          <a:rPr lang="fa-IR" i="1">
                            <a:latin typeface="Cambria Math"/>
                          </a:rPr>
                        </m:ctrlPr>
                      </m:fPr>
                      <m:num>
                        <m:f>
                          <m:fPr>
                            <m:ctrlPr>
                              <a:rPr lang="fa-IR" i="1">
                                <a:latin typeface="Cambria Math"/>
                              </a:rPr>
                            </m:ctrlPr>
                          </m:fPr>
                          <m:num>
                            <m:r>
                              <m:rPr>
                                <m:nor/>
                              </m:rPr>
                              <a:rPr lang="fa-IR" b="0" i="0" smtClean="0">
                                <a:latin typeface="Cambria Math"/>
                              </a:rPr>
                              <m:t>3</m:t>
                            </m:r>
                            <m:r>
                              <m:rPr>
                                <m:nor/>
                              </m:rPr>
                              <a:rPr lang="fa-IR">
                                <a:latin typeface="Cambria Math"/>
                              </a:rPr>
                              <m:t>.</m:t>
                            </m:r>
                            <m:r>
                              <m:rPr>
                                <m:nor/>
                              </m:rPr>
                              <a:rPr lang="fa-IR" b="0" i="0" smtClean="0">
                                <a:latin typeface="Cambria Math"/>
                              </a:rPr>
                              <m:t>5</m:t>
                            </m:r>
                            <m:r>
                              <m:rPr>
                                <m:nor/>
                              </m:rPr>
                              <a:rPr lang="fa-IR">
                                <a:latin typeface="Cambria Math"/>
                              </a:rPr>
                              <m:t>00.000</m:t>
                            </m:r>
                            <m:r>
                              <a:rPr lang="fa-IR" i="1">
                                <a:latin typeface="Cambria Math"/>
                              </a:rPr>
                              <m:t>+</m:t>
                            </m:r>
                            <m:r>
                              <m:rPr>
                                <m:nor/>
                              </m:rPr>
                              <a:rPr lang="fa-IR" b="0" i="0" smtClean="0">
                                <a:latin typeface="Cambria Math"/>
                              </a:rPr>
                              <m:t>2</m:t>
                            </m:r>
                            <m:r>
                              <m:rPr>
                                <m:nor/>
                              </m:rPr>
                              <a:rPr lang="fa-IR">
                                <a:latin typeface="Cambria Math"/>
                              </a:rPr>
                              <m:t>.</m:t>
                            </m:r>
                            <m:r>
                              <m:rPr>
                                <m:nor/>
                              </m:rPr>
                              <a:rPr lang="fa-IR" b="0" i="0" smtClean="0">
                                <a:latin typeface="Cambria Math"/>
                              </a:rPr>
                              <m:t>5</m:t>
                            </m:r>
                            <m:r>
                              <m:rPr>
                                <m:nor/>
                              </m:rPr>
                              <a:rPr lang="fa-IR">
                                <a:latin typeface="Cambria Math"/>
                              </a:rPr>
                              <m:t>00.000</m:t>
                            </m:r>
                          </m:num>
                          <m:den>
                            <m:r>
                              <m:rPr>
                                <m:nor/>
                              </m:rPr>
                              <a:rPr lang="fa-IR">
                                <a:latin typeface="Cambria Math"/>
                              </a:rPr>
                              <m:t>2</m:t>
                            </m:r>
                          </m:den>
                        </m:f>
                      </m:num>
                      <m:den>
                        <m:f>
                          <m:fPr>
                            <m:ctrlPr>
                              <a:rPr lang="fa-IR" i="1">
                                <a:latin typeface="Cambria Math"/>
                              </a:rPr>
                            </m:ctrlPr>
                          </m:fPr>
                          <m:num>
                            <m:r>
                              <m:rPr>
                                <m:nor/>
                              </m:rPr>
                              <a:rPr lang="fa-IR" b="0" i="0" smtClean="0">
                                <a:latin typeface="Cambria Math"/>
                              </a:rPr>
                              <m:t>10</m:t>
                            </m:r>
                            <m:r>
                              <m:rPr>
                                <m:nor/>
                              </m:rPr>
                              <a:rPr lang="fa-IR">
                                <a:latin typeface="Cambria Math"/>
                              </a:rPr>
                              <m:t>.</m:t>
                            </m:r>
                            <m:r>
                              <m:rPr>
                                <m:nor/>
                              </m:rPr>
                              <a:rPr lang="fa-IR" b="0" i="0" smtClean="0">
                                <a:latin typeface="Cambria Math"/>
                              </a:rPr>
                              <m:t>8</m:t>
                            </m:r>
                            <m:r>
                              <m:rPr>
                                <m:nor/>
                              </m:rPr>
                              <a:rPr lang="fa-IR">
                                <a:latin typeface="Cambria Math"/>
                              </a:rPr>
                              <m:t>00.000</m:t>
                            </m:r>
                          </m:num>
                          <m:den>
                            <m:r>
                              <m:rPr>
                                <m:nor/>
                              </m:rPr>
                              <a:rPr lang="fa-IR">
                                <a:latin typeface="Cambria Math"/>
                              </a:rPr>
                              <m:t>360</m:t>
                            </m:r>
                          </m:den>
                        </m:f>
                      </m:den>
                    </m:f>
                  </m:oMath>
                </a14:m>
                <a:r>
                  <a:rPr lang="fa-IR" dirty="0" smtClean="0"/>
                  <a:t> =  </a:t>
                </a:r>
                <a14:m>
                  <m:oMath xmlns:m="http://schemas.openxmlformats.org/officeDocument/2006/math">
                    <m:f>
                      <m:fPr>
                        <m:ctrlPr>
                          <a:rPr lang="fa-IR" i="1">
                            <a:latin typeface="Cambria Math"/>
                          </a:rPr>
                        </m:ctrlPr>
                      </m:fPr>
                      <m:num>
                        <m:r>
                          <m:rPr>
                            <m:nor/>
                          </m:rPr>
                          <a:rPr lang="fa-IR"/>
                          <m:t>متوسط مانده حسابهای پرداختنی</m:t>
                        </m:r>
                        <m:r>
                          <m:rPr>
                            <m:nor/>
                          </m:rPr>
                          <a:rPr lang="en-US"/>
                          <m:t> </m:t>
                        </m:r>
                      </m:num>
                      <m:den>
                        <m:r>
                          <m:rPr>
                            <m:nor/>
                          </m:rPr>
                          <a:rPr lang="fa-IR"/>
                          <m:t>خرید نسیه روزانه</m:t>
                        </m:r>
                      </m:den>
                    </m:f>
                  </m:oMath>
                </a14:m>
                <a:r>
                  <a:rPr lang="fa-IR" dirty="0" smtClean="0"/>
                  <a:t> = متوسط </a:t>
                </a:r>
                <a:r>
                  <a:rPr lang="fa-IR" dirty="0"/>
                  <a:t>دوره </a:t>
                </a:r>
                <a:r>
                  <a:rPr lang="fa-IR" dirty="0" smtClean="0"/>
                  <a:t>پرداخت</a:t>
                </a:r>
                <a:endParaRPr lang="fa-IR" dirty="0"/>
              </a:p>
              <a:p>
                <a:pPr rtl="1"/>
                <a:endParaRPr lang="fa-IR" dirty="0" smtClean="0"/>
              </a:p>
              <a:p>
                <a:pPr rtl="1"/>
                <a:r>
                  <a:rPr lang="fa-IR" i="1" dirty="0" smtClean="0">
                    <a:latin typeface="Cambria Math"/>
                  </a:rPr>
                  <a:t>70</a:t>
                </a:r>
                <a:r>
                  <a:rPr lang="fa-IR" dirty="0" smtClean="0"/>
                  <a:t> </a:t>
                </a:r>
                <a:r>
                  <a:rPr lang="fa-IR" dirty="0"/>
                  <a:t>=</a:t>
                </a:r>
                <a14:m>
                  <m:oMath xmlns:m="http://schemas.openxmlformats.org/officeDocument/2006/math">
                    <m:f>
                      <m:fPr>
                        <m:ctrlPr>
                          <a:rPr lang="fa-IR" i="1">
                            <a:latin typeface="Cambria Math"/>
                          </a:rPr>
                        </m:ctrlPr>
                      </m:fPr>
                      <m:num>
                        <m:f>
                          <m:fPr>
                            <m:ctrlPr>
                              <a:rPr lang="fa-IR" i="1">
                                <a:latin typeface="Cambria Math"/>
                              </a:rPr>
                            </m:ctrlPr>
                          </m:fPr>
                          <m:num>
                            <m:r>
                              <m:rPr>
                                <m:nor/>
                              </m:rPr>
                              <a:rPr lang="fa-IR">
                                <a:latin typeface="Cambria Math"/>
                              </a:rPr>
                              <m:t>3.</m:t>
                            </m:r>
                            <m:r>
                              <m:rPr>
                                <m:nor/>
                              </m:rPr>
                              <a:rPr lang="fa-IR" b="0" i="0" smtClean="0">
                                <a:latin typeface="Cambria Math"/>
                              </a:rPr>
                              <m:t>0</m:t>
                            </m:r>
                            <m:r>
                              <m:rPr>
                                <m:nor/>
                              </m:rPr>
                              <a:rPr lang="fa-IR">
                                <a:latin typeface="Cambria Math"/>
                              </a:rPr>
                              <m:t>00.000</m:t>
                            </m:r>
                            <m:r>
                              <a:rPr lang="fa-IR" i="1">
                                <a:latin typeface="Cambria Math"/>
                              </a:rPr>
                              <m:t>+</m:t>
                            </m:r>
                            <m:r>
                              <m:rPr>
                                <m:nor/>
                              </m:rPr>
                              <a:rPr lang="fa-IR">
                                <a:latin typeface="Cambria Math"/>
                              </a:rPr>
                              <m:t>2.</m:t>
                            </m:r>
                            <m:r>
                              <m:rPr>
                                <m:nor/>
                              </m:rPr>
                              <a:rPr lang="fa-IR" b="0" i="0" smtClean="0">
                                <a:latin typeface="Cambria Math"/>
                              </a:rPr>
                              <m:t>0</m:t>
                            </m:r>
                            <m:r>
                              <m:rPr>
                                <m:nor/>
                              </m:rPr>
                              <a:rPr lang="fa-IR">
                                <a:latin typeface="Cambria Math"/>
                              </a:rPr>
                              <m:t>00.000</m:t>
                            </m:r>
                          </m:num>
                          <m:den>
                            <m:r>
                              <m:rPr>
                                <m:nor/>
                              </m:rPr>
                              <a:rPr lang="fa-IR">
                                <a:latin typeface="Cambria Math"/>
                              </a:rPr>
                              <m:t>2</m:t>
                            </m:r>
                          </m:den>
                        </m:f>
                      </m:num>
                      <m:den>
                        <m:f>
                          <m:fPr>
                            <m:ctrlPr>
                              <a:rPr lang="fa-IR" i="1">
                                <a:latin typeface="Cambria Math"/>
                              </a:rPr>
                            </m:ctrlPr>
                          </m:fPr>
                          <m:num>
                            <m:r>
                              <m:rPr>
                                <m:nor/>
                              </m:rPr>
                              <a:rPr lang="fa-IR">
                                <a:latin typeface="Cambria Math"/>
                              </a:rPr>
                              <m:t>1</m:t>
                            </m:r>
                            <m:r>
                              <m:rPr>
                                <m:nor/>
                              </m:rPr>
                              <a:rPr lang="fa-IR" b="0" i="0" smtClean="0">
                                <a:latin typeface="Cambria Math"/>
                              </a:rPr>
                              <m:t>2.900.00</m:t>
                            </m:r>
                            <m:r>
                              <m:rPr>
                                <m:nor/>
                              </m:rPr>
                              <a:rPr lang="fa-IR">
                                <a:latin typeface="Cambria Math"/>
                              </a:rPr>
                              <m:t>0</m:t>
                            </m:r>
                          </m:num>
                          <m:den>
                            <m:r>
                              <m:rPr>
                                <m:nor/>
                              </m:rPr>
                              <a:rPr lang="fa-IR">
                                <a:latin typeface="Cambria Math"/>
                              </a:rPr>
                              <m:t>360</m:t>
                            </m:r>
                          </m:den>
                        </m:f>
                      </m:den>
                    </m:f>
                  </m:oMath>
                </a14:m>
                <a:r>
                  <a:rPr lang="fa-IR" dirty="0"/>
                  <a:t> =  </a:t>
                </a:r>
                <a14:m>
                  <m:oMath xmlns:m="http://schemas.openxmlformats.org/officeDocument/2006/math">
                    <m:f>
                      <m:fPr>
                        <m:ctrlPr>
                          <a:rPr lang="fa-IR" i="1">
                            <a:latin typeface="Cambria Math"/>
                          </a:rPr>
                        </m:ctrlPr>
                      </m:fPr>
                      <m:num>
                        <m:r>
                          <m:rPr>
                            <m:nor/>
                          </m:rPr>
                          <a:rPr lang="fa-IR"/>
                          <m:t>متوسط مانده </m:t>
                        </m:r>
                        <m:r>
                          <m:rPr>
                            <m:nor/>
                          </m:rPr>
                          <a:rPr lang="fa-IR" b="0" i="0" smtClean="0"/>
                          <m:t>موجودی</m:t>
                        </m:r>
                      </m:num>
                      <m:den>
                        <m:r>
                          <m:rPr>
                            <m:nor/>
                          </m:rPr>
                          <a:rPr lang="fa-IR" b="0" i="0" smtClean="0"/>
                          <m:t>بهای تمام شده کالای فروش رفته روزانه</m:t>
                        </m:r>
                      </m:den>
                    </m:f>
                    <m:r>
                      <a:rPr lang="fa-IR" b="0" i="1" smtClean="0">
                        <a:latin typeface="Cambria Math"/>
                      </a:rPr>
                      <m:t> </m:t>
                    </m:r>
                  </m:oMath>
                </a14:m>
                <a:r>
                  <a:rPr lang="fa-IR" dirty="0"/>
                  <a:t> = متوسط دوره </a:t>
                </a:r>
                <a:r>
                  <a:rPr lang="fa-IR" dirty="0" smtClean="0"/>
                  <a:t>موجودی</a:t>
                </a:r>
                <a:endParaRPr lang="fa-IR" dirty="0"/>
              </a:p>
              <a:p>
                <a:pPr rtl="1"/>
                <a:endParaRPr lang="fa-IR" dirty="0" smtClean="0"/>
              </a:p>
              <a:p>
                <a:pPr rtl="1"/>
                <a:r>
                  <a:rPr lang="fa-IR" dirty="0" smtClean="0"/>
                  <a:t>4.300.000=(7.200.000+10.000.000)*25%=  </a:t>
                </a:r>
                <a14:m>
                  <m:oMath xmlns:m="http://schemas.openxmlformats.org/officeDocument/2006/math">
                    <m:f>
                      <m:fPr>
                        <m:ctrlPr>
                          <a:rPr lang="fa-IR" i="1">
                            <a:latin typeface="Cambria Math"/>
                          </a:rPr>
                        </m:ctrlPr>
                      </m:fPr>
                      <m:num>
                        <m:r>
                          <m:rPr>
                            <m:nor/>
                          </m:rPr>
                          <a:rPr lang="fa-IR" b="0" i="0" smtClean="0"/>
                          <m:t>سود ویژه</m:t>
                        </m:r>
                      </m:num>
                      <m:den>
                        <m:r>
                          <m:rPr>
                            <m:nor/>
                          </m:rPr>
                          <a:rPr lang="fa-IR" b="0" i="0" smtClean="0"/>
                          <m:t>فروش کل</m:t>
                        </m:r>
                      </m:den>
                    </m:f>
                  </m:oMath>
                </a14:m>
                <a:r>
                  <a:rPr lang="fa-IR" dirty="0"/>
                  <a:t> = </a:t>
                </a:r>
                <a:r>
                  <a:rPr lang="fa-IR" dirty="0" smtClean="0"/>
                  <a:t>25%</a:t>
                </a:r>
              </a:p>
              <a:p>
                <a:pPr rtl="1"/>
                <a:endParaRPr lang="fa-IR" dirty="0"/>
              </a:p>
              <a:p>
                <a:pPr rtl="1"/>
                <a:r>
                  <a:rPr lang="fa-IR" dirty="0" smtClean="0"/>
                  <a:t>12.900.000=4.300.000-17.200.000=بهای تمام شده فروش رفته کل</a:t>
                </a:r>
              </a:p>
              <a:p>
                <a:pPr rtl="1"/>
                <a:endParaRPr lang="fa-IR" dirty="0" smtClean="0"/>
              </a:p>
              <a:p>
                <a:r>
                  <a:rPr lang="fa-IR" dirty="0" smtClean="0"/>
                  <a:t>متوسط </a:t>
                </a:r>
                <a:r>
                  <a:rPr lang="fa-IR" dirty="0"/>
                  <a:t>دوره پرداخت </a:t>
                </a:r>
                <a:r>
                  <a:rPr lang="fa-IR" dirty="0" smtClean="0"/>
                  <a:t>- </a:t>
                </a:r>
                <a:r>
                  <a:rPr lang="fa-IR" dirty="0"/>
                  <a:t>متوسط دوره </a:t>
                </a:r>
                <a:r>
                  <a:rPr lang="fa-IR" dirty="0" smtClean="0"/>
                  <a:t>موجودی+متوسط </a:t>
                </a:r>
                <a:r>
                  <a:rPr lang="fa-IR" dirty="0"/>
                  <a:t>دوره وصول مطالبات </a:t>
                </a:r>
                <a:r>
                  <a:rPr lang="fa-IR" dirty="0" smtClean="0"/>
                  <a:t>= متوسط </a:t>
                </a:r>
                <a:r>
                  <a:rPr lang="fa-IR" dirty="0"/>
                  <a:t>دوره چرخه وجه </a:t>
                </a:r>
                <a:r>
                  <a:rPr lang="fa-IR" dirty="0" smtClean="0"/>
                  <a:t>نقد</a:t>
                </a:r>
                <a:endParaRPr lang="fa-IR" dirty="0"/>
              </a:p>
              <a:p>
                <a:pPr algn="ctr" rtl="1"/>
                <a:r>
                  <a:rPr lang="fa-IR" dirty="0" smtClean="0"/>
                  <a:t>95 =100-70+125</a:t>
                </a:r>
                <a:endParaRPr lang="fa-IR" dirty="0"/>
              </a:p>
            </p:txBody>
          </p:sp>
        </mc:Choice>
        <mc:Fallback xmlns="">
          <p:sp>
            <p:nvSpPr>
              <p:cNvPr id="2" name="Rectangle 1"/>
              <p:cNvSpPr>
                <a:spLocks noRot="1" noChangeAspect="1" noMove="1" noResize="1" noEditPoints="1" noAdjustHandles="1" noChangeArrowheads="1" noChangeShapeType="1" noTextEdit="1"/>
              </p:cNvSpPr>
              <p:nvPr/>
            </p:nvSpPr>
            <p:spPr>
              <a:xfrm>
                <a:off x="1790163" y="206062"/>
                <a:ext cx="10212947" cy="5583388"/>
              </a:xfrm>
              <a:prstGeom prst="rect">
                <a:avLst/>
              </a:prstGeom>
              <a:blipFill rotWithShape="1">
                <a:blip r:embed="rId2"/>
                <a:stretch>
                  <a:fillRect l="-597" b="-764"/>
                </a:stretch>
              </a:blipFill>
            </p:spPr>
            <p:txBody>
              <a:bodyPr/>
              <a:lstStyle/>
              <a:p>
                <a:r>
                  <a:rPr lang="fa-IR">
                    <a:noFill/>
                  </a:rPr>
                  <a:t> </a:t>
                </a:r>
              </a:p>
            </p:txBody>
          </p:sp>
        </mc:Fallback>
      </mc:AlternateContent>
    </p:spTree>
    <p:extLst>
      <p:ext uri="{BB962C8B-B14F-4D97-AF65-F5344CB8AC3E}">
        <p14:creationId xmlns:p14="http://schemas.microsoft.com/office/powerpoint/2010/main" val="166645509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648495" y="2412274"/>
            <a:ext cx="9855527" cy="1933303"/>
          </a:xfrm>
        </p:spPr>
        <p:style>
          <a:lnRef idx="2">
            <a:schemeClr val="accent1"/>
          </a:lnRef>
          <a:fillRef idx="1">
            <a:schemeClr val="lt1"/>
          </a:fillRef>
          <a:effectRef idx="0">
            <a:schemeClr val="accent1"/>
          </a:effectRef>
          <a:fontRef idx="minor">
            <a:schemeClr val="dk1"/>
          </a:fontRef>
        </p:style>
        <p:txBody>
          <a:bodyPr/>
          <a:lstStyle/>
          <a:p>
            <a:pPr algn="ctr" rtl="1"/>
            <a:r>
              <a:rPr lang="fa-IR" b="1" dirty="0" smtClean="0">
                <a:ln w="12700">
                  <a:solidFill>
                    <a:schemeClr val="accent5"/>
                  </a:solidFill>
                  <a:prstDash val="solid"/>
                </a:ln>
                <a:pattFill prst="ltDnDiag">
                  <a:fgClr>
                    <a:schemeClr val="accent5">
                      <a:lumMod val="60000"/>
                      <a:lumOff val="40000"/>
                    </a:schemeClr>
                  </a:fgClr>
                  <a:bgClr>
                    <a:schemeClr val="bg1"/>
                  </a:bgClr>
                </a:pattFill>
              </a:rPr>
              <a:t/>
            </a:r>
            <a:br>
              <a:rPr lang="fa-IR" b="1" dirty="0" smtClean="0">
                <a:ln w="12700">
                  <a:solidFill>
                    <a:schemeClr val="accent5"/>
                  </a:solidFill>
                  <a:prstDash val="solid"/>
                </a:ln>
                <a:pattFill prst="ltDnDiag">
                  <a:fgClr>
                    <a:schemeClr val="accent5">
                      <a:lumMod val="60000"/>
                      <a:lumOff val="40000"/>
                    </a:schemeClr>
                  </a:fgClr>
                  <a:bgClr>
                    <a:schemeClr val="bg1"/>
                  </a:bgClr>
                </a:pattFill>
              </a:rPr>
            </a:br>
            <a:r>
              <a:rPr lang="fa-IR" b="1" dirty="0" smtClean="0">
                <a:ln w="12700">
                  <a:solidFill>
                    <a:schemeClr val="accent5"/>
                  </a:solidFill>
                  <a:prstDash val="solid"/>
                </a:ln>
                <a:pattFill prst="ltDnDiag">
                  <a:fgClr>
                    <a:schemeClr val="accent5">
                      <a:lumMod val="60000"/>
                      <a:lumOff val="40000"/>
                    </a:schemeClr>
                  </a:fgClr>
                  <a:bgClr>
                    <a:schemeClr val="bg1"/>
                  </a:bgClr>
                </a:pattFill>
              </a:rPr>
              <a:t>هزینه سرمایه</a:t>
            </a:r>
            <a:endParaRPr lang="en-US" b="1" dirty="0">
              <a:ln w="12700">
                <a:solidFill>
                  <a:schemeClr val="accent5"/>
                </a:solidFill>
                <a:prstDash val="solid"/>
              </a:ln>
              <a:pattFill prst="ltDnDiag">
                <a:fgClr>
                  <a:schemeClr val="accent5">
                    <a:lumMod val="60000"/>
                    <a:lumOff val="40000"/>
                  </a:schemeClr>
                </a:fgClr>
                <a:bgClr>
                  <a:schemeClr val="bg1"/>
                </a:bgClr>
              </a:pattFill>
            </a:endParaRPr>
          </a:p>
        </p:txBody>
      </p:sp>
    </p:spTree>
    <p:extLst>
      <p:ext uri="{BB962C8B-B14F-4D97-AF65-F5344CB8AC3E}">
        <p14:creationId xmlns:p14="http://schemas.microsoft.com/office/powerpoint/2010/main" val="375308776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854557" y="347730"/>
            <a:ext cx="10071279" cy="1017431"/>
          </a:xfrm>
        </p:spPr>
        <p:txBody>
          <a:bodyPr>
            <a:normAutofit/>
          </a:bodyPr>
          <a:lstStyle/>
          <a:p>
            <a:pPr algn="r" rtl="1"/>
            <a:r>
              <a:rPr lang="fa-IR" sz="2800" b="1" dirty="0" smtClean="0">
                <a:latin typeface="Times New Roman"/>
                <a:ea typeface="Times New Roman"/>
                <a:cs typeface="+mn-cs"/>
              </a:rPr>
              <a:t>مقا یسه </a:t>
            </a:r>
            <a:r>
              <a:rPr lang="fa-IR" sz="2800" b="1" dirty="0">
                <a:latin typeface="Times New Roman"/>
                <a:ea typeface="Times New Roman"/>
                <a:cs typeface="+mn-cs"/>
              </a:rPr>
              <a:t>نرخ بازده مورد توقع وهزینه سرمایه</a:t>
            </a:r>
            <a:endParaRPr lang="en-US" sz="2800" b="1" dirty="0">
              <a:cs typeface="+mn-cs"/>
            </a:endParaRPr>
          </a:p>
        </p:txBody>
      </p:sp>
      <p:sp>
        <p:nvSpPr>
          <p:cNvPr id="3" name="Content Placeholder 2"/>
          <p:cNvSpPr>
            <a:spLocks noGrp="1"/>
          </p:cNvSpPr>
          <p:nvPr>
            <p:ph idx="1"/>
          </p:nvPr>
        </p:nvSpPr>
        <p:spPr>
          <a:xfrm>
            <a:off x="1893194" y="1480457"/>
            <a:ext cx="9628245" cy="4560905"/>
          </a:xfrm>
        </p:spPr>
        <p:style>
          <a:lnRef idx="2">
            <a:schemeClr val="accent6"/>
          </a:lnRef>
          <a:fillRef idx="1">
            <a:schemeClr val="lt1"/>
          </a:fillRef>
          <a:effectRef idx="0">
            <a:schemeClr val="accent6"/>
          </a:effectRef>
          <a:fontRef idx="minor">
            <a:schemeClr val="dk1"/>
          </a:fontRef>
        </p:style>
        <p:txBody>
          <a:bodyPr>
            <a:normAutofit/>
          </a:bodyPr>
          <a:lstStyle/>
          <a:p>
            <a:pPr marL="0" indent="0" algn="r" rtl="1">
              <a:buNone/>
            </a:pPr>
            <a:r>
              <a:rPr lang="fa-IR" sz="2000" dirty="0"/>
              <a:t>وقتی میگوییم نرخ بازده مورد توقع یک سرمایه گذاری مثلا 10درصد است منظور ما اینست که اگر صرفا نرخ بازده این سرمایه گذاری از 10 درصد بیشتر باشد ارزش فعلی خالص یا </a:t>
            </a:r>
            <a:r>
              <a:rPr lang="en-US" sz="2000" dirty="0"/>
              <a:t>NPV   </a:t>
            </a:r>
            <a:r>
              <a:rPr lang="fa-IR" sz="2000" dirty="0"/>
              <a:t>آن مثبت خواهد بود یا درمعنای دیگر شرکت باید از محل سرمایه گذاری 10درصد بازده کسب کند تا انتظار سرمایه گذار برآورده شود .</a:t>
            </a:r>
          </a:p>
          <a:p>
            <a:pPr marL="0" indent="0" algn="r" rtl="1">
              <a:buNone/>
            </a:pPr>
            <a:r>
              <a:rPr lang="fa-IR" sz="2000" dirty="0"/>
              <a:t>بنابراین هزینه سرمایه یک سرمایه گذاری بدون ریسک نرخ بازده ی بدون ریسک آن است ونرخ بازده مورد توقع متناسب با افزایش ریسک شرکت افزایش پیدا می </a:t>
            </a:r>
            <a:r>
              <a:rPr lang="fa-IR" sz="2000" dirty="0" smtClean="0"/>
              <a:t>کند.</a:t>
            </a:r>
          </a:p>
          <a:p>
            <a:pPr marL="0" indent="0" algn="r" rtl="1">
              <a:buNone/>
            </a:pPr>
            <a:endParaRPr lang="fa-IR" sz="2000" dirty="0"/>
          </a:p>
          <a:p>
            <a:pPr marL="0" indent="0" algn="r" rtl="1">
              <a:buNone/>
            </a:pPr>
            <a:r>
              <a:rPr lang="fa-IR" sz="2000" dirty="0" smtClean="0">
                <a:solidFill>
                  <a:srgbClr val="FF0000"/>
                </a:solidFill>
                <a:latin typeface="Times New Roman"/>
                <a:ea typeface="Times New Roman"/>
              </a:rPr>
              <a:t>‌                        هزینه </a:t>
            </a:r>
            <a:r>
              <a:rPr lang="fa-IR" sz="2000" dirty="0">
                <a:solidFill>
                  <a:srgbClr val="FF0000"/>
                </a:solidFill>
                <a:latin typeface="Times New Roman"/>
                <a:ea typeface="Times New Roman"/>
              </a:rPr>
              <a:t>سرمایه = نرخ تنزیل متناسب = نرخ بازده مورد توقع </a:t>
            </a:r>
            <a:endParaRPr lang="fa-IR" sz="2000" dirty="0">
              <a:solidFill>
                <a:srgbClr val="FF0000"/>
              </a:solidFill>
            </a:endParaRPr>
          </a:p>
          <a:p>
            <a:pPr marL="0" indent="0" algn="r" rtl="1">
              <a:buNone/>
            </a:pPr>
            <a:r>
              <a:rPr lang="fa-IR" sz="2000" dirty="0" smtClean="0"/>
              <a:t> </a:t>
            </a:r>
            <a:endParaRPr lang="fa-IR" sz="2000" dirty="0"/>
          </a:p>
          <a:p>
            <a:pPr marL="0" indent="0" algn="r" rtl="1">
              <a:buNone/>
            </a:pPr>
            <a:r>
              <a:rPr lang="fa-IR" sz="2000" dirty="0"/>
              <a:t>هزینه سرمایه به نحوه ی استفاده از وجوه بستگی دارد نه به منابع تامین وجوه </a:t>
            </a:r>
          </a:p>
          <a:p>
            <a:pPr marL="0" indent="0" algn="r" rtl="1">
              <a:buNone/>
            </a:pPr>
            <a:endParaRPr lang="en-US" dirty="0"/>
          </a:p>
        </p:txBody>
      </p:sp>
    </p:spTree>
    <p:extLst>
      <p:ext uri="{BB962C8B-B14F-4D97-AF65-F5344CB8AC3E}">
        <p14:creationId xmlns:p14="http://schemas.microsoft.com/office/powerpoint/2010/main" val="90324551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
            <a:ext cx="11364412" cy="1352282"/>
          </a:xfrm>
        </p:spPr>
        <p:txBody>
          <a:bodyPr>
            <a:normAutofit/>
          </a:bodyPr>
          <a:lstStyle/>
          <a:p>
            <a:pPr algn="r" rtl="1"/>
            <a:r>
              <a:rPr lang="fa-IR" sz="2800" dirty="0"/>
              <a:t>سیاست مالی وهزینه سرمایه</a:t>
            </a:r>
            <a:endParaRPr lang="en-US" sz="28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519706" y="1339403"/>
                <a:ext cx="10547797" cy="4121239"/>
              </a:xfrm>
            </p:spPr>
            <p:style>
              <a:lnRef idx="2">
                <a:schemeClr val="accent6"/>
              </a:lnRef>
              <a:fillRef idx="1">
                <a:schemeClr val="lt1"/>
              </a:fillRef>
              <a:effectRef idx="0">
                <a:schemeClr val="accent6"/>
              </a:effectRef>
              <a:fontRef idx="minor">
                <a:schemeClr val="dk1"/>
              </a:fontRef>
            </p:style>
            <p:txBody>
              <a:bodyPr/>
              <a:lstStyle/>
              <a:p>
                <a:pPr marL="0" indent="0" algn="r" rtl="1">
                  <a:buNone/>
                </a:pPr>
                <a:endParaRPr lang="fa-IR" dirty="0" smtClean="0"/>
              </a:p>
              <a:p>
                <a:pPr marL="0" indent="0" algn="r" rtl="1">
                  <a:buNone/>
                </a:pPr>
                <a:endParaRPr lang="fa-IR" dirty="0"/>
              </a:p>
              <a:p>
                <a:pPr marL="0" indent="0" algn="r" rtl="1">
                  <a:buNone/>
                </a:pPr>
                <a:r>
                  <a:rPr lang="fa-IR" dirty="0" smtClean="0"/>
                  <a:t>ساختار سرمایه که یک متغیر مدیریتی است از دو عامل بدهی وحقوق صاحبان سهام تشکیل شده واین نسبت به صورت </a:t>
                </a:r>
                <a14:m>
                  <m:oMath xmlns:m="http://schemas.openxmlformats.org/officeDocument/2006/math">
                    <m:f>
                      <m:fPr>
                        <m:ctrlPr>
                          <a:rPr lang="fa-IR" sz="2400" i="1" smtClean="0">
                            <a:latin typeface="Cambria Math"/>
                          </a:rPr>
                        </m:ctrlPr>
                      </m:fPr>
                      <m:num>
                        <m:r>
                          <a:rPr lang="en-US" sz="2400" b="0" i="1" smtClean="0">
                            <a:latin typeface="Cambria Math" panose="02040503050406030204" pitchFamily="18" charset="0"/>
                          </a:rPr>
                          <m:t>𝐷</m:t>
                        </m:r>
                      </m:num>
                      <m:den>
                        <m:r>
                          <a:rPr lang="en-US" sz="2400" b="0" i="1" smtClean="0">
                            <a:latin typeface="Cambria Math" panose="02040503050406030204" pitchFamily="18" charset="0"/>
                          </a:rPr>
                          <m:t>𝐸</m:t>
                        </m:r>
                      </m:den>
                    </m:f>
                    <m:r>
                      <a:rPr lang="fa-IR" sz="2400" b="0" i="0" smtClean="0">
                        <a:latin typeface="Cambria Math" panose="02040503050406030204" pitchFamily="18" charset="0"/>
                      </a:rPr>
                      <m:t> </m:t>
                    </m:r>
                  </m:oMath>
                </a14:m>
                <a:r>
                  <a:rPr lang="fa-IR" dirty="0" smtClean="0"/>
                  <a:t>  نشان </a:t>
                </a:r>
                <a:r>
                  <a:rPr lang="fa-IR" dirty="0"/>
                  <a:t>داده میشود </a:t>
                </a:r>
                <a:r>
                  <a:rPr lang="fa-IR" dirty="0" smtClean="0"/>
                  <a:t>.</a:t>
                </a:r>
              </a:p>
              <a:p>
                <a:pPr marL="0" indent="0" algn="r" rtl="1">
                  <a:buNone/>
                </a:pPr>
                <a:r>
                  <a:rPr lang="fa-IR" dirty="0"/>
                  <a:t>با توجه به این که یک شرکت </a:t>
                </a:r>
                <a:r>
                  <a:rPr lang="fa-IR" dirty="0" smtClean="0"/>
                  <a:t>هم از </a:t>
                </a:r>
                <a:r>
                  <a:rPr lang="fa-IR" dirty="0"/>
                  <a:t>بدهی </a:t>
                </a:r>
                <a:r>
                  <a:rPr lang="fa-IR" dirty="0" smtClean="0"/>
                  <a:t>و هم </a:t>
                </a:r>
                <a:r>
                  <a:rPr lang="fa-IR" dirty="0"/>
                  <a:t>از حقوق صاحبان سهام استفاده می کند هزینه سرمایه ی کل آن ترکیبی از نرخ مورد توقع وام دهندگان وسهامداران است پس هزینه سرمایه هردو مورد را منعکس </a:t>
                </a:r>
                <a:r>
                  <a:rPr lang="fa-IR" dirty="0" smtClean="0"/>
                  <a:t>میکند.</a:t>
                </a:r>
                <a:endParaRPr lang="fa-IR" dirty="0"/>
              </a:p>
              <a:p>
                <a:pPr marL="0" indent="0" algn="r" rtl="1">
                  <a:buNone/>
                </a:pPr>
                <a:endParaRPr lang="fa-IR" dirty="0" smtClean="0"/>
              </a:p>
              <a:p>
                <a:pPr marL="0" indent="0" algn="r" rtl="1">
                  <a:buNone/>
                </a:pP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519706" y="1339403"/>
                <a:ext cx="10547797" cy="4121239"/>
              </a:xfrm>
              <a:blipFill rotWithShape="1">
                <a:blip r:embed="rId2"/>
                <a:stretch>
                  <a:fillRect r="-750"/>
                </a:stretch>
              </a:blipFill>
            </p:spPr>
            <p:txBody>
              <a:bodyPr/>
              <a:lstStyle/>
              <a:p>
                <a:r>
                  <a:rPr lang="fa-IR">
                    <a:noFill/>
                  </a:rPr>
                  <a:t> </a:t>
                </a:r>
              </a:p>
            </p:txBody>
          </p:sp>
        </mc:Fallback>
      </mc:AlternateContent>
    </p:spTree>
    <p:extLst>
      <p:ext uri="{BB962C8B-B14F-4D97-AF65-F5344CB8AC3E}">
        <p14:creationId xmlns:p14="http://schemas.microsoft.com/office/powerpoint/2010/main" val="154594477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37997" y="609600"/>
            <a:ext cx="10295466" cy="992777"/>
          </a:xfrm>
        </p:spPr>
        <p:txBody>
          <a:bodyPr>
            <a:normAutofit/>
          </a:bodyPr>
          <a:lstStyle/>
          <a:p>
            <a:pPr algn="r" rtl="1"/>
            <a:r>
              <a:rPr lang="fa-IR" sz="2800" dirty="0" smtClean="0"/>
              <a:t>هزینه حقوق صاحبان سهام :</a:t>
            </a:r>
            <a:endParaRPr lang="en-US" sz="2800" dirty="0"/>
          </a:p>
        </p:txBody>
      </p:sp>
      <p:sp>
        <p:nvSpPr>
          <p:cNvPr id="3" name="Content Placeholder 2"/>
          <p:cNvSpPr>
            <a:spLocks noGrp="1"/>
          </p:cNvSpPr>
          <p:nvPr>
            <p:ph idx="1"/>
          </p:nvPr>
        </p:nvSpPr>
        <p:spPr>
          <a:xfrm>
            <a:off x="677334" y="2160589"/>
            <a:ext cx="9424609" cy="3880773"/>
          </a:xfrm>
        </p:spPr>
        <p:txBody>
          <a:bodyPr/>
          <a:lstStyle/>
          <a:p>
            <a:pPr marL="0" indent="0" algn="r" rtl="1">
              <a:buNone/>
            </a:pPr>
            <a:endParaRPr lang="fa-IR" dirty="0"/>
          </a:p>
          <a:p>
            <a:pPr marL="0" indent="0" algn="r" rtl="1">
              <a:buNone/>
            </a:pPr>
            <a:r>
              <a:rPr lang="fa-IR" dirty="0"/>
              <a:t>دو روش اصلی برای برآورد هزینه حقوق صاحبان سهام مطرح است :</a:t>
            </a:r>
          </a:p>
          <a:p>
            <a:pPr algn="r" rtl="1"/>
            <a:r>
              <a:rPr lang="fa-IR" dirty="0"/>
              <a:t>الگوی سود تقسیمی روبه رشد </a:t>
            </a:r>
          </a:p>
          <a:p>
            <a:pPr algn="r" rtl="1"/>
            <a:r>
              <a:rPr lang="fa-IR" dirty="0"/>
              <a:t>روش خط بازار سرمایه </a:t>
            </a:r>
          </a:p>
          <a:p>
            <a:pPr marL="0" indent="0" algn="r" rtl="1">
              <a:buNone/>
            </a:pPr>
            <a:endParaRPr lang="en-US" dirty="0"/>
          </a:p>
        </p:txBody>
      </p:sp>
    </p:spTree>
    <p:extLst>
      <p:ext uri="{BB962C8B-B14F-4D97-AF65-F5344CB8AC3E}">
        <p14:creationId xmlns:p14="http://schemas.microsoft.com/office/powerpoint/2010/main" val="120435266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2459865" y="522514"/>
                <a:ext cx="8816262" cy="6061165"/>
              </a:xfrm>
            </p:spPr>
            <p:style>
              <a:lnRef idx="2">
                <a:schemeClr val="accent6"/>
              </a:lnRef>
              <a:fillRef idx="1">
                <a:schemeClr val="lt1"/>
              </a:fillRef>
              <a:effectRef idx="0">
                <a:schemeClr val="accent6"/>
              </a:effectRef>
              <a:fontRef idx="minor">
                <a:schemeClr val="dk1"/>
              </a:fontRef>
            </p:style>
            <p:txBody>
              <a:bodyPr>
                <a:normAutofit fontScale="62500" lnSpcReduction="20000"/>
              </a:bodyPr>
              <a:lstStyle/>
              <a:p>
                <a:pPr algn="r" rtl="1">
                  <a:buFont typeface="Wingdings" panose="05000000000000000000" pitchFamily="2" charset="2"/>
                  <a:buChar char="q"/>
                </a:pPr>
                <a:r>
                  <a:rPr lang="fa-IR" dirty="0" smtClean="0"/>
                  <a:t> </a:t>
                </a:r>
                <a:r>
                  <a:rPr lang="fa-IR" sz="2600" dirty="0" smtClean="0"/>
                  <a:t>الگوی سود تقسیمی روبه رشد :</a:t>
                </a:r>
              </a:p>
              <a:p>
                <a:pPr marL="0" indent="0" algn="r" rtl="1">
                  <a:buNone/>
                </a:pPr>
                <a:r>
                  <a:rPr lang="fa-IR" sz="2600" dirty="0" smtClean="0"/>
                  <a:t>                                                                                                   </a:t>
                </a:r>
                <a14:m>
                  <m:oMath xmlns:m="http://schemas.openxmlformats.org/officeDocument/2006/math">
                    <m:sSub>
                      <m:sSubPr>
                        <m:ctrlPr>
                          <a:rPr lang="en-US" sz="2600" i="1" smtClean="0">
                            <a:solidFill>
                              <a:srgbClr val="FF0000"/>
                            </a:solidFill>
                            <a:latin typeface="Cambria Math"/>
                          </a:rPr>
                        </m:ctrlPr>
                      </m:sSubPr>
                      <m:e>
                        <m:r>
                          <a:rPr lang="en-US" sz="2600" i="1">
                            <a:solidFill>
                              <a:srgbClr val="FF0000"/>
                            </a:solidFill>
                            <a:latin typeface="Cambria Math"/>
                          </a:rPr>
                          <m:t>𝑅</m:t>
                        </m:r>
                      </m:e>
                      <m:sub>
                        <m:r>
                          <a:rPr lang="en-US" sz="2600" i="1">
                            <a:solidFill>
                              <a:srgbClr val="FF0000"/>
                            </a:solidFill>
                            <a:latin typeface="Cambria Math"/>
                          </a:rPr>
                          <m:t>𝐸</m:t>
                        </m:r>
                      </m:sub>
                    </m:sSub>
                    <m:r>
                      <a:rPr lang="en-US" sz="2600">
                        <a:solidFill>
                          <a:srgbClr val="FF0000"/>
                        </a:solidFill>
                        <a:latin typeface="Cambria Math"/>
                      </a:rPr>
                      <m:t>=</m:t>
                    </m:r>
                    <m:f>
                      <m:fPr>
                        <m:ctrlPr>
                          <a:rPr lang="en-US" sz="2600" i="1">
                            <a:solidFill>
                              <a:srgbClr val="FF0000"/>
                            </a:solidFill>
                            <a:latin typeface="Cambria Math"/>
                          </a:rPr>
                        </m:ctrlPr>
                      </m:fPr>
                      <m:num>
                        <m:r>
                          <m:rPr>
                            <m:nor/>
                          </m:rPr>
                          <a:rPr lang="en-US" sz="2600" dirty="0">
                            <a:solidFill>
                              <a:srgbClr val="FF0000"/>
                            </a:solidFill>
                            <a:latin typeface="Times New Roman"/>
                            <a:ea typeface="Times New Roman"/>
                          </a:rPr>
                          <m:t> </m:t>
                        </m:r>
                        <m:sSub>
                          <m:sSubPr>
                            <m:ctrlPr>
                              <a:rPr lang="en-US" sz="2600" i="1">
                                <a:solidFill>
                                  <a:srgbClr val="FF0000"/>
                                </a:solidFill>
                                <a:latin typeface="Cambria Math"/>
                              </a:rPr>
                            </m:ctrlPr>
                          </m:sSubPr>
                          <m:e>
                            <m:r>
                              <a:rPr lang="en-US" sz="2600" i="1">
                                <a:solidFill>
                                  <a:srgbClr val="FF0000"/>
                                </a:solidFill>
                                <a:latin typeface="Cambria Math"/>
                              </a:rPr>
                              <m:t>𝐷</m:t>
                            </m:r>
                          </m:e>
                          <m:sub>
                            <m:r>
                              <a:rPr lang="en-US" sz="2600" i="1">
                                <a:solidFill>
                                  <a:srgbClr val="FF0000"/>
                                </a:solidFill>
                                <a:latin typeface="Cambria Math"/>
                              </a:rPr>
                              <m:t>1</m:t>
                            </m:r>
                          </m:sub>
                        </m:sSub>
                      </m:num>
                      <m:den>
                        <m:sSub>
                          <m:sSubPr>
                            <m:ctrlPr>
                              <a:rPr lang="en-US" sz="2600" i="1">
                                <a:solidFill>
                                  <a:srgbClr val="FF0000"/>
                                </a:solidFill>
                                <a:latin typeface="Cambria Math"/>
                              </a:rPr>
                            </m:ctrlPr>
                          </m:sSubPr>
                          <m:e>
                            <m:r>
                              <a:rPr lang="en-US" sz="2600" i="1">
                                <a:solidFill>
                                  <a:srgbClr val="FF0000"/>
                                </a:solidFill>
                                <a:latin typeface="Cambria Math"/>
                              </a:rPr>
                              <m:t>𝑃</m:t>
                            </m:r>
                          </m:e>
                          <m:sub>
                            <m:r>
                              <a:rPr lang="en-US" sz="2600" i="1">
                                <a:solidFill>
                                  <a:srgbClr val="FF0000"/>
                                </a:solidFill>
                                <a:latin typeface="Cambria Math"/>
                              </a:rPr>
                              <m:t>0</m:t>
                            </m:r>
                          </m:sub>
                        </m:sSub>
                        <m:r>
                          <a:rPr lang="en-US" sz="2600" i="1">
                            <a:solidFill>
                              <a:srgbClr val="FF0000"/>
                            </a:solidFill>
                            <a:latin typeface="Cambria Math"/>
                          </a:rPr>
                          <m:t> </m:t>
                        </m:r>
                      </m:den>
                    </m:f>
                    <m:r>
                      <a:rPr lang="en-US" sz="2600">
                        <a:solidFill>
                          <a:srgbClr val="FF0000"/>
                        </a:solidFill>
                        <a:latin typeface="Cambria Math"/>
                      </a:rPr>
                      <m:t>+</m:t>
                    </m:r>
                    <m:r>
                      <m:rPr>
                        <m:sty m:val="p"/>
                      </m:rPr>
                      <a:rPr lang="en-US" sz="2600">
                        <a:solidFill>
                          <a:srgbClr val="FF0000"/>
                        </a:solidFill>
                        <a:latin typeface="Cambria Math"/>
                      </a:rPr>
                      <m:t>g</m:t>
                    </m:r>
                  </m:oMath>
                </a14:m>
                <a:endParaRPr lang="fa-IR" sz="2600" dirty="0">
                  <a:latin typeface="Times New Roman"/>
                </a:endParaRPr>
              </a:p>
              <a:p>
                <a:pPr marL="0" indent="0" algn="r" rtl="1">
                  <a:buNone/>
                </a:pPr>
                <a:r>
                  <a:rPr lang="fa-IR" sz="2600" dirty="0" smtClean="0"/>
                  <a:t>    </a:t>
                </a:r>
                <a14:m>
                  <m:oMath xmlns:m="http://schemas.openxmlformats.org/officeDocument/2006/math">
                    <m:sSub>
                      <m:sSubPr>
                        <m:ctrlPr>
                          <a:rPr lang="en-US" sz="2600" i="1">
                            <a:latin typeface="Cambria Math"/>
                          </a:rPr>
                        </m:ctrlPr>
                      </m:sSubPr>
                      <m:e>
                        <m:r>
                          <a:rPr lang="en-US" sz="2600" i="1">
                            <a:latin typeface="Cambria Math"/>
                          </a:rPr>
                          <m:t>𝑅</m:t>
                        </m:r>
                      </m:e>
                      <m:sub>
                        <m:r>
                          <a:rPr lang="en-US" sz="2600" i="1">
                            <a:latin typeface="Cambria Math"/>
                          </a:rPr>
                          <m:t>𝐸</m:t>
                        </m:r>
                      </m:sub>
                    </m:sSub>
                  </m:oMath>
                </a14:m>
                <a:r>
                  <a:rPr lang="fa-IR" sz="2600" dirty="0">
                    <a:latin typeface="Times New Roman"/>
                  </a:rPr>
                  <a:t> </a:t>
                </a:r>
                <a:r>
                  <a:rPr lang="fa-IR" sz="2600" dirty="0" smtClean="0">
                    <a:latin typeface="Times New Roman"/>
                  </a:rPr>
                  <a:t>= نرخ </a:t>
                </a:r>
                <a:r>
                  <a:rPr lang="fa-IR" sz="2600" dirty="0">
                    <a:latin typeface="Times New Roman"/>
                  </a:rPr>
                  <a:t>بازده ی مورد توقع سهام داران </a:t>
                </a:r>
              </a:p>
              <a:p>
                <a:pPr marL="0" indent="0" algn="r" rtl="1">
                  <a:buNone/>
                </a:pPr>
                <a:r>
                  <a:rPr lang="fa-IR" sz="2600" dirty="0" smtClean="0"/>
                  <a:t>    </a:t>
                </a:r>
                <a14:m>
                  <m:oMath xmlns:m="http://schemas.openxmlformats.org/officeDocument/2006/math">
                    <m:sSub>
                      <m:sSubPr>
                        <m:ctrlPr>
                          <a:rPr lang="en-US" sz="2600" i="1">
                            <a:latin typeface="Cambria Math"/>
                          </a:rPr>
                        </m:ctrlPr>
                      </m:sSubPr>
                      <m:e>
                        <m:r>
                          <a:rPr lang="en-US" sz="2600" i="1">
                            <a:latin typeface="Cambria Math"/>
                          </a:rPr>
                          <m:t>𝐷</m:t>
                        </m:r>
                      </m:e>
                      <m:sub>
                        <m:r>
                          <a:rPr lang="en-US" sz="2600" i="1">
                            <a:latin typeface="Cambria Math"/>
                          </a:rPr>
                          <m:t>1</m:t>
                        </m:r>
                      </m:sub>
                    </m:sSub>
                  </m:oMath>
                </a14:m>
                <a:r>
                  <a:rPr lang="fa-IR" sz="2600" dirty="0">
                    <a:latin typeface="Times New Roman"/>
                  </a:rPr>
                  <a:t> </a:t>
                </a:r>
                <a:r>
                  <a:rPr lang="fa-IR" sz="2600" dirty="0" smtClean="0">
                    <a:latin typeface="Times New Roman"/>
                  </a:rPr>
                  <a:t>= سود </a:t>
                </a:r>
                <a:r>
                  <a:rPr lang="fa-IR" sz="2600" dirty="0">
                    <a:latin typeface="Times New Roman"/>
                  </a:rPr>
                  <a:t>تقسیمی پیش بینی شده ی دوره ی بعد </a:t>
                </a:r>
              </a:p>
              <a:p>
                <a:pPr marL="0" indent="0" algn="r" rtl="1">
                  <a:buNone/>
                </a:pPr>
                <a:r>
                  <a:rPr lang="fa-IR" sz="2600" dirty="0" smtClean="0"/>
                  <a:t>    </a:t>
                </a:r>
                <a14:m>
                  <m:oMath xmlns:m="http://schemas.openxmlformats.org/officeDocument/2006/math">
                    <m:sSub>
                      <m:sSubPr>
                        <m:ctrlPr>
                          <a:rPr lang="en-US" sz="2600" i="1">
                            <a:latin typeface="Cambria Math"/>
                          </a:rPr>
                        </m:ctrlPr>
                      </m:sSubPr>
                      <m:e>
                        <m:r>
                          <a:rPr lang="en-US" sz="2600" i="1">
                            <a:latin typeface="Cambria Math"/>
                          </a:rPr>
                          <m:t>𝑃</m:t>
                        </m:r>
                      </m:e>
                      <m:sub>
                        <m:r>
                          <a:rPr lang="en-US" sz="2600" i="1">
                            <a:latin typeface="Cambria Math"/>
                          </a:rPr>
                          <m:t>0</m:t>
                        </m:r>
                      </m:sub>
                    </m:sSub>
                  </m:oMath>
                </a14:m>
                <a:r>
                  <a:rPr lang="fa-IR" sz="2600" dirty="0" smtClean="0">
                    <a:latin typeface="Times New Roman"/>
                  </a:rPr>
                  <a:t> = قیمت </a:t>
                </a:r>
                <a:r>
                  <a:rPr lang="fa-IR" sz="2600" dirty="0">
                    <a:latin typeface="Times New Roman"/>
                  </a:rPr>
                  <a:t>سهم </a:t>
                </a:r>
              </a:p>
              <a:p>
                <a:pPr marL="0" indent="0" algn="r" rtl="1">
                  <a:buNone/>
                </a:pPr>
                <a:r>
                  <a:rPr lang="fa-IR" sz="2600" dirty="0" smtClean="0"/>
                  <a:t>     </a:t>
                </a:r>
                <a:r>
                  <a:rPr lang="en-US" sz="2600" dirty="0">
                    <a:latin typeface="Times New Roman"/>
                  </a:rPr>
                  <a:t>g </a:t>
                </a:r>
                <a:r>
                  <a:rPr lang="fa-IR" sz="2600" dirty="0">
                    <a:latin typeface="Times New Roman"/>
                  </a:rPr>
                  <a:t> </a:t>
                </a:r>
                <a:r>
                  <a:rPr lang="fa-IR" sz="2600" dirty="0" smtClean="0">
                    <a:latin typeface="Times New Roman"/>
                  </a:rPr>
                  <a:t>= نرخ </a:t>
                </a:r>
                <a:r>
                  <a:rPr lang="fa-IR" sz="2600" dirty="0">
                    <a:latin typeface="Times New Roman"/>
                  </a:rPr>
                  <a:t>ثابت رشد </a:t>
                </a:r>
                <a:endParaRPr lang="en-US" sz="2600" dirty="0">
                  <a:latin typeface="Times New Roman"/>
                </a:endParaRPr>
              </a:p>
              <a:p>
                <a:pPr marL="0" indent="0" algn="r" rtl="1">
                  <a:buNone/>
                </a:pPr>
                <a:endParaRPr lang="fa-IR" sz="2600" dirty="0" smtClean="0"/>
              </a:p>
              <a:p>
                <a:pPr algn="r" rtl="1">
                  <a:buFont typeface="Wingdings" panose="05000000000000000000" pitchFamily="2" charset="2"/>
                  <a:buChar char="q"/>
                </a:pPr>
                <a:r>
                  <a:rPr lang="fa-IR" sz="2600" dirty="0" smtClean="0"/>
                  <a:t>روش </a:t>
                </a:r>
                <a:r>
                  <a:rPr lang="fa-IR" sz="2600" dirty="0"/>
                  <a:t>خط بازار </a:t>
                </a:r>
                <a:r>
                  <a:rPr lang="fa-IR" sz="2600" dirty="0" smtClean="0"/>
                  <a:t>اوراق بهادار( </a:t>
                </a:r>
                <a:r>
                  <a:rPr lang="en-US" sz="2600" dirty="0" smtClean="0"/>
                  <a:t>SLM</a:t>
                </a:r>
                <a:r>
                  <a:rPr lang="fa-IR" sz="2600" dirty="0"/>
                  <a:t> </a:t>
                </a:r>
                <a:r>
                  <a:rPr lang="fa-IR" sz="2600" dirty="0" smtClean="0"/>
                  <a:t>) :</a:t>
                </a:r>
                <a:endParaRPr lang="en-US" sz="2600" dirty="0" smtClean="0"/>
              </a:p>
              <a:p>
                <a:pPr marL="0" indent="0" algn="l">
                  <a:buNone/>
                </a:pPr>
                <a:r>
                  <a:rPr lang="en-US" sz="2600" dirty="0" smtClean="0"/>
                  <a:t>                </a:t>
                </a:r>
                <a:r>
                  <a:rPr lang="fa-IR" sz="2600" dirty="0" smtClean="0">
                    <a:solidFill>
                      <a:srgbClr val="FF0000"/>
                    </a:solidFill>
                  </a:rPr>
                  <a:t>          </a:t>
                </a:r>
                <a14:m>
                  <m:oMath xmlns:m="http://schemas.openxmlformats.org/officeDocument/2006/math">
                    <m:sSub>
                      <m:sSubPr>
                        <m:ctrlPr>
                          <a:rPr lang="en-US" sz="2600" i="1">
                            <a:solidFill>
                              <a:srgbClr val="FF0000"/>
                            </a:solidFill>
                            <a:latin typeface="Cambria Math"/>
                          </a:rPr>
                        </m:ctrlPr>
                      </m:sSubPr>
                      <m:e>
                        <m:r>
                          <a:rPr lang="en-US" sz="2600" i="1">
                            <a:solidFill>
                              <a:srgbClr val="FF0000"/>
                            </a:solidFill>
                            <a:latin typeface="Cambria Math" panose="02040503050406030204" pitchFamily="18" charset="0"/>
                          </a:rPr>
                          <m:t>𝑅</m:t>
                        </m:r>
                      </m:e>
                      <m:sub>
                        <m:r>
                          <a:rPr lang="en-US" sz="2600" i="1">
                            <a:solidFill>
                              <a:srgbClr val="FF0000"/>
                            </a:solidFill>
                            <a:latin typeface="Cambria Math" panose="02040503050406030204" pitchFamily="18" charset="0"/>
                          </a:rPr>
                          <m:t>𝐸</m:t>
                        </m:r>
                      </m:sub>
                    </m:sSub>
                  </m:oMath>
                </a14:m>
                <a:r>
                  <a:rPr lang="fa-IR" sz="2600" dirty="0">
                    <a:solidFill>
                      <a:srgbClr val="FF0000"/>
                    </a:solidFill>
                  </a:rPr>
                  <a:t> </a:t>
                </a:r>
                <a:r>
                  <a:rPr lang="en-US" sz="2600" dirty="0">
                    <a:solidFill>
                      <a:srgbClr val="FF0000"/>
                    </a:solidFill>
                  </a:rPr>
                  <a:t>= </a:t>
                </a:r>
                <a14:m>
                  <m:oMath xmlns:m="http://schemas.openxmlformats.org/officeDocument/2006/math">
                    <m:sSub>
                      <m:sSubPr>
                        <m:ctrlPr>
                          <a:rPr lang="en-US" sz="2600" i="1">
                            <a:solidFill>
                              <a:srgbClr val="FF0000"/>
                            </a:solidFill>
                            <a:latin typeface="Cambria Math"/>
                          </a:rPr>
                        </m:ctrlPr>
                      </m:sSubPr>
                      <m:e>
                        <m:r>
                          <a:rPr lang="en-US" sz="2600" i="1">
                            <a:solidFill>
                              <a:srgbClr val="FF0000"/>
                            </a:solidFill>
                            <a:latin typeface="Cambria Math" panose="02040503050406030204" pitchFamily="18" charset="0"/>
                          </a:rPr>
                          <m:t>𝑅</m:t>
                        </m:r>
                      </m:e>
                      <m:sub>
                        <m:r>
                          <a:rPr lang="en-US" sz="2600" i="1">
                            <a:solidFill>
                              <a:srgbClr val="FF0000"/>
                            </a:solidFill>
                            <a:latin typeface="Cambria Math" panose="02040503050406030204" pitchFamily="18" charset="0"/>
                          </a:rPr>
                          <m:t>𝐹</m:t>
                        </m:r>
                      </m:sub>
                    </m:sSub>
                  </m:oMath>
                </a14:m>
                <a:r>
                  <a:rPr lang="en-US" sz="2600" dirty="0">
                    <a:solidFill>
                      <a:srgbClr val="FF0000"/>
                    </a:solidFill>
                  </a:rPr>
                  <a:t>+ ( </a:t>
                </a:r>
                <a14:m>
                  <m:oMath xmlns:m="http://schemas.openxmlformats.org/officeDocument/2006/math">
                    <m:sSub>
                      <m:sSubPr>
                        <m:ctrlPr>
                          <a:rPr lang="en-US" sz="2600" i="1">
                            <a:solidFill>
                              <a:srgbClr val="FF0000"/>
                            </a:solidFill>
                            <a:latin typeface="Cambria Math"/>
                          </a:rPr>
                        </m:ctrlPr>
                      </m:sSubPr>
                      <m:e>
                        <m:r>
                          <a:rPr lang="en-US" sz="2600" i="1">
                            <a:solidFill>
                              <a:srgbClr val="FF0000"/>
                            </a:solidFill>
                            <a:latin typeface="Cambria Math" panose="02040503050406030204" pitchFamily="18" charset="0"/>
                          </a:rPr>
                          <m:t>𝑅</m:t>
                        </m:r>
                      </m:e>
                      <m:sub>
                        <m:r>
                          <a:rPr lang="en-US" sz="2600" i="1">
                            <a:solidFill>
                              <a:srgbClr val="FF0000"/>
                            </a:solidFill>
                            <a:latin typeface="Cambria Math" panose="02040503050406030204" pitchFamily="18" charset="0"/>
                          </a:rPr>
                          <m:t>𝑀</m:t>
                        </m:r>
                      </m:sub>
                    </m:sSub>
                    <m:r>
                      <a:rPr lang="en-US" sz="2600" dirty="0">
                        <a:solidFill>
                          <a:srgbClr val="FF0000"/>
                        </a:solidFill>
                        <a:latin typeface="Cambria Math" panose="02040503050406030204" pitchFamily="18" charset="0"/>
                        <a:ea typeface="Cambria Math" panose="02040503050406030204" pitchFamily="18" charset="0"/>
                      </a:rPr>
                      <m:t>−</m:t>
                    </m:r>
                    <m:sSub>
                      <m:sSubPr>
                        <m:ctrlPr>
                          <a:rPr lang="en-US" sz="2600" i="1" dirty="0">
                            <a:solidFill>
                              <a:srgbClr val="FF0000"/>
                            </a:solidFill>
                            <a:latin typeface="Cambria Math"/>
                            <a:ea typeface="Cambria Math" panose="02040503050406030204" pitchFamily="18" charset="0"/>
                          </a:rPr>
                        </m:ctrlPr>
                      </m:sSubPr>
                      <m:e>
                        <m:r>
                          <a:rPr lang="en-US" sz="2600" i="1" dirty="0">
                            <a:solidFill>
                              <a:srgbClr val="FF0000"/>
                            </a:solidFill>
                            <a:latin typeface="Cambria Math" panose="02040503050406030204" pitchFamily="18" charset="0"/>
                            <a:ea typeface="Cambria Math" panose="02040503050406030204" pitchFamily="18" charset="0"/>
                          </a:rPr>
                          <m:t>𝑅</m:t>
                        </m:r>
                      </m:e>
                      <m:sub>
                        <m:r>
                          <a:rPr lang="en-US" sz="2600" i="1" dirty="0">
                            <a:solidFill>
                              <a:srgbClr val="FF0000"/>
                            </a:solidFill>
                            <a:latin typeface="Cambria Math" panose="02040503050406030204" pitchFamily="18" charset="0"/>
                            <a:ea typeface="Cambria Math" panose="02040503050406030204" pitchFamily="18" charset="0"/>
                          </a:rPr>
                          <m:t>𝐹</m:t>
                        </m:r>
                      </m:sub>
                    </m:sSub>
                  </m:oMath>
                </a14:m>
                <a:r>
                  <a:rPr lang="en-US" sz="2600" dirty="0">
                    <a:solidFill>
                      <a:srgbClr val="FF0000"/>
                    </a:solidFill>
                  </a:rPr>
                  <a:t>)</a:t>
                </a:r>
                <a14:m>
                  <m:oMath xmlns:m="http://schemas.openxmlformats.org/officeDocument/2006/math">
                    <m:r>
                      <a:rPr lang="en-US" sz="2600" i="1" dirty="0">
                        <a:solidFill>
                          <a:srgbClr val="FF0000"/>
                        </a:solidFill>
                        <a:latin typeface="Cambria Math" panose="02040503050406030204" pitchFamily="18" charset="0"/>
                        <a:ea typeface="Cambria Math" panose="02040503050406030204" pitchFamily="18" charset="0"/>
                      </a:rPr>
                      <m:t>×</m:t>
                    </m:r>
                    <m:r>
                      <a:rPr lang="en-US" sz="2600" i="1" dirty="0">
                        <a:solidFill>
                          <a:srgbClr val="FF0000"/>
                        </a:solidFill>
                        <a:latin typeface="Cambria Math" panose="02040503050406030204" pitchFamily="18" charset="0"/>
                        <a:ea typeface="Cambria Math" panose="02040503050406030204" pitchFamily="18" charset="0"/>
                      </a:rPr>
                      <m:t>𝛽</m:t>
                    </m:r>
                  </m:oMath>
                </a14:m>
                <a:r>
                  <a:rPr lang="fa-IR" sz="2600" dirty="0" smtClean="0"/>
                  <a:t>  </a:t>
                </a:r>
              </a:p>
              <a:p>
                <a:pPr marL="0" indent="0" algn="r" rtl="1">
                  <a:buNone/>
                </a:pPr>
                <a:r>
                  <a:rPr lang="fa-IR" sz="2600" dirty="0"/>
                  <a:t> </a:t>
                </a:r>
                <a:r>
                  <a:rPr lang="fa-IR" sz="2600" dirty="0" smtClean="0"/>
                  <a:t>    </a:t>
                </a:r>
                <a14:m>
                  <m:oMath xmlns:m="http://schemas.openxmlformats.org/officeDocument/2006/math">
                    <m:sSub>
                      <m:sSubPr>
                        <m:ctrlPr>
                          <a:rPr lang="fa-IR" sz="2600" i="1">
                            <a:latin typeface="Cambria Math"/>
                          </a:rPr>
                        </m:ctrlPr>
                      </m:sSubPr>
                      <m:e>
                        <m:r>
                          <a:rPr lang="en-US" sz="2600" i="1">
                            <a:latin typeface="Cambria Math"/>
                          </a:rPr>
                          <m:t>𝑅</m:t>
                        </m:r>
                      </m:e>
                      <m:sub>
                        <m:r>
                          <a:rPr lang="en-US" sz="2600" i="1">
                            <a:latin typeface="Cambria Math"/>
                          </a:rPr>
                          <m:t>𝐹</m:t>
                        </m:r>
                      </m:sub>
                    </m:sSub>
                  </m:oMath>
                </a14:m>
                <a:r>
                  <a:rPr lang="fa-IR" sz="2600" dirty="0" smtClean="0"/>
                  <a:t> = نرخ بازده بدون ریسک                                                                                    </a:t>
                </a:r>
              </a:p>
              <a:p>
                <a:pPr marL="0" indent="0" algn="r" rtl="1">
                  <a:buNone/>
                </a:pPr>
                <a:r>
                  <a:rPr lang="fa-IR" sz="2600" dirty="0"/>
                  <a:t> </a:t>
                </a:r>
                <a:r>
                  <a:rPr lang="fa-IR" sz="2600" dirty="0" smtClean="0"/>
                  <a:t>    </a:t>
                </a:r>
                <a:r>
                  <a:rPr lang="en-US" sz="2600" dirty="0" smtClean="0"/>
                  <a:t>- </a:t>
                </a:r>
                <a14:m>
                  <m:oMath xmlns:m="http://schemas.openxmlformats.org/officeDocument/2006/math">
                    <m:sSub>
                      <m:sSubPr>
                        <m:ctrlPr>
                          <a:rPr lang="en-US" sz="2600" i="1" smtClean="0">
                            <a:latin typeface="Cambria Math"/>
                          </a:rPr>
                        </m:ctrlPr>
                      </m:sSubPr>
                      <m:e>
                        <m:r>
                          <a:rPr lang="en-US" sz="2600" b="0" i="1" smtClean="0">
                            <a:latin typeface="Cambria Math" panose="02040503050406030204" pitchFamily="18" charset="0"/>
                          </a:rPr>
                          <m:t>𝑅</m:t>
                        </m:r>
                      </m:e>
                      <m:sub>
                        <m:r>
                          <a:rPr lang="en-US" sz="2600" b="0" i="1" smtClean="0">
                            <a:latin typeface="Cambria Math" panose="02040503050406030204" pitchFamily="18" charset="0"/>
                          </a:rPr>
                          <m:t>𝐹</m:t>
                        </m:r>
                      </m:sub>
                    </m:sSub>
                  </m:oMath>
                </a14:m>
                <a:r>
                  <a:rPr lang="fa-IR" sz="2600" dirty="0" smtClean="0"/>
                  <a:t> </a:t>
                </a:r>
                <a14:m>
                  <m:oMath xmlns:m="http://schemas.openxmlformats.org/officeDocument/2006/math">
                    <m:sSub>
                      <m:sSubPr>
                        <m:ctrlPr>
                          <a:rPr lang="fa-IR" sz="2600" i="1" smtClean="0">
                            <a:latin typeface="Cambria Math"/>
                          </a:rPr>
                        </m:ctrlPr>
                      </m:sSubPr>
                      <m:e>
                        <m:r>
                          <a:rPr lang="en-US" sz="2600" b="0" i="1" smtClean="0">
                            <a:latin typeface="Cambria Math" panose="02040503050406030204" pitchFamily="18" charset="0"/>
                          </a:rPr>
                          <m:t>𝑅</m:t>
                        </m:r>
                      </m:e>
                      <m:sub>
                        <m:r>
                          <a:rPr lang="en-US" sz="2600" b="0" i="1" smtClean="0">
                            <a:latin typeface="Cambria Math" panose="02040503050406030204" pitchFamily="18" charset="0"/>
                          </a:rPr>
                          <m:t>𝑀</m:t>
                        </m:r>
                      </m:sub>
                    </m:sSub>
                  </m:oMath>
                </a14:m>
                <a:r>
                  <a:rPr lang="fa-IR" sz="2600" dirty="0" smtClean="0"/>
                  <a:t> = صرف ریسک</a:t>
                </a:r>
              </a:p>
              <a:p>
                <a:pPr marL="0" indent="0" algn="r" rtl="1">
                  <a:buNone/>
                </a:pPr>
                <a:r>
                  <a:rPr lang="fa-IR" sz="2600" dirty="0"/>
                  <a:t> </a:t>
                </a:r>
                <a:r>
                  <a:rPr lang="fa-IR" sz="2600" dirty="0" smtClean="0"/>
                  <a:t>     </a:t>
                </a:r>
                <a14:m>
                  <m:oMath xmlns:m="http://schemas.openxmlformats.org/officeDocument/2006/math">
                    <m:r>
                      <a:rPr lang="fa-IR" sz="2600" i="1" smtClean="0">
                        <a:latin typeface="Cambria Math" panose="02040503050406030204" pitchFamily="18" charset="0"/>
                        <a:ea typeface="Cambria Math" panose="02040503050406030204" pitchFamily="18" charset="0"/>
                      </a:rPr>
                      <m:t>𝛽</m:t>
                    </m:r>
                  </m:oMath>
                </a14:m>
                <a:r>
                  <a:rPr lang="fa-IR" sz="2600" dirty="0" smtClean="0"/>
                  <a:t>  = </a:t>
                </a:r>
                <a:r>
                  <a:rPr lang="fa-IR" sz="2600" dirty="0"/>
                  <a:t>ریسک سیستماتیک دارایی نسبت به سطح میانگین آن</a:t>
                </a:r>
                <a:r>
                  <a:rPr lang="fa-IR" sz="2600" dirty="0" smtClean="0"/>
                  <a:t>                                                    </a:t>
                </a:r>
                <a14:m>
                  <m:oMath xmlns:m="http://schemas.openxmlformats.org/officeDocument/2006/math">
                    <m:sSub>
                      <m:sSubPr>
                        <m:ctrlPr>
                          <a:rPr lang="fa-IR" sz="2600" i="1">
                            <a:solidFill>
                              <a:prstClr val="white"/>
                            </a:solidFill>
                            <a:latin typeface="Cambria Math"/>
                          </a:rPr>
                        </m:ctrlPr>
                      </m:sSubPr>
                      <m:e>
                        <m:r>
                          <a:rPr lang="fa-IR" sz="2600" i="1">
                            <a:solidFill>
                              <a:prstClr val="white"/>
                            </a:solidFill>
                            <a:latin typeface="Cambria Math"/>
                            <a:ea typeface="Cambria Math"/>
                          </a:rPr>
                          <m:t>𝛽</m:t>
                        </m:r>
                      </m:e>
                      <m:sub>
                        <m:r>
                          <a:rPr lang="en-US" sz="2600" i="1">
                            <a:solidFill>
                              <a:prstClr val="white"/>
                            </a:solidFill>
                            <a:latin typeface="Cambria Math"/>
                          </a:rPr>
                          <m:t>𝐸</m:t>
                        </m:r>
                      </m:sub>
                    </m:sSub>
                  </m:oMath>
                </a14:m>
                <a:r>
                  <a:rPr lang="fa-IR" sz="2600" dirty="0">
                    <a:solidFill>
                      <a:prstClr val="white"/>
                    </a:solidFill>
                  </a:rPr>
                  <a:t>     *   (  </a:t>
                </a:r>
                <a14:m>
                  <m:oMath xmlns:m="http://schemas.openxmlformats.org/officeDocument/2006/math">
                    <m:sSub>
                      <m:sSubPr>
                        <m:ctrlPr>
                          <a:rPr lang="fa-IR" sz="2600" i="1">
                            <a:solidFill>
                              <a:prstClr val="white"/>
                            </a:solidFill>
                            <a:latin typeface="Cambria Math"/>
                          </a:rPr>
                        </m:ctrlPr>
                      </m:sSubPr>
                      <m:e>
                        <m:r>
                          <a:rPr lang="en-US" sz="2600" i="1">
                            <a:solidFill>
                              <a:prstClr val="white"/>
                            </a:solidFill>
                            <a:latin typeface="Cambria Math"/>
                          </a:rPr>
                          <m:t>𝑅</m:t>
                        </m:r>
                      </m:e>
                      <m:sub>
                        <m:r>
                          <a:rPr lang="en-US" sz="2600" i="1">
                            <a:solidFill>
                              <a:prstClr val="white"/>
                            </a:solidFill>
                            <a:latin typeface="Cambria Math"/>
                          </a:rPr>
                          <m:t>𝐹</m:t>
                        </m:r>
                      </m:sub>
                    </m:sSub>
                  </m:oMath>
                </a14:m>
                <a:r>
                  <a:rPr lang="fa-IR" sz="2600" dirty="0">
                    <a:solidFill>
                      <a:prstClr val="white"/>
                    </a:solidFill>
                  </a:rPr>
                  <a:t>  _ </a:t>
                </a:r>
                <a14:m>
                  <m:oMath xmlns:m="http://schemas.openxmlformats.org/officeDocument/2006/math">
                    <m:r>
                      <a:rPr lang="en-US" sz="2600" i="1">
                        <a:solidFill>
                          <a:prstClr val="white"/>
                        </a:solidFill>
                        <a:latin typeface="Cambria Math"/>
                      </a:rPr>
                      <m:t>(</m:t>
                    </m:r>
                    <m:sSub>
                      <m:sSubPr>
                        <m:ctrlPr>
                          <a:rPr lang="en-US" sz="2600" i="1">
                            <a:solidFill>
                              <a:prstClr val="white"/>
                            </a:solidFill>
                            <a:latin typeface="Cambria Math"/>
                          </a:rPr>
                        </m:ctrlPr>
                      </m:sSubPr>
                      <m:e>
                        <m:r>
                          <a:rPr lang="en-US" sz="2600" i="1">
                            <a:solidFill>
                              <a:prstClr val="white"/>
                            </a:solidFill>
                            <a:latin typeface="Cambria Math"/>
                          </a:rPr>
                          <m:t>𝑅</m:t>
                        </m:r>
                      </m:e>
                      <m:sub>
                        <m:r>
                          <a:rPr lang="en-US" sz="2600" i="1">
                            <a:solidFill>
                              <a:prstClr val="white"/>
                            </a:solidFill>
                            <a:latin typeface="Cambria Math"/>
                          </a:rPr>
                          <m:t>𝑀</m:t>
                        </m:r>
                      </m:sub>
                    </m:sSub>
                  </m:oMath>
                </a14:m>
                <a:r>
                  <a:rPr lang="fa-IR" sz="2600" dirty="0">
                    <a:solidFill>
                      <a:prstClr val="white"/>
                    </a:solidFill>
                  </a:rPr>
                  <a:t> +   </a:t>
                </a:r>
                <a:r>
                  <a:rPr lang="en-US" sz="2600" dirty="0">
                    <a:solidFill>
                      <a:prstClr val="white"/>
                    </a:solidFill>
                  </a:rPr>
                  <a:t> </a:t>
                </a:r>
                <a14:m>
                  <m:oMath xmlns:m="http://schemas.openxmlformats.org/officeDocument/2006/math">
                    <m:sSub>
                      <m:sSubPr>
                        <m:ctrlPr>
                          <a:rPr lang="fa-IR" sz="2600" i="1">
                            <a:solidFill>
                              <a:prstClr val="white"/>
                            </a:solidFill>
                            <a:latin typeface="Cambria Math"/>
                          </a:rPr>
                        </m:ctrlPr>
                      </m:sSubPr>
                      <m:e>
                        <m:r>
                          <a:rPr lang="en-US" sz="2600" i="1">
                            <a:solidFill>
                              <a:prstClr val="white"/>
                            </a:solidFill>
                            <a:latin typeface="Cambria Math"/>
                          </a:rPr>
                          <m:t>𝑅</m:t>
                        </m:r>
                      </m:e>
                      <m:sub>
                        <m:r>
                          <a:rPr lang="en-US" sz="2600" i="1">
                            <a:solidFill>
                              <a:prstClr val="white"/>
                            </a:solidFill>
                            <a:latin typeface="Cambria Math"/>
                          </a:rPr>
                          <m:t>𝐹</m:t>
                        </m:r>
                      </m:sub>
                    </m:sSub>
                  </m:oMath>
                </a14:m>
                <a:r>
                  <a:rPr lang="fa-IR" sz="2600" dirty="0"/>
                  <a:t>  </a:t>
                </a:r>
                <a:endParaRPr lang="en-US" sz="26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2459865" y="522514"/>
                <a:ext cx="8816262" cy="6061165"/>
              </a:xfrm>
              <a:blipFill rotWithShape="0">
                <a:blip r:embed="rId2"/>
                <a:stretch>
                  <a:fillRect l="-1449" r="-759"/>
                </a:stretch>
              </a:blipFill>
            </p:spPr>
            <p:txBody>
              <a:bodyPr/>
              <a:lstStyle/>
              <a:p>
                <a:r>
                  <a:rPr lang="fa-IR">
                    <a:noFill/>
                  </a:rPr>
                  <a:t> </a:t>
                </a:r>
              </a:p>
            </p:txBody>
          </p:sp>
        </mc:Fallback>
      </mc:AlternateContent>
      <p:cxnSp>
        <p:nvCxnSpPr>
          <p:cNvPr id="7" name="Straight Connector 6"/>
          <p:cNvCxnSpPr>
            <a:stCxn id="3" idx="1"/>
            <a:endCxn id="3" idx="3"/>
          </p:cNvCxnSpPr>
          <p:nvPr/>
        </p:nvCxnSpPr>
        <p:spPr>
          <a:xfrm>
            <a:off x="2459865" y="3553097"/>
            <a:ext cx="8816262" cy="0"/>
          </a:xfrm>
          <a:prstGeom prst="line">
            <a:avLst/>
          </a:prstGeom>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426216771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357052"/>
            <a:ext cx="10225797" cy="757646"/>
          </a:xfrm>
        </p:spPr>
        <p:txBody>
          <a:bodyPr>
            <a:normAutofit/>
          </a:bodyPr>
          <a:lstStyle/>
          <a:p>
            <a:pPr algn="r" rtl="1"/>
            <a:r>
              <a:rPr lang="fa-IR" sz="2800" dirty="0" smtClean="0"/>
              <a:t>هزینه بدهی و سهام ممتاز:</a:t>
            </a:r>
            <a:endParaRPr lang="en-US" sz="28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545465" y="553792"/>
                <a:ext cx="10406130" cy="5409126"/>
              </a:xfrm>
            </p:spPr>
            <p:style>
              <a:lnRef idx="2">
                <a:schemeClr val="accent6"/>
              </a:lnRef>
              <a:fillRef idx="1">
                <a:schemeClr val="lt1"/>
              </a:fillRef>
              <a:effectRef idx="0">
                <a:schemeClr val="accent6"/>
              </a:effectRef>
              <a:fontRef idx="minor">
                <a:schemeClr val="dk1"/>
              </a:fontRef>
            </p:style>
            <p:txBody>
              <a:bodyPr>
                <a:normAutofit fontScale="85000" lnSpcReduction="20000"/>
              </a:bodyPr>
              <a:lstStyle/>
              <a:p>
                <a:pPr marL="0" indent="0" algn="r" rtl="1">
                  <a:buNone/>
                </a:pPr>
                <a:r>
                  <a:rPr lang="fa-IR" sz="2200" dirty="0" smtClean="0"/>
                  <a:t>شرکتها برای تامین مالی از بدهی وبه میزان کمتری از سهام ممتاز استفاده میکند تعیین هزینه سرمایه برای این دو راحتر از حقوق صاحبان سهام است .</a:t>
                </a:r>
              </a:p>
              <a:p>
                <a:pPr marL="0" indent="0" algn="r" rtl="1">
                  <a:buNone/>
                </a:pPr>
                <a:r>
                  <a:rPr lang="fa-IR" sz="2200" dirty="0" smtClean="0">
                    <a:solidFill>
                      <a:srgbClr val="FF0000"/>
                    </a:solidFill>
                  </a:rPr>
                  <a:t>هزینه </a:t>
                </a:r>
                <a:r>
                  <a:rPr lang="fa-IR" sz="2200" dirty="0">
                    <a:solidFill>
                      <a:srgbClr val="FF0000"/>
                    </a:solidFill>
                  </a:rPr>
                  <a:t>بدهی :</a:t>
                </a:r>
              </a:p>
              <a:p>
                <a:pPr marL="0" indent="0" algn="r" rtl="1">
                  <a:buNone/>
                </a:pPr>
                <a:r>
                  <a:rPr lang="fa-IR" sz="2200" dirty="0"/>
                  <a:t>نرخ بازده ی وام دهندگان بلند مدت از وام جدید شرکت است بتا را محاسبه و با استفاده از رابطه </a:t>
                </a:r>
                <a:r>
                  <a:rPr lang="en-US" sz="2200" dirty="0"/>
                  <a:t>SLM </a:t>
                </a:r>
                <a:r>
                  <a:rPr lang="fa-IR" sz="2200" dirty="0"/>
                  <a:t>میتوانیم هزینه بدهی یا نرخ بازده ی مورد انتظار را محاسبه کنیم اما این کار ضروری نیست .ما میتوانیم هزینه بدهی را به دو صورت مستقیم یا غیر مستقیم محاسبه کنیم چون هزینه بدهی همان نرخ بهره است ما می توانیم به راحتی دربازارهای مالی مشاهده </a:t>
                </a:r>
                <a:r>
                  <a:rPr lang="fa-IR" sz="2200" dirty="0" smtClean="0"/>
                  <a:t>کنیم.</a:t>
                </a:r>
              </a:p>
              <a:p>
                <a:pPr marL="0" indent="0" algn="r" rtl="1">
                  <a:buNone/>
                </a:pPr>
                <a:r>
                  <a:rPr lang="fa-IR" sz="2200" dirty="0">
                    <a:solidFill>
                      <a:srgbClr val="0070C0"/>
                    </a:solidFill>
                  </a:rPr>
                  <a:t>نکته : </a:t>
                </a:r>
                <a:r>
                  <a:rPr lang="fa-IR" sz="2200" dirty="0"/>
                  <a:t>نرخ کوپن اوراق قرضه منتشرشده ربطی به هزینه بدهی ندارد ونرخ کوپن بدهی همان نرخ بهره درزمان اتشاراوراق است وماباید این نرخ رابه روز کنیم یعنی نرخ فعلی بدهی ها را دربازار امروز در نظر بگیریم .</a:t>
                </a:r>
              </a:p>
              <a:p>
                <a:pPr marL="0" indent="0" algn="r" rtl="1">
                  <a:buNone/>
                </a:pPr>
                <a:r>
                  <a:rPr lang="fa-IR" sz="2200" dirty="0" smtClean="0">
                    <a:solidFill>
                      <a:srgbClr val="FF0000"/>
                    </a:solidFill>
                  </a:rPr>
                  <a:t>هزینه سهام ممتاز :</a:t>
                </a:r>
                <a:br>
                  <a:rPr lang="fa-IR" sz="2200" dirty="0" smtClean="0">
                    <a:solidFill>
                      <a:srgbClr val="FF0000"/>
                    </a:solidFill>
                  </a:rPr>
                </a:br>
                <a:r>
                  <a:rPr lang="fa-IR" sz="2200" dirty="0" smtClean="0"/>
                  <a:t>تعیین </a:t>
                </a:r>
                <a:r>
                  <a:rPr lang="fa-IR" sz="2200" dirty="0"/>
                  <a:t>هزینه سهام ممتاز بسیار آسان بوده زیرا یک سود تقسیمی ثابتی دارد که در هر دوره پرداخت میشود در نتیجه </a:t>
                </a:r>
                <a:r>
                  <a:rPr lang="fa-IR" sz="2200" dirty="0" smtClean="0"/>
                  <a:t>:       </a:t>
                </a:r>
                <a:r>
                  <a:rPr lang="fa-IR" sz="2200" dirty="0" smtClean="0">
                    <a:solidFill>
                      <a:srgbClr val="FF0000"/>
                    </a:solidFill>
                  </a:rPr>
                  <a:t>  </a:t>
                </a:r>
                <a14:m>
                  <m:oMath xmlns:m="http://schemas.openxmlformats.org/officeDocument/2006/math">
                    <m:sSub>
                      <m:sSubPr>
                        <m:ctrlPr>
                          <a:rPr lang="fa-IR" sz="2200" i="1">
                            <a:solidFill>
                              <a:srgbClr val="FF0000"/>
                            </a:solidFill>
                            <a:latin typeface="Cambria Math"/>
                          </a:rPr>
                        </m:ctrlPr>
                      </m:sSubPr>
                      <m:e>
                        <m:r>
                          <a:rPr lang="en-US" sz="2200" i="1">
                            <a:solidFill>
                              <a:srgbClr val="FF0000"/>
                            </a:solidFill>
                            <a:latin typeface="Cambria Math"/>
                          </a:rPr>
                          <m:t>𝑅</m:t>
                        </m:r>
                      </m:e>
                      <m:sub>
                        <m:r>
                          <a:rPr lang="en-US" sz="2200" i="1">
                            <a:solidFill>
                              <a:srgbClr val="FF0000"/>
                            </a:solidFill>
                            <a:latin typeface="Cambria Math"/>
                          </a:rPr>
                          <m:t>𝑃</m:t>
                        </m:r>
                      </m:sub>
                    </m:sSub>
                  </m:oMath>
                </a14:m>
                <a:r>
                  <a:rPr lang="en-US" sz="2200" dirty="0">
                    <a:solidFill>
                      <a:srgbClr val="FF0000"/>
                    </a:solidFill>
                  </a:rPr>
                  <a:t>= </a:t>
                </a:r>
                <a14:m>
                  <m:oMath xmlns:m="http://schemas.openxmlformats.org/officeDocument/2006/math">
                    <m:f>
                      <m:fPr>
                        <m:ctrlPr>
                          <a:rPr lang="en-US" sz="2200" i="1">
                            <a:solidFill>
                              <a:srgbClr val="FF0000"/>
                            </a:solidFill>
                            <a:latin typeface="Cambria Math"/>
                          </a:rPr>
                        </m:ctrlPr>
                      </m:fPr>
                      <m:num>
                        <m:r>
                          <a:rPr lang="en-US" sz="2200" i="1">
                            <a:solidFill>
                              <a:srgbClr val="FF0000"/>
                            </a:solidFill>
                            <a:latin typeface="Cambria Math"/>
                          </a:rPr>
                          <m:t>𝐷</m:t>
                        </m:r>
                      </m:num>
                      <m:den>
                        <m:sSub>
                          <m:sSubPr>
                            <m:ctrlPr>
                              <a:rPr lang="en-US" sz="2200" i="1">
                                <a:solidFill>
                                  <a:srgbClr val="FF0000"/>
                                </a:solidFill>
                                <a:latin typeface="Cambria Math"/>
                              </a:rPr>
                            </m:ctrlPr>
                          </m:sSubPr>
                          <m:e>
                            <m:r>
                              <a:rPr lang="en-US" sz="2200" i="1">
                                <a:solidFill>
                                  <a:srgbClr val="FF0000"/>
                                </a:solidFill>
                                <a:latin typeface="Cambria Math"/>
                              </a:rPr>
                              <m:t>𝑃</m:t>
                            </m:r>
                          </m:e>
                          <m:sub>
                            <m:r>
                              <a:rPr lang="en-US" sz="2200" i="1">
                                <a:solidFill>
                                  <a:srgbClr val="FF0000"/>
                                </a:solidFill>
                                <a:latin typeface="Cambria Math"/>
                              </a:rPr>
                              <m:t>0</m:t>
                            </m:r>
                          </m:sub>
                        </m:sSub>
                      </m:den>
                    </m:f>
                  </m:oMath>
                </a14:m>
                <a:endParaRPr lang="fa-IR" sz="2200" dirty="0"/>
              </a:p>
              <a:p>
                <a:pPr marL="0" indent="0" algn="r" rtl="1">
                  <a:buNone/>
                </a:pPr>
                <a:r>
                  <a:rPr lang="fa-IR" sz="2200" dirty="0" smtClean="0"/>
                  <a:t>    </a:t>
                </a:r>
                <a:r>
                  <a:rPr lang="en-US" sz="2200" dirty="0" smtClean="0"/>
                  <a:t>D</a:t>
                </a:r>
                <a:r>
                  <a:rPr lang="fa-IR" sz="2200" dirty="0" smtClean="0"/>
                  <a:t> =  سود </a:t>
                </a:r>
                <a:r>
                  <a:rPr lang="fa-IR" sz="2200" dirty="0"/>
                  <a:t>تقسیمی </a:t>
                </a:r>
              </a:p>
              <a:p>
                <a:pPr marL="0" indent="0" algn="r" rtl="1">
                  <a:buNone/>
                </a:pPr>
                <a:r>
                  <a:rPr lang="fa-IR" sz="2200" dirty="0" smtClean="0">
                    <a:solidFill>
                      <a:srgbClr val="FF0000"/>
                    </a:solidFill>
                  </a:rPr>
                  <a:t> </a:t>
                </a:r>
                <a:r>
                  <a:rPr lang="en-US" sz="2200" dirty="0" smtClean="0">
                    <a:solidFill>
                      <a:srgbClr val="FF0000"/>
                    </a:solidFill>
                  </a:rPr>
                  <a:t>  </a:t>
                </a:r>
                <a:r>
                  <a:rPr lang="fa-IR" sz="2200" dirty="0" smtClean="0">
                    <a:solidFill>
                      <a:srgbClr val="FF0000"/>
                    </a:solidFill>
                  </a:rPr>
                  <a:t> </a:t>
                </a:r>
                <a14:m>
                  <m:oMath xmlns:m="http://schemas.openxmlformats.org/officeDocument/2006/math">
                    <m:sSub>
                      <m:sSubPr>
                        <m:ctrlPr>
                          <a:rPr lang="fa-IR" sz="2200" i="1" smtClean="0">
                            <a:solidFill>
                              <a:schemeClr val="tx1"/>
                            </a:solidFill>
                            <a:latin typeface="Cambria Math"/>
                          </a:rPr>
                        </m:ctrlPr>
                      </m:sSubPr>
                      <m:e>
                        <m:r>
                          <a:rPr lang="en-US" sz="2200" b="0" i="1" smtClean="0">
                            <a:solidFill>
                              <a:schemeClr val="tx1"/>
                            </a:solidFill>
                            <a:latin typeface="Cambria Math" panose="02040503050406030204" pitchFamily="18" charset="0"/>
                          </a:rPr>
                          <m:t>𝑃</m:t>
                        </m:r>
                      </m:e>
                      <m:sub>
                        <m:r>
                          <a:rPr lang="en-US" sz="2200" b="0" i="1" smtClean="0">
                            <a:solidFill>
                              <a:schemeClr val="tx1"/>
                            </a:solidFill>
                            <a:latin typeface="Cambria Math" panose="02040503050406030204" pitchFamily="18" charset="0"/>
                          </a:rPr>
                          <m:t>0</m:t>
                        </m:r>
                      </m:sub>
                    </m:sSub>
                  </m:oMath>
                </a14:m>
                <a:r>
                  <a:rPr lang="fa-IR" sz="2200" dirty="0" smtClean="0">
                    <a:solidFill>
                      <a:schemeClr val="tx1"/>
                    </a:solidFill>
                  </a:rPr>
                  <a:t>=</a:t>
                </a:r>
                <a:r>
                  <a:rPr lang="en-US" sz="2200" dirty="0" smtClean="0">
                    <a:solidFill>
                      <a:schemeClr val="tx1"/>
                    </a:solidFill>
                  </a:rPr>
                  <a:t> </a:t>
                </a:r>
                <a:r>
                  <a:rPr lang="fa-IR" sz="2200" dirty="0" smtClean="0">
                    <a:solidFill>
                      <a:schemeClr val="tx1"/>
                    </a:solidFill>
                  </a:rPr>
                  <a:t> قیمت جاری سهم   </a:t>
                </a:r>
              </a:p>
              <a:p>
                <a:pPr marL="0" lvl="0" indent="0" algn="r" rtl="1">
                  <a:buNone/>
                </a:pPr>
                <a:r>
                  <a:rPr lang="fa-IR" sz="2200" dirty="0" smtClean="0">
                    <a:solidFill>
                      <a:srgbClr val="FF0000"/>
                    </a:solidFill>
                  </a:rPr>
                  <a:t>نکته </a:t>
                </a:r>
                <a:r>
                  <a:rPr lang="fa-IR" sz="2200" dirty="0">
                    <a:solidFill>
                      <a:srgbClr val="FF0000"/>
                    </a:solidFill>
                  </a:rPr>
                  <a:t>:هزینه سرمایه سهام ممتاز برابر با بازده ی ناشی از سود این سهام است.</a:t>
                </a:r>
              </a:p>
              <a:p>
                <a:pPr marL="0" indent="0" algn="r" rtl="1">
                  <a:buNone/>
                </a:pPr>
                <a:endParaRPr lang="en-US" dirty="0">
                  <a:solidFill>
                    <a:schemeClr val="tx1"/>
                  </a:solidFill>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545465" y="553792"/>
                <a:ext cx="10406130" cy="5409126"/>
              </a:xfrm>
              <a:blipFill rotWithShape="1">
                <a:blip r:embed="rId2"/>
                <a:stretch>
                  <a:fillRect t="-112" r="-409"/>
                </a:stretch>
              </a:blipFill>
            </p:spPr>
            <p:txBody>
              <a:bodyPr/>
              <a:lstStyle/>
              <a:p>
                <a:r>
                  <a:rPr lang="fa-IR">
                    <a:noFill/>
                  </a:rPr>
                  <a:t> </a:t>
                </a:r>
              </a:p>
            </p:txBody>
          </p:sp>
        </mc:Fallback>
      </mc:AlternateContent>
      <p:cxnSp>
        <p:nvCxnSpPr>
          <p:cNvPr id="5" name="Straight Connector 4"/>
          <p:cNvCxnSpPr/>
          <p:nvPr/>
        </p:nvCxnSpPr>
        <p:spPr>
          <a:xfrm flipH="1" flipV="1">
            <a:off x="2159726" y="1663337"/>
            <a:ext cx="8499565" cy="26126"/>
          </a:xfrm>
          <a:prstGeom prst="line">
            <a:avLst/>
          </a:prstGeom>
          <a:ln w="9525" cap="flat" cmpd="sng" algn="ctr">
            <a:solidFill>
              <a:schemeClr val="accent5"/>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9" name="Straight Connector 18"/>
          <p:cNvCxnSpPr/>
          <p:nvPr/>
        </p:nvCxnSpPr>
        <p:spPr>
          <a:xfrm flipV="1">
            <a:off x="677333" y="4075611"/>
            <a:ext cx="10922484" cy="17418"/>
          </a:xfrm>
          <a:prstGeom prst="line">
            <a:avLst/>
          </a:prstGeom>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303252440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141668"/>
            <a:ext cx="11338656" cy="1512961"/>
          </a:xfrm>
        </p:spPr>
        <p:txBody>
          <a:bodyPr>
            <a:normAutofit/>
          </a:bodyPr>
          <a:lstStyle/>
          <a:p>
            <a:pPr algn="r" rtl="1"/>
            <a:r>
              <a:rPr lang="fa-IR" sz="2800" dirty="0"/>
              <a:t>میانگین موزون هزینه سرمایه :</a:t>
            </a:r>
            <a:endParaRPr lang="en-US" sz="2800" dirty="0"/>
          </a:p>
        </p:txBody>
      </p:sp>
      <p:sp>
        <p:nvSpPr>
          <p:cNvPr id="3" name="Content Placeholder 2"/>
          <p:cNvSpPr>
            <a:spLocks noGrp="1"/>
          </p:cNvSpPr>
          <p:nvPr>
            <p:ph idx="1"/>
          </p:nvPr>
        </p:nvSpPr>
        <p:spPr>
          <a:xfrm>
            <a:off x="1519706" y="1223493"/>
            <a:ext cx="10367493" cy="4662152"/>
          </a:xfrm>
        </p:spPr>
        <p:style>
          <a:lnRef idx="2">
            <a:schemeClr val="accent6"/>
          </a:lnRef>
          <a:fillRef idx="1">
            <a:schemeClr val="lt1"/>
          </a:fillRef>
          <a:effectRef idx="0">
            <a:schemeClr val="accent6"/>
          </a:effectRef>
          <a:fontRef idx="minor">
            <a:schemeClr val="dk1"/>
          </a:fontRef>
        </p:style>
        <p:txBody>
          <a:bodyPr>
            <a:normAutofit fontScale="92500" lnSpcReduction="10000"/>
          </a:bodyPr>
          <a:lstStyle/>
          <a:p>
            <a:pPr marL="0" indent="0" algn="r" rtl="1">
              <a:buNone/>
            </a:pPr>
            <a:r>
              <a:rPr lang="fa-IR" dirty="0"/>
              <a:t>یکی از فرضهای ضمنی استفاده از میانگین موزون هزینه سرمایه برای یک پروژه </a:t>
            </a:r>
            <a:r>
              <a:rPr lang="fa-IR" dirty="0" smtClean="0"/>
              <a:t>این است </a:t>
            </a:r>
            <a:r>
              <a:rPr lang="fa-IR" dirty="0"/>
              <a:t>که در آن نسبت اجزای ساختار </a:t>
            </a:r>
            <a:r>
              <a:rPr lang="fa-IR" dirty="0" smtClean="0"/>
              <a:t>سرمایه </a:t>
            </a:r>
            <a:r>
              <a:rPr lang="fa-IR" dirty="0"/>
              <a:t>بهینه است .</a:t>
            </a:r>
          </a:p>
          <a:p>
            <a:pPr marL="0" indent="0" algn="r" rtl="1">
              <a:buNone/>
            </a:pPr>
            <a:r>
              <a:rPr lang="fa-IR" dirty="0"/>
              <a:t>غالبا در این فرایند بدهی کوتاه مدت نادیده گرفته می شود زیرا برخی بدهیها با روند رشد شرکت در جریانات نقدی منظور میشود مثل حسابهای پرداختنی وحقوق معوق که با فروش ثبت میشود </a:t>
            </a:r>
            <a:r>
              <a:rPr lang="fa-IR" dirty="0" smtClean="0"/>
              <a:t>.</a:t>
            </a:r>
          </a:p>
          <a:p>
            <a:pPr marL="0" indent="0" algn="r" rtl="1">
              <a:buNone/>
            </a:pPr>
            <a:r>
              <a:rPr lang="fa-IR" b="1" dirty="0" smtClean="0"/>
              <a:t>وزن اجزای مختلف سرمایه :</a:t>
            </a:r>
            <a:r>
              <a:rPr lang="fa-IR" dirty="0"/>
              <a:t/>
            </a:r>
            <a:br>
              <a:rPr lang="fa-IR" dirty="0"/>
            </a:br>
            <a:r>
              <a:rPr lang="fa-IR" dirty="0"/>
              <a:t>ما میتوانیم با ضرب تعداد سهام یا بدهی در قیمت هر سهم یا ورقه ی آن ارزش بازار را محاسبه کنیم اگر تعداد آن زیاد باشد میانگین </a:t>
            </a:r>
            <a:r>
              <a:rPr lang="fa-IR" dirty="0" smtClean="0"/>
              <a:t>میگیریم </a:t>
            </a:r>
            <a:endParaRPr lang="fa-IR" dirty="0"/>
          </a:p>
          <a:p>
            <a:pPr marL="0" indent="0" algn="r" rtl="1">
              <a:buNone/>
            </a:pPr>
            <a:r>
              <a:rPr lang="fa-IR" dirty="0" smtClean="0"/>
              <a:t>از </a:t>
            </a:r>
            <a:r>
              <a:rPr lang="fa-IR" dirty="0"/>
              <a:t>حرف </a:t>
            </a:r>
            <a:r>
              <a:rPr lang="en-US" dirty="0"/>
              <a:t>V </a:t>
            </a:r>
            <a:r>
              <a:rPr lang="fa-IR" dirty="0"/>
              <a:t>به عنوان ارزش کل بدهی وحقوق صاحبان سهام استفاده میکنیم </a:t>
            </a:r>
            <a:r>
              <a:rPr lang="fa-IR" sz="2000" dirty="0" smtClean="0"/>
              <a:t>:     </a:t>
            </a:r>
            <a:r>
              <a:rPr lang="en-US" sz="2000" dirty="0"/>
              <a:t>V</a:t>
            </a:r>
            <a:r>
              <a:rPr lang="en-US" sz="2000" dirty="0" smtClean="0"/>
              <a:t>= E+D</a:t>
            </a:r>
            <a:endParaRPr lang="fa-IR" sz="2000" dirty="0"/>
          </a:p>
          <a:p>
            <a:pPr marL="0" indent="0" algn="r" rtl="1">
              <a:buNone/>
            </a:pPr>
            <a:endParaRPr lang="fa-IR" dirty="0" smtClean="0"/>
          </a:p>
          <a:p>
            <a:pPr marL="0" indent="0" algn="r" rtl="1">
              <a:buNone/>
            </a:pPr>
            <a:r>
              <a:rPr lang="fa-IR" dirty="0"/>
              <a:t>اگر دو طرف را بر </a:t>
            </a:r>
            <a:r>
              <a:rPr lang="en-US" dirty="0"/>
              <a:t>V  </a:t>
            </a:r>
            <a:r>
              <a:rPr lang="fa-IR" dirty="0"/>
              <a:t>تقسیم کنیم درصد حقوق صاحبان سهام وبدهی </a:t>
            </a:r>
            <a:r>
              <a:rPr lang="fa-IR" dirty="0" smtClean="0"/>
              <a:t>حساب </a:t>
            </a:r>
            <a:r>
              <a:rPr lang="fa-IR" dirty="0"/>
              <a:t>میشود که به آنها اوزان ساختار سرمایه گفته می شود.</a:t>
            </a:r>
            <a:endParaRPr lang="fa-IR" dirty="0" smtClean="0"/>
          </a:p>
        </p:txBody>
      </p:sp>
    </p:spTree>
    <p:extLst>
      <p:ext uri="{BB962C8B-B14F-4D97-AF65-F5344CB8AC3E}">
        <p14:creationId xmlns:p14="http://schemas.microsoft.com/office/powerpoint/2010/main" val="168347440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81539" y="218941"/>
            <a:ext cx="11318540" cy="1522774"/>
          </a:xfrm>
        </p:spPr>
        <p:txBody>
          <a:bodyPr>
            <a:normAutofit/>
          </a:bodyPr>
          <a:lstStyle/>
          <a:p>
            <a:pPr algn="r" rtl="1"/>
            <a:r>
              <a:rPr lang="fa-IR" sz="2800" dirty="0">
                <a:solidFill>
                  <a:srgbClr val="FF0000"/>
                </a:solidFill>
              </a:rPr>
              <a:t>مالیات ومیانگین موزون سرمایه </a:t>
            </a:r>
            <a:r>
              <a:rPr lang="fa-IR" sz="2800" dirty="0" smtClean="0">
                <a:solidFill>
                  <a:srgbClr val="FF0000"/>
                </a:solidFill>
              </a:rPr>
              <a:t>: </a:t>
            </a:r>
            <a:endParaRPr lang="en-US" sz="2800" dirty="0">
              <a:solidFill>
                <a:srgbClr val="FF0000"/>
              </a:solidFill>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442434" y="1468192"/>
                <a:ext cx="10431886" cy="3554569"/>
              </a:xfrm>
            </p:spPr>
            <p:style>
              <a:lnRef idx="2">
                <a:schemeClr val="accent6"/>
              </a:lnRef>
              <a:fillRef idx="1">
                <a:schemeClr val="lt1"/>
              </a:fillRef>
              <a:effectRef idx="0">
                <a:schemeClr val="accent6"/>
              </a:effectRef>
              <a:fontRef idx="minor">
                <a:schemeClr val="dk1"/>
              </a:fontRef>
            </p:style>
            <p:txBody>
              <a:bodyPr/>
              <a:lstStyle/>
              <a:p>
                <a:pPr marL="0" indent="0" algn="r" rtl="1">
                  <a:buNone/>
                </a:pPr>
                <a:endParaRPr lang="en-US" dirty="0" smtClean="0"/>
              </a:p>
              <a:p>
                <a:pPr marL="0" indent="0" algn="r" rtl="1">
                  <a:buNone/>
                </a:pPr>
                <a:r>
                  <a:rPr lang="fa-IR" dirty="0" smtClean="0"/>
                  <a:t>به خاطر داشته باشید همیشه باید جریانات نقدی پس از کسر مالیات را مد نظر قرار داد ونرخ تنزیل متناسب با جریانات نقدی پس از کسر مالیات باشد .</a:t>
                </a:r>
              </a:p>
              <a:p>
                <a:pPr marL="0" indent="0" algn="r" rtl="1">
                  <a:buNone/>
                </a:pPr>
                <a:endParaRPr lang="fa-IR" dirty="0"/>
              </a:p>
              <a:p>
                <a:pPr marL="0" indent="0" algn="ctr">
                  <a:buNone/>
                </a:pPr>
                <a14:m>
                  <m:oMath xmlns:m="http://schemas.openxmlformats.org/officeDocument/2006/math">
                    <m:r>
                      <a:rPr lang="en-US" sz="2000" b="0" i="1" smtClean="0">
                        <a:solidFill>
                          <a:srgbClr val="FF0000"/>
                        </a:solidFill>
                        <a:latin typeface="Cambria Math" panose="02040503050406030204" pitchFamily="18" charset="0"/>
                      </a:rPr>
                      <m:t>𝑊𝐴𝐶𝐶</m:t>
                    </m:r>
                    <m:r>
                      <a:rPr lang="en-US" sz="2000" b="0" i="1" smtClean="0">
                        <a:solidFill>
                          <a:srgbClr val="FF0000"/>
                        </a:solidFill>
                        <a:latin typeface="Cambria Math" panose="02040503050406030204" pitchFamily="18" charset="0"/>
                      </a:rPr>
                      <m:t>=(</m:t>
                    </m:r>
                    <m:f>
                      <m:fPr>
                        <m:ctrlPr>
                          <a:rPr lang="en-US" sz="2000" b="0" i="1" smtClean="0">
                            <a:solidFill>
                              <a:srgbClr val="FF0000"/>
                            </a:solidFill>
                            <a:latin typeface="Cambria Math"/>
                          </a:rPr>
                        </m:ctrlPr>
                      </m:fPr>
                      <m:num>
                        <m:r>
                          <a:rPr lang="en-US" sz="2000" b="0" i="1" smtClean="0">
                            <a:solidFill>
                              <a:srgbClr val="FF0000"/>
                            </a:solidFill>
                            <a:latin typeface="Cambria Math" panose="02040503050406030204" pitchFamily="18" charset="0"/>
                          </a:rPr>
                          <m:t>𝐸</m:t>
                        </m:r>
                      </m:num>
                      <m:den>
                        <m:r>
                          <a:rPr lang="en-US" sz="2000" b="0" i="1" smtClean="0">
                            <a:solidFill>
                              <a:srgbClr val="FF0000"/>
                            </a:solidFill>
                            <a:latin typeface="Cambria Math" panose="02040503050406030204" pitchFamily="18" charset="0"/>
                          </a:rPr>
                          <m:t>𝑉</m:t>
                        </m:r>
                      </m:den>
                    </m:f>
                  </m:oMath>
                </a14:m>
                <a:r>
                  <a:rPr lang="en-US" sz="2000" dirty="0" smtClean="0">
                    <a:solidFill>
                      <a:srgbClr val="FF0000"/>
                    </a:solidFill>
                  </a:rPr>
                  <a:t>)</a:t>
                </a:r>
                <a14:m>
                  <m:oMath xmlns:m="http://schemas.openxmlformats.org/officeDocument/2006/math">
                    <m:r>
                      <a:rPr lang="en-US" sz="2000" i="1" dirty="0" smtClean="0">
                        <a:solidFill>
                          <a:srgbClr val="FF0000"/>
                        </a:solidFill>
                        <a:latin typeface="Cambria Math" panose="02040503050406030204" pitchFamily="18" charset="0"/>
                        <a:ea typeface="Cambria Math" panose="02040503050406030204" pitchFamily="18" charset="0"/>
                      </a:rPr>
                      <m:t>×</m:t>
                    </m:r>
                    <m:sSub>
                      <m:sSubPr>
                        <m:ctrlPr>
                          <a:rPr lang="en-US" sz="2000" i="1" dirty="0" smtClean="0">
                            <a:solidFill>
                              <a:srgbClr val="FF0000"/>
                            </a:solidFill>
                            <a:latin typeface="Cambria Math"/>
                            <a:ea typeface="Cambria Math" panose="02040503050406030204" pitchFamily="18" charset="0"/>
                          </a:rPr>
                        </m:ctrlPr>
                      </m:sSubPr>
                      <m:e>
                        <m:r>
                          <a:rPr lang="en-US" sz="2000" b="0" i="1" dirty="0" smtClean="0">
                            <a:solidFill>
                              <a:srgbClr val="FF0000"/>
                            </a:solidFill>
                            <a:latin typeface="Cambria Math" panose="02040503050406030204" pitchFamily="18" charset="0"/>
                            <a:ea typeface="Cambria Math" panose="02040503050406030204" pitchFamily="18" charset="0"/>
                          </a:rPr>
                          <m:t>𝑅</m:t>
                        </m:r>
                      </m:e>
                      <m:sub>
                        <m:r>
                          <a:rPr lang="en-US" sz="2000" b="0" i="1" dirty="0" smtClean="0">
                            <a:solidFill>
                              <a:srgbClr val="FF0000"/>
                            </a:solidFill>
                            <a:latin typeface="Cambria Math" panose="02040503050406030204" pitchFamily="18" charset="0"/>
                            <a:ea typeface="Cambria Math" panose="02040503050406030204" pitchFamily="18" charset="0"/>
                          </a:rPr>
                          <m:t>𝐸</m:t>
                        </m:r>
                      </m:sub>
                    </m:sSub>
                    <m:r>
                      <a:rPr lang="en-US" sz="2000" b="0" i="0" dirty="0" smtClean="0">
                        <a:solidFill>
                          <a:srgbClr val="FF0000"/>
                        </a:solidFill>
                        <a:latin typeface="Cambria Math" panose="02040503050406030204" pitchFamily="18" charset="0"/>
                        <a:ea typeface="Cambria Math" panose="02040503050406030204" pitchFamily="18" charset="0"/>
                      </a:rPr>
                      <m:t>+(</m:t>
                    </m:r>
                    <m:f>
                      <m:fPr>
                        <m:ctrlPr>
                          <a:rPr lang="en-US" sz="2000" b="0" i="1" dirty="0" smtClean="0">
                            <a:solidFill>
                              <a:srgbClr val="FF0000"/>
                            </a:solidFill>
                            <a:latin typeface="Cambria Math"/>
                            <a:ea typeface="Cambria Math" panose="02040503050406030204" pitchFamily="18" charset="0"/>
                          </a:rPr>
                        </m:ctrlPr>
                      </m:fPr>
                      <m:num>
                        <m:r>
                          <a:rPr lang="en-US" sz="2000" b="0" i="1" dirty="0" smtClean="0">
                            <a:solidFill>
                              <a:srgbClr val="FF0000"/>
                            </a:solidFill>
                            <a:latin typeface="Cambria Math" panose="02040503050406030204" pitchFamily="18" charset="0"/>
                            <a:ea typeface="Cambria Math" panose="02040503050406030204" pitchFamily="18" charset="0"/>
                          </a:rPr>
                          <m:t>𝐷</m:t>
                        </m:r>
                      </m:num>
                      <m:den>
                        <m:r>
                          <a:rPr lang="en-US" sz="2000" b="0" i="1" dirty="0" smtClean="0">
                            <a:solidFill>
                              <a:srgbClr val="FF0000"/>
                            </a:solidFill>
                            <a:latin typeface="Cambria Math" panose="02040503050406030204" pitchFamily="18" charset="0"/>
                            <a:ea typeface="Cambria Math" panose="02040503050406030204" pitchFamily="18" charset="0"/>
                          </a:rPr>
                          <m:t>𝑉</m:t>
                        </m:r>
                      </m:den>
                    </m:f>
                  </m:oMath>
                </a14:m>
                <a:r>
                  <a:rPr lang="en-US" sz="2000" dirty="0" smtClean="0">
                    <a:solidFill>
                      <a:srgbClr val="FF0000"/>
                    </a:solidFill>
                  </a:rPr>
                  <a:t>)</a:t>
                </a:r>
                <a14:m>
                  <m:oMath xmlns:m="http://schemas.openxmlformats.org/officeDocument/2006/math">
                    <m:r>
                      <a:rPr lang="en-US" sz="2000" i="1" dirty="0" smtClean="0">
                        <a:solidFill>
                          <a:srgbClr val="FF0000"/>
                        </a:solidFill>
                        <a:latin typeface="Cambria Math" panose="02040503050406030204" pitchFamily="18" charset="0"/>
                        <a:ea typeface="Cambria Math" panose="02040503050406030204" pitchFamily="18" charset="0"/>
                      </a:rPr>
                      <m:t>×</m:t>
                    </m:r>
                    <m:sSub>
                      <m:sSubPr>
                        <m:ctrlPr>
                          <a:rPr lang="en-US" sz="2000" i="1" dirty="0" smtClean="0">
                            <a:solidFill>
                              <a:srgbClr val="FF0000"/>
                            </a:solidFill>
                            <a:latin typeface="Cambria Math"/>
                            <a:ea typeface="Cambria Math" panose="02040503050406030204" pitchFamily="18" charset="0"/>
                          </a:rPr>
                        </m:ctrlPr>
                      </m:sSubPr>
                      <m:e>
                        <m:r>
                          <a:rPr lang="en-US" sz="2000" b="0" i="1" dirty="0" smtClean="0">
                            <a:solidFill>
                              <a:srgbClr val="FF0000"/>
                            </a:solidFill>
                            <a:latin typeface="Cambria Math" panose="02040503050406030204" pitchFamily="18" charset="0"/>
                            <a:ea typeface="Cambria Math" panose="02040503050406030204" pitchFamily="18" charset="0"/>
                          </a:rPr>
                          <m:t>𝑅</m:t>
                        </m:r>
                      </m:e>
                      <m:sub>
                        <m:r>
                          <a:rPr lang="en-US" sz="2000" b="0" i="1" dirty="0" smtClean="0">
                            <a:solidFill>
                              <a:srgbClr val="FF0000"/>
                            </a:solidFill>
                            <a:latin typeface="Cambria Math" panose="02040503050406030204" pitchFamily="18" charset="0"/>
                            <a:ea typeface="Cambria Math" panose="02040503050406030204" pitchFamily="18" charset="0"/>
                          </a:rPr>
                          <m:t>𝐷</m:t>
                        </m:r>
                      </m:sub>
                    </m:sSub>
                    <m:r>
                      <a:rPr lang="en-US" sz="2000" i="1" dirty="0" smtClean="0">
                        <a:solidFill>
                          <a:srgbClr val="FF0000"/>
                        </a:solidFill>
                        <a:latin typeface="Cambria Math" panose="02040503050406030204" pitchFamily="18" charset="0"/>
                        <a:ea typeface="Cambria Math" panose="02040503050406030204" pitchFamily="18" charset="0"/>
                      </a:rPr>
                      <m:t>×</m:t>
                    </m:r>
                    <m:r>
                      <a:rPr lang="en-US" sz="2000" b="0" i="1" dirty="0" smtClean="0">
                        <a:solidFill>
                          <a:srgbClr val="FF0000"/>
                        </a:solidFill>
                        <a:latin typeface="Cambria Math" panose="02040503050406030204" pitchFamily="18" charset="0"/>
                        <a:ea typeface="Cambria Math" panose="02040503050406030204" pitchFamily="18" charset="0"/>
                      </a:rPr>
                      <m:t>(</m:t>
                    </m:r>
                    <m:r>
                      <a:rPr lang="en-US" sz="2000" b="0" i="1" dirty="0" smtClean="0">
                        <a:solidFill>
                          <a:srgbClr val="FF0000"/>
                        </a:solidFill>
                        <a:latin typeface="Cambria Math" panose="02040503050406030204" pitchFamily="18" charset="0"/>
                        <a:ea typeface="Cambria Math" panose="02040503050406030204" pitchFamily="18" charset="0"/>
                      </a:rPr>
                      <m:t>1</m:t>
                    </m:r>
                    <m:r>
                      <a:rPr lang="en-US" sz="2000" b="0" i="1" dirty="0" smtClean="0">
                        <a:solidFill>
                          <a:srgbClr val="FF0000"/>
                        </a:solidFill>
                        <a:latin typeface="Cambria Math" panose="02040503050406030204" pitchFamily="18" charset="0"/>
                        <a:ea typeface="Cambria Math" panose="02040503050406030204" pitchFamily="18" charset="0"/>
                      </a:rPr>
                      <m:t>−</m:t>
                    </m:r>
                    <m:sSub>
                      <m:sSubPr>
                        <m:ctrlPr>
                          <a:rPr lang="en-US" sz="2000" b="0" i="1" dirty="0" smtClean="0">
                            <a:solidFill>
                              <a:srgbClr val="FF0000"/>
                            </a:solidFill>
                            <a:latin typeface="Cambria Math"/>
                            <a:ea typeface="Cambria Math" panose="02040503050406030204" pitchFamily="18" charset="0"/>
                          </a:rPr>
                        </m:ctrlPr>
                      </m:sSubPr>
                      <m:e>
                        <m:r>
                          <a:rPr lang="en-US" sz="2000" b="0" i="1" dirty="0" smtClean="0">
                            <a:solidFill>
                              <a:srgbClr val="FF0000"/>
                            </a:solidFill>
                            <a:latin typeface="Cambria Math" panose="02040503050406030204" pitchFamily="18" charset="0"/>
                            <a:ea typeface="Cambria Math" panose="02040503050406030204" pitchFamily="18" charset="0"/>
                          </a:rPr>
                          <m:t>𝑇</m:t>
                        </m:r>
                      </m:e>
                      <m:sub>
                        <m:r>
                          <a:rPr lang="en-US" sz="2000" b="0" i="1" dirty="0" smtClean="0">
                            <a:solidFill>
                              <a:srgbClr val="FF0000"/>
                            </a:solidFill>
                            <a:latin typeface="Cambria Math" panose="02040503050406030204" pitchFamily="18" charset="0"/>
                            <a:ea typeface="Cambria Math" panose="02040503050406030204" pitchFamily="18" charset="0"/>
                          </a:rPr>
                          <m:t>𝐶</m:t>
                        </m:r>
                      </m:sub>
                    </m:sSub>
                  </m:oMath>
                </a14:m>
                <a:r>
                  <a:rPr lang="en-US" sz="2000" dirty="0" smtClean="0">
                    <a:solidFill>
                      <a:srgbClr val="FF0000"/>
                    </a:solidFill>
                  </a:rPr>
                  <a:t>)</a:t>
                </a:r>
                <a:endParaRPr lang="en-US" sz="2000" dirty="0">
                  <a:solidFill>
                    <a:srgbClr val="FF0000"/>
                  </a:solidFill>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442434" y="1468192"/>
                <a:ext cx="10431886" cy="3554569"/>
              </a:xfrm>
              <a:blipFill rotWithShape="1">
                <a:blip r:embed="rId2"/>
                <a:stretch>
                  <a:fillRect r="-758"/>
                </a:stretch>
              </a:blipFill>
            </p:spPr>
            <p:txBody>
              <a:bodyPr/>
              <a:lstStyle/>
              <a:p>
                <a:r>
                  <a:rPr lang="fa-IR">
                    <a:noFill/>
                  </a:rPr>
                  <a:t> </a:t>
                </a:r>
              </a:p>
            </p:txBody>
          </p:sp>
        </mc:Fallback>
      </mc:AlternateContent>
    </p:spTree>
    <p:extLst>
      <p:ext uri="{BB962C8B-B14F-4D97-AF65-F5344CB8AC3E}">
        <p14:creationId xmlns:p14="http://schemas.microsoft.com/office/powerpoint/2010/main" val="211620798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Rectangle 2"/>
              <p:cNvSpPr/>
              <p:nvPr/>
            </p:nvSpPr>
            <p:spPr>
              <a:xfrm>
                <a:off x="2485623" y="803272"/>
                <a:ext cx="9427333" cy="5386090"/>
              </a:xfrm>
              <a:prstGeom prst="rect">
                <a:avLst/>
              </a:prstGeom>
            </p:spPr>
            <p:txBody>
              <a:bodyPr wrap="square">
                <a:spAutoFit/>
              </a:bodyPr>
              <a:lstStyle/>
              <a:p>
                <a:pPr marL="137160" indent="0" algn="r">
                  <a:buNone/>
                </a:pPr>
                <a:r>
                  <a:rPr lang="fa-IR" sz="2000" dirty="0" smtClean="0">
                    <a:solidFill>
                      <a:srgbClr val="FF0000"/>
                    </a:solidFill>
                  </a:rPr>
                  <a:t>مثال:</a:t>
                </a:r>
              </a:p>
              <a:p>
                <a:pPr marL="137160" indent="0" algn="r">
                  <a:buNone/>
                </a:pPr>
                <a:endParaRPr lang="fa-IR" dirty="0"/>
              </a:p>
              <a:p>
                <a:pPr marL="137160" indent="0" algn="r">
                  <a:buNone/>
                </a:pPr>
                <a:r>
                  <a:rPr lang="fa-IR" dirty="0" smtClean="0"/>
                  <a:t>تعداد سهام منتشره شرکت بی بی لین 1400000 وقیمت فعلی هر سهم این شرکت 20 دلار است .بدهی شرکت متشکل از اوراق قرضه ایست که آخرین قیمت آن 93درصد ارزش اسمی است مجموع ارزش اسمی این بدهی 5میلیون دلار وبا قیمت فعلی نرخ بازده ی آن 11درصد است . نرخ بازده بدون ریسک وصرف ریسک بازار به ترتیب 8درصد و7 درصد است .بتای این شرکت 0.74 برآورد شده است . اگر نرخ مالیات شرکت 40 درصد باشد میانگین موزون هزینه سرمایه آن چقدر ؟</a:t>
                </a:r>
              </a:p>
              <a:p>
                <a:pPr marL="137160" indent="0" algn="r">
                  <a:buNone/>
                </a:pPr>
                <a:r>
                  <a:rPr lang="en-US" dirty="0" smtClean="0"/>
                  <a:t>SLM</a:t>
                </a:r>
                <a:r>
                  <a:rPr lang="fa-IR" dirty="0" smtClean="0"/>
                  <a:t>با توجه به معادله</a:t>
                </a:r>
              </a:p>
              <a:p>
                <a:pPr marL="137160" indent="0" algn="r">
                  <a:buNone/>
                </a:pPr>
                <a:r>
                  <a:rPr lang="fa-IR" dirty="0" smtClean="0"/>
                  <a:t>هزينه حقوق صاحبان سهام:</a:t>
                </a:r>
              </a:p>
              <a:p>
                <a:pPr marL="137160" indent="0">
                  <a:buNone/>
                </a:pPr>
                <a14:m>
                  <m:oMathPara xmlns:m="http://schemas.openxmlformats.org/officeDocument/2006/math">
                    <m:oMathParaPr>
                      <m:jc m:val="centerGroup"/>
                    </m:oMathParaPr>
                    <m:oMath xmlns:m="http://schemas.openxmlformats.org/officeDocument/2006/math">
                      <m:r>
                        <a:rPr lang="fa-IR" i="1">
                          <a:latin typeface="Cambria Math"/>
                        </a:rPr>
                        <m:t>8</m:t>
                      </m:r>
                      <m:r>
                        <a:rPr lang="fa-IR" i="1">
                          <a:latin typeface="Cambria Math"/>
                        </a:rPr>
                        <m:t>%+</m:t>
                      </m:r>
                      <m:r>
                        <a:rPr lang="fa-IR" i="1">
                          <a:latin typeface="Cambria Math"/>
                        </a:rPr>
                        <m:t>7</m:t>
                      </m:r>
                      <m:r>
                        <a:rPr lang="fa-IR" i="1">
                          <a:latin typeface="Cambria Math"/>
                        </a:rPr>
                        <m:t>%∗</m:t>
                      </m:r>
                      <m:r>
                        <a:rPr lang="fa-IR" i="1">
                          <a:latin typeface="Cambria Math"/>
                        </a:rPr>
                        <m:t>0</m:t>
                      </m:r>
                      <m:r>
                        <a:rPr lang="fa-IR" i="1">
                          <a:latin typeface="Cambria Math"/>
                        </a:rPr>
                        <m:t>.</m:t>
                      </m:r>
                      <m:r>
                        <a:rPr lang="fa-IR" i="1">
                          <a:latin typeface="Cambria Math"/>
                        </a:rPr>
                        <m:t>74</m:t>
                      </m:r>
                      <m:r>
                        <a:rPr lang="fa-IR" i="1">
                          <a:latin typeface="Cambria Math"/>
                        </a:rPr>
                        <m:t>%=</m:t>
                      </m:r>
                      <m:r>
                        <a:rPr lang="fa-IR" i="1">
                          <a:latin typeface="Cambria Math"/>
                        </a:rPr>
                        <m:t>13</m:t>
                      </m:r>
                      <m:r>
                        <a:rPr lang="fa-IR" i="1">
                          <a:latin typeface="Cambria Math"/>
                        </a:rPr>
                        <m:t>.</m:t>
                      </m:r>
                      <m:r>
                        <a:rPr lang="fa-IR" i="1">
                          <a:latin typeface="Cambria Math"/>
                        </a:rPr>
                        <m:t>18</m:t>
                      </m:r>
                      <m:r>
                        <a:rPr lang="fa-IR" i="1">
                          <a:latin typeface="Cambria Math"/>
                        </a:rPr>
                        <m:t>%</m:t>
                      </m:r>
                    </m:oMath>
                  </m:oMathPara>
                </a14:m>
                <a:endParaRPr lang="en-US" dirty="0" smtClean="0"/>
              </a:p>
              <a:p>
                <a:pPr marL="137160" indent="0">
                  <a:buNone/>
                </a:pPr>
                <a:endParaRPr lang="en-US" dirty="0"/>
              </a:p>
              <a:p>
                <a:pPr marL="137160" indent="0">
                  <a:buNone/>
                </a:pPr>
                <a:endParaRPr lang="en-US" dirty="0" smtClean="0"/>
              </a:p>
              <a:p>
                <a:pPr marL="137160" indent="0">
                  <a:buNone/>
                </a:pPr>
                <a:endParaRPr lang="en-US" dirty="0"/>
              </a:p>
              <a:p>
                <a:pPr marL="137160" indent="0" algn="r">
                  <a:buNone/>
                </a:pPr>
                <a:r>
                  <a:rPr lang="fa-IR" dirty="0"/>
                  <a:t>مجموع ارزش حقوق صاحبان سهام :</a:t>
                </a:r>
              </a:p>
              <a:p>
                <a:pPr marL="137160" indent="0">
                  <a:buNone/>
                </a:pPr>
                <a:r>
                  <a:rPr lang="fa-IR" dirty="0"/>
                  <a:t>                                  </a:t>
                </a:r>
                <a14:m>
                  <m:oMath xmlns:m="http://schemas.openxmlformats.org/officeDocument/2006/math">
                    <m:r>
                      <a:rPr lang="fa-IR" i="1">
                        <a:latin typeface="Cambria Math"/>
                      </a:rPr>
                      <m:t>1400000</m:t>
                    </m:r>
                    <m:r>
                      <a:rPr lang="fa-IR" i="1">
                        <a:latin typeface="Cambria Math"/>
                      </a:rPr>
                      <m:t>∗</m:t>
                    </m:r>
                    <m:r>
                      <a:rPr lang="fa-IR" i="1">
                        <a:latin typeface="Cambria Math"/>
                      </a:rPr>
                      <m:t>20</m:t>
                    </m:r>
                    <m:r>
                      <a:rPr lang="fa-IR" i="1">
                        <a:latin typeface="Cambria Math"/>
                      </a:rPr>
                      <m:t>=</m:t>
                    </m:r>
                    <m:r>
                      <a:rPr lang="fa-IR" i="1">
                        <a:latin typeface="Cambria Math"/>
                      </a:rPr>
                      <m:t>28000000</m:t>
                    </m:r>
                  </m:oMath>
                </a14:m>
                <a:r>
                  <a:rPr lang="fa-IR" dirty="0"/>
                  <a:t>     </a:t>
                </a:r>
              </a:p>
              <a:p>
                <a:pPr marL="137160" indent="0" algn="r">
                  <a:buNone/>
                </a:pPr>
                <a:r>
                  <a:rPr lang="fa-IR" dirty="0">
                    <a:solidFill>
                      <a:srgbClr val="FF0000"/>
                    </a:solidFill>
                  </a:rPr>
                  <a:t>هزینه قبل از مالیات  بدهی برابر است با نرخ فعلی بازده تا سررسید بدهی منتشر شده یعنی 11درصد .</a:t>
                </a:r>
                <a:endParaRPr lang="fa-IR" dirty="0"/>
              </a:p>
              <a:p>
                <a:pPr marL="137160" indent="0" algn="r">
                  <a:buNone/>
                </a:pPr>
                <a:endParaRPr lang="en-US" dirty="0" smtClean="0"/>
              </a:p>
              <a:p>
                <a:pPr marL="137160" indent="0">
                  <a:buNone/>
                </a:pPr>
                <a:endParaRPr lang="fa-IR" dirty="0"/>
              </a:p>
            </p:txBody>
          </p:sp>
        </mc:Choice>
        <mc:Fallback xmlns="">
          <p:sp>
            <p:nvSpPr>
              <p:cNvPr id="3" name="Rectangle 2"/>
              <p:cNvSpPr>
                <a:spLocks noRot="1" noChangeAspect="1" noMove="1" noResize="1" noEditPoints="1" noAdjustHandles="1" noChangeArrowheads="1" noChangeShapeType="1" noTextEdit="1"/>
              </p:cNvSpPr>
              <p:nvPr/>
            </p:nvSpPr>
            <p:spPr>
              <a:xfrm>
                <a:off x="2485623" y="803272"/>
                <a:ext cx="9427333" cy="5386090"/>
              </a:xfrm>
              <a:prstGeom prst="rect">
                <a:avLst/>
              </a:prstGeom>
              <a:blipFill rotWithShape="0">
                <a:blip r:embed="rId2"/>
                <a:stretch>
                  <a:fillRect t="-680" r="-582"/>
                </a:stretch>
              </a:blipFill>
            </p:spPr>
            <p:txBody>
              <a:bodyPr/>
              <a:lstStyle/>
              <a:p>
                <a:r>
                  <a:rPr lang="fa-IR">
                    <a:noFill/>
                  </a:rPr>
                  <a:t> </a:t>
                </a:r>
              </a:p>
            </p:txBody>
          </p:sp>
        </mc:Fallback>
      </mc:AlternateContent>
    </p:spTree>
    <p:extLst>
      <p:ext uri="{BB962C8B-B14F-4D97-AF65-F5344CB8AC3E}">
        <p14:creationId xmlns:p14="http://schemas.microsoft.com/office/powerpoint/2010/main" val="17728937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Rectangle 1"/>
              <p:cNvSpPr/>
              <p:nvPr/>
            </p:nvSpPr>
            <p:spPr>
              <a:xfrm>
                <a:off x="3421486" y="270457"/>
                <a:ext cx="8259652" cy="5606791"/>
              </a:xfrm>
              <a:prstGeom prst="rect">
                <a:avLst/>
              </a:prstGeom>
            </p:spPr>
            <p:txBody>
              <a:bodyPr wrap="square">
                <a:spAutoFit/>
              </a:bodyPr>
              <a:lstStyle/>
              <a:p>
                <a:pPr marL="137160" indent="0" algn="r">
                  <a:buNone/>
                </a:pPr>
                <a:r>
                  <a:rPr lang="fa-IR" sz="2000" dirty="0" smtClean="0"/>
                  <a:t>ارزش بازار بدهی :</a:t>
                </a:r>
              </a:p>
              <a:p>
                <a:pPr marL="137160" indent="0">
                  <a:buNone/>
                </a:pPr>
                <a:r>
                  <a:rPr lang="fa-IR" sz="2000" dirty="0"/>
                  <a:t>                                 </a:t>
                </a:r>
                <a14:m>
                  <m:oMath xmlns:m="http://schemas.openxmlformats.org/officeDocument/2006/math">
                    <m:r>
                      <a:rPr lang="fa-IR" sz="2000" i="1">
                        <a:latin typeface="Cambria Math"/>
                      </a:rPr>
                      <m:t>93</m:t>
                    </m:r>
                    <m:r>
                      <a:rPr lang="fa-IR" sz="2000" i="1">
                        <a:latin typeface="Cambria Math"/>
                      </a:rPr>
                      <m:t>%∗</m:t>
                    </m:r>
                    <m:r>
                      <a:rPr lang="fa-IR" sz="2000" i="1">
                        <a:latin typeface="Cambria Math"/>
                      </a:rPr>
                      <m:t>5</m:t>
                    </m:r>
                    <m:r>
                      <a:rPr lang="fa-IR" sz="2000" b="0" i="1" smtClean="0">
                        <a:latin typeface="Cambria Math" panose="02040503050406030204" pitchFamily="18" charset="0"/>
                      </a:rPr>
                      <m:t>.</m:t>
                    </m:r>
                    <m:r>
                      <a:rPr lang="fa-IR" sz="2000" i="1">
                        <a:latin typeface="Cambria Math"/>
                      </a:rPr>
                      <m:t>000</m:t>
                    </m:r>
                    <m:r>
                      <a:rPr lang="fa-IR" sz="2000" b="0" i="1" smtClean="0">
                        <a:latin typeface="Cambria Math" panose="02040503050406030204" pitchFamily="18" charset="0"/>
                      </a:rPr>
                      <m:t>.</m:t>
                    </m:r>
                    <m:r>
                      <a:rPr lang="fa-IR" sz="2000" i="1">
                        <a:latin typeface="Cambria Math"/>
                      </a:rPr>
                      <m:t>000</m:t>
                    </m:r>
                    <m:r>
                      <a:rPr lang="fa-IR" sz="2000" i="1">
                        <a:latin typeface="Cambria Math"/>
                      </a:rPr>
                      <m:t>=</m:t>
                    </m:r>
                    <m:r>
                      <a:rPr lang="fa-IR" sz="2000" i="1">
                        <a:latin typeface="Cambria Math"/>
                      </a:rPr>
                      <m:t>4</m:t>
                    </m:r>
                    <m:r>
                      <a:rPr lang="fa-IR" sz="2000" b="0" i="1" smtClean="0">
                        <a:latin typeface="Cambria Math" panose="02040503050406030204" pitchFamily="18" charset="0"/>
                      </a:rPr>
                      <m:t>.</m:t>
                    </m:r>
                    <m:r>
                      <a:rPr lang="fa-IR" sz="2000" i="1">
                        <a:latin typeface="Cambria Math"/>
                      </a:rPr>
                      <m:t>650</m:t>
                    </m:r>
                    <m:r>
                      <a:rPr lang="fa-IR" sz="2000" b="0" i="1" smtClean="0">
                        <a:latin typeface="Cambria Math" panose="02040503050406030204" pitchFamily="18" charset="0"/>
                      </a:rPr>
                      <m:t>.</m:t>
                    </m:r>
                    <m:r>
                      <a:rPr lang="fa-IR" sz="2000" i="1">
                        <a:latin typeface="Cambria Math"/>
                      </a:rPr>
                      <m:t>000</m:t>
                    </m:r>
                  </m:oMath>
                </a14:m>
                <a:endParaRPr lang="fa-IR" sz="2000" dirty="0"/>
              </a:p>
              <a:p>
                <a:pPr marL="137160" indent="0" algn="r">
                  <a:buNone/>
                </a:pPr>
                <a:r>
                  <a:rPr lang="fa-IR" sz="2000" dirty="0"/>
                  <a:t>مجموع ارزش حقوق صاحبان سهام :</a:t>
                </a:r>
              </a:p>
              <a:p>
                <a:pPr marL="137160" indent="0">
                  <a:buNone/>
                </a:pPr>
                <a:r>
                  <a:rPr lang="fa-IR" sz="2000" dirty="0"/>
                  <a:t>                   </a:t>
                </a:r>
                <a14:m>
                  <m:oMath xmlns:m="http://schemas.openxmlformats.org/officeDocument/2006/math">
                    <m:r>
                      <a:rPr lang="fa-IR" sz="2000" i="1">
                        <a:latin typeface="Cambria Math"/>
                      </a:rPr>
                      <m:t>28</m:t>
                    </m:r>
                    <m:r>
                      <a:rPr lang="fa-IR" sz="2000" b="0" i="1" smtClean="0">
                        <a:latin typeface="Cambria Math" panose="02040503050406030204" pitchFamily="18" charset="0"/>
                      </a:rPr>
                      <m:t>.</m:t>
                    </m:r>
                    <m:r>
                      <a:rPr lang="fa-IR" sz="2000" i="1">
                        <a:latin typeface="Cambria Math"/>
                      </a:rPr>
                      <m:t>000</m:t>
                    </m:r>
                    <m:r>
                      <a:rPr lang="fa-IR" sz="2000" b="0" i="1" smtClean="0">
                        <a:latin typeface="Cambria Math" panose="02040503050406030204" pitchFamily="18" charset="0"/>
                      </a:rPr>
                      <m:t>.</m:t>
                    </m:r>
                    <m:r>
                      <a:rPr lang="fa-IR" sz="2000" i="1">
                        <a:latin typeface="Cambria Math"/>
                      </a:rPr>
                      <m:t>000</m:t>
                    </m:r>
                    <m:r>
                      <a:rPr lang="fa-IR" sz="2000" i="1">
                        <a:latin typeface="Cambria Math"/>
                      </a:rPr>
                      <m:t>+</m:t>
                    </m:r>
                    <m:r>
                      <a:rPr lang="fa-IR" sz="2000" i="1">
                        <a:latin typeface="Cambria Math"/>
                      </a:rPr>
                      <m:t>4</m:t>
                    </m:r>
                    <m:r>
                      <a:rPr lang="fa-IR" sz="2000" b="0" i="1" smtClean="0">
                        <a:latin typeface="Cambria Math" panose="02040503050406030204" pitchFamily="18" charset="0"/>
                      </a:rPr>
                      <m:t>.</m:t>
                    </m:r>
                    <m:r>
                      <a:rPr lang="fa-IR" sz="2000" i="1">
                        <a:latin typeface="Cambria Math"/>
                      </a:rPr>
                      <m:t>650</m:t>
                    </m:r>
                    <m:r>
                      <a:rPr lang="fa-IR" sz="2000" b="0" i="1" smtClean="0">
                        <a:latin typeface="Cambria Math" panose="02040503050406030204" pitchFamily="18" charset="0"/>
                      </a:rPr>
                      <m:t>.</m:t>
                    </m:r>
                    <m:r>
                      <a:rPr lang="fa-IR" sz="2000" i="1">
                        <a:latin typeface="Cambria Math"/>
                      </a:rPr>
                      <m:t>000</m:t>
                    </m:r>
                    <m:r>
                      <a:rPr lang="fa-IR" sz="2000" i="1">
                        <a:latin typeface="Cambria Math"/>
                      </a:rPr>
                      <m:t>=</m:t>
                    </m:r>
                    <m:r>
                      <a:rPr lang="fa-IR" sz="2000" i="1">
                        <a:latin typeface="Cambria Math"/>
                      </a:rPr>
                      <m:t>32</m:t>
                    </m:r>
                    <m:r>
                      <a:rPr lang="fa-IR" sz="2000" b="0" i="1" smtClean="0">
                        <a:latin typeface="Cambria Math" panose="02040503050406030204" pitchFamily="18" charset="0"/>
                      </a:rPr>
                      <m:t>.</m:t>
                    </m:r>
                    <m:r>
                      <a:rPr lang="fa-IR" sz="2000" i="1">
                        <a:latin typeface="Cambria Math"/>
                      </a:rPr>
                      <m:t>650</m:t>
                    </m:r>
                    <m:r>
                      <a:rPr lang="fa-IR" sz="2000" b="0" i="1" smtClean="0">
                        <a:latin typeface="Cambria Math" panose="02040503050406030204" pitchFamily="18" charset="0"/>
                      </a:rPr>
                      <m:t>.</m:t>
                    </m:r>
                    <m:r>
                      <a:rPr lang="fa-IR" sz="2000" i="1">
                        <a:latin typeface="Cambria Math"/>
                      </a:rPr>
                      <m:t>000</m:t>
                    </m:r>
                  </m:oMath>
                </a14:m>
                <a:endParaRPr lang="fa-IR" sz="2000" dirty="0"/>
              </a:p>
              <a:p>
                <a:pPr marL="137160" indent="0" algn="r">
                  <a:buNone/>
                </a:pPr>
                <a:r>
                  <a:rPr lang="fa-IR" sz="2000" dirty="0"/>
                  <a:t>درصد حقوق صاحبان سهام :</a:t>
                </a:r>
              </a:p>
              <a:p>
                <a:pPr marL="137160" indent="0">
                  <a:buNone/>
                </a:pPr>
                <a14:m>
                  <m:oMath xmlns:m="http://schemas.openxmlformats.org/officeDocument/2006/math">
                    <m:f>
                      <m:fPr>
                        <m:ctrlPr>
                          <a:rPr lang="fa-IR" sz="2000" i="1">
                            <a:latin typeface="Cambria Math"/>
                          </a:rPr>
                        </m:ctrlPr>
                      </m:fPr>
                      <m:num>
                        <m:r>
                          <a:rPr lang="fa-IR" sz="2000" i="1">
                            <a:latin typeface="Cambria Math"/>
                          </a:rPr>
                          <m:t>28</m:t>
                        </m:r>
                      </m:num>
                      <m:den>
                        <m:r>
                          <a:rPr lang="fa-IR" sz="2000" i="1">
                            <a:latin typeface="Cambria Math"/>
                          </a:rPr>
                          <m:t>32</m:t>
                        </m:r>
                        <m:r>
                          <a:rPr lang="fa-IR" sz="2000" i="1">
                            <a:latin typeface="Cambria Math"/>
                          </a:rPr>
                          <m:t>.</m:t>
                        </m:r>
                        <m:r>
                          <a:rPr lang="fa-IR" sz="2000" i="1">
                            <a:latin typeface="Cambria Math"/>
                          </a:rPr>
                          <m:t>65</m:t>
                        </m:r>
                      </m:den>
                    </m:f>
                  </m:oMath>
                </a14:m>
                <a:r>
                  <a:rPr lang="en-US" sz="2000" dirty="0" smtClean="0"/>
                  <a:t>=% </a:t>
                </a:r>
                <a14:m>
                  <m:oMath xmlns:m="http://schemas.openxmlformats.org/officeDocument/2006/math">
                    <m:r>
                      <a:rPr lang="en-US" sz="2000" i="1">
                        <a:latin typeface="Cambria Math"/>
                      </a:rPr>
                      <m:t>85</m:t>
                    </m:r>
                    <m:r>
                      <a:rPr lang="en-US" sz="2000" i="1">
                        <a:latin typeface="Cambria Math"/>
                      </a:rPr>
                      <m:t>.</m:t>
                    </m:r>
                    <m:r>
                      <a:rPr lang="en-US" sz="2000" i="1">
                        <a:latin typeface="Cambria Math"/>
                      </a:rPr>
                      <m:t>76</m:t>
                    </m:r>
                  </m:oMath>
                </a14:m>
                <a:r>
                  <a:rPr lang="en-US" sz="2000" dirty="0" smtClean="0"/>
                  <a:t>                                </a:t>
                </a:r>
                <a14:m>
                  <m:oMath xmlns:m="http://schemas.openxmlformats.org/officeDocument/2006/math">
                    <m:r>
                      <a:rPr lang="en-US" sz="2000" i="1">
                        <a:latin typeface="Cambria Math"/>
                      </a:rPr>
                      <m:t>1</m:t>
                    </m:r>
                    <m:r>
                      <a:rPr lang="en-US" sz="2000" i="1">
                        <a:latin typeface="Cambria Math"/>
                      </a:rPr>
                      <m:t>−</m:t>
                    </m:r>
                    <m:r>
                      <a:rPr lang="en-US" sz="2000" i="1">
                        <a:latin typeface="Cambria Math"/>
                      </a:rPr>
                      <m:t>85</m:t>
                    </m:r>
                    <m:r>
                      <a:rPr lang="en-US" sz="2000" i="1">
                        <a:latin typeface="Cambria Math"/>
                      </a:rPr>
                      <m:t>.</m:t>
                    </m:r>
                    <m:r>
                      <a:rPr lang="en-US" sz="2000" i="1">
                        <a:latin typeface="Cambria Math"/>
                      </a:rPr>
                      <m:t>76</m:t>
                    </m:r>
                    <m:r>
                      <a:rPr lang="en-US" sz="2000" i="1">
                        <a:latin typeface="Cambria Math"/>
                      </a:rPr>
                      <m:t>%</m:t>
                    </m:r>
                  </m:oMath>
                </a14:m>
                <a:r>
                  <a:rPr lang="en-US" sz="2000" dirty="0"/>
                  <a:t>   =14.24             </a:t>
                </a:r>
                <a:endParaRPr lang="en-US" sz="2000" dirty="0" smtClean="0"/>
              </a:p>
              <a:p>
                <a:pPr marL="137160" indent="0">
                  <a:buNone/>
                </a:pPr>
                <a:endParaRPr lang="en-US" sz="2000" dirty="0"/>
              </a:p>
              <a:p>
                <a:pPr marL="137160" indent="0">
                  <a:buNone/>
                </a:pPr>
                <a:endParaRPr lang="en-US" sz="2000" dirty="0" smtClean="0"/>
              </a:p>
              <a:p>
                <a:pPr marL="137160" algn="r"/>
                <a:r>
                  <a:rPr lang="fa-IR" sz="2000" dirty="0"/>
                  <a:t>در نتیجه میانگین موزون هزینه سرمایه :</a:t>
                </a:r>
              </a:p>
              <a:p>
                <a:pPr marL="137160" lvl="0" indent="0">
                  <a:buClr>
                    <a:prstClr val="white">
                      <a:shade val="95000"/>
                    </a:prstClr>
                  </a:buClr>
                  <a:buNone/>
                </a:pPr>
                <a14:m>
                  <m:oMath xmlns:m="http://schemas.openxmlformats.org/officeDocument/2006/math">
                    <m:r>
                      <a:rPr lang="en-US" sz="2000" i="1">
                        <a:solidFill>
                          <a:srgbClr val="FF0000"/>
                        </a:solidFill>
                        <a:latin typeface="Cambria Math"/>
                      </a:rPr>
                      <m:t>𝑊𝐴𝐶𝐶</m:t>
                    </m:r>
                    <m:r>
                      <a:rPr lang="en-US" sz="2000" i="1">
                        <a:solidFill>
                          <a:srgbClr val="FF0000"/>
                        </a:solidFill>
                        <a:latin typeface="Cambria Math"/>
                      </a:rPr>
                      <m:t>=</m:t>
                    </m:r>
                    <m:d>
                      <m:dPr>
                        <m:ctrlPr>
                          <a:rPr lang="en-US" sz="2000" i="1">
                            <a:solidFill>
                              <a:srgbClr val="FF0000"/>
                            </a:solidFill>
                            <a:latin typeface="Cambria Math"/>
                          </a:rPr>
                        </m:ctrlPr>
                      </m:dPr>
                      <m:e>
                        <m:f>
                          <m:fPr>
                            <m:ctrlPr>
                              <a:rPr lang="en-US" sz="2000" i="1">
                                <a:solidFill>
                                  <a:srgbClr val="FF0000"/>
                                </a:solidFill>
                                <a:latin typeface="Cambria Math"/>
                              </a:rPr>
                            </m:ctrlPr>
                          </m:fPr>
                          <m:num>
                            <m:r>
                              <a:rPr lang="en-US" sz="2000" i="1">
                                <a:solidFill>
                                  <a:srgbClr val="FF0000"/>
                                </a:solidFill>
                                <a:latin typeface="Cambria Math"/>
                              </a:rPr>
                              <m:t>𝐸</m:t>
                            </m:r>
                          </m:num>
                          <m:den>
                            <m:r>
                              <a:rPr lang="en-US" sz="2000" i="1">
                                <a:solidFill>
                                  <a:srgbClr val="FF0000"/>
                                </a:solidFill>
                                <a:latin typeface="Cambria Math"/>
                              </a:rPr>
                              <m:t>𝐷</m:t>
                            </m:r>
                          </m:den>
                        </m:f>
                      </m:e>
                    </m:d>
                  </m:oMath>
                </a14:m>
                <a:r>
                  <a:rPr lang="en-US" sz="2000" dirty="0">
                    <a:solidFill>
                      <a:srgbClr val="FF0000"/>
                    </a:solidFill>
                  </a:rPr>
                  <a:t>*  </a:t>
                </a:r>
                <a14:m>
                  <m:oMath xmlns:m="http://schemas.openxmlformats.org/officeDocument/2006/math">
                    <m:sSub>
                      <m:sSubPr>
                        <m:ctrlPr>
                          <a:rPr lang="en-US" sz="2000" i="1" dirty="0">
                            <a:solidFill>
                              <a:srgbClr val="FF0000"/>
                            </a:solidFill>
                            <a:latin typeface="Cambria Math"/>
                          </a:rPr>
                        </m:ctrlPr>
                      </m:sSubPr>
                      <m:e>
                        <m:r>
                          <a:rPr lang="en-US" sz="2000" i="1" dirty="0">
                            <a:solidFill>
                              <a:srgbClr val="FF0000"/>
                            </a:solidFill>
                            <a:latin typeface="Cambria Math"/>
                          </a:rPr>
                          <m:t>𝑅</m:t>
                        </m:r>
                      </m:e>
                      <m:sub>
                        <m:r>
                          <a:rPr lang="en-US" sz="2000" i="1" dirty="0">
                            <a:solidFill>
                              <a:srgbClr val="FF0000"/>
                            </a:solidFill>
                            <a:latin typeface="Cambria Math"/>
                          </a:rPr>
                          <m:t>𝐸</m:t>
                        </m:r>
                      </m:sub>
                    </m:sSub>
                    <m:d>
                      <m:dPr>
                        <m:ctrlPr>
                          <a:rPr lang="en-US" sz="2000" i="1" dirty="0">
                            <a:solidFill>
                              <a:srgbClr val="FF0000"/>
                            </a:solidFill>
                            <a:latin typeface="Cambria Math"/>
                          </a:rPr>
                        </m:ctrlPr>
                      </m:dPr>
                      <m:e>
                        <m:f>
                          <m:fPr>
                            <m:ctrlPr>
                              <a:rPr lang="en-US" sz="2000" i="1" dirty="0">
                                <a:solidFill>
                                  <a:srgbClr val="FF0000"/>
                                </a:solidFill>
                                <a:latin typeface="Cambria Math"/>
                              </a:rPr>
                            </m:ctrlPr>
                          </m:fPr>
                          <m:num>
                            <m:r>
                              <a:rPr lang="en-US" sz="2000" i="1" dirty="0">
                                <a:solidFill>
                                  <a:srgbClr val="FF0000"/>
                                </a:solidFill>
                                <a:latin typeface="Cambria Math"/>
                              </a:rPr>
                              <m:t>𝐷</m:t>
                            </m:r>
                          </m:num>
                          <m:den>
                            <m:r>
                              <a:rPr lang="en-US" sz="2000" i="1" dirty="0">
                                <a:solidFill>
                                  <a:srgbClr val="FF0000"/>
                                </a:solidFill>
                                <a:latin typeface="Cambria Math"/>
                              </a:rPr>
                              <m:t>𝑉</m:t>
                            </m:r>
                          </m:den>
                        </m:f>
                      </m:e>
                    </m:d>
                    <m:r>
                      <a:rPr lang="fa-IR" sz="2000" b="0" i="1" dirty="0" smtClean="0">
                        <a:solidFill>
                          <a:srgbClr val="FF0000"/>
                        </a:solidFill>
                        <a:latin typeface="Cambria Math" panose="02040503050406030204" pitchFamily="18" charset="0"/>
                      </a:rPr>
                      <m:t>∗</m:t>
                    </m:r>
                    <m:sSub>
                      <m:sSubPr>
                        <m:ctrlPr>
                          <a:rPr lang="fa-IR" sz="2000" i="1" dirty="0">
                            <a:solidFill>
                              <a:srgbClr val="FF0000"/>
                            </a:solidFill>
                            <a:latin typeface="Cambria Math"/>
                          </a:rPr>
                        </m:ctrlPr>
                      </m:sSubPr>
                      <m:e>
                        <m:r>
                          <a:rPr lang="en-US" sz="2000" i="1" dirty="0">
                            <a:solidFill>
                              <a:srgbClr val="FF0000"/>
                            </a:solidFill>
                            <a:latin typeface="Cambria Math"/>
                          </a:rPr>
                          <m:t>𝑅</m:t>
                        </m:r>
                      </m:e>
                      <m:sub>
                        <m:r>
                          <a:rPr lang="en-US" sz="2000" i="1" dirty="0">
                            <a:solidFill>
                              <a:srgbClr val="FF0000"/>
                            </a:solidFill>
                            <a:latin typeface="Cambria Math"/>
                          </a:rPr>
                          <m:t>𝐷</m:t>
                        </m:r>
                      </m:sub>
                    </m:sSub>
                    <m:r>
                      <a:rPr lang="fa-IR" sz="2000" b="0" i="1" dirty="0" smtClean="0">
                        <a:solidFill>
                          <a:srgbClr val="FF0000"/>
                        </a:solidFill>
                        <a:latin typeface="Cambria Math" panose="02040503050406030204" pitchFamily="18" charset="0"/>
                      </a:rPr>
                      <m:t>∗</m:t>
                    </m:r>
                    <m:d>
                      <m:dPr>
                        <m:ctrlPr>
                          <a:rPr lang="fa-IR" sz="2000" i="1">
                            <a:solidFill>
                              <a:srgbClr val="FF0000"/>
                            </a:solidFill>
                            <a:latin typeface="Cambria Math"/>
                          </a:rPr>
                        </m:ctrlPr>
                      </m:dPr>
                      <m:e>
                        <m:r>
                          <a:rPr lang="fa-IR" sz="2000" i="1">
                            <a:solidFill>
                              <a:srgbClr val="FF0000"/>
                            </a:solidFill>
                            <a:latin typeface="Cambria Math"/>
                          </a:rPr>
                          <m:t>1</m:t>
                        </m:r>
                        <m:r>
                          <a:rPr lang="fa-IR" sz="2000" i="1">
                            <a:solidFill>
                              <a:srgbClr val="FF0000"/>
                            </a:solidFill>
                            <a:latin typeface="Cambria Math"/>
                          </a:rPr>
                          <m:t>−</m:t>
                        </m:r>
                        <m:r>
                          <a:rPr lang="en-US" sz="2000" i="1">
                            <a:solidFill>
                              <a:srgbClr val="FF0000"/>
                            </a:solidFill>
                            <a:latin typeface="Cambria Math"/>
                          </a:rPr>
                          <m:t>𝑇𝐶</m:t>
                        </m:r>
                      </m:e>
                    </m:d>
                  </m:oMath>
                </a14:m>
                <a:endParaRPr lang="fa-IR" sz="2000" dirty="0">
                  <a:solidFill>
                    <a:prstClr val="white"/>
                  </a:solidFill>
                </a:endParaRPr>
              </a:p>
              <a:p>
                <a:pPr marL="137160" indent="0">
                  <a:buNone/>
                </a:pPr>
                <a:endParaRPr lang="fa-IR" sz="2000" dirty="0"/>
              </a:p>
              <a:p>
                <a:pPr marL="137160" indent="0">
                  <a:buNone/>
                </a:pPr>
                <a:endParaRPr lang="fa-IR" sz="2000" dirty="0"/>
              </a:p>
              <a:p>
                <a:pPr marL="137160" indent="0">
                  <a:buNone/>
                </a:pPr>
                <a:r>
                  <a:rPr lang="fa-IR" sz="2000" dirty="0"/>
                  <a:t> </a:t>
                </a:r>
                <a14:m>
                  <m:oMath xmlns:m="http://schemas.openxmlformats.org/officeDocument/2006/math">
                    <m:r>
                      <a:rPr lang="fa-IR" sz="2000" i="1">
                        <a:latin typeface="Cambria Math"/>
                      </a:rPr>
                      <m:t>85</m:t>
                    </m:r>
                    <m:r>
                      <a:rPr lang="fa-IR" sz="2000" i="1">
                        <a:latin typeface="Cambria Math"/>
                      </a:rPr>
                      <m:t>.</m:t>
                    </m:r>
                    <m:r>
                      <a:rPr lang="fa-IR" sz="2000" i="1">
                        <a:latin typeface="Cambria Math"/>
                      </a:rPr>
                      <m:t>76</m:t>
                    </m:r>
                    <m:r>
                      <a:rPr lang="fa-IR" sz="2000" i="1">
                        <a:latin typeface="Cambria Math"/>
                      </a:rPr>
                      <m:t>%∗</m:t>
                    </m:r>
                    <m:r>
                      <a:rPr lang="fa-IR" sz="2000" i="1">
                        <a:latin typeface="Cambria Math"/>
                      </a:rPr>
                      <m:t>13</m:t>
                    </m:r>
                    <m:r>
                      <a:rPr lang="fa-IR" sz="2000" i="1">
                        <a:latin typeface="Cambria Math"/>
                      </a:rPr>
                      <m:t>.</m:t>
                    </m:r>
                    <m:r>
                      <a:rPr lang="fa-IR" sz="2000" i="1">
                        <a:latin typeface="Cambria Math"/>
                      </a:rPr>
                      <m:t>18</m:t>
                    </m:r>
                    <m:r>
                      <a:rPr lang="fa-IR" sz="2000" i="1">
                        <a:latin typeface="Cambria Math"/>
                      </a:rPr>
                      <m:t>%+</m:t>
                    </m:r>
                    <m:r>
                      <a:rPr lang="fa-IR" sz="2000" i="1">
                        <a:latin typeface="Cambria Math"/>
                      </a:rPr>
                      <m:t>14</m:t>
                    </m:r>
                    <m:r>
                      <a:rPr lang="fa-IR" sz="2000" i="1">
                        <a:latin typeface="Cambria Math"/>
                      </a:rPr>
                      <m:t>.</m:t>
                    </m:r>
                    <m:r>
                      <a:rPr lang="fa-IR" sz="2000" i="1">
                        <a:latin typeface="Cambria Math"/>
                      </a:rPr>
                      <m:t>25</m:t>
                    </m:r>
                    <m:r>
                      <a:rPr lang="fa-IR" sz="2000" i="1">
                        <a:latin typeface="Cambria Math"/>
                      </a:rPr>
                      <m:t>%∗</m:t>
                    </m:r>
                    <m:r>
                      <a:rPr lang="fa-IR" sz="2000" i="1">
                        <a:latin typeface="Cambria Math"/>
                      </a:rPr>
                      <m:t>11</m:t>
                    </m:r>
                    <m:r>
                      <a:rPr lang="fa-IR" sz="2000" i="1">
                        <a:latin typeface="Cambria Math"/>
                      </a:rPr>
                      <m:t>%∗</m:t>
                    </m:r>
                    <m:d>
                      <m:dPr>
                        <m:ctrlPr>
                          <a:rPr lang="fa-IR" sz="2000" i="1">
                            <a:latin typeface="Cambria Math"/>
                          </a:rPr>
                        </m:ctrlPr>
                      </m:dPr>
                      <m:e>
                        <m:r>
                          <a:rPr lang="fa-IR" sz="2000" i="1">
                            <a:latin typeface="Cambria Math"/>
                          </a:rPr>
                          <m:t>1</m:t>
                        </m:r>
                        <m:r>
                          <a:rPr lang="fa-IR" sz="2000" i="1">
                            <a:latin typeface="Cambria Math"/>
                          </a:rPr>
                          <m:t>−</m:t>
                        </m:r>
                        <m:r>
                          <a:rPr lang="fa-IR" sz="2000" i="1">
                            <a:latin typeface="Cambria Math"/>
                          </a:rPr>
                          <m:t>40</m:t>
                        </m:r>
                        <m:r>
                          <a:rPr lang="fa-IR" sz="2000" i="1">
                            <a:latin typeface="Cambria Math"/>
                          </a:rPr>
                          <m:t>%</m:t>
                        </m:r>
                      </m:e>
                    </m:d>
                  </m:oMath>
                </a14:m>
                <a:endParaRPr lang="fa-IR" sz="2000" dirty="0"/>
              </a:p>
              <a:p>
                <a:pPr marL="137160" indent="0">
                  <a:buNone/>
                </a:pPr>
                <a:endParaRPr lang="fa-IR" sz="2000" i="1" dirty="0">
                  <a:latin typeface="Cambria Math"/>
                </a:endParaRPr>
              </a:p>
              <a:p>
                <a:pPr marL="137160" indent="0">
                  <a:buNone/>
                </a:pPr>
                <a14:m>
                  <m:oMathPara xmlns:m="http://schemas.openxmlformats.org/officeDocument/2006/math">
                    <m:oMathParaPr>
                      <m:jc m:val="centerGroup"/>
                    </m:oMathParaPr>
                    <m:oMath xmlns:m="http://schemas.openxmlformats.org/officeDocument/2006/math">
                      <m:r>
                        <a:rPr lang="fa-IR" sz="2000" i="1">
                          <a:latin typeface="Cambria Math"/>
                        </a:rPr>
                        <m:t>=</m:t>
                      </m:r>
                      <m:r>
                        <a:rPr lang="fa-IR" sz="2000" i="1">
                          <a:latin typeface="Cambria Math"/>
                        </a:rPr>
                        <m:t>12</m:t>
                      </m:r>
                      <m:r>
                        <a:rPr lang="fa-IR" sz="2000" i="1">
                          <a:latin typeface="Cambria Math"/>
                        </a:rPr>
                        <m:t>.</m:t>
                      </m:r>
                      <m:r>
                        <a:rPr lang="fa-IR" sz="2000" i="1">
                          <a:latin typeface="Cambria Math"/>
                        </a:rPr>
                        <m:t>24</m:t>
                      </m:r>
                      <m:r>
                        <a:rPr lang="fa-IR" sz="2000" i="1">
                          <a:latin typeface="Cambria Math"/>
                        </a:rPr>
                        <m:t>%</m:t>
                      </m:r>
                    </m:oMath>
                  </m:oMathPara>
                </a14:m>
                <a:endParaRPr lang="fa-IR" sz="2000" dirty="0"/>
              </a:p>
              <a:p>
                <a:pPr marL="137160" indent="0">
                  <a:buNone/>
                </a:pPr>
                <a:endParaRPr lang="fa-IR" sz="2000" dirty="0"/>
              </a:p>
              <a:p>
                <a:pPr marL="137160" indent="0">
                  <a:buNone/>
                </a:pPr>
                <a:r>
                  <a:rPr lang="fa-IR" sz="2000" dirty="0"/>
                  <a:t>بنابراین میانگین موزون هزینه سرمایه شرکت 12.24 درصد است</a:t>
                </a:r>
              </a:p>
            </p:txBody>
          </p:sp>
        </mc:Choice>
        <mc:Fallback xmlns="">
          <p:sp>
            <p:nvSpPr>
              <p:cNvPr id="2" name="Rectangle 1"/>
              <p:cNvSpPr>
                <a:spLocks noRot="1" noChangeAspect="1" noMove="1" noResize="1" noEditPoints="1" noAdjustHandles="1" noChangeArrowheads="1" noChangeShapeType="1" noTextEdit="1"/>
              </p:cNvSpPr>
              <p:nvPr/>
            </p:nvSpPr>
            <p:spPr>
              <a:xfrm>
                <a:off x="3421486" y="270457"/>
                <a:ext cx="8259652" cy="5606791"/>
              </a:xfrm>
              <a:prstGeom prst="rect">
                <a:avLst/>
              </a:prstGeom>
              <a:blipFill rotWithShape="0">
                <a:blip r:embed="rId2"/>
                <a:stretch>
                  <a:fillRect t="-543" r="-738" b="-978"/>
                </a:stretch>
              </a:blipFill>
            </p:spPr>
            <p:txBody>
              <a:bodyPr/>
              <a:lstStyle/>
              <a:p>
                <a:r>
                  <a:rPr lang="fa-IR">
                    <a:noFill/>
                  </a:rPr>
                  <a:t> </a:t>
                </a:r>
              </a:p>
            </p:txBody>
          </p:sp>
        </mc:Fallback>
      </mc:AlternateContent>
    </p:spTree>
    <p:extLst>
      <p:ext uri="{BB962C8B-B14F-4D97-AF65-F5344CB8AC3E}">
        <p14:creationId xmlns:p14="http://schemas.microsoft.com/office/powerpoint/2010/main" val="36887220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57578"/>
            <a:ext cx="11184108" cy="1313646"/>
          </a:xfrm>
        </p:spPr>
        <p:txBody>
          <a:bodyPr>
            <a:normAutofit/>
          </a:bodyPr>
          <a:lstStyle/>
          <a:p>
            <a:pPr algn="r" rtl="1"/>
            <a:r>
              <a:rPr lang="fa-IR" sz="2800" dirty="0" smtClean="0">
                <a:solidFill>
                  <a:srgbClr val="FF0000"/>
                </a:solidFill>
              </a:rPr>
              <a:t>ارزیابی عملکرد : </a:t>
            </a:r>
            <a:endParaRPr lang="en-US" sz="2800" dirty="0">
              <a:solidFill>
                <a:srgbClr val="FF0000"/>
              </a:solidFill>
            </a:endParaRPr>
          </a:p>
        </p:txBody>
      </p:sp>
      <p:sp>
        <p:nvSpPr>
          <p:cNvPr id="3" name="Content Placeholder 2"/>
          <p:cNvSpPr>
            <a:spLocks noGrp="1"/>
          </p:cNvSpPr>
          <p:nvPr>
            <p:ph idx="1"/>
          </p:nvPr>
        </p:nvSpPr>
        <p:spPr>
          <a:xfrm>
            <a:off x="1455313" y="1378039"/>
            <a:ext cx="10560675" cy="4134119"/>
          </a:xfrm>
        </p:spPr>
        <p:style>
          <a:lnRef idx="2">
            <a:schemeClr val="accent6"/>
          </a:lnRef>
          <a:fillRef idx="1">
            <a:schemeClr val="lt1"/>
          </a:fillRef>
          <a:effectRef idx="0">
            <a:schemeClr val="accent6"/>
          </a:effectRef>
          <a:fontRef idx="minor">
            <a:schemeClr val="dk1"/>
          </a:fontRef>
        </p:style>
        <p:txBody>
          <a:bodyPr/>
          <a:lstStyle/>
          <a:p>
            <a:pPr marL="0" indent="0" algn="r" rtl="1">
              <a:buNone/>
            </a:pPr>
            <a:r>
              <a:rPr lang="fa-IR" dirty="0"/>
              <a:t>یکی دیگر از کاربردهای میانگین موزون هزینه سرمایه ارزیابی عملکرد است .وشناخته ترین روش ارزش افزوده اقتصادی است .</a:t>
            </a:r>
          </a:p>
          <a:p>
            <a:pPr marL="0" indent="0" algn="r" rtl="1">
              <a:buNone/>
            </a:pPr>
            <a:r>
              <a:rPr lang="fa-IR" dirty="0"/>
              <a:t>فرض کنید :</a:t>
            </a:r>
          </a:p>
          <a:p>
            <a:pPr marL="0" indent="0" algn="r" rtl="1">
              <a:buNone/>
            </a:pPr>
            <a:r>
              <a:rPr lang="fa-IR" dirty="0"/>
              <a:t>100میلیون دلار آورده نقدی (حقوق صاحبان سهام ) وهزینه سرمایه 12%</a:t>
            </a:r>
          </a:p>
          <a:p>
            <a:pPr marL="0" indent="0" algn="r" rtl="1">
              <a:buNone/>
            </a:pPr>
            <a:r>
              <a:rPr lang="fa-IR" dirty="0"/>
              <a:t>100000000∗12%                        </a:t>
            </a:r>
          </a:p>
          <a:p>
            <a:pPr marL="0" indent="0" algn="r" rtl="1">
              <a:buNone/>
            </a:pPr>
            <a:r>
              <a:rPr lang="fa-IR" dirty="0"/>
              <a:t>اگر جریانات نقدی بیشتر 12% باشد ارزش افزوده ی اقتصادی ایجاد کرده ایم وبرعکس </a:t>
            </a:r>
            <a:endParaRPr lang="en-US" dirty="0"/>
          </a:p>
        </p:txBody>
      </p:sp>
    </p:spTree>
    <p:extLst>
      <p:ext uri="{BB962C8B-B14F-4D97-AF65-F5344CB8AC3E}">
        <p14:creationId xmlns:p14="http://schemas.microsoft.com/office/powerpoint/2010/main" val="18127744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296214"/>
            <a:ext cx="11377291" cy="1253912"/>
          </a:xfrm>
        </p:spPr>
        <p:txBody>
          <a:bodyPr>
            <a:normAutofit/>
          </a:bodyPr>
          <a:lstStyle/>
          <a:p>
            <a:pPr algn="r" rtl="1"/>
            <a:r>
              <a:rPr lang="fa-IR" sz="2800" dirty="0">
                <a:solidFill>
                  <a:srgbClr val="FF0000"/>
                </a:solidFill>
              </a:rPr>
              <a:t>روش تک </a:t>
            </a:r>
            <a:r>
              <a:rPr lang="fa-IR" sz="2800" dirty="0" smtClean="0">
                <a:solidFill>
                  <a:srgbClr val="FF0000"/>
                </a:solidFill>
              </a:rPr>
              <a:t>محصولی : </a:t>
            </a:r>
            <a:endParaRPr lang="en-US" sz="2800" dirty="0">
              <a:solidFill>
                <a:srgbClr val="FF0000"/>
              </a:solidFill>
            </a:endParaRPr>
          </a:p>
        </p:txBody>
      </p:sp>
      <p:sp>
        <p:nvSpPr>
          <p:cNvPr id="3" name="Content Placeholder 2"/>
          <p:cNvSpPr>
            <a:spLocks noGrp="1"/>
          </p:cNvSpPr>
          <p:nvPr>
            <p:ph idx="1"/>
          </p:nvPr>
        </p:nvSpPr>
        <p:spPr>
          <a:xfrm>
            <a:off x="1468192" y="1622739"/>
            <a:ext cx="10406128" cy="3168202"/>
          </a:xfrm>
        </p:spPr>
        <p:style>
          <a:lnRef idx="2">
            <a:schemeClr val="accent6"/>
          </a:lnRef>
          <a:fillRef idx="1">
            <a:schemeClr val="lt1"/>
          </a:fillRef>
          <a:effectRef idx="0">
            <a:schemeClr val="accent6"/>
          </a:effectRef>
          <a:fontRef idx="minor">
            <a:schemeClr val="dk1"/>
          </a:fontRef>
        </p:style>
        <p:txBody>
          <a:bodyPr>
            <a:normAutofit lnSpcReduction="10000"/>
          </a:bodyPr>
          <a:lstStyle/>
          <a:p>
            <a:pPr marL="0" indent="0" algn="r" rtl="1">
              <a:buNone/>
            </a:pPr>
            <a:endParaRPr lang="fa-IR" dirty="0" smtClean="0"/>
          </a:p>
          <a:p>
            <a:pPr marL="0" indent="0" algn="r" rtl="1">
              <a:buNone/>
            </a:pPr>
            <a:r>
              <a:rPr lang="fa-IR" dirty="0" smtClean="0"/>
              <a:t>در </a:t>
            </a:r>
            <a:r>
              <a:rPr lang="fa-IR" dirty="0"/>
              <a:t>این روش با بررسی سرمایه گذاری های مشابه در بازار هزینه سرمایه پروژه مورد نظر را تعیین میکنیم اگر شرکتی بخواهد در یک زمینه تجاری دیگر هم وارد فعالیت شود می تواند با تعیین نرخ بازده ی مورد توقع بازار از شرکت های فعال در آن زمینه هزینه سرمایه را محاسبه کنیم .</a:t>
            </a:r>
          </a:p>
          <a:p>
            <a:pPr marL="0" indent="0" algn="r" rtl="1">
              <a:buNone/>
            </a:pPr>
            <a:r>
              <a:rPr lang="fa-IR" dirty="0"/>
              <a:t>شرکتی که در یک فعالیت تجاری خاص متمرکز میشود تک محصولی نامیده می شود وروشی برای بدست آوردن بازده ی مورد توقع یک سرمایه گذاری نامیده میشود .</a:t>
            </a:r>
          </a:p>
          <a:p>
            <a:pPr marL="0" indent="0" algn="r" rtl="1">
              <a:buNone/>
            </a:pPr>
            <a:endParaRPr lang="en-US" dirty="0"/>
          </a:p>
        </p:txBody>
      </p:sp>
    </p:spTree>
    <p:extLst>
      <p:ext uri="{BB962C8B-B14F-4D97-AF65-F5344CB8AC3E}">
        <p14:creationId xmlns:p14="http://schemas.microsoft.com/office/powerpoint/2010/main" val="22464628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61850" y="425003"/>
            <a:ext cx="11212471" cy="1300158"/>
          </a:xfrm>
        </p:spPr>
        <p:txBody>
          <a:bodyPr>
            <a:normAutofit/>
          </a:bodyPr>
          <a:lstStyle/>
          <a:p>
            <a:pPr algn="r" rtl="1"/>
            <a:r>
              <a:rPr lang="fa-IR" sz="2800" dirty="0" smtClean="0">
                <a:solidFill>
                  <a:srgbClr val="FF0000"/>
                </a:solidFill>
              </a:rPr>
              <a:t>روش ذهنی :</a:t>
            </a:r>
            <a:endParaRPr lang="en-US" sz="2800" dirty="0">
              <a:solidFill>
                <a:srgbClr val="FF0000"/>
              </a:solidFill>
            </a:endParaRPr>
          </a:p>
        </p:txBody>
      </p:sp>
      <p:sp>
        <p:nvSpPr>
          <p:cNvPr id="3" name="Content Placeholder 2"/>
          <p:cNvSpPr>
            <a:spLocks noGrp="1"/>
          </p:cNvSpPr>
          <p:nvPr>
            <p:ph idx="1"/>
          </p:nvPr>
        </p:nvSpPr>
        <p:spPr>
          <a:xfrm>
            <a:off x="1390917" y="1893194"/>
            <a:ext cx="10573555" cy="2452385"/>
          </a:xfrm>
        </p:spPr>
        <p:style>
          <a:lnRef idx="2">
            <a:schemeClr val="accent6"/>
          </a:lnRef>
          <a:fillRef idx="1">
            <a:schemeClr val="lt1"/>
          </a:fillRef>
          <a:effectRef idx="0">
            <a:schemeClr val="accent6"/>
          </a:effectRef>
          <a:fontRef idx="minor">
            <a:schemeClr val="dk1"/>
          </a:fontRef>
        </p:style>
        <p:txBody>
          <a:bodyPr>
            <a:normAutofit/>
          </a:bodyPr>
          <a:lstStyle/>
          <a:p>
            <a:pPr marL="0" indent="0" algn="r" rtl="1">
              <a:buNone/>
            </a:pPr>
            <a:r>
              <a:rPr lang="fa-IR" sz="2000" dirty="0" smtClean="0"/>
              <a:t>به </a:t>
            </a:r>
            <a:r>
              <a:rPr lang="fa-IR" sz="2000" dirty="0"/>
              <a:t>دلیل وجود انواع مشکلاتی که در روش عینی دیده می شود شرکت ها از این روش استفاده می کند. در روش ذهنی شرکت ها هریک از پروژه ها را در یکی از طبقات مختلف ریسک قرار می دهد و نرخ تنزیل هر پروژه با اضافه کردن عامل تعدیل در مورد پروژه های پرریسک به </a:t>
            </a:r>
            <a:r>
              <a:rPr lang="en-US" sz="2000" dirty="0"/>
              <a:t>WACC </a:t>
            </a:r>
            <a:r>
              <a:rPr lang="fa-IR" sz="2000" dirty="0"/>
              <a:t>تعیین میکند .ودر مورد پروژه های کم ریسک برعکس </a:t>
            </a:r>
            <a:r>
              <a:rPr lang="fa-IR" sz="2000" dirty="0" smtClean="0"/>
              <a:t>.</a:t>
            </a:r>
            <a:endParaRPr lang="fa-IR" sz="2000" dirty="0"/>
          </a:p>
          <a:p>
            <a:pPr marL="0" indent="0" algn="r" rtl="1">
              <a:buNone/>
            </a:pPr>
            <a:endParaRPr lang="en-US" dirty="0"/>
          </a:p>
        </p:txBody>
      </p:sp>
    </p:spTree>
    <p:extLst>
      <p:ext uri="{BB962C8B-B14F-4D97-AF65-F5344CB8AC3E}">
        <p14:creationId xmlns:p14="http://schemas.microsoft.com/office/powerpoint/2010/main" val="263127635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9703811" y="951895"/>
            <a:ext cx="1258678" cy="369332"/>
          </a:xfrm>
          <a:prstGeom prst="rect">
            <a:avLst/>
          </a:prstGeom>
        </p:spPr>
        <p:txBody>
          <a:bodyPr wrap="none">
            <a:spAutoFit/>
          </a:bodyPr>
          <a:lstStyle/>
          <a:p>
            <a:r>
              <a:rPr lang="fa-IR" dirty="0">
                <a:solidFill>
                  <a:srgbClr val="FF0000"/>
                </a:solidFill>
              </a:rPr>
              <a:t>روش اصلی</a:t>
            </a:r>
          </a:p>
        </p:txBody>
      </p:sp>
      <mc:AlternateContent xmlns:mc="http://schemas.openxmlformats.org/markup-compatibility/2006" xmlns:a14="http://schemas.microsoft.com/office/drawing/2010/main">
        <mc:Choice Requires="a14">
          <p:sp>
            <p:nvSpPr>
              <p:cNvPr id="3" name="Rectangle 2"/>
              <p:cNvSpPr/>
              <p:nvPr/>
            </p:nvSpPr>
            <p:spPr>
              <a:xfrm>
                <a:off x="1429554" y="1537575"/>
                <a:ext cx="10187189" cy="3816686"/>
              </a:xfrm>
              <a:prstGeom prst="rect">
                <a:avLst/>
              </a:prstGeom>
            </p:spPr>
            <p:txBody>
              <a:bodyPr wrap="square">
                <a:spAutoFit/>
              </a:bodyPr>
              <a:lstStyle/>
              <a:p>
                <a:pPr algn="r"/>
                <a:r>
                  <a:rPr lang="fa-IR" dirty="0" smtClean="0"/>
                  <a:t>ساختار مطلوب سرمایه ی شرکت وینستین از 80 درصد حقوق صاحبان سهام و20درصد بدهی تشکیل شده است هزینه انتشار مربوط به حقوق صاحبان سهام 20درصد مبلغ تامین شده وهزینه انتشار مربوط به بدهی 6درصد مبلغ تامین شده است اگر این شرکت برای راه اندازی خط تولید جدید به 65میلیون دلار نیاز داشته باشد با در نظر گرفتن هزینه انتشار هزینه سرمایه این پروژه چند درصد خواهد بود .</a:t>
                </a:r>
              </a:p>
              <a:p>
                <a:pPr algn="r"/>
                <a:endParaRPr lang="fa-IR" dirty="0"/>
              </a:p>
              <a:p>
                <a:pPr algn="r"/>
                <a:endParaRPr lang="fa-IR" dirty="0" smtClean="0"/>
              </a:p>
              <a:p>
                <a:pPr/>
                <a14:m>
                  <m:oMathPara xmlns:m="http://schemas.openxmlformats.org/officeDocument/2006/math">
                    <m:oMathParaPr>
                      <m:jc m:val="centerGroup"/>
                    </m:oMathParaPr>
                    <m:oMath xmlns:m="http://schemas.openxmlformats.org/officeDocument/2006/math">
                      <m:sSub>
                        <m:sSubPr>
                          <m:ctrlPr>
                            <a:rPr lang="fa-IR" i="1">
                              <a:latin typeface="Cambria Math"/>
                            </a:rPr>
                          </m:ctrlPr>
                        </m:sSubPr>
                        <m:e>
                          <m:r>
                            <a:rPr lang="en-US" i="1">
                              <a:latin typeface="Cambria Math"/>
                            </a:rPr>
                            <m:t>𝐹</m:t>
                          </m:r>
                        </m:e>
                        <m:sub>
                          <m:r>
                            <a:rPr lang="en-US" i="1">
                              <a:latin typeface="Cambria Math"/>
                            </a:rPr>
                            <m:t>𝐴</m:t>
                          </m:r>
                        </m:sub>
                      </m:sSub>
                      <m:r>
                        <a:rPr lang="en-US">
                          <a:latin typeface="Cambria Math"/>
                        </a:rPr>
                        <m:t>=</m:t>
                      </m:r>
                      <m:d>
                        <m:dPr>
                          <m:ctrlPr>
                            <a:rPr lang="en-US" i="1">
                              <a:latin typeface="Cambria Math"/>
                            </a:rPr>
                          </m:ctrlPr>
                        </m:dPr>
                        <m:e>
                          <m:f>
                            <m:fPr>
                              <m:ctrlPr>
                                <a:rPr lang="en-US" i="1">
                                  <a:latin typeface="Cambria Math"/>
                                </a:rPr>
                              </m:ctrlPr>
                            </m:fPr>
                            <m:num>
                              <m:r>
                                <a:rPr lang="en-US" i="1">
                                  <a:latin typeface="Cambria Math"/>
                                </a:rPr>
                                <m:t>𝐸</m:t>
                              </m:r>
                            </m:num>
                            <m:den>
                              <m:r>
                                <a:rPr lang="en-US" i="1">
                                  <a:latin typeface="Cambria Math"/>
                                </a:rPr>
                                <m:t>𝑉</m:t>
                              </m:r>
                            </m:den>
                          </m:f>
                        </m:e>
                      </m:d>
                      <m:r>
                        <a:rPr lang="en-US">
                          <a:latin typeface="Cambria Math"/>
                        </a:rPr>
                        <m:t>∗</m:t>
                      </m:r>
                      <m:sSub>
                        <m:sSubPr>
                          <m:ctrlPr>
                            <a:rPr lang="en-US" i="1">
                              <a:latin typeface="Cambria Math"/>
                            </a:rPr>
                          </m:ctrlPr>
                        </m:sSubPr>
                        <m:e>
                          <m:r>
                            <a:rPr lang="en-US" i="1">
                              <a:latin typeface="Cambria Math"/>
                            </a:rPr>
                            <m:t>𝐹</m:t>
                          </m:r>
                        </m:e>
                        <m:sub>
                          <m:r>
                            <a:rPr lang="en-US" i="1">
                              <a:latin typeface="Cambria Math"/>
                            </a:rPr>
                            <m:t>𝐸</m:t>
                          </m:r>
                        </m:sub>
                      </m:sSub>
                      <m:r>
                        <a:rPr lang="en-US">
                          <a:latin typeface="Cambria Math"/>
                        </a:rPr>
                        <m:t>+</m:t>
                      </m:r>
                      <m:d>
                        <m:dPr>
                          <m:ctrlPr>
                            <a:rPr lang="en-US" i="1">
                              <a:latin typeface="Cambria Math"/>
                            </a:rPr>
                          </m:ctrlPr>
                        </m:dPr>
                        <m:e>
                          <m:f>
                            <m:fPr>
                              <m:ctrlPr>
                                <a:rPr lang="en-US" i="1">
                                  <a:latin typeface="Cambria Math"/>
                                </a:rPr>
                              </m:ctrlPr>
                            </m:fPr>
                            <m:num>
                              <m:r>
                                <a:rPr lang="en-US" i="1">
                                  <a:latin typeface="Cambria Math"/>
                                </a:rPr>
                                <m:t>𝐷</m:t>
                              </m:r>
                            </m:num>
                            <m:den>
                              <m:r>
                                <a:rPr lang="en-US" i="1">
                                  <a:latin typeface="Cambria Math"/>
                                </a:rPr>
                                <m:t>𝑉</m:t>
                              </m:r>
                            </m:den>
                          </m:f>
                        </m:e>
                      </m:d>
                      <m:r>
                        <a:rPr lang="en-US">
                          <a:latin typeface="Cambria Math"/>
                        </a:rPr>
                        <m:t>∗</m:t>
                      </m:r>
                      <m:sSub>
                        <m:sSubPr>
                          <m:ctrlPr>
                            <a:rPr lang="en-US" i="1">
                              <a:latin typeface="Cambria Math"/>
                            </a:rPr>
                          </m:ctrlPr>
                        </m:sSubPr>
                        <m:e>
                          <m:r>
                            <a:rPr lang="en-US" i="1">
                              <a:latin typeface="Cambria Math"/>
                            </a:rPr>
                            <m:t>𝐹</m:t>
                          </m:r>
                        </m:e>
                        <m:sub>
                          <m:r>
                            <a:rPr lang="en-US" i="1">
                              <a:latin typeface="Cambria Math"/>
                            </a:rPr>
                            <m:t>𝐷</m:t>
                          </m:r>
                        </m:sub>
                      </m:sSub>
                    </m:oMath>
                  </m:oMathPara>
                </a14:m>
                <a:endParaRPr lang="en-US" dirty="0" smtClean="0"/>
              </a:p>
              <a:p>
                <a:endParaRPr lang="en-US" dirty="0"/>
              </a:p>
              <a:p>
                <a:pPr/>
                <a14:m>
                  <m:oMathPara xmlns:m="http://schemas.openxmlformats.org/officeDocument/2006/math">
                    <m:oMathParaPr>
                      <m:jc m:val="centerGroup"/>
                    </m:oMathParaPr>
                    <m:oMath xmlns:m="http://schemas.openxmlformats.org/officeDocument/2006/math">
                      <m:r>
                        <a:rPr lang="en-US" i="1">
                          <a:latin typeface="Cambria Math"/>
                        </a:rPr>
                        <m:t>=</m:t>
                      </m:r>
                      <m:r>
                        <a:rPr lang="en-US" i="1">
                          <a:latin typeface="Cambria Math"/>
                        </a:rPr>
                        <m:t>80</m:t>
                      </m:r>
                      <m:r>
                        <a:rPr lang="en-US" i="1">
                          <a:latin typeface="Cambria Math"/>
                        </a:rPr>
                        <m:t>%∗</m:t>
                      </m:r>
                      <m:r>
                        <a:rPr lang="en-US" i="1">
                          <a:latin typeface="Cambria Math"/>
                        </a:rPr>
                        <m:t>20</m:t>
                      </m:r>
                      <m:r>
                        <a:rPr lang="en-US" i="1">
                          <a:latin typeface="Cambria Math"/>
                        </a:rPr>
                        <m:t>%+</m:t>
                      </m:r>
                      <m:r>
                        <a:rPr lang="en-US" i="1">
                          <a:latin typeface="Cambria Math"/>
                        </a:rPr>
                        <m:t>20</m:t>
                      </m:r>
                      <m:r>
                        <a:rPr lang="en-US" i="1">
                          <a:latin typeface="Cambria Math"/>
                        </a:rPr>
                        <m:t>%∗</m:t>
                      </m:r>
                      <m:r>
                        <a:rPr lang="en-US" i="1" smtClean="0">
                          <a:latin typeface="Cambria Math"/>
                        </a:rPr>
                        <m:t>6</m:t>
                      </m:r>
                      <m:r>
                        <a:rPr lang="en-US" i="1" smtClean="0">
                          <a:latin typeface="Cambria Math"/>
                        </a:rPr>
                        <m:t>%</m:t>
                      </m:r>
                    </m:oMath>
                  </m:oMathPara>
                </a14:m>
                <a:endParaRPr lang="en-US" dirty="0" smtClean="0"/>
              </a:p>
              <a:p>
                <a:r>
                  <a:rPr lang="fa-IR" dirty="0" smtClean="0"/>
                  <a:t> </a:t>
                </a:r>
                <a:endParaRPr lang="en-US" dirty="0" smtClean="0"/>
              </a:p>
              <a:p>
                <a:r>
                  <a:rPr lang="fa-IR" dirty="0" smtClean="0"/>
                  <a:t>                       </a:t>
                </a:r>
                <a:r>
                  <a:rPr lang="fa-IR" dirty="0"/>
                  <a:t> </a:t>
                </a:r>
                <a14:m>
                  <m:oMath xmlns:m="http://schemas.openxmlformats.org/officeDocument/2006/math">
                    <m:r>
                      <a:rPr lang="fa-IR" i="1">
                        <a:latin typeface="Cambria Math"/>
                      </a:rPr>
                      <m:t>=</m:t>
                    </m:r>
                    <m:r>
                      <a:rPr lang="fa-IR" i="1">
                        <a:latin typeface="Cambria Math"/>
                      </a:rPr>
                      <m:t>17</m:t>
                    </m:r>
                    <m:r>
                      <a:rPr lang="fa-IR" i="1">
                        <a:latin typeface="Cambria Math"/>
                      </a:rPr>
                      <m:t>.</m:t>
                    </m:r>
                    <m:r>
                      <a:rPr lang="fa-IR" i="1">
                        <a:latin typeface="Cambria Math"/>
                      </a:rPr>
                      <m:t>2</m:t>
                    </m:r>
                    <m:r>
                      <a:rPr lang="fa-IR" i="1">
                        <a:latin typeface="Cambria Math"/>
                      </a:rPr>
                      <m:t>%</m:t>
                    </m:r>
                  </m:oMath>
                </a14:m>
                <a:r>
                  <a:rPr lang="fa-IR" dirty="0"/>
                  <a:t> </a:t>
                </a:r>
                <a14:m>
                  <m:oMath xmlns:m="http://schemas.openxmlformats.org/officeDocument/2006/math">
                    <m:r>
                      <a:rPr lang="fa-IR" b="0" i="0" smtClean="0">
                        <a:latin typeface="Cambria Math" panose="02040503050406030204" pitchFamily="18" charset="0"/>
                      </a:rPr>
                      <m:t>                                                  </m:t>
                    </m:r>
                    <m:f>
                      <m:fPr>
                        <m:ctrlPr>
                          <a:rPr lang="fa-IR" i="1">
                            <a:latin typeface="Cambria Math"/>
                          </a:rPr>
                        </m:ctrlPr>
                      </m:fPr>
                      <m:num>
                        <m:r>
                          <a:rPr lang="fa-IR" i="1">
                            <a:latin typeface="Cambria Math"/>
                          </a:rPr>
                          <m:t>65</m:t>
                        </m:r>
                      </m:num>
                      <m:den>
                        <m:d>
                          <m:dPr>
                            <m:ctrlPr>
                              <a:rPr lang="fa-IR" i="1">
                                <a:latin typeface="Cambria Math"/>
                              </a:rPr>
                            </m:ctrlPr>
                          </m:dPr>
                          <m:e>
                            <m:r>
                              <a:rPr lang="fa-IR" i="1">
                                <a:latin typeface="Cambria Math"/>
                              </a:rPr>
                              <m:t>1</m:t>
                            </m:r>
                            <m:r>
                              <a:rPr lang="fa-IR" i="1">
                                <a:latin typeface="Cambria Math"/>
                              </a:rPr>
                              <m:t>−</m:t>
                            </m:r>
                            <m:sSub>
                              <m:sSubPr>
                                <m:ctrlPr>
                                  <a:rPr lang="fa-IR" i="1">
                                    <a:latin typeface="Cambria Math"/>
                                  </a:rPr>
                                </m:ctrlPr>
                              </m:sSubPr>
                              <m:e>
                                <m:r>
                                  <a:rPr lang="en-US" i="1">
                                    <a:latin typeface="Cambria Math"/>
                                  </a:rPr>
                                  <m:t>𝐹</m:t>
                                </m:r>
                              </m:e>
                              <m:sub>
                                <m:r>
                                  <a:rPr lang="en-US" i="1">
                                    <a:latin typeface="Cambria Math"/>
                                  </a:rPr>
                                  <m:t>𝐴</m:t>
                                </m:r>
                              </m:sub>
                            </m:sSub>
                          </m:e>
                        </m:d>
                      </m:den>
                    </m:f>
                  </m:oMath>
                </a14:m>
                <a:r>
                  <a:rPr lang="fa-IR" dirty="0"/>
                  <a:t> 78.5 =</a:t>
                </a:r>
                <a:endParaRPr lang="en-US" dirty="0" smtClean="0"/>
              </a:p>
              <a:p>
                <a:endParaRPr lang="fa-IR" dirty="0"/>
              </a:p>
            </p:txBody>
          </p:sp>
        </mc:Choice>
        <mc:Fallback xmlns="">
          <p:sp>
            <p:nvSpPr>
              <p:cNvPr id="3" name="Rectangle 2"/>
              <p:cNvSpPr>
                <a:spLocks noRot="1" noChangeAspect="1" noMove="1" noResize="1" noEditPoints="1" noAdjustHandles="1" noChangeArrowheads="1" noChangeShapeType="1" noTextEdit="1"/>
              </p:cNvSpPr>
              <p:nvPr/>
            </p:nvSpPr>
            <p:spPr>
              <a:xfrm>
                <a:off x="1429554" y="1537575"/>
                <a:ext cx="10187189" cy="3816686"/>
              </a:xfrm>
              <a:prstGeom prst="rect">
                <a:avLst/>
              </a:prstGeom>
              <a:blipFill rotWithShape="0">
                <a:blip r:embed="rId2"/>
                <a:stretch>
                  <a:fillRect l="-1197" t="-799" r="-479"/>
                </a:stretch>
              </a:blipFill>
            </p:spPr>
            <p:txBody>
              <a:bodyPr/>
              <a:lstStyle/>
              <a:p>
                <a:r>
                  <a:rPr lang="fa-IR">
                    <a:noFill/>
                  </a:rPr>
                  <a:t> </a:t>
                </a:r>
              </a:p>
            </p:txBody>
          </p:sp>
        </mc:Fallback>
      </mc:AlternateContent>
    </p:spTree>
    <p:extLst>
      <p:ext uri="{BB962C8B-B14F-4D97-AF65-F5344CB8AC3E}">
        <p14:creationId xmlns:p14="http://schemas.microsoft.com/office/powerpoint/2010/main" val="15717970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423350" y="2305594"/>
            <a:ext cx="10018713" cy="1491343"/>
          </a:xfrm>
        </p:spPr>
        <p:style>
          <a:lnRef idx="2">
            <a:schemeClr val="accent2"/>
          </a:lnRef>
          <a:fillRef idx="1">
            <a:schemeClr val="lt1"/>
          </a:fillRef>
          <a:effectRef idx="0">
            <a:schemeClr val="accent2"/>
          </a:effectRef>
          <a:fontRef idx="minor">
            <a:schemeClr val="dk1"/>
          </a:fontRef>
        </p:style>
        <p:txBody>
          <a:bodyPr>
            <a:normAutofit/>
          </a:bodyPr>
          <a:lstStyle/>
          <a:p>
            <a:r>
              <a:rPr lang="fa-IR" sz="3600" b="1" dirty="0" smtClean="0">
                <a:ln w="12700">
                  <a:solidFill>
                    <a:schemeClr val="accent5"/>
                  </a:solidFill>
                  <a:prstDash val="solid"/>
                </a:ln>
                <a:pattFill prst="ltDnDiag">
                  <a:fgClr>
                    <a:schemeClr val="accent5">
                      <a:lumMod val="60000"/>
                      <a:lumOff val="40000"/>
                    </a:schemeClr>
                  </a:fgClr>
                  <a:bgClr>
                    <a:schemeClr val="bg1"/>
                  </a:bgClr>
                </a:pattFill>
              </a:rPr>
              <a:t>اجاره دارایی ها</a:t>
            </a:r>
            <a:endParaRPr lang="en-US" sz="3600" b="1" dirty="0">
              <a:ln w="12700">
                <a:solidFill>
                  <a:schemeClr val="accent5"/>
                </a:solidFill>
                <a:prstDash val="solid"/>
              </a:ln>
              <a:pattFill prst="ltDnDiag">
                <a:fgClr>
                  <a:schemeClr val="accent5">
                    <a:lumMod val="60000"/>
                    <a:lumOff val="40000"/>
                  </a:schemeClr>
                </a:fgClr>
                <a:bgClr>
                  <a:schemeClr val="bg1"/>
                </a:bgClr>
              </a:pattFill>
            </a:endParaRPr>
          </a:p>
        </p:txBody>
      </p:sp>
    </p:spTree>
    <p:extLst>
      <p:ext uri="{BB962C8B-B14F-4D97-AF65-F5344CB8AC3E}">
        <p14:creationId xmlns:p14="http://schemas.microsoft.com/office/powerpoint/2010/main" val="6339111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4310" y="2281645"/>
            <a:ext cx="10018713" cy="2072641"/>
          </a:xfrm>
        </p:spPr>
        <p:style>
          <a:lnRef idx="2">
            <a:schemeClr val="accent6"/>
          </a:lnRef>
          <a:fillRef idx="1">
            <a:schemeClr val="lt1"/>
          </a:fillRef>
          <a:effectRef idx="0">
            <a:schemeClr val="accent6"/>
          </a:effectRef>
          <a:fontRef idx="minor">
            <a:schemeClr val="dk1"/>
          </a:fontRef>
        </p:style>
        <p:txBody>
          <a:bodyPr>
            <a:normAutofit/>
          </a:bodyPr>
          <a:lstStyle/>
          <a:p>
            <a:pPr marL="0" indent="0" algn="r" rtl="1">
              <a:buNone/>
            </a:pPr>
            <a:r>
              <a:rPr lang="fa-IR" sz="2000" dirty="0"/>
              <a:t>هر نوع دارايي كه قابل خريد باشد . عملاً قابل اجاره كردن نيز هست . اجاره قراردادي بين </a:t>
            </a:r>
            <a:r>
              <a:rPr lang="fa-IR" sz="2000" dirty="0" smtClean="0"/>
              <a:t>مالک </a:t>
            </a:r>
            <a:r>
              <a:rPr lang="fa-IR" sz="2000" dirty="0"/>
              <a:t>دارايي ( موجر ) و طرف وي ( مستاجر ) براي استفاده از دارايي در مقابل پرداخت اجاره در فواصل زماني معين است </a:t>
            </a:r>
            <a:r>
              <a:rPr lang="fa-IR" sz="2000" dirty="0" smtClean="0"/>
              <a:t>.</a:t>
            </a:r>
          </a:p>
          <a:p>
            <a:pPr marL="0" indent="0" algn="r" rtl="1">
              <a:buNone/>
            </a:pPr>
            <a:r>
              <a:rPr lang="fa-IR" sz="2000" dirty="0"/>
              <a:t>از ﻧﻈﺮ ﭘﻮﻟﯽ: ﮐﺎرﺧﺎﻧﻪ ﻫﺎ، ﻣﻬﻤﺘﺮﯾﻦ اﺟﺎره ﮐﻨﻨﺪﮔﺎن ﺗﺠﻬﯿﺰات ﺗﻮﻟﯿﺪي </a:t>
            </a:r>
            <a:r>
              <a:rPr lang="fa-IR" sz="2000" dirty="0" smtClean="0"/>
              <a:t>اﻧﺪ.</a:t>
            </a:r>
            <a:endParaRPr lang="fa-IR" sz="2000" dirty="0"/>
          </a:p>
          <a:p>
            <a:pPr marL="0" indent="0" algn="r" rtl="1">
              <a:buNone/>
            </a:pPr>
            <a:endParaRPr lang="en-US" sz="2000" dirty="0"/>
          </a:p>
        </p:txBody>
      </p:sp>
    </p:spTree>
    <p:extLst>
      <p:ext uri="{BB962C8B-B14F-4D97-AF65-F5344CB8AC3E}">
        <p14:creationId xmlns:p14="http://schemas.microsoft.com/office/powerpoint/2010/main" val="390457037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1"/>
            <a:ext cx="10341929" cy="1203960"/>
          </a:xfrm>
        </p:spPr>
        <p:txBody>
          <a:bodyPr>
            <a:normAutofit/>
          </a:bodyPr>
          <a:lstStyle/>
          <a:p>
            <a:pPr algn="r" rtl="1"/>
            <a:r>
              <a:rPr lang="fa-IR" sz="3200" dirty="0" smtClean="0"/>
              <a:t>انواع اجاره :</a:t>
            </a:r>
            <a:endParaRPr lang="en-US" sz="3200" dirty="0"/>
          </a:p>
        </p:txBody>
      </p:sp>
      <p:sp>
        <p:nvSpPr>
          <p:cNvPr id="3" name="Content Placeholder 2"/>
          <p:cNvSpPr>
            <a:spLocks noGrp="1"/>
          </p:cNvSpPr>
          <p:nvPr>
            <p:ph idx="1"/>
          </p:nvPr>
        </p:nvSpPr>
        <p:spPr>
          <a:xfrm>
            <a:off x="1484310" y="2220685"/>
            <a:ext cx="10018713" cy="3570515"/>
          </a:xfrm>
        </p:spPr>
        <p:style>
          <a:lnRef idx="2">
            <a:schemeClr val="accent6"/>
          </a:lnRef>
          <a:fillRef idx="1">
            <a:schemeClr val="lt1"/>
          </a:fillRef>
          <a:effectRef idx="0">
            <a:schemeClr val="accent6"/>
          </a:effectRef>
          <a:fontRef idx="minor">
            <a:schemeClr val="dk1"/>
          </a:fontRef>
        </p:style>
        <p:txBody>
          <a:bodyPr>
            <a:normAutofit/>
          </a:bodyPr>
          <a:lstStyle/>
          <a:p>
            <a:pPr algn="r" rtl="1"/>
            <a:r>
              <a:rPr lang="fa-IR" sz="2000" dirty="0"/>
              <a:t>1.اﺟﺎره </a:t>
            </a:r>
            <a:r>
              <a:rPr lang="fa-IR" sz="2000" dirty="0" smtClean="0"/>
              <a:t>ﻋﻤﻠﯿﺎﺗﯽ</a:t>
            </a:r>
          </a:p>
          <a:p>
            <a:pPr algn="r" rtl="1"/>
            <a:r>
              <a:rPr lang="fa-IR" sz="2000" dirty="0" smtClean="0"/>
              <a:t> </a:t>
            </a:r>
            <a:r>
              <a:rPr lang="fa-IR" sz="2000" dirty="0"/>
              <a:t>2.اﺟﺎره </a:t>
            </a:r>
            <a:r>
              <a:rPr lang="fa-IR" sz="2000" dirty="0" smtClean="0"/>
              <a:t>ﻣﺎﻟﯽ</a:t>
            </a:r>
          </a:p>
          <a:p>
            <a:pPr algn="r" rtl="1"/>
            <a:r>
              <a:rPr lang="fa-IR" sz="2000" dirty="0" smtClean="0"/>
              <a:t> </a:t>
            </a:r>
            <a:r>
              <a:rPr lang="fa-IR" sz="2000" dirty="0"/>
              <a:t>3. ﻓﺮوش و اﺟﺎره </a:t>
            </a:r>
            <a:r>
              <a:rPr lang="fa-IR" sz="2000" dirty="0" smtClean="0"/>
              <a:t>داراﯾﯽ</a:t>
            </a:r>
          </a:p>
          <a:p>
            <a:pPr algn="r" rtl="1"/>
            <a:r>
              <a:rPr lang="fa-IR" sz="2000" dirty="0" smtClean="0"/>
              <a:t> </a:t>
            </a:r>
            <a:r>
              <a:rPr lang="fa-IR" sz="2000" dirty="0"/>
              <a:t>4. اﺟﺎره ﺑﺎ ﺧﺪﻣﺎت </a:t>
            </a:r>
            <a:r>
              <a:rPr lang="fa-IR" sz="2000" dirty="0" smtClean="0"/>
              <a:t>ﮐﺎﻣﻞ</a:t>
            </a:r>
          </a:p>
          <a:p>
            <a:pPr algn="r" rtl="1"/>
            <a:r>
              <a:rPr lang="fa-IR" sz="2000" dirty="0" smtClean="0"/>
              <a:t> </a:t>
            </a:r>
            <a:r>
              <a:rPr lang="fa-IR" sz="2000" dirty="0"/>
              <a:t>5. اﺟﺎره </a:t>
            </a:r>
            <a:r>
              <a:rPr lang="fa-IR" sz="2000" dirty="0" smtClean="0"/>
              <a:t>ﺑﺎ اهرم مالی</a:t>
            </a:r>
            <a:endParaRPr lang="en-US" sz="2000" dirty="0"/>
          </a:p>
        </p:txBody>
      </p:sp>
    </p:spTree>
    <p:extLst>
      <p:ext uri="{BB962C8B-B14F-4D97-AF65-F5344CB8AC3E}">
        <p14:creationId xmlns:p14="http://schemas.microsoft.com/office/powerpoint/2010/main" val="28926122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334589"/>
          </a:xfrm>
        </p:spPr>
        <p:txBody>
          <a:bodyPr>
            <a:normAutofit/>
          </a:bodyPr>
          <a:lstStyle/>
          <a:p>
            <a:pPr algn="r" rtl="1"/>
            <a:r>
              <a:rPr lang="fa-IR" sz="2800" dirty="0" smtClean="0"/>
              <a:t>اجاره عملیاتی :</a:t>
            </a:r>
            <a:endParaRPr lang="en-US" sz="2800" dirty="0"/>
          </a:p>
        </p:txBody>
      </p:sp>
      <p:sp>
        <p:nvSpPr>
          <p:cNvPr id="3" name="Content Placeholder 2"/>
          <p:cNvSpPr>
            <a:spLocks noGrp="1"/>
          </p:cNvSpPr>
          <p:nvPr>
            <p:ph idx="1"/>
          </p:nvPr>
        </p:nvSpPr>
        <p:spPr>
          <a:xfrm>
            <a:off x="1484310" y="1907177"/>
            <a:ext cx="10018713" cy="3884023"/>
          </a:xfrm>
        </p:spPr>
        <p:style>
          <a:lnRef idx="2">
            <a:schemeClr val="accent6"/>
          </a:lnRef>
          <a:fillRef idx="1">
            <a:schemeClr val="lt1"/>
          </a:fillRef>
          <a:effectRef idx="0">
            <a:schemeClr val="accent6"/>
          </a:effectRef>
          <a:fontRef idx="minor">
            <a:schemeClr val="dk1"/>
          </a:fontRef>
        </p:style>
        <p:txBody>
          <a:bodyPr/>
          <a:lstStyle/>
          <a:p>
            <a:pPr algn="r" rtl="1"/>
            <a:r>
              <a:rPr lang="fa-IR" altLang="en-US" dirty="0" smtClean="0">
                <a:cs typeface="B Tabassom" pitchFamily="2" charset="0"/>
              </a:rPr>
              <a:t> </a:t>
            </a:r>
            <a:r>
              <a:rPr lang="fa-IR" altLang="en-US" dirty="0">
                <a:cs typeface="B Tabassom" pitchFamily="2" charset="0"/>
              </a:rPr>
              <a:t>اجاره اي است كوتاه مدت براي درصدي از عمر مفيد دارايي </a:t>
            </a:r>
            <a:r>
              <a:rPr lang="fa-IR" altLang="en-US" dirty="0" smtClean="0">
                <a:cs typeface="B Tabassom" pitchFamily="2" charset="0"/>
              </a:rPr>
              <a:t>است.</a:t>
            </a:r>
          </a:p>
          <a:p>
            <a:pPr algn="r" rtl="1"/>
            <a:r>
              <a:rPr lang="fa-IR" altLang="en-US" dirty="0">
                <a:cs typeface="B Tabassom" pitchFamily="2" charset="0"/>
              </a:rPr>
              <a:t>اجاره بلند مدتي كه درآن اجاره  كننده يا مستاجر مجاز است در هر زمان دلخواه قرارداد اجاره را فسخ كند نيز اجاره ي عملياتي خوانده مي شود.</a:t>
            </a:r>
          </a:p>
          <a:p>
            <a:pPr algn="r" rtl="1"/>
            <a:r>
              <a:rPr lang="fa-IR" altLang="en-US" dirty="0">
                <a:cs typeface="B Tabassom" pitchFamily="2" charset="0"/>
              </a:rPr>
              <a:t>اجاره عملياتي غالباً به اجاره هايي نيز اشاره دارد كه براساس قواعد حسابداري ، در اجاره سرمايه اي طبقه بندي نمي شوند.</a:t>
            </a:r>
          </a:p>
          <a:p>
            <a:pPr algn="r" rtl="1"/>
            <a:r>
              <a:rPr lang="fa-IR" altLang="en-US" dirty="0">
                <a:cs typeface="B Tabassom" pitchFamily="2" charset="0"/>
              </a:rPr>
              <a:t>كامپيوتر ، وسايل حمل و نقل ، لوازم تكثير و مبلمان عمده ترين دارائيهايي هستند كه براساس اجاره ي عملياتي مورد استفاده قرار مي گيرند</a:t>
            </a:r>
            <a:r>
              <a:rPr lang="fa-IR" altLang="en-US" dirty="0" smtClean="0">
                <a:cs typeface="B Tabassom" pitchFamily="2" charset="0"/>
              </a:rPr>
              <a:t>.</a:t>
            </a:r>
            <a:endParaRPr lang="en-US" altLang="en-US" dirty="0" smtClean="0">
              <a:cs typeface="B Tabassom" pitchFamily="2" charset="0"/>
            </a:endParaRPr>
          </a:p>
          <a:p>
            <a:pPr algn="r" rtl="1"/>
            <a:endParaRPr lang="en-US" dirty="0"/>
          </a:p>
        </p:txBody>
      </p:sp>
    </p:spTree>
    <p:extLst>
      <p:ext uri="{BB962C8B-B14F-4D97-AF65-F5344CB8AC3E}">
        <p14:creationId xmlns:p14="http://schemas.microsoft.com/office/powerpoint/2010/main" val="128484886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789111" y="76200"/>
            <a:ext cx="10018713" cy="1317171"/>
          </a:xfrm>
        </p:spPr>
        <p:txBody>
          <a:bodyPr>
            <a:normAutofit/>
          </a:bodyPr>
          <a:lstStyle/>
          <a:p>
            <a:pPr algn="r" rtl="1"/>
            <a:r>
              <a:rPr lang="fa-IR" sz="2800" dirty="0" smtClean="0"/>
              <a:t>اجاره مالی :</a:t>
            </a:r>
            <a:endParaRPr lang="en-US" sz="2800" dirty="0"/>
          </a:p>
        </p:txBody>
      </p:sp>
      <p:sp>
        <p:nvSpPr>
          <p:cNvPr id="3" name="Content Placeholder 2"/>
          <p:cNvSpPr>
            <a:spLocks noGrp="1"/>
          </p:cNvSpPr>
          <p:nvPr>
            <p:ph idx="1"/>
          </p:nvPr>
        </p:nvSpPr>
        <p:spPr>
          <a:xfrm>
            <a:off x="1484310" y="1741715"/>
            <a:ext cx="10018713" cy="4049486"/>
          </a:xfrm>
        </p:spPr>
        <p:txBody>
          <a:bodyPr>
            <a:normAutofit/>
          </a:bodyPr>
          <a:lstStyle/>
          <a:p>
            <a:pPr algn="r" rtl="1"/>
            <a:r>
              <a:rPr lang="fa-IR" altLang="en-US" dirty="0">
                <a:cs typeface="B Tabassom" pitchFamily="2" charset="0"/>
              </a:rPr>
              <a:t>اجاره ي مالي ، تعهد ميان مدت يا بلند مدت اجاره كننده و اجاره دهنده است. </a:t>
            </a:r>
            <a:endParaRPr lang="fa-IR" altLang="en-US" dirty="0" smtClean="0">
              <a:cs typeface="B Tabassom" pitchFamily="2" charset="0"/>
            </a:endParaRPr>
          </a:p>
          <a:p>
            <a:pPr algn="r" rtl="1"/>
            <a:r>
              <a:rPr lang="fa-IR" altLang="en-US" dirty="0" smtClean="0">
                <a:cs typeface="B Tabassom" pitchFamily="2" charset="0"/>
              </a:rPr>
              <a:t>اگر </a:t>
            </a:r>
            <a:r>
              <a:rPr lang="fa-IR" altLang="en-US" dirty="0">
                <a:cs typeface="B Tabassom" pitchFamily="2" charset="0"/>
              </a:rPr>
              <a:t>دارايي مورد نظر ، تجهيزات باشد ، مدت اجاره معمولاً نصف عمر مفيد مورد انتظار آن دارايي خواهد بود. </a:t>
            </a:r>
            <a:endParaRPr lang="fa-IR" altLang="en-US" dirty="0" smtClean="0">
              <a:cs typeface="B Tabassom" pitchFamily="2" charset="0"/>
            </a:endParaRPr>
          </a:p>
          <a:p>
            <a:pPr algn="r" rtl="1"/>
            <a:r>
              <a:rPr lang="fa-IR" altLang="en-US" dirty="0">
                <a:cs typeface="B Tabassom" pitchFamily="2" charset="0"/>
              </a:rPr>
              <a:t>ﺗﻌﻤﯿﺮ و ﻧﮕﻬﺪاري ﺑﺮ ﻋﻬﺪه اﺟﺎره دﻫﻨﺪه </a:t>
            </a:r>
            <a:r>
              <a:rPr lang="fa-IR" altLang="en-US" dirty="0" smtClean="0">
                <a:cs typeface="B Tabassom" pitchFamily="2" charset="0"/>
              </a:rPr>
              <a:t>ﻧﯿﺴت.</a:t>
            </a:r>
          </a:p>
          <a:p>
            <a:pPr algn="r" rtl="1"/>
            <a:r>
              <a:rPr lang="fa-IR" altLang="en-US" dirty="0">
                <a:cs typeface="B Tabassom" pitchFamily="2" charset="0"/>
              </a:rPr>
              <a:t> ﻋﻤﺪه ﺗﺮﯾﻦ داراﺋﯽ ﻫﺎ: اﻣﻼك، ﺗﺠﻬﯿﺰات اداري، ﭘﺰﺷﮑﯽ، ﺳﺎﺧﺘﻤﺎن، </a:t>
            </a:r>
            <a:r>
              <a:rPr lang="fa-IR" altLang="en-US" dirty="0" smtClean="0">
                <a:cs typeface="B Tabassom" pitchFamily="2" charset="0"/>
              </a:rPr>
              <a:t>ﻫﻮاپیما</a:t>
            </a:r>
          </a:p>
          <a:p>
            <a:pPr algn="r" rtl="1"/>
            <a:r>
              <a:rPr lang="fa-IR" altLang="en-US" dirty="0">
                <a:cs typeface="B Tabassom" pitchFamily="2" charset="0"/>
              </a:rPr>
              <a:t>پرداخت اجاره ، تعهدي ثابت براي اجاره كننده است و مانند بهره وام ، عدم پرداخت آن ، ممكن است باعث ورشكستگي شركت شود. هرچند كه موجر هنگام ورشكستگي مستاجر اولويتي برساير بستانكاران ندارد </a:t>
            </a:r>
            <a:r>
              <a:rPr lang="fa-IR" altLang="en-US" dirty="0" smtClean="0">
                <a:cs typeface="B Tabassom" pitchFamily="2" charset="0"/>
              </a:rPr>
              <a:t>،</a:t>
            </a:r>
            <a:r>
              <a:rPr lang="fa-IR" altLang="en-US" dirty="0"/>
              <a:t> ‌</a:t>
            </a:r>
            <a:r>
              <a:rPr lang="fa-IR" altLang="en-US" dirty="0">
                <a:cs typeface="B Tabassom" pitchFamily="2" charset="0"/>
              </a:rPr>
              <a:t>موجر مي تواند دارايي مورد نظر را تصاحب كند </a:t>
            </a:r>
            <a:r>
              <a:rPr lang="fa-IR" altLang="en-US" dirty="0" smtClean="0">
                <a:cs typeface="B Tabassom" pitchFamily="2" charset="0"/>
              </a:rPr>
              <a:t>.</a:t>
            </a:r>
          </a:p>
          <a:p>
            <a:pPr algn="r" rtl="1"/>
            <a:r>
              <a:rPr lang="fa-IR" altLang="en-US" dirty="0" smtClean="0">
                <a:cs typeface="B Tabassom" pitchFamily="2" charset="0"/>
              </a:rPr>
              <a:t>اختلاف اجاره عملیاتی و مالی </a:t>
            </a:r>
            <a:r>
              <a:rPr lang="fa-IR" altLang="en-US" dirty="0">
                <a:cs typeface="B Tabassom" pitchFamily="2" charset="0"/>
              </a:rPr>
              <a:t>در مدت زمان اجرا و مالكيت دارايي در سر رسيد اجاره مي باشد .</a:t>
            </a:r>
            <a:endParaRPr lang="en-US" altLang="en-US" dirty="0">
              <a:cs typeface="B Tabassom" pitchFamily="2" charset="0"/>
            </a:endParaRPr>
          </a:p>
          <a:p>
            <a:pPr algn="r" rtl="1"/>
            <a:endParaRPr lang="en-US" dirty="0"/>
          </a:p>
        </p:txBody>
      </p:sp>
    </p:spTree>
    <p:extLst>
      <p:ext uri="{BB962C8B-B14F-4D97-AF65-F5344CB8AC3E}">
        <p14:creationId xmlns:p14="http://schemas.microsoft.com/office/powerpoint/2010/main" val="300157331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160417"/>
          </a:xfrm>
        </p:spPr>
        <p:txBody>
          <a:bodyPr>
            <a:normAutofit/>
          </a:bodyPr>
          <a:lstStyle/>
          <a:p>
            <a:pPr algn="r" rtl="1"/>
            <a:r>
              <a:rPr lang="fa-IR" sz="2800" dirty="0" smtClean="0"/>
              <a:t>فروش و اجاره دارایی :</a:t>
            </a:r>
            <a:endParaRPr lang="en-US" sz="2800" dirty="0"/>
          </a:p>
        </p:txBody>
      </p:sp>
      <p:sp>
        <p:nvSpPr>
          <p:cNvPr id="3" name="Content Placeholder 2"/>
          <p:cNvSpPr>
            <a:spLocks noGrp="1"/>
          </p:cNvSpPr>
          <p:nvPr>
            <p:ph idx="1"/>
          </p:nvPr>
        </p:nvSpPr>
        <p:spPr>
          <a:xfrm>
            <a:off x="1484310" y="1959429"/>
            <a:ext cx="10341930" cy="2612571"/>
          </a:xfrm>
        </p:spPr>
        <p:style>
          <a:lnRef idx="2">
            <a:schemeClr val="accent6"/>
          </a:lnRef>
          <a:fillRef idx="1">
            <a:schemeClr val="lt1"/>
          </a:fillRef>
          <a:effectRef idx="0">
            <a:schemeClr val="accent6"/>
          </a:effectRef>
          <a:fontRef idx="minor">
            <a:schemeClr val="dk1"/>
          </a:fontRef>
        </p:style>
        <p:txBody>
          <a:bodyPr/>
          <a:lstStyle/>
          <a:p>
            <a:pPr algn="r" rtl="1"/>
            <a:r>
              <a:rPr lang="fa-IR" dirty="0" smtClean="0"/>
              <a:t>داراﯾﯽ </a:t>
            </a:r>
            <a:r>
              <a:rPr lang="fa-IR" dirty="0"/>
              <a:t>را ﺑﻪ ﺷﺨﺼﯽ ﺑﻔﺮوﺷﺪ، ﺳﭙﺲ از ﺧﺮﯾﺪار اﺟﺎره </a:t>
            </a:r>
            <a:r>
              <a:rPr lang="fa-IR" dirty="0" smtClean="0"/>
              <a:t>ﮐﻨﺪ</a:t>
            </a:r>
          </a:p>
          <a:p>
            <a:pPr algn="r" rtl="1"/>
            <a:r>
              <a:rPr lang="fa-IR" dirty="0" smtClean="0"/>
              <a:t> </a:t>
            </a:r>
            <a:r>
              <a:rPr lang="fa-IR" dirty="0"/>
              <a:t>ﺗﺎﻣﯿﻦ ﻣﻨﺎﺑﻊ ﻣﺎﻟﯽ ﻣﻮرد ﻧﻈﺮ و اﺳﺘﻔﺎده ﮐﻤﺎﮐﺎن از </a:t>
            </a:r>
            <a:r>
              <a:rPr lang="fa-IR" dirty="0" smtClean="0"/>
              <a:t>داراﺋﯽ</a:t>
            </a:r>
          </a:p>
          <a:p>
            <a:pPr algn="r" rtl="1"/>
            <a:r>
              <a:rPr lang="fa-IR" dirty="0" smtClean="0"/>
              <a:t>ﻧﻮﻋﯽ </a:t>
            </a:r>
            <a:r>
              <a:rPr lang="fa-IR" dirty="0"/>
              <a:t>اﺟﺎره </a:t>
            </a:r>
            <a:r>
              <a:rPr lang="fa-IR" dirty="0" smtClean="0"/>
              <a:t>ﻣﺎﻟﯽ,داراي </a:t>
            </a:r>
            <a:r>
              <a:rPr lang="fa-IR" dirty="0"/>
              <a:t>ﺣﻖ ﺗﺠﺪﯾﺪ اﺟﺎره ﯾﺎ ﺧﺮﯾﺪ داراﯾﯽ در آﺧﺮ </a:t>
            </a:r>
            <a:r>
              <a:rPr lang="fa-IR" dirty="0" smtClean="0"/>
              <a:t>دوره</a:t>
            </a:r>
            <a:endParaRPr lang="en-US" dirty="0"/>
          </a:p>
        </p:txBody>
      </p:sp>
    </p:spTree>
    <p:extLst>
      <p:ext uri="{BB962C8B-B14F-4D97-AF65-F5344CB8AC3E}">
        <p14:creationId xmlns:p14="http://schemas.microsoft.com/office/powerpoint/2010/main" val="328798750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4310" y="574767"/>
            <a:ext cx="10018713" cy="5477690"/>
          </a:xfrm>
        </p:spPr>
        <p:txBody>
          <a:bodyPr/>
          <a:lstStyle/>
          <a:p>
            <a:pPr marL="0" indent="0" algn="r" rtl="1">
              <a:buNone/>
            </a:pPr>
            <a:r>
              <a:rPr lang="fa-IR" dirty="0" smtClean="0"/>
              <a:t>اجاره با خدمات کامل :</a:t>
            </a:r>
          </a:p>
          <a:p>
            <a:pPr algn="r" rtl="1"/>
            <a:r>
              <a:rPr lang="fa-IR" sz="2000" dirty="0"/>
              <a:t>ﻣﻮﺟﺮ ﺧﺪﻣﺎت ﺗﻌﻤﯿﺮ و ﻧﮕﻬﺪاري، ﺑﯿﻤﻪ </a:t>
            </a:r>
            <a:r>
              <a:rPr lang="fa-IR" sz="2000" dirty="0" smtClean="0"/>
              <a:t>دارایی، </a:t>
            </a:r>
            <a:r>
              <a:rPr lang="fa-IR" sz="2000" dirty="0"/>
              <a:t>ﻋﻮارض را ﭘﺮداﺧﺖ ﻣﯽ </a:t>
            </a:r>
            <a:r>
              <a:rPr lang="fa-IR" sz="2000" dirty="0" smtClean="0"/>
              <a:t>ﮐﻨﺪ</a:t>
            </a:r>
            <a:r>
              <a:rPr lang="fa-IR" dirty="0" smtClean="0"/>
              <a:t>.</a:t>
            </a:r>
          </a:p>
          <a:p>
            <a:pPr marL="0" indent="0" algn="r" rtl="1">
              <a:buNone/>
            </a:pPr>
            <a:endParaRPr lang="fa-IR" dirty="0"/>
          </a:p>
          <a:p>
            <a:pPr marL="0" indent="0" algn="r" rtl="1">
              <a:buNone/>
            </a:pPr>
            <a:r>
              <a:rPr lang="fa-IR" dirty="0" smtClean="0"/>
              <a:t>اجاره با اهرم مالی :</a:t>
            </a:r>
          </a:p>
          <a:p>
            <a:pPr algn="r" rtl="1"/>
            <a:r>
              <a:rPr lang="fa-IR" sz="2000" dirty="0"/>
              <a:t>اﺟﺎره ﺷﺨﺺ </a:t>
            </a:r>
            <a:r>
              <a:rPr lang="fa-IR" sz="2000" dirty="0" smtClean="0"/>
              <a:t>ﺛﺎﻟﺚ,ﻣﻮﺟﺮ</a:t>
            </a:r>
            <a:r>
              <a:rPr lang="fa-IR" sz="2000" dirty="0"/>
              <a:t>، ﻣﺴﺘﺎﺟﺮ، وام </a:t>
            </a:r>
            <a:r>
              <a:rPr lang="fa-IR" sz="2000" dirty="0" smtClean="0"/>
              <a:t>دﻫﻨﺪه</a:t>
            </a:r>
          </a:p>
          <a:p>
            <a:pPr algn="r" rtl="1"/>
            <a:r>
              <a:rPr lang="fa-IR" sz="2000" dirty="0"/>
              <a:t>ﺑﺨﺸﯽ از ﻗﯿﻤﺖ ﺧﺮﯾﺪ داراﯾﯽ از وام دﻫﻨﺪه وام ﻣﯽ </a:t>
            </a:r>
            <a:r>
              <a:rPr lang="fa-IR" sz="2000" dirty="0" smtClean="0"/>
              <a:t>ﮔﯿﺮد</a:t>
            </a:r>
          </a:p>
          <a:p>
            <a:pPr algn="r" rtl="1"/>
            <a:r>
              <a:rPr lang="fa-IR" sz="2000" dirty="0"/>
              <a:t> اﮔﺮ ﻣﻮﺟﺮ اﺻﻞ و ﻓﺮع وام را ﻧﺪﻫﺪ، وام دﻫﻨﺪه ﺣﻖ ﺗﺼﺎﺣﺐ داراﯾﯽ و درﯾﺎﻓﺖ اﺟﺎره را دارد</a:t>
            </a:r>
            <a:endParaRPr lang="en-US" sz="2000" dirty="0"/>
          </a:p>
        </p:txBody>
      </p:sp>
    </p:spTree>
    <p:extLst>
      <p:ext uri="{BB962C8B-B14F-4D97-AF65-F5344CB8AC3E}">
        <p14:creationId xmlns:p14="http://schemas.microsoft.com/office/powerpoint/2010/main" val="180187101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850071" y="180703"/>
            <a:ext cx="10018713" cy="881743"/>
          </a:xfrm>
        </p:spPr>
        <p:txBody>
          <a:bodyPr>
            <a:normAutofit/>
          </a:bodyPr>
          <a:lstStyle/>
          <a:p>
            <a:pPr algn="r" rtl="1"/>
            <a:r>
              <a:rPr lang="fa-IR" sz="2800" dirty="0" smtClean="0"/>
              <a:t>حسابداری اجاره :</a:t>
            </a:r>
            <a:endParaRPr lang="en-US" sz="2800" dirty="0"/>
          </a:p>
        </p:txBody>
      </p:sp>
      <p:sp>
        <p:nvSpPr>
          <p:cNvPr id="3" name="Content Placeholder 2"/>
          <p:cNvSpPr>
            <a:spLocks noGrp="1"/>
          </p:cNvSpPr>
          <p:nvPr>
            <p:ph idx="1"/>
          </p:nvPr>
        </p:nvSpPr>
        <p:spPr>
          <a:xfrm>
            <a:off x="1850070" y="180703"/>
            <a:ext cx="10018713" cy="5222966"/>
          </a:xfrm>
        </p:spPr>
        <p:txBody>
          <a:bodyPr/>
          <a:lstStyle/>
          <a:p>
            <a:pPr algn="r" rtl="1"/>
            <a:r>
              <a:rPr lang="fa-IR" dirty="0"/>
              <a:t> </a:t>
            </a:r>
            <a:r>
              <a:rPr lang="fa-IR" sz="1800" dirty="0"/>
              <a:t>دو ﻧﻮع اﺟﺎره از ﻧﻈﺮ ﺣﺴﺎﺑﺪاري: اﺟﺎره ﻋﻤﻠﯿﺎﺗﯽ، اﺟﺎره ﺳﺮﻣﺎﯾﻪ </a:t>
            </a:r>
            <a:r>
              <a:rPr lang="fa-IR" sz="1800" dirty="0" smtClean="0"/>
              <a:t>اي</a:t>
            </a:r>
          </a:p>
          <a:p>
            <a:pPr algn="r" rtl="1"/>
            <a:r>
              <a:rPr lang="fa-IR" sz="1800" dirty="0" smtClean="0"/>
              <a:t> </a:t>
            </a:r>
            <a:r>
              <a:rPr lang="fa-IR" sz="1800" b="1" dirty="0"/>
              <a:t>اﺟﺎره ﺳﺮﻣﺎﯾﻪ اي: </a:t>
            </a:r>
            <a:r>
              <a:rPr lang="fa-IR" sz="1800" dirty="0"/>
              <a:t>اﻧﺘﻘﺎل ﺑﺨﺶ ﻋﻤﺪه ﯾﺎ ﮐﻞ ﻣﺰاﯾﺎ و ﻣﺨﺎﻃﺮات ﻣﺎﻟﮑﯿﺖ داراﯾﯽ ﺑﻪ ﻣﺴﺘﺎﺟﺮ </a:t>
            </a:r>
            <a:endParaRPr lang="fa-IR" sz="1800" dirty="0" smtClean="0"/>
          </a:p>
          <a:p>
            <a:pPr algn="r" rtl="1"/>
            <a:r>
              <a:rPr lang="fa-IR" sz="1800" dirty="0"/>
              <a:t> ﺷﺮاﯾﻂ ﺳﺮﻣﺎﯾﻪ اي ﺑﻮدن اﺟﺎره:اﻧﺘﻘﺎل داراﯾﯽ ﺑﻪ ﻣﺴﺘﺎﺟﺮ در ﭘﺎﯾﺎن دوره، داﺷﺘﻦ ﺣﻖ ﺧﺮﯾﺪ داراﯾﯽ ﺗﻮﺳﻂ </a:t>
            </a:r>
            <a:r>
              <a:rPr lang="fa-IR" sz="1800" dirty="0" smtClean="0"/>
              <a:t>ﻣﺴﺘﺎﺟﺮ</a:t>
            </a:r>
            <a:r>
              <a:rPr lang="fa-IR" sz="1800" dirty="0"/>
              <a:t>، ﻋﻤﺮ اﺟﺎره ﺑﯿﺶ از 57 درﺻﺪ ﻋﻤﺮ ﻣﻔﯿﺪ داراﯾﯽ، در آﻏﺎز دوره اﺟﺎره، ارزش ﻓﻌﻠﯽ اﺟﺎره ﭘﺮداﺧﺘﻨﯽ ﺑﺮاﺑﺮ ﯾﺎ ﺑﯿﺶ از </a:t>
            </a:r>
            <a:r>
              <a:rPr lang="fa-IR" sz="1800" dirty="0" smtClean="0"/>
              <a:t>90 </a:t>
            </a:r>
            <a:r>
              <a:rPr lang="fa-IR" sz="1800" dirty="0"/>
              <a:t>درﺻﺪ ﻗﯿﻤﺖ ﺟﺎري ﺑﺎزار </a:t>
            </a:r>
            <a:r>
              <a:rPr lang="fa-IR" sz="1800" dirty="0" smtClean="0"/>
              <a:t>دارایی</a:t>
            </a:r>
          </a:p>
          <a:p>
            <a:pPr algn="r" rtl="1"/>
            <a:r>
              <a:rPr lang="fa-IR" sz="1800" dirty="0"/>
              <a:t>اگر اجاره ي مورد نظر ، سرمايه اي باشد ، بايد در تراز نامه ي مستاجر ارزش فعلي اجاره ي پرداختي به عنوان دارايي به طرفيت تعهدات اجاره سرمايه اي منعكس </a:t>
            </a:r>
            <a:r>
              <a:rPr lang="fa-IR" sz="1800" dirty="0" smtClean="0"/>
              <a:t>گردد</a:t>
            </a:r>
          </a:p>
          <a:p>
            <a:pPr marL="0" indent="0" algn="r" rtl="1">
              <a:buNone/>
            </a:pPr>
            <a:endParaRPr lang="fa-IR" sz="1800" dirty="0" smtClean="0"/>
          </a:p>
          <a:p>
            <a:pPr marL="0" indent="0" algn="r" rtl="1">
              <a:buNone/>
            </a:pPr>
            <a:endParaRPr lang="fa-IR" sz="2000" dirty="0" smtClean="0"/>
          </a:p>
        </p:txBody>
      </p:sp>
      <p:pic>
        <p:nvPicPr>
          <p:cNvPr id="4" name="Picture 3"/>
          <p:cNvPicPr>
            <a:picLocks noChangeAspect="1"/>
          </p:cNvPicPr>
          <p:nvPr/>
        </p:nvPicPr>
        <p:blipFill>
          <a:blip r:embed="rId2">
            <a:duotone>
              <a:prstClr val="black"/>
              <a:schemeClr val="accent2">
                <a:tint val="45000"/>
                <a:satMod val="400000"/>
              </a:schemeClr>
            </a:duotone>
          </a:blip>
          <a:stretch>
            <a:fillRect/>
          </a:stretch>
        </p:blipFill>
        <p:spPr>
          <a:xfrm>
            <a:off x="1645920" y="3622765"/>
            <a:ext cx="4885509" cy="3021874"/>
          </a:xfrm>
          <a:prstGeom prst="rect">
            <a:avLst/>
          </a:prstGeom>
        </p:spPr>
      </p:pic>
    </p:spTree>
    <p:extLst>
      <p:ext uri="{BB962C8B-B14F-4D97-AF65-F5344CB8AC3E}">
        <p14:creationId xmlns:p14="http://schemas.microsoft.com/office/powerpoint/2010/main" val="65547825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2"/>
          <a:stretch>
            <a:fillRect/>
          </a:stretch>
        </p:blipFill>
        <p:spPr>
          <a:xfrm>
            <a:off x="3878161" y="992777"/>
            <a:ext cx="5805770" cy="475488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81121520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28448" y="450669"/>
            <a:ext cx="10018713" cy="1186543"/>
          </a:xfrm>
        </p:spPr>
        <p:txBody>
          <a:bodyPr>
            <a:normAutofit/>
          </a:bodyPr>
          <a:lstStyle/>
          <a:p>
            <a:pPr algn="r" rtl="1"/>
            <a:r>
              <a:rPr lang="fa-IR" sz="2800" dirty="0"/>
              <a:t>ﻧﻘﺶ و اﺛﺮ اﺟﺎره داراﯾﯽ در ﻣﻘﺎﺑﻞ </a:t>
            </a:r>
            <a:r>
              <a:rPr lang="fa-IR" sz="2800" dirty="0" smtClean="0"/>
              <a:t>وام:</a:t>
            </a:r>
            <a:endParaRPr lang="en-US" sz="2800" dirty="0"/>
          </a:p>
        </p:txBody>
      </p:sp>
      <p:sp>
        <p:nvSpPr>
          <p:cNvPr id="3" name="Content Placeholder 2"/>
          <p:cNvSpPr>
            <a:spLocks noGrp="1"/>
          </p:cNvSpPr>
          <p:nvPr>
            <p:ph idx="1"/>
          </p:nvPr>
        </p:nvSpPr>
        <p:spPr>
          <a:xfrm>
            <a:off x="1484310" y="1567543"/>
            <a:ext cx="10018713" cy="4223657"/>
          </a:xfrm>
        </p:spPr>
        <p:style>
          <a:lnRef idx="2">
            <a:schemeClr val="accent6"/>
          </a:lnRef>
          <a:fillRef idx="1">
            <a:schemeClr val="lt1"/>
          </a:fillRef>
          <a:effectRef idx="0">
            <a:schemeClr val="accent6"/>
          </a:effectRef>
          <a:fontRef idx="minor">
            <a:schemeClr val="dk1"/>
          </a:fontRef>
        </p:style>
        <p:txBody>
          <a:bodyPr/>
          <a:lstStyle/>
          <a:p>
            <a:pPr marL="0" indent="0" algn="r" rtl="1">
              <a:buNone/>
            </a:pPr>
            <a:r>
              <a:rPr lang="fa-IR" dirty="0"/>
              <a:t> </a:t>
            </a:r>
            <a:r>
              <a:rPr lang="fa-IR" dirty="0" smtClean="0"/>
              <a:t>1. </a:t>
            </a:r>
            <a:r>
              <a:rPr lang="fa-IR" dirty="0"/>
              <a:t>دﺳﺘﺮﺳﯽ ﺑﻪ </a:t>
            </a:r>
            <a:r>
              <a:rPr lang="fa-IR" dirty="0" smtClean="0"/>
              <a:t>ﻧﻘﺪ</a:t>
            </a:r>
          </a:p>
          <a:p>
            <a:pPr marL="0" indent="0" algn="r" rtl="1">
              <a:buNone/>
            </a:pPr>
            <a:r>
              <a:rPr lang="fa-IR" dirty="0" smtClean="0"/>
              <a:t> </a:t>
            </a:r>
            <a:r>
              <a:rPr lang="fa-IR" dirty="0"/>
              <a:t>2. اﺛﺮ ﺑﻪ ﻇﺮﻓﯿﺖ وام ﮔﯿﺮي </a:t>
            </a:r>
            <a:endParaRPr lang="fa-IR" dirty="0" smtClean="0"/>
          </a:p>
          <a:p>
            <a:pPr marL="0" indent="0" algn="r" rtl="1">
              <a:buNone/>
            </a:pPr>
            <a:r>
              <a:rPr lang="fa-IR" dirty="0" smtClean="0"/>
              <a:t>3.ﺳﻬﻮﻟﺖ</a:t>
            </a:r>
          </a:p>
          <a:p>
            <a:pPr marL="0" indent="0" algn="r" rtl="1">
              <a:buNone/>
            </a:pPr>
            <a:r>
              <a:rPr lang="fa-IR" dirty="0" smtClean="0"/>
              <a:t> </a:t>
            </a:r>
            <a:r>
              <a:rPr lang="fa-IR" dirty="0"/>
              <a:t>4. </a:t>
            </a:r>
            <a:r>
              <a:rPr lang="fa-IR" dirty="0" smtClean="0"/>
              <a:t>اﺟﺘﻨﺎب </a:t>
            </a:r>
            <a:r>
              <a:rPr lang="fa-IR" dirty="0"/>
              <a:t>از </a:t>
            </a:r>
            <a:r>
              <a:rPr lang="fa-IR" dirty="0" smtClean="0"/>
              <a:t>ﻣﺤﺪودﯾﺖ</a:t>
            </a:r>
          </a:p>
          <a:p>
            <a:pPr marL="0" indent="0" algn="r" rtl="1">
              <a:buNone/>
            </a:pPr>
            <a:r>
              <a:rPr lang="fa-IR" dirty="0" smtClean="0"/>
              <a:t> </a:t>
            </a:r>
            <a:r>
              <a:rPr lang="fa-IR" dirty="0"/>
              <a:t>5. اﻧﺘﻘﺎل ﻣﺨﺎﻃﺮه </a:t>
            </a:r>
            <a:r>
              <a:rPr lang="fa-IR" dirty="0" smtClean="0"/>
              <a:t>ﻧﺎﺑﺎﺑﯽ</a:t>
            </a:r>
            <a:endParaRPr lang="fa-IR" sz="1800" dirty="0" smtClean="0"/>
          </a:p>
          <a:p>
            <a:pPr marL="0" indent="0" algn="r" rtl="1">
              <a:buNone/>
            </a:pPr>
            <a:r>
              <a:rPr lang="fa-IR" dirty="0" smtClean="0"/>
              <a:t>5</a:t>
            </a:r>
            <a:r>
              <a:rPr lang="fa-IR" dirty="0"/>
              <a:t>. ارزش اﺳﻘﺎط </a:t>
            </a:r>
            <a:r>
              <a:rPr lang="fa-IR" dirty="0" smtClean="0"/>
              <a:t>داراﯾﯽ</a:t>
            </a:r>
          </a:p>
          <a:p>
            <a:pPr marL="0" indent="0" algn="r" rtl="1">
              <a:buNone/>
            </a:pPr>
            <a:r>
              <a:rPr lang="fa-IR" dirty="0" smtClean="0"/>
              <a:t> </a:t>
            </a:r>
            <a:r>
              <a:rPr lang="fa-IR" dirty="0"/>
              <a:t>6.ﻣﻼﺣﻈﺎت ﻣﺎﻟﯿﺎﺗﯽ </a:t>
            </a:r>
            <a:endParaRPr lang="en-US" dirty="0"/>
          </a:p>
        </p:txBody>
      </p:sp>
    </p:spTree>
    <p:extLst>
      <p:ext uri="{BB962C8B-B14F-4D97-AF65-F5344CB8AC3E}">
        <p14:creationId xmlns:p14="http://schemas.microsoft.com/office/powerpoint/2010/main" val="189870101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با سپاس ازحسن توجه شما</a:t>
            </a:r>
            <a:endParaRPr lang="en-US" dirty="0"/>
          </a:p>
        </p:txBody>
      </p:sp>
    </p:spTree>
    <p:extLst>
      <p:ext uri="{BB962C8B-B14F-4D97-AF65-F5344CB8AC3E}">
        <p14:creationId xmlns:p14="http://schemas.microsoft.com/office/powerpoint/2010/main" val="135213221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BC1C1C"/>
      </a:accent1>
      <a:accent2>
        <a:srgbClr val="F67534"/>
      </a:accent2>
      <a:accent3>
        <a:srgbClr val="EAAC35"/>
      </a:accent3>
      <a:accent4>
        <a:srgbClr val="9BAF68"/>
      </a:accent4>
      <a:accent5>
        <a:srgbClr val="68B9A6"/>
      </a:accent5>
      <a:accent6>
        <a:srgbClr val="50B1D4"/>
      </a:accent6>
      <a:hlink>
        <a:srgbClr val="E46416"/>
      </a:hlink>
      <a:folHlink>
        <a:srgbClr val="EE9340"/>
      </a:folHlink>
    </a:clrScheme>
    <a:fontScheme name="Parallax">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xmlns="" name="Parallax" id="{3388167B-A2EB-4685-9635-1831D9AEF8C4}" vid="{93B4CCAC-FD5A-4D59-B1AC-EAF45910B5A9}"/>
    </a:ext>
  </a:extLst>
</a:theme>
</file>

<file path=docProps/app.xml><?xml version="1.0" encoding="utf-8"?>
<Properties xmlns="http://schemas.openxmlformats.org/officeDocument/2006/extended-properties" xmlns:vt="http://schemas.openxmlformats.org/officeDocument/2006/docPropsVTypes">
  <Template>TM03457496[[fn=Parallax]]</Template>
  <TotalTime>1419</TotalTime>
  <Words>4174</Words>
  <Application>Microsoft Office PowerPoint</Application>
  <PresentationFormat>Custom</PresentationFormat>
  <Paragraphs>398</Paragraphs>
  <Slides>52</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52</vt:i4>
      </vt:variant>
    </vt:vector>
  </HeadingPairs>
  <TitlesOfParts>
    <vt:vector size="54" baseType="lpstr">
      <vt:lpstr>Parallax</vt:lpstr>
      <vt:lpstr>Equation</vt:lpstr>
      <vt:lpstr>بنام خدا</vt:lpstr>
      <vt:lpstr>مدیریت مالی جلد دوم</vt:lpstr>
      <vt:lpstr>عناوین اصلی :</vt:lpstr>
      <vt:lpstr>مدیریت دارایی های جاری</vt:lpstr>
      <vt:lpstr> سه جنبه هريك از دارايي ها : </vt:lpstr>
      <vt:lpstr>اصول سرمایه گذاری در دارایی های جاری :</vt:lpstr>
      <vt:lpstr>PowerPoint Presentation</vt:lpstr>
      <vt:lpstr>ارﺗﺒﺎط ﺑﯿﻦ ﺳﻮدﺧﺎﻟﺺ و ارزش ﻓﻌﻠﯽ ﺧﺎﻟﺺ</vt:lpstr>
      <vt:lpstr>PowerPoint Presentation</vt:lpstr>
      <vt:lpstr>PowerPoint Presentation</vt:lpstr>
      <vt:lpstr>PowerPoint Presentation</vt:lpstr>
      <vt:lpstr>PowerPoint Presentation</vt:lpstr>
      <vt:lpstr>موجودی ها :</vt:lpstr>
      <vt:lpstr>تصمیم اصلی درمورد موجودی ها :</vt:lpstr>
      <vt:lpstr>اگر نرخ استفاده ثابت باشد ﺳﻔﺎرش ﮐﺎﻻ در ﻓﻮاﺻﻞ زﻣﺎﻧﯽ ﺑﺮاﺑﺮ، ﺑﺮاي درﯾﺎﻓﺖ ﮐﺎﻻ ﻗﺒﻞ از اﺗﻤﺎم آن. متوسط سرمايه گذاري  در اين قلم كالا مقدار وجه نقد مورد نياز براي خريد هر واحد (c) ضربدر متوسط مقدار موجودي در هر زمان مي باشد .                            </vt:lpstr>
      <vt:lpstr>هزینه های موجودی :</vt:lpstr>
      <vt:lpstr>ﻫﺰﯾﻨﻪ ﺧﺮﯾﺪ ﮐﺎﻻ و ﺗﺨﻔﯿﻔﺎت ﻣﻘﺪاري:</vt:lpstr>
      <vt:lpstr>تخفیف مقداری :</vt:lpstr>
      <vt:lpstr>هزینه سفارش :</vt:lpstr>
      <vt:lpstr>هزینه نگهداری :</vt:lpstr>
      <vt:lpstr>هزینه سرمایه :</vt:lpstr>
      <vt:lpstr>PowerPoint Presentation</vt:lpstr>
      <vt:lpstr>PowerPoint Presentation</vt:lpstr>
      <vt:lpstr>ﻣﺪﯾﺮﯾﺖ ﺣﺴﺎب ﻫﺎي درﯾﺎﻓﺘﻨﯽ:</vt:lpstr>
      <vt:lpstr>وجوه نقد :</vt:lpstr>
      <vt:lpstr>PowerPoint Presentation</vt:lpstr>
      <vt:lpstr>PowerPoint Presentation</vt:lpstr>
      <vt:lpstr> هزینه سرمایه</vt:lpstr>
      <vt:lpstr>مقا یسه نرخ بازده مورد توقع وهزینه سرمایه</vt:lpstr>
      <vt:lpstr>سیاست مالی وهزینه سرمایه</vt:lpstr>
      <vt:lpstr>هزینه حقوق صاحبان سهام :</vt:lpstr>
      <vt:lpstr>PowerPoint Presentation</vt:lpstr>
      <vt:lpstr>هزینه بدهی و سهام ممتاز:</vt:lpstr>
      <vt:lpstr>میانگین موزون هزینه سرمایه :</vt:lpstr>
      <vt:lpstr>مالیات ومیانگین موزون سرمایه : </vt:lpstr>
      <vt:lpstr>PowerPoint Presentation</vt:lpstr>
      <vt:lpstr>PowerPoint Presentation</vt:lpstr>
      <vt:lpstr>ارزیابی عملکرد : </vt:lpstr>
      <vt:lpstr>روش تک محصولی : </vt:lpstr>
      <vt:lpstr>روش ذهنی :</vt:lpstr>
      <vt:lpstr>PowerPoint Presentation</vt:lpstr>
      <vt:lpstr>اجاره دارایی ها</vt:lpstr>
      <vt:lpstr>PowerPoint Presentation</vt:lpstr>
      <vt:lpstr>انواع اجاره :</vt:lpstr>
      <vt:lpstr>اجاره عملیاتی :</vt:lpstr>
      <vt:lpstr>اجاره مالی :</vt:lpstr>
      <vt:lpstr>فروش و اجاره دارایی :</vt:lpstr>
      <vt:lpstr>PowerPoint Presentation</vt:lpstr>
      <vt:lpstr>حسابداری اجاره :</vt:lpstr>
      <vt:lpstr>PowerPoint Presentation</vt:lpstr>
      <vt:lpstr>ﻧﻘﺶ و اﺛﺮ اﺟﺎره داراﯾﯽ در ﻣﻘﺎﺑﻞ وام:</vt:lpstr>
      <vt:lpstr>با سپاس ازحسن توجه شما</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مدیریت مالی جلد دوم</dc:title>
  <dc:creator>Motasemi</dc:creator>
  <cp:lastModifiedBy>Windows User</cp:lastModifiedBy>
  <cp:revision>163</cp:revision>
  <dcterms:created xsi:type="dcterms:W3CDTF">2017-02-22T08:19:34Z</dcterms:created>
  <dcterms:modified xsi:type="dcterms:W3CDTF">2020-05-25T06:59:10Z</dcterms:modified>
</cp:coreProperties>
</file>