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315" r:id="rId2"/>
    <p:sldId id="317" r:id="rId3"/>
    <p:sldId id="256" r:id="rId4"/>
    <p:sldId id="283" r:id="rId5"/>
    <p:sldId id="284" r:id="rId6"/>
    <p:sldId id="257" r:id="rId7"/>
    <p:sldId id="279" r:id="rId8"/>
    <p:sldId id="280" r:id="rId9"/>
    <p:sldId id="281" r:id="rId10"/>
    <p:sldId id="282" r:id="rId11"/>
    <p:sldId id="258" r:id="rId12"/>
    <p:sldId id="285" r:id="rId13"/>
    <p:sldId id="286" r:id="rId14"/>
    <p:sldId id="287" r:id="rId15"/>
    <p:sldId id="259" r:id="rId16"/>
    <p:sldId id="260" r:id="rId17"/>
    <p:sldId id="288" r:id="rId18"/>
    <p:sldId id="289" r:id="rId19"/>
    <p:sldId id="261" r:id="rId20"/>
    <p:sldId id="290" r:id="rId21"/>
    <p:sldId id="292" r:id="rId22"/>
    <p:sldId id="293" r:id="rId23"/>
    <p:sldId id="294" r:id="rId24"/>
    <p:sldId id="263" r:id="rId25"/>
    <p:sldId id="295" r:id="rId26"/>
    <p:sldId id="297" r:id="rId27"/>
    <p:sldId id="298" r:id="rId28"/>
    <p:sldId id="296" r:id="rId29"/>
    <p:sldId id="299" r:id="rId30"/>
    <p:sldId id="264" r:id="rId31"/>
    <p:sldId id="300" r:id="rId32"/>
    <p:sldId id="301" r:id="rId33"/>
    <p:sldId id="302" r:id="rId34"/>
    <p:sldId id="303" r:id="rId35"/>
    <p:sldId id="265" r:id="rId36"/>
    <p:sldId id="305" r:id="rId37"/>
    <p:sldId id="306" r:id="rId38"/>
    <p:sldId id="307" r:id="rId39"/>
    <p:sldId id="304" r:id="rId40"/>
    <p:sldId id="308" r:id="rId41"/>
    <p:sldId id="309" r:id="rId42"/>
    <p:sldId id="310" r:id="rId43"/>
    <p:sldId id="311" r:id="rId44"/>
    <p:sldId id="266" r:id="rId45"/>
    <p:sldId id="312" r:id="rId46"/>
    <p:sldId id="316" r:id="rId47"/>
    <p:sldId id="314" r:id="rId4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بخش بی عنوان" id="{21E57522-5E5C-4175-960B-704DB0450078}">
          <p14:sldIdLst>
            <p14:sldId id="315"/>
            <p14:sldId id="317"/>
            <p14:sldId id="256"/>
            <p14:sldId id="283"/>
            <p14:sldId id="284"/>
            <p14:sldId id="257"/>
            <p14:sldId id="279"/>
            <p14:sldId id="280"/>
            <p14:sldId id="281"/>
            <p14:sldId id="282"/>
            <p14:sldId id="258"/>
            <p14:sldId id="285"/>
            <p14:sldId id="286"/>
            <p14:sldId id="287"/>
            <p14:sldId id="259"/>
            <p14:sldId id="260"/>
            <p14:sldId id="288"/>
            <p14:sldId id="289"/>
            <p14:sldId id="261"/>
            <p14:sldId id="290"/>
            <p14:sldId id="292"/>
            <p14:sldId id="293"/>
            <p14:sldId id="294"/>
            <p14:sldId id="263"/>
            <p14:sldId id="295"/>
            <p14:sldId id="297"/>
            <p14:sldId id="298"/>
            <p14:sldId id="296"/>
            <p14:sldId id="299"/>
            <p14:sldId id="264"/>
            <p14:sldId id="300"/>
            <p14:sldId id="301"/>
            <p14:sldId id="302"/>
            <p14:sldId id="303"/>
            <p14:sldId id="265"/>
            <p14:sldId id="305"/>
            <p14:sldId id="306"/>
            <p14:sldId id="307"/>
            <p14:sldId id="304"/>
            <p14:sldId id="308"/>
            <p14:sldId id="309"/>
            <p14:sldId id="310"/>
            <p14:sldId id="311"/>
            <p14:sldId id="266"/>
            <p14:sldId id="312"/>
            <p14:sldId id="316"/>
            <p14:sldId id="31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66"/>
    <a:srgbClr val="FF7C8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8" d="100"/>
          <a:sy n="68" d="100"/>
        </p:scale>
        <p:origin x="99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D5A1F3E8-E0E8-4CDC-AB9E-82AA0B959712}" type="datetimeFigureOut">
              <a:rPr lang="fa-IR" smtClean="0"/>
              <a:t>29/01/1445</a:t>
            </a:fld>
            <a:endParaRPr lang="fa-IR"/>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fa-IR"/>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D5A1F3E8-E0E8-4CDC-AB9E-82AA0B959712}" type="datetimeFigureOut">
              <a:rPr lang="fa-IR" smtClean="0"/>
              <a:t>29/01/1445</a:t>
            </a:fld>
            <a:endParaRPr lang="fa-IR"/>
          </a:p>
        </p:txBody>
      </p:sp>
      <p:sp>
        <p:nvSpPr>
          <p:cNvPr id="5" name="Footer Placeholder 4"/>
          <p:cNvSpPr>
            <a:spLocks noGrp="1"/>
          </p:cNvSpPr>
          <p:nvPr>
            <p:ph type="ftr" sz="quarter" idx="11"/>
          </p:nvPr>
        </p:nvSpPr>
        <p:spPr>
          <a:xfrm>
            <a:off x="457200" y="6480969"/>
            <a:ext cx="4260056" cy="300831"/>
          </a:xfrm>
        </p:spPr>
        <p:txBody>
          <a:bodyPr/>
          <a:lstStyle/>
          <a:p>
            <a:endParaRPr lang="fa-IR"/>
          </a:p>
        </p:txBody>
      </p:sp>
      <p:sp>
        <p:nvSpPr>
          <p:cNvPr id="6" name="Slide Number Placeholder 5"/>
          <p:cNvSpPr>
            <a:spLocks noGrp="1"/>
          </p:cNvSpPr>
          <p:nvPr>
            <p:ph type="sldNum" sz="quarter" idx="12"/>
          </p:nvPr>
        </p:nvSpPr>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D5A1F3E8-E0E8-4CDC-AB9E-82AA0B959712}" type="datetimeFigureOut">
              <a:rPr lang="fa-IR" smtClean="0"/>
              <a:t>29/01/1445</a:t>
            </a:fld>
            <a:endParaRPr lang="fa-IR"/>
          </a:p>
        </p:txBody>
      </p:sp>
      <p:sp>
        <p:nvSpPr>
          <p:cNvPr id="5" name="Footer Placeholder 4"/>
          <p:cNvSpPr>
            <a:spLocks noGrp="1"/>
          </p:cNvSpPr>
          <p:nvPr>
            <p:ph type="ftr" sz="quarter" idx="11"/>
          </p:nvPr>
        </p:nvSpPr>
        <p:spPr>
          <a:xfrm>
            <a:off x="2619376" y="6480969"/>
            <a:ext cx="4260056" cy="300831"/>
          </a:xfrm>
        </p:spPr>
        <p:txBody>
          <a:bodyPr/>
          <a:lstStyle/>
          <a:p>
            <a:endParaRPr lang="fa-IR"/>
          </a:p>
        </p:txBody>
      </p:sp>
      <p:sp>
        <p:nvSpPr>
          <p:cNvPr id="6" name="Slide Number Placeholder 5"/>
          <p:cNvSpPr>
            <a:spLocks noGrp="1"/>
          </p:cNvSpPr>
          <p:nvPr>
            <p:ph type="sldNum" sz="quarter" idx="12"/>
          </p:nvPr>
        </p:nvSpPr>
        <p:spPr>
          <a:xfrm>
            <a:off x="8451056" y="809624"/>
            <a:ext cx="502920" cy="300831"/>
          </a:xfrm>
        </p:spPr>
        <p:txBody>
          <a:bodyPr/>
          <a:lstStyle/>
          <a:p>
            <a:fld id="{817BFB40-B1FB-4989-B5D4-FA25E3E6B769}" type="slidenum">
              <a:rPr lang="fa-IR" smtClean="0"/>
              <a:t>‹#›</a:t>
            </a:fld>
            <a:endParaRPr lang="fa-IR"/>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transition spd="slow">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D5A1F3E8-E0E8-4CDC-AB9E-82AA0B959712}" type="datetimeFigureOut">
              <a:rPr lang="fa-IR" smtClean="0"/>
              <a:t>29/01/1445</a:t>
            </a:fld>
            <a:endParaRPr lang="fa-IR"/>
          </a:p>
        </p:txBody>
      </p:sp>
      <p:sp>
        <p:nvSpPr>
          <p:cNvPr id="6" name="Footer Placeholder 5"/>
          <p:cNvSpPr>
            <a:spLocks noGrp="1"/>
          </p:cNvSpPr>
          <p:nvPr>
            <p:ph type="ftr" sz="quarter" idx="11"/>
          </p:nvPr>
        </p:nvSpPr>
        <p:spPr>
          <a:xfrm>
            <a:off x="457200" y="6480969"/>
            <a:ext cx="4260056" cy="301752"/>
          </a:xfrm>
        </p:spPr>
        <p:txBody>
          <a:bodyPr/>
          <a:lstStyle/>
          <a:p>
            <a:endParaRPr lang="fa-IR"/>
          </a:p>
        </p:txBody>
      </p:sp>
      <p:sp>
        <p:nvSpPr>
          <p:cNvPr id="7" name="Slide Number Placeholder 6"/>
          <p:cNvSpPr>
            <a:spLocks noGrp="1"/>
          </p:cNvSpPr>
          <p:nvPr>
            <p:ph type="sldNum" sz="quarter" idx="12"/>
          </p:nvPr>
        </p:nvSpPr>
        <p:spPr>
          <a:xfrm>
            <a:off x="7589520" y="6480969"/>
            <a:ext cx="502920" cy="301752"/>
          </a:xfrm>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D5A1F3E8-E0E8-4CDC-AB9E-82AA0B959712}" type="datetimeFigureOut">
              <a:rPr lang="fa-IR" smtClean="0"/>
              <a:t>29/01/1445</a:t>
            </a:fld>
            <a:endParaRPr lang="fa-IR"/>
          </a:p>
        </p:txBody>
      </p:sp>
      <p:sp>
        <p:nvSpPr>
          <p:cNvPr id="8" name="Footer Placeholder 7"/>
          <p:cNvSpPr>
            <a:spLocks noGrp="1"/>
          </p:cNvSpPr>
          <p:nvPr>
            <p:ph type="ftr" sz="quarter" idx="11"/>
          </p:nvPr>
        </p:nvSpPr>
        <p:spPr>
          <a:xfrm>
            <a:off x="457200" y="6480969"/>
            <a:ext cx="4261104" cy="301752"/>
          </a:xfrm>
        </p:spPr>
        <p:txBody>
          <a:bodyPr/>
          <a:lstStyle/>
          <a:p>
            <a:endParaRPr lang="fa-IR"/>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817BFB40-B1FB-4989-B5D4-FA25E3E6B769}"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transition spd="slow">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5A1F3E8-E0E8-4CDC-AB9E-82AA0B959712}" type="datetimeFigureOut">
              <a:rPr lang="fa-IR" smtClean="0"/>
              <a:t>29/01/1445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D5A1F3E8-E0E8-4CDC-AB9E-82AA0B959712}" type="datetimeFigureOut">
              <a:rPr lang="fa-IR" smtClean="0"/>
              <a:t>29/01/1445</a:t>
            </a:fld>
            <a:endParaRPr lang="fa-IR"/>
          </a:p>
        </p:txBody>
      </p:sp>
      <p:sp>
        <p:nvSpPr>
          <p:cNvPr id="3" name="Footer Placeholder 2"/>
          <p:cNvSpPr>
            <a:spLocks noGrp="1"/>
          </p:cNvSpPr>
          <p:nvPr>
            <p:ph type="ftr" sz="quarter" idx="11"/>
          </p:nvPr>
        </p:nvSpPr>
        <p:spPr>
          <a:xfrm>
            <a:off x="457200" y="6481890"/>
            <a:ext cx="4260056" cy="300831"/>
          </a:xfrm>
        </p:spPr>
        <p:txBody>
          <a:bodyPr/>
          <a:lstStyle/>
          <a:p>
            <a:endParaRPr lang="fa-IR"/>
          </a:p>
        </p:txBody>
      </p:sp>
      <p:sp>
        <p:nvSpPr>
          <p:cNvPr id="4" name="Slide Number Placeholder 3"/>
          <p:cNvSpPr>
            <a:spLocks noGrp="1"/>
          </p:cNvSpPr>
          <p:nvPr>
            <p:ph type="sldNum" sz="quarter" idx="12"/>
          </p:nvPr>
        </p:nvSpPr>
        <p:spPr>
          <a:xfrm>
            <a:off x="7589520" y="6480969"/>
            <a:ext cx="502920" cy="301752"/>
          </a:xfrm>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D5A1F3E8-E0E8-4CDC-AB9E-82AA0B959712}" type="datetimeFigureOut">
              <a:rPr lang="fa-IR" smtClean="0"/>
              <a:t>29/01/1445</a:t>
            </a:fld>
            <a:endParaRPr lang="fa-IR"/>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817BFB40-B1FB-4989-B5D4-FA25E3E6B769}"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transition spd="slow">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D5A1F3E8-E0E8-4CDC-AB9E-82AA0B959712}" type="datetimeFigureOut">
              <a:rPr lang="fa-IR" smtClean="0"/>
              <a:t>29/01/1445</a:t>
            </a:fld>
            <a:endParaRPr lang="fa-IR"/>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fa-IR"/>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817BFB40-B1FB-4989-B5D4-FA25E3E6B769}"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transition spd="slow">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A1F3E8-E0E8-4CDC-AB9E-82AA0B959712}" type="datetimeFigureOut">
              <a:rPr lang="fa-IR" smtClean="0"/>
              <a:t>29/01/1445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A1F3E8-E0E8-4CDC-AB9E-82AA0B959712}" type="datetimeFigureOut">
              <a:rPr lang="fa-IR" smtClean="0"/>
              <a:t>29/01/1445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17BFB40-B1FB-4989-B5D4-FA25E3E6B769}" type="slidenum">
              <a:rPr lang="fa-IR" smtClean="0"/>
              <a:t>‹#›</a:t>
            </a:fld>
            <a:endParaRPr lang="fa-IR"/>
          </a:p>
        </p:txBody>
      </p:sp>
    </p:spTree>
  </p:cSld>
  <p:clrMapOvr>
    <a:masterClrMapping/>
  </p:clrMapOvr>
  <p:transition spd="slow">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bg1">
                <a:lumMod val="95000"/>
                <a:lumOff val="5000"/>
              </a:schemeClr>
            </a:gs>
            <a:gs pos="0">
              <a:schemeClr val="bg2">
                <a:tint val="85000"/>
                <a:satMod val="400000"/>
              </a:schemeClr>
            </a:gs>
          </a:gsLst>
          <a:lin ang="16200000" scaled="1"/>
          <a:tileRect/>
        </a:gradFill>
        <a:effectLst/>
      </p:bgPr>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D5A1F3E8-E0E8-4CDC-AB9E-82AA0B959712}" type="datetimeFigureOut">
              <a:rPr lang="fa-IR" smtClean="0"/>
              <a:t>29/01/1445</a:t>
            </a:fld>
            <a:endParaRPr lang="fa-IR"/>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fa-IR"/>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817BFB40-B1FB-4989-B5D4-FA25E3E6B769}" type="slidenum">
              <a:rPr lang="fa-IR" smtClean="0"/>
              <a:t>‹#›</a:t>
            </a:fld>
            <a:endParaRPr lang="fa-IR"/>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spd="slow">
    <p:cover dir="d"/>
  </p:transition>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1337742"/>
      </p:ext>
    </p:extLst>
  </p:cSld>
  <p:clrMapOvr>
    <a:masterClrMapping/>
  </p:clrMapOvr>
  <p:transition spd="slow">
    <p:cover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404664"/>
            <a:ext cx="8229600" cy="6050144"/>
          </a:xfrm>
        </p:spPr>
        <p:txBody>
          <a:bodyPr/>
          <a:lstStyle/>
          <a:p>
            <a:pPr marL="64008" indent="0">
              <a:buNone/>
            </a:pPr>
            <a:r>
              <a:rPr lang="fa-IR" dirty="0">
                <a:solidFill>
                  <a:srgbClr val="FF0000"/>
                </a:solidFill>
                <a:cs typeface="B Sina" panose="00000700000000000000" pitchFamily="2" charset="-78"/>
              </a:rPr>
              <a:t>ت</a:t>
            </a:r>
            <a:r>
              <a:rPr lang="fa-IR" dirty="0" smtClean="0">
                <a:solidFill>
                  <a:srgbClr val="FF0000"/>
                </a:solidFill>
                <a:cs typeface="B Sina" panose="00000700000000000000" pitchFamily="2" charset="-78"/>
              </a:rPr>
              <a:t>قدیم به دوستانی :</a:t>
            </a:r>
          </a:p>
          <a:p>
            <a:pPr marL="64008" indent="0" algn="ctr">
              <a:lnSpc>
                <a:spcPct val="250000"/>
              </a:lnSpc>
              <a:buNone/>
            </a:pPr>
            <a:r>
              <a:rPr lang="fa-IR" dirty="0" smtClean="0">
                <a:solidFill>
                  <a:srgbClr val="FFC000"/>
                </a:solidFill>
                <a:cs typeface="B Sina" panose="00000700000000000000" pitchFamily="2" charset="-78"/>
              </a:rPr>
              <a:t>که از پاکی شان ، دوستی آغاز</a:t>
            </a:r>
          </a:p>
          <a:p>
            <a:pPr marL="64008" indent="0" algn="ctr">
              <a:lnSpc>
                <a:spcPct val="250000"/>
              </a:lnSpc>
              <a:buNone/>
            </a:pPr>
            <a:r>
              <a:rPr lang="fa-IR" dirty="0" smtClean="0">
                <a:solidFill>
                  <a:srgbClr val="FFC000"/>
                </a:solidFill>
                <a:cs typeface="B Sina" panose="00000700000000000000" pitchFamily="2" charset="-78"/>
              </a:rPr>
              <a:t>از صداقت شان ،دوستی ادامه </a:t>
            </a:r>
          </a:p>
          <a:p>
            <a:pPr marL="64008" indent="0" algn="ctr">
              <a:lnSpc>
                <a:spcPct val="250000"/>
              </a:lnSpc>
              <a:buNone/>
            </a:pPr>
            <a:r>
              <a:rPr lang="fa-IR" dirty="0" smtClean="0">
                <a:solidFill>
                  <a:srgbClr val="FFC000"/>
                </a:solidFill>
                <a:cs typeface="B Sina" panose="00000700000000000000" pitchFamily="2" charset="-78"/>
              </a:rPr>
              <a:t>و از </a:t>
            </a:r>
            <a:r>
              <a:rPr lang="fa-IR" dirty="0" err="1" smtClean="0">
                <a:solidFill>
                  <a:srgbClr val="FFC000"/>
                </a:solidFill>
                <a:cs typeface="B Sina" panose="00000700000000000000" pitchFamily="2" charset="-78"/>
              </a:rPr>
              <a:t>وفاداری</a:t>
            </a:r>
            <a:r>
              <a:rPr lang="fa-IR" dirty="0" smtClean="0">
                <a:solidFill>
                  <a:srgbClr val="FFC000"/>
                </a:solidFill>
                <a:cs typeface="B Sina" panose="00000700000000000000" pitchFamily="2" charset="-78"/>
              </a:rPr>
              <a:t> شان  ،دوستی </a:t>
            </a:r>
          </a:p>
          <a:p>
            <a:pPr marL="64008" indent="0" algn="ctr">
              <a:lnSpc>
                <a:spcPct val="250000"/>
              </a:lnSpc>
              <a:buNone/>
            </a:pPr>
            <a:r>
              <a:rPr lang="fa-IR" dirty="0" smtClean="0">
                <a:solidFill>
                  <a:srgbClr val="FFC000"/>
                </a:solidFill>
                <a:cs typeface="B Sina" panose="00000700000000000000" pitchFamily="2" charset="-78"/>
              </a:rPr>
              <a:t>پایانی ندارد.</a:t>
            </a:r>
          </a:p>
        </p:txBody>
      </p:sp>
    </p:spTree>
    <p:extLst>
      <p:ext uri="{BB962C8B-B14F-4D97-AF65-F5344CB8AC3E}">
        <p14:creationId xmlns:p14="http://schemas.microsoft.com/office/powerpoint/2010/main" val="2083543567"/>
      </p:ext>
    </p:extLst>
  </p:cSld>
  <p:clrMapOvr>
    <a:masterClrMapping/>
  </p:clrMapOvr>
  <p:transition spd="slow">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531440"/>
            <a:ext cx="8062912" cy="6984776"/>
          </a:xfrm>
          <a:ln>
            <a:noFill/>
          </a:ln>
        </p:spPr>
        <p:txBody>
          <a:bodyPr>
            <a:noAutofit/>
          </a:bodyPr>
          <a:lstStyle/>
          <a:p>
            <a:pPr algn="ctr">
              <a:lnSpc>
                <a:spcPct val="200000"/>
              </a:lnSpc>
            </a:pPr>
            <a:r>
              <a:rPr lang="fa-IR" sz="7200" b="1" dirty="0" smtClean="0">
                <a:solidFill>
                  <a:srgbClr val="FFFF00"/>
                </a:solidFill>
                <a:latin typeface="IranNastaliq" panose="02020505000000020003" pitchFamily="18" charset="0"/>
                <a:cs typeface="IranNastaliq" panose="02020505000000020003" pitchFamily="18" charset="0"/>
              </a:rPr>
              <a:t>محیط های </a:t>
            </a:r>
            <a:r>
              <a:rPr lang="fa-IR" sz="7200" b="1" dirty="0" err="1" smtClean="0">
                <a:solidFill>
                  <a:srgbClr val="FFFF00"/>
                </a:solidFill>
                <a:latin typeface="IranNastaliq" panose="02020505000000020003" pitchFamily="18" charset="0"/>
                <a:cs typeface="IranNastaliq" panose="02020505000000020003" pitchFamily="18" charset="0"/>
              </a:rPr>
              <a:t>پاسخده</a:t>
            </a:r>
            <a:endParaRPr lang="fa-IR" sz="7200" b="1" dirty="0" smtClean="0">
              <a:solidFill>
                <a:srgbClr val="FFFF00"/>
              </a:solidFill>
              <a:latin typeface="IranNastaliq" panose="02020505000000020003" pitchFamily="18" charset="0"/>
              <a:cs typeface="IranNastaliq" panose="02020505000000020003" pitchFamily="18" charset="0"/>
            </a:endParaRPr>
          </a:p>
          <a:p>
            <a:pPr algn="ctr">
              <a:lnSpc>
                <a:spcPct val="200000"/>
              </a:lnSpc>
            </a:pPr>
            <a:r>
              <a:rPr lang="fa-IR" sz="5400" b="1" dirty="0" smtClean="0">
                <a:solidFill>
                  <a:srgbClr val="FFC000"/>
                </a:solidFill>
                <a:latin typeface="IranNastaliq" panose="02020505000000020003" pitchFamily="18" charset="0"/>
                <a:cs typeface="IranNastaliq" panose="02020505000000020003" pitchFamily="18" charset="0"/>
              </a:rPr>
              <a:t>رنگ تعلق</a:t>
            </a:r>
          </a:p>
          <a:p>
            <a:pPr algn="ctr"/>
            <a:r>
              <a:rPr lang="fa-IR" sz="2400" b="1" dirty="0" smtClean="0">
                <a:solidFill>
                  <a:schemeClr val="tx1"/>
                </a:solidFill>
                <a:latin typeface="IranNastaliq" panose="02020505000000020003" pitchFamily="18" charset="0"/>
                <a:cs typeface="IranNastaliq" panose="02020505000000020003" pitchFamily="18" charset="0"/>
              </a:rPr>
              <a:t>(فصل هفتم)</a:t>
            </a:r>
          </a:p>
          <a:p>
            <a:pPr algn="l"/>
            <a:r>
              <a:rPr lang="fa-IR" sz="2000" b="1" dirty="0" smtClean="0">
                <a:solidFill>
                  <a:srgbClr val="FFFF00"/>
                </a:solidFill>
                <a:latin typeface="IranNastaliq" panose="02020505000000020003" pitchFamily="18" charset="0"/>
                <a:cs typeface="IranNastaliq" panose="02020505000000020003" pitchFamily="18" charset="0"/>
              </a:rPr>
              <a:t>پاییز </a:t>
            </a:r>
            <a:r>
              <a:rPr lang="fa-IR" sz="2000" b="1" dirty="0" smtClean="0">
                <a:solidFill>
                  <a:srgbClr val="FFFF00"/>
                </a:solidFill>
                <a:latin typeface="IranNastaliq" panose="02020505000000020003" pitchFamily="18" charset="0"/>
                <a:cs typeface="IranNastaliq" panose="02020505000000020003" pitchFamily="18" charset="0"/>
              </a:rPr>
              <a:t>93</a:t>
            </a:r>
            <a:endParaRPr lang="fa-IR" sz="2000" b="1" dirty="0">
              <a:solidFill>
                <a:srgbClr val="FFFF00"/>
              </a:solidFill>
              <a:latin typeface="IranNastaliq" panose="02020505000000020003" pitchFamily="18" charset="0"/>
              <a:cs typeface="IranNastaliq" panose="02020505000000020003" pitchFamily="18" charset="0"/>
            </a:endParaRPr>
          </a:p>
        </p:txBody>
      </p:sp>
    </p:spTree>
    <p:extLst>
      <p:ext uri="{BB962C8B-B14F-4D97-AF65-F5344CB8AC3E}">
        <p14:creationId xmlns:p14="http://schemas.microsoft.com/office/powerpoint/2010/main" val="874841194"/>
      </p:ext>
    </p:extLst>
  </p:cSld>
  <p:clrMapOvr>
    <a:masterClrMapping/>
  </p:clrMapOvr>
  <p:transition spd="slow">
    <p:cover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32656"/>
            <a:ext cx="8229600" cy="6122152"/>
          </a:xfrm>
        </p:spPr>
        <p:txBody>
          <a:bodyPr>
            <a:normAutofit lnSpcReduction="10000"/>
          </a:bodyPr>
          <a:lstStyle/>
          <a:p>
            <a:r>
              <a:rPr lang="fa-IR" sz="3200" dirty="0" smtClean="0">
                <a:solidFill>
                  <a:srgbClr val="FF7C80"/>
                </a:solidFill>
                <a:cs typeface="B Esfehan" panose="00000700000000000000" pitchFamily="2" charset="-78"/>
              </a:rPr>
              <a:t>مقدمه :</a:t>
            </a:r>
          </a:p>
          <a:p>
            <a:pPr marL="64008" indent="0" algn="just">
              <a:lnSpc>
                <a:spcPct val="150000"/>
              </a:lnSpc>
              <a:buNone/>
            </a:pPr>
            <a:r>
              <a:rPr lang="fa-IR" sz="2800" b="1" dirty="0" smtClean="0">
                <a:solidFill>
                  <a:srgbClr val="FFCC66"/>
                </a:solidFill>
                <a:cs typeface="B Roya" panose="00000400000000000000" pitchFamily="2" charset="-78"/>
              </a:rPr>
              <a:t>در فصول گذشته شیوه های دستیابی به </a:t>
            </a:r>
            <a:r>
              <a:rPr lang="fa-IR" sz="2800" b="1" dirty="0" err="1" smtClean="0">
                <a:solidFill>
                  <a:srgbClr val="FFCC66"/>
                </a:solidFill>
                <a:cs typeface="B Roya" panose="00000400000000000000" pitchFamily="2" charset="-78"/>
              </a:rPr>
              <a:t>کیفیاتی</a:t>
            </a:r>
            <a:r>
              <a:rPr lang="fa-IR" sz="2800" b="1" dirty="0" smtClean="0">
                <a:solidFill>
                  <a:srgbClr val="FFCC66"/>
                </a:solidFill>
                <a:cs typeface="B Roya" panose="00000400000000000000" pitchFamily="2" charset="-78"/>
              </a:rPr>
              <a:t> که مستقل از تاثیرات عوامل سازنده اجتماعی_ فرهنگی _ اقتصادی، </a:t>
            </a:r>
            <a:r>
              <a:rPr lang="fa-IR" sz="2800" b="1" dirty="0" err="1" smtClean="0">
                <a:solidFill>
                  <a:srgbClr val="FFCC66"/>
                </a:solidFill>
                <a:cs typeface="B Roya" panose="00000400000000000000" pitchFamily="2" charset="-78"/>
              </a:rPr>
              <a:t>پاسخدهی</a:t>
            </a:r>
            <a:r>
              <a:rPr lang="fa-IR" sz="2800" b="1" dirty="0" smtClean="0">
                <a:solidFill>
                  <a:srgbClr val="FFCC66"/>
                </a:solidFill>
                <a:cs typeface="B Roya" panose="00000400000000000000" pitchFamily="2" charset="-78"/>
              </a:rPr>
              <a:t> محیط را پشتیبانی می کنند، </a:t>
            </a:r>
            <a:r>
              <a:rPr lang="fa-IR" sz="2800" b="1" dirty="0" err="1" smtClean="0">
                <a:solidFill>
                  <a:srgbClr val="FFCC66"/>
                </a:solidFill>
                <a:cs typeface="B Roya" panose="00000400000000000000" pitchFamily="2" charset="-78"/>
              </a:rPr>
              <a:t>فراپوشی</a:t>
            </a:r>
            <a:r>
              <a:rPr lang="fa-IR" sz="2800" b="1" dirty="0" smtClean="0">
                <a:solidFill>
                  <a:srgbClr val="FFCC66"/>
                </a:solidFill>
                <a:cs typeface="B Roya" panose="00000400000000000000" pitchFamily="2" charset="-78"/>
              </a:rPr>
              <a:t> شده </a:t>
            </a:r>
            <a:r>
              <a:rPr lang="fa-IR" sz="2800" b="1" dirty="0" err="1" smtClean="0">
                <a:solidFill>
                  <a:srgbClr val="FFCC66"/>
                </a:solidFill>
                <a:cs typeface="B Roya" panose="00000400000000000000" pitchFamily="2" charset="-78"/>
              </a:rPr>
              <a:t>اند</a:t>
            </a:r>
            <a:r>
              <a:rPr lang="fa-IR" sz="2800" b="1" dirty="0" smtClean="0">
                <a:solidFill>
                  <a:srgbClr val="FFCC66"/>
                </a:solidFill>
                <a:cs typeface="B Roya" panose="00000400000000000000" pitchFamily="2" charset="-78"/>
              </a:rPr>
              <a:t>. این بدان معنا نیست که ارزش و اهمیت مشارکت مردمی از نظر پنهان مانده باشد.</a:t>
            </a:r>
          </a:p>
          <a:p>
            <a:pPr marL="64008" indent="0" algn="just">
              <a:lnSpc>
                <a:spcPct val="150000"/>
              </a:lnSpc>
              <a:buNone/>
            </a:pPr>
            <a:r>
              <a:rPr lang="fa-IR" sz="2800" b="1" dirty="0" smtClean="0">
                <a:solidFill>
                  <a:srgbClr val="FFCC66"/>
                </a:solidFill>
                <a:cs typeface="B Roya" panose="00000400000000000000" pitchFamily="2" charset="-78"/>
              </a:rPr>
              <a:t>چرا که </a:t>
            </a:r>
            <a:r>
              <a:rPr lang="fa-IR" sz="2800" b="1" dirty="0" err="1" smtClean="0">
                <a:solidFill>
                  <a:srgbClr val="FFCC66"/>
                </a:solidFill>
                <a:cs typeface="B Roya" panose="00000400000000000000" pitchFamily="2" charset="-78"/>
              </a:rPr>
              <a:t>بزعم</a:t>
            </a:r>
            <a:r>
              <a:rPr lang="fa-IR" sz="2800" b="1" dirty="0" smtClean="0">
                <a:solidFill>
                  <a:srgbClr val="FFCC66"/>
                </a:solidFill>
                <a:cs typeface="B Roya" panose="00000400000000000000" pitchFamily="2" charset="-78"/>
              </a:rPr>
              <a:t> ما مقوله مشارکت مردمی از ارزش و </a:t>
            </a:r>
            <a:r>
              <a:rPr lang="fa-IR" sz="2800" b="1" dirty="0" err="1" smtClean="0">
                <a:solidFill>
                  <a:srgbClr val="FFCC66"/>
                </a:solidFill>
                <a:cs typeface="B Roya" panose="00000400000000000000" pitchFamily="2" charset="-78"/>
              </a:rPr>
              <a:t>مطلوبیت</a:t>
            </a:r>
            <a:r>
              <a:rPr lang="fa-IR" sz="2800" b="1" dirty="0" smtClean="0">
                <a:solidFill>
                  <a:srgbClr val="FFCC66"/>
                </a:solidFill>
                <a:cs typeface="B Roya" panose="00000400000000000000" pitchFamily="2" charset="-78"/>
              </a:rPr>
              <a:t> بالایی برخوردار است. اما، آنگونه که قبلا متذکر شده ایم، حتی در بالاترین رده حضور و ظهور مشارکت مردمی، اکثریت مردم همچنان مجبور هستند در مکان </a:t>
            </a:r>
            <a:r>
              <a:rPr lang="fa-IR" sz="2800" b="1" dirty="0" err="1" smtClean="0">
                <a:solidFill>
                  <a:srgbClr val="FFCC66"/>
                </a:solidFill>
                <a:cs typeface="B Roya" panose="00000400000000000000" pitchFamily="2" charset="-78"/>
              </a:rPr>
              <a:t>هایی</a:t>
            </a:r>
            <a:r>
              <a:rPr lang="fa-IR" sz="2800" b="1" dirty="0" smtClean="0">
                <a:solidFill>
                  <a:srgbClr val="FFCC66"/>
                </a:solidFill>
                <a:cs typeface="B Roya" panose="00000400000000000000" pitchFamily="2" charset="-78"/>
              </a:rPr>
              <a:t> کار و زندگی کنند که به وسیله دیگران طراحی شده است.</a:t>
            </a:r>
          </a:p>
        </p:txBody>
      </p:sp>
    </p:spTree>
    <p:extLst>
      <p:ext uri="{BB962C8B-B14F-4D97-AF65-F5344CB8AC3E}">
        <p14:creationId xmlns:p14="http://schemas.microsoft.com/office/powerpoint/2010/main" val="1853993936"/>
      </p:ext>
    </p:extLst>
  </p:cSld>
  <p:clrMapOvr>
    <a:masterClrMapping/>
  </p:clrMapOvr>
  <p:transition spd="slow">
    <p:cover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404664"/>
            <a:ext cx="8229600" cy="6050144"/>
          </a:xfrm>
        </p:spPr>
        <p:txBody>
          <a:bodyPr>
            <a:normAutofit/>
          </a:bodyPr>
          <a:lstStyle/>
          <a:p>
            <a:pPr marL="64008" indent="0" algn="just">
              <a:lnSpc>
                <a:spcPct val="150000"/>
              </a:lnSpc>
              <a:buNone/>
            </a:pPr>
            <a:r>
              <a:rPr lang="fa-IR" sz="2800" b="1" dirty="0">
                <a:solidFill>
                  <a:srgbClr val="FFCC66"/>
                </a:solidFill>
                <a:cs typeface="B Roya" panose="00000400000000000000" pitchFamily="2" charset="-78"/>
              </a:rPr>
              <a:t>بنابراین، ایجاد این امکان که کاربران بتوانند به محیطهای موجود رنگ تعلق بدهند، اهمیت ویژه ای دارد. این تنها راهی است که اکثر مردم به محیطی برآمده از علایق، ارزشها و نشانه های شخصی خویش دست پیدا می کنند. برای دستیابی به این خواسته از طراح اصلی مکان مربوط انتظار می رود که با تلاش گسترده خویش زمینه لازم را برای ایجاد رنگ تعلق فراهم نموده باشد. این فصل در مورد چگونگی به کار گرفتن آن تلاش با موثرترین روش بحث می کند.</a:t>
            </a:r>
          </a:p>
          <a:p>
            <a:endParaRPr lang="fa-IR" dirty="0">
              <a:solidFill>
                <a:srgbClr val="FFCC66"/>
              </a:solidFill>
            </a:endParaRPr>
          </a:p>
        </p:txBody>
      </p:sp>
    </p:spTree>
    <p:extLst>
      <p:ext uri="{BB962C8B-B14F-4D97-AF65-F5344CB8AC3E}">
        <p14:creationId xmlns:p14="http://schemas.microsoft.com/office/powerpoint/2010/main" val="3364530267"/>
      </p:ext>
    </p:extLst>
  </p:cSld>
  <p:clrMapOvr>
    <a:masterClrMapping/>
  </p:clrMapOvr>
  <p:transition spd="slow">
    <p:cover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
              <a:schemeClr val="bg1">
                <a:lumMod val="95000"/>
                <a:lumOff val="5000"/>
              </a:schemeClr>
            </a:gs>
            <a:gs pos="0">
              <a:schemeClr val="bg2">
                <a:tint val="85000"/>
                <a:satMod val="400000"/>
              </a:schemeClr>
            </a:gs>
          </a:gsLst>
          <a:lin ang="162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352928" cy="6336704"/>
          </a:xfrm>
        </p:spPr>
        <p:txBody>
          <a:bodyPr>
            <a:normAutofit/>
          </a:bodyPr>
          <a:lstStyle/>
          <a:p>
            <a:r>
              <a:rPr lang="fa-IR" dirty="0" smtClean="0">
                <a:solidFill>
                  <a:srgbClr val="FF7C80"/>
                </a:solidFill>
                <a:cs typeface="B Esfehan" panose="00000700000000000000" pitchFamily="2" charset="-78"/>
              </a:rPr>
              <a:t>رنگ تعلق و خوانایی</a:t>
            </a:r>
          </a:p>
          <a:p>
            <a:pPr marL="64008" indent="0">
              <a:lnSpc>
                <a:spcPct val="210000"/>
              </a:lnSpc>
              <a:buNone/>
            </a:pPr>
            <a:r>
              <a:rPr lang="fa-IR" sz="2800" b="1" dirty="0" smtClean="0">
                <a:solidFill>
                  <a:srgbClr val="FFCC66"/>
                </a:solidFill>
                <a:cs typeface="B Roya" panose="00000400000000000000" pitchFamily="2" charset="-78"/>
              </a:rPr>
              <a:t>یک دلیل ثانویه برای حمایت از رنگ تعلق وجود دارد: رنگ تعلق الگوی فعالیت های یک مکان را روشن تر می کند. این امر در محیطهای انعطاف پذیر که در طول زمان گستره وسیعی از </a:t>
            </a:r>
            <a:r>
              <a:rPr lang="fa-IR" sz="2800" b="1" dirty="0" err="1" smtClean="0">
                <a:solidFill>
                  <a:srgbClr val="FFCC66"/>
                </a:solidFill>
                <a:cs typeface="B Roya" panose="00000400000000000000" pitchFamily="2" charset="-78"/>
              </a:rPr>
              <a:t>کارکردها</a:t>
            </a:r>
            <a:r>
              <a:rPr lang="fa-IR" sz="2800" b="1" dirty="0" smtClean="0">
                <a:solidFill>
                  <a:srgbClr val="FFCC66"/>
                </a:solidFill>
                <a:cs typeface="B Roya" panose="00000400000000000000" pitchFamily="2" charset="-78"/>
              </a:rPr>
              <a:t> را در خود جای می دهند، اهمیت ویژه ای دارد. رنگ تعلق کاربران را به ایجاد ظواهر متفاوت در ساختمان تشویق می کند. نوع هر کاربری را صریح تر و روشن تر می سازد.</a:t>
            </a:r>
          </a:p>
        </p:txBody>
      </p:sp>
    </p:spTree>
    <p:extLst>
      <p:ext uri="{BB962C8B-B14F-4D97-AF65-F5344CB8AC3E}">
        <p14:creationId xmlns:p14="http://schemas.microsoft.com/office/powerpoint/2010/main" val="987475508"/>
      </p:ext>
    </p:extLst>
  </p:cSld>
  <p:clrMapOvr>
    <a:masterClrMapping/>
  </p:clrMapOvr>
  <p:transition spd="slow">
    <p:cover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8095" y="548680"/>
            <a:ext cx="8487809" cy="5976664"/>
          </a:xfrm>
        </p:spPr>
      </p:pic>
    </p:spTree>
    <p:extLst>
      <p:ext uri="{BB962C8B-B14F-4D97-AF65-F5344CB8AC3E}">
        <p14:creationId xmlns:p14="http://schemas.microsoft.com/office/powerpoint/2010/main" val="912555717"/>
      </p:ext>
    </p:extLst>
  </p:cSld>
  <p:clrMapOvr>
    <a:masterClrMapping/>
  </p:clrMapOvr>
  <p:transition spd="slow">
    <p:cover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14400" y="-243408"/>
            <a:ext cx="8229600" cy="1399032"/>
          </a:xfrm>
        </p:spPr>
        <p:txBody>
          <a:bodyPr/>
          <a:lstStyle/>
          <a:p>
            <a:pPr algn="r"/>
            <a:r>
              <a:rPr lang="fa-IR" b="1" dirty="0" smtClean="0">
                <a:solidFill>
                  <a:srgbClr val="FF7C80"/>
                </a:solidFill>
                <a:effectLst/>
                <a:cs typeface="B Esfehan" panose="00000700000000000000" pitchFamily="2" charset="-78"/>
              </a:rPr>
              <a:t>روند اخیر</a:t>
            </a:r>
            <a:endParaRPr lang="fa-IR" b="1" dirty="0">
              <a:solidFill>
                <a:srgbClr val="FF7C80"/>
              </a:solidFill>
              <a:effectLst/>
              <a:cs typeface="B Esfehan" panose="00000700000000000000" pitchFamily="2" charset="-78"/>
            </a:endParaRPr>
          </a:p>
        </p:txBody>
      </p:sp>
      <p:sp>
        <p:nvSpPr>
          <p:cNvPr id="3" name="نگهدارنده مکان محتوا 2"/>
          <p:cNvSpPr>
            <a:spLocks noGrp="1"/>
          </p:cNvSpPr>
          <p:nvPr>
            <p:ph idx="1"/>
          </p:nvPr>
        </p:nvSpPr>
        <p:spPr>
          <a:xfrm>
            <a:off x="323528" y="908720"/>
            <a:ext cx="8568952" cy="5616624"/>
          </a:xfrm>
        </p:spPr>
        <p:txBody>
          <a:bodyPr>
            <a:normAutofit/>
          </a:bodyPr>
          <a:lstStyle/>
          <a:p>
            <a:pPr marL="64008" indent="0" algn="just">
              <a:lnSpc>
                <a:spcPct val="150000"/>
              </a:lnSpc>
              <a:buNone/>
            </a:pPr>
            <a:r>
              <a:rPr lang="fa-IR" sz="2800" b="1" dirty="0" smtClean="0">
                <a:solidFill>
                  <a:srgbClr val="FFCC66"/>
                </a:solidFill>
                <a:cs typeface="B Roya" panose="00000400000000000000" pitchFamily="2" charset="-78"/>
              </a:rPr>
              <a:t>به </a:t>
            </a:r>
            <a:r>
              <a:rPr lang="fa-IR" sz="2800" b="1" dirty="0" err="1" smtClean="0">
                <a:solidFill>
                  <a:srgbClr val="FFCC66"/>
                </a:solidFill>
                <a:cs typeface="B Roya" panose="00000400000000000000" pitchFamily="2" charset="-78"/>
              </a:rPr>
              <a:t>نطر</a:t>
            </a:r>
            <a:r>
              <a:rPr lang="fa-IR" sz="2800" b="1" dirty="0" smtClean="0">
                <a:solidFill>
                  <a:srgbClr val="FFCC66"/>
                </a:solidFill>
                <a:cs typeface="B Roya" panose="00000400000000000000" pitchFamily="2" charset="-78"/>
              </a:rPr>
              <a:t> میرسد این روزها گرایش به ایجاد رنگ تعلق روبه افزایش است .علت </a:t>
            </a:r>
            <a:r>
              <a:rPr lang="fa-IR" sz="2800" b="1" dirty="0" err="1" smtClean="0">
                <a:solidFill>
                  <a:srgbClr val="FFCC66"/>
                </a:solidFill>
                <a:cs typeface="B Roya" panose="00000400000000000000" pitchFamily="2" charset="-78"/>
              </a:rPr>
              <a:t>انرا</a:t>
            </a:r>
            <a:r>
              <a:rPr lang="fa-IR" sz="2800" b="1" dirty="0" smtClean="0">
                <a:solidFill>
                  <a:srgbClr val="FFCC66"/>
                </a:solidFill>
                <a:cs typeface="B Roya" panose="00000400000000000000" pitchFamily="2" charset="-78"/>
              </a:rPr>
              <a:t> تا حدی میتوان رشد روز افزون شیوه های ارزان تغییرات ظاهر خارجی ساختمان ها دانست .</a:t>
            </a:r>
          </a:p>
          <a:p>
            <a:pPr marL="64008" indent="0" algn="just">
              <a:lnSpc>
                <a:spcPct val="150000"/>
              </a:lnSpc>
              <a:buNone/>
            </a:pPr>
            <a:r>
              <a:rPr lang="fa-IR" sz="2800" b="1" dirty="0" smtClean="0">
                <a:solidFill>
                  <a:srgbClr val="FFCC66"/>
                </a:solidFill>
                <a:cs typeface="B Roya" panose="00000400000000000000" pitchFamily="2" charset="-78"/>
              </a:rPr>
              <a:t>تحت وضعیتهای محیطی مشخصی ،ترکیب اثرات این تغییرات به شکل یک موضوع اجتماعی در </a:t>
            </a:r>
            <a:r>
              <a:rPr lang="fa-IR" sz="2800" b="1" dirty="0" err="1" smtClean="0">
                <a:solidFill>
                  <a:srgbClr val="FFCC66"/>
                </a:solidFill>
                <a:cs typeface="B Roya" panose="00000400000000000000" pitchFamily="2" charset="-78"/>
              </a:rPr>
              <a:t>میاید.نوع</a:t>
            </a:r>
            <a:r>
              <a:rPr lang="fa-IR" sz="2800" b="1" dirty="0" smtClean="0">
                <a:solidFill>
                  <a:srgbClr val="FFCC66"/>
                </a:solidFill>
                <a:cs typeface="B Roya" panose="00000400000000000000" pitchFamily="2" charset="-78"/>
              </a:rPr>
              <a:t> تغییر شکلی که به صورت نمونه </a:t>
            </a:r>
            <a:r>
              <a:rPr lang="fa-IR" sz="2800" b="1" dirty="0" err="1" smtClean="0">
                <a:solidFill>
                  <a:srgbClr val="FFCC66"/>
                </a:solidFill>
                <a:cs typeface="B Roya" panose="00000400000000000000" pitchFamily="2" charset="-78"/>
              </a:rPr>
              <a:t>ذیلا</a:t>
            </a:r>
            <a:r>
              <a:rPr lang="fa-IR" sz="2800" b="1" dirty="0" smtClean="0">
                <a:solidFill>
                  <a:srgbClr val="FFCC66"/>
                </a:solidFill>
                <a:cs typeface="B Roya" panose="00000400000000000000" pitchFamily="2" charset="-78"/>
              </a:rPr>
              <a:t> نشان داده شده است ،موجب </a:t>
            </a:r>
            <a:r>
              <a:rPr lang="fa-IR" sz="2800" b="1" dirty="0" err="1" smtClean="0">
                <a:solidFill>
                  <a:srgbClr val="FFCC66"/>
                </a:solidFill>
                <a:cs typeface="B Roya" panose="00000400000000000000" pitchFamily="2" charset="-78"/>
              </a:rPr>
              <a:t>برانگیختن</a:t>
            </a:r>
            <a:r>
              <a:rPr lang="fa-IR" sz="2800" b="1" dirty="0" smtClean="0">
                <a:solidFill>
                  <a:srgbClr val="FFCC66"/>
                </a:solidFill>
                <a:cs typeface="B Roya" panose="00000400000000000000" pitchFamily="2" charset="-78"/>
              </a:rPr>
              <a:t> بحث های داعی در زمینه </a:t>
            </a:r>
            <a:r>
              <a:rPr lang="fa-IR" sz="2800" b="1" dirty="0" err="1" smtClean="0">
                <a:solidFill>
                  <a:srgbClr val="FFCC66"/>
                </a:solidFill>
                <a:cs typeface="B Roya" panose="00000400000000000000" pitchFamily="2" charset="-78"/>
              </a:rPr>
              <a:t>شهرسازی</a:t>
            </a:r>
            <a:r>
              <a:rPr lang="fa-IR" sz="2800" b="1" dirty="0" smtClean="0">
                <a:solidFill>
                  <a:srgbClr val="FFCC66"/>
                </a:solidFill>
                <a:cs typeface="B Roya" panose="00000400000000000000" pitchFamily="2" charset="-78"/>
              </a:rPr>
              <a:t> شده است که قدرت کنترل عمومی را در مقابل انتخابهای فردی قرار میدهد .</a:t>
            </a:r>
            <a:endParaRPr lang="fa-IR" sz="28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2166455881"/>
      </p:ext>
    </p:extLst>
  </p:cSld>
  <p:clrMapOvr>
    <a:masterClrMapping/>
  </p:clrMapOvr>
  <p:transition spd="slow">
    <p:cover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32656"/>
            <a:ext cx="8229600" cy="6122152"/>
          </a:xfrm>
        </p:spPr>
        <p:txBody>
          <a:bodyPr>
            <a:normAutofit/>
          </a:bodyPr>
          <a:lstStyle/>
          <a:p>
            <a:pPr algn="just">
              <a:lnSpc>
                <a:spcPct val="150000"/>
              </a:lnSpc>
            </a:pPr>
            <a:r>
              <a:rPr lang="fa-IR" sz="2800" b="1" dirty="0" smtClean="0">
                <a:solidFill>
                  <a:srgbClr val="FFCC66"/>
                </a:solidFill>
                <a:cs typeface="B Roya" panose="00000400000000000000" pitchFamily="2" charset="-78"/>
              </a:rPr>
              <a:t>این موضوع فقط در جاهایی </a:t>
            </a:r>
            <a:r>
              <a:rPr lang="fa-IR" sz="2800" b="1" dirty="0" err="1" smtClean="0">
                <a:solidFill>
                  <a:srgbClr val="FFCC66"/>
                </a:solidFill>
                <a:cs typeface="B Roya" panose="00000400000000000000" pitchFamily="2" charset="-78"/>
              </a:rPr>
              <a:t>بصورت</a:t>
            </a:r>
            <a:r>
              <a:rPr lang="fa-IR" sz="2800" b="1" dirty="0" smtClean="0">
                <a:solidFill>
                  <a:srgbClr val="FFCC66"/>
                </a:solidFill>
                <a:cs typeface="B Roya" panose="00000400000000000000" pitchFamily="2" charset="-78"/>
              </a:rPr>
              <a:t> یک مساله جلوه میکند که رنگ تعلق در </a:t>
            </a:r>
            <a:r>
              <a:rPr lang="fa-IR" sz="2800" b="1" dirty="0" err="1" smtClean="0">
                <a:solidFill>
                  <a:srgbClr val="FFCC66"/>
                </a:solidFill>
                <a:cs typeface="B Roya" panose="00000400000000000000" pitchFamily="2" charset="-78"/>
              </a:rPr>
              <a:t>طرحواره</a:t>
            </a:r>
            <a:r>
              <a:rPr lang="fa-IR" sz="2800" b="1" dirty="0" smtClean="0">
                <a:solidFill>
                  <a:srgbClr val="FFCC66"/>
                </a:solidFill>
                <a:cs typeface="B Roya" panose="00000400000000000000" pitchFamily="2" charset="-78"/>
              </a:rPr>
              <a:t> اصلی به عنوان یک تغییر پایه منظور نشده باشد .</a:t>
            </a:r>
          </a:p>
          <a:p>
            <a:pPr algn="just">
              <a:lnSpc>
                <a:spcPct val="150000"/>
              </a:lnSpc>
            </a:pPr>
            <a:r>
              <a:rPr lang="fa-IR" sz="2800" b="1" dirty="0" smtClean="0">
                <a:solidFill>
                  <a:srgbClr val="FFCC66"/>
                </a:solidFill>
                <a:cs typeface="B Roya" panose="00000400000000000000" pitchFamily="2" charset="-78"/>
              </a:rPr>
              <a:t>ما ابتدا باد نفس </a:t>
            </a:r>
            <a:r>
              <a:rPr lang="fa-IR" sz="2800" b="1" dirty="0" err="1" smtClean="0">
                <a:solidFill>
                  <a:srgbClr val="FFCC66"/>
                </a:solidFill>
                <a:cs typeface="B Roya" panose="00000400000000000000" pitchFamily="2" charset="-78"/>
              </a:rPr>
              <a:t>برایند</a:t>
            </a:r>
            <a:r>
              <a:rPr lang="fa-IR" sz="2800" b="1" dirty="0" smtClean="0">
                <a:solidFill>
                  <a:srgbClr val="FFCC66"/>
                </a:solidFill>
                <a:cs typeface="B Roya" panose="00000400000000000000" pitchFamily="2" charset="-78"/>
              </a:rPr>
              <a:t> ایجاد رنگ تعلق را کشف نموده و دریابیم که چگونه میتوان </a:t>
            </a:r>
            <a:r>
              <a:rPr lang="fa-IR" sz="2800" b="1" dirty="0" err="1" smtClean="0">
                <a:solidFill>
                  <a:srgbClr val="FFCC66"/>
                </a:solidFill>
                <a:cs typeface="B Roya" panose="00000400000000000000" pitchFamily="2" charset="-78"/>
              </a:rPr>
              <a:t>انرا</a:t>
            </a:r>
            <a:r>
              <a:rPr lang="fa-IR" sz="2800" b="1" dirty="0" smtClean="0">
                <a:solidFill>
                  <a:srgbClr val="FFCC66"/>
                </a:solidFill>
                <a:cs typeface="B Roya" panose="00000400000000000000" pitchFamily="2" charset="-78"/>
              </a:rPr>
              <a:t> تشویق کرد.</a:t>
            </a:r>
            <a:endParaRPr lang="fa-IR" sz="28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2697623839"/>
      </p:ext>
    </p:extLst>
  </p:cSld>
  <p:clrMapOvr>
    <a:masterClrMapping/>
  </p:clrMapOvr>
  <p:transition spd="slow">
    <p:cover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9552" y="332656"/>
            <a:ext cx="8136904" cy="6244221"/>
          </a:xfrm>
        </p:spPr>
      </p:pic>
    </p:spTree>
    <p:extLst>
      <p:ext uri="{BB962C8B-B14F-4D97-AF65-F5344CB8AC3E}">
        <p14:creationId xmlns:p14="http://schemas.microsoft.com/office/powerpoint/2010/main" val="320368289"/>
      </p:ext>
    </p:extLst>
  </p:cSld>
  <p:clrMapOvr>
    <a:masterClrMapping/>
  </p:clrMapOvr>
  <p:transition spd="slow">
    <p:cover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424936" cy="6048672"/>
          </a:xfrm>
        </p:spPr>
        <p:txBody>
          <a:bodyPr/>
          <a:lstStyle/>
          <a:p>
            <a:r>
              <a:rPr lang="fa-IR" b="1" dirty="0" smtClean="0">
                <a:solidFill>
                  <a:srgbClr val="FF7C80"/>
                </a:solidFill>
                <a:cs typeface="B Esfehan" panose="00000700000000000000" pitchFamily="2" charset="-78"/>
              </a:rPr>
              <a:t>گونه های رنگ تعلق:</a:t>
            </a:r>
          </a:p>
          <a:p>
            <a:pPr marL="64008" indent="0">
              <a:buNone/>
            </a:pPr>
            <a:endParaRPr lang="fa-IR" b="1" dirty="0" smtClean="0">
              <a:solidFill>
                <a:srgbClr val="FFCC66"/>
              </a:solidFill>
              <a:cs typeface="B Farnaz" panose="00000400000000000000" pitchFamily="2" charset="-78"/>
            </a:endParaRPr>
          </a:p>
          <a:p>
            <a:pPr>
              <a:lnSpc>
                <a:spcPct val="150000"/>
              </a:lnSpc>
            </a:pPr>
            <a:r>
              <a:rPr lang="fa-IR" sz="2800" b="1" dirty="0" smtClean="0">
                <a:solidFill>
                  <a:srgbClr val="FFCC66"/>
                </a:solidFill>
                <a:cs typeface="B Roya" panose="00000400000000000000" pitchFamily="2" charset="-78"/>
              </a:rPr>
              <a:t>کاربران به دو طریق به فضا رنگ تعلق میدهند</a:t>
            </a:r>
          </a:p>
          <a:p>
            <a:pPr>
              <a:lnSpc>
                <a:spcPct val="150000"/>
              </a:lnSpc>
            </a:pPr>
            <a:r>
              <a:rPr lang="fa-IR" sz="2800" b="1" dirty="0" smtClean="0">
                <a:solidFill>
                  <a:srgbClr val="FFCC66"/>
                </a:solidFill>
                <a:cs typeface="B Roya" panose="00000400000000000000" pitchFamily="2" charset="-78"/>
              </a:rPr>
              <a:t>1_با بهبود وضع تسهیلات کاربری</a:t>
            </a:r>
          </a:p>
          <a:p>
            <a:pPr>
              <a:lnSpc>
                <a:spcPct val="150000"/>
              </a:lnSpc>
            </a:pPr>
            <a:r>
              <a:rPr lang="fa-IR" sz="2800" b="1" dirty="0" smtClean="0">
                <a:solidFill>
                  <a:srgbClr val="FFCC66"/>
                </a:solidFill>
                <a:cs typeface="B Roya" panose="00000400000000000000" pitchFamily="2" charset="-78"/>
              </a:rPr>
              <a:t>2_با تغییر تصویر ذهنی از مکان</a:t>
            </a:r>
          </a:p>
        </p:txBody>
      </p:sp>
    </p:spTree>
    <p:extLst>
      <p:ext uri="{BB962C8B-B14F-4D97-AF65-F5344CB8AC3E}">
        <p14:creationId xmlns:p14="http://schemas.microsoft.com/office/powerpoint/2010/main" val="1388158046"/>
      </p:ext>
    </p:extLst>
  </p:cSld>
  <p:clrMapOvr>
    <a:masterClrMapping/>
  </p:clrMapOvr>
  <p:transition spd="slow">
    <p:cover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09204"/>
            <a:ext cx="8229600" cy="1399032"/>
          </a:xfrm>
        </p:spPr>
        <p:txBody>
          <a:bodyPr/>
          <a:lstStyle/>
          <a:p>
            <a:pPr marL="448056" lvl="0" indent="-384048" algn="r">
              <a:spcBef>
                <a:spcPct val="20000"/>
              </a:spcBef>
            </a:pPr>
            <a:r>
              <a:rPr lang="fa-IR" sz="3000" b="1" dirty="0">
                <a:ln>
                  <a:noFill/>
                </a:ln>
                <a:solidFill>
                  <a:srgbClr val="FF7C80"/>
                </a:solidFill>
                <a:effectLst/>
                <a:cs typeface="B Esfehan" panose="00000700000000000000" pitchFamily="2" charset="-78"/>
              </a:rPr>
              <a:t>چرا مردم به ساختمان ها رنگ تعلق میدهند؟</a:t>
            </a:r>
            <a:br>
              <a:rPr lang="fa-IR" sz="3000" b="1" dirty="0">
                <a:ln>
                  <a:noFill/>
                </a:ln>
                <a:solidFill>
                  <a:srgbClr val="FF7C80"/>
                </a:solidFill>
                <a:effectLst/>
                <a:cs typeface="B Esfehan" panose="00000700000000000000" pitchFamily="2" charset="-78"/>
              </a:rPr>
            </a:br>
            <a:endParaRPr lang="fa-IR" dirty="0">
              <a:solidFill>
                <a:srgbClr val="FF7C80"/>
              </a:solidFill>
              <a:cs typeface="B Esfehan" panose="00000700000000000000" pitchFamily="2" charset="-78"/>
            </a:endParaRPr>
          </a:p>
        </p:txBody>
      </p:sp>
      <p:sp>
        <p:nvSpPr>
          <p:cNvPr id="3" name="نگهدارنده مکان محتوا 2"/>
          <p:cNvSpPr>
            <a:spLocks noGrp="1"/>
          </p:cNvSpPr>
          <p:nvPr>
            <p:ph idx="1"/>
          </p:nvPr>
        </p:nvSpPr>
        <p:spPr>
          <a:xfrm>
            <a:off x="457200" y="1052736"/>
            <a:ext cx="8229600" cy="5805264"/>
          </a:xfrm>
        </p:spPr>
        <p:txBody>
          <a:bodyPr>
            <a:normAutofit/>
          </a:bodyPr>
          <a:lstStyle/>
          <a:p>
            <a:pPr marL="64008" indent="0" algn="just">
              <a:lnSpc>
                <a:spcPct val="150000"/>
              </a:lnSpc>
              <a:buNone/>
            </a:pPr>
            <a:r>
              <a:rPr lang="fa-IR" sz="2800" b="1" dirty="0">
                <a:solidFill>
                  <a:srgbClr val="FFCC66"/>
                </a:solidFill>
                <a:cs typeface="B Roya" panose="00000400000000000000" pitchFamily="2" charset="-78"/>
              </a:rPr>
              <a:t>مردم به دو حالت دید عمده تصویر ذهنی خود نسبت به یک ساختمان را رنگ تعلق </a:t>
            </a:r>
            <a:r>
              <a:rPr lang="fa-IR" sz="2800" b="1" dirty="0" smtClean="0">
                <a:solidFill>
                  <a:srgbClr val="FFCC66"/>
                </a:solidFill>
                <a:cs typeface="B Roya" panose="00000400000000000000" pitchFamily="2" charset="-78"/>
              </a:rPr>
              <a:t>می بخشند، </a:t>
            </a:r>
          </a:p>
          <a:p>
            <a:pPr algn="just">
              <a:lnSpc>
                <a:spcPct val="150000"/>
              </a:lnSpc>
            </a:pPr>
            <a:r>
              <a:rPr lang="fa-IR" sz="2800" b="1" dirty="0" smtClean="0">
                <a:solidFill>
                  <a:srgbClr val="FFCC66"/>
                </a:solidFill>
                <a:cs typeface="B Roya" panose="00000400000000000000" pitchFamily="2" charset="-78"/>
              </a:rPr>
              <a:t>در </a:t>
            </a:r>
            <a:r>
              <a:rPr lang="fa-IR" sz="2800" b="1" dirty="0">
                <a:solidFill>
                  <a:srgbClr val="FFCC66"/>
                </a:solidFill>
                <a:cs typeface="B Roya" panose="00000400000000000000" pitchFamily="2" charset="-78"/>
              </a:rPr>
              <a:t>حالت اول زمینه موجود با تصویر ذهنی کاربران سازگار است </a:t>
            </a:r>
            <a:r>
              <a:rPr lang="fa-IR" sz="2800" b="1" dirty="0" smtClean="0">
                <a:solidFill>
                  <a:srgbClr val="FFCC66"/>
                </a:solidFill>
                <a:cs typeface="B Roya" panose="00000400000000000000" pitchFamily="2" charset="-78"/>
              </a:rPr>
              <a:t>که </a:t>
            </a:r>
            <a:r>
              <a:rPr lang="fa-IR" sz="2800" b="1" dirty="0">
                <a:solidFill>
                  <a:srgbClr val="FFCC66"/>
                </a:solidFill>
                <a:cs typeface="B Roya" panose="00000400000000000000" pitchFamily="2" charset="-78"/>
              </a:rPr>
              <a:t>میتوان آن را رنگ تعلق </a:t>
            </a:r>
            <a:r>
              <a:rPr lang="fa-IR" sz="2800" b="1" u="sng" dirty="0">
                <a:solidFill>
                  <a:srgbClr val="FFCC66"/>
                </a:solidFill>
                <a:cs typeface="B Roya" panose="00000400000000000000" pitchFamily="2" charset="-78"/>
              </a:rPr>
              <a:t>توافق جویانه </a:t>
            </a:r>
            <a:r>
              <a:rPr lang="fa-IR" sz="2800" b="1" dirty="0">
                <a:solidFill>
                  <a:srgbClr val="FFCC66"/>
                </a:solidFill>
                <a:cs typeface="B Roya" panose="00000400000000000000" pitchFamily="2" charset="-78"/>
              </a:rPr>
              <a:t>نامید</a:t>
            </a:r>
            <a:r>
              <a:rPr lang="fa-IR" sz="2800" b="1" dirty="0" smtClean="0">
                <a:solidFill>
                  <a:srgbClr val="FFCC66"/>
                </a:solidFill>
                <a:cs typeface="B Roya" panose="00000400000000000000" pitchFamily="2" charset="-78"/>
              </a:rPr>
              <a:t>.</a:t>
            </a:r>
          </a:p>
          <a:p>
            <a:pPr algn="just">
              <a:lnSpc>
                <a:spcPct val="150000"/>
              </a:lnSpc>
            </a:pPr>
            <a:r>
              <a:rPr lang="fa-IR" sz="2800" b="1" dirty="0">
                <a:solidFill>
                  <a:srgbClr val="FFCC66"/>
                </a:solidFill>
                <a:cs typeface="B Roya" panose="00000400000000000000" pitchFamily="2" charset="-78"/>
              </a:rPr>
              <a:t>در حالت دوم زمینه موجود با تصویر ذهنی کاربران سازگار نیست که میتوان آنرا رنگ تعلق </a:t>
            </a:r>
            <a:r>
              <a:rPr lang="fa-IR" sz="2800" b="1" u="sng" dirty="0" err="1">
                <a:solidFill>
                  <a:srgbClr val="FFCC66"/>
                </a:solidFill>
                <a:cs typeface="B Roya" panose="00000400000000000000" pitchFamily="2" charset="-78"/>
              </a:rPr>
              <a:t>شفاجویانه</a:t>
            </a:r>
            <a:r>
              <a:rPr lang="fa-IR" sz="2800" b="1" dirty="0">
                <a:solidFill>
                  <a:srgbClr val="FFCC66"/>
                </a:solidFill>
                <a:cs typeface="B Roya" panose="00000400000000000000" pitchFamily="2" charset="-78"/>
              </a:rPr>
              <a:t> نامید.</a:t>
            </a:r>
          </a:p>
          <a:p>
            <a:pPr algn="just">
              <a:lnSpc>
                <a:spcPct val="150000"/>
              </a:lnSpc>
            </a:pPr>
            <a:endParaRPr lang="fa-IR" sz="2800" b="1" dirty="0">
              <a:solidFill>
                <a:srgbClr val="FFCC66"/>
              </a:solidFill>
              <a:cs typeface="B Roya" panose="00000400000000000000" pitchFamily="2" charset="-78"/>
            </a:endParaRPr>
          </a:p>
          <a:p>
            <a:pPr algn="just"/>
            <a:endParaRPr lang="fa-IR" b="1" dirty="0">
              <a:solidFill>
                <a:srgbClr val="FFCC66"/>
              </a:solidFill>
            </a:endParaRPr>
          </a:p>
          <a:p>
            <a:pPr algn="just"/>
            <a:endParaRPr lang="fa-IR" dirty="0">
              <a:solidFill>
                <a:srgbClr val="FFCC66"/>
              </a:solidFill>
            </a:endParaRPr>
          </a:p>
        </p:txBody>
      </p:sp>
    </p:spTree>
    <p:extLst>
      <p:ext uri="{BB962C8B-B14F-4D97-AF65-F5344CB8AC3E}">
        <p14:creationId xmlns:p14="http://schemas.microsoft.com/office/powerpoint/2010/main" val="4109723571"/>
      </p:ext>
    </p:extLst>
  </p:cSld>
  <p:clrMapOvr>
    <a:masterClrMapping/>
  </p:clrMapOvr>
  <p:transition spd="slow">
    <p:cover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404664"/>
            <a:ext cx="8229600" cy="6050144"/>
          </a:xfrm>
        </p:spPr>
        <p:txBody>
          <a:bodyPr/>
          <a:lstStyle/>
          <a:p>
            <a:pPr algn="just">
              <a:lnSpc>
                <a:spcPct val="150000"/>
              </a:lnSpc>
            </a:pPr>
            <a:r>
              <a:rPr lang="fa-IR" sz="2800" b="1" dirty="0">
                <a:solidFill>
                  <a:srgbClr val="FFCC66"/>
                </a:solidFill>
                <a:cs typeface="B Roya" panose="00000400000000000000" pitchFamily="2" charset="-78"/>
              </a:rPr>
              <a:t>از دیدگاه ما زمینه سازی برای رنگ تعلق توافقی باید مورد حمایت قرار گیرد. </a:t>
            </a:r>
            <a:endParaRPr lang="fa-IR" sz="2800" b="1" dirty="0" smtClean="0">
              <a:solidFill>
                <a:srgbClr val="FFCC66"/>
              </a:solidFill>
              <a:cs typeface="B Roya" panose="00000400000000000000" pitchFamily="2" charset="-78"/>
            </a:endParaRPr>
          </a:p>
          <a:p>
            <a:pPr algn="just">
              <a:lnSpc>
                <a:spcPct val="150000"/>
              </a:lnSpc>
            </a:pPr>
            <a:r>
              <a:rPr lang="fa-IR" sz="2800" b="1" dirty="0" smtClean="0">
                <a:solidFill>
                  <a:srgbClr val="FFCC66"/>
                </a:solidFill>
                <a:cs typeface="B Roya" panose="00000400000000000000" pitchFamily="2" charset="-78"/>
              </a:rPr>
              <a:t>گاهی </a:t>
            </a:r>
            <a:r>
              <a:rPr lang="fa-IR" sz="2800" b="1" dirty="0">
                <a:solidFill>
                  <a:srgbClr val="FFCC66"/>
                </a:solidFill>
                <a:cs typeface="B Roya" panose="00000400000000000000" pitchFamily="2" charset="-78"/>
              </a:rPr>
              <a:t>مواقع، طراحان با کاری که به نظر خودشان آگاهانه است، مشوق رنگ تعلق </a:t>
            </a:r>
            <a:r>
              <a:rPr lang="fa-IR" sz="2800" b="1" dirty="0" err="1">
                <a:solidFill>
                  <a:srgbClr val="FFCC66"/>
                </a:solidFill>
                <a:cs typeface="B Roya" panose="00000400000000000000" pitchFamily="2" charset="-78"/>
              </a:rPr>
              <a:t>شفاجویانه</a:t>
            </a:r>
            <a:r>
              <a:rPr lang="fa-IR" sz="2800" b="1" dirty="0">
                <a:solidFill>
                  <a:srgbClr val="FFCC66"/>
                </a:solidFill>
                <a:cs typeface="B Roya" panose="00000400000000000000" pitchFamily="2" charset="-78"/>
              </a:rPr>
              <a:t> می شوند</a:t>
            </a:r>
            <a:r>
              <a:rPr lang="fa-IR" sz="2800" b="1" dirty="0" smtClean="0">
                <a:solidFill>
                  <a:srgbClr val="FFCC66"/>
                </a:solidFill>
                <a:cs typeface="B Roya" panose="00000400000000000000" pitchFamily="2" charset="-78"/>
              </a:rPr>
              <a:t>.</a:t>
            </a:r>
          </a:p>
          <a:p>
            <a:pPr algn="just">
              <a:lnSpc>
                <a:spcPct val="150000"/>
              </a:lnSpc>
            </a:pPr>
            <a:r>
              <a:rPr lang="fa-IR" sz="2800" b="1" dirty="0" smtClean="0">
                <a:solidFill>
                  <a:srgbClr val="FFCC66"/>
                </a:solidFill>
                <a:cs typeface="B Roya" panose="00000400000000000000" pitchFamily="2" charset="-78"/>
              </a:rPr>
              <a:t> </a:t>
            </a:r>
            <a:r>
              <a:rPr lang="fa-IR" sz="2800" b="1" dirty="0">
                <a:solidFill>
                  <a:srgbClr val="FFCC66"/>
                </a:solidFill>
                <a:cs typeface="B Roya" panose="00000400000000000000" pitchFamily="2" charset="-78"/>
              </a:rPr>
              <a:t>این شرایط زمانی فراهم می گردد که طراحان با ایجاد زمینه ای ناسازگار با تصویر ذهنی کاربران، آنان را به انجام عملی در جهت تغییر وضع موجود سوق می دهند.</a:t>
            </a:r>
          </a:p>
          <a:p>
            <a:endParaRPr lang="fa-IR" dirty="0">
              <a:solidFill>
                <a:srgbClr val="FFCC66"/>
              </a:solidFill>
            </a:endParaRPr>
          </a:p>
        </p:txBody>
      </p:sp>
    </p:spTree>
    <p:extLst>
      <p:ext uri="{BB962C8B-B14F-4D97-AF65-F5344CB8AC3E}">
        <p14:creationId xmlns:p14="http://schemas.microsoft.com/office/powerpoint/2010/main" val="3112280971"/>
      </p:ext>
    </p:extLst>
  </p:cSld>
  <p:clrMapOvr>
    <a:masterClrMapping/>
  </p:clrMapOvr>
  <p:transition spd="slow">
    <p:cover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7584" y="452157"/>
            <a:ext cx="7632848" cy="5941702"/>
          </a:xfrm>
        </p:spPr>
      </p:pic>
    </p:spTree>
    <p:extLst>
      <p:ext uri="{BB962C8B-B14F-4D97-AF65-F5344CB8AC3E}">
        <p14:creationId xmlns:p14="http://schemas.microsoft.com/office/powerpoint/2010/main" val="3771991250"/>
      </p:ext>
    </p:extLst>
  </p:cSld>
  <p:clrMapOvr>
    <a:masterClrMapping/>
  </p:clrMapOvr>
  <p:transition spd="slow">
    <p:cover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536284"/>
            <a:ext cx="8229600" cy="6336704"/>
          </a:xfrm>
        </p:spPr>
        <p:txBody>
          <a:bodyPr>
            <a:normAutofit/>
          </a:bodyPr>
          <a:lstStyle/>
          <a:p>
            <a:pPr marL="64008" indent="0">
              <a:buNone/>
            </a:pPr>
            <a:r>
              <a:rPr lang="fa-IR" sz="3600" b="1" dirty="0" smtClean="0">
                <a:solidFill>
                  <a:srgbClr val="FF7C80"/>
                </a:solidFill>
                <a:cs typeface="B Esfehan" panose="00000700000000000000" pitchFamily="2" charset="-78"/>
              </a:rPr>
              <a:t>محدودیت ها در رنگ تعلق:</a:t>
            </a:r>
          </a:p>
          <a:p>
            <a:pPr marL="64008" indent="0">
              <a:buNone/>
            </a:pPr>
            <a:r>
              <a:rPr lang="fa-IR" sz="3600" b="1" dirty="0" smtClean="0">
                <a:solidFill>
                  <a:srgbClr val="FFCC66"/>
                </a:solidFill>
                <a:cs typeface="B Roya" panose="00000400000000000000" pitchFamily="2" charset="-78"/>
              </a:rPr>
              <a:t>رنگ تعلق از سه عامل اصلی تاثیر میپذیرد:</a:t>
            </a:r>
          </a:p>
          <a:p>
            <a:pPr marL="64008" indent="0">
              <a:lnSpc>
                <a:spcPct val="150000"/>
              </a:lnSpc>
              <a:buNone/>
            </a:pPr>
            <a:r>
              <a:rPr lang="fa-IR" sz="3200" b="1" dirty="0" smtClean="0">
                <a:solidFill>
                  <a:srgbClr val="FFCC66"/>
                </a:solidFill>
                <a:cs typeface="B Roya" panose="00000400000000000000" pitchFamily="2" charset="-78"/>
              </a:rPr>
              <a:t>-نحوه تصرف</a:t>
            </a:r>
          </a:p>
          <a:p>
            <a:pPr marL="64008" indent="0">
              <a:lnSpc>
                <a:spcPct val="150000"/>
              </a:lnSpc>
              <a:buNone/>
            </a:pPr>
            <a:r>
              <a:rPr lang="fa-IR" sz="3200" b="1" dirty="0" smtClean="0">
                <a:solidFill>
                  <a:srgbClr val="FFCC66"/>
                </a:solidFill>
                <a:cs typeface="B Roya" panose="00000400000000000000" pitchFamily="2" charset="-78"/>
              </a:rPr>
              <a:t>-گونه ساختمانی</a:t>
            </a:r>
          </a:p>
          <a:p>
            <a:pPr marL="64008" indent="0">
              <a:lnSpc>
                <a:spcPct val="150000"/>
              </a:lnSpc>
              <a:buNone/>
            </a:pPr>
            <a:r>
              <a:rPr lang="fa-IR" sz="3200" b="1" dirty="0" smtClean="0">
                <a:solidFill>
                  <a:srgbClr val="FFCC66"/>
                </a:solidFill>
                <a:cs typeface="B Roya" panose="00000400000000000000" pitchFamily="2" charset="-78"/>
              </a:rPr>
              <a:t>-تکنولوژی</a:t>
            </a:r>
            <a:endParaRPr lang="fa-IR" sz="32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2965623965"/>
      </p:ext>
    </p:extLst>
  </p:cSld>
  <p:clrMapOvr>
    <a:masterClrMapping/>
  </p:clrMapOvr>
  <p:transition spd="slow">
    <p:cover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fa-IR" dirty="0"/>
          </a:p>
        </p:txBody>
      </p:sp>
      <p:sp>
        <p:nvSpPr>
          <p:cNvPr id="3" name="Content Placeholder 2"/>
          <p:cNvSpPr>
            <a:spLocks noGrp="1"/>
          </p:cNvSpPr>
          <p:nvPr>
            <p:ph idx="1"/>
          </p:nvPr>
        </p:nvSpPr>
        <p:spPr>
          <a:xfrm>
            <a:off x="457200" y="260648"/>
            <a:ext cx="8229600" cy="6194160"/>
          </a:xfrm>
        </p:spPr>
        <p:txBody>
          <a:bodyPr>
            <a:normAutofit fontScale="92500"/>
          </a:bodyPr>
          <a:lstStyle/>
          <a:p>
            <a:pPr algn="just"/>
            <a:r>
              <a:rPr lang="fa-IR" sz="3200" b="1" dirty="0" smtClean="0">
                <a:solidFill>
                  <a:srgbClr val="FF7C80"/>
                </a:solidFill>
                <a:cs typeface="B Esfehan" panose="00000700000000000000" pitchFamily="2" charset="-78"/>
              </a:rPr>
              <a:t>نحوه تصرف:</a:t>
            </a:r>
          </a:p>
          <a:p>
            <a:pPr marL="64008" indent="0" algn="just">
              <a:lnSpc>
                <a:spcPct val="150000"/>
              </a:lnSpc>
              <a:buNone/>
            </a:pPr>
            <a:r>
              <a:rPr lang="fa-IR" b="1" dirty="0" smtClean="0">
                <a:solidFill>
                  <a:srgbClr val="FFCC66"/>
                </a:solidFill>
                <a:cs typeface="B Roya" panose="00000400000000000000" pitchFamily="2" charset="-78"/>
              </a:rPr>
              <a:t>کاربر فقط زمانی میتواند ادعای اعمال رنگ تعلق داشت باشد که بر </a:t>
            </a:r>
            <a:r>
              <a:rPr lang="fa-IR" b="1" u="sng" dirty="0" smtClean="0">
                <a:solidFill>
                  <a:srgbClr val="FFCC66"/>
                </a:solidFill>
                <a:cs typeface="B Roya" panose="00000400000000000000" pitchFamily="2" charset="-78"/>
              </a:rPr>
              <a:t>حسب قانون </a:t>
            </a:r>
            <a:r>
              <a:rPr lang="fa-IR" b="1" dirty="0" smtClean="0">
                <a:solidFill>
                  <a:srgbClr val="FFCC66"/>
                </a:solidFill>
                <a:cs typeface="B Roya" panose="00000400000000000000" pitchFamily="2" charset="-78"/>
              </a:rPr>
              <a:t>یا </a:t>
            </a:r>
            <a:r>
              <a:rPr lang="fa-IR" b="1" u="sng" dirty="0" smtClean="0">
                <a:solidFill>
                  <a:srgbClr val="FFCC66"/>
                </a:solidFill>
                <a:cs typeface="B Roya" panose="00000400000000000000" pitchFamily="2" charset="-78"/>
              </a:rPr>
              <a:t>عرف</a:t>
            </a:r>
            <a:r>
              <a:rPr lang="fa-IR" b="1" dirty="0" smtClean="0">
                <a:solidFill>
                  <a:srgbClr val="FFCC66"/>
                </a:solidFill>
                <a:cs typeface="B Roya" panose="00000400000000000000" pitchFamily="2" charset="-78"/>
              </a:rPr>
              <a:t> نوعی حق تصرف بر آن مکان را داشته باشد.</a:t>
            </a:r>
          </a:p>
          <a:p>
            <a:pPr marL="64008" indent="0" algn="just">
              <a:lnSpc>
                <a:spcPct val="150000"/>
              </a:lnSpc>
              <a:buNone/>
            </a:pPr>
            <a:r>
              <a:rPr lang="fa-IR" b="1" u="sng" dirty="0" smtClean="0">
                <a:solidFill>
                  <a:srgbClr val="FFCC66"/>
                </a:solidFill>
                <a:cs typeface="B Roya" panose="00000400000000000000" pitchFamily="2" charset="-78"/>
              </a:rPr>
              <a:t>شیوه اعمال تصرف که نوعی حق</a:t>
            </a:r>
            <a:r>
              <a:rPr lang="fa-IR" b="1" dirty="0" smtClean="0">
                <a:solidFill>
                  <a:srgbClr val="FFCC66"/>
                </a:solidFill>
                <a:cs typeface="B Roya" panose="00000400000000000000" pitchFamily="2" charset="-78"/>
              </a:rPr>
              <a:t> برای کاربر ایجاد می کند، تاثیر بسزایی در احتمال و چگونگی به وقوع پیوستن رنگ تعلق دارد. به طور خاص این عمل برحسب این که مالک ساختمان چه دیدگاهی نسبت به نوع تصرف داشته باشد، متفاوت است.</a:t>
            </a:r>
          </a:p>
          <a:p>
            <a:pPr marL="64008" indent="0" algn="just">
              <a:lnSpc>
                <a:spcPct val="150000"/>
              </a:lnSpc>
              <a:buNone/>
            </a:pPr>
            <a:r>
              <a:rPr lang="fa-IR" b="1" u="sng" dirty="0" smtClean="0">
                <a:solidFill>
                  <a:srgbClr val="FFCC66"/>
                </a:solidFill>
                <a:cs typeface="B Roya" panose="00000400000000000000" pitchFamily="2" charset="-78"/>
              </a:rPr>
              <a:t>توازن قدرت بین کاربر و مالک برای</a:t>
            </a:r>
            <a:r>
              <a:rPr lang="fa-IR" b="1" dirty="0" smtClean="0">
                <a:solidFill>
                  <a:srgbClr val="FFCC66"/>
                </a:solidFill>
                <a:cs typeface="B Roya" panose="00000400000000000000" pitchFamily="2" charset="-78"/>
              </a:rPr>
              <a:t> رنگ تعلق بخشیدن به مکان در نظامی از حق تصرف به ترتیب زیر قابل تنظیم است:</a:t>
            </a:r>
          </a:p>
        </p:txBody>
      </p:sp>
    </p:spTree>
    <p:extLst>
      <p:ext uri="{BB962C8B-B14F-4D97-AF65-F5344CB8AC3E}">
        <p14:creationId xmlns:p14="http://schemas.microsoft.com/office/powerpoint/2010/main" val="1594576871"/>
      </p:ext>
    </p:extLst>
  </p:cSld>
  <p:clrMapOvr>
    <a:masterClrMapping/>
  </p:clrMapOvr>
  <p:transition spd="slow">
    <p:cover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23528" y="332656"/>
            <a:ext cx="8424936" cy="6122152"/>
          </a:xfrm>
        </p:spPr>
        <p:txBody>
          <a:bodyPr>
            <a:normAutofit/>
          </a:bodyPr>
          <a:lstStyle/>
          <a:p>
            <a:pPr marL="64008" indent="0">
              <a:buNone/>
            </a:pPr>
            <a:r>
              <a:rPr lang="fa-IR" sz="2800" dirty="0">
                <a:solidFill>
                  <a:srgbClr val="FF7C80"/>
                </a:solidFill>
                <a:cs typeface="B Esfehan" panose="00000700000000000000" pitchFamily="2" charset="-78"/>
              </a:rPr>
              <a:t>نوع تصرف بر دو جنبه کلیدی اعمال رنگ تعلق </a:t>
            </a:r>
            <a:r>
              <a:rPr lang="fa-IR" sz="2800" dirty="0" smtClean="0">
                <a:solidFill>
                  <a:srgbClr val="FF7C80"/>
                </a:solidFill>
                <a:cs typeface="B Esfehan" panose="00000700000000000000" pitchFamily="2" charset="-78"/>
              </a:rPr>
              <a:t>اثر </a:t>
            </a:r>
          </a:p>
          <a:p>
            <a:pPr marL="64008" indent="0">
              <a:buNone/>
            </a:pPr>
            <a:r>
              <a:rPr lang="fa-IR" sz="2800" dirty="0" smtClean="0">
                <a:solidFill>
                  <a:srgbClr val="FF7C80"/>
                </a:solidFill>
                <a:cs typeface="B Esfehan" panose="00000700000000000000" pitchFamily="2" charset="-78"/>
              </a:rPr>
              <a:t>می گذارد</a:t>
            </a:r>
            <a:r>
              <a:rPr lang="fa-IR" sz="2800" dirty="0">
                <a:solidFill>
                  <a:srgbClr val="FF7C80"/>
                </a:solidFill>
                <a:cs typeface="B Esfehan" panose="00000700000000000000" pitchFamily="2" charset="-78"/>
              </a:rPr>
              <a:t>:</a:t>
            </a:r>
          </a:p>
          <a:p>
            <a:pPr marL="64008" indent="0" algn="just">
              <a:lnSpc>
                <a:spcPct val="150000"/>
              </a:lnSpc>
              <a:buNone/>
            </a:pPr>
            <a:r>
              <a:rPr lang="fa-IR" sz="2800" b="1" u="sng" dirty="0" smtClean="0">
                <a:solidFill>
                  <a:srgbClr val="FFCC66"/>
                </a:solidFill>
                <a:cs typeface="B Roya" panose="00000400000000000000" pitchFamily="2" charset="-78"/>
              </a:rPr>
              <a:t>= میزان </a:t>
            </a:r>
            <a:r>
              <a:rPr lang="fa-IR" sz="2800" b="1" u="sng" dirty="0">
                <a:solidFill>
                  <a:srgbClr val="FFCC66"/>
                </a:solidFill>
                <a:cs typeface="B Roya" panose="00000400000000000000" pitchFamily="2" charset="-78"/>
              </a:rPr>
              <a:t>هزینه ای</a:t>
            </a:r>
            <a:r>
              <a:rPr lang="fa-IR" sz="2800" b="1" dirty="0">
                <a:solidFill>
                  <a:srgbClr val="FFCC66"/>
                </a:solidFill>
                <a:cs typeface="B Roya" panose="00000400000000000000" pitchFamily="2" charset="-78"/>
              </a:rPr>
              <a:t> که صرف این کار شده </a:t>
            </a:r>
            <a:r>
              <a:rPr lang="fa-IR" sz="2800" b="1" dirty="0" smtClean="0">
                <a:solidFill>
                  <a:srgbClr val="FFCC66"/>
                </a:solidFill>
                <a:cs typeface="B Roya" panose="00000400000000000000" pitchFamily="2" charset="-78"/>
              </a:rPr>
              <a:t>است</a:t>
            </a:r>
          </a:p>
          <a:p>
            <a:pPr marL="64008" indent="0" algn="just">
              <a:lnSpc>
                <a:spcPct val="150000"/>
              </a:lnSpc>
              <a:buNone/>
            </a:pPr>
            <a:r>
              <a:rPr lang="fa-IR" sz="2800" b="1" dirty="0" smtClean="0">
                <a:solidFill>
                  <a:srgbClr val="FFCC66"/>
                </a:solidFill>
                <a:cs typeface="B Roya" panose="00000400000000000000" pitchFamily="2" charset="-78"/>
              </a:rPr>
              <a:t> = </a:t>
            </a:r>
            <a:r>
              <a:rPr lang="fa-IR" sz="2800" b="1" u="sng" dirty="0" smtClean="0">
                <a:solidFill>
                  <a:srgbClr val="FFCC66"/>
                </a:solidFill>
                <a:cs typeface="B Roya" panose="00000400000000000000" pitchFamily="2" charset="-78"/>
              </a:rPr>
              <a:t>ثبات </a:t>
            </a:r>
            <a:r>
              <a:rPr lang="fa-IR" sz="2800" b="1" u="sng" dirty="0">
                <a:solidFill>
                  <a:srgbClr val="FFCC66"/>
                </a:solidFill>
                <a:cs typeface="B Roya" panose="00000400000000000000" pitchFamily="2" charset="-78"/>
              </a:rPr>
              <a:t>و پایداری آن.</a:t>
            </a:r>
          </a:p>
          <a:p>
            <a:pPr marL="64008" indent="0" algn="just">
              <a:lnSpc>
                <a:spcPct val="150000"/>
              </a:lnSpc>
              <a:buNone/>
            </a:pPr>
            <a:r>
              <a:rPr lang="fa-IR" sz="2800" b="1" dirty="0">
                <a:solidFill>
                  <a:srgbClr val="FFCC66"/>
                </a:solidFill>
                <a:cs typeface="B Roya" panose="00000400000000000000" pitchFamily="2" charset="-78"/>
              </a:rPr>
              <a:t>  از آنجائیکه ایجاد رنگ تعلق هزینه کمی را در بر دارد، معماران باید گستره کاملی از زمینه های مختلف امکان اعمال رنگ تعلق را فراهم نمایند. مگر در گونه های از </a:t>
            </a:r>
            <a:r>
              <a:rPr lang="fa-IR" sz="2800" b="1" dirty="0" err="1">
                <a:solidFill>
                  <a:srgbClr val="FFCC66"/>
                </a:solidFill>
                <a:cs typeface="B Roya" panose="00000400000000000000" pitchFamily="2" charset="-78"/>
              </a:rPr>
              <a:t>ساختمانها</a:t>
            </a:r>
            <a:r>
              <a:rPr lang="fa-IR" sz="2800" b="1" dirty="0">
                <a:solidFill>
                  <a:srgbClr val="FFCC66"/>
                </a:solidFill>
                <a:cs typeface="B Roya" panose="00000400000000000000" pitchFamily="2" charset="-78"/>
              </a:rPr>
              <a:t> که واجد کاربرد تخصص بوده و احتمال تغییر نحوه تصرف آنها در طول زمان خیلی کم است </a:t>
            </a:r>
          </a:p>
          <a:p>
            <a:endParaRPr lang="fa-IR" dirty="0">
              <a:solidFill>
                <a:srgbClr val="FFCC66"/>
              </a:solidFill>
            </a:endParaRPr>
          </a:p>
        </p:txBody>
      </p:sp>
    </p:spTree>
    <p:extLst>
      <p:ext uri="{BB962C8B-B14F-4D97-AF65-F5344CB8AC3E}">
        <p14:creationId xmlns:p14="http://schemas.microsoft.com/office/powerpoint/2010/main" val="3102843981"/>
      </p:ext>
    </p:extLst>
  </p:cSld>
  <p:clrMapOvr>
    <a:masterClrMapping/>
  </p:clrMapOvr>
  <p:transition spd="slow">
    <p:cover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4" y="476672"/>
            <a:ext cx="8208912" cy="6068674"/>
          </a:xfrm>
        </p:spPr>
      </p:pic>
    </p:spTree>
    <p:extLst>
      <p:ext uri="{BB962C8B-B14F-4D97-AF65-F5344CB8AC3E}">
        <p14:creationId xmlns:p14="http://schemas.microsoft.com/office/powerpoint/2010/main" val="2514221869"/>
      </p:ext>
    </p:extLst>
  </p:cSld>
  <p:clrMapOvr>
    <a:masterClrMapping/>
  </p:clrMapOvr>
  <p:transition spd="slow">
    <p:cover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424936" cy="6408712"/>
          </a:xfrm>
        </p:spPr>
        <p:txBody>
          <a:bodyPr>
            <a:normAutofit fontScale="92500" lnSpcReduction="10000"/>
          </a:bodyPr>
          <a:lstStyle/>
          <a:p>
            <a:r>
              <a:rPr lang="fa-IR" sz="3500" b="1" dirty="0" smtClean="0">
                <a:solidFill>
                  <a:srgbClr val="FF7C80"/>
                </a:solidFill>
                <a:cs typeface="B Esfehan" panose="00000700000000000000" pitchFamily="2" charset="-78"/>
              </a:rPr>
              <a:t>نوع ساختمان:</a:t>
            </a:r>
          </a:p>
          <a:p>
            <a:pPr marL="64008" indent="0" algn="just">
              <a:lnSpc>
                <a:spcPct val="150000"/>
              </a:lnSpc>
              <a:buNone/>
            </a:pPr>
            <a:r>
              <a:rPr lang="fa-IR" sz="2800" b="1" dirty="0" smtClean="0">
                <a:solidFill>
                  <a:srgbClr val="FFCC66"/>
                </a:solidFill>
                <a:cs typeface="B Roya" panose="00000400000000000000" pitchFamily="2" charset="-78"/>
              </a:rPr>
              <a:t>مردم اصولا به مکان هایی رنگ تعلق میدهند که به طور منظم در مدت طولانی از آنها استفاده میکنندبرای مثال </a:t>
            </a:r>
            <a:r>
              <a:rPr lang="fa-IR" sz="2800" b="1" u="sng" dirty="0" smtClean="0">
                <a:solidFill>
                  <a:srgbClr val="FFCC66"/>
                </a:solidFill>
                <a:cs typeface="B Roya" panose="00000400000000000000" pitchFamily="2" charset="-78"/>
              </a:rPr>
              <a:t>خانه ها و کارگاه ها.</a:t>
            </a:r>
          </a:p>
          <a:p>
            <a:pPr marL="64008" indent="0" algn="just">
              <a:lnSpc>
                <a:spcPct val="150000"/>
              </a:lnSpc>
              <a:buNone/>
            </a:pPr>
            <a:r>
              <a:rPr lang="fa-IR" sz="2800" b="1" dirty="0" smtClean="0">
                <a:solidFill>
                  <a:srgbClr val="FFCC66"/>
                </a:solidFill>
                <a:cs typeface="B Roya" panose="00000400000000000000" pitchFamily="2" charset="-78"/>
              </a:rPr>
              <a:t>تقریبا تمام ساختمان ها یا حداقل بخشی از آنها شامل خانه یا کارگاه می شوند و یا احتمالا در آینده چنین عملکردی خواهند داشت. بنابراین اکثر ساختمان ها باید </a:t>
            </a:r>
            <a:r>
              <a:rPr lang="fa-IR" sz="2800" b="1" u="sng" dirty="0" smtClean="0">
                <a:solidFill>
                  <a:srgbClr val="FFCC66"/>
                </a:solidFill>
                <a:cs typeface="B Roya" panose="00000400000000000000" pitchFamily="2" charset="-78"/>
              </a:rPr>
              <a:t>طوری طراحی شوند که مشوق ایجاد رنگ تعلق </a:t>
            </a:r>
            <a:r>
              <a:rPr lang="fa-IR" sz="2800" b="1" dirty="0" smtClean="0">
                <a:solidFill>
                  <a:srgbClr val="FFCC66"/>
                </a:solidFill>
                <a:cs typeface="B Roya" panose="00000400000000000000" pitchFamily="2" charset="-78"/>
              </a:rPr>
              <a:t>باشند. اگرچه اکثر ساختمان ها باید مشوق این موضوع باشند اما همه حتی کوچکترین آنها مناطق عمومی دارند که احتمالا رنگ تعلق در آنها به وجود نخواهد آمد زیرا هیچ کس برای مدت کافی در آنها توقف طولانی ندارد .</a:t>
            </a:r>
          </a:p>
          <a:p>
            <a:pPr marL="64008" indent="0" algn="just">
              <a:lnSpc>
                <a:spcPct val="150000"/>
              </a:lnSpc>
              <a:buNone/>
            </a:pPr>
            <a:r>
              <a:rPr lang="fa-IR" sz="2800" b="1" dirty="0" smtClean="0">
                <a:solidFill>
                  <a:srgbClr val="FFCC66"/>
                </a:solidFill>
                <a:cs typeface="B Roya" panose="00000400000000000000" pitchFamily="2" charset="-78"/>
              </a:rPr>
              <a:t>این اماکن گاهی از نواحی پر اهمیت عمومی هستند که باید از طریق توجه بیشتر به غنای حسی بر فقدان رنگ تعلق آنها فائق آمد.</a:t>
            </a:r>
          </a:p>
          <a:p>
            <a:endParaRPr lang="fa-IR" dirty="0" smtClean="0">
              <a:solidFill>
                <a:srgbClr val="FFCC66"/>
              </a:solidFill>
            </a:endParaRPr>
          </a:p>
        </p:txBody>
      </p:sp>
    </p:spTree>
    <p:extLst>
      <p:ext uri="{BB962C8B-B14F-4D97-AF65-F5344CB8AC3E}">
        <p14:creationId xmlns:p14="http://schemas.microsoft.com/office/powerpoint/2010/main" val="2627941423"/>
      </p:ext>
    </p:extLst>
  </p:cSld>
  <p:clrMapOvr>
    <a:masterClrMapping/>
  </p:clrMapOvr>
  <p:transition spd="slow">
    <p:cover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404664"/>
            <a:ext cx="8229600" cy="6050144"/>
          </a:xfrm>
        </p:spPr>
        <p:txBody>
          <a:bodyPr/>
          <a:lstStyle/>
          <a:p>
            <a:r>
              <a:rPr lang="fa-IR" dirty="0">
                <a:solidFill>
                  <a:srgbClr val="FFCC66"/>
                </a:solidFill>
                <a:cs typeface="B Farnaz" panose="00000400000000000000" pitchFamily="2" charset="-78"/>
              </a:rPr>
              <a:t>تکنولوژی:</a:t>
            </a:r>
          </a:p>
          <a:p>
            <a:pPr>
              <a:lnSpc>
                <a:spcPct val="150000"/>
              </a:lnSpc>
            </a:pPr>
            <a:r>
              <a:rPr lang="fa-IR" b="1" dirty="0">
                <a:solidFill>
                  <a:srgbClr val="FFCC66"/>
                </a:solidFill>
                <a:cs typeface="B Roya" panose="00000400000000000000" pitchFamily="2" charset="-78"/>
              </a:rPr>
              <a:t>پشتیبانی از رنگ تعلق مستلزم فراهم آوردن تسهیلات کاربردی در زمینه اجرای آن است.</a:t>
            </a:r>
          </a:p>
          <a:p>
            <a:pPr>
              <a:lnSpc>
                <a:spcPct val="150000"/>
              </a:lnSpc>
            </a:pPr>
            <a:r>
              <a:rPr lang="fa-IR" b="1" dirty="0">
                <a:solidFill>
                  <a:srgbClr val="FFCC66"/>
                </a:solidFill>
                <a:cs typeface="B Roya" panose="00000400000000000000" pitchFamily="2" charset="-78"/>
              </a:rPr>
              <a:t>به عبارت دیگر بهتر آن است که حداقل در جاهایی که بیشتر احتمال برای رنگ تعلق بخشیدن به مکان وجود دارد از موارد و تکنیک </a:t>
            </a:r>
            <a:r>
              <a:rPr lang="fa-IR" b="1" dirty="0" err="1">
                <a:solidFill>
                  <a:srgbClr val="FFCC66"/>
                </a:solidFill>
                <a:cs typeface="B Roya" panose="00000400000000000000" pitchFamily="2" charset="-78"/>
              </a:rPr>
              <a:t>هایی</a:t>
            </a:r>
            <a:r>
              <a:rPr lang="fa-IR" b="1" dirty="0">
                <a:solidFill>
                  <a:srgbClr val="FFCC66"/>
                </a:solidFill>
                <a:cs typeface="B Roya" panose="00000400000000000000" pitchFamily="2" charset="-78"/>
              </a:rPr>
              <a:t> که مردم نا وارد به راحتی میتوانند از آنها بهره گیرند استفاده شود.</a:t>
            </a:r>
          </a:p>
        </p:txBody>
      </p:sp>
    </p:spTree>
    <p:extLst>
      <p:ext uri="{BB962C8B-B14F-4D97-AF65-F5344CB8AC3E}">
        <p14:creationId xmlns:p14="http://schemas.microsoft.com/office/powerpoint/2010/main" val="3973844771"/>
      </p:ext>
    </p:extLst>
  </p:cSld>
  <p:clrMapOvr>
    <a:masterClrMapping/>
  </p:clrMapOvr>
  <p:transition spd="slow">
    <p:cover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95536" y="332656"/>
            <a:ext cx="8424936" cy="6192688"/>
          </a:xfrm>
        </p:spPr>
        <p:txBody>
          <a:bodyPr/>
          <a:lstStyle/>
          <a:p>
            <a:r>
              <a:rPr lang="fa-IR" b="1" dirty="0" smtClean="0">
                <a:solidFill>
                  <a:srgbClr val="FF7C80"/>
                </a:solidFill>
                <a:cs typeface="B Esfehan" panose="00000700000000000000" pitchFamily="2" charset="-78"/>
              </a:rPr>
              <a:t>کجاها رنگ تعلق اتفاق می افتد؟</a:t>
            </a:r>
          </a:p>
          <a:p>
            <a:pPr algn="just">
              <a:lnSpc>
                <a:spcPct val="150000"/>
              </a:lnSpc>
            </a:pPr>
            <a:r>
              <a:rPr lang="fa-IR" sz="2800" b="1" dirty="0" err="1" smtClean="0">
                <a:solidFill>
                  <a:srgbClr val="FFCC66"/>
                </a:solidFill>
                <a:cs typeface="B Roya" panose="00000400000000000000" pitchFamily="2" charset="-78"/>
              </a:rPr>
              <a:t>درجریان</a:t>
            </a:r>
            <a:r>
              <a:rPr lang="fa-IR" sz="2800" b="1" dirty="0" smtClean="0">
                <a:solidFill>
                  <a:srgbClr val="FFCC66"/>
                </a:solidFill>
                <a:cs typeface="B Roya" panose="00000400000000000000" pitchFamily="2" charset="-78"/>
              </a:rPr>
              <a:t> رنگ تعلق بخشیدن به یک مکان کاربران از یک طرف نسبت به استحکام سلایق و ارزشهای خود اقدام می نمایند و از طرف دیگر آن را با دیگران در میان می گذارند.</a:t>
            </a:r>
          </a:p>
          <a:p>
            <a:pPr algn="just">
              <a:lnSpc>
                <a:spcPct val="150000"/>
              </a:lnSpc>
            </a:pPr>
            <a:r>
              <a:rPr lang="fa-IR" sz="2800" b="1" dirty="0" smtClean="0">
                <a:solidFill>
                  <a:srgbClr val="FFCC66"/>
                </a:solidFill>
                <a:cs typeface="B Roya" panose="00000400000000000000" pitchFamily="2" charset="-78"/>
              </a:rPr>
              <a:t>مورد اول غالبا در فضاهای درونی و مورد دوم در مرزهای آن، خواه به صورت واقعی یا ضمنی به وقوع می پیوندد. این مرز قلمرو های خصوصی و عمومی را از یکدیگر متمایز می کند که قدرت تمیز و تشخیص بین رنگ تعلق خصوصی و همگانی از آن نشات می گیرد.</a:t>
            </a:r>
            <a:endParaRPr lang="fa-IR" sz="28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1686572470"/>
      </p:ext>
    </p:extLst>
  </p:cSld>
  <p:clrMapOvr>
    <a:masterClrMapping/>
  </p:clrMapOvr>
  <p:transition spd="slow">
    <p:cover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4" y="332656"/>
            <a:ext cx="8208912" cy="6319832"/>
          </a:xfrm>
        </p:spPr>
      </p:pic>
    </p:spTree>
    <p:extLst>
      <p:ext uri="{BB962C8B-B14F-4D97-AF65-F5344CB8AC3E}">
        <p14:creationId xmlns:p14="http://schemas.microsoft.com/office/powerpoint/2010/main" val="2089607405"/>
      </p:ext>
    </p:extLst>
  </p:cSld>
  <p:clrMapOvr>
    <a:masterClrMapping/>
  </p:clrMapOvr>
  <p:transition spd="slow">
    <p:cover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404664"/>
            <a:ext cx="8229600" cy="6050144"/>
          </a:xfrm>
        </p:spPr>
        <p:txBody>
          <a:bodyPr/>
          <a:lstStyle/>
          <a:p>
            <a:r>
              <a:rPr lang="fa-IR" b="1" dirty="0" smtClean="0">
                <a:solidFill>
                  <a:srgbClr val="FF7C80"/>
                </a:solidFill>
                <a:cs typeface="B Esfehan" panose="00000700000000000000" pitchFamily="2" charset="-78"/>
              </a:rPr>
              <a:t>رنگ تعلق خصوصی</a:t>
            </a:r>
          </a:p>
          <a:p>
            <a:pPr marL="64008" indent="0" algn="just">
              <a:buNone/>
            </a:pPr>
            <a:r>
              <a:rPr lang="fa-IR" b="1" dirty="0" smtClean="0">
                <a:solidFill>
                  <a:srgbClr val="FFCC66"/>
                </a:solidFill>
                <a:cs typeface="B Roya" panose="00000400000000000000" pitchFamily="2" charset="-78"/>
              </a:rPr>
              <a:t>عناصر فیزیکی </a:t>
            </a:r>
            <a:r>
              <a:rPr lang="fa-IR" b="1" dirty="0" err="1" smtClean="0">
                <a:solidFill>
                  <a:srgbClr val="FFCC66"/>
                </a:solidFill>
                <a:cs typeface="B Roya" panose="00000400000000000000" pitchFamily="2" charset="-78"/>
              </a:rPr>
              <a:t>پشیبانی</a:t>
            </a:r>
            <a:r>
              <a:rPr lang="fa-IR" b="1" dirty="0" smtClean="0">
                <a:solidFill>
                  <a:srgbClr val="FFCC66"/>
                </a:solidFill>
                <a:cs typeface="B Roya" panose="00000400000000000000" pitchFamily="2" charset="-78"/>
              </a:rPr>
              <a:t> کننده از رنگ تعلق در داخل یک فضا شامل سطوح </a:t>
            </a:r>
            <a:r>
              <a:rPr lang="fa-IR" b="1" dirty="0" err="1" smtClean="0">
                <a:solidFill>
                  <a:srgbClr val="FFCC66"/>
                </a:solidFill>
                <a:cs typeface="B Roya" panose="00000400000000000000" pitchFamily="2" charset="-78"/>
              </a:rPr>
              <a:t>مبلمان</a:t>
            </a:r>
            <a:r>
              <a:rPr lang="fa-IR" b="1" dirty="0" smtClean="0">
                <a:solidFill>
                  <a:srgbClr val="FFCC66"/>
                </a:solidFill>
                <a:cs typeface="B Roya" panose="00000400000000000000" pitchFamily="2" charset="-78"/>
              </a:rPr>
              <a:t> و عناصر کانونی هستند. </a:t>
            </a:r>
            <a:endParaRPr lang="fa-IR" b="1" dirty="0">
              <a:solidFill>
                <a:srgbClr val="FFCC66"/>
              </a:solidFill>
              <a:cs typeface="B Roya" panose="00000400000000000000" pitchFamily="2" charset="-78"/>
            </a:endParaRPr>
          </a:p>
        </p:txBody>
      </p:sp>
      <p:pic>
        <p:nvPicPr>
          <p:cNvPr id="4" name="تصویر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1988840"/>
            <a:ext cx="8075240" cy="4465968"/>
          </a:xfrm>
          <a:prstGeom prst="rect">
            <a:avLst/>
          </a:prstGeom>
        </p:spPr>
      </p:pic>
    </p:spTree>
    <p:extLst>
      <p:ext uri="{BB962C8B-B14F-4D97-AF65-F5344CB8AC3E}">
        <p14:creationId xmlns:p14="http://schemas.microsoft.com/office/powerpoint/2010/main" val="3520492555"/>
      </p:ext>
    </p:extLst>
  </p:cSld>
  <p:clrMapOvr>
    <a:masterClrMapping/>
  </p:clrMapOvr>
  <p:transition spd="slow">
    <p:cover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91264" cy="6050144"/>
          </a:xfrm>
        </p:spPr>
        <p:txBody>
          <a:bodyPr>
            <a:normAutofit/>
          </a:bodyPr>
          <a:lstStyle/>
          <a:p>
            <a:r>
              <a:rPr lang="fa-IR" b="1" dirty="0" smtClean="0">
                <a:solidFill>
                  <a:srgbClr val="FF7C80"/>
                </a:solidFill>
                <a:cs typeface="B Esfehan" panose="00000700000000000000" pitchFamily="2" charset="-78"/>
              </a:rPr>
              <a:t>رنگ تعلق همگانی:</a:t>
            </a:r>
            <a:endParaRPr lang="fa-IR" b="1" dirty="0">
              <a:solidFill>
                <a:srgbClr val="FF7C80"/>
              </a:solidFill>
              <a:cs typeface="B Esfehan" panose="00000700000000000000" pitchFamily="2" charset="-78"/>
            </a:endParaRPr>
          </a:p>
          <a:p>
            <a:pPr algn="just">
              <a:lnSpc>
                <a:spcPct val="150000"/>
              </a:lnSpc>
            </a:pPr>
            <a:r>
              <a:rPr lang="fa-IR" b="1" dirty="0" smtClean="0">
                <a:solidFill>
                  <a:srgbClr val="FFCC66"/>
                </a:solidFill>
                <a:cs typeface="B Roya" panose="00000400000000000000" pitchFamily="2" charset="-78"/>
              </a:rPr>
              <a:t>گاهی دامنه های ایجاد رنگ تعلق در مرز عرصه های همگانی و خصوصی به کار گرفته میشوند این امر عمدتا بر عرصه های همگانی تاثیر گذار تر است.</a:t>
            </a:r>
          </a:p>
          <a:p>
            <a:pPr marL="64008" indent="0">
              <a:buNone/>
            </a:pPr>
            <a:r>
              <a:rPr lang="fa-IR" dirty="0" smtClean="0"/>
              <a:t>.  </a:t>
            </a:r>
            <a:endParaRPr lang="fa-IR" dirty="0" smtClean="0">
              <a:solidFill>
                <a:schemeClr val="accent1"/>
              </a:solidFill>
            </a:endParaRPr>
          </a:p>
        </p:txBody>
      </p:sp>
      <p:pic>
        <p:nvPicPr>
          <p:cNvPr id="4" name="نگهدارنده مکان محتوا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605" y="2420888"/>
            <a:ext cx="4248472" cy="4176464"/>
          </a:xfrm>
          <a:prstGeom prst="rect">
            <a:avLst/>
          </a:prstGeom>
        </p:spPr>
      </p:pic>
    </p:spTree>
    <p:extLst>
      <p:ext uri="{BB962C8B-B14F-4D97-AF65-F5344CB8AC3E}">
        <p14:creationId xmlns:p14="http://schemas.microsoft.com/office/powerpoint/2010/main" val="709826112"/>
      </p:ext>
    </p:extLst>
  </p:cSld>
  <p:clrMapOvr>
    <a:masterClrMapping/>
  </p:clrMapOvr>
  <p:transition spd="slow">
    <p:cover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تصویر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764704"/>
            <a:ext cx="7776864" cy="5832648"/>
          </a:xfrm>
          <a:prstGeom prst="rect">
            <a:avLst/>
          </a:prstGeom>
        </p:spPr>
      </p:pic>
    </p:spTree>
    <p:extLst>
      <p:ext uri="{BB962C8B-B14F-4D97-AF65-F5344CB8AC3E}">
        <p14:creationId xmlns:p14="http://schemas.microsoft.com/office/powerpoint/2010/main" val="1680409599"/>
      </p:ext>
    </p:extLst>
  </p:cSld>
  <p:clrMapOvr>
    <a:masterClrMapping/>
  </p:clrMapOvr>
  <p:transition spd="slow">
    <p:cover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179512" y="332656"/>
            <a:ext cx="8712968" cy="6336704"/>
          </a:xfrm>
        </p:spPr>
        <p:txBody>
          <a:bodyPr>
            <a:normAutofit lnSpcReduction="10000"/>
          </a:bodyPr>
          <a:lstStyle/>
          <a:p>
            <a:pPr marL="64008" indent="0">
              <a:buNone/>
            </a:pPr>
            <a:r>
              <a:rPr lang="fa-IR" sz="3200" dirty="0" smtClean="0">
                <a:solidFill>
                  <a:srgbClr val="FF7C80"/>
                </a:solidFill>
                <a:cs typeface="B Esfehan" panose="00000700000000000000" pitchFamily="2" charset="-78"/>
              </a:rPr>
              <a:t>تاثیر همگانی</a:t>
            </a:r>
          </a:p>
          <a:p>
            <a:pPr marL="64008" indent="0">
              <a:lnSpc>
                <a:spcPct val="150000"/>
              </a:lnSpc>
              <a:buNone/>
            </a:pPr>
            <a:r>
              <a:rPr lang="fa-IR" sz="2800" b="1" dirty="0" smtClean="0">
                <a:solidFill>
                  <a:srgbClr val="FFCC66"/>
                </a:solidFill>
                <a:cs typeface="B Roya" panose="00000400000000000000" pitchFamily="2" charset="-78"/>
              </a:rPr>
              <a:t>اگر یک ساختمان به طور مشخص از قبل طوری طراحی نشده باشد که پذیرای اعمال رنگ تعلق باشد، وارد کردن سطح بالایی از رنگ تعلق ممکن است نوعی تحمیل بر نقش همگانی آن ساختمان محسوب گردد. این امر باعث کاهش توازن بین الگوی طراحی و گوناگونی می گردد رنگ تعلق ممکن است با حالت مسلط گونه ای که بر یک الگو پیدا می کند آن را شکننده نماید. </a:t>
            </a:r>
          </a:p>
          <a:p>
            <a:pPr marL="64008" indent="0">
              <a:lnSpc>
                <a:spcPct val="150000"/>
              </a:lnSpc>
              <a:buNone/>
            </a:pPr>
            <a:r>
              <a:rPr lang="fa-IR" sz="2800" b="1" dirty="0" smtClean="0">
                <a:solidFill>
                  <a:srgbClr val="FFCC66"/>
                </a:solidFill>
                <a:cs typeface="B Roya" panose="00000400000000000000" pitchFamily="2" charset="-78"/>
              </a:rPr>
              <a:t>اگر چنین جریانی به وقوع بپیوندد، ممکن است نتیجه ایجاد رنگ تعلق به یک </a:t>
            </a:r>
            <a:r>
              <a:rPr lang="fa-IR" sz="2800" b="1" dirty="0" err="1" smtClean="0">
                <a:solidFill>
                  <a:srgbClr val="FFCC66"/>
                </a:solidFill>
                <a:cs typeface="B Roya" panose="00000400000000000000" pitchFamily="2" charset="-78"/>
              </a:rPr>
              <a:t>معظل</a:t>
            </a:r>
            <a:r>
              <a:rPr lang="fa-IR" sz="2800" b="1" dirty="0" smtClean="0">
                <a:solidFill>
                  <a:srgbClr val="FFCC66"/>
                </a:solidFill>
                <a:cs typeface="B Roya" panose="00000400000000000000" pitchFamily="2" charset="-78"/>
              </a:rPr>
              <a:t> اجتماعی تبدیل شود.</a:t>
            </a:r>
          </a:p>
          <a:p>
            <a:pPr marL="64008" indent="0">
              <a:lnSpc>
                <a:spcPct val="150000"/>
              </a:lnSpc>
              <a:buNone/>
            </a:pPr>
            <a:r>
              <a:rPr lang="fa-IR" sz="2800" dirty="0" smtClean="0">
                <a:solidFill>
                  <a:srgbClr val="FFCC66"/>
                </a:solidFill>
                <a:cs typeface="B Roya" panose="00000400000000000000" pitchFamily="2" charset="-78"/>
              </a:rPr>
              <a:t> </a:t>
            </a:r>
            <a:endParaRPr lang="fa-IR" sz="2800" dirty="0">
              <a:solidFill>
                <a:srgbClr val="FFCC66"/>
              </a:solidFill>
              <a:cs typeface="B Roya" panose="00000400000000000000" pitchFamily="2" charset="-78"/>
            </a:endParaRPr>
          </a:p>
        </p:txBody>
      </p:sp>
    </p:spTree>
    <p:extLst>
      <p:ext uri="{BB962C8B-B14F-4D97-AF65-F5344CB8AC3E}">
        <p14:creationId xmlns:p14="http://schemas.microsoft.com/office/powerpoint/2010/main" val="883788320"/>
      </p:ext>
    </p:extLst>
  </p:cSld>
  <p:clrMapOvr>
    <a:masterClrMapping/>
  </p:clrMapOvr>
  <p:transition spd="slow">
    <p:cover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4" y="2420888"/>
            <a:ext cx="8208912" cy="4055159"/>
          </a:xfrm>
        </p:spPr>
      </p:pic>
      <p:sp>
        <p:nvSpPr>
          <p:cNvPr id="3" name="مستطیل 2"/>
          <p:cNvSpPr/>
          <p:nvPr/>
        </p:nvSpPr>
        <p:spPr>
          <a:xfrm>
            <a:off x="467544" y="188640"/>
            <a:ext cx="8388424" cy="2985433"/>
          </a:xfrm>
          <a:prstGeom prst="rect">
            <a:avLst/>
          </a:prstGeom>
        </p:spPr>
        <p:txBody>
          <a:bodyPr wrap="square">
            <a:spAutoFit/>
          </a:bodyPr>
          <a:lstStyle/>
          <a:p>
            <a:pPr marL="64008" indent="0">
              <a:buNone/>
            </a:pPr>
            <a:r>
              <a:rPr lang="fa-IR" sz="2800" b="1" dirty="0">
                <a:solidFill>
                  <a:srgbClr val="FFCC66"/>
                </a:solidFill>
                <a:cs typeface="B Roya" panose="00000400000000000000" pitchFamily="2" charset="-78"/>
              </a:rPr>
              <a:t>زیرا در این حالت فعالیت های خصوصی، باعث تنزل کیفیت عرصه های همگانی می شود.</a:t>
            </a:r>
          </a:p>
          <a:p>
            <a:pPr marL="64008" indent="0">
              <a:buNone/>
            </a:pPr>
            <a:r>
              <a:rPr lang="fa-IR" sz="2800" b="1" dirty="0">
                <a:solidFill>
                  <a:srgbClr val="FFCC66"/>
                </a:solidFill>
                <a:cs typeface="B Roya" panose="00000400000000000000" pitchFamily="2" charset="-78"/>
              </a:rPr>
              <a:t>این موضوع نباید باعث شود که در برابر جریان رنگ تعلق سد ایجاد کرد بلکه باید فقط در ساختمان </a:t>
            </a:r>
            <a:r>
              <a:rPr lang="fa-IR" sz="2800" b="1" dirty="0" err="1">
                <a:solidFill>
                  <a:srgbClr val="FFCC66"/>
                </a:solidFill>
                <a:cs typeface="B Roya" panose="00000400000000000000" pitchFamily="2" charset="-78"/>
              </a:rPr>
              <a:t>هایی</a:t>
            </a:r>
            <a:r>
              <a:rPr lang="fa-IR" sz="2800" b="1" dirty="0">
                <a:solidFill>
                  <a:srgbClr val="FFCC66"/>
                </a:solidFill>
                <a:cs typeface="B Roya" panose="00000400000000000000" pitchFamily="2" charset="-78"/>
              </a:rPr>
              <a:t> از آن استفاده کنیم که بدون ایجاد بی نظمی </a:t>
            </a:r>
            <a:r>
              <a:rPr lang="fa-IR" sz="2800" b="1" dirty="0" err="1">
                <a:solidFill>
                  <a:srgbClr val="FFCC66"/>
                </a:solidFill>
                <a:cs typeface="B Roya" panose="00000400000000000000" pitchFamily="2" charset="-78"/>
              </a:rPr>
              <a:t>پذیرایش</a:t>
            </a:r>
            <a:r>
              <a:rPr lang="fa-IR" sz="2800" b="1" dirty="0">
                <a:solidFill>
                  <a:srgbClr val="FFCC66"/>
                </a:solidFill>
                <a:cs typeface="B Roya" panose="00000400000000000000" pitchFamily="2" charset="-78"/>
              </a:rPr>
              <a:t> باشند</a:t>
            </a:r>
            <a:r>
              <a:rPr lang="fa-IR" sz="2800" b="1" dirty="0" smtClean="0">
                <a:solidFill>
                  <a:srgbClr val="FFCC66"/>
                </a:solidFill>
                <a:cs typeface="B Roya" panose="00000400000000000000" pitchFamily="2" charset="-78"/>
              </a:rPr>
              <a:t>.</a:t>
            </a:r>
          </a:p>
          <a:p>
            <a:pPr marL="64008" indent="0">
              <a:lnSpc>
                <a:spcPct val="120000"/>
              </a:lnSpc>
              <a:buNone/>
            </a:pPr>
            <a:endParaRPr lang="fa-IR" sz="2000" b="1" dirty="0">
              <a:solidFill>
                <a:srgbClr val="FFCC66"/>
              </a:solidFill>
              <a:cs typeface="B Roya" panose="00000400000000000000" pitchFamily="2" charset="-78"/>
            </a:endParaRPr>
          </a:p>
          <a:p>
            <a:pPr marL="64008" indent="0">
              <a:lnSpc>
                <a:spcPct val="120000"/>
              </a:lnSpc>
              <a:buNone/>
            </a:pPr>
            <a:endParaRPr lang="fa-IR" sz="20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2250594843"/>
      </p:ext>
    </p:extLst>
  </p:cSld>
  <p:clrMapOvr>
    <a:masterClrMapping/>
  </p:clrMapOvr>
  <p:transition spd="slow">
    <p:cover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32656"/>
            <a:ext cx="8229600" cy="6122152"/>
          </a:xfrm>
        </p:spPr>
        <p:txBody>
          <a:bodyPr/>
          <a:lstStyle/>
          <a:p>
            <a:r>
              <a:rPr lang="fa-IR" sz="3200" b="1" dirty="0">
                <a:solidFill>
                  <a:srgbClr val="FF7C80"/>
                </a:solidFill>
                <a:cs typeface="B Esfehan" panose="00000700000000000000" pitchFamily="2" charset="-78"/>
              </a:rPr>
              <a:t>الگوهای رنگ تعلق</a:t>
            </a:r>
            <a:r>
              <a:rPr lang="fa-IR" sz="3200" b="1" dirty="0" smtClean="0">
                <a:solidFill>
                  <a:srgbClr val="FF7C80"/>
                </a:solidFill>
                <a:cs typeface="B Esfehan" panose="00000700000000000000" pitchFamily="2" charset="-78"/>
              </a:rPr>
              <a:t>:</a:t>
            </a:r>
          </a:p>
          <a:p>
            <a:pPr algn="just">
              <a:lnSpc>
                <a:spcPct val="150000"/>
              </a:lnSpc>
            </a:pPr>
            <a:r>
              <a:rPr lang="fa-IR" b="1" dirty="0" smtClean="0">
                <a:solidFill>
                  <a:srgbClr val="FFCC66"/>
                </a:solidFill>
                <a:cs typeface="B Roya" panose="00000400000000000000" pitchFamily="2" charset="-78"/>
              </a:rPr>
              <a:t>رنگ </a:t>
            </a:r>
            <a:r>
              <a:rPr lang="fa-IR" b="1" dirty="0">
                <a:solidFill>
                  <a:srgbClr val="FFCC66"/>
                </a:solidFill>
                <a:cs typeface="B Roya" panose="00000400000000000000" pitchFamily="2" charset="-78"/>
              </a:rPr>
              <a:t>تعلق بخشیدن به فضا اتفاقی </a:t>
            </a:r>
            <a:r>
              <a:rPr lang="fa-IR" b="1" dirty="0" err="1">
                <a:solidFill>
                  <a:srgbClr val="FFCC66"/>
                </a:solidFill>
                <a:cs typeface="B Roya" panose="00000400000000000000" pitchFamily="2" charset="-78"/>
              </a:rPr>
              <a:t>نیست.مردم</a:t>
            </a:r>
            <a:r>
              <a:rPr lang="fa-IR" b="1" dirty="0">
                <a:solidFill>
                  <a:srgbClr val="FFCC66"/>
                </a:solidFill>
                <a:cs typeface="B Roya" panose="00000400000000000000" pitchFamily="2" charset="-78"/>
              </a:rPr>
              <a:t> فقط به فضا </a:t>
            </a:r>
            <a:r>
              <a:rPr lang="fa-IR" b="1" dirty="0" err="1">
                <a:solidFill>
                  <a:srgbClr val="FFCC66"/>
                </a:solidFill>
                <a:cs typeface="B Roya" panose="00000400000000000000" pitchFamily="2" charset="-78"/>
              </a:rPr>
              <a:t>هایی</a:t>
            </a:r>
            <a:r>
              <a:rPr lang="fa-IR" b="1" dirty="0">
                <a:solidFill>
                  <a:srgbClr val="FFCC66"/>
                </a:solidFill>
                <a:cs typeface="B Roya" panose="00000400000000000000" pitchFamily="2" charset="-78"/>
              </a:rPr>
              <a:t> که تحت کنترل آنهاست رنگ تعلق میدهند میتوان پیش بینی کرد که ساختمان </a:t>
            </a:r>
            <a:r>
              <a:rPr lang="fa-IR" b="1" dirty="0" err="1">
                <a:solidFill>
                  <a:srgbClr val="FFCC66"/>
                </a:solidFill>
                <a:cs typeface="B Roya" panose="00000400000000000000" pitchFamily="2" charset="-78"/>
              </a:rPr>
              <a:t>هایی</a:t>
            </a:r>
            <a:r>
              <a:rPr lang="fa-IR" b="1" dirty="0">
                <a:solidFill>
                  <a:srgbClr val="FFCC66"/>
                </a:solidFill>
                <a:cs typeface="B Roya" panose="00000400000000000000" pitchFamily="2" charset="-78"/>
              </a:rPr>
              <a:t> با درجه بالایی از انعطاف پذیری بیشترین امکان تغییر را در ارتباط با رنگ تعلق تامین میکنند</a:t>
            </a:r>
          </a:p>
        </p:txBody>
      </p:sp>
    </p:spTree>
    <p:extLst>
      <p:ext uri="{BB962C8B-B14F-4D97-AF65-F5344CB8AC3E}">
        <p14:creationId xmlns:p14="http://schemas.microsoft.com/office/powerpoint/2010/main" val="1900009330"/>
      </p:ext>
    </p:extLst>
  </p:cSld>
  <p:clrMapOvr>
    <a:masterClrMapping/>
  </p:clrMapOvr>
  <p:transition spd="slow">
    <p:cover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3568" y="2636912"/>
            <a:ext cx="8229600" cy="1399032"/>
          </a:xfrm>
        </p:spPr>
        <p:txBody>
          <a:bodyPr>
            <a:normAutofit/>
          </a:bodyPr>
          <a:lstStyle/>
          <a:p>
            <a:pPr algn="ctr"/>
            <a:r>
              <a:rPr lang="fa-IR" sz="8000" b="1" dirty="0" smtClean="0">
                <a:solidFill>
                  <a:schemeClr val="accent5">
                    <a:lumMod val="40000"/>
                    <a:lumOff val="60000"/>
                  </a:schemeClr>
                </a:solidFill>
                <a:cs typeface="B Farnaz" panose="00000400000000000000" pitchFamily="2" charset="-78"/>
              </a:rPr>
              <a:t>بخش دوم</a:t>
            </a:r>
            <a:endParaRPr lang="fa-IR" sz="8000" b="1" dirty="0">
              <a:solidFill>
                <a:schemeClr val="accent5">
                  <a:lumMod val="40000"/>
                  <a:lumOff val="60000"/>
                </a:schemeClr>
              </a:solidFill>
              <a:cs typeface="B Farnaz" panose="00000400000000000000" pitchFamily="2" charset="-78"/>
            </a:endParaRPr>
          </a:p>
        </p:txBody>
      </p:sp>
    </p:spTree>
    <p:extLst>
      <p:ext uri="{BB962C8B-B14F-4D97-AF65-F5344CB8AC3E}">
        <p14:creationId xmlns:p14="http://schemas.microsoft.com/office/powerpoint/2010/main" val="2784337408"/>
      </p:ext>
    </p:extLst>
  </p:cSld>
  <p:clrMapOvr>
    <a:masterClrMapping/>
  </p:clrMapOvr>
  <p:transition spd="slow">
    <p:cover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836712"/>
            <a:ext cx="8229600" cy="6194160"/>
          </a:xfrm>
        </p:spPr>
        <p:txBody>
          <a:bodyPr>
            <a:normAutofit/>
          </a:bodyPr>
          <a:lstStyle/>
          <a:p>
            <a:r>
              <a:rPr lang="fa-IR" sz="3200" b="1" dirty="0" smtClean="0">
                <a:solidFill>
                  <a:srgbClr val="FF7C80"/>
                </a:solidFill>
                <a:cs typeface="B Esfehan" panose="00000700000000000000" pitchFamily="2" charset="-78"/>
              </a:rPr>
              <a:t>دیوارهای داخلی:</a:t>
            </a:r>
          </a:p>
          <a:p>
            <a:pPr marL="64008" indent="0" algn="just">
              <a:lnSpc>
                <a:spcPct val="150000"/>
              </a:lnSpc>
              <a:buNone/>
            </a:pPr>
            <a:r>
              <a:rPr lang="fa-IR" b="1" dirty="0" smtClean="0">
                <a:solidFill>
                  <a:srgbClr val="FFCC66"/>
                </a:solidFill>
                <a:cs typeface="B Roya" panose="00000400000000000000" pitchFamily="2" charset="-78"/>
              </a:rPr>
              <a:t>دیوارهای داخلی میتوانند با دو روش اصلی زیر رنگ تعلق بگیرند</a:t>
            </a:r>
          </a:p>
          <a:p>
            <a:pPr algn="just">
              <a:lnSpc>
                <a:spcPct val="150000"/>
              </a:lnSpc>
            </a:pPr>
            <a:r>
              <a:rPr lang="fa-IR" b="1" dirty="0" smtClean="0">
                <a:solidFill>
                  <a:srgbClr val="FFCC66"/>
                </a:solidFill>
                <a:cs typeface="B Roya" panose="00000400000000000000" pitchFamily="2" charset="-78"/>
              </a:rPr>
              <a:t>1- استفاده از آنها به مثابه زمینه نمایشی</a:t>
            </a:r>
          </a:p>
          <a:p>
            <a:pPr algn="just">
              <a:lnSpc>
                <a:spcPct val="150000"/>
              </a:lnSpc>
            </a:pPr>
            <a:r>
              <a:rPr lang="fa-IR" b="1" dirty="0" smtClean="0">
                <a:solidFill>
                  <a:srgbClr val="FFCC66"/>
                </a:solidFill>
                <a:cs typeface="B Roya" panose="00000400000000000000" pitchFamily="2" charset="-78"/>
              </a:rPr>
              <a:t>2-با تزئین سطوح آنها</a:t>
            </a:r>
          </a:p>
        </p:txBody>
      </p:sp>
    </p:spTree>
    <p:extLst>
      <p:ext uri="{BB962C8B-B14F-4D97-AF65-F5344CB8AC3E}">
        <p14:creationId xmlns:p14="http://schemas.microsoft.com/office/powerpoint/2010/main" val="4194937460"/>
      </p:ext>
    </p:extLst>
  </p:cSld>
  <p:clrMapOvr>
    <a:masterClrMapping/>
  </p:clrMapOvr>
  <p:transition spd="slow">
    <p:cover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95536" y="764704"/>
            <a:ext cx="8517632" cy="6264696"/>
          </a:xfrm>
        </p:spPr>
        <p:txBody>
          <a:bodyPr/>
          <a:lstStyle/>
          <a:p>
            <a:pPr algn="just">
              <a:lnSpc>
                <a:spcPct val="150000"/>
              </a:lnSpc>
            </a:pPr>
            <a:r>
              <a:rPr lang="fa-IR" b="1" dirty="0">
                <a:solidFill>
                  <a:srgbClr val="FFCC66"/>
                </a:solidFill>
                <a:cs typeface="B Roya" panose="00000400000000000000" pitchFamily="2" charset="-78"/>
              </a:rPr>
              <a:t>برای اینکه دیوار نمایشی از </a:t>
            </a:r>
            <a:r>
              <a:rPr lang="fa-IR" b="1" dirty="0" err="1">
                <a:solidFill>
                  <a:srgbClr val="FFCC66"/>
                </a:solidFill>
                <a:cs typeface="B Roya" panose="00000400000000000000" pitchFamily="2" charset="-78"/>
              </a:rPr>
              <a:t>اشیاء</a:t>
            </a:r>
            <a:r>
              <a:rPr lang="fa-IR" b="1" dirty="0">
                <a:solidFill>
                  <a:srgbClr val="FFCC66"/>
                </a:solidFill>
                <a:cs typeface="B Roya" panose="00000400000000000000" pitchFamily="2" charset="-78"/>
              </a:rPr>
              <a:t> داشته باشید باید آنرا به راحتی نگه دارید.</a:t>
            </a:r>
          </a:p>
          <a:p>
            <a:pPr algn="just">
              <a:lnSpc>
                <a:spcPct val="150000"/>
              </a:lnSpc>
            </a:pPr>
            <a:r>
              <a:rPr lang="fa-IR" b="1" dirty="0">
                <a:solidFill>
                  <a:srgbClr val="FFCC66"/>
                </a:solidFill>
                <a:cs typeface="B Roya" panose="00000400000000000000" pitchFamily="2" charset="-78"/>
              </a:rPr>
              <a:t>جنس مصالح دیوار باید از یک طرف نرم باشد تا عملیاتی  نظیر چکش کاری به آسانی روی آن اجراء گردد و از طرف دیگر آنقدر سخت و محکم باشد تا بتواند واحد های </a:t>
            </a:r>
            <a:r>
              <a:rPr lang="fa-IR" b="1" dirty="0" err="1">
                <a:solidFill>
                  <a:srgbClr val="FFCC66"/>
                </a:solidFill>
                <a:cs typeface="B Roya" panose="00000400000000000000" pitchFamily="2" charset="-78"/>
              </a:rPr>
              <a:t>تفکیکی</a:t>
            </a:r>
            <a:r>
              <a:rPr lang="fa-IR" b="1" dirty="0">
                <a:solidFill>
                  <a:srgbClr val="FFCC66"/>
                </a:solidFill>
                <a:cs typeface="B Roya" panose="00000400000000000000" pitchFamily="2" charset="-78"/>
              </a:rPr>
              <a:t> نظیر قفسه ها را تحمل کند.</a:t>
            </a:r>
          </a:p>
          <a:p>
            <a:endParaRPr lang="fa-IR" dirty="0">
              <a:solidFill>
                <a:srgbClr val="FFCC66"/>
              </a:solidFill>
            </a:endParaRPr>
          </a:p>
        </p:txBody>
      </p:sp>
    </p:spTree>
    <p:extLst>
      <p:ext uri="{BB962C8B-B14F-4D97-AF65-F5344CB8AC3E}">
        <p14:creationId xmlns:p14="http://schemas.microsoft.com/office/powerpoint/2010/main" val="376873725"/>
      </p:ext>
    </p:extLst>
  </p:cSld>
  <p:clrMapOvr>
    <a:masterClrMapping/>
  </p:clrMapOvr>
  <p:transition spd="slow">
    <p:cover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560" y="404664"/>
            <a:ext cx="7776864" cy="6192687"/>
          </a:xfrm>
        </p:spPr>
      </p:pic>
    </p:spTree>
    <p:extLst>
      <p:ext uri="{BB962C8B-B14F-4D97-AF65-F5344CB8AC3E}">
        <p14:creationId xmlns:p14="http://schemas.microsoft.com/office/powerpoint/2010/main" val="3613641964"/>
      </p:ext>
    </p:extLst>
  </p:cSld>
  <p:clrMapOvr>
    <a:masterClrMapping/>
  </p:clrMapOvr>
  <p:transition spd="slow">
    <p:cover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332656"/>
            <a:ext cx="4464496" cy="6264696"/>
          </a:xfrm>
        </p:spPr>
      </p:pic>
      <p:pic>
        <p:nvPicPr>
          <p:cNvPr id="5" name="تصویر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32" y="332656"/>
            <a:ext cx="3960440" cy="6282118"/>
          </a:xfrm>
          <a:prstGeom prst="rect">
            <a:avLst/>
          </a:prstGeom>
        </p:spPr>
      </p:pic>
    </p:spTree>
    <p:extLst>
      <p:ext uri="{BB962C8B-B14F-4D97-AF65-F5344CB8AC3E}">
        <p14:creationId xmlns:p14="http://schemas.microsoft.com/office/powerpoint/2010/main" val="2838478415"/>
      </p:ext>
    </p:extLst>
  </p:cSld>
  <p:clrMapOvr>
    <a:masterClrMapping/>
  </p:clrMapOvr>
  <p:transition spd="slow">
    <p:cover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4" y="332656"/>
            <a:ext cx="8136904" cy="6264275"/>
          </a:xfrm>
        </p:spPr>
      </p:pic>
    </p:spTree>
    <p:extLst>
      <p:ext uri="{BB962C8B-B14F-4D97-AF65-F5344CB8AC3E}">
        <p14:creationId xmlns:p14="http://schemas.microsoft.com/office/powerpoint/2010/main" val="3730092393"/>
      </p:ext>
    </p:extLst>
  </p:cSld>
  <p:clrMapOvr>
    <a:masterClrMapping/>
  </p:clrMapOvr>
  <p:transition spd="slow">
    <p:cover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663840"/>
            <a:ext cx="8496944" cy="6194160"/>
          </a:xfrm>
        </p:spPr>
        <p:txBody>
          <a:bodyPr>
            <a:normAutofit/>
          </a:bodyPr>
          <a:lstStyle/>
          <a:p>
            <a:r>
              <a:rPr lang="fa-IR" sz="3200" b="1" dirty="0" smtClean="0">
                <a:solidFill>
                  <a:srgbClr val="FF7C80"/>
                </a:solidFill>
                <a:cs typeface="B Esfehan" panose="00000700000000000000" pitchFamily="2" charset="-78"/>
              </a:rPr>
              <a:t>آستانه ها:</a:t>
            </a:r>
          </a:p>
          <a:p>
            <a:pPr algn="just">
              <a:lnSpc>
                <a:spcPct val="150000"/>
              </a:lnSpc>
            </a:pPr>
            <a:r>
              <a:rPr lang="fa-IR" b="1" dirty="0" smtClean="0">
                <a:solidFill>
                  <a:srgbClr val="FFCC66"/>
                </a:solidFill>
                <a:cs typeface="B Roya" panose="00000400000000000000" pitchFamily="2" charset="-78"/>
              </a:rPr>
              <a:t>یک آستانه مفصل کالبدی است که بین قلمرو و گروه های مختلف مردم قرار میگیرد. </a:t>
            </a:r>
          </a:p>
          <a:p>
            <a:pPr algn="just">
              <a:lnSpc>
                <a:spcPct val="150000"/>
              </a:lnSpc>
            </a:pPr>
            <a:r>
              <a:rPr lang="fa-IR" b="1" dirty="0" smtClean="0">
                <a:solidFill>
                  <a:srgbClr val="FFCC66"/>
                </a:solidFill>
                <a:cs typeface="B Roya" panose="00000400000000000000" pitchFamily="2" charset="-78"/>
              </a:rPr>
              <a:t>بنابراین آستانه میتواند یک حوزه کالبدی جهت نمایش ارزش های خاص فردی یا گروهی باشد.</a:t>
            </a:r>
          </a:p>
          <a:p>
            <a:pPr algn="just">
              <a:lnSpc>
                <a:spcPct val="150000"/>
              </a:lnSpc>
            </a:pPr>
            <a:r>
              <a:rPr lang="fa-IR" b="1" dirty="0" smtClean="0">
                <a:solidFill>
                  <a:srgbClr val="FFCC66"/>
                </a:solidFill>
                <a:cs typeface="B Roya" panose="00000400000000000000" pitchFamily="2" charset="-78"/>
              </a:rPr>
              <a:t>(باغچه –ایوان . حاشیه ورودی- داخلی-  ورودی  خصوصی)</a:t>
            </a:r>
          </a:p>
          <a:p>
            <a:endParaRPr lang="fa-IR" dirty="0" smtClean="0">
              <a:solidFill>
                <a:srgbClr val="FFCC66"/>
              </a:solidFill>
            </a:endParaRPr>
          </a:p>
        </p:txBody>
      </p:sp>
    </p:spTree>
    <p:extLst>
      <p:ext uri="{BB962C8B-B14F-4D97-AF65-F5344CB8AC3E}">
        <p14:creationId xmlns:p14="http://schemas.microsoft.com/office/powerpoint/2010/main" val="2948918937"/>
      </p:ext>
    </p:extLst>
  </p:cSld>
  <p:clrMapOvr>
    <a:masterClrMapping/>
  </p:clrMapOvr>
  <p:transition spd="slow">
    <p:cover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3568" y="294972"/>
            <a:ext cx="7848872" cy="6158363"/>
          </a:xfrm>
        </p:spPr>
      </p:pic>
    </p:spTree>
    <p:extLst>
      <p:ext uri="{BB962C8B-B14F-4D97-AF65-F5344CB8AC3E}">
        <p14:creationId xmlns:p14="http://schemas.microsoft.com/office/powerpoint/2010/main" val="3910044997"/>
      </p:ext>
    </p:extLst>
  </p:cSld>
  <p:clrMapOvr>
    <a:masterClrMapping/>
  </p:clrMapOvr>
  <p:transition spd="slow">
    <p:cover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0800000">
            <a:off x="683568" y="332654"/>
            <a:ext cx="7848872" cy="6367952"/>
          </a:xfrm>
        </p:spPr>
      </p:pic>
    </p:spTree>
    <p:extLst>
      <p:ext uri="{BB962C8B-B14F-4D97-AF65-F5344CB8AC3E}">
        <p14:creationId xmlns:p14="http://schemas.microsoft.com/office/powerpoint/2010/main" val="742283858"/>
      </p:ext>
    </p:extLst>
  </p:cSld>
  <p:clrMapOvr>
    <a:masterClrMapping/>
  </p:clrMapOvr>
  <p:transition spd="slow">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560" y="476672"/>
            <a:ext cx="7992888" cy="6120679"/>
          </a:xfrm>
        </p:spPr>
      </p:pic>
    </p:spTree>
    <p:extLst>
      <p:ext uri="{BB962C8B-B14F-4D97-AF65-F5344CB8AC3E}">
        <p14:creationId xmlns:p14="http://schemas.microsoft.com/office/powerpoint/2010/main" val="2341483760"/>
      </p:ext>
    </p:extLst>
  </p:cSld>
  <p:clrMapOvr>
    <a:masterClrMapping/>
  </p:clrMapOvr>
  <p:transition spd="slow">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88640"/>
            <a:ext cx="8229600" cy="6266168"/>
          </a:xfrm>
        </p:spPr>
        <p:txBody>
          <a:bodyPr/>
          <a:lstStyle/>
          <a:p>
            <a:r>
              <a:rPr lang="fa-IR" sz="3200" b="1" dirty="0">
                <a:solidFill>
                  <a:srgbClr val="FF7C80"/>
                </a:solidFill>
                <a:cs typeface="B Esfehan" panose="00000700000000000000" pitchFamily="2" charset="-78"/>
              </a:rPr>
              <a:t>پنجره ها:</a:t>
            </a:r>
          </a:p>
          <a:p>
            <a:pPr algn="just">
              <a:lnSpc>
                <a:spcPct val="150000"/>
              </a:lnSpc>
            </a:pPr>
            <a:r>
              <a:rPr lang="fa-IR" sz="2800" b="1" dirty="0">
                <a:solidFill>
                  <a:srgbClr val="FFCC66"/>
                </a:solidFill>
                <a:cs typeface="B Roya" panose="00000400000000000000" pitchFamily="2" charset="-78"/>
              </a:rPr>
              <a:t>پنجره ها نیز همانند آستانه ها برای اعمال رنگ تعلق بر مکان مهم </a:t>
            </a:r>
            <a:r>
              <a:rPr lang="fa-IR" sz="2800" b="1" dirty="0" err="1">
                <a:solidFill>
                  <a:srgbClr val="FFCC66"/>
                </a:solidFill>
                <a:cs typeface="B Roya" panose="00000400000000000000" pitchFamily="2" charset="-78"/>
              </a:rPr>
              <a:t>هستند،جدا</a:t>
            </a:r>
            <a:r>
              <a:rPr lang="fa-IR" sz="2800" b="1" dirty="0">
                <a:solidFill>
                  <a:srgbClr val="FFCC66"/>
                </a:solidFill>
                <a:cs typeface="B Roya" panose="00000400000000000000" pitchFamily="2" charset="-78"/>
              </a:rPr>
              <a:t> که آنها عامل ارتباط کالبدی بین و بنای خصوصی و همگانی محسوب میشوند.</a:t>
            </a:r>
          </a:p>
          <a:p>
            <a:pPr algn="just">
              <a:lnSpc>
                <a:spcPct val="150000"/>
              </a:lnSpc>
            </a:pPr>
            <a:r>
              <a:rPr lang="fa-IR" sz="2800" b="1" dirty="0">
                <a:solidFill>
                  <a:srgbClr val="FFCC66"/>
                </a:solidFill>
                <a:cs typeface="B Roya" panose="00000400000000000000" pitchFamily="2" charset="-78"/>
              </a:rPr>
              <a:t>آنها سه نوع امکان عمده را به صورت بالقوه عرضه میدارند</a:t>
            </a:r>
            <a:r>
              <a:rPr lang="fa-IR" sz="2800" b="1" dirty="0" smtClean="0">
                <a:solidFill>
                  <a:srgbClr val="FFCC66"/>
                </a:solidFill>
                <a:cs typeface="B Roya" panose="00000400000000000000" pitchFamily="2" charset="-78"/>
              </a:rPr>
              <a:t>:</a:t>
            </a:r>
          </a:p>
          <a:p>
            <a:pPr algn="just">
              <a:lnSpc>
                <a:spcPct val="150000"/>
              </a:lnSpc>
            </a:pPr>
            <a:r>
              <a:rPr lang="fa-IR" sz="2800" b="1" dirty="0">
                <a:solidFill>
                  <a:srgbClr val="FFCC66"/>
                </a:solidFill>
                <a:cs typeface="B Roya" panose="00000400000000000000" pitchFamily="2" charset="-78"/>
              </a:rPr>
              <a:t>به نمایش درآوردن از طریق آنها</a:t>
            </a:r>
          </a:p>
          <a:p>
            <a:pPr algn="just">
              <a:lnSpc>
                <a:spcPct val="150000"/>
              </a:lnSpc>
            </a:pPr>
            <a:r>
              <a:rPr lang="fa-IR" sz="2800" b="1" dirty="0">
                <a:solidFill>
                  <a:srgbClr val="FFCC66"/>
                </a:solidFill>
                <a:cs typeface="B Roya" panose="00000400000000000000" pitchFamily="2" charset="-78"/>
              </a:rPr>
              <a:t>نمایش جلوه های بیرونی ساختمان باپنجره ها</a:t>
            </a:r>
          </a:p>
          <a:p>
            <a:pPr algn="just">
              <a:lnSpc>
                <a:spcPct val="150000"/>
              </a:lnSpc>
            </a:pPr>
            <a:r>
              <a:rPr lang="fa-IR" sz="2800" b="1" dirty="0">
                <a:solidFill>
                  <a:srgbClr val="FFCC66"/>
                </a:solidFill>
                <a:cs typeface="B Roya" panose="00000400000000000000" pitchFamily="2" charset="-78"/>
              </a:rPr>
              <a:t>امکان تغییر دادن در خود پنجره ها</a:t>
            </a:r>
          </a:p>
          <a:p>
            <a:pPr algn="just">
              <a:lnSpc>
                <a:spcPct val="150000"/>
              </a:lnSpc>
            </a:pPr>
            <a:endParaRPr lang="fa-IR" sz="2800" b="1" dirty="0">
              <a:solidFill>
                <a:srgbClr val="FFCC66"/>
              </a:solidFill>
              <a:cs typeface="B Roya" panose="00000400000000000000" pitchFamily="2" charset="-78"/>
            </a:endParaRPr>
          </a:p>
          <a:p>
            <a:pPr algn="just">
              <a:lnSpc>
                <a:spcPct val="150000"/>
              </a:lnSpc>
            </a:pPr>
            <a:endParaRPr lang="fa-IR" sz="2800" b="1" dirty="0">
              <a:solidFill>
                <a:srgbClr val="FFCC66"/>
              </a:solidFill>
              <a:cs typeface="B Roya" panose="00000400000000000000" pitchFamily="2" charset="-78"/>
            </a:endParaRPr>
          </a:p>
        </p:txBody>
      </p:sp>
    </p:spTree>
    <p:extLst>
      <p:ext uri="{BB962C8B-B14F-4D97-AF65-F5344CB8AC3E}">
        <p14:creationId xmlns:p14="http://schemas.microsoft.com/office/powerpoint/2010/main" val="1738503115"/>
      </p:ext>
    </p:extLst>
  </p:cSld>
  <p:clrMapOvr>
    <a:masterClrMapping/>
  </p:clrMapOvr>
  <p:transition spd="slow">
    <p:cover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32656"/>
            <a:ext cx="8229600" cy="6122152"/>
          </a:xfrm>
        </p:spPr>
        <p:txBody>
          <a:bodyPr/>
          <a:lstStyle/>
          <a:p>
            <a:pPr marL="64008" indent="0">
              <a:buNone/>
            </a:pPr>
            <a:r>
              <a:rPr lang="fa-IR" b="1" dirty="0" err="1" smtClean="0">
                <a:solidFill>
                  <a:srgbClr val="FF7C80"/>
                </a:solidFill>
                <a:cs typeface="B Esfehan" panose="00000700000000000000" pitchFamily="2" charset="-78"/>
              </a:rPr>
              <a:t>مواردی</a:t>
            </a:r>
            <a:r>
              <a:rPr lang="fa-IR" b="1" dirty="0" smtClean="0">
                <a:solidFill>
                  <a:srgbClr val="FF7C80"/>
                </a:solidFill>
                <a:cs typeface="B Esfehan" panose="00000700000000000000" pitchFamily="2" charset="-78"/>
              </a:rPr>
              <a:t> که باید رعایت شود :</a:t>
            </a:r>
          </a:p>
          <a:p>
            <a:pPr marL="64008" indent="0" algn="just">
              <a:lnSpc>
                <a:spcPct val="150000"/>
              </a:lnSpc>
              <a:buNone/>
            </a:pPr>
            <a:r>
              <a:rPr lang="fa-IR" sz="2800" b="1" dirty="0" smtClean="0">
                <a:solidFill>
                  <a:srgbClr val="FFCC66"/>
                </a:solidFill>
                <a:cs typeface="B Roya" panose="00000400000000000000" pitchFamily="2" charset="-78"/>
              </a:rPr>
              <a:t>کف پنجره ها</a:t>
            </a:r>
          </a:p>
          <a:p>
            <a:pPr marL="64008" indent="0" algn="just">
              <a:lnSpc>
                <a:spcPct val="150000"/>
              </a:lnSpc>
              <a:buNone/>
            </a:pPr>
            <a:r>
              <a:rPr lang="fa-IR" sz="2800" b="1" dirty="0" smtClean="0">
                <a:solidFill>
                  <a:srgbClr val="FFCC66"/>
                </a:solidFill>
                <a:cs typeface="B Roya" panose="00000400000000000000" pitchFamily="2" charset="-78"/>
              </a:rPr>
              <a:t>پیشانی</a:t>
            </a:r>
          </a:p>
          <a:p>
            <a:pPr marL="64008" indent="0" algn="just">
              <a:lnSpc>
                <a:spcPct val="150000"/>
              </a:lnSpc>
              <a:buNone/>
            </a:pPr>
            <a:r>
              <a:rPr lang="fa-IR" sz="2800" b="1" dirty="0" smtClean="0">
                <a:solidFill>
                  <a:srgbClr val="FFCC66"/>
                </a:solidFill>
                <a:cs typeface="B Roya" panose="00000400000000000000" pitchFamily="2" charset="-78"/>
              </a:rPr>
              <a:t>چهارچوب </a:t>
            </a:r>
            <a:r>
              <a:rPr lang="fa-IR" sz="2800" b="1" dirty="0" err="1" smtClean="0">
                <a:solidFill>
                  <a:srgbClr val="FFCC66"/>
                </a:solidFill>
                <a:cs typeface="B Roya" panose="00000400000000000000" pitchFamily="2" charset="-78"/>
              </a:rPr>
              <a:t>شناسی</a:t>
            </a:r>
            <a:endParaRPr lang="fa-IR" sz="2800" b="1" dirty="0" smtClean="0">
              <a:solidFill>
                <a:srgbClr val="FFCC66"/>
              </a:solidFill>
              <a:cs typeface="B Roya" panose="00000400000000000000" pitchFamily="2" charset="-78"/>
            </a:endParaRPr>
          </a:p>
          <a:p>
            <a:pPr marL="64008" indent="0" algn="just">
              <a:lnSpc>
                <a:spcPct val="150000"/>
              </a:lnSpc>
              <a:buNone/>
            </a:pPr>
            <a:r>
              <a:rPr lang="fa-IR" sz="2800" b="1" dirty="0" smtClean="0">
                <a:solidFill>
                  <a:srgbClr val="FFCC66"/>
                </a:solidFill>
                <a:cs typeface="B Roya" panose="00000400000000000000" pitchFamily="2" charset="-78"/>
              </a:rPr>
              <a:t>جایگذاری پرده</a:t>
            </a:r>
          </a:p>
          <a:p>
            <a:pPr marL="64008" indent="0" algn="just">
              <a:lnSpc>
                <a:spcPct val="150000"/>
              </a:lnSpc>
              <a:buNone/>
            </a:pPr>
            <a:r>
              <a:rPr lang="fa-IR" sz="2800" b="1" dirty="0" smtClean="0">
                <a:solidFill>
                  <a:srgbClr val="FFCC66"/>
                </a:solidFill>
                <a:cs typeface="B Roya" panose="00000400000000000000" pitchFamily="2" charset="-78"/>
              </a:rPr>
              <a:t>نمایش خارجی و حائل ها </a:t>
            </a:r>
          </a:p>
          <a:p>
            <a:pPr marL="64008" indent="0" algn="just">
              <a:lnSpc>
                <a:spcPct val="150000"/>
              </a:lnSpc>
              <a:buNone/>
            </a:pPr>
            <a:r>
              <a:rPr lang="fa-IR" sz="2800" b="1" dirty="0" smtClean="0">
                <a:solidFill>
                  <a:srgbClr val="FFCC66"/>
                </a:solidFill>
                <a:cs typeface="B Roya" panose="00000400000000000000" pitchFamily="2" charset="-78"/>
              </a:rPr>
              <a:t>(  پیشنهاد : </a:t>
            </a:r>
            <a:r>
              <a:rPr lang="fa-IR" sz="2800" b="1" dirty="0" err="1" smtClean="0">
                <a:solidFill>
                  <a:srgbClr val="FFCC66"/>
                </a:solidFill>
                <a:cs typeface="B Roya" panose="00000400000000000000" pitchFamily="2" charset="-78"/>
              </a:rPr>
              <a:t>کشویی</a:t>
            </a:r>
            <a:r>
              <a:rPr lang="fa-IR" sz="2800" b="1" dirty="0" smtClean="0">
                <a:solidFill>
                  <a:srgbClr val="FFCC66"/>
                </a:solidFill>
                <a:cs typeface="B Roya" panose="00000400000000000000" pitchFamily="2" charset="-78"/>
              </a:rPr>
              <a:t>)</a:t>
            </a:r>
          </a:p>
          <a:p>
            <a:pPr marL="64008" indent="0" algn="just">
              <a:lnSpc>
                <a:spcPct val="150000"/>
              </a:lnSpc>
              <a:buNone/>
            </a:pPr>
            <a:r>
              <a:rPr lang="fa-IR" sz="2800" b="1" dirty="0" smtClean="0">
                <a:solidFill>
                  <a:srgbClr val="FFCC66"/>
                </a:solidFill>
                <a:cs typeface="B Roya" panose="00000400000000000000" pitchFamily="2" charset="-78"/>
              </a:rPr>
              <a:t>رنگ </a:t>
            </a:r>
            <a:r>
              <a:rPr lang="fa-IR" sz="2800" b="1" dirty="0" err="1" smtClean="0">
                <a:solidFill>
                  <a:srgbClr val="FFCC66"/>
                </a:solidFill>
                <a:cs typeface="B Roya" panose="00000400000000000000" pitchFamily="2" charset="-78"/>
              </a:rPr>
              <a:t>امیزی</a:t>
            </a:r>
            <a:endParaRPr lang="fa-IR" sz="2800" b="1" dirty="0" smtClean="0">
              <a:solidFill>
                <a:srgbClr val="FFCC66"/>
              </a:solidFill>
              <a:cs typeface="B Roya" panose="00000400000000000000" pitchFamily="2" charset="-78"/>
            </a:endParaRPr>
          </a:p>
          <a:p>
            <a:pPr marL="64008" indent="0">
              <a:buNone/>
            </a:pPr>
            <a:endParaRPr lang="fa-IR" dirty="0" smtClean="0">
              <a:solidFill>
                <a:srgbClr val="FFCC66"/>
              </a:solidFill>
            </a:endParaRPr>
          </a:p>
          <a:p>
            <a:endParaRPr lang="fa-IR" dirty="0">
              <a:solidFill>
                <a:srgbClr val="FFCC66"/>
              </a:solidFill>
            </a:endParaRPr>
          </a:p>
        </p:txBody>
      </p:sp>
    </p:spTree>
    <p:extLst>
      <p:ext uri="{BB962C8B-B14F-4D97-AF65-F5344CB8AC3E}">
        <p14:creationId xmlns:p14="http://schemas.microsoft.com/office/powerpoint/2010/main" val="1270906001"/>
      </p:ext>
    </p:extLst>
  </p:cSld>
  <p:clrMapOvr>
    <a:masterClrMapping/>
  </p:clrMapOvr>
  <p:transition spd="slow">
    <p:cover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24521" y="1124744"/>
            <a:ext cx="7591895" cy="5256584"/>
          </a:xfrm>
        </p:spPr>
      </p:pic>
    </p:spTree>
    <p:extLst>
      <p:ext uri="{BB962C8B-B14F-4D97-AF65-F5344CB8AC3E}">
        <p14:creationId xmlns:p14="http://schemas.microsoft.com/office/powerpoint/2010/main" val="111163882"/>
      </p:ext>
    </p:extLst>
  </p:cSld>
  <p:clrMapOvr>
    <a:masterClrMapping/>
  </p:clrMapOvr>
  <p:transition spd="slow">
    <p:cover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4" y="260649"/>
            <a:ext cx="7776864" cy="2952328"/>
          </a:xfrm>
        </p:spPr>
      </p:pic>
      <p:pic>
        <p:nvPicPr>
          <p:cNvPr id="5" name="تصویر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544" y="3501008"/>
            <a:ext cx="7776864" cy="3200400"/>
          </a:xfrm>
          <a:prstGeom prst="rect">
            <a:avLst/>
          </a:prstGeom>
        </p:spPr>
      </p:pic>
    </p:spTree>
    <p:extLst>
      <p:ext uri="{BB962C8B-B14F-4D97-AF65-F5344CB8AC3E}">
        <p14:creationId xmlns:p14="http://schemas.microsoft.com/office/powerpoint/2010/main" val="1699627960"/>
      </p:ext>
    </p:extLst>
  </p:cSld>
  <p:clrMapOvr>
    <a:masterClrMapping/>
  </p:clrMapOvr>
  <p:transition spd="slow">
    <p:cover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نگهدارنده مکان محتوا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536" y="476672"/>
            <a:ext cx="8208912" cy="5904656"/>
          </a:xfrm>
        </p:spPr>
      </p:pic>
    </p:spTree>
    <p:extLst>
      <p:ext uri="{BB962C8B-B14F-4D97-AF65-F5344CB8AC3E}">
        <p14:creationId xmlns:p14="http://schemas.microsoft.com/office/powerpoint/2010/main" val="512154134"/>
      </p:ext>
    </p:extLst>
  </p:cSld>
  <p:clrMapOvr>
    <a:masterClrMapping/>
  </p:clrMapOvr>
  <p:transition spd="slow">
    <p:cover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6194160"/>
          </a:xfrm>
        </p:spPr>
        <p:txBody>
          <a:bodyPr/>
          <a:lstStyle/>
          <a:p>
            <a:r>
              <a:rPr lang="fa-IR" b="1" dirty="0" smtClean="0">
                <a:solidFill>
                  <a:srgbClr val="FF7C80"/>
                </a:solidFill>
                <a:cs typeface="B Esfehan" panose="00000700000000000000" pitchFamily="2" charset="-78"/>
              </a:rPr>
              <a:t>سطوح خارجی:</a:t>
            </a:r>
          </a:p>
          <a:p>
            <a:pPr marL="64008" indent="0" algn="just">
              <a:lnSpc>
                <a:spcPct val="150000"/>
              </a:lnSpc>
              <a:buNone/>
            </a:pPr>
            <a:r>
              <a:rPr lang="fa-IR" b="1" dirty="0" smtClean="0">
                <a:solidFill>
                  <a:srgbClr val="FFCC66"/>
                </a:solidFill>
                <a:cs typeface="B Roya" panose="00000400000000000000" pitchFamily="2" charset="-78"/>
              </a:rPr>
              <a:t>سطوح خارجی باید برای تشویق رنگ تعلق طراحی شوند.</a:t>
            </a:r>
          </a:p>
          <a:p>
            <a:pPr marL="64008" indent="0" algn="just">
              <a:lnSpc>
                <a:spcPct val="150000"/>
              </a:lnSpc>
              <a:buNone/>
            </a:pPr>
            <a:r>
              <a:rPr lang="fa-IR" b="1" dirty="0" smtClean="0">
                <a:solidFill>
                  <a:srgbClr val="FFCC66"/>
                </a:solidFill>
                <a:cs typeface="B Roya" panose="00000400000000000000" pitchFamily="2" charset="-78"/>
              </a:rPr>
              <a:t>سطوح قابل رویت همگانی باید چنان طراحی شوند که رنگ تعلق بخشیدن به آنها به تناسب بصری و غنای حسی لطمه وارد نکند.</a:t>
            </a:r>
          </a:p>
          <a:p>
            <a:pPr marL="64008" indent="0" algn="just">
              <a:lnSpc>
                <a:spcPct val="150000"/>
              </a:lnSpc>
              <a:buNone/>
            </a:pPr>
            <a:r>
              <a:rPr lang="fa-IR" b="1" dirty="0" smtClean="0">
                <a:solidFill>
                  <a:srgbClr val="FFCC66"/>
                </a:solidFill>
                <a:cs typeface="B Roya" panose="00000400000000000000" pitchFamily="2" charset="-78"/>
              </a:rPr>
              <a:t>برخی از بخش های سطح خارجی ساختمان ها از بخش های دیگر قابل دسترسی تر هستند</a:t>
            </a:r>
            <a:r>
              <a:rPr lang="en-US" b="1" dirty="0" smtClean="0">
                <a:solidFill>
                  <a:srgbClr val="FFCC66"/>
                </a:solidFill>
                <a:cs typeface="B Roya" panose="00000400000000000000" pitchFamily="2" charset="-78"/>
              </a:rPr>
              <a:t>,</a:t>
            </a:r>
            <a:r>
              <a:rPr lang="fa-IR" b="1" dirty="0" smtClean="0">
                <a:solidFill>
                  <a:srgbClr val="FFCC66"/>
                </a:solidFill>
                <a:cs typeface="B Roya" panose="00000400000000000000" pitchFamily="2" charset="-78"/>
              </a:rPr>
              <a:t>که بهترین فرصت های ایجاد رنگ تعلق را برای کاربران متعارف فراهم می آورد.</a:t>
            </a:r>
            <a:endParaRPr lang="fa-IR" b="1" dirty="0">
              <a:solidFill>
                <a:srgbClr val="FFCC66"/>
              </a:solidFill>
              <a:cs typeface="B Roya" panose="00000400000000000000" pitchFamily="2" charset="-78"/>
            </a:endParaRPr>
          </a:p>
        </p:txBody>
      </p:sp>
    </p:spTree>
    <p:extLst>
      <p:ext uri="{BB962C8B-B14F-4D97-AF65-F5344CB8AC3E}">
        <p14:creationId xmlns:p14="http://schemas.microsoft.com/office/powerpoint/2010/main" val="3520642417"/>
      </p:ext>
    </p:extLst>
  </p:cSld>
  <p:clrMapOvr>
    <a:masterClrMapping/>
  </p:clrMapOvr>
  <p:transition spd="slow">
    <p:cover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32656"/>
            <a:ext cx="8229600" cy="6122152"/>
          </a:xfrm>
        </p:spPr>
        <p:txBody>
          <a:bodyPr/>
          <a:lstStyle/>
          <a:p>
            <a:pPr algn="just">
              <a:lnSpc>
                <a:spcPct val="150000"/>
              </a:lnSpc>
            </a:pPr>
            <a:r>
              <a:rPr lang="fa-IR" b="1" dirty="0" smtClean="0">
                <a:solidFill>
                  <a:srgbClr val="FFCC66"/>
                </a:solidFill>
                <a:cs typeface="B Roya" panose="00000400000000000000" pitchFamily="2" charset="-78"/>
              </a:rPr>
              <a:t>نیاز سطوح خارجی به رسیدگی فرصت رنگ تعلق را به وجود می آورد.</a:t>
            </a:r>
          </a:p>
          <a:p>
            <a:pPr algn="just">
              <a:lnSpc>
                <a:spcPct val="150000"/>
              </a:lnSpc>
            </a:pPr>
            <a:r>
              <a:rPr lang="fa-IR" b="1" dirty="0" smtClean="0">
                <a:solidFill>
                  <a:srgbClr val="FFCC66"/>
                </a:solidFill>
                <a:cs typeface="B Roya" panose="00000400000000000000" pitchFamily="2" charset="-78"/>
              </a:rPr>
              <a:t>جدا بودن سطوح = ایجاد فرصت بیشتر </a:t>
            </a:r>
            <a:endParaRPr lang="fa-IR" b="1" dirty="0">
              <a:solidFill>
                <a:srgbClr val="FFCC66"/>
              </a:solidFill>
              <a:cs typeface="B Roya" panose="00000400000000000000" pitchFamily="2" charset="-78"/>
            </a:endParaRPr>
          </a:p>
        </p:txBody>
      </p:sp>
      <p:pic>
        <p:nvPicPr>
          <p:cNvPr id="4" name="تصویر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2492896"/>
            <a:ext cx="8229600" cy="4104456"/>
          </a:xfrm>
          <a:prstGeom prst="rect">
            <a:avLst/>
          </a:prstGeom>
        </p:spPr>
      </p:pic>
    </p:spTree>
    <p:extLst>
      <p:ext uri="{BB962C8B-B14F-4D97-AF65-F5344CB8AC3E}">
        <p14:creationId xmlns:p14="http://schemas.microsoft.com/office/powerpoint/2010/main" val="3870712615"/>
      </p:ext>
    </p:extLst>
  </p:cSld>
  <p:clrMapOvr>
    <a:masterClrMapping/>
  </p:clrMapOvr>
  <p:transition spd="slow">
    <p:cover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9512" y="-25127"/>
            <a:ext cx="9248434" cy="5194242"/>
          </a:xfrm>
          <a:prstGeom prst="rect">
            <a:avLst/>
          </a:prstGeom>
          <a:noFill/>
        </p:spPr>
      </p:pic>
    </p:spTree>
    <p:extLst>
      <p:ext uri="{BB962C8B-B14F-4D97-AF65-F5344CB8AC3E}">
        <p14:creationId xmlns:p14="http://schemas.microsoft.com/office/powerpoint/2010/main" val="3211244811"/>
      </p:ext>
    </p:extLst>
  </p:cSld>
  <p:clrMapOvr>
    <a:masterClrMapping/>
  </p:clrMapOvr>
  <p:transition spd="slow">
    <p:cover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67544" y="-171400"/>
            <a:ext cx="8435280" cy="6120680"/>
          </a:xfrm>
        </p:spPr>
        <p:txBody>
          <a:bodyPr>
            <a:normAutofit lnSpcReduction="10000"/>
          </a:bodyPr>
          <a:lstStyle/>
          <a:p>
            <a:pPr marL="64008" indent="0" algn="ctr">
              <a:lnSpc>
                <a:spcPct val="150000"/>
              </a:lnSpc>
              <a:buNone/>
            </a:pPr>
            <a:endParaRPr lang="fa-IR" sz="3600" dirty="0">
              <a:solidFill>
                <a:srgbClr val="FFCC66"/>
              </a:solidFill>
              <a:latin typeface="IranNastaliq" panose="02020505000000020003" pitchFamily="18" charset="0"/>
              <a:cs typeface="IranNastaliq" panose="02020505000000020003" pitchFamily="18" charset="0"/>
            </a:endParaRPr>
          </a:p>
          <a:p>
            <a:pPr marL="64008" indent="0" algn="ctr">
              <a:lnSpc>
                <a:spcPct val="200000"/>
              </a:lnSpc>
              <a:buNone/>
            </a:pPr>
            <a:r>
              <a:rPr lang="fa-IR" sz="5400" dirty="0" smtClean="0">
                <a:solidFill>
                  <a:srgbClr val="FFCC66"/>
                </a:solidFill>
                <a:latin typeface="IranNastaliq" panose="02020505000000020003" pitchFamily="18" charset="0"/>
                <a:cs typeface="IranNastaliq" panose="02020505000000020003" pitchFamily="18" charset="0"/>
              </a:rPr>
              <a:t>با سپاس </a:t>
            </a:r>
          </a:p>
          <a:p>
            <a:pPr marL="64008" indent="0" algn="ctr">
              <a:lnSpc>
                <a:spcPct val="200000"/>
              </a:lnSpc>
              <a:buNone/>
            </a:pPr>
            <a:r>
              <a:rPr lang="fa-IR" sz="5400" dirty="0" err="1" smtClean="0">
                <a:solidFill>
                  <a:srgbClr val="FFCC66"/>
                </a:solidFill>
                <a:latin typeface="IranNastaliq" panose="02020505000000020003" pitchFamily="18" charset="0"/>
                <a:cs typeface="IranNastaliq" panose="02020505000000020003" pitchFamily="18" charset="0"/>
              </a:rPr>
              <a:t>ازصبر</a:t>
            </a:r>
            <a:r>
              <a:rPr lang="fa-IR" sz="5400" dirty="0" smtClean="0">
                <a:solidFill>
                  <a:srgbClr val="FFCC66"/>
                </a:solidFill>
                <a:latin typeface="IranNastaliq" panose="02020505000000020003" pitchFamily="18" charset="0"/>
                <a:cs typeface="IranNastaliq" panose="02020505000000020003" pitchFamily="18" charset="0"/>
              </a:rPr>
              <a:t> و شکیبایی </a:t>
            </a:r>
          </a:p>
          <a:p>
            <a:pPr marL="64008" indent="0" algn="ctr">
              <a:lnSpc>
                <a:spcPct val="200000"/>
              </a:lnSpc>
              <a:buNone/>
            </a:pPr>
            <a:r>
              <a:rPr lang="fa-IR" sz="5400" dirty="0" smtClean="0">
                <a:solidFill>
                  <a:srgbClr val="FFCC66"/>
                </a:solidFill>
                <a:latin typeface="IranNastaliq" panose="02020505000000020003" pitchFamily="18" charset="0"/>
                <a:cs typeface="IranNastaliq" panose="02020505000000020003" pitchFamily="18" charset="0"/>
              </a:rPr>
              <a:t>دوستان گرامی </a:t>
            </a:r>
          </a:p>
        </p:txBody>
      </p:sp>
    </p:spTree>
    <p:extLst>
      <p:ext uri="{BB962C8B-B14F-4D97-AF65-F5344CB8AC3E}">
        <p14:creationId xmlns:p14="http://schemas.microsoft.com/office/powerpoint/2010/main" val="947973086"/>
      </p:ext>
    </p:extLst>
  </p:cSld>
  <p:clrMapOvr>
    <a:masterClrMapping/>
  </p:clrMapOvr>
  <p:transition spd="slow">
    <p:cover di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657</TotalTime>
  <Words>1653</Words>
  <Application>Microsoft Office PowerPoint</Application>
  <PresentationFormat>On-screen Show (4:3)</PresentationFormat>
  <Paragraphs>106</Paragraphs>
  <Slides>47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B Esfehan</vt:lpstr>
      <vt:lpstr>B Farnaz</vt:lpstr>
      <vt:lpstr>B Roya</vt:lpstr>
      <vt:lpstr>B Sina</vt:lpstr>
      <vt:lpstr>Century Gothic</vt:lpstr>
      <vt:lpstr>IranNastaliq</vt:lpstr>
      <vt:lpstr>Tahoma</vt:lpstr>
      <vt:lpstr>Verdana</vt:lpstr>
      <vt:lpstr>Wingdings 2</vt:lpstr>
      <vt:lpstr>Verve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روند اخیر</vt:lpstr>
      <vt:lpstr>PowerPoint Presentation</vt:lpstr>
      <vt:lpstr>PowerPoint Presentation</vt:lpstr>
      <vt:lpstr>PowerPoint Presentation</vt:lpstr>
      <vt:lpstr>چرا مردم به ساختمان ها رنگ تعلق میدهند؟ </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بخش دوم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MRT Pack 20 DVDs</dc:creator>
  <cp:lastModifiedBy>DadeFam-43262657</cp:lastModifiedBy>
  <cp:revision>67</cp:revision>
  <dcterms:created xsi:type="dcterms:W3CDTF">2014-12-09T15:44:56Z</dcterms:created>
  <dcterms:modified xsi:type="dcterms:W3CDTF">2023-08-15T09:37:04Z</dcterms:modified>
</cp:coreProperties>
</file>