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notesMasterIdLst>
    <p:notesMasterId r:id="rId26"/>
  </p:notesMasterIdLst>
  <p:sldIdLst>
    <p:sldId id="256" r:id="rId2"/>
    <p:sldId id="269" r:id="rId3"/>
    <p:sldId id="257" r:id="rId4"/>
    <p:sldId id="258" r:id="rId5"/>
    <p:sldId id="259" r:id="rId6"/>
    <p:sldId id="270" r:id="rId7"/>
    <p:sldId id="276" r:id="rId8"/>
    <p:sldId id="260" r:id="rId9"/>
    <p:sldId id="261" r:id="rId10"/>
    <p:sldId id="262" r:id="rId11"/>
    <p:sldId id="263" r:id="rId12"/>
    <p:sldId id="264" r:id="rId13"/>
    <p:sldId id="277" r:id="rId14"/>
    <p:sldId id="265" r:id="rId15"/>
    <p:sldId id="278" r:id="rId16"/>
    <p:sldId id="266" r:id="rId17"/>
    <p:sldId id="267" r:id="rId18"/>
    <p:sldId id="279" r:id="rId19"/>
    <p:sldId id="271" r:id="rId20"/>
    <p:sldId id="281" r:id="rId21"/>
    <p:sldId id="283" r:id="rId22"/>
    <p:sldId id="273" r:id="rId23"/>
    <p:sldId id="280" r:id="rId24"/>
    <p:sldId id="274" r:id="rId2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8D0D695-DBFF-4F70-A2BD-55A0F8F3C557}" type="datetimeFigureOut">
              <a:rPr lang="fa-IR" smtClean="0"/>
              <a:t>05/07/1438</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8A7DB78-C7E9-41DB-9184-77E124A45F52}" type="slidenum">
              <a:rPr lang="fa-IR" smtClean="0"/>
              <a:t>‹#›</a:t>
            </a:fld>
            <a:endParaRPr lang="fa-IR"/>
          </a:p>
        </p:txBody>
      </p:sp>
    </p:spTree>
    <p:extLst>
      <p:ext uri="{BB962C8B-B14F-4D97-AF65-F5344CB8AC3E}">
        <p14:creationId xmlns:p14="http://schemas.microsoft.com/office/powerpoint/2010/main" val="145928163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sz="1800" dirty="0"/>
          </a:p>
        </p:txBody>
      </p:sp>
      <p:sp>
        <p:nvSpPr>
          <p:cNvPr id="4" name="Slide Number Placeholder 3"/>
          <p:cNvSpPr>
            <a:spLocks noGrp="1"/>
          </p:cNvSpPr>
          <p:nvPr>
            <p:ph type="sldNum" sz="quarter" idx="10"/>
          </p:nvPr>
        </p:nvSpPr>
        <p:spPr/>
        <p:txBody>
          <a:bodyPr/>
          <a:lstStyle/>
          <a:p>
            <a:fld id="{88A7DB78-C7E9-41DB-9184-77E124A45F52}" type="slidenum">
              <a:rPr lang="fa-IR" smtClean="0"/>
              <a:t>6</a:t>
            </a:fld>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17" name="Footer Placeholder 16"/>
          <p:cNvSpPr>
            <a:spLocks noGrp="1"/>
          </p:cNvSpPr>
          <p:nvPr>
            <p:ph type="ftr" sz="quarter" idx="11"/>
          </p:nvPr>
        </p:nvSpPr>
        <p:spPr/>
        <p:txBody>
          <a:bodyPr/>
          <a:lstStyle/>
          <a:p>
            <a:endParaRPr lang="fa-IR"/>
          </a:p>
        </p:txBody>
      </p:sp>
      <p:sp>
        <p:nvSpPr>
          <p:cNvPr id="29" name="Slide Number Placeholder 28"/>
          <p:cNvSpPr>
            <a:spLocks noGrp="1"/>
          </p:cNvSpPr>
          <p:nvPr>
            <p:ph type="sldNum" sz="quarter" idx="12"/>
          </p:nvPr>
        </p:nvSpPr>
        <p:spPr/>
        <p:txBody>
          <a:bodyPr/>
          <a:lstStyle/>
          <a:p>
            <a:fld id="{59194114-9431-48A9-A338-35FC5C50F12C}" type="slidenum">
              <a:rPr lang="fa-IR" smtClean="0"/>
              <a:pPr/>
              <a:t>‹#›</a:t>
            </a:fld>
            <a:endParaRPr lang="fa-I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194114-9431-48A9-A338-35FC5C50F12C}" type="slidenum">
              <a:rPr lang="fa-IR" smtClean="0"/>
              <a:pPr/>
              <a:t>‹#›</a:t>
            </a:fld>
            <a:endParaRPr lang="fa-IR"/>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a:xfrm>
            <a:off x="7924800" y="6416675"/>
            <a:ext cx="762000" cy="365125"/>
          </a:xfrm>
        </p:spPr>
        <p:txBody>
          <a:bodyPr/>
          <a:lstStyle/>
          <a:p>
            <a:fld id="{59194114-9431-48A9-A338-35FC5C50F12C}"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194114-9431-48A9-A338-35FC5C50F12C}" type="slidenum">
              <a:rPr lang="fa-IR" smtClean="0"/>
              <a:pPr/>
              <a:t>‹#›</a:t>
            </a:fld>
            <a:endParaRPr lang="fa-IR"/>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9194114-9431-48A9-A338-35FC5C50F12C}" type="slidenum">
              <a:rPr lang="fa-IR" smtClean="0"/>
              <a:pPr/>
              <a:t>‹#›</a:t>
            </a:fld>
            <a:endParaRPr lang="fa-IR"/>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9194114-9431-48A9-A338-35FC5C50F12C}" type="slidenum">
              <a:rPr lang="fa-IR" smtClean="0"/>
              <a:pPr/>
              <a:t>‹#›</a:t>
            </a:fld>
            <a:endParaRPr lang="fa-IR"/>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9194114-9431-48A9-A338-35FC5C50F12C}" type="slidenum">
              <a:rPr lang="fa-IR" smtClean="0"/>
              <a:pPr/>
              <a:t>‹#›</a:t>
            </a:fld>
            <a:endParaRPr lang="fa-IR"/>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194114-9431-48A9-A338-35FC5C50F12C}" type="slidenum">
              <a:rPr lang="fa-IR" smtClean="0"/>
              <a:pPr/>
              <a:t>‹#›</a:t>
            </a:fld>
            <a:endParaRPr lang="fa-IR"/>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194114-9431-48A9-A338-35FC5C50F12C}" type="slidenum">
              <a:rPr lang="fa-IR" smtClean="0"/>
              <a:pPr/>
              <a:t>‹#›</a:t>
            </a:fld>
            <a:endParaRPr lang="fa-IR"/>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194114-9431-48A9-A338-35FC5C50F12C}" type="slidenum">
              <a:rPr lang="fa-IR" smtClean="0"/>
              <a:pPr/>
              <a:t>‹#›</a:t>
            </a:fld>
            <a:endParaRPr lang="fa-IR"/>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D1CD69D-AA4D-45AF-A971-E75DAD5F3DA9}" type="datetimeFigureOut">
              <a:rPr lang="fa-IR" smtClean="0"/>
              <a:pPr/>
              <a:t>05/07/1438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194114-9431-48A9-A338-35FC5C50F12C}" type="slidenum">
              <a:rPr lang="fa-IR" smtClean="0"/>
              <a:pPr/>
              <a:t>‹#›</a:t>
            </a:fld>
            <a:endParaRPr lang="fa-IR"/>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9D1CD69D-AA4D-45AF-A971-E75DAD5F3DA9}" type="datetimeFigureOut">
              <a:rPr lang="fa-IR" smtClean="0"/>
              <a:pPr/>
              <a:t>05/07/1438</a:t>
            </a:fld>
            <a:endParaRPr lang="fa-I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fa-I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59194114-9431-48A9-A338-35FC5C50F12C}"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dissolve/>
  </p:transition>
  <p:txStyles>
    <p:titleStyle>
      <a:lvl1pPr algn="ctr" rtl="1"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r" rtl="1"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r" rtl="1"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r" rtl="1"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r" rtl="1"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r" rtl="1"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r" rtl="1"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r" rtl="1"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r" rtl="1"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r" rtl="1"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2030" y="671506"/>
            <a:ext cx="8229600" cy="1828800"/>
          </a:xfrm>
        </p:spPr>
        <p:txBody>
          <a:bodyPr>
            <a:noAutofit/>
          </a:bodyPr>
          <a:lstStyle/>
          <a:p>
            <a:r>
              <a:rPr lang="fa-IR" sz="8000" dirty="0" smtClean="0">
                <a:solidFill>
                  <a:schemeClr val="tx1"/>
                </a:solidFill>
              </a:rPr>
              <a:t/>
            </a:r>
            <a:br>
              <a:rPr lang="fa-IR" sz="8000" dirty="0" smtClean="0">
                <a:solidFill>
                  <a:schemeClr val="tx1"/>
                </a:solidFill>
              </a:rPr>
            </a:br>
            <a:r>
              <a:rPr lang="fa-IR" sz="6600" dirty="0" smtClean="0">
                <a:solidFill>
                  <a:schemeClr val="tx1"/>
                </a:solidFill>
              </a:rPr>
              <a:t>گونه زايي ژنتيكي</a:t>
            </a:r>
            <a:endParaRPr lang="fa-IR" sz="8000" dirty="0">
              <a:solidFill>
                <a:schemeClr val="tx1"/>
              </a:solidFill>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فهرست مطالب </a:t>
            </a:r>
            <a:endParaRPr lang="fa-IR" dirty="0"/>
          </a:p>
        </p:txBody>
      </p:sp>
      <p:sp>
        <p:nvSpPr>
          <p:cNvPr id="3" name="Content Placeholder 2"/>
          <p:cNvSpPr>
            <a:spLocks noGrp="1"/>
          </p:cNvSpPr>
          <p:nvPr>
            <p:ph idx="1"/>
          </p:nvPr>
        </p:nvSpPr>
        <p:spPr>
          <a:xfrm>
            <a:off x="0" y="1600200"/>
            <a:ext cx="8929718" cy="4525963"/>
          </a:xfrm>
        </p:spPr>
        <p:txBody>
          <a:bodyPr>
            <a:normAutofit/>
          </a:bodyPr>
          <a:lstStyle/>
          <a:p>
            <a:pPr>
              <a:buNone/>
            </a:pPr>
            <a:r>
              <a:rPr lang="fa-IR" sz="2400" dirty="0" smtClean="0">
                <a:cs typeface="+mj-cs"/>
              </a:rPr>
              <a:t>1- مقدمه			      7- ژن </a:t>
            </a:r>
            <a:r>
              <a:rPr lang="en-US" sz="2400" b="1" dirty="0" err="1" smtClean="0">
                <a:solidFill>
                  <a:srgbClr val="FF0000"/>
                </a:solidFill>
                <a:cs typeface="+mj-cs"/>
              </a:rPr>
              <a:t>kitlge</a:t>
            </a:r>
            <a:r>
              <a:rPr lang="en-US" sz="2400" b="1" dirty="0" smtClean="0">
                <a:solidFill>
                  <a:srgbClr val="FF0000"/>
                </a:solidFill>
                <a:cs typeface="+mj-cs"/>
              </a:rPr>
              <a:t> </a:t>
            </a:r>
          </a:p>
          <a:p>
            <a:pPr>
              <a:buNone/>
            </a:pPr>
            <a:r>
              <a:rPr lang="fa-IR" sz="2400" dirty="0" smtClean="0">
                <a:cs typeface="+mj-cs"/>
              </a:rPr>
              <a:t>2- جمعيت باز، جمعيت بسته     8- ژن </a:t>
            </a:r>
            <a:r>
              <a:rPr lang="en-US" sz="2400" dirty="0" smtClean="0">
                <a:cs typeface="+mj-cs"/>
              </a:rPr>
              <a:t> </a:t>
            </a:r>
            <a:r>
              <a:rPr lang="en-US" sz="2400" b="1" dirty="0" err="1" smtClean="0">
                <a:solidFill>
                  <a:srgbClr val="FF0000"/>
                </a:solidFill>
                <a:cs typeface="+mj-cs"/>
              </a:rPr>
              <a:t>opsin</a:t>
            </a:r>
            <a:r>
              <a:rPr lang="fa-IR" sz="2400" dirty="0" smtClean="0">
                <a:cs typeface="+mj-cs"/>
              </a:rPr>
              <a:t> </a:t>
            </a:r>
          </a:p>
          <a:p>
            <a:pPr>
              <a:buNone/>
            </a:pPr>
            <a:r>
              <a:rPr lang="fa-IR" sz="2400" dirty="0" smtClean="0">
                <a:cs typeface="+mj-cs"/>
              </a:rPr>
              <a:t>3- جمعيت بنيانگذار 	               9- پيامدهاي تغييرات ژنتيكي </a:t>
            </a:r>
          </a:p>
          <a:p>
            <a:pPr>
              <a:buNone/>
            </a:pPr>
            <a:r>
              <a:rPr lang="fa-IR" sz="2400" dirty="0" smtClean="0">
                <a:cs typeface="+mj-cs"/>
              </a:rPr>
              <a:t>4- باز تربيتي كروموزومي          10- ملزومات موفقيت گونه زايي</a:t>
            </a:r>
          </a:p>
          <a:p>
            <a:pPr>
              <a:buNone/>
            </a:pPr>
            <a:r>
              <a:rPr lang="fa-IR" sz="2400" dirty="0" smtClean="0">
                <a:cs typeface="+mj-cs"/>
              </a:rPr>
              <a:t>5- جهش 			     11- نتيجه </a:t>
            </a:r>
          </a:p>
          <a:p>
            <a:pPr>
              <a:buNone/>
            </a:pPr>
            <a:r>
              <a:rPr lang="fa-IR" sz="2400" dirty="0" smtClean="0">
                <a:cs typeface="+mj-cs"/>
              </a:rPr>
              <a:t>6- ژن </a:t>
            </a:r>
            <a:r>
              <a:rPr lang="en-US" sz="2400" b="1" dirty="0" err="1" smtClean="0">
                <a:solidFill>
                  <a:srgbClr val="FF0000"/>
                </a:solidFill>
                <a:cs typeface="+mj-cs"/>
              </a:rPr>
              <a:t>Eda</a:t>
            </a:r>
            <a:r>
              <a:rPr lang="fa-IR" sz="2400" dirty="0" smtClean="0">
                <a:cs typeface="+mj-cs"/>
              </a:rPr>
              <a:t> ماهي آبنوس </a:t>
            </a:r>
            <a:endParaRPr lang="fa-IR" sz="2400" dirty="0">
              <a:cs typeface="+mj-cs"/>
            </a:endParaRPr>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fa-IR" dirty="0"/>
          </a:p>
        </p:txBody>
      </p:sp>
      <p:sp>
        <p:nvSpPr>
          <p:cNvPr id="3" name="Content Placeholder 2"/>
          <p:cNvSpPr>
            <a:spLocks noGrp="1"/>
          </p:cNvSpPr>
          <p:nvPr>
            <p:ph idx="1"/>
          </p:nvPr>
        </p:nvSpPr>
        <p:spPr/>
        <p:txBody>
          <a:bodyPr/>
          <a:lstStyle/>
          <a:p>
            <a:pPr>
              <a:lnSpc>
                <a:spcPct val="150000"/>
              </a:lnSpc>
              <a:buNone/>
            </a:pPr>
            <a:r>
              <a:rPr lang="fa-IR" dirty="0" smtClean="0"/>
              <a:t>اساس هر گونه زايي اين است از توليد مجموعه ژني (</a:t>
            </a:r>
            <a:r>
              <a:rPr lang="en-US" sz="2400" b="1" dirty="0" smtClean="0">
                <a:solidFill>
                  <a:srgbClr val="FF0000"/>
                </a:solidFill>
                <a:cs typeface="+mj-cs"/>
              </a:rPr>
              <a:t>gene</a:t>
            </a:r>
            <a:r>
              <a:rPr lang="en-US" dirty="0" smtClean="0"/>
              <a:t> </a:t>
            </a:r>
            <a:r>
              <a:rPr lang="en-US" sz="2400" b="1" dirty="0" smtClean="0">
                <a:solidFill>
                  <a:srgbClr val="FF0000"/>
                </a:solidFill>
                <a:cs typeface="+mj-cs"/>
              </a:rPr>
              <a:t>pool</a:t>
            </a:r>
            <a:r>
              <a:rPr lang="en-US" dirty="0" smtClean="0"/>
              <a:t> </a:t>
            </a:r>
            <a:r>
              <a:rPr lang="fa-IR" dirty="0" smtClean="0"/>
              <a:t>) كاملاً يكپارچه از مجموعه والديني . </a:t>
            </a:r>
          </a:p>
          <a:p>
            <a:pPr>
              <a:lnSpc>
                <a:spcPct val="150000"/>
              </a:lnSpc>
              <a:buNone/>
            </a:pPr>
            <a:r>
              <a:rPr lang="fa-IR" dirty="0" smtClean="0"/>
              <a:t>قسمت اعظم تغيير پذيري ژنتيكي (</a:t>
            </a:r>
            <a:r>
              <a:rPr lang="en-US" sz="2400" b="1" dirty="0" smtClean="0">
                <a:solidFill>
                  <a:srgbClr val="FF0000"/>
                </a:solidFill>
                <a:cs typeface="+mj-cs"/>
              </a:rPr>
              <a:t>variable</a:t>
            </a:r>
            <a:r>
              <a:rPr lang="en-US" dirty="0" smtClean="0"/>
              <a:t> </a:t>
            </a:r>
            <a:r>
              <a:rPr lang="en-US" sz="2400" b="1" dirty="0" smtClean="0">
                <a:solidFill>
                  <a:srgbClr val="FF0000"/>
                </a:solidFill>
                <a:cs typeface="+mj-cs"/>
              </a:rPr>
              <a:t>genetic</a:t>
            </a:r>
            <a:r>
              <a:rPr lang="fa-IR" dirty="0" smtClean="0"/>
              <a:t>) حاصل از جهشها (</a:t>
            </a:r>
            <a:r>
              <a:rPr lang="en-US" sz="2400" b="1" dirty="0" smtClean="0">
                <a:solidFill>
                  <a:srgbClr val="FF0000"/>
                </a:solidFill>
                <a:cs typeface="+mj-cs"/>
              </a:rPr>
              <a:t>mutation</a:t>
            </a:r>
            <a:r>
              <a:rPr lang="fa-IR" dirty="0" smtClean="0"/>
              <a:t>) و بلافاصله گزينش (</a:t>
            </a:r>
            <a:r>
              <a:rPr lang="en-US" sz="2400" b="1" dirty="0" smtClean="0">
                <a:solidFill>
                  <a:srgbClr val="FF0000"/>
                </a:solidFill>
                <a:cs typeface="+mj-cs"/>
              </a:rPr>
              <a:t>selection</a:t>
            </a:r>
            <a:r>
              <a:rPr lang="fa-IR" dirty="0" smtClean="0"/>
              <a:t>) مي باشد.</a:t>
            </a:r>
            <a:r>
              <a:rPr lang="en-US" dirty="0" smtClean="0"/>
              <a:t>  </a:t>
            </a:r>
            <a:endParaRPr lang="fa-IR" dirty="0"/>
          </a:p>
        </p:txBody>
      </p:sp>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fa-IR" dirty="0" smtClean="0"/>
              <a:t>چگونه يك جمعيت مي تواند از يكپارچگي ژنتيكي خود</a:t>
            </a:r>
          </a:p>
          <a:p>
            <a:pPr algn="just">
              <a:buNone/>
            </a:pPr>
            <a:r>
              <a:rPr lang="fa-IR" dirty="0" smtClean="0"/>
              <a:t>بگريزد و هويت مستقلي را سازد </a:t>
            </a:r>
          </a:p>
          <a:p>
            <a:pPr>
              <a:buNone/>
            </a:pPr>
            <a:r>
              <a:rPr lang="fa-IR" dirty="0" smtClean="0"/>
              <a:t>الف) جمعيت باز </a:t>
            </a:r>
            <a:r>
              <a:rPr lang="en-US" sz="2400" b="1" dirty="0" smtClean="0">
                <a:solidFill>
                  <a:srgbClr val="FF0000"/>
                </a:solidFill>
                <a:cs typeface="+mj-cs"/>
              </a:rPr>
              <a:t>open</a:t>
            </a:r>
            <a:r>
              <a:rPr lang="en-US" dirty="0" smtClean="0"/>
              <a:t> </a:t>
            </a:r>
            <a:r>
              <a:rPr lang="en-US" sz="2400" b="1" dirty="0" smtClean="0">
                <a:solidFill>
                  <a:srgbClr val="FF0000"/>
                </a:solidFill>
                <a:cs typeface="+mj-cs"/>
              </a:rPr>
              <a:t>population</a:t>
            </a:r>
            <a:r>
              <a:rPr lang="en-US" dirty="0" smtClean="0"/>
              <a:t> </a:t>
            </a:r>
            <a:endParaRPr lang="fa-IR" dirty="0" smtClean="0"/>
          </a:p>
          <a:p>
            <a:pPr>
              <a:buNone/>
            </a:pPr>
            <a:r>
              <a:rPr lang="fa-IR" dirty="0" smtClean="0"/>
              <a:t>ب) جمعيت بسته </a:t>
            </a:r>
            <a:r>
              <a:rPr lang="en-US" dirty="0" smtClean="0"/>
              <a:t> </a:t>
            </a:r>
            <a:r>
              <a:rPr lang="en-US" sz="2400" b="1" dirty="0" smtClean="0">
                <a:solidFill>
                  <a:srgbClr val="FF0000"/>
                </a:solidFill>
                <a:cs typeface="+mj-cs"/>
              </a:rPr>
              <a:t>closed</a:t>
            </a:r>
            <a:r>
              <a:rPr lang="en-US" dirty="0" smtClean="0"/>
              <a:t> </a:t>
            </a:r>
            <a:r>
              <a:rPr lang="en-US" sz="2400" b="1" dirty="0" smtClean="0">
                <a:solidFill>
                  <a:srgbClr val="FF0000"/>
                </a:solidFill>
                <a:cs typeface="+mj-cs"/>
              </a:rPr>
              <a:t>population</a:t>
            </a:r>
            <a:r>
              <a:rPr lang="en-US" dirty="0" smtClean="0"/>
              <a:t>  </a:t>
            </a:r>
          </a:p>
          <a:p>
            <a:pPr>
              <a:buNone/>
            </a:pPr>
            <a:r>
              <a:rPr lang="fa-IR" dirty="0" smtClean="0"/>
              <a:t>تفاوت در ميزان ورود ژن (</a:t>
            </a:r>
            <a:r>
              <a:rPr lang="en-US" dirty="0" smtClean="0"/>
              <a:t>gone  flow</a:t>
            </a:r>
            <a:r>
              <a:rPr lang="fa-IR" dirty="0" smtClean="0"/>
              <a:t>) عامل مولد اختلافات بنيادي بين جمعيتهاي باز و بسته است. </a:t>
            </a:r>
          </a:p>
          <a:p>
            <a:pPr>
              <a:buNone/>
            </a:pPr>
            <a:r>
              <a:rPr lang="fa-IR" dirty="0" smtClean="0"/>
              <a:t>در يك نظام باز، امكان تغيير پذيري ژنتيكي بي اندازه بيشتر است. </a:t>
            </a:r>
          </a:p>
          <a:p>
            <a:pPr>
              <a:buNone/>
            </a:pPr>
            <a:endParaRPr lang="fa-IR" dirty="0"/>
          </a:p>
        </p:txBody>
      </p:sp>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a:bodyPr>
          <a:lstStyle/>
          <a:p>
            <a:pPr marL="0" indent="0" algn="just">
              <a:lnSpc>
                <a:spcPct val="200000"/>
              </a:lnSpc>
              <a:buNone/>
              <a:tabLst>
                <a:tab pos="7975600" algn="l"/>
              </a:tabLst>
            </a:pPr>
            <a:r>
              <a:rPr lang="fa-IR" dirty="0" smtClean="0"/>
              <a:t>آيا جهش ها مسئول ايجاد ژن آلل هاي جديد در جمعيت ها هستند يا درون كوچي (</a:t>
            </a:r>
            <a:r>
              <a:rPr lang="en-US" sz="2400" b="1" dirty="0" smtClean="0">
                <a:solidFill>
                  <a:srgbClr val="FF0000"/>
                </a:solidFill>
                <a:cs typeface="+mj-cs"/>
              </a:rPr>
              <a:t>inter</a:t>
            </a:r>
            <a:r>
              <a:rPr lang="en-US" dirty="0" smtClean="0"/>
              <a:t> </a:t>
            </a:r>
            <a:r>
              <a:rPr lang="en-US" sz="2400" b="1" dirty="0" smtClean="0">
                <a:solidFill>
                  <a:srgbClr val="FF0000"/>
                </a:solidFill>
                <a:cs typeface="+mj-cs"/>
              </a:rPr>
              <a:t>migrate</a:t>
            </a:r>
            <a:r>
              <a:rPr lang="fa-IR" dirty="0" smtClean="0"/>
              <a:t>) </a:t>
            </a:r>
          </a:p>
          <a:p>
            <a:pPr marL="0" indent="0" algn="just">
              <a:lnSpc>
                <a:spcPct val="200000"/>
              </a:lnSpc>
              <a:buNone/>
              <a:tabLst>
                <a:tab pos="7975600" algn="l"/>
              </a:tabLst>
            </a:pPr>
            <a:r>
              <a:rPr lang="fa-IR" dirty="0" smtClean="0"/>
              <a:t>جمعيت هاي موسس (اصل پايه گذار) بعد از اشغال منطقه خالي موفق به توليد فرزنداني شبيه نمونه اصلي گونه شده و سپس تحت تاثير فشار گزينشي (</a:t>
            </a:r>
            <a:r>
              <a:rPr lang="en-US" sz="2400" b="1" dirty="0" smtClean="0">
                <a:solidFill>
                  <a:srgbClr val="FF0000"/>
                </a:solidFill>
                <a:cs typeface="+mj-cs"/>
              </a:rPr>
              <a:t>natural</a:t>
            </a:r>
            <a:r>
              <a:rPr lang="en-US" dirty="0" smtClean="0"/>
              <a:t> </a:t>
            </a:r>
            <a:r>
              <a:rPr lang="en-US" sz="2400" b="1" dirty="0" smtClean="0">
                <a:solidFill>
                  <a:srgbClr val="FF0000"/>
                </a:solidFill>
                <a:cs typeface="+mj-cs"/>
              </a:rPr>
              <a:t>selection</a:t>
            </a:r>
            <a:r>
              <a:rPr lang="fa-IR" dirty="0" smtClean="0"/>
              <a:t>)متفاوت و باعث و اگر اين ژنتيكي (</a:t>
            </a:r>
            <a:r>
              <a:rPr lang="en-US" sz="2400" b="1" dirty="0" smtClean="0">
                <a:solidFill>
                  <a:srgbClr val="FF0000"/>
                </a:solidFill>
                <a:cs typeface="+mj-cs"/>
              </a:rPr>
              <a:t>divergence</a:t>
            </a:r>
            <a:r>
              <a:rPr lang="en-US" dirty="0" smtClean="0"/>
              <a:t> </a:t>
            </a:r>
            <a:r>
              <a:rPr lang="en-US" sz="2400" b="1" dirty="0" smtClean="0">
                <a:solidFill>
                  <a:srgbClr val="FF0000"/>
                </a:solidFill>
                <a:cs typeface="+mj-cs"/>
              </a:rPr>
              <a:t>genetic</a:t>
            </a:r>
            <a:r>
              <a:rPr lang="fa-IR" dirty="0" smtClean="0"/>
              <a:t> )مي شوند</a:t>
            </a:r>
            <a:r>
              <a:rPr lang="en-US" dirty="0" smtClean="0"/>
              <a:t> </a:t>
            </a:r>
            <a:endParaRPr lang="fa-IR" dirty="0"/>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58204" cy="5697559"/>
          </a:xfrm>
        </p:spPr>
        <p:txBody>
          <a:bodyPr>
            <a:normAutofit/>
          </a:bodyPr>
          <a:lstStyle/>
          <a:p>
            <a:pPr marL="0" indent="0" algn="just">
              <a:lnSpc>
                <a:spcPct val="150000"/>
              </a:lnSpc>
              <a:buNone/>
            </a:pPr>
            <a:r>
              <a:rPr lang="fa-IR" sz="4000" dirty="0" smtClean="0"/>
              <a:t>جمعيت درزوميلاپزودواسكوري منطقه بوگاتو (كلمبيا) به وضوح واگرايي ژنتيكي را در يك جمعيت پايه گذار نشان مي دهد اين جمعيت در همه منطقه آمريكاي مركزي و شمالي براي گروهي از ژنهاي آنزيمي مطالعه شده است. </a:t>
            </a:r>
            <a:endParaRPr lang="fa-IR" sz="4400" dirty="0"/>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pic>
        <p:nvPicPr>
          <p:cNvPr id="4" name="Picture 2" descr="C:\Documents and Settings\amin\My Documents\My Pictures\Picture\Picture.jpg"/>
          <p:cNvPicPr>
            <a:picLocks noChangeAspect="1" noChangeArrowheads="1"/>
          </p:cNvPicPr>
          <p:nvPr/>
        </p:nvPicPr>
        <p:blipFill>
          <a:blip r:embed="rId2">
            <a:lum bright="10000" contrast="40000"/>
          </a:blip>
          <a:srcRect l="8639" t="7886" r="28630" b="58696"/>
          <a:stretch>
            <a:fillRect/>
          </a:stretch>
        </p:blipFill>
        <p:spPr bwMode="auto">
          <a:xfrm>
            <a:off x="252144" y="285728"/>
            <a:ext cx="8391822" cy="6147855"/>
          </a:xfrm>
          <a:prstGeom prst="rect">
            <a:avLst/>
          </a:prstGeom>
          <a:noFill/>
        </p:spPr>
      </p:pic>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lstStyle/>
          <a:p>
            <a:pPr marL="0" indent="0" algn="just">
              <a:lnSpc>
                <a:spcPct val="150000"/>
              </a:lnSpc>
              <a:buNone/>
            </a:pPr>
            <a:r>
              <a:rPr lang="fa-IR" dirty="0" smtClean="0"/>
              <a:t>ذخيره تنوع ژنتيكي كه پايه گذاران منتقل مي كنند بي اندازه </a:t>
            </a:r>
            <a:r>
              <a:rPr lang="fa-IR" dirty="0"/>
              <a:t>ناچيز است . در نتيجه بسيار ناپايدار، واضح است جمعيت هاي  داراي خويش آميزي از نظر اشغال گري از خانواده داراي برون آميزي بسيار موفق ترند </a:t>
            </a:r>
          </a:p>
          <a:p>
            <a:pPr marL="0" indent="0" algn="just">
              <a:lnSpc>
                <a:spcPct val="150000"/>
              </a:lnSpc>
              <a:buNone/>
            </a:pPr>
            <a:r>
              <a:rPr lang="fa-IR" dirty="0"/>
              <a:t>در يك جمعيت بنيان گذار </a:t>
            </a:r>
            <a:r>
              <a:rPr lang="en-US" sz="2400" b="1" dirty="0">
                <a:solidFill>
                  <a:srgbClr val="FF0000"/>
                </a:solidFill>
                <a:cs typeface="+mj-cs"/>
              </a:rPr>
              <a:t>homozygote</a:t>
            </a:r>
            <a:r>
              <a:rPr lang="en-US" dirty="0"/>
              <a:t> </a:t>
            </a:r>
            <a:r>
              <a:rPr lang="fa-IR" dirty="0"/>
              <a:t> ها خيلي بيشتر با ف</a:t>
            </a:r>
            <a:r>
              <a:rPr lang="fa-IR" dirty="0" smtClean="0"/>
              <a:t>شار </a:t>
            </a:r>
            <a:r>
              <a:rPr lang="en-US" sz="2400" b="1" dirty="0" smtClean="0">
                <a:solidFill>
                  <a:srgbClr val="FF0000"/>
                </a:solidFill>
                <a:cs typeface="+mj-cs"/>
              </a:rPr>
              <a:t>natural</a:t>
            </a:r>
            <a:r>
              <a:rPr lang="en-US" dirty="0" smtClean="0"/>
              <a:t> </a:t>
            </a:r>
            <a:r>
              <a:rPr lang="en-US" sz="2400" b="1" dirty="0" smtClean="0">
                <a:solidFill>
                  <a:srgbClr val="FF0000"/>
                </a:solidFill>
                <a:cs typeface="+mj-cs"/>
              </a:rPr>
              <a:t>selection</a:t>
            </a:r>
            <a:r>
              <a:rPr lang="fa-IR" dirty="0" smtClean="0"/>
              <a:t> مواجه اند. </a:t>
            </a:r>
            <a:r>
              <a:rPr lang="en-US" dirty="0" smtClean="0"/>
              <a:t> </a:t>
            </a:r>
            <a:endParaRPr lang="fa-IR" dirty="0"/>
          </a:p>
        </p:txBody>
      </p: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lstStyle/>
          <a:p>
            <a:pPr algn="l">
              <a:buNone/>
            </a:pPr>
            <a:r>
              <a:rPr lang="en-US" sz="3200" b="1" dirty="0" err="1" smtClean="0">
                <a:solidFill>
                  <a:srgbClr val="FF0000"/>
                </a:solidFill>
                <a:cs typeface="+mj-cs"/>
              </a:rPr>
              <a:t>Rearranged</a:t>
            </a:r>
            <a:r>
              <a:rPr lang="en-US" sz="3200" b="1" dirty="0" smtClean="0">
                <a:solidFill>
                  <a:srgbClr val="FF0000"/>
                </a:solidFill>
                <a:cs typeface="+mj-cs"/>
              </a:rPr>
              <a:t> </a:t>
            </a:r>
            <a:r>
              <a:rPr lang="en-US" sz="3200" b="1" dirty="0" err="1" smtClean="0">
                <a:solidFill>
                  <a:srgbClr val="FF0000"/>
                </a:solidFill>
                <a:cs typeface="+mj-cs"/>
              </a:rPr>
              <a:t>chromosome</a:t>
            </a:r>
            <a:r>
              <a:rPr lang="en-US" sz="3200" b="1" dirty="0" smtClean="0">
                <a:solidFill>
                  <a:srgbClr val="FF0000"/>
                </a:solidFill>
                <a:cs typeface="+mj-cs"/>
              </a:rPr>
              <a:t> </a:t>
            </a:r>
            <a:r>
              <a:rPr lang="en-US" sz="3200" b="1" dirty="0" err="1" smtClean="0">
                <a:solidFill>
                  <a:srgbClr val="FF0000"/>
                </a:solidFill>
                <a:cs typeface="+mj-cs"/>
              </a:rPr>
              <a:t>and</a:t>
            </a:r>
            <a:r>
              <a:rPr lang="en-US" sz="3200" b="1" dirty="0" smtClean="0">
                <a:solidFill>
                  <a:srgbClr val="FF0000"/>
                </a:solidFill>
                <a:cs typeface="+mj-cs"/>
              </a:rPr>
              <a:t> </a:t>
            </a:r>
            <a:r>
              <a:rPr lang="en-US" sz="3200" b="1" dirty="0" err="1" smtClean="0">
                <a:solidFill>
                  <a:srgbClr val="FF0000"/>
                </a:solidFill>
                <a:cs typeface="+mj-cs"/>
              </a:rPr>
              <a:t>speciation</a:t>
            </a:r>
          </a:p>
          <a:p>
            <a:pPr algn="l">
              <a:buNone/>
            </a:pPr>
            <a:r>
              <a:rPr lang="en-US" sz="2400" dirty="0" smtClean="0">
                <a:latin typeface="Antique Olive Compact" pitchFamily="34" charset="0"/>
              </a:rPr>
              <a:t> </a:t>
            </a:r>
            <a:endParaRPr lang="fa-IR" sz="2400" dirty="0" smtClean="0">
              <a:latin typeface="Antique Olive Compact" pitchFamily="34" charset="0"/>
            </a:endParaRPr>
          </a:p>
          <a:p>
            <a:pPr>
              <a:buNone/>
            </a:pPr>
            <a:r>
              <a:rPr lang="fa-IR" dirty="0" smtClean="0"/>
              <a:t>باز تربيتي كروموزومي و گونه زايي . </a:t>
            </a:r>
          </a:p>
          <a:p>
            <a:pPr>
              <a:buNone/>
            </a:pPr>
            <a:endParaRPr lang="fa-IR" dirty="0" smtClean="0"/>
          </a:p>
          <a:p>
            <a:pPr>
              <a:buNone/>
            </a:pPr>
            <a:r>
              <a:rPr lang="fa-IR" sz="2000" dirty="0" smtClean="0"/>
              <a:t>			    	                </a:t>
            </a:r>
            <a:r>
              <a:rPr lang="fa-IR" sz="2400" dirty="0" smtClean="0"/>
              <a:t>   1- </a:t>
            </a:r>
            <a:r>
              <a:rPr lang="en-US" sz="2400" b="1" dirty="0" smtClean="0">
                <a:solidFill>
                  <a:srgbClr val="FF0000"/>
                </a:solidFill>
                <a:cs typeface="+mj-cs"/>
              </a:rPr>
              <a:t>number</a:t>
            </a:r>
            <a:r>
              <a:rPr lang="en-US" sz="2400" dirty="0" smtClean="0"/>
              <a:t> </a:t>
            </a:r>
            <a:r>
              <a:rPr lang="en-US" sz="2400" b="1" dirty="0" smtClean="0">
                <a:solidFill>
                  <a:srgbClr val="FF0000"/>
                </a:solidFill>
                <a:cs typeface="+mj-cs"/>
              </a:rPr>
              <a:t>of</a:t>
            </a:r>
            <a:r>
              <a:rPr lang="en-US" sz="2400" dirty="0" smtClean="0"/>
              <a:t> </a:t>
            </a:r>
            <a:r>
              <a:rPr lang="en-US" sz="2400" b="1" dirty="0" smtClean="0">
                <a:solidFill>
                  <a:srgbClr val="FF0000"/>
                </a:solidFill>
                <a:cs typeface="+mj-cs"/>
              </a:rPr>
              <a:t>chromosome</a:t>
            </a:r>
            <a:r>
              <a:rPr lang="en-US" sz="2400" dirty="0" smtClean="0"/>
              <a:t> </a:t>
            </a:r>
            <a:endParaRPr lang="fa-IR" sz="2400" dirty="0"/>
          </a:p>
          <a:p>
            <a:pPr>
              <a:buNone/>
            </a:pPr>
            <a:r>
              <a:rPr lang="en-US" sz="2400" b="1" dirty="0" smtClean="0">
                <a:solidFill>
                  <a:srgbClr val="FF0000"/>
                </a:solidFill>
                <a:cs typeface="+mj-cs"/>
              </a:rPr>
              <a:t>Divergence</a:t>
            </a:r>
            <a:r>
              <a:rPr lang="en-US" sz="2400" dirty="0" smtClean="0"/>
              <a:t> </a:t>
            </a:r>
            <a:r>
              <a:rPr lang="en-US" sz="2400" b="1" dirty="0" err="1" smtClean="0">
                <a:solidFill>
                  <a:srgbClr val="FF0000"/>
                </a:solidFill>
                <a:cs typeface="+mj-cs"/>
              </a:rPr>
              <a:t>caryotype</a:t>
            </a:r>
            <a:r>
              <a:rPr lang="en-US" sz="2400" dirty="0" smtClean="0"/>
              <a:t> </a:t>
            </a:r>
            <a:r>
              <a:rPr lang="fa-IR" sz="2400" dirty="0" smtClean="0"/>
              <a:t>          2-  </a:t>
            </a:r>
            <a:r>
              <a:rPr lang="en-US" sz="2400" b="1" dirty="0" err="1" smtClean="0">
                <a:solidFill>
                  <a:srgbClr val="FF0000"/>
                </a:solidFill>
                <a:cs typeface="+mj-cs"/>
              </a:rPr>
              <a:t>farassive</a:t>
            </a:r>
            <a:r>
              <a:rPr lang="en-US" sz="2400" dirty="0" smtClean="0"/>
              <a:t>   </a:t>
            </a:r>
            <a:r>
              <a:rPr lang="en-US" sz="2400" b="1" dirty="0" err="1" smtClean="0">
                <a:solidFill>
                  <a:srgbClr val="FF0000"/>
                </a:solidFill>
                <a:cs typeface="+mj-cs"/>
              </a:rPr>
              <a:t>chromosome</a:t>
            </a:r>
            <a:r>
              <a:rPr lang="fa-IR" sz="2400" dirty="0" smtClean="0"/>
              <a:t> </a:t>
            </a:r>
          </a:p>
          <a:p>
            <a:pPr>
              <a:buNone/>
            </a:pPr>
            <a:r>
              <a:rPr lang="fa-IR" sz="2400" dirty="0"/>
              <a:t> </a:t>
            </a:r>
            <a:r>
              <a:rPr lang="en-US" sz="2400" b="1" dirty="0" smtClean="0">
                <a:solidFill>
                  <a:srgbClr val="FF0000"/>
                </a:solidFill>
                <a:cs typeface="+mj-cs"/>
              </a:rPr>
              <a:t>inter</a:t>
            </a:r>
            <a:r>
              <a:rPr lang="en-US" sz="2400" dirty="0" smtClean="0"/>
              <a:t>        </a:t>
            </a:r>
            <a:r>
              <a:rPr lang="en-US" sz="2400" b="1" dirty="0" smtClean="0">
                <a:solidFill>
                  <a:srgbClr val="FF0000"/>
                </a:solidFill>
                <a:cs typeface="+mj-cs"/>
              </a:rPr>
              <a:t>species</a:t>
            </a:r>
            <a:r>
              <a:rPr lang="en-US" sz="2400" dirty="0" smtClean="0"/>
              <a:t> </a:t>
            </a:r>
            <a:r>
              <a:rPr lang="fa-IR" sz="2400" dirty="0" smtClean="0"/>
              <a:t>                   3-  </a:t>
            </a:r>
            <a:r>
              <a:rPr lang="en-US" sz="2400" dirty="0" smtClean="0"/>
              <a:t> </a:t>
            </a:r>
            <a:r>
              <a:rPr lang="en-US" sz="2400" b="1" dirty="0" smtClean="0">
                <a:solidFill>
                  <a:srgbClr val="FF0000"/>
                </a:solidFill>
                <a:cs typeface="+mj-cs"/>
              </a:rPr>
              <a:t>excessive</a:t>
            </a:r>
            <a:r>
              <a:rPr lang="en-US" sz="2400" dirty="0" smtClean="0"/>
              <a:t>  </a:t>
            </a:r>
            <a:r>
              <a:rPr lang="en-US" sz="2400" b="1" dirty="0" smtClean="0">
                <a:solidFill>
                  <a:srgbClr val="FF0000"/>
                </a:solidFill>
                <a:cs typeface="+mj-cs"/>
              </a:rPr>
              <a:t>chromosome</a:t>
            </a:r>
            <a:r>
              <a:rPr lang="en-US" sz="2400" dirty="0" smtClean="0"/>
              <a:t> </a:t>
            </a:r>
            <a:r>
              <a:rPr lang="fa-IR" sz="2400" dirty="0" smtClean="0"/>
              <a:t>   </a:t>
            </a:r>
          </a:p>
          <a:p>
            <a:pPr>
              <a:buNone/>
            </a:pPr>
            <a:r>
              <a:rPr lang="fa-IR" sz="2400" dirty="0"/>
              <a:t>	</a:t>
            </a:r>
            <a:r>
              <a:rPr lang="fa-IR" sz="2400" dirty="0" smtClean="0"/>
              <a:t>			</a:t>
            </a:r>
            <a:r>
              <a:rPr lang="fa-IR" sz="2400" smtClean="0"/>
              <a:t>                 </a:t>
            </a:r>
            <a:r>
              <a:rPr lang="fa-IR" sz="2400" dirty="0" smtClean="0"/>
              <a:t>4-</a:t>
            </a:r>
            <a:r>
              <a:rPr lang="en-US" sz="2400" b="1" dirty="0" smtClean="0">
                <a:solidFill>
                  <a:srgbClr val="FF0000"/>
                </a:solidFill>
                <a:cs typeface="+mj-cs"/>
              </a:rPr>
              <a:t>mutation</a:t>
            </a:r>
            <a:r>
              <a:rPr lang="en-US" sz="2400" dirty="0" smtClean="0"/>
              <a:t>  </a:t>
            </a:r>
          </a:p>
          <a:p>
            <a:pPr>
              <a:buNone/>
            </a:pPr>
            <a:r>
              <a:rPr lang="en-US" sz="2400" dirty="0" smtClean="0"/>
              <a:t> </a:t>
            </a:r>
            <a:endParaRPr lang="fa-IR" sz="2400" dirty="0"/>
          </a:p>
        </p:txBody>
      </p:sp>
      <p:sp>
        <p:nvSpPr>
          <p:cNvPr id="4" name="Right Brace 3"/>
          <p:cNvSpPr/>
          <p:nvPr/>
        </p:nvSpPr>
        <p:spPr>
          <a:xfrm>
            <a:off x="5000628" y="2643182"/>
            <a:ext cx="343963" cy="18648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0118" y="571488"/>
            <a:ext cx="8229600" cy="1143000"/>
          </a:xfrm>
        </p:spPr>
        <p:txBody>
          <a:bodyPr>
            <a:noAutofit/>
          </a:bodyPr>
          <a:lstStyle/>
          <a:p>
            <a:r>
              <a:rPr lang="en-US" sz="3200" b="1" dirty="0" smtClean="0">
                <a:solidFill>
                  <a:srgbClr val="FF0000"/>
                </a:solidFill>
              </a:rPr>
              <a:t>Speciation</a:t>
            </a:r>
            <a:r>
              <a:rPr lang="en-US" sz="3200" b="1" dirty="0" smtClean="0"/>
              <a:t>  </a:t>
            </a:r>
            <a:r>
              <a:rPr lang="en-US" sz="3200" b="1" dirty="0" smtClean="0">
                <a:solidFill>
                  <a:srgbClr val="FF0000"/>
                </a:solidFill>
              </a:rPr>
              <a:t>lacking</a:t>
            </a:r>
            <a:r>
              <a:rPr lang="en-US" sz="3200" b="1" dirty="0" smtClean="0"/>
              <a:t> </a:t>
            </a:r>
            <a:r>
              <a:rPr lang="en-US" sz="3200" b="1" dirty="0" smtClean="0">
                <a:solidFill>
                  <a:srgbClr val="FF0000"/>
                </a:solidFill>
              </a:rPr>
              <a:t>rearranged</a:t>
            </a:r>
            <a:r>
              <a:rPr lang="en-US" sz="3200" b="1" dirty="0" smtClean="0"/>
              <a:t> </a:t>
            </a:r>
            <a:r>
              <a:rPr lang="en-US" sz="3200" b="1" dirty="0" err="1" smtClean="0">
                <a:solidFill>
                  <a:srgbClr val="FF0000"/>
                </a:solidFill>
              </a:rPr>
              <a:t>chromosomic</a:t>
            </a:r>
            <a:endParaRPr lang="fa-IR" sz="3200" b="1" dirty="0">
              <a:solidFill>
                <a:srgbClr val="FF0000"/>
              </a:solidFill>
            </a:endParaRPr>
          </a:p>
        </p:txBody>
      </p:sp>
      <p:sp>
        <p:nvSpPr>
          <p:cNvPr id="3" name="Content Placeholder 2"/>
          <p:cNvSpPr>
            <a:spLocks noGrp="1"/>
          </p:cNvSpPr>
          <p:nvPr>
            <p:ph idx="1"/>
          </p:nvPr>
        </p:nvSpPr>
        <p:spPr>
          <a:xfrm>
            <a:off x="214282" y="1600200"/>
            <a:ext cx="8472518" cy="4525963"/>
          </a:xfrm>
        </p:spPr>
        <p:txBody>
          <a:bodyPr/>
          <a:lstStyle/>
          <a:p>
            <a:pPr>
              <a:buNone/>
            </a:pPr>
            <a:r>
              <a:rPr lang="fa-IR" b="1" dirty="0" smtClean="0"/>
              <a:t>الف) گونه زايي بدون بازتركيبي كروموزومي  </a:t>
            </a:r>
          </a:p>
          <a:p>
            <a:pPr>
              <a:buNone/>
            </a:pPr>
            <a:r>
              <a:rPr lang="fa-IR" dirty="0" smtClean="0"/>
              <a:t>گونه هايي با جدايي توليد مثلي اما ساختار كروموزومي يكسان </a:t>
            </a:r>
          </a:p>
          <a:p>
            <a:pPr>
              <a:buNone/>
            </a:pPr>
            <a:r>
              <a:rPr lang="fa-IR" dirty="0" smtClean="0"/>
              <a:t>درزوقيلاي هاوايي شامل 69 گونه كه ساختار نوارهاي كروموزومي غذذ بزاقي آنها بسيار پيچيده اند. سه گونه داراي ساختار كروموزومي يكسان ولي بذون هم آوري </a:t>
            </a:r>
          </a:p>
          <a:p>
            <a:pPr algn="ctr">
              <a:buNone/>
            </a:pPr>
            <a:r>
              <a:rPr lang="fa-IR" b="1" dirty="0" smtClean="0"/>
              <a:t>نتيجه اينكه: </a:t>
            </a:r>
          </a:p>
          <a:p>
            <a:pPr algn="ctr">
              <a:buNone/>
            </a:pPr>
            <a:r>
              <a:rPr lang="fa-IR" dirty="0" smtClean="0"/>
              <a:t>تمايز ژني     ←       جدايي توليد مثلي </a:t>
            </a:r>
            <a:endParaRPr lang="fa-IR" dirty="0"/>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2926"/>
            <a:ext cx="8229600" cy="1143000"/>
          </a:xfrm>
        </p:spPr>
        <p:txBody>
          <a:bodyPr>
            <a:normAutofit fontScale="90000"/>
          </a:bodyPr>
          <a:lstStyle/>
          <a:p>
            <a:r>
              <a:rPr lang="en-US" sz="3600" dirty="0" err="1" smtClean="0">
                <a:solidFill>
                  <a:srgbClr val="FF0000"/>
                </a:solidFill>
              </a:rPr>
              <a:t>Rearraged</a:t>
            </a:r>
            <a:r>
              <a:rPr lang="en-US" sz="3600" dirty="0" smtClean="0">
                <a:solidFill>
                  <a:srgbClr val="FF0000"/>
                </a:solidFill>
              </a:rPr>
              <a:t>  </a:t>
            </a:r>
            <a:r>
              <a:rPr lang="en-US" sz="3600" dirty="0" err="1" smtClean="0">
                <a:solidFill>
                  <a:srgbClr val="FF0000"/>
                </a:solidFill>
              </a:rPr>
              <a:t>chramosomic</a:t>
            </a:r>
            <a:r>
              <a:rPr lang="en-US" sz="3600" dirty="0" smtClean="0">
                <a:solidFill>
                  <a:srgbClr val="FF0000"/>
                </a:solidFill>
              </a:rPr>
              <a:t> locking speciation </a:t>
            </a:r>
            <a:endParaRPr lang="fa-IR" sz="3600" dirty="0">
              <a:solidFill>
                <a:srgbClr val="FF0000"/>
              </a:solidFill>
            </a:endParaRPr>
          </a:p>
        </p:txBody>
      </p:sp>
      <p:sp>
        <p:nvSpPr>
          <p:cNvPr id="3" name="Content Placeholder 2"/>
          <p:cNvSpPr>
            <a:spLocks noGrp="1"/>
          </p:cNvSpPr>
          <p:nvPr>
            <p:ph idx="1"/>
          </p:nvPr>
        </p:nvSpPr>
        <p:spPr>
          <a:xfrm>
            <a:off x="214282" y="1600200"/>
            <a:ext cx="8472518" cy="4525963"/>
          </a:xfrm>
        </p:spPr>
        <p:txBody>
          <a:bodyPr/>
          <a:lstStyle/>
          <a:p>
            <a:pPr>
              <a:buNone/>
            </a:pPr>
            <a:r>
              <a:rPr lang="fa-IR" b="1" dirty="0" smtClean="0"/>
              <a:t>ب) باز تربيتي هاي كروموزومي بدون گونه زايي </a:t>
            </a:r>
          </a:p>
          <a:p>
            <a:pPr>
              <a:buNone/>
            </a:pPr>
            <a:r>
              <a:rPr lang="fa-IR" dirty="0" smtClean="0"/>
              <a:t>اين حالت فقط ايجاد </a:t>
            </a:r>
            <a:r>
              <a:rPr lang="en-US" dirty="0" err="1" smtClean="0"/>
              <a:t>polymarphism</a:t>
            </a:r>
            <a:r>
              <a:rPr lang="en-US" dirty="0"/>
              <a:t> </a:t>
            </a:r>
            <a:r>
              <a:rPr lang="fa-IR" dirty="0" smtClean="0"/>
              <a:t> كروموزومي مي نمايد </a:t>
            </a:r>
          </a:p>
          <a:p>
            <a:pPr>
              <a:buNone/>
            </a:pPr>
            <a:r>
              <a:rPr lang="fa-IR" dirty="0" smtClean="0"/>
              <a:t>وارونگي پاراسنتريك در زوفيلا پزودواسبكوراي . </a:t>
            </a:r>
          </a:p>
          <a:p>
            <a:pPr algn="just">
              <a:buNone/>
            </a:pPr>
            <a:r>
              <a:rPr lang="fa-IR" b="1" dirty="0" smtClean="0"/>
              <a:t>نتيجه اينكه : </a:t>
            </a:r>
            <a:r>
              <a:rPr lang="fa-IR" dirty="0" smtClean="0"/>
              <a:t>الزاماً بين جهشهاي كروموزومي و گونه زايي ارتباط متقابلي وجود ندارد. </a:t>
            </a:r>
          </a:p>
          <a:p>
            <a:pPr algn="ctr">
              <a:buNone/>
            </a:pPr>
            <a:r>
              <a:rPr lang="en-US" dirty="0" smtClean="0">
                <a:solidFill>
                  <a:srgbClr val="FF0000"/>
                </a:solidFill>
              </a:rPr>
              <a:t>Mutation ×→speciation </a:t>
            </a:r>
            <a:endParaRPr lang="fa-IR" dirty="0" smtClean="0">
              <a:solidFill>
                <a:srgbClr val="FF0000"/>
              </a:solidFill>
            </a:endParaRPr>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ج) گونه زايي همراه با جهش كروموزومي </a:t>
            </a:r>
            <a:endParaRPr lang="fa-IR" dirty="0"/>
          </a:p>
        </p:txBody>
      </p:sp>
      <p:sp>
        <p:nvSpPr>
          <p:cNvPr id="3" name="Content Placeholder 2"/>
          <p:cNvSpPr>
            <a:spLocks noGrp="1"/>
          </p:cNvSpPr>
          <p:nvPr>
            <p:ph idx="1"/>
          </p:nvPr>
        </p:nvSpPr>
        <p:spPr>
          <a:xfrm>
            <a:off x="428596" y="1643050"/>
            <a:ext cx="8229600" cy="4525963"/>
          </a:xfrm>
        </p:spPr>
        <p:txBody>
          <a:bodyPr>
            <a:normAutofit/>
          </a:bodyPr>
          <a:lstStyle/>
          <a:p>
            <a:pPr>
              <a:lnSpc>
                <a:spcPct val="150000"/>
              </a:lnSpc>
              <a:buNone/>
            </a:pPr>
            <a:r>
              <a:rPr lang="fa-IR" sz="2400" dirty="0" smtClean="0"/>
              <a:t>1</a:t>
            </a:r>
            <a:r>
              <a:rPr lang="fa-IR" sz="2400" b="1" dirty="0" smtClean="0"/>
              <a:t>- جهش هاي كروموزومي بعنوان سازكار جدايي بالقوه . </a:t>
            </a:r>
          </a:p>
          <a:p>
            <a:pPr>
              <a:lnSpc>
                <a:spcPct val="150000"/>
              </a:lnSpc>
              <a:buNone/>
            </a:pPr>
            <a:r>
              <a:rPr lang="fa-IR" sz="2400" dirty="0" smtClean="0"/>
              <a:t>		1- فقدان جزئي جداشدگي كروموزومي </a:t>
            </a:r>
            <a:r>
              <a:rPr lang="en-US" sz="2400" dirty="0" smtClean="0"/>
              <a:t>Meiotic </a:t>
            </a:r>
            <a:r>
              <a:rPr lang="en-US" sz="2400" dirty="0" err="1" smtClean="0">
                <a:solidFill>
                  <a:srgbClr val="FF0000"/>
                </a:solidFill>
              </a:rPr>
              <a:t>asunapsis</a:t>
            </a:r>
            <a:endParaRPr lang="en-US" sz="2400" dirty="0" smtClean="0">
              <a:solidFill>
                <a:srgbClr val="FF0000"/>
              </a:solidFill>
            </a:endParaRPr>
          </a:p>
          <a:p>
            <a:pPr>
              <a:lnSpc>
                <a:spcPct val="150000"/>
              </a:lnSpc>
              <a:buNone/>
            </a:pPr>
            <a:r>
              <a:rPr lang="en-US" sz="2400" dirty="0" smtClean="0"/>
              <a:t>		</a:t>
            </a:r>
            <a:r>
              <a:rPr lang="fa-IR" sz="2400" dirty="0" smtClean="0"/>
              <a:t>2- جهت گيري نادرست مولتي والمانها ودر آغاز متاماز . </a:t>
            </a:r>
          </a:p>
          <a:p>
            <a:pPr>
              <a:lnSpc>
                <a:spcPct val="150000"/>
              </a:lnSpc>
              <a:buNone/>
            </a:pPr>
            <a:r>
              <a:rPr lang="fa-IR" sz="2400" dirty="0" smtClean="0"/>
              <a:t>	اين نوع مشكل مي تواند باعث توليد گاماتهاي داراي نقايص كروموزومي شود لذا در نهايت به كاهش مشخص در تعداد دورگ ها منجر خواهد شد </a:t>
            </a:r>
          </a:p>
          <a:p>
            <a:pPr>
              <a:lnSpc>
                <a:spcPct val="150000"/>
              </a:lnSpc>
              <a:buNone/>
            </a:pPr>
            <a:endParaRPr lang="fa-IR" sz="2400" b="1" dirty="0"/>
          </a:p>
        </p:txBody>
      </p:sp>
    </p:spTree>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fa-IR" b="1" dirty="0" smtClean="0"/>
              <a:t>2- جهش كروموزومي و توليد ابرژنهاي جديد</a:t>
            </a:r>
            <a:r>
              <a:rPr lang="en-US" sz="4300" b="1" dirty="0" smtClean="0">
                <a:solidFill>
                  <a:srgbClr val="FF0000"/>
                </a:solidFill>
              </a:rPr>
              <a:t>super gene</a:t>
            </a:r>
            <a:r>
              <a:rPr lang="en-US" sz="4300" b="1" dirty="0" smtClean="0"/>
              <a:t> </a:t>
            </a:r>
            <a:endParaRPr lang="fa-IR" b="1" dirty="0" smtClean="0"/>
          </a:p>
          <a:p>
            <a:pPr>
              <a:buNone/>
            </a:pPr>
            <a:r>
              <a:rPr lang="fa-IR" dirty="0" smtClean="0"/>
              <a:t> قطعه اي از يك كروموزوم كه در مقابل تقاطع كروموزومي حفاظت شده است و بنحوي منتقل مي شود كه گوئي ژن واحد است . اغلب با ساختارهاي كروموزومي موجب جلوگيري از تقاطع كروموزومي هتروزيگوتها مي شوند ، يا آنكه آنها را تحت تاثير قرار مي دهند . هر سنخ جديد ساختاري ، مي تواند ترتيب ژنهاي همساخته را قفل كند و از طريق حفاظت آن در مقابل تقاطع كروموزومي توليد ابرژن نمايد. </a:t>
            </a:r>
            <a:endParaRPr lang="fa-IR" dirty="0"/>
          </a:p>
        </p:txBody>
      </p:sp>
    </p:spTree>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lstStyle/>
          <a:p>
            <a:pPr>
              <a:buNone/>
            </a:pPr>
            <a:r>
              <a:rPr lang="fa-IR" dirty="0" smtClean="0"/>
              <a:t>بعنوان مثال از گونه زايي جهشي </a:t>
            </a:r>
          </a:p>
          <a:p>
            <a:pPr>
              <a:buNone/>
            </a:pPr>
            <a:r>
              <a:rPr lang="fa-IR" dirty="0" smtClean="0"/>
              <a:t>بوجود آمدن </a:t>
            </a:r>
            <a:r>
              <a:rPr lang="en-US" dirty="0" smtClean="0"/>
              <a:t> </a:t>
            </a:r>
            <a:r>
              <a:rPr lang="en-US" sz="4000" b="1" dirty="0" err="1" smtClean="0">
                <a:solidFill>
                  <a:srgbClr val="FF0000"/>
                </a:solidFill>
              </a:rPr>
              <a:t>clade</a:t>
            </a:r>
            <a:r>
              <a:rPr lang="fa-IR" dirty="0" smtClean="0"/>
              <a:t> جديدي از جمعيتهاي </a:t>
            </a:r>
            <a:r>
              <a:rPr lang="en-US" sz="3600" b="1" dirty="0" smtClean="0">
                <a:solidFill>
                  <a:srgbClr val="FF0000"/>
                </a:solidFill>
              </a:rPr>
              <a:t>fresh water</a:t>
            </a:r>
            <a:r>
              <a:rPr lang="fa-IR" sz="3600" b="1" dirty="0" smtClean="0">
                <a:solidFill>
                  <a:srgbClr val="FF0000"/>
                </a:solidFill>
              </a:rPr>
              <a:t> </a:t>
            </a:r>
            <a:r>
              <a:rPr lang="fa-IR" dirty="0" smtClean="0"/>
              <a:t>تمام نيمكره شمالي حدود 10000 سال پيش تحت تاثير موتاسيون كه منجر به توليد آلل جديد </a:t>
            </a:r>
            <a:r>
              <a:rPr lang="en-US" sz="4000" b="1" dirty="0" smtClean="0">
                <a:solidFill>
                  <a:srgbClr val="FF0000"/>
                </a:solidFill>
              </a:rPr>
              <a:t>low</a:t>
            </a:r>
            <a:r>
              <a:rPr lang="en-US" dirty="0" smtClean="0"/>
              <a:t> </a:t>
            </a:r>
            <a:r>
              <a:rPr lang="en-US" sz="4000" b="1" dirty="0" smtClean="0">
                <a:solidFill>
                  <a:srgbClr val="FF0000"/>
                </a:solidFill>
              </a:rPr>
              <a:t>armor</a:t>
            </a:r>
            <a:r>
              <a:rPr lang="en-US" dirty="0" smtClean="0"/>
              <a:t> </a:t>
            </a:r>
            <a:r>
              <a:rPr lang="fa-IR" dirty="0" smtClean="0"/>
              <a:t> از ژن </a:t>
            </a:r>
            <a:r>
              <a:rPr lang="en-US" sz="4000" b="1" dirty="0" err="1" smtClean="0">
                <a:solidFill>
                  <a:srgbClr val="FF0000"/>
                </a:solidFill>
              </a:rPr>
              <a:t>Eda</a:t>
            </a:r>
            <a:r>
              <a:rPr lang="fa-IR" dirty="0" smtClean="0"/>
              <a:t> شد . </a:t>
            </a:r>
          </a:p>
          <a:p>
            <a:pPr>
              <a:buNone/>
            </a:pPr>
            <a:r>
              <a:rPr lang="fa-IR" dirty="0" smtClean="0"/>
              <a:t>ژن </a:t>
            </a:r>
            <a:r>
              <a:rPr lang="en-US" dirty="0" err="1" smtClean="0"/>
              <a:t>Eda</a:t>
            </a:r>
            <a:r>
              <a:rPr lang="fa-IR" dirty="0" smtClean="0"/>
              <a:t> كنترل كننده محل توليد صفحات رژزرهي در اين ماهي است . در آلل </a:t>
            </a:r>
            <a:r>
              <a:rPr lang="en-US" sz="4000" b="1" dirty="0" smtClean="0">
                <a:solidFill>
                  <a:srgbClr val="FF0000"/>
                </a:solidFill>
              </a:rPr>
              <a:t>low</a:t>
            </a:r>
            <a:r>
              <a:rPr lang="en-US" dirty="0" smtClean="0"/>
              <a:t> </a:t>
            </a:r>
            <a:r>
              <a:rPr lang="en-US" sz="4000" b="1" dirty="0" smtClean="0">
                <a:solidFill>
                  <a:srgbClr val="FF0000"/>
                </a:solidFill>
              </a:rPr>
              <a:t>armor</a:t>
            </a:r>
            <a:r>
              <a:rPr lang="en-US" dirty="0" smtClean="0"/>
              <a:t>, </a:t>
            </a:r>
            <a:r>
              <a:rPr lang="en-US" sz="4000" b="1" dirty="0" err="1" smtClean="0">
                <a:solidFill>
                  <a:srgbClr val="FF0000"/>
                </a:solidFill>
              </a:rPr>
              <a:t>higharmor</a:t>
            </a:r>
            <a:r>
              <a:rPr lang="en-US" dirty="0" smtClean="0"/>
              <a:t> </a:t>
            </a:r>
            <a:r>
              <a:rPr lang="fa-IR" dirty="0" smtClean="0"/>
              <a:t> </a:t>
            </a:r>
            <a:endParaRPr lang="fa-IR" dirty="0"/>
          </a:p>
        </p:txBody>
      </p:sp>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L:\عكس گونه\shapiro_stickleback.jpg"/>
          <p:cNvPicPr>
            <a:picLocks noChangeAspect="1" noChangeArrowheads="1"/>
          </p:cNvPicPr>
          <p:nvPr/>
        </p:nvPicPr>
        <p:blipFill>
          <a:blip r:embed="rId2"/>
          <a:srcRect/>
          <a:stretch>
            <a:fillRect/>
          </a:stretch>
        </p:blipFill>
        <p:spPr bwMode="auto">
          <a:xfrm>
            <a:off x="197461" y="1000108"/>
            <a:ext cx="8778003" cy="4643470"/>
          </a:xfrm>
          <a:prstGeom prst="rect">
            <a:avLst/>
          </a:prstGeom>
          <a:noFill/>
        </p:spPr>
      </p:pic>
    </p:spTree>
  </p:cSld>
  <p:clrMapOvr>
    <a:masterClrMapping/>
  </p:clrMapOvr>
  <p:transition>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a:bodyPr>
          <a:lstStyle/>
          <a:p>
            <a:pPr>
              <a:buNone/>
            </a:pPr>
            <a:r>
              <a:rPr lang="fa-IR" sz="2400" dirty="0" smtClean="0"/>
              <a:t>مثال دوم : توليد آلل جديدي براي ژن </a:t>
            </a:r>
            <a:r>
              <a:rPr lang="en-US" sz="2400" dirty="0" smtClean="0"/>
              <a:t> </a:t>
            </a:r>
            <a:r>
              <a:rPr lang="en-US" sz="2400" dirty="0" err="1" smtClean="0">
                <a:solidFill>
                  <a:srgbClr val="FF0000"/>
                </a:solidFill>
              </a:rPr>
              <a:t>kitlge</a:t>
            </a:r>
            <a:r>
              <a:rPr lang="en-US" sz="2400" dirty="0" smtClean="0"/>
              <a:t> </a:t>
            </a:r>
            <a:r>
              <a:rPr lang="fa-IR" sz="2400" dirty="0" smtClean="0"/>
              <a:t> در جمعيت </a:t>
            </a:r>
            <a:r>
              <a:rPr lang="en-US" sz="2400" dirty="0" smtClean="0">
                <a:solidFill>
                  <a:srgbClr val="FF0000"/>
                </a:solidFill>
              </a:rPr>
              <a:t>stickle back </a:t>
            </a:r>
            <a:r>
              <a:rPr lang="fa-IR" sz="2400" dirty="0" smtClean="0">
                <a:solidFill>
                  <a:srgbClr val="FF0000"/>
                </a:solidFill>
              </a:rPr>
              <a:t> </a:t>
            </a:r>
            <a:r>
              <a:rPr lang="fa-IR" sz="2400" dirty="0" smtClean="0"/>
              <a:t>است </a:t>
            </a:r>
          </a:p>
          <a:p>
            <a:pPr>
              <a:buNone/>
            </a:pPr>
            <a:r>
              <a:rPr lang="fa-IR" sz="2400" dirty="0" smtClean="0"/>
              <a:t>(</a:t>
            </a:r>
            <a:r>
              <a:rPr lang="en-US" sz="2400" dirty="0" err="1" smtClean="0">
                <a:solidFill>
                  <a:srgbClr val="FF0000"/>
                </a:solidFill>
              </a:rPr>
              <a:t>kitlge</a:t>
            </a:r>
            <a:r>
              <a:rPr lang="en-US" sz="2400" dirty="0" smtClean="0"/>
              <a:t> </a:t>
            </a:r>
            <a:r>
              <a:rPr lang="fa-IR" sz="2400" dirty="0" smtClean="0"/>
              <a:t>) مسئول پيگمانتاسيون روشن پوست در اين ماهي است.</a:t>
            </a:r>
          </a:p>
          <a:p>
            <a:pPr>
              <a:buNone/>
            </a:pPr>
            <a:endParaRPr lang="fa-IR" sz="2400" dirty="0" smtClean="0"/>
          </a:p>
        </p:txBody>
      </p:sp>
      <p:pic>
        <p:nvPicPr>
          <p:cNvPr id="3075" name="Picture 3" descr="L:\عكس گونه\pigmant.gif"/>
          <p:cNvPicPr>
            <a:picLocks noChangeAspect="1" noChangeArrowheads="1"/>
          </p:cNvPicPr>
          <p:nvPr/>
        </p:nvPicPr>
        <p:blipFill>
          <a:blip r:embed="rId2"/>
          <a:srcRect/>
          <a:stretch>
            <a:fillRect/>
          </a:stretch>
        </p:blipFill>
        <p:spPr bwMode="auto">
          <a:xfrm>
            <a:off x="356714" y="1759112"/>
            <a:ext cx="8358690" cy="4884598"/>
          </a:xfrm>
          <a:prstGeom prst="rect">
            <a:avLst/>
          </a:prstGeom>
          <a:noFill/>
        </p:spPr>
      </p:pic>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lstStyle/>
          <a:p>
            <a:pPr>
              <a:buNone/>
            </a:pPr>
            <a:r>
              <a:rPr lang="fa-IR" dirty="0" smtClean="0"/>
              <a:t>مثال سوم : توليد آلل متفاوتي از ژن</a:t>
            </a:r>
            <a:r>
              <a:rPr lang="en-US" dirty="0" smtClean="0"/>
              <a:t>  </a:t>
            </a:r>
            <a:r>
              <a:rPr lang="fa-IR" dirty="0" smtClean="0"/>
              <a:t>(</a:t>
            </a:r>
            <a:r>
              <a:rPr lang="en-US" dirty="0" smtClean="0"/>
              <a:t> </a:t>
            </a:r>
            <a:r>
              <a:rPr lang="en-US" dirty="0" err="1" smtClean="0">
                <a:solidFill>
                  <a:srgbClr val="FF0000"/>
                </a:solidFill>
              </a:rPr>
              <a:t>opsin</a:t>
            </a:r>
            <a:r>
              <a:rPr lang="fa-IR" dirty="0" smtClean="0"/>
              <a:t>) ژن حساس به طول موج </a:t>
            </a:r>
          </a:p>
          <a:p>
            <a:pPr>
              <a:buNone/>
            </a:pPr>
            <a:r>
              <a:rPr lang="fa-IR" dirty="0" smtClean="0"/>
              <a:t>گونه </a:t>
            </a:r>
            <a:r>
              <a:rPr lang="en-US" dirty="0" smtClean="0"/>
              <a:t> </a:t>
            </a:r>
            <a:r>
              <a:rPr lang="en-US" dirty="0" err="1" smtClean="0">
                <a:solidFill>
                  <a:srgbClr val="FF0000"/>
                </a:solidFill>
              </a:rPr>
              <a:t>pundmilia</a:t>
            </a:r>
            <a:r>
              <a:rPr lang="en-US" dirty="0" smtClean="0"/>
              <a:t> </a:t>
            </a:r>
            <a:r>
              <a:rPr lang="en-US" dirty="0" err="1" smtClean="0">
                <a:solidFill>
                  <a:srgbClr val="FF0000"/>
                </a:solidFill>
              </a:rPr>
              <a:t>pundmilia</a:t>
            </a:r>
            <a:r>
              <a:rPr lang="en-US" dirty="0" smtClean="0"/>
              <a:t> </a:t>
            </a:r>
            <a:r>
              <a:rPr lang="fa-IR" dirty="0" smtClean="0"/>
              <a:t> از درياچه </a:t>
            </a:r>
            <a:r>
              <a:rPr lang="en-US" dirty="0" err="1" smtClean="0">
                <a:solidFill>
                  <a:srgbClr val="FF0000"/>
                </a:solidFill>
              </a:rPr>
              <a:t>victoria</a:t>
            </a:r>
            <a:r>
              <a:rPr lang="en-US" dirty="0" smtClean="0"/>
              <a:t> </a:t>
            </a:r>
            <a:r>
              <a:rPr lang="en-US" dirty="0" err="1" smtClean="0">
                <a:solidFill>
                  <a:srgbClr val="FF0000"/>
                </a:solidFill>
              </a:rPr>
              <a:t>chlids</a:t>
            </a:r>
            <a:r>
              <a:rPr lang="fa-IR" dirty="0" smtClean="0"/>
              <a:t> مسئول توليد رنگ قرمز يا آبي در جنس نر . </a:t>
            </a:r>
            <a:endParaRPr lang="fa-IR" dirty="0"/>
          </a:p>
        </p:txBody>
      </p:sp>
    </p:spTree>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عكس گونه\pundmilia.jpg"/>
          <p:cNvPicPr>
            <a:picLocks noChangeAspect="1" noChangeArrowheads="1"/>
          </p:cNvPicPr>
          <p:nvPr/>
        </p:nvPicPr>
        <p:blipFill>
          <a:blip r:embed="rId2"/>
          <a:srcRect/>
          <a:stretch>
            <a:fillRect/>
          </a:stretch>
        </p:blipFill>
        <p:spPr bwMode="auto">
          <a:xfrm>
            <a:off x="4064000" y="0"/>
            <a:ext cx="5080000" cy="415290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4099" name="Picture 3" descr="L:\عكس گونه\pund ابي.jpg"/>
          <p:cNvPicPr>
            <a:picLocks noChangeAspect="1" noChangeArrowheads="1"/>
          </p:cNvPicPr>
          <p:nvPr/>
        </p:nvPicPr>
        <p:blipFill>
          <a:blip r:embed="rId3"/>
          <a:srcRect/>
          <a:stretch>
            <a:fillRect/>
          </a:stretch>
        </p:blipFill>
        <p:spPr bwMode="auto">
          <a:xfrm>
            <a:off x="126049" y="2786058"/>
            <a:ext cx="5374645" cy="407194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Rectangle 5"/>
          <p:cNvSpPr/>
          <p:nvPr/>
        </p:nvSpPr>
        <p:spPr>
          <a:xfrm>
            <a:off x="5929322" y="5857892"/>
            <a:ext cx="2888931" cy="400110"/>
          </a:xfrm>
          <a:prstGeom prst="rect">
            <a:avLst/>
          </a:prstGeom>
        </p:spPr>
        <p:txBody>
          <a:bodyPr wrap="none">
            <a:spAutoFit/>
          </a:bodyPr>
          <a:lstStyle/>
          <a:p>
            <a:r>
              <a:rPr lang="fa-IR" sz="2000" dirty="0" smtClean="0"/>
              <a:t>گونه </a:t>
            </a:r>
            <a:r>
              <a:rPr lang="en-US" sz="2000" dirty="0" smtClean="0"/>
              <a:t> </a:t>
            </a:r>
            <a:r>
              <a:rPr lang="en-US" sz="2000" dirty="0" err="1" smtClean="0"/>
              <a:t>pundmilia</a:t>
            </a:r>
            <a:r>
              <a:rPr lang="en-US" sz="2000" dirty="0" smtClean="0"/>
              <a:t> </a:t>
            </a:r>
            <a:r>
              <a:rPr lang="en-US" sz="2000" dirty="0" err="1" smtClean="0"/>
              <a:t>pundmilia</a:t>
            </a:r>
            <a:r>
              <a:rPr lang="en-US" sz="2000" dirty="0" smtClean="0"/>
              <a:t> </a:t>
            </a:r>
            <a:endParaRPr lang="fa-IR" sz="2000" dirty="0"/>
          </a:p>
        </p:txBody>
      </p:sp>
    </p:spTree>
  </p:cSld>
  <p:clrMapOvr>
    <a:masterClrMapping/>
  </p:clrMapOvr>
  <p:transition>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پيامدهاي تغييرات ژنتيكي </a:t>
            </a:r>
            <a:endParaRPr lang="fa-IR" dirty="0"/>
          </a:p>
        </p:txBody>
      </p:sp>
      <p:sp>
        <p:nvSpPr>
          <p:cNvPr id="3" name="Content Placeholder 2"/>
          <p:cNvSpPr>
            <a:spLocks noGrp="1"/>
          </p:cNvSpPr>
          <p:nvPr>
            <p:ph idx="1"/>
          </p:nvPr>
        </p:nvSpPr>
        <p:spPr/>
        <p:txBody>
          <a:bodyPr/>
          <a:lstStyle/>
          <a:p>
            <a:pPr>
              <a:buNone/>
            </a:pPr>
            <a:r>
              <a:rPr lang="fa-IR" dirty="0" smtClean="0"/>
              <a:t>الف) پيامدهاي ريختي : (</a:t>
            </a:r>
            <a:r>
              <a:rPr lang="en-US" dirty="0" smtClean="0"/>
              <a:t>Apparent conclusions</a:t>
            </a:r>
            <a:r>
              <a:rPr lang="fa-IR" dirty="0" smtClean="0"/>
              <a:t>) </a:t>
            </a:r>
          </a:p>
          <a:p>
            <a:pPr>
              <a:buNone/>
            </a:pPr>
            <a:r>
              <a:rPr lang="fa-IR" dirty="0" smtClean="0"/>
              <a:t>البته آن ميزان تمايز ريختي كه در خلال جدايي جغرافيايي بدست مي آيد . مقياسي دقيق براي معرفي درجه تمايز ژنتيكي كلي به حساب نمي آيد . </a:t>
            </a:r>
          </a:p>
          <a:p>
            <a:pPr>
              <a:buNone/>
            </a:pPr>
            <a:r>
              <a:rPr lang="fa-IR" dirty="0" smtClean="0"/>
              <a:t>مثل نرم تنان سرده سديون كه داراي اختلافات شديد ريختي اند و فقدان جدايي توليد مثلي اما در مورد گونه هاي همزاد حالتي عكس بر قرار است. </a:t>
            </a:r>
            <a:endParaRPr lang="fa-IR" dirty="0"/>
          </a:p>
        </p:txBody>
      </p:sp>
    </p:spTree>
  </p:cSld>
  <p:clrMapOvr>
    <a:masterClrMapping/>
  </p:clrMapOvr>
  <p:transition>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عكس گونه\cerion"/>
          <p:cNvPicPr>
            <a:picLocks noChangeAspect="1" noChangeArrowheads="1"/>
          </p:cNvPicPr>
          <p:nvPr/>
        </p:nvPicPr>
        <p:blipFill>
          <a:blip r:embed="rId2"/>
          <a:srcRect/>
          <a:stretch>
            <a:fillRect/>
          </a:stretch>
        </p:blipFill>
        <p:spPr bwMode="auto">
          <a:xfrm>
            <a:off x="816499" y="188000"/>
            <a:ext cx="7541715" cy="6455709"/>
          </a:xfrm>
          <a:prstGeom prst="rect">
            <a:avLst/>
          </a:prstGeom>
          <a:noFill/>
        </p:spPr>
      </p:pic>
    </p:spTree>
  </p:cSld>
  <p:clrMapOvr>
    <a:masterClrMapping/>
  </p:clrMapOvr>
  <p:transition>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357166"/>
            <a:ext cx="8229600" cy="1143000"/>
          </a:xfrm>
        </p:spPr>
        <p:txBody>
          <a:bodyPr>
            <a:normAutofit fontScale="90000"/>
          </a:bodyPr>
          <a:lstStyle/>
          <a:p>
            <a:r>
              <a:rPr lang="en-US" sz="4900" dirty="0" smtClean="0">
                <a:solidFill>
                  <a:srgbClr val="FF0000"/>
                </a:solidFill>
              </a:rPr>
              <a:t>Ecological conclusions </a:t>
            </a:r>
            <a:r>
              <a:rPr lang="fa-IR" sz="3600" dirty="0" smtClean="0"/>
              <a:t/>
            </a:r>
            <a:br>
              <a:rPr lang="fa-IR" sz="3600" dirty="0" smtClean="0"/>
            </a:br>
            <a:r>
              <a:rPr lang="fa-IR" sz="3600" dirty="0" smtClean="0"/>
              <a:t>ب) پيامدهاي اكولوژيك</a:t>
            </a:r>
            <a:endParaRPr lang="fa-IR" sz="3100" dirty="0">
              <a:solidFill>
                <a:srgbClr val="FF0000"/>
              </a:solidFill>
              <a:latin typeface="+mn-lt"/>
              <a:ea typeface="+mn-ea"/>
              <a:cs typeface="+mn-cs"/>
            </a:endParaRPr>
          </a:p>
        </p:txBody>
      </p:sp>
      <p:sp>
        <p:nvSpPr>
          <p:cNvPr id="3" name="Content Placeholder 2"/>
          <p:cNvSpPr>
            <a:spLocks noGrp="1"/>
          </p:cNvSpPr>
          <p:nvPr>
            <p:ph idx="1"/>
          </p:nvPr>
        </p:nvSpPr>
        <p:spPr/>
        <p:txBody>
          <a:bodyPr/>
          <a:lstStyle/>
          <a:p>
            <a:pPr marL="0" indent="0" algn="just">
              <a:lnSpc>
                <a:spcPct val="150000"/>
              </a:lnSpc>
              <a:buNone/>
            </a:pPr>
            <a:r>
              <a:rPr lang="fa-IR" dirty="0" smtClean="0"/>
              <a:t>تحولات ژنتيكي به نوبه خود مي توانند عميقاً برتري ها و سازش هاي اكولوژيك هر جمعيت را تحت تاثير قرار </a:t>
            </a:r>
            <a:br>
              <a:rPr lang="fa-IR" dirty="0" smtClean="0"/>
            </a:br>
            <a:r>
              <a:rPr lang="fa-IR" dirty="0" smtClean="0"/>
              <a:t>مي دهد. بهترين پاسخ براي مقابله با محيط غير عادي عبور به تركيبهاي ژنتيكي جديد است. تحولات مربوط به اكولوژي مجمع الجزاير هاي اقيانوسي اين پديده را به نحو خارق العاده اي نمايش مي دهند.  </a:t>
            </a:r>
            <a:endParaRPr lang="fa-IR" dirty="0"/>
          </a:p>
        </p:txBody>
      </p:sp>
    </p:spTree>
  </p:cSld>
  <p:clrMapOvr>
    <a:masterClrMapping/>
  </p:clrMapOvr>
  <p:transition>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ملزومات موفقيت گونه زايي </a:t>
            </a:r>
            <a:endParaRPr lang="fa-IR" dirty="0"/>
          </a:p>
        </p:txBody>
      </p:sp>
      <p:sp>
        <p:nvSpPr>
          <p:cNvPr id="3" name="Content Placeholder 2"/>
          <p:cNvSpPr>
            <a:spLocks noGrp="1"/>
          </p:cNvSpPr>
          <p:nvPr>
            <p:ph idx="1"/>
          </p:nvPr>
        </p:nvSpPr>
        <p:spPr/>
        <p:txBody>
          <a:bodyPr/>
          <a:lstStyle/>
          <a:p>
            <a:pPr>
              <a:lnSpc>
                <a:spcPct val="150000"/>
              </a:lnSpc>
              <a:buNone/>
            </a:pPr>
            <a:r>
              <a:rPr lang="fa-IR" dirty="0" smtClean="0"/>
              <a:t>1- جدايي جغرايي </a:t>
            </a:r>
            <a:r>
              <a:rPr lang="en-US" dirty="0" smtClean="0"/>
              <a:t> </a:t>
            </a:r>
            <a:r>
              <a:rPr lang="en-US" dirty="0" smtClean="0">
                <a:solidFill>
                  <a:srgbClr val="FF0000"/>
                </a:solidFill>
              </a:rPr>
              <a:t>geographic</a:t>
            </a:r>
            <a:r>
              <a:rPr lang="en-US" dirty="0" smtClean="0"/>
              <a:t>  </a:t>
            </a:r>
            <a:r>
              <a:rPr lang="en-US" dirty="0" err="1" smtClean="0">
                <a:solidFill>
                  <a:srgbClr val="FF0000"/>
                </a:solidFill>
              </a:rPr>
              <a:t>Isoiation</a:t>
            </a:r>
            <a:r>
              <a:rPr lang="en-US" dirty="0" smtClean="0"/>
              <a:t> </a:t>
            </a:r>
          </a:p>
          <a:p>
            <a:pPr>
              <a:lnSpc>
                <a:spcPct val="150000"/>
              </a:lnSpc>
              <a:buNone/>
            </a:pPr>
            <a:r>
              <a:rPr lang="fa-IR" dirty="0" smtClean="0"/>
              <a:t>2- جدايي جدايي توليد مثلي  </a:t>
            </a:r>
            <a:r>
              <a:rPr lang="en-US" dirty="0" smtClean="0">
                <a:solidFill>
                  <a:srgbClr val="FF0000"/>
                </a:solidFill>
              </a:rPr>
              <a:t>reproduction</a:t>
            </a:r>
            <a:r>
              <a:rPr lang="en-US" dirty="0" smtClean="0"/>
              <a:t> </a:t>
            </a:r>
            <a:r>
              <a:rPr lang="en-US" dirty="0" err="1" smtClean="0">
                <a:solidFill>
                  <a:srgbClr val="FF0000"/>
                </a:solidFill>
              </a:rPr>
              <a:t>Isoiation</a:t>
            </a:r>
            <a:r>
              <a:rPr lang="en-US" dirty="0" smtClean="0"/>
              <a:t> </a:t>
            </a:r>
            <a:endParaRPr lang="fa-IR" dirty="0" smtClean="0"/>
          </a:p>
          <a:p>
            <a:pPr>
              <a:lnSpc>
                <a:spcPct val="150000"/>
              </a:lnSpc>
              <a:buNone/>
            </a:pPr>
            <a:r>
              <a:rPr lang="fa-IR" dirty="0" smtClean="0"/>
              <a:t>در نهايت سازگاري اكولوژيك (</a:t>
            </a:r>
            <a:r>
              <a:rPr lang="en-US" dirty="0" smtClean="0">
                <a:solidFill>
                  <a:srgbClr val="FF0000"/>
                </a:solidFill>
              </a:rPr>
              <a:t>Ecological</a:t>
            </a:r>
            <a:r>
              <a:rPr lang="en-US" dirty="0" smtClean="0"/>
              <a:t>  </a:t>
            </a:r>
            <a:r>
              <a:rPr lang="en-US" dirty="0" smtClean="0">
                <a:solidFill>
                  <a:srgbClr val="FF0000"/>
                </a:solidFill>
              </a:rPr>
              <a:t>adaptation</a:t>
            </a:r>
            <a:r>
              <a:rPr lang="fa-IR" dirty="0" smtClean="0"/>
              <a:t>)</a:t>
            </a:r>
          </a:p>
          <a:p>
            <a:pPr>
              <a:lnSpc>
                <a:spcPct val="150000"/>
              </a:lnSpc>
              <a:buNone/>
            </a:pPr>
            <a:r>
              <a:rPr lang="fa-IR" dirty="0" smtClean="0"/>
              <a:t>براي اينكه روندگونه زايي به اتمام رسد لازم است </a:t>
            </a:r>
            <a:endParaRPr lang="fa-IR" dirty="0"/>
          </a:p>
        </p:txBody>
      </p:sp>
    </p:spTree>
  </p:cSld>
  <p:clrMapOvr>
    <a:masterClrMapping/>
  </p:clrMapOvr>
  <p:transition>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pPr marL="0" indent="0" algn="l">
              <a:lnSpc>
                <a:spcPct val="150000"/>
              </a:lnSpc>
              <a:buNone/>
            </a:pPr>
            <a:r>
              <a:rPr lang="en-US" b="1" dirty="0" smtClean="0">
                <a:solidFill>
                  <a:srgbClr val="FF0000"/>
                </a:solidFill>
              </a:rPr>
              <a:t>SUMMARY</a:t>
            </a:r>
            <a:r>
              <a:rPr lang="en-US" dirty="0" smtClean="0">
                <a:solidFill>
                  <a:srgbClr val="FF0000"/>
                </a:solidFill>
              </a:rPr>
              <a:t> :</a:t>
            </a:r>
            <a:endParaRPr lang="fa-IR" dirty="0" smtClean="0">
              <a:solidFill>
                <a:srgbClr val="FF0000"/>
              </a:solidFill>
            </a:endParaRPr>
          </a:p>
          <a:p>
            <a:pPr marL="0" indent="0" algn="just">
              <a:lnSpc>
                <a:spcPct val="150000"/>
              </a:lnSpc>
              <a:buNone/>
            </a:pPr>
            <a:r>
              <a:rPr lang="fa-IR" dirty="0" smtClean="0"/>
              <a:t>هر سنخ جديد ژنتيكي پس از آنكه به شرايط هموزيگوت و مسير ابرژن ها يا ژنهاي جديد آن  با بقيه ژنوتيپ همسازي يافتند از استعداد سازشي خاص بالقوه اش استفاده مي كند و در نواحي جديد پراكنده مي شود و از مرز مناطق باريك دورگ گيري ثانوي </a:t>
            </a:r>
            <a:br>
              <a:rPr lang="fa-IR" dirty="0" smtClean="0"/>
            </a:br>
            <a:r>
              <a:rPr lang="fa-IR" dirty="0" smtClean="0"/>
              <a:t>مي گذرد و هر گاه ژنوتيپ نوزاد از ژنوتيپ والديني برتري گرفت با كنار زدن گونه والديني به وراي ناحيه دورگ گيري گسترش مي يابد. </a:t>
            </a:r>
            <a:endParaRPr lang="fa-IR" dirty="0"/>
          </a:p>
        </p:txBody>
      </p:sp>
    </p:spTree>
  </p:cSld>
  <p:clrMapOvr>
    <a:masterClrMapping/>
  </p:clrMapOvr>
  <p:transition>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a:buNone/>
            </a:pPr>
            <a:r>
              <a:rPr lang="fa-IR" sz="6000" dirty="0" smtClean="0"/>
              <a:t>با تشكر از توجه شما </a:t>
            </a:r>
            <a:endParaRPr lang="fa-IR" sz="6000" dirty="0"/>
          </a:p>
        </p:txBody>
      </p:sp>
    </p:spTree>
  </p:cSld>
  <p:clrMapOvr>
    <a:masterClrMapping/>
  </p:clrMapOvr>
  <p:transition>
    <p:dissolv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234</TotalTime>
  <Words>775</Words>
  <Application>Microsoft Office PowerPoint</Application>
  <PresentationFormat>On-screen Show (4:3)</PresentationFormat>
  <Paragraphs>73</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Apex</vt:lpstr>
      <vt:lpstr> گونه زايي ژنتيكي</vt:lpstr>
      <vt:lpstr>فهرست مطالب </vt:lpstr>
      <vt:lpstr>Introduction </vt:lpstr>
      <vt:lpstr>PowerPoint Presentation</vt:lpstr>
      <vt:lpstr>PowerPoint Presentation</vt:lpstr>
      <vt:lpstr>PowerPoint Presentation</vt:lpstr>
      <vt:lpstr>PowerPoint Presentation</vt:lpstr>
      <vt:lpstr>PowerPoint Presentation</vt:lpstr>
      <vt:lpstr>PowerPoint Presentation</vt:lpstr>
      <vt:lpstr>Speciation  lacking rearranged chromosomic</vt:lpstr>
      <vt:lpstr>Rearraged  chramosomic locking speciation </vt:lpstr>
      <vt:lpstr>ج) گونه زايي همراه با جهش كروموزومي </vt:lpstr>
      <vt:lpstr>PowerPoint Presentation</vt:lpstr>
      <vt:lpstr>PowerPoint Presentation</vt:lpstr>
      <vt:lpstr>PowerPoint Presentation</vt:lpstr>
      <vt:lpstr>PowerPoint Presentation</vt:lpstr>
      <vt:lpstr>PowerPoint Presentation</vt:lpstr>
      <vt:lpstr>PowerPoint Presentation</vt:lpstr>
      <vt:lpstr>پيامدهاي تغييرات ژنتيكي </vt:lpstr>
      <vt:lpstr>PowerPoint Presentation</vt:lpstr>
      <vt:lpstr>Ecological conclusions  ب) پيامدهاي اكولوژيك</vt:lpstr>
      <vt:lpstr>ملزومات موفقيت گونه زايي </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amin</dc:creator>
  <cp:lastModifiedBy>Peyman-pc</cp:lastModifiedBy>
  <cp:revision>30</cp:revision>
  <dcterms:created xsi:type="dcterms:W3CDTF">2009-12-17T21:06:04Z</dcterms:created>
  <dcterms:modified xsi:type="dcterms:W3CDTF">2017-02-02T21:39:30Z</dcterms:modified>
</cp:coreProperties>
</file>