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notesMasterIdLst>
    <p:notesMasterId r:id="rId29"/>
  </p:notesMasterIdLst>
  <p:sldIdLst>
    <p:sldId id="357" r:id="rId2"/>
    <p:sldId id="311" r:id="rId3"/>
    <p:sldId id="312" r:id="rId4"/>
    <p:sldId id="316" r:id="rId5"/>
    <p:sldId id="319" r:id="rId6"/>
    <p:sldId id="359" r:id="rId7"/>
    <p:sldId id="360" r:id="rId8"/>
    <p:sldId id="363" r:id="rId9"/>
    <p:sldId id="364" r:id="rId10"/>
    <p:sldId id="366" r:id="rId11"/>
    <p:sldId id="372" r:id="rId12"/>
    <p:sldId id="374" r:id="rId13"/>
    <p:sldId id="375" r:id="rId14"/>
    <p:sldId id="376" r:id="rId15"/>
    <p:sldId id="377" r:id="rId16"/>
    <p:sldId id="378" r:id="rId17"/>
    <p:sldId id="381" r:id="rId18"/>
    <p:sldId id="382" r:id="rId19"/>
    <p:sldId id="384" r:id="rId20"/>
    <p:sldId id="385" r:id="rId21"/>
    <p:sldId id="386" r:id="rId22"/>
    <p:sldId id="389" r:id="rId23"/>
    <p:sldId id="392" r:id="rId24"/>
    <p:sldId id="393" r:id="rId25"/>
    <p:sldId id="397" r:id="rId26"/>
    <p:sldId id="398" r:id="rId27"/>
    <p:sldId id="394" r:id="rId28"/>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8" autoAdjust="0"/>
    <p:restoredTop sz="99100" autoAdjust="0"/>
  </p:normalViewPr>
  <p:slideViewPr>
    <p:cSldViewPr>
      <p:cViewPr varScale="1">
        <p:scale>
          <a:sx n="68" d="100"/>
          <a:sy n="68" d="100"/>
        </p:scale>
        <p:origin x="-1200" y="-72"/>
      </p:cViewPr>
      <p:guideLst>
        <p:guide orient="horz" pos="2160"/>
        <p:guide pos="2880"/>
      </p:guideLst>
    </p:cSldViewPr>
  </p:slideViewPr>
  <p:outlineViewPr>
    <p:cViewPr>
      <p:scale>
        <a:sx n="33" d="100"/>
        <a:sy n="33" d="100"/>
      </p:scale>
      <p:origin x="24" y="32996"/>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ax="1152" units="cm"/>
          <inkml:channel name="Y" type="integer" max="864" units="cm"/>
        </inkml:traceFormat>
        <inkml:channelProperties>
          <inkml:channelProperty channel="X" name="resolution" value="36" units="1/cm"/>
          <inkml:channelProperty channel="Y" name="resolution" value="36" units="1/cm"/>
        </inkml:channelProperties>
      </inkml:inkSource>
      <inkml:timestamp xml:id="ts0" timeString="2007-02-05T12:44:52.421"/>
    </inkml:context>
    <inkml:brush xml:id="br0">
      <inkml:brushProperty name="width" value="0.15875" units="cm"/>
      <inkml:brushProperty name="height" value="0.635" units="cm"/>
      <inkml:brushProperty name="color" value="#FFFF00"/>
      <inkml:brushProperty name="transparency" value="170"/>
      <inkml:brushProperty name="tip" value="rectangle"/>
      <inkml:brushProperty name="rasterOp" value="maskPen"/>
      <inkml:brushProperty name="fitToCurve" value="1"/>
      <inkml:brushProperty name="ignorePressure" value="1"/>
    </inkml:brush>
  </inkml:definitions>
  <inkml:trace contextRef="#ctx0" brushRef="#br0">6724 481,'-89'0,"-65"44,-1-23,-155-21,89 24,0-24,0 0,66 0,88 0,-87 0,131 0,-131-45,65 45,67-22,-66 22,-1 0,1 0,-45 0,44 0,67 0,-132 22,131-22,-131 21,-1-21,88 0,-87 0,87 0,-21 0,-1 0,67 0,-22 0,0 0,22 0,-23 0,1 0,-22 0,22 0,-45 24,1-24,-1 22,23 0,-67 86,22-64,89-44,-66 22,-45 43,45-65,-1 22,-21 43,21-43,1-22,21 0,23 0,-44 0,43 0,-21 0,-89 0,89 0,-23 0,1 0,66 0,-22 0,-1 0,23 0,22-44,22-108,-22 130,0-65,0 44,-44 43,-44 0,-111 43,110-43,-44 0,45 0,176-87,45-2,-67 67,1-21,88-44,-67 65,133 0,-132 22,43-43,23 43,0 0,-66 0,-67-22,66 22,1 0,43 0,-43-22,66-22,-67 23,1 21,-23 0,89 0,0 21,-23-21,23 0,0 22,0-22,-67 0,111 0,-110-65,-1 65,-21 0,21-22,1 22,-1 0,-22 0,133 0,-110 0,44 0,-45 0,45-87,-133 109,22-22,66 0,1 0,44 0,-45 0,-22 0,23 0,-1 0,1 0,-67 0,22 0,45 0,-67 0,66 0,-44 22,-21-22,65 0,-44 21,45 1,-1 0,-66 0,45 21,87 23,-65-45,-67 23,0-44,22 22,23 21,-23 1,-66-1,0-21,22 22,-44 23,-23-24,23-43,-45 22,67-22,-110 44,110-44,-67 0,45 0,22 0,-67 21,-66-21,67 0,-1 22,45 0,-88 65,109-87,-21 0,0 0,22 0,-22 0,-45 0,67 0,-66 22,-67-22,66 0,1 0,-45 22,45-22,-1 0,-66 43,23-43,43 0,-66-43,89 43,-89-44,67 22,66 22,-23 0,-43 0,66 0,-67 0,45 0,-22 0,21 0,-43 0,66 0,-67 0,45 0,22 0,-66 0,-1 0,67 0,-67 0,45 0,-22 0,-23 0,45 0,-22 0,-23 0,1 0,-45 0,45 0,-45 0,45 0,43 0,23 0,-22 0,22 0,-22 0,-1 0,23 0,-22 0,-44 0,65 0,-131 0,87 0,-21 0,-1 22,45-22,22 0,-22 0,22 0,-23 0,1 0,22 0,-66 0,21 22,23 21,-45 1,67-22,-22-22,22 0,-22 0,0 0,21 0,-21 0,0 0,44-44,0 1,-44 21,44 0,0-21,-22-1,-1-21,23 21,-22 1,22 21,0-24,-44 46,177 0,243 89,-155-45,67-1,-45 1,-155-22,67 43,0-43,-89 21,23-64,-67 21,66 0,-66 0,23 0,-1 0,89 0,-89 0,22 0,-22 0,1 0,-23 0,66 0,-66 0,67 0,-1 0,-43 0,-23-22,22 22,0-22,-22 22,67 0,-45 0,22 0,23 0,-45 0,22 0,-21-22,43 1,-66 21,67-44,-45 44,44-22,1-43,-45 65,22 0,23-22,-45 0,0 22,-21 0,21 0,44-43,-66 43,67 0,-1-22,-66 22,67-24,-45 24,-22 0,22 0,45 0,44 0,-45 0,45 0,-89 0,89 0,-45 0,1 0,21-43,-21-23,-1 66,-66 0,23 0,-1 0,-22 0,22 0,0 0,-21 0,21 0,44 0,67 44,-89-22,23-22,-1 0,-43 0,-23 0,22 0,0 0,-44 43,0 3,0-24,0 21,0-21,0 21,0 1,-44-44,-111 22,-132 21,132-43,0 44,0-44,67 0,66 0,-23 0,-43 0,21 43,45-64,-22 21,-22 21,44-21,-67 0,45 0,-22 0,21 66,-21-66,22 0,22 0,-23 0,-43 43,-1-43,67 0,-66 0,44 0,-23 0,-21 0,44 0,-45 0,23 0,22 0,-45 0,23 0,-23 0,45 0,-44 0,65 0,-21 0,22 0,-22 0,0 0,-23 0,23 0,0 0,22 0,-23 0,23 0,-22 0,-44 0,-1 0,67 0,-66 0,-45 66,111-66,-23 0,-43 0,66 0,-22 0,22 0,-23 0,1 0,22 0,-22 0,22 0,-23 0</inkml:trace>
</inkml:ink>
</file>

<file path=ppt/ink/ink2.xml><?xml version="1.0" encoding="utf-8"?>
<inkml:ink xmlns:inkml="http://www.w3.org/2003/InkML">
  <inkml:definitions>
    <inkml:context xml:id="ctx0">
      <inkml:inkSource xml:id="inkSrc0">
        <inkml:traceFormat>
          <inkml:channel name="X" type="integer" max="1152" units="cm"/>
          <inkml:channel name="Y" type="integer" max="864" units="cm"/>
        </inkml:traceFormat>
        <inkml:channelProperties>
          <inkml:channelProperty channel="X" name="resolution" value="36" units="1/cm"/>
          <inkml:channelProperty channel="Y" name="resolution" value="36" units="1/cm"/>
        </inkml:channelProperties>
      </inkml:inkSource>
      <inkml:timestamp xml:id="ts0" timeString="2007-02-05T12:45:07"/>
    </inkml:context>
    <inkml:brush xml:id="br0">
      <inkml:brushProperty name="width" value="0.15875" units="cm"/>
      <inkml:brushProperty name="height" value="0.635" units="cm"/>
      <inkml:brushProperty name="color" value="#FFFF00"/>
      <inkml:brushProperty name="transparency" value="170"/>
      <inkml:brushProperty name="tip" value="rectangle"/>
      <inkml:brushProperty name="rasterOp" value="maskPen"/>
      <inkml:brushProperty name="fitToCurve" value="1"/>
      <inkml:brushProperty name="ignorePressure" value="1"/>
    </inkml:brush>
  </inkml:definitions>
  <inkml:trace contextRef="#ctx0" brushRef="#br0">8951 29,'-44'0,"22"0,-66 0,44 21,-45-21,67 0,-66 0,0 0,66 0,-132 0,65-21,67 21,-110 0,88 0,-88 0,66 21,21-21,-43 0,66 0,-66 0,0 0,22 0,-89 0,89 0,-22 0,0 0,0 0,66 0,-67 0,45 0,-88 21,44-21,0 0,-45 0,-21 0,88 0,22 0,-89 0,45 0,0 0,-44 0,-23 21,1-21,0 0,-1 22,23-22,-22 0,-1 0,2 0,65 0,22 0,-22 0,-45 0,45 0,-44 0,-23 0,67 0,-44 0,44-22,0 1,-67 21,1 0,88 0,-89 0,23 0,44 0,-44 0,43 0,-65 0,88 0,-22 0,-67 0,1 21,0 1,-67-22,67 0,0 0,21 0,45-22,0 22,44 0,22 0,-22 0,22 0,-23 0,1 0,22 0,-22 0,22 0,-22 0,-88 22,88-22,-45 0,45 0,22 0,22 21,133 42,-67-20,-22 20,44-41,-22 41,22-42,67 64,-111-85,44 0,-44 21,-22-21,66 0,1 0,-23 0,-22 0,0 0,-22 0,22 0,-22 0,22 0,44 0,-21 0,-23-21,0 21,-22 0,22 0,0 0,-22 0,22 0,-22 0,66 0,-44 0,-21 0,65 0,0 0,0 0,-22 0,89 0,-133 0,66 0,-44 0,22-21,-22 21,0-21,22 21,89 0,-67 0,44-43,-44 43,-66 0,67 0,-45 0,-22 0,22 0,44 0,-22 0,89-42,-1 21,88-106,-175 105,21 22,0 0,0 0,-22 0,22 0,44 0,22 0,-66 0,1 0,-23 0,22 0,-44 0,44 0,44 0,-43 0,-67 0,66 0,44 0,-44 0,1-21,43-85,-44 106,-66 0,22 0,44 0,-21 0,87 0,-88 0,22 0,-44 0,89 0,-45 0,0 0,-22 0,22 0,-44-42,-21 21,65 21,0 0,0 0,-22 0,-22 0,45 0,-67 0,22 0,44 0,0 0,-22 0,-22 0,0 0,23 0,-23 0,44 0,-66 0,22 0,-22 0,22 0,0 0,-22 0,133 0,-133 0,22 0,-22 0,22 0,0 0,-22 0,22 0,0 0,-22 0,22 0,-44 21,-66 42,44-20,-66 42,88-43,-22-21,-22-21,22 21,0-21,-22 0,-22 43,21-22,23 0,-22-21,0 0,22 0,-66 0,44 21,-44 1,66-22,-67 0,45 0,-22 0,-22 0,44 21,0-21,22 0,-66 0,43 0,-21 0,-22 0,44 0,-22 0,22 0,0 0,-22 0,-23 0,1 0,0 0,22 0,-22 0,-1 0,1 0,66 0,-66 0,0 0,-45 21,45-21,0 0,0 0,22 0,-22 0,-1 0,-43 0,44 0,0 0,22 0,-23 0,45 0,22 0,-22 0,-44 0,66 0,-22 0,22 0,-66 0,43 0,23 0,-66 0,44 0,22 0,-66 0,44 0,22 0,-22 0,-45 0,68 0,-23 0,0-21,22 21,-22 0,22-21,-22 21,0 0,22 0,-22 0,22 0,-67 0,45 0,22 0,-22 0,0 0,22 0,-22 0,22-22,-22 22,0 0,22 0,-22 0,21 0,-65 0,44 0,22 0,-22 0,0 0,22-21,-132-42,65 41,1 22,-44-42,-22 42,87 0,-21-21,0 21,0 0,-44 0,43 0,-43-43,-22 43,65 0,1-21,22 21,-22-21,0 21,44 0,-22 0,21 21,-43-42,44 21,22 0,-22 0,22 0,-44-42,22 42,22 0,-67 0,45 0,22 0,-22 0,-44 0,66 0,-22 0,-88 0,87 0,1 0,22 0</inkml:trace>
</inkml:ink>
</file>

<file path=ppt/ink/ink3.xml><?xml version="1.0" encoding="utf-8"?>
<inkml:ink xmlns:inkml="http://www.w3.org/2003/InkML">
  <inkml:definitions>
    <inkml:context xml:id="ctx0">
      <inkml:inkSource xml:id="inkSrc0">
        <inkml:traceFormat>
          <inkml:channel name="X" type="integer" max="1152" units="cm"/>
          <inkml:channel name="Y" type="integer" max="864" units="cm"/>
        </inkml:traceFormat>
        <inkml:channelProperties>
          <inkml:channelProperty channel="X" name="resolution" value="36" units="1/cm"/>
          <inkml:channelProperty channel="Y" name="resolution" value="36" units="1/cm"/>
        </inkml:channelProperties>
      </inkml:inkSource>
      <inkml:timestamp xml:id="ts0" timeString="2007-02-05T12:45:17.062"/>
    </inkml:context>
    <inkml:brush xml:id="br0">
      <inkml:brushProperty name="width" value="0.15875" units="cm"/>
      <inkml:brushProperty name="height" value="0.635" units="cm"/>
      <inkml:brushProperty name="color" value="#FFFF00"/>
      <inkml:brushProperty name="transparency" value="170"/>
      <inkml:brushProperty name="tip" value="rectangle"/>
      <inkml:brushProperty name="rasterOp" value="maskPen"/>
      <inkml:brushProperty name="fitToCurve" value="1"/>
      <inkml:brushProperty name="ignorePressure" value="1"/>
    </inkml:brush>
  </inkml:definitions>
  <inkml:trace contextRef="#ctx0" brushRef="#br0">0 147,'199'0,"264"78,-155-58,-87 19,-1-19,-132-20,0 0,-66 0,22 0,89-40,-45 40,44 0,-44 0,0 0,45 0,-45 0,-44 0,22 0,22 0,0 0,45 0,-45-19,66-40,0 59,-88-20,23 1,-23 0,22-1,0 20,0 0,-66 0,66 0,45 0,-45 0,44 0,-88 0,44 0,0 0,-21 0,-23 0,44 0,-22 0,22 0,44 0,-44 0,1 0,-1 0,-66 0,-66 0,0 0,22 0,-22 0,-45 0,23 0,22-19,0 19,-44-19,66 19,-22-20,-44 20,22 0,-23 0,1 0,0 0,66 0,-66 0,66 0,-66 0,0 0,-1 0,23 0,-22 0,-44 0,44 0,44 0,-45-20,67 20,-44 40,-22-40,0 0,22 0,-22 0,-67 0,89 0,-22 0,0 0,22 0,-22 0,44 0,-89 0,45 0,66 0,-110 38,110-38,-66 0,0 0,-1 0,23 0,-22 0,0 0,0 0,22 0,-89 0,133 0,-66 0,-44 0,88 0,-22 20,22-20,22 0,-22 0,-45 0,67 0,-22 0,22 0,22 19,155 59,-1-19,88 19,-87-20,-1-58,-88 0,0-20,-22 20,0 0,22 0,22 0,1-19,65-40,-66 59,44 0,-44-18,1 18,-1 0,-22 0,22 0,-44 0,88 0,-43 0,43-40,22 40,-66 0,-66 0,66 0,1 0,-23 0,22 0,0-59,22 20,-66 20,22 19,-44-39,67 39,-23 0,-22-19,88 19,-44 0,-44 0,89 0,-89 0,-22 0,22 0,44 0,-66 0,22 0,0 0,-22 0,66 0,-22 39,-44-39,23 0,-1 0,-22 19,22 0,0 1,-44 19,0-19,0 19,0-19,-44-2,44 22,-44-21,0 0,0-19,21 20,-21-20,-44 0,66 0,-22 0,-44 19,44-19,22 0,-22 0,22 0,-22 0,0 0,22 0,-23 0,23 0,-22 0,0 0,-22 0,-22 0,44 0,22 0,-22 0,0 0,-22 0,21 0,-43 0,66 0,-22 0,22 0,-66 0,44 0,-44 0,66 0,-66 0,-1 0,67 0,-66 0,44 0,-22 0,22 0,0 0,-22 0,22 0,-45 0,23 0,22 0,-44 0,66 0,-22 0,0 0,-22 0,22 0,22 0,-66 0,-1-19,1 19,0 0,66 0,-22 0,-44 0,66 0,-22 0,-22 0,21 0</inkml:trace>
</inkml:ink>
</file>

<file path=ppt/ink/ink4.xml><?xml version="1.0" encoding="utf-8"?>
<inkml:ink xmlns:inkml="http://www.w3.org/2003/InkML">
  <inkml:definitions>
    <inkml:context xml:id="ctx0">
      <inkml:inkSource xml:id="inkSrc0">
        <inkml:traceFormat>
          <inkml:channel name="X" type="integer" max="1152" units="cm"/>
          <inkml:channel name="Y" type="integer" max="864" units="cm"/>
        </inkml:traceFormat>
        <inkml:channelProperties>
          <inkml:channelProperty channel="X" name="resolution" value="36" units="1/cm"/>
          <inkml:channelProperty channel="Y" name="resolution" value="36" units="1/cm"/>
        </inkml:channelProperties>
      </inkml:inkSource>
      <inkml:timestamp xml:id="ts0" timeString="2007-02-05T12:46:49.921"/>
    </inkml:context>
    <inkml:brush xml:id="br0">
      <inkml:brushProperty name="width" value="0.15875" units="cm"/>
      <inkml:brushProperty name="height" value="0.635" units="cm"/>
      <inkml:brushProperty name="color" value="#FFFF00"/>
      <inkml:brushProperty name="transparency" value="170"/>
      <inkml:brushProperty name="tip" value="rectangle"/>
      <inkml:brushProperty name="rasterOp" value="maskPen"/>
      <inkml:brushProperty name="fitToCurve" value="1"/>
      <inkml:brushProperty name="ignorePressure" value="1"/>
    </inkml:brush>
  </inkml:definitions>
  <inkml:trace contextRef="#ctx0" brushRef="#br0">0 1,'22'-23,"177"46,43 0,-87 25,65 21,1-44,-1-25,-132 0,67 23,-133-23,22 0,-22 0,22 0,0 0,22 0,-22 0,44 0,1 0,-23 0,-22 0,44 0,-22 0,22 0,1 0,-67 0,66 0,0 0,0 0,-66 0,133 0,-89 0,22 0,0 0,0 0,-21 0,87 0,-132 0,66 0,0 0,-66 0,67 0,-1 0,0 0,-22 0,88-48,-65 48,109 25,-111-25,46 0,-45 0,-22 0,88 0,-66 0,1 0,-23 0,88 0,-88 0,22 0,67 0,-23 0,-44 0,45 0,-45 0,0 0,0 0,44 0,23 0,-89 0,88 0,-132 0,67 0,-1 0,-66 0,22 0,44-25,66 25,-87 0,87 0,0 0,-21 0,-45 0,0 0,0-23,-22 23,-22-23,0 23,-22 0,23 0,43 0,-22 0,22 0,0 0,-44-23,-22 23,23 0,-23 0,22-24,0 0,-22 24,22 0,0 0,-22 0,22 0</inkml:trace>
</inkml:ink>
</file>

<file path=ppt/ink/ink5.xml><?xml version="1.0" encoding="utf-8"?>
<inkml:ink xmlns:inkml="http://www.w3.org/2003/InkML">
  <inkml:definitions>
    <inkml:context xml:id="ctx0">
      <inkml:inkSource xml:id="inkSrc0">
        <inkml:traceFormat>
          <inkml:channel name="X" type="integer" max="1152" units="cm"/>
          <inkml:channel name="Y" type="integer" max="864" units="cm"/>
        </inkml:traceFormat>
        <inkml:channelProperties>
          <inkml:channelProperty channel="X" name="resolution" value="36" units="1/cm"/>
          <inkml:channelProperty channel="Y" name="resolution" value="36" units="1/cm"/>
        </inkml:channelProperties>
      </inkml:inkSource>
      <inkml:timestamp xml:id="ts0" timeString="2007-02-05T12:46:52.453"/>
    </inkml:context>
    <inkml:brush xml:id="br0">
      <inkml:brushProperty name="width" value="0.15875" units="cm"/>
      <inkml:brushProperty name="height" value="0.635" units="cm"/>
      <inkml:brushProperty name="color" value="#FFFF00"/>
      <inkml:brushProperty name="transparency" value="170"/>
      <inkml:brushProperty name="tip" value="rectangle"/>
      <inkml:brushProperty name="rasterOp" value="maskPen"/>
      <inkml:brushProperty name="fitToCurve" value="1"/>
      <inkml:brushProperty name="ignorePressure" value="1"/>
    </inkml:brush>
  </inkml:definitions>
  <inkml:trace contextRef="#ctx0" brushRef="#br0">8466 86,'-44'-18,"-111"18,89 0,-88 0,0 0,-1 18,1-18,88 0,22 0,-45 0,1 0,22 0,-22 0,44 0,-22 0,-22 0,-1 0,1 0,22 0,-22 0,0 0,-45-35,-21 35,0 0,-67-34,177 34,-154 0,110 0,21 0,-21 0,0 0,66 0,-66 0,44 0,-22 0,-23 0,45 0,-88 0,44 0,0 0,-45 0,-21 0,88 0,-88 0,87 0,-87 0,66 0,22 0,-88 17,87-17,-87 0,66 0,66 0,-66 0,-1 0,67 0,-66 0,0 0,44 0,-22 0,-22 0,44 0,-23 0,-21 0,0 0,66 0,-22 0,-44 0,-45 0,89 0,-22 0,22 0,-88 0,44 0,-1 0,1 0,-44 17,44-17,0 0,-1 0,-43 0,44 0,0 0,0 0,22 0,-23 0,1 0,66 0,-22 0,-44 0,66 0,-66 0,43 17,1-17,22 0,-22 0,22 0,-22 0,0 0</inkml:trace>
</inkml:ink>
</file>

<file path=ppt/ink/ink6.xml><?xml version="1.0" encoding="utf-8"?>
<inkml:ink xmlns:inkml="http://www.w3.org/2003/InkML">
  <inkml:definitions>
    <inkml:context xml:id="ctx0">
      <inkml:inkSource xml:id="inkSrc0">
        <inkml:traceFormat>
          <inkml:channel name="X" type="integer" max="1152" units="cm"/>
          <inkml:channel name="Y" type="integer" max="864" units="cm"/>
        </inkml:traceFormat>
        <inkml:channelProperties>
          <inkml:channelProperty channel="X" name="resolution" value="36" units="1/cm"/>
          <inkml:channelProperty channel="Y" name="resolution" value="36" units="1/cm"/>
        </inkml:channelProperties>
      </inkml:inkSource>
      <inkml:timestamp xml:id="ts0" timeString="2007-02-05T12:47:22.656"/>
    </inkml:context>
    <inkml:brush xml:id="br0">
      <inkml:brushProperty name="width" value="0.15875" units="cm"/>
      <inkml:brushProperty name="height" value="0.635" units="cm"/>
      <inkml:brushProperty name="color" value="#FFFF00"/>
      <inkml:brushProperty name="transparency" value="170"/>
      <inkml:brushProperty name="tip" value="rectangle"/>
      <inkml:brushProperty name="rasterOp" value="maskPen"/>
      <inkml:brushProperty name="fitToCurve" value="1"/>
      <inkml:brushProperty name="ignorePressure" value="1"/>
    </inkml:brush>
  </inkml:definitions>
  <inkml:trace contextRef="#ctx0" brushRef="#br0">0 503,'66'-22,"155"22,-67 22,67-22,87 0,-87 0,65 0,-65 0,-67 0,1-43,-68 43,-21-22,22 0,-44 22,-22 0,67-22,-45 0,44 22,44-44,22 22,45-65,-111 65,0-44,0 66,-43 0,21 0,22-21,-44 21,88 0,-44-22,1 0,-1 0,0-22,-44 44</inkml:trace>
</inkml:ink>
</file>

<file path=ppt/ink/ink7.xml><?xml version="1.0" encoding="utf-8"?>
<inkml:ink xmlns:inkml="http://www.w3.org/2003/InkML">
  <inkml:definitions>
    <inkml:context xml:id="ctx0">
      <inkml:inkSource xml:id="inkSrc0">
        <inkml:traceFormat>
          <inkml:channel name="X" type="integer" max="1152" units="cm"/>
          <inkml:channel name="Y" type="integer" max="864" units="cm"/>
        </inkml:traceFormat>
        <inkml:channelProperties>
          <inkml:channelProperty channel="X" name="resolution" value="36" units="1/cm"/>
          <inkml:channelProperty channel="Y" name="resolution" value="36" units="1/cm"/>
        </inkml:channelProperties>
      </inkml:inkSource>
      <inkml:timestamp xml:id="ts0" timeString="2007-02-05T12:47:24.125"/>
    </inkml:context>
    <inkml:brush xml:id="br0">
      <inkml:brushProperty name="width" value="0.15875" units="cm"/>
      <inkml:brushProperty name="height" value="0.635" units="cm"/>
      <inkml:brushProperty name="color" value="#FFFF00"/>
      <inkml:brushProperty name="transparency" value="170"/>
      <inkml:brushProperty name="tip" value="rectangle"/>
      <inkml:brushProperty name="rasterOp" value="maskPen"/>
      <inkml:brushProperty name="fitToCurve" value="1"/>
      <inkml:brushProperty name="ignorePressure" value="1"/>
    </inkml:brush>
  </inkml:definitions>
  <inkml:trace contextRef="#ctx0" brushRef="#br0">3107 32,'0'-50,"-44"50,-111 0,1 24,22-24,-23 0,1 0,66 0,22 0,22 0,-45 0,67 0,-66 0,0 0,66 0,-133 0,133 0,-22 0,1 0,-23 0,0 26,-66-26,-23 0,1 0,66 0,-45 0,45 0,0 0,22 0,-88 24,65-24,-43 0,44 0,44 25</inkml:trace>
</inkml:ink>
</file>

<file path=ppt/ink/ink8.xml><?xml version="1.0" encoding="utf-8"?>
<inkml:ink xmlns:inkml="http://www.w3.org/2003/InkML">
  <inkml:definitions>
    <inkml:context xml:id="ctx0">
      <inkml:inkSource xml:id="inkSrc0">
        <inkml:traceFormat>
          <inkml:channel name="X" type="integer" max="1152" units="cm"/>
          <inkml:channel name="Y" type="integer" max="864" units="cm"/>
        </inkml:traceFormat>
        <inkml:channelProperties>
          <inkml:channelProperty channel="X" name="resolution" value="36" units="1/cm"/>
          <inkml:channelProperty channel="Y" name="resolution" value="36" units="1/cm"/>
        </inkml:channelProperties>
      </inkml:inkSource>
      <inkml:timestamp xml:id="ts0" timeString="2007-02-05T12:47:25.343"/>
    </inkml:context>
    <inkml:brush xml:id="br0">
      <inkml:brushProperty name="width" value="0.15875" units="cm"/>
      <inkml:brushProperty name="height" value="0.635" units="cm"/>
      <inkml:brushProperty name="color" value="#FFFF00"/>
      <inkml:brushProperty name="transparency" value="170"/>
      <inkml:brushProperty name="tip" value="rectangle"/>
      <inkml:brushProperty name="rasterOp" value="maskPen"/>
      <inkml:brushProperty name="fitToCurve" value="1"/>
      <inkml:brushProperty name="ignorePressure" value="1"/>
    </inkml:brush>
  </inkml:definitions>
  <inkml:trace contextRef="#ctx0" brushRef="#br0">0 222,'89'-21,"-1"21,0-21,66-22,-88 43,-21 0,43-21,-66 21,66-21,0 0,-44 21,22 0,-21 0,43-22,-66 22,22 0,0-21,-22 21,66 0,0 0,-66 0,67 0,-1 0,-44 0,-22 0,66 0,-1 0,-20 0,-23 0,44 0,-66 0,66 0,0 0,-66 0,22 0,0 0,23 0,-23 0,44 0,0-21,44 21,-43 0,-45 0,22 0,-22 0,0 0,-22 0,22 0,-22 0,22 0,0 0,23 0,87 0,-88 0,-22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smtClean="0"/>
            </a:lvl1pPr>
          </a:lstStyle>
          <a:p>
            <a:pPr>
              <a:defRPr/>
            </a:pPr>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smtClean="0"/>
            </a:lvl1pPr>
          </a:lstStyle>
          <a:p>
            <a:pPr>
              <a:defRPr/>
            </a:pPr>
            <a:fld id="{6095834A-525E-402A-B465-8FD64EE2493F}" type="datetimeFigureOut">
              <a:rPr lang="fa-IR"/>
              <a:pPr>
                <a:defRPr/>
              </a:pPr>
              <a:t>24/01/1441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pPr lvl="0"/>
            <a:endParaRPr lang="fa-IR"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smtClean="0"/>
            </a:lvl1pPr>
          </a:lstStyle>
          <a:p>
            <a:pPr>
              <a:defRPr/>
            </a:pPr>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fld id="{E9D4807E-54A3-4D58-89E0-B61272BAF65E}" type="slidenum">
              <a:rPr lang="fa-IR"/>
              <a:pPr/>
              <a:t>‹#›</a:t>
            </a:fld>
            <a:endParaRPr lang="fa-IR"/>
          </a:p>
        </p:txBody>
      </p:sp>
    </p:spTree>
    <p:extLst>
      <p:ext uri="{BB962C8B-B14F-4D97-AF65-F5344CB8AC3E}">
        <p14:creationId xmlns:p14="http://schemas.microsoft.com/office/powerpoint/2010/main" val="738467677"/>
      </p:ext>
    </p:extLst>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mn-lt"/>
        <a:ea typeface="+mn-ea"/>
        <a:cs typeface="+mn-cs"/>
      </a:defRPr>
    </a:lvl1pPr>
    <a:lvl2pPr marL="457200" algn="r" rtl="1" fontAlgn="base">
      <a:spcBef>
        <a:spcPct val="30000"/>
      </a:spcBef>
      <a:spcAft>
        <a:spcPct val="0"/>
      </a:spcAft>
      <a:defRPr sz="1200" kern="1200">
        <a:solidFill>
          <a:schemeClr val="tx1"/>
        </a:solidFill>
        <a:latin typeface="+mn-lt"/>
        <a:ea typeface="+mn-ea"/>
        <a:cs typeface="+mn-cs"/>
      </a:defRPr>
    </a:lvl2pPr>
    <a:lvl3pPr marL="914400" algn="r" rtl="1" fontAlgn="base">
      <a:spcBef>
        <a:spcPct val="30000"/>
      </a:spcBef>
      <a:spcAft>
        <a:spcPct val="0"/>
      </a:spcAft>
      <a:defRPr sz="1200" kern="1200">
        <a:solidFill>
          <a:schemeClr val="tx1"/>
        </a:solidFill>
        <a:latin typeface="+mn-lt"/>
        <a:ea typeface="+mn-ea"/>
        <a:cs typeface="+mn-cs"/>
      </a:defRPr>
    </a:lvl3pPr>
    <a:lvl4pPr marL="1371600" algn="r" rtl="1" fontAlgn="base">
      <a:spcBef>
        <a:spcPct val="30000"/>
      </a:spcBef>
      <a:spcAft>
        <a:spcPct val="0"/>
      </a:spcAft>
      <a:defRPr sz="1200" kern="1200">
        <a:solidFill>
          <a:schemeClr val="tx1"/>
        </a:solidFill>
        <a:latin typeface="+mn-lt"/>
        <a:ea typeface="+mn-ea"/>
        <a:cs typeface="+mn-cs"/>
      </a:defRPr>
    </a:lvl4pPr>
    <a:lvl5pPr marL="1828800" algn="r" rtl="1" fontAlgn="base">
      <a:spcBef>
        <a:spcPct val="30000"/>
      </a:spcBef>
      <a:spcAft>
        <a:spcPct val="0"/>
      </a:spcAft>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fa-IR"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fld id="{7CE0C251-15F5-485B-8DB3-B606373D8F4F}" type="slidenum">
              <a:rPr lang="fa-IR"/>
              <a:pPr/>
              <a:t>27</a:t>
            </a:fld>
            <a:endParaRPr lang="fa-IR"/>
          </a:p>
        </p:txBody>
      </p:sp>
    </p:spTree>
    <p:extLst>
      <p:ext uri="{BB962C8B-B14F-4D97-AF65-F5344CB8AC3E}">
        <p14:creationId xmlns:p14="http://schemas.microsoft.com/office/powerpoint/2010/main" val="27842897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flip="none" rotWithShape="1">
          <a:gsLst>
            <a:gs pos="0">
              <a:srgbClr val="D9D9D9"/>
            </a:gs>
            <a:gs pos="100000">
              <a:schemeClr val="bg1"/>
            </a:gs>
          </a:gsLst>
          <a:lin ang="8100000" scaled="0"/>
          <a:tileRect/>
        </a:gradFill>
        <a:effectLst/>
      </p:bgPr>
    </p:bg>
    <p:spTree>
      <p:nvGrpSpPr>
        <p:cNvPr id="1" name=""/>
        <p:cNvGrpSpPr/>
        <p:nvPr/>
      </p:nvGrpSpPr>
      <p:grpSpPr>
        <a:xfrm>
          <a:off x="0" y="0"/>
          <a:ext cx="0" cy="0"/>
          <a:chOff x="0" y="0"/>
          <a:chExt cx="0" cy="0"/>
        </a:xfrm>
      </p:grpSpPr>
      <p:pic>
        <p:nvPicPr>
          <p:cNvPr id="7" name="Picture 6" descr="EKG line" title="Slide Design Picture"/>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3891516" y="-1"/>
            <a:ext cx="5250103" cy="6858001"/>
          </a:xfrm>
          <a:prstGeom prst="rect">
            <a:avLst/>
          </a:prstGeom>
        </p:spPr>
      </p:pic>
      <p:sp>
        <p:nvSpPr>
          <p:cNvPr id="2" name="Title 1"/>
          <p:cNvSpPr>
            <a:spLocks noGrp="1"/>
          </p:cNvSpPr>
          <p:nvPr>
            <p:ph type="ctrTitle"/>
          </p:nvPr>
        </p:nvSpPr>
        <p:spPr>
          <a:xfrm>
            <a:off x="469669" y="1828800"/>
            <a:ext cx="3073631" cy="3177380"/>
          </a:xfrm>
        </p:spPr>
        <p:txBody>
          <a:bodyPr anchor="b">
            <a:normAutofit/>
          </a:bodyPr>
          <a:lstStyle>
            <a:lvl1pPr algn="l">
              <a:lnSpc>
                <a:spcPct val="80000"/>
              </a:lnSpc>
              <a:defRPr sz="4050">
                <a:solidFill>
                  <a:schemeClr val="accent1"/>
                </a:solidFill>
              </a:defRPr>
            </a:lvl1pPr>
          </a:lstStyle>
          <a:p>
            <a:r>
              <a:rPr lang="en-US" smtClean="0"/>
              <a:t>Click to edit Master title style</a:t>
            </a:r>
            <a:endParaRPr/>
          </a:p>
        </p:txBody>
      </p:sp>
      <p:sp>
        <p:nvSpPr>
          <p:cNvPr id="3" name="Subtitle 2"/>
          <p:cNvSpPr>
            <a:spLocks noGrp="1"/>
          </p:cNvSpPr>
          <p:nvPr>
            <p:ph type="subTitle" idx="1"/>
          </p:nvPr>
        </p:nvSpPr>
        <p:spPr>
          <a:xfrm>
            <a:off x="469669" y="5181600"/>
            <a:ext cx="3073631" cy="685800"/>
          </a:xfrm>
        </p:spPr>
        <p:txBody>
          <a:bodyPr>
            <a:normAutofit/>
          </a:bodyPr>
          <a:lstStyle>
            <a:lvl1pPr marL="0" indent="0" algn="l">
              <a:buNone/>
              <a:defRPr sz="1500" cap="all" baseline="0">
                <a:solidFill>
                  <a:schemeClr val="tx1">
                    <a:lumMod val="50000"/>
                    <a:lumOff val="50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a:p>
        </p:txBody>
      </p:sp>
    </p:spTree>
    <p:extLst>
      <p:ext uri="{BB962C8B-B14F-4D97-AF65-F5344CB8AC3E}">
        <p14:creationId xmlns:p14="http://schemas.microsoft.com/office/powerpoint/2010/main" val="3767483863"/>
      </p:ext>
    </p:extLst>
  </p:cSld>
  <p:clrMapOvr>
    <a:masterClrMapping/>
  </p:clrMapOvr>
  <p:transition spd="slow">
    <p:wipe/>
  </p:transition>
  <p:timing>
    <p:tnLst>
      <p:par>
        <p:cTn id="1" dur="indefinite" restart="never" nodeType="tmRoot"/>
      </p:par>
    </p:tnLst>
  </p:timing>
  <p:extLst mod="1">
    <p:ext uri="{DCECCB84-F9BA-43D5-87BE-67443E8EF086}">
      <p15:sldGuideLst xmlns:p15="http://schemas.microsoft.com/office/powerpoint/2012/main" xmlns=""/>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EF782A31-5E20-4516-8BDF-E21D5F04B668}" type="slidenum">
              <a:rPr lang="en-US" smtClean="0"/>
              <a:pPr/>
              <a:t>‹#›</a:t>
            </a:fld>
            <a:endParaRPr lang="en-US"/>
          </a:p>
        </p:txBody>
      </p:sp>
    </p:spTree>
    <p:extLst>
      <p:ext uri="{BB962C8B-B14F-4D97-AF65-F5344CB8AC3E}">
        <p14:creationId xmlns:p14="http://schemas.microsoft.com/office/powerpoint/2010/main" val="337219718"/>
      </p:ext>
    </p:extLst>
  </p:cSld>
  <p:clrMapOvr>
    <a:masterClrMapping/>
  </p:clrMapOvr>
  <p:transition spd="slow">
    <p:wip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ection Header">
    <p:bg>
      <p:bgPr>
        <a:gradFill flip="none" rotWithShape="1">
          <a:gsLst>
            <a:gs pos="0">
              <a:schemeClr val="accent1"/>
            </a:gs>
            <a:gs pos="100000">
              <a:schemeClr val="accent1">
                <a:lumMod val="75000"/>
              </a:schemeClr>
            </a:gs>
          </a:gsLst>
          <a:lin ang="5400000" scaled="0"/>
          <a:tileRect/>
        </a:gradFill>
        <a:effectLst/>
      </p:bgPr>
    </p:bg>
    <p:spTree>
      <p:nvGrpSpPr>
        <p:cNvPr id="1" name=""/>
        <p:cNvGrpSpPr/>
        <p:nvPr/>
      </p:nvGrpSpPr>
      <p:grpSpPr>
        <a:xfrm>
          <a:off x="0" y="0"/>
          <a:ext cx="0" cy="0"/>
          <a:chOff x="0" y="0"/>
          <a:chExt cx="0" cy="0"/>
        </a:xfrm>
      </p:grpSpPr>
      <p:sp>
        <p:nvSpPr>
          <p:cNvPr id="7" name="Rectangle 6"/>
          <p:cNvSpPr/>
          <p:nvPr/>
        </p:nvSpPr>
        <p:spPr>
          <a:xfrm>
            <a:off x="198834" y="228600"/>
            <a:ext cx="8743950" cy="6400800"/>
          </a:xfrm>
          <a:prstGeom prst="rect">
            <a:avLst/>
          </a:prstGeom>
          <a:noFill/>
          <a:ln w="15875">
            <a:gradFill flip="none" rotWithShape="1">
              <a:gsLst>
                <a:gs pos="0">
                  <a:schemeClr val="bg1">
                    <a:lumMod val="75000"/>
                  </a:schemeClr>
                </a:gs>
                <a:gs pos="100000">
                  <a:schemeClr val="bg1"/>
                </a:gs>
              </a:gsLst>
              <a:lin ang="2700000" scaled="1"/>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sp>
        <p:nvSpPr>
          <p:cNvPr id="2" name="Title 1"/>
          <p:cNvSpPr>
            <a:spLocks noGrp="1"/>
          </p:cNvSpPr>
          <p:nvPr>
            <p:ph type="title"/>
          </p:nvPr>
        </p:nvSpPr>
        <p:spPr>
          <a:xfrm>
            <a:off x="800100" y="1828800"/>
            <a:ext cx="5829300" cy="3177380"/>
          </a:xfrm>
        </p:spPr>
        <p:txBody>
          <a:bodyPr anchor="b">
            <a:normAutofit/>
          </a:bodyPr>
          <a:lstStyle>
            <a:lvl1pPr>
              <a:lnSpc>
                <a:spcPct val="80000"/>
              </a:lnSpc>
              <a:defRPr sz="4050"/>
            </a:lvl1pPr>
          </a:lstStyle>
          <a:p>
            <a:r>
              <a:rPr lang="en-US" smtClean="0"/>
              <a:t>Click to edit Master title style</a:t>
            </a:r>
            <a:endParaRPr/>
          </a:p>
        </p:txBody>
      </p:sp>
      <p:sp>
        <p:nvSpPr>
          <p:cNvPr id="3" name="Text Placeholder 2"/>
          <p:cNvSpPr>
            <a:spLocks noGrp="1"/>
          </p:cNvSpPr>
          <p:nvPr>
            <p:ph type="body" idx="1"/>
          </p:nvPr>
        </p:nvSpPr>
        <p:spPr>
          <a:xfrm>
            <a:off x="800100" y="5181600"/>
            <a:ext cx="5829300" cy="685800"/>
          </a:xfrm>
        </p:spPr>
        <p:txBody>
          <a:bodyPr>
            <a:normAutofit/>
          </a:bodyPr>
          <a:lstStyle>
            <a:lvl1pPr marL="0" indent="0">
              <a:buNone/>
              <a:defRPr sz="1500" cap="all" baseline="0">
                <a:solidFill>
                  <a:schemeClr val="bg1"/>
                </a:solidFill>
              </a:defRPr>
            </a:lvl1pPr>
            <a:lvl2pPr marL="342900" indent="0">
              <a:buNone/>
              <a:defRPr sz="1500"/>
            </a:lvl2pPr>
            <a:lvl3pPr marL="685800" indent="0">
              <a:buNone/>
              <a:defRPr sz="135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lvl="0"/>
            <a:r>
              <a:rPr lang="en-US" smtClean="0"/>
              <a:t>Click to edit Master text styles</a:t>
            </a:r>
          </a:p>
        </p:txBody>
      </p:sp>
    </p:spTree>
    <p:extLst>
      <p:ext uri="{BB962C8B-B14F-4D97-AF65-F5344CB8AC3E}">
        <p14:creationId xmlns:p14="http://schemas.microsoft.com/office/powerpoint/2010/main" val="1472083529"/>
      </p:ext>
    </p:extLst>
  </p:cSld>
  <p:clrMapOvr>
    <a:masterClrMapping/>
  </p:clrMapOvr>
  <p:transition spd="slow">
    <p:wip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800100" y="1825625"/>
            <a:ext cx="3600450" cy="4575175"/>
          </a:xfrm>
        </p:spPr>
        <p:txBody>
          <a:bodyPr>
            <a:normAutofit/>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743450" y="1825625"/>
            <a:ext cx="3600450" cy="4575175"/>
          </a:xfrm>
        </p:spPr>
        <p:txBody>
          <a:bodyPr>
            <a:normAutofit/>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FFE914C3-C199-4EBD-9B75-BBAB51119A44}" type="slidenum">
              <a:rPr lang="en-US" smtClean="0"/>
              <a:pPr/>
              <a:t>‹#›</a:t>
            </a:fld>
            <a:endParaRPr lang="en-US"/>
          </a:p>
        </p:txBody>
      </p:sp>
    </p:spTree>
    <p:extLst>
      <p:ext uri="{BB962C8B-B14F-4D97-AF65-F5344CB8AC3E}">
        <p14:creationId xmlns:p14="http://schemas.microsoft.com/office/powerpoint/2010/main" val="450812704"/>
      </p:ext>
    </p:extLst>
  </p:cSld>
  <p:clrMapOvr>
    <a:masterClrMapping/>
  </p:clrMapOvr>
  <p:transition spd="slow">
    <p:wip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Text Placeholder 2"/>
          <p:cNvSpPr>
            <a:spLocks noGrp="1"/>
          </p:cNvSpPr>
          <p:nvPr>
            <p:ph type="body" idx="1"/>
          </p:nvPr>
        </p:nvSpPr>
        <p:spPr>
          <a:xfrm>
            <a:off x="800100" y="1828799"/>
            <a:ext cx="3600450" cy="762000"/>
          </a:xfrm>
        </p:spPr>
        <p:txBody>
          <a:bodyPr anchor="ctr">
            <a:noAutofit/>
          </a:bodyPr>
          <a:lstStyle>
            <a:lvl1pPr marL="0" indent="0">
              <a:buNone/>
              <a:defRPr sz="1800" b="0" cap="none" baseline="0">
                <a:solidFill>
                  <a:schemeClr val="tx1">
                    <a:lumMod val="75000"/>
                    <a:lumOff val="2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800100" y="2590800"/>
            <a:ext cx="3600450" cy="3810033"/>
          </a:xfrm>
        </p:spPr>
        <p:txBody>
          <a:bodyPr>
            <a:normAutofit/>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743450" y="1828799"/>
            <a:ext cx="3600450" cy="762000"/>
          </a:xfrm>
        </p:spPr>
        <p:txBody>
          <a:bodyPr anchor="ctr">
            <a:noAutofit/>
          </a:bodyPr>
          <a:lstStyle>
            <a:lvl1pPr marL="0" indent="0">
              <a:buNone/>
              <a:defRPr sz="1800" b="0" cap="none" baseline="0">
                <a:solidFill>
                  <a:schemeClr val="tx1">
                    <a:lumMod val="75000"/>
                    <a:lumOff val="2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743450" y="2590800"/>
            <a:ext cx="3600450" cy="3810033"/>
          </a:xfrm>
        </p:spPr>
        <p:txBody>
          <a:bodyPr>
            <a:normAutofit/>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fld id="{A6FEB3AD-8479-40C0-81D2-4A3665FA6211}" type="slidenum">
              <a:rPr lang="en-US" smtClean="0"/>
              <a:pPr/>
              <a:t>‹#›</a:t>
            </a:fld>
            <a:endParaRPr lang="en-US"/>
          </a:p>
        </p:txBody>
      </p:sp>
    </p:spTree>
    <p:extLst>
      <p:ext uri="{BB962C8B-B14F-4D97-AF65-F5344CB8AC3E}">
        <p14:creationId xmlns:p14="http://schemas.microsoft.com/office/powerpoint/2010/main" val="2310506600"/>
      </p:ext>
    </p:extLst>
  </p:cSld>
  <p:clrMapOvr>
    <a:masterClrMapping/>
  </p:clrMapOvr>
  <p:transition spd="slow">
    <p:wip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F782F4D2-CC52-4136-A411-7DC86ECB37B5}" type="slidenum">
              <a:rPr lang="en-US" smtClean="0"/>
              <a:pPr/>
              <a:t>‹#›</a:t>
            </a:fld>
            <a:endParaRPr lang="en-US"/>
          </a:p>
        </p:txBody>
      </p:sp>
    </p:spTree>
    <p:extLst>
      <p:ext uri="{BB962C8B-B14F-4D97-AF65-F5344CB8AC3E}">
        <p14:creationId xmlns:p14="http://schemas.microsoft.com/office/powerpoint/2010/main" val="1574848920"/>
      </p:ext>
    </p:extLst>
  </p:cSld>
  <p:clrMapOvr>
    <a:masterClrMapping/>
  </p:clrMapOvr>
  <p:transition spd="slow">
    <p:wip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fld id="{EC5BDEB2-AABB-423C-9260-AFE033216A01}" type="slidenum">
              <a:rPr lang="en-US" smtClean="0"/>
              <a:pPr/>
              <a:t>‹#›</a:t>
            </a:fld>
            <a:endParaRPr lang="en-US"/>
          </a:p>
        </p:txBody>
      </p:sp>
    </p:spTree>
    <p:extLst>
      <p:ext uri="{BB962C8B-B14F-4D97-AF65-F5344CB8AC3E}">
        <p14:creationId xmlns:p14="http://schemas.microsoft.com/office/powerpoint/2010/main" val="2730870207"/>
      </p:ext>
    </p:extLst>
  </p:cSld>
  <p:clrMapOvr>
    <a:masterClrMapping/>
  </p:clrMapOvr>
  <p:transition spd="slow">
    <p:wip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5256609" y="0"/>
            <a:ext cx="3885010" cy="6858000"/>
          </a:xfrm>
          <a:prstGeom prst="rect">
            <a:avLst/>
          </a:prstGeom>
          <a:gradFill flip="none" rotWithShape="1">
            <a:gsLst>
              <a:gs pos="0">
                <a:schemeClr val="accent1"/>
              </a:gs>
              <a:gs pos="100000">
                <a:schemeClr val="accent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sp>
        <p:nvSpPr>
          <p:cNvPr id="9" name="Rectangle 8"/>
          <p:cNvSpPr/>
          <p:nvPr/>
        </p:nvSpPr>
        <p:spPr>
          <a:xfrm>
            <a:off x="5441751" y="228600"/>
            <a:ext cx="3514725" cy="6400800"/>
          </a:xfrm>
          <a:prstGeom prst="rect">
            <a:avLst/>
          </a:prstGeom>
          <a:noFill/>
          <a:ln w="15875">
            <a:gradFill flip="none" rotWithShape="1">
              <a:gsLst>
                <a:gs pos="0">
                  <a:schemeClr val="bg1">
                    <a:lumMod val="75000"/>
                  </a:schemeClr>
                </a:gs>
                <a:gs pos="100000">
                  <a:schemeClr val="bg1">
                    <a:lumMod val="95000"/>
                  </a:schemeClr>
                </a:gs>
              </a:gsLst>
              <a:lin ang="2700000" scaled="1"/>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sp>
        <p:nvSpPr>
          <p:cNvPr id="2" name="Title 1"/>
          <p:cNvSpPr>
            <a:spLocks noGrp="1"/>
          </p:cNvSpPr>
          <p:nvPr>
            <p:ph type="title"/>
          </p:nvPr>
        </p:nvSpPr>
        <p:spPr>
          <a:xfrm>
            <a:off x="5724525" y="3200400"/>
            <a:ext cx="2949178" cy="1752600"/>
          </a:xfrm>
        </p:spPr>
        <p:txBody>
          <a:bodyPr anchor="b">
            <a:normAutofit/>
          </a:bodyPr>
          <a:lstStyle>
            <a:lvl1pPr>
              <a:defRPr sz="2700"/>
            </a:lvl1pPr>
          </a:lstStyle>
          <a:p>
            <a:r>
              <a:rPr lang="en-US" smtClean="0"/>
              <a:t>Click to edit Master title style</a:t>
            </a:r>
            <a:endParaRPr/>
          </a:p>
        </p:txBody>
      </p:sp>
      <p:sp>
        <p:nvSpPr>
          <p:cNvPr id="3" name="Content Placeholder 2"/>
          <p:cNvSpPr>
            <a:spLocks noGrp="1"/>
          </p:cNvSpPr>
          <p:nvPr>
            <p:ph idx="1"/>
          </p:nvPr>
        </p:nvSpPr>
        <p:spPr>
          <a:xfrm>
            <a:off x="457200" y="457201"/>
            <a:ext cx="4457700" cy="5943600"/>
          </a:xfrm>
        </p:spPr>
        <p:txBody>
          <a:bodyPr>
            <a:normAutofit/>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5724525" y="5029200"/>
            <a:ext cx="2949178" cy="1371600"/>
          </a:xfrm>
        </p:spPr>
        <p:txBody>
          <a:bodyPr>
            <a:normAutofit/>
          </a:bodyPr>
          <a:lstStyle>
            <a:lvl1pPr marL="0" indent="0">
              <a:buNone/>
              <a:defRPr sz="120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Tree>
    <p:extLst>
      <p:ext uri="{BB962C8B-B14F-4D97-AF65-F5344CB8AC3E}">
        <p14:creationId xmlns:p14="http://schemas.microsoft.com/office/powerpoint/2010/main" val="2190850436"/>
      </p:ext>
    </p:extLst>
  </p:cSld>
  <p:clrMapOvr>
    <a:masterClrMapping/>
  </p:clrMapOvr>
  <p:transition spd="slow">
    <p:wip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5256609" y="0"/>
            <a:ext cx="3885010" cy="6858000"/>
          </a:xfrm>
          <a:prstGeom prst="rect">
            <a:avLst/>
          </a:prstGeom>
          <a:gradFill flip="none" rotWithShape="1">
            <a:gsLst>
              <a:gs pos="0">
                <a:schemeClr val="accent1"/>
              </a:gs>
              <a:gs pos="100000">
                <a:schemeClr val="accent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sp>
        <p:nvSpPr>
          <p:cNvPr id="9" name="Rectangle 8"/>
          <p:cNvSpPr/>
          <p:nvPr/>
        </p:nvSpPr>
        <p:spPr>
          <a:xfrm>
            <a:off x="5441751" y="228600"/>
            <a:ext cx="3514725" cy="6400800"/>
          </a:xfrm>
          <a:prstGeom prst="rect">
            <a:avLst/>
          </a:prstGeom>
          <a:noFill/>
          <a:ln w="15875">
            <a:gradFill flip="none" rotWithShape="1">
              <a:gsLst>
                <a:gs pos="0">
                  <a:schemeClr val="bg1">
                    <a:lumMod val="75000"/>
                  </a:schemeClr>
                </a:gs>
                <a:gs pos="100000">
                  <a:schemeClr val="bg1">
                    <a:lumMod val="95000"/>
                  </a:schemeClr>
                </a:gs>
              </a:gsLst>
              <a:lin ang="2700000" scaled="1"/>
              <a:tileRect/>
            </a:gra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sp>
        <p:nvSpPr>
          <p:cNvPr id="2" name="Title 1"/>
          <p:cNvSpPr>
            <a:spLocks noGrp="1"/>
          </p:cNvSpPr>
          <p:nvPr>
            <p:ph type="title"/>
          </p:nvPr>
        </p:nvSpPr>
        <p:spPr>
          <a:xfrm>
            <a:off x="5726430" y="3200400"/>
            <a:ext cx="2949178" cy="1752600"/>
          </a:xfrm>
        </p:spPr>
        <p:txBody>
          <a:bodyPr anchor="b">
            <a:normAutofit/>
          </a:bodyPr>
          <a:lstStyle>
            <a:lvl1pPr>
              <a:defRPr sz="2700"/>
            </a:lvl1pPr>
          </a:lstStyle>
          <a:p>
            <a:r>
              <a:rPr lang="en-US" smtClean="0"/>
              <a:t>Click to edit Master title style</a:t>
            </a:r>
            <a:endParaRPr/>
          </a:p>
        </p:txBody>
      </p:sp>
      <p:sp>
        <p:nvSpPr>
          <p:cNvPr id="3" name="Picture Placeholder 2"/>
          <p:cNvSpPr>
            <a:spLocks noGrp="1"/>
          </p:cNvSpPr>
          <p:nvPr>
            <p:ph type="pic" idx="1"/>
          </p:nvPr>
        </p:nvSpPr>
        <p:spPr>
          <a:xfrm>
            <a:off x="1" y="1"/>
            <a:ext cx="5256608" cy="6857999"/>
          </a:xfrm>
        </p:spPr>
        <p:txBody>
          <a:bodyPr tIns="457200">
            <a:normAutofit/>
          </a:bodyPr>
          <a:lstStyle>
            <a:lvl1pPr marL="0" indent="0" algn="ctr">
              <a:buNone/>
              <a:defRPr sz="18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a:p>
        </p:txBody>
      </p:sp>
      <p:sp>
        <p:nvSpPr>
          <p:cNvPr id="4" name="Text Placeholder 3"/>
          <p:cNvSpPr>
            <a:spLocks noGrp="1"/>
          </p:cNvSpPr>
          <p:nvPr>
            <p:ph type="body" sz="half" idx="2"/>
          </p:nvPr>
        </p:nvSpPr>
        <p:spPr>
          <a:xfrm>
            <a:off x="5726430" y="5029200"/>
            <a:ext cx="2949178" cy="1374648"/>
          </a:xfrm>
        </p:spPr>
        <p:txBody>
          <a:bodyPr/>
          <a:lstStyle>
            <a:lvl1pPr marL="0" indent="0">
              <a:buNone/>
              <a:defRPr sz="120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Tree>
    <p:extLst>
      <p:ext uri="{BB962C8B-B14F-4D97-AF65-F5344CB8AC3E}">
        <p14:creationId xmlns:p14="http://schemas.microsoft.com/office/powerpoint/2010/main" val="1221115463"/>
      </p:ext>
    </p:extLst>
  </p:cSld>
  <p:clrMapOvr>
    <a:masterClrMapping/>
  </p:clrMapOvr>
  <p:transition spd="slow">
    <p:wip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3568F533-3935-4754-ACB7-101A36D9CDD5}" type="slidenum">
              <a:rPr lang="en-US" smtClean="0"/>
              <a:pPr/>
              <a:t>‹#›</a:t>
            </a:fld>
            <a:endParaRPr lang="en-US"/>
          </a:p>
        </p:txBody>
      </p:sp>
    </p:spTree>
    <p:extLst>
      <p:ext uri="{BB962C8B-B14F-4D97-AF65-F5344CB8AC3E}">
        <p14:creationId xmlns:p14="http://schemas.microsoft.com/office/powerpoint/2010/main" val="866719350"/>
      </p:ext>
    </p:extLst>
  </p:cSld>
  <p:clrMapOvr>
    <a:masterClrMapping/>
  </p:clrMapOvr>
  <p:transition spd="slow">
    <p:wip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7486650" y="0"/>
            <a:ext cx="1657350" cy="6858000"/>
          </a:xfrm>
          <a:prstGeom prst="rect">
            <a:avLst/>
          </a:prstGeom>
          <a:gradFill flip="none" rotWithShape="1">
            <a:gsLst>
              <a:gs pos="0">
                <a:schemeClr val="accent1"/>
              </a:gs>
              <a:gs pos="100000">
                <a:schemeClr val="accent1">
                  <a:lumMod val="7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sp>
        <p:nvSpPr>
          <p:cNvPr id="2" name="Vertical Title 1"/>
          <p:cNvSpPr>
            <a:spLocks noGrp="1"/>
          </p:cNvSpPr>
          <p:nvPr>
            <p:ph type="title" orient="vert"/>
          </p:nvPr>
        </p:nvSpPr>
        <p:spPr>
          <a:xfrm>
            <a:off x="7543800" y="457201"/>
            <a:ext cx="1543051" cy="59436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457200" y="457201"/>
            <a:ext cx="6800850" cy="59435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C5F63D6D-2D15-4E67-9B2D-A0DEB13DF27C}" type="slidenum">
              <a:rPr lang="en-US" smtClean="0"/>
              <a:pPr/>
              <a:t>‹#›</a:t>
            </a:fld>
            <a:endParaRPr lang="en-US"/>
          </a:p>
        </p:txBody>
      </p:sp>
    </p:spTree>
    <p:extLst>
      <p:ext uri="{BB962C8B-B14F-4D97-AF65-F5344CB8AC3E}">
        <p14:creationId xmlns:p14="http://schemas.microsoft.com/office/powerpoint/2010/main" val="1895085915"/>
      </p:ext>
    </p:extLst>
  </p:cSld>
  <p:clrMapOvr>
    <a:masterClrMapping/>
  </p:clrMapOvr>
  <p:transition spd="slow">
    <p:wip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9D9D9"/>
            </a:gs>
            <a:gs pos="100000">
              <a:schemeClr val="bg1"/>
            </a:gs>
          </a:gsLst>
          <a:lin ang="16200000" scaled="1"/>
          <a:tileRect/>
        </a:gradFill>
        <a:effectLst/>
      </p:bgPr>
    </p:bg>
    <p:spTree>
      <p:nvGrpSpPr>
        <p:cNvPr id="1" name=""/>
        <p:cNvGrpSpPr/>
        <p:nvPr/>
      </p:nvGrpSpPr>
      <p:grpSpPr>
        <a:xfrm>
          <a:off x="0" y="0"/>
          <a:ext cx="0" cy="0"/>
          <a:chOff x="0" y="0"/>
          <a:chExt cx="0" cy="0"/>
        </a:xfrm>
      </p:grpSpPr>
      <p:sp>
        <p:nvSpPr>
          <p:cNvPr id="7" name="red bar"/>
          <p:cNvSpPr/>
          <p:nvPr/>
        </p:nvSpPr>
        <p:spPr>
          <a:xfrm>
            <a:off x="1" y="1"/>
            <a:ext cx="9141618" cy="1524000"/>
          </a:xfrm>
          <a:prstGeom prst="rect">
            <a:avLst/>
          </a:prstGeom>
          <a:gradFill flip="none" rotWithShape="1">
            <a:gsLst>
              <a:gs pos="0">
                <a:schemeClr val="accent1"/>
              </a:gs>
              <a:gs pos="100000">
                <a:schemeClr val="accent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sp>
        <p:nvSpPr>
          <p:cNvPr id="2" name="Title Placeholder 1"/>
          <p:cNvSpPr>
            <a:spLocks noGrp="1"/>
          </p:cNvSpPr>
          <p:nvPr>
            <p:ph type="title"/>
          </p:nvPr>
        </p:nvSpPr>
        <p:spPr>
          <a:xfrm>
            <a:off x="800100" y="99221"/>
            <a:ext cx="7543800" cy="1325563"/>
          </a:xfrm>
          <a:prstGeom prst="rect">
            <a:avLst/>
          </a:prstGeom>
        </p:spPr>
        <p:txBody>
          <a:bodyPr vert="horz" lIns="91440" tIns="45720" rIns="91440" bIns="45720" rtlCol="0" anchor="ctr">
            <a:normAutofit/>
          </a:bodyPr>
          <a:lstStyle/>
          <a:p>
            <a:r>
              <a:rPr lang="en-US" smtClean="0"/>
              <a:t>Click to edit Master title style</a:t>
            </a:r>
            <a:endParaRPr/>
          </a:p>
        </p:txBody>
      </p:sp>
      <p:sp>
        <p:nvSpPr>
          <p:cNvPr id="3" name="Text Placeholder 2"/>
          <p:cNvSpPr>
            <a:spLocks noGrp="1"/>
          </p:cNvSpPr>
          <p:nvPr>
            <p:ph type="body" idx="1"/>
          </p:nvPr>
        </p:nvSpPr>
        <p:spPr>
          <a:xfrm>
            <a:off x="1143000" y="1828800"/>
            <a:ext cx="6858000" cy="457200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6800850" y="6481761"/>
            <a:ext cx="800100" cy="239715"/>
          </a:xfrm>
          <a:prstGeom prst="rect">
            <a:avLst/>
          </a:prstGeom>
        </p:spPr>
        <p:txBody>
          <a:bodyPr vert="horz" lIns="91440" tIns="45720" rIns="91440" bIns="45720" rtlCol="0" anchor="ctr"/>
          <a:lstStyle>
            <a:lvl1pPr algn="r">
              <a:defRPr sz="675">
                <a:solidFill>
                  <a:schemeClr val="tx1"/>
                </a:solidFill>
              </a:defRPr>
            </a:lvl1pPr>
          </a:lstStyle>
          <a:p>
            <a:pPr>
              <a:defRPr/>
            </a:pPr>
            <a:endParaRPr lang="en-US"/>
          </a:p>
        </p:txBody>
      </p:sp>
      <p:sp>
        <p:nvSpPr>
          <p:cNvPr id="5" name="Footer Placeholder 4"/>
          <p:cNvSpPr>
            <a:spLocks noGrp="1"/>
          </p:cNvSpPr>
          <p:nvPr>
            <p:ph type="ftr" sz="quarter" idx="3"/>
          </p:nvPr>
        </p:nvSpPr>
        <p:spPr>
          <a:xfrm>
            <a:off x="800100" y="6481761"/>
            <a:ext cx="5886450" cy="239715"/>
          </a:xfrm>
          <a:prstGeom prst="rect">
            <a:avLst/>
          </a:prstGeom>
        </p:spPr>
        <p:txBody>
          <a:bodyPr vert="horz" lIns="91440" tIns="45720" rIns="91440" bIns="45720" rtlCol="0" anchor="ctr"/>
          <a:lstStyle>
            <a:lvl1pPr algn="l">
              <a:defRPr sz="675">
                <a:solidFill>
                  <a:schemeClr val="tx1"/>
                </a:solidFill>
              </a:defRPr>
            </a:lvl1pPr>
          </a:lstStyle>
          <a:p>
            <a:pPr>
              <a:defRPr/>
            </a:pPr>
            <a:endParaRPr lang="en-US"/>
          </a:p>
        </p:txBody>
      </p:sp>
      <p:sp>
        <p:nvSpPr>
          <p:cNvPr id="6" name="Slide Number Placeholder 5"/>
          <p:cNvSpPr>
            <a:spLocks noGrp="1"/>
          </p:cNvSpPr>
          <p:nvPr>
            <p:ph type="sldNum" sz="quarter" idx="4"/>
          </p:nvPr>
        </p:nvSpPr>
        <p:spPr>
          <a:xfrm>
            <a:off x="7715250" y="6481761"/>
            <a:ext cx="628650" cy="239715"/>
          </a:xfrm>
          <a:prstGeom prst="rect">
            <a:avLst/>
          </a:prstGeom>
        </p:spPr>
        <p:txBody>
          <a:bodyPr vert="horz" lIns="91440" tIns="45720" rIns="91440" bIns="45720" rtlCol="0" anchor="ctr"/>
          <a:lstStyle>
            <a:lvl1pPr algn="r">
              <a:defRPr sz="675">
                <a:solidFill>
                  <a:schemeClr val="tx1"/>
                </a:solidFill>
              </a:defRPr>
            </a:lvl1pPr>
          </a:lstStyle>
          <a:p>
            <a:fld id="{DECBD3BD-C4AB-43E0-A089-F9999840E35E}" type="slidenum">
              <a:rPr lang="en-US" smtClean="0"/>
              <a:pPr/>
              <a:t>‹#›</a:t>
            </a:fld>
            <a:endParaRPr lang="en-US"/>
          </a:p>
        </p:txBody>
      </p:sp>
    </p:spTree>
    <p:extLst>
      <p:ext uri="{BB962C8B-B14F-4D97-AF65-F5344CB8AC3E}">
        <p14:creationId xmlns:p14="http://schemas.microsoft.com/office/powerpoint/2010/main" val="4140728569"/>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ransition spd="slow">
    <p:wipe/>
  </p:transition>
  <p:timing>
    <p:tnLst>
      <p:par>
        <p:cTn id="1" dur="indefinite" restart="never" nodeType="tmRoot"/>
      </p:par>
    </p:tnLst>
  </p:timing>
  <p:txStyles>
    <p:titleStyle>
      <a:lvl1pPr algn="l" defTabSz="685800" rtl="0" eaLnBrk="1" latinLnBrk="0" hangingPunct="1">
        <a:lnSpc>
          <a:spcPct val="90000"/>
        </a:lnSpc>
        <a:spcBef>
          <a:spcPct val="0"/>
        </a:spcBef>
        <a:buNone/>
        <a:defRPr sz="2700" kern="1200">
          <a:solidFill>
            <a:schemeClr val="bg1"/>
          </a:solidFill>
          <a:latin typeface="+mj-lt"/>
          <a:ea typeface="+mj-ea"/>
          <a:cs typeface="+mj-cs"/>
        </a:defRPr>
      </a:lvl1pPr>
    </p:titleStyle>
    <p:bodyStyle>
      <a:lvl1pPr marL="171450" indent="-171450" algn="l" defTabSz="685800" rtl="0" eaLnBrk="1" latinLnBrk="0" hangingPunct="1">
        <a:lnSpc>
          <a:spcPct val="90000"/>
        </a:lnSpc>
        <a:spcBef>
          <a:spcPts val="1350"/>
        </a:spcBef>
        <a:buSzPct val="100000"/>
        <a:buFont typeface="Arial" pitchFamily="34" charset="0"/>
        <a:buChar char="▪"/>
        <a:defRPr sz="1800" kern="1200">
          <a:solidFill>
            <a:schemeClr val="tx1">
              <a:lumMod val="75000"/>
              <a:lumOff val="25000"/>
            </a:schemeClr>
          </a:solidFill>
          <a:latin typeface="+mn-lt"/>
          <a:ea typeface="+mn-ea"/>
          <a:cs typeface="+mn-cs"/>
        </a:defRPr>
      </a:lvl1pPr>
      <a:lvl2pPr marL="342900" indent="-171450" algn="l" defTabSz="685800" rtl="0" eaLnBrk="1" latinLnBrk="0" hangingPunct="1">
        <a:lnSpc>
          <a:spcPct val="90000"/>
        </a:lnSpc>
        <a:spcBef>
          <a:spcPts val="450"/>
        </a:spcBef>
        <a:buSzPct val="100000"/>
        <a:buFont typeface="Arial" pitchFamily="34" charset="0"/>
        <a:buChar char="▪"/>
        <a:defRPr sz="1650" kern="1200">
          <a:solidFill>
            <a:schemeClr val="tx1">
              <a:lumMod val="75000"/>
              <a:lumOff val="25000"/>
            </a:schemeClr>
          </a:solidFill>
          <a:latin typeface="+mn-lt"/>
          <a:ea typeface="+mn-ea"/>
          <a:cs typeface="+mn-cs"/>
        </a:defRPr>
      </a:lvl2pPr>
      <a:lvl3pPr marL="514350" indent="-137160" algn="l" defTabSz="685800" rtl="0" eaLnBrk="1" latinLnBrk="0" hangingPunct="1">
        <a:lnSpc>
          <a:spcPct val="90000"/>
        </a:lnSpc>
        <a:spcBef>
          <a:spcPts val="450"/>
        </a:spcBef>
        <a:buSzPct val="100000"/>
        <a:buFont typeface="Arial" pitchFamily="34" charset="0"/>
        <a:buChar char="▪"/>
        <a:defRPr sz="1500" kern="1200">
          <a:solidFill>
            <a:schemeClr val="tx1">
              <a:lumMod val="75000"/>
              <a:lumOff val="25000"/>
            </a:schemeClr>
          </a:solidFill>
          <a:latin typeface="+mn-lt"/>
          <a:ea typeface="+mn-ea"/>
          <a:cs typeface="+mn-cs"/>
        </a:defRPr>
      </a:lvl3pPr>
      <a:lvl4pPr marL="651510" indent="-136922" algn="l" defTabSz="685800" rtl="0" eaLnBrk="1" latinLnBrk="0" hangingPunct="1">
        <a:lnSpc>
          <a:spcPct val="90000"/>
        </a:lnSpc>
        <a:spcBef>
          <a:spcPts val="450"/>
        </a:spcBef>
        <a:buSzPct val="100000"/>
        <a:buFont typeface="Arial" pitchFamily="34" charset="0"/>
        <a:buChar char="▪"/>
        <a:defRPr sz="1350" kern="1200">
          <a:solidFill>
            <a:schemeClr val="tx1">
              <a:lumMod val="75000"/>
              <a:lumOff val="25000"/>
            </a:schemeClr>
          </a:solidFill>
          <a:latin typeface="+mn-lt"/>
          <a:ea typeface="+mn-ea"/>
          <a:cs typeface="+mn-cs"/>
        </a:defRPr>
      </a:lvl4pPr>
      <a:lvl5pPr marL="788670" indent="-137160" algn="l" defTabSz="685800" rtl="0" eaLnBrk="1" latinLnBrk="0" hangingPunct="1">
        <a:lnSpc>
          <a:spcPct val="90000"/>
        </a:lnSpc>
        <a:spcBef>
          <a:spcPts val="450"/>
        </a:spcBef>
        <a:buSzPct val="100000"/>
        <a:buFont typeface="Arial" pitchFamily="34" charset="0"/>
        <a:buChar char="▪"/>
        <a:defRPr sz="1200" kern="1200">
          <a:solidFill>
            <a:schemeClr val="tx1">
              <a:lumMod val="75000"/>
              <a:lumOff val="25000"/>
            </a:schemeClr>
          </a:solidFill>
          <a:latin typeface="+mn-lt"/>
          <a:ea typeface="+mn-ea"/>
          <a:cs typeface="+mn-cs"/>
        </a:defRPr>
      </a:lvl5pPr>
      <a:lvl6pPr marL="92583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6pPr>
      <a:lvl7pPr marL="106299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7pPr>
      <a:lvl8pPr marL="120015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8pPr>
      <a:lvl9pPr marL="133731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9pPr>
    </p:bodyStyle>
    <p:otherStyle>
      <a:defPPr>
        <a:defRP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customXml" Target="../ink/ink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customXml" Target="../ink/ink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customXml" Target="../ink/ink4.xml"/><Relationship Id="rId1" Type="http://schemas.openxmlformats.org/officeDocument/2006/relationships/slideLayout" Target="../slideLayouts/slideLayout2.xml"/><Relationship Id="rId5" Type="http://schemas.openxmlformats.org/officeDocument/2006/relationships/image" Target="../media/image16.emf"/><Relationship Id="rId4" Type="http://schemas.openxmlformats.org/officeDocument/2006/relationships/customXml" Target="../ink/ink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9.emf"/><Relationship Id="rId7" Type="http://schemas.openxmlformats.org/officeDocument/2006/relationships/image" Target="../media/image21.emf"/><Relationship Id="rId2" Type="http://schemas.openxmlformats.org/officeDocument/2006/relationships/customXml" Target="../ink/ink6.xml"/><Relationship Id="rId1" Type="http://schemas.openxmlformats.org/officeDocument/2006/relationships/slideLayout" Target="../slideLayouts/slideLayout2.xml"/><Relationship Id="rId6" Type="http://schemas.openxmlformats.org/officeDocument/2006/relationships/customXml" Target="../ink/ink8.xml"/><Relationship Id="rId5" Type="http://schemas.openxmlformats.org/officeDocument/2006/relationships/image" Target="../media/image20.emf"/><Relationship Id="rId4" Type="http://schemas.openxmlformats.org/officeDocument/2006/relationships/customXml" Target="../ink/ink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76200"/>
            <a:ext cx="9525000" cy="7010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C:\Users\user\Desktop\obdgrqrlk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609600"/>
            <a:ext cx="7620000" cy="579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328565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 y="-53180"/>
            <a:ext cx="3886200" cy="3177380"/>
          </a:xfrm>
        </p:spPr>
        <p:txBody>
          <a:bodyPr anchor="ctr">
            <a:normAutofit/>
          </a:bodyPr>
          <a:lstStyle/>
          <a:p>
            <a:pPr algn="ctr">
              <a:lnSpc>
                <a:spcPct val="100000"/>
              </a:lnSpc>
              <a:defRPr/>
            </a:pPr>
            <a:r>
              <a:rPr lang="fa-IR" b="1" dirty="0" smtClean="0">
                <a:cs typeface="B Nazanin" panose="00000400000000000000" pitchFamily="2" charset="-78"/>
              </a:rPr>
              <a:t>اختلالات گوارشی در حاملگی</a:t>
            </a:r>
            <a:endParaRPr lang="en-US" b="1" dirty="0">
              <a:cs typeface="B Nazanin" panose="00000400000000000000" pitchFamily="2" charset="-78"/>
            </a:endParaRPr>
          </a:p>
        </p:txBody>
      </p:sp>
      <p:sp>
        <p:nvSpPr>
          <p:cNvPr id="4" name="Title 1"/>
          <p:cNvSpPr txBox="1">
            <a:spLocks/>
          </p:cNvSpPr>
          <p:nvPr/>
        </p:nvSpPr>
        <p:spPr>
          <a:xfrm>
            <a:off x="0" y="2971800"/>
            <a:ext cx="3886200" cy="3177380"/>
          </a:xfrm>
          <a:prstGeom prst="rect">
            <a:avLst/>
          </a:prstGeom>
        </p:spPr>
        <p:txBody>
          <a:bodyPr vert="horz" lIns="91440" tIns="45720" rIns="91440" bIns="45720" rtlCol="0" anchor="ctr">
            <a:normAutofit/>
          </a:bodyPr>
          <a:lstStyle>
            <a:lvl1pPr algn="l" defTabSz="685800" rtl="0" eaLnBrk="1" latinLnBrk="0" hangingPunct="1">
              <a:lnSpc>
                <a:spcPct val="80000"/>
              </a:lnSpc>
              <a:spcBef>
                <a:spcPct val="0"/>
              </a:spcBef>
              <a:buNone/>
              <a:defRPr sz="4050" kern="1200">
                <a:solidFill>
                  <a:schemeClr val="accent1"/>
                </a:solidFill>
                <a:latin typeface="+mj-lt"/>
                <a:ea typeface="+mj-ea"/>
                <a:cs typeface="+mj-cs"/>
              </a:defRPr>
            </a:lvl1pPr>
          </a:lstStyle>
          <a:p>
            <a:pPr algn="ctr" rtl="1" fontAlgn="auto">
              <a:lnSpc>
                <a:spcPct val="100000"/>
              </a:lnSpc>
              <a:spcAft>
                <a:spcPts val="0"/>
              </a:spcAft>
              <a:defRPr/>
            </a:pPr>
            <a:endParaRPr lang="fa-IR" sz="1800" b="1" dirty="0">
              <a:solidFill>
                <a:schemeClr val="tx1"/>
              </a:solidFill>
              <a:cs typeface="B Mitra" panose="00000400000000000000" pitchFamily="2" charset="-78"/>
            </a:endParaRPr>
          </a:p>
        </p:txBody>
      </p:sp>
      <p:pic>
        <p:nvPicPr>
          <p:cNvPr id="2050" name="Picture 2" descr="C:\Users\user\Desktop\بیماری_های-گوارشی.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0" y="0"/>
            <a:ext cx="533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nodePh="1">
                                  <p:stCondLst>
                                    <p:cond delay="0"/>
                                  </p:stCondLst>
                                  <p:endCondLst>
                                    <p:cond evt="begin" delay="0">
                                      <p:tn val="12"/>
                                    </p:cond>
                                  </p:end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Content Placeholder 4"/>
          <p:cNvSpPr>
            <a:spLocks noGrp="1"/>
          </p:cNvSpPr>
          <p:nvPr>
            <p:ph idx="1"/>
          </p:nvPr>
        </p:nvSpPr>
        <p:spPr>
          <a:xfrm>
            <a:off x="228600" y="1752600"/>
            <a:ext cx="8534400" cy="4648201"/>
          </a:xfrm>
        </p:spPr>
        <p:txBody>
          <a:bodyPr>
            <a:normAutofit lnSpcReduction="10000"/>
          </a:bodyPr>
          <a:lstStyle/>
          <a:p>
            <a:pPr algn="just" rtl="1">
              <a:buFont typeface="Arial" panose="020B0604020202020204" pitchFamily="34" charset="0"/>
              <a:buChar char="•"/>
            </a:pPr>
            <a:r>
              <a:rPr lang="fa-IR" sz="3200" dirty="0" smtClean="0">
                <a:cs typeface="B Nazanin" panose="00000400000000000000" pitchFamily="2" charset="-78"/>
              </a:rPr>
              <a:t>درجات خفیف تا متوسط استفراغ تا هفته 16 بارداری شایع است.</a:t>
            </a:r>
          </a:p>
          <a:p>
            <a:pPr marL="0" indent="0" algn="just" rtl="1">
              <a:buNone/>
            </a:pPr>
            <a:r>
              <a:rPr lang="fa-IR" sz="3200" dirty="0" smtClean="0">
                <a:cs typeface="B Nazanin" panose="00000400000000000000" pitchFamily="2" charset="-78"/>
              </a:rPr>
              <a:t>تعریف:</a:t>
            </a:r>
          </a:p>
          <a:p>
            <a:pPr algn="just" rtl="1">
              <a:buFont typeface="Arial" panose="020B0604020202020204" pitchFamily="34" charset="0"/>
              <a:buChar char="•"/>
            </a:pPr>
            <a:r>
              <a:rPr lang="fa-IR" sz="3200" dirty="0" smtClean="0">
                <a:cs typeface="B Nazanin" panose="00000400000000000000" pitchFamily="2" charset="-78"/>
              </a:rPr>
              <a:t>استفراغی که شدت آن به حدی است که سبب کاهش </a:t>
            </a:r>
            <a:r>
              <a:rPr lang="fa-IR" sz="3200" dirty="0" smtClean="0">
                <a:cs typeface="B Nazanin" panose="00000400000000000000" pitchFamily="2" charset="-78"/>
              </a:rPr>
              <a:t>وزن،دهیدراسیون،الکالوز </a:t>
            </a:r>
            <a:r>
              <a:rPr lang="fa-IR" sz="3200" dirty="0" smtClean="0">
                <a:cs typeface="B Nazanin" panose="00000400000000000000" pitchFamily="2" charset="-78"/>
              </a:rPr>
              <a:t>متابولیک (</a:t>
            </a:r>
            <a:r>
              <a:rPr lang="fa-IR" sz="3200" dirty="0">
                <a:cs typeface="B Nazanin" panose="00000400000000000000" pitchFamily="2" charset="-78"/>
              </a:rPr>
              <a:t>افزایش دفع یون هیدروژن، معمولاً در نتیجه دفع ترشحات گوارشی غنی از اسید هیدروکلریک (اسید </a:t>
            </a:r>
            <a:r>
              <a:rPr lang="fa-IR" sz="3200" dirty="0" smtClean="0">
                <a:cs typeface="B Nazanin" panose="00000400000000000000" pitchFamily="2" charset="-78"/>
              </a:rPr>
              <a:t>معده)و هیپو کالمی می شود.</a:t>
            </a:r>
          </a:p>
          <a:p>
            <a:pPr algn="just" rtl="1">
              <a:buFont typeface="Arial" panose="020B0604020202020204" pitchFamily="34" charset="0"/>
              <a:buChar char="•"/>
            </a:pPr>
            <a:r>
              <a:rPr lang="fa-IR" sz="3200" dirty="0" smtClean="0">
                <a:cs typeface="B Nazanin" panose="00000400000000000000" pitchFamily="2" charset="-78"/>
              </a:rPr>
              <a:t>بستری شدن به علت استفراغ شدید در بارداری 0/5 الی 0/8 درصد گزارش شده.</a:t>
            </a:r>
          </a:p>
          <a:p>
            <a:pPr algn="just" rtl="1">
              <a:buFont typeface="Arial" panose="020B0604020202020204" pitchFamily="34" charset="0"/>
              <a:buChar char="•"/>
            </a:pPr>
            <a:r>
              <a:rPr lang="fa-IR" sz="3200" dirty="0" smtClean="0">
                <a:cs typeface="B Nazanin" panose="00000400000000000000" pitchFamily="2" charset="-78"/>
              </a:rPr>
              <a:t>حدود 20 درصد در حاملگی بعدی نیز عود می کند.</a:t>
            </a:r>
            <a:endParaRPr lang="fa-IR" sz="3200" dirty="0">
              <a:cs typeface="B Nazanin" panose="00000400000000000000" pitchFamily="2" charset="-78"/>
            </a:endParaRPr>
          </a:p>
        </p:txBody>
      </p:sp>
      <p:sp>
        <p:nvSpPr>
          <p:cNvPr id="2" name="TextBox 1"/>
          <p:cNvSpPr txBox="1"/>
          <p:nvPr/>
        </p:nvSpPr>
        <p:spPr>
          <a:xfrm>
            <a:off x="2438400" y="308403"/>
            <a:ext cx="6477000" cy="830997"/>
          </a:xfrm>
          <a:prstGeom prst="rect">
            <a:avLst/>
          </a:prstGeom>
          <a:noFill/>
        </p:spPr>
        <p:txBody>
          <a:bodyPr wrap="square" rtlCol="0" anchor="ctr">
            <a:spAutoFit/>
          </a:bodyPr>
          <a:lstStyle/>
          <a:p>
            <a:pPr algn="r" rtl="1"/>
            <a:r>
              <a:rPr lang="fa-IR" sz="4800" b="1" dirty="0" smtClean="0">
                <a:solidFill>
                  <a:schemeClr val="bg1"/>
                </a:solidFill>
                <a:cs typeface="B Titr" panose="00000700000000000000" pitchFamily="2" charset="-78"/>
              </a:rPr>
              <a:t>استفراغ شدید حاملگی</a:t>
            </a:r>
            <a:endParaRPr lang="en-US" sz="4800" b="1" dirty="0">
              <a:solidFill>
                <a:schemeClr val="bg1"/>
              </a:solidFill>
              <a:cs typeface="B Titr" panose="00000700000000000000" pitchFamily="2" charset="-78"/>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7171">
                                            <p:txEl>
                                              <p:pRg st="0" end="0"/>
                                            </p:txEl>
                                          </p:spTgt>
                                        </p:tgtEl>
                                        <p:attrNameLst>
                                          <p:attrName>style.visibility</p:attrName>
                                        </p:attrNameLst>
                                      </p:cBhvr>
                                      <p:to>
                                        <p:strVal val="visible"/>
                                      </p:to>
                                    </p:set>
                                    <p:animEffect transition="in" filter="wipe(up)">
                                      <p:cBhvr>
                                        <p:cTn id="12" dur="500"/>
                                        <p:tgtEl>
                                          <p:spTgt spid="717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7171">
                                            <p:txEl>
                                              <p:pRg st="1" end="1"/>
                                            </p:txEl>
                                          </p:spTgt>
                                        </p:tgtEl>
                                        <p:attrNameLst>
                                          <p:attrName>style.visibility</p:attrName>
                                        </p:attrNameLst>
                                      </p:cBhvr>
                                      <p:to>
                                        <p:strVal val="visible"/>
                                      </p:to>
                                    </p:set>
                                    <p:animEffect transition="in" filter="wipe(up)">
                                      <p:cBhvr>
                                        <p:cTn id="17" dur="500"/>
                                        <p:tgtEl>
                                          <p:spTgt spid="717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7171">
                                            <p:txEl>
                                              <p:pRg st="2" end="2"/>
                                            </p:txEl>
                                          </p:spTgt>
                                        </p:tgtEl>
                                        <p:attrNameLst>
                                          <p:attrName>style.visibility</p:attrName>
                                        </p:attrNameLst>
                                      </p:cBhvr>
                                      <p:to>
                                        <p:strVal val="visible"/>
                                      </p:to>
                                    </p:set>
                                    <p:animEffect transition="in" filter="wipe(up)">
                                      <p:cBhvr>
                                        <p:cTn id="22" dur="500"/>
                                        <p:tgtEl>
                                          <p:spTgt spid="717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7171">
                                            <p:txEl>
                                              <p:pRg st="3" end="3"/>
                                            </p:txEl>
                                          </p:spTgt>
                                        </p:tgtEl>
                                        <p:attrNameLst>
                                          <p:attrName>style.visibility</p:attrName>
                                        </p:attrNameLst>
                                      </p:cBhvr>
                                      <p:to>
                                        <p:strVal val="visible"/>
                                      </p:to>
                                    </p:set>
                                    <p:animEffect transition="in" filter="wipe(up)">
                                      <p:cBhvr>
                                        <p:cTn id="27" dur="500"/>
                                        <p:tgtEl>
                                          <p:spTgt spid="717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7171">
                                            <p:txEl>
                                              <p:pRg st="4" end="4"/>
                                            </p:txEl>
                                          </p:spTgt>
                                        </p:tgtEl>
                                        <p:attrNameLst>
                                          <p:attrName>style.visibility</p:attrName>
                                        </p:attrNameLst>
                                      </p:cBhvr>
                                      <p:to>
                                        <p:strVal val="visible"/>
                                      </p:to>
                                    </p:set>
                                    <p:animEffect transition="in" filter="wipe(up)">
                                      <p:cBhvr>
                                        <p:cTn id="32" dur="500"/>
                                        <p:tgtEl>
                                          <p:spTgt spid="71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txBox="1">
            <a:spLocks/>
          </p:cNvSpPr>
          <p:nvPr/>
        </p:nvSpPr>
        <p:spPr>
          <a:xfrm>
            <a:off x="228600" y="1752600"/>
            <a:ext cx="8534400" cy="4648201"/>
          </a:xfrm>
          <a:prstGeom prst="rect">
            <a:avLst/>
          </a:prstGeom>
        </p:spPr>
        <p:txBody>
          <a:bodyPr vert="horz" lIns="91440" tIns="45720" rIns="91440" bIns="45720" rtlCol="0">
            <a:normAutofit lnSpcReduction="10000"/>
          </a:bodyPr>
          <a:lstStyle>
            <a:lvl1pPr marL="171450" indent="-171450" algn="l" defTabSz="685800" rtl="0" eaLnBrk="1" latinLnBrk="0" hangingPunct="1">
              <a:lnSpc>
                <a:spcPct val="90000"/>
              </a:lnSpc>
              <a:spcBef>
                <a:spcPts val="1350"/>
              </a:spcBef>
              <a:buSzPct val="100000"/>
              <a:buFont typeface="Arial" pitchFamily="34" charset="0"/>
              <a:buChar char="▪"/>
              <a:defRPr sz="1800" kern="1200">
                <a:solidFill>
                  <a:schemeClr val="tx1">
                    <a:lumMod val="75000"/>
                    <a:lumOff val="25000"/>
                  </a:schemeClr>
                </a:solidFill>
                <a:latin typeface="+mn-lt"/>
                <a:ea typeface="+mn-ea"/>
                <a:cs typeface="+mn-cs"/>
              </a:defRPr>
            </a:lvl1pPr>
            <a:lvl2pPr marL="342900" indent="-171450" algn="l" defTabSz="685800" rtl="0" eaLnBrk="1" latinLnBrk="0" hangingPunct="1">
              <a:lnSpc>
                <a:spcPct val="90000"/>
              </a:lnSpc>
              <a:spcBef>
                <a:spcPts val="450"/>
              </a:spcBef>
              <a:buSzPct val="100000"/>
              <a:buFont typeface="Arial" pitchFamily="34" charset="0"/>
              <a:buChar char="▪"/>
              <a:defRPr sz="1650" kern="1200">
                <a:solidFill>
                  <a:schemeClr val="tx1">
                    <a:lumMod val="75000"/>
                    <a:lumOff val="25000"/>
                  </a:schemeClr>
                </a:solidFill>
                <a:latin typeface="+mn-lt"/>
                <a:ea typeface="+mn-ea"/>
                <a:cs typeface="+mn-cs"/>
              </a:defRPr>
            </a:lvl2pPr>
            <a:lvl3pPr marL="514350" indent="-137160" algn="l" defTabSz="685800" rtl="0" eaLnBrk="1" latinLnBrk="0" hangingPunct="1">
              <a:lnSpc>
                <a:spcPct val="90000"/>
              </a:lnSpc>
              <a:spcBef>
                <a:spcPts val="450"/>
              </a:spcBef>
              <a:buSzPct val="100000"/>
              <a:buFont typeface="Arial" pitchFamily="34" charset="0"/>
              <a:buChar char="▪"/>
              <a:defRPr sz="1500" kern="1200">
                <a:solidFill>
                  <a:schemeClr val="tx1">
                    <a:lumMod val="75000"/>
                    <a:lumOff val="25000"/>
                  </a:schemeClr>
                </a:solidFill>
                <a:latin typeface="+mn-lt"/>
                <a:ea typeface="+mn-ea"/>
                <a:cs typeface="+mn-cs"/>
              </a:defRPr>
            </a:lvl3pPr>
            <a:lvl4pPr marL="651510" indent="-136922" algn="l" defTabSz="685800" rtl="0" eaLnBrk="1" latinLnBrk="0" hangingPunct="1">
              <a:lnSpc>
                <a:spcPct val="90000"/>
              </a:lnSpc>
              <a:spcBef>
                <a:spcPts val="450"/>
              </a:spcBef>
              <a:buSzPct val="100000"/>
              <a:buFont typeface="Arial" pitchFamily="34" charset="0"/>
              <a:buChar char="▪"/>
              <a:defRPr sz="1350" kern="1200">
                <a:solidFill>
                  <a:schemeClr val="tx1">
                    <a:lumMod val="75000"/>
                    <a:lumOff val="25000"/>
                  </a:schemeClr>
                </a:solidFill>
                <a:latin typeface="+mn-lt"/>
                <a:ea typeface="+mn-ea"/>
                <a:cs typeface="+mn-cs"/>
              </a:defRPr>
            </a:lvl4pPr>
            <a:lvl5pPr marL="788670" indent="-137160" algn="l" defTabSz="685800" rtl="0" eaLnBrk="1" latinLnBrk="0" hangingPunct="1">
              <a:lnSpc>
                <a:spcPct val="90000"/>
              </a:lnSpc>
              <a:spcBef>
                <a:spcPts val="450"/>
              </a:spcBef>
              <a:buSzPct val="100000"/>
              <a:buFont typeface="Arial" pitchFamily="34" charset="0"/>
              <a:buChar char="▪"/>
              <a:defRPr sz="1200" kern="1200">
                <a:solidFill>
                  <a:schemeClr val="tx1">
                    <a:lumMod val="75000"/>
                    <a:lumOff val="25000"/>
                  </a:schemeClr>
                </a:solidFill>
                <a:latin typeface="+mn-lt"/>
                <a:ea typeface="+mn-ea"/>
                <a:cs typeface="+mn-cs"/>
              </a:defRPr>
            </a:lvl5pPr>
            <a:lvl6pPr marL="92583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6pPr>
            <a:lvl7pPr marL="106299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7pPr>
            <a:lvl8pPr marL="120015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8pPr>
            <a:lvl9pPr marL="133731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9pPr>
          </a:lstStyle>
          <a:p>
            <a:pPr algn="just" rtl="1" fontAlgn="auto">
              <a:spcAft>
                <a:spcPts val="0"/>
              </a:spcAft>
              <a:buFont typeface="Arial" pitchFamily="34" charset="0"/>
              <a:buChar char="•"/>
            </a:pPr>
            <a:r>
              <a:rPr lang="fa-IR" sz="2800" dirty="0" smtClean="0">
                <a:cs typeface="B Nazanin" panose="00000400000000000000" pitchFamily="2" charset="-78"/>
              </a:rPr>
              <a:t>محرک واقعی شناخته شده نیست.</a:t>
            </a:r>
          </a:p>
          <a:p>
            <a:pPr algn="just" rtl="1" fontAlgn="auto">
              <a:spcAft>
                <a:spcPts val="0"/>
              </a:spcAft>
              <a:buFont typeface="Arial" pitchFamily="34" charset="0"/>
              <a:buChar char="•"/>
            </a:pPr>
            <a:r>
              <a:rPr lang="fa-IR" sz="2800" dirty="0" smtClean="0">
                <a:cs typeface="B Nazanin" panose="00000400000000000000" pitchFamily="2" charset="-78"/>
              </a:rPr>
              <a:t>عوامل مطرح شده:</a:t>
            </a:r>
          </a:p>
          <a:p>
            <a:pPr algn="just" rtl="1" fontAlgn="auto">
              <a:spcAft>
                <a:spcPts val="0"/>
              </a:spcAft>
              <a:buFont typeface="Arial" pitchFamily="34" charset="0"/>
              <a:buChar char="•"/>
            </a:pPr>
            <a:r>
              <a:rPr lang="en-US" sz="2800" dirty="0" smtClean="0">
                <a:cs typeface="B Nazanin" panose="00000400000000000000" pitchFamily="2" charset="-78"/>
              </a:rPr>
              <a:t>HCG</a:t>
            </a:r>
          </a:p>
          <a:p>
            <a:pPr algn="just" rtl="1" fontAlgn="auto">
              <a:spcAft>
                <a:spcPts val="0"/>
              </a:spcAft>
              <a:buFont typeface="Arial" pitchFamily="34" charset="0"/>
              <a:buChar char="•"/>
            </a:pPr>
            <a:r>
              <a:rPr lang="fa-IR" sz="2800" dirty="0" err="1" smtClean="0">
                <a:cs typeface="B Nazanin" panose="00000400000000000000" pitchFamily="2" charset="-78"/>
              </a:rPr>
              <a:t>استروژنها</a:t>
            </a:r>
            <a:endParaRPr lang="fa-IR" sz="2800" dirty="0" smtClean="0">
              <a:cs typeface="B Nazanin" panose="00000400000000000000" pitchFamily="2" charset="-78"/>
            </a:endParaRPr>
          </a:p>
          <a:p>
            <a:pPr algn="just" rtl="1" fontAlgn="auto">
              <a:spcAft>
                <a:spcPts val="0"/>
              </a:spcAft>
              <a:buFont typeface="Arial" pitchFamily="34" charset="0"/>
              <a:buChar char="•"/>
            </a:pPr>
            <a:r>
              <a:rPr lang="fa-IR" sz="2800" dirty="0" smtClean="0">
                <a:cs typeface="B Nazanin" panose="00000400000000000000" pitchFamily="2" charset="-78"/>
              </a:rPr>
              <a:t>پروژسترون</a:t>
            </a:r>
          </a:p>
          <a:p>
            <a:pPr algn="just" rtl="1" fontAlgn="auto">
              <a:spcAft>
                <a:spcPts val="0"/>
              </a:spcAft>
              <a:buFont typeface="Arial" pitchFamily="34" charset="0"/>
              <a:buChar char="•"/>
            </a:pPr>
            <a:r>
              <a:rPr lang="fa-IR" sz="2800" dirty="0" smtClean="0">
                <a:cs typeface="B Nazanin" panose="00000400000000000000" pitchFamily="2" charset="-78"/>
              </a:rPr>
              <a:t>لپتین</a:t>
            </a:r>
          </a:p>
          <a:p>
            <a:pPr algn="just" rtl="1" fontAlgn="auto">
              <a:spcAft>
                <a:spcPts val="0"/>
              </a:spcAft>
              <a:buFont typeface="Arial" pitchFamily="34" charset="0"/>
              <a:buChar char="•"/>
            </a:pPr>
            <a:r>
              <a:rPr lang="fa-IR" sz="2800" dirty="0" smtClean="0">
                <a:cs typeface="B Nazanin" panose="00000400000000000000" pitchFamily="2" charset="-78"/>
              </a:rPr>
              <a:t>هورمون رشد جفتی</a:t>
            </a:r>
          </a:p>
          <a:p>
            <a:pPr algn="just" rtl="1" fontAlgn="auto">
              <a:spcAft>
                <a:spcPts val="0"/>
              </a:spcAft>
              <a:buFont typeface="Arial" pitchFamily="34" charset="0"/>
              <a:buChar char="•"/>
            </a:pPr>
            <a:r>
              <a:rPr lang="fa-IR" sz="2800" dirty="0" smtClean="0">
                <a:cs typeface="B Nazanin" panose="00000400000000000000" pitchFamily="2" charset="-78"/>
              </a:rPr>
              <a:t>پرولاکتین</a:t>
            </a:r>
          </a:p>
          <a:p>
            <a:pPr algn="just" rtl="1" fontAlgn="auto">
              <a:spcAft>
                <a:spcPts val="0"/>
              </a:spcAft>
              <a:buFont typeface="Arial" pitchFamily="34" charset="0"/>
              <a:buChar char="•"/>
            </a:pPr>
            <a:r>
              <a:rPr lang="fa-IR" sz="2800" dirty="0" err="1" smtClean="0">
                <a:cs typeface="B Nazanin" panose="00000400000000000000" pitchFamily="2" charset="-78"/>
              </a:rPr>
              <a:t>تیروکسین</a:t>
            </a:r>
            <a:endParaRPr lang="fa-IR" sz="2800" dirty="0">
              <a:cs typeface="B Nazanin" panose="00000400000000000000" pitchFamily="2" charset="-78"/>
            </a:endParaRPr>
          </a:p>
        </p:txBody>
      </p:sp>
      <p:sp>
        <p:nvSpPr>
          <p:cNvPr id="4" name="TextBox 3"/>
          <p:cNvSpPr txBox="1"/>
          <p:nvPr/>
        </p:nvSpPr>
        <p:spPr>
          <a:xfrm>
            <a:off x="2438400" y="308403"/>
            <a:ext cx="6477000" cy="830997"/>
          </a:xfrm>
          <a:prstGeom prst="rect">
            <a:avLst/>
          </a:prstGeom>
          <a:noFill/>
        </p:spPr>
        <p:txBody>
          <a:bodyPr wrap="square" rtlCol="0" anchor="ctr">
            <a:spAutoFit/>
          </a:bodyPr>
          <a:lstStyle/>
          <a:p>
            <a:pPr algn="r" rtl="1"/>
            <a:r>
              <a:rPr lang="fa-IR" sz="4800" b="1" dirty="0" smtClean="0">
                <a:solidFill>
                  <a:schemeClr val="bg1"/>
                </a:solidFill>
                <a:cs typeface="B Titr" panose="00000700000000000000" pitchFamily="2" charset="-78"/>
              </a:rPr>
              <a:t>استفراغ شدید حاملگی</a:t>
            </a:r>
            <a:endParaRPr lang="en-US" sz="4800" b="1" dirty="0">
              <a:solidFill>
                <a:schemeClr val="bg1"/>
              </a:solidFill>
              <a:cs typeface="B Titr" panose="00000700000000000000" pitchFamily="2" charset="-78"/>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up)">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ipe(up)">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wipe(up)">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wipe(up)">
                                      <p:cBhvr>
                                        <p:cTn id="27" dur="500"/>
                                        <p:tgtEl>
                                          <p:spTgt spid="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5">
                                            <p:txEl>
                                              <p:pRg st="4" end="4"/>
                                            </p:txEl>
                                          </p:spTgt>
                                        </p:tgtEl>
                                        <p:attrNameLst>
                                          <p:attrName>style.visibility</p:attrName>
                                        </p:attrNameLst>
                                      </p:cBhvr>
                                      <p:to>
                                        <p:strVal val="visible"/>
                                      </p:to>
                                    </p:set>
                                    <p:animEffect transition="in" filter="wipe(up)">
                                      <p:cBhvr>
                                        <p:cTn id="32" dur="500"/>
                                        <p:tgtEl>
                                          <p:spTgt spid="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Effect transition="in" filter="wipe(up)">
                                      <p:cBhvr>
                                        <p:cTn id="37" dur="500"/>
                                        <p:tgtEl>
                                          <p:spTgt spid="5">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5">
                                            <p:txEl>
                                              <p:pRg st="6" end="6"/>
                                            </p:txEl>
                                          </p:spTgt>
                                        </p:tgtEl>
                                        <p:attrNameLst>
                                          <p:attrName>style.visibility</p:attrName>
                                        </p:attrNameLst>
                                      </p:cBhvr>
                                      <p:to>
                                        <p:strVal val="visible"/>
                                      </p:to>
                                    </p:set>
                                    <p:animEffect transition="in" filter="wipe(up)">
                                      <p:cBhvr>
                                        <p:cTn id="42" dur="500"/>
                                        <p:tgtEl>
                                          <p:spTgt spid="5">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grpId="0" nodeType="clickEffect">
                                  <p:stCondLst>
                                    <p:cond delay="0"/>
                                  </p:stCondLst>
                                  <p:childTnLst>
                                    <p:set>
                                      <p:cBhvr>
                                        <p:cTn id="46" dur="1" fill="hold">
                                          <p:stCondLst>
                                            <p:cond delay="0"/>
                                          </p:stCondLst>
                                        </p:cTn>
                                        <p:tgtEl>
                                          <p:spTgt spid="5">
                                            <p:txEl>
                                              <p:pRg st="7" end="7"/>
                                            </p:txEl>
                                          </p:spTgt>
                                        </p:tgtEl>
                                        <p:attrNameLst>
                                          <p:attrName>style.visibility</p:attrName>
                                        </p:attrNameLst>
                                      </p:cBhvr>
                                      <p:to>
                                        <p:strVal val="visible"/>
                                      </p:to>
                                    </p:set>
                                    <p:animEffect transition="in" filter="wipe(up)">
                                      <p:cBhvr>
                                        <p:cTn id="47" dur="500"/>
                                        <p:tgtEl>
                                          <p:spTgt spid="5">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5">
                                            <p:txEl>
                                              <p:pRg st="8" end="8"/>
                                            </p:txEl>
                                          </p:spTgt>
                                        </p:tgtEl>
                                        <p:attrNameLst>
                                          <p:attrName>style.visibility</p:attrName>
                                        </p:attrNameLst>
                                      </p:cBhvr>
                                      <p:to>
                                        <p:strVal val="visible"/>
                                      </p:to>
                                    </p:set>
                                    <p:animEffect transition="in" filter="wipe(up)">
                                      <p:cBhvr>
                                        <p:cTn id="5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txBox="1">
            <a:spLocks/>
          </p:cNvSpPr>
          <p:nvPr/>
        </p:nvSpPr>
        <p:spPr>
          <a:xfrm>
            <a:off x="228600" y="1752600"/>
            <a:ext cx="8534400" cy="4800600"/>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1350"/>
              </a:spcBef>
              <a:buSzPct val="100000"/>
              <a:buFont typeface="Arial" pitchFamily="34" charset="0"/>
              <a:buChar char="▪"/>
              <a:defRPr sz="1800" kern="1200">
                <a:solidFill>
                  <a:schemeClr val="tx1">
                    <a:lumMod val="75000"/>
                    <a:lumOff val="25000"/>
                  </a:schemeClr>
                </a:solidFill>
                <a:latin typeface="+mn-lt"/>
                <a:ea typeface="+mn-ea"/>
                <a:cs typeface="+mn-cs"/>
              </a:defRPr>
            </a:lvl1pPr>
            <a:lvl2pPr marL="342900" indent="-171450" algn="l" defTabSz="685800" rtl="0" eaLnBrk="1" latinLnBrk="0" hangingPunct="1">
              <a:lnSpc>
                <a:spcPct val="90000"/>
              </a:lnSpc>
              <a:spcBef>
                <a:spcPts val="450"/>
              </a:spcBef>
              <a:buSzPct val="100000"/>
              <a:buFont typeface="Arial" pitchFamily="34" charset="0"/>
              <a:buChar char="▪"/>
              <a:defRPr sz="1650" kern="1200">
                <a:solidFill>
                  <a:schemeClr val="tx1">
                    <a:lumMod val="75000"/>
                    <a:lumOff val="25000"/>
                  </a:schemeClr>
                </a:solidFill>
                <a:latin typeface="+mn-lt"/>
                <a:ea typeface="+mn-ea"/>
                <a:cs typeface="+mn-cs"/>
              </a:defRPr>
            </a:lvl2pPr>
            <a:lvl3pPr marL="514350" indent="-137160" algn="l" defTabSz="685800" rtl="0" eaLnBrk="1" latinLnBrk="0" hangingPunct="1">
              <a:lnSpc>
                <a:spcPct val="90000"/>
              </a:lnSpc>
              <a:spcBef>
                <a:spcPts val="450"/>
              </a:spcBef>
              <a:buSzPct val="100000"/>
              <a:buFont typeface="Arial" pitchFamily="34" charset="0"/>
              <a:buChar char="▪"/>
              <a:defRPr sz="1500" kern="1200">
                <a:solidFill>
                  <a:schemeClr val="tx1">
                    <a:lumMod val="75000"/>
                    <a:lumOff val="25000"/>
                  </a:schemeClr>
                </a:solidFill>
                <a:latin typeface="+mn-lt"/>
                <a:ea typeface="+mn-ea"/>
                <a:cs typeface="+mn-cs"/>
              </a:defRPr>
            </a:lvl3pPr>
            <a:lvl4pPr marL="651510" indent="-136922" algn="l" defTabSz="685800" rtl="0" eaLnBrk="1" latinLnBrk="0" hangingPunct="1">
              <a:lnSpc>
                <a:spcPct val="90000"/>
              </a:lnSpc>
              <a:spcBef>
                <a:spcPts val="450"/>
              </a:spcBef>
              <a:buSzPct val="100000"/>
              <a:buFont typeface="Arial" pitchFamily="34" charset="0"/>
              <a:buChar char="▪"/>
              <a:defRPr sz="1350" kern="1200">
                <a:solidFill>
                  <a:schemeClr val="tx1">
                    <a:lumMod val="75000"/>
                    <a:lumOff val="25000"/>
                  </a:schemeClr>
                </a:solidFill>
                <a:latin typeface="+mn-lt"/>
                <a:ea typeface="+mn-ea"/>
                <a:cs typeface="+mn-cs"/>
              </a:defRPr>
            </a:lvl4pPr>
            <a:lvl5pPr marL="788670" indent="-137160" algn="l" defTabSz="685800" rtl="0" eaLnBrk="1" latinLnBrk="0" hangingPunct="1">
              <a:lnSpc>
                <a:spcPct val="90000"/>
              </a:lnSpc>
              <a:spcBef>
                <a:spcPts val="450"/>
              </a:spcBef>
              <a:buSzPct val="100000"/>
              <a:buFont typeface="Arial" pitchFamily="34" charset="0"/>
              <a:buChar char="▪"/>
              <a:defRPr sz="1200" kern="1200">
                <a:solidFill>
                  <a:schemeClr val="tx1">
                    <a:lumMod val="75000"/>
                    <a:lumOff val="25000"/>
                  </a:schemeClr>
                </a:solidFill>
                <a:latin typeface="+mn-lt"/>
                <a:ea typeface="+mn-ea"/>
                <a:cs typeface="+mn-cs"/>
              </a:defRPr>
            </a:lvl5pPr>
            <a:lvl6pPr marL="92583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6pPr>
            <a:lvl7pPr marL="106299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7pPr>
            <a:lvl8pPr marL="120015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8pPr>
            <a:lvl9pPr marL="133731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9pPr>
          </a:lstStyle>
          <a:p>
            <a:pPr algn="r" rtl="1" fontAlgn="auto">
              <a:spcAft>
                <a:spcPts val="0"/>
              </a:spcAft>
              <a:buFont typeface="Arial" pitchFamily="34" charset="0"/>
              <a:buChar char="•"/>
            </a:pPr>
            <a:r>
              <a:rPr lang="fa-IR" sz="3200" dirty="0" smtClean="0">
                <a:cs typeface="B Nazanin" panose="00000400000000000000" pitchFamily="2" charset="-78"/>
              </a:rPr>
              <a:t>هیپر </a:t>
            </a:r>
            <a:r>
              <a:rPr lang="fa-IR" sz="3200" dirty="0" smtClean="0">
                <a:cs typeface="B Nazanin" panose="00000400000000000000" pitchFamily="2" charset="-78"/>
              </a:rPr>
              <a:t>تیروئیدی</a:t>
            </a:r>
          </a:p>
          <a:p>
            <a:pPr algn="r" rtl="1" fontAlgn="auto">
              <a:spcAft>
                <a:spcPts val="0"/>
              </a:spcAft>
              <a:buFont typeface="Arial" pitchFamily="34" charset="0"/>
              <a:buChar char="•"/>
            </a:pPr>
            <a:r>
              <a:rPr lang="fa-IR" sz="3200" dirty="0" smtClean="0">
                <a:cs typeface="B Nazanin" panose="00000400000000000000" pitchFamily="2" charset="-78"/>
              </a:rPr>
              <a:t>دیابت</a:t>
            </a:r>
          </a:p>
          <a:p>
            <a:pPr algn="r" rtl="1" fontAlgn="auto">
              <a:spcAft>
                <a:spcPts val="0"/>
              </a:spcAft>
              <a:buFont typeface="Arial" pitchFamily="34" charset="0"/>
              <a:buChar char="•"/>
            </a:pPr>
            <a:r>
              <a:rPr lang="fa-IR" sz="3200" dirty="0">
                <a:cs typeface="B Nazanin" panose="00000400000000000000" pitchFamily="2" charset="-78"/>
              </a:rPr>
              <a:t>اجزای </a:t>
            </a:r>
            <a:r>
              <a:rPr lang="fa-IR" sz="3200" dirty="0" smtClean="0">
                <a:cs typeface="B Nazanin" panose="00000400000000000000" pitchFamily="2" charset="-78"/>
              </a:rPr>
              <a:t>روانی</a:t>
            </a:r>
            <a:endParaRPr lang="fa-IR" sz="3200" dirty="0" smtClean="0">
              <a:cs typeface="B Nazanin" panose="00000400000000000000" pitchFamily="2" charset="-78"/>
            </a:endParaRPr>
          </a:p>
          <a:p>
            <a:pPr algn="r" rtl="1" fontAlgn="auto">
              <a:spcAft>
                <a:spcPts val="0"/>
              </a:spcAft>
              <a:buFont typeface="Arial" pitchFamily="34" charset="0"/>
              <a:buChar char="•"/>
            </a:pPr>
            <a:r>
              <a:rPr lang="fa-IR" sz="3200" dirty="0" smtClean="0">
                <a:cs typeface="B Nazanin" panose="00000400000000000000" pitchFamily="2" charset="-78"/>
              </a:rPr>
              <a:t>بیماری های گوارشی</a:t>
            </a:r>
            <a:endParaRPr lang="fa-IR" sz="3200" dirty="0" smtClean="0">
              <a:cs typeface="B Nazanin" panose="00000400000000000000" pitchFamily="2" charset="-78"/>
            </a:endParaRPr>
          </a:p>
          <a:p>
            <a:pPr algn="r" rtl="1" fontAlgn="auto">
              <a:spcAft>
                <a:spcPts val="0"/>
              </a:spcAft>
              <a:buFont typeface="Arial" pitchFamily="34" charset="0"/>
              <a:buChar char="•"/>
            </a:pPr>
            <a:r>
              <a:rPr lang="fa-IR" sz="3200" dirty="0" smtClean="0">
                <a:cs typeface="B Nazanin" panose="00000400000000000000" pitchFamily="2" charset="-78"/>
              </a:rPr>
              <a:t>و بنا به دلایل </a:t>
            </a:r>
            <a:r>
              <a:rPr lang="fa-IR" sz="3200" dirty="0" err="1" smtClean="0">
                <a:cs typeface="B Nazanin" panose="00000400000000000000" pitchFamily="2" charset="-78"/>
              </a:rPr>
              <a:t>ناشناخته:جنین</a:t>
            </a:r>
            <a:r>
              <a:rPr lang="fa-IR" sz="3200" dirty="0" smtClean="0">
                <a:cs typeface="B Nazanin" panose="00000400000000000000" pitchFamily="2" charset="-78"/>
              </a:rPr>
              <a:t> دختر خطر این عارضه را 1.5 برابر افزایش می دهد.</a:t>
            </a:r>
            <a:endParaRPr lang="fa-IR" sz="3200" dirty="0">
              <a:cs typeface="B Nazanin" panose="00000400000000000000" pitchFamily="2" charset="-78"/>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up)">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up)">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up)">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wipe(up)">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wipe(up)">
                                      <p:cBhvr>
                                        <p:cTn id="2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txBox="1">
            <a:spLocks/>
          </p:cNvSpPr>
          <p:nvPr/>
        </p:nvSpPr>
        <p:spPr>
          <a:xfrm>
            <a:off x="228600" y="1752600"/>
            <a:ext cx="8534400" cy="4800600"/>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1350"/>
              </a:spcBef>
              <a:buSzPct val="100000"/>
              <a:buFont typeface="Arial" pitchFamily="34" charset="0"/>
              <a:buChar char="▪"/>
              <a:defRPr sz="1800" kern="1200">
                <a:solidFill>
                  <a:schemeClr val="tx1">
                    <a:lumMod val="75000"/>
                    <a:lumOff val="25000"/>
                  </a:schemeClr>
                </a:solidFill>
                <a:latin typeface="+mn-lt"/>
                <a:ea typeface="+mn-ea"/>
                <a:cs typeface="+mn-cs"/>
              </a:defRPr>
            </a:lvl1pPr>
            <a:lvl2pPr marL="342900" indent="-171450" algn="l" defTabSz="685800" rtl="0" eaLnBrk="1" latinLnBrk="0" hangingPunct="1">
              <a:lnSpc>
                <a:spcPct val="90000"/>
              </a:lnSpc>
              <a:spcBef>
                <a:spcPts val="450"/>
              </a:spcBef>
              <a:buSzPct val="100000"/>
              <a:buFont typeface="Arial" pitchFamily="34" charset="0"/>
              <a:buChar char="▪"/>
              <a:defRPr sz="1650" kern="1200">
                <a:solidFill>
                  <a:schemeClr val="tx1">
                    <a:lumMod val="75000"/>
                    <a:lumOff val="25000"/>
                  </a:schemeClr>
                </a:solidFill>
                <a:latin typeface="+mn-lt"/>
                <a:ea typeface="+mn-ea"/>
                <a:cs typeface="+mn-cs"/>
              </a:defRPr>
            </a:lvl2pPr>
            <a:lvl3pPr marL="514350" indent="-137160" algn="l" defTabSz="685800" rtl="0" eaLnBrk="1" latinLnBrk="0" hangingPunct="1">
              <a:lnSpc>
                <a:spcPct val="90000"/>
              </a:lnSpc>
              <a:spcBef>
                <a:spcPts val="450"/>
              </a:spcBef>
              <a:buSzPct val="100000"/>
              <a:buFont typeface="Arial" pitchFamily="34" charset="0"/>
              <a:buChar char="▪"/>
              <a:defRPr sz="1500" kern="1200">
                <a:solidFill>
                  <a:schemeClr val="tx1">
                    <a:lumMod val="75000"/>
                    <a:lumOff val="25000"/>
                  </a:schemeClr>
                </a:solidFill>
                <a:latin typeface="+mn-lt"/>
                <a:ea typeface="+mn-ea"/>
                <a:cs typeface="+mn-cs"/>
              </a:defRPr>
            </a:lvl3pPr>
            <a:lvl4pPr marL="651510" indent="-136922" algn="l" defTabSz="685800" rtl="0" eaLnBrk="1" latinLnBrk="0" hangingPunct="1">
              <a:lnSpc>
                <a:spcPct val="90000"/>
              </a:lnSpc>
              <a:spcBef>
                <a:spcPts val="450"/>
              </a:spcBef>
              <a:buSzPct val="100000"/>
              <a:buFont typeface="Arial" pitchFamily="34" charset="0"/>
              <a:buChar char="▪"/>
              <a:defRPr sz="1350" kern="1200">
                <a:solidFill>
                  <a:schemeClr val="tx1">
                    <a:lumMod val="75000"/>
                    <a:lumOff val="25000"/>
                  </a:schemeClr>
                </a:solidFill>
                <a:latin typeface="+mn-lt"/>
                <a:ea typeface="+mn-ea"/>
                <a:cs typeface="+mn-cs"/>
              </a:defRPr>
            </a:lvl4pPr>
            <a:lvl5pPr marL="788670" indent="-137160" algn="l" defTabSz="685800" rtl="0" eaLnBrk="1" latinLnBrk="0" hangingPunct="1">
              <a:lnSpc>
                <a:spcPct val="90000"/>
              </a:lnSpc>
              <a:spcBef>
                <a:spcPts val="450"/>
              </a:spcBef>
              <a:buSzPct val="100000"/>
              <a:buFont typeface="Arial" pitchFamily="34" charset="0"/>
              <a:buChar char="▪"/>
              <a:defRPr sz="1200" kern="1200">
                <a:solidFill>
                  <a:schemeClr val="tx1">
                    <a:lumMod val="75000"/>
                    <a:lumOff val="25000"/>
                  </a:schemeClr>
                </a:solidFill>
                <a:latin typeface="+mn-lt"/>
                <a:ea typeface="+mn-ea"/>
                <a:cs typeface="+mn-cs"/>
              </a:defRPr>
            </a:lvl5pPr>
            <a:lvl6pPr marL="92583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6pPr>
            <a:lvl7pPr marL="106299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7pPr>
            <a:lvl8pPr marL="120015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8pPr>
            <a:lvl9pPr marL="133731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9pPr>
          </a:lstStyle>
          <a:p>
            <a:pPr marL="0" indent="0" algn="r" rtl="1" fontAlgn="auto">
              <a:spcAft>
                <a:spcPts val="0"/>
              </a:spcAft>
              <a:buNone/>
            </a:pPr>
            <a:r>
              <a:rPr lang="fa-IR" sz="3600" dirty="0" smtClean="0">
                <a:cs typeface="B Nazanin" panose="00000400000000000000" pitchFamily="2" charset="-78"/>
              </a:rPr>
              <a:t>ارتباط با استفراغ شدید حاملگی</a:t>
            </a:r>
          </a:p>
          <a:p>
            <a:pPr marL="0" indent="0" algn="r" rtl="1" fontAlgn="auto">
              <a:spcAft>
                <a:spcPts val="0"/>
              </a:spcAft>
              <a:buNone/>
            </a:pPr>
            <a:r>
              <a:rPr lang="fa-IR" sz="3600" dirty="0" smtClean="0">
                <a:cs typeface="B Nazanin" panose="00000400000000000000" pitchFamily="2" charset="-78"/>
              </a:rPr>
              <a:t>گزارش نموده </a:t>
            </a:r>
            <a:r>
              <a:rPr lang="fa-IR" sz="3600" dirty="0" err="1" smtClean="0">
                <a:cs typeface="B Nazanin" panose="00000400000000000000" pitchFamily="2" charset="-78"/>
              </a:rPr>
              <a:t>اند</a:t>
            </a:r>
            <a:r>
              <a:rPr lang="fa-IR" sz="3600" dirty="0" smtClean="0">
                <a:cs typeface="B Nazanin" panose="00000400000000000000" pitchFamily="2" charset="-78"/>
              </a:rPr>
              <a:t> که سرم –مثبت </a:t>
            </a:r>
            <a:r>
              <a:rPr lang="fa-IR" sz="3600" dirty="0" err="1" smtClean="0">
                <a:cs typeface="B Nazanin" panose="00000400000000000000" pitchFamily="2" charset="-78"/>
              </a:rPr>
              <a:t>ازنظر</a:t>
            </a:r>
            <a:r>
              <a:rPr lang="fa-IR" sz="3600" dirty="0" smtClean="0">
                <a:cs typeface="B Nazanin" panose="00000400000000000000" pitchFamily="2" charset="-78"/>
              </a:rPr>
              <a:t> هلیکوباکتر با افزایش خطر پره اکلامپسی همراه است.</a:t>
            </a:r>
          </a:p>
          <a:p>
            <a:pPr marL="0" indent="0" algn="r" rtl="1" fontAlgn="auto">
              <a:spcAft>
                <a:spcPts val="0"/>
              </a:spcAft>
              <a:buNone/>
            </a:pPr>
            <a:r>
              <a:rPr lang="fa-IR" sz="3600" dirty="0">
                <a:cs typeface="B Nazanin" panose="00000400000000000000" pitchFamily="2" charset="-78"/>
              </a:rPr>
              <a:t>گزارش نموده </a:t>
            </a:r>
            <a:r>
              <a:rPr lang="fa-IR" sz="3600" dirty="0" err="1">
                <a:cs typeface="B Nazanin" panose="00000400000000000000" pitchFamily="2" charset="-78"/>
              </a:rPr>
              <a:t>اند</a:t>
            </a:r>
            <a:r>
              <a:rPr lang="fa-IR" sz="3600" dirty="0">
                <a:cs typeface="B Nazanin" panose="00000400000000000000" pitchFamily="2" charset="-78"/>
              </a:rPr>
              <a:t> که سرم –مثبت </a:t>
            </a:r>
            <a:r>
              <a:rPr lang="fa-IR" sz="3600" dirty="0" err="1">
                <a:cs typeface="B Nazanin" panose="00000400000000000000" pitchFamily="2" charset="-78"/>
              </a:rPr>
              <a:t>ازنظر</a:t>
            </a:r>
            <a:r>
              <a:rPr lang="fa-IR" sz="3600" dirty="0">
                <a:cs typeface="B Nazanin" panose="00000400000000000000" pitchFamily="2" charset="-78"/>
              </a:rPr>
              <a:t> هلیکوباکتر با افزایش خطر </a:t>
            </a:r>
            <a:r>
              <a:rPr lang="fa-IR" sz="3600" dirty="0" smtClean="0">
                <a:cs typeface="B Nazanin" panose="00000400000000000000" pitchFamily="2" charset="-78"/>
              </a:rPr>
              <a:t>کمبود اهن همراه </a:t>
            </a:r>
            <a:r>
              <a:rPr lang="fa-IR" sz="3600" dirty="0">
                <a:cs typeface="B Nazanin" panose="00000400000000000000" pitchFamily="2" charset="-78"/>
              </a:rPr>
              <a:t>است.</a:t>
            </a:r>
          </a:p>
          <a:p>
            <a:pPr marL="0" indent="0" algn="r" rtl="1" fontAlgn="auto">
              <a:spcAft>
                <a:spcPts val="0"/>
              </a:spcAft>
              <a:buNone/>
            </a:pPr>
            <a:endParaRPr lang="fa-IR" sz="2800" dirty="0">
              <a:cs typeface="B Mitra" panose="00000400000000000000" pitchFamily="2" charset="-78"/>
            </a:endParaRPr>
          </a:p>
        </p:txBody>
      </p:sp>
      <p:sp>
        <p:nvSpPr>
          <p:cNvPr id="4" name="TextBox 3"/>
          <p:cNvSpPr txBox="1"/>
          <p:nvPr/>
        </p:nvSpPr>
        <p:spPr>
          <a:xfrm>
            <a:off x="381000" y="308403"/>
            <a:ext cx="8534400" cy="830997"/>
          </a:xfrm>
          <a:prstGeom prst="rect">
            <a:avLst/>
          </a:prstGeom>
          <a:noFill/>
        </p:spPr>
        <p:txBody>
          <a:bodyPr wrap="square" rtlCol="0" anchor="ctr">
            <a:spAutoFit/>
          </a:bodyPr>
          <a:lstStyle/>
          <a:p>
            <a:pPr algn="ctr" rtl="1"/>
            <a:r>
              <a:rPr lang="fa-IR" sz="4800" b="1" dirty="0">
                <a:solidFill>
                  <a:schemeClr val="bg1"/>
                </a:solidFill>
                <a:cs typeface="B Titr" panose="00000700000000000000" pitchFamily="2" charset="-78"/>
              </a:rPr>
              <a:t>عفونت </a:t>
            </a:r>
            <a:r>
              <a:rPr lang="fa-IR" sz="4800" b="1" dirty="0" smtClean="0">
                <a:solidFill>
                  <a:schemeClr val="bg1"/>
                </a:solidFill>
                <a:cs typeface="B Titr" panose="00000700000000000000" pitchFamily="2" charset="-78"/>
              </a:rPr>
              <a:t>هلیکوباکترپ</a:t>
            </a:r>
            <a:r>
              <a:rPr lang="fa-IR" sz="4800" b="1" dirty="0">
                <a:solidFill>
                  <a:schemeClr val="bg1"/>
                </a:solidFill>
                <a:cs typeface="B Titr" panose="00000700000000000000" pitchFamily="2" charset="-78"/>
              </a:rPr>
              <a:t>ی</a:t>
            </a:r>
            <a:r>
              <a:rPr lang="fa-IR" sz="4800" b="1" dirty="0" smtClean="0">
                <a:solidFill>
                  <a:schemeClr val="bg1"/>
                </a:solidFill>
                <a:cs typeface="B Titr" panose="00000700000000000000" pitchFamily="2" charset="-78"/>
              </a:rPr>
              <a:t>لوری</a:t>
            </a:r>
            <a:endParaRPr lang="en-US" sz="4800" b="1" dirty="0">
              <a:solidFill>
                <a:schemeClr val="bg1"/>
              </a:solidFill>
              <a:cs typeface="B Titr" panose="00000700000000000000" pitchFamily="2" charset="-78"/>
            </a:endParaRPr>
          </a:p>
        </p:txBody>
      </p:sp>
    </p:spTree>
    <p:extLst>
      <p:ext uri="{BB962C8B-B14F-4D97-AF65-F5344CB8AC3E}">
        <p14:creationId xmlns:p14="http://schemas.microsoft.com/office/powerpoint/2010/main" val="19683308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up)">
                                      <p:cBhvr>
                                        <p:cTn id="12" dur="3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txBox="1">
            <a:spLocks/>
          </p:cNvSpPr>
          <p:nvPr/>
        </p:nvSpPr>
        <p:spPr>
          <a:xfrm>
            <a:off x="152400" y="1600200"/>
            <a:ext cx="8686800" cy="5029200"/>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1350"/>
              </a:spcBef>
              <a:buSzPct val="100000"/>
              <a:buFont typeface="Arial" pitchFamily="34" charset="0"/>
              <a:buChar char="▪"/>
              <a:defRPr sz="1800" kern="1200">
                <a:solidFill>
                  <a:schemeClr val="tx1">
                    <a:lumMod val="75000"/>
                    <a:lumOff val="25000"/>
                  </a:schemeClr>
                </a:solidFill>
                <a:latin typeface="+mn-lt"/>
                <a:ea typeface="+mn-ea"/>
                <a:cs typeface="+mn-cs"/>
              </a:defRPr>
            </a:lvl1pPr>
            <a:lvl2pPr marL="342900" indent="-171450" algn="l" defTabSz="685800" rtl="0" eaLnBrk="1" latinLnBrk="0" hangingPunct="1">
              <a:lnSpc>
                <a:spcPct val="90000"/>
              </a:lnSpc>
              <a:spcBef>
                <a:spcPts val="450"/>
              </a:spcBef>
              <a:buSzPct val="100000"/>
              <a:buFont typeface="Arial" pitchFamily="34" charset="0"/>
              <a:buChar char="▪"/>
              <a:defRPr sz="1650" kern="1200">
                <a:solidFill>
                  <a:schemeClr val="tx1">
                    <a:lumMod val="75000"/>
                    <a:lumOff val="25000"/>
                  </a:schemeClr>
                </a:solidFill>
                <a:latin typeface="+mn-lt"/>
                <a:ea typeface="+mn-ea"/>
                <a:cs typeface="+mn-cs"/>
              </a:defRPr>
            </a:lvl2pPr>
            <a:lvl3pPr marL="514350" indent="-137160" algn="l" defTabSz="685800" rtl="0" eaLnBrk="1" latinLnBrk="0" hangingPunct="1">
              <a:lnSpc>
                <a:spcPct val="90000"/>
              </a:lnSpc>
              <a:spcBef>
                <a:spcPts val="450"/>
              </a:spcBef>
              <a:buSzPct val="100000"/>
              <a:buFont typeface="Arial" pitchFamily="34" charset="0"/>
              <a:buChar char="▪"/>
              <a:defRPr sz="1500" kern="1200">
                <a:solidFill>
                  <a:schemeClr val="tx1">
                    <a:lumMod val="75000"/>
                    <a:lumOff val="25000"/>
                  </a:schemeClr>
                </a:solidFill>
                <a:latin typeface="+mn-lt"/>
                <a:ea typeface="+mn-ea"/>
                <a:cs typeface="+mn-cs"/>
              </a:defRPr>
            </a:lvl3pPr>
            <a:lvl4pPr marL="651510" indent="-136922" algn="l" defTabSz="685800" rtl="0" eaLnBrk="1" latinLnBrk="0" hangingPunct="1">
              <a:lnSpc>
                <a:spcPct val="90000"/>
              </a:lnSpc>
              <a:spcBef>
                <a:spcPts val="450"/>
              </a:spcBef>
              <a:buSzPct val="100000"/>
              <a:buFont typeface="Arial" pitchFamily="34" charset="0"/>
              <a:buChar char="▪"/>
              <a:defRPr sz="1350" kern="1200">
                <a:solidFill>
                  <a:schemeClr val="tx1">
                    <a:lumMod val="75000"/>
                    <a:lumOff val="25000"/>
                  </a:schemeClr>
                </a:solidFill>
                <a:latin typeface="+mn-lt"/>
                <a:ea typeface="+mn-ea"/>
                <a:cs typeface="+mn-cs"/>
              </a:defRPr>
            </a:lvl4pPr>
            <a:lvl5pPr marL="788670" indent="-137160" algn="l" defTabSz="685800" rtl="0" eaLnBrk="1" latinLnBrk="0" hangingPunct="1">
              <a:lnSpc>
                <a:spcPct val="90000"/>
              </a:lnSpc>
              <a:spcBef>
                <a:spcPts val="450"/>
              </a:spcBef>
              <a:buSzPct val="100000"/>
              <a:buFont typeface="Arial" pitchFamily="34" charset="0"/>
              <a:buChar char="▪"/>
              <a:defRPr sz="1200" kern="1200">
                <a:solidFill>
                  <a:schemeClr val="tx1">
                    <a:lumMod val="75000"/>
                    <a:lumOff val="25000"/>
                  </a:schemeClr>
                </a:solidFill>
                <a:latin typeface="+mn-lt"/>
                <a:ea typeface="+mn-ea"/>
                <a:cs typeface="+mn-cs"/>
              </a:defRPr>
            </a:lvl5pPr>
            <a:lvl6pPr marL="92583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6pPr>
            <a:lvl7pPr marL="106299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7pPr>
            <a:lvl8pPr marL="120015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8pPr>
            <a:lvl9pPr marL="1337310" indent="-137160" algn="l" defTabSz="685800" rtl="0" eaLnBrk="1" latinLnBrk="0" hangingPunct="1">
              <a:lnSpc>
                <a:spcPct val="90000"/>
              </a:lnSpc>
              <a:spcBef>
                <a:spcPts val="300"/>
              </a:spcBef>
              <a:buSzPct val="100000"/>
              <a:buFont typeface="Arial" pitchFamily="34" charset="0"/>
              <a:buChar char="▪"/>
              <a:defRPr sz="1200" kern="1200">
                <a:solidFill>
                  <a:schemeClr val="tx1">
                    <a:lumMod val="75000"/>
                    <a:lumOff val="25000"/>
                  </a:schemeClr>
                </a:solidFill>
                <a:latin typeface="+mn-lt"/>
                <a:ea typeface="+mn-ea"/>
                <a:cs typeface="+mn-cs"/>
              </a:defRPr>
            </a:lvl9pPr>
          </a:lstStyle>
          <a:p>
            <a:pPr marL="0" indent="0" algn="r" rtl="1" fontAlgn="auto">
              <a:spcAft>
                <a:spcPts val="0"/>
              </a:spcAft>
              <a:buNone/>
            </a:pPr>
            <a:r>
              <a:rPr lang="fa-IR" sz="2800" dirty="0" smtClean="0">
                <a:cs typeface="B Nazanin" panose="00000400000000000000" pitchFamily="2" charset="-78"/>
              </a:rPr>
              <a:t>1-افزایش میزان روی</a:t>
            </a:r>
          </a:p>
          <a:p>
            <a:pPr marL="0" indent="0" algn="r" rtl="1" fontAlgn="auto">
              <a:spcAft>
                <a:spcPts val="0"/>
              </a:spcAft>
              <a:buNone/>
            </a:pPr>
            <a:r>
              <a:rPr lang="fa-IR" sz="2800" dirty="0" smtClean="0">
                <a:cs typeface="B Nazanin" panose="00000400000000000000" pitchFamily="2" charset="-78"/>
              </a:rPr>
              <a:t>2-کاهش میزان مس</a:t>
            </a:r>
          </a:p>
          <a:p>
            <a:pPr marL="0" indent="0" algn="r" rtl="1" fontAlgn="auto">
              <a:spcAft>
                <a:spcPts val="0"/>
              </a:spcAft>
              <a:buNone/>
            </a:pPr>
            <a:r>
              <a:rPr lang="fa-IR" sz="2800" dirty="0" smtClean="0">
                <a:cs typeface="B Nazanin" panose="00000400000000000000" pitchFamily="2" charset="-78"/>
              </a:rPr>
              <a:t>3-عدم تغییر در منیزیم</a:t>
            </a:r>
          </a:p>
          <a:p>
            <a:pPr marL="0" indent="0" algn="r" rtl="1" fontAlgn="auto">
              <a:spcAft>
                <a:spcPts val="0"/>
              </a:spcAft>
              <a:buNone/>
            </a:pPr>
            <a:r>
              <a:rPr lang="fa-IR" sz="2800" dirty="0" smtClean="0">
                <a:cs typeface="B Nazanin" panose="00000400000000000000" pitchFamily="2" charset="-78"/>
              </a:rPr>
              <a:t>4- نارسایی حاد کلیه</a:t>
            </a:r>
          </a:p>
          <a:p>
            <a:pPr marL="0" indent="0" algn="r" rtl="1" fontAlgn="auto">
              <a:spcAft>
                <a:spcPts val="0"/>
              </a:spcAft>
              <a:buNone/>
            </a:pPr>
            <a:r>
              <a:rPr lang="fa-IR" sz="2800" dirty="0" smtClean="0">
                <a:cs typeface="B Nazanin" panose="00000400000000000000" pitchFamily="2" charset="-78"/>
              </a:rPr>
              <a:t>5- پارگی مری</a:t>
            </a:r>
          </a:p>
          <a:p>
            <a:pPr marL="0" indent="0" algn="r" rtl="1" fontAlgn="auto">
              <a:spcAft>
                <a:spcPts val="0"/>
              </a:spcAft>
              <a:buNone/>
            </a:pPr>
            <a:r>
              <a:rPr lang="fa-IR" sz="2800" dirty="0" smtClean="0">
                <a:cs typeface="B Nazanin" panose="00000400000000000000" pitchFamily="2" charset="-78"/>
              </a:rPr>
              <a:t>6- پنوموتراکس</a:t>
            </a:r>
          </a:p>
          <a:p>
            <a:pPr marL="0" indent="0" algn="r" rtl="1" fontAlgn="auto">
              <a:spcAft>
                <a:spcPts val="0"/>
              </a:spcAft>
              <a:buNone/>
            </a:pPr>
            <a:r>
              <a:rPr lang="fa-IR" sz="2800" dirty="0" smtClean="0">
                <a:cs typeface="B Nazanin" panose="00000400000000000000" pitchFamily="2" charset="-78"/>
              </a:rPr>
              <a:t>7- پنومومدیاستن</a:t>
            </a:r>
          </a:p>
          <a:p>
            <a:pPr marL="0" indent="0" algn="r" rtl="1" fontAlgn="auto">
              <a:spcAft>
                <a:spcPts val="0"/>
              </a:spcAft>
              <a:buNone/>
            </a:pPr>
            <a:r>
              <a:rPr lang="fa-IR" sz="2800" dirty="0" smtClean="0">
                <a:cs typeface="B Nazanin" panose="00000400000000000000" pitchFamily="2" charset="-78"/>
              </a:rPr>
              <a:t>8.</a:t>
            </a:r>
            <a:r>
              <a:rPr lang="fa-IR" sz="2800" dirty="0">
                <a:cs typeface="B Nazanin" panose="00000400000000000000" pitchFamily="2" charset="-78"/>
              </a:rPr>
              <a:t> کمبود ویتامین</a:t>
            </a:r>
            <a:r>
              <a:rPr lang="en-US" sz="2800" dirty="0" smtClean="0">
                <a:cs typeface="B Nazanin" panose="00000400000000000000" pitchFamily="2" charset="-78"/>
              </a:rPr>
              <a:t>K</a:t>
            </a:r>
            <a:endParaRPr lang="fa-IR" sz="2800" dirty="0" smtClean="0">
              <a:cs typeface="B Nazanin" panose="00000400000000000000" pitchFamily="2" charset="-78"/>
            </a:endParaRPr>
          </a:p>
          <a:p>
            <a:pPr marL="0" indent="0" algn="r" rtl="1" fontAlgn="auto">
              <a:spcAft>
                <a:spcPts val="0"/>
              </a:spcAft>
              <a:buNone/>
            </a:pPr>
            <a:r>
              <a:rPr lang="fa-IR" sz="2800" dirty="0" smtClean="0">
                <a:cs typeface="B Nazanin" panose="00000400000000000000" pitchFamily="2" charset="-78"/>
              </a:rPr>
              <a:t>9.</a:t>
            </a:r>
            <a:r>
              <a:rPr lang="fa-IR" sz="2800" dirty="0">
                <a:cs typeface="B Nazanin" panose="00000400000000000000" pitchFamily="2" charset="-78"/>
              </a:rPr>
              <a:t> عوارض ناشایع:نابینایی-تشنج-اغما</a:t>
            </a:r>
          </a:p>
          <a:p>
            <a:pPr marL="0" indent="0" algn="r" rtl="1" fontAlgn="auto">
              <a:spcAft>
                <a:spcPts val="0"/>
              </a:spcAft>
              <a:buNone/>
            </a:pPr>
            <a:endParaRPr lang="en-US" sz="2800" dirty="0">
              <a:cs typeface="B Nazanin" panose="00000400000000000000" pitchFamily="2" charset="-78"/>
            </a:endParaRPr>
          </a:p>
          <a:p>
            <a:pPr marL="0" indent="0" algn="r" rtl="1" fontAlgn="auto">
              <a:spcAft>
                <a:spcPts val="0"/>
              </a:spcAft>
              <a:buNone/>
            </a:pPr>
            <a:endParaRPr lang="fa-IR" sz="2800" dirty="0" smtClean="0">
              <a:cs typeface="B Nazanin" panose="00000400000000000000" pitchFamily="2" charset="-78"/>
            </a:endParaRPr>
          </a:p>
          <a:p>
            <a:pPr marL="0" indent="0" algn="r" rtl="1" fontAlgn="auto">
              <a:spcAft>
                <a:spcPts val="0"/>
              </a:spcAft>
              <a:buNone/>
            </a:pPr>
            <a:endParaRPr lang="fa-IR" sz="2800" dirty="0">
              <a:cs typeface="B Nazanin" panose="00000400000000000000" pitchFamily="2" charset="-78"/>
            </a:endParaRPr>
          </a:p>
        </p:txBody>
      </p:sp>
      <p:sp>
        <p:nvSpPr>
          <p:cNvPr id="4" name="TextBox 3"/>
          <p:cNvSpPr txBox="1"/>
          <p:nvPr/>
        </p:nvSpPr>
        <p:spPr>
          <a:xfrm>
            <a:off x="2438400" y="308403"/>
            <a:ext cx="6477000" cy="830997"/>
          </a:xfrm>
          <a:prstGeom prst="rect">
            <a:avLst/>
          </a:prstGeom>
          <a:noFill/>
        </p:spPr>
        <p:txBody>
          <a:bodyPr wrap="square" rtlCol="0" anchor="ctr">
            <a:spAutoFit/>
          </a:bodyPr>
          <a:lstStyle/>
          <a:p>
            <a:pPr algn="r" rtl="1"/>
            <a:r>
              <a:rPr lang="fa-IR" sz="4800" b="1" dirty="0" smtClean="0">
                <a:solidFill>
                  <a:schemeClr val="bg1"/>
                </a:solidFill>
                <a:cs typeface="B Titr" panose="00000700000000000000" pitchFamily="2" charset="-78"/>
              </a:rPr>
              <a:t>عوارض استفراغ در بارداری</a:t>
            </a:r>
            <a:endParaRPr lang="en-US" sz="4800" b="1" dirty="0">
              <a:solidFill>
                <a:schemeClr val="bg1"/>
              </a:solidFill>
              <a:cs typeface="B Titr" panose="00000700000000000000" pitchFamily="2" charset="-78"/>
            </a:endParaRPr>
          </a:p>
        </p:txBody>
      </p:sp>
    </p:spTree>
    <p:extLst>
      <p:ext uri="{BB962C8B-B14F-4D97-AF65-F5344CB8AC3E}">
        <p14:creationId xmlns:p14="http://schemas.microsoft.com/office/powerpoint/2010/main" val="13635925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up)">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ipe(up)">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wipe(up)">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wipe(up)">
                                      <p:cBhvr>
                                        <p:cTn id="27" dur="500"/>
                                        <p:tgtEl>
                                          <p:spTgt spid="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5">
                                            <p:txEl>
                                              <p:pRg st="4" end="4"/>
                                            </p:txEl>
                                          </p:spTgt>
                                        </p:tgtEl>
                                        <p:attrNameLst>
                                          <p:attrName>style.visibility</p:attrName>
                                        </p:attrNameLst>
                                      </p:cBhvr>
                                      <p:to>
                                        <p:strVal val="visible"/>
                                      </p:to>
                                    </p:set>
                                    <p:animEffect transition="in" filter="wipe(up)">
                                      <p:cBhvr>
                                        <p:cTn id="32" dur="500"/>
                                        <p:tgtEl>
                                          <p:spTgt spid="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Effect transition="in" filter="wipe(up)">
                                      <p:cBhvr>
                                        <p:cTn id="37" dur="500"/>
                                        <p:tgtEl>
                                          <p:spTgt spid="5">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5">
                                            <p:txEl>
                                              <p:pRg st="6" end="6"/>
                                            </p:txEl>
                                          </p:spTgt>
                                        </p:tgtEl>
                                        <p:attrNameLst>
                                          <p:attrName>style.visibility</p:attrName>
                                        </p:attrNameLst>
                                      </p:cBhvr>
                                      <p:to>
                                        <p:strVal val="visible"/>
                                      </p:to>
                                    </p:set>
                                    <p:animEffect transition="in" filter="wipe(up)">
                                      <p:cBhvr>
                                        <p:cTn id="42" dur="500"/>
                                        <p:tgtEl>
                                          <p:spTgt spid="5">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grpId="0" nodeType="clickEffect">
                                  <p:stCondLst>
                                    <p:cond delay="0"/>
                                  </p:stCondLst>
                                  <p:childTnLst>
                                    <p:set>
                                      <p:cBhvr>
                                        <p:cTn id="46" dur="1" fill="hold">
                                          <p:stCondLst>
                                            <p:cond delay="0"/>
                                          </p:stCondLst>
                                        </p:cTn>
                                        <p:tgtEl>
                                          <p:spTgt spid="5">
                                            <p:txEl>
                                              <p:pRg st="7" end="7"/>
                                            </p:txEl>
                                          </p:spTgt>
                                        </p:tgtEl>
                                        <p:attrNameLst>
                                          <p:attrName>style.visibility</p:attrName>
                                        </p:attrNameLst>
                                      </p:cBhvr>
                                      <p:to>
                                        <p:strVal val="visible"/>
                                      </p:to>
                                    </p:set>
                                    <p:animEffect transition="in" filter="wipe(up)">
                                      <p:cBhvr>
                                        <p:cTn id="47" dur="500"/>
                                        <p:tgtEl>
                                          <p:spTgt spid="5">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5">
                                            <p:txEl>
                                              <p:pRg st="8" end="8"/>
                                            </p:txEl>
                                          </p:spTgt>
                                        </p:tgtEl>
                                        <p:attrNameLst>
                                          <p:attrName>style.visibility</p:attrName>
                                        </p:attrNameLst>
                                      </p:cBhvr>
                                      <p:to>
                                        <p:strVal val="visible"/>
                                      </p:to>
                                    </p:set>
                                    <p:animEffect transition="in" filter="wipe(up)">
                                      <p:cBhvr>
                                        <p:cTn id="5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3600" dirty="0" smtClean="0">
                <a:cs typeface="B Titr" panose="00000700000000000000" pitchFamily="2" charset="-78"/>
              </a:rPr>
              <a:t>تدابیر درمانی</a:t>
            </a:r>
            <a:endParaRPr lang="en-US" sz="3600" dirty="0">
              <a:cs typeface="B Titr" panose="00000700000000000000" pitchFamily="2" charset="-78"/>
            </a:endParaRPr>
          </a:p>
        </p:txBody>
      </p:sp>
      <p:sp>
        <p:nvSpPr>
          <p:cNvPr id="3" name="Content Placeholder 2"/>
          <p:cNvSpPr>
            <a:spLocks noGrp="1"/>
          </p:cNvSpPr>
          <p:nvPr>
            <p:ph idx="1"/>
          </p:nvPr>
        </p:nvSpPr>
        <p:spPr>
          <a:xfrm>
            <a:off x="381000" y="1600200"/>
            <a:ext cx="8534400" cy="4953000"/>
          </a:xfrm>
        </p:spPr>
        <p:txBody>
          <a:bodyPr>
            <a:noAutofit/>
          </a:bodyPr>
          <a:lstStyle/>
          <a:p>
            <a:pPr algn="r" rtl="1"/>
            <a:r>
              <a:rPr lang="fa-IR" sz="3200" dirty="0" smtClean="0">
                <a:cs typeface="B Nazanin" panose="00000400000000000000" pitchFamily="2" charset="-78"/>
              </a:rPr>
              <a:t>داروهای ضد استفراغ: ویتامین </a:t>
            </a:r>
            <a:r>
              <a:rPr lang="en-US" sz="3200" dirty="0" smtClean="0">
                <a:cs typeface="B Nazanin" panose="00000400000000000000" pitchFamily="2" charset="-78"/>
              </a:rPr>
              <a:t>b6</a:t>
            </a:r>
            <a:r>
              <a:rPr lang="fa-IR" sz="3200" dirty="0" smtClean="0">
                <a:cs typeface="B Nazanin" panose="00000400000000000000" pitchFamily="2" charset="-78"/>
              </a:rPr>
              <a:t>، متوکلو پرامید</a:t>
            </a:r>
          </a:p>
          <a:p>
            <a:pPr algn="r" rtl="1"/>
            <a:r>
              <a:rPr lang="fa-IR" sz="3200" dirty="0" smtClean="0">
                <a:cs typeface="B Nazanin" panose="00000400000000000000" pitchFamily="2" charset="-78"/>
              </a:rPr>
              <a:t>انتاگونیستهای سروتونین: اندانسترون</a:t>
            </a:r>
            <a:r>
              <a:rPr lang="en-US" sz="3200" dirty="0" smtClean="0">
                <a:cs typeface="B Nazanin" panose="00000400000000000000" pitchFamily="2" charset="-78"/>
              </a:rPr>
              <a:t> </a:t>
            </a:r>
            <a:r>
              <a:rPr lang="fa-IR" sz="3200" dirty="0" smtClean="0">
                <a:cs typeface="B Nazanin" panose="00000400000000000000" pitchFamily="2" charset="-78"/>
              </a:rPr>
              <a:t>تراتوژن نیست</a:t>
            </a:r>
          </a:p>
          <a:p>
            <a:pPr algn="r" rtl="1"/>
            <a:r>
              <a:rPr lang="fa-IR" sz="3200" dirty="0" smtClean="0">
                <a:cs typeface="B Nazanin" panose="00000400000000000000" pitchFamily="2" charset="-78"/>
              </a:rPr>
              <a:t>در صورت استفراغ پابرجا: بستری و اقدامات جهت رد کردن بیماریهای زمینه ای مانند گاستروانتریت،پیلونفریت،پانکراتیت،پره اکلامپسی شدید،کبد چرب حاملگی،هیپرتیروئیدی</a:t>
            </a:r>
          </a:p>
          <a:p>
            <a:pPr algn="r" rtl="1"/>
            <a:r>
              <a:rPr lang="fa-IR" sz="3200" dirty="0" smtClean="0">
                <a:cs typeface="B Nazanin" panose="00000400000000000000" pitchFamily="2" charset="-78"/>
              </a:rPr>
              <a:t>حمایت روانی اجتماعی</a:t>
            </a:r>
          </a:p>
          <a:p>
            <a:pPr algn="r" rtl="1"/>
            <a:r>
              <a:rPr lang="fa-IR" sz="3200" dirty="0" smtClean="0">
                <a:cs typeface="B Nazanin" panose="00000400000000000000" pitchFamily="2" charset="-78"/>
              </a:rPr>
              <a:t>حمایت تغذیه ای</a:t>
            </a:r>
            <a:endParaRPr lang="en-US" sz="3200" dirty="0">
              <a:cs typeface="B Nazanin" panose="00000400000000000000" pitchFamily="2" charset="-78"/>
            </a:endParaRPr>
          </a:p>
        </p:txBody>
      </p:sp>
    </p:spTree>
    <p:extLst>
      <p:ext uri="{BB962C8B-B14F-4D97-AF65-F5344CB8AC3E}">
        <p14:creationId xmlns:p14="http://schemas.microsoft.com/office/powerpoint/2010/main" val="677070977"/>
      </p:ext>
    </p:extLst>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3600" dirty="0" smtClean="0">
                <a:cs typeface="B Titr" panose="00000700000000000000" pitchFamily="2" charset="-78"/>
              </a:rPr>
              <a:t>سوزش سردل</a:t>
            </a:r>
            <a:endParaRPr lang="en-US" sz="3600" dirty="0">
              <a:cs typeface="B Titr" panose="00000700000000000000" pitchFamily="2" charset="-78"/>
            </a:endParaRPr>
          </a:p>
        </p:txBody>
      </p:sp>
      <p:sp>
        <p:nvSpPr>
          <p:cNvPr id="3" name="Content Placeholder 2"/>
          <p:cNvSpPr>
            <a:spLocks noGrp="1"/>
          </p:cNvSpPr>
          <p:nvPr>
            <p:ph idx="1"/>
          </p:nvPr>
        </p:nvSpPr>
        <p:spPr/>
        <p:txBody>
          <a:bodyPr>
            <a:normAutofit lnSpcReduction="10000"/>
          </a:bodyPr>
          <a:lstStyle/>
          <a:p>
            <a:pPr algn="r" rtl="1"/>
            <a:r>
              <a:rPr lang="fa-IR" sz="2800" dirty="0" smtClean="0">
                <a:cs typeface="B Nazanin" panose="00000400000000000000" pitchFamily="2" charset="-78"/>
              </a:rPr>
              <a:t>سوزش سر دل یا </a:t>
            </a:r>
            <a:r>
              <a:rPr lang="en-US" sz="2800" dirty="0" smtClean="0">
                <a:cs typeface="B Nazanin" panose="00000400000000000000" pitchFamily="2" charset="-78"/>
              </a:rPr>
              <a:t>PYROSIS</a:t>
            </a:r>
            <a:r>
              <a:rPr lang="fa-IR" sz="2800" dirty="0" smtClean="0">
                <a:cs typeface="B Nazanin" panose="00000400000000000000" pitchFamily="2" charset="-78"/>
              </a:rPr>
              <a:t> در  اواخر حاملگی شایع است.</a:t>
            </a:r>
          </a:p>
          <a:p>
            <a:pPr algn="r" rtl="1"/>
            <a:r>
              <a:rPr lang="fa-IR" sz="2800" dirty="0" smtClean="0">
                <a:cs typeface="B Nazanin" panose="00000400000000000000" pitchFamily="2" charset="-78"/>
              </a:rPr>
              <a:t>افزایش سوزش پشت جناغ به علت شل شدن </a:t>
            </a:r>
            <a:r>
              <a:rPr lang="fa-IR" sz="2800" dirty="0" err="1" smtClean="0">
                <a:cs typeface="B Nazanin" panose="00000400000000000000" pitchFamily="2" charset="-78"/>
              </a:rPr>
              <a:t>اسفنگتر</a:t>
            </a:r>
            <a:r>
              <a:rPr lang="fa-IR" sz="2800" dirty="0" smtClean="0">
                <a:cs typeface="B Nazanin" panose="00000400000000000000" pitchFamily="2" charset="-78"/>
              </a:rPr>
              <a:t> تحتانی مری</a:t>
            </a:r>
          </a:p>
          <a:p>
            <a:pPr algn="r" rtl="1"/>
            <a:r>
              <a:rPr lang="fa-IR" sz="2800" dirty="0" err="1" smtClean="0">
                <a:cs typeface="B Nazanin" panose="00000400000000000000" pitchFamily="2" charset="-78"/>
              </a:rPr>
              <a:t>علت:هورمونهای</a:t>
            </a:r>
            <a:r>
              <a:rPr lang="fa-IR" sz="2800" dirty="0" smtClean="0">
                <a:cs typeface="B Nazanin" panose="00000400000000000000" pitchFamily="2" charset="-78"/>
              </a:rPr>
              <a:t> حاملگی</a:t>
            </a:r>
          </a:p>
          <a:p>
            <a:pPr algn="r" rtl="1"/>
            <a:r>
              <a:rPr lang="fa-IR" sz="2800" dirty="0" err="1" smtClean="0">
                <a:cs typeface="B Nazanin" panose="00000400000000000000" pitchFamily="2" charset="-78"/>
              </a:rPr>
              <a:t>درمان:بالا</a:t>
            </a:r>
            <a:r>
              <a:rPr lang="fa-IR" sz="2800" dirty="0" smtClean="0">
                <a:cs typeface="B Nazanin" panose="00000400000000000000" pitchFamily="2" charset="-78"/>
              </a:rPr>
              <a:t> بردن بالای تخت</a:t>
            </a:r>
          </a:p>
          <a:p>
            <a:pPr algn="r" rtl="1"/>
            <a:r>
              <a:rPr lang="fa-IR" sz="2800" dirty="0" err="1" smtClean="0">
                <a:cs typeface="B Nazanin" panose="00000400000000000000" pitchFamily="2" charset="-78"/>
              </a:rPr>
              <a:t>انتی</a:t>
            </a:r>
            <a:r>
              <a:rPr lang="fa-IR" sz="2800" dirty="0" smtClean="0">
                <a:cs typeface="B Nazanin" panose="00000400000000000000" pitchFamily="2" charset="-78"/>
              </a:rPr>
              <a:t> اسید خوراکی</a:t>
            </a:r>
          </a:p>
          <a:p>
            <a:pPr algn="r" rtl="1"/>
            <a:r>
              <a:rPr lang="fa-IR" sz="2800" dirty="0" err="1" smtClean="0">
                <a:cs typeface="B Nazanin" panose="00000400000000000000" pitchFamily="2" charset="-78"/>
              </a:rPr>
              <a:t>انتاگونیست</a:t>
            </a:r>
            <a:r>
              <a:rPr lang="fa-IR" sz="2800" dirty="0" smtClean="0">
                <a:cs typeface="B Nazanin" panose="00000400000000000000" pitchFamily="2" charset="-78"/>
              </a:rPr>
              <a:t> های گیرنده</a:t>
            </a:r>
            <a:r>
              <a:rPr lang="en-US" sz="2800" dirty="0" smtClean="0">
                <a:cs typeface="B Nazanin" panose="00000400000000000000" pitchFamily="2" charset="-78"/>
              </a:rPr>
              <a:t>H2 </a:t>
            </a:r>
            <a:r>
              <a:rPr lang="fa-IR" sz="2800" dirty="0" smtClean="0">
                <a:cs typeface="B Nazanin" panose="00000400000000000000" pitchFamily="2" charset="-78"/>
              </a:rPr>
              <a:t>:</a:t>
            </a:r>
            <a:r>
              <a:rPr lang="fa-IR" sz="2800" dirty="0" err="1" smtClean="0">
                <a:cs typeface="B Nazanin" panose="00000400000000000000" pitchFamily="2" charset="-78"/>
              </a:rPr>
              <a:t>سایمتدین</a:t>
            </a:r>
            <a:r>
              <a:rPr lang="fa-IR" sz="2800" dirty="0" smtClean="0">
                <a:cs typeface="B Nazanin" panose="00000400000000000000" pitchFamily="2" charset="-78"/>
              </a:rPr>
              <a:t> و </a:t>
            </a:r>
            <a:r>
              <a:rPr lang="fa-IR" sz="2800" dirty="0" err="1" smtClean="0">
                <a:cs typeface="B Nazanin" panose="00000400000000000000" pitchFamily="2" charset="-78"/>
              </a:rPr>
              <a:t>رانیتیدین</a:t>
            </a:r>
            <a:endParaRPr lang="fa-IR" sz="2800" dirty="0" smtClean="0">
              <a:cs typeface="B Nazanin" panose="00000400000000000000" pitchFamily="2" charset="-78"/>
            </a:endParaRPr>
          </a:p>
          <a:p>
            <a:pPr algn="r" rtl="1"/>
            <a:r>
              <a:rPr lang="fa-IR" sz="2800" dirty="0" smtClean="0">
                <a:cs typeface="B Nazanin" panose="00000400000000000000" pitchFamily="2" charset="-78"/>
              </a:rPr>
              <a:t>اما مصرف </a:t>
            </a:r>
            <a:r>
              <a:rPr lang="fa-IR" sz="2800" dirty="0" err="1" smtClean="0">
                <a:cs typeface="B Nazanin" panose="00000400000000000000" pitchFamily="2" charset="-78"/>
              </a:rPr>
              <a:t>میزوپروستول</a:t>
            </a:r>
            <a:r>
              <a:rPr lang="fa-IR" sz="2800" dirty="0" smtClean="0">
                <a:cs typeface="B Nazanin" panose="00000400000000000000" pitchFamily="2" charset="-78"/>
              </a:rPr>
              <a:t> </a:t>
            </a:r>
            <a:r>
              <a:rPr lang="fa-IR" sz="2800" dirty="0" err="1" smtClean="0">
                <a:cs typeface="B Nazanin" panose="00000400000000000000" pitchFamily="2" charset="-78"/>
              </a:rPr>
              <a:t>کنتراندیکه</a:t>
            </a:r>
            <a:r>
              <a:rPr lang="fa-IR" sz="2800" dirty="0" smtClean="0">
                <a:cs typeface="B Nazanin" panose="00000400000000000000" pitchFamily="2" charset="-78"/>
              </a:rPr>
              <a:t> است.</a:t>
            </a:r>
          </a:p>
          <a:p>
            <a:pPr algn="r" rtl="1"/>
            <a:r>
              <a:rPr lang="fa-IR" sz="2800" dirty="0" smtClean="0">
                <a:cs typeface="B Nazanin" panose="00000400000000000000" pitchFamily="2" charset="-78"/>
              </a:rPr>
              <a:t>مصرف </a:t>
            </a:r>
            <a:r>
              <a:rPr lang="fa-IR" sz="2800" dirty="0" err="1" smtClean="0">
                <a:cs typeface="B Nazanin" panose="00000400000000000000" pitchFamily="2" charset="-78"/>
              </a:rPr>
              <a:t>امپروازول</a:t>
            </a:r>
            <a:r>
              <a:rPr lang="fa-IR" sz="2800" dirty="0" smtClean="0">
                <a:cs typeface="B Nazanin" panose="00000400000000000000" pitchFamily="2" charset="-78"/>
              </a:rPr>
              <a:t> بی خطر است.</a:t>
            </a:r>
          </a:p>
          <a:p>
            <a:pPr algn="r" rtl="1"/>
            <a:endParaRPr lang="en-US" dirty="0"/>
          </a:p>
        </p:txBody>
      </p:sp>
    </p:spTree>
    <p:extLst>
      <p:ext uri="{BB962C8B-B14F-4D97-AF65-F5344CB8AC3E}">
        <p14:creationId xmlns:p14="http://schemas.microsoft.com/office/powerpoint/2010/main" val="3897520034"/>
      </p:ext>
    </p:extLst>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4000" dirty="0" smtClean="0">
                <a:cs typeface="B Titr" panose="00000700000000000000" pitchFamily="2" charset="-78"/>
              </a:rPr>
              <a:t>زخم پپتیک</a:t>
            </a:r>
            <a:endParaRPr lang="en-US" sz="4000" dirty="0">
              <a:cs typeface="B Titr" panose="00000700000000000000" pitchFamily="2" charset="-78"/>
            </a:endParaRPr>
          </a:p>
        </p:txBody>
      </p:sp>
      <p:sp>
        <p:nvSpPr>
          <p:cNvPr id="3" name="Content Placeholder 2"/>
          <p:cNvSpPr>
            <a:spLocks noGrp="1"/>
          </p:cNvSpPr>
          <p:nvPr>
            <p:ph idx="1"/>
          </p:nvPr>
        </p:nvSpPr>
        <p:spPr>
          <a:xfrm>
            <a:off x="533400" y="1828800"/>
            <a:ext cx="8305800" cy="4953000"/>
          </a:xfrm>
        </p:spPr>
        <p:txBody>
          <a:bodyPr>
            <a:noAutofit/>
          </a:bodyPr>
          <a:lstStyle/>
          <a:p>
            <a:pPr algn="r" rtl="1"/>
            <a:r>
              <a:rPr lang="fa-IR" sz="2400" dirty="0" smtClean="0">
                <a:cs typeface="B Nazanin" panose="00000400000000000000" pitchFamily="2" charset="-78"/>
              </a:rPr>
              <a:t>محافظت معده در بارداری به دلایل:</a:t>
            </a:r>
          </a:p>
          <a:p>
            <a:pPr algn="r" rtl="1"/>
            <a:r>
              <a:rPr lang="fa-IR" sz="2400" dirty="0" smtClean="0">
                <a:cs typeface="B Nazanin" panose="00000400000000000000" pitchFamily="2" charset="-78"/>
              </a:rPr>
              <a:t>کاهش ترشح اسید معده</a:t>
            </a:r>
          </a:p>
          <a:p>
            <a:pPr algn="r" rtl="1"/>
            <a:r>
              <a:rPr lang="fa-IR" sz="2400" dirty="0" smtClean="0">
                <a:cs typeface="B Nazanin" panose="00000400000000000000" pitchFamily="2" charset="-78"/>
              </a:rPr>
              <a:t>کاهش تحرک معده</a:t>
            </a:r>
          </a:p>
          <a:p>
            <a:pPr algn="r" rtl="1"/>
            <a:r>
              <a:rPr lang="fa-IR" sz="2400" dirty="0" smtClean="0">
                <a:cs typeface="B Nazanin" panose="00000400000000000000" pitchFamily="2" charset="-78"/>
              </a:rPr>
              <a:t>افزایش ترشح </a:t>
            </a:r>
            <a:r>
              <a:rPr lang="fa-IR" sz="2400" dirty="0" err="1" smtClean="0">
                <a:cs typeface="B Nazanin" panose="00000400000000000000" pitchFamily="2" charset="-78"/>
              </a:rPr>
              <a:t>موکوس</a:t>
            </a:r>
            <a:r>
              <a:rPr lang="fa-IR" sz="2400" dirty="0" smtClean="0">
                <a:cs typeface="B Nazanin" panose="00000400000000000000" pitchFamily="2" charset="-78"/>
              </a:rPr>
              <a:t> معده</a:t>
            </a:r>
          </a:p>
          <a:p>
            <a:pPr algn="r" rtl="1"/>
            <a:r>
              <a:rPr lang="fa-IR" sz="2400" dirty="0" smtClean="0">
                <a:cs typeface="B Nazanin" panose="00000400000000000000" pitchFamily="2" charset="-78"/>
              </a:rPr>
              <a:t>درمان:</a:t>
            </a:r>
          </a:p>
          <a:p>
            <a:pPr algn="r" rtl="1"/>
            <a:r>
              <a:rPr lang="fa-IR" sz="2400" dirty="0" err="1" smtClean="0">
                <a:cs typeface="B Nazanin" panose="00000400000000000000" pitchFamily="2" charset="-78"/>
              </a:rPr>
              <a:t>انتی</a:t>
            </a:r>
            <a:r>
              <a:rPr lang="fa-IR" sz="2400" dirty="0" smtClean="0">
                <a:cs typeface="B Nazanin" panose="00000400000000000000" pitchFamily="2" charset="-78"/>
              </a:rPr>
              <a:t> </a:t>
            </a:r>
            <a:r>
              <a:rPr lang="fa-IR" sz="2400" dirty="0" err="1" smtClean="0">
                <a:cs typeface="B Nazanin" panose="00000400000000000000" pitchFamily="2" charset="-78"/>
              </a:rPr>
              <a:t>اسیدها</a:t>
            </a:r>
            <a:r>
              <a:rPr lang="fa-IR" sz="2400" dirty="0" smtClean="0">
                <a:cs typeface="B Nazanin" panose="00000400000000000000" pitchFamily="2" charset="-78"/>
              </a:rPr>
              <a:t> درمان خط اول را تشکیل می دهد.</a:t>
            </a:r>
          </a:p>
          <a:p>
            <a:pPr algn="r" rtl="1"/>
            <a:r>
              <a:rPr lang="fa-IR" sz="2400" dirty="0" smtClean="0">
                <a:cs typeface="B Nazanin" panose="00000400000000000000" pitchFamily="2" charset="-78"/>
              </a:rPr>
              <a:t>بلوک کننده گیرنده</a:t>
            </a:r>
            <a:r>
              <a:rPr lang="en-US" sz="2400" dirty="0" smtClean="0">
                <a:cs typeface="B Nazanin" panose="00000400000000000000" pitchFamily="2" charset="-78"/>
              </a:rPr>
              <a:t>H2</a:t>
            </a:r>
          </a:p>
          <a:p>
            <a:pPr marL="0" indent="0" algn="r" rtl="1">
              <a:buNone/>
            </a:pPr>
            <a:r>
              <a:rPr lang="fa-IR" sz="2400" dirty="0" smtClean="0">
                <a:cs typeface="B Nazanin" panose="00000400000000000000" pitchFamily="2" charset="-78"/>
              </a:rPr>
              <a:t>در صورت هلیکو باکتر:اموکسی سیلین 100 دو بار در روز</a:t>
            </a:r>
          </a:p>
          <a:p>
            <a:pPr marL="0" indent="0" algn="r" rtl="1">
              <a:buNone/>
            </a:pPr>
            <a:r>
              <a:rPr lang="fa-IR" sz="2400" dirty="0" smtClean="0">
                <a:cs typeface="B Nazanin" panose="00000400000000000000" pitchFamily="2" charset="-78"/>
              </a:rPr>
              <a:t>کلاریترومایسین500 میلی گرم در با در روز</a:t>
            </a:r>
          </a:p>
          <a:p>
            <a:pPr marL="0" indent="0" algn="r" rtl="1">
              <a:buNone/>
            </a:pPr>
            <a:r>
              <a:rPr lang="fa-IR" sz="2400" dirty="0" smtClean="0">
                <a:cs typeface="B Nazanin" panose="00000400000000000000" pitchFamily="2" charset="-78"/>
              </a:rPr>
              <a:t>مترونیدازول 500 میلی گرم دو با در روز به مدت 7 روز</a:t>
            </a:r>
            <a:endParaRPr lang="en-US" sz="2400" dirty="0">
              <a:cs typeface="B Nazanin" panose="00000400000000000000" pitchFamily="2" charset="-78"/>
            </a:endParaRPr>
          </a:p>
        </p:txBody>
      </p:sp>
    </p:spTree>
    <p:extLst>
      <p:ext uri="{BB962C8B-B14F-4D97-AF65-F5344CB8AC3E}">
        <p14:creationId xmlns:p14="http://schemas.microsoft.com/office/powerpoint/2010/main" val="3781393496"/>
      </p:ext>
    </p:extLst>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3200" dirty="0" err="1" smtClean="0">
                <a:cs typeface="B Titr" panose="00000700000000000000" pitchFamily="2" charset="-78"/>
              </a:rPr>
              <a:t>اپاندیسیت</a:t>
            </a:r>
            <a:endParaRPr lang="en-US" sz="3200" dirty="0">
              <a:cs typeface="B Titr" panose="00000700000000000000" pitchFamily="2" charset="-78"/>
            </a:endParaRPr>
          </a:p>
        </p:txBody>
      </p:sp>
      <p:sp>
        <p:nvSpPr>
          <p:cNvPr id="3" name="Content Placeholder 2"/>
          <p:cNvSpPr>
            <a:spLocks noGrp="1"/>
          </p:cNvSpPr>
          <p:nvPr>
            <p:ph idx="1"/>
          </p:nvPr>
        </p:nvSpPr>
        <p:spPr>
          <a:xfrm>
            <a:off x="457200" y="1828800"/>
            <a:ext cx="8229600" cy="4572001"/>
          </a:xfrm>
        </p:spPr>
        <p:txBody>
          <a:bodyPr>
            <a:noAutofit/>
          </a:bodyPr>
          <a:lstStyle/>
          <a:p>
            <a:pPr algn="r" rtl="1"/>
            <a:r>
              <a:rPr lang="fa-IR" sz="3200" dirty="0">
                <a:cs typeface="B Nazanin" panose="00000400000000000000" pitchFamily="2" charset="-78"/>
              </a:rPr>
              <a:t>ی</a:t>
            </a:r>
            <a:r>
              <a:rPr lang="fa-IR" sz="3200" dirty="0" smtClean="0">
                <a:cs typeface="B Nazanin" panose="00000400000000000000" pitchFamily="2" charset="-78"/>
              </a:rPr>
              <a:t>کی از اندیکاسیونهای بسیار رایج  برای تجسس شکم و یا جراحی در حاملگی است .</a:t>
            </a:r>
          </a:p>
          <a:p>
            <a:pPr algn="r" rtl="1"/>
            <a:endParaRPr lang="fa-IR" sz="3200" dirty="0">
              <a:cs typeface="B Nazanin" panose="00000400000000000000" pitchFamily="2" charset="-78"/>
            </a:endParaRPr>
          </a:p>
          <a:p>
            <a:pPr algn="r" rtl="1"/>
            <a:r>
              <a:rPr lang="fa-IR" sz="3200" dirty="0" smtClean="0">
                <a:cs typeface="B Nazanin" panose="00000400000000000000" pitchFamily="2" charset="-78"/>
              </a:rPr>
              <a:t>اپاندیسیت در بارداری با:</a:t>
            </a:r>
          </a:p>
          <a:p>
            <a:pPr marL="0" indent="0" algn="r" rtl="1">
              <a:buNone/>
            </a:pPr>
            <a:r>
              <a:rPr lang="fa-IR" sz="3200" dirty="0" smtClean="0">
                <a:cs typeface="B Nazanin" panose="00000400000000000000" pitchFamily="2" charset="-78"/>
              </a:rPr>
              <a:t>پره ترم لیبر،کله سیستیت،پیلونفریت،دکولمان و دژنرسانس میوم اشتباه میشود.</a:t>
            </a:r>
            <a:endParaRPr lang="fa-IR" sz="3200" dirty="0">
              <a:cs typeface="B Nazanin" panose="00000400000000000000" pitchFamily="2" charset="-78"/>
            </a:endParaRPr>
          </a:p>
          <a:p>
            <a:pPr algn="r" rtl="1"/>
            <a:r>
              <a:rPr lang="fa-IR" sz="3200" dirty="0" smtClean="0">
                <a:cs typeface="B Nazanin" panose="00000400000000000000" pitchFamily="2" charset="-78"/>
              </a:rPr>
              <a:t>تشخیص: درد و حساسیت مداوم شکم-ثابت ترین یافته است.</a:t>
            </a:r>
          </a:p>
          <a:p>
            <a:pPr algn="r" rtl="1"/>
            <a:r>
              <a:rPr lang="fa-IR" sz="3200" dirty="0" smtClean="0">
                <a:cs typeface="B Nazanin" panose="00000400000000000000" pitchFamily="2" charset="-78"/>
              </a:rPr>
              <a:t>تدابیر </a:t>
            </a:r>
            <a:r>
              <a:rPr lang="fa-IR" sz="3200" dirty="0" err="1" smtClean="0">
                <a:cs typeface="B Nazanin" panose="00000400000000000000" pitchFamily="2" charset="-78"/>
              </a:rPr>
              <a:t>درمانی:عمل</a:t>
            </a:r>
            <a:r>
              <a:rPr lang="fa-IR" sz="3200" dirty="0" smtClean="0">
                <a:cs typeface="B Nazanin" panose="00000400000000000000" pitchFamily="2" charset="-78"/>
              </a:rPr>
              <a:t> جراحی سریع</a:t>
            </a:r>
            <a:endParaRPr lang="en-US" sz="3200" dirty="0">
              <a:cs typeface="B Nazanin" panose="00000400000000000000" pitchFamily="2" charset="-78"/>
            </a:endParaRPr>
          </a:p>
        </p:txBody>
      </p:sp>
    </p:spTree>
    <p:extLst>
      <p:ext uri="{BB962C8B-B14F-4D97-AF65-F5344CB8AC3E}">
        <p14:creationId xmlns:p14="http://schemas.microsoft.com/office/powerpoint/2010/main" val="2253927610"/>
      </p:ext>
    </p:extLst>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endParaRPr lang="fa-IR" smtClean="0"/>
          </a:p>
        </p:txBody>
      </p:sp>
      <p:pic>
        <p:nvPicPr>
          <p:cNvPr id="4099" name="Content Placeholder 4" descr="liver_large_1.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4100" name="TextBox 5"/>
          <p:cNvSpPr txBox="1">
            <a:spLocks noChangeArrowheads="1"/>
          </p:cNvSpPr>
          <p:nvPr/>
        </p:nvSpPr>
        <p:spPr bwMode="auto">
          <a:xfrm>
            <a:off x="2195513" y="404813"/>
            <a:ext cx="5113337" cy="646112"/>
          </a:xfrm>
          <a:prstGeom prst="rect">
            <a:avLst/>
          </a:prstGeom>
          <a:solidFill>
            <a:schemeClr val="bg1"/>
          </a:solidFill>
          <a:ln w="9525">
            <a:solidFill>
              <a:schemeClr val="bg1"/>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fa-IR" sz="3600">
                <a:latin typeface="Verdana" panose="020B0604030504040204" pitchFamily="34" charset="0"/>
              </a:rPr>
              <a:t>هپاتیت های ویروسی</a:t>
            </a:r>
            <a:endParaRPr lang="en-US" sz="3600">
              <a:latin typeface="Verdana" panose="020B0604030504040204" pitchFamily="34" charset="0"/>
            </a:endParaRPr>
          </a:p>
        </p:txBody>
      </p:sp>
    </p:spTree>
    <p:extLst>
      <p:ext uri="{BB962C8B-B14F-4D97-AF65-F5344CB8AC3E}">
        <p14:creationId xmlns:p14="http://schemas.microsoft.com/office/powerpoint/2010/main" val="2448096384"/>
      </p:ext>
    </p:extLst>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Grp="1" noChangeArrowheads="1"/>
          </p:cNvSpPr>
          <p:nvPr>
            <p:ph idx="1"/>
          </p:nvPr>
        </p:nvSpPr>
        <p:spPr>
          <a:xfrm>
            <a:off x="0" y="1828800"/>
            <a:ext cx="9036050" cy="4767263"/>
          </a:xfrm>
        </p:spPr>
        <p:txBody>
          <a:bodyPr anchor="ctr">
            <a:normAutofit/>
          </a:bodyPr>
          <a:lstStyle/>
          <a:p>
            <a:pPr algn="just" rtl="1" eaLnBrk="1" hangingPunct="1">
              <a:lnSpc>
                <a:spcPct val="90000"/>
              </a:lnSpc>
              <a:buFont typeface="Wingdings" panose="05000000000000000000" pitchFamily="2" charset="2"/>
              <a:buNone/>
            </a:pPr>
            <a:r>
              <a:rPr lang="fa-IR" sz="3200" dirty="0" err="1" smtClean="0">
                <a:cs typeface="B Nazanin" panose="00000400000000000000" pitchFamily="2" charset="-78"/>
              </a:rPr>
              <a:t>كبد</a:t>
            </a:r>
            <a:r>
              <a:rPr lang="fa-IR" sz="3200" dirty="0" smtClean="0">
                <a:cs typeface="B Nazanin" panose="00000400000000000000" pitchFamily="2" charset="-78"/>
              </a:rPr>
              <a:t> </a:t>
            </a:r>
            <a:r>
              <a:rPr lang="fa-IR" sz="3200" dirty="0" err="1" smtClean="0">
                <a:cs typeface="B Nazanin" panose="00000400000000000000" pitchFamily="2" charset="-78"/>
              </a:rPr>
              <a:t>بزرگترين</a:t>
            </a:r>
            <a:r>
              <a:rPr lang="fa-IR" sz="3200" dirty="0" smtClean="0">
                <a:cs typeface="B Nazanin" panose="00000400000000000000" pitchFamily="2" charset="-78"/>
              </a:rPr>
              <a:t> عضو بدن است </a:t>
            </a:r>
            <a:r>
              <a:rPr lang="fa-IR" sz="3200" dirty="0" err="1" smtClean="0">
                <a:cs typeface="B Nazanin" panose="00000400000000000000" pitchFamily="2" charset="-78"/>
              </a:rPr>
              <a:t>كه</a:t>
            </a:r>
            <a:r>
              <a:rPr lang="fa-IR" sz="3200" dirty="0" smtClean="0">
                <a:cs typeface="B Nazanin" panose="00000400000000000000" pitchFamily="2" charset="-78"/>
              </a:rPr>
              <a:t> </a:t>
            </a:r>
            <a:r>
              <a:rPr lang="fa-IR" sz="3200" dirty="0" err="1" smtClean="0">
                <a:cs typeface="B Nazanin" panose="00000400000000000000" pitchFamily="2" charset="-78"/>
              </a:rPr>
              <a:t>كانون</a:t>
            </a:r>
            <a:r>
              <a:rPr lang="fa-IR" sz="3200" dirty="0" smtClean="0">
                <a:cs typeface="B Nazanin" panose="00000400000000000000" pitchFamily="2" charset="-78"/>
              </a:rPr>
              <a:t> </a:t>
            </a:r>
            <a:r>
              <a:rPr lang="fa-IR" sz="3200" dirty="0" err="1" smtClean="0">
                <a:cs typeface="B Nazanin" panose="00000400000000000000" pitchFamily="2" charset="-78"/>
              </a:rPr>
              <a:t>بسياري</a:t>
            </a:r>
            <a:r>
              <a:rPr lang="fa-IR" sz="3200" dirty="0" smtClean="0">
                <a:cs typeface="B Nazanin" panose="00000400000000000000" pitchFamily="2" charset="-78"/>
              </a:rPr>
              <a:t> از </a:t>
            </a:r>
            <a:r>
              <a:rPr lang="fa-IR" sz="3200" dirty="0" err="1" smtClean="0">
                <a:cs typeface="B Nazanin" panose="00000400000000000000" pitchFamily="2" charset="-78"/>
              </a:rPr>
              <a:t>رويدادهاي</a:t>
            </a:r>
            <a:r>
              <a:rPr lang="fa-IR" sz="3200" dirty="0" smtClean="0">
                <a:cs typeface="B Nazanin" panose="00000400000000000000" pitchFamily="2" charset="-78"/>
              </a:rPr>
              <a:t> </a:t>
            </a:r>
            <a:r>
              <a:rPr lang="fa-IR" sz="3200" dirty="0" err="1" smtClean="0">
                <a:cs typeface="B Nazanin" panose="00000400000000000000" pitchFamily="2" charset="-78"/>
              </a:rPr>
              <a:t>ضروري</a:t>
            </a:r>
            <a:r>
              <a:rPr lang="fa-IR" sz="3200" dirty="0" smtClean="0">
                <a:cs typeface="B Nazanin" panose="00000400000000000000" pitchFamily="2" charset="-78"/>
              </a:rPr>
              <a:t> </a:t>
            </a:r>
            <a:r>
              <a:rPr lang="fa-IR" sz="3200" dirty="0" err="1" smtClean="0">
                <a:cs typeface="B Nazanin" panose="00000400000000000000" pitchFamily="2" charset="-78"/>
              </a:rPr>
              <a:t>فيزيولوژيك</a:t>
            </a:r>
            <a:r>
              <a:rPr lang="fa-IR" sz="3200" dirty="0" smtClean="0">
                <a:cs typeface="B Nazanin" panose="00000400000000000000" pitchFamily="2" charset="-78"/>
              </a:rPr>
              <a:t> از </a:t>
            </a:r>
            <a:r>
              <a:rPr lang="fa-IR" sz="3200" dirty="0" err="1" smtClean="0">
                <a:cs typeface="B Nazanin" panose="00000400000000000000" pitchFamily="2" charset="-78"/>
              </a:rPr>
              <a:t>قبيل</a:t>
            </a:r>
            <a:r>
              <a:rPr lang="fa-IR" sz="3200" dirty="0" smtClean="0">
                <a:cs typeface="B Nazanin" panose="00000400000000000000" pitchFamily="2" charset="-78"/>
              </a:rPr>
              <a:t> تعادل قند خون (</a:t>
            </a:r>
            <a:r>
              <a:rPr lang="fa-IR" sz="3200" dirty="0" err="1" smtClean="0">
                <a:cs typeface="B Nazanin" panose="00000400000000000000" pitchFamily="2" charset="-78"/>
              </a:rPr>
              <a:t>كلوكز</a:t>
            </a:r>
            <a:r>
              <a:rPr lang="fa-IR" sz="3200" dirty="0" smtClean="0">
                <a:cs typeface="B Nazanin" panose="00000400000000000000" pitchFamily="2" charset="-78"/>
              </a:rPr>
              <a:t>)، </a:t>
            </a:r>
            <a:r>
              <a:rPr lang="fa-IR" sz="3200" dirty="0" err="1" smtClean="0">
                <a:cs typeface="B Nazanin" panose="00000400000000000000" pitchFamily="2" charset="-78"/>
              </a:rPr>
              <a:t>توليد</a:t>
            </a:r>
            <a:r>
              <a:rPr lang="fa-IR" sz="3200" dirty="0" smtClean="0">
                <a:cs typeface="B Nazanin" panose="00000400000000000000" pitchFamily="2" charset="-78"/>
              </a:rPr>
              <a:t> </a:t>
            </a:r>
            <a:r>
              <a:rPr lang="fa-IR" sz="3200" dirty="0" err="1" smtClean="0">
                <a:cs typeface="B Nazanin" panose="00000400000000000000" pitchFamily="2" charset="-78"/>
              </a:rPr>
              <a:t>پروتئين</a:t>
            </a:r>
            <a:r>
              <a:rPr lang="fa-IR" sz="3200" dirty="0" smtClean="0">
                <a:cs typeface="B Nazanin" panose="00000400000000000000" pitchFamily="2" charset="-78"/>
              </a:rPr>
              <a:t> پلاسما، </a:t>
            </a:r>
            <a:r>
              <a:rPr lang="fa-IR" sz="3200" dirty="0" err="1" smtClean="0">
                <a:cs typeface="B Nazanin" panose="00000400000000000000" pitchFamily="2" charset="-78"/>
              </a:rPr>
              <a:t>چربي</a:t>
            </a:r>
            <a:r>
              <a:rPr lang="fa-IR" sz="3200" dirty="0" smtClean="0">
                <a:cs typeface="B Nazanin" panose="00000400000000000000" pitchFamily="2" charset="-78"/>
              </a:rPr>
              <a:t>، </a:t>
            </a:r>
            <a:r>
              <a:rPr lang="fa-IR" sz="3200" dirty="0" err="1" smtClean="0">
                <a:cs typeface="B Nazanin" panose="00000400000000000000" pitchFamily="2" charset="-78"/>
              </a:rPr>
              <a:t>ليپوپروتئين</a:t>
            </a:r>
            <a:r>
              <a:rPr lang="fa-IR" sz="3200" dirty="0" smtClean="0">
                <a:cs typeface="B Nazanin" panose="00000400000000000000" pitchFamily="2" charset="-78"/>
              </a:rPr>
              <a:t>، </a:t>
            </a:r>
            <a:r>
              <a:rPr lang="fa-IR" sz="3200" dirty="0" err="1" smtClean="0">
                <a:cs typeface="B Nazanin" panose="00000400000000000000" pitchFamily="2" charset="-78"/>
              </a:rPr>
              <a:t>توليد</a:t>
            </a:r>
            <a:r>
              <a:rPr lang="fa-IR" sz="3200" dirty="0" smtClean="0">
                <a:cs typeface="B Nazanin" panose="00000400000000000000" pitchFamily="2" charset="-78"/>
              </a:rPr>
              <a:t> </a:t>
            </a:r>
            <a:r>
              <a:rPr lang="fa-IR" sz="3200" dirty="0" err="1" smtClean="0">
                <a:cs typeface="B Nazanin" panose="00000400000000000000" pitchFamily="2" charset="-78"/>
              </a:rPr>
              <a:t>اسيدهاي</a:t>
            </a:r>
            <a:r>
              <a:rPr lang="fa-IR" sz="3200" dirty="0" smtClean="0">
                <a:cs typeface="B Nazanin" panose="00000400000000000000" pitchFamily="2" charset="-78"/>
              </a:rPr>
              <a:t> </a:t>
            </a:r>
            <a:r>
              <a:rPr lang="fa-IR" sz="3200" dirty="0" err="1" smtClean="0">
                <a:cs typeface="B Nazanin" panose="00000400000000000000" pitchFamily="2" charset="-78"/>
              </a:rPr>
              <a:t>صفراوي</a:t>
            </a:r>
            <a:r>
              <a:rPr lang="fa-IR" sz="3200" dirty="0" smtClean="0">
                <a:cs typeface="B Nazanin" panose="00000400000000000000" pitchFamily="2" charset="-78"/>
              </a:rPr>
              <a:t> و ترشح آن، </a:t>
            </a:r>
            <a:r>
              <a:rPr lang="fa-IR" sz="3200" dirty="0" err="1" smtClean="0">
                <a:cs typeface="B Nazanin" panose="00000400000000000000" pitchFamily="2" charset="-78"/>
              </a:rPr>
              <a:t>ذخيره‌سازي</a:t>
            </a:r>
            <a:r>
              <a:rPr lang="fa-IR" sz="3200" dirty="0" smtClean="0">
                <a:cs typeface="B Nazanin" panose="00000400000000000000" pitchFamily="2" charset="-78"/>
              </a:rPr>
              <a:t> </a:t>
            </a:r>
            <a:r>
              <a:rPr lang="fa-IR" sz="3200" dirty="0" err="1" smtClean="0">
                <a:cs typeface="B Nazanin" panose="00000400000000000000" pitchFamily="2" charset="-78"/>
              </a:rPr>
              <a:t>ويتامين‌هاي</a:t>
            </a:r>
            <a:r>
              <a:rPr lang="fa-IR" sz="3200" dirty="0" smtClean="0">
                <a:cs typeface="B Nazanin" panose="00000400000000000000" pitchFamily="2" charset="-78"/>
              </a:rPr>
              <a:t> (</a:t>
            </a:r>
            <a:r>
              <a:rPr lang="en-US" sz="3200" dirty="0" smtClean="0">
                <a:cs typeface="B Nazanin" panose="00000400000000000000" pitchFamily="2" charset="-78"/>
              </a:rPr>
              <a:t>B12</a:t>
            </a:r>
            <a:r>
              <a:rPr lang="fa-IR" sz="3200" dirty="0" smtClean="0">
                <a:cs typeface="B Nazanin" panose="00000400000000000000" pitchFamily="2" charset="-78"/>
              </a:rPr>
              <a:t>، </a:t>
            </a:r>
            <a:r>
              <a:rPr lang="en-US" sz="3200" dirty="0" smtClean="0">
                <a:cs typeface="B Nazanin" panose="00000400000000000000" pitchFamily="2" charset="-78"/>
              </a:rPr>
              <a:t>A</a:t>
            </a:r>
            <a:r>
              <a:rPr lang="fa-IR" sz="3200" dirty="0" smtClean="0">
                <a:cs typeface="B Nazanin" panose="00000400000000000000" pitchFamily="2" charset="-78"/>
              </a:rPr>
              <a:t>،</a:t>
            </a:r>
            <a:r>
              <a:rPr lang="en-US" sz="3200" dirty="0" smtClean="0">
                <a:cs typeface="B Nazanin" panose="00000400000000000000" pitchFamily="2" charset="-78"/>
              </a:rPr>
              <a:t>D</a:t>
            </a:r>
            <a:r>
              <a:rPr lang="fa-IR" sz="3200" dirty="0" smtClean="0">
                <a:cs typeface="B Nazanin" panose="00000400000000000000" pitchFamily="2" charset="-78"/>
              </a:rPr>
              <a:t>،</a:t>
            </a:r>
            <a:r>
              <a:rPr lang="en-US" sz="3200" dirty="0" smtClean="0">
                <a:cs typeface="B Nazanin" panose="00000400000000000000" pitchFamily="2" charset="-78"/>
              </a:rPr>
              <a:t>K</a:t>
            </a:r>
            <a:r>
              <a:rPr lang="fa-IR" sz="3200" dirty="0" smtClean="0">
                <a:cs typeface="B Nazanin" panose="00000400000000000000" pitchFamily="2" charset="-78"/>
              </a:rPr>
              <a:t>،</a:t>
            </a:r>
            <a:r>
              <a:rPr lang="en-US" sz="3200" dirty="0" smtClean="0">
                <a:cs typeface="B Nazanin" panose="00000400000000000000" pitchFamily="2" charset="-78"/>
              </a:rPr>
              <a:t>E</a:t>
            </a:r>
            <a:r>
              <a:rPr lang="fa-IR" sz="3200" dirty="0" smtClean="0">
                <a:cs typeface="B Nazanin" panose="00000400000000000000" pitchFamily="2" charset="-78"/>
              </a:rPr>
              <a:t>) و </a:t>
            </a:r>
            <a:r>
              <a:rPr lang="fa-IR" sz="3200" dirty="0" err="1" smtClean="0">
                <a:cs typeface="B Nazanin" panose="00000400000000000000" pitchFamily="2" charset="-78"/>
              </a:rPr>
              <a:t>نيز</a:t>
            </a:r>
            <a:r>
              <a:rPr lang="fa-IR" sz="3200" dirty="0" smtClean="0">
                <a:cs typeface="B Nazanin" panose="00000400000000000000" pitchFamily="2" charset="-78"/>
              </a:rPr>
              <a:t> محل </a:t>
            </a:r>
            <a:r>
              <a:rPr lang="fa-IR" sz="3200" dirty="0" err="1" smtClean="0">
                <a:cs typeface="B Nazanin" panose="00000400000000000000" pitchFamily="2" charset="-78"/>
              </a:rPr>
              <a:t>متابوليسم</a:t>
            </a:r>
            <a:r>
              <a:rPr lang="fa-IR" sz="3200" dirty="0" smtClean="0">
                <a:cs typeface="B Nazanin" panose="00000400000000000000" pitchFamily="2" charset="-78"/>
              </a:rPr>
              <a:t>، </a:t>
            </a:r>
            <a:r>
              <a:rPr lang="fa-IR" sz="3200" dirty="0" err="1" smtClean="0">
                <a:cs typeface="B Nazanin" panose="00000400000000000000" pitchFamily="2" charset="-78"/>
              </a:rPr>
              <a:t>سم‌زدايي</a:t>
            </a:r>
            <a:r>
              <a:rPr lang="fa-IR" sz="3200" dirty="0" smtClean="0">
                <a:cs typeface="B Nazanin" panose="00000400000000000000" pitchFamily="2" charset="-78"/>
              </a:rPr>
              <a:t> و دفع </a:t>
            </a:r>
            <a:r>
              <a:rPr lang="fa-IR" sz="3200" dirty="0" err="1" smtClean="0">
                <a:cs typeface="B Nazanin" panose="00000400000000000000" pitchFamily="2" charset="-78"/>
              </a:rPr>
              <a:t>بسياري</a:t>
            </a:r>
            <a:r>
              <a:rPr lang="fa-IR" sz="3200" dirty="0" smtClean="0">
                <a:cs typeface="B Nazanin" panose="00000400000000000000" pitchFamily="2" charset="-78"/>
              </a:rPr>
              <a:t> از مواد ساخته شده در بدن </a:t>
            </a:r>
            <a:r>
              <a:rPr lang="fa-IR" sz="3200" dirty="0" err="1" smtClean="0">
                <a:cs typeface="B Nazanin" panose="00000400000000000000" pitchFamily="2" charset="-78"/>
              </a:rPr>
              <a:t>يا</a:t>
            </a:r>
            <a:r>
              <a:rPr lang="fa-IR" sz="3200" dirty="0" smtClean="0">
                <a:cs typeface="B Nazanin" panose="00000400000000000000" pitchFamily="2" charset="-78"/>
              </a:rPr>
              <a:t> مواد وارد شده به آن است. </a:t>
            </a:r>
          </a:p>
          <a:p>
            <a:pPr algn="just" rtl="1" eaLnBrk="1" hangingPunct="1">
              <a:lnSpc>
                <a:spcPct val="90000"/>
              </a:lnSpc>
              <a:buFont typeface="Wingdings" panose="05000000000000000000" pitchFamily="2" charset="2"/>
              <a:buNone/>
            </a:pPr>
            <a:r>
              <a:rPr lang="fa-IR" sz="3200" dirty="0" smtClean="0">
                <a:cs typeface="B Nazanin" panose="00000400000000000000" pitchFamily="2" charset="-78"/>
              </a:rPr>
              <a:t>تظاهرات </a:t>
            </a:r>
            <a:r>
              <a:rPr lang="fa-IR" sz="3200" dirty="0" err="1" smtClean="0">
                <a:cs typeface="B Nazanin" panose="00000400000000000000" pitchFamily="2" charset="-78"/>
              </a:rPr>
              <a:t>باليني</a:t>
            </a:r>
            <a:r>
              <a:rPr lang="fa-IR" sz="3200" dirty="0" smtClean="0">
                <a:cs typeface="B Nazanin" panose="00000400000000000000" pitchFamily="2" charset="-78"/>
              </a:rPr>
              <a:t> </a:t>
            </a:r>
            <a:r>
              <a:rPr lang="fa-IR" sz="3200" dirty="0" err="1" smtClean="0">
                <a:cs typeface="B Nazanin" panose="00000400000000000000" pitchFamily="2" charset="-78"/>
              </a:rPr>
              <a:t>بيمارهاي</a:t>
            </a:r>
            <a:r>
              <a:rPr lang="fa-IR" sz="3200" dirty="0" smtClean="0">
                <a:cs typeface="B Nazanin" panose="00000400000000000000" pitchFamily="2" charset="-78"/>
              </a:rPr>
              <a:t> </a:t>
            </a:r>
            <a:r>
              <a:rPr lang="fa-IR" sz="3200" dirty="0" err="1" smtClean="0">
                <a:cs typeface="B Nazanin" panose="00000400000000000000" pitchFamily="2" charset="-78"/>
              </a:rPr>
              <a:t>كبدي</a:t>
            </a:r>
            <a:r>
              <a:rPr lang="fa-IR" sz="3200" dirty="0" smtClean="0">
                <a:cs typeface="B Nazanin" panose="00000400000000000000" pitchFamily="2" charset="-78"/>
              </a:rPr>
              <a:t> </a:t>
            </a:r>
            <a:r>
              <a:rPr lang="fa-IR" sz="3200" dirty="0" err="1" smtClean="0">
                <a:cs typeface="B Nazanin" panose="00000400000000000000" pitchFamily="2" charset="-78"/>
              </a:rPr>
              <a:t>نيز</a:t>
            </a:r>
            <a:r>
              <a:rPr lang="fa-IR" sz="3200" dirty="0" smtClean="0">
                <a:cs typeface="B Nazanin" panose="00000400000000000000" pitchFamily="2" charset="-78"/>
              </a:rPr>
              <a:t> به </a:t>
            </a:r>
            <a:r>
              <a:rPr lang="fa-IR" sz="3200" dirty="0" err="1" smtClean="0">
                <a:cs typeface="B Nazanin" panose="00000400000000000000" pitchFamily="2" charset="-78"/>
              </a:rPr>
              <a:t>همين</a:t>
            </a:r>
            <a:r>
              <a:rPr lang="fa-IR" sz="3200" dirty="0" smtClean="0">
                <a:cs typeface="B Nazanin" panose="00000400000000000000" pitchFamily="2" charset="-78"/>
              </a:rPr>
              <a:t> </a:t>
            </a:r>
            <a:r>
              <a:rPr lang="fa-IR" sz="3200" dirty="0" err="1" smtClean="0">
                <a:cs typeface="B Nazanin" panose="00000400000000000000" pitchFamily="2" charset="-78"/>
              </a:rPr>
              <a:t>ترتيب</a:t>
            </a:r>
            <a:r>
              <a:rPr lang="fa-IR" sz="3200" dirty="0" smtClean="0">
                <a:cs typeface="B Nazanin" panose="00000400000000000000" pitchFamily="2" charset="-78"/>
              </a:rPr>
              <a:t> متنوع بوده و </a:t>
            </a:r>
            <a:r>
              <a:rPr lang="fa-IR" sz="3200" dirty="0" err="1" smtClean="0">
                <a:cs typeface="B Nazanin" panose="00000400000000000000" pitchFamily="2" charset="-78"/>
              </a:rPr>
              <a:t>ممكن</a:t>
            </a:r>
            <a:r>
              <a:rPr lang="fa-IR" sz="3200" dirty="0" smtClean="0">
                <a:cs typeface="B Nazanin" panose="00000400000000000000" pitchFamily="2" charset="-78"/>
              </a:rPr>
              <a:t> است </a:t>
            </a:r>
            <a:r>
              <a:rPr lang="fa-IR" sz="3200" dirty="0" err="1" smtClean="0">
                <a:cs typeface="B Nazanin" panose="00000400000000000000" pitchFamily="2" charset="-78"/>
              </a:rPr>
              <a:t>كاملا</a:t>
            </a:r>
            <a:r>
              <a:rPr lang="fa-IR" sz="3200" dirty="0" smtClean="0">
                <a:cs typeface="B Nazanin" panose="00000400000000000000" pitchFamily="2" charset="-78"/>
              </a:rPr>
              <a:t> </a:t>
            </a:r>
            <a:r>
              <a:rPr lang="fa-IR" sz="3200" dirty="0" err="1" smtClean="0">
                <a:cs typeface="B Nazanin" panose="00000400000000000000" pitchFamily="2" charset="-78"/>
              </a:rPr>
              <a:t>خفيف</a:t>
            </a:r>
            <a:r>
              <a:rPr lang="fa-IR" sz="3200" dirty="0" smtClean="0">
                <a:cs typeface="B Nazanin" panose="00000400000000000000" pitchFamily="2" charset="-78"/>
              </a:rPr>
              <a:t> و </a:t>
            </a:r>
            <a:r>
              <a:rPr lang="fa-IR" sz="3200" dirty="0" err="1" smtClean="0">
                <a:cs typeface="B Nazanin" panose="00000400000000000000" pitchFamily="2" charset="-78"/>
              </a:rPr>
              <a:t>يا</a:t>
            </a:r>
            <a:r>
              <a:rPr lang="fa-IR" sz="3200" dirty="0" smtClean="0">
                <a:cs typeface="B Nazanin" panose="00000400000000000000" pitchFamily="2" charset="-78"/>
              </a:rPr>
              <a:t> </a:t>
            </a:r>
            <a:r>
              <a:rPr lang="fa-IR" sz="3200" dirty="0" err="1" smtClean="0">
                <a:cs typeface="B Nazanin" panose="00000400000000000000" pitchFamily="2" charset="-78"/>
              </a:rPr>
              <a:t>حتي</a:t>
            </a:r>
            <a:r>
              <a:rPr lang="fa-IR" sz="3200" dirty="0" smtClean="0">
                <a:cs typeface="B Nazanin" panose="00000400000000000000" pitchFamily="2" charset="-78"/>
              </a:rPr>
              <a:t> </a:t>
            </a:r>
            <a:r>
              <a:rPr lang="fa-IR" sz="3200" dirty="0" err="1" smtClean="0">
                <a:cs typeface="B Nazanin" panose="00000400000000000000" pitchFamily="2" charset="-78"/>
              </a:rPr>
              <a:t>ناگهاني</a:t>
            </a:r>
            <a:r>
              <a:rPr lang="fa-IR" sz="3200" dirty="0" smtClean="0">
                <a:cs typeface="B Nazanin" panose="00000400000000000000" pitchFamily="2" charset="-78"/>
              </a:rPr>
              <a:t> و </a:t>
            </a:r>
            <a:r>
              <a:rPr lang="fa-IR" sz="3200" dirty="0" err="1" smtClean="0">
                <a:cs typeface="B Nazanin" panose="00000400000000000000" pitchFamily="2" charset="-78"/>
              </a:rPr>
              <a:t>شديد</a:t>
            </a:r>
            <a:r>
              <a:rPr lang="fa-IR" sz="3200" dirty="0" smtClean="0">
                <a:cs typeface="B Nazanin" panose="00000400000000000000" pitchFamily="2" charset="-78"/>
              </a:rPr>
              <a:t> باشند. </a:t>
            </a:r>
            <a:endParaRPr lang="en-US" sz="3200" dirty="0" smtClean="0">
              <a:cs typeface="B Nazanin" panose="00000400000000000000" pitchFamily="2" charset="-78"/>
            </a:endParaRPr>
          </a:p>
        </p:txBody>
      </p:sp>
    </p:spTree>
    <p:extLst>
      <p:ext uri="{BB962C8B-B14F-4D97-AF65-F5344CB8AC3E}">
        <p14:creationId xmlns:p14="http://schemas.microsoft.com/office/powerpoint/2010/main" val="1075358519"/>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noChangeArrowheads="1"/>
          </p:cNvSpPr>
          <p:nvPr>
            <p:ph idx="1"/>
          </p:nvPr>
        </p:nvSpPr>
        <p:spPr>
          <a:xfrm>
            <a:off x="17106" y="1752600"/>
            <a:ext cx="9144000" cy="4941370"/>
          </a:xfrm>
        </p:spPr>
        <p:txBody>
          <a:bodyPr anchor="ctr">
            <a:normAutofit/>
          </a:bodyPr>
          <a:lstStyle/>
          <a:p>
            <a:pPr algn="r" eaLnBrk="1" hangingPunct="1">
              <a:buFont typeface="Wingdings" panose="05000000000000000000" pitchFamily="2" charset="2"/>
              <a:buNone/>
            </a:pPr>
            <a:r>
              <a:rPr lang="fa-IR" sz="3600" dirty="0" err="1" smtClean="0">
                <a:cs typeface="B Nazanin" panose="00000400000000000000" pitchFamily="2" charset="-78"/>
              </a:rPr>
              <a:t>هپاتيت</a:t>
            </a:r>
            <a:r>
              <a:rPr lang="fa-IR" sz="3600" dirty="0" smtClean="0">
                <a:cs typeface="B Nazanin" panose="00000400000000000000" pitchFamily="2" charset="-78"/>
              </a:rPr>
              <a:t> به </a:t>
            </a:r>
            <a:r>
              <a:rPr lang="fa-IR" sz="3600" dirty="0" err="1" smtClean="0">
                <a:cs typeface="B Nazanin" panose="00000400000000000000" pitchFamily="2" charset="-78"/>
              </a:rPr>
              <a:t>معني</a:t>
            </a:r>
            <a:r>
              <a:rPr lang="fa-IR" sz="3600" dirty="0" smtClean="0">
                <a:cs typeface="B Nazanin" panose="00000400000000000000" pitchFamily="2" charset="-78"/>
              </a:rPr>
              <a:t> </a:t>
            </a:r>
            <a:r>
              <a:rPr lang="fa-IR" sz="3600" dirty="0" err="1" smtClean="0">
                <a:cs typeface="B Nazanin" panose="00000400000000000000" pitchFamily="2" charset="-78"/>
              </a:rPr>
              <a:t>ايجاد</a:t>
            </a:r>
            <a:r>
              <a:rPr lang="fa-IR" sz="3600" dirty="0" smtClean="0">
                <a:cs typeface="B Nazanin" panose="00000400000000000000" pitchFamily="2" charset="-78"/>
              </a:rPr>
              <a:t> التهاب و تورم در </a:t>
            </a:r>
            <a:r>
              <a:rPr lang="fa-IR" sz="3600" dirty="0" err="1" smtClean="0">
                <a:cs typeface="B Nazanin" panose="00000400000000000000" pitchFamily="2" charset="-78"/>
              </a:rPr>
              <a:t>كبد</a:t>
            </a:r>
            <a:r>
              <a:rPr lang="fa-IR" sz="3600" dirty="0" smtClean="0">
                <a:cs typeface="B Nazanin" panose="00000400000000000000" pitchFamily="2" charset="-78"/>
              </a:rPr>
              <a:t> است و به علل مختلف از </a:t>
            </a:r>
            <a:r>
              <a:rPr lang="fa-IR" sz="3600" dirty="0" err="1" smtClean="0">
                <a:cs typeface="B Nazanin" panose="00000400000000000000" pitchFamily="2" charset="-78"/>
              </a:rPr>
              <a:t>قبيل</a:t>
            </a:r>
            <a:r>
              <a:rPr lang="fa-IR" sz="3600" dirty="0" smtClean="0">
                <a:cs typeface="B Nazanin" panose="00000400000000000000" pitchFamily="2" charset="-78"/>
              </a:rPr>
              <a:t> داروها، </a:t>
            </a:r>
            <a:r>
              <a:rPr lang="fa-IR" sz="3600" dirty="0" err="1" smtClean="0">
                <a:cs typeface="B Nazanin" panose="00000400000000000000" pitchFamily="2" charset="-78"/>
              </a:rPr>
              <a:t>الكل</a:t>
            </a:r>
            <a:r>
              <a:rPr lang="fa-IR" sz="3600" dirty="0" smtClean="0">
                <a:cs typeface="B Nazanin" panose="00000400000000000000" pitchFamily="2" charset="-78"/>
              </a:rPr>
              <a:t>، </a:t>
            </a:r>
            <a:r>
              <a:rPr lang="fa-IR" sz="3600" dirty="0" err="1" smtClean="0">
                <a:cs typeface="B Nazanin" panose="00000400000000000000" pitchFamily="2" charset="-78"/>
              </a:rPr>
              <a:t>ويروسها</a:t>
            </a:r>
            <a:r>
              <a:rPr lang="fa-IR" sz="3600" dirty="0" smtClean="0">
                <a:cs typeface="B Nazanin" panose="00000400000000000000" pitchFamily="2" charset="-78"/>
              </a:rPr>
              <a:t> </a:t>
            </a:r>
            <a:r>
              <a:rPr lang="fa-IR" sz="3600" dirty="0" err="1" smtClean="0">
                <a:cs typeface="B Nazanin" panose="00000400000000000000" pitchFamily="2" charset="-78"/>
              </a:rPr>
              <a:t>يا</a:t>
            </a:r>
            <a:r>
              <a:rPr lang="fa-IR" sz="3600" dirty="0" smtClean="0">
                <a:cs typeface="B Nazanin" panose="00000400000000000000" pitchFamily="2" charset="-78"/>
              </a:rPr>
              <a:t>  عوامل </a:t>
            </a:r>
            <a:r>
              <a:rPr lang="fa-IR" sz="3600" dirty="0" err="1" smtClean="0">
                <a:cs typeface="B Nazanin" panose="00000400000000000000" pitchFamily="2" charset="-78"/>
              </a:rPr>
              <a:t>ايمني</a:t>
            </a:r>
            <a:r>
              <a:rPr lang="fa-IR" sz="3600" dirty="0" smtClean="0">
                <a:cs typeface="B Nazanin" panose="00000400000000000000" pitchFamily="2" charset="-78"/>
              </a:rPr>
              <a:t> و.... </a:t>
            </a:r>
            <a:r>
              <a:rPr lang="fa-IR" sz="3600" dirty="0" err="1" smtClean="0">
                <a:cs typeface="B Nazanin" panose="00000400000000000000" pitchFamily="2" charset="-78"/>
              </a:rPr>
              <a:t>ايجاد</a:t>
            </a:r>
            <a:r>
              <a:rPr lang="fa-IR" sz="3600" dirty="0" smtClean="0">
                <a:cs typeface="B Nazanin" panose="00000400000000000000" pitchFamily="2" charset="-78"/>
              </a:rPr>
              <a:t> </a:t>
            </a:r>
            <a:r>
              <a:rPr lang="fa-IR" sz="3600" dirty="0" err="1" smtClean="0">
                <a:cs typeface="B Nazanin" panose="00000400000000000000" pitchFamily="2" charset="-78"/>
              </a:rPr>
              <a:t>مي‌شود</a:t>
            </a:r>
            <a:r>
              <a:rPr lang="fa-IR" sz="3600" dirty="0" smtClean="0">
                <a:cs typeface="B Nazanin" panose="00000400000000000000" pitchFamily="2" charset="-78"/>
              </a:rPr>
              <a:t>. </a:t>
            </a:r>
            <a:r>
              <a:rPr lang="fa-IR" sz="3600" dirty="0" err="1" smtClean="0">
                <a:cs typeface="B Nazanin" panose="00000400000000000000" pitchFamily="2" charset="-78"/>
              </a:rPr>
              <a:t>هپاتيت</a:t>
            </a:r>
            <a:r>
              <a:rPr lang="fa-IR" sz="3600" dirty="0" smtClean="0">
                <a:cs typeface="B Nazanin" panose="00000400000000000000" pitchFamily="2" charset="-78"/>
              </a:rPr>
              <a:t> خود به دو نوع حاد و مزمن </a:t>
            </a:r>
            <a:r>
              <a:rPr lang="fa-IR" sz="3600" dirty="0" err="1" smtClean="0">
                <a:cs typeface="B Nazanin" panose="00000400000000000000" pitchFamily="2" charset="-78"/>
              </a:rPr>
              <a:t>تقسيم</a:t>
            </a:r>
            <a:r>
              <a:rPr lang="fa-IR" sz="3600" dirty="0" smtClean="0">
                <a:cs typeface="B Nazanin" panose="00000400000000000000" pitchFamily="2" charset="-78"/>
              </a:rPr>
              <a:t> </a:t>
            </a:r>
            <a:r>
              <a:rPr lang="fa-IR" sz="3600" dirty="0" err="1" smtClean="0">
                <a:cs typeface="B Nazanin" panose="00000400000000000000" pitchFamily="2" charset="-78"/>
              </a:rPr>
              <a:t>مي‌شود</a:t>
            </a:r>
            <a:r>
              <a:rPr lang="fa-IR" sz="3600" dirty="0" smtClean="0">
                <a:cs typeface="B Nazanin" panose="00000400000000000000" pitchFamily="2" charset="-78"/>
              </a:rPr>
              <a:t>. </a:t>
            </a:r>
          </a:p>
          <a:p>
            <a:pPr algn="r" eaLnBrk="1" hangingPunct="1">
              <a:buFont typeface="Wingdings" panose="05000000000000000000" pitchFamily="2" charset="2"/>
              <a:buNone/>
            </a:pPr>
            <a:endParaRPr lang="fa-IR" sz="3600" dirty="0" smtClean="0">
              <a:cs typeface="B Nazanin" panose="00000400000000000000" pitchFamily="2" charset="-78"/>
            </a:endParaRPr>
          </a:p>
          <a:p>
            <a:pPr algn="r" eaLnBrk="1" hangingPunct="1">
              <a:buFont typeface="Wingdings" panose="05000000000000000000" pitchFamily="2" charset="2"/>
              <a:buNone/>
            </a:pPr>
            <a:r>
              <a:rPr lang="fa-IR" sz="3600" dirty="0" err="1" smtClean="0">
                <a:cs typeface="B Nazanin" panose="00000400000000000000" pitchFamily="2" charset="-78"/>
              </a:rPr>
              <a:t>هپاتيت</a:t>
            </a:r>
            <a:r>
              <a:rPr lang="fa-IR" sz="3600" dirty="0" smtClean="0">
                <a:cs typeface="B Nazanin" panose="00000400000000000000" pitchFamily="2" charset="-78"/>
              </a:rPr>
              <a:t> حاد به </a:t>
            </a:r>
            <a:r>
              <a:rPr lang="fa-IR" sz="3600" dirty="0" err="1" smtClean="0">
                <a:cs typeface="B Nazanin" panose="00000400000000000000" pitchFamily="2" charset="-78"/>
              </a:rPr>
              <a:t>مواردي</a:t>
            </a:r>
            <a:r>
              <a:rPr lang="fa-IR" sz="3600" dirty="0" smtClean="0">
                <a:cs typeface="B Nazanin" panose="00000400000000000000" pitchFamily="2" charset="-78"/>
              </a:rPr>
              <a:t> اطلاق </a:t>
            </a:r>
            <a:r>
              <a:rPr lang="fa-IR" sz="3600" dirty="0" err="1" smtClean="0">
                <a:cs typeface="B Nazanin" panose="00000400000000000000" pitchFamily="2" charset="-78"/>
              </a:rPr>
              <a:t>مي‌شود</a:t>
            </a:r>
            <a:r>
              <a:rPr lang="fa-IR" sz="3600" dirty="0" smtClean="0">
                <a:cs typeface="B Nazanin" panose="00000400000000000000" pitchFamily="2" charset="-78"/>
              </a:rPr>
              <a:t> </a:t>
            </a:r>
            <a:r>
              <a:rPr lang="fa-IR" sz="3600" dirty="0" err="1" smtClean="0">
                <a:cs typeface="B Nazanin" panose="00000400000000000000" pitchFamily="2" charset="-78"/>
              </a:rPr>
              <a:t>كه</a:t>
            </a:r>
            <a:r>
              <a:rPr lang="fa-IR" sz="3600" dirty="0" smtClean="0">
                <a:cs typeface="B Nazanin" panose="00000400000000000000" pitchFamily="2" charset="-78"/>
              </a:rPr>
              <a:t> </a:t>
            </a:r>
            <a:r>
              <a:rPr lang="fa-IR" sz="3600" dirty="0" err="1" smtClean="0">
                <a:cs typeface="B Nazanin" panose="00000400000000000000" pitchFamily="2" charset="-78"/>
              </a:rPr>
              <a:t>كمتر</a:t>
            </a:r>
            <a:r>
              <a:rPr lang="fa-IR" sz="3600" dirty="0" smtClean="0">
                <a:cs typeface="B Nazanin" panose="00000400000000000000" pitchFamily="2" charset="-78"/>
              </a:rPr>
              <a:t> از شش ماه ادامه </a:t>
            </a:r>
            <a:r>
              <a:rPr lang="fa-IR" sz="3600" dirty="0" err="1" smtClean="0">
                <a:cs typeface="B Nazanin" panose="00000400000000000000" pitchFamily="2" charset="-78"/>
              </a:rPr>
              <a:t>يافته</a:t>
            </a:r>
            <a:r>
              <a:rPr lang="fa-IR" sz="3600" dirty="0" smtClean="0">
                <a:cs typeface="B Nazanin" panose="00000400000000000000" pitchFamily="2" charset="-78"/>
              </a:rPr>
              <a:t> </a:t>
            </a:r>
            <a:r>
              <a:rPr lang="fa-IR" sz="3600" dirty="0" err="1" smtClean="0">
                <a:cs typeface="B Nazanin" panose="00000400000000000000" pitchFamily="2" charset="-78"/>
              </a:rPr>
              <a:t>وبيماري</a:t>
            </a:r>
            <a:r>
              <a:rPr lang="fa-IR" sz="3600" dirty="0" smtClean="0">
                <a:cs typeface="B Nazanin" panose="00000400000000000000" pitchFamily="2" charset="-78"/>
              </a:rPr>
              <a:t> </a:t>
            </a:r>
            <a:r>
              <a:rPr lang="fa-IR" sz="3600" dirty="0" err="1" smtClean="0">
                <a:cs typeface="B Nazanin" panose="00000400000000000000" pitchFamily="2" charset="-78"/>
              </a:rPr>
              <a:t>كبد</a:t>
            </a:r>
            <a:r>
              <a:rPr lang="fa-IR" sz="3600" dirty="0" smtClean="0">
                <a:cs typeface="B Nazanin" panose="00000400000000000000" pitchFamily="2" charset="-78"/>
              </a:rPr>
              <a:t> به طور </a:t>
            </a:r>
            <a:r>
              <a:rPr lang="fa-IR" sz="3600" dirty="0" err="1" smtClean="0">
                <a:cs typeface="B Nazanin" panose="00000400000000000000" pitchFamily="2" charset="-78"/>
              </a:rPr>
              <a:t>كامل</a:t>
            </a:r>
            <a:r>
              <a:rPr lang="fa-IR" sz="3600" dirty="0" smtClean="0">
                <a:cs typeface="B Nazanin" panose="00000400000000000000" pitchFamily="2" charset="-78"/>
              </a:rPr>
              <a:t> بهبود </a:t>
            </a:r>
            <a:r>
              <a:rPr lang="fa-IR" sz="3600" dirty="0" err="1" smtClean="0">
                <a:cs typeface="B Nazanin" panose="00000400000000000000" pitchFamily="2" charset="-78"/>
              </a:rPr>
              <a:t>مي‌يابد</a:t>
            </a:r>
            <a:r>
              <a:rPr lang="fa-IR" sz="3600" dirty="0" smtClean="0">
                <a:cs typeface="B Nazanin" panose="00000400000000000000" pitchFamily="2" charset="-78"/>
              </a:rPr>
              <a:t> و </a:t>
            </a:r>
            <a:r>
              <a:rPr lang="fa-IR" sz="3600" dirty="0" err="1" smtClean="0">
                <a:cs typeface="B Nazanin" panose="00000400000000000000" pitchFamily="2" charset="-78"/>
              </a:rPr>
              <a:t>كار</a:t>
            </a:r>
            <a:r>
              <a:rPr lang="fa-IR" sz="3600" dirty="0" smtClean="0">
                <a:cs typeface="B Nazanin" panose="00000400000000000000" pitchFamily="2" charset="-78"/>
              </a:rPr>
              <a:t> </a:t>
            </a:r>
            <a:r>
              <a:rPr lang="fa-IR" sz="3600" dirty="0" err="1" smtClean="0">
                <a:cs typeface="B Nazanin" panose="00000400000000000000" pitchFamily="2" charset="-78"/>
              </a:rPr>
              <a:t>كبد</a:t>
            </a:r>
            <a:r>
              <a:rPr lang="fa-IR" sz="3600" dirty="0" smtClean="0">
                <a:cs typeface="B Nazanin" panose="00000400000000000000" pitchFamily="2" charset="-78"/>
              </a:rPr>
              <a:t> به حد </a:t>
            </a:r>
            <a:r>
              <a:rPr lang="fa-IR" sz="3600" dirty="0" err="1" smtClean="0">
                <a:cs typeface="B Nazanin" panose="00000400000000000000" pitchFamily="2" charset="-78"/>
              </a:rPr>
              <a:t>طبيعي</a:t>
            </a:r>
            <a:r>
              <a:rPr lang="fa-IR" sz="3600" dirty="0" smtClean="0">
                <a:cs typeface="B Nazanin" panose="00000400000000000000" pitchFamily="2" charset="-78"/>
              </a:rPr>
              <a:t> باز </a:t>
            </a:r>
            <a:r>
              <a:rPr lang="fa-IR" sz="3600" dirty="0" err="1" smtClean="0">
                <a:cs typeface="B Nazanin" panose="00000400000000000000" pitchFamily="2" charset="-78"/>
              </a:rPr>
              <a:t>مي‌گردد</a:t>
            </a:r>
            <a:r>
              <a:rPr lang="fa-IR" sz="3600" dirty="0" smtClean="0">
                <a:cs typeface="B Nazanin" panose="00000400000000000000" pitchFamily="2" charset="-78"/>
              </a:rPr>
              <a:t> </a:t>
            </a:r>
            <a:r>
              <a:rPr lang="fa-IR" sz="3600" dirty="0" err="1" smtClean="0">
                <a:cs typeface="B Nazanin" panose="00000400000000000000" pitchFamily="2" charset="-78"/>
              </a:rPr>
              <a:t>يا</a:t>
            </a:r>
            <a:r>
              <a:rPr lang="fa-IR" sz="3600" dirty="0" smtClean="0">
                <a:cs typeface="B Nazanin" panose="00000400000000000000" pitchFamily="2" charset="-78"/>
              </a:rPr>
              <a:t> </a:t>
            </a:r>
            <a:r>
              <a:rPr lang="fa-IR" sz="3600" dirty="0" err="1" smtClean="0">
                <a:cs typeface="B Nazanin" panose="00000400000000000000" pitchFamily="2" charset="-78"/>
              </a:rPr>
              <a:t>آنكه</a:t>
            </a:r>
            <a:r>
              <a:rPr lang="fa-IR" sz="3600" dirty="0" smtClean="0">
                <a:cs typeface="B Nazanin" panose="00000400000000000000" pitchFamily="2" charset="-78"/>
              </a:rPr>
              <a:t> حمله حاد ظرف مدت </a:t>
            </a:r>
            <a:r>
              <a:rPr lang="fa-IR" sz="3600" dirty="0" err="1" smtClean="0">
                <a:cs typeface="B Nazanin" panose="00000400000000000000" pitchFamily="2" charset="-78"/>
              </a:rPr>
              <a:t>كوتاهي</a:t>
            </a:r>
            <a:r>
              <a:rPr lang="fa-IR" sz="3600" dirty="0" smtClean="0">
                <a:cs typeface="B Nazanin" panose="00000400000000000000" pitchFamily="2" charset="-78"/>
              </a:rPr>
              <a:t> </a:t>
            </a:r>
            <a:r>
              <a:rPr lang="fa-IR" sz="3600" dirty="0" err="1" smtClean="0">
                <a:cs typeface="B Nazanin" panose="00000400000000000000" pitchFamily="2" charset="-78"/>
              </a:rPr>
              <a:t>منجربه</a:t>
            </a:r>
            <a:r>
              <a:rPr lang="fa-IR" sz="3600" dirty="0" smtClean="0">
                <a:cs typeface="B Nazanin" panose="00000400000000000000" pitchFamily="2" charset="-78"/>
              </a:rPr>
              <a:t> از </a:t>
            </a:r>
            <a:r>
              <a:rPr lang="fa-IR" sz="3600" dirty="0" err="1" smtClean="0">
                <a:cs typeface="B Nazanin" panose="00000400000000000000" pitchFamily="2" charset="-78"/>
              </a:rPr>
              <a:t>بين</a:t>
            </a:r>
            <a:r>
              <a:rPr lang="fa-IR" sz="3600" dirty="0" smtClean="0">
                <a:cs typeface="B Nazanin" panose="00000400000000000000" pitchFamily="2" charset="-78"/>
              </a:rPr>
              <a:t> رفتن بافت </a:t>
            </a:r>
            <a:r>
              <a:rPr lang="fa-IR" sz="3600" dirty="0" err="1" smtClean="0">
                <a:cs typeface="B Nazanin" panose="00000400000000000000" pitchFamily="2" charset="-78"/>
              </a:rPr>
              <a:t>كبد</a:t>
            </a:r>
            <a:r>
              <a:rPr lang="fa-IR" sz="3600" dirty="0" smtClean="0">
                <a:cs typeface="B Nazanin" panose="00000400000000000000" pitchFamily="2" charset="-78"/>
              </a:rPr>
              <a:t> و مرگ </a:t>
            </a:r>
            <a:r>
              <a:rPr lang="fa-IR" sz="3600" dirty="0" err="1" smtClean="0">
                <a:cs typeface="B Nazanin" panose="00000400000000000000" pitchFamily="2" charset="-78"/>
              </a:rPr>
              <a:t>مي‌شود</a:t>
            </a:r>
            <a:r>
              <a:rPr lang="fa-IR" sz="3600" dirty="0" smtClean="0">
                <a:cs typeface="B Nazanin" panose="00000400000000000000" pitchFamily="2" charset="-78"/>
              </a:rPr>
              <a:t>. </a:t>
            </a:r>
            <a:endParaRPr lang="en-US" sz="3600" dirty="0" smtClean="0">
              <a:cs typeface="B Nazanin" panose="00000400000000000000" pitchFamily="2" charset="-78"/>
            </a:endParaRPr>
          </a:p>
        </p:txBody>
      </p:sp>
    </p:spTree>
    <p:extLst>
      <p:ext uri="{BB962C8B-B14F-4D97-AF65-F5344CB8AC3E}">
        <p14:creationId xmlns:p14="http://schemas.microsoft.com/office/powerpoint/2010/main" val="896361593"/>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idx="1"/>
          </p:nvPr>
        </p:nvSpPr>
        <p:spPr>
          <a:xfrm>
            <a:off x="457200" y="260350"/>
            <a:ext cx="8229600" cy="5865813"/>
          </a:xfrm>
        </p:spPr>
        <p:txBody>
          <a:bodyPr anchor="ctr">
            <a:normAutofit/>
          </a:bodyPr>
          <a:lstStyle/>
          <a:p>
            <a:pPr algn="r" eaLnBrk="1" hangingPunct="1">
              <a:buFont typeface="Wingdings" panose="05000000000000000000" pitchFamily="2" charset="2"/>
              <a:buNone/>
            </a:pPr>
            <a:r>
              <a:rPr lang="fa-IR" sz="3600" dirty="0" err="1" smtClean="0">
                <a:cs typeface="B Nazanin" panose="00000400000000000000" pitchFamily="2" charset="-78"/>
              </a:rPr>
              <a:t>هپاتيت</a:t>
            </a:r>
            <a:r>
              <a:rPr lang="fa-IR" sz="3600" dirty="0" smtClean="0">
                <a:cs typeface="B Nazanin" panose="00000400000000000000" pitchFamily="2" charset="-78"/>
              </a:rPr>
              <a:t> مزمن به </a:t>
            </a:r>
            <a:r>
              <a:rPr lang="fa-IR" sz="3600" dirty="0" err="1" smtClean="0">
                <a:cs typeface="B Nazanin" panose="00000400000000000000" pitchFamily="2" charset="-78"/>
              </a:rPr>
              <a:t>مواردي</a:t>
            </a:r>
            <a:r>
              <a:rPr lang="fa-IR" sz="3600" dirty="0" smtClean="0">
                <a:cs typeface="B Nazanin" panose="00000400000000000000" pitchFamily="2" charset="-78"/>
              </a:rPr>
              <a:t> اطلاق </a:t>
            </a:r>
            <a:r>
              <a:rPr lang="fa-IR" sz="3600" dirty="0" err="1" smtClean="0">
                <a:cs typeface="B Nazanin" panose="00000400000000000000" pitchFamily="2" charset="-78"/>
              </a:rPr>
              <a:t>مي‌شود</a:t>
            </a:r>
            <a:r>
              <a:rPr lang="fa-IR" sz="3600" dirty="0" smtClean="0">
                <a:cs typeface="B Nazanin" panose="00000400000000000000" pitchFamily="2" charset="-78"/>
              </a:rPr>
              <a:t> </a:t>
            </a:r>
            <a:r>
              <a:rPr lang="fa-IR" sz="3600" dirty="0" err="1" smtClean="0">
                <a:cs typeface="B Nazanin" panose="00000400000000000000" pitchFamily="2" charset="-78"/>
              </a:rPr>
              <a:t>كه</a:t>
            </a:r>
            <a:r>
              <a:rPr lang="fa-IR" sz="3600" dirty="0" smtClean="0">
                <a:cs typeface="B Nazanin" panose="00000400000000000000" pitchFamily="2" charset="-78"/>
              </a:rPr>
              <a:t> </a:t>
            </a:r>
            <a:r>
              <a:rPr lang="fa-IR" sz="3600" dirty="0" err="1" smtClean="0">
                <a:cs typeface="B Nazanin" panose="00000400000000000000" pitchFamily="2" charset="-78"/>
              </a:rPr>
              <a:t>تغييرات</a:t>
            </a:r>
            <a:r>
              <a:rPr lang="fa-IR" sz="3600" dirty="0" smtClean="0">
                <a:cs typeface="B Nazanin" panose="00000400000000000000" pitchFamily="2" charset="-78"/>
              </a:rPr>
              <a:t> </a:t>
            </a:r>
            <a:r>
              <a:rPr lang="fa-IR" sz="3600" dirty="0" err="1" smtClean="0">
                <a:cs typeface="B Nazanin" panose="00000400000000000000" pitchFamily="2" charset="-78"/>
              </a:rPr>
              <a:t>التهابي</a:t>
            </a:r>
            <a:r>
              <a:rPr lang="fa-IR" sz="3600" dirty="0" smtClean="0">
                <a:cs typeface="B Nazanin" panose="00000400000000000000" pitchFamily="2" charset="-78"/>
              </a:rPr>
              <a:t> </a:t>
            </a:r>
            <a:r>
              <a:rPr lang="fa-IR" sz="3600" dirty="0" err="1" smtClean="0">
                <a:cs typeface="B Nazanin" panose="00000400000000000000" pitchFamily="2" charset="-78"/>
              </a:rPr>
              <a:t>بيشتر</a:t>
            </a:r>
            <a:r>
              <a:rPr lang="fa-IR" sz="3600" dirty="0" smtClean="0">
                <a:cs typeface="B Nazanin" panose="00000400000000000000" pitchFamily="2" charset="-78"/>
              </a:rPr>
              <a:t> از شش ماه در </a:t>
            </a:r>
            <a:r>
              <a:rPr lang="fa-IR" sz="3600" dirty="0" err="1" smtClean="0">
                <a:cs typeface="B Nazanin" panose="00000400000000000000" pitchFamily="2" charset="-78"/>
              </a:rPr>
              <a:t>كبد</a:t>
            </a:r>
            <a:r>
              <a:rPr lang="fa-IR" sz="3600" dirty="0" smtClean="0">
                <a:cs typeface="B Nazanin" panose="00000400000000000000" pitchFamily="2" charset="-78"/>
              </a:rPr>
              <a:t> ادامه داشته باشد. </a:t>
            </a:r>
            <a:r>
              <a:rPr lang="fa-IR" sz="3600" dirty="0" err="1" smtClean="0">
                <a:cs typeface="B Nazanin" panose="00000400000000000000" pitchFamily="2" charset="-78"/>
              </a:rPr>
              <a:t>يكي</a:t>
            </a:r>
            <a:r>
              <a:rPr lang="fa-IR" sz="3600" dirty="0" smtClean="0">
                <a:cs typeface="B Nazanin" panose="00000400000000000000" pitchFamily="2" charset="-78"/>
              </a:rPr>
              <a:t> از علل مهم </a:t>
            </a:r>
            <a:r>
              <a:rPr lang="fa-IR" sz="3600" dirty="0" err="1" smtClean="0">
                <a:cs typeface="B Nazanin" panose="00000400000000000000" pitchFamily="2" charset="-78"/>
              </a:rPr>
              <a:t>ايجاد</a:t>
            </a:r>
            <a:r>
              <a:rPr lang="fa-IR" sz="3600" dirty="0" smtClean="0">
                <a:cs typeface="B Nazanin" panose="00000400000000000000" pitchFamily="2" charset="-78"/>
              </a:rPr>
              <a:t> </a:t>
            </a:r>
            <a:r>
              <a:rPr lang="fa-IR" sz="3600" dirty="0" err="1" smtClean="0">
                <a:cs typeface="B Nazanin" panose="00000400000000000000" pitchFamily="2" charset="-78"/>
              </a:rPr>
              <a:t>هپاتيت</a:t>
            </a:r>
            <a:r>
              <a:rPr lang="fa-IR" sz="3600" dirty="0" smtClean="0">
                <a:cs typeface="B Nazanin" panose="00000400000000000000" pitchFamily="2" charset="-78"/>
              </a:rPr>
              <a:t> </a:t>
            </a:r>
            <a:r>
              <a:rPr lang="fa-IR" sz="3600" dirty="0" err="1" smtClean="0">
                <a:cs typeface="B Nazanin" panose="00000400000000000000" pitchFamily="2" charset="-78"/>
              </a:rPr>
              <a:t>ويروسها</a:t>
            </a:r>
            <a:r>
              <a:rPr lang="fa-IR" sz="3600" dirty="0" smtClean="0">
                <a:cs typeface="B Nazanin" panose="00000400000000000000" pitchFamily="2" charset="-78"/>
              </a:rPr>
              <a:t> </a:t>
            </a:r>
            <a:r>
              <a:rPr lang="fa-IR" sz="3600" dirty="0" err="1" smtClean="0">
                <a:cs typeface="B Nazanin" panose="00000400000000000000" pitchFamily="2" charset="-78"/>
              </a:rPr>
              <a:t>مي‌باشند</a:t>
            </a:r>
            <a:r>
              <a:rPr lang="fa-IR" sz="3600" dirty="0" smtClean="0">
                <a:cs typeface="B Nazanin" panose="00000400000000000000" pitchFamily="2" charset="-78"/>
              </a:rPr>
              <a:t> و </a:t>
            </a:r>
            <a:r>
              <a:rPr lang="fa-IR" sz="3600" dirty="0" err="1" smtClean="0">
                <a:cs typeface="B Nazanin" panose="00000400000000000000" pitchFamily="2" charset="-78"/>
              </a:rPr>
              <a:t>هپاتيت</a:t>
            </a:r>
            <a:r>
              <a:rPr lang="fa-IR" sz="3600" dirty="0" smtClean="0">
                <a:cs typeface="B Nazanin" panose="00000400000000000000" pitchFamily="2" charset="-78"/>
              </a:rPr>
              <a:t> </a:t>
            </a:r>
            <a:r>
              <a:rPr lang="fa-IR" sz="3600" dirty="0" err="1" smtClean="0">
                <a:cs typeface="B Nazanin" panose="00000400000000000000" pitchFamily="2" charset="-78"/>
              </a:rPr>
              <a:t>ويروسي</a:t>
            </a:r>
            <a:r>
              <a:rPr lang="fa-IR" sz="3600" dirty="0" smtClean="0">
                <a:cs typeface="B Nazanin" panose="00000400000000000000" pitchFamily="2" charset="-78"/>
              </a:rPr>
              <a:t> عمدتا توسط پنج </a:t>
            </a:r>
            <a:r>
              <a:rPr lang="fa-IR" sz="3600" dirty="0" err="1" smtClean="0">
                <a:cs typeface="B Nazanin" panose="00000400000000000000" pitchFamily="2" charset="-78"/>
              </a:rPr>
              <a:t>ويروس</a:t>
            </a:r>
            <a:r>
              <a:rPr lang="fa-IR" sz="3600" dirty="0" smtClean="0">
                <a:cs typeface="B Nazanin" panose="00000400000000000000" pitchFamily="2" charset="-78"/>
              </a:rPr>
              <a:t> </a:t>
            </a:r>
            <a:r>
              <a:rPr lang="fa-IR" sz="3600" dirty="0" err="1" smtClean="0">
                <a:cs typeface="B Nazanin" panose="00000400000000000000" pitchFamily="2" charset="-78"/>
              </a:rPr>
              <a:t>هپاتيت</a:t>
            </a:r>
            <a:r>
              <a:rPr lang="fa-IR" sz="3600" dirty="0" smtClean="0">
                <a:cs typeface="B Nazanin" panose="00000400000000000000" pitchFamily="2" charset="-78"/>
              </a:rPr>
              <a:t> </a:t>
            </a:r>
            <a:r>
              <a:rPr lang="en-US" sz="3600" dirty="0" smtClean="0">
                <a:cs typeface="B Nazanin" panose="00000400000000000000" pitchFamily="2" charset="-78"/>
              </a:rPr>
              <a:t>A</a:t>
            </a:r>
            <a:r>
              <a:rPr lang="fa-IR" sz="3600" dirty="0" smtClean="0">
                <a:cs typeface="B Nazanin" panose="00000400000000000000" pitchFamily="2" charset="-78"/>
              </a:rPr>
              <a:t>، </a:t>
            </a:r>
            <a:r>
              <a:rPr lang="en-US" sz="3600" dirty="0" smtClean="0">
                <a:cs typeface="B Nazanin" panose="00000400000000000000" pitchFamily="2" charset="-78"/>
              </a:rPr>
              <a:t>B</a:t>
            </a:r>
            <a:r>
              <a:rPr lang="fa-IR" sz="3600" dirty="0" smtClean="0">
                <a:cs typeface="B Nazanin" panose="00000400000000000000" pitchFamily="2" charset="-78"/>
              </a:rPr>
              <a:t>،  </a:t>
            </a:r>
            <a:r>
              <a:rPr lang="en-US" sz="3600" dirty="0" smtClean="0">
                <a:cs typeface="B Nazanin" panose="00000400000000000000" pitchFamily="2" charset="-78"/>
              </a:rPr>
              <a:t>C</a:t>
            </a:r>
            <a:r>
              <a:rPr lang="fa-IR" sz="3600" dirty="0" smtClean="0">
                <a:cs typeface="B Nazanin" panose="00000400000000000000" pitchFamily="2" charset="-78"/>
              </a:rPr>
              <a:t>، </a:t>
            </a:r>
            <a:r>
              <a:rPr lang="en-US" sz="3600" dirty="0" smtClean="0">
                <a:cs typeface="B Nazanin" panose="00000400000000000000" pitchFamily="2" charset="-78"/>
              </a:rPr>
              <a:t>D</a:t>
            </a:r>
            <a:r>
              <a:rPr lang="fa-IR" sz="3600" dirty="0" smtClean="0">
                <a:cs typeface="B Nazanin" panose="00000400000000000000" pitchFamily="2" charset="-78"/>
              </a:rPr>
              <a:t> و</a:t>
            </a:r>
            <a:r>
              <a:rPr lang="en-US" sz="3600" dirty="0" smtClean="0">
                <a:cs typeface="B Nazanin" panose="00000400000000000000" pitchFamily="2" charset="-78"/>
              </a:rPr>
              <a:t> E</a:t>
            </a:r>
            <a:r>
              <a:rPr lang="fa-IR" sz="3600" dirty="0" smtClean="0">
                <a:cs typeface="B Nazanin" panose="00000400000000000000" pitchFamily="2" charset="-78"/>
              </a:rPr>
              <a:t> </a:t>
            </a:r>
            <a:r>
              <a:rPr lang="fa-IR" sz="3600" dirty="0" err="1" smtClean="0">
                <a:cs typeface="B Nazanin" panose="00000400000000000000" pitchFamily="2" charset="-78"/>
              </a:rPr>
              <a:t>ايجاد</a:t>
            </a:r>
            <a:r>
              <a:rPr lang="fa-IR" sz="3600" dirty="0" smtClean="0">
                <a:cs typeface="B Nazanin" panose="00000400000000000000" pitchFamily="2" charset="-78"/>
              </a:rPr>
              <a:t> </a:t>
            </a:r>
            <a:r>
              <a:rPr lang="fa-IR" sz="3600" dirty="0" err="1" smtClean="0">
                <a:cs typeface="B Nazanin" panose="00000400000000000000" pitchFamily="2" charset="-78"/>
              </a:rPr>
              <a:t>مي‌شود</a:t>
            </a:r>
            <a:r>
              <a:rPr lang="fa-IR" sz="3600" dirty="0" smtClean="0">
                <a:cs typeface="B Nazanin" panose="00000400000000000000" pitchFamily="2" charset="-78"/>
              </a:rPr>
              <a:t>. البته علاوه بر </a:t>
            </a:r>
            <a:r>
              <a:rPr lang="fa-IR" sz="3600" dirty="0" err="1" smtClean="0">
                <a:cs typeface="B Nazanin" panose="00000400000000000000" pitchFamily="2" charset="-78"/>
              </a:rPr>
              <a:t>اين</a:t>
            </a:r>
            <a:r>
              <a:rPr lang="fa-IR" sz="3600" dirty="0" smtClean="0">
                <a:cs typeface="B Nazanin" panose="00000400000000000000" pitchFamily="2" charset="-78"/>
              </a:rPr>
              <a:t> </a:t>
            </a:r>
            <a:r>
              <a:rPr lang="fa-IR" sz="3600" dirty="0" err="1" smtClean="0">
                <a:cs typeface="B Nazanin" panose="00000400000000000000" pitchFamily="2" charset="-78"/>
              </a:rPr>
              <a:t>ويروسها</a:t>
            </a:r>
            <a:r>
              <a:rPr lang="fa-IR" sz="3600" dirty="0" smtClean="0">
                <a:cs typeface="B Nazanin" panose="00000400000000000000" pitchFamily="2" charset="-78"/>
              </a:rPr>
              <a:t>، </a:t>
            </a:r>
            <a:r>
              <a:rPr lang="fa-IR" sz="3600" dirty="0" err="1" smtClean="0">
                <a:cs typeface="B Nazanin" panose="00000400000000000000" pitchFamily="2" charset="-78"/>
              </a:rPr>
              <a:t>ويروسهاي</a:t>
            </a:r>
            <a:r>
              <a:rPr lang="fa-IR" sz="3600" dirty="0" smtClean="0">
                <a:cs typeface="B Nazanin" panose="00000400000000000000" pitchFamily="2" charset="-78"/>
              </a:rPr>
              <a:t> </a:t>
            </a:r>
            <a:r>
              <a:rPr lang="fa-IR" sz="3600" dirty="0" err="1" smtClean="0">
                <a:cs typeface="B Nazanin" panose="00000400000000000000" pitchFamily="2" charset="-78"/>
              </a:rPr>
              <a:t>ديگري</a:t>
            </a:r>
            <a:r>
              <a:rPr lang="fa-IR" sz="3600" dirty="0" smtClean="0">
                <a:cs typeface="B Nazanin" panose="00000400000000000000" pitchFamily="2" charset="-78"/>
              </a:rPr>
              <a:t> هم در </a:t>
            </a:r>
            <a:r>
              <a:rPr lang="fa-IR" sz="3600" dirty="0" err="1" smtClean="0">
                <a:cs typeface="B Nazanin" panose="00000400000000000000" pitchFamily="2" charset="-78"/>
              </a:rPr>
              <a:t>ايجاد</a:t>
            </a:r>
            <a:r>
              <a:rPr lang="fa-IR" sz="3600" dirty="0" smtClean="0">
                <a:cs typeface="B Nazanin" panose="00000400000000000000" pitchFamily="2" charset="-78"/>
              </a:rPr>
              <a:t> التهاب و </a:t>
            </a:r>
            <a:r>
              <a:rPr lang="fa-IR" sz="3600" dirty="0" err="1" smtClean="0">
                <a:cs typeface="B Nazanin" panose="00000400000000000000" pitchFamily="2" charset="-78"/>
              </a:rPr>
              <a:t>هپاتيت</a:t>
            </a:r>
            <a:r>
              <a:rPr lang="fa-IR" sz="3600" dirty="0" smtClean="0">
                <a:cs typeface="B Nazanin" panose="00000400000000000000" pitchFamily="2" charset="-78"/>
              </a:rPr>
              <a:t> موثرند. </a:t>
            </a:r>
            <a:endParaRPr lang="en-US" sz="3600" dirty="0" smtClean="0">
              <a:cs typeface="B Nazanin" panose="00000400000000000000" pitchFamily="2" charset="-78"/>
            </a:endParaRPr>
          </a:p>
        </p:txBody>
      </p:sp>
    </p:spTree>
    <p:extLst>
      <p:ext uri="{BB962C8B-B14F-4D97-AF65-F5344CB8AC3E}">
        <p14:creationId xmlns:p14="http://schemas.microsoft.com/office/powerpoint/2010/main" val="2414241818"/>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noChangeArrowheads="1"/>
          </p:cNvSpPr>
          <p:nvPr>
            <p:ph idx="1"/>
          </p:nvPr>
        </p:nvSpPr>
        <p:spPr>
          <a:xfrm>
            <a:off x="250825" y="1524000"/>
            <a:ext cx="8893175" cy="5073650"/>
          </a:xfrm>
        </p:spPr>
        <p:txBody>
          <a:bodyPr anchor="ctr">
            <a:normAutofit/>
          </a:bodyPr>
          <a:lstStyle/>
          <a:p>
            <a:pPr algn="r" rtl="1" eaLnBrk="1" hangingPunct="1">
              <a:lnSpc>
                <a:spcPct val="80000"/>
              </a:lnSpc>
              <a:buFont typeface="Wingdings" panose="05000000000000000000" pitchFamily="2" charset="2"/>
              <a:buNone/>
            </a:pPr>
            <a:r>
              <a:rPr lang="fa-IR" sz="3200" u="sng" dirty="0" smtClean="0">
                <a:cs typeface="B Nazanin" panose="00000400000000000000" pitchFamily="2" charset="-78"/>
              </a:rPr>
              <a:t>عامل </a:t>
            </a:r>
            <a:r>
              <a:rPr lang="fa-IR" sz="3200" u="sng" dirty="0" err="1" smtClean="0">
                <a:cs typeface="B Nazanin" panose="00000400000000000000" pitchFamily="2" charset="-78"/>
              </a:rPr>
              <a:t>بيماري</a:t>
            </a:r>
            <a:r>
              <a:rPr lang="fa-IR" sz="3200" u="sng" dirty="0" smtClean="0">
                <a:cs typeface="B Nazanin" panose="00000400000000000000" pitchFamily="2" charset="-78"/>
              </a:rPr>
              <a:t> :</a:t>
            </a:r>
            <a:r>
              <a:rPr lang="en-US" sz="3200" u="sng" dirty="0" smtClean="0">
                <a:cs typeface="B Nazanin" panose="00000400000000000000" pitchFamily="2" charset="-78"/>
              </a:rPr>
              <a:t>  </a:t>
            </a:r>
            <a:endParaRPr lang="fa-IR" sz="3200" dirty="0" smtClean="0">
              <a:cs typeface="B Nazanin" panose="00000400000000000000" pitchFamily="2" charset="-78"/>
            </a:endParaRPr>
          </a:p>
          <a:p>
            <a:pPr algn="r" rtl="1" eaLnBrk="1" hangingPunct="1">
              <a:lnSpc>
                <a:spcPct val="80000"/>
              </a:lnSpc>
              <a:buFont typeface="Wingdings" panose="05000000000000000000" pitchFamily="2" charset="2"/>
              <a:buNone/>
            </a:pPr>
            <a:r>
              <a:rPr lang="fa-IR" sz="3200" dirty="0" err="1" smtClean="0">
                <a:cs typeface="B Nazanin" panose="00000400000000000000" pitchFamily="2" charset="-78"/>
              </a:rPr>
              <a:t>ويروس</a:t>
            </a:r>
            <a:r>
              <a:rPr lang="fa-IR" sz="3200" dirty="0" smtClean="0">
                <a:cs typeface="B Nazanin" panose="00000400000000000000" pitchFamily="2" charset="-78"/>
              </a:rPr>
              <a:t> </a:t>
            </a:r>
            <a:r>
              <a:rPr lang="fa-IR" sz="3200" dirty="0" err="1" smtClean="0">
                <a:cs typeface="B Nazanin" panose="00000400000000000000" pitchFamily="2" charset="-78"/>
              </a:rPr>
              <a:t>هپاتيت</a:t>
            </a:r>
            <a:r>
              <a:rPr lang="fa-IR" sz="3200" dirty="0" smtClean="0">
                <a:cs typeface="B Nazanin" panose="00000400000000000000" pitchFamily="2" charset="-78"/>
              </a:rPr>
              <a:t> </a:t>
            </a:r>
            <a:r>
              <a:rPr lang="en-US" sz="3200" dirty="0" smtClean="0">
                <a:cs typeface="B Nazanin" panose="00000400000000000000" pitchFamily="2" charset="-78"/>
              </a:rPr>
              <a:t>B</a:t>
            </a:r>
            <a:r>
              <a:rPr lang="fa-IR" sz="3200" dirty="0" smtClean="0">
                <a:cs typeface="B Nazanin" panose="00000400000000000000" pitchFamily="2" charset="-78"/>
              </a:rPr>
              <a:t> :انسان تنها ميزبان طبيعي اين ويروس است. </a:t>
            </a:r>
            <a:br>
              <a:rPr lang="fa-IR" sz="3200" dirty="0" smtClean="0">
                <a:cs typeface="B Nazanin" panose="00000400000000000000" pitchFamily="2" charset="-78"/>
              </a:rPr>
            </a:br>
            <a:r>
              <a:rPr lang="fa-IR" sz="3200" dirty="0" smtClean="0">
                <a:cs typeface="B Nazanin" panose="00000400000000000000" pitchFamily="2" charset="-78"/>
              </a:rPr>
              <a:t>    </a:t>
            </a:r>
            <a:r>
              <a:rPr lang="fa-IR" sz="3200" dirty="0" err="1" smtClean="0">
                <a:cs typeface="B Nazanin" panose="00000400000000000000" pitchFamily="2" charset="-78"/>
              </a:rPr>
              <a:t>ويروس</a:t>
            </a:r>
            <a:r>
              <a:rPr lang="fa-IR" sz="3200" dirty="0" smtClean="0">
                <a:cs typeface="B Nazanin" panose="00000400000000000000" pitchFamily="2" charset="-78"/>
              </a:rPr>
              <a:t> </a:t>
            </a:r>
            <a:r>
              <a:rPr lang="fa-IR" sz="3200" dirty="0" err="1" smtClean="0">
                <a:cs typeface="B Nazanin" panose="00000400000000000000" pitchFamily="2" charset="-78"/>
              </a:rPr>
              <a:t>مي</a:t>
            </a:r>
            <a:r>
              <a:rPr lang="fa-IR" sz="3200" dirty="0" smtClean="0">
                <a:cs typeface="B Nazanin" panose="00000400000000000000" pitchFamily="2" charset="-78"/>
              </a:rPr>
              <a:t> تواند مدت ها در </a:t>
            </a:r>
            <a:r>
              <a:rPr lang="fa-IR" sz="3200" dirty="0" err="1" smtClean="0">
                <a:cs typeface="B Nazanin" panose="00000400000000000000" pitchFamily="2" charset="-78"/>
              </a:rPr>
              <a:t>محيط</a:t>
            </a:r>
            <a:r>
              <a:rPr lang="fa-IR" sz="3200" dirty="0" smtClean="0">
                <a:cs typeface="B Nazanin" panose="00000400000000000000" pitchFamily="2" charset="-78"/>
              </a:rPr>
              <a:t> </a:t>
            </a:r>
            <a:r>
              <a:rPr lang="fa-IR" sz="3200" dirty="0" err="1" smtClean="0">
                <a:cs typeface="B Nazanin" panose="00000400000000000000" pitchFamily="2" charset="-78"/>
              </a:rPr>
              <a:t>زيست</a:t>
            </a:r>
            <a:r>
              <a:rPr lang="fa-IR" sz="3200" dirty="0" smtClean="0">
                <a:cs typeface="B Nazanin" panose="00000400000000000000" pitchFamily="2" charset="-78"/>
              </a:rPr>
              <a:t> زنده بماند و </a:t>
            </a:r>
            <a:r>
              <a:rPr lang="fa-IR" sz="3200" dirty="0" err="1" smtClean="0">
                <a:cs typeface="B Nazanin" panose="00000400000000000000" pitchFamily="2" charset="-78"/>
              </a:rPr>
              <a:t>كاملاً</a:t>
            </a:r>
            <a:r>
              <a:rPr lang="fa-IR" sz="3200" dirty="0" smtClean="0">
                <a:cs typeface="B Nazanin" panose="00000400000000000000" pitchFamily="2" charset="-78"/>
              </a:rPr>
              <a:t> </a:t>
            </a:r>
            <a:r>
              <a:rPr lang="fa-IR" sz="3200" dirty="0" err="1" smtClean="0">
                <a:cs typeface="B Nazanin" panose="00000400000000000000" pitchFamily="2" charset="-78"/>
              </a:rPr>
              <a:t>پايدار</a:t>
            </a:r>
            <a:r>
              <a:rPr lang="fa-IR" sz="3200" dirty="0" smtClean="0">
                <a:cs typeface="B Nazanin" panose="00000400000000000000" pitchFamily="2" charset="-78"/>
              </a:rPr>
              <a:t> است. در دوره </a:t>
            </a:r>
            <a:r>
              <a:rPr lang="fa-IR" sz="3200" dirty="0" err="1" smtClean="0">
                <a:cs typeface="B Nazanin" panose="00000400000000000000" pitchFamily="2" charset="-78"/>
              </a:rPr>
              <a:t>پنهاني</a:t>
            </a:r>
            <a:r>
              <a:rPr lang="fa-IR" sz="3200" dirty="0" smtClean="0">
                <a:cs typeface="B Nazanin" panose="00000400000000000000" pitchFamily="2" charset="-78"/>
              </a:rPr>
              <a:t> </a:t>
            </a:r>
            <a:r>
              <a:rPr lang="fa-IR" sz="3200" dirty="0" err="1" smtClean="0">
                <a:cs typeface="B Nazanin" panose="00000400000000000000" pitchFamily="2" charset="-78"/>
              </a:rPr>
              <a:t>بيماري</a:t>
            </a:r>
            <a:r>
              <a:rPr lang="fa-IR" sz="3200" dirty="0" smtClean="0">
                <a:cs typeface="B Nazanin" panose="00000400000000000000" pitchFamily="2" charset="-78"/>
              </a:rPr>
              <a:t> و در مرحله حاد آن، </a:t>
            </a:r>
            <a:r>
              <a:rPr lang="fa-IR" sz="3200" dirty="0" err="1" smtClean="0">
                <a:cs typeface="B Nazanin" panose="00000400000000000000" pitchFamily="2" charset="-78"/>
              </a:rPr>
              <a:t>ويروس</a:t>
            </a:r>
            <a:r>
              <a:rPr lang="fa-IR" sz="3200" dirty="0" smtClean="0">
                <a:cs typeface="B Nazanin" panose="00000400000000000000" pitchFamily="2" charset="-78"/>
              </a:rPr>
              <a:t> در خون وجود دارد. </a:t>
            </a:r>
            <a:br>
              <a:rPr lang="fa-IR" sz="3200" dirty="0" smtClean="0">
                <a:cs typeface="B Nazanin" panose="00000400000000000000" pitchFamily="2" charset="-78"/>
              </a:rPr>
            </a:br>
            <a:r>
              <a:rPr lang="fa-IR" sz="3200" dirty="0" smtClean="0">
                <a:cs typeface="B Nazanin" panose="00000400000000000000" pitchFamily="2" charset="-78"/>
              </a:rPr>
              <a:t>    از </a:t>
            </a:r>
            <a:r>
              <a:rPr lang="fa-IR" sz="3200" dirty="0" err="1" smtClean="0">
                <a:cs typeface="B Nazanin" panose="00000400000000000000" pitchFamily="2" charset="-78"/>
              </a:rPr>
              <a:t>خصوصيات</a:t>
            </a:r>
            <a:r>
              <a:rPr lang="fa-IR" sz="3200" dirty="0" smtClean="0">
                <a:cs typeface="B Nazanin" panose="00000400000000000000" pitchFamily="2" charset="-78"/>
              </a:rPr>
              <a:t> </a:t>
            </a:r>
            <a:r>
              <a:rPr lang="fa-IR" sz="3200" dirty="0" err="1" smtClean="0">
                <a:cs typeface="B Nazanin" panose="00000400000000000000" pitchFamily="2" charset="-78"/>
              </a:rPr>
              <a:t>اين</a:t>
            </a:r>
            <a:r>
              <a:rPr lang="fa-IR" sz="3200" dirty="0" smtClean="0">
                <a:cs typeface="B Nazanin" panose="00000400000000000000" pitchFamily="2" charset="-78"/>
              </a:rPr>
              <a:t> </a:t>
            </a:r>
            <a:r>
              <a:rPr lang="fa-IR" sz="3200" dirty="0" err="1" smtClean="0">
                <a:cs typeface="B Nazanin" panose="00000400000000000000" pitchFamily="2" charset="-78"/>
              </a:rPr>
              <a:t>ويروس</a:t>
            </a:r>
            <a:r>
              <a:rPr lang="fa-IR" sz="3200" dirty="0" smtClean="0">
                <a:cs typeface="B Nazanin" panose="00000400000000000000" pitchFamily="2" charset="-78"/>
              </a:rPr>
              <a:t> دوره </a:t>
            </a:r>
            <a:r>
              <a:rPr lang="fa-IR" sz="3200" dirty="0" err="1" smtClean="0">
                <a:cs typeface="B Nazanin" panose="00000400000000000000" pitchFamily="2" charset="-78"/>
              </a:rPr>
              <a:t>نهفتگي</a:t>
            </a:r>
            <a:r>
              <a:rPr lang="fa-IR" sz="3200" dirty="0" smtClean="0">
                <a:cs typeface="B Nazanin" panose="00000400000000000000" pitchFamily="2" charset="-78"/>
              </a:rPr>
              <a:t> </a:t>
            </a:r>
            <a:r>
              <a:rPr lang="fa-IR" sz="3200" dirty="0" err="1" smtClean="0">
                <a:cs typeface="B Nazanin" panose="00000400000000000000" pitchFamily="2" charset="-78"/>
              </a:rPr>
              <a:t>طولاني</a:t>
            </a:r>
            <a:r>
              <a:rPr lang="fa-IR" sz="3200" dirty="0" smtClean="0">
                <a:cs typeface="B Nazanin" panose="00000400000000000000" pitchFamily="2" charset="-78"/>
              </a:rPr>
              <a:t> بين6 هفته تا6 ماه است. </a:t>
            </a:r>
            <a:br>
              <a:rPr lang="fa-IR" sz="3200" dirty="0" smtClean="0">
                <a:cs typeface="B Nazanin" panose="00000400000000000000" pitchFamily="2" charset="-78"/>
              </a:rPr>
            </a:br>
            <a:r>
              <a:rPr lang="fa-IR" sz="3200" dirty="0" smtClean="0">
                <a:cs typeface="B Nazanin" panose="00000400000000000000" pitchFamily="2" charset="-78"/>
              </a:rPr>
              <a:t>    </a:t>
            </a:r>
            <a:r>
              <a:rPr lang="fa-IR" sz="3200" dirty="0" err="1" smtClean="0">
                <a:cs typeface="B Nazanin" panose="00000400000000000000" pitchFamily="2" charset="-78"/>
              </a:rPr>
              <a:t>ويروس</a:t>
            </a:r>
            <a:r>
              <a:rPr lang="fa-IR" sz="3200" dirty="0" smtClean="0">
                <a:cs typeface="B Nazanin" panose="00000400000000000000" pitchFamily="2" charset="-78"/>
              </a:rPr>
              <a:t> در خون، سرم، ادرار و </a:t>
            </a:r>
            <a:r>
              <a:rPr lang="fa-IR" sz="3200" dirty="0" err="1" smtClean="0">
                <a:cs typeface="B Nazanin" panose="00000400000000000000" pitchFamily="2" charset="-78"/>
              </a:rPr>
              <a:t>مايعات</a:t>
            </a:r>
            <a:r>
              <a:rPr lang="fa-IR" sz="3200" dirty="0" smtClean="0">
                <a:cs typeface="B Nazanin" panose="00000400000000000000" pitchFamily="2" charset="-78"/>
              </a:rPr>
              <a:t> بدن (بزاق، </a:t>
            </a:r>
            <a:r>
              <a:rPr lang="fa-IR" sz="3200" dirty="0" err="1" smtClean="0">
                <a:cs typeface="B Nazanin" panose="00000400000000000000" pitchFamily="2" charset="-78"/>
              </a:rPr>
              <a:t>ترشحاتِ</a:t>
            </a:r>
            <a:r>
              <a:rPr lang="fa-IR" sz="3200" dirty="0" smtClean="0">
                <a:cs typeface="B Nazanin" panose="00000400000000000000" pitchFamily="2" charset="-78"/>
              </a:rPr>
              <a:t> واژن و اسپرم) وجود دارد. </a:t>
            </a:r>
            <a:r>
              <a:rPr lang="fa-IR" sz="3200" b="1" dirty="0" smtClean="0">
                <a:cs typeface="B Nazanin" panose="00000400000000000000" pitchFamily="2" charset="-78"/>
              </a:rPr>
              <a:t/>
            </a:r>
            <a:br>
              <a:rPr lang="fa-IR" sz="3200" b="1" dirty="0" smtClean="0">
                <a:cs typeface="B Nazanin" panose="00000400000000000000" pitchFamily="2" charset="-78"/>
              </a:rPr>
            </a:br>
            <a:r>
              <a:rPr lang="fa-IR" sz="3200" b="1" dirty="0" smtClean="0">
                <a:cs typeface="B Nazanin" panose="00000400000000000000" pitchFamily="2" charset="-78"/>
              </a:rPr>
              <a:t/>
            </a:r>
            <a:br>
              <a:rPr lang="fa-IR" sz="3200" b="1" dirty="0" smtClean="0">
                <a:cs typeface="B Nazanin" panose="00000400000000000000" pitchFamily="2" charset="-78"/>
              </a:rPr>
            </a:br>
            <a:endParaRPr lang="en-US" sz="3200" b="1" dirty="0" smtClean="0">
              <a:cs typeface="B Nazanin" panose="00000400000000000000" pitchFamily="2" charset="-78"/>
            </a:endParaRPr>
          </a:p>
        </p:txBody>
      </p:sp>
      <mc:AlternateContent xmlns:mc="http://schemas.openxmlformats.org/markup-compatibility/2006" xmlns:p14="http://schemas.microsoft.com/office/powerpoint/2010/main">
        <mc:Choice Requires="p14">
          <p:contentPart p14:bwMode="auto" r:id="rId2">
            <p14:nvContentPartPr>
              <p14:cNvPr id="1026" name="Ink 4"/>
              <p14:cNvContentPartPr>
                <a14:cpLocks xmlns:a14="http://schemas.microsoft.com/office/drawing/2010/main" noRot="1" noChangeAspect="1" noEditPoints="1" noChangeArrowheads="1" noChangeShapeType="1"/>
              </p14:cNvContentPartPr>
              <p14:nvPr/>
            </p14:nvContentPartPr>
            <p14:xfrm>
              <a:off x="6548438" y="333375"/>
              <a:ext cx="2420937" cy="396875"/>
            </p14:xfrm>
          </p:contentPart>
        </mc:Choice>
        <mc:Fallback xmlns="">
          <p:pic>
            <p:nvPicPr>
              <p:cNvPr id="1026" name="Ink 4"/>
              <p:cNvPicPr>
                <a:picLocks noRot="1" noChangeAspect="1" noEditPoints="1" noChangeArrowheads="1" noChangeShapeType="1"/>
              </p:cNvPicPr>
              <p:nvPr/>
            </p:nvPicPr>
            <p:blipFill>
              <a:blip r:embed="rId3"/>
              <a:stretch>
                <a:fillRect/>
              </a:stretch>
            </p:blipFill>
            <p:spPr>
              <a:xfrm>
                <a:off x="6519999" y="219314"/>
                <a:ext cx="2477816" cy="624997"/>
              </a:xfrm>
              <a:prstGeom prst="rect">
                <a:avLst/>
              </a:prstGeom>
            </p:spPr>
          </p:pic>
        </mc:Fallback>
      </mc:AlternateContent>
    </p:spTree>
    <p:extLst>
      <p:ext uri="{BB962C8B-B14F-4D97-AF65-F5344CB8AC3E}">
        <p14:creationId xmlns:p14="http://schemas.microsoft.com/office/powerpoint/2010/main" val="456950127"/>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1"/>
          </p:nvPr>
        </p:nvSpPr>
        <p:spPr>
          <a:xfrm>
            <a:off x="179388" y="0"/>
            <a:ext cx="8964612" cy="6858000"/>
          </a:xfrm>
        </p:spPr>
        <p:txBody>
          <a:bodyPr anchor="ctr">
            <a:normAutofit/>
          </a:bodyPr>
          <a:lstStyle/>
          <a:p>
            <a:pPr algn="just" rtl="1" eaLnBrk="1" hangingPunct="1"/>
            <a:r>
              <a:rPr lang="fa-IR" sz="3200" b="1" u="sng" dirty="0" smtClean="0">
                <a:cs typeface="B Nazanin" panose="00000400000000000000" pitchFamily="2" charset="-78"/>
              </a:rPr>
              <a:t>علائم </a:t>
            </a:r>
            <a:r>
              <a:rPr lang="fa-IR" sz="3200" b="1" u="sng" dirty="0" err="1" smtClean="0">
                <a:cs typeface="B Nazanin" panose="00000400000000000000" pitchFamily="2" charset="-78"/>
              </a:rPr>
              <a:t>بيماري</a:t>
            </a:r>
            <a:r>
              <a:rPr lang="fa-IR" sz="3200" b="1" u="sng" dirty="0" smtClean="0">
                <a:cs typeface="B Nazanin" panose="00000400000000000000" pitchFamily="2" charset="-78"/>
              </a:rPr>
              <a:t> </a:t>
            </a:r>
            <a:r>
              <a:rPr lang="fa-IR" sz="3200" b="1" u="sng" dirty="0" err="1" smtClean="0">
                <a:cs typeface="B Nazanin" panose="00000400000000000000" pitchFamily="2" charset="-78"/>
              </a:rPr>
              <a:t>هپاتيت</a:t>
            </a:r>
            <a:r>
              <a:rPr lang="fa-IR" sz="3200" b="1" u="sng" dirty="0" smtClean="0">
                <a:cs typeface="B Nazanin" panose="00000400000000000000" pitchFamily="2" charset="-78"/>
              </a:rPr>
              <a:t> </a:t>
            </a:r>
            <a:r>
              <a:rPr lang="en-US" sz="3200" u="sng" dirty="0" smtClean="0">
                <a:cs typeface="B Nazanin" panose="00000400000000000000" pitchFamily="2" charset="-78"/>
              </a:rPr>
              <a:t>B</a:t>
            </a:r>
            <a:r>
              <a:rPr lang="fa-IR" sz="3200" b="1" u="sng" dirty="0" smtClean="0">
                <a:cs typeface="B Nazanin" panose="00000400000000000000" pitchFamily="2" charset="-78"/>
              </a:rPr>
              <a:t>: </a:t>
            </a:r>
            <a:endParaRPr lang="en-US" sz="3200" b="1" i="1" dirty="0" smtClean="0">
              <a:cs typeface="B Nazanin" panose="00000400000000000000" pitchFamily="2" charset="-78"/>
            </a:endParaRPr>
          </a:p>
          <a:p>
            <a:pPr algn="just" rtl="1" eaLnBrk="1" hangingPunct="1"/>
            <a:r>
              <a:rPr lang="fa-IR" sz="3200" dirty="0" err="1" smtClean="0">
                <a:cs typeface="B Nazanin" panose="00000400000000000000" pitchFamily="2" charset="-78"/>
              </a:rPr>
              <a:t>اكثر</a:t>
            </a:r>
            <a:r>
              <a:rPr lang="fa-IR" sz="3200" dirty="0" smtClean="0">
                <a:cs typeface="B Nazanin" panose="00000400000000000000" pitchFamily="2" charset="-78"/>
              </a:rPr>
              <a:t> </a:t>
            </a:r>
            <a:r>
              <a:rPr lang="fa-IR" sz="3200" dirty="0" err="1" smtClean="0">
                <a:cs typeface="B Nazanin" panose="00000400000000000000" pitchFamily="2" charset="-78"/>
              </a:rPr>
              <a:t>افرادي</a:t>
            </a:r>
            <a:r>
              <a:rPr lang="fa-IR" sz="3200" dirty="0" smtClean="0">
                <a:cs typeface="B Nazanin" panose="00000400000000000000" pitchFamily="2" charset="-78"/>
              </a:rPr>
              <a:t> </a:t>
            </a:r>
            <a:r>
              <a:rPr lang="fa-IR" sz="3200" dirty="0" err="1" smtClean="0">
                <a:cs typeface="B Nazanin" panose="00000400000000000000" pitchFamily="2" charset="-78"/>
              </a:rPr>
              <a:t>كه</a:t>
            </a:r>
            <a:r>
              <a:rPr lang="fa-IR" sz="3200" dirty="0" smtClean="0">
                <a:cs typeface="B Nazanin" panose="00000400000000000000" pitchFamily="2" charset="-78"/>
              </a:rPr>
              <a:t> به </a:t>
            </a:r>
            <a:r>
              <a:rPr lang="fa-IR" sz="3200" dirty="0" err="1" smtClean="0">
                <a:cs typeface="B Nazanin" panose="00000400000000000000" pitchFamily="2" charset="-78"/>
              </a:rPr>
              <a:t>هپاتيت</a:t>
            </a:r>
            <a:r>
              <a:rPr lang="fa-IR" sz="3200" dirty="0" smtClean="0">
                <a:cs typeface="B Nazanin" panose="00000400000000000000" pitchFamily="2" charset="-78"/>
              </a:rPr>
              <a:t> </a:t>
            </a:r>
            <a:r>
              <a:rPr lang="en-US" sz="3200" dirty="0" smtClean="0">
                <a:cs typeface="B Nazanin" panose="00000400000000000000" pitchFamily="2" charset="-78"/>
              </a:rPr>
              <a:t>B</a:t>
            </a:r>
            <a:r>
              <a:rPr lang="fa-IR" sz="3200" dirty="0" smtClean="0">
                <a:cs typeface="B Nazanin" panose="00000400000000000000" pitchFamily="2" charset="-78"/>
              </a:rPr>
              <a:t> مبتلا </a:t>
            </a:r>
            <a:r>
              <a:rPr lang="fa-IR" sz="3200" dirty="0" err="1" smtClean="0">
                <a:cs typeface="B Nazanin" panose="00000400000000000000" pitchFamily="2" charset="-78"/>
              </a:rPr>
              <a:t>مي‌شوند</a:t>
            </a:r>
            <a:r>
              <a:rPr lang="fa-IR" sz="3200" dirty="0" smtClean="0">
                <a:cs typeface="B Nazanin" panose="00000400000000000000" pitchFamily="2" charset="-78"/>
              </a:rPr>
              <a:t> علامت و </a:t>
            </a:r>
            <a:r>
              <a:rPr lang="fa-IR" sz="3200" dirty="0" err="1" smtClean="0">
                <a:cs typeface="B Nazanin" panose="00000400000000000000" pitchFamily="2" charset="-78"/>
              </a:rPr>
              <a:t>يا</a:t>
            </a:r>
            <a:r>
              <a:rPr lang="fa-IR" sz="3200" dirty="0" smtClean="0">
                <a:cs typeface="B Nazanin" panose="00000400000000000000" pitchFamily="2" charset="-78"/>
              </a:rPr>
              <a:t> </a:t>
            </a:r>
            <a:r>
              <a:rPr lang="fa-IR" sz="3200" dirty="0" err="1" smtClean="0">
                <a:cs typeface="B Nazanin" panose="00000400000000000000" pitchFamily="2" charset="-78"/>
              </a:rPr>
              <a:t>شكايت</a:t>
            </a:r>
            <a:r>
              <a:rPr lang="fa-IR" sz="3200" dirty="0" smtClean="0">
                <a:cs typeface="B Nazanin" panose="00000400000000000000" pitchFamily="2" charset="-78"/>
              </a:rPr>
              <a:t> </a:t>
            </a:r>
            <a:r>
              <a:rPr lang="fa-IR" sz="3200" dirty="0" err="1" smtClean="0">
                <a:cs typeface="B Nazanin" panose="00000400000000000000" pitchFamily="2" charset="-78"/>
              </a:rPr>
              <a:t>مشخصي</a:t>
            </a:r>
            <a:r>
              <a:rPr lang="fa-IR" sz="3200" dirty="0" smtClean="0">
                <a:cs typeface="B Nazanin" panose="00000400000000000000" pitchFamily="2" charset="-78"/>
              </a:rPr>
              <a:t> ندارند (</a:t>
            </a:r>
            <a:r>
              <a:rPr lang="fa-IR" sz="3200" dirty="0" err="1" smtClean="0">
                <a:cs typeface="B Nazanin" panose="00000400000000000000" pitchFamily="2" charset="-78"/>
              </a:rPr>
              <a:t>مهمترين</a:t>
            </a:r>
            <a:r>
              <a:rPr lang="fa-IR" sz="3200" dirty="0" smtClean="0">
                <a:cs typeface="B Nazanin" panose="00000400000000000000" pitchFamily="2" charset="-78"/>
              </a:rPr>
              <a:t> علامت </a:t>
            </a:r>
            <a:r>
              <a:rPr lang="fa-IR" sz="3200" dirty="0" err="1" smtClean="0">
                <a:cs typeface="B Nazanin" panose="00000400000000000000" pitchFamily="2" charset="-78"/>
              </a:rPr>
              <a:t>اين</a:t>
            </a:r>
            <a:r>
              <a:rPr lang="fa-IR" sz="3200" dirty="0" smtClean="0">
                <a:cs typeface="B Nazanin" panose="00000400000000000000" pitchFamily="2" charset="-78"/>
              </a:rPr>
              <a:t> </a:t>
            </a:r>
            <a:r>
              <a:rPr lang="fa-IR" sz="3200" dirty="0" err="1" smtClean="0">
                <a:cs typeface="B Nazanin" panose="00000400000000000000" pitchFamily="2" charset="-78"/>
              </a:rPr>
              <a:t>بيماري</a:t>
            </a:r>
            <a:r>
              <a:rPr lang="fa-IR" sz="3200" dirty="0" smtClean="0">
                <a:cs typeface="B Nazanin" panose="00000400000000000000" pitchFamily="2" charset="-78"/>
              </a:rPr>
              <a:t> </a:t>
            </a:r>
            <a:r>
              <a:rPr lang="fa-IR" sz="3200" dirty="0" err="1" smtClean="0">
                <a:cs typeface="B Nazanin" panose="00000400000000000000" pitchFamily="2" charset="-78"/>
              </a:rPr>
              <a:t>بي‌علامتي</a:t>
            </a:r>
            <a:r>
              <a:rPr lang="fa-IR" sz="3200" dirty="0" smtClean="0">
                <a:cs typeface="B Nazanin" panose="00000400000000000000" pitchFamily="2" charset="-78"/>
              </a:rPr>
              <a:t> است) </a:t>
            </a:r>
            <a:r>
              <a:rPr lang="fa-IR" sz="3200" dirty="0" err="1" smtClean="0">
                <a:cs typeface="B Nazanin" panose="00000400000000000000" pitchFamily="2" charset="-78"/>
              </a:rPr>
              <a:t>برخي</a:t>
            </a:r>
            <a:r>
              <a:rPr lang="fa-IR" sz="3200" dirty="0" smtClean="0">
                <a:cs typeface="B Nazanin" panose="00000400000000000000" pitchFamily="2" charset="-78"/>
              </a:rPr>
              <a:t> موارد در </a:t>
            </a:r>
            <a:r>
              <a:rPr lang="fa-IR" sz="3200" dirty="0" err="1" smtClean="0">
                <a:cs typeface="B Nazanin" panose="00000400000000000000" pitchFamily="2" charset="-78"/>
              </a:rPr>
              <a:t>ابتداي</a:t>
            </a:r>
            <a:r>
              <a:rPr lang="fa-IR" sz="3200" dirty="0" smtClean="0">
                <a:cs typeface="B Nazanin" panose="00000400000000000000" pitchFamily="2" charset="-78"/>
              </a:rPr>
              <a:t> </a:t>
            </a:r>
            <a:r>
              <a:rPr lang="fa-IR" sz="3200" dirty="0" err="1" smtClean="0">
                <a:cs typeface="B Nazanin" panose="00000400000000000000" pitchFamily="2" charset="-78"/>
              </a:rPr>
              <a:t>ايجاد</a:t>
            </a:r>
            <a:r>
              <a:rPr lang="fa-IR" sz="3200" dirty="0" smtClean="0">
                <a:cs typeface="B Nazanin" panose="00000400000000000000" pitchFamily="2" charset="-78"/>
              </a:rPr>
              <a:t> عفونت </a:t>
            </a:r>
            <a:r>
              <a:rPr lang="fa-IR" sz="3200" dirty="0" err="1" smtClean="0">
                <a:cs typeface="B Nazanin" panose="00000400000000000000" pitchFamily="2" charset="-78"/>
              </a:rPr>
              <a:t>ممكن</a:t>
            </a:r>
            <a:r>
              <a:rPr lang="fa-IR" sz="3200" dirty="0" smtClean="0">
                <a:cs typeface="B Nazanin" panose="00000400000000000000" pitchFamily="2" charset="-78"/>
              </a:rPr>
              <a:t> است </a:t>
            </a:r>
            <a:r>
              <a:rPr lang="fa-IR" sz="3200" dirty="0" err="1" smtClean="0">
                <a:cs typeface="B Nazanin" panose="00000400000000000000" pitchFamily="2" charset="-78"/>
              </a:rPr>
              <a:t>علائمي</a:t>
            </a:r>
            <a:r>
              <a:rPr lang="fa-IR" sz="3200" dirty="0" smtClean="0">
                <a:cs typeface="B Nazanin" panose="00000400000000000000" pitchFamily="2" charset="-78"/>
              </a:rPr>
              <a:t> </a:t>
            </a:r>
            <a:r>
              <a:rPr lang="fa-IR" sz="3200" dirty="0" err="1" smtClean="0">
                <a:cs typeface="B Nazanin" panose="00000400000000000000" pitchFamily="2" charset="-78"/>
              </a:rPr>
              <a:t>شبيه</a:t>
            </a:r>
            <a:r>
              <a:rPr lang="fa-IR" sz="3200" dirty="0" smtClean="0">
                <a:cs typeface="B Nazanin" panose="00000400000000000000" pitchFamily="2" charset="-78"/>
              </a:rPr>
              <a:t> آنفولانزا، </a:t>
            </a:r>
            <a:r>
              <a:rPr lang="fa-IR" sz="3200" dirty="0" err="1" smtClean="0">
                <a:cs typeface="B Nazanin" panose="00000400000000000000" pitchFamily="2" charset="-78"/>
              </a:rPr>
              <a:t>بي‌اشتهايي</a:t>
            </a:r>
            <a:r>
              <a:rPr lang="fa-IR" sz="3200" dirty="0" smtClean="0">
                <a:cs typeface="B Nazanin" panose="00000400000000000000" pitchFamily="2" charset="-78"/>
              </a:rPr>
              <a:t>، تهوع و استفراغ، تب، ضعف، </a:t>
            </a:r>
            <a:r>
              <a:rPr lang="fa-IR" sz="3200" dirty="0" err="1" smtClean="0">
                <a:cs typeface="B Nazanin" panose="00000400000000000000" pitchFamily="2" charset="-78"/>
              </a:rPr>
              <a:t>خستگي</a:t>
            </a:r>
            <a:r>
              <a:rPr lang="fa-IR" sz="3200" dirty="0" smtClean="0">
                <a:cs typeface="B Nazanin" panose="00000400000000000000" pitchFamily="2" charset="-78"/>
              </a:rPr>
              <a:t> و درد </a:t>
            </a:r>
            <a:r>
              <a:rPr lang="fa-IR" sz="3200" dirty="0" err="1" smtClean="0">
                <a:cs typeface="B Nazanin" panose="00000400000000000000" pitchFamily="2" charset="-78"/>
              </a:rPr>
              <a:t>خفيف</a:t>
            </a:r>
            <a:r>
              <a:rPr lang="fa-IR" sz="3200" dirty="0" smtClean="0">
                <a:cs typeface="B Nazanin" panose="00000400000000000000" pitchFamily="2" charset="-78"/>
              </a:rPr>
              <a:t> </a:t>
            </a:r>
            <a:r>
              <a:rPr lang="fa-IR" sz="3200" dirty="0" err="1" smtClean="0">
                <a:cs typeface="B Nazanin" panose="00000400000000000000" pitchFamily="2" charset="-78"/>
              </a:rPr>
              <a:t>شكم</a:t>
            </a:r>
            <a:r>
              <a:rPr lang="fa-IR" sz="3200" dirty="0" smtClean="0">
                <a:cs typeface="B Nazanin" panose="00000400000000000000" pitchFamily="2" charset="-78"/>
              </a:rPr>
              <a:t> را داشته باشند </a:t>
            </a:r>
            <a:r>
              <a:rPr lang="fa-IR" sz="3200" dirty="0" err="1" smtClean="0">
                <a:cs typeface="B Nazanin" panose="00000400000000000000" pitchFamily="2" charset="-78"/>
              </a:rPr>
              <a:t>كه</a:t>
            </a:r>
            <a:r>
              <a:rPr lang="fa-IR" sz="3200" dirty="0" smtClean="0">
                <a:cs typeface="B Nazanin" panose="00000400000000000000" pitchFamily="2" charset="-78"/>
              </a:rPr>
              <a:t> معمولا با </a:t>
            </a:r>
            <a:r>
              <a:rPr lang="fa-IR" sz="3200" dirty="0" err="1" smtClean="0">
                <a:cs typeface="B Nazanin" panose="00000400000000000000" pitchFamily="2" charset="-78"/>
              </a:rPr>
              <a:t>اين</a:t>
            </a:r>
            <a:r>
              <a:rPr lang="fa-IR" sz="3200" dirty="0" smtClean="0">
                <a:cs typeface="B Nazanin" panose="00000400000000000000" pitchFamily="2" charset="-78"/>
              </a:rPr>
              <a:t> علائم </a:t>
            </a:r>
            <a:r>
              <a:rPr lang="fa-IR" sz="3200" dirty="0" err="1" smtClean="0">
                <a:cs typeface="B Nazanin" panose="00000400000000000000" pitchFamily="2" charset="-78"/>
              </a:rPr>
              <a:t>نمي‌توان</a:t>
            </a:r>
            <a:r>
              <a:rPr lang="fa-IR" sz="3200" dirty="0" smtClean="0">
                <a:cs typeface="B Nazanin" panose="00000400000000000000" pitchFamily="2" charset="-78"/>
              </a:rPr>
              <a:t> </a:t>
            </a:r>
            <a:r>
              <a:rPr lang="fa-IR" sz="3200" dirty="0" err="1" smtClean="0">
                <a:cs typeface="B Nazanin" panose="00000400000000000000" pitchFamily="2" charset="-78"/>
              </a:rPr>
              <a:t>هپاتيت</a:t>
            </a:r>
            <a:r>
              <a:rPr lang="fa-IR" sz="3200" dirty="0" smtClean="0">
                <a:cs typeface="B Nazanin" panose="00000400000000000000" pitchFamily="2" charset="-78"/>
              </a:rPr>
              <a:t> را </a:t>
            </a:r>
            <a:r>
              <a:rPr lang="fa-IR" sz="3200" dirty="0" err="1" smtClean="0">
                <a:cs typeface="B Nazanin" panose="00000400000000000000" pitchFamily="2" charset="-78"/>
              </a:rPr>
              <a:t>تشخيص</a:t>
            </a:r>
            <a:r>
              <a:rPr lang="fa-IR" sz="3200" dirty="0" smtClean="0">
                <a:cs typeface="B Nazanin" panose="00000400000000000000" pitchFamily="2" charset="-78"/>
              </a:rPr>
              <a:t> داد </a:t>
            </a:r>
            <a:r>
              <a:rPr lang="fa-IR" sz="3200" dirty="0" err="1" smtClean="0">
                <a:cs typeface="B Nazanin" panose="00000400000000000000" pitchFamily="2" charset="-78"/>
              </a:rPr>
              <a:t>ممكن</a:t>
            </a:r>
            <a:r>
              <a:rPr lang="fa-IR" sz="3200" dirty="0" smtClean="0">
                <a:cs typeface="B Nazanin" panose="00000400000000000000" pitchFamily="2" charset="-78"/>
              </a:rPr>
              <a:t> است فرد دچار علائم </a:t>
            </a:r>
            <a:r>
              <a:rPr lang="fa-IR" sz="3200" dirty="0" err="1" smtClean="0">
                <a:cs typeface="B Nazanin" panose="00000400000000000000" pitchFamily="2" charset="-78"/>
              </a:rPr>
              <a:t>زردي</a:t>
            </a:r>
            <a:r>
              <a:rPr lang="fa-IR" sz="3200" dirty="0" smtClean="0">
                <a:cs typeface="B Nazanin" panose="00000400000000000000" pitchFamily="2" charset="-78"/>
              </a:rPr>
              <a:t> (</a:t>
            </a:r>
            <a:r>
              <a:rPr lang="fa-IR" sz="3200" dirty="0" err="1" smtClean="0">
                <a:cs typeface="B Nazanin" panose="00000400000000000000" pitchFamily="2" charset="-78"/>
              </a:rPr>
              <a:t>يرقان</a:t>
            </a:r>
            <a:r>
              <a:rPr lang="fa-IR" sz="3200" dirty="0" smtClean="0">
                <a:cs typeface="B Nazanin" panose="00000400000000000000" pitchFamily="2" charset="-78"/>
              </a:rPr>
              <a:t>) شود و در </a:t>
            </a:r>
            <a:r>
              <a:rPr lang="fa-IR" sz="3200" dirty="0" err="1" smtClean="0">
                <a:cs typeface="B Nazanin" panose="00000400000000000000" pitchFamily="2" charset="-78"/>
              </a:rPr>
              <a:t>آزمايشات</a:t>
            </a:r>
            <a:r>
              <a:rPr lang="fa-IR" sz="3200" dirty="0" smtClean="0">
                <a:cs typeface="B Nazanin" panose="00000400000000000000" pitchFamily="2" charset="-78"/>
              </a:rPr>
              <a:t> </a:t>
            </a:r>
            <a:r>
              <a:rPr lang="fa-IR" sz="3200" dirty="0" err="1" smtClean="0">
                <a:cs typeface="B Nazanin" panose="00000400000000000000" pitchFamily="2" charset="-78"/>
              </a:rPr>
              <a:t>آنزيم‌هاي</a:t>
            </a:r>
            <a:r>
              <a:rPr lang="fa-IR" sz="3200" dirty="0" smtClean="0">
                <a:cs typeface="B Nazanin" panose="00000400000000000000" pitchFamily="2" charset="-78"/>
              </a:rPr>
              <a:t> </a:t>
            </a:r>
            <a:r>
              <a:rPr lang="fa-IR" sz="3200" dirty="0" err="1" smtClean="0">
                <a:cs typeface="B Nazanin" panose="00000400000000000000" pitchFamily="2" charset="-78"/>
              </a:rPr>
              <a:t>كبدي</a:t>
            </a:r>
            <a:r>
              <a:rPr lang="fa-IR" sz="3200" dirty="0" smtClean="0">
                <a:cs typeface="B Nazanin" panose="00000400000000000000" pitchFamily="2" charset="-78"/>
              </a:rPr>
              <a:t> </a:t>
            </a:r>
            <a:r>
              <a:rPr lang="fa-IR" sz="3200" dirty="0" err="1" smtClean="0">
                <a:cs typeface="B Nazanin" panose="00000400000000000000" pitchFamily="2" charset="-78"/>
              </a:rPr>
              <a:t>تغيير</a:t>
            </a:r>
            <a:r>
              <a:rPr lang="fa-IR" sz="3200" dirty="0" smtClean="0">
                <a:cs typeface="B Nazanin" panose="00000400000000000000" pitchFamily="2" charset="-78"/>
              </a:rPr>
              <a:t> </a:t>
            </a:r>
            <a:r>
              <a:rPr lang="fa-IR" sz="3200" dirty="0" err="1" smtClean="0">
                <a:cs typeface="B Nazanin" panose="00000400000000000000" pitchFamily="2" charset="-78"/>
              </a:rPr>
              <a:t>كنند</a:t>
            </a:r>
            <a:r>
              <a:rPr lang="fa-IR" sz="3200" dirty="0" smtClean="0">
                <a:cs typeface="B Nazanin" panose="00000400000000000000" pitchFamily="2" charset="-78"/>
              </a:rPr>
              <a:t>. </a:t>
            </a:r>
            <a:endParaRPr lang="en-US" sz="3200" dirty="0" smtClean="0">
              <a:cs typeface="B Nazanin" panose="00000400000000000000" pitchFamily="2" charset="-78"/>
            </a:endParaRPr>
          </a:p>
        </p:txBody>
      </p:sp>
      <mc:AlternateContent xmlns:mc="http://schemas.openxmlformats.org/markup-compatibility/2006" xmlns:p14="http://schemas.microsoft.com/office/powerpoint/2010/main">
        <mc:Choice Requires="p14">
          <p:contentPart p14:bwMode="auto" r:id="rId2">
            <p14:nvContentPartPr>
              <p14:cNvPr id="2050" name="Ink 4"/>
              <p14:cNvContentPartPr>
                <a14:cpLocks xmlns:a14="http://schemas.microsoft.com/office/drawing/2010/main" noRot="1" noChangeAspect="1" noEditPoints="1" noChangeArrowheads="1" noChangeShapeType="1"/>
              </p14:cNvContentPartPr>
              <p14:nvPr/>
            </p14:nvContentPartPr>
            <p14:xfrm>
              <a:off x="5445125" y="1143000"/>
              <a:ext cx="3278188" cy="190500"/>
            </p14:xfrm>
          </p:contentPart>
        </mc:Choice>
        <mc:Fallback xmlns="">
          <p:pic>
            <p:nvPicPr>
              <p:cNvPr id="2050" name="Ink 4"/>
              <p:cNvPicPr>
                <a:picLocks noRot="1" noChangeAspect="1" noEditPoints="1" noChangeArrowheads="1" noChangeShapeType="1"/>
              </p:cNvPicPr>
              <p:nvPr/>
            </p:nvPicPr>
            <p:blipFill>
              <a:blip r:embed="rId3"/>
              <a:stretch>
                <a:fillRect/>
              </a:stretch>
            </p:blipFill>
            <p:spPr>
              <a:xfrm>
                <a:off x="5416685" y="1028484"/>
                <a:ext cx="3335068" cy="419532"/>
              </a:xfrm>
              <a:prstGeom prst="rect">
                <a:avLst/>
              </a:prstGeom>
            </p:spPr>
          </p:pic>
        </mc:Fallback>
      </mc:AlternateContent>
    </p:spTree>
    <p:extLst>
      <p:ext uri="{BB962C8B-B14F-4D97-AF65-F5344CB8AC3E}">
        <p14:creationId xmlns:p14="http://schemas.microsoft.com/office/powerpoint/2010/main" val="1525437047"/>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noChangeArrowheads="1"/>
          </p:cNvSpPr>
          <p:nvPr>
            <p:ph idx="1"/>
          </p:nvPr>
        </p:nvSpPr>
        <p:spPr>
          <a:xfrm>
            <a:off x="457200" y="1600199"/>
            <a:ext cx="8229600" cy="4525963"/>
          </a:xfrm>
        </p:spPr>
        <p:txBody>
          <a:bodyPr anchor="ctr">
            <a:noAutofit/>
          </a:bodyPr>
          <a:lstStyle/>
          <a:p>
            <a:pPr algn="just" rtl="1" eaLnBrk="1" hangingPunct="1">
              <a:lnSpc>
                <a:spcPct val="80000"/>
              </a:lnSpc>
            </a:pPr>
            <a:r>
              <a:rPr lang="fa-IR" sz="3200" u="sng" dirty="0" err="1" smtClean="0">
                <a:cs typeface="B Nazanin" panose="00000400000000000000" pitchFamily="2" charset="-78"/>
              </a:rPr>
              <a:t>راههاي</a:t>
            </a:r>
            <a:r>
              <a:rPr lang="fa-IR" sz="3200" u="sng" dirty="0" smtClean="0">
                <a:cs typeface="B Nazanin" panose="00000400000000000000" pitchFamily="2" charset="-78"/>
              </a:rPr>
              <a:t> انتقال: </a:t>
            </a:r>
            <a:endParaRPr lang="en-US" sz="3200" i="1" dirty="0" smtClean="0">
              <a:cs typeface="B Nazanin" panose="00000400000000000000" pitchFamily="2" charset="-78"/>
            </a:endParaRPr>
          </a:p>
          <a:p>
            <a:pPr algn="just" rtl="1" eaLnBrk="1" hangingPunct="1">
              <a:lnSpc>
                <a:spcPct val="80000"/>
              </a:lnSpc>
            </a:pPr>
            <a:r>
              <a:rPr lang="fa-IR" sz="3200" dirty="0" err="1" smtClean="0">
                <a:cs typeface="B Nazanin" panose="00000400000000000000" pitchFamily="2" charset="-78"/>
              </a:rPr>
              <a:t>ويروس</a:t>
            </a:r>
            <a:r>
              <a:rPr lang="fa-IR" sz="3200" dirty="0" smtClean="0">
                <a:cs typeface="B Nazanin" panose="00000400000000000000" pitchFamily="2" charset="-78"/>
              </a:rPr>
              <a:t> </a:t>
            </a:r>
            <a:r>
              <a:rPr lang="fa-IR" sz="3200" dirty="0" err="1" smtClean="0">
                <a:cs typeface="B Nazanin" panose="00000400000000000000" pitchFamily="2" charset="-78"/>
              </a:rPr>
              <a:t>هپاتيت</a:t>
            </a:r>
            <a:r>
              <a:rPr lang="fa-IR" sz="3200" dirty="0" smtClean="0">
                <a:cs typeface="B Nazanin" panose="00000400000000000000" pitchFamily="2" charset="-78"/>
              </a:rPr>
              <a:t> </a:t>
            </a:r>
            <a:r>
              <a:rPr lang="en-US" sz="3200" dirty="0" smtClean="0">
                <a:cs typeface="B Nazanin" panose="00000400000000000000" pitchFamily="2" charset="-78"/>
              </a:rPr>
              <a:t>B</a:t>
            </a:r>
            <a:r>
              <a:rPr lang="fa-IR" sz="3200" dirty="0" smtClean="0">
                <a:cs typeface="B Nazanin" panose="00000400000000000000" pitchFamily="2" charset="-78"/>
              </a:rPr>
              <a:t> در خون و ترشحات بدن فرد آلوده وجود داشته و عمدتا از </a:t>
            </a:r>
            <a:r>
              <a:rPr lang="fa-IR" sz="3200" dirty="0" err="1" smtClean="0">
                <a:cs typeface="B Nazanin" panose="00000400000000000000" pitchFamily="2" charset="-78"/>
              </a:rPr>
              <a:t>راههاي</a:t>
            </a:r>
            <a:r>
              <a:rPr lang="fa-IR" sz="3200" dirty="0" smtClean="0">
                <a:cs typeface="B Nazanin" panose="00000400000000000000" pitchFamily="2" charset="-78"/>
              </a:rPr>
              <a:t> </a:t>
            </a:r>
            <a:r>
              <a:rPr lang="fa-IR" sz="3200" dirty="0" err="1" smtClean="0">
                <a:cs typeface="B Nazanin" panose="00000400000000000000" pitchFamily="2" charset="-78"/>
              </a:rPr>
              <a:t>غيرخوراكي</a:t>
            </a:r>
            <a:r>
              <a:rPr lang="fa-IR" sz="3200" dirty="0" smtClean="0">
                <a:cs typeface="B Nazanin" panose="00000400000000000000" pitchFamily="2" charset="-78"/>
              </a:rPr>
              <a:t> منتقل </a:t>
            </a:r>
            <a:r>
              <a:rPr lang="fa-IR" sz="3200" dirty="0" err="1" smtClean="0">
                <a:cs typeface="B Nazanin" panose="00000400000000000000" pitchFamily="2" charset="-78"/>
              </a:rPr>
              <a:t>مي‌شود</a:t>
            </a:r>
            <a:r>
              <a:rPr lang="fa-IR" sz="3200" dirty="0" smtClean="0">
                <a:cs typeface="B Nazanin" panose="00000400000000000000" pitchFamily="2" charset="-78"/>
              </a:rPr>
              <a:t>. </a:t>
            </a:r>
            <a:endParaRPr lang="en-US" sz="3200" dirty="0" smtClean="0">
              <a:cs typeface="B Nazanin" panose="00000400000000000000" pitchFamily="2" charset="-78"/>
            </a:endParaRPr>
          </a:p>
          <a:p>
            <a:pPr algn="just" rtl="1" eaLnBrk="1" hangingPunct="1">
              <a:lnSpc>
                <a:spcPct val="80000"/>
              </a:lnSpc>
            </a:pPr>
            <a:r>
              <a:rPr lang="fa-IR" sz="3200" dirty="0" smtClean="0">
                <a:cs typeface="B Nazanin" panose="00000400000000000000" pitchFamily="2" charset="-78"/>
              </a:rPr>
              <a:t>از جمله </a:t>
            </a:r>
            <a:r>
              <a:rPr lang="fa-IR" sz="3200" dirty="0" err="1" smtClean="0">
                <a:cs typeface="B Nazanin" panose="00000400000000000000" pitchFamily="2" charset="-78"/>
              </a:rPr>
              <a:t>راه‌هاي</a:t>
            </a:r>
            <a:r>
              <a:rPr lang="fa-IR" sz="3200" dirty="0" smtClean="0">
                <a:cs typeface="B Nazanin" panose="00000400000000000000" pitchFamily="2" charset="-78"/>
              </a:rPr>
              <a:t> انتقال عبارتند از: </a:t>
            </a:r>
          </a:p>
          <a:p>
            <a:pPr algn="just" rtl="1" eaLnBrk="1" hangingPunct="1">
              <a:lnSpc>
                <a:spcPct val="80000"/>
              </a:lnSpc>
            </a:pPr>
            <a:r>
              <a:rPr lang="fa-IR" sz="3200" dirty="0" smtClean="0">
                <a:cs typeface="B Nazanin" panose="00000400000000000000" pitchFamily="2" charset="-78"/>
              </a:rPr>
              <a:t>از مادر آلوده به نوزاد در زمان تولد، از بافت خون و </a:t>
            </a:r>
            <a:r>
              <a:rPr lang="fa-IR" sz="3200" dirty="0" err="1" smtClean="0">
                <a:cs typeface="B Nazanin" panose="00000400000000000000" pitchFamily="2" charset="-78"/>
              </a:rPr>
              <a:t>فرآورده‌هاي</a:t>
            </a:r>
            <a:r>
              <a:rPr lang="fa-IR" sz="3200" dirty="0" smtClean="0">
                <a:cs typeface="B Nazanin" panose="00000400000000000000" pitchFamily="2" charset="-78"/>
              </a:rPr>
              <a:t> </a:t>
            </a:r>
            <a:r>
              <a:rPr lang="fa-IR" sz="3200" dirty="0" err="1" smtClean="0">
                <a:cs typeface="B Nazanin" panose="00000400000000000000" pitchFamily="2" charset="-78"/>
              </a:rPr>
              <a:t>خوني</a:t>
            </a:r>
            <a:r>
              <a:rPr lang="fa-IR" sz="3200" dirty="0" smtClean="0">
                <a:cs typeface="B Nazanin" panose="00000400000000000000" pitchFamily="2" charset="-78"/>
              </a:rPr>
              <a:t> آلوده، تماس </a:t>
            </a:r>
            <a:r>
              <a:rPr lang="fa-IR" sz="3200" dirty="0" err="1" smtClean="0">
                <a:cs typeface="B Nazanin" panose="00000400000000000000" pitchFamily="2" charset="-78"/>
              </a:rPr>
              <a:t>جنسي</a:t>
            </a:r>
            <a:r>
              <a:rPr lang="fa-IR" sz="3200" dirty="0" smtClean="0">
                <a:cs typeface="B Nazanin" panose="00000400000000000000" pitchFamily="2" charset="-78"/>
              </a:rPr>
              <a:t> با فرد آلوده، استفاده از </a:t>
            </a:r>
            <a:r>
              <a:rPr lang="fa-IR" sz="3200" dirty="0" err="1" smtClean="0">
                <a:cs typeface="B Nazanin" panose="00000400000000000000" pitchFamily="2" charset="-78"/>
              </a:rPr>
              <a:t>وسايل</a:t>
            </a:r>
            <a:r>
              <a:rPr lang="fa-IR" sz="3200" dirty="0" smtClean="0">
                <a:cs typeface="B Nazanin" panose="00000400000000000000" pitchFamily="2" charset="-78"/>
              </a:rPr>
              <a:t> فرد آلوده، </a:t>
            </a:r>
            <a:r>
              <a:rPr lang="fa-IR" sz="3200" dirty="0" err="1" smtClean="0">
                <a:cs typeface="B Nazanin" panose="00000400000000000000" pitchFamily="2" charset="-78"/>
              </a:rPr>
              <a:t>وسايل</a:t>
            </a:r>
            <a:r>
              <a:rPr lang="fa-IR" sz="3200" dirty="0" smtClean="0">
                <a:cs typeface="B Nazanin" panose="00000400000000000000" pitchFamily="2" charset="-78"/>
              </a:rPr>
              <a:t> </a:t>
            </a:r>
            <a:r>
              <a:rPr lang="fa-IR" sz="3200" dirty="0" err="1" smtClean="0">
                <a:cs typeface="B Nazanin" panose="00000400000000000000" pitchFamily="2" charset="-78"/>
              </a:rPr>
              <a:t>دندان‌پزشكي</a:t>
            </a:r>
            <a:r>
              <a:rPr lang="fa-IR" sz="3200" dirty="0" smtClean="0">
                <a:cs typeface="B Nazanin" panose="00000400000000000000" pitchFamily="2" charset="-78"/>
              </a:rPr>
              <a:t>، </a:t>
            </a:r>
            <a:r>
              <a:rPr lang="fa-IR" sz="3200" dirty="0" err="1" smtClean="0">
                <a:cs typeface="B Nazanin" panose="00000400000000000000" pitchFamily="2" charset="-78"/>
              </a:rPr>
              <a:t>خالكوبي</a:t>
            </a:r>
            <a:r>
              <a:rPr lang="fa-IR" sz="3200" dirty="0" smtClean="0">
                <a:cs typeface="B Nazanin" panose="00000400000000000000" pitchFamily="2" charset="-78"/>
              </a:rPr>
              <a:t>، ‌سوراخ </a:t>
            </a:r>
            <a:r>
              <a:rPr lang="fa-IR" sz="3200" dirty="0" err="1" smtClean="0">
                <a:cs typeface="B Nazanin" panose="00000400000000000000" pitchFamily="2" charset="-78"/>
              </a:rPr>
              <a:t>كردن</a:t>
            </a:r>
            <a:r>
              <a:rPr lang="fa-IR" sz="3200" dirty="0" smtClean="0">
                <a:cs typeface="B Nazanin" panose="00000400000000000000" pitchFamily="2" charset="-78"/>
              </a:rPr>
              <a:t> گوش با </a:t>
            </a:r>
            <a:r>
              <a:rPr lang="fa-IR" sz="3200" dirty="0" err="1" smtClean="0">
                <a:cs typeface="B Nazanin" panose="00000400000000000000" pitchFamily="2" charset="-78"/>
              </a:rPr>
              <a:t>روش‌هاي</a:t>
            </a:r>
            <a:r>
              <a:rPr lang="fa-IR" sz="3200" dirty="0" smtClean="0">
                <a:cs typeface="B Nazanin" panose="00000400000000000000" pitchFamily="2" charset="-78"/>
              </a:rPr>
              <a:t> </a:t>
            </a:r>
            <a:r>
              <a:rPr lang="fa-IR" sz="3200" dirty="0" err="1" smtClean="0">
                <a:cs typeface="B Nazanin" panose="00000400000000000000" pitchFamily="2" charset="-78"/>
              </a:rPr>
              <a:t>غيربهداشتي</a:t>
            </a:r>
            <a:r>
              <a:rPr lang="fa-IR" sz="3200" dirty="0" smtClean="0">
                <a:cs typeface="B Nazanin" panose="00000400000000000000" pitchFamily="2" charset="-78"/>
              </a:rPr>
              <a:t>، استفاده </a:t>
            </a:r>
            <a:r>
              <a:rPr lang="fa-IR" sz="3200" dirty="0" err="1" smtClean="0">
                <a:cs typeface="B Nazanin" panose="00000400000000000000" pitchFamily="2" charset="-78"/>
              </a:rPr>
              <a:t>مشترك</a:t>
            </a:r>
            <a:r>
              <a:rPr lang="fa-IR" sz="3200" dirty="0" smtClean="0">
                <a:cs typeface="B Nazanin" panose="00000400000000000000" pitchFamily="2" charset="-78"/>
              </a:rPr>
              <a:t> از </a:t>
            </a:r>
            <a:r>
              <a:rPr lang="fa-IR" sz="3200" dirty="0" err="1" smtClean="0">
                <a:cs typeface="B Nazanin" panose="00000400000000000000" pitchFamily="2" charset="-78"/>
              </a:rPr>
              <a:t>تيغ</a:t>
            </a:r>
            <a:r>
              <a:rPr lang="fa-IR" sz="3200" dirty="0" smtClean="0">
                <a:cs typeface="B Nazanin" panose="00000400000000000000" pitchFamily="2" charset="-78"/>
              </a:rPr>
              <a:t> </a:t>
            </a:r>
            <a:r>
              <a:rPr lang="fa-IR" sz="3200" dirty="0" err="1" smtClean="0">
                <a:cs typeface="B Nazanin" panose="00000400000000000000" pitchFamily="2" charset="-78"/>
              </a:rPr>
              <a:t>ريش‌تراش</a:t>
            </a:r>
            <a:r>
              <a:rPr lang="fa-IR" sz="3200" dirty="0" smtClean="0">
                <a:cs typeface="B Nazanin" panose="00000400000000000000" pitchFamily="2" charset="-78"/>
              </a:rPr>
              <a:t>، </a:t>
            </a:r>
            <a:r>
              <a:rPr lang="fa-IR" sz="3200" dirty="0" err="1" smtClean="0">
                <a:cs typeface="B Nazanin" panose="00000400000000000000" pitchFamily="2" charset="-78"/>
              </a:rPr>
              <a:t>ناخن‌گير</a:t>
            </a:r>
            <a:r>
              <a:rPr lang="fa-IR" sz="3200" dirty="0" smtClean="0">
                <a:cs typeface="B Nazanin" panose="00000400000000000000" pitchFamily="2" charset="-78"/>
              </a:rPr>
              <a:t>، </a:t>
            </a:r>
            <a:r>
              <a:rPr lang="fa-IR" sz="3200" dirty="0" err="1" smtClean="0">
                <a:cs typeface="B Nazanin" panose="00000400000000000000" pitchFamily="2" charset="-78"/>
              </a:rPr>
              <a:t>مسواك</a:t>
            </a:r>
            <a:r>
              <a:rPr lang="fa-IR" sz="3200" dirty="0" smtClean="0">
                <a:cs typeface="B Nazanin" panose="00000400000000000000" pitchFamily="2" charset="-78"/>
              </a:rPr>
              <a:t> و </a:t>
            </a:r>
            <a:r>
              <a:rPr lang="fa-IR" sz="3200" dirty="0" err="1" smtClean="0">
                <a:cs typeface="B Nazanin" panose="00000400000000000000" pitchFamily="2" charset="-78"/>
              </a:rPr>
              <a:t>يا</a:t>
            </a:r>
            <a:r>
              <a:rPr lang="fa-IR" sz="3200" dirty="0" smtClean="0">
                <a:cs typeface="B Nazanin" panose="00000400000000000000" pitchFamily="2" charset="-78"/>
              </a:rPr>
              <a:t> سرنگ آلوده و سابقه </a:t>
            </a:r>
            <a:r>
              <a:rPr lang="fa-IR" sz="3200" dirty="0" err="1" smtClean="0">
                <a:cs typeface="B Nazanin" panose="00000400000000000000" pitchFamily="2" charset="-78"/>
              </a:rPr>
              <a:t>هپاتيت</a:t>
            </a:r>
            <a:r>
              <a:rPr lang="fa-IR" sz="3200" dirty="0" smtClean="0">
                <a:cs typeface="B Nazanin" panose="00000400000000000000" pitchFamily="2" charset="-78"/>
              </a:rPr>
              <a:t> در خانواده و.... </a:t>
            </a:r>
            <a:endParaRPr lang="en-US" sz="3200" dirty="0" smtClean="0">
              <a:cs typeface="B Nazanin" panose="00000400000000000000" pitchFamily="2" charset="-78"/>
            </a:endParaRPr>
          </a:p>
        </p:txBody>
      </p:sp>
      <mc:AlternateContent xmlns:mc="http://schemas.openxmlformats.org/markup-compatibility/2006" xmlns:p14="http://schemas.microsoft.com/office/powerpoint/2010/main">
        <mc:Choice Requires="p14">
          <p:contentPart p14:bwMode="auto" r:id="rId2">
            <p14:nvContentPartPr>
              <p14:cNvPr id="3074" name="Ink 4"/>
              <p14:cNvContentPartPr>
                <a14:cpLocks xmlns:a14="http://schemas.microsoft.com/office/drawing/2010/main" noRot="1" noChangeAspect="1" noEditPoints="1" noChangeArrowheads="1" noChangeShapeType="1"/>
              </p14:cNvContentPartPr>
              <p14:nvPr/>
            </p14:nvContentPartPr>
            <p14:xfrm>
              <a:off x="6445250" y="523875"/>
              <a:ext cx="1857375" cy="166688"/>
            </p14:xfrm>
          </p:contentPart>
        </mc:Choice>
        <mc:Fallback xmlns="">
          <p:pic>
            <p:nvPicPr>
              <p:cNvPr id="3074" name="Ink 4"/>
              <p:cNvPicPr>
                <a:picLocks noRot="1" noChangeAspect="1" noEditPoints="1" noChangeArrowheads="1" noChangeShapeType="1"/>
              </p:cNvPicPr>
              <p:nvPr/>
            </p:nvPicPr>
            <p:blipFill>
              <a:blip r:embed="rId3"/>
              <a:stretch>
                <a:fillRect/>
              </a:stretch>
            </p:blipFill>
            <p:spPr>
              <a:xfrm>
                <a:off x="6416808" y="409750"/>
                <a:ext cx="1914259" cy="395299"/>
              </a:xfrm>
              <a:prstGeom prst="rect">
                <a:avLst/>
              </a:prstGeom>
            </p:spPr>
          </p:pic>
        </mc:Fallback>
      </mc:AlternateContent>
    </p:spTree>
    <p:extLst>
      <p:ext uri="{BB962C8B-B14F-4D97-AF65-F5344CB8AC3E}">
        <p14:creationId xmlns:p14="http://schemas.microsoft.com/office/powerpoint/2010/main" val="1247310731"/>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idx="1"/>
          </p:nvPr>
        </p:nvSpPr>
        <p:spPr>
          <a:xfrm>
            <a:off x="0" y="1828799"/>
            <a:ext cx="9144000" cy="4695825"/>
          </a:xfrm>
        </p:spPr>
        <p:txBody>
          <a:bodyPr anchor="ctr">
            <a:normAutofit/>
          </a:bodyPr>
          <a:lstStyle/>
          <a:p>
            <a:pPr algn="r" rtl="1" eaLnBrk="1" hangingPunct="1">
              <a:buFont typeface="Wingdings" panose="05000000000000000000" pitchFamily="2" charset="2"/>
              <a:buNone/>
            </a:pPr>
            <a:r>
              <a:rPr lang="fa-IR" sz="3600" dirty="0" smtClean="0">
                <a:cs typeface="B Nazanin" panose="00000400000000000000" pitchFamily="2" charset="-78"/>
              </a:rPr>
              <a:t>به </a:t>
            </a:r>
            <a:r>
              <a:rPr lang="fa-IR" sz="3600" dirty="0" err="1" smtClean="0">
                <a:cs typeface="B Nazanin" panose="00000400000000000000" pitchFamily="2" charset="-78"/>
              </a:rPr>
              <a:t>ياد</a:t>
            </a:r>
            <a:r>
              <a:rPr lang="fa-IR" sz="3600" dirty="0" smtClean="0">
                <a:cs typeface="B Nazanin" panose="00000400000000000000" pitchFamily="2" charset="-78"/>
              </a:rPr>
              <a:t> داشته </a:t>
            </a:r>
            <a:r>
              <a:rPr lang="fa-IR" sz="3600" dirty="0" err="1" smtClean="0">
                <a:cs typeface="B Nazanin" panose="00000400000000000000" pitchFamily="2" charset="-78"/>
              </a:rPr>
              <a:t>باشيد</a:t>
            </a:r>
            <a:r>
              <a:rPr lang="fa-IR" sz="3600" dirty="0" smtClean="0">
                <a:cs typeface="B Nazanin" panose="00000400000000000000" pitchFamily="2" charset="-78"/>
              </a:rPr>
              <a:t> </a:t>
            </a:r>
            <a:r>
              <a:rPr lang="fa-IR" sz="3600" dirty="0" err="1" smtClean="0">
                <a:cs typeface="B Nazanin" panose="00000400000000000000" pitchFamily="2" charset="-78"/>
              </a:rPr>
              <a:t>كه</a:t>
            </a:r>
            <a:r>
              <a:rPr lang="fa-IR" sz="3600" dirty="0" smtClean="0">
                <a:cs typeface="B Nazanin" panose="00000400000000000000" pitchFamily="2" charset="-78"/>
              </a:rPr>
              <a:t> </a:t>
            </a:r>
            <a:r>
              <a:rPr lang="fa-IR" sz="3600" dirty="0" err="1" smtClean="0">
                <a:cs typeface="B Nazanin" panose="00000400000000000000" pitchFamily="2" charset="-78"/>
              </a:rPr>
              <a:t>هپاتيت</a:t>
            </a:r>
            <a:r>
              <a:rPr lang="fa-IR" sz="3600" dirty="0" smtClean="0">
                <a:cs typeface="B Nazanin" panose="00000400000000000000" pitchFamily="2" charset="-78"/>
              </a:rPr>
              <a:t> </a:t>
            </a:r>
            <a:r>
              <a:rPr lang="en-US" sz="3600" dirty="0" smtClean="0">
                <a:cs typeface="B Nazanin" panose="00000400000000000000" pitchFamily="2" charset="-78"/>
              </a:rPr>
              <a:t>B</a:t>
            </a:r>
            <a:r>
              <a:rPr lang="fa-IR" sz="3600" dirty="0" smtClean="0">
                <a:cs typeface="B Nazanin" panose="00000400000000000000" pitchFamily="2" charset="-78"/>
              </a:rPr>
              <a:t> از طريق حيوانات و تماس‌هاي عادي و روزمره نظير دست دادن، معاشرت كردن، در يك كلاس حضور داشتن و در يك مكان غذا خوردن خطر انتقال بيماري را به دنبال ندارد. </a:t>
            </a:r>
            <a:r>
              <a:rPr lang="fa-IR" sz="3600" dirty="0" err="1" smtClean="0">
                <a:cs typeface="B Nazanin" panose="00000400000000000000" pitchFamily="2" charset="-78"/>
              </a:rPr>
              <a:t>مبتلايان</a:t>
            </a:r>
            <a:r>
              <a:rPr lang="fa-IR" sz="3600" dirty="0" smtClean="0">
                <a:cs typeface="B Nazanin" panose="00000400000000000000" pitchFamily="2" charset="-78"/>
              </a:rPr>
              <a:t> به </a:t>
            </a:r>
            <a:r>
              <a:rPr lang="fa-IR" sz="3600" dirty="0" err="1" smtClean="0">
                <a:cs typeface="B Nazanin" panose="00000400000000000000" pitchFamily="2" charset="-78"/>
              </a:rPr>
              <a:t>هپاتيت</a:t>
            </a:r>
            <a:r>
              <a:rPr lang="fa-IR" sz="3600" dirty="0" smtClean="0">
                <a:cs typeface="B Nazanin" panose="00000400000000000000" pitchFamily="2" charset="-78"/>
              </a:rPr>
              <a:t> </a:t>
            </a:r>
            <a:r>
              <a:rPr lang="en-US" sz="3600" dirty="0" smtClean="0">
                <a:cs typeface="B Nazanin" panose="00000400000000000000" pitchFamily="2" charset="-78"/>
              </a:rPr>
              <a:t>B</a:t>
            </a:r>
            <a:r>
              <a:rPr lang="fa-IR" sz="3600" dirty="0" smtClean="0">
                <a:cs typeface="B Nazanin" panose="00000400000000000000" pitchFamily="2" charset="-78"/>
              </a:rPr>
              <a:t> </a:t>
            </a:r>
            <a:r>
              <a:rPr lang="fa-IR" sz="3600" dirty="0" err="1" smtClean="0">
                <a:cs typeface="B Nazanin" panose="00000400000000000000" pitchFamily="2" charset="-78"/>
              </a:rPr>
              <a:t>مي‌توانند</a:t>
            </a:r>
            <a:r>
              <a:rPr lang="fa-IR" sz="3600" dirty="0" smtClean="0">
                <a:cs typeface="B Nazanin" panose="00000400000000000000" pitchFamily="2" charset="-78"/>
              </a:rPr>
              <a:t> ازدواج </a:t>
            </a:r>
            <a:r>
              <a:rPr lang="fa-IR" sz="3600" dirty="0" err="1" smtClean="0">
                <a:cs typeface="B Nazanin" panose="00000400000000000000" pitchFamily="2" charset="-78"/>
              </a:rPr>
              <a:t>كنند</a:t>
            </a:r>
            <a:r>
              <a:rPr lang="fa-IR" sz="3600" dirty="0" smtClean="0">
                <a:cs typeface="B Nazanin" panose="00000400000000000000" pitchFamily="2" charset="-78"/>
              </a:rPr>
              <a:t> </a:t>
            </a:r>
            <a:r>
              <a:rPr lang="fa-IR" sz="3600" dirty="0" err="1" smtClean="0">
                <a:cs typeface="B Nazanin" panose="00000400000000000000" pitchFamily="2" charset="-78"/>
              </a:rPr>
              <a:t>ولي</a:t>
            </a:r>
            <a:r>
              <a:rPr lang="fa-IR" sz="3600" dirty="0" smtClean="0">
                <a:cs typeface="B Nazanin" panose="00000400000000000000" pitchFamily="2" charset="-78"/>
              </a:rPr>
              <a:t> قبل از ازدواج </a:t>
            </a:r>
            <a:r>
              <a:rPr lang="fa-IR" sz="3600" dirty="0" err="1" smtClean="0">
                <a:cs typeface="B Nazanin" panose="00000400000000000000" pitchFamily="2" charset="-78"/>
              </a:rPr>
              <a:t>بايد</a:t>
            </a:r>
            <a:r>
              <a:rPr lang="fa-IR" sz="3600" dirty="0" smtClean="0">
                <a:cs typeface="B Nazanin" panose="00000400000000000000" pitchFamily="2" charset="-78"/>
              </a:rPr>
              <a:t> همسرشان بر </a:t>
            </a:r>
            <a:r>
              <a:rPr lang="fa-IR" sz="3600" dirty="0" err="1" smtClean="0">
                <a:cs typeface="B Nazanin" panose="00000400000000000000" pitchFamily="2" charset="-78"/>
              </a:rPr>
              <a:t>عليه</a:t>
            </a:r>
            <a:r>
              <a:rPr lang="fa-IR" sz="3600" dirty="0" smtClean="0">
                <a:cs typeface="B Nazanin" panose="00000400000000000000" pitchFamily="2" charset="-78"/>
              </a:rPr>
              <a:t> </a:t>
            </a:r>
            <a:r>
              <a:rPr lang="fa-IR" sz="3600" dirty="0" err="1" smtClean="0">
                <a:cs typeface="B Nazanin" panose="00000400000000000000" pitchFamily="2" charset="-78"/>
              </a:rPr>
              <a:t>هپاتيت</a:t>
            </a:r>
            <a:r>
              <a:rPr lang="fa-IR" sz="3600" dirty="0" smtClean="0">
                <a:cs typeface="B Nazanin" panose="00000400000000000000" pitchFamily="2" charset="-78"/>
              </a:rPr>
              <a:t> </a:t>
            </a:r>
            <a:r>
              <a:rPr lang="en-US" sz="3600" dirty="0" smtClean="0">
                <a:cs typeface="B Nazanin" panose="00000400000000000000" pitchFamily="2" charset="-78"/>
              </a:rPr>
              <a:t>B</a:t>
            </a:r>
            <a:r>
              <a:rPr lang="fa-IR" sz="3600" dirty="0" smtClean="0">
                <a:cs typeface="B Nazanin" panose="00000400000000000000" pitchFamily="2" charset="-78"/>
              </a:rPr>
              <a:t> </a:t>
            </a:r>
            <a:r>
              <a:rPr lang="fa-IR" sz="3600" dirty="0" err="1" smtClean="0">
                <a:cs typeface="B Nazanin" panose="00000400000000000000" pitchFamily="2" charset="-78"/>
              </a:rPr>
              <a:t>واكسينه</a:t>
            </a:r>
            <a:r>
              <a:rPr lang="fa-IR" sz="3600" dirty="0" smtClean="0">
                <a:cs typeface="B Nazanin" panose="00000400000000000000" pitchFamily="2" charset="-78"/>
              </a:rPr>
              <a:t> شود</a:t>
            </a:r>
            <a:r>
              <a:rPr lang="fa-IR" sz="2400" dirty="0" smtClean="0">
                <a:cs typeface="B Nazanin" panose="00000400000000000000" pitchFamily="2" charset="-78"/>
              </a:rPr>
              <a:t>. </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3865983604"/>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idx="1"/>
          </p:nvPr>
        </p:nvSpPr>
        <p:spPr>
          <a:xfrm>
            <a:off x="0" y="0"/>
            <a:ext cx="9144000" cy="6669088"/>
          </a:xfrm>
        </p:spPr>
        <p:txBody>
          <a:bodyPr anchor="ctr">
            <a:normAutofit fontScale="85000" lnSpcReduction="20000"/>
          </a:bodyPr>
          <a:lstStyle/>
          <a:p>
            <a:pPr marL="0" indent="0" algn="r" rtl="1" eaLnBrk="1" hangingPunct="1">
              <a:lnSpc>
                <a:spcPct val="80000"/>
              </a:lnSpc>
              <a:buNone/>
            </a:pPr>
            <a:endParaRPr lang="en-US" sz="4000" dirty="0" smtClean="0">
              <a:solidFill>
                <a:schemeClr val="bg1"/>
              </a:solidFill>
              <a:cs typeface="B Titr" panose="00000700000000000000" pitchFamily="2" charset="-78"/>
            </a:endParaRPr>
          </a:p>
          <a:p>
            <a:pPr marL="0" indent="0" algn="r" rtl="1" eaLnBrk="1" hangingPunct="1">
              <a:lnSpc>
                <a:spcPct val="80000"/>
              </a:lnSpc>
              <a:buNone/>
            </a:pPr>
            <a:r>
              <a:rPr lang="fa-IR" sz="4000" dirty="0" smtClean="0">
                <a:solidFill>
                  <a:schemeClr val="bg1"/>
                </a:solidFill>
                <a:cs typeface="B Titr" panose="00000700000000000000" pitchFamily="2" charset="-78"/>
              </a:rPr>
              <a:t>هپاتيت </a:t>
            </a:r>
            <a:r>
              <a:rPr lang="en-US" sz="4000" dirty="0" smtClean="0">
                <a:solidFill>
                  <a:schemeClr val="bg1"/>
                </a:solidFill>
                <a:cs typeface="B Titr" panose="00000700000000000000" pitchFamily="2" charset="-78"/>
              </a:rPr>
              <a:t>A </a:t>
            </a:r>
            <a:r>
              <a:rPr lang="fa-IR" sz="2400" dirty="0" smtClean="0"/>
              <a:t/>
            </a:r>
            <a:br>
              <a:rPr lang="fa-IR" sz="2400" dirty="0" smtClean="0"/>
            </a:br>
            <a:r>
              <a:rPr lang="fa-IR" sz="2400" dirty="0" smtClean="0"/>
              <a:t>   </a:t>
            </a:r>
          </a:p>
          <a:p>
            <a:pPr marL="0" indent="0" algn="r" rtl="1" eaLnBrk="1" hangingPunct="1">
              <a:lnSpc>
                <a:spcPct val="80000"/>
              </a:lnSpc>
              <a:buNone/>
            </a:pPr>
            <a:endParaRPr lang="fa-IR" sz="2400" dirty="0" smtClean="0"/>
          </a:p>
          <a:p>
            <a:pPr algn="r" rtl="1" eaLnBrk="1" hangingPunct="1">
              <a:lnSpc>
                <a:spcPct val="120000"/>
              </a:lnSpc>
            </a:pPr>
            <a:r>
              <a:rPr lang="fa-IR" sz="2400" dirty="0" smtClean="0"/>
              <a:t> </a:t>
            </a:r>
            <a:r>
              <a:rPr lang="fa-IR" sz="3200" dirty="0" err="1" smtClean="0">
                <a:cs typeface="B Nazanin" panose="00000400000000000000" pitchFamily="2" charset="-78"/>
              </a:rPr>
              <a:t>اين</a:t>
            </a:r>
            <a:r>
              <a:rPr lang="fa-IR" sz="3200" dirty="0" smtClean="0">
                <a:cs typeface="B Nazanin" panose="00000400000000000000" pitchFamily="2" charset="-78"/>
              </a:rPr>
              <a:t> </a:t>
            </a:r>
            <a:r>
              <a:rPr lang="fa-IR" sz="3200" dirty="0" err="1" smtClean="0">
                <a:cs typeface="B Nazanin" panose="00000400000000000000" pitchFamily="2" charset="-78"/>
              </a:rPr>
              <a:t>بيماري</a:t>
            </a:r>
            <a:r>
              <a:rPr lang="fa-IR" sz="3200" dirty="0" smtClean="0">
                <a:cs typeface="B Nazanin" panose="00000400000000000000" pitchFamily="2" charset="-78"/>
              </a:rPr>
              <a:t>، </a:t>
            </a:r>
            <a:r>
              <a:rPr lang="fa-IR" sz="3200" dirty="0" err="1" smtClean="0">
                <a:cs typeface="B Nazanin" panose="00000400000000000000" pitchFamily="2" charset="-78"/>
              </a:rPr>
              <a:t>يرقان</a:t>
            </a:r>
            <a:r>
              <a:rPr lang="fa-IR" sz="3200" dirty="0" smtClean="0">
                <a:cs typeface="B Nazanin" panose="00000400000000000000" pitchFamily="2" charset="-78"/>
              </a:rPr>
              <a:t> همه </a:t>
            </a:r>
            <a:r>
              <a:rPr lang="fa-IR" sz="3200" dirty="0" err="1" smtClean="0">
                <a:cs typeface="B Nazanin" panose="00000400000000000000" pitchFamily="2" charset="-78"/>
              </a:rPr>
              <a:t>گير</a:t>
            </a:r>
            <a:r>
              <a:rPr lang="fa-IR" sz="3200" dirty="0" smtClean="0">
                <a:cs typeface="B Nazanin" panose="00000400000000000000" pitchFamily="2" charset="-78"/>
              </a:rPr>
              <a:t> </a:t>
            </a:r>
            <a:r>
              <a:rPr lang="fa-IR" sz="3200" dirty="0" err="1" smtClean="0">
                <a:cs typeface="B Nazanin" panose="00000400000000000000" pitchFamily="2" charset="-78"/>
              </a:rPr>
              <a:t>نيز</a:t>
            </a:r>
            <a:r>
              <a:rPr lang="fa-IR" sz="3200" dirty="0" smtClean="0">
                <a:cs typeface="B Nazanin" panose="00000400000000000000" pitchFamily="2" charset="-78"/>
              </a:rPr>
              <a:t> </a:t>
            </a:r>
            <a:r>
              <a:rPr lang="fa-IR" sz="3200" dirty="0" err="1" smtClean="0">
                <a:cs typeface="B Nazanin" panose="00000400000000000000" pitchFamily="2" charset="-78"/>
              </a:rPr>
              <a:t>ناميده</a:t>
            </a:r>
            <a:r>
              <a:rPr lang="fa-IR" sz="3200" dirty="0" smtClean="0">
                <a:cs typeface="B Nazanin" panose="00000400000000000000" pitchFamily="2" charset="-78"/>
              </a:rPr>
              <a:t> </a:t>
            </a:r>
            <a:r>
              <a:rPr lang="fa-IR" sz="3200" dirty="0" err="1" smtClean="0">
                <a:cs typeface="B Nazanin" panose="00000400000000000000" pitchFamily="2" charset="-78"/>
              </a:rPr>
              <a:t>مي</a:t>
            </a:r>
            <a:r>
              <a:rPr lang="fa-IR" sz="3200" dirty="0" smtClean="0">
                <a:cs typeface="B Nazanin" panose="00000400000000000000" pitchFamily="2" charset="-78"/>
              </a:rPr>
              <a:t> شود. </a:t>
            </a:r>
            <a:r>
              <a:rPr lang="fa-IR" sz="3200" dirty="0" err="1" smtClean="0">
                <a:cs typeface="B Nazanin" panose="00000400000000000000" pitchFamily="2" charset="-78"/>
              </a:rPr>
              <a:t>بيماري</a:t>
            </a:r>
            <a:r>
              <a:rPr lang="fa-IR" sz="3200" dirty="0" smtClean="0">
                <a:cs typeface="B Nazanin" panose="00000400000000000000" pitchFamily="2" charset="-78"/>
              </a:rPr>
              <a:t> </a:t>
            </a:r>
            <a:r>
              <a:rPr lang="fa-IR" sz="3200" dirty="0" err="1" smtClean="0">
                <a:cs typeface="B Nazanin" panose="00000400000000000000" pitchFamily="2" charset="-78"/>
              </a:rPr>
              <a:t>واگيرداري</a:t>
            </a:r>
            <a:r>
              <a:rPr lang="fa-IR" sz="3200" dirty="0" smtClean="0">
                <a:cs typeface="B Nazanin" panose="00000400000000000000" pitchFamily="2" charset="-78"/>
              </a:rPr>
              <a:t> است </a:t>
            </a:r>
            <a:r>
              <a:rPr lang="fa-IR" sz="3200" dirty="0" err="1" smtClean="0">
                <a:cs typeface="B Nazanin" panose="00000400000000000000" pitchFamily="2" charset="-78"/>
              </a:rPr>
              <a:t>كه</a:t>
            </a:r>
            <a:r>
              <a:rPr lang="fa-IR" sz="3200" dirty="0" smtClean="0">
                <a:cs typeface="B Nazanin" panose="00000400000000000000" pitchFamily="2" charset="-78"/>
              </a:rPr>
              <a:t> به </a:t>
            </a:r>
            <a:r>
              <a:rPr lang="fa-IR" sz="3200" dirty="0" err="1" smtClean="0">
                <a:cs typeface="B Nazanin" panose="00000400000000000000" pitchFamily="2" charset="-78"/>
              </a:rPr>
              <a:t>وسيله</a:t>
            </a:r>
            <a:r>
              <a:rPr lang="fa-IR" sz="3200" dirty="0" smtClean="0">
                <a:cs typeface="B Nazanin" panose="00000400000000000000" pitchFamily="2" charset="-78"/>
              </a:rPr>
              <a:t> </a:t>
            </a:r>
            <a:r>
              <a:rPr lang="fa-IR" sz="3200" dirty="0" err="1" smtClean="0">
                <a:cs typeface="B Nazanin" panose="00000400000000000000" pitchFamily="2" charset="-78"/>
              </a:rPr>
              <a:t>ويروس</a:t>
            </a:r>
            <a:r>
              <a:rPr lang="fa-IR" sz="3200" dirty="0" smtClean="0">
                <a:cs typeface="B Nazanin" panose="00000400000000000000" pitchFamily="2" charset="-78"/>
              </a:rPr>
              <a:t> </a:t>
            </a:r>
            <a:r>
              <a:rPr lang="fa-IR" sz="3200" dirty="0" err="1" smtClean="0">
                <a:cs typeface="B Nazanin" panose="00000400000000000000" pitchFamily="2" charset="-78"/>
              </a:rPr>
              <a:t>هپاتيت</a:t>
            </a:r>
            <a:r>
              <a:rPr lang="fa-IR" sz="3200" dirty="0" smtClean="0">
                <a:cs typeface="B Nazanin" panose="00000400000000000000" pitchFamily="2" charset="-78"/>
              </a:rPr>
              <a:t> </a:t>
            </a:r>
            <a:r>
              <a:rPr lang="en-US" sz="3200" dirty="0" smtClean="0">
                <a:cs typeface="B Nazanin" panose="00000400000000000000" pitchFamily="2" charset="-78"/>
              </a:rPr>
              <a:t>A</a:t>
            </a:r>
            <a:r>
              <a:rPr lang="fa-IR" sz="3200" dirty="0" smtClean="0">
                <a:cs typeface="B Nazanin" panose="00000400000000000000" pitchFamily="2" charset="-78"/>
              </a:rPr>
              <a:t> </a:t>
            </a:r>
            <a:r>
              <a:rPr lang="fa-IR" sz="3200" dirty="0" err="1" smtClean="0">
                <a:cs typeface="B Nazanin" panose="00000400000000000000" pitchFamily="2" charset="-78"/>
              </a:rPr>
              <a:t>ايجاد</a:t>
            </a:r>
            <a:r>
              <a:rPr lang="fa-IR" sz="3200" dirty="0" smtClean="0">
                <a:cs typeface="B Nazanin" panose="00000400000000000000" pitchFamily="2" charset="-78"/>
              </a:rPr>
              <a:t> </a:t>
            </a:r>
            <a:r>
              <a:rPr lang="fa-IR" sz="3200" dirty="0" err="1" smtClean="0">
                <a:cs typeface="B Nazanin" panose="00000400000000000000" pitchFamily="2" charset="-78"/>
              </a:rPr>
              <a:t>مي</a:t>
            </a:r>
            <a:r>
              <a:rPr lang="fa-IR" sz="3200" dirty="0" smtClean="0">
                <a:cs typeface="B Nazanin" panose="00000400000000000000" pitchFamily="2" charset="-78"/>
              </a:rPr>
              <a:t> شود. </a:t>
            </a:r>
            <a:r>
              <a:rPr lang="fa-IR" sz="3200" dirty="0" err="1" smtClean="0">
                <a:cs typeface="B Nazanin" panose="00000400000000000000" pitchFamily="2" charset="-78"/>
              </a:rPr>
              <a:t>بيماران</a:t>
            </a:r>
            <a:r>
              <a:rPr lang="fa-IR" sz="3200" dirty="0" smtClean="0">
                <a:cs typeface="B Nazanin" panose="00000400000000000000" pitchFamily="2" charset="-78"/>
              </a:rPr>
              <a:t> منبع </a:t>
            </a:r>
            <a:r>
              <a:rPr lang="fa-IR" sz="3200" dirty="0" err="1" smtClean="0">
                <a:cs typeface="B Nazanin" panose="00000400000000000000" pitchFamily="2" charset="-78"/>
              </a:rPr>
              <a:t>اصلي</a:t>
            </a:r>
            <a:r>
              <a:rPr lang="fa-IR" sz="3200" dirty="0" smtClean="0">
                <a:cs typeface="B Nazanin" panose="00000400000000000000" pitchFamily="2" charset="-78"/>
              </a:rPr>
              <a:t> انتشار عفونت هستند و </a:t>
            </a:r>
            <a:r>
              <a:rPr lang="fa-IR" sz="3200" dirty="0" err="1" smtClean="0">
                <a:cs typeface="B Nazanin" panose="00000400000000000000" pitchFamily="2" charset="-78"/>
              </a:rPr>
              <a:t>بيماري</a:t>
            </a:r>
            <a:r>
              <a:rPr lang="fa-IR" sz="3200" dirty="0" smtClean="0">
                <a:cs typeface="B Nazanin" panose="00000400000000000000" pitchFamily="2" charset="-78"/>
              </a:rPr>
              <a:t> از </a:t>
            </a:r>
            <a:r>
              <a:rPr lang="fa-IR" sz="3200" dirty="0" err="1" smtClean="0">
                <a:cs typeface="B Nazanin" panose="00000400000000000000" pitchFamily="2" charset="-78"/>
              </a:rPr>
              <a:t>طريق</a:t>
            </a:r>
            <a:r>
              <a:rPr lang="fa-IR" sz="3200" dirty="0" smtClean="0">
                <a:cs typeface="B Nazanin" panose="00000400000000000000" pitchFamily="2" charset="-78"/>
              </a:rPr>
              <a:t> آب و مواد </a:t>
            </a:r>
            <a:r>
              <a:rPr lang="fa-IR" sz="3200" dirty="0" err="1" smtClean="0">
                <a:cs typeface="B Nazanin" panose="00000400000000000000" pitchFamily="2" charset="-78"/>
              </a:rPr>
              <a:t>غذايي</a:t>
            </a:r>
            <a:r>
              <a:rPr lang="fa-IR" sz="3200" dirty="0" smtClean="0">
                <a:cs typeface="B Nazanin" panose="00000400000000000000" pitchFamily="2" charset="-78"/>
              </a:rPr>
              <a:t> آلوده، دست و لوازم آلوده </a:t>
            </a:r>
            <a:r>
              <a:rPr lang="fa-IR" sz="3200" dirty="0" err="1" smtClean="0">
                <a:cs typeface="B Nazanin" panose="00000400000000000000" pitchFamily="2" charset="-78"/>
              </a:rPr>
              <a:t>بيمار</a:t>
            </a:r>
            <a:r>
              <a:rPr lang="fa-IR" sz="3200" dirty="0" smtClean="0">
                <a:cs typeface="B Nazanin" panose="00000400000000000000" pitchFamily="2" charset="-78"/>
              </a:rPr>
              <a:t> (ظروف) قابل انتقال است. </a:t>
            </a:r>
            <a:r>
              <a:rPr lang="fa-IR" sz="3200" dirty="0" err="1" smtClean="0">
                <a:cs typeface="B Nazanin" panose="00000400000000000000" pitchFamily="2" charset="-78"/>
              </a:rPr>
              <a:t>ويروس</a:t>
            </a:r>
            <a:r>
              <a:rPr lang="fa-IR" sz="3200" dirty="0" smtClean="0">
                <a:cs typeface="B Nazanin" panose="00000400000000000000" pitchFamily="2" charset="-78"/>
              </a:rPr>
              <a:t> به مدت </a:t>
            </a:r>
            <a:r>
              <a:rPr lang="fa-IR" sz="3200" dirty="0" err="1" smtClean="0">
                <a:cs typeface="B Nazanin" panose="00000400000000000000" pitchFamily="2" charset="-78"/>
              </a:rPr>
              <a:t>يك</a:t>
            </a:r>
            <a:r>
              <a:rPr lang="fa-IR" sz="3200" dirty="0" smtClean="0">
                <a:cs typeface="B Nazanin" panose="00000400000000000000" pitchFamily="2" charset="-78"/>
              </a:rPr>
              <a:t> تا دو هفته </a:t>
            </a:r>
            <a:r>
              <a:rPr lang="fa-IR" sz="3200" dirty="0" err="1" smtClean="0">
                <a:cs typeface="B Nazanin" panose="00000400000000000000" pitchFamily="2" charset="-78"/>
              </a:rPr>
              <a:t>پيش</a:t>
            </a:r>
            <a:r>
              <a:rPr lang="fa-IR" sz="3200" dirty="0" smtClean="0">
                <a:cs typeface="B Nazanin" panose="00000400000000000000" pitchFamily="2" charset="-78"/>
              </a:rPr>
              <a:t> از آغاز </a:t>
            </a:r>
            <a:r>
              <a:rPr lang="fa-IR" sz="3200" dirty="0" err="1" smtClean="0">
                <a:cs typeface="B Nazanin" panose="00000400000000000000" pitchFamily="2" charset="-78"/>
              </a:rPr>
              <a:t>بيماري</a:t>
            </a:r>
            <a:r>
              <a:rPr lang="fa-IR" sz="3200" dirty="0" smtClean="0">
                <a:cs typeface="B Nazanin" panose="00000400000000000000" pitchFamily="2" charset="-78"/>
              </a:rPr>
              <a:t> و تا چهار هفته پس از آن از </a:t>
            </a:r>
            <a:r>
              <a:rPr lang="fa-IR" sz="3200" dirty="0" err="1" smtClean="0">
                <a:cs typeface="B Nazanin" panose="00000400000000000000" pitchFamily="2" charset="-78"/>
              </a:rPr>
              <a:t>طريق</a:t>
            </a:r>
            <a:r>
              <a:rPr lang="fa-IR" sz="3200" dirty="0" smtClean="0">
                <a:cs typeface="B Nazanin" panose="00000400000000000000" pitchFamily="2" charset="-78"/>
              </a:rPr>
              <a:t> مدفوع دفع </a:t>
            </a:r>
            <a:r>
              <a:rPr lang="fa-IR" sz="3200" dirty="0" err="1" smtClean="0">
                <a:cs typeface="B Nazanin" panose="00000400000000000000" pitchFamily="2" charset="-78"/>
              </a:rPr>
              <a:t>مي</a:t>
            </a:r>
            <a:r>
              <a:rPr lang="fa-IR" sz="3200" dirty="0" smtClean="0">
                <a:cs typeface="B Nazanin" panose="00000400000000000000" pitchFamily="2" charset="-78"/>
              </a:rPr>
              <a:t> شود </a:t>
            </a:r>
            <a:r>
              <a:rPr lang="fa-IR" sz="3200" dirty="0" err="1" smtClean="0">
                <a:cs typeface="B Nazanin" panose="00000400000000000000" pitchFamily="2" charset="-78"/>
              </a:rPr>
              <a:t>كه</a:t>
            </a:r>
            <a:r>
              <a:rPr lang="fa-IR" sz="3200" dirty="0" smtClean="0">
                <a:cs typeface="B Nazanin" panose="00000400000000000000" pitchFamily="2" charset="-78"/>
              </a:rPr>
              <a:t> خطر انتقال به </a:t>
            </a:r>
            <a:r>
              <a:rPr lang="fa-IR" sz="3200" dirty="0" err="1" smtClean="0">
                <a:cs typeface="B Nazanin" panose="00000400000000000000" pitchFamily="2" charset="-78"/>
              </a:rPr>
              <a:t>ديگران</a:t>
            </a:r>
            <a:r>
              <a:rPr lang="fa-IR" sz="3200" dirty="0" smtClean="0">
                <a:cs typeface="B Nazanin" panose="00000400000000000000" pitchFamily="2" charset="-78"/>
              </a:rPr>
              <a:t> وجود دارد. </a:t>
            </a:r>
            <a:r>
              <a:rPr lang="fa-IR" sz="3200" dirty="0" err="1" smtClean="0">
                <a:cs typeface="B Nazanin" panose="00000400000000000000" pitchFamily="2" charset="-78"/>
              </a:rPr>
              <a:t>هپاتيت</a:t>
            </a:r>
            <a:r>
              <a:rPr lang="fa-IR" sz="3200" dirty="0" smtClean="0">
                <a:cs typeface="B Nazanin" panose="00000400000000000000" pitchFamily="2" charset="-78"/>
              </a:rPr>
              <a:t> </a:t>
            </a:r>
            <a:r>
              <a:rPr lang="en-US" sz="3200" dirty="0" smtClean="0">
                <a:cs typeface="B Nazanin" panose="00000400000000000000" pitchFamily="2" charset="-78"/>
              </a:rPr>
              <a:t>A</a:t>
            </a:r>
            <a:r>
              <a:rPr lang="fa-IR" sz="3200" dirty="0" smtClean="0">
                <a:cs typeface="B Nazanin" panose="00000400000000000000" pitchFamily="2" charset="-78"/>
              </a:rPr>
              <a:t> بندرت از </a:t>
            </a:r>
            <a:r>
              <a:rPr lang="fa-IR" sz="3200" dirty="0" err="1" smtClean="0">
                <a:cs typeface="B Nazanin" panose="00000400000000000000" pitchFamily="2" charset="-78"/>
              </a:rPr>
              <a:t>طريق</a:t>
            </a:r>
            <a:r>
              <a:rPr lang="fa-IR" sz="3200" dirty="0" smtClean="0">
                <a:cs typeface="B Nazanin" panose="00000400000000000000" pitchFamily="2" charset="-78"/>
              </a:rPr>
              <a:t> خون و فرآورده </a:t>
            </a:r>
            <a:r>
              <a:rPr lang="fa-IR" sz="3200" dirty="0" err="1" smtClean="0">
                <a:cs typeface="B Nazanin" panose="00000400000000000000" pitchFamily="2" charset="-78"/>
              </a:rPr>
              <a:t>هاي</a:t>
            </a:r>
            <a:r>
              <a:rPr lang="fa-IR" sz="3200" dirty="0" smtClean="0">
                <a:cs typeface="B Nazanin" panose="00000400000000000000" pitchFamily="2" charset="-78"/>
              </a:rPr>
              <a:t> </a:t>
            </a:r>
            <a:r>
              <a:rPr lang="fa-IR" sz="3200" dirty="0" err="1" smtClean="0">
                <a:cs typeface="B Nazanin" panose="00000400000000000000" pitchFamily="2" charset="-78"/>
              </a:rPr>
              <a:t>خوني</a:t>
            </a:r>
            <a:r>
              <a:rPr lang="fa-IR" sz="3200" dirty="0" smtClean="0">
                <a:cs typeface="B Nazanin" panose="00000400000000000000" pitchFamily="2" charset="-78"/>
              </a:rPr>
              <a:t> منتقل </a:t>
            </a:r>
            <a:r>
              <a:rPr lang="fa-IR" sz="3200" dirty="0" err="1" smtClean="0">
                <a:cs typeface="B Nazanin" panose="00000400000000000000" pitchFamily="2" charset="-78"/>
              </a:rPr>
              <a:t>مي</a:t>
            </a:r>
            <a:r>
              <a:rPr lang="fa-IR" sz="3200" dirty="0" smtClean="0">
                <a:cs typeface="B Nazanin" panose="00000400000000000000" pitchFamily="2" charset="-78"/>
              </a:rPr>
              <a:t> شود.</a:t>
            </a:r>
            <a:br>
              <a:rPr lang="fa-IR" sz="3200" dirty="0" smtClean="0">
                <a:cs typeface="B Nazanin" panose="00000400000000000000" pitchFamily="2" charset="-78"/>
              </a:rPr>
            </a:br>
            <a:r>
              <a:rPr lang="fa-IR" sz="2400" dirty="0" smtClean="0">
                <a:cs typeface="B Nazanin" panose="00000400000000000000" pitchFamily="2" charset="-78"/>
              </a:rPr>
              <a:t>   </a:t>
            </a:r>
          </a:p>
          <a:p>
            <a:pPr algn="r" rtl="1" eaLnBrk="1" hangingPunct="1">
              <a:lnSpc>
                <a:spcPct val="80000"/>
              </a:lnSpc>
            </a:pPr>
            <a:r>
              <a:rPr lang="fa-IR" sz="2400" dirty="0" smtClean="0">
                <a:cs typeface="B Nazanin" panose="00000400000000000000" pitchFamily="2" charset="-78"/>
              </a:rPr>
              <a:t>   </a:t>
            </a:r>
            <a:r>
              <a:rPr lang="fa-IR" sz="2800" dirty="0" smtClean="0">
                <a:cs typeface="B Nazanin" panose="00000400000000000000" pitchFamily="2" charset="-78"/>
              </a:rPr>
              <a:t>راههاي </a:t>
            </a:r>
            <a:r>
              <a:rPr lang="fa-IR" sz="2800" dirty="0" smtClean="0">
                <a:cs typeface="B Nazanin" panose="00000400000000000000" pitchFamily="2" charset="-78"/>
              </a:rPr>
              <a:t>پيشگيري</a:t>
            </a:r>
            <a:endParaRPr lang="en-US" sz="2800" dirty="0" smtClean="0">
              <a:cs typeface="B Nazanin" panose="00000400000000000000" pitchFamily="2" charset="-78"/>
            </a:endParaRPr>
          </a:p>
          <a:p>
            <a:pPr marL="0" indent="0" algn="r" rtl="1" eaLnBrk="1" hangingPunct="1">
              <a:lnSpc>
                <a:spcPct val="80000"/>
              </a:lnSpc>
              <a:buNone/>
            </a:pPr>
            <a:r>
              <a:rPr lang="fa-IR" sz="2800" dirty="0" smtClean="0">
                <a:cs typeface="B Nazanin" panose="00000400000000000000" pitchFamily="2" charset="-78"/>
              </a:rPr>
              <a:t/>
            </a:r>
            <a:br>
              <a:rPr lang="fa-IR" sz="2800" dirty="0" smtClean="0">
                <a:cs typeface="B Nazanin" panose="00000400000000000000" pitchFamily="2" charset="-78"/>
              </a:rPr>
            </a:br>
            <a:r>
              <a:rPr lang="fa-IR" sz="2800" dirty="0" smtClean="0">
                <a:cs typeface="B Nazanin" panose="00000400000000000000" pitchFamily="2" charset="-78"/>
              </a:rPr>
              <a:t>    - </a:t>
            </a:r>
            <a:r>
              <a:rPr lang="fa-IR" sz="2800" dirty="0" err="1" smtClean="0">
                <a:cs typeface="B Nazanin" panose="00000400000000000000" pitchFamily="2" charset="-78"/>
              </a:rPr>
              <a:t>رعايت</a:t>
            </a:r>
            <a:r>
              <a:rPr lang="fa-IR" sz="2800" dirty="0" smtClean="0">
                <a:cs typeface="B Nazanin" panose="00000400000000000000" pitchFamily="2" charset="-78"/>
              </a:rPr>
              <a:t> بهداشت </a:t>
            </a:r>
            <a:r>
              <a:rPr lang="fa-IR" sz="2800" dirty="0" err="1" smtClean="0">
                <a:cs typeface="B Nazanin" panose="00000400000000000000" pitchFamily="2" charset="-78"/>
              </a:rPr>
              <a:t>فردي</a:t>
            </a:r>
            <a:r>
              <a:rPr lang="fa-IR" sz="2800" dirty="0" smtClean="0">
                <a:cs typeface="B Nazanin" panose="00000400000000000000" pitchFamily="2" charset="-78"/>
              </a:rPr>
              <a:t> شامل شستن دست ها قبل و بعد از غذا خوردن. </a:t>
            </a:r>
            <a:br>
              <a:rPr lang="fa-IR" sz="2800" dirty="0" smtClean="0">
                <a:cs typeface="B Nazanin" panose="00000400000000000000" pitchFamily="2" charset="-78"/>
              </a:rPr>
            </a:br>
            <a:r>
              <a:rPr lang="fa-IR" sz="2800" dirty="0" smtClean="0">
                <a:cs typeface="B Nazanin" panose="00000400000000000000" pitchFamily="2" charset="-78"/>
              </a:rPr>
              <a:t>    - ضد </a:t>
            </a:r>
            <a:r>
              <a:rPr lang="fa-IR" sz="2800" dirty="0" err="1" smtClean="0">
                <a:cs typeface="B Nazanin" panose="00000400000000000000" pitchFamily="2" charset="-78"/>
              </a:rPr>
              <a:t>عفوني</a:t>
            </a:r>
            <a:r>
              <a:rPr lang="fa-IR" sz="2800" dirty="0" smtClean="0">
                <a:cs typeface="B Nazanin" panose="00000400000000000000" pitchFamily="2" charset="-78"/>
              </a:rPr>
              <a:t> </a:t>
            </a:r>
            <a:r>
              <a:rPr lang="fa-IR" sz="2800" dirty="0" err="1" smtClean="0">
                <a:cs typeface="B Nazanin" panose="00000400000000000000" pitchFamily="2" charset="-78"/>
              </a:rPr>
              <a:t>كردن</a:t>
            </a:r>
            <a:r>
              <a:rPr lang="fa-IR" sz="2800" dirty="0" smtClean="0">
                <a:cs typeface="B Nazanin" panose="00000400000000000000" pitchFamily="2" charset="-78"/>
              </a:rPr>
              <a:t> </a:t>
            </a:r>
            <a:r>
              <a:rPr lang="fa-IR" sz="2800" dirty="0" err="1" smtClean="0">
                <a:cs typeface="B Nazanin" panose="00000400000000000000" pitchFamily="2" charset="-78"/>
              </a:rPr>
              <a:t>ميوه</a:t>
            </a:r>
            <a:r>
              <a:rPr lang="fa-IR" sz="2800" dirty="0" smtClean="0">
                <a:cs typeface="B Nazanin" panose="00000400000000000000" pitchFamily="2" charset="-78"/>
              </a:rPr>
              <a:t> ها و </a:t>
            </a:r>
            <a:r>
              <a:rPr lang="fa-IR" sz="2800" dirty="0" err="1" smtClean="0">
                <a:cs typeface="B Nazanin" panose="00000400000000000000" pitchFamily="2" charset="-78"/>
              </a:rPr>
              <a:t>سبزيجات</a:t>
            </a:r>
            <a:r>
              <a:rPr lang="fa-IR" sz="2800" dirty="0" smtClean="0">
                <a:cs typeface="B Nazanin" panose="00000400000000000000" pitchFamily="2" charset="-78"/>
              </a:rPr>
              <a:t> قبل از مصرف. </a:t>
            </a:r>
            <a:br>
              <a:rPr lang="fa-IR" sz="2800" dirty="0" smtClean="0">
                <a:cs typeface="B Nazanin" panose="00000400000000000000" pitchFamily="2" charset="-78"/>
              </a:rPr>
            </a:br>
            <a:r>
              <a:rPr lang="fa-IR" sz="2800" dirty="0" smtClean="0">
                <a:cs typeface="B Nazanin" panose="00000400000000000000" pitchFamily="2" charset="-78"/>
              </a:rPr>
              <a:t>    - ضد </a:t>
            </a:r>
            <a:r>
              <a:rPr lang="fa-IR" sz="2800" dirty="0" err="1" smtClean="0">
                <a:cs typeface="B Nazanin" panose="00000400000000000000" pitchFamily="2" charset="-78"/>
              </a:rPr>
              <a:t>عفوني</a:t>
            </a:r>
            <a:r>
              <a:rPr lang="fa-IR" sz="2800" dirty="0" smtClean="0">
                <a:cs typeface="B Nazanin" panose="00000400000000000000" pitchFamily="2" charset="-78"/>
              </a:rPr>
              <a:t> </a:t>
            </a:r>
            <a:r>
              <a:rPr lang="fa-IR" sz="2800" dirty="0" err="1" smtClean="0">
                <a:cs typeface="B Nazanin" panose="00000400000000000000" pitchFamily="2" charset="-78"/>
              </a:rPr>
              <a:t>كردن</a:t>
            </a:r>
            <a:r>
              <a:rPr lang="fa-IR" sz="2800" dirty="0" smtClean="0">
                <a:cs typeface="B Nazanin" panose="00000400000000000000" pitchFamily="2" charset="-78"/>
              </a:rPr>
              <a:t> </a:t>
            </a:r>
            <a:r>
              <a:rPr lang="fa-IR" sz="2800" dirty="0" err="1" smtClean="0">
                <a:cs typeface="B Nazanin" panose="00000400000000000000" pitchFamily="2" charset="-78"/>
              </a:rPr>
              <a:t>وسايل</a:t>
            </a:r>
            <a:r>
              <a:rPr lang="fa-IR" sz="2800" dirty="0" smtClean="0">
                <a:cs typeface="B Nazanin" panose="00000400000000000000" pitchFamily="2" charset="-78"/>
              </a:rPr>
              <a:t> </a:t>
            </a:r>
            <a:r>
              <a:rPr lang="fa-IR" sz="2800" dirty="0" err="1" smtClean="0">
                <a:cs typeface="B Nazanin" panose="00000400000000000000" pitchFamily="2" charset="-78"/>
              </a:rPr>
              <a:t>بيمار</a:t>
            </a:r>
            <a:r>
              <a:rPr lang="fa-IR" sz="2800" dirty="0" smtClean="0">
                <a:cs typeface="B Nazanin" panose="00000400000000000000" pitchFamily="2" charset="-78"/>
              </a:rPr>
              <a:t>.</a:t>
            </a:r>
            <a:br>
              <a:rPr lang="fa-IR" sz="2800" dirty="0" smtClean="0">
                <a:cs typeface="B Nazanin" panose="00000400000000000000" pitchFamily="2" charset="-78"/>
              </a:rPr>
            </a:br>
            <a:r>
              <a:rPr lang="fa-IR" sz="2800" dirty="0" smtClean="0">
                <a:cs typeface="B Nazanin" panose="00000400000000000000" pitchFamily="2" charset="-78"/>
              </a:rPr>
              <a:t>    - دفع </a:t>
            </a:r>
            <a:r>
              <a:rPr lang="fa-IR" sz="2800" dirty="0" err="1" smtClean="0">
                <a:cs typeface="B Nazanin" panose="00000400000000000000" pitchFamily="2" charset="-78"/>
              </a:rPr>
              <a:t>بهداشتي</a:t>
            </a:r>
            <a:r>
              <a:rPr lang="fa-IR" sz="2800" dirty="0" smtClean="0">
                <a:cs typeface="B Nazanin" panose="00000400000000000000" pitchFamily="2" charset="-78"/>
              </a:rPr>
              <a:t> فاضلاب جهت </a:t>
            </a:r>
            <a:r>
              <a:rPr lang="fa-IR" sz="2800" dirty="0" err="1" smtClean="0">
                <a:cs typeface="B Nazanin" panose="00000400000000000000" pitchFamily="2" charset="-78"/>
              </a:rPr>
              <a:t>جلوگيري</a:t>
            </a:r>
            <a:r>
              <a:rPr lang="fa-IR" sz="2800" dirty="0" smtClean="0">
                <a:cs typeface="B Nazanin" panose="00000400000000000000" pitchFamily="2" charset="-78"/>
              </a:rPr>
              <a:t> از </a:t>
            </a:r>
            <a:r>
              <a:rPr lang="fa-IR" sz="2800" dirty="0" err="1" smtClean="0">
                <a:cs typeface="B Nazanin" panose="00000400000000000000" pitchFamily="2" charset="-78"/>
              </a:rPr>
              <a:t>آلودگي</a:t>
            </a:r>
            <a:r>
              <a:rPr lang="fa-IR" sz="2800" dirty="0" smtClean="0">
                <a:cs typeface="B Nazanin" panose="00000400000000000000" pitchFamily="2" charset="-78"/>
              </a:rPr>
              <a:t> آب، </a:t>
            </a:r>
            <a:r>
              <a:rPr lang="fa-IR" sz="2800" dirty="0" err="1" smtClean="0">
                <a:cs typeface="B Nazanin" panose="00000400000000000000" pitchFamily="2" charset="-78"/>
              </a:rPr>
              <a:t>ميوه</a:t>
            </a:r>
            <a:r>
              <a:rPr lang="fa-IR" sz="2800" dirty="0" smtClean="0">
                <a:cs typeface="B Nazanin" panose="00000400000000000000" pitchFamily="2" charset="-78"/>
              </a:rPr>
              <a:t> ها، </a:t>
            </a:r>
            <a:r>
              <a:rPr lang="fa-IR" sz="2800" dirty="0" err="1" smtClean="0">
                <a:cs typeface="B Nazanin" panose="00000400000000000000" pitchFamily="2" charset="-78"/>
              </a:rPr>
              <a:t>سبزيجات</a:t>
            </a:r>
            <a:r>
              <a:rPr lang="fa-IR" sz="2800" dirty="0" smtClean="0">
                <a:cs typeface="B Nazanin" panose="00000400000000000000" pitchFamily="2" charset="-78"/>
              </a:rPr>
              <a:t> و </a:t>
            </a:r>
            <a:r>
              <a:rPr lang="fa-IR" sz="2800" dirty="0" err="1" smtClean="0">
                <a:cs typeface="B Nazanin" panose="00000400000000000000" pitchFamily="2" charset="-78"/>
              </a:rPr>
              <a:t>خوراكي</a:t>
            </a:r>
            <a:r>
              <a:rPr lang="fa-IR" sz="2800" dirty="0" smtClean="0">
                <a:cs typeface="B Nazanin" panose="00000400000000000000" pitchFamily="2" charset="-78"/>
              </a:rPr>
              <a:t> ها.</a:t>
            </a:r>
            <a:r>
              <a:rPr lang="fa-IR" sz="2800" b="1" dirty="0" smtClean="0">
                <a:cs typeface="B Nazanin" panose="00000400000000000000" pitchFamily="2" charset="-78"/>
              </a:rPr>
              <a:t/>
            </a:r>
            <a:br>
              <a:rPr lang="fa-IR" sz="2800" b="1" dirty="0" smtClean="0">
                <a:cs typeface="B Nazanin" panose="00000400000000000000" pitchFamily="2" charset="-78"/>
              </a:rPr>
            </a:br>
            <a:r>
              <a:rPr lang="fa-IR" sz="2800" b="1" dirty="0" smtClean="0">
                <a:cs typeface="B Nazanin" panose="00000400000000000000" pitchFamily="2" charset="-78"/>
              </a:rPr>
              <a:t/>
            </a:r>
            <a:br>
              <a:rPr lang="fa-IR" sz="2800" b="1" dirty="0" smtClean="0">
                <a:cs typeface="B Nazanin" panose="00000400000000000000" pitchFamily="2" charset="-78"/>
              </a:rPr>
            </a:br>
            <a:endParaRPr lang="en-US" sz="2800" b="1" dirty="0" smtClean="0">
              <a:cs typeface="B Nazanin" panose="00000400000000000000" pitchFamily="2" charset="-78"/>
            </a:endParaRPr>
          </a:p>
          <a:p>
            <a:pPr algn="r" rtl="1" eaLnBrk="1" hangingPunct="1">
              <a:lnSpc>
                <a:spcPct val="80000"/>
              </a:lnSpc>
            </a:pPr>
            <a:endParaRPr lang="en-US" sz="1200" dirty="0" smtClean="0"/>
          </a:p>
        </p:txBody>
      </p:sp>
    </p:spTree>
    <p:extLst>
      <p:ext uri="{BB962C8B-B14F-4D97-AF65-F5344CB8AC3E}">
        <p14:creationId xmlns:p14="http://schemas.microsoft.com/office/powerpoint/2010/main" val="3022475662"/>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sz="2800" b="1" dirty="0">
                <a:cs typeface="B Titr" panose="00000700000000000000" pitchFamily="2" charset="-78"/>
              </a:rPr>
              <a:t>هپاتيت  </a:t>
            </a:r>
            <a:r>
              <a:rPr lang="en-US" sz="2800" dirty="0">
                <a:cs typeface="B Titr" panose="00000700000000000000" pitchFamily="2" charset="-78"/>
              </a:rPr>
              <a:t>C</a:t>
            </a:r>
            <a:r>
              <a:rPr lang="en-US" sz="2800" b="1" dirty="0">
                <a:cs typeface="B Titr" panose="00000700000000000000" pitchFamily="2" charset="-78"/>
              </a:rPr>
              <a:t> </a:t>
            </a:r>
            <a:r>
              <a:rPr lang="fa-IR" sz="2800" dirty="0">
                <a:cs typeface="B Nazanin" panose="00000400000000000000" pitchFamily="2" charset="-78"/>
              </a:rPr>
              <a:t/>
            </a:r>
            <a:br>
              <a:rPr lang="fa-IR" sz="2800" dirty="0">
                <a:cs typeface="B Nazanin" panose="00000400000000000000" pitchFamily="2" charset="-78"/>
              </a:rPr>
            </a:br>
            <a:endParaRPr lang="en-US" dirty="0"/>
          </a:p>
        </p:txBody>
      </p:sp>
      <p:sp>
        <p:nvSpPr>
          <p:cNvPr id="16386" name="Rectangle 3"/>
          <p:cNvSpPr>
            <a:spLocks noGrp="1" noChangeArrowheads="1"/>
          </p:cNvSpPr>
          <p:nvPr>
            <p:ph idx="4294967295"/>
          </p:nvPr>
        </p:nvSpPr>
        <p:spPr>
          <a:xfrm>
            <a:off x="609600" y="1600200"/>
            <a:ext cx="7620000" cy="4525963"/>
          </a:xfrm>
        </p:spPr>
        <p:txBody>
          <a:bodyPr anchor="ctr">
            <a:noAutofit/>
          </a:bodyPr>
          <a:lstStyle/>
          <a:p>
            <a:pPr algn="just" rtl="1" eaLnBrk="1" hangingPunct="1">
              <a:lnSpc>
                <a:spcPct val="80000"/>
              </a:lnSpc>
            </a:pPr>
            <a:r>
              <a:rPr lang="fa-IR" sz="2400" dirty="0" smtClean="0">
                <a:cs typeface="B Nazanin" panose="00000400000000000000" pitchFamily="2" charset="-78"/>
              </a:rPr>
              <a:t>هپاتيت مزمن </a:t>
            </a:r>
            <a:r>
              <a:rPr lang="en-US" sz="2400" dirty="0" smtClean="0">
                <a:cs typeface="B Nazanin" panose="00000400000000000000" pitchFamily="2" charset="-78"/>
              </a:rPr>
              <a:t>C</a:t>
            </a:r>
            <a:r>
              <a:rPr lang="fa-IR" sz="2400" dirty="0" smtClean="0">
                <a:cs typeface="B Nazanin" panose="00000400000000000000" pitchFamily="2" charset="-78"/>
              </a:rPr>
              <a:t> از علل مهم </a:t>
            </a:r>
            <a:r>
              <a:rPr lang="fa-IR" sz="2400" dirty="0" err="1" smtClean="0">
                <a:cs typeface="B Nazanin" panose="00000400000000000000" pitchFamily="2" charset="-78"/>
              </a:rPr>
              <a:t>بيماريهاي</a:t>
            </a:r>
            <a:r>
              <a:rPr lang="fa-IR" sz="2400" dirty="0" smtClean="0">
                <a:cs typeface="B Nazanin" panose="00000400000000000000" pitchFamily="2" charset="-78"/>
              </a:rPr>
              <a:t> </a:t>
            </a:r>
            <a:r>
              <a:rPr lang="fa-IR" sz="2400" dirty="0" err="1" smtClean="0">
                <a:cs typeface="B Nazanin" panose="00000400000000000000" pitchFamily="2" charset="-78"/>
              </a:rPr>
              <a:t>كبدي</a:t>
            </a:r>
            <a:r>
              <a:rPr lang="fa-IR" sz="2400" dirty="0" smtClean="0">
                <a:cs typeface="B Nazanin" panose="00000400000000000000" pitchFamily="2" charset="-78"/>
              </a:rPr>
              <a:t> مزمن با </a:t>
            </a:r>
            <a:r>
              <a:rPr lang="fa-IR" sz="2400" dirty="0" err="1" smtClean="0">
                <a:cs typeface="B Nazanin" panose="00000400000000000000" pitchFamily="2" charset="-78"/>
              </a:rPr>
              <a:t>ايجاد</a:t>
            </a:r>
            <a:r>
              <a:rPr lang="fa-IR" sz="2400" dirty="0" smtClean="0">
                <a:cs typeface="B Nazanin" panose="00000400000000000000" pitchFamily="2" charset="-78"/>
              </a:rPr>
              <a:t> مرگ و </a:t>
            </a:r>
            <a:r>
              <a:rPr lang="fa-IR" sz="2400" dirty="0" err="1" smtClean="0">
                <a:cs typeface="B Nazanin" panose="00000400000000000000" pitchFamily="2" charset="-78"/>
              </a:rPr>
              <a:t>مير</a:t>
            </a:r>
            <a:r>
              <a:rPr lang="fa-IR" sz="2400" dirty="0" smtClean="0">
                <a:cs typeface="B Nazanin" panose="00000400000000000000" pitchFamily="2" charset="-78"/>
              </a:rPr>
              <a:t> </a:t>
            </a:r>
            <a:r>
              <a:rPr lang="fa-IR" sz="2400" dirty="0" err="1" smtClean="0">
                <a:cs typeface="B Nazanin" panose="00000400000000000000" pitchFamily="2" charset="-78"/>
              </a:rPr>
              <a:t>فزاينده</a:t>
            </a:r>
            <a:r>
              <a:rPr lang="fa-IR" sz="2400" dirty="0" smtClean="0">
                <a:cs typeface="B Nazanin" panose="00000400000000000000" pitchFamily="2" charset="-78"/>
              </a:rPr>
              <a:t> در تمام </a:t>
            </a:r>
            <a:r>
              <a:rPr lang="fa-IR" sz="2400" dirty="0" err="1" smtClean="0">
                <a:cs typeface="B Nazanin" panose="00000400000000000000" pitchFamily="2" charset="-78"/>
              </a:rPr>
              <a:t>دنياست</a:t>
            </a:r>
            <a:r>
              <a:rPr lang="fa-IR" sz="2400" dirty="0" smtClean="0">
                <a:cs typeface="B Nazanin" panose="00000400000000000000" pitchFamily="2" charset="-78"/>
              </a:rPr>
              <a:t> . بسياري از افراد دچار عفونت ، علايم باليني به خصوصي ندارند ؛ حال با توجه به اينكه درمان موثر براي  محو ويروس حدود ( 40% موارد ) وجود دارد كه در بقيه بيماران نيز باعث كاهش پيشرفت به طرف سيروز مي شودو همچنين به علت وجود عوارض جانبي ناشي از درمان ، توجيه بيماري براي افراد بيمار و توصيف اثرات سودمند درمان دراز مدت براي اين بيماران از اهميت خاصي برخوردار است . </a:t>
            </a:r>
          </a:p>
        </p:txBody>
      </p:sp>
    </p:spTree>
    <p:extLst>
      <p:ext uri="{BB962C8B-B14F-4D97-AF65-F5344CB8AC3E}">
        <p14:creationId xmlns:p14="http://schemas.microsoft.com/office/powerpoint/2010/main" val="902735550"/>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idx="1"/>
          </p:nvPr>
        </p:nvSpPr>
        <p:spPr>
          <a:xfrm>
            <a:off x="468313" y="333375"/>
            <a:ext cx="8229600" cy="5821363"/>
          </a:xfrm>
        </p:spPr>
        <p:txBody>
          <a:bodyPr anchor="ctr"/>
          <a:lstStyle/>
          <a:p>
            <a:pPr algn="r" rtl="1" eaLnBrk="1" hangingPunct="1">
              <a:lnSpc>
                <a:spcPct val="90000"/>
              </a:lnSpc>
            </a:pPr>
            <a:r>
              <a:rPr lang="ar-SA" sz="3600" dirty="0" smtClean="0">
                <a:solidFill>
                  <a:schemeClr val="bg1"/>
                </a:solidFill>
              </a:rPr>
              <a:t>علايم هپاتيت </a:t>
            </a:r>
            <a:r>
              <a:rPr lang="en-US" sz="3600" b="1" dirty="0" smtClean="0">
                <a:solidFill>
                  <a:schemeClr val="bg1"/>
                </a:solidFill>
              </a:rPr>
              <a:t>C</a:t>
            </a:r>
            <a:r>
              <a:rPr lang="ar-SA" sz="3600" dirty="0" smtClean="0">
                <a:solidFill>
                  <a:schemeClr val="bg1"/>
                </a:solidFill>
              </a:rPr>
              <a:t> چيست؟</a:t>
            </a:r>
            <a:r>
              <a:rPr lang="ar-SA" sz="3600" b="1" dirty="0" smtClean="0">
                <a:solidFill>
                  <a:schemeClr val="bg1"/>
                </a:solidFill>
              </a:rPr>
              <a:t/>
            </a:r>
            <a:br>
              <a:rPr lang="ar-SA" sz="3600" b="1" dirty="0" smtClean="0">
                <a:solidFill>
                  <a:schemeClr val="bg1"/>
                </a:solidFill>
              </a:rPr>
            </a:br>
            <a:endParaRPr lang="fa-IR" sz="3600" b="1" dirty="0" smtClean="0">
              <a:solidFill>
                <a:schemeClr val="bg1"/>
              </a:solidFill>
            </a:endParaRPr>
          </a:p>
          <a:p>
            <a:pPr algn="r" rtl="1" eaLnBrk="1" hangingPunct="1">
              <a:lnSpc>
                <a:spcPct val="90000"/>
              </a:lnSpc>
            </a:pPr>
            <a:endParaRPr lang="fa-IR" sz="3600" b="1" u="sng" dirty="0">
              <a:cs typeface="B Titr" panose="00000700000000000000" pitchFamily="2" charset="-78"/>
            </a:endParaRPr>
          </a:p>
          <a:p>
            <a:pPr algn="r" rtl="1" eaLnBrk="1" hangingPunct="1">
              <a:lnSpc>
                <a:spcPct val="90000"/>
              </a:lnSpc>
            </a:pPr>
            <a:r>
              <a:rPr lang="ar-SA" sz="2400" dirty="0" smtClean="0">
                <a:cs typeface="B Nazanin" panose="00000400000000000000" pitchFamily="2" charset="-78"/>
              </a:rPr>
              <a:t>بيشتر افرادي كه هپاتيت </a:t>
            </a:r>
            <a:r>
              <a:rPr lang="en-US" sz="2400" dirty="0" smtClean="0">
                <a:cs typeface="B Nazanin" panose="00000400000000000000" pitchFamily="2" charset="-78"/>
              </a:rPr>
              <a:t>C</a:t>
            </a:r>
            <a:r>
              <a:rPr lang="ar-SA" sz="2400" dirty="0" smtClean="0">
                <a:cs typeface="B Nazanin" panose="00000400000000000000" pitchFamily="2" charset="-78"/>
              </a:rPr>
              <a:t> گرفته‏اند علامت و شكايت مشخصي ندارند. اما </a:t>
            </a:r>
            <a:endParaRPr lang="en-US" sz="2400" dirty="0" smtClean="0">
              <a:cs typeface="B Nazanin" panose="00000400000000000000" pitchFamily="2" charset="-78"/>
            </a:endParaRPr>
          </a:p>
          <a:p>
            <a:pPr marL="0" indent="0" algn="r" rtl="1" eaLnBrk="1" hangingPunct="1">
              <a:lnSpc>
                <a:spcPct val="90000"/>
              </a:lnSpc>
              <a:buNone/>
            </a:pPr>
            <a:r>
              <a:rPr lang="fa-IR" sz="2400" dirty="0">
                <a:cs typeface="B Nazanin" panose="00000400000000000000" pitchFamily="2" charset="-78"/>
              </a:rPr>
              <a:t>ب</a:t>
            </a:r>
            <a:r>
              <a:rPr lang="ar-SA" sz="2400" dirty="0" smtClean="0">
                <a:cs typeface="B Nazanin" panose="00000400000000000000" pitchFamily="2" charset="-78"/>
              </a:rPr>
              <a:t>عضي افراد علايمي شبيه انفلوآنزا دارند كه عبارتند از: بي‏اشتهايي، تهوع و استفراغ، تب، ضعف، خستگي و درد خفيف شكم.</a:t>
            </a:r>
            <a:br>
              <a:rPr lang="ar-SA" sz="2400" dirty="0" smtClean="0">
                <a:cs typeface="B Nazanin" panose="00000400000000000000" pitchFamily="2" charset="-78"/>
              </a:rPr>
            </a:br>
            <a:endParaRPr lang="en-US" sz="2400" dirty="0" smtClean="0">
              <a:cs typeface="B Nazanin" panose="00000400000000000000" pitchFamily="2" charset="-78"/>
            </a:endParaRPr>
          </a:p>
          <a:p>
            <a:pPr algn="r" rtl="1" eaLnBrk="1" hangingPunct="1">
              <a:lnSpc>
                <a:spcPct val="90000"/>
              </a:lnSpc>
            </a:pPr>
            <a:r>
              <a:rPr lang="ar-SA" sz="2400" dirty="0" smtClean="0">
                <a:cs typeface="B Nazanin" panose="00000400000000000000" pitchFamily="2" charset="-78"/>
              </a:rPr>
              <a:t>علايمي كه كمتر ديده مي‏شوند شامل ادرا</a:t>
            </a:r>
            <a:r>
              <a:rPr lang="fa-IR" sz="2400" dirty="0" smtClean="0">
                <a:cs typeface="B Nazanin" panose="00000400000000000000" pitchFamily="2" charset="-78"/>
              </a:rPr>
              <a:t>ر</a:t>
            </a:r>
            <a:r>
              <a:rPr lang="ar-SA" sz="2400" dirty="0" smtClean="0">
                <a:cs typeface="B Nazanin" panose="00000400000000000000" pitchFamily="2" charset="-78"/>
              </a:rPr>
              <a:t> پررنگ و زردي چشمها و پوست مي‏باشند. همانند هپاتيت </a:t>
            </a:r>
            <a:r>
              <a:rPr lang="en-US" sz="2400" dirty="0" smtClean="0">
                <a:cs typeface="B Nazanin" panose="00000400000000000000" pitchFamily="2" charset="-78"/>
              </a:rPr>
              <a:t>B</a:t>
            </a:r>
            <a:r>
              <a:rPr lang="ar-SA" sz="2400" dirty="0" smtClean="0">
                <a:cs typeface="B Nazanin" panose="00000400000000000000" pitchFamily="2" charset="-78"/>
              </a:rPr>
              <a:t> تنها راه كشف موارد مثبت از طريق آزمايش خون است.</a:t>
            </a:r>
            <a:r>
              <a:rPr lang="ar-SA" dirty="0" smtClean="0">
                <a:cs typeface="B Titr" panose="00000700000000000000" pitchFamily="2" charset="-78"/>
              </a:rPr>
              <a:t/>
            </a:r>
            <a:br>
              <a:rPr lang="ar-SA" dirty="0" smtClean="0">
                <a:cs typeface="B Titr" panose="00000700000000000000" pitchFamily="2" charset="-78"/>
              </a:rPr>
            </a:br>
            <a:r>
              <a:rPr lang="ar-SA" sz="4000" b="1" dirty="0" smtClean="0"/>
              <a:t/>
            </a:r>
            <a:br>
              <a:rPr lang="ar-SA" sz="4000" b="1" dirty="0" smtClean="0"/>
            </a:br>
            <a:endParaRPr lang="en-US" sz="4000" b="1" dirty="0" smtClean="0"/>
          </a:p>
          <a:p>
            <a:pPr eaLnBrk="1" hangingPunct="1">
              <a:lnSpc>
                <a:spcPct val="90000"/>
              </a:lnSpc>
            </a:pPr>
            <a:endParaRPr lang="en-US" sz="3600" dirty="0" smtClean="0"/>
          </a:p>
        </p:txBody>
      </p:sp>
      <mc:AlternateContent xmlns:mc="http://schemas.openxmlformats.org/markup-compatibility/2006" xmlns:p14="http://schemas.microsoft.com/office/powerpoint/2010/main">
        <mc:Choice Requires="p14">
          <p:contentPart p14:bwMode="auto" r:id="rId2">
            <p14:nvContentPartPr>
              <p14:cNvPr id="8194" name="Ink 4"/>
              <p14:cNvContentPartPr>
                <a14:cpLocks xmlns:a14="http://schemas.microsoft.com/office/drawing/2010/main" noRot="1" noChangeAspect="1" noEditPoints="1" noChangeArrowheads="1" noChangeShapeType="1"/>
              </p14:cNvContentPartPr>
              <p14:nvPr/>
            </p14:nvContentPartPr>
            <p14:xfrm>
              <a:off x="5111750" y="341313"/>
              <a:ext cx="3246438" cy="71437"/>
            </p14:xfrm>
          </p:contentPart>
        </mc:Choice>
        <mc:Fallback xmlns="">
          <p:pic>
            <p:nvPicPr>
              <p:cNvPr id="8194" name="Ink 4"/>
              <p:cNvPicPr>
                <a:picLocks noRot="1" noChangeAspect="1" noEditPoints="1" noChangeArrowheads="1" noChangeShapeType="1"/>
              </p:cNvPicPr>
              <p:nvPr/>
            </p:nvPicPr>
            <p:blipFill>
              <a:blip r:embed="rId3"/>
              <a:stretch>
                <a:fillRect/>
              </a:stretch>
            </p:blipFill>
            <p:spPr>
              <a:xfrm>
                <a:off x="5083310" y="226581"/>
                <a:ext cx="3303317" cy="300541"/>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8195" name="Ink 5"/>
              <p14:cNvContentPartPr>
                <a14:cpLocks xmlns:a14="http://schemas.microsoft.com/office/drawing/2010/main" noRot="1" noChangeAspect="1" noEditPoints="1" noChangeArrowheads="1" noChangeShapeType="1"/>
              </p14:cNvContentPartPr>
              <p14:nvPr/>
            </p14:nvContentPartPr>
            <p14:xfrm>
              <a:off x="5230813" y="261938"/>
              <a:ext cx="3048000" cy="31750"/>
            </p14:xfrm>
          </p:contentPart>
        </mc:Choice>
        <mc:Fallback xmlns="">
          <p:pic>
            <p:nvPicPr>
              <p:cNvPr id="8195" name="Ink 5"/>
              <p:cNvPicPr>
                <a:picLocks noRot="1" noChangeAspect="1" noEditPoints="1" noChangeArrowheads="1" noChangeShapeType="1"/>
              </p:cNvPicPr>
              <p:nvPr/>
            </p:nvPicPr>
            <p:blipFill>
              <a:blip r:embed="rId5"/>
              <a:stretch>
                <a:fillRect/>
              </a:stretch>
            </p:blipFill>
            <p:spPr>
              <a:xfrm>
                <a:off x="5202374" y="147566"/>
                <a:ext cx="3104878" cy="260855"/>
              </a:xfrm>
              <a:prstGeom prst="rect">
                <a:avLst/>
              </a:prstGeom>
            </p:spPr>
          </p:pic>
        </mc:Fallback>
      </mc:AlternateContent>
    </p:spTree>
    <p:extLst>
      <p:ext uri="{BB962C8B-B14F-4D97-AF65-F5344CB8AC3E}">
        <p14:creationId xmlns:p14="http://schemas.microsoft.com/office/powerpoint/2010/main" val="3344371125"/>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sz="2800" dirty="0">
                <a:cs typeface="B Titr" panose="00000700000000000000" pitchFamily="2" charset="-78"/>
              </a:rPr>
              <a:t>هشدار و رهنمود</a:t>
            </a:r>
            <a:endParaRPr lang="en-US" dirty="0"/>
          </a:p>
        </p:txBody>
      </p:sp>
      <p:sp>
        <p:nvSpPr>
          <p:cNvPr id="22530" name="Rectangle 3"/>
          <p:cNvSpPr>
            <a:spLocks noGrp="1" noChangeArrowheads="1"/>
          </p:cNvSpPr>
          <p:nvPr>
            <p:ph idx="4294967295"/>
          </p:nvPr>
        </p:nvSpPr>
        <p:spPr>
          <a:xfrm>
            <a:off x="533400" y="1828800"/>
            <a:ext cx="8229600" cy="4449763"/>
          </a:xfrm>
        </p:spPr>
        <p:txBody>
          <a:bodyPr>
            <a:normAutofit fontScale="55000" lnSpcReduction="20000"/>
          </a:bodyPr>
          <a:lstStyle/>
          <a:p>
            <a:pPr marL="0" indent="0" algn="r" rtl="1" eaLnBrk="1" hangingPunct="1">
              <a:lnSpc>
                <a:spcPct val="120000"/>
              </a:lnSpc>
              <a:buNone/>
            </a:pPr>
            <a:r>
              <a:rPr lang="ar-SA" sz="2400" dirty="0" smtClean="0">
                <a:cs typeface="B Nazanin" panose="00000400000000000000" pitchFamily="2" charset="-78"/>
              </a:rPr>
              <a:t>   - </a:t>
            </a:r>
            <a:r>
              <a:rPr lang="ar-SA" sz="3800" dirty="0" smtClean="0">
                <a:cs typeface="B Nazanin" panose="00000400000000000000" pitchFamily="2" charset="-78"/>
              </a:rPr>
              <a:t>ناقلين هپاتيت </a:t>
            </a:r>
            <a:r>
              <a:rPr lang="en-US" sz="3800" dirty="0" smtClean="0">
                <a:cs typeface="B Nazanin" panose="00000400000000000000" pitchFamily="2" charset="-78"/>
              </a:rPr>
              <a:t>B</a:t>
            </a:r>
            <a:r>
              <a:rPr lang="ar-SA" sz="3800" dirty="0" smtClean="0">
                <a:cs typeface="B Nazanin" panose="00000400000000000000" pitchFamily="2" charset="-78"/>
              </a:rPr>
              <a:t> مي توانند ازدواج كنند ولي همسر آنان بايد بر عليه بيماري واكسينه شده و از تاثير مثبت واكسن نيز بايد مطمئن بود. </a:t>
            </a:r>
            <a:endParaRPr lang="fa-IR" sz="3800" dirty="0" smtClean="0">
              <a:cs typeface="B Nazanin" panose="00000400000000000000" pitchFamily="2" charset="-78"/>
            </a:endParaRPr>
          </a:p>
          <a:p>
            <a:pPr algn="r" rtl="1" eaLnBrk="1" hangingPunct="1">
              <a:lnSpc>
                <a:spcPct val="120000"/>
              </a:lnSpc>
              <a:buFontTx/>
              <a:buChar char="-"/>
            </a:pPr>
            <a:r>
              <a:rPr lang="ar-SA" sz="3800" dirty="0" smtClean="0">
                <a:cs typeface="B Nazanin" panose="00000400000000000000" pitchFamily="2" charset="-78"/>
              </a:rPr>
              <a:t>تمام خانم هاي باردار بايستي از نظر هپاتيت </a:t>
            </a:r>
            <a:r>
              <a:rPr lang="en-US" sz="3800" dirty="0" smtClean="0">
                <a:cs typeface="B Nazanin" panose="00000400000000000000" pitchFamily="2" charset="-78"/>
              </a:rPr>
              <a:t>B</a:t>
            </a:r>
            <a:r>
              <a:rPr lang="ar-SA" sz="3800" dirty="0" smtClean="0">
                <a:cs typeface="B Nazanin" panose="00000400000000000000" pitchFamily="2" charset="-78"/>
              </a:rPr>
              <a:t> بررسي شوند تا درصورت شناسايي عفونت از انتقال بيماري به نوزاد پيشگيري شود. </a:t>
            </a:r>
            <a:endParaRPr lang="fa-IR" sz="3800" dirty="0">
              <a:cs typeface="B Nazanin" panose="00000400000000000000" pitchFamily="2" charset="-78"/>
            </a:endParaRPr>
          </a:p>
          <a:p>
            <a:pPr marL="0" indent="0" algn="r" rtl="1" eaLnBrk="1" hangingPunct="1">
              <a:lnSpc>
                <a:spcPct val="120000"/>
              </a:lnSpc>
              <a:buNone/>
            </a:pPr>
            <a:r>
              <a:rPr lang="ar-SA" sz="3800" dirty="0" smtClean="0">
                <a:cs typeface="B Nazanin" panose="00000400000000000000" pitchFamily="2" charset="-78"/>
              </a:rPr>
              <a:t> - امكان حاملگي براي خانم هاي ناقل هپاتيت </a:t>
            </a:r>
            <a:r>
              <a:rPr lang="en-US" sz="3800" dirty="0" smtClean="0">
                <a:cs typeface="B Nazanin" panose="00000400000000000000" pitchFamily="2" charset="-78"/>
              </a:rPr>
              <a:t>B</a:t>
            </a:r>
            <a:r>
              <a:rPr lang="ar-SA" sz="3800" dirty="0" smtClean="0">
                <a:cs typeface="B Nazanin" panose="00000400000000000000" pitchFamily="2" charset="-78"/>
              </a:rPr>
              <a:t> وجود دارد ولي آنچه مهم است خطر انتقال هپاتيت به نوزاد است. براي كاهش خطر بايد بلافاصله پس از تولد و زير نظر پزشك به نوزاد سرم ايمنوگلوبولين و واكس</a:t>
            </a:r>
            <a:r>
              <a:rPr lang="fa-IR" sz="3800" dirty="0" smtClean="0">
                <a:cs typeface="B Nazanin" panose="00000400000000000000" pitchFamily="2" charset="-78"/>
              </a:rPr>
              <a:t>ن</a:t>
            </a:r>
            <a:r>
              <a:rPr lang="ar-SA" sz="3800" dirty="0" smtClean="0">
                <a:cs typeface="B Nazanin" panose="00000400000000000000" pitchFamily="2" charset="-78"/>
              </a:rPr>
              <a:t> هپاتيت </a:t>
            </a:r>
            <a:r>
              <a:rPr lang="en-US" sz="3800" dirty="0" smtClean="0">
                <a:cs typeface="B Nazanin" panose="00000400000000000000" pitchFamily="2" charset="-78"/>
              </a:rPr>
              <a:t>B</a:t>
            </a:r>
            <a:r>
              <a:rPr lang="ar-SA" sz="3800" dirty="0" smtClean="0">
                <a:cs typeface="B Nazanin" panose="00000400000000000000" pitchFamily="2" charset="-78"/>
              </a:rPr>
              <a:t> تزريق كرد. </a:t>
            </a:r>
            <a:endParaRPr lang="fa-IR" sz="3800" dirty="0" smtClean="0">
              <a:cs typeface="B Nazanin" panose="00000400000000000000" pitchFamily="2" charset="-78"/>
            </a:endParaRPr>
          </a:p>
          <a:p>
            <a:pPr marL="0" indent="0" algn="r" rtl="1" eaLnBrk="1" hangingPunct="1">
              <a:lnSpc>
                <a:spcPct val="120000"/>
              </a:lnSpc>
              <a:buNone/>
            </a:pPr>
            <a:r>
              <a:rPr lang="ar-SA" sz="3800" dirty="0" smtClean="0">
                <a:cs typeface="B Nazanin" panose="00000400000000000000" pitchFamily="2" charset="-78"/>
              </a:rPr>
              <a:t> - خانم هاي ناقل هپاتيت اگر به تعداد كافي فرزند دارند از حاملگي بيشتر پرهيز كنند. مناسب ترين روش پيشگيري از بارداري در اين شرايط روش هاي دائمي (وازكتومي يا توبكتومي) هستند.</a:t>
            </a:r>
            <a:br>
              <a:rPr lang="ar-SA" sz="3800" dirty="0" smtClean="0">
                <a:cs typeface="B Nazanin" panose="00000400000000000000" pitchFamily="2" charset="-78"/>
              </a:rPr>
            </a:br>
            <a:r>
              <a:rPr lang="ar-SA" sz="3800" dirty="0" smtClean="0">
                <a:cs typeface="B Nazanin" panose="00000400000000000000" pitchFamily="2" charset="-78"/>
              </a:rPr>
              <a:t>    </a:t>
            </a:r>
            <a:r>
              <a:rPr lang="en-US" sz="3800" dirty="0" smtClean="0">
                <a:cs typeface="B Titr" panose="00000700000000000000" pitchFamily="2" charset="-78"/>
              </a:rPr>
              <a:t/>
            </a:r>
            <a:br>
              <a:rPr lang="en-US" sz="3800" dirty="0" smtClean="0">
                <a:cs typeface="B Titr" panose="00000700000000000000" pitchFamily="2" charset="-78"/>
              </a:rPr>
            </a:br>
            <a:r>
              <a:rPr lang="en-US" sz="2400" dirty="0" smtClean="0">
                <a:cs typeface="B Titr" panose="00000700000000000000" pitchFamily="2" charset="-78"/>
              </a:rPr>
              <a:t/>
            </a:r>
            <a:br>
              <a:rPr lang="en-US" sz="2400" dirty="0" smtClean="0">
                <a:cs typeface="B Titr" panose="00000700000000000000" pitchFamily="2" charset="-78"/>
              </a:rPr>
            </a:br>
            <a:endParaRPr lang="en-US" sz="2400" dirty="0" smtClean="0">
              <a:cs typeface="B Titr" panose="00000700000000000000" pitchFamily="2" charset="-78"/>
            </a:endParaRPr>
          </a:p>
        </p:txBody>
      </p:sp>
    </p:spTree>
    <p:extLst>
      <p:ext uri="{BB962C8B-B14F-4D97-AF65-F5344CB8AC3E}">
        <p14:creationId xmlns:p14="http://schemas.microsoft.com/office/powerpoint/2010/main" val="2228175101"/>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Rectangle 3"/>
          <p:cNvSpPr>
            <a:spLocks noGrp="1" noChangeArrowheads="1"/>
          </p:cNvSpPr>
          <p:nvPr>
            <p:ph idx="1"/>
          </p:nvPr>
        </p:nvSpPr>
        <p:spPr>
          <a:xfrm>
            <a:off x="500063" y="928688"/>
            <a:ext cx="8229600" cy="4884737"/>
          </a:xfrm>
        </p:spPr>
        <p:txBody>
          <a:bodyPr/>
          <a:lstStyle/>
          <a:p>
            <a:pPr algn="r" rtl="1" eaLnBrk="1" hangingPunct="1">
              <a:lnSpc>
                <a:spcPct val="90000"/>
              </a:lnSpc>
            </a:pPr>
            <a:r>
              <a:rPr lang="ar-SA" sz="2800" dirty="0" smtClean="0">
                <a:cs typeface="B Titr" panose="00000700000000000000" pitchFamily="2" charset="-78"/>
              </a:rPr>
              <a:t>پيشگيري</a:t>
            </a:r>
            <a:br>
              <a:rPr lang="ar-SA" sz="2800" dirty="0" smtClean="0">
                <a:cs typeface="B Titr" panose="00000700000000000000" pitchFamily="2" charset="-78"/>
              </a:rPr>
            </a:br>
            <a:r>
              <a:rPr lang="ar-SA" sz="2800" dirty="0" smtClean="0"/>
              <a:t> </a:t>
            </a:r>
            <a:r>
              <a:rPr lang="ar-SA" sz="2400" dirty="0" smtClean="0">
                <a:cs typeface="B Nazanin" panose="00000400000000000000" pitchFamily="2" charset="-78"/>
              </a:rPr>
              <a:t/>
            </a:r>
            <a:br>
              <a:rPr lang="ar-SA" sz="2400" dirty="0" smtClean="0">
                <a:cs typeface="B Nazanin" panose="00000400000000000000" pitchFamily="2" charset="-78"/>
              </a:rPr>
            </a:br>
            <a:r>
              <a:rPr lang="ar-SA" sz="2400" dirty="0" smtClean="0">
                <a:cs typeface="B Nazanin" panose="00000400000000000000" pitchFamily="2" charset="-78"/>
              </a:rPr>
              <a:t>    - واكسيناسيون گروههاي در معرض خطر.</a:t>
            </a:r>
            <a:br>
              <a:rPr lang="ar-SA" sz="2400" dirty="0" smtClean="0">
                <a:cs typeface="B Nazanin" panose="00000400000000000000" pitchFamily="2" charset="-78"/>
              </a:rPr>
            </a:br>
            <a:r>
              <a:rPr lang="ar-SA" sz="2400" dirty="0" smtClean="0">
                <a:cs typeface="B Nazanin" panose="00000400000000000000" pitchFamily="2" charset="-78"/>
              </a:rPr>
              <a:t>    - شناسايي مادران آلوده به ويروس.</a:t>
            </a:r>
            <a:br>
              <a:rPr lang="ar-SA" sz="2400" dirty="0" smtClean="0">
                <a:cs typeface="B Nazanin" panose="00000400000000000000" pitchFamily="2" charset="-78"/>
              </a:rPr>
            </a:br>
            <a:r>
              <a:rPr lang="ar-SA" sz="2400" dirty="0" smtClean="0">
                <a:cs typeface="B Nazanin" panose="00000400000000000000" pitchFamily="2" charset="-78"/>
              </a:rPr>
              <a:t>    - بيماريابي در گروههاي در معرض خطر.</a:t>
            </a:r>
            <a:br>
              <a:rPr lang="ar-SA" sz="2400" dirty="0" smtClean="0">
                <a:cs typeface="B Nazanin" panose="00000400000000000000" pitchFamily="2" charset="-78"/>
              </a:rPr>
            </a:br>
            <a:r>
              <a:rPr lang="ar-SA" sz="2400" dirty="0" smtClean="0">
                <a:cs typeface="B Nazanin" panose="00000400000000000000" pitchFamily="2" charset="-78"/>
              </a:rPr>
              <a:t>    - ضدعفوني كردن كليه لوازم جراحي داندانپزشكي، پزشكي.</a:t>
            </a:r>
            <a:br>
              <a:rPr lang="ar-SA" sz="2400" dirty="0" smtClean="0">
                <a:cs typeface="B Nazanin" panose="00000400000000000000" pitchFamily="2" charset="-78"/>
              </a:rPr>
            </a:br>
            <a:r>
              <a:rPr lang="ar-SA" sz="2400" dirty="0" smtClean="0">
                <a:cs typeface="B Nazanin" panose="00000400000000000000" pitchFamily="2" charset="-78"/>
              </a:rPr>
              <a:t>    - استفاده از سرنگ و سوزن استريل.</a:t>
            </a:r>
            <a:br>
              <a:rPr lang="ar-SA" sz="2400" dirty="0" smtClean="0">
                <a:cs typeface="B Nazanin" panose="00000400000000000000" pitchFamily="2" charset="-78"/>
              </a:rPr>
            </a:br>
            <a:r>
              <a:rPr lang="ar-SA" sz="2400" dirty="0" smtClean="0">
                <a:cs typeface="B Nazanin" panose="00000400000000000000" pitchFamily="2" charset="-78"/>
              </a:rPr>
              <a:t>    - آزمايش خون كليه اهداء كنندگان خون. </a:t>
            </a:r>
            <a:br>
              <a:rPr lang="ar-SA" sz="2400" dirty="0" smtClean="0">
                <a:cs typeface="B Nazanin" panose="00000400000000000000" pitchFamily="2" charset="-78"/>
              </a:rPr>
            </a:br>
            <a:r>
              <a:rPr lang="ar-SA" sz="2400" dirty="0" smtClean="0">
                <a:cs typeface="B Nazanin" panose="00000400000000000000" pitchFamily="2" charset="-78"/>
              </a:rPr>
              <a:t>    - جلوگيري از خال كوبي و ختنه اطفال به صورت سنتي.</a:t>
            </a:r>
            <a:br>
              <a:rPr lang="ar-SA" sz="2400" dirty="0" smtClean="0">
                <a:cs typeface="B Nazanin" panose="00000400000000000000" pitchFamily="2" charset="-78"/>
              </a:rPr>
            </a:br>
            <a:r>
              <a:rPr lang="ar-SA" sz="2400" dirty="0" smtClean="0">
                <a:cs typeface="B Nazanin" panose="00000400000000000000" pitchFamily="2" charset="-78"/>
              </a:rPr>
              <a:t>    - هرگز از حوله، مسواك و تيغ صورت تراشي به صورت مشترك استفاده نشود. </a:t>
            </a:r>
            <a:br>
              <a:rPr lang="ar-SA" sz="2400" dirty="0" smtClean="0">
                <a:cs typeface="B Nazanin" panose="00000400000000000000" pitchFamily="2" charset="-78"/>
              </a:rPr>
            </a:br>
            <a:r>
              <a:rPr lang="ar-SA" sz="2400" dirty="0" smtClean="0">
                <a:cs typeface="B Nazanin" panose="00000400000000000000" pitchFamily="2" charset="-78"/>
              </a:rPr>
              <a:t>    - جلوگيري از بي بند و باري هاي جنسي و پايبندي به اخلاق خانواده. </a:t>
            </a:r>
            <a:endParaRPr lang="en-US" sz="2400" dirty="0" smtClean="0">
              <a:cs typeface="B Nazanin" panose="00000400000000000000" pitchFamily="2" charset="-78"/>
            </a:endParaRPr>
          </a:p>
        </p:txBody>
      </p:sp>
      <mc:AlternateContent xmlns:mc="http://schemas.openxmlformats.org/markup-compatibility/2006" xmlns:p14="http://schemas.microsoft.com/office/powerpoint/2010/main">
        <mc:Choice Requires="p14">
          <p:contentPart p14:bwMode="auto" r:id="rId2">
            <p14:nvContentPartPr>
              <p14:cNvPr id="12290" name="Ink 4"/>
              <p14:cNvContentPartPr>
                <a14:cpLocks xmlns:a14="http://schemas.microsoft.com/office/drawing/2010/main" noRot="1" noChangeAspect="1" noEditPoints="1" noChangeArrowheads="1" noChangeShapeType="1"/>
              </p14:cNvContentPartPr>
              <p14:nvPr/>
            </p14:nvContentPartPr>
            <p14:xfrm>
              <a:off x="7056438" y="190500"/>
              <a:ext cx="1460500" cy="182563"/>
            </p14:xfrm>
          </p:contentPart>
        </mc:Choice>
        <mc:Fallback xmlns="">
          <p:pic>
            <p:nvPicPr>
              <p:cNvPr id="12290" name="Ink 4"/>
              <p:cNvPicPr>
                <a:picLocks noRot="1" noChangeAspect="1" noEditPoints="1" noChangeArrowheads="1" noChangeShapeType="1"/>
              </p:cNvPicPr>
              <p:nvPr/>
            </p:nvPicPr>
            <p:blipFill>
              <a:blip r:embed="rId3"/>
              <a:stretch>
                <a:fillRect/>
              </a:stretch>
            </p:blipFill>
            <p:spPr>
              <a:xfrm>
                <a:off x="7027998" y="75993"/>
                <a:ext cx="1517379" cy="411217"/>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12291" name="Ink 5"/>
              <p14:cNvContentPartPr>
                <a14:cpLocks xmlns:a14="http://schemas.microsoft.com/office/drawing/2010/main" noRot="1" noChangeAspect="1" noEditPoints="1" noChangeArrowheads="1" noChangeShapeType="1"/>
              </p14:cNvContentPartPr>
              <p14:nvPr/>
            </p14:nvContentPartPr>
            <p14:xfrm>
              <a:off x="7159625" y="214313"/>
              <a:ext cx="1119188" cy="31750"/>
            </p14:xfrm>
          </p:contentPart>
        </mc:Choice>
        <mc:Fallback xmlns="">
          <p:pic>
            <p:nvPicPr>
              <p:cNvPr id="12291" name="Ink 5"/>
              <p:cNvPicPr>
                <a:picLocks noRot="1" noChangeAspect="1" noEditPoints="1" noChangeArrowheads="1" noChangeShapeType="1"/>
              </p:cNvPicPr>
              <p:nvPr/>
            </p:nvPicPr>
            <p:blipFill>
              <a:blip r:embed="rId5"/>
              <a:stretch>
                <a:fillRect/>
              </a:stretch>
            </p:blipFill>
            <p:spPr>
              <a:xfrm>
                <a:off x="7131186" y="99580"/>
                <a:ext cx="1176065" cy="260855"/>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2292" name="Ink 6"/>
              <p14:cNvContentPartPr>
                <a14:cpLocks xmlns:a14="http://schemas.microsoft.com/office/drawing/2010/main" noRot="1" noChangeAspect="1" noEditPoints="1" noChangeArrowheads="1" noChangeShapeType="1"/>
              </p14:cNvContentPartPr>
              <p14:nvPr/>
            </p14:nvContentPartPr>
            <p14:xfrm>
              <a:off x="7246938" y="404813"/>
              <a:ext cx="1270000" cy="79375"/>
            </p14:xfrm>
          </p:contentPart>
        </mc:Choice>
        <mc:Fallback xmlns="">
          <p:pic>
            <p:nvPicPr>
              <p:cNvPr id="12292" name="Ink 6"/>
              <p:cNvPicPr>
                <a:picLocks noRot="1" noChangeAspect="1" noEditPoints="1" noChangeArrowheads="1" noChangeShapeType="1"/>
              </p:cNvPicPr>
              <p:nvPr/>
            </p:nvPicPr>
            <p:blipFill>
              <a:blip r:embed="rId7"/>
              <a:stretch>
                <a:fillRect/>
              </a:stretch>
            </p:blipFill>
            <p:spPr>
              <a:xfrm>
                <a:off x="7218500" y="290599"/>
                <a:ext cx="1326876" cy="307803"/>
              </a:xfrm>
              <a:prstGeom prst="rect">
                <a:avLst/>
              </a:prstGeom>
            </p:spPr>
          </p:pic>
        </mc:Fallback>
      </mc:AlternateContent>
    </p:spTree>
    <p:extLst>
      <p:ext uri="{BB962C8B-B14F-4D97-AF65-F5344CB8AC3E}">
        <p14:creationId xmlns:p14="http://schemas.microsoft.com/office/powerpoint/2010/main" val="31372392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2293">
                                            <p:txEl>
                                              <p:pRg st="0" end="0"/>
                                            </p:txEl>
                                          </p:spTgt>
                                        </p:tgtEl>
                                        <p:attrNameLst>
                                          <p:attrName>style.visibility</p:attrName>
                                        </p:attrNameLst>
                                      </p:cBhvr>
                                      <p:to>
                                        <p:strVal val="visible"/>
                                      </p:to>
                                    </p:set>
                                    <p:anim calcmode="lin" valueType="num">
                                      <p:cBhvr additive="base">
                                        <p:cTn id="7" dur="500" fill="hold"/>
                                        <p:tgtEl>
                                          <p:spTgt spid="1229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2293">
                                            <p:txEl>
                                              <p:pRg st="0" end="0"/>
                                            </p:txEl>
                                          </p:spTgt>
                                        </p:tgtEl>
                                        <p:attrNameLst>
                                          <p:attrName>style.visibility</p:attrName>
                                        </p:attrNameLst>
                                      </p:cBhvr>
                                      <p:to>
                                        <p:strVal val="visible"/>
                                      </p:to>
                                    </p:set>
                                    <p:anim calcmode="lin" valueType="num">
                                      <p:cBhvr additive="base">
                                        <p:cTn id="13" dur="500" fill="hold"/>
                                        <p:tgtEl>
                                          <p:spTgt spid="1229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9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cs typeface="B Titr" panose="00000700000000000000" pitchFamily="2" charset="-78"/>
              </a:rPr>
              <a:t>کبد چرب حاملگی</a:t>
            </a:r>
            <a:endParaRPr lang="en-US" dirty="0">
              <a:cs typeface="B Titr" panose="00000700000000000000" pitchFamily="2" charset="-78"/>
            </a:endParaRPr>
          </a:p>
        </p:txBody>
      </p:sp>
      <p:sp>
        <p:nvSpPr>
          <p:cNvPr id="3" name="Content Placeholder 2"/>
          <p:cNvSpPr>
            <a:spLocks noGrp="1"/>
          </p:cNvSpPr>
          <p:nvPr>
            <p:ph idx="1"/>
          </p:nvPr>
        </p:nvSpPr>
        <p:spPr>
          <a:xfrm>
            <a:off x="381000" y="1828800"/>
            <a:ext cx="8229600" cy="4572001"/>
          </a:xfrm>
        </p:spPr>
        <p:txBody>
          <a:bodyPr>
            <a:noAutofit/>
          </a:bodyPr>
          <a:lstStyle/>
          <a:p>
            <a:pPr algn="r" rtl="1"/>
            <a:r>
              <a:rPr lang="fa-IR" sz="3200" dirty="0">
                <a:cs typeface="B Nazanin" panose="00000400000000000000" pitchFamily="2" charset="-78"/>
              </a:rPr>
              <a:t>عوامل متعددی در بروز کبد چرب دخالت دارند، از  جمله افزایش وزن و چاقی، دیابت، افزایش تری‌گلیسیرید، مصرف داروهایی مثل کورتون، کاهش یا افزایش وزن سریع و کم کاری تیروئید که در پی این مشکلات، چربی در سلول‌های کبدی تجمع پیدا می‌کند و منجر به بروز کبد چرب می‌شود</a:t>
            </a:r>
            <a:r>
              <a:rPr lang="fa-IR" sz="3200" dirty="0" smtClean="0">
                <a:cs typeface="B Nazanin" panose="00000400000000000000" pitchFamily="2" charset="-78"/>
              </a:rPr>
              <a:t>.</a:t>
            </a:r>
            <a:endParaRPr lang="fa-IR" sz="3200" dirty="0">
              <a:cs typeface="B Nazanin" panose="00000400000000000000" pitchFamily="2" charset="-78"/>
            </a:endParaRPr>
          </a:p>
          <a:p>
            <a:pPr algn="r" rtl="1"/>
            <a:r>
              <a:rPr lang="fa-IR" sz="3200" dirty="0" err="1">
                <a:cs typeface="B Nazanin" panose="00000400000000000000" pitchFamily="2" charset="-78"/>
              </a:rPr>
              <a:t>خانم‌ها</a:t>
            </a:r>
            <a:r>
              <a:rPr lang="fa-IR" sz="3200" dirty="0">
                <a:cs typeface="B Nazanin" panose="00000400000000000000" pitchFamily="2" charset="-78"/>
              </a:rPr>
              <a:t> قبل از بارداری، کبد چرب دارند و در هنگام بارداری هم افزایش ترشح </a:t>
            </a:r>
            <a:r>
              <a:rPr lang="fa-IR" sz="3200" dirty="0" err="1">
                <a:cs typeface="B Nazanin" panose="00000400000000000000" pitchFamily="2" charset="-78"/>
              </a:rPr>
              <a:t>هورمون‌های</a:t>
            </a:r>
            <a:r>
              <a:rPr lang="fa-IR" sz="3200" dirty="0">
                <a:cs typeface="B Nazanin" panose="00000400000000000000" pitchFamily="2" charset="-78"/>
              </a:rPr>
              <a:t> استروژن و پروژسترون کبد چرب را در این گروه تشدید </a:t>
            </a:r>
            <a:r>
              <a:rPr lang="fa-IR" sz="3200" dirty="0" err="1">
                <a:cs typeface="B Nazanin" panose="00000400000000000000" pitchFamily="2" charset="-78"/>
              </a:rPr>
              <a:t>می‌کند</a:t>
            </a:r>
            <a:r>
              <a:rPr lang="fa-IR" sz="3200" dirty="0">
                <a:cs typeface="B Nazanin" panose="00000400000000000000" pitchFamily="2" charset="-78"/>
              </a:rPr>
              <a:t>.</a:t>
            </a:r>
            <a:br>
              <a:rPr lang="fa-IR" sz="3200" dirty="0">
                <a:cs typeface="B Nazanin" panose="00000400000000000000" pitchFamily="2" charset="-78"/>
              </a:rPr>
            </a:br>
            <a:r>
              <a:rPr lang="fa-IR" sz="3200" dirty="0" smtClean="0">
                <a:cs typeface="B Nazanin" panose="00000400000000000000" pitchFamily="2" charset="-78"/>
              </a:rPr>
              <a:t>.</a:t>
            </a:r>
            <a:endParaRPr lang="en-US" sz="3200" dirty="0">
              <a:cs typeface="B Nazanin" panose="00000400000000000000" pitchFamily="2" charset="-78"/>
            </a:endParaRPr>
          </a:p>
        </p:txBody>
      </p:sp>
    </p:spTree>
    <p:extLst>
      <p:ext uri="{BB962C8B-B14F-4D97-AF65-F5344CB8AC3E}">
        <p14:creationId xmlns:p14="http://schemas.microsoft.com/office/powerpoint/2010/main" val="3663943086"/>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تشخیص کبد چرب در بارداری</a:t>
            </a:r>
            <a:endParaRPr lang="en-US" dirty="0"/>
          </a:p>
        </p:txBody>
      </p:sp>
      <p:sp>
        <p:nvSpPr>
          <p:cNvPr id="3" name="Content Placeholder 2"/>
          <p:cNvSpPr>
            <a:spLocks noGrp="1"/>
          </p:cNvSpPr>
          <p:nvPr>
            <p:ph idx="1"/>
          </p:nvPr>
        </p:nvSpPr>
        <p:spPr>
          <a:xfrm>
            <a:off x="304800" y="1828800"/>
            <a:ext cx="8610600" cy="4572001"/>
          </a:xfrm>
        </p:spPr>
        <p:txBody>
          <a:bodyPr>
            <a:normAutofit fontScale="92500" lnSpcReduction="20000"/>
          </a:bodyPr>
          <a:lstStyle/>
          <a:p>
            <a:pPr marL="0" indent="0" algn="r" rtl="1">
              <a:buNone/>
            </a:pPr>
            <a:r>
              <a:rPr lang="fa-IR" sz="3000" dirty="0" smtClean="0">
                <a:cs typeface="B Nazanin" panose="00000400000000000000" pitchFamily="2" charset="-78"/>
              </a:rPr>
              <a:t>معمولا </a:t>
            </a:r>
            <a:r>
              <a:rPr lang="fa-IR" sz="3000" dirty="0">
                <a:cs typeface="B Nazanin" panose="00000400000000000000" pitchFamily="2" charset="-78"/>
              </a:rPr>
              <a:t>در اواخر سه ماهه سوم بارداری شروع می شود و هر زن ممکن است علائم متفاوتی را تجربه کنند علائم شایع  </a:t>
            </a:r>
            <a:r>
              <a:rPr lang="fa-IR" sz="3000" dirty="0" smtClean="0">
                <a:cs typeface="B Nazanin" panose="00000400000000000000" pitchFamily="2" charset="-78"/>
              </a:rPr>
              <a:t>عبارت </a:t>
            </a:r>
            <a:r>
              <a:rPr lang="fa-IR" sz="3000" dirty="0">
                <a:cs typeface="B Nazanin" panose="00000400000000000000" pitchFamily="2" charset="-78"/>
              </a:rPr>
              <a:t>از تهوع و استفراغ، درد شکم، به خصوص در سمت راست بالا، ضعف یا ناراحتی، عمومی، خستگی،  گیجی، ( یرقان زردشدن رنگ پوست، چشم و غشاء مخاطی )، سردرد می باشد</a:t>
            </a:r>
            <a:r>
              <a:rPr lang="fa-IR" sz="3000" dirty="0" smtClean="0">
                <a:cs typeface="B Nazanin" panose="00000400000000000000" pitchFamily="2" charset="-78"/>
              </a:rPr>
              <a:t>.</a:t>
            </a:r>
          </a:p>
          <a:p>
            <a:pPr marL="0" indent="0" algn="just" rtl="1">
              <a:buNone/>
            </a:pPr>
            <a:r>
              <a:rPr lang="fa-IR" sz="2400" dirty="0">
                <a:cs typeface="B Nazanin" panose="00000400000000000000" pitchFamily="2" charset="-78"/>
              </a:rPr>
              <a:t/>
            </a:r>
            <a:br>
              <a:rPr lang="fa-IR" sz="2400" dirty="0">
                <a:cs typeface="B Nazanin" panose="00000400000000000000" pitchFamily="2" charset="-78"/>
              </a:rPr>
            </a:br>
            <a:r>
              <a:rPr lang="fa-IR" sz="3000" dirty="0">
                <a:cs typeface="B Nazanin" panose="00000400000000000000" pitchFamily="2" charset="-78"/>
              </a:rPr>
              <a:t>گرفتن شرح حال طبی کامل و معاینه فیزیکی، دقیق ترین تشخیص برای </a:t>
            </a:r>
            <a:r>
              <a:rPr lang="fa-IR" sz="3000" dirty="0" smtClean="0">
                <a:cs typeface="B Nazanin" panose="00000400000000000000" pitchFamily="2" charset="-78"/>
              </a:rPr>
              <a:t>تشخیص</a:t>
            </a:r>
            <a:r>
              <a:rPr lang="en-US" sz="3000" dirty="0" smtClean="0">
                <a:cs typeface="B Nazanin" panose="00000400000000000000" pitchFamily="2" charset="-78"/>
              </a:rPr>
              <a:t> </a:t>
            </a:r>
            <a:r>
              <a:rPr lang="fa-IR" sz="3000" dirty="0">
                <a:cs typeface="B Nazanin" panose="00000400000000000000" pitchFamily="2" charset="-78"/>
              </a:rPr>
              <a:t>بیوپسی کبد </a:t>
            </a:r>
            <a:r>
              <a:rPr lang="fa-IR" sz="3000" dirty="0" smtClean="0">
                <a:cs typeface="B Nazanin" panose="00000400000000000000" pitchFamily="2" charset="-78"/>
              </a:rPr>
              <a:t>است </a:t>
            </a:r>
            <a:r>
              <a:rPr lang="fa-IR" sz="3000" dirty="0">
                <a:cs typeface="B Nazanin" panose="00000400000000000000" pitchFamily="2" charset="-78"/>
              </a:rPr>
              <a:t>اما این کار همیشه در دوران بارداری ممکن نیست معمولا علائم و نشانه های </a:t>
            </a:r>
            <a:r>
              <a:rPr lang="fa-IR" sz="3000" dirty="0" smtClean="0">
                <a:cs typeface="B Nazanin" panose="00000400000000000000" pitchFamily="2" charset="-78"/>
              </a:rPr>
              <a:t>به </a:t>
            </a:r>
            <a:r>
              <a:rPr lang="fa-IR" sz="3000" dirty="0">
                <a:cs typeface="B Nazanin" panose="00000400000000000000" pitchFamily="2" charset="-78"/>
              </a:rPr>
              <a:t>اندازه کافی برای تشخیص، واضح و روشن است </a:t>
            </a:r>
            <a:r>
              <a:rPr lang="fa-IR" sz="3000" dirty="0" smtClean="0">
                <a:cs typeface="B Nazanin" panose="00000400000000000000" pitchFamily="2" charset="-78"/>
              </a:rPr>
              <a:t>. آزمایش خون: </a:t>
            </a:r>
            <a:r>
              <a:rPr lang="fa-IR" sz="3000" dirty="0">
                <a:cs typeface="B Nazanin" panose="00000400000000000000" pitchFamily="2" charset="-78"/>
              </a:rPr>
              <a:t>برای رد کردن دیگر بیماریها و یا بیماری هایی که علائم مشابهی دارند </a:t>
            </a:r>
            <a:endParaRPr lang="fa-IR" sz="3000" dirty="0" smtClean="0">
              <a:cs typeface="B Nazanin" panose="00000400000000000000" pitchFamily="2" charset="-78"/>
            </a:endParaRPr>
          </a:p>
          <a:p>
            <a:pPr marL="0" indent="0" algn="just" rtl="1">
              <a:buNone/>
            </a:pPr>
            <a:r>
              <a:rPr lang="fa-IR" sz="3000" dirty="0" smtClean="0">
                <a:cs typeface="B Nazanin" panose="00000400000000000000" pitchFamily="2" charset="-78"/>
              </a:rPr>
              <a:t>سونوگرافی </a:t>
            </a:r>
          </a:p>
          <a:p>
            <a:pPr marL="0" indent="0" algn="just" rtl="1">
              <a:buNone/>
            </a:pPr>
            <a:r>
              <a:rPr lang="fa-IR" sz="3000" dirty="0" smtClean="0">
                <a:cs typeface="B Nazanin" panose="00000400000000000000" pitchFamily="2" charset="-78"/>
              </a:rPr>
              <a:t> </a:t>
            </a:r>
            <a:r>
              <a:rPr lang="fa-IR" sz="3000" dirty="0">
                <a:cs typeface="B Nazanin" panose="00000400000000000000" pitchFamily="2" charset="-78"/>
              </a:rPr>
              <a:t>سی تی اسکن </a:t>
            </a:r>
            <a:endParaRPr lang="en-US" sz="2200" dirty="0">
              <a:cs typeface="B Nazanin" panose="00000400000000000000" pitchFamily="2" charset="-78"/>
            </a:endParaRPr>
          </a:p>
        </p:txBody>
      </p:sp>
    </p:spTree>
    <p:extLst>
      <p:ext uri="{BB962C8B-B14F-4D97-AF65-F5344CB8AC3E}">
        <p14:creationId xmlns:p14="http://schemas.microsoft.com/office/powerpoint/2010/main" val="429129460"/>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endParaRPr lang="fa-IR" dirty="0" smtClean="0"/>
          </a:p>
        </p:txBody>
      </p:sp>
      <p:sp>
        <p:nvSpPr>
          <p:cNvPr id="24580" name="TextBox 5"/>
          <p:cNvSpPr txBox="1">
            <a:spLocks noChangeArrowheads="1"/>
          </p:cNvSpPr>
          <p:nvPr/>
        </p:nvSpPr>
        <p:spPr bwMode="auto">
          <a:xfrm>
            <a:off x="214313" y="285750"/>
            <a:ext cx="32861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fa-IR" sz="6000" dirty="0">
                <a:solidFill>
                  <a:srgbClr val="FFFF00"/>
                </a:solidFill>
                <a:latin typeface="Verdana" panose="020B0604030504040204" pitchFamily="34" charset="0"/>
              </a:rPr>
              <a:t>خسته نباشید</a:t>
            </a:r>
          </a:p>
        </p:txBody>
      </p:sp>
      <p:pic>
        <p:nvPicPr>
          <p:cNvPr id="1026" name="Picture 2" descr="C:\Users\user\Desktop\images.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ln w="228600" cap="sq" cmpd="thickThin">
            <a:solidFill>
              <a:schemeClr val="tx1"/>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8891909"/>
      </p:ext>
    </p:extLst>
  </p:cSld>
  <p:clrMapOvr>
    <a:masterClrMapping/>
  </p:clrMapOvr>
  <p:transition spd="slow">
    <p:wipe/>
  </p:transition>
</p:sld>
</file>

<file path=ppt/theme/theme1.xml><?xml version="1.0" encoding="utf-8"?>
<a:theme xmlns:a="http://schemas.openxmlformats.org/drawingml/2006/main" name="Theme1">
  <a:themeElements>
    <a:clrScheme name="MedicalHealth">
      <a:dk1>
        <a:sysClr val="windowText" lastClr="000000"/>
      </a:dk1>
      <a:lt1>
        <a:sysClr val="window" lastClr="FFFFFF"/>
      </a:lt1>
      <a:dk2>
        <a:srgbClr val="656367"/>
      </a:dk2>
      <a:lt2>
        <a:srgbClr val="F2F2F2"/>
      </a:lt2>
      <a:accent1>
        <a:srgbClr val="B82D2F"/>
      </a:accent1>
      <a:accent2>
        <a:srgbClr val="333333"/>
      </a:accent2>
      <a:accent3>
        <a:srgbClr val="2B4A63"/>
      </a:accent3>
      <a:accent4>
        <a:srgbClr val="445E45"/>
      </a:accent4>
      <a:accent5>
        <a:srgbClr val="5A3A64"/>
      </a:accent5>
      <a:accent6>
        <a:srgbClr val="DB8526"/>
      </a:accent6>
      <a:hlink>
        <a:srgbClr val="164E6E"/>
      </a:hlink>
      <a:folHlink>
        <a:srgbClr val="667F6D"/>
      </a:folHlink>
    </a:clrScheme>
    <a:fontScheme name="Franklin Gothic Medium">
      <a:majorFont>
        <a:latin typeface="Franklin Gothic Medium"/>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Medium"/>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Theme1" id="{A058232F-BA46-4080-8D50-53CED48EA300}" vid="{D8D014F5-3686-4752-BB21-BEA6B04563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2پایان نامه</Template>
  <TotalTime>642</TotalTime>
  <Words>1002</Words>
  <Application>Microsoft Office PowerPoint</Application>
  <PresentationFormat>On-screen Show (4:3)</PresentationFormat>
  <Paragraphs>115</Paragraphs>
  <Slides>27</Slides>
  <Notes>1</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Theme1</vt:lpstr>
      <vt:lpstr>PowerPoint Presentation</vt:lpstr>
      <vt:lpstr>اختلالات گوارشی در حاملگی</vt:lpstr>
      <vt:lpstr>PowerPoint Presentation</vt:lpstr>
      <vt:lpstr>PowerPoint Presentation</vt:lpstr>
      <vt:lpstr>PowerPoint Presentation</vt:lpstr>
      <vt:lpstr>PowerPoint Presentation</vt:lpstr>
      <vt:lpstr>PowerPoint Presentation</vt:lpstr>
      <vt:lpstr>تدابیر درمانی</vt:lpstr>
      <vt:lpstr>سوزش سردل</vt:lpstr>
      <vt:lpstr>زخم پپتیک</vt:lpstr>
      <vt:lpstr>اپاندیسیت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هپاتيت  C  </vt:lpstr>
      <vt:lpstr>PowerPoint Presentation</vt:lpstr>
      <vt:lpstr>هشدار و رهنمود</vt:lpstr>
      <vt:lpstr>PowerPoint Presentation</vt:lpstr>
      <vt:lpstr>کبد چرب حاملگی</vt:lpstr>
      <vt:lpstr>تشخیص کبد چرب در بارداری</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ziba raisi</dc:creator>
  <cp:lastModifiedBy>user</cp:lastModifiedBy>
  <cp:revision>37</cp:revision>
  <dcterms:created xsi:type="dcterms:W3CDTF">2014-12-23T13:02:59Z</dcterms:created>
  <dcterms:modified xsi:type="dcterms:W3CDTF">2019-09-23T17:58:39Z</dcterms:modified>
</cp:coreProperties>
</file>