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32" r:id="rId1"/>
  </p:sldMasterIdLst>
  <p:notesMasterIdLst>
    <p:notesMasterId r:id="rId27"/>
  </p:notesMasterIdLst>
  <p:sldIdLst>
    <p:sldId id="256" r:id="rId2"/>
    <p:sldId id="258" r:id="rId3"/>
    <p:sldId id="259" r:id="rId4"/>
    <p:sldId id="314" r:id="rId5"/>
    <p:sldId id="328" r:id="rId6"/>
    <p:sldId id="344" r:id="rId7"/>
    <p:sldId id="337" r:id="rId8"/>
    <p:sldId id="347" r:id="rId9"/>
    <p:sldId id="348" r:id="rId10"/>
    <p:sldId id="318" r:id="rId11"/>
    <p:sldId id="340" r:id="rId12"/>
    <p:sldId id="345" r:id="rId13"/>
    <p:sldId id="338" r:id="rId14"/>
    <p:sldId id="321" r:id="rId15"/>
    <p:sldId id="322" r:id="rId16"/>
    <p:sldId id="323" r:id="rId17"/>
    <p:sldId id="324" r:id="rId18"/>
    <p:sldId id="286" r:id="rId19"/>
    <p:sldId id="339" r:id="rId20"/>
    <p:sldId id="327" r:id="rId21"/>
    <p:sldId id="346" r:id="rId22"/>
    <p:sldId id="266" r:id="rId23"/>
    <p:sldId id="312" r:id="rId24"/>
    <p:sldId id="342" r:id="rId25"/>
    <p:sldId id="343" r:id="rId2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0000FF"/>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70" d="100"/>
          <a:sy n="70" d="100"/>
        </p:scale>
        <p:origin x="93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827AB1-B28A-4BB3-BBF6-D95DA8C68F8E}" type="doc">
      <dgm:prSet loTypeId="urn:microsoft.com/office/officeart/2005/8/layout/pyramid1" loCatId="pyramid" qsTypeId="urn:microsoft.com/office/officeart/2005/8/quickstyle/simple1" qsCatId="simple" csTypeId="urn:microsoft.com/office/officeart/2005/8/colors/accent1_2" csCatId="accent1"/>
      <dgm:spPr/>
    </dgm:pt>
    <dgm:pt modelId="{EDD48686-7239-4D99-B56D-DFC0D6D73C22}">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smtClean="0">
              <a:ln>
                <a:noFill/>
              </a:ln>
              <a:solidFill>
                <a:srgbClr val="000066"/>
              </a:solidFill>
              <a:effectLst/>
              <a:latin typeface="Arial" panose="020B0604020202020204" pitchFamily="34" charset="0"/>
            </a:rPr>
            <a:t>بي توجهي به نتيجه كار</a:t>
          </a:r>
          <a:endParaRPr kumimoji="0" lang="en-US" b="1" i="0" u="none" strike="noStrike" cap="none" normalizeH="0" baseline="0" smtClean="0">
            <a:ln>
              <a:noFill/>
            </a:ln>
            <a:solidFill>
              <a:srgbClr val="000066"/>
            </a:solidFill>
            <a:effectLst/>
            <a:latin typeface="Arial" panose="020B0604020202020204" pitchFamily="34" charset="0"/>
          </a:endParaRPr>
        </a:p>
      </dgm:t>
    </dgm:pt>
    <dgm:pt modelId="{84D9D86A-9B12-4592-8428-5757258CCBDC}" type="parTrans" cxnId="{478AD4E8-3489-4827-89B7-86E2B60CCDA7}">
      <dgm:prSet/>
      <dgm:spPr/>
    </dgm:pt>
    <dgm:pt modelId="{63F7A297-8332-4CA0-BDE5-73525779EFEA}" type="sibTrans" cxnId="{478AD4E8-3489-4827-89B7-86E2B60CCDA7}">
      <dgm:prSet/>
      <dgm:spPr/>
    </dgm:pt>
    <dgm:pt modelId="{5B7D8D4C-4375-4C5D-8CB7-F75E73D7EADD}">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smtClean="0">
              <a:ln>
                <a:noFill/>
              </a:ln>
              <a:solidFill>
                <a:srgbClr val="000066"/>
              </a:solidFill>
              <a:effectLst/>
              <a:latin typeface="Arial" panose="020B0604020202020204" pitchFamily="34" charset="0"/>
            </a:rPr>
            <a:t>پرهيز از مسئوليت پذيري </a:t>
          </a:r>
          <a:endParaRPr kumimoji="0" lang="en-US" b="1" i="0" u="none" strike="noStrike" cap="none" normalizeH="0" baseline="0" smtClean="0">
            <a:ln>
              <a:noFill/>
            </a:ln>
            <a:solidFill>
              <a:srgbClr val="000066"/>
            </a:solidFill>
            <a:effectLst/>
            <a:latin typeface="Arial" panose="020B0604020202020204" pitchFamily="34" charset="0"/>
          </a:endParaRPr>
        </a:p>
      </dgm:t>
    </dgm:pt>
    <dgm:pt modelId="{7B8C779D-E16C-4D40-A755-53F3A9098738}" type="parTrans" cxnId="{E29F986B-E354-41B9-85BD-56CB2EE03A8D}">
      <dgm:prSet/>
      <dgm:spPr/>
    </dgm:pt>
    <dgm:pt modelId="{5D06AE5F-99F2-4029-AC25-48DE5BFC9705}" type="sibTrans" cxnId="{E29F986B-E354-41B9-85BD-56CB2EE03A8D}">
      <dgm:prSet/>
      <dgm:spPr/>
    </dgm:pt>
    <dgm:pt modelId="{CB785253-F5CD-4CFA-87B4-13EFBE77111C}">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smtClean="0">
              <a:ln>
                <a:noFill/>
              </a:ln>
              <a:solidFill>
                <a:srgbClr val="000066"/>
              </a:solidFill>
              <a:effectLst/>
            </a:rPr>
            <a:t>نبود تعهد</a:t>
          </a:r>
          <a:endParaRPr kumimoji="0" lang="en-US" b="1" i="0" u="none" strike="noStrike" cap="none" normalizeH="0" baseline="0" smtClean="0">
            <a:ln>
              <a:noFill/>
            </a:ln>
            <a:solidFill>
              <a:srgbClr val="000066"/>
            </a:solidFill>
            <a:effectLst/>
          </a:endParaRPr>
        </a:p>
      </dgm:t>
    </dgm:pt>
    <dgm:pt modelId="{B2E661EB-6AD2-4980-9AB2-B33D0F013917}" type="parTrans" cxnId="{AA146EAC-47BF-4A84-94F8-EA044C2F8D93}">
      <dgm:prSet/>
      <dgm:spPr/>
    </dgm:pt>
    <dgm:pt modelId="{2D2DB51C-AFE9-423F-B4A3-2EC2A380BAF8}" type="sibTrans" cxnId="{AA146EAC-47BF-4A84-94F8-EA044C2F8D93}">
      <dgm:prSet/>
      <dgm:spPr/>
    </dgm:pt>
    <dgm:pt modelId="{695A0F98-EC1D-43DE-A457-A1232FCD57CC}">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smtClean="0">
              <a:ln>
                <a:noFill/>
              </a:ln>
              <a:solidFill>
                <a:srgbClr val="000066"/>
              </a:solidFill>
              <a:effectLst/>
            </a:rPr>
            <a:t>ترس از برخورد</a:t>
          </a:r>
          <a:endParaRPr kumimoji="0" lang="en-US" b="1" i="0" u="none" strike="noStrike" cap="none" normalizeH="0" baseline="0" smtClean="0">
            <a:ln>
              <a:noFill/>
            </a:ln>
            <a:solidFill>
              <a:srgbClr val="000066"/>
            </a:solidFill>
            <a:effectLst/>
          </a:endParaRPr>
        </a:p>
      </dgm:t>
    </dgm:pt>
    <dgm:pt modelId="{4BE25072-576C-481C-9827-B4040CD2383D}" type="parTrans" cxnId="{94ABE555-199D-43B3-9DBB-F82B46812A41}">
      <dgm:prSet/>
      <dgm:spPr/>
    </dgm:pt>
    <dgm:pt modelId="{F8415A73-4B67-4DC5-96D4-40FF7671BDCA}" type="sibTrans" cxnId="{94ABE555-199D-43B3-9DBB-F82B46812A41}">
      <dgm:prSet/>
      <dgm:spPr/>
    </dgm:pt>
    <dgm:pt modelId="{2BCCAC7B-F0CE-4547-A4A9-B7AA57E06E15}">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smtClean="0">
              <a:ln>
                <a:noFill/>
              </a:ln>
              <a:solidFill>
                <a:srgbClr val="000066"/>
              </a:solidFill>
              <a:effectLst/>
            </a:rPr>
            <a:t>نبوداعتماد</a:t>
          </a:r>
          <a:endParaRPr kumimoji="0" lang="en-US" b="1" i="0" u="none" strike="noStrike" cap="none" normalizeH="0" baseline="0" smtClean="0">
            <a:ln>
              <a:noFill/>
            </a:ln>
            <a:solidFill>
              <a:srgbClr val="000066"/>
            </a:solidFill>
            <a:effectLst/>
          </a:endParaRPr>
        </a:p>
        <a:p>
          <a:pPr marL="0" marR="0" lvl="0" indent="0" algn="ctr" defTabSz="914400" rtl="1" eaLnBrk="1" fontAlgn="base" latinLnBrk="0" hangingPunct="1">
            <a:lnSpc>
              <a:spcPct val="100000"/>
            </a:lnSpc>
            <a:spcBef>
              <a:spcPct val="0"/>
            </a:spcBef>
            <a:spcAft>
              <a:spcPct val="0"/>
            </a:spcAft>
            <a:buClrTx/>
            <a:buSzTx/>
            <a:buFontTx/>
            <a:buNone/>
            <a:tabLst/>
          </a:pPr>
          <a:endParaRPr kumimoji="0" lang="en-US" b="0" i="0" u="none" strike="noStrike" cap="none" normalizeH="0" baseline="0" smtClean="0">
            <a:ln>
              <a:noFill/>
            </a:ln>
            <a:solidFill>
              <a:srgbClr val="000066"/>
            </a:solidFill>
            <a:effectLst/>
          </a:endParaRPr>
        </a:p>
      </dgm:t>
    </dgm:pt>
    <dgm:pt modelId="{234A812A-130F-4AC5-A5CF-ABF61D30F3A3}" type="parTrans" cxnId="{AA6A2583-C18A-40C2-A17D-CFAA15B82FA6}">
      <dgm:prSet/>
      <dgm:spPr/>
    </dgm:pt>
    <dgm:pt modelId="{990618D2-2C75-4B57-83ED-11FA8DF0CED4}" type="sibTrans" cxnId="{AA6A2583-C18A-40C2-A17D-CFAA15B82FA6}">
      <dgm:prSet/>
      <dgm:spPr/>
    </dgm:pt>
    <dgm:pt modelId="{B376E7A4-C991-4845-B30C-9A3988F11598}" type="pres">
      <dgm:prSet presAssocID="{4D827AB1-B28A-4BB3-BBF6-D95DA8C68F8E}" presName="Name0" presStyleCnt="0">
        <dgm:presLayoutVars>
          <dgm:dir/>
          <dgm:animLvl val="lvl"/>
          <dgm:resizeHandles val="exact"/>
        </dgm:presLayoutVars>
      </dgm:prSet>
      <dgm:spPr/>
    </dgm:pt>
    <dgm:pt modelId="{F8689AEB-E9A7-471D-8FDB-7E06172E08BA}" type="pres">
      <dgm:prSet presAssocID="{EDD48686-7239-4D99-B56D-DFC0D6D73C22}" presName="Name8" presStyleCnt="0"/>
      <dgm:spPr/>
    </dgm:pt>
    <dgm:pt modelId="{8E901C8C-B010-42A9-A77F-0D4B84D8FF0B}" type="pres">
      <dgm:prSet presAssocID="{EDD48686-7239-4D99-B56D-DFC0D6D73C22}" presName="level" presStyleLbl="node1" presStyleIdx="0" presStyleCnt="5">
        <dgm:presLayoutVars>
          <dgm:chMax val="1"/>
          <dgm:bulletEnabled val="1"/>
        </dgm:presLayoutVars>
      </dgm:prSet>
      <dgm:spPr/>
    </dgm:pt>
    <dgm:pt modelId="{EB3FF5E2-984B-447B-BADD-BA601CB2EC98}" type="pres">
      <dgm:prSet presAssocID="{EDD48686-7239-4D99-B56D-DFC0D6D73C22}" presName="levelTx" presStyleLbl="revTx" presStyleIdx="0" presStyleCnt="0">
        <dgm:presLayoutVars>
          <dgm:chMax val="1"/>
          <dgm:bulletEnabled val="1"/>
        </dgm:presLayoutVars>
      </dgm:prSet>
      <dgm:spPr/>
    </dgm:pt>
    <dgm:pt modelId="{97D98640-EF5A-47D6-B195-7915F83CC8BF}" type="pres">
      <dgm:prSet presAssocID="{5B7D8D4C-4375-4C5D-8CB7-F75E73D7EADD}" presName="Name8" presStyleCnt="0"/>
      <dgm:spPr/>
    </dgm:pt>
    <dgm:pt modelId="{C73B07F5-A116-4DB3-8943-E32890060C4E}" type="pres">
      <dgm:prSet presAssocID="{5B7D8D4C-4375-4C5D-8CB7-F75E73D7EADD}" presName="level" presStyleLbl="node1" presStyleIdx="1" presStyleCnt="5">
        <dgm:presLayoutVars>
          <dgm:chMax val="1"/>
          <dgm:bulletEnabled val="1"/>
        </dgm:presLayoutVars>
      </dgm:prSet>
      <dgm:spPr/>
    </dgm:pt>
    <dgm:pt modelId="{2D966EAA-EA54-46B4-8AC5-DE66A80BE4B0}" type="pres">
      <dgm:prSet presAssocID="{5B7D8D4C-4375-4C5D-8CB7-F75E73D7EADD}" presName="levelTx" presStyleLbl="revTx" presStyleIdx="0" presStyleCnt="0">
        <dgm:presLayoutVars>
          <dgm:chMax val="1"/>
          <dgm:bulletEnabled val="1"/>
        </dgm:presLayoutVars>
      </dgm:prSet>
      <dgm:spPr/>
    </dgm:pt>
    <dgm:pt modelId="{7ECAF3E6-BAF6-45A7-B2BF-182DC5E6EEDC}" type="pres">
      <dgm:prSet presAssocID="{CB785253-F5CD-4CFA-87B4-13EFBE77111C}" presName="Name8" presStyleCnt="0"/>
      <dgm:spPr/>
    </dgm:pt>
    <dgm:pt modelId="{FE280A98-8E08-4E09-9701-3EF03897A8F8}" type="pres">
      <dgm:prSet presAssocID="{CB785253-F5CD-4CFA-87B4-13EFBE77111C}" presName="level" presStyleLbl="node1" presStyleIdx="2" presStyleCnt="5">
        <dgm:presLayoutVars>
          <dgm:chMax val="1"/>
          <dgm:bulletEnabled val="1"/>
        </dgm:presLayoutVars>
      </dgm:prSet>
      <dgm:spPr/>
    </dgm:pt>
    <dgm:pt modelId="{6FA065C2-2743-4AFD-B84B-434EF0D64C52}" type="pres">
      <dgm:prSet presAssocID="{CB785253-F5CD-4CFA-87B4-13EFBE77111C}" presName="levelTx" presStyleLbl="revTx" presStyleIdx="0" presStyleCnt="0">
        <dgm:presLayoutVars>
          <dgm:chMax val="1"/>
          <dgm:bulletEnabled val="1"/>
        </dgm:presLayoutVars>
      </dgm:prSet>
      <dgm:spPr/>
    </dgm:pt>
    <dgm:pt modelId="{8367D074-4351-4BAB-A183-66695479EA12}" type="pres">
      <dgm:prSet presAssocID="{695A0F98-EC1D-43DE-A457-A1232FCD57CC}" presName="Name8" presStyleCnt="0"/>
      <dgm:spPr/>
    </dgm:pt>
    <dgm:pt modelId="{4B0509C9-7CA9-4E6E-8CE4-2E03ECD63EF8}" type="pres">
      <dgm:prSet presAssocID="{695A0F98-EC1D-43DE-A457-A1232FCD57CC}" presName="level" presStyleLbl="node1" presStyleIdx="3" presStyleCnt="5">
        <dgm:presLayoutVars>
          <dgm:chMax val="1"/>
          <dgm:bulletEnabled val="1"/>
        </dgm:presLayoutVars>
      </dgm:prSet>
      <dgm:spPr/>
    </dgm:pt>
    <dgm:pt modelId="{7D191123-0CA7-4033-99FF-CE0BB967B530}" type="pres">
      <dgm:prSet presAssocID="{695A0F98-EC1D-43DE-A457-A1232FCD57CC}" presName="levelTx" presStyleLbl="revTx" presStyleIdx="0" presStyleCnt="0">
        <dgm:presLayoutVars>
          <dgm:chMax val="1"/>
          <dgm:bulletEnabled val="1"/>
        </dgm:presLayoutVars>
      </dgm:prSet>
      <dgm:spPr/>
    </dgm:pt>
    <dgm:pt modelId="{9CD158E6-D3AB-4072-9841-FAA36C0FE7DD}" type="pres">
      <dgm:prSet presAssocID="{2BCCAC7B-F0CE-4547-A4A9-B7AA57E06E15}" presName="Name8" presStyleCnt="0"/>
      <dgm:spPr/>
    </dgm:pt>
    <dgm:pt modelId="{67FF5019-8407-4B5E-9F9F-7A4E3A4899CC}" type="pres">
      <dgm:prSet presAssocID="{2BCCAC7B-F0CE-4547-A4A9-B7AA57E06E15}" presName="level" presStyleLbl="node1" presStyleIdx="4" presStyleCnt="5">
        <dgm:presLayoutVars>
          <dgm:chMax val="1"/>
          <dgm:bulletEnabled val="1"/>
        </dgm:presLayoutVars>
      </dgm:prSet>
      <dgm:spPr/>
    </dgm:pt>
    <dgm:pt modelId="{27A729D4-B2F2-4967-B985-5A1DDDEEE6D4}" type="pres">
      <dgm:prSet presAssocID="{2BCCAC7B-F0CE-4547-A4A9-B7AA57E06E15}" presName="levelTx" presStyleLbl="revTx" presStyleIdx="0" presStyleCnt="0">
        <dgm:presLayoutVars>
          <dgm:chMax val="1"/>
          <dgm:bulletEnabled val="1"/>
        </dgm:presLayoutVars>
      </dgm:prSet>
      <dgm:spPr/>
    </dgm:pt>
  </dgm:ptLst>
  <dgm:cxnLst>
    <dgm:cxn modelId="{64EB6F2B-2157-4B0B-9CBE-FD8DC35E8AD6}" type="presOf" srcId="{2BCCAC7B-F0CE-4547-A4A9-B7AA57E06E15}" destId="{27A729D4-B2F2-4967-B985-5A1DDDEEE6D4}" srcOrd="1" destOrd="0" presId="urn:microsoft.com/office/officeart/2005/8/layout/pyramid1"/>
    <dgm:cxn modelId="{AA146EAC-47BF-4A84-94F8-EA044C2F8D93}" srcId="{4D827AB1-B28A-4BB3-BBF6-D95DA8C68F8E}" destId="{CB785253-F5CD-4CFA-87B4-13EFBE77111C}" srcOrd="2" destOrd="0" parTransId="{B2E661EB-6AD2-4980-9AB2-B33D0F013917}" sibTransId="{2D2DB51C-AFE9-423F-B4A3-2EC2A380BAF8}"/>
    <dgm:cxn modelId="{478AD4E8-3489-4827-89B7-86E2B60CCDA7}" srcId="{4D827AB1-B28A-4BB3-BBF6-D95DA8C68F8E}" destId="{EDD48686-7239-4D99-B56D-DFC0D6D73C22}" srcOrd="0" destOrd="0" parTransId="{84D9D86A-9B12-4592-8428-5757258CCBDC}" sibTransId="{63F7A297-8332-4CA0-BDE5-73525779EFEA}"/>
    <dgm:cxn modelId="{E29F986B-E354-41B9-85BD-56CB2EE03A8D}" srcId="{4D827AB1-B28A-4BB3-BBF6-D95DA8C68F8E}" destId="{5B7D8D4C-4375-4C5D-8CB7-F75E73D7EADD}" srcOrd="1" destOrd="0" parTransId="{7B8C779D-E16C-4D40-A755-53F3A9098738}" sibTransId="{5D06AE5F-99F2-4029-AC25-48DE5BFC9705}"/>
    <dgm:cxn modelId="{5324EBB5-3EC8-4B89-AEA1-8D81E6169115}" type="presOf" srcId="{CB785253-F5CD-4CFA-87B4-13EFBE77111C}" destId="{FE280A98-8E08-4E09-9701-3EF03897A8F8}" srcOrd="0" destOrd="0" presId="urn:microsoft.com/office/officeart/2005/8/layout/pyramid1"/>
    <dgm:cxn modelId="{17D3E99F-0F61-43BC-B0CA-D6AB2E18424C}" type="presOf" srcId="{EDD48686-7239-4D99-B56D-DFC0D6D73C22}" destId="{EB3FF5E2-984B-447B-BADD-BA601CB2EC98}" srcOrd="1" destOrd="0" presId="urn:microsoft.com/office/officeart/2005/8/layout/pyramid1"/>
    <dgm:cxn modelId="{15BED260-6273-4832-95BD-3B397E0F3F03}" type="presOf" srcId="{EDD48686-7239-4D99-B56D-DFC0D6D73C22}" destId="{8E901C8C-B010-42A9-A77F-0D4B84D8FF0B}" srcOrd="0" destOrd="0" presId="urn:microsoft.com/office/officeart/2005/8/layout/pyramid1"/>
    <dgm:cxn modelId="{AA6A2583-C18A-40C2-A17D-CFAA15B82FA6}" srcId="{4D827AB1-B28A-4BB3-BBF6-D95DA8C68F8E}" destId="{2BCCAC7B-F0CE-4547-A4A9-B7AA57E06E15}" srcOrd="4" destOrd="0" parTransId="{234A812A-130F-4AC5-A5CF-ABF61D30F3A3}" sibTransId="{990618D2-2C75-4B57-83ED-11FA8DF0CED4}"/>
    <dgm:cxn modelId="{64EBC0E3-388A-4FA3-A539-7DA355BF0356}" type="presOf" srcId="{4D827AB1-B28A-4BB3-BBF6-D95DA8C68F8E}" destId="{B376E7A4-C991-4845-B30C-9A3988F11598}" srcOrd="0" destOrd="0" presId="urn:microsoft.com/office/officeart/2005/8/layout/pyramid1"/>
    <dgm:cxn modelId="{F5DE819A-8FFE-445C-9AC1-685830646679}" type="presOf" srcId="{695A0F98-EC1D-43DE-A457-A1232FCD57CC}" destId="{7D191123-0CA7-4033-99FF-CE0BB967B530}" srcOrd="1" destOrd="0" presId="urn:microsoft.com/office/officeart/2005/8/layout/pyramid1"/>
    <dgm:cxn modelId="{BC52DC61-50CD-44C0-AC81-C8AA9DDBAF28}" type="presOf" srcId="{5B7D8D4C-4375-4C5D-8CB7-F75E73D7EADD}" destId="{2D966EAA-EA54-46B4-8AC5-DE66A80BE4B0}" srcOrd="1" destOrd="0" presId="urn:microsoft.com/office/officeart/2005/8/layout/pyramid1"/>
    <dgm:cxn modelId="{94ABE555-199D-43B3-9DBB-F82B46812A41}" srcId="{4D827AB1-B28A-4BB3-BBF6-D95DA8C68F8E}" destId="{695A0F98-EC1D-43DE-A457-A1232FCD57CC}" srcOrd="3" destOrd="0" parTransId="{4BE25072-576C-481C-9827-B4040CD2383D}" sibTransId="{F8415A73-4B67-4DC5-96D4-40FF7671BDCA}"/>
    <dgm:cxn modelId="{D12D6585-A979-4DFD-A26D-10C8D6CF7C6F}" type="presOf" srcId="{CB785253-F5CD-4CFA-87B4-13EFBE77111C}" destId="{6FA065C2-2743-4AFD-B84B-434EF0D64C52}" srcOrd="1" destOrd="0" presId="urn:microsoft.com/office/officeart/2005/8/layout/pyramid1"/>
    <dgm:cxn modelId="{4169AE33-EF73-497F-9B96-4BC6F9EE3062}" type="presOf" srcId="{5B7D8D4C-4375-4C5D-8CB7-F75E73D7EADD}" destId="{C73B07F5-A116-4DB3-8943-E32890060C4E}" srcOrd="0" destOrd="0" presId="urn:microsoft.com/office/officeart/2005/8/layout/pyramid1"/>
    <dgm:cxn modelId="{C85DF725-75C8-4450-8BEE-EA1A6A4D1367}" type="presOf" srcId="{695A0F98-EC1D-43DE-A457-A1232FCD57CC}" destId="{4B0509C9-7CA9-4E6E-8CE4-2E03ECD63EF8}" srcOrd="0" destOrd="0" presId="urn:microsoft.com/office/officeart/2005/8/layout/pyramid1"/>
    <dgm:cxn modelId="{EC7C8FA9-E036-4096-A144-956D90D462B7}" type="presOf" srcId="{2BCCAC7B-F0CE-4547-A4A9-B7AA57E06E15}" destId="{67FF5019-8407-4B5E-9F9F-7A4E3A4899CC}" srcOrd="0" destOrd="0" presId="urn:microsoft.com/office/officeart/2005/8/layout/pyramid1"/>
    <dgm:cxn modelId="{AF79C332-31AC-4803-8C26-C7590BFE9369}" type="presParOf" srcId="{B376E7A4-C991-4845-B30C-9A3988F11598}" destId="{F8689AEB-E9A7-471D-8FDB-7E06172E08BA}" srcOrd="0" destOrd="0" presId="urn:microsoft.com/office/officeart/2005/8/layout/pyramid1"/>
    <dgm:cxn modelId="{C3D979FC-0D09-4AA3-835E-9ADAF99BBEC0}" type="presParOf" srcId="{F8689AEB-E9A7-471D-8FDB-7E06172E08BA}" destId="{8E901C8C-B010-42A9-A77F-0D4B84D8FF0B}" srcOrd="0" destOrd="0" presId="urn:microsoft.com/office/officeart/2005/8/layout/pyramid1"/>
    <dgm:cxn modelId="{2BCDAE99-FB27-4733-B0A9-FD7F76CAD06A}" type="presParOf" srcId="{F8689AEB-E9A7-471D-8FDB-7E06172E08BA}" destId="{EB3FF5E2-984B-447B-BADD-BA601CB2EC98}" srcOrd="1" destOrd="0" presId="urn:microsoft.com/office/officeart/2005/8/layout/pyramid1"/>
    <dgm:cxn modelId="{C8C04B7D-AC9B-476C-811E-D93597E62751}" type="presParOf" srcId="{B376E7A4-C991-4845-B30C-9A3988F11598}" destId="{97D98640-EF5A-47D6-B195-7915F83CC8BF}" srcOrd="1" destOrd="0" presId="urn:microsoft.com/office/officeart/2005/8/layout/pyramid1"/>
    <dgm:cxn modelId="{91A9E52C-2FA8-4E7B-8516-851FC28E5831}" type="presParOf" srcId="{97D98640-EF5A-47D6-B195-7915F83CC8BF}" destId="{C73B07F5-A116-4DB3-8943-E32890060C4E}" srcOrd="0" destOrd="0" presId="urn:microsoft.com/office/officeart/2005/8/layout/pyramid1"/>
    <dgm:cxn modelId="{4D2FF22A-43B3-42C1-B6B2-FFC33BCFD3EB}" type="presParOf" srcId="{97D98640-EF5A-47D6-B195-7915F83CC8BF}" destId="{2D966EAA-EA54-46B4-8AC5-DE66A80BE4B0}" srcOrd="1" destOrd="0" presId="urn:microsoft.com/office/officeart/2005/8/layout/pyramid1"/>
    <dgm:cxn modelId="{8C9DDC1C-9B44-449B-BCE8-D299C64EEB48}" type="presParOf" srcId="{B376E7A4-C991-4845-B30C-9A3988F11598}" destId="{7ECAF3E6-BAF6-45A7-B2BF-182DC5E6EEDC}" srcOrd="2" destOrd="0" presId="urn:microsoft.com/office/officeart/2005/8/layout/pyramid1"/>
    <dgm:cxn modelId="{81D1487A-4FB0-406E-B304-B5004DD22681}" type="presParOf" srcId="{7ECAF3E6-BAF6-45A7-B2BF-182DC5E6EEDC}" destId="{FE280A98-8E08-4E09-9701-3EF03897A8F8}" srcOrd="0" destOrd="0" presId="urn:microsoft.com/office/officeart/2005/8/layout/pyramid1"/>
    <dgm:cxn modelId="{BF06A00E-0F04-4FA3-A137-71B80BE11BEF}" type="presParOf" srcId="{7ECAF3E6-BAF6-45A7-B2BF-182DC5E6EEDC}" destId="{6FA065C2-2743-4AFD-B84B-434EF0D64C52}" srcOrd="1" destOrd="0" presId="urn:microsoft.com/office/officeart/2005/8/layout/pyramid1"/>
    <dgm:cxn modelId="{1D14CB24-FFFC-414B-A8E4-E16816A585A2}" type="presParOf" srcId="{B376E7A4-C991-4845-B30C-9A3988F11598}" destId="{8367D074-4351-4BAB-A183-66695479EA12}" srcOrd="3" destOrd="0" presId="urn:microsoft.com/office/officeart/2005/8/layout/pyramid1"/>
    <dgm:cxn modelId="{41B41E70-E523-4630-962A-6E42A89F74E1}" type="presParOf" srcId="{8367D074-4351-4BAB-A183-66695479EA12}" destId="{4B0509C9-7CA9-4E6E-8CE4-2E03ECD63EF8}" srcOrd="0" destOrd="0" presId="urn:microsoft.com/office/officeart/2005/8/layout/pyramid1"/>
    <dgm:cxn modelId="{EE98A92E-18E5-41E7-83B3-2350447AF97E}" type="presParOf" srcId="{8367D074-4351-4BAB-A183-66695479EA12}" destId="{7D191123-0CA7-4033-99FF-CE0BB967B530}" srcOrd="1" destOrd="0" presId="urn:microsoft.com/office/officeart/2005/8/layout/pyramid1"/>
    <dgm:cxn modelId="{C46C9349-0D11-49E2-A22D-C8E0F0284900}" type="presParOf" srcId="{B376E7A4-C991-4845-B30C-9A3988F11598}" destId="{9CD158E6-D3AB-4072-9841-FAA36C0FE7DD}" srcOrd="4" destOrd="0" presId="urn:microsoft.com/office/officeart/2005/8/layout/pyramid1"/>
    <dgm:cxn modelId="{1F70D2B0-63DF-431B-9E03-A88C72073721}" type="presParOf" srcId="{9CD158E6-D3AB-4072-9841-FAA36C0FE7DD}" destId="{67FF5019-8407-4B5E-9F9F-7A4E3A4899CC}" srcOrd="0" destOrd="0" presId="urn:microsoft.com/office/officeart/2005/8/layout/pyramid1"/>
    <dgm:cxn modelId="{4F5D7A13-4DEE-4C26-A921-F29AA77D7D8F}" type="presParOf" srcId="{9CD158E6-D3AB-4072-9841-FAA36C0FE7DD}" destId="{27A729D4-B2F2-4967-B985-5A1DDDEEE6D4}"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0FECCA06-4FE1-4763-B1E7-D4DDDB32DF9D}" type="datetimeFigureOut">
              <a:rPr lang="fa-IR" smtClean="0"/>
              <a:pPr/>
              <a:t>11/02/1445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B777C131-DFF8-4E4A-965B-7BE33845A24A}" type="slidenum">
              <a:rPr lang="fa-IR" smtClean="0"/>
              <a:pPr/>
              <a:t>‹#›</a:t>
            </a:fld>
            <a:endParaRPr lang="fa-IR"/>
          </a:p>
        </p:txBody>
      </p:sp>
    </p:spTree>
    <p:extLst>
      <p:ext uri="{BB962C8B-B14F-4D97-AF65-F5344CB8AC3E}">
        <p14:creationId xmlns:p14="http://schemas.microsoft.com/office/powerpoint/2010/main" val="125815666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xfrm>
            <a:off x="685637" y="4343144"/>
            <a:ext cx="5486727" cy="4115019"/>
          </a:xfrm>
          <a:noFill/>
          <a:ln/>
        </p:spPr>
        <p:txBody>
          <a:bodyPr/>
          <a:lstStyle/>
          <a:p>
            <a:pPr eaLnBrk="1" hangingPunct="1"/>
            <a:endParaRPr lang="fa-IR" smtClean="0">
              <a:cs typeface="Arial" pitchFamily="34" charset="0"/>
            </a:endParaRPr>
          </a:p>
        </p:txBody>
      </p:sp>
    </p:spTree>
    <p:extLst>
      <p:ext uri="{BB962C8B-B14F-4D97-AF65-F5344CB8AC3E}">
        <p14:creationId xmlns:p14="http://schemas.microsoft.com/office/powerpoint/2010/main" val="2448303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xfrm>
            <a:off x="685637" y="4343144"/>
            <a:ext cx="5486727" cy="4115019"/>
          </a:xfrm>
          <a:noFill/>
          <a:ln/>
        </p:spPr>
        <p:txBody>
          <a:bodyPr/>
          <a:lstStyle/>
          <a:p>
            <a:pPr eaLnBrk="1" hangingPunct="1"/>
            <a:endParaRPr lang="fa-IR" smtClean="0">
              <a:cs typeface="Arial" pitchFamily="34" charset="0"/>
            </a:endParaRPr>
          </a:p>
        </p:txBody>
      </p:sp>
    </p:spTree>
    <p:extLst>
      <p:ext uri="{BB962C8B-B14F-4D97-AF65-F5344CB8AC3E}">
        <p14:creationId xmlns:p14="http://schemas.microsoft.com/office/powerpoint/2010/main" val="711054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xfrm>
            <a:off x="685637" y="4343144"/>
            <a:ext cx="5486727" cy="4115019"/>
          </a:xfrm>
          <a:noFill/>
          <a:ln/>
        </p:spPr>
        <p:txBody>
          <a:bodyPr/>
          <a:lstStyle/>
          <a:p>
            <a:pPr eaLnBrk="1" hangingPunct="1"/>
            <a:endParaRPr lang="fa-IR" smtClean="0">
              <a:cs typeface="Arial" pitchFamily="34" charset="0"/>
            </a:endParaRPr>
          </a:p>
        </p:txBody>
      </p:sp>
    </p:spTree>
    <p:extLst>
      <p:ext uri="{BB962C8B-B14F-4D97-AF65-F5344CB8AC3E}">
        <p14:creationId xmlns:p14="http://schemas.microsoft.com/office/powerpoint/2010/main" val="465969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xfrm>
            <a:off x="685637" y="4343144"/>
            <a:ext cx="5486727" cy="4115019"/>
          </a:xfrm>
          <a:noFill/>
          <a:ln/>
        </p:spPr>
        <p:txBody>
          <a:bodyPr/>
          <a:lstStyle/>
          <a:p>
            <a:pPr eaLnBrk="1" hangingPunct="1"/>
            <a:endParaRPr lang="fa-IR" smtClean="0">
              <a:cs typeface="Arial" pitchFamily="34" charset="0"/>
            </a:endParaRPr>
          </a:p>
        </p:txBody>
      </p:sp>
    </p:spTree>
    <p:extLst>
      <p:ext uri="{BB962C8B-B14F-4D97-AF65-F5344CB8AC3E}">
        <p14:creationId xmlns:p14="http://schemas.microsoft.com/office/powerpoint/2010/main" val="444586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a:xfrm>
            <a:off x="685637" y="4343144"/>
            <a:ext cx="5486727" cy="4115019"/>
          </a:xfrm>
          <a:noFill/>
          <a:ln/>
        </p:spPr>
        <p:txBody>
          <a:bodyPr/>
          <a:lstStyle/>
          <a:p>
            <a:pPr eaLnBrk="1" hangingPunct="1"/>
            <a:endParaRPr lang="fa-IR" smtClean="0">
              <a:cs typeface="Arial" pitchFamily="34" charset="0"/>
            </a:endParaRPr>
          </a:p>
        </p:txBody>
      </p:sp>
    </p:spTree>
    <p:extLst>
      <p:ext uri="{BB962C8B-B14F-4D97-AF65-F5344CB8AC3E}">
        <p14:creationId xmlns:p14="http://schemas.microsoft.com/office/powerpoint/2010/main" val="11459466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xfrm>
            <a:off x="685637" y="4343144"/>
            <a:ext cx="5486727" cy="4115019"/>
          </a:xfrm>
          <a:noFill/>
          <a:ln/>
        </p:spPr>
        <p:txBody>
          <a:bodyPr/>
          <a:lstStyle/>
          <a:p>
            <a:pPr eaLnBrk="1" hangingPunct="1"/>
            <a:endParaRPr lang="fa-IR" smtClean="0">
              <a:cs typeface="Arial" pitchFamily="34" charset="0"/>
            </a:endParaRPr>
          </a:p>
        </p:txBody>
      </p:sp>
    </p:spTree>
    <p:extLst>
      <p:ext uri="{BB962C8B-B14F-4D97-AF65-F5344CB8AC3E}">
        <p14:creationId xmlns:p14="http://schemas.microsoft.com/office/powerpoint/2010/main" val="4215844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xfrm>
            <a:off x="685637" y="4343144"/>
            <a:ext cx="5486727" cy="4115019"/>
          </a:xfrm>
          <a:noFill/>
          <a:ln/>
        </p:spPr>
        <p:txBody>
          <a:bodyPr/>
          <a:lstStyle/>
          <a:p>
            <a:pPr eaLnBrk="1" hangingPunct="1"/>
            <a:endParaRPr lang="fa-IR" smtClean="0">
              <a:cs typeface="Arial" pitchFamily="34" charset="0"/>
            </a:endParaRPr>
          </a:p>
        </p:txBody>
      </p:sp>
    </p:spTree>
    <p:extLst>
      <p:ext uri="{BB962C8B-B14F-4D97-AF65-F5344CB8AC3E}">
        <p14:creationId xmlns:p14="http://schemas.microsoft.com/office/powerpoint/2010/main" val="17067873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31"/>
          <p:cNvSpPr>
            <a:spLocks noGrp="1" noChangeArrowheads="1"/>
          </p:cNvSpPr>
          <p:nvPr>
            <p:ph type="sldNum" sz="quarter" idx="5"/>
          </p:nvPr>
        </p:nvSpPr>
        <p:spPr>
          <a:ln/>
        </p:spPr>
        <p:txBody>
          <a:bodyPr/>
          <a:lstStyle/>
          <a:p>
            <a:fld id="{FB810A24-92A2-4D82-B2C1-4B1971828038}" type="slidenum">
              <a:rPr lang="en-US"/>
              <a:pPr/>
              <a:t>20</a:t>
            </a:fld>
            <a:endParaRPr lang="en-US"/>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r>
              <a:rPr lang="en-US" dirty="0"/>
              <a:t>Hammer Approach: use of threats, force, or authority by one person, others submit, results in anger.</a:t>
            </a:r>
          </a:p>
          <a:p>
            <a:r>
              <a:rPr lang="en-US" dirty="0"/>
              <a:t>Compromise: each person volunteers to give up something in order to reach a decision, may result in strained feelings.</a:t>
            </a:r>
          </a:p>
          <a:p>
            <a:r>
              <a:rPr lang="en-US" dirty="0"/>
              <a:t>Mediation: uninvolved third party, counselor or consultant, referees or makes the decision.</a:t>
            </a:r>
          </a:p>
          <a:p>
            <a:r>
              <a:rPr lang="en-US" dirty="0"/>
              <a:t>Creative Problem Solving: ideas are developed until fully acceptable by all and true consensus is achieved.</a:t>
            </a:r>
          </a:p>
        </p:txBody>
      </p:sp>
    </p:spTree>
    <p:extLst>
      <p:ext uri="{BB962C8B-B14F-4D97-AF65-F5344CB8AC3E}">
        <p14:creationId xmlns:p14="http://schemas.microsoft.com/office/powerpoint/2010/main" val="4076402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AE98452B-E79F-480E-9D8A-5EF08B812BA0}" type="datetimeFigureOut">
              <a:rPr lang="fa-IR" smtClean="0"/>
              <a:pPr/>
              <a:t>11/02/1445</a:t>
            </a:fld>
            <a:endParaRPr lang="fa-IR"/>
          </a:p>
        </p:txBody>
      </p:sp>
      <p:sp>
        <p:nvSpPr>
          <p:cNvPr id="20" name="Footer Placeholder 19"/>
          <p:cNvSpPr>
            <a:spLocks noGrp="1"/>
          </p:cNvSpPr>
          <p:nvPr>
            <p:ph type="ftr" sz="quarter" idx="11"/>
          </p:nvPr>
        </p:nvSpPr>
        <p:spPr/>
        <p:txBody>
          <a:bodyPr/>
          <a:lstStyle>
            <a:extLst/>
          </a:lstStyle>
          <a:p>
            <a:endParaRPr lang="fa-IR"/>
          </a:p>
        </p:txBody>
      </p:sp>
      <p:sp>
        <p:nvSpPr>
          <p:cNvPr id="10" name="Slide Number Placeholder 9"/>
          <p:cNvSpPr>
            <a:spLocks noGrp="1"/>
          </p:cNvSpPr>
          <p:nvPr>
            <p:ph type="sldNum" sz="quarter" idx="12"/>
          </p:nvPr>
        </p:nvSpPr>
        <p:spPr/>
        <p:txBody>
          <a:bodyPr/>
          <a:lstStyle>
            <a:extLst/>
          </a:lstStyle>
          <a:p>
            <a:fld id="{A3DD196B-DFA3-44B8-B77D-F1A4D663DAD6}" type="slidenum">
              <a:rPr lang="fa-IR" smtClean="0"/>
              <a:pPr/>
              <a:t>‹#›</a:t>
            </a:fld>
            <a:endParaRPr lang="fa-IR"/>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transition spd="slow">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E98452B-E79F-480E-9D8A-5EF08B812BA0}" type="datetimeFigureOut">
              <a:rPr lang="fa-IR" smtClean="0"/>
              <a:pPr/>
              <a:t>11/02/1445</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A3DD196B-DFA3-44B8-B77D-F1A4D663DAD6}" type="slidenum">
              <a:rPr lang="fa-IR" smtClean="0"/>
              <a:pPr/>
              <a:t>‹#›</a:t>
            </a:fld>
            <a:endParaRPr lang="fa-IR"/>
          </a:p>
        </p:txBody>
      </p:sp>
    </p:spTree>
  </p:cSld>
  <p:clrMapOvr>
    <a:masterClrMapping/>
  </p:clrMapOvr>
  <p:transition spd="slow">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E98452B-E79F-480E-9D8A-5EF08B812BA0}" type="datetimeFigureOut">
              <a:rPr lang="fa-IR" smtClean="0"/>
              <a:pPr/>
              <a:t>11/02/1445</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A3DD196B-DFA3-44B8-B77D-F1A4D663DAD6}" type="slidenum">
              <a:rPr lang="fa-IR" smtClean="0"/>
              <a:pPr/>
              <a:t>‹#›</a:t>
            </a:fld>
            <a:endParaRPr lang="fa-I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transition spd="slow">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E98452B-E79F-480E-9D8A-5EF08B812BA0}" type="datetimeFigureOut">
              <a:rPr lang="fa-IR" smtClean="0"/>
              <a:pPr/>
              <a:t>11/02/1445</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A3DD196B-DFA3-44B8-B77D-F1A4D663DAD6}" type="slidenum">
              <a:rPr lang="fa-IR" smtClean="0"/>
              <a:pPr/>
              <a:t>‹#›</a:t>
            </a:fld>
            <a:endParaRPr lang="fa-IR"/>
          </a:p>
        </p:txBody>
      </p:sp>
    </p:spTree>
  </p:cSld>
  <p:clrMapOvr>
    <a:masterClrMapping/>
  </p:clrMapOvr>
  <p:transition spd="slow">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E98452B-E79F-480E-9D8A-5EF08B812BA0}" type="datetimeFigureOut">
              <a:rPr lang="fa-IR" smtClean="0"/>
              <a:pPr/>
              <a:t>11/02/1445</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A3DD196B-DFA3-44B8-B77D-F1A4D663DAD6}" type="slidenum">
              <a:rPr lang="fa-IR" smtClean="0"/>
              <a:pPr/>
              <a:t>‹#›</a:t>
            </a:fld>
            <a:endParaRPr lang="fa-IR"/>
          </a:p>
        </p:txBody>
      </p:sp>
    </p:spTree>
  </p:cSld>
  <p:clrMapOvr>
    <a:masterClrMapping/>
  </p:clrMapOvr>
  <p:transition spd="slow">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AE98452B-E79F-480E-9D8A-5EF08B812BA0}" type="datetimeFigureOut">
              <a:rPr lang="fa-IR" smtClean="0"/>
              <a:pPr/>
              <a:t>11/02/1445</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A3DD196B-DFA3-44B8-B77D-F1A4D663DAD6}" type="slidenum">
              <a:rPr lang="fa-IR" smtClean="0"/>
              <a:pPr/>
              <a:t>‹#›</a:t>
            </a:fld>
            <a:endParaRPr lang="fa-IR"/>
          </a:p>
        </p:txBody>
      </p:sp>
    </p:spTree>
  </p:cSld>
  <p:clrMapOvr>
    <a:masterClrMapping/>
  </p:clrMapOvr>
  <p:transition spd="slow">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AE98452B-E79F-480E-9D8A-5EF08B812BA0}" type="datetimeFigureOut">
              <a:rPr lang="fa-IR" smtClean="0"/>
              <a:pPr/>
              <a:t>11/02/1445</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A3DD196B-DFA3-44B8-B77D-F1A4D663DAD6}" type="slidenum">
              <a:rPr lang="fa-IR" smtClean="0"/>
              <a:pPr/>
              <a:t>‹#›</a:t>
            </a:fld>
            <a:endParaRPr lang="fa-I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transition spd="slow">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E98452B-E79F-480E-9D8A-5EF08B812BA0}" type="datetimeFigureOut">
              <a:rPr lang="fa-IR" smtClean="0"/>
              <a:pPr/>
              <a:t>11/02/1445</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A3DD196B-DFA3-44B8-B77D-F1A4D663DAD6}" type="slidenum">
              <a:rPr lang="fa-IR" smtClean="0"/>
              <a:pPr/>
              <a:t>‹#›</a:t>
            </a:fld>
            <a:endParaRPr lang="fa-IR"/>
          </a:p>
        </p:txBody>
      </p:sp>
    </p:spTree>
  </p:cSld>
  <p:clrMapOvr>
    <a:masterClrMapping/>
  </p:clrMapOvr>
  <p:transition spd="slow">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AE98452B-E79F-480E-9D8A-5EF08B812BA0}" type="datetimeFigureOut">
              <a:rPr lang="fa-IR" smtClean="0"/>
              <a:pPr/>
              <a:t>11/02/1445</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A3DD196B-DFA3-44B8-B77D-F1A4D663DAD6}" type="slidenum">
              <a:rPr lang="fa-IR" smtClean="0"/>
              <a:pPr/>
              <a:t>‹#›</a:t>
            </a:fld>
            <a:endParaRPr lang="fa-I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transition spd="slow">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E98452B-E79F-480E-9D8A-5EF08B812BA0}" type="datetimeFigureOut">
              <a:rPr lang="fa-IR" smtClean="0"/>
              <a:pPr/>
              <a:t>11/02/1445</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A3DD196B-DFA3-44B8-B77D-F1A4D663DAD6}" type="slidenum">
              <a:rPr lang="fa-IR" smtClean="0"/>
              <a:pPr/>
              <a:t>‹#›</a:t>
            </a:fld>
            <a:endParaRPr lang="fa-IR"/>
          </a:p>
        </p:txBody>
      </p:sp>
    </p:spTree>
  </p:cSld>
  <p:clrMapOvr>
    <a:masterClrMapping/>
  </p:clrMapOvr>
  <p:transition spd="slow">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E98452B-E79F-480E-9D8A-5EF08B812BA0}" type="datetimeFigureOut">
              <a:rPr lang="fa-IR" smtClean="0"/>
              <a:pPr/>
              <a:t>11/02/1445</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A3DD196B-DFA3-44B8-B77D-F1A4D663DAD6}" type="slidenum">
              <a:rPr lang="fa-IR" smtClean="0"/>
              <a:pPr/>
              <a:t>‹#›</a:t>
            </a:fld>
            <a:endParaRPr lang="fa-IR"/>
          </a:p>
        </p:txBody>
      </p:sp>
    </p:spTree>
  </p:cSld>
  <p:clrMapOvr>
    <a:masterClrMapping/>
  </p:clrMapOvr>
  <p:transition spd="slow">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457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B16C323-0854-403F-8FA1-21D4338C404C}" type="slidenum">
              <a:rPr lang="ar-SA"/>
              <a:pPr>
                <a:defRPr/>
              </a:pPr>
              <a:t>‹#›</a:t>
            </a:fld>
            <a:endParaRPr lang="en-US"/>
          </a:p>
        </p:txBody>
      </p:sp>
    </p:spTree>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AE98452B-E79F-480E-9D8A-5EF08B812BA0}" type="datetimeFigureOut">
              <a:rPr lang="fa-IR" smtClean="0"/>
              <a:pPr/>
              <a:t>11/02/1445</a:t>
            </a:fld>
            <a:endParaRPr lang="fa-I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a-I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3DD196B-DFA3-44B8-B77D-F1A4D663DAD6}" type="slidenum">
              <a:rPr lang="fa-IR" smtClean="0"/>
              <a:pPr/>
              <a:t>‹#›</a:t>
            </a:fld>
            <a:endParaRPr lang="fa-I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Lst>
  <p:transition spd="slow">
    <p:random/>
  </p:transition>
  <p:txStyles>
    <p:title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r" rtl="1"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r" rtl="1"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r" rtl="1"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r" rtl="1"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r" rtl="1"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3.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6.wmf"/><Relationship Id="rId4" Type="http://schemas.openxmlformats.org/officeDocument/2006/relationships/oleObject" Target="../embeddings/oleObject2.bin"/></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5.xml"/><Relationship Id="rId7" Type="http://schemas.openxmlformats.org/officeDocument/2006/relationships/image" Target="../media/image8.wmf"/><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7.wmf"/><Relationship Id="rId4" Type="http://schemas.openxmlformats.org/officeDocument/2006/relationships/oleObject" Target="../embeddings/oleObject3.bin"/><Relationship Id="rId9" Type="http://schemas.openxmlformats.org/officeDocument/2006/relationships/image" Target="../media/image9.wmf"/></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10.png"/><Relationship Id="rId4" Type="http://schemas.openxmlformats.org/officeDocument/2006/relationships/oleObject" Target="../embeddings/oleObject6.bin"/></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mailto:J_fathabadi@sbu.ac.ir" TargetMode="External"/><Relationship Id="rId2" Type="http://schemas.openxmlformats.org/officeDocument/2006/relationships/hyperlink" Target="mailto:fathabadi51@gmail.com"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3648" y="0"/>
            <a:ext cx="7406640" cy="1472184"/>
          </a:xfrm>
        </p:spPr>
        <p:txBody>
          <a:bodyPr>
            <a:noAutofit/>
          </a:bodyPr>
          <a:lstStyle/>
          <a:p>
            <a:pPr algn="ctr"/>
            <a:r>
              <a:rPr lang="fa-IR" sz="4800" dirty="0" smtClean="0">
                <a:solidFill>
                  <a:srgbClr val="002060"/>
                </a:solidFill>
                <a:latin typeface="IranNastaliq" pitchFamily="18" charset="0"/>
                <a:cs typeface="IranNastaliq" pitchFamily="18" charset="0"/>
              </a:rPr>
              <a:t>به نام آنکه هستي نام از او يافت</a:t>
            </a:r>
            <a:br>
              <a:rPr lang="fa-IR" sz="4800" dirty="0" smtClean="0">
                <a:solidFill>
                  <a:srgbClr val="002060"/>
                </a:solidFill>
                <a:latin typeface="IranNastaliq" pitchFamily="18" charset="0"/>
                <a:cs typeface="IranNastaliq" pitchFamily="18" charset="0"/>
              </a:rPr>
            </a:br>
            <a:r>
              <a:rPr lang="fa-IR" sz="4800" dirty="0" smtClean="0">
                <a:solidFill>
                  <a:srgbClr val="002060"/>
                </a:solidFill>
                <a:latin typeface="IranNastaliq" pitchFamily="18" charset="0"/>
                <a:cs typeface="IranNastaliq" pitchFamily="18" charset="0"/>
              </a:rPr>
              <a:t>فلک جنبش، زمين آرام از او يافت </a:t>
            </a:r>
            <a:endParaRPr lang="fa-IR" sz="4800" dirty="0">
              <a:solidFill>
                <a:srgbClr val="002060"/>
              </a:solidFill>
              <a:latin typeface="IranNastaliq" pitchFamily="18" charset="0"/>
              <a:cs typeface="IranNastaliq" pitchFamily="18" charset="0"/>
            </a:endParaRPr>
          </a:p>
        </p:txBody>
      </p:sp>
      <p:sp>
        <p:nvSpPr>
          <p:cNvPr id="3" name="Subtitle 2"/>
          <p:cNvSpPr>
            <a:spLocks noGrp="1"/>
          </p:cNvSpPr>
          <p:nvPr>
            <p:ph type="subTitle" idx="1"/>
          </p:nvPr>
        </p:nvSpPr>
        <p:spPr/>
        <p:txBody>
          <a:bodyPr/>
          <a:lstStyle/>
          <a:p>
            <a:pPr algn="ctr"/>
            <a:endParaRPr lang="fa-IR" dirty="0"/>
          </a:p>
        </p:txBody>
      </p:sp>
      <p:pic>
        <p:nvPicPr>
          <p:cNvPr id="5" name="Picture 4" descr="68ldmb7.jpg"/>
          <p:cNvPicPr>
            <a:picLocks noChangeAspect="1"/>
          </p:cNvPicPr>
          <p:nvPr/>
        </p:nvPicPr>
        <p:blipFill>
          <a:blip r:embed="rId2" cstate="print"/>
          <a:stretch>
            <a:fillRect/>
          </a:stretch>
        </p:blipFill>
        <p:spPr>
          <a:xfrm>
            <a:off x="971600" y="1412776"/>
            <a:ext cx="8172400" cy="5445223"/>
          </a:xfrm>
          <a:prstGeom prst="rect">
            <a:avLst/>
          </a:prstGeom>
        </p:spPr>
      </p:pic>
    </p:spTree>
  </p:cSld>
  <p:clrMapOvr>
    <a:masterClrMapping/>
  </p:clrMapOvr>
  <p:transition spd="slow">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908720"/>
            <a:ext cx="7498080" cy="1714202"/>
          </a:xfrm>
        </p:spPr>
        <p:txBody>
          <a:bodyPr>
            <a:noAutofit/>
          </a:bodyPr>
          <a:lstStyle/>
          <a:p>
            <a:pPr algn="ctr"/>
            <a:r>
              <a:rPr lang="fa-IR" sz="5400" dirty="0" smtClean="0">
                <a:latin typeface="IranNastaliq" pitchFamily="18" charset="0"/>
                <a:cs typeface="IranNastaliq" pitchFamily="18" charset="0"/>
              </a:rPr>
              <a:t>کارگاه تربيت مدرس مهارتهاي زندگي</a:t>
            </a:r>
            <a:br>
              <a:rPr lang="fa-IR" sz="5400" dirty="0" smtClean="0">
                <a:latin typeface="IranNastaliq" pitchFamily="18" charset="0"/>
                <a:cs typeface="IranNastaliq" pitchFamily="18" charset="0"/>
              </a:rPr>
            </a:br>
            <a:r>
              <a:rPr lang="fa-IR" sz="5400" dirty="0" smtClean="0">
                <a:latin typeface="IranNastaliq" pitchFamily="18" charset="0"/>
                <a:cs typeface="IranNastaliq" pitchFamily="18" charset="0"/>
              </a:rPr>
              <a:t/>
            </a:r>
            <a:br>
              <a:rPr lang="fa-IR" sz="5400" dirty="0" smtClean="0">
                <a:latin typeface="IranNastaliq" pitchFamily="18" charset="0"/>
                <a:cs typeface="IranNastaliq" pitchFamily="18" charset="0"/>
              </a:rPr>
            </a:br>
            <a:endParaRPr lang="fa-IR" sz="5400" dirty="0">
              <a:latin typeface="IranNastaliq" pitchFamily="18" charset="0"/>
              <a:cs typeface="IranNastaliq" pitchFamily="18" charset="0"/>
            </a:endParaRPr>
          </a:p>
        </p:txBody>
      </p:sp>
      <p:sp>
        <p:nvSpPr>
          <p:cNvPr id="3" name="Content Placeholder 2"/>
          <p:cNvSpPr>
            <a:spLocks noGrp="1"/>
          </p:cNvSpPr>
          <p:nvPr>
            <p:ph idx="1"/>
          </p:nvPr>
        </p:nvSpPr>
        <p:spPr>
          <a:xfrm>
            <a:off x="1435608" y="2708920"/>
            <a:ext cx="7498080" cy="3539480"/>
          </a:xfrm>
        </p:spPr>
        <p:txBody>
          <a:bodyPr>
            <a:normAutofit/>
          </a:bodyPr>
          <a:lstStyle/>
          <a:p>
            <a:pPr algn="ctr">
              <a:buNone/>
            </a:pPr>
            <a:endParaRPr lang="fa-IR" dirty="0" smtClean="0"/>
          </a:p>
          <a:p>
            <a:pPr algn="ctr">
              <a:buNone/>
            </a:pPr>
            <a:r>
              <a:rPr lang="fa-IR" sz="6000" dirty="0" smtClean="0">
                <a:solidFill>
                  <a:srgbClr val="C00000"/>
                </a:solidFill>
                <a:latin typeface="IranNastaliq" pitchFamily="18" charset="0"/>
                <a:cs typeface="IranNastaliq" pitchFamily="18" charset="0"/>
              </a:rPr>
              <a:t>فنون و روشهاي مناسب براي آموزش مهارت  کار تيمي </a:t>
            </a:r>
            <a:endParaRPr lang="fa-IR" dirty="0" smtClean="0">
              <a:solidFill>
                <a:srgbClr val="C00000"/>
              </a:solidFill>
            </a:endParaRPr>
          </a:p>
          <a:p>
            <a:pPr algn="ctr">
              <a:buNone/>
            </a:pPr>
            <a:endParaRPr lang="fa-IR" dirty="0" smtClean="0">
              <a:solidFill>
                <a:srgbClr val="002060"/>
              </a:solidFill>
            </a:endParaRPr>
          </a:p>
        </p:txBody>
      </p:sp>
    </p:spTree>
  </p:cSld>
  <p:clrMapOvr>
    <a:masterClrMapping/>
  </p:clrMapOvr>
  <p:transition spd="slow">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dirty="0" smtClean="0">
                <a:latin typeface="IranNastaliq" pitchFamily="18" charset="0"/>
                <a:cs typeface="IranNastaliq" pitchFamily="18" charset="0"/>
              </a:rPr>
              <a:t>شرکت کنندگان محترم پس از گذراندن اين کارگاه آموزشي بايد بتوانند:</a:t>
            </a:r>
            <a:endParaRPr lang="fa-IR" dirty="0">
              <a:latin typeface="IranNastaliq" pitchFamily="18" charset="0"/>
              <a:cs typeface="IranNastaliq" pitchFamily="18" charset="0"/>
            </a:endParaRPr>
          </a:p>
        </p:txBody>
      </p:sp>
      <p:sp>
        <p:nvSpPr>
          <p:cNvPr id="3" name="Content Placeholder 2"/>
          <p:cNvSpPr>
            <a:spLocks noGrp="1"/>
          </p:cNvSpPr>
          <p:nvPr>
            <p:ph idx="1"/>
          </p:nvPr>
        </p:nvSpPr>
        <p:spPr>
          <a:xfrm>
            <a:off x="1043608" y="1447800"/>
            <a:ext cx="7890080" cy="4800600"/>
          </a:xfrm>
        </p:spPr>
        <p:txBody>
          <a:bodyPr>
            <a:normAutofit fontScale="70000" lnSpcReduction="20000"/>
          </a:bodyPr>
          <a:lstStyle/>
          <a:p>
            <a:pPr algn="just"/>
            <a:r>
              <a:rPr lang="fa-IR" dirty="0" smtClean="0">
                <a:cs typeface="B Tabassom" pitchFamily="2" charset="-78"/>
              </a:rPr>
              <a:t>تيم و کار گروهي را تعريف کنند و مشخصات آن را ذکر کنند.</a:t>
            </a:r>
          </a:p>
          <a:p>
            <a:pPr algn="just"/>
            <a:r>
              <a:rPr lang="fa-IR" dirty="0" smtClean="0">
                <a:cs typeface="B Tabassom" pitchFamily="2" charset="-78"/>
              </a:rPr>
              <a:t>دلايل نياز به کار گروهي را توضيح دهند.</a:t>
            </a:r>
          </a:p>
          <a:p>
            <a:pPr algn="just"/>
            <a:r>
              <a:rPr lang="fa-IR" dirty="0" smtClean="0">
                <a:cs typeface="B Tabassom" pitchFamily="2" charset="-78"/>
              </a:rPr>
              <a:t>نحوه تشکيل يک تيم را توضيح دهند.</a:t>
            </a:r>
          </a:p>
          <a:p>
            <a:pPr algn="just"/>
            <a:r>
              <a:rPr lang="fa-IR" dirty="0" smtClean="0">
                <a:cs typeface="B Tabassom" pitchFamily="2" charset="-78"/>
              </a:rPr>
              <a:t>مزاياي انجام کارها به صورت تيمي را بيان کنند.</a:t>
            </a:r>
          </a:p>
          <a:p>
            <a:pPr algn="just"/>
            <a:r>
              <a:rPr lang="fa-IR" dirty="0" smtClean="0">
                <a:cs typeface="B Tabassom" pitchFamily="2" charset="-78"/>
              </a:rPr>
              <a:t>معايب و آفات کار تيمي را شرح دهند.</a:t>
            </a:r>
          </a:p>
          <a:p>
            <a:pPr algn="just"/>
            <a:r>
              <a:rPr lang="fa-IR" dirty="0" smtClean="0">
                <a:cs typeface="B Tabassom" pitchFamily="2" charset="-78"/>
              </a:rPr>
              <a:t>نقشها، وظايف و اختيارات را در کار تيمي شرح دهند.</a:t>
            </a:r>
          </a:p>
          <a:p>
            <a:pPr algn="just"/>
            <a:r>
              <a:rPr lang="fa-IR" dirty="0" smtClean="0">
                <a:cs typeface="B Tabassom" pitchFamily="2" charset="-78"/>
              </a:rPr>
              <a:t>روشهاي حل تعارض در گروه را بيان کنند.</a:t>
            </a:r>
          </a:p>
          <a:p>
            <a:pPr algn="just"/>
            <a:r>
              <a:rPr lang="fa-IR" dirty="0" smtClean="0">
                <a:cs typeface="B Tabassom" pitchFamily="2" charset="-78"/>
              </a:rPr>
              <a:t>مراحل طراحي يک برنامه براي آموزش کار گروهي را توضيح دهند. </a:t>
            </a:r>
          </a:p>
          <a:p>
            <a:pPr algn="just"/>
            <a:r>
              <a:rPr lang="fa-IR" dirty="0" smtClean="0">
                <a:cs typeface="B Tabassom" pitchFamily="2" charset="-78"/>
              </a:rPr>
              <a:t>روشهاي مناسب براي آموزش مهارت کار گروهي را نام ببرند.</a:t>
            </a:r>
          </a:p>
          <a:p>
            <a:pPr algn="just"/>
            <a:r>
              <a:rPr lang="fa-IR" dirty="0" smtClean="0">
                <a:cs typeface="B Tabassom" pitchFamily="2" charset="-78"/>
              </a:rPr>
              <a:t>براي هر کدام از روشهاي آموزش کار گروهي نمونه اي را طراحي و اجرا نمايند.</a:t>
            </a:r>
          </a:p>
          <a:p>
            <a:pPr algn="just"/>
            <a:r>
              <a:rPr lang="fa-IR" dirty="0" smtClean="0">
                <a:cs typeface="B Tabassom" pitchFamily="2" charset="-78"/>
              </a:rPr>
              <a:t>تمرينهاي لازم را براي آموزش بينندگان متناسب با سن، سطح تحول و بافت زندگي آنها طراحي نمايند.</a:t>
            </a:r>
          </a:p>
          <a:p>
            <a:pPr algn="just">
              <a:buNone/>
            </a:pPr>
            <a:r>
              <a:rPr lang="fa-IR" dirty="0" smtClean="0">
                <a:cs typeface="B Tabassom" pitchFamily="2" charset="-78"/>
              </a:rPr>
              <a:t> </a:t>
            </a:r>
            <a:endParaRPr lang="fa-IR" dirty="0">
              <a:cs typeface="B Tabassom" pitchFamily="2" charset="-78"/>
            </a:endParaRPr>
          </a:p>
        </p:txBody>
      </p:sp>
    </p:spTree>
  </p:cSld>
  <p:clrMapOvr>
    <a:masterClrMapping/>
  </p:clrMapOvr>
  <p:transition spd="slow">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dirty="0" smtClean="0">
                <a:latin typeface="IranNastaliq" pitchFamily="18" charset="0"/>
                <a:cs typeface="IranNastaliq" pitchFamily="18" charset="0"/>
              </a:rPr>
              <a:t>تعريف گروه و کار گروهي</a:t>
            </a:r>
            <a:endParaRPr lang="fa-IR" sz="6000" dirty="0">
              <a:latin typeface="IranNastaliq" pitchFamily="18" charset="0"/>
              <a:cs typeface="IranNastaliq" pitchFamily="18" charset="0"/>
            </a:endParaRPr>
          </a:p>
        </p:txBody>
      </p:sp>
      <p:sp>
        <p:nvSpPr>
          <p:cNvPr id="3" name="Content Placeholder 2"/>
          <p:cNvSpPr>
            <a:spLocks noGrp="1"/>
          </p:cNvSpPr>
          <p:nvPr>
            <p:ph idx="1"/>
          </p:nvPr>
        </p:nvSpPr>
        <p:spPr>
          <a:xfrm>
            <a:off x="1043608" y="1447800"/>
            <a:ext cx="7890080" cy="4800600"/>
          </a:xfrm>
        </p:spPr>
        <p:txBody>
          <a:bodyPr/>
          <a:lstStyle/>
          <a:p>
            <a:pPr algn="just"/>
            <a:r>
              <a:rPr lang="fa-IR" dirty="0" smtClean="0">
                <a:solidFill>
                  <a:srgbClr val="800000"/>
                </a:solidFill>
                <a:cs typeface="B Koodak" pitchFamily="2" charset="-78"/>
              </a:rPr>
              <a:t>يک </a:t>
            </a:r>
            <a:r>
              <a:rPr lang="fa-IR" dirty="0" smtClean="0">
                <a:solidFill>
                  <a:srgbClr val="002060"/>
                </a:solidFill>
                <a:cs typeface="B Koodak" pitchFamily="2" charset="-78"/>
              </a:rPr>
              <a:t>تيم</a:t>
            </a:r>
            <a:r>
              <a:rPr lang="fa-IR" dirty="0" smtClean="0">
                <a:solidFill>
                  <a:srgbClr val="800000"/>
                </a:solidFill>
                <a:cs typeface="B Koodak" pitchFamily="2" charset="-78"/>
              </a:rPr>
              <a:t> شامل مجموعه اي از افراد با دانش، استعداد، تخصص و خصلتهاي خاص خودشان است که در کنار يکديگر براي رسيدن به يک هدف مشترک مي کوشند</a:t>
            </a:r>
          </a:p>
          <a:p>
            <a:pPr algn="just"/>
            <a:r>
              <a:rPr lang="fa-IR" dirty="0" smtClean="0">
                <a:solidFill>
                  <a:srgbClr val="800000"/>
                </a:solidFill>
                <a:cs typeface="B Koodak" pitchFamily="2" charset="-78"/>
              </a:rPr>
              <a:t>اعضاي يک </a:t>
            </a:r>
            <a:r>
              <a:rPr lang="fa-IR" dirty="0" smtClean="0">
                <a:solidFill>
                  <a:srgbClr val="002060"/>
                </a:solidFill>
                <a:cs typeface="B Koodak" pitchFamily="2" charset="-78"/>
              </a:rPr>
              <a:t>تيم</a:t>
            </a:r>
            <a:r>
              <a:rPr lang="fa-IR" dirty="0" smtClean="0">
                <a:solidFill>
                  <a:srgbClr val="800000"/>
                </a:solidFill>
                <a:cs typeface="B Koodak" pitchFamily="2" charset="-78"/>
              </a:rPr>
              <a:t> ممکن است همديگر را نشناسند، و عليرغم تفاوتهاي فردي و فرهنگي اشان بايد بکوشند تا روابط موثري براي کار مشترک ايجاد کنند</a:t>
            </a:r>
          </a:p>
          <a:p>
            <a:pPr algn="just"/>
            <a:r>
              <a:rPr lang="fa-IR" dirty="0" smtClean="0">
                <a:solidFill>
                  <a:srgbClr val="002060"/>
                </a:solidFill>
                <a:cs typeface="B Koodak" pitchFamily="2" charset="-78"/>
              </a:rPr>
              <a:t>کار گروهي (تيمي)</a:t>
            </a:r>
            <a:r>
              <a:rPr lang="fa-IR" dirty="0" smtClean="0">
                <a:solidFill>
                  <a:srgbClr val="800000"/>
                </a:solidFill>
                <a:cs typeface="B Koodak" pitchFamily="2" charset="-78"/>
              </a:rPr>
              <a:t>: فرايندي که از طريق آن تعدادي از افراد از طريق تعامل در راستاي رسيدن به هدف مشترک کوشش مي کنند </a:t>
            </a:r>
          </a:p>
          <a:p>
            <a:pPr algn="just"/>
            <a:endParaRPr lang="fa-IR" dirty="0">
              <a:solidFill>
                <a:srgbClr val="800000"/>
              </a:solidFill>
              <a:cs typeface="B Koodak" pitchFamily="2" charset="-78"/>
            </a:endParaRPr>
          </a:p>
        </p:txBody>
      </p:sp>
    </p:spTree>
  </p:cSld>
  <p:clrMapOvr>
    <a:masterClrMapping/>
  </p:clrMapOvr>
  <p:transition spd="slow">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ChangeArrowheads="1"/>
          </p:cNvSpPr>
          <p:nvPr/>
        </p:nvSpPr>
        <p:spPr bwMode="auto">
          <a:xfrm>
            <a:off x="827088" y="333375"/>
            <a:ext cx="7518400" cy="350838"/>
          </a:xfrm>
          <a:prstGeom prst="rect">
            <a:avLst/>
          </a:prstGeom>
          <a:noFill/>
          <a:ln w="9525">
            <a:noFill/>
            <a:miter lim="800000"/>
            <a:headEnd/>
            <a:tailEnd/>
          </a:ln>
        </p:spPr>
        <p:txBody>
          <a:bodyPr lIns="52388" tIns="26988" rIns="52388" bIns="26988" anchor="ctr"/>
          <a:lstStyle/>
          <a:p>
            <a:pPr algn="ctr" defTabSz="250825" eaLnBrk="0" hangingPunct="0">
              <a:lnSpc>
                <a:spcPct val="130000"/>
              </a:lnSpc>
            </a:pPr>
            <a:r>
              <a:rPr lang="fa-IR" sz="5400" b="1" dirty="0">
                <a:solidFill>
                  <a:srgbClr val="000066"/>
                </a:solidFill>
                <a:latin typeface="IranNastaliq" pitchFamily="18" charset="0"/>
                <a:cs typeface="IranNastaliq" pitchFamily="18" charset="0"/>
              </a:rPr>
              <a:t>علل احساس نياز به كار تيمي</a:t>
            </a:r>
            <a:endParaRPr lang="en-US" sz="5400" b="1" dirty="0">
              <a:solidFill>
                <a:srgbClr val="000066"/>
              </a:solidFill>
              <a:latin typeface="IranNastaliq" pitchFamily="18" charset="0"/>
              <a:cs typeface="IranNastaliq" pitchFamily="18" charset="0"/>
            </a:endParaRPr>
          </a:p>
        </p:txBody>
      </p:sp>
      <p:graphicFrame>
        <p:nvGraphicFramePr>
          <p:cNvPr id="1026" name="Object 3"/>
          <p:cNvGraphicFramePr>
            <a:graphicFrameLocks/>
          </p:cNvGraphicFramePr>
          <p:nvPr/>
        </p:nvGraphicFramePr>
        <p:xfrm>
          <a:off x="0" y="4292600"/>
          <a:ext cx="3132138" cy="2565400"/>
        </p:xfrm>
        <a:graphic>
          <a:graphicData uri="http://schemas.openxmlformats.org/presentationml/2006/ole">
            <mc:AlternateContent xmlns:mc="http://schemas.openxmlformats.org/markup-compatibility/2006">
              <mc:Choice xmlns:v="urn:schemas-microsoft-com:vml" Requires="v">
                <p:oleObj spid="_x0000_s5123" name="ClipArt" r:id="rId4" imgW="2285640" imgH="1466640" progId="">
                  <p:embed/>
                </p:oleObj>
              </mc:Choice>
              <mc:Fallback>
                <p:oleObj name="ClipArt" r:id="rId4" imgW="2285640" imgH="1466640" progId="">
                  <p:embed/>
                  <p:pic>
                    <p:nvPicPr>
                      <p:cNvPr id="0" name="Object 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292600"/>
                        <a:ext cx="3132138" cy="256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73412" name="Text Box 4"/>
          <p:cNvSpPr txBox="1">
            <a:spLocks noChangeArrowheads="1"/>
          </p:cNvSpPr>
          <p:nvPr/>
        </p:nvSpPr>
        <p:spPr bwMode="auto">
          <a:xfrm>
            <a:off x="2052638" y="763588"/>
            <a:ext cx="6767512" cy="4913312"/>
          </a:xfrm>
          <a:prstGeom prst="rect">
            <a:avLst/>
          </a:prstGeom>
          <a:noFill/>
          <a:ln w="12700">
            <a:noFill/>
            <a:miter lim="800000"/>
            <a:headEnd type="none" w="sm" len="sm"/>
            <a:tailEnd type="none" w="sm" len="sm"/>
          </a:ln>
        </p:spPr>
        <p:txBody>
          <a:bodyPr>
            <a:spAutoFit/>
          </a:bodyPr>
          <a:lstStyle/>
          <a:p>
            <a:pPr eaLnBrk="0" hangingPunct="0">
              <a:lnSpc>
                <a:spcPct val="170000"/>
              </a:lnSpc>
              <a:buFontTx/>
              <a:buChar char="•"/>
            </a:pPr>
            <a:r>
              <a:rPr lang="fa-IR" sz="2400" b="1">
                <a:solidFill>
                  <a:srgbClr val="000066"/>
                </a:solidFill>
                <a:latin typeface="Arial" pitchFamily="34" charset="0"/>
                <a:cs typeface="Mitra" pitchFamily="2" charset="-78"/>
              </a:rPr>
              <a:t>  </a:t>
            </a:r>
            <a:r>
              <a:rPr lang="ar-SA" b="1">
                <a:solidFill>
                  <a:srgbClr val="000066"/>
                </a:solidFill>
                <a:cs typeface="Tahoma" pitchFamily="34" charset="0"/>
              </a:rPr>
              <a:t>پيچيدگي وظايف و كارها</a:t>
            </a:r>
            <a:endParaRPr lang="fa-IR" b="1">
              <a:solidFill>
                <a:srgbClr val="000066"/>
              </a:solidFill>
              <a:cs typeface="Tahoma" pitchFamily="34" charset="0"/>
            </a:endParaRPr>
          </a:p>
          <a:p>
            <a:pPr eaLnBrk="0" hangingPunct="0">
              <a:lnSpc>
                <a:spcPct val="170000"/>
              </a:lnSpc>
              <a:buFontTx/>
              <a:buChar char="•"/>
            </a:pPr>
            <a:r>
              <a:rPr lang="fa-IR" b="1">
                <a:solidFill>
                  <a:srgbClr val="000066"/>
                </a:solidFill>
                <a:cs typeface="Tahoma" pitchFamily="34" charset="0"/>
              </a:rPr>
              <a:t> نياز به خلاقيت</a:t>
            </a:r>
          </a:p>
          <a:p>
            <a:pPr eaLnBrk="0" hangingPunct="0">
              <a:lnSpc>
                <a:spcPct val="170000"/>
              </a:lnSpc>
              <a:buFontTx/>
              <a:buChar char="•"/>
            </a:pPr>
            <a:r>
              <a:rPr lang="fa-IR" b="1">
                <a:solidFill>
                  <a:srgbClr val="000066"/>
                </a:solidFill>
                <a:cs typeface="Tahoma" pitchFamily="34" charset="0"/>
              </a:rPr>
              <a:t> مشخص نبودن مسير آينده: نياز به انعطاف‏پذيري</a:t>
            </a:r>
          </a:p>
          <a:p>
            <a:pPr eaLnBrk="0" hangingPunct="0">
              <a:lnSpc>
                <a:spcPct val="170000"/>
              </a:lnSpc>
              <a:buFontTx/>
              <a:buChar char="•"/>
            </a:pPr>
            <a:r>
              <a:rPr lang="fa-IR" b="1">
                <a:solidFill>
                  <a:srgbClr val="000066"/>
                </a:solidFill>
                <a:cs typeface="Tahoma" pitchFamily="34" charset="0"/>
              </a:rPr>
              <a:t> استفاده بهينه از منابع</a:t>
            </a:r>
          </a:p>
          <a:p>
            <a:pPr eaLnBrk="0" hangingPunct="0">
              <a:lnSpc>
                <a:spcPct val="170000"/>
              </a:lnSpc>
              <a:buFontTx/>
              <a:buChar char="•"/>
            </a:pPr>
            <a:r>
              <a:rPr lang="fa-IR" b="1">
                <a:solidFill>
                  <a:srgbClr val="000066"/>
                </a:solidFill>
                <a:cs typeface="Tahoma" pitchFamily="34" charset="0"/>
              </a:rPr>
              <a:t> افزايش بهره‏وري, اثربخشي و هماهنگي</a:t>
            </a:r>
          </a:p>
          <a:p>
            <a:pPr eaLnBrk="0" hangingPunct="0">
              <a:lnSpc>
                <a:spcPct val="170000"/>
              </a:lnSpc>
              <a:buFontTx/>
              <a:buChar char="•"/>
            </a:pPr>
            <a:r>
              <a:rPr lang="fa-IR" b="1">
                <a:solidFill>
                  <a:srgbClr val="000066"/>
                </a:solidFill>
                <a:cs typeface="Tahoma" pitchFamily="34" charset="0"/>
              </a:rPr>
              <a:t> نيازبه يادگيري</a:t>
            </a:r>
          </a:p>
          <a:p>
            <a:pPr eaLnBrk="0" hangingPunct="0">
              <a:lnSpc>
                <a:spcPct val="170000"/>
              </a:lnSpc>
              <a:buFontTx/>
              <a:buChar char="•"/>
            </a:pPr>
            <a:r>
              <a:rPr lang="fa-IR" b="1">
                <a:solidFill>
                  <a:srgbClr val="000066"/>
                </a:solidFill>
                <a:cs typeface="Tahoma" pitchFamily="34" charset="0"/>
              </a:rPr>
              <a:t> نياز به تعهد و پشتكار قوي</a:t>
            </a:r>
          </a:p>
          <a:p>
            <a:pPr eaLnBrk="0" hangingPunct="0">
              <a:lnSpc>
                <a:spcPct val="170000"/>
              </a:lnSpc>
              <a:buFontTx/>
              <a:buChar char="•"/>
            </a:pPr>
            <a:r>
              <a:rPr lang="fa-IR" b="1">
                <a:solidFill>
                  <a:srgbClr val="000066"/>
                </a:solidFill>
                <a:cs typeface="Tahoma" pitchFamily="34" charset="0"/>
              </a:rPr>
              <a:t> پياده‏سازي برنامه و طرح‏هايي كه به همكاري ديگران نياز دارد.</a:t>
            </a:r>
          </a:p>
          <a:p>
            <a:pPr eaLnBrk="0" hangingPunct="0">
              <a:lnSpc>
                <a:spcPct val="170000"/>
              </a:lnSpc>
              <a:buFontTx/>
              <a:buChar char="•"/>
            </a:pPr>
            <a:r>
              <a:rPr lang="fa-IR" b="1">
                <a:solidFill>
                  <a:srgbClr val="000066"/>
                </a:solidFill>
                <a:cs typeface="Tahoma" pitchFamily="34" charset="0"/>
              </a:rPr>
              <a:t> چند وظيفه‏اي و ميان رشته‏اي بودن كارها و فرآيندها</a:t>
            </a:r>
            <a:endParaRPr lang="en-US" b="1">
              <a:solidFill>
                <a:srgbClr val="000066"/>
              </a:solidFill>
              <a:cs typeface="Tahoma"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3412">
                                            <p:txEl>
                                              <p:pRg st="0" end="0"/>
                                            </p:txEl>
                                          </p:spTgt>
                                        </p:tgtEl>
                                        <p:attrNameLst>
                                          <p:attrName>style.visibility</p:attrName>
                                        </p:attrNameLst>
                                      </p:cBhvr>
                                      <p:to>
                                        <p:strVal val="visible"/>
                                      </p:to>
                                    </p:set>
                                    <p:animEffect transition="in" filter="fade">
                                      <p:cBhvr>
                                        <p:cTn id="7" dur="2000"/>
                                        <p:tgtEl>
                                          <p:spTgt spid="2734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3412">
                                            <p:txEl>
                                              <p:pRg st="1" end="1"/>
                                            </p:txEl>
                                          </p:spTgt>
                                        </p:tgtEl>
                                        <p:attrNameLst>
                                          <p:attrName>style.visibility</p:attrName>
                                        </p:attrNameLst>
                                      </p:cBhvr>
                                      <p:to>
                                        <p:strVal val="visible"/>
                                      </p:to>
                                    </p:set>
                                    <p:animEffect transition="in" filter="fade">
                                      <p:cBhvr>
                                        <p:cTn id="12" dur="2000"/>
                                        <p:tgtEl>
                                          <p:spTgt spid="2734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3412">
                                            <p:txEl>
                                              <p:pRg st="2" end="2"/>
                                            </p:txEl>
                                          </p:spTgt>
                                        </p:tgtEl>
                                        <p:attrNameLst>
                                          <p:attrName>style.visibility</p:attrName>
                                        </p:attrNameLst>
                                      </p:cBhvr>
                                      <p:to>
                                        <p:strVal val="visible"/>
                                      </p:to>
                                    </p:set>
                                    <p:animEffect transition="in" filter="fade">
                                      <p:cBhvr>
                                        <p:cTn id="17" dur="2000"/>
                                        <p:tgtEl>
                                          <p:spTgt spid="2734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3412">
                                            <p:txEl>
                                              <p:pRg st="3" end="3"/>
                                            </p:txEl>
                                          </p:spTgt>
                                        </p:tgtEl>
                                        <p:attrNameLst>
                                          <p:attrName>style.visibility</p:attrName>
                                        </p:attrNameLst>
                                      </p:cBhvr>
                                      <p:to>
                                        <p:strVal val="visible"/>
                                      </p:to>
                                    </p:set>
                                    <p:animEffect transition="in" filter="fade">
                                      <p:cBhvr>
                                        <p:cTn id="22" dur="2000"/>
                                        <p:tgtEl>
                                          <p:spTgt spid="2734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3412">
                                            <p:txEl>
                                              <p:pRg st="4" end="4"/>
                                            </p:txEl>
                                          </p:spTgt>
                                        </p:tgtEl>
                                        <p:attrNameLst>
                                          <p:attrName>style.visibility</p:attrName>
                                        </p:attrNameLst>
                                      </p:cBhvr>
                                      <p:to>
                                        <p:strVal val="visible"/>
                                      </p:to>
                                    </p:set>
                                    <p:animEffect transition="in" filter="fade">
                                      <p:cBhvr>
                                        <p:cTn id="27" dur="2000"/>
                                        <p:tgtEl>
                                          <p:spTgt spid="2734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73412">
                                            <p:txEl>
                                              <p:pRg st="5" end="5"/>
                                            </p:txEl>
                                          </p:spTgt>
                                        </p:tgtEl>
                                        <p:attrNameLst>
                                          <p:attrName>style.visibility</p:attrName>
                                        </p:attrNameLst>
                                      </p:cBhvr>
                                      <p:to>
                                        <p:strVal val="visible"/>
                                      </p:to>
                                    </p:set>
                                    <p:animEffect transition="in" filter="fade">
                                      <p:cBhvr>
                                        <p:cTn id="32" dur="2000"/>
                                        <p:tgtEl>
                                          <p:spTgt spid="2734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73412">
                                            <p:txEl>
                                              <p:pRg st="6" end="6"/>
                                            </p:txEl>
                                          </p:spTgt>
                                        </p:tgtEl>
                                        <p:attrNameLst>
                                          <p:attrName>style.visibility</p:attrName>
                                        </p:attrNameLst>
                                      </p:cBhvr>
                                      <p:to>
                                        <p:strVal val="visible"/>
                                      </p:to>
                                    </p:set>
                                    <p:animEffect transition="in" filter="fade">
                                      <p:cBhvr>
                                        <p:cTn id="37" dur="2000"/>
                                        <p:tgtEl>
                                          <p:spTgt spid="2734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73412">
                                            <p:txEl>
                                              <p:pRg st="7" end="7"/>
                                            </p:txEl>
                                          </p:spTgt>
                                        </p:tgtEl>
                                        <p:attrNameLst>
                                          <p:attrName>style.visibility</p:attrName>
                                        </p:attrNameLst>
                                      </p:cBhvr>
                                      <p:to>
                                        <p:strVal val="visible"/>
                                      </p:to>
                                    </p:set>
                                    <p:animEffect transition="in" filter="fade">
                                      <p:cBhvr>
                                        <p:cTn id="42" dur="2000"/>
                                        <p:tgtEl>
                                          <p:spTgt spid="2734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3412">
                                            <p:txEl>
                                              <p:pRg st="8" end="8"/>
                                            </p:txEl>
                                          </p:spTgt>
                                        </p:tgtEl>
                                        <p:attrNameLst>
                                          <p:attrName>style.visibility</p:attrName>
                                        </p:attrNameLst>
                                      </p:cBhvr>
                                      <p:to>
                                        <p:strVal val="visible"/>
                                      </p:to>
                                    </p:set>
                                    <p:animEffect transition="in" filter="fade">
                                      <p:cBhvr>
                                        <p:cTn id="47" dur="2000"/>
                                        <p:tgtEl>
                                          <p:spTgt spid="27341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341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AutoShape 2"/>
          <p:cNvSpPr>
            <a:spLocks noChangeArrowheads="1"/>
          </p:cNvSpPr>
          <p:nvPr/>
        </p:nvSpPr>
        <p:spPr bwMode="auto">
          <a:xfrm rot="5400000">
            <a:off x="6934200" y="3276600"/>
            <a:ext cx="901700" cy="444500"/>
          </a:xfrm>
          <a:prstGeom prst="rightArrow">
            <a:avLst>
              <a:gd name="adj1" fmla="val 63417"/>
              <a:gd name="adj2" fmla="val 84627"/>
            </a:avLst>
          </a:prstGeom>
          <a:solidFill>
            <a:schemeClr val="bg2"/>
          </a:solidFill>
          <a:ln w="12700">
            <a:solidFill>
              <a:schemeClr val="tx1"/>
            </a:solidFill>
            <a:miter lim="800000"/>
            <a:headEnd/>
            <a:tailEnd/>
          </a:ln>
        </p:spPr>
        <p:txBody>
          <a:bodyPr wrap="none" anchor="ctr"/>
          <a:lstStyle/>
          <a:p>
            <a:endParaRPr lang="fa-IR"/>
          </a:p>
        </p:txBody>
      </p:sp>
      <p:grpSp>
        <p:nvGrpSpPr>
          <p:cNvPr id="2" name="Group 3"/>
          <p:cNvGrpSpPr>
            <a:grpSpLocks/>
          </p:cNvGrpSpPr>
          <p:nvPr/>
        </p:nvGrpSpPr>
        <p:grpSpPr bwMode="auto">
          <a:xfrm rot="-1508708">
            <a:off x="6902450" y="896938"/>
            <a:ext cx="2362200" cy="2362200"/>
            <a:chOff x="436" y="2600"/>
            <a:chExt cx="1720" cy="1672"/>
          </a:xfrm>
        </p:grpSpPr>
        <p:sp>
          <p:nvSpPr>
            <p:cNvPr id="10264" name="Oval 4"/>
            <p:cNvSpPr>
              <a:spLocks noChangeArrowheads="1"/>
            </p:cNvSpPr>
            <p:nvPr/>
          </p:nvSpPr>
          <p:spPr bwMode="auto">
            <a:xfrm>
              <a:off x="1300" y="2600"/>
              <a:ext cx="280" cy="280"/>
            </a:xfrm>
            <a:prstGeom prst="ellipse">
              <a:avLst/>
            </a:prstGeom>
            <a:solidFill>
              <a:schemeClr val="bg2"/>
            </a:solidFill>
            <a:ln w="12700">
              <a:solidFill>
                <a:schemeClr val="tx1"/>
              </a:solidFill>
              <a:round/>
              <a:headEnd/>
              <a:tailEnd/>
            </a:ln>
          </p:spPr>
          <p:txBody>
            <a:bodyPr wrap="none" anchor="ctr"/>
            <a:lstStyle/>
            <a:p>
              <a:endParaRPr lang="fa-IR"/>
            </a:p>
          </p:txBody>
        </p:sp>
        <p:sp>
          <p:nvSpPr>
            <p:cNvPr id="10265" name="Oval 5"/>
            <p:cNvSpPr>
              <a:spLocks noChangeArrowheads="1"/>
            </p:cNvSpPr>
            <p:nvPr/>
          </p:nvSpPr>
          <p:spPr bwMode="auto">
            <a:xfrm>
              <a:off x="1060" y="3992"/>
              <a:ext cx="280" cy="280"/>
            </a:xfrm>
            <a:prstGeom prst="ellipse">
              <a:avLst/>
            </a:prstGeom>
            <a:solidFill>
              <a:schemeClr val="bg2"/>
            </a:solidFill>
            <a:ln w="12700">
              <a:solidFill>
                <a:schemeClr val="tx1"/>
              </a:solidFill>
              <a:round/>
              <a:headEnd/>
              <a:tailEnd/>
            </a:ln>
          </p:spPr>
          <p:txBody>
            <a:bodyPr wrap="none" anchor="ctr"/>
            <a:lstStyle/>
            <a:p>
              <a:endParaRPr lang="fa-IR"/>
            </a:p>
          </p:txBody>
        </p:sp>
        <p:sp>
          <p:nvSpPr>
            <p:cNvPr id="10266" name="Oval 6"/>
            <p:cNvSpPr>
              <a:spLocks noChangeArrowheads="1"/>
            </p:cNvSpPr>
            <p:nvPr/>
          </p:nvSpPr>
          <p:spPr bwMode="auto">
            <a:xfrm>
              <a:off x="1876" y="3272"/>
              <a:ext cx="280" cy="280"/>
            </a:xfrm>
            <a:prstGeom prst="ellipse">
              <a:avLst/>
            </a:prstGeom>
            <a:solidFill>
              <a:schemeClr val="bg2"/>
            </a:solidFill>
            <a:ln w="12700">
              <a:solidFill>
                <a:schemeClr val="tx1"/>
              </a:solidFill>
              <a:round/>
              <a:headEnd/>
              <a:tailEnd/>
            </a:ln>
          </p:spPr>
          <p:txBody>
            <a:bodyPr wrap="none" anchor="ctr"/>
            <a:lstStyle/>
            <a:p>
              <a:endParaRPr lang="fa-IR"/>
            </a:p>
          </p:txBody>
        </p:sp>
        <p:sp>
          <p:nvSpPr>
            <p:cNvPr id="10267" name="Oval 7"/>
            <p:cNvSpPr>
              <a:spLocks noChangeArrowheads="1"/>
            </p:cNvSpPr>
            <p:nvPr/>
          </p:nvSpPr>
          <p:spPr bwMode="auto">
            <a:xfrm>
              <a:off x="436" y="2888"/>
              <a:ext cx="280" cy="280"/>
            </a:xfrm>
            <a:prstGeom prst="ellipse">
              <a:avLst/>
            </a:prstGeom>
            <a:solidFill>
              <a:schemeClr val="bg2"/>
            </a:solidFill>
            <a:ln w="12700">
              <a:solidFill>
                <a:schemeClr val="tx1"/>
              </a:solidFill>
              <a:round/>
              <a:headEnd/>
              <a:tailEnd/>
            </a:ln>
          </p:spPr>
          <p:txBody>
            <a:bodyPr wrap="none" anchor="ctr"/>
            <a:lstStyle/>
            <a:p>
              <a:endParaRPr lang="fa-IR"/>
            </a:p>
          </p:txBody>
        </p:sp>
        <p:sp>
          <p:nvSpPr>
            <p:cNvPr id="10268" name="Line 8"/>
            <p:cNvSpPr>
              <a:spLocks noChangeShapeType="1"/>
            </p:cNvSpPr>
            <p:nvPr/>
          </p:nvSpPr>
          <p:spPr bwMode="auto">
            <a:xfrm flipV="1">
              <a:off x="1296" y="2788"/>
              <a:ext cx="96" cy="576"/>
            </a:xfrm>
            <a:prstGeom prst="line">
              <a:avLst/>
            </a:prstGeom>
            <a:noFill/>
            <a:ln w="12700">
              <a:solidFill>
                <a:schemeClr val="tx1"/>
              </a:solidFill>
              <a:prstDash val="sysDot"/>
              <a:round/>
              <a:headEnd type="none" w="sm" len="sm"/>
              <a:tailEnd type="none" w="sm" len="sm"/>
            </a:ln>
          </p:spPr>
          <p:txBody>
            <a:bodyPr/>
            <a:lstStyle/>
            <a:p>
              <a:endParaRPr lang="fa-IR"/>
            </a:p>
          </p:txBody>
        </p:sp>
        <p:sp>
          <p:nvSpPr>
            <p:cNvPr id="10269" name="Line 9"/>
            <p:cNvSpPr>
              <a:spLocks noChangeShapeType="1"/>
            </p:cNvSpPr>
            <p:nvPr/>
          </p:nvSpPr>
          <p:spPr bwMode="auto">
            <a:xfrm>
              <a:off x="576" y="3172"/>
              <a:ext cx="528" cy="864"/>
            </a:xfrm>
            <a:prstGeom prst="line">
              <a:avLst/>
            </a:prstGeom>
            <a:noFill/>
            <a:ln w="12700">
              <a:solidFill>
                <a:schemeClr val="tx1"/>
              </a:solidFill>
              <a:prstDash val="dash"/>
              <a:round/>
              <a:headEnd type="none" w="sm" len="sm"/>
              <a:tailEnd type="none" w="sm" len="sm"/>
            </a:ln>
          </p:spPr>
          <p:txBody>
            <a:bodyPr/>
            <a:lstStyle/>
            <a:p>
              <a:endParaRPr lang="fa-IR"/>
            </a:p>
          </p:txBody>
        </p:sp>
        <p:sp>
          <p:nvSpPr>
            <p:cNvPr id="10270" name="Line 10"/>
            <p:cNvSpPr>
              <a:spLocks noChangeShapeType="1"/>
            </p:cNvSpPr>
            <p:nvPr/>
          </p:nvSpPr>
          <p:spPr bwMode="auto">
            <a:xfrm flipV="1">
              <a:off x="1392" y="3364"/>
              <a:ext cx="480" cy="48"/>
            </a:xfrm>
            <a:prstGeom prst="line">
              <a:avLst/>
            </a:prstGeom>
            <a:noFill/>
            <a:ln w="12700">
              <a:solidFill>
                <a:schemeClr val="tx1"/>
              </a:solidFill>
              <a:prstDash val="lgDash"/>
              <a:round/>
              <a:headEnd type="none" w="sm" len="sm"/>
              <a:tailEnd type="none" w="sm" len="sm"/>
            </a:ln>
          </p:spPr>
          <p:txBody>
            <a:bodyPr/>
            <a:lstStyle/>
            <a:p>
              <a:endParaRPr lang="fa-IR"/>
            </a:p>
          </p:txBody>
        </p:sp>
        <p:sp>
          <p:nvSpPr>
            <p:cNvPr id="10271" name="Line 11"/>
            <p:cNvSpPr>
              <a:spLocks noChangeShapeType="1"/>
            </p:cNvSpPr>
            <p:nvPr/>
          </p:nvSpPr>
          <p:spPr bwMode="auto">
            <a:xfrm>
              <a:off x="672" y="3124"/>
              <a:ext cx="528" cy="288"/>
            </a:xfrm>
            <a:prstGeom prst="line">
              <a:avLst/>
            </a:prstGeom>
            <a:noFill/>
            <a:ln w="12700">
              <a:solidFill>
                <a:schemeClr val="tx1"/>
              </a:solidFill>
              <a:round/>
              <a:headEnd type="none" w="sm" len="sm"/>
              <a:tailEnd type="none" w="sm" len="sm"/>
            </a:ln>
          </p:spPr>
          <p:txBody>
            <a:bodyPr/>
            <a:lstStyle/>
            <a:p>
              <a:endParaRPr lang="fa-IR"/>
            </a:p>
          </p:txBody>
        </p:sp>
        <p:sp>
          <p:nvSpPr>
            <p:cNvPr id="10272" name="Line 12"/>
            <p:cNvSpPr>
              <a:spLocks noChangeShapeType="1"/>
            </p:cNvSpPr>
            <p:nvPr/>
          </p:nvSpPr>
          <p:spPr bwMode="auto">
            <a:xfrm flipV="1">
              <a:off x="1296" y="3508"/>
              <a:ext cx="624" cy="528"/>
            </a:xfrm>
            <a:prstGeom prst="line">
              <a:avLst/>
            </a:prstGeom>
            <a:noFill/>
            <a:ln w="25400">
              <a:solidFill>
                <a:schemeClr val="tx1"/>
              </a:solidFill>
              <a:round/>
              <a:headEnd type="none" w="sm" len="sm"/>
              <a:tailEnd type="none" w="sm" len="sm"/>
            </a:ln>
          </p:spPr>
          <p:txBody>
            <a:bodyPr/>
            <a:lstStyle/>
            <a:p>
              <a:endParaRPr lang="fa-IR"/>
            </a:p>
          </p:txBody>
        </p:sp>
        <p:sp>
          <p:nvSpPr>
            <p:cNvPr id="10273" name="Line 13"/>
            <p:cNvSpPr>
              <a:spLocks noChangeShapeType="1"/>
            </p:cNvSpPr>
            <p:nvPr/>
          </p:nvSpPr>
          <p:spPr bwMode="auto">
            <a:xfrm flipH="1" flipV="1">
              <a:off x="1536" y="2836"/>
              <a:ext cx="384" cy="480"/>
            </a:xfrm>
            <a:prstGeom prst="line">
              <a:avLst/>
            </a:prstGeom>
            <a:noFill/>
            <a:ln w="12700">
              <a:solidFill>
                <a:schemeClr val="tx1"/>
              </a:solidFill>
              <a:prstDash val="dash"/>
              <a:round/>
              <a:headEnd type="none" w="sm" len="sm"/>
              <a:tailEnd type="none" w="sm" len="sm"/>
            </a:ln>
          </p:spPr>
          <p:txBody>
            <a:bodyPr/>
            <a:lstStyle/>
            <a:p>
              <a:endParaRPr lang="fa-IR"/>
            </a:p>
          </p:txBody>
        </p:sp>
        <p:sp>
          <p:nvSpPr>
            <p:cNvPr id="10274" name="Oval 14"/>
            <p:cNvSpPr>
              <a:spLocks noChangeArrowheads="1"/>
            </p:cNvSpPr>
            <p:nvPr/>
          </p:nvSpPr>
          <p:spPr bwMode="auto">
            <a:xfrm>
              <a:off x="1156" y="3320"/>
              <a:ext cx="280" cy="280"/>
            </a:xfrm>
            <a:prstGeom prst="ellipse">
              <a:avLst/>
            </a:prstGeom>
            <a:solidFill>
              <a:schemeClr val="bg2"/>
            </a:solidFill>
            <a:ln w="12700">
              <a:solidFill>
                <a:schemeClr val="tx1"/>
              </a:solidFill>
              <a:round/>
              <a:headEnd/>
              <a:tailEnd/>
            </a:ln>
          </p:spPr>
          <p:txBody>
            <a:bodyPr wrap="none" anchor="ctr"/>
            <a:lstStyle/>
            <a:p>
              <a:endParaRPr lang="fa-IR"/>
            </a:p>
          </p:txBody>
        </p:sp>
      </p:grpSp>
      <p:grpSp>
        <p:nvGrpSpPr>
          <p:cNvPr id="3" name="Group 15"/>
          <p:cNvGrpSpPr>
            <a:grpSpLocks/>
          </p:cNvGrpSpPr>
          <p:nvPr/>
        </p:nvGrpSpPr>
        <p:grpSpPr bwMode="auto">
          <a:xfrm>
            <a:off x="6553200" y="4267200"/>
            <a:ext cx="2514600" cy="2541588"/>
            <a:chOff x="3481" y="2253"/>
            <a:chExt cx="1793" cy="1697"/>
          </a:xfrm>
        </p:grpSpPr>
        <p:sp>
          <p:nvSpPr>
            <p:cNvPr id="10249" name="Arc 16"/>
            <p:cNvSpPr>
              <a:spLocks/>
            </p:cNvSpPr>
            <p:nvPr/>
          </p:nvSpPr>
          <p:spPr bwMode="auto">
            <a:xfrm rot="7620000">
              <a:off x="3456" y="2494"/>
              <a:ext cx="356" cy="305"/>
            </a:xfrm>
            <a:custGeom>
              <a:avLst/>
              <a:gdLst>
                <a:gd name="T0" fmla="*/ 311 w 43200"/>
                <a:gd name="T1" fmla="*/ 0 h 35980"/>
                <a:gd name="T2" fmla="*/ 10 w 43200"/>
                <a:gd name="T3" fmla="*/ 61 h 35980"/>
                <a:gd name="T4" fmla="*/ 178 w 43200"/>
                <a:gd name="T5" fmla="*/ 122 h 35980"/>
                <a:gd name="T6" fmla="*/ 0 60000 65536"/>
                <a:gd name="T7" fmla="*/ 0 60000 65536"/>
                <a:gd name="T8" fmla="*/ 0 60000 65536"/>
                <a:gd name="T9" fmla="*/ 0 w 43200"/>
                <a:gd name="T10" fmla="*/ 0 h 35980"/>
                <a:gd name="T11" fmla="*/ 43200 w 43200"/>
                <a:gd name="T12" fmla="*/ 35980 h 35980"/>
              </a:gdLst>
              <a:ahLst/>
              <a:cxnLst>
                <a:cxn ang="T6">
                  <a:pos x="T0" y="T1"/>
                </a:cxn>
                <a:cxn ang="T7">
                  <a:pos x="T2" y="T3"/>
                </a:cxn>
                <a:cxn ang="T8">
                  <a:pos x="T4" y="T5"/>
                </a:cxn>
              </a:cxnLst>
              <a:rect l="T9" t="T10" r="T11" b="T12"/>
              <a:pathLst>
                <a:path w="43200" h="35980" fill="none" extrusionOk="0">
                  <a:moveTo>
                    <a:pt x="37717" y="-1"/>
                  </a:moveTo>
                  <a:cubicBezTo>
                    <a:pt x="41248" y="3957"/>
                    <a:pt x="43200" y="9076"/>
                    <a:pt x="43200" y="14380"/>
                  </a:cubicBezTo>
                  <a:cubicBezTo>
                    <a:pt x="43200" y="26309"/>
                    <a:pt x="33529" y="35980"/>
                    <a:pt x="21600" y="35980"/>
                  </a:cubicBezTo>
                  <a:cubicBezTo>
                    <a:pt x="9670" y="35980"/>
                    <a:pt x="0" y="26309"/>
                    <a:pt x="0" y="14380"/>
                  </a:cubicBezTo>
                  <a:cubicBezTo>
                    <a:pt x="-1" y="11929"/>
                    <a:pt x="416" y="9497"/>
                    <a:pt x="1232" y="7186"/>
                  </a:cubicBezTo>
                </a:path>
                <a:path w="43200" h="35980" stroke="0" extrusionOk="0">
                  <a:moveTo>
                    <a:pt x="37717" y="-1"/>
                  </a:moveTo>
                  <a:cubicBezTo>
                    <a:pt x="41248" y="3957"/>
                    <a:pt x="43200" y="9076"/>
                    <a:pt x="43200" y="14380"/>
                  </a:cubicBezTo>
                  <a:cubicBezTo>
                    <a:pt x="43200" y="26309"/>
                    <a:pt x="33529" y="35980"/>
                    <a:pt x="21600" y="35980"/>
                  </a:cubicBezTo>
                  <a:cubicBezTo>
                    <a:pt x="9670" y="35980"/>
                    <a:pt x="0" y="26309"/>
                    <a:pt x="0" y="14380"/>
                  </a:cubicBezTo>
                  <a:cubicBezTo>
                    <a:pt x="-1" y="11929"/>
                    <a:pt x="416" y="9497"/>
                    <a:pt x="1232" y="7186"/>
                  </a:cubicBezTo>
                  <a:lnTo>
                    <a:pt x="21600" y="14380"/>
                  </a:lnTo>
                  <a:close/>
                </a:path>
              </a:pathLst>
            </a:custGeom>
            <a:solidFill>
              <a:schemeClr val="bg2"/>
            </a:solidFill>
            <a:ln w="25400" cap="rnd">
              <a:solidFill>
                <a:schemeClr val="tx1"/>
              </a:solidFill>
              <a:round/>
              <a:headEnd/>
              <a:tailEnd/>
            </a:ln>
          </p:spPr>
          <p:txBody>
            <a:bodyPr/>
            <a:lstStyle/>
            <a:p>
              <a:endParaRPr lang="fa-IR"/>
            </a:p>
          </p:txBody>
        </p:sp>
        <p:sp>
          <p:nvSpPr>
            <p:cNvPr id="10250" name="Line 17"/>
            <p:cNvSpPr>
              <a:spLocks noChangeShapeType="1"/>
            </p:cNvSpPr>
            <p:nvPr/>
          </p:nvSpPr>
          <p:spPr bwMode="auto">
            <a:xfrm flipV="1">
              <a:off x="3792" y="2448"/>
              <a:ext cx="528" cy="144"/>
            </a:xfrm>
            <a:prstGeom prst="line">
              <a:avLst/>
            </a:prstGeom>
            <a:noFill/>
            <a:ln w="25400">
              <a:solidFill>
                <a:schemeClr val="tx1"/>
              </a:solidFill>
              <a:round/>
              <a:headEnd type="none" w="sm" len="sm"/>
              <a:tailEnd type="none" w="sm" len="sm"/>
            </a:ln>
          </p:spPr>
          <p:txBody>
            <a:bodyPr/>
            <a:lstStyle/>
            <a:p>
              <a:endParaRPr lang="fa-IR"/>
            </a:p>
          </p:txBody>
        </p:sp>
        <p:sp>
          <p:nvSpPr>
            <p:cNvPr id="10251" name="Line 18"/>
            <p:cNvSpPr>
              <a:spLocks noChangeShapeType="1"/>
            </p:cNvSpPr>
            <p:nvPr/>
          </p:nvSpPr>
          <p:spPr bwMode="auto">
            <a:xfrm>
              <a:off x="3840" y="3552"/>
              <a:ext cx="576" cy="144"/>
            </a:xfrm>
            <a:prstGeom prst="line">
              <a:avLst/>
            </a:prstGeom>
            <a:noFill/>
            <a:ln w="25400">
              <a:solidFill>
                <a:schemeClr val="tx1"/>
              </a:solidFill>
              <a:round/>
              <a:headEnd type="none" w="sm" len="sm"/>
              <a:tailEnd type="none" w="sm" len="sm"/>
            </a:ln>
          </p:spPr>
          <p:txBody>
            <a:bodyPr/>
            <a:lstStyle/>
            <a:p>
              <a:endParaRPr lang="fa-IR"/>
            </a:p>
          </p:txBody>
        </p:sp>
        <p:sp>
          <p:nvSpPr>
            <p:cNvPr id="10252" name="Line 19"/>
            <p:cNvSpPr>
              <a:spLocks noChangeShapeType="1"/>
            </p:cNvSpPr>
            <p:nvPr/>
          </p:nvSpPr>
          <p:spPr bwMode="auto">
            <a:xfrm>
              <a:off x="3648" y="2832"/>
              <a:ext cx="48" cy="528"/>
            </a:xfrm>
            <a:prstGeom prst="line">
              <a:avLst/>
            </a:prstGeom>
            <a:noFill/>
            <a:ln w="25400">
              <a:solidFill>
                <a:schemeClr val="tx1"/>
              </a:solidFill>
              <a:round/>
              <a:headEnd type="none" w="sm" len="sm"/>
              <a:tailEnd type="none" w="sm" len="sm"/>
            </a:ln>
          </p:spPr>
          <p:txBody>
            <a:bodyPr/>
            <a:lstStyle/>
            <a:p>
              <a:endParaRPr lang="fa-IR"/>
            </a:p>
          </p:txBody>
        </p:sp>
        <p:sp>
          <p:nvSpPr>
            <p:cNvPr id="10253" name="Line 20"/>
            <p:cNvSpPr>
              <a:spLocks noChangeShapeType="1"/>
            </p:cNvSpPr>
            <p:nvPr/>
          </p:nvSpPr>
          <p:spPr bwMode="auto">
            <a:xfrm>
              <a:off x="3792" y="2736"/>
              <a:ext cx="1152" cy="288"/>
            </a:xfrm>
            <a:prstGeom prst="line">
              <a:avLst/>
            </a:prstGeom>
            <a:noFill/>
            <a:ln w="25400">
              <a:solidFill>
                <a:schemeClr val="tx1"/>
              </a:solidFill>
              <a:round/>
              <a:headEnd type="none" w="sm" len="sm"/>
              <a:tailEnd type="none" w="sm" len="sm"/>
            </a:ln>
          </p:spPr>
          <p:txBody>
            <a:bodyPr/>
            <a:lstStyle/>
            <a:p>
              <a:endParaRPr lang="fa-IR"/>
            </a:p>
          </p:txBody>
        </p:sp>
        <p:sp>
          <p:nvSpPr>
            <p:cNvPr id="10254" name="Line 21"/>
            <p:cNvSpPr>
              <a:spLocks noChangeShapeType="1"/>
            </p:cNvSpPr>
            <p:nvPr/>
          </p:nvSpPr>
          <p:spPr bwMode="auto">
            <a:xfrm>
              <a:off x="3744" y="2784"/>
              <a:ext cx="768" cy="816"/>
            </a:xfrm>
            <a:prstGeom prst="line">
              <a:avLst/>
            </a:prstGeom>
            <a:noFill/>
            <a:ln w="25400">
              <a:solidFill>
                <a:schemeClr val="tx1"/>
              </a:solidFill>
              <a:round/>
              <a:headEnd type="none" w="sm" len="sm"/>
              <a:tailEnd type="none" w="sm" len="sm"/>
            </a:ln>
          </p:spPr>
          <p:txBody>
            <a:bodyPr/>
            <a:lstStyle/>
            <a:p>
              <a:endParaRPr lang="fa-IR"/>
            </a:p>
          </p:txBody>
        </p:sp>
        <p:sp>
          <p:nvSpPr>
            <p:cNvPr id="10255" name="Line 22"/>
            <p:cNvSpPr>
              <a:spLocks noChangeShapeType="1"/>
            </p:cNvSpPr>
            <p:nvPr/>
          </p:nvSpPr>
          <p:spPr bwMode="auto">
            <a:xfrm flipV="1">
              <a:off x="3792" y="2544"/>
              <a:ext cx="672" cy="816"/>
            </a:xfrm>
            <a:prstGeom prst="line">
              <a:avLst/>
            </a:prstGeom>
            <a:noFill/>
            <a:ln w="25400">
              <a:solidFill>
                <a:schemeClr val="tx1"/>
              </a:solidFill>
              <a:round/>
              <a:headEnd type="none" w="sm" len="sm"/>
              <a:tailEnd type="none" w="sm" len="sm"/>
            </a:ln>
          </p:spPr>
          <p:txBody>
            <a:bodyPr/>
            <a:lstStyle/>
            <a:p>
              <a:endParaRPr lang="fa-IR"/>
            </a:p>
          </p:txBody>
        </p:sp>
        <p:sp>
          <p:nvSpPr>
            <p:cNvPr id="10256" name="Line 23"/>
            <p:cNvSpPr>
              <a:spLocks noChangeShapeType="1"/>
            </p:cNvSpPr>
            <p:nvPr/>
          </p:nvSpPr>
          <p:spPr bwMode="auto">
            <a:xfrm flipV="1">
              <a:off x="3840" y="3120"/>
              <a:ext cx="1104" cy="336"/>
            </a:xfrm>
            <a:prstGeom prst="line">
              <a:avLst/>
            </a:prstGeom>
            <a:noFill/>
            <a:ln w="25400">
              <a:solidFill>
                <a:schemeClr val="tx1"/>
              </a:solidFill>
              <a:round/>
              <a:headEnd type="none" w="sm" len="sm"/>
              <a:tailEnd type="none" w="sm" len="sm"/>
            </a:ln>
          </p:spPr>
          <p:txBody>
            <a:bodyPr/>
            <a:lstStyle/>
            <a:p>
              <a:endParaRPr lang="fa-IR"/>
            </a:p>
          </p:txBody>
        </p:sp>
        <p:sp>
          <p:nvSpPr>
            <p:cNvPr id="10257" name="Line 24"/>
            <p:cNvSpPr>
              <a:spLocks noChangeShapeType="1"/>
            </p:cNvSpPr>
            <p:nvPr/>
          </p:nvSpPr>
          <p:spPr bwMode="auto">
            <a:xfrm flipH="1" flipV="1">
              <a:off x="4512" y="2544"/>
              <a:ext cx="96" cy="1056"/>
            </a:xfrm>
            <a:prstGeom prst="line">
              <a:avLst/>
            </a:prstGeom>
            <a:noFill/>
            <a:ln w="25400">
              <a:solidFill>
                <a:schemeClr val="tx1"/>
              </a:solidFill>
              <a:round/>
              <a:headEnd type="none" w="sm" len="sm"/>
              <a:tailEnd type="none" w="sm" len="sm"/>
            </a:ln>
          </p:spPr>
          <p:txBody>
            <a:bodyPr/>
            <a:lstStyle/>
            <a:p>
              <a:endParaRPr lang="fa-IR"/>
            </a:p>
          </p:txBody>
        </p:sp>
        <p:sp>
          <p:nvSpPr>
            <p:cNvPr id="10258" name="Line 25"/>
            <p:cNvSpPr>
              <a:spLocks noChangeShapeType="1"/>
            </p:cNvSpPr>
            <p:nvPr/>
          </p:nvSpPr>
          <p:spPr bwMode="auto">
            <a:xfrm flipV="1">
              <a:off x="4656" y="3216"/>
              <a:ext cx="336" cy="480"/>
            </a:xfrm>
            <a:prstGeom prst="line">
              <a:avLst/>
            </a:prstGeom>
            <a:noFill/>
            <a:ln w="25400">
              <a:solidFill>
                <a:schemeClr val="tx1"/>
              </a:solidFill>
              <a:round/>
              <a:headEnd type="none" w="sm" len="sm"/>
              <a:tailEnd type="none" w="sm" len="sm"/>
            </a:ln>
          </p:spPr>
          <p:txBody>
            <a:bodyPr/>
            <a:lstStyle/>
            <a:p>
              <a:endParaRPr lang="fa-IR"/>
            </a:p>
          </p:txBody>
        </p:sp>
        <p:sp>
          <p:nvSpPr>
            <p:cNvPr id="10259" name="Line 26"/>
            <p:cNvSpPr>
              <a:spLocks noChangeShapeType="1"/>
            </p:cNvSpPr>
            <p:nvPr/>
          </p:nvSpPr>
          <p:spPr bwMode="auto">
            <a:xfrm flipH="1" flipV="1">
              <a:off x="4608" y="2496"/>
              <a:ext cx="384" cy="480"/>
            </a:xfrm>
            <a:prstGeom prst="line">
              <a:avLst/>
            </a:prstGeom>
            <a:noFill/>
            <a:ln w="25400">
              <a:solidFill>
                <a:schemeClr val="tx1"/>
              </a:solidFill>
              <a:round/>
              <a:headEnd type="none" w="sm" len="sm"/>
              <a:tailEnd type="none" w="sm" len="sm"/>
            </a:ln>
          </p:spPr>
          <p:txBody>
            <a:bodyPr/>
            <a:lstStyle/>
            <a:p>
              <a:endParaRPr lang="fa-IR"/>
            </a:p>
          </p:txBody>
        </p:sp>
        <p:sp>
          <p:nvSpPr>
            <p:cNvPr id="10260" name="Arc 27"/>
            <p:cNvSpPr>
              <a:spLocks/>
            </p:cNvSpPr>
            <p:nvPr/>
          </p:nvSpPr>
          <p:spPr bwMode="auto">
            <a:xfrm rot="-9300000">
              <a:off x="4367" y="2253"/>
              <a:ext cx="357" cy="305"/>
            </a:xfrm>
            <a:custGeom>
              <a:avLst/>
              <a:gdLst>
                <a:gd name="T0" fmla="*/ 312 w 43200"/>
                <a:gd name="T1" fmla="*/ 0 h 36003"/>
                <a:gd name="T2" fmla="*/ 10 w 43200"/>
                <a:gd name="T3" fmla="*/ 61 h 36003"/>
                <a:gd name="T4" fmla="*/ 179 w 43200"/>
                <a:gd name="T5" fmla="*/ 122 h 36003"/>
                <a:gd name="T6" fmla="*/ 0 60000 65536"/>
                <a:gd name="T7" fmla="*/ 0 60000 65536"/>
                <a:gd name="T8" fmla="*/ 0 60000 65536"/>
                <a:gd name="T9" fmla="*/ 0 w 43200"/>
                <a:gd name="T10" fmla="*/ 0 h 36003"/>
                <a:gd name="T11" fmla="*/ 43200 w 43200"/>
                <a:gd name="T12" fmla="*/ 36003 h 36003"/>
              </a:gdLst>
              <a:ahLst/>
              <a:cxnLst>
                <a:cxn ang="T6">
                  <a:pos x="T0" y="T1"/>
                </a:cxn>
                <a:cxn ang="T7">
                  <a:pos x="T2" y="T3"/>
                </a:cxn>
                <a:cxn ang="T8">
                  <a:pos x="T4" y="T5"/>
                </a:cxn>
              </a:cxnLst>
              <a:rect l="T9" t="T10" r="T11" b="T12"/>
              <a:pathLst>
                <a:path w="43200" h="36003" fill="none" extrusionOk="0">
                  <a:moveTo>
                    <a:pt x="37697" y="-1"/>
                  </a:moveTo>
                  <a:cubicBezTo>
                    <a:pt x="41240" y="3960"/>
                    <a:pt x="43200" y="9088"/>
                    <a:pt x="43200" y="14403"/>
                  </a:cubicBezTo>
                  <a:cubicBezTo>
                    <a:pt x="43200" y="26332"/>
                    <a:pt x="33529" y="36003"/>
                    <a:pt x="21600" y="36003"/>
                  </a:cubicBezTo>
                  <a:cubicBezTo>
                    <a:pt x="9670" y="36003"/>
                    <a:pt x="0" y="26332"/>
                    <a:pt x="0" y="14403"/>
                  </a:cubicBezTo>
                  <a:cubicBezTo>
                    <a:pt x="-1" y="11959"/>
                    <a:pt x="414" y="9534"/>
                    <a:pt x="1225" y="7229"/>
                  </a:cubicBezTo>
                </a:path>
                <a:path w="43200" h="36003" stroke="0" extrusionOk="0">
                  <a:moveTo>
                    <a:pt x="37697" y="-1"/>
                  </a:moveTo>
                  <a:cubicBezTo>
                    <a:pt x="41240" y="3960"/>
                    <a:pt x="43200" y="9088"/>
                    <a:pt x="43200" y="14403"/>
                  </a:cubicBezTo>
                  <a:cubicBezTo>
                    <a:pt x="43200" y="26332"/>
                    <a:pt x="33529" y="36003"/>
                    <a:pt x="21600" y="36003"/>
                  </a:cubicBezTo>
                  <a:cubicBezTo>
                    <a:pt x="9670" y="36003"/>
                    <a:pt x="0" y="26332"/>
                    <a:pt x="0" y="14403"/>
                  </a:cubicBezTo>
                  <a:cubicBezTo>
                    <a:pt x="-1" y="11959"/>
                    <a:pt x="414" y="9534"/>
                    <a:pt x="1225" y="7229"/>
                  </a:cubicBezTo>
                  <a:lnTo>
                    <a:pt x="21600" y="14403"/>
                  </a:lnTo>
                  <a:close/>
                </a:path>
              </a:pathLst>
            </a:custGeom>
            <a:solidFill>
              <a:schemeClr val="bg2"/>
            </a:solidFill>
            <a:ln w="25400" cap="rnd">
              <a:solidFill>
                <a:schemeClr val="tx1"/>
              </a:solidFill>
              <a:round/>
              <a:headEnd/>
              <a:tailEnd/>
            </a:ln>
          </p:spPr>
          <p:txBody>
            <a:bodyPr/>
            <a:lstStyle/>
            <a:p>
              <a:endParaRPr lang="fa-IR"/>
            </a:p>
          </p:txBody>
        </p:sp>
        <p:sp>
          <p:nvSpPr>
            <p:cNvPr id="10261" name="Arc 28"/>
            <p:cNvSpPr>
              <a:spLocks/>
            </p:cNvSpPr>
            <p:nvPr/>
          </p:nvSpPr>
          <p:spPr bwMode="auto">
            <a:xfrm rot="-5160000">
              <a:off x="4944" y="2926"/>
              <a:ext cx="356" cy="304"/>
            </a:xfrm>
            <a:custGeom>
              <a:avLst/>
              <a:gdLst>
                <a:gd name="T0" fmla="*/ 346 w 43200"/>
                <a:gd name="T1" fmla="*/ 60 h 35920"/>
                <a:gd name="T2" fmla="*/ 45 w 43200"/>
                <a:gd name="T3" fmla="*/ 0 h 35920"/>
                <a:gd name="T4" fmla="*/ 178 w 43200"/>
                <a:gd name="T5" fmla="*/ 121 h 35920"/>
                <a:gd name="T6" fmla="*/ 0 60000 65536"/>
                <a:gd name="T7" fmla="*/ 0 60000 65536"/>
                <a:gd name="T8" fmla="*/ 0 60000 65536"/>
                <a:gd name="T9" fmla="*/ 0 w 43200"/>
                <a:gd name="T10" fmla="*/ 0 h 35920"/>
                <a:gd name="T11" fmla="*/ 43200 w 43200"/>
                <a:gd name="T12" fmla="*/ 35920 h 35920"/>
              </a:gdLst>
              <a:ahLst/>
              <a:cxnLst>
                <a:cxn ang="T6">
                  <a:pos x="T0" y="T1"/>
                </a:cxn>
                <a:cxn ang="T7">
                  <a:pos x="T2" y="T3"/>
                </a:cxn>
                <a:cxn ang="T8">
                  <a:pos x="T4" y="T5"/>
                </a:cxn>
              </a:cxnLst>
              <a:rect l="T9" t="T10" r="T11" b="T12"/>
              <a:pathLst>
                <a:path w="43200" h="35920" fill="none" extrusionOk="0">
                  <a:moveTo>
                    <a:pt x="41953" y="7089"/>
                  </a:moveTo>
                  <a:cubicBezTo>
                    <a:pt x="42778" y="9410"/>
                    <a:pt x="43200" y="11856"/>
                    <a:pt x="43200" y="14320"/>
                  </a:cubicBezTo>
                  <a:cubicBezTo>
                    <a:pt x="43200" y="26249"/>
                    <a:pt x="33529" y="35920"/>
                    <a:pt x="21600" y="35920"/>
                  </a:cubicBezTo>
                  <a:cubicBezTo>
                    <a:pt x="9670" y="35920"/>
                    <a:pt x="0" y="26249"/>
                    <a:pt x="0" y="14320"/>
                  </a:cubicBezTo>
                  <a:cubicBezTo>
                    <a:pt x="-1" y="9043"/>
                    <a:pt x="1931" y="3950"/>
                    <a:pt x="5429" y="0"/>
                  </a:cubicBezTo>
                </a:path>
                <a:path w="43200" h="35920" stroke="0" extrusionOk="0">
                  <a:moveTo>
                    <a:pt x="41953" y="7089"/>
                  </a:moveTo>
                  <a:cubicBezTo>
                    <a:pt x="42778" y="9410"/>
                    <a:pt x="43200" y="11856"/>
                    <a:pt x="43200" y="14320"/>
                  </a:cubicBezTo>
                  <a:cubicBezTo>
                    <a:pt x="43200" y="26249"/>
                    <a:pt x="33529" y="35920"/>
                    <a:pt x="21600" y="35920"/>
                  </a:cubicBezTo>
                  <a:cubicBezTo>
                    <a:pt x="9670" y="35920"/>
                    <a:pt x="0" y="26249"/>
                    <a:pt x="0" y="14320"/>
                  </a:cubicBezTo>
                  <a:cubicBezTo>
                    <a:pt x="-1" y="9043"/>
                    <a:pt x="1931" y="3950"/>
                    <a:pt x="5429" y="0"/>
                  </a:cubicBezTo>
                  <a:lnTo>
                    <a:pt x="21600" y="14320"/>
                  </a:lnTo>
                  <a:close/>
                </a:path>
              </a:pathLst>
            </a:custGeom>
            <a:solidFill>
              <a:schemeClr val="bg2"/>
            </a:solidFill>
            <a:ln w="25400" cap="rnd">
              <a:solidFill>
                <a:schemeClr val="tx1"/>
              </a:solidFill>
              <a:round/>
              <a:headEnd/>
              <a:tailEnd/>
            </a:ln>
          </p:spPr>
          <p:txBody>
            <a:bodyPr/>
            <a:lstStyle/>
            <a:p>
              <a:endParaRPr lang="fa-IR"/>
            </a:p>
          </p:txBody>
        </p:sp>
        <p:sp>
          <p:nvSpPr>
            <p:cNvPr id="10262" name="Arc 29"/>
            <p:cNvSpPr>
              <a:spLocks/>
            </p:cNvSpPr>
            <p:nvPr/>
          </p:nvSpPr>
          <p:spPr bwMode="auto">
            <a:xfrm rot="8700000">
              <a:off x="3529" y="3333"/>
              <a:ext cx="306" cy="356"/>
            </a:xfrm>
            <a:custGeom>
              <a:avLst/>
              <a:gdLst>
                <a:gd name="T0" fmla="*/ 0 w 35964"/>
                <a:gd name="T1" fmla="*/ 45 h 43200"/>
                <a:gd name="T2" fmla="*/ 60 w 35964"/>
                <a:gd name="T3" fmla="*/ 345 h 43200"/>
                <a:gd name="T4" fmla="*/ 122 w 35964"/>
                <a:gd name="T5" fmla="*/ 178 h 43200"/>
                <a:gd name="T6" fmla="*/ 0 60000 65536"/>
                <a:gd name="T7" fmla="*/ 0 60000 65536"/>
                <a:gd name="T8" fmla="*/ 0 60000 65536"/>
                <a:gd name="T9" fmla="*/ 0 w 35964"/>
                <a:gd name="T10" fmla="*/ 0 h 43200"/>
                <a:gd name="T11" fmla="*/ 35964 w 35964"/>
                <a:gd name="T12" fmla="*/ 43200 h 43200"/>
              </a:gdLst>
              <a:ahLst/>
              <a:cxnLst>
                <a:cxn ang="T6">
                  <a:pos x="T0" y="T1"/>
                </a:cxn>
                <a:cxn ang="T7">
                  <a:pos x="T2" y="T3"/>
                </a:cxn>
                <a:cxn ang="T8">
                  <a:pos x="T4" y="T5"/>
                </a:cxn>
              </a:cxnLst>
              <a:rect l="T9" t="T10" r="T11" b="T12"/>
              <a:pathLst>
                <a:path w="35964" h="43200" fill="none" extrusionOk="0">
                  <a:moveTo>
                    <a:pt x="0" y="5468"/>
                  </a:moveTo>
                  <a:cubicBezTo>
                    <a:pt x="3955" y="1945"/>
                    <a:pt x="9067" y="-1"/>
                    <a:pt x="14364" y="0"/>
                  </a:cubicBezTo>
                  <a:cubicBezTo>
                    <a:pt x="26293" y="0"/>
                    <a:pt x="35964" y="9670"/>
                    <a:pt x="35964" y="21600"/>
                  </a:cubicBezTo>
                  <a:cubicBezTo>
                    <a:pt x="35964" y="33529"/>
                    <a:pt x="26293" y="43200"/>
                    <a:pt x="14364" y="43200"/>
                  </a:cubicBezTo>
                  <a:cubicBezTo>
                    <a:pt x="11868" y="43200"/>
                    <a:pt x="9392" y="42767"/>
                    <a:pt x="7044" y="41922"/>
                  </a:cubicBezTo>
                </a:path>
                <a:path w="35964" h="43200" stroke="0" extrusionOk="0">
                  <a:moveTo>
                    <a:pt x="0" y="5468"/>
                  </a:moveTo>
                  <a:cubicBezTo>
                    <a:pt x="3955" y="1945"/>
                    <a:pt x="9067" y="-1"/>
                    <a:pt x="14364" y="0"/>
                  </a:cubicBezTo>
                  <a:cubicBezTo>
                    <a:pt x="26293" y="0"/>
                    <a:pt x="35964" y="9670"/>
                    <a:pt x="35964" y="21600"/>
                  </a:cubicBezTo>
                  <a:cubicBezTo>
                    <a:pt x="35964" y="33529"/>
                    <a:pt x="26293" y="43200"/>
                    <a:pt x="14364" y="43200"/>
                  </a:cubicBezTo>
                  <a:cubicBezTo>
                    <a:pt x="11868" y="43200"/>
                    <a:pt x="9392" y="42767"/>
                    <a:pt x="7044" y="41922"/>
                  </a:cubicBezTo>
                  <a:lnTo>
                    <a:pt x="14364" y="21600"/>
                  </a:lnTo>
                  <a:close/>
                </a:path>
              </a:pathLst>
            </a:custGeom>
            <a:solidFill>
              <a:schemeClr val="bg2"/>
            </a:solidFill>
            <a:ln w="25400" cap="rnd">
              <a:solidFill>
                <a:schemeClr val="tx1"/>
              </a:solidFill>
              <a:round/>
              <a:headEnd/>
              <a:tailEnd/>
            </a:ln>
          </p:spPr>
          <p:txBody>
            <a:bodyPr/>
            <a:lstStyle/>
            <a:p>
              <a:endParaRPr lang="fa-IR"/>
            </a:p>
          </p:txBody>
        </p:sp>
        <p:sp>
          <p:nvSpPr>
            <p:cNvPr id="10263" name="Arc 30"/>
            <p:cNvSpPr>
              <a:spLocks/>
            </p:cNvSpPr>
            <p:nvPr/>
          </p:nvSpPr>
          <p:spPr bwMode="auto">
            <a:xfrm rot="10380000">
              <a:off x="4416" y="3646"/>
              <a:ext cx="356" cy="304"/>
            </a:xfrm>
            <a:custGeom>
              <a:avLst/>
              <a:gdLst>
                <a:gd name="T0" fmla="*/ 44 w 43200"/>
                <a:gd name="T1" fmla="*/ 304 h 35832"/>
                <a:gd name="T2" fmla="*/ 346 w 43200"/>
                <a:gd name="T3" fmla="*/ 244 h 35832"/>
                <a:gd name="T4" fmla="*/ 178 w 43200"/>
                <a:gd name="T5" fmla="*/ 183 h 35832"/>
                <a:gd name="T6" fmla="*/ 0 60000 65536"/>
                <a:gd name="T7" fmla="*/ 0 60000 65536"/>
                <a:gd name="T8" fmla="*/ 0 60000 65536"/>
                <a:gd name="T9" fmla="*/ 0 w 43200"/>
                <a:gd name="T10" fmla="*/ 0 h 35832"/>
                <a:gd name="T11" fmla="*/ 43200 w 43200"/>
                <a:gd name="T12" fmla="*/ 35832 h 35832"/>
              </a:gdLst>
              <a:ahLst/>
              <a:cxnLst>
                <a:cxn ang="T6">
                  <a:pos x="T0" y="T1"/>
                </a:cxn>
                <a:cxn ang="T7">
                  <a:pos x="T2" y="T3"/>
                </a:cxn>
                <a:cxn ang="T8">
                  <a:pos x="T4" y="T5"/>
                </a:cxn>
              </a:cxnLst>
              <a:rect l="T9" t="T10" r="T11" b="T12"/>
              <a:pathLst>
                <a:path w="43200" h="35832" fill="none" extrusionOk="0">
                  <a:moveTo>
                    <a:pt x="5351" y="35832"/>
                  </a:moveTo>
                  <a:cubicBezTo>
                    <a:pt x="1901" y="31893"/>
                    <a:pt x="0" y="26835"/>
                    <a:pt x="0" y="21600"/>
                  </a:cubicBezTo>
                  <a:cubicBezTo>
                    <a:pt x="0" y="9670"/>
                    <a:pt x="9670" y="0"/>
                    <a:pt x="21600" y="0"/>
                  </a:cubicBezTo>
                  <a:cubicBezTo>
                    <a:pt x="33529" y="0"/>
                    <a:pt x="43200" y="9670"/>
                    <a:pt x="43200" y="21600"/>
                  </a:cubicBezTo>
                  <a:cubicBezTo>
                    <a:pt x="43200" y="24020"/>
                    <a:pt x="42793" y="26423"/>
                    <a:pt x="41996" y="28708"/>
                  </a:cubicBezTo>
                </a:path>
                <a:path w="43200" h="35832" stroke="0" extrusionOk="0">
                  <a:moveTo>
                    <a:pt x="5351" y="35832"/>
                  </a:moveTo>
                  <a:cubicBezTo>
                    <a:pt x="1901" y="31893"/>
                    <a:pt x="0" y="26835"/>
                    <a:pt x="0" y="21600"/>
                  </a:cubicBezTo>
                  <a:cubicBezTo>
                    <a:pt x="0" y="9670"/>
                    <a:pt x="9670" y="0"/>
                    <a:pt x="21600" y="0"/>
                  </a:cubicBezTo>
                  <a:cubicBezTo>
                    <a:pt x="33529" y="0"/>
                    <a:pt x="43200" y="9670"/>
                    <a:pt x="43200" y="21600"/>
                  </a:cubicBezTo>
                  <a:cubicBezTo>
                    <a:pt x="43200" y="24020"/>
                    <a:pt x="42793" y="26423"/>
                    <a:pt x="41996" y="28708"/>
                  </a:cubicBezTo>
                  <a:lnTo>
                    <a:pt x="21600" y="21600"/>
                  </a:lnTo>
                  <a:close/>
                </a:path>
              </a:pathLst>
            </a:custGeom>
            <a:solidFill>
              <a:schemeClr val="bg2"/>
            </a:solidFill>
            <a:ln w="25400" cap="rnd">
              <a:solidFill>
                <a:schemeClr val="tx1"/>
              </a:solidFill>
              <a:round/>
              <a:headEnd/>
              <a:tailEnd/>
            </a:ln>
          </p:spPr>
          <p:txBody>
            <a:bodyPr/>
            <a:lstStyle/>
            <a:p>
              <a:endParaRPr lang="fa-IR"/>
            </a:p>
          </p:txBody>
        </p:sp>
      </p:grpSp>
      <p:sp>
        <p:nvSpPr>
          <p:cNvPr id="10245" name="Text Box 31"/>
          <p:cNvSpPr txBox="1">
            <a:spLocks noChangeArrowheads="1"/>
          </p:cNvSpPr>
          <p:nvPr/>
        </p:nvSpPr>
        <p:spPr bwMode="auto">
          <a:xfrm>
            <a:off x="6777038" y="1058863"/>
            <a:ext cx="944562" cy="519112"/>
          </a:xfrm>
          <a:prstGeom prst="rect">
            <a:avLst/>
          </a:prstGeom>
          <a:noFill/>
          <a:ln w="12700">
            <a:noFill/>
            <a:miter lim="800000"/>
            <a:headEnd type="none" w="sm" len="sm"/>
            <a:tailEnd type="none" w="sm" len="sm"/>
          </a:ln>
        </p:spPr>
        <p:txBody>
          <a:bodyPr wrap="none">
            <a:spAutoFit/>
          </a:bodyPr>
          <a:lstStyle/>
          <a:p>
            <a:pPr algn="l" defTabSz="762000" rtl="0" eaLnBrk="0" hangingPunct="0"/>
            <a:r>
              <a:rPr lang="fa-IR" sz="2800" b="1">
                <a:solidFill>
                  <a:srgbClr val="000066"/>
                </a:solidFill>
                <a:latin typeface="Times New Roman" pitchFamily="18" charset="0"/>
                <a:cs typeface="Tahoma" pitchFamily="34" charset="0"/>
              </a:rPr>
              <a:t>گروه</a:t>
            </a:r>
            <a:endParaRPr lang="en-US" sz="2800" b="1">
              <a:solidFill>
                <a:srgbClr val="000066"/>
              </a:solidFill>
              <a:latin typeface="Times New Roman" pitchFamily="18" charset="0"/>
              <a:cs typeface="Tahoma" pitchFamily="34" charset="0"/>
            </a:endParaRPr>
          </a:p>
        </p:txBody>
      </p:sp>
      <p:sp>
        <p:nvSpPr>
          <p:cNvPr id="277536" name="Text Box 32"/>
          <p:cNvSpPr txBox="1">
            <a:spLocks noChangeArrowheads="1"/>
          </p:cNvSpPr>
          <p:nvPr/>
        </p:nvSpPr>
        <p:spPr bwMode="auto">
          <a:xfrm>
            <a:off x="6867525" y="3906838"/>
            <a:ext cx="704850" cy="519112"/>
          </a:xfrm>
          <a:prstGeom prst="rect">
            <a:avLst/>
          </a:prstGeom>
          <a:noFill/>
          <a:ln w="12700">
            <a:noFill/>
            <a:miter lim="800000"/>
            <a:headEnd type="none" w="sm" len="sm"/>
            <a:tailEnd type="none" w="sm" len="sm"/>
          </a:ln>
        </p:spPr>
        <p:txBody>
          <a:bodyPr wrap="none">
            <a:spAutoFit/>
          </a:bodyPr>
          <a:lstStyle/>
          <a:p>
            <a:pPr algn="l" defTabSz="762000" rtl="0" eaLnBrk="0" hangingPunct="0"/>
            <a:r>
              <a:rPr lang="fa-IR" sz="2800" b="1">
                <a:solidFill>
                  <a:srgbClr val="000066"/>
                </a:solidFill>
                <a:latin typeface="Times New Roman" pitchFamily="18" charset="0"/>
                <a:cs typeface="Tahoma" pitchFamily="34" charset="0"/>
              </a:rPr>
              <a:t>تيم</a:t>
            </a:r>
            <a:endParaRPr lang="en-US" sz="2800" b="1">
              <a:solidFill>
                <a:srgbClr val="000066"/>
              </a:solidFill>
              <a:latin typeface="Times New Roman" pitchFamily="18" charset="0"/>
              <a:cs typeface="Tahoma" pitchFamily="34" charset="0"/>
            </a:endParaRPr>
          </a:p>
        </p:txBody>
      </p:sp>
      <p:sp>
        <p:nvSpPr>
          <p:cNvPr id="10247" name="Rectangle 33"/>
          <p:cNvSpPr>
            <a:spLocks noChangeArrowheads="1"/>
          </p:cNvSpPr>
          <p:nvPr/>
        </p:nvSpPr>
        <p:spPr bwMode="auto">
          <a:xfrm>
            <a:off x="228600" y="0"/>
            <a:ext cx="8686800" cy="609600"/>
          </a:xfrm>
          <a:prstGeom prst="rect">
            <a:avLst/>
          </a:prstGeom>
          <a:noFill/>
          <a:ln w="9525">
            <a:noFill/>
            <a:miter lim="800000"/>
            <a:headEnd/>
            <a:tailEnd/>
          </a:ln>
        </p:spPr>
        <p:txBody>
          <a:bodyPr anchor="ctr"/>
          <a:lstStyle/>
          <a:p>
            <a:pPr algn="ctr" rtl="0">
              <a:lnSpc>
                <a:spcPct val="110000"/>
              </a:lnSpc>
            </a:pPr>
            <a:r>
              <a:rPr lang="fa-IR" sz="2800" b="1">
                <a:solidFill>
                  <a:srgbClr val="000066"/>
                </a:solidFill>
                <a:cs typeface="Tahoma" pitchFamily="34" charset="0"/>
              </a:rPr>
              <a:t>انگيزه های پيوند دهنده  افراد درگروه / تيم</a:t>
            </a:r>
            <a:endParaRPr lang="en-US" sz="2800" b="1">
              <a:solidFill>
                <a:srgbClr val="000066"/>
              </a:solidFill>
              <a:cs typeface="Tahoma" pitchFamily="34" charset="0"/>
            </a:endParaRPr>
          </a:p>
        </p:txBody>
      </p:sp>
      <p:sp>
        <p:nvSpPr>
          <p:cNvPr id="277538" name="Text Box 34"/>
          <p:cNvSpPr txBox="1">
            <a:spLocks noChangeArrowheads="1"/>
          </p:cNvSpPr>
          <p:nvPr/>
        </p:nvSpPr>
        <p:spPr bwMode="auto">
          <a:xfrm>
            <a:off x="539750" y="1125538"/>
            <a:ext cx="5937250" cy="4849812"/>
          </a:xfrm>
          <a:prstGeom prst="rect">
            <a:avLst/>
          </a:prstGeom>
          <a:noFill/>
          <a:ln w="9525">
            <a:noFill/>
            <a:miter lim="800000"/>
            <a:headEnd/>
            <a:tailEnd/>
          </a:ln>
        </p:spPr>
        <p:txBody>
          <a:bodyPr>
            <a:spAutoFit/>
          </a:bodyPr>
          <a:lstStyle/>
          <a:p>
            <a:pPr>
              <a:lnSpc>
                <a:spcPct val="130000"/>
              </a:lnSpc>
              <a:spcBef>
                <a:spcPct val="50000"/>
              </a:spcBef>
              <a:buFont typeface="Wingdings" pitchFamily="2" charset="2"/>
              <a:buChar char="×"/>
            </a:pPr>
            <a:r>
              <a:rPr lang="fa-IR" sz="2600">
                <a:solidFill>
                  <a:srgbClr val="000066"/>
                </a:solidFill>
                <a:latin typeface="Times New Roman" pitchFamily="18" charset="0"/>
                <a:cs typeface="Mitra" pitchFamily="2" charset="-78"/>
              </a:rPr>
              <a:t> </a:t>
            </a:r>
            <a:r>
              <a:rPr lang="fa-IR" sz="2000">
                <a:solidFill>
                  <a:srgbClr val="000066"/>
                </a:solidFill>
                <a:cs typeface="Tahoma" pitchFamily="34" charset="0"/>
              </a:rPr>
              <a:t>نيازهای مادی / فيزيکی</a:t>
            </a:r>
          </a:p>
          <a:p>
            <a:pPr>
              <a:lnSpc>
                <a:spcPct val="130000"/>
              </a:lnSpc>
              <a:spcBef>
                <a:spcPct val="50000"/>
              </a:spcBef>
              <a:buFont typeface="Wingdings" pitchFamily="2" charset="2"/>
              <a:buNone/>
            </a:pPr>
            <a:r>
              <a:rPr lang="fa-IR" sz="2000" b="1">
                <a:solidFill>
                  <a:srgbClr val="000066"/>
                </a:solidFill>
                <a:cs typeface="Tahoma" pitchFamily="34" charset="0"/>
              </a:rPr>
              <a:t>   بقا/ رقابت/ترس از قدرت بيرونی / فشارهای محيطی</a:t>
            </a:r>
          </a:p>
          <a:p>
            <a:pPr>
              <a:lnSpc>
                <a:spcPct val="130000"/>
              </a:lnSpc>
              <a:spcBef>
                <a:spcPct val="50000"/>
              </a:spcBef>
              <a:buFont typeface="Wingdings" pitchFamily="2" charset="2"/>
              <a:buChar char="×"/>
            </a:pPr>
            <a:r>
              <a:rPr lang="fa-IR" sz="2000">
                <a:solidFill>
                  <a:srgbClr val="000066"/>
                </a:solidFill>
                <a:cs typeface="Tahoma" pitchFamily="34" charset="0"/>
              </a:rPr>
              <a:t> نيازهای عاطفی اجتماعی </a:t>
            </a:r>
          </a:p>
          <a:p>
            <a:pPr>
              <a:lnSpc>
                <a:spcPct val="130000"/>
              </a:lnSpc>
              <a:spcBef>
                <a:spcPct val="50000"/>
              </a:spcBef>
              <a:buFont typeface="Wingdings" pitchFamily="2" charset="2"/>
              <a:buNone/>
            </a:pPr>
            <a:r>
              <a:rPr lang="fa-IR" sz="2000" b="1">
                <a:solidFill>
                  <a:srgbClr val="000066"/>
                </a:solidFill>
                <a:cs typeface="Tahoma" pitchFamily="34" charset="0"/>
              </a:rPr>
              <a:t>     امنيت/ وابستگی/ حس تعلق</a:t>
            </a:r>
          </a:p>
          <a:p>
            <a:pPr>
              <a:lnSpc>
                <a:spcPct val="130000"/>
              </a:lnSpc>
              <a:spcBef>
                <a:spcPct val="50000"/>
              </a:spcBef>
              <a:buFont typeface="Wingdings" pitchFamily="2" charset="2"/>
              <a:buChar char="×"/>
            </a:pPr>
            <a:r>
              <a:rPr lang="fa-IR" sz="2000">
                <a:solidFill>
                  <a:srgbClr val="000066"/>
                </a:solidFill>
                <a:cs typeface="Tahoma" pitchFamily="34" charset="0"/>
              </a:rPr>
              <a:t> دورنما و اهداف مشترک</a:t>
            </a:r>
          </a:p>
          <a:p>
            <a:pPr>
              <a:lnSpc>
                <a:spcPct val="130000"/>
              </a:lnSpc>
              <a:spcBef>
                <a:spcPct val="50000"/>
              </a:spcBef>
              <a:buFont typeface="Wingdings" pitchFamily="2" charset="2"/>
              <a:buNone/>
            </a:pPr>
            <a:r>
              <a:rPr lang="fa-IR" sz="2000">
                <a:solidFill>
                  <a:srgbClr val="000066"/>
                </a:solidFill>
                <a:cs typeface="Tahoma" pitchFamily="34" charset="0"/>
              </a:rPr>
              <a:t>   </a:t>
            </a:r>
            <a:r>
              <a:rPr lang="fa-IR" sz="2000" b="1">
                <a:solidFill>
                  <a:srgbClr val="000066"/>
                </a:solidFill>
                <a:cs typeface="Tahoma" pitchFamily="34" charset="0"/>
              </a:rPr>
              <a:t>پيشرفت/توسعه/ آرمان گرايي</a:t>
            </a:r>
          </a:p>
          <a:p>
            <a:pPr>
              <a:lnSpc>
                <a:spcPct val="130000"/>
              </a:lnSpc>
              <a:spcBef>
                <a:spcPct val="50000"/>
              </a:spcBef>
              <a:buFont typeface="Wingdings" pitchFamily="2" charset="2"/>
              <a:buChar char="×"/>
            </a:pPr>
            <a:r>
              <a:rPr lang="fa-IR" sz="2000">
                <a:solidFill>
                  <a:srgbClr val="000066"/>
                </a:solidFill>
                <a:cs typeface="Tahoma" pitchFamily="34" charset="0"/>
              </a:rPr>
              <a:t> اصول و ارزش های مشترک </a:t>
            </a:r>
          </a:p>
          <a:p>
            <a:pPr>
              <a:lnSpc>
                <a:spcPct val="130000"/>
              </a:lnSpc>
              <a:spcBef>
                <a:spcPct val="50000"/>
              </a:spcBef>
              <a:buFont typeface="Wingdings" pitchFamily="2" charset="2"/>
              <a:buNone/>
            </a:pPr>
            <a:r>
              <a:rPr lang="fa-IR" sz="2000" b="1">
                <a:solidFill>
                  <a:srgbClr val="000066"/>
                </a:solidFill>
                <a:cs typeface="Tahoma" pitchFamily="34" charset="0"/>
              </a:rPr>
              <a:t>    يگانگی/ ابتکار و ابداع/ سودمندی اجتماعی  </a:t>
            </a:r>
            <a:endParaRPr lang="en-US" sz="2000" b="1">
              <a:solidFill>
                <a:srgbClr val="000066"/>
              </a:solidFill>
              <a:cs typeface="Tahoma"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77538">
                                            <p:txEl>
                                              <p:pRg st="0" end="0"/>
                                            </p:txEl>
                                          </p:spTgt>
                                        </p:tgtEl>
                                        <p:attrNameLst>
                                          <p:attrName>style.visibility</p:attrName>
                                        </p:attrNameLst>
                                      </p:cBhvr>
                                      <p:to>
                                        <p:strVal val="visible"/>
                                      </p:to>
                                    </p:set>
                                    <p:animEffect transition="in" filter="circle(in)">
                                      <p:cBhvr>
                                        <p:cTn id="7" dur="2000"/>
                                        <p:tgtEl>
                                          <p:spTgt spid="277538">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277538">
                                            <p:txEl>
                                              <p:pRg st="1" end="1"/>
                                            </p:txEl>
                                          </p:spTgt>
                                        </p:tgtEl>
                                        <p:attrNameLst>
                                          <p:attrName>style.visibility</p:attrName>
                                        </p:attrNameLst>
                                      </p:cBhvr>
                                      <p:to>
                                        <p:strVal val="visible"/>
                                      </p:to>
                                    </p:set>
                                    <p:animEffect transition="in" filter="circle(in)">
                                      <p:cBhvr>
                                        <p:cTn id="10" dur="2000"/>
                                        <p:tgtEl>
                                          <p:spTgt spid="277538">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277538">
                                            <p:txEl>
                                              <p:pRg st="2" end="2"/>
                                            </p:txEl>
                                          </p:spTgt>
                                        </p:tgtEl>
                                        <p:attrNameLst>
                                          <p:attrName>style.visibility</p:attrName>
                                        </p:attrNameLst>
                                      </p:cBhvr>
                                      <p:to>
                                        <p:strVal val="visible"/>
                                      </p:to>
                                    </p:set>
                                    <p:animEffect transition="in" filter="circle(in)">
                                      <p:cBhvr>
                                        <p:cTn id="15" dur="2000"/>
                                        <p:tgtEl>
                                          <p:spTgt spid="277538">
                                            <p:txEl>
                                              <p:pRg st="2" end="2"/>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277538">
                                            <p:txEl>
                                              <p:pRg st="3" end="3"/>
                                            </p:txEl>
                                          </p:spTgt>
                                        </p:tgtEl>
                                        <p:attrNameLst>
                                          <p:attrName>style.visibility</p:attrName>
                                        </p:attrNameLst>
                                      </p:cBhvr>
                                      <p:to>
                                        <p:strVal val="visible"/>
                                      </p:to>
                                    </p:set>
                                    <p:animEffect transition="in" filter="circle(in)">
                                      <p:cBhvr>
                                        <p:cTn id="18" dur="2000"/>
                                        <p:tgtEl>
                                          <p:spTgt spid="277538">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277538">
                                            <p:txEl>
                                              <p:pRg st="4" end="4"/>
                                            </p:txEl>
                                          </p:spTgt>
                                        </p:tgtEl>
                                        <p:attrNameLst>
                                          <p:attrName>style.visibility</p:attrName>
                                        </p:attrNameLst>
                                      </p:cBhvr>
                                      <p:to>
                                        <p:strVal val="visible"/>
                                      </p:to>
                                    </p:set>
                                    <p:animEffect transition="in" filter="circle(in)">
                                      <p:cBhvr>
                                        <p:cTn id="23" dur="2000"/>
                                        <p:tgtEl>
                                          <p:spTgt spid="277538">
                                            <p:txEl>
                                              <p:pRg st="4" end="4"/>
                                            </p:txEl>
                                          </p:spTgt>
                                        </p:tgtEl>
                                      </p:cBhvr>
                                    </p:animEffect>
                                  </p:childTnLst>
                                </p:cTn>
                              </p:par>
                              <p:par>
                                <p:cTn id="24" presetID="6" presetClass="entr" presetSubtype="16" fill="hold" nodeType="withEffect">
                                  <p:stCondLst>
                                    <p:cond delay="0"/>
                                  </p:stCondLst>
                                  <p:childTnLst>
                                    <p:set>
                                      <p:cBhvr>
                                        <p:cTn id="25" dur="1" fill="hold">
                                          <p:stCondLst>
                                            <p:cond delay="0"/>
                                          </p:stCondLst>
                                        </p:cTn>
                                        <p:tgtEl>
                                          <p:spTgt spid="277538">
                                            <p:txEl>
                                              <p:pRg st="5" end="5"/>
                                            </p:txEl>
                                          </p:spTgt>
                                        </p:tgtEl>
                                        <p:attrNameLst>
                                          <p:attrName>style.visibility</p:attrName>
                                        </p:attrNameLst>
                                      </p:cBhvr>
                                      <p:to>
                                        <p:strVal val="visible"/>
                                      </p:to>
                                    </p:set>
                                    <p:animEffect transition="in" filter="circle(in)">
                                      <p:cBhvr>
                                        <p:cTn id="26" dur="2000"/>
                                        <p:tgtEl>
                                          <p:spTgt spid="277538">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277538">
                                            <p:txEl>
                                              <p:pRg st="6" end="6"/>
                                            </p:txEl>
                                          </p:spTgt>
                                        </p:tgtEl>
                                        <p:attrNameLst>
                                          <p:attrName>style.visibility</p:attrName>
                                        </p:attrNameLst>
                                      </p:cBhvr>
                                      <p:to>
                                        <p:strVal val="visible"/>
                                      </p:to>
                                    </p:set>
                                    <p:animEffect transition="in" filter="circle(in)">
                                      <p:cBhvr>
                                        <p:cTn id="31" dur="2000"/>
                                        <p:tgtEl>
                                          <p:spTgt spid="277538">
                                            <p:txEl>
                                              <p:pRg st="6" end="6"/>
                                            </p:txEl>
                                          </p:spTgt>
                                        </p:tgtEl>
                                      </p:cBhvr>
                                    </p:animEffect>
                                  </p:childTnLst>
                                </p:cTn>
                              </p:par>
                              <p:par>
                                <p:cTn id="32" presetID="6" presetClass="entr" presetSubtype="16" fill="hold" nodeType="withEffect">
                                  <p:stCondLst>
                                    <p:cond delay="0"/>
                                  </p:stCondLst>
                                  <p:childTnLst>
                                    <p:set>
                                      <p:cBhvr>
                                        <p:cTn id="33" dur="1" fill="hold">
                                          <p:stCondLst>
                                            <p:cond delay="0"/>
                                          </p:stCondLst>
                                        </p:cTn>
                                        <p:tgtEl>
                                          <p:spTgt spid="277538">
                                            <p:txEl>
                                              <p:pRg st="7" end="7"/>
                                            </p:txEl>
                                          </p:spTgt>
                                        </p:tgtEl>
                                        <p:attrNameLst>
                                          <p:attrName>style.visibility</p:attrName>
                                        </p:attrNameLst>
                                      </p:cBhvr>
                                      <p:to>
                                        <p:strVal val="visible"/>
                                      </p:to>
                                    </p:set>
                                    <p:animEffect transition="in" filter="circle(in)">
                                      <p:cBhvr>
                                        <p:cTn id="34" dur="2000"/>
                                        <p:tgtEl>
                                          <p:spTgt spid="277538">
                                            <p:txEl>
                                              <p:pRg st="7" end="7"/>
                                            </p:txEl>
                                          </p:spTgt>
                                        </p:tgtEl>
                                      </p:cBhvr>
                                    </p:animEffect>
                                  </p:childTnLst>
                                </p:cTn>
                              </p:par>
                              <p:par>
                                <p:cTn id="35" presetID="43" presetClass="entr" presetSubtype="0" fill="hold" grpId="0" nodeType="withEffect">
                                  <p:stCondLst>
                                    <p:cond delay="0"/>
                                  </p:stCondLst>
                                  <p:childTnLst>
                                    <p:set>
                                      <p:cBhvr>
                                        <p:cTn id="36" dur="1" fill="hold">
                                          <p:stCondLst>
                                            <p:cond delay="0"/>
                                          </p:stCondLst>
                                        </p:cTn>
                                        <p:tgtEl>
                                          <p:spTgt spid="277506"/>
                                        </p:tgtEl>
                                        <p:attrNameLst>
                                          <p:attrName>style.visibility</p:attrName>
                                        </p:attrNameLst>
                                      </p:cBhvr>
                                      <p:to>
                                        <p:strVal val="visible"/>
                                      </p:to>
                                    </p:set>
                                    <p:animEffect transition="in" filter="fade">
                                      <p:cBhvr>
                                        <p:cTn id="37" dur="100"/>
                                        <p:tgtEl>
                                          <p:spTgt spid="277506"/>
                                        </p:tgtEl>
                                      </p:cBhvr>
                                    </p:animEffect>
                                    <p:anim calcmode="lin" valueType="num">
                                      <p:cBhvr>
                                        <p:cTn id="38" dur="400" fill="hold"/>
                                        <p:tgtEl>
                                          <p:spTgt spid="277506"/>
                                        </p:tgtEl>
                                        <p:attrNameLst>
                                          <p:attrName>ppt_x</p:attrName>
                                        </p:attrNameLst>
                                      </p:cBhvr>
                                      <p:tavLst>
                                        <p:tav tm="0">
                                          <p:val>
                                            <p:strVal val="#ppt_x"/>
                                          </p:val>
                                        </p:tav>
                                        <p:tav tm="100000">
                                          <p:val>
                                            <p:strVal val="#ppt_x"/>
                                          </p:val>
                                        </p:tav>
                                      </p:tavLst>
                                    </p:anim>
                                    <p:anim calcmode="lin" valueType="num">
                                      <p:cBhvr>
                                        <p:cTn id="39" dur="400" fill="hold"/>
                                        <p:tgtEl>
                                          <p:spTgt spid="277506"/>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27750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27750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35" presetClass="entr" presetSubtype="0" fill="hold" nodeType="click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2000"/>
                                        <p:tgtEl>
                                          <p:spTgt spid="3"/>
                                        </p:tgtEl>
                                      </p:cBhvr>
                                    </p:animEffect>
                                    <p:anim calcmode="lin" valueType="num">
                                      <p:cBhvr>
                                        <p:cTn id="47" dur="2000" fill="hold"/>
                                        <p:tgtEl>
                                          <p:spTgt spid="3"/>
                                        </p:tgtEl>
                                        <p:attrNameLst>
                                          <p:attrName>style.rotation</p:attrName>
                                        </p:attrNameLst>
                                      </p:cBhvr>
                                      <p:tavLst>
                                        <p:tav tm="0">
                                          <p:val>
                                            <p:fltVal val="720"/>
                                          </p:val>
                                        </p:tav>
                                        <p:tav tm="100000">
                                          <p:val>
                                            <p:fltVal val="0"/>
                                          </p:val>
                                        </p:tav>
                                      </p:tavLst>
                                    </p:anim>
                                    <p:anim calcmode="lin" valueType="num">
                                      <p:cBhvr>
                                        <p:cTn id="48" dur="2000" fill="hold"/>
                                        <p:tgtEl>
                                          <p:spTgt spid="3"/>
                                        </p:tgtEl>
                                        <p:attrNameLst>
                                          <p:attrName>ppt_h</p:attrName>
                                        </p:attrNameLst>
                                      </p:cBhvr>
                                      <p:tavLst>
                                        <p:tav tm="0">
                                          <p:val>
                                            <p:fltVal val="0"/>
                                          </p:val>
                                        </p:tav>
                                        <p:tav tm="100000">
                                          <p:val>
                                            <p:strVal val="#ppt_h"/>
                                          </p:val>
                                        </p:tav>
                                      </p:tavLst>
                                    </p:anim>
                                    <p:anim calcmode="lin" valueType="num">
                                      <p:cBhvr>
                                        <p:cTn id="49" dur="2000" fill="hold"/>
                                        <p:tgtEl>
                                          <p:spTgt spid="3"/>
                                        </p:tgtEl>
                                        <p:attrNameLst>
                                          <p:attrName>ppt_w</p:attrName>
                                        </p:attrNameLst>
                                      </p:cBhvr>
                                      <p:tavLst>
                                        <p:tav tm="0">
                                          <p:val>
                                            <p:fltVal val="0"/>
                                          </p:val>
                                        </p:tav>
                                        <p:tav tm="100000">
                                          <p:val>
                                            <p:strVal val="#ppt_w"/>
                                          </p:val>
                                        </p:tav>
                                      </p:tavLst>
                                    </p:anim>
                                  </p:childTnLst>
                                </p:cTn>
                              </p:par>
                            </p:childTnLst>
                          </p:cTn>
                        </p:par>
                      </p:childTnLst>
                    </p:cTn>
                  </p:par>
                  <p:par>
                    <p:cTn id="50" fill="hold">
                      <p:stCondLst>
                        <p:cond delay="indefinite"/>
                      </p:stCondLst>
                      <p:childTnLst>
                        <p:par>
                          <p:cTn id="51" fill="hold">
                            <p:stCondLst>
                              <p:cond delay="0"/>
                            </p:stCondLst>
                            <p:childTnLst>
                              <p:par>
                                <p:cTn id="52" presetID="18" presetClass="entr" presetSubtype="12" fill="hold" grpId="0" nodeType="clickEffect">
                                  <p:stCondLst>
                                    <p:cond delay="0"/>
                                  </p:stCondLst>
                                  <p:childTnLst>
                                    <p:set>
                                      <p:cBhvr>
                                        <p:cTn id="53" dur="1" fill="hold">
                                          <p:stCondLst>
                                            <p:cond delay="0"/>
                                          </p:stCondLst>
                                        </p:cTn>
                                        <p:tgtEl>
                                          <p:spTgt spid="277536"/>
                                        </p:tgtEl>
                                        <p:attrNameLst>
                                          <p:attrName>style.visibility</p:attrName>
                                        </p:attrNameLst>
                                      </p:cBhvr>
                                      <p:to>
                                        <p:strVal val="visible"/>
                                      </p:to>
                                    </p:set>
                                    <p:animEffect transition="in" filter="strips(downLeft)">
                                      <p:cBhvr>
                                        <p:cTn id="54" dur="500"/>
                                        <p:tgtEl>
                                          <p:spTgt spid="2775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506" grpId="0" animBg="1"/>
      <p:bldP spid="2775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466725" y="701675"/>
            <a:ext cx="2089150" cy="1792288"/>
            <a:chOff x="3481" y="2253"/>
            <a:chExt cx="1793" cy="1697"/>
          </a:xfrm>
        </p:grpSpPr>
        <p:sp>
          <p:nvSpPr>
            <p:cNvPr id="11304" name="Arc 3"/>
            <p:cNvSpPr>
              <a:spLocks/>
            </p:cNvSpPr>
            <p:nvPr/>
          </p:nvSpPr>
          <p:spPr bwMode="auto">
            <a:xfrm rot="7620000">
              <a:off x="3456" y="2494"/>
              <a:ext cx="356" cy="305"/>
            </a:xfrm>
            <a:custGeom>
              <a:avLst/>
              <a:gdLst>
                <a:gd name="T0" fmla="*/ 311 w 43200"/>
                <a:gd name="T1" fmla="*/ 0 h 35980"/>
                <a:gd name="T2" fmla="*/ 10 w 43200"/>
                <a:gd name="T3" fmla="*/ 61 h 35980"/>
                <a:gd name="T4" fmla="*/ 178 w 43200"/>
                <a:gd name="T5" fmla="*/ 122 h 35980"/>
                <a:gd name="T6" fmla="*/ 0 60000 65536"/>
                <a:gd name="T7" fmla="*/ 0 60000 65536"/>
                <a:gd name="T8" fmla="*/ 0 60000 65536"/>
                <a:gd name="T9" fmla="*/ 0 w 43200"/>
                <a:gd name="T10" fmla="*/ 0 h 35980"/>
                <a:gd name="T11" fmla="*/ 43200 w 43200"/>
                <a:gd name="T12" fmla="*/ 35980 h 35980"/>
              </a:gdLst>
              <a:ahLst/>
              <a:cxnLst>
                <a:cxn ang="T6">
                  <a:pos x="T0" y="T1"/>
                </a:cxn>
                <a:cxn ang="T7">
                  <a:pos x="T2" y="T3"/>
                </a:cxn>
                <a:cxn ang="T8">
                  <a:pos x="T4" y="T5"/>
                </a:cxn>
              </a:cxnLst>
              <a:rect l="T9" t="T10" r="T11" b="T12"/>
              <a:pathLst>
                <a:path w="43200" h="35980" fill="none" extrusionOk="0">
                  <a:moveTo>
                    <a:pt x="37717" y="-1"/>
                  </a:moveTo>
                  <a:cubicBezTo>
                    <a:pt x="41248" y="3957"/>
                    <a:pt x="43200" y="9076"/>
                    <a:pt x="43200" y="14380"/>
                  </a:cubicBezTo>
                  <a:cubicBezTo>
                    <a:pt x="43200" y="26309"/>
                    <a:pt x="33529" y="35980"/>
                    <a:pt x="21600" y="35980"/>
                  </a:cubicBezTo>
                  <a:cubicBezTo>
                    <a:pt x="9670" y="35980"/>
                    <a:pt x="0" y="26309"/>
                    <a:pt x="0" y="14380"/>
                  </a:cubicBezTo>
                  <a:cubicBezTo>
                    <a:pt x="-1" y="11929"/>
                    <a:pt x="416" y="9497"/>
                    <a:pt x="1232" y="7186"/>
                  </a:cubicBezTo>
                </a:path>
                <a:path w="43200" h="35980" stroke="0" extrusionOk="0">
                  <a:moveTo>
                    <a:pt x="37717" y="-1"/>
                  </a:moveTo>
                  <a:cubicBezTo>
                    <a:pt x="41248" y="3957"/>
                    <a:pt x="43200" y="9076"/>
                    <a:pt x="43200" y="14380"/>
                  </a:cubicBezTo>
                  <a:cubicBezTo>
                    <a:pt x="43200" y="26309"/>
                    <a:pt x="33529" y="35980"/>
                    <a:pt x="21600" y="35980"/>
                  </a:cubicBezTo>
                  <a:cubicBezTo>
                    <a:pt x="9670" y="35980"/>
                    <a:pt x="0" y="26309"/>
                    <a:pt x="0" y="14380"/>
                  </a:cubicBezTo>
                  <a:cubicBezTo>
                    <a:pt x="-1" y="11929"/>
                    <a:pt x="416" y="9497"/>
                    <a:pt x="1232" y="7186"/>
                  </a:cubicBezTo>
                  <a:lnTo>
                    <a:pt x="21600" y="14380"/>
                  </a:lnTo>
                  <a:close/>
                </a:path>
              </a:pathLst>
            </a:custGeom>
            <a:solidFill>
              <a:schemeClr val="bg2"/>
            </a:solidFill>
            <a:ln w="25400" cap="rnd">
              <a:solidFill>
                <a:schemeClr val="tx1"/>
              </a:solidFill>
              <a:round/>
              <a:headEnd/>
              <a:tailEnd/>
            </a:ln>
          </p:spPr>
          <p:txBody>
            <a:bodyPr/>
            <a:lstStyle/>
            <a:p>
              <a:endParaRPr lang="fa-IR"/>
            </a:p>
          </p:txBody>
        </p:sp>
        <p:sp>
          <p:nvSpPr>
            <p:cNvPr id="11305" name="Line 4"/>
            <p:cNvSpPr>
              <a:spLocks noChangeShapeType="1"/>
            </p:cNvSpPr>
            <p:nvPr/>
          </p:nvSpPr>
          <p:spPr bwMode="auto">
            <a:xfrm flipV="1">
              <a:off x="3792" y="2448"/>
              <a:ext cx="528" cy="144"/>
            </a:xfrm>
            <a:prstGeom prst="line">
              <a:avLst/>
            </a:prstGeom>
            <a:noFill/>
            <a:ln w="25400">
              <a:solidFill>
                <a:schemeClr val="tx1"/>
              </a:solidFill>
              <a:round/>
              <a:headEnd type="none" w="sm" len="sm"/>
              <a:tailEnd type="none" w="sm" len="sm"/>
            </a:ln>
          </p:spPr>
          <p:txBody>
            <a:bodyPr/>
            <a:lstStyle/>
            <a:p>
              <a:endParaRPr lang="fa-IR"/>
            </a:p>
          </p:txBody>
        </p:sp>
        <p:sp>
          <p:nvSpPr>
            <p:cNvPr id="11306" name="Line 5"/>
            <p:cNvSpPr>
              <a:spLocks noChangeShapeType="1"/>
            </p:cNvSpPr>
            <p:nvPr/>
          </p:nvSpPr>
          <p:spPr bwMode="auto">
            <a:xfrm>
              <a:off x="3840" y="3552"/>
              <a:ext cx="576" cy="144"/>
            </a:xfrm>
            <a:prstGeom prst="line">
              <a:avLst/>
            </a:prstGeom>
            <a:noFill/>
            <a:ln w="25400">
              <a:solidFill>
                <a:schemeClr val="tx1"/>
              </a:solidFill>
              <a:round/>
              <a:headEnd type="none" w="sm" len="sm"/>
              <a:tailEnd type="none" w="sm" len="sm"/>
            </a:ln>
          </p:spPr>
          <p:txBody>
            <a:bodyPr/>
            <a:lstStyle/>
            <a:p>
              <a:endParaRPr lang="fa-IR"/>
            </a:p>
          </p:txBody>
        </p:sp>
        <p:sp>
          <p:nvSpPr>
            <p:cNvPr id="11307" name="Line 6"/>
            <p:cNvSpPr>
              <a:spLocks noChangeShapeType="1"/>
            </p:cNvSpPr>
            <p:nvPr/>
          </p:nvSpPr>
          <p:spPr bwMode="auto">
            <a:xfrm>
              <a:off x="3648" y="2832"/>
              <a:ext cx="48" cy="528"/>
            </a:xfrm>
            <a:prstGeom prst="line">
              <a:avLst/>
            </a:prstGeom>
            <a:noFill/>
            <a:ln w="25400">
              <a:solidFill>
                <a:schemeClr val="tx1"/>
              </a:solidFill>
              <a:round/>
              <a:headEnd type="none" w="sm" len="sm"/>
              <a:tailEnd type="none" w="sm" len="sm"/>
            </a:ln>
          </p:spPr>
          <p:txBody>
            <a:bodyPr/>
            <a:lstStyle/>
            <a:p>
              <a:endParaRPr lang="fa-IR"/>
            </a:p>
          </p:txBody>
        </p:sp>
        <p:sp>
          <p:nvSpPr>
            <p:cNvPr id="11308" name="Line 7"/>
            <p:cNvSpPr>
              <a:spLocks noChangeShapeType="1"/>
            </p:cNvSpPr>
            <p:nvPr/>
          </p:nvSpPr>
          <p:spPr bwMode="auto">
            <a:xfrm>
              <a:off x="3792" y="2736"/>
              <a:ext cx="1152" cy="288"/>
            </a:xfrm>
            <a:prstGeom prst="line">
              <a:avLst/>
            </a:prstGeom>
            <a:noFill/>
            <a:ln w="25400">
              <a:solidFill>
                <a:schemeClr val="tx1"/>
              </a:solidFill>
              <a:round/>
              <a:headEnd type="none" w="sm" len="sm"/>
              <a:tailEnd type="none" w="sm" len="sm"/>
            </a:ln>
          </p:spPr>
          <p:txBody>
            <a:bodyPr/>
            <a:lstStyle/>
            <a:p>
              <a:endParaRPr lang="fa-IR"/>
            </a:p>
          </p:txBody>
        </p:sp>
        <p:sp>
          <p:nvSpPr>
            <p:cNvPr id="11309" name="Line 8"/>
            <p:cNvSpPr>
              <a:spLocks noChangeShapeType="1"/>
            </p:cNvSpPr>
            <p:nvPr/>
          </p:nvSpPr>
          <p:spPr bwMode="auto">
            <a:xfrm>
              <a:off x="3744" y="2784"/>
              <a:ext cx="768" cy="816"/>
            </a:xfrm>
            <a:prstGeom prst="line">
              <a:avLst/>
            </a:prstGeom>
            <a:noFill/>
            <a:ln w="25400">
              <a:solidFill>
                <a:schemeClr val="tx1"/>
              </a:solidFill>
              <a:round/>
              <a:headEnd type="none" w="sm" len="sm"/>
              <a:tailEnd type="none" w="sm" len="sm"/>
            </a:ln>
          </p:spPr>
          <p:txBody>
            <a:bodyPr/>
            <a:lstStyle/>
            <a:p>
              <a:endParaRPr lang="fa-IR"/>
            </a:p>
          </p:txBody>
        </p:sp>
        <p:sp>
          <p:nvSpPr>
            <p:cNvPr id="11310" name="Line 9"/>
            <p:cNvSpPr>
              <a:spLocks noChangeShapeType="1"/>
            </p:cNvSpPr>
            <p:nvPr/>
          </p:nvSpPr>
          <p:spPr bwMode="auto">
            <a:xfrm flipV="1">
              <a:off x="3792" y="2544"/>
              <a:ext cx="672" cy="816"/>
            </a:xfrm>
            <a:prstGeom prst="line">
              <a:avLst/>
            </a:prstGeom>
            <a:noFill/>
            <a:ln w="25400">
              <a:solidFill>
                <a:schemeClr val="tx1"/>
              </a:solidFill>
              <a:round/>
              <a:headEnd type="none" w="sm" len="sm"/>
              <a:tailEnd type="none" w="sm" len="sm"/>
            </a:ln>
          </p:spPr>
          <p:txBody>
            <a:bodyPr/>
            <a:lstStyle/>
            <a:p>
              <a:endParaRPr lang="fa-IR"/>
            </a:p>
          </p:txBody>
        </p:sp>
        <p:sp>
          <p:nvSpPr>
            <p:cNvPr id="11311" name="Line 10"/>
            <p:cNvSpPr>
              <a:spLocks noChangeShapeType="1"/>
            </p:cNvSpPr>
            <p:nvPr/>
          </p:nvSpPr>
          <p:spPr bwMode="auto">
            <a:xfrm flipV="1">
              <a:off x="3840" y="3120"/>
              <a:ext cx="1104" cy="336"/>
            </a:xfrm>
            <a:prstGeom prst="line">
              <a:avLst/>
            </a:prstGeom>
            <a:noFill/>
            <a:ln w="25400">
              <a:solidFill>
                <a:schemeClr val="tx1"/>
              </a:solidFill>
              <a:round/>
              <a:headEnd type="none" w="sm" len="sm"/>
              <a:tailEnd type="none" w="sm" len="sm"/>
            </a:ln>
          </p:spPr>
          <p:txBody>
            <a:bodyPr/>
            <a:lstStyle/>
            <a:p>
              <a:endParaRPr lang="fa-IR"/>
            </a:p>
          </p:txBody>
        </p:sp>
        <p:sp>
          <p:nvSpPr>
            <p:cNvPr id="11312" name="Line 11"/>
            <p:cNvSpPr>
              <a:spLocks noChangeShapeType="1"/>
            </p:cNvSpPr>
            <p:nvPr/>
          </p:nvSpPr>
          <p:spPr bwMode="auto">
            <a:xfrm flipH="1" flipV="1">
              <a:off x="4512" y="2544"/>
              <a:ext cx="96" cy="1056"/>
            </a:xfrm>
            <a:prstGeom prst="line">
              <a:avLst/>
            </a:prstGeom>
            <a:noFill/>
            <a:ln w="25400">
              <a:solidFill>
                <a:schemeClr val="tx1"/>
              </a:solidFill>
              <a:round/>
              <a:headEnd type="none" w="sm" len="sm"/>
              <a:tailEnd type="none" w="sm" len="sm"/>
            </a:ln>
          </p:spPr>
          <p:txBody>
            <a:bodyPr/>
            <a:lstStyle/>
            <a:p>
              <a:endParaRPr lang="fa-IR"/>
            </a:p>
          </p:txBody>
        </p:sp>
        <p:sp>
          <p:nvSpPr>
            <p:cNvPr id="11313" name="Line 12"/>
            <p:cNvSpPr>
              <a:spLocks noChangeShapeType="1"/>
            </p:cNvSpPr>
            <p:nvPr/>
          </p:nvSpPr>
          <p:spPr bwMode="auto">
            <a:xfrm flipV="1">
              <a:off x="4656" y="3216"/>
              <a:ext cx="336" cy="480"/>
            </a:xfrm>
            <a:prstGeom prst="line">
              <a:avLst/>
            </a:prstGeom>
            <a:noFill/>
            <a:ln w="25400">
              <a:solidFill>
                <a:schemeClr val="tx1"/>
              </a:solidFill>
              <a:round/>
              <a:headEnd type="none" w="sm" len="sm"/>
              <a:tailEnd type="none" w="sm" len="sm"/>
            </a:ln>
          </p:spPr>
          <p:txBody>
            <a:bodyPr/>
            <a:lstStyle/>
            <a:p>
              <a:endParaRPr lang="fa-IR"/>
            </a:p>
          </p:txBody>
        </p:sp>
        <p:sp>
          <p:nvSpPr>
            <p:cNvPr id="11314" name="Line 13"/>
            <p:cNvSpPr>
              <a:spLocks noChangeShapeType="1"/>
            </p:cNvSpPr>
            <p:nvPr/>
          </p:nvSpPr>
          <p:spPr bwMode="auto">
            <a:xfrm flipH="1" flipV="1">
              <a:off x="4608" y="2496"/>
              <a:ext cx="384" cy="480"/>
            </a:xfrm>
            <a:prstGeom prst="line">
              <a:avLst/>
            </a:prstGeom>
            <a:noFill/>
            <a:ln w="25400">
              <a:solidFill>
                <a:schemeClr val="tx1"/>
              </a:solidFill>
              <a:round/>
              <a:headEnd type="none" w="sm" len="sm"/>
              <a:tailEnd type="none" w="sm" len="sm"/>
            </a:ln>
          </p:spPr>
          <p:txBody>
            <a:bodyPr/>
            <a:lstStyle/>
            <a:p>
              <a:endParaRPr lang="fa-IR"/>
            </a:p>
          </p:txBody>
        </p:sp>
        <p:sp>
          <p:nvSpPr>
            <p:cNvPr id="11315" name="Arc 14"/>
            <p:cNvSpPr>
              <a:spLocks/>
            </p:cNvSpPr>
            <p:nvPr/>
          </p:nvSpPr>
          <p:spPr bwMode="auto">
            <a:xfrm rot="-9300000">
              <a:off x="4367" y="2253"/>
              <a:ext cx="357" cy="305"/>
            </a:xfrm>
            <a:custGeom>
              <a:avLst/>
              <a:gdLst>
                <a:gd name="T0" fmla="*/ 312 w 43200"/>
                <a:gd name="T1" fmla="*/ 0 h 36003"/>
                <a:gd name="T2" fmla="*/ 10 w 43200"/>
                <a:gd name="T3" fmla="*/ 61 h 36003"/>
                <a:gd name="T4" fmla="*/ 179 w 43200"/>
                <a:gd name="T5" fmla="*/ 122 h 36003"/>
                <a:gd name="T6" fmla="*/ 0 60000 65536"/>
                <a:gd name="T7" fmla="*/ 0 60000 65536"/>
                <a:gd name="T8" fmla="*/ 0 60000 65536"/>
                <a:gd name="T9" fmla="*/ 0 w 43200"/>
                <a:gd name="T10" fmla="*/ 0 h 36003"/>
                <a:gd name="T11" fmla="*/ 43200 w 43200"/>
                <a:gd name="T12" fmla="*/ 36003 h 36003"/>
              </a:gdLst>
              <a:ahLst/>
              <a:cxnLst>
                <a:cxn ang="T6">
                  <a:pos x="T0" y="T1"/>
                </a:cxn>
                <a:cxn ang="T7">
                  <a:pos x="T2" y="T3"/>
                </a:cxn>
                <a:cxn ang="T8">
                  <a:pos x="T4" y="T5"/>
                </a:cxn>
              </a:cxnLst>
              <a:rect l="T9" t="T10" r="T11" b="T12"/>
              <a:pathLst>
                <a:path w="43200" h="36003" fill="none" extrusionOk="0">
                  <a:moveTo>
                    <a:pt x="37697" y="-1"/>
                  </a:moveTo>
                  <a:cubicBezTo>
                    <a:pt x="41240" y="3960"/>
                    <a:pt x="43200" y="9088"/>
                    <a:pt x="43200" y="14403"/>
                  </a:cubicBezTo>
                  <a:cubicBezTo>
                    <a:pt x="43200" y="26332"/>
                    <a:pt x="33529" y="36003"/>
                    <a:pt x="21600" y="36003"/>
                  </a:cubicBezTo>
                  <a:cubicBezTo>
                    <a:pt x="9670" y="36003"/>
                    <a:pt x="0" y="26332"/>
                    <a:pt x="0" y="14403"/>
                  </a:cubicBezTo>
                  <a:cubicBezTo>
                    <a:pt x="-1" y="11959"/>
                    <a:pt x="414" y="9534"/>
                    <a:pt x="1225" y="7229"/>
                  </a:cubicBezTo>
                </a:path>
                <a:path w="43200" h="36003" stroke="0" extrusionOk="0">
                  <a:moveTo>
                    <a:pt x="37697" y="-1"/>
                  </a:moveTo>
                  <a:cubicBezTo>
                    <a:pt x="41240" y="3960"/>
                    <a:pt x="43200" y="9088"/>
                    <a:pt x="43200" y="14403"/>
                  </a:cubicBezTo>
                  <a:cubicBezTo>
                    <a:pt x="43200" y="26332"/>
                    <a:pt x="33529" y="36003"/>
                    <a:pt x="21600" y="36003"/>
                  </a:cubicBezTo>
                  <a:cubicBezTo>
                    <a:pt x="9670" y="36003"/>
                    <a:pt x="0" y="26332"/>
                    <a:pt x="0" y="14403"/>
                  </a:cubicBezTo>
                  <a:cubicBezTo>
                    <a:pt x="-1" y="11959"/>
                    <a:pt x="414" y="9534"/>
                    <a:pt x="1225" y="7229"/>
                  </a:cubicBezTo>
                  <a:lnTo>
                    <a:pt x="21600" y="14403"/>
                  </a:lnTo>
                  <a:close/>
                </a:path>
              </a:pathLst>
            </a:custGeom>
            <a:solidFill>
              <a:schemeClr val="bg2"/>
            </a:solidFill>
            <a:ln w="25400" cap="rnd">
              <a:solidFill>
                <a:schemeClr val="tx1"/>
              </a:solidFill>
              <a:round/>
              <a:headEnd/>
              <a:tailEnd/>
            </a:ln>
          </p:spPr>
          <p:txBody>
            <a:bodyPr/>
            <a:lstStyle/>
            <a:p>
              <a:endParaRPr lang="fa-IR"/>
            </a:p>
          </p:txBody>
        </p:sp>
        <p:sp>
          <p:nvSpPr>
            <p:cNvPr id="11316" name="Arc 15"/>
            <p:cNvSpPr>
              <a:spLocks/>
            </p:cNvSpPr>
            <p:nvPr/>
          </p:nvSpPr>
          <p:spPr bwMode="auto">
            <a:xfrm rot="-5160000">
              <a:off x="4944" y="2926"/>
              <a:ext cx="356" cy="304"/>
            </a:xfrm>
            <a:custGeom>
              <a:avLst/>
              <a:gdLst>
                <a:gd name="T0" fmla="*/ 346 w 43200"/>
                <a:gd name="T1" fmla="*/ 60 h 35920"/>
                <a:gd name="T2" fmla="*/ 45 w 43200"/>
                <a:gd name="T3" fmla="*/ 0 h 35920"/>
                <a:gd name="T4" fmla="*/ 178 w 43200"/>
                <a:gd name="T5" fmla="*/ 121 h 35920"/>
                <a:gd name="T6" fmla="*/ 0 60000 65536"/>
                <a:gd name="T7" fmla="*/ 0 60000 65536"/>
                <a:gd name="T8" fmla="*/ 0 60000 65536"/>
                <a:gd name="T9" fmla="*/ 0 w 43200"/>
                <a:gd name="T10" fmla="*/ 0 h 35920"/>
                <a:gd name="T11" fmla="*/ 43200 w 43200"/>
                <a:gd name="T12" fmla="*/ 35920 h 35920"/>
              </a:gdLst>
              <a:ahLst/>
              <a:cxnLst>
                <a:cxn ang="T6">
                  <a:pos x="T0" y="T1"/>
                </a:cxn>
                <a:cxn ang="T7">
                  <a:pos x="T2" y="T3"/>
                </a:cxn>
                <a:cxn ang="T8">
                  <a:pos x="T4" y="T5"/>
                </a:cxn>
              </a:cxnLst>
              <a:rect l="T9" t="T10" r="T11" b="T12"/>
              <a:pathLst>
                <a:path w="43200" h="35920" fill="none" extrusionOk="0">
                  <a:moveTo>
                    <a:pt x="41953" y="7089"/>
                  </a:moveTo>
                  <a:cubicBezTo>
                    <a:pt x="42778" y="9410"/>
                    <a:pt x="43200" y="11856"/>
                    <a:pt x="43200" y="14320"/>
                  </a:cubicBezTo>
                  <a:cubicBezTo>
                    <a:pt x="43200" y="26249"/>
                    <a:pt x="33529" y="35920"/>
                    <a:pt x="21600" y="35920"/>
                  </a:cubicBezTo>
                  <a:cubicBezTo>
                    <a:pt x="9670" y="35920"/>
                    <a:pt x="0" y="26249"/>
                    <a:pt x="0" y="14320"/>
                  </a:cubicBezTo>
                  <a:cubicBezTo>
                    <a:pt x="-1" y="9043"/>
                    <a:pt x="1931" y="3950"/>
                    <a:pt x="5429" y="0"/>
                  </a:cubicBezTo>
                </a:path>
                <a:path w="43200" h="35920" stroke="0" extrusionOk="0">
                  <a:moveTo>
                    <a:pt x="41953" y="7089"/>
                  </a:moveTo>
                  <a:cubicBezTo>
                    <a:pt x="42778" y="9410"/>
                    <a:pt x="43200" y="11856"/>
                    <a:pt x="43200" y="14320"/>
                  </a:cubicBezTo>
                  <a:cubicBezTo>
                    <a:pt x="43200" y="26249"/>
                    <a:pt x="33529" y="35920"/>
                    <a:pt x="21600" y="35920"/>
                  </a:cubicBezTo>
                  <a:cubicBezTo>
                    <a:pt x="9670" y="35920"/>
                    <a:pt x="0" y="26249"/>
                    <a:pt x="0" y="14320"/>
                  </a:cubicBezTo>
                  <a:cubicBezTo>
                    <a:pt x="-1" y="9043"/>
                    <a:pt x="1931" y="3950"/>
                    <a:pt x="5429" y="0"/>
                  </a:cubicBezTo>
                  <a:lnTo>
                    <a:pt x="21600" y="14320"/>
                  </a:lnTo>
                  <a:close/>
                </a:path>
              </a:pathLst>
            </a:custGeom>
            <a:solidFill>
              <a:schemeClr val="bg2"/>
            </a:solidFill>
            <a:ln w="25400" cap="rnd">
              <a:solidFill>
                <a:schemeClr val="tx1"/>
              </a:solidFill>
              <a:round/>
              <a:headEnd/>
              <a:tailEnd/>
            </a:ln>
          </p:spPr>
          <p:txBody>
            <a:bodyPr/>
            <a:lstStyle/>
            <a:p>
              <a:endParaRPr lang="fa-IR"/>
            </a:p>
          </p:txBody>
        </p:sp>
        <p:sp>
          <p:nvSpPr>
            <p:cNvPr id="11317" name="Arc 16"/>
            <p:cNvSpPr>
              <a:spLocks/>
            </p:cNvSpPr>
            <p:nvPr/>
          </p:nvSpPr>
          <p:spPr bwMode="auto">
            <a:xfrm rot="8700000">
              <a:off x="3529" y="3333"/>
              <a:ext cx="306" cy="356"/>
            </a:xfrm>
            <a:custGeom>
              <a:avLst/>
              <a:gdLst>
                <a:gd name="T0" fmla="*/ 0 w 35964"/>
                <a:gd name="T1" fmla="*/ 45 h 43200"/>
                <a:gd name="T2" fmla="*/ 60 w 35964"/>
                <a:gd name="T3" fmla="*/ 345 h 43200"/>
                <a:gd name="T4" fmla="*/ 122 w 35964"/>
                <a:gd name="T5" fmla="*/ 178 h 43200"/>
                <a:gd name="T6" fmla="*/ 0 60000 65536"/>
                <a:gd name="T7" fmla="*/ 0 60000 65536"/>
                <a:gd name="T8" fmla="*/ 0 60000 65536"/>
                <a:gd name="T9" fmla="*/ 0 w 35964"/>
                <a:gd name="T10" fmla="*/ 0 h 43200"/>
                <a:gd name="T11" fmla="*/ 35964 w 35964"/>
                <a:gd name="T12" fmla="*/ 43200 h 43200"/>
              </a:gdLst>
              <a:ahLst/>
              <a:cxnLst>
                <a:cxn ang="T6">
                  <a:pos x="T0" y="T1"/>
                </a:cxn>
                <a:cxn ang="T7">
                  <a:pos x="T2" y="T3"/>
                </a:cxn>
                <a:cxn ang="T8">
                  <a:pos x="T4" y="T5"/>
                </a:cxn>
              </a:cxnLst>
              <a:rect l="T9" t="T10" r="T11" b="T12"/>
              <a:pathLst>
                <a:path w="35964" h="43200" fill="none" extrusionOk="0">
                  <a:moveTo>
                    <a:pt x="0" y="5468"/>
                  </a:moveTo>
                  <a:cubicBezTo>
                    <a:pt x="3955" y="1945"/>
                    <a:pt x="9067" y="-1"/>
                    <a:pt x="14364" y="0"/>
                  </a:cubicBezTo>
                  <a:cubicBezTo>
                    <a:pt x="26293" y="0"/>
                    <a:pt x="35964" y="9670"/>
                    <a:pt x="35964" y="21600"/>
                  </a:cubicBezTo>
                  <a:cubicBezTo>
                    <a:pt x="35964" y="33529"/>
                    <a:pt x="26293" y="43200"/>
                    <a:pt x="14364" y="43200"/>
                  </a:cubicBezTo>
                  <a:cubicBezTo>
                    <a:pt x="11868" y="43200"/>
                    <a:pt x="9392" y="42767"/>
                    <a:pt x="7044" y="41922"/>
                  </a:cubicBezTo>
                </a:path>
                <a:path w="35964" h="43200" stroke="0" extrusionOk="0">
                  <a:moveTo>
                    <a:pt x="0" y="5468"/>
                  </a:moveTo>
                  <a:cubicBezTo>
                    <a:pt x="3955" y="1945"/>
                    <a:pt x="9067" y="-1"/>
                    <a:pt x="14364" y="0"/>
                  </a:cubicBezTo>
                  <a:cubicBezTo>
                    <a:pt x="26293" y="0"/>
                    <a:pt x="35964" y="9670"/>
                    <a:pt x="35964" y="21600"/>
                  </a:cubicBezTo>
                  <a:cubicBezTo>
                    <a:pt x="35964" y="33529"/>
                    <a:pt x="26293" y="43200"/>
                    <a:pt x="14364" y="43200"/>
                  </a:cubicBezTo>
                  <a:cubicBezTo>
                    <a:pt x="11868" y="43200"/>
                    <a:pt x="9392" y="42767"/>
                    <a:pt x="7044" y="41922"/>
                  </a:cubicBezTo>
                  <a:lnTo>
                    <a:pt x="14364" y="21600"/>
                  </a:lnTo>
                  <a:close/>
                </a:path>
              </a:pathLst>
            </a:custGeom>
            <a:solidFill>
              <a:schemeClr val="bg2"/>
            </a:solidFill>
            <a:ln w="25400" cap="rnd">
              <a:solidFill>
                <a:schemeClr val="tx1"/>
              </a:solidFill>
              <a:round/>
              <a:headEnd/>
              <a:tailEnd/>
            </a:ln>
          </p:spPr>
          <p:txBody>
            <a:bodyPr/>
            <a:lstStyle/>
            <a:p>
              <a:endParaRPr lang="fa-IR"/>
            </a:p>
          </p:txBody>
        </p:sp>
        <p:sp>
          <p:nvSpPr>
            <p:cNvPr id="11318" name="Arc 17"/>
            <p:cNvSpPr>
              <a:spLocks/>
            </p:cNvSpPr>
            <p:nvPr/>
          </p:nvSpPr>
          <p:spPr bwMode="auto">
            <a:xfrm rot="10380000">
              <a:off x="4416" y="3646"/>
              <a:ext cx="356" cy="304"/>
            </a:xfrm>
            <a:custGeom>
              <a:avLst/>
              <a:gdLst>
                <a:gd name="T0" fmla="*/ 44 w 43200"/>
                <a:gd name="T1" fmla="*/ 304 h 35832"/>
                <a:gd name="T2" fmla="*/ 346 w 43200"/>
                <a:gd name="T3" fmla="*/ 244 h 35832"/>
                <a:gd name="T4" fmla="*/ 178 w 43200"/>
                <a:gd name="T5" fmla="*/ 183 h 35832"/>
                <a:gd name="T6" fmla="*/ 0 60000 65536"/>
                <a:gd name="T7" fmla="*/ 0 60000 65536"/>
                <a:gd name="T8" fmla="*/ 0 60000 65536"/>
                <a:gd name="T9" fmla="*/ 0 w 43200"/>
                <a:gd name="T10" fmla="*/ 0 h 35832"/>
                <a:gd name="T11" fmla="*/ 43200 w 43200"/>
                <a:gd name="T12" fmla="*/ 35832 h 35832"/>
              </a:gdLst>
              <a:ahLst/>
              <a:cxnLst>
                <a:cxn ang="T6">
                  <a:pos x="T0" y="T1"/>
                </a:cxn>
                <a:cxn ang="T7">
                  <a:pos x="T2" y="T3"/>
                </a:cxn>
                <a:cxn ang="T8">
                  <a:pos x="T4" y="T5"/>
                </a:cxn>
              </a:cxnLst>
              <a:rect l="T9" t="T10" r="T11" b="T12"/>
              <a:pathLst>
                <a:path w="43200" h="35832" fill="none" extrusionOk="0">
                  <a:moveTo>
                    <a:pt x="5351" y="35832"/>
                  </a:moveTo>
                  <a:cubicBezTo>
                    <a:pt x="1901" y="31893"/>
                    <a:pt x="0" y="26835"/>
                    <a:pt x="0" y="21600"/>
                  </a:cubicBezTo>
                  <a:cubicBezTo>
                    <a:pt x="0" y="9670"/>
                    <a:pt x="9670" y="0"/>
                    <a:pt x="21600" y="0"/>
                  </a:cubicBezTo>
                  <a:cubicBezTo>
                    <a:pt x="33529" y="0"/>
                    <a:pt x="43200" y="9670"/>
                    <a:pt x="43200" y="21600"/>
                  </a:cubicBezTo>
                  <a:cubicBezTo>
                    <a:pt x="43200" y="24020"/>
                    <a:pt x="42793" y="26423"/>
                    <a:pt x="41996" y="28708"/>
                  </a:cubicBezTo>
                </a:path>
                <a:path w="43200" h="35832" stroke="0" extrusionOk="0">
                  <a:moveTo>
                    <a:pt x="5351" y="35832"/>
                  </a:moveTo>
                  <a:cubicBezTo>
                    <a:pt x="1901" y="31893"/>
                    <a:pt x="0" y="26835"/>
                    <a:pt x="0" y="21600"/>
                  </a:cubicBezTo>
                  <a:cubicBezTo>
                    <a:pt x="0" y="9670"/>
                    <a:pt x="9670" y="0"/>
                    <a:pt x="21600" y="0"/>
                  </a:cubicBezTo>
                  <a:cubicBezTo>
                    <a:pt x="33529" y="0"/>
                    <a:pt x="43200" y="9670"/>
                    <a:pt x="43200" y="21600"/>
                  </a:cubicBezTo>
                  <a:cubicBezTo>
                    <a:pt x="43200" y="24020"/>
                    <a:pt x="42793" y="26423"/>
                    <a:pt x="41996" y="28708"/>
                  </a:cubicBezTo>
                  <a:lnTo>
                    <a:pt x="21600" y="21600"/>
                  </a:lnTo>
                  <a:close/>
                </a:path>
              </a:pathLst>
            </a:custGeom>
            <a:solidFill>
              <a:schemeClr val="bg2"/>
            </a:solidFill>
            <a:ln w="25400" cap="rnd">
              <a:solidFill>
                <a:schemeClr val="tx1"/>
              </a:solidFill>
              <a:round/>
              <a:headEnd/>
              <a:tailEnd/>
            </a:ln>
          </p:spPr>
          <p:txBody>
            <a:bodyPr/>
            <a:lstStyle/>
            <a:p>
              <a:endParaRPr lang="fa-IR"/>
            </a:p>
          </p:txBody>
        </p:sp>
      </p:grpSp>
      <p:sp>
        <p:nvSpPr>
          <p:cNvPr id="11267" name="Text Box 18"/>
          <p:cNvSpPr txBox="1">
            <a:spLocks noChangeArrowheads="1"/>
          </p:cNvSpPr>
          <p:nvPr/>
        </p:nvSpPr>
        <p:spPr bwMode="auto">
          <a:xfrm>
            <a:off x="755650" y="341313"/>
            <a:ext cx="704850" cy="519112"/>
          </a:xfrm>
          <a:prstGeom prst="rect">
            <a:avLst/>
          </a:prstGeom>
          <a:noFill/>
          <a:ln w="12700">
            <a:noFill/>
            <a:miter lim="800000"/>
            <a:headEnd type="none" w="sm" len="sm"/>
            <a:tailEnd type="none" w="sm" len="sm"/>
          </a:ln>
        </p:spPr>
        <p:txBody>
          <a:bodyPr wrap="none">
            <a:spAutoFit/>
          </a:bodyPr>
          <a:lstStyle/>
          <a:p>
            <a:pPr algn="l" defTabSz="762000" rtl="0" eaLnBrk="0" hangingPunct="0"/>
            <a:r>
              <a:rPr lang="fa-IR" sz="2800" b="1">
                <a:solidFill>
                  <a:srgbClr val="000066"/>
                </a:solidFill>
                <a:latin typeface="Times New Roman" pitchFamily="18" charset="0"/>
                <a:cs typeface="Tahoma" pitchFamily="34" charset="0"/>
              </a:rPr>
              <a:t>تيم</a:t>
            </a:r>
            <a:endParaRPr lang="en-US" sz="2800" b="1">
              <a:solidFill>
                <a:srgbClr val="000066"/>
              </a:solidFill>
              <a:latin typeface="Times New Roman" pitchFamily="18" charset="0"/>
              <a:cs typeface="Tahoma" pitchFamily="34" charset="0"/>
            </a:endParaRPr>
          </a:p>
        </p:txBody>
      </p:sp>
      <p:grpSp>
        <p:nvGrpSpPr>
          <p:cNvPr id="3" name="Group 19"/>
          <p:cNvGrpSpPr>
            <a:grpSpLocks/>
          </p:cNvGrpSpPr>
          <p:nvPr/>
        </p:nvGrpSpPr>
        <p:grpSpPr bwMode="auto">
          <a:xfrm>
            <a:off x="6897688" y="188913"/>
            <a:ext cx="2211387" cy="2232025"/>
            <a:chOff x="4299" y="164"/>
            <a:chExt cx="1393" cy="1406"/>
          </a:xfrm>
        </p:grpSpPr>
        <p:sp>
          <p:nvSpPr>
            <p:cNvPr id="11292" name="Oval 20"/>
            <p:cNvSpPr>
              <a:spLocks noChangeArrowheads="1"/>
            </p:cNvSpPr>
            <p:nvPr/>
          </p:nvSpPr>
          <p:spPr bwMode="auto">
            <a:xfrm rot="-1508708">
              <a:off x="4785" y="187"/>
              <a:ext cx="242" cy="249"/>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93" name="Oval 21"/>
            <p:cNvSpPr>
              <a:spLocks noChangeArrowheads="1"/>
            </p:cNvSpPr>
            <p:nvPr/>
          </p:nvSpPr>
          <p:spPr bwMode="auto">
            <a:xfrm rot="-1508708">
              <a:off x="5227" y="270"/>
              <a:ext cx="196" cy="204"/>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94" name="Oval 22"/>
            <p:cNvSpPr>
              <a:spLocks noChangeArrowheads="1"/>
            </p:cNvSpPr>
            <p:nvPr/>
          </p:nvSpPr>
          <p:spPr bwMode="auto">
            <a:xfrm rot="-1508708">
              <a:off x="5148" y="1117"/>
              <a:ext cx="242" cy="249"/>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95" name="Oval 23"/>
            <p:cNvSpPr>
              <a:spLocks noChangeArrowheads="1"/>
            </p:cNvSpPr>
            <p:nvPr/>
          </p:nvSpPr>
          <p:spPr bwMode="auto">
            <a:xfrm rot="-1508708">
              <a:off x="4876" y="527"/>
              <a:ext cx="242" cy="249"/>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96" name="Oval 24"/>
            <p:cNvSpPr>
              <a:spLocks noChangeArrowheads="1"/>
            </p:cNvSpPr>
            <p:nvPr/>
          </p:nvSpPr>
          <p:spPr bwMode="auto">
            <a:xfrm rot="-1508708">
              <a:off x="5423" y="618"/>
              <a:ext cx="242" cy="249"/>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97" name="Oval 25"/>
            <p:cNvSpPr>
              <a:spLocks noChangeArrowheads="1"/>
            </p:cNvSpPr>
            <p:nvPr/>
          </p:nvSpPr>
          <p:spPr bwMode="auto">
            <a:xfrm rot="-1508708">
              <a:off x="4909" y="814"/>
              <a:ext cx="182" cy="182"/>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98" name="Oval 26"/>
            <p:cNvSpPr>
              <a:spLocks noChangeArrowheads="1"/>
            </p:cNvSpPr>
            <p:nvPr/>
          </p:nvSpPr>
          <p:spPr bwMode="auto">
            <a:xfrm rot="-1508708">
              <a:off x="4332" y="845"/>
              <a:ext cx="242" cy="249"/>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99" name="Oval 27"/>
            <p:cNvSpPr>
              <a:spLocks noChangeArrowheads="1"/>
            </p:cNvSpPr>
            <p:nvPr/>
          </p:nvSpPr>
          <p:spPr bwMode="auto">
            <a:xfrm rot="-1508708">
              <a:off x="4602" y="1106"/>
              <a:ext cx="172" cy="182"/>
            </a:xfrm>
            <a:prstGeom prst="ellipse">
              <a:avLst/>
            </a:prstGeom>
            <a:solidFill>
              <a:schemeClr val="bg2"/>
            </a:solidFill>
            <a:ln w="12700">
              <a:solidFill>
                <a:schemeClr val="tx1"/>
              </a:solidFill>
              <a:round/>
              <a:headEnd/>
              <a:tailEnd/>
            </a:ln>
          </p:spPr>
          <p:txBody>
            <a:bodyPr wrap="none" anchor="ctr"/>
            <a:lstStyle/>
            <a:p>
              <a:endParaRPr lang="fa-IR"/>
            </a:p>
          </p:txBody>
        </p:sp>
        <p:sp>
          <p:nvSpPr>
            <p:cNvPr id="11300" name="Oval 28"/>
            <p:cNvSpPr>
              <a:spLocks noChangeArrowheads="1"/>
            </p:cNvSpPr>
            <p:nvPr/>
          </p:nvSpPr>
          <p:spPr bwMode="auto">
            <a:xfrm rot="-1508708">
              <a:off x="5427" y="969"/>
              <a:ext cx="197" cy="203"/>
            </a:xfrm>
            <a:prstGeom prst="ellipse">
              <a:avLst/>
            </a:prstGeom>
            <a:solidFill>
              <a:schemeClr val="bg2"/>
            </a:solidFill>
            <a:ln w="12700">
              <a:solidFill>
                <a:schemeClr val="tx1"/>
              </a:solidFill>
              <a:round/>
              <a:headEnd/>
              <a:tailEnd/>
            </a:ln>
          </p:spPr>
          <p:txBody>
            <a:bodyPr wrap="none" anchor="ctr"/>
            <a:lstStyle/>
            <a:p>
              <a:endParaRPr lang="fa-IR"/>
            </a:p>
          </p:txBody>
        </p:sp>
        <p:sp>
          <p:nvSpPr>
            <p:cNvPr id="11301" name="Oval 29"/>
            <p:cNvSpPr>
              <a:spLocks noChangeArrowheads="1"/>
            </p:cNvSpPr>
            <p:nvPr/>
          </p:nvSpPr>
          <p:spPr bwMode="auto">
            <a:xfrm rot="-1508708">
              <a:off x="4921" y="1253"/>
              <a:ext cx="242" cy="249"/>
            </a:xfrm>
            <a:prstGeom prst="ellipse">
              <a:avLst/>
            </a:prstGeom>
            <a:solidFill>
              <a:schemeClr val="bg2"/>
            </a:solidFill>
            <a:ln w="12700">
              <a:solidFill>
                <a:schemeClr val="tx1"/>
              </a:solidFill>
              <a:round/>
              <a:headEnd/>
              <a:tailEnd/>
            </a:ln>
          </p:spPr>
          <p:txBody>
            <a:bodyPr wrap="none" anchor="ctr"/>
            <a:lstStyle/>
            <a:p>
              <a:endParaRPr lang="fa-IR"/>
            </a:p>
          </p:txBody>
        </p:sp>
        <p:sp>
          <p:nvSpPr>
            <p:cNvPr id="11302" name="Oval 30"/>
            <p:cNvSpPr>
              <a:spLocks noChangeArrowheads="1"/>
            </p:cNvSpPr>
            <p:nvPr/>
          </p:nvSpPr>
          <p:spPr bwMode="auto">
            <a:xfrm>
              <a:off x="4299" y="164"/>
              <a:ext cx="1393" cy="1406"/>
            </a:xfrm>
            <a:prstGeom prst="ellipse">
              <a:avLst/>
            </a:prstGeom>
            <a:noFill/>
            <a:ln w="38100">
              <a:solidFill>
                <a:schemeClr val="tx1"/>
              </a:solidFill>
              <a:round/>
              <a:headEnd/>
              <a:tailEnd/>
            </a:ln>
          </p:spPr>
          <p:txBody>
            <a:bodyPr wrap="none" anchor="ctr"/>
            <a:lstStyle/>
            <a:p>
              <a:endParaRPr lang="fa-IR"/>
            </a:p>
          </p:txBody>
        </p:sp>
        <p:sp>
          <p:nvSpPr>
            <p:cNvPr id="11303" name="Oval 31"/>
            <p:cNvSpPr>
              <a:spLocks noChangeArrowheads="1"/>
            </p:cNvSpPr>
            <p:nvPr/>
          </p:nvSpPr>
          <p:spPr bwMode="auto">
            <a:xfrm rot="-1508708">
              <a:off x="4513" y="436"/>
              <a:ext cx="182" cy="182"/>
            </a:xfrm>
            <a:prstGeom prst="ellipse">
              <a:avLst/>
            </a:prstGeom>
            <a:solidFill>
              <a:schemeClr val="bg2"/>
            </a:solidFill>
            <a:ln w="12700">
              <a:solidFill>
                <a:schemeClr val="tx1"/>
              </a:solidFill>
              <a:round/>
              <a:headEnd/>
              <a:tailEnd/>
            </a:ln>
          </p:spPr>
          <p:txBody>
            <a:bodyPr wrap="none" anchor="ctr"/>
            <a:lstStyle/>
            <a:p>
              <a:endParaRPr lang="fa-IR"/>
            </a:p>
          </p:txBody>
        </p:sp>
      </p:grpSp>
      <p:grpSp>
        <p:nvGrpSpPr>
          <p:cNvPr id="4" name="Group 32"/>
          <p:cNvGrpSpPr>
            <a:grpSpLocks/>
          </p:cNvGrpSpPr>
          <p:nvPr/>
        </p:nvGrpSpPr>
        <p:grpSpPr bwMode="auto">
          <a:xfrm>
            <a:off x="3348038" y="188913"/>
            <a:ext cx="2592387" cy="2447925"/>
            <a:chOff x="2109" y="119"/>
            <a:chExt cx="1633" cy="1542"/>
          </a:xfrm>
        </p:grpSpPr>
        <p:grpSp>
          <p:nvGrpSpPr>
            <p:cNvPr id="5" name="Group 33"/>
            <p:cNvGrpSpPr>
              <a:grpSpLocks/>
            </p:cNvGrpSpPr>
            <p:nvPr/>
          </p:nvGrpSpPr>
          <p:grpSpPr bwMode="auto">
            <a:xfrm>
              <a:off x="2172" y="203"/>
              <a:ext cx="1389" cy="1277"/>
              <a:chOff x="2074" y="15"/>
              <a:chExt cx="1516" cy="1459"/>
            </a:xfrm>
          </p:grpSpPr>
          <p:sp>
            <p:nvSpPr>
              <p:cNvPr id="11280" name="Oval 34"/>
              <p:cNvSpPr>
                <a:spLocks noChangeArrowheads="1"/>
              </p:cNvSpPr>
              <p:nvPr/>
            </p:nvSpPr>
            <p:spPr bwMode="auto">
              <a:xfrm rot="-1508708">
                <a:off x="2642" y="15"/>
                <a:ext cx="243" cy="249"/>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81" name="Oval 35"/>
              <p:cNvSpPr>
                <a:spLocks noChangeArrowheads="1"/>
              </p:cNvSpPr>
              <p:nvPr/>
            </p:nvSpPr>
            <p:spPr bwMode="auto">
              <a:xfrm rot="-1508708">
                <a:off x="2981" y="1225"/>
                <a:ext cx="242" cy="249"/>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82" name="Oval 36"/>
              <p:cNvSpPr>
                <a:spLocks noChangeArrowheads="1"/>
              </p:cNvSpPr>
              <p:nvPr/>
            </p:nvSpPr>
            <p:spPr bwMode="auto">
              <a:xfrm rot="-1508708">
                <a:off x="3348" y="345"/>
                <a:ext cx="242" cy="249"/>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83" name="Oval 37"/>
              <p:cNvSpPr>
                <a:spLocks noChangeArrowheads="1"/>
              </p:cNvSpPr>
              <p:nvPr/>
            </p:nvSpPr>
            <p:spPr bwMode="auto">
              <a:xfrm rot="-1508708">
                <a:off x="2074" y="565"/>
                <a:ext cx="242" cy="249"/>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84" name="Line 38"/>
              <p:cNvSpPr>
                <a:spLocks noChangeShapeType="1"/>
              </p:cNvSpPr>
              <p:nvPr/>
            </p:nvSpPr>
            <p:spPr bwMode="auto">
              <a:xfrm rot="20091292" flipV="1">
                <a:off x="2774" y="189"/>
                <a:ext cx="83" cy="513"/>
              </a:xfrm>
              <a:prstGeom prst="line">
                <a:avLst/>
              </a:prstGeom>
              <a:noFill/>
              <a:ln w="12700">
                <a:solidFill>
                  <a:schemeClr val="tx1"/>
                </a:solidFill>
                <a:prstDash val="sysDot"/>
                <a:round/>
                <a:headEnd type="none" w="sm" len="sm"/>
                <a:tailEnd type="none" w="sm" len="sm"/>
              </a:ln>
            </p:spPr>
            <p:txBody>
              <a:bodyPr/>
              <a:lstStyle/>
              <a:p>
                <a:endParaRPr lang="fa-IR"/>
              </a:p>
            </p:txBody>
          </p:sp>
          <p:sp>
            <p:nvSpPr>
              <p:cNvPr id="11285" name="Line 39"/>
              <p:cNvSpPr>
                <a:spLocks noChangeShapeType="1"/>
              </p:cNvSpPr>
              <p:nvPr/>
            </p:nvSpPr>
            <p:spPr bwMode="auto">
              <a:xfrm rot="-1508708">
                <a:off x="2392" y="672"/>
                <a:ext cx="457" cy="769"/>
              </a:xfrm>
              <a:prstGeom prst="line">
                <a:avLst/>
              </a:prstGeom>
              <a:noFill/>
              <a:ln w="12700">
                <a:solidFill>
                  <a:schemeClr val="tx1"/>
                </a:solidFill>
                <a:prstDash val="dash"/>
                <a:round/>
                <a:headEnd type="none" w="sm" len="sm"/>
                <a:tailEnd type="none" w="sm" len="sm"/>
              </a:ln>
            </p:spPr>
            <p:txBody>
              <a:bodyPr/>
              <a:lstStyle/>
              <a:p>
                <a:endParaRPr lang="fa-IR"/>
              </a:p>
            </p:txBody>
          </p:sp>
          <p:sp>
            <p:nvSpPr>
              <p:cNvPr id="11286" name="Line 40"/>
              <p:cNvSpPr>
                <a:spLocks noChangeShapeType="1"/>
              </p:cNvSpPr>
              <p:nvPr/>
            </p:nvSpPr>
            <p:spPr bwMode="auto">
              <a:xfrm rot="20091292" flipV="1">
                <a:off x="2951" y="570"/>
                <a:ext cx="415" cy="43"/>
              </a:xfrm>
              <a:prstGeom prst="line">
                <a:avLst/>
              </a:prstGeom>
              <a:noFill/>
              <a:ln w="12700">
                <a:solidFill>
                  <a:schemeClr val="tx1"/>
                </a:solidFill>
                <a:prstDash val="lgDash"/>
                <a:round/>
                <a:headEnd type="none" w="sm" len="sm"/>
                <a:tailEnd type="none" w="sm" len="sm"/>
              </a:ln>
            </p:spPr>
            <p:txBody>
              <a:bodyPr/>
              <a:lstStyle/>
              <a:p>
                <a:endParaRPr lang="fa-IR"/>
              </a:p>
            </p:txBody>
          </p:sp>
          <p:sp>
            <p:nvSpPr>
              <p:cNvPr id="11287" name="Line 41"/>
              <p:cNvSpPr>
                <a:spLocks noChangeShapeType="1"/>
              </p:cNvSpPr>
              <p:nvPr/>
            </p:nvSpPr>
            <p:spPr bwMode="auto">
              <a:xfrm rot="-1508708">
                <a:off x="2340" y="622"/>
                <a:ext cx="457" cy="257"/>
              </a:xfrm>
              <a:prstGeom prst="line">
                <a:avLst/>
              </a:prstGeom>
              <a:noFill/>
              <a:ln w="12700">
                <a:solidFill>
                  <a:schemeClr val="tx1"/>
                </a:solidFill>
                <a:round/>
                <a:headEnd type="none" w="sm" len="sm"/>
                <a:tailEnd type="none" w="sm" len="sm"/>
              </a:ln>
            </p:spPr>
            <p:txBody>
              <a:bodyPr/>
              <a:lstStyle/>
              <a:p>
                <a:endParaRPr lang="fa-IR"/>
              </a:p>
            </p:txBody>
          </p:sp>
          <p:sp>
            <p:nvSpPr>
              <p:cNvPr id="11288" name="Line 42"/>
              <p:cNvSpPr>
                <a:spLocks noChangeShapeType="1"/>
              </p:cNvSpPr>
              <p:nvPr/>
            </p:nvSpPr>
            <p:spPr bwMode="auto">
              <a:xfrm rot="20091292" flipV="1">
                <a:off x="3015" y="674"/>
                <a:ext cx="540" cy="470"/>
              </a:xfrm>
              <a:prstGeom prst="line">
                <a:avLst/>
              </a:prstGeom>
              <a:noFill/>
              <a:ln w="25400">
                <a:solidFill>
                  <a:schemeClr val="tx1"/>
                </a:solidFill>
                <a:round/>
                <a:headEnd type="none" w="sm" len="sm"/>
                <a:tailEnd type="none" w="sm" len="sm"/>
              </a:ln>
            </p:spPr>
            <p:txBody>
              <a:bodyPr/>
              <a:lstStyle/>
              <a:p>
                <a:endParaRPr lang="fa-IR"/>
              </a:p>
            </p:txBody>
          </p:sp>
          <p:sp>
            <p:nvSpPr>
              <p:cNvPr id="11289" name="Line 43"/>
              <p:cNvSpPr>
                <a:spLocks noChangeShapeType="1"/>
              </p:cNvSpPr>
              <p:nvPr/>
            </p:nvSpPr>
            <p:spPr bwMode="auto">
              <a:xfrm rot="-1508708" flipH="1" flipV="1">
                <a:off x="2950" y="91"/>
                <a:ext cx="332" cy="427"/>
              </a:xfrm>
              <a:prstGeom prst="line">
                <a:avLst/>
              </a:prstGeom>
              <a:noFill/>
              <a:ln w="12700">
                <a:solidFill>
                  <a:schemeClr val="tx1"/>
                </a:solidFill>
                <a:prstDash val="dash"/>
                <a:round/>
                <a:headEnd type="none" w="sm" len="sm"/>
                <a:tailEnd type="none" w="sm" len="sm"/>
              </a:ln>
            </p:spPr>
            <p:txBody>
              <a:bodyPr/>
              <a:lstStyle/>
              <a:p>
                <a:endParaRPr lang="fa-IR"/>
              </a:p>
            </p:txBody>
          </p:sp>
          <p:sp>
            <p:nvSpPr>
              <p:cNvPr id="11290" name="Oval 44"/>
              <p:cNvSpPr>
                <a:spLocks noChangeArrowheads="1"/>
              </p:cNvSpPr>
              <p:nvPr/>
            </p:nvSpPr>
            <p:spPr bwMode="auto">
              <a:xfrm rot="-1508708">
                <a:off x="2802" y="648"/>
                <a:ext cx="242" cy="249"/>
              </a:xfrm>
              <a:prstGeom prst="ellipse">
                <a:avLst/>
              </a:prstGeom>
              <a:solidFill>
                <a:schemeClr val="bg2"/>
              </a:solidFill>
              <a:ln w="12700">
                <a:solidFill>
                  <a:schemeClr val="tx1"/>
                </a:solidFill>
                <a:round/>
                <a:headEnd/>
                <a:tailEnd/>
              </a:ln>
            </p:spPr>
            <p:txBody>
              <a:bodyPr wrap="none" anchor="ctr"/>
              <a:lstStyle/>
              <a:p>
                <a:endParaRPr lang="fa-IR"/>
              </a:p>
            </p:txBody>
          </p:sp>
          <p:sp>
            <p:nvSpPr>
              <p:cNvPr id="11291" name="Text Box 45"/>
              <p:cNvSpPr txBox="1">
                <a:spLocks noChangeArrowheads="1"/>
              </p:cNvSpPr>
              <p:nvPr/>
            </p:nvSpPr>
            <p:spPr bwMode="auto">
              <a:xfrm>
                <a:off x="2091" y="106"/>
                <a:ext cx="650" cy="374"/>
              </a:xfrm>
              <a:prstGeom prst="rect">
                <a:avLst/>
              </a:prstGeom>
              <a:noFill/>
              <a:ln w="12700">
                <a:noFill/>
                <a:miter lim="800000"/>
                <a:headEnd type="none" w="sm" len="sm"/>
                <a:tailEnd type="none" w="sm" len="sm"/>
              </a:ln>
            </p:spPr>
            <p:txBody>
              <a:bodyPr wrap="none">
                <a:spAutoFit/>
              </a:bodyPr>
              <a:lstStyle/>
              <a:p>
                <a:pPr algn="l" defTabSz="762000" rtl="0" eaLnBrk="0" hangingPunct="0"/>
                <a:r>
                  <a:rPr lang="fa-IR" sz="2800" b="1">
                    <a:solidFill>
                      <a:srgbClr val="000066"/>
                    </a:solidFill>
                    <a:latin typeface="Times New Roman" pitchFamily="18" charset="0"/>
                    <a:cs typeface="Tahoma" pitchFamily="34" charset="0"/>
                  </a:rPr>
                  <a:t>گروه</a:t>
                </a:r>
                <a:endParaRPr lang="en-US" sz="2800" b="1">
                  <a:solidFill>
                    <a:srgbClr val="000066"/>
                  </a:solidFill>
                  <a:latin typeface="Times New Roman" pitchFamily="18" charset="0"/>
                  <a:cs typeface="Tahoma" pitchFamily="34" charset="0"/>
                </a:endParaRPr>
              </a:p>
            </p:txBody>
          </p:sp>
        </p:grpSp>
        <p:sp>
          <p:nvSpPr>
            <p:cNvPr id="11279" name="Oval 46"/>
            <p:cNvSpPr>
              <a:spLocks noChangeArrowheads="1"/>
            </p:cNvSpPr>
            <p:nvPr/>
          </p:nvSpPr>
          <p:spPr bwMode="auto">
            <a:xfrm>
              <a:off x="2109" y="119"/>
              <a:ext cx="1633" cy="1542"/>
            </a:xfrm>
            <a:prstGeom prst="ellipse">
              <a:avLst/>
            </a:prstGeom>
            <a:noFill/>
            <a:ln w="38100">
              <a:solidFill>
                <a:schemeClr val="tx1"/>
              </a:solidFill>
              <a:round/>
              <a:headEnd/>
              <a:tailEnd/>
            </a:ln>
          </p:spPr>
          <p:txBody>
            <a:bodyPr wrap="none" anchor="ctr"/>
            <a:lstStyle/>
            <a:p>
              <a:endParaRPr lang="fa-IR"/>
            </a:p>
          </p:txBody>
        </p:sp>
      </p:grpSp>
      <p:sp>
        <p:nvSpPr>
          <p:cNvPr id="11270" name="Oval 47"/>
          <p:cNvSpPr>
            <a:spLocks noChangeArrowheads="1"/>
          </p:cNvSpPr>
          <p:nvPr/>
        </p:nvSpPr>
        <p:spPr bwMode="auto">
          <a:xfrm>
            <a:off x="34925" y="188913"/>
            <a:ext cx="2592388" cy="2447925"/>
          </a:xfrm>
          <a:prstGeom prst="ellipse">
            <a:avLst/>
          </a:prstGeom>
          <a:noFill/>
          <a:ln w="38100">
            <a:solidFill>
              <a:schemeClr val="tx1"/>
            </a:solidFill>
            <a:round/>
            <a:headEnd/>
            <a:tailEnd/>
          </a:ln>
        </p:spPr>
        <p:txBody>
          <a:bodyPr wrap="none" anchor="ctr"/>
          <a:lstStyle/>
          <a:p>
            <a:endParaRPr lang="fa-IR"/>
          </a:p>
        </p:txBody>
      </p:sp>
      <p:sp>
        <p:nvSpPr>
          <p:cNvPr id="11271" name="Line 48"/>
          <p:cNvSpPr>
            <a:spLocks noChangeShapeType="1"/>
          </p:cNvSpPr>
          <p:nvPr/>
        </p:nvSpPr>
        <p:spPr bwMode="auto">
          <a:xfrm flipH="1">
            <a:off x="6011863" y="1916113"/>
            <a:ext cx="865187" cy="0"/>
          </a:xfrm>
          <a:prstGeom prst="line">
            <a:avLst/>
          </a:prstGeom>
          <a:noFill/>
          <a:ln w="76200">
            <a:solidFill>
              <a:srgbClr val="333333"/>
            </a:solidFill>
            <a:round/>
            <a:headEnd/>
            <a:tailEnd type="triangle" w="med" len="med"/>
          </a:ln>
        </p:spPr>
        <p:txBody>
          <a:bodyPr/>
          <a:lstStyle/>
          <a:p>
            <a:endParaRPr lang="fa-IR"/>
          </a:p>
        </p:txBody>
      </p:sp>
      <p:sp>
        <p:nvSpPr>
          <p:cNvPr id="11272" name="Line 49"/>
          <p:cNvSpPr>
            <a:spLocks noChangeShapeType="1"/>
          </p:cNvSpPr>
          <p:nvPr/>
        </p:nvSpPr>
        <p:spPr bwMode="auto">
          <a:xfrm flipH="1">
            <a:off x="2555875" y="1989138"/>
            <a:ext cx="865188" cy="0"/>
          </a:xfrm>
          <a:prstGeom prst="line">
            <a:avLst/>
          </a:prstGeom>
          <a:noFill/>
          <a:ln w="76200">
            <a:solidFill>
              <a:srgbClr val="333333"/>
            </a:solidFill>
            <a:round/>
            <a:headEnd/>
            <a:tailEnd type="triangle" w="med" len="med"/>
          </a:ln>
        </p:spPr>
        <p:txBody>
          <a:bodyPr/>
          <a:lstStyle/>
          <a:p>
            <a:endParaRPr lang="fa-IR"/>
          </a:p>
        </p:txBody>
      </p:sp>
      <p:sp>
        <p:nvSpPr>
          <p:cNvPr id="11273" name="Line 50"/>
          <p:cNvSpPr>
            <a:spLocks noChangeShapeType="1"/>
          </p:cNvSpPr>
          <p:nvPr/>
        </p:nvSpPr>
        <p:spPr bwMode="auto">
          <a:xfrm>
            <a:off x="6443663" y="2060575"/>
            <a:ext cx="0" cy="4537075"/>
          </a:xfrm>
          <a:prstGeom prst="line">
            <a:avLst/>
          </a:prstGeom>
          <a:noFill/>
          <a:ln w="76200">
            <a:solidFill>
              <a:srgbClr val="333333"/>
            </a:solidFill>
            <a:round/>
            <a:headEnd/>
            <a:tailEnd/>
          </a:ln>
        </p:spPr>
        <p:txBody>
          <a:bodyPr/>
          <a:lstStyle/>
          <a:p>
            <a:endParaRPr lang="fa-IR"/>
          </a:p>
        </p:txBody>
      </p:sp>
      <p:sp>
        <p:nvSpPr>
          <p:cNvPr id="11274" name="Line 51"/>
          <p:cNvSpPr>
            <a:spLocks noChangeShapeType="1"/>
          </p:cNvSpPr>
          <p:nvPr/>
        </p:nvSpPr>
        <p:spPr bwMode="auto">
          <a:xfrm>
            <a:off x="3059113" y="2133600"/>
            <a:ext cx="0" cy="4537075"/>
          </a:xfrm>
          <a:prstGeom prst="line">
            <a:avLst/>
          </a:prstGeom>
          <a:noFill/>
          <a:ln w="76200">
            <a:solidFill>
              <a:srgbClr val="333333"/>
            </a:solidFill>
            <a:round/>
            <a:headEnd/>
            <a:tailEnd/>
          </a:ln>
        </p:spPr>
        <p:txBody>
          <a:bodyPr/>
          <a:lstStyle/>
          <a:p>
            <a:endParaRPr lang="fa-IR"/>
          </a:p>
        </p:txBody>
      </p:sp>
      <p:sp>
        <p:nvSpPr>
          <p:cNvPr id="11275" name="Text Box 52"/>
          <p:cNvSpPr txBox="1">
            <a:spLocks noChangeArrowheads="1"/>
          </p:cNvSpPr>
          <p:nvPr/>
        </p:nvSpPr>
        <p:spPr bwMode="auto">
          <a:xfrm>
            <a:off x="6372225" y="2698750"/>
            <a:ext cx="2808288" cy="3414713"/>
          </a:xfrm>
          <a:prstGeom prst="rect">
            <a:avLst/>
          </a:prstGeom>
          <a:noFill/>
          <a:ln w="9525">
            <a:noFill/>
            <a:miter lim="800000"/>
            <a:headEnd/>
            <a:tailEnd/>
          </a:ln>
        </p:spPr>
        <p:txBody>
          <a:bodyPr>
            <a:spAutoFit/>
          </a:bodyPr>
          <a:lstStyle/>
          <a:p>
            <a:pPr algn="ctr">
              <a:lnSpc>
                <a:spcPct val="130000"/>
              </a:lnSpc>
            </a:pPr>
            <a:r>
              <a:rPr lang="fa-IR" sz="2400">
                <a:solidFill>
                  <a:srgbClr val="000066"/>
                </a:solidFill>
                <a:cs typeface="Tahoma" pitchFamily="34" charset="0"/>
              </a:rPr>
              <a:t>نيروي پيوند دهنده بيروني:</a:t>
            </a:r>
          </a:p>
          <a:p>
            <a:pPr algn="ctr">
              <a:lnSpc>
                <a:spcPct val="130000"/>
              </a:lnSpc>
            </a:pPr>
            <a:r>
              <a:rPr lang="fa-IR" sz="2400">
                <a:solidFill>
                  <a:srgbClr val="000066"/>
                </a:solidFill>
                <a:cs typeface="Tahoma" pitchFamily="34" charset="0"/>
              </a:rPr>
              <a:t>مانند نيازهاي مشترك بقا و امنيت، ترس از دشمن بيروني  يا قدرت مافوق</a:t>
            </a:r>
            <a:endParaRPr lang="en-US" sz="2400">
              <a:solidFill>
                <a:srgbClr val="000066"/>
              </a:solidFill>
              <a:cs typeface="Tahoma" pitchFamily="34" charset="0"/>
            </a:endParaRPr>
          </a:p>
        </p:txBody>
      </p:sp>
      <p:sp>
        <p:nvSpPr>
          <p:cNvPr id="11276" name="Text Box 53"/>
          <p:cNvSpPr txBox="1">
            <a:spLocks noChangeArrowheads="1"/>
          </p:cNvSpPr>
          <p:nvPr/>
        </p:nvSpPr>
        <p:spPr bwMode="auto">
          <a:xfrm>
            <a:off x="3132138" y="2708275"/>
            <a:ext cx="3168650" cy="2940050"/>
          </a:xfrm>
          <a:prstGeom prst="rect">
            <a:avLst/>
          </a:prstGeom>
          <a:noFill/>
          <a:ln w="9525">
            <a:noFill/>
            <a:miter lim="800000"/>
            <a:headEnd/>
            <a:tailEnd/>
          </a:ln>
        </p:spPr>
        <p:txBody>
          <a:bodyPr>
            <a:spAutoFit/>
          </a:bodyPr>
          <a:lstStyle/>
          <a:p>
            <a:pPr algn="ctr">
              <a:lnSpc>
                <a:spcPct val="130000"/>
              </a:lnSpc>
            </a:pPr>
            <a:r>
              <a:rPr lang="fa-IR" sz="2400">
                <a:solidFill>
                  <a:srgbClr val="000066"/>
                </a:solidFill>
                <a:cs typeface="Tahoma" pitchFamily="34" charset="0"/>
              </a:rPr>
              <a:t>تركيبي از نيروهاي پيوند دهنده بيروني و دروني، مانند احساس تعلق، اهداف مشترك و ارتباط كاري در چارچوب وظايف و فرآيندهاي مرتبط.</a:t>
            </a:r>
            <a:endParaRPr lang="en-US" sz="2400">
              <a:solidFill>
                <a:srgbClr val="000066"/>
              </a:solidFill>
              <a:cs typeface="Tahoma" pitchFamily="34" charset="0"/>
            </a:endParaRPr>
          </a:p>
        </p:txBody>
      </p:sp>
      <p:sp>
        <p:nvSpPr>
          <p:cNvPr id="11277" name="Text Box 54"/>
          <p:cNvSpPr txBox="1">
            <a:spLocks noChangeArrowheads="1"/>
          </p:cNvSpPr>
          <p:nvPr/>
        </p:nvSpPr>
        <p:spPr bwMode="auto">
          <a:xfrm>
            <a:off x="-109538" y="2781300"/>
            <a:ext cx="3168651" cy="2940050"/>
          </a:xfrm>
          <a:prstGeom prst="rect">
            <a:avLst/>
          </a:prstGeom>
          <a:noFill/>
          <a:ln w="9525">
            <a:noFill/>
            <a:miter lim="800000"/>
            <a:headEnd/>
            <a:tailEnd/>
          </a:ln>
        </p:spPr>
        <p:txBody>
          <a:bodyPr>
            <a:spAutoFit/>
          </a:bodyPr>
          <a:lstStyle/>
          <a:p>
            <a:pPr algn="ctr">
              <a:lnSpc>
                <a:spcPct val="130000"/>
              </a:lnSpc>
            </a:pPr>
            <a:r>
              <a:rPr lang="fa-IR" sz="2400">
                <a:solidFill>
                  <a:srgbClr val="000066"/>
                </a:solidFill>
                <a:cs typeface="Tahoma" pitchFamily="34" charset="0"/>
              </a:rPr>
              <a:t>عمدتاً نيروهاي پيوند دهنده دروني مانند اصول, ارزشها، باورها و آرمان مشترك براي تعريف چارچوب‏ها در جريان حركت.</a:t>
            </a:r>
            <a:endParaRPr lang="en-US" sz="2400">
              <a:solidFill>
                <a:srgbClr val="000066"/>
              </a:solidFill>
              <a:cs typeface="Tahoma" pitchFamily="34" charset="0"/>
            </a:endParaRPr>
          </a:p>
        </p:txBody>
      </p:sp>
    </p:spTree>
  </p:cSld>
  <p:clrMapOvr>
    <a:masterClrMapping/>
  </p:clrMapOvr>
  <p:transition spd="slow">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908720"/>
            <a:ext cx="8172400" cy="6395040"/>
          </a:xfrm>
        </p:spPr>
        <p:txBody>
          <a:bodyPr>
            <a:normAutofit fontScale="90000"/>
          </a:bodyPr>
          <a:lstStyle/>
          <a:p>
            <a:pPr algn="ctr"/>
            <a:r>
              <a:rPr lang="fa-IR" sz="6000" dirty="0" smtClean="0">
                <a:latin typeface="IranNastaliq" pitchFamily="18" charset="0"/>
                <a:cs typeface="IranNastaliq" pitchFamily="18" charset="0"/>
              </a:rPr>
              <a:t>فرد   و تيم</a:t>
            </a:r>
            <a:br>
              <a:rPr lang="fa-IR" sz="6000" dirty="0" smtClean="0">
                <a:latin typeface="IranNastaliq" pitchFamily="18" charset="0"/>
                <a:cs typeface="IranNastaliq" pitchFamily="18" charset="0"/>
              </a:rPr>
            </a:br>
            <a:r>
              <a:rPr lang="fa-IR" sz="4000" dirty="0" smtClean="0">
                <a:latin typeface="IranNastaliq" pitchFamily="18" charset="0"/>
                <a:cs typeface="IranNastaliq" pitchFamily="18" charset="0"/>
              </a:rPr>
              <a:t>1. عضويت در گروه به معناي  استحاله فردي نيست، افراد بايد از ويژگيهاي منحصر به فردشان در راستاي  انجام وظايف خود در گروه استفاده کنند.</a:t>
            </a:r>
            <a:br>
              <a:rPr lang="fa-IR" sz="4000" dirty="0" smtClean="0">
                <a:latin typeface="IranNastaliq" pitchFamily="18" charset="0"/>
                <a:cs typeface="IranNastaliq" pitchFamily="18" charset="0"/>
              </a:rPr>
            </a:br>
            <a:r>
              <a:rPr lang="fa-IR" sz="4000" dirty="0" smtClean="0">
                <a:latin typeface="IranNastaliq" pitchFamily="18" charset="0"/>
                <a:cs typeface="IranNastaliq" pitchFamily="18" charset="0"/>
              </a:rPr>
              <a:t>2. هر فردي استعدادها، محدوديتها و  توانائيهاي  خاص خودش را دارد. رهبر تيم بايد اين  موارد را شناسايي  کند و راستاي  انجام  وظايف  از آنها استفاده کند.</a:t>
            </a:r>
            <a:br>
              <a:rPr lang="fa-IR" sz="4000" dirty="0" smtClean="0">
                <a:latin typeface="IranNastaliq" pitchFamily="18" charset="0"/>
                <a:cs typeface="IranNastaliq" pitchFamily="18" charset="0"/>
              </a:rPr>
            </a:br>
            <a:r>
              <a:rPr lang="fa-IR" sz="4000" dirty="0" smtClean="0">
                <a:latin typeface="IranNastaliq" pitchFamily="18" charset="0"/>
                <a:cs typeface="IranNastaliq" pitchFamily="18" charset="0"/>
              </a:rPr>
              <a:t>3. هيچ فردي براي کار تيمي  کاملاً  مناسب  يا کاملاً  نامناسب نيست ، نقاط ضعف شما با نقاط قوت ديگري و قوت شما با ضعف ديگري ترکيبي پذيرفتني دارند</a:t>
            </a:r>
            <a:br>
              <a:rPr lang="fa-IR" sz="4000" dirty="0" smtClean="0">
                <a:latin typeface="IranNastaliq" pitchFamily="18" charset="0"/>
                <a:cs typeface="IranNastaliq" pitchFamily="18" charset="0"/>
              </a:rPr>
            </a:br>
            <a:r>
              <a:rPr lang="fa-IR" sz="4000" dirty="0" smtClean="0">
                <a:latin typeface="IranNastaliq" pitchFamily="18" charset="0"/>
                <a:cs typeface="IranNastaliq" pitchFamily="18" charset="0"/>
              </a:rPr>
              <a:t>4. روابط بين افراد تيم  مهمتر از  توانائيهاي آنهاست. روابطي که انسجام تيمي را فراهم مي کنند در رسيدن به هدفها بسيار سودمند هستند ولي اگر افراد توانمند روابط مناسب نداشته باشند،  بازده کار پائين خواهد بود.</a:t>
            </a:r>
            <a:br>
              <a:rPr lang="fa-IR" sz="4000" dirty="0" smtClean="0">
                <a:latin typeface="IranNastaliq" pitchFamily="18" charset="0"/>
                <a:cs typeface="IranNastaliq" pitchFamily="18" charset="0"/>
              </a:rPr>
            </a:br>
            <a:r>
              <a:rPr lang="fa-IR" sz="4000" dirty="0" smtClean="0">
                <a:solidFill>
                  <a:srgbClr val="C00000"/>
                </a:solidFill>
                <a:latin typeface="IranNastaliq" pitchFamily="18" charset="0"/>
                <a:cs typeface="IranNastaliq" pitchFamily="18" charset="0"/>
              </a:rPr>
              <a:t>در ادامه انواع روابط در تيم آمده است.</a:t>
            </a:r>
            <a:r>
              <a:rPr lang="fa-IR" sz="6000" dirty="0" smtClean="0">
                <a:latin typeface="IranNastaliq" pitchFamily="18" charset="0"/>
                <a:cs typeface="IranNastaliq" pitchFamily="18" charset="0"/>
              </a:rPr>
              <a:t/>
            </a:r>
            <a:br>
              <a:rPr lang="fa-IR" sz="6000" dirty="0" smtClean="0">
                <a:latin typeface="IranNastaliq" pitchFamily="18" charset="0"/>
                <a:cs typeface="IranNastaliq" pitchFamily="18" charset="0"/>
              </a:rPr>
            </a:br>
            <a:r>
              <a:rPr lang="fa-IR" sz="6000" dirty="0" smtClean="0">
                <a:latin typeface="IranNastaliq" pitchFamily="18" charset="0"/>
                <a:cs typeface="IranNastaliq" pitchFamily="18" charset="0"/>
              </a:rPr>
              <a:t/>
            </a:r>
            <a:br>
              <a:rPr lang="fa-IR" sz="6000" dirty="0" smtClean="0">
                <a:latin typeface="IranNastaliq" pitchFamily="18" charset="0"/>
                <a:cs typeface="IranNastaliq" pitchFamily="18" charset="0"/>
              </a:rPr>
            </a:br>
            <a:endParaRPr lang="fa-IR" sz="6000" dirty="0">
              <a:latin typeface="IranNastaliq" pitchFamily="18" charset="0"/>
              <a:cs typeface="IranNastaliq" pitchFamily="18" charset="0"/>
            </a:endParaRPr>
          </a:p>
        </p:txBody>
      </p:sp>
    </p:spTree>
  </p:cSld>
  <p:clrMapOvr>
    <a:masterClrMapping/>
  </p:clrMapOvr>
  <p:transition spd="slow">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548680"/>
            <a:ext cx="7498080" cy="1143000"/>
          </a:xfrm>
        </p:spPr>
        <p:txBody>
          <a:bodyPr>
            <a:noAutofit/>
          </a:bodyPr>
          <a:lstStyle/>
          <a:p>
            <a:pPr algn="ctr"/>
            <a:r>
              <a:rPr lang="fa-IR" sz="4400" dirty="0" smtClean="0">
                <a:latin typeface="IranNastaliq" pitchFamily="18" charset="0"/>
                <a:cs typeface="IranNastaliq" pitchFamily="18" charset="0"/>
              </a:rPr>
              <a:t>چگونه خود را به رهبر تيم معرفي کنيم؟</a:t>
            </a:r>
            <a:r>
              <a:rPr lang="en-US" sz="4400" dirty="0" smtClean="0">
                <a:latin typeface="IranNastaliq" pitchFamily="18" charset="0"/>
                <a:cs typeface="IranNastaliq" pitchFamily="18" charset="0"/>
              </a:rPr>
              <a:t/>
            </a:r>
            <a:br>
              <a:rPr lang="en-US" sz="4400" dirty="0" smtClean="0">
                <a:latin typeface="IranNastaliq" pitchFamily="18" charset="0"/>
                <a:cs typeface="IranNastaliq" pitchFamily="18" charset="0"/>
              </a:rPr>
            </a:br>
            <a:endParaRPr lang="fa-IR" sz="4400" dirty="0">
              <a:latin typeface="IranNastaliq" pitchFamily="18" charset="0"/>
              <a:cs typeface="IranNastaliq" pitchFamily="18" charset="0"/>
            </a:endParaRPr>
          </a:p>
        </p:txBody>
      </p:sp>
      <p:sp>
        <p:nvSpPr>
          <p:cNvPr id="3" name="Content Placeholder 2"/>
          <p:cNvSpPr>
            <a:spLocks noGrp="1"/>
          </p:cNvSpPr>
          <p:nvPr>
            <p:ph idx="1"/>
          </p:nvPr>
        </p:nvSpPr>
        <p:spPr>
          <a:xfrm>
            <a:off x="971600" y="1124744"/>
            <a:ext cx="8172400" cy="5472608"/>
          </a:xfrm>
        </p:spPr>
        <p:txBody>
          <a:bodyPr>
            <a:normAutofit fontScale="92500" lnSpcReduction="10000"/>
          </a:bodyPr>
          <a:lstStyle/>
          <a:p>
            <a:pPr lvl="0">
              <a:buNone/>
            </a:pPr>
            <a:r>
              <a:rPr lang="fa-IR" dirty="0" smtClean="0">
                <a:solidFill>
                  <a:srgbClr val="002060"/>
                </a:solidFill>
                <a:latin typeface="IranNastaliq" pitchFamily="18" charset="0"/>
                <a:cs typeface="B Tehran" pitchFamily="2" charset="-78"/>
              </a:rPr>
              <a:t>     </a:t>
            </a:r>
            <a:r>
              <a:rPr lang="fa-IR" b="1" dirty="0" smtClean="0">
                <a:solidFill>
                  <a:srgbClr val="002060"/>
                </a:solidFill>
                <a:latin typeface="IranNastaliq" pitchFamily="18" charset="0"/>
                <a:cs typeface="B Tehran" pitchFamily="2" charset="-78"/>
              </a:rPr>
              <a:t>وقتي رهبر تيم انتخاب شد، فهرستي از سئوالهاي باز پاسخ تهيه کرده و در اختيار افراد  قرار ميدهد. نمونه اي از سئوالهاي اين فهرست.</a:t>
            </a:r>
          </a:p>
          <a:p>
            <a:pPr lvl="0"/>
            <a:r>
              <a:rPr lang="fa-IR" dirty="0" smtClean="0">
                <a:solidFill>
                  <a:schemeClr val="accent5">
                    <a:lumMod val="75000"/>
                  </a:schemeClr>
                </a:solidFill>
                <a:latin typeface="IranNastaliq" pitchFamily="18" charset="0"/>
                <a:cs typeface="B Tehran" pitchFamily="2" charset="-78"/>
              </a:rPr>
              <a:t>استعدادهاي من براي انجام اين پروژه عبارتند از ...</a:t>
            </a:r>
            <a:endParaRPr lang="en-US" dirty="0" smtClean="0">
              <a:solidFill>
                <a:schemeClr val="accent5">
                  <a:lumMod val="75000"/>
                </a:schemeClr>
              </a:solidFill>
              <a:latin typeface="IranNastaliq" pitchFamily="18" charset="0"/>
              <a:cs typeface="B Tehran" pitchFamily="2" charset="-78"/>
            </a:endParaRPr>
          </a:p>
          <a:p>
            <a:pPr lvl="0"/>
            <a:r>
              <a:rPr lang="fa-IR" dirty="0" smtClean="0">
                <a:solidFill>
                  <a:schemeClr val="accent5">
                    <a:lumMod val="75000"/>
                  </a:schemeClr>
                </a:solidFill>
                <a:latin typeface="IranNastaliq" pitchFamily="18" charset="0"/>
                <a:cs typeface="B Tehran" pitchFamily="2" charset="-78"/>
              </a:rPr>
              <a:t>در انجام دادن اين پروژه از من اين کارها را نخواهيد ...</a:t>
            </a:r>
            <a:endParaRPr lang="en-US" dirty="0" smtClean="0">
              <a:solidFill>
                <a:schemeClr val="accent5">
                  <a:lumMod val="75000"/>
                </a:schemeClr>
              </a:solidFill>
              <a:latin typeface="IranNastaliq" pitchFamily="18" charset="0"/>
              <a:cs typeface="B Tehran" pitchFamily="2" charset="-78"/>
            </a:endParaRPr>
          </a:p>
          <a:p>
            <a:pPr lvl="0"/>
            <a:r>
              <a:rPr lang="fa-IR" dirty="0" smtClean="0">
                <a:solidFill>
                  <a:schemeClr val="accent5">
                    <a:lumMod val="75000"/>
                  </a:schemeClr>
                </a:solidFill>
                <a:latin typeface="IranNastaliq" pitchFamily="18" charset="0"/>
                <a:cs typeface="B Tehran" pitchFamily="2" charset="-78"/>
              </a:rPr>
              <a:t>بهترين روش براي تشويق من ...</a:t>
            </a:r>
            <a:endParaRPr lang="en-US" dirty="0" smtClean="0">
              <a:solidFill>
                <a:schemeClr val="accent5">
                  <a:lumMod val="75000"/>
                </a:schemeClr>
              </a:solidFill>
              <a:latin typeface="IranNastaliq" pitchFamily="18" charset="0"/>
              <a:cs typeface="B Tehran" pitchFamily="2" charset="-78"/>
            </a:endParaRPr>
          </a:p>
          <a:p>
            <a:pPr lvl="0"/>
            <a:r>
              <a:rPr lang="fa-IR" dirty="0" smtClean="0">
                <a:solidFill>
                  <a:schemeClr val="accent5">
                    <a:lumMod val="75000"/>
                  </a:schemeClr>
                </a:solidFill>
                <a:latin typeface="IranNastaliq" pitchFamily="18" charset="0"/>
                <a:cs typeface="B Tehran" pitchFamily="2" charset="-78"/>
              </a:rPr>
              <a:t>من در هر کاري که باشم، اين روزها را نمي توانم در سر کار حاضر شوم ...</a:t>
            </a:r>
          </a:p>
          <a:p>
            <a:pPr lvl="0"/>
            <a:r>
              <a:rPr lang="fa-IR" dirty="0" smtClean="0">
                <a:solidFill>
                  <a:schemeClr val="accent5">
                    <a:lumMod val="75000"/>
                  </a:schemeClr>
                </a:solidFill>
                <a:latin typeface="IranNastaliq" pitchFamily="18" charset="0"/>
                <a:cs typeface="B Tehran" pitchFamily="2" charset="-78"/>
              </a:rPr>
              <a:t>نقطه ضعفهاي من در انجام کارگروهي عبارتند از ....</a:t>
            </a:r>
          </a:p>
          <a:p>
            <a:pPr lvl="0"/>
            <a:r>
              <a:rPr lang="fa-IR" dirty="0" smtClean="0">
                <a:solidFill>
                  <a:schemeClr val="accent5">
                    <a:lumMod val="75000"/>
                  </a:schemeClr>
                </a:solidFill>
                <a:latin typeface="IranNastaliq" pitchFamily="18" charset="0"/>
                <a:cs typeface="B Tehran" pitchFamily="2" charset="-78"/>
              </a:rPr>
              <a:t>با آدمهايي که ويژگيهاي .... را داشته باشند، نمي توان کار کنم.</a:t>
            </a:r>
          </a:p>
          <a:p>
            <a:pPr lvl="0"/>
            <a:r>
              <a:rPr lang="fa-IR" dirty="0" smtClean="0">
                <a:solidFill>
                  <a:schemeClr val="accent5">
                    <a:lumMod val="75000"/>
                  </a:schemeClr>
                </a:solidFill>
                <a:latin typeface="IranNastaliq" pitchFamily="18" charset="0"/>
                <a:cs typeface="B Tehran" pitchFamily="2" charset="-78"/>
              </a:rPr>
              <a:t>دوست دارم رهبر من فردي ...</a:t>
            </a:r>
          </a:p>
          <a:p>
            <a:pPr lvl="0"/>
            <a:r>
              <a:rPr lang="fa-IR" dirty="0" smtClean="0">
                <a:solidFill>
                  <a:schemeClr val="accent5">
                    <a:lumMod val="75000"/>
                  </a:schemeClr>
                </a:solidFill>
                <a:latin typeface="IranNastaliq" pitchFamily="18" charset="0"/>
                <a:cs typeface="B Tehran" pitchFamily="2" charset="-78"/>
              </a:rPr>
              <a:t>من يک سري از ويژگيها را دارم که ميتوان در انجام کار گروهي مفيد باشند. اين ويژگيها عبارتند از...</a:t>
            </a:r>
          </a:p>
          <a:p>
            <a:pPr lvl="0"/>
            <a:endParaRPr lang="fa-IR" dirty="0" smtClean="0">
              <a:solidFill>
                <a:srgbClr val="002060"/>
              </a:solidFill>
              <a:latin typeface="IranNastaliq" pitchFamily="18" charset="0"/>
              <a:cs typeface="B Tehran" pitchFamily="2" charset="-78"/>
            </a:endParaRPr>
          </a:p>
          <a:p>
            <a:pPr lvl="0"/>
            <a:endParaRPr lang="en-US" dirty="0" smtClean="0">
              <a:solidFill>
                <a:srgbClr val="002060"/>
              </a:solidFill>
              <a:latin typeface="IranNastaliq" pitchFamily="18" charset="0"/>
              <a:cs typeface="B Tehran" pitchFamily="2" charset="-78"/>
            </a:endParaRPr>
          </a:p>
          <a:p>
            <a:endParaRPr lang="fa-IR" dirty="0">
              <a:solidFill>
                <a:srgbClr val="002060"/>
              </a:solidFill>
              <a:latin typeface="IranNastaliq" pitchFamily="18" charset="0"/>
              <a:cs typeface="B Tehran" pitchFamily="2" charset="-78"/>
            </a:endParaRPr>
          </a:p>
        </p:txBody>
      </p:sp>
    </p:spTree>
  </p:cSld>
  <p:clrMapOvr>
    <a:masterClrMapping/>
  </p:clrMapOvr>
  <p:transition spd="slow">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5400" dirty="0" smtClean="0">
                <a:latin typeface="IranNastaliq" pitchFamily="18" charset="0"/>
                <a:cs typeface="IranNastaliq" pitchFamily="18" charset="0"/>
              </a:rPr>
              <a:t>براي تشکيل يک تيم کارآمد...</a:t>
            </a:r>
            <a:endParaRPr lang="fa-IR" sz="5400" dirty="0">
              <a:latin typeface="IranNastaliq" pitchFamily="18" charset="0"/>
              <a:cs typeface="IranNastaliq" pitchFamily="18" charset="0"/>
            </a:endParaRPr>
          </a:p>
        </p:txBody>
      </p:sp>
      <p:sp>
        <p:nvSpPr>
          <p:cNvPr id="3" name="Content Placeholder 2"/>
          <p:cNvSpPr>
            <a:spLocks noGrp="1"/>
          </p:cNvSpPr>
          <p:nvPr>
            <p:ph idx="1"/>
          </p:nvPr>
        </p:nvSpPr>
        <p:spPr>
          <a:xfrm>
            <a:off x="1043608" y="1447800"/>
            <a:ext cx="7890080" cy="5221560"/>
          </a:xfrm>
        </p:spPr>
        <p:txBody>
          <a:bodyPr>
            <a:normAutofit fontScale="85000" lnSpcReduction="20000"/>
          </a:bodyPr>
          <a:lstStyle/>
          <a:p>
            <a:r>
              <a:rPr lang="fa-IR" dirty="0" smtClean="0">
                <a:solidFill>
                  <a:srgbClr val="800000"/>
                </a:solidFill>
                <a:latin typeface="Tahoma" pitchFamily="34" charset="0"/>
                <a:ea typeface="Tahoma" pitchFamily="34" charset="0"/>
                <a:cs typeface="B Koodak" pitchFamily="2" charset="-78"/>
              </a:rPr>
              <a:t>بايد بدانيد تيم چه کاري انجام خواهد داد</a:t>
            </a:r>
          </a:p>
          <a:p>
            <a:r>
              <a:rPr lang="fa-IR" dirty="0" smtClean="0">
                <a:solidFill>
                  <a:srgbClr val="800000"/>
                </a:solidFill>
                <a:latin typeface="Tahoma" pitchFamily="34" charset="0"/>
                <a:ea typeface="Tahoma" pitchFamily="34" charset="0"/>
                <a:cs typeface="B Koodak" pitchFamily="2" charset="-78"/>
              </a:rPr>
              <a:t>تيم کار محول (مشخص)شده را چگونه انجام خواهد داد</a:t>
            </a:r>
          </a:p>
          <a:p>
            <a:r>
              <a:rPr lang="fa-IR" dirty="0" smtClean="0">
                <a:solidFill>
                  <a:srgbClr val="800000"/>
                </a:solidFill>
                <a:latin typeface="Tahoma" pitchFamily="34" charset="0"/>
                <a:ea typeface="Tahoma" pitchFamily="34" charset="0"/>
                <a:cs typeface="B Koodak" pitchFamily="2" charset="-78"/>
              </a:rPr>
              <a:t>چه اطلاعاتي براي انجام کار تيمي مورد نياز است</a:t>
            </a:r>
          </a:p>
          <a:p>
            <a:r>
              <a:rPr lang="fa-IR" dirty="0" smtClean="0">
                <a:solidFill>
                  <a:srgbClr val="800000"/>
                </a:solidFill>
                <a:latin typeface="Tahoma" pitchFamily="34" charset="0"/>
                <a:ea typeface="Tahoma" pitchFamily="34" charset="0"/>
                <a:cs typeface="B Koodak" pitchFamily="2" charset="-78"/>
              </a:rPr>
              <a:t>چه منابعي براي انجام کاردر دسترس است</a:t>
            </a:r>
          </a:p>
          <a:p>
            <a:r>
              <a:rPr lang="fa-IR" dirty="0" smtClean="0">
                <a:solidFill>
                  <a:srgbClr val="800000"/>
                </a:solidFill>
                <a:latin typeface="Tahoma" pitchFamily="34" charset="0"/>
                <a:ea typeface="Tahoma" pitchFamily="34" charset="0"/>
                <a:cs typeface="B Koodak" pitchFamily="2" charset="-78"/>
              </a:rPr>
              <a:t>افراد بايد هنجارهاي عملکرد گروه را تعيين کنند</a:t>
            </a:r>
          </a:p>
          <a:p>
            <a:r>
              <a:rPr lang="fa-IR" dirty="0" smtClean="0">
                <a:solidFill>
                  <a:schemeClr val="accent2">
                    <a:lumMod val="75000"/>
                  </a:schemeClr>
                </a:solidFill>
                <a:latin typeface="Tahoma" pitchFamily="34" charset="0"/>
                <a:ea typeface="Tahoma" pitchFamily="34" charset="0"/>
                <a:cs typeface="B Koodak" pitchFamily="2" charset="-78"/>
              </a:rPr>
              <a:t>بايد فردي را براي رهبري گروه انتخاب نمايند</a:t>
            </a:r>
          </a:p>
          <a:p>
            <a:r>
              <a:rPr lang="fa-IR" dirty="0" smtClean="0">
                <a:solidFill>
                  <a:srgbClr val="800000"/>
                </a:solidFill>
                <a:latin typeface="Tahoma" pitchFamily="34" charset="0"/>
                <a:ea typeface="Tahoma" pitchFamily="34" charset="0"/>
                <a:cs typeface="B Koodak" pitchFamily="2" charset="-78"/>
              </a:rPr>
              <a:t>قواعد، مقررات و قوانين را تدوين نمايند.</a:t>
            </a:r>
          </a:p>
          <a:p>
            <a:r>
              <a:rPr lang="fa-IR" dirty="0" smtClean="0">
                <a:solidFill>
                  <a:srgbClr val="800000"/>
                </a:solidFill>
                <a:latin typeface="Tahoma" pitchFamily="34" charset="0"/>
                <a:ea typeface="Tahoma" pitchFamily="34" charset="0"/>
                <a:cs typeface="B Koodak" pitchFamily="2" charset="-78"/>
              </a:rPr>
              <a:t>در باره آنها بحث کرده به توافق برسند.</a:t>
            </a:r>
          </a:p>
          <a:p>
            <a:r>
              <a:rPr lang="fa-IR" dirty="0" smtClean="0">
                <a:solidFill>
                  <a:srgbClr val="800000"/>
                </a:solidFill>
                <a:latin typeface="Tahoma" pitchFamily="34" charset="0"/>
                <a:ea typeface="Tahoma" pitchFamily="34" charset="0"/>
                <a:cs typeface="B Koodak" pitchFamily="2" charset="-78"/>
              </a:rPr>
              <a:t>نقش، اختيارات و مسئوليت هاي هر عضو را مشخص کنند.</a:t>
            </a:r>
          </a:p>
          <a:p>
            <a:r>
              <a:rPr lang="fa-IR" dirty="0" smtClean="0">
                <a:solidFill>
                  <a:srgbClr val="800000"/>
                </a:solidFill>
                <a:latin typeface="Tahoma" pitchFamily="34" charset="0"/>
                <a:ea typeface="Tahoma" pitchFamily="34" charset="0"/>
                <a:cs typeface="B Koodak" pitchFamily="2" charset="-78"/>
              </a:rPr>
              <a:t>افراد قابليتها، مهارتها و محدوديتهاي خود براي کار تيمي را بشناسند.</a:t>
            </a:r>
          </a:p>
          <a:p>
            <a:r>
              <a:rPr lang="fa-IR" dirty="0" smtClean="0">
                <a:solidFill>
                  <a:srgbClr val="800000"/>
                </a:solidFill>
                <a:latin typeface="Tahoma" pitchFamily="34" charset="0"/>
                <a:ea typeface="Tahoma" pitchFamily="34" charset="0"/>
                <a:cs typeface="B Koodak" pitchFamily="2" charset="-78"/>
              </a:rPr>
              <a:t> </a:t>
            </a:r>
            <a:endParaRPr lang="fa-IR" dirty="0">
              <a:solidFill>
                <a:srgbClr val="800000"/>
              </a:solidFill>
              <a:latin typeface="Tahoma" pitchFamily="34" charset="0"/>
              <a:ea typeface="Tahoma" pitchFamily="34" charset="0"/>
              <a:cs typeface="B Koodak" pitchFamily="2" charset="-78"/>
            </a:endParaRPr>
          </a:p>
        </p:txBody>
      </p:sp>
    </p:spTree>
  </p:cSld>
  <p:clrMapOvr>
    <a:masterClrMapping/>
  </p:clrMapOvr>
  <p:transition spd="slow">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dirty="0" smtClean="0">
                <a:latin typeface="IranNastaliq" pitchFamily="18" charset="0"/>
                <a:cs typeface="IranNastaliq" pitchFamily="18" charset="0"/>
              </a:rPr>
              <a:t>تيم هاي کارآمد...</a:t>
            </a:r>
            <a:endParaRPr lang="fa-IR" sz="6000" dirty="0">
              <a:latin typeface="IranNastaliq" pitchFamily="18" charset="0"/>
              <a:cs typeface="IranNastaliq" pitchFamily="18" charset="0"/>
            </a:endParaRPr>
          </a:p>
        </p:txBody>
      </p:sp>
      <p:sp>
        <p:nvSpPr>
          <p:cNvPr id="3" name="Content Placeholder 2"/>
          <p:cNvSpPr>
            <a:spLocks noGrp="1"/>
          </p:cNvSpPr>
          <p:nvPr>
            <p:ph idx="1"/>
          </p:nvPr>
        </p:nvSpPr>
        <p:spPr>
          <a:xfrm>
            <a:off x="1115616" y="1447800"/>
            <a:ext cx="7818072" cy="5410200"/>
          </a:xfrm>
        </p:spPr>
        <p:txBody>
          <a:bodyPr>
            <a:normAutofit fontScale="85000" lnSpcReduction="20000"/>
          </a:bodyPr>
          <a:lstStyle/>
          <a:p>
            <a:r>
              <a:rPr lang="fa-IR" dirty="0" smtClean="0">
                <a:solidFill>
                  <a:srgbClr val="800000"/>
                </a:solidFill>
                <a:cs typeface="B Koodak" pitchFamily="2" charset="-78"/>
              </a:rPr>
              <a:t>رهبر مورد قبول، توانمند و منعطف دارند (داشتن يکي از اين ويژگيها در حد بالا هم کفايت نمي کند)</a:t>
            </a:r>
          </a:p>
          <a:p>
            <a:r>
              <a:rPr lang="fa-IR" dirty="0" smtClean="0">
                <a:solidFill>
                  <a:srgbClr val="800000"/>
                </a:solidFill>
                <a:cs typeface="B Koodak" pitchFamily="2" charset="-78"/>
              </a:rPr>
              <a:t>رهبري را انحصاري نمي کنند و به اشتراک مي گذارند</a:t>
            </a:r>
          </a:p>
          <a:p>
            <a:r>
              <a:rPr lang="fa-IR" dirty="0" smtClean="0">
                <a:solidFill>
                  <a:srgbClr val="800000"/>
                </a:solidFill>
                <a:cs typeface="B Koodak" pitchFamily="2" charset="-78"/>
              </a:rPr>
              <a:t>اهداف، برنامه هاي کاري و مقررات کاملاً روشن دارند</a:t>
            </a:r>
          </a:p>
          <a:p>
            <a:r>
              <a:rPr lang="fa-IR" dirty="0" smtClean="0">
                <a:solidFill>
                  <a:srgbClr val="800000"/>
                </a:solidFill>
                <a:cs typeface="B Koodak" pitchFamily="2" charset="-78"/>
              </a:rPr>
              <a:t>اعضاي گروه بر روي هدفها و برنامه هاي کاري گروه توافق دارند</a:t>
            </a:r>
          </a:p>
          <a:p>
            <a:r>
              <a:rPr lang="fa-IR" dirty="0" smtClean="0">
                <a:solidFill>
                  <a:srgbClr val="800000"/>
                </a:solidFill>
                <a:cs typeface="B Koodak" pitchFamily="2" charset="-78"/>
              </a:rPr>
              <a:t>اعضاي </a:t>
            </a:r>
            <a:r>
              <a:rPr lang="fa-IR" dirty="0" smtClean="0">
                <a:solidFill>
                  <a:schemeClr val="accent2">
                    <a:lumMod val="75000"/>
                  </a:schemeClr>
                </a:solidFill>
                <a:cs typeface="B Koodak" pitchFamily="2" charset="-78"/>
              </a:rPr>
              <a:t>توانمند</a:t>
            </a:r>
            <a:r>
              <a:rPr lang="fa-IR" dirty="0" smtClean="0">
                <a:solidFill>
                  <a:srgbClr val="800000"/>
                </a:solidFill>
                <a:cs typeface="B Koodak" pitchFamily="2" charset="-78"/>
              </a:rPr>
              <a:t> و منعطف دارند که يکديگر را حمايت مي کنند</a:t>
            </a:r>
          </a:p>
          <a:p>
            <a:r>
              <a:rPr lang="fa-IR" dirty="0" smtClean="0">
                <a:solidFill>
                  <a:srgbClr val="800000"/>
                </a:solidFill>
                <a:cs typeface="B Koodak" pitchFamily="2" charset="-78"/>
              </a:rPr>
              <a:t>اعضاي تيم </a:t>
            </a:r>
            <a:r>
              <a:rPr lang="fa-IR" dirty="0" smtClean="0">
                <a:solidFill>
                  <a:schemeClr val="accent2">
                    <a:lumMod val="75000"/>
                  </a:schemeClr>
                </a:solidFill>
                <a:cs typeface="B Koodak" pitchFamily="2" charset="-78"/>
              </a:rPr>
              <a:t>روابط باز و آزاد </a:t>
            </a:r>
            <a:r>
              <a:rPr lang="fa-IR" dirty="0" smtClean="0">
                <a:solidFill>
                  <a:srgbClr val="800000"/>
                </a:solidFill>
                <a:cs typeface="B Koodak" pitchFamily="2" charset="-78"/>
              </a:rPr>
              <a:t>دارند</a:t>
            </a:r>
          </a:p>
          <a:p>
            <a:r>
              <a:rPr lang="fa-IR" dirty="0" smtClean="0">
                <a:solidFill>
                  <a:srgbClr val="800000"/>
                </a:solidFill>
                <a:cs typeface="B Koodak" pitchFamily="2" charset="-78"/>
              </a:rPr>
              <a:t>نقش هر کدام از اعضاي گروه کاملاً مشخص است</a:t>
            </a:r>
          </a:p>
          <a:p>
            <a:r>
              <a:rPr lang="fa-IR" dirty="0" smtClean="0">
                <a:solidFill>
                  <a:srgbClr val="800000"/>
                </a:solidFill>
                <a:cs typeface="B Koodak" pitchFamily="2" charset="-78"/>
              </a:rPr>
              <a:t>نقش افراد با علائق، مهارتها و استعدادهاي آنها تناسب دارد</a:t>
            </a:r>
          </a:p>
          <a:p>
            <a:r>
              <a:rPr lang="fa-IR" dirty="0" smtClean="0">
                <a:solidFill>
                  <a:srgbClr val="800000"/>
                </a:solidFill>
                <a:cs typeface="B Koodak" pitchFamily="2" charset="-78"/>
              </a:rPr>
              <a:t>اندازه گروه با وظايف و کارها، هنجارهاي عملکرد و ميزان انسجام گروه تناسب دارد.</a:t>
            </a:r>
          </a:p>
          <a:p>
            <a:r>
              <a:rPr lang="fa-IR" dirty="0" smtClean="0">
                <a:solidFill>
                  <a:srgbClr val="800000"/>
                </a:solidFill>
                <a:cs typeface="B Koodak" pitchFamily="2" charset="-78"/>
              </a:rPr>
              <a:t>مکانيزم مناسب براي حل تعارض دارند</a:t>
            </a:r>
          </a:p>
          <a:p>
            <a:r>
              <a:rPr lang="fa-IR" dirty="0" smtClean="0">
                <a:solidFill>
                  <a:srgbClr val="800000"/>
                </a:solidFill>
                <a:cs typeface="B Koodak" pitchFamily="2" charset="-78"/>
              </a:rPr>
              <a:t>انسجام دارند</a:t>
            </a:r>
          </a:p>
          <a:p>
            <a:endParaRPr lang="fa-IR" dirty="0">
              <a:solidFill>
                <a:srgbClr val="800000"/>
              </a:solidFill>
              <a:cs typeface="B Koodak" pitchFamily="2" charset="-78"/>
            </a:endParaRPr>
          </a:p>
        </p:txBody>
      </p:sp>
    </p:spTree>
  </p:cSld>
  <p:clrMapOvr>
    <a:masterClrMapping/>
  </p:clrMapOvr>
  <p:transition spd="slow">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0"/>
            <a:ext cx="7498080" cy="1143000"/>
          </a:xfrm>
        </p:spPr>
        <p:txBody>
          <a:bodyPr>
            <a:normAutofit/>
          </a:bodyPr>
          <a:lstStyle/>
          <a:p>
            <a:pPr algn="ctr"/>
            <a:r>
              <a:rPr lang="fa-IR" sz="5400" dirty="0" smtClean="0">
                <a:latin typeface="IranNastaliq" pitchFamily="18" charset="0"/>
                <a:cs typeface="IranNastaliq" pitchFamily="18" charset="0"/>
              </a:rPr>
              <a:t>انواع روابط در تيم ها  (غير متمرکز، متمرکز، محدود)</a:t>
            </a:r>
            <a:endParaRPr lang="fa-IR" sz="5400" dirty="0">
              <a:latin typeface="IranNastaliq" pitchFamily="18" charset="0"/>
              <a:cs typeface="IranNastaliq" pitchFamily="18" charset="0"/>
            </a:endParaRPr>
          </a:p>
        </p:txBody>
      </p:sp>
      <p:pic>
        <p:nvPicPr>
          <p:cNvPr id="3" name="Picture 5"/>
          <p:cNvPicPr>
            <a:picLocks noChangeAspect="1" noChangeArrowheads="1"/>
          </p:cNvPicPr>
          <p:nvPr/>
        </p:nvPicPr>
        <p:blipFill>
          <a:blip r:embed="rId2" cstate="print"/>
          <a:srcRect/>
          <a:stretch>
            <a:fillRect/>
          </a:stretch>
        </p:blipFill>
        <p:spPr bwMode="auto">
          <a:xfrm>
            <a:off x="1043608" y="1196752"/>
            <a:ext cx="7920880" cy="5661248"/>
          </a:xfrm>
          <a:prstGeom prst="rect">
            <a:avLst/>
          </a:prstGeom>
          <a:noFill/>
          <a:ln w="12700">
            <a:noFill/>
            <a:miter lim="800000"/>
            <a:headEnd type="none" w="sm" len="sm"/>
            <a:tailEnd type="none" w="sm" len="sm"/>
          </a:ln>
          <a:effectLst/>
        </p:spPr>
      </p:pic>
    </p:spTree>
  </p:cSld>
  <p:clrMapOvr>
    <a:masterClrMapping/>
  </p:clrMapOvr>
  <p:transition spd="slow">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dirty="0" smtClean="0">
                <a:latin typeface="IranNastaliq" pitchFamily="18" charset="0"/>
                <a:cs typeface="IranNastaliq" pitchFamily="18" charset="0"/>
              </a:rPr>
              <a:t>اشکال مختلف رهبري درتيم ها </a:t>
            </a:r>
            <a:endParaRPr lang="fa-IR" sz="6000" dirty="0">
              <a:latin typeface="IranNastaliq" pitchFamily="18" charset="0"/>
              <a:cs typeface="IranNastaliq" pitchFamily="18" charset="0"/>
            </a:endParaRPr>
          </a:p>
        </p:txBody>
      </p:sp>
      <p:pic>
        <p:nvPicPr>
          <p:cNvPr id="4" name="Picture 5"/>
          <p:cNvPicPr>
            <a:picLocks noGrp="1" noChangeAspect="1" noChangeArrowheads="1"/>
          </p:cNvPicPr>
          <p:nvPr>
            <p:ph idx="1"/>
          </p:nvPr>
        </p:nvPicPr>
        <p:blipFill>
          <a:blip r:embed="rId2" cstate="print"/>
          <a:srcRect/>
          <a:stretch>
            <a:fillRect/>
          </a:stretch>
        </p:blipFill>
        <p:spPr bwMode="auto">
          <a:xfrm>
            <a:off x="1043608" y="2420888"/>
            <a:ext cx="8100392" cy="2635049"/>
          </a:xfrm>
          <a:prstGeom prst="rect">
            <a:avLst/>
          </a:prstGeom>
          <a:noFill/>
          <a:ln w="12700">
            <a:noFill/>
            <a:miter lim="800000"/>
            <a:headEnd type="none" w="sm" len="sm"/>
            <a:tailEnd type="none" w="sm" len="sm"/>
          </a:ln>
          <a:effectLst/>
        </p:spPr>
      </p:pic>
    </p:spTree>
  </p:cSld>
  <p:clrMapOvr>
    <a:masterClrMapping/>
  </p:clrMapOvr>
  <p:transition spd="slow">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2"/>
          <p:cNvSpPr>
            <a:spLocks noChangeArrowheads="1"/>
          </p:cNvSpPr>
          <p:nvPr/>
        </p:nvSpPr>
        <p:spPr bwMode="auto">
          <a:xfrm>
            <a:off x="2411760" y="846138"/>
            <a:ext cx="6263928" cy="5271316"/>
          </a:xfrm>
          <a:prstGeom prst="rect">
            <a:avLst/>
          </a:prstGeom>
          <a:noFill/>
          <a:ln w="9525">
            <a:noFill/>
            <a:miter lim="800000"/>
            <a:headEnd/>
            <a:tailEnd/>
          </a:ln>
        </p:spPr>
        <p:txBody>
          <a:bodyPr wrap="square" lIns="92075" tIns="46038" rIns="92075" bIns="46038">
            <a:spAutoFit/>
          </a:bodyPr>
          <a:lstStyle/>
          <a:p>
            <a:pPr defTabSz="762000" eaLnBrk="0" hangingPunct="0">
              <a:lnSpc>
                <a:spcPct val="170000"/>
              </a:lnSpc>
              <a:buFont typeface="Wingdings" pitchFamily="2" charset="2"/>
              <a:buChar char="×"/>
            </a:pPr>
            <a:r>
              <a:rPr lang="en-US" sz="2000" b="1" dirty="0">
                <a:solidFill>
                  <a:srgbClr val="000066"/>
                </a:solidFill>
                <a:latin typeface="Tahoma" pitchFamily="34" charset="0"/>
                <a:ea typeface="Tahoma" pitchFamily="34" charset="0"/>
                <a:cs typeface="Tahoma" pitchFamily="34" charset="0"/>
              </a:rPr>
              <a:t> </a:t>
            </a:r>
            <a:r>
              <a:rPr lang="fa-IR" sz="2000" dirty="0">
                <a:solidFill>
                  <a:srgbClr val="000066"/>
                </a:solidFill>
                <a:latin typeface="Tahoma" pitchFamily="34" charset="0"/>
                <a:ea typeface="Tahoma" pitchFamily="34" charset="0"/>
                <a:cs typeface="Tahoma" pitchFamily="34" charset="0"/>
              </a:rPr>
              <a:t>افزايش انگيزه‏هاي پرسنل</a:t>
            </a:r>
            <a:endParaRPr lang="en-US" sz="2000" dirty="0">
              <a:solidFill>
                <a:srgbClr val="000066"/>
              </a:solidFill>
              <a:latin typeface="Tahoma" pitchFamily="34" charset="0"/>
              <a:ea typeface="Tahoma" pitchFamily="34" charset="0"/>
              <a:cs typeface="Tahoma" pitchFamily="34" charset="0"/>
            </a:endParaRPr>
          </a:p>
          <a:p>
            <a:pPr defTabSz="762000" eaLnBrk="0" hangingPunct="0">
              <a:lnSpc>
                <a:spcPct val="170000"/>
              </a:lnSpc>
              <a:buFont typeface="Wingdings" pitchFamily="2" charset="2"/>
              <a:buChar char="×"/>
            </a:pPr>
            <a:r>
              <a:rPr lang="en-US" sz="2000" dirty="0">
                <a:solidFill>
                  <a:srgbClr val="000066"/>
                </a:solidFill>
                <a:latin typeface="Tahoma" pitchFamily="34" charset="0"/>
                <a:ea typeface="Tahoma" pitchFamily="34" charset="0"/>
                <a:cs typeface="Tahoma" pitchFamily="34" charset="0"/>
              </a:rPr>
              <a:t> </a:t>
            </a:r>
            <a:r>
              <a:rPr lang="fa-IR" sz="2000" dirty="0">
                <a:solidFill>
                  <a:srgbClr val="000066"/>
                </a:solidFill>
                <a:latin typeface="Tahoma" pitchFamily="34" charset="0"/>
                <a:ea typeface="Tahoma" pitchFamily="34" charset="0"/>
                <a:cs typeface="Tahoma" pitchFamily="34" charset="0"/>
              </a:rPr>
              <a:t>هم‏افزايي</a:t>
            </a:r>
            <a:r>
              <a:rPr lang="en-US" sz="2000" dirty="0">
                <a:solidFill>
                  <a:srgbClr val="000066"/>
                </a:solidFill>
                <a:latin typeface="Tahoma" pitchFamily="34" charset="0"/>
                <a:ea typeface="Tahoma" pitchFamily="34" charset="0"/>
                <a:cs typeface="Tahoma" pitchFamily="34" charset="0"/>
              </a:rPr>
              <a:t> </a:t>
            </a:r>
            <a:r>
              <a:rPr lang="fa-IR" sz="2000" dirty="0">
                <a:solidFill>
                  <a:srgbClr val="000066"/>
                </a:solidFill>
                <a:latin typeface="Tahoma" pitchFamily="34" charset="0"/>
                <a:ea typeface="Tahoma" pitchFamily="34" charset="0"/>
                <a:cs typeface="Tahoma" pitchFamily="34" charset="0"/>
              </a:rPr>
              <a:t>و افزايش بهره‏وري</a:t>
            </a:r>
            <a:endParaRPr lang="en-US" sz="2000" dirty="0">
              <a:solidFill>
                <a:srgbClr val="000066"/>
              </a:solidFill>
              <a:latin typeface="Tahoma" pitchFamily="34" charset="0"/>
              <a:ea typeface="Tahoma" pitchFamily="34" charset="0"/>
              <a:cs typeface="Tahoma" pitchFamily="34" charset="0"/>
            </a:endParaRPr>
          </a:p>
          <a:p>
            <a:pPr defTabSz="762000" eaLnBrk="0" hangingPunct="0">
              <a:lnSpc>
                <a:spcPct val="170000"/>
              </a:lnSpc>
              <a:buFont typeface="Wingdings" pitchFamily="2" charset="2"/>
              <a:buChar char="×"/>
            </a:pPr>
            <a:r>
              <a:rPr lang="en-US" sz="2000" dirty="0">
                <a:solidFill>
                  <a:srgbClr val="000066"/>
                </a:solidFill>
                <a:latin typeface="Tahoma" pitchFamily="34" charset="0"/>
                <a:ea typeface="Tahoma" pitchFamily="34" charset="0"/>
                <a:cs typeface="Tahoma" pitchFamily="34" charset="0"/>
              </a:rPr>
              <a:t> </a:t>
            </a:r>
            <a:r>
              <a:rPr lang="fa-IR" sz="2000" dirty="0" smtClean="0">
                <a:solidFill>
                  <a:srgbClr val="000066"/>
                </a:solidFill>
                <a:latin typeface="Tahoma" pitchFamily="34" charset="0"/>
                <a:ea typeface="Tahoma" pitchFamily="34" charset="0"/>
                <a:cs typeface="Tahoma" pitchFamily="34" charset="0"/>
              </a:rPr>
              <a:t>رضايتمندي از کار</a:t>
            </a:r>
          </a:p>
          <a:p>
            <a:pPr defTabSz="762000" eaLnBrk="0" hangingPunct="0">
              <a:lnSpc>
                <a:spcPct val="170000"/>
              </a:lnSpc>
              <a:buFont typeface="Wingdings" pitchFamily="2" charset="2"/>
              <a:buChar char="×"/>
            </a:pPr>
            <a:r>
              <a:rPr lang="fa-IR" sz="2000" dirty="0" smtClean="0">
                <a:solidFill>
                  <a:srgbClr val="000066"/>
                </a:solidFill>
                <a:latin typeface="Tahoma" pitchFamily="34" charset="0"/>
                <a:ea typeface="Tahoma" pitchFamily="34" charset="0"/>
                <a:cs typeface="Tahoma" pitchFamily="34" charset="0"/>
              </a:rPr>
              <a:t>سرشکن شدن بار کارها و مسئوليتها</a:t>
            </a:r>
          </a:p>
          <a:p>
            <a:pPr defTabSz="762000" eaLnBrk="0" hangingPunct="0">
              <a:lnSpc>
                <a:spcPct val="170000"/>
              </a:lnSpc>
              <a:buFont typeface="Wingdings" pitchFamily="2" charset="2"/>
              <a:buChar char="×"/>
            </a:pPr>
            <a:r>
              <a:rPr lang="fa-IR" sz="2000" dirty="0" smtClean="0">
                <a:solidFill>
                  <a:srgbClr val="000066"/>
                </a:solidFill>
                <a:latin typeface="Tahoma" pitchFamily="34" charset="0"/>
                <a:ea typeface="Tahoma" pitchFamily="34" charset="0"/>
                <a:cs typeface="Tahoma" pitchFamily="34" charset="0"/>
              </a:rPr>
              <a:t>احساس نقش داشتن در موفقيتها و کارهاي بزرگ</a:t>
            </a:r>
            <a:endParaRPr lang="en-US" sz="2000" dirty="0">
              <a:solidFill>
                <a:srgbClr val="000066"/>
              </a:solidFill>
              <a:latin typeface="Tahoma" pitchFamily="34" charset="0"/>
              <a:ea typeface="Tahoma" pitchFamily="34" charset="0"/>
              <a:cs typeface="Tahoma" pitchFamily="34" charset="0"/>
            </a:endParaRPr>
          </a:p>
          <a:p>
            <a:pPr defTabSz="762000" eaLnBrk="0" hangingPunct="0">
              <a:lnSpc>
                <a:spcPct val="170000"/>
              </a:lnSpc>
              <a:buFont typeface="Wingdings" pitchFamily="2" charset="2"/>
              <a:buChar char="×"/>
            </a:pPr>
            <a:r>
              <a:rPr lang="en-US" sz="2000" dirty="0">
                <a:solidFill>
                  <a:srgbClr val="000066"/>
                </a:solidFill>
                <a:latin typeface="Tahoma" pitchFamily="34" charset="0"/>
                <a:ea typeface="Tahoma" pitchFamily="34" charset="0"/>
                <a:cs typeface="Tahoma" pitchFamily="34" charset="0"/>
              </a:rPr>
              <a:t> </a:t>
            </a:r>
            <a:r>
              <a:rPr lang="fa-IR" sz="2000" dirty="0">
                <a:solidFill>
                  <a:srgbClr val="000066"/>
                </a:solidFill>
                <a:latin typeface="Tahoma" pitchFamily="34" charset="0"/>
                <a:ea typeface="Tahoma" pitchFamily="34" charset="0"/>
                <a:cs typeface="Tahoma" pitchFamily="34" charset="0"/>
              </a:rPr>
              <a:t>تعهد مشترك اهداف</a:t>
            </a:r>
            <a:endParaRPr lang="en-US" sz="2000" dirty="0">
              <a:solidFill>
                <a:srgbClr val="000066"/>
              </a:solidFill>
              <a:latin typeface="Tahoma" pitchFamily="34" charset="0"/>
              <a:ea typeface="Tahoma" pitchFamily="34" charset="0"/>
              <a:cs typeface="Tahoma" pitchFamily="34" charset="0"/>
            </a:endParaRPr>
          </a:p>
          <a:p>
            <a:pPr defTabSz="762000" eaLnBrk="0" hangingPunct="0">
              <a:lnSpc>
                <a:spcPct val="170000"/>
              </a:lnSpc>
              <a:buFont typeface="Wingdings" pitchFamily="2" charset="2"/>
              <a:buChar char="×"/>
            </a:pPr>
            <a:r>
              <a:rPr lang="en-US" sz="2000" dirty="0">
                <a:solidFill>
                  <a:srgbClr val="000066"/>
                </a:solidFill>
                <a:latin typeface="Tahoma" pitchFamily="34" charset="0"/>
                <a:ea typeface="Tahoma" pitchFamily="34" charset="0"/>
                <a:cs typeface="Tahoma" pitchFamily="34" charset="0"/>
              </a:rPr>
              <a:t> </a:t>
            </a:r>
            <a:r>
              <a:rPr lang="fa-IR" sz="2000" dirty="0">
                <a:solidFill>
                  <a:srgbClr val="000066"/>
                </a:solidFill>
                <a:latin typeface="Tahoma" pitchFamily="34" charset="0"/>
                <a:ea typeface="Tahoma" pitchFamily="34" charset="0"/>
                <a:cs typeface="Tahoma" pitchFamily="34" charset="0"/>
              </a:rPr>
              <a:t>بهبود ارتباطات</a:t>
            </a:r>
            <a:endParaRPr lang="en-US" sz="2000" dirty="0">
              <a:solidFill>
                <a:srgbClr val="000066"/>
              </a:solidFill>
              <a:latin typeface="Tahoma" pitchFamily="34" charset="0"/>
              <a:ea typeface="Tahoma" pitchFamily="34" charset="0"/>
              <a:cs typeface="Tahoma" pitchFamily="34" charset="0"/>
            </a:endParaRPr>
          </a:p>
          <a:p>
            <a:pPr defTabSz="762000" eaLnBrk="0" hangingPunct="0">
              <a:lnSpc>
                <a:spcPct val="170000"/>
              </a:lnSpc>
              <a:buFont typeface="Wingdings" pitchFamily="2" charset="2"/>
              <a:buChar char="×"/>
            </a:pPr>
            <a:r>
              <a:rPr lang="en-US" sz="2000" dirty="0">
                <a:solidFill>
                  <a:srgbClr val="000066"/>
                </a:solidFill>
                <a:latin typeface="Tahoma" pitchFamily="34" charset="0"/>
                <a:ea typeface="Tahoma" pitchFamily="34" charset="0"/>
                <a:cs typeface="Tahoma" pitchFamily="34" charset="0"/>
              </a:rPr>
              <a:t> </a:t>
            </a:r>
            <a:r>
              <a:rPr lang="fa-IR" sz="2000" dirty="0">
                <a:solidFill>
                  <a:srgbClr val="000066"/>
                </a:solidFill>
                <a:latin typeface="Tahoma" pitchFamily="34" charset="0"/>
                <a:ea typeface="Tahoma" pitchFamily="34" charset="0"/>
                <a:cs typeface="Tahoma" pitchFamily="34" charset="0"/>
              </a:rPr>
              <a:t>افزايش مهارتهاي شغلي</a:t>
            </a:r>
            <a:endParaRPr lang="en-US" sz="2000" dirty="0">
              <a:solidFill>
                <a:srgbClr val="000066"/>
              </a:solidFill>
              <a:latin typeface="Tahoma" pitchFamily="34" charset="0"/>
              <a:ea typeface="Tahoma" pitchFamily="34" charset="0"/>
              <a:cs typeface="Tahoma" pitchFamily="34" charset="0"/>
            </a:endParaRPr>
          </a:p>
          <a:p>
            <a:pPr defTabSz="762000" eaLnBrk="0" hangingPunct="0">
              <a:lnSpc>
                <a:spcPct val="170000"/>
              </a:lnSpc>
              <a:buFont typeface="Wingdings" pitchFamily="2" charset="2"/>
              <a:buChar char="×"/>
            </a:pPr>
            <a:r>
              <a:rPr lang="en-US" sz="2000" dirty="0">
                <a:solidFill>
                  <a:srgbClr val="000066"/>
                </a:solidFill>
                <a:latin typeface="Tahoma" pitchFamily="34" charset="0"/>
                <a:ea typeface="Tahoma" pitchFamily="34" charset="0"/>
                <a:cs typeface="Tahoma" pitchFamily="34" charset="0"/>
              </a:rPr>
              <a:t> </a:t>
            </a:r>
            <a:r>
              <a:rPr lang="fa-IR" sz="2000" dirty="0">
                <a:solidFill>
                  <a:srgbClr val="000066"/>
                </a:solidFill>
                <a:latin typeface="Tahoma" pitchFamily="34" charset="0"/>
                <a:ea typeface="Tahoma" pitchFamily="34" charset="0"/>
                <a:cs typeface="Tahoma" pitchFamily="34" charset="0"/>
              </a:rPr>
              <a:t>افزايش انعطاف‏پذيري</a:t>
            </a:r>
            <a:endParaRPr lang="en-US" sz="2000" dirty="0">
              <a:solidFill>
                <a:srgbClr val="000066"/>
              </a:solidFill>
              <a:latin typeface="Tahoma" pitchFamily="34" charset="0"/>
              <a:ea typeface="Tahoma" pitchFamily="34" charset="0"/>
              <a:cs typeface="Tahoma" pitchFamily="34" charset="0"/>
            </a:endParaRPr>
          </a:p>
          <a:p>
            <a:pPr defTabSz="762000" eaLnBrk="0" hangingPunct="0">
              <a:lnSpc>
                <a:spcPct val="170000"/>
              </a:lnSpc>
              <a:buFont typeface="Wingdings" pitchFamily="2" charset="2"/>
              <a:buChar char="×"/>
            </a:pPr>
            <a:r>
              <a:rPr lang="en-US" sz="2000" dirty="0">
                <a:solidFill>
                  <a:srgbClr val="000066"/>
                </a:solidFill>
                <a:latin typeface="Tahoma" pitchFamily="34" charset="0"/>
                <a:ea typeface="Tahoma" pitchFamily="34" charset="0"/>
                <a:cs typeface="Tahoma" pitchFamily="34" charset="0"/>
              </a:rPr>
              <a:t> </a:t>
            </a:r>
            <a:r>
              <a:rPr lang="fa-IR" sz="2000" dirty="0">
                <a:solidFill>
                  <a:srgbClr val="000066"/>
                </a:solidFill>
                <a:latin typeface="Tahoma" pitchFamily="34" charset="0"/>
                <a:ea typeface="Tahoma" pitchFamily="34" charset="0"/>
                <a:cs typeface="Tahoma" pitchFamily="34" charset="0"/>
              </a:rPr>
              <a:t>افزايش خلاقيت</a:t>
            </a:r>
            <a:endParaRPr lang="en-US" sz="2000" dirty="0">
              <a:solidFill>
                <a:srgbClr val="000066"/>
              </a:solidFill>
              <a:latin typeface="Tahoma" pitchFamily="34" charset="0"/>
              <a:ea typeface="Tahoma" pitchFamily="34" charset="0"/>
              <a:cs typeface="Tahoma" pitchFamily="34" charset="0"/>
            </a:endParaRPr>
          </a:p>
        </p:txBody>
      </p:sp>
      <p:graphicFrame>
        <p:nvGraphicFramePr>
          <p:cNvPr id="2050" name="Object 3"/>
          <p:cNvGraphicFramePr>
            <a:graphicFrameLocks/>
          </p:cNvGraphicFramePr>
          <p:nvPr/>
        </p:nvGraphicFramePr>
        <p:xfrm>
          <a:off x="1042988" y="1341438"/>
          <a:ext cx="1008062" cy="5111750"/>
        </p:xfrm>
        <a:graphic>
          <a:graphicData uri="http://schemas.openxmlformats.org/presentationml/2006/ole">
            <mc:AlternateContent xmlns:mc="http://schemas.openxmlformats.org/markup-compatibility/2006">
              <mc:Choice xmlns:v="urn:schemas-microsoft-com:vml" Requires="v">
                <p:oleObj spid="_x0000_s1027" name="ClipArt" r:id="rId4" imgW="895320" imgH="3657240" progId="">
                  <p:embed/>
                </p:oleObj>
              </mc:Choice>
              <mc:Fallback>
                <p:oleObj name="ClipArt" r:id="rId4" imgW="895320" imgH="3657240" progId="">
                  <p:embed/>
                  <p:pic>
                    <p:nvPicPr>
                      <p:cNvPr id="0" name="Object 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2988" y="1341438"/>
                        <a:ext cx="1008062" cy="511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52" name="Rectangle 4"/>
          <p:cNvSpPr>
            <a:spLocks noChangeArrowheads="1"/>
          </p:cNvSpPr>
          <p:nvPr/>
        </p:nvSpPr>
        <p:spPr bwMode="auto">
          <a:xfrm>
            <a:off x="1043608" y="332656"/>
            <a:ext cx="7010400" cy="474662"/>
          </a:xfrm>
          <a:prstGeom prst="rect">
            <a:avLst/>
          </a:prstGeom>
          <a:noFill/>
          <a:ln w="9525">
            <a:noFill/>
            <a:miter lim="800000"/>
            <a:headEnd/>
            <a:tailEnd/>
          </a:ln>
        </p:spPr>
        <p:txBody>
          <a:bodyPr lIns="49213" tIns="25400" rIns="49213" bIns="25400" anchor="ctr"/>
          <a:lstStyle/>
          <a:p>
            <a:pPr algn="ctr" defTabSz="762000" eaLnBrk="0" hangingPunct="0">
              <a:spcBef>
                <a:spcPct val="50000"/>
              </a:spcBef>
            </a:pPr>
            <a:r>
              <a:rPr lang="fa-IR" sz="6000" b="1" dirty="0">
                <a:solidFill>
                  <a:srgbClr val="000066"/>
                </a:solidFill>
                <a:latin typeface="IranNastaliq" pitchFamily="18" charset="0"/>
                <a:cs typeface="IranNastaliq" pitchFamily="18" charset="0"/>
              </a:rPr>
              <a:t>محاسن كار تيمي</a:t>
            </a:r>
            <a:endParaRPr lang="en-US" sz="6000" b="1" dirty="0">
              <a:solidFill>
                <a:srgbClr val="000066"/>
              </a:solidFill>
              <a:latin typeface="IranNastaliq" pitchFamily="18" charset="0"/>
              <a:cs typeface="IranNastaliq" pitchFamily="18"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81602">
                                            <p:txEl>
                                              <p:pRg st="0" end="0"/>
                                            </p:txEl>
                                          </p:spTgt>
                                        </p:tgtEl>
                                        <p:attrNameLst>
                                          <p:attrName>style.visibility</p:attrName>
                                        </p:attrNameLst>
                                      </p:cBhvr>
                                      <p:to>
                                        <p:strVal val="visible"/>
                                      </p:to>
                                    </p:set>
                                    <p:animEffect transition="in" filter="wipe(down)">
                                      <p:cBhvr>
                                        <p:cTn id="7" dur="580">
                                          <p:stCondLst>
                                            <p:cond delay="0"/>
                                          </p:stCondLst>
                                        </p:cTn>
                                        <p:tgtEl>
                                          <p:spTgt spid="281602">
                                            <p:txEl>
                                              <p:pRg st="0" end="0"/>
                                            </p:txEl>
                                          </p:spTgt>
                                        </p:tgtEl>
                                      </p:cBhvr>
                                    </p:animEffect>
                                    <p:anim calcmode="lin" valueType="num">
                                      <p:cBhvr>
                                        <p:cTn id="8" dur="1822" tmFilter="0,0; 0.14,0.36; 0.43,0.73; 0.71,0.91; 1.0,1.0">
                                          <p:stCondLst>
                                            <p:cond delay="0"/>
                                          </p:stCondLst>
                                        </p:cTn>
                                        <p:tgtEl>
                                          <p:spTgt spid="28160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8160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8160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8160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8160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81602">
                                            <p:txEl>
                                              <p:pRg st="0" end="0"/>
                                            </p:txEl>
                                          </p:spTgt>
                                        </p:tgtEl>
                                      </p:cBhvr>
                                      <p:to x="100000" y="60000"/>
                                    </p:animScale>
                                    <p:animScale>
                                      <p:cBhvr>
                                        <p:cTn id="14" dur="166" decel="50000">
                                          <p:stCondLst>
                                            <p:cond delay="676"/>
                                          </p:stCondLst>
                                        </p:cTn>
                                        <p:tgtEl>
                                          <p:spTgt spid="281602">
                                            <p:txEl>
                                              <p:pRg st="0" end="0"/>
                                            </p:txEl>
                                          </p:spTgt>
                                        </p:tgtEl>
                                      </p:cBhvr>
                                      <p:to x="100000" y="100000"/>
                                    </p:animScale>
                                    <p:animScale>
                                      <p:cBhvr>
                                        <p:cTn id="15" dur="26">
                                          <p:stCondLst>
                                            <p:cond delay="1312"/>
                                          </p:stCondLst>
                                        </p:cTn>
                                        <p:tgtEl>
                                          <p:spTgt spid="281602">
                                            <p:txEl>
                                              <p:pRg st="0" end="0"/>
                                            </p:txEl>
                                          </p:spTgt>
                                        </p:tgtEl>
                                      </p:cBhvr>
                                      <p:to x="100000" y="80000"/>
                                    </p:animScale>
                                    <p:animScale>
                                      <p:cBhvr>
                                        <p:cTn id="16" dur="166" decel="50000">
                                          <p:stCondLst>
                                            <p:cond delay="1338"/>
                                          </p:stCondLst>
                                        </p:cTn>
                                        <p:tgtEl>
                                          <p:spTgt spid="281602">
                                            <p:txEl>
                                              <p:pRg st="0" end="0"/>
                                            </p:txEl>
                                          </p:spTgt>
                                        </p:tgtEl>
                                      </p:cBhvr>
                                      <p:to x="100000" y="100000"/>
                                    </p:animScale>
                                    <p:animScale>
                                      <p:cBhvr>
                                        <p:cTn id="17" dur="26">
                                          <p:stCondLst>
                                            <p:cond delay="1642"/>
                                          </p:stCondLst>
                                        </p:cTn>
                                        <p:tgtEl>
                                          <p:spTgt spid="281602">
                                            <p:txEl>
                                              <p:pRg st="0" end="0"/>
                                            </p:txEl>
                                          </p:spTgt>
                                        </p:tgtEl>
                                      </p:cBhvr>
                                      <p:to x="100000" y="90000"/>
                                    </p:animScale>
                                    <p:animScale>
                                      <p:cBhvr>
                                        <p:cTn id="18" dur="166" decel="50000">
                                          <p:stCondLst>
                                            <p:cond delay="1668"/>
                                          </p:stCondLst>
                                        </p:cTn>
                                        <p:tgtEl>
                                          <p:spTgt spid="281602">
                                            <p:txEl>
                                              <p:pRg st="0" end="0"/>
                                            </p:txEl>
                                          </p:spTgt>
                                        </p:tgtEl>
                                      </p:cBhvr>
                                      <p:to x="100000" y="100000"/>
                                    </p:animScale>
                                    <p:animScale>
                                      <p:cBhvr>
                                        <p:cTn id="19" dur="26">
                                          <p:stCondLst>
                                            <p:cond delay="1808"/>
                                          </p:stCondLst>
                                        </p:cTn>
                                        <p:tgtEl>
                                          <p:spTgt spid="281602">
                                            <p:txEl>
                                              <p:pRg st="0" end="0"/>
                                            </p:txEl>
                                          </p:spTgt>
                                        </p:tgtEl>
                                      </p:cBhvr>
                                      <p:to x="100000" y="95000"/>
                                    </p:animScale>
                                    <p:animScale>
                                      <p:cBhvr>
                                        <p:cTn id="20" dur="166" decel="50000">
                                          <p:stCondLst>
                                            <p:cond delay="1834"/>
                                          </p:stCondLst>
                                        </p:cTn>
                                        <p:tgtEl>
                                          <p:spTgt spid="281602">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81602">
                                            <p:txEl>
                                              <p:pRg st="1" end="1"/>
                                            </p:txEl>
                                          </p:spTgt>
                                        </p:tgtEl>
                                        <p:attrNameLst>
                                          <p:attrName>style.visibility</p:attrName>
                                        </p:attrNameLst>
                                      </p:cBhvr>
                                      <p:to>
                                        <p:strVal val="visible"/>
                                      </p:to>
                                    </p:set>
                                    <p:animEffect transition="in" filter="wipe(down)">
                                      <p:cBhvr>
                                        <p:cTn id="25" dur="580">
                                          <p:stCondLst>
                                            <p:cond delay="0"/>
                                          </p:stCondLst>
                                        </p:cTn>
                                        <p:tgtEl>
                                          <p:spTgt spid="281602">
                                            <p:txEl>
                                              <p:pRg st="1" end="1"/>
                                            </p:txEl>
                                          </p:spTgt>
                                        </p:tgtEl>
                                      </p:cBhvr>
                                    </p:animEffect>
                                    <p:anim calcmode="lin" valueType="num">
                                      <p:cBhvr>
                                        <p:cTn id="26" dur="1822" tmFilter="0,0; 0.14,0.36; 0.43,0.73; 0.71,0.91; 1.0,1.0">
                                          <p:stCondLst>
                                            <p:cond delay="0"/>
                                          </p:stCondLst>
                                        </p:cTn>
                                        <p:tgtEl>
                                          <p:spTgt spid="281602">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81602">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81602">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81602">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81602">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81602">
                                            <p:txEl>
                                              <p:pRg st="1" end="1"/>
                                            </p:txEl>
                                          </p:spTgt>
                                        </p:tgtEl>
                                      </p:cBhvr>
                                      <p:to x="100000" y="60000"/>
                                    </p:animScale>
                                    <p:animScale>
                                      <p:cBhvr>
                                        <p:cTn id="32" dur="166" decel="50000">
                                          <p:stCondLst>
                                            <p:cond delay="676"/>
                                          </p:stCondLst>
                                        </p:cTn>
                                        <p:tgtEl>
                                          <p:spTgt spid="281602">
                                            <p:txEl>
                                              <p:pRg st="1" end="1"/>
                                            </p:txEl>
                                          </p:spTgt>
                                        </p:tgtEl>
                                      </p:cBhvr>
                                      <p:to x="100000" y="100000"/>
                                    </p:animScale>
                                    <p:animScale>
                                      <p:cBhvr>
                                        <p:cTn id="33" dur="26">
                                          <p:stCondLst>
                                            <p:cond delay="1312"/>
                                          </p:stCondLst>
                                        </p:cTn>
                                        <p:tgtEl>
                                          <p:spTgt spid="281602">
                                            <p:txEl>
                                              <p:pRg st="1" end="1"/>
                                            </p:txEl>
                                          </p:spTgt>
                                        </p:tgtEl>
                                      </p:cBhvr>
                                      <p:to x="100000" y="80000"/>
                                    </p:animScale>
                                    <p:animScale>
                                      <p:cBhvr>
                                        <p:cTn id="34" dur="166" decel="50000">
                                          <p:stCondLst>
                                            <p:cond delay="1338"/>
                                          </p:stCondLst>
                                        </p:cTn>
                                        <p:tgtEl>
                                          <p:spTgt spid="281602">
                                            <p:txEl>
                                              <p:pRg st="1" end="1"/>
                                            </p:txEl>
                                          </p:spTgt>
                                        </p:tgtEl>
                                      </p:cBhvr>
                                      <p:to x="100000" y="100000"/>
                                    </p:animScale>
                                    <p:animScale>
                                      <p:cBhvr>
                                        <p:cTn id="35" dur="26">
                                          <p:stCondLst>
                                            <p:cond delay="1642"/>
                                          </p:stCondLst>
                                        </p:cTn>
                                        <p:tgtEl>
                                          <p:spTgt spid="281602">
                                            <p:txEl>
                                              <p:pRg st="1" end="1"/>
                                            </p:txEl>
                                          </p:spTgt>
                                        </p:tgtEl>
                                      </p:cBhvr>
                                      <p:to x="100000" y="90000"/>
                                    </p:animScale>
                                    <p:animScale>
                                      <p:cBhvr>
                                        <p:cTn id="36" dur="166" decel="50000">
                                          <p:stCondLst>
                                            <p:cond delay="1668"/>
                                          </p:stCondLst>
                                        </p:cTn>
                                        <p:tgtEl>
                                          <p:spTgt spid="281602">
                                            <p:txEl>
                                              <p:pRg st="1" end="1"/>
                                            </p:txEl>
                                          </p:spTgt>
                                        </p:tgtEl>
                                      </p:cBhvr>
                                      <p:to x="100000" y="100000"/>
                                    </p:animScale>
                                    <p:animScale>
                                      <p:cBhvr>
                                        <p:cTn id="37" dur="26">
                                          <p:stCondLst>
                                            <p:cond delay="1808"/>
                                          </p:stCondLst>
                                        </p:cTn>
                                        <p:tgtEl>
                                          <p:spTgt spid="281602">
                                            <p:txEl>
                                              <p:pRg st="1" end="1"/>
                                            </p:txEl>
                                          </p:spTgt>
                                        </p:tgtEl>
                                      </p:cBhvr>
                                      <p:to x="100000" y="95000"/>
                                    </p:animScale>
                                    <p:animScale>
                                      <p:cBhvr>
                                        <p:cTn id="38" dur="166" decel="50000">
                                          <p:stCondLst>
                                            <p:cond delay="1834"/>
                                          </p:stCondLst>
                                        </p:cTn>
                                        <p:tgtEl>
                                          <p:spTgt spid="281602">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281602">
                                            <p:txEl>
                                              <p:pRg st="2" end="2"/>
                                            </p:txEl>
                                          </p:spTgt>
                                        </p:tgtEl>
                                        <p:attrNameLst>
                                          <p:attrName>style.visibility</p:attrName>
                                        </p:attrNameLst>
                                      </p:cBhvr>
                                      <p:to>
                                        <p:strVal val="visible"/>
                                      </p:to>
                                    </p:set>
                                    <p:animEffect transition="in" filter="wipe(down)">
                                      <p:cBhvr>
                                        <p:cTn id="43" dur="580">
                                          <p:stCondLst>
                                            <p:cond delay="0"/>
                                          </p:stCondLst>
                                        </p:cTn>
                                        <p:tgtEl>
                                          <p:spTgt spid="281602">
                                            <p:txEl>
                                              <p:pRg st="2" end="2"/>
                                            </p:txEl>
                                          </p:spTgt>
                                        </p:tgtEl>
                                      </p:cBhvr>
                                    </p:animEffect>
                                    <p:anim calcmode="lin" valueType="num">
                                      <p:cBhvr>
                                        <p:cTn id="44" dur="1822" tmFilter="0,0; 0.14,0.36; 0.43,0.73; 0.71,0.91; 1.0,1.0">
                                          <p:stCondLst>
                                            <p:cond delay="0"/>
                                          </p:stCondLst>
                                        </p:cTn>
                                        <p:tgtEl>
                                          <p:spTgt spid="281602">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81602">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81602">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81602">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81602">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281602">
                                            <p:txEl>
                                              <p:pRg st="2" end="2"/>
                                            </p:txEl>
                                          </p:spTgt>
                                        </p:tgtEl>
                                      </p:cBhvr>
                                      <p:to x="100000" y="60000"/>
                                    </p:animScale>
                                    <p:animScale>
                                      <p:cBhvr>
                                        <p:cTn id="50" dur="166" decel="50000">
                                          <p:stCondLst>
                                            <p:cond delay="676"/>
                                          </p:stCondLst>
                                        </p:cTn>
                                        <p:tgtEl>
                                          <p:spTgt spid="281602">
                                            <p:txEl>
                                              <p:pRg st="2" end="2"/>
                                            </p:txEl>
                                          </p:spTgt>
                                        </p:tgtEl>
                                      </p:cBhvr>
                                      <p:to x="100000" y="100000"/>
                                    </p:animScale>
                                    <p:animScale>
                                      <p:cBhvr>
                                        <p:cTn id="51" dur="26">
                                          <p:stCondLst>
                                            <p:cond delay="1312"/>
                                          </p:stCondLst>
                                        </p:cTn>
                                        <p:tgtEl>
                                          <p:spTgt spid="281602">
                                            <p:txEl>
                                              <p:pRg st="2" end="2"/>
                                            </p:txEl>
                                          </p:spTgt>
                                        </p:tgtEl>
                                      </p:cBhvr>
                                      <p:to x="100000" y="80000"/>
                                    </p:animScale>
                                    <p:animScale>
                                      <p:cBhvr>
                                        <p:cTn id="52" dur="166" decel="50000">
                                          <p:stCondLst>
                                            <p:cond delay="1338"/>
                                          </p:stCondLst>
                                        </p:cTn>
                                        <p:tgtEl>
                                          <p:spTgt spid="281602">
                                            <p:txEl>
                                              <p:pRg st="2" end="2"/>
                                            </p:txEl>
                                          </p:spTgt>
                                        </p:tgtEl>
                                      </p:cBhvr>
                                      <p:to x="100000" y="100000"/>
                                    </p:animScale>
                                    <p:animScale>
                                      <p:cBhvr>
                                        <p:cTn id="53" dur="26">
                                          <p:stCondLst>
                                            <p:cond delay="1642"/>
                                          </p:stCondLst>
                                        </p:cTn>
                                        <p:tgtEl>
                                          <p:spTgt spid="281602">
                                            <p:txEl>
                                              <p:pRg st="2" end="2"/>
                                            </p:txEl>
                                          </p:spTgt>
                                        </p:tgtEl>
                                      </p:cBhvr>
                                      <p:to x="100000" y="90000"/>
                                    </p:animScale>
                                    <p:animScale>
                                      <p:cBhvr>
                                        <p:cTn id="54" dur="166" decel="50000">
                                          <p:stCondLst>
                                            <p:cond delay="1668"/>
                                          </p:stCondLst>
                                        </p:cTn>
                                        <p:tgtEl>
                                          <p:spTgt spid="281602">
                                            <p:txEl>
                                              <p:pRg st="2" end="2"/>
                                            </p:txEl>
                                          </p:spTgt>
                                        </p:tgtEl>
                                      </p:cBhvr>
                                      <p:to x="100000" y="100000"/>
                                    </p:animScale>
                                    <p:animScale>
                                      <p:cBhvr>
                                        <p:cTn id="55" dur="26">
                                          <p:stCondLst>
                                            <p:cond delay="1808"/>
                                          </p:stCondLst>
                                        </p:cTn>
                                        <p:tgtEl>
                                          <p:spTgt spid="281602">
                                            <p:txEl>
                                              <p:pRg st="2" end="2"/>
                                            </p:txEl>
                                          </p:spTgt>
                                        </p:tgtEl>
                                      </p:cBhvr>
                                      <p:to x="100000" y="95000"/>
                                    </p:animScale>
                                    <p:animScale>
                                      <p:cBhvr>
                                        <p:cTn id="56" dur="166" decel="50000">
                                          <p:stCondLst>
                                            <p:cond delay="1834"/>
                                          </p:stCondLst>
                                        </p:cTn>
                                        <p:tgtEl>
                                          <p:spTgt spid="281602">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281602">
                                            <p:txEl>
                                              <p:pRg st="3" end="3"/>
                                            </p:txEl>
                                          </p:spTgt>
                                        </p:tgtEl>
                                        <p:attrNameLst>
                                          <p:attrName>style.visibility</p:attrName>
                                        </p:attrNameLst>
                                      </p:cBhvr>
                                      <p:to>
                                        <p:strVal val="visible"/>
                                      </p:to>
                                    </p:set>
                                    <p:animEffect transition="in" filter="wipe(down)">
                                      <p:cBhvr>
                                        <p:cTn id="61" dur="580">
                                          <p:stCondLst>
                                            <p:cond delay="0"/>
                                          </p:stCondLst>
                                        </p:cTn>
                                        <p:tgtEl>
                                          <p:spTgt spid="281602">
                                            <p:txEl>
                                              <p:pRg st="3" end="3"/>
                                            </p:txEl>
                                          </p:spTgt>
                                        </p:tgtEl>
                                      </p:cBhvr>
                                    </p:animEffect>
                                    <p:anim calcmode="lin" valueType="num">
                                      <p:cBhvr>
                                        <p:cTn id="62" dur="1822" tmFilter="0,0; 0.14,0.36; 0.43,0.73; 0.71,0.91; 1.0,1.0">
                                          <p:stCondLst>
                                            <p:cond delay="0"/>
                                          </p:stCondLst>
                                        </p:cTn>
                                        <p:tgtEl>
                                          <p:spTgt spid="281602">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281602">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281602">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281602">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281602">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281602">
                                            <p:txEl>
                                              <p:pRg st="3" end="3"/>
                                            </p:txEl>
                                          </p:spTgt>
                                        </p:tgtEl>
                                      </p:cBhvr>
                                      <p:to x="100000" y="60000"/>
                                    </p:animScale>
                                    <p:animScale>
                                      <p:cBhvr>
                                        <p:cTn id="68" dur="166" decel="50000">
                                          <p:stCondLst>
                                            <p:cond delay="676"/>
                                          </p:stCondLst>
                                        </p:cTn>
                                        <p:tgtEl>
                                          <p:spTgt spid="281602">
                                            <p:txEl>
                                              <p:pRg st="3" end="3"/>
                                            </p:txEl>
                                          </p:spTgt>
                                        </p:tgtEl>
                                      </p:cBhvr>
                                      <p:to x="100000" y="100000"/>
                                    </p:animScale>
                                    <p:animScale>
                                      <p:cBhvr>
                                        <p:cTn id="69" dur="26">
                                          <p:stCondLst>
                                            <p:cond delay="1312"/>
                                          </p:stCondLst>
                                        </p:cTn>
                                        <p:tgtEl>
                                          <p:spTgt spid="281602">
                                            <p:txEl>
                                              <p:pRg st="3" end="3"/>
                                            </p:txEl>
                                          </p:spTgt>
                                        </p:tgtEl>
                                      </p:cBhvr>
                                      <p:to x="100000" y="80000"/>
                                    </p:animScale>
                                    <p:animScale>
                                      <p:cBhvr>
                                        <p:cTn id="70" dur="166" decel="50000">
                                          <p:stCondLst>
                                            <p:cond delay="1338"/>
                                          </p:stCondLst>
                                        </p:cTn>
                                        <p:tgtEl>
                                          <p:spTgt spid="281602">
                                            <p:txEl>
                                              <p:pRg st="3" end="3"/>
                                            </p:txEl>
                                          </p:spTgt>
                                        </p:tgtEl>
                                      </p:cBhvr>
                                      <p:to x="100000" y="100000"/>
                                    </p:animScale>
                                    <p:animScale>
                                      <p:cBhvr>
                                        <p:cTn id="71" dur="26">
                                          <p:stCondLst>
                                            <p:cond delay="1642"/>
                                          </p:stCondLst>
                                        </p:cTn>
                                        <p:tgtEl>
                                          <p:spTgt spid="281602">
                                            <p:txEl>
                                              <p:pRg st="3" end="3"/>
                                            </p:txEl>
                                          </p:spTgt>
                                        </p:tgtEl>
                                      </p:cBhvr>
                                      <p:to x="100000" y="90000"/>
                                    </p:animScale>
                                    <p:animScale>
                                      <p:cBhvr>
                                        <p:cTn id="72" dur="166" decel="50000">
                                          <p:stCondLst>
                                            <p:cond delay="1668"/>
                                          </p:stCondLst>
                                        </p:cTn>
                                        <p:tgtEl>
                                          <p:spTgt spid="281602">
                                            <p:txEl>
                                              <p:pRg st="3" end="3"/>
                                            </p:txEl>
                                          </p:spTgt>
                                        </p:tgtEl>
                                      </p:cBhvr>
                                      <p:to x="100000" y="100000"/>
                                    </p:animScale>
                                    <p:animScale>
                                      <p:cBhvr>
                                        <p:cTn id="73" dur="26">
                                          <p:stCondLst>
                                            <p:cond delay="1808"/>
                                          </p:stCondLst>
                                        </p:cTn>
                                        <p:tgtEl>
                                          <p:spTgt spid="281602">
                                            <p:txEl>
                                              <p:pRg st="3" end="3"/>
                                            </p:txEl>
                                          </p:spTgt>
                                        </p:tgtEl>
                                      </p:cBhvr>
                                      <p:to x="100000" y="95000"/>
                                    </p:animScale>
                                    <p:animScale>
                                      <p:cBhvr>
                                        <p:cTn id="74" dur="166" decel="50000">
                                          <p:stCondLst>
                                            <p:cond delay="1834"/>
                                          </p:stCondLst>
                                        </p:cTn>
                                        <p:tgtEl>
                                          <p:spTgt spid="281602">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281602">
                                            <p:txEl>
                                              <p:pRg st="4" end="4"/>
                                            </p:txEl>
                                          </p:spTgt>
                                        </p:tgtEl>
                                        <p:attrNameLst>
                                          <p:attrName>style.visibility</p:attrName>
                                        </p:attrNameLst>
                                      </p:cBhvr>
                                      <p:to>
                                        <p:strVal val="visible"/>
                                      </p:to>
                                    </p:set>
                                    <p:animEffect transition="in" filter="wipe(down)">
                                      <p:cBhvr>
                                        <p:cTn id="79" dur="580">
                                          <p:stCondLst>
                                            <p:cond delay="0"/>
                                          </p:stCondLst>
                                        </p:cTn>
                                        <p:tgtEl>
                                          <p:spTgt spid="281602">
                                            <p:txEl>
                                              <p:pRg st="4" end="4"/>
                                            </p:txEl>
                                          </p:spTgt>
                                        </p:tgtEl>
                                      </p:cBhvr>
                                    </p:animEffect>
                                    <p:anim calcmode="lin" valueType="num">
                                      <p:cBhvr>
                                        <p:cTn id="80" dur="1822" tmFilter="0,0; 0.14,0.36; 0.43,0.73; 0.71,0.91; 1.0,1.0">
                                          <p:stCondLst>
                                            <p:cond delay="0"/>
                                          </p:stCondLst>
                                        </p:cTn>
                                        <p:tgtEl>
                                          <p:spTgt spid="281602">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281602">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281602">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281602">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281602">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281602">
                                            <p:txEl>
                                              <p:pRg st="4" end="4"/>
                                            </p:txEl>
                                          </p:spTgt>
                                        </p:tgtEl>
                                      </p:cBhvr>
                                      <p:to x="100000" y="60000"/>
                                    </p:animScale>
                                    <p:animScale>
                                      <p:cBhvr>
                                        <p:cTn id="86" dur="166" decel="50000">
                                          <p:stCondLst>
                                            <p:cond delay="676"/>
                                          </p:stCondLst>
                                        </p:cTn>
                                        <p:tgtEl>
                                          <p:spTgt spid="281602">
                                            <p:txEl>
                                              <p:pRg st="4" end="4"/>
                                            </p:txEl>
                                          </p:spTgt>
                                        </p:tgtEl>
                                      </p:cBhvr>
                                      <p:to x="100000" y="100000"/>
                                    </p:animScale>
                                    <p:animScale>
                                      <p:cBhvr>
                                        <p:cTn id="87" dur="26">
                                          <p:stCondLst>
                                            <p:cond delay="1312"/>
                                          </p:stCondLst>
                                        </p:cTn>
                                        <p:tgtEl>
                                          <p:spTgt spid="281602">
                                            <p:txEl>
                                              <p:pRg st="4" end="4"/>
                                            </p:txEl>
                                          </p:spTgt>
                                        </p:tgtEl>
                                      </p:cBhvr>
                                      <p:to x="100000" y="80000"/>
                                    </p:animScale>
                                    <p:animScale>
                                      <p:cBhvr>
                                        <p:cTn id="88" dur="166" decel="50000">
                                          <p:stCondLst>
                                            <p:cond delay="1338"/>
                                          </p:stCondLst>
                                        </p:cTn>
                                        <p:tgtEl>
                                          <p:spTgt spid="281602">
                                            <p:txEl>
                                              <p:pRg st="4" end="4"/>
                                            </p:txEl>
                                          </p:spTgt>
                                        </p:tgtEl>
                                      </p:cBhvr>
                                      <p:to x="100000" y="100000"/>
                                    </p:animScale>
                                    <p:animScale>
                                      <p:cBhvr>
                                        <p:cTn id="89" dur="26">
                                          <p:stCondLst>
                                            <p:cond delay="1642"/>
                                          </p:stCondLst>
                                        </p:cTn>
                                        <p:tgtEl>
                                          <p:spTgt spid="281602">
                                            <p:txEl>
                                              <p:pRg st="4" end="4"/>
                                            </p:txEl>
                                          </p:spTgt>
                                        </p:tgtEl>
                                      </p:cBhvr>
                                      <p:to x="100000" y="90000"/>
                                    </p:animScale>
                                    <p:animScale>
                                      <p:cBhvr>
                                        <p:cTn id="90" dur="166" decel="50000">
                                          <p:stCondLst>
                                            <p:cond delay="1668"/>
                                          </p:stCondLst>
                                        </p:cTn>
                                        <p:tgtEl>
                                          <p:spTgt spid="281602">
                                            <p:txEl>
                                              <p:pRg st="4" end="4"/>
                                            </p:txEl>
                                          </p:spTgt>
                                        </p:tgtEl>
                                      </p:cBhvr>
                                      <p:to x="100000" y="100000"/>
                                    </p:animScale>
                                    <p:animScale>
                                      <p:cBhvr>
                                        <p:cTn id="91" dur="26">
                                          <p:stCondLst>
                                            <p:cond delay="1808"/>
                                          </p:stCondLst>
                                        </p:cTn>
                                        <p:tgtEl>
                                          <p:spTgt spid="281602">
                                            <p:txEl>
                                              <p:pRg st="4" end="4"/>
                                            </p:txEl>
                                          </p:spTgt>
                                        </p:tgtEl>
                                      </p:cBhvr>
                                      <p:to x="100000" y="95000"/>
                                    </p:animScale>
                                    <p:animScale>
                                      <p:cBhvr>
                                        <p:cTn id="92" dur="166" decel="50000">
                                          <p:stCondLst>
                                            <p:cond delay="1834"/>
                                          </p:stCondLst>
                                        </p:cTn>
                                        <p:tgtEl>
                                          <p:spTgt spid="281602">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281602">
                                            <p:txEl>
                                              <p:pRg st="5" end="5"/>
                                            </p:txEl>
                                          </p:spTgt>
                                        </p:tgtEl>
                                        <p:attrNameLst>
                                          <p:attrName>style.visibility</p:attrName>
                                        </p:attrNameLst>
                                      </p:cBhvr>
                                      <p:to>
                                        <p:strVal val="visible"/>
                                      </p:to>
                                    </p:set>
                                    <p:animEffect transition="in" filter="wipe(down)">
                                      <p:cBhvr>
                                        <p:cTn id="97" dur="580">
                                          <p:stCondLst>
                                            <p:cond delay="0"/>
                                          </p:stCondLst>
                                        </p:cTn>
                                        <p:tgtEl>
                                          <p:spTgt spid="281602">
                                            <p:txEl>
                                              <p:pRg st="5" end="5"/>
                                            </p:txEl>
                                          </p:spTgt>
                                        </p:tgtEl>
                                      </p:cBhvr>
                                    </p:animEffect>
                                    <p:anim calcmode="lin" valueType="num">
                                      <p:cBhvr>
                                        <p:cTn id="98" dur="1822" tmFilter="0,0; 0.14,0.36; 0.43,0.73; 0.71,0.91; 1.0,1.0">
                                          <p:stCondLst>
                                            <p:cond delay="0"/>
                                          </p:stCondLst>
                                        </p:cTn>
                                        <p:tgtEl>
                                          <p:spTgt spid="281602">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281602">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281602">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281602">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281602">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281602">
                                            <p:txEl>
                                              <p:pRg st="5" end="5"/>
                                            </p:txEl>
                                          </p:spTgt>
                                        </p:tgtEl>
                                      </p:cBhvr>
                                      <p:to x="100000" y="60000"/>
                                    </p:animScale>
                                    <p:animScale>
                                      <p:cBhvr>
                                        <p:cTn id="104" dur="166" decel="50000">
                                          <p:stCondLst>
                                            <p:cond delay="676"/>
                                          </p:stCondLst>
                                        </p:cTn>
                                        <p:tgtEl>
                                          <p:spTgt spid="281602">
                                            <p:txEl>
                                              <p:pRg st="5" end="5"/>
                                            </p:txEl>
                                          </p:spTgt>
                                        </p:tgtEl>
                                      </p:cBhvr>
                                      <p:to x="100000" y="100000"/>
                                    </p:animScale>
                                    <p:animScale>
                                      <p:cBhvr>
                                        <p:cTn id="105" dur="26">
                                          <p:stCondLst>
                                            <p:cond delay="1312"/>
                                          </p:stCondLst>
                                        </p:cTn>
                                        <p:tgtEl>
                                          <p:spTgt spid="281602">
                                            <p:txEl>
                                              <p:pRg st="5" end="5"/>
                                            </p:txEl>
                                          </p:spTgt>
                                        </p:tgtEl>
                                      </p:cBhvr>
                                      <p:to x="100000" y="80000"/>
                                    </p:animScale>
                                    <p:animScale>
                                      <p:cBhvr>
                                        <p:cTn id="106" dur="166" decel="50000">
                                          <p:stCondLst>
                                            <p:cond delay="1338"/>
                                          </p:stCondLst>
                                        </p:cTn>
                                        <p:tgtEl>
                                          <p:spTgt spid="281602">
                                            <p:txEl>
                                              <p:pRg st="5" end="5"/>
                                            </p:txEl>
                                          </p:spTgt>
                                        </p:tgtEl>
                                      </p:cBhvr>
                                      <p:to x="100000" y="100000"/>
                                    </p:animScale>
                                    <p:animScale>
                                      <p:cBhvr>
                                        <p:cTn id="107" dur="26">
                                          <p:stCondLst>
                                            <p:cond delay="1642"/>
                                          </p:stCondLst>
                                        </p:cTn>
                                        <p:tgtEl>
                                          <p:spTgt spid="281602">
                                            <p:txEl>
                                              <p:pRg st="5" end="5"/>
                                            </p:txEl>
                                          </p:spTgt>
                                        </p:tgtEl>
                                      </p:cBhvr>
                                      <p:to x="100000" y="90000"/>
                                    </p:animScale>
                                    <p:animScale>
                                      <p:cBhvr>
                                        <p:cTn id="108" dur="166" decel="50000">
                                          <p:stCondLst>
                                            <p:cond delay="1668"/>
                                          </p:stCondLst>
                                        </p:cTn>
                                        <p:tgtEl>
                                          <p:spTgt spid="281602">
                                            <p:txEl>
                                              <p:pRg st="5" end="5"/>
                                            </p:txEl>
                                          </p:spTgt>
                                        </p:tgtEl>
                                      </p:cBhvr>
                                      <p:to x="100000" y="100000"/>
                                    </p:animScale>
                                    <p:animScale>
                                      <p:cBhvr>
                                        <p:cTn id="109" dur="26">
                                          <p:stCondLst>
                                            <p:cond delay="1808"/>
                                          </p:stCondLst>
                                        </p:cTn>
                                        <p:tgtEl>
                                          <p:spTgt spid="281602">
                                            <p:txEl>
                                              <p:pRg st="5" end="5"/>
                                            </p:txEl>
                                          </p:spTgt>
                                        </p:tgtEl>
                                      </p:cBhvr>
                                      <p:to x="100000" y="95000"/>
                                    </p:animScale>
                                    <p:animScale>
                                      <p:cBhvr>
                                        <p:cTn id="110" dur="166" decel="50000">
                                          <p:stCondLst>
                                            <p:cond delay="1834"/>
                                          </p:stCondLst>
                                        </p:cTn>
                                        <p:tgtEl>
                                          <p:spTgt spid="281602">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281602">
                                            <p:txEl>
                                              <p:pRg st="6" end="6"/>
                                            </p:txEl>
                                          </p:spTgt>
                                        </p:tgtEl>
                                        <p:attrNameLst>
                                          <p:attrName>style.visibility</p:attrName>
                                        </p:attrNameLst>
                                      </p:cBhvr>
                                      <p:to>
                                        <p:strVal val="visible"/>
                                      </p:to>
                                    </p:set>
                                    <p:animEffect transition="in" filter="wipe(down)">
                                      <p:cBhvr>
                                        <p:cTn id="115" dur="580">
                                          <p:stCondLst>
                                            <p:cond delay="0"/>
                                          </p:stCondLst>
                                        </p:cTn>
                                        <p:tgtEl>
                                          <p:spTgt spid="281602">
                                            <p:txEl>
                                              <p:pRg st="6" end="6"/>
                                            </p:txEl>
                                          </p:spTgt>
                                        </p:tgtEl>
                                      </p:cBhvr>
                                    </p:animEffect>
                                    <p:anim calcmode="lin" valueType="num">
                                      <p:cBhvr>
                                        <p:cTn id="116" dur="1822" tmFilter="0,0; 0.14,0.36; 0.43,0.73; 0.71,0.91; 1.0,1.0">
                                          <p:stCondLst>
                                            <p:cond delay="0"/>
                                          </p:stCondLst>
                                        </p:cTn>
                                        <p:tgtEl>
                                          <p:spTgt spid="281602">
                                            <p:txEl>
                                              <p:pRg st="6" end="6"/>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281602">
                                            <p:txEl>
                                              <p:pRg st="6" end="6"/>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281602">
                                            <p:txEl>
                                              <p:pRg st="6" end="6"/>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281602">
                                            <p:txEl>
                                              <p:pRg st="6" end="6"/>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281602">
                                            <p:txEl>
                                              <p:pRg st="6" end="6"/>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281602">
                                            <p:txEl>
                                              <p:pRg st="6" end="6"/>
                                            </p:txEl>
                                          </p:spTgt>
                                        </p:tgtEl>
                                      </p:cBhvr>
                                      <p:to x="100000" y="60000"/>
                                    </p:animScale>
                                    <p:animScale>
                                      <p:cBhvr>
                                        <p:cTn id="122" dur="166" decel="50000">
                                          <p:stCondLst>
                                            <p:cond delay="676"/>
                                          </p:stCondLst>
                                        </p:cTn>
                                        <p:tgtEl>
                                          <p:spTgt spid="281602">
                                            <p:txEl>
                                              <p:pRg st="6" end="6"/>
                                            </p:txEl>
                                          </p:spTgt>
                                        </p:tgtEl>
                                      </p:cBhvr>
                                      <p:to x="100000" y="100000"/>
                                    </p:animScale>
                                    <p:animScale>
                                      <p:cBhvr>
                                        <p:cTn id="123" dur="26">
                                          <p:stCondLst>
                                            <p:cond delay="1312"/>
                                          </p:stCondLst>
                                        </p:cTn>
                                        <p:tgtEl>
                                          <p:spTgt spid="281602">
                                            <p:txEl>
                                              <p:pRg st="6" end="6"/>
                                            </p:txEl>
                                          </p:spTgt>
                                        </p:tgtEl>
                                      </p:cBhvr>
                                      <p:to x="100000" y="80000"/>
                                    </p:animScale>
                                    <p:animScale>
                                      <p:cBhvr>
                                        <p:cTn id="124" dur="166" decel="50000">
                                          <p:stCondLst>
                                            <p:cond delay="1338"/>
                                          </p:stCondLst>
                                        </p:cTn>
                                        <p:tgtEl>
                                          <p:spTgt spid="281602">
                                            <p:txEl>
                                              <p:pRg st="6" end="6"/>
                                            </p:txEl>
                                          </p:spTgt>
                                        </p:tgtEl>
                                      </p:cBhvr>
                                      <p:to x="100000" y="100000"/>
                                    </p:animScale>
                                    <p:animScale>
                                      <p:cBhvr>
                                        <p:cTn id="125" dur="26">
                                          <p:stCondLst>
                                            <p:cond delay="1642"/>
                                          </p:stCondLst>
                                        </p:cTn>
                                        <p:tgtEl>
                                          <p:spTgt spid="281602">
                                            <p:txEl>
                                              <p:pRg st="6" end="6"/>
                                            </p:txEl>
                                          </p:spTgt>
                                        </p:tgtEl>
                                      </p:cBhvr>
                                      <p:to x="100000" y="90000"/>
                                    </p:animScale>
                                    <p:animScale>
                                      <p:cBhvr>
                                        <p:cTn id="126" dur="166" decel="50000">
                                          <p:stCondLst>
                                            <p:cond delay="1668"/>
                                          </p:stCondLst>
                                        </p:cTn>
                                        <p:tgtEl>
                                          <p:spTgt spid="281602">
                                            <p:txEl>
                                              <p:pRg st="6" end="6"/>
                                            </p:txEl>
                                          </p:spTgt>
                                        </p:tgtEl>
                                      </p:cBhvr>
                                      <p:to x="100000" y="100000"/>
                                    </p:animScale>
                                    <p:animScale>
                                      <p:cBhvr>
                                        <p:cTn id="127" dur="26">
                                          <p:stCondLst>
                                            <p:cond delay="1808"/>
                                          </p:stCondLst>
                                        </p:cTn>
                                        <p:tgtEl>
                                          <p:spTgt spid="281602">
                                            <p:txEl>
                                              <p:pRg st="6" end="6"/>
                                            </p:txEl>
                                          </p:spTgt>
                                        </p:tgtEl>
                                      </p:cBhvr>
                                      <p:to x="100000" y="95000"/>
                                    </p:animScale>
                                    <p:animScale>
                                      <p:cBhvr>
                                        <p:cTn id="128" dur="166" decel="50000">
                                          <p:stCondLst>
                                            <p:cond delay="1834"/>
                                          </p:stCondLst>
                                        </p:cTn>
                                        <p:tgtEl>
                                          <p:spTgt spid="281602">
                                            <p:txEl>
                                              <p:pRg st="6" end="6"/>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281602">
                                            <p:txEl>
                                              <p:pRg st="7" end="7"/>
                                            </p:txEl>
                                          </p:spTgt>
                                        </p:tgtEl>
                                        <p:attrNameLst>
                                          <p:attrName>style.visibility</p:attrName>
                                        </p:attrNameLst>
                                      </p:cBhvr>
                                      <p:to>
                                        <p:strVal val="visible"/>
                                      </p:to>
                                    </p:set>
                                    <p:animEffect transition="in" filter="wipe(down)">
                                      <p:cBhvr>
                                        <p:cTn id="133" dur="580">
                                          <p:stCondLst>
                                            <p:cond delay="0"/>
                                          </p:stCondLst>
                                        </p:cTn>
                                        <p:tgtEl>
                                          <p:spTgt spid="281602">
                                            <p:txEl>
                                              <p:pRg st="7" end="7"/>
                                            </p:txEl>
                                          </p:spTgt>
                                        </p:tgtEl>
                                      </p:cBhvr>
                                    </p:animEffect>
                                    <p:anim calcmode="lin" valueType="num">
                                      <p:cBhvr>
                                        <p:cTn id="134" dur="1822" tmFilter="0,0; 0.14,0.36; 0.43,0.73; 0.71,0.91; 1.0,1.0">
                                          <p:stCondLst>
                                            <p:cond delay="0"/>
                                          </p:stCondLst>
                                        </p:cTn>
                                        <p:tgtEl>
                                          <p:spTgt spid="281602">
                                            <p:txEl>
                                              <p:pRg st="7" end="7"/>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281602">
                                            <p:txEl>
                                              <p:pRg st="7" end="7"/>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281602">
                                            <p:txEl>
                                              <p:pRg st="7" end="7"/>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281602">
                                            <p:txEl>
                                              <p:pRg st="7" end="7"/>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281602">
                                            <p:txEl>
                                              <p:pRg st="7" end="7"/>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281602">
                                            <p:txEl>
                                              <p:pRg st="7" end="7"/>
                                            </p:txEl>
                                          </p:spTgt>
                                        </p:tgtEl>
                                      </p:cBhvr>
                                      <p:to x="100000" y="60000"/>
                                    </p:animScale>
                                    <p:animScale>
                                      <p:cBhvr>
                                        <p:cTn id="140" dur="166" decel="50000">
                                          <p:stCondLst>
                                            <p:cond delay="676"/>
                                          </p:stCondLst>
                                        </p:cTn>
                                        <p:tgtEl>
                                          <p:spTgt spid="281602">
                                            <p:txEl>
                                              <p:pRg st="7" end="7"/>
                                            </p:txEl>
                                          </p:spTgt>
                                        </p:tgtEl>
                                      </p:cBhvr>
                                      <p:to x="100000" y="100000"/>
                                    </p:animScale>
                                    <p:animScale>
                                      <p:cBhvr>
                                        <p:cTn id="141" dur="26">
                                          <p:stCondLst>
                                            <p:cond delay="1312"/>
                                          </p:stCondLst>
                                        </p:cTn>
                                        <p:tgtEl>
                                          <p:spTgt spid="281602">
                                            <p:txEl>
                                              <p:pRg st="7" end="7"/>
                                            </p:txEl>
                                          </p:spTgt>
                                        </p:tgtEl>
                                      </p:cBhvr>
                                      <p:to x="100000" y="80000"/>
                                    </p:animScale>
                                    <p:animScale>
                                      <p:cBhvr>
                                        <p:cTn id="142" dur="166" decel="50000">
                                          <p:stCondLst>
                                            <p:cond delay="1338"/>
                                          </p:stCondLst>
                                        </p:cTn>
                                        <p:tgtEl>
                                          <p:spTgt spid="281602">
                                            <p:txEl>
                                              <p:pRg st="7" end="7"/>
                                            </p:txEl>
                                          </p:spTgt>
                                        </p:tgtEl>
                                      </p:cBhvr>
                                      <p:to x="100000" y="100000"/>
                                    </p:animScale>
                                    <p:animScale>
                                      <p:cBhvr>
                                        <p:cTn id="143" dur="26">
                                          <p:stCondLst>
                                            <p:cond delay="1642"/>
                                          </p:stCondLst>
                                        </p:cTn>
                                        <p:tgtEl>
                                          <p:spTgt spid="281602">
                                            <p:txEl>
                                              <p:pRg st="7" end="7"/>
                                            </p:txEl>
                                          </p:spTgt>
                                        </p:tgtEl>
                                      </p:cBhvr>
                                      <p:to x="100000" y="90000"/>
                                    </p:animScale>
                                    <p:animScale>
                                      <p:cBhvr>
                                        <p:cTn id="144" dur="166" decel="50000">
                                          <p:stCondLst>
                                            <p:cond delay="1668"/>
                                          </p:stCondLst>
                                        </p:cTn>
                                        <p:tgtEl>
                                          <p:spTgt spid="281602">
                                            <p:txEl>
                                              <p:pRg st="7" end="7"/>
                                            </p:txEl>
                                          </p:spTgt>
                                        </p:tgtEl>
                                      </p:cBhvr>
                                      <p:to x="100000" y="100000"/>
                                    </p:animScale>
                                    <p:animScale>
                                      <p:cBhvr>
                                        <p:cTn id="145" dur="26">
                                          <p:stCondLst>
                                            <p:cond delay="1808"/>
                                          </p:stCondLst>
                                        </p:cTn>
                                        <p:tgtEl>
                                          <p:spTgt spid="281602">
                                            <p:txEl>
                                              <p:pRg st="7" end="7"/>
                                            </p:txEl>
                                          </p:spTgt>
                                        </p:tgtEl>
                                      </p:cBhvr>
                                      <p:to x="100000" y="95000"/>
                                    </p:animScale>
                                    <p:animScale>
                                      <p:cBhvr>
                                        <p:cTn id="146" dur="166" decel="50000">
                                          <p:stCondLst>
                                            <p:cond delay="1834"/>
                                          </p:stCondLst>
                                        </p:cTn>
                                        <p:tgtEl>
                                          <p:spTgt spid="281602">
                                            <p:txEl>
                                              <p:pRg st="7" end="7"/>
                                            </p:txEl>
                                          </p:spTgt>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grpId="0" nodeType="clickEffect">
                                  <p:stCondLst>
                                    <p:cond delay="0"/>
                                  </p:stCondLst>
                                  <p:childTnLst>
                                    <p:set>
                                      <p:cBhvr>
                                        <p:cTn id="150" dur="1" fill="hold">
                                          <p:stCondLst>
                                            <p:cond delay="0"/>
                                          </p:stCondLst>
                                        </p:cTn>
                                        <p:tgtEl>
                                          <p:spTgt spid="281602">
                                            <p:txEl>
                                              <p:pRg st="8" end="8"/>
                                            </p:txEl>
                                          </p:spTgt>
                                        </p:tgtEl>
                                        <p:attrNameLst>
                                          <p:attrName>style.visibility</p:attrName>
                                        </p:attrNameLst>
                                      </p:cBhvr>
                                      <p:to>
                                        <p:strVal val="visible"/>
                                      </p:to>
                                    </p:set>
                                    <p:animEffect transition="in" filter="wipe(down)">
                                      <p:cBhvr>
                                        <p:cTn id="151" dur="580">
                                          <p:stCondLst>
                                            <p:cond delay="0"/>
                                          </p:stCondLst>
                                        </p:cTn>
                                        <p:tgtEl>
                                          <p:spTgt spid="281602">
                                            <p:txEl>
                                              <p:pRg st="8" end="8"/>
                                            </p:txEl>
                                          </p:spTgt>
                                        </p:tgtEl>
                                      </p:cBhvr>
                                    </p:animEffect>
                                    <p:anim calcmode="lin" valueType="num">
                                      <p:cBhvr>
                                        <p:cTn id="152" dur="1822" tmFilter="0,0; 0.14,0.36; 0.43,0.73; 0.71,0.91; 1.0,1.0">
                                          <p:stCondLst>
                                            <p:cond delay="0"/>
                                          </p:stCondLst>
                                        </p:cTn>
                                        <p:tgtEl>
                                          <p:spTgt spid="281602">
                                            <p:txEl>
                                              <p:pRg st="8" end="8"/>
                                            </p:txEl>
                                          </p:spTgt>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281602">
                                            <p:txEl>
                                              <p:pRg st="8" end="8"/>
                                            </p:txEl>
                                          </p:spTgt>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281602">
                                            <p:txEl>
                                              <p:pRg st="8" end="8"/>
                                            </p:txEl>
                                          </p:spTgt>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281602">
                                            <p:txEl>
                                              <p:pRg st="8" end="8"/>
                                            </p:txEl>
                                          </p:spTgt>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281602">
                                            <p:txEl>
                                              <p:pRg st="8" end="8"/>
                                            </p:txEl>
                                          </p:spTgt>
                                        </p:tgtEl>
                                        <p:attrNameLst>
                                          <p:attrName>ppt_y</p:attrName>
                                        </p:attrNameLst>
                                      </p:cBhvr>
                                      <p:tavLst>
                                        <p:tav tm="0" fmla="#ppt_y-sin(pi*$)/81">
                                          <p:val>
                                            <p:fltVal val="0"/>
                                          </p:val>
                                        </p:tav>
                                        <p:tav tm="100000">
                                          <p:val>
                                            <p:fltVal val="1"/>
                                          </p:val>
                                        </p:tav>
                                      </p:tavLst>
                                    </p:anim>
                                    <p:animScale>
                                      <p:cBhvr>
                                        <p:cTn id="157" dur="26">
                                          <p:stCondLst>
                                            <p:cond delay="650"/>
                                          </p:stCondLst>
                                        </p:cTn>
                                        <p:tgtEl>
                                          <p:spTgt spid="281602">
                                            <p:txEl>
                                              <p:pRg st="8" end="8"/>
                                            </p:txEl>
                                          </p:spTgt>
                                        </p:tgtEl>
                                      </p:cBhvr>
                                      <p:to x="100000" y="60000"/>
                                    </p:animScale>
                                    <p:animScale>
                                      <p:cBhvr>
                                        <p:cTn id="158" dur="166" decel="50000">
                                          <p:stCondLst>
                                            <p:cond delay="676"/>
                                          </p:stCondLst>
                                        </p:cTn>
                                        <p:tgtEl>
                                          <p:spTgt spid="281602">
                                            <p:txEl>
                                              <p:pRg st="8" end="8"/>
                                            </p:txEl>
                                          </p:spTgt>
                                        </p:tgtEl>
                                      </p:cBhvr>
                                      <p:to x="100000" y="100000"/>
                                    </p:animScale>
                                    <p:animScale>
                                      <p:cBhvr>
                                        <p:cTn id="159" dur="26">
                                          <p:stCondLst>
                                            <p:cond delay="1312"/>
                                          </p:stCondLst>
                                        </p:cTn>
                                        <p:tgtEl>
                                          <p:spTgt spid="281602">
                                            <p:txEl>
                                              <p:pRg st="8" end="8"/>
                                            </p:txEl>
                                          </p:spTgt>
                                        </p:tgtEl>
                                      </p:cBhvr>
                                      <p:to x="100000" y="80000"/>
                                    </p:animScale>
                                    <p:animScale>
                                      <p:cBhvr>
                                        <p:cTn id="160" dur="166" decel="50000">
                                          <p:stCondLst>
                                            <p:cond delay="1338"/>
                                          </p:stCondLst>
                                        </p:cTn>
                                        <p:tgtEl>
                                          <p:spTgt spid="281602">
                                            <p:txEl>
                                              <p:pRg st="8" end="8"/>
                                            </p:txEl>
                                          </p:spTgt>
                                        </p:tgtEl>
                                      </p:cBhvr>
                                      <p:to x="100000" y="100000"/>
                                    </p:animScale>
                                    <p:animScale>
                                      <p:cBhvr>
                                        <p:cTn id="161" dur="26">
                                          <p:stCondLst>
                                            <p:cond delay="1642"/>
                                          </p:stCondLst>
                                        </p:cTn>
                                        <p:tgtEl>
                                          <p:spTgt spid="281602">
                                            <p:txEl>
                                              <p:pRg st="8" end="8"/>
                                            </p:txEl>
                                          </p:spTgt>
                                        </p:tgtEl>
                                      </p:cBhvr>
                                      <p:to x="100000" y="90000"/>
                                    </p:animScale>
                                    <p:animScale>
                                      <p:cBhvr>
                                        <p:cTn id="162" dur="166" decel="50000">
                                          <p:stCondLst>
                                            <p:cond delay="1668"/>
                                          </p:stCondLst>
                                        </p:cTn>
                                        <p:tgtEl>
                                          <p:spTgt spid="281602">
                                            <p:txEl>
                                              <p:pRg st="8" end="8"/>
                                            </p:txEl>
                                          </p:spTgt>
                                        </p:tgtEl>
                                      </p:cBhvr>
                                      <p:to x="100000" y="100000"/>
                                    </p:animScale>
                                    <p:animScale>
                                      <p:cBhvr>
                                        <p:cTn id="163" dur="26">
                                          <p:stCondLst>
                                            <p:cond delay="1808"/>
                                          </p:stCondLst>
                                        </p:cTn>
                                        <p:tgtEl>
                                          <p:spTgt spid="281602">
                                            <p:txEl>
                                              <p:pRg st="8" end="8"/>
                                            </p:txEl>
                                          </p:spTgt>
                                        </p:tgtEl>
                                      </p:cBhvr>
                                      <p:to x="100000" y="95000"/>
                                    </p:animScale>
                                    <p:animScale>
                                      <p:cBhvr>
                                        <p:cTn id="164" dur="166" decel="50000">
                                          <p:stCondLst>
                                            <p:cond delay="1834"/>
                                          </p:stCondLst>
                                        </p:cTn>
                                        <p:tgtEl>
                                          <p:spTgt spid="281602">
                                            <p:txEl>
                                              <p:pRg st="8" end="8"/>
                                            </p:txEl>
                                          </p:spTgt>
                                        </p:tgtEl>
                                      </p:cBhvr>
                                      <p:to x="100000" y="100000"/>
                                    </p:animScale>
                                  </p:childTnLst>
                                </p:cTn>
                              </p:par>
                            </p:childTnLst>
                          </p:cTn>
                        </p:par>
                      </p:childTnLst>
                    </p:cTn>
                  </p:par>
                  <p:par>
                    <p:cTn id="165" fill="hold">
                      <p:stCondLst>
                        <p:cond delay="indefinite"/>
                      </p:stCondLst>
                      <p:childTnLst>
                        <p:par>
                          <p:cTn id="166" fill="hold">
                            <p:stCondLst>
                              <p:cond delay="0"/>
                            </p:stCondLst>
                            <p:childTnLst>
                              <p:par>
                                <p:cTn id="167" presetID="26" presetClass="entr" presetSubtype="0" fill="hold" grpId="0" nodeType="clickEffect">
                                  <p:stCondLst>
                                    <p:cond delay="0"/>
                                  </p:stCondLst>
                                  <p:childTnLst>
                                    <p:set>
                                      <p:cBhvr>
                                        <p:cTn id="168" dur="1" fill="hold">
                                          <p:stCondLst>
                                            <p:cond delay="0"/>
                                          </p:stCondLst>
                                        </p:cTn>
                                        <p:tgtEl>
                                          <p:spTgt spid="281602">
                                            <p:txEl>
                                              <p:pRg st="9" end="9"/>
                                            </p:txEl>
                                          </p:spTgt>
                                        </p:tgtEl>
                                        <p:attrNameLst>
                                          <p:attrName>style.visibility</p:attrName>
                                        </p:attrNameLst>
                                      </p:cBhvr>
                                      <p:to>
                                        <p:strVal val="visible"/>
                                      </p:to>
                                    </p:set>
                                    <p:animEffect transition="in" filter="wipe(down)">
                                      <p:cBhvr>
                                        <p:cTn id="169" dur="580">
                                          <p:stCondLst>
                                            <p:cond delay="0"/>
                                          </p:stCondLst>
                                        </p:cTn>
                                        <p:tgtEl>
                                          <p:spTgt spid="281602">
                                            <p:txEl>
                                              <p:pRg st="9" end="9"/>
                                            </p:txEl>
                                          </p:spTgt>
                                        </p:tgtEl>
                                      </p:cBhvr>
                                    </p:animEffect>
                                    <p:anim calcmode="lin" valueType="num">
                                      <p:cBhvr>
                                        <p:cTn id="170" dur="1822" tmFilter="0,0; 0.14,0.36; 0.43,0.73; 0.71,0.91; 1.0,1.0">
                                          <p:stCondLst>
                                            <p:cond delay="0"/>
                                          </p:stCondLst>
                                        </p:cTn>
                                        <p:tgtEl>
                                          <p:spTgt spid="281602">
                                            <p:txEl>
                                              <p:pRg st="9" end="9"/>
                                            </p:txEl>
                                          </p:spTgt>
                                        </p:tgtEl>
                                        <p:attrNameLst>
                                          <p:attrName>ppt_x</p:attrName>
                                        </p:attrNameLst>
                                      </p:cBhvr>
                                      <p:tavLst>
                                        <p:tav tm="0">
                                          <p:val>
                                            <p:strVal val="#ppt_x-0.25"/>
                                          </p:val>
                                        </p:tav>
                                        <p:tav tm="100000">
                                          <p:val>
                                            <p:strVal val="#ppt_x"/>
                                          </p:val>
                                        </p:tav>
                                      </p:tavLst>
                                    </p:anim>
                                    <p:anim calcmode="lin" valueType="num">
                                      <p:cBhvr>
                                        <p:cTn id="171" dur="664" tmFilter="0.0,0.0; 0.25,0.07; 0.50,0.2; 0.75,0.467; 1.0,1.0">
                                          <p:stCondLst>
                                            <p:cond delay="0"/>
                                          </p:stCondLst>
                                        </p:cTn>
                                        <p:tgtEl>
                                          <p:spTgt spid="281602">
                                            <p:txEl>
                                              <p:pRg st="9" end="9"/>
                                            </p:txEl>
                                          </p:spTgt>
                                        </p:tgtEl>
                                        <p:attrNameLst>
                                          <p:attrName>ppt_y</p:attrName>
                                        </p:attrNameLst>
                                      </p:cBhvr>
                                      <p:tavLst>
                                        <p:tav tm="0" fmla="#ppt_y-sin(pi*$)/3">
                                          <p:val>
                                            <p:fltVal val="0.5"/>
                                          </p:val>
                                        </p:tav>
                                        <p:tav tm="100000">
                                          <p:val>
                                            <p:fltVal val="1"/>
                                          </p:val>
                                        </p:tav>
                                      </p:tavLst>
                                    </p:anim>
                                    <p:anim calcmode="lin" valueType="num">
                                      <p:cBhvr>
                                        <p:cTn id="172" dur="664" tmFilter="0, 0; 0.125,0.2665; 0.25,0.4; 0.375,0.465; 0.5,0.5;  0.625,0.535; 0.75,0.6; 0.875,0.7335; 1,1">
                                          <p:stCondLst>
                                            <p:cond delay="664"/>
                                          </p:stCondLst>
                                        </p:cTn>
                                        <p:tgtEl>
                                          <p:spTgt spid="281602">
                                            <p:txEl>
                                              <p:pRg st="9" end="9"/>
                                            </p:txEl>
                                          </p:spTgt>
                                        </p:tgtEl>
                                        <p:attrNameLst>
                                          <p:attrName>ppt_y</p:attrName>
                                        </p:attrNameLst>
                                      </p:cBhvr>
                                      <p:tavLst>
                                        <p:tav tm="0" fmla="#ppt_y-sin(pi*$)/9">
                                          <p:val>
                                            <p:fltVal val="0"/>
                                          </p:val>
                                        </p:tav>
                                        <p:tav tm="100000">
                                          <p:val>
                                            <p:fltVal val="1"/>
                                          </p:val>
                                        </p:tav>
                                      </p:tavLst>
                                    </p:anim>
                                    <p:anim calcmode="lin" valueType="num">
                                      <p:cBhvr>
                                        <p:cTn id="173" dur="332" tmFilter="0, 0; 0.125,0.2665; 0.25,0.4; 0.375,0.465; 0.5,0.5;  0.625,0.535; 0.75,0.6; 0.875,0.7335; 1,1">
                                          <p:stCondLst>
                                            <p:cond delay="1324"/>
                                          </p:stCondLst>
                                        </p:cTn>
                                        <p:tgtEl>
                                          <p:spTgt spid="281602">
                                            <p:txEl>
                                              <p:pRg st="9" end="9"/>
                                            </p:txEl>
                                          </p:spTgt>
                                        </p:tgtEl>
                                        <p:attrNameLst>
                                          <p:attrName>ppt_y</p:attrName>
                                        </p:attrNameLst>
                                      </p:cBhvr>
                                      <p:tavLst>
                                        <p:tav tm="0" fmla="#ppt_y-sin(pi*$)/27">
                                          <p:val>
                                            <p:fltVal val="0"/>
                                          </p:val>
                                        </p:tav>
                                        <p:tav tm="100000">
                                          <p:val>
                                            <p:fltVal val="1"/>
                                          </p:val>
                                        </p:tav>
                                      </p:tavLst>
                                    </p:anim>
                                    <p:anim calcmode="lin" valueType="num">
                                      <p:cBhvr>
                                        <p:cTn id="174" dur="164" tmFilter="0, 0; 0.125,0.2665; 0.25,0.4; 0.375,0.465; 0.5,0.5;  0.625,0.535; 0.75,0.6; 0.875,0.7335; 1,1">
                                          <p:stCondLst>
                                            <p:cond delay="1656"/>
                                          </p:stCondLst>
                                        </p:cTn>
                                        <p:tgtEl>
                                          <p:spTgt spid="281602">
                                            <p:txEl>
                                              <p:pRg st="9" end="9"/>
                                            </p:txEl>
                                          </p:spTgt>
                                        </p:tgtEl>
                                        <p:attrNameLst>
                                          <p:attrName>ppt_y</p:attrName>
                                        </p:attrNameLst>
                                      </p:cBhvr>
                                      <p:tavLst>
                                        <p:tav tm="0" fmla="#ppt_y-sin(pi*$)/81">
                                          <p:val>
                                            <p:fltVal val="0"/>
                                          </p:val>
                                        </p:tav>
                                        <p:tav tm="100000">
                                          <p:val>
                                            <p:fltVal val="1"/>
                                          </p:val>
                                        </p:tav>
                                      </p:tavLst>
                                    </p:anim>
                                    <p:animScale>
                                      <p:cBhvr>
                                        <p:cTn id="175" dur="26">
                                          <p:stCondLst>
                                            <p:cond delay="650"/>
                                          </p:stCondLst>
                                        </p:cTn>
                                        <p:tgtEl>
                                          <p:spTgt spid="281602">
                                            <p:txEl>
                                              <p:pRg st="9" end="9"/>
                                            </p:txEl>
                                          </p:spTgt>
                                        </p:tgtEl>
                                      </p:cBhvr>
                                      <p:to x="100000" y="60000"/>
                                    </p:animScale>
                                    <p:animScale>
                                      <p:cBhvr>
                                        <p:cTn id="176" dur="166" decel="50000">
                                          <p:stCondLst>
                                            <p:cond delay="676"/>
                                          </p:stCondLst>
                                        </p:cTn>
                                        <p:tgtEl>
                                          <p:spTgt spid="281602">
                                            <p:txEl>
                                              <p:pRg st="9" end="9"/>
                                            </p:txEl>
                                          </p:spTgt>
                                        </p:tgtEl>
                                      </p:cBhvr>
                                      <p:to x="100000" y="100000"/>
                                    </p:animScale>
                                    <p:animScale>
                                      <p:cBhvr>
                                        <p:cTn id="177" dur="26">
                                          <p:stCondLst>
                                            <p:cond delay="1312"/>
                                          </p:stCondLst>
                                        </p:cTn>
                                        <p:tgtEl>
                                          <p:spTgt spid="281602">
                                            <p:txEl>
                                              <p:pRg st="9" end="9"/>
                                            </p:txEl>
                                          </p:spTgt>
                                        </p:tgtEl>
                                      </p:cBhvr>
                                      <p:to x="100000" y="80000"/>
                                    </p:animScale>
                                    <p:animScale>
                                      <p:cBhvr>
                                        <p:cTn id="178" dur="166" decel="50000">
                                          <p:stCondLst>
                                            <p:cond delay="1338"/>
                                          </p:stCondLst>
                                        </p:cTn>
                                        <p:tgtEl>
                                          <p:spTgt spid="281602">
                                            <p:txEl>
                                              <p:pRg st="9" end="9"/>
                                            </p:txEl>
                                          </p:spTgt>
                                        </p:tgtEl>
                                      </p:cBhvr>
                                      <p:to x="100000" y="100000"/>
                                    </p:animScale>
                                    <p:animScale>
                                      <p:cBhvr>
                                        <p:cTn id="179" dur="26">
                                          <p:stCondLst>
                                            <p:cond delay="1642"/>
                                          </p:stCondLst>
                                        </p:cTn>
                                        <p:tgtEl>
                                          <p:spTgt spid="281602">
                                            <p:txEl>
                                              <p:pRg st="9" end="9"/>
                                            </p:txEl>
                                          </p:spTgt>
                                        </p:tgtEl>
                                      </p:cBhvr>
                                      <p:to x="100000" y="90000"/>
                                    </p:animScale>
                                    <p:animScale>
                                      <p:cBhvr>
                                        <p:cTn id="180" dur="166" decel="50000">
                                          <p:stCondLst>
                                            <p:cond delay="1668"/>
                                          </p:stCondLst>
                                        </p:cTn>
                                        <p:tgtEl>
                                          <p:spTgt spid="281602">
                                            <p:txEl>
                                              <p:pRg st="9" end="9"/>
                                            </p:txEl>
                                          </p:spTgt>
                                        </p:tgtEl>
                                      </p:cBhvr>
                                      <p:to x="100000" y="100000"/>
                                    </p:animScale>
                                    <p:animScale>
                                      <p:cBhvr>
                                        <p:cTn id="181" dur="26">
                                          <p:stCondLst>
                                            <p:cond delay="1808"/>
                                          </p:stCondLst>
                                        </p:cTn>
                                        <p:tgtEl>
                                          <p:spTgt spid="281602">
                                            <p:txEl>
                                              <p:pRg st="9" end="9"/>
                                            </p:txEl>
                                          </p:spTgt>
                                        </p:tgtEl>
                                      </p:cBhvr>
                                      <p:to x="100000" y="95000"/>
                                    </p:animScale>
                                    <p:animScale>
                                      <p:cBhvr>
                                        <p:cTn id="182" dur="166" decel="50000">
                                          <p:stCondLst>
                                            <p:cond delay="1834"/>
                                          </p:stCondLst>
                                        </p:cTn>
                                        <p:tgtEl>
                                          <p:spTgt spid="281602">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60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2"/>
          <p:cNvSpPr>
            <a:spLocks noChangeArrowheads="1"/>
          </p:cNvSpPr>
          <p:nvPr/>
        </p:nvSpPr>
        <p:spPr bwMode="auto">
          <a:xfrm>
            <a:off x="2915816" y="115888"/>
            <a:ext cx="4248472" cy="1016305"/>
          </a:xfrm>
          <a:prstGeom prst="rect">
            <a:avLst/>
          </a:prstGeom>
          <a:noFill/>
          <a:ln w="9525">
            <a:noFill/>
            <a:miter lim="800000"/>
            <a:headEnd/>
            <a:tailEnd/>
          </a:ln>
        </p:spPr>
        <p:txBody>
          <a:bodyPr wrap="square" lIns="92075" tIns="46038" rIns="92075" bIns="46038">
            <a:spAutoFit/>
          </a:bodyPr>
          <a:lstStyle/>
          <a:p>
            <a:pPr algn="ctr" defTabSz="762000" rtl="0" eaLnBrk="0" hangingPunct="0"/>
            <a:r>
              <a:rPr lang="fa-IR" sz="6000" b="1" dirty="0">
                <a:solidFill>
                  <a:srgbClr val="000066"/>
                </a:solidFill>
                <a:latin typeface="IranNastaliq" pitchFamily="18" charset="0"/>
                <a:cs typeface="IranNastaliq" pitchFamily="18" charset="0"/>
              </a:rPr>
              <a:t>معايب كار تيمي</a:t>
            </a:r>
            <a:endParaRPr lang="en-US" sz="6000" b="1" dirty="0">
              <a:solidFill>
                <a:srgbClr val="000066"/>
              </a:solidFill>
              <a:latin typeface="IranNastaliq" pitchFamily="18" charset="0"/>
              <a:cs typeface="IranNastaliq" pitchFamily="18" charset="0"/>
            </a:endParaRPr>
          </a:p>
        </p:txBody>
      </p:sp>
      <p:sp>
        <p:nvSpPr>
          <p:cNvPr id="3078" name="Rectangle 3"/>
          <p:cNvSpPr>
            <a:spLocks noChangeArrowheads="1"/>
          </p:cNvSpPr>
          <p:nvPr/>
        </p:nvSpPr>
        <p:spPr bwMode="auto">
          <a:xfrm>
            <a:off x="406400" y="836613"/>
            <a:ext cx="8331200" cy="6297751"/>
          </a:xfrm>
          <a:prstGeom prst="rect">
            <a:avLst/>
          </a:prstGeom>
          <a:noFill/>
          <a:ln w="9525">
            <a:noFill/>
            <a:miter lim="800000"/>
            <a:headEnd/>
            <a:tailEnd/>
          </a:ln>
        </p:spPr>
        <p:txBody>
          <a:bodyPr wrap="square" lIns="92075" tIns="46038" rIns="92075" bIns="46038">
            <a:spAutoFit/>
          </a:bodyPr>
          <a:lstStyle/>
          <a:p>
            <a:pPr marL="293688" indent="-293688" defTabSz="762000" eaLnBrk="0" hangingPunct="0">
              <a:lnSpc>
                <a:spcPct val="210000"/>
              </a:lnSpc>
              <a:buFont typeface="Wingdings" pitchFamily="2" charset="2"/>
              <a:buChar char="×"/>
            </a:pPr>
            <a:r>
              <a:rPr lang="en-US" sz="1600" b="1" dirty="0">
                <a:solidFill>
                  <a:srgbClr val="000066"/>
                </a:solidFill>
                <a:latin typeface="Arial" pitchFamily="34" charset="0"/>
                <a:cs typeface="Lotus" pitchFamily="2" charset="-78"/>
              </a:rPr>
              <a:t> </a:t>
            </a:r>
            <a:r>
              <a:rPr lang="fa-IR" sz="1600" dirty="0">
                <a:solidFill>
                  <a:srgbClr val="000066"/>
                </a:solidFill>
                <a:cs typeface="Tahoma" pitchFamily="34" charset="0"/>
              </a:rPr>
              <a:t>اصطكاك در تقسيم كار و تصميم‏</a:t>
            </a:r>
            <a:r>
              <a:rPr lang="fa-IR" sz="1600" dirty="0" smtClean="0">
                <a:solidFill>
                  <a:srgbClr val="000066"/>
                </a:solidFill>
                <a:cs typeface="Tahoma" pitchFamily="34" charset="0"/>
              </a:rPr>
              <a:t>گيري – صرف زمان زياد براي رسيدن به تصميم</a:t>
            </a:r>
          </a:p>
          <a:p>
            <a:pPr marL="293688" indent="-293688" defTabSz="762000" eaLnBrk="0" hangingPunct="0">
              <a:lnSpc>
                <a:spcPct val="210000"/>
              </a:lnSpc>
              <a:buFont typeface="Wingdings" pitchFamily="2" charset="2"/>
              <a:buChar char="×"/>
            </a:pPr>
            <a:r>
              <a:rPr lang="fa-IR" sz="1600" dirty="0" smtClean="0">
                <a:solidFill>
                  <a:srgbClr val="000066"/>
                </a:solidFill>
                <a:cs typeface="Tahoma" pitchFamily="34" charset="0"/>
              </a:rPr>
              <a:t>تفاوت سبک کار کردن بين اعضاي تيم</a:t>
            </a:r>
          </a:p>
          <a:p>
            <a:pPr marL="293688" indent="-293688" defTabSz="762000" eaLnBrk="0" hangingPunct="0">
              <a:lnSpc>
                <a:spcPct val="210000"/>
              </a:lnSpc>
              <a:buFont typeface="Wingdings" pitchFamily="2" charset="2"/>
              <a:buChar char="×"/>
            </a:pPr>
            <a:r>
              <a:rPr lang="fa-IR" sz="1600" dirty="0" smtClean="0">
                <a:solidFill>
                  <a:srgbClr val="000066"/>
                </a:solidFill>
                <a:cs typeface="Tahoma" pitchFamily="34" charset="0"/>
              </a:rPr>
              <a:t>دستورالعمل هاي کاري مبهم</a:t>
            </a:r>
            <a:endParaRPr lang="en-US" sz="1600" dirty="0">
              <a:solidFill>
                <a:srgbClr val="000066"/>
              </a:solidFill>
              <a:cs typeface="Tahoma" pitchFamily="34" charset="0"/>
            </a:endParaRPr>
          </a:p>
          <a:p>
            <a:pPr marL="293688" indent="-293688" defTabSz="762000" eaLnBrk="0" hangingPunct="0">
              <a:lnSpc>
                <a:spcPct val="210000"/>
              </a:lnSpc>
              <a:buFont typeface="Wingdings" pitchFamily="2" charset="2"/>
              <a:buChar char="×"/>
            </a:pPr>
            <a:r>
              <a:rPr lang="en-US" sz="1600" dirty="0">
                <a:solidFill>
                  <a:srgbClr val="000066"/>
                </a:solidFill>
                <a:cs typeface="Tahoma" pitchFamily="34" charset="0"/>
              </a:rPr>
              <a:t> </a:t>
            </a:r>
            <a:r>
              <a:rPr lang="fa-IR" sz="1600" dirty="0">
                <a:solidFill>
                  <a:srgbClr val="000066"/>
                </a:solidFill>
                <a:cs typeface="Tahoma" pitchFamily="34" charset="0"/>
              </a:rPr>
              <a:t>كاهش بازدهي، بخصوص در ابتداي شكل‏گيري تيمها</a:t>
            </a:r>
            <a:endParaRPr lang="en-US" sz="1600" dirty="0">
              <a:solidFill>
                <a:srgbClr val="000066"/>
              </a:solidFill>
              <a:cs typeface="Tahoma" pitchFamily="34" charset="0"/>
            </a:endParaRPr>
          </a:p>
          <a:p>
            <a:pPr marL="293688" indent="-293688" defTabSz="762000" eaLnBrk="0" hangingPunct="0">
              <a:lnSpc>
                <a:spcPct val="210000"/>
              </a:lnSpc>
              <a:buFont typeface="Wingdings" pitchFamily="2" charset="2"/>
              <a:buChar char="×"/>
            </a:pPr>
            <a:r>
              <a:rPr lang="en-US" sz="1600" dirty="0">
                <a:solidFill>
                  <a:srgbClr val="000066"/>
                </a:solidFill>
                <a:cs typeface="Tahoma" pitchFamily="34" charset="0"/>
              </a:rPr>
              <a:t> </a:t>
            </a:r>
            <a:r>
              <a:rPr lang="fa-IR" sz="1600" dirty="0">
                <a:solidFill>
                  <a:srgbClr val="000066"/>
                </a:solidFill>
                <a:cs typeface="Tahoma" pitchFamily="34" charset="0"/>
              </a:rPr>
              <a:t>مشكل همسو كردن اهداف فردي، گروهي و سازماني</a:t>
            </a:r>
            <a:endParaRPr lang="en-US" sz="1600" dirty="0">
              <a:solidFill>
                <a:srgbClr val="000066"/>
              </a:solidFill>
              <a:cs typeface="Tahoma" pitchFamily="34" charset="0"/>
            </a:endParaRPr>
          </a:p>
          <a:p>
            <a:pPr marL="293688" indent="-293688" defTabSz="762000" eaLnBrk="0" hangingPunct="0">
              <a:lnSpc>
                <a:spcPct val="210000"/>
              </a:lnSpc>
              <a:buFont typeface="Wingdings" pitchFamily="2" charset="2"/>
              <a:buChar char="×"/>
            </a:pPr>
            <a:r>
              <a:rPr lang="en-US" sz="1600" dirty="0">
                <a:solidFill>
                  <a:srgbClr val="000066"/>
                </a:solidFill>
                <a:cs typeface="Tahoma" pitchFamily="34" charset="0"/>
              </a:rPr>
              <a:t> </a:t>
            </a:r>
            <a:r>
              <a:rPr lang="fa-IR" sz="1600" dirty="0">
                <a:solidFill>
                  <a:srgbClr val="000066"/>
                </a:solidFill>
                <a:cs typeface="Tahoma" pitchFamily="34" charset="0"/>
              </a:rPr>
              <a:t>به تعويق افتادن اجراي كار به بهانه نظرخواهي و مشاركت</a:t>
            </a:r>
            <a:endParaRPr lang="en-US" sz="1600" dirty="0">
              <a:solidFill>
                <a:srgbClr val="000066"/>
              </a:solidFill>
              <a:cs typeface="Tahoma" pitchFamily="34" charset="0"/>
            </a:endParaRPr>
          </a:p>
          <a:p>
            <a:pPr marL="293688" indent="-293688" defTabSz="762000" eaLnBrk="0" hangingPunct="0">
              <a:lnSpc>
                <a:spcPct val="210000"/>
              </a:lnSpc>
              <a:buFont typeface="Wingdings" pitchFamily="2" charset="2"/>
              <a:buChar char="×"/>
            </a:pPr>
            <a:r>
              <a:rPr lang="en-US" sz="1600" dirty="0">
                <a:solidFill>
                  <a:srgbClr val="000066"/>
                </a:solidFill>
                <a:cs typeface="Tahoma" pitchFamily="34" charset="0"/>
              </a:rPr>
              <a:t> </a:t>
            </a:r>
            <a:r>
              <a:rPr lang="fa-IR" sz="1600" dirty="0">
                <a:solidFill>
                  <a:srgbClr val="000066"/>
                </a:solidFill>
                <a:cs typeface="Tahoma" pitchFamily="34" charset="0"/>
              </a:rPr>
              <a:t>سازش و گروه سالاري تحت عنوان اجماع</a:t>
            </a:r>
            <a:endParaRPr lang="en-US" sz="1600" dirty="0">
              <a:solidFill>
                <a:srgbClr val="000066"/>
              </a:solidFill>
              <a:cs typeface="Tahoma" pitchFamily="34" charset="0"/>
            </a:endParaRPr>
          </a:p>
          <a:p>
            <a:pPr marL="293688" indent="-293688" defTabSz="762000" eaLnBrk="0" hangingPunct="0">
              <a:lnSpc>
                <a:spcPct val="210000"/>
              </a:lnSpc>
              <a:buFont typeface="Wingdings" pitchFamily="2" charset="2"/>
              <a:buChar char="×"/>
            </a:pPr>
            <a:r>
              <a:rPr lang="en-US" sz="1600" dirty="0">
                <a:solidFill>
                  <a:srgbClr val="000066"/>
                </a:solidFill>
                <a:cs typeface="Tahoma" pitchFamily="34" charset="0"/>
              </a:rPr>
              <a:t> </a:t>
            </a:r>
            <a:r>
              <a:rPr lang="fa-IR" sz="1600" dirty="0">
                <a:solidFill>
                  <a:srgbClr val="000066"/>
                </a:solidFill>
                <a:cs typeface="Tahoma" pitchFamily="34" charset="0"/>
              </a:rPr>
              <a:t>توجيه سوء مديريت و نبود رهبري</a:t>
            </a:r>
            <a:endParaRPr lang="en-US" sz="1600" dirty="0">
              <a:solidFill>
                <a:srgbClr val="000066"/>
              </a:solidFill>
              <a:cs typeface="Tahoma" pitchFamily="34" charset="0"/>
            </a:endParaRPr>
          </a:p>
          <a:p>
            <a:pPr marL="293688" indent="-293688" defTabSz="762000" eaLnBrk="0" hangingPunct="0">
              <a:lnSpc>
                <a:spcPct val="210000"/>
              </a:lnSpc>
              <a:buFont typeface="Wingdings" pitchFamily="2" charset="2"/>
              <a:buChar char="×"/>
            </a:pPr>
            <a:r>
              <a:rPr lang="en-US" sz="1600" dirty="0">
                <a:solidFill>
                  <a:srgbClr val="000066"/>
                </a:solidFill>
                <a:cs typeface="Tahoma" pitchFamily="34" charset="0"/>
              </a:rPr>
              <a:t> </a:t>
            </a:r>
            <a:r>
              <a:rPr lang="fa-IR" sz="1600" dirty="0">
                <a:solidFill>
                  <a:srgbClr val="000066"/>
                </a:solidFill>
                <a:cs typeface="Tahoma" pitchFamily="34" charset="0"/>
              </a:rPr>
              <a:t>عدم استفاده بهينه از تخصص‏ها و درگير شدن همه در كاري كه تخصص آنرا ندارند</a:t>
            </a:r>
            <a:endParaRPr lang="en-US" sz="1600" dirty="0">
              <a:solidFill>
                <a:srgbClr val="000066"/>
              </a:solidFill>
              <a:cs typeface="Tahoma" pitchFamily="34" charset="0"/>
            </a:endParaRPr>
          </a:p>
          <a:p>
            <a:pPr marL="293688" indent="-293688" defTabSz="762000" eaLnBrk="0" hangingPunct="0">
              <a:lnSpc>
                <a:spcPct val="210000"/>
              </a:lnSpc>
              <a:buFont typeface="Wingdings" pitchFamily="2" charset="2"/>
              <a:buChar char="×"/>
            </a:pPr>
            <a:r>
              <a:rPr lang="en-US" sz="1600" dirty="0">
                <a:solidFill>
                  <a:srgbClr val="000066"/>
                </a:solidFill>
                <a:cs typeface="Tahoma" pitchFamily="34" charset="0"/>
              </a:rPr>
              <a:t> </a:t>
            </a:r>
            <a:r>
              <a:rPr lang="fa-IR" sz="1600" dirty="0">
                <a:solidFill>
                  <a:srgbClr val="000066"/>
                </a:solidFill>
                <a:cs typeface="Tahoma" pitchFamily="34" charset="0"/>
              </a:rPr>
              <a:t>از اين شاخه به آن شاخه پريدن، اتلاف وقت در جلسات بي‏</a:t>
            </a:r>
            <a:r>
              <a:rPr lang="fa-IR" sz="1600" dirty="0" smtClean="0">
                <a:solidFill>
                  <a:srgbClr val="000066"/>
                </a:solidFill>
                <a:cs typeface="Tahoma" pitchFamily="34" charset="0"/>
              </a:rPr>
              <a:t>نتيجه</a:t>
            </a:r>
          </a:p>
          <a:p>
            <a:pPr marL="293688" indent="-293688" defTabSz="762000" eaLnBrk="0" hangingPunct="0">
              <a:lnSpc>
                <a:spcPct val="210000"/>
              </a:lnSpc>
              <a:buFont typeface="Wingdings" pitchFamily="2" charset="2"/>
              <a:buChar char="×"/>
            </a:pPr>
            <a:r>
              <a:rPr lang="fa-IR" sz="1600" dirty="0" smtClean="0">
                <a:solidFill>
                  <a:srgbClr val="000066"/>
                </a:solidFill>
                <a:cs typeface="Tahoma" pitchFamily="34" charset="0"/>
              </a:rPr>
              <a:t>لوث مسئوليت و متهم کردن متقابل به کم کاري</a:t>
            </a:r>
          </a:p>
          <a:p>
            <a:pPr marL="293688" indent="-293688" defTabSz="762000" eaLnBrk="0" hangingPunct="0">
              <a:lnSpc>
                <a:spcPct val="210000"/>
              </a:lnSpc>
              <a:buFont typeface="Wingdings" pitchFamily="2" charset="2"/>
              <a:buChar char="×"/>
            </a:pPr>
            <a:endParaRPr lang="en-US" sz="1600" dirty="0">
              <a:solidFill>
                <a:srgbClr val="000066"/>
              </a:solidFill>
              <a:cs typeface="Tahoma" pitchFamily="34" charset="0"/>
            </a:endParaRPr>
          </a:p>
        </p:txBody>
      </p:sp>
      <p:graphicFrame>
        <p:nvGraphicFramePr>
          <p:cNvPr id="3074" name="Object 4"/>
          <p:cNvGraphicFramePr>
            <a:graphicFrameLocks/>
          </p:cNvGraphicFramePr>
          <p:nvPr/>
        </p:nvGraphicFramePr>
        <p:xfrm>
          <a:off x="395288" y="1196975"/>
          <a:ext cx="1835150" cy="1223963"/>
        </p:xfrm>
        <a:graphic>
          <a:graphicData uri="http://schemas.openxmlformats.org/presentationml/2006/ole">
            <mc:AlternateContent xmlns:mc="http://schemas.openxmlformats.org/markup-compatibility/2006">
              <mc:Choice xmlns:v="urn:schemas-microsoft-com:vml" Requires="v">
                <p:oleObj spid="_x0000_s2053" name="ClipArt" r:id="rId4" imgW="3660480" imgH="2790720" progId="">
                  <p:embed/>
                </p:oleObj>
              </mc:Choice>
              <mc:Fallback>
                <p:oleObj name="ClipArt" r:id="rId4" imgW="3660480" imgH="2790720" progId="">
                  <p:embed/>
                  <p:pic>
                    <p:nvPicPr>
                      <p:cNvPr id="0" name="Object 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288" y="1196975"/>
                        <a:ext cx="1835150" cy="1223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075" name="Object 5"/>
          <p:cNvGraphicFramePr>
            <a:graphicFrameLocks/>
          </p:cNvGraphicFramePr>
          <p:nvPr/>
        </p:nvGraphicFramePr>
        <p:xfrm>
          <a:off x="711200" y="3573463"/>
          <a:ext cx="1052513" cy="1017587"/>
        </p:xfrm>
        <a:graphic>
          <a:graphicData uri="http://schemas.openxmlformats.org/presentationml/2006/ole">
            <mc:AlternateContent xmlns:mc="http://schemas.openxmlformats.org/markup-compatibility/2006">
              <mc:Choice xmlns:v="urn:schemas-microsoft-com:vml" Requires="v">
                <p:oleObj spid="_x0000_s2054" name="ClipArt" r:id="rId6" imgW="3657240" imgH="2786040" progId="">
                  <p:embed/>
                </p:oleObj>
              </mc:Choice>
              <mc:Fallback>
                <p:oleObj name="ClipArt" r:id="rId6" imgW="3657240" imgH="2786040" progId="">
                  <p:embed/>
                  <p:pic>
                    <p:nvPicPr>
                      <p:cNvPr id="0" name="Object 5"/>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1200" y="3573463"/>
                        <a:ext cx="1052513" cy="1017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076" name="Object 6"/>
          <p:cNvGraphicFramePr>
            <a:graphicFrameLocks/>
          </p:cNvGraphicFramePr>
          <p:nvPr/>
        </p:nvGraphicFramePr>
        <p:xfrm>
          <a:off x="179388" y="5551488"/>
          <a:ext cx="1439862" cy="1190625"/>
        </p:xfrm>
        <a:graphic>
          <a:graphicData uri="http://schemas.openxmlformats.org/presentationml/2006/ole">
            <mc:AlternateContent xmlns:mc="http://schemas.openxmlformats.org/markup-compatibility/2006">
              <mc:Choice xmlns:v="urn:schemas-microsoft-com:vml" Requires="v">
                <p:oleObj spid="_x0000_s2055" name="ClipArt" r:id="rId8" imgW="3379680" imgH="3662280" progId="">
                  <p:embed/>
                </p:oleObj>
              </mc:Choice>
              <mc:Fallback>
                <p:oleObj name="ClipArt" r:id="rId8" imgW="3379680" imgH="3662280" progId="">
                  <p:embed/>
                  <p:pic>
                    <p:nvPicPr>
                      <p:cNvPr id="0" name="Object 6"/>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9388" y="5551488"/>
                        <a:ext cx="143986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slow">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a:xfrm>
            <a:off x="457200" y="152400"/>
            <a:ext cx="8229600" cy="868363"/>
          </a:xfrm>
        </p:spPr>
        <p:txBody>
          <a:bodyPr>
            <a:noAutofit/>
          </a:bodyPr>
          <a:lstStyle/>
          <a:p>
            <a:pPr algn="ctr" eaLnBrk="1" hangingPunct="1">
              <a:defRPr/>
            </a:pPr>
            <a:r>
              <a:rPr lang="fa-IR" sz="5400" dirty="0" smtClean="0">
                <a:solidFill>
                  <a:srgbClr val="000066"/>
                </a:solidFill>
                <a:latin typeface="IranNastaliq" pitchFamily="18" charset="0"/>
                <a:cs typeface="IranNastaliq" pitchFamily="18" charset="0"/>
              </a:rPr>
              <a:t>پنج آفت كار تيمي</a:t>
            </a:r>
            <a:endParaRPr lang="en-US" sz="5400" dirty="0" smtClean="0">
              <a:solidFill>
                <a:srgbClr val="000066"/>
              </a:solidFill>
              <a:latin typeface="IranNastaliq" pitchFamily="18" charset="0"/>
              <a:cs typeface="IranNastaliq" pitchFamily="18" charset="0"/>
            </a:endParaRPr>
          </a:p>
        </p:txBody>
      </p:sp>
      <p:sp>
        <p:nvSpPr>
          <p:cNvPr id="297987" name="Rectangle 3"/>
          <p:cNvSpPr>
            <a:spLocks noGrp="1" noChangeArrowheads="1"/>
          </p:cNvSpPr>
          <p:nvPr>
            <p:ph type="body" sz="half" idx="1"/>
          </p:nvPr>
        </p:nvSpPr>
        <p:spPr>
          <a:xfrm>
            <a:off x="827584" y="1640632"/>
            <a:ext cx="3505200" cy="5217368"/>
          </a:xfrm>
        </p:spPr>
        <p:txBody>
          <a:bodyPr/>
          <a:lstStyle/>
          <a:p>
            <a:pPr eaLnBrk="1" hangingPunct="1">
              <a:lnSpc>
                <a:spcPct val="90000"/>
              </a:lnSpc>
              <a:defRPr/>
            </a:pPr>
            <a:r>
              <a:rPr lang="fa-IR" sz="2000" dirty="0" smtClean="0">
                <a:solidFill>
                  <a:srgbClr val="000066"/>
                </a:solidFill>
                <a:cs typeface="Tahoma" pitchFamily="34" charset="0"/>
              </a:rPr>
              <a:t>حد اعلاي ضعف هر تيم</a:t>
            </a:r>
            <a:endParaRPr lang="en-US" sz="2000" dirty="0" smtClean="0">
              <a:solidFill>
                <a:srgbClr val="000066"/>
              </a:solidFill>
              <a:cs typeface="Tahoma" pitchFamily="34" charset="0"/>
            </a:endParaRPr>
          </a:p>
          <a:p>
            <a:pPr eaLnBrk="1" hangingPunct="1">
              <a:lnSpc>
                <a:spcPct val="90000"/>
              </a:lnSpc>
              <a:buFont typeface="Wingdings" pitchFamily="2" charset="2"/>
              <a:buNone/>
              <a:defRPr/>
            </a:pPr>
            <a:endParaRPr lang="fa-IR" sz="2000" dirty="0" smtClean="0">
              <a:solidFill>
                <a:srgbClr val="000066"/>
              </a:solidFill>
              <a:cs typeface="Tahoma" pitchFamily="34" charset="0"/>
            </a:endParaRPr>
          </a:p>
          <a:p>
            <a:pPr eaLnBrk="1" hangingPunct="1">
              <a:lnSpc>
                <a:spcPct val="90000"/>
              </a:lnSpc>
              <a:defRPr/>
            </a:pPr>
            <a:r>
              <a:rPr lang="fa-IR" sz="2000" dirty="0" smtClean="0">
                <a:solidFill>
                  <a:srgbClr val="000066"/>
                </a:solidFill>
                <a:cs typeface="Tahoma" pitchFamily="34" charset="0"/>
              </a:rPr>
              <a:t>به سبب نبود تعهد و مشاركت واقعي</a:t>
            </a:r>
            <a:endParaRPr lang="en-US" sz="2000" dirty="0" smtClean="0">
              <a:solidFill>
                <a:srgbClr val="000066"/>
              </a:solidFill>
              <a:cs typeface="Tahoma" pitchFamily="34" charset="0"/>
            </a:endParaRPr>
          </a:p>
          <a:p>
            <a:pPr eaLnBrk="1" hangingPunct="1">
              <a:lnSpc>
                <a:spcPct val="90000"/>
              </a:lnSpc>
              <a:buFont typeface="Wingdings" pitchFamily="2" charset="2"/>
              <a:buNone/>
              <a:defRPr/>
            </a:pPr>
            <a:endParaRPr lang="fa-IR" sz="2000" dirty="0" smtClean="0">
              <a:solidFill>
                <a:srgbClr val="000066"/>
              </a:solidFill>
              <a:cs typeface="Tahoma" pitchFamily="34" charset="0"/>
            </a:endParaRPr>
          </a:p>
          <a:p>
            <a:pPr eaLnBrk="1" hangingPunct="1">
              <a:lnSpc>
                <a:spcPct val="90000"/>
              </a:lnSpc>
              <a:defRPr/>
            </a:pPr>
            <a:r>
              <a:rPr lang="fa-IR" sz="2000" dirty="0" smtClean="0">
                <a:solidFill>
                  <a:srgbClr val="000066"/>
                </a:solidFill>
                <a:cs typeface="Tahoma" pitchFamily="34" charset="0"/>
              </a:rPr>
              <a:t>نبود برخوردهاي سازنده زمينه ساز عدم تعهد است</a:t>
            </a:r>
            <a:endParaRPr lang="en-US" sz="2000" dirty="0" smtClean="0">
              <a:solidFill>
                <a:srgbClr val="000066"/>
              </a:solidFill>
              <a:cs typeface="Tahoma" pitchFamily="34" charset="0"/>
            </a:endParaRPr>
          </a:p>
          <a:p>
            <a:pPr eaLnBrk="1" hangingPunct="1">
              <a:lnSpc>
                <a:spcPct val="90000"/>
              </a:lnSpc>
              <a:defRPr/>
            </a:pPr>
            <a:endParaRPr lang="fa-IR" sz="2000" dirty="0" smtClean="0">
              <a:solidFill>
                <a:srgbClr val="000066"/>
              </a:solidFill>
              <a:cs typeface="Tahoma" pitchFamily="34" charset="0"/>
            </a:endParaRPr>
          </a:p>
          <a:p>
            <a:pPr eaLnBrk="1" hangingPunct="1">
              <a:lnSpc>
                <a:spcPct val="90000"/>
              </a:lnSpc>
              <a:defRPr/>
            </a:pPr>
            <a:r>
              <a:rPr lang="fa-IR" sz="2000" dirty="0" smtClean="0">
                <a:solidFill>
                  <a:srgbClr val="000066"/>
                </a:solidFill>
                <a:cs typeface="Tahoma" pitchFamily="34" charset="0"/>
              </a:rPr>
              <a:t>قصور در ايجاد اعتماد زمينه ساز آفت دوم است</a:t>
            </a:r>
            <a:endParaRPr lang="en-US" sz="2000" dirty="0" smtClean="0">
              <a:solidFill>
                <a:srgbClr val="000066"/>
              </a:solidFill>
              <a:cs typeface="Tahoma" pitchFamily="34" charset="0"/>
            </a:endParaRPr>
          </a:p>
          <a:p>
            <a:pPr eaLnBrk="1" hangingPunct="1">
              <a:lnSpc>
                <a:spcPct val="90000"/>
              </a:lnSpc>
              <a:buFont typeface="Wingdings" pitchFamily="2" charset="2"/>
              <a:buNone/>
              <a:defRPr/>
            </a:pPr>
            <a:endParaRPr lang="fa-IR" sz="2000" dirty="0" smtClean="0">
              <a:solidFill>
                <a:srgbClr val="000066"/>
              </a:solidFill>
              <a:cs typeface="Tahoma" pitchFamily="34" charset="0"/>
            </a:endParaRPr>
          </a:p>
          <a:p>
            <a:pPr eaLnBrk="1" hangingPunct="1">
              <a:lnSpc>
                <a:spcPct val="90000"/>
              </a:lnSpc>
              <a:defRPr/>
            </a:pPr>
            <a:r>
              <a:rPr lang="fa-IR" sz="2000" dirty="0" smtClean="0">
                <a:solidFill>
                  <a:srgbClr val="000066"/>
                </a:solidFill>
                <a:cs typeface="Tahoma" pitchFamily="34" charset="0"/>
              </a:rPr>
              <a:t>آفت نخست بي اعتمادي اعضاي تيم به يك ديگر است</a:t>
            </a:r>
          </a:p>
          <a:p>
            <a:pPr eaLnBrk="1" hangingPunct="1">
              <a:lnSpc>
                <a:spcPct val="90000"/>
              </a:lnSpc>
              <a:buFont typeface="Wingdings" pitchFamily="2" charset="2"/>
              <a:buNone/>
              <a:defRPr/>
            </a:pPr>
            <a:endParaRPr lang="fa-IR" sz="2000" dirty="0" smtClean="0">
              <a:solidFill>
                <a:srgbClr val="000066"/>
              </a:solidFill>
              <a:cs typeface="Tahoma" pitchFamily="34" charset="0"/>
            </a:endParaRPr>
          </a:p>
          <a:p>
            <a:pPr eaLnBrk="1" hangingPunct="1">
              <a:lnSpc>
                <a:spcPct val="90000"/>
              </a:lnSpc>
              <a:defRPr/>
            </a:pPr>
            <a:endParaRPr lang="en-US" sz="2000" dirty="0" smtClean="0">
              <a:solidFill>
                <a:srgbClr val="000066"/>
              </a:solidFill>
              <a:cs typeface="Tahoma" pitchFamily="34" charset="0"/>
            </a:endParaRPr>
          </a:p>
        </p:txBody>
      </p:sp>
      <p:graphicFrame>
        <p:nvGraphicFramePr>
          <p:cNvPr id="2" name="Diagram 1"/>
          <p:cNvGraphicFramePr/>
          <p:nvPr/>
        </p:nvGraphicFramePr>
        <p:xfrm>
          <a:off x="4343400" y="1143000"/>
          <a:ext cx="4343400" cy="533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graphicEl>
                                              <a:dgm id="{8E901C8C-B010-42A9-A77F-0D4B84D8FF0B}"/>
                                            </p:graphicEl>
                                          </p:spTgt>
                                        </p:tgtEl>
                                        <p:attrNameLst>
                                          <p:attrName>style.visibility</p:attrName>
                                        </p:attrNameLst>
                                      </p:cBhvr>
                                      <p:to>
                                        <p:strVal val="visible"/>
                                      </p:to>
                                    </p:set>
                                    <p:animEffect transition="in" filter="blinds(horizontal)">
                                      <p:cBhvr>
                                        <p:cTn id="7" dur="1000"/>
                                        <p:tgtEl>
                                          <p:spTgt spid="2">
                                            <p:graphicEl>
                                              <a:dgm id="{8E901C8C-B010-42A9-A77F-0D4B84D8FF0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graphicEl>
                                              <a:dgm id="{C73B07F5-A116-4DB3-8943-E32890060C4E}"/>
                                            </p:graphicEl>
                                          </p:spTgt>
                                        </p:tgtEl>
                                        <p:attrNameLst>
                                          <p:attrName>style.visibility</p:attrName>
                                        </p:attrNameLst>
                                      </p:cBhvr>
                                      <p:to>
                                        <p:strVal val="visible"/>
                                      </p:to>
                                    </p:set>
                                    <p:animEffect transition="in" filter="blinds(horizontal)">
                                      <p:cBhvr>
                                        <p:cTn id="12" dur="1000"/>
                                        <p:tgtEl>
                                          <p:spTgt spid="2">
                                            <p:graphicEl>
                                              <a:dgm id="{C73B07F5-A116-4DB3-8943-E32890060C4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
                                            <p:graphicEl>
                                              <a:dgm id="{FE280A98-8E08-4E09-9701-3EF03897A8F8}"/>
                                            </p:graphicEl>
                                          </p:spTgt>
                                        </p:tgtEl>
                                        <p:attrNameLst>
                                          <p:attrName>style.visibility</p:attrName>
                                        </p:attrNameLst>
                                      </p:cBhvr>
                                      <p:to>
                                        <p:strVal val="visible"/>
                                      </p:to>
                                    </p:set>
                                    <p:animEffect transition="in" filter="blinds(horizontal)">
                                      <p:cBhvr>
                                        <p:cTn id="17" dur="1000"/>
                                        <p:tgtEl>
                                          <p:spTgt spid="2">
                                            <p:graphicEl>
                                              <a:dgm id="{FE280A98-8E08-4E09-9701-3EF03897A8F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graphicEl>
                                              <a:dgm id="{4B0509C9-7CA9-4E6E-8CE4-2E03ECD63EF8}"/>
                                            </p:graphicEl>
                                          </p:spTgt>
                                        </p:tgtEl>
                                        <p:attrNameLst>
                                          <p:attrName>style.visibility</p:attrName>
                                        </p:attrNameLst>
                                      </p:cBhvr>
                                      <p:to>
                                        <p:strVal val="visible"/>
                                      </p:to>
                                    </p:set>
                                    <p:animEffect transition="in" filter="blinds(horizontal)">
                                      <p:cBhvr>
                                        <p:cTn id="22" dur="1000"/>
                                        <p:tgtEl>
                                          <p:spTgt spid="2">
                                            <p:graphicEl>
                                              <a:dgm id="{4B0509C9-7CA9-4E6E-8CE4-2E03ECD63EF8}"/>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
                                            <p:graphicEl>
                                              <a:dgm id="{67FF5019-8407-4B5E-9F9F-7A4E3A4899CC}"/>
                                            </p:graphicEl>
                                          </p:spTgt>
                                        </p:tgtEl>
                                        <p:attrNameLst>
                                          <p:attrName>style.visibility</p:attrName>
                                        </p:attrNameLst>
                                      </p:cBhvr>
                                      <p:to>
                                        <p:strVal val="visible"/>
                                      </p:to>
                                    </p:set>
                                    <p:animEffect transition="in" filter="blinds(horizontal)">
                                      <p:cBhvr>
                                        <p:cTn id="27" dur="1000"/>
                                        <p:tgtEl>
                                          <p:spTgt spid="2">
                                            <p:graphicEl>
                                              <a:dgm id="{67FF5019-8407-4B5E-9F9F-7A4E3A4899C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97987">
                                            <p:txEl>
                                              <p:pRg st="8" end="8"/>
                                            </p:txEl>
                                          </p:spTgt>
                                        </p:tgtEl>
                                        <p:attrNameLst>
                                          <p:attrName>style.visibility</p:attrName>
                                        </p:attrNameLst>
                                      </p:cBhvr>
                                      <p:to>
                                        <p:strVal val="visible"/>
                                      </p:to>
                                    </p:set>
                                    <p:animEffect transition="in" filter="blinds(horizontal)">
                                      <p:cBhvr>
                                        <p:cTn id="32" dur="1000"/>
                                        <p:tgtEl>
                                          <p:spTgt spid="297987">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97987">
                                            <p:txEl>
                                              <p:pRg st="6" end="6"/>
                                            </p:txEl>
                                          </p:spTgt>
                                        </p:tgtEl>
                                        <p:attrNameLst>
                                          <p:attrName>style.visibility</p:attrName>
                                        </p:attrNameLst>
                                      </p:cBhvr>
                                      <p:to>
                                        <p:strVal val="visible"/>
                                      </p:to>
                                    </p:set>
                                    <p:animEffect transition="in" filter="blinds(horizontal)">
                                      <p:cBhvr>
                                        <p:cTn id="37" dur="1000"/>
                                        <p:tgtEl>
                                          <p:spTgt spid="29798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297987">
                                            <p:txEl>
                                              <p:pRg st="4" end="4"/>
                                            </p:txEl>
                                          </p:spTgt>
                                        </p:tgtEl>
                                        <p:attrNameLst>
                                          <p:attrName>style.visibility</p:attrName>
                                        </p:attrNameLst>
                                      </p:cBhvr>
                                      <p:to>
                                        <p:strVal val="visible"/>
                                      </p:to>
                                    </p:set>
                                    <p:animEffect transition="in" filter="blinds(horizontal)">
                                      <p:cBhvr>
                                        <p:cTn id="42" dur="1000"/>
                                        <p:tgtEl>
                                          <p:spTgt spid="297987">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297987">
                                            <p:txEl>
                                              <p:pRg st="2" end="2"/>
                                            </p:txEl>
                                          </p:spTgt>
                                        </p:tgtEl>
                                        <p:attrNameLst>
                                          <p:attrName>style.visibility</p:attrName>
                                        </p:attrNameLst>
                                      </p:cBhvr>
                                      <p:to>
                                        <p:strVal val="visible"/>
                                      </p:to>
                                    </p:set>
                                    <p:animEffect transition="in" filter="blinds(horizontal)">
                                      <p:cBhvr>
                                        <p:cTn id="47" dur="1000"/>
                                        <p:tgtEl>
                                          <p:spTgt spid="297987">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297987">
                                            <p:txEl>
                                              <p:pRg st="0" end="0"/>
                                            </p:txEl>
                                          </p:spTgt>
                                        </p:tgtEl>
                                        <p:attrNameLst>
                                          <p:attrName>style.visibility</p:attrName>
                                        </p:attrNameLst>
                                      </p:cBhvr>
                                      <p:to>
                                        <p:strVal val="visible"/>
                                      </p:to>
                                    </p:set>
                                    <p:animEffect transition="in" filter="blinds(horizontal)">
                                      <p:cBhvr>
                                        <p:cTn id="52" dur="1000"/>
                                        <p:tgtEl>
                                          <p:spTgt spid="2979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ChangeArrowheads="1"/>
          </p:cNvSpPr>
          <p:nvPr/>
        </p:nvSpPr>
        <p:spPr bwMode="auto">
          <a:xfrm>
            <a:off x="250825" y="188913"/>
            <a:ext cx="8675688" cy="6480175"/>
          </a:xfrm>
          <a:prstGeom prst="rect">
            <a:avLst/>
          </a:prstGeom>
          <a:solidFill>
            <a:schemeClr val="bg1"/>
          </a:solidFill>
          <a:ln w="9525">
            <a:noFill/>
            <a:miter lim="800000"/>
            <a:headEnd/>
            <a:tailEnd/>
          </a:ln>
        </p:spPr>
        <p:txBody>
          <a:bodyPr lIns="60325" tIns="30163" rIns="60325" bIns="30163"/>
          <a:lstStyle/>
          <a:p>
            <a:pPr marL="725488" indent="-342900" defTabSz="723900" eaLnBrk="0" hangingPunct="0">
              <a:lnSpc>
                <a:spcPct val="140000"/>
              </a:lnSpc>
              <a:spcBef>
                <a:spcPct val="20000"/>
              </a:spcBef>
            </a:pPr>
            <a:endParaRPr lang="fa-IR" sz="2400" b="1" dirty="0">
              <a:solidFill>
                <a:srgbClr val="000066"/>
              </a:solidFill>
              <a:latin typeface="Arial" pitchFamily="34" charset="0"/>
              <a:cs typeface="Mitra" pitchFamily="2" charset="-78"/>
            </a:endParaRPr>
          </a:p>
          <a:p>
            <a:pPr marL="725488" indent="-342900" defTabSz="723900" eaLnBrk="0" hangingPunct="0">
              <a:lnSpc>
                <a:spcPct val="140000"/>
              </a:lnSpc>
              <a:spcBef>
                <a:spcPct val="20000"/>
              </a:spcBef>
            </a:pPr>
            <a:r>
              <a:rPr lang="fa-IR" sz="2400" b="1" dirty="0">
                <a:solidFill>
                  <a:srgbClr val="000066"/>
                </a:solidFill>
                <a:latin typeface="Arial" pitchFamily="34" charset="0"/>
                <a:cs typeface="Mitra" pitchFamily="2" charset="-78"/>
              </a:rPr>
              <a:t>1- </a:t>
            </a:r>
            <a:r>
              <a:rPr lang="fa-IR" sz="2000" dirty="0">
                <a:solidFill>
                  <a:srgbClr val="000066"/>
                </a:solidFill>
                <a:latin typeface="Arial" pitchFamily="34" charset="0"/>
                <a:cs typeface="Tahoma" pitchFamily="34" charset="0"/>
              </a:rPr>
              <a:t>تعهد به آرمان و مأموريت مشترك.</a:t>
            </a:r>
          </a:p>
          <a:p>
            <a:pPr marL="725488" indent="-342900" defTabSz="723900" eaLnBrk="0" hangingPunct="0">
              <a:lnSpc>
                <a:spcPct val="140000"/>
              </a:lnSpc>
              <a:spcBef>
                <a:spcPct val="20000"/>
              </a:spcBef>
            </a:pPr>
            <a:r>
              <a:rPr lang="fa-IR" sz="2000" dirty="0">
                <a:solidFill>
                  <a:srgbClr val="000066"/>
                </a:solidFill>
                <a:latin typeface="Arial" pitchFamily="34" charset="0"/>
                <a:cs typeface="Tahoma" pitchFamily="34" charset="0"/>
              </a:rPr>
              <a:t>2- تعهد به اصول و ارزشهاي مشترك.</a:t>
            </a:r>
          </a:p>
          <a:p>
            <a:pPr marL="725488" indent="-342900" defTabSz="723900" eaLnBrk="0" hangingPunct="0">
              <a:lnSpc>
                <a:spcPct val="140000"/>
              </a:lnSpc>
              <a:spcBef>
                <a:spcPct val="20000"/>
              </a:spcBef>
            </a:pPr>
            <a:r>
              <a:rPr lang="fa-IR" sz="2000" dirty="0">
                <a:solidFill>
                  <a:srgbClr val="000066"/>
                </a:solidFill>
                <a:latin typeface="Arial" pitchFamily="34" charset="0"/>
                <a:cs typeface="Tahoma" pitchFamily="34" charset="0"/>
              </a:rPr>
              <a:t>3- تعهد به يادگيري و نوآوري مستمر.</a:t>
            </a:r>
          </a:p>
          <a:p>
            <a:pPr marL="725488" indent="-342900" defTabSz="723900" eaLnBrk="0" hangingPunct="0">
              <a:lnSpc>
                <a:spcPct val="140000"/>
              </a:lnSpc>
              <a:spcBef>
                <a:spcPct val="20000"/>
              </a:spcBef>
            </a:pPr>
            <a:r>
              <a:rPr lang="fa-IR" sz="2000" dirty="0">
                <a:solidFill>
                  <a:srgbClr val="000066"/>
                </a:solidFill>
                <a:latin typeface="Arial" pitchFamily="34" charset="0"/>
                <a:cs typeface="Tahoma" pitchFamily="34" charset="0"/>
              </a:rPr>
              <a:t>4- وضوح در تعريف نقش ها</a:t>
            </a:r>
          </a:p>
          <a:p>
            <a:pPr marL="725488" indent="-342900" defTabSz="723900" eaLnBrk="0" hangingPunct="0">
              <a:lnSpc>
                <a:spcPct val="140000"/>
              </a:lnSpc>
              <a:spcBef>
                <a:spcPct val="20000"/>
              </a:spcBef>
            </a:pPr>
            <a:r>
              <a:rPr lang="fa-IR" sz="2000" dirty="0">
                <a:solidFill>
                  <a:srgbClr val="000066"/>
                </a:solidFill>
                <a:latin typeface="Arial" pitchFamily="34" charset="0"/>
                <a:cs typeface="Tahoma" pitchFamily="34" charset="0"/>
              </a:rPr>
              <a:t>5- ارتباطات موثر و ديالوگ.</a:t>
            </a:r>
          </a:p>
          <a:p>
            <a:pPr marL="725488" indent="-342900" defTabSz="723900" eaLnBrk="0" hangingPunct="0">
              <a:lnSpc>
                <a:spcPct val="140000"/>
              </a:lnSpc>
              <a:spcBef>
                <a:spcPct val="20000"/>
              </a:spcBef>
            </a:pPr>
            <a:r>
              <a:rPr lang="fa-IR" sz="2000" dirty="0">
                <a:solidFill>
                  <a:srgbClr val="000066"/>
                </a:solidFill>
                <a:latin typeface="Arial" pitchFamily="34" charset="0"/>
                <a:cs typeface="Tahoma" pitchFamily="34" charset="0"/>
              </a:rPr>
              <a:t>6- فضاي شفاف و اعتماد.</a:t>
            </a:r>
          </a:p>
          <a:p>
            <a:pPr marL="725488" indent="-342900" defTabSz="723900" eaLnBrk="0" hangingPunct="0">
              <a:lnSpc>
                <a:spcPct val="140000"/>
              </a:lnSpc>
              <a:spcBef>
                <a:spcPct val="20000"/>
              </a:spcBef>
            </a:pPr>
            <a:r>
              <a:rPr lang="fa-IR" sz="2000" dirty="0">
                <a:solidFill>
                  <a:srgbClr val="000066"/>
                </a:solidFill>
                <a:latin typeface="Arial" pitchFamily="34" charset="0"/>
                <a:cs typeface="Tahoma" pitchFamily="34" charset="0"/>
              </a:rPr>
              <a:t>7- راهكارهاي تصميم گيري تعريف شده.</a:t>
            </a:r>
          </a:p>
          <a:p>
            <a:pPr marL="725488" indent="-342900" defTabSz="723900" eaLnBrk="0" hangingPunct="0">
              <a:lnSpc>
                <a:spcPct val="140000"/>
              </a:lnSpc>
              <a:spcBef>
                <a:spcPct val="20000"/>
              </a:spcBef>
            </a:pPr>
            <a:r>
              <a:rPr lang="fa-IR" sz="2000" dirty="0">
                <a:solidFill>
                  <a:srgbClr val="000066"/>
                </a:solidFill>
                <a:latin typeface="Arial" pitchFamily="34" charset="0"/>
                <a:cs typeface="Tahoma" pitchFamily="34" charset="0"/>
              </a:rPr>
              <a:t>8- مشاركت موزون و متعادل.</a:t>
            </a:r>
          </a:p>
          <a:p>
            <a:pPr marL="725488" indent="-342900" defTabSz="723900" eaLnBrk="0" hangingPunct="0">
              <a:lnSpc>
                <a:spcPct val="140000"/>
              </a:lnSpc>
              <a:spcBef>
                <a:spcPct val="20000"/>
              </a:spcBef>
            </a:pPr>
            <a:r>
              <a:rPr lang="fa-IR" sz="2000" dirty="0">
                <a:solidFill>
                  <a:srgbClr val="000066"/>
                </a:solidFill>
                <a:latin typeface="Arial" pitchFamily="34" charset="0"/>
                <a:cs typeface="Tahoma" pitchFamily="34" charset="0"/>
              </a:rPr>
              <a:t>9- آگاهي از فرآيند كار گروهي</a:t>
            </a:r>
          </a:p>
          <a:p>
            <a:pPr marL="725488" indent="-342900" defTabSz="723900" eaLnBrk="0" hangingPunct="0">
              <a:lnSpc>
                <a:spcPct val="140000"/>
              </a:lnSpc>
              <a:spcBef>
                <a:spcPct val="20000"/>
              </a:spcBef>
            </a:pPr>
            <a:r>
              <a:rPr lang="fa-IR" sz="2000" dirty="0">
                <a:solidFill>
                  <a:srgbClr val="000066"/>
                </a:solidFill>
                <a:latin typeface="Arial" pitchFamily="34" charset="0"/>
                <a:cs typeface="Tahoma" pitchFamily="34" charset="0"/>
              </a:rPr>
              <a:t>10- مهارتهاي فردي </a:t>
            </a:r>
            <a:r>
              <a:rPr lang="fa-IR" sz="2000" dirty="0" smtClean="0">
                <a:solidFill>
                  <a:srgbClr val="000066"/>
                </a:solidFill>
                <a:latin typeface="Arial" pitchFamily="34" charset="0"/>
                <a:cs typeface="Tahoma" pitchFamily="34" charset="0"/>
              </a:rPr>
              <a:t>مناسب (تعهد به غني سازي فردي)</a:t>
            </a:r>
            <a:endParaRPr lang="fa-IR" sz="2000" dirty="0">
              <a:solidFill>
                <a:srgbClr val="000066"/>
              </a:solidFill>
              <a:latin typeface="Arial" pitchFamily="34" charset="0"/>
              <a:cs typeface="Tahoma" pitchFamily="34" charset="0"/>
            </a:endParaRPr>
          </a:p>
        </p:txBody>
      </p:sp>
      <p:graphicFrame>
        <p:nvGraphicFramePr>
          <p:cNvPr id="5122" name="Object 3"/>
          <p:cNvGraphicFramePr>
            <a:graphicFrameLocks/>
          </p:cNvGraphicFramePr>
          <p:nvPr/>
        </p:nvGraphicFramePr>
        <p:xfrm>
          <a:off x="611188" y="2492375"/>
          <a:ext cx="2767012" cy="2105025"/>
        </p:xfrm>
        <a:graphic>
          <a:graphicData uri="http://schemas.openxmlformats.org/presentationml/2006/ole">
            <mc:AlternateContent xmlns:mc="http://schemas.openxmlformats.org/markup-compatibility/2006">
              <mc:Choice xmlns:v="urn:schemas-microsoft-com:vml" Requires="v">
                <p:oleObj spid="_x0000_s4099" name="ClipArt" r:id="rId4" imgW="933086" imgH="952129" progId="">
                  <p:embed/>
                </p:oleObj>
              </mc:Choice>
              <mc:Fallback>
                <p:oleObj name="ClipArt" r:id="rId4" imgW="933086" imgH="952129" progId="">
                  <p:embed/>
                  <p:pic>
                    <p:nvPicPr>
                      <p:cNvPr id="0" name="Object 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188" y="2492375"/>
                        <a:ext cx="2767012" cy="210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124" name="Rectangle 4"/>
          <p:cNvSpPr>
            <a:spLocks noChangeArrowheads="1"/>
          </p:cNvSpPr>
          <p:nvPr/>
        </p:nvSpPr>
        <p:spPr bwMode="auto">
          <a:xfrm>
            <a:off x="1187624" y="332656"/>
            <a:ext cx="7010400" cy="474663"/>
          </a:xfrm>
          <a:prstGeom prst="rect">
            <a:avLst/>
          </a:prstGeom>
          <a:noFill/>
          <a:ln w="9525">
            <a:noFill/>
            <a:miter lim="800000"/>
            <a:headEnd/>
            <a:tailEnd/>
          </a:ln>
        </p:spPr>
        <p:txBody>
          <a:bodyPr lIns="49213" tIns="25400" rIns="49213" bIns="25400" anchor="ctr"/>
          <a:lstStyle/>
          <a:p>
            <a:pPr algn="ctr" defTabSz="762000" eaLnBrk="0" hangingPunct="0">
              <a:spcBef>
                <a:spcPct val="50000"/>
              </a:spcBef>
            </a:pPr>
            <a:r>
              <a:rPr lang="fa-IR" sz="5400" b="1" dirty="0">
                <a:solidFill>
                  <a:srgbClr val="000066"/>
                </a:solidFill>
                <a:latin typeface="IranNastaliq" pitchFamily="18" charset="0"/>
                <a:cs typeface="IranNastaliq" pitchFamily="18" charset="0"/>
              </a:rPr>
              <a:t>ده فرمان براي كار تيمي موفق</a:t>
            </a:r>
            <a:endParaRPr lang="en-US" sz="5400" b="1" dirty="0">
              <a:solidFill>
                <a:srgbClr val="000066"/>
              </a:solidFill>
              <a:latin typeface="IranNastaliq" pitchFamily="18" charset="0"/>
              <a:cs typeface="IranNastaliq" pitchFamily="18" charset="0"/>
            </a:endParaRPr>
          </a:p>
        </p:txBody>
      </p:sp>
    </p:spTree>
  </p:cSld>
  <p:clrMapOvr>
    <a:masterClrMapping/>
  </p:clrMapOvr>
  <p:transition spd="slow">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800" dirty="0" smtClean="0">
                <a:latin typeface="IranNastaliq" pitchFamily="18" charset="0"/>
                <a:cs typeface="IranNastaliq" pitchFamily="18" charset="0"/>
              </a:rPr>
              <a:t>کار  گروهي   هم   ضرورت و اجبار ، هم  يک انتخاب  </a:t>
            </a:r>
            <a:endParaRPr lang="fa-IR" sz="4800" dirty="0">
              <a:latin typeface="IranNastaliq" pitchFamily="18" charset="0"/>
              <a:cs typeface="IranNastaliq" pitchFamily="18" charset="0"/>
            </a:endParaRPr>
          </a:p>
        </p:txBody>
      </p:sp>
      <p:sp>
        <p:nvSpPr>
          <p:cNvPr id="3" name="Content Placeholder 2"/>
          <p:cNvSpPr>
            <a:spLocks noGrp="1"/>
          </p:cNvSpPr>
          <p:nvPr>
            <p:ph idx="1"/>
          </p:nvPr>
        </p:nvSpPr>
        <p:spPr>
          <a:xfrm>
            <a:off x="1000100" y="1447800"/>
            <a:ext cx="7933588" cy="4800600"/>
          </a:xfrm>
        </p:spPr>
        <p:txBody>
          <a:bodyPr>
            <a:normAutofit/>
          </a:bodyPr>
          <a:lstStyle/>
          <a:p>
            <a:pPr algn="just">
              <a:buNone/>
            </a:pPr>
            <a:r>
              <a:rPr lang="fa-IR" dirty="0" smtClean="0">
                <a:solidFill>
                  <a:schemeClr val="accent5">
                    <a:lumMod val="50000"/>
                  </a:schemeClr>
                </a:solidFill>
                <a:cs typeface="B Tabassom" pitchFamily="2" charset="-78"/>
              </a:rPr>
              <a:t>   </a:t>
            </a:r>
            <a:endParaRPr lang="fa-IR" dirty="0">
              <a:solidFill>
                <a:srgbClr val="800000"/>
              </a:solidFill>
              <a:cs typeface="B Tabassom" pitchFamily="2" charset="-78"/>
            </a:endParaRPr>
          </a:p>
        </p:txBody>
      </p:sp>
      <p:pic>
        <p:nvPicPr>
          <p:cNvPr id="4" name="Picture 6" descr="C:\Documents and Settings\whiteand\Local Settings\Temporary Internet Files\Content.IE5\JJQ8HIO1\MPj04000900000[1].jpg"/>
          <p:cNvPicPr>
            <a:picLocks noChangeAspect="1" noChangeArrowheads="1"/>
          </p:cNvPicPr>
          <p:nvPr/>
        </p:nvPicPr>
        <p:blipFill>
          <a:blip r:embed="rId2" cstate="print"/>
          <a:srcRect/>
          <a:stretch>
            <a:fillRect/>
          </a:stretch>
        </p:blipFill>
        <p:spPr bwMode="auto">
          <a:xfrm>
            <a:off x="1115616" y="1484784"/>
            <a:ext cx="7632848" cy="5184576"/>
          </a:xfrm>
          <a:prstGeom prst="rect">
            <a:avLst/>
          </a:prstGeom>
          <a:noFill/>
          <a:ln w="9525">
            <a:noFill/>
            <a:miter lim="800000"/>
            <a:headEnd/>
            <a:tailEnd/>
          </a:ln>
        </p:spPr>
      </p:pic>
    </p:spTree>
  </p:cSld>
  <p:clrMapOvr>
    <a:masterClrMapping/>
  </p:clrMapOvr>
  <p:transition spd="slow">
    <p:rand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dirty="0" smtClean="0">
                <a:latin typeface="IranNastaliq" pitchFamily="18" charset="0"/>
                <a:cs typeface="IranNastaliq" pitchFamily="18" charset="0"/>
              </a:rPr>
              <a:t>تعارض در کار گروهي</a:t>
            </a:r>
            <a:endParaRPr lang="fa-IR" sz="6000" dirty="0">
              <a:latin typeface="IranNastaliq" pitchFamily="18" charset="0"/>
              <a:cs typeface="IranNastaliq" pitchFamily="18" charset="0"/>
            </a:endParaRPr>
          </a:p>
        </p:txBody>
      </p:sp>
      <p:sp>
        <p:nvSpPr>
          <p:cNvPr id="3" name="Content Placeholder 2"/>
          <p:cNvSpPr>
            <a:spLocks noGrp="1"/>
          </p:cNvSpPr>
          <p:nvPr>
            <p:ph idx="1"/>
          </p:nvPr>
        </p:nvSpPr>
        <p:spPr>
          <a:xfrm>
            <a:off x="1187624" y="1447800"/>
            <a:ext cx="7746064" cy="4800600"/>
          </a:xfrm>
        </p:spPr>
        <p:txBody>
          <a:bodyPr/>
          <a:lstStyle/>
          <a:p>
            <a:pPr algn="just"/>
            <a:r>
              <a:rPr lang="fa-IR" dirty="0" smtClean="0">
                <a:solidFill>
                  <a:srgbClr val="800000"/>
                </a:solidFill>
                <a:cs typeface="B Koodak" pitchFamily="2" charset="-78"/>
              </a:rPr>
              <a:t>زماني که بين نقشها، منافع و اختيارات دو يا چند نفر ازاعضاي گروه تداخل ايجاد شود به گونه اي که هر يک تصور کنند که کار بيشتري انجام ميدهند، جايگاهشان به مخاطره مي افتد يا منافع کمتري نصيبشان ميشود، تعارض ايجاد ميشود.</a:t>
            </a:r>
          </a:p>
          <a:p>
            <a:pPr algn="just">
              <a:buNone/>
            </a:pPr>
            <a:endParaRPr lang="fa-IR" dirty="0" smtClean="0">
              <a:solidFill>
                <a:srgbClr val="800000"/>
              </a:solidFill>
              <a:cs typeface="B Koodak" pitchFamily="2" charset="-78"/>
            </a:endParaRPr>
          </a:p>
          <a:p>
            <a:pPr algn="just"/>
            <a:r>
              <a:rPr lang="fa-IR" dirty="0" smtClean="0">
                <a:solidFill>
                  <a:srgbClr val="800000"/>
                </a:solidFill>
                <a:cs typeface="B Koodak" pitchFamily="2" charset="-78"/>
              </a:rPr>
              <a:t>دوام تعارض ميتواند گروه را از هم گسيخته يا کار گروهي را بي اثر نمايد. به همين دليل بايد هرچه زودتر اين تعارض حل شود.</a:t>
            </a:r>
            <a:endParaRPr lang="fa-IR" dirty="0">
              <a:solidFill>
                <a:srgbClr val="800000"/>
              </a:solidFill>
              <a:cs typeface="B Koodak" pitchFamily="2" charset="-78"/>
            </a:endParaRPr>
          </a:p>
        </p:txBody>
      </p:sp>
    </p:spTree>
  </p:cSld>
  <p:clrMapOvr>
    <a:masterClrMapping/>
  </p:clrMapOvr>
  <p:transition spd="slow">
    <p:rand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pPr algn="ctr"/>
            <a:r>
              <a:rPr lang="fa-IR" sz="5400" dirty="0" smtClean="0">
                <a:latin typeface="IranNastaliq" pitchFamily="18" charset="0"/>
                <a:cs typeface="IranNastaliq" pitchFamily="18" charset="0"/>
              </a:rPr>
              <a:t>روشهاي حل تعارض در گروه</a:t>
            </a:r>
            <a:endParaRPr lang="en-US" sz="5400" dirty="0">
              <a:latin typeface="IranNastaliq" pitchFamily="18" charset="0"/>
              <a:cs typeface="IranNastaliq" pitchFamily="18" charset="0"/>
            </a:endParaRPr>
          </a:p>
        </p:txBody>
      </p:sp>
      <p:sp>
        <p:nvSpPr>
          <p:cNvPr id="41987" name="Rectangle 3"/>
          <p:cNvSpPr>
            <a:spLocks noGrp="1" noChangeArrowheads="1"/>
          </p:cNvSpPr>
          <p:nvPr>
            <p:ph type="body" idx="1"/>
          </p:nvPr>
        </p:nvSpPr>
        <p:spPr>
          <a:xfrm>
            <a:off x="1043608" y="1447800"/>
            <a:ext cx="8100392" cy="4800600"/>
          </a:xfrm>
        </p:spPr>
        <p:txBody>
          <a:bodyPr>
            <a:normAutofit fontScale="70000" lnSpcReduction="20000"/>
          </a:bodyPr>
          <a:lstStyle/>
          <a:p>
            <a:pPr algn="just"/>
            <a:r>
              <a:rPr lang="fa-IR" sz="4400" dirty="0" smtClean="0">
                <a:solidFill>
                  <a:srgbClr val="C00000"/>
                </a:solidFill>
                <a:cs typeface="B Zar" pitchFamily="2" charset="-78"/>
              </a:rPr>
              <a:t>رويکرد چکشي</a:t>
            </a:r>
            <a:r>
              <a:rPr lang="fa-IR" sz="4400" dirty="0" smtClean="0">
                <a:solidFill>
                  <a:srgbClr val="002060"/>
                </a:solidFill>
                <a:cs typeface="B Zar" pitchFamily="2" charset="-78"/>
              </a:rPr>
              <a:t>: يک نفر از تهديد، زور يا اقتدار خود استفاده مي کند، بقيه تسليم ميشوند. نتيجه اش خشم است.</a:t>
            </a:r>
            <a:endParaRPr lang="en-US" sz="4400" dirty="0">
              <a:solidFill>
                <a:srgbClr val="002060"/>
              </a:solidFill>
              <a:cs typeface="B Zar" pitchFamily="2" charset="-78"/>
            </a:endParaRPr>
          </a:p>
          <a:p>
            <a:pPr algn="just"/>
            <a:r>
              <a:rPr lang="fa-IR" sz="4400" dirty="0" smtClean="0">
                <a:solidFill>
                  <a:srgbClr val="C00000"/>
                </a:solidFill>
                <a:cs typeface="B Zar" pitchFamily="2" charset="-78"/>
              </a:rPr>
              <a:t>مصالحه</a:t>
            </a:r>
            <a:r>
              <a:rPr lang="fa-IR" sz="4400" dirty="0" smtClean="0">
                <a:solidFill>
                  <a:srgbClr val="002060"/>
                </a:solidFill>
                <a:cs typeface="B Zar" pitchFamily="2" charset="-78"/>
              </a:rPr>
              <a:t>: هر کدام از اعضاء حاضر ميشوند قدري گذشت کنند تا به يک تصميم واحد برسند. ممکن است دلخوري پيش بيايد.</a:t>
            </a:r>
            <a:endParaRPr lang="en-US" sz="4400" dirty="0">
              <a:solidFill>
                <a:srgbClr val="002060"/>
              </a:solidFill>
              <a:cs typeface="B Zar" pitchFamily="2" charset="-78"/>
            </a:endParaRPr>
          </a:p>
          <a:p>
            <a:pPr algn="just"/>
            <a:r>
              <a:rPr lang="fa-IR" sz="4400" dirty="0" smtClean="0">
                <a:solidFill>
                  <a:srgbClr val="C00000"/>
                </a:solidFill>
                <a:cs typeface="B Zar" pitchFamily="2" charset="-78"/>
              </a:rPr>
              <a:t>توافق يا اجماع</a:t>
            </a:r>
            <a:r>
              <a:rPr lang="fa-IR" sz="4400" dirty="0" smtClean="0">
                <a:solidFill>
                  <a:srgbClr val="002060"/>
                </a:solidFill>
                <a:cs typeface="B Zar" pitchFamily="2" charset="-78"/>
              </a:rPr>
              <a:t>: پس از ارائه و شنيدن استدلالها بر روي يک گزينه اجماع مي کنند. ممکن است زودرس و براي فرار از هيجانهاي منفي باشد.</a:t>
            </a:r>
            <a:endParaRPr lang="en-US" sz="4400" dirty="0">
              <a:solidFill>
                <a:srgbClr val="002060"/>
              </a:solidFill>
              <a:cs typeface="B Zar" pitchFamily="2" charset="-78"/>
            </a:endParaRPr>
          </a:p>
          <a:p>
            <a:pPr algn="just"/>
            <a:r>
              <a:rPr lang="fa-IR" sz="4400" dirty="0" smtClean="0">
                <a:solidFill>
                  <a:srgbClr val="C00000"/>
                </a:solidFill>
                <a:cs typeface="B Zar" pitchFamily="2" charset="-78"/>
              </a:rPr>
              <a:t>ميانجي گري يا وساطت</a:t>
            </a:r>
            <a:r>
              <a:rPr lang="fa-IR" sz="4400" dirty="0" smtClean="0">
                <a:solidFill>
                  <a:srgbClr val="002060"/>
                </a:solidFill>
                <a:cs typeface="B Zar" pitchFamily="2" charset="-78"/>
              </a:rPr>
              <a:t>: يک طرف سوم غير ذينفع يا يک مشاور يا براي رسيدن به توافق وارد عمل مي شود.</a:t>
            </a:r>
            <a:endParaRPr lang="en-US" sz="4400" dirty="0">
              <a:solidFill>
                <a:srgbClr val="002060"/>
              </a:solidFill>
              <a:cs typeface="B Zar" pitchFamily="2" charset="-78"/>
            </a:endParaRPr>
          </a:p>
          <a:p>
            <a:pPr algn="just"/>
            <a:r>
              <a:rPr lang="fa-IR" sz="4400" dirty="0" smtClean="0">
                <a:solidFill>
                  <a:srgbClr val="C00000"/>
                </a:solidFill>
                <a:cs typeface="B Zar" pitchFamily="2" charset="-78"/>
              </a:rPr>
              <a:t>حل مسئله خلاق</a:t>
            </a:r>
            <a:r>
              <a:rPr lang="fa-IR" sz="4400" dirty="0" smtClean="0">
                <a:solidFill>
                  <a:srgbClr val="002060"/>
                </a:solidFill>
                <a:cs typeface="B Zar" pitchFamily="2" charset="-78"/>
              </a:rPr>
              <a:t>: راه حلها و ايده هاي مختلف ارائه مي شود تا به يک راه حل قابل قبول برسند. در اينجا توافق واقعي حاصل ميشود.</a:t>
            </a:r>
            <a:endParaRPr lang="en-US" sz="4400" dirty="0">
              <a:solidFill>
                <a:srgbClr val="002060"/>
              </a:solidFill>
              <a:cs typeface="B Zar" pitchFamily="2" charset="-78"/>
            </a:endParaRPr>
          </a:p>
        </p:txBody>
      </p:sp>
    </p:spTree>
  </p:cSld>
  <p:clrMapOvr>
    <a:masterClrMapping/>
  </p:clrMapOvr>
  <p:transition spd="slow">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0"/>
            <a:ext cx="7498080" cy="1143000"/>
          </a:xfrm>
        </p:spPr>
        <p:txBody>
          <a:bodyPr>
            <a:normAutofit/>
          </a:bodyPr>
          <a:lstStyle/>
          <a:p>
            <a:pPr algn="ctr"/>
            <a:r>
              <a:rPr lang="fa-IR" sz="5400" dirty="0" smtClean="0">
                <a:latin typeface="IranNastaliq" pitchFamily="18" charset="0"/>
                <a:cs typeface="IranNastaliq" pitchFamily="18" charset="0"/>
              </a:rPr>
              <a:t>آموزش مهارت کار گروهي</a:t>
            </a:r>
            <a:endParaRPr lang="fa-IR" sz="5400" dirty="0">
              <a:latin typeface="IranNastaliq" pitchFamily="18" charset="0"/>
              <a:cs typeface="IranNastaliq" pitchFamily="18" charset="0"/>
            </a:endParaRPr>
          </a:p>
        </p:txBody>
      </p:sp>
      <p:sp>
        <p:nvSpPr>
          <p:cNvPr id="3" name="Content Placeholder 2"/>
          <p:cNvSpPr>
            <a:spLocks noGrp="1"/>
          </p:cNvSpPr>
          <p:nvPr>
            <p:ph idx="1"/>
          </p:nvPr>
        </p:nvSpPr>
        <p:spPr>
          <a:xfrm>
            <a:off x="1115616" y="1052736"/>
            <a:ext cx="8028384" cy="5805264"/>
          </a:xfrm>
        </p:spPr>
        <p:txBody>
          <a:bodyPr>
            <a:normAutofit fontScale="92500" lnSpcReduction="10000"/>
          </a:bodyPr>
          <a:lstStyle/>
          <a:p>
            <a:pPr algn="just"/>
            <a:r>
              <a:rPr lang="fa-IR" dirty="0" smtClean="0">
                <a:solidFill>
                  <a:schemeClr val="accent5">
                    <a:lumMod val="50000"/>
                  </a:schemeClr>
                </a:solidFill>
                <a:cs typeface="B Tehran" pitchFamily="2" charset="-78"/>
              </a:rPr>
              <a:t>براي ارزشيابي آغازين مفاهيمي از کار گروهي را در قالب سئوال از يادگيرندگان بپرسيد.</a:t>
            </a:r>
          </a:p>
          <a:p>
            <a:pPr algn="just"/>
            <a:r>
              <a:rPr lang="fa-IR" dirty="0" smtClean="0">
                <a:solidFill>
                  <a:schemeClr val="accent5">
                    <a:lumMod val="50000"/>
                  </a:schemeClr>
                </a:solidFill>
                <a:cs typeface="B Tehran" pitchFamily="2" charset="-78"/>
              </a:rPr>
              <a:t>از آنها بخواهيد که استعدادها، محدوديتها و مهارتهاي خود را در انجام کارهاي گروهي فهرست نمايند. </a:t>
            </a:r>
          </a:p>
          <a:p>
            <a:pPr algn="just"/>
            <a:r>
              <a:rPr lang="fa-IR" dirty="0" smtClean="0">
                <a:solidFill>
                  <a:schemeClr val="accent5">
                    <a:lumMod val="50000"/>
                  </a:schemeClr>
                </a:solidFill>
                <a:cs typeface="B Tehran" pitchFamily="2" charset="-78"/>
              </a:rPr>
              <a:t>از آنها بخواهيد تجاربي را که در زمينه انجام کار گروهي داشتند بيان کنند و مزايا، محدوديتها و برون داد کار گروهي را ذکر کنند.</a:t>
            </a:r>
          </a:p>
          <a:p>
            <a:pPr algn="just"/>
            <a:r>
              <a:rPr lang="fa-IR" dirty="0" smtClean="0">
                <a:solidFill>
                  <a:schemeClr val="accent5">
                    <a:lumMod val="50000"/>
                  </a:schemeClr>
                </a:solidFill>
                <a:cs typeface="B Tehran" pitchFamily="2" charset="-78"/>
              </a:rPr>
              <a:t>انجام يک کار گروهي متناسب با توانائيها و حوزه فعاليتشان را به آنها واگذار کنيد و از آنها بخواهيد که آن را ارزيابي کنند.</a:t>
            </a:r>
          </a:p>
          <a:p>
            <a:pPr algn="just"/>
            <a:r>
              <a:rPr lang="fa-IR" dirty="0" smtClean="0">
                <a:solidFill>
                  <a:schemeClr val="accent5">
                    <a:lumMod val="50000"/>
                  </a:schemeClr>
                </a:solidFill>
                <a:cs typeface="B Tehran" pitchFamily="2" charset="-78"/>
              </a:rPr>
              <a:t>روش سوسيومتري را براي اندازه گيري پويائيهاي درون گروه به آنها بياموزيد.</a:t>
            </a:r>
          </a:p>
          <a:p>
            <a:pPr algn="just"/>
            <a:r>
              <a:rPr lang="fa-IR" dirty="0" smtClean="0">
                <a:solidFill>
                  <a:schemeClr val="accent5">
                    <a:lumMod val="50000"/>
                  </a:schemeClr>
                </a:solidFill>
                <a:cs typeface="B Tehran" pitchFamily="2" charset="-78"/>
              </a:rPr>
              <a:t>روش دلفي براي ايجاد توافق را به آنها بياموزيد.</a:t>
            </a:r>
          </a:p>
          <a:p>
            <a:pPr algn="just"/>
            <a:r>
              <a:rPr lang="fa-IR" dirty="0" smtClean="0">
                <a:solidFill>
                  <a:schemeClr val="accent5">
                    <a:lumMod val="50000"/>
                  </a:schemeClr>
                </a:solidFill>
                <a:cs typeface="B Tehran" pitchFamily="2" charset="-78"/>
              </a:rPr>
              <a:t>يادمان باشد که کار تيمي نياز به تمرين دارد، تا جايي که امکان دارد آنها را در کار گروهي وارد کنيم.</a:t>
            </a:r>
          </a:p>
        </p:txBody>
      </p:sp>
    </p:spTree>
  </p:cSld>
  <p:clrMapOvr>
    <a:masterClrMapping/>
  </p:clrMapOvr>
  <p:transition spd="slow">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5400" dirty="0" smtClean="0">
                <a:latin typeface="IranNastaliq" pitchFamily="18" charset="0"/>
                <a:cs typeface="IranNastaliq" pitchFamily="18" charset="0"/>
              </a:rPr>
              <a:t>براي تبادل اطلاعات و همکاري </a:t>
            </a:r>
            <a:endParaRPr lang="fa-IR" sz="5400" dirty="0">
              <a:latin typeface="IranNastaliq" pitchFamily="18" charset="0"/>
              <a:cs typeface="IranNastaliq" pitchFamily="18" charset="0"/>
            </a:endParaRPr>
          </a:p>
        </p:txBody>
      </p:sp>
      <p:sp>
        <p:nvSpPr>
          <p:cNvPr id="3" name="Content Placeholder 2"/>
          <p:cNvSpPr>
            <a:spLocks noGrp="1"/>
          </p:cNvSpPr>
          <p:nvPr>
            <p:ph idx="1"/>
          </p:nvPr>
        </p:nvSpPr>
        <p:spPr/>
        <p:txBody>
          <a:bodyPr>
            <a:normAutofit/>
          </a:bodyPr>
          <a:lstStyle/>
          <a:p>
            <a:pPr algn="just">
              <a:buNone/>
            </a:pPr>
            <a:r>
              <a:rPr lang="fa-IR" dirty="0" smtClean="0">
                <a:solidFill>
                  <a:srgbClr val="0070C0"/>
                </a:solidFill>
                <a:cs typeface="B Tehran" pitchFamily="2" charset="-78"/>
                <a:hlinkClick r:id="rId2"/>
              </a:rPr>
              <a:t>در حوزه روانشناسي و زمينه هاي وابسته مطالب جالب خود را برايم بفرستيد و مطالب مورد نياز خود را درخواست کنيد</a:t>
            </a:r>
            <a:endParaRPr lang="en-US" dirty="0" smtClean="0">
              <a:solidFill>
                <a:srgbClr val="0070C0"/>
              </a:solidFill>
              <a:cs typeface="B Tehran" pitchFamily="2" charset="-78"/>
              <a:hlinkClick r:id="rId2"/>
            </a:endParaRPr>
          </a:p>
          <a:p>
            <a:pPr algn="l" rtl="0"/>
            <a:r>
              <a:rPr lang="en-US" dirty="0" smtClean="0">
                <a:solidFill>
                  <a:srgbClr val="0070C0"/>
                </a:solidFill>
                <a:cs typeface="B Tehran" pitchFamily="2" charset="-78"/>
                <a:hlinkClick r:id="rId2"/>
              </a:rPr>
              <a:t>fathabadi51@gmail.com</a:t>
            </a:r>
            <a:endParaRPr lang="en-US" dirty="0" smtClean="0">
              <a:solidFill>
                <a:srgbClr val="0070C0"/>
              </a:solidFill>
              <a:cs typeface="B Tehran" pitchFamily="2" charset="-78"/>
            </a:endParaRPr>
          </a:p>
          <a:p>
            <a:pPr algn="l" rtl="0"/>
            <a:r>
              <a:rPr lang="en-US" dirty="0" smtClean="0">
                <a:solidFill>
                  <a:srgbClr val="0070C0"/>
                </a:solidFill>
                <a:cs typeface="B Tehran" pitchFamily="2" charset="-78"/>
                <a:hlinkClick r:id="rId3"/>
              </a:rPr>
              <a:t>J_fathabadi@sbu.ac.ir</a:t>
            </a:r>
            <a:r>
              <a:rPr lang="en-US" dirty="0" smtClean="0">
                <a:solidFill>
                  <a:srgbClr val="0070C0"/>
                </a:solidFill>
                <a:cs typeface="B Tehran" pitchFamily="2" charset="-78"/>
              </a:rPr>
              <a:t> </a:t>
            </a:r>
          </a:p>
          <a:p>
            <a:pPr algn="l" rtl="0"/>
            <a:r>
              <a:rPr lang="en-US" dirty="0" smtClean="0">
                <a:solidFill>
                  <a:srgbClr val="0070C0"/>
                </a:solidFill>
                <a:cs typeface="B Tehran" pitchFamily="2" charset="-78"/>
              </a:rPr>
              <a:t>Ravanasa.com</a:t>
            </a:r>
            <a:endParaRPr lang="fa-IR" dirty="0" smtClean="0">
              <a:solidFill>
                <a:srgbClr val="0070C0"/>
              </a:solidFill>
              <a:cs typeface="B Tehran" pitchFamily="2" charset="-78"/>
            </a:endParaRPr>
          </a:p>
          <a:p>
            <a:pPr algn="r"/>
            <a:r>
              <a:rPr lang="fa-IR" dirty="0" smtClean="0">
                <a:solidFill>
                  <a:srgbClr val="0070C0"/>
                </a:solidFill>
                <a:cs typeface="B Tehran" pitchFamily="2" charset="-78"/>
              </a:rPr>
              <a:t>دانشگاه شهيد بهشتي. دانشکده روانشناسي و علوم تربيتي. گروه روانشناسي: 29902346</a:t>
            </a:r>
            <a:endParaRPr lang="fa-IR" dirty="0">
              <a:solidFill>
                <a:srgbClr val="0070C0"/>
              </a:solidFill>
              <a:cs typeface="B Tehran" pitchFamily="2" charset="-78"/>
            </a:endParaRPr>
          </a:p>
        </p:txBody>
      </p:sp>
    </p:spTree>
  </p:cSld>
  <p:clrMapOvr>
    <a:masterClrMapping/>
  </p:clrMapOvr>
  <p:transition spd="slow">
    <p:rand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fa-IR" sz="7200" dirty="0" smtClean="0">
                <a:latin typeface="IranNastaliq" pitchFamily="18" charset="0"/>
                <a:cs typeface="IranNastaliq" pitchFamily="18" charset="0"/>
              </a:rPr>
              <a:t>از بذل  توجه و حوصله شما سپاسگزاريم</a:t>
            </a:r>
            <a:endParaRPr lang="fa-IR" sz="7200" dirty="0">
              <a:latin typeface="IranNastaliq" pitchFamily="18" charset="0"/>
              <a:cs typeface="IranNastaliq" pitchFamily="18" charset="0"/>
            </a:endParaRPr>
          </a:p>
        </p:txBody>
      </p:sp>
      <p:pic>
        <p:nvPicPr>
          <p:cNvPr id="4" name="Content Placeholder 3" descr="70369_432.jpg"/>
          <p:cNvPicPr>
            <a:picLocks noGrp="1" noChangeAspect="1"/>
          </p:cNvPicPr>
          <p:nvPr>
            <p:ph idx="1"/>
          </p:nvPr>
        </p:nvPicPr>
        <p:blipFill>
          <a:blip r:embed="rId2" cstate="print"/>
          <a:stretch>
            <a:fillRect/>
          </a:stretch>
        </p:blipFill>
        <p:spPr>
          <a:xfrm>
            <a:off x="1043608" y="1484784"/>
            <a:ext cx="8100392" cy="5373216"/>
          </a:xfrm>
        </p:spPr>
      </p:pic>
    </p:spTree>
  </p:cSld>
  <p:clrMapOvr>
    <a:masterClrMapping/>
  </p:clrMapOvr>
  <p:transition spd="slow">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a:t>Management 8/e - Chapter 16</a:t>
            </a:r>
          </a:p>
        </p:txBody>
      </p:sp>
      <p:sp>
        <p:nvSpPr>
          <p:cNvPr id="5" name="Slide Number Placeholder 4"/>
          <p:cNvSpPr>
            <a:spLocks noGrp="1"/>
          </p:cNvSpPr>
          <p:nvPr>
            <p:ph type="sldNum" sz="quarter" idx="12"/>
          </p:nvPr>
        </p:nvSpPr>
        <p:spPr/>
        <p:txBody>
          <a:bodyPr/>
          <a:lstStyle/>
          <a:p>
            <a:fld id="{8D6FF1B1-F30D-45D8-B117-400A784CEDCD}" type="slidenum">
              <a:rPr lang="en-US"/>
              <a:pPr/>
              <a:t>24</a:t>
            </a:fld>
            <a:endParaRPr lang="en-US"/>
          </a:p>
        </p:txBody>
      </p:sp>
      <p:sp>
        <p:nvSpPr>
          <p:cNvPr id="115716" name="Rectangle 4"/>
          <p:cNvSpPr>
            <a:spLocks noGrp="1" noChangeArrowheads="1"/>
          </p:cNvSpPr>
          <p:nvPr>
            <p:ph type="title"/>
          </p:nvPr>
        </p:nvSpPr>
        <p:spPr/>
        <p:txBody>
          <a:bodyPr>
            <a:normAutofit fontScale="90000"/>
          </a:bodyPr>
          <a:lstStyle/>
          <a:p>
            <a:r>
              <a:rPr lang="en-US"/>
              <a:t>Figure 16.4</a:t>
            </a:r>
            <a:r>
              <a:rPr lang="en-US" sz="4000"/>
              <a:t> </a:t>
            </a:r>
            <a:r>
              <a:rPr lang="en-US" sz="3200"/>
              <a:t>Criteria for assessing the maturity of a team.</a:t>
            </a:r>
          </a:p>
        </p:txBody>
      </p:sp>
      <p:pic>
        <p:nvPicPr>
          <p:cNvPr id="115717" name="Picture 5"/>
          <p:cNvPicPr>
            <a:picLocks noChangeAspect="1" noChangeArrowheads="1"/>
          </p:cNvPicPr>
          <p:nvPr/>
        </p:nvPicPr>
        <p:blipFill>
          <a:blip r:embed="rId2" cstate="print"/>
          <a:srcRect/>
          <a:stretch>
            <a:fillRect/>
          </a:stretch>
        </p:blipFill>
        <p:spPr bwMode="auto">
          <a:xfrm>
            <a:off x="1981200" y="1752600"/>
            <a:ext cx="5181600" cy="4346575"/>
          </a:xfrm>
          <a:prstGeom prst="rect">
            <a:avLst/>
          </a:prstGeom>
          <a:noFill/>
          <a:ln w="12700">
            <a:noFill/>
            <a:miter lim="800000"/>
            <a:headEnd type="none" w="sm" len="sm"/>
            <a:tailEnd type="none" w="sm" len="sm"/>
          </a:ln>
          <a:effectLst/>
        </p:spPr>
      </p:pic>
    </p:spTree>
  </p:cSld>
  <p:clrMapOvr>
    <a:masterClrMapping/>
  </p:clrMapOvr>
  <p:transition spd="slow">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800" dirty="0" smtClean="0">
                <a:latin typeface="IranNastaliq" pitchFamily="18" charset="0"/>
                <a:cs typeface="IranNastaliq" pitchFamily="18" charset="0"/>
              </a:rPr>
              <a:t>الگوي عمومي آموزش – بر اساس نظر گيج و برلاينر</a:t>
            </a:r>
            <a:endParaRPr lang="fa-IR" sz="4800" dirty="0">
              <a:latin typeface="IranNastaliq" pitchFamily="18" charset="0"/>
              <a:cs typeface="IranNastaliq" pitchFamily="18" charset="0"/>
            </a:endParaRPr>
          </a:p>
        </p:txBody>
      </p:sp>
      <p:pic>
        <p:nvPicPr>
          <p:cNvPr id="2050" name="Picture 2" descr="H:\New Folder\a2.jpg"/>
          <p:cNvPicPr>
            <a:picLocks noGrp="1" noChangeAspect="1" noChangeArrowheads="1"/>
          </p:cNvPicPr>
          <p:nvPr>
            <p:ph idx="1"/>
          </p:nvPr>
        </p:nvPicPr>
        <p:blipFill>
          <a:blip r:embed="rId2" cstate="print"/>
          <a:srcRect/>
          <a:stretch>
            <a:fillRect/>
          </a:stretch>
        </p:blipFill>
        <p:spPr bwMode="auto">
          <a:xfrm>
            <a:off x="1043608" y="1447800"/>
            <a:ext cx="7704855" cy="5410200"/>
          </a:xfrm>
          <a:prstGeom prst="rect">
            <a:avLst/>
          </a:prstGeom>
          <a:noFill/>
        </p:spPr>
      </p:pic>
    </p:spTree>
  </p:cSld>
  <p:clrMapOvr>
    <a:masterClrMapping/>
  </p:clrMapOvr>
  <p:transition spd="slow">
    <p:random/>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1478</TotalTime>
  <Words>1659</Words>
  <Application>Microsoft Office PowerPoint</Application>
  <PresentationFormat>On-screen Show (4:3)</PresentationFormat>
  <Paragraphs>172</Paragraphs>
  <Slides>25</Slides>
  <Notes>8</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27" baseType="lpstr">
      <vt:lpstr>Solstice</vt:lpstr>
      <vt:lpstr>ClipArt</vt:lpstr>
      <vt:lpstr>به نام آنکه هستي نام از او يافت فلک جنبش، زمين آرام از او يافت </vt:lpstr>
      <vt:lpstr>کارگاه تربيت مدرس مهارتهاي زندگي  </vt:lpstr>
      <vt:lpstr>شرکت کنندگان محترم پس از گذراندن اين کارگاه آموزشي بايد بتوانند:</vt:lpstr>
      <vt:lpstr>تعريف گروه و کار گروهي</vt:lpstr>
      <vt:lpstr>PowerPoint Presentation</vt:lpstr>
      <vt:lpstr>PowerPoint Presentation</vt:lpstr>
      <vt:lpstr>PowerPoint Presentation</vt:lpstr>
      <vt:lpstr>فرد   و تيم 1. عضويت در گروه به معناي  استحاله فردي نيست، افراد بايد از ويژگيهاي منحصر به فردشان در راستاي  انجام وظايف خود در گروه استفاده کنند. 2. هر فردي استعدادها، محدوديتها و  توانائيهاي  خاص خودش را دارد. رهبر تيم بايد اين  موارد را شناسايي  کند و راستاي  انجام  وظايف  از آنها استفاده کند. 3. هيچ فردي براي کار تيمي  کاملاً  مناسب  يا کاملاً  نامناسب نيست ، نقاط ضعف شما با نقاط قوت ديگري و قوت شما با ضعف ديگري ترکيبي پذيرفتني دارند 4. روابط بين افراد تيم  مهمتر از  توانائيهاي آنهاست. روابطي که انسجام تيمي را فراهم مي کنند در رسيدن به هدفها بسيار سودمند هستند ولي اگر افراد توانمند روابط مناسب نداشته باشند،  بازده کار پائين خواهد بود. در ادامه انواع روابط در تيم آمده است.  </vt:lpstr>
      <vt:lpstr>چگونه خود را به رهبر تيم معرفي کنيم؟ </vt:lpstr>
      <vt:lpstr>براي تشکيل يک تيم کارآمد...</vt:lpstr>
      <vt:lpstr>تيم هاي کارآمد...</vt:lpstr>
      <vt:lpstr>انواع روابط در تيم ها  (غير متمرکز، متمرکز، محدود)</vt:lpstr>
      <vt:lpstr>اشکال مختلف رهبري درتيم ها </vt:lpstr>
      <vt:lpstr>PowerPoint Presentation</vt:lpstr>
      <vt:lpstr>PowerPoint Presentation</vt:lpstr>
      <vt:lpstr>پنج آفت كار تيمي</vt:lpstr>
      <vt:lpstr>PowerPoint Presentation</vt:lpstr>
      <vt:lpstr>کار  گروهي   هم   ضرورت و اجبار ، هم  يک انتخاب  </vt:lpstr>
      <vt:lpstr>تعارض در کار گروهي</vt:lpstr>
      <vt:lpstr>روشهاي حل تعارض در گروه</vt:lpstr>
      <vt:lpstr>آموزش مهارت کار گروهي</vt:lpstr>
      <vt:lpstr>براي تبادل اطلاعات و همکاري </vt:lpstr>
      <vt:lpstr>از بذل  توجه و حوصله شما سپاسگزاريم</vt:lpstr>
      <vt:lpstr>Figure 16.4 Criteria for assessing the maturity of a team.</vt:lpstr>
      <vt:lpstr>الگوي عمومي آموزش – بر اساس نظر گيج و برلاينر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آنکه هستي نام از او يافت فلک جنبش، زمين آرام از او يافت </dc:title>
  <dc:creator/>
  <cp:lastModifiedBy>DadeFam-43262657</cp:lastModifiedBy>
  <cp:revision>215</cp:revision>
  <dcterms:created xsi:type="dcterms:W3CDTF">2010-11-30T05:26:17Z</dcterms:created>
  <dcterms:modified xsi:type="dcterms:W3CDTF">2023-08-27T11:24:54Z</dcterms:modified>
</cp:coreProperties>
</file>