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4" r:id="rId2"/>
    <p:sldId id="256" r:id="rId3"/>
    <p:sldId id="269" r:id="rId4"/>
    <p:sldId id="270" r:id="rId5"/>
    <p:sldId id="271" r:id="rId6"/>
    <p:sldId id="272" r:id="rId7"/>
    <p:sldId id="273" r:id="rId8"/>
    <p:sldId id="274" r:id="rId9"/>
    <p:sldId id="275" r:id="rId10"/>
    <p:sldId id="276" r:id="rId11"/>
    <p:sldId id="277" r:id="rId12"/>
    <p:sldId id="278" r:id="rId13"/>
    <p:sldId id="280" r:id="rId14"/>
    <p:sldId id="281" r:id="rId15"/>
    <p:sldId id="283" r:id="rId16"/>
    <p:sldId id="284" r:id="rId17"/>
    <p:sldId id="286" r:id="rId18"/>
    <p:sldId id="287" r:id="rId19"/>
    <p:sldId id="288" r:id="rId20"/>
    <p:sldId id="289" r:id="rId21"/>
    <p:sldId id="290" r:id="rId22"/>
    <p:sldId id="291" r:id="rId23"/>
    <p:sldId id="292" r:id="rId24"/>
    <p:sldId id="293" r:id="rId25"/>
    <p:sldId id="25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4.wmf"/><Relationship Id="rId7" Type="http://schemas.openxmlformats.org/officeDocument/2006/relationships/image" Target="../media/image8.wmf"/><Relationship Id="rId2" Type="http://schemas.openxmlformats.org/officeDocument/2006/relationships/image" Target="../media/image3.wmf"/><Relationship Id="rId1" Type="http://schemas.openxmlformats.org/officeDocument/2006/relationships/image" Target="../media/image2.wmf"/><Relationship Id="rId6" Type="http://schemas.openxmlformats.org/officeDocument/2006/relationships/image" Target="../media/image7.wmf"/><Relationship Id="rId5" Type="http://schemas.openxmlformats.org/officeDocument/2006/relationships/image" Target="../media/image6.wmf"/><Relationship Id="rId10" Type="http://schemas.openxmlformats.org/officeDocument/2006/relationships/image" Target="../media/image11.wmf"/><Relationship Id="rId4" Type="http://schemas.openxmlformats.org/officeDocument/2006/relationships/image" Target="../media/image5.wmf"/><Relationship Id="rId9" Type="http://schemas.openxmlformats.org/officeDocument/2006/relationships/image" Target="../media/image10.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AF2358A-B4FE-4B9F-9E1B-3203952BAB21}"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4095894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F2358A-B4FE-4B9F-9E1B-3203952BAB21}"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1131485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F2358A-B4FE-4B9F-9E1B-3203952BAB21}"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18869151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AF2358A-B4FE-4B9F-9E1B-3203952BAB21}"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2012245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AF2358A-B4FE-4B9F-9E1B-3203952BAB21}" type="datetimeFigureOut">
              <a:rPr lang="en-US" smtClean="0"/>
              <a:t>4/22/2018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4012121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AF2358A-B4FE-4B9F-9E1B-3203952BAB21}" type="datetimeFigureOut">
              <a:rPr lang="en-US" smtClean="0"/>
              <a:t>4/22/2018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5376108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F2358A-B4FE-4B9F-9E1B-3203952BAB21}" type="datetimeFigureOut">
              <a:rPr lang="en-US" smtClean="0"/>
              <a:t>4/22/2018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2284956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F2358A-B4FE-4B9F-9E1B-3203952BAB21}"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364555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F2358A-B4FE-4B9F-9E1B-3203952BAB21}" type="datetimeFigureOut">
              <a:rPr lang="en-US" smtClean="0"/>
              <a:t>4/22/2018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13693518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F2358A-B4FE-4B9F-9E1B-3203952BAB21}"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260562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F2358A-B4FE-4B9F-9E1B-3203952BAB21}" type="datetimeFigureOut">
              <a:rPr lang="en-US" smtClean="0"/>
              <a:t>4/22/2018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5D4BF1-9B12-4B89-A5C8-435016C25C1F}" type="slidenum">
              <a:rPr lang="en-US" smtClean="0"/>
              <a:t>‹#›</a:t>
            </a:fld>
            <a:endParaRPr lang="en-US"/>
          </a:p>
        </p:txBody>
      </p:sp>
    </p:spTree>
    <p:extLst>
      <p:ext uri="{BB962C8B-B14F-4D97-AF65-F5344CB8AC3E}">
        <p14:creationId xmlns:p14="http://schemas.microsoft.com/office/powerpoint/2010/main" val="514972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F2358A-B4FE-4B9F-9E1B-3203952BAB21}" type="datetimeFigureOut">
              <a:rPr lang="en-US" smtClean="0"/>
              <a:t>4/22/2018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5D4BF1-9B12-4B89-A5C8-435016C25C1F}" type="slidenum">
              <a:rPr lang="en-US" smtClean="0"/>
              <a:t>‹#›</a:t>
            </a:fld>
            <a:endParaRPr lang="en-US"/>
          </a:p>
        </p:txBody>
      </p:sp>
    </p:spTree>
    <p:extLst>
      <p:ext uri="{BB962C8B-B14F-4D97-AF65-F5344CB8AC3E}">
        <p14:creationId xmlns:p14="http://schemas.microsoft.com/office/powerpoint/2010/main" val="154852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4.wmf"/><Relationship Id="rId13" Type="http://schemas.openxmlformats.org/officeDocument/2006/relationships/oleObject" Target="../embeddings/oleObject6.bin"/><Relationship Id="rId18" Type="http://schemas.openxmlformats.org/officeDocument/2006/relationships/image" Target="../media/image9.wmf"/><Relationship Id="rId3" Type="http://schemas.openxmlformats.org/officeDocument/2006/relationships/oleObject" Target="../embeddings/oleObject1.bin"/><Relationship Id="rId21" Type="http://schemas.openxmlformats.org/officeDocument/2006/relationships/oleObject" Target="../embeddings/oleObject10.bin"/><Relationship Id="rId7" Type="http://schemas.openxmlformats.org/officeDocument/2006/relationships/oleObject" Target="../embeddings/oleObject3.bin"/><Relationship Id="rId12" Type="http://schemas.openxmlformats.org/officeDocument/2006/relationships/image" Target="../media/image6.wmf"/><Relationship Id="rId17" Type="http://schemas.openxmlformats.org/officeDocument/2006/relationships/oleObject" Target="../embeddings/oleObject8.bin"/><Relationship Id="rId2" Type="http://schemas.openxmlformats.org/officeDocument/2006/relationships/slideLayout" Target="../slideLayouts/slideLayout1.xml"/><Relationship Id="rId16" Type="http://schemas.openxmlformats.org/officeDocument/2006/relationships/image" Target="../media/image8.wmf"/><Relationship Id="rId20" Type="http://schemas.openxmlformats.org/officeDocument/2006/relationships/image" Target="../media/image10.wmf"/><Relationship Id="rId1" Type="http://schemas.openxmlformats.org/officeDocument/2006/relationships/vmlDrawing" Target="../drawings/vmlDrawing1.vml"/><Relationship Id="rId6" Type="http://schemas.openxmlformats.org/officeDocument/2006/relationships/image" Target="../media/image3.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5.wmf"/><Relationship Id="rId19" Type="http://schemas.openxmlformats.org/officeDocument/2006/relationships/oleObject" Target="../embeddings/oleObject9.bin"/><Relationship Id="rId4" Type="http://schemas.openxmlformats.org/officeDocument/2006/relationships/image" Target="../media/image2.wmf"/><Relationship Id="rId9" Type="http://schemas.openxmlformats.org/officeDocument/2006/relationships/oleObject" Target="../embeddings/oleObject4.bin"/><Relationship Id="rId14" Type="http://schemas.openxmlformats.org/officeDocument/2006/relationships/image" Target="../media/image7.wmf"/><Relationship Id="rId22" Type="http://schemas.openxmlformats.org/officeDocument/2006/relationships/image" Target="../media/image11.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13.w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994600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3753" y="1253989"/>
            <a:ext cx="11376212" cy="4616648"/>
          </a:xfrm>
          <a:prstGeom prst="rect">
            <a:avLst/>
          </a:prstGeom>
          <a:noFill/>
        </p:spPr>
        <p:txBody>
          <a:bodyPr wrap="square" rtlCol="0">
            <a:spAutoFit/>
          </a:bodyPr>
          <a:lstStyle/>
          <a:p>
            <a:pPr algn="ctr"/>
            <a:r>
              <a:rPr lang="fa-IR" sz="6000" dirty="0" smtClean="0">
                <a:solidFill>
                  <a:srgbClr val="002060"/>
                </a:solidFill>
                <a:effectLst>
                  <a:reflection blurRad="6350" stA="55000" endA="300" endPos="45500" dir="5400000" sy="-100000" algn="bl" rotWithShape="0"/>
                </a:effectLst>
                <a:cs typeface="B Titr" panose="00000700000000000000" pitchFamily="2" charset="-78"/>
              </a:rPr>
              <a:t>علوم </a:t>
            </a:r>
            <a:r>
              <a:rPr lang="fa-IR" sz="6000" dirty="0" smtClean="0">
                <a:solidFill>
                  <a:srgbClr val="002060"/>
                </a:solidFill>
                <a:effectLst>
                  <a:reflection blurRad="6350" stA="55000" endA="300" endPos="45500" dir="5400000" sy="-100000" algn="bl" rotWithShape="0"/>
                </a:effectLst>
                <a:cs typeface="B Titr" panose="00000700000000000000" pitchFamily="2" charset="-78"/>
              </a:rPr>
              <a:t>نهم</a:t>
            </a:r>
            <a:endParaRPr lang="fa-IR" sz="6000" dirty="0" smtClean="0">
              <a:solidFill>
                <a:srgbClr val="002060"/>
              </a:solidFill>
              <a:effectLst>
                <a:reflection blurRad="6350" stA="55000" endA="300" endPos="45500" dir="5400000" sy="-100000" algn="bl" rotWithShape="0"/>
              </a:effectLst>
              <a:cs typeface="B Titr" panose="00000700000000000000" pitchFamily="2" charset="-78"/>
            </a:endParaRPr>
          </a:p>
          <a:p>
            <a:pPr algn="ctr"/>
            <a:endParaRPr lang="fa-IR" sz="6000" dirty="0" smtClean="0">
              <a:solidFill>
                <a:srgbClr val="002060"/>
              </a:solidFill>
              <a:effectLst>
                <a:reflection blurRad="6350" stA="55000" endA="300" endPos="45500" dir="5400000" sy="-100000" algn="bl" rotWithShape="0"/>
              </a:effectLst>
              <a:cs typeface="B Titr" panose="00000700000000000000" pitchFamily="2" charset="-78"/>
            </a:endParaRPr>
          </a:p>
          <a:p>
            <a:pPr algn="ctr"/>
            <a:r>
              <a:rPr lang="fa-IR" sz="6000" dirty="0" smtClean="0">
                <a:solidFill>
                  <a:srgbClr val="002060"/>
                </a:solidFill>
                <a:effectLst>
                  <a:reflection blurRad="6350" stA="55000" endA="300" endPos="45500" dir="5400000" sy="-100000" algn="bl" rotWithShape="0"/>
                </a:effectLst>
                <a:cs typeface="B Titr" panose="00000700000000000000" pitchFamily="2" charset="-78"/>
              </a:rPr>
              <a:t>فصل 3 : </a:t>
            </a:r>
            <a:r>
              <a:rPr lang="fa-IR" sz="5400" dirty="0" smtClean="0">
                <a:solidFill>
                  <a:srgbClr val="002060"/>
                </a:solidFill>
                <a:effectLst>
                  <a:reflection blurRad="6350" stA="55000" endA="300" endPos="45500" dir="5400000" sy="-100000" algn="bl" rotWithShape="0"/>
                </a:effectLst>
                <a:cs typeface="B Titr" panose="00000700000000000000" pitchFamily="2" charset="-78"/>
              </a:rPr>
              <a:t>به دنبال محیطی بهتر برای </a:t>
            </a:r>
            <a:r>
              <a:rPr lang="fa-IR" sz="5400" dirty="0" smtClean="0">
                <a:solidFill>
                  <a:srgbClr val="002060"/>
                </a:solidFill>
                <a:effectLst>
                  <a:reflection blurRad="6350" stA="55000" endA="300" endPos="45500" dir="5400000" sy="-100000" algn="bl" rotWithShape="0"/>
                </a:effectLst>
                <a:cs typeface="B Titr" panose="00000700000000000000" pitchFamily="2" charset="-78"/>
              </a:rPr>
              <a:t>زندگی</a:t>
            </a:r>
            <a:endParaRPr lang="fa-IR" sz="5400" dirty="0" smtClean="0">
              <a:solidFill>
                <a:srgbClr val="002060"/>
              </a:solidFill>
              <a:effectLst>
                <a:reflection blurRad="6350" stA="55000" endA="300" endPos="45500" dir="5400000" sy="-100000" algn="bl" rotWithShape="0"/>
              </a:effectLst>
              <a:cs typeface="B Titr" panose="00000700000000000000" pitchFamily="2" charset="-78"/>
            </a:endParaRPr>
          </a:p>
          <a:p>
            <a:pPr algn="ctr"/>
            <a:endParaRPr lang="fa-IR" sz="6000" dirty="0" smtClean="0">
              <a:solidFill>
                <a:srgbClr val="002060"/>
              </a:solidFill>
              <a:effectLst>
                <a:reflection blurRad="6350" stA="55000" endA="300" endPos="45500" dir="5400000" sy="-100000" algn="bl" rotWithShape="0"/>
              </a:effectLst>
              <a:cs typeface="B Titr" panose="00000700000000000000" pitchFamily="2" charset="-78"/>
            </a:endParaRPr>
          </a:p>
        </p:txBody>
      </p:sp>
    </p:spTree>
    <p:extLst>
      <p:ext uri="{BB962C8B-B14F-4D97-AF65-F5344CB8AC3E}">
        <p14:creationId xmlns:p14="http://schemas.microsoft.com/office/powerpoint/2010/main" val="1262362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25224" y="1031940"/>
            <a:ext cx="3012705" cy="684803"/>
          </a:xfrm>
          <a:prstGeom prst="rect">
            <a:avLst/>
          </a:prstGeom>
          <a:noFill/>
        </p:spPr>
        <p:txBody>
          <a:bodyPr wrap="square" rtlCol="0">
            <a:spAutoFit/>
          </a:bodyPr>
          <a:lstStyle/>
          <a:p>
            <a:pPr algn="ctr">
              <a:lnSpc>
                <a:spcPct val="150000"/>
              </a:lnSpc>
            </a:pPr>
            <a:r>
              <a:rPr lang="fa-IR" sz="2800" b="1" dirty="0" smtClean="0">
                <a:solidFill>
                  <a:srgbClr val="C00000"/>
                </a:solidFill>
                <a:cs typeface="B Nazanin" panose="00000400000000000000" pitchFamily="2" charset="-78"/>
              </a:rPr>
              <a:t>نفت خام</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031325"/>
          </a:xfrm>
          <a:prstGeom prst="rect">
            <a:avLst/>
          </a:prstGeom>
          <a:noFill/>
        </p:spPr>
        <p:txBody>
          <a:bodyPr wrap="square" rtlCol="0">
            <a:spAutoFit/>
          </a:bodyPr>
          <a:lstStyle/>
          <a:p>
            <a:pPr algn="r">
              <a:lnSpc>
                <a:spcPct val="150000"/>
              </a:lnSpc>
            </a:pPr>
            <a:r>
              <a:rPr lang="fa-IR" sz="2800" b="1" dirty="0" smtClean="0">
                <a:cs typeface="B Nazanin" panose="00000400000000000000" pitchFamily="2" charset="-78"/>
              </a:rPr>
              <a:t>نفتی که از چاه بیرون آورده شود، نفت خام نام دارد.</a:t>
            </a:r>
          </a:p>
          <a:p>
            <a:pPr algn="r">
              <a:lnSpc>
                <a:spcPct val="150000"/>
              </a:lnSpc>
            </a:pPr>
            <a:r>
              <a:rPr lang="fa-IR" sz="2800" b="1" dirty="0" smtClean="0">
                <a:cs typeface="B Nazanin" panose="00000400000000000000" pitchFamily="2" charset="-78"/>
              </a:rPr>
              <a:t>نفت خام مایع سیاه رنگ و بدبویی است که ممکن است مانند آب روان و یا مانند قیر غلیظ باشد.</a:t>
            </a:r>
          </a:p>
        </p:txBody>
      </p:sp>
    </p:spTree>
    <p:extLst>
      <p:ext uri="{BB962C8B-B14F-4D97-AF65-F5344CB8AC3E}">
        <p14:creationId xmlns:p14="http://schemas.microsoft.com/office/powerpoint/2010/main" val="255755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00954" y="1031940"/>
            <a:ext cx="10441358" cy="738664"/>
          </a:xfrm>
          <a:prstGeom prst="rect">
            <a:avLst/>
          </a:prstGeom>
          <a:noFill/>
        </p:spPr>
        <p:txBody>
          <a:bodyPr wrap="square" rtlCol="0">
            <a:spAutoFit/>
          </a:bodyPr>
          <a:lstStyle/>
          <a:p>
            <a:pPr algn="ctr">
              <a:lnSpc>
                <a:spcPct val="150000"/>
              </a:lnSpc>
            </a:pPr>
            <a:r>
              <a:rPr lang="fa-IR" sz="2800" b="1" dirty="0" smtClean="0">
                <a:solidFill>
                  <a:srgbClr val="C00000"/>
                </a:solidFill>
                <a:cs typeface="B Nazanin" panose="00000400000000000000" pitchFamily="2" charset="-78"/>
              </a:rPr>
              <a:t>تاثیرات اکتشاف نفت خام بر زندگی انسان</a:t>
            </a:r>
            <a:endParaRPr lang="en-US" sz="2800" b="1" dirty="0">
              <a:solidFill>
                <a:srgbClr val="C00000"/>
              </a:solidFill>
              <a:cs typeface="B Nazanin" panose="00000400000000000000" pitchFamily="2" charset="-78"/>
            </a:endParaRPr>
          </a:p>
        </p:txBody>
      </p:sp>
      <p:sp>
        <p:nvSpPr>
          <p:cNvPr id="5" name="TextBox 4"/>
          <p:cNvSpPr txBox="1"/>
          <p:nvPr/>
        </p:nvSpPr>
        <p:spPr>
          <a:xfrm>
            <a:off x="517429" y="1985684"/>
            <a:ext cx="10824882" cy="2677656"/>
          </a:xfrm>
          <a:prstGeom prst="rect">
            <a:avLst/>
          </a:prstGeom>
          <a:noFill/>
        </p:spPr>
        <p:txBody>
          <a:bodyPr wrap="square" rtlCol="0">
            <a:spAutoFit/>
          </a:bodyPr>
          <a:lstStyle/>
          <a:p>
            <a:pPr algn="r">
              <a:lnSpc>
                <a:spcPct val="150000"/>
              </a:lnSpc>
            </a:pPr>
            <a:r>
              <a:rPr lang="fa-IR" sz="2800" b="1" dirty="0" smtClean="0">
                <a:cs typeface="B Nazanin" panose="00000400000000000000" pitchFamily="2" charset="-78"/>
              </a:rPr>
              <a:t>تحول در صنعت حمل و نقل و ساخت خودروها و هواپیماها</a:t>
            </a:r>
          </a:p>
          <a:p>
            <a:pPr algn="r">
              <a:lnSpc>
                <a:spcPct val="150000"/>
              </a:lnSpc>
            </a:pPr>
            <a:r>
              <a:rPr lang="fa-IR" sz="2800" b="1" dirty="0" smtClean="0">
                <a:cs typeface="B Nazanin" panose="00000400000000000000" pitchFamily="2" charset="-78"/>
              </a:rPr>
              <a:t>آسان تر شدن مسافرت برای انسان</a:t>
            </a:r>
          </a:p>
          <a:p>
            <a:pPr algn="r">
              <a:lnSpc>
                <a:spcPct val="150000"/>
              </a:lnSpc>
            </a:pPr>
            <a:r>
              <a:rPr lang="fa-IR" sz="2800" b="1" dirty="0" smtClean="0">
                <a:cs typeface="B Nazanin" panose="00000400000000000000" pitchFamily="2" charset="-78"/>
              </a:rPr>
              <a:t>توسعه ی صنایع غذایی، دارویی، بهداشتی و کشاورزی</a:t>
            </a:r>
          </a:p>
          <a:p>
            <a:pPr algn="r" rtl="1">
              <a:lnSpc>
                <a:spcPct val="150000"/>
              </a:lnSpc>
            </a:pPr>
            <a:r>
              <a:rPr lang="fa-IR" sz="2800" b="1" dirty="0" smtClean="0">
                <a:cs typeface="B Nazanin" panose="00000400000000000000" pitchFamily="2" charset="-78"/>
              </a:rPr>
              <a:t>غلبه یا ریشه کن کردن برخی از بیماری ها و بالا رفتن سطح بهداشت همگانی</a:t>
            </a:r>
          </a:p>
        </p:txBody>
      </p:sp>
    </p:spTree>
    <p:extLst>
      <p:ext uri="{BB962C8B-B14F-4D97-AF65-F5344CB8AC3E}">
        <p14:creationId xmlns:p14="http://schemas.microsoft.com/office/powerpoint/2010/main" val="405017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00954" y="1474856"/>
            <a:ext cx="10441358" cy="684803"/>
          </a:xfrm>
          <a:prstGeom prst="rect">
            <a:avLst/>
          </a:prstGeom>
          <a:noFill/>
        </p:spPr>
        <p:txBody>
          <a:bodyPr wrap="square" rtlCol="0">
            <a:spAutoFit/>
          </a:bodyPr>
          <a:lstStyle/>
          <a:p>
            <a:pPr algn="ctr">
              <a:lnSpc>
                <a:spcPct val="150000"/>
              </a:lnSpc>
            </a:pPr>
            <a:r>
              <a:rPr lang="fa-IR" sz="2800" b="1" dirty="0" smtClean="0">
                <a:solidFill>
                  <a:srgbClr val="C00000"/>
                </a:solidFill>
                <a:cs typeface="B Nazanin" panose="00000400000000000000" pitchFamily="2" charset="-78"/>
              </a:rPr>
              <a:t>نکته</a:t>
            </a:r>
            <a:endParaRPr lang="en-US" sz="2800" b="1" dirty="0">
              <a:solidFill>
                <a:srgbClr val="C00000"/>
              </a:solidFill>
              <a:cs typeface="B Nazanin" panose="00000400000000000000" pitchFamily="2" charset="-78"/>
            </a:endParaRPr>
          </a:p>
        </p:txBody>
      </p:sp>
      <p:sp>
        <p:nvSpPr>
          <p:cNvPr id="5" name="TextBox 4"/>
          <p:cNvSpPr txBox="1"/>
          <p:nvPr/>
        </p:nvSpPr>
        <p:spPr>
          <a:xfrm>
            <a:off x="517429" y="2428600"/>
            <a:ext cx="10824882" cy="1331134"/>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نفت خام را هم می تون برای تامین انرژی سوزاند (نفت مصرفی در جهان) و هم از آن برای ساختن (نفت مصرفی در جهان) فرآورده های سودمند و تازه استفاده کرد. </a:t>
            </a:r>
          </a:p>
        </p:txBody>
      </p:sp>
    </p:spTree>
    <p:extLst>
      <p:ext uri="{BB962C8B-B14F-4D97-AF65-F5344CB8AC3E}">
        <p14:creationId xmlns:p14="http://schemas.microsoft.com/office/powerpoint/2010/main" val="535223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303407"/>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دلایل تامین انرژی از نفت خام</a:t>
            </a:r>
            <a:endParaRPr lang="en-US" sz="2800" b="1" dirty="0">
              <a:solidFill>
                <a:srgbClr val="C00000"/>
              </a:solidFill>
              <a:cs typeface="B Nazanin" panose="00000400000000000000" pitchFamily="2" charset="-78"/>
            </a:endParaRPr>
          </a:p>
        </p:txBody>
      </p:sp>
      <p:sp>
        <p:nvSpPr>
          <p:cNvPr id="3" name="TextBox 2"/>
          <p:cNvSpPr txBox="1"/>
          <p:nvPr/>
        </p:nvSpPr>
        <p:spPr>
          <a:xfrm>
            <a:off x="517429" y="2257151"/>
            <a:ext cx="10824882"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نفت نسبتا فراوان است و دسترسی به آن آسان است.</a:t>
            </a:r>
          </a:p>
          <a:p>
            <a:pPr algn="r" rtl="1">
              <a:lnSpc>
                <a:spcPct val="150000"/>
              </a:lnSpc>
            </a:pPr>
            <a:r>
              <a:rPr lang="fa-IR" sz="2800" b="1" dirty="0" smtClean="0">
                <a:cs typeface="B Nazanin" panose="00000400000000000000" pitchFamily="2" charset="-78"/>
              </a:rPr>
              <a:t>حمل و نقل و انبار کردن نفت بسیار آسان است.</a:t>
            </a:r>
          </a:p>
          <a:p>
            <a:pPr algn="r" rtl="1">
              <a:lnSpc>
                <a:spcPct val="150000"/>
              </a:lnSpc>
            </a:pPr>
            <a:r>
              <a:rPr lang="fa-IR" sz="2800" b="1" dirty="0" smtClean="0">
                <a:cs typeface="B Nazanin" panose="00000400000000000000" pitchFamily="2" charset="-78"/>
              </a:rPr>
              <a:t>قیمت نفت نسبتا ارزان و به راحتی قابل تهیه است.</a:t>
            </a:r>
          </a:p>
        </p:txBody>
      </p:sp>
    </p:spTree>
    <p:extLst>
      <p:ext uri="{BB962C8B-B14F-4D97-AF65-F5344CB8AC3E}">
        <p14:creationId xmlns:p14="http://schemas.microsoft.com/office/powerpoint/2010/main" val="20638240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ترکیب های نفت خام</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نفت خام مخلوطی از صدها ترکیب است که به آن ها هیدروکربن گفته می شود.</a:t>
            </a:r>
          </a:p>
          <a:p>
            <a:pPr algn="r" rtl="1">
              <a:lnSpc>
                <a:spcPct val="150000"/>
              </a:lnSpc>
            </a:pPr>
            <a:endParaRPr lang="fa-IR" sz="2800" b="1" dirty="0">
              <a:cs typeface="B Nazanin" panose="00000400000000000000" pitchFamily="2" charset="-78"/>
            </a:endParaRPr>
          </a:p>
          <a:p>
            <a:pPr algn="r" rtl="1">
              <a:lnSpc>
                <a:spcPct val="150000"/>
              </a:lnSpc>
            </a:pPr>
            <a:r>
              <a:rPr lang="fa-IR" sz="2800" b="1" dirty="0" smtClean="0">
                <a:cs typeface="B Nazanin" panose="00000400000000000000" pitchFamily="2" charset="-78"/>
              </a:rPr>
              <a:t>نکته: در نفتی که از چاه بیرون آورده می شود، افزون بر نفت خام همواره مقداری نمک، آب و گوگرد نیز یافت می شود.</a:t>
            </a:r>
          </a:p>
        </p:txBody>
      </p:sp>
    </p:spTree>
    <p:extLst>
      <p:ext uri="{BB962C8B-B14F-4D97-AF65-F5344CB8AC3E}">
        <p14:creationId xmlns:p14="http://schemas.microsoft.com/office/powerpoint/2010/main" val="2824038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474856"/>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ویژگی هیدروکربن ها</a:t>
            </a:r>
            <a:endParaRPr lang="en-US" sz="2800" b="1" dirty="0">
              <a:solidFill>
                <a:srgbClr val="C00000"/>
              </a:solidFill>
              <a:cs typeface="B Nazanin" panose="00000400000000000000" pitchFamily="2" charset="-78"/>
            </a:endParaRPr>
          </a:p>
        </p:txBody>
      </p:sp>
      <p:sp>
        <p:nvSpPr>
          <p:cNvPr id="3" name="TextBox 2"/>
          <p:cNvSpPr txBox="1"/>
          <p:nvPr/>
        </p:nvSpPr>
        <p:spPr>
          <a:xfrm>
            <a:off x="517429" y="2428600"/>
            <a:ext cx="10824882"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ویژگی هیدروکربن ها به تعداد اتم های سازنده ی آن ها بستگی دارد. برای نمونه چون تعداد اتم های متان و هیدروژن متفاوت است در بسیاری از ویژگی ها با هم متفاوتند .</a:t>
            </a:r>
          </a:p>
        </p:txBody>
      </p:sp>
    </p:spTree>
    <p:extLst>
      <p:ext uri="{BB962C8B-B14F-4D97-AF65-F5344CB8AC3E}">
        <p14:creationId xmlns:p14="http://schemas.microsoft.com/office/powerpoint/2010/main" val="3146572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480341405"/>
              </p:ext>
            </p:extLst>
          </p:nvPr>
        </p:nvGraphicFramePr>
        <p:xfrm>
          <a:off x="1721225" y="1203760"/>
          <a:ext cx="8579222" cy="5029200"/>
        </p:xfrm>
        <a:graphic>
          <a:graphicData uri="http://schemas.openxmlformats.org/drawingml/2006/table">
            <a:tbl>
              <a:tblPr firstRow="1" bandRow="1">
                <a:tableStyleId>{21E4AEA4-8DFA-4A89-87EB-49C32662AFE0}</a:tableStyleId>
              </a:tblPr>
              <a:tblGrid>
                <a:gridCol w="3668149">
                  <a:extLst>
                    <a:ext uri="{9D8B030D-6E8A-4147-A177-3AD203B41FA5}">
                      <a16:colId xmlns:a16="http://schemas.microsoft.com/office/drawing/2014/main" val="20000"/>
                    </a:ext>
                  </a:extLst>
                </a:gridCol>
                <a:gridCol w="1773444">
                  <a:extLst>
                    <a:ext uri="{9D8B030D-6E8A-4147-A177-3AD203B41FA5}">
                      <a16:colId xmlns:a16="http://schemas.microsoft.com/office/drawing/2014/main" val="20001"/>
                    </a:ext>
                  </a:extLst>
                </a:gridCol>
                <a:gridCol w="1759801">
                  <a:extLst>
                    <a:ext uri="{9D8B030D-6E8A-4147-A177-3AD203B41FA5}">
                      <a16:colId xmlns:a16="http://schemas.microsoft.com/office/drawing/2014/main" val="20002"/>
                    </a:ext>
                  </a:extLst>
                </a:gridCol>
                <a:gridCol w="1377828">
                  <a:extLst>
                    <a:ext uri="{9D8B030D-6E8A-4147-A177-3AD203B41FA5}">
                      <a16:colId xmlns:a16="http://schemas.microsoft.com/office/drawing/2014/main" val="20003"/>
                    </a:ext>
                  </a:extLst>
                </a:gridCol>
              </a:tblGrid>
              <a:tr h="370840">
                <a:tc>
                  <a:txBody>
                    <a:bodyPr/>
                    <a:lstStyle/>
                    <a:p>
                      <a:pPr algn="ctr"/>
                      <a:r>
                        <a:rPr lang="fa-IR" sz="2400" b="1" dirty="0" smtClean="0">
                          <a:solidFill>
                            <a:schemeClr val="tx1"/>
                          </a:solidFill>
                          <a:cs typeface="B Nazanin" panose="00000400000000000000" pitchFamily="2" charset="-78"/>
                        </a:rPr>
                        <a:t>نقطه ی جوش</a:t>
                      </a:r>
                      <a:r>
                        <a:rPr lang="fa-IR" sz="1600" b="1" dirty="0" smtClean="0">
                          <a:solidFill>
                            <a:schemeClr val="tx1"/>
                          </a:solidFill>
                          <a:cs typeface="B Nazanin" panose="00000400000000000000" pitchFamily="2" charset="-78"/>
                        </a:rPr>
                        <a:t> بر حسب درجه</a:t>
                      </a:r>
                      <a:r>
                        <a:rPr lang="fa-IR" sz="1600" b="1" baseline="0" dirty="0" smtClean="0">
                          <a:solidFill>
                            <a:schemeClr val="tx1"/>
                          </a:solidFill>
                          <a:cs typeface="B Nazanin" panose="00000400000000000000" pitchFamily="2" charset="-78"/>
                        </a:rPr>
                        <a:t> سانتی گراد</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نام هیدروکربن</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فرمول مولکول</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تعداد کربن</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0"/>
                  </a:ext>
                </a:extLst>
              </a:tr>
              <a:tr h="370840">
                <a:tc>
                  <a:txBody>
                    <a:bodyPr/>
                    <a:lstStyle/>
                    <a:p>
                      <a:pPr algn="ctr"/>
                      <a:r>
                        <a:rPr lang="fa-IR" sz="2400" b="1" dirty="0" smtClean="0">
                          <a:solidFill>
                            <a:schemeClr val="tx1"/>
                          </a:solidFill>
                          <a:cs typeface="B Nazanin" panose="00000400000000000000" pitchFamily="2" charset="-78"/>
                        </a:rPr>
                        <a:t>168-</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متان</a:t>
                      </a:r>
                      <a:endParaRPr lang="en-US" sz="2400" b="1" dirty="0">
                        <a:solidFill>
                          <a:schemeClr val="tx1"/>
                        </a:solidFill>
                        <a:cs typeface="B Nazanin" panose="00000400000000000000" pitchFamily="2" charset="-78"/>
                      </a:endParaRPr>
                    </a:p>
                  </a:txBody>
                  <a:tcPr/>
                </a:tc>
                <a:tc>
                  <a:txBody>
                    <a:bodyPr/>
                    <a:lstStyle/>
                    <a:p>
                      <a:pPr algn="ct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1</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1"/>
                  </a:ext>
                </a:extLst>
              </a:tr>
              <a:tr h="370840">
                <a:tc>
                  <a:txBody>
                    <a:bodyPr/>
                    <a:lstStyle/>
                    <a:p>
                      <a:pPr algn="ctr"/>
                      <a:r>
                        <a:rPr lang="fa-IR" sz="2400" b="1" dirty="0" smtClean="0">
                          <a:solidFill>
                            <a:schemeClr val="tx1"/>
                          </a:solidFill>
                          <a:cs typeface="B Nazanin" panose="00000400000000000000" pitchFamily="2" charset="-78"/>
                        </a:rPr>
                        <a:t>88-</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اتان</a:t>
                      </a:r>
                    </a:p>
                  </a:txBody>
                  <a:tcPr/>
                </a:tc>
                <a:tc>
                  <a:txBody>
                    <a:bodyPr/>
                    <a:lstStyle/>
                    <a:p>
                      <a:pPr algn="ctr"/>
                      <a:endParaRPr lang="en-US" sz="2400" b="1">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2</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2"/>
                  </a:ext>
                </a:extLst>
              </a:tr>
              <a:tr h="370840">
                <a:tc>
                  <a:txBody>
                    <a:bodyPr/>
                    <a:lstStyle/>
                    <a:p>
                      <a:pPr algn="ctr"/>
                      <a:r>
                        <a:rPr lang="fa-IR" sz="2400" b="1" dirty="0" smtClean="0">
                          <a:solidFill>
                            <a:schemeClr val="tx1"/>
                          </a:solidFill>
                          <a:cs typeface="B Nazanin" panose="00000400000000000000" pitchFamily="2" charset="-78"/>
                        </a:rPr>
                        <a:t>42-</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پروپان</a:t>
                      </a:r>
                      <a:endParaRPr lang="en-US" sz="2400" b="1" dirty="0">
                        <a:solidFill>
                          <a:schemeClr val="tx1"/>
                        </a:solidFill>
                        <a:cs typeface="B Nazanin" panose="00000400000000000000" pitchFamily="2" charset="-78"/>
                      </a:endParaRPr>
                    </a:p>
                  </a:txBody>
                  <a:tcPr/>
                </a:tc>
                <a:tc>
                  <a:txBody>
                    <a:bodyPr/>
                    <a:lstStyle/>
                    <a:p>
                      <a:pPr algn="ctr"/>
                      <a:endParaRPr lang="en-US" sz="2400" b="1">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3</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3"/>
                  </a:ext>
                </a:extLst>
              </a:tr>
              <a:tr h="370840">
                <a:tc>
                  <a:txBody>
                    <a:bodyPr/>
                    <a:lstStyle/>
                    <a:p>
                      <a:pPr algn="ctr"/>
                      <a:r>
                        <a:rPr lang="fa-IR" sz="2400" b="1" dirty="0" smtClean="0">
                          <a:solidFill>
                            <a:schemeClr val="tx1"/>
                          </a:solidFill>
                          <a:cs typeface="B Nazanin" panose="00000400000000000000" pitchFamily="2" charset="-78"/>
                        </a:rPr>
                        <a:t>0/5-</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بوتان</a:t>
                      </a:r>
                      <a:endParaRPr lang="en-US" sz="2400" b="1" dirty="0">
                        <a:solidFill>
                          <a:schemeClr val="tx1"/>
                        </a:solidFill>
                        <a:cs typeface="B Nazanin" panose="00000400000000000000" pitchFamily="2" charset="-78"/>
                      </a:endParaRPr>
                    </a:p>
                  </a:txBody>
                  <a:tcPr/>
                </a:tc>
                <a:tc>
                  <a:txBody>
                    <a:bodyPr/>
                    <a:lstStyle/>
                    <a:p>
                      <a:pPr algn="ctr"/>
                      <a:endParaRPr lang="en-US" sz="2400" b="1">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4</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4"/>
                  </a:ext>
                </a:extLst>
              </a:tr>
              <a:tr h="370840">
                <a:tc>
                  <a:txBody>
                    <a:bodyPr/>
                    <a:lstStyle/>
                    <a:p>
                      <a:pPr algn="ctr"/>
                      <a:r>
                        <a:rPr lang="fa-IR" sz="2400" b="1" dirty="0" smtClean="0">
                          <a:solidFill>
                            <a:schemeClr val="tx1"/>
                          </a:solidFill>
                          <a:cs typeface="B Nazanin" panose="00000400000000000000" pitchFamily="2" charset="-78"/>
                        </a:rPr>
                        <a:t>36/1</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پنتان</a:t>
                      </a:r>
                      <a:endParaRPr lang="en-US" sz="2400" b="1" dirty="0">
                        <a:solidFill>
                          <a:schemeClr val="tx1"/>
                        </a:solidFill>
                        <a:cs typeface="B Nazanin" panose="00000400000000000000" pitchFamily="2" charset="-78"/>
                      </a:endParaRPr>
                    </a:p>
                  </a:txBody>
                  <a:tcPr/>
                </a:tc>
                <a:tc>
                  <a:txBody>
                    <a:bodyPr/>
                    <a:lstStyle/>
                    <a:p>
                      <a:pPr algn="ctr"/>
                      <a:endParaRPr lang="en-US" sz="2400" b="1">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5</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5"/>
                  </a:ext>
                </a:extLst>
              </a:tr>
              <a:tr h="370840">
                <a:tc>
                  <a:txBody>
                    <a:bodyPr/>
                    <a:lstStyle/>
                    <a:p>
                      <a:pPr algn="ctr"/>
                      <a:r>
                        <a:rPr lang="fa-IR" sz="2400" b="1" dirty="0" smtClean="0">
                          <a:solidFill>
                            <a:schemeClr val="tx1"/>
                          </a:solidFill>
                          <a:cs typeface="B Nazanin" panose="00000400000000000000" pitchFamily="2" charset="-78"/>
                        </a:rPr>
                        <a:t>68/7</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هگزان </a:t>
                      </a:r>
                      <a:endParaRPr lang="en-US" sz="2400" b="1" dirty="0">
                        <a:solidFill>
                          <a:schemeClr val="tx1"/>
                        </a:solidFill>
                        <a:cs typeface="B Nazanin" panose="00000400000000000000" pitchFamily="2" charset="-78"/>
                      </a:endParaRPr>
                    </a:p>
                  </a:txBody>
                  <a:tcPr/>
                </a:tc>
                <a:tc>
                  <a:txBody>
                    <a:bodyPr/>
                    <a:lstStyle/>
                    <a:p>
                      <a:pPr algn="ctr"/>
                      <a:endParaRPr lang="en-US" sz="2400" b="1">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6</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6"/>
                  </a:ext>
                </a:extLst>
              </a:tr>
              <a:tr h="370840">
                <a:tc>
                  <a:txBody>
                    <a:bodyPr/>
                    <a:lstStyle/>
                    <a:p>
                      <a:pPr algn="ctr"/>
                      <a:r>
                        <a:rPr lang="fa-IR" sz="2400" b="1" dirty="0" smtClean="0">
                          <a:solidFill>
                            <a:schemeClr val="tx1"/>
                          </a:solidFill>
                          <a:cs typeface="B Nazanin" panose="00000400000000000000" pitchFamily="2" charset="-78"/>
                        </a:rPr>
                        <a:t>99</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هپتان</a:t>
                      </a:r>
                      <a:endParaRPr lang="en-US" sz="2400" b="1" dirty="0">
                        <a:solidFill>
                          <a:schemeClr val="tx1"/>
                        </a:solidFill>
                        <a:cs typeface="B Nazanin" panose="00000400000000000000" pitchFamily="2" charset="-78"/>
                      </a:endParaRPr>
                    </a:p>
                  </a:txBody>
                  <a:tcPr/>
                </a:tc>
                <a:tc>
                  <a:txBody>
                    <a:bodyPr/>
                    <a:lstStyle/>
                    <a:p>
                      <a:pPr algn="ct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7</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7"/>
                  </a:ext>
                </a:extLst>
              </a:tr>
              <a:tr h="370840">
                <a:tc>
                  <a:txBody>
                    <a:bodyPr/>
                    <a:lstStyle/>
                    <a:p>
                      <a:pPr algn="ctr"/>
                      <a:r>
                        <a:rPr lang="fa-IR" sz="2400" b="1" dirty="0" smtClean="0">
                          <a:solidFill>
                            <a:schemeClr val="tx1"/>
                          </a:solidFill>
                          <a:cs typeface="B Nazanin" panose="00000400000000000000" pitchFamily="2" charset="-78"/>
                        </a:rPr>
                        <a:t>125</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اوکتان</a:t>
                      </a:r>
                      <a:endParaRPr lang="en-US" sz="2400" b="1" dirty="0">
                        <a:solidFill>
                          <a:schemeClr val="tx1"/>
                        </a:solidFill>
                        <a:cs typeface="B Nazanin" panose="00000400000000000000" pitchFamily="2" charset="-78"/>
                      </a:endParaRPr>
                    </a:p>
                  </a:txBody>
                  <a:tcPr/>
                </a:tc>
                <a:tc>
                  <a:txBody>
                    <a:bodyPr/>
                    <a:lstStyle/>
                    <a:p>
                      <a:pPr algn="ct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8</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8"/>
                  </a:ext>
                </a:extLst>
              </a:tr>
              <a:tr h="370840">
                <a:tc>
                  <a:txBody>
                    <a:bodyPr/>
                    <a:lstStyle/>
                    <a:p>
                      <a:pPr algn="ctr"/>
                      <a:r>
                        <a:rPr lang="fa-IR" sz="2400" b="1" dirty="0" smtClean="0">
                          <a:solidFill>
                            <a:schemeClr val="tx1"/>
                          </a:solidFill>
                          <a:cs typeface="B Nazanin" panose="00000400000000000000" pitchFamily="2" charset="-78"/>
                        </a:rPr>
                        <a:t>151</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نونان</a:t>
                      </a:r>
                      <a:endParaRPr lang="en-US" sz="2400" b="1" dirty="0">
                        <a:solidFill>
                          <a:schemeClr val="tx1"/>
                        </a:solidFill>
                        <a:cs typeface="B Nazanin" panose="00000400000000000000" pitchFamily="2" charset="-78"/>
                      </a:endParaRPr>
                    </a:p>
                  </a:txBody>
                  <a:tcPr/>
                </a:tc>
                <a:tc>
                  <a:txBody>
                    <a:bodyPr/>
                    <a:lstStyle/>
                    <a:p>
                      <a:pPr algn="ct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9</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09"/>
                  </a:ext>
                </a:extLst>
              </a:tr>
              <a:tr h="370840">
                <a:tc>
                  <a:txBody>
                    <a:bodyPr/>
                    <a:lstStyle/>
                    <a:p>
                      <a:pPr algn="ctr"/>
                      <a:r>
                        <a:rPr lang="fa-IR" sz="2400" b="1" dirty="0" smtClean="0">
                          <a:solidFill>
                            <a:schemeClr val="tx1"/>
                          </a:solidFill>
                          <a:cs typeface="B Nazanin" panose="00000400000000000000" pitchFamily="2" charset="-78"/>
                        </a:rPr>
                        <a:t>174</a:t>
                      </a: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دکان</a:t>
                      </a:r>
                      <a:endParaRPr lang="en-US" sz="2400" b="1" dirty="0">
                        <a:solidFill>
                          <a:schemeClr val="tx1"/>
                        </a:solidFill>
                        <a:cs typeface="B Nazanin" panose="00000400000000000000" pitchFamily="2" charset="-78"/>
                      </a:endParaRPr>
                    </a:p>
                  </a:txBody>
                  <a:tcPr/>
                </a:tc>
                <a:tc>
                  <a:txBody>
                    <a:bodyPr/>
                    <a:lstStyle/>
                    <a:p>
                      <a:pPr algn="ctr"/>
                      <a:endParaRPr lang="en-US" sz="2400" b="1" dirty="0">
                        <a:solidFill>
                          <a:schemeClr val="tx1"/>
                        </a:solidFill>
                        <a:cs typeface="B Nazanin" panose="00000400000000000000" pitchFamily="2" charset="-78"/>
                      </a:endParaRPr>
                    </a:p>
                  </a:txBody>
                  <a:tcPr/>
                </a:tc>
                <a:tc>
                  <a:txBody>
                    <a:bodyPr/>
                    <a:lstStyle/>
                    <a:p>
                      <a:pPr algn="ctr"/>
                      <a:r>
                        <a:rPr lang="fa-IR" sz="2400" b="1" dirty="0" smtClean="0">
                          <a:solidFill>
                            <a:schemeClr val="tx1"/>
                          </a:solidFill>
                          <a:cs typeface="B Nazanin" panose="00000400000000000000" pitchFamily="2" charset="-78"/>
                        </a:rPr>
                        <a:t>10</a:t>
                      </a:r>
                      <a:endParaRPr lang="en-US" sz="2400" b="1" dirty="0">
                        <a:solidFill>
                          <a:schemeClr val="tx1"/>
                        </a:solidFill>
                        <a:cs typeface="B Nazanin" panose="00000400000000000000" pitchFamily="2" charset="-78"/>
                      </a:endParaRPr>
                    </a:p>
                  </a:txBody>
                  <a:tcPr/>
                </a:tc>
                <a:extLst>
                  <a:ext uri="{0D108BD9-81ED-4DB2-BD59-A6C34878D82A}">
                    <a16:rowId xmlns:a16="http://schemas.microsoft.com/office/drawing/2014/main" val="10010"/>
                  </a:ext>
                </a:extLst>
              </a:tr>
            </a:tbl>
          </a:graphicData>
        </a:graphic>
      </p:graphicFrame>
      <p:graphicFrame>
        <p:nvGraphicFramePr>
          <p:cNvPr id="3" name="Object 2"/>
          <p:cNvGraphicFramePr>
            <a:graphicFrameLocks noChangeAspect="1"/>
          </p:cNvGraphicFramePr>
          <p:nvPr>
            <p:extLst>
              <p:ext uri="{D42A27DB-BD31-4B8C-83A1-F6EECF244321}">
                <p14:modId xmlns:p14="http://schemas.microsoft.com/office/powerpoint/2010/main" val="1974083287"/>
              </p:ext>
            </p:extLst>
          </p:nvPr>
        </p:nvGraphicFramePr>
        <p:xfrm>
          <a:off x="7727950" y="1676400"/>
          <a:ext cx="625475" cy="450850"/>
        </p:xfrm>
        <a:graphic>
          <a:graphicData uri="http://schemas.openxmlformats.org/presentationml/2006/ole">
            <mc:AlternateContent xmlns:mc="http://schemas.openxmlformats.org/markup-compatibility/2006">
              <mc:Choice xmlns:v="urn:schemas-microsoft-com:vml" Requires="v">
                <p:oleObj spid="_x0000_s10272" name="Equation" r:id="rId3" imgW="317160" imgH="228600" progId="Equation.DSMT4">
                  <p:embed/>
                </p:oleObj>
              </mc:Choice>
              <mc:Fallback>
                <p:oleObj name="Equation" r:id="rId3" imgW="317160" imgH="228600" progId="Equation.DSMT4">
                  <p:embed/>
                  <p:pic>
                    <p:nvPicPr>
                      <p:cNvPr id="0" name=""/>
                      <p:cNvPicPr/>
                      <p:nvPr/>
                    </p:nvPicPr>
                    <p:blipFill>
                      <a:blip r:embed="rId4"/>
                      <a:stretch>
                        <a:fillRect/>
                      </a:stretch>
                    </p:blipFill>
                    <p:spPr>
                      <a:xfrm>
                        <a:off x="7727950" y="1676400"/>
                        <a:ext cx="625475" cy="450850"/>
                      </a:xfrm>
                      <a:prstGeom prst="rect">
                        <a:avLst/>
                      </a:prstGeom>
                    </p:spPr>
                  </p:pic>
                </p:oleObj>
              </mc:Fallback>
            </mc:AlternateContent>
          </a:graphicData>
        </a:graphic>
      </p:graphicFrame>
      <p:graphicFrame>
        <p:nvGraphicFramePr>
          <p:cNvPr id="4" name="Object 3"/>
          <p:cNvGraphicFramePr>
            <a:graphicFrameLocks noChangeAspect="1"/>
          </p:cNvGraphicFramePr>
          <p:nvPr>
            <p:extLst>
              <p:ext uri="{D42A27DB-BD31-4B8C-83A1-F6EECF244321}">
                <p14:modId xmlns:p14="http://schemas.microsoft.com/office/powerpoint/2010/main" val="975789890"/>
              </p:ext>
            </p:extLst>
          </p:nvPr>
        </p:nvGraphicFramePr>
        <p:xfrm>
          <a:off x="7679390" y="2127159"/>
          <a:ext cx="725021" cy="450013"/>
        </p:xfrm>
        <a:graphic>
          <a:graphicData uri="http://schemas.openxmlformats.org/presentationml/2006/ole">
            <mc:AlternateContent xmlns:mc="http://schemas.openxmlformats.org/markup-compatibility/2006">
              <mc:Choice xmlns:v="urn:schemas-microsoft-com:vml" Requires="v">
                <p:oleObj spid="_x0000_s10273" name="Equation" r:id="rId5" imgW="368280" imgH="228600" progId="Equation.DSMT4">
                  <p:embed/>
                </p:oleObj>
              </mc:Choice>
              <mc:Fallback>
                <p:oleObj name="Equation" r:id="rId5" imgW="368280" imgH="228600" progId="Equation.DSMT4">
                  <p:embed/>
                  <p:pic>
                    <p:nvPicPr>
                      <p:cNvPr id="0" name=""/>
                      <p:cNvPicPr/>
                      <p:nvPr/>
                    </p:nvPicPr>
                    <p:blipFill>
                      <a:blip r:embed="rId6"/>
                      <a:stretch>
                        <a:fillRect/>
                      </a:stretch>
                    </p:blipFill>
                    <p:spPr>
                      <a:xfrm>
                        <a:off x="7679390" y="2127159"/>
                        <a:ext cx="725021" cy="450013"/>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1029704662"/>
              </p:ext>
            </p:extLst>
          </p:nvPr>
        </p:nvGraphicFramePr>
        <p:xfrm>
          <a:off x="7666038" y="2586038"/>
          <a:ext cx="749300" cy="449262"/>
        </p:xfrm>
        <a:graphic>
          <a:graphicData uri="http://schemas.openxmlformats.org/presentationml/2006/ole">
            <mc:AlternateContent xmlns:mc="http://schemas.openxmlformats.org/markup-compatibility/2006">
              <mc:Choice xmlns:v="urn:schemas-microsoft-com:vml" Requires="v">
                <p:oleObj spid="_x0000_s10274" name="Equation" r:id="rId7" imgW="380880" imgH="228600" progId="Equation.DSMT4">
                  <p:embed/>
                </p:oleObj>
              </mc:Choice>
              <mc:Fallback>
                <p:oleObj name="Equation" r:id="rId7" imgW="380880" imgH="228600" progId="Equation.DSMT4">
                  <p:embed/>
                  <p:pic>
                    <p:nvPicPr>
                      <p:cNvPr id="0" name=""/>
                      <p:cNvPicPr/>
                      <p:nvPr/>
                    </p:nvPicPr>
                    <p:blipFill>
                      <a:blip r:embed="rId8"/>
                      <a:stretch>
                        <a:fillRect/>
                      </a:stretch>
                    </p:blipFill>
                    <p:spPr>
                      <a:xfrm>
                        <a:off x="7666038" y="2586038"/>
                        <a:ext cx="749300" cy="449262"/>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614569678"/>
              </p:ext>
            </p:extLst>
          </p:nvPr>
        </p:nvGraphicFramePr>
        <p:xfrm>
          <a:off x="7678271" y="3027185"/>
          <a:ext cx="774700" cy="449263"/>
        </p:xfrm>
        <a:graphic>
          <a:graphicData uri="http://schemas.openxmlformats.org/presentationml/2006/ole">
            <mc:AlternateContent xmlns:mc="http://schemas.openxmlformats.org/markup-compatibility/2006">
              <mc:Choice xmlns:v="urn:schemas-microsoft-com:vml" Requires="v">
                <p:oleObj spid="_x0000_s10275" name="Equation" r:id="rId9" imgW="393480" imgH="228600" progId="Equation.DSMT4">
                  <p:embed/>
                </p:oleObj>
              </mc:Choice>
              <mc:Fallback>
                <p:oleObj name="Equation" r:id="rId9" imgW="393480" imgH="228600" progId="Equation.DSMT4">
                  <p:embed/>
                  <p:pic>
                    <p:nvPicPr>
                      <p:cNvPr id="0" name=""/>
                      <p:cNvPicPr/>
                      <p:nvPr/>
                    </p:nvPicPr>
                    <p:blipFill>
                      <a:blip r:embed="rId10"/>
                      <a:stretch>
                        <a:fillRect/>
                      </a:stretch>
                    </p:blipFill>
                    <p:spPr>
                      <a:xfrm>
                        <a:off x="7678271" y="3027185"/>
                        <a:ext cx="774700" cy="449263"/>
                      </a:xfrm>
                      <a:prstGeom prst="rect">
                        <a:avLst/>
                      </a:prstGeom>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351432782"/>
              </p:ext>
            </p:extLst>
          </p:nvPr>
        </p:nvGraphicFramePr>
        <p:xfrm>
          <a:off x="7678271" y="3517182"/>
          <a:ext cx="800100" cy="449262"/>
        </p:xfrm>
        <a:graphic>
          <a:graphicData uri="http://schemas.openxmlformats.org/presentationml/2006/ole">
            <mc:AlternateContent xmlns:mc="http://schemas.openxmlformats.org/markup-compatibility/2006">
              <mc:Choice xmlns:v="urn:schemas-microsoft-com:vml" Requires="v">
                <p:oleObj spid="_x0000_s10276" name="Equation" r:id="rId11" imgW="406080" imgH="228600" progId="Equation.DSMT4">
                  <p:embed/>
                </p:oleObj>
              </mc:Choice>
              <mc:Fallback>
                <p:oleObj name="Equation" r:id="rId11" imgW="406080" imgH="228600" progId="Equation.DSMT4">
                  <p:embed/>
                  <p:pic>
                    <p:nvPicPr>
                      <p:cNvPr id="0" name=""/>
                      <p:cNvPicPr/>
                      <p:nvPr/>
                    </p:nvPicPr>
                    <p:blipFill>
                      <a:blip r:embed="rId12"/>
                      <a:stretch>
                        <a:fillRect/>
                      </a:stretch>
                    </p:blipFill>
                    <p:spPr>
                      <a:xfrm>
                        <a:off x="7678271" y="3517182"/>
                        <a:ext cx="800100" cy="449262"/>
                      </a:xfrm>
                      <a:prstGeom prst="rect">
                        <a:avLst/>
                      </a:prstGeom>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1094645545"/>
              </p:ext>
            </p:extLst>
          </p:nvPr>
        </p:nvGraphicFramePr>
        <p:xfrm>
          <a:off x="7662583" y="3949547"/>
          <a:ext cx="798512" cy="449263"/>
        </p:xfrm>
        <a:graphic>
          <a:graphicData uri="http://schemas.openxmlformats.org/presentationml/2006/ole">
            <mc:AlternateContent xmlns:mc="http://schemas.openxmlformats.org/markup-compatibility/2006">
              <mc:Choice xmlns:v="urn:schemas-microsoft-com:vml" Requires="v">
                <p:oleObj spid="_x0000_s10277" name="Equation" r:id="rId13" imgW="406080" imgH="228600" progId="Equation.DSMT4">
                  <p:embed/>
                </p:oleObj>
              </mc:Choice>
              <mc:Fallback>
                <p:oleObj name="Equation" r:id="rId13" imgW="406080" imgH="228600" progId="Equation.DSMT4">
                  <p:embed/>
                  <p:pic>
                    <p:nvPicPr>
                      <p:cNvPr id="0" name=""/>
                      <p:cNvPicPr/>
                      <p:nvPr/>
                    </p:nvPicPr>
                    <p:blipFill>
                      <a:blip r:embed="rId14"/>
                      <a:stretch>
                        <a:fillRect/>
                      </a:stretch>
                    </p:blipFill>
                    <p:spPr>
                      <a:xfrm>
                        <a:off x="7662583" y="3949547"/>
                        <a:ext cx="798512" cy="449263"/>
                      </a:xfrm>
                      <a:prstGeom prst="rect">
                        <a:avLst/>
                      </a:prstGeom>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364274731"/>
              </p:ext>
            </p:extLst>
          </p:nvPr>
        </p:nvGraphicFramePr>
        <p:xfrm>
          <a:off x="7678271" y="4410324"/>
          <a:ext cx="800100" cy="450850"/>
        </p:xfrm>
        <a:graphic>
          <a:graphicData uri="http://schemas.openxmlformats.org/presentationml/2006/ole">
            <mc:AlternateContent xmlns:mc="http://schemas.openxmlformats.org/markup-compatibility/2006">
              <mc:Choice xmlns:v="urn:schemas-microsoft-com:vml" Requires="v">
                <p:oleObj spid="_x0000_s10278" name="Equation" r:id="rId15" imgW="406080" imgH="228600" progId="Equation.DSMT4">
                  <p:embed/>
                </p:oleObj>
              </mc:Choice>
              <mc:Fallback>
                <p:oleObj name="Equation" r:id="rId15" imgW="406080" imgH="228600" progId="Equation.DSMT4">
                  <p:embed/>
                  <p:pic>
                    <p:nvPicPr>
                      <p:cNvPr id="0" name=""/>
                      <p:cNvPicPr/>
                      <p:nvPr/>
                    </p:nvPicPr>
                    <p:blipFill>
                      <a:blip r:embed="rId16"/>
                      <a:stretch>
                        <a:fillRect/>
                      </a:stretch>
                    </p:blipFill>
                    <p:spPr>
                      <a:xfrm>
                        <a:off x="7678271" y="4410324"/>
                        <a:ext cx="800100" cy="450850"/>
                      </a:xfrm>
                      <a:prstGeom prst="rect">
                        <a:avLst/>
                      </a:prstGeom>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337245659"/>
              </p:ext>
            </p:extLst>
          </p:nvPr>
        </p:nvGraphicFramePr>
        <p:xfrm>
          <a:off x="7662583" y="4869720"/>
          <a:ext cx="798512" cy="450850"/>
        </p:xfrm>
        <a:graphic>
          <a:graphicData uri="http://schemas.openxmlformats.org/presentationml/2006/ole">
            <mc:AlternateContent xmlns:mc="http://schemas.openxmlformats.org/markup-compatibility/2006">
              <mc:Choice xmlns:v="urn:schemas-microsoft-com:vml" Requires="v">
                <p:oleObj spid="_x0000_s10279" name="Equation" r:id="rId17" imgW="406080" imgH="228600" progId="Equation.DSMT4">
                  <p:embed/>
                </p:oleObj>
              </mc:Choice>
              <mc:Fallback>
                <p:oleObj name="Equation" r:id="rId17" imgW="406080" imgH="228600" progId="Equation.DSMT4">
                  <p:embed/>
                  <p:pic>
                    <p:nvPicPr>
                      <p:cNvPr id="0" name=""/>
                      <p:cNvPicPr/>
                      <p:nvPr/>
                    </p:nvPicPr>
                    <p:blipFill>
                      <a:blip r:embed="rId18"/>
                      <a:stretch>
                        <a:fillRect/>
                      </a:stretch>
                    </p:blipFill>
                    <p:spPr>
                      <a:xfrm>
                        <a:off x="7662583" y="4869720"/>
                        <a:ext cx="798512" cy="450850"/>
                      </a:xfrm>
                      <a:prstGeom prst="rect">
                        <a:avLst/>
                      </a:prstGeom>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1723005643"/>
              </p:ext>
            </p:extLst>
          </p:nvPr>
        </p:nvGraphicFramePr>
        <p:xfrm>
          <a:off x="7670427" y="5313057"/>
          <a:ext cx="800100" cy="450850"/>
        </p:xfrm>
        <a:graphic>
          <a:graphicData uri="http://schemas.openxmlformats.org/presentationml/2006/ole">
            <mc:AlternateContent xmlns:mc="http://schemas.openxmlformats.org/markup-compatibility/2006">
              <mc:Choice xmlns:v="urn:schemas-microsoft-com:vml" Requires="v">
                <p:oleObj spid="_x0000_s10280" name="Equation" r:id="rId19" imgW="406080" imgH="228600" progId="Equation.DSMT4">
                  <p:embed/>
                </p:oleObj>
              </mc:Choice>
              <mc:Fallback>
                <p:oleObj name="Equation" r:id="rId19" imgW="406080" imgH="228600" progId="Equation.DSMT4">
                  <p:embed/>
                  <p:pic>
                    <p:nvPicPr>
                      <p:cNvPr id="0" name=""/>
                      <p:cNvPicPr/>
                      <p:nvPr/>
                    </p:nvPicPr>
                    <p:blipFill>
                      <a:blip r:embed="rId20"/>
                      <a:stretch>
                        <a:fillRect/>
                      </a:stretch>
                    </p:blipFill>
                    <p:spPr>
                      <a:xfrm>
                        <a:off x="7670427" y="5313057"/>
                        <a:ext cx="800100" cy="450850"/>
                      </a:xfrm>
                      <a:prstGeom prst="rect">
                        <a:avLst/>
                      </a:prstGeom>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393078443"/>
              </p:ext>
            </p:extLst>
          </p:nvPr>
        </p:nvGraphicFramePr>
        <p:xfrm>
          <a:off x="7678271" y="5757982"/>
          <a:ext cx="850900" cy="449262"/>
        </p:xfrm>
        <a:graphic>
          <a:graphicData uri="http://schemas.openxmlformats.org/presentationml/2006/ole">
            <mc:AlternateContent xmlns:mc="http://schemas.openxmlformats.org/markup-compatibility/2006">
              <mc:Choice xmlns:v="urn:schemas-microsoft-com:vml" Requires="v">
                <p:oleObj spid="_x0000_s10281" name="Equation" r:id="rId21" imgW="431640" imgH="228600" progId="Equation.DSMT4">
                  <p:embed/>
                </p:oleObj>
              </mc:Choice>
              <mc:Fallback>
                <p:oleObj name="Equation" r:id="rId21" imgW="431640" imgH="228600" progId="Equation.DSMT4">
                  <p:embed/>
                  <p:pic>
                    <p:nvPicPr>
                      <p:cNvPr id="0" name=""/>
                      <p:cNvPicPr/>
                      <p:nvPr/>
                    </p:nvPicPr>
                    <p:blipFill>
                      <a:blip r:embed="rId22"/>
                      <a:stretch>
                        <a:fillRect/>
                      </a:stretch>
                    </p:blipFill>
                    <p:spPr>
                      <a:xfrm>
                        <a:off x="7678271" y="5757982"/>
                        <a:ext cx="850900" cy="449262"/>
                      </a:xfrm>
                      <a:prstGeom prst="rect">
                        <a:avLst/>
                      </a:prstGeom>
                    </p:spPr>
                  </p:pic>
                </p:oleObj>
              </mc:Fallback>
            </mc:AlternateContent>
          </a:graphicData>
        </a:graphic>
      </p:graphicFrame>
    </p:spTree>
    <p:extLst>
      <p:ext uri="{BB962C8B-B14F-4D97-AF65-F5344CB8AC3E}">
        <p14:creationId xmlns:p14="http://schemas.microsoft.com/office/powerpoint/2010/main" val="4173074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جداسازی اجزای تشکیل دهنده ی نفت خام</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تقطیر : در این روش، مخلوط دو یا چند مایع را که از نظر نقطه ی جوش با هم متفاوتند را می توان از هم جدا کرد. به این صورت که بعد از حرارت دادن مخلوط، مایعی که نقطه ی جوش پایین تری دارد زودتر بخار می شود و از مخلوط جدا می شود.</a:t>
            </a:r>
          </a:p>
          <a:p>
            <a:pPr algn="r" rtl="1">
              <a:lnSpc>
                <a:spcPct val="150000"/>
              </a:lnSpc>
            </a:pPr>
            <a:r>
              <a:rPr lang="fa-IR" sz="2800" b="1" dirty="0" smtClean="0">
                <a:cs typeface="B Nazanin" panose="00000400000000000000" pitchFamily="2" charset="-78"/>
              </a:rPr>
              <a:t>پالایشگاه : مکانی است که در آن نفت را به اجزای ساده تری تفکیک می کند. اساس جداسازی اجزا در پالایشگاه هم تقطیر (جزء به جزء) است. اما در آن جا از دستگاه پیچیده تر و بزرگتری به نام برج تقطیر استفاده می شود.</a:t>
            </a:r>
          </a:p>
        </p:txBody>
      </p:sp>
    </p:spTree>
    <p:extLst>
      <p:ext uri="{BB962C8B-B14F-4D97-AF65-F5344CB8AC3E}">
        <p14:creationId xmlns:p14="http://schemas.microsoft.com/office/powerpoint/2010/main" val="29245020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برج تقطیر</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در برج تقطیر ابتدا نفت خام را گرم می کنند تا بسیاری از هیدروکربن های آن تبخیر شوند. در طیی گرم کردن نفت خام، نخست مولکول های کوچک تر که نقطه ی جوش پایینی دارند، بخار می شوند و به سوی بالای برج تقطیر می روند. این مولکول ها به تدریج که بالا می روند سرد می شوند و به صورت مایع درآمده و از برج خارج می شوند.</a:t>
            </a:r>
          </a:p>
        </p:txBody>
      </p:sp>
    </p:spTree>
    <p:extLst>
      <p:ext uri="{BB962C8B-B14F-4D97-AF65-F5344CB8AC3E}">
        <p14:creationId xmlns:p14="http://schemas.microsoft.com/office/powerpoint/2010/main" val="3138866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برش نفتی </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1331134"/>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مخلوطی از چند هیدروکربن که نقطه ی جوش نزدیک به هم دارند و با هم از نفت خام جدا می شوند.</a:t>
            </a:r>
          </a:p>
        </p:txBody>
      </p:sp>
    </p:spTree>
    <p:extLst>
      <p:ext uri="{BB962C8B-B14F-4D97-AF65-F5344CB8AC3E}">
        <p14:creationId xmlns:p14="http://schemas.microsoft.com/office/powerpoint/2010/main" val="26963315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مثال هایی از کاربرد نفت در ساخت وسایل</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3970318"/>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حشره کش ها			2- پاک کننده ها</a:t>
            </a:r>
          </a:p>
          <a:p>
            <a:pPr algn="r" rtl="1">
              <a:lnSpc>
                <a:spcPct val="150000"/>
              </a:lnSpc>
            </a:pPr>
            <a:r>
              <a:rPr lang="fa-IR" sz="2800" b="1" dirty="0" smtClean="0">
                <a:cs typeface="B Nazanin" panose="00000400000000000000" pitchFamily="2" charset="-78"/>
              </a:rPr>
              <a:t>3- چرم مصنوعی			4- رنگ ها</a:t>
            </a:r>
          </a:p>
          <a:p>
            <a:pPr algn="r" rtl="1">
              <a:lnSpc>
                <a:spcPct val="150000"/>
              </a:lnSpc>
            </a:pPr>
            <a:r>
              <a:rPr lang="fa-IR" sz="2800" b="1" dirty="0" smtClean="0">
                <a:cs typeface="B Nazanin" panose="00000400000000000000" pitchFamily="2" charset="-78"/>
              </a:rPr>
              <a:t>5- کود شیمیایی			6- طعم دهنده ها</a:t>
            </a:r>
          </a:p>
          <a:p>
            <a:pPr algn="r" rtl="1">
              <a:lnSpc>
                <a:spcPct val="150000"/>
              </a:lnSpc>
            </a:pPr>
            <a:r>
              <a:rPr lang="fa-IR" sz="2800" b="1" dirty="0" smtClean="0">
                <a:cs typeface="B Nazanin" panose="00000400000000000000" pitchFamily="2" charset="-78"/>
              </a:rPr>
              <a:t>7- رنگ های خوراکی			8- مواد آرایشی</a:t>
            </a:r>
          </a:p>
          <a:p>
            <a:pPr algn="r" rtl="1">
              <a:lnSpc>
                <a:spcPct val="150000"/>
              </a:lnSpc>
            </a:pPr>
            <a:r>
              <a:rPr lang="fa-IR" sz="2800" b="1" dirty="0" smtClean="0">
                <a:cs typeface="B Nazanin" panose="00000400000000000000" pitchFamily="2" charset="-78"/>
              </a:rPr>
              <a:t>9- پلاستیک				10- داروها </a:t>
            </a:r>
          </a:p>
          <a:p>
            <a:pPr algn="r" rtl="1">
              <a:lnSpc>
                <a:spcPct val="150000"/>
              </a:lnSpc>
            </a:pPr>
            <a:r>
              <a:rPr lang="fa-IR" sz="2800" b="1" dirty="0" smtClean="0">
                <a:cs typeface="B Nazanin" panose="00000400000000000000" pitchFamily="2" charset="-78"/>
              </a:rPr>
              <a:t>و ...</a:t>
            </a:r>
          </a:p>
        </p:txBody>
      </p:sp>
    </p:spTree>
    <p:extLst>
      <p:ext uri="{BB962C8B-B14F-4D97-AF65-F5344CB8AC3E}">
        <p14:creationId xmlns:p14="http://schemas.microsoft.com/office/powerpoint/2010/main" val="8333906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اتن</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684803"/>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یکی از مواد پرکاربرد بوده که از مشتقات نفت است.</a:t>
            </a:r>
          </a:p>
        </p:txBody>
      </p:sp>
      <p:graphicFrame>
        <p:nvGraphicFramePr>
          <p:cNvPr id="5" name="Table 4"/>
          <p:cNvGraphicFramePr>
            <a:graphicFrameLocks noGrp="1"/>
          </p:cNvGraphicFramePr>
          <p:nvPr>
            <p:extLst>
              <p:ext uri="{D42A27DB-BD31-4B8C-83A1-F6EECF244321}">
                <p14:modId xmlns:p14="http://schemas.microsoft.com/office/powerpoint/2010/main" val="838891625"/>
              </p:ext>
            </p:extLst>
          </p:nvPr>
        </p:nvGraphicFramePr>
        <p:xfrm>
          <a:off x="1391488" y="3503207"/>
          <a:ext cx="9602232" cy="2011680"/>
        </p:xfrm>
        <a:graphic>
          <a:graphicData uri="http://schemas.openxmlformats.org/drawingml/2006/table">
            <a:tbl>
              <a:tblPr firstRow="1" bandRow="1">
                <a:tableStyleId>{21E4AEA4-8DFA-4A89-87EB-49C32662AFE0}</a:tableStyleId>
              </a:tblPr>
              <a:tblGrid>
                <a:gridCol w="1600372">
                  <a:extLst>
                    <a:ext uri="{9D8B030D-6E8A-4147-A177-3AD203B41FA5}">
                      <a16:colId xmlns:a16="http://schemas.microsoft.com/office/drawing/2014/main" val="20000"/>
                    </a:ext>
                  </a:extLst>
                </a:gridCol>
                <a:gridCol w="1600372">
                  <a:extLst>
                    <a:ext uri="{9D8B030D-6E8A-4147-A177-3AD203B41FA5}">
                      <a16:colId xmlns:a16="http://schemas.microsoft.com/office/drawing/2014/main" val="20001"/>
                    </a:ext>
                  </a:extLst>
                </a:gridCol>
                <a:gridCol w="1600372">
                  <a:extLst>
                    <a:ext uri="{9D8B030D-6E8A-4147-A177-3AD203B41FA5}">
                      <a16:colId xmlns:a16="http://schemas.microsoft.com/office/drawing/2014/main" val="20002"/>
                    </a:ext>
                  </a:extLst>
                </a:gridCol>
                <a:gridCol w="1600372">
                  <a:extLst>
                    <a:ext uri="{9D8B030D-6E8A-4147-A177-3AD203B41FA5}">
                      <a16:colId xmlns:a16="http://schemas.microsoft.com/office/drawing/2014/main" val="20003"/>
                    </a:ext>
                  </a:extLst>
                </a:gridCol>
                <a:gridCol w="1600372">
                  <a:extLst>
                    <a:ext uri="{9D8B030D-6E8A-4147-A177-3AD203B41FA5}">
                      <a16:colId xmlns:a16="http://schemas.microsoft.com/office/drawing/2014/main" val="20004"/>
                    </a:ext>
                  </a:extLst>
                </a:gridCol>
                <a:gridCol w="1600372">
                  <a:extLst>
                    <a:ext uri="{9D8B030D-6E8A-4147-A177-3AD203B41FA5}">
                      <a16:colId xmlns:a16="http://schemas.microsoft.com/office/drawing/2014/main" val="20005"/>
                    </a:ext>
                  </a:extLst>
                </a:gridCol>
              </a:tblGrid>
              <a:tr h="557524">
                <a:tc>
                  <a:txBody>
                    <a:bodyPr/>
                    <a:lstStyle/>
                    <a:p>
                      <a:pPr algn="ctr" rtl="1"/>
                      <a:r>
                        <a:rPr lang="fa-IR" sz="2400" b="1" i="0" dirty="0" smtClean="0">
                          <a:solidFill>
                            <a:schemeClr val="tx1"/>
                          </a:solidFill>
                          <a:cs typeface="B Nazanin" panose="00000400000000000000" pitchFamily="2" charset="-78"/>
                        </a:rPr>
                        <a:t>منبع تولید شیمیایی</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منبع</a:t>
                      </a:r>
                      <a:r>
                        <a:rPr lang="fa-IR" sz="2400" b="1" i="0" baseline="0" dirty="0" smtClean="0">
                          <a:solidFill>
                            <a:schemeClr val="tx1"/>
                          </a:solidFill>
                          <a:cs typeface="B Nazanin" panose="00000400000000000000" pitchFamily="2" charset="-78"/>
                        </a:rPr>
                        <a:t> تولید</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رنگ و بو</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فرمول مولکولی</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نام دیگر</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نام</a:t>
                      </a:r>
                      <a:endParaRPr lang="en-US" sz="2400" b="1" i="0" dirty="0">
                        <a:solidFill>
                          <a:schemeClr val="tx1"/>
                        </a:solidFill>
                        <a:cs typeface="B Nazanin" panose="00000400000000000000" pitchFamily="2" charset="-78"/>
                      </a:endParaRPr>
                    </a:p>
                  </a:txBody>
                  <a:tcPr/>
                </a:tc>
                <a:extLst>
                  <a:ext uri="{0D108BD9-81ED-4DB2-BD59-A6C34878D82A}">
                    <a16:rowId xmlns:a16="http://schemas.microsoft.com/office/drawing/2014/main" val="10000"/>
                  </a:ext>
                </a:extLst>
              </a:tr>
              <a:tr h="323010">
                <a:tc>
                  <a:txBody>
                    <a:bodyPr/>
                    <a:lstStyle/>
                    <a:p>
                      <a:pPr algn="ctr" rtl="1"/>
                      <a:r>
                        <a:rPr lang="fa-IR" sz="2400" b="1" i="0" dirty="0" smtClean="0">
                          <a:solidFill>
                            <a:schemeClr val="tx1"/>
                          </a:solidFill>
                          <a:cs typeface="B Nazanin" panose="00000400000000000000" pitchFamily="2" charset="-78"/>
                        </a:rPr>
                        <a:t>مشتقات نفت خام</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برخی میوه</a:t>
                      </a:r>
                      <a:r>
                        <a:rPr lang="fa-IR" sz="2400" b="1" i="0" baseline="0" dirty="0" smtClean="0">
                          <a:solidFill>
                            <a:schemeClr val="tx1"/>
                          </a:solidFill>
                          <a:cs typeface="B Nazanin" panose="00000400000000000000" pitchFamily="2" charset="-78"/>
                        </a:rPr>
                        <a:t> های رسیده مانند موز</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بی رنگ و بی بو</a:t>
                      </a:r>
                      <a:endParaRPr lang="en-US" sz="2400" b="1" i="0" dirty="0">
                        <a:solidFill>
                          <a:schemeClr val="tx1"/>
                        </a:solidFill>
                        <a:cs typeface="B Nazanin" panose="00000400000000000000" pitchFamily="2" charset="-78"/>
                      </a:endParaRPr>
                    </a:p>
                  </a:txBody>
                  <a:tcPr/>
                </a:tc>
                <a:tc>
                  <a:txBody>
                    <a:bodyPr/>
                    <a:lstStyle/>
                    <a:p>
                      <a:pPr algn="ctr" rtl="1"/>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اتیلن</a:t>
                      </a:r>
                      <a:endParaRPr lang="en-US" sz="2400" b="1" i="0" dirty="0">
                        <a:solidFill>
                          <a:schemeClr val="tx1"/>
                        </a:solidFill>
                        <a:cs typeface="B Nazanin" panose="00000400000000000000" pitchFamily="2" charset="-78"/>
                      </a:endParaRPr>
                    </a:p>
                  </a:txBody>
                  <a:tcPr/>
                </a:tc>
                <a:tc>
                  <a:txBody>
                    <a:bodyPr/>
                    <a:lstStyle/>
                    <a:p>
                      <a:pPr algn="ctr" rtl="1"/>
                      <a:r>
                        <a:rPr lang="fa-IR" sz="2400" b="1" i="0" dirty="0" smtClean="0">
                          <a:solidFill>
                            <a:schemeClr val="tx1"/>
                          </a:solidFill>
                          <a:cs typeface="B Nazanin" panose="00000400000000000000" pitchFamily="2" charset="-78"/>
                        </a:rPr>
                        <a:t>اتن</a:t>
                      </a:r>
                      <a:endParaRPr lang="en-US" sz="2400" b="1" i="0" dirty="0">
                        <a:solidFill>
                          <a:schemeClr val="tx1"/>
                        </a:solidFill>
                        <a:cs typeface="B Nazanin" panose="00000400000000000000" pitchFamily="2" charset="-78"/>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12481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29529" y="166059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کاربردهای اتن</a:t>
            </a:r>
            <a:endParaRPr lang="en-US" sz="2800" b="1" dirty="0">
              <a:solidFill>
                <a:srgbClr val="C00000"/>
              </a:solidFill>
              <a:cs typeface="B Nazanin" panose="00000400000000000000" pitchFamily="2" charset="-78"/>
            </a:endParaRPr>
          </a:p>
        </p:txBody>
      </p:sp>
      <p:sp>
        <p:nvSpPr>
          <p:cNvPr id="3" name="TextBox 2"/>
          <p:cNvSpPr txBox="1"/>
          <p:nvPr/>
        </p:nvSpPr>
        <p:spPr>
          <a:xfrm>
            <a:off x="546004" y="2614334"/>
            <a:ext cx="10824882"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الف) کشاورزی : تبدیل میوه های نارس به رسیده</a:t>
            </a:r>
          </a:p>
          <a:p>
            <a:pPr algn="r" rtl="1">
              <a:lnSpc>
                <a:spcPct val="150000"/>
              </a:lnSpc>
            </a:pPr>
            <a:r>
              <a:rPr lang="fa-IR" sz="2800" b="1" dirty="0" smtClean="0">
                <a:cs typeface="B Nazanin" panose="00000400000000000000" pitchFamily="2" charset="-78"/>
              </a:rPr>
              <a:t>ب) صنایع شیمیایی : ساخت انواع پلاستیک</a:t>
            </a:r>
          </a:p>
        </p:txBody>
      </p:sp>
    </p:spTree>
    <p:extLst>
      <p:ext uri="{BB962C8B-B14F-4D97-AF65-F5344CB8AC3E}">
        <p14:creationId xmlns:p14="http://schemas.microsoft.com/office/powerpoint/2010/main" val="2990633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واکنش پلیمر شدن</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واکنش پلیمرشدن یک تغییر شیمیایی است که طی آن هزاران مولکول کوچک است به یکدیگر متصل شده و مولکول های درشت تری می سازند. به این مولکول های درشت، پلیمر و به این واکنش پلیمر شدن می گویند. </a:t>
            </a:r>
          </a:p>
        </p:txBody>
      </p:sp>
    </p:spTree>
    <p:extLst>
      <p:ext uri="{BB962C8B-B14F-4D97-AF65-F5344CB8AC3E}">
        <p14:creationId xmlns:p14="http://schemas.microsoft.com/office/powerpoint/2010/main" val="11825521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58179" y="3229693"/>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نکته</a:t>
            </a:r>
            <a:endParaRPr lang="en-US" sz="2800" b="1" dirty="0">
              <a:solidFill>
                <a:srgbClr val="C00000"/>
              </a:solidFill>
              <a:cs typeface="B Nazanin" panose="00000400000000000000" pitchFamily="2" charset="-78"/>
            </a:endParaRPr>
          </a:p>
        </p:txBody>
      </p:sp>
      <p:sp>
        <p:nvSpPr>
          <p:cNvPr id="3" name="TextBox 2"/>
          <p:cNvSpPr txBox="1"/>
          <p:nvPr/>
        </p:nvSpPr>
        <p:spPr>
          <a:xfrm>
            <a:off x="809168" y="3914496"/>
            <a:ext cx="10824882" cy="1154162"/>
          </a:xfrm>
          <a:prstGeom prst="rect">
            <a:avLst/>
          </a:prstGeom>
          <a:noFill/>
        </p:spPr>
        <p:txBody>
          <a:bodyPr wrap="square" rtlCol="0">
            <a:spAutoFit/>
          </a:bodyPr>
          <a:lstStyle/>
          <a:p>
            <a:pPr algn="r" rtl="1">
              <a:lnSpc>
                <a:spcPct val="150000"/>
              </a:lnSpc>
            </a:pPr>
            <a:r>
              <a:rPr lang="fa-IR" sz="2400" b="1" dirty="0" smtClean="0">
                <a:cs typeface="B Nazanin" panose="00000400000000000000" pitchFamily="2" charset="-78"/>
              </a:rPr>
              <a:t>در این واکنش، پیوند دوگانه میان اتم های کربن می شکند و پیوند کووالانسی جدیدی می سازند. به این صورت مولکول های کوچک به هم متصل می شوند و زنجیره ی بلند کربنی را می سازند.</a:t>
            </a:r>
          </a:p>
        </p:txBody>
      </p:sp>
      <p:pic>
        <p:nvPicPr>
          <p:cNvPr id="4" name="Picture 3"/>
          <p:cNvPicPr>
            <a:picLocks noChangeAspect="1"/>
          </p:cNvPicPr>
          <p:nvPr/>
        </p:nvPicPr>
        <p:blipFill rotWithShape="1">
          <a:blip r:embed="rId2"/>
          <a:srcRect l="29088" t="56986" r="29468" b="32169"/>
          <a:stretch/>
        </p:blipFill>
        <p:spPr>
          <a:xfrm>
            <a:off x="2256231" y="5193588"/>
            <a:ext cx="7930756" cy="1166870"/>
          </a:xfrm>
          <a:prstGeom prst="rect">
            <a:avLst/>
          </a:prstGeom>
        </p:spPr>
      </p:pic>
      <p:sp>
        <p:nvSpPr>
          <p:cNvPr id="5" name="TextBox 4"/>
          <p:cNvSpPr txBox="1"/>
          <p:nvPr/>
        </p:nvSpPr>
        <p:spPr>
          <a:xfrm>
            <a:off x="1192692" y="1438703"/>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پلی اتن</a:t>
            </a:r>
            <a:endParaRPr lang="en-US" sz="2800" b="1" dirty="0">
              <a:solidFill>
                <a:srgbClr val="C00000"/>
              </a:solidFill>
              <a:cs typeface="B Nazanin" panose="00000400000000000000" pitchFamily="2" charset="-78"/>
            </a:endParaRPr>
          </a:p>
        </p:txBody>
      </p:sp>
      <p:sp>
        <p:nvSpPr>
          <p:cNvPr id="6" name="TextBox 5"/>
          <p:cNvSpPr txBox="1"/>
          <p:nvPr/>
        </p:nvSpPr>
        <p:spPr>
          <a:xfrm>
            <a:off x="809168" y="2278147"/>
            <a:ext cx="10824882" cy="1154162"/>
          </a:xfrm>
          <a:prstGeom prst="rect">
            <a:avLst/>
          </a:prstGeom>
          <a:noFill/>
        </p:spPr>
        <p:txBody>
          <a:bodyPr wrap="square" rtlCol="0">
            <a:spAutoFit/>
          </a:bodyPr>
          <a:lstStyle/>
          <a:p>
            <a:pPr algn="r" rtl="1">
              <a:lnSpc>
                <a:spcPct val="150000"/>
              </a:lnSpc>
            </a:pPr>
            <a:r>
              <a:rPr lang="fa-IR" sz="2400" b="1" dirty="0" smtClean="0">
                <a:cs typeface="B Nazanin" panose="00000400000000000000" pitchFamily="2" charset="-78"/>
              </a:rPr>
              <a:t>هر گاه گاز اتن در یک ظرف در بسته گرما دهیم، یک تغییر شیمیایی رخ می دهد و طی آن یک ماده ی مصنوعی به نام پلی اتن یا پلی تن تولید می شود.</a:t>
            </a:r>
          </a:p>
        </p:txBody>
      </p:sp>
    </p:spTree>
    <p:extLst>
      <p:ext uri="{BB962C8B-B14F-4D97-AF65-F5344CB8AC3E}">
        <p14:creationId xmlns:p14="http://schemas.microsoft.com/office/powerpoint/2010/main" val="26250338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نکته</a:t>
            </a:r>
            <a:endParaRPr lang="en-US" sz="2800" b="1" dirty="0">
              <a:solidFill>
                <a:srgbClr val="C00000"/>
              </a:solidFill>
              <a:cs typeface="B Nazanin" panose="00000400000000000000" pitchFamily="2" charset="-78"/>
            </a:endParaRPr>
          </a:p>
        </p:txBody>
      </p:sp>
      <p:sp>
        <p:nvSpPr>
          <p:cNvPr id="4" name="TextBox 3"/>
          <p:cNvSpPr txBox="1"/>
          <p:nvPr/>
        </p:nvSpPr>
        <p:spPr>
          <a:xfrm>
            <a:off x="517429" y="1985684"/>
            <a:ext cx="10824882" cy="1331134"/>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از پلی اتن در ساخت انواع پلاستیک در صنایع غذایی، ظروف پلاستیکی، لوله های آب و ... استفاده می شود.</a:t>
            </a:r>
          </a:p>
        </p:txBody>
      </p:sp>
    </p:spTree>
    <p:extLst>
      <p:ext uri="{BB962C8B-B14F-4D97-AF65-F5344CB8AC3E}">
        <p14:creationId xmlns:p14="http://schemas.microsoft.com/office/powerpoint/2010/main" val="7450603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اثرات مخرب نفت خام بر روی زندگی </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138499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سوخت فسیلی : به سوخت هایی که از فسیل شدن اجساد جانوران و گیاهان که صدها میلیون سال پیش زندگی کرده اند به وجود آمده اند، نفت خام و گاز طبیعی می گویند.</a:t>
            </a:r>
          </a:p>
        </p:txBody>
      </p:sp>
    </p:spTree>
    <p:extLst>
      <p:ext uri="{BB962C8B-B14F-4D97-AF65-F5344CB8AC3E}">
        <p14:creationId xmlns:p14="http://schemas.microsoft.com/office/powerpoint/2010/main" val="1572726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نکته</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سوخت های فسیلی شامل زغال سنگ، نفت خام و گاز طبیعی هستند.</a:t>
            </a:r>
          </a:p>
          <a:p>
            <a:pPr algn="r" rtl="1">
              <a:lnSpc>
                <a:spcPct val="150000"/>
              </a:lnSpc>
            </a:pPr>
            <a:r>
              <a:rPr lang="fa-IR" sz="2800" b="1" dirty="0" smtClean="0">
                <a:cs typeface="B Nazanin" panose="00000400000000000000" pitchFamily="2" charset="-78"/>
              </a:rPr>
              <a:t>2- همه ی سوخت های فسیلی دارای عنصر کربن هستند. از این رو بر اثر سوختن آن ها مقادیر زیادی کربن دی اکسید و بخار آب وارد هواکره می شود. </a:t>
            </a:r>
          </a:p>
        </p:txBody>
      </p:sp>
      <p:graphicFrame>
        <p:nvGraphicFramePr>
          <p:cNvPr id="4" name="Object 3"/>
          <p:cNvGraphicFramePr>
            <a:graphicFrameLocks noChangeAspect="1"/>
          </p:cNvGraphicFramePr>
          <p:nvPr>
            <p:extLst>
              <p:ext uri="{D42A27DB-BD31-4B8C-83A1-F6EECF244321}">
                <p14:modId xmlns:p14="http://schemas.microsoft.com/office/powerpoint/2010/main" val="25823594"/>
              </p:ext>
            </p:extLst>
          </p:nvPr>
        </p:nvGraphicFramePr>
        <p:xfrm>
          <a:off x="3203548" y="4656043"/>
          <a:ext cx="4759724" cy="494179"/>
        </p:xfrm>
        <a:graphic>
          <a:graphicData uri="http://schemas.openxmlformats.org/presentationml/2006/ole">
            <mc:AlternateContent xmlns:mc="http://schemas.openxmlformats.org/markup-compatibility/2006">
              <mc:Choice xmlns:v="urn:schemas-microsoft-com:vml" Requires="v">
                <p:oleObj spid="_x0000_s9222" name="Equation" r:id="rId3" imgW="2323800" imgH="241200" progId="Equation.DSMT4">
                  <p:embed/>
                </p:oleObj>
              </mc:Choice>
              <mc:Fallback>
                <p:oleObj name="Equation" r:id="rId3" imgW="2323800" imgH="241200" progId="Equation.DSMT4">
                  <p:embed/>
                  <p:pic>
                    <p:nvPicPr>
                      <p:cNvPr id="0" name=""/>
                      <p:cNvPicPr/>
                      <p:nvPr/>
                    </p:nvPicPr>
                    <p:blipFill>
                      <a:blip r:embed="rId4"/>
                      <a:stretch>
                        <a:fillRect/>
                      </a:stretch>
                    </p:blipFill>
                    <p:spPr>
                      <a:xfrm>
                        <a:off x="3203548" y="4656043"/>
                        <a:ext cx="4759724" cy="494179"/>
                      </a:xfrm>
                      <a:prstGeom prst="rect">
                        <a:avLst/>
                      </a:prstGeom>
                    </p:spPr>
                  </p:pic>
                </p:oleObj>
              </mc:Fallback>
            </mc:AlternateContent>
          </a:graphicData>
        </a:graphic>
      </p:graphicFrame>
      <p:sp>
        <p:nvSpPr>
          <p:cNvPr id="5" name="TextBox 4"/>
          <p:cNvSpPr txBox="1"/>
          <p:nvPr/>
        </p:nvSpPr>
        <p:spPr>
          <a:xfrm>
            <a:off x="7803775" y="4393526"/>
            <a:ext cx="1165411" cy="738664"/>
          </a:xfrm>
          <a:prstGeom prst="rect">
            <a:avLst/>
          </a:prstGeom>
          <a:noFill/>
        </p:spPr>
        <p:txBody>
          <a:bodyPr wrap="square" rtlCol="0">
            <a:spAutoFit/>
          </a:bodyPr>
          <a:lstStyle/>
          <a:p>
            <a:pPr algn="ctr" rtl="1">
              <a:lnSpc>
                <a:spcPct val="150000"/>
              </a:lnSpc>
            </a:pPr>
            <a:r>
              <a:rPr lang="fa-IR" sz="2800" b="1" dirty="0" smtClean="0">
                <a:cs typeface="B Nazanin" panose="00000400000000000000" pitchFamily="2" charset="-78"/>
              </a:rPr>
              <a:t>انرژی</a:t>
            </a:r>
            <a:endParaRPr lang="en-US" sz="2800" b="1" dirty="0">
              <a:cs typeface="B Nazanin" panose="00000400000000000000" pitchFamily="2" charset="-78"/>
            </a:endParaRPr>
          </a:p>
        </p:txBody>
      </p:sp>
    </p:spTree>
    <p:extLst>
      <p:ext uri="{BB962C8B-B14F-4D97-AF65-F5344CB8AC3E}">
        <p14:creationId xmlns:p14="http://schemas.microsoft.com/office/powerpoint/2010/main" val="566238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417706"/>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نتایج افزایش بیش از اندازه ی کربن دی اکسید هواکره</a:t>
            </a:r>
            <a:endParaRPr lang="en-US" sz="2800" b="1" dirty="0">
              <a:solidFill>
                <a:srgbClr val="C00000"/>
              </a:solidFill>
              <a:cs typeface="B Nazanin" panose="00000400000000000000" pitchFamily="2" charset="-78"/>
            </a:endParaRPr>
          </a:p>
        </p:txBody>
      </p:sp>
      <p:sp>
        <p:nvSpPr>
          <p:cNvPr id="3" name="TextBox 2"/>
          <p:cNvSpPr txBox="1"/>
          <p:nvPr/>
        </p:nvSpPr>
        <p:spPr>
          <a:xfrm>
            <a:off x="517429" y="2371450"/>
            <a:ext cx="10824882" cy="3323987"/>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افزایش دمای هواکره</a:t>
            </a:r>
          </a:p>
          <a:p>
            <a:pPr algn="r" rtl="1">
              <a:lnSpc>
                <a:spcPct val="150000"/>
              </a:lnSpc>
            </a:pPr>
            <a:r>
              <a:rPr lang="fa-IR" sz="2800" b="1" dirty="0" smtClean="0">
                <a:cs typeface="B Nazanin" panose="00000400000000000000" pitchFamily="2" charset="-78"/>
              </a:rPr>
              <a:t>2- ذوب شدن یخ های قطبی و بالا آمدن سطح آب دریاها و اقیانوس ها</a:t>
            </a:r>
          </a:p>
          <a:p>
            <a:pPr algn="r" rtl="1">
              <a:lnSpc>
                <a:spcPct val="150000"/>
              </a:lnSpc>
            </a:pPr>
            <a:r>
              <a:rPr lang="fa-IR" sz="2800" b="1" dirty="0" smtClean="0">
                <a:cs typeface="B Nazanin" panose="00000400000000000000" pitchFamily="2" charset="-78"/>
              </a:rPr>
              <a:t>3- ایجاد تغییرات قابل توجه در فصل های سال (باز شدن زود هنگام شکوفه ی درختان در زمستان)</a:t>
            </a:r>
          </a:p>
          <a:p>
            <a:pPr algn="r" rtl="1">
              <a:lnSpc>
                <a:spcPct val="150000"/>
              </a:lnSpc>
            </a:pPr>
            <a:r>
              <a:rPr lang="fa-IR" sz="2800" b="1" dirty="0" smtClean="0">
                <a:cs typeface="B Nazanin" panose="00000400000000000000" pitchFamily="2" charset="-78"/>
              </a:rPr>
              <a:t>4- انقراض برخی از گونه های جانوری</a:t>
            </a:r>
          </a:p>
        </p:txBody>
      </p:sp>
    </p:spTree>
    <p:extLst>
      <p:ext uri="{BB962C8B-B14F-4D97-AF65-F5344CB8AC3E}">
        <p14:creationId xmlns:p14="http://schemas.microsoft.com/office/powerpoint/2010/main" val="1296879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303406"/>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روش های کاهش مقدار کربن دی اکسید هواکره</a:t>
            </a:r>
            <a:endParaRPr lang="en-US" sz="2800" b="1" dirty="0">
              <a:solidFill>
                <a:srgbClr val="C00000"/>
              </a:solidFill>
              <a:cs typeface="B Nazanin" panose="00000400000000000000" pitchFamily="2" charset="-78"/>
            </a:endParaRPr>
          </a:p>
        </p:txBody>
      </p:sp>
      <p:sp>
        <p:nvSpPr>
          <p:cNvPr id="3" name="TextBox 2"/>
          <p:cNvSpPr txBox="1"/>
          <p:nvPr/>
        </p:nvSpPr>
        <p:spPr>
          <a:xfrm>
            <a:off x="517429" y="2257150"/>
            <a:ext cx="10824882" cy="2031325"/>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1- کاشت درخت</a:t>
            </a:r>
          </a:p>
          <a:p>
            <a:pPr algn="r" rtl="1">
              <a:lnSpc>
                <a:spcPct val="150000"/>
              </a:lnSpc>
            </a:pPr>
            <a:r>
              <a:rPr lang="fa-IR" sz="2800" b="1" dirty="0" smtClean="0">
                <a:cs typeface="B Nazanin" panose="00000400000000000000" pitchFamily="2" charset="-78"/>
              </a:rPr>
              <a:t>2- استفاده از انرژی های پاک مانند: انرژی زمین گرمایی، انرژی خورشیدی، انرژی باد و...</a:t>
            </a:r>
          </a:p>
          <a:p>
            <a:pPr algn="r" rtl="1">
              <a:lnSpc>
                <a:spcPct val="150000"/>
              </a:lnSpc>
            </a:pPr>
            <a:r>
              <a:rPr lang="fa-IR" sz="2800" b="1" dirty="0" smtClean="0">
                <a:cs typeface="B Nazanin" panose="00000400000000000000" pitchFamily="2" charset="-78"/>
              </a:rPr>
              <a:t>3- یافتن منابع جدید انرژی مانند: انرژی هسته ای</a:t>
            </a:r>
          </a:p>
        </p:txBody>
      </p:sp>
    </p:spTree>
    <p:extLst>
      <p:ext uri="{BB962C8B-B14F-4D97-AF65-F5344CB8AC3E}">
        <p14:creationId xmlns:p14="http://schemas.microsoft.com/office/powerpoint/2010/main" val="30114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8033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تبادل گاز کربن دی اکسید در طبیعت</a:t>
            </a:r>
            <a:endParaRPr lang="en-US" sz="2800" b="1" dirty="0">
              <a:solidFill>
                <a:srgbClr val="C00000"/>
              </a:solidFill>
              <a:cs typeface="B Nazanin" panose="00000400000000000000" pitchFamily="2" charset="-78"/>
            </a:endParaRPr>
          </a:p>
        </p:txBody>
      </p:sp>
      <p:sp>
        <p:nvSpPr>
          <p:cNvPr id="3" name="TextBox 2"/>
          <p:cNvSpPr txBox="1"/>
          <p:nvPr/>
        </p:nvSpPr>
        <p:spPr>
          <a:xfrm>
            <a:off x="321329" y="1716743"/>
            <a:ext cx="11600608" cy="3970318"/>
          </a:xfrm>
          <a:prstGeom prst="rect">
            <a:avLst/>
          </a:prstGeom>
          <a:noFill/>
        </p:spPr>
        <p:txBody>
          <a:bodyPr wrap="square" rtlCol="0">
            <a:spAutoFit/>
          </a:bodyPr>
          <a:lstStyle/>
          <a:p>
            <a:pPr algn="r" rtl="1">
              <a:lnSpc>
                <a:spcPct val="150000"/>
              </a:lnSpc>
            </a:pPr>
            <a:r>
              <a:rPr lang="fa-IR" sz="2400" b="1" dirty="0" smtClean="0">
                <a:cs typeface="B Nazanin" panose="00000400000000000000" pitchFamily="2" charset="-78"/>
              </a:rPr>
              <a:t>کربن دی اکسید توسط گیاهان و جلبک ها گرفته شده و طی عمل فتوسنتز کننده در تولید مواد آلی (قندها) به کار می رود.</a:t>
            </a:r>
          </a:p>
          <a:p>
            <a:pPr algn="r" rtl="1">
              <a:lnSpc>
                <a:spcPct val="150000"/>
              </a:lnSpc>
            </a:pPr>
            <a:r>
              <a:rPr lang="fa-IR" sz="2400" b="1" dirty="0" smtClean="0">
                <a:cs typeface="B Nazanin" panose="00000400000000000000" pitchFamily="2" charset="-78"/>
              </a:rPr>
              <a:t>جانداران از گیاهان تغذیه می کنند و طی عمل تنفس این مواد آلی را بار دیگر به کربن و دی اکسید و آب تجزیه می کنند.</a:t>
            </a:r>
          </a:p>
          <a:p>
            <a:pPr algn="r" rtl="1">
              <a:lnSpc>
                <a:spcPct val="150000"/>
              </a:lnSpc>
            </a:pPr>
            <a:r>
              <a:rPr lang="fa-IR" sz="2400" b="1" dirty="0" smtClean="0">
                <a:cs typeface="B Nazanin" panose="00000400000000000000" pitchFamily="2" charset="-78"/>
              </a:rPr>
              <a:t>در اثر تجزیه ی اجساد و بقایای جانداران توسط تجزیه کنندگان</a:t>
            </a:r>
          </a:p>
          <a:p>
            <a:pPr algn="r" rtl="1">
              <a:lnSpc>
                <a:spcPct val="150000"/>
              </a:lnSpc>
            </a:pPr>
            <a:r>
              <a:rPr lang="fa-IR" sz="2400" b="1" dirty="0" smtClean="0">
                <a:cs typeface="B Nazanin" panose="00000400000000000000" pitchFamily="2" charset="-78"/>
              </a:rPr>
              <a:t> نیز کربن دی اکسید تولید می شود.</a:t>
            </a:r>
          </a:p>
          <a:p>
            <a:pPr algn="r" rtl="1">
              <a:lnSpc>
                <a:spcPct val="150000"/>
              </a:lnSpc>
            </a:pPr>
            <a:r>
              <a:rPr lang="fa-IR" sz="2400" b="1" dirty="0" smtClean="0">
                <a:cs typeface="B Nazanin" panose="00000400000000000000" pitchFamily="2" charset="-78"/>
              </a:rPr>
              <a:t>از سوختن سوخت های فسیلی گاز کربن دی اکسید تولید می شود.</a:t>
            </a:r>
          </a:p>
        </p:txBody>
      </p:sp>
      <p:pic>
        <p:nvPicPr>
          <p:cNvPr id="4" name="Picture 3"/>
          <p:cNvPicPr>
            <a:picLocks noChangeAspect="1"/>
          </p:cNvPicPr>
          <p:nvPr/>
        </p:nvPicPr>
        <p:blipFill rotWithShape="1">
          <a:blip r:embed="rId2"/>
          <a:srcRect l="20924" t="48162" r="51481" b="21507"/>
          <a:stretch/>
        </p:blipFill>
        <p:spPr>
          <a:xfrm>
            <a:off x="0" y="3633577"/>
            <a:ext cx="4870905" cy="3010111"/>
          </a:xfrm>
          <a:prstGeom prst="rect">
            <a:avLst/>
          </a:prstGeom>
        </p:spPr>
      </p:pic>
    </p:spTree>
    <p:extLst>
      <p:ext uri="{BB962C8B-B14F-4D97-AF65-F5344CB8AC3E}">
        <p14:creationId xmlns:p14="http://schemas.microsoft.com/office/powerpoint/2010/main" val="24936903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00954" y="1031940"/>
            <a:ext cx="10441358" cy="684803"/>
          </a:xfrm>
          <a:prstGeom prst="rect">
            <a:avLst/>
          </a:prstGeom>
          <a:noFill/>
        </p:spPr>
        <p:txBody>
          <a:bodyPr wrap="square" rtlCol="0">
            <a:spAutoFit/>
          </a:bodyPr>
          <a:lstStyle/>
          <a:p>
            <a:pPr algn="ctr" rtl="1">
              <a:lnSpc>
                <a:spcPct val="150000"/>
              </a:lnSpc>
            </a:pPr>
            <a:r>
              <a:rPr lang="fa-IR" sz="2800" b="1" dirty="0" smtClean="0">
                <a:solidFill>
                  <a:srgbClr val="C00000"/>
                </a:solidFill>
                <a:cs typeface="B Nazanin" panose="00000400000000000000" pitchFamily="2" charset="-78"/>
              </a:rPr>
              <a:t>چرخه ی کربن</a:t>
            </a:r>
            <a:endParaRPr lang="en-US" sz="2800" b="1" dirty="0">
              <a:solidFill>
                <a:srgbClr val="C00000"/>
              </a:solidFill>
              <a:cs typeface="B Nazanin" panose="00000400000000000000" pitchFamily="2" charset="-78"/>
            </a:endParaRPr>
          </a:p>
        </p:txBody>
      </p:sp>
      <p:sp>
        <p:nvSpPr>
          <p:cNvPr id="3" name="TextBox 2"/>
          <p:cNvSpPr txBox="1"/>
          <p:nvPr/>
        </p:nvSpPr>
        <p:spPr>
          <a:xfrm>
            <a:off x="517429" y="1985684"/>
            <a:ext cx="10824882" cy="2677656"/>
          </a:xfrm>
          <a:prstGeom prst="rect">
            <a:avLst/>
          </a:prstGeom>
          <a:noFill/>
        </p:spPr>
        <p:txBody>
          <a:bodyPr wrap="square" rtlCol="0">
            <a:spAutoFit/>
          </a:bodyPr>
          <a:lstStyle/>
          <a:p>
            <a:pPr algn="r" rtl="1">
              <a:lnSpc>
                <a:spcPct val="150000"/>
              </a:lnSpc>
            </a:pPr>
            <a:r>
              <a:rPr lang="fa-IR" sz="2800" b="1" dirty="0" smtClean="0">
                <a:cs typeface="B Nazanin" panose="00000400000000000000" pitchFamily="2" charset="-78"/>
              </a:rPr>
              <a:t>به تبادل کربن میان هواکره، سنگ کره و آب کره، چرخه ی کربن می گویند. در این چرخه، کربن به صورت کربن دی اکسید مصرف یا تولید می شودبه طوریکه مقدار کربن در مجموع در هواکره، سنگ کره، و آب کره ثابت باقی می ماند. هر گونه تغییر در این چرخه می تواند مقدار کربن دی اکسید را در هوا تغییر دهد و مشکلاتی را ایجاد می کند.</a:t>
            </a:r>
          </a:p>
        </p:txBody>
      </p:sp>
    </p:spTree>
    <p:extLst>
      <p:ext uri="{BB962C8B-B14F-4D97-AF65-F5344CB8AC3E}">
        <p14:creationId xmlns:p14="http://schemas.microsoft.com/office/powerpoint/2010/main" val="3239093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266682" y="1803042"/>
            <a:ext cx="6967470" cy="3000778"/>
          </a:xfrm>
          <a:prstGeom prst="roundRect">
            <a:avLst/>
          </a:prstGeom>
          <a:ln w="57150">
            <a:solidFill>
              <a:srgbClr val="C00000"/>
            </a:solidFill>
          </a:ln>
          <a:effectLst>
            <a:reflection blurRad="6350" stA="52000" endA="300" endPos="35000" dir="5400000" sy="-100000" algn="bl" rotWithShape="0"/>
          </a:effectLst>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3" name="TextBox 2"/>
          <p:cNvSpPr txBox="1"/>
          <p:nvPr/>
        </p:nvSpPr>
        <p:spPr>
          <a:xfrm>
            <a:off x="4327301" y="2511380"/>
            <a:ext cx="3284113" cy="1569660"/>
          </a:xfrm>
          <a:prstGeom prst="rect">
            <a:avLst/>
          </a:prstGeom>
          <a:noFill/>
        </p:spPr>
        <p:txBody>
          <a:bodyPr wrap="square" rtlCol="0">
            <a:spAutoFit/>
          </a:bodyPr>
          <a:lstStyle/>
          <a:p>
            <a:r>
              <a:rPr lang="fa-IR" sz="9600" dirty="0" smtClean="0">
                <a:cs typeface="B Titr" panose="00000700000000000000" pitchFamily="2" charset="-78"/>
              </a:rPr>
              <a:t>پایان</a:t>
            </a:r>
            <a:endParaRPr lang="en-US" sz="9600" dirty="0">
              <a:cs typeface="B Titr" panose="00000700000000000000" pitchFamily="2" charset="-78"/>
            </a:endParaRPr>
          </a:p>
        </p:txBody>
      </p:sp>
    </p:spTree>
    <p:extLst>
      <p:ext uri="{BB962C8B-B14F-4D97-AF65-F5344CB8AC3E}">
        <p14:creationId xmlns:p14="http://schemas.microsoft.com/office/powerpoint/2010/main" val="1226779810"/>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29711592-03A5-4B42-A36B-AEA3D454CD0B}" vid="{BC50ED07-599E-4414-ABB3-82541E7BF84E}"/>
    </a:ext>
  </a:extLst>
</a:theme>
</file>

<file path=docProps/app.xml><?xml version="1.0" encoding="utf-8"?>
<Properties xmlns="http://schemas.openxmlformats.org/officeDocument/2006/extended-properties" xmlns:vt="http://schemas.openxmlformats.org/officeDocument/2006/docPropsVTypes">
  <Template>Theme1</Template>
  <TotalTime>735</TotalTime>
  <Words>1097</Words>
  <Application>Microsoft Office PowerPoint</Application>
  <PresentationFormat>Widescreen</PresentationFormat>
  <Paragraphs>120</Paragraphs>
  <Slides>25</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3" baseType="lpstr">
      <vt:lpstr>Arial</vt:lpstr>
      <vt:lpstr>B Nazanin</vt:lpstr>
      <vt:lpstr>B Titr</vt:lpstr>
      <vt:lpstr>Calibri</vt:lpstr>
      <vt:lpstr>Calibri Light</vt:lpstr>
      <vt:lpstr>Times New Roman</vt:lpstr>
      <vt:lpstr>Theme1</vt:lpstr>
      <vt:lpstr>Equation</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hanieh</dc:creator>
  <cp:lastModifiedBy>Windows User</cp:lastModifiedBy>
  <cp:revision>33</cp:revision>
  <dcterms:created xsi:type="dcterms:W3CDTF">2015-11-04T07:58:43Z</dcterms:created>
  <dcterms:modified xsi:type="dcterms:W3CDTF">2018-04-22T06:36:20Z</dcterms:modified>
</cp:coreProperties>
</file>