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99" r:id="rId4"/>
    <p:sldId id="300" r:id="rId5"/>
    <p:sldId id="301" r:id="rId6"/>
    <p:sldId id="302" r:id="rId7"/>
    <p:sldId id="303" r:id="rId8"/>
    <p:sldId id="304" r:id="rId9"/>
    <p:sldId id="305" r:id="rId10"/>
    <p:sldId id="306" r:id="rId11"/>
    <p:sldId id="307" r:id="rId12"/>
    <p:sldId id="258" r:id="rId13"/>
    <p:sldId id="309" r:id="rId14"/>
    <p:sldId id="310" r:id="rId15"/>
    <p:sldId id="311" r:id="rId16"/>
    <p:sldId id="312" r:id="rId17"/>
    <p:sldId id="313" r:id="rId18"/>
    <p:sldId id="315" r:id="rId19"/>
    <p:sldId id="316" r:id="rId20"/>
    <p:sldId id="317" r:id="rId21"/>
    <p:sldId id="318" r:id="rId22"/>
    <p:sldId id="319" r:id="rId23"/>
    <p:sldId id="320" r:id="rId24"/>
    <p:sldId id="321" r:id="rId25"/>
    <p:sldId id="322" r:id="rId26"/>
    <p:sldId id="284" r:id="rId27"/>
    <p:sldId id="324" r:id="rId28"/>
    <p:sldId id="325" r:id="rId29"/>
    <p:sldId id="286" r:id="rId30"/>
    <p:sldId id="287" r:id="rId31"/>
    <p:sldId id="288" r:id="rId32"/>
    <p:sldId id="289" r:id="rId33"/>
    <p:sldId id="290" r:id="rId34"/>
    <p:sldId id="291" r:id="rId35"/>
    <p:sldId id="326" r:id="rId36"/>
    <p:sldId id="292" r:id="rId37"/>
    <p:sldId id="293" r:id="rId38"/>
    <p:sldId id="294" r:id="rId39"/>
    <p:sldId id="297" r:id="rId40"/>
    <p:sldId id="298" r:id="rId41"/>
    <p:sldId id="323" r:id="rId42"/>
    <p:sldId id="273" r:id="rId43"/>
    <p:sldId id="274"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1" d="100"/>
        <a:sy n="61"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lvl1pPr>
              <a:defRPr/>
            </a:lvl1pPr>
          </a:lstStyle>
          <a:p>
            <a:pPr>
              <a:defRPr/>
            </a:pPr>
            <a:fld id="{3E46B911-24DE-415E-B1E9-FCD36353F439}" type="datetimeFigureOut">
              <a:rPr lang="fa-IR">
                <a:solidFill>
                  <a:prstClr val="black">
                    <a:tint val="75000"/>
                  </a:prstClr>
                </a:solidFill>
              </a:rPr>
              <a:pPr>
                <a:defRPr/>
              </a:pPr>
              <a:t>08/09/1441</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245C2822-DB91-4722-A627-85C125FF3805}"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887070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pPr>
              <a:defRPr/>
            </a:pPr>
            <a:fld id="{4B2643D1-9E55-42B6-BE79-90D649C40CE8}" type="datetimeFigureOut">
              <a:rPr lang="fa-IR">
                <a:solidFill>
                  <a:prstClr val="black">
                    <a:tint val="75000"/>
                  </a:prstClr>
                </a:solidFill>
              </a:rPr>
              <a:pPr>
                <a:defRPr/>
              </a:pPr>
              <a:t>08/09/1441</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733D95-B685-4918-990B-11AC5391BF41}"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15770215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63DFA76-3D47-46BC-8118-FEBA0DC13A09}" type="datetimeFigureOut">
              <a:rPr lang="fa-IR">
                <a:solidFill>
                  <a:prstClr val="black">
                    <a:tint val="75000"/>
                  </a:prstClr>
                </a:solidFill>
              </a:rPr>
              <a:pPr>
                <a:defRPr/>
              </a:pPr>
              <a:t>08/09/1441</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7127895-970D-4715-81F8-A3500DD7B01F}"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38240966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3"/>
          <p:cNvSpPr>
            <a:spLocks noGrp="1"/>
          </p:cNvSpPr>
          <p:nvPr>
            <p:ph type="dt" sz="half" idx="10"/>
          </p:nvPr>
        </p:nvSpPr>
        <p:spPr/>
        <p:txBody>
          <a:bodyPr/>
          <a:lstStyle>
            <a:lvl1pPr>
              <a:defRPr/>
            </a:lvl1pPr>
          </a:lstStyle>
          <a:p>
            <a:pPr>
              <a:defRPr/>
            </a:pPr>
            <a:fld id="{8F3C700D-E076-4925-971C-B1A3A0266014}" type="datetimeFigureOut">
              <a:rPr lang="fa-IR">
                <a:solidFill>
                  <a:prstClr val="black">
                    <a:tint val="75000"/>
                  </a:prstClr>
                </a:solidFill>
              </a:rPr>
              <a:pPr>
                <a:defRPr/>
              </a:pPr>
              <a:t>08/09/1441</a:t>
            </a:fld>
            <a:endParaRPr lang="fa-IR">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835F49D-BEC8-4181-A035-7B266F5ACF6A}"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3490705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3"/>
          <p:cNvSpPr>
            <a:spLocks noGrp="1"/>
          </p:cNvSpPr>
          <p:nvPr>
            <p:ph type="dt" sz="half" idx="10"/>
          </p:nvPr>
        </p:nvSpPr>
        <p:spPr/>
        <p:txBody>
          <a:bodyPr/>
          <a:lstStyle>
            <a:lvl1pPr>
              <a:defRPr/>
            </a:lvl1pPr>
          </a:lstStyle>
          <a:p>
            <a:pPr>
              <a:defRPr/>
            </a:pPr>
            <a:fld id="{081D589B-A2B9-4BE0-BA10-F947A81F47E5}" type="datetimeFigureOut">
              <a:rPr lang="fa-IR">
                <a:solidFill>
                  <a:prstClr val="black">
                    <a:tint val="75000"/>
                  </a:prstClr>
                </a:solidFill>
              </a:rPr>
              <a:pPr>
                <a:defRPr/>
              </a:pPr>
              <a:t>08/09/1441</a:t>
            </a:fld>
            <a:endParaRPr lang="fa-IR">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0B12F052-7D69-4887-8C9B-C1D3095275DA}"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3912831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3"/>
          <p:cNvSpPr>
            <a:spLocks noGrp="1"/>
          </p:cNvSpPr>
          <p:nvPr>
            <p:ph type="dt" sz="half" idx="10"/>
          </p:nvPr>
        </p:nvSpPr>
        <p:spPr/>
        <p:txBody>
          <a:bodyPr/>
          <a:lstStyle>
            <a:lvl1pPr>
              <a:defRPr/>
            </a:lvl1pPr>
          </a:lstStyle>
          <a:p>
            <a:pPr>
              <a:defRPr/>
            </a:pPr>
            <a:fld id="{D976D043-835E-4644-B88F-B94C9D5632FE}" type="datetimeFigureOut">
              <a:rPr lang="fa-IR">
                <a:solidFill>
                  <a:prstClr val="black">
                    <a:tint val="75000"/>
                  </a:prstClr>
                </a:solidFill>
              </a:rPr>
              <a:pPr>
                <a:defRPr/>
              </a:pPr>
              <a:t>08/09/1441</a:t>
            </a:fld>
            <a:endParaRPr lang="fa-IR">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FF52BFCE-86FD-4226-A03D-05B8C2E539DD}"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22969104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CCCAEA0-E803-4E13-8BE4-8C35C2C021E9}" type="datetimeFigureOut">
              <a:rPr lang="fa-IR">
                <a:solidFill>
                  <a:prstClr val="black">
                    <a:tint val="75000"/>
                  </a:prstClr>
                </a:solidFill>
              </a:rPr>
              <a:pPr>
                <a:defRPr/>
              </a:pPr>
              <a:t>08/09/1441</a:t>
            </a:fld>
            <a:endParaRPr lang="fa-IR">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5D69472D-AD5B-449D-8ACC-861E3FF1AF0A}"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21230367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7131EBD-9E60-4D18-B359-858D097A76BD}" type="datetimeFigureOut">
              <a:rPr lang="fa-IR">
                <a:solidFill>
                  <a:prstClr val="black">
                    <a:tint val="75000"/>
                  </a:prstClr>
                </a:solidFill>
              </a:rPr>
              <a:pPr>
                <a:defRPr/>
              </a:pPr>
              <a:t>08/09/1441</a:t>
            </a:fld>
            <a:endParaRPr lang="fa-IR">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66D4643-AEE3-469D-A3A6-F2395E892F42}"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17334606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rtlCol="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2A76299-75D3-4B79-A2D4-67A98EA9F89C}" type="datetimeFigureOut">
              <a:rPr lang="fa-IR">
                <a:solidFill>
                  <a:prstClr val="black">
                    <a:tint val="75000"/>
                  </a:prstClr>
                </a:solidFill>
              </a:rPr>
              <a:pPr>
                <a:defRPr/>
              </a:pPr>
              <a:t>08/09/1441</a:t>
            </a:fld>
            <a:endParaRPr lang="fa-IR">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CA0CFA02-3946-4727-B86D-873764E1B50B}"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19429404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pPr>
              <a:defRPr/>
            </a:pPr>
            <a:fld id="{D697431E-33E4-4A1A-898A-DA3D59E5987E}" type="datetimeFigureOut">
              <a:rPr lang="fa-IR">
                <a:solidFill>
                  <a:prstClr val="black">
                    <a:tint val="75000"/>
                  </a:prstClr>
                </a:solidFill>
              </a:rPr>
              <a:pPr>
                <a:defRPr/>
              </a:pPr>
              <a:t>08/09/1441</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DE27930-E560-4944-9902-8397E708F604}"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1465394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pPr>
              <a:defRPr/>
            </a:pPr>
            <a:fld id="{E975074F-AA87-443B-9299-BC545DB2726B}" type="datetimeFigureOut">
              <a:rPr lang="fa-IR">
                <a:solidFill>
                  <a:prstClr val="black">
                    <a:tint val="75000"/>
                  </a:prstClr>
                </a:solidFill>
              </a:rPr>
              <a:pPr>
                <a:defRPr/>
              </a:pPr>
              <a:t>08/09/1441</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2E9F159-69DB-44FB-9466-F5491CF8C4D2}" type="slidenum">
              <a:rPr lang="fa-IR">
                <a:solidFill>
                  <a:prstClr val="black">
                    <a:tint val="75000"/>
                  </a:prstClr>
                </a:solidFill>
              </a:rPr>
              <a:pPr>
                <a:defRPr/>
              </a:pPr>
              <a:t>‹#›</a:t>
            </a:fld>
            <a:endParaRPr lang="fa-IR">
              <a:solidFill>
                <a:prstClr val="black">
                  <a:tint val="75000"/>
                </a:prstClr>
              </a:solidFill>
            </a:endParaRPr>
          </a:p>
        </p:txBody>
      </p:sp>
    </p:spTree>
    <p:extLst>
      <p:ext uri="{BB962C8B-B14F-4D97-AF65-F5344CB8AC3E}">
        <p14:creationId xmlns:p14="http://schemas.microsoft.com/office/powerpoint/2010/main" val="42360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4/30/2020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schemeClr val="tx1">
                    <a:tint val="75000"/>
                  </a:schemeClr>
                </a:solidFill>
                <a:latin typeface="+mn-lt"/>
                <a:cs typeface="+mn-cs"/>
              </a:defRPr>
            </a:lvl1pPr>
          </a:lstStyle>
          <a:p>
            <a:pPr rtl="1">
              <a:defRPr/>
            </a:pPr>
            <a:fld id="{DD47ECC9-59CB-490A-8E70-66508AA5455D}" type="datetimeFigureOut">
              <a:rPr lang="fa-IR">
                <a:solidFill>
                  <a:prstClr val="black">
                    <a:tint val="75000"/>
                  </a:prstClr>
                </a:solidFill>
              </a:rPr>
              <a:pPr rtl="1">
                <a:defRPr/>
              </a:pPr>
              <a:t>08/09/1441</a:t>
            </a:fld>
            <a:endParaRPr lang="fa-IR">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schemeClr val="tx1">
                    <a:tint val="75000"/>
                  </a:schemeClr>
                </a:solidFill>
                <a:latin typeface="+mn-lt"/>
                <a:cs typeface="+mn-cs"/>
              </a:defRPr>
            </a:lvl1pPr>
          </a:lstStyle>
          <a:p>
            <a:pPr rtl="1">
              <a:defRPr/>
            </a:pPr>
            <a:endParaRPr lang="fa-IR">
              <a:solidFill>
                <a:prstClr val="black">
                  <a:tint val="75000"/>
                </a:prstClr>
              </a:solidFill>
            </a:endParaRP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fontAlgn="auto">
              <a:spcBef>
                <a:spcPts val="0"/>
              </a:spcBef>
              <a:spcAft>
                <a:spcPts val="0"/>
              </a:spcAft>
              <a:defRPr sz="1200">
                <a:solidFill>
                  <a:schemeClr val="tx1">
                    <a:tint val="75000"/>
                  </a:schemeClr>
                </a:solidFill>
                <a:latin typeface="+mn-lt"/>
                <a:cs typeface="+mn-cs"/>
              </a:defRPr>
            </a:lvl1pPr>
          </a:lstStyle>
          <a:p>
            <a:pPr rtl="1">
              <a:defRPr/>
            </a:pPr>
            <a:fld id="{E6C9F679-28BC-4ACF-BF24-5BDDE6C81F4B}" type="slidenum">
              <a:rPr lang="fa-IR">
                <a:solidFill>
                  <a:prstClr val="black">
                    <a:tint val="75000"/>
                  </a:prstClr>
                </a:solidFill>
              </a:rPr>
              <a:pPr rtl="1">
                <a:defRPr/>
              </a:pPr>
              <a:t>‹#›</a:t>
            </a:fld>
            <a:endParaRPr lang="fa-IR">
              <a:solidFill>
                <a:prstClr val="black">
                  <a:tint val="75000"/>
                </a:prstClr>
              </a:solidFill>
            </a:endParaRPr>
          </a:p>
        </p:txBody>
      </p:sp>
    </p:spTree>
    <p:extLst>
      <p:ext uri="{BB962C8B-B14F-4D97-AF65-F5344CB8AC3E}">
        <p14:creationId xmlns:p14="http://schemas.microsoft.com/office/powerpoint/2010/main" val="41036373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1" eaLnBrk="0" fontAlgn="base" hangingPunct="0">
        <a:spcBef>
          <a:spcPct val="0"/>
        </a:spcBef>
        <a:spcAft>
          <a:spcPct val="0"/>
        </a:spcAft>
        <a:defRPr sz="4400" kern="1200">
          <a:solidFill>
            <a:schemeClr val="tx1"/>
          </a:solidFill>
          <a:latin typeface="+mj-lt"/>
          <a:ea typeface="+mj-ea"/>
          <a:cs typeface="+mj-cs"/>
        </a:defRPr>
      </a:lvl1pPr>
      <a:lvl2pPr algn="ctr" rtl="1" eaLnBrk="0" fontAlgn="base" hangingPunct="0">
        <a:spcBef>
          <a:spcPct val="0"/>
        </a:spcBef>
        <a:spcAft>
          <a:spcPct val="0"/>
        </a:spcAft>
        <a:defRPr sz="4400">
          <a:solidFill>
            <a:schemeClr val="tx1"/>
          </a:solidFill>
          <a:latin typeface="Calibri" pitchFamily="34" charset="0"/>
          <a:cs typeface="Times New Roman" pitchFamily="18" charset="0"/>
        </a:defRPr>
      </a:lvl2pPr>
      <a:lvl3pPr algn="ctr" rtl="1" eaLnBrk="0" fontAlgn="base" hangingPunct="0">
        <a:spcBef>
          <a:spcPct val="0"/>
        </a:spcBef>
        <a:spcAft>
          <a:spcPct val="0"/>
        </a:spcAft>
        <a:defRPr sz="4400">
          <a:solidFill>
            <a:schemeClr val="tx1"/>
          </a:solidFill>
          <a:latin typeface="Calibri" pitchFamily="34" charset="0"/>
          <a:cs typeface="Times New Roman" pitchFamily="18" charset="0"/>
        </a:defRPr>
      </a:lvl3pPr>
      <a:lvl4pPr algn="ctr" rtl="1" eaLnBrk="0" fontAlgn="base" hangingPunct="0">
        <a:spcBef>
          <a:spcPct val="0"/>
        </a:spcBef>
        <a:spcAft>
          <a:spcPct val="0"/>
        </a:spcAft>
        <a:defRPr sz="4400">
          <a:solidFill>
            <a:schemeClr val="tx1"/>
          </a:solidFill>
          <a:latin typeface="Calibri" pitchFamily="34" charset="0"/>
          <a:cs typeface="Times New Roman" pitchFamily="18" charset="0"/>
        </a:defRPr>
      </a:lvl4pPr>
      <a:lvl5pPr algn="ctr" rtl="1" eaLnBrk="0" fontAlgn="base" hangingPunct="0">
        <a:spcBef>
          <a:spcPct val="0"/>
        </a:spcBef>
        <a:spcAft>
          <a:spcPct val="0"/>
        </a:spcAft>
        <a:defRPr sz="4400">
          <a:solidFill>
            <a:schemeClr val="tx1"/>
          </a:solidFill>
          <a:latin typeface="Calibri" pitchFamily="34" charset="0"/>
          <a:cs typeface="Times New Roman" pitchFamily="18" charset="0"/>
        </a:defRPr>
      </a:lvl5pPr>
      <a:lvl6pPr marL="457200" algn="ctr" rtl="1" fontAlgn="base">
        <a:spcBef>
          <a:spcPct val="0"/>
        </a:spcBef>
        <a:spcAft>
          <a:spcPct val="0"/>
        </a:spcAft>
        <a:defRPr sz="4400">
          <a:solidFill>
            <a:schemeClr val="tx1"/>
          </a:solidFill>
          <a:latin typeface="Calibri" pitchFamily="34" charset="0"/>
          <a:cs typeface="Times New Roman" pitchFamily="18" charset="0"/>
        </a:defRPr>
      </a:lvl6pPr>
      <a:lvl7pPr marL="914400" algn="ctr" rtl="1" fontAlgn="base">
        <a:spcBef>
          <a:spcPct val="0"/>
        </a:spcBef>
        <a:spcAft>
          <a:spcPct val="0"/>
        </a:spcAft>
        <a:defRPr sz="4400">
          <a:solidFill>
            <a:schemeClr val="tx1"/>
          </a:solidFill>
          <a:latin typeface="Calibri" pitchFamily="34" charset="0"/>
          <a:cs typeface="Times New Roman" pitchFamily="18" charset="0"/>
        </a:defRPr>
      </a:lvl7pPr>
      <a:lvl8pPr marL="1371600" algn="ctr" rtl="1" fontAlgn="base">
        <a:spcBef>
          <a:spcPct val="0"/>
        </a:spcBef>
        <a:spcAft>
          <a:spcPct val="0"/>
        </a:spcAft>
        <a:defRPr sz="4400">
          <a:solidFill>
            <a:schemeClr val="tx1"/>
          </a:solidFill>
          <a:latin typeface="Calibri" pitchFamily="34" charset="0"/>
          <a:cs typeface="Times New Roman" pitchFamily="18" charset="0"/>
        </a:defRPr>
      </a:lvl8pPr>
      <a:lvl9pPr marL="1828800" algn="ct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4213" y="260350"/>
            <a:ext cx="7772400" cy="1470025"/>
          </a:xfrm>
        </p:spPr>
        <p:txBody>
          <a:bodyPr/>
          <a:lstStyle/>
          <a:p>
            <a:pPr eaLnBrk="1" hangingPunct="1">
              <a:defRPr/>
            </a:pPr>
            <a:r>
              <a:rPr lang="fa-IR" sz="8000" b="1" dirty="0" smtClean="0">
                <a:solidFill>
                  <a:srgbClr val="00B050"/>
                </a:solidFill>
                <a:effectLst>
                  <a:outerShdw blurRad="38100" dist="38100" dir="2700000" algn="tl">
                    <a:srgbClr val="000000">
                      <a:alpha val="43137"/>
                    </a:srgbClr>
                  </a:outerShdw>
                </a:effectLst>
              </a:rPr>
              <a:t>به نام خدای مهربان</a:t>
            </a:r>
          </a:p>
        </p:txBody>
      </p:sp>
      <p:pic>
        <p:nvPicPr>
          <p:cNvPr id="2051" name="Picture 3" descr="C:\Documents and Settings\Administrator\My Documents\01.jpg"/>
          <p:cNvPicPr>
            <a:picLocks noChangeAspect="1" noChangeArrowheads="1"/>
          </p:cNvPicPr>
          <p:nvPr/>
        </p:nvPicPr>
        <p:blipFill>
          <a:blip r:embed="rId2" cstate="print"/>
          <a:srcRect/>
          <a:stretch>
            <a:fillRect/>
          </a:stretch>
        </p:blipFill>
        <p:spPr bwMode="auto">
          <a:xfrm>
            <a:off x="0" y="1757511"/>
            <a:ext cx="9144000" cy="5100489"/>
          </a:xfrm>
          <a:prstGeom prst="rect">
            <a:avLst/>
          </a:prstGeom>
          <a:ln>
            <a:noFill/>
          </a:ln>
          <a:effectLst>
            <a:softEdge rad="112500"/>
          </a:effectLst>
        </p:spPr>
      </p:pic>
    </p:spTree>
    <p:extLst>
      <p:ext uri="{BB962C8B-B14F-4D97-AF65-F5344CB8AC3E}">
        <p14:creationId xmlns:p14="http://schemas.microsoft.com/office/powerpoint/2010/main" val="21477074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fa-IR" b="1" dirty="0" smtClean="0">
                <a:solidFill>
                  <a:srgbClr val="0000FF"/>
                </a:solidFill>
                <a:cs typeface="B Homa" pitchFamily="2" charset="-78"/>
              </a:rPr>
              <a:t>غدد درون ریز</a:t>
            </a:r>
            <a:r>
              <a:rPr lang="en-US" dirty="0" smtClean="0">
                <a:solidFill>
                  <a:srgbClr val="0000FF"/>
                </a:solidFill>
                <a:cs typeface="B Homa" pitchFamily="2" charset="-78"/>
              </a:rPr>
              <a:t/>
            </a:r>
            <a:br>
              <a:rPr lang="en-US" dirty="0" smtClean="0">
                <a:solidFill>
                  <a:srgbClr val="0000FF"/>
                </a:solidFill>
                <a:cs typeface="B Homa" pitchFamily="2" charset="-78"/>
              </a:rPr>
            </a:br>
            <a:endParaRPr lang="en-CA" dirty="0" smtClean="0"/>
          </a:p>
        </p:txBody>
      </p:sp>
      <p:sp>
        <p:nvSpPr>
          <p:cNvPr id="2051" name="Content Placeholder 2"/>
          <p:cNvSpPr>
            <a:spLocks noGrp="1"/>
          </p:cNvSpPr>
          <p:nvPr>
            <p:ph idx="1"/>
          </p:nvPr>
        </p:nvSpPr>
        <p:spPr>
          <a:xfrm>
            <a:off x="533400" y="1143000"/>
            <a:ext cx="8077200" cy="4525963"/>
          </a:xfrm>
        </p:spPr>
        <p:txBody>
          <a:bodyPr/>
          <a:lstStyle/>
          <a:p>
            <a:pPr algn="r" rtl="1" eaLnBrk="1" hangingPunct="1">
              <a:lnSpc>
                <a:spcPct val="90000"/>
              </a:lnSpc>
              <a:buFontTx/>
              <a:buChar char="•"/>
            </a:pPr>
            <a:r>
              <a:rPr lang="fa-IR" sz="2800" dirty="0" smtClean="0">
                <a:cs typeface="B Homa" pitchFamily="2" charset="-78"/>
              </a:rPr>
              <a:t>غدد درون ریز یکی از </a:t>
            </a:r>
            <a:r>
              <a:rPr lang="fa-IR" sz="2800" dirty="0" smtClean="0">
                <a:solidFill>
                  <a:srgbClr val="FF0000"/>
                </a:solidFill>
                <a:cs typeface="B Homa" pitchFamily="2" charset="-78"/>
              </a:rPr>
              <a:t>سیستم های تنظیمی</a:t>
            </a:r>
            <a:r>
              <a:rPr lang="fa-IR" sz="2800" dirty="0" smtClean="0">
                <a:cs typeface="B Homa" pitchFamily="2" charset="-78"/>
              </a:rPr>
              <a:t> در برقراری هموستازی است.</a:t>
            </a:r>
          </a:p>
          <a:p>
            <a:pPr algn="r" rtl="1" eaLnBrk="1" hangingPunct="1">
              <a:lnSpc>
                <a:spcPct val="90000"/>
              </a:lnSpc>
              <a:buFontTx/>
              <a:buChar char="•"/>
            </a:pPr>
            <a:endParaRPr lang="en-US" sz="2800" dirty="0" smtClean="0">
              <a:cs typeface="B Homa" pitchFamily="2" charset="-78"/>
            </a:endParaRPr>
          </a:p>
          <a:p>
            <a:pPr algn="r" rtl="1" eaLnBrk="1" hangingPunct="1">
              <a:lnSpc>
                <a:spcPct val="90000"/>
              </a:lnSpc>
              <a:buFontTx/>
              <a:buChar char="•"/>
            </a:pPr>
            <a:r>
              <a:rPr lang="fa-IR" sz="2800" dirty="0" smtClean="0">
                <a:cs typeface="B Homa" pitchFamily="2" charset="-78"/>
              </a:rPr>
              <a:t>این غدد </a:t>
            </a:r>
            <a:r>
              <a:rPr lang="fa-IR" sz="2800" u="sng" dirty="0" smtClean="0">
                <a:cs typeface="B Homa" pitchFamily="2" charset="-78"/>
              </a:rPr>
              <a:t>هورمون</a:t>
            </a:r>
            <a:r>
              <a:rPr lang="fa-IR" sz="2800" dirty="0" smtClean="0">
                <a:cs typeface="B Homa" pitchFamily="2" charset="-78"/>
              </a:rPr>
              <a:t> ترشح می</a:t>
            </a:r>
            <a:r>
              <a:rPr lang="en-US" sz="2800" dirty="0" smtClean="0">
                <a:cs typeface="B Homa" pitchFamily="2" charset="-78"/>
              </a:rPr>
              <a:t> </a:t>
            </a:r>
            <a:r>
              <a:rPr lang="fa-IR" sz="2800" dirty="0" smtClean="0">
                <a:cs typeface="B Homa" pitchFamily="2" charset="-78"/>
              </a:rPr>
              <a:t>کنند که در </a:t>
            </a:r>
            <a:r>
              <a:rPr lang="fa-IR" sz="2800" dirty="0" smtClean="0">
                <a:solidFill>
                  <a:srgbClr val="FF0000"/>
                </a:solidFill>
                <a:cs typeface="B Homa" pitchFamily="2" charset="-78"/>
              </a:rPr>
              <a:t>اندامهای هدف</a:t>
            </a:r>
            <a:r>
              <a:rPr lang="fa-IR" sz="2800" dirty="0" smtClean="0">
                <a:cs typeface="B Homa" pitchFamily="2" charset="-78"/>
              </a:rPr>
              <a:t> پاسخ خاصی را القا می</a:t>
            </a:r>
            <a:r>
              <a:rPr lang="en-US" sz="2800" dirty="0" smtClean="0">
                <a:cs typeface="B Homa" pitchFamily="2" charset="-78"/>
              </a:rPr>
              <a:t> </a:t>
            </a:r>
            <a:r>
              <a:rPr lang="fa-IR" sz="2800" dirty="0" smtClean="0">
                <a:cs typeface="B Homa" pitchFamily="2" charset="-78"/>
              </a:rPr>
              <a:t>کنند . </a:t>
            </a:r>
          </a:p>
          <a:p>
            <a:pPr algn="r" rtl="1" eaLnBrk="1" hangingPunct="1">
              <a:lnSpc>
                <a:spcPct val="90000"/>
              </a:lnSpc>
            </a:pPr>
            <a:endParaRPr lang="en-US" sz="2800" dirty="0" smtClean="0">
              <a:cs typeface="B Homa" pitchFamily="2" charset="-78"/>
            </a:endParaRPr>
          </a:p>
          <a:p>
            <a:pPr algn="r" rtl="1" eaLnBrk="1" hangingPunct="1">
              <a:lnSpc>
                <a:spcPct val="90000"/>
              </a:lnSpc>
              <a:buFontTx/>
              <a:buChar char="•"/>
            </a:pPr>
            <a:r>
              <a:rPr lang="fa-IR" sz="2800" dirty="0" smtClean="0">
                <a:cs typeface="B Homa" pitchFamily="2" charset="-78"/>
              </a:rPr>
              <a:t>برخی از هورمونها در یک </a:t>
            </a:r>
            <a:r>
              <a:rPr lang="fa-IR" sz="2800" dirty="0" smtClean="0">
                <a:solidFill>
                  <a:srgbClr val="FF0000"/>
                </a:solidFill>
                <a:cs typeface="B Homa" pitchFamily="2" charset="-78"/>
              </a:rPr>
              <a:t>بافت خاص</a:t>
            </a:r>
            <a:r>
              <a:rPr lang="fa-IR" sz="2800" dirty="0" smtClean="0">
                <a:cs typeface="B Homa" pitchFamily="2" charset="-78"/>
              </a:rPr>
              <a:t> تاثیر گذار هستند و برخی دیگر دارای </a:t>
            </a:r>
            <a:r>
              <a:rPr lang="fa-IR" sz="2800" dirty="0" smtClean="0">
                <a:solidFill>
                  <a:srgbClr val="FF0000"/>
                </a:solidFill>
                <a:cs typeface="B Homa" pitchFamily="2" charset="-78"/>
              </a:rPr>
              <a:t>اثر عمومی</a:t>
            </a:r>
            <a:r>
              <a:rPr lang="fa-IR" sz="2800" dirty="0" smtClean="0">
                <a:cs typeface="B Homa" pitchFamily="2" charset="-78"/>
              </a:rPr>
              <a:t> هستند.</a:t>
            </a:r>
            <a:endParaRPr lang="en-US" sz="2800" dirty="0" smtClean="0">
              <a:cs typeface="B Homa" pitchFamily="2" charset="-78"/>
            </a:endParaRPr>
          </a:p>
          <a:p>
            <a:pPr eaLnBrk="1" hangingPunct="1"/>
            <a:endParaRPr lang="en-CA" sz="2800" dirty="0" smtClean="0"/>
          </a:p>
        </p:txBody>
      </p:sp>
      <p:pic>
        <p:nvPicPr>
          <p:cNvPr id="2052" name="Picture 13" descr="anim_end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866356" y="2686845"/>
            <a:ext cx="1182687" cy="419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9169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fa-IR" dirty="0" smtClean="0"/>
              <a:t>تنظیم فیدبکی</a:t>
            </a:r>
            <a:endParaRPr lang="en-CA" dirty="0" smtClean="0"/>
          </a:p>
        </p:txBody>
      </p:sp>
      <p:sp>
        <p:nvSpPr>
          <p:cNvPr id="3075" name="Rectangle 4"/>
          <p:cNvSpPr>
            <a:spLocks noGrp="1" noChangeArrowheads="1"/>
          </p:cNvSpPr>
          <p:nvPr>
            <p:ph idx="1"/>
          </p:nvPr>
        </p:nvSpPr>
        <p:spPr/>
        <p:txBody>
          <a:bodyPr/>
          <a:lstStyle/>
          <a:p>
            <a:pPr algn="r" rtl="1" eaLnBrk="1" hangingPunct="1">
              <a:buFontTx/>
              <a:buChar char="•"/>
            </a:pPr>
            <a:r>
              <a:rPr lang="fa-IR" dirty="0" smtClean="0">
                <a:cs typeface="B Homa" pitchFamily="2" charset="-78"/>
              </a:rPr>
              <a:t>غدد درون ریز معمولا از طریق </a:t>
            </a:r>
            <a:r>
              <a:rPr lang="fa-IR" dirty="0" smtClean="0">
                <a:solidFill>
                  <a:srgbClr val="FF0000"/>
                </a:solidFill>
                <a:cs typeface="B Homa" pitchFamily="2" charset="-78"/>
              </a:rPr>
              <a:t>مکانیسم فیدبک</a:t>
            </a:r>
            <a:r>
              <a:rPr lang="fa-IR" dirty="0" smtClean="0">
                <a:cs typeface="B Homa" pitchFamily="2" charset="-78"/>
              </a:rPr>
              <a:t> (</a:t>
            </a:r>
            <a:r>
              <a:rPr lang="en-US" dirty="0" smtClean="0">
                <a:cs typeface="B Homa" pitchFamily="2" charset="-78"/>
              </a:rPr>
              <a:t>feed back</a:t>
            </a:r>
            <a:r>
              <a:rPr lang="fa-IR" dirty="0" smtClean="0">
                <a:cs typeface="B Homa" pitchFamily="2" charset="-78"/>
              </a:rPr>
              <a:t>) تنظیم می</a:t>
            </a:r>
            <a:r>
              <a:rPr lang="en-US" dirty="0" smtClean="0">
                <a:cs typeface="B Homa" pitchFamily="2" charset="-78"/>
              </a:rPr>
              <a:t> </a:t>
            </a:r>
            <a:r>
              <a:rPr lang="fa-IR" dirty="0" smtClean="0">
                <a:cs typeface="B Homa" pitchFamily="2" charset="-78"/>
              </a:rPr>
              <a:t>شوند.</a:t>
            </a:r>
            <a:r>
              <a:rPr lang="en-US" sz="4000" dirty="0" smtClean="0">
                <a:cs typeface="B Homa" pitchFamily="2" charset="-78"/>
              </a:rPr>
              <a:t> </a:t>
            </a:r>
            <a:endParaRPr lang="fa-IR" sz="4000" dirty="0" smtClean="0">
              <a:cs typeface="B Homa" pitchFamily="2" charset="-78"/>
            </a:endParaRPr>
          </a:p>
          <a:p>
            <a:pPr eaLnBrk="1" hangingPunct="1">
              <a:buFontTx/>
              <a:buChar char="•"/>
            </a:pPr>
            <a:r>
              <a:rPr lang="fa-IR" dirty="0" smtClean="0"/>
              <a:t>محور هیپوتالاموس-هیپوفیز-تیروئید</a:t>
            </a:r>
            <a:endParaRPr lang="en-US" dirty="0" smtClean="0"/>
          </a:p>
        </p:txBody>
      </p:sp>
      <p:pic>
        <p:nvPicPr>
          <p:cNvPr id="3076" name="Picture 5" descr="negfeed"/>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255" y="3652690"/>
            <a:ext cx="3662855" cy="3168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75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endParaRPr lang="en-CA" smtClean="0"/>
          </a:p>
        </p:txBody>
      </p:sp>
      <p:sp>
        <p:nvSpPr>
          <p:cNvPr id="4099" name="Rectangle 4"/>
          <p:cNvSpPr>
            <a:spLocks noGrp="1" noChangeArrowheads="1"/>
          </p:cNvSpPr>
          <p:nvPr>
            <p:ph idx="1"/>
          </p:nvPr>
        </p:nvSpPr>
        <p:spPr/>
        <p:txBody>
          <a:bodyPr/>
          <a:lstStyle/>
          <a:p>
            <a:pPr algn="just" rtl="1" eaLnBrk="1" hangingPunct="1">
              <a:buFontTx/>
              <a:buChar char="•"/>
            </a:pPr>
            <a:r>
              <a:rPr lang="fa-IR" dirty="0" smtClean="0">
                <a:cs typeface="B Homa" pitchFamily="2" charset="-78"/>
              </a:rPr>
              <a:t>اگر ماده شیمیایی ترشح شده بر روی خود سلول مترشحه تاثیر بگذارد اصطلاحا </a:t>
            </a:r>
            <a:r>
              <a:rPr lang="fa-IR" dirty="0" smtClean="0">
                <a:solidFill>
                  <a:srgbClr val="FF0000"/>
                </a:solidFill>
                <a:cs typeface="B Homa" pitchFamily="2" charset="-78"/>
              </a:rPr>
              <a:t>اتوکرین</a:t>
            </a:r>
            <a:r>
              <a:rPr lang="en-CA" dirty="0" smtClean="0">
                <a:solidFill>
                  <a:srgbClr val="FF0000"/>
                </a:solidFill>
                <a:cs typeface="B Homa" pitchFamily="2" charset="-78"/>
              </a:rPr>
              <a:t>(</a:t>
            </a:r>
            <a:r>
              <a:rPr lang="en-US" dirty="0" err="1" smtClean="0">
                <a:solidFill>
                  <a:srgbClr val="FF0000"/>
                </a:solidFill>
                <a:cs typeface="B Homa" pitchFamily="2" charset="-78"/>
              </a:rPr>
              <a:t>autocrin</a:t>
            </a:r>
            <a:r>
              <a:rPr lang="en-US" dirty="0" smtClean="0">
                <a:solidFill>
                  <a:srgbClr val="FF0000"/>
                </a:solidFill>
                <a:cs typeface="B Homa" pitchFamily="2" charset="-78"/>
              </a:rPr>
              <a:t> )</a:t>
            </a:r>
            <a:r>
              <a:rPr lang="en-US" dirty="0" smtClean="0">
                <a:cs typeface="B Homa" pitchFamily="2" charset="-78"/>
              </a:rPr>
              <a:t> </a:t>
            </a:r>
            <a:r>
              <a:rPr lang="fa-IR" dirty="0" smtClean="0">
                <a:cs typeface="B Homa" pitchFamily="2" charset="-78"/>
              </a:rPr>
              <a:t>، اگر بر سلولهای مجاور اثر کند </a:t>
            </a:r>
            <a:r>
              <a:rPr lang="fa-IR" dirty="0" smtClean="0">
                <a:solidFill>
                  <a:srgbClr val="FF0000"/>
                </a:solidFill>
                <a:cs typeface="B Homa" pitchFamily="2" charset="-78"/>
              </a:rPr>
              <a:t>پاراکرین</a:t>
            </a:r>
            <a:r>
              <a:rPr lang="en-CA" dirty="0" smtClean="0">
                <a:solidFill>
                  <a:srgbClr val="FF0000"/>
                </a:solidFill>
                <a:cs typeface="B Homa" pitchFamily="2" charset="-78"/>
              </a:rPr>
              <a:t>(</a:t>
            </a:r>
            <a:r>
              <a:rPr lang="en-US" dirty="0" smtClean="0">
                <a:solidFill>
                  <a:srgbClr val="FF0000"/>
                </a:solidFill>
                <a:cs typeface="B Homa" pitchFamily="2" charset="-78"/>
              </a:rPr>
              <a:t>paracrine )</a:t>
            </a:r>
            <a:r>
              <a:rPr lang="en-US" dirty="0" smtClean="0">
                <a:cs typeface="B Homa" pitchFamily="2" charset="-78"/>
              </a:rPr>
              <a:t> </a:t>
            </a:r>
            <a:r>
              <a:rPr lang="fa-IR" dirty="0" smtClean="0">
                <a:cs typeface="B Homa" pitchFamily="2" charset="-78"/>
              </a:rPr>
              <a:t>، و اگر از طریق خون به سلولهای هدف برسند </a:t>
            </a:r>
            <a:r>
              <a:rPr lang="fa-IR" dirty="0" smtClean="0">
                <a:solidFill>
                  <a:srgbClr val="FF0000"/>
                </a:solidFill>
                <a:cs typeface="B Homa" pitchFamily="2" charset="-78"/>
              </a:rPr>
              <a:t>اندوکرین</a:t>
            </a:r>
            <a:r>
              <a:rPr lang="en-CA" dirty="0" smtClean="0">
                <a:solidFill>
                  <a:srgbClr val="FF0000"/>
                </a:solidFill>
                <a:cs typeface="B Homa" pitchFamily="2" charset="-78"/>
              </a:rPr>
              <a:t> (</a:t>
            </a:r>
            <a:r>
              <a:rPr lang="en-US" dirty="0" smtClean="0">
                <a:solidFill>
                  <a:srgbClr val="FF0000"/>
                </a:solidFill>
                <a:cs typeface="B Homa" pitchFamily="2" charset="-78"/>
              </a:rPr>
              <a:t>endocrine )</a:t>
            </a:r>
            <a:r>
              <a:rPr lang="en-US" dirty="0" smtClean="0">
                <a:cs typeface="B Homa" pitchFamily="2" charset="-78"/>
              </a:rPr>
              <a:t> </a:t>
            </a:r>
            <a:r>
              <a:rPr lang="fa-IR" dirty="0" smtClean="0">
                <a:cs typeface="B Homa" pitchFamily="2" charset="-78"/>
              </a:rPr>
              <a:t>نامیده میشود.</a:t>
            </a:r>
            <a:endParaRPr lang="en-US" dirty="0" smtClean="0">
              <a:cs typeface="B Homa" pitchFamily="2" charset="-78"/>
            </a:endParaRPr>
          </a:p>
        </p:txBody>
      </p:sp>
      <p:pic>
        <p:nvPicPr>
          <p:cNvPr id="4100" name="Picture 5" descr="cri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4868863"/>
            <a:ext cx="5184775"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164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endParaRPr lang="en-CA" smtClean="0"/>
          </a:p>
        </p:txBody>
      </p:sp>
      <p:sp>
        <p:nvSpPr>
          <p:cNvPr id="5123" name="Rectangle 5"/>
          <p:cNvSpPr>
            <a:spLocks noGrp="1" noChangeArrowheads="1"/>
          </p:cNvSpPr>
          <p:nvPr>
            <p:ph idx="1"/>
          </p:nvPr>
        </p:nvSpPr>
        <p:spPr/>
        <p:txBody>
          <a:bodyPr/>
          <a:lstStyle/>
          <a:p>
            <a:pPr algn="r" rtl="1" eaLnBrk="1" hangingPunct="1">
              <a:buFontTx/>
              <a:buChar char="•"/>
            </a:pPr>
            <a:r>
              <a:rPr lang="fa-IR" dirty="0" smtClean="0">
                <a:cs typeface="B Homa" pitchFamily="2" charset="-78"/>
              </a:rPr>
              <a:t>بطور کلی هورمونها از نظر ساختمان شیمیایی به سه دسته تقسیم میشوند:</a:t>
            </a:r>
            <a:endParaRPr lang="en-CA" dirty="0" smtClean="0">
              <a:cs typeface="B Homa" pitchFamily="2" charset="-78"/>
            </a:endParaRPr>
          </a:p>
          <a:p>
            <a:pPr marL="0" indent="0" algn="r" rtl="1" eaLnBrk="1" hangingPunct="1">
              <a:buNone/>
            </a:pPr>
            <a:endParaRPr lang="fa-IR" dirty="0" smtClean="0">
              <a:cs typeface="B Homa" pitchFamily="2" charset="-78"/>
            </a:endParaRPr>
          </a:p>
          <a:p>
            <a:pPr marL="0" indent="0" algn="r" rtl="1" eaLnBrk="1" hangingPunct="1">
              <a:buNone/>
            </a:pPr>
            <a:r>
              <a:rPr lang="fa-IR" dirty="0" smtClean="0">
                <a:solidFill>
                  <a:srgbClr val="0000FF"/>
                </a:solidFill>
                <a:cs typeface="B Homa" pitchFamily="2" charset="-78"/>
              </a:rPr>
              <a:t>1- هورمونهای پروتئینی و پلی پپتیدی:</a:t>
            </a:r>
          </a:p>
          <a:p>
            <a:pPr algn="r" rtl="1" eaLnBrk="1" hangingPunct="1">
              <a:buFontTx/>
              <a:buChar char="•"/>
            </a:pPr>
            <a:r>
              <a:rPr lang="fa-IR" dirty="0" smtClean="0">
                <a:cs typeface="B Homa" pitchFamily="2" charset="-78"/>
              </a:rPr>
              <a:t>این هورمونها </a:t>
            </a:r>
            <a:r>
              <a:rPr lang="fa-IR" dirty="0" smtClean="0">
                <a:solidFill>
                  <a:srgbClr val="FF0000"/>
                </a:solidFill>
                <a:cs typeface="B Homa" pitchFamily="2" charset="-78"/>
              </a:rPr>
              <a:t>محلول در آب</a:t>
            </a:r>
            <a:r>
              <a:rPr lang="fa-IR" dirty="0" smtClean="0">
                <a:cs typeface="B Homa" pitchFamily="2" charset="-78"/>
              </a:rPr>
              <a:t> هستند و به آسانی وارد گردش خون شده و به بافتهای هدف منتقل می شوند.</a:t>
            </a:r>
            <a:r>
              <a:rPr lang="en-US" dirty="0" smtClean="0">
                <a:cs typeface="B Homa" pitchFamily="2" charset="-78"/>
              </a:rPr>
              <a:t> </a:t>
            </a:r>
            <a:r>
              <a:rPr lang="fa-IR" dirty="0" smtClean="0">
                <a:cs typeface="B Homa" pitchFamily="2" charset="-78"/>
              </a:rPr>
              <a:t>نظیر هورمونهای هیپوفیز قدامی و خلفی، لوزالمعده (انسولین و گلوکاگون)، هورمون پاراتیروئید، </a:t>
            </a:r>
            <a:r>
              <a:rPr lang="en-US" dirty="0" smtClean="0">
                <a:cs typeface="B Homa" pitchFamily="2" charset="-78"/>
              </a:rPr>
              <a:t>HCG</a:t>
            </a:r>
            <a:r>
              <a:rPr lang="fa-IR" dirty="0" smtClean="0">
                <a:cs typeface="B Homa" pitchFamily="2" charset="-78"/>
              </a:rPr>
              <a:t>.</a:t>
            </a:r>
          </a:p>
        </p:txBody>
      </p:sp>
    </p:spTree>
    <p:extLst>
      <p:ext uri="{BB962C8B-B14F-4D97-AF65-F5344CB8AC3E}">
        <p14:creationId xmlns:p14="http://schemas.microsoft.com/office/powerpoint/2010/main" val="2721987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endParaRPr lang="en-CA" smtClean="0"/>
          </a:p>
        </p:txBody>
      </p:sp>
      <p:sp>
        <p:nvSpPr>
          <p:cNvPr id="6147" name="Rectangle 6"/>
          <p:cNvSpPr>
            <a:spLocks noGrp="1" noChangeArrowheads="1"/>
          </p:cNvSpPr>
          <p:nvPr>
            <p:ph idx="1"/>
          </p:nvPr>
        </p:nvSpPr>
        <p:spPr>
          <a:xfrm>
            <a:off x="457200" y="1600200"/>
            <a:ext cx="8229600" cy="3243965"/>
          </a:xfrm>
        </p:spPr>
        <p:txBody>
          <a:bodyPr>
            <a:spAutoFit/>
          </a:bodyPr>
          <a:lstStyle/>
          <a:p>
            <a:pPr marL="0" indent="0" algn="r" rtl="1" eaLnBrk="1" hangingPunct="1">
              <a:lnSpc>
                <a:spcPct val="90000"/>
              </a:lnSpc>
              <a:buNone/>
            </a:pPr>
            <a:r>
              <a:rPr lang="fa-IR" dirty="0" smtClean="0">
                <a:solidFill>
                  <a:srgbClr val="0000FF"/>
                </a:solidFill>
                <a:latin typeface="Times New Roman" pitchFamily="18" charset="0"/>
                <a:cs typeface="B Homa" pitchFamily="2" charset="-78"/>
              </a:rPr>
              <a:t>2- هورمونهای استروئیدی:</a:t>
            </a:r>
            <a:r>
              <a:rPr lang="fa-IR" dirty="0" smtClean="0">
                <a:latin typeface="Times New Roman" pitchFamily="18" charset="0"/>
                <a:cs typeface="B Homa" pitchFamily="2" charset="-78"/>
              </a:rPr>
              <a:t> </a:t>
            </a:r>
            <a:r>
              <a:rPr lang="fa-IR" dirty="0" smtClean="0">
                <a:solidFill>
                  <a:srgbClr val="FF0000"/>
                </a:solidFill>
                <a:latin typeface="Times New Roman" pitchFamily="18" charset="0"/>
                <a:cs typeface="B Homa" pitchFamily="2" charset="-78"/>
              </a:rPr>
              <a:t>محلول در چربی</a:t>
            </a:r>
            <a:r>
              <a:rPr lang="fa-IR" dirty="0" smtClean="0">
                <a:latin typeface="Times New Roman" pitchFamily="18" charset="0"/>
                <a:cs typeface="B Homa" pitchFamily="2" charset="-78"/>
              </a:rPr>
              <a:t> هستند. </a:t>
            </a:r>
          </a:p>
          <a:p>
            <a:pPr algn="r" rtl="1" eaLnBrk="1" hangingPunct="1">
              <a:lnSpc>
                <a:spcPct val="90000"/>
              </a:lnSpc>
            </a:pPr>
            <a:r>
              <a:rPr lang="fa-IR" dirty="0" smtClean="0">
                <a:latin typeface="Times New Roman" pitchFamily="18" charset="0"/>
                <a:cs typeface="B Homa" pitchFamily="2" charset="-78"/>
              </a:rPr>
              <a:t>نظیر هورمونهای آدرنال (کورتیزول و آلدسترون) </a:t>
            </a:r>
          </a:p>
          <a:p>
            <a:pPr algn="r" rtl="1" eaLnBrk="1" hangingPunct="1">
              <a:lnSpc>
                <a:spcPct val="90000"/>
              </a:lnSpc>
            </a:pPr>
            <a:r>
              <a:rPr lang="fa-IR" dirty="0" smtClean="0">
                <a:latin typeface="Times New Roman" pitchFamily="18" charset="0"/>
                <a:cs typeface="B Homa" pitchFamily="2" charset="-78"/>
              </a:rPr>
              <a:t>تخمدانها (استروژن و پروژسترون) </a:t>
            </a:r>
          </a:p>
          <a:p>
            <a:pPr algn="r" rtl="1" eaLnBrk="1" hangingPunct="1">
              <a:lnSpc>
                <a:spcPct val="90000"/>
              </a:lnSpc>
            </a:pPr>
            <a:r>
              <a:rPr lang="fa-IR" dirty="0" smtClean="0">
                <a:latin typeface="Times New Roman" pitchFamily="18" charset="0"/>
                <a:cs typeface="B Homa" pitchFamily="2" charset="-78"/>
              </a:rPr>
              <a:t>بیضه (تستوسترون ) </a:t>
            </a:r>
          </a:p>
          <a:p>
            <a:pPr algn="r" rtl="1" eaLnBrk="1" hangingPunct="1">
              <a:lnSpc>
                <a:spcPct val="90000"/>
              </a:lnSpc>
            </a:pPr>
            <a:r>
              <a:rPr lang="fa-IR" dirty="0" smtClean="0">
                <a:latin typeface="Times New Roman" pitchFamily="18" charset="0"/>
                <a:cs typeface="B Homa" pitchFamily="2" charset="-78"/>
              </a:rPr>
              <a:t>جفت (استروژن،پروژسترون) </a:t>
            </a:r>
          </a:p>
          <a:p>
            <a:pPr algn="r" rtl="1" eaLnBrk="1" hangingPunct="1">
              <a:lnSpc>
                <a:spcPct val="90000"/>
              </a:lnSpc>
            </a:pPr>
            <a:r>
              <a:rPr lang="fa-IR" dirty="0" smtClean="0">
                <a:latin typeface="Times New Roman" pitchFamily="18" charset="0"/>
                <a:cs typeface="B Homa" pitchFamily="2" charset="-78"/>
              </a:rPr>
              <a:t>این هورمونها از </a:t>
            </a:r>
            <a:r>
              <a:rPr lang="fa-IR" dirty="0" smtClean="0">
                <a:solidFill>
                  <a:srgbClr val="FF0000"/>
                </a:solidFill>
                <a:latin typeface="Times New Roman" pitchFamily="18" charset="0"/>
                <a:cs typeface="B Homa" pitchFamily="2" charset="-78"/>
              </a:rPr>
              <a:t>کلسترول</a:t>
            </a:r>
            <a:r>
              <a:rPr lang="fa-IR" dirty="0" smtClean="0">
                <a:latin typeface="Times New Roman" pitchFamily="18" charset="0"/>
                <a:cs typeface="B Homa" pitchFamily="2" charset="-78"/>
              </a:rPr>
              <a:t> مشتق می شوند و </a:t>
            </a:r>
            <a:r>
              <a:rPr lang="fa-IR" dirty="0" smtClean="0">
                <a:solidFill>
                  <a:srgbClr val="FF0000"/>
                </a:solidFill>
                <a:latin typeface="Times New Roman" pitchFamily="18" charset="0"/>
                <a:cs typeface="B Homa" pitchFamily="2" charset="-78"/>
              </a:rPr>
              <a:t>ذخیره</a:t>
            </a:r>
            <a:r>
              <a:rPr lang="fa-IR" dirty="0" smtClean="0">
                <a:latin typeface="Times New Roman" pitchFamily="18" charset="0"/>
                <a:cs typeface="B Homa" pitchFamily="2" charset="-78"/>
              </a:rPr>
              <a:t> نمی گردند.</a:t>
            </a:r>
          </a:p>
        </p:txBody>
      </p:sp>
    </p:spTree>
    <p:extLst>
      <p:ext uri="{BB962C8B-B14F-4D97-AF65-F5344CB8AC3E}">
        <p14:creationId xmlns:p14="http://schemas.microsoft.com/office/powerpoint/2010/main" val="2721774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endParaRPr lang="en-CA" smtClean="0"/>
          </a:p>
        </p:txBody>
      </p:sp>
      <p:sp>
        <p:nvSpPr>
          <p:cNvPr id="7171" name="Rectangle 5"/>
          <p:cNvSpPr>
            <a:spLocks noGrp="1" noChangeArrowheads="1"/>
          </p:cNvSpPr>
          <p:nvPr>
            <p:ph idx="1"/>
          </p:nvPr>
        </p:nvSpPr>
        <p:spPr>
          <a:xfrm>
            <a:off x="457200" y="1600200"/>
            <a:ext cx="8229600" cy="904863"/>
          </a:xfrm>
        </p:spPr>
        <p:txBody>
          <a:bodyPr>
            <a:spAutoFit/>
          </a:bodyPr>
          <a:lstStyle/>
          <a:p>
            <a:pPr marL="0" indent="0" algn="r" rtl="1" eaLnBrk="1" hangingPunct="1">
              <a:lnSpc>
                <a:spcPct val="80000"/>
              </a:lnSpc>
              <a:buNone/>
            </a:pPr>
            <a:r>
              <a:rPr lang="fa-IR" dirty="0" smtClean="0">
                <a:solidFill>
                  <a:srgbClr val="0000FF"/>
                </a:solidFill>
                <a:latin typeface="Times New Roman" pitchFamily="18" charset="0"/>
                <a:cs typeface="B Homa" pitchFamily="2" charset="-78"/>
              </a:rPr>
              <a:t>3- هورمونهای اسید آمینه ای:</a:t>
            </a:r>
            <a:r>
              <a:rPr lang="fa-IR" dirty="0" smtClean="0">
                <a:latin typeface="Times New Roman" pitchFamily="18" charset="0"/>
                <a:cs typeface="B Homa" pitchFamily="2" charset="-78"/>
              </a:rPr>
              <a:t> توسط پروتئینهای حامل در خون منتقل می شوند مثل: </a:t>
            </a:r>
            <a:r>
              <a:rPr lang="en-US" dirty="0" smtClean="0">
                <a:latin typeface="Times New Roman" pitchFamily="18" charset="0"/>
                <a:cs typeface="B Homa" pitchFamily="2" charset="-78"/>
              </a:rPr>
              <a:t>T4</a:t>
            </a:r>
            <a:r>
              <a:rPr lang="fa-IR" dirty="0" smtClean="0">
                <a:latin typeface="Times New Roman" pitchFamily="18" charset="0"/>
                <a:cs typeface="B Homa" pitchFamily="2" charset="-78"/>
              </a:rPr>
              <a:t>، </a:t>
            </a:r>
            <a:r>
              <a:rPr lang="en-US" dirty="0" smtClean="0">
                <a:latin typeface="Times New Roman" pitchFamily="18" charset="0"/>
                <a:cs typeface="B Homa" pitchFamily="2" charset="-78"/>
              </a:rPr>
              <a:t>T3</a:t>
            </a:r>
            <a:r>
              <a:rPr lang="fa-IR" dirty="0" smtClean="0">
                <a:latin typeface="Times New Roman" pitchFamily="18" charset="0"/>
                <a:cs typeface="B Homa" pitchFamily="2" charset="-78"/>
              </a:rPr>
              <a:t>، اپی نفرین و نوراپی نفرین.</a:t>
            </a:r>
            <a:endParaRPr lang="en-US" dirty="0" smtClean="0">
              <a:latin typeface="Times New Roman" pitchFamily="18" charset="0"/>
              <a:cs typeface="B Homa" pitchFamily="2" charset="-78"/>
            </a:endParaRPr>
          </a:p>
        </p:txBody>
      </p:sp>
      <p:pic>
        <p:nvPicPr>
          <p:cNvPr id="7172" name="Picture 4" descr="tyrosines"/>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609600" y="3516697"/>
            <a:ext cx="7791450"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4379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r>
              <a:rPr lang="fa-IR" dirty="0">
                <a:solidFill>
                  <a:srgbClr val="0000FF"/>
                </a:solidFill>
                <a:cs typeface="B Homa" pitchFamily="2" charset="-78"/>
              </a:rPr>
              <a:t>انتقال هورمونها در خون:</a:t>
            </a:r>
            <a:r>
              <a:rPr lang="fa-IR" dirty="0">
                <a:cs typeface="B Homa" pitchFamily="2" charset="-78"/>
              </a:rPr>
              <a:t> </a:t>
            </a:r>
            <a:endParaRPr lang="en-CA" dirty="0" smtClean="0"/>
          </a:p>
        </p:txBody>
      </p:sp>
      <p:sp>
        <p:nvSpPr>
          <p:cNvPr id="8195" name="Rectangle 5"/>
          <p:cNvSpPr>
            <a:spLocks noGrp="1" noChangeArrowheads="1"/>
          </p:cNvSpPr>
          <p:nvPr>
            <p:ph idx="1"/>
          </p:nvPr>
        </p:nvSpPr>
        <p:spPr/>
        <p:txBody>
          <a:bodyPr/>
          <a:lstStyle/>
          <a:p>
            <a:pPr algn="r" rtl="1" eaLnBrk="1" hangingPunct="1">
              <a:buFontTx/>
              <a:buChar char="•"/>
            </a:pPr>
            <a:r>
              <a:rPr lang="fa-IR" dirty="0" smtClean="0">
                <a:cs typeface="B Homa" pitchFamily="2" charset="-78"/>
              </a:rPr>
              <a:t>هومونهای محلول در آب (پپتیدی و کاتکول آمینها) در پلاسما حل می شوند و از محل سنتز به بافتهای هدف انتقال می یابند.</a:t>
            </a:r>
          </a:p>
          <a:p>
            <a:pPr algn="r" rtl="1" eaLnBrk="1" hangingPunct="1">
              <a:buFontTx/>
              <a:buChar char="•"/>
            </a:pPr>
            <a:r>
              <a:rPr lang="fa-IR" dirty="0" smtClean="0">
                <a:cs typeface="B Homa" pitchFamily="2" charset="-78"/>
              </a:rPr>
              <a:t>هورمونهای استروئیدی و تیروئید غالبا چسبیده به پروتئینهای پلاسما گردش می کنند و تا زمانیکه از پروتئینهای پلاسما جدا نشده اند از نظر بیولوژیکی غیرفعال هستند.</a:t>
            </a:r>
          </a:p>
          <a:p>
            <a:pPr algn="r" rtl="1" eaLnBrk="1" hangingPunct="1">
              <a:buFontTx/>
              <a:buChar char="•"/>
            </a:pPr>
            <a:r>
              <a:rPr lang="fa-IR" dirty="0" smtClean="0">
                <a:cs typeface="B Homa" pitchFamily="2" charset="-78"/>
              </a:rPr>
              <a:t>در چنین شرایطی هورمونهای باند شده به پروتئین بعنوان یک منبع ذخیره هورمونی در گردش عمل می کنند و کلیرانس آنها نیز آهسته تر انجام می گیرد.</a:t>
            </a:r>
            <a:endParaRPr lang="en-US" dirty="0" smtClean="0">
              <a:cs typeface="B Homa" pitchFamily="2" charset="-78"/>
            </a:endParaRPr>
          </a:p>
        </p:txBody>
      </p:sp>
    </p:spTree>
    <p:extLst>
      <p:ext uri="{BB962C8B-B14F-4D97-AF65-F5344CB8AC3E}">
        <p14:creationId xmlns:p14="http://schemas.microsoft.com/office/powerpoint/2010/main" val="2778098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endParaRPr lang="en-CA" smtClean="0"/>
          </a:p>
        </p:txBody>
      </p:sp>
      <p:sp>
        <p:nvSpPr>
          <p:cNvPr id="9219" name="Rectangle 25"/>
          <p:cNvSpPr>
            <a:spLocks noGrp="1" noChangeArrowheads="1"/>
          </p:cNvSpPr>
          <p:nvPr>
            <p:ph idx="1"/>
          </p:nvPr>
        </p:nvSpPr>
        <p:spPr/>
        <p:txBody>
          <a:bodyPr/>
          <a:lstStyle/>
          <a:p>
            <a:pPr algn="r" rtl="1" eaLnBrk="1" hangingPunct="1">
              <a:buFontTx/>
              <a:buChar char="•"/>
            </a:pPr>
            <a:r>
              <a:rPr lang="fa-IR" dirty="0" smtClean="0">
                <a:cs typeface="B Homa" pitchFamily="2" charset="-78"/>
              </a:rPr>
              <a:t>هورمونها به چندین روش از پلاسما حذف می شوند (کلیرانس):</a:t>
            </a:r>
            <a:endParaRPr lang="en-CA" dirty="0" smtClean="0">
              <a:cs typeface="B Homa" pitchFamily="2" charset="-78"/>
            </a:endParaRPr>
          </a:p>
          <a:p>
            <a:pPr marL="0" indent="0" algn="r" rtl="1" eaLnBrk="1" hangingPunct="1">
              <a:buNone/>
            </a:pPr>
            <a:endParaRPr lang="fa-IR" dirty="0" smtClean="0">
              <a:cs typeface="B Homa" pitchFamily="2" charset="-78"/>
            </a:endParaRPr>
          </a:p>
          <a:p>
            <a:pPr marL="514350" indent="-514350" algn="r" rtl="1" eaLnBrk="1" hangingPunct="1">
              <a:buFont typeface="+mj-lt"/>
              <a:buAutoNum type="arabicParenR"/>
            </a:pPr>
            <a:r>
              <a:rPr lang="fa-IR" dirty="0" smtClean="0">
                <a:cs typeface="B Homa" pitchFamily="2" charset="-78"/>
              </a:rPr>
              <a:t> </a:t>
            </a:r>
            <a:r>
              <a:rPr lang="fa-IR" dirty="0" smtClean="0">
                <a:solidFill>
                  <a:srgbClr val="0000FF"/>
                </a:solidFill>
                <a:cs typeface="B Homa" pitchFamily="2" charset="-78"/>
              </a:rPr>
              <a:t>انهدام متابولیکی توسط بافت</a:t>
            </a:r>
          </a:p>
          <a:p>
            <a:pPr marL="514350" indent="-514350" algn="r" rtl="1" eaLnBrk="1" hangingPunct="1">
              <a:buFont typeface="+mj-lt"/>
              <a:buAutoNum type="arabicParenR"/>
            </a:pPr>
            <a:r>
              <a:rPr lang="fa-IR" dirty="0" smtClean="0">
                <a:solidFill>
                  <a:srgbClr val="0000FF"/>
                </a:solidFill>
                <a:cs typeface="B Homa" pitchFamily="2" charset="-78"/>
              </a:rPr>
              <a:t> چسبیدن به بافت   </a:t>
            </a:r>
          </a:p>
          <a:p>
            <a:pPr marL="514350" indent="-514350" algn="r" rtl="1" eaLnBrk="1" hangingPunct="1">
              <a:buFont typeface="+mj-lt"/>
              <a:buAutoNum type="arabicParenR"/>
            </a:pPr>
            <a:r>
              <a:rPr lang="fa-IR" dirty="0" smtClean="0">
                <a:solidFill>
                  <a:srgbClr val="0000FF"/>
                </a:solidFill>
                <a:cs typeface="B Homa" pitchFamily="2" charset="-78"/>
              </a:rPr>
              <a:t> دفع توسط کبد به داخل صفرا   </a:t>
            </a:r>
          </a:p>
          <a:p>
            <a:pPr marL="514350" indent="-514350" algn="r" rtl="1" eaLnBrk="1" hangingPunct="1">
              <a:buFont typeface="+mj-lt"/>
              <a:buAutoNum type="arabicParenR"/>
            </a:pPr>
            <a:r>
              <a:rPr lang="fa-IR" dirty="0" smtClean="0">
                <a:solidFill>
                  <a:srgbClr val="0000FF"/>
                </a:solidFill>
                <a:cs typeface="B Homa" pitchFamily="2" charset="-78"/>
              </a:rPr>
              <a:t>دفع توسط کلیه به داخل ادرار</a:t>
            </a:r>
            <a:endParaRPr lang="en-US" dirty="0" smtClean="0">
              <a:solidFill>
                <a:srgbClr val="0000FF"/>
              </a:solidFill>
              <a:cs typeface="B Homa" pitchFamily="2" charset="-78"/>
            </a:endParaRPr>
          </a:p>
        </p:txBody>
      </p:sp>
    </p:spTree>
    <p:extLst>
      <p:ext uri="{BB962C8B-B14F-4D97-AF65-F5344CB8AC3E}">
        <p14:creationId xmlns:p14="http://schemas.microsoft.com/office/powerpoint/2010/main" val="2278111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fa-IR" dirty="0">
                <a:solidFill>
                  <a:srgbClr val="0000FF"/>
                </a:solidFill>
                <a:cs typeface="B Homa" pitchFamily="2" charset="-78"/>
              </a:rPr>
              <a:t>مکانیسم عمل هورمونها:</a:t>
            </a:r>
            <a:r>
              <a:rPr lang="fa-IR" dirty="0">
                <a:cs typeface="B Homa" pitchFamily="2" charset="-78"/>
              </a:rPr>
              <a:t> </a:t>
            </a:r>
            <a:endParaRPr lang="en-CA" dirty="0" smtClean="0"/>
          </a:p>
        </p:txBody>
      </p:sp>
      <p:sp>
        <p:nvSpPr>
          <p:cNvPr id="10243" name="Rectangle 4"/>
          <p:cNvSpPr>
            <a:spLocks noGrp="1" noChangeArrowheads="1"/>
          </p:cNvSpPr>
          <p:nvPr>
            <p:ph idx="1"/>
          </p:nvPr>
        </p:nvSpPr>
        <p:spPr/>
        <p:txBody>
          <a:bodyPr/>
          <a:lstStyle/>
          <a:p>
            <a:pPr algn="r" rtl="1" eaLnBrk="1" hangingPunct="1">
              <a:lnSpc>
                <a:spcPct val="80000"/>
              </a:lnSpc>
              <a:buFontTx/>
              <a:buChar char="•"/>
            </a:pPr>
            <a:r>
              <a:rPr lang="fa-IR" dirty="0" smtClean="0">
                <a:cs typeface="B Homa" pitchFamily="2" charset="-78"/>
              </a:rPr>
              <a:t>نخستین قدم در عمل هورمونها چسبیدن به رسپتورهای اختصاصی در سلول هدف است. رسپتور برخی هورمونها در غشاء سلول و برخی دیگر در سیتوپلاسم یا هسته قرار دارد. هنگامی که هورمون به رسپتور خود می چسبد یکسری از واکنشها در سلول آغاز میشود که پاسخ سلولی را بدنبال دارد.</a:t>
            </a:r>
            <a:endParaRPr lang="en-US" dirty="0" smtClean="0">
              <a:cs typeface="B Homa" pitchFamily="2" charset="-78"/>
            </a:endParaRPr>
          </a:p>
          <a:p>
            <a:pPr algn="r" rtl="1" eaLnBrk="1" hangingPunct="1">
              <a:lnSpc>
                <a:spcPct val="80000"/>
              </a:lnSpc>
              <a:buFontTx/>
              <a:buChar char="•"/>
            </a:pPr>
            <a:r>
              <a:rPr lang="fa-IR" dirty="0" smtClean="0">
                <a:solidFill>
                  <a:srgbClr val="0000FF"/>
                </a:solidFill>
                <a:cs typeface="B Homa" pitchFamily="2" charset="-78"/>
              </a:rPr>
              <a:t>رسپتورهای غشایی</a:t>
            </a:r>
            <a:r>
              <a:rPr lang="fa-IR" dirty="0" smtClean="0">
                <a:cs typeface="B Homa" pitchFamily="2" charset="-78"/>
              </a:rPr>
              <a:t> بیشتر برای </a:t>
            </a:r>
            <a:r>
              <a:rPr lang="fa-IR" dirty="0" smtClean="0">
                <a:solidFill>
                  <a:srgbClr val="FF0000"/>
                </a:solidFill>
                <a:cs typeface="B Homa" pitchFamily="2" charset="-78"/>
              </a:rPr>
              <a:t>هورمونهای پروتئینی، پپتیدی و کاتکول آمینها</a:t>
            </a:r>
            <a:r>
              <a:rPr lang="fa-IR" dirty="0" smtClean="0">
                <a:cs typeface="B Homa" pitchFamily="2" charset="-78"/>
              </a:rPr>
              <a:t> جنبه اختصاصی دارند و پیامبر ثانویه داخل سلولی مثل: </a:t>
            </a:r>
            <a:r>
              <a:rPr lang="en-US" dirty="0" smtClean="0">
                <a:cs typeface="B Homa" pitchFamily="2" charset="-78"/>
              </a:rPr>
              <a:t>CAMP </a:t>
            </a:r>
            <a:r>
              <a:rPr lang="fa-IR" dirty="0" smtClean="0">
                <a:cs typeface="B Homa" pitchFamily="2" charset="-78"/>
              </a:rPr>
              <a:t> اثرات هورمون را القا می کند.</a:t>
            </a:r>
          </a:p>
          <a:p>
            <a:pPr algn="r" rtl="1" eaLnBrk="1" hangingPunct="1">
              <a:lnSpc>
                <a:spcPct val="80000"/>
              </a:lnSpc>
              <a:buFontTx/>
              <a:buChar char="•"/>
            </a:pPr>
            <a:r>
              <a:rPr lang="fa-IR" dirty="0" smtClean="0">
                <a:cs typeface="B Homa" pitchFamily="2" charset="-78"/>
              </a:rPr>
              <a:t>رسپتور </a:t>
            </a:r>
            <a:r>
              <a:rPr lang="fa-IR" dirty="0" smtClean="0">
                <a:solidFill>
                  <a:srgbClr val="FF0000"/>
                </a:solidFill>
                <a:cs typeface="B Homa" pitchFamily="2" charset="-78"/>
              </a:rPr>
              <a:t>هورمونهای استروئیدی</a:t>
            </a:r>
            <a:r>
              <a:rPr lang="fa-IR" dirty="0" smtClean="0">
                <a:cs typeface="B Homa" pitchFamily="2" charset="-78"/>
              </a:rPr>
              <a:t> در </a:t>
            </a:r>
            <a:r>
              <a:rPr lang="fa-IR" dirty="0" smtClean="0">
                <a:solidFill>
                  <a:srgbClr val="0000FF"/>
                </a:solidFill>
                <a:cs typeface="B Homa" pitchFamily="2" charset="-78"/>
              </a:rPr>
              <a:t>سیتوپلاسم</a:t>
            </a:r>
            <a:r>
              <a:rPr lang="fa-IR" dirty="0" smtClean="0">
                <a:cs typeface="B Homa" pitchFamily="2" charset="-78"/>
              </a:rPr>
              <a:t> سلول است. </a:t>
            </a:r>
          </a:p>
          <a:p>
            <a:pPr algn="r" rtl="1" eaLnBrk="1" hangingPunct="1">
              <a:lnSpc>
                <a:spcPct val="80000"/>
              </a:lnSpc>
              <a:buFontTx/>
              <a:buChar char="•"/>
            </a:pPr>
            <a:r>
              <a:rPr lang="fa-IR" dirty="0" smtClean="0">
                <a:cs typeface="B Homa" pitchFamily="2" charset="-78"/>
              </a:rPr>
              <a:t>رسپتور </a:t>
            </a:r>
            <a:r>
              <a:rPr lang="fa-IR" dirty="0" smtClean="0">
                <a:solidFill>
                  <a:srgbClr val="FF0000"/>
                </a:solidFill>
                <a:cs typeface="B Homa" pitchFamily="2" charset="-78"/>
              </a:rPr>
              <a:t>هورمونهای تیروئیدی</a:t>
            </a:r>
            <a:r>
              <a:rPr lang="fa-IR" dirty="0" smtClean="0">
                <a:cs typeface="B Homa" pitchFamily="2" charset="-78"/>
              </a:rPr>
              <a:t> در </a:t>
            </a:r>
            <a:r>
              <a:rPr lang="fa-IR" dirty="0" smtClean="0">
                <a:solidFill>
                  <a:srgbClr val="0000FF"/>
                </a:solidFill>
                <a:cs typeface="B Homa" pitchFamily="2" charset="-78"/>
              </a:rPr>
              <a:t>هسته</a:t>
            </a:r>
            <a:r>
              <a:rPr lang="fa-IR" dirty="0" smtClean="0">
                <a:cs typeface="B Homa" pitchFamily="2" charset="-78"/>
              </a:rPr>
              <a:t> می باشد.</a:t>
            </a:r>
            <a:r>
              <a:rPr lang="en-US" dirty="0" smtClean="0">
                <a:cs typeface="B Homa" pitchFamily="2" charset="-78"/>
              </a:rPr>
              <a:t> </a:t>
            </a:r>
          </a:p>
        </p:txBody>
      </p:sp>
    </p:spTree>
    <p:extLst>
      <p:ext uri="{BB962C8B-B14F-4D97-AF65-F5344CB8AC3E}">
        <p14:creationId xmlns:p14="http://schemas.microsoft.com/office/powerpoint/2010/main" val="3807372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0" y="274638"/>
            <a:ext cx="9144000" cy="1143000"/>
          </a:xfrm>
        </p:spPr>
        <p:txBody>
          <a:bodyPr/>
          <a:lstStyle/>
          <a:p>
            <a:pPr eaLnBrk="1" hangingPunct="1">
              <a:defRPr/>
            </a:pPr>
            <a:r>
              <a:rPr lang="fa-IR" sz="6600" b="1" dirty="0" smtClean="0">
                <a:solidFill>
                  <a:srgbClr val="002060"/>
                </a:solidFill>
                <a:effectLst>
                  <a:outerShdw blurRad="38100" dist="38100" dir="2700000" algn="tl">
                    <a:srgbClr val="000000">
                      <a:alpha val="43137"/>
                    </a:srgbClr>
                  </a:outerShdw>
                </a:effectLst>
              </a:rPr>
              <a:t>غده هيپوفيز </a:t>
            </a:r>
            <a:r>
              <a:rPr lang="en-US" sz="6600" b="1" dirty="0" smtClean="0">
                <a:solidFill>
                  <a:srgbClr val="002060"/>
                </a:solidFill>
                <a:effectLst>
                  <a:outerShdw blurRad="38100" dist="38100" dir="2700000" algn="tl">
                    <a:srgbClr val="000000">
                      <a:alpha val="43137"/>
                    </a:srgbClr>
                  </a:outerShdw>
                </a:effectLst>
                <a:cs typeface="Times New Roman" pitchFamily="18" charset="0"/>
              </a:rPr>
              <a:t>Pituitary Gland</a:t>
            </a:r>
            <a:endParaRPr lang="fa-IR" sz="6600" dirty="0" smtClean="0">
              <a:solidFill>
                <a:srgbClr val="002060"/>
              </a:solidFill>
              <a:effectLst>
                <a:outerShdw blurRad="38100" dist="38100" dir="2700000" algn="tl">
                  <a:srgbClr val="000000">
                    <a:alpha val="43137"/>
                  </a:srgbClr>
                </a:outerShdw>
              </a:effectLst>
            </a:endParaRPr>
          </a:p>
        </p:txBody>
      </p:sp>
      <p:pic>
        <p:nvPicPr>
          <p:cNvPr id="4099" name="Content Placeholder 3" descr="pituitary_gland_illust_tumor.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4868" y="1603373"/>
            <a:ext cx="5676331" cy="5064125"/>
          </a:xfrm>
        </p:spPr>
      </p:pic>
    </p:spTree>
    <p:extLst>
      <p:ext uri="{BB962C8B-B14F-4D97-AF65-F5344CB8AC3E}">
        <p14:creationId xmlns:p14="http://schemas.microsoft.com/office/powerpoint/2010/main" val="22150740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fa-IR" dirty="0">
                <a:solidFill>
                  <a:srgbClr val="0000FF"/>
                </a:solidFill>
                <a:cs typeface="B Homa" pitchFamily="2" charset="-78"/>
              </a:rPr>
              <a:t>غده هیپوفیز:</a:t>
            </a:r>
            <a:r>
              <a:rPr lang="fa-IR" dirty="0">
                <a:cs typeface="B Homa" pitchFamily="2" charset="-78"/>
              </a:rPr>
              <a:t> </a:t>
            </a:r>
            <a:endParaRPr lang="en-CA" dirty="0" smtClean="0"/>
          </a:p>
        </p:txBody>
      </p:sp>
      <p:sp>
        <p:nvSpPr>
          <p:cNvPr id="12291" name="Rectangle 5"/>
          <p:cNvSpPr>
            <a:spLocks noGrp="1" noChangeArrowheads="1"/>
          </p:cNvSpPr>
          <p:nvPr>
            <p:ph idx="1"/>
          </p:nvPr>
        </p:nvSpPr>
        <p:spPr/>
        <p:txBody>
          <a:bodyPr/>
          <a:lstStyle/>
          <a:p>
            <a:pPr algn="r" rtl="1" eaLnBrk="1" hangingPunct="1">
              <a:buFontTx/>
              <a:buChar char="•"/>
            </a:pPr>
            <a:r>
              <a:rPr lang="fa-IR" sz="2800" dirty="0" smtClean="0">
                <a:cs typeface="B Homa" pitchFamily="2" charset="-78"/>
              </a:rPr>
              <a:t>رهبر سیستم اندوکرین و هماهنگ کننده تمام غدد بدن</a:t>
            </a:r>
          </a:p>
          <a:p>
            <a:pPr algn="r" rtl="1" eaLnBrk="1" hangingPunct="1">
              <a:buFontTx/>
              <a:buChar char="•"/>
            </a:pPr>
            <a:r>
              <a:rPr lang="fa-IR" sz="2800" dirty="0" smtClean="0">
                <a:cs typeface="B Homa" pitchFamily="2" charset="-78"/>
              </a:rPr>
              <a:t>این غده بوسیله ساقه هیپوفیز به هیپوتالاموس متصل است و ارتباط نزدیکی با هیپوتالاموس دارد. از طرف دیگر فعالیت اغلب غدد درون ریز توسط آن کنترل میشود. غده هیپوفیز از نظر فیزیولوژیکی به دو بخش تقسیم می شود.</a:t>
            </a:r>
          </a:p>
          <a:p>
            <a:pPr algn="r" rtl="1" eaLnBrk="1" hangingPunct="1">
              <a:buFontTx/>
              <a:buChar char="•"/>
            </a:pPr>
            <a:r>
              <a:rPr lang="fa-IR" sz="2800" dirty="0" smtClean="0">
                <a:solidFill>
                  <a:srgbClr val="0000FF"/>
                </a:solidFill>
                <a:cs typeface="B Homa" pitchFamily="2" charset="-78"/>
              </a:rPr>
              <a:t>آدنو هیپوفیز (قدامی)  </a:t>
            </a:r>
            <a:r>
              <a:rPr lang="fa-IR" sz="2800" dirty="0" smtClean="0">
                <a:cs typeface="B Homa" pitchFamily="2" charset="-78"/>
              </a:rPr>
              <a:t>- منشاء آن کیسه راتکه از اپیتلیوم حلق است.</a:t>
            </a:r>
            <a:r>
              <a:rPr lang="fa-IR" sz="2800" dirty="0" smtClean="0">
                <a:solidFill>
                  <a:srgbClr val="0000FF"/>
                </a:solidFill>
                <a:cs typeface="B Homa" pitchFamily="2" charset="-78"/>
              </a:rPr>
              <a:t>  </a:t>
            </a:r>
          </a:p>
          <a:p>
            <a:pPr algn="r" rtl="1" eaLnBrk="1" hangingPunct="1">
              <a:buFontTx/>
              <a:buChar char="•"/>
            </a:pPr>
            <a:r>
              <a:rPr lang="fa-IR" sz="2800" dirty="0" smtClean="0">
                <a:solidFill>
                  <a:srgbClr val="0000FF"/>
                </a:solidFill>
                <a:cs typeface="B Homa" pitchFamily="2" charset="-78"/>
              </a:rPr>
              <a:t>هیپوفیز میانی در انسان غیر فعال است.</a:t>
            </a:r>
          </a:p>
          <a:p>
            <a:pPr algn="r" rtl="1" eaLnBrk="1" hangingPunct="1">
              <a:buFontTx/>
              <a:buChar char="•"/>
            </a:pPr>
            <a:r>
              <a:rPr lang="fa-IR" sz="2800" dirty="0" smtClean="0">
                <a:solidFill>
                  <a:srgbClr val="0000FF"/>
                </a:solidFill>
                <a:cs typeface="B Homa" pitchFamily="2" charset="-78"/>
              </a:rPr>
              <a:t>نوروهیپوفیز (خلفی)</a:t>
            </a:r>
            <a:r>
              <a:rPr lang="fa-IR" sz="2800" dirty="0" smtClean="0">
                <a:cs typeface="B Homa" pitchFamily="2" charset="-78"/>
              </a:rPr>
              <a:t> - منشاء آن بافت عصبی از هیپوتالاموس است.</a:t>
            </a:r>
            <a:r>
              <a:rPr lang="fa-IR" sz="2800" dirty="0" smtClean="0">
                <a:solidFill>
                  <a:srgbClr val="0000FF"/>
                </a:solidFill>
                <a:cs typeface="B Homa" pitchFamily="2" charset="-78"/>
              </a:rPr>
              <a:t> </a:t>
            </a:r>
            <a:endParaRPr lang="en-US" sz="2800" dirty="0" smtClean="0">
              <a:solidFill>
                <a:srgbClr val="0000FF"/>
              </a:solidFill>
              <a:cs typeface="B Homa" pitchFamily="2" charset="-78"/>
            </a:endParaRPr>
          </a:p>
        </p:txBody>
      </p:sp>
      <p:pic>
        <p:nvPicPr>
          <p:cNvPr id="2" name="Picture 1"/>
          <p:cNvPicPr>
            <a:picLocks noChangeAspect="1"/>
          </p:cNvPicPr>
          <p:nvPr/>
        </p:nvPicPr>
        <p:blipFill>
          <a:blip r:embed="rId2"/>
          <a:stretch>
            <a:fillRect/>
          </a:stretch>
        </p:blipFill>
        <p:spPr>
          <a:xfrm>
            <a:off x="55030" y="-25021"/>
            <a:ext cx="2021419" cy="1625221"/>
          </a:xfrm>
          <a:prstGeom prst="rect">
            <a:avLst/>
          </a:prstGeom>
        </p:spPr>
      </p:pic>
    </p:spTree>
    <p:extLst>
      <p:ext uri="{BB962C8B-B14F-4D97-AF65-F5344CB8AC3E}">
        <p14:creationId xmlns:p14="http://schemas.microsoft.com/office/powerpoint/2010/main" val="1539978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endParaRPr lang="en-CA" smtClean="0"/>
          </a:p>
        </p:txBody>
      </p:sp>
      <p:sp>
        <p:nvSpPr>
          <p:cNvPr id="13315" name="Rectangle 4"/>
          <p:cNvSpPr>
            <a:spLocks noGrp="1" noChangeArrowheads="1"/>
          </p:cNvSpPr>
          <p:nvPr>
            <p:ph idx="1"/>
          </p:nvPr>
        </p:nvSpPr>
        <p:spPr/>
        <p:txBody>
          <a:bodyPr/>
          <a:lstStyle/>
          <a:p>
            <a:pPr algn="r" rtl="1" eaLnBrk="1" hangingPunct="1">
              <a:buFontTx/>
              <a:buChar char="•"/>
            </a:pPr>
            <a:r>
              <a:rPr lang="fa-IR" sz="2800" dirty="0" smtClean="0">
                <a:cs typeface="B Homa" pitchFamily="2" charset="-78"/>
              </a:rPr>
              <a:t>آدنوهیپوفیز هورمونهای متعددی ترشح می کند که مهمترین آنها عبارتند از:</a:t>
            </a:r>
          </a:p>
          <a:p>
            <a:pPr algn="r" rtl="1" eaLnBrk="1" hangingPunct="1">
              <a:buFontTx/>
              <a:buChar char="•"/>
            </a:pPr>
            <a:r>
              <a:rPr lang="fa-IR" sz="2800" dirty="0" smtClean="0">
                <a:solidFill>
                  <a:srgbClr val="0000FF"/>
                </a:solidFill>
                <a:cs typeface="B Homa" pitchFamily="2" charset="-78"/>
              </a:rPr>
              <a:t>سلولهای سوماتوتروپ ( 30 تا 40 درصد ): </a:t>
            </a:r>
            <a:r>
              <a:rPr lang="fa-IR" sz="2800" dirty="0" smtClean="0">
                <a:solidFill>
                  <a:srgbClr val="990000"/>
                </a:solidFill>
                <a:cs typeface="B Homa" pitchFamily="2" charset="-78"/>
              </a:rPr>
              <a:t>هورمون رشد(</a:t>
            </a:r>
            <a:r>
              <a:rPr lang="en-US" sz="2800" dirty="0" smtClean="0">
                <a:solidFill>
                  <a:srgbClr val="990000"/>
                </a:solidFill>
                <a:cs typeface="B Homa" pitchFamily="2" charset="-78"/>
              </a:rPr>
              <a:t>GH</a:t>
            </a:r>
            <a:r>
              <a:rPr lang="fa-IR" sz="2800" dirty="0" smtClean="0">
                <a:solidFill>
                  <a:srgbClr val="990000"/>
                </a:solidFill>
                <a:cs typeface="B Homa" pitchFamily="2" charset="-78"/>
              </a:rPr>
              <a:t>)</a:t>
            </a:r>
          </a:p>
          <a:p>
            <a:pPr algn="r" rtl="1" eaLnBrk="1" hangingPunct="1">
              <a:buFontTx/>
              <a:buChar char="•"/>
            </a:pPr>
            <a:r>
              <a:rPr lang="fa-IR" sz="2800" dirty="0" smtClean="0">
                <a:solidFill>
                  <a:srgbClr val="0000FF"/>
                </a:solidFill>
                <a:cs typeface="B Homa" pitchFamily="2" charset="-78"/>
              </a:rPr>
              <a:t>سلولهای کورتیکوتروپ ( 20 درصد ): </a:t>
            </a:r>
            <a:r>
              <a:rPr lang="fa-IR" sz="2800" dirty="0" smtClean="0">
                <a:solidFill>
                  <a:srgbClr val="990000"/>
                </a:solidFill>
                <a:cs typeface="B Homa" pitchFamily="2" charset="-78"/>
              </a:rPr>
              <a:t>کورتیکو تروپین</a:t>
            </a:r>
            <a:r>
              <a:rPr lang="en-CA" sz="2800" dirty="0" smtClean="0">
                <a:solidFill>
                  <a:srgbClr val="990000"/>
                </a:solidFill>
                <a:cs typeface="B Homa" pitchFamily="2" charset="-78"/>
              </a:rPr>
              <a:t>(</a:t>
            </a:r>
            <a:r>
              <a:rPr lang="en-US" sz="2800" dirty="0" smtClean="0">
                <a:solidFill>
                  <a:srgbClr val="990000"/>
                </a:solidFill>
                <a:cs typeface="B Homa" pitchFamily="2" charset="-78"/>
              </a:rPr>
              <a:t>ACTH)</a:t>
            </a:r>
            <a:r>
              <a:rPr lang="fa-IR" sz="2800" dirty="0" smtClean="0">
                <a:solidFill>
                  <a:srgbClr val="0000FF"/>
                </a:solidFill>
                <a:cs typeface="B Homa" pitchFamily="2" charset="-78"/>
              </a:rPr>
              <a:t> </a:t>
            </a:r>
          </a:p>
          <a:p>
            <a:pPr algn="r" rtl="1" eaLnBrk="1" hangingPunct="1">
              <a:buFontTx/>
              <a:buChar char="•"/>
            </a:pPr>
            <a:r>
              <a:rPr lang="fa-IR" sz="2800" dirty="0" smtClean="0">
                <a:solidFill>
                  <a:srgbClr val="0000FF"/>
                </a:solidFill>
                <a:cs typeface="B Homa" pitchFamily="2" charset="-78"/>
              </a:rPr>
              <a:t>سلولهای لاکتوتروپ ( 3 تا 5 درصد ): </a:t>
            </a:r>
            <a:r>
              <a:rPr lang="fa-IR" sz="2800" dirty="0" smtClean="0">
                <a:solidFill>
                  <a:srgbClr val="990000"/>
                </a:solidFill>
                <a:cs typeface="B Homa" pitchFamily="2" charset="-78"/>
              </a:rPr>
              <a:t>پرولاکتین(</a:t>
            </a:r>
            <a:r>
              <a:rPr lang="en-US" sz="2800" dirty="0" smtClean="0">
                <a:solidFill>
                  <a:srgbClr val="990000"/>
                </a:solidFill>
                <a:cs typeface="B Homa" pitchFamily="2" charset="-78"/>
              </a:rPr>
              <a:t>PRL</a:t>
            </a:r>
            <a:r>
              <a:rPr lang="fa-IR" sz="2800" dirty="0" smtClean="0">
                <a:solidFill>
                  <a:srgbClr val="990000"/>
                </a:solidFill>
                <a:cs typeface="B Homa" pitchFamily="2" charset="-78"/>
              </a:rPr>
              <a:t>)</a:t>
            </a:r>
            <a:r>
              <a:rPr lang="fa-IR" sz="2800" dirty="0" smtClean="0">
                <a:solidFill>
                  <a:srgbClr val="0000FF"/>
                </a:solidFill>
                <a:cs typeface="B Homa" pitchFamily="2" charset="-78"/>
              </a:rPr>
              <a:t>      </a:t>
            </a:r>
          </a:p>
          <a:p>
            <a:pPr algn="r" rtl="1" eaLnBrk="1" hangingPunct="1">
              <a:buFontTx/>
              <a:buChar char="•"/>
            </a:pPr>
            <a:r>
              <a:rPr lang="fa-IR" sz="2800" dirty="0" smtClean="0">
                <a:solidFill>
                  <a:srgbClr val="0000FF"/>
                </a:solidFill>
                <a:cs typeface="B Homa" pitchFamily="2" charset="-78"/>
              </a:rPr>
              <a:t>سلولهای گونادوتروپ ( 3 تا 5 درصد ): </a:t>
            </a:r>
            <a:r>
              <a:rPr lang="fa-IR" sz="2800" dirty="0" smtClean="0">
                <a:solidFill>
                  <a:srgbClr val="990000"/>
                </a:solidFill>
                <a:cs typeface="B Homa" pitchFamily="2" charset="-78"/>
              </a:rPr>
              <a:t>گونادوتروپینها(</a:t>
            </a:r>
            <a:r>
              <a:rPr lang="en-US" sz="2800" dirty="0" smtClean="0">
                <a:solidFill>
                  <a:srgbClr val="990000"/>
                </a:solidFill>
                <a:cs typeface="B Homa" pitchFamily="2" charset="-78"/>
              </a:rPr>
              <a:t>LH,FSH</a:t>
            </a:r>
            <a:r>
              <a:rPr lang="fa-IR" sz="2800" dirty="0" smtClean="0">
                <a:solidFill>
                  <a:srgbClr val="990000"/>
                </a:solidFill>
                <a:cs typeface="B Homa" pitchFamily="2" charset="-78"/>
              </a:rPr>
              <a:t>)</a:t>
            </a:r>
            <a:r>
              <a:rPr lang="fa-IR" sz="2800" dirty="0" smtClean="0">
                <a:solidFill>
                  <a:srgbClr val="0000FF"/>
                </a:solidFill>
                <a:cs typeface="B Homa" pitchFamily="2" charset="-78"/>
              </a:rPr>
              <a:t>     </a:t>
            </a:r>
          </a:p>
          <a:p>
            <a:pPr algn="r" rtl="1" eaLnBrk="1" hangingPunct="1">
              <a:buFontTx/>
              <a:buChar char="•"/>
            </a:pPr>
            <a:r>
              <a:rPr lang="fa-IR" sz="2800" dirty="0" smtClean="0">
                <a:solidFill>
                  <a:srgbClr val="0000FF"/>
                </a:solidFill>
                <a:cs typeface="B Homa" pitchFamily="2" charset="-78"/>
              </a:rPr>
              <a:t>سلولهای تیروتروپ ( 3 تا 5 درصد ): </a:t>
            </a:r>
            <a:r>
              <a:rPr lang="fa-IR" sz="2800" dirty="0" smtClean="0">
                <a:solidFill>
                  <a:srgbClr val="990000"/>
                </a:solidFill>
                <a:cs typeface="B Homa" pitchFamily="2" charset="-78"/>
              </a:rPr>
              <a:t>تیروتروپین (</a:t>
            </a:r>
            <a:r>
              <a:rPr lang="en-US" sz="2800" dirty="0" smtClean="0">
                <a:solidFill>
                  <a:srgbClr val="990000"/>
                </a:solidFill>
                <a:cs typeface="B Homa" pitchFamily="2" charset="-78"/>
              </a:rPr>
              <a:t>TSH</a:t>
            </a:r>
            <a:r>
              <a:rPr lang="fa-IR" sz="2800" dirty="0" smtClean="0">
                <a:solidFill>
                  <a:srgbClr val="990000"/>
                </a:solidFill>
                <a:cs typeface="B Homa" pitchFamily="2" charset="-78"/>
              </a:rPr>
              <a:t>)</a:t>
            </a:r>
            <a:r>
              <a:rPr lang="fa-IR" sz="2800" dirty="0" smtClean="0">
                <a:solidFill>
                  <a:srgbClr val="0000FF"/>
                </a:solidFill>
                <a:cs typeface="B Homa" pitchFamily="2" charset="-78"/>
              </a:rPr>
              <a:t>   </a:t>
            </a:r>
            <a:endParaRPr lang="en-US" sz="2800" dirty="0" smtClean="0">
              <a:solidFill>
                <a:srgbClr val="0000FF"/>
              </a:solidFill>
              <a:cs typeface="B Homa" pitchFamily="2" charset="-78"/>
            </a:endParaRPr>
          </a:p>
          <a:p>
            <a:pPr algn="r" rtl="1" eaLnBrk="1" hangingPunct="1">
              <a:buFontTx/>
              <a:buChar char="•"/>
            </a:pPr>
            <a:endParaRPr lang="en-US" sz="2800" dirty="0" smtClean="0">
              <a:solidFill>
                <a:srgbClr val="0000FF"/>
              </a:solidFill>
              <a:cs typeface="B Homa" pitchFamily="2" charset="-78"/>
            </a:endParaRPr>
          </a:p>
        </p:txBody>
      </p:sp>
      <p:grpSp>
        <p:nvGrpSpPr>
          <p:cNvPr id="13316" name="Group 5"/>
          <p:cNvGrpSpPr>
            <a:grpSpLocks/>
          </p:cNvGrpSpPr>
          <p:nvPr/>
        </p:nvGrpSpPr>
        <p:grpSpPr bwMode="auto">
          <a:xfrm>
            <a:off x="1098331" y="5015898"/>
            <a:ext cx="2138363" cy="1624012"/>
            <a:chOff x="1040" y="1488"/>
            <a:chExt cx="1504" cy="1591"/>
          </a:xfrm>
        </p:grpSpPr>
        <p:sp>
          <p:nvSpPr>
            <p:cNvPr id="13529" name="Freeform 6"/>
            <p:cNvSpPr>
              <a:spLocks/>
            </p:cNvSpPr>
            <p:nvPr/>
          </p:nvSpPr>
          <p:spPr bwMode="auto">
            <a:xfrm>
              <a:off x="1040" y="1488"/>
              <a:ext cx="1504" cy="1591"/>
            </a:xfrm>
            <a:custGeom>
              <a:avLst/>
              <a:gdLst>
                <a:gd name="T0" fmla="*/ 0 w 967"/>
                <a:gd name="T1" fmla="*/ 0 h 1024"/>
                <a:gd name="T2" fmla="*/ 1180 w 967"/>
                <a:gd name="T3" fmla="*/ 1998 h 1024"/>
                <a:gd name="T4" fmla="*/ 3118 w 967"/>
                <a:gd name="T5" fmla="*/ 1976 h 1024"/>
                <a:gd name="T6" fmla="*/ 3677 w 967"/>
                <a:gd name="T7" fmla="*/ 2209 h 1024"/>
                <a:gd name="T8" fmla="*/ 4024 w 967"/>
                <a:gd name="T9" fmla="*/ 4714 h 1024"/>
                <a:gd name="T10" fmla="*/ 3476 w 967"/>
                <a:gd name="T11" fmla="*/ 5379 h 1024"/>
                <a:gd name="T12" fmla="*/ 2140 w 967"/>
                <a:gd name="T13" fmla="*/ 6462 h 1024"/>
                <a:gd name="T14" fmla="*/ 2688 w 967"/>
                <a:gd name="T15" fmla="*/ 8493 h 1024"/>
                <a:gd name="T16" fmla="*/ 4899 w 967"/>
                <a:gd name="T17" fmla="*/ 8567 h 1024"/>
                <a:gd name="T18" fmla="*/ 6783 w 967"/>
                <a:gd name="T19" fmla="*/ 7180 h 1024"/>
                <a:gd name="T20" fmla="*/ 5772 w 967"/>
                <a:gd name="T21" fmla="*/ 5885 h 1024"/>
                <a:gd name="T22" fmla="*/ 5150 w 967"/>
                <a:gd name="T23" fmla="*/ 4119 h 1024"/>
                <a:gd name="T24" fmla="*/ 6080 w 967"/>
                <a:gd name="T25" fmla="*/ 2486 h 1024"/>
                <a:gd name="T26" fmla="*/ 8800 w 967"/>
                <a:gd name="T27" fmla="*/ 0 h 10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7"/>
                <a:gd name="T43" fmla="*/ 0 h 1024"/>
                <a:gd name="T44" fmla="*/ 967 w 967"/>
                <a:gd name="T45" fmla="*/ 1024 h 10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7" h="1024">
                  <a:moveTo>
                    <a:pt x="0" y="0"/>
                  </a:moveTo>
                  <a:cubicBezTo>
                    <a:pt x="5" y="58"/>
                    <a:pt x="37" y="199"/>
                    <a:pt x="130" y="221"/>
                  </a:cubicBezTo>
                  <a:cubicBezTo>
                    <a:pt x="224" y="243"/>
                    <a:pt x="308" y="221"/>
                    <a:pt x="343" y="218"/>
                  </a:cubicBezTo>
                  <a:cubicBezTo>
                    <a:pt x="371" y="217"/>
                    <a:pt x="391" y="225"/>
                    <a:pt x="404" y="244"/>
                  </a:cubicBezTo>
                  <a:cubicBezTo>
                    <a:pt x="434" y="280"/>
                    <a:pt x="442" y="450"/>
                    <a:pt x="442" y="521"/>
                  </a:cubicBezTo>
                  <a:cubicBezTo>
                    <a:pt x="442" y="566"/>
                    <a:pt x="415" y="580"/>
                    <a:pt x="382" y="594"/>
                  </a:cubicBezTo>
                  <a:cubicBezTo>
                    <a:pt x="331" y="615"/>
                    <a:pt x="274" y="624"/>
                    <a:pt x="235" y="714"/>
                  </a:cubicBezTo>
                  <a:cubicBezTo>
                    <a:pt x="198" y="801"/>
                    <a:pt x="228" y="887"/>
                    <a:pt x="295" y="938"/>
                  </a:cubicBezTo>
                  <a:cubicBezTo>
                    <a:pt x="406" y="1024"/>
                    <a:pt x="514" y="971"/>
                    <a:pt x="538" y="946"/>
                  </a:cubicBezTo>
                  <a:cubicBezTo>
                    <a:pt x="600" y="982"/>
                    <a:pt x="755" y="900"/>
                    <a:pt x="745" y="793"/>
                  </a:cubicBezTo>
                  <a:cubicBezTo>
                    <a:pt x="739" y="721"/>
                    <a:pt x="692" y="678"/>
                    <a:pt x="634" y="650"/>
                  </a:cubicBezTo>
                  <a:cubicBezTo>
                    <a:pt x="553" y="611"/>
                    <a:pt x="565" y="489"/>
                    <a:pt x="566" y="455"/>
                  </a:cubicBezTo>
                  <a:cubicBezTo>
                    <a:pt x="566" y="376"/>
                    <a:pt x="610" y="314"/>
                    <a:pt x="668" y="275"/>
                  </a:cubicBezTo>
                  <a:cubicBezTo>
                    <a:pt x="725" y="235"/>
                    <a:pt x="967" y="209"/>
                    <a:pt x="967" y="0"/>
                  </a:cubicBezTo>
                </a:path>
              </a:pathLst>
            </a:custGeom>
            <a:solidFill>
              <a:srgbClr val="FEE5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0" name="Freeform 7"/>
            <p:cNvSpPr>
              <a:spLocks/>
            </p:cNvSpPr>
            <p:nvPr/>
          </p:nvSpPr>
          <p:spPr bwMode="auto">
            <a:xfrm>
              <a:off x="1869" y="1505"/>
              <a:ext cx="654" cy="841"/>
            </a:xfrm>
            <a:custGeom>
              <a:avLst/>
              <a:gdLst>
                <a:gd name="T0" fmla="*/ 178 w 420"/>
                <a:gd name="T1" fmla="*/ 2601 h 541"/>
                <a:gd name="T2" fmla="*/ 2681 w 420"/>
                <a:gd name="T3" fmla="*/ 1146 h 541"/>
                <a:gd name="T4" fmla="*/ 3843 w 420"/>
                <a:gd name="T5" fmla="*/ 0 h 541"/>
                <a:gd name="T6" fmla="*/ 1106 w 420"/>
                <a:gd name="T7" fmla="*/ 2336 h 541"/>
                <a:gd name="T8" fmla="*/ 182 w 420"/>
                <a:gd name="T9" fmla="*/ 3969 h 541"/>
                <a:gd name="T10" fmla="*/ 277 w 420"/>
                <a:gd name="T11" fmla="*/ 4911 h 541"/>
                <a:gd name="T12" fmla="*/ 178 w 420"/>
                <a:gd name="T13" fmla="*/ 2601 h 541"/>
                <a:gd name="T14" fmla="*/ 0 60000 65536"/>
                <a:gd name="T15" fmla="*/ 0 60000 65536"/>
                <a:gd name="T16" fmla="*/ 0 60000 65536"/>
                <a:gd name="T17" fmla="*/ 0 60000 65536"/>
                <a:gd name="T18" fmla="*/ 0 60000 65536"/>
                <a:gd name="T19" fmla="*/ 0 60000 65536"/>
                <a:gd name="T20" fmla="*/ 0 60000 65536"/>
                <a:gd name="T21" fmla="*/ 0 w 420"/>
                <a:gd name="T22" fmla="*/ 0 h 541"/>
                <a:gd name="T23" fmla="*/ 420 w 420"/>
                <a:gd name="T24" fmla="*/ 541 h 5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20" h="541">
                  <a:moveTo>
                    <a:pt x="19" y="286"/>
                  </a:moveTo>
                  <a:cubicBezTo>
                    <a:pt x="64" y="160"/>
                    <a:pt x="208" y="166"/>
                    <a:pt x="293" y="126"/>
                  </a:cubicBezTo>
                  <a:cubicBezTo>
                    <a:pt x="377" y="86"/>
                    <a:pt x="411" y="46"/>
                    <a:pt x="420" y="0"/>
                  </a:cubicBezTo>
                  <a:cubicBezTo>
                    <a:pt x="407" y="193"/>
                    <a:pt x="186" y="210"/>
                    <a:pt x="121" y="257"/>
                  </a:cubicBezTo>
                  <a:cubicBezTo>
                    <a:pt x="65" y="298"/>
                    <a:pt x="20" y="359"/>
                    <a:pt x="20" y="437"/>
                  </a:cubicBezTo>
                  <a:cubicBezTo>
                    <a:pt x="19" y="456"/>
                    <a:pt x="18" y="499"/>
                    <a:pt x="30" y="541"/>
                  </a:cubicBezTo>
                  <a:cubicBezTo>
                    <a:pt x="2" y="459"/>
                    <a:pt x="0" y="357"/>
                    <a:pt x="19" y="286"/>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1" name="Freeform 8"/>
            <p:cNvSpPr>
              <a:spLocks/>
            </p:cNvSpPr>
            <p:nvPr/>
          </p:nvSpPr>
          <p:spPr bwMode="auto">
            <a:xfrm>
              <a:off x="1900" y="1605"/>
              <a:ext cx="601" cy="579"/>
            </a:xfrm>
            <a:custGeom>
              <a:avLst/>
              <a:gdLst>
                <a:gd name="T0" fmla="*/ 1593 w 386"/>
                <a:gd name="T1" fmla="*/ 1301 h 373"/>
                <a:gd name="T2" fmla="*/ 900 w 386"/>
                <a:gd name="T3" fmla="*/ 1600 h 373"/>
                <a:gd name="T4" fmla="*/ 0 w 386"/>
                <a:gd name="T5" fmla="*/ 3361 h 373"/>
                <a:gd name="T6" fmla="*/ 0 w 386"/>
                <a:gd name="T7" fmla="*/ 3361 h 373"/>
                <a:gd name="T8" fmla="*/ 940 w 386"/>
                <a:gd name="T9" fmla="*/ 1759 h 373"/>
                <a:gd name="T10" fmla="*/ 1601 w 386"/>
                <a:gd name="T11" fmla="*/ 1470 h 373"/>
                <a:gd name="T12" fmla="*/ 3533 w 386"/>
                <a:gd name="T13" fmla="*/ 0 h 373"/>
                <a:gd name="T14" fmla="*/ 3533 w 386"/>
                <a:gd name="T15" fmla="*/ 0 h 373"/>
                <a:gd name="T16" fmla="*/ 1593 w 386"/>
                <a:gd name="T17" fmla="*/ 1301 h 37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86"/>
                <a:gd name="T28" fmla="*/ 0 h 373"/>
                <a:gd name="T29" fmla="*/ 386 w 386"/>
                <a:gd name="T30" fmla="*/ 373 h 37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86" h="373">
                  <a:moveTo>
                    <a:pt x="174" y="144"/>
                  </a:moveTo>
                  <a:cubicBezTo>
                    <a:pt x="143" y="156"/>
                    <a:pt x="115" y="166"/>
                    <a:pt x="98" y="178"/>
                  </a:cubicBezTo>
                  <a:cubicBezTo>
                    <a:pt x="30" y="227"/>
                    <a:pt x="0" y="301"/>
                    <a:pt x="0" y="373"/>
                  </a:cubicBezTo>
                  <a:cubicBezTo>
                    <a:pt x="0" y="373"/>
                    <a:pt x="0" y="373"/>
                    <a:pt x="0" y="373"/>
                  </a:cubicBezTo>
                  <a:cubicBezTo>
                    <a:pt x="0" y="283"/>
                    <a:pt x="66" y="222"/>
                    <a:pt x="103" y="195"/>
                  </a:cubicBezTo>
                  <a:cubicBezTo>
                    <a:pt x="119" y="184"/>
                    <a:pt x="145" y="174"/>
                    <a:pt x="175" y="163"/>
                  </a:cubicBezTo>
                  <a:cubicBezTo>
                    <a:pt x="250" y="135"/>
                    <a:pt x="348" y="98"/>
                    <a:pt x="386" y="0"/>
                  </a:cubicBezTo>
                  <a:cubicBezTo>
                    <a:pt x="386" y="0"/>
                    <a:pt x="386" y="0"/>
                    <a:pt x="386" y="0"/>
                  </a:cubicBezTo>
                  <a:cubicBezTo>
                    <a:pt x="350" y="91"/>
                    <a:pt x="250" y="116"/>
                    <a:pt x="174" y="144"/>
                  </a:cubicBezTo>
                  <a:close/>
                </a:path>
              </a:pathLst>
            </a:custGeom>
            <a:solidFill>
              <a:srgbClr val="FDB8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2" name="Freeform 9"/>
            <p:cNvSpPr>
              <a:spLocks/>
            </p:cNvSpPr>
            <p:nvPr/>
          </p:nvSpPr>
          <p:spPr bwMode="auto">
            <a:xfrm>
              <a:off x="1886" y="2391"/>
              <a:ext cx="313" cy="598"/>
            </a:xfrm>
            <a:custGeom>
              <a:avLst/>
              <a:gdLst>
                <a:gd name="T0" fmla="*/ 0 w 201"/>
                <a:gd name="T1" fmla="*/ 3252 h 385"/>
                <a:gd name="T2" fmla="*/ 1761 w 201"/>
                <a:gd name="T3" fmla="*/ 1909 h 385"/>
                <a:gd name="T4" fmla="*/ 822 w 201"/>
                <a:gd name="T5" fmla="*/ 716 h 385"/>
                <a:gd name="T6" fmla="*/ 277 w 201"/>
                <a:gd name="T7" fmla="*/ 0 h 385"/>
                <a:gd name="T8" fmla="*/ 788 w 201"/>
                <a:gd name="T9" fmla="*/ 786 h 385"/>
                <a:gd name="T10" fmla="*/ 1148 w 201"/>
                <a:gd name="T11" fmla="*/ 2398 h 385"/>
                <a:gd name="T12" fmla="*/ 366 w 201"/>
                <a:gd name="T13" fmla="*/ 2032 h 385"/>
                <a:gd name="T14" fmla="*/ 0 w 201"/>
                <a:gd name="T15" fmla="*/ 3231 h 385"/>
                <a:gd name="T16" fmla="*/ 0 60000 65536"/>
                <a:gd name="T17" fmla="*/ 0 60000 65536"/>
                <a:gd name="T18" fmla="*/ 0 60000 65536"/>
                <a:gd name="T19" fmla="*/ 0 60000 65536"/>
                <a:gd name="T20" fmla="*/ 0 60000 65536"/>
                <a:gd name="T21" fmla="*/ 0 60000 65536"/>
                <a:gd name="T22" fmla="*/ 0 60000 65536"/>
                <a:gd name="T23" fmla="*/ 0 60000 65536"/>
                <a:gd name="T24" fmla="*/ 0 w 201"/>
                <a:gd name="T25" fmla="*/ 0 h 385"/>
                <a:gd name="T26" fmla="*/ 201 w 201"/>
                <a:gd name="T27" fmla="*/ 385 h 3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1" h="385">
                  <a:moveTo>
                    <a:pt x="0" y="360"/>
                  </a:moveTo>
                  <a:cubicBezTo>
                    <a:pt x="57" y="385"/>
                    <a:pt x="201" y="311"/>
                    <a:pt x="192" y="211"/>
                  </a:cubicBezTo>
                  <a:cubicBezTo>
                    <a:pt x="185" y="141"/>
                    <a:pt x="145" y="106"/>
                    <a:pt x="90" y="79"/>
                  </a:cubicBezTo>
                  <a:cubicBezTo>
                    <a:pt x="54" y="62"/>
                    <a:pt x="40" y="35"/>
                    <a:pt x="30" y="0"/>
                  </a:cubicBezTo>
                  <a:cubicBezTo>
                    <a:pt x="38" y="33"/>
                    <a:pt x="46" y="59"/>
                    <a:pt x="86" y="87"/>
                  </a:cubicBezTo>
                  <a:cubicBezTo>
                    <a:pt x="126" y="115"/>
                    <a:pt x="180" y="207"/>
                    <a:pt x="125" y="265"/>
                  </a:cubicBezTo>
                  <a:cubicBezTo>
                    <a:pt x="70" y="323"/>
                    <a:pt x="40" y="225"/>
                    <a:pt x="40" y="225"/>
                  </a:cubicBezTo>
                  <a:cubicBezTo>
                    <a:pt x="46" y="243"/>
                    <a:pt x="49" y="306"/>
                    <a:pt x="0" y="357"/>
                  </a:cubicBezTo>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3" name="Freeform 10"/>
            <p:cNvSpPr>
              <a:spLocks/>
            </p:cNvSpPr>
            <p:nvPr/>
          </p:nvSpPr>
          <p:spPr bwMode="auto">
            <a:xfrm>
              <a:off x="1885" y="2514"/>
              <a:ext cx="309" cy="460"/>
            </a:xfrm>
            <a:custGeom>
              <a:avLst/>
              <a:gdLst>
                <a:gd name="T0" fmla="*/ 820 w 199"/>
                <a:gd name="T1" fmla="*/ 0 h 296"/>
                <a:gd name="T2" fmla="*/ 1685 w 199"/>
                <a:gd name="T3" fmla="*/ 1198 h 296"/>
                <a:gd name="T4" fmla="*/ 1126 w 199"/>
                <a:gd name="T5" fmla="*/ 2210 h 296"/>
                <a:gd name="T6" fmla="*/ 148 w 199"/>
                <a:gd name="T7" fmla="*/ 2358 h 296"/>
                <a:gd name="T8" fmla="*/ 0 w 199"/>
                <a:gd name="T9" fmla="*/ 2555 h 296"/>
                <a:gd name="T10" fmla="*/ 1179 w 199"/>
                <a:gd name="T11" fmla="*/ 2275 h 296"/>
                <a:gd name="T12" fmla="*/ 1761 w 199"/>
                <a:gd name="T13" fmla="*/ 1198 h 296"/>
                <a:gd name="T14" fmla="*/ 820 w 199"/>
                <a:gd name="T15" fmla="*/ 0 h 296"/>
                <a:gd name="T16" fmla="*/ 0 60000 65536"/>
                <a:gd name="T17" fmla="*/ 0 60000 65536"/>
                <a:gd name="T18" fmla="*/ 0 60000 65536"/>
                <a:gd name="T19" fmla="*/ 0 60000 65536"/>
                <a:gd name="T20" fmla="*/ 0 60000 65536"/>
                <a:gd name="T21" fmla="*/ 0 60000 65536"/>
                <a:gd name="T22" fmla="*/ 0 60000 65536"/>
                <a:gd name="T23" fmla="*/ 0 60000 65536"/>
                <a:gd name="T24" fmla="*/ 0 w 199"/>
                <a:gd name="T25" fmla="*/ 0 h 296"/>
                <a:gd name="T26" fmla="*/ 199 w 199"/>
                <a:gd name="T27" fmla="*/ 296 h 2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9" h="296">
                  <a:moveTo>
                    <a:pt x="91" y="0"/>
                  </a:moveTo>
                  <a:cubicBezTo>
                    <a:pt x="138" y="24"/>
                    <a:pt x="180" y="60"/>
                    <a:pt x="187" y="132"/>
                  </a:cubicBezTo>
                  <a:cubicBezTo>
                    <a:pt x="190" y="172"/>
                    <a:pt x="168" y="213"/>
                    <a:pt x="125" y="244"/>
                  </a:cubicBezTo>
                  <a:cubicBezTo>
                    <a:pt x="83" y="274"/>
                    <a:pt x="43" y="272"/>
                    <a:pt x="16" y="260"/>
                  </a:cubicBezTo>
                  <a:cubicBezTo>
                    <a:pt x="0" y="282"/>
                    <a:pt x="0" y="282"/>
                    <a:pt x="0" y="282"/>
                  </a:cubicBezTo>
                  <a:cubicBezTo>
                    <a:pt x="31" y="296"/>
                    <a:pt x="86" y="284"/>
                    <a:pt x="131" y="251"/>
                  </a:cubicBezTo>
                  <a:cubicBezTo>
                    <a:pt x="178" y="218"/>
                    <a:pt x="199" y="176"/>
                    <a:pt x="195" y="132"/>
                  </a:cubicBezTo>
                  <a:cubicBezTo>
                    <a:pt x="188" y="54"/>
                    <a:pt x="139" y="24"/>
                    <a:pt x="91" y="0"/>
                  </a:cubicBezTo>
                  <a:close/>
                </a:path>
              </a:pathLst>
            </a:custGeom>
            <a:solidFill>
              <a:srgbClr val="FDB8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4" name="Freeform 11"/>
            <p:cNvSpPr>
              <a:spLocks/>
            </p:cNvSpPr>
            <p:nvPr/>
          </p:nvSpPr>
          <p:spPr bwMode="auto">
            <a:xfrm>
              <a:off x="1401" y="2734"/>
              <a:ext cx="552" cy="330"/>
            </a:xfrm>
            <a:custGeom>
              <a:avLst/>
              <a:gdLst>
                <a:gd name="T0" fmla="*/ 0 w 355"/>
                <a:gd name="T1" fmla="*/ 73 h 212"/>
                <a:gd name="T2" fmla="*/ 624 w 355"/>
                <a:gd name="T3" fmla="*/ 1150 h 212"/>
                <a:gd name="T4" fmla="*/ 2790 w 355"/>
                <a:gd name="T5" fmla="*/ 1180 h 212"/>
                <a:gd name="T6" fmla="*/ 3129 w 355"/>
                <a:gd name="T7" fmla="*/ 0 h 212"/>
                <a:gd name="T8" fmla="*/ 1611 w 355"/>
                <a:gd name="T9" fmla="*/ 1079 h 212"/>
                <a:gd name="T10" fmla="*/ 0 w 355"/>
                <a:gd name="T11" fmla="*/ 73 h 212"/>
                <a:gd name="T12" fmla="*/ 0 60000 65536"/>
                <a:gd name="T13" fmla="*/ 0 60000 65536"/>
                <a:gd name="T14" fmla="*/ 0 60000 65536"/>
                <a:gd name="T15" fmla="*/ 0 60000 65536"/>
                <a:gd name="T16" fmla="*/ 0 60000 65536"/>
                <a:gd name="T17" fmla="*/ 0 60000 65536"/>
                <a:gd name="T18" fmla="*/ 0 w 355"/>
                <a:gd name="T19" fmla="*/ 0 h 212"/>
                <a:gd name="T20" fmla="*/ 355 w 355"/>
                <a:gd name="T21" fmla="*/ 212 h 212"/>
              </a:gdLst>
              <a:ahLst/>
              <a:cxnLst>
                <a:cxn ang="T12">
                  <a:pos x="T0" y="T1"/>
                </a:cxn>
                <a:cxn ang="T13">
                  <a:pos x="T2" y="T3"/>
                </a:cxn>
                <a:cxn ang="T14">
                  <a:pos x="T4" y="T5"/>
                </a:cxn>
                <a:cxn ang="T15">
                  <a:pos x="T6" y="T7"/>
                </a:cxn>
                <a:cxn ang="T16">
                  <a:pos x="T8" y="T9"/>
                </a:cxn>
                <a:cxn ang="T17">
                  <a:pos x="T10" y="T11"/>
                </a:cxn>
              </a:cxnLst>
              <a:rect l="T18" t="T19" r="T20" b="T21"/>
              <a:pathLst>
                <a:path w="355" h="212">
                  <a:moveTo>
                    <a:pt x="0" y="8"/>
                  </a:moveTo>
                  <a:cubicBezTo>
                    <a:pt x="6" y="54"/>
                    <a:pt x="27" y="93"/>
                    <a:pt x="69" y="126"/>
                  </a:cubicBezTo>
                  <a:cubicBezTo>
                    <a:pt x="180" y="212"/>
                    <a:pt x="282" y="159"/>
                    <a:pt x="307" y="129"/>
                  </a:cubicBezTo>
                  <a:cubicBezTo>
                    <a:pt x="336" y="93"/>
                    <a:pt x="355" y="51"/>
                    <a:pt x="344" y="0"/>
                  </a:cubicBezTo>
                  <a:cubicBezTo>
                    <a:pt x="344" y="35"/>
                    <a:pt x="309" y="114"/>
                    <a:pt x="177" y="118"/>
                  </a:cubicBezTo>
                  <a:cubicBezTo>
                    <a:pt x="45" y="122"/>
                    <a:pt x="7" y="23"/>
                    <a:pt x="0" y="8"/>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5" name="Freeform 12"/>
            <p:cNvSpPr>
              <a:spLocks/>
            </p:cNvSpPr>
            <p:nvPr/>
          </p:nvSpPr>
          <p:spPr bwMode="auto">
            <a:xfrm>
              <a:off x="1508" y="2781"/>
              <a:ext cx="433" cy="283"/>
            </a:xfrm>
            <a:custGeom>
              <a:avLst/>
              <a:gdLst>
                <a:gd name="T0" fmla="*/ 0 w 278"/>
                <a:gd name="T1" fmla="*/ 872 h 182"/>
                <a:gd name="T2" fmla="*/ 2184 w 278"/>
                <a:gd name="T3" fmla="*/ 899 h 182"/>
                <a:gd name="T4" fmla="*/ 2547 w 278"/>
                <a:gd name="T5" fmla="*/ 0 h 182"/>
                <a:gd name="T6" fmla="*/ 1824 w 278"/>
                <a:gd name="T7" fmla="*/ 1018 h 182"/>
                <a:gd name="T8" fmla="*/ 0 w 278"/>
                <a:gd name="T9" fmla="*/ 872 h 182"/>
                <a:gd name="T10" fmla="*/ 0 60000 65536"/>
                <a:gd name="T11" fmla="*/ 0 60000 65536"/>
                <a:gd name="T12" fmla="*/ 0 60000 65536"/>
                <a:gd name="T13" fmla="*/ 0 60000 65536"/>
                <a:gd name="T14" fmla="*/ 0 60000 65536"/>
                <a:gd name="T15" fmla="*/ 0 w 278"/>
                <a:gd name="T16" fmla="*/ 0 h 182"/>
                <a:gd name="T17" fmla="*/ 278 w 278"/>
                <a:gd name="T18" fmla="*/ 182 h 182"/>
              </a:gdLst>
              <a:ahLst/>
              <a:cxnLst>
                <a:cxn ang="T10">
                  <a:pos x="T0" y="T1"/>
                </a:cxn>
                <a:cxn ang="T11">
                  <a:pos x="T2" y="T3"/>
                </a:cxn>
                <a:cxn ang="T12">
                  <a:pos x="T4" y="T5"/>
                </a:cxn>
                <a:cxn ang="T13">
                  <a:pos x="T6" y="T7"/>
                </a:cxn>
                <a:cxn ang="T14">
                  <a:pos x="T8" y="T9"/>
                </a:cxn>
              </a:cxnLst>
              <a:rect l="T15" t="T16" r="T17" b="T18"/>
              <a:pathLst>
                <a:path w="278" h="182">
                  <a:moveTo>
                    <a:pt x="0" y="96"/>
                  </a:moveTo>
                  <a:cubicBezTo>
                    <a:pt x="111" y="182"/>
                    <a:pt x="213" y="129"/>
                    <a:pt x="238" y="99"/>
                  </a:cubicBezTo>
                  <a:cubicBezTo>
                    <a:pt x="261" y="70"/>
                    <a:pt x="278" y="38"/>
                    <a:pt x="278" y="0"/>
                  </a:cubicBezTo>
                  <a:cubicBezTo>
                    <a:pt x="275" y="32"/>
                    <a:pt x="255" y="80"/>
                    <a:pt x="199" y="112"/>
                  </a:cubicBezTo>
                  <a:cubicBezTo>
                    <a:pt x="143" y="145"/>
                    <a:pt x="23" y="118"/>
                    <a:pt x="0" y="96"/>
                  </a:cubicBezTo>
                  <a:close/>
                </a:path>
              </a:pathLst>
            </a:custGeom>
            <a:solidFill>
              <a:srgbClr val="FDB8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6" name="Freeform 13"/>
            <p:cNvSpPr>
              <a:spLocks/>
            </p:cNvSpPr>
            <p:nvPr/>
          </p:nvSpPr>
          <p:spPr bwMode="auto">
            <a:xfrm>
              <a:off x="1419" y="1984"/>
              <a:ext cx="368" cy="657"/>
            </a:xfrm>
            <a:custGeom>
              <a:avLst/>
              <a:gdLst>
                <a:gd name="T0" fmla="*/ 1846 w 236"/>
                <a:gd name="T1" fmla="*/ 0 h 423"/>
                <a:gd name="T2" fmla="*/ 1957 w 236"/>
                <a:gd name="T3" fmla="*/ 2041 h 423"/>
                <a:gd name="T4" fmla="*/ 1383 w 236"/>
                <a:gd name="T5" fmla="*/ 2595 h 423"/>
                <a:gd name="T6" fmla="*/ 1184 w 236"/>
                <a:gd name="T7" fmla="*/ 2695 h 423"/>
                <a:gd name="T8" fmla="*/ 1090 w 236"/>
                <a:gd name="T9" fmla="*/ 2743 h 423"/>
                <a:gd name="T10" fmla="*/ 0 w 236"/>
                <a:gd name="T11" fmla="*/ 3821 h 423"/>
                <a:gd name="T12" fmla="*/ 0 w 236"/>
                <a:gd name="T13" fmla="*/ 3821 h 423"/>
                <a:gd name="T14" fmla="*/ 1184 w 236"/>
                <a:gd name="T15" fmla="*/ 2892 h 423"/>
                <a:gd name="T16" fmla="*/ 2040 w 236"/>
                <a:gd name="T17" fmla="*/ 2417 h 423"/>
                <a:gd name="T18" fmla="*/ 2127 w 236"/>
                <a:gd name="T19" fmla="*/ 2125 h 423"/>
                <a:gd name="T20" fmla="*/ 1846 w 236"/>
                <a:gd name="T21" fmla="*/ 0 h 4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6"/>
                <a:gd name="T34" fmla="*/ 0 h 423"/>
                <a:gd name="T35" fmla="*/ 236 w 236"/>
                <a:gd name="T36" fmla="*/ 423 h 4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6" h="423">
                  <a:moveTo>
                    <a:pt x="200" y="0"/>
                  </a:moveTo>
                  <a:cubicBezTo>
                    <a:pt x="216" y="76"/>
                    <a:pt x="216" y="168"/>
                    <a:pt x="212" y="226"/>
                  </a:cubicBezTo>
                  <a:cubicBezTo>
                    <a:pt x="210" y="258"/>
                    <a:pt x="186" y="270"/>
                    <a:pt x="150" y="287"/>
                  </a:cubicBezTo>
                  <a:cubicBezTo>
                    <a:pt x="128" y="298"/>
                    <a:pt x="128" y="298"/>
                    <a:pt x="128" y="298"/>
                  </a:cubicBezTo>
                  <a:cubicBezTo>
                    <a:pt x="118" y="303"/>
                    <a:pt x="118" y="303"/>
                    <a:pt x="118" y="303"/>
                  </a:cubicBezTo>
                  <a:cubicBezTo>
                    <a:pt x="84" y="320"/>
                    <a:pt x="28" y="353"/>
                    <a:pt x="0" y="423"/>
                  </a:cubicBezTo>
                  <a:cubicBezTo>
                    <a:pt x="0" y="423"/>
                    <a:pt x="0" y="423"/>
                    <a:pt x="0" y="423"/>
                  </a:cubicBezTo>
                  <a:cubicBezTo>
                    <a:pt x="25" y="359"/>
                    <a:pt x="93" y="337"/>
                    <a:pt x="128" y="320"/>
                  </a:cubicBezTo>
                  <a:cubicBezTo>
                    <a:pt x="128" y="320"/>
                    <a:pt x="208" y="284"/>
                    <a:pt x="221" y="267"/>
                  </a:cubicBezTo>
                  <a:cubicBezTo>
                    <a:pt x="226" y="259"/>
                    <a:pt x="230" y="249"/>
                    <a:pt x="231" y="235"/>
                  </a:cubicBezTo>
                  <a:cubicBezTo>
                    <a:pt x="236" y="176"/>
                    <a:pt x="217" y="77"/>
                    <a:pt x="200" y="0"/>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7" name="Freeform 14"/>
            <p:cNvSpPr>
              <a:spLocks/>
            </p:cNvSpPr>
            <p:nvPr/>
          </p:nvSpPr>
          <p:spPr bwMode="auto">
            <a:xfrm>
              <a:off x="1393" y="1877"/>
              <a:ext cx="378" cy="864"/>
            </a:xfrm>
            <a:custGeom>
              <a:avLst/>
              <a:gdLst>
                <a:gd name="T0" fmla="*/ 34 w 243"/>
                <a:gd name="T1" fmla="*/ 5039 h 556"/>
                <a:gd name="T2" fmla="*/ 135 w 243"/>
                <a:gd name="T3" fmla="*/ 4295 h 556"/>
                <a:gd name="T4" fmla="*/ 1520 w 243"/>
                <a:gd name="T5" fmla="*/ 3170 h 556"/>
                <a:gd name="T6" fmla="*/ 2066 w 243"/>
                <a:gd name="T7" fmla="*/ 2420 h 556"/>
                <a:gd name="T8" fmla="*/ 1803 w 243"/>
                <a:gd name="T9" fmla="*/ 0 h 556"/>
                <a:gd name="T10" fmla="*/ 2161 w 243"/>
                <a:gd name="T11" fmla="*/ 2671 h 556"/>
                <a:gd name="T12" fmla="*/ 1360 w 243"/>
                <a:gd name="T13" fmla="*/ 3388 h 556"/>
                <a:gd name="T14" fmla="*/ 34 w 243"/>
                <a:gd name="T15" fmla="*/ 5039 h 556"/>
                <a:gd name="T16" fmla="*/ 0 60000 65536"/>
                <a:gd name="T17" fmla="*/ 0 60000 65536"/>
                <a:gd name="T18" fmla="*/ 0 60000 65536"/>
                <a:gd name="T19" fmla="*/ 0 60000 65536"/>
                <a:gd name="T20" fmla="*/ 0 60000 65536"/>
                <a:gd name="T21" fmla="*/ 0 60000 65536"/>
                <a:gd name="T22" fmla="*/ 0 60000 65536"/>
                <a:gd name="T23" fmla="*/ 0 60000 65536"/>
                <a:gd name="T24" fmla="*/ 0 w 243"/>
                <a:gd name="T25" fmla="*/ 0 h 556"/>
                <a:gd name="T26" fmla="*/ 243 w 243"/>
                <a:gd name="T27" fmla="*/ 556 h 5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3" h="556">
                  <a:moveTo>
                    <a:pt x="4" y="556"/>
                  </a:moveTo>
                  <a:cubicBezTo>
                    <a:pt x="0" y="527"/>
                    <a:pt x="1" y="506"/>
                    <a:pt x="15" y="474"/>
                  </a:cubicBezTo>
                  <a:cubicBezTo>
                    <a:pt x="54" y="383"/>
                    <a:pt x="117" y="371"/>
                    <a:pt x="167" y="350"/>
                  </a:cubicBezTo>
                  <a:cubicBezTo>
                    <a:pt x="201" y="336"/>
                    <a:pt x="227" y="312"/>
                    <a:pt x="227" y="267"/>
                  </a:cubicBezTo>
                  <a:cubicBezTo>
                    <a:pt x="227" y="205"/>
                    <a:pt x="220" y="60"/>
                    <a:pt x="198" y="0"/>
                  </a:cubicBezTo>
                  <a:cubicBezTo>
                    <a:pt x="225" y="71"/>
                    <a:pt x="243" y="212"/>
                    <a:pt x="237" y="295"/>
                  </a:cubicBezTo>
                  <a:cubicBezTo>
                    <a:pt x="234" y="339"/>
                    <a:pt x="195" y="350"/>
                    <a:pt x="149" y="374"/>
                  </a:cubicBezTo>
                  <a:cubicBezTo>
                    <a:pt x="110" y="393"/>
                    <a:pt x="9" y="432"/>
                    <a:pt x="4" y="5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8" name="Freeform 15"/>
            <p:cNvSpPr>
              <a:spLocks/>
            </p:cNvSpPr>
            <p:nvPr/>
          </p:nvSpPr>
          <p:spPr bwMode="auto">
            <a:xfrm>
              <a:off x="1064" y="1513"/>
              <a:ext cx="492" cy="329"/>
            </a:xfrm>
            <a:custGeom>
              <a:avLst/>
              <a:gdLst>
                <a:gd name="T0" fmla="*/ 2891 w 316"/>
                <a:gd name="T1" fmla="*/ 1741 h 212"/>
                <a:gd name="T2" fmla="*/ 1105 w 316"/>
                <a:gd name="T3" fmla="*/ 1741 h 212"/>
                <a:gd name="T4" fmla="*/ 0 w 316"/>
                <a:gd name="T5" fmla="*/ 0 h 212"/>
                <a:gd name="T6" fmla="*/ 1023 w 316"/>
                <a:gd name="T7" fmla="*/ 1566 h 212"/>
                <a:gd name="T8" fmla="*/ 2891 w 316"/>
                <a:gd name="T9" fmla="*/ 1741 h 212"/>
                <a:gd name="T10" fmla="*/ 0 60000 65536"/>
                <a:gd name="T11" fmla="*/ 0 60000 65536"/>
                <a:gd name="T12" fmla="*/ 0 60000 65536"/>
                <a:gd name="T13" fmla="*/ 0 60000 65536"/>
                <a:gd name="T14" fmla="*/ 0 60000 65536"/>
                <a:gd name="T15" fmla="*/ 0 w 316"/>
                <a:gd name="T16" fmla="*/ 0 h 212"/>
                <a:gd name="T17" fmla="*/ 316 w 316"/>
                <a:gd name="T18" fmla="*/ 212 h 212"/>
              </a:gdLst>
              <a:ahLst/>
              <a:cxnLst>
                <a:cxn ang="T10">
                  <a:pos x="T0" y="T1"/>
                </a:cxn>
                <a:cxn ang="T11">
                  <a:pos x="T2" y="T3"/>
                </a:cxn>
                <a:cxn ang="T12">
                  <a:pos x="T4" y="T5"/>
                </a:cxn>
                <a:cxn ang="T13">
                  <a:pos x="T6" y="T7"/>
                </a:cxn>
                <a:cxn ang="T14">
                  <a:pos x="T8" y="T9"/>
                </a:cxn>
              </a:cxnLst>
              <a:rect l="T15" t="T16" r="T17" b="T18"/>
              <a:pathLst>
                <a:path w="316" h="212">
                  <a:moveTo>
                    <a:pt x="316" y="193"/>
                  </a:moveTo>
                  <a:cubicBezTo>
                    <a:pt x="274" y="198"/>
                    <a:pt x="201" y="212"/>
                    <a:pt x="121" y="193"/>
                  </a:cubicBezTo>
                  <a:cubicBezTo>
                    <a:pt x="40" y="174"/>
                    <a:pt x="10" y="66"/>
                    <a:pt x="0" y="0"/>
                  </a:cubicBezTo>
                  <a:cubicBezTo>
                    <a:pt x="12" y="42"/>
                    <a:pt x="38" y="146"/>
                    <a:pt x="112" y="174"/>
                  </a:cubicBezTo>
                  <a:cubicBezTo>
                    <a:pt x="153" y="190"/>
                    <a:pt x="241" y="201"/>
                    <a:pt x="316"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39" name="Freeform 16"/>
            <p:cNvSpPr>
              <a:spLocks/>
            </p:cNvSpPr>
            <p:nvPr/>
          </p:nvSpPr>
          <p:spPr bwMode="auto">
            <a:xfrm>
              <a:off x="1878" y="2792"/>
              <a:ext cx="136" cy="163"/>
            </a:xfrm>
            <a:custGeom>
              <a:avLst/>
              <a:gdLst>
                <a:gd name="T0" fmla="*/ 460 w 87"/>
                <a:gd name="T1" fmla="*/ 0 h 105"/>
                <a:gd name="T2" fmla="*/ 161 w 87"/>
                <a:gd name="T3" fmla="*/ 756 h 105"/>
                <a:gd name="T4" fmla="*/ 447 w 87"/>
                <a:gd name="T5" fmla="*/ 854 h 105"/>
                <a:gd name="T6" fmla="*/ 814 w 87"/>
                <a:gd name="T7" fmla="*/ 767 h 105"/>
                <a:gd name="T8" fmla="*/ 467 w 87"/>
                <a:gd name="T9" fmla="*/ 506 h 105"/>
                <a:gd name="T10" fmla="*/ 460 w 87"/>
                <a:gd name="T11" fmla="*/ 0 h 105"/>
                <a:gd name="T12" fmla="*/ 0 60000 65536"/>
                <a:gd name="T13" fmla="*/ 0 60000 65536"/>
                <a:gd name="T14" fmla="*/ 0 60000 65536"/>
                <a:gd name="T15" fmla="*/ 0 60000 65536"/>
                <a:gd name="T16" fmla="*/ 0 60000 65536"/>
                <a:gd name="T17" fmla="*/ 0 60000 65536"/>
                <a:gd name="T18" fmla="*/ 0 w 87"/>
                <a:gd name="T19" fmla="*/ 0 h 105"/>
                <a:gd name="T20" fmla="*/ 87 w 87"/>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87" h="105">
                  <a:moveTo>
                    <a:pt x="49" y="0"/>
                  </a:moveTo>
                  <a:cubicBezTo>
                    <a:pt x="52" y="13"/>
                    <a:pt x="35" y="63"/>
                    <a:pt x="17" y="84"/>
                  </a:cubicBezTo>
                  <a:cubicBezTo>
                    <a:pt x="0" y="105"/>
                    <a:pt x="48" y="95"/>
                    <a:pt x="48" y="95"/>
                  </a:cubicBezTo>
                  <a:cubicBezTo>
                    <a:pt x="87" y="85"/>
                    <a:pt x="87" y="85"/>
                    <a:pt x="87" y="85"/>
                  </a:cubicBezTo>
                  <a:cubicBezTo>
                    <a:pt x="65" y="87"/>
                    <a:pt x="51" y="77"/>
                    <a:pt x="50" y="56"/>
                  </a:cubicBezTo>
                  <a:cubicBezTo>
                    <a:pt x="49" y="35"/>
                    <a:pt x="53" y="12"/>
                    <a:pt x="49" y="0"/>
                  </a:cubicBezTo>
                  <a:close/>
                </a:path>
              </a:pathLst>
            </a:custGeom>
            <a:solidFill>
              <a:srgbClr val="FDB8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40" name="Freeform 17"/>
            <p:cNvSpPr>
              <a:spLocks/>
            </p:cNvSpPr>
            <p:nvPr/>
          </p:nvSpPr>
          <p:spPr bwMode="auto">
            <a:xfrm>
              <a:off x="1040" y="1488"/>
              <a:ext cx="1504" cy="1591"/>
            </a:xfrm>
            <a:custGeom>
              <a:avLst/>
              <a:gdLst>
                <a:gd name="T0" fmla="*/ 0 w 967"/>
                <a:gd name="T1" fmla="*/ 0 h 1024"/>
                <a:gd name="T2" fmla="*/ 1180 w 967"/>
                <a:gd name="T3" fmla="*/ 1998 h 1024"/>
                <a:gd name="T4" fmla="*/ 3118 w 967"/>
                <a:gd name="T5" fmla="*/ 1976 h 1024"/>
                <a:gd name="T6" fmla="*/ 3677 w 967"/>
                <a:gd name="T7" fmla="*/ 2209 h 1024"/>
                <a:gd name="T8" fmla="*/ 4024 w 967"/>
                <a:gd name="T9" fmla="*/ 4714 h 1024"/>
                <a:gd name="T10" fmla="*/ 3476 w 967"/>
                <a:gd name="T11" fmla="*/ 5379 h 1024"/>
                <a:gd name="T12" fmla="*/ 2140 w 967"/>
                <a:gd name="T13" fmla="*/ 6462 h 1024"/>
                <a:gd name="T14" fmla="*/ 2688 w 967"/>
                <a:gd name="T15" fmla="*/ 8493 h 1024"/>
                <a:gd name="T16" fmla="*/ 4899 w 967"/>
                <a:gd name="T17" fmla="*/ 8567 h 1024"/>
                <a:gd name="T18" fmla="*/ 6783 w 967"/>
                <a:gd name="T19" fmla="*/ 7180 h 1024"/>
                <a:gd name="T20" fmla="*/ 5772 w 967"/>
                <a:gd name="T21" fmla="*/ 5885 h 1024"/>
                <a:gd name="T22" fmla="*/ 5150 w 967"/>
                <a:gd name="T23" fmla="*/ 4119 h 1024"/>
                <a:gd name="T24" fmla="*/ 6080 w 967"/>
                <a:gd name="T25" fmla="*/ 2486 h 1024"/>
                <a:gd name="T26" fmla="*/ 8800 w 967"/>
                <a:gd name="T27" fmla="*/ 0 h 10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7"/>
                <a:gd name="T43" fmla="*/ 0 h 1024"/>
                <a:gd name="T44" fmla="*/ 967 w 967"/>
                <a:gd name="T45" fmla="*/ 1024 h 10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7" h="1024">
                  <a:moveTo>
                    <a:pt x="0" y="0"/>
                  </a:moveTo>
                  <a:cubicBezTo>
                    <a:pt x="5" y="58"/>
                    <a:pt x="37" y="199"/>
                    <a:pt x="130" y="221"/>
                  </a:cubicBezTo>
                  <a:cubicBezTo>
                    <a:pt x="224" y="243"/>
                    <a:pt x="308" y="221"/>
                    <a:pt x="343" y="218"/>
                  </a:cubicBezTo>
                  <a:cubicBezTo>
                    <a:pt x="371" y="217"/>
                    <a:pt x="391" y="225"/>
                    <a:pt x="404" y="244"/>
                  </a:cubicBezTo>
                  <a:cubicBezTo>
                    <a:pt x="434" y="280"/>
                    <a:pt x="442" y="450"/>
                    <a:pt x="442" y="521"/>
                  </a:cubicBezTo>
                  <a:cubicBezTo>
                    <a:pt x="442" y="566"/>
                    <a:pt x="415" y="580"/>
                    <a:pt x="382" y="594"/>
                  </a:cubicBezTo>
                  <a:cubicBezTo>
                    <a:pt x="331" y="615"/>
                    <a:pt x="274" y="624"/>
                    <a:pt x="235" y="714"/>
                  </a:cubicBezTo>
                  <a:cubicBezTo>
                    <a:pt x="198" y="801"/>
                    <a:pt x="228" y="887"/>
                    <a:pt x="295" y="938"/>
                  </a:cubicBezTo>
                  <a:cubicBezTo>
                    <a:pt x="406" y="1024"/>
                    <a:pt x="514" y="971"/>
                    <a:pt x="538" y="946"/>
                  </a:cubicBezTo>
                  <a:cubicBezTo>
                    <a:pt x="600" y="982"/>
                    <a:pt x="755" y="900"/>
                    <a:pt x="745" y="793"/>
                  </a:cubicBezTo>
                  <a:cubicBezTo>
                    <a:pt x="739" y="721"/>
                    <a:pt x="692" y="678"/>
                    <a:pt x="634" y="650"/>
                  </a:cubicBezTo>
                  <a:cubicBezTo>
                    <a:pt x="553" y="611"/>
                    <a:pt x="565" y="489"/>
                    <a:pt x="566" y="455"/>
                  </a:cubicBezTo>
                  <a:cubicBezTo>
                    <a:pt x="566" y="376"/>
                    <a:pt x="610" y="314"/>
                    <a:pt x="668" y="275"/>
                  </a:cubicBezTo>
                  <a:cubicBezTo>
                    <a:pt x="725" y="235"/>
                    <a:pt x="967" y="209"/>
                    <a:pt x="967" y="0"/>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541" name="Freeform 18"/>
            <p:cNvSpPr>
              <a:spLocks/>
            </p:cNvSpPr>
            <p:nvPr/>
          </p:nvSpPr>
          <p:spPr bwMode="auto">
            <a:xfrm>
              <a:off x="1877" y="2727"/>
              <a:ext cx="99" cy="231"/>
            </a:xfrm>
            <a:custGeom>
              <a:avLst/>
              <a:gdLst>
                <a:gd name="T0" fmla="*/ 385 w 64"/>
                <a:gd name="T1" fmla="*/ 0 h 149"/>
                <a:gd name="T2" fmla="*/ 0 w 64"/>
                <a:gd name="T3" fmla="*/ 1333 h 149"/>
                <a:gd name="T4" fmla="*/ 0 60000 65536"/>
                <a:gd name="T5" fmla="*/ 0 60000 65536"/>
                <a:gd name="T6" fmla="*/ 0 w 64"/>
                <a:gd name="T7" fmla="*/ 0 h 149"/>
                <a:gd name="T8" fmla="*/ 64 w 64"/>
                <a:gd name="T9" fmla="*/ 149 h 149"/>
              </a:gdLst>
              <a:ahLst/>
              <a:cxnLst>
                <a:cxn ang="T4">
                  <a:pos x="T0" y="T1"/>
                </a:cxn>
                <a:cxn ang="T5">
                  <a:pos x="T2" y="T3"/>
                </a:cxn>
              </a:cxnLst>
              <a:rect l="T6" t="T7" r="T8" b="T9"/>
              <a:pathLst>
                <a:path w="64" h="149">
                  <a:moveTo>
                    <a:pt x="43" y="0"/>
                  </a:moveTo>
                  <a:cubicBezTo>
                    <a:pt x="64" y="54"/>
                    <a:pt x="32" y="117"/>
                    <a:pt x="0" y="149"/>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542" name="Freeform 19"/>
            <p:cNvSpPr>
              <a:spLocks/>
            </p:cNvSpPr>
            <p:nvPr/>
          </p:nvSpPr>
          <p:spPr bwMode="auto">
            <a:xfrm>
              <a:off x="1936" y="2724"/>
              <a:ext cx="26" cy="34"/>
            </a:xfrm>
            <a:custGeom>
              <a:avLst/>
              <a:gdLst>
                <a:gd name="T0" fmla="*/ 83 w 17"/>
                <a:gd name="T1" fmla="*/ 0 h 22"/>
                <a:gd name="T2" fmla="*/ 43 w 17"/>
                <a:gd name="T3" fmla="*/ 70 h 22"/>
                <a:gd name="T4" fmla="*/ 115 w 17"/>
                <a:gd name="T5" fmla="*/ 82 h 22"/>
                <a:gd name="T6" fmla="*/ 49 w 17"/>
                <a:gd name="T7" fmla="*/ 144 h 22"/>
                <a:gd name="T8" fmla="*/ 142 w 17"/>
                <a:gd name="T9" fmla="*/ 144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10" y="0"/>
                  </a:moveTo>
                  <a:cubicBezTo>
                    <a:pt x="9" y="1"/>
                    <a:pt x="0" y="6"/>
                    <a:pt x="5" y="8"/>
                  </a:cubicBezTo>
                  <a:cubicBezTo>
                    <a:pt x="7" y="8"/>
                    <a:pt x="14" y="4"/>
                    <a:pt x="14" y="9"/>
                  </a:cubicBezTo>
                  <a:cubicBezTo>
                    <a:pt x="13" y="12"/>
                    <a:pt x="5" y="12"/>
                    <a:pt x="6" y="16"/>
                  </a:cubicBezTo>
                  <a:cubicBezTo>
                    <a:pt x="7" y="22"/>
                    <a:pt x="15" y="17"/>
                    <a:pt x="17" y="16"/>
                  </a:cubicBezTo>
                </a:path>
              </a:pathLst>
            </a:custGeom>
            <a:noFill/>
            <a:ln w="9525" cap="flat">
              <a:solidFill>
                <a:srgbClr val="FEE5BF"/>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grpSp>
        <p:nvGrpSpPr>
          <p:cNvPr id="13317" name="Group 20"/>
          <p:cNvGrpSpPr>
            <a:grpSpLocks/>
          </p:cNvGrpSpPr>
          <p:nvPr/>
        </p:nvGrpSpPr>
        <p:grpSpPr bwMode="auto">
          <a:xfrm>
            <a:off x="5435600" y="4834397"/>
            <a:ext cx="1955800" cy="1773237"/>
            <a:chOff x="3124" y="1490"/>
            <a:chExt cx="1482" cy="1629"/>
          </a:xfrm>
        </p:grpSpPr>
        <p:grpSp>
          <p:nvGrpSpPr>
            <p:cNvPr id="13319" name="Group 21"/>
            <p:cNvGrpSpPr>
              <a:grpSpLocks/>
            </p:cNvGrpSpPr>
            <p:nvPr/>
          </p:nvGrpSpPr>
          <p:grpSpPr bwMode="auto">
            <a:xfrm>
              <a:off x="3124" y="1490"/>
              <a:ext cx="1482" cy="1629"/>
              <a:chOff x="3124" y="1490"/>
              <a:chExt cx="1482" cy="1629"/>
            </a:xfrm>
          </p:grpSpPr>
          <p:sp>
            <p:nvSpPr>
              <p:cNvPr id="13329" name="Freeform 22"/>
              <p:cNvSpPr>
                <a:spLocks/>
              </p:cNvSpPr>
              <p:nvPr/>
            </p:nvSpPr>
            <p:spPr bwMode="auto">
              <a:xfrm>
                <a:off x="3124" y="1490"/>
                <a:ext cx="1482" cy="1569"/>
              </a:xfrm>
              <a:custGeom>
                <a:avLst/>
                <a:gdLst>
                  <a:gd name="T0" fmla="*/ 0 w 967"/>
                  <a:gd name="T1" fmla="*/ 0 h 1024"/>
                  <a:gd name="T2" fmla="*/ 1097 w 967"/>
                  <a:gd name="T3" fmla="*/ 1866 h 1024"/>
                  <a:gd name="T4" fmla="*/ 2901 w 967"/>
                  <a:gd name="T5" fmla="*/ 1843 h 1024"/>
                  <a:gd name="T6" fmla="*/ 3427 w 967"/>
                  <a:gd name="T7" fmla="*/ 2061 h 1024"/>
                  <a:gd name="T8" fmla="*/ 3736 w 967"/>
                  <a:gd name="T9" fmla="*/ 4399 h 1024"/>
                  <a:gd name="T10" fmla="*/ 3229 w 967"/>
                  <a:gd name="T11" fmla="*/ 5015 h 1024"/>
                  <a:gd name="T12" fmla="*/ 1988 w 967"/>
                  <a:gd name="T13" fmla="*/ 6029 h 1024"/>
                  <a:gd name="T14" fmla="*/ 2495 w 967"/>
                  <a:gd name="T15" fmla="*/ 7922 h 1024"/>
                  <a:gd name="T16" fmla="*/ 4550 w 967"/>
                  <a:gd name="T17" fmla="*/ 7987 h 1024"/>
                  <a:gd name="T18" fmla="*/ 6307 w 967"/>
                  <a:gd name="T19" fmla="*/ 6697 h 1024"/>
                  <a:gd name="T20" fmla="*/ 5364 w 967"/>
                  <a:gd name="T21" fmla="*/ 5488 h 1024"/>
                  <a:gd name="T22" fmla="*/ 4785 w 967"/>
                  <a:gd name="T23" fmla="*/ 3841 h 1024"/>
                  <a:gd name="T24" fmla="*/ 5649 w 967"/>
                  <a:gd name="T25" fmla="*/ 2320 h 1024"/>
                  <a:gd name="T26" fmla="*/ 8173 w 967"/>
                  <a:gd name="T27" fmla="*/ 0 h 10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7"/>
                  <a:gd name="T43" fmla="*/ 0 h 1024"/>
                  <a:gd name="T44" fmla="*/ 967 w 967"/>
                  <a:gd name="T45" fmla="*/ 1024 h 10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7" h="1024">
                    <a:moveTo>
                      <a:pt x="0" y="0"/>
                    </a:moveTo>
                    <a:cubicBezTo>
                      <a:pt x="5" y="58"/>
                      <a:pt x="37" y="199"/>
                      <a:pt x="130" y="221"/>
                    </a:cubicBezTo>
                    <a:cubicBezTo>
                      <a:pt x="224" y="243"/>
                      <a:pt x="308" y="221"/>
                      <a:pt x="343" y="218"/>
                    </a:cubicBezTo>
                    <a:cubicBezTo>
                      <a:pt x="371" y="217"/>
                      <a:pt x="391" y="225"/>
                      <a:pt x="405" y="244"/>
                    </a:cubicBezTo>
                    <a:cubicBezTo>
                      <a:pt x="434" y="280"/>
                      <a:pt x="442" y="450"/>
                      <a:pt x="442" y="521"/>
                    </a:cubicBezTo>
                    <a:cubicBezTo>
                      <a:pt x="442" y="566"/>
                      <a:pt x="415" y="580"/>
                      <a:pt x="382" y="594"/>
                    </a:cubicBezTo>
                    <a:cubicBezTo>
                      <a:pt x="331" y="615"/>
                      <a:pt x="274" y="624"/>
                      <a:pt x="235" y="714"/>
                    </a:cubicBezTo>
                    <a:cubicBezTo>
                      <a:pt x="198" y="801"/>
                      <a:pt x="228" y="887"/>
                      <a:pt x="295" y="938"/>
                    </a:cubicBezTo>
                    <a:cubicBezTo>
                      <a:pt x="406" y="1024"/>
                      <a:pt x="514" y="971"/>
                      <a:pt x="538" y="946"/>
                    </a:cubicBezTo>
                    <a:cubicBezTo>
                      <a:pt x="600" y="982"/>
                      <a:pt x="755" y="900"/>
                      <a:pt x="746" y="793"/>
                    </a:cubicBezTo>
                    <a:cubicBezTo>
                      <a:pt x="739" y="721"/>
                      <a:pt x="692" y="678"/>
                      <a:pt x="634" y="650"/>
                    </a:cubicBezTo>
                    <a:cubicBezTo>
                      <a:pt x="553" y="611"/>
                      <a:pt x="565" y="489"/>
                      <a:pt x="566" y="455"/>
                    </a:cubicBezTo>
                    <a:cubicBezTo>
                      <a:pt x="566" y="376"/>
                      <a:pt x="611" y="314"/>
                      <a:pt x="668" y="275"/>
                    </a:cubicBezTo>
                    <a:cubicBezTo>
                      <a:pt x="725" y="235"/>
                      <a:pt x="967" y="209"/>
                      <a:pt x="967" y="0"/>
                    </a:cubicBezTo>
                  </a:path>
                </a:pathLst>
              </a:custGeom>
              <a:solidFill>
                <a:srgbClr val="FEE5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0" name="Freeform 23"/>
              <p:cNvSpPr>
                <a:spLocks/>
              </p:cNvSpPr>
              <p:nvPr/>
            </p:nvSpPr>
            <p:spPr bwMode="auto">
              <a:xfrm>
                <a:off x="3124" y="1490"/>
                <a:ext cx="1482" cy="1581"/>
              </a:xfrm>
              <a:custGeom>
                <a:avLst/>
                <a:gdLst>
                  <a:gd name="T0" fmla="*/ 1097 w 967"/>
                  <a:gd name="T1" fmla="*/ 1866 h 1032"/>
                  <a:gd name="T2" fmla="*/ 2901 w 967"/>
                  <a:gd name="T3" fmla="*/ 1840 h 1032"/>
                  <a:gd name="T4" fmla="*/ 3427 w 967"/>
                  <a:gd name="T5" fmla="*/ 2061 h 1032"/>
                  <a:gd name="T6" fmla="*/ 3736 w 967"/>
                  <a:gd name="T7" fmla="*/ 4398 h 1032"/>
                  <a:gd name="T8" fmla="*/ 3700 w 967"/>
                  <a:gd name="T9" fmla="*/ 4628 h 1032"/>
                  <a:gd name="T10" fmla="*/ 3162 w 967"/>
                  <a:gd name="T11" fmla="*/ 5382 h 1032"/>
                  <a:gd name="T12" fmla="*/ 2461 w 967"/>
                  <a:gd name="T13" fmla="*/ 6771 h 1032"/>
                  <a:gd name="T14" fmla="*/ 4550 w 967"/>
                  <a:gd name="T15" fmla="*/ 7982 h 1032"/>
                  <a:gd name="T16" fmla="*/ 4550 w 967"/>
                  <a:gd name="T17" fmla="*/ 7982 h 1032"/>
                  <a:gd name="T18" fmla="*/ 4550 w 967"/>
                  <a:gd name="T19" fmla="*/ 7982 h 1032"/>
                  <a:gd name="T20" fmla="*/ 4556 w 967"/>
                  <a:gd name="T21" fmla="*/ 7982 h 1032"/>
                  <a:gd name="T22" fmla="*/ 4550 w 967"/>
                  <a:gd name="T23" fmla="*/ 7982 h 1032"/>
                  <a:gd name="T24" fmla="*/ 5562 w 967"/>
                  <a:gd name="T25" fmla="*/ 7680 h 1032"/>
                  <a:gd name="T26" fmla="*/ 6081 w 967"/>
                  <a:gd name="T27" fmla="*/ 6698 h 1032"/>
                  <a:gd name="T28" fmla="*/ 5240 w 967"/>
                  <a:gd name="T29" fmla="*/ 5581 h 1032"/>
                  <a:gd name="T30" fmla="*/ 4777 w 967"/>
                  <a:gd name="T31" fmla="*/ 4138 h 1032"/>
                  <a:gd name="T32" fmla="*/ 4777 w 967"/>
                  <a:gd name="T33" fmla="*/ 4138 h 1032"/>
                  <a:gd name="T34" fmla="*/ 4785 w 967"/>
                  <a:gd name="T35" fmla="*/ 3839 h 1032"/>
                  <a:gd name="T36" fmla="*/ 5649 w 967"/>
                  <a:gd name="T37" fmla="*/ 2319 h 1032"/>
                  <a:gd name="T38" fmla="*/ 8173 w 967"/>
                  <a:gd name="T39" fmla="*/ 0 h 1032"/>
                  <a:gd name="T40" fmla="*/ 0 w 967"/>
                  <a:gd name="T41" fmla="*/ 0 h 1032"/>
                  <a:gd name="T42" fmla="*/ 1097 w 967"/>
                  <a:gd name="T43" fmla="*/ 1866 h 10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7"/>
                  <a:gd name="T67" fmla="*/ 0 h 1032"/>
                  <a:gd name="T68" fmla="*/ 967 w 967"/>
                  <a:gd name="T69" fmla="*/ 1032 h 10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7" h="1032">
                    <a:moveTo>
                      <a:pt x="130" y="221"/>
                    </a:moveTo>
                    <a:cubicBezTo>
                      <a:pt x="224" y="243"/>
                      <a:pt x="308" y="221"/>
                      <a:pt x="343" y="218"/>
                    </a:cubicBezTo>
                    <a:cubicBezTo>
                      <a:pt x="371" y="217"/>
                      <a:pt x="391" y="225"/>
                      <a:pt x="405" y="244"/>
                    </a:cubicBezTo>
                    <a:cubicBezTo>
                      <a:pt x="434" y="280"/>
                      <a:pt x="442" y="450"/>
                      <a:pt x="442" y="521"/>
                    </a:cubicBezTo>
                    <a:cubicBezTo>
                      <a:pt x="442" y="532"/>
                      <a:pt x="441" y="541"/>
                      <a:pt x="438" y="548"/>
                    </a:cubicBezTo>
                    <a:cubicBezTo>
                      <a:pt x="431" y="579"/>
                      <a:pt x="412" y="607"/>
                      <a:pt x="374" y="638"/>
                    </a:cubicBezTo>
                    <a:cubicBezTo>
                      <a:pt x="322" y="681"/>
                      <a:pt x="291" y="708"/>
                      <a:pt x="291" y="802"/>
                    </a:cubicBezTo>
                    <a:cubicBezTo>
                      <a:pt x="291" y="896"/>
                      <a:pt x="364" y="1032"/>
                      <a:pt x="538" y="946"/>
                    </a:cubicBezTo>
                    <a:cubicBezTo>
                      <a:pt x="538" y="946"/>
                      <a:pt x="538" y="946"/>
                      <a:pt x="538" y="946"/>
                    </a:cubicBezTo>
                    <a:cubicBezTo>
                      <a:pt x="538" y="946"/>
                      <a:pt x="538" y="946"/>
                      <a:pt x="538" y="946"/>
                    </a:cubicBezTo>
                    <a:cubicBezTo>
                      <a:pt x="538" y="946"/>
                      <a:pt x="539" y="946"/>
                      <a:pt x="539" y="946"/>
                    </a:cubicBezTo>
                    <a:cubicBezTo>
                      <a:pt x="538" y="946"/>
                      <a:pt x="538" y="946"/>
                      <a:pt x="538" y="946"/>
                    </a:cubicBezTo>
                    <a:cubicBezTo>
                      <a:pt x="565" y="954"/>
                      <a:pt x="616" y="941"/>
                      <a:pt x="658" y="910"/>
                    </a:cubicBezTo>
                    <a:cubicBezTo>
                      <a:pt x="700" y="880"/>
                      <a:pt x="723" y="839"/>
                      <a:pt x="719" y="794"/>
                    </a:cubicBezTo>
                    <a:cubicBezTo>
                      <a:pt x="714" y="735"/>
                      <a:pt x="687" y="700"/>
                      <a:pt x="620" y="661"/>
                    </a:cubicBezTo>
                    <a:cubicBezTo>
                      <a:pt x="554" y="624"/>
                      <a:pt x="565" y="554"/>
                      <a:pt x="565" y="490"/>
                    </a:cubicBezTo>
                    <a:cubicBezTo>
                      <a:pt x="565" y="490"/>
                      <a:pt x="565" y="490"/>
                      <a:pt x="565" y="490"/>
                    </a:cubicBezTo>
                    <a:cubicBezTo>
                      <a:pt x="565" y="475"/>
                      <a:pt x="566" y="462"/>
                      <a:pt x="566" y="455"/>
                    </a:cubicBezTo>
                    <a:cubicBezTo>
                      <a:pt x="566" y="376"/>
                      <a:pt x="611" y="314"/>
                      <a:pt x="668" y="275"/>
                    </a:cubicBezTo>
                    <a:cubicBezTo>
                      <a:pt x="725" y="235"/>
                      <a:pt x="967" y="209"/>
                      <a:pt x="967" y="0"/>
                    </a:cubicBezTo>
                    <a:cubicBezTo>
                      <a:pt x="0" y="0"/>
                      <a:pt x="0" y="0"/>
                      <a:pt x="0" y="0"/>
                    </a:cubicBezTo>
                    <a:cubicBezTo>
                      <a:pt x="5" y="58"/>
                      <a:pt x="37" y="199"/>
                      <a:pt x="130" y="221"/>
                    </a:cubicBezTo>
                    <a:close/>
                  </a:path>
                </a:pathLst>
              </a:custGeom>
              <a:solidFill>
                <a:srgbClr val="FFF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1" name="Freeform 24"/>
              <p:cNvSpPr>
                <a:spLocks/>
              </p:cNvSpPr>
              <p:nvPr/>
            </p:nvSpPr>
            <p:spPr bwMode="auto">
              <a:xfrm>
                <a:off x="3124" y="1490"/>
                <a:ext cx="1482" cy="1581"/>
              </a:xfrm>
              <a:custGeom>
                <a:avLst/>
                <a:gdLst>
                  <a:gd name="T0" fmla="*/ 1097 w 967"/>
                  <a:gd name="T1" fmla="*/ 1866 h 1032"/>
                  <a:gd name="T2" fmla="*/ 2901 w 967"/>
                  <a:gd name="T3" fmla="*/ 1840 h 1032"/>
                  <a:gd name="T4" fmla="*/ 3427 w 967"/>
                  <a:gd name="T5" fmla="*/ 2061 h 1032"/>
                  <a:gd name="T6" fmla="*/ 3736 w 967"/>
                  <a:gd name="T7" fmla="*/ 4398 h 1032"/>
                  <a:gd name="T8" fmla="*/ 3700 w 967"/>
                  <a:gd name="T9" fmla="*/ 4628 h 1032"/>
                  <a:gd name="T10" fmla="*/ 3162 w 967"/>
                  <a:gd name="T11" fmla="*/ 5382 h 1032"/>
                  <a:gd name="T12" fmla="*/ 2461 w 967"/>
                  <a:gd name="T13" fmla="*/ 6771 h 1032"/>
                  <a:gd name="T14" fmla="*/ 4550 w 967"/>
                  <a:gd name="T15" fmla="*/ 7982 h 1032"/>
                  <a:gd name="T16" fmla="*/ 4550 w 967"/>
                  <a:gd name="T17" fmla="*/ 7982 h 1032"/>
                  <a:gd name="T18" fmla="*/ 4550 w 967"/>
                  <a:gd name="T19" fmla="*/ 7982 h 1032"/>
                  <a:gd name="T20" fmla="*/ 4556 w 967"/>
                  <a:gd name="T21" fmla="*/ 7982 h 1032"/>
                  <a:gd name="T22" fmla="*/ 4550 w 967"/>
                  <a:gd name="T23" fmla="*/ 7982 h 1032"/>
                  <a:gd name="T24" fmla="*/ 5562 w 967"/>
                  <a:gd name="T25" fmla="*/ 7680 h 1032"/>
                  <a:gd name="T26" fmla="*/ 6081 w 967"/>
                  <a:gd name="T27" fmla="*/ 6698 h 1032"/>
                  <a:gd name="T28" fmla="*/ 5240 w 967"/>
                  <a:gd name="T29" fmla="*/ 5581 h 1032"/>
                  <a:gd name="T30" fmla="*/ 4777 w 967"/>
                  <a:gd name="T31" fmla="*/ 4138 h 1032"/>
                  <a:gd name="T32" fmla="*/ 4777 w 967"/>
                  <a:gd name="T33" fmla="*/ 4138 h 1032"/>
                  <a:gd name="T34" fmla="*/ 4785 w 967"/>
                  <a:gd name="T35" fmla="*/ 3839 h 1032"/>
                  <a:gd name="T36" fmla="*/ 5649 w 967"/>
                  <a:gd name="T37" fmla="*/ 2319 h 1032"/>
                  <a:gd name="T38" fmla="*/ 8173 w 967"/>
                  <a:gd name="T39" fmla="*/ 0 h 1032"/>
                  <a:gd name="T40" fmla="*/ 0 w 967"/>
                  <a:gd name="T41" fmla="*/ 0 h 1032"/>
                  <a:gd name="T42" fmla="*/ 1097 w 967"/>
                  <a:gd name="T43" fmla="*/ 1866 h 10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7"/>
                  <a:gd name="T67" fmla="*/ 0 h 1032"/>
                  <a:gd name="T68" fmla="*/ 967 w 967"/>
                  <a:gd name="T69" fmla="*/ 1032 h 10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7" h="1032">
                    <a:moveTo>
                      <a:pt x="130" y="221"/>
                    </a:moveTo>
                    <a:cubicBezTo>
                      <a:pt x="224" y="243"/>
                      <a:pt x="308" y="221"/>
                      <a:pt x="343" y="218"/>
                    </a:cubicBezTo>
                    <a:cubicBezTo>
                      <a:pt x="371" y="217"/>
                      <a:pt x="391" y="225"/>
                      <a:pt x="405" y="244"/>
                    </a:cubicBezTo>
                    <a:cubicBezTo>
                      <a:pt x="434" y="280"/>
                      <a:pt x="442" y="450"/>
                      <a:pt x="442" y="521"/>
                    </a:cubicBezTo>
                    <a:cubicBezTo>
                      <a:pt x="442" y="532"/>
                      <a:pt x="441" y="541"/>
                      <a:pt x="438" y="548"/>
                    </a:cubicBezTo>
                    <a:cubicBezTo>
                      <a:pt x="431" y="579"/>
                      <a:pt x="412" y="607"/>
                      <a:pt x="374" y="638"/>
                    </a:cubicBezTo>
                    <a:cubicBezTo>
                      <a:pt x="322" y="681"/>
                      <a:pt x="291" y="708"/>
                      <a:pt x="291" y="802"/>
                    </a:cubicBezTo>
                    <a:cubicBezTo>
                      <a:pt x="291" y="896"/>
                      <a:pt x="364" y="1032"/>
                      <a:pt x="538" y="946"/>
                    </a:cubicBezTo>
                    <a:cubicBezTo>
                      <a:pt x="538" y="946"/>
                      <a:pt x="538" y="946"/>
                      <a:pt x="538" y="946"/>
                    </a:cubicBezTo>
                    <a:cubicBezTo>
                      <a:pt x="538" y="946"/>
                      <a:pt x="538" y="946"/>
                      <a:pt x="538" y="946"/>
                    </a:cubicBezTo>
                    <a:cubicBezTo>
                      <a:pt x="538" y="946"/>
                      <a:pt x="539" y="946"/>
                      <a:pt x="539" y="946"/>
                    </a:cubicBezTo>
                    <a:cubicBezTo>
                      <a:pt x="538" y="946"/>
                      <a:pt x="538" y="946"/>
                      <a:pt x="538" y="946"/>
                    </a:cubicBezTo>
                    <a:cubicBezTo>
                      <a:pt x="565" y="954"/>
                      <a:pt x="616" y="941"/>
                      <a:pt x="658" y="910"/>
                    </a:cubicBezTo>
                    <a:cubicBezTo>
                      <a:pt x="700" y="880"/>
                      <a:pt x="723" y="839"/>
                      <a:pt x="719" y="794"/>
                    </a:cubicBezTo>
                    <a:cubicBezTo>
                      <a:pt x="714" y="735"/>
                      <a:pt x="687" y="700"/>
                      <a:pt x="620" y="661"/>
                    </a:cubicBezTo>
                    <a:cubicBezTo>
                      <a:pt x="554" y="624"/>
                      <a:pt x="565" y="554"/>
                      <a:pt x="565" y="490"/>
                    </a:cubicBezTo>
                    <a:cubicBezTo>
                      <a:pt x="565" y="490"/>
                      <a:pt x="565" y="490"/>
                      <a:pt x="565" y="490"/>
                    </a:cubicBezTo>
                    <a:cubicBezTo>
                      <a:pt x="565" y="475"/>
                      <a:pt x="566" y="462"/>
                      <a:pt x="566" y="455"/>
                    </a:cubicBezTo>
                    <a:cubicBezTo>
                      <a:pt x="566" y="376"/>
                      <a:pt x="611" y="314"/>
                      <a:pt x="668" y="275"/>
                    </a:cubicBezTo>
                    <a:cubicBezTo>
                      <a:pt x="725" y="235"/>
                      <a:pt x="967" y="209"/>
                      <a:pt x="967" y="0"/>
                    </a:cubicBezTo>
                    <a:cubicBezTo>
                      <a:pt x="0" y="0"/>
                      <a:pt x="0" y="0"/>
                      <a:pt x="0" y="0"/>
                    </a:cubicBezTo>
                    <a:cubicBezTo>
                      <a:pt x="5" y="58"/>
                      <a:pt x="37" y="199"/>
                      <a:pt x="130" y="221"/>
                    </a:cubicBezTo>
                    <a:close/>
                  </a:path>
                </a:pathLst>
              </a:custGeom>
              <a:solidFill>
                <a:srgbClr val="FFF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2" name="Freeform 25"/>
              <p:cNvSpPr>
                <a:spLocks/>
              </p:cNvSpPr>
              <p:nvPr/>
            </p:nvSpPr>
            <p:spPr bwMode="auto">
              <a:xfrm>
                <a:off x="3972" y="1604"/>
                <a:ext cx="591" cy="572"/>
              </a:xfrm>
              <a:custGeom>
                <a:avLst/>
                <a:gdLst>
                  <a:gd name="T0" fmla="*/ 1500 w 386"/>
                  <a:gd name="T1" fmla="*/ 1256 h 373"/>
                  <a:gd name="T2" fmla="*/ 851 w 386"/>
                  <a:gd name="T3" fmla="*/ 1543 h 373"/>
                  <a:gd name="T4" fmla="*/ 0 w 386"/>
                  <a:gd name="T5" fmla="*/ 3164 h 373"/>
                  <a:gd name="T6" fmla="*/ 0 w 386"/>
                  <a:gd name="T7" fmla="*/ 3164 h 373"/>
                  <a:gd name="T8" fmla="*/ 870 w 386"/>
                  <a:gd name="T9" fmla="*/ 1656 h 373"/>
                  <a:gd name="T10" fmla="*/ 1479 w 386"/>
                  <a:gd name="T11" fmla="*/ 1380 h 373"/>
                  <a:gd name="T12" fmla="*/ 3249 w 386"/>
                  <a:gd name="T13" fmla="*/ 0 h 373"/>
                  <a:gd name="T14" fmla="*/ 3249 w 386"/>
                  <a:gd name="T15" fmla="*/ 0 h 373"/>
                  <a:gd name="T16" fmla="*/ 1500 w 386"/>
                  <a:gd name="T17" fmla="*/ 1256 h 37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86"/>
                  <a:gd name="T28" fmla="*/ 0 h 373"/>
                  <a:gd name="T29" fmla="*/ 386 w 386"/>
                  <a:gd name="T30" fmla="*/ 373 h 37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86" h="373">
                    <a:moveTo>
                      <a:pt x="178" y="148"/>
                    </a:moveTo>
                    <a:cubicBezTo>
                      <a:pt x="146" y="160"/>
                      <a:pt x="119" y="170"/>
                      <a:pt x="101" y="182"/>
                    </a:cubicBezTo>
                    <a:cubicBezTo>
                      <a:pt x="34" y="231"/>
                      <a:pt x="0" y="301"/>
                      <a:pt x="0" y="373"/>
                    </a:cubicBezTo>
                    <a:cubicBezTo>
                      <a:pt x="0" y="373"/>
                      <a:pt x="0" y="373"/>
                      <a:pt x="0" y="373"/>
                    </a:cubicBezTo>
                    <a:cubicBezTo>
                      <a:pt x="0" y="283"/>
                      <a:pt x="67" y="222"/>
                      <a:pt x="103" y="195"/>
                    </a:cubicBezTo>
                    <a:cubicBezTo>
                      <a:pt x="119" y="184"/>
                      <a:pt x="145" y="174"/>
                      <a:pt x="176" y="163"/>
                    </a:cubicBezTo>
                    <a:cubicBezTo>
                      <a:pt x="250" y="135"/>
                      <a:pt x="348" y="98"/>
                      <a:pt x="386" y="0"/>
                    </a:cubicBezTo>
                    <a:cubicBezTo>
                      <a:pt x="386" y="0"/>
                      <a:pt x="386" y="0"/>
                      <a:pt x="386" y="0"/>
                    </a:cubicBezTo>
                    <a:cubicBezTo>
                      <a:pt x="351" y="91"/>
                      <a:pt x="253" y="120"/>
                      <a:pt x="178" y="148"/>
                    </a:cubicBezTo>
                    <a:close/>
                  </a:path>
                </a:pathLst>
              </a:custGeom>
              <a:solidFill>
                <a:srgbClr val="FEE5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3" name="Freeform 26"/>
              <p:cNvSpPr>
                <a:spLocks/>
              </p:cNvSpPr>
              <p:nvPr/>
            </p:nvSpPr>
            <p:spPr bwMode="auto">
              <a:xfrm>
                <a:off x="3955" y="2271"/>
                <a:ext cx="326" cy="719"/>
              </a:xfrm>
              <a:custGeom>
                <a:avLst/>
                <a:gdLst>
                  <a:gd name="T0" fmla="*/ 975 w 213"/>
                  <a:gd name="T1" fmla="*/ 3387 h 469"/>
                  <a:gd name="T2" fmla="*/ 12 w 213"/>
                  <a:gd name="T3" fmla="*/ 3699 h 469"/>
                  <a:gd name="T4" fmla="*/ 0 w 213"/>
                  <a:gd name="T5" fmla="*/ 3708 h 469"/>
                  <a:gd name="T6" fmla="*/ 1714 w 213"/>
                  <a:gd name="T7" fmla="*/ 2395 h 469"/>
                  <a:gd name="T8" fmla="*/ 776 w 213"/>
                  <a:gd name="T9" fmla="*/ 1190 h 469"/>
                  <a:gd name="T10" fmla="*/ 194 w 213"/>
                  <a:gd name="T11" fmla="*/ 18 h 469"/>
                  <a:gd name="T12" fmla="*/ 187 w 213"/>
                  <a:gd name="T13" fmla="*/ 0 h 469"/>
                  <a:gd name="T14" fmla="*/ 654 w 213"/>
                  <a:gd name="T15" fmla="*/ 1275 h 469"/>
                  <a:gd name="T16" fmla="*/ 1488 w 213"/>
                  <a:gd name="T17" fmla="*/ 2404 h 469"/>
                  <a:gd name="T18" fmla="*/ 975 w 213"/>
                  <a:gd name="T19" fmla="*/ 3387 h 4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3"/>
                  <a:gd name="T31" fmla="*/ 0 h 469"/>
                  <a:gd name="T32" fmla="*/ 213 w 213"/>
                  <a:gd name="T33" fmla="*/ 469 h 4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3" h="469">
                    <a:moveTo>
                      <a:pt x="116" y="400"/>
                    </a:moveTo>
                    <a:cubicBezTo>
                      <a:pt x="76" y="430"/>
                      <a:pt x="28" y="442"/>
                      <a:pt x="1" y="437"/>
                    </a:cubicBezTo>
                    <a:cubicBezTo>
                      <a:pt x="0" y="438"/>
                      <a:pt x="0" y="438"/>
                      <a:pt x="0" y="438"/>
                    </a:cubicBezTo>
                    <a:cubicBezTo>
                      <a:pt x="64" y="469"/>
                      <a:pt x="213" y="388"/>
                      <a:pt x="204" y="283"/>
                    </a:cubicBezTo>
                    <a:cubicBezTo>
                      <a:pt x="197" y="211"/>
                      <a:pt x="150" y="168"/>
                      <a:pt x="92" y="140"/>
                    </a:cubicBezTo>
                    <a:cubicBezTo>
                      <a:pt x="38" y="114"/>
                      <a:pt x="26" y="51"/>
                      <a:pt x="23" y="2"/>
                    </a:cubicBezTo>
                    <a:cubicBezTo>
                      <a:pt x="23" y="1"/>
                      <a:pt x="23" y="1"/>
                      <a:pt x="22" y="0"/>
                    </a:cubicBezTo>
                    <a:cubicBezTo>
                      <a:pt x="21" y="58"/>
                      <a:pt x="19" y="118"/>
                      <a:pt x="78" y="151"/>
                    </a:cubicBezTo>
                    <a:cubicBezTo>
                      <a:pt x="145" y="190"/>
                      <a:pt x="172" y="225"/>
                      <a:pt x="177" y="284"/>
                    </a:cubicBezTo>
                    <a:cubicBezTo>
                      <a:pt x="181" y="329"/>
                      <a:pt x="158" y="370"/>
                      <a:pt x="116" y="400"/>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4" name="Freeform 27"/>
              <p:cNvSpPr>
                <a:spLocks/>
              </p:cNvSpPr>
              <p:nvPr/>
            </p:nvSpPr>
            <p:spPr bwMode="auto">
              <a:xfrm>
                <a:off x="3955" y="2499"/>
                <a:ext cx="311" cy="465"/>
              </a:xfrm>
              <a:custGeom>
                <a:avLst/>
                <a:gdLst>
                  <a:gd name="T0" fmla="*/ 810 w 203"/>
                  <a:gd name="T1" fmla="*/ 0 h 303"/>
                  <a:gd name="T2" fmla="*/ 1602 w 203"/>
                  <a:gd name="T3" fmla="*/ 1163 h 303"/>
                  <a:gd name="T4" fmla="*/ 1095 w 203"/>
                  <a:gd name="T5" fmla="*/ 2067 h 303"/>
                  <a:gd name="T6" fmla="*/ 935 w 203"/>
                  <a:gd name="T7" fmla="*/ 2168 h 303"/>
                  <a:gd name="T8" fmla="*/ 12 w 203"/>
                  <a:gd name="T9" fmla="*/ 2449 h 303"/>
                  <a:gd name="T10" fmla="*/ 0 w 203"/>
                  <a:gd name="T11" fmla="*/ 2462 h 303"/>
                  <a:gd name="T12" fmla="*/ 1147 w 203"/>
                  <a:gd name="T13" fmla="*/ 2150 h 303"/>
                  <a:gd name="T14" fmla="*/ 1678 w 203"/>
                  <a:gd name="T15" fmla="*/ 1162 h 303"/>
                  <a:gd name="T16" fmla="*/ 810 w 203"/>
                  <a:gd name="T17" fmla="*/ 0 h 3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3"/>
                  <a:gd name="T28" fmla="*/ 0 h 303"/>
                  <a:gd name="T29" fmla="*/ 203 w 203"/>
                  <a:gd name="T30" fmla="*/ 303 h 3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3" h="303">
                    <a:moveTo>
                      <a:pt x="96" y="0"/>
                    </a:moveTo>
                    <a:cubicBezTo>
                      <a:pt x="143" y="23"/>
                      <a:pt x="183" y="65"/>
                      <a:pt x="190" y="137"/>
                    </a:cubicBezTo>
                    <a:cubicBezTo>
                      <a:pt x="194" y="176"/>
                      <a:pt x="173" y="212"/>
                      <a:pt x="130" y="243"/>
                    </a:cubicBezTo>
                    <a:cubicBezTo>
                      <a:pt x="124" y="248"/>
                      <a:pt x="117" y="252"/>
                      <a:pt x="111" y="255"/>
                    </a:cubicBezTo>
                    <a:cubicBezTo>
                      <a:pt x="72" y="282"/>
                      <a:pt x="27" y="293"/>
                      <a:pt x="1" y="288"/>
                    </a:cubicBezTo>
                    <a:cubicBezTo>
                      <a:pt x="0" y="289"/>
                      <a:pt x="0" y="289"/>
                      <a:pt x="0" y="289"/>
                    </a:cubicBezTo>
                    <a:cubicBezTo>
                      <a:pt x="32" y="303"/>
                      <a:pt x="90" y="286"/>
                      <a:pt x="136" y="253"/>
                    </a:cubicBezTo>
                    <a:cubicBezTo>
                      <a:pt x="183" y="219"/>
                      <a:pt x="203" y="180"/>
                      <a:pt x="199" y="136"/>
                    </a:cubicBezTo>
                    <a:cubicBezTo>
                      <a:pt x="191" y="58"/>
                      <a:pt x="144" y="24"/>
                      <a:pt x="96" y="0"/>
                    </a:cubicBezTo>
                    <a:close/>
                  </a:path>
                </a:pathLst>
              </a:custGeom>
              <a:solidFill>
                <a:srgbClr val="FDB8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5" name="Freeform 28"/>
              <p:cNvSpPr>
                <a:spLocks/>
              </p:cNvSpPr>
              <p:nvPr/>
            </p:nvSpPr>
            <p:spPr bwMode="auto">
              <a:xfrm>
                <a:off x="3470" y="2403"/>
                <a:ext cx="256" cy="316"/>
              </a:xfrm>
              <a:custGeom>
                <a:avLst/>
                <a:gdLst>
                  <a:gd name="T0" fmla="*/ 1412 w 167"/>
                  <a:gd name="T1" fmla="*/ 0 h 206"/>
                  <a:gd name="T2" fmla="*/ 28 w 167"/>
                  <a:gd name="T3" fmla="*/ 1750 h 206"/>
                  <a:gd name="T4" fmla="*/ 127 w 167"/>
                  <a:gd name="T5" fmla="*/ 1049 h 206"/>
                  <a:gd name="T6" fmla="*/ 1412 w 167"/>
                  <a:gd name="T7" fmla="*/ 0 h 206"/>
                  <a:gd name="T8" fmla="*/ 0 60000 65536"/>
                  <a:gd name="T9" fmla="*/ 0 60000 65536"/>
                  <a:gd name="T10" fmla="*/ 0 60000 65536"/>
                  <a:gd name="T11" fmla="*/ 0 60000 65536"/>
                  <a:gd name="T12" fmla="*/ 0 w 167"/>
                  <a:gd name="T13" fmla="*/ 0 h 206"/>
                  <a:gd name="T14" fmla="*/ 167 w 167"/>
                  <a:gd name="T15" fmla="*/ 206 h 206"/>
                </a:gdLst>
                <a:ahLst/>
                <a:cxnLst>
                  <a:cxn ang="T8">
                    <a:pos x="T0" y="T1"/>
                  </a:cxn>
                  <a:cxn ang="T9">
                    <a:pos x="T2" y="T3"/>
                  </a:cxn>
                  <a:cxn ang="T10">
                    <a:pos x="T4" y="T5"/>
                  </a:cxn>
                  <a:cxn ang="T11">
                    <a:pos x="T6" y="T7"/>
                  </a:cxn>
                </a:cxnLst>
                <a:rect l="T12" t="T13" r="T14" b="T15"/>
                <a:pathLst>
                  <a:path w="167" h="206">
                    <a:moveTo>
                      <a:pt x="167" y="0"/>
                    </a:moveTo>
                    <a:cubicBezTo>
                      <a:pt x="120" y="15"/>
                      <a:pt x="8" y="82"/>
                      <a:pt x="3" y="206"/>
                    </a:cubicBezTo>
                    <a:cubicBezTo>
                      <a:pt x="0" y="177"/>
                      <a:pt x="1" y="156"/>
                      <a:pt x="15" y="124"/>
                    </a:cubicBezTo>
                    <a:cubicBezTo>
                      <a:pt x="54" y="33"/>
                      <a:pt x="116" y="21"/>
                      <a:pt x="16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6" name="Freeform 29"/>
              <p:cNvSpPr>
                <a:spLocks/>
              </p:cNvSpPr>
              <p:nvPr/>
            </p:nvSpPr>
            <p:spPr bwMode="auto">
              <a:xfrm>
                <a:off x="3148" y="1514"/>
                <a:ext cx="485" cy="325"/>
              </a:xfrm>
              <a:custGeom>
                <a:avLst/>
                <a:gdLst>
                  <a:gd name="T0" fmla="*/ 2691 w 316"/>
                  <a:gd name="T1" fmla="*/ 1636 h 212"/>
                  <a:gd name="T2" fmla="*/ 1030 w 316"/>
                  <a:gd name="T3" fmla="*/ 1636 h 212"/>
                  <a:gd name="T4" fmla="*/ 0 w 316"/>
                  <a:gd name="T5" fmla="*/ 0 h 212"/>
                  <a:gd name="T6" fmla="*/ 955 w 316"/>
                  <a:gd name="T7" fmla="*/ 1473 h 212"/>
                  <a:gd name="T8" fmla="*/ 2691 w 316"/>
                  <a:gd name="T9" fmla="*/ 1636 h 212"/>
                  <a:gd name="T10" fmla="*/ 0 60000 65536"/>
                  <a:gd name="T11" fmla="*/ 0 60000 65536"/>
                  <a:gd name="T12" fmla="*/ 0 60000 65536"/>
                  <a:gd name="T13" fmla="*/ 0 60000 65536"/>
                  <a:gd name="T14" fmla="*/ 0 60000 65536"/>
                  <a:gd name="T15" fmla="*/ 0 w 316"/>
                  <a:gd name="T16" fmla="*/ 0 h 212"/>
                  <a:gd name="T17" fmla="*/ 316 w 316"/>
                  <a:gd name="T18" fmla="*/ 212 h 212"/>
                </a:gdLst>
                <a:ahLst/>
                <a:cxnLst>
                  <a:cxn ang="T10">
                    <a:pos x="T0" y="T1"/>
                  </a:cxn>
                  <a:cxn ang="T11">
                    <a:pos x="T2" y="T3"/>
                  </a:cxn>
                  <a:cxn ang="T12">
                    <a:pos x="T4" y="T5"/>
                  </a:cxn>
                  <a:cxn ang="T13">
                    <a:pos x="T6" y="T7"/>
                  </a:cxn>
                  <a:cxn ang="T14">
                    <a:pos x="T8" y="T9"/>
                  </a:cxn>
                </a:cxnLst>
                <a:rect l="T15" t="T16" r="T17" b="T18"/>
                <a:pathLst>
                  <a:path w="316" h="212">
                    <a:moveTo>
                      <a:pt x="316" y="193"/>
                    </a:moveTo>
                    <a:cubicBezTo>
                      <a:pt x="274" y="198"/>
                      <a:pt x="201" y="212"/>
                      <a:pt x="121" y="193"/>
                    </a:cubicBezTo>
                    <a:cubicBezTo>
                      <a:pt x="40" y="174"/>
                      <a:pt x="10" y="66"/>
                      <a:pt x="0" y="0"/>
                    </a:cubicBezTo>
                    <a:cubicBezTo>
                      <a:pt x="12" y="42"/>
                      <a:pt x="38" y="146"/>
                      <a:pt x="112" y="174"/>
                    </a:cubicBezTo>
                    <a:cubicBezTo>
                      <a:pt x="153" y="190"/>
                      <a:pt x="241" y="201"/>
                      <a:pt x="316"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7" name="Freeform 30"/>
              <p:cNvSpPr>
                <a:spLocks/>
              </p:cNvSpPr>
              <p:nvPr/>
            </p:nvSpPr>
            <p:spPr bwMode="auto">
              <a:xfrm>
                <a:off x="3304" y="1490"/>
                <a:ext cx="1197" cy="646"/>
              </a:xfrm>
              <a:custGeom>
                <a:avLst/>
                <a:gdLst>
                  <a:gd name="T0" fmla="*/ 0 w 780"/>
                  <a:gd name="T1" fmla="*/ 0 h 422"/>
                  <a:gd name="T2" fmla="*/ 1420 w 780"/>
                  <a:gd name="T3" fmla="*/ 1121 h 422"/>
                  <a:gd name="T4" fmla="*/ 3040 w 780"/>
                  <a:gd name="T5" fmla="*/ 2596 h 422"/>
                  <a:gd name="T6" fmla="*/ 3296 w 780"/>
                  <a:gd name="T7" fmla="*/ 3548 h 422"/>
                  <a:gd name="T8" fmla="*/ 3631 w 780"/>
                  <a:gd name="T9" fmla="*/ 2824 h 422"/>
                  <a:gd name="T10" fmla="*/ 4981 w 780"/>
                  <a:gd name="T11" fmla="*/ 1647 h 422"/>
                  <a:gd name="T12" fmla="*/ 6639 w 780"/>
                  <a:gd name="T13" fmla="*/ 0 h 422"/>
                  <a:gd name="T14" fmla="*/ 0 w 780"/>
                  <a:gd name="T15" fmla="*/ 0 h 422"/>
                  <a:gd name="T16" fmla="*/ 0 60000 65536"/>
                  <a:gd name="T17" fmla="*/ 0 60000 65536"/>
                  <a:gd name="T18" fmla="*/ 0 60000 65536"/>
                  <a:gd name="T19" fmla="*/ 0 60000 65536"/>
                  <a:gd name="T20" fmla="*/ 0 60000 65536"/>
                  <a:gd name="T21" fmla="*/ 0 60000 65536"/>
                  <a:gd name="T22" fmla="*/ 0 60000 65536"/>
                  <a:gd name="T23" fmla="*/ 0 60000 65536"/>
                  <a:gd name="T24" fmla="*/ 0 w 780"/>
                  <a:gd name="T25" fmla="*/ 0 h 422"/>
                  <a:gd name="T26" fmla="*/ 780 w 780"/>
                  <a:gd name="T27" fmla="*/ 422 h 4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0" h="422">
                    <a:moveTo>
                      <a:pt x="0" y="0"/>
                    </a:moveTo>
                    <a:cubicBezTo>
                      <a:pt x="0" y="48"/>
                      <a:pt x="56" y="126"/>
                      <a:pt x="167" y="133"/>
                    </a:cubicBezTo>
                    <a:cubicBezTo>
                      <a:pt x="301" y="141"/>
                      <a:pt x="347" y="210"/>
                      <a:pt x="357" y="309"/>
                    </a:cubicBezTo>
                    <a:cubicBezTo>
                      <a:pt x="367" y="408"/>
                      <a:pt x="371" y="422"/>
                      <a:pt x="387" y="422"/>
                    </a:cubicBezTo>
                    <a:cubicBezTo>
                      <a:pt x="403" y="422"/>
                      <a:pt x="410" y="388"/>
                      <a:pt x="427" y="336"/>
                    </a:cubicBezTo>
                    <a:cubicBezTo>
                      <a:pt x="453" y="260"/>
                      <a:pt x="515" y="222"/>
                      <a:pt x="585" y="196"/>
                    </a:cubicBezTo>
                    <a:cubicBezTo>
                      <a:pt x="737" y="138"/>
                      <a:pt x="780" y="41"/>
                      <a:pt x="780" y="0"/>
                    </a:cubicBezTo>
                    <a:lnTo>
                      <a:pt x="0" y="0"/>
                    </a:lnTo>
                    <a:close/>
                  </a:path>
                </a:pathLst>
              </a:custGeom>
              <a:solidFill>
                <a:srgbClr val="FEE3B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38" name="Freeform 31"/>
              <p:cNvSpPr>
                <a:spLocks/>
              </p:cNvSpPr>
              <p:nvPr/>
            </p:nvSpPr>
            <p:spPr bwMode="auto">
              <a:xfrm>
                <a:off x="3768" y="1722"/>
                <a:ext cx="110" cy="312"/>
              </a:xfrm>
              <a:custGeom>
                <a:avLst/>
                <a:gdLst>
                  <a:gd name="T0" fmla="*/ 0 w 72"/>
                  <a:gd name="T1" fmla="*/ 0 h 203"/>
                  <a:gd name="T2" fmla="*/ 600 w 72"/>
                  <a:gd name="T3" fmla="*/ 1743 h 203"/>
                  <a:gd name="T4" fmla="*/ 0 60000 65536"/>
                  <a:gd name="T5" fmla="*/ 0 60000 65536"/>
                  <a:gd name="T6" fmla="*/ 0 w 72"/>
                  <a:gd name="T7" fmla="*/ 0 h 203"/>
                  <a:gd name="T8" fmla="*/ 72 w 72"/>
                  <a:gd name="T9" fmla="*/ 203 h 203"/>
                </a:gdLst>
                <a:ahLst/>
                <a:cxnLst>
                  <a:cxn ang="T4">
                    <a:pos x="T0" y="T1"/>
                  </a:cxn>
                  <a:cxn ang="T5">
                    <a:pos x="T2" y="T3"/>
                  </a:cxn>
                </a:cxnLst>
                <a:rect l="T6" t="T7" r="T8" b="T9"/>
                <a:pathLst>
                  <a:path w="72" h="203">
                    <a:moveTo>
                      <a:pt x="0" y="0"/>
                    </a:moveTo>
                    <a:cubicBezTo>
                      <a:pt x="39" y="44"/>
                      <a:pt x="62" y="74"/>
                      <a:pt x="72" y="203"/>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39" name="Freeform 32"/>
              <p:cNvSpPr>
                <a:spLocks/>
              </p:cNvSpPr>
              <p:nvPr/>
            </p:nvSpPr>
            <p:spPr bwMode="auto">
              <a:xfrm>
                <a:off x="3834" y="1710"/>
                <a:ext cx="58" cy="317"/>
              </a:xfrm>
              <a:custGeom>
                <a:avLst/>
                <a:gdLst>
                  <a:gd name="T0" fmla="*/ 0 w 38"/>
                  <a:gd name="T1" fmla="*/ 0 h 207"/>
                  <a:gd name="T2" fmla="*/ 317 w 38"/>
                  <a:gd name="T3" fmla="*/ 1743 h 207"/>
                  <a:gd name="T4" fmla="*/ 0 60000 65536"/>
                  <a:gd name="T5" fmla="*/ 0 60000 65536"/>
                  <a:gd name="T6" fmla="*/ 0 w 38"/>
                  <a:gd name="T7" fmla="*/ 0 h 207"/>
                  <a:gd name="T8" fmla="*/ 38 w 38"/>
                  <a:gd name="T9" fmla="*/ 207 h 207"/>
                </a:gdLst>
                <a:ahLst/>
                <a:cxnLst>
                  <a:cxn ang="T4">
                    <a:pos x="T0" y="T1"/>
                  </a:cxn>
                  <a:cxn ang="T5">
                    <a:pos x="T2" y="T3"/>
                  </a:cxn>
                </a:cxnLst>
                <a:rect l="T6" t="T7" r="T8" b="T9"/>
                <a:pathLst>
                  <a:path w="38" h="207">
                    <a:moveTo>
                      <a:pt x="0" y="0"/>
                    </a:moveTo>
                    <a:cubicBezTo>
                      <a:pt x="23" y="46"/>
                      <a:pt x="32" y="87"/>
                      <a:pt x="38" y="207"/>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40" name="Freeform 33"/>
              <p:cNvSpPr>
                <a:spLocks/>
              </p:cNvSpPr>
              <p:nvPr/>
            </p:nvSpPr>
            <p:spPr bwMode="auto">
              <a:xfrm>
                <a:off x="3901" y="1699"/>
                <a:ext cx="9" cy="318"/>
              </a:xfrm>
              <a:custGeom>
                <a:avLst/>
                <a:gdLst>
                  <a:gd name="T0" fmla="*/ 0 w 6"/>
                  <a:gd name="T1" fmla="*/ 0 h 207"/>
                  <a:gd name="T2" fmla="*/ 18 w 6"/>
                  <a:gd name="T3" fmla="*/ 1773 h 207"/>
                  <a:gd name="T4" fmla="*/ 0 60000 65536"/>
                  <a:gd name="T5" fmla="*/ 0 60000 65536"/>
                  <a:gd name="T6" fmla="*/ 0 w 6"/>
                  <a:gd name="T7" fmla="*/ 0 h 207"/>
                  <a:gd name="T8" fmla="*/ 6 w 6"/>
                  <a:gd name="T9" fmla="*/ 207 h 207"/>
                </a:gdLst>
                <a:ahLst/>
                <a:cxnLst>
                  <a:cxn ang="T4">
                    <a:pos x="T0" y="T1"/>
                  </a:cxn>
                  <a:cxn ang="T5">
                    <a:pos x="T2" y="T3"/>
                  </a:cxn>
                </a:cxnLst>
                <a:rect l="T6" t="T7" r="T8" b="T9"/>
                <a:pathLst>
                  <a:path w="6" h="207">
                    <a:moveTo>
                      <a:pt x="0" y="0"/>
                    </a:moveTo>
                    <a:cubicBezTo>
                      <a:pt x="6" y="47"/>
                      <a:pt x="1" y="98"/>
                      <a:pt x="2" y="207"/>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41" name="Freeform 34"/>
              <p:cNvSpPr>
                <a:spLocks/>
              </p:cNvSpPr>
              <p:nvPr/>
            </p:nvSpPr>
            <p:spPr bwMode="auto">
              <a:xfrm>
                <a:off x="3958" y="1715"/>
                <a:ext cx="282" cy="289"/>
              </a:xfrm>
              <a:custGeom>
                <a:avLst/>
                <a:gdLst>
                  <a:gd name="T0" fmla="*/ 1556 w 184"/>
                  <a:gd name="T1" fmla="*/ 0 h 189"/>
                  <a:gd name="T2" fmla="*/ 32 w 184"/>
                  <a:gd name="T3" fmla="*/ 1437 h 189"/>
                  <a:gd name="T4" fmla="*/ 0 w 184"/>
                  <a:gd name="T5" fmla="*/ 1581 h 189"/>
                  <a:gd name="T6" fmla="*/ 0 60000 65536"/>
                  <a:gd name="T7" fmla="*/ 0 60000 65536"/>
                  <a:gd name="T8" fmla="*/ 0 60000 65536"/>
                  <a:gd name="T9" fmla="*/ 0 w 184"/>
                  <a:gd name="T10" fmla="*/ 0 h 189"/>
                  <a:gd name="T11" fmla="*/ 184 w 184"/>
                  <a:gd name="T12" fmla="*/ 189 h 189"/>
                </a:gdLst>
                <a:ahLst/>
                <a:cxnLst>
                  <a:cxn ang="T6">
                    <a:pos x="T0" y="T1"/>
                  </a:cxn>
                  <a:cxn ang="T7">
                    <a:pos x="T2" y="T3"/>
                  </a:cxn>
                  <a:cxn ang="T8">
                    <a:pos x="T4" y="T5"/>
                  </a:cxn>
                </a:cxnLst>
                <a:rect l="T9" t="T10" r="T11" b="T12"/>
                <a:pathLst>
                  <a:path w="184" h="189">
                    <a:moveTo>
                      <a:pt x="184" y="0"/>
                    </a:moveTo>
                    <a:cubicBezTo>
                      <a:pt x="134" y="18"/>
                      <a:pt x="30" y="82"/>
                      <a:pt x="4" y="172"/>
                    </a:cubicBezTo>
                    <a:cubicBezTo>
                      <a:pt x="2" y="178"/>
                      <a:pt x="1" y="183"/>
                      <a:pt x="0" y="189"/>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42" name="Freeform 35"/>
              <p:cNvSpPr>
                <a:spLocks/>
              </p:cNvSpPr>
              <p:nvPr/>
            </p:nvSpPr>
            <p:spPr bwMode="auto">
              <a:xfrm>
                <a:off x="3942" y="1706"/>
                <a:ext cx="184" cy="308"/>
              </a:xfrm>
              <a:custGeom>
                <a:avLst/>
                <a:gdLst>
                  <a:gd name="T0" fmla="*/ 1015 w 120"/>
                  <a:gd name="T1" fmla="*/ 0 h 201"/>
                  <a:gd name="T2" fmla="*/ 113 w 120"/>
                  <a:gd name="T3" fmla="*/ 1302 h 201"/>
                  <a:gd name="T4" fmla="*/ 0 w 120"/>
                  <a:gd name="T5" fmla="*/ 1698 h 201"/>
                  <a:gd name="T6" fmla="*/ 0 60000 65536"/>
                  <a:gd name="T7" fmla="*/ 0 60000 65536"/>
                  <a:gd name="T8" fmla="*/ 0 60000 65536"/>
                  <a:gd name="T9" fmla="*/ 0 w 120"/>
                  <a:gd name="T10" fmla="*/ 0 h 201"/>
                  <a:gd name="T11" fmla="*/ 120 w 120"/>
                  <a:gd name="T12" fmla="*/ 201 h 201"/>
                </a:gdLst>
                <a:ahLst/>
                <a:cxnLst>
                  <a:cxn ang="T6">
                    <a:pos x="T0" y="T1"/>
                  </a:cxn>
                  <a:cxn ang="T7">
                    <a:pos x="T2" y="T3"/>
                  </a:cxn>
                  <a:cxn ang="T8">
                    <a:pos x="T4" y="T5"/>
                  </a:cxn>
                </a:cxnLst>
                <a:rect l="T9" t="T10" r="T11" b="T12"/>
                <a:pathLst>
                  <a:path w="120" h="201">
                    <a:moveTo>
                      <a:pt x="120" y="0"/>
                    </a:moveTo>
                    <a:cubicBezTo>
                      <a:pt x="88" y="27"/>
                      <a:pt x="40" y="73"/>
                      <a:pt x="13" y="154"/>
                    </a:cubicBezTo>
                    <a:cubicBezTo>
                      <a:pt x="9" y="167"/>
                      <a:pt x="3" y="187"/>
                      <a:pt x="0" y="201"/>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43" name="Freeform 36"/>
              <p:cNvSpPr>
                <a:spLocks/>
              </p:cNvSpPr>
              <p:nvPr/>
            </p:nvSpPr>
            <p:spPr bwMode="auto">
              <a:xfrm>
                <a:off x="3933" y="1695"/>
                <a:ext cx="103" cy="319"/>
              </a:xfrm>
              <a:custGeom>
                <a:avLst/>
                <a:gdLst>
                  <a:gd name="T0" fmla="*/ 575 w 67"/>
                  <a:gd name="T1" fmla="*/ 0 h 208"/>
                  <a:gd name="T2" fmla="*/ 18 w 67"/>
                  <a:gd name="T3" fmla="*/ 1609 h 208"/>
                  <a:gd name="T4" fmla="*/ 0 w 67"/>
                  <a:gd name="T5" fmla="*/ 1764 h 208"/>
                  <a:gd name="T6" fmla="*/ 0 60000 65536"/>
                  <a:gd name="T7" fmla="*/ 0 60000 65536"/>
                  <a:gd name="T8" fmla="*/ 0 60000 65536"/>
                  <a:gd name="T9" fmla="*/ 0 w 67"/>
                  <a:gd name="T10" fmla="*/ 0 h 208"/>
                  <a:gd name="T11" fmla="*/ 67 w 67"/>
                  <a:gd name="T12" fmla="*/ 208 h 208"/>
                </a:gdLst>
                <a:ahLst/>
                <a:cxnLst>
                  <a:cxn ang="T6">
                    <a:pos x="T0" y="T1"/>
                  </a:cxn>
                  <a:cxn ang="T7">
                    <a:pos x="T2" y="T3"/>
                  </a:cxn>
                  <a:cxn ang="T8">
                    <a:pos x="T4" y="T5"/>
                  </a:cxn>
                </a:cxnLst>
                <a:rect l="T9" t="T10" r="T11" b="T12"/>
                <a:pathLst>
                  <a:path w="67" h="208">
                    <a:moveTo>
                      <a:pt x="67" y="0"/>
                    </a:moveTo>
                    <a:cubicBezTo>
                      <a:pt x="46" y="39"/>
                      <a:pt x="17" y="96"/>
                      <a:pt x="2" y="190"/>
                    </a:cubicBezTo>
                    <a:cubicBezTo>
                      <a:pt x="1" y="196"/>
                      <a:pt x="0" y="202"/>
                      <a:pt x="0" y="208"/>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44" name="Freeform 37"/>
              <p:cNvSpPr>
                <a:spLocks/>
              </p:cNvSpPr>
              <p:nvPr/>
            </p:nvSpPr>
            <p:spPr bwMode="auto">
              <a:xfrm>
                <a:off x="3918" y="1684"/>
                <a:ext cx="49" cy="331"/>
              </a:xfrm>
              <a:custGeom>
                <a:avLst/>
                <a:gdLst>
                  <a:gd name="T0" fmla="*/ 270 w 32"/>
                  <a:gd name="T1" fmla="*/ 0 h 216"/>
                  <a:gd name="T2" fmla="*/ 0 w 32"/>
                  <a:gd name="T3" fmla="*/ 1825 h 216"/>
                  <a:gd name="T4" fmla="*/ 0 60000 65536"/>
                  <a:gd name="T5" fmla="*/ 0 60000 65536"/>
                  <a:gd name="T6" fmla="*/ 0 w 32"/>
                  <a:gd name="T7" fmla="*/ 0 h 216"/>
                  <a:gd name="T8" fmla="*/ 32 w 32"/>
                  <a:gd name="T9" fmla="*/ 216 h 216"/>
                </a:gdLst>
                <a:ahLst/>
                <a:cxnLst>
                  <a:cxn ang="T4">
                    <a:pos x="T0" y="T1"/>
                  </a:cxn>
                  <a:cxn ang="T5">
                    <a:pos x="T2" y="T3"/>
                  </a:cxn>
                </a:cxnLst>
                <a:rect l="T6" t="T7" r="T8" b="T9"/>
                <a:pathLst>
                  <a:path w="32" h="216">
                    <a:moveTo>
                      <a:pt x="32" y="0"/>
                    </a:moveTo>
                    <a:cubicBezTo>
                      <a:pt x="22" y="49"/>
                      <a:pt x="2" y="114"/>
                      <a:pt x="0" y="216"/>
                    </a:cubicBezTo>
                  </a:path>
                </a:pathLst>
              </a:custGeom>
              <a:noFill/>
              <a:ln w="20638" cap="flat">
                <a:solidFill>
                  <a:srgbClr val="FDD08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45" name="Freeform 38"/>
              <p:cNvSpPr>
                <a:spLocks/>
              </p:cNvSpPr>
              <p:nvPr/>
            </p:nvSpPr>
            <p:spPr bwMode="auto">
              <a:xfrm>
                <a:off x="3720" y="1673"/>
                <a:ext cx="57" cy="66"/>
              </a:xfrm>
              <a:custGeom>
                <a:avLst/>
                <a:gdLst>
                  <a:gd name="T0" fmla="*/ 276 w 37"/>
                  <a:gd name="T1" fmla="*/ 272 h 43"/>
                  <a:gd name="T2" fmla="*/ 52 w 37"/>
                  <a:gd name="T3" fmla="*/ 75 h 43"/>
                  <a:gd name="T4" fmla="*/ 276 w 37"/>
                  <a:gd name="T5" fmla="*/ 272 h 43"/>
                  <a:gd name="T6" fmla="*/ 0 60000 65536"/>
                  <a:gd name="T7" fmla="*/ 0 60000 65536"/>
                  <a:gd name="T8" fmla="*/ 0 60000 65536"/>
                  <a:gd name="T9" fmla="*/ 0 w 37"/>
                  <a:gd name="T10" fmla="*/ 0 h 43"/>
                  <a:gd name="T11" fmla="*/ 37 w 37"/>
                  <a:gd name="T12" fmla="*/ 43 h 43"/>
                </a:gdLst>
                <a:ahLst/>
                <a:cxnLst>
                  <a:cxn ang="T6">
                    <a:pos x="T0" y="T1"/>
                  </a:cxn>
                  <a:cxn ang="T7">
                    <a:pos x="T2" y="T3"/>
                  </a:cxn>
                  <a:cxn ang="T8">
                    <a:pos x="T4" y="T5"/>
                  </a:cxn>
                </a:cxnLst>
                <a:rect l="T9" t="T10" r="T11" b="T12"/>
                <a:pathLst>
                  <a:path w="37" h="43">
                    <a:moveTo>
                      <a:pt x="32" y="32"/>
                    </a:moveTo>
                    <a:cubicBezTo>
                      <a:pt x="27" y="43"/>
                      <a:pt x="0" y="19"/>
                      <a:pt x="6" y="9"/>
                    </a:cubicBezTo>
                    <a:cubicBezTo>
                      <a:pt x="12" y="0"/>
                      <a:pt x="37" y="22"/>
                      <a:pt x="32" y="32"/>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46" name="Freeform 39"/>
              <p:cNvSpPr>
                <a:spLocks/>
              </p:cNvSpPr>
              <p:nvPr/>
            </p:nvSpPr>
            <p:spPr bwMode="auto">
              <a:xfrm>
                <a:off x="3803" y="1657"/>
                <a:ext cx="50" cy="62"/>
              </a:xfrm>
              <a:custGeom>
                <a:avLst/>
                <a:gdLst>
                  <a:gd name="T0" fmla="*/ 80 w 33"/>
                  <a:gd name="T1" fmla="*/ 27 h 41"/>
                  <a:gd name="T2" fmla="*/ 168 w 33"/>
                  <a:gd name="T3" fmla="*/ 277 h 41"/>
                  <a:gd name="T4" fmla="*/ 80 w 33"/>
                  <a:gd name="T5" fmla="*/ 27 h 41"/>
                  <a:gd name="T6" fmla="*/ 0 60000 65536"/>
                  <a:gd name="T7" fmla="*/ 0 60000 65536"/>
                  <a:gd name="T8" fmla="*/ 0 60000 65536"/>
                  <a:gd name="T9" fmla="*/ 0 w 33"/>
                  <a:gd name="T10" fmla="*/ 0 h 41"/>
                  <a:gd name="T11" fmla="*/ 33 w 33"/>
                  <a:gd name="T12" fmla="*/ 41 h 41"/>
                </a:gdLst>
                <a:ahLst/>
                <a:cxnLst>
                  <a:cxn ang="T6">
                    <a:pos x="T0" y="T1"/>
                  </a:cxn>
                  <a:cxn ang="T7">
                    <a:pos x="T2" y="T3"/>
                  </a:cxn>
                  <a:cxn ang="T8">
                    <a:pos x="T4" y="T5"/>
                  </a:cxn>
                </a:cxnLst>
                <a:rect l="T9" t="T10" r="T11" b="T12"/>
                <a:pathLst>
                  <a:path w="33" h="41">
                    <a:moveTo>
                      <a:pt x="10" y="3"/>
                    </a:moveTo>
                    <a:cubicBezTo>
                      <a:pt x="0" y="7"/>
                      <a:pt x="8" y="41"/>
                      <a:pt x="21" y="35"/>
                    </a:cubicBezTo>
                    <a:cubicBezTo>
                      <a:pt x="33" y="30"/>
                      <a:pt x="21" y="0"/>
                      <a:pt x="10" y="3"/>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47" name="Freeform 40"/>
              <p:cNvSpPr>
                <a:spLocks/>
              </p:cNvSpPr>
              <p:nvPr/>
            </p:nvSpPr>
            <p:spPr bwMode="auto">
              <a:xfrm>
                <a:off x="3880" y="1644"/>
                <a:ext cx="39" cy="59"/>
              </a:xfrm>
              <a:custGeom>
                <a:avLst/>
                <a:gdLst>
                  <a:gd name="T0" fmla="*/ 113 w 26"/>
                  <a:gd name="T1" fmla="*/ 326 h 38"/>
                  <a:gd name="T2" fmla="*/ 75 w 26"/>
                  <a:gd name="T3" fmla="*/ 12 h 38"/>
                  <a:gd name="T4" fmla="*/ 113 w 26"/>
                  <a:gd name="T5" fmla="*/ 326 h 38"/>
                  <a:gd name="T6" fmla="*/ 0 60000 65536"/>
                  <a:gd name="T7" fmla="*/ 0 60000 65536"/>
                  <a:gd name="T8" fmla="*/ 0 60000 65536"/>
                  <a:gd name="T9" fmla="*/ 0 w 26"/>
                  <a:gd name="T10" fmla="*/ 0 h 38"/>
                  <a:gd name="T11" fmla="*/ 26 w 26"/>
                  <a:gd name="T12" fmla="*/ 38 h 38"/>
                </a:gdLst>
                <a:ahLst/>
                <a:cxnLst>
                  <a:cxn ang="T6">
                    <a:pos x="T0" y="T1"/>
                  </a:cxn>
                  <a:cxn ang="T7">
                    <a:pos x="T2" y="T3"/>
                  </a:cxn>
                  <a:cxn ang="T8">
                    <a:pos x="T4" y="T5"/>
                  </a:cxn>
                </a:cxnLst>
                <a:rect l="T9" t="T10" r="T11" b="T12"/>
                <a:pathLst>
                  <a:path w="26" h="38">
                    <a:moveTo>
                      <a:pt x="15" y="36"/>
                    </a:moveTo>
                    <a:cubicBezTo>
                      <a:pt x="3" y="38"/>
                      <a:pt x="0" y="2"/>
                      <a:pt x="10" y="1"/>
                    </a:cubicBezTo>
                    <a:cubicBezTo>
                      <a:pt x="20" y="0"/>
                      <a:pt x="26" y="34"/>
                      <a:pt x="15" y="36"/>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48" name="Freeform 41"/>
              <p:cNvSpPr>
                <a:spLocks/>
              </p:cNvSpPr>
              <p:nvPr/>
            </p:nvSpPr>
            <p:spPr bwMode="auto">
              <a:xfrm>
                <a:off x="3953" y="1635"/>
                <a:ext cx="43" cy="54"/>
              </a:xfrm>
              <a:custGeom>
                <a:avLst/>
                <a:gdLst>
                  <a:gd name="T0" fmla="*/ 80 w 28"/>
                  <a:gd name="T1" fmla="*/ 290 h 35"/>
                  <a:gd name="T2" fmla="*/ 123 w 28"/>
                  <a:gd name="T3" fmla="*/ 19 h 35"/>
                  <a:gd name="T4" fmla="*/ 80 w 28"/>
                  <a:gd name="T5" fmla="*/ 290 h 35"/>
                  <a:gd name="T6" fmla="*/ 0 60000 65536"/>
                  <a:gd name="T7" fmla="*/ 0 60000 65536"/>
                  <a:gd name="T8" fmla="*/ 0 60000 65536"/>
                  <a:gd name="T9" fmla="*/ 0 w 28"/>
                  <a:gd name="T10" fmla="*/ 0 h 35"/>
                  <a:gd name="T11" fmla="*/ 28 w 28"/>
                  <a:gd name="T12" fmla="*/ 35 h 35"/>
                </a:gdLst>
                <a:ahLst/>
                <a:cxnLst>
                  <a:cxn ang="T6">
                    <a:pos x="T0" y="T1"/>
                  </a:cxn>
                  <a:cxn ang="T7">
                    <a:pos x="T2" y="T3"/>
                  </a:cxn>
                  <a:cxn ang="T8">
                    <a:pos x="T4" y="T5"/>
                  </a:cxn>
                </a:cxnLst>
                <a:rect l="T9" t="T10" r="T11" b="T12"/>
                <a:pathLst>
                  <a:path w="28" h="35">
                    <a:moveTo>
                      <a:pt x="9" y="33"/>
                    </a:moveTo>
                    <a:cubicBezTo>
                      <a:pt x="19" y="35"/>
                      <a:pt x="28" y="4"/>
                      <a:pt x="14" y="2"/>
                    </a:cubicBezTo>
                    <a:cubicBezTo>
                      <a:pt x="0" y="0"/>
                      <a:pt x="0" y="32"/>
                      <a:pt x="9" y="33"/>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49" name="Freeform 42"/>
              <p:cNvSpPr>
                <a:spLocks/>
              </p:cNvSpPr>
              <p:nvPr/>
            </p:nvSpPr>
            <p:spPr bwMode="auto">
              <a:xfrm>
                <a:off x="4025" y="1638"/>
                <a:ext cx="51" cy="63"/>
              </a:xfrm>
              <a:custGeom>
                <a:avLst/>
                <a:gdLst>
                  <a:gd name="T0" fmla="*/ 70 w 33"/>
                  <a:gd name="T1" fmla="*/ 324 h 41"/>
                  <a:gd name="T2" fmla="*/ 181 w 33"/>
                  <a:gd name="T3" fmla="*/ 43 h 41"/>
                  <a:gd name="T4" fmla="*/ 70 w 33"/>
                  <a:gd name="T5" fmla="*/ 324 h 41"/>
                  <a:gd name="T6" fmla="*/ 0 60000 65536"/>
                  <a:gd name="T7" fmla="*/ 0 60000 65536"/>
                  <a:gd name="T8" fmla="*/ 0 60000 65536"/>
                  <a:gd name="T9" fmla="*/ 0 w 33"/>
                  <a:gd name="T10" fmla="*/ 0 h 41"/>
                  <a:gd name="T11" fmla="*/ 33 w 33"/>
                  <a:gd name="T12" fmla="*/ 41 h 41"/>
                </a:gdLst>
                <a:ahLst/>
                <a:cxnLst>
                  <a:cxn ang="T6">
                    <a:pos x="T0" y="T1"/>
                  </a:cxn>
                  <a:cxn ang="T7">
                    <a:pos x="T2" y="T3"/>
                  </a:cxn>
                  <a:cxn ang="T8">
                    <a:pos x="T4" y="T5"/>
                  </a:cxn>
                </a:cxnLst>
                <a:rect l="T9" t="T10" r="T11" b="T12"/>
                <a:pathLst>
                  <a:path w="33" h="41">
                    <a:moveTo>
                      <a:pt x="8" y="38"/>
                    </a:moveTo>
                    <a:cubicBezTo>
                      <a:pt x="0" y="35"/>
                      <a:pt x="9" y="0"/>
                      <a:pt x="21" y="5"/>
                    </a:cubicBezTo>
                    <a:cubicBezTo>
                      <a:pt x="33" y="10"/>
                      <a:pt x="16" y="41"/>
                      <a:pt x="8" y="38"/>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0" name="Freeform 43"/>
              <p:cNvSpPr>
                <a:spLocks/>
              </p:cNvSpPr>
              <p:nvPr/>
            </p:nvSpPr>
            <p:spPr bwMode="auto">
              <a:xfrm>
                <a:off x="4123" y="1661"/>
                <a:ext cx="56" cy="55"/>
              </a:xfrm>
              <a:custGeom>
                <a:avLst/>
                <a:gdLst>
                  <a:gd name="T0" fmla="*/ 34 w 36"/>
                  <a:gd name="T1" fmla="*/ 249 h 36"/>
                  <a:gd name="T2" fmla="*/ 232 w 36"/>
                  <a:gd name="T3" fmla="*/ 81 h 36"/>
                  <a:gd name="T4" fmla="*/ 34 w 36"/>
                  <a:gd name="T5" fmla="*/ 249 h 36"/>
                  <a:gd name="T6" fmla="*/ 0 60000 65536"/>
                  <a:gd name="T7" fmla="*/ 0 60000 65536"/>
                  <a:gd name="T8" fmla="*/ 0 60000 65536"/>
                  <a:gd name="T9" fmla="*/ 0 w 36"/>
                  <a:gd name="T10" fmla="*/ 0 h 36"/>
                  <a:gd name="T11" fmla="*/ 36 w 36"/>
                  <a:gd name="T12" fmla="*/ 36 h 36"/>
                </a:gdLst>
                <a:ahLst/>
                <a:cxnLst>
                  <a:cxn ang="T6">
                    <a:pos x="T0" y="T1"/>
                  </a:cxn>
                  <a:cxn ang="T7">
                    <a:pos x="T2" y="T3"/>
                  </a:cxn>
                  <a:cxn ang="T8">
                    <a:pos x="T4" y="T5"/>
                  </a:cxn>
                </a:cxnLst>
                <a:rect l="T9" t="T10" r="T11" b="T12"/>
                <a:pathLst>
                  <a:path w="36" h="36">
                    <a:moveTo>
                      <a:pt x="4" y="30"/>
                    </a:moveTo>
                    <a:cubicBezTo>
                      <a:pt x="8" y="36"/>
                      <a:pt x="36" y="19"/>
                      <a:pt x="26" y="10"/>
                    </a:cubicBezTo>
                    <a:cubicBezTo>
                      <a:pt x="17" y="0"/>
                      <a:pt x="0" y="25"/>
                      <a:pt x="4" y="30"/>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1" name="Freeform 44"/>
              <p:cNvSpPr>
                <a:spLocks/>
              </p:cNvSpPr>
              <p:nvPr/>
            </p:nvSpPr>
            <p:spPr bwMode="auto">
              <a:xfrm>
                <a:off x="4240" y="1680"/>
                <a:ext cx="55" cy="47"/>
              </a:xfrm>
              <a:custGeom>
                <a:avLst/>
                <a:gdLst>
                  <a:gd name="T0" fmla="*/ 12 w 36"/>
                  <a:gd name="T1" fmla="*/ 191 h 31"/>
                  <a:gd name="T2" fmla="*/ 257 w 36"/>
                  <a:gd name="T3" fmla="*/ 94 h 31"/>
                  <a:gd name="T4" fmla="*/ 12 w 36"/>
                  <a:gd name="T5" fmla="*/ 191 h 31"/>
                  <a:gd name="T6" fmla="*/ 0 60000 65536"/>
                  <a:gd name="T7" fmla="*/ 0 60000 65536"/>
                  <a:gd name="T8" fmla="*/ 0 60000 65536"/>
                  <a:gd name="T9" fmla="*/ 0 w 36"/>
                  <a:gd name="T10" fmla="*/ 0 h 31"/>
                  <a:gd name="T11" fmla="*/ 36 w 36"/>
                  <a:gd name="T12" fmla="*/ 31 h 31"/>
                </a:gdLst>
                <a:ahLst/>
                <a:cxnLst>
                  <a:cxn ang="T6">
                    <a:pos x="T0" y="T1"/>
                  </a:cxn>
                  <a:cxn ang="T7">
                    <a:pos x="T2" y="T3"/>
                  </a:cxn>
                  <a:cxn ang="T8">
                    <a:pos x="T4" y="T5"/>
                  </a:cxn>
                </a:cxnLst>
                <a:rect l="T9" t="T10" r="T11" b="T12"/>
                <a:pathLst>
                  <a:path w="36" h="31">
                    <a:moveTo>
                      <a:pt x="1" y="24"/>
                    </a:moveTo>
                    <a:cubicBezTo>
                      <a:pt x="2" y="31"/>
                      <a:pt x="36" y="24"/>
                      <a:pt x="31" y="12"/>
                    </a:cubicBezTo>
                    <a:cubicBezTo>
                      <a:pt x="26" y="0"/>
                      <a:pt x="0" y="17"/>
                      <a:pt x="1" y="24"/>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2" name="Freeform 45"/>
              <p:cNvSpPr>
                <a:spLocks/>
              </p:cNvSpPr>
              <p:nvPr/>
            </p:nvSpPr>
            <p:spPr bwMode="auto">
              <a:xfrm>
                <a:off x="3304" y="1490"/>
                <a:ext cx="1197" cy="652"/>
              </a:xfrm>
              <a:custGeom>
                <a:avLst/>
                <a:gdLst>
                  <a:gd name="T0" fmla="*/ 6639 w 780"/>
                  <a:gd name="T1" fmla="*/ 0 h 426"/>
                  <a:gd name="T2" fmla="*/ 4997 w 780"/>
                  <a:gd name="T3" fmla="*/ 1602 h 426"/>
                  <a:gd name="T4" fmla="*/ 3643 w 780"/>
                  <a:gd name="T5" fmla="*/ 2799 h 426"/>
                  <a:gd name="T6" fmla="*/ 3577 w 780"/>
                  <a:gd name="T7" fmla="*/ 3012 h 426"/>
                  <a:gd name="T8" fmla="*/ 3296 w 780"/>
                  <a:gd name="T9" fmla="*/ 3546 h 426"/>
                  <a:gd name="T10" fmla="*/ 3071 w 780"/>
                  <a:gd name="T11" fmla="*/ 2596 h 426"/>
                  <a:gd name="T12" fmla="*/ 1420 w 780"/>
                  <a:gd name="T13" fmla="*/ 1094 h 426"/>
                  <a:gd name="T14" fmla="*/ 0 w 780"/>
                  <a:gd name="T15" fmla="*/ 0 h 426"/>
                  <a:gd name="T16" fmla="*/ 0 w 780"/>
                  <a:gd name="T17" fmla="*/ 0 h 426"/>
                  <a:gd name="T18" fmla="*/ 1413 w 780"/>
                  <a:gd name="T19" fmla="*/ 1149 h 426"/>
                  <a:gd name="T20" fmla="*/ 3008 w 780"/>
                  <a:gd name="T21" fmla="*/ 2600 h 426"/>
                  <a:gd name="T22" fmla="*/ 3296 w 780"/>
                  <a:gd name="T23" fmla="*/ 3577 h 426"/>
                  <a:gd name="T24" fmla="*/ 3599 w 780"/>
                  <a:gd name="T25" fmla="*/ 3050 h 426"/>
                  <a:gd name="T26" fmla="*/ 3665 w 780"/>
                  <a:gd name="T27" fmla="*/ 2836 h 426"/>
                  <a:gd name="T28" fmla="*/ 4988 w 780"/>
                  <a:gd name="T29" fmla="*/ 1677 h 426"/>
                  <a:gd name="T30" fmla="*/ 6639 w 780"/>
                  <a:gd name="T31" fmla="*/ 0 h 4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80"/>
                  <a:gd name="T49" fmla="*/ 0 h 426"/>
                  <a:gd name="T50" fmla="*/ 780 w 780"/>
                  <a:gd name="T51" fmla="*/ 426 h 4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80" h="426">
                    <a:moveTo>
                      <a:pt x="780" y="0"/>
                    </a:moveTo>
                    <a:cubicBezTo>
                      <a:pt x="780" y="33"/>
                      <a:pt x="745" y="130"/>
                      <a:pt x="587" y="191"/>
                    </a:cubicBezTo>
                    <a:cubicBezTo>
                      <a:pt x="532" y="211"/>
                      <a:pt x="457" y="247"/>
                      <a:pt x="428" y="333"/>
                    </a:cubicBezTo>
                    <a:cubicBezTo>
                      <a:pt x="428" y="333"/>
                      <a:pt x="420" y="359"/>
                      <a:pt x="420" y="359"/>
                    </a:cubicBezTo>
                    <a:cubicBezTo>
                      <a:pt x="410" y="392"/>
                      <a:pt x="397" y="422"/>
                      <a:pt x="387" y="422"/>
                    </a:cubicBezTo>
                    <a:cubicBezTo>
                      <a:pt x="375" y="422"/>
                      <a:pt x="371" y="408"/>
                      <a:pt x="361" y="309"/>
                    </a:cubicBezTo>
                    <a:cubicBezTo>
                      <a:pt x="349" y="192"/>
                      <a:pt x="289" y="138"/>
                      <a:pt x="167" y="130"/>
                    </a:cubicBezTo>
                    <a:cubicBezTo>
                      <a:pt x="62" y="124"/>
                      <a:pt x="0" y="49"/>
                      <a:pt x="0" y="0"/>
                    </a:cubicBezTo>
                    <a:cubicBezTo>
                      <a:pt x="0" y="0"/>
                      <a:pt x="0" y="0"/>
                      <a:pt x="0" y="0"/>
                    </a:cubicBezTo>
                    <a:cubicBezTo>
                      <a:pt x="0" y="52"/>
                      <a:pt x="57" y="131"/>
                      <a:pt x="166" y="137"/>
                    </a:cubicBezTo>
                    <a:cubicBezTo>
                      <a:pt x="284" y="144"/>
                      <a:pt x="341" y="197"/>
                      <a:pt x="353" y="310"/>
                    </a:cubicBezTo>
                    <a:cubicBezTo>
                      <a:pt x="363" y="407"/>
                      <a:pt x="366" y="426"/>
                      <a:pt x="387" y="426"/>
                    </a:cubicBezTo>
                    <a:cubicBezTo>
                      <a:pt x="403" y="426"/>
                      <a:pt x="410" y="403"/>
                      <a:pt x="423" y="363"/>
                    </a:cubicBezTo>
                    <a:cubicBezTo>
                      <a:pt x="431" y="338"/>
                      <a:pt x="431" y="338"/>
                      <a:pt x="431" y="338"/>
                    </a:cubicBezTo>
                    <a:cubicBezTo>
                      <a:pt x="459" y="255"/>
                      <a:pt x="533" y="220"/>
                      <a:pt x="586" y="200"/>
                    </a:cubicBezTo>
                    <a:cubicBezTo>
                      <a:pt x="731" y="144"/>
                      <a:pt x="780" y="50"/>
                      <a:pt x="780" y="0"/>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3" name="Freeform 46"/>
              <p:cNvSpPr>
                <a:spLocks/>
              </p:cNvSpPr>
              <p:nvPr/>
            </p:nvSpPr>
            <p:spPr bwMode="auto">
              <a:xfrm>
                <a:off x="4068" y="1583"/>
                <a:ext cx="408" cy="288"/>
              </a:xfrm>
              <a:custGeom>
                <a:avLst/>
                <a:gdLst>
                  <a:gd name="T0" fmla="*/ 764 w 266"/>
                  <a:gd name="T1" fmla="*/ 1170 h 188"/>
                  <a:gd name="T2" fmla="*/ 0 w 266"/>
                  <a:gd name="T3" fmla="*/ 1587 h 188"/>
                  <a:gd name="T4" fmla="*/ 0 w 266"/>
                  <a:gd name="T5" fmla="*/ 1587 h 188"/>
                  <a:gd name="T6" fmla="*/ 810 w 266"/>
                  <a:gd name="T7" fmla="*/ 1218 h 188"/>
                  <a:gd name="T8" fmla="*/ 2258 w 266"/>
                  <a:gd name="T9" fmla="*/ 0 h 188"/>
                  <a:gd name="T10" fmla="*/ 2258 w 266"/>
                  <a:gd name="T11" fmla="*/ 0 h 188"/>
                  <a:gd name="T12" fmla="*/ 764 w 266"/>
                  <a:gd name="T13" fmla="*/ 1170 h 188"/>
                  <a:gd name="T14" fmla="*/ 0 60000 65536"/>
                  <a:gd name="T15" fmla="*/ 0 60000 65536"/>
                  <a:gd name="T16" fmla="*/ 0 60000 65536"/>
                  <a:gd name="T17" fmla="*/ 0 60000 65536"/>
                  <a:gd name="T18" fmla="*/ 0 60000 65536"/>
                  <a:gd name="T19" fmla="*/ 0 60000 65536"/>
                  <a:gd name="T20" fmla="*/ 0 60000 65536"/>
                  <a:gd name="T21" fmla="*/ 0 w 266"/>
                  <a:gd name="T22" fmla="*/ 0 h 188"/>
                  <a:gd name="T23" fmla="*/ 266 w 266"/>
                  <a:gd name="T24" fmla="*/ 188 h 18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6" h="188">
                    <a:moveTo>
                      <a:pt x="90" y="139"/>
                    </a:moveTo>
                    <a:cubicBezTo>
                      <a:pt x="66" y="148"/>
                      <a:pt x="31" y="163"/>
                      <a:pt x="0" y="188"/>
                    </a:cubicBezTo>
                    <a:cubicBezTo>
                      <a:pt x="0" y="188"/>
                      <a:pt x="0" y="188"/>
                      <a:pt x="0" y="188"/>
                    </a:cubicBezTo>
                    <a:cubicBezTo>
                      <a:pt x="31" y="164"/>
                      <a:pt x="71" y="153"/>
                      <a:pt x="95" y="144"/>
                    </a:cubicBezTo>
                    <a:cubicBezTo>
                      <a:pt x="209" y="100"/>
                      <a:pt x="248" y="34"/>
                      <a:pt x="266" y="0"/>
                    </a:cubicBezTo>
                    <a:cubicBezTo>
                      <a:pt x="266" y="0"/>
                      <a:pt x="266" y="0"/>
                      <a:pt x="266" y="0"/>
                    </a:cubicBezTo>
                    <a:cubicBezTo>
                      <a:pt x="249" y="33"/>
                      <a:pt x="202" y="96"/>
                      <a:pt x="90" y="1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4" name="Freeform 47"/>
              <p:cNvSpPr>
                <a:spLocks/>
              </p:cNvSpPr>
              <p:nvPr/>
            </p:nvSpPr>
            <p:spPr bwMode="auto">
              <a:xfrm>
                <a:off x="3479" y="2409"/>
                <a:ext cx="276" cy="484"/>
              </a:xfrm>
              <a:custGeom>
                <a:avLst/>
                <a:gdLst>
                  <a:gd name="T0" fmla="*/ 498 w 180"/>
                  <a:gd name="T1" fmla="*/ 1699 h 316"/>
                  <a:gd name="T2" fmla="*/ 1204 w 180"/>
                  <a:gd name="T3" fmla="*/ 319 h 316"/>
                  <a:gd name="T4" fmla="*/ 1526 w 180"/>
                  <a:gd name="T5" fmla="*/ 0 h 316"/>
                  <a:gd name="T6" fmla="*/ 891 w 180"/>
                  <a:gd name="T7" fmla="*/ 464 h 316"/>
                  <a:gd name="T8" fmla="*/ 353 w 180"/>
                  <a:gd name="T9" fmla="*/ 1636 h 316"/>
                  <a:gd name="T10" fmla="*/ 0 w 180"/>
                  <a:gd name="T11" fmla="*/ 1771 h 316"/>
                  <a:gd name="T12" fmla="*/ 158 w 180"/>
                  <a:gd name="T13" fmla="*/ 2216 h 316"/>
                  <a:gd name="T14" fmla="*/ 684 w 180"/>
                  <a:gd name="T15" fmla="*/ 2662 h 316"/>
                  <a:gd name="T16" fmla="*/ 807 w 180"/>
                  <a:gd name="T17" fmla="*/ 2662 h 316"/>
                  <a:gd name="T18" fmla="*/ 498 w 180"/>
                  <a:gd name="T19" fmla="*/ 1699 h 3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0"/>
                  <a:gd name="T31" fmla="*/ 0 h 316"/>
                  <a:gd name="T32" fmla="*/ 180 w 180"/>
                  <a:gd name="T33" fmla="*/ 316 h 3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0" h="316">
                    <a:moveTo>
                      <a:pt x="59" y="202"/>
                    </a:moveTo>
                    <a:cubicBezTo>
                      <a:pt x="59" y="108"/>
                      <a:pt x="90" y="81"/>
                      <a:pt x="142" y="38"/>
                    </a:cubicBezTo>
                    <a:cubicBezTo>
                      <a:pt x="158" y="25"/>
                      <a:pt x="170" y="13"/>
                      <a:pt x="180" y="0"/>
                    </a:cubicBezTo>
                    <a:cubicBezTo>
                      <a:pt x="162" y="18"/>
                      <a:pt x="133" y="33"/>
                      <a:pt x="105" y="55"/>
                    </a:cubicBezTo>
                    <a:cubicBezTo>
                      <a:pt x="66" y="86"/>
                      <a:pt x="45" y="112"/>
                      <a:pt x="42" y="194"/>
                    </a:cubicBezTo>
                    <a:cubicBezTo>
                      <a:pt x="39" y="276"/>
                      <a:pt x="5" y="213"/>
                      <a:pt x="0" y="210"/>
                    </a:cubicBezTo>
                    <a:cubicBezTo>
                      <a:pt x="1" y="215"/>
                      <a:pt x="19" y="263"/>
                      <a:pt x="19" y="263"/>
                    </a:cubicBezTo>
                    <a:cubicBezTo>
                      <a:pt x="81" y="316"/>
                      <a:pt x="81" y="316"/>
                      <a:pt x="81" y="316"/>
                    </a:cubicBezTo>
                    <a:cubicBezTo>
                      <a:pt x="95" y="316"/>
                      <a:pt x="95" y="316"/>
                      <a:pt x="95" y="316"/>
                    </a:cubicBezTo>
                    <a:cubicBezTo>
                      <a:pt x="71" y="282"/>
                      <a:pt x="59" y="239"/>
                      <a:pt x="59" y="202"/>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5" name="Freeform 48"/>
              <p:cNvSpPr>
                <a:spLocks/>
              </p:cNvSpPr>
              <p:nvPr/>
            </p:nvSpPr>
            <p:spPr bwMode="auto">
              <a:xfrm>
                <a:off x="3479" y="2731"/>
                <a:ext cx="445" cy="294"/>
              </a:xfrm>
              <a:custGeom>
                <a:avLst/>
                <a:gdLst>
                  <a:gd name="T0" fmla="*/ 732 w 290"/>
                  <a:gd name="T1" fmla="*/ 778 h 192"/>
                  <a:gd name="T2" fmla="*/ 0 w 290"/>
                  <a:gd name="T3" fmla="*/ 0 h 192"/>
                  <a:gd name="T4" fmla="*/ 569 w 290"/>
                  <a:gd name="T5" fmla="*/ 1027 h 192"/>
                  <a:gd name="T6" fmla="*/ 2467 w 290"/>
                  <a:gd name="T7" fmla="*/ 1214 h 192"/>
                  <a:gd name="T8" fmla="*/ 732 w 290"/>
                  <a:gd name="T9" fmla="*/ 778 h 192"/>
                  <a:gd name="T10" fmla="*/ 0 60000 65536"/>
                  <a:gd name="T11" fmla="*/ 0 60000 65536"/>
                  <a:gd name="T12" fmla="*/ 0 60000 65536"/>
                  <a:gd name="T13" fmla="*/ 0 60000 65536"/>
                  <a:gd name="T14" fmla="*/ 0 60000 65536"/>
                  <a:gd name="T15" fmla="*/ 0 w 290"/>
                  <a:gd name="T16" fmla="*/ 0 h 192"/>
                  <a:gd name="T17" fmla="*/ 290 w 290"/>
                  <a:gd name="T18" fmla="*/ 192 h 192"/>
                </a:gdLst>
                <a:ahLst/>
                <a:cxnLst>
                  <a:cxn ang="T10">
                    <a:pos x="T0" y="T1"/>
                  </a:cxn>
                  <a:cxn ang="T11">
                    <a:pos x="T2" y="T3"/>
                  </a:cxn>
                  <a:cxn ang="T12">
                    <a:pos x="T4" y="T5"/>
                  </a:cxn>
                  <a:cxn ang="T13">
                    <a:pos x="T6" y="T7"/>
                  </a:cxn>
                  <a:cxn ang="T14">
                    <a:pos x="T8" y="T9"/>
                  </a:cxn>
                </a:cxnLst>
                <a:rect l="T15" t="T16" r="T17" b="T18"/>
                <a:pathLst>
                  <a:path w="290" h="192">
                    <a:moveTo>
                      <a:pt x="86" y="93"/>
                    </a:moveTo>
                    <a:cubicBezTo>
                      <a:pt x="26" y="65"/>
                      <a:pt x="5" y="10"/>
                      <a:pt x="0" y="0"/>
                    </a:cubicBezTo>
                    <a:cubicBezTo>
                      <a:pt x="6" y="46"/>
                      <a:pt x="25" y="90"/>
                      <a:pt x="67" y="122"/>
                    </a:cubicBezTo>
                    <a:cubicBezTo>
                      <a:pt x="123" y="165"/>
                      <a:pt x="207" y="192"/>
                      <a:pt x="290" y="144"/>
                    </a:cubicBezTo>
                    <a:cubicBezTo>
                      <a:pt x="185" y="189"/>
                      <a:pt x="119" y="150"/>
                      <a:pt x="86" y="93"/>
                    </a:cubicBezTo>
                    <a:close/>
                  </a:path>
                </a:pathLst>
              </a:custGeom>
              <a:solidFill>
                <a:srgbClr val="FDD0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6" name="Freeform 49"/>
              <p:cNvSpPr>
                <a:spLocks/>
              </p:cNvSpPr>
              <p:nvPr/>
            </p:nvSpPr>
            <p:spPr bwMode="auto">
              <a:xfrm>
                <a:off x="3576" y="2884"/>
                <a:ext cx="348" cy="141"/>
              </a:xfrm>
              <a:custGeom>
                <a:avLst/>
                <a:gdLst>
                  <a:gd name="T0" fmla="*/ 238 w 227"/>
                  <a:gd name="T1" fmla="*/ 0 h 92"/>
                  <a:gd name="T2" fmla="*/ 221 w 227"/>
                  <a:gd name="T3" fmla="*/ 0 h 92"/>
                  <a:gd name="T4" fmla="*/ 0 w 227"/>
                  <a:gd name="T5" fmla="*/ 158 h 92"/>
                  <a:gd name="T6" fmla="*/ 32 w 227"/>
                  <a:gd name="T7" fmla="*/ 189 h 92"/>
                  <a:gd name="T8" fmla="*/ 1919 w 227"/>
                  <a:gd name="T9" fmla="*/ 371 h 92"/>
                  <a:gd name="T10" fmla="*/ 238 w 227"/>
                  <a:gd name="T11" fmla="*/ 0 h 92"/>
                  <a:gd name="T12" fmla="*/ 0 60000 65536"/>
                  <a:gd name="T13" fmla="*/ 0 60000 65536"/>
                  <a:gd name="T14" fmla="*/ 0 60000 65536"/>
                  <a:gd name="T15" fmla="*/ 0 60000 65536"/>
                  <a:gd name="T16" fmla="*/ 0 60000 65536"/>
                  <a:gd name="T17" fmla="*/ 0 60000 65536"/>
                  <a:gd name="T18" fmla="*/ 0 w 227"/>
                  <a:gd name="T19" fmla="*/ 0 h 92"/>
                  <a:gd name="T20" fmla="*/ 227 w 227"/>
                  <a:gd name="T21" fmla="*/ 92 h 92"/>
                </a:gdLst>
                <a:ahLst/>
                <a:cxnLst>
                  <a:cxn ang="T12">
                    <a:pos x="T0" y="T1"/>
                  </a:cxn>
                  <a:cxn ang="T13">
                    <a:pos x="T2" y="T3"/>
                  </a:cxn>
                  <a:cxn ang="T14">
                    <a:pos x="T4" y="T5"/>
                  </a:cxn>
                  <a:cxn ang="T15">
                    <a:pos x="T6" y="T7"/>
                  </a:cxn>
                  <a:cxn ang="T16">
                    <a:pos x="T8" y="T9"/>
                  </a:cxn>
                  <a:cxn ang="T17">
                    <a:pos x="T10" y="T11"/>
                  </a:cxn>
                </a:cxnLst>
                <a:rect l="T18" t="T19" r="T20" b="T21"/>
                <a:pathLst>
                  <a:path w="227" h="92">
                    <a:moveTo>
                      <a:pt x="28" y="0"/>
                    </a:moveTo>
                    <a:cubicBezTo>
                      <a:pt x="26" y="0"/>
                      <a:pt x="26" y="0"/>
                      <a:pt x="26" y="0"/>
                    </a:cubicBezTo>
                    <a:cubicBezTo>
                      <a:pt x="35" y="23"/>
                      <a:pt x="23" y="34"/>
                      <a:pt x="0" y="19"/>
                    </a:cubicBezTo>
                    <a:cubicBezTo>
                      <a:pt x="1" y="20"/>
                      <a:pt x="3" y="21"/>
                      <a:pt x="4" y="22"/>
                    </a:cubicBezTo>
                    <a:cubicBezTo>
                      <a:pt x="60" y="65"/>
                      <a:pt x="144" y="92"/>
                      <a:pt x="227" y="44"/>
                    </a:cubicBezTo>
                    <a:cubicBezTo>
                      <a:pt x="126" y="87"/>
                      <a:pt x="62" y="54"/>
                      <a:pt x="28" y="0"/>
                    </a:cubicBezTo>
                    <a:close/>
                  </a:path>
                </a:pathLst>
              </a:custGeom>
              <a:solidFill>
                <a:srgbClr val="FDB8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7" name="Freeform 50"/>
              <p:cNvSpPr>
                <a:spLocks/>
              </p:cNvSpPr>
              <p:nvPr/>
            </p:nvSpPr>
            <p:spPr bwMode="auto">
              <a:xfrm>
                <a:off x="3715" y="1666"/>
                <a:ext cx="57" cy="66"/>
              </a:xfrm>
              <a:custGeom>
                <a:avLst/>
                <a:gdLst>
                  <a:gd name="T0" fmla="*/ 276 w 37"/>
                  <a:gd name="T1" fmla="*/ 282 h 43"/>
                  <a:gd name="T2" fmla="*/ 52 w 37"/>
                  <a:gd name="T3" fmla="*/ 83 h 43"/>
                  <a:gd name="T4" fmla="*/ 276 w 37"/>
                  <a:gd name="T5" fmla="*/ 282 h 43"/>
                  <a:gd name="T6" fmla="*/ 0 60000 65536"/>
                  <a:gd name="T7" fmla="*/ 0 60000 65536"/>
                  <a:gd name="T8" fmla="*/ 0 60000 65536"/>
                  <a:gd name="T9" fmla="*/ 0 w 37"/>
                  <a:gd name="T10" fmla="*/ 0 h 43"/>
                  <a:gd name="T11" fmla="*/ 37 w 37"/>
                  <a:gd name="T12" fmla="*/ 43 h 43"/>
                </a:gdLst>
                <a:ahLst/>
                <a:cxnLst>
                  <a:cxn ang="T6">
                    <a:pos x="T0" y="T1"/>
                  </a:cxn>
                  <a:cxn ang="T7">
                    <a:pos x="T2" y="T3"/>
                  </a:cxn>
                  <a:cxn ang="T8">
                    <a:pos x="T4" y="T5"/>
                  </a:cxn>
                </a:cxnLst>
                <a:rect l="T9" t="T10" r="T11" b="T12"/>
                <a:pathLst>
                  <a:path w="37" h="43">
                    <a:moveTo>
                      <a:pt x="32" y="33"/>
                    </a:moveTo>
                    <a:cubicBezTo>
                      <a:pt x="27" y="43"/>
                      <a:pt x="0" y="19"/>
                      <a:pt x="6" y="10"/>
                    </a:cubicBezTo>
                    <a:cubicBezTo>
                      <a:pt x="12" y="0"/>
                      <a:pt x="37" y="23"/>
                      <a:pt x="32" y="33"/>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8" name="Freeform 51"/>
              <p:cNvSpPr>
                <a:spLocks/>
              </p:cNvSpPr>
              <p:nvPr/>
            </p:nvSpPr>
            <p:spPr bwMode="auto">
              <a:xfrm>
                <a:off x="3798" y="1649"/>
                <a:ext cx="51" cy="63"/>
              </a:xfrm>
              <a:custGeom>
                <a:avLst/>
                <a:gdLst>
                  <a:gd name="T0" fmla="*/ 87 w 33"/>
                  <a:gd name="T1" fmla="*/ 34 h 41"/>
                  <a:gd name="T2" fmla="*/ 181 w 33"/>
                  <a:gd name="T3" fmla="*/ 309 h 41"/>
                  <a:gd name="T4" fmla="*/ 87 w 33"/>
                  <a:gd name="T5" fmla="*/ 34 h 41"/>
                  <a:gd name="T6" fmla="*/ 0 60000 65536"/>
                  <a:gd name="T7" fmla="*/ 0 60000 65536"/>
                  <a:gd name="T8" fmla="*/ 0 60000 65536"/>
                  <a:gd name="T9" fmla="*/ 0 w 33"/>
                  <a:gd name="T10" fmla="*/ 0 h 41"/>
                  <a:gd name="T11" fmla="*/ 33 w 33"/>
                  <a:gd name="T12" fmla="*/ 41 h 41"/>
                </a:gdLst>
                <a:ahLst/>
                <a:cxnLst>
                  <a:cxn ang="T6">
                    <a:pos x="T0" y="T1"/>
                  </a:cxn>
                  <a:cxn ang="T7">
                    <a:pos x="T2" y="T3"/>
                  </a:cxn>
                  <a:cxn ang="T8">
                    <a:pos x="T4" y="T5"/>
                  </a:cxn>
                </a:cxnLst>
                <a:rect l="T9" t="T10" r="T11" b="T12"/>
                <a:pathLst>
                  <a:path w="33" h="41">
                    <a:moveTo>
                      <a:pt x="10" y="4"/>
                    </a:moveTo>
                    <a:cubicBezTo>
                      <a:pt x="0" y="7"/>
                      <a:pt x="8" y="41"/>
                      <a:pt x="21" y="36"/>
                    </a:cubicBezTo>
                    <a:cubicBezTo>
                      <a:pt x="33" y="31"/>
                      <a:pt x="21" y="0"/>
                      <a:pt x="10" y="4"/>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59" name="Freeform 52"/>
              <p:cNvSpPr>
                <a:spLocks/>
              </p:cNvSpPr>
              <p:nvPr/>
            </p:nvSpPr>
            <p:spPr bwMode="auto">
              <a:xfrm>
                <a:off x="3875" y="1637"/>
                <a:ext cx="40" cy="58"/>
              </a:xfrm>
              <a:custGeom>
                <a:avLst/>
                <a:gdLst>
                  <a:gd name="T0" fmla="*/ 128 w 26"/>
                  <a:gd name="T1" fmla="*/ 298 h 38"/>
                  <a:gd name="T2" fmla="*/ 83 w 26"/>
                  <a:gd name="T3" fmla="*/ 12 h 38"/>
                  <a:gd name="T4" fmla="*/ 128 w 26"/>
                  <a:gd name="T5" fmla="*/ 298 h 38"/>
                  <a:gd name="T6" fmla="*/ 0 60000 65536"/>
                  <a:gd name="T7" fmla="*/ 0 60000 65536"/>
                  <a:gd name="T8" fmla="*/ 0 60000 65536"/>
                  <a:gd name="T9" fmla="*/ 0 w 26"/>
                  <a:gd name="T10" fmla="*/ 0 h 38"/>
                  <a:gd name="T11" fmla="*/ 26 w 26"/>
                  <a:gd name="T12" fmla="*/ 38 h 38"/>
                </a:gdLst>
                <a:ahLst/>
                <a:cxnLst>
                  <a:cxn ang="T6">
                    <a:pos x="T0" y="T1"/>
                  </a:cxn>
                  <a:cxn ang="T7">
                    <a:pos x="T2" y="T3"/>
                  </a:cxn>
                  <a:cxn ang="T8">
                    <a:pos x="T4" y="T5"/>
                  </a:cxn>
                </a:cxnLst>
                <a:rect l="T9" t="T10" r="T11" b="T12"/>
                <a:pathLst>
                  <a:path w="26" h="38">
                    <a:moveTo>
                      <a:pt x="15" y="36"/>
                    </a:moveTo>
                    <a:cubicBezTo>
                      <a:pt x="3" y="38"/>
                      <a:pt x="0" y="2"/>
                      <a:pt x="10" y="1"/>
                    </a:cubicBezTo>
                    <a:cubicBezTo>
                      <a:pt x="20" y="0"/>
                      <a:pt x="26" y="35"/>
                      <a:pt x="15" y="36"/>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0" name="Freeform 53"/>
              <p:cNvSpPr>
                <a:spLocks/>
              </p:cNvSpPr>
              <p:nvPr/>
            </p:nvSpPr>
            <p:spPr bwMode="auto">
              <a:xfrm>
                <a:off x="3949" y="1627"/>
                <a:ext cx="42" cy="56"/>
              </a:xfrm>
              <a:custGeom>
                <a:avLst/>
                <a:gdLst>
                  <a:gd name="T0" fmla="*/ 72 w 28"/>
                  <a:gd name="T1" fmla="*/ 310 h 36"/>
                  <a:gd name="T2" fmla="*/ 108 w 28"/>
                  <a:gd name="T3" fmla="*/ 30 h 36"/>
                  <a:gd name="T4" fmla="*/ 72 w 28"/>
                  <a:gd name="T5" fmla="*/ 310 h 36"/>
                  <a:gd name="T6" fmla="*/ 0 60000 65536"/>
                  <a:gd name="T7" fmla="*/ 0 60000 65536"/>
                  <a:gd name="T8" fmla="*/ 0 60000 65536"/>
                  <a:gd name="T9" fmla="*/ 0 w 28"/>
                  <a:gd name="T10" fmla="*/ 0 h 36"/>
                  <a:gd name="T11" fmla="*/ 28 w 28"/>
                  <a:gd name="T12" fmla="*/ 36 h 36"/>
                </a:gdLst>
                <a:ahLst/>
                <a:cxnLst>
                  <a:cxn ang="T6">
                    <a:pos x="T0" y="T1"/>
                  </a:cxn>
                  <a:cxn ang="T7">
                    <a:pos x="T2" y="T3"/>
                  </a:cxn>
                  <a:cxn ang="T8">
                    <a:pos x="T4" y="T5"/>
                  </a:cxn>
                </a:cxnLst>
                <a:rect l="T9" t="T10" r="T11" b="T12"/>
                <a:pathLst>
                  <a:path w="28" h="36">
                    <a:moveTo>
                      <a:pt x="9" y="34"/>
                    </a:moveTo>
                    <a:cubicBezTo>
                      <a:pt x="19" y="36"/>
                      <a:pt x="28" y="5"/>
                      <a:pt x="14" y="3"/>
                    </a:cubicBezTo>
                    <a:cubicBezTo>
                      <a:pt x="0" y="0"/>
                      <a:pt x="0" y="32"/>
                      <a:pt x="9" y="34"/>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1" name="Freeform 54"/>
              <p:cNvSpPr>
                <a:spLocks/>
              </p:cNvSpPr>
              <p:nvPr/>
            </p:nvSpPr>
            <p:spPr bwMode="auto">
              <a:xfrm>
                <a:off x="4021" y="1630"/>
                <a:ext cx="50" cy="63"/>
              </a:xfrm>
              <a:custGeom>
                <a:avLst/>
                <a:gdLst>
                  <a:gd name="T0" fmla="*/ 62 w 33"/>
                  <a:gd name="T1" fmla="*/ 324 h 41"/>
                  <a:gd name="T2" fmla="*/ 168 w 33"/>
                  <a:gd name="T3" fmla="*/ 43 h 41"/>
                  <a:gd name="T4" fmla="*/ 62 w 33"/>
                  <a:gd name="T5" fmla="*/ 324 h 41"/>
                  <a:gd name="T6" fmla="*/ 0 60000 65536"/>
                  <a:gd name="T7" fmla="*/ 0 60000 65536"/>
                  <a:gd name="T8" fmla="*/ 0 60000 65536"/>
                  <a:gd name="T9" fmla="*/ 0 w 33"/>
                  <a:gd name="T10" fmla="*/ 0 h 41"/>
                  <a:gd name="T11" fmla="*/ 33 w 33"/>
                  <a:gd name="T12" fmla="*/ 41 h 41"/>
                </a:gdLst>
                <a:ahLst/>
                <a:cxnLst>
                  <a:cxn ang="T6">
                    <a:pos x="T0" y="T1"/>
                  </a:cxn>
                  <a:cxn ang="T7">
                    <a:pos x="T2" y="T3"/>
                  </a:cxn>
                  <a:cxn ang="T8">
                    <a:pos x="T4" y="T5"/>
                  </a:cxn>
                </a:cxnLst>
                <a:rect l="T9" t="T10" r="T11" b="T12"/>
                <a:pathLst>
                  <a:path w="33" h="41">
                    <a:moveTo>
                      <a:pt x="8" y="38"/>
                    </a:moveTo>
                    <a:cubicBezTo>
                      <a:pt x="0" y="35"/>
                      <a:pt x="9" y="0"/>
                      <a:pt x="21" y="5"/>
                    </a:cubicBezTo>
                    <a:cubicBezTo>
                      <a:pt x="33" y="10"/>
                      <a:pt x="16" y="41"/>
                      <a:pt x="8" y="38"/>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2" name="Freeform 55"/>
              <p:cNvSpPr>
                <a:spLocks/>
              </p:cNvSpPr>
              <p:nvPr/>
            </p:nvSpPr>
            <p:spPr bwMode="auto">
              <a:xfrm>
                <a:off x="4119" y="1655"/>
                <a:ext cx="55" cy="54"/>
              </a:xfrm>
              <a:custGeom>
                <a:avLst/>
                <a:gdLst>
                  <a:gd name="T0" fmla="*/ 32 w 36"/>
                  <a:gd name="T1" fmla="*/ 262 h 35"/>
                  <a:gd name="T2" fmla="*/ 217 w 36"/>
                  <a:gd name="T3" fmla="*/ 80 h 35"/>
                  <a:gd name="T4" fmla="*/ 32 w 36"/>
                  <a:gd name="T5" fmla="*/ 262 h 35"/>
                  <a:gd name="T6" fmla="*/ 0 60000 65536"/>
                  <a:gd name="T7" fmla="*/ 0 60000 65536"/>
                  <a:gd name="T8" fmla="*/ 0 60000 65536"/>
                  <a:gd name="T9" fmla="*/ 0 w 36"/>
                  <a:gd name="T10" fmla="*/ 0 h 35"/>
                  <a:gd name="T11" fmla="*/ 36 w 36"/>
                  <a:gd name="T12" fmla="*/ 35 h 35"/>
                </a:gdLst>
                <a:ahLst/>
                <a:cxnLst>
                  <a:cxn ang="T6">
                    <a:pos x="T0" y="T1"/>
                  </a:cxn>
                  <a:cxn ang="T7">
                    <a:pos x="T2" y="T3"/>
                  </a:cxn>
                  <a:cxn ang="T8">
                    <a:pos x="T4" y="T5"/>
                  </a:cxn>
                </a:cxnLst>
                <a:rect l="T9" t="T10" r="T11" b="T12"/>
                <a:pathLst>
                  <a:path w="36" h="35">
                    <a:moveTo>
                      <a:pt x="4" y="30"/>
                    </a:moveTo>
                    <a:cubicBezTo>
                      <a:pt x="8" y="35"/>
                      <a:pt x="36" y="18"/>
                      <a:pt x="26" y="9"/>
                    </a:cubicBezTo>
                    <a:cubicBezTo>
                      <a:pt x="17" y="0"/>
                      <a:pt x="0" y="25"/>
                      <a:pt x="4" y="30"/>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3" name="Freeform 56"/>
              <p:cNvSpPr>
                <a:spLocks/>
              </p:cNvSpPr>
              <p:nvPr/>
            </p:nvSpPr>
            <p:spPr bwMode="auto">
              <a:xfrm>
                <a:off x="4235" y="1672"/>
                <a:ext cx="56" cy="49"/>
              </a:xfrm>
              <a:custGeom>
                <a:avLst/>
                <a:gdLst>
                  <a:gd name="T0" fmla="*/ 12 w 36"/>
                  <a:gd name="T1" fmla="*/ 204 h 32"/>
                  <a:gd name="T2" fmla="*/ 283 w 36"/>
                  <a:gd name="T3" fmla="*/ 110 h 32"/>
                  <a:gd name="T4" fmla="*/ 12 w 36"/>
                  <a:gd name="T5" fmla="*/ 204 h 32"/>
                  <a:gd name="T6" fmla="*/ 0 60000 65536"/>
                  <a:gd name="T7" fmla="*/ 0 60000 65536"/>
                  <a:gd name="T8" fmla="*/ 0 60000 65536"/>
                  <a:gd name="T9" fmla="*/ 0 w 36"/>
                  <a:gd name="T10" fmla="*/ 0 h 32"/>
                  <a:gd name="T11" fmla="*/ 36 w 36"/>
                  <a:gd name="T12" fmla="*/ 32 h 32"/>
                </a:gdLst>
                <a:ahLst/>
                <a:cxnLst>
                  <a:cxn ang="T6">
                    <a:pos x="T0" y="T1"/>
                  </a:cxn>
                  <a:cxn ang="T7">
                    <a:pos x="T2" y="T3"/>
                  </a:cxn>
                  <a:cxn ang="T8">
                    <a:pos x="T4" y="T5"/>
                  </a:cxn>
                </a:cxnLst>
                <a:rect l="T9" t="T10" r="T11" b="T12"/>
                <a:pathLst>
                  <a:path w="36" h="32">
                    <a:moveTo>
                      <a:pt x="1" y="24"/>
                    </a:moveTo>
                    <a:cubicBezTo>
                      <a:pt x="2" y="32"/>
                      <a:pt x="36" y="25"/>
                      <a:pt x="31" y="13"/>
                    </a:cubicBezTo>
                    <a:cubicBezTo>
                      <a:pt x="26" y="0"/>
                      <a:pt x="0" y="17"/>
                      <a:pt x="1" y="24"/>
                    </a:cubicBezTo>
                    <a:close/>
                  </a:path>
                </a:pathLst>
              </a:custGeom>
              <a:solidFill>
                <a:srgbClr val="CA69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4" name="Freeform 57"/>
              <p:cNvSpPr>
                <a:spLocks/>
              </p:cNvSpPr>
              <p:nvPr/>
            </p:nvSpPr>
            <p:spPr bwMode="auto">
              <a:xfrm>
                <a:off x="3887" y="1655"/>
                <a:ext cx="16" cy="14"/>
              </a:xfrm>
              <a:custGeom>
                <a:avLst/>
                <a:gdLst>
                  <a:gd name="T0" fmla="*/ 21 w 10"/>
                  <a:gd name="T1" fmla="*/ 0 h 9"/>
                  <a:gd name="T2" fmla="*/ 42 w 10"/>
                  <a:gd name="T3" fmla="*/ 82 h 9"/>
                  <a:gd name="T4" fmla="*/ 90 w 10"/>
                  <a:gd name="T5" fmla="*/ 47 h 9"/>
                  <a:gd name="T6" fmla="*/ 54 w 10"/>
                  <a:gd name="T7" fmla="*/ 0 h 9"/>
                  <a:gd name="T8" fmla="*/ 0 60000 65536"/>
                  <a:gd name="T9" fmla="*/ 0 60000 65536"/>
                  <a:gd name="T10" fmla="*/ 0 60000 65536"/>
                  <a:gd name="T11" fmla="*/ 0 60000 65536"/>
                  <a:gd name="T12" fmla="*/ 0 w 10"/>
                  <a:gd name="T13" fmla="*/ 0 h 9"/>
                  <a:gd name="T14" fmla="*/ 10 w 10"/>
                  <a:gd name="T15" fmla="*/ 9 h 9"/>
                </a:gdLst>
                <a:ahLst/>
                <a:cxnLst>
                  <a:cxn ang="T8">
                    <a:pos x="T0" y="T1"/>
                  </a:cxn>
                  <a:cxn ang="T9">
                    <a:pos x="T2" y="T3"/>
                  </a:cxn>
                  <a:cxn ang="T10">
                    <a:pos x="T4" y="T5"/>
                  </a:cxn>
                  <a:cxn ang="T11">
                    <a:pos x="T6" y="T7"/>
                  </a:cxn>
                </a:cxnLst>
                <a:rect l="T12" t="T13" r="T14" b="T15"/>
                <a:pathLst>
                  <a:path w="10" h="9">
                    <a:moveTo>
                      <a:pt x="2" y="0"/>
                    </a:moveTo>
                    <a:cubicBezTo>
                      <a:pt x="0" y="3"/>
                      <a:pt x="0" y="8"/>
                      <a:pt x="4" y="9"/>
                    </a:cubicBezTo>
                    <a:cubicBezTo>
                      <a:pt x="6" y="9"/>
                      <a:pt x="9" y="7"/>
                      <a:pt x="9" y="5"/>
                    </a:cubicBezTo>
                    <a:cubicBezTo>
                      <a:pt x="10" y="2"/>
                      <a:pt x="7" y="1"/>
                      <a:pt x="5" y="0"/>
                    </a:cubicBezTo>
                  </a:path>
                </a:pathLst>
              </a:cu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5" name="Freeform 58"/>
              <p:cNvSpPr>
                <a:spLocks/>
              </p:cNvSpPr>
              <p:nvPr/>
            </p:nvSpPr>
            <p:spPr bwMode="auto">
              <a:xfrm>
                <a:off x="3814" y="1670"/>
                <a:ext cx="16" cy="14"/>
              </a:xfrm>
              <a:custGeom>
                <a:avLst/>
                <a:gdLst>
                  <a:gd name="T0" fmla="*/ 28 w 11"/>
                  <a:gd name="T1" fmla="*/ 12 h 9"/>
                  <a:gd name="T2" fmla="*/ 47 w 11"/>
                  <a:gd name="T3" fmla="*/ 73 h 9"/>
                  <a:gd name="T4" fmla="*/ 47 w 11"/>
                  <a:gd name="T5" fmla="*/ 0 h 9"/>
                  <a:gd name="T6" fmla="*/ 0 60000 65536"/>
                  <a:gd name="T7" fmla="*/ 0 60000 65536"/>
                  <a:gd name="T8" fmla="*/ 0 60000 65536"/>
                  <a:gd name="T9" fmla="*/ 0 w 11"/>
                  <a:gd name="T10" fmla="*/ 0 h 9"/>
                  <a:gd name="T11" fmla="*/ 11 w 11"/>
                  <a:gd name="T12" fmla="*/ 9 h 9"/>
                </a:gdLst>
                <a:ahLst/>
                <a:cxnLst>
                  <a:cxn ang="T6">
                    <a:pos x="T0" y="T1"/>
                  </a:cxn>
                  <a:cxn ang="T7">
                    <a:pos x="T2" y="T3"/>
                  </a:cxn>
                  <a:cxn ang="T8">
                    <a:pos x="T4" y="T5"/>
                  </a:cxn>
                </a:cxnLst>
                <a:rect l="T9" t="T10" r="T11" b="T12"/>
                <a:pathLst>
                  <a:path w="11" h="9">
                    <a:moveTo>
                      <a:pt x="4" y="1"/>
                    </a:moveTo>
                    <a:cubicBezTo>
                      <a:pt x="0" y="3"/>
                      <a:pt x="3" y="9"/>
                      <a:pt x="7" y="8"/>
                    </a:cubicBezTo>
                    <a:cubicBezTo>
                      <a:pt x="11" y="7"/>
                      <a:pt x="11" y="2"/>
                      <a:pt x="7" y="0"/>
                    </a:cubicBezTo>
                  </a:path>
                </a:pathLst>
              </a:cu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6" name="Freeform 59"/>
              <p:cNvSpPr>
                <a:spLocks/>
              </p:cNvSpPr>
              <p:nvPr/>
            </p:nvSpPr>
            <p:spPr bwMode="auto">
              <a:xfrm>
                <a:off x="3735" y="1692"/>
                <a:ext cx="17" cy="12"/>
              </a:xfrm>
              <a:custGeom>
                <a:avLst/>
                <a:gdLst>
                  <a:gd name="T0" fmla="*/ 19 w 11"/>
                  <a:gd name="T1" fmla="*/ 9 h 8"/>
                  <a:gd name="T2" fmla="*/ 62 w 11"/>
                  <a:gd name="T3" fmla="*/ 50 h 8"/>
                  <a:gd name="T4" fmla="*/ 53 w 11"/>
                  <a:gd name="T5" fmla="*/ 0 h 8"/>
                  <a:gd name="T6" fmla="*/ 0 60000 65536"/>
                  <a:gd name="T7" fmla="*/ 0 60000 65536"/>
                  <a:gd name="T8" fmla="*/ 0 60000 65536"/>
                  <a:gd name="T9" fmla="*/ 0 w 11"/>
                  <a:gd name="T10" fmla="*/ 0 h 8"/>
                  <a:gd name="T11" fmla="*/ 11 w 11"/>
                  <a:gd name="T12" fmla="*/ 8 h 8"/>
                </a:gdLst>
                <a:ahLst/>
                <a:cxnLst>
                  <a:cxn ang="T6">
                    <a:pos x="T0" y="T1"/>
                  </a:cxn>
                  <a:cxn ang="T7">
                    <a:pos x="T2" y="T3"/>
                  </a:cxn>
                  <a:cxn ang="T8">
                    <a:pos x="T4" y="T5"/>
                  </a:cxn>
                </a:cxnLst>
                <a:rect l="T9" t="T10" r="T11" b="T12"/>
                <a:pathLst>
                  <a:path w="11" h="8">
                    <a:moveTo>
                      <a:pt x="2" y="1"/>
                    </a:moveTo>
                    <a:cubicBezTo>
                      <a:pt x="0" y="4"/>
                      <a:pt x="3" y="8"/>
                      <a:pt x="7" y="7"/>
                    </a:cubicBezTo>
                    <a:cubicBezTo>
                      <a:pt x="10" y="6"/>
                      <a:pt x="11" y="0"/>
                      <a:pt x="6" y="0"/>
                    </a:cubicBezTo>
                  </a:path>
                </a:pathLst>
              </a:cu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7" name="Freeform 60"/>
              <p:cNvSpPr>
                <a:spLocks/>
              </p:cNvSpPr>
              <p:nvPr/>
            </p:nvSpPr>
            <p:spPr bwMode="auto">
              <a:xfrm>
                <a:off x="3962" y="1646"/>
                <a:ext cx="16" cy="14"/>
              </a:xfrm>
              <a:custGeom>
                <a:avLst/>
                <a:gdLst>
                  <a:gd name="T0" fmla="*/ 34 w 10"/>
                  <a:gd name="T1" fmla="*/ 0 h 9"/>
                  <a:gd name="T2" fmla="*/ 34 w 10"/>
                  <a:gd name="T3" fmla="*/ 73 h 9"/>
                  <a:gd name="T4" fmla="*/ 54 w 10"/>
                  <a:gd name="T5" fmla="*/ 0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3" y="0"/>
                    </a:moveTo>
                    <a:cubicBezTo>
                      <a:pt x="0" y="1"/>
                      <a:pt x="0" y="7"/>
                      <a:pt x="3" y="8"/>
                    </a:cubicBezTo>
                    <a:cubicBezTo>
                      <a:pt x="9" y="9"/>
                      <a:pt x="10" y="1"/>
                      <a:pt x="5" y="0"/>
                    </a:cubicBezTo>
                  </a:path>
                </a:pathLst>
              </a:cu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8" name="Freeform 61"/>
              <p:cNvSpPr>
                <a:spLocks/>
              </p:cNvSpPr>
              <p:nvPr/>
            </p:nvSpPr>
            <p:spPr bwMode="auto">
              <a:xfrm>
                <a:off x="4034" y="1653"/>
                <a:ext cx="20" cy="16"/>
              </a:xfrm>
              <a:custGeom>
                <a:avLst/>
                <a:gdLst>
                  <a:gd name="T0" fmla="*/ 52 w 13"/>
                  <a:gd name="T1" fmla="*/ 13 h 10"/>
                  <a:gd name="T2" fmla="*/ 62 w 13"/>
                  <a:gd name="T3" fmla="*/ 107 h 10"/>
                  <a:gd name="T4" fmla="*/ 83 w 13"/>
                  <a:gd name="T5" fmla="*/ 0 h 10"/>
                  <a:gd name="T6" fmla="*/ 0 60000 65536"/>
                  <a:gd name="T7" fmla="*/ 0 60000 65536"/>
                  <a:gd name="T8" fmla="*/ 0 60000 65536"/>
                  <a:gd name="T9" fmla="*/ 0 w 13"/>
                  <a:gd name="T10" fmla="*/ 0 h 10"/>
                  <a:gd name="T11" fmla="*/ 13 w 13"/>
                  <a:gd name="T12" fmla="*/ 10 h 10"/>
                </a:gdLst>
                <a:ahLst/>
                <a:cxnLst>
                  <a:cxn ang="T6">
                    <a:pos x="T0" y="T1"/>
                  </a:cxn>
                  <a:cxn ang="T7">
                    <a:pos x="T2" y="T3"/>
                  </a:cxn>
                  <a:cxn ang="T8">
                    <a:pos x="T4" y="T5"/>
                  </a:cxn>
                </a:cxnLst>
                <a:rect l="T9" t="T10" r="T11" b="T12"/>
                <a:pathLst>
                  <a:path w="13" h="10">
                    <a:moveTo>
                      <a:pt x="6" y="1"/>
                    </a:moveTo>
                    <a:cubicBezTo>
                      <a:pt x="0" y="1"/>
                      <a:pt x="1" y="10"/>
                      <a:pt x="7" y="10"/>
                    </a:cubicBezTo>
                    <a:cubicBezTo>
                      <a:pt x="13" y="10"/>
                      <a:pt x="12" y="4"/>
                      <a:pt x="10" y="0"/>
                    </a:cubicBezTo>
                  </a:path>
                </a:pathLst>
              </a:cu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69" name="Freeform 62"/>
              <p:cNvSpPr>
                <a:spLocks/>
              </p:cNvSpPr>
              <p:nvPr/>
            </p:nvSpPr>
            <p:spPr bwMode="auto">
              <a:xfrm>
                <a:off x="4134" y="1678"/>
                <a:ext cx="17" cy="11"/>
              </a:xfrm>
              <a:custGeom>
                <a:avLst/>
                <a:gdLst>
                  <a:gd name="T0" fmla="*/ 34 w 11"/>
                  <a:gd name="T1" fmla="*/ 13 h 7"/>
                  <a:gd name="T2" fmla="*/ 62 w 11"/>
                  <a:gd name="T3" fmla="*/ 66 h 7"/>
                  <a:gd name="T4" fmla="*/ 62 w 11"/>
                  <a:gd name="T5" fmla="*/ 0 h 7"/>
                  <a:gd name="T6" fmla="*/ 0 60000 65536"/>
                  <a:gd name="T7" fmla="*/ 0 60000 65536"/>
                  <a:gd name="T8" fmla="*/ 0 60000 65536"/>
                  <a:gd name="T9" fmla="*/ 0 w 11"/>
                  <a:gd name="T10" fmla="*/ 0 h 7"/>
                  <a:gd name="T11" fmla="*/ 11 w 11"/>
                  <a:gd name="T12" fmla="*/ 7 h 7"/>
                </a:gdLst>
                <a:ahLst/>
                <a:cxnLst>
                  <a:cxn ang="T6">
                    <a:pos x="T0" y="T1"/>
                  </a:cxn>
                  <a:cxn ang="T7">
                    <a:pos x="T2" y="T3"/>
                  </a:cxn>
                  <a:cxn ang="T8">
                    <a:pos x="T4" y="T5"/>
                  </a:cxn>
                </a:cxnLst>
                <a:rect l="T9" t="T10" r="T11" b="T12"/>
                <a:pathLst>
                  <a:path w="11" h="7">
                    <a:moveTo>
                      <a:pt x="4" y="1"/>
                    </a:moveTo>
                    <a:cubicBezTo>
                      <a:pt x="0" y="3"/>
                      <a:pt x="3" y="7"/>
                      <a:pt x="7" y="7"/>
                    </a:cubicBezTo>
                    <a:cubicBezTo>
                      <a:pt x="11" y="6"/>
                      <a:pt x="11" y="1"/>
                      <a:pt x="7" y="0"/>
                    </a:cubicBezTo>
                  </a:path>
                </a:pathLst>
              </a:cu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70" name="Oval 63"/>
              <p:cNvSpPr>
                <a:spLocks noChangeArrowheads="1"/>
              </p:cNvSpPr>
              <p:nvPr/>
            </p:nvSpPr>
            <p:spPr bwMode="auto">
              <a:xfrm>
                <a:off x="3732" y="1689"/>
                <a:ext cx="10" cy="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371" name="Oval 64"/>
              <p:cNvSpPr>
                <a:spLocks noChangeArrowheads="1"/>
              </p:cNvSpPr>
              <p:nvPr/>
            </p:nvSpPr>
            <p:spPr bwMode="auto">
              <a:xfrm>
                <a:off x="3959" y="1643"/>
                <a:ext cx="8" cy="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372" name="Oval 65"/>
              <p:cNvSpPr>
                <a:spLocks noChangeArrowheads="1"/>
              </p:cNvSpPr>
              <p:nvPr/>
            </p:nvSpPr>
            <p:spPr bwMode="auto">
              <a:xfrm>
                <a:off x="3812" y="1667"/>
                <a:ext cx="9" cy="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373" name="Oval 66"/>
              <p:cNvSpPr>
                <a:spLocks noChangeArrowheads="1"/>
              </p:cNvSpPr>
              <p:nvPr/>
            </p:nvSpPr>
            <p:spPr bwMode="auto">
              <a:xfrm>
                <a:off x="3820" y="1664"/>
                <a:ext cx="4" cy="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374" name="Oval 67"/>
              <p:cNvSpPr>
                <a:spLocks noChangeArrowheads="1"/>
              </p:cNvSpPr>
              <p:nvPr/>
            </p:nvSpPr>
            <p:spPr bwMode="auto">
              <a:xfrm>
                <a:off x="3814" y="1678"/>
                <a:ext cx="4"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375" name="Freeform 68"/>
              <p:cNvSpPr>
                <a:spLocks/>
              </p:cNvSpPr>
              <p:nvPr/>
            </p:nvSpPr>
            <p:spPr bwMode="auto">
              <a:xfrm>
                <a:off x="3884" y="1653"/>
                <a:ext cx="9" cy="10"/>
              </a:xfrm>
              <a:custGeom>
                <a:avLst/>
                <a:gdLst>
                  <a:gd name="T0" fmla="*/ 0 w 6"/>
                  <a:gd name="T1" fmla="*/ 55 h 6"/>
                  <a:gd name="T2" fmla="*/ 18 w 6"/>
                  <a:gd name="T3" fmla="*/ 0 h 6"/>
                  <a:gd name="T4" fmla="*/ 48 w 6"/>
                  <a:gd name="T5" fmla="*/ 22 h 6"/>
                  <a:gd name="T6" fmla="*/ 27 w 6"/>
                  <a:gd name="T7" fmla="*/ 78 h 6"/>
                  <a:gd name="T8" fmla="*/ 0 w 6"/>
                  <a:gd name="T9" fmla="*/ 55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0" y="4"/>
                    </a:moveTo>
                    <a:cubicBezTo>
                      <a:pt x="0" y="2"/>
                      <a:pt x="1" y="0"/>
                      <a:pt x="2" y="0"/>
                    </a:cubicBezTo>
                    <a:cubicBezTo>
                      <a:pt x="4" y="0"/>
                      <a:pt x="6" y="1"/>
                      <a:pt x="6" y="2"/>
                    </a:cubicBezTo>
                    <a:cubicBezTo>
                      <a:pt x="6" y="4"/>
                      <a:pt x="5" y="6"/>
                      <a:pt x="3" y="6"/>
                    </a:cubicBezTo>
                    <a:cubicBezTo>
                      <a:pt x="2" y="6"/>
                      <a:pt x="0" y="5"/>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76" name="Freeform 69"/>
              <p:cNvSpPr>
                <a:spLocks/>
              </p:cNvSpPr>
              <p:nvPr/>
            </p:nvSpPr>
            <p:spPr bwMode="auto">
              <a:xfrm>
                <a:off x="3890" y="1649"/>
                <a:ext cx="5" cy="4"/>
              </a:xfrm>
              <a:custGeom>
                <a:avLst/>
                <a:gdLst>
                  <a:gd name="T0" fmla="*/ 13 w 3"/>
                  <a:gd name="T1" fmla="*/ 9 h 3"/>
                  <a:gd name="T2" fmla="*/ 22 w 3"/>
                  <a:gd name="T3" fmla="*/ 0 h 3"/>
                  <a:gd name="T4" fmla="*/ 37 w 3"/>
                  <a:gd name="T5" fmla="*/ 9 h 3"/>
                  <a:gd name="T6" fmla="*/ 22 w 3"/>
                  <a:gd name="T7" fmla="*/ 12 h 3"/>
                  <a:gd name="T8" fmla="*/ 13 w 3"/>
                  <a:gd name="T9" fmla="*/ 9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1" y="2"/>
                    </a:moveTo>
                    <a:cubicBezTo>
                      <a:pt x="0" y="1"/>
                      <a:pt x="1" y="1"/>
                      <a:pt x="2" y="0"/>
                    </a:cubicBezTo>
                    <a:cubicBezTo>
                      <a:pt x="2" y="0"/>
                      <a:pt x="3" y="1"/>
                      <a:pt x="3" y="2"/>
                    </a:cubicBezTo>
                    <a:cubicBezTo>
                      <a:pt x="3" y="2"/>
                      <a:pt x="3" y="3"/>
                      <a:pt x="2" y="3"/>
                    </a:cubicBezTo>
                    <a:cubicBezTo>
                      <a:pt x="1" y="3"/>
                      <a:pt x="1"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77" name="Freeform 70"/>
              <p:cNvSpPr>
                <a:spLocks/>
              </p:cNvSpPr>
              <p:nvPr/>
            </p:nvSpPr>
            <p:spPr bwMode="auto">
              <a:xfrm>
                <a:off x="3887" y="1664"/>
                <a:ext cx="5" cy="5"/>
              </a:xfrm>
              <a:custGeom>
                <a:avLst/>
                <a:gdLst>
                  <a:gd name="T0" fmla="*/ 0 w 3"/>
                  <a:gd name="T1" fmla="*/ 22 h 3"/>
                  <a:gd name="T2" fmla="*/ 13 w 3"/>
                  <a:gd name="T3" fmla="*/ 0 h 3"/>
                  <a:gd name="T4" fmla="*/ 37 w 3"/>
                  <a:gd name="T5" fmla="*/ 13 h 3"/>
                  <a:gd name="T6" fmla="*/ 13 w 3"/>
                  <a:gd name="T7" fmla="*/ 37 h 3"/>
                  <a:gd name="T8" fmla="*/ 0 w 3"/>
                  <a:gd name="T9" fmla="*/ 22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0" y="2"/>
                    </a:moveTo>
                    <a:cubicBezTo>
                      <a:pt x="0" y="1"/>
                      <a:pt x="0" y="1"/>
                      <a:pt x="1" y="0"/>
                    </a:cubicBezTo>
                    <a:cubicBezTo>
                      <a:pt x="2" y="0"/>
                      <a:pt x="2" y="1"/>
                      <a:pt x="3" y="1"/>
                    </a:cubicBezTo>
                    <a:cubicBezTo>
                      <a:pt x="3" y="2"/>
                      <a:pt x="2" y="3"/>
                      <a:pt x="1" y="3"/>
                    </a:cubicBezTo>
                    <a:cubicBezTo>
                      <a:pt x="1" y="3"/>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78" name="Freeform 71"/>
              <p:cNvSpPr>
                <a:spLocks/>
              </p:cNvSpPr>
              <p:nvPr/>
            </p:nvSpPr>
            <p:spPr bwMode="auto">
              <a:xfrm>
                <a:off x="4036" y="1650"/>
                <a:ext cx="9" cy="10"/>
              </a:xfrm>
              <a:custGeom>
                <a:avLst/>
                <a:gdLst>
                  <a:gd name="T0" fmla="*/ 0 w 6"/>
                  <a:gd name="T1" fmla="*/ 37 h 6"/>
                  <a:gd name="T2" fmla="*/ 32 w 6"/>
                  <a:gd name="T3" fmla="*/ 0 h 6"/>
                  <a:gd name="T4" fmla="*/ 48 w 6"/>
                  <a:gd name="T5" fmla="*/ 55 h 6"/>
                  <a:gd name="T6" fmla="*/ 27 w 6"/>
                  <a:gd name="T7" fmla="*/ 78 h 6"/>
                  <a:gd name="T8" fmla="*/ 0 w 6"/>
                  <a:gd name="T9" fmla="*/ 37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0" y="3"/>
                    </a:moveTo>
                    <a:cubicBezTo>
                      <a:pt x="1" y="1"/>
                      <a:pt x="2" y="0"/>
                      <a:pt x="4" y="0"/>
                    </a:cubicBezTo>
                    <a:cubicBezTo>
                      <a:pt x="5" y="1"/>
                      <a:pt x="6" y="2"/>
                      <a:pt x="6" y="4"/>
                    </a:cubicBezTo>
                    <a:cubicBezTo>
                      <a:pt x="6" y="5"/>
                      <a:pt x="4" y="6"/>
                      <a:pt x="3" y="6"/>
                    </a:cubicBezTo>
                    <a:cubicBezTo>
                      <a:pt x="1" y="6"/>
                      <a:pt x="0" y="4"/>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79" name="Freeform 72"/>
              <p:cNvSpPr>
                <a:spLocks/>
              </p:cNvSpPr>
              <p:nvPr/>
            </p:nvSpPr>
            <p:spPr bwMode="auto">
              <a:xfrm>
                <a:off x="4045" y="1649"/>
                <a:ext cx="5" cy="4"/>
              </a:xfrm>
              <a:custGeom>
                <a:avLst/>
                <a:gdLst>
                  <a:gd name="T0" fmla="*/ 0 w 3"/>
                  <a:gd name="T1" fmla="*/ 1 h 3"/>
                  <a:gd name="T2" fmla="*/ 22 w 3"/>
                  <a:gd name="T3" fmla="*/ 0 h 3"/>
                  <a:gd name="T4" fmla="*/ 37 w 3"/>
                  <a:gd name="T5" fmla="*/ 1 h 3"/>
                  <a:gd name="T6" fmla="*/ 13 w 3"/>
                  <a:gd name="T7" fmla="*/ 12 h 3"/>
                  <a:gd name="T8" fmla="*/ 0 w 3"/>
                  <a:gd name="T9" fmla="*/ 1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0" y="1"/>
                    </a:moveTo>
                    <a:cubicBezTo>
                      <a:pt x="0" y="0"/>
                      <a:pt x="1" y="0"/>
                      <a:pt x="2" y="0"/>
                    </a:cubicBezTo>
                    <a:cubicBezTo>
                      <a:pt x="2" y="0"/>
                      <a:pt x="3" y="1"/>
                      <a:pt x="3" y="1"/>
                    </a:cubicBezTo>
                    <a:cubicBezTo>
                      <a:pt x="3" y="2"/>
                      <a:pt x="2" y="3"/>
                      <a:pt x="1" y="3"/>
                    </a:cubicBezTo>
                    <a:cubicBezTo>
                      <a:pt x="1" y="2"/>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0" name="Freeform 73"/>
              <p:cNvSpPr>
                <a:spLocks/>
              </p:cNvSpPr>
              <p:nvPr/>
            </p:nvSpPr>
            <p:spPr bwMode="auto">
              <a:xfrm>
                <a:off x="4142" y="1675"/>
                <a:ext cx="6" cy="8"/>
              </a:xfrm>
              <a:custGeom>
                <a:avLst/>
                <a:gdLst>
                  <a:gd name="T0" fmla="*/ 0 w 4"/>
                  <a:gd name="T1" fmla="*/ 21 h 5"/>
                  <a:gd name="T2" fmla="*/ 14 w 4"/>
                  <a:gd name="T3" fmla="*/ 13 h 5"/>
                  <a:gd name="T4" fmla="*/ 29 w 4"/>
                  <a:gd name="T5" fmla="*/ 34 h 5"/>
                  <a:gd name="T6" fmla="*/ 9 w 4"/>
                  <a:gd name="T7" fmla="*/ 54 h 5"/>
                  <a:gd name="T8" fmla="*/ 0 w 4"/>
                  <a:gd name="T9" fmla="*/ 21 h 5"/>
                  <a:gd name="T10" fmla="*/ 0 60000 65536"/>
                  <a:gd name="T11" fmla="*/ 0 60000 65536"/>
                  <a:gd name="T12" fmla="*/ 0 60000 65536"/>
                  <a:gd name="T13" fmla="*/ 0 60000 65536"/>
                  <a:gd name="T14" fmla="*/ 0 60000 65536"/>
                  <a:gd name="T15" fmla="*/ 0 w 4"/>
                  <a:gd name="T16" fmla="*/ 0 h 5"/>
                  <a:gd name="T17" fmla="*/ 4 w 4"/>
                  <a:gd name="T18" fmla="*/ 5 h 5"/>
                </a:gdLst>
                <a:ahLst/>
                <a:cxnLst>
                  <a:cxn ang="T10">
                    <a:pos x="T0" y="T1"/>
                  </a:cxn>
                  <a:cxn ang="T11">
                    <a:pos x="T2" y="T3"/>
                  </a:cxn>
                  <a:cxn ang="T12">
                    <a:pos x="T4" y="T5"/>
                  </a:cxn>
                  <a:cxn ang="T13">
                    <a:pos x="T6" y="T7"/>
                  </a:cxn>
                  <a:cxn ang="T14">
                    <a:pos x="T8" y="T9"/>
                  </a:cxn>
                </a:cxnLst>
                <a:rect l="T15" t="T16" r="T17" b="T18"/>
                <a:pathLst>
                  <a:path w="4" h="5">
                    <a:moveTo>
                      <a:pt x="0" y="2"/>
                    </a:moveTo>
                    <a:cubicBezTo>
                      <a:pt x="0" y="1"/>
                      <a:pt x="1" y="0"/>
                      <a:pt x="2" y="1"/>
                    </a:cubicBezTo>
                    <a:cubicBezTo>
                      <a:pt x="3" y="1"/>
                      <a:pt x="4" y="2"/>
                      <a:pt x="4" y="3"/>
                    </a:cubicBezTo>
                    <a:cubicBezTo>
                      <a:pt x="4" y="4"/>
                      <a:pt x="3" y="5"/>
                      <a:pt x="1" y="5"/>
                    </a:cubicBezTo>
                    <a:cubicBezTo>
                      <a:pt x="0" y="4"/>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1" name="Freeform 74"/>
              <p:cNvSpPr>
                <a:spLocks/>
              </p:cNvSpPr>
              <p:nvPr/>
            </p:nvSpPr>
            <p:spPr bwMode="auto">
              <a:xfrm>
                <a:off x="4036" y="1661"/>
                <a:ext cx="5" cy="5"/>
              </a:xfrm>
              <a:custGeom>
                <a:avLst/>
                <a:gdLst>
                  <a:gd name="T0" fmla="*/ 0 w 3"/>
                  <a:gd name="T1" fmla="*/ 13 h 3"/>
                  <a:gd name="T2" fmla="*/ 22 w 3"/>
                  <a:gd name="T3" fmla="*/ 0 h 3"/>
                  <a:gd name="T4" fmla="*/ 37 w 3"/>
                  <a:gd name="T5" fmla="*/ 22 h 3"/>
                  <a:gd name="T6" fmla="*/ 13 w 3"/>
                  <a:gd name="T7" fmla="*/ 37 h 3"/>
                  <a:gd name="T8" fmla="*/ 0 w 3"/>
                  <a:gd name="T9" fmla="*/ 13 h 3"/>
                  <a:gd name="T10" fmla="*/ 0 60000 65536"/>
                  <a:gd name="T11" fmla="*/ 0 60000 65536"/>
                  <a:gd name="T12" fmla="*/ 0 60000 65536"/>
                  <a:gd name="T13" fmla="*/ 0 60000 65536"/>
                  <a:gd name="T14" fmla="*/ 0 60000 65536"/>
                  <a:gd name="T15" fmla="*/ 0 w 3"/>
                  <a:gd name="T16" fmla="*/ 0 h 3"/>
                  <a:gd name="T17" fmla="*/ 3 w 3"/>
                  <a:gd name="T18" fmla="*/ 3 h 3"/>
                </a:gdLst>
                <a:ahLst/>
                <a:cxnLst>
                  <a:cxn ang="T10">
                    <a:pos x="T0" y="T1"/>
                  </a:cxn>
                  <a:cxn ang="T11">
                    <a:pos x="T2" y="T3"/>
                  </a:cxn>
                  <a:cxn ang="T12">
                    <a:pos x="T4" y="T5"/>
                  </a:cxn>
                  <a:cxn ang="T13">
                    <a:pos x="T6" y="T7"/>
                  </a:cxn>
                  <a:cxn ang="T14">
                    <a:pos x="T8" y="T9"/>
                  </a:cxn>
                </a:cxnLst>
                <a:rect l="T15" t="T16" r="T17" b="T18"/>
                <a:pathLst>
                  <a:path w="3" h="3">
                    <a:moveTo>
                      <a:pt x="0" y="1"/>
                    </a:moveTo>
                    <a:cubicBezTo>
                      <a:pt x="0" y="1"/>
                      <a:pt x="1" y="0"/>
                      <a:pt x="2" y="0"/>
                    </a:cubicBezTo>
                    <a:cubicBezTo>
                      <a:pt x="2" y="0"/>
                      <a:pt x="3" y="1"/>
                      <a:pt x="3" y="2"/>
                    </a:cubicBezTo>
                    <a:cubicBezTo>
                      <a:pt x="3" y="3"/>
                      <a:pt x="2" y="3"/>
                      <a:pt x="1" y="3"/>
                    </a:cubicBezTo>
                    <a:cubicBezTo>
                      <a:pt x="1" y="3"/>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2" name="Oval 75"/>
              <p:cNvSpPr>
                <a:spLocks noChangeArrowheads="1"/>
              </p:cNvSpPr>
              <p:nvPr/>
            </p:nvSpPr>
            <p:spPr bwMode="auto">
              <a:xfrm>
                <a:off x="4255" y="1693"/>
                <a:ext cx="11" cy="13"/>
              </a:xfrm>
              <a:prstGeom prst="ellipse">
                <a:avLst/>
              </a:prstGeom>
              <a:solidFill>
                <a:srgbClr val="A417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383" name="Freeform 76"/>
              <p:cNvSpPr>
                <a:spLocks/>
              </p:cNvSpPr>
              <p:nvPr/>
            </p:nvSpPr>
            <p:spPr bwMode="auto">
              <a:xfrm>
                <a:off x="4257" y="1692"/>
                <a:ext cx="7" cy="6"/>
              </a:xfrm>
              <a:custGeom>
                <a:avLst/>
                <a:gdLst>
                  <a:gd name="T0" fmla="*/ 1 w 5"/>
                  <a:gd name="T1" fmla="*/ 14 h 4"/>
                  <a:gd name="T2" fmla="*/ 15 w 5"/>
                  <a:gd name="T3" fmla="*/ 0 h 4"/>
                  <a:gd name="T4" fmla="*/ 21 w 5"/>
                  <a:gd name="T5" fmla="*/ 14 h 4"/>
                  <a:gd name="T6" fmla="*/ 11 w 5"/>
                  <a:gd name="T7" fmla="*/ 29 h 4"/>
                  <a:gd name="T8" fmla="*/ 1 w 5"/>
                  <a:gd name="T9" fmla="*/ 14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1" y="2"/>
                    </a:moveTo>
                    <a:cubicBezTo>
                      <a:pt x="1" y="0"/>
                      <a:pt x="2" y="0"/>
                      <a:pt x="3" y="0"/>
                    </a:cubicBezTo>
                    <a:cubicBezTo>
                      <a:pt x="4" y="0"/>
                      <a:pt x="5" y="1"/>
                      <a:pt x="4" y="2"/>
                    </a:cubicBezTo>
                    <a:cubicBezTo>
                      <a:pt x="4" y="3"/>
                      <a:pt x="3" y="4"/>
                      <a:pt x="2" y="4"/>
                    </a:cubicBezTo>
                    <a:cubicBezTo>
                      <a:pt x="1" y="4"/>
                      <a:pt x="0"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4" name="Freeform 77"/>
              <p:cNvSpPr>
                <a:spLocks/>
              </p:cNvSpPr>
              <p:nvPr/>
            </p:nvSpPr>
            <p:spPr bwMode="auto">
              <a:xfrm>
                <a:off x="4252" y="1698"/>
                <a:ext cx="5" cy="3"/>
              </a:xfrm>
              <a:custGeom>
                <a:avLst/>
                <a:gdLst>
                  <a:gd name="T0" fmla="*/ 0 w 3"/>
                  <a:gd name="T1" fmla="*/ 9 h 2"/>
                  <a:gd name="T2" fmla="*/ 22 w 3"/>
                  <a:gd name="T3" fmla="*/ 0 h 2"/>
                  <a:gd name="T4" fmla="*/ 37 w 3"/>
                  <a:gd name="T5" fmla="*/ 9 h 2"/>
                  <a:gd name="T6" fmla="*/ 13 w 3"/>
                  <a:gd name="T7" fmla="*/ 14 h 2"/>
                  <a:gd name="T8" fmla="*/ 0 w 3"/>
                  <a:gd name="T9" fmla="*/ 9 h 2"/>
                  <a:gd name="T10" fmla="*/ 0 60000 65536"/>
                  <a:gd name="T11" fmla="*/ 0 60000 65536"/>
                  <a:gd name="T12" fmla="*/ 0 60000 65536"/>
                  <a:gd name="T13" fmla="*/ 0 60000 65536"/>
                  <a:gd name="T14" fmla="*/ 0 60000 65536"/>
                  <a:gd name="T15" fmla="*/ 0 w 3"/>
                  <a:gd name="T16" fmla="*/ 0 h 2"/>
                  <a:gd name="T17" fmla="*/ 3 w 3"/>
                  <a:gd name="T18" fmla="*/ 2 h 2"/>
                </a:gdLst>
                <a:ahLst/>
                <a:cxnLst>
                  <a:cxn ang="T10">
                    <a:pos x="T0" y="T1"/>
                  </a:cxn>
                  <a:cxn ang="T11">
                    <a:pos x="T2" y="T3"/>
                  </a:cxn>
                  <a:cxn ang="T12">
                    <a:pos x="T4" y="T5"/>
                  </a:cxn>
                  <a:cxn ang="T13">
                    <a:pos x="T6" y="T7"/>
                  </a:cxn>
                  <a:cxn ang="T14">
                    <a:pos x="T8" y="T9"/>
                  </a:cxn>
                </a:cxnLst>
                <a:rect l="T15" t="T16" r="T17" b="T18"/>
                <a:pathLst>
                  <a:path w="3" h="2">
                    <a:moveTo>
                      <a:pt x="0" y="1"/>
                    </a:moveTo>
                    <a:cubicBezTo>
                      <a:pt x="0" y="0"/>
                      <a:pt x="1" y="0"/>
                      <a:pt x="2" y="0"/>
                    </a:cubicBezTo>
                    <a:cubicBezTo>
                      <a:pt x="2" y="0"/>
                      <a:pt x="3" y="0"/>
                      <a:pt x="3" y="1"/>
                    </a:cubicBezTo>
                    <a:cubicBezTo>
                      <a:pt x="3" y="2"/>
                      <a:pt x="2" y="2"/>
                      <a:pt x="1" y="2"/>
                    </a:cubicBezTo>
                    <a:cubicBezTo>
                      <a:pt x="1"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5" name="Freeform 78"/>
              <p:cNvSpPr>
                <a:spLocks/>
              </p:cNvSpPr>
              <p:nvPr/>
            </p:nvSpPr>
            <p:spPr bwMode="auto">
              <a:xfrm>
                <a:off x="3619" y="2628"/>
                <a:ext cx="69" cy="242"/>
              </a:xfrm>
              <a:custGeom>
                <a:avLst/>
                <a:gdLst>
                  <a:gd name="T0" fmla="*/ 155 w 45"/>
                  <a:gd name="T1" fmla="*/ 0 h 158"/>
                  <a:gd name="T2" fmla="*/ 49 w 45"/>
                  <a:gd name="T3" fmla="*/ 458 h 158"/>
                  <a:gd name="T4" fmla="*/ 299 w 45"/>
                  <a:gd name="T5" fmla="*/ 985 h 158"/>
                  <a:gd name="T6" fmla="*/ 383 w 45"/>
                  <a:gd name="T7" fmla="*/ 1333 h 158"/>
                  <a:gd name="T8" fmla="*/ 238 w 45"/>
                  <a:gd name="T9" fmla="*/ 945 h 158"/>
                  <a:gd name="T10" fmla="*/ 0 w 45"/>
                  <a:gd name="T11" fmla="*/ 414 h 158"/>
                  <a:gd name="T12" fmla="*/ 155 w 45"/>
                  <a:gd name="T13" fmla="*/ 0 h 158"/>
                  <a:gd name="T14" fmla="*/ 0 60000 65536"/>
                  <a:gd name="T15" fmla="*/ 0 60000 65536"/>
                  <a:gd name="T16" fmla="*/ 0 60000 65536"/>
                  <a:gd name="T17" fmla="*/ 0 60000 65536"/>
                  <a:gd name="T18" fmla="*/ 0 60000 65536"/>
                  <a:gd name="T19" fmla="*/ 0 60000 65536"/>
                  <a:gd name="T20" fmla="*/ 0 60000 65536"/>
                  <a:gd name="T21" fmla="*/ 0 w 45"/>
                  <a:gd name="T22" fmla="*/ 0 h 158"/>
                  <a:gd name="T23" fmla="*/ 45 w 45"/>
                  <a:gd name="T24" fmla="*/ 158 h 15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 h="158">
                    <a:moveTo>
                      <a:pt x="18" y="0"/>
                    </a:moveTo>
                    <a:cubicBezTo>
                      <a:pt x="7" y="21"/>
                      <a:pt x="4" y="37"/>
                      <a:pt x="6" y="54"/>
                    </a:cubicBezTo>
                    <a:cubicBezTo>
                      <a:pt x="8" y="71"/>
                      <a:pt x="28" y="98"/>
                      <a:pt x="35" y="117"/>
                    </a:cubicBezTo>
                    <a:cubicBezTo>
                      <a:pt x="42" y="135"/>
                      <a:pt x="44" y="154"/>
                      <a:pt x="45" y="158"/>
                    </a:cubicBezTo>
                    <a:cubicBezTo>
                      <a:pt x="38" y="137"/>
                      <a:pt x="38" y="126"/>
                      <a:pt x="28" y="112"/>
                    </a:cubicBezTo>
                    <a:cubicBezTo>
                      <a:pt x="18" y="98"/>
                      <a:pt x="0" y="70"/>
                      <a:pt x="0" y="49"/>
                    </a:cubicBezTo>
                    <a:cubicBezTo>
                      <a:pt x="0" y="29"/>
                      <a:pt x="14" y="6"/>
                      <a:pt x="18" y="0"/>
                    </a:cubicBezTo>
                    <a:close/>
                  </a:path>
                </a:pathLst>
              </a:custGeom>
              <a:solidFill>
                <a:srgbClr val="FEE5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6" name="Freeform 79"/>
              <p:cNvSpPr>
                <a:spLocks/>
              </p:cNvSpPr>
              <p:nvPr/>
            </p:nvSpPr>
            <p:spPr bwMode="auto">
              <a:xfrm>
                <a:off x="3766" y="2378"/>
                <a:ext cx="71" cy="158"/>
              </a:xfrm>
              <a:custGeom>
                <a:avLst/>
                <a:gdLst>
                  <a:gd name="T0" fmla="*/ 404 w 46"/>
                  <a:gd name="T1" fmla="*/ 0 h 103"/>
                  <a:gd name="T2" fmla="*/ 0 w 46"/>
                  <a:gd name="T3" fmla="*/ 873 h 103"/>
                  <a:gd name="T4" fmla="*/ 404 w 46"/>
                  <a:gd name="T5" fmla="*/ 0 h 103"/>
                  <a:gd name="T6" fmla="*/ 0 60000 65536"/>
                  <a:gd name="T7" fmla="*/ 0 60000 65536"/>
                  <a:gd name="T8" fmla="*/ 0 60000 65536"/>
                  <a:gd name="T9" fmla="*/ 0 w 46"/>
                  <a:gd name="T10" fmla="*/ 0 h 103"/>
                  <a:gd name="T11" fmla="*/ 46 w 46"/>
                  <a:gd name="T12" fmla="*/ 103 h 103"/>
                </a:gdLst>
                <a:ahLst/>
                <a:cxnLst>
                  <a:cxn ang="T6">
                    <a:pos x="T0" y="T1"/>
                  </a:cxn>
                  <a:cxn ang="T7">
                    <a:pos x="T2" y="T3"/>
                  </a:cxn>
                  <a:cxn ang="T8">
                    <a:pos x="T4" y="T5"/>
                  </a:cxn>
                </a:cxnLst>
                <a:rect l="T9" t="T10" r="T11" b="T12"/>
                <a:pathLst>
                  <a:path w="46" h="103">
                    <a:moveTo>
                      <a:pt x="46" y="0"/>
                    </a:moveTo>
                    <a:cubicBezTo>
                      <a:pt x="43" y="8"/>
                      <a:pt x="4" y="62"/>
                      <a:pt x="0" y="103"/>
                    </a:cubicBezTo>
                    <a:cubicBezTo>
                      <a:pt x="1" y="70"/>
                      <a:pt x="16" y="36"/>
                      <a:pt x="46" y="0"/>
                    </a:cubicBezTo>
                    <a:close/>
                  </a:path>
                </a:pathLst>
              </a:custGeom>
              <a:solidFill>
                <a:srgbClr val="FEE5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7" name="Freeform 80"/>
              <p:cNvSpPr>
                <a:spLocks/>
              </p:cNvSpPr>
              <p:nvPr/>
            </p:nvSpPr>
            <p:spPr bwMode="auto">
              <a:xfrm>
                <a:off x="3860" y="2392"/>
                <a:ext cx="29" cy="72"/>
              </a:xfrm>
              <a:custGeom>
                <a:avLst/>
                <a:gdLst>
                  <a:gd name="T0" fmla="*/ 32 w 19"/>
                  <a:gd name="T1" fmla="*/ 397 h 47"/>
                  <a:gd name="T2" fmla="*/ 156 w 19"/>
                  <a:gd name="T3" fmla="*/ 0 h 47"/>
                  <a:gd name="T4" fmla="*/ 32 w 19"/>
                  <a:gd name="T5" fmla="*/ 397 h 47"/>
                  <a:gd name="T6" fmla="*/ 0 60000 65536"/>
                  <a:gd name="T7" fmla="*/ 0 60000 65536"/>
                  <a:gd name="T8" fmla="*/ 0 60000 65536"/>
                  <a:gd name="T9" fmla="*/ 0 w 19"/>
                  <a:gd name="T10" fmla="*/ 0 h 47"/>
                  <a:gd name="T11" fmla="*/ 19 w 19"/>
                  <a:gd name="T12" fmla="*/ 47 h 47"/>
                </a:gdLst>
                <a:ahLst/>
                <a:cxnLst>
                  <a:cxn ang="T6">
                    <a:pos x="T0" y="T1"/>
                  </a:cxn>
                  <a:cxn ang="T7">
                    <a:pos x="T2" y="T3"/>
                  </a:cxn>
                  <a:cxn ang="T8">
                    <a:pos x="T4" y="T5"/>
                  </a:cxn>
                </a:cxnLst>
                <a:rect l="T9" t="T10" r="T11" b="T12"/>
                <a:pathLst>
                  <a:path w="19" h="47">
                    <a:moveTo>
                      <a:pt x="4" y="47"/>
                    </a:moveTo>
                    <a:cubicBezTo>
                      <a:pt x="5" y="30"/>
                      <a:pt x="9" y="12"/>
                      <a:pt x="19" y="0"/>
                    </a:cubicBezTo>
                    <a:cubicBezTo>
                      <a:pt x="8" y="6"/>
                      <a:pt x="0" y="31"/>
                      <a:pt x="4" y="47"/>
                    </a:cubicBezTo>
                    <a:close/>
                  </a:path>
                </a:pathLst>
              </a:custGeom>
              <a:solidFill>
                <a:srgbClr val="FEE5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8" name="Freeform 81"/>
              <p:cNvSpPr>
                <a:spLocks/>
              </p:cNvSpPr>
              <p:nvPr/>
            </p:nvSpPr>
            <p:spPr bwMode="auto">
              <a:xfrm>
                <a:off x="4079" y="2761"/>
                <a:ext cx="110" cy="134"/>
              </a:xfrm>
              <a:custGeom>
                <a:avLst/>
                <a:gdLst>
                  <a:gd name="T0" fmla="*/ 600 w 72"/>
                  <a:gd name="T1" fmla="*/ 0 h 87"/>
                  <a:gd name="T2" fmla="*/ 0 w 72"/>
                  <a:gd name="T3" fmla="*/ 752 h 87"/>
                  <a:gd name="T4" fmla="*/ 600 w 72"/>
                  <a:gd name="T5" fmla="*/ 0 h 87"/>
                  <a:gd name="T6" fmla="*/ 0 60000 65536"/>
                  <a:gd name="T7" fmla="*/ 0 60000 65536"/>
                  <a:gd name="T8" fmla="*/ 0 60000 65536"/>
                  <a:gd name="T9" fmla="*/ 0 w 72"/>
                  <a:gd name="T10" fmla="*/ 0 h 87"/>
                  <a:gd name="T11" fmla="*/ 72 w 72"/>
                  <a:gd name="T12" fmla="*/ 87 h 87"/>
                </a:gdLst>
                <a:ahLst/>
                <a:cxnLst>
                  <a:cxn ang="T6">
                    <a:pos x="T0" y="T1"/>
                  </a:cxn>
                  <a:cxn ang="T7">
                    <a:pos x="T2" y="T3"/>
                  </a:cxn>
                  <a:cxn ang="T8">
                    <a:pos x="T4" y="T5"/>
                  </a:cxn>
                </a:cxnLst>
                <a:rect l="T9" t="T10" r="T11" b="T12"/>
                <a:pathLst>
                  <a:path w="72" h="87">
                    <a:moveTo>
                      <a:pt x="72" y="0"/>
                    </a:moveTo>
                    <a:cubicBezTo>
                      <a:pt x="67" y="21"/>
                      <a:pt x="46" y="68"/>
                      <a:pt x="0" y="87"/>
                    </a:cubicBezTo>
                    <a:cubicBezTo>
                      <a:pt x="17" y="81"/>
                      <a:pt x="54" y="46"/>
                      <a:pt x="7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89" name="Freeform 82"/>
              <p:cNvSpPr>
                <a:spLocks/>
              </p:cNvSpPr>
              <p:nvPr/>
            </p:nvSpPr>
            <p:spPr bwMode="auto">
              <a:xfrm>
                <a:off x="4134" y="2573"/>
                <a:ext cx="60" cy="70"/>
              </a:xfrm>
              <a:custGeom>
                <a:avLst/>
                <a:gdLst>
                  <a:gd name="T0" fmla="*/ 0 w 39"/>
                  <a:gd name="T1" fmla="*/ 0 h 46"/>
                  <a:gd name="T2" fmla="*/ 237 w 39"/>
                  <a:gd name="T3" fmla="*/ 142 h 46"/>
                  <a:gd name="T4" fmla="*/ 335 w 39"/>
                  <a:gd name="T5" fmla="*/ 377 h 46"/>
                  <a:gd name="T6" fmla="*/ 0 w 39"/>
                  <a:gd name="T7" fmla="*/ 0 h 46"/>
                  <a:gd name="T8" fmla="*/ 0 60000 65536"/>
                  <a:gd name="T9" fmla="*/ 0 60000 65536"/>
                  <a:gd name="T10" fmla="*/ 0 60000 65536"/>
                  <a:gd name="T11" fmla="*/ 0 60000 65536"/>
                  <a:gd name="T12" fmla="*/ 0 w 39"/>
                  <a:gd name="T13" fmla="*/ 0 h 46"/>
                  <a:gd name="T14" fmla="*/ 39 w 39"/>
                  <a:gd name="T15" fmla="*/ 46 h 46"/>
                </a:gdLst>
                <a:ahLst/>
                <a:cxnLst>
                  <a:cxn ang="T8">
                    <a:pos x="T0" y="T1"/>
                  </a:cxn>
                  <a:cxn ang="T9">
                    <a:pos x="T2" y="T3"/>
                  </a:cxn>
                  <a:cxn ang="T10">
                    <a:pos x="T4" y="T5"/>
                  </a:cxn>
                  <a:cxn ang="T11">
                    <a:pos x="T6" y="T7"/>
                  </a:cxn>
                </a:cxnLst>
                <a:rect l="T12" t="T13" r="T14" b="T15"/>
                <a:pathLst>
                  <a:path w="39" h="46">
                    <a:moveTo>
                      <a:pt x="0" y="0"/>
                    </a:moveTo>
                    <a:cubicBezTo>
                      <a:pt x="9" y="3"/>
                      <a:pt x="19" y="7"/>
                      <a:pt x="27" y="17"/>
                    </a:cubicBezTo>
                    <a:cubicBezTo>
                      <a:pt x="32" y="24"/>
                      <a:pt x="36" y="35"/>
                      <a:pt x="39" y="46"/>
                    </a:cubicBezTo>
                    <a:cubicBezTo>
                      <a:pt x="32" y="31"/>
                      <a:pt x="26" y="14"/>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90" name="Freeform 83"/>
              <p:cNvSpPr>
                <a:spLocks/>
              </p:cNvSpPr>
              <p:nvPr/>
            </p:nvSpPr>
            <p:spPr bwMode="auto">
              <a:xfrm>
                <a:off x="3814" y="2910"/>
                <a:ext cx="104" cy="37"/>
              </a:xfrm>
              <a:custGeom>
                <a:avLst/>
                <a:gdLst>
                  <a:gd name="T0" fmla="*/ 0 w 68"/>
                  <a:gd name="T1" fmla="*/ 210 h 24"/>
                  <a:gd name="T2" fmla="*/ 569 w 68"/>
                  <a:gd name="T3" fmla="*/ 0 h 24"/>
                  <a:gd name="T4" fmla="*/ 0 60000 65536"/>
                  <a:gd name="T5" fmla="*/ 0 60000 65536"/>
                  <a:gd name="T6" fmla="*/ 0 w 68"/>
                  <a:gd name="T7" fmla="*/ 0 h 24"/>
                  <a:gd name="T8" fmla="*/ 68 w 68"/>
                  <a:gd name="T9" fmla="*/ 24 h 24"/>
                </a:gdLst>
                <a:ahLst/>
                <a:cxnLst>
                  <a:cxn ang="T4">
                    <a:pos x="T0" y="T1"/>
                  </a:cxn>
                  <a:cxn ang="T5">
                    <a:pos x="T2" y="T3"/>
                  </a:cxn>
                </a:cxnLst>
                <a:rect l="T6" t="T7" r="T8" b="T9"/>
                <a:pathLst>
                  <a:path w="68" h="24">
                    <a:moveTo>
                      <a:pt x="0" y="24"/>
                    </a:moveTo>
                    <a:cubicBezTo>
                      <a:pt x="18" y="23"/>
                      <a:pt x="57" y="9"/>
                      <a:pt x="6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91" name="Freeform 84"/>
              <p:cNvSpPr>
                <a:spLocks/>
              </p:cNvSpPr>
              <p:nvPr/>
            </p:nvSpPr>
            <p:spPr bwMode="auto">
              <a:xfrm>
                <a:off x="3611" y="2679"/>
                <a:ext cx="26" cy="79"/>
              </a:xfrm>
              <a:custGeom>
                <a:avLst/>
                <a:gdLst>
                  <a:gd name="T0" fmla="*/ 61 w 17"/>
                  <a:gd name="T1" fmla="*/ 12 h 52"/>
                  <a:gd name="T2" fmla="*/ 142 w 17"/>
                  <a:gd name="T3" fmla="*/ 421 h 52"/>
                  <a:gd name="T4" fmla="*/ 66 w 17"/>
                  <a:gd name="T5" fmla="*/ 0 h 52"/>
                  <a:gd name="T6" fmla="*/ 0 60000 65536"/>
                  <a:gd name="T7" fmla="*/ 0 60000 65536"/>
                  <a:gd name="T8" fmla="*/ 0 60000 65536"/>
                  <a:gd name="T9" fmla="*/ 0 w 17"/>
                  <a:gd name="T10" fmla="*/ 0 h 52"/>
                  <a:gd name="T11" fmla="*/ 17 w 17"/>
                  <a:gd name="T12" fmla="*/ 52 h 52"/>
                </a:gdLst>
                <a:ahLst/>
                <a:cxnLst>
                  <a:cxn ang="T6">
                    <a:pos x="T0" y="T1"/>
                  </a:cxn>
                  <a:cxn ang="T7">
                    <a:pos x="T2" y="T3"/>
                  </a:cxn>
                  <a:cxn ang="T8">
                    <a:pos x="T4" y="T5"/>
                  </a:cxn>
                </a:cxnLst>
                <a:rect l="T9" t="T10" r="T11" b="T12"/>
                <a:pathLst>
                  <a:path w="17" h="52">
                    <a:moveTo>
                      <a:pt x="7" y="1"/>
                    </a:moveTo>
                    <a:cubicBezTo>
                      <a:pt x="3" y="15"/>
                      <a:pt x="5" y="34"/>
                      <a:pt x="17" y="52"/>
                    </a:cubicBezTo>
                    <a:cubicBezTo>
                      <a:pt x="0" y="38"/>
                      <a:pt x="1" y="10"/>
                      <a:pt x="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392" name="Freeform 85"/>
              <p:cNvSpPr>
                <a:spLocks noEditPoints="1"/>
              </p:cNvSpPr>
              <p:nvPr/>
            </p:nvSpPr>
            <p:spPr bwMode="auto">
              <a:xfrm>
                <a:off x="3419" y="1859"/>
                <a:ext cx="953" cy="1260"/>
              </a:xfrm>
              <a:custGeom>
                <a:avLst/>
                <a:gdLst>
                  <a:gd name="T0" fmla="*/ 3849 w 621"/>
                  <a:gd name="T1" fmla="*/ 3959 h 822"/>
                  <a:gd name="T2" fmla="*/ 2996 w 621"/>
                  <a:gd name="T3" fmla="*/ 3211 h 822"/>
                  <a:gd name="T4" fmla="*/ 2706 w 621"/>
                  <a:gd name="T5" fmla="*/ 3616 h 822"/>
                  <a:gd name="T6" fmla="*/ 3008 w 621"/>
                  <a:gd name="T7" fmla="*/ 2925 h 822"/>
                  <a:gd name="T8" fmla="*/ 3057 w 621"/>
                  <a:gd name="T9" fmla="*/ 1873 h 822"/>
                  <a:gd name="T10" fmla="*/ 3089 w 621"/>
                  <a:gd name="T11" fmla="*/ 1793 h 822"/>
                  <a:gd name="T12" fmla="*/ 3166 w 621"/>
                  <a:gd name="T13" fmla="*/ 1763 h 822"/>
                  <a:gd name="T14" fmla="*/ 3665 w 621"/>
                  <a:gd name="T15" fmla="*/ 1076 h 822"/>
                  <a:gd name="T16" fmla="*/ 3818 w 621"/>
                  <a:gd name="T17" fmla="*/ 838 h 822"/>
                  <a:gd name="T18" fmla="*/ 3651 w 621"/>
                  <a:gd name="T19" fmla="*/ 541 h 822"/>
                  <a:gd name="T20" fmla="*/ 28 w 621"/>
                  <a:gd name="T21" fmla="*/ 349 h 822"/>
                  <a:gd name="T22" fmla="*/ 393 w 621"/>
                  <a:gd name="T23" fmla="*/ 480 h 822"/>
                  <a:gd name="T24" fmla="*/ 1495 w 621"/>
                  <a:gd name="T25" fmla="*/ 3034 h 822"/>
                  <a:gd name="T26" fmla="*/ 1604 w 621"/>
                  <a:gd name="T27" fmla="*/ 3650 h 822"/>
                  <a:gd name="T28" fmla="*/ 1556 w 621"/>
                  <a:gd name="T29" fmla="*/ 5656 h 822"/>
                  <a:gd name="T30" fmla="*/ 1432 w 621"/>
                  <a:gd name="T31" fmla="*/ 5989 h 822"/>
                  <a:gd name="T32" fmla="*/ 2851 w 621"/>
                  <a:gd name="T33" fmla="*/ 6018 h 822"/>
                  <a:gd name="T34" fmla="*/ 3008 w 621"/>
                  <a:gd name="T35" fmla="*/ 5129 h 822"/>
                  <a:gd name="T36" fmla="*/ 2851 w 621"/>
                  <a:gd name="T37" fmla="*/ 3919 h 822"/>
                  <a:gd name="T38" fmla="*/ 3155 w 621"/>
                  <a:gd name="T39" fmla="*/ 4881 h 822"/>
                  <a:gd name="T40" fmla="*/ 3105 w 621"/>
                  <a:gd name="T41" fmla="*/ 5278 h 822"/>
                  <a:gd name="T42" fmla="*/ 3339 w 621"/>
                  <a:gd name="T43" fmla="*/ 6858 h 822"/>
                  <a:gd name="T44" fmla="*/ 4283 w 621"/>
                  <a:gd name="T45" fmla="*/ 4697 h 822"/>
                  <a:gd name="T46" fmla="*/ 1960 w 621"/>
                  <a:gd name="T47" fmla="*/ 3210 h 822"/>
                  <a:gd name="T48" fmla="*/ 2426 w 621"/>
                  <a:gd name="T49" fmla="*/ 2712 h 822"/>
                  <a:gd name="T50" fmla="*/ 2331 w 621"/>
                  <a:gd name="T51" fmla="*/ 2911 h 822"/>
                  <a:gd name="T52" fmla="*/ 1992 w 621"/>
                  <a:gd name="T53" fmla="*/ 3555 h 822"/>
                  <a:gd name="T54" fmla="*/ 1880 w 621"/>
                  <a:gd name="T55" fmla="*/ 3811 h 822"/>
                  <a:gd name="T56" fmla="*/ 1797 w 621"/>
                  <a:gd name="T57" fmla="*/ 3699 h 822"/>
                  <a:gd name="T58" fmla="*/ 2021 w 621"/>
                  <a:gd name="T59" fmla="*/ 1919 h 822"/>
                  <a:gd name="T60" fmla="*/ 1819 w 621"/>
                  <a:gd name="T61" fmla="*/ 892 h 822"/>
                  <a:gd name="T62" fmla="*/ 1926 w 621"/>
                  <a:gd name="T63" fmla="*/ 1048 h 822"/>
                  <a:gd name="T64" fmla="*/ 1926 w 621"/>
                  <a:gd name="T65" fmla="*/ 1116 h 822"/>
                  <a:gd name="T66" fmla="*/ 1912 w 621"/>
                  <a:gd name="T67" fmla="*/ 1191 h 822"/>
                  <a:gd name="T68" fmla="*/ 1960 w 621"/>
                  <a:gd name="T69" fmla="*/ 1495 h 822"/>
                  <a:gd name="T70" fmla="*/ 2021 w 621"/>
                  <a:gd name="T71" fmla="*/ 1919 h 822"/>
                  <a:gd name="T72" fmla="*/ 2419 w 621"/>
                  <a:gd name="T73" fmla="*/ 3562 h 822"/>
                  <a:gd name="T74" fmla="*/ 2056 w 621"/>
                  <a:gd name="T75" fmla="*/ 3576 h 822"/>
                  <a:gd name="T76" fmla="*/ 2388 w 621"/>
                  <a:gd name="T77" fmla="*/ 2954 h 822"/>
                  <a:gd name="T78" fmla="*/ 3040 w 621"/>
                  <a:gd name="T79" fmla="*/ 2204 h 822"/>
                  <a:gd name="T80" fmla="*/ 2624 w 621"/>
                  <a:gd name="T81" fmla="*/ 2125 h 822"/>
                  <a:gd name="T82" fmla="*/ 2988 w 621"/>
                  <a:gd name="T83" fmla="*/ 1887 h 822"/>
                  <a:gd name="T84" fmla="*/ 3022 w 621"/>
                  <a:gd name="T85" fmla="*/ 2109 h 822"/>
                  <a:gd name="T86" fmla="*/ 2129 w 621"/>
                  <a:gd name="T87" fmla="*/ 2684 h 822"/>
                  <a:gd name="T88" fmla="*/ 2148 w 621"/>
                  <a:gd name="T89" fmla="*/ 2434 h 822"/>
                  <a:gd name="T90" fmla="*/ 664 w 621"/>
                  <a:gd name="T91" fmla="*/ 432 h 822"/>
                  <a:gd name="T92" fmla="*/ 3754 w 621"/>
                  <a:gd name="T93" fmla="*/ 797 h 822"/>
                  <a:gd name="T94" fmla="*/ 3577 w 621"/>
                  <a:gd name="T95" fmla="*/ 820 h 822"/>
                  <a:gd name="T96" fmla="*/ 3474 w 621"/>
                  <a:gd name="T97" fmla="*/ 797 h 822"/>
                  <a:gd name="T98" fmla="*/ 3361 w 621"/>
                  <a:gd name="T99" fmla="*/ 763 h 822"/>
                  <a:gd name="T100" fmla="*/ 3267 w 621"/>
                  <a:gd name="T101" fmla="*/ 763 h 822"/>
                  <a:gd name="T102" fmla="*/ 3123 w 621"/>
                  <a:gd name="T103" fmla="*/ 820 h 822"/>
                  <a:gd name="T104" fmla="*/ 2136 w 621"/>
                  <a:gd name="T105" fmla="*/ 914 h 822"/>
                  <a:gd name="T106" fmla="*/ 973 w 621"/>
                  <a:gd name="T107" fmla="*/ 541 h 822"/>
                  <a:gd name="T108" fmla="*/ 1318 w 621"/>
                  <a:gd name="T109" fmla="*/ 1128 h 822"/>
                  <a:gd name="T110" fmla="*/ 1225 w 621"/>
                  <a:gd name="T111" fmla="*/ 878 h 822"/>
                  <a:gd name="T112" fmla="*/ 1691 w 621"/>
                  <a:gd name="T113" fmla="*/ 1006 h 822"/>
                  <a:gd name="T114" fmla="*/ 1710 w 621"/>
                  <a:gd name="T115" fmla="*/ 1076 h 822"/>
                  <a:gd name="T116" fmla="*/ 1731 w 621"/>
                  <a:gd name="T117" fmla="*/ 1130 h 822"/>
                  <a:gd name="T118" fmla="*/ 2043 w 621"/>
                  <a:gd name="T119" fmla="*/ 2725 h 822"/>
                  <a:gd name="T120" fmla="*/ 1898 w 621"/>
                  <a:gd name="T121" fmla="*/ 3181 h 822"/>
                  <a:gd name="T122" fmla="*/ 1547 w 621"/>
                  <a:gd name="T123" fmla="*/ 2920 h 82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621"/>
                  <a:gd name="T187" fmla="*/ 0 h 822"/>
                  <a:gd name="T188" fmla="*/ 621 w 621"/>
                  <a:gd name="T189" fmla="*/ 822 h 82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621" h="822">
                    <a:moveTo>
                      <a:pt x="619" y="521"/>
                    </a:moveTo>
                    <a:cubicBezTo>
                      <a:pt x="618" y="518"/>
                      <a:pt x="616" y="517"/>
                      <a:pt x="613" y="518"/>
                    </a:cubicBezTo>
                    <a:cubicBezTo>
                      <a:pt x="591" y="527"/>
                      <a:pt x="547" y="538"/>
                      <a:pt x="514" y="531"/>
                    </a:cubicBezTo>
                    <a:cubicBezTo>
                      <a:pt x="506" y="529"/>
                      <a:pt x="502" y="522"/>
                      <a:pt x="498" y="515"/>
                    </a:cubicBezTo>
                    <a:cubicBezTo>
                      <a:pt x="495" y="505"/>
                      <a:pt x="489" y="495"/>
                      <a:pt x="480" y="486"/>
                    </a:cubicBezTo>
                    <a:cubicBezTo>
                      <a:pt x="472" y="477"/>
                      <a:pt x="462" y="473"/>
                      <a:pt x="452" y="468"/>
                    </a:cubicBezTo>
                    <a:cubicBezTo>
                      <a:pt x="452" y="468"/>
                      <a:pt x="452" y="468"/>
                      <a:pt x="452" y="468"/>
                    </a:cubicBezTo>
                    <a:cubicBezTo>
                      <a:pt x="439" y="458"/>
                      <a:pt x="432" y="442"/>
                      <a:pt x="421" y="430"/>
                    </a:cubicBezTo>
                    <a:cubicBezTo>
                      <a:pt x="414" y="424"/>
                      <a:pt x="407" y="421"/>
                      <a:pt x="399" y="416"/>
                    </a:cubicBezTo>
                    <a:cubicBezTo>
                      <a:pt x="393" y="411"/>
                      <a:pt x="389" y="406"/>
                      <a:pt x="385" y="400"/>
                    </a:cubicBezTo>
                    <a:cubicBezTo>
                      <a:pt x="383" y="396"/>
                      <a:pt x="380" y="392"/>
                      <a:pt x="376" y="388"/>
                    </a:cubicBezTo>
                    <a:cubicBezTo>
                      <a:pt x="365" y="377"/>
                      <a:pt x="357" y="378"/>
                      <a:pt x="352" y="380"/>
                    </a:cubicBezTo>
                    <a:cubicBezTo>
                      <a:pt x="343" y="384"/>
                      <a:pt x="339" y="399"/>
                      <a:pt x="340" y="412"/>
                    </a:cubicBezTo>
                    <a:cubicBezTo>
                      <a:pt x="340" y="414"/>
                      <a:pt x="340" y="414"/>
                      <a:pt x="340" y="414"/>
                    </a:cubicBezTo>
                    <a:cubicBezTo>
                      <a:pt x="340" y="415"/>
                      <a:pt x="340" y="415"/>
                      <a:pt x="340" y="416"/>
                    </a:cubicBezTo>
                    <a:cubicBezTo>
                      <a:pt x="337" y="426"/>
                      <a:pt x="333" y="437"/>
                      <a:pt x="326" y="445"/>
                    </a:cubicBezTo>
                    <a:cubicBezTo>
                      <a:pt x="325" y="446"/>
                      <a:pt x="324" y="447"/>
                      <a:pt x="322" y="448"/>
                    </a:cubicBezTo>
                    <a:cubicBezTo>
                      <a:pt x="320" y="442"/>
                      <a:pt x="318" y="435"/>
                      <a:pt x="318" y="427"/>
                    </a:cubicBezTo>
                    <a:cubicBezTo>
                      <a:pt x="318" y="427"/>
                      <a:pt x="318" y="427"/>
                      <a:pt x="318" y="427"/>
                    </a:cubicBezTo>
                    <a:cubicBezTo>
                      <a:pt x="321" y="426"/>
                      <a:pt x="325" y="422"/>
                      <a:pt x="327" y="419"/>
                    </a:cubicBezTo>
                    <a:cubicBezTo>
                      <a:pt x="334" y="410"/>
                      <a:pt x="329" y="397"/>
                      <a:pt x="328" y="386"/>
                    </a:cubicBezTo>
                    <a:cubicBezTo>
                      <a:pt x="331" y="381"/>
                      <a:pt x="334" y="375"/>
                      <a:pt x="338" y="370"/>
                    </a:cubicBezTo>
                    <a:cubicBezTo>
                      <a:pt x="343" y="366"/>
                      <a:pt x="350" y="363"/>
                      <a:pt x="353" y="356"/>
                    </a:cubicBezTo>
                    <a:cubicBezTo>
                      <a:pt x="354" y="353"/>
                      <a:pt x="354" y="349"/>
                      <a:pt x="353" y="346"/>
                    </a:cubicBezTo>
                    <a:cubicBezTo>
                      <a:pt x="366" y="321"/>
                      <a:pt x="366" y="296"/>
                      <a:pt x="364" y="270"/>
                    </a:cubicBezTo>
                    <a:cubicBezTo>
                      <a:pt x="365" y="261"/>
                      <a:pt x="364" y="251"/>
                      <a:pt x="363" y="243"/>
                    </a:cubicBezTo>
                    <a:cubicBezTo>
                      <a:pt x="361" y="231"/>
                      <a:pt x="361" y="231"/>
                      <a:pt x="361" y="231"/>
                    </a:cubicBezTo>
                    <a:cubicBezTo>
                      <a:pt x="360" y="229"/>
                      <a:pt x="360" y="227"/>
                      <a:pt x="359" y="224"/>
                    </a:cubicBezTo>
                    <a:cubicBezTo>
                      <a:pt x="359" y="224"/>
                      <a:pt x="359" y="224"/>
                      <a:pt x="359" y="224"/>
                    </a:cubicBezTo>
                    <a:cubicBezTo>
                      <a:pt x="359" y="223"/>
                      <a:pt x="359" y="222"/>
                      <a:pt x="359" y="221"/>
                    </a:cubicBezTo>
                    <a:cubicBezTo>
                      <a:pt x="359" y="221"/>
                      <a:pt x="359" y="221"/>
                      <a:pt x="359" y="221"/>
                    </a:cubicBezTo>
                    <a:cubicBezTo>
                      <a:pt x="359" y="220"/>
                      <a:pt x="359" y="219"/>
                      <a:pt x="359" y="219"/>
                    </a:cubicBezTo>
                    <a:cubicBezTo>
                      <a:pt x="359" y="218"/>
                      <a:pt x="359" y="218"/>
                      <a:pt x="360" y="218"/>
                    </a:cubicBezTo>
                    <a:cubicBezTo>
                      <a:pt x="360" y="217"/>
                      <a:pt x="360" y="217"/>
                      <a:pt x="360" y="216"/>
                    </a:cubicBezTo>
                    <a:cubicBezTo>
                      <a:pt x="360" y="216"/>
                      <a:pt x="360" y="216"/>
                      <a:pt x="360" y="216"/>
                    </a:cubicBezTo>
                    <a:cubicBezTo>
                      <a:pt x="361" y="214"/>
                      <a:pt x="362" y="213"/>
                      <a:pt x="363" y="212"/>
                    </a:cubicBezTo>
                    <a:cubicBezTo>
                      <a:pt x="363" y="212"/>
                      <a:pt x="363" y="212"/>
                      <a:pt x="363" y="212"/>
                    </a:cubicBezTo>
                    <a:cubicBezTo>
                      <a:pt x="364" y="212"/>
                      <a:pt x="364" y="212"/>
                      <a:pt x="364" y="212"/>
                    </a:cubicBezTo>
                    <a:cubicBezTo>
                      <a:pt x="365" y="212"/>
                      <a:pt x="366" y="211"/>
                      <a:pt x="367" y="211"/>
                    </a:cubicBezTo>
                    <a:cubicBezTo>
                      <a:pt x="367" y="211"/>
                      <a:pt x="368" y="210"/>
                      <a:pt x="368" y="210"/>
                    </a:cubicBezTo>
                    <a:cubicBezTo>
                      <a:pt x="369" y="210"/>
                      <a:pt x="370" y="209"/>
                      <a:pt x="371" y="208"/>
                    </a:cubicBezTo>
                    <a:cubicBezTo>
                      <a:pt x="372" y="208"/>
                      <a:pt x="372" y="208"/>
                      <a:pt x="372" y="208"/>
                    </a:cubicBezTo>
                    <a:cubicBezTo>
                      <a:pt x="373" y="207"/>
                      <a:pt x="374" y="206"/>
                      <a:pt x="375" y="206"/>
                    </a:cubicBezTo>
                    <a:cubicBezTo>
                      <a:pt x="375" y="205"/>
                      <a:pt x="375" y="205"/>
                      <a:pt x="376" y="205"/>
                    </a:cubicBezTo>
                    <a:cubicBezTo>
                      <a:pt x="377" y="204"/>
                      <a:pt x="377" y="203"/>
                      <a:pt x="378" y="202"/>
                    </a:cubicBezTo>
                    <a:cubicBezTo>
                      <a:pt x="378" y="202"/>
                      <a:pt x="379" y="202"/>
                      <a:pt x="379" y="201"/>
                    </a:cubicBezTo>
                    <a:cubicBezTo>
                      <a:pt x="380" y="200"/>
                      <a:pt x="381" y="199"/>
                      <a:pt x="382" y="198"/>
                    </a:cubicBezTo>
                    <a:cubicBezTo>
                      <a:pt x="394" y="179"/>
                      <a:pt x="417" y="157"/>
                      <a:pt x="431" y="127"/>
                    </a:cubicBezTo>
                    <a:cubicBezTo>
                      <a:pt x="434" y="126"/>
                      <a:pt x="436" y="125"/>
                      <a:pt x="438" y="123"/>
                    </a:cubicBezTo>
                    <a:cubicBezTo>
                      <a:pt x="439" y="122"/>
                      <a:pt x="439" y="122"/>
                      <a:pt x="440" y="121"/>
                    </a:cubicBezTo>
                    <a:cubicBezTo>
                      <a:pt x="444" y="115"/>
                      <a:pt x="446" y="108"/>
                      <a:pt x="447" y="101"/>
                    </a:cubicBezTo>
                    <a:cubicBezTo>
                      <a:pt x="447" y="101"/>
                      <a:pt x="447" y="101"/>
                      <a:pt x="447" y="101"/>
                    </a:cubicBezTo>
                    <a:cubicBezTo>
                      <a:pt x="448" y="100"/>
                      <a:pt x="448" y="100"/>
                      <a:pt x="448" y="99"/>
                    </a:cubicBezTo>
                    <a:cubicBezTo>
                      <a:pt x="448" y="99"/>
                      <a:pt x="448" y="99"/>
                      <a:pt x="448" y="99"/>
                    </a:cubicBezTo>
                    <a:cubicBezTo>
                      <a:pt x="449" y="98"/>
                      <a:pt x="449" y="97"/>
                      <a:pt x="449" y="97"/>
                    </a:cubicBezTo>
                    <a:cubicBezTo>
                      <a:pt x="449" y="96"/>
                      <a:pt x="449" y="96"/>
                      <a:pt x="449" y="96"/>
                    </a:cubicBezTo>
                    <a:cubicBezTo>
                      <a:pt x="449" y="95"/>
                      <a:pt x="449" y="95"/>
                      <a:pt x="449" y="94"/>
                    </a:cubicBezTo>
                    <a:cubicBezTo>
                      <a:pt x="449" y="94"/>
                      <a:pt x="449" y="94"/>
                      <a:pt x="449" y="94"/>
                    </a:cubicBezTo>
                    <a:cubicBezTo>
                      <a:pt x="449" y="93"/>
                      <a:pt x="450" y="92"/>
                      <a:pt x="449" y="91"/>
                    </a:cubicBezTo>
                    <a:cubicBezTo>
                      <a:pt x="449" y="83"/>
                      <a:pt x="443" y="75"/>
                      <a:pt x="429" y="64"/>
                    </a:cubicBezTo>
                    <a:cubicBezTo>
                      <a:pt x="396" y="38"/>
                      <a:pt x="359" y="22"/>
                      <a:pt x="305" y="12"/>
                    </a:cubicBezTo>
                    <a:cubicBezTo>
                      <a:pt x="248" y="0"/>
                      <a:pt x="198" y="14"/>
                      <a:pt x="144" y="28"/>
                    </a:cubicBezTo>
                    <a:cubicBezTo>
                      <a:pt x="121" y="34"/>
                      <a:pt x="121" y="34"/>
                      <a:pt x="121" y="34"/>
                    </a:cubicBezTo>
                    <a:cubicBezTo>
                      <a:pt x="97" y="40"/>
                      <a:pt x="71" y="46"/>
                      <a:pt x="48" y="46"/>
                    </a:cubicBezTo>
                    <a:cubicBezTo>
                      <a:pt x="42" y="45"/>
                      <a:pt x="36" y="44"/>
                      <a:pt x="30" y="43"/>
                    </a:cubicBezTo>
                    <a:cubicBezTo>
                      <a:pt x="21" y="42"/>
                      <a:pt x="12" y="40"/>
                      <a:pt x="3" y="41"/>
                    </a:cubicBezTo>
                    <a:cubicBezTo>
                      <a:pt x="1" y="41"/>
                      <a:pt x="0" y="44"/>
                      <a:pt x="0" y="46"/>
                    </a:cubicBezTo>
                    <a:cubicBezTo>
                      <a:pt x="0" y="48"/>
                      <a:pt x="1" y="53"/>
                      <a:pt x="3" y="53"/>
                    </a:cubicBezTo>
                    <a:cubicBezTo>
                      <a:pt x="11" y="53"/>
                      <a:pt x="18" y="53"/>
                      <a:pt x="26" y="54"/>
                    </a:cubicBezTo>
                    <a:cubicBezTo>
                      <a:pt x="33" y="55"/>
                      <a:pt x="39" y="56"/>
                      <a:pt x="46" y="57"/>
                    </a:cubicBezTo>
                    <a:cubicBezTo>
                      <a:pt x="46" y="57"/>
                      <a:pt x="46" y="57"/>
                      <a:pt x="46" y="57"/>
                    </a:cubicBezTo>
                    <a:cubicBezTo>
                      <a:pt x="46" y="57"/>
                      <a:pt x="46" y="57"/>
                      <a:pt x="46" y="57"/>
                    </a:cubicBezTo>
                    <a:cubicBezTo>
                      <a:pt x="61" y="59"/>
                      <a:pt x="90" y="64"/>
                      <a:pt x="103" y="71"/>
                    </a:cubicBezTo>
                    <a:cubicBezTo>
                      <a:pt x="127" y="85"/>
                      <a:pt x="142" y="118"/>
                      <a:pt x="150" y="143"/>
                    </a:cubicBezTo>
                    <a:cubicBezTo>
                      <a:pt x="162" y="182"/>
                      <a:pt x="164" y="223"/>
                      <a:pt x="166" y="262"/>
                    </a:cubicBezTo>
                    <a:cubicBezTo>
                      <a:pt x="167" y="290"/>
                      <a:pt x="169" y="319"/>
                      <a:pt x="174" y="347"/>
                    </a:cubicBezTo>
                    <a:cubicBezTo>
                      <a:pt x="174" y="350"/>
                      <a:pt x="175" y="354"/>
                      <a:pt x="176" y="358"/>
                    </a:cubicBezTo>
                    <a:cubicBezTo>
                      <a:pt x="176" y="358"/>
                      <a:pt x="176" y="358"/>
                      <a:pt x="176" y="358"/>
                    </a:cubicBezTo>
                    <a:cubicBezTo>
                      <a:pt x="179" y="375"/>
                      <a:pt x="183" y="390"/>
                      <a:pt x="188" y="403"/>
                    </a:cubicBezTo>
                    <a:cubicBezTo>
                      <a:pt x="190" y="410"/>
                      <a:pt x="192" y="415"/>
                      <a:pt x="194" y="421"/>
                    </a:cubicBezTo>
                    <a:cubicBezTo>
                      <a:pt x="193" y="423"/>
                      <a:pt x="191" y="425"/>
                      <a:pt x="190" y="427"/>
                    </a:cubicBezTo>
                    <a:cubicBezTo>
                      <a:pt x="190" y="427"/>
                      <a:pt x="190" y="427"/>
                      <a:pt x="190" y="427"/>
                    </a:cubicBezTo>
                    <a:cubicBezTo>
                      <a:pt x="189" y="428"/>
                      <a:pt x="189" y="429"/>
                      <a:pt x="188" y="431"/>
                    </a:cubicBezTo>
                    <a:cubicBezTo>
                      <a:pt x="188" y="431"/>
                      <a:pt x="188" y="431"/>
                      <a:pt x="188" y="431"/>
                    </a:cubicBezTo>
                    <a:cubicBezTo>
                      <a:pt x="187" y="432"/>
                      <a:pt x="186" y="433"/>
                      <a:pt x="186" y="434"/>
                    </a:cubicBezTo>
                    <a:cubicBezTo>
                      <a:pt x="186" y="434"/>
                      <a:pt x="185" y="435"/>
                      <a:pt x="185" y="435"/>
                    </a:cubicBezTo>
                    <a:cubicBezTo>
                      <a:pt x="177" y="450"/>
                      <a:pt x="168" y="466"/>
                      <a:pt x="165" y="477"/>
                    </a:cubicBezTo>
                    <a:cubicBezTo>
                      <a:pt x="153" y="500"/>
                      <a:pt x="142" y="526"/>
                      <a:pt x="142" y="542"/>
                    </a:cubicBezTo>
                    <a:cubicBezTo>
                      <a:pt x="140" y="567"/>
                      <a:pt x="161" y="596"/>
                      <a:pt x="170" y="619"/>
                    </a:cubicBezTo>
                    <a:cubicBezTo>
                      <a:pt x="176" y="634"/>
                      <a:pt x="178" y="653"/>
                      <a:pt x="183" y="668"/>
                    </a:cubicBezTo>
                    <a:cubicBezTo>
                      <a:pt x="183" y="668"/>
                      <a:pt x="183" y="668"/>
                      <a:pt x="183" y="668"/>
                    </a:cubicBezTo>
                    <a:cubicBezTo>
                      <a:pt x="187" y="684"/>
                      <a:pt x="179" y="694"/>
                      <a:pt x="166" y="696"/>
                    </a:cubicBezTo>
                    <a:cubicBezTo>
                      <a:pt x="127" y="704"/>
                      <a:pt x="83" y="712"/>
                      <a:pt x="76" y="752"/>
                    </a:cubicBezTo>
                    <a:cubicBezTo>
                      <a:pt x="75" y="756"/>
                      <a:pt x="77" y="759"/>
                      <a:pt x="81" y="759"/>
                    </a:cubicBezTo>
                    <a:cubicBezTo>
                      <a:pt x="84" y="760"/>
                      <a:pt x="87" y="758"/>
                      <a:pt x="88" y="755"/>
                    </a:cubicBezTo>
                    <a:cubicBezTo>
                      <a:pt x="94" y="722"/>
                      <a:pt x="130" y="715"/>
                      <a:pt x="168" y="708"/>
                    </a:cubicBezTo>
                    <a:cubicBezTo>
                      <a:pt x="175" y="707"/>
                      <a:pt x="199" y="701"/>
                      <a:pt x="213" y="703"/>
                    </a:cubicBezTo>
                    <a:cubicBezTo>
                      <a:pt x="213" y="703"/>
                      <a:pt x="213" y="704"/>
                      <a:pt x="214" y="704"/>
                    </a:cubicBezTo>
                    <a:cubicBezTo>
                      <a:pt x="241" y="713"/>
                      <a:pt x="276" y="695"/>
                      <a:pt x="302" y="687"/>
                    </a:cubicBezTo>
                    <a:cubicBezTo>
                      <a:pt x="308" y="685"/>
                      <a:pt x="316" y="683"/>
                      <a:pt x="324" y="679"/>
                    </a:cubicBezTo>
                    <a:cubicBezTo>
                      <a:pt x="333" y="678"/>
                      <a:pt x="338" y="683"/>
                      <a:pt x="337" y="692"/>
                    </a:cubicBezTo>
                    <a:cubicBezTo>
                      <a:pt x="337" y="698"/>
                      <a:pt x="336" y="704"/>
                      <a:pt x="335" y="711"/>
                    </a:cubicBezTo>
                    <a:cubicBezTo>
                      <a:pt x="329" y="752"/>
                      <a:pt x="340" y="786"/>
                      <a:pt x="352" y="818"/>
                    </a:cubicBezTo>
                    <a:cubicBezTo>
                      <a:pt x="353" y="821"/>
                      <a:pt x="357" y="822"/>
                      <a:pt x="360" y="821"/>
                    </a:cubicBezTo>
                    <a:cubicBezTo>
                      <a:pt x="363" y="820"/>
                      <a:pt x="365" y="816"/>
                      <a:pt x="363" y="813"/>
                    </a:cubicBezTo>
                    <a:cubicBezTo>
                      <a:pt x="352" y="784"/>
                      <a:pt x="342" y="751"/>
                      <a:pt x="347" y="712"/>
                    </a:cubicBezTo>
                    <a:cubicBezTo>
                      <a:pt x="350" y="692"/>
                      <a:pt x="352" y="664"/>
                      <a:pt x="352" y="641"/>
                    </a:cubicBezTo>
                    <a:cubicBezTo>
                      <a:pt x="353" y="629"/>
                      <a:pt x="352" y="616"/>
                      <a:pt x="353" y="606"/>
                    </a:cubicBezTo>
                    <a:cubicBezTo>
                      <a:pt x="358" y="572"/>
                      <a:pt x="364" y="538"/>
                      <a:pt x="352" y="505"/>
                    </a:cubicBezTo>
                    <a:cubicBezTo>
                      <a:pt x="346" y="489"/>
                      <a:pt x="336" y="476"/>
                      <a:pt x="329" y="462"/>
                    </a:cubicBezTo>
                    <a:cubicBezTo>
                      <a:pt x="329" y="462"/>
                      <a:pt x="329" y="462"/>
                      <a:pt x="329" y="462"/>
                    </a:cubicBezTo>
                    <a:cubicBezTo>
                      <a:pt x="330" y="462"/>
                      <a:pt x="331" y="462"/>
                      <a:pt x="331" y="462"/>
                    </a:cubicBezTo>
                    <a:cubicBezTo>
                      <a:pt x="332" y="462"/>
                      <a:pt x="332" y="462"/>
                      <a:pt x="332" y="462"/>
                    </a:cubicBezTo>
                    <a:cubicBezTo>
                      <a:pt x="333" y="462"/>
                      <a:pt x="334" y="463"/>
                      <a:pt x="335" y="463"/>
                    </a:cubicBezTo>
                    <a:cubicBezTo>
                      <a:pt x="364" y="474"/>
                      <a:pt x="368" y="518"/>
                      <a:pt x="370" y="548"/>
                    </a:cubicBezTo>
                    <a:cubicBezTo>
                      <a:pt x="371" y="556"/>
                      <a:pt x="371" y="556"/>
                      <a:pt x="371" y="556"/>
                    </a:cubicBezTo>
                    <a:cubicBezTo>
                      <a:pt x="371" y="558"/>
                      <a:pt x="371" y="560"/>
                      <a:pt x="371" y="563"/>
                    </a:cubicBezTo>
                    <a:cubicBezTo>
                      <a:pt x="371" y="563"/>
                      <a:pt x="371" y="564"/>
                      <a:pt x="371" y="565"/>
                    </a:cubicBezTo>
                    <a:cubicBezTo>
                      <a:pt x="371" y="566"/>
                      <a:pt x="371" y="568"/>
                      <a:pt x="371" y="569"/>
                    </a:cubicBezTo>
                    <a:cubicBezTo>
                      <a:pt x="371" y="571"/>
                      <a:pt x="371" y="574"/>
                      <a:pt x="371" y="577"/>
                    </a:cubicBezTo>
                    <a:cubicBezTo>
                      <a:pt x="371" y="577"/>
                      <a:pt x="371" y="577"/>
                      <a:pt x="371" y="577"/>
                    </a:cubicBezTo>
                    <a:cubicBezTo>
                      <a:pt x="371" y="578"/>
                      <a:pt x="371" y="579"/>
                      <a:pt x="371" y="580"/>
                    </a:cubicBezTo>
                    <a:cubicBezTo>
                      <a:pt x="370" y="586"/>
                      <a:pt x="369" y="591"/>
                      <a:pt x="369" y="597"/>
                    </a:cubicBezTo>
                    <a:cubicBezTo>
                      <a:pt x="368" y="601"/>
                      <a:pt x="368" y="605"/>
                      <a:pt x="367" y="610"/>
                    </a:cubicBezTo>
                    <a:cubicBezTo>
                      <a:pt x="367" y="610"/>
                      <a:pt x="367" y="611"/>
                      <a:pt x="367" y="611"/>
                    </a:cubicBezTo>
                    <a:cubicBezTo>
                      <a:pt x="366" y="615"/>
                      <a:pt x="365" y="620"/>
                      <a:pt x="365" y="624"/>
                    </a:cubicBezTo>
                    <a:cubicBezTo>
                      <a:pt x="364" y="627"/>
                      <a:pt x="364" y="629"/>
                      <a:pt x="363" y="632"/>
                    </a:cubicBezTo>
                    <a:cubicBezTo>
                      <a:pt x="363" y="633"/>
                      <a:pt x="363" y="634"/>
                      <a:pt x="362" y="635"/>
                    </a:cubicBezTo>
                    <a:cubicBezTo>
                      <a:pt x="361" y="641"/>
                      <a:pt x="357" y="652"/>
                      <a:pt x="357" y="663"/>
                    </a:cubicBezTo>
                    <a:cubicBezTo>
                      <a:pt x="340" y="757"/>
                      <a:pt x="380" y="815"/>
                      <a:pt x="382" y="817"/>
                    </a:cubicBezTo>
                    <a:cubicBezTo>
                      <a:pt x="384" y="820"/>
                      <a:pt x="387" y="820"/>
                      <a:pt x="390" y="818"/>
                    </a:cubicBezTo>
                    <a:cubicBezTo>
                      <a:pt x="393" y="816"/>
                      <a:pt x="394" y="813"/>
                      <a:pt x="392" y="810"/>
                    </a:cubicBezTo>
                    <a:cubicBezTo>
                      <a:pt x="391" y="810"/>
                      <a:pt x="364" y="770"/>
                      <a:pt x="365" y="705"/>
                    </a:cubicBezTo>
                    <a:cubicBezTo>
                      <a:pt x="366" y="701"/>
                      <a:pt x="370" y="697"/>
                      <a:pt x="374" y="695"/>
                    </a:cubicBezTo>
                    <a:cubicBezTo>
                      <a:pt x="379" y="693"/>
                      <a:pt x="387" y="691"/>
                      <a:pt x="392" y="688"/>
                    </a:cubicBezTo>
                    <a:cubicBezTo>
                      <a:pt x="395" y="687"/>
                      <a:pt x="399" y="686"/>
                      <a:pt x="402" y="684"/>
                    </a:cubicBezTo>
                    <a:cubicBezTo>
                      <a:pt x="445" y="665"/>
                      <a:pt x="478" y="630"/>
                      <a:pt x="496" y="586"/>
                    </a:cubicBezTo>
                    <a:cubicBezTo>
                      <a:pt x="500" y="576"/>
                      <a:pt x="502" y="565"/>
                      <a:pt x="503" y="555"/>
                    </a:cubicBezTo>
                    <a:cubicBezTo>
                      <a:pt x="505" y="546"/>
                      <a:pt x="509" y="544"/>
                      <a:pt x="515" y="545"/>
                    </a:cubicBezTo>
                    <a:cubicBezTo>
                      <a:pt x="548" y="551"/>
                      <a:pt x="592" y="540"/>
                      <a:pt x="618" y="529"/>
                    </a:cubicBezTo>
                    <a:cubicBezTo>
                      <a:pt x="621" y="528"/>
                      <a:pt x="620" y="524"/>
                      <a:pt x="619" y="521"/>
                    </a:cubicBezTo>
                    <a:close/>
                    <a:moveTo>
                      <a:pt x="228" y="384"/>
                    </a:moveTo>
                    <a:cubicBezTo>
                      <a:pt x="229" y="383"/>
                      <a:pt x="229" y="382"/>
                      <a:pt x="230" y="381"/>
                    </a:cubicBezTo>
                    <a:cubicBezTo>
                      <a:pt x="230" y="380"/>
                      <a:pt x="230" y="380"/>
                      <a:pt x="230" y="379"/>
                    </a:cubicBezTo>
                    <a:cubicBezTo>
                      <a:pt x="239" y="363"/>
                      <a:pt x="251" y="350"/>
                      <a:pt x="263" y="336"/>
                    </a:cubicBezTo>
                    <a:cubicBezTo>
                      <a:pt x="271" y="327"/>
                      <a:pt x="279" y="318"/>
                      <a:pt x="287" y="308"/>
                    </a:cubicBezTo>
                    <a:cubicBezTo>
                      <a:pt x="288" y="307"/>
                      <a:pt x="289" y="305"/>
                      <a:pt x="290" y="304"/>
                    </a:cubicBezTo>
                    <a:cubicBezTo>
                      <a:pt x="289" y="307"/>
                      <a:pt x="288" y="309"/>
                      <a:pt x="288" y="311"/>
                    </a:cubicBezTo>
                    <a:cubicBezTo>
                      <a:pt x="288" y="311"/>
                      <a:pt x="288" y="311"/>
                      <a:pt x="288" y="311"/>
                    </a:cubicBezTo>
                    <a:cubicBezTo>
                      <a:pt x="287" y="314"/>
                      <a:pt x="286" y="317"/>
                      <a:pt x="285" y="320"/>
                    </a:cubicBezTo>
                    <a:cubicBezTo>
                      <a:pt x="285" y="321"/>
                      <a:pt x="284" y="321"/>
                      <a:pt x="284" y="322"/>
                    </a:cubicBezTo>
                    <a:cubicBezTo>
                      <a:pt x="283" y="324"/>
                      <a:pt x="282" y="326"/>
                      <a:pt x="282" y="328"/>
                    </a:cubicBezTo>
                    <a:cubicBezTo>
                      <a:pt x="281" y="329"/>
                      <a:pt x="281" y="330"/>
                      <a:pt x="280" y="331"/>
                    </a:cubicBezTo>
                    <a:cubicBezTo>
                      <a:pt x="280" y="333"/>
                      <a:pt x="279" y="335"/>
                      <a:pt x="278" y="336"/>
                    </a:cubicBezTo>
                    <a:cubicBezTo>
                      <a:pt x="277" y="337"/>
                      <a:pt x="277" y="338"/>
                      <a:pt x="276" y="339"/>
                    </a:cubicBezTo>
                    <a:cubicBezTo>
                      <a:pt x="276" y="341"/>
                      <a:pt x="275" y="343"/>
                      <a:pt x="274" y="344"/>
                    </a:cubicBezTo>
                    <a:cubicBezTo>
                      <a:pt x="273" y="345"/>
                      <a:pt x="273" y="346"/>
                      <a:pt x="272" y="347"/>
                    </a:cubicBezTo>
                    <a:cubicBezTo>
                      <a:pt x="271" y="349"/>
                      <a:pt x="270" y="351"/>
                      <a:pt x="269" y="353"/>
                    </a:cubicBezTo>
                    <a:cubicBezTo>
                      <a:pt x="269" y="354"/>
                      <a:pt x="268" y="354"/>
                      <a:pt x="268" y="355"/>
                    </a:cubicBezTo>
                    <a:cubicBezTo>
                      <a:pt x="266" y="358"/>
                      <a:pt x="265" y="360"/>
                      <a:pt x="263" y="363"/>
                    </a:cubicBezTo>
                    <a:cubicBezTo>
                      <a:pt x="256" y="377"/>
                      <a:pt x="256" y="377"/>
                      <a:pt x="256" y="377"/>
                    </a:cubicBezTo>
                    <a:cubicBezTo>
                      <a:pt x="248" y="390"/>
                      <a:pt x="239" y="406"/>
                      <a:pt x="234" y="420"/>
                    </a:cubicBezTo>
                    <a:cubicBezTo>
                      <a:pt x="232" y="428"/>
                      <a:pt x="230" y="436"/>
                      <a:pt x="229" y="444"/>
                    </a:cubicBezTo>
                    <a:cubicBezTo>
                      <a:pt x="229" y="448"/>
                      <a:pt x="228" y="452"/>
                      <a:pt x="227" y="456"/>
                    </a:cubicBezTo>
                    <a:cubicBezTo>
                      <a:pt x="227" y="456"/>
                      <a:pt x="226" y="455"/>
                      <a:pt x="226" y="455"/>
                    </a:cubicBezTo>
                    <a:cubicBezTo>
                      <a:pt x="225" y="454"/>
                      <a:pt x="224" y="454"/>
                      <a:pt x="224" y="453"/>
                    </a:cubicBezTo>
                    <a:cubicBezTo>
                      <a:pt x="223" y="452"/>
                      <a:pt x="222" y="452"/>
                      <a:pt x="222" y="451"/>
                    </a:cubicBezTo>
                    <a:cubicBezTo>
                      <a:pt x="221" y="450"/>
                      <a:pt x="221" y="450"/>
                      <a:pt x="221" y="450"/>
                    </a:cubicBezTo>
                    <a:cubicBezTo>
                      <a:pt x="220" y="449"/>
                      <a:pt x="219" y="448"/>
                      <a:pt x="218" y="447"/>
                    </a:cubicBezTo>
                    <a:cubicBezTo>
                      <a:pt x="218" y="446"/>
                      <a:pt x="218" y="446"/>
                      <a:pt x="217" y="446"/>
                    </a:cubicBezTo>
                    <a:cubicBezTo>
                      <a:pt x="217" y="445"/>
                      <a:pt x="216" y="444"/>
                      <a:pt x="215" y="443"/>
                    </a:cubicBezTo>
                    <a:cubicBezTo>
                      <a:pt x="215" y="442"/>
                      <a:pt x="215" y="442"/>
                      <a:pt x="214" y="442"/>
                    </a:cubicBezTo>
                    <a:cubicBezTo>
                      <a:pt x="214" y="441"/>
                      <a:pt x="213" y="440"/>
                      <a:pt x="213" y="439"/>
                    </a:cubicBezTo>
                    <a:cubicBezTo>
                      <a:pt x="212" y="439"/>
                      <a:pt x="212" y="438"/>
                      <a:pt x="211" y="437"/>
                    </a:cubicBezTo>
                    <a:cubicBezTo>
                      <a:pt x="211" y="437"/>
                      <a:pt x="211" y="436"/>
                      <a:pt x="211" y="436"/>
                    </a:cubicBezTo>
                    <a:cubicBezTo>
                      <a:pt x="208" y="432"/>
                      <a:pt x="205" y="427"/>
                      <a:pt x="203" y="421"/>
                    </a:cubicBezTo>
                    <a:cubicBezTo>
                      <a:pt x="205" y="419"/>
                      <a:pt x="207" y="416"/>
                      <a:pt x="208" y="414"/>
                    </a:cubicBezTo>
                    <a:cubicBezTo>
                      <a:pt x="215" y="405"/>
                      <a:pt x="221" y="397"/>
                      <a:pt x="225" y="390"/>
                    </a:cubicBezTo>
                    <a:cubicBezTo>
                      <a:pt x="226" y="388"/>
                      <a:pt x="227" y="386"/>
                      <a:pt x="228" y="384"/>
                    </a:cubicBezTo>
                    <a:close/>
                    <a:moveTo>
                      <a:pt x="237" y="227"/>
                    </a:moveTo>
                    <a:cubicBezTo>
                      <a:pt x="236" y="225"/>
                      <a:pt x="235" y="222"/>
                      <a:pt x="234" y="219"/>
                    </a:cubicBezTo>
                    <a:cubicBezTo>
                      <a:pt x="230" y="209"/>
                      <a:pt x="230" y="209"/>
                      <a:pt x="230" y="209"/>
                    </a:cubicBezTo>
                    <a:cubicBezTo>
                      <a:pt x="220" y="182"/>
                      <a:pt x="214" y="159"/>
                      <a:pt x="211" y="138"/>
                    </a:cubicBezTo>
                    <a:cubicBezTo>
                      <a:pt x="211" y="137"/>
                      <a:pt x="211" y="135"/>
                      <a:pt x="211" y="134"/>
                    </a:cubicBezTo>
                    <a:cubicBezTo>
                      <a:pt x="209" y="123"/>
                      <a:pt x="208" y="106"/>
                      <a:pt x="214" y="106"/>
                    </a:cubicBezTo>
                    <a:cubicBezTo>
                      <a:pt x="214" y="106"/>
                      <a:pt x="214" y="106"/>
                      <a:pt x="214" y="106"/>
                    </a:cubicBezTo>
                    <a:cubicBezTo>
                      <a:pt x="219" y="108"/>
                      <a:pt x="223" y="112"/>
                      <a:pt x="224" y="117"/>
                    </a:cubicBezTo>
                    <a:cubicBezTo>
                      <a:pt x="225" y="117"/>
                      <a:pt x="225" y="118"/>
                      <a:pt x="225" y="118"/>
                    </a:cubicBezTo>
                    <a:cubicBezTo>
                      <a:pt x="225" y="119"/>
                      <a:pt x="225" y="119"/>
                      <a:pt x="225" y="119"/>
                    </a:cubicBezTo>
                    <a:cubicBezTo>
                      <a:pt x="225" y="120"/>
                      <a:pt x="225" y="120"/>
                      <a:pt x="226" y="121"/>
                    </a:cubicBezTo>
                    <a:cubicBezTo>
                      <a:pt x="226" y="121"/>
                      <a:pt x="226" y="122"/>
                      <a:pt x="226" y="122"/>
                    </a:cubicBezTo>
                    <a:cubicBezTo>
                      <a:pt x="226" y="122"/>
                      <a:pt x="226" y="123"/>
                      <a:pt x="226" y="124"/>
                    </a:cubicBezTo>
                    <a:cubicBezTo>
                      <a:pt x="226" y="124"/>
                      <a:pt x="226" y="124"/>
                      <a:pt x="226" y="125"/>
                    </a:cubicBezTo>
                    <a:cubicBezTo>
                      <a:pt x="226" y="125"/>
                      <a:pt x="226" y="126"/>
                      <a:pt x="226" y="126"/>
                    </a:cubicBezTo>
                    <a:cubicBezTo>
                      <a:pt x="226" y="127"/>
                      <a:pt x="226" y="127"/>
                      <a:pt x="226" y="127"/>
                    </a:cubicBezTo>
                    <a:cubicBezTo>
                      <a:pt x="226" y="128"/>
                      <a:pt x="226" y="128"/>
                      <a:pt x="226" y="129"/>
                    </a:cubicBezTo>
                    <a:cubicBezTo>
                      <a:pt x="226" y="129"/>
                      <a:pt x="226" y="130"/>
                      <a:pt x="226" y="130"/>
                    </a:cubicBezTo>
                    <a:cubicBezTo>
                      <a:pt x="226" y="131"/>
                      <a:pt x="226" y="131"/>
                      <a:pt x="226" y="132"/>
                    </a:cubicBezTo>
                    <a:cubicBezTo>
                      <a:pt x="226" y="132"/>
                      <a:pt x="226" y="132"/>
                      <a:pt x="226" y="133"/>
                    </a:cubicBezTo>
                    <a:cubicBezTo>
                      <a:pt x="226" y="133"/>
                      <a:pt x="226" y="134"/>
                      <a:pt x="226" y="135"/>
                    </a:cubicBezTo>
                    <a:cubicBezTo>
                      <a:pt x="226" y="135"/>
                      <a:pt x="226" y="135"/>
                      <a:pt x="226" y="135"/>
                    </a:cubicBezTo>
                    <a:cubicBezTo>
                      <a:pt x="226" y="136"/>
                      <a:pt x="226" y="137"/>
                      <a:pt x="225" y="138"/>
                    </a:cubicBezTo>
                    <a:cubicBezTo>
                      <a:pt x="225" y="139"/>
                      <a:pt x="225" y="140"/>
                      <a:pt x="225" y="141"/>
                    </a:cubicBezTo>
                    <a:cubicBezTo>
                      <a:pt x="225" y="141"/>
                      <a:pt x="225" y="141"/>
                      <a:pt x="225" y="141"/>
                    </a:cubicBezTo>
                    <a:cubicBezTo>
                      <a:pt x="225" y="142"/>
                      <a:pt x="225" y="143"/>
                      <a:pt x="225" y="144"/>
                    </a:cubicBezTo>
                    <a:cubicBezTo>
                      <a:pt x="225" y="144"/>
                      <a:pt x="225" y="144"/>
                      <a:pt x="225" y="144"/>
                    </a:cubicBezTo>
                    <a:cubicBezTo>
                      <a:pt x="225" y="145"/>
                      <a:pt x="225" y="146"/>
                      <a:pt x="225" y="146"/>
                    </a:cubicBezTo>
                    <a:cubicBezTo>
                      <a:pt x="225" y="146"/>
                      <a:pt x="225" y="146"/>
                      <a:pt x="225" y="146"/>
                    </a:cubicBezTo>
                    <a:cubicBezTo>
                      <a:pt x="226" y="150"/>
                      <a:pt x="228" y="154"/>
                      <a:pt x="230" y="158"/>
                    </a:cubicBezTo>
                    <a:cubicBezTo>
                      <a:pt x="233" y="165"/>
                      <a:pt x="230" y="169"/>
                      <a:pt x="230" y="177"/>
                    </a:cubicBezTo>
                    <a:cubicBezTo>
                      <a:pt x="230" y="180"/>
                      <a:pt x="231" y="184"/>
                      <a:pt x="233" y="188"/>
                    </a:cubicBezTo>
                    <a:cubicBezTo>
                      <a:pt x="233" y="190"/>
                      <a:pt x="233" y="192"/>
                      <a:pt x="234" y="193"/>
                    </a:cubicBezTo>
                    <a:cubicBezTo>
                      <a:pt x="238" y="217"/>
                      <a:pt x="245" y="224"/>
                      <a:pt x="246" y="247"/>
                    </a:cubicBezTo>
                    <a:cubicBezTo>
                      <a:pt x="246" y="250"/>
                      <a:pt x="246" y="252"/>
                      <a:pt x="246" y="254"/>
                    </a:cubicBezTo>
                    <a:cubicBezTo>
                      <a:pt x="243" y="245"/>
                      <a:pt x="240" y="237"/>
                      <a:pt x="237" y="228"/>
                    </a:cubicBezTo>
                    <a:cubicBezTo>
                      <a:pt x="237" y="228"/>
                      <a:pt x="237" y="228"/>
                      <a:pt x="237" y="227"/>
                    </a:cubicBezTo>
                    <a:close/>
                    <a:moveTo>
                      <a:pt x="339" y="309"/>
                    </a:moveTo>
                    <a:cubicBezTo>
                      <a:pt x="339" y="309"/>
                      <a:pt x="339" y="309"/>
                      <a:pt x="339" y="309"/>
                    </a:cubicBezTo>
                    <a:cubicBezTo>
                      <a:pt x="334" y="314"/>
                      <a:pt x="330" y="319"/>
                      <a:pt x="326" y="324"/>
                    </a:cubicBezTo>
                    <a:cubicBezTo>
                      <a:pt x="323" y="328"/>
                      <a:pt x="318" y="335"/>
                      <a:pt x="317" y="342"/>
                    </a:cubicBezTo>
                    <a:cubicBezTo>
                      <a:pt x="307" y="357"/>
                      <a:pt x="298" y="372"/>
                      <a:pt x="296" y="389"/>
                    </a:cubicBezTo>
                    <a:cubicBezTo>
                      <a:pt x="294" y="406"/>
                      <a:pt x="296" y="409"/>
                      <a:pt x="284" y="421"/>
                    </a:cubicBezTo>
                    <a:cubicBezTo>
                      <a:pt x="274" y="432"/>
                      <a:pt x="261" y="444"/>
                      <a:pt x="249" y="453"/>
                    </a:cubicBezTo>
                    <a:cubicBezTo>
                      <a:pt x="245" y="456"/>
                      <a:pt x="240" y="459"/>
                      <a:pt x="234" y="461"/>
                    </a:cubicBezTo>
                    <a:cubicBezTo>
                      <a:pt x="235" y="459"/>
                      <a:pt x="235" y="457"/>
                      <a:pt x="235" y="455"/>
                    </a:cubicBezTo>
                    <a:cubicBezTo>
                      <a:pt x="236" y="454"/>
                      <a:pt x="236" y="454"/>
                      <a:pt x="236" y="453"/>
                    </a:cubicBezTo>
                    <a:cubicBezTo>
                      <a:pt x="236" y="450"/>
                      <a:pt x="237" y="448"/>
                      <a:pt x="237" y="445"/>
                    </a:cubicBezTo>
                    <a:cubicBezTo>
                      <a:pt x="238" y="437"/>
                      <a:pt x="239" y="430"/>
                      <a:pt x="242" y="423"/>
                    </a:cubicBezTo>
                    <a:cubicBezTo>
                      <a:pt x="247" y="409"/>
                      <a:pt x="255" y="394"/>
                      <a:pt x="263" y="380"/>
                    </a:cubicBezTo>
                    <a:cubicBezTo>
                      <a:pt x="270" y="367"/>
                      <a:pt x="270" y="367"/>
                      <a:pt x="270" y="367"/>
                    </a:cubicBezTo>
                    <a:cubicBezTo>
                      <a:pt x="272" y="364"/>
                      <a:pt x="274" y="361"/>
                      <a:pt x="275" y="358"/>
                    </a:cubicBezTo>
                    <a:cubicBezTo>
                      <a:pt x="275" y="358"/>
                      <a:pt x="276" y="358"/>
                      <a:pt x="276" y="358"/>
                    </a:cubicBezTo>
                    <a:cubicBezTo>
                      <a:pt x="277" y="355"/>
                      <a:pt x="279" y="352"/>
                      <a:pt x="280" y="349"/>
                    </a:cubicBezTo>
                    <a:cubicBezTo>
                      <a:pt x="280" y="349"/>
                      <a:pt x="280" y="349"/>
                      <a:pt x="281" y="349"/>
                    </a:cubicBezTo>
                    <a:cubicBezTo>
                      <a:pt x="282" y="346"/>
                      <a:pt x="284" y="343"/>
                      <a:pt x="285" y="340"/>
                    </a:cubicBezTo>
                    <a:cubicBezTo>
                      <a:pt x="285" y="340"/>
                      <a:pt x="285" y="340"/>
                      <a:pt x="285" y="340"/>
                    </a:cubicBezTo>
                    <a:cubicBezTo>
                      <a:pt x="292" y="325"/>
                      <a:pt x="298" y="309"/>
                      <a:pt x="300" y="291"/>
                    </a:cubicBezTo>
                    <a:cubicBezTo>
                      <a:pt x="300" y="291"/>
                      <a:pt x="300" y="291"/>
                      <a:pt x="300" y="291"/>
                    </a:cubicBezTo>
                    <a:cubicBezTo>
                      <a:pt x="311" y="279"/>
                      <a:pt x="323" y="273"/>
                      <a:pt x="342" y="268"/>
                    </a:cubicBezTo>
                    <a:cubicBezTo>
                      <a:pt x="349" y="266"/>
                      <a:pt x="353" y="264"/>
                      <a:pt x="357" y="260"/>
                    </a:cubicBezTo>
                    <a:cubicBezTo>
                      <a:pt x="357" y="262"/>
                      <a:pt x="357" y="264"/>
                      <a:pt x="357" y="265"/>
                    </a:cubicBezTo>
                    <a:cubicBezTo>
                      <a:pt x="354" y="281"/>
                      <a:pt x="348" y="296"/>
                      <a:pt x="339" y="309"/>
                    </a:cubicBezTo>
                    <a:close/>
                    <a:moveTo>
                      <a:pt x="355" y="249"/>
                    </a:moveTo>
                    <a:cubicBezTo>
                      <a:pt x="352" y="255"/>
                      <a:pt x="349" y="258"/>
                      <a:pt x="340" y="260"/>
                    </a:cubicBezTo>
                    <a:cubicBezTo>
                      <a:pt x="324" y="264"/>
                      <a:pt x="312" y="270"/>
                      <a:pt x="302" y="278"/>
                    </a:cubicBezTo>
                    <a:cubicBezTo>
                      <a:pt x="305" y="269"/>
                      <a:pt x="306" y="260"/>
                      <a:pt x="308" y="251"/>
                    </a:cubicBezTo>
                    <a:cubicBezTo>
                      <a:pt x="309" y="245"/>
                      <a:pt x="311" y="238"/>
                      <a:pt x="312" y="231"/>
                    </a:cubicBezTo>
                    <a:cubicBezTo>
                      <a:pt x="313" y="230"/>
                      <a:pt x="314" y="229"/>
                      <a:pt x="314" y="228"/>
                    </a:cubicBezTo>
                    <a:cubicBezTo>
                      <a:pt x="316" y="225"/>
                      <a:pt x="320" y="223"/>
                      <a:pt x="324" y="220"/>
                    </a:cubicBezTo>
                    <a:cubicBezTo>
                      <a:pt x="327" y="219"/>
                      <a:pt x="331" y="219"/>
                      <a:pt x="335" y="218"/>
                    </a:cubicBezTo>
                    <a:cubicBezTo>
                      <a:pt x="335" y="218"/>
                      <a:pt x="335" y="218"/>
                      <a:pt x="335" y="218"/>
                    </a:cubicBezTo>
                    <a:cubicBezTo>
                      <a:pt x="341" y="217"/>
                      <a:pt x="349" y="216"/>
                      <a:pt x="351" y="223"/>
                    </a:cubicBezTo>
                    <a:cubicBezTo>
                      <a:pt x="351" y="226"/>
                      <a:pt x="352" y="230"/>
                      <a:pt x="353" y="233"/>
                    </a:cubicBezTo>
                    <a:cubicBezTo>
                      <a:pt x="353" y="233"/>
                      <a:pt x="353" y="233"/>
                      <a:pt x="353" y="233"/>
                    </a:cubicBezTo>
                    <a:cubicBezTo>
                      <a:pt x="353" y="233"/>
                      <a:pt x="353" y="233"/>
                      <a:pt x="353" y="233"/>
                    </a:cubicBezTo>
                    <a:cubicBezTo>
                      <a:pt x="355" y="244"/>
                      <a:pt x="355" y="244"/>
                      <a:pt x="355" y="244"/>
                    </a:cubicBezTo>
                    <a:cubicBezTo>
                      <a:pt x="355" y="245"/>
                      <a:pt x="355" y="246"/>
                      <a:pt x="356" y="247"/>
                    </a:cubicBezTo>
                    <a:cubicBezTo>
                      <a:pt x="355" y="248"/>
                      <a:pt x="355" y="248"/>
                      <a:pt x="355" y="249"/>
                    </a:cubicBezTo>
                    <a:close/>
                    <a:moveTo>
                      <a:pt x="244" y="345"/>
                    </a:moveTo>
                    <a:cubicBezTo>
                      <a:pt x="243" y="347"/>
                      <a:pt x="242" y="348"/>
                      <a:pt x="241" y="350"/>
                    </a:cubicBezTo>
                    <a:cubicBezTo>
                      <a:pt x="242" y="346"/>
                      <a:pt x="243" y="342"/>
                      <a:pt x="244" y="338"/>
                    </a:cubicBezTo>
                    <a:cubicBezTo>
                      <a:pt x="248" y="325"/>
                      <a:pt x="248" y="325"/>
                      <a:pt x="248" y="325"/>
                    </a:cubicBezTo>
                    <a:cubicBezTo>
                      <a:pt x="249" y="323"/>
                      <a:pt x="249" y="321"/>
                      <a:pt x="250" y="319"/>
                    </a:cubicBezTo>
                    <a:cubicBezTo>
                      <a:pt x="250" y="318"/>
                      <a:pt x="250" y="317"/>
                      <a:pt x="250" y="317"/>
                    </a:cubicBezTo>
                    <a:cubicBezTo>
                      <a:pt x="250" y="315"/>
                      <a:pt x="251" y="314"/>
                      <a:pt x="251" y="312"/>
                    </a:cubicBezTo>
                    <a:cubicBezTo>
                      <a:pt x="251" y="311"/>
                      <a:pt x="251" y="310"/>
                      <a:pt x="251" y="309"/>
                    </a:cubicBezTo>
                    <a:cubicBezTo>
                      <a:pt x="252" y="308"/>
                      <a:pt x="252" y="307"/>
                      <a:pt x="252" y="306"/>
                    </a:cubicBezTo>
                    <a:cubicBezTo>
                      <a:pt x="252" y="304"/>
                      <a:pt x="252" y="303"/>
                      <a:pt x="252" y="302"/>
                    </a:cubicBezTo>
                    <a:cubicBezTo>
                      <a:pt x="252" y="302"/>
                      <a:pt x="252" y="301"/>
                      <a:pt x="252" y="301"/>
                    </a:cubicBezTo>
                    <a:cubicBezTo>
                      <a:pt x="252" y="297"/>
                      <a:pt x="252" y="292"/>
                      <a:pt x="252" y="288"/>
                    </a:cubicBezTo>
                    <a:cubicBezTo>
                      <a:pt x="253" y="282"/>
                      <a:pt x="255" y="274"/>
                      <a:pt x="263" y="270"/>
                    </a:cubicBezTo>
                    <a:cubicBezTo>
                      <a:pt x="263" y="270"/>
                      <a:pt x="264" y="270"/>
                      <a:pt x="264" y="270"/>
                    </a:cubicBezTo>
                    <a:cubicBezTo>
                      <a:pt x="275" y="267"/>
                      <a:pt x="282" y="261"/>
                      <a:pt x="288" y="253"/>
                    </a:cubicBezTo>
                    <a:cubicBezTo>
                      <a:pt x="288" y="254"/>
                      <a:pt x="288" y="254"/>
                      <a:pt x="288" y="254"/>
                    </a:cubicBezTo>
                    <a:cubicBezTo>
                      <a:pt x="291" y="251"/>
                      <a:pt x="293" y="251"/>
                      <a:pt x="295" y="252"/>
                    </a:cubicBezTo>
                    <a:moveTo>
                      <a:pt x="78" y="51"/>
                    </a:moveTo>
                    <a:cubicBezTo>
                      <a:pt x="93" y="49"/>
                      <a:pt x="108" y="45"/>
                      <a:pt x="123" y="42"/>
                    </a:cubicBezTo>
                    <a:cubicBezTo>
                      <a:pt x="146" y="36"/>
                      <a:pt x="146" y="36"/>
                      <a:pt x="146" y="36"/>
                    </a:cubicBezTo>
                    <a:cubicBezTo>
                      <a:pt x="199" y="22"/>
                      <a:pt x="249" y="9"/>
                      <a:pt x="303" y="19"/>
                    </a:cubicBezTo>
                    <a:cubicBezTo>
                      <a:pt x="356" y="30"/>
                      <a:pt x="392" y="45"/>
                      <a:pt x="424" y="70"/>
                    </a:cubicBezTo>
                    <a:cubicBezTo>
                      <a:pt x="435" y="79"/>
                      <a:pt x="441" y="86"/>
                      <a:pt x="441" y="92"/>
                    </a:cubicBezTo>
                    <a:cubicBezTo>
                      <a:pt x="442" y="92"/>
                      <a:pt x="441" y="93"/>
                      <a:pt x="441" y="94"/>
                    </a:cubicBezTo>
                    <a:cubicBezTo>
                      <a:pt x="441" y="94"/>
                      <a:pt x="441" y="94"/>
                      <a:pt x="441" y="94"/>
                    </a:cubicBezTo>
                    <a:cubicBezTo>
                      <a:pt x="441" y="95"/>
                      <a:pt x="441" y="95"/>
                      <a:pt x="441" y="95"/>
                    </a:cubicBezTo>
                    <a:cubicBezTo>
                      <a:pt x="437" y="99"/>
                      <a:pt x="431" y="99"/>
                      <a:pt x="425" y="98"/>
                    </a:cubicBezTo>
                    <a:cubicBezTo>
                      <a:pt x="425" y="98"/>
                      <a:pt x="424" y="98"/>
                      <a:pt x="424" y="98"/>
                    </a:cubicBezTo>
                    <a:cubicBezTo>
                      <a:pt x="423" y="98"/>
                      <a:pt x="422" y="98"/>
                      <a:pt x="421" y="98"/>
                    </a:cubicBezTo>
                    <a:cubicBezTo>
                      <a:pt x="421" y="97"/>
                      <a:pt x="421" y="97"/>
                      <a:pt x="420" y="97"/>
                    </a:cubicBezTo>
                    <a:cubicBezTo>
                      <a:pt x="419" y="97"/>
                      <a:pt x="418" y="97"/>
                      <a:pt x="417" y="96"/>
                    </a:cubicBezTo>
                    <a:cubicBezTo>
                      <a:pt x="416" y="96"/>
                      <a:pt x="416" y="96"/>
                      <a:pt x="416" y="96"/>
                    </a:cubicBezTo>
                    <a:cubicBezTo>
                      <a:pt x="415" y="96"/>
                      <a:pt x="413" y="95"/>
                      <a:pt x="412" y="95"/>
                    </a:cubicBezTo>
                    <a:cubicBezTo>
                      <a:pt x="412" y="95"/>
                      <a:pt x="412" y="95"/>
                      <a:pt x="411" y="95"/>
                    </a:cubicBezTo>
                    <a:cubicBezTo>
                      <a:pt x="410" y="95"/>
                      <a:pt x="410" y="94"/>
                      <a:pt x="409" y="94"/>
                    </a:cubicBezTo>
                    <a:cubicBezTo>
                      <a:pt x="408" y="94"/>
                      <a:pt x="408" y="94"/>
                      <a:pt x="408" y="94"/>
                    </a:cubicBezTo>
                    <a:cubicBezTo>
                      <a:pt x="408" y="94"/>
                      <a:pt x="407" y="94"/>
                      <a:pt x="407" y="94"/>
                    </a:cubicBezTo>
                    <a:cubicBezTo>
                      <a:pt x="406" y="93"/>
                      <a:pt x="405" y="93"/>
                      <a:pt x="404" y="93"/>
                    </a:cubicBezTo>
                    <a:cubicBezTo>
                      <a:pt x="403" y="92"/>
                      <a:pt x="403" y="92"/>
                      <a:pt x="403" y="92"/>
                    </a:cubicBezTo>
                    <a:cubicBezTo>
                      <a:pt x="402" y="92"/>
                      <a:pt x="400" y="92"/>
                      <a:pt x="399" y="91"/>
                    </a:cubicBezTo>
                    <a:cubicBezTo>
                      <a:pt x="399" y="91"/>
                      <a:pt x="399" y="91"/>
                      <a:pt x="399" y="91"/>
                    </a:cubicBezTo>
                    <a:cubicBezTo>
                      <a:pt x="398" y="91"/>
                      <a:pt x="396" y="91"/>
                      <a:pt x="395" y="90"/>
                    </a:cubicBezTo>
                    <a:cubicBezTo>
                      <a:pt x="395" y="90"/>
                      <a:pt x="394" y="90"/>
                      <a:pt x="394" y="90"/>
                    </a:cubicBezTo>
                    <a:cubicBezTo>
                      <a:pt x="393" y="90"/>
                      <a:pt x="392" y="90"/>
                      <a:pt x="391" y="90"/>
                    </a:cubicBezTo>
                    <a:cubicBezTo>
                      <a:pt x="391" y="90"/>
                      <a:pt x="391" y="90"/>
                      <a:pt x="390" y="90"/>
                    </a:cubicBezTo>
                    <a:cubicBezTo>
                      <a:pt x="389" y="90"/>
                      <a:pt x="388" y="90"/>
                      <a:pt x="387" y="90"/>
                    </a:cubicBezTo>
                    <a:cubicBezTo>
                      <a:pt x="387" y="90"/>
                      <a:pt x="386" y="90"/>
                      <a:pt x="386" y="90"/>
                    </a:cubicBezTo>
                    <a:cubicBezTo>
                      <a:pt x="385" y="90"/>
                      <a:pt x="384" y="90"/>
                      <a:pt x="384" y="90"/>
                    </a:cubicBezTo>
                    <a:cubicBezTo>
                      <a:pt x="383" y="90"/>
                      <a:pt x="383" y="90"/>
                      <a:pt x="383" y="90"/>
                    </a:cubicBezTo>
                    <a:cubicBezTo>
                      <a:pt x="382" y="91"/>
                      <a:pt x="381" y="91"/>
                      <a:pt x="380" y="91"/>
                    </a:cubicBezTo>
                    <a:cubicBezTo>
                      <a:pt x="378" y="92"/>
                      <a:pt x="376" y="93"/>
                      <a:pt x="374" y="94"/>
                    </a:cubicBezTo>
                    <a:cubicBezTo>
                      <a:pt x="373" y="94"/>
                      <a:pt x="373" y="95"/>
                      <a:pt x="372" y="95"/>
                    </a:cubicBezTo>
                    <a:cubicBezTo>
                      <a:pt x="371" y="96"/>
                      <a:pt x="369" y="96"/>
                      <a:pt x="367" y="97"/>
                    </a:cubicBezTo>
                    <a:cubicBezTo>
                      <a:pt x="367" y="97"/>
                      <a:pt x="367" y="97"/>
                      <a:pt x="367" y="97"/>
                    </a:cubicBezTo>
                    <a:cubicBezTo>
                      <a:pt x="365" y="98"/>
                      <a:pt x="363" y="98"/>
                      <a:pt x="362" y="99"/>
                    </a:cubicBezTo>
                    <a:cubicBezTo>
                      <a:pt x="361" y="99"/>
                      <a:pt x="361" y="99"/>
                      <a:pt x="360" y="99"/>
                    </a:cubicBezTo>
                    <a:cubicBezTo>
                      <a:pt x="359" y="99"/>
                      <a:pt x="357" y="100"/>
                      <a:pt x="355" y="100"/>
                    </a:cubicBezTo>
                    <a:cubicBezTo>
                      <a:pt x="342" y="103"/>
                      <a:pt x="330" y="104"/>
                      <a:pt x="312" y="110"/>
                    </a:cubicBezTo>
                    <a:cubicBezTo>
                      <a:pt x="286" y="118"/>
                      <a:pt x="282" y="118"/>
                      <a:pt x="256" y="109"/>
                    </a:cubicBezTo>
                    <a:cubicBezTo>
                      <a:pt x="254" y="109"/>
                      <a:pt x="252" y="108"/>
                      <a:pt x="251" y="108"/>
                    </a:cubicBezTo>
                    <a:cubicBezTo>
                      <a:pt x="251" y="108"/>
                      <a:pt x="251" y="107"/>
                      <a:pt x="251" y="107"/>
                    </a:cubicBezTo>
                    <a:cubicBezTo>
                      <a:pt x="249" y="106"/>
                      <a:pt x="247" y="106"/>
                      <a:pt x="245" y="105"/>
                    </a:cubicBezTo>
                    <a:cubicBezTo>
                      <a:pt x="241" y="102"/>
                      <a:pt x="241" y="102"/>
                      <a:pt x="241" y="102"/>
                    </a:cubicBezTo>
                    <a:cubicBezTo>
                      <a:pt x="232" y="97"/>
                      <a:pt x="222" y="96"/>
                      <a:pt x="212" y="96"/>
                    </a:cubicBezTo>
                    <a:cubicBezTo>
                      <a:pt x="204" y="96"/>
                      <a:pt x="204" y="96"/>
                      <a:pt x="204" y="96"/>
                    </a:cubicBezTo>
                    <a:cubicBezTo>
                      <a:pt x="174" y="93"/>
                      <a:pt x="137" y="78"/>
                      <a:pt x="114" y="64"/>
                    </a:cubicBezTo>
                    <a:cubicBezTo>
                      <a:pt x="113" y="64"/>
                      <a:pt x="113" y="64"/>
                      <a:pt x="113" y="64"/>
                    </a:cubicBezTo>
                    <a:cubicBezTo>
                      <a:pt x="112" y="63"/>
                      <a:pt x="110" y="62"/>
                      <a:pt x="109" y="62"/>
                    </a:cubicBezTo>
                    <a:cubicBezTo>
                      <a:pt x="102" y="57"/>
                      <a:pt x="90" y="54"/>
                      <a:pt x="78" y="51"/>
                    </a:cubicBezTo>
                    <a:close/>
                    <a:moveTo>
                      <a:pt x="158" y="141"/>
                    </a:moveTo>
                    <a:cubicBezTo>
                      <a:pt x="157" y="139"/>
                      <a:pt x="157" y="137"/>
                      <a:pt x="156" y="134"/>
                    </a:cubicBezTo>
                    <a:cubicBezTo>
                      <a:pt x="156" y="134"/>
                      <a:pt x="155" y="133"/>
                      <a:pt x="155" y="133"/>
                    </a:cubicBezTo>
                    <a:cubicBezTo>
                      <a:pt x="155" y="131"/>
                      <a:pt x="154" y="129"/>
                      <a:pt x="153" y="127"/>
                    </a:cubicBezTo>
                    <a:cubicBezTo>
                      <a:pt x="153" y="127"/>
                      <a:pt x="153" y="126"/>
                      <a:pt x="153" y="126"/>
                    </a:cubicBezTo>
                    <a:cubicBezTo>
                      <a:pt x="151" y="121"/>
                      <a:pt x="149" y="116"/>
                      <a:pt x="147" y="112"/>
                    </a:cubicBezTo>
                    <a:cubicBezTo>
                      <a:pt x="147" y="111"/>
                      <a:pt x="147" y="111"/>
                      <a:pt x="147" y="111"/>
                    </a:cubicBezTo>
                    <a:cubicBezTo>
                      <a:pt x="146" y="109"/>
                      <a:pt x="145" y="106"/>
                      <a:pt x="144" y="104"/>
                    </a:cubicBezTo>
                    <a:cubicBezTo>
                      <a:pt x="144" y="104"/>
                      <a:pt x="144" y="104"/>
                      <a:pt x="144" y="104"/>
                    </a:cubicBezTo>
                    <a:cubicBezTo>
                      <a:pt x="141" y="99"/>
                      <a:pt x="139" y="94"/>
                      <a:pt x="136" y="89"/>
                    </a:cubicBezTo>
                    <a:cubicBezTo>
                      <a:pt x="136" y="89"/>
                      <a:pt x="136" y="89"/>
                      <a:pt x="136" y="89"/>
                    </a:cubicBezTo>
                    <a:cubicBezTo>
                      <a:pt x="134" y="87"/>
                      <a:pt x="133" y="84"/>
                      <a:pt x="131" y="82"/>
                    </a:cubicBezTo>
                    <a:cubicBezTo>
                      <a:pt x="131" y="82"/>
                      <a:pt x="131" y="82"/>
                      <a:pt x="131" y="82"/>
                    </a:cubicBezTo>
                    <a:cubicBezTo>
                      <a:pt x="148" y="90"/>
                      <a:pt x="169" y="98"/>
                      <a:pt x="189" y="102"/>
                    </a:cubicBezTo>
                    <a:cubicBezTo>
                      <a:pt x="193" y="106"/>
                      <a:pt x="196" y="112"/>
                      <a:pt x="199" y="119"/>
                    </a:cubicBezTo>
                    <a:cubicBezTo>
                      <a:pt x="199" y="119"/>
                      <a:pt x="199" y="119"/>
                      <a:pt x="199" y="119"/>
                    </a:cubicBezTo>
                    <a:cubicBezTo>
                      <a:pt x="199" y="120"/>
                      <a:pt x="199" y="121"/>
                      <a:pt x="199" y="122"/>
                    </a:cubicBezTo>
                    <a:cubicBezTo>
                      <a:pt x="199" y="122"/>
                      <a:pt x="200" y="122"/>
                      <a:pt x="200" y="122"/>
                    </a:cubicBezTo>
                    <a:cubicBezTo>
                      <a:pt x="200" y="123"/>
                      <a:pt x="200" y="124"/>
                      <a:pt x="200" y="124"/>
                    </a:cubicBezTo>
                    <a:cubicBezTo>
                      <a:pt x="200" y="124"/>
                      <a:pt x="200" y="125"/>
                      <a:pt x="200" y="125"/>
                    </a:cubicBezTo>
                    <a:cubicBezTo>
                      <a:pt x="201" y="126"/>
                      <a:pt x="201" y="126"/>
                      <a:pt x="201" y="127"/>
                    </a:cubicBezTo>
                    <a:cubicBezTo>
                      <a:pt x="201" y="127"/>
                      <a:pt x="201" y="127"/>
                      <a:pt x="201" y="128"/>
                    </a:cubicBezTo>
                    <a:cubicBezTo>
                      <a:pt x="201" y="128"/>
                      <a:pt x="201" y="129"/>
                      <a:pt x="202" y="129"/>
                    </a:cubicBezTo>
                    <a:cubicBezTo>
                      <a:pt x="202" y="130"/>
                      <a:pt x="202" y="130"/>
                      <a:pt x="202" y="130"/>
                    </a:cubicBezTo>
                    <a:cubicBezTo>
                      <a:pt x="202" y="131"/>
                      <a:pt x="202" y="131"/>
                      <a:pt x="202" y="132"/>
                    </a:cubicBezTo>
                    <a:cubicBezTo>
                      <a:pt x="202" y="132"/>
                      <a:pt x="202" y="133"/>
                      <a:pt x="202" y="133"/>
                    </a:cubicBezTo>
                    <a:cubicBezTo>
                      <a:pt x="202" y="133"/>
                      <a:pt x="202" y="134"/>
                      <a:pt x="203" y="134"/>
                    </a:cubicBezTo>
                    <a:cubicBezTo>
                      <a:pt x="203" y="135"/>
                      <a:pt x="203" y="135"/>
                      <a:pt x="203" y="136"/>
                    </a:cubicBezTo>
                    <a:cubicBezTo>
                      <a:pt x="203" y="136"/>
                      <a:pt x="203" y="136"/>
                      <a:pt x="203" y="136"/>
                    </a:cubicBezTo>
                    <a:cubicBezTo>
                      <a:pt x="203" y="137"/>
                      <a:pt x="203" y="138"/>
                      <a:pt x="203" y="139"/>
                    </a:cubicBezTo>
                    <a:cubicBezTo>
                      <a:pt x="206" y="161"/>
                      <a:pt x="212" y="184"/>
                      <a:pt x="222" y="211"/>
                    </a:cubicBezTo>
                    <a:cubicBezTo>
                      <a:pt x="226" y="222"/>
                      <a:pt x="226" y="222"/>
                      <a:pt x="226" y="222"/>
                    </a:cubicBezTo>
                    <a:cubicBezTo>
                      <a:pt x="239" y="256"/>
                      <a:pt x="251" y="288"/>
                      <a:pt x="240" y="322"/>
                    </a:cubicBezTo>
                    <a:cubicBezTo>
                      <a:pt x="240" y="322"/>
                      <a:pt x="237" y="335"/>
                      <a:pt x="237" y="335"/>
                    </a:cubicBezTo>
                    <a:cubicBezTo>
                      <a:pt x="236" y="338"/>
                      <a:pt x="235" y="342"/>
                      <a:pt x="234" y="345"/>
                    </a:cubicBezTo>
                    <a:cubicBezTo>
                      <a:pt x="234" y="345"/>
                      <a:pt x="233" y="346"/>
                      <a:pt x="233" y="346"/>
                    </a:cubicBezTo>
                    <a:cubicBezTo>
                      <a:pt x="231" y="353"/>
                      <a:pt x="229" y="359"/>
                      <a:pt x="227" y="366"/>
                    </a:cubicBezTo>
                    <a:cubicBezTo>
                      <a:pt x="227" y="366"/>
                      <a:pt x="227" y="366"/>
                      <a:pt x="227" y="366"/>
                    </a:cubicBezTo>
                    <a:cubicBezTo>
                      <a:pt x="226" y="369"/>
                      <a:pt x="224" y="373"/>
                      <a:pt x="223" y="376"/>
                    </a:cubicBezTo>
                    <a:cubicBezTo>
                      <a:pt x="222" y="378"/>
                      <a:pt x="220" y="381"/>
                      <a:pt x="219" y="384"/>
                    </a:cubicBezTo>
                    <a:cubicBezTo>
                      <a:pt x="219" y="384"/>
                      <a:pt x="219" y="385"/>
                      <a:pt x="219" y="385"/>
                    </a:cubicBezTo>
                    <a:cubicBezTo>
                      <a:pt x="219" y="385"/>
                      <a:pt x="218" y="386"/>
                      <a:pt x="218" y="386"/>
                    </a:cubicBezTo>
                    <a:cubicBezTo>
                      <a:pt x="215" y="393"/>
                      <a:pt x="209" y="401"/>
                      <a:pt x="202" y="409"/>
                    </a:cubicBezTo>
                    <a:cubicBezTo>
                      <a:pt x="201" y="410"/>
                      <a:pt x="200" y="411"/>
                      <a:pt x="199" y="413"/>
                    </a:cubicBezTo>
                    <a:cubicBezTo>
                      <a:pt x="192" y="395"/>
                      <a:pt x="186" y="372"/>
                      <a:pt x="182" y="345"/>
                    </a:cubicBezTo>
                    <a:cubicBezTo>
                      <a:pt x="177" y="318"/>
                      <a:pt x="175" y="289"/>
                      <a:pt x="174" y="262"/>
                    </a:cubicBezTo>
                    <a:cubicBezTo>
                      <a:pt x="172" y="222"/>
                      <a:pt x="170" y="180"/>
                      <a:pt x="158" y="141"/>
                    </a:cubicBezTo>
                    <a:close/>
                  </a:path>
                </a:pathLst>
              </a:custGeom>
              <a:noFill/>
              <a:ln w="7938"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3" name="Freeform 86"/>
              <p:cNvSpPr>
                <a:spLocks/>
              </p:cNvSpPr>
              <p:nvPr/>
            </p:nvSpPr>
            <p:spPr bwMode="auto">
              <a:xfrm>
                <a:off x="3754" y="2191"/>
                <a:ext cx="150" cy="266"/>
              </a:xfrm>
              <a:custGeom>
                <a:avLst/>
                <a:gdLst>
                  <a:gd name="T0" fmla="*/ 745 w 98"/>
                  <a:gd name="T1" fmla="*/ 28 h 173"/>
                  <a:gd name="T2" fmla="*/ 692 w 98"/>
                  <a:gd name="T3" fmla="*/ 284 h 173"/>
                  <a:gd name="T4" fmla="*/ 527 w 98"/>
                  <a:gd name="T5" fmla="*/ 738 h 173"/>
                  <a:gd name="T6" fmla="*/ 332 w 98"/>
                  <a:gd name="T7" fmla="*/ 973 h 173"/>
                  <a:gd name="T8" fmla="*/ 12 w 98"/>
                  <a:gd name="T9" fmla="*/ 1435 h 173"/>
                  <a:gd name="T10" fmla="*/ 28 w 98"/>
                  <a:gd name="T11" fmla="*/ 1475 h 173"/>
                  <a:gd name="T12" fmla="*/ 66 w 98"/>
                  <a:gd name="T13" fmla="*/ 1459 h 173"/>
                  <a:gd name="T14" fmla="*/ 380 w 98"/>
                  <a:gd name="T15" fmla="*/ 1021 h 173"/>
                  <a:gd name="T16" fmla="*/ 582 w 98"/>
                  <a:gd name="T17" fmla="*/ 783 h 173"/>
                  <a:gd name="T18" fmla="*/ 756 w 98"/>
                  <a:gd name="T19" fmla="*/ 291 h 173"/>
                  <a:gd name="T20" fmla="*/ 813 w 98"/>
                  <a:gd name="T21" fmla="*/ 43 h 173"/>
                  <a:gd name="T22" fmla="*/ 790 w 98"/>
                  <a:gd name="T23" fmla="*/ 0 h 173"/>
                  <a:gd name="T24" fmla="*/ 745 w 98"/>
                  <a:gd name="T25" fmla="*/ 28 h 1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8"/>
                  <a:gd name="T40" fmla="*/ 0 h 173"/>
                  <a:gd name="T41" fmla="*/ 98 w 98"/>
                  <a:gd name="T42" fmla="*/ 173 h 1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8" h="173">
                    <a:moveTo>
                      <a:pt x="89" y="3"/>
                    </a:moveTo>
                    <a:cubicBezTo>
                      <a:pt x="86" y="13"/>
                      <a:pt x="84" y="23"/>
                      <a:pt x="82" y="33"/>
                    </a:cubicBezTo>
                    <a:cubicBezTo>
                      <a:pt x="79" y="51"/>
                      <a:pt x="75" y="69"/>
                      <a:pt x="63" y="86"/>
                    </a:cubicBezTo>
                    <a:cubicBezTo>
                      <a:pt x="55" y="96"/>
                      <a:pt x="47" y="105"/>
                      <a:pt x="40" y="113"/>
                    </a:cubicBezTo>
                    <a:cubicBezTo>
                      <a:pt x="25" y="130"/>
                      <a:pt x="10" y="146"/>
                      <a:pt x="1" y="167"/>
                    </a:cubicBezTo>
                    <a:cubicBezTo>
                      <a:pt x="0" y="169"/>
                      <a:pt x="1" y="171"/>
                      <a:pt x="3" y="172"/>
                    </a:cubicBezTo>
                    <a:cubicBezTo>
                      <a:pt x="5" y="173"/>
                      <a:pt x="8" y="172"/>
                      <a:pt x="8" y="170"/>
                    </a:cubicBezTo>
                    <a:cubicBezTo>
                      <a:pt x="17" y="150"/>
                      <a:pt x="31" y="135"/>
                      <a:pt x="45" y="119"/>
                    </a:cubicBezTo>
                    <a:cubicBezTo>
                      <a:pt x="53" y="110"/>
                      <a:pt x="61" y="101"/>
                      <a:pt x="69" y="91"/>
                    </a:cubicBezTo>
                    <a:cubicBezTo>
                      <a:pt x="83" y="72"/>
                      <a:pt x="87" y="53"/>
                      <a:pt x="90" y="34"/>
                    </a:cubicBezTo>
                    <a:cubicBezTo>
                      <a:pt x="92" y="25"/>
                      <a:pt x="94" y="15"/>
                      <a:pt x="97" y="5"/>
                    </a:cubicBezTo>
                    <a:cubicBezTo>
                      <a:pt x="98" y="3"/>
                      <a:pt x="97" y="1"/>
                      <a:pt x="94" y="0"/>
                    </a:cubicBezTo>
                    <a:cubicBezTo>
                      <a:pt x="92" y="0"/>
                      <a:pt x="90" y="1"/>
                      <a:pt x="89" y="3"/>
                    </a:cubicBezTo>
                    <a:close/>
                  </a:path>
                </a:pathLst>
              </a:custGeom>
              <a:noFill/>
              <a:ln w="7938"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4" name="Freeform 87"/>
              <p:cNvSpPr>
                <a:spLocks/>
              </p:cNvSpPr>
              <p:nvPr/>
            </p:nvSpPr>
            <p:spPr bwMode="auto">
              <a:xfrm>
                <a:off x="3124" y="1490"/>
                <a:ext cx="1482" cy="1569"/>
              </a:xfrm>
              <a:custGeom>
                <a:avLst/>
                <a:gdLst>
                  <a:gd name="T0" fmla="*/ 0 w 967"/>
                  <a:gd name="T1" fmla="*/ 0 h 1024"/>
                  <a:gd name="T2" fmla="*/ 1097 w 967"/>
                  <a:gd name="T3" fmla="*/ 1866 h 1024"/>
                  <a:gd name="T4" fmla="*/ 2901 w 967"/>
                  <a:gd name="T5" fmla="*/ 1843 h 1024"/>
                  <a:gd name="T6" fmla="*/ 3427 w 967"/>
                  <a:gd name="T7" fmla="*/ 2061 h 1024"/>
                  <a:gd name="T8" fmla="*/ 3736 w 967"/>
                  <a:gd name="T9" fmla="*/ 4399 h 1024"/>
                  <a:gd name="T10" fmla="*/ 3229 w 967"/>
                  <a:gd name="T11" fmla="*/ 5015 h 1024"/>
                  <a:gd name="T12" fmla="*/ 1988 w 967"/>
                  <a:gd name="T13" fmla="*/ 6029 h 1024"/>
                  <a:gd name="T14" fmla="*/ 2495 w 967"/>
                  <a:gd name="T15" fmla="*/ 7922 h 1024"/>
                  <a:gd name="T16" fmla="*/ 4550 w 967"/>
                  <a:gd name="T17" fmla="*/ 7987 h 1024"/>
                  <a:gd name="T18" fmla="*/ 6307 w 967"/>
                  <a:gd name="T19" fmla="*/ 6697 h 1024"/>
                  <a:gd name="T20" fmla="*/ 5364 w 967"/>
                  <a:gd name="T21" fmla="*/ 5488 h 1024"/>
                  <a:gd name="T22" fmla="*/ 4785 w 967"/>
                  <a:gd name="T23" fmla="*/ 3841 h 1024"/>
                  <a:gd name="T24" fmla="*/ 5649 w 967"/>
                  <a:gd name="T25" fmla="*/ 2320 h 1024"/>
                  <a:gd name="T26" fmla="*/ 8173 w 967"/>
                  <a:gd name="T27" fmla="*/ 0 h 10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7"/>
                  <a:gd name="T43" fmla="*/ 0 h 1024"/>
                  <a:gd name="T44" fmla="*/ 967 w 967"/>
                  <a:gd name="T45" fmla="*/ 1024 h 10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7" h="1024">
                    <a:moveTo>
                      <a:pt x="0" y="0"/>
                    </a:moveTo>
                    <a:cubicBezTo>
                      <a:pt x="5" y="58"/>
                      <a:pt x="37" y="199"/>
                      <a:pt x="130" y="221"/>
                    </a:cubicBezTo>
                    <a:cubicBezTo>
                      <a:pt x="224" y="243"/>
                      <a:pt x="308" y="221"/>
                      <a:pt x="343" y="218"/>
                    </a:cubicBezTo>
                    <a:cubicBezTo>
                      <a:pt x="371" y="217"/>
                      <a:pt x="391" y="225"/>
                      <a:pt x="405" y="244"/>
                    </a:cubicBezTo>
                    <a:cubicBezTo>
                      <a:pt x="434" y="280"/>
                      <a:pt x="442" y="450"/>
                      <a:pt x="442" y="521"/>
                    </a:cubicBezTo>
                    <a:cubicBezTo>
                      <a:pt x="442" y="566"/>
                      <a:pt x="415" y="580"/>
                      <a:pt x="382" y="594"/>
                    </a:cubicBezTo>
                    <a:cubicBezTo>
                      <a:pt x="331" y="615"/>
                      <a:pt x="274" y="624"/>
                      <a:pt x="235" y="714"/>
                    </a:cubicBezTo>
                    <a:cubicBezTo>
                      <a:pt x="198" y="801"/>
                      <a:pt x="228" y="887"/>
                      <a:pt x="295" y="938"/>
                    </a:cubicBezTo>
                    <a:cubicBezTo>
                      <a:pt x="406" y="1024"/>
                      <a:pt x="514" y="971"/>
                      <a:pt x="538" y="946"/>
                    </a:cubicBezTo>
                    <a:cubicBezTo>
                      <a:pt x="600" y="982"/>
                      <a:pt x="755" y="900"/>
                      <a:pt x="746" y="793"/>
                    </a:cubicBezTo>
                    <a:cubicBezTo>
                      <a:pt x="739" y="721"/>
                      <a:pt x="692" y="678"/>
                      <a:pt x="634" y="650"/>
                    </a:cubicBezTo>
                    <a:cubicBezTo>
                      <a:pt x="553" y="611"/>
                      <a:pt x="565" y="489"/>
                      <a:pt x="566" y="455"/>
                    </a:cubicBezTo>
                    <a:cubicBezTo>
                      <a:pt x="566" y="376"/>
                      <a:pt x="611" y="314"/>
                      <a:pt x="668" y="275"/>
                    </a:cubicBezTo>
                    <a:cubicBezTo>
                      <a:pt x="725" y="235"/>
                      <a:pt x="967" y="209"/>
                      <a:pt x="967" y="0"/>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5" name="Freeform 88"/>
              <p:cNvSpPr>
                <a:spLocks/>
              </p:cNvSpPr>
              <p:nvPr/>
            </p:nvSpPr>
            <p:spPr bwMode="auto">
              <a:xfrm>
                <a:off x="3124" y="1490"/>
                <a:ext cx="1482" cy="1581"/>
              </a:xfrm>
              <a:custGeom>
                <a:avLst/>
                <a:gdLst>
                  <a:gd name="T0" fmla="*/ 0 w 967"/>
                  <a:gd name="T1" fmla="*/ 0 h 1032"/>
                  <a:gd name="T2" fmla="*/ 1097 w 967"/>
                  <a:gd name="T3" fmla="*/ 1866 h 1032"/>
                  <a:gd name="T4" fmla="*/ 2901 w 967"/>
                  <a:gd name="T5" fmla="*/ 1840 h 1032"/>
                  <a:gd name="T6" fmla="*/ 3427 w 967"/>
                  <a:gd name="T7" fmla="*/ 2061 h 1032"/>
                  <a:gd name="T8" fmla="*/ 3736 w 967"/>
                  <a:gd name="T9" fmla="*/ 4398 h 1032"/>
                  <a:gd name="T10" fmla="*/ 3700 w 967"/>
                  <a:gd name="T11" fmla="*/ 4628 h 1032"/>
                  <a:gd name="T12" fmla="*/ 3162 w 967"/>
                  <a:gd name="T13" fmla="*/ 5382 h 1032"/>
                  <a:gd name="T14" fmla="*/ 2461 w 967"/>
                  <a:gd name="T15" fmla="*/ 6771 h 1032"/>
                  <a:gd name="T16" fmla="*/ 4550 w 967"/>
                  <a:gd name="T17" fmla="*/ 7982 h 1032"/>
                  <a:gd name="T18" fmla="*/ 4550 w 967"/>
                  <a:gd name="T19" fmla="*/ 7982 h 1032"/>
                  <a:gd name="T20" fmla="*/ 4550 w 967"/>
                  <a:gd name="T21" fmla="*/ 7982 h 1032"/>
                  <a:gd name="T22" fmla="*/ 4556 w 967"/>
                  <a:gd name="T23" fmla="*/ 7982 h 1032"/>
                  <a:gd name="T24" fmla="*/ 4550 w 967"/>
                  <a:gd name="T25" fmla="*/ 7982 h 1032"/>
                  <a:gd name="T26" fmla="*/ 5562 w 967"/>
                  <a:gd name="T27" fmla="*/ 7680 h 1032"/>
                  <a:gd name="T28" fmla="*/ 6081 w 967"/>
                  <a:gd name="T29" fmla="*/ 6698 h 1032"/>
                  <a:gd name="T30" fmla="*/ 5240 w 967"/>
                  <a:gd name="T31" fmla="*/ 5581 h 1032"/>
                  <a:gd name="T32" fmla="*/ 4777 w 967"/>
                  <a:gd name="T33" fmla="*/ 4138 h 1032"/>
                  <a:gd name="T34" fmla="*/ 4777 w 967"/>
                  <a:gd name="T35" fmla="*/ 4138 h 1032"/>
                  <a:gd name="T36" fmla="*/ 4785 w 967"/>
                  <a:gd name="T37" fmla="*/ 3839 h 1032"/>
                  <a:gd name="T38" fmla="*/ 5649 w 967"/>
                  <a:gd name="T39" fmla="*/ 2319 h 1032"/>
                  <a:gd name="T40" fmla="*/ 8173 w 967"/>
                  <a:gd name="T41" fmla="*/ 0 h 10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7"/>
                  <a:gd name="T64" fmla="*/ 0 h 1032"/>
                  <a:gd name="T65" fmla="*/ 967 w 967"/>
                  <a:gd name="T66" fmla="*/ 1032 h 10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7" h="1032">
                    <a:moveTo>
                      <a:pt x="0" y="0"/>
                    </a:moveTo>
                    <a:cubicBezTo>
                      <a:pt x="5" y="58"/>
                      <a:pt x="37" y="199"/>
                      <a:pt x="130" y="221"/>
                    </a:cubicBezTo>
                    <a:cubicBezTo>
                      <a:pt x="224" y="243"/>
                      <a:pt x="308" y="221"/>
                      <a:pt x="343" y="218"/>
                    </a:cubicBezTo>
                    <a:cubicBezTo>
                      <a:pt x="371" y="217"/>
                      <a:pt x="391" y="225"/>
                      <a:pt x="405" y="244"/>
                    </a:cubicBezTo>
                    <a:cubicBezTo>
                      <a:pt x="434" y="280"/>
                      <a:pt x="442" y="450"/>
                      <a:pt x="442" y="521"/>
                    </a:cubicBezTo>
                    <a:cubicBezTo>
                      <a:pt x="442" y="532"/>
                      <a:pt x="441" y="541"/>
                      <a:pt x="438" y="548"/>
                    </a:cubicBezTo>
                    <a:cubicBezTo>
                      <a:pt x="431" y="579"/>
                      <a:pt x="412" y="607"/>
                      <a:pt x="374" y="638"/>
                    </a:cubicBezTo>
                    <a:cubicBezTo>
                      <a:pt x="322" y="681"/>
                      <a:pt x="291" y="708"/>
                      <a:pt x="291" y="802"/>
                    </a:cubicBezTo>
                    <a:cubicBezTo>
                      <a:pt x="291" y="896"/>
                      <a:pt x="364" y="1032"/>
                      <a:pt x="538" y="946"/>
                    </a:cubicBezTo>
                    <a:cubicBezTo>
                      <a:pt x="538" y="946"/>
                      <a:pt x="538" y="946"/>
                      <a:pt x="538" y="946"/>
                    </a:cubicBezTo>
                    <a:cubicBezTo>
                      <a:pt x="538" y="946"/>
                      <a:pt x="538" y="946"/>
                      <a:pt x="538" y="946"/>
                    </a:cubicBezTo>
                    <a:cubicBezTo>
                      <a:pt x="538" y="946"/>
                      <a:pt x="539" y="946"/>
                      <a:pt x="539" y="946"/>
                    </a:cubicBezTo>
                    <a:cubicBezTo>
                      <a:pt x="538" y="946"/>
                      <a:pt x="538" y="946"/>
                      <a:pt x="538" y="946"/>
                    </a:cubicBezTo>
                    <a:cubicBezTo>
                      <a:pt x="565" y="954"/>
                      <a:pt x="616" y="941"/>
                      <a:pt x="658" y="910"/>
                    </a:cubicBezTo>
                    <a:cubicBezTo>
                      <a:pt x="700" y="880"/>
                      <a:pt x="723" y="839"/>
                      <a:pt x="719" y="794"/>
                    </a:cubicBezTo>
                    <a:cubicBezTo>
                      <a:pt x="714" y="735"/>
                      <a:pt x="687" y="700"/>
                      <a:pt x="620" y="661"/>
                    </a:cubicBezTo>
                    <a:cubicBezTo>
                      <a:pt x="554" y="624"/>
                      <a:pt x="565" y="554"/>
                      <a:pt x="565" y="490"/>
                    </a:cubicBezTo>
                    <a:cubicBezTo>
                      <a:pt x="565" y="490"/>
                      <a:pt x="565" y="490"/>
                      <a:pt x="565" y="490"/>
                    </a:cubicBezTo>
                    <a:cubicBezTo>
                      <a:pt x="565" y="475"/>
                      <a:pt x="566" y="462"/>
                      <a:pt x="566" y="455"/>
                    </a:cubicBezTo>
                    <a:cubicBezTo>
                      <a:pt x="566" y="376"/>
                      <a:pt x="611" y="314"/>
                      <a:pt x="668" y="275"/>
                    </a:cubicBezTo>
                    <a:cubicBezTo>
                      <a:pt x="725" y="235"/>
                      <a:pt x="967" y="209"/>
                      <a:pt x="967" y="0"/>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6" name="Freeform 89"/>
              <p:cNvSpPr>
                <a:spLocks/>
              </p:cNvSpPr>
              <p:nvPr/>
            </p:nvSpPr>
            <p:spPr bwMode="auto">
              <a:xfrm>
                <a:off x="3998" y="2876"/>
                <a:ext cx="4" cy="31"/>
              </a:xfrm>
              <a:custGeom>
                <a:avLst/>
                <a:gdLst>
                  <a:gd name="T0" fmla="*/ 12 w 3"/>
                  <a:gd name="T1" fmla="*/ 0 h 20"/>
                  <a:gd name="T2" fmla="*/ 0 w 3"/>
                  <a:gd name="T3" fmla="*/ 178 h 20"/>
                  <a:gd name="T4" fmla="*/ 0 60000 65536"/>
                  <a:gd name="T5" fmla="*/ 0 60000 65536"/>
                  <a:gd name="T6" fmla="*/ 0 w 3"/>
                  <a:gd name="T7" fmla="*/ 0 h 20"/>
                  <a:gd name="T8" fmla="*/ 3 w 3"/>
                  <a:gd name="T9" fmla="*/ 20 h 20"/>
                </a:gdLst>
                <a:ahLst/>
                <a:cxnLst>
                  <a:cxn ang="T4">
                    <a:pos x="T0" y="T1"/>
                  </a:cxn>
                  <a:cxn ang="T5">
                    <a:pos x="T2" y="T3"/>
                  </a:cxn>
                </a:cxnLst>
                <a:rect l="T6" t="T7" r="T8" b="T9"/>
                <a:pathLst>
                  <a:path w="3" h="20">
                    <a:moveTo>
                      <a:pt x="3" y="0"/>
                    </a:moveTo>
                    <a:cubicBezTo>
                      <a:pt x="2" y="9"/>
                      <a:pt x="1" y="16"/>
                      <a:pt x="0" y="20"/>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7" name="Freeform 90"/>
              <p:cNvSpPr>
                <a:spLocks/>
              </p:cNvSpPr>
              <p:nvPr/>
            </p:nvSpPr>
            <p:spPr bwMode="auto">
              <a:xfrm>
                <a:off x="3765" y="1718"/>
                <a:ext cx="246" cy="1161"/>
              </a:xfrm>
              <a:custGeom>
                <a:avLst/>
                <a:gdLst>
                  <a:gd name="T0" fmla="*/ 0 w 161"/>
                  <a:gd name="T1" fmla="*/ 0 h 758"/>
                  <a:gd name="T2" fmla="*/ 628 w 161"/>
                  <a:gd name="T3" fmla="*/ 2123 h 758"/>
                  <a:gd name="T4" fmla="*/ 1228 w 161"/>
                  <a:gd name="T5" fmla="*/ 4990 h 758"/>
                  <a:gd name="T6" fmla="*/ 1291 w 161"/>
                  <a:gd name="T7" fmla="*/ 6389 h 758"/>
                  <a:gd name="T8" fmla="*/ 0 60000 65536"/>
                  <a:gd name="T9" fmla="*/ 0 60000 65536"/>
                  <a:gd name="T10" fmla="*/ 0 60000 65536"/>
                  <a:gd name="T11" fmla="*/ 0 60000 65536"/>
                  <a:gd name="T12" fmla="*/ 0 w 161"/>
                  <a:gd name="T13" fmla="*/ 0 h 758"/>
                  <a:gd name="T14" fmla="*/ 161 w 161"/>
                  <a:gd name="T15" fmla="*/ 758 h 758"/>
                </a:gdLst>
                <a:ahLst/>
                <a:cxnLst>
                  <a:cxn ang="T8">
                    <a:pos x="T0" y="T1"/>
                  </a:cxn>
                  <a:cxn ang="T9">
                    <a:pos x="T2" y="T3"/>
                  </a:cxn>
                  <a:cxn ang="T10">
                    <a:pos x="T4" y="T5"/>
                  </a:cxn>
                  <a:cxn ang="T11">
                    <a:pos x="T6" y="T7"/>
                  </a:cxn>
                </a:cxnLst>
                <a:rect l="T12" t="T13" r="T14" b="T15"/>
                <a:pathLst>
                  <a:path w="161" h="758">
                    <a:moveTo>
                      <a:pt x="0" y="0"/>
                    </a:moveTo>
                    <a:cubicBezTo>
                      <a:pt x="44" y="49"/>
                      <a:pt x="67" y="80"/>
                      <a:pt x="75" y="252"/>
                    </a:cubicBezTo>
                    <a:cubicBezTo>
                      <a:pt x="83" y="424"/>
                      <a:pt x="129" y="561"/>
                      <a:pt x="147" y="592"/>
                    </a:cubicBezTo>
                    <a:cubicBezTo>
                      <a:pt x="161" y="617"/>
                      <a:pt x="160" y="714"/>
                      <a:pt x="155" y="758"/>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8" name="Freeform 91"/>
              <p:cNvSpPr>
                <a:spLocks/>
              </p:cNvSpPr>
              <p:nvPr/>
            </p:nvSpPr>
            <p:spPr bwMode="auto">
              <a:xfrm>
                <a:off x="3830" y="1706"/>
                <a:ext cx="206" cy="1152"/>
              </a:xfrm>
              <a:custGeom>
                <a:avLst/>
                <a:gdLst>
                  <a:gd name="T0" fmla="*/ 0 w 134"/>
                  <a:gd name="T1" fmla="*/ 0 h 752"/>
                  <a:gd name="T2" fmla="*/ 324 w 134"/>
                  <a:gd name="T3" fmla="*/ 1844 h 752"/>
                  <a:gd name="T4" fmla="*/ 334 w 134"/>
                  <a:gd name="T5" fmla="*/ 2135 h 752"/>
                  <a:gd name="T6" fmla="*/ 844 w 134"/>
                  <a:gd name="T7" fmla="*/ 4770 h 752"/>
                  <a:gd name="T8" fmla="*/ 915 w 134"/>
                  <a:gd name="T9" fmla="*/ 4947 h 752"/>
                  <a:gd name="T10" fmla="*/ 1142 w 134"/>
                  <a:gd name="T11" fmla="*/ 6345 h 752"/>
                  <a:gd name="T12" fmla="*/ 0 60000 65536"/>
                  <a:gd name="T13" fmla="*/ 0 60000 65536"/>
                  <a:gd name="T14" fmla="*/ 0 60000 65536"/>
                  <a:gd name="T15" fmla="*/ 0 60000 65536"/>
                  <a:gd name="T16" fmla="*/ 0 60000 65536"/>
                  <a:gd name="T17" fmla="*/ 0 60000 65536"/>
                  <a:gd name="T18" fmla="*/ 0 w 134"/>
                  <a:gd name="T19" fmla="*/ 0 h 752"/>
                  <a:gd name="T20" fmla="*/ 134 w 134"/>
                  <a:gd name="T21" fmla="*/ 752 h 752"/>
                </a:gdLst>
                <a:ahLst/>
                <a:cxnLst>
                  <a:cxn ang="T12">
                    <a:pos x="T0" y="T1"/>
                  </a:cxn>
                  <a:cxn ang="T13">
                    <a:pos x="T2" y="T3"/>
                  </a:cxn>
                  <a:cxn ang="T14">
                    <a:pos x="T4" y="T5"/>
                  </a:cxn>
                  <a:cxn ang="T15">
                    <a:pos x="T6" y="T7"/>
                  </a:cxn>
                  <a:cxn ang="T16">
                    <a:pos x="T8" y="T9"/>
                  </a:cxn>
                  <a:cxn ang="T17">
                    <a:pos x="T10" y="T11"/>
                  </a:cxn>
                </a:cxnLst>
                <a:rect l="T18" t="T19" r="T20" b="T21"/>
                <a:pathLst>
                  <a:path w="134" h="752">
                    <a:moveTo>
                      <a:pt x="0" y="0"/>
                    </a:moveTo>
                    <a:cubicBezTo>
                      <a:pt x="24" y="47"/>
                      <a:pt x="32" y="89"/>
                      <a:pt x="38" y="219"/>
                    </a:cubicBezTo>
                    <a:cubicBezTo>
                      <a:pt x="39" y="230"/>
                      <a:pt x="39" y="241"/>
                      <a:pt x="39" y="253"/>
                    </a:cubicBezTo>
                    <a:cubicBezTo>
                      <a:pt x="44" y="383"/>
                      <a:pt x="70" y="499"/>
                      <a:pt x="98" y="565"/>
                    </a:cubicBezTo>
                    <a:cubicBezTo>
                      <a:pt x="101" y="574"/>
                      <a:pt x="104" y="581"/>
                      <a:pt x="107" y="586"/>
                    </a:cubicBezTo>
                    <a:cubicBezTo>
                      <a:pt x="129" y="630"/>
                      <a:pt x="134" y="715"/>
                      <a:pt x="133" y="752"/>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99" name="Freeform 92"/>
              <p:cNvSpPr>
                <a:spLocks/>
              </p:cNvSpPr>
              <p:nvPr/>
            </p:nvSpPr>
            <p:spPr bwMode="auto">
              <a:xfrm>
                <a:off x="3898" y="1695"/>
                <a:ext cx="170" cy="1125"/>
              </a:xfrm>
              <a:custGeom>
                <a:avLst/>
                <a:gdLst>
                  <a:gd name="T0" fmla="*/ 0 w 111"/>
                  <a:gd name="T1" fmla="*/ 0 h 734"/>
                  <a:gd name="T2" fmla="*/ 18 w 111"/>
                  <a:gd name="T3" fmla="*/ 1861 h 734"/>
                  <a:gd name="T4" fmla="*/ 28 w 111"/>
                  <a:gd name="T5" fmla="*/ 2143 h 734"/>
                  <a:gd name="T6" fmla="*/ 478 w 111"/>
                  <a:gd name="T7" fmla="*/ 4713 h 734"/>
                  <a:gd name="T8" fmla="*/ 568 w 111"/>
                  <a:gd name="T9" fmla="*/ 4908 h 734"/>
                  <a:gd name="T10" fmla="*/ 934 w 111"/>
                  <a:gd name="T11" fmla="*/ 6206 h 734"/>
                  <a:gd name="T12" fmla="*/ 0 60000 65536"/>
                  <a:gd name="T13" fmla="*/ 0 60000 65536"/>
                  <a:gd name="T14" fmla="*/ 0 60000 65536"/>
                  <a:gd name="T15" fmla="*/ 0 60000 65536"/>
                  <a:gd name="T16" fmla="*/ 0 60000 65536"/>
                  <a:gd name="T17" fmla="*/ 0 60000 65536"/>
                  <a:gd name="T18" fmla="*/ 0 w 111"/>
                  <a:gd name="T19" fmla="*/ 0 h 734"/>
                  <a:gd name="T20" fmla="*/ 111 w 111"/>
                  <a:gd name="T21" fmla="*/ 734 h 734"/>
                </a:gdLst>
                <a:ahLst/>
                <a:cxnLst>
                  <a:cxn ang="T12">
                    <a:pos x="T0" y="T1"/>
                  </a:cxn>
                  <a:cxn ang="T13">
                    <a:pos x="T2" y="T3"/>
                  </a:cxn>
                  <a:cxn ang="T14">
                    <a:pos x="T4" y="T5"/>
                  </a:cxn>
                  <a:cxn ang="T15">
                    <a:pos x="T6" y="T7"/>
                  </a:cxn>
                  <a:cxn ang="T16">
                    <a:pos x="T8" y="T9"/>
                  </a:cxn>
                  <a:cxn ang="T17">
                    <a:pos x="T10" y="T11"/>
                  </a:cxn>
                </a:cxnLst>
                <a:rect l="T18" t="T19" r="T20" b="T21"/>
                <a:pathLst>
                  <a:path w="111" h="734">
                    <a:moveTo>
                      <a:pt x="0" y="0"/>
                    </a:moveTo>
                    <a:cubicBezTo>
                      <a:pt x="7" y="49"/>
                      <a:pt x="0" y="102"/>
                      <a:pt x="2" y="220"/>
                    </a:cubicBezTo>
                    <a:cubicBezTo>
                      <a:pt x="3" y="231"/>
                      <a:pt x="3" y="241"/>
                      <a:pt x="3" y="253"/>
                    </a:cubicBezTo>
                    <a:cubicBezTo>
                      <a:pt x="6" y="366"/>
                      <a:pt x="23" y="477"/>
                      <a:pt x="57" y="557"/>
                    </a:cubicBezTo>
                    <a:cubicBezTo>
                      <a:pt x="60" y="565"/>
                      <a:pt x="64" y="573"/>
                      <a:pt x="67" y="580"/>
                    </a:cubicBezTo>
                    <a:cubicBezTo>
                      <a:pt x="94" y="639"/>
                      <a:pt x="107" y="699"/>
                      <a:pt x="111" y="734"/>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0" name="Freeform 93"/>
              <p:cNvSpPr>
                <a:spLocks/>
              </p:cNvSpPr>
              <p:nvPr/>
            </p:nvSpPr>
            <p:spPr bwMode="auto">
              <a:xfrm>
                <a:off x="3936" y="1710"/>
                <a:ext cx="301" cy="924"/>
              </a:xfrm>
              <a:custGeom>
                <a:avLst/>
                <a:gdLst>
                  <a:gd name="T0" fmla="*/ 1672 w 196"/>
                  <a:gd name="T1" fmla="*/ 0 h 603"/>
                  <a:gd name="T2" fmla="*/ 137 w 196"/>
                  <a:gd name="T3" fmla="*/ 1459 h 603"/>
                  <a:gd name="T4" fmla="*/ 83 w 196"/>
                  <a:gd name="T5" fmla="*/ 3048 h 603"/>
                  <a:gd name="T6" fmla="*/ 1150 w 196"/>
                  <a:gd name="T7" fmla="*/ 5095 h 603"/>
                  <a:gd name="T8" fmla="*/ 0 60000 65536"/>
                  <a:gd name="T9" fmla="*/ 0 60000 65536"/>
                  <a:gd name="T10" fmla="*/ 0 60000 65536"/>
                  <a:gd name="T11" fmla="*/ 0 60000 65536"/>
                  <a:gd name="T12" fmla="*/ 0 w 196"/>
                  <a:gd name="T13" fmla="*/ 0 h 603"/>
                  <a:gd name="T14" fmla="*/ 196 w 196"/>
                  <a:gd name="T15" fmla="*/ 603 h 603"/>
                </a:gdLst>
                <a:ahLst/>
                <a:cxnLst>
                  <a:cxn ang="T8">
                    <a:pos x="T0" y="T1"/>
                  </a:cxn>
                  <a:cxn ang="T9">
                    <a:pos x="T2" y="T3"/>
                  </a:cxn>
                  <a:cxn ang="T10">
                    <a:pos x="T4" y="T5"/>
                  </a:cxn>
                  <a:cxn ang="T11">
                    <a:pos x="T6" y="T7"/>
                  </a:cxn>
                </a:cxnLst>
                <a:rect l="T12" t="T13" r="T14" b="T15"/>
                <a:pathLst>
                  <a:path w="196" h="603">
                    <a:moveTo>
                      <a:pt x="196" y="0"/>
                    </a:moveTo>
                    <a:cubicBezTo>
                      <a:pt x="146" y="18"/>
                      <a:pt x="42" y="82"/>
                      <a:pt x="16" y="172"/>
                    </a:cubicBezTo>
                    <a:cubicBezTo>
                      <a:pt x="0" y="225"/>
                      <a:pt x="4" y="301"/>
                      <a:pt x="10" y="361"/>
                    </a:cubicBezTo>
                    <a:cubicBezTo>
                      <a:pt x="20" y="495"/>
                      <a:pt x="81" y="568"/>
                      <a:pt x="135" y="603"/>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1" name="Freeform 94"/>
              <p:cNvSpPr>
                <a:spLocks/>
              </p:cNvSpPr>
              <p:nvPr/>
            </p:nvSpPr>
            <p:spPr bwMode="auto">
              <a:xfrm>
                <a:off x="3924" y="1701"/>
                <a:ext cx="206" cy="992"/>
              </a:xfrm>
              <a:custGeom>
                <a:avLst/>
                <a:gdLst>
                  <a:gd name="T0" fmla="*/ 1116 w 134"/>
                  <a:gd name="T1" fmla="*/ 0 h 647"/>
                  <a:gd name="T2" fmla="*/ 197 w 134"/>
                  <a:gd name="T3" fmla="*/ 1305 h 647"/>
                  <a:gd name="T4" fmla="*/ 83 w 134"/>
                  <a:gd name="T5" fmla="*/ 1702 h 647"/>
                  <a:gd name="T6" fmla="*/ 137 w 134"/>
                  <a:gd name="T7" fmla="*/ 3367 h 647"/>
                  <a:gd name="T8" fmla="*/ 303 w 134"/>
                  <a:gd name="T9" fmla="*/ 4051 h 647"/>
                  <a:gd name="T10" fmla="*/ 1151 w 134"/>
                  <a:gd name="T11" fmla="*/ 5481 h 647"/>
                  <a:gd name="T12" fmla="*/ 0 60000 65536"/>
                  <a:gd name="T13" fmla="*/ 0 60000 65536"/>
                  <a:gd name="T14" fmla="*/ 0 60000 65536"/>
                  <a:gd name="T15" fmla="*/ 0 60000 65536"/>
                  <a:gd name="T16" fmla="*/ 0 60000 65536"/>
                  <a:gd name="T17" fmla="*/ 0 60000 65536"/>
                  <a:gd name="T18" fmla="*/ 0 w 134"/>
                  <a:gd name="T19" fmla="*/ 0 h 647"/>
                  <a:gd name="T20" fmla="*/ 134 w 134"/>
                  <a:gd name="T21" fmla="*/ 647 h 647"/>
                </a:gdLst>
                <a:ahLst/>
                <a:cxnLst>
                  <a:cxn ang="T12">
                    <a:pos x="T0" y="T1"/>
                  </a:cxn>
                  <a:cxn ang="T13">
                    <a:pos x="T2" y="T3"/>
                  </a:cxn>
                  <a:cxn ang="T14">
                    <a:pos x="T4" y="T5"/>
                  </a:cxn>
                  <a:cxn ang="T15">
                    <a:pos x="T6" y="T7"/>
                  </a:cxn>
                  <a:cxn ang="T16">
                    <a:pos x="T8" y="T9"/>
                  </a:cxn>
                  <a:cxn ang="T17">
                    <a:pos x="T10" y="T11"/>
                  </a:cxn>
                </a:cxnLst>
                <a:rect l="T18" t="T19" r="T20" b="T21"/>
                <a:pathLst>
                  <a:path w="134" h="647">
                    <a:moveTo>
                      <a:pt x="130" y="0"/>
                    </a:moveTo>
                    <a:cubicBezTo>
                      <a:pt x="98" y="27"/>
                      <a:pt x="50" y="73"/>
                      <a:pt x="23" y="154"/>
                    </a:cubicBezTo>
                    <a:cubicBezTo>
                      <a:pt x="19" y="167"/>
                      <a:pt x="13" y="187"/>
                      <a:pt x="10" y="201"/>
                    </a:cubicBezTo>
                    <a:cubicBezTo>
                      <a:pt x="0" y="258"/>
                      <a:pt x="6" y="335"/>
                      <a:pt x="16" y="397"/>
                    </a:cubicBezTo>
                    <a:cubicBezTo>
                      <a:pt x="24" y="445"/>
                      <a:pt x="29" y="461"/>
                      <a:pt x="35" y="478"/>
                    </a:cubicBezTo>
                    <a:cubicBezTo>
                      <a:pt x="62" y="549"/>
                      <a:pt x="116" y="624"/>
                      <a:pt x="134" y="647"/>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2" name="Freeform 95"/>
              <p:cNvSpPr>
                <a:spLocks/>
              </p:cNvSpPr>
              <p:nvPr/>
            </p:nvSpPr>
            <p:spPr bwMode="auto">
              <a:xfrm>
                <a:off x="3915" y="1690"/>
                <a:ext cx="198" cy="1047"/>
              </a:xfrm>
              <a:custGeom>
                <a:avLst/>
                <a:gdLst>
                  <a:gd name="T0" fmla="*/ 655 w 129"/>
                  <a:gd name="T1" fmla="*/ 0 h 683"/>
                  <a:gd name="T2" fmla="*/ 101 w 129"/>
                  <a:gd name="T3" fmla="*/ 1608 h 683"/>
                  <a:gd name="T4" fmla="*/ 61 w 129"/>
                  <a:gd name="T5" fmla="*/ 1948 h 683"/>
                  <a:gd name="T6" fmla="*/ 322 w 129"/>
                  <a:gd name="T7" fmla="*/ 4216 h 683"/>
                  <a:gd name="T8" fmla="*/ 384 w 129"/>
                  <a:gd name="T9" fmla="*/ 4380 h 683"/>
                  <a:gd name="T10" fmla="*/ 1101 w 129"/>
                  <a:gd name="T11" fmla="*/ 5781 h 683"/>
                  <a:gd name="T12" fmla="*/ 0 60000 65536"/>
                  <a:gd name="T13" fmla="*/ 0 60000 65536"/>
                  <a:gd name="T14" fmla="*/ 0 60000 65536"/>
                  <a:gd name="T15" fmla="*/ 0 60000 65536"/>
                  <a:gd name="T16" fmla="*/ 0 60000 65536"/>
                  <a:gd name="T17" fmla="*/ 0 60000 65536"/>
                  <a:gd name="T18" fmla="*/ 0 w 129"/>
                  <a:gd name="T19" fmla="*/ 0 h 683"/>
                  <a:gd name="T20" fmla="*/ 129 w 129"/>
                  <a:gd name="T21" fmla="*/ 683 h 683"/>
                </a:gdLst>
                <a:ahLst/>
                <a:cxnLst>
                  <a:cxn ang="T12">
                    <a:pos x="T0" y="T1"/>
                  </a:cxn>
                  <a:cxn ang="T13">
                    <a:pos x="T2" y="T3"/>
                  </a:cxn>
                  <a:cxn ang="T14">
                    <a:pos x="T4" y="T5"/>
                  </a:cxn>
                  <a:cxn ang="T15">
                    <a:pos x="T6" y="T7"/>
                  </a:cxn>
                  <a:cxn ang="T16">
                    <a:pos x="T8" y="T9"/>
                  </a:cxn>
                  <a:cxn ang="T17">
                    <a:pos x="T10" y="T11"/>
                  </a:cxn>
                </a:cxnLst>
                <a:rect l="T18" t="T19" r="T20" b="T21"/>
                <a:pathLst>
                  <a:path w="129" h="683">
                    <a:moveTo>
                      <a:pt x="77" y="0"/>
                    </a:moveTo>
                    <a:cubicBezTo>
                      <a:pt x="56" y="39"/>
                      <a:pt x="27" y="96"/>
                      <a:pt x="12" y="190"/>
                    </a:cubicBezTo>
                    <a:cubicBezTo>
                      <a:pt x="10" y="203"/>
                      <a:pt x="8" y="216"/>
                      <a:pt x="7" y="230"/>
                    </a:cubicBezTo>
                    <a:cubicBezTo>
                      <a:pt x="0" y="315"/>
                      <a:pt x="15" y="424"/>
                      <a:pt x="38" y="498"/>
                    </a:cubicBezTo>
                    <a:cubicBezTo>
                      <a:pt x="40" y="504"/>
                      <a:pt x="42" y="511"/>
                      <a:pt x="45" y="517"/>
                    </a:cubicBezTo>
                    <a:cubicBezTo>
                      <a:pt x="78" y="598"/>
                      <a:pt x="114" y="650"/>
                      <a:pt x="129" y="683"/>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3" name="Freeform 96"/>
              <p:cNvSpPr>
                <a:spLocks/>
              </p:cNvSpPr>
              <p:nvPr/>
            </p:nvSpPr>
            <p:spPr bwMode="auto">
              <a:xfrm>
                <a:off x="3913" y="1680"/>
                <a:ext cx="192" cy="1126"/>
              </a:xfrm>
              <a:custGeom>
                <a:avLst/>
                <a:gdLst>
                  <a:gd name="T0" fmla="*/ 283 w 125"/>
                  <a:gd name="T1" fmla="*/ 0 h 735"/>
                  <a:gd name="T2" fmla="*/ 12 w 125"/>
                  <a:gd name="T3" fmla="*/ 1884 h 735"/>
                  <a:gd name="T4" fmla="*/ 427 w 125"/>
                  <a:gd name="T5" fmla="*/ 4650 h 735"/>
                  <a:gd name="T6" fmla="*/ 1069 w 125"/>
                  <a:gd name="T7" fmla="*/ 6203 h 735"/>
                  <a:gd name="T8" fmla="*/ 0 60000 65536"/>
                  <a:gd name="T9" fmla="*/ 0 60000 65536"/>
                  <a:gd name="T10" fmla="*/ 0 60000 65536"/>
                  <a:gd name="T11" fmla="*/ 0 60000 65536"/>
                  <a:gd name="T12" fmla="*/ 0 w 125"/>
                  <a:gd name="T13" fmla="*/ 0 h 735"/>
                  <a:gd name="T14" fmla="*/ 125 w 125"/>
                  <a:gd name="T15" fmla="*/ 735 h 735"/>
                </a:gdLst>
                <a:ahLst/>
                <a:cxnLst>
                  <a:cxn ang="T8">
                    <a:pos x="T0" y="T1"/>
                  </a:cxn>
                  <a:cxn ang="T9">
                    <a:pos x="T2" y="T3"/>
                  </a:cxn>
                  <a:cxn ang="T10">
                    <a:pos x="T4" y="T5"/>
                  </a:cxn>
                  <a:cxn ang="T11">
                    <a:pos x="T6" y="T7"/>
                  </a:cxn>
                </a:cxnLst>
                <a:rect l="T12" t="T13" r="T14" b="T15"/>
                <a:pathLst>
                  <a:path w="125" h="735">
                    <a:moveTo>
                      <a:pt x="33" y="0"/>
                    </a:moveTo>
                    <a:cubicBezTo>
                      <a:pt x="23" y="50"/>
                      <a:pt x="2" y="117"/>
                      <a:pt x="1" y="223"/>
                    </a:cubicBezTo>
                    <a:cubicBezTo>
                      <a:pt x="0" y="329"/>
                      <a:pt x="5" y="446"/>
                      <a:pt x="50" y="551"/>
                    </a:cubicBezTo>
                    <a:cubicBezTo>
                      <a:pt x="95" y="656"/>
                      <a:pt x="120" y="694"/>
                      <a:pt x="125" y="735"/>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4" name="Freeform 97"/>
              <p:cNvSpPr>
                <a:spLocks/>
              </p:cNvSpPr>
              <p:nvPr/>
            </p:nvSpPr>
            <p:spPr bwMode="auto">
              <a:xfrm>
                <a:off x="3715" y="1666"/>
                <a:ext cx="57" cy="66"/>
              </a:xfrm>
              <a:custGeom>
                <a:avLst/>
                <a:gdLst>
                  <a:gd name="T0" fmla="*/ 276 w 37"/>
                  <a:gd name="T1" fmla="*/ 282 h 43"/>
                  <a:gd name="T2" fmla="*/ 52 w 37"/>
                  <a:gd name="T3" fmla="*/ 83 h 43"/>
                  <a:gd name="T4" fmla="*/ 276 w 37"/>
                  <a:gd name="T5" fmla="*/ 282 h 43"/>
                  <a:gd name="T6" fmla="*/ 0 60000 65536"/>
                  <a:gd name="T7" fmla="*/ 0 60000 65536"/>
                  <a:gd name="T8" fmla="*/ 0 60000 65536"/>
                  <a:gd name="T9" fmla="*/ 0 w 37"/>
                  <a:gd name="T10" fmla="*/ 0 h 43"/>
                  <a:gd name="T11" fmla="*/ 37 w 37"/>
                  <a:gd name="T12" fmla="*/ 43 h 43"/>
                </a:gdLst>
                <a:ahLst/>
                <a:cxnLst>
                  <a:cxn ang="T6">
                    <a:pos x="T0" y="T1"/>
                  </a:cxn>
                  <a:cxn ang="T7">
                    <a:pos x="T2" y="T3"/>
                  </a:cxn>
                  <a:cxn ang="T8">
                    <a:pos x="T4" y="T5"/>
                  </a:cxn>
                </a:cxnLst>
                <a:rect l="T9" t="T10" r="T11" b="T12"/>
                <a:pathLst>
                  <a:path w="37" h="43">
                    <a:moveTo>
                      <a:pt x="32" y="33"/>
                    </a:moveTo>
                    <a:cubicBezTo>
                      <a:pt x="27" y="43"/>
                      <a:pt x="0" y="19"/>
                      <a:pt x="6" y="10"/>
                    </a:cubicBezTo>
                    <a:cubicBezTo>
                      <a:pt x="12" y="0"/>
                      <a:pt x="37" y="23"/>
                      <a:pt x="32" y="33"/>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5" name="Freeform 98"/>
              <p:cNvSpPr>
                <a:spLocks/>
              </p:cNvSpPr>
              <p:nvPr/>
            </p:nvSpPr>
            <p:spPr bwMode="auto">
              <a:xfrm>
                <a:off x="3798" y="1649"/>
                <a:ext cx="51" cy="63"/>
              </a:xfrm>
              <a:custGeom>
                <a:avLst/>
                <a:gdLst>
                  <a:gd name="T0" fmla="*/ 87 w 33"/>
                  <a:gd name="T1" fmla="*/ 34 h 41"/>
                  <a:gd name="T2" fmla="*/ 181 w 33"/>
                  <a:gd name="T3" fmla="*/ 309 h 41"/>
                  <a:gd name="T4" fmla="*/ 87 w 33"/>
                  <a:gd name="T5" fmla="*/ 34 h 41"/>
                  <a:gd name="T6" fmla="*/ 0 60000 65536"/>
                  <a:gd name="T7" fmla="*/ 0 60000 65536"/>
                  <a:gd name="T8" fmla="*/ 0 60000 65536"/>
                  <a:gd name="T9" fmla="*/ 0 w 33"/>
                  <a:gd name="T10" fmla="*/ 0 h 41"/>
                  <a:gd name="T11" fmla="*/ 33 w 33"/>
                  <a:gd name="T12" fmla="*/ 41 h 41"/>
                </a:gdLst>
                <a:ahLst/>
                <a:cxnLst>
                  <a:cxn ang="T6">
                    <a:pos x="T0" y="T1"/>
                  </a:cxn>
                  <a:cxn ang="T7">
                    <a:pos x="T2" y="T3"/>
                  </a:cxn>
                  <a:cxn ang="T8">
                    <a:pos x="T4" y="T5"/>
                  </a:cxn>
                </a:cxnLst>
                <a:rect l="T9" t="T10" r="T11" b="T12"/>
                <a:pathLst>
                  <a:path w="33" h="41">
                    <a:moveTo>
                      <a:pt x="10" y="4"/>
                    </a:moveTo>
                    <a:cubicBezTo>
                      <a:pt x="0" y="7"/>
                      <a:pt x="8" y="41"/>
                      <a:pt x="21" y="36"/>
                    </a:cubicBezTo>
                    <a:cubicBezTo>
                      <a:pt x="33" y="31"/>
                      <a:pt x="21" y="0"/>
                      <a:pt x="10" y="4"/>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6" name="Freeform 99"/>
              <p:cNvSpPr>
                <a:spLocks/>
              </p:cNvSpPr>
              <p:nvPr/>
            </p:nvSpPr>
            <p:spPr bwMode="auto">
              <a:xfrm>
                <a:off x="3875" y="1637"/>
                <a:ext cx="40" cy="58"/>
              </a:xfrm>
              <a:custGeom>
                <a:avLst/>
                <a:gdLst>
                  <a:gd name="T0" fmla="*/ 128 w 26"/>
                  <a:gd name="T1" fmla="*/ 298 h 38"/>
                  <a:gd name="T2" fmla="*/ 83 w 26"/>
                  <a:gd name="T3" fmla="*/ 12 h 38"/>
                  <a:gd name="T4" fmla="*/ 128 w 26"/>
                  <a:gd name="T5" fmla="*/ 298 h 38"/>
                  <a:gd name="T6" fmla="*/ 0 60000 65536"/>
                  <a:gd name="T7" fmla="*/ 0 60000 65536"/>
                  <a:gd name="T8" fmla="*/ 0 60000 65536"/>
                  <a:gd name="T9" fmla="*/ 0 w 26"/>
                  <a:gd name="T10" fmla="*/ 0 h 38"/>
                  <a:gd name="T11" fmla="*/ 26 w 26"/>
                  <a:gd name="T12" fmla="*/ 38 h 38"/>
                </a:gdLst>
                <a:ahLst/>
                <a:cxnLst>
                  <a:cxn ang="T6">
                    <a:pos x="T0" y="T1"/>
                  </a:cxn>
                  <a:cxn ang="T7">
                    <a:pos x="T2" y="T3"/>
                  </a:cxn>
                  <a:cxn ang="T8">
                    <a:pos x="T4" y="T5"/>
                  </a:cxn>
                </a:cxnLst>
                <a:rect l="T9" t="T10" r="T11" b="T12"/>
                <a:pathLst>
                  <a:path w="26" h="38">
                    <a:moveTo>
                      <a:pt x="15" y="36"/>
                    </a:moveTo>
                    <a:cubicBezTo>
                      <a:pt x="3" y="38"/>
                      <a:pt x="0" y="2"/>
                      <a:pt x="10" y="1"/>
                    </a:cubicBezTo>
                    <a:cubicBezTo>
                      <a:pt x="20" y="0"/>
                      <a:pt x="26" y="35"/>
                      <a:pt x="15" y="36"/>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7" name="Freeform 100"/>
              <p:cNvSpPr>
                <a:spLocks/>
              </p:cNvSpPr>
              <p:nvPr/>
            </p:nvSpPr>
            <p:spPr bwMode="auto">
              <a:xfrm>
                <a:off x="3949" y="1627"/>
                <a:ext cx="42" cy="56"/>
              </a:xfrm>
              <a:custGeom>
                <a:avLst/>
                <a:gdLst>
                  <a:gd name="T0" fmla="*/ 72 w 28"/>
                  <a:gd name="T1" fmla="*/ 310 h 36"/>
                  <a:gd name="T2" fmla="*/ 108 w 28"/>
                  <a:gd name="T3" fmla="*/ 30 h 36"/>
                  <a:gd name="T4" fmla="*/ 72 w 28"/>
                  <a:gd name="T5" fmla="*/ 310 h 36"/>
                  <a:gd name="T6" fmla="*/ 0 60000 65536"/>
                  <a:gd name="T7" fmla="*/ 0 60000 65536"/>
                  <a:gd name="T8" fmla="*/ 0 60000 65536"/>
                  <a:gd name="T9" fmla="*/ 0 w 28"/>
                  <a:gd name="T10" fmla="*/ 0 h 36"/>
                  <a:gd name="T11" fmla="*/ 28 w 28"/>
                  <a:gd name="T12" fmla="*/ 36 h 36"/>
                </a:gdLst>
                <a:ahLst/>
                <a:cxnLst>
                  <a:cxn ang="T6">
                    <a:pos x="T0" y="T1"/>
                  </a:cxn>
                  <a:cxn ang="T7">
                    <a:pos x="T2" y="T3"/>
                  </a:cxn>
                  <a:cxn ang="T8">
                    <a:pos x="T4" y="T5"/>
                  </a:cxn>
                </a:cxnLst>
                <a:rect l="T9" t="T10" r="T11" b="T12"/>
                <a:pathLst>
                  <a:path w="28" h="36">
                    <a:moveTo>
                      <a:pt x="9" y="34"/>
                    </a:moveTo>
                    <a:cubicBezTo>
                      <a:pt x="19" y="36"/>
                      <a:pt x="28" y="5"/>
                      <a:pt x="14" y="3"/>
                    </a:cubicBezTo>
                    <a:cubicBezTo>
                      <a:pt x="0" y="0"/>
                      <a:pt x="0" y="32"/>
                      <a:pt x="9" y="34"/>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8" name="Freeform 101"/>
              <p:cNvSpPr>
                <a:spLocks/>
              </p:cNvSpPr>
              <p:nvPr/>
            </p:nvSpPr>
            <p:spPr bwMode="auto">
              <a:xfrm>
                <a:off x="4021" y="1630"/>
                <a:ext cx="50" cy="63"/>
              </a:xfrm>
              <a:custGeom>
                <a:avLst/>
                <a:gdLst>
                  <a:gd name="T0" fmla="*/ 62 w 33"/>
                  <a:gd name="T1" fmla="*/ 324 h 41"/>
                  <a:gd name="T2" fmla="*/ 168 w 33"/>
                  <a:gd name="T3" fmla="*/ 43 h 41"/>
                  <a:gd name="T4" fmla="*/ 62 w 33"/>
                  <a:gd name="T5" fmla="*/ 324 h 41"/>
                  <a:gd name="T6" fmla="*/ 0 60000 65536"/>
                  <a:gd name="T7" fmla="*/ 0 60000 65536"/>
                  <a:gd name="T8" fmla="*/ 0 60000 65536"/>
                  <a:gd name="T9" fmla="*/ 0 w 33"/>
                  <a:gd name="T10" fmla="*/ 0 h 41"/>
                  <a:gd name="T11" fmla="*/ 33 w 33"/>
                  <a:gd name="T12" fmla="*/ 41 h 41"/>
                </a:gdLst>
                <a:ahLst/>
                <a:cxnLst>
                  <a:cxn ang="T6">
                    <a:pos x="T0" y="T1"/>
                  </a:cxn>
                  <a:cxn ang="T7">
                    <a:pos x="T2" y="T3"/>
                  </a:cxn>
                  <a:cxn ang="T8">
                    <a:pos x="T4" y="T5"/>
                  </a:cxn>
                </a:cxnLst>
                <a:rect l="T9" t="T10" r="T11" b="T12"/>
                <a:pathLst>
                  <a:path w="33" h="41">
                    <a:moveTo>
                      <a:pt x="8" y="38"/>
                    </a:moveTo>
                    <a:cubicBezTo>
                      <a:pt x="0" y="35"/>
                      <a:pt x="9" y="0"/>
                      <a:pt x="21" y="5"/>
                    </a:cubicBezTo>
                    <a:cubicBezTo>
                      <a:pt x="33" y="10"/>
                      <a:pt x="16" y="41"/>
                      <a:pt x="8" y="38"/>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09" name="Freeform 102"/>
              <p:cNvSpPr>
                <a:spLocks/>
              </p:cNvSpPr>
              <p:nvPr/>
            </p:nvSpPr>
            <p:spPr bwMode="auto">
              <a:xfrm>
                <a:off x="4119" y="1655"/>
                <a:ext cx="55" cy="54"/>
              </a:xfrm>
              <a:custGeom>
                <a:avLst/>
                <a:gdLst>
                  <a:gd name="T0" fmla="*/ 32 w 36"/>
                  <a:gd name="T1" fmla="*/ 262 h 35"/>
                  <a:gd name="T2" fmla="*/ 217 w 36"/>
                  <a:gd name="T3" fmla="*/ 80 h 35"/>
                  <a:gd name="T4" fmla="*/ 32 w 36"/>
                  <a:gd name="T5" fmla="*/ 262 h 35"/>
                  <a:gd name="T6" fmla="*/ 0 60000 65536"/>
                  <a:gd name="T7" fmla="*/ 0 60000 65536"/>
                  <a:gd name="T8" fmla="*/ 0 60000 65536"/>
                  <a:gd name="T9" fmla="*/ 0 w 36"/>
                  <a:gd name="T10" fmla="*/ 0 h 35"/>
                  <a:gd name="T11" fmla="*/ 36 w 36"/>
                  <a:gd name="T12" fmla="*/ 35 h 35"/>
                </a:gdLst>
                <a:ahLst/>
                <a:cxnLst>
                  <a:cxn ang="T6">
                    <a:pos x="T0" y="T1"/>
                  </a:cxn>
                  <a:cxn ang="T7">
                    <a:pos x="T2" y="T3"/>
                  </a:cxn>
                  <a:cxn ang="T8">
                    <a:pos x="T4" y="T5"/>
                  </a:cxn>
                </a:cxnLst>
                <a:rect l="T9" t="T10" r="T11" b="T12"/>
                <a:pathLst>
                  <a:path w="36" h="35">
                    <a:moveTo>
                      <a:pt x="4" y="30"/>
                    </a:moveTo>
                    <a:cubicBezTo>
                      <a:pt x="8" y="35"/>
                      <a:pt x="36" y="18"/>
                      <a:pt x="26" y="9"/>
                    </a:cubicBezTo>
                    <a:cubicBezTo>
                      <a:pt x="17" y="0"/>
                      <a:pt x="0" y="25"/>
                      <a:pt x="4" y="30"/>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0" name="Freeform 103"/>
              <p:cNvSpPr>
                <a:spLocks/>
              </p:cNvSpPr>
              <p:nvPr/>
            </p:nvSpPr>
            <p:spPr bwMode="auto">
              <a:xfrm>
                <a:off x="4235" y="1672"/>
                <a:ext cx="56" cy="49"/>
              </a:xfrm>
              <a:custGeom>
                <a:avLst/>
                <a:gdLst>
                  <a:gd name="T0" fmla="*/ 12 w 36"/>
                  <a:gd name="T1" fmla="*/ 204 h 32"/>
                  <a:gd name="T2" fmla="*/ 283 w 36"/>
                  <a:gd name="T3" fmla="*/ 110 h 32"/>
                  <a:gd name="T4" fmla="*/ 12 w 36"/>
                  <a:gd name="T5" fmla="*/ 204 h 32"/>
                  <a:gd name="T6" fmla="*/ 0 60000 65536"/>
                  <a:gd name="T7" fmla="*/ 0 60000 65536"/>
                  <a:gd name="T8" fmla="*/ 0 60000 65536"/>
                  <a:gd name="T9" fmla="*/ 0 w 36"/>
                  <a:gd name="T10" fmla="*/ 0 h 32"/>
                  <a:gd name="T11" fmla="*/ 36 w 36"/>
                  <a:gd name="T12" fmla="*/ 32 h 32"/>
                </a:gdLst>
                <a:ahLst/>
                <a:cxnLst>
                  <a:cxn ang="T6">
                    <a:pos x="T0" y="T1"/>
                  </a:cxn>
                  <a:cxn ang="T7">
                    <a:pos x="T2" y="T3"/>
                  </a:cxn>
                  <a:cxn ang="T8">
                    <a:pos x="T4" y="T5"/>
                  </a:cxn>
                </a:cxnLst>
                <a:rect l="T9" t="T10" r="T11" b="T12"/>
                <a:pathLst>
                  <a:path w="36" h="32">
                    <a:moveTo>
                      <a:pt x="1" y="24"/>
                    </a:moveTo>
                    <a:cubicBezTo>
                      <a:pt x="2" y="32"/>
                      <a:pt x="36" y="25"/>
                      <a:pt x="31" y="13"/>
                    </a:cubicBezTo>
                    <a:cubicBezTo>
                      <a:pt x="26" y="0"/>
                      <a:pt x="0" y="17"/>
                      <a:pt x="1" y="24"/>
                    </a:cubicBezTo>
                    <a:close/>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1" name="Freeform 104"/>
              <p:cNvSpPr>
                <a:spLocks/>
              </p:cNvSpPr>
              <p:nvPr/>
            </p:nvSpPr>
            <p:spPr bwMode="auto">
              <a:xfrm>
                <a:off x="4022" y="2864"/>
                <a:ext cx="9" cy="29"/>
              </a:xfrm>
              <a:custGeom>
                <a:avLst/>
                <a:gdLst>
                  <a:gd name="T0" fmla="*/ 48 w 6"/>
                  <a:gd name="T1" fmla="*/ 0 h 19"/>
                  <a:gd name="T2" fmla="*/ 0 w 6"/>
                  <a:gd name="T3" fmla="*/ 147 h 19"/>
                  <a:gd name="T4" fmla="*/ 0 60000 65536"/>
                  <a:gd name="T5" fmla="*/ 0 60000 65536"/>
                  <a:gd name="T6" fmla="*/ 0 w 6"/>
                  <a:gd name="T7" fmla="*/ 0 h 19"/>
                  <a:gd name="T8" fmla="*/ 6 w 6"/>
                  <a:gd name="T9" fmla="*/ 19 h 19"/>
                </a:gdLst>
                <a:ahLst/>
                <a:cxnLst>
                  <a:cxn ang="T4">
                    <a:pos x="T0" y="T1"/>
                  </a:cxn>
                  <a:cxn ang="T5">
                    <a:pos x="T2" y="T3"/>
                  </a:cxn>
                </a:cxnLst>
                <a:rect l="T6" t="T7" r="T8" b="T9"/>
                <a:pathLst>
                  <a:path w="6" h="19">
                    <a:moveTo>
                      <a:pt x="6" y="0"/>
                    </a:moveTo>
                    <a:cubicBezTo>
                      <a:pt x="6" y="3"/>
                      <a:pt x="3" y="19"/>
                      <a:pt x="0" y="18"/>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2" name="Freeform 105"/>
              <p:cNvSpPr>
                <a:spLocks/>
              </p:cNvSpPr>
              <p:nvPr/>
            </p:nvSpPr>
            <p:spPr bwMode="auto">
              <a:xfrm>
                <a:off x="4034" y="2866"/>
                <a:ext cx="5" cy="12"/>
              </a:xfrm>
              <a:custGeom>
                <a:avLst/>
                <a:gdLst>
                  <a:gd name="T0" fmla="*/ 0 w 3"/>
                  <a:gd name="T1" fmla="*/ 0 h 8"/>
                  <a:gd name="T2" fmla="*/ 37 w 3"/>
                  <a:gd name="T3" fmla="*/ 60 h 8"/>
                  <a:gd name="T4" fmla="*/ 0 60000 65536"/>
                  <a:gd name="T5" fmla="*/ 0 60000 65536"/>
                  <a:gd name="T6" fmla="*/ 0 w 3"/>
                  <a:gd name="T7" fmla="*/ 0 h 8"/>
                  <a:gd name="T8" fmla="*/ 3 w 3"/>
                  <a:gd name="T9" fmla="*/ 8 h 8"/>
                </a:gdLst>
                <a:ahLst/>
                <a:cxnLst>
                  <a:cxn ang="T4">
                    <a:pos x="T0" y="T1"/>
                  </a:cxn>
                  <a:cxn ang="T5">
                    <a:pos x="T2" y="T3"/>
                  </a:cxn>
                </a:cxnLst>
                <a:rect l="T6" t="T7" r="T8" b="T9"/>
                <a:pathLst>
                  <a:path w="3" h="8">
                    <a:moveTo>
                      <a:pt x="0" y="0"/>
                    </a:moveTo>
                    <a:cubicBezTo>
                      <a:pt x="0" y="3"/>
                      <a:pt x="1" y="6"/>
                      <a:pt x="3" y="8"/>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3" name="Freeform 106"/>
              <p:cNvSpPr>
                <a:spLocks/>
              </p:cNvSpPr>
              <p:nvPr/>
            </p:nvSpPr>
            <p:spPr bwMode="auto">
              <a:xfrm>
                <a:off x="4131" y="2716"/>
                <a:ext cx="1" cy="10"/>
              </a:xfrm>
              <a:custGeom>
                <a:avLst/>
                <a:gdLst>
                  <a:gd name="T0" fmla="*/ 0 w 1"/>
                  <a:gd name="T1" fmla="*/ 0 h 7"/>
                  <a:gd name="T2" fmla="*/ 0 w 1"/>
                  <a:gd name="T3" fmla="*/ 41 h 7"/>
                  <a:gd name="T4" fmla="*/ 0 60000 65536"/>
                  <a:gd name="T5" fmla="*/ 0 60000 65536"/>
                  <a:gd name="T6" fmla="*/ 0 w 1"/>
                  <a:gd name="T7" fmla="*/ 0 h 7"/>
                  <a:gd name="T8" fmla="*/ 1 w 1"/>
                  <a:gd name="T9" fmla="*/ 7 h 7"/>
                </a:gdLst>
                <a:ahLst/>
                <a:cxnLst>
                  <a:cxn ang="T4">
                    <a:pos x="T0" y="T1"/>
                  </a:cxn>
                  <a:cxn ang="T5">
                    <a:pos x="T2" y="T3"/>
                  </a:cxn>
                </a:cxnLst>
                <a:rect l="T6" t="T7" r="T8" b="T9"/>
                <a:pathLst>
                  <a:path w="1" h="7">
                    <a:moveTo>
                      <a:pt x="0" y="0"/>
                    </a:moveTo>
                    <a:cubicBezTo>
                      <a:pt x="0" y="2"/>
                      <a:pt x="0" y="5"/>
                      <a:pt x="0" y="7"/>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4" name="Freeform 107"/>
              <p:cNvSpPr>
                <a:spLocks/>
              </p:cNvSpPr>
              <p:nvPr/>
            </p:nvSpPr>
            <p:spPr bwMode="auto">
              <a:xfrm>
                <a:off x="4133" y="2716"/>
                <a:ext cx="7" cy="26"/>
              </a:xfrm>
              <a:custGeom>
                <a:avLst/>
                <a:gdLst>
                  <a:gd name="T0" fmla="*/ 0 w 5"/>
                  <a:gd name="T1" fmla="*/ 0 h 17"/>
                  <a:gd name="T2" fmla="*/ 28 w 5"/>
                  <a:gd name="T3" fmla="*/ 142 h 17"/>
                  <a:gd name="T4" fmla="*/ 0 60000 65536"/>
                  <a:gd name="T5" fmla="*/ 0 60000 65536"/>
                  <a:gd name="T6" fmla="*/ 0 w 5"/>
                  <a:gd name="T7" fmla="*/ 0 h 17"/>
                  <a:gd name="T8" fmla="*/ 5 w 5"/>
                  <a:gd name="T9" fmla="*/ 17 h 17"/>
                </a:gdLst>
                <a:ahLst/>
                <a:cxnLst>
                  <a:cxn ang="T4">
                    <a:pos x="T0" y="T1"/>
                  </a:cxn>
                  <a:cxn ang="T5">
                    <a:pos x="T2" y="T3"/>
                  </a:cxn>
                </a:cxnLst>
                <a:rect l="T6" t="T7" r="T8" b="T9"/>
                <a:pathLst>
                  <a:path w="5" h="17">
                    <a:moveTo>
                      <a:pt x="0" y="0"/>
                    </a:moveTo>
                    <a:cubicBezTo>
                      <a:pt x="4" y="5"/>
                      <a:pt x="5" y="11"/>
                      <a:pt x="5" y="17"/>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5" name="Freeform 108"/>
              <p:cNvSpPr>
                <a:spLocks/>
              </p:cNvSpPr>
              <p:nvPr/>
            </p:nvSpPr>
            <p:spPr bwMode="auto">
              <a:xfrm>
                <a:off x="4102" y="2809"/>
                <a:ext cx="4" cy="21"/>
              </a:xfrm>
              <a:custGeom>
                <a:avLst/>
                <a:gdLst>
                  <a:gd name="T0" fmla="*/ 1 w 3"/>
                  <a:gd name="T1" fmla="*/ 0 h 14"/>
                  <a:gd name="T2" fmla="*/ 0 w 3"/>
                  <a:gd name="T3" fmla="*/ 108 h 14"/>
                  <a:gd name="T4" fmla="*/ 0 60000 65536"/>
                  <a:gd name="T5" fmla="*/ 0 60000 65536"/>
                  <a:gd name="T6" fmla="*/ 0 w 3"/>
                  <a:gd name="T7" fmla="*/ 0 h 14"/>
                  <a:gd name="T8" fmla="*/ 3 w 3"/>
                  <a:gd name="T9" fmla="*/ 14 h 14"/>
                </a:gdLst>
                <a:ahLst/>
                <a:cxnLst>
                  <a:cxn ang="T4">
                    <a:pos x="T0" y="T1"/>
                  </a:cxn>
                  <a:cxn ang="T5">
                    <a:pos x="T2" y="T3"/>
                  </a:cxn>
                </a:cxnLst>
                <a:rect l="T6" t="T7" r="T8" b="T9"/>
                <a:pathLst>
                  <a:path w="3" h="14">
                    <a:moveTo>
                      <a:pt x="1" y="0"/>
                    </a:moveTo>
                    <a:cubicBezTo>
                      <a:pt x="3" y="5"/>
                      <a:pt x="0" y="9"/>
                      <a:pt x="0" y="14"/>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6" name="Freeform 109"/>
              <p:cNvSpPr>
                <a:spLocks/>
              </p:cNvSpPr>
              <p:nvPr/>
            </p:nvSpPr>
            <p:spPr bwMode="auto">
              <a:xfrm>
                <a:off x="4103" y="2811"/>
                <a:ext cx="14" cy="19"/>
              </a:xfrm>
              <a:custGeom>
                <a:avLst/>
                <a:gdLst>
                  <a:gd name="T0" fmla="*/ 0 w 9"/>
                  <a:gd name="T1" fmla="*/ 0 h 13"/>
                  <a:gd name="T2" fmla="*/ 82 w 9"/>
                  <a:gd name="T3" fmla="*/ 88 h 13"/>
                  <a:gd name="T4" fmla="*/ 0 60000 65536"/>
                  <a:gd name="T5" fmla="*/ 0 60000 65536"/>
                  <a:gd name="T6" fmla="*/ 0 w 9"/>
                  <a:gd name="T7" fmla="*/ 0 h 13"/>
                  <a:gd name="T8" fmla="*/ 9 w 9"/>
                  <a:gd name="T9" fmla="*/ 13 h 13"/>
                </a:gdLst>
                <a:ahLst/>
                <a:cxnLst>
                  <a:cxn ang="T4">
                    <a:pos x="T0" y="T1"/>
                  </a:cxn>
                  <a:cxn ang="T5">
                    <a:pos x="T2" y="T3"/>
                  </a:cxn>
                </a:cxnLst>
                <a:rect l="T6" t="T7" r="T8" b="T9"/>
                <a:pathLst>
                  <a:path w="9" h="13">
                    <a:moveTo>
                      <a:pt x="0" y="0"/>
                    </a:moveTo>
                    <a:cubicBezTo>
                      <a:pt x="3" y="5"/>
                      <a:pt x="5" y="9"/>
                      <a:pt x="9" y="13"/>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7" name="Freeform 110"/>
              <p:cNvSpPr>
                <a:spLocks/>
              </p:cNvSpPr>
              <p:nvPr/>
            </p:nvSpPr>
            <p:spPr bwMode="auto">
              <a:xfrm>
                <a:off x="4004" y="2879"/>
                <a:ext cx="14" cy="20"/>
              </a:xfrm>
              <a:custGeom>
                <a:avLst/>
                <a:gdLst>
                  <a:gd name="T0" fmla="*/ 0 w 9"/>
                  <a:gd name="T1" fmla="*/ 0 h 13"/>
                  <a:gd name="T2" fmla="*/ 82 w 9"/>
                  <a:gd name="T3" fmla="*/ 114 h 13"/>
                  <a:gd name="T4" fmla="*/ 0 60000 65536"/>
                  <a:gd name="T5" fmla="*/ 0 60000 65536"/>
                  <a:gd name="T6" fmla="*/ 0 w 9"/>
                  <a:gd name="T7" fmla="*/ 0 h 13"/>
                  <a:gd name="T8" fmla="*/ 9 w 9"/>
                  <a:gd name="T9" fmla="*/ 13 h 13"/>
                </a:gdLst>
                <a:ahLst/>
                <a:cxnLst>
                  <a:cxn ang="T4">
                    <a:pos x="T0" y="T1"/>
                  </a:cxn>
                  <a:cxn ang="T5">
                    <a:pos x="T2" y="T3"/>
                  </a:cxn>
                </a:cxnLst>
                <a:rect l="T6" t="T7" r="T8" b="T9"/>
                <a:pathLst>
                  <a:path w="9" h="13">
                    <a:moveTo>
                      <a:pt x="0" y="0"/>
                    </a:moveTo>
                    <a:cubicBezTo>
                      <a:pt x="1" y="5"/>
                      <a:pt x="5" y="9"/>
                      <a:pt x="9" y="13"/>
                    </a:cubicBezTo>
                  </a:path>
                </a:pathLst>
              </a:custGeom>
              <a:noFill/>
              <a:ln w="4763"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18" name="Freeform 111"/>
              <p:cNvSpPr>
                <a:spLocks noEditPoints="1"/>
              </p:cNvSpPr>
              <p:nvPr/>
            </p:nvSpPr>
            <p:spPr bwMode="auto">
              <a:xfrm>
                <a:off x="3975" y="2533"/>
                <a:ext cx="397" cy="396"/>
              </a:xfrm>
              <a:custGeom>
                <a:avLst/>
                <a:gdLst>
                  <a:gd name="T0" fmla="*/ 1285 w 259"/>
                  <a:gd name="T1" fmla="*/ 778 h 258"/>
                  <a:gd name="T2" fmla="*/ 622 w 259"/>
                  <a:gd name="T3" fmla="*/ 163 h 258"/>
                  <a:gd name="T4" fmla="*/ 446 w 259"/>
                  <a:gd name="T5" fmla="*/ 28 h 258"/>
                  <a:gd name="T6" fmla="*/ 475 w 259"/>
                  <a:gd name="T7" fmla="*/ 127 h 258"/>
                  <a:gd name="T8" fmla="*/ 299 w 259"/>
                  <a:gd name="T9" fmla="*/ 115 h 258"/>
                  <a:gd name="T10" fmla="*/ 339 w 259"/>
                  <a:gd name="T11" fmla="*/ 210 h 258"/>
                  <a:gd name="T12" fmla="*/ 242 w 259"/>
                  <a:gd name="T13" fmla="*/ 304 h 258"/>
                  <a:gd name="T14" fmla="*/ 221 w 259"/>
                  <a:gd name="T15" fmla="*/ 427 h 258"/>
                  <a:gd name="T16" fmla="*/ 204 w 259"/>
                  <a:gd name="T17" fmla="*/ 554 h 258"/>
                  <a:gd name="T18" fmla="*/ 221 w 259"/>
                  <a:gd name="T19" fmla="*/ 735 h 258"/>
                  <a:gd name="T20" fmla="*/ 204 w 259"/>
                  <a:gd name="T21" fmla="*/ 860 h 258"/>
                  <a:gd name="T22" fmla="*/ 208 w 259"/>
                  <a:gd name="T23" fmla="*/ 1202 h 258"/>
                  <a:gd name="T24" fmla="*/ 195 w 259"/>
                  <a:gd name="T25" fmla="*/ 1481 h 258"/>
                  <a:gd name="T26" fmla="*/ 101 w 259"/>
                  <a:gd name="T27" fmla="*/ 1704 h 258"/>
                  <a:gd name="T28" fmla="*/ 270 w 259"/>
                  <a:gd name="T29" fmla="*/ 2104 h 258"/>
                  <a:gd name="T30" fmla="*/ 1297 w 259"/>
                  <a:gd name="T31" fmla="*/ 893 h 258"/>
                  <a:gd name="T32" fmla="*/ 1059 w 259"/>
                  <a:gd name="T33" fmla="*/ 832 h 258"/>
                  <a:gd name="T34" fmla="*/ 973 w 259"/>
                  <a:gd name="T35" fmla="*/ 717 h 258"/>
                  <a:gd name="T36" fmla="*/ 983 w 259"/>
                  <a:gd name="T37" fmla="*/ 520 h 258"/>
                  <a:gd name="T38" fmla="*/ 811 w 259"/>
                  <a:gd name="T39" fmla="*/ 339 h 258"/>
                  <a:gd name="T40" fmla="*/ 777 w 259"/>
                  <a:gd name="T41" fmla="*/ 818 h 258"/>
                  <a:gd name="T42" fmla="*/ 682 w 259"/>
                  <a:gd name="T43" fmla="*/ 580 h 258"/>
                  <a:gd name="T44" fmla="*/ 736 w 259"/>
                  <a:gd name="T45" fmla="*/ 879 h 258"/>
                  <a:gd name="T46" fmla="*/ 763 w 259"/>
                  <a:gd name="T47" fmla="*/ 1016 h 258"/>
                  <a:gd name="T48" fmla="*/ 904 w 259"/>
                  <a:gd name="T49" fmla="*/ 1309 h 258"/>
                  <a:gd name="T50" fmla="*/ 601 w 259"/>
                  <a:gd name="T51" fmla="*/ 1150 h 258"/>
                  <a:gd name="T52" fmla="*/ 498 w 259"/>
                  <a:gd name="T53" fmla="*/ 1082 h 258"/>
                  <a:gd name="T54" fmla="*/ 684 w 259"/>
                  <a:gd name="T55" fmla="*/ 1030 h 258"/>
                  <a:gd name="T56" fmla="*/ 432 w 259"/>
                  <a:gd name="T57" fmla="*/ 1349 h 258"/>
                  <a:gd name="T58" fmla="*/ 573 w 259"/>
                  <a:gd name="T59" fmla="*/ 1176 h 258"/>
                  <a:gd name="T60" fmla="*/ 651 w 259"/>
                  <a:gd name="T61" fmla="*/ 494 h 258"/>
                  <a:gd name="T62" fmla="*/ 750 w 259"/>
                  <a:gd name="T63" fmla="*/ 485 h 258"/>
                  <a:gd name="T64" fmla="*/ 635 w 259"/>
                  <a:gd name="T65" fmla="*/ 272 h 258"/>
                  <a:gd name="T66" fmla="*/ 507 w 259"/>
                  <a:gd name="T67" fmla="*/ 290 h 258"/>
                  <a:gd name="T68" fmla="*/ 622 w 259"/>
                  <a:gd name="T69" fmla="*/ 798 h 258"/>
                  <a:gd name="T70" fmla="*/ 475 w 259"/>
                  <a:gd name="T71" fmla="*/ 589 h 258"/>
                  <a:gd name="T72" fmla="*/ 425 w 259"/>
                  <a:gd name="T73" fmla="*/ 316 h 258"/>
                  <a:gd name="T74" fmla="*/ 319 w 259"/>
                  <a:gd name="T75" fmla="*/ 351 h 258"/>
                  <a:gd name="T76" fmla="*/ 265 w 259"/>
                  <a:gd name="T77" fmla="*/ 810 h 258"/>
                  <a:gd name="T78" fmla="*/ 282 w 259"/>
                  <a:gd name="T79" fmla="*/ 1176 h 258"/>
                  <a:gd name="T80" fmla="*/ 176 w 259"/>
                  <a:gd name="T81" fmla="*/ 1722 h 258"/>
                  <a:gd name="T82" fmla="*/ 158 w 259"/>
                  <a:gd name="T83" fmla="*/ 2035 h 258"/>
                  <a:gd name="T84" fmla="*/ 221 w 259"/>
                  <a:gd name="T85" fmla="*/ 1543 h 258"/>
                  <a:gd name="T86" fmla="*/ 353 w 259"/>
                  <a:gd name="T87" fmla="*/ 1567 h 258"/>
                  <a:gd name="T88" fmla="*/ 397 w 259"/>
                  <a:gd name="T89" fmla="*/ 1497 h 258"/>
                  <a:gd name="T90" fmla="*/ 489 w 259"/>
                  <a:gd name="T91" fmla="*/ 1567 h 258"/>
                  <a:gd name="T92" fmla="*/ 622 w 259"/>
                  <a:gd name="T93" fmla="*/ 1785 h 258"/>
                  <a:gd name="T94" fmla="*/ 520 w 259"/>
                  <a:gd name="T95" fmla="*/ 1704 h 258"/>
                  <a:gd name="T96" fmla="*/ 641 w 259"/>
                  <a:gd name="T97" fmla="*/ 1481 h 258"/>
                  <a:gd name="T98" fmla="*/ 892 w 259"/>
                  <a:gd name="T99" fmla="*/ 1507 h 258"/>
                  <a:gd name="T100" fmla="*/ 904 w 259"/>
                  <a:gd name="T101" fmla="*/ 1432 h 258"/>
                  <a:gd name="T102" fmla="*/ 904 w 259"/>
                  <a:gd name="T103" fmla="*/ 1005 h 258"/>
                  <a:gd name="T104" fmla="*/ 1090 w 259"/>
                  <a:gd name="T105" fmla="*/ 1128 h 258"/>
                  <a:gd name="T106" fmla="*/ 998 w 259"/>
                  <a:gd name="T107" fmla="*/ 938 h 258"/>
                  <a:gd name="T108" fmla="*/ 1099 w 259"/>
                  <a:gd name="T109" fmla="*/ 921 h 25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59"/>
                  <a:gd name="T166" fmla="*/ 0 h 258"/>
                  <a:gd name="T167" fmla="*/ 259 w 259"/>
                  <a:gd name="T168" fmla="*/ 258 h 25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59" h="258">
                    <a:moveTo>
                      <a:pt x="257" y="81"/>
                    </a:moveTo>
                    <a:cubicBezTo>
                      <a:pt x="256" y="78"/>
                      <a:pt x="254" y="77"/>
                      <a:pt x="251" y="78"/>
                    </a:cubicBezTo>
                    <a:cubicBezTo>
                      <a:pt x="229" y="87"/>
                      <a:pt x="185" y="98"/>
                      <a:pt x="152" y="91"/>
                    </a:cubicBezTo>
                    <a:cubicBezTo>
                      <a:pt x="144" y="89"/>
                      <a:pt x="140" y="82"/>
                      <a:pt x="136" y="75"/>
                    </a:cubicBezTo>
                    <a:cubicBezTo>
                      <a:pt x="133" y="65"/>
                      <a:pt x="127" y="55"/>
                      <a:pt x="118" y="46"/>
                    </a:cubicBezTo>
                    <a:cubicBezTo>
                      <a:pt x="105" y="33"/>
                      <a:pt x="89" y="28"/>
                      <a:pt x="74" y="19"/>
                    </a:cubicBezTo>
                    <a:cubicBezTo>
                      <a:pt x="70" y="17"/>
                      <a:pt x="67" y="14"/>
                      <a:pt x="64" y="10"/>
                    </a:cubicBezTo>
                    <a:cubicBezTo>
                      <a:pt x="63" y="11"/>
                      <a:pt x="62" y="12"/>
                      <a:pt x="59" y="11"/>
                    </a:cubicBezTo>
                    <a:cubicBezTo>
                      <a:pt x="56" y="10"/>
                      <a:pt x="56" y="5"/>
                      <a:pt x="53" y="3"/>
                    </a:cubicBezTo>
                    <a:cubicBezTo>
                      <a:pt x="52" y="2"/>
                      <a:pt x="49" y="1"/>
                      <a:pt x="46" y="0"/>
                    </a:cubicBezTo>
                    <a:cubicBezTo>
                      <a:pt x="48" y="2"/>
                      <a:pt x="51" y="5"/>
                      <a:pt x="53" y="8"/>
                    </a:cubicBezTo>
                    <a:cubicBezTo>
                      <a:pt x="54" y="10"/>
                      <a:pt x="56" y="12"/>
                      <a:pt x="56" y="15"/>
                    </a:cubicBezTo>
                    <a:cubicBezTo>
                      <a:pt x="57" y="20"/>
                      <a:pt x="52" y="25"/>
                      <a:pt x="48" y="21"/>
                    </a:cubicBezTo>
                    <a:cubicBezTo>
                      <a:pt x="44" y="18"/>
                      <a:pt x="45" y="12"/>
                      <a:pt x="40" y="13"/>
                    </a:cubicBezTo>
                    <a:cubicBezTo>
                      <a:pt x="39" y="13"/>
                      <a:pt x="37" y="13"/>
                      <a:pt x="35" y="14"/>
                    </a:cubicBezTo>
                    <a:cubicBezTo>
                      <a:pt x="36" y="14"/>
                      <a:pt x="37" y="15"/>
                      <a:pt x="37" y="16"/>
                    </a:cubicBezTo>
                    <a:cubicBezTo>
                      <a:pt x="37" y="17"/>
                      <a:pt x="38" y="18"/>
                      <a:pt x="38" y="19"/>
                    </a:cubicBezTo>
                    <a:cubicBezTo>
                      <a:pt x="38" y="21"/>
                      <a:pt x="40" y="23"/>
                      <a:pt x="40" y="25"/>
                    </a:cubicBezTo>
                    <a:cubicBezTo>
                      <a:pt x="41" y="29"/>
                      <a:pt x="37" y="33"/>
                      <a:pt x="34" y="35"/>
                    </a:cubicBezTo>
                    <a:cubicBezTo>
                      <a:pt x="34" y="35"/>
                      <a:pt x="34" y="35"/>
                      <a:pt x="34" y="35"/>
                    </a:cubicBezTo>
                    <a:cubicBezTo>
                      <a:pt x="33" y="36"/>
                      <a:pt x="31" y="37"/>
                      <a:pt x="29" y="36"/>
                    </a:cubicBezTo>
                    <a:cubicBezTo>
                      <a:pt x="28" y="36"/>
                      <a:pt x="28" y="36"/>
                      <a:pt x="27" y="35"/>
                    </a:cubicBezTo>
                    <a:cubicBezTo>
                      <a:pt x="27" y="36"/>
                      <a:pt x="27" y="36"/>
                      <a:pt x="27" y="37"/>
                    </a:cubicBezTo>
                    <a:cubicBezTo>
                      <a:pt x="27" y="41"/>
                      <a:pt x="28" y="46"/>
                      <a:pt x="26" y="50"/>
                    </a:cubicBezTo>
                    <a:cubicBezTo>
                      <a:pt x="24" y="53"/>
                      <a:pt x="21" y="55"/>
                      <a:pt x="18" y="55"/>
                    </a:cubicBezTo>
                    <a:cubicBezTo>
                      <a:pt x="19" y="57"/>
                      <a:pt x="20" y="58"/>
                      <a:pt x="20" y="59"/>
                    </a:cubicBezTo>
                    <a:cubicBezTo>
                      <a:pt x="21" y="61"/>
                      <a:pt x="24" y="63"/>
                      <a:pt x="24" y="65"/>
                    </a:cubicBezTo>
                    <a:cubicBezTo>
                      <a:pt x="24" y="66"/>
                      <a:pt x="24" y="66"/>
                      <a:pt x="24" y="66"/>
                    </a:cubicBezTo>
                    <a:cubicBezTo>
                      <a:pt x="26" y="72"/>
                      <a:pt x="27" y="81"/>
                      <a:pt x="27" y="81"/>
                    </a:cubicBezTo>
                    <a:cubicBezTo>
                      <a:pt x="27" y="81"/>
                      <a:pt x="28" y="83"/>
                      <a:pt x="26" y="86"/>
                    </a:cubicBezTo>
                    <a:cubicBezTo>
                      <a:pt x="26" y="87"/>
                      <a:pt x="25" y="87"/>
                      <a:pt x="25" y="87"/>
                    </a:cubicBezTo>
                    <a:cubicBezTo>
                      <a:pt x="25" y="89"/>
                      <a:pt x="25" y="90"/>
                      <a:pt x="25" y="91"/>
                    </a:cubicBezTo>
                    <a:cubicBezTo>
                      <a:pt x="25" y="94"/>
                      <a:pt x="24" y="97"/>
                      <a:pt x="24" y="101"/>
                    </a:cubicBezTo>
                    <a:cubicBezTo>
                      <a:pt x="24" y="105"/>
                      <a:pt x="25" y="109"/>
                      <a:pt x="26" y="113"/>
                    </a:cubicBezTo>
                    <a:cubicBezTo>
                      <a:pt x="26" y="118"/>
                      <a:pt x="26" y="122"/>
                      <a:pt x="26" y="126"/>
                    </a:cubicBezTo>
                    <a:cubicBezTo>
                      <a:pt x="27" y="132"/>
                      <a:pt x="27" y="136"/>
                      <a:pt x="25" y="141"/>
                    </a:cubicBezTo>
                    <a:cubicBezTo>
                      <a:pt x="27" y="142"/>
                      <a:pt x="29" y="145"/>
                      <a:pt x="33" y="149"/>
                    </a:cubicBezTo>
                    <a:cubicBezTo>
                      <a:pt x="44" y="163"/>
                      <a:pt x="32" y="170"/>
                      <a:pt x="28" y="171"/>
                    </a:cubicBezTo>
                    <a:cubicBezTo>
                      <a:pt x="23" y="174"/>
                      <a:pt x="23" y="174"/>
                      <a:pt x="23" y="174"/>
                    </a:cubicBezTo>
                    <a:cubicBezTo>
                      <a:pt x="25" y="178"/>
                      <a:pt x="26" y="182"/>
                      <a:pt x="26" y="187"/>
                    </a:cubicBezTo>
                    <a:cubicBezTo>
                      <a:pt x="27" y="190"/>
                      <a:pt x="27" y="193"/>
                      <a:pt x="25" y="195"/>
                    </a:cubicBezTo>
                    <a:cubicBezTo>
                      <a:pt x="23" y="198"/>
                      <a:pt x="16" y="199"/>
                      <a:pt x="12" y="200"/>
                    </a:cubicBezTo>
                    <a:cubicBezTo>
                      <a:pt x="10" y="201"/>
                      <a:pt x="7" y="202"/>
                      <a:pt x="5" y="203"/>
                    </a:cubicBezTo>
                    <a:cubicBezTo>
                      <a:pt x="4" y="207"/>
                      <a:pt x="4" y="211"/>
                      <a:pt x="3" y="215"/>
                    </a:cubicBezTo>
                    <a:cubicBezTo>
                      <a:pt x="0" y="240"/>
                      <a:pt x="3" y="258"/>
                      <a:pt x="32" y="247"/>
                    </a:cubicBezTo>
                    <a:cubicBezTo>
                      <a:pt x="79" y="230"/>
                      <a:pt x="115" y="193"/>
                      <a:pt x="134" y="146"/>
                    </a:cubicBezTo>
                    <a:cubicBezTo>
                      <a:pt x="138" y="136"/>
                      <a:pt x="140" y="125"/>
                      <a:pt x="141" y="115"/>
                    </a:cubicBezTo>
                    <a:cubicBezTo>
                      <a:pt x="143" y="106"/>
                      <a:pt x="147" y="104"/>
                      <a:pt x="153" y="105"/>
                    </a:cubicBezTo>
                    <a:cubicBezTo>
                      <a:pt x="186" y="111"/>
                      <a:pt x="230" y="100"/>
                      <a:pt x="256" y="89"/>
                    </a:cubicBezTo>
                    <a:cubicBezTo>
                      <a:pt x="259" y="88"/>
                      <a:pt x="258" y="84"/>
                      <a:pt x="257" y="81"/>
                    </a:cubicBezTo>
                    <a:close/>
                    <a:moveTo>
                      <a:pt x="125" y="98"/>
                    </a:moveTo>
                    <a:cubicBezTo>
                      <a:pt x="124" y="99"/>
                      <a:pt x="122" y="100"/>
                      <a:pt x="119" y="100"/>
                    </a:cubicBezTo>
                    <a:cubicBezTo>
                      <a:pt x="113" y="101"/>
                      <a:pt x="105" y="98"/>
                      <a:pt x="108" y="90"/>
                    </a:cubicBezTo>
                    <a:cubicBezTo>
                      <a:pt x="110" y="87"/>
                      <a:pt x="113" y="86"/>
                      <a:pt x="115" y="84"/>
                    </a:cubicBezTo>
                    <a:cubicBezTo>
                      <a:pt x="128" y="74"/>
                      <a:pt x="129" y="97"/>
                      <a:pt x="125" y="98"/>
                    </a:cubicBezTo>
                    <a:close/>
                    <a:moveTo>
                      <a:pt x="96" y="40"/>
                    </a:moveTo>
                    <a:cubicBezTo>
                      <a:pt x="103" y="46"/>
                      <a:pt x="122" y="47"/>
                      <a:pt x="116" y="61"/>
                    </a:cubicBezTo>
                    <a:cubicBezTo>
                      <a:pt x="112" y="68"/>
                      <a:pt x="110" y="70"/>
                      <a:pt x="104" y="64"/>
                    </a:cubicBezTo>
                    <a:cubicBezTo>
                      <a:pt x="99" y="58"/>
                      <a:pt x="96" y="52"/>
                      <a:pt x="92" y="45"/>
                    </a:cubicBezTo>
                    <a:lnTo>
                      <a:pt x="96" y="40"/>
                    </a:lnTo>
                    <a:close/>
                    <a:moveTo>
                      <a:pt x="104" y="72"/>
                    </a:moveTo>
                    <a:cubicBezTo>
                      <a:pt x="105" y="76"/>
                      <a:pt x="103" y="92"/>
                      <a:pt x="100" y="94"/>
                    </a:cubicBezTo>
                    <a:cubicBezTo>
                      <a:pt x="100" y="95"/>
                      <a:pt x="93" y="96"/>
                      <a:pt x="92" y="96"/>
                    </a:cubicBezTo>
                    <a:cubicBezTo>
                      <a:pt x="87" y="94"/>
                      <a:pt x="88" y="94"/>
                      <a:pt x="86" y="90"/>
                    </a:cubicBezTo>
                    <a:cubicBezTo>
                      <a:pt x="83" y="83"/>
                      <a:pt x="83" y="74"/>
                      <a:pt x="77" y="69"/>
                    </a:cubicBezTo>
                    <a:cubicBezTo>
                      <a:pt x="80" y="68"/>
                      <a:pt x="80" y="68"/>
                      <a:pt x="80" y="68"/>
                    </a:cubicBezTo>
                    <a:cubicBezTo>
                      <a:pt x="86" y="63"/>
                      <a:pt x="101" y="63"/>
                      <a:pt x="104" y="72"/>
                    </a:cubicBezTo>
                    <a:close/>
                    <a:moveTo>
                      <a:pt x="90" y="119"/>
                    </a:moveTo>
                    <a:cubicBezTo>
                      <a:pt x="86" y="115"/>
                      <a:pt x="86" y="109"/>
                      <a:pt x="87" y="103"/>
                    </a:cubicBezTo>
                    <a:cubicBezTo>
                      <a:pt x="90" y="103"/>
                      <a:pt x="90" y="103"/>
                      <a:pt x="90" y="103"/>
                    </a:cubicBezTo>
                    <a:cubicBezTo>
                      <a:pt x="90" y="108"/>
                      <a:pt x="97" y="107"/>
                      <a:pt x="99" y="111"/>
                    </a:cubicBezTo>
                    <a:cubicBezTo>
                      <a:pt x="98" y="115"/>
                      <a:pt x="93" y="118"/>
                      <a:pt x="90" y="119"/>
                    </a:cubicBezTo>
                    <a:close/>
                    <a:moveTo>
                      <a:pt x="90" y="145"/>
                    </a:moveTo>
                    <a:cubicBezTo>
                      <a:pt x="96" y="141"/>
                      <a:pt x="96" y="141"/>
                      <a:pt x="96" y="141"/>
                    </a:cubicBezTo>
                    <a:cubicBezTo>
                      <a:pt x="100" y="140"/>
                      <a:pt x="108" y="150"/>
                      <a:pt x="107" y="154"/>
                    </a:cubicBezTo>
                    <a:cubicBezTo>
                      <a:pt x="107" y="156"/>
                      <a:pt x="100" y="162"/>
                      <a:pt x="98" y="163"/>
                    </a:cubicBezTo>
                    <a:cubicBezTo>
                      <a:pt x="85" y="171"/>
                      <a:pt x="81" y="153"/>
                      <a:pt x="90" y="145"/>
                    </a:cubicBezTo>
                    <a:close/>
                    <a:moveTo>
                      <a:pt x="71" y="135"/>
                    </a:moveTo>
                    <a:cubicBezTo>
                      <a:pt x="69" y="134"/>
                      <a:pt x="70" y="132"/>
                      <a:pt x="67" y="131"/>
                    </a:cubicBezTo>
                    <a:cubicBezTo>
                      <a:pt x="66" y="130"/>
                      <a:pt x="65" y="131"/>
                      <a:pt x="63" y="130"/>
                    </a:cubicBezTo>
                    <a:cubicBezTo>
                      <a:pt x="61" y="129"/>
                      <a:pt x="60" y="129"/>
                      <a:pt x="59" y="127"/>
                    </a:cubicBezTo>
                    <a:cubicBezTo>
                      <a:pt x="60" y="125"/>
                      <a:pt x="60" y="125"/>
                      <a:pt x="60" y="125"/>
                    </a:cubicBezTo>
                    <a:cubicBezTo>
                      <a:pt x="60" y="120"/>
                      <a:pt x="64" y="114"/>
                      <a:pt x="68" y="110"/>
                    </a:cubicBezTo>
                    <a:cubicBezTo>
                      <a:pt x="76" y="102"/>
                      <a:pt x="80" y="112"/>
                      <a:pt x="81" y="121"/>
                    </a:cubicBezTo>
                    <a:cubicBezTo>
                      <a:pt x="82" y="128"/>
                      <a:pt x="82" y="143"/>
                      <a:pt x="71" y="135"/>
                    </a:cubicBezTo>
                    <a:close/>
                    <a:moveTo>
                      <a:pt x="78" y="154"/>
                    </a:moveTo>
                    <a:cubicBezTo>
                      <a:pt x="76" y="159"/>
                      <a:pt x="56" y="158"/>
                      <a:pt x="51" y="158"/>
                    </a:cubicBezTo>
                    <a:cubicBezTo>
                      <a:pt x="45" y="156"/>
                      <a:pt x="39" y="149"/>
                      <a:pt x="48" y="146"/>
                    </a:cubicBezTo>
                    <a:cubicBezTo>
                      <a:pt x="50" y="142"/>
                      <a:pt x="50" y="142"/>
                      <a:pt x="50" y="142"/>
                    </a:cubicBezTo>
                    <a:cubicBezTo>
                      <a:pt x="55" y="138"/>
                      <a:pt x="62" y="134"/>
                      <a:pt x="68" y="138"/>
                    </a:cubicBezTo>
                    <a:cubicBezTo>
                      <a:pt x="71" y="140"/>
                      <a:pt x="80" y="150"/>
                      <a:pt x="78" y="154"/>
                    </a:cubicBezTo>
                    <a:close/>
                    <a:moveTo>
                      <a:pt x="89" y="57"/>
                    </a:moveTo>
                    <a:cubicBezTo>
                      <a:pt x="87" y="59"/>
                      <a:pt x="79" y="62"/>
                      <a:pt x="77" y="58"/>
                    </a:cubicBezTo>
                    <a:cubicBezTo>
                      <a:pt x="76" y="55"/>
                      <a:pt x="82" y="50"/>
                      <a:pt x="83" y="49"/>
                    </a:cubicBezTo>
                    <a:cubicBezTo>
                      <a:pt x="86" y="50"/>
                      <a:pt x="86" y="50"/>
                      <a:pt x="86" y="50"/>
                    </a:cubicBezTo>
                    <a:cubicBezTo>
                      <a:pt x="88" y="52"/>
                      <a:pt x="89" y="55"/>
                      <a:pt x="89" y="57"/>
                    </a:cubicBezTo>
                    <a:close/>
                    <a:moveTo>
                      <a:pt x="60" y="34"/>
                    </a:moveTo>
                    <a:cubicBezTo>
                      <a:pt x="60" y="32"/>
                      <a:pt x="60" y="32"/>
                      <a:pt x="60" y="32"/>
                    </a:cubicBezTo>
                    <a:cubicBezTo>
                      <a:pt x="66" y="25"/>
                      <a:pt x="68" y="30"/>
                      <a:pt x="75" y="32"/>
                    </a:cubicBezTo>
                    <a:cubicBezTo>
                      <a:pt x="83" y="34"/>
                      <a:pt x="88" y="34"/>
                      <a:pt x="81" y="42"/>
                    </a:cubicBezTo>
                    <a:cubicBezTo>
                      <a:pt x="78" y="46"/>
                      <a:pt x="71" y="55"/>
                      <a:pt x="64" y="54"/>
                    </a:cubicBezTo>
                    <a:cubicBezTo>
                      <a:pt x="57" y="53"/>
                      <a:pt x="58" y="40"/>
                      <a:pt x="60" y="34"/>
                    </a:cubicBezTo>
                    <a:close/>
                    <a:moveTo>
                      <a:pt x="56" y="69"/>
                    </a:moveTo>
                    <a:cubicBezTo>
                      <a:pt x="64" y="65"/>
                      <a:pt x="65" y="63"/>
                      <a:pt x="70" y="71"/>
                    </a:cubicBezTo>
                    <a:cubicBezTo>
                      <a:pt x="74" y="80"/>
                      <a:pt x="82" y="86"/>
                      <a:pt x="74" y="94"/>
                    </a:cubicBezTo>
                    <a:cubicBezTo>
                      <a:pt x="68" y="100"/>
                      <a:pt x="60" y="106"/>
                      <a:pt x="53" y="98"/>
                    </a:cubicBezTo>
                    <a:cubicBezTo>
                      <a:pt x="46" y="90"/>
                      <a:pt x="43" y="80"/>
                      <a:pt x="50" y="71"/>
                    </a:cubicBezTo>
                    <a:lnTo>
                      <a:pt x="56" y="69"/>
                    </a:lnTo>
                    <a:close/>
                    <a:moveTo>
                      <a:pt x="38" y="41"/>
                    </a:moveTo>
                    <a:cubicBezTo>
                      <a:pt x="38" y="42"/>
                      <a:pt x="38" y="42"/>
                      <a:pt x="38" y="42"/>
                    </a:cubicBezTo>
                    <a:cubicBezTo>
                      <a:pt x="41" y="40"/>
                      <a:pt x="47" y="33"/>
                      <a:pt x="50" y="37"/>
                    </a:cubicBezTo>
                    <a:cubicBezTo>
                      <a:pt x="53" y="41"/>
                      <a:pt x="47" y="47"/>
                      <a:pt x="45" y="50"/>
                    </a:cubicBezTo>
                    <a:cubicBezTo>
                      <a:pt x="41" y="58"/>
                      <a:pt x="47" y="70"/>
                      <a:pt x="38" y="74"/>
                    </a:cubicBezTo>
                    <a:cubicBezTo>
                      <a:pt x="35" y="64"/>
                      <a:pt x="23" y="48"/>
                      <a:pt x="38" y="41"/>
                    </a:cubicBezTo>
                    <a:close/>
                    <a:moveTo>
                      <a:pt x="33" y="138"/>
                    </a:moveTo>
                    <a:cubicBezTo>
                      <a:pt x="29" y="134"/>
                      <a:pt x="31" y="121"/>
                      <a:pt x="31" y="115"/>
                    </a:cubicBezTo>
                    <a:cubicBezTo>
                      <a:pt x="30" y="108"/>
                      <a:pt x="21" y="92"/>
                      <a:pt x="31" y="95"/>
                    </a:cubicBezTo>
                    <a:cubicBezTo>
                      <a:pt x="32" y="95"/>
                      <a:pt x="32" y="95"/>
                      <a:pt x="32" y="95"/>
                    </a:cubicBezTo>
                    <a:cubicBezTo>
                      <a:pt x="48" y="94"/>
                      <a:pt x="54" y="115"/>
                      <a:pt x="50" y="127"/>
                    </a:cubicBezTo>
                    <a:cubicBezTo>
                      <a:pt x="48" y="132"/>
                      <a:pt x="40" y="146"/>
                      <a:pt x="33" y="138"/>
                    </a:cubicBezTo>
                    <a:close/>
                    <a:moveTo>
                      <a:pt x="19" y="239"/>
                    </a:moveTo>
                    <a:cubicBezTo>
                      <a:pt x="1" y="233"/>
                      <a:pt x="15" y="216"/>
                      <a:pt x="17" y="205"/>
                    </a:cubicBezTo>
                    <a:cubicBezTo>
                      <a:pt x="21" y="202"/>
                      <a:pt x="21" y="202"/>
                      <a:pt x="21" y="202"/>
                    </a:cubicBezTo>
                    <a:cubicBezTo>
                      <a:pt x="26" y="201"/>
                      <a:pt x="28" y="210"/>
                      <a:pt x="32" y="213"/>
                    </a:cubicBezTo>
                    <a:cubicBezTo>
                      <a:pt x="39" y="219"/>
                      <a:pt x="42" y="219"/>
                      <a:pt x="50" y="217"/>
                    </a:cubicBezTo>
                    <a:cubicBezTo>
                      <a:pt x="53" y="230"/>
                      <a:pt x="29" y="242"/>
                      <a:pt x="19" y="239"/>
                    </a:cubicBezTo>
                    <a:close/>
                    <a:moveTo>
                      <a:pt x="41" y="207"/>
                    </a:moveTo>
                    <a:cubicBezTo>
                      <a:pt x="30" y="207"/>
                      <a:pt x="33" y="197"/>
                      <a:pt x="30" y="190"/>
                    </a:cubicBezTo>
                    <a:cubicBezTo>
                      <a:pt x="29" y="187"/>
                      <a:pt x="25" y="185"/>
                      <a:pt x="26" y="181"/>
                    </a:cubicBezTo>
                    <a:cubicBezTo>
                      <a:pt x="27" y="179"/>
                      <a:pt x="33" y="177"/>
                      <a:pt x="35" y="176"/>
                    </a:cubicBezTo>
                    <a:cubicBezTo>
                      <a:pt x="39" y="176"/>
                      <a:pt x="39" y="176"/>
                      <a:pt x="39" y="176"/>
                    </a:cubicBezTo>
                    <a:cubicBezTo>
                      <a:pt x="44" y="178"/>
                      <a:pt x="41" y="180"/>
                      <a:pt x="42" y="184"/>
                    </a:cubicBezTo>
                    <a:cubicBezTo>
                      <a:pt x="44" y="187"/>
                      <a:pt x="48" y="189"/>
                      <a:pt x="50" y="193"/>
                    </a:cubicBezTo>
                    <a:cubicBezTo>
                      <a:pt x="54" y="200"/>
                      <a:pt x="50" y="207"/>
                      <a:pt x="41" y="207"/>
                    </a:cubicBezTo>
                    <a:close/>
                    <a:moveTo>
                      <a:pt x="47" y="176"/>
                    </a:moveTo>
                    <a:cubicBezTo>
                      <a:pt x="44" y="172"/>
                      <a:pt x="44" y="169"/>
                      <a:pt x="49" y="165"/>
                    </a:cubicBezTo>
                    <a:cubicBezTo>
                      <a:pt x="52" y="165"/>
                      <a:pt x="52" y="165"/>
                      <a:pt x="52" y="165"/>
                    </a:cubicBezTo>
                    <a:cubicBezTo>
                      <a:pt x="60" y="165"/>
                      <a:pt x="69" y="182"/>
                      <a:pt x="58" y="184"/>
                    </a:cubicBezTo>
                    <a:cubicBezTo>
                      <a:pt x="55" y="184"/>
                      <a:pt x="49" y="179"/>
                      <a:pt x="47" y="176"/>
                    </a:cubicBezTo>
                    <a:close/>
                    <a:moveTo>
                      <a:pt x="88" y="199"/>
                    </a:moveTo>
                    <a:cubicBezTo>
                      <a:pt x="82" y="203"/>
                      <a:pt x="79" y="204"/>
                      <a:pt x="74" y="210"/>
                    </a:cubicBezTo>
                    <a:cubicBezTo>
                      <a:pt x="72" y="214"/>
                      <a:pt x="63" y="225"/>
                      <a:pt x="61" y="215"/>
                    </a:cubicBezTo>
                    <a:cubicBezTo>
                      <a:pt x="61" y="213"/>
                      <a:pt x="62" y="209"/>
                      <a:pt x="62" y="207"/>
                    </a:cubicBezTo>
                    <a:cubicBezTo>
                      <a:pt x="62" y="205"/>
                      <a:pt x="61" y="202"/>
                      <a:pt x="61" y="200"/>
                    </a:cubicBezTo>
                    <a:cubicBezTo>
                      <a:pt x="62" y="190"/>
                      <a:pt x="75" y="175"/>
                      <a:pt x="65" y="165"/>
                    </a:cubicBezTo>
                    <a:cubicBezTo>
                      <a:pt x="69" y="165"/>
                      <a:pt x="69" y="165"/>
                      <a:pt x="69" y="165"/>
                    </a:cubicBezTo>
                    <a:cubicBezTo>
                      <a:pt x="74" y="161"/>
                      <a:pt x="75" y="171"/>
                      <a:pt x="76" y="174"/>
                    </a:cubicBezTo>
                    <a:cubicBezTo>
                      <a:pt x="80" y="185"/>
                      <a:pt x="84" y="178"/>
                      <a:pt x="92" y="184"/>
                    </a:cubicBezTo>
                    <a:cubicBezTo>
                      <a:pt x="99" y="189"/>
                      <a:pt x="93" y="195"/>
                      <a:pt x="88" y="199"/>
                    </a:cubicBezTo>
                    <a:close/>
                    <a:moveTo>
                      <a:pt x="106" y="177"/>
                    </a:moveTo>
                    <a:cubicBezTo>
                      <a:pt x="101" y="184"/>
                      <a:pt x="96" y="177"/>
                      <a:pt x="93" y="173"/>
                    </a:cubicBezTo>
                    <a:cubicBezTo>
                      <a:pt x="96" y="170"/>
                      <a:pt x="96" y="170"/>
                      <a:pt x="96" y="170"/>
                    </a:cubicBezTo>
                    <a:cubicBezTo>
                      <a:pt x="99" y="168"/>
                      <a:pt x="104" y="164"/>
                      <a:pt x="107" y="168"/>
                    </a:cubicBezTo>
                    <a:cubicBezTo>
                      <a:pt x="108" y="169"/>
                      <a:pt x="107" y="176"/>
                      <a:pt x="106" y="177"/>
                    </a:cubicBezTo>
                    <a:close/>
                    <a:moveTo>
                      <a:pt x="99" y="136"/>
                    </a:moveTo>
                    <a:cubicBezTo>
                      <a:pt x="85" y="134"/>
                      <a:pt x="98" y="119"/>
                      <a:pt x="107" y="118"/>
                    </a:cubicBezTo>
                    <a:cubicBezTo>
                      <a:pt x="108" y="117"/>
                      <a:pt x="108" y="117"/>
                      <a:pt x="108" y="117"/>
                    </a:cubicBezTo>
                    <a:cubicBezTo>
                      <a:pt x="116" y="125"/>
                      <a:pt x="111" y="138"/>
                      <a:pt x="99" y="136"/>
                    </a:cubicBezTo>
                    <a:close/>
                    <a:moveTo>
                      <a:pt x="129" y="132"/>
                    </a:moveTo>
                    <a:cubicBezTo>
                      <a:pt x="127" y="139"/>
                      <a:pt x="121" y="162"/>
                      <a:pt x="113" y="150"/>
                    </a:cubicBezTo>
                    <a:cubicBezTo>
                      <a:pt x="107" y="139"/>
                      <a:pt x="121" y="136"/>
                      <a:pt x="121" y="125"/>
                    </a:cubicBezTo>
                    <a:cubicBezTo>
                      <a:pt x="120" y="121"/>
                      <a:pt x="115" y="113"/>
                      <a:pt x="118" y="110"/>
                    </a:cubicBezTo>
                    <a:cubicBezTo>
                      <a:pt x="120" y="107"/>
                      <a:pt x="126" y="108"/>
                      <a:pt x="130" y="107"/>
                    </a:cubicBezTo>
                    <a:cubicBezTo>
                      <a:pt x="130" y="107"/>
                      <a:pt x="130" y="107"/>
                      <a:pt x="130" y="107"/>
                    </a:cubicBezTo>
                    <a:cubicBezTo>
                      <a:pt x="130" y="108"/>
                      <a:pt x="130" y="108"/>
                      <a:pt x="130" y="108"/>
                    </a:cubicBezTo>
                    <a:cubicBezTo>
                      <a:pt x="132" y="110"/>
                      <a:pt x="133" y="111"/>
                      <a:pt x="134" y="113"/>
                    </a:cubicBezTo>
                    <a:cubicBezTo>
                      <a:pt x="134" y="119"/>
                      <a:pt x="130" y="129"/>
                      <a:pt x="129" y="132"/>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19" name="Freeform 112"/>
              <p:cNvSpPr>
                <a:spLocks noEditPoints="1"/>
              </p:cNvSpPr>
              <p:nvPr/>
            </p:nvSpPr>
            <p:spPr bwMode="auto">
              <a:xfrm>
                <a:off x="3866" y="2437"/>
                <a:ext cx="247" cy="208"/>
              </a:xfrm>
              <a:custGeom>
                <a:avLst/>
                <a:gdLst>
                  <a:gd name="T0" fmla="*/ 920 w 161"/>
                  <a:gd name="T1" fmla="*/ 330 h 136"/>
                  <a:gd name="T2" fmla="*/ 718 w 161"/>
                  <a:gd name="T3" fmla="*/ 93 h 136"/>
                  <a:gd name="T4" fmla="*/ 414 w 161"/>
                  <a:gd name="T5" fmla="*/ 297 h 136"/>
                  <a:gd name="T6" fmla="*/ 414 w 161"/>
                  <a:gd name="T7" fmla="*/ 330 h 136"/>
                  <a:gd name="T8" fmla="*/ 176 w 161"/>
                  <a:gd name="T9" fmla="*/ 633 h 136"/>
                  <a:gd name="T10" fmla="*/ 32 w 161"/>
                  <a:gd name="T11" fmla="*/ 756 h 136"/>
                  <a:gd name="T12" fmla="*/ 299 w 161"/>
                  <a:gd name="T13" fmla="*/ 694 h 136"/>
                  <a:gd name="T14" fmla="*/ 353 w 161"/>
                  <a:gd name="T15" fmla="*/ 694 h 136"/>
                  <a:gd name="T16" fmla="*/ 603 w 161"/>
                  <a:gd name="T17" fmla="*/ 947 h 136"/>
                  <a:gd name="T18" fmla="*/ 684 w 161"/>
                  <a:gd name="T19" fmla="*/ 1136 h 136"/>
                  <a:gd name="T20" fmla="*/ 718 w 161"/>
                  <a:gd name="T21" fmla="*/ 1046 h 136"/>
                  <a:gd name="T22" fmla="*/ 850 w 161"/>
                  <a:gd name="T23" fmla="*/ 1106 h 136"/>
                  <a:gd name="T24" fmla="*/ 885 w 161"/>
                  <a:gd name="T25" fmla="*/ 1055 h 136"/>
                  <a:gd name="T26" fmla="*/ 925 w 161"/>
                  <a:gd name="T27" fmla="*/ 879 h 136"/>
                  <a:gd name="T28" fmla="*/ 891 w 161"/>
                  <a:gd name="T29" fmla="*/ 826 h 136"/>
                  <a:gd name="T30" fmla="*/ 850 w 161"/>
                  <a:gd name="T31" fmla="*/ 826 h 136"/>
                  <a:gd name="T32" fmla="*/ 776 w 161"/>
                  <a:gd name="T33" fmla="*/ 723 h 136"/>
                  <a:gd name="T34" fmla="*/ 920 w 161"/>
                  <a:gd name="T35" fmla="*/ 668 h 136"/>
                  <a:gd name="T36" fmla="*/ 986 w 161"/>
                  <a:gd name="T37" fmla="*/ 650 h 136"/>
                  <a:gd name="T38" fmla="*/ 1003 w 161"/>
                  <a:gd name="T39" fmla="*/ 613 h 136"/>
                  <a:gd name="T40" fmla="*/ 1066 w 161"/>
                  <a:gd name="T41" fmla="*/ 681 h 136"/>
                  <a:gd name="T42" fmla="*/ 1212 w 161"/>
                  <a:gd name="T43" fmla="*/ 702 h 136"/>
                  <a:gd name="T44" fmla="*/ 1102 w 161"/>
                  <a:gd name="T45" fmla="*/ 445 h 136"/>
                  <a:gd name="T46" fmla="*/ 603 w 161"/>
                  <a:gd name="T47" fmla="*/ 83 h 136"/>
                  <a:gd name="T48" fmla="*/ 697 w 161"/>
                  <a:gd name="T49" fmla="*/ 269 h 136"/>
                  <a:gd name="T50" fmla="*/ 569 w 161"/>
                  <a:gd name="T51" fmla="*/ 384 h 136"/>
                  <a:gd name="T52" fmla="*/ 647 w 161"/>
                  <a:gd name="T53" fmla="*/ 856 h 136"/>
                  <a:gd name="T54" fmla="*/ 494 w 161"/>
                  <a:gd name="T55" fmla="*/ 702 h 136"/>
                  <a:gd name="T56" fmla="*/ 506 w 161"/>
                  <a:gd name="T57" fmla="*/ 454 h 136"/>
                  <a:gd name="T58" fmla="*/ 654 w 161"/>
                  <a:gd name="T59" fmla="*/ 723 h 136"/>
                  <a:gd name="T60" fmla="*/ 776 w 161"/>
                  <a:gd name="T61" fmla="*/ 866 h 136"/>
                  <a:gd name="T62" fmla="*/ 758 w 161"/>
                  <a:gd name="T63" fmla="*/ 947 h 136"/>
                  <a:gd name="T64" fmla="*/ 683 w 161"/>
                  <a:gd name="T65" fmla="*/ 662 h 136"/>
                  <a:gd name="T66" fmla="*/ 647 w 161"/>
                  <a:gd name="T67" fmla="*/ 411 h 136"/>
                  <a:gd name="T68" fmla="*/ 790 w 161"/>
                  <a:gd name="T69" fmla="*/ 520 h 136"/>
                  <a:gd name="T70" fmla="*/ 776 w 161"/>
                  <a:gd name="T71" fmla="*/ 414 h 136"/>
                  <a:gd name="T72" fmla="*/ 790 w 161"/>
                  <a:gd name="T73" fmla="*/ 300 h 136"/>
                  <a:gd name="T74" fmla="*/ 1102 w 161"/>
                  <a:gd name="T75" fmla="*/ 619 h 136"/>
                  <a:gd name="T76" fmla="*/ 953 w 161"/>
                  <a:gd name="T77" fmla="*/ 526 h 136"/>
                  <a:gd name="T78" fmla="*/ 925 w 161"/>
                  <a:gd name="T79" fmla="*/ 437 h 136"/>
                  <a:gd name="T80" fmla="*/ 1003 w 161"/>
                  <a:gd name="T81" fmla="*/ 474 h 136"/>
                  <a:gd name="T82" fmla="*/ 1102 w 161"/>
                  <a:gd name="T83" fmla="*/ 619 h 1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1"/>
                  <a:gd name="T127" fmla="*/ 0 h 136"/>
                  <a:gd name="T128" fmla="*/ 161 w 161"/>
                  <a:gd name="T129" fmla="*/ 136 h 1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1" h="136">
                    <a:moveTo>
                      <a:pt x="130" y="53"/>
                    </a:moveTo>
                    <a:cubicBezTo>
                      <a:pt x="123" y="47"/>
                      <a:pt x="116" y="44"/>
                      <a:pt x="108" y="39"/>
                    </a:cubicBezTo>
                    <a:cubicBezTo>
                      <a:pt x="102" y="34"/>
                      <a:pt x="98" y="29"/>
                      <a:pt x="94" y="23"/>
                    </a:cubicBezTo>
                    <a:cubicBezTo>
                      <a:pt x="92" y="19"/>
                      <a:pt x="89" y="15"/>
                      <a:pt x="85" y="11"/>
                    </a:cubicBezTo>
                    <a:cubicBezTo>
                      <a:pt x="74" y="0"/>
                      <a:pt x="66" y="1"/>
                      <a:pt x="61" y="3"/>
                    </a:cubicBezTo>
                    <a:cubicBezTo>
                      <a:pt x="52" y="7"/>
                      <a:pt x="48" y="22"/>
                      <a:pt x="49" y="35"/>
                    </a:cubicBezTo>
                    <a:cubicBezTo>
                      <a:pt x="49" y="37"/>
                      <a:pt x="49" y="37"/>
                      <a:pt x="49" y="37"/>
                    </a:cubicBezTo>
                    <a:cubicBezTo>
                      <a:pt x="49" y="38"/>
                      <a:pt x="49" y="38"/>
                      <a:pt x="49" y="39"/>
                    </a:cubicBezTo>
                    <a:cubicBezTo>
                      <a:pt x="46" y="49"/>
                      <a:pt x="42" y="60"/>
                      <a:pt x="35" y="68"/>
                    </a:cubicBezTo>
                    <a:cubicBezTo>
                      <a:pt x="30" y="73"/>
                      <a:pt x="27" y="74"/>
                      <a:pt x="21" y="76"/>
                    </a:cubicBezTo>
                    <a:cubicBezTo>
                      <a:pt x="14" y="78"/>
                      <a:pt x="6" y="82"/>
                      <a:pt x="0" y="84"/>
                    </a:cubicBezTo>
                    <a:cubicBezTo>
                      <a:pt x="4" y="90"/>
                      <a:pt x="4" y="90"/>
                      <a:pt x="4" y="90"/>
                    </a:cubicBezTo>
                    <a:cubicBezTo>
                      <a:pt x="14" y="84"/>
                      <a:pt x="25" y="85"/>
                      <a:pt x="34" y="82"/>
                    </a:cubicBezTo>
                    <a:cubicBezTo>
                      <a:pt x="34" y="82"/>
                      <a:pt x="35" y="83"/>
                      <a:pt x="35" y="83"/>
                    </a:cubicBezTo>
                    <a:cubicBezTo>
                      <a:pt x="36" y="85"/>
                      <a:pt x="39" y="85"/>
                      <a:pt x="40" y="84"/>
                    </a:cubicBezTo>
                    <a:cubicBezTo>
                      <a:pt x="41" y="83"/>
                      <a:pt x="41" y="83"/>
                      <a:pt x="42" y="83"/>
                    </a:cubicBezTo>
                    <a:cubicBezTo>
                      <a:pt x="50" y="85"/>
                      <a:pt x="59" y="91"/>
                      <a:pt x="65" y="97"/>
                    </a:cubicBezTo>
                    <a:cubicBezTo>
                      <a:pt x="70" y="101"/>
                      <a:pt x="68" y="107"/>
                      <a:pt x="71" y="113"/>
                    </a:cubicBezTo>
                    <a:cubicBezTo>
                      <a:pt x="71" y="119"/>
                      <a:pt x="76" y="127"/>
                      <a:pt x="77" y="133"/>
                    </a:cubicBezTo>
                    <a:cubicBezTo>
                      <a:pt x="78" y="135"/>
                      <a:pt x="79" y="136"/>
                      <a:pt x="81" y="136"/>
                    </a:cubicBezTo>
                    <a:cubicBezTo>
                      <a:pt x="81" y="132"/>
                      <a:pt x="83" y="127"/>
                      <a:pt x="85" y="125"/>
                    </a:cubicBezTo>
                    <a:cubicBezTo>
                      <a:pt x="85" y="125"/>
                      <a:pt x="85" y="125"/>
                      <a:pt x="85" y="125"/>
                    </a:cubicBezTo>
                    <a:cubicBezTo>
                      <a:pt x="90" y="125"/>
                      <a:pt x="94" y="129"/>
                      <a:pt x="96" y="134"/>
                    </a:cubicBezTo>
                    <a:cubicBezTo>
                      <a:pt x="97" y="133"/>
                      <a:pt x="99" y="133"/>
                      <a:pt x="100" y="132"/>
                    </a:cubicBezTo>
                    <a:cubicBezTo>
                      <a:pt x="102" y="130"/>
                      <a:pt x="102" y="129"/>
                      <a:pt x="104" y="127"/>
                    </a:cubicBezTo>
                    <a:cubicBezTo>
                      <a:pt x="104" y="127"/>
                      <a:pt x="104" y="127"/>
                      <a:pt x="104" y="126"/>
                    </a:cubicBezTo>
                    <a:cubicBezTo>
                      <a:pt x="101" y="118"/>
                      <a:pt x="98" y="109"/>
                      <a:pt x="109" y="104"/>
                    </a:cubicBezTo>
                    <a:cubicBezTo>
                      <a:pt x="109" y="105"/>
                      <a:pt x="109" y="105"/>
                      <a:pt x="109" y="105"/>
                    </a:cubicBezTo>
                    <a:cubicBezTo>
                      <a:pt x="109" y="105"/>
                      <a:pt x="110" y="104"/>
                      <a:pt x="110" y="104"/>
                    </a:cubicBezTo>
                    <a:cubicBezTo>
                      <a:pt x="108" y="103"/>
                      <a:pt x="106" y="102"/>
                      <a:pt x="105" y="99"/>
                    </a:cubicBezTo>
                    <a:cubicBezTo>
                      <a:pt x="105" y="99"/>
                      <a:pt x="105" y="98"/>
                      <a:pt x="105" y="98"/>
                    </a:cubicBezTo>
                    <a:cubicBezTo>
                      <a:pt x="104" y="99"/>
                      <a:pt x="102" y="100"/>
                      <a:pt x="100" y="99"/>
                    </a:cubicBezTo>
                    <a:cubicBezTo>
                      <a:pt x="96" y="98"/>
                      <a:pt x="98" y="95"/>
                      <a:pt x="97" y="92"/>
                    </a:cubicBezTo>
                    <a:cubicBezTo>
                      <a:pt x="95" y="89"/>
                      <a:pt x="92" y="89"/>
                      <a:pt x="91" y="86"/>
                    </a:cubicBezTo>
                    <a:cubicBezTo>
                      <a:pt x="89" y="79"/>
                      <a:pt x="94" y="74"/>
                      <a:pt x="100" y="73"/>
                    </a:cubicBezTo>
                    <a:cubicBezTo>
                      <a:pt x="104" y="74"/>
                      <a:pt x="107" y="76"/>
                      <a:pt x="108" y="80"/>
                    </a:cubicBezTo>
                    <a:cubicBezTo>
                      <a:pt x="109" y="80"/>
                      <a:pt x="110" y="80"/>
                      <a:pt x="111" y="80"/>
                    </a:cubicBezTo>
                    <a:cubicBezTo>
                      <a:pt x="115" y="81"/>
                      <a:pt x="115" y="80"/>
                      <a:pt x="116" y="78"/>
                    </a:cubicBezTo>
                    <a:cubicBezTo>
                      <a:pt x="114" y="77"/>
                      <a:pt x="113" y="76"/>
                      <a:pt x="111" y="75"/>
                    </a:cubicBezTo>
                    <a:cubicBezTo>
                      <a:pt x="104" y="68"/>
                      <a:pt x="114" y="71"/>
                      <a:pt x="118" y="73"/>
                    </a:cubicBezTo>
                    <a:cubicBezTo>
                      <a:pt x="120" y="74"/>
                      <a:pt x="120" y="74"/>
                      <a:pt x="120" y="74"/>
                    </a:cubicBezTo>
                    <a:cubicBezTo>
                      <a:pt x="121" y="76"/>
                      <a:pt x="123" y="78"/>
                      <a:pt x="125" y="81"/>
                    </a:cubicBezTo>
                    <a:cubicBezTo>
                      <a:pt x="128" y="81"/>
                      <a:pt x="131" y="79"/>
                      <a:pt x="134" y="80"/>
                    </a:cubicBezTo>
                    <a:cubicBezTo>
                      <a:pt x="137" y="80"/>
                      <a:pt x="140" y="83"/>
                      <a:pt x="143" y="84"/>
                    </a:cubicBezTo>
                    <a:cubicBezTo>
                      <a:pt x="148" y="87"/>
                      <a:pt x="155" y="91"/>
                      <a:pt x="161" y="91"/>
                    </a:cubicBezTo>
                    <a:cubicBezTo>
                      <a:pt x="148" y="81"/>
                      <a:pt x="141" y="65"/>
                      <a:pt x="130" y="53"/>
                    </a:cubicBezTo>
                    <a:close/>
                    <a:moveTo>
                      <a:pt x="61" y="25"/>
                    </a:moveTo>
                    <a:cubicBezTo>
                      <a:pt x="60" y="19"/>
                      <a:pt x="62" y="8"/>
                      <a:pt x="71" y="10"/>
                    </a:cubicBezTo>
                    <a:cubicBezTo>
                      <a:pt x="72" y="10"/>
                      <a:pt x="72" y="10"/>
                      <a:pt x="72" y="10"/>
                    </a:cubicBezTo>
                    <a:cubicBezTo>
                      <a:pt x="77" y="13"/>
                      <a:pt x="85" y="27"/>
                      <a:pt x="82" y="32"/>
                    </a:cubicBezTo>
                    <a:cubicBezTo>
                      <a:pt x="80" y="36"/>
                      <a:pt x="75" y="36"/>
                      <a:pt x="73" y="39"/>
                    </a:cubicBezTo>
                    <a:cubicBezTo>
                      <a:pt x="70" y="42"/>
                      <a:pt x="74" y="46"/>
                      <a:pt x="67" y="46"/>
                    </a:cubicBezTo>
                    <a:cubicBezTo>
                      <a:pt x="56" y="47"/>
                      <a:pt x="61" y="31"/>
                      <a:pt x="61" y="25"/>
                    </a:cubicBezTo>
                    <a:close/>
                    <a:moveTo>
                      <a:pt x="76" y="102"/>
                    </a:moveTo>
                    <a:cubicBezTo>
                      <a:pt x="71" y="107"/>
                      <a:pt x="64" y="95"/>
                      <a:pt x="60" y="87"/>
                    </a:cubicBezTo>
                    <a:cubicBezTo>
                      <a:pt x="59" y="86"/>
                      <a:pt x="59" y="85"/>
                      <a:pt x="58" y="84"/>
                    </a:cubicBezTo>
                    <a:cubicBezTo>
                      <a:pt x="49" y="79"/>
                      <a:pt x="49" y="81"/>
                      <a:pt x="54" y="72"/>
                    </a:cubicBezTo>
                    <a:cubicBezTo>
                      <a:pt x="57" y="66"/>
                      <a:pt x="57" y="60"/>
                      <a:pt x="59" y="54"/>
                    </a:cubicBezTo>
                    <a:cubicBezTo>
                      <a:pt x="65" y="58"/>
                      <a:pt x="67" y="69"/>
                      <a:pt x="68" y="77"/>
                    </a:cubicBezTo>
                    <a:cubicBezTo>
                      <a:pt x="71" y="80"/>
                      <a:pt x="75" y="83"/>
                      <a:pt x="77" y="86"/>
                    </a:cubicBezTo>
                    <a:cubicBezTo>
                      <a:pt x="79" y="89"/>
                      <a:pt x="79" y="99"/>
                      <a:pt x="76" y="102"/>
                    </a:cubicBezTo>
                    <a:close/>
                    <a:moveTo>
                      <a:pt x="91" y="103"/>
                    </a:moveTo>
                    <a:cubicBezTo>
                      <a:pt x="92" y="104"/>
                      <a:pt x="92" y="104"/>
                      <a:pt x="92" y="104"/>
                    </a:cubicBezTo>
                    <a:cubicBezTo>
                      <a:pt x="95" y="108"/>
                      <a:pt x="95" y="115"/>
                      <a:pt x="89" y="113"/>
                    </a:cubicBezTo>
                    <a:cubicBezTo>
                      <a:pt x="82" y="112"/>
                      <a:pt x="86" y="105"/>
                      <a:pt x="91" y="103"/>
                    </a:cubicBezTo>
                    <a:close/>
                    <a:moveTo>
                      <a:pt x="80" y="79"/>
                    </a:moveTo>
                    <a:cubicBezTo>
                      <a:pt x="77" y="76"/>
                      <a:pt x="73" y="65"/>
                      <a:pt x="72" y="61"/>
                    </a:cubicBezTo>
                    <a:cubicBezTo>
                      <a:pt x="71" y="55"/>
                      <a:pt x="74" y="54"/>
                      <a:pt x="76" y="49"/>
                    </a:cubicBezTo>
                    <a:cubicBezTo>
                      <a:pt x="77" y="49"/>
                      <a:pt x="77" y="49"/>
                      <a:pt x="77" y="49"/>
                    </a:cubicBezTo>
                    <a:cubicBezTo>
                      <a:pt x="82" y="52"/>
                      <a:pt x="91" y="56"/>
                      <a:pt x="93" y="62"/>
                    </a:cubicBezTo>
                    <a:cubicBezTo>
                      <a:pt x="94" y="65"/>
                      <a:pt x="83" y="78"/>
                      <a:pt x="80" y="79"/>
                    </a:cubicBezTo>
                    <a:close/>
                    <a:moveTo>
                      <a:pt x="91" y="50"/>
                    </a:moveTo>
                    <a:cubicBezTo>
                      <a:pt x="80" y="47"/>
                      <a:pt x="86" y="42"/>
                      <a:pt x="90" y="34"/>
                    </a:cubicBezTo>
                    <a:cubicBezTo>
                      <a:pt x="93" y="36"/>
                      <a:pt x="93" y="36"/>
                      <a:pt x="93" y="36"/>
                    </a:cubicBezTo>
                    <a:cubicBezTo>
                      <a:pt x="98" y="41"/>
                      <a:pt x="106" y="54"/>
                      <a:pt x="91" y="50"/>
                    </a:cubicBezTo>
                    <a:close/>
                    <a:moveTo>
                      <a:pt x="130" y="74"/>
                    </a:moveTo>
                    <a:cubicBezTo>
                      <a:pt x="127" y="73"/>
                      <a:pt x="127" y="68"/>
                      <a:pt x="124" y="66"/>
                    </a:cubicBezTo>
                    <a:cubicBezTo>
                      <a:pt x="122" y="64"/>
                      <a:pt x="114" y="62"/>
                      <a:pt x="112" y="63"/>
                    </a:cubicBezTo>
                    <a:cubicBezTo>
                      <a:pt x="109" y="64"/>
                      <a:pt x="109" y="69"/>
                      <a:pt x="105" y="70"/>
                    </a:cubicBezTo>
                    <a:cubicBezTo>
                      <a:pt x="92" y="71"/>
                      <a:pt x="108" y="54"/>
                      <a:pt x="109" y="52"/>
                    </a:cubicBezTo>
                    <a:cubicBezTo>
                      <a:pt x="109" y="50"/>
                      <a:pt x="109" y="50"/>
                      <a:pt x="109" y="50"/>
                    </a:cubicBezTo>
                    <a:cubicBezTo>
                      <a:pt x="115" y="48"/>
                      <a:pt x="115" y="54"/>
                      <a:pt x="118" y="57"/>
                    </a:cubicBezTo>
                    <a:cubicBezTo>
                      <a:pt x="124" y="61"/>
                      <a:pt x="128" y="58"/>
                      <a:pt x="133" y="65"/>
                    </a:cubicBezTo>
                    <a:cubicBezTo>
                      <a:pt x="135" y="69"/>
                      <a:pt x="138" y="76"/>
                      <a:pt x="130" y="74"/>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0" name="Freeform 113"/>
              <p:cNvSpPr>
                <a:spLocks/>
              </p:cNvSpPr>
              <p:nvPr/>
            </p:nvSpPr>
            <p:spPr bwMode="auto">
              <a:xfrm>
                <a:off x="3965" y="2555"/>
                <a:ext cx="11" cy="36"/>
              </a:xfrm>
              <a:custGeom>
                <a:avLst/>
                <a:gdLst>
                  <a:gd name="T0" fmla="*/ 31 w 7"/>
                  <a:gd name="T1" fmla="*/ 0 h 24"/>
                  <a:gd name="T2" fmla="*/ 0 w 7"/>
                  <a:gd name="T3" fmla="*/ 147 h 24"/>
                  <a:gd name="T4" fmla="*/ 35 w 7"/>
                  <a:gd name="T5" fmla="*/ 183 h 24"/>
                  <a:gd name="T6" fmla="*/ 66 w 7"/>
                  <a:gd name="T7" fmla="*/ 48 h 24"/>
                  <a:gd name="T8" fmla="*/ 66 w 7"/>
                  <a:gd name="T9" fmla="*/ 27 h 24"/>
                  <a:gd name="T10" fmla="*/ 31 w 7"/>
                  <a:gd name="T11" fmla="*/ 0 h 24"/>
                  <a:gd name="T12" fmla="*/ 0 60000 65536"/>
                  <a:gd name="T13" fmla="*/ 0 60000 65536"/>
                  <a:gd name="T14" fmla="*/ 0 60000 65536"/>
                  <a:gd name="T15" fmla="*/ 0 60000 65536"/>
                  <a:gd name="T16" fmla="*/ 0 60000 65536"/>
                  <a:gd name="T17" fmla="*/ 0 60000 65536"/>
                  <a:gd name="T18" fmla="*/ 0 w 7"/>
                  <a:gd name="T19" fmla="*/ 0 h 24"/>
                  <a:gd name="T20" fmla="*/ 7 w 7"/>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7" h="24">
                    <a:moveTo>
                      <a:pt x="3" y="0"/>
                    </a:moveTo>
                    <a:cubicBezTo>
                      <a:pt x="4" y="7"/>
                      <a:pt x="5" y="14"/>
                      <a:pt x="0" y="19"/>
                    </a:cubicBezTo>
                    <a:cubicBezTo>
                      <a:pt x="1" y="21"/>
                      <a:pt x="3" y="23"/>
                      <a:pt x="4" y="24"/>
                    </a:cubicBezTo>
                    <a:cubicBezTo>
                      <a:pt x="7" y="21"/>
                      <a:pt x="7" y="10"/>
                      <a:pt x="7" y="6"/>
                    </a:cubicBezTo>
                    <a:cubicBezTo>
                      <a:pt x="7" y="5"/>
                      <a:pt x="7" y="4"/>
                      <a:pt x="7" y="3"/>
                    </a:cubicBezTo>
                    <a:cubicBezTo>
                      <a:pt x="5" y="2"/>
                      <a:pt x="5" y="1"/>
                      <a:pt x="3" y="0"/>
                    </a:cubicBezTo>
                    <a:close/>
                  </a:path>
                </a:pathLst>
              </a:custGeom>
              <a:solidFill>
                <a:srgbClr val="FB6B4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1" name="Freeform 114"/>
              <p:cNvSpPr>
                <a:spLocks noEditPoints="1"/>
              </p:cNvSpPr>
              <p:nvPr/>
            </p:nvSpPr>
            <p:spPr bwMode="auto">
              <a:xfrm>
                <a:off x="3760" y="1991"/>
                <a:ext cx="343" cy="292"/>
              </a:xfrm>
              <a:custGeom>
                <a:avLst/>
                <a:gdLst>
                  <a:gd name="T0" fmla="*/ 1332 w 224"/>
                  <a:gd name="T1" fmla="*/ 43 h 191"/>
                  <a:gd name="T2" fmla="*/ 18 w 224"/>
                  <a:gd name="T3" fmla="*/ 251 h 191"/>
                  <a:gd name="T4" fmla="*/ 93 w 224"/>
                  <a:gd name="T5" fmla="*/ 850 h 191"/>
                  <a:gd name="T6" fmla="*/ 675 w 224"/>
                  <a:gd name="T7" fmla="*/ 1247 h 191"/>
                  <a:gd name="T8" fmla="*/ 1853 w 224"/>
                  <a:gd name="T9" fmla="*/ 142 h 191"/>
                  <a:gd name="T10" fmla="*/ 1378 w 224"/>
                  <a:gd name="T11" fmla="*/ 414 h 191"/>
                  <a:gd name="T12" fmla="*/ 1214 w 224"/>
                  <a:gd name="T13" fmla="*/ 556 h 191"/>
                  <a:gd name="T14" fmla="*/ 1129 w 224"/>
                  <a:gd name="T15" fmla="*/ 359 h 191"/>
                  <a:gd name="T16" fmla="*/ 1303 w 224"/>
                  <a:gd name="T17" fmla="*/ 556 h 191"/>
                  <a:gd name="T18" fmla="*/ 980 w 224"/>
                  <a:gd name="T19" fmla="*/ 217 h 191"/>
                  <a:gd name="T20" fmla="*/ 962 w 224"/>
                  <a:gd name="T21" fmla="*/ 310 h 191"/>
                  <a:gd name="T22" fmla="*/ 663 w 224"/>
                  <a:gd name="T23" fmla="*/ 332 h 191"/>
                  <a:gd name="T24" fmla="*/ 632 w 224"/>
                  <a:gd name="T25" fmla="*/ 549 h 191"/>
                  <a:gd name="T26" fmla="*/ 900 w 224"/>
                  <a:gd name="T27" fmla="*/ 567 h 191"/>
                  <a:gd name="T28" fmla="*/ 649 w 224"/>
                  <a:gd name="T29" fmla="*/ 601 h 191"/>
                  <a:gd name="T30" fmla="*/ 632 w 224"/>
                  <a:gd name="T31" fmla="*/ 786 h 191"/>
                  <a:gd name="T32" fmla="*/ 478 w 224"/>
                  <a:gd name="T33" fmla="*/ 668 h 191"/>
                  <a:gd name="T34" fmla="*/ 446 w 224"/>
                  <a:gd name="T35" fmla="*/ 1292 h 191"/>
                  <a:gd name="T36" fmla="*/ 331 w 224"/>
                  <a:gd name="T37" fmla="*/ 662 h 191"/>
                  <a:gd name="T38" fmla="*/ 297 w 224"/>
                  <a:gd name="T39" fmla="*/ 601 h 191"/>
                  <a:gd name="T40" fmla="*/ 424 w 224"/>
                  <a:gd name="T41" fmla="*/ 411 h 191"/>
                  <a:gd name="T42" fmla="*/ 588 w 224"/>
                  <a:gd name="T43" fmla="*/ 494 h 191"/>
                  <a:gd name="T44" fmla="*/ 521 w 224"/>
                  <a:gd name="T45" fmla="*/ 433 h 191"/>
                  <a:gd name="T46" fmla="*/ 464 w 224"/>
                  <a:gd name="T47" fmla="*/ 297 h 191"/>
                  <a:gd name="T48" fmla="*/ 225 w 224"/>
                  <a:gd name="T49" fmla="*/ 376 h 191"/>
                  <a:gd name="T50" fmla="*/ 208 w 224"/>
                  <a:gd name="T51" fmla="*/ 330 h 191"/>
                  <a:gd name="T52" fmla="*/ 127 w 224"/>
                  <a:gd name="T53" fmla="*/ 364 h 191"/>
                  <a:gd name="T54" fmla="*/ 75 w 224"/>
                  <a:gd name="T55" fmla="*/ 526 h 191"/>
                  <a:gd name="T56" fmla="*/ 312 w 224"/>
                  <a:gd name="T57" fmla="*/ 786 h 191"/>
                  <a:gd name="T58" fmla="*/ 237 w 224"/>
                  <a:gd name="T59" fmla="*/ 1075 h 191"/>
                  <a:gd name="T60" fmla="*/ 363 w 224"/>
                  <a:gd name="T61" fmla="*/ 1168 h 191"/>
                  <a:gd name="T62" fmla="*/ 363 w 224"/>
                  <a:gd name="T63" fmla="*/ 1486 h 191"/>
                  <a:gd name="T64" fmla="*/ 288 w 224"/>
                  <a:gd name="T65" fmla="*/ 1325 h 191"/>
                  <a:gd name="T66" fmla="*/ 622 w 224"/>
                  <a:gd name="T67" fmla="*/ 1202 h 191"/>
                  <a:gd name="T68" fmla="*/ 495 w 224"/>
                  <a:gd name="T69" fmla="*/ 1144 h 191"/>
                  <a:gd name="T70" fmla="*/ 473 w 224"/>
                  <a:gd name="T71" fmla="*/ 897 h 191"/>
                  <a:gd name="T72" fmla="*/ 793 w 224"/>
                  <a:gd name="T73" fmla="*/ 867 h 191"/>
                  <a:gd name="T74" fmla="*/ 697 w 224"/>
                  <a:gd name="T75" fmla="*/ 1093 h 191"/>
                  <a:gd name="T76" fmla="*/ 764 w 224"/>
                  <a:gd name="T77" fmla="*/ 981 h 191"/>
                  <a:gd name="T78" fmla="*/ 858 w 224"/>
                  <a:gd name="T79" fmla="*/ 836 h 191"/>
                  <a:gd name="T80" fmla="*/ 962 w 224"/>
                  <a:gd name="T81" fmla="*/ 867 h 191"/>
                  <a:gd name="T82" fmla="*/ 985 w 224"/>
                  <a:gd name="T83" fmla="*/ 980 h 191"/>
                  <a:gd name="T84" fmla="*/ 1046 w 224"/>
                  <a:gd name="T85" fmla="*/ 618 h 191"/>
                  <a:gd name="T86" fmla="*/ 1076 w 224"/>
                  <a:gd name="T87" fmla="*/ 994 h 191"/>
                  <a:gd name="T88" fmla="*/ 1263 w 224"/>
                  <a:gd name="T89" fmla="*/ 826 h 191"/>
                  <a:gd name="T90" fmla="*/ 1297 w 224"/>
                  <a:gd name="T91" fmla="*/ 761 h 191"/>
                  <a:gd name="T92" fmla="*/ 1364 w 224"/>
                  <a:gd name="T93" fmla="*/ 628 h 191"/>
                  <a:gd name="T94" fmla="*/ 1447 w 224"/>
                  <a:gd name="T95" fmla="*/ 468 h 191"/>
                  <a:gd name="T96" fmla="*/ 1602 w 224"/>
                  <a:gd name="T97" fmla="*/ 393 h 191"/>
                  <a:gd name="T98" fmla="*/ 1429 w 224"/>
                  <a:gd name="T99" fmla="*/ 75 h 191"/>
                  <a:gd name="T100" fmla="*/ 1664 w 224"/>
                  <a:gd name="T101" fmla="*/ 176 h 19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24"/>
                  <a:gd name="T154" fmla="*/ 0 h 191"/>
                  <a:gd name="T155" fmla="*/ 224 w 224"/>
                  <a:gd name="T156" fmla="*/ 191 h 19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24" h="191">
                    <a:moveTo>
                      <a:pt x="220" y="17"/>
                    </a:moveTo>
                    <a:cubicBezTo>
                      <a:pt x="219" y="17"/>
                      <a:pt x="218" y="18"/>
                      <a:pt x="217" y="19"/>
                    </a:cubicBezTo>
                    <a:cubicBezTo>
                      <a:pt x="218" y="16"/>
                      <a:pt x="210" y="13"/>
                      <a:pt x="204" y="12"/>
                    </a:cubicBezTo>
                    <a:cubicBezTo>
                      <a:pt x="189" y="10"/>
                      <a:pt x="170" y="0"/>
                      <a:pt x="158" y="5"/>
                    </a:cubicBezTo>
                    <a:cubicBezTo>
                      <a:pt x="133" y="18"/>
                      <a:pt x="118" y="15"/>
                      <a:pt x="90" y="24"/>
                    </a:cubicBezTo>
                    <a:cubicBezTo>
                      <a:pt x="64" y="32"/>
                      <a:pt x="60" y="32"/>
                      <a:pt x="34" y="23"/>
                    </a:cubicBezTo>
                    <a:cubicBezTo>
                      <a:pt x="23" y="19"/>
                      <a:pt x="11" y="23"/>
                      <a:pt x="7" y="23"/>
                    </a:cubicBezTo>
                    <a:cubicBezTo>
                      <a:pt x="7" y="23"/>
                      <a:pt x="0" y="24"/>
                      <a:pt x="2" y="30"/>
                    </a:cubicBezTo>
                    <a:cubicBezTo>
                      <a:pt x="5" y="37"/>
                      <a:pt x="5" y="45"/>
                      <a:pt x="3" y="52"/>
                    </a:cubicBezTo>
                    <a:cubicBezTo>
                      <a:pt x="2" y="60"/>
                      <a:pt x="4" y="66"/>
                      <a:pt x="8" y="72"/>
                    </a:cubicBezTo>
                    <a:cubicBezTo>
                      <a:pt x="11" y="79"/>
                      <a:pt x="8" y="83"/>
                      <a:pt x="8" y="91"/>
                    </a:cubicBezTo>
                    <a:cubicBezTo>
                      <a:pt x="8" y="94"/>
                      <a:pt x="9" y="98"/>
                      <a:pt x="11" y="102"/>
                    </a:cubicBezTo>
                    <a:cubicBezTo>
                      <a:pt x="11" y="104"/>
                      <a:pt x="11" y="106"/>
                      <a:pt x="12" y="107"/>
                    </a:cubicBezTo>
                    <a:cubicBezTo>
                      <a:pt x="16" y="131"/>
                      <a:pt x="23" y="138"/>
                      <a:pt x="24" y="161"/>
                    </a:cubicBezTo>
                    <a:cubicBezTo>
                      <a:pt x="24" y="180"/>
                      <a:pt x="19" y="191"/>
                      <a:pt x="42" y="184"/>
                    </a:cubicBezTo>
                    <a:cubicBezTo>
                      <a:pt x="62" y="178"/>
                      <a:pt x="68" y="164"/>
                      <a:pt x="80" y="149"/>
                    </a:cubicBezTo>
                    <a:cubicBezTo>
                      <a:pt x="102" y="120"/>
                      <a:pt x="140" y="141"/>
                      <a:pt x="160" y="112"/>
                    </a:cubicBezTo>
                    <a:cubicBezTo>
                      <a:pt x="172" y="93"/>
                      <a:pt x="195" y="71"/>
                      <a:pt x="209" y="41"/>
                    </a:cubicBezTo>
                    <a:cubicBezTo>
                      <a:pt x="212" y="40"/>
                      <a:pt x="214" y="39"/>
                      <a:pt x="216" y="37"/>
                    </a:cubicBezTo>
                    <a:cubicBezTo>
                      <a:pt x="224" y="29"/>
                      <a:pt x="220" y="17"/>
                      <a:pt x="220" y="17"/>
                    </a:cubicBezTo>
                    <a:close/>
                    <a:moveTo>
                      <a:pt x="147" y="41"/>
                    </a:moveTo>
                    <a:cubicBezTo>
                      <a:pt x="148" y="38"/>
                      <a:pt x="153" y="36"/>
                      <a:pt x="155" y="34"/>
                    </a:cubicBezTo>
                    <a:cubicBezTo>
                      <a:pt x="155" y="34"/>
                      <a:pt x="155" y="34"/>
                      <a:pt x="155" y="34"/>
                    </a:cubicBezTo>
                    <a:cubicBezTo>
                      <a:pt x="161" y="29"/>
                      <a:pt x="163" y="47"/>
                      <a:pt x="164" y="50"/>
                    </a:cubicBezTo>
                    <a:cubicBezTo>
                      <a:pt x="158" y="54"/>
                      <a:pt x="154" y="50"/>
                      <a:pt x="150" y="46"/>
                    </a:cubicBezTo>
                    <a:cubicBezTo>
                      <a:pt x="148" y="44"/>
                      <a:pt x="146" y="45"/>
                      <a:pt x="147" y="41"/>
                    </a:cubicBezTo>
                    <a:close/>
                    <a:moveTo>
                      <a:pt x="155" y="67"/>
                    </a:moveTo>
                    <a:cubicBezTo>
                      <a:pt x="152" y="68"/>
                      <a:pt x="147" y="67"/>
                      <a:pt x="144" y="67"/>
                    </a:cubicBezTo>
                    <a:cubicBezTo>
                      <a:pt x="141" y="68"/>
                      <a:pt x="136" y="69"/>
                      <a:pt x="133" y="68"/>
                    </a:cubicBezTo>
                    <a:cubicBezTo>
                      <a:pt x="129" y="66"/>
                      <a:pt x="129" y="62"/>
                      <a:pt x="128" y="58"/>
                    </a:cubicBezTo>
                    <a:cubicBezTo>
                      <a:pt x="126" y="54"/>
                      <a:pt x="122" y="49"/>
                      <a:pt x="125" y="45"/>
                    </a:cubicBezTo>
                    <a:cubicBezTo>
                      <a:pt x="127" y="42"/>
                      <a:pt x="131" y="42"/>
                      <a:pt x="134" y="43"/>
                    </a:cubicBezTo>
                    <a:cubicBezTo>
                      <a:pt x="135" y="43"/>
                      <a:pt x="135" y="43"/>
                      <a:pt x="135" y="43"/>
                    </a:cubicBezTo>
                    <a:cubicBezTo>
                      <a:pt x="139" y="44"/>
                      <a:pt x="139" y="47"/>
                      <a:pt x="141" y="50"/>
                    </a:cubicBezTo>
                    <a:cubicBezTo>
                      <a:pt x="145" y="56"/>
                      <a:pt x="147" y="53"/>
                      <a:pt x="152" y="55"/>
                    </a:cubicBezTo>
                    <a:cubicBezTo>
                      <a:pt x="156" y="57"/>
                      <a:pt x="159" y="64"/>
                      <a:pt x="155" y="67"/>
                    </a:cubicBezTo>
                    <a:close/>
                    <a:moveTo>
                      <a:pt x="133" y="20"/>
                    </a:moveTo>
                    <a:cubicBezTo>
                      <a:pt x="133" y="20"/>
                      <a:pt x="133" y="20"/>
                      <a:pt x="133" y="20"/>
                    </a:cubicBezTo>
                    <a:cubicBezTo>
                      <a:pt x="140" y="21"/>
                      <a:pt x="154" y="30"/>
                      <a:pt x="142" y="35"/>
                    </a:cubicBezTo>
                    <a:cubicBezTo>
                      <a:pt x="137" y="38"/>
                      <a:pt x="117" y="33"/>
                      <a:pt x="116" y="26"/>
                    </a:cubicBezTo>
                    <a:cubicBezTo>
                      <a:pt x="121" y="23"/>
                      <a:pt x="128" y="21"/>
                      <a:pt x="133" y="20"/>
                    </a:cubicBezTo>
                    <a:close/>
                    <a:moveTo>
                      <a:pt x="96" y="36"/>
                    </a:moveTo>
                    <a:cubicBezTo>
                      <a:pt x="99" y="34"/>
                      <a:pt x="109" y="35"/>
                      <a:pt x="111" y="37"/>
                    </a:cubicBezTo>
                    <a:cubicBezTo>
                      <a:pt x="114" y="37"/>
                      <a:pt x="114" y="37"/>
                      <a:pt x="114" y="37"/>
                    </a:cubicBezTo>
                    <a:cubicBezTo>
                      <a:pt x="115" y="39"/>
                      <a:pt x="117" y="50"/>
                      <a:pt x="114" y="52"/>
                    </a:cubicBezTo>
                    <a:cubicBezTo>
                      <a:pt x="111" y="54"/>
                      <a:pt x="103" y="49"/>
                      <a:pt x="100" y="48"/>
                    </a:cubicBezTo>
                    <a:cubicBezTo>
                      <a:pt x="96" y="45"/>
                      <a:pt x="87" y="40"/>
                      <a:pt x="96" y="36"/>
                    </a:cubicBezTo>
                    <a:close/>
                    <a:moveTo>
                      <a:pt x="79" y="40"/>
                    </a:moveTo>
                    <a:cubicBezTo>
                      <a:pt x="82" y="39"/>
                      <a:pt x="82" y="39"/>
                      <a:pt x="82" y="39"/>
                    </a:cubicBezTo>
                    <a:cubicBezTo>
                      <a:pt x="85" y="41"/>
                      <a:pt x="87" y="47"/>
                      <a:pt x="82" y="48"/>
                    </a:cubicBezTo>
                    <a:cubicBezTo>
                      <a:pt x="77" y="50"/>
                      <a:pt x="76" y="43"/>
                      <a:pt x="79" y="40"/>
                    </a:cubicBezTo>
                    <a:close/>
                    <a:moveTo>
                      <a:pt x="75" y="66"/>
                    </a:moveTo>
                    <a:cubicBezTo>
                      <a:pt x="77" y="63"/>
                      <a:pt x="77" y="63"/>
                      <a:pt x="77" y="63"/>
                    </a:cubicBezTo>
                    <a:cubicBezTo>
                      <a:pt x="78" y="57"/>
                      <a:pt x="83" y="57"/>
                      <a:pt x="88" y="56"/>
                    </a:cubicBezTo>
                    <a:cubicBezTo>
                      <a:pt x="93" y="56"/>
                      <a:pt x="98" y="54"/>
                      <a:pt x="102" y="56"/>
                    </a:cubicBezTo>
                    <a:cubicBezTo>
                      <a:pt x="105" y="58"/>
                      <a:pt x="108" y="65"/>
                      <a:pt x="107" y="68"/>
                    </a:cubicBezTo>
                    <a:cubicBezTo>
                      <a:pt x="106" y="71"/>
                      <a:pt x="101" y="73"/>
                      <a:pt x="98" y="74"/>
                    </a:cubicBezTo>
                    <a:cubicBezTo>
                      <a:pt x="93" y="76"/>
                      <a:pt x="92" y="76"/>
                      <a:pt x="88" y="74"/>
                    </a:cubicBezTo>
                    <a:cubicBezTo>
                      <a:pt x="86" y="74"/>
                      <a:pt x="85" y="72"/>
                      <a:pt x="83" y="72"/>
                    </a:cubicBezTo>
                    <a:cubicBezTo>
                      <a:pt x="81" y="71"/>
                      <a:pt x="78" y="72"/>
                      <a:pt x="77" y="72"/>
                    </a:cubicBezTo>
                    <a:cubicBezTo>
                      <a:pt x="75" y="71"/>
                      <a:pt x="74" y="70"/>
                      <a:pt x="75" y="66"/>
                    </a:cubicBezTo>
                    <a:close/>
                    <a:moveTo>
                      <a:pt x="74" y="77"/>
                    </a:moveTo>
                    <a:cubicBezTo>
                      <a:pt x="78" y="78"/>
                      <a:pt x="87" y="83"/>
                      <a:pt x="85" y="89"/>
                    </a:cubicBezTo>
                    <a:cubicBezTo>
                      <a:pt x="84" y="93"/>
                      <a:pt x="79" y="93"/>
                      <a:pt x="75" y="94"/>
                    </a:cubicBezTo>
                    <a:cubicBezTo>
                      <a:pt x="70" y="96"/>
                      <a:pt x="65" y="95"/>
                      <a:pt x="60" y="96"/>
                    </a:cubicBezTo>
                    <a:cubicBezTo>
                      <a:pt x="57" y="97"/>
                      <a:pt x="51" y="101"/>
                      <a:pt x="49" y="101"/>
                    </a:cubicBezTo>
                    <a:cubicBezTo>
                      <a:pt x="40" y="97"/>
                      <a:pt x="56" y="85"/>
                      <a:pt x="56" y="81"/>
                    </a:cubicBezTo>
                    <a:cubicBezTo>
                      <a:pt x="57" y="80"/>
                      <a:pt x="57" y="80"/>
                      <a:pt x="57" y="80"/>
                    </a:cubicBezTo>
                    <a:cubicBezTo>
                      <a:pt x="59" y="78"/>
                      <a:pt x="59" y="75"/>
                      <a:pt x="63" y="75"/>
                    </a:cubicBezTo>
                    <a:cubicBezTo>
                      <a:pt x="65" y="75"/>
                      <a:pt x="66" y="77"/>
                      <a:pt x="68" y="77"/>
                    </a:cubicBezTo>
                    <a:cubicBezTo>
                      <a:pt x="70" y="77"/>
                      <a:pt x="72" y="77"/>
                      <a:pt x="74" y="77"/>
                    </a:cubicBezTo>
                    <a:close/>
                    <a:moveTo>
                      <a:pt x="53" y="155"/>
                    </a:moveTo>
                    <a:cubicBezTo>
                      <a:pt x="47" y="158"/>
                      <a:pt x="41" y="150"/>
                      <a:pt x="45" y="145"/>
                    </a:cubicBezTo>
                    <a:cubicBezTo>
                      <a:pt x="48" y="145"/>
                      <a:pt x="48" y="145"/>
                      <a:pt x="48" y="145"/>
                    </a:cubicBezTo>
                    <a:cubicBezTo>
                      <a:pt x="52" y="145"/>
                      <a:pt x="58" y="153"/>
                      <a:pt x="53" y="155"/>
                    </a:cubicBezTo>
                    <a:close/>
                    <a:moveTo>
                      <a:pt x="39" y="79"/>
                    </a:moveTo>
                    <a:cubicBezTo>
                      <a:pt x="39" y="76"/>
                      <a:pt x="39" y="76"/>
                      <a:pt x="39" y="76"/>
                    </a:cubicBezTo>
                    <a:cubicBezTo>
                      <a:pt x="44" y="72"/>
                      <a:pt x="55" y="75"/>
                      <a:pt x="49" y="82"/>
                    </a:cubicBezTo>
                    <a:cubicBezTo>
                      <a:pt x="46" y="85"/>
                      <a:pt x="36" y="85"/>
                      <a:pt x="39" y="79"/>
                    </a:cubicBezTo>
                    <a:close/>
                    <a:moveTo>
                      <a:pt x="35" y="72"/>
                    </a:moveTo>
                    <a:cubicBezTo>
                      <a:pt x="27" y="77"/>
                      <a:pt x="24" y="59"/>
                      <a:pt x="28" y="55"/>
                    </a:cubicBezTo>
                    <a:cubicBezTo>
                      <a:pt x="30" y="54"/>
                      <a:pt x="30" y="54"/>
                      <a:pt x="30" y="54"/>
                    </a:cubicBezTo>
                    <a:cubicBezTo>
                      <a:pt x="35" y="53"/>
                      <a:pt x="40" y="52"/>
                      <a:pt x="44" y="50"/>
                    </a:cubicBezTo>
                    <a:cubicBezTo>
                      <a:pt x="47" y="48"/>
                      <a:pt x="47" y="45"/>
                      <a:pt x="50" y="49"/>
                    </a:cubicBezTo>
                    <a:cubicBezTo>
                      <a:pt x="52" y="52"/>
                      <a:pt x="50" y="56"/>
                      <a:pt x="49" y="58"/>
                    </a:cubicBezTo>
                    <a:cubicBezTo>
                      <a:pt x="47" y="60"/>
                      <a:pt x="44" y="62"/>
                      <a:pt x="42" y="64"/>
                    </a:cubicBezTo>
                    <a:cubicBezTo>
                      <a:pt x="40" y="66"/>
                      <a:pt x="38" y="70"/>
                      <a:pt x="35" y="72"/>
                    </a:cubicBezTo>
                    <a:close/>
                    <a:moveTo>
                      <a:pt x="70" y="59"/>
                    </a:moveTo>
                    <a:cubicBezTo>
                      <a:pt x="69" y="63"/>
                      <a:pt x="63" y="65"/>
                      <a:pt x="60" y="67"/>
                    </a:cubicBezTo>
                    <a:cubicBezTo>
                      <a:pt x="56" y="70"/>
                      <a:pt x="53" y="72"/>
                      <a:pt x="51" y="65"/>
                    </a:cubicBezTo>
                    <a:cubicBezTo>
                      <a:pt x="53" y="60"/>
                      <a:pt x="53" y="60"/>
                      <a:pt x="53" y="60"/>
                    </a:cubicBezTo>
                    <a:cubicBezTo>
                      <a:pt x="57" y="59"/>
                      <a:pt x="58" y="54"/>
                      <a:pt x="62" y="52"/>
                    </a:cubicBezTo>
                    <a:cubicBezTo>
                      <a:pt x="66" y="50"/>
                      <a:pt x="72" y="53"/>
                      <a:pt x="70" y="59"/>
                    </a:cubicBezTo>
                    <a:close/>
                    <a:moveTo>
                      <a:pt x="36" y="39"/>
                    </a:moveTo>
                    <a:cubicBezTo>
                      <a:pt x="38" y="36"/>
                      <a:pt x="38" y="32"/>
                      <a:pt x="43" y="32"/>
                    </a:cubicBezTo>
                    <a:cubicBezTo>
                      <a:pt x="47" y="32"/>
                      <a:pt x="51" y="35"/>
                      <a:pt x="55" y="35"/>
                    </a:cubicBezTo>
                    <a:cubicBezTo>
                      <a:pt x="59" y="36"/>
                      <a:pt x="64" y="36"/>
                      <a:pt x="68" y="36"/>
                    </a:cubicBezTo>
                    <a:cubicBezTo>
                      <a:pt x="64" y="44"/>
                      <a:pt x="55" y="42"/>
                      <a:pt x="48" y="42"/>
                    </a:cubicBezTo>
                    <a:cubicBezTo>
                      <a:pt x="43" y="42"/>
                      <a:pt x="33" y="54"/>
                      <a:pt x="28" y="47"/>
                    </a:cubicBezTo>
                    <a:cubicBezTo>
                      <a:pt x="27" y="45"/>
                      <a:pt x="27" y="45"/>
                      <a:pt x="27" y="45"/>
                    </a:cubicBezTo>
                    <a:cubicBezTo>
                      <a:pt x="30" y="43"/>
                      <a:pt x="33" y="42"/>
                      <a:pt x="36" y="39"/>
                    </a:cubicBezTo>
                    <a:close/>
                    <a:moveTo>
                      <a:pt x="25" y="28"/>
                    </a:moveTo>
                    <a:cubicBezTo>
                      <a:pt x="26" y="28"/>
                      <a:pt x="26" y="28"/>
                      <a:pt x="26" y="28"/>
                    </a:cubicBezTo>
                    <a:cubicBezTo>
                      <a:pt x="37" y="31"/>
                      <a:pt x="33" y="37"/>
                      <a:pt x="25" y="39"/>
                    </a:cubicBezTo>
                    <a:cubicBezTo>
                      <a:pt x="18" y="41"/>
                      <a:pt x="20" y="27"/>
                      <a:pt x="25" y="28"/>
                    </a:cubicBezTo>
                    <a:close/>
                    <a:moveTo>
                      <a:pt x="9" y="63"/>
                    </a:moveTo>
                    <a:cubicBezTo>
                      <a:pt x="8" y="57"/>
                      <a:pt x="11" y="52"/>
                      <a:pt x="12" y="46"/>
                    </a:cubicBezTo>
                    <a:cubicBezTo>
                      <a:pt x="15" y="44"/>
                      <a:pt x="15" y="44"/>
                      <a:pt x="15" y="44"/>
                    </a:cubicBezTo>
                    <a:cubicBezTo>
                      <a:pt x="16" y="44"/>
                      <a:pt x="16" y="44"/>
                      <a:pt x="17" y="44"/>
                    </a:cubicBezTo>
                    <a:cubicBezTo>
                      <a:pt x="20" y="47"/>
                      <a:pt x="18" y="53"/>
                      <a:pt x="19" y="58"/>
                    </a:cubicBezTo>
                    <a:cubicBezTo>
                      <a:pt x="21" y="64"/>
                      <a:pt x="27" y="73"/>
                      <a:pt x="22" y="79"/>
                    </a:cubicBezTo>
                    <a:cubicBezTo>
                      <a:pt x="17" y="75"/>
                      <a:pt x="11" y="70"/>
                      <a:pt x="9" y="63"/>
                    </a:cubicBezTo>
                    <a:close/>
                    <a:moveTo>
                      <a:pt x="20" y="104"/>
                    </a:moveTo>
                    <a:cubicBezTo>
                      <a:pt x="19" y="99"/>
                      <a:pt x="13" y="90"/>
                      <a:pt x="22" y="88"/>
                    </a:cubicBezTo>
                    <a:cubicBezTo>
                      <a:pt x="24" y="87"/>
                      <a:pt x="24" y="87"/>
                      <a:pt x="24" y="87"/>
                    </a:cubicBezTo>
                    <a:cubicBezTo>
                      <a:pt x="30" y="83"/>
                      <a:pt x="37" y="88"/>
                      <a:pt x="37" y="94"/>
                    </a:cubicBezTo>
                    <a:cubicBezTo>
                      <a:pt x="37" y="98"/>
                      <a:pt x="35" y="102"/>
                      <a:pt x="35" y="105"/>
                    </a:cubicBezTo>
                    <a:cubicBezTo>
                      <a:pt x="35" y="111"/>
                      <a:pt x="38" y="112"/>
                      <a:pt x="33" y="117"/>
                    </a:cubicBezTo>
                    <a:cubicBezTo>
                      <a:pt x="21" y="127"/>
                      <a:pt x="22" y="111"/>
                      <a:pt x="20" y="104"/>
                    </a:cubicBezTo>
                    <a:close/>
                    <a:moveTo>
                      <a:pt x="28" y="129"/>
                    </a:moveTo>
                    <a:cubicBezTo>
                      <a:pt x="31" y="126"/>
                      <a:pt x="31" y="126"/>
                      <a:pt x="31" y="126"/>
                    </a:cubicBezTo>
                    <a:cubicBezTo>
                      <a:pt x="40" y="127"/>
                      <a:pt x="40" y="111"/>
                      <a:pt x="47" y="112"/>
                    </a:cubicBezTo>
                    <a:cubicBezTo>
                      <a:pt x="54" y="113"/>
                      <a:pt x="51" y="128"/>
                      <a:pt x="50" y="132"/>
                    </a:cubicBezTo>
                    <a:cubicBezTo>
                      <a:pt x="48" y="136"/>
                      <a:pt x="47" y="137"/>
                      <a:pt x="43" y="140"/>
                    </a:cubicBezTo>
                    <a:cubicBezTo>
                      <a:pt x="41" y="142"/>
                      <a:pt x="35" y="149"/>
                      <a:pt x="33" y="148"/>
                    </a:cubicBezTo>
                    <a:cubicBezTo>
                      <a:pt x="28" y="146"/>
                      <a:pt x="28" y="133"/>
                      <a:pt x="28" y="129"/>
                    </a:cubicBezTo>
                    <a:close/>
                    <a:moveTo>
                      <a:pt x="52" y="172"/>
                    </a:moveTo>
                    <a:cubicBezTo>
                      <a:pt x="48" y="176"/>
                      <a:pt x="48" y="177"/>
                      <a:pt x="43" y="178"/>
                    </a:cubicBezTo>
                    <a:cubicBezTo>
                      <a:pt x="42" y="178"/>
                      <a:pt x="37" y="178"/>
                      <a:pt x="36" y="177"/>
                    </a:cubicBezTo>
                    <a:cubicBezTo>
                      <a:pt x="29" y="175"/>
                      <a:pt x="32" y="167"/>
                      <a:pt x="31" y="161"/>
                    </a:cubicBezTo>
                    <a:cubicBezTo>
                      <a:pt x="34" y="157"/>
                      <a:pt x="34" y="157"/>
                      <a:pt x="34" y="157"/>
                    </a:cubicBezTo>
                    <a:cubicBezTo>
                      <a:pt x="34" y="158"/>
                      <a:pt x="34" y="158"/>
                      <a:pt x="34" y="159"/>
                    </a:cubicBezTo>
                    <a:cubicBezTo>
                      <a:pt x="40" y="161"/>
                      <a:pt x="43" y="160"/>
                      <a:pt x="49" y="160"/>
                    </a:cubicBezTo>
                    <a:cubicBezTo>
                      <a:pt x="52" y="160"/>
                      <a:pt x="57" y="161"/>
                      <a:pt x="57" y="166"/>
                    </a:cubicBezTo>
                    <a:cubicBezTo>
                      <a:pt x="57" y="168"/>
                      <a:pt x="53" y="170"/>
                      <a:pt x="52" y="172"/>
                    </a:cubicBezTo>
                    <a:close/>
                    <a:moveTo>
                      <a:pt x="74" y="144"/>
                    </a:moveTo>
                    <a:cubicBezTo>
                      <a:pt x="73" y="147"/>
                      <a:pt x="69" y="155"/>
                      <a:pt x="67" y="156"/>
                    </a:cubicBezTo>
                    <a:cubicBezTo>
                      <a:pt x="66" y="156"/>
                      <a:pt x="66" y="155"/>
                      <a:pt x="65" y="154"/>
                    </a:cubicBezTo>
                    <a:cubicBezTo>
                      <a:pt x="62" y="151"/>
                      <a:pt x="62" y="151"/>
                      <a:pt x="62" y="151"/>
                    </a:cubicBezTo>
                    <a:cubicBezTo>
                      <a:pt x="61" y="148"/>
                      <a:pt x="57" y="140"/>
                      <a:pt x="59" y="137"/>
                    </a:cubicBezTo>
                    <a:cubicBezTo>
                      <a:pt x="61" y="136"/>
                      <a:pt x="68" y="134"/>
                      <a:pt x="70" y="134"/>
                    </a:cubicBezTo>
                    <a:cubicBezTo>
                      <a:pt x="77" y="133"/>
                      <a:pt x="77" y="139"/>
                      <a:pt x="74" y="144"/>
                    </a:cubicBezTo>
                    <a:close/>
                    <a:moveTo>
                      <a:pt x="70" y="125"/>
                    </a:moveTo>
                    <a:cubicBezTo>
                      <a:pt x="55" y="132"/>
                      <a:pt x="58" y="116"/>
                      <a:pt x="56" y="107"/>
                    </a:cubicBezTo>
                    <a:cubicBezTo>
                      <a:pt x="57" y="105"/>
                      <a:pt x="57" y="105"/>
                      <a:pt x="57" y="105"/>
                    </a:cubicBezTo>
                    <a:cubicBezTo>
                      <a:pt x="59" y="103"/>
                      <a:pt x="62" y="103"/>
                      <a:pt x="64" y="103"/>
                    </a:cubicBezTo>
                    <a:cubicBezTo>
                      <a:pt x="70" y="103"/>
                      <a:pt x="74" y="103"/>
                      <a:pt x="79" y="101"/>
                    </a:cubicBezTo>
                    <a:cubicBezTo>
                      <a:pt x="84" y="100"/>
                      <a:pt x="93" y="97"/>
                      <a:pt x="94" y="104"/>
                    </a:cubicBezTo>
                    <a:cubicBezTo>
                      <a:pt x="96" y="109"/>
                      <a:pt x="92" y="109"/>
                      <a:pt x="88" y="110"/>
                    </a:cubicBezTo>
                    <a:cubicBezTo>
                      <a:pt x="79" y="113"/>
                      <a:pt x="78" y="122"/>
                      <a:pt x="70" y="125"/>
                    </a:cubicBezTo>
                    <a:close/>
                    <a:moveTo>
                      <a:pt x="98" y="130"/>
                    </a:moveTo>
                    <a:cubicBezTo>
                      <a:pt x="94" y="134"/>
                      <a:pt x="87" y="126"/>
                      <a:pt x="83" y="131"/>
                    </a:cubicBezTo>
                    <a:cubicBezTo>
                      <a:pt x="84" y="132"/>
                      <a:pt x="84" y="132"/>
                      <a:pt x="84" y="132"/>
                    </a:cubicBezTo>
                    <a:cubicBezTo>
                      <a:pt x="84" y="132"/>
                      <a:pt x="83" y="132"/>
                      <a:pt x="83" y="132"/>
                    </a:cubicBezTo>
                    <a:cubicBezTo>
                      <a:pt x="83" y="128"/>
                      <a:pt x="81" y="120"/>
                      <a:pt x="84" y="118"/>
                    </a:cubicBezTo>
                    <a:cubicBezTo>
                      <a:pt x="85" y="118"/>
                      <a:pt x="90" y="118"/>
                      <a:pt x="91" y="118"/>
                    </a:cubicBezTo>
                    <a:cubicBezTo>
                      <a:pt x="95" y="117"/>
                      <a:pt x="94" y="116"/>
                      <a:pt x="97" y="118"/>
                    </a:cubicBezTo>
                    <a:cubicBezTo>
                      <a:pt x="101" y="120"/>
                      <a:pt x="102" y="127"/>
                      <a:pt x="98" y="130"/>
                    </a:cubicBezTo>
                    <a:close/>
                    <a:moveTo>
                      <a:pt x="101" y="106"/>
                    </a:moveTo>
                    <a:cubicBezTo>
                      <a:pt x="100" y="104"/>
                      <a:pt x="101" y="102"/>
                      <a:pt x="102" y="100"/>
                    </a:cubicBezTo>
                    <a:cubicBezTo>
                      <a:pt x="102" y="100"/>
                      <a:pt x="102" y="100"/>
                      <a:pt x="102" y="100"/>
                    </a:cubicBezTo>
                    <a:cubicBezTo>
                      <a:pt x="102" y="99"/>
                      <a:pt x="102" y="99"/>
                      <a:pt x="102" y="99"/>
                    </a:cubicBezTo>
                    <a:cubicBezTo>
                      <a:pt x="102" y="100"/>
                      <a:pt x="102" y="100"/>
                      <a:pt x="102" y="100"/>
                    </a:cubicBezTo>
                    <a:cubicBezTo>
                      <a:pt x="106" y="99"/>
                      <a:pt x="113" y="98"/>
                      <a:pt x="114" y="104"/>
                    </a:cubicBezTo>
                    <a:cubicBezTo>
                      <a:pt x="110" y="106"/>
                      <a:pt x="106" y="106"/>
                      <a:pt x="101" y="106"/>
                    </a:cubicBezTo>
                    <a:close/>
                    <a:moveTo>
                      <a:pt x="110" y="124"/>
                    </a:moveTo>
                    <a:cubicBezTo>
                      <a:pt x="101" y="123"/>
                      <a:pt x="106" y="116"/>
                      <a:pt x="112" y="116"/>
                    </a:cubicBezTo>
                    <a:cubicBezTo>
                      <a:pt x="117" y="117"/>
                      <a:pt x="117" y="117"/>
                      <a:pt x="117" y="117"/>
                    </a:cubicBezTo>
                    <a:cubicBezTo>
                      <a:pt x="123" y="121"/>
                      <a:pt x="113" y="125"/>
                      <a:pt x="110" y="124"/>
                    </a:cubicBezTo>
                    <a:close/>
                    <a:moveTo>
                      <a:pt x="107" y="84"/>
                    </a:moveTo>
                    <a:cubicBezTo>
                      <a:pt x="109" y="80"/>
                      <a:pt x="118" y="71"/>
                      <a:pt x="122" y="73"/>
                    </a:cubicBezTo>
                    <a:cubicBezTo>
                      <a:pt x="124" y="74"/>
                      <a:pt x="124" y="74"/>
                      <a:pt x="124" y="74"/>
                    </a:cubicBezTo>
                    <a:cubicBezTo>
                      <a:pt x="125" y="79"/>
                      <a:pt x="128" y="82"/>
                      <a:pt x="130" y="88"/>
                    </a:cubicBezTo>
                    <a:cubicBezTo>
                      <a:pt x="132" y="95"/>
                      <a:pt x="128" y="95"/>
                      <a:pt x="122" y="94"/>
                    </a:cubicBezTo>
                    <a:cubicBezTo>
                      <a:pt x="115" y="94"/>
                      <a:pt x="103" y="93"/>
                      <a:pt x="107" y="84"/>
                    </a:cubicBezTo>
                    <a:close/>
                    <a:moveTo>
                      <a:pt x="128" y="119"/>
                    </a:moveTo>
                    <a:cubicBezTo>
                      <a:pt x="124" y="116"/>
                      <a:pt x="124" y="116"/>
                      <a:pt x="124" y="116"/>
                    </a:cubicBezTo>
                    <a:cubicBezTo>
                      <a:pt x="123" y="114"/>
                      <a:pt x="121" y="108"/>
                      <a:pt x="124" y="106"/>
                    </a:cubicBezTo>
                    <a:cubicBezTo>
                      <a:pt x="126" y="104"/>
                      <a:pt x="130" y="106"/>
                      <a:pt x="132" y="105"/>
                    </a:cubicBezTo>
                    <a:cubicBezTo>
                      <a:pt x="138" y="104"/>
                      <a:pt x="143" y="96"/>
                      <a:pt x="150" y="99"/>
                    </a:cubicBezTo>
                    <a:cubicBezTo>
                      <a:pt x="149" y="110"/>
                      <a:pt x="140" y="123"/>
                      <a:pt x="128" y="119"/>
                    </a:cubicBezTo>
                    <a:close/>
                    <a:moveTo>
                      <a:pt x="159" y="95"/>
                    </a:moveTo>
                    <a:cubicBezTo>
                      <a:pt x="159" y="95"/>
                      <a:pt x="159" y="95"/>
                      <a:pt x="159" y="95"/>
                    </a:cubicBezTo>
                    <a:cubicBezTo>
                      <a:pt x="155" y="97"/>
                      <a:pt x="157" y="92"/>
                      <a:pt x="154" y="91"/>
                    </a:cubicBezTo>
                    <a:cubicBezTo>
                      <a:pt x="148" y="88"/>
                      <a:pt x="150" y="90"/>
                      <a:pt x="144" y="90"/>
                    </a:cubicBezTo>
                    <a:cubicBezTo>
                      <a:pt x="137" y="89"/>
                      <a:pt x="131" y="81"/>
                      <a:pt x="140" y="77"/>
                    </a:cubicBezTo>
                    <a:cubicBezTo>
                      <a:pt x="143" y="75"/>
                      <a:pt x="148" y="74"/>
                      <a:pt x="151" y="74"/>
                    </a:cubicBezTo>
                    <a:cubicBezTo>
                      <a:pt x="154" y="74"/>
                      <a:pt x="159" y="76"/>
                      <a:pt x="162" y="75"/>
                    </a:cubicBezTo>
                    <a:cubicBezTo>
                      <a:pt x="168" y="73"/>
                      <a:pt x="174" y="64"/>
                      <a:pt x="181" y="67"/>
                    </a:cubicBezTo>
                    <a:cubicBezTo>
                      <a:pt x="182" y="74"/>
                      <a:pt x="163" y="98"/>
                      <a:pt x="159" y="95"/>
                    </a:cubicBezTo>
                    <a:close/>
                    <a:moveTo>
                      <a:pt x="190" y="47"/>
                    </a:moveTo>
                    <a:cubicBezTo>
                      <a:pt x="186" y="57"/>
                      <a:pt x="182" y="59"/>
                      <a:pt x="172" y="56"/>
                    </a:cubicBezTo>
                    <a:cubicBezTo>
                      <a:pt x="171" y="49"/>
                      <a:pt x="171" y="43"/>
                      <a:pt x="170" y="37"/>
                    </a:cubicBezTo>
                    <a:cubicBezTo>
                      <a:pt x="169" y="34"/>
                      <a:pt x="166" y="31"/>
                      <a:pt x="172" y="31"/>
                    </a:cubicBezTo>
                    <a:cubicBezTo>
                      <a:pt x="176" y="32"/>
                      <a:pt x="176" y="32"/>
                      <a:pt x="176" y="32"/>
                    </a:cubicBezTo>
                    <a:cubicBezTo>
                      <a:pt x="189" y="33"/>
                      <a:pt x="196" y="33"/>
                      <a:pt x="190" y="47"/>
                    </a:cubicBezTo>
                    <a:close/>
                    <a:moveTo>
                      <a:pt x="181" y="27"/>
                    </a:moveTo>
                    <a:cubicBezTo>
                      <a:pt x="171" y="26"/>
                      <a:pt x="158" y="18"/>
                      <a:pt x="148" y="18"/>
                    </a:cubicBezTo>
                    <a:cubicBezTo>
                      <a:pt x="148" y="18"/>
                      <a:pt x="148" y="18"/>
                      <a:pt x="148" y="18"/>
                    </a:cubicBezTo>
                    <a:cubicBezTo>
                      <a:pt x="155" y="16"/>
                      <a:pt x="162" y="9"/>
                      <a:pt x="170" y="9"/>
                    </a:cubicBezTo>
                    <a:cubicBezTo>
                      <a:pt x="174" y="9"/>
                      <a:pt x="186" y="14"/>
                      <a:pt x="190" y="17"/>
                    </a:cubicBezTo>
                    <a:cubicBezTo>
                      <a:pt x="198" y="26"/>
                      <a:pt x="189" y="28"/>
                      <a:pt x="181" y="27"/>
                    </a:cubicBezTo>
                    <a:close/>
                    <a:moveTo>
                      <a:pt x="206" y="31"/>
                    </a:moveTo>
                    <a:cubicBezTo>
                      <a:pt x="201" y="34"/>
                      <a:pt x="197" y="25"/>
                      <a:pt x="198" y="21"/>
                    </a:cubicBezTo>
                    <a:cubicBezTo>
                      <a:pt x="200" y="19"/>
                      <a:pt x="200" y="19"/>
                      <a:pt x="200" y="19"/>
                    </a:cubicBezTo>
                    <a:cubicBezTo>
                      <a:pt x="203" y="21"/>
                      <a:pt x="211" y="27"/>
                      <a:pt x="206" y="31"/>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2" name="Freeform 115"/>
              <p:cNvSpPr>
                <a:spLocks noEditPoints="1"/>
              </p:cNvSpPr>
              <p:nvPr/>
            </p:nvSpPr>
            <p:spPr bwMode="auto">
              <a:xfrm>
                <a:off x="3634" y="2225"/>
                <a:ext cx="353" cy="727"/>
              </a:xfrm>
              <a:custGeom>
                <a:avLst/>
                <a:gdLst>
                  <a:gd name="T0" fmla="*/ 1814 w 230"/>
                  <a:gd name="T1" fmla="*/ 992 h 474"/>
                  <a:gd name="T2" fmla="*/ 1507 w 230"/>
                  <a:gd name="T3" fmla="*/ 873 h 474"/>
                  <a:gd name="T4" fmla="*/ 256 w 230"/>
                  <a:gd name="T5" fmla="*/ 3225 h 474"/>
                  <a:gd name="T6" fmla="*/ 1515 w 230"/>
                  <a:gd name="T7" fmla="*/ 1595 h 474"/>
                  <a:gd name="T8" fmla="*/ 1243 w 230"/>
                  <a:gd name="T9" fmla="*/ 3278 h 474"/>
                  <a:gd name="T10" fmla="*/ 1326 w 230"/>
                  <a:gd name="T11" fmla="*/ 2736 h 474"/>
                  <a:gd name="T12" fmla="*/ 1380 w 230"/>
                  <a:gd name="T13" fmla="*/ 2468 h 474"/>
                  <a:gd name="T14" fmla="*/ 1366 w 230"/>
                  <a:gd name="T15" fmla="*/ 2385 h 474"/>
                  <a:gd name="T16" fmla="*/ 1604 w 230"/>
                  <a:gd name="T17" fmla="*/ 3183 h 474"/>
                  <a:gd name="T18" fmla="*/ 1496 w 230"/>
                  <a:gd name="T19" fmla="*/ 2561 h 474"/>
                  <a:gd name="T20" fmla="*/ 1380 w 230"/>
                  <a:gd name="T21" fmla="*/ 2032 h 474"/>
                  <a:gd name="T22" fmla="*/ 1797 w 230"/>
                  <a:gd name="T23" fmla="*/ 776 h 474"/>
                  <a:gd name="T24" fmla="*/ 1771 w 230"/>
                  <a:gd name="T25" fmla="*/ 560 h 474"/>
                  <a:gd name="T26" fmla="*/ 1731 w 230"/>
                  <a:gd name="T27" fmla="*/ 696 h 474"/>
                  <a:gd name="T28" fmla="*/ 1642 w 230"/>
                  <a:gd name="T29" fmla="*/ 1061 h 474"/>
                  <a:gd name="T30" fmla="*/ 1556 w 230"/>
                  <a:gd name="T31" fmla="*/ 1288 h 474"/>
                  <a:gd name="T32" fmla="*/ 1387 w 230"/>
                  <a:gd name="T33" fmla="*/ 1224 h 474"/>
                  <a:gd name="T34" fmla="*/ 1318 w 230"/>
                  <a:gd name="T35" fmla="*/ 1543 h 474"/>
                  <a:gd name="T36" fmla="*/ 1432 w 230"/>
                  <a:gd name="T37" fmla="*/ 1776 h 474"/>
                  <a:gd name="T38" fmla="*/ 1216 w 230"/>
                  <a:gd name="T39" fmla="*/ 1732 h 474"/>
                  <a:gd name="T40" fmla="*/ 1142 w 230"/>
                  <a:gd name="T41" fmla="*/ 2962 h 474"/>
                  <a:gd name="T42" fmla="*/ 1142 w 230"/>
                  <a:gd name="T43" fmla="*/ 2962 h 474"/>
                  <a:gd name="T44" fmla="*/ 818 w 230"/>
                  <a:gd name="T45" fmla="*/ 3232 h 474"/>
                  <a:gd name="T46" fmla="*/ 893 w 230"/>
                  <a:gd name="T47" fmla="*/ 3327 h 474"/>
                  <a:gd name="T48" fmla="*/ 872 w 230"/>
                  <a:gd name="T49" fmla="*/ 2402 h 474"/>
                  <a:gd name="T50" fmla="*/ 850 w 230"/>
                  <a:gd name="T51" fmla="*/ 2630 h 474"/>
                  <a:gd name="T52" fmla="*/ 798 w 230"/>
                  <a:gd name="T53" fmla="*/ 2767 h 474"/>
                  <a:gd name="T54" fmla="*/ 1021 w 230"/>
                  <a:gd name="T55" fmla="*/ 1798 h 474"/>
                  <a:gd name="T56" fmla="*/ 1021 w 230"/>
                  <a:gd name="T57" fmla="*/ 1798 h 474"/>
                  <a:gd name="T58" fmla="*/ 827 w 230"/>
                  <a:gd name="T59" fmla="*/ 2511 h 474"/>
                  <a:gd name="T60" fmla="*/ 723 w 230"/>
                  <a:gd name="T61" fmla="*/ 1960 h 474"/>
                  <a:gd name="T62" fmla="*/ 723 w 230"/>
                  <a:gd name="T63" fmla="*/ 2216 h 474"/>
                  <a:gd name="T64" fmla="*/ 485 w 230"/>
                  <a:gd name="T65" fmla="*/ 2652 h 474"/>
                  <a:gd name="T66" fmla="*/ 520 w 230"/>
                  <a:gd name="T67" fmla="*/ 2675 h 474"/>
                  <a:gd name="T68" fmla="*/ 506 w 230"/>
                  <a:gd name="T69" fmla="*/ 2767 h 474"/>
                  <a:gd name="T70" fmla="*/ 417 w 230"/>
                  <a:gd name="T71" fmla="*/ 2190 h 474"/>
                  <a:gd name="T72" fmla="*/ 365 w 230"/>
                  <a:gd name="T73" fmla="*/ 1905 h 474"/>
                  <a:gd name="T74" fmla="*/ 322 w 230"/>
                  <a:gd name="T75" fmla="*/ 2324 h 474"/>
                  <a:gd name="T76" fmla="*/ 114 w 230"/>
                  <a:gd name="T77" fmla="*/ 2449 h 474"/>
                  <a:gd name="T78" fmla="*/ 299 w 230"/>
                  <a:gd name="T79" fmla="*/ 2675 h 474"/>
                  <a:gd name="T80" fmla="*/ 353 w 230"/>
                  <a:gd name="T81" fmla="*/ 2922 h 474"/>
                  <a:gd name="T82" fmla="*/ 479 w 230"/>
                  <a:gd name="T83" fmla="*/ 3183 h 474"/>
                  <a:gd name="T84" fmla="*/ 528 w 230"/>
                  <a:gd name="T85" fmla="*/ 3482 h 474"/>
                  <a:gd name="T86" fmla="*/ 594 w 230"/>
                  <a:gd name="T87" fmla="*/ 2922 h 474"/>
                  <a:gd name="T88" fmla="*/ 622 w 230"/>
                  <a:gd name="T89" fmla="*/ 3192 h 474"/>
                  <a:gd name="T90" fmla="*/ 777 w 230"/>
                  <a:gd name="T91" fmla="*/ 3658 h 474"/>
                  <a:gd name="T92" fmla="*/ 818 w 230"/>
                  <a:gd name="T93" fmla="*/ 3359 h 474"/>
                  <a:gd name="T94" fmla="*/ 890 w 230"/>
                  <a:gd name="T95" fmla="*/ 3702 h 474"/>
                  <a:gd name="T96" fmla="*/ 1021 w 230"/>
                  <a:gd name="T97" fmla="*/ 3377 h 474"/>
                  <a:gd name="T98" fmla="*/ 1243 w 230"/>
                  <a:gd name="T99" fmla="*/ 3742 h 474"/>
                  <a:gd name="T100" fmla="*/ 1400 w 230"/>
                  <a:gd name="T101" fmla="*/ 3575 h 474"/>
                  <a:gd name="T102" fmla="*/ 1496 w 230"/>
                  <a:gd name="T103" fmla="*/ 3006 h 474"/>
                  <a:gd name="T104" fmla="*/ 1642 w 230"/>
                  <a:gd name="T105" fmla="*/ 3337 h 474"/>
                  <a:gd name="T106" fmla="*/ 1691 w 230"/>
                  <a:gd name="T107" fmla="*/ 3216 h 474"/>
                  <a:gd name="T108" fmla="*/ 1638 w 230"/>
                  <a:gd name="T109" fmla="*/ 2851 h 474"/>
                  <a:gd name="T110" fmla="*/ 1547 w 230"/>
                  <a:gd name="T111" fmla="*/ 2486 h 4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30"/>
                  <a:gd name="T169" fmla="*/ 0 h 474"/>
                  <a:gd name="T170" fmla="*/ 230 w 230"/>
                  <a:gd name="T171" fmla="*/ 474 h 47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30" h="474">
                    <a:moveTo>
                      <a:pt x="178" y="188"/>
                    </a:moveTo>
                    <a:cubicBezTo>
                      <a:pt x="178" y="188"/>
                      <a:pt x="178" y="188"/>
                      <a:pt x="178" y="188"/>
                    </a:cubicBezTo>
                    <a:cubicBezTo>
                      <a:pt x="181" y="187"/>
                      <a:pt x="185" y="183"/>
                      <a:pt x="187" y="180"/>
                    </a:cubicBezTo>
                    <a:cubicBezTo>
                      <a:pt x="194" y="171"/>
                      <a:pt x="189" y="158"/>
                      <a:pt x="188" y="147"/>
                    </a:cubicBezTo>
                    <a:cubicBezTo>
                      <a:pt x="191" y="142"/>
                      <a:pt x="194" y="136"/>
                      <a:pt x="198" y="131"/>
                    </a:cubicBezTo>
                    <a:cubicBezTo>
                      <a:pt x="203" y="127"/>
                      <a:pt x="210" y="124"/>
                      <a:pt x="213" y="117"/>
                    </a:cubicBezTo>
                    <a:cubicBezTo>
                      <a:pt x="214" y="114"/>
                      <a:pt x="214" y="110"/>
                      <a:pt x="213" y="107"/>
                    </a:cubicBezTo>
                    <a:cubicBezTo>
                      <a:pt x="230" y="73"/>
                      <a:pt x="225" y="37"/>
                      <a:pt x="221" y="0"/>
                    </a:cubicBezTo>
                    <a:cubicBezTo>
                      <a:pt x="219" y="25"/>
                      <a:pt x="212" y="49"/>
                      <a:pt x="199" y="70"/>
                    </a:cubicBezTo>
                    <a:cubicBezTo>
                      <a:pt x="199" y="70"/>
                      <a:pt x="199" y="70"/>
                      <a:pt x="199" y="70"/>
                    </a:cubicBezTo>
                    <a:cubicBezTo>
                      <a:pt x="194" y="75"/>
                      <a:pt x="190" y="80"/>
                      <a:pt x="186" y="85"/>
                    </a:cubicBezTo>
                    <a:cubicBezTo>
                      <a:pt x="183" y="89"/>
                      <a:pt x="178" y="96"/>
                      <a:pt x="177" y="103"/>
                    </a:cubicBezTo>
                    <a:cubicBezTo>
                      <a:pt x="167" y="118"/>
                      <a:pt x="158" y="133"/>
                      <a:pt x="156" y="150"/>
                    </a:cubicBezTo>
                    <a:cubicBezTo>
                      <a:pt x="154" y="167"/>
                      <a:pt x="156" y="170"/>
                      <a:pt x="144" y="182"/>
                    </a:cubicBezTo>
                    <a:cubicBezTo>
                      <a:pt x="134" y="193"/>
                      <a:pt x="121" y="205"/>
                      <a:pt x="109" y="214"/>
                    </a:cubicBezTo>
                    <a:cubicBezTo>
                      <a:pt x="91" y="229"/>
                      <a:pt x="47" y="233"/>
                      <a:pt x="46" y="200"/>
                    </a:cubicBezTo>
                    <a:cubicBezTo>
                      <a:pt x="32" y="222"/>
                      <a:pt x="3" y="277"/>
                      <a:pt x="2" y="303"/>
                    </a:cubicBezTo>
                    <a:cubicBezTo>
                      <a:pt x="0" y="328"/>
                      <a:pt x="21" y="357"/>
                      <a:pt x="30" y="380"/>
                    </a:cubicBezTo>
                    <a:cubicBezTo>
                      <a:pt x="42" y="410"/>
                      <a:pt x="37" y="452"/>
                      <a:pt x="74" y="465"/>
                    </a:cubicBezTo>
                    <a:cubicBezTo>
                      <a:pt x="101" y="474"/>
                      <a:pt x="136" y="456"/>
                      <a:pt x="162" y="448"/>
                    </a:cubicBezTo>
                    <a:cubicBezTo>
                      <a:pt x="176" y="444"/>
                      <a:pt x="196" y="438"/>
                      <a:pt x="205" y="425"/>
                    </a:cubicBezTo>
                    <a:cubicBezTo>
                      <a:pt x="216" y="410"/>
                      <a:pt x="211" y="384"/>
                      <a:pt x="213" y="367"/>
                    </a:cubicBezTo>
                    <a:cubicBezTo>
                      <a:pt x="218" y="333"/>
                      <a:pt x="224" y="299"/>
                      <a:pt x="212" y="266"/>
                    </a:cubicBezTo>
                    <a:cubicBezTo>
                      <a:pt x="202" y="238"/>
                      <a:pt x="179" y="219"/>
                      <a:pt x="178" y="188"/>
                    </a:cubicBezTo>
                    <a:close/>
                    <a:moveTo>
                      <a:pt x="184" y="274"/>
                    </a:moveTo>
                    <a:cubicBezTo>
                      <a:pt x="170" y="271"/>
                      <a:pt x="183" y="257"/>
                      <a:pt x="192" y="256"/>
                    </a:cubicBezTo>
                    <a:cubicBezTo>
                      <a:pt x="193" y="255"/>
                      <a:pt x="193" y="255"/>
                      <a:pt x="193" y="255"/>
                    </a:cubicBezTo>
                    <a:cubicBezTo>
                      <a:pt x="201" y="263"/>
                      <a:pt x="196" y="276"/>
                      <a:pt x="184" y="274"/>
                    </a:cubicBezTo>
                    <a:close/>
                    <a:moveTo>
                      <a:pt x="160" y="368"/>
                    </a:moveTo>
                    <a:cubicBezTo>
                      <a:pt x="166" y="378"/>
                      <a:pt x="155" y="384"/>
                      <a:pt x="146" y="386"/>
                    </a:cubicBezTo>
                    <a:cubicBezTo>
                      <a:pt x="145" y="384"/>
                      <a:pt x="145" y="381"/>
                      <a:pt x="144" y="379"/>
                    </a:cubicBezTo>
                    <a:cubicBezTo>
                      <a:pt x="145" y="372"/>
                      <a:pt x="145" y="372"/>
                      <a:pt x="145" y="372"/>
                    </a:cubicBezTo>
                    <a:cubicBezTo>
                      <a:pt x="143" y="364"/>
                      <a:pt x="156" y="361"/>
                      <a:pt x="160" y="368"/>
                    </a:cubicBezTo>
                    <a:close/>
                    <a:moveTo>
                      <a:pt x="146" y="309"/>
                    </a:moveTo>
                    <a:cubicBezTo>
                      <a:pt x="154" y="309"/>
                      <a:pt x="154" y="309"/>
                      <a:pt x="154" y="309"/>
                    </a:cubicBezTo>
                    <a:cubicBezTo>
                      <a:pt x="159" y="314"/>
                      <a:pt x="165" y="317"/>
                      <a:pt x="156" y="322"/>
                    </a:cubicBezTo>
                    <a:cubicBezTo>
                      <a:pt x="147" y="326"/>
                      <a:pt x="141" y="316"/>
                      <a:pt x="146" y="309"/>
                    </a:cubicBezTo>
                    <a:close/>
                    <a:moveTo>
                      <a:pt x="156" y="303"/>
                    </a:moveTo>
                    <a:cubicBezTo>
                      <a:pt x="156" y="303"/>
                      <a:pt x="144" y="302"/>
                      <a:pt x="144" y="302"/>
                    </a:cubicBezTo>
                    <a:cubicBezTo>
                      <a:pt x="140" y="300"/>
                      <a:pt x="142" y="291"/>
                      <a:pt x="145" y="289"/>
                    </a:cubicBezTo>
                    <a:cubicBezTo>
                      <a:pt x="149" y="286"/>
                      <a:pt x="154" y="288"/>
                      <a:pt x="158" y="288"/>
                    </a:cubicBezTo>
                    <a:cubicBezTo>
                      <a:pt x="162" y="291"/>
                      <a:pt x="162" y="291"/>
                      <a:pt x="162" y="291"/>
                    </a:cubicBezTo>
                    <a:cubicBezTo>
                      <a:pt x="157" y="294"/>
                      <a:pt x="161" y="301"/>
                      <a:pt x="156" y="303"/>
                    </a:cubicBezTo>
                    <a:close/>
                    <a:moveTo>
                      <a:pt x="160" y="281"/>
                    </a:moveTo>
                    <a:cubicBezTo>
                      <a:pt x="154" y="278"/>
                      <a:pt x="144" y="270"/>
                      <a:pt x="148" y="263"/>
                    </a:cubicBezTo>
                    <a:cubicBezTo>
                      <a:pt x="151" y="257"/>
                      <a:pt x="158" y="258"/>
                      <a:pt x="163" y="258"/>
                    </a:cubicBezTo>
                    <a:cubicBezTo>
                      <a:pt x="170" y="258"/>
                      <a:pt x="170" y="258"/>
                      <a:pt x="170" y="258"/>
                    </a:cubicBezTo>
                    <a:cubicBezTo>
                      <a:pt x="173" y="267"/>
                      <a:pt x="174" y="285"/>
                      <a:pt x="160" y="281"/>
                    </a:cubicBezTo>
                    <a:close/>
                    <a:moveTo>
                      <a:pt x="170" y="317"/>
                    </a:moveTo>
                    <a:cubicBezTo>
                      <a:pt x="170" y="318"/>
                      <a:pt x="170" y="318"/>
                      <a:pt x="170" y="318"/>
                    </a:cubicBezTo>
                    <a:cubicBezTo>
                      <a:pt x="178" y="318"/>
                      <a:pt x="186" y="334"/>
                      <a:pt x="178" y="337"/>
                    </a:cubicBezTo>
                    <a:cubicBezTo>
                      <a:pt x="175" y="338"/>
                      <a:pt x="167" y="335"/>
                      <a:pt x="166" y="332"/>
                    </a:cubicBezTo>
                    <a:cubicBezTo>
                      <a:pt x="164" y="328"/>
                      <a:pt x="169" y="321"/>
                      <a:pt x="170" y="317"/>
                    </a:cubicBezTo>
                    <a:close/>
                    <a:moveTo>
                      <a:pt x="188" y="375"/>
                    </a:moveTo>
                    <a:cubicBezTo>
                      <a:pt x="190" y="379"/>
                      <a:pt x="190" y="389"/>
                      <a:pt x="184" y="384"/>
                    </a:cubicBezTo>
                    <a:cubicBezTo>
                      <a:pt x="178" y="375"/>
                      <a:pt x="178" y="375"/>
                      <a:pt x="178" y="375"/>
                    </a:cubicBezTo>
                    <a:cubicBezTo>
                      <a:pt x="183" y="371"/>
                      <a:pt x="185" y="371"/>
                      <a:pt x="188" y="375"/>
                    </a:cubicBezTo>
                    <a:close/>
                    <a:moveTo>
                      <a:pt x="181" y="312"/>
                    </a:moveTo>
                    <a:cubicBezTo>
                      <a:pt x="178" y="311"/>
                      <a:pt x="173" y="311"/>
                      <a:pt x="172" y="307"/>
                    </a:cubicBezTo>
                    <a:cubicBezTo>
                      <a:pt x="170" y="304"/>
                      <a:pt x="173" y="302"/>
                      <a:pt x="176" y="302"/>
                    </a:cubicBezTo>
                    <a:cubicBezTo>
                      <a:pt x="179" y="302"/>
                      <a:pt x="179" y="302"/>
                      <a:pt x="179" y="302"/>
                    </a:cubicBezTo>
                    <a:cubicBezTo>
                      <a:pt x="180" y="305"/>
                      <a:pt x="182" y="308"/>
                      <a:pt x="181" y="312"/>
                    </a:cubicBezTo>
                    <a:close/>
                    <a:moveTo>
                      <a:pt x="182" y="231"/>
                    </a:moveTo>
                    <a:cubicBezTo>
                      <a:pt x="185" y="233"/>
                      <a:pt x="194" y="243"/>
                      <a:pt x="192" y="247"/>
                    </a:cubicBezTo>
                    <a:cubicBezTo>
                      <a:pt x="190" y="252"/>
                      <a:pt x="170" y="251"/>
                      <a:pt x="165" y="251"/>
                    </a:cubicBezTo>
                    <a:cubicBezTo>
                      <a:pt x="159" y="249"/>
                      <a:pt x="153" y="242"/>
                      <a:pt x="162" y="239"/>
                    </a:cubicBezTo>
                    <a:cubicBezTo>
                      <a:pt x="164" y="235"/>
                      <a:pt x="164" y="235"/>
                      <a:pt x="164" y="235"/>
                    </a:cubicBezTo>
                    <a:cubicBezTo>
                      <a:pt x="169" y="231"/>
                      <a:pt x="176" y="227"/>
                      <a:pt x="182" y="231"/>
                    </a:cubicBezTo>
                    <a:close/>
                    <a:moveTo>
                      <a:pt x="211" y="91"/>
                    </a:moveTo>
                    <a:cubicBezTo>
                      <a:pt x="209" y="89"/>
                      <a:pt x="209" y="82"/>
                      <a:pt x="212" y="80"/>
                    </a:cubicBezTo>
                    <a:cubicBezTo>
                      <a:pt x="214" y="81"/>
                      <a:pt x="214" y="81"/>
                      <a:pt x="214" y="81"/>
                    </a:cubicBezTo>
                    <a:cubicBezTo>
                      <a:pt x="215" y="85"/>
                      <a:pt x="214" y="89"/>
                      <a:pt x="211" y="91"/>
                    </a:cubicBezTo>
                    <a:close/>
                    <a:moveTo>
                      <a:pt x="208" y="66"/>
                    </a:moveTo>
                    <a:cubicBezTo>
                      <a:pt x="210" y="58"/>
                      <a:pt x="218" y="52"/>
                      <a:pt x="217" y="43"/>
                    </a:cubicBezTo>
                    <a:cubicBezTo>
                      <a:pt x="218" y="44"/>
                      <a:pt x="218" y="44"/>
                      <a:pt x="218" y="44"/>
                    </a:cubicBezTo>
                    <a:cubicBezTo>
                      <a:pt x="220" y="50"/>
                      <a:pt x="223" y="71"/>
                      <a:pt x="216" y="73"/>
                    </a:cubicBezTo>
                    <a:cubicBezTo>
                      <a:pt x="214" y="73"/>
                      <a:pt x="209" y="72"/>
                      <a:pt x="208" y="71"/>
                    </a:cubicBezTo>
                    <a:cubicBezTo>
                      <a:pt x="206" y="68"/>
                      <a:pt x="207" y="68"/>
                      <a:pt x="208" y="66"/>
                    </a:cubicBezTo>
                    <a:close/>
                    <a:moveTo>
                      <a:pt x="197" y="117"/>
                    </a:moveTo>
                    <a:cubicBezTo>
                      <a:pt x="193" y="113"/>
                      <a:pt x="200" y="110"/>
                      <a:pt x="202" y="108"/>
                    </a:cubicBezTo>
                    <a:cubicBezTo>
                      <a:pt x="204" y="106"/>
                      <a:pt x="204" y="106"/>
                      <a:pt x="204" y="106"/>
                    </a:cubicBezTo>
                    <a:cubicBezTo>
                      <a:pt x="207" y="111"/>
                      <a:pt x="201" y="121"/>
                      <a:pt x="197" y="117"/>
                    </a:cubicBezTo>
                    <a:close/>
                    <a:moveTo>
                      <a:pt x="203" y="79"/>
                    </a:moveTo>
                    <a:cubicBezTo>
                      <a:pt x="203" y="82"/>
                      <a:pt x="203" y="82"/>
                      <a:pt x="203" y="82"/>
                    </a:cubicBezTo>
                    <a:cubicBezTo>
                      <a:pt x="198" y="87"/>
                      <a:pt x="206" y="94"/>
                      <a:pt x="202" y="100"/>
                    </a:cubicBezTo>
                    <a:cubicBezTo>
                      <a:pt x="199" y="104"/>
                      <a:pt x="189" y="106"/>
                      <a:pt x="187" y="100"/>
                    </a:cubicBezTo>
                    <a:cubicBezTo>
                      <a:pt x="185" y="94"/>
                      <a:pt x="198" y="81"/>
                      <a:pt x="203" y="79"/>
                    </a:cubicBezTo>
                    <a:close/>
                    <a:moveTo>
                      <a:pt x="178" y="128"/>
                    </a:moveTo>
                    <a:cubicBezTo>
                      <a:pt x="179" y="125"/>
                      <a:pt x="183" y="119"/>
                      <a:pt x="187" y="118"/>
                    </a:cubicBezTo>
                    <a:cubicBezTo>
                      <a:pt x="190" y="117"/>
                      <a:pt x="195" y="121"/>
                      <a:pt x="193" y="125"/>
                    </a:cubicBezTo>
                    <a:cubicBezTo>
                      <a:pt x="193" y="127"/>
                      <a:pt x="188" y="131"/>
                      <a:pt x="187" y="133"/>
                    </a:cubicBezTo>
                    <a:cubicBezTo>
                      <a:pt x="185" y="135"/>
                      <a:pt x="183" y="138"/>
                      <a:pt x="179" y="138"/>
                    </a:cubicBezTo>
                    <a:cubicBezTo>
                      <a:pt x="178" y="137"/>
                      <a:pt x="177" y="135"/>
                      <a:pt x="177" y="132"/>
                    </a:cubicBezTo>
                    <a:lnTo>
                      <a:pt x="178" y="128"/>
                    </a:lnTo>
                    <a:close/>
                    <a:moveTo>
                      <a:pt x="182" y="153"/>
                    </a:moveTo>
                    <a:cubicBezTo>
                      <a:pt x="183" y="152"/>
                      <a:pt x="183" y="152"/>
                      <a:pt x="183" y="152"/>
                    </a:cubicBezTo>
                    <a:cubicBezTo>
                      <a:pt x="188" y="156"/>
                      <a:pt x="188" y="172"/>
                      <a:pt x="181" y="174"/>
                    </a:cubicBezTo>
                    <a:cubicBezTo>
                      <a:pt x="171" y="178"/>
                      <a:pt x="173" y="155"/>
                      <a:pt x="182" y="153"/>
                    </a:cubicBezTo>
                    <a:close/>
                    <a:moveTo>
                      <a:pt x="164" y="135"/>
                    </a:moveTo>
                    <a:cubicBezTo>
                      <a:pt x="169" y="136"/>
                      <a:pt x="174" y="141"/>
                      <a:pt x="173" y="146"/>
                    </a:cubicBezTo>
                    <a:cubicBezTo>
                      <a:pt x="172" y="151"/>
                      <a:pt x="166" y="154"/>
                      <a:pt x="163" y="148"/>
                    </a:cubicBezTo>
                    <a:cubicBezTo>
                      <a:pt x="163" y="144"/>
                      <a:pt x="163" y="144"/>
                      <a:pt x="163" y="144"/>
                    </a:cubicBezTo>
                    <a:cubicBezTo>
                      <a:pt x="162" y="143"/>
                      <a:pt x="164" y="138"/>
                      <a:pt x="164" y="135"/>
                    </a:cubicBezTo>
                    <a:close/>
                    <a:moveTo>
                      <a:pt x="160" y="170"/>
                    </a:moveTo>
                    <a:cubicBezTo>
                      <a:pt x="160" y="167"/>
                      <a:pt x="156" y="161"/>
                      <a:pt x="161" y="160"/>
                    </a:cubicBezTo>
                    <a:cubicBezTo>
                      <a:pt x="167" y="158"/>
                      <a:pt x="166" y="173"/>
                      <a:pt x="165" y="175"/>
                    </a:cubicBezTo>
                    <a:cubicBezTo>
                      <a:pt x="163" y="178"/>
                      <a:pt x="159" y="181"/>
                      <a:pt x="156" y="183"/>
                    </a:cubicBezTo>
                    <a:cubicBezTo>
                      <a:pt x="155" y="182"/>
                      <a:pt x="155" y="182"/>
                      <a:pt x="155" y="182"/>
                    </a:cubicBezTo>
                    <a:cubicBezTo>
                      <a:pt x="157" y="178"/>
                      <a:pt x="160" y="176"/>
                      <a:pt x="160" y="170"/>
                    </a:cubicBezTo>
                    <a:close/>
                    <a:moveTo>
                      <a:pt x="153" y="207"/>
                    </a:moveTo>
                    <a:cubicBezTo>
                      <a:pt x="157" y="205"/>
                      <a:pt x="159" y="204"/>
                      <a:pt x="159" y="199"/>
                    </a:cubicBezTo>
                    <a:cubicBezTo>
                      <a:pt x="159" y="195"/>
                      <a:pt x="156" y="192"/>
                      <a:pt x="161" y="188"/>
                    </a:cubicBezTo>
                    <a:cubicBezTo>
                      <a:pt x="165" y="185"/>
                      <a:pt x="166" y="189"/>
                      <a:pt x="169" y="193"/>
                    </a:cubicBezTo>
                    <a:cubicBezTo>
                      <a:pt x="173" y="199"/>
                      <a:pt x="176" y="205"/>
                      <a:pt x="168" y="209"/>
                    </a:cubicBezTo>
                    <a:cubicBezTo>
                      <a:pt x="161" y="212"/>
                      <a:pt x="155" y="212"/>
                      <a:pt x="149" y="218"/>
                    </a:cubicBezTo>
                    <a:cubicBezTo>
                      <a:pt x="147" y="217"/>
                      <a:pt x="147" y="217"/>
                      <a:pt x="147" y="217"/>
                    </a:cubicBezTo>
                    <a:cubicBezTo>
                      <a:pt x="143" y="215"/>
                      <a:pt x="151" y="208"/>
                      <a:pt x="153" y="207"/>
                    </a:cubicBezTo>
                    <a:close/>
                    <a:moveTo>
                      <a:pt x="141" y="193"/>
                    </a:moveTo>
                    <a:cubicBezTo>
                      <a:pt x="143" y="191"/>
                      <a:pt x="143" y="191"/>
                      <a:pt x="143" y="191"/>
                    </a:cubicBezTo>
                    <a:cubicBezTo>
                      <a:pt x="144" y="194"/>
                      <a:pt x="151" y="205"/>
                      <a:pt x="143" y="204"/>
                    </a:cubicBezTo>
                    <a:cubicBezTo>
                      <a:pt x="138" y="203"/>
                      <a:pt x="137" y="195"/>
                      <a:pt x="141" y="193"/>
                    </a:cubicBezTo>
                    <a:close/>
                    <a:moveTo>
                      <a:pt x="138" y="240"/>
                    </a:moveTo>
                    <a:cubicBezTo>
                      <a:pt x="140" y="238"/>
                      <a:pt x="140" y="238"/>
                      <a:pt x="140" y="238"/>
                    </a:cubicBezTo>
                    <a:cubicBezTo>
                      <a:pt x="148" y="235"/>
                      <a:pt x="152" y="246"/>
                      <a:pt x="147" y="251"/>
                    </a:cubicBezTo>
                    <a:cubicBezTo>
                      <a:pt x="140" y="260"/>
                      <a:pt x="136" y="246"/>
                      <a:pt x="138" y="240"/>
                    </a:cubicBezTo>
                    <a:close/>
                    <a:moveTo>
                      <a:pt x="134" y="349"/>
                    </a:moveTo>
                    <a:cubicBezTo>
                      <a:pt x="132" y="349"/>
                      <a:pt x="130" y="343"/>
                      <a:pt x="128" y="341"/>
                    </a:cubicBezTo>
                    <a:cubicBezTo>
                      <a:pt x="123" y="337"/>
                      <a:pt x="113" y="338"/>
                      <a:pt x="115" y="329"/>
                    </a:cubicBezTo>
                    <a:cubicBezTo>
                      <a:pt x="118" y="322"/>
                      <a:pt x="118" y="322"/>
                      <a:pt x="118" y="322"/>
                    </a:cubicBezTo>
                    <a:cubicBezTo>
                      <a:pt x="123" y="318"/>
                      <a:pt x="127" y="308"/>
                      <a:pt x="134" y="313"/>
                    </a:cubicBezTo>
                    <a:cubicBezTo>
                      <a:pt x="140" y="318"/>
                      <a:pt x="140" y="330"/>
                      <a:pt x="140" y="337"/>
                    </a:cubicBezTo>
                    <a:cubicBezTo>
                      <a:pt x="139" y="340"/>
                      <a:pt x="139" y="350"/>
                      <a:pt x="134" y="349"/>
                    </a:cubicBezTo>
                    <a:close/>
                    <a:moveTo>
                      <a:pt x="130" y="384"/>
                    </a:moveTo>
                    <a:cubicBezTo>
                      <a:pt x="128" y="381"/>
                      <a:pt x="129" y="378"/>
                      <a:pt x="132" y="376"/>
                    </a:cubicBezTo>
                    <a:cubicBezTo>
                      <a:pt x="134" y="375"/>
                      <a:pt x="134" y="375"/>
                      <a:pt x="134" y="375"/>
                    </a:cubicBezTo>
                    <a:cubicBezTo>
                      <a:pt x="138" y="379"/>
                      <a:pt x="135" y="383"/>
                      <a:pt x="130" y="384"/>
                    </a:cubicBezTo>
                    <a:close/>
                    <a:moveTo>
                      <a:pt x="105" y="392"/>
                    </a:moveTo>
                    <a:cubicBezTo>
                      <a:pt x="101" y="390"/>
                      <a:pt x="100" y="383"/>
                      <a:pt x="96" y="381"/>
                    </a:cubicBezTo>
                    <a:cubicBezTo>
                      <a:pt x="92" y="378"/>
                      <a:pt x="91" y="381"/>
                      <a:pt x="89" y="376"/>
                    </a:cubicBezTo>
                    <a:cubicBezTo>
                      <a:pt x="88" y="372"/>
                      <a:pt x="91" y="366"/>
                      <a:pt x="92" y="362"/>
                    </a:cubicBezTo>
                    <a:cubicBezTo>
                      <a:pt x="100" y="356"/>
                      <a:pt x="100" y="356"/>
                      <a:pt x="100" y="356"/>
                    </a:cubicBezTo>
                    <a:cubicBezTo>
                      <a:pt x="107" y="354"/>
                      <a:pt x="114" y="343"/>
                      <a:pt x="121" y="346"/>
                    </a:cubicBezTo>
                    <a:cubicBezTo>
                      <a:pt x="129" y="350"/>
                      <a:pt x="122" y="376"/>
                      <a:pt x="119" y="382"/>
                    </a:cubicBezTo>
                    <a:cubicBezTo>
                      <a:pt x="117" y="386"/>
                      <a:pt x="110" y="393"/>
                      <a:pt x="105" y="392"/>
                    </a:cubicBezTo>
                    <a:close/>
                    <a:moveTo>
                      <a:pt x="122" y="435"/>
                    </a:moveTo>
                    <a:cubicBezTo>
                      <a:pt x="119" y="435"/>
                      <a:pt x="113" y="430"/>
                      <a:pt x="111" y="427"/>
                    </a:cubicBezTo>
                    <a:cubicBezTo>
                      <a:pt x="108" y="423"/>
                      <a:pt x="108" y="420"/>
                      <a:pt x="113" y="416"/>
                    </a:cubicBezTo>
                    <a:cubicBezTo>
                      <a:pt x="116" y="416"/>
                      <a:pt x="116" y="416"/>
                      <a:pt x="116" y="416"/>
                    </a:cubicBezTo>
                    <a:cubicBezTo>
                      <a:pt x="124" y="416"/>
                      <a:pt x="133" y="433"/>
                      <a:pt x="122" y="435"/>
                    </a:cubicBezTo>
                    <a:close/>
                    <a:moveTo>
                      <a:pt x="102" y="283"/>
                    </a:moveTo>
                    <a:cubicBezTo>
                      <a:pt x="102" y="282"/>
                      <a:pt x="102" y="282"/>
                      <a:pt x="102" y="282"/>
                    </a:cubicBezTo>
                    <a:cubicBezTo>
                      <a:pt x="109" y="277"/>
                      <a:pt x="121" y="274"/>
                      <a:pt x="125" y="284"/>
                    </a:cubicBezTo>
                    <a:cubicBezTo>
                      <a:pt x="126" y="289"/>
                      <a:pt x="128" y="298"/>
                      <a:pt x="126" y="302"/>
                    </a:cubicBezTo>
                    <a:cubicBezTo>
                      <a:pt x="125" y="307"/>
                      <a:pt x="120" y="311"/>
                      <a:pt x="117" y="315"/>
                    </a:cubicBezTo>
                    <a:cubicBezTo>
                      <a:pt x="113" y="321"/>
                      <a:pt x="114" y="321"/>
                      <a:pt x="107" y="319"/>
                    </a:cubicBezTo>
                    <a:cubicBezTo>
                      <a:pt x="103" y="317"/>
                      <a:pt x="99" y="315"/>
                      <a:pt x="100" y="310"/>
                    </a:cubicBezTo>
                    <a:cubicBezTo>
                      <a:pt x="100" y="305"/>
                      <a:pt x="105" y="303"/>
                      <a:pt x="105" y="297"/>
                    </a:cubicBezTo>
                    <a:cubicBezTo>
                      <a:pt x="105" y="292"/>
                      <a:pt x="98" y="288"/>
                      <a:pt x="102" y="283"/>
                    </a:cubicBezTo>
                    <a:close/>
                    <a:moveTo>
                      <a:pt x="105" y="339"/>
                    </a:moveTo>
                    <a:cubicBezTo>
                      <a:pt x="105" y="341"/>
                      <a:pt x="98" y="347"/>
                      <a:pt x="96" y="348"/>
                    </a:cubicBezTo>
                    <a:cubicBezTo>
                      <a:pt x="83" y="356"/>
                      <a:pt x="79" y="338"/>
                      <a:pt x="88" y="330"/>
                    </a:cubicBezTo>
                    <a:cubicBezTo>
                      <a:pt x="94" y="326"/>
                      <a:pt x="94" y="326"/>
                      <a:pt x="94" y="326"/>
                    </a:cubicBezTo>
                    <a:cubicBezTo>
                      <a:pt x="98" y="325"/>
                      <a:pt x="106" y="335"/>
                      <a:pt x="105" y="339"/>
                    </a:cubicBezTo>
                    <a:close/>
                    <a:moveTo>
                      <a:pt x="136" y="281"/>
                    </a:moveTo>
                    <a:cubicBezTo>
                      <a:pt x="132" y="278"/>
                      <a:pt x="127" y="273"/>
                      <a:pt x="133" y="269"/>
                    </a:cubicBezTo>
                    <a:cubicBezTo>
                      <a:pt x="141" y="275"/>
                      <a:pt x="141" y="275"/>
                      <a:pt x="141" y="275"/>
                    </a:cubicBezTo>
                    <a:cubicBezTo>
                      <a:pt x="139" y="277"/>
                      <a:pt x="138" y="279"/>
                      <a:pt x="136" y="281"/>
                    </a:cubicBezTo>
                    <a:close/>
                    <a:moveTo>
                      <a:pt x="120" y="212"/>
                    </a:moveTo>
                    <a:cubicBezTo>
                      <a:pt x="127" y="207"/>
                      <a:pt x="127" y="207"/>
                      <a:pt x="127" y="207"/>
                    </a:cubicBezTo>
                    <a:cubicBezTo>
                      <a:pt x="131" y="204"/>
                      <a:pt x="133" y="205"/>
                      <a:pt x="135" y="209"/>
                    </a:cubicBezTo>
                    <a:cubicBezTo>
                      <a:pt x="135" y="210"/>
                      <a:pt x="135" y="218"/>
                      <a:pt x="134" y="219"/>
                    </a:cubicBezTo>
                    <a:cubicBezTo>
                      <a:pt x="134" y="222"/>
                      <a:pt x="134" y="222"/>
                      <a:pt x="131" y="224"/>
                    </a:cubicBezTo>
                    <a:cubicBezTo>
                      <a:pt x="128" y="225"/>
                      <a:pt x="119" y="225"/>
                      <a:pt x="116" y="223"/>
                    </a:cubicBezTo>
                    <a:cubicBezTo>
                      <a:pt x="112" y="220"/>
                      <a:pt x="117" y="215"/>
                      <a:pt x="120" y="212"/>
                    </a:cubicBezTo>
                    <a:close/>
                    <a:moveTo>
                      <a:pt x="104" y="246"/>
                    </a:moveTo>
                    <a:cubicBezTo>
                      <a:pt x="108" y="244"/>
                      <a:pt x="108" y="244"/>
                      <a:pt x="108" y="244"/>
                    </a:cubicBezTo>
                    <a:cubicBezTo>
                      <a:pt x="114" y="242"/>
                      <a:pt x="124" y="242"/>
                      <a:pt x="126" y="256"/>
                    </a:cubicBezTo>
                    <a:cubicBezTo>
                      <a:pt x="128" y="267"/>
                      <a:pt x="116" y="272"/>
                      <a:pt x="106" y="274"/>
                    </a:cubicBezTo>
                    <a:cubicBezTo>
                      <a:pt x="97" y="264"/>
                      <a:pt x="96" y="257"/>
                      <a:pt x="104" y="246"/>
                    </a:cubicBezTo>
                    <a:close/>
                    <a:moveTo>
                      <a:pt x="97" y="296"/>
                    </a:moveTo>
                    <a:cubicBezTo>
                      <a:pt x="96" y="300"/>
                      <a:pt x="91" y="303"/>
                      <a:pt x="88" y="304"/>
                    </a:cubicBezTo>
                    <a:cubicBezTo>
                      <a:pt x="84" y="300"/>
                      <a:pt x="84" y="294"/>
                      <a:pt x="85" y="288"/>
                    </a:cubicBezTo>
                    <a:cubicBezTo>
                      <a:pt x="88" y="288"/>
                      <a:pt x="88" y="288"/>
                      <a:pt x="88" y="288"/>
                    </a:cubicBezTo>
                    <a:cubicBezTo>
                      <a:pt x="88" y="293"/>
                      <a:pt x="95" y="292"/>
                      <a:pt x="97" y="296"/>
                    </a:cubicBezTo>
                    <a:close/>
                    <a:moveTo>
                      <a:pt x="75" y="234"/>
                    </a:moveTo>
                    <a:cubicBezTo>
                      <a:pt x="78" y="234"/>
                      <a:pt x="82" y="230"/>
                      <a:pt x="85" y="231"/>
                    </a:cubicBezTo>
                    <a:cubicBezTo>
                      <a:pt x="88" y="232"/>
                      <a:pt x="89" y="237"/>
                      <a:pt x="88" y="240"/>
                    </a:cubicBezTo>
                    <a:cubicBezTo>
                      <a:pt x="83" y="253"/>
                      <a:pt x="75" y="241"/>
                      <a:pt x="71" y="236"/>
                    </a:cubicBezTo>
                    <a:lnTo>
                      <a:pt x="75" y="234"/>
                    </a:lnTo>
                    <a:close/>
                    <a:moveTo>
                      <a:pt x="69" y="263"/>
                    </a:moveTo>
                    <a:cubicBezTo>
                      <a:pt x="71" y="261"/>
                      <a:pt x="71" y="261"/>
                      <a:pt x="71" y="261"/>
                    </a:cubicBezTo>
                    <a:cubicBezTo>
                      <a:pt x="72" y="252"/>
                      <a:pt x="82" y="255"/>
                      <a:pt x="85" y="261"/>
                    </a:cubicBezTo>
                    <a:cubicBezTo>
                      <a:pt x="89" y="271"/>
                      <a:pt x="94" y="281"/>
                      <a:pt x="80" y="280"/>
                    </a:cubicBezTo>
                    <a:cubicBezTo>
                      <a:pt x="76" y="280"/>
                      <a:pt x="72" y="279"/>
                      <a:pt x="68" y="280"/>
                    </a:cubicBezTo>
                    <a:cubicBezTo>
                      <a:pt x="65" y="282"/>
                      <a:pt x="62" y="287"/>
                      <a:pt x="58" y="283"/>
                    </a:cubicBezTo>
                    <a:cubicBezTo>
                      <a:pt x="55" y="281"/>
                      <a:pt x="57" y="273"/>
                      <a:pt x="60" y="271"/>
                    </a:cubicBezTo>
                    <a:cubicBezTo>
                      <a:pt x="63" y="268"/>
                      <a:pt x="68" y="269"/>
                      <a:pt x="69" y="263"/>
                    </a:cubicBezTo>
                    <a:close/>
                    <a:moveTo>
                      <a:pt x="57" y="312"/>
                    </a:moveTo>
                    <a:cubicBezTo>
                      <a:pt x="58" y="310"/>
                      <a:pt x="58" y="310"/>
                      <a:pt x="58" y="310"/>
                    </a:cubicBezTo>
                    <a:cubicBezTo>
                      <a:pt x="58" y="305"/>
                      <a:pt x="62" y="299"/>
                      <a:pt x="66" y="295"/>
                    </a:cubicBezTo>
                    <a:cubicBezTo>
                      <a:pt x="74" y="287"/>
                      <a:pt x="78" y="297"/>
                      <a:pt x="79" y="306"/>
                    </a:cubicBezTo>
                    <a:cubicBezTo>
                      <a:pt x="80" y="313"/>
                      <a:pt x="80" y="328"/>
                      <a:pt x="69" y="320"/>
                    </a:cubicBezTo>
                    <a:cubicBezTo>
                      <a:pt x="67" y="319"/>
                      <a:pt x="68" y="317"/>
                      <a:pt x="65" y="316"/>
                    </a:cubicBezTo>
                    <a:cubicBezTo>
                      <a:pt x="64" y="315"/>
                      <a:pt x="63" y="316"/>
                      <a:pt x="61" y="315"/>
                    </a:cubicBezTo>
                    <a:cubicBezTo>
                      <a:pt x="59" y="314"/>
                      <a:pt x="58" y="314"/>
                      <a:pt x="57" y="312"/>
                    </a:cubicBezTo>
                    <a:close/>
                    <a:moveTo>
                      <a:pt x="59" y="330"/>
                    </a:moveTo>
                    <a:cubicBezTo>
                      <a:pt x="58" y="332"/>
                      <a:pt x="53" y="338"/>
                      <a:pt x="52" y="339"/>
                    </a:cubicBezTo>
                    <a:cubicBezTo>
                      <a:pt x="50" y="336"/>
                      <a:pt x="51" y="332"/>
                      <a:pt x="51" y="329"/>
                    </a:cubicBezTo>
                    <a:cubicBezTo>
                      <a:pt x="54" y="326"/>
                      <a:pt x="54" y="326"/>
                      <a:pt x="54" y="326"/>
                    </a:cubicBezTo>
                    <a:cubicBezTo>
                      <a:pt x="55" y="325"/>
                      <a:pt x="57" y="325"/>
                      <a:pt x="59" y="326"/>
                    </a:cubicBezTo>
                    <a:cubicBezTo>
                      <a:pt x="62" y="328"/>
                      <a:pt x="59" y="328"/>
                      <a:pt x="59" y="330"/>
                    </a:cubicBezTo>
                    <a:close/>
                    <a:moveTo>
                      <a:pt x="52" y="241"/>
                    </a:moveTo>
                    <a:cubicBezTo>
                      <a:pt x="56" y="239"/>
                      <a:pt x="56" y="239"/>
                      <a:pt x="56" y="239"/>
                    </a:cubicBezTo>
                    <a:cubicBezTo>
                      <a:pt x="65" y="233"/>
                      <a:pt x="65" y="240"/>
                      <a:pt x="64" y="247"/>
                    </a:cubicBezTo>
                    <a:cubicBezTo>
                      <a:pt x="63" y="253"/>
                      <a:pt x="66" y="265"/>
                      <a:pt x="55" y="263"/>
                    </a:cubicBezTo>
                    <a:cubicBezTo>
                      <a:pt x="51" y="263"/>
                      <a:pt x="51" y="260"/>
                      <a:pt x="49" y="258"/>
                    </a:cubicBezTo>
                    <a:cubicBezTo>
                      <a:pt x="48" y="255"/>
                      <a:pt x="45" y="254"/>
                      <a:pt x="43" y="251"/>
                    </a:cubicBezTo>
                    <a:cubicBezTo>
                      <a:pt x="39" y="244"/>
                      <a:pt x="47" y="243"/>
                      <a:pt x="52" y="241"/>
                    </a:cubicBezTo>
                    <a:close/>
                    <a:moveTo>
                      <a:pt x="43" y="224"/>
                    </a:moveTo>
                    <a:cubicBezTo>
                      <a:pt x="45" y="224"/>
                      <a:pt x="45" y="224"/>
                      <a:pt x="45" y="224"/>
                    </a:cubicBezTo>
                    <a:cubicBezTo>
                      <a:pt x="53" y="227"/>
                      <a:pt x="47" y="234"/>
                      <a:pt x="40" y="233"/>
                    </a:cubicBezTo>
                    <a:cubicBezTo>
                      <a:pt x="40" y="230"/>
                      <a:pt x="41" y="226"/>
                      <a:pt x="43" y="224"/>
                    </a:cubicBezTo>
                    <a:close/>
                    <a:moveTo>
                      <a:pt x="28" y="245"/>
                    </a:moveTo>
                    <a:cubicBezTo>
                      <a:pt x="31" y="247"/>
                      <a:pt x="31" y="247"/>
                      <a:pt x="31" y="247"/>
                    </a:cubicBezTo>
                    <a:cubicBezTo>
                      <a:pt x="33" y="249"/>
                      <a:pt x="34" y="252"/>
                      <a:pt x="34" y="256"/>
                    </a:cubicBezTo>
                    <a:cubicBezTo>
                      <a:pt x="35" y="260"/>
                      <a:pt x="35" y="261"/>
                      <a:pt x="39" y="263"/>
                    </a:cubicBezTo>
                    <a:cubicBezTo>
                      <a:pt x="42" y="265"/>
                      <a:pt x="44" y="265"/>
                      <a:pt x="43" y="270"/>
                    </a:cubicBezTo>
                    <a:cubicBezTo>
                      <a:pt x="43" y="276"/>
                      <a:pt x="42" y="275"/>
                      <a:pt x="38" y="274"/>
                    </a:cubicBezTo>
                    <a:cubicBezTo>
                      <a:pt x="36" y="274"/>
                      <a:pt x="34" y="273"/>
                      <a:pt x="32" y="273"/>
                    </a:cubicBezTo>
                    <a:cubicBezTo>
                      <a:pt x="31" y="273"/>
                      <a:pt x="28" y="274"/>
                      <a:pt x="27" y="274"/>
                    </a:cubicBezTo>
                    <a:cubicBezTo>
                      <a:pt x="23" y="272"/>
                      <a:pt x="22" y="269"/>
                      <a:pt x="22" y="265"/>
                    </a:cubicBezTo>
                    <a:cubicBezTo>
                      <a:pt x="22" y="259"/>
                      <a:pt x="25" y="250"/>
                      <a:pt x="28" y="245"/>
                    </a:cubicBezTo>
                    <a:close/>
                    <a:moveTo>
                      <a:pt x="13" y="316"/>
                    </a:moveTo>
                    <a:cubicBezTo>
                      <a:pt x="7" y="306"/>
                      <a:pt x="10" y="299"/>
                      <a:pt x="13" y="289"/>
                    </a:cubicBezTo>
                    <a:cubicBezTo>
                      <a:pt x="14" y="284"/>
                      <a:pt x="14" y="284"/>
                      <a:pt x="14" y="284"/>
                    </a:cubicBezTo>
                    <a:cubicBezTo>
                      <a:pt x="17" y="278"/>
                      <a:pt x="28" y="278"/>
                      <a:pt x="32" y="283"/>
                    </a:cubicBezTo>
                    <a:cubicBezTo>
                      <a:pt x="35" y="286"/>
                      <a:pt x="34" y="289"/>
                      <a:pt x="39" y="291"/>
                    </a:cubicBezTo>
                    <a:cubicBezTo>
                      <a:pt x="42" y="292"/>
                      <a:pt x="46" y="291"/>
                      <a:pt x="49" y="292"/>
                    </a:cubicBezTo>
                    <a:cubicBezTo>
                      <a:pt x="57" y="296"/>
                      <a:pt x="55" y="303"/>
                      <a:pt x="50" y="308"/>
                    </a:cubicBezTo>
                    <a:cubicBezTo>
                      <a:pt x="45" y="312"/>
                      <a:pt x="40" y="312"/>
                      <a:pt x="35" y="315"/>
                    </a:cubicBezTo>
                    <a:cubicBezTo>
                      <a:pt x="26" y="323"/>
                      <a:pt x="22" y="330"/>
                      <a:pt x="13" y="316"/>
                    </a:cubicBezTo>
                    <a:close/>
                    <a:moveTo>
                      <a:pt x="24" y="344"/>
                    </a:moveTo>
                    <a:cubicBezTo>
                      <a:pt x="22" y="335"/>
                      <a:pt x="27" y="333"/>
                      <a:pt x="32" y="326"/>
                    </a:cubicBezTo>
                    <a:cubicBezTo>
                      <a:pt x="36" y="322"/>
                      <a:pt x="36" y="322"/>
                      <a:pt x="36" y="322"/>
                    </a:cubicBezTo>
                    <a:cubicBezTo>
                      <a:pt x="43" y="314"/>
                      <a:pt x="48" y="322"/>
                      <a:pt x="47" y="330"/>
                    </a:cubicBezTo>
                    <a:cubicBezTo>
                      <a:pt x="46" y="335"/>
                      <a:pt x="43" y="339"/>
                      <a:pt x="42" y="344"/>
                    </a:cubicBezTo>
                    <a:cubicBezTo>
                      <a:pt x="42" y="349"/>
                      <a:pt x="44" y="349"/>
                      <a:pt x="41" y="352"/>
                    </a:cubicBezTo>
                    <a:cubicBezTo>
                      <a:pt x="33" y="361"/>
                      <a:pt x="26" y="353"/>
                      <a:pt x="24" y="344"/>
                    </a:cubicBezTo>
                    <a:close/>
                    <a:moveTo>
                      <a:pt x="48" y="406"/>
                    </a:moveTo>
                    <a:cubicBezTo>
                      <a:pt x="42" y="404"/>
                      <a:pt x="42" y="390"/>
                      <a:pt x="40" y="386"/>
                    </a:cubicBezTo>
                    <a:cubicBezTo>
                      <a:pt x="37" y="378"/>
                      <a:pt x="37" y="378"/>
                      <a:pt x="37" y="378"/>
                    </a:cubicBezTo>
                    <a:cubicBezTo>
                      <a:pt x="44" y="379"/>
                      <a:pt x="50" y="374"/>
                      <a:pt x="56" y="375"/>
                    </a:cubicBezTo>
                    <a:cubicBezTo>
                      <a:pt x="64" y="377"/>
                      <a:pt x="70" y="389"/>
                      <a:pt x="65" y="397"/>
                    </a:cubicBezTo>
                    <a:cubicBezTo>
                      <a:pt x="63" y="399"/>
                      <a:pt x="51" y="407"/>
                      <a:pt x="48" y="406"/>
                    </a:cubicBezTo>
                    <a:close/>
                    <a:moveTo>
                      <a:pt x="62" y="436"/>
                    </a:moveTo>
                    <a:cubicBezTo>
                      <a:pt x="58" y="436"/>
                      <a:pt x="55" y="426"/>
                      <a:pt x="55" y="423"/>
                    </a:cubicBezTo>
                    <a:cubicBezTo>
                      <a:pt x="54" y="417"/>
                      <a:pt x="56" y="415"/>
                      <a:pt x="60" y="410"/>
                    </a:cubicBezTo>
                    <a:cubicBezTo>
                      <a:pt x="62" y="410"/>
                      <a:pt x="62" y="410"/>
                      <a:pt x="62" y="410"/>
                    </a:cubicBezTo>
                    <a:cubicBezTo>
                      <a:pt x="66" y="414"/>
                      <a:pt x="72" y="435"/>
                      <a:pt x="62" y="436"/>
                    </a:cubicBezTo>
                    <a:close/>
                    <a:moveTo>
                      <a:pt x="60" y="366"/>
                    </a:moveTo>
                    <a:cubicBezTo>
                      <a:pt x="56" y="365"/>
                      <a:pt x="54" y="367"/>
                      <a:pt x="50" y="366"/>
                    </a:cubicBezTo>
                    <a:cubicBezTo>
                      <a:pt x="41" y="365"/>
                      <a:pt x="48" y="356"/>
                      <a:pt x="51" y="351"/>
                    </a:cubicBezTo>
                    <a:cubicBezTo>
                      <a:pt x="56" y="344"/>
                      <a:pt x="56" y="344"/>
                      <a:pt x="56" y="344"/>
                    </a:cubicBezTo>
                    <a:cubicBezTo>
                      <a:pt x="61" y="337"/>
                      <a:pt x="66" y="334"/>
                      <a:pt x="70" y="344"/>
                    </a:cubicBezTo>
                    <a:cubicBezTo>
                      <a:pt x="72" y="350"/>
                      <a:pt x="83" y="372"/>
                      <a:pt x="71" y="372"/>
                    </a:cubicBezTo>
                    <a:cubicBezTo>
                      <a:pt x="68" y="372"/>
                      <a:pt x="64" y="368"/>
                      <a:pt x="60" y="366"/>
                    </a:cubicBezTo>
                    <a:close/>
                    <a:moveTo>
                      <a:pt x="73" y="376"/>
                    </a:moveTo>
                    <a:cubicBezTo>
                      <a:pt x="78" y="370"/>
                      <a:pt x="81" y="377"/>
                      <a:pt x="79" y="382"/>
                    </a:cubicBezTo>
                    <a:cubicBezTo>
                      <a:pt x="75" y="390"/>
                      <a:pt x="72" y="384"/>
                      <a:pt x="72" y="378"/>
                    </a:cubicBezTo>
                    <a:lnTo>
                      <a:pt x="73" y="376"/>
                    </a:lnTo>
                    <a:close/>
                    <a:moveTo>
                      <a:pt x="94" y="457"/>
                    </a:moveTo>
                    <a:cubicBezTo>
                      <a:pt x="91" y="464"/>
                      <a:pt x="86" y="459"/>
                      <a:pt x="82" y="457"/>
                    </a:cubicBezTo>
                    <a:cubicBezTo>
                      <a:pt x="77" y="455"/>
                      <a:pt x="73" y="457"/>
                      <a:pt x="74" y="449"/>
                    </a:cubicBezTo>
                    <a:cubicBezTo>
                      <a:pt x="74" y="444"/>
                      <a:pt x="74" y="444"/>
                      <a:pt x="74" y="444"/>
                    </a:cubicBezTo>
                    <a:cubicBezTo>
                      <a:pt x="79" y="430"/>
                      <a:pt x="97" y="451"/>
                      <a:pt x="94" y="457"/>
                    </a:cubicBezTo>
                    <a:close/>
                    <a:moveTo>
                      <a:pt x="91" y="431"/>
                    </a:moveTo>
                    <a:cubicBezTo>
                      <a:pt x="94" y="430"/>
                      <a:pt x="94" y="430"/>
                      <a:pt x="94" y="430"/>
                    </a:cubicBezTo>
                    <a:cubicBezTo>
                      <a:pt x="104" y="435"/>
                      <a:pt x="84" y="441"/>
                      <a:pt x="91" y="431"/>
                    </a:cubicBezTo>
                    <a:close/>
                    <a:moveTo>
                      <a:pt x="79" y="422"/>
                    </a:moveTo>
                    <a:cubicBezTo>
                      <a:pt x="72" y="414"/>
                      <a:pt x="69" y="404"/>
                      <a:pt x="76" y="395"/>
                    </a:cubicBezTo>
                    <a:cubicBezTo>
                      <a:pt x="82" y="393"/>
                      <a:pt x="82" y="393"/>
                      <a:pt x="82" y="393"/>
                    </a:cubicBezTo>
                    <a:cubicBezTo>
                      <a:pt x="90" y="389"/>
                      <a:pt x="91" y="388"/>
                      <a:pt x="96" y="396"/>
                    </a:cubicBezTo>
                    <a:cubicBezTo>
                      <a:pt x="100" y="404"/>
                      <a:pt x="108" y="410"/>
                      <a:pt x="100" y="419"/>
                    </a:cubicBezTo>
                    <a:cubicBezTo>
                      <a:pt x="94" y="424"/>
                      <a:pt x="86" y="430"/>
                      <a:pt x="79" y="422"/>
                    </a:cubicBezTo>
                    <a:close/>
                    <a:moveTo>
                      <a:pt x="132" y="450"/>
                    </a:moveTo>
                    <a:cubicBezTo>
                      <a:pt x="127" y="454"/>
                      <a:pt x="117" y="453"/>
                      <a:pt x="111" y="457"/>
                    </a:cubicBezTo>
                    <a:cubicBezTo>
                      <a:pt x="107" y="458"/>
                      <a:pt x="107" y="458"/>
                      <a:pt x="107" y="458"/>
                    </a:cubicBezTo>
                    <a:cubicBezTo>
                      <a:pt x="105" y="454"/>
                      <a:pt x="98" y="441"/>
                      <a:pt x="104" y="436"/>
                    </a:cubicBezTo>
                    <a:cubicBezTo>
                      <a:pt x="109" y="433"/>
                      <a:pt x="109" y="441"/>
                      <a:pt x="113" y="443"/>
                    </a:cubicBezTo>
                    <a:cubicBezTo>
                      <a:pt x="115" y="444"/>
                      <a:pt x="120" y="444"/>
                      <a:pt x="123" y="444"/>
                    </a:cubicBezTo>
                    <a:cubicBezTo>
                      <a:pt x="126" y="443"/>
                      <a:pt x="131" y="439"/>
                      <a:pt x="134" y="441"/>
                    </a:cubicBezTo>
                    <a:cubicBezTo>
                      <a:pt x="137" y="444"/>
                      <a:pt x="135" y="448"/>
                      <a:pt x="132" y="450"/>
                    </a:cubicBezTo>
                    <a:close/>
                    <a:moveTo>
                      <a:pt x="132" y="418"/>
                    </a:moveTo>
                    <a:cubicBezTo>
                      <a:pt x="126" y="412"/>
                      <a:pt x="123" y="405"/>
                      <a:pt x="120" y="398"/>
                    </a:cubicBezTo>
                    <a:cubicBezTo>
                      <a:pt x="123" y="394"/>
                      <a:pt x="123" y="394"/>
                      <a:pt x="123" y="394"/>
                    </a:cubicBezTo>
                    <a:cubicBezTo>
                      <a:pt x="131" y="400"/>
                      <a:pt x="149" y="401"/>
                      <a:pt x="143" y="414"/>
                    </a:cubicBezTo>
                    <a:cubicBezTo>
                      <a:pt x="140" y="422"/>
                      <a:pt x="137" y="424"/>
                      <a:pt x="132" y="418"/>
                    </a:cubicBezTo>
                    <a:close/>
                    <a:moveTo>
                      <a:pt x="171" y="433"/>
                    </a:moveTo>
                    <a:cubicBezTo>
                      <a:pt x="169" y="437"/>
                      <a:pt x="164" y="437"/>
                      <a:pt x="160" y="438"/>
                    </a:cubicBezTo>
                    <a:cubicBezTo>
                      <a:pt x="156" y="439"/>
                      <a:pt x="150" y="443"/>
                      <a:pt x="146" y="441"/>
                    </a:cubicBezTo>
                    <a:cubicBezTo>
                      <a:pt x="142" y="439"/>
                      <a:pt x="142" y="434"/>
                      <a:pt x="137" y="432"/>
                    </a:cubicBezTo>
                    <a:cubicBezTo>
                      <a:pt x="142" y="428"/>
                      <a:pt x="142" y="428"/>
                      <a:pt x="142" y="428"/>
                    </a:cubicBezTo>
                    <a:cubicBezTo>
                      <a:pt x="147" y="424"/>
                      <a:pt x="150" y="427"/>
                      <a:pt x="152" y="420"/>
                    </a:cubicBezTo>
                    <a:cubicBezTo>
                      <a:pt x="153" y="414"/>
                      <a:pt x="149" y="408"/>
                      <a:pt x="153" y="403"/>
                    </a:cubicBezTo>
                    <a:cubicBezTo>
                      <a:pt x="158" y="398"/>
                      <a:pt x="162" y="400"/>
                      <a:pt x="162" y="405"/>
                    </a:cubicBezTo>
                    <a:cubicBezTo>
                      <a:pt x="163" y="412"/>
                      <a:pt x="159" y="415"/>
                      <a:pt x="164" y="421"/>
                    </a:cubicBezTo>
                    <a:cubicBezTo>
                      <a:pt x="167" y="425"/>
                      <a:pt x="174" y="427"/>
                      <a:pt x="171" y="433"/>
                    </a:cubicBezTo>
                    <a:close/>
                    <a:moveTo>
                      <a:pt x="155" y="354"/>
                    </a:moveTo>
                    <a:cubicBezTo>
                      <a:pt x="147" y="352"/>
                      <a:pt x="145" y="351"/>
                      <a:pt x="148" y="341"/>
                    </a:cubicBezTo>
                    <a:cubicBezTo>
                      <a:pt x="154" y="338"/>
                      <a:pt x="154" y="338"/>
                      <a:pt x="154" y="338"/>
                    </a:cubicBezTo>
                    <a:cubicBezTo>
                      <a:pt x="158" y="336"/>
                      <a:pt x="171" y="342"/>
                      <a:pt x="174" y="345"/>
                    </a:cubicBezTo>
                    <a:cubicBezTo>
                      <a:pt x="179" y="348"/>
                      <a:pt x="178" y="349"/>
                      <a:pt x="176" y="354"/>
                    </a:cubicBezTo>
                    <a:cubicBezTo>
                      <a:pt x="176" y="355"/>
                      <a:pt x="173" y="362"/>
                      <a:pt x="172" y="362"/>
                    </a:cubicBezTo>
                    <a:cubicBezTo>
                      <a:pt x="167" y="367"/>
                      <a:pt x="161" y="356"/>
                      <a:pt x="155" y="354"/>
                    </a:cubicBezTo>
                    <a:close/>
                    <a:moveTo>
                      <a:pt x="197" y="414"/>
                    </a:moveTo>
                    <a:cubicBezTo>
                      <a:pt x="190" y="420"/>
                      <a:pt x="181" y="429"/>
                      <a:pt x="175" y="418"/>
                    </a:cubicBezTo>
                    <a:cubicBezTo>
                      <a:pt x="172" y="411"/>
                      <a:pt x="171" y="395"/>
                      <a:pt x="181" y="393"/>
                    </a:cubicBezTo>
                    <a:cubicBezTo>
                      <a:pt x="184" y="392"/>
                      <a:pt x="189" y="394"/>
                      <a:pt x="193" y="393"/>
                    </a:cubicBezTo>
                    <a:cubicBezTo>
                      <a:pt x="196" y="392"/>
                      <a:pt x="200" y="390"/>
                      <a:pt x="202" y="391"/>
                    </a:cubicBezTo>
                    <a:cubicBezTo>
                      <a:pt x="202" y="391"/>
                      <a:pt x="202" y="391"/>
                      <a:pt x="202" y="390"/>
                    </a:cubicBezTo>
                    <a:cubicBezTo>
                      <a:pt x="203" y="391"/>
                      <a:pt x="203" y="391"/>
                      <a:pt x="203" y="391"/>
                    </a:cubicBezTo>
                    <a:cubicBezTo>
                      <a:pt x="203" y="391"/>
                      <a:pt x="203" y="391"/>
                      <a:pt x="202" y="391"/>
                    </a:cubicBezTo>
                    <a:cubicBezTo>
                      <a:pt x="203" y="398"/>
                      <a:pt x="203" y="409"/>
                      <a:pt x="197" y="414"/>
                    </a:cubicBezTo>
                    <a:close/>
                    <a:moveTo>
                      <a:pt x="199" y="379"/>
                    </a:moveTo>
                    <a:cubicBezTo>
                      <a:pt x="195" y="379"/>
                      <a:pt x="191" y="370"/>
                      <a:pt x="190" y="367"/>
                    </a:cubicBezTo>
                    <a:cubicBezTo>
                      <a:pt x="190" y="361"/>
                      <a:pt x="193" y="357"/>
                      <a:pt x="198" y="355"/>
                    </a:cubicBezTo>
                    <a:cubicBezTo>
                      <a:pt x="200" y="354"/>
                      <a:pt x="200" y="354"/>
                      <a:pt x="200" y="354"/>
                    </a:cubicBezTo>
                    <a:cubicBezTo>
                      <a:pt x="205" y="357"/>
                      <a:pt x="204" y="378"/>
                      <a:pt x="199" y="379"/>
                    </a:cubicBezTo>
                    <a:close/>
                    <a:moveTo>
                      <a:pt x="205" y="338"/>
                    </a:moveTo>
                    <a:cubicBezTo>
                      <a:pt x="202" y="345"/>
                      <a:pt x="196" y="342"/>
                      <a:pt x="192" y="336"/>
                    </a:cubicBezTo>
                    <a:cubicBezTo>
                      <a:pt x="188" y="330"/>
                      <a:pt x="187" y="321"/>
                      <a:pt x="186" y="314"/>
                    </a:cubicBezTo>
                    <a:cubicBezTo>
                      <a:pt x="188" y="314"/>
                      <a:pt x="188" y="314"/>
                      <a:pt x="188" y="314"/>
                    </a:cubicBezTo>
                    <a:cubicBezTo>
                      <a:pt x="205" y="302"/>
                      <a:pt x="210" y="327"/>
                      <a:pt x="205" y="338"/>
                    </a:cubicBezTo>
                    <a:close/>
                    <a:moveTo>
                      <a:pt x="206" y="301"/>
                    </a:moveTo>
                    <a:cubicBezTo>
                      <a:pt x="202" y="303"/>
                      <a:pt x="196" y="301"/>
                      <a:pt x="192" y="300"/>
                    </a:cubicBezTo>
                    <a:cubicBezTo>
                      <a:pt x="186" y="300"/>
                      <a:pt x="185" y="300"/>
                      <a:pt x="182" y="293"/>
                    </a:cubicBezTo>
                    <a:cubicBezTo>
                      <a:pt x="189" y="286"/>
                      <a:pt x="191" y="276"/>
                      <a:pt x="203" y="277"/>
                    </a:cubicBezTo>
                    <a:cubicBezTo>
                      <a:pt x="205" y="277"/>
                      <a:pt x="205" y="277"/>
                      <a:pt x="205" y="277"/>
                    </a:cubicBezTo>
                    <a:cubicBezTo>
                      <a:pt x="209" y="282"/>
                      <a:pt x="212" y="297"/>
                      <a:pt x="206" y="301"/>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3" name="Freeform 116"/>
              <p:cNvSpPr>
                <a:spLocks/>
              </p:cNvSpPr>
              <p:nvPr/>
            </p:nvSpPr>
            <p:spPr bwMode="auto">
              <a:xfrm>
                <a:off x="3941" y="2864"/>
                <a:ext cx="83" cy="251"/>
              </a:xfrm>
              <a:custGeom>
                <a:avLst/>
                <a:gdLst>
                  <a:gd name="T0" fmla="*/ 144 w 54"/>
                  <a:gd name="T1" fmla="*/ 43 h 164"/>
                  <a:gd name="T2" fmla="*/ 364 w 54"/>
                  <a:gd name="T3" fmla="*/ 1347 h 164"/>
                  <a:gd name="T4" fmla="*/ 427 w 54"/>
                  <a:gd name="T5" fmla="*/ 1364 h 164"/>
                  <a:gd name="T6" fmla="*/ 447 w 54"/>
                  <a:gd name="T7" fmla="*/ 1295 h 164"/>
                  <a:gd name="T8" fmla="*/ 251 w 54"/>
                  <a:gd name="T9" fmla="*/ 66 h 164"/>
                  <a:gd name="T10" fmla="*/ 208 w 54"/>
                  <a:gd name="T11" fmla="*/ 12 h 164"/>
                  <a:gd name="T12" fmla="*/ 144 w 54"/>
                  <a:gd name="T13" fmla="*/ 43 h 164"/>
                  <a:gd name="T14" fmla="*/ 0 60000 65536"/>
                  <a:gd name="T15" fmla="*/ 0 60000 65536"/>
                  <a:gd name="T16" fmla="*/ 0 60000 65536"/>
                  <a:gd name="T17" fmla="*/ 0 60000 65536"/>
                  <a:gd name="T18" fmla="*/ 0 60000 65536"/>
                  <a:gd name="T19" fmla="*/ 0 60000 65536"/>
                  <a:gd name="T20" fmla="*/ 0 60000 65536"/>
                  <a:gd name="T21" fmla="*/ 0 w 54"/>
                  <a:gd name="T22" fmla="*/ 0 h 164"/>
                  <a:gd name="T23" fmla="*/ 54 w 54"/>
                  <a:gd name="T24" fmla="*/ 164 h 1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4" h="164">
                    <a:moveTo>
                      <a:pt x="17" y="5"/>
                    </a:moveTo>
                    <a:cubicBezTo>
                      <a:pt x="0" y="100"/>
                      <a:pt x="40" y="159"/>
                      <a:pt x="42" y="161"/>
                    </a:cubicBezTo>
                    <a:cubicBezTo>
                      <a:pt x="44" y="164"/>
                      <a:pt x="47" y="164"/>
                      <a:pt x="50" y="162"/>
                    </a:cubicBezTo>
                    <a:cubicBezTo>
                      <a:pt x="53" y="160"/>
                      <a:pt x="54" y="157"/>
                      <a:pt x="52" y="154"/>
                    </a:cubicBezTo>
                    <a:cubicBezTo>
                      <a:pt x="51" y="153"/>
                      <a:pt x="12" y="97"/>
                      <a:pt x="29" y="8"/>
                    </a:cubicBezTo>
                    <a:cubicBezTo>
                      <a:pt x="29" y="4"/>
                      <a:pt x="27" y="1"/>
                      <a:pt x="24" y="1"/>
                    </a:cubicBezTo>
                    <a:cubicBezTo>
                      <a:pt x="21" y="0"/>
                      <a:pt x="17" y="2"/>
                      <a:pt x="17" y="5"/>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4" name="Freeform 117"/>
              <p:cNvSpPr>
                <a:spLocks/>
              </p:cNvSpPr>
              <p:nvPr/>
            </p:nvSpPr>
            <p:spPr bwMode="auto">
              <a:xfrm>
                <a:off x="3591" y="1962"/>
                <a:ext cx="201" cy="64"/>
              </a:xfrm>
              <a:custGeom>
                <a:avLst/>
                <a:gdLst>
                  <a:gd name="T0" fmla="*/ 0 w 131"/>
                  <a:gd name="T1" fmla="*/ 0 h 42"/>
                  <a:gd name="T2" fmla="*/ 776 w 131"/>
                  <a:gd name="T3" fmla="*/ 270 h 42"/>
                  <a:gd name="T4" fmla="*/ 1080 w 131"/>
                  <a:gd name="T5" fmla="*/ 318 h 42"/>
                  <a:gd name="T6" fmla="*/ 1114 w 131"/>
                  <a:gd name="T7" fmla="*/ 346 h 42"/>
                  <a:gd name="T8" fmla="*/ 0 60000 65536"/>
                  <a:gd name="T9" fmla="*/ 0 60000 65536"/>
                  <a:gd name="T10" fmla="*/ 0 60000 65536"/>
                  <a:gd name="T11" fmla="*/ 0 60000 65536"/>
                  <a:gd name="T12" fmla="*/ 0 w 131"/>
                  <a:gd name="T13" fmla="*/ 0 h 42"/>
                  <a:gd name="T14" fmla="*/ 131 w 131"/>
                  <a:gd name="T15" fmla="*/ 42 h 42"/>
                </a:gdLst>
                <a:ahLst/>
                <a:cxnLst>
                  <a:cxn ang="T8">
                    <a:pos x="T0" y="T1"/>
                  </a:cxn>
                  <a:cxn ang="T9">
                    <a:pos x="T2" y="T3"/>
                  </a:cxn>
                  <a:cxn ang="T10">
                    <a:pos x="T4" y="T5"/>
                  </a:cxn>
                  <a:cxn ang="T11">
                    <a:pos x="T6" y="T7"/>
                  </a:cxn>
                </a:cxnLst>
                <a:rect l="T12" t="T13" r="T14" b="T15"/>
                <a:pathLst>
                  <a:path w="131" h="42">
                    <a:moveTo>
                      <a:pt x="0" y="0"/>
                    </a:moveTo>
                    <a:cubicBezTo>
                      <a:pt x="25" y="16"/>
                      <a:pt x="62" y="30"/>
                      <a:pt x="91" y="33"/>
                    </a:cubicBezTo>
                    <a:cubicBezTo>
                      <a:pt x="104" y="34"/>
                      <a:pt x="116" y="32"/>
                      <a:pt x="127" y="39"/>
                    </a:cubicBezTo>
                    <a:cubicBezTo>
                      <a:pt x="129" y="40"/>
                      <a:pt x="130" y="41"/>
                      <a:pt x="131" y="42"/>
                    </a:cubicBezTo>
                  </a:path>
                </a:pathLst>
              </a:custGeom>
              <a:noFill/>
              <a:ln w="20638" cap="rnd">
                <a:solidFill>
                  <a:srgbClr val="FF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25" name="Freeform 118"/>
              <p:cNvSpPr>
                <a:spLocks/>
              </p:cNvSpPr>
              <p:nvPr/>
            </p:nvSpPr>
            <p:spPr bwMode="auto">
              <a:xfrm>
                <a:off x="3671" y="2007"/>
                <a:ext cx="146" cy="595"/>
              </a:xfrm>
              <a:custGeom>
                <a:avLst/>
                <a:gdLst>
                  <a:gd name="T0" fmla="*/ 197 w 95"/>
                  <a:gd name="T1" fmla="*/ 18 h 388"/>
                  <a:gd name="T2" fmla="*/ 333 w 95"/>
                  <a:gd name="T3" fmla="*/ 353 h 388"/>
                  <a:gd name="T4" fmla="*/ 498 w 95"/>
                  <a:gd name="T5" fmla="*/ 966 h 388"/>
                  <a:gd name="T6" fmla="*/ 529 w 95"/>
                  <a:gd name="T7" fmla="*/ 1061 h 388"/>
                  <a:gd name="T8" fmla="*/ 655 w 95"/>
                  <a:gd name="T9" fmla="*/ 1908 h 388"/>
                  <a:gd name="T10" fmla="*/ 624 w 95"/>
                  <a:gd name="T11" fmla="*/ 2020 h 388"/>
                  <a:gd name="T12" fmla="*/ 466 w 95"/>
                  <a:gd name="T13" fmla="*/ 2447 h 388"/>
                  <a:gd name="T14" fmla="*/ 324 w 95"/>
                  <a:gd name="T15" fmla="*/ 2644 h 388"/>
                  <a:gd name="T16" fmla="*/ 0 w 95"/>
                  <a:gd name="T17" fmla="*/ 3265 h 388"/>
                  <a:gd name="T18" fmla="*/ 144 w 95"/>
                  <a:gd name="T19" fmla="*/ 3050 h 388"/>
                  <a:gd name="T20" fmla="*/ 238 w 95"/>
                  <a:gd name="T21" fmla="*/ 3047 h 388"/>
                  <a:gd name="T22" fmla="*/ 380 w 95"/>
                  <a:gd name="T23" fmla="*/ 2685 h 388"/>
                  <a:gd name="T24" fmla="*/ 523 w 95"/>
                  <a:gd name="T25" fmla="*/ 2486 h 388"/>
                  <a:gd name="T26" fmla="*/ 685 w 95"/>
                  <a:gd name="T27" fmla="*/ 2044 h 388"/>
                  <a:gd name="T28" fmla="*/ 718 w 95"/>
                  <a:gd name="T29" fmla="*/ 1935 h 388"/>
                  <a:gd name="T30" fmla="*/ 602 w 95"/>
                  <a:gd name="T31" fmla="*/ 1035 h 388"/>
                  <a:gd name="T32" fmla="*/ 562 w 95"/>
                  <a:gd name="T33" fmla="*/ 952 h 388"/>
                  <a:gd name="T34" fmla="*/ 404 w 95"/>
                  <a:gd name="T35" fmla="*/ 350 h 388"/>
                  <a:gd name="T36" fmla="*/ 427 w 95"/>
                  <a:gd name="T37" fmla="*/ 66 h 388"/>
                  <a:gd name="T38" fmla="*/ 364 w 95"/>
                  <a:gd name="T39" fmla="*/ 32 h 388"/>
                  <a:gd name="T40" fmla="*/ 197 w 95"/>
                  <a:gd name="T41" fmla="*/ 18 h 3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5"/>
                  <a:gd name="T64" fmla="*/ 0 h 388"/>
                  <a:gd name="T65" fmla="*/ 95 w 95"/>
                  <a:gd name="T66" fmla="*/ 388 h 3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5" h="388">
                    <a:moveTo>
                      <a:pt x="23" y="2"/>
                    </a:moveTo>
                    <a:cubicBezTo>
                      <a:pt x="32" y="9"/>
                      <a:pt x="38" y="30"/>
                      <a:pt x="39" y="42"/>
                    </a:cubicBezTo>
                    <a:cubicBezTo>
                      <a:pt x="42" y="64"/>
                      <a:pt x="48" y="87"/>
                      <a:pt x="58" y="114"/>
                    </a:cubicBezTo>
                    <a:cubicBezTo>
                      <a:pt x="62" y="125"/>
                      <a:pt x="62" y="125"/>
                      <a:pt x="62" y="125"/>
                    </a:cubicBezTo>
                    <a:cubicBezTo>
                      <a:pt x="75" y="159"/>
                      <a:pt x="87" y="191"/>
                      <a:pt x="76" y="225"/>
                    </a:cubicBezTo>
                    <a:cubicBezTo>
                      <a:pt x="76" y="225"/>
                      <a:pt x="73" y="238"/>
                      <a:pt x="73" y="238"/>
                    </a:cubicBezTo>
                    <a:cubicBezTo>
                      <a:pt x="67" y="256"/>
                      <a:pt x="62" y="274"/>
                      <a:pt x="54" y="289"/>
                    </a:cubicBezTo>
                    <a:cubicBezTo>
                      <a:pt x="51" y="296"/>
                      <a:pt x="45" y="304"/>
                      <a:pt x="38" y="312"/>
                    </a:cubicBezTo>
                    <a:cubicBezTo>
                      <a:pt x="27" y="327"/>
                      <a:pt x="1" y="371"/>
                      <a:pt x="0" y="385"/>
                    </a:cubicBezTo>
                    <a:cubicBezTo>
                      <a:pt x="0" y="388"/>
                      <a:pt x="15" y="360"/>
                      <a:pt x="17" y="360"/>
                    </a:cubicBezTo>
                    <a:cubicBezTo>
                      <a:pt x="20" y="361"/>
                      <a:pt x="28" y="361"/>
                      <a:pt x="28" y="359"/>
                    </a:cubicBezTo>
                    <a:cubicBezTo>
                      <a:pt x="21" y="349"/>
                      <a:pt x="34" y="331"/>
                      <a:pt x="44" y="317"/>
                    </a:cubicBezTo>
                    <a:cubicBezTo>
                      <a:pt x="51" y="308"/>
                      <a:pt x="57" y="300"/>
                      <a:pt x="61" y="293"/>
                    </a:cubicBezTo>
                    <a:cubicBezTo>
                      <a:pt x="69" y="277"/>
                      <a:pt x="75" y="259"/>
                      <a:pt x="80" y="241"/>
                    </a:cubicBezTo>
                    <a:cubicBezTo>
                      <a:pt x="84" y="228"/>
                      <a:pt x="84" y="228"/>
                      <a:pt x="84" y="228"/>
                    </a:cubicBezTo>
                    <a:cubicBezTo>
                      <a:pt x="95" y="191"/>
                      <a:pt x="82" y="156"/>
                      <a:pt x="70" y="122"/>
                    </a:cubicBezTo>
                    <a:cubicBezTo>
                      <a:pt x="66" y="112"/>
                      <a:pt x="66" y="112"/>
                      <a:pt x="66" y="112"/>
                    </a:cubicBezTo>
                    <a:cubicBezTo>
                      <a:pt x="56" y="85"/>
                      <a:pt x="50" y="62"/>
                      <a:pt x="47" y="41"/>
                    </a:cubicBezTo>
                    <a:cubicBezTo>
                      <a:pt x="46" y="30"/>
                      <a:pt x="43" y="8"/>
                      <a:pt x="50" y="8"/>
                    </a:cubicBezTo>
                    <a:cubicBezTo>
                      <a:pt x="50" y="6"/>
                      <a:pt x="44" y="5"/>
                      <a:pt x="42" y="4"/>
                    </a:cubicBezTo>
                    <a:cubicBezTo>
                      <a:pt x="40" y="4"/>
                      <a:pt x="23" y="0"/>
                      <a:pt x="23" y="2"/>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6" name="Freeform 119"/>
              <p:cNvSpPr>
                <a:spLocks/>
              </p:cNvSpPr>
              <p:nvPr/>
            </p:nvSpPr>
            <p:spPr bwMode="auto">
              <a:xfrm>
                <a:off x="3907" y="2803"/>
                <a:ext cx="72" cy="316"/>
              </a:xfrm>
              <a:custGeom>
                <a:avLst/>
                <a:gdLst>
                  <a:gd name="T0" fmla="*/ 169 w 47"/>
                  <a:gd name="T1" fmla="*/ 175 h 206"/>
                  <a:gd name="T2" fmla="*/ 136 w 47"/>
                  <a:gd name="T3" fmla="*/ 229 h 206"/>
                  <a:gd name="T4" fmla="*/ 12 w 47"/>
                  <a:gd name="T5" fmla="*/ 541 h 206"/>
                  <a:gd name="T6" fmla="*/ 158 w 47"/>
                  <a:gd name="T7" fmla="*/ 647 h 206"/>
                  <a:gd name="T8" fmla="*/ 142 w 47"/>
                  <a:gd name="T9" fmla="*/ 810 h 206"/>
                  <a:gd name="T10" fmla="*/ 288 w 47"/>
                  <a:gd name="T11" fmla="*/ 1718 h 206"/>
                  <a:gd name="T12" fmla="*/ 352 w 47"/>
                  <a:gd name="T13" fmla="*/ 1740 h 206"/>
                  <a:gd name="T14" fmla="*/ 380 w 47"/>
                  <a:gd name="T15" fmla="*/ 1671 h 206"/>
                  <a:gd name="T16" fmla="*/ 242 w 47"/>
                  <a:gd name="T17" fmla="*/ 811 h 206"/>
                  <a:gd name="T18" fmla="*/ 288 w 47"/>
                  <a:gd name="T19" fmla="*/ 28 h 206"/>
                  <a:gd name="T20" fmla="*/ 169 w 47"/>
                  <a:gd name="T21" fmla="*/ 175 h 20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7"/>
                  <a:gd name="T34" fmla="*/ 0 h 206"/>
                  <a:gd name="T35" fmla="*/ 47 w 47"/>
                  <a:gd name="T36" fmla="*/ 206 h 20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7" h="206">
                    <a:moveTo>
                      <a:pt x="20" y="20"/>
                    </a:moveTo>
                    <a:cubicBezTo>
                      <a:pt x="17" y="20"/>
                      <a:pt x="15" y="24"/>
                      <a:pt x="16" y="27"/>
                    </a:cubicBezTo>
                    <a:cubicBezTo>
                      <a:pt x="18" y="34"/>
                      <a:pt x="0" y="57"/>
                      <a:pt x="1" y="64"/>
                    </a:cubicBezTo>
                    <a:cubicBezTo>
                      <a:pt x="13" y="60"/>
                      <a:pt x="20" y="66"/>
                      <a:pt x="19" y="76"/>
                    </a:cubicBezTo>
                    <a:cubicBezTo>
                      <a:pt x="19" y="82"/>
                      <a:pt x="18" y="88"/>
                      <a:pt x="17" y="95"/>
                    </a:cubicBezTo>
                    <a:cubicBezTo>
                      <a:pt x="11" y="136"/>
                      <a:pt x="22" y="170"/>
                      <a:pt x="34" y="202"/>
                    </a:cubicBezTo>
                    <a:cubicBezTo>
                      <a:pt x="35" y="205"/>
                      <a:pt x="39" y="206"/>
                      <a:pt x="42" y="205"/>
                    </a:cubicBezTo>
                    <a:cubicBezTo>
                      <a:pt x="45" y="204"/>
                      <a:pt x="47" y="200"/>
                      <a:pt x="45" y="197"/>
                    </a:cubicBezTo>
                    <a:cubicBezTo>
                      <a:pt x="34" y="168"/>
                      <a:pt x="24" y="135"/>
                      <a:pt x="29" y="96"/>
                    </a:cubicBezTo>
                    <a:cubicBezTo>
                      <a:pt x="33" y="68"/>
                      <a:pt x="35" y="27"/>
                      <a:pt x="34" y="3"/>
                    </a:cubicBezTo>
                    <a:cubicBezTo>
                      <a:pt x="34" y="0"/>
                      <a:pt x="24" y="19"/>
                      <a:pt x="20" y="20"/>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7" name="Freeform 120"/>
              <p:cNvSpPr>
                <a:spLocks/>
              </p:cNvSpPr>
              <p:nvPr/>
            </p:nvSpPr>
            <p:spPr bwMode="auto">
              <a:xfrm>
                <a:off x="3535" y="2879"/>
                <a:ext cx="248" cy="145"/>
              </a:xfrm>
              <a:custGeom>
                <a:avLst/>
                <a:gdLst>
                  <a:gd name="T0" fmla="*/ 1271 w 162"/>
                  <a:gd name="T1" fmla="*/ 96 h 94"/>
                  <a:gd name="T2" fmla="*/ 906 w 162"/>
                  <a:gd name="T3" fmla="*/ 19 h 94"/>
                  <a:gd name="T4" fmla="*/ 764 w 162"/>
                  <a:gd name="T5" fmla="*/ 262 h 94"/>
                  <a:gd name="T6" fmla="*/ 12 w 162"/>
                  <a:gd name="T7" fmla="*/ 751 h 94"/>
                  <a:gd name="T8" fmla="*/ 49 w 162"/>
                  <a:gd name="T9" fmla="*/ 811 h 94"/>
                  <a:gd name="T10" fmla="*/ 110 w 162"/>
                  <a:gd name="T11" fmla="*/ 773 h 94"/>
                  <a:gd name="T12" fmla="*/ 778 w 162"/>
                  <a:gd name="T13" fmla="*/ 367 h 94"/>
                  <a:gd name="T14" fmla="*/ 1188 w 162"/>
                  <a:gd name="T15" fmla="*/ 333 h 94"/>
                  <a:gd name="T16" fmla="*/ 1333 w 162"/>
                  <a:gd name="T17" fmla="*/ 106 h 94"/>
                  <a:gd name="T18" fmla="*/ 1271 w 162"/>
                  <a:gd name="T19" fmla="*/ 96 h 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2"/>
                  <a:gd name="T31" fmla="*/ 0 h 94"/>
                  <a:gd name="T32" fmla="*/ 162 w 162"/>
                  <a:gd name="T33" fmla="*/ 94 h 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2" h="94">
                    <a:moveTo>
                      <a:pt x="151" y="11"/>
                    </a:moveTo>
                    <a:cubicBezTo>
                      <a:pt x="145" y="16"/>
                      <a:pt x="117" y="0"/>
                      <a:pt x="108" y="2"/>
                    </a:cubicBezTo>
                    <a:cubicBezTo>
                      <a:pt x="112" y="18"/>
                      <a:pt x="104" y="28"/>
                      <a:pt x="91" y="30"/>
                    </a:cubicBezTo>
                    <a:cubicBezTo>
                      <a:pt x="52" y="38"/>
                      <a:pt x="8" y="46"/>
                      <a:pt x="1" y="86"/>
                    </a:cubicBezTo>
                    <a:cubicBezTo>
                      <a:pt x="0" y="90"/>
                      <a:pt x="2" y="93"/>
                      <a:pt x="6" y="93"/>
                    </a:cubicBezTo>
                    <a:cubicBezTo>
                      <a:pt x="9" y="94"/>
                      <a:pt x="12" y="92"/>
                      <a:pt x="13" y="89"/>
                    </a:cubicBezTo>
                    <a:cubicBezTo>
                      <a:pt x="19" y="56"/>
                      <a:pt x="55" y="49"/>
                      <a:pt x="93" y="42"/>
                    </a:cubicBezTo>
                    <a:cubicBezTo>
                      <a:pt x="100" y="41"/>
                      <a:pt x="127" y="34"/>
                      <a:pt x="141" y="38"/>
                    </a:cubicBezTo>
                    <a:cubicBezTo>
                      <a:pt x="143" y="36"/>
                      <a:pt x="162" y="14"/>
                      <a:pt x="159" y="12"/>
                    </a:cubicBezTo>
                    <a:cubicBezTo>
                      <a:pt x="157" y="9"/>
                      <a:pt x="154" y="9"/>
                      <a:pt x="151" y="11"/>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8" name="Freeform 121"/>
              <p:cNvSpPr>
                <a:spLocks/>
              </p:cNvSpPr>
              <p:nvPr/>
            </p:nvSpPr>
            <p:spPr bwMode="auto">
              <a:xfrm>
                <a:off x="3763" y="2285"/>
                <a:ext cx="118" cy="299"/>
              </a:xfrm>
              <a:custGeom>
                <a:avLst/>
                <a:gdLst>
                  <a:gd name="T0" fmla="*/ 582 w 77"/>
                  <a:gd name="T1" fmla="*/ 32 h 195"/>
                  <a:gd name="T2" fmla="*/ 331 w 77"/>
                  <a:gd name="T3" fmla="*/ 718 h 195"/>
                  <a:gd name="T4" fmla="*/ 270 w 77"/>
                  <a:gd name="T5" fmla="*/ 839 h 195"/>
                  <a:gd name="T6" fmla="*/ 83 w 77"/>
                  <a:gd name="T7" fmla="*/ 1204 h 195"/>
                  <a:gd name="T8" fmla="*/ 43 w 77"/>
                  <a:gd name="T9" fmla="*/ 1411 h 195"/>
                  <a:gd name="T10" fmla="*/ 0 w 77"/>
                  <a:gd name="T11" fmla="*/ 1604 h 195"/>
                  <a:gd name="T12" fmla="*/ 61 w 77"/>
                  <a:gd name="T13" fmla="*/ 1636 h 195"/>
                  <a:gd name="T14" fmla="*/ 113 w 77"/>
                  <a:gd name="T15" fmla="*/ 1418 h 195"/>
                  <a:gd name="T16" fmla="*/ 155 w 77"/>
                  <a:gd name="T17" fmla="*/ 1225 h 195"/>
                  <a:gd name="T18" fmla="*/ 331 w 77"/>
                  <a:gd name="T19" fmla="*/ 860 h 195"/>
                  <a:gd name="T20" fmla="*/ 385 w 77"/>
                  <a:gd name="T21" fmla="*/ 753 h 195"/>
                  <a:gd name="T22" fmla="*/ 650 w 77"/>
                  <a:gd name="T23" fmla="*/ 32 h 195"/>
                  <a:gd name="T24" fmla="*/ 621 w 77"/>
                  <a:gd name="T25" fmla="*/ 0 h 195"/>
                  <a:gd name="T26" fmla="*/ 582 w 77"/>
                  <a:gd name="T27" fmla="*/ 32 h 19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7"/>
                  <a:gd name="T43" fmla="*/ 0 h 195"/>
                  <a:gd name="T44" fmla="*/ 77 w 77"/>
                  <a:gd name="T45" fmla="*/ 195 h 19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7" h="195">
                    <a:moveTo>
                      <a:pt x="69" y="4"/>
                    </a:moveTo>
                    <a:cubicBezTo>
                      <a:pt x="67" y="36"/>
                      <a:pt x="54" y="59"/>
                      <a:pt x="39" y="85"/>
                    </a:cubicBezTo>
                    <a:cubicBezTo>
                      <a:pt x="32" y="99"/>
                      <a:pt x="32" y="99"/>
                      <a:pt x="32" y="99"/>
                    </a:cubicBezTo>
                    <a:cubicBezTo>
                      <a:pt x="24" y="112"/>
                      <a:pt x="15" y="128"/>
                      <a:pt x="10" y="142"/>
                    </a:cubicBezTo>
                    <a:cubicBezTo>
                      <a:pt x="8" y="150"/>
                      <a:pt x="6" y="158"/>
                      <a:pt x="5" y="166"/>
                    </a:cubicBezTo>
                    <a:cubicBezTo>
                      <a:pt x="4" y="174"/>
                      <a:pt x="3" y="182"/>
                      <a:pt x="0" y="189"/>
                    </a:cubicBezTo>
                    <a:cubicBezTo>
                      <a:pt x="0" y="191"/>
                      <a:pt x="7" y="195"/>
                      <a:pt x="7" y="193"/>
                    </a:cubicBezTo>
                    <a:cubicBezTo>
                      <a:pt x="11" y="185"/>
                      <a:pt x="12" y="176"/>
                      <a:pt x="13" y="167"/>
                    </a:cubicBezTo>
                    <a:cubicBezTo>
                      <a:pt x="14" y="159"/>
                      <a:pt x="15" y="152"/>
                      <a:pt x="18" y="145"/>
                    </a:cubicBezTo>
                    <a:cubicBezTo>
                      <a:pt x="23" y="131"/>
                      <a:pt x="31" y="116"/>
                      <a:pt x="39" y="102"/>
                    </a:cubicBezTo>
                    <a:cubicBezTo>
                      <a:pt x="46" y="89"/>
                      <a:pt x="46" y="89"/>
                      <a:pt x="46" y="89"/>
                    </a:cubicBezTo>
                    <a:cubicBezTo>
                      <a:pt x="62" y="62"/>
                      <a:pt x="75" y="38"/>
                      <a:pt x="77" y="4"/>
                    </a:cubicBezTo>
                    <a:cubicBezTo>
                      <a:pt x="77" y="2"/>
                      <a:pt x="75" y="0"/>
                      <a:pt x="73" y="0"/>
                    </a:cubicBezTo>
                    <a:cubicBezTo>
                      <a:pt x="71" y="0"/>
                      <a:pt x="69" y="1"/>
                      <a:pt x="69" y="4"/>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29" name="Freeform 122"/>
              <p:cNvSpPr>
                <a:spLocks/>
              </p:cNvSpPr>
              <p:nvPr/>
            </p:nvSpPr>
            <p:spPr bwMode="auto">
              <a:xfrm>
                <a:off x="3754" y="2191"/>
                <a:ext cx="150" cy="266"/>
              </a:xfrm>
              <a:custGeom>
                <a:avLst/>
                <a:gdLst>
                  <a:gd name="T0" fmla="*/ 745 w 98"/>
                  <a:gd name="T1" fmla="*/ 28 h 173"/>
                  <a:gd name="T2" fmla="*/ 692 w 98"/>
                  <a:gd name="T3" fmla="*/ 284 h 173"/>
                  <a:gd name="T4" fmla="*/ 527 w 98"/>
                  <a:gd name="T5" fmla="*/ 738 h 173"/>
                  <a:gd name="T6" fmla="*/ 332 w 98"/>
                  <a:gd name="T7" fmla="*/ 973 h 173"/>
                  <a:gd name="T8" fmla="*/ 12 w 98"/>
                  <a:gd name="T9" fmla="*/ 1435 h 173"/>
                  <a:gd name="T10" fmla="*/ 28 w 98"/>
                  <a:gd name="T11" fmla="*/ 1475 h 173"/>
                  <a:gd name="T12" fmla="*/ 66 w 98"/>
                  <a:gd name="T13" fmla="*/ 1459 h 173"/>
                  <a:gd name="T14" fmla="*/ 380 w 98"/>
                  <a:gd name="T15" fmla="*/ 1021 h 173"/>
                  <a:gd name="T16" fmla="*/ 582 w 98"/>
                  <a:gd name="T17" fmla="*/ 783 h 173"/>
                  <a:gd name="T18" fmla="*/ 756 w 98"/>
                  <a:gd name="T19" fmla="*/ 291 h 173"/>
                  <a:gd name="T20" fmla="*/ 813 w 98"/>
                  <a:gd name="T21" fmla="*/ 43 h 173"/>
                  <a:gd name="T22" fmla="*/ 790 w 98"/>
                  <a:gd name="T23" fmla="*/ 0 h 173"/>
                  <a:gd name="T24" fmla="*/ 745 w 98"/>
                  <a:gd name="T25" fmla="*/ 28 h 1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8"/>
                  <a:gd name="T40" fmla="*/ 0 h 173"/>
                  <a:gd name="T41" fmla="*/ 98 w 98"/>
                  <a:gd name="T42" fmla="*/ 173 h 1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8" h="173">
                    <a:moveTo>
                      <a:pt x="89" y="3"/>
                    </a:moveTo>
                    <a:cubicBezTo>
                      <a:pt x="86" y="13"/>
                      <a:pt x="84" y="23"/>
                      <a:pt x="82" y="33"/>
                    </a:cubicBezTo>
                    <a:cubicBezTo>
                      <a:pt x="79" y="51"/>
                      <a:pt x="75" y="69"/>
                      <a:pt x="63" y="86"/>
                    </a:cubicBezTo>
                    <a:cubicBezTo>
                      <a:pt x="55" y="96"/>
                      <a:pt x="47" y="105"/>
                      <a:pt x="40" y="113"/>
                    </a:cubicBezTo>
                    <a:cubicBezTo>
                      <a:pt x="25" y="130"/>
                      <a:pt x="10" y="146"/>
                      <a:pt x="1" y="167"/>
                    </a:cubicBezTo>
                    <a:cubicBezTo>
                      <a:pt x="0" y="169"/>
                      <a:pt x="1" y="171"/>
                      <a:pt x="3" y="172"/>
                    </a:cubicBezTo>
                    <a:cubicBezTo>
                      <a:pt x="5" y="173"/>
                      <a:pt x="8" y="172"/>
                      <a:pt x="8" y="170"/>
                    </a:cubicBezTo>
                    <a:cubicBezTo>
                      <a:pt x="17" y="150"/>
                      <a:pt x="31" y="135"/>
                      <a:pt x="45" y="119"/>
                    </a:cubicBezTo>
                    <a:cubicBezTo>
                      <a:pt x="53" y="110"/>
                      <a:pt x="61" y="101"/>
                      <a:pt x="69" y="91"/>
                    </a:cubicBezTo>
                    <a:cubicBezTo>
                      <a:pt x="83" y="72"/>
                      <a:pt x="87" y="53"/>
                      <a:pt x="90" y="34"/>
                    </a:cubicBezTo>
                    <a:cubicBezTo>
                      <a:pt x="92" y="25"/>
                      <a:pt x="94" y="15"/>
                      <a:pt x="97" y="5"/>
                    </a:cubicBezTo>
                    <a:cubicBezTo>
                      <a:pt x="98" y="3"/>
                      <a:pt x="97" y="1"/>
                      <a:pt x="94" y="0"/>
                    </a:cubicBezTo>
                    <a:cubicBezTo>
                      <a:pt x="92" y="0"/>
                      <a:pt x="90" y="1"/>
                      <a:pt x="89" y="3"/>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0" name="Oval 123"/>
              <p:cNvSpPr>
                <a:spLocks noChangeArrowheads="1"/>
              </p:cNvSpPr>
              <p:nvPr/>
            </p:nvSpPr>
            <p:spPr bwMode="auto">
              <a:xfrm>
                <a:off x="4358" y="2651"/>
                <a:ext cx="14" cy="20"/>
              </a:xfrm>
              <a:prstGeom prst="ellipse">
                <a:avLst/>
              </a:prstGeom>
              <a:solidFill>
                <a:srgbClr val="C5E9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431" name="Oval 124"/>
              <p:cNvSpPr>
                <a:spLocks noChangeArrowheads="1"/>
              </p:cNvSpPr>
              <p:nvPr/>
            </p:nvSpPr>
            <p:spPr bwMode="auto">
              <a:xfrm>
                <a:off x="4358" y="2651"/>
                <a:ext cx="14" cy="20"/>
              </a:xfrm>
              <a:prstGeom prst="ellipse">
                <a:avLst/>
              </a:prstGeom>
              <a:noFill/>
              <a:ln w="3175" cap="rnd">
                <a:solidFill>
                  <a:srgbClr val="333333"/>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latin typeface="Calibri" pitchFamily="34" charset="0"/>
                </a:endParaRPr>
              </a:p>
            </p:txBody>
          </p:sp>
          <p:sp>
            <p:nvSpPr>
              <p:cNvPr id="13432" name="Oval 125"/>
              <p:cNvSpPr>
                <a:spLocks noChangeArrowheads="1"/>
              </p:cNvSpPr>
              <p:nvPr/>
            </p:nvSpPr>
            <p:spPr bwMode="auto">
              <a:xfrm>
                <a:off x="4361" y="2657"/>
                <a:ext cx="6" cy="8"/>
              </a:xfrm>
              <a:prstGeom prst="ellipse">
                <a:avLst/>
              </a:prstGeom>
              <a:solidFill>
                <a:srgbClr val="0178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latin typeface="Calibri" pitchFamily="34" charset="0"/>
                </a:endParaRPr>
              </a:p>
            </p:txBody>
          </p:sp>
          <p:sp>
            <p:nvSpPr>
              <p:cNvPr id="13433" name="Freeform 126"/>
              <p:cNvSpPr>
                <a:spLocks/>
              </p:cNvSpPr>
              <p:nvPr/>
            </p:nvSpPr>
            <p:spPr bwMode="auto">
              <a:xfrm>
                <a:off x="3419" y="1859"/>
                <a:ext cx="691" cy="1013"/>
              </a:xfrm>
              <a:custGeom>
                <a:avLst/>
                <a:gdLst>
                  <a:gd name="T0" fmla="*/ 3831 w 450"/>
                  <a:gd name="T1" fmla="*/ 766 h 661"/>
                  <a:gd name="T2" fmla="*/ 3664 w 450"/>
                  <a:gd name="T3" fmla="*/ 539 h 661"/>
                  <a:gd name="T4" fmla="*/ 2603 w 450"/>
                  <a:gd name="T5" fmla="*/ 101 h 661"/>
                  <a:gd name="T6" fmla="*/ 1228 w 450"/>
                  <a:gd name="T7" fmla="*/ 238 h 661"/>
                  <a:gd name="T8" fmla="*/ 1035 w 450"/>
                  <a:gd name="T9" fmla="*/ 290 h 661"/>
                  <a:gd name="T10" fmla="*/ 413 w 450"/>
                  <a:gd name="T11" fmla="*/ 385 h 661"/>
                  <a:gd name="T12" fmla="*/ 256 w 450"/>
                  <a:gd name="T13" fmla="*/ 365 h 661"/>
                  <a:gd name="T14" fmla="*/ 28 w 450"/>
                  <a:gd name="T15" fmla="*/ 349 h 661"/>
                  <a:gd name="T16" fmla="*/ 0 w 450"/>
                  <a:gd name="T17" fmla="*/ 385 h 661"/>
                  <a:gd name="T18" fmla="*/ 28 w 450"/>
                  <a:gd name="T19" fmla="*/ 446 h 661"/>
                  <a:gd name="T20" fmla="*/ 221 w 450"/>
                  <a:gd name="T21" fmla="*/ 458 h 661"/>
                  <a:gd name="T22" fmla="*/ 393 w 450"/>
                  <a:gd name="T23" fmla="*/ 480 h 661"/>
                  <a:gd name="T24" fmla="*/ 393 w 450"/>
                  <a:gd name="T25" fmla="*/ 480 h 661"/>
                  <a:gd name="T26" fmla="*/ 393 w 450"/>
                  <a:gd name="T27" fmla="*/ 480 h 661"/>
                  <a:gd name="T28" fmla="*/ 880 w 450"/>
                  <a:gd name="T29" fmla="*/ 601 h 661"/>
                  <a:gd name="T30" fmla="*/ 1278 w 450"/>
                  <a:gd name="T31" fmla="*/ 1209 h 661"/>
                  <a:gd name="T32" fmla="*/ 1419 w 450"/>
                  <a:gd name="T33" fmla="*/ 2218 h 661"/>
                  <a:gd name="T34" fmla="*/ 1485 w 450"/>
                  <a:gd name="T35" fmla="*/ 2933 h 661"/>
                  <a:gd name="T36" fmla="*/ 2202 w 450"/>
                  <a:gd name="T37" fmla="*/ 4031 h 661"/>
                  <a:gd name="T38" fmla="*/ 2501 w 450"/>
                  <a:gd name="T39" fmla="*/ 3966 h 661"/>
                  <a:gd name="T40" fmla="*/ 2858 w 450"/>
                  <a:gd name="T41" fmla="*/ 3916 h 661"/>
                  <a:gd name="T42" fmla="*/ 3157 w 450"/>
                  <a:gd name="T43" fmla="*/ 4631 h 661"/>
                  <a:gd name="T44" fmla="*/ 3169 w 450"/>
                  <a:gd name="T45" fmla="*/ 4700 h 661"/>
                  <a:gd name="T46" fmla="*/ 3114 w 450"/>
                  <a:gd name="T47" fmla="*/ 5273 h 661"/>
                  <a:gd name="T48" fmla="*/ 3074 w 450"/>
                  <a:gd name="T49" fmla="*/ 5543 h 661"/>
                  <a:gd name="T50" fmla="*/ 3096 w 450"/>
                  <a:gd name="T51" fmla="*/ 5575 h 661"/>
                  <a:gd name="T52" fmla="*/ 3143 w 450"/>
                  <a:gd name="T53" fmla="*/ 5554 h 661"/>
                  <a:gd name="T54" fmla="*/ 3186 w 450"/>
                  <a:gd name="T55" fmla="*/ 5284 h 661"/>
                  <a:gd name="T56" fmla="*/ 3237 w 450"/>
                  <a:gd name="T57" fmla="*/ 4693 h 661"/>
                  <a:gd name="T58" fmla="*/ 3226 w 450"/>
                  <a:gd name="T59" fmla="*/ 4622 h 661"/>
                  <a:gd name="T60" fmla="*/ 2887 w 450"/>
                  <a:gd name="T61" fmla="*/ 3854 h 661"/>
                  <a:gd name="T62" fmla="*/ 2483 w 450"/>
                  <a:gd name="T63" fmla="*/ 3906 h 661"/>
                  <a:gd name="T64" fmla="*/ 2202 w 450"/>
                  <a:gd name="T65" fmla="*/ 3966 h 661"/>
                  <a:gd name="T66" fmla="*/ 1549 w 450"/>
                  <a:gd name="T67" fmla="*/ 2919 h 661"/>
                  <a:gd name="T68" fmla="*/ 1485 w 450"/>
                  <a:gd name="T69" fmla="*/ 2218 h 661"/>
                  <a:gd name="T70" fmla="*/ 1351 w 450"/>
                  <a:gd name="T71" fmla="*/ 1191 h 661"/>
                  <a:gd name="T72" fmla="*/ 926 w 450"/>
                  <a:gd name="T73" fmla="*/ 526 h 661"/>
                  <a:gd name="T74" fmla="*/ 668 w 450"/>
                  <a:gd name="T75" fmla="*/ 432 h 661"/>
                  <a:gd name="T76" fmla="*/ 1049 w 450"/>
                  <a:gd name="T77" fmla="*/ 352 h 661"/>
                  <a:gd name="T78" fmla="*/ 1245 w 450"/>
                  <a:gd name="T79" fmla="*/ 303 h 661"/>
                  <a:gd name="T80" fmla="*/ 2584 w 450"/>
                  <a:gd name="T81" fmla="*/ 158 h 661"/>
                  <a:gd name="T82" fmla="*/ 3622 w 450"/>
                  <a:gd name="T83" fmla="*/ 590 h 661"/>
                  <a:gd name="T84" fmla="*/ 3765 w 450"/>
                  <a:gd name="T85" fmla="*/ 777 h 661"/>
                  <a:gd name="T86" fmla="*/ 3725 w 450"/>
                  <a:gd name="T87" fmla="*/ 878 h 661"/>
                  <a:gd name="T88" fmla="*/ 3725 w 450"/>
                  <a:gd name="T89" fmla="*/ 921 h 661"/>
                  <a:gd name="T90" fmla="*/ 3765 w 450"/>
                  <a:gd name="T91" fmla="*/ 921 h 661"/>
                  <a:gd name="T92" fmla="*/ 3831 w 450"/>
                  <a:gd name="T93" fmla="*/ 766 h 6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50"/>
                  <a:gd name="T142" fmla="*/ 0 h 661"/>
                  <a:gd name="T143" fmla="*/ 450 w 450"/>
                  <a:gd name="T144" fmla="*/ 661 h 6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50" h="661">
                    <a:moveTo>
                      <a:pt x="449" y="91"/>
                    </a:moveTo>
                    <a:cubicBezTo>
                      <a:pt x="449" y="83"/>
                      <a:pt x="443" y="75"/>
                      <a:pt x="429" y="64"/>
                    </a:cubicBezTo>
                    <a:cubicBezTo>
                      <a:pt x="396" y="38"/>
                      <a:pt x="359" y="22"/>
                      <a:pt x="305" y="12"/>
                    </a:cubicBezTo>
                    <a:cubicBezTo>
                      <a:pt x="248" y="0"/>
                      <a:pt x="198" y="14"/>
                      <a:pt x="144" y="28"/>
                    </a:cubicBezTo>
                    <a:cubicBezTo>
                      <a:pt x="121" y="34"/>
                      <a:pt x="121" y="34"/>
                      <a:pt x="121" y="34"/>
                    </a:cubicBezTo>
                    <a:cubicBezTo>
                      <a:pt x="97" y="40"/>
                      <a:pt x="71" y="46"/>
                      <a:pt x="48" y="46"/>
                    </a:cubicBezTo>
                    <a:cubicBezTo>
                      <a:pt x="42" y="45"/>
                      <a:pt x="36" y="44"/>
                      <a:pt x="30" y="43"/>
                    </a:cubicBezTo>
                    <a:cubicBezTo>
                      <a:pt x="21" y="42"/>
                      <a:pt x="12" y="40"/>
                      <a:pt x="3" y="41"/>
                    </a:cubicBezTo>
                    <a:cubicBezTo>
                      <a:pt x="1" y="41"/>
                      <a:pt x="0" y="44"/>
                      <a:pt x="0" y="46"/>
                    </a:cubicBezTo>
                    <a:cubicBezTo>
                      <a:pt x="0" y="48"/>
                      <a:pt x="1" y="53"/>
                      <a:pt x="3" y="53"/>
                    </a:cubicBezTo>
                    <a:cubicBezTo>
                      <a:pt x="11" y="53"/>
                      <a:pt x="18" y="53"/>
                      <a:pt x="26" y="54"/>
                    </a:cubicBezTo>
                    <a:cubicBezTo>
                      <a:pt x="33" y="55"/>
                      <a:pt x="39" y="56"/>
                      <a:pt x="46" y="57"/>
                    </a:cubicBezTo>
                    <a:cubicBezTo>
                      <a:pt x="46" y="57"/>
                      <a:pt x="46" y="57"/>
                      <a:pt x="46" y="57"/>
                    </a:cubicBezTo>
                    <a:cubicBezTo>
                      <a:pt x="46" y="57"/>
                      <a:pt x="46" y="57"/>
                      <a:pt x="46" y="57"/>
                    </a:cubicBezTo>
                    <a:cubicBezTo>
                      <a:pt x="61" y="59"/>
                      <a:pt x="90" y="64"/>
                      <a:pt x="103" y="71"/>
                    </a:cubicBezTo>
                    <a:cubicBezTo>
                      <a:pt x="127" y="85"/>
                      <a:pt x="142" y="118"/>
                      <a:pt x="150" y="143"/>
                    </a:cubicBezTo>
                    <a:cubicBezTo>
                      <a:pt x="162" y="182"/>
                      <a:pt x="164" y="223"/>
                      <a:pt x="166" y="262"/>
                    </a:cubicBezTo>
                    <a:cubicBezTo>
                      <a:pt x="167" y="290"/>
                      <a:pt x="169" y="319"/>
                      <a:pt x="174" y="347"/>
                    </a:cubicBezTo>
                    <a:cubicBezTo>
                      <a:pt x="188" y="431"/>
                      <a:pt x="217" y="475"/>
                      <a:pt x="258" y="477"/>
                    </a:cubicBezTo>
                    <a:cubicBezTo>
                      <a:pt x="269" y="478"/>
                      <a:pt x="281" y="473"/>
                      <a:pt x="293" y="469"/>
                    </a:cubicBezTo>
                    <a:cubicBezTo>
                      <a:pt x="308" y="464"/>
                      <a:pt x="323" y="458"/>
                      <a:pt x="335" y="463"/>
                    </a:cubicBezTo>
                    <a:cubicBezTo>
                      <a:pt x="364" y="474"/>
                      <a:pt x="368" y="518"/>
                      <a:pt x="370" y="548"/>
                    </a:cubicBezTo>
                    <a:cubicBezTo>
                      <a:pt x="371" y="556"/>
                      <a:pt x="371" y="556"/>
                      <a:pt x="371" y="556"/>
                    </a:cubicBezTo>
                    <a:cubicBezTo>
                      <a:pt x="373" y="577"/>
                      <a:pt x="369" y="601"/>
                      <a:pt x="365" y="624"/>
                    </a:cubicBezTo>
                    <a:cubicBezTo>
                      <a:pt x="363" y="635"/>
                      <a:pt x="361" y="646"/>
                      <a:pt x="360" y="656"/>
                    </a:cubicBezTo>
                    <a:cubicBezTo>
                      <a:pt x="360" y="658"/>
                      <a:pt x="361" y="660"/>
                      <a:pt x="363" y="660"/>
                    </a:cubicBezTo>
                    <a:cubicBezTo>
                      <a:pt x="365" y="661"/>
                      <a:pt x="367" y="659"/>
                      <a:pt x="368" y="657"/>
                    </a:cubicBezTo>
                    <a:cubicBezTo>
                      <a:pt x="369" y="647"/>
                      <a:pt x="371" y="636"/>
                      <a:pt x="373" y="625"/>
                    </a:cubicBezTo>
                    <a:cubicBezTo>
                      <a:pt x="377" y="602"/>
                      <a:pt x="381" y="577"/>
                      <a:pt x="379" y="555"/>
                    </a:cubicBezTo>
                    <a:cubicBezTo>
                      <a:pt x="378" y="547"/>
                      <a:pt x="378" y="547"/>
                      <a:pt x="378" y="547"/>
                    </a:cubicBezTo>
                    <a:cubicBezTo>
                      <a:pt x="376" y="516"/>
                      <a:pt x="372" y="469"/>
                      <a:pt x="338" y="456"/>
                    </a:cubicBezTo>
                    <a:cubicBezTo>
                      <a:pt x="323" y="450"/>
                      <a:pt x="306" y="456"/>
                      <a:pt x="291" y="462"/>
                    </a:cubicBezTo>
                    <a:cubicBezTo>
                      <a:pt x="279" y="466"/>
                      <a:pt x="268" y="470"/>
                      <a:pt x="258" y="469"/>
                    </a:cubicBezTo>
                    <a:cubicBezTo>
                      <a:pt x="221" y="467"/>
                      <a:pt x="195" y="426"/>
                      <a:pt x="182" y="345"/>
                    </a:cubicBezTo>
                    <a:cubicBezTo>
                      <a:pt x="177" y="318"/>
                      <a:pt x="175" y="289"/>
                      <a:pt x="174" y="262"/>
                    </a:cubicBezTo>
                    <a:cubicBezTo>
                      <a:pt x="172" y="222"/>
                      <a:pt x="170" y="180"/>
                      <a:pt x="158" y="141"/>
                    </a:cubicBezTo>
                    <a:cubicBezTo>
                      <a:pt x="149" y="114"/>
                      <a:pt x="135" y="77"/>
                      <a:pt x="109" y="62"/>
                    </a:cubicBezTo>
                    <a:cubicBezTo>
                      <a:pt x="102" y="57"/>
                      <a:pt x="90" y="54"/>
                      <a:pt x="78" y="51"/>
                    </a:cubicBezTo>
                    <a:cubicBezTo>
                      <a:pt x="93" y="49"/>
                      <a:pt x="108" y="45"/>
                      <a:pt x="123" y="42"/>
                    </a:cubicBezTo>
                    <a:cubicBezTo>
                      <a:pt x="146" y="36"/>
                      <a:pt x="146" y="36"/>
                      <a:pt x="146" y="36"/>
                    </a:cubicBezTo>
                    <a:cubicBezTo>
                      <a:pt x="199" y="22"/>
                      <a:pt x="249" y="9"/>
                      <a:pt x="303" y="19"/>
                    </a:cubicBezTo>
                    <a:cubicBezTo>
                      <a:pt x="356" y="30"/>
                      <a:pt x="392" y="45"/>
                      <a:pt x="424" y="70"/>
                    </a:cubicBezTo>
                    <a:cubicBezTo>
                      <a:pt x="435" y="79"/>
                      <a:pt x="441" y="86"/>
                      <a:pt x="441" y="92"/>
                    </a:cubicBezTo>
                    <a:cubicBezTo>
                      <a:pt x="442" y="95"/>
                      <a:pt x="440" y="99"/>
                      <a:pt x="436" y="104"/>
                    </a:cubicBezTo>
                    <a:cubicBezTo>
                      <a:pt x="434" y="105"/>
                      <a:pt x="434" y="108"/>
                      <a:pt x="436" y="109"/>
                    </a:cubicBezTo>
                    <a:cubicBezTo>
                      <a:pt x="437" y="111"/>
                      <a:pt x="440" y="111"/>
                      <a:pt x="441" y="109"/>
                    </a:cubicBezTo>
                    <a:cubicBezTo>
                      <a:pt x="447" y="103"/>
                      <a:pt x="450" y="97"/>
                      <a:pt x="449" y="91"/>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4" name="Freeform 127"/>
              <p:cNvSpPr>
                <a:spLocks/>
              </p:cNvSpPr>
              <p:nvPr/>
            </p:nvSpPr>
            <p:spPr bwMode="auto">
              <a:xfrm>
                <a:off x="3976" y="2513"/>
                <a:ext cx="28" cy="37"/>
              </a:xfrm>
              <a:custGeom>
                <a:avLst/>
                <a:gdLst>
                  <a:gd name="T0" fmla="*/ 165 w 18"/>
                  <a:gd name="T1" fmla="*/ 157 h 24"/>
                  <a:gd name="T2" fmla="*/ 128 w 18"/>
                  <a:gd name="T3" fmla="*/ 106 h 24"/>
                  <a:gd name="T4" fmla="*/ 148 w 18"/>
                  <a:gd name="T5" fmla="*/ 52 h 24"/>
                  <a:gd name="T6" fmla="*/ 114 w 18"/>
                  <a:gd name="T7" fmla="*/ 29 h 24"/>
                  <a:gd name="T8" fmla="*/ 82 w 18"/>
                  <a:gd name="T9" fmla="*/ 45 h 24"/>
                  <a:gd name="T10" fmla="*/ 47 w 18"/>
                  <a:gd name="T11" fmla="*/ 29 h 24"/>
                  <a:gd name="T12" fmla="*/ 30 w 18"/>
                  <a:gd name="T13" fmla="*/ 0 h 24"/>
                  <a:gd name="T14" fmla="*/ 19 w 18"/>
                  <a:gd name="T15" fmla="*/ 29 h 24"/>
                  <a:gd name="T16" fmla="*/ 19 w 18"/>
                  <a:gd name="T17" fmla="*/ 34 h 24"/>
                  <a:gd name="T18" fmla="*/ 12 w 18"/>
                  <a:gd name="T19" fmla="*/ 83 h 24"/>
                  <a:gd name="T20" fmla="*/ 0 w 18"/>
                  <a:gd name="T21" fmla="*/ 96 h 24"/>
                  <a:gd name="T22" fmla="*/ 0 w 18"/>
                  <a:gd name="T23" fmla="*/ 96 h 24"/>
                  <a:gd name="T24" fmla="*/ 30 w 18"/>
                  <a:gd name="T25" fmla="*/ 163 h 24"/>
                  <a:gd name="T26" fmla="*/ 53 w 18"/>
                  <a:gd name="T27" fmla="*/ 96 h 24"/>
                  <a:gd name="T28" fmla="*/ 117 w 18"/>
                  <a:gd name="T29" fmla="*/ 163 h 24"/>
                  <a:gd name="T30" fmla="*/ 128 w 18"/>
                  <a:gd name="T31" fmla="*/ 197 h 24"/>
                  <a:gd name="T32" fmla="*/ 128 w 18"/>
                  <a:gd name="T33" fmla="*/ 210 h 24"/>
                  <a:gd name="T34" fmla="*/ 165 w 18"/>
                  <a:gd name="T35" fmla="*/ 15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
                  <a:gd name="T55" fmla="*/ 0 h 24"/>
                  <a:gd name="T56" fmla="*/ 18 w 18"/>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 h="24">
                    <a:moveTo>
                      <a:pt x="18" y="18"/>
                    </a:moveTo>
                    <a:cubicBezTo>
                      <a:pt x="16" y="17"/>
                      <a:pt x="15" y="13"/>
                      <a:pt x="14" y="12"/>
                    </a:cubicBezTo>
                    <a:cubicBezTo>
                      <a:pt x="13" y="9"/>
                      <a:pt x="14" y="8"/>
                      <a:pt x="16" y="6"/>
                    </a:cubicBezTo>
                    <a:cubicBezTo>
                      <a:pt x="14" y="5"/>
                      <a:pt x="13" y="4"/>
                      <a:pt x="12" y="3"/>
                    </a:cubicBezTo>
                    <a:cubicBezTo>
                      <a:pt x="11" y="4"/>
                      <a:pt x="9" y="5"/>
                      <a:pt x="9" y="5"/>
                    </a:cubicBezTo>
                    <a:cubicBezTo>
                      <a:pt x="7" y="5"/>
                      <a:pt x="7" y="4"/>
                      <a:pt x="5" y="3"/>
                    </a:cubicBezTo>
                    <a:cubicBezTo>
                      <a:pt x="5" y="2"/>
                      <a:pt x="4" y="1"/>
                      <a:pt x="3" y="0"/>
                    </a:cubicBezTo>
                    <a:cubicBezTo>
                      <a:pt x="3" y="1"/>
                      <a:pt x="2" y="2"/>
                      <a:pt x="2" y="3"/>
                    </a:cubicBezTo>
                    <a:cubicBezTo>
                      <a:pt x="2" y="3"/>
                      <a:pt x="2" y="4"/>
                      <a:pt x="2" y="4"/>
                    </a:cubicBezTo>
                    <a:cubicBezTo>
                      <a:pt x="4" y="7"/>
                      <a:pt x="2" y="8"/>
                      <a:pt x="1" y="10"/>
                    </a:cubicBezTo>
                    <a:cubicBezTo>
                      <a:pt x="0" y="11"/>
                      <a:pt x="0" y="11"/>
                      <a:pt x="0" y="11"/>
                    </a:cubicBezTo>
                    <a:cubicBezTo>
                      <a:pt x="0" y="11"/>
                      <a:pt x="0" y="11"/>
                      <a:pt x="0" y="11"/>
                    </a:cubicBezTo>
                    <a:cubicBezTo>
                      <a:pt x="1" y="13"/>
                      <a:pt x="2" y="16"/>
                      <a:pt x="3" y="19"/>
                    </a:cubicBezTo>
                    <a:cubicBezTo>
                      <a:pt x="2" y="16"/>
                      <a:pt x="2" y="12"/>
                      <a:pt x="6" y="11"/>
                    </a:cubicBezTo>
                    <a:cubicBezTo>
                      <a:pt x="10" y="11"/>
                      <a:pt x="12" y="17"/>
                      <a:pt x="13" y="19"/>
                    </a:cubicBezTo>
                    <a:cubicBezTo>
                      <a:pt x="13" y="21"/>
                      <a:pt x="14" y="22"/>
                      <a:pt x="14" y="23"/>
                    </a:cubicBezTo>
                    <a:cubicBezTo>
                      <a:pt x="14" y="23"/>
                      <a:pt x="14" y="24"/>
                      <a:pt x="14" y="24"/>
                    </a:cubicBezTo>
                    <a:cubicBezTo>
                      <a:pt x="15" y="22"/>
                      <a:pt x="17" y="20"/>
                      <a:pt x="18" y="18"/>
                    </a:cubicBezTo>
                    <a:close/>
                  </a:path>
                </a:pathLst>
              </a:custGeom>
              <a:solidFill>
                <a:srgbClr val="FB6B4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5" name="Freeform 128"/>
              <p:cNvSpPr>
                <a:spLocks/>
              </p:cNvSpPr>
              <p:nvPr/>
            </p:nvSpPr>
            <p:spPr bwMode="auto">
              <a:xfrm>
                <a:off x="3999" y="2489"/>
                <a:ext cx="12" cy="24"/>
              </a:xfrm>
              <a:custGeom>
                <a:avLst/>
                <a:gdLst>
                  <a:gd name="T0" fmla="*/ 42 w 8"/>
                  <a:gd name="T1" fmla="*/ 14 h 16"/>
                  <a:gd name="T2" fmla="*/ 20 w 8"/>
                  <a:gd name="T3" fmla="*/ 0 h 16"/>
                  <a:gd name="T4" fmla="*/ 20 w 8"/>
                  <a:gd name="T5" fmla="*/ 9 h 16"/>
                  <a:gd name="T6" fmla="*/ 20 w 8"/>
                  <a:gd name="T7" fmla="*/ 29 h 16"/>
                  <a:gd name="T8" fmla="*/ 14 w 8"/>
                  <a:gd name="T9" fmla="*/ 74 h 16"/>
                  <a:gd name="T10" fmla="*/ 0 w 8"/>
                  <a:gd name="T11" fmla="*/ 104 h 16"/>
                  <a:gd name="T12" fmla="*/ 29 w 8"/>
                  <a:gd name="T13" fmla="*/ 122 h 16"/>
                  <a:gd name="T14" fmla="*/ 33 w 8"/>
                  <a:gd name="T15" fmla="*/ 122 h 16"/>
                  <a:gd name="T16" fmla="*/ 50 w 8"/>
                  <a:gd name="T17" fmla="*/ 90 h 16"/>
                  <a:gd name="T18" fmla="*/ 60 w 8"/>
                  <a:gd name="T19" fmla="*/ 33 h 16"/>
                  <a:gd name="T20" fmla="*/ 42 w 8"/>
                  <a:gd name="T21" fmla="*/ 14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16"/>
                  <a:gd name="T35" fmla="*/ 8 w 8"/>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16">
                    <a:moveTo>
                      <a:pt x="6" y="2"/>
                    </a:moveTo>
                    <a:cubicBezTo>
                      <a:pt x="3" y="0"/>
                      <a:pt x="3" y="0"/>
                      <a:pt x="3" y="0"/>
                    </a:cubicBezTo>
                    <a:cubicBezTo>
                      <a:pt x="3" y="1"/>
                      <a:pt x="3" y="1"/>
                      <a:pt x="3" y="1"/>
                    </a:cubicBezTo>
                    <a:cubicBezTo>
                      <a:pt x="3" y="2"/>
                      <a:pt x="3" y="3"/>
                      <a:pt x="3" y="4"/>
                    </a:cubicBezTo>
                    <a:cubicBezTo>
                      <a:pt x="3" y="6"/>
                      <a:pt x="3" y="8"/>
                      <a:pt x="2" y="10"/>
                    </a:cubicBezTo>
                    <a:cubicBezTo>
                      <a:pt x="2" y="12"/>
                      <a:pt x="1" y="13"/>
                      <a:pt x="0" y="14"/>
                    </a:cubicBezTo>
                    <a:cubicBezTo>
                      <a:pt x="1" y="15"/>
                      <a:pt x="2" y="15"/>
                      <a:pt x="4" y="16"/>
                    </a:cubicBezTo>
                    <a:cubicBezTo>
                      <a:pt x="4" y="16"/>
                      <a:pt x="5" y="16"/>
                      <a:pt x="5" y="16"/>
                    </a:cubicBezTo>
                    <a:cubicBezTo>
                      <a:pt x="6" y="15"/>
                      <a:pt x="6" y="13"/>
                      <a:pt x="7" y="12"/>
                    </a:cubicBezTo>
                    <a:cubicBezTo>
                      <a:pt x="7" y="10"/>
                      <a:pt x="8" y="7"/>
                      <a:pt x="8" y="5"/>
                    </a:cubicBezTo>
                    <a:cubicBezTo>
                      <a:pt x="8" y="4"/>
                      <a:pt x="7" y="3"/>
                      <a:pt x="6" y="2"/>
                    </a:cubicBezTo>
                    <a:close/>
                  </a:path>
                </a:pathLst>
              </a:custGeom>
              <a:solidFill>
                <a:srgbClr val="FB6B4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6" name="Freeform 129"/>
              <p:cNvSpPr>
                <a:spLocks/>
              </p:cNvSpPr>
              <p:nvPr/>
            </p:nvSpPr>
            <p:spPr bwMode="auto">
              <a:xfrm>
                <a:off x="3959" y="2455"/>
                <a:ext cx="17" cy="52"/>
              </a:xfrm>
              <a:custGeom>
                <a:avLst/>
                <a:gdLst>
                  <a:gd name="T0" fmla="*/ 87 w 11"/>
                  <a:gd name="T1" fmla="*/ 271 h 34"/>
                  <a:gd name="T2" fmla="*/ 96 w 11"/>
                  <a:gd name="T3" fmla="*/ 225 h 34"/>
                  <a:gd name="T4" fmla="*/ 87 w 11"/>
                  <a:gd name="T5" fmla="*/ 194 h 34"/>
                  <a:gd name="T6" fmla="*/ 96 w 11"/>
                  <a:gd name="T7" fmla="*/ 156 h 34"/>
                  <a:gd name="T8" fmla="*/ 87 w 11"/>
                  <a:gd name="T9" fmla="*/ 101 h 34"/>
                  <a:gd name="T10" fmla="*/ 29 w 11"/>
                  <a:gd name="T11" fmla="*/ 32 h 34"/>
                  <a:gd name="T12" fmla="*/ 29 w 11"/>
                  <a:gd name="T13" fmla="*/ 0 h 34"/>
                  <a:gd name="T14" fmla="*/ 0 w 11"/>
                  <a:gd name="T15" fmla="*/ 61 h 34"/>
                  <a:gd name="T16" fmla="*/ 12 w 11"/>
                  <a:gd name="T17" fmla="*/ 75 h 34"/>
                  <a:gd name="T18" fmla="*/ 70 w 11"/>
                  <a:gd name="T19" fmla="*/ 156 h 34"/>
                  <a:gd name="T20" fmla="*/ 82 w 11"/>
                  <a:gd name="T21" fmla="*/ 286 h 34"/>
                  <a:gd name="T22" fmla="*/ 82 w 11"/>
                  <a:gd name="T23" fmla="*/ 286 h 34"/>
                  <a:gd name="T24" fmla="*/ 87 w 11"/>
                  <a:gd name="T25" fmla="*/ 271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
                  <a:gd name="T40" fmla="*/ 0 h 34"/>
                  <a:gd name="T41" fmla="*/ 11 w 11"/>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 h="34">
                    <a:moveTo>
                      <a:pt x="10" y="33"/>
                    </a:moveTo>
                    <a:cubicBezTo>
                      <a:pt x="11" y="32"/>
                      <a:pt x="10" y="29"/>
                      <a:pt x="11" y="27"/>
                    </a:cubicBezTo>
                    <a:cubicBezTo>
                      <a:pt x="11" y="26"/>
                      <a:pt x="10" y="24"/>
                      <a:pt x="10" y="23"/>
                    </a:cubicBezTo>
                    <a:cubicBezTo>
                      <a:pt x="10" y="22"/>
                      <a:pt x="10" y="21"/>
                      <a:pt x="11" y="19"/>
                    </a:cubicBezTo>
                    <a:cubicBezTo>
                      <a:pt x="11" y="17"/>
                      <a:pt x="11" y="14"/>
                      <a:pt x="10" y="12"/>
                    </a:cubicBezTo>
                    <a:cubicBezTo>
                      <a:pt x="8" y="9"/>
                      <a:pt x="5" y="7"/>
                      <a:pt x="3" y="4"/>
                    </a:cubicBezTo>
                    <a:cubicBezTo>
                      <a:pt x="3" y="2"/>
                      <a:pt x="3" y="1"/>
                      <a:pt x="3" y="0"/>
                    </a:cubicBezTo>
                    <a:cubicBezTo>
                      <a:pt x="1" y="2"/>
                      <a:pt x="0" y="5"/>
                      <a:pt x="0" y="7"/>
                    </a:cubicBezTo>
                    <a:cubicBezTo>
                      <a:pt x="0" y="8"/>
                      <a:pt x="0" y="8"/>
                      <a:pt x="1" y="9"/>
                    </a:cubicBezTo>
                    <a:cubicBezTo>
                      <a:pt x="4" y="12"/>
                      <a:pt x="8" y="14"/>
                      <a:pt x="8" y="19"/>
                    </a:cubicBezTo>
                    <a:cubicBezTo>
                      <a:pt x="7" y="23"/>
                      <a:pt x="4" y="31"/>
                      <a:pt x="9" y="34"/>
                    </a:cubicBezTo>
                    <a:cubicBezTo>
                      <a:pt x="9" y="34"/>
                      <a:pt x="9" y="34"/>
                      <a:pt x="9" y="34"/>
                    </a:cubicBezTo>
                    <a:lnTo>
                      <a:pt x="10" y="33"/>
                    </a:lnTo>
                    <a:close/>
                  </a:path>
                </a:pathLst>
              </a:custGeom>
              <a:solidFill>
                <a:srgbClr val="FB6B4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7" name="Freeform 130"/>
              <p:cNvSpPr>
                <a:spLocks/>
              </p:cNvSpPr>
              <p:nvPr/>
            </p:nvSpPr>
            <p:spPr bwMode="auto">
              <a:xfrm>
                <a:off x="4071" y="2817"/>
                <a:ext cx="39" cy="26"/>
              </a:xfrm>
              <a:custGeom>
                <a:avLst/>
                <a:gdLst>
                  <a:gd name="T0" fmla="*/ 178 w 25"/>
                  <a:gd name="T1" fmla="*/ 61 h 17"/>
                  <a:gd name="T2" fmla="*/ 103 w 25"/>
                  <a:gd name="T3" fmla="*/ 49 h 17"/>
                  <a:gd name="T4" fmla="*/ 53 w 25"/>
                  <a:gd name="T5" fmla="*/ 18 h 17"/>
                  <a:gd name="T6" fmla="*/ 30 w 25"/>
                  <a:gd name="T7" fmla="*/ 0 h 17"/>
                  <a:gd name="T8" fmla="*/ 0 w 25"/>
                  <a:gd name="T9" fmla="*/ 61 h 17"/>
                  <a:gd name="T10" fmla="*/ 34 w 25"/>
                  <a:gd name="T11" fmla="*/ 75 h 17"/>
                  <a:gd name="T12" fmla="*/ 114 w 25"/>
                  <a:gd name="T13" fmla="*/ 93 h 17"/>
                  <a:gd name="T14" fmla="*/ 178 w 25"/>
                  <a:gd name="T15" fmla="*/ 142 h 17"/>
                  <a:gd name="T16" fmla="*/ 178 w 25"/>
                  <a:gd name="T17" fmla="*/ 142 h 17"/>
                  <a:gd name="T18" fmla="*/ 231 w 25"/>
                  <a:gd name="T19" fmla="*/ 115 h 17"/>
                  <a:gd name="T20" fmla="*/ 231 w 25"/>
                  <a:gd name="T21" fmla="*/ 115 h 17"/>
                  <a:gd name="T22" fmla="*/ 178 w 25"/>
                  <a:gd name="T23" fmla="*/ 61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17"/>
                  <a:gd name="T38" fmla="*/ 25 w 25"/>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17">
                    <a:moveTo>
                      <a:pt x="19" y="7"/>
                    </a:moveTo>
                    <a:cubicBezTo>
                      <a:pt x="16" y="6"/>
                      <a:pt x="14" y="7"/>
                      <a:pt x="11" y="6"/>
                    </a:cubicBezTo>
                    <a:cubicBezTo>
                      <a:pt x="9" y="5"/>
                      <a:pt x="7" y="4"/>
                      <a:pt x="6" y="2"/>
                    </a:cubicBezTo>
                    <a:cubicBezTo>
                      <a:pt x="5" y="1"/>
                      <a:pt x="4" y="1"/>
                      <a:pt x="3" y="0"/>
                    </a:cubicBezTo>
                    <a:cubicBezTo>
                      <a:pt x="2" y="2"/>
                      <a:pt x="1" y="4"/>
                      <a:pt x="0" y="7"/>
                    </a:cubicBezTo>
                    <a:cubicBezTo>
                      <a:pt x="1" y="8"/>
                      <a:pt x="2" y="9"/>
                      <a:pt x="4" y="9"/>
                    </a:cubicBezTo>
                    <a:cubicBezTo>
                      <a:pt x="6" y="10"/>
                      <a:pt x="9" y="10"/>
                      <a:pt x="12" y="11"/>
                    </a:cubicBezTo>
                    <a:cubicBezTo>
                      <a:pt x="15" y="11"/>
                      <a:pt x="18" y="13"/>
                      <a:pt x="19" y="17"/>
                    </a:cubicBezTo>
                    <a:cubicBezTo>
                      <a:pt x="19" y="17"/>
                      <a:pt x="19" y="17"/>
                      <a:pt x="19" y="17"/>
                    </a:cubicBezTo>
                    <a:cubicBezTo>
                      <a:pt x="21" y="16"/>
                      <a:pt x="22" y="15"/>
                      <a:pt x="25" y="14"/>
                    </a:cubicBezTo>
                    <a:cubicBezTo>
                      <a:pt x="25" y="14"/>
                      <a:pt x="25" y="14"/>
                      <a:pt x="25" y="14"/>
                    </a:cubicBezTo>
                    <a:cubicBezTo>
                      <a:pt x="23" y="11"/>
                      <a:pt x="21" y="8"/>
                      <a:pt x="19" y="7"/>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8" name="Freeform 131"/>
              <p:cNvSpPr>
                <a:spLocks/>
              </p:cNvSpPr>
              <p:nvPr/>
            </p:nvSpPr>
            <p:spPr bwMode="auto">
              <a:xfrm>
                <a:off x="4053" y="2786"/>
                <a:ext cx="15" cy="29"/>
              </a:xfrm>
              <a:custGeom>
                <a:avLst/>
                <a:gdLst>
                  <a:gd name="T0" fmla="*/ 75 w 10"/>
                  <a:gd name="T1" fmla="*/ 142 h 19"/>
                  <a:gd name="T2" fmla="*/ 50 w 10"/>
                  <a:gd name="T3" fmla="*/ 110 h 19"/>
                  <a:gd name="T4" fmla="*/ 47 w 10"/>
                  <a:gd name="T5" fmla="*/ 18 h 19"/>
                  <a:gd name="T6" fmla="*/ 14 w 10"/>
                  <a:gd name="T7" fmla="*/ 0 h 19"/>
                  <a:gd name="T8" fmla="*/ 14 w 10"/>
                  <a:gd name="T9" fmla="*/ 32 h 19"/>
                  <a:gd name="T10" fmla="*/ 9 w 10"/>
                  <a:gd name="T11" fmla="*/ 93 h 19"/>
                  <a:gd name="T12" fmla="*/ 32 w 10"/>
                  <a:gd name="T13" fmla="*/ 147 h 19"/>
                  <a:gd name="T14" fmla="*/ 50 w 10"/>
                  <a:gd name="T15" fmla="*/ 156 h 19"/>
                  <a:gd name="T16" fmla="*/ 75 w 10"/>
                  <a:gd name="T17" fmla="*/ 142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9"/>
                  <a:gd name="T29" fmla="*/ 10 w 10"/>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9">
                    <a:moveTo>
                      <a:pt x="10" y="17"/>
                    </a:moveTo>
                    <a:cubicBezTo>
                      <a:pt x="9" y="16"/>
                      <a:pt x="8" y="15"/>
                      <a:pt x="7" y="13"/>
                    </a:cubicBezTo>
                    <a:cubicBezTo>
                      <a:pt x="6" y="10"/>
                      <a:pt x="5" y="6"/>
                      <a:pt x="6" y="2"/>
                    </a:cubicBezTo>
                    <a:cubicBezTo>
                      <a:pt x="5" y="1"/>
                      <a:pt x="3" y="0"/>
                      <a:pt x="2" y="0"/>
                    </a:cubicBezTo>
                    <a:cubicBezTo>
                      <a:pt x="2" y="1"/>
                      <a:pt x="2" y="2"/>
                      <a:pt x="2" y="4"/>
                    </a:cubicBezTo>
                    <a:cubicBezTo>
                      <a:pt x="1" y="6"/>
                      <a:pt x="0" y="9"/>
                      <a:pt x="1" y="11"/>
                    </a:cubicBezTo>
                    <a:cubicBezTo>
                      <a:pt x="1" y="14"/>
                      <a:pt x="2" y="16"/>
                      <a:pt x="4" y="18"/>
                    </a:cubicBezTo>
                    <a:cubicBezTo>
                      <a:pt x="5" y="18"/>
                      <a:pt x="6" y="19"/>
                      <a:pt x="7" y="19"/>
                    </a:cubicBezTo>
                    <a:cubicBezTo>
                      <a:pt x="8" y="18"/>
                      <a:pt x="10" y="18"/>
                      <a:pt x="10" y="17"/>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39" name="Freeform 132"/>
              <p:cNvSpPr>
                <a:spLocks/>
              </p:cNvSpPr>
              <p:nvPr/>
            </p:nvSpPr>
            <p:spPr bwMode="auto">
              <a:xfrm>
                <a:off x="4056" y="2745"/>
                <a:ext cx="32" cy="30"/>
              </a:xfrm>
              <a:custGeom>
                <a:avLst/>
                <a:gdLst>
                  <a:gd name="T0" fmla="*/ 61 w 21"/>
                  <a:gd name="T1" fmla="*/ 152 h 20"/>
                  <a:gd name="T2" fmla="*/ 61 w 21"/>
                  <a:gd name="T3" fmla="*/ 144 h 20"/>
                  <a:gd name="T4" fmla="*/ 62 w 21"/>
                  <a:gd name="T5" fmla="*/ 90 h 20"/>
                  <a:gd name="T6" fmla="*/ 174 w 21"/>
                  <a:gd name="T7" fmla="*/ 47 h 20"/>
                  <a:gd name="T8" fmla="*/ 123 w 21"/>
                  <a:gd name="T9" fmla="*/ 0 h 20"/>
                  <a:gd name="T10" fmla="*/ 81 w 21"/>
                  <a:gd name="T11" fmla="*/ 14 h 20"/>
                  <a:gd name="T12" fmla="*/ 18 w 21"/>
                  <a:gd name="T13" fmla="*/ 69 h 20"/>
                  <a:gd name="T14" fmla="*/ 12 w 21"/>
                  <a:gd name="T15" fmla="*/ 152 h 20"/>
                  <a:gd name="T16" fmla="*/ 61 w 21"/>
                  <a:gd name="T17" fmla="*/ 152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20"/>
                  <a:gd name="T29" fmla="*/ 21 w 21"/>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20">
                    <a:moveTo>
                      <a:pt x="7" y="20"/>
                    </a:moveTo>
                    <a:cubicBezTo>
                      <a:pt x="7" y="20"/>
                      <a:pt x="7" y="19"/>
                      <a:pt x="7" y="19"/>
                    </a:cubicBezTo>
                    <a:cubicBezTo>
                      <a:pt x="7" y="16"/>
                      <a:pt x="7" y="14"/>
                      <a:pt x="8" y="12"/>
                    </a:cubicBezTo>
                    <a:cubicBezTo>
                      <a:pt x="10" y="9"/>
                      <a:pt x="17" y="7"/>
                      <a:pt x="21" y="6"/>
                    </a:cubicBezTo>
                    <a:cubicBezTo>
                      <a:pt x="19" y="3"/>
                      <a:pt x="17" y="1"/>
                      <a:pt x="15" y="0"/>
                    </a:cubicBezTo>
                    <a:cubicBezTo>
                      <a:pt x="13" y="0"/>
                      <a:pt x="11" y="1"/>
                      <a:pt x="10" y="2"/>
                    </a:cubicBezTo>
                    <a:cubicBezTo>
                      <a:pt x="7" y="3"/>
                      <a:pt x="4" y="6"/>
                      <a:pt x="2" y="9"/>
                    </a:cubicBezTo>
                    <a:cubicBezTo>
                      <a:pt x="0" y="12"/>
                      <a:pt x="1" y="16"/>
                      <a:pt x="1" y="20"/>
                    </a:cubicBezTo>
                    <a:cubicBezTo>
                      <a:pt x="2" y="20"/>
                      <a:pt x="4" y="20"/>
                      <a:pt x="7" y="20"/>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0" name="Freeform 133"/>
              <p:cNvSpPr>
                <a:spLocks/>
              </p:cNvSpPr>
              <p:nvPr/>
            </p:nvSpPr>
            <p:spPr bwMode="auto">
              <a:xfrm>
                <a:off x="4116" y="2722"/>
                <a:ext cx="30" cy="18"/>
              </a:xfrm>
              <a:custGeom>
                <a:avLst/>
                <a:gdLst>
                  <a:gd name="T0" fmla="*/ 69 w 20"/>
                  <a:gd name="T1" fmla="*/ 18 h 12"/>
                  <a:gd name="T2" fmla="*/ 9 w 20"/>
                  <a:gd name="T3" fmla="*/ 48 h 12"/>
                  <a:gd name="T4" fmla="*/ 32 w 20"/>
                  <a:gd name="T5" fmla="*/ 90 h 12"/>
                  <a:gd name="T6" fmla="*/ 50 w 20"/>
                  <a:gd name="T7" fmla="*/ 89 h 12"/>
                  <a:gd name="T8" fmla="*/ 135 w 20"/>
                  <a:gd name="T9" fmla="*/ 48 h 12"/>
                  <a:gd name="T10" fmla="*/ 144 w 20"/>
                  <a:gd name="T11" fmla="*/ 50 h 12"/>
                  <a:gd name="T12" fmla="*/ 152 w 20"/>
                  <a:gd name="T13" fmla="*/ 32 h 12"/>
                  <a:gd name="T14" fmla="*/ 69 w 20"/>
                  <a:gd name="T15" fmla="*/ 18 h 12"/>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2"/>
                  <a:gd name="T26" fmla="*/ 20 w 2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2">
                    <a:moveTo>
                      <a:pt x="9" y="2"/>
                    </a:moveTo>
                    <a:cubicBezTo>
                      <a:pt x="6" y="4"/>
                      <a:pt x="4" y="6"/>
                      <a:pt x="1" y="6"/>
                    </a:cubicBezTo>
                    <a:cubicBezTo>
                      <a:pt x="0" y="9"/>
                      <a:pt x="1" y="11"/>
                      <a:pt x="4" y="12"/>
                    </a:cubicBezTo>
                    <a:cubicBezTo>
                      <a:pt x="5" y="12"/>
                      <a:pt x="6" y="11"/>
                      <a:pt x="7" y="11"/>
                    </a:cubicBezTo>
                    <a:cubicBezTo>
                      <a:pt x="10" y="8"/>
                      <a:pt x="13" y="4"/>
                      <a:pt x="18" y="6"/>
                    </a:cubicBezTo>
                    <a:cubicBezTo>
                      <a:pt x="19" y="7"/>
                      <a:pt x="19" y="7"/>
                      <a:pt x="19" y="7"/>
                    </a:cubicBezTo>
                    <a:cubicBezTo>
                      <a:pt x="20" y="6"/>
                      <a:pt x="20" y="5"/>
                      <a:pt x="20" y="4"/>
                    </a:cubicBezTo>
                    <a:cubicBezTo>
                      <a:pt x="17" y="0"/>
                      <a:pt x="14" y="0"/>
                      <a:pt x="9" y="2"/>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1" name="Freeform 134"/>
              <p:cNvSpPr>
                <a:spLocks/>
              </p:cNvSpPr>
              <p:nvPr/>
            </p:nvSpPr>
            <p:spPr bwMode="auto">
              <a:xfrm>
                <a:off x="4153" y="2734"/>
                <a:ext cx="18" cy="18"/>
              </a:xfrm>
              <a:custGeom>
                <a:avLst/>
                <a:gdLst>
                  <a:gd name="T0" fmla="*/ 89 w 12"/>
                  <a:gd name="T1" fmla="*/ 27 h 12"/>
                  <a:gd name="T2" fmla="*/ 41 w 12"/>
                  <a:gd name="T3" fmla="*/ 12 h 12"/>
                  <a:gd name="T4" fmla="*/ 27 w 12"/>
                  <a:gd name="T5" fmla="*/ 0 h 12"/>
                  <a:gd name="T6" fmla="*/ 0 w 12"/>
                  <a:gd name="T7" fmla="*/ 41 h 12"/>
                  <a:gd name="T8" fmla="*/ 48 w 12"/>
                  <a:gd name="T9" fmla="*/ 48 h 12"/>
                  <a:gd name="T10" fmla="*/ 72 w 12"/>
                  <a:gd name="T11" fmla="*/ 90 h 12"/>
                  <a:gd name="T12" fmla="*/ 90 w 12"/>
                  <a:gd name="T13" fmla="*/ 32 h 12"/>
                  <a:gd name="T14" fmla="*/ 89 w 12"/>
                  <a:gd name="T15" fmla="*/ 2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11" y="3"/>
                    </a:moveTo>
                    <a:cubicBezTo>
                      <a:pt x="9" y="2"/>
                      <a:pt x="8" y="2"/>
                      <a:pt x="5" y="1"/>
                    </a:cubicBezTo>
                    <a:cubicBezTo>
                      <a:pt x="5" y="1"/>
                      <a:pt x="4" y="1"/>
                      <a:pt x="3" y="0"/>
                    </a:cubicBezTo>
                    <a:cubicBezTo>
                      <a:pt x="2" y="2"/>
                      <a:pt x="1" y="3"/>
                      <a:pt x="0" y="5"/>
                    </a:cubicBezTo>
                    <a:cubicBezTo>
                      <a:pt x="2" y="6"/>
                      <a:pt x="4" y="5"/>
                      <a:pt x="6" y="6"/>
                    </a:cubicBezTo>
                    <a:cubicBezTo>
                      <a:pt x="8" y="7"/>
                      <a:pt x="9" y="10"/>
                      <a:pt x="9" y="12"/>
                    </a:cubicBezTo>
                    <a:cubicBezTo>
                      <a:pt x="10" y="9"/>
                      <a:pt x="11" y="7"/>
                      <a:pt x="12" y="4"/>
                    </a:cubicBezTo>
                    <a:cubicBezTo>
                      <a:pt x="12" y="4"/>
                      <a:pt x="12" y="4"/>
                      <a:pt x="11" y="3"/>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2" name="Freeform 135"/>
              <p:cNvSpPr>
                <a:spLocks/>
              </p:cNvSpPr>
              <p:nvPr/>
            </p:nvSpPr>
            <p:spPr bwMode="auto">
              <a:xfrm>
                <a:off x="4116" y="2633"/>
                <a:ext cx="17" cy="44"/>
              </a:xfrm>
              <a:custGeom>
                <a:avLst/>
                <a:gdLst>
                  <a:gd name="T0" fmla="*/ 82 w 11"/>
                  <a:gd name="T1" fmla="*/ 27 h 29"/>
                  <a:gd name="T2" fmla="*/ 19 w 11"/>
                  <a:gd name="T3" fmla="*/ 0 h 29"/>
                  <a:gd name="T4" fmla="*/ 12 w 11"/>
                  <a:gd name="T5" fmla="*/ 41 h 29"/>
                  <a:gd name="T6" fmla="*/ 70 w 11"/>
                  <a:gd name="T7" fmla="*/ 235 h 29"/>
                  <a:gd name="T8" fmla="*/ 70 w 11"/>
                  <a:gd name="T9" fmla="*/ 235 h 29"/>
                  <a:gd name="T10" fmla="*/ 96 w 11"/>
                  <a:gd name="T11" fmla="*/ 184 h 29"/>
                  <a:gd name="T12" fmla="*/ 70 w 11"/>
                  <a:gd name="T13" fmla="*/ 32 h 29"/>
                  <a:gd name="T14" fmla="*/ 82 w 11"/>
                  <a:gd name="T15" fmla="*/ 27 h 29"/>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29"/>
                  <a:gd name="T26" fmla="*/ 11 w 11"/>
                  <a:gd name="T27" fmla="*/ 29 h 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29">
                    <a:moveTo>
                      <a:pt x="9" y="3"/>
                    </a:moveTo>
                    <a:cubicBezTo>
                      <a:pt x="7" y="2"/>
                      <a:pt x="5" y="1"/>
                      <a:pt x="2" y="0"/>
                    </a:cubicBezTo>
                    <a:cubicBezTo>
                      <a:pt x="2" y="2"/>
                      <a:pt x="1" y="3"/>
                      <a:pt x="1" y="5"/>
                    </a:cubicBezTo>
                    <a:cubicBezTo>
                      <a:pt x="0" y="13"/>
                      <a:pt x="5" y="22"/>
                      <a:pt x="8" y="29"/>
                    </a:cubicBezTo>
                    <a:cubicBezTo>
                      <a:pt x="8" y="29"/>
                      <a:pt x="8" y="29"/>
                      <a:pt x="8" y="29"/>
                    </a:cubicBezTo>
                    <a:cubicBezTo>
                      <a:pt x="9" y="28"/>
                      <a:pt x="10" y="26"/>
                      <a:pt x="11" y="23"/>
                    </a:cubicBezTo>
                    <a:cubicBezTo>
                      <a:pt x="6" y="18"/>
                      <a:pt x="6" y="8"/>
                      <a:pt x="8" y="4"/>
                    </a:cubicBezTo>
                    <a:cubicBezTo>
                      <a:pt x="8" y="3"/>
                      <a:pt x="8" y="3"/>
                      <a:pt x="9" y="3"/>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3" name="Freeform 136"/>
              <p:cNvSpPr>
                <a:spLocks/>
              </p:cNvSpPr>
              <p:nvPr/>
            </p:nvSpPr>
            <p:spPr bwMode="auto">
              <a:xfrm>
                <a:off x="4128" y="2602"/>
                <a:ext cx="21" cy="28"/>
              </a:xfrm>
              <a:custGeom>
                <a:avLst/>
                <a:gdLst>
                  <a:gd name="T0" fmla="*/ 108 w 14"/>
                  <a:gd name="T1" fmla="*/ 47 h 18"/>
                  <a:gd name="T2" fmla="*/ 41 w 14"/>
                  <a:gd name="T3" fmla="*/ 0 h 18"/>
                  <a:gd name="T4" fmla="*/ 0 w 14"/>
                  <a:gd name="T5" fmla="*/ 117 h 18"/>
                  <a:gd name="T6" fmla="*/ 27 w 14"/>
                  <a:gd name="T7" fmla="*/ 165 h 18"/>
                  <a:gd name="T8" fmla="*/ 108 w 14"/>
                  <a:gd name="T9" fmla="*/ 47 h 18"/>
                  <a:gd name="T10" fmla="*/ 0 60000 65536"/>
                  <a:gd name="T11" fmla="*/ 0 60000 65536"/>
                  <a:gd name="T12" fmla="*/ 0 60000 65536"/>
                  <a:gd name="T13" fmla="*/ 0 60000 65536"/>
                  <a:gd name="T14" fmla="*/ 0 60000 65536"/>
                  <a:gd name="T15" fmla="*/ 0 w 14"/>
                  <a:gd name="T16" fmla="*/ 0 h 18"/>
                  <a:gd name="T17" fmla="*/ 14 w 14"/>
                  <a:gd name="T18" fmla="*/ 18 h 18"/>
                </a:gdLst>
                <a:ahLst/>
                <a:cxnLst>
                  <a:cxn ang="T10">
                    <a:pos x="T0" y="T1"/>
                  </a:cxn>
                  <a:cxn ang="T11">
                    <a:pos x="T2" y="T3"/>
                  </a:cxn>
                  <a:cxn ang="T12">
                    <a:pos x="T4" y="T5"/>
                  </a:cxn>
                  <a:cxn ang="T13">
                    <a:pos x="T6" y="T7"/>
                  </a:cxn>
                  <a:cxn ang="T14">
                    <a:pos x="T8" y="T9"/>
                  </a:cxn>
                </a:cxnLst>
                <a:rect l="T15" t="T16" r="T17" b="T18"/>
                <a:pathLst>
                  <a:path w="14" h="18">
                    <a:moveTo>
                      <a:pt x="14" y="5"/>
                    </a:moveTo>
                    <a:cubicBezTo>
                      <a:pt x="11" y="3"/>
                      <a:pt x="8" y="1"/>
                      <a:pt x="5" y="0"/>
                    </a:cubicBezTo>
                    <a:cubicBezTo>
                      <a:pt x="6" y="5"/>
                      <a:pt x="3" y="9"/>
                      <a:pt x="0" y="13"/>
                    </a:cubicBezTo>
                    <a:cubicBezTo>
                      <a:pt x="1" y="15"/>
                      <a:pt x="2" y="16"/>
                      <a:pt x="3" y="18"/>
                    </a:cubicBezTo>
                    <a:cubicBezTo>
                      <a:pt x="6" y="13"/>
                      <a:pt x="10" y="7"/>
                      <a:pt x="14" y="5"/>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4" name="Freeform 137"/>
              <p:cNvSpPr>
                <a:spLocks/>
              </p:cNvSpPr>
              <p:nvPr/>
            </p:nvSpPr>
            <p:spPr bwMode="auto">
              <a:xfrm>
                <a:off x="3901" y="2829"/>
                <a:ext cx="34" cy="40"/>
              </a:xfrm>
              <a:custGeom>
                <a:avLst/>
                <a:gdLst>
                  <a:gd name="T0" fmla="*/ 62 w 22"/>
                  <a:gd name="T1" fmla="*/ 137 h 26"/>
                  <a:gd name="T2" fmla="*/ 134 w 22"/>
                  <a:gd name="T3" fmla="*/ 225 h 26"/>
                  <a:gd name="T4" fmla="*/ 196 w 22"/>
                  <a:gd name="T5" fmla="*/ 177 h 26"/>
                  <a:gd name="T6" fmla="*/ 34 w 22"/>
                  <a:gd name="T7" fmla="*/ 0 h 26"/>
                  <a:gd name="T8" fmla="*/ 0 w 22"/>
                  <a:gd name="T9" fmla="*/ 52 h 26"/>
                  <a:gd name="T10" fmla="*/ 62 w 22"/>
                  <a:gd name="T11" fmla="*/ 137 h 26"/>
                  <a:gd name="T12" fmla="*/ 0 60000 65536"/>
                  <a:gd name="T13" fmla="*/ 0 60000 65536"/>
                  <a:gd name="T14" fmla="*/ 0 60000 65536"/>
                  <a:gd name="T15" fmla="*/ 0 60000 65536"/>
                  <a:gd name="T16" fmla="*/ 0 60000 65536"/>
                  <a:gd name="T17" fmla="*/ 0 60000 65536"/>
                  <a:gd name="T18" fmla="*/ 0 w 22"/>
                  <a:gd name="T19" fmla="*/ 0 h 26"/>
                  <a:gd name="T20" fmla="*/ 22 w 22"/>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22" h="26">
                    <a:moveTo>
                      <a:pt x="7" y="16"/>
                    </a:moveTo>
                    <a:cubicBezTo>
                      <a:pt x="9" y="20"/>
                      <a:pt x="14" y="22"/>
                      <a:pt x="15" y="26"/>
                    </a:cubicBezTo>
                    <a:cubicBezTo>
                      <a:pt x="19" y="24"/>
                      <a:pt x="19" y="24"/>
                      <a:pt x="22" y="21"/>
                    </a:cubicBezTo>
                    <a:cubicBezTo>
                      <a:pt x="18" y="13"/>
                      <a:pt x="9" y="8"/>
                      <a:pt x="4" y="0"/>
                    </a:cubicBezTo>
                    <a:cubicBezTo>
                      <a:pt x="2" y="1"/>
                      <a:pt x="1" y="4"/>
                      <a:pt x="0" y="6"/>
                    </a:cubicBezTo>
                    <a:cubicBezTo>
                      <a:pt x="3" y="9"/>
                      <a:pt x="4" y="13"/>
                      <a:pt x="7" y="16"/>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5" name="Freeform 138"/>
              <p:cNvSpPr>
                <a:spLocks/>
              </p:cNvSpPr>
              <p:nvPr/>
            </p:nvSpPr>
            <p:spPr bwMode="auto">
              <a:xfrm>
                <a:off x="3857" y="2784"/>
                <a:ext cx="24" cy="27"/>
              </a:xfrm>
              <a:custGeom>
                <a:avLst/>
                <a:gdLst>
                  <a:gd name="T0" fmla="*/ 122 w 16"/>
                  <a:gd name="T1" fmla="*/ 121 h 17"/>
                  <a:gd name="T2" fmla="*/ 29 w 16"/>
                  <a:gd name="T3" fmla="*/ 0 h 17"/>
                  <a:gd name="T4" fmla="*/ 0 w 16"/>
                  <a:gd name="T5" fmla="*/ 64 h 17"/>
                  <a:gd name="T6" fmla="*/ 63 w 16"/>
                  <a:gd name="T7" fmla="*/ 162 h 17"/>
                  <a:gd name="T8" fmla="*/ 74 w 16"/>
                  <a:gd name="T9" fmla="*/ 172 h 17"/>
                  <a:gd name="T10" fmla="*/ 122 w 16"/>
                  <a:gd name="T11" fmla="*/ 121 h 17"/>
                  <a:gd name="T12" fmla="*/ 0 60000 65536"/>
                  <a:gd name="T13" fmla="*/ 0 60000 65536"/>
                  <a:gd name="T14" fmla="*/ 0 60000 65536"/>
                  <a:gd name="T15" fmla="*/ 0 60000 65536"/>
                  <a:gd name="T16" fmla="*/ 0 60000 65536"/>
                  <a:gd name="T17" fmla="*/ 0 60000 65536"/>
                  <a:gd name="T18" fmla="*/ 0 w 16"/>
                  <a:gd name="T19" fmla="*/ 0 h 17"/>
                  <a:gd name="T20" fmla="*/ 16 w 16"/>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6" h="17">
                    <a:moveTo>
                      <a:pt x="16" y="12"/>
                    </a:moveTo>
                    <a:cubicBezTo>
                      <a:pt x="12" y="9"/>
                      <a:pt x="8" y="4"/>
                      <a:pt x="4" y="0"/>
                    </a:cubicBezTo>
                    <a:cubicBezTo>
                      <a:pt x="2" y="1"/>
                      <a:pt x="0" y="3"/>
                      <a:pt x="0" y="6"/>
                    </a:cubicBezTo>
                    <a:cubicBezTo>
                      <a:pt x="4" y="8"/>
                      <a:pt x="7" y="13"/>
                      <a:pt x="9" y="16"/>
                    </a:cubicBezTo>
                    <a:cubicBezTo>
                      <a:pt x="10" y="17"/>
                      <a:pt x="10" y="17"/>
                      <a:pt x="10" y="17"/>
                    </a:cubicBezTo>
                    <a:cubicBezTo>
                      <a:pt x="13" y="16"/>
                      <a:pt x="15" y="14"/>
                      <a:pt x="16" y="12"/>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6" name="Freeform 139"/>
              <p:cNvSpPr>
                <a:spLocks/>
              </p:cNvSpPr>
              <p:nvPr/>
            </p:nvSpPr>
            <p:spPr bwMode="auto">
              <a:xfrm>
                <a:off x="3867" y="2869"/>
                <a:ext cx="25" cy="32"/>
              </a:xfrm>
              <a:custGeom>
                <a:avLst/>
                <a:gdLst>
                  <a:gd name="T0" fmla="*/ 114 w 16"/>
                  <a:gd name="T1" fmla="*/ 12 h 21"/>
                  <a:gd name="T2" fmla="*/ 103 w 16"/>
                  <a:gd name="T3" fmla="*/ 0 h 21"/>
                  <a:gd name="T4" fmla="*/ 95 w 16"/>
                  <a:gd name="T5" fmla="*/ 12 h 21"/>
                  <a:gd name="T6" fmla="*/ 0 w 16"/>
                  <a:gd name="T7" fmla="*/ 174 h 21"/>
                  <a:gd name="T8" fmla="*/ 66 w 16"/>
                  <a:gd name="T9" fmla="*/ 143 h 21"/>
                  <a:gd name="T10" fmla="*/ 148 w 16"/>
                  <a:gd name="T11" fmla="*/ 41 h 21"/>
                  <a:gd name="T12" fmla="*/ 114 w 16"/>
                  <a:gd name="T13" fmla="*/ 12 h 21"/>
                  <a:gd name="T14" fmla="*/ 0 60000 65536"/>
                  <a:gd name="T15" fmla="*/ 0 60000 65536"/>
                  <a:gd name="T16" fmla="*/ 0 60000 65536"/>
                  <a:gd name="T17" fmla="*/ 0 60000 65536"/>
                  <a:gd name="T18" fmla="*/ 0 60000 65536"/>
                  <a:gd name="T19" fmla="*/ 0 60000 65536"/>
                  <a:gd name="T20" fmla="*/ 0 60000 65536"/>
                  <a:gd name="T21" fmla="*/ 0 w 16"/>
                  <a:gd name="T22" fmla="*/ 0 h 21"/>
                  <a:gd name="T23" fmla="*/ 16 w 16"/>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21">
                    <a:moveTo>
                      <a:pt x="12" y="1"/>
                    </a:moveTo>
                    <a:cubicBezTo>
                      <a:pt x="11" y="1"/>
                      <a:pt x="11" y="0"/>
                      <a:pt x="11" y="0"/>
                    </a:cubicBezTo>
                    <a:cubicBezTo>
                      <a:pt x="11" y="0"/>
                      <a:pt x="10" y="0"/>
                      <a:pt x="10" y="1"/>
                    </a:cubicBezTo>
                    <a:cubicBezTo>
                      <a:pt x="5" y="6"/>
                      <a:pt x="1" y="13"/>
                      <a:pt x="0" y="21"/>
                    </a:cubicBezTo>
                    <a:cubicBezTo>
                      <a:pt x="2" y="20"/>
                      <a:pt x="5" y="19"/>
                      <a:pt x="7" y="18"/>
                    </a:cubicBezTo>
                    <a:cubicBezTo>
                      <a:pt x="8" y="13"/>
                      <a:pt x="12" y="9"/>
                      <a:pt x="16" y="5"/>
                    </a:cubicBezTo>
                    <a:cubicBezTo>
                      <a:pt x="14" y="4"/>
                      <a:pt x="13" y="2"/>
                      <a:pt x="12" y="1"/>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7" name="Freeform 140"/>
              <p:cNvSpPr>
                <a:spLocks/>
              </p:cNvSpPr>
              <p:nvPr/>
            </p:nvSpPr>
            <p:spPr bwMode="auto">
              <a:xfrm>
                <a:off x="3899" y="2838"/>
                <a:ext cx="16" cy="29"/>
              </a:xfrm>
              <a:custGeom>
                <a:avLst/>
                <a:gdLst>
                  <a:gd name="T0" fmla="*/ 107 w 10"/>
                  <a:gd name="T1" fmla="*/ 18 h 19"/>
                  <a:gd name="T2" fmla="*/ 34 w 10"/>
                  <a:gd name="T3" fmla="*/ 0 h 19"/>
                  <a:gd name="T4" fmla="*/ 0 w 10"/>
                  <a:gd name="T5" fmla="*/ 93 h 19"/>
                  <a:gd name="T6" fmla="*/ 21 w 10"/>
                  <a:gd name="T7" fmla="*/ 147 h 19"/>
                  <a:gd name="T8" fmla="*/ 21 w 10"/>
                  <a:gd name="T9" fmla="*/ 156 h 19"/>
                  <a:gd name="T10" fmla="*/ 67 w 10"/>
                  <a:gd name="T11" fmla="*/ 130 h 19"/>
                  <a:gd name="T12" fmla="*/ 107 w 10"/>
                  <a:gd name="T13" fmla="*/ 18 h 19"/>
                  <a:gd name="T14" fmla="*/ 0 60000 65536"/>
                  <a:gd name="T15" fmla="*/ 0 60000 65536"/>
                  <a:gd name="T16" fmla="*/ 0 60000 65536"/>
                  <a:gd name="T17" fmla="*/ 0 60000 65536"/>
                  <a:gd name="T18" fmla="*/ 0 60000 65536"/>
                  <a:gd name="T19" fmla="*/ 0 60000 65536"/>
                  <a:gd name="T20" fmla="*/ 0 60000 65536"/>
                  <a:gd name="T21" fmla="*/ 0 w 10"/>
                  <a:gd name="T22" fmla="*/ 0 h 19"/>
                  <a:gd name="T23" fmla="*/ 10 w 10"/>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9">
                    <a:moveTo>
                      <a:pt x="10" y="2"/>
                    </a:moveTo>
                    <a:cubicBezTo>
                      <a:pt x="3" y="0"/>
                      <a:pt x="3" y="0"/>
                      <a:pt x="3" y="0"/>
                    </a:cubicBezTo>
                    <a:cubicBezTo>
                      <a:pt x="5" y="5"/>
                      <a:pt x="3" y="8"/>
                      <a:pt x="0" y="11"/>
                    </a:cubicBezTo>
                    <a:cubicBezTo>
                      <a:pt x="0" y="14"/>
                      <a:pt x="1" y="16"/>
                      <a:pt x="2" y="18"/>
                    </a:cubicBezTo>
                    <a:cubicBezTo>
                      <a:pt x="2" y="18"/>
                      <a:pt x="2" y="18"/>
                      <a:pt x="2" y="19"/>
                    </a:cubicBezTo>
                    <a:cubicBezTo>
                      <a:pt x="4" y="18"/>
                      <a:pt x="5" y="17"/>
                      <a:pt x="6" y="16"/>
                    </a:cubicBezTo>
                    <a:cubicBezTo>
                      <a:pt x="9" y="12"/>
                      <a:pt x="9" y="7"/>
                      <a:pt x="10" y="2"/>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8" name="Freeform 141"/>
              <p:cNvSpPr>
                <a:spLocks/>
              </p:cNvSpPr>
              <p:nvPr/>
            </p:nvSpPr>
            <p:spPr bwMode="auto">
              <a:xfrm>
                <a:off x="3754" y="2823"/>
                <a:ext cx="27" cy="55"/>
              </a:xfrm>
              <a:custGeom>
                <a:avLst/>
                <a:gdLst>
                  <a:gd name="T0" fmla="*/ 135 w 18"/>
                  <a:gd name="T1" fmla="*/ 49 h 36"/>
                  <a:gd name="T2" fmla="*/ 90 w 18"/>
                  <a:gd name="T3" fmla="*/ 0 h 36"/>
                  <a:gd name="T4" fmla="*/ 0 w 18"/>
                  <a:gd name="T5" fmla="*/ 257 h 36"/>
                  <a:gd name="T6" fmla="*/ 9 w 18"/>
                  <a:gd name="T7" fmla="*/ 269 h 36"/>
                  <a:gd name="T8" fmla="*/ 47 w 18"/>
                  <a:gd name="T9" fmla="*/ 299 h 36"/>
                  <a:gd name="T10" fmla="*/ 104 w 18"/>
                  <a:gd name="T11" fmla="*/ 217 h 36"/>
                  <a:gd name="T12" fmla="*/ 131 w 18"/>
                  <a:gd name="T13" fmla="*/ 66 h 36"/>
                  <a:gd name="T14" fmla="*/ 135 w 18"/>
                  <a:gd name="T15" fmla="*/ 49 h 36"/>
                  <a:gd name="T16" fmla="*/ 135 w 18"/>
                  <a:gd name="T17" fmla="*/ 49 h 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6"/>
                  <a:gd name="T29" fmla="*/ 18 w 18"/>
                  <a:gd name="T30" fmla="*/ 36 h 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6">
                    <a:moveTo>
                      <a:pt x="18" y="6"/>
                    </a:moveTo>
                    <a:cubicBezTo>
                      <a:pt x="15" y="2"/>
                      <a:pt x="14" y="0"/>
                      <a:pt x="12" y="0"/>
                    </a:cubicBezTo>
                    <a:cubicBezTo>
                      <a:pt x="10" y="11"/>
                      <a:pt x="9" y="24"/>
                      <a:pt x="0" y="31"/>
                    </a:cubicBezTo>
                    <a:cubicBezTo>
                      <a:pt x="0" y="32"/>
                      <a:pt x="1" y="32"/>
                      <a:pt x="1" y="32"/>
                    </a:cubicBezTo>
                    <a:cubicBezTo>
                      <a:pt x="3" y="34"/>
                      <a:pt x="5" y="35"/>
                      <a:pt x="6" y="36"/>
                    </a:cubicBezTo>
                    <a:cubicBezTo>
                      <a:pt x="9" y="33"/>
                      <a:pt x="12" y="29"/>
                      <a:pt x="14" y="26"/>
                    </a:cubicBezTo>
                    <a:cubicBezTo>
                      <a:pt x="18" y="20"/>
                      <a:pt x="16" y="15"/>
                      <a:pt x="17" y="8"/>
                    </a:cubicBezTo>
                    <a:cubicBezTo>
                      <a:pt x="17" y="8"/>
                      <a:pt x="18" y="7"/>
                      <a:pt x="18" y="6"/>
                    </a:cubicBezTo>
                    <a:cubicBezTo>
                      <a:pt x="18" y="6"/>
                      <a:pt x="18" y="6"/>
                      <a:pt x="18" y="6"/>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49" name="Freeform 142"/>
              <p:cNvSpPr>
                <a:spLocks/>
              </p:cNvSpPr>
              <p:nvPr/>
            </p:nvSpPr>
            <p:spPr bwMode="auto">
              <a:xfrm>
                <a:off x="3778" y="2769"/>
                <a:ext cx="48" cy="51"/>
              </a:xfrm>
              <a:custGeom>
                <a:avLst/>
                <a:gdLst>
                  <a:gd name="T0" fmla="*/ 115 w 31"/>
                  <a:gd name="T1" fmla="*/ 29 h 33"/>
                  <a:gd name="T2" fmla="*/ 53 w 31"/>
                  <a:gd name="T3" fmla="*/ 134 h 33"/>
                  <a:gd name="T4" fmla="*/ 0 w 31"/>
                  <a:gd name="T5" fmla="*/ 210 h 33"/>
                  <a:gd name="T6" fmla="*/ 0 w 31"/>
                  <a:gd name="T7" fmla="*/ 223 h 33"/>
                  <a:gd name="T8" fmla="*/ 19 w 31"/>
                  <a:gd name="T9" fmla="*/ 229 h 33"/>
                  <a:gd name="T10" fmla="*/ 62 w 31"/>
                  <a:gd name="T11" fmla="*/ 292 h 33"/>
                  <a:gd name="T12" fmla="*/ 70 w 31"/>
                  <a:gd name="T13" fmla="*/ 280 h 33"/>
                  <a:gd name="T14" fmla="*/ 108 w 31"/>
                  <a:gd name="T15" fmla="*/ 181 h 33"/>
                  <a:gd name="T16" fmla="*/ 263 w 31"/>
                  <a:gd name="T17" fmla="*/ 82 h 33"/>
                  <a:gd name="T18" fmla="*/ 276 w 31"/>
                  <a:gd name="T19" fmla="*/ 0 h 33"/>
                  <a:gd name="T20" fmla="*/ 115 w 31"/>
                  <a:gd name="T21" fmla="*/ 29 h 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
                  <a:gd name="T34" fmla="*/ 0 h 33"/>
                  <a:gd name="T35" fmla="*/ 31 w 31"/>
                  <a:gd name="T36" fmla="*/ 33 h 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 h="33">
                    <a:moveTo>
                      <a:pt x="13" y="3"/>
                    </a:moveTo>
                    <a:cubicBezTo>
                      <a:pt x="9" y="6"/>
                      <a:pt x="9" y="11"/>
                      <a:pt x="6" y="15"/>
                    </a:cubicBezTo>
                    <a:cubicBezTo>
                      <a:pt x="4" y="18"/>
                      <a:pt x="2" y="21"/>
                      <a:pt x="0" y="24"/>
                    </a:cubicBezTo>
                    <a:cubicBezTo>
                      <a:pt x="0" y="25"/>
                      <a:pt x="0" y="25"/>
                      <a:pt x="0" y="25"/>
                    </a:cubicBezTo>
                    <a:cubicBezTo>
                      <a:pt x="0" y="25"/>
                      <a:pt x="1" y="26"/>
                      <a:pt x="2" y="26"/>
                    </a:cubicBezTo>
                    <a:cubicBezTo>
                      <a:pt x="5" y="28"/>
                      <a:pt x="6" y="31"/>
                      <a:pt x="7" y="33"/>
                    </a:cubicBezTo>
                    <a:cubicBezTo>
                      <a:pt x="7" y="33"/>
                      <a:pt x="8" y="33"/>
                      <a:pt x="8" y="32"/>
                    </a:cubicBezTo>
                    <a:cubicBezTo>
                      <a:pt x="10" y="29"/>
                      <a:pt x="10" y="25"/>
                      <a:pt x="12" y="21"/>
                    </a:cubicBezTo>
                    <a:cubicBezTo>
                      <a:pt x="15" y="16"/>
                      <a:pt x="23" y="4"/>
                      <a:pt x="30" y="9"/>
                    </a:cubicBezTo>
                    <a:cubicBezTo>
                      <a:pt x="31" y="6"/>
                      <a:pt x="31" y="3"/>
                      <a:pt x="31" y="0"/>
                    </a:cubicBezTo>
                    <a:cubicBezTo>
                      <a:pt x="24" y="0"/>
                      <a:pt x="18" y="0"/>
                      <a:pt x="13" y="3"/>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0" name="Freeform 143"/>
              <p:cNvSpPr>
                <a:spLocks/>
              </p:cNvSpPr>
              <p:nvPr/>
            </p:nvSpPr>
            <p:spPr bwMode="auto">
              <a:xfrm>
                <a:off x="3774" y="2778"/>
                <a:ext cx="23" cy="17"/>
              </a:xfrm>
              <a:custGeom>
                <a:avLst/>
                <a:gdLst>
                  <a:gd name="T0" fmla="*/ 101 w 15"/>
                  <a:gd name="T1" fmla="*/ 87 h 11"/>
                  <a:gd name="T2" fmla="*/ 127 w 15"/>
                  <a:gd name="T3" fmla="*/ 29 h 11"/>
                  <a:gd name="T4" fmla="*/ 32 w 15"/>
                  <a:gd name="T5" fmla="*/ 0 h 11"/>
                  <a:gd name="T6" fmla="*/ 12 w 15"/>
                  <a:gd name="T7" fmla="*/ 12 h 11"/>
                  <a:gd name="T8" fmla="*/ 0 w 15"/>
                  <a:gd name="T9" fmla="*/ 34 h 11"/>
                  <a:gd name="T10" fmla="*/ 28 w 15"/>
                  <a:gd name="T11" fmla="*/ 62 h 11"/>
                  <a:gd name="T12" fmla="*/ 101 w 15"/>
                  <a:gd name="T13" fmla="*/ 87 h 11"/>
                  <a:gd name="T14" fmla="*/ 0 60000 65536"/>
                  <a:gd name="T15" fmla="*/ 0 60000 65536"/>
                  <a:gd name="T16" fmla="*/ 0 60000 65536"/>
                  <a:gd name="T17" fmla="*/ 0 60000 65536"/>
                  <a:gd name="T18" fmla="*/ 0 60000 65536"/>
                  <a:gd name="T19" fmla="*/ 0 60000 65536"/>
                  <a:gd name="T20" fmla="*/ 0 60000 65536"/>
                  <a:gd name="T21" fmla="*/ 0 w 15"/>
                  <a:gd name="T22" fmla="*/ 0 h 11"/>
                  <a:gd name="T23" fmla="*/ 15 w 15"/>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11">
                    <a:moveTo>
                      <a:pt x="12" y="10"/>
                    </a:moveTo>
                    <a:cubicBezTo>
                      <a:pt x="15" y="3"/>
                      <a:pt x="15" y="3"/>
                      <a:pt x="15" y="3"/>
                    </a:cubicBezTo>
                    <a:cubicBezTo>
                      <a:pt x="11" y="5"/>
                      <a:pt x="7" y="2"/>
                      <a:pt x="4" y="0"/>
                    </a:cubicBezTo>
                    <a:cubicBezTo>
                      <a:pt x="1" y="1"/>
                      <a:pt x="1" y="1"/>
                      <a:pt x="1" y="1"/>
                    </a:cubicBezTo>
                    <a:cubicBezTo>
                      <a:pt x="1" y="2"/>
                      <a:pt x="0" y="3"/>
                      <a:pt x="0" y="4"/>
                    </a:cubicBezTo>
                    <a:cubicBezTo>
                      <a:pt x="1" y="5"/>
                      <a:pt x="2" y="6"/>
                      <a:pt x="3" y="7"/>
                    </a:cubicBezTo>
                    <a:cubicBezTo>
                      <a:pt x="6" y="9"/>
                      <a:pt x="9" y="11"/>
                      <a:pt x="12" y="10"/>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1" name="Freeform 144"/>
              <p:cNvSpPr>
                <a:spLocks/>
              </p:cNvSpPr>
              <p:nvPr/>
            </p:nvSpPr>
            <p:spPr bwMode="auto">
              <a:xfrm>
                <a:off x="3703" y="2761"/>
                <a:ext cx="48" cy="25"/>
              </a:xfrm>
              <a:custGeom>
                <a:avLst/>
                <a:gdLst>
                  <a:gd name="T0" fmla="*/ 276 w 31"/>
                  <a:gd name="T1" fmla="*/ 95 h 16"/>
                  <a:gd name="T2" fmla="*/ 259 w 31"/>
                  <a:gd name="T3" fmla="*/ 34 h 16"/>
                  <a:gd name="T4" fmla="*/ 62 w 31"/>
                  <a:gd name="T5" fmla="*/ 66 h 16"/>
                  <a:gd name="T6" fmla="*/ 12 w 31"/>
                  <a:gd name="T7" fmla="*/ 103 h 16"/>
                  <a:gd name="T8" fmla="*/ 45 w 31"/>
                  <a:gd name="T9" fmla="*/ 148 h 16"/>
                  <a:gd name="T10" fmla="*/ 82 w 31"/>
                  <a:gd name="T11" fmla="*/ 130 h 16"/>
                  <a:gd name="T12" fmla="*/ 276 w 31"/>
                  <a:gd name="T13" fmla="*/ 95 h 16"/>
                  <a:gd name="T14" fmla="*/ 0 60000 65536"/>
                  <a:gd name="T15" fmla="*/ 0 60000 65536"/>
                  <a:gd name="T16" fmla="*/ 0 60000 65536"/>
                  <a:gd name="T17" fmla="*/ 0 60000 65536"/>
                  <a:gd name="T18" fmla="*/ 0 60000 65536"/>
                  <a:gd name="T19" fmla="*/ 0 60000 65536"/>
                  <a:gd name="T20" fmla="*/ 0 60000 65536"/>
                  <a:gd name="T21" fmla="*/ 0 w 31"/>
                  <a:gd name="T22" fmla="*/ 0 h 16"/>
                  <a:gd name="T23" fmla="*/ 31 w 31"/>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 h="16">
                    <a:moveTo>
                      <a:pt x="31" y="10"/>
                    </a:moveTo>
                    <a:cubicBezTo>
                      <a:pt x="30" y="8"/>
                      <a:pt x="30" y="6"/>
                      <a:pt x="29" y="4"/>
                    </a:cubicBezTo>
                    <a:cubicBezTo>
                      <a:pt x="22" y="0"/>
                      <a:pt x="13" y="3"/>
                      <a:pt x="7" y="7"/>
                    </a:cubicBezTo>
                    <a:cubicBezTo>
                      <a:pt x="5" y="9"/>
                      <a:pt x="3" y="10"/>
                      <a:pt x="1" y="11"/>
                    </a:cubicBezTo>
                    <a:cubicBezTo>
                      <a:pt x="0" y="14"/>
                      <a:pt x="1" y="16"/>
                      <a:pt x="5" y="16"/>
                    </a:cubicBezTo>
                    <a:cubicBezTo>
                      <a:pt x="6" y="16"/>
                      <a:pt x="7" y="15"/>
                      <a:pt x="9" y="14"/>
                    </a:cubicBezTo>
                    <a:cubicBezTo>
                      <a:pt x="16" y="9"/>
                      <a:pt x="23" y="7"/>
                      <a:pt x="31" y="10"/>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2" name="Freeform 145"/>
              <p:cNvSpPr>
                <a:spLocks/>
              </p:cNvSpPr>
              <p:nvPr/>
            </p:nvSpPr>
            <p:spPr bwMode="auto">
              <a:xfrm>
                <a:off x="3653" y="2656"/>
                <a:ext cx="55" cy="49"/>
              </a:xfrm>
              <a:custGeom>
                <a:avLst/>
                <a:gdLst>
                  <a:gd name="T0" fmla="*/ 75 w 36"/>
                  <a:gd name="T1" fmla="*/ 217 h 32"/>
                  <a:gd name="T2" fmla="*/ 225 w 36"/>
                  <a:gd name="T3" fmla="*/ 270 h 32"/>
                  <a:gd name="T4" fmla="*/ 299 w 36"/>
                  <a:gd name="T5" fmla="*/ 237 h 32"/>
                  <a:gd name="T6" fmla="*/ 110 w 36"/>
                  <a:gd name="T7" fmla="*/ 155 h 32"/>
                  <a:gd name="T8" fmla="*/ 49 w 36"/>
                  <a:gd name="T9" fmla="*/ 0 h 32"/>
                  <a:gd name="T10" fmla="*/ 18 w 36"/>
                  <a:gd name="T11" fmla="*/ 28 h 32"/>
                  <a:gd name="T12" fmla="*/ 12 w 36"/>
                  <a:gd name="T13" fmla="*/ 66 h 32"/>
                  <a:gd name="T14" fmla="*/ 0 w 36"/>
                  <a:gd name="T15" fmla="*/ 110 h 32"/>
                  <a:gd name="T16" fmla="*/ 75 w 36"/>
                  <a:gd name="T17" fmla="*/ 217 h 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32"/>
                  <a:gd name="T29" fmla="*/ 36 w 36"/>
                  <a:gd name="T30" fmla="*/ 32 h 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32">
                    <a:moveTo>
                      <a:pt x="9" y="26"/>
                    </a:moveTo>
                    <a:cubicBezTo>
                      <a:pt x="13" y="28"/>
                      <a:pt x="23" y="29"/>
                      <a:pt x="27" y="32"/>
                    </a:cubicBezTo>
                    <a:cubicBezTo>
                      <a:pt x="30" y="31"/>
                      <a:pt x="33" y="30"/>
                      <a:pt x="36" y="28"/>
                    </a:cubicBezTo>
                    <a:cubicBezTo>
                      <a:pt x="30" y="23"/>
                      <a:pt x="19" y="21"/>
                      <a:pt x="13" y="18"/>
                    </a:cubicBezTo>
                    <a:cubicBezTo>
                      <a:pt x="4" y="14"/>
                      <a:pt x="4" y="7"/>
                      <a:pt x="6" y="0"/>
                    </a:cubicBezTo>
                    <a:cubicBezTo>
                      <a:pt x="4" y="1"/>
                      <a:pt x="3" y="2"/>
                      <a:pt x="2" y="3"/>
                    </a:cubicBezTo>
                    <a:cubicBezTo>
                      <a:pt x="1" y="8"/>
                      <a:pt x="1" y="8"/>
                      <a:pt x="1" y="8"/>
                    </a:cubicBezTo>
                    <a:cubicBezTo>
                      <a:pt x="1" y="10"/>
                      <a:pt x="0" y="11"/>
                      <a:pt x="0" y="13"/>
                    </a:cubicBezTo>
                    <a:cubicBezTo>
                      <a:pt x="1" y="18"/>
                      <a:pt x="3" y="22"/>
                      <a:pt x="9" y="26"/>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3" name="Freeform 146"/>
              <p:cNvSpPr>
                <a:spLocks/>
              </p:cNvSpPr>
              <p:nvPr/>
            </p:nvSpPr>
            <p:spPr bwMode="auto">
              <a:xfrm>
                <a:off x="3745" y="2840"/>
                <a:ext cx="26" cy="18"/>
              </a:xfrm>
              <a:custGeom>
                <a:avLst/>
                <a:gdLst>
                  <a:gd name="T0" fmla="*/ 0 w 17"/>
                  <a:gd name="T1" fmla="*/ 32 h 12"/>
                  <a:gd name="T2" fmla="*/ 142 w 17"/>
                  <a:gd name="T3" fmla="*/ 41 h 12"/>
                  <a:gd name="T4" fmla="*/ 142 w 17"/>
                  <a:gd name="T5" fmla="*/ 0 h 12"/>
                  <a:gd name="T6" fmla="*/ 12 w 17"/>
                  <a:gd name="T7" fmla="*/ 0 h 12"/>
                  <a:gd name="T8" fmla="*/ 0 w 17"/>
                  <a:gd name="T9" fmla="*/ 32 h 12"/>
                  <a:gd name="T10" fmla="*/ 0 60000 65536"/>
                  <a:gd name="T11" fmla="*/ 0 60000 65536"/>
                  <a:gd name="T12" fmla="*/ 0 60000 65536"/>
                  <a:gd name="T13" fmla="*/ 0 60000 65536"/>
                  <a:gd name="T14" fmla="*/ 0 60000 65536"/>
                  <a:gd name="T15" fmla="*/ 0 w 17"/>
                  <a:gd name="T16" fmla="*/ 0 h 12"/>
                  <a:gd name="T17" fmla="*/ 17 w 17"/>
                  <a:gd name="T18" fmla="*/ 12 h 12"/>
                </a:gdLst>
                <a:ahLst/>
                <a:cxnLst>
                  <a:cxn ang="T10">
                    <a:pos x="T0" y="T1"/>
                  </a:cxn>
                  <a:cxn ang="T11">
                    <a:pos x="T2" y="T3"/>
                  </a:cxn>
                  <a:cxn ang="T12">
                    <a:pos x="T4" y="T5"/>
                  </a:cxn>
                  <a:cxn ang="T13">
                    <a:pos x="T6" y="T7"/>
                  </a:cxn>
                  <a:cxn ang="T14">
                    <a:pos x="T8" y="T9"/>
                  </a:cxn>
                </a:cxnLst>
                <a:rect l="T15" t="T16" r="T17" b="T18"/>
                <a:pathLst>
                  <a:path w="17" h="12">
                    <a:moveTo>
                      <a:pt x="0" y="4"/>
                    </a:moveTo>
                    <a:cubicBezTo>
                      <a:pt x="7" y="9"/>
                      <a:pt x="15" y="12"/>
                      <a:pt x="17" y="5"/>
                    </a:cubicBezTo>
                    <a:cubicBezTo>
                      <a:pt x="17" y="0"/>
                      <a:pt x="17" y="0"/>
                      <a:pt x="17" y="0"/>
                    </a:cubicBezTo>
                    <a:cubicBezTo>
                      <a:pt x="13" y="6"/>
                      <a:pt x="7" y="4"/>
                      <a:pt x="1" y="0"/>
                    </a:cubicBezTo>
                    <a:cubicBezTo>
                      <a:pt x="1" y="1"/>
                      <a:pt x="0" y="3"/>
                      <a:pt x="0" y="4"/>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4" name="Freeform 147"/>
              <p:cNvSpPr>
                <a:spLocks/>
              </p:cNvSpPr>
              <p:nvPr/>
            </p:nvSpPr>
            <p:spPr bwMode="auto">
              <a:xfrm>
                <a:off x="3697" y="2815"/>
                <a:ext cx="38" cy="22"/>
              </a:xfrm>
              <a:custGeom>
                <a:avLst/>
                <a:gdLst>
                  <a:gd name="T0" fmla="*/ 195 w 25"/>
                  <a:gd name="T1" fmla="*/ 116 h 14"/>
                  <a:gd name="T2" fmla="*/ 204 w 25"/>
                  <a:gd name="T3" fmla="*/ 96 h 14"/>
                  <a:gd name="T4" fmla="*/ 141 w 25"/>
                  <a:gd name="T5" fmla="*/ 31 h 14"/>
                  <a:gd name="T6" fmla="*/ 18 w 25"/>
                  <a:gd name="T7" fmla="*/ 35 h 14"/>
                  <a:gd name="T8" fmla="*/ 0 w 25"/>
                  <a:gd name="T9" fmla="*/ 35 h 14"/>
                  <a:gd name="T10" fmla="*/ 18 w 25"/>
                  <a:gd name="T11" fmla="*/ 116 h 14"/>
                  <a:gd name="T12" fmla="*/ 74 w 25"/>
                  <a:gd name="T13" fmla="*/ 77 h 14"/>
                  <a:gd name="T14" fmla="*/ 170 w 25"/>
                  <a:gd name="T15" fmla="*/ 121 h 14"/>
                  <a:gd name="T16" fmla="*/ 176 w 25"/>
                  <a:gd name="T17" fmla="*/ 135 h 14"/>
                  <a:gd name="T18" fmla="*/ 195 w 25"/>
                  <a:gd name="T19" fmla="*/ 116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
                  <a:gd name="T31" fmla="*/ 0 h 14"/>
                  <a:gd name="T32" fmla="*/ 25 w 25"/>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 h="14">
                    <a:moveTo>
                      <a:pt x="24" y="12"/>
                    </a:moveTo>
                    <a:cubicBezTo>
                      <a:pt x="25" y="11"/>
                      <a:pt x="25" y="10"/>
                      <a:pt x="25" y="10"/>
                    </a:cubicBezTo>
                    <a:cubicBezTo>
                      <a:pt x="22" y="7"/>
                      <a:pt x="19" y="5"/>
                      <a:pt x="17" y="3"/>
                    </a:cubicBezTo>
                    <a:cubicBezTo>
                      <a:pt x="11" y="0"/>
                      <a:pt x="8" y="1"/>
                      <a:pt x="2" y="4"/>
                    </a:cubicBezTo>
                    <a:cubicBezTo>
                      <a:pt x="1" y="4"/>
                      <a:pt x="1" y="4"/>
                      <a:pt x="0" y="4"/>
                    </a:cubicBezTo>
                    <a:cubicBezTo>
                      <a:pt x="1" y="7"/>
                      <a:pt x="1" y="10"/>
                      <a:pt x="2" y="12"/>
                    </a:cubicBezTo>
                    <a:cubicBezTo>
                      <a:pt x="4" y="11"/>
                      <a:pt x="6" y="9"/>
                      <a:pt x="9" y="8"/>
                    </a:cubicBezTo>
                    <a:cubicBezTo>
                      <a:pt x="14" y="7"/>
                      <a:pt x="17" y="10"/>
                      <a:pt x="21" y="13"/>
                    </a:cubicBezTo>
                    <a:cubicBezTo>
                      <a:pt x="21" y="13"/>
                      <a:pt x="22" y="13"/>
                      <a:pt x="22" y="14"/>
                    </a:cubicBezTo>
                    <a:cubicBezTo>
                      <a:pt x="23" y="13"/>
                      <a:pt x="24" y="12"/>
                      <a:pt x="24" y="12"/>
                    </a:cubicBezTo>
                    <a:close/>
                  </a:path>
                </a:pathLst>
              </a:custGeom>
              <a:solidFill>
                <a:srgbClr val="7CCE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5" name="Freeform 148"/>
              <p:cNvSpPr>
                <a:spLocks noEditPoints="1"/>
              </p:cNvSpPr>
              <p:nvPr/>
            </p:nvSpPr>
            <p:spPr bwMode="auto">
              <a:xfrm>
                <a:off x="3742" y="1986"/>
                <a:ext cx="366" cy="208"/>
              </a:xfrm>
              <a:custGeom>
                <a:avLst/>
                <a:gdLst>
                  <a:gd name="T0" fmla="*/ 110 w 239"/>
                  <a:gd name="T1" fmla="*/ 142 h 136"/>
                  <a:gd name="T2" fmla="*/ 127 w 239"/>
                  <a:gd name="T3" fmla="*/ 459 h 136"/>
                  <a:gd name="T4" fmla="*/ 176 w 239"/>
                  <a:gd name="T5" fmla="*/ 552 h 136"/>
                  <a:gd name="T6" fmla="*/ 225 w 239"/>
                  <a:gd name="T7" fmla="*/ 393 h 136"/>
                  <a:gd name="T8" fmla="*/ 257 w 239"/>
                  <a:gd name="T9" fmla="*/ 445 h 136"/>
                  <a:gd name="T10" fmla="*/ 279 w 239"/>
                  <a:gd name="T11" fmla="*/ 361 h 136"/>
                  <a:gd name="T12" fmla="*/ 312 w 239"/>
                  <a:gd name="T13" fmla="*/ 257 h 136"/>
                  <a:gd name="T14" fmla="*/ 331 w 239"/>
                  <a:gd name="T15" fmla="*/ 257 h 136"/>
                  <a:gd name="T16" fmla="*/ 345 w 239"/>
                  <a:gd name="T17" fmla="*/ 203 h 136"/>
                  <a:gd name="T18" fmla="*/ 1954 w 239"/>
                  <a:gd name="T19" fmla="*/ 66 h 136"/>
                  <a:gd name="T20" fmla="*/ 1968 w 239"/>
                  <a:gd name="T21" fmla="*/ 66 h 136"/>
                  <a:gd name="T22" fmla="*/ 1954 w 239"/>
                  <a:gd name="T23" fmla="*/ 168 h 136"/>
                  <a:gd name="T24" fmla="*/ 1946 w 239"/>
                  <a:gd name="T25" fmla="*/ 101 h 136"/>
                  <a:gd name="T26" fmla="*/ 1222 w 239"/>
                  <a:gd name="T27" fmla="*/ 142 h 136"/>
                  <a:gd name="T28" fmla="*/ 1214 w 239"/>
                  <a:gd name="T29" fmla="*/ 194 h 136"/>
                  <a:gd name="T30" fmla="*/ 1222 w 239"/>
                  <a:gd name="T31" fmla="*/ 194 h 136"/>
                  <a:gd name="T32" fmla="*/ 1121 w 239"/>
                  <a:gd name="T33" fmla="*/ 286 h 136"/>
                  <a:gd name="T34" fmla="*/ 1034 w 239"/>
                  <a:gd name="T35" fmla="*/ 332 h 136"/>
                  <a:gd name="T36" fmla="*/ 1063 w 239"/>
                  <a:gd name="T37" fmla="*/ 459 h 136"/>
                  <a:gd name="T38" fmla="*/ 923 w 239"/>
                  <a:gd name="T39" fmla="*/ 486 h 136"/>
                  <a:gd name="T40" fmla="*/ 1002 w 239"/>
                  <a:gd name="T41" fmla="*/ 596 h 136"/>
                  <a:gd name="T42" fmla="*/ 985 w 239"/>
                  <a:gd name="T43" fmla="*/ 629 h 136"/>
                  <a:gd name="T44" fmla="*/ 1063 w 239"/>
                  <a:gd name="T45" fmla="*/ 662 h 136"/>
                  <a:gd name="T46" fmla="*/ 1147 w 239"/>
                  <a:gd name="T47" fmla="*/ 644 h 136"/>
                  <a:gd name="T48" fmla="*/ 1129 w 239"/>
                  <a:gd name="T49" fmla="*/ 809 h 136"/>
                  <a:gd name="T50" fmla="*/ 1046 w 239"/>
                  <a:gd name="T51" fmla="*/ 809 h 136"/>
                  <a:gd name="T52" fmla="*/ 1063 w 239"/>
                  <a:gd name="T53" fmla="*/ 898 h 136"/>
                  <a:gd name="T54" fmla="*/ 1014 w 239"/>
                  <a:gd name="T55" fmla="*/ 919 h 136"/>
                  <a:gd name="T56" fmla="*/ 1002 w 239"/>
                  <a:gd name="T57" fmla="*/ 1012 h 136"/>
                  <a:gd name="T58" fmla="*/ 1089 w 239"/>
                  <a:gd name="T59" fmla="*/ 1006 h 136"/>
                  <a:gd name="T60" fmla="*/ 1034 w 239"/>
                  <a:gd name="T61" fmla="*/ 1074 h 136"/>
                  <a:gd name="T62" fmla="*/ 1447 w 239"/>
                  <a:gd name="T63" fmla="*/ 962 h 136"/>
                  <a:gd name="T64" fmla="*/ 1919 w 239"/>
                  <a:gd name="T65" fmla="*/ 332 h 136"/>
                  <a:gd name="T66" fmla="*/ 1954 w 239"/>
                  <a:gd name="T67" fmla="*/ 168 h 136"/>
                  <a:gd name="T68" fmla="*/ 1407 w 239"/>
                  <a:gd name="T69" fmla="*/ 310 h 136"/>
                  <a:gd name="T70" fmla="*/ 1482 w 239"/>
                  <a:gd name="T71" fmla="*/ 445 h 136"/>
                  <a:gd name="T72" fmla="*/ 1337 w 239"/>
                  <a:gd name="T73" fmla="*/ 366 h 136"/>
                  <a:gd name="T74" fmla="*/ 1156 w 239"/>
                  <a:gd name="T75" fmla="*/ 401 h 136"/>
                  <a:gd name="T76" fmla="*/ 1239 w 239"/>
                  <a:gd name="T77" fmla="*/ 384 h 136"/>
                  <a:gd name="T78" fmla="*/ 1378 w 239"/>
                  <a:gd name="T79" fmla="*/ 486 h 136"/>
                  <a:gd name="T80" fmla="*/ 1314 w 239"/>
                  <a:gd name="T81" fmla="*/ 587 h 136"/>
                  <a:gd name="T82" fmla="*/ 1178 w 239"/>
                  <a:gd name="T83" fmla="*/ 508 h 136"/>
                  <a:gd name="T84" fmla="*/ 1147 w 239"/>
                  <a:gd name="T85" fmla="*/ 994 h 136"/>
                  <a:gd name="T86" fmla="*/ 1214 w 239"/>
                  <a:gd name="T87" fmla="*/ 901 h 136"/>
                  <a:gd name="T88" fmla="*/ 1178 w 239"/>
                  <a:gd name="T89" fmla="*/ 1022 h 136"/>
                  <a:gd name="T90" fmla="*/ 1439 w 239"/>
                  <a:gd name="T91" fmla="*/ 818 h 136"/>
                  <a:gd name="T92" fmla="*/ 1314 w 239"/>
                  <a:gd name="T93" fmla="*/ 777 h 136"/>
                  <a:gd name="T94" fmla="*/ 1377 w 239"/>
                  <a:gd name="T95" fmla="*/ 644 h 136"/>
                  <a:gd name="T96" fmla="*/ 1628 w 239"/>
                  <a:gd name="T97" fmla="*/ 587 h 136"/>
                  <a:gd name="T98" fmla="*/ 1698 w 239"/>
                  <a:gd name="T99" fmla="*/ 414 h 136"/>
                  <a:gd name="T100" fmla="*/ 1534 w 239"/>
                  <a:gd name="T101" fmla="*/ 332 h 136"/>
                  <a:gd name="T102" fmla="*/ 1583 w 239"/>
                  <a:gd name="T103" fmla="*/ 297 h 136"/>
                  <a:gd name="T104" fmla="*/ 1628 w 239"/>
                  <a:gd name="T105" fmla="*/ 251 h 136"/>
                  <a:gd name="T106" fmla="*/ 1346 w 239"/>
                  <a:gd name="T107" fmla="*/ 176 h 136"/>
                  <a:gd name="T108" fmla="*/ 1698 w 239"/>
                  <a:gd name="T109" fmla="*/ 168 h 136"/>
                  <a:gd name="T110" fmla="*/ 1836 w 239"/>
                  <a:gd name="T111" fmla="*/ 286 h 136"/>
                  <a:gd name="T112" fmla="*/ 1789 w 239"/>
                  <a:gd name="T113" fmla="*/ 187 h 1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39"/>
                  <a:gd name="T172" fmla="*/ 0 h 136"/>
                  <a:gd name="T173" fmla="*/ 239 w 239"/>
                  <a:gd name="T174" fmla="*/ 136 h 1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39" h="136">
                    <a:moveTo>
                      <a:pt x="27" y="23"/>
                    </a:moveTo>
                    <a:cubicBezTo>
                      <a:pt x="23" y="20"/>
                      <a:pt x="17" y="17"/>
                      <a:pt x="13" y="17"/>
                    </a:cubicBezTo>
                    <a:cubicBezTo>
                      <a:pt x="0" y="21"/>
                      <a:pt x="0" y="21"/>
                      <a:pt x="0" y="21"/>
                    </a:cubicBezTo>
                    <a:cubicBezTo>
                      <a:pt x="16" y="24"/>
                      <a:pt x="18" y="42"/>
                      <a:pt x="15" y="55"/>
                    </a:cubicBezTo>
                    <a:cubicBezTo>
                      <a:pt x="14" y="59"/>
                      <a:pt x="15" y="62"/>
                      <a:pt x="16" y="66"/>
                    </a:cubicBezTo>
                    <a:cubicBezTo>
                      <a:pt x="17" y="66"/>
                      <a:pt x="19" y="66"/>
                      <a:pt x="21" y="66"/>
                    </a:cubicBezTo>
                    <a:cubicBezTo>
                      <a:pt x="20" y="60"/>
                      <a:pt x="23" y="55"/>
                      <a:pt x="24" y="49"/>
                    </a:cubicBezTo>
                    <a:cubicBezTo>
                      <a:pt x="27" y="47"/>
                      <a:pt x="27" y="47"/>
                      <a:pt x="27" y="47"/>
                    </a:cubicBezTo>
                    <a:cubicBezTo>
                      <a:pt x="28" y="47"/>
                      <a:pt x="28" y="47"/>
                      <a:pt x="29" y="47"/>
                    </a:cubicBezTo>
                    <a:cubicBezTo>
                      <a:pt x="31" y="48"/>
                      <a:pt x="31" y="51"/>
                      <a:pt x="31" y="53"/>
                    </a:cubicBezTo>
                    <a:cubicBezTo>
                      <a:pt x="32" y="51"/>
                      <a:pt x="33" y="49"/>
                      <a:pt x="33" y="47"/>
                    </a:cubicBezTo>
                    <a:cubicBezTo>
                      <a:pt x="34" y="46"/>
                      <a:pt x="32" y="44"/>
                      <a:pt x="33" y="43"/>
                    </a:cubicBezTo>
                    <a:cubicBezTo>
                      <a:pt x="33" y="42"/>
                      <a:pt x="33" y="42"/>
                      <a:pt x="34" y="42"/>
                    </a:cubicBezTo>
                    <a:cubicBezTo>
                      <a:pt x="31" y="39"/>
                      <a:pt x="33" y="31"/>
                      <a:pt x="37" y="31"/>
                    </a:cubicBezTo>
                    <a:cubicBezTo>
                      <a:pt x="38" y="31"/>
                      <a:pt x="38" y="31"/>
                      <a:pt x="38" y="31"/>
                    </a:cubicBezTo>
                    <a:cubicBezTo>
                      <a:pt x="38" y="31"/>
                      <a:pt x="38" y="31"/>
                      <a:pt x="39" y="31"/>
                    </a:cubicBezTo>
                    <a:cubicBezTo>
                      <a:pt x="39" y="29"/>
                      <a:pt x="40" y="28"/>
                      <a:pt x="41" y="26"/>
                    </a:cubicBezTo>
                    <a:cubicBezTo>
                      <a:pt x="41" y="25"/>
                      <a:pt x="41" y="25"/>
                      <a:pt x="41" y="24"/>
                    </a:cubicBezTo>
                    <a:cubicBezTo>
                      <a:pt x="33" y="21"/>
                      <a:pt x="29" y="19"/>
                      <a:pt x="27" y="23"/>
                    </a:cubicBezTo>
                    <a:close/>
                    <a:moveTo>
                      <a:pt x="232" y="8"/>
                    </a:moveTo>
                    <a:cubicBezTo>
                      <a:pt x="232" y="10"/>
                      <a:pt x="231" y="11"/>
                      <a:pt x="231" y="12"/>
                    </a:cubicBezTo>
                    <a:cubicBezTo>
                      <a:pt x="232" y="11"/>
                      <a:pt x="233" y="10"/>
                      <a:pt x="234" y="8"/>
                    </a:cubicBezTo>
                    <a:lnTo>
                      <a:pt x="232" y="8"/>
                    </a:lnTo>
                    <a:close/>
                    <a:moveTo>
                      <a:pt x="232" y="20"/>
                    </a:moveTo>
                    <a:cubicBezTo>
                      <a:pt x="231" y="20"/>
                      <a:pt x="230" y="21"/>
                      <a:pt x="229" y="22"/>
                    </a:cubicBezTo>
                    <a:cubicBezTo>
                      <a:pt x="230" y="19"/>
                      <a:pt x="231" y="15"/>
                      <a:pt x="231" y="12"/>
                    </a:cubicBezTo>
                    <a:cubicBezTo>
                      <a:pt x="219" y="25"/>
                      <a:pt x="186" y="0"/>
                      <a:pt x="170" y="8"/>
                    </a:cubicBezTo>
                    <a:cubicBezTo>
                      <a:pt x="161" y="13"/>
                      <a:pt x="153" y="15"/>
                      <a:pt x="145" y="17"/>
                    </a:cubicBezTo>
                    <a:cubicBezTo>
                      <a:pt x="145" y="18"/>
                      <a:pt x="145" y="18"/>
                      <a:pt x="145" y="18"/>
                    </a:cubicBezTo>
                    <a:cubicBezTo>
                      <a:pt x="145" y="20"/>
                      <a:pt x="145" y="22"/>
                      <a:pt x="144" y="23"/>
                    </a:cubicBezTo>
                    <a:cubicBezTo>
                      <a:pt x="144" y="23"/>
                      <a:pt x="145" y="23"/>
                      <a:pt x="145" y="23"/>
                    </a:cubicBezTo>
                    <a:cubicBezTo>
                      <a:pt x="145" y="23"/>
                      <a:pt x="145" y="23"/>
                      <a:pt x="145" y="23"/>
                    </a:cubicBezTo>
                    <a:cubicBezTo>
                      <a:pt x="152" y="24"/>
                      <a:pt x="166" y="33"/>
                      <a:pt x="154" y="38"/>
                    </a:cubicBezTo>
                    <a:cubicBezTo>
                      <a:pt x="150" y="40"/>
                      <a:pt x="140" y="38"/>
                      <a:pt x="133" y="34"/>
                    </a:cubicBezTo>
                    <a:cubicBezTo>
                      <a:pt x="130" y="36"/>
                      <a:pt x="126" y="37"/>
                      <a:pt x="123" y="40"/>
                    </a:cubicBezTo>
                    <a:cubicBezTo>
                      <a:pt x="123" y="40"/>
                      <a:pt x="123" y="40"/>
                      <a:pt x="123" y="40"/>
                    </a:cubicBezTo>
                    <a:cubicBezTo>
                      <a:pt x="126" y="40"/>
                      <a:pt x="126" y="40"/>
                      <a:pt x="126" y="40"/>
                    </a:cubicBezTo>
                    <a:cubicBezTo>
                      <a:pt x="127" y="42"/>
                      <a:pt x="129" y="53"/>
                      <a:pt x="126" y="55"/>
                    </a:cubicBezTo>
                    <a:cubicBezTo>
                      <a:pt x="124" y="56"/>
                      <a:pt x="121" y="55"/>
                      <a:pt x="118" y="54"/>
                    </a:cubicBezTo>
                    <a:cubicBezTo>
                      <a:pt x="116" y="56"/>
                      <a:pt x="113" y="57"/>
                      <a:pt x="110" y="58"/>
                    </a:cubicBezTo>
                    <a:cubicBezTo>
                      <a:pt x="112" y="58"/>
                      <a:pt x="113" y="59"/>
                      <a:pt x="114" y="59"/>
                    </a:cubicBezTo>
                    <a:cubicBezTo>
                      <a:pt x="117" y="61"/>
                      <a:pt x="120" y="68"/>
                      <a:pt x="119" y="71"/>
                    </a:cubicBezTo>
                    <a:cubicBezTo>
                      <a:pt x="119" y="72"/>
                      <a:pt x="118" y="73"/>
                      <a:pt x="117" y="74"/>
                    </a:cubicBezTo>
                    <a:cubicBezTo>
                      <a:pt x="117" y="74"/>
                      <a:pt x="117" y="74"/>
                      <a:pt x="117" y="75"/>
                    </a:cubicBezTo>
                    <a:cubicBezTo>
                      <a:pt x="120" y="77"/>
                      <a:pt x="119" y="77"/>
                      <a:pt x="123" y="78"/>
                    </a:cubicBezTo>
                    <a:cubicBezTo>
                      <a:pt x="124" y="79"/>
                      <a:pt x="125" y="79"/>
                      <a:pt x="126" y="79"/>
                    </a:cubicBezTo>
                    <a:cubicBezTo>
                      <a:pt x="129" y="77"/>
                      <a:pt x="132" y="75"/>
                      <a:pt x="134" y="76"/>
                    </a:cubicBezTo>
                    <a:cubicBezTo>
                      <a:pt x="136" y="77"/>
                      <a:pt x="136" y="77"/>
                      <a:pt x="136" y="77"/>
                    </a:cubicBezTo>
                    <a:cubicBezTo>
                      <a:pt x="137" y="82"/>
                      <a:pt x="140" y="85"/>
                      <a:pt x="142" y="91"/>
                    </a:cubicBezTo>
                    <a:cubicBezTo>
                      <a:pt x="144" y="98"/>
                      <a:pt x="140" y="98"/>
                      <a:pt x="134" y="97"/>
                    </a:cubicBezTo>
                    <a:cubicBezTo>
                      <a:pt x="131" y="97"/>
                      <a:pt x="128" y="97"/>
                      <a:pt x="126" y="97"/>
                    </a:cubicBezTo>
                    <a:cubicBezTo>
                      <a:pt x="125" y="97"/>
                      <a:pt x="125" y="97"/>
                      <a:pt x="124" y="97"/>
                    </a:cubicBezTo>
                    <a:cubicBezTo>
                      <a:pt x="122" y="99"/>
                      <a:pt x="117" y="100"/>
                      <a:pt x="115" y="103"/>
                    </a:cubicBezTo>
                    <a:cubicBezTo>
                      <a:pt x="119" y="102"/>
                      <a:pt x="125" y="102"/>
                      <a:pt x="126" y="107"/>
                    </a:cubicBezTo>
                    <a:cubicBezTo>
                      <a:pt x="124" y="108"/>
                      <a:pt x="122" y="109"/>
                      <a:pt x="120" y="109"/>
                    </a:cubicBezTo>
                    <a:cubicBezTo>
                      <a:pt x="120" y="109"/>
                      <a:pt x="120" y="109"/>
                      <a:pt x="120" y="110"/>
                    </a:cubicBezTo>
                    <a:cubicBezTo>
                      <a:pt x="123" y="114"/>
                      <a:pt x="119" y="116"/>
                      <a:pt x="119" y="120"/>
                    </a:cubicBezTo>
                    <a:cubicBezTo>
                      <a:pt x="119" y="120"/>
                      <a:pt x="119" y="120"/>
                      <a:pt x="119" y="121"/>
                    </a:cubicBezTo>
                    <a:cubicBezTo>
                      <a:pt x="121" y="120"/>
                      <a:pt x="122" y="119"/>
                      <a:pt x="124" y="119"/>
                    </a:cubicBezTo>
                    <a:cubicBezTo>
                      <a:pt x="129" y="120"/>
                      <a:pt x="129" y="120"/>
                      <a:pt x="129" y="120"/>
                    </a:cubicBezTo>
                    <a:cubicBezTo>
                      <a:pt x="135" y="124"/>
                      <a:pt x="127" y="127"/>
                      <a:pt x="123" y="127"/>
                    </a:cubicBezTo>
                    <a:cubicBezTo>
                      <a:pt x="123" y="127"/>
                      <a:pt x="123" y="128"/>
                      <a:pt x="123" y="128"/>
                    </a:cubicBezTo>
                    <a:cubicBezTo>
                      <a:pt x="124" y="130"/>
                      <a:pt x="123" y="133"/>
                      <a:pt x="121" y="136"/>
                    </a:cubicBezTo>
                    <a:cubicBezTo>
                      <a:pt x="140" y="132"/>
                      <a:pt x="160" y="133"/>
                      <a:pt x="172" y="115"/>
                    </a:cubicBezTo>
                    <a:cubicBezTo>
                      <a:pt x="184" y="96"/>
                      <a:pt x="207" y="74"/>
                      <a:pt x="221" y="44"/>
                    </a:cubicBezTo>
                    <a:cubicBezTo>
                      <a:pt x="224" y="43"/>
                      <a:pt x="226" y="42"/>
                      <a:pt x="228" y="40"/>
                    </a:cubicBezTo>
                    <a:cubicBezTo>
                      <a:pt x="236" y="32"/>
                      <a:pt x="237" y="19"/>
                      <a:pt x="239" y="9"/>
                    </a:cubicBezTo>
                    <a:lnTo>
                      <a:pt x="232" y="20"/>
                    </a:lnTo>
                    <a:close/>
                    <a:moveTo>
                      <a:pt x="159" y="44"/>
                    </a:moveTo>
                    <a:cubicBezTo>
                      <a:pt x="160" y="41"/>
                      <a:pt x="165" y="39"/>
                      <a:pt x="167" y="37"/>
                    </a:cubicBezTo>
                    <a:cubicBezTo>
                      <a:pt x="167" y="37"/>
                      <a:pt x="167" y="37"/>
                      <a:pt x="167" y="37"/>
                    </a:cubicBezTo>
                    <a:cubicBezTo>
                      <a:pt x="173" y="32"/>
                      <a:pt x="175" y="50"/>
                      <a:pt x="176" y="53"/>
                    </a:cubicBezTo>
                    <a:cubicBezTo>
                      <a:pt x="170" y="57"/>
                      <a:pt x="166" y="53"/>
                      <a:pt x="162" y="49"/>
                    </a:cubicBezTo>
                    <a:cubicBezTo>
                      <a:pt x="160" y="47"/>
                      <a:pt x="158" y="48"/>
                      <a:pt x="159" y="44"/>
                    </a:cubicBezTo>
                    <a:close/>
                    <a:moveTo>
                      <a:pt x="140" y="61"/>
                    </a:moveTo>
                    <a:cubicBezTo>
                      <a:pt x="138" y="57"/>
                      <a:pt x="134" y="52"/>
                      <a:pt x="137" y="48"/>
                    </a:cubicBezTo>
                    <a:cubicBezTo>
                      <a:pt x="139" y="45"/>
                      <a:pt x="143" y="45"/>
                      <a:pt x="146" y="46"/>
                    </a:cubicBezTo>
                    <a:cubicBezTo>
                      <a:pt x="147" y="46"/>
                      <a:pt x="147" y="46"/>
                      <a:pt x="147" y="46"/>
                    </a:cubicBezTo>
                    <a:cubicBezTo>
                      <a:pt x="151" y="47"/>
                      <a:pt x="151" y="50"/>
                      <a:pt x="153" y="53"/>
                    </a:cubicBezTo>
                    <a:cubicBezTo>
                      <a:pt x="157" y="59"/>
                      <a:pt x="159" y="56"/>
                      <a:pt x="164" y="58"/>
                    </a:cubicBezTo>
                    <a:cubicBezTo>
                      <a:pt x="168" y="60"/>
                      <a:pt x="171" y="67"/>
                      <a:pt x="167" y="70"/>
                    </a:cubicBezTo>
                    <a:cubicBezTo>
                      <a:pt x="164" y="71"/>
                      <a:pt x="159" y="70"/>
                      <a:pt x="156" y="70"/>
                    </a:cubicBezTo>
                    <a:cubicBezTo>
                      <a:pt x="153" y="71"/>
                      <a:pt x="148" y="72"/>
                      <a:pt x="145" y="71"/>
                    </a:cubicBezTo>
                    <a:cubicBezTo>
                      <a:pt x="141" y="69"/>
                      <a:pt x="141" y="65"/>
                      <a:pt x="140" y="61"/>
                    </a:cubicBezTo>
                    <a:close/>
                    <a:moveTo>
                      <a:pt x="140" y="122"/>
                    </a:moveTo>
                    <a:cubicBezTo>
                      <a:pt x="136" y="119"/>
                      <a:pt x="136" y="119"/>
                      <a:pt x="136" y="119"/>
                    </a:cubicBezTo>
                    <a:cubicBezTo>
                      <a:pt x="135" y="117"/>
                      <a:pt x="133" y="111"/>
                      <a:pt x="136" y="109"/>
                    </a:cubicBezTo>
                    <a:cubicBezTo>
                      <a:pt x="138" y="107"/>
                      <a:pt x="142" y="109"/>
                      <a:pt x="144" y="108"/>
                    </a:cubicBezTo>
                    <a:cubicBezTo>
                      <a:pt x="150" y="107"/>
                      <a:pt x="155" y="99"/>
                      <a:pt x="162" y="102"/>
                    </a:cubicBezTo>
                    <a:cubicBezTo>
                      <a:pt x="161" y="113"/>
                      <a:pt x="152" y="126"/>
                      <a:pt x="140" y="122"/>
                    </a:cubicBezTo>
                    <a:close/>
                    <a:moveTo>
                      <a:pt x="171" y="98"/>
                    </a:moveTo>
                    <a:cubicBezTo>
                      <a:pt x="171" y="98"/>
                      <a:pt x="171" y="98"/>
                      <a:pt x="171" y="98"/>
                    </a:cubicBezTo>
                    <a:cubicBezTo>
                      <a:pt x="167" y="100"/>
                      <a:pt x="169" y="95"/>
                      <a:pt x="166" y="94"/>
                    </a:cubicBezTo>
                    <a:cubicBezTo>
                      <a:pt x="160" y="91"/>
                      <a:pt x="162" y="93"/>
                      <a:pt x="156" y="93"/>
                    </a:cubicBezTo>
                    <a:cubicBezTo>
                      <a:pt x="149" y="92"/>
                      <a:pt x="143" y="84"/>
                      <a:pt x="152" y="80"/>
                    </a:cubicBezTo>
                    <a:cubicBezTo>
                      <a:pt x="155" y="78"/>
                      <a:pt x="160" y="77"/>
                      <a:pt x="163" y="77"/>
                    </a:cubicBezTo>
                    <a:cubicBezTo>
                      <a:pt x="166" y="77"/>
                      <a:pt x="171" y="79"/>
                      <a:pt x="174" y="78"/>
                    </a:cubicBezTo>
                    <a:cubicBezTo>
                      <a:pt x="180" y="76"/>
                      <a:pt x="186" y="67"/>
                      <a:pt x="193" y="70"/>
                    </a:cubicBezTo>
                    <a:cubicBezTo>
                      <a:pt x="194" y="77"/>
                      <a:pt x="175" y="101"/>
                      <a:pt x="171" y="98"/>
                    </a:cubicBezTo>
                    <a:close/>
                    <a:moveTo>
                      <a:pt x="202" y="50"/>
                    </a:moveTo>
                    <a:cubicBezTo>
                      <a:pt x="198" y="60"/>
                      <a:pt x="194" y="62"/>
                      <a:pt x="184" y="59"/>
                    </a:cubicBezTo>
                    <a:cubicBezTo>
                      <a:pt x="183" y="52"/>
                      <a:pt x="183" y="46"/>
                      <a:pt x="182" y="40"/>
                    </a:cubicBezTo>
                    <a:cubicBezTo>
                      <a:pt x="181" y="37"/>
                      <a:pt x="178" y="34"/>
                      <a:pt x="184" y="34"/>
                    </a:cubicBezTo>
                    <a:cubicBezTo>
                      <a:pt x="188" y="35"/>
                      <a:pt x="188" y="35"/>
                      <a:pt x="188" y="35"/>
                    </a:cubicBezTo>
                    <a:cubicBezTo>
                      <a:pt x="201" y="36"/>
                      <a:pt x="208" y="36"/>
                      <a:pt x="202" y="50"/>
                    </a:cubicBezTo>
                    <a:close/>
                    <a:moveTo>
                      <a:pt x="193" y="30"/>
                    </a:moveTo>
                    <a:cubicBezTo>
                      <a:pt x="183" y="29"/>
                      <a:pt x="170" y="21"/>
                      <a:pt x="160" y="21"/>
                    </a:cubicBezTo>
                    <a:cubicBezTo>
                      <a:pt x="160" y="21"/>
                      <a:pt x="160" y="21"/>
                      <a:pt x="160" y="21"/>
                    </a:cubicBezTo>
                    <a:cubicBezTo>
                      <a:pt x="167" y="19"/>
                      <a:pt x="174" y="12"/>
                      <a:pt x="182" y="12"/>
                    </a:cubicBezTo>
                    <a:cubicBezTo>
                      <a:pt x="186" y="12"/>
                      <a:pt x="198" y="17"/>
                      <a:pt x="202" y="20"/>
                    </a:cubicBezTo>
                    <a:cubicBezTo>
                      <a:pt x="210" y="29"/>
                      <a:pt x="201" y="31"/>
                      <a:pt x="193" y="30"/>
                    </a:cubicBezTo>
                    <a:close/>
                    <a:moveTo>
                      <a:pt x="218" y="34"/>
                    </a:moveTo>
                    <a:cubicBezTo>
                      <a:pt x="213" y="37"/>
                      <a:pt x="209" y="28"/>
                      <a:pt x="210" y="24"/>
                    </a:cubicBezTo>
                    <a:cubicBezTo>
                      <a:pt x="212" y="22"/>
                      <a:pt x="212" y="22"/>
                      <a:pt x="212" y="22"/>
                    </a:cubicBezTo>
                    <a:cubicBezTo>
                      <a:pt x="215" y="24"/>
                      <a:pt x="223" y="30"/>
                      <a:pt x="218" y="34"/>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6" name="Freeform 149"/>
              <p:cNvSpPr>
                <a:spLocks/>
              </p:cNvSpPr>
              <p:nvPr/>
            </p:nvSpPr>
            <p:spPr bwMode="auto">
              <a:xfrm>
                <a:off x="3860" y="2187"/>
                <a:ext cx="64" cy="79"/>
              </a:xfrm>
              <a:custGeom>
                <a:avLst/>
                <a:gdLst>
                  <a:gd name="T0" fmla="*/ 174 w 42"/>
                  <a:gd name="T1" fmla="*/ 258 h 52"/>
                  <a:gd name="T2" fmla="*/ 218 w 42"/>
                  <a:gd name="T3" fmla="*/ 112 h 52"/>
                  <a:gd name="T4" fmla="*/ 346 w 42"/>
                  <a:gd name="T5" fmla="*/ 12 h 52"/>
                  <a:gd name="T6" fmla="*/ 216 w 42"/>
                  <a:gd name="T7" fmla="*/ 61 h 52"/>
                  <a:gd name="T8" fmla="*/ 123 w 42"/>
                  <a:gd name="T9" fmla="*/ 112 h 52"/>
                  <a:gd name="T10" fmla="*/ 75 w 42"/>
                  <a:gd name="T11" fmla="*/ 194 h 52"/>
                  <a:gd name="T12" fmla="*/ 0 w 42"/>
                  <a:gd name="T13" fmla="*/ 295 h 52"/>
                  <a:gd name="T14" fmla="*/ 12 w 42"/>
                  <a:gd name="T15" fmla="*/ 325 h 52"/>
                  <a:gd name="T16" fmla="*/ 81 w 42"/>
                  <a:gd name="T17" fmla="*/ 421 h 52"/>
                  <a:gd name="T18" fmla="*/ 114 w 42"/>
                  <a:gd name="T19" fmla="*/ 360 h 52"/>
                  <a:gd name="T20" fmla="*/ 183 w 42"/>
                  <a:gd name="T21" fmla="*/ 170 h 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52"/>
                  <a:gd name="T35" fmla="*/ 42 w 42"/>
                  <a:gd name="T36" fmla="*/ 52 h 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52">
                    <a:moveTo>
                      <a:pt x="21" y="32"/>
                    </a:moveTo>
                    <a:cubicBezTo>
                      <a:pt x="20" y="27"/>
                      <a:pt x="24" y="19"/>
                      <a:pt x="27" y="14"/>
                    </a:cubicBezTo>
                    <a:cubicBezTo>
                      <a:pt x="31" y="9"/>
                      <a:pt x="39" y="7"/>
                      <a:pt x="42" y="1"/>
                    </a:cubicBezTo>
                    <a:cubicBezTo>
                      <a:pt x="38" y="0"/>
                      <a:pt x="31" y="6"/>
                      <a:pt x="26" y="7"/>
                    </a:cubicBezTo>
                    <a:cubicBezTo>
                      <a:pt x="22" y="8"/>
                      <a:pt x="18" y="10"/>
                      <a:pt x="15" y="14"/>
                    </a:cubicBezTo>
                    <a:cubicBezTo>
                      <a:pt x="12" y="17"/>
                      <a:pt x="11" y="21"/>
                      <a:pt x="9" y="24"/>
                    </a:cubicBezTo>
                    <a:cubicBezTo>
                      <a:pt x="7" y="27"/>
                      <a:pt x="2" y="32"/>
                      <a:pt x="0" y="36"/>
                    </a:cubicBezTo>
                    <a:cubicBezTo>
                      <a:pt x="0" y="37"/>
                      <a:pt x="2" y="39"/>
                      <a:pt x="1" y="40"/>
                    </a:cubicBezTo>
                    <a:cubicBezTo>
                      <a:pt x="10" y="32"/>
                      <a:pt x="12" y="44"/>
                      <a:pt x="10" y="52"/>
                    </a:cubicBezTo>
                    <a:cubicBezTo>
                      <a:pt x="10" y="51"/>
                      <a:pt x="13" y="46"/>
                      <a:pt x="14" y="45"/>
                    </a:cubicBezTo>
                    <a:cubicBezTo>
                      <a:pt x="16" y="37"/>
                      <a:pt x="21" y="29"/>
                      <a:pt x="22" y="21"/>
                    </a:cubicBezTo>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7" name="Freeform 150"/>
              <p:cNvSpPr>
                <a:spLocks/>
              </p:cNvSpPr>
              <p:nvPr/>
            </p:nvSpPr>
            <p:spPr bwMode="auto">
              <a:xfrm>
                <a:off x="3798" y="2262"/>
                <a:ext cx="29" cy="54"/>
              </a:xfrm>
              <a:custGeom>
                <a:avLst/>
                <a:gdLst>
                  <a:gd name="T0" fmla="*/ 156 w 19"/>
                  <a:gd name="T1" fmla="*/ 52 h 35"/>
                  <a:gd name="T2" fmla="*/ 41 w 19"/>
                  <a:gd name="T3" fmla="*/ 238 h 35"/>
                  <a:gd name="T4" fmla="*/ 0 w 19"/>
                  <a:gd name="T5" fmla="*/ 148 h 35"/>
                  <a:gd name="T6" fmla="*/ 12 w 19"/>
                  <a:gd name="T7" fmla="*/ 45 h 35"/>
                  <a:gd name="T8" fmla="*/ 63 w 19"/>
                  <a:gd name="T9" fmla="*/ 12 h 35"/>
                  <a:gd name="T10" fmla="*/ 0 60000 65536"/>
                  <a:gd name="T11" fmla="*/ 0 60000 65536"/>
                  <a:gd name="T12" fmla="*/ 0 60000 65536"/>
                  <a:gd name="T13" fmla="*/ 0 60000 65536"/>
                  <a:gd name="T14" fmla="*/ 0 60000 65536"/>
                  <a:gd name="T15" fmla="*/ 0 w 19"/>
                  <a:gd name="T16" fmla="*/ 0 h 35"/>
                  <a:gd name="T17" fmla="*/ 19 w 19"/>
                  <a:gd name="T18" fmla="*/ 35 h 35"/>
                </a:gdLst>
                <a:ahLst/>
                <a:cxnLst>
                  <a:cxn ang="T10">
                    <a:pos x="T0" y="T1"/>
                  </a:cxn>
                  <a:cxn ang="T11">
                    <a:pos x="T2" y="T3"/>
                  </a:cxn>
                  <a:cxn ang="T12">
                    <a:pos x="T4" y="T5"/>
                  </a:cxn>
                  <a:cxn ang="T13">
                    <a:pos x="T6" y="T7"/>
                  </a:cxn>
                  <a:cxn ang="T14">
                    <a:pos x="T8" y="T9"/>
                  </a:cxn>
                </a:cxnLst>
                <a:rect l="T15" t="T16" r="T17" b="T18"/>
                <a:pathLst>
                  <a:path w="19" h="35">
                    <a:moveTo>
                      <a:pt x="19" y="6"/>
                    </a:moveTo>
                    <a:cubicBezTo>
                      <a:pt x="8" y="10"/>
                      <a:pt x="5" y="19"/>
                      <a:pt x="5" y="27"/>
                    </a:cubicBezTo>
                    <a:cubicBezTo>
                      <a:pt x="5" y="35"/>
                      <a:pt x="0" y="17"/>
                      <a:pt x="0" y="17"/>
                    </a:cubicBezTo>
                    <a:cubicBezTo>
                      <a:pt x="1" y="5"/>
                      <a:pt x="1" y="5"/>
                      <a:pt x="1" y="5"/>
                    </a:cubicBezTo>
                    <a:cubicBezTo>
                      <a:pt x="1" y="5"/>
                      <a:pt x="8" y="0"/>
                      <a:pt x="8" y="1"/>
                    </a:cubicBezTo>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8" name="Freeform 151"/>
              <p:cNvSpPr>
                <a:spLocks/>
              </p:cNvSpPr>
              <p:nvPr/>
            </p:nvSpPr>
            <p:spPr bwMode="auto">
              <a:xfrm>
                <a:off x="3933" y="2179"/>
                <a:ext cx="46" cy="101"/>
              </a:xfrm>
              <a:custGeom>
                <a:avLst/>
                <a:gdLst>
                  <a:gd name="T0" fmla="*/ 0 w 30"/>
                  <a:gd name="T1" fmla="*/ 75 h 66"/>
                  <a:gd name="T2" fmla="*/ 136 w 30"/>
                  <a:gd name="T3" fmla="*/ 115 h 66"/>
                  <a:gd name="T4" fmla="*/ 155 w 30"/>
                  <a:gd name="T5" fmla="*/ 204 h 66"/>
                  <a:gd name="T6" fmla="*/ 173 w 30"/>
                  <a:gd name="T7" fmla="*/ 297 h 66"/>
                  <a:gd name="T8" fmla="*/ 189 w 30"/>
                  <a:gd name="T9" fmla="*/ 526 h 66"/>
                  <a:gd name="T10" fmla="*/ 204 w 30"/>
                  <a:gd name="T11" fmla="*/ 539 h 66"/>
                  <a:gd name="T12" fmla="*/ 242 w 30"/>
                  <a:gd name="T13" fmla="*/ 508 h 66"/>
                  <a:gd name="T14" fmla="*/ 238 w 30"/>
                  <a:gd name="T15" fmla="*/ 286 h 66"/>
                  <a:gd name="T16" fmla="*/ 221 w 30"/>
                  <a:gd name="T17" fmla="*/ 187 h 66"/>
                  <a:gd name="T18" fmla="*/ 256 w 30"/>
                  <a:gd name="T19" fmla="*/ 18 h 66"/>
                  <a:gd name="T20" fmla="*/ 173 w 30"/>
                  <a:gd name="T21" fmla="*/ 12 h 66"/>
                  <a:gd name="T22" fmla="*/ 0 w 30"/>
                  <a:gd name="T23" fmla="*/ 75 h 6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66"/>
                  <a:gd name="T38" fmla="*/ 30 w 30"/>
                  <a:gd name="T39" fmla="*/ 66 h 6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66">
                    <a:moveTo>
                      <a:pt x="0" y="9"/>
                    </a:moveTo>
                    <a:cubicBezTo>
                      <a:pt x="6" y="8"/>
                      <a:pt x="14" y="7"/>
                      <a:pt x="16" y="14"/>
                    </a:cubicBezTo>
                    <a:cubicBezTo>
                      <a:pt x="16" y="17"/>
                      <a:pt x="17" y="21"/>
                      <a:pt x="18" y="24"/>
                    </a:cubicBezTo>
                    <a:cubicBezTo>
                      <a:pt x="20" y="35"/>
                      <a:pt x="20" y="35"/>
                      <a:pt x="20" y="35"/>
                    </a:cubicBezTo>
                    <a:cubicBezTo>
                      <a:pt x="21" y="42"/>
                      <a:pt x="23" y="55"/>
                      <a:pt x="22" y="63"/>
                    </a:cubicBezTo>
                    <a:cubicBezTo>
                      <a:pt x="21" y="66"/>
                      <a:pt x="22" y="64"/>
                      <a:pt x="24" y="64"/>
                    </a:cubicBezTo>
                    <a:cubicBezTo>
                      <a:pt x="26" y="65"/>
                      <a:pt x="28" y="63"/>
                      <a:pt x="29" y="61"/>
                    </a:cubicBezTo>
                    <a:cubicBezTo>
                      <a:pt x="30" y="52"/>
                      <a:pt x="29" y="42"/>
                      <a:pt x="28" y="34"/>
                    </a:cubicBezTo>
                    <a:cubicBezTo>
                      <a:pt x="26" y="22"/>
                      <a:pt x="26" y="22"/>
                      <a:pt x="26" y="22"/>
                    </a:cubicBezTo>
                    <a:cubicBezTo>
                      <a:pt x="24" y="16"/>
                      <a:pt x="22" y="5"/>
                      <a:pt x="30" y="2"/>
                    </a:cubicBezTo>
                    <a:cubicBezTo>
                      <a:pt x="30" y="0"/>
                      <a:pt x="22" y="1"/>
                      <a:pt x="20" y="1"/>
                    </a:cubicBezTo>
                    <a:cubicBezTo>
                      <a:pt x="18" y="1"/>
                      <a:pt x="0" y="7"/>
                      <a:pt x="0" y="9"/>
                    </a:cubicBezTo>
                    <a:close/>
                  </a:path>
                </a:pathLst>
              </a:custGeom>
              <a:solidFill>
                <a:srgbClr val="00A0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59" name="Freeform 152"/>
              <p:cNvSpPr>
                <a:spLocks/>
              </p:cNvSpPr>
              <p:nvPr/>
            </p:nvSpPr>
            <p:spPr bwMode="auto">
              <a:xfrm>
                <a:off x="3866" y="2242"/>
                <a:ext cx="102" cy="69"/>
              </a:xfrm>
              <a:custGeom>
                <a:avLst/>
                <a:gdLst>
                  <a:gd name="T0" fmla="*/ 0 w 67"/>
                  <a:gd name="T1" fmla="*/ 383 h 45"/>
                  <a:gd name="T2" fmla="*/ 410 w 67"/>
                  <a:gd name="T3" fmla="*/ 115 h 45"/>
                  <a:gd name="T4" fmla="*/ 547 w 67"/>
                  <a:gd name="T5" fmla="*/ 0 h 45"/>
                  <a:gd name="T6" fmla="*/ 0 60000 65536"/>
                  <a:gd name="T7" fmla="*/ 0 60000 65536"/>
                  <a:gd name="T8" fmla="*/ 0 60000 65536"/>
                  <a:gd name="T9" fmla="*/ 0 w 67"/>
                  <a:gd name="T10" fmla="*/ 0 h 45"/>
                  <a:gd name="T11" fmla="*/ 67 w 67"/>
                  <a:gd name="T12" fmla="*/ 45 h 45"/>
                </a:gdLst>
                <a:ahLst/>
                <a:cxnLst>
                  <a:cxn ang="T6">
                    <a:pos x="T0" y="T1"/>
                  </a:cxn>
                  <a:cxn ang="T7">
                    <a:pos x="T2" y="T3"/>
                  </a:cxn>
                  <a:cxn ang="T8">
                    <a:pos x="T4" y="T5"/>
                  </a:cxn>
                </a:cxnLst>
                <a:rect l="T9" t="T10" r="T11" b="T12"/>
                <a:pathLst>
                  <a:path w="67" h="45">
                    <a:moveTo>
                      <a:pt x="0" y="45"/>
                    </a:moveTo>
                    <a:cubicBezTo>
                      <a:pt x="14" y="27"/>
                      <a:pt x="28" y="20"/>
                      <a:pt x="50" y="14"/>
                    </a:cubicBezTo>
                    <a:cubicBezTo>
                      <a:pt x="60" y="12"/>
                      <a:pt x="64" y="8"/>
                      <a:pt x="67" y="0"/>
                    </a:cubicBezTo>
                  </a:path>
                </a:pathLst>
              </a:custGeom>
              <a:noFill/>
              <a:ln w="20638" cap="rnd">
                <a:solidFill>
                  <a:srgbClr val="00A0C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60" name="Freeform 153"/>
              <p:cNvSpPr>
                <a:spLocks/>
              </p:cNvSpPr>
              <p:nvPr/>
            </p:nvSpPr>
            <p:spPr bwMode="auto">
              <a:xfrm>
                <a:off x="3930" y="2175"/>
                <a:ext cx="52" cy="41"/>
              </a:xfrm>
              <a:custGeom>
                <a:avLst/>
                <a:gdLst>
                  <a:gd name="T0" fmla="*/ 154 w 34"/>
                  <a:gd name="T1" fmla="*/ 18 h 27"/>
                  <a:gd name="T2" fmla="*/ 18 w 34"/>
                  <a:gd name="T3" fmla="*/ 94 h 27"/>
                  <a:gd name="T4" fmla="*/ 154 w 34"/>
                  <a:gd name="T5" fmla="*/ 137 h 27"/>
                  <a:gd name="T6" fmla="*/ 168 w 34"/>
                  <a:gd name="T7" fmla="*/ 217 h 27"/>
                  <a:gd name="T8" fmla="*/ 168 w 34"/>
                  <a:gd name="T9" fmla="*/ 217 h 27"/>
                  <a:gd name="T10" fmla="*/ 168 w 34"/>
                  <a:gd name="T11" fmla="*/ 217 h 27"/>
                  <a:gd name="T12" fmla="*/ 203 w 34"/>
                  <a:gd name="T13" fmla="*/ 161 h 27"/>
                  <a:gd name="T14" fmla="*/ 225 w 34"/>
                  <a:gd name="T15" fmla="*/ 155 h 27"/>
                  <a:gd name="T16" fmla="*/ 269 w 34"/>
                  <a:gd name="T17" fmla="*/ 41 h 27"/>
                  <a:gd name="T18" fmla="*/ 154 w 34"/>
                  <a:gd name="T19" fmla="*/ 18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27"/>
                  <a:gd name="T32" fmla="*/ 34 w 34"/>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27">
                    <a:moveTo>
                      <a:pt x="18" y="2"/>
                    </a:moveTo>
                    <a:cubicBezTo>
                      <a:pt x="16" y="2"/>
                      <a:pt x="0" y="8"/>
                      <a:pt x="2" y="12"/>
                    </a:cubicBezTo>
                    <a:cubicBezTo>
                      <a:pt x="8" y="11"/>
                      <a:pt x="16" y="10"/>
                      <a:pt x="18" y="17"/>
                    </a:cubicBezTo>
                    <a:cubicBezTo>
                      <a:pt x="18" y="20"/>
                      <a:pt x="19" y="24"/>
                      <a:pt x="20" y="27"/>
                    </a:cubicBezTo>
                    <a:cubicBezTo>
                      <a:pt x="20" y="27"/>
                      <a:pt x="20" y="27"/>
                      <a:pt x="20" y="27"/>
                    </a:cubicBezTo>
                    <a:cubicBezTo>
                      <a:pt x="20" y="27"/>
                      <a:pt x="20" y="27"/>
                      <a:pt x="20" y="27"/>
                    </a:cubicBezTo>
                    <a:cubicBezTo>
                      <a:pt x="23" y="27"/>
                      <a:pt x="21" y="22"/>
                      <a:pt x="24" y="20"/>
                    </a:cubicBezTo>
                    <a:cubicBezTo>
                      <a:pt x="25" y="20"/>
                      <a:pt x="26" y="20"/>
                      <a:pt x="27" y="19"/>
                    </a:cubicBezTo>
                    <a:cubicBezTo>
                      <a:pt x="26" y="14"/>
                      <a:pt x="26" y="8"/>
                      <a:pt x="32" y="5"/>
                    </a:cubicBezTo>
                    <a:cubicBezTo>
                      <a:pt x="34" y="0"/>
                      <a:pt x="20" y="2"/>
                      <a:pt x="18" y="2"/>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1" name="Freeform 154"/>
              <p:cNvSpPr>
                <a:spLocks/>
              </p:cNvSpPr>
              <p:nvPr/>
            </p:nvSpPr>
            <p:spPr bwMode="auto">
              <a:xfrm>
                <a:off x="3703" y="2003"/>
                <a:ext cx="52" cy="49"/>
              </a:xfrm>
              <a:custGeom>
                <a:avLst/>
                <a:gdLst>
                  <a:gd name="T0" fmla="*/ 127 w 34"/>
                  <a:gd name="T1" fmla="*/ 237 h 32"/>
                  <a:gd name="T2" fmla="*/ 156 w 34"/>
                  <a:gd name="T3" fmla="*/ 237 h 32"/>
                  <a:gd name="T4" fmla="*/ 208 w 34"/>
                  <a:gd name="T5" fmla="*/ 270 h 32"/>
                  <a:gd name="T6" fmla="*/ 208 w 34"/>
                  <a:gd name="T7" fmla="*/ 270 h 32"/>
                  <a:gd name="T8" fmla="*/ 239 w 34"/>
                  <a:gd name="T9" fmla="*/ 93 h 32"/>
                  <a:gd name="T10" fmla="*/ 176 w 34"/>
                  <a:gd name="T11" fmla="*/ 32 h 32"/>
                  <a:gd name="T12" fmla="*/ 18 w 34"/>
                  <a:gd name="T13" fmla="*/ 43 h 32"/>
                  <a:gd name="T14" fmla="*/ 127 w 34"/>
                  <a:gd name="T15" fmla="*/ 237 h 32"/>
                  <a:gd name="T16" fmla="*/ 0 60000 65536"/>
                  <a:gd name="T17" fmla="*/ 0 60000 65536"/>
                  <a:gd name="T18" fmla="*/ 0 60000 65536"/>
                  <a:gd name="T19" fmla="*/ 0 60000 65536"/>
                  <a:gd name="T20" fmla="*/ 0 60000 65536"/>
                  <a:gd name="T21" fmla="*/ 0 60000 65536"/>
                  <a:gd name="T22" fmla="*/ 0 60000 65536"/>
                  <a:gd name="T23" fmla="*/ 0 60000 65536"/>
                  <a:gd name="T24" fmla="*/ 0 w 34"/>
                  <a:gd name="T25" fmla="*/ 0 h 32"/>
                  <a:gd name="T26" fmla="*/ 34 w 34"/>
                  <a:gd name="T27" fmla="*/ 32 h 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4" h="32">
                    <a:moveTo>
                      <a:pt x="15" y="28"/>
                    </a:moveTo>
                    <a:cubicBezTo>
                      <a:pt x="16" y="28"/>
                      <a:pt x="17" y="27"/>
                      <a:pt x="19" y="28"/>
                    </a:cubicBezTo>
                    <a:cubicBezTo>
                      <a:pt x="21" y="28"/>
                      <a:pt x="23" y="30"/>
                      <a:pt x="25" y="32"/>
                    </a:cubicBezTo>
                    <a:cubicBezTo>
                      <a:pt x="25" y="32"/>
                      <a:pt x="25" y="32"/>
                      <a:pt x="25" y="32"/>
                    </a:cubicBezTo>
                    <a:cubicBezTo>
                      <a:pt x="24" y="22"/>
                      <a:pt x="24" y="11"/>
                      <a:pt x="29" y="11"/>
                    </a:cubicBezTo>
                    <a:cubicBezTo>
                      <a:pt x="34" y="8"/>
                      <a:pt x="23" y="4"/>
                      <a:pt x="21" y="4"/>
                    </a:cubicBezTo>
                    <a:cubicBezTo>
                      <a:pt x="19" y="4"/>
                      <a:pt x="0" y="0"/>
                      <a:pt x="2" y="5"/>
                    </a:cubicBezTo>
                    <a:cubicBezTo>
                      <a:pt x="7" y="10"/>
                      <a:pt x="12" y="19"/>
                      <a:pt x="15" y="28"/>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2" name="Freeform 155"/>
              <p:cNvSpPr>
                <a:spLocks/>
              </p:cNvSpPr>
              <p:nvPr/>
            </p:nvSpPr>
            <p:spPr bwMode="auto">
              <a:xfrm>
                <a:off x="3959" y="3102"/>
                <a:ext cx="20" cy="17"/>
              </a:xfrm>
              <a:custGeom>
                <a:avLst/>
                <a:gdLst>
                  <a:gd name="T0" fmla="*/ 34 w 13"/>
                  <a:gd name="T1" fmla="*/ 19 h 11"/>
                  <a:gd name="T2" fmla="*/ 95 w 13"/>
                  <a:gd name="T3" fmla="*/ 19 h 11"/>
                  <a:gd name="T4" fmla="*/ 80 w 13"/>
                  <a:gd name="T5" fmla="*/ 87 h 11"/>
                  <a:gd name="T6" fmla="*/ 12 w 13"/>
                  <a:gd name="T7" fmla="*/ 82 h 11"/>
                  <a:gd name="T8" fmla="*/ 34 w 13"/>
                  <a:gd name="T9" fmla="*/ 19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4" y="2"/>
                    </a:moveTo>
                    <a:cubicBezTo>
                      <a:pt x="6" y="0"/>
                      <a:pt x="10" y="0"/>
                      <a:pt x="11" y="2"/>
                    </a:cubicBezTo>
                    <a:cubicBezTo>
                      <a:pt x="13" y="4"/>
                      <a:pt x="11" y="8"/>
                      <a:pt x="9" y="10"/>
                    </a:cubicBezTo>
                    <a:cubicBezTo>
                      <a:pt x="6" y="11"/>
                      <a:pt x="2" y="11"/>
                      <a:pt x="1" y="9"/>
                    </a:cubicBezTo>
                    <a:cubicBezTo>
                      <a:pt x="0" y="7"/>
                      <a:pt x="1" y="4"/>
                      <a:pt x="4" y="2"/>
                    </a:cubicBezTo>
                    <a:close/>
                  </a:path>
                </a:pathLst>
              </a:custGeom>
              <a:solidFill>
                <a:srgbClr val="C5E9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3" name="Freeform 156"/>
              <p:cNvSpPr>
                <a:spLocks/>
              </p:cNvSpPr>
              <p:nvPr/>
            </p:nvSpPr>
            <p:spPr bwMode="auto">
              <a:xfrm>
                <a:off x="3959" y="3102"/>
                <a:ext cx="20" cy="17"/>
              </a:xfrm>
              <a:custGeom>
                <a:avLst/>
                <a:gdLst>
                  <a:gd name="T0" fmla="*/ 34 w 13"/>
                  <a:gd name="T1" fmla="*/ 19 h 11"/>
                  <a:gd name="T2" fmla="*/ 95 w 13"/>
                  <a:gd name="T3" fmla="*/ 19 h 11"/>
                  <a:gd name="T4" fmla="*/ 80 w 13"/>
                  <a:gd name="T5" fmla="*/ 87 h 11"/>
                  <a:gd name="T6" fmla="*/ 12 w 13"/>
                  <a:gd name="T7" fmla="*/ 82 h 11"/>
                  <a:gd name="T8" fmla="*/ 34 w 13"/>
                  <a:gd name="T9" fmla="*/ 19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4" y="2"/>
                    </a:moveTo>
                    <a:cubicBezTo>
                      <a:pt x="6" y="0"/>
                      <a:pt x="10" y="0"/>
                      <a:pt x="11" y="2"/>
                    </a:cubicBezTo>
                    <a:cubicBezTo>
                      <a:pt x="13" y="4"/>
                      <a:pt x="11" y="8"/>
                      <a:pt x="9" y="10"/>
                    </a:cubicBezTo>
                    <a:cubicBezTo>
                      <a:pt x="6" y="11"/>
                      <a:pt x="2" y="11"/>
                      <a:pt x="1" y="9"/>
                    </a:cubicBezTo>
                    <a:cubicBezTo>
                      <a:pt x="0" y="7"/>
                      <a:pt x="1" y="4"/>
                      <a:pt x="4" y="2"/>
                    </a:cubicBezTo>
                    <a:close/>
                  </a:path>
                </a:pathLst>
              </a:cu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64" name="Freeform 157"/>
              <p:cNvSpPr>
                <a:spLocks/>
              </p:cNvSpPr>
              <p:nvPr/>
            </p:nvSpPr>
            <p:spPr bwMode="auto">
              <a:xfrm>
                <a:off x="3964" y="3106"/>
                <a:ext cx="9" cy="8"/>
              </a:xfrm>
              <a:custGeom>
                <a:avLst/>
                <a:gdLst>
                  <a:gd name="T0" fmla="*/ 18 w 6"/>
                  <a:gd name="T1" fmla="*/ 13 h 5"/>
                  <a:gd name="T2" fmla="*/ 41 w 6"/>
                  <a:gd name="T3" fmla="*/ 13 h 5"/>
                  <a:gd name="T4" fmla="*/ 32 w 6"/>
                  <a:gd name="T5" fmla="*/ 42 h 5"/>
                  <a:gd name="T6" fmla="*/ 12 w 6"/>
                  <a:gd name="T7" fmla="*/ 42 h 5"/>
                  <a:gd name="T8" fmla="*/ 18 w 6"/>
                  <a:gd name="T9" fmla="*/ 13 h 5"/>
                  <a:gd name="T10" fmla="*/ 0 60000 65536"/>
                  <a:gd name="T11" fmla="*/ 0 60000 65536"/>
                  <a:gd name="T12" fmla="*/ 0 60000 65536"/>
                  <a:gd name="T13" fmla="*/ 0 60000 65536"/>
                  <a:gd name="T14" fmla="*/ 0 60000 65536"/>
                  <a:gd name="T15" fmla="*/ 0 w 6"/>
                  <a:gd name="T16" fmla="*/ 0 h 5"/>
                  <a:gd name="T17" fmla="*/ 6 w 6"/>
                  <a:gd name="T18" fmla="*/ 5 h 5"/>
                </a:gdLst>
                <a:ahLst/>
                <a:cxnLst>
                  <a:cxn ang="T10">
                    <a:pos x="T0" y="T1"/>
                  </a:cxn>
                  <a:cxn ang="T11">
                    <a:pos x="T2" y="T3"/>
                  </a:cxn>
                  <a:cxn ang="T12">
                    <a:pos x="T4" y="T5"/>
                  </a:cxn>
                  <a:cxn ang="T13">
                    <a:pos x="T6" y="T7"/>
                  </a:cxn>
                  <a:cxn ang="T14">
                    <a:pos x="T8" y="T9"/>
                  </a:cxn>
                </a:cxnLst>
                <a:rect l="T15" t="T16" r="T17" b="T18"/>
                <a:pathLst>
                  <a:path w="6" h="5">
                    <a:moveTo>
                      <a:pt x="2" y="1"/>
                    </a:moveTo>
                    <a:cubicBezTo>
                      <a:pt x="3" y="0"/>
                      <a:pt x="5" y="1"/>
                      <a:pt x="5" y="1"/>
                    </a:cubicBezTo>
                    <a:cubicBezTo>
                      <a:pt x="6" y="2"/>
                      <a:pt x="5" y="4"/>
                      <a:pt x="4" y="4"/>
                    </a:cubicBezTo>
                    <a:cubicBezTo>
                      <a:pt x="3" y="5"/>
                      <a:pt x="1" y="5"/>
                      <a:pt x="1" y="4"/>
                    </a:cubicBezTo>
                    <a:cubicBezTo>
                      <a:pt x="0" y="3"/>
                      <a:pt x="1" y="2"/>
                      <a:pt x="2" y="1"/>
                    </a:cubicBezTo>
                    <a:close/>
                  </a:path>
                </a:pathLst>
              </a:custGeom>
              <a:solidFill>
                <a:srgbClr val="0178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5" name="Freeform 158"/>
              <p:cNvSpPr>
                <a:spLocks/>
              </p:cNvSpPr>
              <p:nvPr/>
            </p:nvSpPr>
            <p:spPr bwMode="auto">
              <a:xfrm>
                <a:off x="3535" y="3008"/>
                <a:ext cx="19" cy="16"/>
              </a:xfrm>
              <a:custGeom>
                <a:avLst/>
                <a:gdLst>
                  <a:gd name="T0" fmla="*/ 47 w 13"/>
                  <a:gd name="T1" fmla="*/ 0 h 10"/>
                  <a:gd name="T2" fmla="*/ 88 w 13"/>
                  <a:gd name="T3" fmla="*/ 67 h 10"/>
                  <a:gd name="T4" fmla="*/ 41 w 13"/>
                  <a:gd name="T5" fmla="*/ 90 h 10"/>
                  <a:gd name="T6" fmla="*/ 0 w 13"/>
                  <a:gd name="T7" fmla="*/ 42 h 10"/>
                  <a:gd name="T8" fmla="*/ 47 w 13"/>
                  <a:gd name="T9" fmla="*/ 0 h 10"/>
                  <a:gd name="T10" fmla="*/ 0 60000 65536"/>
                  <a:gd name="T11" fmla="*/ 0 60000 65536"/>
                  <a:gd name="T12" fmla="*/ 0 60000 65536"/>
                  <a:gd name="T13" fmla="*/ 0 60000 65536"/>
                  <a:gd name="T14" fmla="*/ 0 60000 65536"/>
                  <a:gd name="T15" fmla="*/ 0 w 13"/>
                  <a:gd name="T16" fmla="*/ 0 h 10"/>
                  <a:gd name="T17" fmla="*/ 13 w 13"/>
                  <a:gd name="T18" fmla="*/ 10 h 10"/>
                </a:gdLst>
                <a:ahLst/>
                <a:cxnLst>
                  <a:cxn ang="T10">
                    <a:pos x="T0" y="T1"/>
                  </a:cxn>
                  <a:cxn ang="T11">
                    <a:pos x="T2" y="T3"/>
                  </a:cxn>
                  <a:cxn ang="T12">
                    <a:pos x="T4" y="T5"/>
                  </a:cxn>
                  <a:cxn ang="T13">
                    <a:pos x="T6" y="T7"/>
                  </a:cxn>
                  <a:cxn ang="T14">
                    <a:pos x="T8" y="T9"/>
                  </a:cxn>
                </a:cxnLst>
                <a:rect l="T15" t="T16" r="T17" b="T18"/>
                <a:pathLst>
                  <a:path w="13" h="10">
                    <a:moveTo>
                      <a:pt x="7" y="0"/>
                    </a:moveTo>
                    <a:cubicBezTo>
                      <a:pt x="11" y="1"/>
                      <a:pt x="13" y="3"/>
                      <a:pt x="13" y="6"/>
                    </a:cubicBezTo>
                    <a:cubicBezTo>
                      <a:pt x="12" y="8"/>
                      <a:pt x="9" y="10"/>
                      <a:pt x="6" y="9"/>
                    </a:cubicBezTo>
                    <a:cubicBezTo>
                      <a:pt x="3" y="9"/>
                      <a:pt x="0" y="7"/>
                      <a:pt x="0" y="4"/>
                    </a:cubicBezTo>
                    <a:cubicBezTo>
                      <a:pt x="1" y="2"/>
                      <a:pt x="4" y="0"/>
                      <a:pt x="7" y="0"/>
                    </a:cubicBezTo>
                    <a:close/>
                  </a:path>
                </a:pathLst>
              </a:custGeom>
              <a:solidFill>
                <a:srgbClr val="C5E9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6" name="Freeform 159"/>
              <p:cNvSpPr>
                <a:spLocks/>
              </p:cNvSpPr>
              <p:nvPr/>
            </p:nvSpPr>
            <p:spPr bwMode="auto">
              <a:xfrm>
                <a:off x="3535" y="3008"/>
                <a:ext cx="19" cy="16"/>
              </a:xfrm>
              <a:custGeom>
                <a:avLst/>
                <a:gdLst>
                  <a:gd name="T0" fmla="*/ 47 w 13"/>
                  <a:gd name="T1" fmla="*/ 0 h 10"/>
                  <a:gd name="T2" fmla="*/ 88 w 13"/>
                  <a:gd name="T3" fmla="*/ 67 h 10"/>
                  <a:gd name="T4" fmla="*/ 41 w 13"/>
                  <a:gd name="T5" fmla="*/ 90 h 10"/>
                  <a:gd name="T6" fmla="*/ 0 w 13"/>
                  <a:gd name="T7" fmla="*/ 42 h 10"/>
                  <a:gd name="T8" fmla="*/ 47 w 13"/>
                  <a:gd name="T9" fmla="*/ 0 h 10"/>
                  <a:gd name="T10" fmla="*/ 0 60000 65536"/>
                  <a:gd name="T11" fmla="*/ 0 60000 65536"/>
                  <a:gd name="T12" fmla="*/ 0 60000 65536"/>
                  <a:gd name="T13" fmla="*/ 0 60000 65536"/>
                  <a:gd name="T14" fmla="*/ 0 60000 65536"/>
                  <a:gd name="T15" fmla="*/ 0 w 13"/>
                  <a:gd name="T16" fmla="*/ 0 h 10"/>
                  <a:gd name="T17" fmla="*/ 13 w 13"/>
                  <a:gd name="T18" fmla="*/ 10 h 10"/>
                </a:gdLst>
                <a:ahLst/>
                <a:cxnLst>
                  <a:cxn ang="T10">
                    <a:pos x="T0" y="T1"/>
                  </a:cxn>
                  <a:cxn ang="T11">
                    <a:pos x="T2" y="T3"/>
                  </a:cxn>
                  <a:cxn ang="T12">
                    <a:pos x="T4" y="T5"/>
                  </a:cxn>
                  <a:cxn ang="T13">
                    <a:pos x="T6" y="T7"/>
                  </a:cxn>
                  <a:cxn ang="T14">
                    <a:pos x="T8" y="T9"/>
                  </a:cxn>
                </a:cxnLst>
                <a:rect l="T15" t="T16" r="T17" b="T18"/>
                <a:pathLst>
                  <a:path w="13" h="10">
                    <a:moveTo>
                      <a:pt x="7" y="0"/>
                    </a:moveTo>
                    <a:cubicBezTo>
                      <a:pt x="11" y="1"/>
                      <a:pt x="13" y="3"/>
                      <a:pt x="13" y="6"/>
                    </a:cubicBezTo>
                    <a:cubicBezTo>
                      <a:pt x="12" y="8"/>
                      <a:pt x="9" y="10"/>
                      <a:pt x="6" y="9"/>
                    </a:cubicBezTo>
                    <a:cubicBezTo>
                      <a:pt x="3" y="9"/>
                      <a:pt x="0" y="7"/>
                      <a:pt x="0" y="4"/>
                    </a:cubicBezTo>
                    <a:cubicBezTo>
                      <a:pt x="1" y="2"/>
                      <a:pt x="4" y="0"/>
                      <a:pt x="7" y="0"/>
                    </a:cubicBezTo>
                    <a:close/>
                  </a:path>
                </a:pathLst>
              </a:cu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67" name="Freeform 160"/>
              <p:cNvSpPr>
                <a:spLocks/>
              </p:cNvSpPr>
              <p:nvPr/>
            </p:nvSpPr>
            <p:spPr bwMode="auto">
              <a:xfrm>
                <a:off x="3541" y="3013"/>
                <a:ext cx="7" cy="6"/>
              </a:xfrm>
              <a:custGeom>
                <a:avLst/>
                <a:gdLst>
                  <a:gd name="T0" fmla="*/ 15 w 5"/>
                  <a:gd name="T1" fmla="*/ 0 h 4"/>
                  <a:gd name="T2" fmla="*/ 28 w 5"/>
                  <a:gd name="T3" fmla="*/ 14 h 4"/>
                  <a:gd name="T4" fmla="*/ 11 w 5"/>
                  <a:gd name="T5" fmla="*/ 29 h 4"/>
                  <a:gd name="T6" fmla="*/ 0 w 5"/>
                  <a:gd name="T7" fmla="*/ 14 h 4"/>
                  <a:gd name="T8" fmla="*/ 15 w 5"/>
                  <a:gd name="T9" fmla="*/ 0 h 4"/>
                  <a:gd name="T10" fmla="*/ 0 60000 65536"/>
                  <a:gd name="T11" fmla="*/ 0 60000 65536"/>
                  <a:gd name="T12" fmla="*/ 0 60000 65536"/>
                  <a:gd name="T13" fmla="*/ 0 60000 65536"/>
                  <a:gd name="T14" fmla="*/ 0 60000 65536"/>
                  <a:gd name="T15" fmla="*/ 0 w 5"/>
                  <a:gd name="T16" fmla="*/ 0 h 4"/>
                  <a:gd name="T17" fmla="*/ 5 w 5"/>
                  <a:gd name="T18" fmla="*/ 4 h 4"/>
                </a:gdLst>
                <a:ahLst/>
                <a:cxnLst>
                  <a:cxn ang="T10">
                    <a:pos x="T0" y="T1"/>
                  </a:cxn>
                  <a:cxn ang="T11">
                    <a:pos x="T2" y="T3"/>
                  </a:cxn>
                  <a:cxn ang="T12">
                    <a:pos x="T4" y="T5"/>
                  </a:cxn>
                  <a:cxn ang="T13">
                    <a:pos x="T6" y="T7"/>
                  </a:cxn>
                  <a:cxn ang="T14">
                    <a:pos x="T8" y="T9"/>
                  </a:cxn>
                </a:cxnLst>
                <a:rect l="T15" t="T16" r="T17" b="T18"/>
                <a:pathLst>
                  <a:path w="5" h="4">
                    <a:moveTo>
                      <a:pt x="3" y="0"/>
                    </a:moveTo>
                    <a:cubicBezTo>
                      <a:pt x="4" y="0"/>
                      <a:pt x="5" y="1"/>
                      <a:pt x="5" y="2"/>
                    </a:cubicBezTo>
                    <a:cubicBezTo>
                      <a:pt x="5" y="3"/>
                      <a:pt x="4" y="4"/>
                      <a:pt x="2" y="4"/>
                    </a:cubicBezTo>
                    <a:cubicBezTo>
                      <a:pt x="1" y="4"/>
                      <a:pt x="0" y="3"/>
                      <a:pt x="0" y="2"/>
                    </a:cubicBezTo>
                    <a:cubicBezTo>
                      <a:pt x="0" y="1"/>
                      <a:pt x="1" y="0"/>
                      <a:pt x="3" y="0"/>
                    </a:cubicBezTo>
                    <a:close/>
                  </a:path>
                </a:pathLst>
              </a:custGeom>
              <a:solidFill>
                <a:srgbClr val="0178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8" name="Freeform 161"/>
              <p:cNvSpPr>
                <a:spLocks/>
              </p:cNvSpPr>
              <p:nvPr/>
            </p:nvSpPr>
            <p:spPr bwMode="auto">
              <a:xfrm>
                <a:off x="4004" y="3099"/>
                <a:ext cx="20" cy="16"/>
              </a:xfrm>
              <a:custGeom>
                <a:avLst/>
                <a:gdLst>
                  <a:gd name="T0" fmla="*/ 34 w 13"/>
                  <a:gd name="T1" fmla="*/ 13 h 11"/>
                  <a:gd name="T2" fmla="*/ 102 w 13"/>
                  <a:gd name="T3" fmla="*/ 13 h 11"/>
                  <a:gd name="T4" fmla="*/ 80 w 13"/>
                  <a:gd name="T5" fmla="*/ 60 h 11"/>
                  <a:gd name="T6" fmla="*/ 12 w 13"/>
                  <a:gd name="T7" fmla="*/ 60 h 11"/>
                  <a:gd name="T8" fmla="*/ 34 w 13"/>
                  <a:gd name="T9" fmla="*/ 13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4" y="2"/>
                    </a:moveTo>
                    <a:cubicBezTo>
                      <a:pt x="7" y="0"/>
                      <a:pt x="10" y="0"/>
                      <a:pt x="12" y="2"/>
                    </a:cubicBezTo>
                    <a:cubicBezTo>
                      <a:pt x="13" y="4"/>
                      <a:pt x="12" y="8"/>
                      <a:pt x="9" y="9"/>
                    </a:cubicBezTo>
                    <a:cubicBezTo>
                      <a:pt x="6" y="11"/>
                      <a:pt x="3" y="11"/>
                      <a:pt x="1" y="9"/>
                    </a:cubicBezTo>
                    <a:cubicBezTo>
                      <a:pt x="0" y="7"/>
                      <a:pt x="1" y="4"/>
                      <a:pt x="4" y="2"/>
                    </a:cubicBezTo>
                    <a:close/>
                  </a:path>
                </a:pathLst>
              </a:custGeom>
              <a:solidFill>
                <a:srgbClr val="FC9F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69" name="Freeform 162"/>
              <p:cNvSpPr>
                <a:spLocks/>
              </p:cNvSpPr>
              <p:nvPr/>
            </p:nvSpPr>
            <p:spPr bwMode="auto">
              <a:xfrm>
                <a:off x="4004" y="3099"/>
                <a:ext cx="20" cy="16"/>
              </a:xfrm>
              <a:custGeom>
                <a:avLst/>
                <a:gdLst>
                  <a:gd name="T0" fmla="*/ 34 w 13"/>
                  <a:gd name="T1" fmla="*/ 13 h 11"/>
                  <a:gd name="T2" fmla="*/ 102 w 13"/>
                  <a:gd name="T3" fmla="*/ 13 h 11"/>
                  <a:gd name="T4" fmla="*/ 80 w 13"/>
                  <a:gd name="T5" fmla="*/ 60 h 11"/>
                  <a:gd name="T6" fmla="*/ 12 w 13"/>
                  <a:gd name="T7" fmla="*/ 60 h 11"/>
                  <a:gd name="T8" fmla="*/ 34 w 13"/>
                  <a:gd name="T9" fmla="*/ 13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4" y="2"/>
                    </a:moveTo>
                    <a:cubicBezTo>
                      <a:pt x="7" y="0"/>
                      <a:pt x="10" y="0"/>
                      <a:pt x="12" y="2"/>
                    </a:cubicBezTo>
                    <a:cubicBezTo>
                      <a:pt x="13" y="4"/>
                      <a:pt x="12" y="8"/>
                      <a:pt x="9" y="9"/>
                    </a:cubicBezTo>
                    <a:cubicBezTo>
                      <a:pt x="6" y="11"/>
                      <a:pt x="3" y="11"/>
                      <a:pt x="1" y="9"/>
                    </a:cubicBezTo>
                    <a:cubicBezTo>
                      <a:pt x="0" y="7"/>
                      <a:pt x="1" y="4"/>
                      <a:pt x="4" y="2"/>
                    </a:cubicBezTo>
                    <a:close/>
                  </a:path>
                </a:pathLst>
              </a:cu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70" name="Freeform 163"/>
              <p:cNvSpPr>
                <a:spLocks/>
              </p:cNvSpPr>
              <p:nvPr/>
            </p:nvSpPr>
            <p:spPr bwMode="auto">
              <a:xfrm>
                <a:off x="4010" y="3103"/>
                <a:ext cx="8" cy="8"/>
              </a:xfrm>
              <a:custGeom>
                <a:avLst/>
                <a:gdLst>
                  <a:gd name="T0" fmla="*/ 13 w 5"/>
                  <a:gd name="T1" fmla="*/ 13 h 5"/>
                  <a:gd name="T2" fmla="*/ 54 w 5"/>
                  <a:gd name="T3" fmla="*/ 13 h 5"/>
                  <a:gd name="T4" fmla="*/ 34 w 5"/>
                  <a:gd name="T5" fmla="*/ 42 h 5"/>
                  <a:gd name="T6" fmla="*/ 0 w 5"/>
                  <a:gd name="T7" fmla="*/ 42 h 5"/>
                  <a:gd name="T8" fmla="*/ 13 w 5"/>
                  <a:gd name="T9" fmla="*/ 13 h 5"/>
                  <a:gd name="T10" fmla="*/ 0 60000 65536"/>
                  <a:gd name="T11" fmla="*/ 0 60000 65536"/>
                  <a:gd name="T12" fmla="*/ 0 60000 65536"/>
                  <a:gd name="T13" fmla="*/ 0 60000 65536"/>
                  <a:gd name="T14" fmla="*/ 0 60000 65536"/>
                  <a:gd name="T15" fmla="*/ 0 w 5"/>
                  <a:gd name="T16" fmla="*/ 0 h 5"/>
                  <a:gd name="T17" fmla="*/ 5 w 5"/>
                  <a:gd name="T18" fmla="*/ 5 h 5"/>
                </a:gdLst>
                <a:ahLst/>
                <a:cxnLst>
                  <a:cxn ang="T10">
                    <a:pos x="T0" y="T1"/>
                  </a:cxn>
                  <a:cxn ang="T11">
                    <a:pos x="T2" y="T3"/>
                  </a:cxn>
                  <a:cxn ang="T12">
                    <a:pos x="T4" y="T5"/>
                  </a:cxn>
                  <a:cxn ang="T13">
                    <a:pos x="T6" y="T7"/>
                  </a:cxn>
                  <a:cxn ang="T14">
                    <a:pos x="T8" y="T9"/>
                  </a:cxn>
                </a:cxnLst>
                <a:rect l="T15" t="T16" r="T17" b="T18"/>
                <a:pathLst>
                  <a:path w="5" h="5">
                    <a:moveTo>
                      <a:pt x="1" y="1"/>
                    </a:moveTo>
                    <a:cubicBezTo>
                      <a:pt x="3" y="0"/>
                      <a:pt x="4" y="0"/>
                      <a:pt x="5" y="1"/>
                    </a:cubicBezTo>
                    <a:cubicBezTo>
                      <a:pt x="5" y="2"/>
                      <a:pt x="5" y="3"/>
                      <a:pt x="3" y="4"/>
                    </a:cubicBezTo>
                    <a:cubicBezTo>
                      <a:pt x="2" y="5"/>
                      <a:pt x="1" y="5"/>
                      <a:pt x="0" y="4"/>
                    </a:cubicBezTo>
                    <a:cubicBezTo>
                      <a:pt x="0" y="3"/>
                      <a:pt x="0" y="2"/>
                      <a:pt x="1" y="1"/>
                    </a:cubicBezTo>
                    <a:close/>
                  </a:path>
                </a:pathLst>
              </a:custGeom>
              <a:solidFill>
                <a:srgbClr val="B5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1" name="Freeform 164"/>
              <p:cNvSpPr>
                <a:spLocks/>
              </p:cNvSpPr>
              <p:nvPr/>
            </p:nvSpPr>
            <p:spPr bwMode="auto">
              <a:xfrm>
                <a:off x="3416" y="1922"/>
                <a:ext cx="16" cy="18"/>
              </a:xfrm>
              <a:custGeom>
                <a:avLst/>
                <a:gdLst>
                  <a:gd name="T0" fmla="*/ 13 w 10"/>
                  <a:gd name="T1" fmla="*/ 48 h 12"/>
                  <a:gd name="T2" fmla="*/ 67 w 10"/>
                  <a:gd name="T3" fmla="*/ 0 h 12"/>
                  <a:gd name="T4" fmla="*/ 107 w 10"/>
                  <a:gd name="T5" fmla="*/ 48 h 12"/>
                  <a:gd name="T6" fmla="*/ 54 w 10"/>
                  <a:gd name="T7" fmla="*/ 90 h 12"/>
                  <a:gd name="T8" fmla="*/ 13 w 10"/>
                  <a:gd name="T9" fmla="*/ 48 h 12"/>
                  <a:gd name="T10" fmla="*/ 0 60000 65536"/>
                  <a:gd name="T11" fmla="*/ 0 60000 65536"/>
                  <a:gd name="T12" fmla="*/ 0 60000 65536"/>
                  <a:gd name="T13" fmla="*/ 0 60000 65536"/>
                  <a:gd name="T14" fmla="*/ 0 60000 65536"/>
                  <a:gd name="T15" fmla="*/ 0 w 10"/>
                  <a:gd name="T16" fmla="*/ 0 h 12"/>
                  <a:gd name="T17" fmla="*/ 10 w 10"/>
                  <a:gd name="T18" fmla="*/ 12 h 12"/>
                </a:gdLst>
                <a:ahLst/>
                <a:cxnLst>
                  <a:cxn ang="T10">
                    <a:pos x="T0" y="T1"/>
                  </a:cxn>
                  <a:cxn ang="T11">
                    <a:pos x="T2" y="T3"/>
                  </a:cxn>
                  <a:cxn ang="T12">
                    <a:pos x="T4" y="T5"/>
                  </a:cxn>
                  <a:cxn ang="T13">
                    <a:pos x="T6" y="T7"/>
                  </a:cxn>
                  <a:cxn ang="T14">
                    <a:pos x="T8" y="T9"/>
                  </a:cxn>
                </a:cxnLst>
                <a:rect l="T15" t="T16" r="T17" b="T18"/>
                <a:pathLst>
                  <a:path w="10" h="12">
                    <a:moveTo>
                      <a:pt x="1" y="6"/>
                    </a:moveTo>
                    <a:cubicBezTo>
                      <a:pt x="1" y="2"/>
                      <a:pt x="3" y="0"/>
                      <a:pt x="6" y="0"/>
                    </a:cubicBezTo>
                    <a:cubicBezTo>
                      <a:pt x="8" y="0"/>
                      <a:pt x="10" y="3"/>
                      <a:pt x="10" y="6"/>
                    </a:cubicBezTo>
                    <a:cubicBezTo>
                      <a:pt x="9" y="10"/>
                      <a:pt x="7" y="12"/>
                      <a:pt x="5" y="12"/>
                    </a:cubicBezTo>
                    <a:cubicBezTo>
                      <a:pt x="2" y="12"/>
                      <a:pt x="0" y="9"/>
                      <a:pt x="1" y="6"/>
                    </a:cubicBezTo>
                    <a:close/>
                  </a:path>
                </a:pathLst>
              </a:custGeom>
              <a:solidFill>
                <a:srgbClr val="FC9F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2" name="Freeform 165"/>
              <p:cNvSpPr>
                <a:spLocks/>
              </p:cNvSpPr>
              <p:nvPr/>
            </p:nvSpPr>
            <p:spPr bwMode="auto">
              <a:xfrm>
                <a:off x="3416" y="1922"/>
                <a:ext cx="16" cy="18"/>
              </a:xfrm>
              <a:custGeom>
                <a:avLst/>
                <a:gdLst>
                  <a:gd name="T0" fmla="*/ 13 w 10"/>
                  <a:gd name="T1" fmla="*/ 48 h 12"/>
                  <a:gd name="T2" fmla="*/ 67 w 10"/>
                  <a:gd name="T3" fmla="*/ 0 h 12"/>
                  <a:gd name="T4" fmla="*/ 107 w 10"/>
                  <a:gd name="T5" fmla="*/ 48 h 12"/>
                  <a:gd name="T6" fmla="*/ 54 w 10"/>
                  <a:gd name="T7" fmla="*/ 90 h 12"/>
                  <a:gd name="T8" fmla="*/ 13 w 10"/>
                  <a:gd name="T9" fmla="*/ 48 h 12"/>
                  <a:gd name="T10" fmla="*/ 0 60000 65536"/>
                  <a:gd name="T11" fmla="*/ 0 60000 65536"/>
                  <a:gd name="T12" fmla="*/ 0 60000 65536"/>
                  <a:gd name="T13" fmla="*/ 0 60000 65536"/>
                  <a:gd name="T14" fmla="*/ 0 60000 65536"/>
                  <a:gd name="T15" fmla="*/ 0 w 10"/>
                  <a:gd name="T16" fmla="*/ 0 h 12"/>
                  <a:gd name="T17" fmla="*/ 10 w 10"/>
                  <a:gd name="T18" fmla="*/ 12 h 12"/>
                </a:gdLst>
                <a:ahLst/>
                <a:cxnLst>
                  <a:cxn ang="T10">
                    <a:pos x="T0" y="T1"/>
                  </a:cxn>
                  <a:cxn ang="T11">
                    <a:pos x="T2" y="T3"/>
                  </a:cxn>
                  <a:cxn ang="T12">
                    <a:pos x="T4" y="T5"/>
                  </a:cxn>
                  <a:cxn ang="T13">
                    <a:pos x="T6" y="T7"/>
                  </a:cxn>
                  <a:cxn ang="T14">
                    <a:pos x="T8" y="T9"/>
                  </a:cxn>
                </a:cxnLst>
                <a:rect l="T15" t="T16" r="T17" b="T18"/>
                <a:pathLst>
                  <a:path w="10" h="12">
                    <a:moveTo>
                      <a:pt x="1" y="6"/>
                    </a:moveTo>
                    <a:cubicBezTo>
                      <a:pt x="1" y="2"/>
                      <a:pt x="3" y="0"/>
                      <a:pt x="6" y="0"/>
                    </a:cubicBezTo>
                    <a:cubicBezTo>
                      <a:pt x="8" y="0"/>
                      <a:pt x="10" y="3"/>
                      <a:pt x="10" y="6"/>
                    </a:cubicBezTo>
                    <a:cubicBezTo>
                      <a:pt x="9" y="10"/>
                      <a:pt x="7" y="12"/>
                      <a:pt x="5" y="12"/>
                    </a:cubicBezTo>
                    <a:cubicBezTo>
                      <a:pt x="2" y="12"/>
                      <a:pt x="0" y="9"/>
                      <a:pt x="1" y="6"/>
                    </a:cubicBezTo>
                    <a:close/>
                  </a:path>
                </a:pathLst>
              </a:custGeom>
              <a:noFill/>
              <a:ln w="317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473" name="Freeform 166"/>
              <p:cNvSpPr>
                <a:spLocks/>
              </p:cNvSpPr>
              <p:nvPr/>
            </p:nvSpPr>
            <p:spPr bwMode="auto">
              <a:xfrm>
                <a:off x="3421" y="1926"/>
                <a:ext cx="6" cy="9"/>
              </a:xfrm>
              <a:custGeom>
                <a:avLst/>
                <a:gdLst>
                  <a:gd name="T0" fmla="*/ 0 w 4"/>
                  <a:gd name="T1" fmla="*/ 27 h 6"/>
                  <a:gd name="T2" fmla="*/ 14 w 4"/>
                  <a:gd name="T3" fmla="*/ 0 h 6"/>
                  <a:gd name="T4" fmla="*/ 29 w 4"/>
                  <a:gd name="T5" fmla="*/ 27 h 6"/>
                  <a:gd name="T6" fmla="*/ 14 w 4"/>
                  <a:gd name="T7" fmla="*/ 41 h 6"/>
                  <a:gd name="T8" fmla="*/ 0 w 4"/>
                  <a:gd name="T9" fmla="*/ 27 h 6"/>
                  <a:gd name="T10" fmla="*/ 0 60000 65536"/>
                  <a:gd name="T11" fmla="*/ 0 60000 65536"/>
                  <a:gd name="T12" fmla="*/ 0 60000 65536"/>
                  <a:gd name="T13" fmla="*/ 0 60000 65536"/>
                  <a:gd name="T14" fmla="*/ 0 60000 65536"/>
                  <a:gd name="T15" fmla="*/ 0 w 4"/>
                  <a:gd name="T16" fmla="*/ 0 h 6"/>
                  <a:gd name="T17" fmla="*/ 4 w 4"/>
                  <a:gd name="T18" fmla="*/ 6 h 6"/>
                </a:gdLst>
                <a:ahLst/>
                <a:cxnLst>
                  <a:cxn ang="T10">
                    <a:pos x="T0" y="T1"/>
                  </a:cxn>
                  <a:cxn ang="T11">
                    <a:pos x="T2" y="T3"/>
                  </a:cxn>
                  <a:cxn ang="T12">
                    <a:pos x="T4" y="T5"/>
                  </a:cxn>
                  <a:cxn ang="T13">
                    <a:pos x="T6" y="T7"/>
                  </a:cxn>
                  <a:cxn ang="T14">
                    <a:pos x="T8" y="T9"/>
                  </a:cxn>
                </a:cxnLst>
                <a:rect l="T15" t="T16" r="T17" b="T18"/>
                <a:pathLst>
                  <a:path w="4" h="6">
                    <a:moveTo>
                      <a:pt x="0" y="3"/>
                    </a:moveTo>
                    <a:cubicBezTo>
                      <a:pt x="0" y="1"/>
                      <a:pt x="1" y="0"/>
                      <a:pt x="2" y="0"/>
                    </a:cubicBezTo>
                    <a:cubicBezTo>
                      <a:pt x="3" y="1"/>
                      <a:pt x="4" y="2"/>
                      <a:pt x="4" y="3"/>
                    </a:cubicBezTo>
                    <a:cubicBezTo>
                      <a:pt x="4" y="4"/>
                      <a:pt x="3" y="6"/>
                      <a:pt x="2" y="5"/>
                    </a:cubicBezTo>
                    <a:cubicBezTo>
                      <a:pt x="1" y="5"/>
                      <a:pt x="0" y="4"/>
                      <a:pt x="0" y="3"/>
                    </a:cubicBezTo>
                    <a:close/>
                  </a:path>
                </a:pathLst>
              </a:custGeom>
              <a:solidFill>
                <a:srgbClr val="B5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4" name="Freeform 167"/>
              <p:cNvSpPr>
                <a:spLocks/>
              </p:cNvSpPr>
              <p:nvPr/>
            </p:nvSpPr>
            <p:spPr bwMode="auto">
              <a:xfrm>
                <a:off x="3922" y="2058"/>
                <a:ext cx="25" cy="25"/>
              </a:xfrm>
              <a:custGeom>
                <a:avLst/>
                <a:gdLst>
                  <a:gd name="T0" fmla="*/ 103 w 16"/>
                  <a:gd name="T1" fmla="*/ 0 h 16"/>
                  <a:gd name="T2" fmla="*/ 95 w 16"/>
                  <a:gd name="T3" fmla="*/ 83 h 16"/>
                  <a:gd name="T4" fmla="*/ 0 w 16"/>
                  <a:gd name="T5" fmla="*/ 95 h 16"/>
                  <a:gd name="T6" fmla="*/ 114 w 16"/>
                  <a:gd name="T7" fmla="*/ 13 h 16"/>
                  <a:gd name="T8" fmla="*/ 0 60000 65536"/>
                  <a:gd name="T9" fmla="*/ 0 60000 65536"/>
                  <a:gd name="T10" fmla="*/ 0 60000 65536"/>
                  <a:gd name="T11" fmla="*/ 0 60000 65536"/>
                  <a:gd name="T12" fmla="*/ 0 w 16"/>
                  <a:gd name="T13" fmla="*/ 0 h 16"/>
                  <a:gd name="T14" fmla="*/ 16 w 16"/>
                  <a:gd name="T15" fmla="*/ 16 h 16"/>
                </a:gdLst>
                <a:ahLst/>
                <a:cxnLst>
                  <a:cxn ang="T8">
                    <a:pos x="T0" y="T1"/>
                  </a:cxn>
                  <a:cxn ang="T9">
                    <a:pos x="T2" y="T3"/>
                  </a:cxn>
                  <a:cxn ang="T10">
                    <a:pos x="T4" y="T5"/>
                  </a:cxn>
                  <a:cxn ang="T11">
                    <a:pos x="T6" y="T7"/>
                  </a:cxn>
                </a:cxnLst>
                <a:rect l="T12" t="T13" r="T14" b="T15"/>
                <a:pathLst>
                  <a:path w="16" h="16">
                    <a:moveTo>
                      <a:pt x="11" y="0"/>
                    </a:moveTo>
                    <a:cubicBezTo>
                      <a:pt x="11" y="3"/>
                      <a:pt x="12" y="6"/>
                      <a:pt x="10" y="9"/>
                    </a:cubicBezTo>
                    <a:cubicBezTo>
                      <a:pt x="7" y="12"/>
                      <a:pt x="4" y="11"/>
                      <a:pt x="0" y="10"/>
                    </a:cubicBezTo>
                    <a:cubicBezTo>
                      <a:pt x="7" y="16"/>
                      <a:pt x="16" y="10"/>
                      <a:pt x="12" y="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5" name="Freeform 168"/>
              <p:cNvSpPr>
                <a:spLocks/>
              </p:cNvSpPr>
              <p:nvPr/>
            </p:nvSpPr>
            <p:spPr bwMode="auto">
              <a:xfrm>
                <a:off x="3985" y="2076"/>
                <a:ext cx="23" cy="27"/>
              </a:xfrm>
              <a:custGeom>
                <a:avLst/>
                <a:gdLst>
                  <a:gd name="T0" fmla="*/ 75 w 15"/>
                  <a:gd name="T1" fmla="*/ 0 h 17"/>
                  <a:gd name="T2" fmla="*/ 94 w 15"/>
                  <a:gd name="T3" fmla="*/ 108 h 17"/>
                  <a:gd name="T4" fmla="*/ 0 w 15"/>
                  <a:gd name="T5" fmla="*/ 141 h 17"/>
                  <a:gd name="T6" fmla="*/ 113 w 15"/>
                  <a:gd name="T7" fmla="*/ 132 h 17"/>
                  <a:gd name="T8" fmla="*/ 113 w 15"/>
                  <a:gd name="T9" fmla="*/ 68 h 17"/>
                  <a:gd name="T10" fmla="*/ 75 w 15"/>
                  <a:gd name="T11" fmla="*/ 0 h 17"/>
                  <a:gd name="T12" fmla="*/ 0 60000 65536"/>
                  <a:gd name="T13" fmla="*/ 0 60000 65536"/>
                  <a:gd name="T14" fmla="*/ 0 60000 65536"/>
                  <a:gd name="T15" fmla="*/ 0 60000 65536"/>
                  <a:gd name="T16" fmla="*/ 0 60000 65536"/>
                  <a:gd name="T17" fmla="*/ 0 60000 65536"/>
                  <a:gd name="T18" fmla="*/ 0 w 15"/>
                  <a:gd name="T19" fmla="*/ 0 h 17"/>
                  <a:gd name="T20" fmla="*/ 15 w 1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5" h="17">
                    <a:moveTo>
                      <a:pt x="9" y="0"/>
                    </a:moveTo>
                    <a:cubicBezTo>
                      <a:pt x="10" y="3"/>
                      <a:pt x="13" y="7"/>
                      <a:pt x="11" y="11"/>
                    </a:cubicBezTo>
                    <a:cubicBezTo>
                      <a:pt x="9" y="14"/>
                      <a:pt x="3" y="13"/>
                      <a:pt x="0" y="14"/>
                    </a:cubicBezTo>
                    <a:cubicBezTo>
                      <a:pt x="4" y="13"/>
                      <a:pt x="10" y="17"/>
                      <a:pt x="13" y="13"/>
                    </a:cubicBezTo>
                    <a:cubicBezTo>
                      <a:pt x="15" y="11"/>
                      <a:pt x="14" y="9"/>
                      <a:pt x="13" y="7"/>
                    </a:cubicBezTo>
                    <a:cubicBezTo>
                      <a:pt x="12" y="3"/>
                      <a:pt x="10" y="2"/>
                      <a:pt x="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6" name="Freeform 169"/>
              <p:cNvSpPr>
                <a:spLocks/>
              </p:cNvSpPr>
              <p:nvPr/>
            </p:nvSpPr>
            <p:spPr bwMode="auto">
              <a:xfrm>
                <a:off x="4033" y="2043"/>
                <a:ext cx="32" cy="40"/>
              </a:xfrm>
              <a:custGeom>
                <a:avLst/>
                <a:gdLst>
                  <a:gd name="T0" fmla="*/ 114 w 21"/>
                  <a:gd name="T1" fmla="*/ 0 h 26"/>
                  <a:gd name="T2" fmla="*/ 123 w 21"/>
                  <a:gd name="T3" fmla="*/ 80 h 26"/>
                  <a:gd name="T4" fmla="*/ 61 w 21"/>
                  <a:gd name="T5" fmla="*/ 197 h 26"/>
                  <a:gd name="T6" fmla="*/ 0 w 21"/>
                  <a:gd name="T7" fmla="*/ 208 h 26"/>
                  <a:gd name="T8" fmla="*/ 107 w 21"/>
                  <a:gd name="T9" fmla="*/ 175 h 26"/>
                  <a:gd name="T10" fmla="*/ 114 w 21"/>
                  <a:gd name="T11" fmla="*/ 0 h 26"/>
                  <a:gd name="T12" fmla="*/ 0 60000 65536"/>
                  <a:gd name="T13" fmla="*/ 0 60000 65536"/>
                  <a:gd name="T14" fmla="*/ 0 60000 65536"/>
                  <a:gd name="T15" fmla="*/ 0 60000 65536"/>
                  <a:gd name="T16" fmla="*/ 0 60000 65536"/>
                  <a:gd name="T17" fmla="*/ 0 60000 65536"/>
                  <a:gd name="T18" fmla="*/ 0 w 21"/>
                  <a:gd name="T19" fmla="*/ 0 h 26"/>
                  <a:gd name="T20" fmla="*/ 21 w 21"/>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21" h="26">
                    <a:moveTo>
                      <a:pt x="14" y="0"/>
                    </a:moveTo>
                    <a:cubicBezTo>
                      <a:pt x="16" y="1"/>
                      <a:pt x="17" y="4"/>
                      <a:pt x="15" y="9"/>
                    </a:cubicBezTo>
                    <a:cubicBezTo>
                      <a:pt x="13" y="15"/>
                      <a:pt x="11" y="20"/>
                      <a:pt x="7" y="23"/>
                    </a:cubicBezTo>
                    <a:cubicBezTo>
                      <a:pt x="3" y="25"/>
                      <a:pt x="0" y="24"/>
                      <a:pt x="0" y="24"/>
                    </a:cubicBezTo>
                    <a:cubicBezTo>
                      <a:pt x="5" y="25"/>
                      <a:pt x="9" y="26"/>
                      <a:pt x="13" y="20"/>
                    </a:cubicBezTo>
                    <a:cubicBezTo>
                      <a:pt x="17" y="13"/>
                      <a:pt x="21" y="1"/>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7" name="Freeform 170"/>
              <p:cNvSpPr>
                <a:spLocks/>
              </p:cNvSpPr>
              <p:nvPr/>
            </p:nvSpPr>
            <p:spPr bwMode="auto">
              <a:xfrm>
                <a:off x="4077" y="2026"/>
                <a:ext cx="8" cy="12"/>
              </a:xfrm>
              <a:custGeom>
                <a:avLst/>
                <a:gdLst>
                  <a:gd name="T0" fmla="*/ 0 w 5"/>
                  <a:gd name="T1" fmla="*/ 0 h 8"/>
                  <a:gd name="T2" fmla="*/ 0 w 5"/>
                  <a:gd name="T3" fmla="*/ 60 h 8"/>
                  <a:gd name="T4" fmla="*/ 0 w 5"/>
                  <a:gd name="T5" fmla="*/ 0 h 8"/>
                  <a:gd name="T6" fmla="*/ 0 60000 65536"/>
                  <a:gd name="T7" fmla="*/ 0 60000 65536"/>
                  <a:gd name="T8" fmla="*/ 0 60000 65536"/>
                  <a:gd name="T9" fmla="*/ 0 w 5"/>
                  <a:gd name="T10" fmla="*/ 0 h 8"/>
                  <a:gd name="T11" fmla="*/ 5 w 5"/>
                  <a:gd name="T12" fmla="*/ 8 h 8"/>
                </a:gdLst>
                <a:ahLst/>
                <a:cxnLst>
                  <a:cxn ang="T6">
                    <a:pos x="T0" y="T1"/>
                  </a:cxn>
                  <a:cxn ang="T7">
                    <a:pos x="T2" y="T3"/>
                  </a:cxn>
                  <a:cxn ang="T8">
                    <a:pos x="T4" y="T5"/>
                  </a:cxn>
                </a:cxnLst>
                <a:rect l="T9" t="T10" r="T11" b="T12"/>
                <a:pathLst>
                  <a:path w="5" h="8">
                    <a:moveTo>
                      <a:pt x="0" y="0"/>
                    </a:moveTo>
                    <a:cubicBezTo>
                      <a:pt x="3" y="2"/>
                      <a:pt x="2" y="6"/>
                      <a:pt x="0" y="8"/>
                    </a:cubicBezTo>
                    <a:cubicBezTo>
                      <a:pt x="5" y="5"/>
                      <a:pt x="3"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8" name="Freeform 171"/>
              <p:cNvSpPr>
                <a:spLocks/>
              </p:cNvSpPr>
              <p:nvPr/>
            </p:nvSpPr>
            <p:spPr bwMode="auto">
              <a:xfrm>
                <a:off x="3965" y="2150"/>
                <a:ext cx="26" cy="31"/>
              </a:xfrm>
              <a:custGeom>
                <a:avLst/>
                <a:gdLst>
                  <a:gd name="T0" fmla="*/ 0 w 17"/>
                  <a:gd name="T1" fmla="*/ 149 h 20"/>
                  <a:gd name="T2" fmla="*/ 133 w 17"/>
                  <a:gd name="T3" fmla="*/ 0 h 20"/>
                  <a:gd name="T4" fmla="*/ 0 w 17"/>
                  <a:gd name="T5" fmla="*/ 149 h 20"/>
                  <a:gd name="T6" fmla="*/ 0 60000 65536"/>
                  <a:gd name="T7" fmla="*/ 0 60000 65536"/>
                  <a:gd name="T8" fmla="*/ 0 60000 65536"/>
                  <a:gd name="T9" fmla="*/ 0 w 17"/>
                  <a:gd name="T10" fmla="*/ 0 h 20"/>
                  <a:gd name="T11" fmla="*/ 17 w 17"/>
                  <a:gd name="T12" fmla="*/ 20 h 20"/>
                </a:gdLst>
                <a:ahLst/>
                <a:cxnLst>
                  <a:cxn ang="T6">
                    <a:pos x="T0" y="T1"/>
                  </a:cxn>
                  <a:cxn ang="T7">
                    <a:pos x="T2" y="T3"/>
                  </a:cxn>
                  <a:cxn ang="T8">
                    <a:pos x="T4" y="T5"/>
                  </a:cxn>
                </a:cxnLst>
                <a:rect l="T9" t="T10" r="T11" b="T12"/>
                <a:pathLst>
                  <a:path w="17" h="20">
                    <a:moveTo>
                      <a:pt x="0" y="17"/>
                    </a:moveTo>
                    <a:cubicBezTo>
                      <a:pt x="6" y="17"/>
                      <a:pt x="11" y="14"/>
                      <a:pt x="16" y="0"/>
                    </a:cubicBezTo>
                    <a:cubicBezTo>
                      <a:pt x="17" y="7"/>
                      <a:pt x="10" y="20"/>
                      <a:pt x="0"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79" name="Freeform 172"/>
              <p:cNvSpPr>
                <a:spLocks/>
              </p:cNvSpPr>
              <p:nvPr/>
            </p:nvSpPr>
            <p:spPr bwMode="auto">
              <a:xfrm>
                <a:off x="4013" y="2101"/>
                <a:ext cx="26" cy="38"/>
              </a:xfrm>
              <a:custGeom>
                <a:avLst/>
                <a:gdLst>
                  <a:gd name="T0" fmla="*/ 0 w 17"/>
                  <a:gd name="T1" fmla="*/ 204 h 25"/>
                  <a:gd name="T2" fmla="*/ 142 w 17"/>
                  <a:gd name="T3" fmla="*/ 0 h 25"/>
                  <a:gd name="T4" fmla="*/ 0 w 17"/>
                  <a:gd name="T5" fmla="*/ 204 h 25"/>
                  <a:gd name="T6" fmla="*/ 0 60000 65536"/>
                  <a:gd name="T7" fmla="*/ 0 60000 65536"/>
                  <a:gd name="T8" fmla="*/ 0 60000 65536"/>
                  <a:gd name="T9" fmla="*/ 0 w 17"/>
                  <a:gd name="T10" fmla="*/ 0 h 25"/>
                  <a:gd name="T11" fmla="*/ 17 w 17"/>
                  <a:gd name="T12" fmla="*/ 25 h 25"/>
                </a:gdLst>
                <a:ahLst/>
                <a:cxnLst>
                  <a:cxn ang="T6">
                    <a:pos x="T0" y="T1"/>
                  </a:cxn>
                  <a:cxn ang="T7">
                    <a:pos x="T2" y="T3"/>
                  </a:cxn>
                  <a:cxn ang="T8">
                    <a:pos x="T4" y="T5"/>
                  </a:cxn>
                </a:cxnLst>
                <a:rect l="T9" t="T10" r="T11" b="T12"/>
                <a:pathLst>
                  <a:path w="17" h="25">
                    <a:moveTo>
                      <a:pt x="0" y="25"/>
                    </a:moveTo>
                    <a:cubicBezTo>
                      <a:pt x="4" y="22"/>
                      <a:pt x="17" y="4"/>
                      <a:pt x="17" y="0"/>
                    </a:cubicBezTo>
                    <a:cubicBezTo>
                      <a:pt x="15" y="4"/>
                      <a:pt x="3" y="23"/>
                      <a:pt x="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0" name="Freeform 173"/>
              <p:cNvSpPr>
                <a:spLocks/>
              </p:cNvSpPr>
              <p:nvPr/>
            </p:nvSpPr>
            <p:spPr bwMode="auto">
              <a:xfrm>
                <a:off x="3880" y="2115"/>
                <a:ext cx="21" cy="21"/>
              </a:xfrm>
              <a:custGeom>
                <a:avLst/>
                <a:gdLst>
                  <a:gd name="T0" fmla="*/ 0 w 14"/>
                  <a:gd name="T1" fmla="*/ 108 h 14"/>
                  <a:gd name="T2" fmla="*/ 48 w 14"/>
                  <a:gd name="T3" fmla="*/ 0 h 14"/>
                  <a:gd name="T4" fmla="*/ 0 w 14"/>
                  <a:gd name="T5" fmla="*/ 108 h 14"/>
                  <a:gd name="T6" fmla="*/ 0 60000 65536"/>
                  <a:gd name="T7" fmla="*/ 0 60000 65536"/>
                  <a:gd name="T8" fmla="*/ 0 60000 65536"/>
                  <a:gd name="T9" fmla="*/ 0 w 14"/>
                  <a:gd name="T10" fmla="*/ 0 h 14"/>
                  <a:gd name="T11" fmla="*/ 14 w 14"/>
                  <a:gd name="T12" fmla="*/ 14 h 14"/>
                </a:gdLst>
                <a:ahLst/>
                <a:cxnLst>
                  <a:cxn ang="T6">
                    <a:pos x="T0" y="T1"/>
                  </a:cxn>
                  <a:cxn ang="T7">
                    <a:pos x="T2" y="T3"/>
                  </a:cxn>
                  <a:cxn ang="T8">
                    <a:pos x="T4" y="T5"/>
                  </a:cxn>
                </a:cxnLst>
                <a:rect l="T9" t="T10" r="T11" b="T12"/>
                <a:pathLst>
                  <a:path w="14" h="14">
                    <a:moveTo>
                      <a:pt x="0" y="14"/>
                    </a:moveTo>
                    <a:cubicBezTo>
                      <a:pt x="13" y="11"/>
                      <a:pt x="9" y="2"/>
                      <a:pt x="6" y="0"/>
                    </a:cubicBezTo>
                    <a:cubicBezTo>
                      <a:pt x="13" y="5"/>
                      <a:pt x="14" y="12"/>
                      <a:pt x="0"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1" name="Freeform 174"/>
              <p:cNvSpPr>
                <a:spLocks/>
              </p:cNvSpPr>
              <p:nvPr/>
            </p:nvSpPr>
            <p:spPr bwMode="auto">
              <a:xfrm>
                <a:off x="3913" y="2096"/>
                <a:ext cx="14" cy="10"/>
              </a:xfrm>
              <a:custGeom>
                <a:avLst/>
                <a:gdLst>
                  <a:gd name="T0" fmla="*/ 0 w 9"/>
                  <a:gd name="T1" fmla="*/ 78 h 6"/>
                  <a:gd name="T2" fmla="*/ 82 w 9"/>
                  <a:gd name="T3" fmla="*/ 0 h 6"/>
                  <a:gd name="T4" fmla="*/ 0 60000 65536"/>
                  <a:gd name="T5" fmla="*/ 0 60000 65536"/>
                  <a:gd name="T6" fmla="*/ 0 w 9"/>
                  <a:gd name="T7" fmla="*/ 0 h 6"/>
                  <a:gd name="T8" fmla="*/ 9 w 9"/>
                  <a:gd name="T9" fmla="*/ 6 h 6"/>
                </a:gdLst>
                <a:ahLst/>
                <a:cxnLst>
                  <a:cxn ang="T4">
                    <a:pos x="T0" y="T1"/>
                  </a:cxn>
                  <a:cxn ang="T5">
                    <a:pos x="T2" y="T3"/>
                  </a:cxn>
                </a:cxnLst>
                <a:rect l="T6" t="T7" r="T8" b="T9"/>
                <a:pathLst>
                  <a:path w="9" h="6">
                    <a:moveTo>
                      <a:pt x="0" y="6"/>
                    </a:moveTo>
                    <a:cubicBezTo>
                      <a:pt x="6" y="4"/>
                      <a:pt x="8" y="2"/>
                      <a:pt x="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2" name="Freeform 175"/>
              <p:cNvSpPr>
                <a:spLocks/>
              </p:cNvSpPr>
              <p:nvPr/>
            </p:nvSpPr>
            <p:spPr bwMode="auto">
              <a:xfrm>
                <a:off x="3949" y="2124"/>
                <a:ext cx="21" cy="17"/>
              </a:xfrm>
              <a:custGeom>
                <a:avLst/>
                <a:gdLst>
                  <a:gd name="T0" fmla="*/ 62 w 14"/>
                  <a:gd name="T1" fmla="*/ 0 h 11"/>
                  <a:gd name="T2" fmla="*/ 0 w 14"/>
                  <a:gd name="T3" fmla="*/ 82 h 11"/>
                  <a:gd name="T4" fmla="*/ 62 w 14"/>
                  <a:gd name="T5" fmla="*/ 0 h 11"/>
                  <a:gd name="T6" fmla="*/ 0 60000 65536"/>
                  <a:gd name="T7" fmla="*/ 0 60000 65536"/>
                  <a:gd name="T8" fmla="*/ 0 60000 65536"/>
                  <a:gd name="T9" fmla="*/ 0 w 14"/>
                  <a:gd name="T10" fmla="*/ 0 h 11"/>
                  <a:gd name="T11" fmla="*/ 14 w 14"/>
                  <a:gd name="T12" fmla="*/ 11 h 11"/>
                </a:gdLst>
                <a:ahLst/>
                <a:cxnLst>
                  <a:cxn ang="T6">
                    <a:pos x="T0" y="T1"/>
                  </a:cxn>
                  <a:cxn ang="T7">
                    <a:pos x="T2" y="T3"/>
                  </a:cxn>
                  <a:cxn ang="T8">
                    <a:pos x="T4" y="T5"/>
                  </a:cxn>
                </a:cxnLst>
                <a:rect l="T9" t="T10" r="T11" b="T12"/>
                <a:pathLst>
                  <a:path w="14" h="11">
                    <a:moveTo>
                      <a:pt x="8" y="0"/>
                    </a:moveTo>
                    <a:cubicBezTo>
                      <a:pt x="9" y="4"/>
                      <a:pt x="10" y="11"/>
                      <a:pt x="0" y="9"/>
                    </a:cubicBezTo>
                    <a:cubicBezTo>
                      <a:pt x="7" y="10"/>
                      <a:pt x="14" y="1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3" name="Freeform 176"/>
              <p:cNvSpPr>
                <a:spLocks/>
              </p:cNvSpPr>
              <p:nvPr/>
            </p:nvSpPr>
            <p:spPr bwMode="auto">
              <a:xfrm>
                <a:off x="3821" y="2083"/>
                <a:ext cx="14" cy="13"/>
              </a:xfrm>
              <a:custGeom>
                <a:avLst/>
                <a:gdLst>
                  <a:gd name="T0" fmla="*/ 0 w 9"/>
                  <a:gd name="T1" fmla="*/ 56 h 9"/>
                  <a:gd name="T2" fmla="*/ 82 w 9"/>
                  <a:gd name="T3" fmla="*/ 0 h 9"/>
                  <a:gd name="T4" fmla="*/ 0 60000 65536"/>
                  <a:gd name="T5" fmla="*/ 0 60000 65536"/>
                  <a:gd name="T6" fmla="*/ 0 w 9"/>
                  <a:gd name="T7" fmla="*/ 0 h 9"/>
                  <a:gd name="T8" fmla="*/ 9 w 9"/>
                  <a:gd name="T9" fmla="*/ 9 h 9"/>
                </a:gdLst>
                <a:ahLst/>
                <a:cxnLst>
                  <a:cxn ang="T4">
                    <a:pos x="T0" y="T1"/>
                  </a:cxn>
                  <a:cxn ang="T5">
                    <a:pos x="T2" y="T3"/>
                  </a:cxn>
                </a:cxnLst>
                <a:rect l="T6" t="T7" r="T8" b="T9"/>
                <a:pathLst>
                  <a:path w="9" h="9">
                    <a:moveTo>
                      <a:pt x="0" y="9"/>
                    </a:moveTo>
                    <a:cubicBezTo>
                      <a:pt x="1" y="6"/>
                      <a:pt x="5" y="2"/>
                      <a:pt x="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4" name="Freeform 177"/>
              <p:cNvSpPr>
                <a:spLocks/>
              </p:cNvSpPr>
              <p:nvPr/>
            </p:nvSpPr>
            <p:spPr bwMode="auto">
              <a:xfrm>
                <a:off x="3789" y="2047"/>
                <a:ext cx="18" cy="11"/>
              </a:xfrm>
              <a:custGeom>
                <a:avLst/>
                <a:gdLst>
                  <a:gd name="T0" fmla="*/ 0 w 12"/>
                  <a:gd name="T1" fmla="*/ 13 h 7"/>
                  <a:gd name="T2" fmla="*/ 90 w 12"/>
                  <a:gd name="T3" fmla="*/ 0 h 7"/>
                  <a:gd name="T4" fmla="*/ 0 w 12"/>
                  <a:gd name="T5" fmla="*/ 13 h 7"/>
                  <a:gd name="T6" fmla="*/ 0 60000 65536"/>
                  <a:gd name="T7" fmla="*/ 0 60000 65536"/>
                  <a:gd name="T8" fmla="*/ 0 60000 65536"/>
                  <a:gd name="T9" fmla="*/ 0 w 12"/>
                  <a:gd name="T10" fmla="*/ 0 h 7"/>
                  <a:gd name="T11" fmla="*/ 12 w 12"/>
                  <a:gd name="T12" fmla="*/ 7 h 7"/>
                </a:gdLst>
                <a:ahLst/>
                <a:cxnLst>
                  <a:cxn ang="T6">
                    <a:pos x="T0" y="T1"/>
                  </a:cxn>
                  <a:cxn ang="T7">
                    <a:pos x="T2" y="T3"/>
                  </a:cxn>
                  <a:cxn ang="T8">
                    <a:pos x="T4" y="T5"/>
                  </a:cxn>
                </a:cxnLst>
                <a:rect l="T9" t="T10" r="T11" b="T12"/>
                <a:pathLst>
                  <a:path w="12" h="7">
                    <a:moveTo>
                      <a:pt x="0" y="1"/>
                    </a:moveTo>
                    <a:cubicBezTo>
                      <a:pt x="4" y="5"/>
                      <a:pt x="7" y="4"/>
                      <a:pt x="12" y="0"/>
                    </a:cubicBezTo>
                    <a:cubicBezTo>
                      <a:pt x="8" y="7"/>
                      <a:pt x="2" y="5"/>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5" name="Freeform 178"/>
              <p:cNvSpPr>
                <a:spLocks/>
              </p:cNvSpPr>
              <p:nvPr/>
            </p:nvSpPr>
            <p:spPr bwMode="auto">
              <a:xfrm>
                <a:off x="3883" y="2055"/>
                <a:ext cx="15" cy="14"/>
              </a:xfrm>
              <a:custGeom>
                <a:avLst/>
                <a:gdLst>
                  <a:gd name="T0" fmla="*/ 47 w 10"/>
                  <a:gd name="T1" fmla="*/ 0 h 9"/>
                  <a:gd name="T2" fmla="*/ 0 w 10"/>
                  <a:gd name="T3" fmla="*/ 73 h 9"/>
                  <a:gd name="T4" fmla="*/ 47 w 10"/>
                  <a:gd name="T5" fmla="*/ 0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6" y="0"/>
                    </a:moveTo>
                    <a:cubicBezTo>
                      <a:pt x="8" y="4"/>
                      <a:pt x="5" y="8"/>
                      <a:pt x="0" y="8"/>
                    </a:cubicBezTo>
                    <a:cubicBezTo>
                      <a:pt x="6" y="9"/>
                      <a:pt x="10" y="5"/>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6" name="Freeform 179"/>
              <p:cNvSpPr>
                <a:spLocks/>
              </p:cNvSpPr>
              <p:nvPr/>
            </p:nvSpPr>
            <p:spPr bwMode="auto">
              <a:xfrm>
                <a:off x="3870" y="2196"/>
                <a:ext cx="17" cy="26"/>
              </a:xfrm>
              <a:custGeom>
                <a:avLst/>
                <a:gdLst>
                  <a:gd name="T0" fmla="*/ 45 w 11"/>
                  <a:gd name="T1" fmla="*/ 0 h 17"/>
                  <a:gd name="T2" fmla="*/ 0 w 11"/>
                  <a:gd name="T3" fmla="*/ 142 h 17"/>
                  <a:gd name="T4" fmla="*/ 45 w 11"/>
                  <a:gd name="T5" fmla="*/ 0 h 17"/>
                  <a:gd name="T6" fmla="*/ 0 60000 65536"/>
                  <a:gd name="T7" fmla="*/ 0 60000 65536"/>
                  <a:gd name="T8" fmla="*/ 0 60000 65536"/>
                  <a:gd name="T9" fmla="*/ 0 w 11"/>
                  <a:gd name="T10" fmla="*/ 0 h 17"/>
                  <a:gd name="T11" fmla="*/ 11 w 11"/>
                  <a:gd name="T12" fmla="*/ 17 h 17"/>
                </a:gdLst>
                <a:ahLst/>
                <a:cxnLst>
                  <a:cxn ang="T6">
                    <a:pos x="T0" y="T1"/>
                  </a:cxn>
                  <a:cxn ang="T7">
                    <a:pos x="T2" y="T3"/>
                  </a:cxn>
                  <a:cxn ang="T8">
                    <a:pos x="T4" y="T5"/>
                  </a:cxn>
                </a:cxnLst>
                <a:rect l="T9" t="T10" r="T11" b="T12"/>
                <a:pathLst>
                  <a:path w="11" h="17">
                    <a:moveTo>
                      <a:pt x="5" y="0"/>
                    </a:moveTo>
                    <a:cubicBezTo>
                      <a:pt x="8" y="3"/>
                      <a:pt x="7" y="4"/>
                      <a:pt x="0" y="17"/>
                    </a:cubicBezTo>
                    <a:cubicBezTo>
                      <a:pt x="7" y="8"/>
                      <a:pt x="11" y="3"/>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7" name="Freeform 180"/>
              <p:cNvSpPr>
                <a:spLocks/>
              </p:cNvSpPr>
              <p:nvPr/>
            </p:nvSpPr>
            <p:spPr bwMode="auto">
              <a:xfrm>
                <a:off x="3823" y="2175"/>
                <a:ext cx="20" cy="36"/>
              </a:xfrm>
              <a:custGeom>
                <a:avLst/>
                <a:gdLst>
                  <a:gd name="T0" fmla="*/ 0 w 13"/>
                  <a:gd name="T1" fmla="*/ 183 h 24"/>
                  <a:gd name="T2" fmla="*/ 83 w 13"/>
                  <a:gd name="T3" fmla="*/ 90 h 24"/>
                  <a:gd name="T4" fmla="*/ 102 w 13"/>
                  <a:gd name="T5" fmla="*/ 0 h 24"/>
                  <a:gd name="T6" fmla="*/ 95 w 13"/>
                  <a:gd name="T7" fmla="*/ 108 h 24"/>
                  <a:gd name="T8" fmla="*/ 0 w 13"/>
                  <a:gd name="T9" fmla="*/ 183 h 24"/>
                  <a:gd name="T10" fmla="*/ 0 60000 65536"/>
                  <a:gd name="T11" fmla="*/ 0 60000 65536"/>
                  <a:gd name="T12" fmla="*/ 0 60000 65536"/>
                  <a:gd name="T13" fmla="*/ 0 60000 65536"/>
                  <a:gd name="T14" fmla="*/ 0 60000 65536"/>
                  <a:gd name="T15" fmla="*/ 0 w 13"/>
                  <a:gd name="T16" fmla="*/ 0 h 24"/>
                  <a:gd name="T17" fmla="*/ 13 w 13"/>
                  <a:gd name="T18" fmla="*/ 24 h 24"/>
                </a:gdLst>
                <a:ahLst/>
                <a:cxnLst>
                  <a:cxn ang="T10">
                    <a:pos x="T0" y="T1"/>
                  </a:cxn>
                  <a:cxn ang="T11">
                    <a:pos x="T2" y="T3"/>
                  </a:cxn>
                  <a:cxn ang="T12">
                    <a:pos x="T4" y="T5"/>
                  </a:cxn>
                  <a:cxn ang="T13">
                    <a:pos x="T6" y="T7"/>
                  </a:cxn>
                  <a:cxn ang="T14">
                    <a:pos x="T8" y="T9"/>
                  </a:cxn>
                </a:cxnLst>
                <a:rect l="T15" t="T16" r="T17" b="T18"/>
                <a:pathLst>
                  <a:path w="13" h="24">
                    <a:moveTo>
                      <a:pt x="0" y="24"/>
                    </a:moveTo>
                    <a:cubicBezTo>
                      <a:pt x="6" y="19"/>
                      <a:pt x="9" y="17"/>
                      <a:pt x="10" y="12"/>
                    </a:cubicBezTo>
                    <a:cubicBezTo>
                      <a:pt x="11" y="7"/>
                      <a:pt x="12" y="0"/>
                      <a:pt x="12" y="0"/>
                    </a:cubicBezTo>
                    <a:cubicBezTo>
                      <a:pt x="13" y="8"/>
                      <a:pt x="12" y="12"/>
                      <a:pt x="11" y="14"/>
                    </a:cubicBezTo>
                    <a:cubicBezTo>
                      <a:pt x="10" y="16"/>
                      <a:pt x="2" y="23"/>
                      <a:pt x="0"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8" name="Freeform 181"/>
              <p:cNvSpPr>
                <a:spLocks/>
              </p:cNvSpPr>
              <p:nvPr/>
            </p:nvSpPr>
            <p:spPr bwMode="auto">
              <a:xfrm>
                <a:off x="3858" y="2170"/>
                <a:ext cx="25" cy="18"/>
              </a:xfrm>
              <a:custGeom>
                <a:avLst/>
                <a:gdLst>
                  <a:gd name="T0" fmla="*/ 103 w 16"/>
                  <a:gd name="T1" fmla="*/ 75 h 12"/>
                  <a:gd name="T2" fmla="*/ 148 w 16"/>
                  <a:gd name="T3" fmla="*/ 0 h 12"/>
                  <a:gd name="T4" fmla="*/ 117 w 16"/>
                  <a:gd name="T5" fmla="*/ 48 h 12"/>
                  <a:gd name="T6" fmla="*/ 0 w 16"/>
                  <a:gd name="T7" fmla="*/ 90 h 12"/>
                  <a:gd name="T8" fmla="*/ 103 w 16"/>
                  <a:gd name="T9" fmla="*/ 75 h 12"/>
                  <a:gd name="T10" fmla="*/ 0 60000 65536"/>
                  <a:gd name="T11" fmla="*/ 0 60000 65536"/>
                  <a:gd name="T12" fmla="*/ 0 60000 65536"/>
                  <a:gd name="T13" fmla="*/ 0 60000 65536"/>
                  <a:gd name="T14" fmla="*/ 0 60000 65536"/>
                  <a:gd name="T15" fmla="*/ 0 w 16"/>
                  <a:gd name="T16" fmla="*/ 0 h 12"/>
                  <a:gd name="T17" fmla="*/ 16 w 16"/>
                  <a:gd name="T18" fmla="*/ 12 h 12"/>
                </a:gdLst>
                <a:ahLst/>
                <a:cxnLst>
                  <a:cxn ang="T10">
                    <a:pos x="T0" y="T1"/>
                  </a:cxn>
                  <a:cxn ang="T11">
                    <a:pos x="T2" y="T3"/>
                  </a:cxn>
                  <a:cxn ang="T12">
                    <a:pos x="T4" y="T5"/>
                  </a:cxn>
                  <a:cxn ang="T13">
                    <a:pos x="T6" y="T7"/>
                  </a:cxn>
                  <a:cxn ang="T14">
                    <a:pos x="T8" y="T9"/>
                  </a:cxn>
                </a:cxnLst>
                <a:rect l="T15" t="T16" r="T17" b="T18"/>
                <a:pathLst>
                  <a:path w="16" h="12">
                    <a:moveTo>
                      <a:pt x="11" y="10"/>
                    </a:moveTo>
                    <a:cubicBezTo>
                      <a:pt x="15" y="8"/>
                      <a:pt x="15" y="4"/>
                      <a:pt x="16" y="0"/>
                    </a:cubicBezTo>
                    <a:cubicBezTo>
                      <a:pt x="16" y="0"/>
                      <a:pt x="15" y="2"/>
                      <a:pt x="13" y="6"/>
                    </a:cubicBezTo>
                    <a:cubicBezTo>
                      <a:pt x="10" y="9"/>
                      <a:pt x="5" y="11"/>
                      <a:pt x="0" y="12"/>
                    </a:cubicBezTo>
                    <a:cubicBezTo>
                      <a:pt x="3" y="12"/>
                      <a:pt x="8" y="12"/>
                      <a:pt x="11"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89" name="Freeform 182"/>
              <p:cNvSpPr>
                <a:spLocks/>
              </p:cNvSpPr>
              <p:nvPr/>
            </p:nvSpPr>
            <p:spPr bwMode="auto">
              <a:xfrm>
                <a:off x="3935" y="2369"/>
                <a:ext cx="20" cy="17"/>
              </a:xfrm>
              <a:custGeom>
                <a:avLst/>
                <a:gdLst>
                  <a:gd name="T0" fmla="*/ 66 w 13"/>
                  <a:gd name="T1" fmla="*/ 0 h 11"/>
                  <a:gd name="T2" fmla="*/ 0 w 13"/>
                  <a:gd name="T3" fmla="*/ 96 h 11"/>
                  <a:gd name="T4" fmla="*/ 66 w 13"/>
                  <a:gd name="T5" fmla="*/ 0 h 11"/>
                  <a:gd name="T6" fmla="*/ 0 60000 65536"/>
                  <a:gd name="T7" fmla="*/ 0 60000 65536"/>
                  <a:gd name="T8" fmla="*/ 0 60000 65536"/>
                  <a:gd name="T9" fmla="*/ 0 w 13"/>
                  <a:gd name="T10" fmla="*/ 0 h 11"/>
                  <a:gd name="T11" fmla="*/ 13 w 13"/>
                  <a:gd name="T12" fmla="*/ 11 h 11"/>
                </a:gdLst>
                <a:ahLst/>
                <a:cxnLst>
                  <a:cxn ang="T6">
                    <a:pos x="T0" y="T1"/>
                  </a:cxn>
                  <a:cxn ang="T7">
                    <a:pos x="T2" y="T3"/>
                  </a:cxn>
                  <a:cxn ang="T8">
                    <a:pos x="T4" y="T5"/>
                  </a:cxn>
                </a:cxnLst>
                <a:rect l="T9" t="T10" r="T11" b="T12"/>
                <a:pathLst>
                  <a:path w="13" h="11">
                    <a:moveTo>
                      <a:pt x="8" y="0"/>
                    </a:moveTo>
                    <a:cubicBezTo>
                      <a:pt x="10" y="2"/>
                      <a:pt x="9" y="10"/>
                      <a:pt x="0" y="11"/>
                    </a:cubicBezTo>
                    <a:cubicBezTo>
                      <a:pt x="9" y="10"/>
                      <a:pt x="13" y="6"/>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0" name="Freeform 183"/>
              <p:cNvSpPr>
                <a:spLocks/>
              </p:cNvSpPr>
              <p:nvPr/>
            </p:nvSpPr>
            <p:spPr bwMode="auto">
              <a:xfrm>
                <a:off x="3881" y="2475"/>
                <a:ext cx="15" cy="27"/>
              </a:xfrm>
              <a:custGeom>
                <a:avLst/>
                <a:gdLst>
                  <a:gd name="T0" fmla="*/ 47 w 10"/>
                  <a:gd name="T1" fmla="*/ 0 h 18"/>
                  <a:gd name="T2" fmla="*/ 0 w 10"/>
                  <a:gd name="T3" fmla="*/ 135 h 18"/>
                  <a:gd name="T4" fmla="*/ 47 w 10"/>
                  <a:gd name="T5" fmla="*/ 0 h 18"/>
                  <a:gd name="T6" fmla="*/ 0 60000 65536"/>
                  <a:gd name="T7" fmla="*/ 0 60000 65536"/>
                  <a:gd name="T8" fmla="*/ 0 60000 65536"/>
                  <a:gd name="T9" fmla="*/ 0 w 10"/>
                  <a:gd name="T10" fmla="*/ 0 h 18"/>
                  <a:gd name="T11" fmla="*/ 10 w 10"/>
                  <a:gd name="T12" fmla="*/ 18 h 18"/>
                </a:gdLst>
                <a:ahLst/>
                <a:cxnLst>
                  <a:cxn ang="T6">
                    <a:pos x="T0" y="T1"/>
                  </a:cxn>
                  <a:cxn ang="T7">
                    <a:pos x="T2" y="T3"/>
                  </a:cxn>
                  <a:cxn ang="T8">
                    <a:pos x="T4" y="T5"/>
                  </a:cxn>
                </a:cxnLst>
                <a:rect l="T9" t="T10" r="T11" b="T12"/>
                <a:pathLst>
                  <a:path w="10" h="18">
                    <a:moveTo>
                      <a:pt x="6" y="0"/>
                    </a:moveTo>
                    <a:cubicBezTo>
                      <a:pt x="7" y="6"/>
                      <a:pt x="8" y="14"/>
                      <a:pt x="0" y="18"/>
                    </a:cubicBezTo>
                    <a:cubicBezTo>
                      <a:pt x="8" y="15"/>
                      <a:pt x="10" y="1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1" name="Freeform 184"/>
              <p:cNvSpPr>
                <a:spLocks/>
              </p:cNvSpPr>
              <p:nvPr/>
            </p:nvSpPr>
            <p:spPr bwMode="auto">
              <a:xfrm>
                <a:off x="3830" y="2548"/>
                <a:ext cx="17" cy="23"/>
              </a:xfrm>
              <a:custGeom>
                <a:avLst/>
                <a:gdLst>
                  <a:gd name="T0" fmla="*/ 70 w 11"/>
                  <a:gd name="T1" fmla="*/ 0 h 15"/>
                  <a:gd name="T2" fmla="*/ 0 w 11"/>
                  <a:gd name="T3" fmla="*/ 127 h 15"/>
                  <a:gd name="T4" fmla="*/ 70 w 11"/>
                  <a:gd name="T5" fmla="*/ 0 h 15"/>
                  <a:gd name="T6" fmla="*/ 0 60000 65536"/>
                  <a:gd name="T7" fmla="*/ 0 60000 65536"/>
                  <a:gd name="T8" fmla="*/ 0 60000 65536"/>
                  <a:gd name="T9" fmla="*/ 0 w 11"/>
                  <a:gd name="T10" fmla="*/ 0 h 15"/>
                  <a:gd name="T11" fmla="*/ 11 w 11"/>
                  <a:gd name="T12" fmla="*/ 15 h 15"/>
                </a:gdLst>
                <a:ahLst/>
                <a:cxnLst>
                  <a:cxn ang="T6">
                    <a:pos x="T0" y="T1"/>
                  </a:cxn>
                  <a:cxn ang="T7">
                    <a:pos x="T2" y="T3"/>
                  </a:cxn>
                  <a:cxn ang="T8">
                    <a:pos x="T4" y="T5"/>
                  </a:cxn>
                </a:cxnLst>
                <a:rect l="T9" t="T10" r="T11" b="T12"/>
                <a:pathLst>
                  <a:path w="11" h="15">
                    <a:moveTo>
                      <a:pt x="8" y="0"/>
                    </a:moveTo>
                    <a:cubicBezTo>
                      <a:pt x="8" y="6"/>
                      <a:pt x="10" y="15"/>
                      <a:pt x="0" y="15"/>
                    </a:cubicBezTo>
                    <a:cubicBezTo>
                      <a:pt x="9" y="14"/>
                      <a:pt x="11" y="14"/>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2" name="Freeform 185"/>
              <p:cNvSpPr>
                <a:spLocks/>
              </p:cNvSpPr>
              <p:nvPr/>
            </p:nvSpPr>
            <p:spPr bwMode="auto">
              <a:xfrm>
                <a:off x="3876" y="2639"/>
                <a:ext cx="28" cy="24"/>
              </a:xfrm>
              <a:custGeom>
                <a:avLst/>
                <a:gdLst>
                  <a:gd name="T0" fmla="*/ 0 w 18"/>
                  <a:gd name="T1" fmla="*/ 90 h 16"/>
                  <a:gd name="T2" fmla="*/ 117 w 18"/>
                  <a:gd name="T3" fmla="*/ 81 h 16"/>
                  <a:gd name="T4" fmla="*/ 148 w 18"/>
                  <a:gd name="T5" fmla="*/ 0 h 16"/>
                  <a:gd name="T6" fmla="*/ 114 w 18"/>
                  <a:gd name="T7" fmla="*/ 104 h 16"/>
                  <a:gd name="T8" fmla="*/ 0 w 18"/>
                  <a:gd name="T9" fmla="*/ 90 h 16"/>
                  <a:gd name="T10" fmla="*/ 0 60000 65536"/>
                  <a:gd name="T11" fmla="*/ 0 60000 65536"/>
                  <a:gd name="T12" fmla="*/ 0 60000 65536"/>
                  <a:gd name="T13" fmla="*/ 0 60000 65536"/>
                  <a:gd name="T14" fmla="*/ 0 60000 65536"/>
                  <a:gd name="T15" fmla="*/ 0 w 18"/>
                  <a:gd name="T16" fmla="*/ 0 h 16"/>
                  <a:gd name="T17" fmla="*/ 18 w 18"/>
                  <a:gd name="T18" fmla="*/ 16 h 16"/>
                </a:gdLst>
                <a:ahLst/>
                <a:cxnLst>
                  <a:cxn ang="T10">
                    <a:pos x="T0" y="T1"/>
                  </a:cxn>
                  <a:cxn ang="T11">
                    <a:pos x="T2" y="T3"/>
                  </a:cxn>
                  <a:cxn ang="T12">
                    <a:pos x="T4" y="T5"/>
                  </a:cxn>
                  <a:cxn ang="T13">
                    <a:pos x="T6" y="T7"/>
                  </a:cxn>
                  <a:cxn ang="T14">
                    <a:pos x="T8" y="T9"/>
                  </a:cxn>
                </a:cxnLst>
                <a:rect l="T15" t="T16" r="T17" b="T18"/>
                <a:pathLst>
                  <a:path w="18" h="16">
                    <a:moveTo>
                      <a:pt x="0" y="12"/>
                    </a:moveTo>
                    <a:cubicBezTo>
                      <a:pt x="4" y="15"/>
                      <a:pt x="10" y="13"/>
                      <a:pt x="13" y="11"/>
                    </a:cubicBezTo>
                    <a:cubicBezTo>
                      <a:pt x="15" y="9"/>
                      <a:pt x="16" y="4"/>
                      <a:pt x="16" y="0"/>
                    </a:cubicBezTo>
                    <a:cubicBezTo>
                      <a:pt x="18" y="8"/>
                      <a:pt x="16" y="12"/>
                      <a:pt x="12" y="14"/>
                    </a:cubicBezTo>
                    <a:cubicBezTo>
                      <a:pt x="8" y="16"/>
                      <a:pt x="2" y="15"/>
                      <a:pt x="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3" name="Freeform 186"/>
              <p:cNvSpPr>
                <a:spLocks/>
              </p:cNvSpPr>
              <p:nvPr/>
            </p:nvSpPr>
            <p:spPr bwMode="auto">
              <a:xfrm>
                <a:off x="3823" y="2768"/>
                <a:ext cx="9" cy="44"/>
              </a:xfrm>
              <a:custGeom>
                <a:avLst/>
                <a:gdLst>
                  <a:gd name="T0" fmla="*/ 32 w 6"/>
                  <a:gd name="T1" fmla="*/ 0 h 29"/>
                  <a:gd name="T2" fmla="*/ 0 w 6"/>
                  <a:gd name="T3" fmla="*/ 235 h 29"/>
                  <a:gd name="T4" fmla="*/ 0 60000 65536"/>
                  <a:gd name="T5" fmla="*/ 0 60000 65536"/>
                  <a:gd name="T6" fmla="*/ 0 w 6"/>
                  <a:gd name="T7" fmla="*/ 0 h 29"/>
                  <a:gd name="T8" fmla="*/ 6 w 6"/>
                  <a:gd name="T9" fmla="*/ 29 h 29"/>
                </a:gdLst>
                <a:ahLst/>
                <a:cxnLst>
                  <a:cxn ang="T4">
                    <a:pos x="T0" y="T1"/>
                  </a:cxn>
                  <a:cxn ang="T5">
                    <a:pos x="T2" y="T3"/>
                  </a:cxn>
                </a:cxnLst>
                <a:rect l="T6" t="T7" r="T8" b="T9"/>
                <a:pathLst>
                  <a:path w="6" h="29">
                    <a:moveTo>
                      <a:pt x="4" y="0"/>
                    </a:moveTo>
                    <a:cubicBezTo>
                      <a:pt x="6" y="11"/>
                      <a:pt x="3" y="19"/>
                      <a:pt x="0" y="2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4" name="Freeform 187"/>
              <p:cNvSpPr>
                <a:spLocks/>
              </p:cNvSpPr>
              <p:nvPr/>
            </p:nvSpPr>
            <p:spPr bwMode="auto">
              <a:xfrm>
                <a:off x="3872" y="2789"/>
                <a:ext cx="20" cy="29"/>
              </a:xfrm>
              <a:custGeom>
                <a:avLst/>
                <a:gdLst>
                  <a:gd name="T0" fmla="*/ 0 w 13"/>
                  <a:gd name="T1" fmla="*/ 156 h 19"/>
                  <a:gd name="T2" fmla="*/ 80 w 13"/>
                  <a:gd name="T3" fmla="*/ 0 h 19"/>
                  <a:gd name="T4" fmla="*/ 18 w 13"/>
                  <a:gd name="T5" fmla="*/ 156 h 19"/>
                  <a:gd name="T6" fmla="*/ 0 60000 65536"/>
                  <a:gd name="T7" fmla="*/ 0 60000 65536"/>
                  <a:gd name="T8" fmla="*/ 0 60000 65536"/>
                  <a:gd name="T9" fmla="*/ 0 w 13"/>
                  <a:gd name="T10" fmla="*/ 0 h 19"/>
                  <a:gd name="T11" fmla="*/ 13 w 13"/>
                  <a:gd name="T12" fmla="*/ 19 h 19"/>
                </a:gdLst>
                <a:ahLst/>
                <a:cxnLst>
                  <a:cxn ang="T6">
                    <a:pos x="T0" y="T1"/>
                  </a:cxn>
                  <a:cxn ang="T7">
                    <a:pos x="T2" y="T3"/>
                  </a:cxn>
                  <a:cxn ang="T8">
                    <a:pos x="T4" y="T5"/>
                  </a:cxn>
                </a:cxnLst>
                <a:rect l="T9" t="T10" r="T11" b="T12"/>
                <a:pathLst>
                  <a:path w="13" h="19">
                    <a:moveTo>
                      <a:pt x="0" y="19"/>
                    </a:moveTo>
                    <a:cubicBezTo>
                      <a:pt x="7" y="15"/>
                      <a:pt x="11" y="7"/>
                      <a:pt x="9" y="0"/>
                    </a:cubicBezTo>
                    <a:cubicBezTo>
                      <a:pt x="13" y="7"/>
                      <a:pt x="12" y="16"/>
                      <a:pt x="2"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5" name="Freeform 188"/>
              <p:cNvSpPr>
                <a:spLocks/>
              </p:cNvSpPr>
              <p:nvPr/>
            </p:nvSpPr>
            <p:spPr bwMode="auto">
              <a:xfrm>
                <a:off x="3913" y="2847"/>
                <a:ext cx="34" cy="32"/>
              </a:xfrm>
              <a:custGeom>
                <a:avLst/>
                <a:gdLst>
                  <a:gd name="T0" fmla="*/ 0 w 22"/>
                  <a:gd name="T1" fmla="*/ 163 h 21"/>
                  <a:gd name="T2" fmla="*/ 196 w 22"/>
                  <a:gd name="T3" fmla="*/ 0 h 21"/>
                  <a:gd name="T4" fmla="*/ 158 w 22"/>
                  <a:gd name="T5" fmla="*/ 114 h 21"/>
                  <a:gd name="T6" fmla="*/ 45 w 22"/>
                  <a:gd name="T7" fmla="*/ 163 h 21"/>
                  <a:gd name="T8" fmla="*/ 0 60000 65536"/>
                  <a:gd name="T9" fmla="*/ 0 60000 65536"/>
                  <a:gd name="T10" fmla="*/ 0 60000 65536"/>
                  <a:gd name="T11" fmla="*/ 0 60000 65536"/>
                  <a:gd name="T12" fmla="*/ 0 w 22"/>
                  <a:gd name="T13" fmla="*/ 0 h 21"/>
                  <a:gd name="T14" fmla="*/ 22 w 22"/>
                  <a:gd name="T15" fmla="*/ 21 h 21"/>
                </a:gdLst>
                <a:ahLst/>
                <a:cxnLst>
                  <a:cxn ang="T8">
                    <a:pos x="T0" y="T1"/>
                  </a:cxn>
                  <a:cxn ang="T9">
                    <a:pos x="T2" y="T3"/>
                  </a:cxn>
                  <a:cxn ang="T10">
                    <a:pos x="T4" y="T5"/>
                  </a:cxn>
                  <a:cxn ang="T11">
                    <a:pos x="T6" y="T7"/>
                  </a:cxn>
                </a:cxnLst>
                <a:rect l="T12" t="T13" r="T14" b="T15"/>
                <a:pathLst>
                  <a:path w="22" h="21">
                    <a:moveTo>
                      <a:pt x="0" y="20"/>
                    </a:moveTo>
                    <a:cubicBezTo>
                      <a:pt x="8" y="21"/>
                      <a:pt x="22" y="8"/>
                      <a:pt x="22" y="0"/>
                    </a:cubicBezTo>
                    <a:cubicBezTo>
                      <a:pt x="21" y="5"/>
                      <a:pt x="22" y="9"/>
                      <a:pt x="18" y="14"/>
                    </a:cubicBezTo>
                    <a:cubicBezTo>
                      <a:pt x="15" y="17"/>
                      <a:pt x="10" y="21"/>
                      <a:pt x="5" y="2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6" name="Freeform 189"/>
              <p:cNvSpPr>
                <a:spLocks/>
              </p:cNvSpPr>
              <p:nvPr/>
            </p:nvSpPr>
            <p:spPr bwMode="auto">
              <a:xfrm>
                <a:off x="3930" y="2729"/>
                <a:ext cx="26" cy="36"/>
              </a:xfrm>
              <a:custGeom>
                <a:avLst/>
                <a:gdLst>
                  <a:gd name="T0" fmla="*/ 127 w 17"/>
                  <a:gd name="T1" fmla="*/ 0 h 23"/>
                  <a:gd name="T2" fmla="*/ 0 w 17"/>
                  <a:gd name="T3" fmla="*/ 138 h 23"/>
                  <a:gd name="T4" fmla="*/ 75 w 17"/>
                  <a:gd name="T5" fmla="*/ 182 h 23"/>
                  <a:gd name="T6" fmla="*/ 133 w 17"/>
                  <a:gd name="T7" fmla="*/ 34 h 23"/>
                  <a:gd name="T8" fmla="*/ 0 60000 65536"/>
                  <a:gd name="T9" fmla="*/ 0 60000 65536"/>
                  <a:gd name="T10" fmla="*/ 0 60000 65536"/>
                  <a:gd name="T11" fmla="*/ 0 60000 65536"/>
                  <a:gd name="T12" fmla="*/ 0 w 17"/>
                  <a:gd name="T13" fmla="*/ 0 h 23"/>
                  <a:gd name="T14" fmla="*/ 17 w 17"/>
                  <a:gd name="T15" fmla="*/ 23 h 23"/>
                </a:gdLst>
                <a:ahLst/>
                <a:cxnLst>
                  <a:cxn ang="T8">
                    <a:pos x="T0" y="T1"/>
                  </a:cxn>
                  <a:cxn ang="T9">
                    <a:pos x="T2" y="T3"/>
                  </a:cxn>
                  <a:cxn ang="T10">
                    <a:pos x="T4" y="T5"/>
                  </a:cxn>
                  <a:cxn ang="T11">
                    <a:pos x="T6" y="T7"/>
                  </a:cxn>
                </a:cxnLst>
                <a:rect l="T12" t="T13" r="T14" b="T15"/>
                <a:pathLst>
                  <a:path w="17" h="23">
                    <a:moveTo>
                      <a:pt x="15" y="0"/>
                    </a:moveTo>
                    <a:cubicBezTo>
                      <a:pt x="15" y="8"/>
                      <a:pt x="10" y="23"/>
                      <a:pt x="0" y="15"/>
                    </a:cubicBezTo>
                    <a:cubicBezTo>
                      <a:pt x="2" y="18"/>
                      <a:pt x="5" y="20"/>
                      <a:pt x="9" y="19"/>
                    </a:cubicBezTo>
                    <a:cubicBezTo>
                      <a:pt x="17" y="18"/>
                      <a:pt x="16" y="10"/>
                      <a:pt x="16"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7" name="Freeform 190"/>
              <p:cNvSpPr>
                <a:spLocks/>
              </p:cNvSpPr>
              <p:nvPr/>
            </p:nvSpPr>
            <p:spPr bwMode="auto">
              <a:xfrm>
                <a:off x="3944" y="2668"/>
                <a:ext cx="20" cy="26"/>
              </a:xfrm>
              <a:custGeom>
                <a:avLst/>
                <a:gdLst>
                  <a:gd name="T0" fmla="*/ 0 w 13"/>
                  <a:gd name="T1" fmla="*/ 133 h 17"/>
                  <a:gd name="T2" fmla="*/ 83 w 13"/>
                  <a:gd name="T3" fmla="*/ 0 h 17"/>
                  <a:gd name="T4" fmla="*/ 28 w 13"/>
                  <a:gd name="T5" fmla="*/ 142 h 17"/>
                  <a:gd name="T6" fmla="*/ 0 60000 65536"/>
                  <a:gd name="T7" fmla="*/ 0 60000 65536"/>
                  <a:gd name="T8" fmla="*/ 0 60000 65536"/>
                  <a:gd name="T9" fmla="*/ 0 w 13"/>
                  <a:gd name="T10" fmla="*/ 0 h 17"/>
                  <a:gd name="T11" fmla="*/ 13 w 13"/>
                  <a:gd name="T12" fmla="*/ 17 h 17"/>
                </a:gdLst>
                <a:ahLst/>
                <a:cxnLst>
                  <a:cxn ang="T6">
                    <a:pos x="T0" y="T1"/>
                  </a:cxn>
                  <a:cxn ang="T7">
                    <a:pos x="T2" y="T3"/>
                  </a:cxn>
                  <a:cxn ang="T8">
                    <a:pos x="T4" y="T5"/>
                  </a:cxn>
                </a:cxnLst>
                <a:rect l="T9" t="T10" r="T11" b="T12"/>
                <a:pathLst>
                  <a:path w="13" h="17">
                    <a:moveTo>
                      <a:pt x="0" y="16"/>
                    </a:moveTo>
                    <a:cubicBezTo>
                      <a:pt x="8" y="17"/>
                      <a:pt x="10" y="6"/>
                      <a:pt x="10" y="0"/>
                    </a:cubicBezTo>
                    <a:cubicBezTo>
                      <a:pt x="13" y="8"/>
                      <a:pt x="12" y="15"/>
                      <a:pt x="3"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8" name="Freeform 191"/>
              <p:cNvSpPr>
                <a:spLocks/>
              </p:cNvSpPr>
              <p:nvPr/>
            </p:nvSpPr>
            <p:spPr bwMode="auto">
              <a:xfrm>
                <a:off x="3752" y="2642"/>
                <a:ext cx="28" cy="17"/>
              </a:xfrm>
              <a:custGeom>
                <a:avLst/>
                <a:gdLst>
                  <a:gd name="T0" fmla="*/ 0 w 18"/>
                  <a:gd name="T1" fmla="*/ 96 h 11"/>
                  <a:gd name="T2" fmla="*/ 128 w 18"/>
                  <a:gd name="T3" fmla="*/ 0 h 11"/>
                  <a:gd name="T4" fmla="*/ 96 w 18"/>
                  <a:gd name="T5" fmla="*/ 96 h 11"/>
                  <a:gd name="T6" fmla="*/ 0 60000 65536"/>
                  <a:gd name="T7" fmla="*/ 0 60000 65536"/>
                  <a:gd name="T8" fmla="*/ 0 60000 65536"/>
                  <a:gd name="T9" fmla="*/ 0 w 18"/>
                  <a:gd name="T10" fmla="*/ 0 h 11"/>
                  <a:gd name="T11" fmla="*/ 18 w 18"/>
                  <a:gd name="T12" fmla="*/ 11 h 11"/>
                </a:gdLst>
                <a:ahLst/>
                <a:cxnLst>
                  <a:cxn ang="T6">
                    <a:pos x="T0" y="T1"/>
                  </a:cxn>
                  <a:cxn ang="T7">
                    <a:pos x="T2" y="T3"/>
                  </a:cxn>
                  <a:cxn ang="T8">
                    <a:pos x="T4" y="T5"/>
                  </a:cxn>
                </a:cxnLst>
                <a:rect l="T9" t="T10" r="T11" b="T12"/>
                <a:pathLst>
                  <a:path w="18" h="11">
                    <a:moveTo>
                      <a:pt x="0" y="11"/>
                    </a:moveTo>
                    <a:cubicBezTo>
                      <a:pt x="7" y="10"/>
                      <a:pt x="17" y="11"/>
                      <a:pt x="14" y="0"/>
                    </a:cubicBezTo>
                    <a:cubicBezTo>
                      <a:pt x="18" y="6"/>
                      <a:pt x="16" y="9"/>
                      <a:pt x="11"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499" name="Freeform 192"/>
              <p:cNvSpPr>
                <a:spLocks/>
              </p:cNvSpPr>
              <p:nvPr/>
            </p:nvSpPr>
            <p:spPr bwMode="auto">
              <a:xfrm>
                <a:off x="3691" y="2637"/>
                <a:ext cx="17" cy="23"/>
              </a:xfrm>
              <a:custGeom>
                <a:avLst/>
                <a:gdLst>
                  <a:gd name="T0" fmla="*/ 0 w 11"/>
                  <a:gd name="T1" fmla="*/ 61 h 15"/>
                  <a:gd name="T2" fmla="*/ 82 w 11"/>
                  <a:gd name="T3" fmla="*/ 0 h 15"/>
                  <a:gd name="T4" fmla="*/ 19 w 11"/>
                  <a:gd name="T5" fmla="*/ 75 h 15"/>
                  <a:gd name="T6" fmla="*/ 0 60000 65536"/>
                  <a:gd name="T7" fmla="*/ 0 60000 65536"/>
                  <a:gd name="T8" fmla="*/ 0 60000 65536"/>
                  <a:gd name="T9" fmla="*/ 0 w 11"/>
                  <a:gd name="T10" fmla="*/ 0 h 15"/>
                  <a:gd name="T11" fmla="*/ 11 w 11"/>
                  <a:gd name="T12" fmla="*/ 15 h 15"/>
                </a:gdLst>
                <a:ahLst/>
                <a:cxnLst>
                  <a:cxn ang="T6">
                    <a:pos x="T0" y="T1"/>
                  </a:cxn>
                  <a:cxn ang="T7">
                    <a:pos x="T2" y="T3"/>
                  </a:cxn>
                  <a:cxn ang="T8">
                    <a:pos x="T4" y="T5"/>
                  </a:cxn>
                </a:cxnLst>
                <a:rect l="T9" t="T10" r="T11" b="T12"/>
                <a:pathLst>
                  <a:path w="11" h="15">
                    <a:moveTo>
                      <a:pt x="0" y="7"/>
                    </a:moveTo>
                    <a:cubicBezTo>
                      <a:pt x="5" y="11"/>
                      <a:pt x="11" y="6"/>
                      <a:pt x="9" y="0"/>
                    </a:cubicBezTo>
                    <a:cubicBezTo>
                      <a:pt x="11" y="5"/>
                      <a:pt x="11" y="15"/>
                      <a:pt x="2"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0" name="Freeform 193"/>
              <p:cNvSpPr>
                <a:spLocks/>
              </p:cNvSpPr>
              <p:nvPr/>
            </p:nvSpPr>
            <p:spPr bwMode="auto">
              <a:xfrm>
                <a:off x="3749" y="2697"/>
                <a:ext cx="16" cy="28"/>
              </a:xfrm>
              <a:custGeom>
                <a:avLst/>
                <a:gdLst>
                  <a:gd name="T0" fmla="*/ 0 w 10"/>
                  <a:gd name="T1" fmla="*/ 165 h 18"/>
                  <a:gd name="T2" fmla="*/ 74 w 10"/>
                  <a:gd name="T3" fmla="*/ 0 h 18"/>
                  <a:gd name="T4" fmla="*/ 0 w 10"/>
                  <a:gd name="T5" fmla="*/ 165 h 18"/>
                  <a:gd name="T6" fmla="*/ 0 60000 65536"/>
                  <a:gd name="T7" fmla="*/ 0 60000 65536"/>
                  <a:gd name="T8" fmla="*/ 0 60000 65536"/>
                  <a:gd name="T9" fmla="*/ 0 w 10"/>
                  <a:gd name="T10" fmla="*/ 0 h 18"/>
                  <a:gd name="T11" fmla="*/ 10 w 10"/>
                  <a:gd name="T12" fmla="*/ 18 h 18"/>
                </a:gdLst>
                <a:ahLst/>
                <a:cxnLst>
                  <a:cxn ang="T6">
                    <a:pos x="T0" y="T1"/>
                  </a:cxn>
                  <a:cxn ang="T7">
                    <a:pos x="T2" y="T3"/>
                  </a:cxn>
                  <a:cxn ang="T8">
                    <a:pos x="T4" y="T5"/>
                  </a:cxn>
                </a:cxnLst>
                <a:rect l="T9" t="T10" r="T11" b="T12"/>
                <a:pathLst>
                  <a:path w="10" h="18">
                    <a:moveTo>
                      <a:pt x="0" y="18"/>
                    </a:moveTo>
                    <a:cubicBezTo>
                      <a:pt x="8" y="14"/>
                      <a:pt x="5" y="6"/>
                      <a:pt x="7" y="0"/>
                    </a:cubicBezTo>
                    <a:cubicBezTo>
                      <a:pt x="7" y="7"/>
                      <a:pt x="10" y="16"/>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1" name="Freeform 194"/>
              <p:cNvSpPr>
                <a:spLocks/>
              </p:cNvSpPr>
              <p:nvPr/>
            </p:nvSpPr>
            <p:spPr bwMode="auto">
              <a:xfrm>
                <a:off x="3719" y="2889"/>
                <a:ext cx="21" cy="17"/>
              </a:xfrm>
              <a:custGeom>
                <a:avLst/>
                <a:gdLst>
                  <a:gd name="T0" fmla="*/ 0 w 14"/>
                  <a:gd name="T1" fmla="*/ 19 h 11"/>
                  <a:gd name="T2" fmla="*/ 108 w 14"/>
                  <a:gd name="T3" fmla="*/ 0 h 11"/>
                  <a:gd name="T4" fmla="*/ 75 w 14"/>
                  <a:gd name="T5" fmla="*/ 70 h 11"/>
                  <a:gd name="T6" fmla="*/ 18 w 14"/>
                  <a:gd name="T7" fmla="*/ 53 h 11"/>
                  <a:gd name="T8" fmla="*/ 0 60000 65536"/>
                  <a:gd name="T9" fmla="*/ 0 60000 65536"/>
                  <a:gd name="T10" fmla="*/ 0 60000 65536"/>
                  <a:gd name="T11" fmla="*/ 0 60000 65536"/>
                  <a:gd name="T12" fmla="*/ 0 w 14"/>
                  <a:gd name="T13" fmla="*/ 0 h 11"/>
                  <a:gd name="T14" fmla="*/ 14 w 14"/>
                  <a:gd name="T15" fmla="*/ 11 h 11"/>
                </a:gdLst>
                <a:ahLst/>
                <a:cxnLst>
                  <a:cxn ang="T8">
                    <a:pos x="T0" y="T1"/>
                  </a:cxn>
                  <a:cxn ang="T9">
                    <a:pos x="T2" y="T3"/>
                  </a:cxn>
                  <a:cxn ang="T10">
                    <a:pos x="T4" y="T5"/>
                  </a:cxn>
                  <a:cxn ang="T11">
                    <a:pos x="T6" y="T7"/>
                  </a:cxn>
                </a:cxnLst>
                <a:rect l="T12" t="T13" r="T14" b="T15"/>
                <a:pathLst>
                  <a:path w="14" h="11">
                    <a:moveTo>
                      <a:pt x="0" y="2"/>
                    </a:moveTo>
                    <a:cubicBezTo>
                      <a:pt x="3" y="9"/>
                      <a:pt x="12" y="6"/>
                      <a:pt x="14" y="0"/>
                    </a:cubicBezTo>
                    <a:cubicBezTo>
                      <a:pt x="13" y="3"/>
                      <a:pt x="13" y="6"/>
                      <a:pt x="10" y="8"/>
                    </a:cubicBezTo>
                    <a:cubicBezTo>
                      <a:pt x="6" y="11"/>
                      <a:pt x="5" y="7"/>
                      <a:pt x="2" y="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2" name="Freeform 195"/>
              <p:cNvSpPr>
                <a:spLocks/>
              </p:cNvSpPr>
              <p:nvPr/>
            </p:nvSpPr>
            <p:spPr bwMode="auto">
              <a:xfrm>
                <a:off x="3827" y="2659"/>
                <a:ext cx="16" cy="37"/>
              </a:xfrm>
              <a:custGeom>
                <a:avLst/>
                <a:gdLst>
                  <a:gd name="T0" fmla="*/ 21 w 10"/>
                  <a:gd name="T1" fmla="*/ 0 h 24"/>
                  <a:gd name="T2" fmla="*/ 0 w 10"/>
                  <a:gd name="T3" fmla="*/ 210 h 24"/>
                  <a:gd name="T4" fmla="*/ 21 w 10"/>
                  <a:gd name="T5" fmla="*/ 0 h 24"/>
                  <a:gd name="T6" fmla="*/ 0 60000 65536"/>
                  <a:gd name="T7" fmla="*/ 0 60000 65536"/>
                  <a:gd name="T8" fmla="*/ 0 60000 65536"/>
                  <a:gd name="T9" fmla="*/ 0 w 10"/>
                  <a:gd name="T10" fmla="*/ 0 h 24"/>
                  <a:gd name="T11" fmla="*/ 10 w 10"/>
                  <a:gd name="T12" fmla="*/ 24 h 24"/>
                </a:gdLst>
                <a:ahLst/>
                <a:cxnLst>
                  <a:cxn ang="T6">
                    <a:pos x="T0" y="T1"/>
                  </a:cxn>
                  <a:cxn ang="T7">
                    <a:pos x="T2" y="T3"/>
                  </a:cxn>
                  <a:cxn ang="T8">
                    <a:pos x="T4" y="T5"/>
                  </a:cxn>
                </a:cxnLst>
                <a:rect l="T9" t="T10" r="T11" b="T12"/>
                <a:pathLst>
                  <a:path w="10" h="24">
                    <a:moveTo>
                      <a:pt x="2" y="0"/>
                    </a:moveTo>
                    <a:cubicBezTo>
                      <a:pt x="4" y="6"/>
                      <a:pt x="8" y="18"/>
                      <a:pt x="0" y="24"/>
                    </a:cubicBezTo>
                    <a:cubicBezTo>
                      <a:pt x="8" y="17"/>
                      <a:pt x="10" y="14"/>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3" name="Freeform 196"/>
              <p:cNvSpPr>
                <a:spLocks/>
              </p:cNvSpPr>
              <p:nvPr/>
            </p:nvSpPr>
            <p:spPr bwMode="auto">
              <a:xfrm>
                <a:off x="3824" y="2602"/>
                <a:ext cx="16" cy="38"/>
              </a:xfrm>
              <a:custGeom>
                <a:avLst/>
                <a:gdLst>
                  <a:gd name="T0" fmla="*/ 34 w 10"/>
                  <a:gd name="T1" fmla="*/ 0 h 25"/>
                  <a:gd name="T2" fmla="*/ 0 w 10"/>
                  <a:gd name="T3" fmla="*/ 204 h 25"/>
                  <a:gd name="T4" fmla="*/ 34 w 10"/>
                  <a:gd name="T5" fmla="*/ 0 h 25"/>
                  <a:gd name="T6" fmla="*/ 0 60000 65536"/>
                  <a:gd name="T7" fmla="*/ 0 60000 65536"/>
                  <a:gd name="T8" fmla="*/ 0 60000 65536"/>
                  <a:gd name="T9" fmla="*/ 0 w 10"/>
                  <a:gd name="T10" fmla="*/ 0 h 25"/>
                  <a:gd name="T11" fmla="*/ 10 w 10"/>
                  <a:gd name="T12" fmla="*/ 25 h 25"/>
                </a:gdLst>
                <a:ahLst/>
                <a:cxnLst>
                  <a:cxn ang="T6">
                    <a:pos x="T0" y="T1"/>
                  </a:cxn>
                  <a:cxn ang="T7">
                    <a:pos x="T2" y="T3"/>
                  </a:cxn>
                  <a:cxn ang="T8">
                    <a:pos x="T4" y="T5"/>
                  </a:cxn>
                </a:cxnLst>
                <a:rect l="T9" t="T10" r="T11" b="T12"/>
                <a:pathLst>
                  <a:path w="10" h="25">
                    <a:moveTo>
                      <a:pt x="3" y="0"/>
                    </a:moveTo>
                    <a:cubicBezTo>
                      <a:pt x="6" y="6"/>
                      <a:pt x="10" y="20"/>
                      <a:pt x="0" y="25"/>
                    </a:cubicBezTo>
                    <a:cubicBezTo>
                      <a:pt x="5" y="20"/>
                      <a:pt x="8" y="7"/>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4" name="Freeform 197"/>
              <p:cNvSpPr>
                <a:spLocks/>
              </p:cNvSpPr>
              <p:nvPr/>
            </p:nvSpPr>
            <p:spPr bwMode="auto">
              <a:xfrm>
                <a:off x="3849" y="2712"/>
                <a:ext cx="11" cy="40"/>
              </a:xfrm>
              <a:custGeom>
                <a:avLst/>
                <a:gdLst>
                  <a:gd name="T0" fmla="*/ 0 w 7"/>
                  <a:gd name="T1" fmla="*/ 225 h 26"/>
                  <a:gd name="T2" fmla="*/ 0 w 7"/>
                  <a:gd name="T3" fmla="*/ 0 h 26"/>
                  <a:gd name="T4" fmla="*/ 0 w 7"/>
                  <a:gd name="T5" fmla="*/ 225 h 26"/>
                  <a:gd name="T6" fmla="*/ 0 60000 65536"/>
                  <a:gd name="T7" fmla="*/ 0 60000 65536"/>
                  <a:gd name="T8" fmla="*/ 0 60000 65536"/>
                  <a:gd name="T9" fmla="*/ 0 w 7"/>
                  <a:gd name="T10" fmla="*/ 0 h 26"/>
                  <a:gd name="T11" fmla="*/ 7 w 7"/>
                  <a:gd name="T12" fmla="*/ 26 h 26"/>
                </a:gdLst>
                <a:ahLst/>
                <a:cxnLst>
                  <a:cxn ang="T6">
                    <a:pos x="T0" y="T1"/>
                  </a:cxn>
                  <a:cxn ang="T7">
                    <a:pos x="T2" y="T3"/>
                  </a:cxn>
                  <a:cxn ang="T8">
                    <a:pos x="T4" y="T5"/>
                  </a:cxn>
                </a:cxnLst>
                <a:rect l="T9" t="T10" r="T11" b="T12"/>
                <a:pathLst>
                  <a:path w="7" h="26">
                    <a:moveTo>
                      <a:pt x="0" y="26"/>
                    </a:moveTo>
                    <a:cubicBezTo>
                      <a:pt x="4" y="17"/>
                      <a:pt x="3" y="7"/>
                      <a:pt x="0" y="0"/>
                    </a:cubicBezTo>
                    <a:cubicBezTo>
                      <a:pt x="4" y="5"/>
                      <a:pt x="7" y="11"/>
                      <a:pt x="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5" name="Freeform 198"/>
              <p:cNvSpPr>
                <a:spLocks/>
              </p:cNvSpPr>
              <p:nvPr/>
            </p:nvSpPr>
            <p:spPr bwMode="auto">
              <a:xfrm>
                <a:off x="3788" y="2840"/>
                <a:ext cx="16" cy="30"/>
              </a:xfrm>
              <a:custGeom>
                <a:avLst/>
                <a:gdLst>
                  <a:gd name="T0" fmla="*/ 28 w 11"/>
                  <a:gd name="T1" fmla="*/ 0 h 20"/>
                  <a:gd name="T2" fmla="*/ 0 w 11"/>
                  <a:gd name="T3" fmla="*/ 152 h 20"/>
                  <a:gd name="T4" fmla="*/ 28 w 11"/>
                  <a:gd name="T5" fmla="*/ 0 h 20"/>
                  <a:gd name="T6" fmla="*/ 0 60000 65536"/>
                  <a:gd name="T7" fmla="*/ 0 60000 65536"/>
                  <a:gd name="T8" fmla="*/ 0 60000 65536"/>
                  <a:gd name="T9" fmla="*/ 0 w 11"/>
                  <a:gd name="T10" fmla="*/ 0 h 20"/>
                  <a:gd name="T11" fmla="*/ 11 w 11"/>
                  <a:gd name="T12" fmla="*/ 20 h 20"/>
                </a:gdLst>
                <a:ahLst/>
                <a:cxnLst>
                  <a:cxn ang="T6">
                    <a:pos x="T0" y="T1"/>
                  </a:cxn>
                  <a:cxn ang="T7">
                    <a:pos x="T2" y="T3"/>
                  </a:cxn>
                  <a:cxn ang="T8">
                    <a:pos x="T4" y="T5"/>
                  </a:cxn>
                </a:cxnLst>
                <a:rect l="T9" t="T10" r="T11" b="T12"/>
                <a:pathLst>
                  <a:path w="11" h="20">
                    <a:moveTo>
                      <a:pt x="4" y="0"/>
                    </a:moveTo>
                    <a:cubicBezTo>
                      <a:pt x="7" y="7"/>
                      <a:pt x="9" y="14"/>
                      <a:pt x="0" y="20"/>
                    </a:cubicBezTo>
                    <a:cubicBezTo>
                      <a:pt x="11" y="15"/>
                      <a:pt x="11" y="1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6" name="Freeform 199"/>
              <p:cNvSpPr>
                <a:spLocks/>
              </p:cNvSpPr>
              <p:nvPr/>
            </p:nvSpPr>
            <p:spPr bwMode="auto">
              <a:xfrm>
                <a:off x="4079" y="2671"/>
                <a:ext cx="20" cy="20"/>
              </a:xfrm>
              <a:custGeom>
                <a:avLst/>
                <a:gdLst>
                  <a:gd name="T0" fmla="*/ 0 w 13"/>
                  <a:gd name="T1" fmla="*/ 114 h 13"/>
                  <a:gd name="T2" fmla="*/ 114 w 13"/>
                  <a:gd name="T3" fmla="*/ 0 h 13"/>
                  <a:gd name="T4" fmla="*/ 0 60000 65536"/>
                  <a:gd name="T5" fmla="*/ 0 60000 65536"/>
                  <a:gd name="T6" fmla="*/ 0 w 13"/>
                  <a:gd name="T7" fmla="*/ 0 h 13"/>
                  <a:gd name="T8" fmla="*/ 13 w 13"/>
                  <a:gd name="T9" fmla="*/ 13 h 13"/>
                </a:gdLst>
                <a:ahLst/>
                <a:cxnLst>
                  <a:cxn ang="T4">
                    <a:pos x="T0" y="T1"/>
                  </a:cxn>
                  <a:cxn ang="T5">
                    <a:pos x="T2" y="T3"/>
                  </a:cxn>
                </a:cxnLst>
                <a:rect l="T6" t="T7" r="T8" b="T9"/>
                <a:pathLst>
                  <a:path w="13" h="13">
                    <a:moveTo>
                      <a:pt x="0" y="13"/>
                    </a:moveTo>
                    <a:cubicBezTo>
                      <a:pt x="10" y="7"/>
                      <a:pt x="13" y="3"/>
                      <a:pt x="1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7" name="Freeform 200"/>
              <p:cNvSpPr>
                <a:spLocks/>
              </p:cNvSpPr>
              <p:nvPr/>
            </p:nvSpPr>
            <p:spPr bwMode="auto">
              <a:xfrm>
                <a:off x="4091" y="2728"/>
                <a:ext cx="17" cy="23"/>
              </a:xfrm>
              <a:custGeom>
                <a:avLst/>
                <a:gdLst>
                  <a:gd name="T0" fmla="*/ 82 w 11"/>
                  <a:gd name="T1" fmla="*/ 0 h 15"/>
                  <a:gd name="T2" fmla="*/ 0 w 11"/>
                  <a:gd name="T3" fmla="*/ 115 h 15"/>
                  <a:gd name="T4" fmla="*/ 82 w 11"/>
                  <a:gd name="T5" fmla="*/ 0 h 15"/>
                  <a:gd name="T6" fmla="*/ 0 60000 65536"/>
                  <a:gd name="T7" fmla="*/ 0 60000 65536"/>
                  <a:gd name="T8" fmla="*/ 0 60000 65536"/>
                  <a:gd name="T9" fmla="*/ 0 w 11"/>
                  <a:gd name="T10" fmla="*/ 0 h 15"/>
                  <a:gd name="T11" fmla="*/ 11 w 11"/>
                  <a:gd name="T12" fmla="*/ 15 h 15"/>
                </a:gdLst>
                <a:ahLst/>
                <a:cxnLst>
                  <a:cxn ang="T6">
                    <a:pos x="T0" y="T1"/>
                  </a:cxn>
                  <a:cxn ang="T7">
                    <a:pos x="T2" y="T3"/>
                  </a:cxn>
                  <a:cxn ang="T8">
                    <a:pos x="T4" y="T5"/>
                  </a:cxn>
                </a:cxnLst>
                <a:rect l="T9" t="T10" r="T11" b="T12"/>
                <a:pathLst>
                  <a:path w="11" h="15">
                    <a:moveTo>
                      <a:pt x="9" y="0"/>
                    </a:moveTo>
                    <a:cubicBezTo>
                      <a:pt x="11" y="6"/>
                      <a:pt x="7" y="15"/>
                      <a:pt x="0" y="14"/>
                    </a:cubicBezTo>
                    <a:cubicBezTo>
                      <a:pt x="5" y="12"/>
                      <a:pt x="7" y="7"/>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8" name="Freeform 201"/>
              <p:cNvSpPr>
                <a:spLocks/>
              </p:cNvSpPr>
              <p:nvPr/>
            </p:nvSpPr>
            <p:spPr bwMode="auto">
              <a:xfrm>
                <a:off x="4130" y="2769"/>
                <a:ext cx="15" cy="17"/>
              </a:xfrm>
              <a:custGeom>
                <a:avLst/>
                <a:gdLst>
                  <a:gd name="T0" fmla="*/ 75 w 10"/>
                  <a:gd name="T1" fmla="*/ 0 h 11"/>
                  <a:gd name="T2" fmla="*/ 0 w 10"/>
                  <a:gd name="T3" fmla="*/ 96 h 11"/>
                  <a:gd name="T4" fmla="*/ 0 60000 65536"/>
                  <a:gd name="T5" fmla="*/ 0 60000 65536"/>
                  <a:gd name="T6" fmla="*/ 0 w 10"/>
                  <a:gd name="T7" fmla="*/ 0 h 11"/>
                  <a:gd name="T8" fmla="*/ 10 w 10"/>
                  <a:gd name="T9" fmla="*/ 11 h 11"/>
                </a:gdLst>
                <a:ahLst/>
                <a:cxnLst>
                  <a:cxn ang="T4">
                    <a:pos x="T0" y="T1"/>
                  </a:cxn>
                  <a:cxn ang="T5">
                    <a:pos x="T2" y="T3"/>
                  </a:cxn>
                </a:cxnLst>
                <a:rect l="T6" t="T7" r="T8" b="T9"/>
                <a:pathLst>
                  <a:path w="10" h="11">
                    <a:moveTo>
                      <a:pt x="10" y="0"/>
                    </a:moveTo>
                    <a:cubicBezTo>
                      <a:pt x="10" y="5"/>
                      <a:pt x="4" y="9"/>
                      <a:pt x="0"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09" name="Freeform 202"/>
              <p:cNvSpPr>
                <a:spLocks/>
              </p:cNvSpPr>
              <p:nvPr/>
            </p:nvSpPr>
            <p:spPr bwMode="auto">
              <a:xfrm>
                <a:off x="4154" y="2656"/>
                <a:ext cx="29" cy="35"/>
              </a:xfrm>
              <a:custGeom>
                <a:avLst/>
                <a:gdLst>
                  <a:gd name="T0" fmla="*/ 81 w 19"/>
                  <a:gd name="T1" fmla="*/ 0 h 23"/>
                  <a:gd name="T2" fmla="*/ 0 w 19"/>
                  <a:gd name="T3" fmla="*/ 177 h 23"/>
                  <a:gd name="T4" fmla="*/ 81 w 19"/>
                  <a:gd name="T5" fmla="*/ 0 h 23"/>
                  <a:gd name="T6" fmla="*/ 0 60000 65536"/>
                  <a:gd name="T7" fmla="*/ 0 60000 65536"/>
                  <a:gd name="T8" fmla="*/ 0 60000 65536"/>
                  <a:gd name="T9" fmla="*/ 0 w 19"/>
                  <a:gd name="T10" fmla="*/ 0 h 23"/>
                  <a:gd name="T11" fmla="*/ 19 w 19"/>
                  <a:gd name="T12" fmla="*/ 23 h 23"/>
                </a:gdLst>
                <a:ahLst/>
                <a:cxnLst>
                  <a:cxn ang="T6">
                    <a:pos x="T0" y="T1"/>
                  </a:cxn>
                  <a:cxn ang="T7">
                    <a:pos x="T2" y="T3"/>
                  </a:cxn>
                  <a:cxn ang="T8">
                    <a:pos x="T4" y="T5"/>
                  </a:cxn>
                </a:cxnLst>
                <a:rect l="T9" t="T10" r="T11" b="T12"/>
                <a:pathLst>
                  <a:path w="19" h="23">
                    <a:moveTo>
                      <a:pt x="10" y="0"/>
                    </a:moveTo>
                    <a:cubicBezTo>
                      <a:pt x="12" y="9"/>
                      <a:pt x="15" y="23"/>
                      <a:pt x="0" y="22"/>
                    </a:cubicBezTo>
                    <a:cubicBezTo>
                      <a:pt x="13" y="23"/>
                      <a:pt x="19" y="19"/>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0" name="Freeform 203"/>
              <p:cNvSpPr>
                <a:spLocks/>
              </p:cNvSpPr>
              <p:nvPr/>
            </p:nvSpPr>
            <p:spPr bwMode="auto">
              <a:xfrm>
                <a:off x="4044" y="2588"/>
                <a:ext cx="16" cy="45"/>
              </a:xfrm>
              <a:custGeom>
                <a:avLst/>
                <a:gdLst>
                  <a:gd name="T0" fmla="*/ 52 w 11"/>
                  <a:gd name="T1" fmla="*/ 0 h 29"/>
                  <a:gd name="T2" fmla="*/ 28 w 11"/>
                  <a:gd name="T3" fmla="*/ 135 h 29"/>
                  <a:gd name="T4" fmla="*/ 13 w 11"/>
                  <a:gd name="T5" fmla="*/ 262 h 29"/>
                  <a:gd name="T6" fmla="*/ 52 w 11"/>
                  <a:gd name="T7" fmla="*/ 127 h 29"/>
                  <a:gd name="T8" fmla="*/ 52 w 11"/>
                  <a:gd name="T9" fmla="*/ 0 h 29"/>
                  <a:gd name="T10" fmla="*/ 0 60000 65536"/>
                  <a:gd name="T11" fmla="*/ 0 60000 65536"/>
                  <a:gd name="T12" fmla="*/ 0 60000 65536"/>
                  <a:gd name="T13" fmla="*/ 0 60000 65536"/>
                  <a:gd name="T14" fmla="*/ 0 60000 65536"/>
                  <a:gd name="T15" fmla="*/ 0 w 11"/>
                  <a:gd name="T16" fmla="*/ 0 h 29"/>
                  <a:gd name="T17" fmla="*/ 11 w 11"/>
                  <a:gd name="T18" fmla="*/ 29 h 29"/>
                </a:gdLst>
                <a:ahLst/>
                <a:cxnLst>
                  <a:cxn ang="T10">
                    <a:pos x="T0" y="T1"/>
                  </a:cxn>
                  <a:cxn ang="T11">
                    <a:pos x="T2" y="T3"/>
                  </a:cxn>
                  <a:cxn ang="T12">
                    <a:pos x="T4" y="T5"/>
                  </a:cxn>
                  <a:cxn ang="T13">
                    <a:pos x="T6" y="T7"/>
                  </a:cxn>
                  <a:cxn ang="T14">
                    <a:pos x="T8" y="T9"/>
                  </a:cxn>
                </a:cxnLst>
                <a:rect l="T15" t="T16" r="T17" b="T18"/>
                <a:pathLst>
                  <a:path w="11" h="29">
                    <a:moveTo>
                      <a:pt x="8" y="0"/>
                    </a:moveTo>
                    <a:cubicBezTo>
                      <a:pt x="11" y="5"/>
                      <a:pt x="7" y="12"/>
                      <a:pt x="4" y="15"/>
                    </a:cubicBezTo>
                    <a:cubicBezTo>
                      <a:pt x="0" y="19"/>
                      <a:pt x="2" y="25"/>
                      <a:pt x="2" y="29"/>
                    </a:cubicBezTo>
                    <a:cubicBezTo>
                      <a:pt x="3" y="21"/>
                      <a:pt x="6" y="18"/>
                      <a:pt x="8" y="14"/>
                    </a:cubicBezTo>
                    <a:cubicBezTo>
                      <a:pt x="10" y="10"/>
                      <a:pt x="9"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1" name="Freeform 204"/>
              <p:cNvSpPr>
                <a:spLocks/>
              </p:cNvSpPr>
              <p:nvPr/>
            </p:nvSpPr>
            <p:spPr bwMode="auto">
              <a:xfrm>
                <a:off x="4002" y="2522"/>
                <a:ext cx="16" cy="30"/>
              </a:xfrm>
              <a:custGeom>
                <a:avLst/>
                <a:gdLst>
                  <a:gd name="T0" fmla="*/ 54 w 10"/>
                  <a:gd name="T1" fmla="*/ 0 h 19"/>
                  <a:gd name="T2" fmla="*/ 0 w 10"/>
                  <a:gd name="T3" fmla="*/ 185 h 19"/>
                  <a:gd name="T4" fmla="*/ 54 w 10"/>
                  <a:gd name="T5" fmla="*/ 0 h 19"/>
                  <a:gd name="T6" fmla="*/ 0 60000 65536"/>
                  <a:gd name="T7" fmla="*/ 0 60000 65536"/>
                  <a:gd name="T8" fmla="*/ 0 60000 65536"/>
                  <a:gd name="T9" fmla="*/ 0 w 10"/>
                  <a:gd name="T10" fmla="*/ 0 h 19"/>
                  <a:gd name="T11" fmla="*/ 10 w 10"/>
                  <a:gd name="T12" fmla="*/ 19 h 19"/>
                </a:gdLst>
                <a:ahLst/>
                <a:cxnLst>
                  <a:cxn ang="T6">
                    <a:pos x="T0" y="T1"/>
                  </a:cxn>
                  <a:cxn ang="T7">
                    <a:pos x="T2" y="T3"/>
                  </a:cxn>
                  <a:cxn ang="T8">
                    <a:pos x="T4" y="T5"/>
                  </a:cxn>
                </a:cxnLst>
                <a:rect l="T9" t="T10" r="T11" b="T12"/>
                <a:pathLst>
                  <a:path w="10" h="19">
                    <a:moveTo>
                      <a:pt x="5" y="0"/>
                    </a:moveTo>
                    <a:cubicBezTo>
                      <a:pt x="8" y="3"/>
                      <a:pt x="10" y="9"/>
                      <a:pt x="0" y="19"/>
                    </a:cubicBezTo>
                    <a:cubicBezTo>
                      <a:pt x="4" y="10"/>
                      <a:pt x="7" y="9"/>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2" name="Freeform 205"/>
              <p:cNvSpPr>
                <a:spLocks/>
              </p:cNvSpPr>
              <p:nvPr/>
            </p:nvSpPr>
            <p:spPr bwMode="auto">
              <a:xfrm>
                <a:off x="3972" y="2575"/>
                <a:ext cx="21" cy="30"/>
              </a:xfrm>
              <a:custGeom>
                <a:avLst/>
                <a:gdLst>
                  <a:gd name="T0" fmla="*/ 89 w 14"/>
                  <a:gd name="T1" fmla="*/ 0 h 20"/>
                  <a:gd name="T2" fmla="*/ 0 w 14"/>
                  <a:gd name="T3" fmla="*/ 122 h 20"/>
                  <a:gd name="T4" fmla="*/ 89 w 14"/>
                  <a:gd name="T5" fmla="*/ 0 h 20"/>
                  <a:gd name="T6" fmla="*/ 0 60000 65536"/>
                  <a:gd name="T7" fmla="*/ 0 60000 65536"/>
                  <a:gd name="T8" fmla="*/ 0 60000 65536"/>
                  <a:gd name="T9" fmla="*/ 0 w 14"/>
                  <a:gd name="T10" fmla="*/ 0 h 20"/>
                  <a:gd name="T11" fmla="*/ 14 w 14"/>
                  <a:gd name="T12" fmla="*/ 20 h 20"/>
                </a:gdLst>
                <a:ahLst/>
                <a:cxnLst>
                  <a:cxn ang="T6">
                    <a:pos x="T0" y="T1"/>
                  </a:cxn>
                  <a:cxn ang="T7">
                    <a:pos x="T2" y="T3"/>
                  </a:cxn>
                  <a:cxn ang="T8">
                    <a:pos x="T4" y="T5"/>
                  </a:cxn>
                </a:cxnLst>
                <a:rect l="T9" t="T10" r="T11" b="T12"/>
                <a:pathLst>
                  <a:path w="14" h="20">
                    <a:moveTo>
                      <a:pt x="11" y="0"/>
                    </a:moveTo>
                    <a:cubicBezTo>
                      <a:pt x="12" y="7"/>
                      <a:pt x="7" y="19"/>
                      <a:pt x="0" y="16"/>
                    </a:cubicBezTo>
                    <a:cubicBezTo>
                      <a:pt x="7" y="20"/>
                      <a:pt x="14" y="17"/>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3" name="Freeform 206"/>
              <p:cNvSpPr>
                <a:spLocks/>
              </p:cNvSpPr>
              <p:nvPr/>
            </p:nvSpPr>
            <p:spPr bwMode="auto">
              <a:xfrm>
                <a:off x="3981" y="2460"/>
                <a:ext cx="23" cy="39"/>
              </a:xfrm>
              <a:custGeom>
                <a:avLst/>
                <a:gdLst>
                  <a:gd name="T0" fmla="*/ 0 w 15"/>
                  <a:gd name="T1" fmla="*/ 198 h 26"/>
                  <a:gd name="T2" fmla="*/ 75 w 15"/>
                  <a:gd name="T3" fmla="*/ 135 h 26"/>
                  <a:gd name="T4" fmla="*/ 43 w 15"/>
                  <a:gd name="T5" fmla="*/ 0 h 26"/>
                  <a:gd name="T6" fmla="*/ 83 w 15"/>
                  <a:gd name="T7" fmla="*/ 153 h 26"/>
                  <a:gd name="T8" fmla="*/ 0 w 15"/>
                  <a:gd name="T9" fmla="*/ 198 h 26"/>
                  <a:gd name="T10" fmla="*/ 0 60000 65536"/>
                  <a:gd name="T11" fmla="*/ 0 60000 65536"/>
                  <a:gd name="T12" fmla="*/ 0 60000 65536"/>
                  <a:gd name="T13" fmla="*/ 0 60000 65536"/>
                  <a:gd name="T14" fmla="*/ 0 60000 65536"/>
                  <a:gd name="T15" fmla="*/ 0 w 15"/>
                  <a:gd name="T16" fmla="*/ 0 h 26"/>
                  <a:gd name="T17" fmla="*/ 15 w 15"/>
                  <a:gd name="T18" fmla="*/ 26 h 26"/>
                </a:gdLst>
                <a:ahLst/>
                <a:cxnLst>
                  <a:cxn ang="T10">
                    <a:pos x="T0" y="T1"/>
                  </a:cxn>
                  <a:cxn ang="T11">
                    <a:pos x="T2" y="T3"/>
                  </a:cxn>
                  <a:cxn ang="T12">
                    <a:pos x="T4" y="T5"/>
                  </a:cxn>
                  <a:cxn ang="T13">
                    <a:pos x="T6" y="T7"/>
                  </a:cxn>
                  <a:cxn ang="T14">
                    <a:pos x="T8" y="T9"/>
                  </a:cxn>
                </a:cxnLst>
                <a:rect l="T15" t="T16" r="T17" b="T18"/>
                <a:pathLst>
                  <a:path w="15" h="26">
                    <a:moveTo>
                      <a:pt x="0" y="26"/>
                    </a:moveTo>
                    <a:cubicBezTo>
                      <a:pt x="1" y="22"/>
                      <a:pt x="5" y="24"/>
                      <a:pt x="9" y="18"/>
                    </a:cubicBezTo>
                    <a:cubicBezTo>
                      <a:pt x="13" y="12"/>
                      <a:pt x="8" y="4"/>
                      <a:pt x="5" y="0"/>
                    </a:cubicBezTo>
                    <a:cubicBezTo>
                      <a:pt x="14" y="7"/>
                      <a:pt x="15" y="16"/>
                      <a:pt x="10" y="20"/>
                    </a:cubicBezTo>
                    <a:cubicBezTo>
                      <a:pt x="6" y="24"/>
                      <a:pt x="2" y="23"/>
                      <a:pt x="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4" name="Freeform 207"/>
              <p:cNvSpPr>
                <a:spLocks/>
              </p:cNvSpPr>
              <p:nvPr/>
            </p:nvSpPr>
            <p:spPr bwMode="auto">
              <a:xfrm>
                <a:off x="4223" y="2663"/>
                <a:ext cx="115" cy="22"/>
              </a:xfrm>
              <a:custGeom>
                <a:avLst/>
                <a:gdLst>
                  <a:gd name="T0" fmla="*/ 0 w 75"/>
                  <a:gd name="T1" fmla="*/ 104 h 14"/>
                  <a:gd name="T2" fmla="*/ 635 w 75"/>
                  <a:gd name="T3" fmla="*/ 0 h 14"/>
                  <a:gd name="T4" fmla="*/ 0 w 75"/>
                  <a:gd name="T5" fmla="*/ 104 h 14"/>
                  <a:gd name="T6" fmla="*/ 0 60000 65536"/>
                  <a:gd name="T7" fmla="*/ 0 60000 65536"/>
                  <a:gd name="T8" fmla="*/ 0 60000 65536"/>
                  <a:gd name="T9" fmla="*/ 0 w 75"/>
                  <a:gd name="T10" fmla="*/ 0 h 14"/>
                  <a:gd name="T11" fmla="*/ 75 w 75"/>
                  <a:gd name="T12" fmla="*/ 14 h 14"/>
                </a:gdLst>
                <a:ahLst/>
                <a:cxnLst>
                  <a:cxn ang="T6">
                    <a:pos x="T0" y="T1"/>
                  </a:cxn>
                  <a:cxn ang="T7">
                    <a:pos x="T2" y="T3"/>
                  </a:cxn>
                  <a:cxn ang="T8">
                    <a:pos x="T4" y="T5"/>
                  </a:cxn>
                </a:cxnLst>
                <a:rect l="T9" t="T10" r="T11" b="T12"/>
                <a:pathLst>
                  <a:path w="75" h="14">
                    <a:moveTo>
                      <a:pt x="0" y="11"/>
                    </a:moveTo>
                    <a:cubicBezTo>
                      <a:pt x="16" y="13"/>
                      <a:pt x="52" y="14"/>
                      <a:pt x="75" y="0"/>
                    </a:cubicBezTo>
                    <a:cubicBezTo>
                      <a:pt x="65" y="5"/>
                      <a:pt x="27" y="13"/>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5" name="Freeform 208"/>
              <p:cNvSpPr>
                <a:spLocks/>
              </p:cNvSpPr>
              <p:nvPr/>
            </p:nvSpPr>
            <p:spPr bwMode="auto">
              <a:xfrm>
                <a:off x="3570" y="2929"/>
                <a:ext cx="104" cy="38"/>
              </a:xfrm>
              <a:custGeom>
                <a:avLst/>
                <a:gdLst>
                  <a:gd name="T0" fmla="*/ 0 w 68"/>
                  <a:gd name="T1" fmla="*/ 204 h 25"/>
                  <a:gd name="T2" fmla="*/ 569 w 68"/>
                  <a:gd name="T3" fmla="*/ 0 h 25"/>
                  <a:gd name="T4" fmla="*/ 0 w 68"/>
                  <a:gd name="T5" fmla="*/ 204 h 25"/>
                  <a:gd name="T6" fmla="*/ 0 60000 65536"/>
                  <a:gd name="T7" fmla="*/ 0 60000 65536"/>
                  <a:gd name="T8" fmla="*/ 0 60000 65536"/>
                  <a:gd name="T9" fmla="*/ 0 w 68"/>
                  <a:gd name="T10" fmla="*/ 0 h 25"/>
                  <a:gd name="T11" fmla="*/ 68 w 68"/>
                  <a:gd name="T12" fmla="*/ 25 h 25"/>
                </a:gdLst>
                <a:ahLst/>
                <a:cxnLst>
                  <a:cxn ang="T6">
                    <a:pos x="T0" y="T1"/>
                  </a:cxn>
                  <a:cxn ang="T7">
                    <a:pos x="T2" y="T3"/>
                  </a:cxn>
                  <a:cxn ang="T8">
                    <a:pos x="T4" y="T5"/>
                  </a:cxn>
                </a:cxnLst>
                <a:rect l="T9" t="T10" r="T11" b="T12"/>
                <a:pathLst>
                  <a:path w="68" h="25">
                    <a:moveTo>
                      <a:pt x="0" y="25"/>
                    </a:moveTo>
                    <a:cubicBezTo>
                      <a:pt x="8" y="17"/>
                      <a:pt x="22" y="8"/>
                      <a:pt x="68" y="0"/>
                    </a:cubicBezTo>
                    <a:cubicBezTo>
                      <a:pt x="55" y="3"/>
                      <a:pt x="14" y="15"/>
                      <a:pt x="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6" name="Freeform 209"/>
              <p:cNvSpPr>
                <a:spLocks/>
              </p:cNvSpPr>
              <p:nvPr/>
            </p:nvSpPr>
            <p:spPr bwMode="auto">
              <a:xfrm>
                <a:off x="3930" y="2913"/>
                <a:ext cx="12" cy="123"/>
              </a:xfrm>
              <a:custGeom>
                <a:avLst/>
                <a:gdLst>
                  <a:gd name="T0" fmla="*/ 60 w 8"/>
                  <a:gd name="T1" fmla="*/ 0 h 80"/>
                  <a:gd name="T2" fmla="*/ 50 w 8"/>
                  <a:gd name="T3" fmla="*/ 687 h 80"/>
                  <a:gd name="T4" fmla="*/ 60 w 8"/>
                  <a:gd name="T5" fmla="*/ 0 h 80"/>
                  <a:gd name="T6" fmla="*/ 0 60000 65536"/>
                  <a:gd name="T7" fmla="*/ 0 60000 65536"/>
                  <a:gd name="T8" fmla="*/ 0 60000 65536"/>
                  <a:gd name="T9" fmla="*/ 0 w 8"/>
                  <a:gd name="T10" fmla="*/ 0 h 80"/>
                  <a:gd name="T11" fmla="*/ 8 w 8"/>
                  <a:gd name="T12" fmla="*/ 80 h 80"/>
                </a:gdLst>
                <a:ahLst/>
                <a:cxnLst>
                  <a:cxn ang="T6">
                    <a:pos x="T0" y="T1"/>
                  </a:cxn>
                  <a:cxn ang="T7">
                    <a:pos x="T2" y="T3"/>
                  </a:cxn>
                  <a:cxn ang="T8">
                    <a:pos x="T4" y="T5"/>
                  </a:cxn>
                </a:cxnLst>
                <a:rect l="T9" t="T10" r="T11" b="T12"/>
                <a:pathLst>
                  <a:path w="8" h="80">
                    <a:moveTo>
                      <a:pt x="8" y="0"/>
                    </a:moveTo>
                    <a:cubicBezTo>
                      <a:pt x="7" y="13"/>
                      <a:pt x="0" y="49"/>
                      <a:pt x="7" y="80"/>
                    </a:cubicBezTo>
                    <a:cubicBezTo>
                      <a:pt x="6" y="73"/>
                      <a:pt x="5" y="11"/>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7" name="Freeform 210"/>
              <p:cNvSpPr>
                <a:spLocks/>
              </p:cNvSpPr>
              <p:nvPr/>
            </p:nvSpPr>
            <p:spPr bwMode="auto">
              <a:xfrm>
                <a:off x="3962" y="2944"/>
                <a:ext cx="39" cy="147"/>
              </a:xfrm>
              <a:custGeom>
                <a:avLst/>
                <a:gdLst>
                  <a:gd name="T0" fmla="*/ 12 w 25"/>
                  <a:gd name="T1" fmla="*/ 0 h 96"/>
                  <a:gd name="T2" fmla="*/ 231 w 25"/>
                  <a:gd name="T3" fmla="*/ 809 h 96"/>
                  <a:gd name="T4" fmla="*/ 12 w 25"/>
                  <a:gd name="T5" fmla="*/ 0 h 96"/>
                  <a:gd name="T6" fmla="*/ 0 60000 65536"/>
                  <a:gd name="T7" fmla="*/ 0 60000 65536"/>
                  <a:gd name="T8" fmla="*/ 0 60000 65536"/>
                  <a:gd name="T9" fmla="*/ 0 w 25"/>
                  <a:gd name="T10" fmla="*/ 0 h 96"/>
                  <a:gd name="T11" fmla="*/ 25 w 25"/>
                  <a:gd name="T12" fmla="*/ 96 h 96"/>
                </a:gdLst>
                <a:ahLst/>
                <a:cxnLst>
                  <a:cxn ang="T6">
                    <a:pos x="T0" y="T1"/>
                  </a:cxn>
                  <a:cxn ang="T7">
                    <a:pos x="T2" y="T3"/>
                  </a:cxn>
                  <a:cxn ang="T8">
                    <a:pos x="T4" y="T5"/>
                  </a:cxn>
                </a:cxnLst>
                <a:rect l="T9" t="T10" r="T11" b="T12"/>
                <a:pathLst>
                  <a:path w="25" h="96">
                    <a:moveTo>
                      <a:pt x="1" y="0"/>
                    </a:moveTo>
                    <a:cubicBezTo>
                      <a:pt x="0" y="10"/>
                      <a:pt x="3" y="64"/>
                      <a:pt x="25" y="96"/>
                    </a:cubicBezTo>
                    <a:cubicBezTo>
                      <a:pt x="20" y="87"/>
                      <a:pt x="3" y="44"/>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8" name="Freeform 211"/>
              <p:cNvSpPr>
                <a:spLocks/>
              </p:cNvSpPr>
              <p:nvPr/>
            </p:nvSpPr>
            <p:spPr bwMode="auto">
              <a:xfrm>
                <a:off x="3893" y="2512"/>
                <a:ext cx="49" cy="47"/>
              </a:xfrm>
              <a:custGeom>
                <a:avLst/>
                <a:gdLst>
                  <a:gd name="T0" fmla="*/ 0 w 32"/>
                  <a:gd name="T1" fmla="*/ 249 h 31"/>
                  <a:gd name="T2" fmla="*/ 208 w 32"/>
                  <a:gd name="T3" fmla="*/ 155 h 31"/>
                  <a:gd name="T4" fmla="*/ 270 w 32"/>
                  <a:gd name="T5" fmla="*/ 0 h 31"/>
                  <a:gd name="T6" fmla="*/ 0 w 32"/>
                  <a:gd name="T7" fmla="*/ 249 h 31"/>
                  <a:gd name="T8" fmla="*/ 0 60000 65536"/>
                  <a:gd name="T9" fmla="*/ 0 60000 65536"/>
                  <a:gd name="T10" fmla="*/ 0 60000 65536"/>
                  <a:gd name="T11" fmla="*/ 0 60000 65536"/>
                  <a:gd name="T12" fmla="*/ 0 w 32"/>
                  <a:gd name="T13" fmla="*/ 0 h 31"/>
                  <a:gd name="T14" fmla="*/ 32 w 32"/>
                  <a:gd name="T15" fmla="*/ 31 h 31"/>
                </a:gdLst>
                <a:ahLst/>
                <a:cxnLst>
                  <a:cxn ang="T8">
                    <a:pos x="T0" y="T1"/>
                  </a:cxn>
                  <a:cxn ang="T9">
                    <a:pos x="T2" y="T3"/>
                  </a:cxn>
                  <a:cxn ang="T10">
                    <a:pos x="T4" y="T5"/>
                  </a:cxn>
                  <a:cxn ang="T11">
                    <a:pos x="T6" y="T7"/>
                  </a:cxn>
                </a:cxnLst>
                <a:rect l="T12" t="T13" r="T14" b="T15"/>
                <a:pathLst>
                  <a:path w="32" h="31">
                    <a:moveTo>
                      <a:pt x="0" y="31"/>
                    </a:moveTo>
                    <a:cubicBezTo>
                      <a:pt x="10" y="28"/>
                      <a:pt x="19" y="26"/>
                      <a:pt x="25" y="19"/>
                    </a:cubicBezTo>
                    <a:cubicBezTo>
                      <a:pt x="28" y="15"/>
                      <a:pt x="30" y="10"/>
                      <a:pt x="32" y="0"/>
                    </a:cubicBezTo>
                    <a:cubicBezTo>
                      <a:pt x="29" y="7"/>
                      <a:pt x="21" y="25"/>
                      <a:pt x="0"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9" name="Freeform 212"/>
              <p:cNvSpPr>
                <a:spLocks/>
              </p:cNvSpPr>
              <p:nvPr/>
            </p:nvSpPr>
            <p:spPr bwMode="auto">
              <a:xfrm>
                <a:off x="3801" y="2328"/>
                <a:ext cx="52" cy="60"/>
              </a:xfrm>
              <a:custGeom>
                <a:avLst/>
                <a:gdLst>
                  <a:gd name="T0" fmla="*/ 286 w 34"/>
                  <a:gd name="T1" fmla="*/ 0 h 39"/>
                  <a:gd name="T2" fmla="*/ 0 w 34"/>
                  <a:gd name="T3" fmla="*/ 335 h 39"/>
                  <a:gd name="T4" fmla="*/ 0 60000 65536"/>
                  <a:gd name="T5" fmla="*/ 0 60000 65536"/>
                  <a:gd name="T6" fmla="*/ 0 w 34"/>
                  <a:gd name="T7" fmla="*/ 0 h 39"/>
                  <a:gd name="T8" fmla="*/ 34 w 34"/>
                  <a:gd name="T9" fmla="*/ 39 h 39"/>
                </a:gdLst>
                <a:ahLst/>
                <a:cxnLst>
                  <a:cxn ang="T4">
                    <a:pos x="T0" y="T1"/>
                  </a:cxn>
                  <a:cxn ang="T5">
                    <a:pos x="T2" y="T3"/>
                  </a:cxn>
                </a:cxnLst>
                <a:rect l="T6" t="T7" r="T8" b="T9"/>
                <a:pathLst>
                  <a:path w="34" h="39">
                    <a:moveTo>
                      <a:pt x="34" y="0"/>
                    </a:moveTo>
                    <a:cubicBezTo>
                      <a:pt x="30" y="7"/>
                      <a:pt x="9" y="30"/>
                      <a:pt x="0" y="3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0" name="Freeform 213"/>
              <p:cNvSpPr>
                <a:spLocks/>
              </p:cNvSpPr>
              <p:nvPr/>
            </p:nvSpPr>
            <p:spPr bwMode="auto">
              <a:xfrm>
                <a:off x="3757" y="2006"/>
                <a:ext cx="38" cy="17"/>
              </a:xfrm>
              <a:custGeom>
                <a:avLst/>
                <a:gdLst>
                  <a:gd name="T0" fmla="*/ 0 w 25"/>
                  <a:gd name="T1" fmla="*/ 19 h 11"/>
                  <a:gd name="T2" fmla="*/ 204 w 25"/>
                  <a:gd name="T3" fmla="*/ 96 h 11"/>
                  <a:gd name="T4" fmla="*/ 0 w 25"/>
                  <a:gd name="T5" fmla="*/ 19 h 11"/>
                  <a:gd name="T6" fmla="*/ 0 60000 65536"/>
                  <a:gd name="T7" fmla="*/ 0 60000 65536"/>
                  <a:gd name="T8" fmla="*/ 0 60000 65536"/>
                  <a:gd name="T9" fmla="*/ 0 w 25"/>
                  <a:gd name="T10" fmla="*/ 0 h 11"/>
                  <a:gd name="T11" fmla="*/ 25 w 25"/>
                  <a:gd name="T12" fmla="*/ 11 h 11"/>
                </a:gdLst>
                <a:ahLst/>
                <a:cxnLst>
                  <a:cxn ang="T6">
                    <a:pos x="T0" y="T1"/>
                  </a:cxn>
                  <a:cxn ang="T7">
                    <a:pos x="T2" y="T3"/>
                  </a:cxn>
                  <a:cxn ang="T8">
                    <a:pos x="T4" y="T5"/>
                  </a:cxn>
                </a:cxnLst>
                <a:rect l="T9" t="T10" r="T11" b="T12"/>
                <a:pathLst>
                  <a:path w="25" h="11">
                    <a:moveTo>
                      <a:pt x="0" y="2"/>
                    </a:moveTo>
                    <a:cubicBezTo>
                      <a:pt x="9" y="0"/>
                      <a:pt x="22" y="9"/>
                      <a:pt x="25" y="11"/>
                    </a:cubicBezTo>
                    <a:cubicBezTo>
                      <a:pt x="19" y="9"/>
                      <a:pt x="6"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1" name="Freeform 214"/>
              <p:cNvSpPr>
                <a:spLocks/>
              </p:cNvSpPr>
              <p:nvPr/>
            </p:nvSpPr>
            <p:spPr bwMode="auto">
              <a:xfrm>
                <a:off x="3881" y="2020"/>
                <a:ext cx="58" cy="17"/>
              </a:xfrm>
              <a:custGeom>
                <a:avLst/>
                <a:gdLst>
                  <a:gd name="T0" fmla="*/ 0 w 38"/>
                  <a:gd name="T1" fmla="*/ 96 h 11"/>
                  <a:gd name="T2" fmla="*/ 317 w 38"/>
                  <a:gd name="T3" fmla="*/ 0 h 11"/>
                  <a:gd name="T4" fmla="*/ 0 60000 65536"/>
                  <a:gd name="T5" fmla="*/ 0 60000 65536"/>
                  <a:gd name="T6" fmla="*/ 0 w 38"/>
                  <a:gd name="T7" fmla="*/ 0 h 11"/>
                  <a:gd name="T8" fmla="*/ 38 w 38"/>
                  <a:gd name="T9" fmla="*/ 11 h 11"/>
                </a:gdLst>
                <a:ahLst/>
                <a:cxnLst>
                  <a:cxn ang="T4">
                    <a:pos x="T0" y="T1"/>
                  </a:cxn>
                  <a:cxn ang="T5">
                    <a:pos x="T2" y="T3"/>
                  </a:cxn>
                </a:cxnLst>
                <a:rect l="T6" t="T7" r="T8" b="T9"/>
                <a:pathLst>
                  <a:path w="38" h="11">
                    <a:moveTo>
                      <a:pt x="0" y="11"/>
                    </a:moveTo>
                    <a:cubicBezTo>
                      <a:pt x="10" y="7"/>
                      <a:pt x="30" y="1"/>
                      <a:pt x="3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2" name="Freeform 215"/>
              <p:cNvSpPr>
                <a:spLocks/>
              </p:cNvSpPr>
              <p:nvPr/>
            </p:nvSpPr>
            <p:spPr bwMode="auto">
              <a:xfrm>
                <a:off x="3441" y="1925"/>
                <a:ext cx="101" cy="12"/>
              </a:xfrm>
              <a:custGeom>
                <a:avLst/>
                <a:gdLst>
                  <a:gd name="T0" fmla="*/ 0 w 66"/>
                  <a:gd name="T1" fmla="*/ 0 h 8"/>
                  <a:gd name="T2" fmla="*/ 257 w 66"/>
                  <a:gd name="T3" fmla="*/ 29 h 8"/>
                  <a:gd name="T4" fmla="*/ 556 w 66"/>
                  <a:gd name="T5" fmla="*/ 14 h 8"/>
                  <a:gd name="T6" fmla="*/ 257 w 66"/>
                  <a:gd name="T7" fmla="*/ 50 h 8"/>
                  <a:gd name="T8" fmla="*/ 0 w 66"/>
                  <a:gd name="T9" fmla="*/ 0 h 8"/>
                  <a:gd name="T10" fmla="*/ 0 60000 65536"/>
                  <a:gd name="T11" fmla="*/ 0 60000 65536"/>
                  <a:gd name="T12" fmla="*/ 0 60000 65536"/>
                  <a:gd name="T13" fmla="*/ 0 60000 65536"/>
                  <a:gd name="T14" fmla="*/ 0 60000 65536"/>
                  <a:gd name="T15" fmla="*/ 0 w 66"/>
                  <a:gd name="T16" fmla="*/ 0 h 8"/>
                  <a:gd name="T17" fmla="*/ 66 w 66"/>
                  <a:gd name="T18" fmla="*/ 8 h 8"/>
                </a:gdLst>
                <a:ahLst/>
                <a:cxnLst>
                  <a:cxn ang="T10">
                    <a:pos x="T0" y="T1"/>
                  </a:cxn>
                  <a:cxn ang="T11">
                    <a:pos x="T2" y="T3"/>
                  </a:cxn>
                  <a:cxn ang="T12">
                    <a:pos x="T4" y="T5"/>
                  </a:cxn>
                  <a:cxn ang="T13">
                    <a:pos x="T6" y="T7"/>
                  </a:cxn>
                  <a:cxn ang="T14">
                    <a:pos x="T8" y="T9"/>
                  </a:cxn>
                </a:cxnLst>
                <a:rect l="T15" t="T16" r="T17" b="T18"/>
                <a:pathLst>
                  <a:path w="66" h="8">
                    <a:moveTo>
                      <a:pt x="0" y="0"/>
                    </a:moveTo>
                    <a:cubicBezTo>
                      <a:pt x="7" y="1"/>
                      <a:pt x="22" y="3"/>
                      <a:pt x="31" y="4"/>
                    </a:cubicBezTo>
                    <a:cubicBezTo>
                      <a:pt x="41" y="5"/>
                      <a:pt x="66" y="2"/>
                      <a:pt x="66" y="2"/>
                    </a:cubicBezTo>
                    <a:cubicBezTo>
                      <a:pt x="55" y="7"/>
                      <a:pt x="41" y="8"/>
                      <a:pt x="31" y="7"/>
                    </a:cubicBezTo>
                    <a:cubicBezTo>
                      <a:pt x="21" y="6"/>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3" name="Freeform 216"/>
              <p:cNvSpPr>
                <a:spLocks noEditPoints="1"/>
              </p:cNvSpPr>
              <p:nvPr/>
            </p:nvSpPr>
            <p:spPr bwMode="auto">
              <a:xfrm>
                <a:off x="3959" y="2634"/>
                <a:ext cx="85" cy="313"/>
              </a:xfrm>
              <a:custGeom>
                <a:avLst/>
                <a:gdLst>
                  <a:gd name="T0" fmla="*/ 258 w 55"/>
                  <a:gd name="T1" fmla="*/ 1468 h 204"/>
                  <a:gd name="T2" fmla="*/ 240 w 55"/>
                  <a:gd name="T3" fmla="*/ 1181 h 204"/>
                  <a:gd name="T4" fmla="*/ 272 w 55"/>
                  <a:gd name="T5" fmla="*/ 1160 h 204"/>
                  <a:gd name="T6" fmla="*/ 359 w 55"/>
                  <a:gd name="T7" fmla="*/ 1252 h 204"/>
                  <a:gd name="T8" fmla="*/ 371 w 55"/>
                  <a:gd name="T9" fmla="*/ 1102 h 204"/>
                  <a:gd name="T10" fmla="*/ 354 w 55"/>
                  <a:gd name="T11" fmla="*/ 1054 h 204"/>
                  <a:gd name="T12" fmla="*/ 320 w 55"/>
                  <a:gd name="T13" fmla="*/ 974 h 204"/>
                  <a:gd name="T14" fmla="*/ 371 w 55"/>
                  <a:gd name="T15" fmla="*/ 953 h 204"/>
                  <a:gd name="T16" fmla="*/ 337 w 55"/>
                  <a:gd name="T17" fmla="*/ 893 h 204"/>
                  <a:gd name="T18" fmla="*/ 272 w 55"/>
                  <a:gd name="T19" fmla="*/ 841 h 204"/>
                  <a:gd name="T20" fmla="*/ 303 w 55"/>
                  <a:gd name="T21" fmla="*/ 718 h 204"/>
                  <a:gd name="T22" fmla="*/ 303 w 55"/>
                  <a:gd name="T23" fmla="*/ 715 h 204"/>
                  <a:gd name="T24" fmla="*/ 371 w 55"/>
                  <a:gd name="T25" fmla="*/ 704 h 204"/>
                  <a:gd name="T26" fmla="*/ 377 w 55"/>
                  <a:gd name="T27" fmla="*/ 715 h 204"/>
                  <a:gd name="T28" fmla="*/ 386 w 55"/>
                  <a:gd name="T29" fmla="*/ 715 h 204"/>
                  <a:gd name="T30" fmla="*/ 417 w 55"/>
                  <a:gd name="T31" fmla="*/ 649 h 204"/>
                  <a:gd name="T32" fmla="*/ 406 w 55"/>
                  <a:gd name="T33" fmla="*/ 635 h 204"/>
                  <a:gd name="T34" fmla="*/ 406 w 55"/>
                  <a:gd name="T35" fmla="*/ 634 h 204"/>
                  <a:gd name="T36" fmla="*/ 377 w 55"/>
                  <a:gd name="T37" fmla="*/ 609 h 204"/>
                  <a:gd name="T38" fmla="*/ 359 w 55"/>
                  <a:gd name="T39" fmla="*/ 414 h 204"/>
                  <a:gd name="T40" fmla="*/ 354 w 55"/>
                  <a:gd name="T41" fmla="*/ 245 h 204"/>
                  <a:gd name="T42" fmla="*/ 354 w 55"/>
                  <a:gd name="T43" fmla="*/ 229 h 204"/>
                  <a:gd name="T44" fmla="*/ 354 w 55"/>
                  <a:gd name="T45" fmla="*/ 160 h 204"/>
                  <a:gd name="T46" fmla="*/ 325 w 55"/>
                  <a:gd name="T47" fmla="*/ 115 h 204"/>
                  <a:gd name="T48" fmla="*/ 258 w 55"/>
                  <a:gd name="T49" fmla="*/ 160 h 204"/>
                  <a:gd name="T50" fmla="*/ 181 w 55"/>
                  <a:gd name="T51" fmla="*/ 0 h 204"/>
                  <a:gd name="T52" fmla="*/ 167 w 55"/>
                  <a:gd name="T53" fmla="*/ 210 h 204"/>
                  <a:gd name="T54" fmla="*/ 176 w 55"/>
                  <a:gd name="T55" fmla="*/ 256 h 204"/>
                  <a:gd name="T56" fmla="*/ 167 w 55"/>
                  <a:gd name="T57" fmla="*/ 351 h 204"/>
                  <a:gd name="T58" fmla="*/ 181 w 55"/>
                  <a:gd name="T59" fmla="*/ 414 h 204"/>
                  <a:gd name="T60" fmla="*/ 167 w 55"/>
                  <a:gd name="T61" fmla="*/ 634 h 204"/>
                  <a:gd name="T62" fmla="*/ 87 w 55"/>
                  <a:gd name="T63" fmla="*/ 1097 h 204"/>
                  <a:gd name="T64" fmla="*/ 62 w 55"/>
                  <a:gd name="T65" fmla="*/ 1494 h 204"/>
                  <a:gd name="T66" fmla="*/ 53 w 55"/>
                  <a:gd name="T67" fmla="*/ 1617 h 204"/>
                  <a:gd name="T68" fmla="*/ 108 w 55"/>
                  <a:gd name="T69" fmla="*/ 1732 h 204"/>
                  <a:gd name="T70" fmla="*/ 196 w 55"/>
                  <a:gd name="T71" fmla="*/ 1608 h 204"/>
                  <a:gd name="T72" fmla="*/ 354 w 55"/>
                  <a:gd name="T73" fmla="*/ 1547 h 204"/>
                  <a:gd name="T74" fmla="*/ 468 w 55"/>
                  <a:gd name="T75" fmla="*/ 1494 h 204"/>
                  <a:gd name="T76" fmla="*/ 451 w 55"/>
                  <a:gd name="T77" fmla="*/ 1419 h 204"/>
                  <a:gd name="T78" fmla="*/ 258 w 55"/>
                  <a:gd name="T79" fmla="*/ 1468 h 204"/>
                  <a:gd name="T80" fmla="*/ 244 w 55"/>
                  <a:gd name="T81" fmla="*/ 384 h 204"/>
                  <a:gd name="T82" fmla="*/ 306 w 55"/>
                  <a:gd name="T83" fmla="*/ 589 h 204"/>
                  <a:gd name="T84" fmla="*/ 240 w 55"/>
                  <a:gd name="T85" fmla="*/ 609 h 204"/>
                  <a:gd name="T86" fmla="*/ 229 w 55"/>
                  <a:gd name="T87" fmla="*/ 508 h 204"/>
                  <a:gd name="T88" fmla="*/ 240 w 55"/>
                  <a:gd name="T89" fmla="*/ 494 h 204"/>
                  <a:gd name="T90" fmla="*/ 244 w 55"/>
                  <a:gd name="T91" fmla="*/ 384 h 204"/>
                  <a:gd name="T92" fmla="*/ 207 w 55"/>
                  <a:gd name="T93" fmla="*/ 974 h 204"/>
                  <a:gd name="T94" fmla="*/ 240 w 55"/>
                  <a:gd name="T95" fmla="*/ 974 h 204"/>
                  <a:gd name="T96" fmla="*/ 263 w 55"/>
                  <a:gd name="T97" fmla="*/ 1080 h 204"/>
                  <a:gd name="T98" fmla="*/ 176 w 55"/>
                  <a:gd name="T99" fmla="*/ 1069 h 204"/>
                  <a:gd name="T100" fmla="*/ 207 w 55"/>
                  <a:gd name="T101" fmla="*/ 974 h 20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5"/>
                  <a:gd name="T154" fmla="*/ 0 h 204"/>
                  <a:gd name="T155" fmla="*/ 55 w 55"/>
                  <a:gd name="T156" fmla="*/ 204 h 20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5" h="204">
                    <a:moveTo>
                      <a:pt x="29" y="173"/>
                    </a:moveTo>
                    <a:cubicBezTo>
                      <a:pt x="11" y="167"/>
                      <a:pt x="25" y="150"/>
                      <a:pt x="27" y="139"/>
                    </a:cubicBezTo>
                    <a:cubicBezTo>
                      <a:pt x="31" y="136"/>
                      <a:pt x="31" y="136"/>
                      <a:pt x="31" y="136"/>
                    </a:cubicBezTo>
                    <a:cubicBezTo>
                      <a:pt x="36" y="135"/>
                      <a:pt x="38" y="143"/>
                      <a:pt x="41" y="147"/>
                    </a:cubicBezTo>
                    <a:cubicBezTo>
                      <a:pt x="40" y="141"/>
                      <a:pt x="41" y="135"/>
                      <a:pt x="42" y="130"/>
                    </a:cubicBezTo>
                    <a:cubicBezTo>
                      <a:pt x="41" y="128"/>
                      <a:pt x="41" y="126"/>
                      <a:pt x="40" y="124"/>
                    </a:cubicBezTo>
                    <a:cubicBezTo>
                      <a:pt x="39" y="121"/>
                      <a:pt x="35" y="119"/>
                      <a:pt x="36" y="115"/>
                    </a:cubicBezTo>
                    <a:cubicBezTo>
                      <a:pt x="37" y="114"/>
                      <a:pt x="40" y="113"/>
                      <a:pt x="42" y="112"/>
                    </a:cubicBezTo>
                    <a:cubicBezTo>
                      <a:pt x="41" y="110"/>
                      <a:pt x="40" y="108"/>
                      <a:pt x="38" y="105"/>
                    </a:cubicBezTo>
                    <a:cubicBezTo>
                      <a:pt x="35" y="105"/>
                      <a:pt x="32" y="103"/>
                      <a:pt x="31" y="99"/>
                    </a:cubicBezTo>
                    <a:cubicBezTo>
                      <a:pt x="30" y="94"/>
                      <a:pt x="33" y="89"/>
                      <a:pt x="34" y="85"/>
                    </a:cubicBezTo>
                    <a:cubicBezTo>
                      <a:pt x="34" y="84"/>
                      <a:pt x="34" y="84"/>
                      <a:pt x="34" y="84"/>
                    </a:cubicBezTo>
                    <a:cubicBezTo>
                      <a:pt x="36" y="82"/>
                      <a:pt x="39" y="82"/>
                      <a:pt x="42" y="83"/>
                    </a:cubicBezTo>
                    <a:cubicBezTo>
                      <a:pt x="42" y="84"/>
                      <a:pt x="43" y="84"/>
                      <a:pt x="43" y="84"/>
                    </a:cubicBezTo>
                    <a:cubicBezTo>
                      <a:pt x="43" y="84"/>
                      <a:pt x="44" y="84"/>
                      <a:pt x="44" y="84"/>
                    </a:cubicBezTo>
                    <a:cubicBezTo>
                      <a:pt x="48" y="83"/>
                      <a:pt x="47" y="81"/>
                      <a:pt x="47" y="76"/>
                    </a:cubicBezTo>
                    <a:cubicBezTo>
                      <a:pt x="47" y="75"/>
                      <a:pt x="46" y="75"/>
                      <a:pt x="46" y="75"/>
                    </a:cubicBezTo>
                    <a:cubicBezTo>
                      <a:pt x="46" y="75"/>
                      <a:pt x="46" y="74"/>
                      <a:pt x="46" y="74"/>
                    </a:cubicBezTo>
                    <a:cubicBezTo>
                      <a:pt x="45" y="74"/>
                      <a:pt x="44" y="73"/>
                      <a:pt x="43" y="72"/>
                    </a:cubicBezTo>
                    <a:cubicBezTo>
                      <a:pt x="39" y="68"/>
                      <a:pt x="41" y="55"/>
                      <a:pt x="41" y="49"/>
                    </a:cubicBezTo>
                    <a:cubicBezTo>
                      <a:pt x="40" y="42"/>
                      <a:pt x="32" y="27"/>
                      <a:pt x="40" y="29"/>
                    </a:cubicBezTo>
                    <a:cubicBezTo>
                      <a:pt x="40" y="29"/>
                      <a:pt x="40" y="28"/>
                      <a:pt x="40" y="27"/>
                    </a:cubicBezTo>
                    <a:cubicBezTo>
                      <a:pt x="40" y="24"/>
                      <a:pt x="41" y="22"/>
                      <a:pt x="40" y="19"/>
                    </a:cubicBezTo>
                    <a:cubicBezTo>
                      <a:pt x="39" y="17"/>
                      <a:pt x="38" y="16"/>
                      <a:pt x="37" y="14"/>
                    </a:cubicBezTo>
                    <a:cubicBezTo>
                      <a:pt x="36" y="18"/>
                      <a:pt x="34" y="19"/>
                      <a:pt x="29" y="19"/>
                    </a:cubicBezTo>
                    <a:cubicBezTo>
                      <a:pt x="24" y="18"/>
                      <a:pt x="22" y="3"/>
                      <a:pt x="21" y="0"/>
                    </a:cubicBezTo>
                    <a:cubicBezTo>
                      <a:pt x="19" y="25"/>
                      <a:pt x="19" y="25"/>
                      <a:pt x="19" y="25"/>
                    </a:cubicBezTo>
                    <a:cubicBezTo>
                      <a:pt x="19" y="27"/>
                      <a:pt x="20" y="28"/>
                      <a:pt x="20" y="30"/>
                    </a:cubicBezTo>
                    <a:cubicBezTo>
                      <a:pt x="19" y="33"/>
                      <a:pt x="19" y="37"/>
                      <a:pt x="19" y="41"/>
                    </a:cubicBezTo>
                    <a:cubicBezTo>
                      <a:pt x="20" y="44"/>
                      <a:pt x="20" y="46"/>
                      <a:pt x="21" y="49"/>
                    </a:cubicBezTo>
                    <a:cubicBezTo>
                      <a:pt x="21" y="58"/>
                      <a:pt x="19" y="66"/>
                      <a:pt x="19" y="74"/>
                    </a:cubicBezTo>
                    <a:cubicBezTo>
                      <a:pt x="16" y="95"/>
                      <a:pt x="16" y="109"/>
                      <a:pt x="10" y="129"/>
                    </a:cubicBezTo>
                    <a:cubicBezTo>
                      <a:pt x="8" y="138"/>
                      <a:pt x="0" y="165"/>
                      <a:pt x="7" y="176"/>
                    </a:cubicBezTo>
                    <a:cubicBezTo>
                      <a:pt x="7" y="181"/>
                      <a:pt x="8" y="186"/>
                      <a:pt x="6" y="190"/>
                    </a:cubicBezTo>
                    <a:cubicBezTo>
                      <a:pt x="12" y="204"/>
                      <a:pt x="12" y="204"/>
                      <a:pt x="12" y="204"/>
                    </a:cubicBezTo>
                    <a:cubicBezTo>
                      <a:pt x="12" y="197"/>
                      <a:pt x="16" y="192"/>
                      <a:pt x="22" y="189"/>
                    </a:cubicBezTo>
                    <a:cubicBezTo>
                      <a:pt x="27" y="187"/>
                      <a:pt x="35" y="185"/>
                      <a:pt x="40" y="182"/>
                    </a:cubicBezTo>
                    <a:cubicBezTo>
                      <a:pt x="44" y="181"/>
                      <a:pt x="50" y="179"/>
                      <a:pt x="53" y="176"/>
                    </a:cubicBezTo>
                    <a:cubicBezTo>
                      <a:pt x="55" y="174"/>
                      <a:pt x="53" y="170"/>
                      <a:pt x="51" y="167"/>
                    </a:cubicBezTo>
                    <a:cubicBezTo>
                      <a:pt x="44" y="172"/>
                      <a:pt x="34" y="174"/>
                      <a:pt x="29" y="173"/>
                    </a:cubicBezTo>
                    <a:close/>
                    <a:moveTo>
                      <a:pt x="28" y="45"/>
                    </a:moveTo>
                    <a:cubicBezTo>
                      <a:pt x="30" y="48"/>
                      <a:pt x="36" y="65"/>
                      <a:pt x="35" y="69"/>
                    </a:cubicBezTo>
                    <a:cubicBezTo>
                      <a:pt x="34" y="71"/>
                      <a:pt x="30" y="75"/>
                      <a:pt x="27" y="72"/>
                    </a:cubicBezTo>
                    <a:cubicBezTo>
                      <a:pt x="25" y="71"/>
                      <a:pt x="26" y="63"/>
                      <a:pt x="26" y="60"/>
                    </a:cubicBezTo>
                    <a:cubicBezTo>
                      <a:pt x="27" y="58"/>
                      <a:pt x="27" y="58"/>
                      <a:pt x="27" y="58"/>
                    </a:cubicBezTo>
                    <a:cubicBezTo>
                      <a:pt x="26" y="54"/>
                      <a:pt x="24" y="47"/>
                      <a:pt x="28" y="45"/>
                    </a:cubicBezTo>
                    <a:close/>
                    <a:moveTo>
                      <a:pt x="23" y="115"/>
                    </a:moveTo>
                    <a:cubicBezTo>
                      <a:pt x="27" y="115"/>
                      <a:pt x="27" y="115"/>
                      <a:pt x="27" y="115"/>
                    </a:cubicBezTo>
                    <a:cubicBezTo>
                      <a:pt x="30" y="119"/>
                      <a:pt x="32" y="123"/>
                      <a:pt x="30" y="127"/>
                    </a:cubicBezTo>
                    <a:cubicBezTo>
                      <a:pt x="27" y="127"/>
                      <a:pt x="23" y="126"/>
                      <a:pt x="20" y="126"/>
                    </a:cubicBezTo>
                    <a:cubicBezTo>
                      <a:pt x="19" y="123"/>
                      <a:pt x="21" y="119"/>
                      <a:pt x="23" y="115"/>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4" name="Freeform 217"/>
              <p:cNvSpPr>
                <a:spLocks/>
              </p:cNvSpPr>
              <p:nvPr/>
            </p:nvSpPr>
            <p:spPr bwMode="auto">
              <a:xfrm>
                <a:off x="3996" y="2881"/>
                <a:ext cx="58" cy="29"/>
              </a:xfrm>
              <a:custGeom>
                <a:avLst/>
                <a:gdLst>
                  <a:gd name="T0" fmla="*/ 0 w 38"/>
                  <a:gd name="T1" fmla="*/ 124 h 19"/>
                  <a:gd name="T2" fmla="*/ 198 w 38"/>
                  <a:gd name="T3" fmla="*/ 114 h 19"/>
                  <a:gd name="T4" fmla="*/ 317 w 38"/>
                  <a:gd name="T5" fmla="*/ 0 h 19"/>
                  <a:gd name="T6" fmla="*/ 0 w 38"/>
                  <a:gd name="T7" fmla="*/ 124 h 19"/>
                  <a:gd name="T8" fmla="*/ 0 60000 65536"/>
                  <a:gd name="T9" fmla="*/ 0 60000 65536"/>
                  <a:gd name="T10" fmla="*/ 0 60000 65536"/>
                  <a:gd name="T11" fmla="*/ 0 60000 65536"/>
                  <a:gd name="T12" fmla="*/ 0 w 38"/>
                  <a:gd name="T13" fmla="*/ 0 h 19"/>
                  <a:gd name="T14" fmla="*/ 38 w 38"/>
                  <a:gd name="T15" fmla="*/ 19 h 19"/>
                </a:gdLst>
                <a:ahLst/>
                <a:cxnLst>
                  <a:cxn ang="T8">
                    <a:pos x="T0" y="T1"/>
                  </a:cxn>
                  <a:cxn ang="T9">
                    <a:pos x="T2" y="T3"/>
                  </a:cxn>
                  <a:cxn ang="T10">
                    <a:pos x="T4" y="T5"/>
                  </a:cxn>
                  <a:cxn ang="T11">
                    <a:pos x="T6" y="T7"/>
                  </a:cxn>
                </a:cxnLst>
                <a:rect l="T12" t="T13" r="T14" b="T15"/>
                <a:pathLst>
                  <a:path w="38" h="19">
                    <a:moveTo>
                      <a:pt x="0" y="15"/>
                    </a:moveTo>
                    <a:cubicBezTo>
                      <a:pt x="4" y="18"/>
                      <a:pt x="14" y="19"/>
                      <a:pt x="24" y="14"/>
                    </a:cubicBezTo>
                    <a:cubicBezTo>
                      <a:pt x="29" y="11"/>
                      <a:pt x="33" y="6"/>
                      <a:pt x="38" y="0"/>
                    </a:cubicBezTo>
                    <a:cubicBezTo>
                      <a:pt x="31" y="7"/>
                      <a:pt x="14" y="18"/>
                      <a:pt x="0"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5" name="Freeform 218"/>
              <p:cNvSpPr>
                <a:spLocks/>
              </p:cNvSpPr>
              <p:nvPr/>
            </p:nvSpPr>
            <p:spPr bwMode="auto">
              <a:xfrm>
                <a:off x="4021" y="2734"/>
                <a:ext cx="30" cy="35"/>
              </a:xfrm>
              <a:custGeom>
                <a:avLst/>
                <a:gdLst>
                  <a:gd name="T0" fmla="*/ 0 w 20"/>
                  <a:gd name="T1" fmla="*/ 62 h 23"/>
                  <a:gd name="T2" fmla="*/ 152 w 20"/>
                  <a:gd name="T3" fmla="*/ 0 h 23"/>
                  <a:gd name="T4" fmla="*/ 0 w 20"/>
                  <a:gd name="T5" fmla="*/ 62 h 23"/>
                  <a:gd name="T6" fmla="*/ 0 60000 65536"/>
                  <a:gd name="T7" fmla="*/ 0 60000 65536"/>
                  <a:gd name="T8" fmla="*/ 0 60000 65536"/>
                  <a:gd name="T9" fmla="*/ 0 w 20"/>
                  <a:gd name="T10" fmla="*/ 0 h 23"/>
                  <a:gd name="T11" fmla="*/ 20 w 20"/>
                  <a:gd name="T12" fmla="*/ 23 h 23"/>
                </a:gdLst>
                <a:ahLst/>
                <a:cxnLst>
                  <a:cxn ang="T6">
                    <a:pos x="T0" y="T1"/>
                  </a:cxn>
                  <a:cxn ang="T7">
                    <a:pos x="T2" y="T3"/>
                  </a:cxn>
                  <a:cxn ang="T8">
                    <a:pos x="T4" y="T5"/>
                  </a:cxn>
                </a:cxnLst>
                <a:rect l="T9" t="T10" r="T11" b="T12"/>
                <a:pathLst>
                  <a:path w="20" h="23">
                    <a:moveTo>
                      <a:pt x="0" y="8"/>
                    </a:moveTo>
                    <a:cubicBezTo>
                      <a:pt x="3" y="13"/>
                      <a:pt x="14" y="13"/>
                      <a:pt x="20" y="0"/>
                    </a:cubicBezTo>
                    <a:cubicBezTo>
                      <a:pt x="16" y="10"/>
                      <a:pt x="7" y="23"/>
                      <a:pt x="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26" name="Freeform 219"/>
              <p:cNvSpPr>
                <a:spLocks/>
              </p:cNvSpPr>
              <p:nvPr/>
            </p:nvSpPr>
            <p:spPr bwMode="auto">
              <a:xfrm>
                <a:off x="3922" y="2418"/>
                <a:ext cx="42" cy="146"/>
              </a:xfrm>
              <a:custGeom>
                <a:avLst/>
                <a:gdLst>
                  <a:gd name="T0" fmla="*/ 0 w 27"/>
                  <a:gd name="T1" fmla="*/ 0 h 95"/>
                  <a:gd name="T2" fmla="*/ 244 w 27"/>
                  <a:gd name="T3" fmla="*/ 813 h 95"/>
                  <a:gd name="T4" fmla="*/ 0 60000 65536"/>
                  <a:gd name="T5" fmla="*/ 0 60000 65536"/>
                  <a:gd name="T6" fmla="*/ 0 w 27"/>
                  <a:gd name="T7" fmla="*/ 0 h 95"/>
                  <a:gd name="T8" fmla="*/ 27 w 27"/>
                  <a:gd name="T9" fmla="*/ 95 h 95"/>
                </a:gdLst>
                <a:ahLst/>
                <a:cxnLst>
                  <a:cxn ang="T4">
                    <a:pos x="T0" y="T1"/>
                  </a:cxn>
                  <a:cxn ang="T5">
                    <a:pos x="T2" y="T3"/>
                  </a:cxn>
                </a:cxnLst>
                <a:rect l="T6" t="T7" r="T8" b="T9"/>
                <a:pathLst>
                  <a:path w="27" h="95">
                    <a:moveTo>
                      <a:pt x="0" y="0"/>
                    </a:moveTo>
                    <a:cubicBezTo>
                      <a:pt x="9" y="39"/>
                      <a:pt x="19" y="71"/>
                      <a:pt x="27" y="95"/>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527" name="Freeform 220"/>
              <p:cNvSpPr>
                <a:spLocks/>
              </p:cNvSpPr>
              <p:nvPr/>
            </p:nvSpPr>
            <p:spPr bwMode="auto">
              <a:xfrm>
                <a:off x="3880" y="2115"/>
                <a:ext cx="13" cy="145"/>
              </a:xfrm>
              <a:custGeom>
                <a:avLst/>
                <a:gdLst>
                  <a:gd name="T0" fmla="*/ 0 w 9"/>
                  <a:gd name="T1" fmla="*/ 0 h 95"/>
                  <a:gd name="T2" fmla="*/ 56 w 9"/>
                  <a:gd name="T3" fmla="*/ 785 h 95"/>
                  <a:gd name="T4" fmla="*/ 0 60000 65536"/>
                  <a:gd name="T5" fmla="*/ 0 60000 65536"/>
                  <a:gd name="T6" fmla="*/ 0 w 9"/>
                  <a:gd name="T7" fmla="*/ 0 h 95"/>
                  <a:gd name="T8" fmla="*/ 9 w 9"/>
                  <a:gd name="T9" fmla="*/ 95 h 95"/>
                </a:gdLst>
                <a:ahLst/>
                <a:cxnLst>
                  <a:cxn ang="T4">
                    <a:pos x="T0" y="T1"/>
                  </a:cxn>
                  <a:cxn ang="T5">
                    <a:pos x="T2" y="T3"/>
                  </a:cxn>
                </a:cxnLst>
                <a:rect l="T6" t="T7" r="T8" b="T9"/>
                <a:pathLst>
                  <a:path w="9" h="95">
                    <a:moveTo>
                      <a:pt x="0" y="0"/>
                    </a:moveTo>
                    <a:cubicBezTo>
                      <a:pt x="2" y="33"/>
                      <a:pt x="5" y="65"/>
                      <a:pt x="9" y="95"/>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528" name="Freeform 221"/>
              <p:cNvSpPr>
                <a:spLocks/>
              </p:cNvSpPr>
              <p:nvPr/>
            </p:nvSpPr>
            <p:spPr bwMode="auto">
              <a:xfrm>
                <a:off x="3889" y="2038"/>
                <a:ext cx="1" cy="54"/>
              </a:xfrm>
              <a:custGeom>
                <a:avLst/>
                <a:gdLst>
                  <a:gd name="T0" fmla="*/ 0 w 1"/>
                  <a:gd name="T1" fmla="*/ 0 h 35"/>
                  <a:gd name="T2" fmla="*/ 0 w 1"/>
                  <a:gd name="T3" fmla="*/ 19 h 35"/>
                  <a:gd name="T4" fmla="*/ 1 w 1"/>
                  <a:gd name="T5" fmla="*/ 304 h 35"/>
                  <a:gd name="T6" fmla="*/ 0 60000 65536"/>
                  <a:gd name="T7" fmla="*/ 0 60000 65536"/>
                  <a:gd name="T8" fmla="*/ 0 60000 65536"/>
                  <a:gd name="T9" fmla="*/ 0 w 1"/>
                  <a:gd name="T10" fmla="*/ 0 h 35"/>
                  <a:gd name="T11" fmla="*/ 1 w 1"/>
                  <a:gd name="T12" fmla="*/ 35 h 35"/>
                </a:gdLst>
                <a:ahLst/>
                <a:cxnLst>
                  <a:cxn ang="T6">
                    <a:pos x="T0" y="T1"/>
                  </a:cxn>
                  <a:cxn ang="T7">
                    <a:pos x="T2" y="T3"/>
                  </a:cxn>
                  <a:cxn ang="T8">
                    <a:pos x="T4" y="T5"/>
                  </a:cxn>
                </a:cxnLst>
                <a:rect l="T9" t="T10" r="T11" b="T12"/>
                <a:pathLst>
                  <a:path w="1" h="35">
                    <a:moveTo>
                      <a:pt x="0" y="0"/>
                    </a:moveTo>
                    <a:cubicBezTo>
                      <a:pt x="0" y="1"/>
                      <a:pt x="0" y="2"/>
                      <a:pt x="0" y="2"/>
                    </a:cubicBezTo>
                    <a:cubicBezTo>
                      <a:pt x="1" y="13"/>
                      <a:pt x="1" y="24"/>
                      <a:pt x="1" y="35"/>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sp>
          <p:nvSpPr>
            <p:cNvPr id="13320" name="Freeform 222"/>
            <p:cNvSpPr>
              <a:spLocks/>
            </p:cNvSpPr>
            <p:nvPr/>
          </p:nvSpPr>
          <p:spPr bwMode="auto">
            <a:xfrm>
              <a:off x="3830" y="1706"/>
              <a:ext cx="59" cy="332"/>
            </a:xfrm>
            <a:custGeom>
              <a:avLst/>
              <a:gdLst>
                <a:gd name="T0" fmla="*/ 0 w 38"/>
                <a:gd name="T1" fmla="*/ 0 h 217"/>
                <a:gd name="T2" fmla="*/ 345 w 38"/>
                <a:gd name="T3" fmla="*/ 1819 h 217"/>
                <a:gd name="T4" fmla="*/ 0 60000 65536"/>
                <a:gd name="T5" fmla="*/ 0 60000 65536"/>
                <a:gd name="T6" fmla="*/ 0 w 38"/>
                <a:gd name="T7" fmla="*/ 0 h 217"/>
                <a:gd name="T8" fmla="*/ 38 w 38"/>
                <a:gd name="T9" fmla="*/ 217 h 217"/>
              </a:gdLst>
              <a:ahLst/>
              <a:cxnLst>
                <a:cxn ang="T4">
                  <a:pos x="T0" y="T1"/>
                </a:cxn>
                <a:cxn ang="T5">
                  <a:pos x="T2" y="T3"/>
                </a:cxn>
              </a:cxnLst>
              <a:rect l="T6" t="T7" r="T8" b="T9"/>
              <a:pathLst>
                <a:path w="38" h="217">
                  <a:moveTo>
                    <a:pt x="0" y="0"/>
                  </a:moveTo>
                  <a:cubicBezTo>
                    <a:pt x="24" y="47"/>
                    <a:pt x="32" y="89"/>
                    <a:pt x="38" y="217"/>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1" name="Freeform 223"/>
            <p:cNvSpPr>
              <a:spLocks/>
            </p:cNvSpPr>
            <p:nvPr/>
          </p:nvSpPr>
          <p:spPr bwMode="auto">
            <a:xfrm>
              <a:off x="3898" y="1695"/>
              <a:ext cx="11" cy="486"/>
            </a:xfrm>
            <a:custGeom>
              <a:avLst/>
              <a:gdLst>
                <a:gd name="T0" fmla="*/ 0 w 7"/>
                <a:gd name="T1" fmla="*/ 0 h 317"/>
                <a:gd name="T2" fmla="*/ 20 w 7"/>
                <a:gd name="T3" fmla="*/ 1864 h 317"/>
                <a:gd name="T4" fmla="*/ 31 w 7"/>
                <a:gd name="T5" fmla="*/ 2143 h 317"/>
                <a:gd name="T6" fmla="*/ 55 w 7"/>
                <a:gd name="T7" fmla="*/ 2684 h 317"/>
                <a:gd name="T8" fmla="*/ 0 60000 65536"/>
                <a:gd name="T9" fmla="*/ 0 60000 65536"/>
                <a:gd name="T10" fmla="*/ 0 60000 65536"/>
                <a:gd name="T11" fmla="*/ 0 60000 65536"/>
                <a:gd name="T12" fmla="*/ 0 w 7"/>
                <a:gd name="T13" fmla="*/ 0 h 317"/>
                <a:gd name="T14" fmla="*/ 7 w 7"/>
                <a:gd name="T15" fmla="*/ 317 h 317"/>
              </a:gdLst>
              <a:ahLst/>
              <a:cxnLst>
                <a:cxn ang="T8">
                  <a:pos x="T0" y="T1"/>
                </a:cxn>
                <a:cxn ang="T9">
                  <a:pos x="T2" y="T3"/>
                </a:cxn>
                <a:cxn ang="T10">
                  <a:pos x="T4" y="T5"/>
                </a:cxn>
                <a:cxn ang="T11">
                  <a:pos x="T6" y="T7"/>
                </a:cxn>
              </a:cxnLst>
              <a:rect l="T12" t="T13" r="T14" b="T15"/>
              <a:pathLst>
                <a:path w="7" h="317">
                  <a:moveTo>
                    <a:pt x="0" y="0"/>
                  </a:moveTo>
                  <a:cubicBezTo>
                    <a:pt x="7" y="49"/>
                    <a:pt x="0" y="102"/>
                    <a:pt x="2" y="220"/>
                  </a:cubicBezTo>
                  <a:cubicBezTo>
                    <a:pt x="3" y="231"/>
                    <a:pt x="3" y="241"/>
                    <a:pt x="3" y="253"/>
                  </a:cubicBezTo>
                  <a:cubicBezTo>
                    <a:pt x="4" y="274"/>
                    <a:pt x="5" y="296"/>
                    <a:pt x="6" y="317"/>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2" name="Freeform 224"/>
            <p:cNvSpPr>
              <a:spLocks/>
            </p:cNvSpPr>
            <p:nvPr/>
          </p:nvSpPr>
          <p:spPr bwMode="auto">
            <a:xfrm>
              <a:off x="3953" y="2274"/>
              <a:ext cx="83" cy="253"/>
            </a:xfrm>
            <a:custGeom>
              <a:avLst/>
              <a:gdLst>
                <a:gd name="T0" fmla="*/ 0 w 54"/>
                <a:gd name="T1" fmla="*/ 0 h 165"/>
                <a:gd name="T2" fmla="*/ 466 w 54"/>
                <a:gd name="T3" fmla="*/ 1398 h 165"/>
                <a:gd name="T4" fmla="*/ 0 60000 65536"/>
                <a:gd name="T5" fmla="*/ 0 60000 65536"/>
                <a:gd name="T6" fmla="*/ 0 w 54"/>
                <a:gd name="T7" fmla="*/ 0 h 165"/>
                <a:gd name="T8" fmla="*/ 54 w 54"/>
                <a:gd name="T9" fmla="*/ 165 h 165"/>
              </a:gdLst>
              <a:ahLst/>
              <a:cxnLst>
                <a:cxn ang="T4">
                  <a:pos x="T0" y="T1"/>
                </a:cxn>
                <a:cxn ang="T5">
                  <a:pos x="T2" y="T3"/>
                </a:cxn>
              </a:cxnLst>
              <a:rect l="T6" t="T7" r="T8" b="T9"/>
              <a:pathLst>
                <a:path w="54" h="165">
                  <a:moveTo>
                    <a:pt x="0" y="0"/>
                  </a:moveTo>
                  <a:cubicBezTo>
                    <a:pt x="6" y="72"/>
                    <a:pt x="27" y="126"/>
                    <a:pt x="54" y="165"/>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3" name="Freeform 225"/>
            <p:cNvSpPr>
              <a:spLocks/>
            </p:cNvSpPr>
            <p:nvPr/>
          </p:nvSpPr>
          <p:spPr bwMode="auto">
            <a:xfrm>
              <a:off x="3944" y="1710"/>
              <a:ext cx="293" cy="417"/>
            </a:xfrm>
            <a:custGeom>
              <a:avLst/>
              <a:gdLst>
                <a:gd name="T0" fmla="*/ 1621 w 191"/>
                <a:gd name="T1" fmla="*/ 0 h 272"/>
                <a:gd name="T2" fmla="*/ 94 w 191"/>
                <a:gd name="T3" fmla="*/ 1460 h 272"/>
                <a:gd name="T4" fmla="*/ 0 w 191"/>
                <a:gd name="T5" fmla="*/ 2303 h 272"/>
                <a:gd name="T6" fmla="*/ 0 60000 65536"/>
                <a:gd name="T7" fmla="*/ 0 60000 65536"/>
                <a:gd name="T8" fmla="*/ 0 60000 65536"/>
                <a:gd name="T9" fmla="*/ 0 w 191"/>
                <a:gd name="T10" fmla="*/ 0 h 272"/>
                <a:gd name="T11" fmla="*/ 191 w 191"/>
                <a:gd name="T12" fmla="*/ 272 h 272"/>
              </a:gdLst>
              <a:ahLst/>
              <a:cxnLst>
                <a:cxn ang="T6">
                  <a:pos x="T0" y="T1"/>
                </a:cxn>
                <a:cxn ang="T7">
                  <a:pos x="T2" y="T3"/>
                </a:cxn>
                <a:cxn ang="T8">
                  <a:pos x="T4" y="T5"/>
                </a:cxn>
              </a:cxnLst>
              <a:rect l="T9" t="T10" r="T11" b="T12"/>
              <a:pathLst>
                <a:path w="191" h="272">
                  <a:moveTo>
                    <a:pt x="191" y="0"/>
                  </a:moveTo>
                  <a:cubicBezTo>
                    <a:pt x="141" y="18"/>
                    <a:pt x="37" y="82"/>
                    <a:pt x="11" y="172"/>
                  </a:cubicBezTo>
                  <a:cubicBezTo>
                    <a:pt x="2" y="201"/>
                    <a:pt x="0" y="236"/>
                    <a:pt x="0" y="272"/>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4" name="Freeform 226"/>
            <p:cNvSpPr>
              <a:spLocks/>
            </p:cNvSpPr>
            <p:nvPr/>
          </p:nvSpPr>
          <p:spPr bwMode="auto">
            <a:xfrm>
              <a:off x="3932" y="2113"/>
              <a:ext cx="17" cy="192"/>
            </a:xfrm>
            <a:custGeom>
              <a:avLst/>
              <a:gdLst>
                <a:gd name="T0" fmla="*/ 0 w 11"/>
                <a:gd name="T1" fmla="*/ 0 h 125"/>
                <a:gd name="T2" fmla="*/ 96 w 11"/>
                <a:gd name="T3" fmla="*/ 1069 h 125"/>
                <a:gd name="T4" fmla="*/ 0 60000 65536"/>
                <a:gd name="T5" fmla="*/ 0 60000 65536"/>
                <a:gd name="T6" fmla="*/ 0 w 11"/>
                <a:gd name="T7" fmla="*/ 0 h 125"/>
                <a:gd name="T8" fmla="*/ 11 w 11"/>
                <a:gd name="T9" fmla="*/ 125 h 125"/>
              </a:gdLst>
              <a:ahLst/>
              <a:cxnLst>
                <a:cxn ang="T4">
                  <a:pos x="T0" y="T1"/>
                </a:cxn>
                <a:cxn ang="T5">
                  <a:pos x="T2" y="T3"/>
                </a:cxn>
              </a:cxnLst>
              <a:rect l="T6" t="T7" r="T8" b="T9"/>
              <a:pathLst>
                <a:path w="11" h="125">
                  <a:moveTo>
                    <a:pt x="0" y="0"/>
                  </a:moveTo>
                  <a:cubicBezTo>
                    <a:pt x="0" y="42"/>
                    <a:pt x="5" y="86"/>
                    <a:pt x="11" y="125"/>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5" name="Freeform 227"/>
            <p:cNvSpPr>
              <a:spLocks/>
            </p:cNvSpPr>
            <p:nvPr/>
          </p:nvSpPr>
          <p:spPr bwMode="auto">
            <a:xfrm>
              <a:off x="4041" y="2604"/>
              <a:ext cx="27" cy="50"/>
            </a:xfrm>
            <a:custGeom>
              <a:avLst/>
              <a:gdLst>
                <a:gd name="T0" fmla="*/ 0 w 18"/>
                <a:gd name="T1" fmla="*/ 0 h 33"/>
                <a:gd name="T2" fmla="*/ 135 w 18"/>
                <a:gd name="T3" fmla="*/ 264 h 33"/>
                <a:gd name="T4" fmla="*/ 0 60000 65536"/>
                <a:gd name="T5" fmla="*/ 0 60000 65536"/>
                <a:gd name="T6" fmla="*/ 0 w 18"/>
                <a:gd name="T7" fmla="*/ 0 h 33"/>
                <a:gd name="T8" fmla="*/ 18 w 18"/>
                <a:gd name="T9" fmla="*/ 33 h 33"/>
              </a:gdLst>
              <a:ahLst/>
              <a:cxnLst>
                <a:cxn ang="T4">
                  <a:pos x="T0" y="T1"/>
                </a:cxn>
                <a:cxn ang="T5">
                  <a:pos x="T2" y="T3"/>
                </a:cxn>
              </a:cxnLst>
              <a:rect l="T6" t="T7" r="T8" b="T9"/>
              <a:pathLst>
                <a:path w="18" h="33">
                  <a:moveTo>
                    <a:pt x="0" y="0"/>
                  </a:moveTo>
                  <a:cubicBezTo>
                    <a:pt x="6" y="12"/>
                    <a:pt x="12" y="23"/>
                    <a:pt x="18" y="33"/>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6" name="Freeform 228"/>
            <p:cNvSpPr>
              <a:spLocks/>
            </p:cNvSpPr>
            <p:nvPr/>
          </p:nvSpPr>
          <p:spPr bwMode="auto">
            <a:xfrm>
              <a:off x="3962" y="2415"/>
              <a:ext cx="54" cy="140"/>
            </a:xfrm>
            <a:custGeom>
              <a:avLst/>
              <a:gdLst>
                <a:gd name="T0" fmla="*/ 0 w 35"/>
                <a:gd name="T1" fmla="*/ 0 h 91"/>
                <a:gd name="T2" fmla="*/ 62 w 35"/>
                <a:gd name="T3" fmla="*/ 211 h 91"/>
                <a:gd name="T4" fmla="*/ 123 w 35"/>
                <a:gd name="T5" fmla="*/ 383 h 91"/>
                <a:gd name="T6" fmla="*/ 304 w 35"/>
                <a:gd name="T7" fmla="*/ 783 h 91"/>
                <a:gd name="T8" fmla="*/ 0 60000 65536"/>
                <a:gd name="T9" fmla="*/ 0 60000 65536"/>
                <a:gd name="T10" fmla="*/ 0 60000 65536"/>
                <a:gd name="T11" fmla="*/ 0 60000 65536"/>
                <a:gd name="T12" fmla="*/ 0 w 35"/>
                <a:gd name="T13" fmla="*/ 0 h 91"/>
                <a:gd name="T14" fmla="*/ 35 w 35"/>
                <a:gd name="T15" fmla="*/ 91 h 91"/>
              </a:gdLst>
              <a:ahLst/>
              <a:cxnLst>
                <a:cxn ang="T8">
                  <a:pos x="T0" y="T1"/>
                </a:cxn>
                <a:cxn ang="T9">
                  <a:pos x="T2" y="T3"/>
                </a:cxn>
                <a:cxn ang="T10">
                  <a:pos x="T4" y="T5"/>
                </a:cxn>
                <a:cxn ang="T11">
                  <a:pos x="T6" y="T7"/>
                </a:cxn>
              </a:cxnLst>
              <a:rect l="T12" t="T13" r="T14" b="T15"/>
              <a:pathLst>
                <a:path w="35" h="91">
                  <a:moveTo>
                    <a:pt x="0" y="0"/>
                  </a:moveTo>
                  <a:cubicBezTo>
                    <a:pt x="2" y="9"/>
                    <a:pt x="5" y="17"/>
                    <a:pt x="7" y="25"/>
                  </a:cubicBezTo>
                  <a:cubicBezTo>
                    <a:pt x="9" y="31"/>
                    <a:pt x="11" y="38"/>
                    <a:pt x="14" y="44"/>
                  </a:cubicBezTo>
                  <a:cubicBezTo>
                    <a:pt x="21" y="61"/>
                    <a:pt x="28" y="76"/>
                    <a:pt x="35" y="91"/>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7" name="Freeform 229"/>
            <p:cNvSpPr>
              <a:spLocks/>
            </p:cNvSpPr>
            <p:nvPr/>
          </p:nvSpPr>
          <p:spPr bwMode="auto">
            <a:xfrm>
              <a:off x="3924" y="1690"/>
              <a:ext cx="109" cy="373"/>
            </a:xfrm>
            <a:custGeom>
              <a:avLst/>
              <a:gdLst>
                <a:gd name="T0" fmla="*/ 603 w 71"/>
                <a:gd name="T1" fmla="*/ 0 h 243"/>
                <a:gd name="T2" fmla="*/ 49 w 71"/>
                <a:gd name="T3" fmla="*/ 1621 h 243"/>
                <a:gd name="T4" fmla="*/ 12 w 71"/>
                <a:gd name="T5" fmla="*/ 1960 h 243"/>
                <a:gd name="T6" fmla="*/ 0 w 71"/>
                <a:gd name="T7" fmla="*/ 2074 h 243"/>
                <a:gd name="T8" fmla="*/ 0 60000 65536"/>
                <a:gd name="T9" fmla="*/ 0 60000 65536"/>
                <a:gd name="T10" fmla="*/ 0 60000 65536"/>
                <a:gd name="T11" fmla="*/ 0 60000 65536"/>
                <a:gd name="T12" fmla="*/ 0 w 71"/>
                <a:gd name="T13" fmla="*/ 0 h 243"/>
                <a:gd name="T14" fmla="*/ 71 w 71"/>
                <a:gd name="T15" fmla="*/ 243 h 243"/>
              </a:gdLst>
              <a:ahLst/>
              <a:cxnLst>
                <a:cxn ang="T8">
                  <a:pos x="T0" y="T1"/>
                </a:cxn>
                <a:cxn ang="T9">
                  <a:pos x="T2" y="T3"/>
                </a:cxn>
                <a:cxn ang="T10">
                  <a:pos x="T4" y="T5"/>
                </a:cxn>
                <a:cxn ang="T11">
                  <a:pos x="T6" y="T7"/>
                </a:cxn>
              </a:cxnLst>
              <a:rect l="T12" t="T13" r="T14" b="T15"/>
              <a:pathLst>
                <a:path w="71" h="243">
                  <a:moveTo>
                    <a:pt x="71" y="0"/>
                  </a:moveTo>
                  <a:cubicBezTo>
                    <a:pt x="50" y="39"/>
                    <a:pt x="21" y="96"/>
                    <a:pt x="6" y="190"/>
                  </a:cubicBezTo>
                  <a:cubicBezTo>
                    <a:pt x="4" y="203"/>
                    <a:pt x="2" y="216"/>
                    <a:pt x="1" y="230"/>
                  </a:cubicBezTo>
                  <a:cubicBezTo>
                    <a:pt x="1" y="234"/>
                    <a:pt x="0" y="239"/>
                    <a:pt x="0" y="243"/>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13328" name="Freeform 230"/>
            <p:cNvSpPr>
              <a:spLocks/>
            </p:cNvSpPr>
            <p:nvPr/>
          </p:nvSpPr>
          <p:spPr bwMode="auto">
            <a:xfrm>
              <a:off x="3921" y="2236"/>
              <a:ext cx="21" cy="138"/>
            </a:xfrm>
            <a:custGeom>
              <a:avLst/>
              <a:gdLst>
                <a:gd name="T0" fmla="*/ 0 w 14"/>
                <a:gd name="T1" fmla="*/ 0 h 90"/>
                <a:gd name="T2" fmla="*/ 108 w 14"/>
                <a:gd name="T3" fmla="*/ 764 h 90"/>
                <a:gd name="T4" fmla="*/ 0 60000 65536"/>
                <a:gd name="T5" fmla="*/ 0 60000 65536"/>
                <a:gd name="T6" fmla="*/ 0 w 14"/>
                <a:gd name="T7" fmla="*/ 0 h 90"/>
                <a:gd name="T8" fmla="*/ 14 w 14"/>
                <a:gd name="T9" fmla="*/ 90 h 90"/>
              </a:gdLst>
              <a:ahLst/>
              <a:cxnLst>
                <a:cxn ang="T4">
                  <a:pos x="T0" y="T1"/>
                </a:cxn>
                <a:cxn ang="T5">
                  <a:pos x="T2" y="T3"/>
                </a:cxn>
              </a:cxnLst>
              <a:rect l="T6" t="T7" r="T8" b="T9"/>
              <a:pathLst>
                <a:path w="14" h="90">
                  <a:moveTo>
                    <a:pt x="0" y="0"/>
                  </a:moveTo>
                  <a:cubicBezTo>
                    <a:pt x="3" y="30"/>
                    <a:pt x="7" y="60"/>
                    <a:pt x="14" y="90"/>
                  </a:cubicBezTo>
                </a:path>
              </a:pathLst>
            </a:custGeom>
            <a:noFill/>
            <a:ln w="9525"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sp>
        <p:nvSpPr>
          <p:cNvPr id="13318" name="Line 231"/>
          <p:cNvSpPr>
            <a:spLocks noChangeShapeType="1"/>
          </p:cNvSpPr>
          <p:nvPr/>
        </p:nvSpPr>
        <p:spPr bwMode="auto">
          <a:xfrm>
            <a:off x="3924300" y="5734050"/>
            <a:ext cx="863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fa-IR"/>
          </a:p>
        </p:txBody>
      </p:sp>
    </p:spTree>
    <p:extLst>
      <p:ext uri="{BB962C8B-B14F-4D97-AF65-F5344CB8AC3E}">
        <p14:creationId xmlns:p14="http://schemas.microsoft.com/office/powerpoint/2010/main" val="11609906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Grp="1" noChangeArrowheads="1"/>
          </p:cNvSpPr>
          <p:nvPr>
            <p:ph idx="1"/>
          </p:nvPr>
        </p:nvSpPr>
        <p:spPr/>
        <p:txBody>
          <a:bodyPr/>
          <a:lstStyle/>
          <a:p>
            <a:pPr algn="r" rtl="1" eaLnBrk="1" hangingPunct="1">
              <a:lnSpc>
                <a:spcPct val="90000"/>
              </a:lnSpc>
              <a:buFontTx/>
              <a:buChar char="•"/>
            </a:pPr>
            <a:r>
              <a:rPr lang="fa-IR" sz="2800" dirty="0" smtClean="0">
                <a:cs typeface="2  Baran" pitchFamily="2" charset="-78"/>
              </a:rPr>
              <a:t>ساختمان </a:t>
            </a:r>
            <a:r>
              <a:rPr lang="fa-IR" sz="2800" dirty="0" smtClean="0">
                <a:solidFill>
                  <a:srgbClr val="FF0000"/>
                </a:solidFill>
                <a:cs typeface="2  Baran" pitchFamily="2" charset="-78"/>
              </a:rPr>
              <a:t>پروتئینی</a:t>
            </a:r>
            <a:r>
              <a:rPr lang="fa-IR" sz="2800" dirty="0" smtClean="0">
                <a:cs typeface="2  Baran" pitchFamily="2" charset="-78"/>
              </a:rPr>
              <a:t> دارد و در طول زندگی ترشح آن ادامه دارد اگر چه بعد از بلوغ رشد بعضی از اعضای بدن متوقف می شود (استخوانها). </a:t>
            </a:r>
          </a:p>
          <a:p>
            <a:pPr algn="r" rtl="1" eaLnBrk="1" hangingPunct="1">
              <a:lnSpc>
                <a:spcPct val="90000"/>
              </a:lnSpc>
              <a:buFontTx/>
              <a:buChar char="•"/>
            </a:pPr>
            <a:endParaRPr lang="fa-IR" sz="2800" dirty="0" smtClean="0">
              <a:cs typeface="2  Baran" pitchFamily="2" charset="-78"/>
            </a:endParaRPr>
          </a:p>
          <a:p>
            <a:pPr algn="r" rtl="1" eaLnBrk="1" hangingPunct="1">
              <a:lnSpc>
                <a:spcPct val="90000"/>
              </a:lnSpc>
              <a:buFontTx/>
              <a:buChar char="•"/>
            </a:pPr>
            <a:r>
              <a:rPr lang="fa-IR" sz="2800" dirty="0" smtClean="0">
                <a:cs typeface="2  Baran" pitchFamily="2" charset="-78"/>
              </a:rPr>
              <a:t>هورمون رشد مستقیما بر رشد غضروف و استخوان تاثیر ندارد بلکه این هورمون سبب ترشح </a:t>
            </a:r>
            <a:r>
              <a:rPr lang="fa-IR" sz="2800" dirty="0" smtClean="0">
                <a:solidFill>
                  <a:srgbClr val="FF0000"/>
                </a:solidFill>
                <a:cs typeface="2  Baran" pitchFamily="2" charset="-78"/>
              </a:rPr>
              <a:t>سوماتومدین</a:t>
            </a:r>
            <a:r>
              <a:rPr lang="fa-IR" sz="2800" dirty="0" smtClean="0">
                <a:cs typeface="2  Baran" pitchFamily="2" charset="-78"/>
              </a:rPr>
              <a:t> از کبد و برخی از سلولها شده و این ماده رشد استخوان و غضروف را تحریک می کند.</a:t>
            </a:r>
            <a:r>
              <a:rPr lang="en-US" sz="2800" dirty="0" smtClean="0">
                <a:cs typeface="2  Baran" pitchFamily="2" charset="-78"/>
              </a:rPr>
              <a:t> </a:t>
            </a:r>
            <a:endParaRPr lang="fa-IR" sz="2800" dirty="0" smtClean="0">
              <a:cs typeface="2  Baran" pitchFamily="2" charset="-78"/>
            </a:endParaRPr>
          </a:p>
          <a:p>
            <a:pPr algn="r" rtl="1" eaLnBrk="1" hangingPunct="1">
              <a:lnSpc>
                <a:spcPct val="90000"/>
              </a:lnSpc>
              <a:buFontTx/>
              <a:buChar char="•"/>
            </a:pPr>
            <a:endParaRPr lang="fa-IR" sz="2800" dirty="0" smtClean="0">
              <a:cs typeface="2  Baran" pitchFamily="2" charset="-78"/>
            </a:endParaRPr>
          </a:p>
          <a:p>
            <a:pPr algn="r" rtl="1" eaLnBrk="1" hangingPunct="1">
              <a:lnSpc>
                <a:spcPct val="90000"/>
              </a:lnSpc>
              <a:buFontTx/>
              <a:buChar char="•"/>
            </a:pPr>
            <a:r>
              <a:rPr lang="fa-IR" sz="2800" dirty="0" smtClean="0">
                <a:cs typeface="2  Baran" pitchFamily="2" charset="-78"/>
              </a:rPr>
              <a:t>زمانی که اپی فیز استخوانهای بلند به تنه آنها جوش خورد؛ رشد استخوان از نظر طولی متوقف می شود ولی ضخامت آن افزایش می یابد ولی استخوانهای غشایی می توانند همچنان به رشد و نمو خود ادامه دهند.</a:t>
            </a:r>
            <a:r>
              <a:rPr lang="fa-IR" dirty="0" smtClean="0">
                <a:cs typeface="2  Baran" pitchFamily="2" charset="-78"/>
              </a:rPr>
              <a:t> </a:t>
            </a:r>
            <a:endParaRPr lang="en-US" dirty="0" smtClean="0">
              <a:cs typeface="2  Baran" pitchFamily="2" charset="-78"/>
            </a:endParaRPr>
          </a:p>
        </p:txBody>
      </p:sp>
      <p:sp>
        <p:nvSpPr>
          <p:cNvPr id="14339" name="Title 4"/>
          <p:cNvSpPr>
            <a:spLocks noGrp="1" noChangeArrowheads="1"/>
          </p:cNvSpPr>
          <p:nvPr>
            <p:ph type="title"/>
          </p:nvPr>
        </p:nvSpPr>
        <p:spPr>
          <a:noFill/>
        </p:spPr>
        <p:txBody>
          <a:bodyPr/>
          <a:lstStyle/>
          <a:p>
            <a:pPr rtl="1" eaLnBrk="1" hangingPunct="1"/>
            <a:r>
              <a:rPr lang="fa-IR" sz="3600" b="1" smtClean="0">
                <a:solidFill>
                  <a:srgbClr val="0000FF"/>
                </a:solidFill>
                <a:cs typeface="B Homa" pitchFamily="2" charset="-78"/>
              </a:rPr>
              <a:t>هورمون رشد</a:t>
            </a:r>
            <a:r>
              <a:rPr lang="en-US" sz="3600" b="1" smtClean="0">
                <a:solidFill>
                  <a:srgbClr val="0000FF"/>
                </a:solidFill>
                <a:cs typeface="B Homa" pitchFamily="2" charset="-78"/>
              </a:rPr>
              <a:t> </a:t>
            </a:r>
            <a:r>
              <a:rPr lang="fa-IR" sz="3600" smtClean="0">
                <a:solidFill>
                  <a:srgbClr val="0000FF"/>
                </a:solidFill>
                <a:cs typeface="B Homa" pitchFamily="2" charset="-78"/>
              </a:rPr>
              <a:t>(سوماتوتروپین</a:t>
            </a:r>
            <a:r>
              <a:rPr lang="en-US" sz="3600" smtClean="0">
                <a:solidFill>
                  <a:srgbClr val="0000FF"/>
                </a:solidFill>
                <a:cs typeface="B Homa" pitchFamily="2" charset="-78"/>
              </a:rPr>
              <a:t>(</a:t>
            </a:r>
          </a:p>
        </p:txBody>
      </p:sp>
    </p:spTree>
    <p:extLst>
      <p:ext uri="{BB962C8B-B14F-4D97-AF65-F5344CB8AC3E}">
        <p14:creationId xmlns:p14="http://schemas.microsoft.com/office/powerpoint/2010/main" val="2890503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fa-IR" dirty="0">
                <a:solidFill>
                  <a:srgbClr val="0000FF"/>
                </a:solidFill>
                <a:latin typeface="Calibri" pitchFamily="34" charset="0"/>
                <a:cs typeface="B Homa" pitchFamily="2" charset="-78"/>
              </a:rPr>
              <a:t>اثرات متابولیک هورمون رشد عبارتند از:</a:t>
            </a:r>
            <a:br>
              <a:rPr lang="fa-IR" dirty="0">
                <a:solidFill>
                  <a:srgbClr val="0000FF"/>
                </a:solidFill>
                <a:latin typeface="Calibri" pitchFamily="34" charset="0"/>
                <a:cs typeface="B Homa" pitchFamily="2" charset="-78"/>
              </a:rPr>
            </a:br>
            <a:endParaRPr lang="en-CA" dirty="0" smtClean="0"/>
          </a:p>
        </p:txBody>
      </p:sp>
      <p:sp>
        <p:nvSpPr>
          <p:cNvPr id="15363" name="Content Placeholder 2"/>
          <p:cNvSpPr>
            <a:spLocks noGrp="1"/>
          </p:cNvSpPr>
          <p:nvPr>
            <p:ph idx="1"/>
          </p:nvPr>
        </p:nvSpPr>
        <p:spPr/>
        <p:txBody>
          <a:bodyPr/>
          <a:lstStyle/>
          <a:p>
            <a:pPr>
              <a:buFontTx/>
              <a:buChar char="•"/>
            </a:pPr>
            <a:r>
              <a:rPr lang="fa-IR" dirty="0">
                <a:latin typeface="Calibri" pitchFamily="34" charset="0"/>
                <a:cs typeface="B Homa" pitchFamily="2" charset="-78"/>
              </a:rPr>
              <a:t>افزایش سنتز پروتئین</a:t>
            </a:r>
          </a:p>
          <a:p>
            <a:pPr>
              <a:buFontTx/>
              <a:buChar char="•"/>
            </a:pPr>
            <a:r>
              <a:rPr lang="fa-IR" dirty="0">
                <a:latin typeface="Calibri" pitchFamily="34" charset="0"/>
                <a:cs typeface="B Homa" pitchFamily="2" charset="-78"/>
              </a:rPr>
              <a:t>آزاد سازی اسیدهای چرب از بافت چربی</a:t>
            </a:r>
          </a:p>
          <a:p>
            <a:pPr>
              <a:buFontTx/>
              <a:buChar char="•"/>
            </a:pPr>
            <a:r>
              <a:rPr lang="fa-IR" dirty="0">
                <a:latin typeface="Calibri" pitchFamily="34" charset="0"/>
                <a:cs typeface="B Homa" pitchFamily="2" charset="-78"/>
              </a:rPr>
              <a:t>کاهش مصرف گلوکز</a:t>
            </a:r>
          </a:p>
          <a:p>
            <a:pPr eaLnBrk="1" hangingPunct="1"/>
            <a:endParaRPr lang="en-CA" dirty="0" smtClean="0"/>
          </a:p>
        </p:txBody>
      </p:sp>
      <p:sp>
        <p:nvSpPr>
          <p:cNvPr id="15364" name="Rectangle 4"/>
          <p:cNvSpPr>
            <a:spLocks noChangeArrowheads="1"/>
          </p:cNvSpPr>
          <p:nvPr/>
        </p:nvSpPr>
        <p:spPr bwMode="auto">
          <a:xfrm>
            <a:off x="706821" y="25908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r" rtl="1">
              <a:spcBef>
                <a:spcPct val="20000"/>
              </a:spcBef>
            </a:pPr>
            <a:endParaRPr lang="fa-IR" sz="3200" dirty="0">
              <a:latin typeface="Calibri" pitchFamily="34" charset="0"/>
              <a:cs typeface="B Homa" pitchFamily="2" charset="-78"/>
            </a:endParaRPr>
          </a:p>
          <a:p>
            <a:pPr marL="342900" indent="-342900" algn="r" rtl="1">
              <a:spcBef>
                <a:spcPct val="20000"/>
              </a:spcBef>
              <a:buFontTx/>
              <a:buChar char="•"/>
            </a:pPr>
            <a:endParaRPr lang="fa-IR" sz="3200" dirty="0">
              <a:latin typeface="Calibri" pitchFamily="34" charset="0"/>
              <a:cs typeface="B Homa" pitchFamily="2" charset="-78"/>
            </a:endParaRPr>
          </a:p>
        </p:txBody>
      </p:sp>
    </p:spTree>
    <p:extLst>
      <p:ext uri="{BB962C8B-B14F-4D97-AF65-F5344CB8AC3E}">
        <p14:creationId xmlns:p14="http://schemas.microsoft.com/office/powerpoint/2010/main" val="1781115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endParaRPr lang="en-CA" smtClean="0"/>
          </a:p>
        </p:txBody>
      </p:sp>
      <p:sp>
        <p:nvSpPr>
          <p:cNvPr id="16387" name="Rectangle 4"/>
          <p:cNvSpPr>
            <a:spLocks noGrp="1" noChangeArrowheads="1"/>
          </p:cNvSpPr>
          <p:nvPr>
            <p:ph idx="1"/>
          </p:nvPr>
        </p:nvSpPr>
        <p:spPr/>
        <p:txBody>
          <a:bodyPr/>
          <a:lstStyle/>
          <a:p>
            <a:pPr algn="r" rtl="1" eaLnBrk="1" hangingPunct="1">
              <a:lnSpc>
                <a:spcPct val="90000"/>
              </a:lnSpc>
              <a:buFontTx/>
              <a:buChar char="•"/>
            </a:pPr>
            <a:r>
              <a:rPr lang="fa-IR" dirty="0" smtClean="0">
                <a:cs typeface="B Homa" pitchFamily="2" charset="-78"/>
              </a:rPr>
              <a:t>موادی نظیر </a:t>
            </a:r>
            <a:r>
              <a:rPr lang="fa-IR" dirty="0" smtClean="0">
                <a:solidFill>
                  <a:srgbClr val="FF0000"/>
                </a:solidFill>
                <a:cs typeface="B Homa" pitchFamily="2" charset="-78"/>
              </a:rPr>
              <a:t>سروتونین، دوپامین، استرس و خواب</a:t>
            </a:r>
            <a:r>
              <a:rPr lang="fa-IR" dirty="0" smtClean="0">
                <a:cs typeface="B Homa" pitchFamily="2" charset="-78"/>
              </a:rPr>
              <a:t> هیپوتالاموس را تحریک کرده و </a:t>
            </a:r>
            <a:r>
              <a:rPr lang="en-US" dirty="0" smtClean="0">
                <a:cs typeface="B Homa" pitchFamily="2" charset="-78"/>
              </a:rPr>
              <a:t>GHRH</a:t>
            </a:r>
            <a:r>
              <a:rPr lang="fa-IR" dirty="0" smtClean="0">
                <a:cs typeface="B Homa" pitchFamily="2" charset="-78"/>
              </a:rPr>
              <a:t> ترشح می شود.</a:t>
            </a:r>
            <a:r>
              <a:rPr lang="en-US" dirty="0" smtClean="0">
                <a:cs typeface="B Homa" pitchFamily="2" charset="-78"/>
              </a:rPr>
              <a:t> </a:t>
            </a:r>
            <a:r>
              <a:rPr lang="fa-IR" dirty="0" smtClean="0">
                <a:cs typeface="B Homa" pitchFamily="2" charset="-78"/>
              </a:rPr>
              <a:t>این هورمون پس از انتقال به هیپوفیز سبب ترشح هورمون رشد می گردد.</a:t>
            </a:r>
          </a:p>
          <a:p>
            <a:pPr algn="r" rtl="1" eaLnBrk="1" hangingPunct="1">
              <a:lnSpc>
                <a:spcPct val="90000"/>
              </a:lnSpc>
            </a:pPr>
            <a:endParaRPr lang="fa-IR" dirty="0" smtClean="0">
              <a:cs typeface="B Homa" pitchFamily="2" charset="-78"/>
            </a:endParaRPr>
          </a:p>
          <a:p>
            <a:pPr algn="r" rtl="1" eaLnBrk="1" hangingPunct="1">
              <a:lnSpc>
                <a:spcPct val="90000"/>
              </a:lnSpc>
              <a:buFontTx/>
              <a:buChar char="•"/>
            </a:pPr>
            <a:r>
              <a:rPr lang="fa-IR" dirty="0" smtClean="0">
                <a:cs typeface="B Homa" pitchFamily="2" charset="-78"/>
              </a:rPr>
              <a:t>سوماتومدین بصورت </a:t>
            </a:r>
            <a:r>
              <a:rPr lang="fa-IR" dirty="0" smtClean="0">
                <a:solidFill>
                  <a:srgbClr val="FF0000"/>
                </a:solidFill>
                <a:cs typeface="B Homa" pitchFamily="2" charset="-78"/>
              </a:rPr>
              <a:t>فیدبک منفی</a:t>
            </a:r>
            <a:r>
              <a:rPr lang="fa-IR" dirty="0" smtClean="0">
                <a:cs typeface="B Homa" pitchFamily="2" charset="-78"/>
              </a:rPr>
              <a:t> سنتز و ترشح </a:t>
            </a:r>
            <a:r>
              <a:rPr lang="en-US" dirty="0" smtClean="0">
                <a:cs typeface="B Homa" pitchFamily="2" charset="-78"/>
              </a:rPr>
              <a:t>GH</a:t>
            </a:r>
            <a:r>
              <a:rPr lang="fa-IR" dirty="0" smtClean="0">
                <a:cs typeface="B Homa" pitchFamily="2" charset="-78"/>
              </a:rPr>
              <a:t> و </a:t>
            </a:r>
            <a:r>
              <a:rPr lang="en-US" dirty="0" smtClean="0">
                <a:cs typeface="B Homa" pitchFamily="2" charset="-78"/>
              </a:rPr>
              <a:t>GHRH</a:t>
            </a:r>
            <a:r>
              <a:rPr lang="fa-IR" dirty="0" smtClean="0">
                <a:cs typeface="B Homa" pitchFamily="2" charset="-78"/>
              </a:rPr>
              <a:t> را مهار می کند همچنین ترشح هورمون </a:t>
            </a:r>
            <a:r>
              <a:rPr lang="fa-IR" dirty="0" smtClean="0">
                <a:solidFill>
                  <a:srgbClr val="FF0000"/>
                </a:solidFill>
                <a:cs typeface="B Homa" pitchFamily="2" charset="-78"/>
              </a:rPr>
              <a:t>سوماتوستاتین</a:t>
            </a:r>
            <a:r>
              <a:rPr lang="fa-IR" dirty="0" smtClean="0">
                <a:cs typeface="B Homa" pitchFamily="2" charset="-78"/>
              </a:rPr>
              <a:t> </a:t>
            </a:r>
            <a:r>
              <a:rPr lang="en-US" dirty="0" smtClean="0">
                <a:cs typeface="B Homa" pitchFamily="2" charset="-78"/>
              </a:rPr>
              <a:t>GHIH</a:t>
            </a:r>
            <a:r>
              <a:rPr lang="fa-IR" dirty="0" smtClean="0">
                <a:cs typeface="B Homa" pitchFamily="2" charset="-78"/>
              </a:rPr>
              <a:t>سبب مهار ترشح </a:t>
            </a:r>
            <a:r>
              <a:rPr lang="en-US" dirty="0" smtClean="0">
                <a:cs typeface="B Homa" pitchFamily="2" charset="-78"/>
              </a:rPr>
              <a:t>GH</a:t>
            </a:r>
            <a:r>
              <a:rPr lang="fa-IR" dirty="0" smtClean="0">
                <a:cs typeface="B Homa" pitchFamily="2" charset="-78"/>
              </a:rPr>
              <a:t>می شود.</a:t>
            </a:r>
            <a:endParaRPr lang="en-US" dirty="0" smtClean="0">
              <a:cs typeface="B Homa" pitchFamily="2" charset="-78"/>
            </a:endParaRPr>
          </a:p>
          <a:p>
            <a:pPr algn="r" rtl="1" eaLnBrk="1" hangingPunct="1">
              <a:lnSpc>
                <a:spcPct val="90000"/>
              </a:lnSpc>
              <a:buFontTx/>
              <a:buChar char="•"/>
            </a:pPr>
            <a:endParaRPr lang="en-US" dirty="0" smtClean="0">
              <a:cs typeface="B Homa" pitchFamily="2" charset="-78"/>
            </a:endParaRPr>
          </a:p>
        </p:txBody>
      </p:sp>
    </p:spTree>
    <p:extLst>
      <p:ext uri="{BB962C8B-B14F-4D97-AF65-F5344CB8AC3E}">
        <p14:creationId xmlns:p14="http://schemas.microsoft.com/office/powerpoint/2010/main" val="37459184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5"/>
          <p:cNvSpPr>
            <a:spLocks noGrp="1" noChangeArrowheads="1"/>
          </p:cNvSpPr>
          <p:nvPr>
            <p:ph idx="1"/>
          </p:nvPr>
        </p:nvSpPr>
        <p:spPr>
          <a:xfrm>
            <a:off x="533400" y="1219200"/>
            <a:ext cx="8229600" cy="4525963"/>
          </a:xfrm>
        </p:spPr>
        <p:txBody>
          <a:bodyPr/>
          <a:lstStyle/>
          <a:p>
            <a:pPr algn="r" rtl="1" eaLnBrk="1" hangingPunct="1">
              <a:lnSpc>
                <a:spcPct val="80000"/>
              </a:lnSpc>
              <a:buFontTx/>
              <a:buChar char="•"/>
            </a:pPr>
            <a:r>
              <a:rPr lang="fa-IR" dirty="0" smtClean="0">
                <a:solidFill>
                  <a:srgbClr val="0000FF"/>
                </a:solidFill>
                <a:cs typeface="B Homa" pitchFamily="2" charset="-78"/>
              </a:rPr>
              <a:t>خرد پيكري ( </a:t>
            </a:r>
            <a:r>
              <a:rPr lang="en-US" dirty="0" err="1" smtClean="0">
                <a:solidFill>
                  <a:srgbClr val="0000FF"/>
                </a:solidFill>
                <a:cs typeface="B Homa" pitchFamily="2" charset="-78"/>
              </a:rPr>
              <a:t>Dwaarfism</a:t>
            </a:r>
            <a:r>
              <a:rPr lang="en-US" dirty="0" smtClean="0">
                <a:solidFill>
                  <a:srgbClr val="0000FF"/>
                </a:solidFill>
                <a:cs typeface="B Homa" pitchFamily="2" charset="-78"/>
              </a:rPr>
              <a:t> </a:t>
            </a:r>
            <a:r>
              <a:rPr lang="fa-IR" dirty="0" smtClean="0">
                <a:solidFill>
                  <a:srgbClr val="0000FF"/>
                </a:solidFill>
                <a:cs typeface="B Homa" pitchFamily="2" charset="-78"/>
              </a:rPr>
              <a:t>):</a:t>
            </a:r>
            <a:r>
              <a:rPr lang="fa-IR" dirty="0" smtClean="0">
                <a:cs typeface="B Homa" pitchFamily="2" charset="-78"/>
              </a:rPr>
              <a:t> اين بيماري بدليل عدم ترشح هورمون رشد و يا قطع كامل كليه ي هورمونهاي هيپوفيز قدامي در دوران </a:t>
            </a:r>
            <a:r>
              <a:rPr lang="fa-IR" dirty="0" smtClean="0">
                <a:solidFill>
                  <a:srgbClr val="FF0000"/>
                </a:solidFill>
                <a:cs typeface="B Homa" pitchFamily="2" charset="-78"/>
              </a:rPr>
              <a:t>قبل از بلوغ</a:t>
            </a:r>
            <a:r>
              <a:rPr lang="fa-IR" dirty="0" smtClean="0">
                <a:cs typeface="B Homa" pitchFamily="2" charset="-78"/>
              </a:rPr>
              <a:t> حادث مي شود.</a:t>
            </a:r>
          </a:p>
          <a:p>
            <a:pPr algn="r" rtl="1" eaLnBrk="1" hangingPunct="1">
              <a:lnSpc>
                <a:spcPct val="80000"/>
              </a:lnSpc>
              <a:buFontTx/>
              <a:buChar char="•"/>
            </a:pPr>
            <a:r>
              <a:rPr lang="fa-IR" dirty="0" smtClean="0">
                <a:cs typeface="B Homa" pitchFamily="2" charset="-78"/>
              </a:rPr>
              <a:t> </a:t>
            </a:r>
            <a:r>
              <a:rPr lang="fa-IR" dirty="0" smtClean="0">
                <a:solidFill>
                  <a:srgbClr val="0000FF"/>
                </a:solidFill>
                <a:cs typeface="B Homa" pitchFamily="2" charset="-78"/>
              </a:rPr>
              <a:t>پان هیپوئیتاریسم: </a:t>
            </a:r>
            <a:r>
              <a:rPr lang="fa-IR" dirty="0" smtClean="0">
                <a:cs typeface="B Homa" pitchFamily="2" charset="-78"/>
              </a:rPr>
              <a:t>کاهش ترشح کلیه هورمونهای هیپوفیز قدامی است و شخص به بلوغ جنسی نمی رسد.</a:t>
            </a:r>
            <a:endParaRPr lang="en-US" dirty="0" smtClean="0">
              <a:cs typeface="B Homa" pitchFamily="2" charset="-78"/>
            </a:endParaRPr>
          </a:p>
          <a:p>
            <a:pPr algn="r" rtl="1" eaLnBrk="1" hangingPunct="1">
              <a:lnSpc>
                <a:spcPct val="80000"/>
              </a:lnSpc>
              <a:buFontTx/>
              <a:buChar char="•"/>
            </a:pPr>
            <a:r>
              <a:rPr lang="fa-IR" dirty="0" smtClean="0">
                <a:cs typeface="B Homa" pitchFamily="2" charset="-78"/>
              </a:rPr>
              <a:t>در يك سوم موارد فقط هورمون رشد مختل مي شود و شخص از نظر جنسي به حد تكامل مي رسد ولي در ساير موارد علاوه بر كوتولگي اختلال در ترشح ساير هورمونهاي هيپوفيزي باعث اختلالات ساير هورمونها و عدم تكامل جنسي مي شود.</a:t>
            </a:r>
            <a:endParaRPr lang="en-US" dirty="0" smtClean="0">
              <a:cs typeface="B Homa" pitchFamily="2" charset="-78"/>
            </a:endParaRPr>
          </a:p>
        </p:txBody>
      </p:sp>
      <p:sp>
        <p:nvSpPr>
          <p:cNvPr id="18435" name="Title 4"/>
          <p:cNvSpPr>
            <a:spLocks noGrp="1" noChangeArrowheads="1"/>
          </p:cNvSpPr>
          <p:nvPr>
            <p:ph type="title"/>
          </p:nvPr>
        </p:nvSpPr>
        <p:spPr>
          <a:noFill/>
        </p:spPr>
        <p:txBody>
          <a:bodyPr/>
          <a:lstStyle/>
          <a:p>
            <a:pPr eaLnBrk="1" hangingPunct="1"/>
            <a:r>
              <a:rPr lang="fa-IR" sz="3600" b="1" smtClean="0">
                <a:solidFill>
                  <a:srgbClr val="0000FF"/>
                </a:solidFill>
                <a:cs typeface="B Homa" pitchFamily="2" charset="-78"/>
              </a:rPr>
              <a:t>اختلالات ترشح هورمون رشد</a:t>
            </a:r>
            <a:r>
              <a:rPr lang="en-US" sz="3600" smtClean="0">
                <a:solidFill>
                  <a:srgbClr val="0000FF"/>
                </a:solidFill>
                <a:cs typeface="B Homa" pitchFamily="2" charset="-78"/>
              </a:rPr>
              <a:t> </a:t>
            </a:r>
          </a:p>
        </p:txBody>
      </p:sp>
    </p:spTree>
    <p:extLst>
      <p:ext uri="{BB962C8B-B14F-4D97-AF65-F5344CB8AC3E}">
        <p14:creationId xmlns:p14="http://schemas.microsoft.com/office/powerpoint/2010/main" val="2433806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fa-IR" dirty="0">
                <a:solidFill>
                  <a:srgbClr val="0000FF"/>
                </a:solidFill>
                <a:cs typeface="B Homa" pitchFamily="2" charset="-78"/>
              </a:rPr>
              <a:t>غول پيكري ( </a:t>
            </a:r>
            <a:r>
              <a:rPr lang="en-US" dirty="0">
                <a:solidFill>
                  <a:srgbClr val="0000FF"/>
                </a:solidFill>
                <a:cs typeface="B Homa" pitchFamily="2" charset="-78"/>
              </a:rPr>
              <a:t>Gigantism</a:t>
            </a:r>
            <a:r>
              <a:rPr lang="fa-IR" dirty="0">
                <a:solidFill>
                  <a:srgbClr val="0000FF"/>
                </a:solidFill>
                <a:cs typeface="B Homa" pitchFamily="2" charset="-78"/>
              </a:rPr>
              <a:t> ):</a:t>
            </a:r>
            <a:r>
              <a:rPr lang="en-US" dirty="0">
                <a:cs typeface="B Homa" pitchFamily="2" charset="-78"/>
              </a:rPr>
              <a:t> </a:t>
            </a:r>
            <a:endParaRPr lang="en-CA" dirty="0" smtClean="0"/>
          </a:p>
        </p:txBody>
      </p:sp>
      <p:sp>
        <p:nvSpPr>
          <p:cNvPr id="19459" name="Rectangle 4"/>
          <p:cNvSpPr>
            <a:spLocks noGrp="1" noChangeArrowheads="1"/>
          </p:cNvSpPr>
          <p:nvPr>
            <p:ph idx="1"/>
          </p:nvPr>
        </p:nvSpPr>
        <p:spPr/>
        <p:txBody>
          <a:bodyPr/>
          <a:lstStyle/>
          <a:p>
            <a:pPr algn="r" rtl="1" eaLnBrk="1" hangingPunct="1">
              <a:buFontTx/>
              <a:buChar char="•"/>
            </a:pPr>
            <a:r>
              <a:rPr lang="fa-IR" dirty="0" smtClean="0">
                <a:cs typeface="B Homa" pitchFamily="2" charset="-78"/>
              </a:rPr>
              <a:t>ترشح بيش از اندازه هورمون رشد در زمان </a:t>
            </a:r>
            <a:r>
              <a:rPr lang="fa-IR" dirty="0" smtClean="0">
                <a:solidFill>
                  <a:srgbClr val="FF0000"/>
                </a:solidFill>
                <a:cs typeface="B Homa" pitchFamily="2" charset="-78"/>
              </a:rPr>
              <a:t>قبل از بلوغ</a:t>
            </a:r>
            <a:r>
              <a:rPr lang="fa-IR" dirty="0" smtClean="0">
                <a:cs typeface="B Homa" pitchFamily="2" charset="-78"/>
              </a:rPr>
              <a:t> مي تواند رشد غير عادي و بيش از حد استخوانها و عضلات فرد را به همراه داشته باشد. </a:t>
            </a:r>
            <a:endParaRPr lang="en-US" dirty="0" smtClean="0">
              <a:cs typeface="B Homa" pitchFamily="2" charset="-78"/>
            </a:endParaRPr>
          </a:p>
          <a:p>
            <a:pPr algn="r" rtl="1" eaLnBrk="1" hangingPunct="1">
              <a:buFontTx/>
              <a:buChar char="•"/>
            </a:pPr>
            <a:endParaRPr lang="en-US" dirty="0" smtClean="0">
              <a:cs typeface="B Homa" pitchFamily="2" charset="-78"/>
            </a:endParaRPr>
          </a:p>
          <a:p>
            <a:pPr algn="r" rtl="1" eaLnBrk="1" hangingPunct="1">
              <a:buFontTx/>
              <a:buChar char="•"/>
            </a:pPr>
            <a:r>
              <a:rPr lang="fa-IR" dirty="0" smtClean="0">
                <a:cs typeface="B Homa" pitchFamily="2" charset="-78"/>
              </a:rPr>
              <a:t>اين افراد چربي خون بالايي دارند و مستعد ابتلا به ديابت هستند.</a:t>
            </a:r>
            <a:endParaRPr lang="en-US" dirty="0" smtClean="0">
              <a:cs typeface="B Homa" pitchFamily="2" charset="-78"/>
            </a:endParaRPr>
          </a:p>
          <a:p>
            <a:pPr algn="r" rtl="1" eaLnBrk="1" hangingPunct="1"/>
            <a:r>
              <a:rPr lang="fa-IR" dirty="0" smtClean="0">
                <a:cs typeface="B Homa" pitchFamily="2" charset="-78"/>
              </a:rPr>
              <a:t>( 10 درصد دیابت کامل قندی )</a:t>
            </a:r>
            <a:endParaRPr lang="en-US" dirty="0" smtClean="0">
              <a:cs typeface="B Homa" pitchFamily="2" charset="-78"/>
            </a:endParaRPr>
          </a:p>
          <a:p>
            <a:pPr algn="r" rtl="1" eaLnBrk="1" hangingPunct="1">
              <a:buFontTx/>
              <a:buChar char="•"/>
            </a:pPr>
            <a:r>
              <a:rPr lang="en-US" dirty="0" smtClean="0">
                <a:cs typeface="B Homa" pitchFamily="2" charset="-78"/>
              </a:rPr>
              <a:t> </a:t>
            </a:r>
            <a:r>
              <a:rPr lang="fa-IR" dirty="0" smtClean="0">
                <a:cs typeface="B Homa" pitchFamily="2" charset="-78"/>
              </a:rPr>
              <a:t>علت عمده غول پيكري </a:t>
            </a:r>
            <a:r>
              <a:rPr lang="fa-IR" dirty="0" smtClean="0">
                <a:solidFill>
                  <a:srgbClr val="FF0000"/>
                </a:solidFill>
                <a:cs typeface="B Homa" pitchFamily="2" charset="-78"/>
              </a:rPr>
              <a:t>تومور غده هيپوفيز</a:t>
            </a:r>
            <a:r>
              <a:rPr lang="fa-IR" dirty="0" smtClean="0">
                <a:cs typeface="B Homa" pitchFamily="2" charset="-78"/>
              </a:rPr>
              <a:t> مي باشد.</a:t>
            </a:r>
            <a:endParaRPr lang="en-US" dirty="0" smtClean="0">
              <a:cs typeface="B Homa" pitchFamily="2" charset="-78"/>
            </a:endParaRPr>
          </a:p>
        </p:txBody>
      </p:sp>
    </p:spTree>
    <p:extLst>
      <p:ext uri="{BB962C8B-B14F-4D97-AF65-F5344CB8AC3E}">
        <p14:creationId xmlns:p14="http://schemas.microsoft.com/office/powerpoint/2010/main" val="1459696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r" eaLnBrk="1" hangingPunct="1"/>
            <a:r>
              <a:rPr lang="fa-IR" dirty="0">
                <a:solidFill>
                  <a:srgbClr val="0000FF"/>
                </a:solidFill>
                <a:cs typeface="B Homa" pitchFamily="2" charset="-78"/>
              </a:rPr>
              <a:t>آكرومگالي:</a:t>
            </a:r>
            <a:endParaRPr lang="en-CA" dirty="0" smtClean="0"/>
          </a:p>
        </p:txBody>
      </p:sp>
      <p:sp>
        <p:nvSpPr>
          <p:cNvPr id="3" name="Content Placeholder 2"/>
          <p:cNvSpPr>
            <a:spLocks noGrp="1"/>
          </p:cNvSpPr>
          <p:nvPr>
            <p:ph idx="1"/>
          </p:nvPr>
        </p:nvSpPr>
        <p:spPr>
          <a:xfrm>
            <a:off x="3962400" y="1600200"/>
            <a:ext cx="4724400" cy="4525963"/>
          </a:xfrm>
        </p:spPr>
        <p:txBody>
          <a:bodyPr rtlCol="0">
            <a:normAutofit/>
          </a:bodyPr>
          <a:lstStyle/>
          <a:p>
            <a:pPr marL="0" indent="0" algn="r" rtl="1" eaLnBrk="1" fontAlgn="auto" hangingPunct="1">
              <a:spcAft>
                <a:spcPts val="0"/>
              </a:spcAft>
              <a:buNone/>
              <a:defRPr/>
            </a:pPr>
            <a:r>
              <a:rPr lang="fa-IR" dirty="0" smtClean="0">
                <a:cs typeface="B Homa" pitchFamily="2" charset="-78"/>
              </a:rPr>
              <a:t>ترشح بالاي هورمون رشد </a:t>
            </a:r>
            <a:r>
              <a:rPr lang="fa-IR" dirty="0" smtClean="0">
                <a:solidFill>
                  <a:srgbClr val="FF0000"/>
                </a:solidFill>
                <a:cs typeface="B Homa" pitchFamily="2" charset="-78"/>
              </a:rPr>
              <a:t>بعد از بلوغ</a:t>
            </a:r>
            <a:r>
              <a:rPr lang="fa-IR" dirty="0" smtClean="0">
                <a:cs typeface="B Homa" pitchFamily="2" charset="-78"/>
              </a:rPr>
              <a:t> باعث مي شود كه بافتهاي نرم استخوان به رشد خود ادامه دهند  و استخوانهاي دست، انگشتان و فك تحتاني و... بطور غير عادي ظخيم و كلفت شده و تغييرات مهره ها معمولا موجب قوزپشتي مي شود.</a:t>
            </a:r>
            <a:endParaRPr lang="en-US" dirty="0" smtClean="0">
              <a:cs typeface="B Homa" pitchFamily="2" charset="-78"/>
            </a:endParaRPr>
          </a:p>
          <a:p>
            <a:pPr marL="0" indent="0" eaLnBrk="1" fontAlgn="auto" hangingPunct="1">
              <a:spcAft>
                <a:spcPts val="0"/>
              </a:spcAft>
              <a:buNone/>
              <a:defRPr/>
            </a:pPr>
            <a:endParaRPr lang="en-CA" dirty="0" smtClean="0"/>
          </a:p>
        </p:txBody>
      </p:sp>
      <p:pic>
        <p:nvPicPr>
          <p:cNvPr id="20484" name="Picture 5"/>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81001" y="609600"/>
            <a:ext cx="3429000" cy="575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9169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fa-IR" dirty="0">
                <a:cs typeface="B Homa" pitchFamily="2" charset="-78"/>
              </a:rPr>
              <a:t>پرولاكتين</a:t>
            </a:r>
            <a:endParaRPr lang="en-CA" dirty="0" smtClean="0"/>
          </a:p>
        </p:txBody>
      </p:sp>
      <p:sp>
        <p:nvSpPr>
          <p:cNvPr id="21507" name="Rectangle 5"/>
          <p:cNvSpPr>
            <a:spLocks noGrp="1" noChangeArrowheads="1"/>
          </p:cNvSpPr>
          <p:nvPr>
            <p:ph idx="1"/>
          </p:nvPr>
        </p:nvSpPr>
        <p:spPr>
          <a:xfrm>
            <a:off x="2339975" y="1600200"/>
            <a:ext cx="6346825" cy="4525963"/>
          </a:xfrm>
        </p:spPr>
        <p:txBody>
          <a:bodyPr/>
          <a:lstStyle/>
          <a:p>
            <a:pPr algn="r" rtl="1" eaLnBrk="1" hangingPunct="1">
              <a:lnSpc>
                <a:spcPct val="80000"/>
              </a:lnSpc>
              <a:buFontTx/>
              <a:buChar char="•"/>
            </a:pPr>
            <a:r>
              <a:rPr lang="fa-IR" sz="2800" dirty="0" smtClean="0">
                <a:cs typeface="B Homa" pitchFamily="2" charset="-78"/>
              </a:rPr>
              <a:t>در هيپوفيز قدامي ساخته مي شود. ميزان ترشح پرولاكتين در دوران بارداري و شيردهي افزايش مي يابد و در جهت عكس عمل استروژن و پروژسترون عمل نموده و ترشح شير را افزايش مي دهد.</a:t>
            </a:r>
            <a:r>
              <a:rPr lang="en-US" sz="2800" dirty="0" smtClean="0">
                <a:cs typeface="B Homa" pitchFamily="2" charset="-78"/>
              </a:rPr>
              <a:t> </a:t>
            </a:r>
          </a:p>
          <a:p>
            <a:pPr algn="r" rtl="1" eaLnBrk="1" hangingPunct="1">
              <a:lnSpc>
                <a:spcPct val="80000"/>
              </a:lnSpc>
            </a:pPr>
            <a:endParaRPr lang="en-US" sz="2800" dirty="0" smtClean="0">
              <a:cs typeface="B Homa" pitchFamily="2" charset="-78"/>
            </a:endParaRPr>
          </a:p>
          <a:p>
            <a:pPr algn="r" rtl="1" eaLnBrk="1" hangingPunct="1">
              <a:lnSpc>
                <a:spcPct val="80000"/>
              </a:lnSpc>
              <a:buFontTx/>
              <a:buChar char="•"/>
            </a:pPr>
            <a:r>
              <a:rPr lang="fa-IR" sz="2800" dirty="0" smtClean="0">
                <a:cs typeface="B Homa" pitchFamily="2" charset="-78"/>
              </a:rPr>
              <a:t>از ماه پنجم بارداري غلظت آن بالا مي رود و در زمان تولد به حدود 10 برابر آن در زن غير باردار مي رسد.</a:t>
            </a:r>
            <a:r>
              <a:rPr lang="en-US" sz="2800" dirty="0" smtClean="0">
                <a:cs typeface="B Homa" pitchFamily="2" charset="-78"/>
              </a:rPr>
              <a:t> </a:t>
            </a:r>
          </a:p>
          <a:p>
            <a:pPr algn="r" rtl="1" eaLnBrk="1" hangingPunct="1">
              <a:lnSpc>
                <a:spcPct val="80000"/>
              </a:lnSpc>
            </a:pPr>
            <a:endParaRPr lang="en-US" sz="2800" dirty="0" smtClean="0">
              <a:cs typeface="B Homa" pitchFamily="2" charset="-78"/>
            </a:endParaRPr>
          </a:p>
          <a:p>
            <a:pPr algn="r" rtl="1" eaLnBrk="1" hangingPunct="1">
              <a:lnSpc>
                <a:spcPct val="80000"/>
              </a:lnSpc>
              <a:buFontTx/>
              <a:buChar char="•"/>
            </a:pPr>
            <a:r>
              <a:rPr lang="fa-IR" sz="2800" dirty="0" smtClean="0">
                <a:cs typeface="B Homa" pitchFamily="2" charset="-78"/>
              </a:rPr>
              <a:t>پس از تولد نوزاد بعلت قطع ناگهاني ترشح استروژن و پروژسترون توسط جفت و همچنين تحريك نوك پستان توسط نوزاد توليد و ترشح پرولاكتين بطور چشمگيري</a:t>
            </a:r>
            <a:r>
              <a:rPr lang="fa-IR" sz="2800" b="1" dirty="0" smtClean="0">
                <a:cs typeface="B Homa" pitchFamily="2" charset="-78"/>
              </a:rPr>
              <a:t> </a:t>
            </a:r>
            <a:r>
              <a:rPr lang="fa-IR" sz="2800" dirty="0" smtClean="0">
                <a:cs typeface="B Homa" pitchFamily="2" charset="-78"/>
              </a:rPr>
              <a:t>افزايش مي يابد.</a:t>
            </a:r>
            <a:r>
              <a:rPr lang="en-US" sz="2800" dirty="0" smtClean="0">
                <a:cs typeface="B Homa" pitchFamily="2" charset="-78"/>
              </a:rPr>
              <a:t> </a:t>
            </a:r>
          </a:p>
        </p:txBody>
      </p:sp>
      <p:grpSp>
        <p:nvGrpSpPr>
          <p:cNvPr id="21508" name="Group 6"/>
          <p:cNvGrpSpPr>
            <a:grpSpLocks/>
          </p:cNvGrpSpPr>
          <p:nvPr/>
        </p:nvGrpSpPr>
        <p:grpSpPr bwMode="auto">
          <a:xfrm>
            <a:off x="395288" y="2133600"/>
            <a:ext cx="2136775" cy="3357563"/>
            <a:chOff x="3404" y="1290"/>
            <a:chExt cx="1346" cy="2115"/>
          </a:xfrm>
        </p:grpSpPr>
        <p:grpSp>
          <p:nvGrpSpPr>
            <p:cNvPr id="21509" name="Group 7"/>
            <p:cNvGrpSpPr>
              <a:grpSpLocks/>
            </p:cNvGrpSpPr>
            <p:nvPr/>
          </p:nvGrpSpPr>
          <p:grpSpPr bwMode="auto">
            <a:xfrm>
              <a:off x="3404" y="1294"/>
              <a:ext cx="1346" cy="2111"/>
              <a:chOff x="3404" y="1294"/>
              <a:chExt cx="1346" cy="2111"/>
            </a:xfrm>
          </p:grpSpPr>
          <p:sp>
            <p:nvSpPr>
              <p:cNvPr id="22144" name="Freeform 8"/>
              <p:cNvSpPr>
                <a:spLocks/>
              </p:cNvSpPr>
              <p:nvPr/>
            </p:nvSpPr>
            <p:spPr bwMode="auto">
              <a:xfrm>
                <a:off x="3632" y="1296"/>
                <a:ext cx="1118" cy="2107"/>
              </a:xfrm>
              <a:custGeom>
                <a:avLst/>
                <a:gdLst>
                  <a:gd name="T0" fmla="*/ 17013 w 565"/>
                  <a:gd name="T1" fmla="*/ 20161 h 1064"/>
                  <a:gd name="T2" fmla="*/ 16806 w 565"/>
                  <a:gd name="T3" fmla="*/ 20003 h 1064"/>
                  <a:gd name="T4" fmla="*/ 16742 w 565"/>
                  <a:gd name="T5" fmla="*/ 20003 h 1064"/>
                  <a:gd name="T6" fmla="*/ 16681 w 565"/>
                  <a:gd name="T7" fmla="*/ 19971 h 1064"/>
                  <a:gd name="T8" fmla="*/ 15223 w 565"/>
                  <a:gd name="T9" fmla="*/ 17777 h 1064"/>
                  <a:gd name="T10" fmla="*/ 12310 w 565"/>
                  <a:gd name="T11" fmla="*/ 13886 h 1064"/>
                  <a:gd name="T12" fmla="*/ 8337 w 565"/>
                  <a:gd name="T13" fmla="*/ 8612 h 1064"/>
                  <a:gd name="T14" fmla="*/ 4029 w 565"/>
                  <a:gd name="T15" fmla="*/ 0 h 1064"/>
                  <a:gd name="T16" fmla="*/ 0 w 565"/>
                  <a:gd name="T17" fmla="*/ 0 h 1064"/>
                  <a:gd name="T18" fmla="*/ 3728 w 565"/>
                  <a:gd name="T19" fmla="*/ 21434 h 1064"/>
                  <a:gd name="T20" fmla="*/ 4733 w 565"/>
                  <a:gd name="T21" fmla="*/ 32399 h 1064"/>
                  <a:gd name="T22" fmla="*/ 9073 w 565"/>
                  <a:gd name="T23" fmla="*/ 32399 h 1064"/>
                  <a:gd name="T24" fmla="*/ 9197 w 565"/>
                  <a:gd name="T25" fmla="*/ 30104 h 1064"/>
                  <a:gd name="T26" fmla="*/ 9492 w 565"/>
                  <a:gd name="T27" fmla="*/ 29540 h 1064"/>
                  <a:gd name="T28" fmla="*/ 11809 w 565"/>
                  <a:gd name="T29" fmla="*/ 28551 h 1064"/>
                  <a:gd name="T30" fmla="*/ 16117 w 565"/>
                  <a:gd name="T31" fmla="*/ 23203 h 1064"/>
                  <a:gd name="T32" fmla="*/ 16837 w 565"/>
                  <a:gd name="T33" fmla="*/ 20850 h 1064"/>
                  <a:gd name="T34" fmla="*/ 16869 w 565"/>
                  <a:gd name="T35" fmla="*/ 20819 h 1064"/>
                  <a:gd name="T36" fmla="*/ 16982 w 565"/>
                  <a:gd name="T37" fmla="*/ 20803 h 1064"/>
                  <a:gd name="T38" fmla="*/ 17106 w 565"/>
                  <a:gd name="T39" fmla="*/ 20595 h 1064"/>
                  <a:gd name="T40" fmla="*/ 17013 w 565"/>
                  <a:gd name="T41" fmla="*/ 20161 h 10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5"/>
                  <a:gd name="T64" fmla="*/ 0 h 1064"/>
                  <a:gd name="T65" fmla="*/ 565 w 565"/>
                  <a:gd name="T66" fmla="*/ 1064 h 10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5" h="1064">
                    <a:moveTo>
                      <a:pt x="561" y="662"/>
                    </a:moveTo>
                    <a:cubicBezTo>
                      <a:pt x="560" y="659"/>
                      <a:pt x="557" y="657"/>
                      <a:pt x="554" y="657"/>
                    </a:cubicBezTo>
                    <a:cubicBezTo>
                      <a:pt x="554" y="657"/>
                      <a:pt x="553" y="657"/>
                      <a:pt x="552" y="657"/>
                    </a:cubicBezTo>
                    <a:cubicBezTo>
                      <a:pt x="551" y="657"/>
                      <a:pt x="551" y="656"/>
                      <a:pt x="550" y="656"/>
                    </a:cubicBezTo>
                    <a:cubicBezTo>
                      <a:pt x="542" y="636"/>
                      <a:pt x="527" y="606"/>
                      <a:pt x="502" y="584"/>
                    </a:cubicBezTo>
                    <a:cubicBezTo>
                      <a:pt x="473" y="547"/>
                      <a:pt x="441" y="503"/>
                      <a:pt x="406" y="456"/>
                    </a:cubicBezTo>
                    <a:cubicBezTo>
                      <a:pt x="372" y="412"/>
                      <a:pt x="321" y="345"/>
                      <a:pt x="275" y="283"/>
                    </a:cubicBezTo>
                    <a:cubicBezTo>
                      <a:pt x="230" y="222"/>
                      <a:pt x="169" y="112"/>
                      <a:pt x="133" y="0"/>
                    </a:cubicBezTo>
                    <a:cubicBezTo>
                      <a:pt x="0" y="0"/>
                      <a:pt x="0" y="0"/>
                      <a:pt x="0" y="0"/>
                    </a:cubicBezTo>
                    <a:cubicBezTo>
                      <a:pt x="123" y="704"/>
                      <a:pt x="123" y="704"/>
                      <a:pt x="123" y="704"/>
                    </a:cubicBezTo>
                    <a:cubicBezTo>
                      <a:pt x="156" y="1064"/>
                      <a:pt x="156" y="1064"/>
                      <a:pt x="156" y="1064"/>
                    </a:cubicBezTo>
                    <a:cubicBezTo>
                      <a:pt x="299" y="1064"/>
                      <a:pt x="299" y="1064"/>
                      <a:pt x="299" y="1064"/>
                    </a:cubicBezTo>
                    <a:cubicBezTo>
                      <a:pt x="301" y="1028"/>
                      <a:pt x="303" y="1005"/>
                      <a:pt x="303" y="989"/>
                    </a:cubicBezTo>
                    <a:cubicBezTo>
                      <a:pt x="303" y="975"/>
                      <a:pt x="309" y="970"/>
                      <a:pt x="313" y="970"/>
                    </a:cubicBezTo>
                    <a:cubicBezTo>
                      <a:pt x="341" y="963"/>
                      <a:pt x="367" y="952"/>
                      <a:pt x="389" y="938"/>
                    </a:cubicBezTo>
                    <a:cubicBezTo>
                      <a:pt x="449" y="901"/>
                      <a:pt x="504" y="833"/>
                      <a:pt x="531" y="762"/>
                    </a:cubicBezTo>
                    <a:cubicBezTo>
                      <a:pt x="551" y="731"/>
                      <a:pt x="556" y="703"/>
                      <a:pt x="555" y="685"/>
                    </a:cubicBezTo>
                    <a:cubicBezTo>
                      <a:pt x="555" y="685"/>
                      <a:pt x="555" y="684"/>
                      <a:pt x="556" y="684"/>
                    </a:cubicBezTo>
                    <a:cubicBezTo>
                      <a:pt x="557" y="683"/>
                      <a:pt x="559" y="683"/>
                      <a:pt x="560" y="683"/>
                    </a:cubicBezTo>
                    <a:cubicBezTo>
                      <a:pt x="562" y="681"/>
                      <a:pt x="563" y="679"/>
                      <a:pt x="564" y="676"/>
                    </a:cubicBezTo>
                    <a:cubicBezTo>
                      <a:pt x="565" y="672"/>
                      <a:pt x="563" y="665"/>
                      <a:pt x="561" y="662"/>
                    </a:cubicBezTo>
                    <a:close/>
                  </a:path>
                </a:pathLst>
              </a:custGeom>
              <a:solidFill>
                <a:srgbClr val="F6BE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45" name="Freeform 9"/>
              <p:cNvSpPr>
                <a:spLocks/>
              </p:cNvSpPr>
              <p:nvPr/>
            </p:nvSpPr>
            <p:spPr bwMode="auto">
              <a:xfrm>
                <a:off x="4295" y="2324"/>
                <a:ext cx="455" cy="558"/>
              </a:xfrm>
              <a:custGeom>
                <a:avLst/>
                <a:gdLst>
                  <a:gd name="T0" fmla="*/ 6845 w 230"/>
                  <a:gd name="T1" fmla="*/ 4337 h 282"/>
                  <a:gd name="T2" fmla="*/ 6633 w 230"/>
                  <a:gd name="T3" fmla="*/ 4185 h 282"/>
                  <a:gd name="T4" fmla="*/ 6574 w 230"/>
                  <a:gd name="T5" fmla="*/ 4185 h 282"/>
                  <a:gd name="T6" fmla="*/ 6512 w 230"/>
                  <a:gd name="T7" fmla="*/ 4153 h 282"/>
                  <a:gd name="T8" fmla="*/ 5056 w 230"/>
                  <a:gd name="T9" fmla="*/ 1977 h 282"/>
                  <a:gd name="T10" fmla="*/ 3816 w 230"/>
                  <a:gd name="T11" fmla="*/ 340 h 282"/>
                  <a:gd name="T12" fmla="*/ 2036 w 230"/>
                  <a:gd name="T13" fmla="*/ 0 h 282"/>
                  <a:gd name="T14" fmla="*/ 2328 w 230"/>
                  <a:gd name="T15" fmla="*/ 643 h 282"/>
                  <a:gd name="T16" fmla="*/ 1519 w 230"/>
                  <a:gd name="T17" fmla="*/ 1581 h 282"/>
                  <a:gd name="T18" fmla="*/ 720 w 230"/>
                  <a:gd name="T19" fmla="*/ 2944 h 282"/>
                  <a:gd name="T20" fmla="*/ 277 w 230"/>
                  <a:gd name="T21" fmla="*/ 6160 h 282"/>
                  <a:gd name="T22" fmla="*/ 1268 w 230"/>
                  <a:gd name="T23" fmla="*/ 7846 h 282"/>
                  <a:gd name="T24" fmla="*/ 2973 w 230"/>
                  <a:gd name="T25" fmla="*/ 8034 h 282"/>
                  <a:gd name="T26" fmla="*/ 3869 w 230"/>
                  <a:gd name="T27" fmla="*/ 8429 h 282"/>
                  <a:gd name="T28" fmla="*/ 5668 w 230"/>
                  <a:gd name="T29" fmla="*/ 7909 h 282"/>
                  <a:gd name="T30" fmla="*/ 5761 w 230"/>
                  <a:gd name="T31" fmla="*/ 7846 h 282"/>
                  <a:gd name="T32" fmla="*/ 5945 w 230"/>
                  <a:gd name="T33" fmla="*/ 7377 h 282"/>
                  <a:gd name="T34" fmla="*/ 6665 w 230"/>
                  <a:gd name="T35" fmla="*/ 5028 h 282"/>
                  <a:gd name="T36" fmla="*/ 6696 w 230"/>
                  <a:gd name="T37" fmla="*/ 4996 h 282"/>
                  <a:gd name="T38" fmla="*/ 6813 w 230"/>
                  <a:gd name="T39" fmla="*/ 4980 h 282"/>
                  <a:gd name="T40" fmla="*/ 6938 w 230"/>
                  <a:gd name="T41" fmla="*/ 4765 h 282"/>
                  <a:gd name="T42" fmla="*/ 6845 w 230"/>
                  <a:gd name="T43" fmla="*/ 4337 h 28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30"/>
                  <a:gd name="T67" fmla="*/ 0 h 282"/>
                  <a:gd name="T68" fmla="*/ 230 w 230"/>
                  <a:gd name="T69" fmla="*/ 282 h 28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30" h="282">
                    <a:moveTo>
                      <a:pt x="226" y="143"/>
                    </a:moveTo>
                    <a:cubicBezTo>
                      <a:pt x="225" y="140"/>
                      <a:pt x="222" y="138"/>
                      <a:pt x="219" y="138"/>
                    </a:cubicBezTo>
                    <a:cubicBezTo>
                      <a:pt x="219" y="138"/>
                      <a:pt x="218" y="138"/>
                      <a:pt x="217" y="138"/>
                    </a:cubicBezTo>
                    <a:cubicBezTo>
                      <a:pt x="216" y="138"/>
                      <a:pt x="216" y="137"/>
                      <a:pt x="215" y="137"/>
                    </a:cubicBezTo>
                    <a:cubicBezTo>
                      <a:pt x="207" y="117"/>
                      <a:pt x="192" y="87"/>
                      <a:pt x="167" y="65"/>
                    </a:cubicBezTo>
                    <a:cubicBezTo>
                      <a:pt x="154" y="48"/>
                      <a:pt x="140" y="30"/>
                      <a:pt x="126" y="11"/>
                    </a:cubicBezTo>
                    <a:cubicBezTo>
                      <a:pt x="107" y="5"/>
                      <a:pt x="87" y="0"/>
                      <a:pt x="67" y="0"/>
                    </a:cubicBezTo>
                    <a:cubicBezTo>
                      <a:pt x="77" y="21"/>
                      <a:pt x="77" y="21"/>
                      <a:pt x="77" y="21"/>
                    </a:cubicBezTo>
                    <a:cubicBezTo>
                      <a:pt x="62" y="27"/>
                      <a:pt x="54" y="37"/>
                      <a:pt x="50" y="52"/>
                    </a:cubicBezTo>
                    <a:cubicBezTo>
                      <a:pt x="45" y="71"/>
                      <a:pt x="36" y="83"/>
                      <a:pt x="24" y="97"/>
                    </a:cubicBezTo>
                    <a:cubicBezTo>
                      <a:pt x="3" y="123"/>
                      <a:pt x="0" y="173"/>
                      <a:pt x="9" y="203"/>
                    </a:cubicBezTo>
                    <a:cubicBezTo>
                      <a:pt x="14" y="219"/>
                      <a:pt x="31" y="247"/>
                      <a:pt x="42" y="259"/>
                    </a:cubicBezTo>
                    <a:cubicBezTo>
                      <a:pt x="55" y="272"/>
                      <a:pt x="81" y="263"/>
                      <a:pt x="98" y="265"/>
                    </a:cubicBezTo>
                    <a:cubicBezTo>
                      <a:pt x="110" y="265"/>
                      <a:pt x="117" y="275"/>
                      <a:pt x="128" y="278"/>
                    </a:cubicBezTo>
                    <a:cubicBezTo>
                      <a:pt x="148" y="282"/>
                      <a:pt x="172" y="275"/>
                      <a:pt x="187" y="261"/>
                    </a:cubicBezTo>
                    <a:cubicBezTo>
                      <a:pt x="188" y="261"/>
                      <a:pt x="189" y="260"/>
                      <a:pt x="190" y="259"/>
                    </a:cubicBezTo>
                    <a:cubicBezTo>
                      <a:pt x="192" y="254"/>
                      <a:pt x="194" y="248"/>
                      <a:pt x="196" y="243"/>
                    </a:cubicBezTo>
                    <a:cubicBezTo>
                      <a:pt x="216" y="212"/>
                      <a:pt x="221" y="184"/>
                      <a:pt x="220" y="166"/>
                    </a:cubicBezTo>
                    <a:cubicBezTo>
                      <a:pt x="220" y="166"/>
                      <a:pt x="220" y="165"/>
                      <a:pt x="221" y="165"/>
                    </a:cubicBezTo>
                    <a:cubicBezTo>
                      <a:pt x="222" y="164"/>
                      <a:pt x="224" y="164"/>
                      <a:pt x="225" y="164"/>
                    </a:cubicBezTo>
                    <a:cubicBezTo>
                      <a:pt x="227" y="162"/>
                      <a:pt x="228" y="160"/>
                      <a:pt x="229" y="157"/>
                    </a:cubicBezTo>
                    <a:cubicBezTo>
                      <a:pt x="230" y="153"/>
                      <a:pt x="228" y="146"/>
                      <a:pt x="226" y="143"/>
                    </a:cubicBezTo>
                    <a:close/>
                  </a:path>
                </a:pathLst>
              </a:custGeom>
              <a:solidFill>
                <a:srgbClr val="F9D4D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46" name="Freeform 10"/>
              <p:cNvSpPr>
                <a:spLocks/>
              </p:cNvSpPr>
              <p:nvPr/>
            </p:nvSpPr>
            <p:spPr bwMode="auto">
              <a:xfrm>
                <a:off x="3453" y="1296"/>
                <a:ext cx="539" cy="2107"/>
              </a:xfrm>
              <a:custGeom>
                <a:avLst/>
                <a:gdLst>
                  <a:gd name="T0" fmla="*/ 8309 w 272"/>
                  <a:gd name="T1" fmla="*/ 32399 h 1064"/>
                  <a:gd name="T2" fmla="*/ 8030 w 272"/>
                  <a:gd name="T3" fmla="*/ 31847 h 1064"/>
                  <a:gd name="T4" fmla="*/ 7477 w 272"/>
                  <a:gd name="T5" fmla="*/ 28266 h 1064"/>
                  <a:gd name="T6" fmla="*/ 5469 w 272"/>
                  <a:gd name="T7" fmla="*/ 16626 h 1064"/>
                  <a:gd name="T8" fmla="*/ 4429 w 272"/>
                  <a:gd name="T9" fmla="*/ 8517 h 1064"/>
                  <a:gd name="T10" fmla="*/ 3145 w 272"/>
                  <a:gd name="T11" fmla="*/ 848 h 1064"/>
                  <a:gd name="T12" fmla="*/ 2053 w 272"/>
                  <a:gd name="T13" fmla="*/ 125 h 1064"/>
                  <a:gd name="T14" fmla="*/ 2023 w 272"/>
                  <a:gd name="T15" fmla="*/ 0 h 1064"/>
                  <a:gd name="T16" fmla="*/ 0 w 272"/>
                  <a:gd name="T17" fmla="*/ 0 h 1064"/>
                  <a:gd name="T18" fmla="*/ 832 w 272"/>
                  <a:gd name="T19" fmla="*/ 1396 h 1064"/>
                  <a:gd name="T20" fmla="*/ 1960 w 272"/>
                  <a:gd name="T21" fmla="*/ 5870 h 1064"/>
                  <a:gd name="T22" fmla="*/ 2957 w 272"/>
                  <a:gd name="T23" fmla="*/ 9317 h 1064"/>
                  <a:gd name="T24" fmla="*/ 3299 w 272"/>
                  <a:gd name="T25" fmla="*/ 11424 h 1064"/>
                  <a:gd name="T26" fmla="*/ 3852 w 272"/>
                  <a:gd name="T27" fmla="*/ 12674 h 1064"/>
                  <a:gd name="T28" fmla="*/ 4367 w 272"/>
                  <a:gd name="T29" fmla="*/ 16438 h 1064"/>
                  <a:gd name="T30" fmla="*/ 5469 w 272"/>
                  <a:gd name="T31" fmla="*/ 26278 h 1064"/>
                  <a:gd name="T32" fmla="*/ 6016 w 272"/>
                  <a:gd name="T33" fmla="*/ 30847 h 1064"/>
                  <a:gd name="T34" fmla="*/ 5984 w 272"/>
                  <a:gd name="T35" fmla="*/ 32399 h 1064"/>
                  <a:gd name="T36" fmla="*/ 8309 w 272"/>
                  <a:gd name="T37" fmla="*/ 32399 h 106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2"/>
                  <a:gd name="T58" fmla="*/ 0 h 1064"/>
                  <a:gd name="T59" fmla="*/ 272 w 272"/>
                  <a:gd name="T60" fmla="*/ 1064 h 106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2" h="1064">
                    <a:moveTo>
                      <a:pt x="272" y="1064"/>
                    </a:moveTo>
                    <a:cubicBezTo>
                      <a:pt x="269" y="1058"/>
                      <a:pt x="266" y="1052"/>
                      <a:pt x="263" y="1046"/>
                    </a:cubicBezTo>
                    <a:cubicBezTo>
                      <a:pt x="246" y="1010"/>
                      <a:pt x="250" y="967"/>
                      <a:pt x="245" y="928"/>
                    </a:cubicBezTo>
                    <a:cubicBezTo>
                      <a:pt x="227" y="801"/>
                      <a:pt x="207" y="672"/>
                      <a:pt x="179" y="546"/>
                    </a:cubicBezTo>
                    <a:cubicBezTo>
                      <a:pt x="159" y="459"/>
                      <a:pt x="160" y="368"/>
                      <a:pt x="145" y="280"/>
                    </a:cubicBezTo>
                    <a:cubicBezTo>
                      <a:pt x="131" y="196"/>
                      <a:pt x="116" y="113"/>
                      <a:pt x="103" y="28"/>
                    </a:cubicBezTo>
                    <a:cubicBezTo>
                      <a:pt x="67" y="4"/>
                      <a:pt x="67" y="4"/>
                      <a:pt x="67" y="4"/>
                    </a:cubicBezTo>
                    <a:cubicBezTo>
                      <a:pt x="67" y="3"/>
                      <a:pt x="66" y="2"/>
                      <a:pt x="66" y="0"/>
                    </a:cubicBezTo>
                    <a:cubicBezTo>
                      <a:pt x="0" y="0"/>
                      <a:pt x="0" y="0"/>
                      <a:pt x="0" y="0"/>
                    </a:cubicBezTo>
                    <a:cubicBezTo>
                      <a:pt x="6" y="17"/>
                      <a:pt x="21" y="34"/>
                      <a:pt x="27" y="46"/>
                    </a:cubicBezTo>
                    <a:cubicBezTo>
                      <a:pt x="51" y="90"/>
                      <a:pt x="54" y="143"/>
                      <a:pt x="64" y="193"/>
                    </a:cubicBezTo>
                    <a:cubicBezTo>
                      <a:pt x="72" y="233"/>
                      <a:pt x="87" y="269"/>
                      <a:pt x="97" y="306"/>
                    </a:cubicBezTo>
                    <a:cubicBezTo>
                      <a:pt x="102" y="328"/>
                      <a:pt x="102" y="353"/>
                      <a:pt x="108" y="375"/>
                    </a:cubicBezTo>
                    <a:cubicBezTo>
                      <a:pt x="112" y="390"/>
                      <a:pt x="123" y="401"/>
                      <a:pt x="126" y="416"/>
                    </a:cubicBezTo>
                    <a:cubicBezTo>
                      <a:pt x="133" y="457"/>
                      <a:pt x="136" y="499"/>
                      <a:pt x="143" y="540"/>
                    </a:cubicBezTo>
                    <a:cubicBezTo>
                      <a:pt x="161" y="648"/>
                      <a:pt x="161" y="756"/>
                      <a:pt x="179" y="863"/>
                    </a:cubicBezTo>
                    <a:cubicBezTo>
                      <a:pt x="187" y="913"/>
                      <a:pt x="190" y="963"/>
                      <a:pt x="197" y="1013"/>
                    </a:cubicBezTo>
                    <a:cubicBezTo>
                      <a:pt x="199" y="1025"/>
                      <a:pt x="197" y="1044"/>
                      <a:pt x="196" y="1064"/>
                    </a:cubicBezTo>
                    <a:lnTo>
                      <a:pt x="272" y="1064"/>
                    </a:lnTo>
                    <a:close/>
                  </a:path>
                </a:pathLst>
              </a:custGeom>
              <a:solidFill>
                <a:srgbClr val="F3E1D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47" name="Freeform 11"/>
              <p:cNvSpPr>
                <a:spLocks/>
              </p:cNvSpPr>
              <p:nvPr/>
            </p:nvSpPr>
            <p:spPr bwMode="auto">
              <a:xfrm>
                <a:off x="3885" y="1296"/>
                <a:ext cx="865" cy="2107"/>
              </a:xfrm>
              <a:custGeom>
                <a:avLst/>
                <a:gdLst>
                  <a:gd name="T0" fmla="*/ 13153 w 437"/>
                  <a:gd name="T1" fmla="*/ 20161 h 1064"/>
                  <a:gd name="T2" fmla="*/ 12945 w 437"/>
                  <a:gd name="T3" fmla="*/ 20003 h 1064"/>
                  <a:gd name="T4" fmla="*/ 12882 w 437"/>
                  <a:gd name="T5" fmla="*/ 20003 h 1064"/>
                  <a:gd name="T6" fmla="*/ 12821 w 437"/>
                  <a:gd name="T7" fmla="*/ 19971 h 1064"/>
                  <a:gd name="T8" fmla="*/ 11362 w 437"/>
                  <a:gd name="T9" fmla="*/ 17777 h 1064"/>
                  <a:gd name="T10" fmla="*/ 8448 w 437"/>
                  <a:gd name="T11" fmla="*/ 13886 h 1064"/>
                  <a:gd name="T12" fmla="*/ 4468 w 437"/>
                  <a:gd name="T13" fmla="*/ 8612 h 1064"/>
                  <a:gd name="T14" fmla="*/ 156 w 437"/>
                  <a:gd name="T15" fmla="*/ 0 h 1064"/>
                  <a:gd name="T16" fmla="*/ 0 w 437"/>
                  <a:gd name="T17" fmla="*/ 0 h 1064"/>
                  <a:gd name="T18" fmla="*/ 4313 w 437"/>
                  <a:gd name="T19" fmla="*/ 8737 h 1064"/>
                  <a:gd name="T20" fmla="*/ 7197 w 437"/>
                  <a:gd name="T21" fmla="*/ 12581 h 1064"/>
                  <a:gd name="T22" fmla="*/ 8290 w 437"/>
                  <a:gd name="T23" fmla="*/ 14006 h 1064"/>
                  <a:gd name="T24" fmla="*/ 9596 w 437"/>
                  <a:gd name="T25" fmla="*/ 15781 h 1064"/>
                  <a:gd name="T26" fmla="*/ 11205 w 437"/>
                  <a:gd name="T27" fmla="*/ 17902 h 1064"/>
                  <a:gd name="T28" fmla="*/ 11237 w 437"/>
                  <a:gd name="T29" fmla="*/ 17929 h 1064"/>
                  <a:gd name="T30" fmla="*/ 12662 w 437"/>
                  <a:gd name="T31" fmla="*/ 20034 h 1064"/>
                  <a:gd name="T32" fmla="*/ 12977 w 437"/>
                  <a:gd name="T33" fmla="*/ 20161 h 1064"/>
                  <a:gd name="T34" fmla="*/ 12945 w 437"/>
                  <a:gd name="T35" fmla="*/ 20161 h 1064"/>
                  <a:gd name="T36" fmla="*/ 12977 w 437"/>
                  <a:gd name="T37" fmla="*/ 20161 h 1064"/>
                  <a:gd name="T38" fmla="*/ 13034 w 437"/>
                  <a:gd name="T39" fmla="*/ 20191 h 1064"/>
                  <a:gd name="T40" fmla="*/ 13090 w 437"/>
                  <a:gd name="T41" fmla="*/ 20502 h 1064"/>
                  <a:gd name="T42" fmla="*/ 13090 w 437"/>
                  <a:gd name="T43" fmla="*/ 20533 h 1064"/>
                  <a:gd name="T44" fmla="*/ 13005 w 437"/>
                  <a:gd name="T45" fmla="*/ 20650 h 1064"/>
                  <a:gd name="T46" fmla="*/ 13005 w 437"/>
                  <a:gd name="T47" fmla="*/ 20650 h 1064"/>
                  <a:gd name="T48" fmla="*/ 13005 w 437"/>
                  <a:gd name="T49" fmla="*/ 20650 h 1064"/>
                  <a:gd name="T50" fmla="*/ 12850 w 437"/>
                  <a:gd name="T51" fmla="*/ 20710 h 1064"/>
                  <a:gd name="T52" fmla="*/ 12789 w 437"/>
                  <a:gd name="T53" fmla="*/ 20882 h 1064"/>
                  <a:gd name="T54" fmla="*/ 12789 w 437"/>
                  <a:gd name="T55" fmla="*/ 21038 h 1064"/>
                  <a:gd name="T56" fmla="*/ 12098 w 437"/>
                  <a:gd name="T57" fmla="*/ 23110 h 1064"/>
                  <a:gd name="T58" fmla="*/ 12098 w 437"/>
                  <a:gd name="T59" fmla="*/ 23141 h 1064"/>
                  <a:gd name="T60" fmla="*/ 7840 w 437"/>
                  <a:gd name="T61" fmla="*/ 28423 h 1064"/>
                  <a:gd name="T62" fmla="*/ 5560 w 437"/>
                  <a:gd name="T63" fmla="*/ 29351 h 1064"/>
                  <a:gd name="T64" fmla="*/ 5141 w 437"/>
                  <a:gd name="T65" fmla="*/ 30078 h 1064"/>
                  <a:gd name="T66" fmla="*/ 5049 w 437"/>
                  <a:gd name="T67" fmla="*/ 31583 h 1064"/>
                  <a:gd name="T68" fmla="*/ 4988 w 437"/>
                  <a:gd name="T69" fmla="*/ 32399 h 1064"/>
                  <a:gd name="T70" fmla="*/ 5188 w 437"/>
                  <a:gd name="T71" fmla="*/ 32399 h 1064"/>
                  <a:gd name="T72" fmla="*/ 5313 w 437"/>
                  <a:gd name="T73" fmla="*/ 30104 h 1064"/>
                  <a:gd name="T74" fmla="*/ 5614 w 437"/>
                  <a:gd name="T75" fmla="*/ 29540 h 1064"/>
                  <a:gd name="T76" fmla="*/ 7933 w 437"/>
                  <a:gd name="T77" fmla="*/ 28551 h 1064"/>
                  <a:gd name="T78" fmla="*/ 12253 w 437"/>
                  <a:gd name="T79" fmla="*/ 23203 h 1064"/>
                  <a:gd name="T80" fmla="*/ 12977 w 437"/>
                  <a:gd name="T81" fmla="*/ 20850 h 1064"/>
                  <a:gd name="T82" fmla="*/ 13005 w 437"/>
                  <a:gd name="T83" fmla="*/ 20819 h 1064"/>
                  <a:gd name="T84" fmla="*/ 13121 w 437"/>
                  <a:gd name="T85" fmla="*/ 20803 h 1064"/>
                  <a:gd name="T86" fmla="*/ 13246 w 437"/>
                  <a:gd name="T87" fmla="*/ 20595 h 1064"/>
                  <a:gd name="T88" fmla="*/ 13153 w 437"/>
                  <a:gd name="T89" fmla="*/ 20161 h 106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437"/>
                  <a:gd name="T136" fmla="*/ 0 h 1064"/>
                  <a:gd name="T137" fmla="*/ 437 w 437"/>
                  <a:gd name="T138" fmla="*/ 1064 h 106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437" h="1064">
                    <a:moveTo>
                      <a:pt x="433" y="662"/>
                    </a:moveTo>
                    <a:cubicBezTo>
                      <a:pt x="432" y="659"/>
                      <a:pt x="429" y="657"/>
                      <a:pt x="426" y="657"/>
                    </a:cubicBezTo>
                    <a:cubicBezTo>
                      <a:pt x="426" y="657"/>
                      <a:pt x="425" y="657"/>
                      <a:pt x="424" y="657"/>
                    </a:cubicBezTo>
                    <a:cubicBezTo>
                      <a:pt x="423" y="657"/>
                      <a:pt x="423" y="656"/>
                      <a:pt x="422" y="656"/>
                    </a:cubicBezTo>
                    <a:cubicBezTo>
                      <a:pt x="414" y="636"/>
                      <a:pt x="399" y="606"/>
                      <a:pt x="374" y="584"/>
                    </a:cubicBezTo>
                    <a:cubicBezTo>
                      <a:pt x="345" y="547"/>
                      <a:pt x="313" y="503"/>
                      <a:pt x="278" y="456"/>
                    </a:cubicBezTo>
                    <a:cubicBezTo>
                      <a:pt x="244" y="412"/>
                      <a:pt x="193" y="345"/>
                      <a:pt x="147" y="283"/>
                    </a:cubicBezTo>
                    <a:cubicBezTo>
                      <a:pt x="102" y="222"/>
                      <a:pt x="41" y="112"/>
                      <a:pt x="5" y="0"/>
                    </a:cubicBezTo>
                    <a:cubicBezTo>
                      <a:pt x="0" y="0"/>
                      <a:pt x="0" y="0"/>
                      <a:pt x="0" y="0"/>
                    </a:cubicBezTo>
                    <a:cubicBezTo>
                      <a:pt x="37" y="130"/>
                      <a:pt x="101" y="231"/>
                      <a:pt x="142" y="287"/>
                    </a:cubicBezTo>
                    <a:cubicBezTo>
                      <a:pt x="174" y="329"/>
                      <a:pt x="207" y="374"/>
                      <a:pt x="237" y="413"/>
                    </a:cubicBezTo>
                    <a:cubicBezTo>
                      <a:pt x="273" y="460"/>
                      <a:pt x="273" y="460"/>
                      <a:pt x="273" y="460"/>
                    </a:cubicBezTo>
                    <a:cubicBezTo>
                      <a:pt x="316" y="518"/>
                      <a:pt x="316" y="518"/>
                      <a:pt x="316" y="518"/>
                    </a:cubicBezTo>
                    <a:cubicBezTo>
                      <a:pt x="369" y="588"/>
                      <a:pt x="369" y="588"/>
                      <a:pt x="369" y="588"/>
                    </a:cubicBezTo>
                    <a:cubicBezTo>
                      <a:pt x="369" y="588"/>
                      <a:pt x="370" y="589"/>
                      <a:pt x="370" y="589"/>
                    </a:cubicBezTo>
                    <a:cubicBezTo>
                      <a:pt x="389" y="605"/>
                      <a:pt x="405" y="629"/>
                      <a:pt x="417" y="658"/>
                    </a:cubicBezTo>
                    <a:cubicBezTo>
                      <a:pt x="419" y="663"/>
                      <a:pt x="424" y="663"/>
                      <a:pt x="427" y="662"/>
                    </a:cubicBezTo>
                    <a:cubicBezTo>
                      <a:pt x="427" y="662"/>
                      <a:pt x="427" y="662"/>
                      <a:pt x="426" y="662"/>
                    </a:cubicBezTo>
                    <a:cubicBezTo>
                      <a:pt x="427" y="662"/>
                      <a:pt x="427" y="662"/>
                      <a:pt x="427" y="662"/>
                    </a:cubicBezTo>
                    <a:cubicBezTo>
                      <a:pt x="429" y="662"/>
                      <a:pt x="429" y="663"/>
                      <a:pt x="429" y="663"/>
                    </a:cubicBezTo>
                    <a:cubicBezTo>
                      <a:pt x="430" y="666"/>
                      <a:pt x="431" y="671"/>
                      <a:pt x="431" y="673"/>
                    </a:cubicBezTo>
                    <a:cubicBezTo>
                      <a:pt x="431" y="674"/>
                      <a:pt x="431" y="674"/>
                      <a:pt x="431" y="674"/>
                    </a:cubicBezTo>
                    <a:cubicBezTo>
                      <a:pt x="431" y="676"/>
                      <a:pt x="429" y="677"/>
                      <a:pt x="428" y="678"/>
                    </a:cubicBezTo>
                    <a:cubicBezTo>
                      <a:pt x="428" y="677"/>
                      <a:pt x="428" y="678"/>
                      <a:pt x="428" y="678"/>
                    </a:cubicBezTo>
                    <a:cubicBezTo>
                      <a:pt x="428" y="678"/>
                      <a:pt x="428" y="678"/>
                      <a:pt x="428" y="678"/>
                    </a:cubicBezTo>
                    <a:cubicBezTo>
                      <a:pt x="428" y="678"/>
                      <a:pt x="423" y="680"/>
                      <a:pt x="423" y="680"/>
                    </a:cubicBezTo>
                    <a:cubicBezTo>
                      <a:pt x="421" y="686"/>
                      <a:pt x="421" y="686"/>
                      <a:pt x="421" y="686"/>
                    </a:cubicBezTo>
                    <a:cubicBezTo>
                      <a:pt x="421" y="687"/>
                      <a:pt x="421" y="689"/>
                      <a:pt x="421" y="691"/>
                    </a:cubicBezTo>
                    <a:cubicBezTo>
                      <a:pt x="421" y="704"/>
                      <a:pt x="418" y="729"/>
                      <a:pt x="398" y="759"/>
                    </a:cubicBezTo>
                    <a:cubicBezTo>
                      <a:pt x="398" y="759"/>
                      <a:pt x="398" y="759"/>
                      <a:pt x="398" y="760"/>
                    </a:cubicBezTo>
                    <a:cubicBezTo>
                      <a:pt x="371" y="829"/>
                      <a:pt x="316" y="897"/>
                      <a:pt x="258" y="933"/>
                    </a:cubicBezTo>
                    <a:cubicBezTo>
                      <a:pt x="236" y="947"/>
                      <a:pt x="211" y="957"/>
                      <a:pt x="183" y="964"/>
                    </a:cubicBezTo>
                    <a:cubicBezTo>
                      <a:pt x="178" y="965"/>
                      <a:pt x="169" y="972"/>
                      <a:pt x="169" y="988"/>
                    </a:cubicBezTo>
                    <a:cubicBezTo>
                      <a:pt x="169" y="1000"/>
                      <a:pt x="168" y="1015"/>
                      <a:pt x="166" y="1037"/>
                    </a:cubicBezTo>
                    <a:cubicBezTo>
                      <a:pt x="166" y="1037"/>
                      <a:pt x="165" y="1053"/>
                      <a:pt x="164" y="1064"/>
                    </a:cubicBezTo>
                    <a:cubicBezTo>
                      <a:pt x="171" y="1064"/>
                      <a:pt x="171" y="1064"/>
                      <a:pt x="171" y="1064"/>
                    </a:cubicBezTo>
                    <a:cubicBezTo>
                      <a:pt x="173" y="1028"/>
                      <a:pt x="175" y="1005"/>
                      <a:pt x="175" y="989"/>
                    </a:cubicBezTo>
                    <a:cubicBezTo>
                      <a:pt x="175" y="975"/>
                      <a:pt x="181" y="970"/>
                      <a:pt x="185" y="970"/>
                    </a:cubicBezTo>
                    <a:cubicBezTo>
                      <a:pt x="213" y="963"/>
                      <a:pt x="239" y="952"/>
                      <a:pt x="261" y="938"/>
                    </a:cubicBezTo>
                    <a:cubicBezTo>
                      <a:pt x="321" y="901"/>
                      <a:pt x="376" y="833"/>
                      <a:pt x="403" y="762"/>
                    </a:cubicBezTo>
                    <a:cubicBezTo>
                      <a:pt x="423" y="731"/>
                      <a:pt x="428" y="703"/>
                      <a:pt x="427" y="685"/>
                    </a:cubicBezTo>
                    <a:cubicBezTo>
                      <a:pt x="427" y="685"/>
                      <a:pt x="427" y="684"/>
                      <a:pt x="428" y="684"/>
                    </a:cubicBezTo>
                    <a:cubicBezTo>
                      <a:pt x="429" y="683"/>
                      <a:pt x="431" y="683"/>
                      <a:pt x="432" y="683"/>
                    </a:cubicBezTo>
                    <a:cubicBezTo>
                      <a:pt x="434" y="681"/>
                      <a:pt x="435" y="679"/>
                      <a:pt x="436" y="676"/>
                    </a:cubicBezTo>
                    <a:cubicBezTo>
                      <a:pt x="437" y="672"/>
                      <a:pt x="435" y="665"/>
                      <a:pt x="433" y="662"/>
                    </a:cubicBezTo>
                    <a:close/>
                  </a:path>
                </a:pathLst>
              </a:custGeom>
              <a:solidFill>
                <a:srgbClr val="E7866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48" name="Freeform 12"/>
              <p:cNvSpPr>
                <a:spLocks/>
              </p:cNvSpPr>
              <p:nvPr/>
            </p:nvSpPr>
            <p:spPr bwMode="auto">
              <a:xfrm>
                <a:off x="3546" y="1296"/>
                <a:ext cx="468" cy="2107"/>
              </a:xfrm>
              <a:custGeom>
                <a:avLst/>
                <a:gdLst>
                  <a:gd name="T0" fmla="*/ 7236 w 236"/>
                  <a:gd name="T1" fmla="*/ 32399 h 1064"/>
                  <a:gd name="T2" fmla="*/ 6169 w 236"/>
                  <a:gd name="T3" fmla="*/ 24571 h 1064"/>
                  <a:gd name="T4" fmla="*/ 5648 w 236"/>
                  <a:gd name="T5" fmla="*/ 20254 h 1064"/>
                  <a:gd name="T6" fmla="*/ 2489 w 236"/>
                  <a:gd name="T7" fmla="*/ 0 h 1064"/>
                  <a:gd name="T8" fmla="*/ 0 w 236"/>
                  <a:gd name="T9" fmla="*/ 0 h 1064"/>
                  <a:gd name="T10" fmla="*/ 4593 w 236"/>
                  <a:gd name="T11" fmla="*/ 21129 h 1064"/>
                  <a:gd name="T12" fmla="*/ 5148 w 236"/>
                  <a:gd name="T13" fmla="*/ 32399 h 1064"/>
                  <a:gd name="T14" fmla="*/ 7236 w 236"/>
                  <a:gd name="T15" fmla="*/ 32399 h 1064"/>
                  <a:gd name="T16" fmla="*/ 0 60000 65536"/>
                  <a:gd name="T17" fmla="*/ 0 60000 65536"/>
                  <a:gd name="T18" fmla="*/ 0 60000 65536"/>
                  <a:gd name="T19" fmla="*/ 0 60000 65536"/>
                  <a:gd name="T20" fmla="*/ 0 60000 65536"/>
                  <a:gd name="T21" fmla="*/ 0 60000 65536"/>
                  <a:gd name="T22" fmla="*/ 0 60000 65536"/>
                  <a:gd name="T23" fmla="*/ 0 60000 65536"/>
                  <a:gd name="T24" fmla="*/ 0 w 236"/>
                  <a:gd name="T25" fmla="*/ 0 h 1064"/>
                  <a:gd name="T26" fmla="*/ 236 w 236"/>
                  <a:gd name="T27" fmla="*/ 1064 h 10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6" h="1064">
                    <a:moveTo>
                      <a:pt x="236" y="1064"/>
                    </a:moveTo>
                    <a:cubicBezTo>
                      <a:pt x="231" y="1015"/>
                      <a:pt x="221" y="931"/>
                      <a:pt x="201" y="807"/>
                    </a:cubicBezTo>
                    <a:cubicBezTo>
                      <a:pt x="198" y="788"/>
                      <a:pt x="186" y="686"/>
                      <a:pt x="184" y="665"/>
                    </a:cubicBezTo>
                    <a:cubicBezTo>
                      <a:pt x="161" y="459"/>
                      <a:pt x="109" y="112"/>
                      <a:pt x="81" y="0"/>
                    </a:cubicBezTo>
                    <a:cubicBezTo>
                      <a:pt x="0" y="0"/>
                      <a:pt x="0" y="0"/>
                      <a:pt x="0" y="0"/>
                    </a:cubicBezTo>
                    <a:cubicBezTo>
                      <a:pt x="25" y="98"/>
                      <a:pt x="128" y="557"/>
                      <a:pt x="150" y="694"/>
                    </a:cubicBezTo>
                    <a:cubicBezTo>
                      <a:pt x="176" y="858"/>
                      <a:pt x="171" y="986"/>
                      <a:pt x="168" y="1064"/>
                    </a:cubicBezTo>
                    <a:lnTo>
                      <a:pt x="236" y="1064"/>
                    </a:ln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49" name="Freeform 13"/>
              <p:cNvSpPr>
                <a:spLocks/>
              </p:cNvSpPr>
              <p:nvPr/>
            </p:nvSpPr>
            <p:spPr bwMode="auto">
              <a:xfrm>
                <a:off x="3731" y="1296"/>
                <a:ext cx="976" cy="1297"/>
              </a:xfrm>
              <a:custGeom>
                <a:avLst/>
                <a:gdLst>
                  <a:gd name="T0" fmla="*/ 7293 w 493"/>
                  <a:gd name="T1" fmla="*/ 11453 h 655"/>
                  <a:gd name="T2" fmla="*/ 7665 w 493"/>
                  <a:gd name="T3" fmla="*/ 11994 h 655"/>
                  <a:gd name="T4" fmla="*/ 8634 w 493"/>
                  <a:gd name="T5" fmla="*/ 13006 h 655"/>
                  <a:gd name="T6" fmla="*/ 9281 w 493"/>
                  <a:gd name="T7" fmla="*/ 13570 h 655"/>
                  <a:gd name="T8" fmla="*/ 9740 w 493"/>
                  <a:gd name="T9" fmla="*/ 14402 h 655"/>
                  <a:gd name="T10" fmla="*/ 10550 w 493"/>
                  <a:gd name="T11" fmla="*/ 15526 h 655"/>
                  <a:gd name="T12" fmla="*/ 10978 w 493"/>
                  <a:gd name="T13" fmla="*/ 15986 h 655"/>
                  <a:gd name="T14" fmla="*/ 11304 w 493"/>
                  <a:gd name="T15" fmla="*/ 16677 h 655"/>
                  <a:gd name="T16" fmla="*/ 12444 w 493"/>
                  <a:gd name="T17" fmla="*/ 17602 h 655"/>
                  <a:gd name="T18" fmla="*/ 13470 w 493"/>
                  <a:gd name="T19" fmla="*/ 18479 h 655"/>
                  <a:gd name="T20" fmla="*/ 14533 w 493"/>
                  <a:gd name="T21" fmla="*/ 19667 h 655"/>
                  <a:gd name="T22" fmla="*/ 14990 w 493"/>
                  <a:gd name="T23" fmla="*/ 19938 h 655"/>
                  <a:gd name="T24" fmla="*/ 13622 w 493"/>
                  <a:gd name="T25" fmla="*/ 17926 h 655"/>
                  <a:gd name="T26" fmla="*/ 13593 w 493"/>
                  <a:gd name="T27" fmla="*/ 17895 h 655"/>
                  <a:gd name="T28" fmla="*/ 11981 w 493"/>
                  <a:gd name="T29" fmla="*/ 15778 h 655"/>
                  <a:gd name="T30" fmla="*/ 10677 w 493"/>
                  <a:gd name="T31" fmla="*/ 14006 h 655"/>
                  <a:gd name="T32" fmla="*/ 9582 w 493"/>
                  <a:gd name="T33" fmla="*/ 12578 h 655"/>
                  <a:gd name="T34" fmla="*/ 6693 w 493"/>
                  <a:gd name="T35" fmla="*/ 8736 h 655"/>
                  <a:gd name="T36" fmla="*/ 2368 w 493"/>
                  <a:gd name="T37" fmla="*/ 0 h 655"/>
                  <a:gd name="T38" fmla="*/ 0 w 493"/>
                  <a:gd name="T39" fmla="*/ 0 h 655"/>
                  <a:gd name="T40" fmla="*/ 216 w 493"/>
                  <a:gd name="T41" fmla="*/ 768 h 655"/>
                  <a:gd name="T42" fmla="*/ 580 w 493"/>
                  <a:gd name="T43" fmla="*/ 1832 h 655"/>
                  <a:gd name="T44" fmla="*/ 1093 w 493"/>
                  <a:gd name="T45" fmla="*/ 2948 h 655"/>
                  <a:gd name="T46" fmla="*/ 1520 w 493"/>
                  <a:gd name="T47" fmla="*/ 3952 h 655"/>
                  <a:gd name="T48" fmla="*/ 2241 w 493"/>
                  <a:gd name="T49" fmla="*/ 5212 h 655"/>
                  <a:gd name="T50" fmla="*/ 2795 w 493"/>
                  <a:gd name="T51" fmla="*/ 5837 h 655"/>
                  <a:gd name="T52" fmla="*/ 3532 w 493"/>
                  <a:gd name="T53" fmla="*/ 6669 h 655"/>
                  <a:gd name="T54" fmla="*/ 4437 w 493"/>
                  <a:gd name="T55" fmla="*/ 8222 h 655"/>
                  <a:gd name="T56" fmla="*/ 5656 w 493"/>
                  <a:gd name="T57" fmla="*/ 9681 h 655"/>
                  <a:gd name="T58" fmla="*/ 6301 w 493"/>
                  <a:gd name="T59" fmla="*/ 10441 h 655"/>
                  <a:gd name="T60" fmla="*/ 6741 w 493"/>
                  <a:gd name="T61" fmla="*/ 11121 h 655"/>
                  <a:gd name="T62" fmla="*/ 7293 w 493"/>
                  <a:gd name="T63" fmla="*/ 11453 h 65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3"/>
                  <a:gd name="T97" fmla="*/ 0 h 655"/>
                  <a:gd name="T98" fmla="*/ 493 w 493"/>
                  <a:gd name="T99" fmla="*/ 655 h 65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3" h="655">
                    <a:moveTo>
                      <a:pt x="240" y="376"/>
                    </a:moveTo>
                    <a:cubicBezTo>
                      <a:pt x="245" y="383"/>
                      <a:pt x="246" y="389"/>
                      <a:pt x="252" y="394"/>
                    </a:cubicBezTo>
                    <a:cubicBezTo>
                      <a:pt x="262" y="404"/>
                      <a:pt x="274" y="415"/>
                      <a:pt x="284" y="427"/>
                    </a:cubicBezTo>
                    <a:cubicBezTo>
                      <a:pt x="290" y="434"/>
                      <a:pt x="300" y="439"/>
                      <a:pt x="305" y="446"/>
                    </a:cubicBezTo>
                    <a:cubicBezTo>
                      <a:pt x="312" y="455"/>
                      <a:pt x="314" y="465"/>
                      <a:pt x="320" y="473"/>
                    </a:cubicBezTo>
                    <a:cubicBezTo>
                      <a:pt x="331" y="485"/>
                      <a:pt x="338" y="498"/>
                      <a:pt x="347" y="510"/>
                    </a:cubicBezTo>
                    <a:cubicBezTo>
                      <a:pt x="351" y="515"/>
                      <a:pt x="357" y="521"/>
                      <a:pt x="361" y="525"/>
                    </a:cubicBezTo>
                    <a:cubicBezTo>
                      <a:pt x="366" y="533"/>
                      <a:pt x="367" y="539"/>
                      <a:pt x="372" y="548"/>
                    </a:cubicBezTo>
                    <a:cubicBezTo>
                      <a:pt x="380" y="561"/>
                      <a:pt x="400" y="565"/>
                      <a:pt x="409" y="578"/>
                    </a:cubicBezTo>
                    <a:cubicBezTo>
                      <a:pt x="418" y="592"/>
                      <a:pt x="430" y="593"/>
                      <a:pt x="443" y="607"/>
                    </a:cubicBezTo>
                    <a:cubicBezTo>
                      <a:pt x="454" y="619"/>
                      <a:pt x="460" y="639"/>
                      <a:pt x="478" y="646"/>
                    </a:cubicBezTo>
                    <a:cubicBezTo>
                      <a:pt x="485" y="648"/>
                      <a:pt x="488" y="652"/>
                      <a:pt x="493" y="655"/>
                    </a:cubicBezTo>
                    <a:cubicBezTo>
                      <a:pt x="482" y="627"/>
                      <a:pt x="466" y="604"/>
                      <a:pt x="448" y="589"/>
                    </a:cubicBezTo>
                    <a:cubicBezTo>
                      <a:pt x="448" y="589"/>
                      <a:pt x="447" y="588"/>
                      <a:pt x="447" y="588"/>
                    </a:cubicBezTo>
                    <a:cubicBezTo>
                      <a:pt x="394" y="518"/>
                      <a:pt x="394" y="518"/>
                      <a:pt x="394" y="518"/>
                    </a:cubicBezTo>
                    <a:cubicBezTo>
                      <a:pt x="351" y="460"/>
                      <a:pt x="351" y="460"/>
                      <a:pt x="351" y="460"/>
                    </a:cubicBezTo>
                    <a:cubicBezTo>
                      <a:pt x="315" y="413"/>
                      <a:pt x="315" y="413"/>
                      <a:pt x="315" y="413"/>
                    </a:cubicBezTo>
                    <a:cubicBezTo>
                      <a:pt x="285" y="374"/>
                      <a:pt x="252" y="329"/>
                      <a:pt x="220" y="287"/>
                    </a:cubicBezTo>
                    <a:cubicBezTo>
                      <a:pt x="179" y="231"/>
                      <a:pt x="115" y="130"/>
                      <a:pt x="78" y="0"/>
                    </a:cubicBezTo>
                    <a:cubicBezTo>
                      <a:pt x="0" y="0"/>
                      <a:pt x="0" y="0"/>
                      <a:pt x="0" y="0"/>
                    </a:cubicBezTo>
                    <a:cubicBezTo>
                      <a:pt x="3" y="11"/>
                      <a:pt x="5" y="20"/>
                      <a:pt x="7" y="25"/>
                    </a:cubicBezTo>
                    <a:cubicBezTo>
                      <a:pt x="12" y="36"/>
                      <a:pt x="15" y="49"/>
                      <a:pt x="19" y="60"/>
                    </a:cubicBezTo>
                    <a:cubicBezTo>
                      <a:pt x="25" y="73"/>
                      <a:pt x="32" y="84"/>
                      <a:pt x="36" y="97"/>
                    </a:cubicBezTo>
                    <a:cubicBezTo>
                      <a:pt x="40" y="110"/>
                      <a:pt x="45" y="118"/>
                      <a:pt x="50" y="130"/>
                    </a:cubicBezTo>
                    <a:cubicBezTo>
                      <a:pt x="55" y="138"/>
                      <a:pt x="69" y="162"/>
                      <a:pt x="74" y="171"/>
                    </a:cubicBezTo>
                    <a:cubicBezTo>
                      <a:pt x="78" y="179"/>
                      <a:pt x="88" y="184"/>
                      <a:pt x="92" y="192"/>
                    </a:cubicBezTo>
                    <a:cubicBezTo>
                      <a:pt x="98" y="203"/>
                      <a:pt x="110" y="208"/>
                      <a:pt x="116" y="219"/>
                    </a:cubicBezTo>
                    <a:cubicBezTo>
                      <a:pt x="123" y="232"/>
                      <a:pt x="139" y="257"/>
                      <a:pt x="146" y="270"/>
                    </a:cubicBezTo>
                    <a:cubicBezTo>
                      <a:pt x="155" y="285"/>
                      <a:pt x="176" y="304"/>
                      <a:pt x="186" y="318"/>
                    </a:cubicBezTo>
                    <a:cubicBezTo>
                      <a:pt x="192" y="327"/>
                      <a:pt x="201" y="332"/>
                      <a:pt x="207" y="343"/>
                    </a:cubicBezTo>
                    <a:cubicBezTo>
                      <a:pt x="211" y="350"/>
                      <a:pt x="218" y="357"/>
                      <a:pt x="222" y="365"/>
                    </a:cubicBezTo>
                    <a:cubicBezTo>
                      <a:pt x="226" y="370"/>
                      <a:pt x="236" y="371"/>
                      <a:pt x="240" y="376"/>
                    </a:cubicBezTo>
                    <a:close/>
                  </a:path>
                </a:pathLst>
              </a:custGeom>
              <a:solidFill>
                <a:srgbClr val="FEE6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0" name="Freeform 14"/>
              <p:cNvSpPr>
                <a:spLocks/>
              </p:cNvSpPr>
              <p:nvPr/>
            </p:nvSpPr>
            <p:spPr bwMode="auto">
              <a:xfrm>
                <a:off x="4022" y="2657"/>
                <a:ext cx="696" cy="746"/>
              </a:xfrm>
              <a:custGeom>
                <a:avLst/>
                <a:gdLst>
                  <a:gd name="T0" fmla="*/ 32 w 352"/>
                  <a:gd name="T1" fmla="*/ 10949 h 377"/>
                  <a:gd name="T2" fmla="*/ 579 w 352"/>
                  <a:gd name="T3" fmla="*/ 9886 h 377"/>
                  <a:gd name="T4" fmla="*/ 997 w 352"/>
                  <a:gd name="T5" fmla="*/ 9366 h 377"/>
                  <a:gd name="T6" fmla="*/ 1424 w 352"/>
                  <a:gd name="T7" fmla="*/ 8614 h 377"/>
                  <a:gd name="T8" fmla="*/ 2143 w 352"/>
                  <a:gd name="T9" fmla="*/ 8004 h 377"/>
                  <a:gd name="T10" fmla="*/ 2816 w 352"/>
                  <a:gd name="T11" fmla="*/ 7741 h 377"/>
                  <a:gd name="T12" fmla="*/ 3624 w 352"/>
                  <a:gd name="T13" fmla="*/ 7440 h 377"/>
                  <a:gd name="T14" fmla="*/ 4360 w 352"/>
                  <a:gd name="T15" fmla="*/ 7189 h 377"/>
                  <a:gd name="T16" fmla="*/ 4985 w 352"/>
                  <a:gd name="T17" fmla="*/ 6912 h 377"/>
                  <a:gd name="T18" fmla="*/ 5349 w 352"/>
                  <a:gd name="T19" fmla="*/ 6912 h 377"/>
                  <a:gd name="T20" fmla="*/ 5598 w 352"/>
                  <a:gd name="T21" fmla="*/ 6609 h 377"/>
                  <a:gd name="T22" fmla="*/ 6462 w 352"/>
                  <a:gd name="T23" fmla="*/ 6105 h 377"/>
                  <a:gd name="T24" fmla="*/ 7229 w 352"/>
                  <a:gd name="T25" fmla="*/ 5089 h 377"/>
                  <a:gd name="T26" fmla="*/ 8320 w 352"/>
                  <a:gd name="T27" fmla="*/ 4185 h 377"/>
                  <a:gd name="T28" fmla="*/ 8465 w 352"/>
                  <a:gd name="T29" fmla="*/ 3556 h 377"/>
                  <a:gd name="T30" fmla="*/ 8945 w 352"/>
                  <a:gd name="T31" fmla="*/ 3160 h 377"/>
                  <a:gd name="T32" fmla="*/ 9461 w 352"/>
                  <a:gd name="T33" fmla="*/ 1884 h 377"/>
                  <a:gd name="T34" fmla="*/ 10056 w 352"/>
                  <a:gd name="T35" fmla="*/ 1084 h 377"/>
                  <a:gd name="T36" fmla="*/ 10638 w 352"/>
                  <a:gd name="T37" fmla="*/ 0 h 377"/>
                  <a:gd name="T38" fmla="*/ 10638 w 352"/>
                  <a:gd name="T39" fmla="*/ 125 h 377"/>
                  <a:gd name="T40" fmla="*/ 9950 w 352"/>
                  <a:gd name="T41" fmla="*/ 2177 h 377"/>
                  <a:gd name="T42" fmla="*/ 9950 w 352"/>
                  <a:gd name="T43" fmla="*/ 2208 h 377"/>
                  <a:gd name="T44" fmla="*/ 5712 w 352"/>
                  <a:gd name="T45" fmla="*/ 7472 h 377"/>
                  <a:gd name="T46" fmla="*/ 3440 w 352"/>
                  <a:gd name="T47" fmla="*/ 8398 h 377"/>
                  <a:gd name="T48" fmla="*/ 3021 w 352"/>
                  <a:gd name="T49" fmla="*/ 9134 h 377"/>
                  <a:gd name="T50" fmla="*/ 2936 w 352"/>
                  <a:gd name="T51" fmla="*/ 10622 h 377"/>
                  <a:gd name="T52" fmla="*/ 2877 w 352"/>
                  <a:gd name="T53" fmla="*/ 11437 h 377"/>
                  <a:gd name="T54" fmla="*/ 0 w 352"/>
                  <a:gd name="T55" fmla="*/ 11437 h 377"/>
                  <a:gd name="T56" fmla="*/ 32 w 352"/>
                  <a:gd name="T57" fmla="*/ 10949 h 37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352"/>
                  <a:gd name="T88" fmla="*/ 0 h 377"/>
                  <a:gd name="T89" fmla="*/ 352 w 352"/>
                  <a:gd name="T90" fmla="*/ 377 h 377"/>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352" h="377">
                    <a:moveTo>
                      <a:pt x="1" y="361"/>
                    </a:moveTo>
                    <a:cubicBezTo>
                      <a:pt x="1" y="353"/>
                      <a:pt x="16" y="332"/>
                      <a:pt x="19" y="326"/>
                    </a:cubicBezTo>
                    <a:cubicBezTo>
                      <a:pt x="21" y="320"/>
                      <a:pt x="27" y="314"/>
                      <a:pt x="33" y="309"/>
                    </a:cubicBezTo>
                    <a:cubicBezTo>
                      <a:pt x="38" y="305"/>
                      <a:pt x="43" y="292"/>
                      <a:pt x="47" y="284"/>
                    </a:cubicBezTo>
                    <a:cubicBezTo>
                      <a:pt x="51" y="276"/>
                      <a:pt x="65" y="272"/>
                      <a:pt x="71" y="264"/>
                    </a:cubicBezTo>
                    <a:cubicBezTo>
                      <a:pt x="78" y="256"/>
                      <a:pt x="85" y="260"/>
                      <a:pt x="93" y="255"/>
                    </a:cubicBezTo>
                    <a:cubicBezTo>
                      <a:pt x="100" y="248"/>
                      <a:pt x="112" y="252"/>
                      <a:pt x="120" y="245"/>
                    </a:cubicBezTo>
                    <a:cubicBezTo>
                      <a:pt x="125" y="241"/>
                      <a:pt x="135" y="240"/>
                      <a:pt x="144" y="237"/>
                    </a:cubicBezTo>
                    <a:cubicBezTo>
                      <a:pt x="151" y="234"/>
                      <a:pt x="158" y="229"/>
                      <a:pt x="165" y="228"/>
                    </a:cubicBezTo>
                    <a:cubicBezTo>
                      <a:pt x="169" y="228"/>
                      <a:pt x="174" y="230"/>
                      <a:pt x="177" y="228"/>
                    </a:cubicBezTo>
                    <a:cubicBezTo>
                      <a:pt x="181" y="226"/>
                      <a:pt x="182" y="220"/>
                      <a:pt x="185" y="218"/>
                    </a:cubicBezTo>
                    <a:cubicBezTo>
                      <a:pt x="194" y="210"/>
                      <a:pt x="206" y="209"/>
                      <a:pt x="214" y="201"/>
                    </a:cubicBezTo>
                    <a:cubicBezTo>
                      <a:pt x="224" y="193"/>
                      <a:pt x="228" y="178"/>
                      <a:pt x="239" y="168"/>
                    </a:cubicBezTo>
                    <a:cubicBezTo>
                      <a:pt x="250" y="158"/>
                      <a:pt x="267" y="152"/>
                      <a:pt x="275" y="138"/>
                    </a:cubicBezTo>
                    <a:cubicBezTo>
                      <a:pt x="279" y="131"/>
                      <a:pt x="277" y="122"/>
                      <a:pt x="280" y="117"/>
                    </a:cubicBezTo>
                    <a:cubicBezTo>
                      <a:pt x="283" y="112"/>
                      <a:pt x="292" y="111"/>
                      <a:pt x="296" y="104"/>
                    </a:cubicBezTo>
                    <a:cubicBezTo>
                      <a:pt x="305" y="92"/>
                      <a:pt x="307" y="74"/>
                      <a:pt x="313" y="62"/>
                    </a:cubicBezTo>
                    <a:cubicBezTo>
                      <a:pt x="317" y="52"/>
                      <a:pt x="329" y="47"/>
                      <a:pt x="333" y="36"/>
                    </a:cubicBezTo>
                    <a:cubicBezTo>
                      <a:pt x="338" y="21"/>
                      <a:pt x="337" y="9"/>
                      <a:pt x="352" y="0"/>
                    </a:cubicBezTo>
                    <a:cubicBezTo>
                      <a:pt x="352" y="1"/>
                      <a:pt x="352" y="2"/>
                      <a:pt x="352" y="4"/>
                    </a:cubicBezTo>
                    <a:cubicBezTo>
                      <a:pt x="352" y="17"/>
                      <a:pt x="349" y="42"/>
                      <a:pt x="329" y="72"/>
                    </a:cubicBezTo>
                    <a:cubicBezTo>
                      <a:pt x="329" y="72"/>
                      <a:pt x="329" y="72"/>
                      <a:pt x="329" y="73"/>
                    </a:cubicBezTo>
                    <a:cubicBezTo>
                      <a:pt x="302" y="142"/>
                      <a:pt x="247" y="210"/>
                      <a:pt x="189" y="246"/>
                    </a:cubicBezTo>
                    <a:cubicBezTo>
                      <a:pt x="167" y="260"/>
                      <a:pt x="142" y="270"/>
                      <a:pt x="114" y="277"/>
                    </a:cubicBezTo>
                    <a:cubicBezTo>
                      <a:pt x="109" y="278"/>
                      <a:pt x="100" y="285"/>
                      <a:pt x="100" y="301"/>
                    </a:cubicBezTo>
                    <a:cubicBezTo>
                      <a:pt x="100" y="313"/>
                      <a:pt x="99" y="328"/>
                      <a:pt x="97" y="350"/>
                    </a:cubicBezTo>
                    <a:cubicBezTo>
                      <a:pt x="97" y="350"/>
                      <a:pt x="96" y="366"/>
                      <a:pt x="95" y="377"/>
                    </a:cubicBezTo>
                    <a:cubicBezTo>
                      <a:pt x="0" y="377"/>
                      <a:pt x="0" y="377"/>
                      <a:pt x="0" y="377"/>
                    </a:cubicBezTo>
                    <a:cubicBezTo>
                      <a:pt x="0" y="371"/>
                      <a:pt x="1" y="361"/>
                      <a:pt x="1" y="361"/>
                    </a:cubicBezTo>
                    <a:close/>
                  </a:path>
                </a:pathLst>
              </a:custGeom>
              <a:solidFill>
                <a:srgbClr val="FEE6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1" name="Freeform 15"/>
              <p:cNvSpPr>
                <a:spLocks/>
              </p:cNvSpPr>
              <p:nvPr/>
            </p:nvSpPr>
            <p:spPr bwMode="auto">
              <a:xfrm>
                <a:off x="3687" y="2488"/>
                <a:ext cx="133" cy="258"/>
              </a:xfrm>
              <a:custGeom>
                <a:avLst/>
                <a:gdLst>
                  <a:gd name="T0" fmla="*/ 1540 w 67"/>
                  <a:gd name="T1" fmla="*/ 897 h 130"/>
                  <a:gd name="T2" fmla="*/ 651 w 67"/>
                  <a:gd name="T3" fmla="*/ 804 h 130"/>
                  <a:gd name="T4" fmla="*/ 0 w 67"/>
                  <a:gd name="T5" fmla="*/ 0 h 130"/>
                  <a:gd name="T6" fmla="*/ 993 w 67"/>
                  <a:gd name="T7" fmla="*/ 3785 h 130"/>
                  <a:gd name="T8" fmla="*/ 1040 w 67"/>
                  <a:gd name="T9" fmla="*/ 3660 h 130"/>
                  <a:gd name="T10" fmla="*/ 2064 w 67"/>
                  <a:gd name="T11" fmla="*/ 4001 h 130"/>
                  <a:gd name="T12" fmla="*/ 2064 w 67"/>
                  <a:gd name="T13" fmla="*/ 3969 h 130"/>
                  <a:gd name="T14" fmla="*/ 1540 w 67"/>
                  <a:gd name="T15" fmla="*/ 836 h 130"/>
                  <a:gd name="T16" fmla="*/ 1540 w 67"/>
                  <a:gd name="T17" fmla="*/ 897 h 1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7"/>
                  <a:gd name="T28" fmla="*/ 0 h 130"/>
                  <a:gd name="T29" fmla="*/ 67 w 67"/>
                  <a:gd name="T30" fmla="*/ 130 h 1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7" h="130">
                    <a:moveTo>
                      <a:pt x="50" y="29"/>
                    </a:moveTo>
                    <a:cubicBezTo>
                      <a:pt x="43" y="46"/>
                      <a:pt x="38" y="41"/>
                      <a:pt x="21" y="26"/>
                    </a:cubicBezTo>
                    <a:cubicBezTo>
                      <a:pt x="14" y="20"/>
                      <a:pt x="6" y="11"/>
                      <a:pt x="0" y="0"/>
                    </a:cubicBezTo>
                    <a:cubicBezTo>
                      <a:pt x="7" y="23"/>
                      <a:pt x="25" y="85"/>
                      <a:pt x="32" y="123"/>
                    </a:cubicBezTo>
                    <a:cubicBezTo>
                      <a:pt x="32" y="121"/>
                      <a:pt x="33" y="120"/>
                      <a:pt x="34" y="119"/>
                    </a:cubicBezTo>
                    <a:cubicBezTo>
                      <a:pt x="43" y="99"/>
                      <a:pt x="57" y="110"/>
                      <a:pt x="67" y="130"/>
                    </a:cubicBezTo>
                    <a:cubicBezTo>
                      <a:pt x="67" y="129"/>
                      <a:pt x="67" y="129"/>
                      <a:pt x="67" y="129"/>
                    </a:cubicBezTo>
                    <a:cubicBezTo>
                      <a:pt x="67" y="129"/>
                      <a:pt x="53" y="66"/>
                      <a:pt x="50" y="27"/>
                    </a:cubicBezTo>
                    <a:cubicBezTo>
                      <a:pt x="50" y="28"/>
                      <a:pt x="50" y="28"/>
                      <a:pt x="50" y="29"/>
                    </a:cubicBez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2" name="Freeform 16"/>
              <p:cNvSpPr>
                <a:spLocks/>
              </p:cNvSpPr>
              <p:nvPr/>
            </p:nvSpPr>
            <p:spPr bwMode="auto">
              <a:xfrm>
                <a:off x="3764" y="2823"/>
                <a:ext cx="99" cy="364"/>
              </a:xfrm>
              <a:custGeom>
                <a:avLst/>
                <a:gdLst>
                  <a:gd name="T0" fmla="*/ 1093 w 50"/>
                  <a:gd name="T1" fmla="*/ 1240 h 184"/>
                  <a:gd name="T2" fmla="*/ 0 w 50"/>
                  <a:gd name="T3" fmla="*/ 0 h 184"/>
                  <a:gd name="T4" fmla="*/ 279 w 50"/>
                  <a:gd name="T5" fmla="*/ 4764 h 184"/>
                  <a:gd name="T6" fmla="*/ 584 w 50"/>
                  <a:gd name="T7" fmla="*/ 4241 h 184"/>
                  <a:gd name="T8" fmla="*/ 1521 w 50"/>
                  <a:gd name="T9" fmla="*/ 5573 h 184"/>
                  <a:gd name="T10" fmla="*/ 1521 w 50"/>
                  <a:gd name="T11" fmla="*/ 5573 h 184"/>
                  <a:gd name="T12" fmla="*/ 1305 w 50"/>
                  <a:gd name="T13" fmla="*/ 720 h 184"/>
                  <a:gd name="T14" fmla="*/ 1093 w 50"/>
                  <a:gd name="T15" fmla="*/ 1240 h 184"/>
                  <a:gd name="T16" fmla="*/ 0 60000 65536"/>
                  <a:gd name="T17" fmla="*/ 0 60000 65536"/>
                  <a:gd name="T18" fmla="*/ 0 60000 65536"/>
                  <a:gd name="T19" fmla="*/ 0 60000 65536"/>
                  <a:gd name="T20" fmla="*/ 0 60000 65536"/>
                  <a:gd name="T21" fmla="*/ 0 60000 65536"/>
                  <a:gd name="T22" fmla="*/ 0 60000 65536"/>
                  <a:gd name="T23" fmla="*/ 0 60000 65536"/>
                  <a:gd name="T24" fmla="*/ 0 w 50"/>
                  <a:gd name="T25" fmla="*/ 0 h 184"/>
                  <a:gd name="T26" fmla="*/ 50 w 50"/>
                  <a:gd name="T27" fmla="*/ 184 h 1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0" h="184">
                    <a:moveTo>
                      <a:pt x="36" y="41"/>
                    </a:moveTo>
                    <a:cubicBezTo>
                      <a:pt x="27" y="45"/>
                      <a:pt x="10" y="24"/>
                      <a:pt x="0" y="0"/>
                    </a:cubicBezTo>
                    <a:cubicBezTo>
                      <a:pt x="11" y="64"/>
                      <a:pt x="9" y="114"/>
                      <a:pt x="9" y="157"/>
                    </a:cubicBezTo>
                    <a:cubicBezTo>
                      <a:pt x="11" y="148"/>
                      <a:pt x="14" y="142"/>
                      <a:pt x="19" y="140"/>
                    </a:cubicBezTo>
                    <a:cubicBezTo>
                      <a:pt x="30" y="138"/>
                      <a:pt x="44" y="161"/>
                      <a:pt x="50" y="184"/>
                    </a:cubicBezTo>
                    <a:cubicBezTo>
                      <a:pt x="50" y="184"/>
                      <a:pt x="50" y="184"/>
                      <a:pt x="50" y="184"/>
                    </a:cubicBezTo>
                    <a:cubicBezTo>
                      <a:pt x="50" y="184"/>
                      <a:pt x="43" y="76"/>
                      <a:pt x="43" y="24"/>
                    </a:cubicBezTo>
                    <a:cubicBezTo>
                      <a:pt x="41" y="32"/>
                      <a:pt x="39" y="39"/>
                      <a:pt x="36" y="41"/>
                    </a:cubicBez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3" name="Freeform 17"/>
              <p:cNvSpPr>
                <a:spLocks/>
              </p:cNvSpPr>
              <p:nvPr/>
            </p:nvSpPr>
            <p:spPr bwMode="auto">
              <a:xfrm>
                <a:off x="3628" y="2160"/>
                <a:ext cx="120" cy="263"/>
              </a:xfrm>
              <a:custGeom>
                <a:avLst/>
                <a:gdLst>
                  <a:gd name="T0" fmla="*/ 557 w 61"/>
                  <a:gd name="T1" fmla="*/ 720 h 133"/>
                  <a:gd name="T2" fmla="*/ 0 w 61"/>
                  <a:gd name="T3" fmla="*/ 0 h 133"/>
                  <a:gd name="T4" fmla="*/ 677 w 61"/>
                  <a:gd name="T5" fmla="*/ 4020 h 133"/>
                  <a:gd name="T6" fmla="*/ 883 w 61"/>
                  <a:gd name="T7" fmla="*/ 3504 h 133"/>
                  <a:gd name="T8" fmla="*/ 1796 w 61"/>
                  <a:gd name="T9" fmla="*/ 3741 h 133"/>
                  <a:gd name="T10" fmla="*/ 1765 w 61"/>
                  <a:gd name="T11" fmla="*/ 3688 h 133"/>
                  <a:gd name="T12" fmla="*/ 1377 w 61"/>
                  <a:gd name="T13" fmla="*/ 872 h 133"/>
                  <a:gd name="T14" fmla="*/ 557 w 61"/>
                  <a:gd name="T15" fmla="*/ 720 h 133"/>
                  <a:gd name="T16" fmla="*/ 0 60000 65536"/>
                  <a:gd name="T17" fmla="*/ 0 60000 65536"/>
                  <a:gd name="T18" fmla="*/ 0 60000 65536"/>
                  <a:gd name="T19" fmla="*/ 0 60000 65536"/>
                  <a:gd name="T20" fmla="*/ 0 60000 65536"/>
                  <a:gd name="T21" fmla="*/ 0 60000 65536"/>
                  <a:gd name="T22" fmla="*/ 0 60000 65536"/>
                  <a:gd name="T23" fmla="*/ 0 60000 65536"/>
                  <a:gd name="T24" fmla="*/ 0 w 61"/>
                  <a:gd name="T25" fmla="*/ 0 h 133"/>
                  <a:gd name="T26" fmla="*/ 61 w 61"/>
                  <a:gd name="T27" fmla="*/ 133 h 1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1" h="133">
                    <a:moveTo>
                      <a:pt x="19" y="24"/>
                    </a:moveTo>
                    <a:cubicBezTo>
                      <a:pt x="13" y="19"/>
                      <a:pt x="5" y="10"/>
                      <a:pt x="0" y="0"/>
                    </a:cubicBezTo>
                    <a:cubicBezTo>
                      <a:pt x="6" y="27"/>
                      <a:pt x="22" y="105"/>
                      <a:pt x="23" y="133"/>
                    </a:cubicBezTo>
                    <a:cubicBezTo>
                      <a:pt x="23" y="127"/>
                      <a:pt x="26" y="121"/>
                      <a:pt x="30" y="116"/>
                    </a:cubicBezTo>
                    <a:cubicBezTo>
                      <a:pt x="39" y="98"/>
                      <a:pt x="51" y="107"/>
                      <a:pt x="61" y="124"/>
                    </a:cubicBezTo>
                    <a:cubicBezTo>
                      <a:pt x="60" y="123"/>
                      <a:pt x="60" y="123"/>
                      <a:pt x="60" y="122"/>
                    </a:cubicBezTo>
                    <a:cubicBezTo>
                      <a:pt x="57" y="111"/>
                      <a:pt x="48" y="54"/>
                      <a:pt x="47" y="29"/>
                    </a:cubicBezTo>
                    <a:cubicBezTo>
                      <a:pt x="40" y="43"/>
                      <a:pt x="35" y="38"/>
                      <a:pt x="19" y="24"/>
                    </a:cubicBez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4" name="Freeform 18"/>
              <p:cNvSpPr>
                <a:spLocks/>
              </p:cNvSpPr>
              <p:nvPr/>
            </p:nvSpPr>
            <p:spPr bwMode="auto">
              <a:xfrm>
                <a:off x="3487" y="1524"/>
                <a:ext cx="127" cy="236"/>
              </a:xfrm>
              <a:custGeom>
                <a:avLst/>
                <a:gdLst>
                  <a:gd name="T0" fmla="*/ 929 w 64"/>
                  <a:gd name="T1" fmla="*/ 3340 h 119"/>
                  <a:gd name="T2" fmla="*/ 1969 w 64"/>
                  <a:gd name="T3" fmla="*/ 3556 h 119"/>
                  <a:gd name="T4" fmla="*/ 1500 w 64"/>
                  <a:gd name="T5" fmla="*/ 833 h 119"/>
                  <a:gd name="T6" fmla="*/ 681 w 64"/>
                  <a:gd name="T7" fmla="*/ 649 h 119"/>
                  <a:gd name="T8" fmla="*/ 0 w 64"/>
                  <a:gd name="T9" fmla="*/ 0 h 119"/>
                  <a:gd name="T10" fmla="*/ 772 w 64"/>
                  <a:gd name="T11" fmla="*/ 3649 h 119"/>
                  <a:gd name="T12" fmla="*/ 929 w 64"/>
                  <a:gd name="T13" fmla="*/ 3340 h 119"/>
                  <a:gd name="T14" fmla="*/ 0 60000 65536"/>
                  <a:gd name="T15" fmla="*/ 0 60000 65536"/>
                  <a:gd name="T16" fmla="*/ 0 60000 65536"/>
                  <a:gd name="T17" fmla="*/ 0 60000 65536"/>
                  <a:gd name="T18" fmla="*/ 0 60000 65536"/>
                  <a:gd name="T19" fmla="*/ 0 60000 65536"/>
                  <a:gd name="T20" fmla="*/ 0 60000 65536"/>
                  <a:gd name="T21" fmla="*/ 0 w 64"/>
                  <a:gd name="T22" fmla="*/ 0 h 119"/>
                  <a:gd name="T23" fmla="*/ 64 w 64"/>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119">
                    <a:moveTo>
                      <a:pt x="30" y="109"/>
                    </a:moveTo>
                    <a:cubicBezTo>
                      <a:pt x="39" y="91"/>
                      <a:pt x="52" y="100"/>
                      <a:pt x="64" y="116"/>
                    </a:cubicBezTo>
                    <a:cubicBezTo>
                      <a:pt x="56" y="102"/>
                      <a:pt x="46" y="47"/>
                      <a:pt x="49" y="27"/>
                    </a:cubicBezTo>
                    <a:cubicBezTo>
                      <a:pt x="43" y="39"/>
                      <a:pt x="37" y="34"/>
                      <a:pt x="22" y="21"/>
                    </a:cubicBezTo>
                    <a:cubicBezTo>
                      <a:pt x="15" y="15"/>
                      <a:pt x="7" y="8"/>
                      <a:pt x="0" y="0"/>
                    </a:cubicBezTo>
                    <a:cubicBezTo>
                      <a:pt x="10" y="30"/>
                      <a:pt x="20" y="86"/>
                      <a:pt x="25" y="119"/>
                    </a:cubicBezTo>
                    <a:cubicBezTo>
                      <a:pt x="26" y="116"/>
                      <a:pt x="27" y="112"/>
                      <a:pt x="30" y="109"/>
                    </a:cubicBez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5" name="Freeform 19"/>
              <p:cNvSpPr>
                <a:spLocks/>
              </p:cNvSpPr>
              <p:nvPr/>
            </p:nvSpPr>
            <p:spPr bwMode="auto">
              <a:xfrm>
                <a:off x="3550" y="1827"/>
                <a:ext cx="129" cy="269"/>
              </a:xfrm>
              <a:custGeom>
                <a:avLst/>
                <a:gdLst>
                  <a:gd name="T0" fmla="*/ 1135 w 65"/>
                  <a:gd name="T1" fmla="*/ 3505 h 136"/>
                  <a:gd name="T2" fmla="*/ 2000 w 65"/>
                  <a:gd name="T3" fmla="*/ 3632 h 136"/>
                  <a:gd name="T4" fmla="*/ 1627 w 65"/>
                  <a:gd name="T5" fmla="*/ 1116 h 136"/>
                  <a:gd name="T6" fmla="*/ 836 w 65"/>
                  <a:gd name="T7" fmla="*/ 904 h 136"/>
                  <a:gd name="T8" fmla="*/ 0 w 65"/>
                  <a:gd name="T9" fmla="*/ 0 h 136"/>
                  <a:gd name="T10" fmla="*/ 897 w 65"/>
                  <a:gd name="T11" fmla="*/ 4116 h 136"/>
                  <a:gd name="T12" fmla="*/ 1135 w 65"/>
                  <a:gd name="T13" fmla="*/ 3505 h 136"/>
                  <a:gd name="T14" fmla="*/ 0 60000 65536"/>
                  <a:gd name="T15" fmla="*/ 0 60000 65536"/>
                  <a:gd name="T16" fmla="*/ 0 60000 65536"/>
                  <a:gd name="T17" fmla="*/ 0 60000 65536"/>
                  <a:gd name="T18" fmla="*/ 0 60000 65536"/>
                  <a:gd name="T19" fmla="*/ 0 60000 65536"/>
                  <a:gd name="T20" fmla="*/ 0 60000 65536"/>
                  <a:gd name="T21" fmla="*/ 0 w 65"/>
                  <a:gd name="T22" fmla="*/ 0 h 136"/>
                  <a:gd name="T23" fmla="*/ 65 w 65"/>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5" h="136">
                    <a:moveTo>
                      <a:pt x="37" y="116"/>
                    </a:moveTo>
                    <a:cubicBezTo>
                      <a:pt x="45" y="100"/>
                      <a:pt x="55" y="106"/>
                      <a:pt x="65" y="120"/>
                    </a:cubicBezTo>
                    <a:cubicBezTo>
                      <a:pt x="59" y="108"/>
                      <a:pt x="52" y="65"/>
                      <a:pt x="53" y="37"/>
                    </a:cubicBezTo>
                    <a:cubicBezTo>
                      <a:pt x="47" y="48"/>
                      <a:pt x="42" y="43"/>
                      <a:pt x="27" y="30"/>
                    </a:cubicBezTo>
                    <a:cubicBezTo>
                      <a:pt x="19" y="24"/>
                      <a:pt x="8" y="13"/>
                      <a:pt x="0" y="0"/>
                    </a:cubicBezTo>
                    <a:cubicBezTo>
                      <a:pt x="7" y="28"/>
                      <a:pt x="25" y="105"/>
                      <a:pt x="29" y="136"/>
                    </a:cubicBezTo>
                    <a:cubicBezTo>
                      <a:pt x="30" y="129"/>
                      <a:pt x="32" y="122"/>
                      <a:pt x="37" y="116"/>
                    </a:cubicBez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6" name="Freeform 20"/>
              <p:cNvSpPr>
                <a:spLocks/>
              </p:cNvSpPr>
              <p:nvPr/>
            </p:nvSpPr>
            <p:spPr bwMode="auto">
              <a:xfrm>
                <a:off x="3404" y="1296"/>
                <a:ext cx="144" cy="168"/>
              </a:xfrm>
              <a:custGeom>
                <a:avLst/>
                <a:gdLst>
                  <a:gd name="T0" fmla="*/ 953 w 73"/>
                  <a:gd name="T1" fmla="*/ 2563 h 85"/>
                  <a:gd name="T2" fmla="*/ 1168 w 73"/>
                  <a:gd name="T3" fmla="*/ 2137 h 85"/>
                  <a:gd name="T4" fmla="*/ 2148 w 73"/>
                  <a:gd name="T5" fmla="*/ 2316 h 85"/>
                  <a:gd name="T6" fmla="*/ 2180 w 73"/>
                  <a:gd name="T7" fmla="*/ 2316 h 85"/>
                  <a:gd name="T8" fmla="*/ 1620 w 73"/>
                  <a:gd name="T9" fmla="*/ 0 h 85"/>
                  <a:gd name="T10" fmla="*/ 0 w 73"/>
                  <a:gd name="T11" fmla="*/ 0 h 85"/>
                  <a:gd name="T12" fmla="*/ 953 w 73"/>
                  <a:gd name="T13" fmla="*/ 2563 h 85"/>
                  <a:gd name="T14" fmla="*/ 0 60000 65536"/>
                  <a:gd name="T15" fmla="*/ 0 60000 65536"/>
                  <a:gd name="T16" fmla="*/ 0 60000 65536"/>
                  <a:gd name="T17" fmla="*/ 0 60000 65536"/>
                  <a:gd name="T18" fmla="*/ 0 60000 65536"/>
                  <a:gd name="T19" fmla="*/ 0 60000 65536"/>
                  <a:gd name="T20" fmla="*/ 0 60000 65536"/>
                  <a:gd name="T21" fmla="*/ 0 w 73"/>
                  <a:gd name="T22" fmla="*/ 0 h 85"/>
                  <a:gd name="T23" fmla="*/ 73 w 73"/>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3" h="85">
                    <a:moveTo>
                      <a:pt x="32" y="85"/>
                    </a:moveTo>
                    <a:cubicBezTo>
                      <a:pt x="33" y="81"/>
                      <a:pt x="35" y="76"/>
                      <a:pt x="39" y="71"/>
                    </a:cubicBezTo>
                    <a:cubicBezTo>
                      <a:pt x="48" y="53"/>
                      <a:pt x="61" y="61"/>
                      <a:pt x="72" y="77"/>
                    </a:cubicBezTo>
                    <a:cubicBezTo>
                      <a:pt x="73" y="77"/>
                      <a:pt x="73" y="77"/>
                      <a:pt x="73" y="77"/>
                    </a:cubicBezTo>
                    <a:cubicBezTo>
                      <a:pt x="70" y="66"/>
                      <a:pt x="59" y="25"/>
                      <a:pt x="54" y="0"/>
                    </a:cubicBezTo>
                    <a:cubicBezTo>
                      <a:pt x="0" y="0"/>
                      <a:pt x="0" y="0"/>
                      <a:pt x="0" y="0"/>
                    </a:cubicBezTo>
                    <a:cubicBezTo>
                      <a:pt x="11" y="24"/>
                      <a:pt x="28" y="64"/>
                      <a:pt x="32" y="85"/>
                    </a:cubicBez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7" name="Freeform 21"/>
              <p:cNvSpPr>
                <a:spLocks/>
              </p:cNvSpPr>
              <p:nvPr/>
            </p:nvSpPr>
            <p:spPr bwMode="auto">
              <a:xfrm>
                <a:off x="3774" y="3171"/>
                <a:ext cx="93" cy="232"/>
              </a:xfrm>
              <a:custGeom>
                <a:avLst/>
                <a:gdLst>
                  <a:gd name="T0" fmla="*/ 1272 w 47"/>
                  <a:gd name="T1" fmla="*/ 3585 h 117"/>
                  <a:gd name="T2" fmla="*/ 1425 w 47"/>
                  <a:gd name="T3" fmla="*/ 1317 h 117"/>
                  <a:gd name="T4" fmla="*/ 1061 w 47"/>
                  <a:gd name="T5" fmla="*/ 1715 h 117"/>
                  <a:gd name="T6" fmla="*/ 277 w 47"/>
                  <a:gd name="T7" fmla="*/ 771 h 117"/>
                  <a:gd name="T8" fmla="*/ 125 w 47"/>
                  <a:gd name="T9" fmla="*/ 0 h 117"/>
                  <a:gd name="T10" fmla="*/ 125 w 47"/>
                  <a:gd name="T11" fmla="*/ 0 h 117"/>
                  <a:gd name="T12" fmla="*/ 0 w 47"/>
                  <a:gd name="T13" fmla="*/ 3585 h 117"/>
                  <a:gd name="T14" fmla="*/ 1272 w 47"/>
                  <a:gd name="T15" fmla="*/ 3585 h 117"/>
                  <a:gd name="T16" fmla="*/ 0 60000 65536"/>
                  <a:gd name="T17" fmla="*/ 0 60000 65536"/>
                  <a:gd name="T18" fmla="*/ 0 60000 65536"/>
                  <a:gd name="T19" fmla="*/ 0 60000 65536"/>
                  <a:gd name="T20" fmla="*/ 0 60000 65536"/>
                  <a:gd name="T21" fmla="*/ 0 60000 65536"/>
                  <a:gd name="T22" fmla="*/ 0 60000 65536"/>
                  <a:gd name="T23" fmla="*/ 0 60000 65536"/>
                  <a:gd name="T24" fmla="*/ 0 w 47"/>
                  <a:gd name="T25" fmla="*/ 0 h 117"/>
                  <a:gd name="T26" fmla="*/ 47 w 47"/>
                  <a:gd name="T27" fmla="*/ 117 h 1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7" h="117">
                    <a:moveTo>
                      <a:pt x="42" y="117"/>
                    </a:moveTo>
                    <a:cubicBezTo>
                      <a:pt x="43" y="105"/>
                      <a:pt x="46" y="65"/>
                      <a:pt x="47" y="43"/>
                    </a:cubicBezTo>
                    <a:cubicBezTo>
                      <a:pt x="45" y="50"/>
                      <a:pt x="42" y="54"/>
                      <a:pt x="35" y="56"/>
                    </a:cubicBezTo>
                    <a:cubicBezTo>
                      <a:pt x="22" y="58"/>
                      <a:pt x="14" y="47"/>
                      <a:pt x="9" y="25"/>
                    </a:cubicBezTo>
                    <a:cubicBezTo>
                      <a:pt x="7" y="17"/>
                      <a:pt x="5" y="8"/>
                      <a:pt x="4" y="0"/>
                    </a:cubicBezTo>
                    <a:cubicBezTo>
                      <a:pt x="4" y="0"/>
                      <a:pt x="4" y="0"/>
                      <a:pt x="4" y="0"/>
                    </a:cubicBezTo>
                    <a:cubicBezTo>
                      <a:pt x="6" y="18"/>
                      <a:pt x="3" y="79"/>
                      <a:pt x="0" y="117"/>
                    </a:cubicBezTo>
                    <a:lnTo>
                      <a:pt x="42" y="117"/>
                    </a:lnTo>
                    <a:close/>
                  </a:path>
                </a:pathLst>
              </a:custGeom>
              <a:solidFill>
                <a:srgbClr val="E567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58" name="Freeform 22"/>
              <p:cNvSpPr>
                <a:spLocks/>
              </p:cNvSpPr>
              <p:nvPr/>
            </p:nvSpPr>
            <p:spPr bwMode="auto">
              <a:xfrm>
                <a:off x="3507" y="1542"/>
                <a:ext cx="39" cy="194"/>
              </a:xfrm>
              <a:custGeom>
                <a:avLst/>
                <a:gdLst>
                  <a:gd name="T0" fmla="*/ 0 w 20"/>
                  <a:gd name="T1" fmla="*/ 0 h 98"/>
                  <a:gd name="T2" fmla="*/ 564 w 20"/>
                  <a:gd name="T3" fmla="*/ 2977 h 98"/>
                  <a:gd name="T4" fmla="*/ 0 60000 65536"/>
                  <a:gd name="T5" fmla="*/ 0 60000 65536"/>
                  <a:gd name="T6" fmla="*/ 0 w 20"/>
                  <a:gd name="T7" fmla="*/ 0 h 98"/>
                  <a:gd name="T8" fmla="*/ 20 w 20"/>
                  <a:gd name="T9" fmla="*/ 98 h 98"/>
                </a:gdLst>
                <a:ahLst/>
                <a:cxnLst>
                  <a:cxn ang="T4">
                    <a:pos x="T0" y="T1"/>
                  </a:cxn>
                  <a:cxn ang="T5">
                    <a:pos x="T2" y="T3"/>
                  </a:cxn>
                </a:cxnLst>
                <a:rect l="T6" t="T7" r="T8" b="T9"/>
                <a:pathLst>
                  <a:path w="20" h="98">
                    <a:moveTo>
                      <a:pt x="0" y="0"/>
                    </a:moveTo>
                    <a:cubicBezTo>
                      <a:pt x="3" y="9"/>
                      <a:pt x="16" y="69"/>
                      <a:pt x="20" y="9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59" name="Freeform 23"/>
              <p:cNvSpPr>
                <a:spLocks/>
              </p:cNvSpPr>
              <p:nvPr/>
            </p:nvSpPr>
            <p:spPr bwMode="auto">
              <a:xfrm>
                <a:off x="3527" y="1558"/>
                <a:ext cx="33" cy="174"/>
              </a:xfrm>
              <a:custGeom>
                <a:avLst/>
                <a:gdLst>
                  <a:gd name="T0" fmla="*/ 0 w 17"/>
                  <a:gd name="T1" fmla="*/ 0 h 88"/>
                  <a:gd name="T2" fmla="*/ 468 w 17"/>
                  <a:gd name="T3" fmla="*/ 2659 h 88"/>
                  <a:gd name="T4" fmla="*/ 0 60000 65536"/>
                  <a:gd name="T5" fmla="*/ 0 60000 65536"/>
                  <a:gd name="T6" fmla="*/ 0 w 17"/>
                  <a:gd name="T7" fmla="*/ 0 h 88"/>
                  <a:gd name="T8" fmla="*/ 17 w 17"/>
                  <a:gd name="T9" fmla="*/ 88 h 88"/>
                </a:gdLst>
                <a:ahLst/>
                <a:cxnLst>
                  <a:cxn ang="T4">
                    <a:pos x="T0" y="T1"/>
                  </a:cxn>
                  <a:cxn ang="T5">
                    <a:pos x="T2" y="T3"/>
                  </a:cxn>
                </a:cxnLst>
                <a:rect l="T6" t="T7" r="T8" b="T9"/>
                <a:pathLst>
                  <a:path w="17" h="88">
                    <a:moveTo>
                      <a:pt x="0" y="0"/>
                    </a:moveTo>
                    <a:cubicBezTo>
                      <a:pt x="2" y="10"/>
                      <a:pt x="13" y="65"/>
                      <a:pt x="17" y="8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0" name="Freeform 24"/>
              <p:cNvSpPr>
                <a:spLocks/>
              </p:cNvSpPr>
              <p:nvPr/>
            </p:nvSpPr>
            <p:spPr bwMode="auto">
              <a:xfrm>
                <a:off x="3546" y="1573"/>
                <a:ext cx="26" cy="155"/>
              </a:xfrm>
              <a:custGeom>
                <a:avLst/>
                <a:gdLst>
                  <a:gd name="T0" fmla="*/ 0 w 13"/>
                  <a:gd name="T1" fmla="*/ 0 h 78"/>
                  <a:gd name="T2" fmla="*/ 416 w 13"/>
                  <a:gd name="T3" fmla="*/ 2416 h 78"/>
                  <a:gd name="T4" fmla="*/ 0 60000 65536"/>
                  <a:gd name="T5" fmla="*/ 0 60000 65536"/>
                  <a:gd name="T6" fmla="*/ 0 w 13"/>
                  <a:gd name="T7" fmla="*/ 0 h 78"/>
                  <a:gd name="T8" fmla="*/ 13 w 13"/>
                  <a:gd name="T9" fmla="*/ 78 h 78"/>
                </a:gdLst>
                <a:ahLst/>
                <a:cxnLst>
                  <a:cxn ang="T4">
                    <a:pos x="T0" y="T1"/>
                  </a:cxn>
                  <a:cxn ang="T5">
                    <a:pos x="T2" y="T3"/>
                  </a:cxn>
                </a:cxnLst>
                <a:rect l="T6" t="T7" r="T8" b="T9"/>
                <a:pathLst>
                  <a:path w="13" h="78">
                    <a:moveTo>
                      <a:pt x="0" y="0"/>
                    </a:moveTo>
                    <a:cubicBezTo>
                      <a:pt x="1" y="12"/>
                      <a:pt x="10" y="61"/>
                      <a:pt x="13" y="7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1" name="Freeform 25"/>
              <p:cNvSpPr>
                <a:spLocks/>
              </p:cNvSpPr>
              <p:nvPr/>
            </p:nvSpPr>
            <p:spPr bwMode="auto">
              <a:xfrm>
                <a:off x="3566" y="1589"/>
                <a:ext cx="20" cy="135"/>
              </a:xfrm>
              <a:custGeom>
                <a:avLst/>
                <a:gdLst>
                  <a:gd name="T0" fmla="*/ 0 w 10"/>
                  <a:gd name="T1" fmla="*/ 0 h 68"/>
                  <a:gd name="T2" fmla="*/ 320 w 10"/>
                  <a:gd name="T3" fmla="*/ 2096 h 68"/>
                  <a:gd name="T4" fmla="*/ 0 60000 65536"/>
                  <a:gd name="T5" fmla="*/ 0 60000 65536"/>
                  <a:gd name="T6" fmla="*/ 0 w 10"/>
                  <a:gd name="T7" fmla="*/ 0 h 68"/>
                  <a:gd name="T8" fmla="*/ 10 w 10"/>
                  <a:gd name="T9" fmla="*/ 68 h 68"/>
                </a:gdLst>
                <a:ahLst/>
                <a:cxnLst>
                  <a:cxn ang="T4">
                    <a:pos x="T0" y="T1"/>
                  </a:cxn>
                  <a:cxn ang="T5">
                    <a:pos x="T2" y="T3"/>
                  </a:cxn>
                </a:cxnLst>
                <a:rect l="T6" t="T7" r="T8" b="T9"/>
                <a:pathLst>
                  <a:path w="10" h="68">
                    <a:moveTo>
                      <a:pt x="0" y="0"/>
                    </a:moveTo>
                    <a:cubicBezTo>
                      <a:pt x="1" y="13"/>
                      <a:pt x="7" y="58"/>
                      <a:pt x="10" y="6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2" name="Freeform 26"/>
              <p:cNvSpPr>
                <a:spLocks/>
              </p:cNvSpPr>
              <p:nvPr/>
            </p:nvSpPr>
            <p:spPr bwMode="auto">
              <a:xfrm>
                <a:off x="3420" y="1296"/>
                <a:ext cx="57" cy="143"/>
              </a:xfrm>
              <a:custGeom>
                <a:avLst/>
                <a:gdLst>
                  <a:gd name="T0" fmla="*/ 0 w 29"/>
                  <a:gd name="T1" fmla="*/ 0 h 72"/>
                  <a:gd name="T2" fmla="*/ 849 w 29"/>
                  <a:gd name="T3" fmla="*/ 2224 h 72"/>
                  <a:gd name="T4" fmla="*/ 0 60000 65536"/>
                  <a:gd name="T5" fmla="*/ 0 60000 65536"/>
                  <a:gd name="T6" fmla="*/ 0 w 29"/>
                  <a:gd name="T7" fmla="*/ 0 h 72"/>
                  <a:gd name="T8" fmla="*/ 29 w 29"/>
                  <a:gd name="T9" fmla="*/ 72 h 72"/>
                </a:gdLst>
                <a:ahLst/>
                <a:cxnLst>
                  <a:cxn ang="T4">
                    <a:pos x="T0" y="T1"/>
                  </a:cxn>
                  <a:cxn ang="T5">
                    <a:pos x="T2" y="T3"/>
                  </a:cxn>
                </a:cxnLst>
                <a:rect l="T6" t="T7" r="T8" b="T9"/>
                <a:pathLst>
                  <a:path w="29" h="72">
                    <a:moveTo>
                      <a:pt x="0" y="0"/>
                    </a:moveTo>
                    <a:cubicBezTo>
                      <a:pt x="5" y="10"/>
                      <a:pt x="28" y="62"/>
                      <a:pt x="29" y="7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3" name="Freeform 27"/>
              <p:cNvSpPr>
                <a:spLocks/>
              </p:cNvSpPr>
              <p:nvPr/>
            </p:nvSpPr>
            <p:spPr bwMode="auto">
              <a:xfrm>
                <a:off x="3438" y="1298"/>
                <a:ext cx="51" cy="137"/>
              </a:xfrm>
              <a:custGeom>
                <a:avLst/>
                <a:gdLst>
                  <a:gd name="T0" fmla="*/ 0 w 26"/>
                  <a:gd name="T1" fmla="*/ 0 h 69"/>
                  <a:gd name="T2" fmla="*/ 753 w 26"/>
                  <a:gd name="T3" fmla="*/ 2128 h 69"/>
                  <a:gd name="T4" fmla="*/ 0 60000 65536"/>
                  <a:gd name="T5" fmla="*/ 0 60000 65536"/>
                  <a:gd name="T6" fmla="*/ 0 w 26"/>
                  <a:gd name="T7" fmla="*/ 0 h 69"/>
                  <a:gd name="T8" fmla="*/ 26 w 26"/>
                  <a:gd name="T9" fmla="*/ 69 h 69"/>
                </a:gdLst>
                <a:ahLst/>
                <a:cxnLst>
                  <a:cxn ang="T4">
                    <a:pos x="T0" y="T1"/>
                  </a:cxn>
                  <a:cxn ang="T5">
                    <a:pos x="T2" y="T3"/>
                  </a:cxn>
                </a:cxnLst>
                <a:rect l="T6" t="T7" r="T8" b="T9"/>
                <a:pathLst>
                  <a:path w="26" h="69">
                    <a:moveTo>
                      <a:pt x="0" y="0"/>
                    </a:moveTo>
                    <a:cubicBezTo>
                      <a:pt x="5" y="10"/>
                      <a:pt x="26" y="62"/>
                      <a:pt x="26" y="6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4" name="Freeform 28"/>
              <p:cNvSpPr>
                <a:spLocks/>
              </p:cNvSpPr>
              <p:nvPr/>
            </p:nvSpPr>
            <p:spPr bwMode="auto">
              <a:xfrm>
                <a:off x="3457" y="1298"/>
                <a:ext cx="46" cy="135"/>
              </a:xfrm>
              <a:custGeom>
                <a:avLst/>
                <a:gdLst>
                  <a:gd name="T0" fmla="*/ 0 w 23"/>
                  <a:gd name="T1" fmla="*/ 0 h 68"/>
                  <a:gd name="T2" fmla="*/ 736 w 23"/>
                  <a:gd name="T3" fmla="*/ 2096 h 68"/>
                  <a:gd name="T4" fmla="*/ 0 60000 65536"/>
                  <a:gd name="T5" fmla="*/ 0 60000 65536"/>
                  <a:gd name="T6" fmla="*/ 0 w 23"/>
                  <a:gd name="T7" fmla="*/ 0 h 68"/>
                  <a:gd name="T8" fmla="*/ 23 w 23"/>
                  <a:gd name="T9" fmla="*/ 68 h 68"/>
                </a:gdLst>
                <a:ahLst/>
                <a:cxnLst>
                  <a:cxn ang="T4">
                    <a:pos x="T0" y="T1"/>
                  </a:cxn>
                  <a:cxn ang="T5">
                    <a:pos x="T2" y="T3"/>
                  </a:cxn>
                </a:cxnLst>
                <a:rect l="T6" t="T7" r="T8" b="T9"/>
                <a:pathLst>
                  <a:path w="23" h="68">
                    <a:moveTo>
                      <a:pt x="0" y="0"/>
                    </a:moveTo>
                    <a:cubicBezTo>
                      <a:pt x="4" y="11"/>
                      <a:pt x="22" y="63"/>
                      <a:pt x="23" y="6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5" name="Freeform 29"/>
              <p:cNvSpPr>
                <a:spLocks/>
              </p:cNvSpPr>
              <p:nvPr/>
            </p:nvSpPr>
            <p:spPr bwMode="auto">
              <a:xfrm>
                <a:off x="3475" y="1298"/>
                <a:ext cx="40" cy="131"/>
              </a:xfrm>
              <a:custGeom>
                <a:avLst/>
                <a:gdLst>
                  <a:gd name="T0" fmla="*/ 0 w 20"/>
                  <a:gd name="T1" fmla="*/ 0 h 66"/>
                  <a:gd name="T2" fmla="*/ 640 w 20"/>
                  <a:gd name="T3" fmla="*/ 2032 h 66"/>
                  <a:gd name="T4" fmla="*/ 0 60000 65536"/>
                  <a:gd name="T5" fmla="*/ 0 60000 65536"/>
                  <a:gd name="T6" fmla="*/ 0 w 20"/>
                  <a:gd name="T7" fmla="*/ 0 h 66"/>
                  <a:gd name="T8" fmla="*/ 20 w 20"/>
                  <a:gd name="T9" fmla="*/ 66 h 66"/>
                </a:gdLst>
                <a:ahLst/>
                <a:cxnLst>
                  <a:cxn ang="T4">
                    <a:pos x="T0" y="T1"/>
                  </a:cxn>
                  <a:cxn ang="T5">
                    <a:pos x="T2" y="T3"/>
                  </a:cxn>
                </a:cxnLst>
                <a:rect l="T6" t="T7" r="T8" b="T9"/>
                <a:pathLst>
                  <a:path w="20" h="66">
                    <a:moveTo>
                      <a:pt x="0" y="0"/>
                    </a:moveTo>
                    <a:cubicBezTo>
                      <a:pt x="4" y="13"/>
                      <a:pt x="20" y="64"/>
                      <a:pt x="20" y="6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6" name="Freeform 30"/>
              <p:cNvSpPr>
                <a:spLocks/>
              </p:cNvSpPr>
              <p:nvPr/>
            </p:nvSpPr>
            <p:spPr bwMode="auto">
              <a:xfrm>
                <a:off x="3493" y="1300"/>
                <a:ext cx="36" cy="127"/>
              </a:xfrm>
              <a:custGeom>
                <a:avLst/>
                <a:gdLst>
                  <a:gd name="T0" fmla="*/ 0 w 18"/>
                  <a:gd name="T1" fmla="*/ 0 h 64"/>
                  <a:gd name="T2" fmla="*/ 576 w 18"/>
                  <a:gd name="T3" fmla="*/ 1969 h 64"/>
                  <a:gd name="T4" fmla="*/ 0 60000 65536"/>
                  <a:gd name="T5" fmla="*/ 0 60000 65536"/>
                  <a:gd name="T6" fmla="*/ 0 w 18"/>
                  <a:gd name="T7" fmla="*/ 0 h 64"/>
                  <a:gd name="T8" fmla="*/ 18 w 18"/>
                  <a:gd name="T9" fmla="*/ 64 h 64"/>
                </a:gdLst>
                <a:ahLst/>
                <a:cxnLst>
                  <a:cxn ang="T4">
                    <a:pos x="T0" y="T1"/>
                  </a:cxn>
                  <a:cxn ang="T5">
                    <a:pos x="T2" y="T3"/>
                  </a:cxn>
                </a:cxnLst>
                <a:rect l="T6" t="T7" r="T8" b="T9"/>
                <a:pathLst>
                  <a:path w="18" h="64">
                    <a:moveTo>
                      <a:pt x="0" y="0"/>
                    </a:moveTo>
                    <a:cubicBezTo>
                      <a:pt x="4" y="13"/>
                      <a:pt x="18" y="64"/>
                      <a:pt x="18" y="6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7" name="Freeform 31"/>
              <p:cNvSpPr>
                <a:spLocks/>
              </p:cNvSpPr>
              <p:nvPr/>
            </p:nvSpPr>
            <p:spPr bwMode="auto">
              <a:xfrm>
                <a:off x="3576" y="1861"/>
                <a:ext cx="44" cy="200"/>
              </a:xfrm>
              <a:custGeom>
                <a:avLst/>
                <a:gdLst>
                  <a:gd name="T0" fmla="*/ 0 w 22"/>
                  <a:gd name="T1" fmla="*/ 0 h 101"/>
                  <a:gd name="T2" fmla="*/ 704 w 22"/>
                  <a:gd name="T3" fmla="*/ 3073 h 101"/>
                  <a:gd name="T4" fmla="*/ 0 60000 65536"/>
                  <a:gd name="T5" fmla="*/ 0 60000 65536"/>
                  <a:gd name="T6" fmla="*/ 0 w 22"/>
                  <a:gd name="T7" fmla="*/ 0 h 101"/>
                  <a:gd name="T8" fmla="*/ 22 w 22"/>
                  <a:gd name="T9" fmla="*/ 101 h 101"/>
                </a:gdLst>
                <a:ahLst/>
                <a:cxnLst>
                  <a:cxn ang="T4">
                    <a:pos x="T0" y="T1"/>
                  </a:cxn>
                  <a:cxn ang="T5">
                    <a:pos x="T2" y="T3"/>
                  </a:cxn>
                </a:cxnLst>
                <a:rect l="T6" t="T7" r="T8" b="T9"/>
                <a:pathLst>
                  <a:path w="22" h="101">
                    <a:moveTo>
                      <a:pt x="0" y="0"/>
                    </a:moveTo>
                    <a:cubicBezTo>
                      <a:pt x="2" y="13"/>
                      <a:pt x="19" y="91"/>
                      <a:pt x="22" y="101"/>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8" name="Freeform 32"/>
              <p:cNvSpPr>
                <a:spLocks/>
              </p:cNvSpPr>
              <p:nvPr/>
            </p:nvSpPr>
            <p:spPr bwMode="auto">
              <a:xfrm>
                <a:off x="3596" y="1878"/>
                <a:ext cx="36" cy="177"/>
              </a:xfrm>
              <a:custGeom>
                <a:avLst/>
                <a:gdLst>
                  <a:gd name="T0" fmla="*/ 0 w 18"/>
                  <a:gd name="T1" fmla="*/ 0 h 89"/>
                  <a:gd name="T2" fmla="*/ 576 w 18"/>
                  <a:gd name="T3" fmla="*/ 2768 h 89"/>
                  <a:gd name="T4" fmla="*/ 0 60000 65536"/>
                  <a:gd name="T5" fmla="*/ 0 60000 65536"/>
                  <a:gd name="T6" fmla="*/ 0 w 18"/>
                  <a:gd name="T7" fmla="*/ 0 h 89"/>
                  <a:gd name="T8" fmla="*/ 18 w 18"/>
                  <a:gd name="T9" fmla="*/ 89 h 89"/>
                </a:gdLst>
                <a:ahLst/>
                <a:cxnLst>
                  <a:cxn ang="T4">
                    <a:pos x="T0" y="T1"/>
                  </a:cxn>
                  <a:cxn ang="T5">
                    <a:pos x="T2" y="T3"/>
                  </a:cxn>
                </a:cxnLst>
                <a:rect l="T6" t="T7" r="T8" b="T9"/>
                <a:pathLst>
                  <a:path w="18" h="89">
                    <a:moveTo>
                      <a:pt x="0" y="0"/>
                    </a:moveTo>
                    <a:cubicBezTo>
                      <a:pt x="2" y="12"/>
                      <a:pt x="15" y="78"/>
                      <a:pt x="18" y="8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69" name="Freeform 33"/>
              <p:cNvSpPr>
                <a:spLocks/>
              </p:cNvSpPr>
              <p:nvPr/>
            </p:nvSpPr>
            <p:spPr bwMode="auto">
              <a:xfrm>
                <a:off x="3618" y="1894"/>
                <a:ext cx="25" cy="153"/>
              </a:xfrm>
              <a:custGeom>
                <a:avLst/>
                <a:gdLst>
                  <a:gd name="T0" fmla="*/ 0 w 13"/>
                  <a:gd name="T1" fmla="*/ 0 h 77"/>
                  <a:gd name="T2" fmla="*/ 340 w 13"/>
                  <a:gd name="T3" fmla="*/ 2384 h 77"/>
                  <a:gd name="T4" fmla="*/ 0 60000 65536"/>
                  <a:gd name="T5" fmla="*/ 0 60000 65536"/>
                  <a:gd name="T6" fmla="*/ 0 w 13"/>
                  <a:gd name="T7" fmla="*/ 0 h 77"/>
                  <a:gd name="T8" fmla="*/ 13 w 13"/>
                  <a:gd name="T9" fmla="*/ 77 h 77"/>
                </a:gdLst>
                <a:ahLst/>
                <a:cxnLst>
                  <a:cxn ang="T4">
                    <a:pos x="T0" y="T1"/>
                  </a:cxn>
                  <a:cxn ang="T5">
                    <a:pos x="T2" y="T3"/>
                  </a:cxn>
                </a:cxnLst>
                <a:rect l="T6" t="T7" r="T8" b="T9"/>
                <a:pathLst>
                  <a:path w="13" h="77">
                    <a:moveTo>
                      <a:pt x="0" y="0"/>
                    </a:moveTo>
                    <a:cubicBezTo>
                      <a:pt x="1" y="13"/>
                      <a:pt x="9" y="66"/>
                      <a:pt x="13" y="7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0" name="Freeform 34"/>
              <p:cNvSpPr>
                <a:spLocks/>
              </p:cNvSpPr>
              <p:nvPr/>
            </p:nvSpPr>
            <p:spPr bwMode="auto">
              <a:xfrm>
                <a:off x="3638" y="1912"/>
                <a:ext cx="17" cy="127"/>
              </a:xfrm>
              <a:custGeom>
                <a:avLst/>
                <a:gdLst>
                  <a:gd name="T0" fmla="*/ 0 w 9"/>
                  <a:gd name="T1" fmla="*/ 0 h 64"/>
                  <a:gd name="T2" fmla="*/ 213 w 9"/>
                  <a:gd name="T3" fmla="*/ 1969 h 64"/>
                  <a:gd name="T4" fmla="*/ 0 60000 65536"/>
                  <a:gd name="T5" fmla="*/ 0 60000 65536"/>
                  <a:gd name="T6" fmla="*/ 0 w 9"/>
                  <a:gd name="T7" fmla="*/ 0 h 64"/>
                  <a:gd name="T8" fmla="*/ 9 w 9"/>
                  <a:gd name="T9" fmla="*/ 64 h 64"/>
                </a:gdLst>
                <a:ahLst/>
                <a:cxnLst>
                  <a:cxn ang="T4">
                    <a:pos x="T0" y="T1"/>
                  </a:cxn>
                  <a:cxn ang="T5">
                    <a:pos x="T2" y="T3"/>
                  </a:cxn>
                </a:cxnLst>
                <a:rect l="T6" t="T7" r="T8" b="T9"/>
                <a:pathLst>
                  <a:path w="9" h="64">
                    <a:moveTo>
                      <a:pt x="0" y="0"/>
                    </a:moveTo>
                    <a:cubicBezTo>
                      <a:pt x="1" y="13"/>
                      <a:pt x="5" y="53"/>
                      <a:pt x="9" y="6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1" name="Freeform 35"/>
              <p:cNvSpPr>
                <a:spLocks/>
              </p:cNvSpPr>
              <p:nvPr/>
            </p:nvSpPr>
            <p:spPr bwMode="auto">
              <a:xfrm>
                <a:off x="3647" y="2187"/>
                <a:ext cx="40" cy="200"/>
              </a:xfrm>
              <a:custGeom>
                <a:avLst/>
                <a:gdLst>
                  <a:gd name="T0" fmla="*/ 0 w 20"/>
                  <a:gd name="T1" fmla="*/ 0 h 101"/>
                  <a:gd name="T2" fmla="*/ 640 w 20"/>
                  <a:gd name="T3" fmla="*/ 3073 h 101"/>
                  <a:gd name="T4" fmla="*/ 0 60000 65536"/>
                  <a:gd name="T5" fmla="*/ 0 60000 65536"/>
                  <a:gd name="T6" fmla="*/ 0 w 20"/>
                  <a:gd name="T7" fmla="*/ 0 h 101"/>
                  <a:gd name="T8" fmla="*/ 20 w 20"/>
                  <a:gd name="T9" fmla="*/ 101 h 101"/>
                </a:gdLst>
                <a:ahLst/>
                <a:cxnLst>
                  <a:cxn ang="T4">
                    <a:pos x="T0" y="T1"/>
                  </a:cxn>
                  <a:cxn ang="T5">
                    <a:pos x="T2" y="T3"/>
                  </a:cxn>
                </a:cxnLst>
                <a:rect l="T6" t="T7" r="T8" b="T9"/>
                <a:pathLst>
                  <a:path w="20" h="101">
                    <a:moveTo>
                      <a:pt x="0" y="0"/>
                    </a:moveTo>
                    <a:cubicBezTo>
                      <a:pt x="8" y="18"/>
                      <a:pt x="18" y="82"/>
                      <a:pt x="20" y="101"/>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2" name="Freeform 36"/>
              <p:cNvSpPr>
                <a:spLocks/>
              </p:cNvSpPr>
              <p:nvPr/>
            </p:nvSpPr>
            <p:spPr bwMode="auto">
              <a:xfrm>
                <a:off x="3667" y="2201"/>
                <a:ext cx="34" cy="182"/>
              </a:xfrm>
              <a:custGeom>
                <a:avLst/>
                <a:gdLst>
                  <a:gd name="T0" fmla="*/ 0 w 17"/>
                  <a:gd name="T1" fmla="*/ 0 h 92"/>
                  <a:gd name="T2" fmla="*/ 544 w 17"/>
                  <a:gd name="T3" fmla="*/ 2787 h 92"/>
                  <a:gd name="T4" fmla="*/ 0 60000 65536"/>
                  <a:gd name="T5" fmla="*/ 0 60000 65536"/>
                  <a:gd name="T6" fmla="*/ 0 w 17"/>
                  <a:gd name="T7" fmla="*/ 0 h 92"/>
                  <a:gd name="T8" fmla="*/ 17 w 17"/>
                  <a:gd name="T9" fmla="*/ 92 h 92"/>
                </a:gdLst>
                <a:ahLst/>
                <a:cxnLst>
                  <a:cxn ang="T4">
                    <a:pos x="T0" y="T1"/>
                  </a:cxn>
                  <a:cxn ang="T5">
                    <a:pos x="T2" y="T3"/>
                  </a:cxn>
                </a:cxnLst>
                <a:rect l="T6" t="T7" r="T8" b="T9"/>
                <a:pathLst>
                  <a:path w="17" h="92">
                    <a:moveTo>
                      <a:pt x="0" y="0"/>
                    </a:moveTo>
                    <a:cubicBezTo>
                      <a:pt x="5" y="16"/>
                      <a:pt x="14" y="76"/>
                      <a:pt x="17" y="9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3" name="Freeform 37"/>
              <p:cNvSpPr>
                <a:spLocks/>
              </p:cNvSpPr>
              <p:nvPr/>
            </p:nvSpPr>
            <p:spPr bwMode="auto">
              <a:xfrm>
                <a:off x="3687" y="2217"/>
                <a:ext cx="28" cy="162"/>
              </a:xfrm>
              <a:custGeom>
                <a:avLst/>
                <a:gdLst>
                  <a:gd name="T0" fmla="*/ 0 w 14"/>
                  <a:gd name="T1" fmla="*/ 0 h 82"/>
                  <a:gd name="T2" fmla="*/ 448 w 14"/>
                  <a:gd name="T3" fmla="*/ 2468 h 82"/>
                  <a:gd name="T4" fmla="*/ 0 60000 65536"/>
                  <a:gd name="T5" fmla="*/ 0 60000 65536"/>
                  <a:gd name="T6" fmla="*/ 0 w 14"/>
                  <a:gd name="T7" fmla="*/ 0 h 82"/>
                  <a:gd name="T8" fmla="*/ 14 w 14"/>
                  <a:gd name="T9" fmla="*/ 82 h 82"/>
                </a:gdLst>
                <a:ahLst/>
                <a:cxnLst>
                  <a:cxn ang="T4">
                    <a:pos x="T0" y="T1"/>
                  </a:cxn>
                  <a:cxn ang="T5">
                    <a:pos x="T2" y="T3"/>
                  </a:cxn>
                </a:cxnLst>
                <a:rect l="T6" t="T7" r="T8" b="T9"/>
                <a:pathLst>
                  <a:path w="14" h="82">
                    <a:moveTo>
                      <a:pt x="0" y="0"/>
                    </a:moveTo>
                    <a:cubicBezTo>
                      <a:pt x="2" y="13"/>
                      <a:pt x="10" y="69"/>
                      <a:pt x="14" y="8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4" name="Freeform 38"/>
              <p:cNvSpPr>
                <a:spLocks/>
              </p:cNvSpPr>
              <p:nvPr/>
            </p:nvSpPr>
            <p:spPr bwMode="auto">
              <a:xfrm>
                <a:off x="3707" y="2231"/>
                <a:ext cx="20" cy="144"/>
              </a:xfrm>
              <a:custGeom>
                <a:avLst/>
                <a:gdLst>
                  <a:gd name="T0" fmla="*/ 0 w 10"/>
                  <a:gd name="T1" fmla="*/ 0 h 73"/>
                  <a:gd name="T2" fmla="*/ 320 w 10"/>
                  <a:gd name="T3" fmla="*/ 2180 h 73"/>
                  <a:gd name="T4" fmla="*/ 0 60000 65536"/>
                  <a:gd name="T5" fmla="*/ 0 60000 65536"/>
                  <a:gd name="T6" fmla="*/ 0 w 10"/>
                  <a:gd name="T7" fmla="*/ 0 h 73"/>
                  <a:gd name="T8" fmla="*/ 10 w 10"/>
                  <a:gd name="T9" fmla="*/ 73 h 73"/>
                </a:gdLst>
                <a:ahLst/>
                <a:cxnLst>
                  <a:cxn ang="T4">
                    <a:pos x="T0" y="T1"/>
                  </a:cxn>
                  <a:cxn ang="T5">
                    <a:pos x="T2" y="T3"/>
                  </a:cxn>
                </a:cxnLst>
                <a:rect l="T6" t="T7" r="T8" b="T9"/>
                <a:pathLst>
                  <a:path w="10" h="73">
                    <a:moveTo>
                      <a:pt x="0" y="0"/>
                    </a:moveTo>
                    <a:cubicBezTo>
                      <a:pt x="0" y="12"/>
                      <a:pt x="6" y="62"/>
                      <a:pt x="10" y="7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5" name="Freeform 39"/>
              <p:cNvSpPr>
                <a:spLocks/>
              </p:cNvSpPr>
              <p:nvPr/>
            </p:nvSpPr>
            <p:spPr bwMode="auto">
              <a:xfrm>
                <a:off x="3717" y="2528"/>
                <a:ext cx="45" cy="180"/>
              </a:xfrm>
              <a:custGeom>
                <a:avLst/>
                <a:gdLst>
                  <a:gd name="T0" fmla="*/ 0 w 23"/>
                  <a:gd name="T1" fmla="*/ 0 h 91"/>
                  <a:gd name="T2" fmla="*/ 628 w 23"/>
                  <a:gd name="T3" fmla="*/ 2755 h 91"/>
                  <a:gd name="T4" fmla="*/ 0 60000 65536"/>
                  <a:gd name="T5" fmla="*/ 0 60000 65536"/>
                  <a:gd name="T6" fmla="*/ 0 w 23"/>
                  <a:gd name="T7" fmla="*/ 0 h 91"/>
                  <a:gd name="T8" fmla="*/ 23 w 23"/>
                  <a:gd name="T9" fmla="*/ 91 h 91"/>
                </a:gdLst>
                <a:ahLst/>
                <a:cxnLst>
                  <a:cxn ang="T4">
                    <a:pos x="T0" y="T1"/>
                  </a:cxn>
                  <a:cxn ang="T5">
                    <a:pos x="T2" y="T3"/>
                  </a:cxn>
                </a:cxnLst>
                <a:rect l="T6" t="T7" r="T8" b="T9"/>
                <a:pathLst>
                  <a:path w="23" h="91">
                    <a:moveTo>
                      <a:pt x="0" y="0"/>
                    </a:moveTo>
                    <a:cubicBezTo>
                      <a:pt x="7" y="20"/>
                      <a:pt x="23" y="84"/>
                      <a:pt x="22" y="91"/>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6" name="Freeform 40"/>
              <p:cNvSpPr>
                <a:spLocks/>
              </p:cNvSpPr>
              <p:nvPr/>
            </p:nvSpPr>
            <p:spPr bwMode="auto">
              <a:xfrm>
                <a:off x="3737" y="2540"/>
                <a:ext cx="35" cy="170"/>
              </a:xfrm>
              <a:custGeom>
                <a:avLst/>
                <a:gdLst>
                  <a:gd name="T0" fmla="*/ 0 w 18"/>
                  <a:gd name="T1" fmla="*/ 0 h 86"/>
                  <a:gd name="T2" fmla="*/ 500 w 18"/>
                  <a:gd name="T3" fmla="*/ 2595 h 86"/>
                  <a:gd name="T4" fmla="*/ 0 60000 65536"/>
                  <a:gd name="T5" fmla="*/ 0 60000 65536"/>
                  <a:gd name="T6" fmla="*/ 0 w 18"/>
                  <a:gd name="T7" fmla="*/ 0 h 86"/>
                  <a:gd name="T8" fmla="*/ 18 w 18"/>
                  <a:gd name="T9" fmla="*/ 86 h 86"/>
                </a:gdLst>
                <a:ahLst/>
                <a:cxnLst>
                  <a:cxn ang="T4">
                    <a:pos x="T0" y="T1"/>
                  </a:cxn>
                  <a:cxn ang="T5">
                    <a:pos x="T2" y="T3"/>
                  </a:cxn>
                </a:cxnLst>
                <a:rect l="T6" t="T7" r="T8" b="T9"/>
                <a:pathLst>
                  <a:path w="18" h="86">
                    <a:moveTo>
                      <a:pt x="0" y="0"/>
                    </a:moveTo>
                    <a:cubicBezTo>
                      <a:pt x="4" y="18"/>
                      <a:pt x="18" y="79"/>
                      <a:pt x="18" y="8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7" name="Freeform 41"/>
              <p:cNvSpPr>
                <a:spLocks/>
              </p:cNvSpPr>
              <p:nvPr/>
            </p:nvSpPr>
            <p:spPr bwMode="auto">
              <a:xfrm>
                <a:off x="3754" y="2550"/>
                <a:ext cx="32" cy="162"/>
              </a:xfrm>
              <a:custGeom>
                <a:avLst/>
                <a:gdLst>
                  <a:gd name="T0" fmla="*/ 0 w 16"/>
                  <a:gd name="T1" fmla="*/ 0 h 82"/>
                  <a:gd name="T2" fmla="*/ 512 w 16"/>
                  <a:gd name="T3" fmla="*/ 2468 h 82"/>
                  <a:gd name="T4" fmla="*/ 0 60000 65536"/>
                  <a:gd name="T5" fmla="*/ 0 60000 65536"/>
                  <a:gd name="T6" fmla="*/ 0 w 16"/>
                  <a:gd name="T7" fmla="*/ 0 h 82"/>
                  <a:gd name="T8" fmla="*/ 16 w 16"/>
                  <a:gd name="T9" fmla="*/ 82 h 82"/>
                </a:gdLst>
                <a:ahLst/>
                <a:cxnLst>
                  <a:cxn ang="T4">
                    <a:pos x="T0" y="T1"/>
                  </a:cxn>
                  <a:cxn ang="T5">
                    <a:pos x="T2" y="T3"/>
                  </a:cxn>
                </a:cxnLst>
                <a:rect l="T6" t="T7" r="T8" b="T9"/>
                <a:pathLst>
                  <a:path w="16" h="82">
                    <a:moveTo>
                      <a:pt x="0" y="0"/>
                    </a:moveTo>
                    <a:cubicBezTo>
                      <a:pt x="3" y="17"/>
                      <a:pt x="14" y="76"/>
                      <a:pt x="16" y="8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8" name="Freeform 42"/>
              <p:cNvSpPr>
                <a:spLocks/>
              </p:cNvSpPr>
              <p:nvPr/>
            </p:nvSpPr>
            <p:spPr bwMode="auto">
              <a:xfrm>
                <a:off x="3774" y="2560"/>
                <a:ext cx="24" cy="154"/>
              </a:xfrm>
              <a:custGeom>
                <a:avLst/>
                <a:gdLst>
                  <a:gd name="T0" fmla="*/ 0 w 12"/>
                  <a:gd name="T1" fmla="*/ 0 h 78"/>
                  <a:gd name="T2" fmla="*/ 384 w 12"/>
                  <a:gd name="T3" fmla="*/ 2340 h 78"/>
                  <a:gd name="T4" fmla="*/ 0 60000 65536"/>
                  <a:gd name="T5" fmla="*/ 0 60000 65536"/>
                  <a:gd name="T6" fmla="*/ 0 w 12"/>
                  <a:gd name="T7" fmla="*/ 0 h 78"/>
                  <a:gd name="T8" fmla="*/ 12 w 12"/>
                  <a:gd name="T9" fmla="*/ 78 h 78"/>
                </a:gdLst>
                <a:ahLst/>
                <a:cxnLst>
                  <a:cxn ang="T4">
                    <a:pos x="T0" y="T1"/>
                  </a:cxn>
                  <a:cxn ang="T5">
                    <a:pos x="T2" y="T3"/>
                  </a:cxn>
                </a:cxnLst>
                <a:rect l="T6" t="T7" r="T8" b="T9"/>
                <a:pathLst>
                  <a:path w="12" h="78">
                    <a:moveTo>
                      <a:pt x="0" y="0"/>
                    </a:moveTo>
                    <a:cubicBezTo>
                      <a:pt x="0" y="16"/>
                      <a:pt x="10" y="72"/>
                      <a:pt x="12" y="7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79" name="Freeform 43"/>
              <p:cNvSpPr>
                <a:spLocks/>
              </p:cNvSpPr>
              <p:nvPr/>
            </p:nvSpPr>
            <p:spPr bwMode="auto">
              <a:xfrm>
                <a:off x="3788" y="2864"/>
                <a:ext cx="10" cy="236"/>
              </a:xfrm>
              <a:custGeom>
                <a:avLst/>
                <a:gdLst>
                  <a:gd name="T0" fmla="*/ 0 w 5"/>
                  <a:gd name="T1" fmla="*/ 0 h 119"/>
                  <a:gd name="T2" fmla="*/ 160 w 5"/>
                  <a:gd name="T3" fmla="*/ 3649 h 119"/>
                  <a:gd name="T4" fmla="*/ 0 60000 65536"/>
                  <a:gd name="T5" fmla="*/ 0 60000 65536"/>
                  <a:gd name="T6" fmla="*/ 0 w 5"/>
                  <a:gd name="T7" fmla="*/ 0 h 119"/>
                  <a:gd name="T8" fmla="*/ 5 w 5"/>
                  <a:gd name="T9" fmla="*/ 119 h 119"/>
                </a:gdLst>
                <a:ahLst/>
                <a:cxnLst>
                  <a:cxn ang="T4">
                    <a:pos x="T0" y="T1"/>
                  </a:cxn>
                  <a:cxn ang="T5">
                    <a:pos x="T2" y="T3"/>
                  </a:cxn>
                </a:cxnLst>
                <a:rect l="T6" t="T7" r="T8" b="T9"/>
                <a:pathLst>
                  <a:path w="5" h="119">
                    <a:moveTo>
                      <a:pt x="0" y="0"/>
                    </a:moveTo>
                    <a:cubicBezTo>
                      <a:pt x="3" y="13"/>
                      <a:pt x="5" y="107"/>
                      <a:pt x="5" y="11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0" name="Freeform 44"/>
              <p:cNvSpPr>
                <a:spLocks/>
              </p:cNvSpPr>
              <p:nvPr/>
            </p:nvSpPr>
            <p:spPr bwMode="auto">
              <a:xfrm>
                <a:off x="3804" y="2878"/>
                <a:ext cx="10" cy="236"/>
              </a:xfrm>
              <a:custGeom>
                <a:avLst/>
                <a:gdLst>
                  <a:gd name="T0" fmla="*/ 0 w 5"/>
                  <a:gd name="T1" fmla="*/ 0 h 119"/>
                  <a:gd name="T2" fmla="*/ 160 w 5"/>
                  <a:gd name="T3" fmla="*/ 3649 h 119"/>
                  <a:gd name="T4" fmla="*/ 0 60000 65536"/>
                  <a:gd name="T5" fmla="*/ 0 60000 65536"/>
                  <a:gd name="T6" fmla="*/ 0 w 5"/>
                  <a:gd name="T7" fmla="*/ 0 h 119"/>
                  <a:gd name="T8" fmla="*/ 5 w 5"/>
                  <a:gd name="T9" fmla="*/ 119 h 119"/>
                </a:gdLst>
                <a:ahLst/>
                <a:cxnLst>
                  <a:cxn ang="T4">
                    <a:pos x="T0" y="T1"/>
                  </a:cxn>
                  <a:cxn ang="T5">
                    <a:pos x="T2" y="T3"/>
                  </a:cxn>
                </a:cxnLst>
                <a:rect l="T6" t="T7" r="T8" b="T9"/>
                <a:pathLst>
                  <a:path w="5" h="119">
                    <a:moveTo>
                      <a:pt x="0" y="0"/>
                    </a:moveTo>
                    <a:cubicBezTo>
                      <a:pt x="2" y="14"/>
                      <a:pt x="5" y="107"/>
                      <a:pt x="5" y="11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1" name="Freeform 45"/>
              <p:cNvSpPr>
                <a:spLocks/>
              </p:cNvSpPr>
              <p:nvPr/>
            </p:nvSpPr>
            <p:spPr bwMode="auto">
              <a:xfrm>
                <a:off x="3820" y="2890"/>
                <a:ext cx="12" cy="238"/>
              </a:xfrm>
              <a:custGeom>
                <a:avLst/>
                <a:gdLst>
                  <a:gd name="T0" fmla="*/ 0 w 6"/>
                  <a:gd name="T1" fmla="*/ 0 h 120"/>
                  <a:gd name="T2" fmla="*/ 192 w 6"/>
                  <a:gd name="T3" fmla="*/ 3681 h 120"/>
                  <a:gd name="T4" fmla="*/ 0 60000 65536"/>
                  <a:gd name="T5" fmla="*/ 0 60000 65536"/>
                  <a:gd name="T6" fmla="*/ 0 w 6"/>
                  <a:gd name="T7" fmla="*/ 0 h 120"/>
                  <a:gd name="T8" fmla="*/ 6 w 6"/>
                  <a:gd name="T9" fmla="*/ 120 h 120"/>
                </a:gdLst>
                <a:ahLst/>
                <a:cxnLst>
                  <a:cxn ang="T4">
                    <a:pos x="T0" y="T1"/>
                  </a:cxn>
                  <a:cxn ang="T5">
                    <a:pos x="T2" y="T3"/>
                  </a:cxn>
                </a:cxnLst>
                <a:rect l="T6" t="T7" r="T8" b="T9"/>
                <a:pathLst>
                  <a:path w="6" h="120">
                    <a:moveTo>
                      <a:pt x="0" y="0"/>
                    </a:moveTo>
                    <a:cubicBezTo>
                      <a:pt x="0" y="17"/>
                      <a:pt x="4" y="108"/>
                      <a:pt x="6" y="12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2" name="Freeform 46"/>
              <p:cNvSpPr>
                <a:spLocks/>
              </p:cNvSpPr>
              <p:nvPr/>
            </p:nvSpPr>
            <p:spPr bwMode="auto">
              <a:xfrm>
                <a:off x="3834" y="2904"/>
                <a:ext cx="13" cy="238"/>
              </a:xfrm>
              <a:custGeom>
                <a:avLst/>
                <a:gdLst>
                  <a:gd name="T0" fmla="*/ 24 w 7"/>
                  <a:gd name="T1" fmla="*/ 0 h 120"/>
                  <a:gd name="T2" fmla="*/ 156 w 7"/>
                  <a:gd name="T3" fmla="*/ 3681 h 120"/>
                  <a:gd name="T4" fmla="*/ 0 60000 65536"/>
                  <a:gd name="T5" fmla="*/ 0 60000 65536"/>
                  <a:gd name="T6" fmla="*/ 0 w 7"/>
                  <a:gd name="T7" fmla="*/ 0 h 120"/>
                  <a:gd name="T8" fmla="*/ 7 w 7"/>
                  <a:gd name="T9" fmla="*/ 120 h 120"/>
                </a:gdLst>
                <a:ahLst/>
                <a:cxnLst>
                  <a:cxn ang="T4">
                    <a:pos x="T0" y="T1"/>
                  </a:cxn>
                  <a:cxn ang="T5">
                    <a:pos x="T2" y="T3"/>
                  </a:cxn>
                </a:cxnLst>
                <a:rect l="T6" t="T7" r="T8" b="T9"/>
                <a:pathLst>
                  <a:path w="7" h="120">
                    <a:moveTo>
                      <a:pt x="1" y="0"/>
                    </a:moveTo>
                    <a:cubicBezTo>
                      <a:pt x="0" y="18"/>
                      <a:pt x="4" y="108"/>
                      <a:pt x="7" y="12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3" name="Freeform 47"/>
              <p:cNvSpPr>
                <a:spLocks/>
              </p:cNvSpPr>
              <p:nvPr/>
            </p:nvSpPr>
            <p:spPr bwMode="auto">
              <a:xfrm>
                <a:off x="3790" y="3245"/>
                <a:ext cx="12" cy="158"/>
              </a:xfrm>
              <a:custGeom>
                <a:avLst/>
                <a:gdLst>
                  <a:gd name="T0" fmla="*/ 160 w 6"/>
                  <a:gd name="T1" fmla="*/ 0 h 80"/>
                  <a:gd name="T2" fmla="*/ 0 w 6"/>
                  <a:gd name="T3" fmla="*/ 2404 h 80"/>
                  <a:gd name="T4" fmla="*/ 0 60000 65536"/>
                  <a:gd name="T5" fmla="*/ 0 60000 65536"/>
                  <a:gd name="T6" fmla="*/ 0 w 6"/>
                  <a:gd name="T7" fmla="*/ 0 h 80"/>
                  <a:gd name="T8" fmla="*/ 6 w 6"/>
                  <a:gd name="T9" fmla="*/ 80 h 80"/>
                </a:gdLst>
                <a:ahLst/>
                <a:cxnLst>
                  <a:cxn ang="T4">
                    <a:pos x="T0" y="T1"/>
                  </a:cxn>
                  <a:cxn ang="T5">
                    <a:pos x="T2" y="T3"/>
                  </a:cxn>
                </a:cxnLst>
                <a:rect l="T6" t="T7" r="T8" b="T9"/>
                <a:pathLst>
                  <a:path w="6" h="80">
                    <a:moveTo>
                      <a:pt x="5" y="0"/>
                    </a:moveTo>
                    <a:cubicBezTo>
                      <a:pt x="6" y="16"/>
                      <a:pt x="2" y="73"/>
                      <a:pt x="0" y="8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4" name="Freeform 48"/>
              <p:cNvSpPr>
                <a:spLocks/>
              </p:cNvSpPr>
              <p:nvPr/>
            </p:nvSpPr>
            <p:spPr bwMode="auto">
              <a:xfrm>
                <a:off x="3806" y="3257"/>
                <a:ext cx="12" cy="146"/>
              </a:xfrm>
              <a:custGeom>
                <a:avLst/>
                <a:gdLst>
                  <a:gd name="T0" fmla="*/ 160 w 6"/>
                  <a:gd name="T1" fmla="*/ 0 h 74"/>
                  <a:gd name="T2" fmla="*/ 0 w 6"/>
                  <a:gd name="T3" fmla="*/ 2212 h 74"/>
                  <a:gd name="T4" fmla="*/ 0 60000 65536"/>
                  <a:gd name="T5" fmla="*/ 0 60000 65536"/>
                  <a:gd name="T6" fmla="*/ 0 w 6"/>
                  <a:gd name="T7" fmla="*/ 0 h 74"/>
                  <a:gd name="T8" fmla="*/ 6 w 6"/>
                  <a:gd name="T9" fmla="*/ 74 h 74"/>
                </a:gdLst>
                <a:ahLst/>
                <a:cxnLst>
                  <a:cxn ang="T4">
                    <a:pos x="T0" y="T1"/>
                  </a:cxn>
                  <a:cxn ang="T5">
                    <a:pos x="T2" y="T3"/>
                  </a:cxn>
                </a:cxnLst>
                <a:rect l="T6" t="T7" r="T8" b="T9"/>
                <a:pathLst>
                  <a:path w="6" h="74">
                    <a:moveTo>
                      <a:pt x="5" y="0"/>
                    </a:moveTo>
                    <a:cubicBezTo>
                      <a:pt x="6" y="14"/>
                      <a:pt x="2" y="69"/>
                      <a:pt x="0" y="7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5" name="Freeform 49"/>
              <p:cNvSpPr>
                <a:spLocks/>
              </p:cNvSpPr>
              <p:nvPr/>
            </p:nvSpPr>
            <p:spPr bwMode="auto">
              <a:xfrm>
                <a:off x="3824" y="3266"/>
                <a:ext cx="10" cy="137"/>
              </a:xfrm>
              <a:custGeom>
                <a:avLst/>
                <a:gdLst>
                  <a:gd name="T0" fmla="*/ 160 w 5"/>
                  <a:gd name="T1" fmla="*/ 0 h 69"/>
                  <a:gd name="T2" fmla="*/ 0 w 5"/>
                  <a:gd name="T3" fmla="*/ 2128 h 69"/>
                  <a:gd name="T4" fmla="*/ 0 60000 65536"/>
                  <a:gd name="T5" fmla="*/ 0 60000 65536"/>
                  <a:gd name="T6" fmla="*/ 0 w 5"/>
                  <a:gd name="T7" fmla="*/ 0 h 69"/>
                  <a:gd name="T8" fmla="*/ 5 w 5"/>
                  <a:gd name="T9" fmla="*/ 69 h 69"/>
                </a:gdLst>
                <a:ahLst/>
                <a:cxnLst>
                  <a:cxn ang="T4">
                    <a:pos x="T0" y="T1"/>
                  </a:cxn>
                  <a:cxn ang="T5">
                    <a:pos x="T2" y="T3"/>
                  </a:cxn>
                </a:cxnLst>
                <a:rect l="T6" t="T7" r="T8" b="T9"/>
                <a:pathLst>
                  <a:path w="5" h="69">
                    <a:moveTo>
                      <a:pt x="5" y="0"/>
                    </a:moveTo>
                    <a:cubicBezTo>
                      <a:pt x="5" y="13"/>
                      <a:pt x="1" y="66"/>
                      <a:pt x="0" y="6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6" name="Freeform 50"/>
              <p:cNvSpPr>
                <a:spLocks/>
              </p:cNvSpPr>
              <p:nvPr/>
            </p:nvSpPr>
            <p:spPr bwMode="auto">
              <a:xfrm>
                <a:off x="3839" y="3278"/>
                <a:ext cx="10" cy="125"/>
              </a:xfrm>
              <a:custGeom>
                <a:avLst/>
                <a:gdLst>
                  <a:gd name="T0" fmla="*/ 160 w 5"/>
                  <a:gd name="T1" fmla="*/ 0 h 63"/>
                  <a:gd name="T2" fmla="*/ 0 w 5"/>
                  <a:gd name="T3" fmla="*/ 1937 h 63"/>
                  <a:gd name="T4" fmla="*/ 0 60000 65536"/>
                  <a:gd name="T5" fmla="*/ 0 60000 65536"/>
                  <a:gd name="T6" fmla="*/ 0 w 5"/>
                  <a:gd name="T7" fmla="*/ 0 h 63"/>
                  <a:gd name="T8" fmla="*/ 5 w 5"/>
                  <a:gd name="T9" fmla="*/ 63 h 63"/>
                </a:gdLst>
                <a:ahLst/>
                <a:cxnLst>
                  <a:cxn ang="T4">
                    <a:pos x="T0" y="T1"/>
                  </a:cxn>
                  <a:cxn ang="T5">
                    <a:pos x="T2" y="T3"/>
                  </a:cxn>
                </a:cxnLst>
                <a:rect l="T6" t="T7" r="T8" b="T9"/>
                <a:pathLst>
                  <a:path w="5" h="63">
                    <a:moveTo>
                      <a:pt x="5" y="0"/>
                    </a:moveTo>
                    <a:cubicBezTo>
                      <a:pt x="4" y="11"/>
                      <a:pt x="0" y="63"/>
                      <a:pt x="0" y="6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87" name="Freeform 51"/>
              <p:cNvSpPr>
                <a:spLocks/>
              </p:cNvSpPr>
              <p:nvPr/>
            </p:nvSpPr>
            <p:spPr bwMode="auto">
              <a:xfrm>
                <a:off x="3442" y="1358"/>
                <a:ext cx="160" cy="245"/>
              </a:xfrm>
              <a:custGeom>
                <a:avLst/>
                <a:gdLst>
                  <a:gd name="T0" fmla="*/ 608 w 81"/>
                  <a:gd name="T1" fmla="*/ 1203 h 124"/>
                  <a:gd name="T2" fmla="*/ 1357 w 81"/>
                  <a:gd name="T3" fmla="*/ 3153 h 124"/>
                  <a:gd name="T4" fmla="*/ 2220 w 81"/>
                  <a:gd name="T5" fmla="*/ 3217 h 124"/>
                  <a:gd name="T6" fmla="*/ 608 w 81"/>
                  <a:gd name="T7" fmla="*/ 1203 h 124"/>
                  <a:gd name="T8" fmla="*/ 0 60000 65536"/>
                  <a:gd name="T9" fmla="*/ 0 60000 65536"/>
                  <a:gd name="T10" fmla="*/ 0 60000 65536"/>
                  <a:gd name="T11" fmla="*/ 0 60000 65536"/>
                  <a:gd name="T12" fmla="*/ 0 w 81"/>
                  <a:gd name="T13" fmla="*/ 0 h 124"/>
                  <a:gd name="T14" fmla="*/ 81 w 81"/>
                  <a:gd name="T15" fmla="*/ 124 h 124"/>
                </a:gdLst>
                <a:ahLst/>
                <a:cxnLst>
                  <a:cxn ang="T8">
                    <a:pos x="T0" y="T1"/>
                  </a:cxn>
                  <a:cxn ang="T9">
                    <a:pos x="T2" y="T3"/>
                  </a:cxn>
                  <a:cxn ang="T10">
                    <a:pos x="T4" y="T5"/>
                  </a:cxn>
                  <a:cxn ang="T11">
                    <a:pos x="T6" y="T7"/>
                  </a:cxn>
                </a:cxnLst>
                <a:rect l="T12" t="T13" r="T14" b="T15"/>
                <a:pathLst>
                  <a:path w="81" h="124">
                    <a:moveTo>
                      <a:pt x="20" y="40"/>
                    </a:moveTo>
                    <a:cubicBezTo>
                      <a:pt x="0" y="67"/>
                      <a:pt x="28" y="91"/>
                      <a:pt x="45" y="105"/>
                    </a:cubicBezTo>
                    <a:cubicBezTo>
                      <a:pt x="62" y="119"/>
                      <a:pt x="66" y="124"/>
                      <a:pt x="74" y="107"/>
                    </a:cubicBezTo>
                    <a:cubicBezTo>
                      <a:pt x="81" y="91"/>
                      <a:pt x="41" y="0"/>
                      <a:pt x="20" y="40"/>
                    </a:cubicBezTo>
                    <a:close/>
                  </a:path>
                </a:pathLst>
              </a:custGeom>
              <a:solidFill>
                <a:srgbClr val="FFF1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88" name="Freeform 52"/>
              <p:cNvSpPr>
                <a:spLocks/>
              </p:cNvSpPr>
              <p:nvPr/>
            </p:nvSpPr>
            <p:spPr bwMode="auto">
              <a:xfrm>
                <a:off x="3509" y="1659"/>
                <a:ext cx="166" cy="265"/>
              </a:xfrm>
              <a:custGeom>
                <a:avLst/>
                <a:gdLst>
                  <a:gd name="T0" fmla="*/ 577 w 84"/>
                  <a:gd name="T1" fmla="*/ 1236 h 134"/>
                  <a:gd name="T2" fmla="*/ 1453 w 84"/>
                  <a:gd name="T3" fmla="*/ 3473 h 134"/>
                  <a:gd name="T4" fmla="*/ 2284 w 84"/>
                  <a:gd name="T5" fmla="*/ 3568 h 134"/>
                  <a:gd name="T6" fmla="*/ 577 w 84"/>
                  <a:gd name="T7" fmla="*/ 1236 h 134"/>
                  <a:gd name="T8" fmla="*/ 0 60000 65536"/>
                  <a:gd name="T9" fmla="*/ 0 60000 65536"/>
                  <a:gd name="T10" fmla="*/ 0 60000 65536"/>
                  <a:gd name="T11" fmla="*/ 0 60000 65536"/>
                  <a:gd name="T12" fmla="*/ 0 w 84"/>
                  <a:gd name="T13" fmla="*/ 0 h 134"/>
                  <a:gd name="T14" fmla="*/ 84 w 84"/>
                  <a:gd name="T15" fmla="*/ 134 h 134"/>
                </a:gdLst>
                <a:ahLst/>
                <a:cxnLst>
                  <a:cxn ang="T8">
                    <a:pos x="T0" y="T1"/>
                  </a:cxn>
                  <a:cxn ang="T9">
                    <a:pos x="T2" y="T3"/>
                  </a:cxn>
                  <a:cxn ang="T10">
                    <a:pos x="T4" y="T5"/>
                  </a:cxn>
                  <a:cxn ang="T11">
                    <a:pos x="T6" y="T7"/>
                  </a:cxn>
                </a:cxnLst>
                <a:rect l="T12" t="T13" r="T14" b="T15"/>
                <a:pathLst>
                  <a:path w="84" h="134">
                    <a:moveTo>
                      <a:pt x="19" y="41"/>
                    </a:moveTo>
                    <a:cubicBezTo>
                      <a:pt x="0" y="67"/>
                      <a:pt x="31" y="101"/>
                      <a:pt x="48" y="115"/>
                    </a:cubicBezTo>
                    <a:cubicBezTo>
                      <a:pt x="64" y="130"/>
                      <a:pt x="69" y="134"/>
                      <a:pt x="76" y="118"/>
                    </a:cubicBezTo>
                    <a:cubicBezTo>
                      <a:pt x="84" y="101"/>
                      <a:pt x="40" y="0"/>
                      <a:pt x="19" y="41"/>
                    </a:cubicBezTo>
                    <a:close/>
                  </a:path>
                </a:pathLst>
              </a:custGeom>
              <a:solidFill>
                <a:srgbClr val="FFF1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89" name="Freeform 53"/>
              <p:cNvSpPr>
                <a:spLocks/>
              </p:cNvSpPr>
              <p:nvPr/>
            </p:nvSpPr>
            <p:spPr bwMode="auto">
              <a:xfrm>
                <a:off x="3584" y="2019"/>
                <a:ext cx="147" cy="228"/>
              </a:xfrm>
              <a:custGeom>
                <a:avLst/>
                <a:gdLst>
                  <a:gd name="T0" fmla="*/ 1605 w 74"/>
                  <a:gd name="T1" fmla="*/ 912 h 115"/>
                  <a:gd name="T2" fmla="*/ 620 w 74"/>
                  <a:gd name="T3" fmla="*/ 585 h 115"/>
                  <a:gd name="T4" fmla="*/ 1263 w 74"/>
                  <a:gd name="T5" fmla="*/ 2908 h 115"/>
                  <a:gd name="T6" fmla="*/ 2163 w 74"/>
                  <a:gd name="T7" fmla="*/ 3000 h 115"/>
                  <a:gd name="T8" fmla="*/ 1605 w 74"/>
                  <a:gd name="T9" fmla="*/ 912 h 115"/>
                  <a:gd name="T10" fmla="*/ 0 60000 65536"/>
                  <a:gd name="T11" fmla="*/ 0 60000 65536"/>
                  <a:gd name="T12" fmla="*/ 0 60000 65536"/>
                  <a:gd name="T13" fmla="*/ 0 60000 65536"/>
                  <a:gd name="T14" fmla="*/ 0 60000 65536"/>
                  <a:gd name="T15" fmla="*/ 0 w 74"/>
                  <a:gd name="T16" fmla="*/ 0 h 115"/>
                  <a:gd name="T17" fmla="*/ 74 w 74"/>
                  <a:gd name="T18" fmla="*/ 115 h 115"/>
                </a:gdLst>
                <a:ahLst/>
                <a:cxnLst>
                  <a:cxn ang="T10">
                    <a:pos x="T0" y="T1"/>
                  </a:cxn>
                  <a:cxn ang="T11">
                    <a:pos x="T2" y="T3"/>
                  </a:cxn>
                  <a:cxn ang="T12">
                    <a:pos x="T4" y="T5"/>
                  </a:cxn>
                  <a:cxn ang="T13">
                    <a:pos x="T6" y="T7"/>
                  </a:cxn>
                  <a:cxn ang="T14">
                    <a:pos x="T8" y="T9"/>
                  </a:cxn>
                </a:cxnLst>
                <a:rect l="T15" t="T16" r="T17" b="T18"/>
                <a:pathLst>
                  <a:path w="74" h="115">
                    <a:moveTo>
                      <a:pt x="52" y="30"/>
                    </a:moveTo>
                    <a:cubicBezTo>
                      <a:pt x="42" y="11"/>
                      <a:pt x="29" y="0"/>
                      <a:pt x="20" y="19"/>
                    </a:cubicBezTo>
                    <a:cubicBezTo>
                      <a:pt x="0" y="45"/>
                      <a:pt x="24" y="81"/>
                      <a:pt x="41" y="95"/>
                    </a:cubicBezTo>
                    <a:cubicBezTo>
                      <a:pt x="58" y="110"/>
                      <a:pt x="63" y="115"/>
                      <a:pt x="70" y="98"/>
                    </a:cubicBezTo>
                    <a:cubicBezTo>
                      <a:pt x="74" y="88"/>
                      <a:pt x="65" y="53"/>
                      <a:pt x="52" y="30"/>
                    </a:cubicBezTo>
                    <a:close/>
                  </a:path>
                </a:pathLst>
              </a:custGeom>
              <a:solidFill>
                <a:srgbClr val="FFF1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0" name="Freeform 54"/>
              <p:cNvSpPr>
                <a:spLocks/>
              </p:cNvSpPr>
              <p:nvPr/>
            </p:nvSpPr>
            <p:spPr bwMode="auto">
              <a:xfrm>
                <a:off x="3647" y="2308"/>
                <a:ext cx="153" cy="271"/>
              </a:xfrm>
              <a:custGeom>
                <a:avLst/>
                <a:gdLst>
                  <a:gd name="T0" fmla="*/ 620 w 77"/>
                  <a:gd name="T1" fmla="*/ 1236 h 137"/>
                  <a:gd name="T2" fmla="*/ 1264 w 77"/>
                  <a:gd name="T3" fmla="*/ 3537 h 137"/>
                  <a:gd name="T4" fmla="*/ 2164 w 77"/>
                  <a:gd name="T5" fmla="*/ 3632 h 137"/>
                  <a:gd name="T6" fmla="*/ 620 w 77"/>
                  <a:gd name="T7" fmla="*/ 1236 h 137"/>
                  <a:gd name="T8" fmla="*/ 0 60000 65536"/>
                  <a:gd name="T9" fmla="*/ 0 60000 65536"/>
                  <a:gd name="T10" fmla="*/ 0 60000 65536"/>
                  <a:gd name="T11" fmla="*/ 0 60000 65536"/>
                  <a:gd name="T12" fmla="*/ 0 w 77"/>
                  <a:gd name="T13" fmla="*/ 0 h 137"/>
                  <a:gd name="T14" fmla="*/ 77 w 77"/>
                  <a:gd name="T15" fmla="*/ 137 h 137"/>
                </a:gdLst>
                <a:ahLst/>
                <a:cxnLst>
                  <a:cxn ang="T8">
                    <a:pos x="T0" y="T1"/>
                  </a:cxn>
                  <a:cxn ang="T9">
                    <a:pos x="T2" y="T3"/>
                  </a:cxn>
                  <a:cxn ang="T10">
                    <a:pos x="T4" y="T5"/>
                  </a:cxn>
                  <a:cxn ang="T11">
                    <a:pos x="T6" y="T7"/>
                  </a:cxn>
                </a:cxnLst>
                <a:rect l="T12" t="T13" r="T14" b="T15"/>
                <a:pathLst>
                  <a:path w="77" h="137">
                    <a:moveTo>
                      <a:pt x="20" y="41"/>
                    </a:moveTo>
                    <a:cubicBezTo>
                      <a:pt x="0" y="67"/>
                      <a:pt x="24" y="103"/>
                      <a:pt x="41" y="117"/>
                    </a:cubicBezTo>
                    <a:cubicBezTo>
                      <a:pt x="58" y="132"/>
                      <a:pt x="63" y="137"/>
                      <a:pt x="70" y="120"/>
                    </a:cubicBezTo>
                    <a:cubicBezTo>
                      <a:pt x="77" y="103"/>
                      <a:pt x="41" y="0"/>
                      <a:pt x="20" y="41"/>
                    </a:cubicBezTo>
                    <a:close/>
                  </a:path>
                </a:pathLst>
              </a:custGeom>
              <a:solidFill>
                <a:srgbClr val="FFF1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1" name="Freeform 55"/>
              <p:cNvSpPr>
                <a:spLocks/>
              </p:cNvSpPr>
              <p:nvPr/>
            </p:nvSpPr>
            <p:spPr bwMode="auto">
              <a:xfrm>
                <a:off x="3778" y="3092"/>
                <a:ext cx="129" cy="194"/>
              </a:xfrm>
              <a:custGeom>
                <a:avLst/>
                <a:gdLst>
                  <a:gd name="T0" fmla="*/ 220 w 65"/>
                  <a:gd name="T1" fmla="*/ 1980 h 98"/>
                  <a:gd name="T2" fmla="*/ 375 w 65"/>
                  <a:gd name="T3" fmla="*/ 125 h 98"/>
                  <a:gd name="T4" fmla="*/ 1008 w 65"/>
                  <a:gd name="T5" fmla="*/ 2916 h 98"/>
                  <a:gd name="T6" fmla="*/ 220 w 65"/>
                  <a:gd name="T7" fmla="*/ 1980 h 98"/>
                  <a:gd name="T8" fmla="*/ 0 60000 65536"/>
                  <a:gd name="T9" fmla="*/ 0 60000 65536"/>
                  <a:gd name="T10" fmla="*/ 0 60000 65536"/>
                  <a:gd name="T11" fmla="*/ 0 60000 65536"/>
                  <a:gd name="T12" fmla="*/ 0 w 65"/>
                  <a:gd name="T13" fmla="*/ 0 h 98"/>
                  <a:gd name="T14" fmla="*/ 65 w 65"/>
                  <a:gd name="T15" fmla="*/ 98 h 98"/>
                </a:gdLst>
                <a:ahLst/>
                <a:cxnLst>
                  <a:cxn ang="T8">
                    <a:pos x="T0" y="T1"/>
                  </a:cxn>
                  <a:cxn ang="T9">
                    <a:pos x="T2" y="T3"/>
                  </a:cxn>
                  <a:cxn ang="T10">
                    <a:pos x="T4" y="T5"/>
                  </a:cxn>
                  <a:cxn ang="T11">
                    <a:pos x="T6" y="T7"/>
                  </a:cxn>
                </a:cxnLst>
                <a:rect l="T12" t="T13" r="T14" b="T15"/>
                <a:pathLst>
                  <a:path w="65" h="98">
                    <a:moveTo>
                      <a:pt x="7" y="65"/>
                    </a:moveTo>
                    <a:cubicBezTo>
                      <a:pt x="0" y="38"/>
                      <a:pt x="0" y="7"/>
                      <a:pt x="12" y="4"/>
                    </a:cubicBezTo>
                    <a:cubicBezTo>
                      <a:pt x="33" y="0"/>
                      <a:pt x="65" y="88"/>
                      <a:pt x="33" y="96"/>
                    </a:cubicBezTo>
                    <a:cubicBezTo>
                      <a:pt x="20" y="98"/>
                      <a:pt x="12" y="87"/>
                      <a:pt x="7" y="65"/>
                    </a:cubicBezTo>
                    <a:close/>
                  </a:path>
                </a:pathLst>
              </a:custGeom>
              <a:solidFill>
                <a:srgbClr val="FFF1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2" name="Freeform 56"/>
              <p:cNvSpPr>
                <a:spLocks/>
              </p:cNvSpPr>
              <p:nvPr/>
            </p:nvSpPr>
            <p:spPr bwMode="auto">
              <a:xfrm>
                <a:off x="3719" y="2662"/>
                <a:ext cx="134" cy="258"/>
              </a:xfrm>
              <a:custGeom>
                <a:avLst/>
                <a:gdLst>
                  <a:gd name="T0" fmla="*/ 1957 w 68"/>
                  <a:gd name="T1" fmla="*/ 2524 h 130"/>
                  <a:gd name="T2" fmla="*/ 528 w 68"/>
                  <a:gd name="T3" fmla="*/ 961 h 130"/>
                  <a:gd name="T4" fmla="*/ 1752 w 68"/>
                  <a:gd name="T5" fmla="*/ 3753 h 130"/>
                  <a:gd name="T6" fmla="*/ 1957 w 68"/>
                  <a:gd name="T7" fmla="*/ 2524 h 130"/>
                  <a:gd name="T8" fmla="*/ 0 60000 65536"/>
                  <a:gd name="T9" fmla="*/ 0 60000 65536"/>
                  <a:gd name="T10" fmla="*/ 0 60000 65536"/>
                  <a:gd name="T11" fmla="*/ 0 60000 65536"/>
                  <a:gd name="T12" fmla="*/ 0 w 68"/>
                  <a:gd name="T13" fmla="*/ 0 h 130"/>
                  <a:gd name="T14" fmla="*/ 68 w 68"/>
                  <a:gd name="T15" fmla="*/ 130 h 130"/>
                </a:gdLst>
                <a:ahLst/>
                <a:cxnLst>
                  <a:cxn ang="T8">
                    <a:pos x="T0" y="T1"/>
                  </a:cxn>
                  <a:cxn ang="T9">
                    <a:pos x="T2" y="T3"/>
                  </a:cxn>
                  <a:cxn ang="T10">
                    <a:pos x="T4" y="T5"/>
                  </a:cxn>
                  <a:cxn ang="T11">
                    <a:pos x="T6" y="T7"/>
                  </a:cxn>
                </a:cxnLst>
                <a:rect l="T12" t="T13" r="T14" b="T15"/>
                <a:pathLst>
                  <a:path w="68" h="130">
                    <a:moveTo>
                      <a:pt x="66" y="82"/>
                    </a:moveTo>
                    <a:cubicBezTo>
                      <a:pt x="59" y="45"/>
                      <a:pt x="32" y="0"/>
                      <a:pt x="18" y="31"/>
                    </a:cubicBezTo>
                    <a:cubicBezTo>
                      <a:pt x="0" y="54"/>
                      <a:pt x="43" y="130"/>
                      <a:pt x="59" y="122"/>
                    </a:cubicBezTo>
                    <a:cubicBezTo>
                      <a:pt x="64" y="119"/>
                      <a:pt x="68" y="98"/>
                      <a:pt x="66" y="82"/>
                    </a:cubicBezTo>
                    <a:close/>
                  </a:path>
                </a:pathLst>
              </a:custGeom>
              <a:solidFill>
                <a:srgbClr val="FFF1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3" name="Freeform 57"/>
              <p:cNvSpPr>
                <a:spLocks/>
              </p:cNvSpPr>
              <p:nvPr/>
            </p:nvSpPr>
            <p:spPr bwMode="auto">
              <a:xfrm>
                <a:off x="4602" y="2433"/>
                <a:ext cx="148" cy="378"/>
              </a:xfrm>
              <a:custGeom>
                <a:avLst/>
                <a:gdLst>
                  <a:gd name="T0" fmla="*/ 1912 w 75"/>
                  <a:gd name="T1" fmla="*/ 2519 h 191"/>
                  <a:gd name="T2" fmla="*/ 1853 w 75"/>
                  <a:gd name="T3" fmla="*/ 2519 h 191"/>
                  <a:gd name="T4" fmla="*/ 1792 w 75"/>
                  <a:gd name="T5" fmla="*/ 2488 h 191"/>
                  <a:gd name="T6" fmla="*/ 363 w 75"/>
                  <a:gd name="T7" fmla="*/ 309 h 191"/>
                  <a:gd name="T8" fmla="*/ 124 w 75"/>
                  <a:gd name="T9" fmla="*/ 0 h 191"/>
                  <a:gd name="T10" fmla="*/ 0 w 75"/>
                  <a:gd name="T11" fmla="*/ 156 h 191"/>
                  <a:gd name="T12" fmla="*/ 215 w 75"/>
                  <a:gd name="T13" fmla="*/ 427 h 191"/>
                  <a:gd name="T14" fmla="*/ 245 w 75"/>
                  <a:gd name="T15" fmla="*/ 459 h 191"/>
                  <a:gd name="T16" fmla="*/ 1652 w 75"/>
                  <a:gd name="T17" fmla="*/ 2549 h 191"/>
                  <a:gd name="T18" fmla="*/ 1944 w 75"/>
                  <a:gd name="T19" fmla="*/ 2668 h 191"/>
                  <a:gd name="T20" fmla="*/ 1912 w 75"/>
                  <a:gd name="T21" fmla="*/ 2668 h 191"/>
                  <a:gd name="T22" fmla="*/ 1944 w 75"/>
                  <a:gd name="T23" fmla="*/ 2668 h 191"/>
                  <a:gd name="T24" fmla="*/ 1997 w 75"/>
                  <a:gd name="T25" fmla="*/ 2699 h 191"/>
                  <a:gd name="T26" fmla="*/ 2060 w 75"/>
                  <a:gd name="T27" fmla="*/ 3008 h 191"/>
                  <a:gd name="T28" fmla="*/ 2060 w 75"/>
                  <a:gd name="T29" fmla="*/ 3040 h 191"/>
                  <a:gd name="T30" fmla="*/ 1973 w 75"/>
                  <a:gd name="T31" fmla="*/ 3161 h 191"/>
                  <a:gd name="T32" fmla="*/ 1973 w 75"/>
                  <a:gd name="T33" fmla="*/ 3161 h 191"/>
                  <a:gd name="T34" fmla="*/ 1823 w 75"/>
                  <a:gd name="T35" fmla="*/ 3224 h 191"/>
                  <a:gd name="T36" fmla="*/ 1760 w 75"/>
                  <a:gd name="T37" fmla="*/ 3404 h 191"/>
                  <a:gd name="T38" fmla="*/ 1760 w 75"/>
                  <a:gd name="T39" fmla="*/ 3556 h 191"/>
                  <a:gd name="T40" fmla="*/ 1075 w 75"/>
                  <a:gd name="T41" fmla="*/ 5613 h 191"/>
                  <a:gd name="T42" fmla="*/ 1075 w 75"/>
                  <a:gd name="T43" fmla="*/ 5644 h 191"/>
                  <a:gd name="T44" fmla="*/ 1044 w 75"/>
                  <a:gd name="T45" fmla="*/ 5676 h 191"/>
                  <a:gd name="T46" fmla="*/ 1105 w 75"/>
                  <a:gd name="T47" fmla="*/ 5737 h 191"/>
                  <a:gd name="T48" fmla="*/ 1200 w 75"/>
                  <a:gd name="T49" fmla="*/ 5797 h 191"/>
                  <a:gd name="T50" fmla="*/ 1231 w 75"/>
                  <a:gd name="T51" fmla="*/ 5706 h 191"/>
                  <a:gd name="T52" fmla="*/ 1944 w 75"/>
                  <a:gd name="T53" fmla="*/ 3372 h 191"/>
                  <a:gd name="T54" fmla="*/ 1973 w 75"/>
                  <a:gd name="T55" fmla="*/ 3341 h 191"/>
                  <a:gd name="T56" fmla="*/ 2092 w 75"/>
                  <a:gd name="T57" fmla="*/ 3309 h 191"/>
                  <a:gd name="T58" fmla="*/ 2212 w 75"/>
                  <a:gd name="T59" fmla="*/ 3101 h 191"/>
                  <a:gd name="T60" fmla="*/ 2121 w 75"/>
                  <a:gd name="T61" fmla="*/ 2668 h 191"/>
                  <a:gd name="T62" fmla="*/ 1912 w 75"/>
                  <a:gd name="T63" fmla="*/ 2519 h 1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5"/>
                  <a:gd name="T97" fmla="*/ 0 h 191"/>
                  <a:gd name="T98" fmla="*/ 75 w 75"/>
                  <a:gd name="T99" fmla="*/ 191 h 19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5" h="191">
                    <a:moveTo>
                      <a:pt x="64" y="83"/>
                    </a:moveTo>
                    <a:cubicBezTo>
                      <a:pt x="64" y="83"/>
                      <a:pt x="63" y="83"/>
                      <a:pt x="62" y="83"/>
                    </a:cubicBezTo>
                    <a:cubicBezTo>
                      <a:pt x="61" y="83"/>
                      <a:pt x="61" y="82"/>
                      <a:pt x="60" y="82"/>
                    </a:cubicBezTo>
                    <a:cubicBezTo>
                      <a:pt x="52" y="62"/>
                      <a:pt x="37" y="32"/>
                      <a:pt x="12" y="10"/>
                    </a:cubicBezTo>
                    <a:cubicBezTo>
                      <a:pt x="9" y="7"/>
                      <a:pt x="7" y="4"/>
                      <a:pt x="4" y="0"/>
                    </a:cubicBezTo>
                    <a:cubicBezTo>
                      <a:pt x="3" y="2"/>
                      <a:pt x="1" y="3"/>
                      <a:pt x="0" y="5"/>
                    </a:cubicBezTo>
                    <a:cubicBezTo>
                      <a:pt x="7" y="14"/>
                      <a:pt x="7" y="14"/>
                      <a:pt x="7" y="14"/>
                    </a:cubicBezTo>
                    <a:cubicBezTo>
                      <a:pt x="7" y="14"/>
                      <a:pt x="8" y="15"/>
                      <a:pt x="8" y="15"/>
                    </a:cubicBezTo>
                    <a:cubicBezTo>
                      <a:pt x="27" y="31"/>
                      <a:pt x="43" y="55"/>
                      <a:pt x="55" y="84"/>
                    </a:cubicBezTo>
                    <a:cubicBezTo>
                      <a:pt x="57" y="89"/>
                      <a:pt x="62" y="89"/>
                      <a:pt x="65" y="88"/>
                    </a:cubicBezTo>
                    <a:cubicBezTo>
                      <a:pt x="65" y="88"/>
                      <a:pt x="65" y="88"/>
                      <a:pt x="64" y="88"/>
                    </a:cubicBezTo>
                    <a:cubicBezTo>
                      <a:pt x="65" y="88"/>
                      <a:pt x="65" y="88"/>
                      <a:pt x="65" y="88"/>
                    </a:cubicBezTo>
                    <a:cubicBezTo>
                      <a:pt x="67" y="88"/>
                      <a:pt x="67" y="89"/>
                      <a:pt x="67" y="89"/>
                    </a:cubicBezTo>
                    <a:cubicBezTo>
                      <a:pt x="68" y="92"/>
                      <a:pt x="69" y="97"/>
                      <a:pt x="69" y="99"/>
                    </a:cubicBezTo>
                    <a:cubicBezTo>
                      <a:pt x="69" y="100"/>
                      <a:pt x="69" y="100"/>
                      <a:pt x="69" y="100"/>
                    </a:cubicBezTo>
                    <a:cubicBezTo>
                      <a:pt x="69" y="102"/>
                      <a:pt x="67" y="103"/>
                      <a:pt x="66" y="104"/>
                    </a:cubicBezTo>
                    <a:cubicBezTo>
                      <a:pt x="66" y="103"/>
                      <a:pt x="66" y="104"/>
                      <a:pt x="66" y="104"/>
                    </a:cubicBezTo>
                    <a:cubicBezTo>
                      <a:pt x="66" y="104"/>
                      <a:pt x="62" y="106"/>
                      <a:pt x="61" y="106"/>
                    </a:cubicBezTo>
                    <a:cubicBezTo>
                      <a:pt x="58" y="107"/>
                      <a:pt x="59" y="112"/>
                      <a:pt x="59" y="112"/>
                    </a:cubicBezTo>
                    <a:cubicBezTo>
                      <a:pt x="59" y="113"/>
                      <a:pt x="59" y="115"/>
                      <a:pt x="59" y="117"/>
                    </a:cubicBezTo>
                    <a:cubicBezTo>
                      <a:pt x="59" y="130"/>
                      <a:pt x="56" y="155"/>
                      <a:pt x="36" y="185"/>
                    </a:cubicBezTo>
                    <a:cubicBezTo>
                      <a:pt x="36" y="185"/>
                      <a:pt x="36" y="185"/>
                      <a:pt x="36" y="186"/>
                    </a:cubicBezTo>
                    <a:cubicBezTo>
                      <a:pt x="36" y="186"/>
                      <a:pt x="36" y="186"/>
                      <a:pt x="35" y="187"/>
                    </a:cubicBezTo>
                    <a:cubicBezTo>
                      <a:pt x="36" y="187"/>
                      <a:pt x="37" y="188"/>
                      <a:pt x="37" y="189"/>
                    </a:cubicBezTo>
                    <a:cubicBezTo>
                      <a:pt x="38" y="190"/>
                      <a:pt x="39" y="190"/>
                      <a:pt x="40" y="191"/>
                    </a:cubicBezTo>
                    <a:cubicBezTo>
                      <a:pt x="41" y="190"/>
                      <a:pt x="41" y="189"/>
                      <a:pt x="41" y="188"/>
                    </a:cubicBezTo>
                    <a:cubicBezTo>
                      <a:pt x="61" y="157"/>
                      <a:pt x="66" y="129"/>
                      <a:pt x="65" y="111"/>
                    </a:cubicBezTo>
                    <a:cubicBezTo>
                      <a:pt x="65" y="111"/>
                      <a:pt x="65" y="110"/>
                      <a:pt x="66" y="110"/>
                    </a:cubicBezTo>
                    <a:cubicBezTo>
                      <a:pt x="67" y="109"/>
                      <a:pt x="69" y="109"/>
                      <a:pt x="70" y="109"/>
                    </a:cubicBezTo>
                    <a:cubicBezTo>
                      <a:pt x="72" y="107"/>
                      <a:pt x="73" y="105"/>
                      <a:pt x="74" y="102"/>
                    </a:cubicBezTo>
                    <a:cubicBezTo>
                      <a:pt x="75" y="98"/>
                      <a:pt x="73" y="91"/>
                      <a:pt x="71" y="88"/>
                    </a:cubicBezTo>
                    <a:cubicBezTo>
                      <a:pt x="70" y="85"/>
                      <a:pt x="67" y="83"/>
                      <a:pt x="64" y="83"/>
                    </a:cubicBezTo>
                    <a:close/>
                  </a:path>
                </a:pathLst>
              </a:custGeom>
              <a:solidFill>
                <a:srgbClr val="D06B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4" name="Freeform 58"/>
              <p:cNvSpPr>
                <a:spLocks/>
              </p:cNvSpPr>
              <p:nvPr/>
            </p:nvSpPr>
            <p:spPr bwMode="auto">
              <a:xfrm>
                <a:off x="4002" y="3403"/>
                <a:ext cx="12" cy="2"/>
              </a:xfrm>
              <a:custGeom>
                <a:avLst/>
                <a:gdLst>
                  <a:gd name="T0" fmla="*/ 0 w 6"/>
                  <a:gd name="T1" fmla="*/ 32 h 1"/>
                  <a:gd name="T2" fmla="*/ 192 w 6"/>
                  <a:gd name="T3" fmla="*/ 0 h 1"/>
                  <a:gd name="T4" fmla="*/ 0 w 6"/>
                  <a:gd name="T5" fmla="*/ 0 h 1"/>
                  <a:gd name="T6" fmla="*/ 0 w 6"/>
                  <a:gd name="T7" fmla="*/ 32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0" y="1"/>
                    </a:moveTo>
                    <a:cubicBezTo>
                      <a:pt x="6" y="0"/>
                      <a:pt x="6" y="0"/>
                      <a:pt x="6"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5" name="Freeform 59"/>
              <p:cNvSpPr>
                <a:spLocks/>
              </p:cNvSpPr>
              <p:nvPr/>
            </p:nvSpPr>
            <p:spPr bwMode="auto">
              <a:xfrm>
                <a:off x="3731" y="1294"/>
                <a:ext cx="11" cy="2"/>
              </a:xfrm>
              <a:custGeom>
                <a:avLst/>
                <a:gdLst>
                  <a:gd name="T0" fmla="*/ 125 w 6"/>
                  <a:gd name="T1" fmla="*/ 0 h 1"/>
                  <a:gd name="T2" fmla="*/ 0 w 6"/>
                  <a:gd name="T3" fmla="*/ 32 h 1"/>
                  <a:gd name="T4" fmla="*/ 125 w 6"/>
                  <a:gd name="T5" fmla="*/ 32 h 1"/>
                  <a:gd name="T6" fmla="*/ 125 w 6"/>
                  <a:gd name="T7" fmla="*/ 0 h 1"/>
                  <a:gd name="T8" fmla="*/ 0 60000 65536"/>
                  <a:gd name="T9" fmla="*/ 0 60000 65536"/>
                  <a:gd name="T10" fmla="*/ 0 60000 65536"/>
                  <a:gd name="T11" fmla="*/ 0 60000 65536"/>
                  <a:gd name="T12" fmla="*/ 0 w 6"/>
                  <a:gd name="T13" fmla="*/ 0 h 1"/>
                  <a:gd name="T14" fmla="*/ 6 w 6"/>
                  <a:gd name="T15" fmla="*/ 1 h 1"/>
                </a:gdLst>
                <a:ahLst/>
                <a:cxnLst>
                  <a:cxn ang="T8">
                    <a:pos x="T0" y="T1"/>
                  </a:cxn>
                  <a:cxn ang="T9">
                    <a:pos x="T2" y="T3"/>
                  </a:cxn>
                  <a:cxn ang="T10">
                    <a:pos x="T4" y="T5"/>
                  </a:cxn>
                  <a:cxn ang="T11">
                    <a:pos x="T6" y="T7"/>
                  </a:cxn>
                </a:cxnLst>
                <a:rect l="T12" t="T13" r="T14" b="T15"/>
                <a:pathLst>
                  <a:path w="6" h="1">
                    <a:moveTo>
                      <a:pt x="6" y="0"/>
                    </a:moveTo>
                    <a:cubicBezTo>
                      <a:pt x="0" y="1"/>
                      <a:pt x="0" y="1"/>
                      <a:pt x="0" y="1"/>
                    </a:cubicBezTo>
                    <a:cubicBezTo>
                      <a:pt x="6" y="1"/>
                      <a:pt x="6" y="1"/>
                      <a:pt x="6" y="1"/>
                    </a:cubicBezTo>
                    <a:cubicBezTo>
                      <a:pt x="6" y="1"/>
                      <a:pt x="6"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6" name="Freeform 60"/>
              <p:cNvSpPr>
                <a:spLocks noEditPoints="1"/>
              </p:cNvSpPr>
              <p:nvPr/>
            </p:nvSpPr>
            <p:spPr bwMode="auto">
              <a:xfrm>
                <a:off x="3707" y="1296"/>
                <a:ext cx="908" cy="2107"/>
              </a:xfrm>
              <a:custGeom>
                <a:avLst/>
                <a:gdLst>
                  <a:gd name="T0" fmla="*/ 10033 w 459"/>
                  <a:gd name="T1" fmla="*/ 23015 h 1064"/>
                  <a:gd name="T2" fmla="*/ 10065 w 459"/>
                  <a:gd name="T3" fmla="*/ 18607 h 1064"/>
                  <a:gd name="T4" fmla="*/ 11302 w 459"/>
                  <a:gd name="T5" fmla="*/ 15989 h 1064"/>
                  <a:gd name="T6" fmla="*/ 7994 w 459"/>
                  <a:gd name="T7" fmla="*/ 12000 h 1064"/>
                  <a:gd name="T8" fmla="*/ 2603 w 459"/>
                  <a:gd name="T9" fmla="*/ 5212 h 1064"/>
                  <a:gd name="T10" fmla="*/ 0 w 459"/>
                  <a:gd name="T11" fmla="*/ 0 h 1064"/>
                  <a:gd name="T12" fmla="*/ 3632 w 459"/>
                  <a:gd name="T13" fmla="*/ 24571 h 1064"/>
                  <a:gd name="T14" fmla="*/ 5389 w 459"/>
                  <a:gd name="T15" fmla="*/ 30847 h 1064"/>
                  <a:gd name="T16" fmla="*/ 10186 w 459"/>
                  <a:gd name="T17" fmla="*/ 27862 h 1064"/>
                  <a:gd name="T18" fmla="*/ 13905 w 459"/>
                  <a:gd name="T19" fmla="*/ 23910 h 1064"/>
                  <a:gd name="T20" fmla="*/ 7654 w 459"/>
                  <a:gd name="T21" fmla="*/ 19607 h 1064"/>
                  <a:gd name="T22" fmla="*/ 8113 w 459"/>
                  <a:gd name="T23" fmla="*/ 17022 h 1064"/>
                  <a:gd name="T24" fmla="*/ 5541 w 459"/>
                  <a:gd name="T25" fmla="*/ 20129 h 1064"/>
                  <a:gd name="T26" fmla="*/ 4057 w 459"/>
                  <a:gd name="T27" fmla="*/ 17086 h 1064"/>
                  <a:gd name="T28" fmla="*/ 3460 w 459"/>
                  <a:gd name="T29" fmla="*/ 20650 h 1064"/>
                  <a:gd name="T30" fmla="*/ 5056 w 459"/>
                  <a:gd name="T31" fmla="*/ 21379 h 1064"/>
                  <a:gd name="T32" fmla="*/ 4117 w 459"/>
                  <a:gd name="T33" fmla="*/ 14949 h 1064"/>
                  <a:gd name="T34" fmla="*/ 4117 w 459"/>
                  <a:gd name="T35" fmla="*/ 14949 h 1064"/>
                  <a:gd name="T36" fmla="*/ 4368 w 459"/>
                  <a:gd name="T37" fmla="*/ 14197 h 1064"/>
                  <a:gd name="T38" fmla="*/ 8174 w 459"/>
                  <a:gd name="T39" fmla="*/ 14321 h 1064"/>
                  <a:gd name="T40" fmla="*/ 5792 w 459"/>
                  <a:gd name="T41" fmla="*/ 17838 h 1064"/>
                  <a:gd name="T42" fmla="*/ 10445 w 459"/>
                  <a:gd name="T43" fmla="*/ 15218 h 1064"/>
                  <a:gd name="T44" fmla="*/ 9110 w 459"/>
                  <a:gd name="T45" fmla="*/ 16254 h 1064"/>
                  <a:gd name="T46" fmla="*/ 9005 w 459"/>
                  <a:gd name="T47" fmla="*/ 16286 h 1064"/>
                  <a:gd name="T48" fmla="*/ 9078 w 459"/>
                  <a:gd name="T49" fmla="*/ 13666 h 1064"/>
                  <a:gd name="T50" fmla="*/ 8973 w 459"/>
                  <a:gd name="T51" fmla="*/ 13270 h 1064"/>
                  <a:gd name="T52" fmla="*/ 7217 w 459"/>
                  <a:gd name="T53" fmla="*/ 13149 h 1064"/>
                  <a:gd name="T54" fmla="*/ 5240 w 459"/>
                  <a:gd name="T55" fmla="*/ 13070 h 1064"/>
                  <a:gd name="T56" fmla="*/ 4400 w 459"/>
                  <a:gd name="T57" fmla="*/ 12674 h 1064"/>
                  <a:gd name="T58" fmla="*/ 2328 w 459"/>
                  <a:gd name="T59" fmla="*/ 11686 h 1064"/>
                  <a:gd name="T60" fmla="*/ 2176 w 459"/>
                  <a:gd name="T61" fmla="*/ 6616 h 1064"/>
                  <a:gd name="T62" fmla="*/ 2176 w 459"/>
                  <a:gd name="T63" fmla="*/ 6089 h 1064"/>
                  <a:gd name="T64" fmla="*/ 2692 w 459"/>
                  <a:gd name="T65" fmla="*/ 7424 h 1064"/>
                  <a:gd name="T66" fmla="*/ 1788 w 459"/>
                  <a:gd name="T67" fmla="*/ 7889 h 1064"/>
                  <a:gd name="T68" fmla="*/ 2724 w 459"/>
                  <a:gd name="T69" fmla="*/ 8580 h 1064"/>
                  <a:gd name="T70" fmla="*/ 1608 w 459"/>
                  <a:gd name="T71" fmla="*/ 7889 h 1064"/>
                  <a:gd name="T72" fmla="*/ 5357 w 459"/>
                  <a:gd name="T73" fmla="*/ 9196 h 1064"/>
                  <a:gd name="T74" fmla="*/ 4180 w 459"/>
                  <a:gd name="T75" fmla="*/ 9933 h 1064"/>
                  <a:gd name="T76" fmla="*/ 3725 w 459"/>
                  <a:gd name="T77" fmla="*/ 8470 h 1064"/>
                  <a:gd name="T78" fmla="*/ 3869 w 459"/>
                  <a:gd name="T79" fmla="*/ 7028 h 1064"/>
                  <a:gd name="T80" fmla="*/ 2453 w 459"/>
                  <a:gd name="T81" fmla="*/ 5305 h 1064"/>
                  <a:gd name="T82" fmla="*/ 1640 w 459"/>
                  <a:gd name="T83" fmla="*/ 5444 h 1064"/>
                  <a:gd name="T84" fmla="*/ 4180 w 459"/>
                  <a:gd name="T85" fmla="*/ 15989 h 1064"/>
                  <a:gd name="T86" fmla="*/ 4821 w 459"/>
                  <a:gd name="T87" fmla="*/ 23391 h 1064"/>
                  <a:gd name="T88" fmla="*/ 5541 w 459"/>
                  <a:gd name="T89" fmla="*/ 22807 h 1064"/>
                  <a:gd name="T90" fmla="*/ 4400 w 459"/>
                  <a:gd name="T91" fmla="*/ 26215 h 1064"/>
                  <a:gd name="T92" fmla="*/ 7549 w 459"/>
                  <a:gd name="T93" fmla="*/ 25850 h 1064"/>
                  <a:gd name="T94" fmla="*/ 7842 w 459"/>
                  <a:gd name="T95" fmla="*/ 23482 h 1064"/>
                  <a:gd name="T96" fmla="*/ 4552 w 459"/>
                  <a:gd name="T97" fmla="*/ 29540 h 1064"/>
                  <a:gd name="T98" fmla="*/ 6030 w 459"/>
                  <a:gd name="T99" fmla="*/ 29635 h 1064"/>
                  <a:gd name="T100" fmla="*/ 6245 w 459"/>
                  <a:gd name="T101" fmla="*/ 28615 h 1064"/>
                  <a:gd name="T102" fmla="*/ 5824 w 459"/>
                  <a:gd name="T103" fmla="*/ 28328 h 1064"/>
                  <a:gd name="T104" fmla="*/ 6601 w 459"/>
                  <a:gd name="T105" fmla="*/ 25510 h 1064"/>
                  <a:gd name="T106" fmla="*/ 10002 w 459"/>
                  <a:gd name="T107" fmla="*/ 27710 h 1064"/>
                  <a:gd name="T108" fmla="*/ 7393 w 459"/>
                  <a:gd name="T109" fmla="*/ 26403 h 1064"/>
                  <a:gd name="T110" fmla="*/ 10785 w 459"/>
                  <a:gd name="T111" fmla="*/ 27124 h 1064"/>
                  <a:gd name="T112" fmla="*/ 10477 w 459"/>
                  <a:gd name="T113" fmla="*/ 26278 h 1064"/>
                  <a:gd name="T114" fmla="*/ 11426 w 459"/>
                  <a:gd name="T115" fmla="*/ 25431 h 1064"/>
                  <a:gd name="T116" fmla="*/ 9298 w 459"/>
                  <a:gd name="T117" fmla="*/ 22963 h 1064"/>
                  <a:gd name="T118" fmla="*/ 5792 w 459"/>
                  <a:gd name="T119" fmla="*/ 22434 h 1064"/>
                  <a:gd name="T120" fmla="*/ 8358 w 459"/>
                  <a:gd name="T121" fmla="*/ 19482 h 1064"/>
                  <a:gd name="T122" fmla="*/ 9052 w 459"/>
                  <a:gd name="T123" fmla="*/ 21898 h 1064"/>
                  <a:gd name="T124" fmla="*/ 13058 w 459"/>
                  <a:gd name="T125" fmla="*/ 24726 h 10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59"/>
                  <a:gd name="T190" fmla="*/ 0 h 1064"/>
                  <a:gd name="T191" fmla="*/ 459 w 459"/>
                  <a:gd name="T192" fmla="*/ 1064 h 106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59" h="1064">
                    <a:moveTo>
                      <a:pt x="459" y="785"/>
                    </a:moveTo>
                    <a:cubicBezTo>
                      <a:pt x="458" y="786"/>
                      <a:pt x="446" y="792"/>
                      <a:pt x="444" y="793"/>
                    </a:cubicBezTo>
                    <a:cubicBezTo>
                      <a:pt x="440" y="795"/>
                      <a:pt x="421" y="798"/>
                      <a:pt x="415" y="790"/>
                    </a:cubicBezTo>
                    <a:cubicBezTo>
                      <a:pt x="415" y="789"/>
                      <a:pt x="415" y="789"/>
                      <a:pt x="415" y="789"/>
                    </a:cubicBezTo>
                    <a:cubicBezTo>
                      <a:pt x="415" y="789"/>
                      <a:pt x="415" y="789"/>
                      <a:pt x="415" y="789"/>
                    </a:cubicBezTo>
                    <a:cubicBezTo>
                      <a:pt x="405" y="780"/>
                      <a:pt x="395" y="781"/>
                      <a:pt x="382" y="781"/>
                    </a:cubicBezTo>
                    <a:cubicBezTo>
                      <a:pt x="368" y="782"/>
                      <a:pt x="354" y="784"/>
                      <a:pt x="342" y="775"/>
                    </a:cubicBezTo>
                    <a:cubicBezTo>
                      <a:pt x="336" y="770"/>
                      <a:pt x="332" y="764"/>
                      <a:pt x="331" y="756"/>
                    </a:cubicBezTo>
                    <a:cubicBezTo>
                      <a:pt x="327" y="745"/>
                      <a:pt x="327" y="745"/>
                      <a:pt x="327" y="745"/>
                    </a:cubicBezTo>
                    <a:cubicBezTo>
                      <a:pt x="324" y="740"/>
                      <a:pt x="321" y="736"/>
                      <a:pt x="317" y="731"/>
                    </a:cubicBezTo>
                    <a:cubicBezTo>
                      <a:pt x="313" y="726"/>
                      <a:pt x="308" y="720"/>
                      <a:pt x="307" y="714"/>
                    </a:cubicBezTo>
                    <a:cubicBezTo>
                      <a:pt x="305" y="707"/>
                      <a:pt x="308" y="701"/>
                      <a:pt x="310" y="693"/>
                    </a:cubicBezTo>
                    <a:cubicBezTo>
                      <a:pt x="311" y="687"/>
                      <a:pt x="313" y="681"/>
                      <a:pt x="313" y="675"/>
                    </a:cubicBezTo>
                    <a:cubicBezTo>
                      <a:pt x="312" y="662"/>
                      <a:pt x="312" y="662"/>
                      <a:pt x="312" y="662"/>
                    </a:cubicBezTo>
                    <a:cubicBezTo>
                      <a:pt x="311" y="654"/>
                      <a:pt x="310" y="647"/>
                      <a:pt x="312" y="639"/>
                    </a:cubicBezTo>
                    <a:cubicBezTo>
                      <a:pt x="315" y="628"/>
                      <a:pt x="324" y="619"/>
                      <a:pt x="332" y="611"/>
                    </a:cubicBezTo>
                    <a:cubicBezTo>
                      <a:pt x="342" y="601"/>
                      <a:pt x="352" y="592"/>
                      <a:pt x="354" y="577"/>
                    </a:cubicBezTo>
                    <a:cubicBezTo>
                      <a:pt x="354" y="577"/>
                      <a:pt x="354" y="577"/>
                      <a:pt x="354" y="577"/>
                    </a:cubicBezTo>
                    <a:cubicBezTo>
                      <a:pt x="354" y="577"/>
                      <a:pt x="354" y="577"/>
                      <a:pt x="354" y="577"/>
                    </a:cubicBezTo>
                    <a:cubicBezTo>
                      <a:pt x="352" y="565"/>
                      <a:pt x="354" y="553"/>
                      <a:pt x="363" y="547"/>
                    </a:cubicBezTo>
                    <a:cubicBezTo>
                      <a:pt x="364" y="546"/>
                      <a:pt x="365" y="545"/>
                      <a:pt x="367" y="545"/>
                    </a:cubicBezTo>
                    <a:cubicBezTo>
                      <a:pt x="369" y="545"/>
                      <a:pt x="377" y="543"/>
                      <a:pt x="378" y="543"/>
                    </a:cubicBezTo>
                    <a:cubicBezTo>
                      <a:pt x="379" y="544"/>
                      <a:pt x="381" y="545"/>
                      <a:pt x="383" y="546"/>
                    </a:cubicBezTo>
                    <a:cubicBezTo>
                      <a:pt x="379" y="539"/>
                      <a:pt x="378" y="533"/>
                      <a:pt x="373" y="525"/>
                    </a:cubicBezTo>
                    <a:cubicBezTo>
                      <a:pt x="369" y="521"/>
                      <a:pt x="363" y="515"/>
                      <a:pt x="359" y="510"/>
                    </a:cubicBezTo>
                    <a:cubicBezTo>
                      <a:pt x="350" y="498"/>
                      <a:pt x="343" y="485"/>
                      <a:pt x="332" y="473"/>
                    </a:cubicBezTo>
                    <a:cubicBezTo>
                      <a:pt x="329" y="469"/>
                      <a:pt x="326" y="463"/>
                      <a:pt x="324" y="458"/>
                    </a:cubicBezTo>
                    <a:cubicBezTo>
                      <a:pt x="324" y="458"/>
                      <a:pt x="324" y="458"/>
                      <a:pt x="324" y="458"/>
                    </a:cubicBezTo>
                    <a:cubicBezTo>
                      <a:pt x="323" y="457"/>
                      <a:pt x="323" y="457"/>
                      <a:pt x="323" y="457"/>
                    </a:cubicBezTo>
                    <a:cubicBezTo>
                      <a:pt x="322" y="453"/>
                      <a:pt x="320" y="449"/>
                      <a:pt x="317" y="446"/>
                    </a:cubicBezTo>
                    <a:cubicBezTo>
                      <a:pt x="312" y="439"/>
                      <a:pt x="302" y="434"/>
                      <a:pt x="296" y="427"/>
                    </a:cubicBezTo>
                    <a:cubicBezTo>
                      <a:pt x="286" y="415"/>
                      <a:pt x="274" y="404"/>
                      <a:pt x="264" y="394"/>
                    </a:cubicBezTo>
                    <a:cubicBezTo>
                      <a:pt x="258" y="389"/>
                      <a:pt x="257" y="383"/>
                      <a:pt x="252" y="376"/>
                    </a:cubicBezTo>
                    <a:cubicBezTo>
                      <a:pt x="248" y="371"/>
                      <a:pt x="238" y="370"/>
                      <a:pt x="234" y="365"/>
                    </a:cubicBezTo>
                    <a:cubicBezTo>
                      <a:pt x="230" y="357"/>
                      <a:pt x="223" y="350"/>
                      <a:pt x="219" y="343"/>
                    </a:cubicBezTo>
                    <a:cubicBezTo>
                      <a:pt x="213" y="332"/>
                      <a:pt x="204" y="327"/>
                      <a:pt x="198" y="318"/>
                    </a:cubicBezTo>
                    <a:cubicBezTo>
                      <a:pt x="188" y="304"/>
                      <a:pt x="167" y="285"/>
                      <a:pt x="158" y="270"/>
                    </a:cubicBezTo>
                    <a:cubicBezTo>
                      <a:pt x="151" y="257"/>
                      <a:pt x="135" y="232"/>
                      <a:pt x="128" y="219"/>
                    </a:cubicBezTo>
                    <a:cubicBezTo>
                      <a:pt x="122" y="208"/>
                      <a:pt x="110" y="203"/>
                      <a:pt x="104" y="192"/>
                    </a:cubicBezTo>
                    <a:cubicBezTo>
                      <a:pt x="100" y="184"/>
                      <a:pt x="90" y="179"/>
                      <a:pt x="86" y="171"/>
                    </a:cubicBezTo>
                    <a:cubicBezTo>
                      <a:pt x="81" y="162"/>
                      <a:pt x="67" y="138"/>
                      <a:pt x="62" y="130"/>
                    </a:cubicBezTo>
                    <a:cubicBezTo>
                      <a:pt x="57" y="118"/>
                      <a:pt x="52" y="110"/>
                      <a:pt x="48" y="97"/>
                    </a:cubicBezTo>
                    <a:cubicBezTo>
                      <a:pt x="44" y="84"/>
                      <a:pt x="37" y="73"/>
                      <a:pt x="31" y="60"/>
                    </a:cubicBezTo>
                    <a:cubicBezTo>
                      <a:pt x="27" y="49"/>
                      <a:pt x="24" y="36"/>
                      <a:pt x="19" y="25"/>
                    </a:cubicBezTo>
                    <a:cubicBezTo>
                      <a:pt x="17" y="20"/>
                      <a:pt x="15" y="11"/>
                      <a:pt x="12" y="0"/>
                    </a:cubicBezTo>
                    <a:cubicBezTo>
                      <a:pt x="7" y="0"/>
                      <a:pt x="7" y="0"/>
                      <a:pt x="7" y="0"/>
                    </a:cubicBezTo>
                    <a:cubicBezTo>
                      <a:pt x="7" y="0"/>
                      <a:pt x="7" y="1"/>
                      <a:pt x="7" y="0"/>
                    </a:cubicBezTo>
                    <a:cubicBezTo>
                      <a:pt x="0" y="0"/>
                      <a:pt x="0" y="0"/>
                      <a:pt x="0" y="0"/>
                    </a:cubicBezTo>
                    <a:cubicBezTo>
                      <a:pt x="19" y="77"/>
                      <a:pt x="50" y="266"/>
                      <a:pt x="75" y="444"/>
                    </a:cubicBezTo>
                    <a:cubicBezTo>
                      <a:pt x="74" y="444"/>
                      <a:pt x="74" y="444"/>
                      <a:pt x="74" y="444"/>
                    </a:cubicBezTo>
                    <a:cubicBezTo>
                      <a:pt x="75" y="444"/>
                      <a:pt x="75" y="444"/>
                      <a:pt x="75" y="444"/>
                    </a:cubicBezTo>
                    <a:cubicBezTo>
                      <a:pt x="85" y="517"/>
                      <a:pt x="94" y="588"/>
                      <a:pt x="101" y="648"/>
                    </a:cubicBezTo>
                    <a:cubicBezTo>
                      <a:pt x="101" y="648"/>
                      <a:pt x="101" y="648"/>
                      <a:pt x="101" y="648"/>
                    </a:cubicBezTo>
                    <a:cubicBezTo>
                      <a:pt x="101" y="650"/>
                      <a:pt x="101" y="650"/>
                      <a:pt x="101" y="650"/>
                    </a:cubicBezTo>
                    <a:cubicBezTo>
                      <a:pt x="101" y="655"/>
                      <a:pt x="102" y="660"/>
                      <a:pt x="103" y="665"/>
                    </a:cubicBezTo>
                    <a:cubicBezTo>
                      <a:pt x="105" y="686"/>
                      <a:pt x="117" y="788"/>
                      <a:pt x="120" y="807"/>
                    </a:cubicBezTo>
                    <a:cubicBezTo>
                      <a:pt x="139" y="924"/>
                      <a:pt x="149" y="1005"/>
                      <a:pt x="154" y="1055"/>
                    </a:cubicBezTo>
                    <a:cubicBezTo>
                      <a:pt x="153" y="1058"/>
                      <a:pt x="153" y="1062"/>
                      <a:pt x="153" y="1064"/>
                    </a:cubicBezTo>
                    <a:cubicBezTo>
                      <a:pt x="159" y="1064"/>
                      <a:pt x="159" y="1064"/>
                      <a:pt x="159" y="1064"/>
                    </a:cubicBezTo>
                    <a:cubicBezTo>
                      <a:pt x="159" y="1064"/>
                      <a:pt x="159" y="1064"/>
                      <a:pt x="159" y="1064"/>
                    </a:cubicBezTo>
                    <a:cubicBezTo>
                      <a:pt x="161" y="1064"/>
                      <a:pt x="161" y="1064"/>
                      <a:pt x="161" y="1064"/>
                    </a:cubicBezTo>
                    <a:cubicBezTo>
                      <a:pt x="160" y="1061"/>
                      <a:pt x="160" y="1058"/>
                      <a:pt x="160" y="1055"/>
                    </a:cubicBezTo>
                    <a:cubicBezTo>
                      <a:pt x="160" y="1051"/>
                      <a:pt x="160" y="1048"/>
                      <a:pt x="160" y="1048"/>
                    </a:cubicBezTo>
                    <a:cubicBezTo>
                      <a:pt x="160" y="1040"/>
                      <a:pt x="175" y="1019"/>
                      <a:pt x="178" y="1013"/>
                    </a:cubicBezTo>
                    <a:cubicBezTo>
                      <a:pt x="180" y="1007"/>
                      <a:pt x="186" y="1001"/>
                      <a:pt x="192" y="996"/>
                    </a:cubicBezTo>
                    <a:cubicBezTo>
                      <a:pt x="197" y="992"/>
                      <a:pt x="202" y="979"/>
                      <a:pt x="206" y="971"/>
                    </a:cubicBezTo>
                    <a:cubicBezTo>
                      <a:pt x="210" y="963"/>
                      <a:pt x="224" y="959"/>
                      <a:pt x="230" y="951"/>
                    </a:cubicBezTo>
                    <a:cubicBezTo>
                      <a:pt x="237" y="943"/>
                      <a:pt x="244" y="947"/>
                      <a:pt x="252" y="942"/>
                    </a:cubicBezTo>
                    <a:cubicBezTo>
                      <a:pt x="259" y="935"/>
                      <a:pt x="271" y="939"/>
                      <a:pt x="279" y="932"/>
                    </a:cubicBezTo>
                    <a:cubicBezTo>
                      <a:pt x="284" y="928"/>
                      <a:pt x="294" y="927"/>
                      <a:pt x="303" y="924"/>
                    </a:cubicBezTo>
                    <a:cubicBezTo>
                      <a:pt x="310" y="921"/>
                      <a:pt x="317" y="916"/>
                      <a:pt x="324" y="915"/>
                    </a:cubicBezTo>
                    <a:cubicBezTo>
                      <a:pt x="328" y="915"/>
                      <a:pt x="333" y="917"/>
                      <a:pt x="336" y="915"/>
                    </a:cubicBezTo>
                    <a:cubicBezTo>
                      <a:pt x="340" y="913"/>
                      <a:pt x="341" y="907"/>
                      <a:pt x="344" y="905"/>
                    </a:cubicBezTo>
                    <a:cubicBezTo>
                      <a:pt x="353" y="897"/>
                      <a:pt x="365" y="896"/>
                      <a:pt x="373" y="888"/>
                    </a:cubicBezTo>
                    <a:cubicBezTo>
                      <a:pt x="383" y="880"/>
                      <a:pt x="387" y="865"/>
                      <a:pt x="398" y="855"/>
                    </a:cubicBezTo>
                    <a:cubicBezTo>
                      <a:pt x="409" y="845"/>
                      <a:pt x="426" y="839"/>
                      <a:pt x="434" y="825"/>
                    </a:cubicBezTo>
                    <a:cubicBezTo>
                      <a:pt x="438" y="818"/>
                      <a:pt x="436" y="809"/>
                      <a:pt x="439" y="804"/>
                    </a:cubicBezTo>
                    <a:cubicBezTo>
                      <a:pt x="442" y="799"/>
                      <a:pt x="451" y="798"/>
                      <a:pt x="455" y="791"/>
                    </a:cubicBezTo>
                    <a:cubicBezTo>
                      <a:pt x="456" y="791"/>
                      <a:pt x="456" y="790"/>
                      <a:pt x="456" y="790"/>
                    </a:cubicBezTo>
                    <a:lnTo>
                      <a:pt x="459" y="785"/>
                    </a:lnTo>
                    <a:close/>
                    <a:moveTo>
                      <a:pt x="351" y="554"/>
                    </a:moveTo>
                    <a:cubicBezTo>
                      <a:pt x="347" y="560"/>
                      <a:pt x="345" y="567"/>
                      <a:pt x="345" y="573"/>
                    </a:cubicBezTo>
                    <a:cubicBezTo>
                      <a:pt x="345" y="575"/>
                      <a:pt x="345" y="577"/>
                      <a:pt x="345" y="578"/>
                    </a:cubicBezTo>
                    <a:cubicBezTo>
                      <a:pt x="343" y="591"/>
                      <a:pt x="334" y="600"/>
                      <a:pt x="324" y="609"/>
                    </a:cubicBezTo>
                    <a:cubicBezTo>
                      <a:pt x="320" y="614"/>
                      <a:pt x="315" y="619"/>
                      <a:pt x="311" y="624"/>
                    </a:cubicBezTo>
                    <a:cubicBezTo>
                      <a:pt x="309" y="627"/>
                      <a:pt x="298" y="630"/>
                      <a:pt x="295" y="629"/>
                    </a:cubicBezTo>
                    <a:cubicBezTo>
                      <a:pt x="287" y="629"/>
                      <a:pt x="280" y="633"/>
                      <a:pt x="274" y="636"/>
                    </a:cubicBezTo>
                    <a:cubicBezTo>
                      <a:pt x="268" y="640"/>
                      <a:pt x="261" y="644"/>
                      <a:pt x="253" y="644"/>
                    </a:cubicBezTo>
                    <a:cubicBezTo>
                      <a:pt x="242" y="644"/>
                      <a:pt x="230" y="636"/>
                      <a:pt x="219" y="628"/>
                    </a:cubicBezTo>
                    <a:cubicBezTo>
                      <a:pt x="211" y="623"/>
                      <a:pt x="203" y="617"/>
                      <a:pt x="196" y="614"/>
                    </a:cubicBezTo>
                    <a:cubicBezTo>
                      <a:pt x="196" y="615"/>
                      <a:pt x="196" y="615"/>
                      <a:pt x="196" y="615"/>
                    </a:cubicBezTo>
                    <a:cubicBezTo>
                      <a:pt x="196" y="611"/>
                      <a:pt x="196" y="608"/>
                      <a:pt x="197" y="604"/>
                    </a:cubicBezTo>
                    <a:cubicBezTo>
                      <a:pt x="199" y="596"/>
                      <a:pt x="203" y="588"/>
                      <a:pt x="206" y="580"/>
                    </a:cubicBezTo>
                    <a:cubicBezTo>
                      <a:pt x="209" y="573"/>
                      <a:pt x="209" y="573"/>
                      <a:pt x="209" y="573"/>
                    </a:cubicBezTo>
                    <a:cubicBezTo>
                      <a:pt x="209" y="573"/>
                      <a:pt x="215" y="565"/>
                      <a:pt x="223" y="568"/>
                    </a:cubicBezTo>
                    <a:cubicBezTo>
                      <a:pt x="238" y="570"/>
                      <a:pt x="256" y="565"/>
                      <a:pt x="268" y="559"/>
                    </a:cubicBezTo>
                    <a:cubicBezTo>
                      <a:pt x="276" y="555"/>
                      <a:pt x="281" y="551"/>
                      <a:pt x="285" y="547"/>
                    </a:cubicBezTo>
                    <a:cubicBezTo>
                      <a:pt x="294" y="540"/>
                      <a:pt x="300" y="535"/>
                      <a:pt x="319" y="537"/>
                    </a:cubicBezTo>
                    <a:cubicBezTo>
                      <a:pt x="324" y="537"/>
                      <a:pt x="331" y="539"/>
                      <a:pt x="338" y="540"/>
                    </a:cubicBezTo>
                    <a:cubicBezTo>
                      <a:pt x="341" y="541"/>
                      <a:pt x="345" y="542"/>
                      <a:pt x="348" y="542"/>
                    </a:cubicBezTo>
                    <a:cubicBezTo>
                      <a:pt x="352" y="543"/>
                      <a:pt x="353" y="550"/>
                      <a:pt x="351" y="554"/>
                    </a:cubicBezTo>
                    <a:close/>
                    <a:moveTo>
                      <a:pt x="192" y="633"/>
                    </a:moveTo>
                    <a:cubicBezTo>
                      <a:pt x="193" y="641"/>
                      <a:pt x="193" y="649"/>
                      <a:pt x="192" y="657"/>
                    </a:cubicBezTo>
                    <a:cubicBezTo>
                      <a:pt x="192" y="660"/>
                      <a:pt x="189" y="665"/>
                      <a:pt x="183" y="661"/>
                    </a:cubicBezTo>
                    <a:cubicBezTo>
                      <a:pt x="176" y="655"/>
                      <a:pt x="164" y="647"/>
                      <a:pt x="158" y="644"/>
                    </a:cubicBezTo>
                    <a:cubicBezTo>
                      <a:pt x="146" y="639"/>
                      <a:pt x="134" y="639"/>
                      <a:pt x="123" y="642"/>
                    </a:cubicBezTo>
                    <a:cubicBezTo>
                      <a:pt x="109" y="645"/>
                      <a:pt x="108" y="631"/>
                      <a:pt x="107" y="626"/>
                    </a:cubicBezTo>
                    <a:cubicBezTo>
                      <a:pt x="106" y="614"/>
                      <a:pt x="104" y="598"/>
                      <a:pt x="101" y="580"/>
                    </a:cubicBezTo>
                    <a:cubicBezTo>
                      <a:pt x="99" y="569"/>
                      <a:pt x="106" y="563"/>
                      <a:pt x="110" y="562"/>
                    </a:cubicBezTo>
                    <a:cubicBezTo>
                      <a:pt x="114" y="561"/>
                      <a:pt x="119" y="560"/>
                      <a:pt x="123" y="560"/>
                    </a:cubicBezTo>
                    <a:cubicBezTo>
                      <a:pt x="126" y="559"/>
                      <a:pt x="129" y="559"/>
                      <a:pt x="132" y="558"/>
                    </a:cubicBezTo>
                    <a:cubicBezTo>
                      <a:pt x="134" y="561"/>
                      <a:pt x="134" y="561"/>
                      <a:pt x="134" y="561"/>
                    </a:cubicBezTo>
                    <a:cubicBezTo>
                      <a:pt x="141" y="575"/>
                      <a:pt x="147" y="590"/>
                      <a:pt x="166" y="592"/>
                    </a:cubicBezTo>
                    <a:cubicBezTo>
                      <a:pt x="170" y="592"/>
                      <a:pt x="174" y="592"/>
                      <a:pt x="178" y="591"/>
                    </a:cubicBezTo>
                    <a:cubicBezTo>
                      <a:pt x="185" y="590"/>
                      <a:pt x="191" y="589"/>
                      <a:pt x="197" y="593"/>
                    </a:cubicBezTo>
                    <a:cubicBezTo>
                      <a:pt x="195" y="596"/>
                      <a:pt x="194" y="600"/>
                      <a:pt x="193" y="603"/>
                    </a:cubicBezTo>
                    <a:cubicBezTo>
                      <a:pt x="191" y="613"/>
                      <a:pt x="192" y="623"/>
                      <a:pt x="192" y="633"/>
                    </a:cubicBezTo>
                    <a:close/>
                    <a:moveTo>
                      <a:pt x="182" y="678"/>
                    </a:moveTo>
                    <a:cubicBezTo>
                      <a:pt x="169" y="690"/>
                      <a:pt x="146" y="703"/>
                      <a:pt x="129" y="708"/>
                    </a:cubicBezTo>
                    <a:cubicBezTo>
                      <a:pt x="120" y="712"/>
                      <a:pt x="115" y="690"/>
                      <a:pt x="114" y="678"/>
                    </a:cubicBezTo>
                    <a:cubicBezTo>
                      <a:pt x="113" y="673"/>
                      <a:pt x="112" y="667"/>
                      <a:pt x="112" y="660"/>
                    </a:cubicBezTo>
                    <a:cubicBezTo>
                      <a:pt x="110" y="651"/>
                      <a:pt x="115" y="648"/>
                      <a:pt x="117" y="648"/>
                    </a:cubicBezTo>
                    <a:cubicBezTo>
                      <a:pt x="130" y="644"/>
                      <a:pt x="143" y="642"/>
                      <a:pt x="156" y="648"/>
                    </a:cubicBezTo>
                    <a:cubicBezTo>
                      <a:pt x="162" y="651"/>
                      <a:pt x="173" y="658"/>
                      <a:pt x="180" y="664"/>
                    </a:cubicBezTo>
                    <a:cubicBezTo>
                      <a:pt x="184" y="666"/>
                      <a:pt x="189" y="672"/>
                      <a:pt x="182" y="678"/>
                    </a:cubicBezTo>
                    <a:close/>
                    <a:moveTo>
                      <a:pt x="125" y="714"/>
                    </a:moveTo>
                    <a:cubicBezTo>
                      <a:pt x="134" y="711"/>
                      <a:pt x="146" y="706"/>
                      <a:pt x="157" y="701"/>
                    </a:cubicBezTo>
                    <a:cubicBezTo>
                      <a:pt x="163" y="695"/>
                      <a:pt x="167" y="700"/>
                      <a:pt x="167" y="702"/>
                    </a:cubicBezTo>
                    <a:cubicBezTo>
                      <a:pt x="172" y="715"/>
                      <a:pt x="177" y="725"/>
                      <a:pt x="187" y="738"/>
                    </a:cubicBezTo>
                    <a:cubicBezTo>
                      <a:pt x="176" y="749"/>
                      <a:pt x="172" y="757"/>
                      <a:pt x="171" y="766"/>
                    </a:cubicBezTo>
                    <a:cubicBezTo>
                      <a:pt x="160" y="764"/>
                      <a:pt x="160" y="764"/>
                      <a:pt x="160" y="764"/>
                    </a:cubicBezTo>
                    <a:cubicBezTo>
                      <a:pt x="151" y="763"/>
                      <a:pt x="141" y="761"/>
                      <a:pt x="132" y="761"/>
                    </a:cubicBezTo>
                    <a:cubicBezTo>
                      <a:pt x="129" y="761"/>
                      <a:pt x="122" y="758"/>
                      <a:pt x="122" y="752"/>
                    </a:cubicBezTo>
                    <a:cubicBezTo>
                      <a:pt x="121" y="743"/>
                      <a:pt x="120" y="732"/>
                      <a:pt x="119" y="720"/>
                    </a:cubicBezTo>
                    <a:cubicBezTo>
                      <a:pt x="118" y="715"/>
                      <a:pt x="123" y="714"/>
                      <a:pt x="125" y="714"/>
                    </a:cubicBezTo>
                    <a:close/>
                    <a:moveTo>
                      <a:pt x="136" y="491"/>
                    </a:moveTo>
                    <a:cubicBezTo>
                      <a:pt x="133" y="482"/>
                      <a:pt x="130" y="473"/>
                      <a:pt x="130" y="464"/>
                    </a:cubicBezTo>
                    <a:cubicBezTo>
                      <a:pt x="134" y="466"/>
                      <a:pt x="139" y="468"/>
                      <a:pt x="144" y="470"/>
                    </a:cubicBezTo>
                    <a:cubicBezTo>
                      <a:pt x="163" y="480"/>
                      <a:pt x="181" y="483"/>
                      <a:pt x="200" y="485"/>
                    </a:cubicBezTo>
                    <a:cubicBezTo>
                      <a:pt x="195" y="503"/>
                      <a:pt x="181" y="533"/>
                      <a:pt x="167" y="542"/>
                    </a:cubicBezTo>
                    <a:cubicBezTo>
                      <a:pt x="156" y="550"/>
                      <a:pt x="139" y="553"/>
                      <a:pt x="123" y="556"/>
                    </a:cubicBezTo>
                    <a:cubicBezTo>
                      <a:pt x="121" y="556"/>
                      <a:pt x="119" y="556"/>
                      <a:pt x="118" y="557"/>
                    </a:cubicBezTo>
                    <a:cubicBezTo>
                      <a:pt x="129" y="549"/>
                      <a:pt x="140" y="539"/>
                      <a:pt x="142" y="525"/>
                    </a:cubicBezTo>
                    <a:cubicBezTo>
                      <a:pt x="143" y="514"/>
                      <a:pt x="140" y="502"/>
                      <a:pt x="136" y="491"/>
                    </a:cubicBezTo>
                    <a:close/>
                    <a:moveTo>
                      <a:pt x="79" y="423"/>
                    </a:moveTo>
                    <a:cubicBezTo>
                      <a:pt x="79" y="416"/>
                      <a:pt x="84" y="416"/>
                      <a:pt x="84" y="416"/>
                    </a:cubicBezTo>
                    <a:cubicBezTo>
                      <a:pt x="90" y="418"/>
                      <a:pt x="97" y="420"/>
                      <a:pt x="104" y="421"/>
                    </a:cubicBezTo>
                    <a:cubicBezTo>
                      <a:pt x="110" y="422"/>
                      <a:pt x="118" y="421"/>
                      <a:pt x="124" y="420"/>
                    </a:cubicBezTo>
                    <a:cubicBezTo>
                      <a:pt x="132" y="419"/>
                      <a:pt x="139" y="418"/>
                      <a:pt x="145" y="419"/>
                    </a:cubicBezTo>
                    <a:cubicBezTo>
                      <a:pt x="154" y="421"/>
                      <a:pt x="163" y="427"/>
                      <a:pt x="171" y="433"/>
                    </a:cubicBezTo>
                    <a:cubicBezTo>
                      <a:pt x="180" y="437"/>
                      <a:pt x="177" y="443"/>
                      <a:pt x="173" y="445"/>
                    </a:cubicBezTo>
                    <a:cubicBezTo>
                      <a:pt x="163" y="451"/>
                      <a:pt x="154" y="458"/>
                      <a:pt x="144" y="466"/>
                    </a:cubicBezTo>
                    <a:cubicBezTo>
                      <a:pt x="126" y="457"/>
                      <a:pt x="109" y="451"/>
                      <a:pt x="91" y="446"/>
                    </a:cubicBezTo>
                    <a:cubicBezTo>
                      <a:pt x="81" y="442"/>
                      <a:pt x="81" y="442"/>
                      <a:pt x="81" y="442"/>
                    </a:cubicBezTo>
                    <a:cubicBezTo>
                      <a:pt x="80" y="436"/>
                      <a:pt x="80" y="430"/>
                      <a:pt x="79" y="423"/>
                    </a:cubicBezTo>
                    <a:close/>
                    <a:moveTo>
                      <a:pt x="218" y="434"/>
                    </a:moveTo>
                    <a:cubicBezTo>
                      <a:pt x="222" y="438"/>
                      <a:pt x="225" y="441"/>
                      <a:pt x="228" y="444"/>
                    </a:cubicBezTo>
                    <a:cubicBezTo>
                      <a:pt x="233" y="449"/>
                      <a:pt x="237" y="454"/>
                      <a:pt x="244" y="458"/>
                    </a:cubicBezTo>
                    <a:cubicBezTo>
                      <a:pt x="248" y="460"/>
                      <a:pt x="251" y="461"/>
                      <a:pt x="255" y="463"/>
                    </a:cubicBezTo>
                    <a:cubicBezTo>
                      <a:pt x="260" y="464"/>
                      <a:pt x="266" y="466"/>
                      <a:pt x="270" y="470"/>
                    </a:cubicBezTo>
                    <a:cubicBezTo>
                      <a:pt x="260" y="477"/>
                      <a:pt x="247" y="480"/>
                      <a:pt x="229" y="481"/>
                    </a:cubicBezTo>
                    <a:cubicBezTo>
                      <a:pt x="200" y="482"/>
                      <a:pt x="175" y="480"/>
                      <a:pt x="148" y="467"/>
                    </a:cubicBezTo>
                    <a:cubicBezTo>
                      <a:pt x="170" y="450"/>
                      <a:pt x="191" y="438"/>
                      <a:pt x="218" y="434"/>
                    </a:cubicBezTo>
                    <a:close/>
                    <a:moveTo>
                      <a:pt x="197" y="557"/>
                    </a:moveTo>
                    <a:cubicBezTo>
                      <a:pt x="199" y="558"/>
                      <a:pt x="202" y="560"/>
                      <a:pt x="204" y="561"/>
                    </a:cubicBezTo>
                    <a:cubicBezTo>
                      <a:pt x="209" y="564"/>
                      <a:pt x="206" y="571"/>
                      <a:pt x="206" y="571"/>
                    </a:cubicBezTo>
                    <a:cubicBezTo>
                      <a:pt x="203" y="579"/>
                      <a:pt x="203" y="579"/>
                      <a:pt x="203" y="579"/>
                    </a:cubicBezTo>
                    <a:cubicBezTo>
                      <a:pt x="201" y="582"/>
                      <a:pt x="194" y="587"/>
                      <a:pt x="191" y="586"/>
                    </a:cubicBezTo>
                    <a:cubicBezTo>
                      <a:pt x="187" y="586"/>
                      <a:pt x="182" y="586"/>
                      <a:pt x="178" y="587"/>
                    </a:cubicBezTo>
                    <a:cubicBezTo>
                      <a:pt x="174" y="588"/>
                      <a:pt x="170" y="588"/>
                      <a:pt x="166" y="588"/>
                    </a:cubicBezTo>
                    <a:cubicBezTo>
                      <a:pt x="150" y="586"/>
                      <a:pt x="144" y="574"/>
                      <a:pt x="137" y="560"/>
                    </a:cubicBezTo>
                    <a:cubicBezTo>
                      <a:pt x="136" y="557"/>
                      <a:pt x="136" y="557"/>
                      <a:pt x="136" y="557"/>
                    </a:cubicBezTo>
                    <a:cubicBezTo>
                      <a:pt x="146" y="555"/>
                      <a:pt x="156" y="553"/>
                      <a:pt x="164" y="549"/>
                    </a:cubicBezTo>
                    <a:cubicBezTo>
                      <a:pt x="164" y="549"/>
                      <a:pt x="164" y="549"/>
                      <a:pt x="164" y="549"/>
                    </a:cubicBezTo>
                    <a:cubicBezTo>
                      <a:pt x="178" y="544"/>
                      <a:pt x="187" y="550"/>
                      <a:pt x="197" y="557"/>
                    </a:cubicBezTo>
                    <a:close/>
                    <a:moveTo>
                      <a:pt x="345" y="500"/>
                    </a:moveTo>
                    <a:cubicBezTo>
                      <a:pt x="354" y="513"/>
                      <a:pt x="354" y="513"/>
                      <a:pt x="354" y="513"/>
                    </a:cubicBezTo>
                    <a:cubicBezTo>
                      <a:pt x="362" y="522"/>
                      <a:pt x="362" y="522"/>
                      <a:pt x="362" y="522"/>
                    </a:cubicBezTo>
                    <a:cubicBezTo>
                      <a:pt x="368" y="529"/>
                      <a:pt x="368" y="529"/>
                      <a:pt x="368" y="529"/>
                    </a:cubicBezTo>
                    <a:cubicBezTo>
                      <a:pt x="369" y="531"/>
                      <a:pt x="370" y="533"/>
                      <a:pt x="371" y="534"/>
                    </a:cubicBezTo>
                    <a:cubicBezTo>
                      <a:pt x="372" y="536"/>
                      <a:pt x="369" y="540"/>
                      <a:pt x="366" y="541"/>
                    </a:cubicBezTo>
                    <a:cubicBezTo>
                      <a:pt x="358" y="541"/>
                      <a:pt x="348" y="538"/>
                      <a:pt x="339" y="536"/>
                    </a:cubicBezTo>
                    <a:cubicBezTo>
                      <a:pt x="332" y="535"/>
                      <a:pt x="325" y="533"/>
                      <a:pt x="319" y="533"/>
                    </a:cubicBezTo>
                    <a:cubicBezTo>
                      <a:pt x="312" y="532"/>
                      <a:pt x="306" y="533"/>
                      <a:pt x="301" y="534"/>
                    </a:cubicBezTo>
                    <a:cubicBezTo>
                      <a:pt x="301" y="512"/>
                      <a:pt x="303" y="489"/>
                      <a:pt x="314" y="471"/>
                    </a:cubicBezTo>
                    <a:cubicBezTo>
                      <a:pt x="315" y="468"/>
                      <a:pt x="320" y="465"/>
                      <a:pt x="322" y="469"/>
                    </a:cubicBezTo>
                    <a:cubicBezTo>
                      <a:pt x="324" y="472"/>
                      <a:pt x="326" y="474"/>
                      <a:pt x="328" y="477"/>
                    </a:cubicBezTo>
                    <a:cubicBezTo>
                      <a:pt x="334" y="485"/>
                      <a:pt x="339" y="492"/>
                      <a:pt x="345" y="500"/>
                    </a:cubicBezTo>
                    <a:close/>
                    <a:moveTo>
                      <a:pt x="313" y="450"/>
                    </a:moveTo>
                    <a:cubicBezTo>
                      <a:pt x="314" y="451"/>
                      <a:pt x="315" y="453"/>
                      <a:pt x="315" y="454"/>
                    </a:cubicBezTo>
                    <a:cubicBezTo>
                      <a:pt x="316" y="456"/>
                      <a:pt x="316" y="461"/>
                      <a:pt x="315" y="462"/>
                    </a:cubicBezTo>
                    <a:cubicBezTo>
                      <a:pt x="299" y="482"/>
                      <a:pt x="297" y="510"/>
                      <a:pt x="297" y="535"/>
                    </a:cubicBezTo>
                    <a:cubicBezTo>
                      <a:pt x="291" y="537"/>
                      <a:pt x="287" y="541"/>
                      <a:pt x="283" y="544"/>
                    </a:cubicBezTo>
                    <a:cubicBezTo>
                      <a:pt x="278" y="548"/>
                      <a:pt x="274" y="552"/>
                      <a:pt x="267" y="555"/>
                    </a:cubicBezTo>
                    <a:cubicBezTo>
                      <a:pt x="253" y="562"/>
                      <a:pt x="232" y="567"/>
                      <a:pt x="218" y="563"/>
                    </a:cubicBezTo>
                    <a:cubicBezTo>
                      <a:pt x="211" y="561"/>
                      <a:pt x="205" y="557"/>
                      <a:pt x="199" y="553"/>
                    </a:cubicBezTo>
                    <a:cubicBezTo>
                      <a:pt x="191" y="548"/>
                      <a:pt x="183" y="543"/>
                      <a:pt x="173" y="543"/>
                    </a:cubicBezTo>
                    <a:cubicBezTo>
                      <a:pt x="187" y="531"/>
                      <a:pt x="200" y="501"/>
                      <a:pt x="204" y="485"/>
                    </a:cubicBezTo>
                    <a:cubicBezTo>
                      <a:pt x="212" y="485"/>
                      <a:pt x="220" y="485"/>
                      <a:pt x="229" y="485"/>
                    </a:cubicBezTo>
                    <a:cubicBezTo>
                      <a:pt x="266" y="483"/>
                      <a:pt x="280" y="472"/>
                      <a:pt x="300" y="449"/>
                    </a:cubicBezTo>
                    <a:cubicBezTo>
                      <a:pt x="302" y="447"/>
                      <a:pt x="306" y="443"/>
                      <a:pt x="313" y="450"/>
                    </a:cubicBezTo>
                    <a:close/>
                    <a:moveTo>
                      <a:pt x="241" y="376"/>
                    </a:moveTo>
                    <a:cubicBezTo>
                      <a:pt x="243" y="377"/>
                      <a:pt x="246" y="379"/>
                      <a:pt x="247" y="380"/>
                    </a:cubicBezTo>
                    <a:cubicBezTo>
                      <a:pt x="251" y="387"/>
                      <a:pt x="251" y="387"/>
                      <a:pt x="251" y="387"/>
                    </a:cubicBezTo>
                    <a:cubicBezTo>
                      <a:pt x="254" y="391"/>
                      <a:pt x="256" y="395"/>
                      <a:pt x="260" y="398"/>
                    </a:cubicBezTo>
                    <a:cubicBezTo>
                      <a:pt x="270" y="408"/>
                      <a:pt x="270" y="408"/>
                      <a:pt x="270" y="408"/>
                    </a:cubicBezTo>
                    <a:cubicBezTo>
                      <a:pt x="277" y="415"/>
                      <a:pt x="285" y="423"/>
                      <a:pt x="291" y="430"/>
                    </a:cubicBezTo>
                    <a:cubicBezTo>
                      <a:pt x="293" y="432"/>
                      <a:pt x="295" y="434"/>
                      <a:pt x="296" y="436"/>
                    </a:cubicBezTo>
                    <a:cubicBezTo>
                      <a:pt x="298" y="438"/>
                      <a:pt x="298" y="445"/>
                      <a:pt x="297" y="447"/>
                    </a:cubicBezTo>
                    <a:cubicBezTo>
                      <a:pt x="288" y="456"/>
                      <a:pt x="281" y="463"/>
                      <a:pt x="274" y="468"/>
                    </a:cubicBezTo>
                    <a:cubicBezTo>
                      <a:pt x="268" y="463"/>
                      <a:pt x="262" y="461"/>
                      <a:pt x="256" y="459"/>
                    </a:cubicBezTo>
                    <a:cubicBezTo>
                      <a:pt x="253" y="458"/>
                      <a:pt x="249" y="456"/>
                      <a:pt x="246" y="455"/>
                    </a:cubicBezTo>
                    <a:cubicBezTo>
                      <a:pt x="239" y="451"/>
                      <a:pt x="236" y="447"/>
                      <a:pt x="231" y="442"/>
                    </a:cubicBezTo>
                    <a:cubicBezTo>
                      <a:pt x="229" y="439"/>
                      <a:pt x="226" y="436"/>
                      <a:pt x="223" y="433"/>
                    </a:cubicBezTo>
                    <a:cubicBezTo>
                      <a:pt x="227" y="433"/>
                      <a:pt x="231" y="432"/>
                      <a:pt x="236" y="432"/>
                    </a:cubicBezTo>
                    <a:cubicBezTo>
                      <a:pt x="238" y="432"/>
                      <a:pt x="238" y="432"/>
                      <a:pt x="238" y="432"/>
                    </a:cubicBezTo>
                    <a:cubicBezTo>
                      <a:pt x="255" y="432"/>
                      <a:pt x="272" y="431"/>
                      <a:pt x="282" y="421"/>
                    </a:cubicBezTo>
                    <a:cubicBezTo>
                      <a:pt x="280" y="418"/>
                      <a:pt x="280" y="418"/>
                      <a:pt x="280" y="418"/>
                    </a:cubicBezTo>
                    <a:cubicBezTo>
                      <a:pt x="276" y="421"/>
                      <a:pt x="272" y="424"/>
                      <a:pt x="267" y="425"/>
                    </a:cubicBezTo>
                    <a:cubicBezTo>
                      <a:pt x="258" y="428"/>
                      <a:pt x="248" y="428"/>
                      <a:pt x="238" y="428"/>
                    </a:cubicBezTo>
                    <a:cubicBezTo>
                      <a:pt x="235" y="428"/>
                      <a:pt x="235" y="428"/>
                      <a:pt x="235" y="428"/>
                    </a:cubicBezTo>
                    <a:cubicBezTo>
                      <a:pt x="217" y="429"/>
                      <a:pt x="201" y="433"/>
                      <a:pt x="187" y="439"/>
                    </a:cubicBezTo>
                    <a:cubicBezTo>
                      <a:pt x="187" y="437"/>
                      <a:pt x="187" y="437"/>
                      <a:pt x="187" y="437"/>
                    </a:cubicBezTo>
                    <a:cubicBezTo>
                      <a:pt x="183" y="435"/>
                      <a:pt x="178" y="432"/>
                      <a:pt x="173" y="429"/>
                    </a:cubicBezTo>
                    <a:cubicBezTo>
                      <a:pt x="166" y="425"/>
                      <a:pt x="159" y="420"/>
                      <a:pt x="151" y="417"/>
                    </a:cubicBezTo>
                    <a:cubicBezTo>
                      <a:pt x="160" y="412"/>
                      <a:pt x="169" y="404"/>
                      <a:pt x="175" y="396"/>
                    </a:cubicBezTo>
                    <a:cubicBezTo>
                      <a:pt x="178" y="391"/>
                      <a:pt x="180" y="386"/>
                      <a:pt x="182" y="382"/>
                    </a:cubicBezTo>
                    <a:cubicBezTo>
                      <a:pt x="185" y="375"/>
                      <a:pt x="192" y="364"/>
                      <a:pt x="197" y="359"/>
                    </a:cubicBezTo>
                    <a:cubicBezTo>
                      <a:pt x="189" y="362"/>
                      <a:pt x="189" y="362"/>
                      <a:pt x="189" y="362"/>
                    </a:cubicBezTo>
                    <a:cubicBezTo>
                      <a:pt x="184" y="367"/>
                      <a:pt x="181" y="374"/>
                      <a:pt x="178" y="380"/>
                    </a:cubicBezTo>
                    <a:cubicBezTo>
                      <a:pt x="176" y="385"/>
                      <a:pt x="174" y="390"/>
                      <a:pt x="172" y="394"/>
                    </a:cubicBezTo>
                    <a:cubicBezTo>
                      <a:pt x="165" y="402"/>
                      <a:pt x="155" y="411"/>
                      <a:pt x="145" y="416"/>
                    </a:cubicBezTo>
                    <a:cubicBezTo>
                      <a:pt x="138" y="414"/>
                      <a:pt x="131" y="415"/>
                      <a:pt x="124" y="416"/>
                    </a:cubicBezTo>
                    <a:cubicBezTo>
                      <a:pt x="117" y="417"/>
                      <a:pt x="110" y="418"/>
                      <a:pt x="104" y="417"/>
                    </a:cubicBezTo>
                    <a:cubicBezTo>
                      <a:pt x="98" y="416"/>
                      <a:pt x="91" y="414"/>
                      <a:pt x="85" y="412"/>
                    </a:cubicBezTo>
                    <a:cubicBezTo>
                      <a:pt x="78" y="410"/>
                      <a:pt x="78" y="410"/>
                      <a:pt x="78" y="410"/>
                    </a:cubicBezTo>
                    <a:cubicBezTo>
                      <a:pt x="77" y="413"/>
                      <a:pt x="77" y="413"/>
                      <a:pt x="77" y="413"/>
                    </a:cubicBezTo>
                    <a:cubicBezTo>
                      <a:pt x="76" y="407"/>
                      <a:pt x="75" y="401"/>
                      <a:pt x="75" y="396"/>
                    </a:cubicBezTo>
                    <a:cubicBezTo>
                      <a:pt x="74" y="392"/>
                      <a:pt x="74" y="386"/>
                      <a:pt x="74" y="386"/>
                    </a:cubicBezTo>
                    <a:cubicBezTo>
                      <a:pt x="77" y="384"/>
                      <a:pt x="77" y="384"/>
                      <a:pt x="77" y="384"/>
                    </a:cubicBezTo>
                    <a:cubicBezTo>
                      <a:pt x="97" y="371"/>
                      <a:pt x="117" y="358"/>
                      <a:pt x="130" y="340"/>
                    </a:cubicBezTo>
                    <a:cubicBezTo>
                      <a:pt x="134" y="332"/>
                      <a:pt x="142" y="339"/>
                      <a:pt x="143" y="341"/>
                    </a:cubicBezTo>
                    <a:cubicBezTo>
                      <a:pt x="152" y="353"/>
                      <a:pt x="161" y="362"/>
                      <a:pt x="180" y="361"/>
                    </a:cubicBezTo>
                    <a:cubicBezTo>
                      <a:pt x="189" y="360"/>
                      <a:pt x="189" y="360"/>
                      <a:pt x="189" y="360"/>
                    </a:cubicBezTo>
                    <a:cubicBezTo>
                      <a:pt x="196" y="360"/>
                      <a:pt x="203" y="360"/>
                      <a:pt x="210" y="359"/>
                    </a:cubicBezTo>
                    <a:cubicBezTo>
                      <a:pt x="220" y="358"/>
                      <a:pt x="229" y="368"/>
                      <a:pt x="229" y="368"/>
                    </a:cubicBezTo>
                    <a:cubicBezTo>
                      <a:pt x="232" y="372"/>
                      <a:pt x="237" y="374"/>
                      <a:pt x="241" y="376"/>
                    </a:cubicBezTo>
                    <a:close/>
                    <a:moveTo>
                      <a:pt x="72" y="217"/>
                    </a:moveTo>
                    <a:cubicBezTo>
                      <a:pt x="71" y="222"/>
                      <a:pt x="70" y="227"/>
                      <a:pt x="72" y="232"/>
                    </a:cubicBezTo>
                    <a:cubicBezTo>
                      <a:pt x="71" y="231"/>
                      <a:pt x="71" y="231"/>
                      <a:pt x="71" y="231"/>
                    </a:cubicBezTo>
                    <a:cubicBezTo>
                      <a:pt x="67" y="233"/>
                      <a:pt x="56" y="234"/>
                      <a:pt x="49" y="233"/>
                    </a:cubicBezTo>
                    <a:cubicBezTo>
                      <a:pt x="49" y="233"/>
                      <a:pt x="49" y="233"/>
                      <a:pt x="49" y="233"/>
                    </a:cubicBezTo>
                    <a:cubicBezTo>
                      <a:pt x="47" y="217"/>
                      <a:pt x="44" y="201"/>
                      <a:pt x="41" y="185"/>
                    </a:cubicBezTo>
                    <a:cubicBezTo>
                      <a:pt x="41" y="180"/>
                      <a:pt x="47" y="177"/>
                      <a:pt x="51" y="182"/>
                    </a:cubicBezTo>
                    <a:cubicBezTo>
                      <a:pt x="56" y="187"/>
                      <a:pt x="61" y="193"/>
                      <a:pt x="66" y="196"/>
                    </a:cubicBezTo>
                    <a:cubicBezTo>
                      <a:pt x="72" y="200"/>
                      <a:pt x="72" y="200"/>
                      <a:pt x="72" y="200"/>
                    </a:cubicBezTo>
                    <a:cubicBezTo>
                      <a:pt x="71" y="200"/>
                      <a:pt x="71" y="200"/>
                      <a:pt x="71" y="200"/>
                    </a:cubicBezTo>
                    <a:cubicBezTo>
                      <a:pt x="74" y="205"/>
                      <a:pt x="73" y="210"/>
                      <a:pt x="72" y="217"/>
                    </a:cubicBezTo>
                    <a:close/>
                    <a:moveTo>
                      <a:pt x="77" y="210"/>
                    </a:moveTo>
                    <a:cubicBezTo>
                      <a:pt x="77" y="207"/>
                      <a:pt x="82" y="205"/>
                      <a:pt x="85" y="207"/>
                    </a:cubicBezTo>
                    <a:cubicBezTo>
                      <a:pt x="95" y="213"/>
                      <a:pt x="104" y="221"/>
                      <a:pt x="107" y="235"/>
                    </a:cubicBezTo>
                    <a:cubicBezTo>
                      <a:pt x="106" y="236"/>
                      <a:pt x="106" y="236"/>
                      <a:pt x="106" y="237"/>
                    </a:cubicBezTo>
                    <a:cubicBezTo>
                      <a:pt x="102" y="242"/>
                      <a:pt x="100" y="246"/>
                      <a:pt x="99" y="250"/>
                    </a:cubicBezTo>
                    <a:cubicBezTo>
                      <a:pt x="96" y="248"/>
                      <a:pt x="93" y="246"/>
                      <a:pt x="89" y="244"/>
                    </a:cubicBezTo>
                    <a:cubicBezTo>
                      <a:pt x="84" y="241"/>
                      <a:pt x="79" y="237"/>
                      <a:pt x="76" y="233"/>
                    </a:cubicBezTo>
                    <a:cubicBezTo>
                      <a:pt x="74" y="229"/>
                      <a:pt x="75" y="223"/>
                      <a:pt x="76" y="217"/>
                    </a:cubicBezTo>
                    <a:cubicBezTo>
                      <a:pt x="77" y="215"/>
                      <a:pt x="77" y="213"/>
                      <a:pt x="77" y="210"/>
                    </a:cubicBezTo>
                    <a:close/>
                    <a:moveTo>
                      <a:pt x="87" y="247"/>
                    </a:moveTo>
                    <a:cubicBezTo>
                      <a:pt x="91" y="249"/>
                      <a:pt x="94" y="251"/>
                      <a:pt x="97" y="254"/>
                    </a:cubicBezTo>
                    <a:cubicBezTo>
                      <a:pt x="95" y="260"/>
                      <a:pt x="94" y="268"/>
                      <a:pt x="95" y="278"/>
                    </a:cubicBezTo>
                    <a:cubicBezTo>
                      <a:pt x="94" y="278"/>
                      <a:pt x="92" y="278"/>
                      <a:pt x="91" y="278"/>
                    </a:cubicBezTo>
                    <a:cubicBezTo>
                      <a:pt x="77" y="275"/>
                      <a:pt x="68" y="267"/>
                      <a:pt x="59" y="259"/>
                    </a:cubicBezTo>
                    <a:cubicBezTo>
                      <a:pt x="52" y="252"/>
                      <a:pt x="52" y="252"/>
                      <a:pt x="52" y="252"/>
                    </a:cubicBezTo>
                    <a:cubicBezTo>
                      <a:pt x="52" y="250"/>
                      <a:pt x="52" y="247"/>
                      <a:pt x="51" y="244"/>
                    </a:cubicBezTo>
                    <a:cubicBezTo>
                      <a:pt x="51" y="242"/>
                      <a:pt x="54" y="237"/>
                      <a:pt x="56" y="237"/>
                    </a:cubicBezTo>
                    <a:cubicBezTo>
                      <a:pt x="62" y="237"/>
                      <a:pt x="69" y="236"/>
                      <a:pt x="73" y="234"/>
                    </a:cubicBezTo>
                    <a:cubicBezTo>
                      <a:pt x="73" y="234"/>
                      <a:pt x="73" y="235"/>
                      <a:pt x="73" y="235"/>
                    </a:cubicBezTo>
                    <a:cubicBezTo>
                      <a:pt x="76" y="240"/>
                      <a:pt x="82" y="244"/>
                      <a:pt x="87" y="247"/>
                    </a:cubicBezTo>
                    <a:close/>
                    <a:moveTo>
                      <a:pt x="57" y="262"/>
                    </a:moveTo>
                    <a:cubicBezTo>
                      <a:pt x="66" y="270"/>
                      <a:pt x="75" y="278"/>
                      <a:pt x="90" y="282"/>
                    </a:cubicBezTo>
                    <a:cubicBezTo>
                      <a:pt x="97" y="283"/>
                      <a:pt x="104" y="283"/>
                      <a:pt x="110" y="283"/>
                    </a:cubicBezTo>
                    <a:cubicBezTo>
                      <a:pt x="109" y="284"/>
                      <a:pt x="109" y="284"/>
                      <a:pt x="109" y="284"/>
                    </a:cubicBezTo>
                    <a:cubicBezTo>
                      <a:pt x="113" y="295"/>
                      <a:pt x="113" y="295"/>
                      <a:pt x="113" y="295"/>
                    </a:cubicBezTo>
                    <a:cubicBezTo>
                      <a:pt x="120" y="312"/>
                      <a:pt x="129" y="332"/>
                      <a:pt x="121" y="345"/>
                    </a:cubicBezTo>
                    <a:cubicBezTo>
                      <a:pt x="121" y="345"/>
                      <a:pt x="121" y="345"/>
                      <a:pt x="121" y="345"/>
                    </a:cubicBezTo>
                    <a:cubicBezTo>
                      <a:pt x="111" y="356"/>
                      <a:pt x="97" y="366"/>
                      <a:pt x="83" y="376"/>
                    </a:cubicBezTo>
                    <a:cubicBezTo>
                      <a:pt x="80" y="378"/>
                      <a:pt x="71" y="373"/>
                      <a:pt x="70" y="368"/>
                    </a:cubicBezTo>
                    <a:cubicBezTo>
                      <a:pt x="65" y="332"/>
                      <a:pt x="59" y="295"/>
                      <a:pt x="53" y="259"/>
                    </a:cubicBezTo>
                    <a:lnTo>
                      <a:pt x="57" y="262"/>
                    </a:lnTo>
                    <a:close/>
                    <a:moveTo>
                      <a:pt x="117" y="294"/>
                    </a:moveTo>
                    <a:cubicBezTo>
                      <a:pt x="117" y="294"/>
                      <a:pt x="112" y="282"/>
                      <a:pt x="123" y="282"/>
                    </a:cubicBezTo>
                    <a:cubicBezTo>
                      <a:pt x="127" y="282"/>
                      <a:pt x="131" y="281"/>
                      <a:pt x="135" y="281"/>
                    </a:cubicBezTo>
                    <a:cubicBezTo>
                      <a:pt x="141" y="304"/>
                      <a:pt x="137" y="322"/>
                      <a:pt x="128" y="336"/>
                    </a:cubicBezTo>
                    <a:cubicBezTo>
                      <a:pt x="130" y="323"/>
                      <a:pt x="123" y="307"/>
                      <a:pt x="117" y="294"/>
                    </a:cubicBezTo>
                    <a:close/>
                    <a:moveTo>
                      <a:pt x="169" y="294"/>
                    </a:moveTo>
                    <a:cubicBezTo>
                      <a:pt x="172" y="297"/>
                      <a:pt x="174" y="299"/>
                      <a:pt x="177" y="302"/>
                    </a:cubicBezTo>
                    <a:cubicBezTo>
                      <a:pt x="183" y="309"/>
                      <a:pt x="189" y="316"/>
                      <a:pt x="193" y="322"/>
                    </a:cubicBezTo>
                    <a:cubicBezTo>
                      <a:pt x="196" y="326"/>
                      <a:pt x="200" y="330"/>
                      <a:pt x="203" y="333"/>
                    </a:cubicBezTo>
                    <a:cubicBezTo>
                      <a:pt x="207" y="337"/>
                      <a:pt x="211" y="341"/>
                      <a:pt x="214" y="346"/>
                    </a:cubicBezTo>
                    <a:cubicBezTo>
                      <a:pt x="214" y="346"/>
                      <a:pt x="218" y="355"/>
                      <a:pt x="208" y="355"/>
                    </a:cubicBezTo>
                    <a:cubicBezTo>
                      <a:pt x="202" y="356"/>
                      <a:pt x="195" y="356"/>
                      <a:pt x="189" y="356"/>
                    </a:cubicBezTo>
                    <a:cubicBezTo>
                      <a:pt x="179" y="357"/>
                      <a:pt x="179" y="357"/>
                      <a:pt x="179" y="357"/>
                    </a:cubicBezTo>
                    <a:cubicBezTo>
                      <a:pt x="160" y="358"/>
                      <a:pt x="153" y="347"/>
                      <a:pt x="143" y="334"/>
                    </a:cubicBezTo>
                    <a:cubicBezTo>
                      <a:pt x="138" y="326"/>
                      <a:pt x="138" y="326"/>
                      <a:pt x="138" y="326"/>
                    </a:cubicBezTo>
                    <a:cubicBezTo>
                      <a:pt x="143" y="313"/>
                      <a:pt x="144" y="299"/>
                      <a:pt x="139" y="281"/>
                    </a:cubicBezTo>
                    <a:cubicBezTo>
                      <a:pt x="145" y="281"/>
                      <a:pt x="151" y="281"/>
                      <a:pt x="157" y="283"/>
                    </a:cubicBezTo>
                    <a:cubicBezTo>
                      <a:pt x="157" y="283"/>
                      <a:pt x="165" y="289"/>
                      <a:pt x="169" y="294"/>
                    </a:cubicBezTo>
                    <a:close/>
                    <a:moveTo>
                      <a:pt x="128" y="231"/>
                    </a:moveTo>
                    <a:cubicBezTo>
                      <a:pt x="140" y="251"/>
                      <a:pt x="140" y="251"/>
                      <a:pt x="140" y="251"/>
                    </a:cubicBezTo>
                    <a:cubicBezTo>
                      <a:pt x="153" y="273"/>
                      <a:pt x="153" y="273"/>
                      <a:pt x="153" y="273"/>
                    </a:cubicBezTo>
                    <a:cubicBezTo>
                      <a:pt x="154" y="275"/>
                      <a:pt x="150" y="277"/>
                      <a:pt x="147" y="277"/>
                    </a:cubicBezTo>
                    <a:cubicBezTo>
                      <a:pt x="139" y="277"/>
                      <a:pt x="131" y="277"/>
                      <a:pt x="123" y="278"/>
                    </a:cubicBezTo>
                    <a:cubicBezTo>
                      <a:pt x="114" y="279"/>
                      <a:pt x="105" y="280"/>
                      <a:pt x="95" y="278"/>
                    </a:cubicBezTo>
                    <a:cubicBezTo>
                      <a:pt x="99" y="278"/>
                      <a:pt x="99" y="278"/>
                      <a:pt x="99" y="278"/>
                    </a:cubicBezTo>
                    <a:cubicBezTo>
                      <a:pt x="97" y="257"/>
                      <a:pt x="103" y="249"/>
                      <a:pt x="109" y="239"/>
                    </a:cubicBezTo>
                    <a:cubicBezTo>
                      <a:pt x="110" y="238"/>
                      <a:pt x="110" y="238"/>
                      <a:pt x="110" y="238"/>
                    </a:cubicBezTo>
                    <a:cubicBezTo>
                      <a:pt x="111" y="237"/>
                      <a:pt x="111" y="237"/>
                      <a:pt x="111" y="237"/>
                    </a:cubicBezTo>
                    <a:cubicBezTo>
                      <a:pt x="111" y="237"/>
                      <a:pt x="111" y="237"/>
                      <a:pt x="111" y="236"/>
                    </a:cubicBezTo>
                    <a:cubicBezTo>
                      <a:pt x="112" y="235"/>
                      <a:pt x="113" y="233"/>
                      <a:pt x="114" y="231"/>
                    </a:cubicBezTo>
                    <a:cubicBezTo>
                      <a:pt x="118" y="216"/>
                      <a:pt x="128" y="231"/>
                      <a:pt x="128" y="231"/>
                    </a:cubicBezTo>
                    <a:close/>
                    <a:moveTo>
                      <a:pt x="25" y="61"/>
                    </a:moveTo>
                    <a:cubicBezTo>
                      <a:pt x="25" y="62"/>
                      <a:pt x="26" y="62"/>
                      <a:pt x="26" y="63"/>
                    </a:cubicBezTo>
                    <a:cubicBezTo>
                      <a:pt x="33" y="78"/>
                      <a:pt x="33" y="78"/>
                      <a:pt x="33" y="78"/>
                    </a:cubicBezTo>
                    <a:cubicBezTo>
                      <a:pt x="37" y="85"/>
                      <a:pt x="40" y="92"/>
                      <a:pt x="43" y="99"/>
                    </a:cubicBezTo>
                    <a:cubicBezTo>
                      <a:pt x="46" y="111"/>
                      <a:pt x="50" y="119"/>
                      <a:pt x="55" y="128"/>
                    </a:cubicBezTo>
                    <a:cubicBezTo>
                      <a:pt x="57" y="132"/>
                      <a:pt x="57" y="132"/>
                      <a:pt x="57" y="132"/>
                    </a:cubicBezTo>
                    <a:cubicBezTo>
                      <a:pt x="71" y="157"/>
                      <a:pt x="71" y="157"/>
                      <a:pt x="71" y="157"/>
                    </a:cubicBezTo>
                    <a:cubicBezTo>
                      <a:pt x="81" y="174"/>
                      <a:pt x="81" y="174"/>
                      <a:pt x="81" y="174"/>
                    </a:cubicBezTo>
                    <a:cubicBezTo>
                      <a:pt x="83" y="179"/>
                      <a:pt x="87" y="183"/>
                      <a:pt x="91" y="186"/>
                    </a:cubicBezTo>
                    <a:cubicBezTo>
                      <a:pt x="94" y="189"/>
                      <a:pt x="97" y="192"/>
                      <a:pt x="99" y="195"/>
                    </a:cubicBezTo>
                    <a:cubicBezTo>
                      <a:pt x="102" y="201"/>
                      <a:pt x="108" y="206"/>
                      <a:pt x="112" y="210"/>
                    </a:cubicBezTo>
                    <a:cubicBezTo>
                      <a:pt x="114" y="211"/>
                      <a:pt x="115" y="213"/>
                      <a:pt x="117" y="214"/>
                    </a:cubicBezTo>
                    <a:cubicBezTo>
                      <a:pt x="115" y="221"/>
                      <a:pt x="112" y="226"/>
                      <a:pt x="110" y="230"/>
                    </a:cubicBezTo>
                    <a:cubicBezTo>
                      <a:pt x="105" y="213"/>
                      <a:pt x="90" y="205"/>
                      <a:pt x="76" y="197"/>
                    </a:cubicBezTo>
                    <a:cubicBezTo>
                      <a:pt x="68" y="193"/>
                      <a:pt x="68" y="193"/>
                      <a:pt x="68" y="193"/>
                    </a:cubicBezTo>
                    <a:cubicBezTo>
                      <a:pt x="63" y="190"/>
                      <a:pt x="59" y="185"/>
                      <a:pt x="54" y="179"/>
                    </a:cubicBezTo>
                    <a:cubicBezTo>
                      <a:pt x="51" y="175"/>
                      <a:pt x="48" y="172"/>
                      <a:pt x="44" y="169"/>
                    </a:cubicBezTo>
                    <a:cubicBezTo>
                      <a:pt x="42" y="167"/>
                      <a:pt x="35" y="147"/>
                      <a:pt x="34" y="139"/>
                    </a:cubicBezTo>
                    <a:cubicBezTo>
                      <a:pt x="29" y="111"/>
                      <a:pt x="24" y="85"/>
                      <a:pt x="20" y="63"/>
                    </a:cubicBezTo>
                    <a:cubicBezTo>
                      <a:pt x="17" y="47"/>
                      <a:pt x="21" y="51"/>
                      <a:pt x="25" y="61"/>
                    </a:cubicBezTo>
                    <a:close/>
                    <a:moveTo>
                      <a:pt x="90" y="449"/>
                    </a:moveTo>
                    <a:cubicBezTo>
                      <a:pt x="102" y="453"/>
                      <a:pt x="114" y="457"/>
                      <a:pt x="126" y="462"/>
                    </a:cubicBezTo>
                    <a:cubicBezTo>
                      <a:pt x="126" y="473"/>
                      <a:pt x="129" y="483"/>
                      <a:pt x="132" y="493"/>
                    </a:cubicBezTo>
                    <a:cubicBezTo>
                      <a:pt x="136" y="504"/>
                      <a:pt x="139" y="514"/>
                      <a:pt x="138" y="525"/>
                    </a:cubicBezTo>
                    <a:cubicBezTo>
                      <a:pt x="136" y="539"/>
                      <a:pt x="122" y="549"/>
                      <a:pt x="110" y="557"/>
                    </a:cubicBezTo>
                    <a:cubicBezTo>
                      <a:pt x="109" y="558"/>
                      <a:pt x="109" y="558"/>
                      <a:pt x="109" y="558"/>
                    </a:cubicBezTo>
                    <a:cubicBezTo>
                      <a:pt x="105" y="559"/>
                      <a:pt x="102" y="560"/>
                      <a:pt x="98" y="561"/>
                    </a:cubicBezTo>
                    <a:cubicBezTo>
                      <a:pt x="94" y="528"/>
                      <a:pt x="88" y="489"/>
                      <a:pt x="82" y="447"/>
                    </a:cubicBezTo>
                    <a:lnTo>
                      <a:pt x="90" y="449"/>
                    </a:lnTo>
                    <a:close/>
                    <a:moveTo>
                      <a:pt x="124" y="775"/>
                    </a:moveTo>
                    <a:cubicBezTo>
                      <a:pt x="123" y="768"/>
                      <a:pt x="128" y="765"/>
                      <a:pt x="131" y="765"/>
                    </a:cubicBezTo>
                    <a:cubicBezTo>
                      <a:pt x="140" y="765"/>
                      <a:pt x="150" y="767"/>
                      <a:pt x="159" y="768"/>
                    </a:cubicBezTo>
                    <a:cubicBezTo>
                      <a:pt x="171" y="770"/>
                      <a:pt x="171" y="770"/>
                      <a:pt x="171" y="770"/>
                    </a:cubicBezTo>
                    <a:cubicBezTo>
                      <a:pt x="171" y="775"/>
                      <a:pt x="171" y="780"/>
                      <a:pt x="172" y="786"/>
                    </a:cubicBezTo>
                    <a:cubicBezTo>
                      <a:pt x="172" y="794"/>
                      <a:pt x="172" y="794"/>
                      <a:pt x="172" y="794"/>
                    </a:cubicBezTo>
                    <a:cubicBezTo>
                      <a:pt x="174" y="814"/>
                      <a:pt x="175" y="827"/>
                      <a:pt x="188" y="842"/>
                    </a:cubicBezTo>
                    <a:cubicBezTo>
                      <a:pt x="191" y="839"/>
                      <a:pt x="191" y="839"/>
                      <a:pt x="191" y="839"/>
                    </a:cubicBezTo>
                    <a:cubicBezTo>
                      <a:pt x="179" y="825"/>
                      <a:pt x="178" y="814"/>
                      <a:pt x="176" y="794"/>
                    </a:cubicBezTo>
                    <a:cubicBezTo>
                      <a:pt x="176" y="786"/>
                      <a:pt x="176" y="786"/>
                      <a:pt x="176" y="786"/>
                    </a:cubicBezTo>
                    <a:cubicBezTo>
                      <a:pt x="174" y="769"/>
                      <a:pt x="174" y="760"/>
                      <a:pt x="183" y="749"/>
                    </a:cubicBezTo>
                    <a:cubicBezTo>
                      <a:pt x="186" y="744"/>
                      <a:pt x="192" y="745"/>
                      <a:pt x="193" y="748"/>
                    </a:cubicBezTo>
                    <a:cubicBezTo>
                      <a:pt x="195" y="750"/>
                      <a:pt x="196" y="753"/>
                      <a:pt x="198" y="756"/>
                    </a:cubicBezTo>
                    <a:cubicBezTo>
                      <a:pt x="201" y="762"/>
                      <a:pt x="204" y="769"/>
                      <a:pt x="208" y="774"/>
                    </a:cubicBezTo>
                    <a:cubicBezTo>
                      <a:pt x="215" y="782"/>
                      <a:pt x="210" y="793"/>
                      <a:pt x="210" y="793"/>
                    </a:cubicBezTo>
                    <a:cubicBezTo>
                      <a:pt x="207" y="799"/>
                      <a:pt x="204" y="805"/>
                      <a:pt x="202" y="812"/>
                    </a:cubicBezTo>
                    <a:cubicBezTo>
                      <a:pt x="200" y="819"/>
                      <a:pt x="200" y="819"/>
                      <a:pt x="200" y="819"/>
                    </a:cubicBezTo>
                    <a:cubicBezTo>
                      <a:pt x="199" y="826"/>
                      <a:pt x="198" y="831"/>
                      <a:pt x="192" y="838"/>
                    </a:cubicBezTo>
                    <a:cubicBezTo>
                      <a:pt x="183" y="847"/>
                      <a:pt x="161" y="857"/>
                      <a:pt x="145" y="861"/>
                    </a:cubicBezTo>
                    <a:cubicBezTo>
                      <a:pt x="142" y="862"/>
                      <a:pt x="136" y="861"/>
                      <a:pt x="135" y="853"/>
                    </a:cubicBezTo>
                    <a:cubicBezTo>
                      <a:pt x="133" y="839"/>
                      <a:pt x="131" y="825"/>
                      <a:pt x="128" y="809"/>
                    </a:cubicBezTo>
                    <a:cubicBezTo>
                      <a:pt x="127" y="803"/>
                      <a:pt x="126" y="791"/>
                      <a:pt x="124" y="775"/>
                    </a:cubicBezTo>
                    <a:close/>
                    <a:moveTo>
                      <a:pt x="291" y="765"/>
                    </a:moveTo>
                    <a:cubicBezTo>
                      <a:pt x="291" y="771"/>
                      <a:pt x="291" y="777"/>
                      <a:pt x="291" y="783"/>
                    </a:cubicBezTo>
                    <a:cubicBezTo>
                      <a:pt x="291" y="793"/>
                      <a:pt x="292" y="803"/>
                      <a:pt x="291" y="814"/>
                    </a:cubicBezTo>
                    <a:cubicBezTo>
                      <a:pt x="290" y="837"/>
                      <a:pt x="278" y="840"/>
                      <a:pt x="260" y="846"/>
                    </a:cubicBezTo>
                    <a:cubicBezTo>
                      <a:pt x="257" y="847"/>
                      <a:pt x="253" y="848"/>
                      <a:pt x="249" y="849"/>
                    </a:cubicBezTo>
                    <a:cubicBezTo>
                      <a:pt x="246" y="850"/>
                      <a:pt x="240" y="851"/>
                      <a:pt x="235" y="847"/>
                    </a:cubicBezTo>
                    <a:cubicBezTo>
                      <a:pt x="234" y="845"/>
                      <a:pt x="233" y="844"/>
                      <a:pt x="232" y="843"/>
                    </a:cubicBezTo>
                    <a:cubicBezTo>
                      <a:pt x="228" y="839"/>
                      <a:pt x="224" y="837"/>
                      <a:pt x="221" y="835"/>
                    </a:cubicBezTo>
                    <a:cubicBezTo>
                      <a:pt x="214" y="830"/>
                      <a:pt x="208" y="827"/>
                      <a:pt x="206" y="820"/>
                    </a:cubicBezTo>
                    <a:cubicBezTo>
                      <a:pt x="206" y="813"/>
                      <a:pt x="206" y="813"/>
                      <a:pt x="206" y="813"/>
                    </a:cubicBezTo>
                    <a:cubicBezTo>
                      <a:pt x="208" y="806"/>
                      <a:pt x="210" y="800"/>
                      <a:pt x="213" y="794"/>
                    </a:cubicBezTo>
                    <a:cubicBezTo>
                      <a:pt x="213" y="794"/>
                      <a:pt x="218" y="783"/>
                      <a:pt x="225" y="787"/>
                    </a:cubicBezTo>
                    <a:cubicBezTo>
                      <a:pt x="237" y="789"/>
                      <a:pt x="249" y="780"/>
                      <a:pt x="259" y="771"/>
                    </a:cubicBezTo>
                    <a:cubicBezTo>
                      <a:pt x="265" y="767"/>
                      <a:pt x="270" y="762"/>
                      <a:pt x="275" y="760"/>
                    </a:cubicBezTo>
                    <a:cubicBezTo>
                      <a:pt x="278" y="759"/>
                      <a:pt x="280" y="758"/>
                      <a:pt x="283" y="758"/>
                    </a:cubicBezTo>
                    <a:cubicBezTo>
                      <a:pt x="286" y="757"/>
                      <a:pt x="291" y="758"/>
                      <a:pt x="291" y="765"/>
                    </a:cubicBezTo>
                    <a:close/>
                    <a:moveTo>
                      <a:pt x="188" y="917"/>
                    </a:moveTo>
                    <a:cubicBezTo>
                      <a:pt x="188" y="922"/>
                      <a:pt x="188" y="922"/>
                      <a:pt x="188" y="922"/>
                    </a:cubicBezTo>
                    <a:cubicBezTo>
                      <a:pt x="190" y="937"/>
                      <a:pt x="179" y="950"/>
                      <a:pt x="168" y="963"/>
                    </a:cubicBezTo>
                    <a:cubicBezTo>
                      <a:pt x="165" y="967"/>
                      <a:pt x="161" y="971"/>
                      <a:pt x="158" y="974"/>
                    </a:cubicBezTo>
                    <a:cubicBezTo>
                      <a:pt x="156" y="978"/>
                      <a:pt x="151" y="975"/>
                      <a:pt x="150" y="970"/>
                    </a:cubicBezTo>
                    <a:cubicBezTo>
                      <a:pt x="147" y="943"/>
                      <a:pt x="143" y="912"/>
                      <a:pt x="138" y="876"/>
                    </a:cubicBezTo>
                    <a:cubicBezTo>
                      <a:pt x="138" y="873"/>
                      <a:pt x="137" y="867"/>
                      <a:pt x="141" y="866"/>
                    </a:cubicBezTo>
                    <a:cubicBezTo>
                      <a:pt x="151" y="864"/>
                      <a:pt x="163" y="860"/>
                      <a:pt x="174" y="855"/>
                    </a:cubicBezTo>
                    <a:cubicBezTo>
                      <a:pt x="172" y="856"/>
                      <a:pt x="172" y="856"/>
                      <a:pt x="172" y="856"/>
                    </a:cubicBezTo>
                    <a:cubicBezTo>
                      <a:pt x="183" y="872"/>
                      <a:pt x="186" y="897"/>
                      <a:pt x="188" y="917"/>
                    </a:cubicBezTo>
                    <a:close/>
                    <a:moveTo>
                      <a:pt x="216" y="955"/>
                    </a:moveTo>
                    <a:cubicBezTo>
                      <a:pt x="210" y="959"/>
                      <a:pt x="204" y="962"/>
                      <a:pt x="201" y="968"/>
                    </a:cubicBezTo>
                    <a:cubicBezTo>
                      <a:pt x="199" y="973"/>
                      <a:pt x="199" y="973"/>
                      <a:pt x="199" y="973"/>
                    </a:cubicBezTo>
                    <a:cubicBezTo>
                      <a:pt x="195" y="980"/>
                      <a:pt x="191" y="989"/>
                      <a:pt x="188" y="992"/>
                    </a:cubicBezTo>
                    <a:cubicBezTo>
                      <a:pt x="162" y="1018"/>
                      <a:pt x="155" y="1011"/>
                      <a:pt x="153" y="996"/>
                    </a:cubicBezTo>
                    <a:cubicBezTo>
                      <a:pt x="153" y="995"/>
                      <a:pt x="153" y="994"/>
                      <a:pt x="153" y="993"/>
                    </a:cubicBezTo>
                    <a:cubicBezTo>
                      <a:pt x="153" y="991"/>
                      <a:pt x="154" y="989"/>
                      <a:pt x="154" y="989"/>
                    </a:cubicBezTo>
                    <a:cubicBezTo>
                      <a:pt x="158" y="981"/>
                      <a:pt x="164" y="974"/>
                      <a:pt x="171" y="966"/>
                    </a:cubicBezTo>
                    <a:cubicBezTo>
                      <a:pt x="177" y="958"/>
                      <a:pt x="184" y="951"/>
                      <a:pt x="188" y="943"/>
                    </a:cubicBezTo>
                    <a:cubicBezTo>
                      <a:pt x="189" y="940"/>
                      <a:pt x="195" y="936"/>
                      <a:pt x="197" y="937"/>
                    </a:cubicBezTo>
                    <a:cubicBezTo>
                      <a:pt x="200" y="938"/>
                      <a:pt x="203" y="939"/>
                      <a:pt x="206" y="940"/>
                    </a:cubicBezTo>
                    <a:cubicBezTo>
                      <a:pt x="213" y="942"/>
                      <a:pt x="220" y="945"/>
                      <a:pt x="225" y="948"/>
                    </a:cubicBezTo>
                    <a:cubicBezTo>
                      <a:pt x="222" y="951"/>
                      <a:pt x="219" y="953"/>
                      <a:pt x="216" y="955"/>
                    </a:cubicBezTo>
                    <a:close/>
                    <a:moveTo>
                      <a:pt x="254" y="933"/>
                    </a:moveTo>
                    <a:cubicBezTo>
                      <a:pt x="252" y="934"/>
                      <a:pt x="250" y="935"/>
                      <a:pt x="248" y="937"/>
                    </a:cubicBezTo>
                    <a:cubicBezTo>
                      <a:pt x="246" y="938"/>
                      <a:pt x="244" y="939"/>
                      <a:pt x="241" y="939"/>
                    </a:cubicBezTo>
                    <a:cubicBezTo>
                      <a:pt x="237" y="940"/>
                      <a:pt x="232" y="941"/>
                      <a:pt x="228" y="945"/>
                    </a:cubicBezTo>
                    <a:cubicBezTo>
                      <a:pt x="222" y="941"/>
                      <a:pt x="215" y="939"/>
                      <a:pt x="208" y="936"/>
                    </a:cubicBezTo>
                    <a:cubicBezTo>
                      <a:pt x="201" y="934"/>
                      <a:pt x="195" y="933"/>
                      <a:pt x="192" y="930"/>
                    </a:cubicBezTo>
                    <a:cubicBezTo>
                      <a:pt x="192" y="927"/>
                      <a:pt x="193" y="924"/>
                      <a:pt x="192" y="921"/>
                    </a:cubicBezTo>
                    <a:cubicBezTo>
                      <a:pt x="192" y="917"/>
                      <a:pt x="192" y="917"/>
                      <a:pt x="192" y="917"/>
                    </a:cubicBezTo>
                    <a:cubicBezTo>
                      <a:pt x="190" y="899"/>
                      <a:pt x="188" y="877"/>
                      <a:pt x="179" y="861"/>
                    </a:cubicBezTo>
                    <a:cubicBezTo>
                      <a:pt x="178" y="859"/>
                      <a:pt x="179" y="852"/>
                      <a:pt x="181" y="851"/>
                    </a:cubicBezTo>
                    <a:cubicBezTo>
                      <a:pt x="187" y="848"/>
                      <a:pt x="192" y="844"/>
                      <a:pt x="195" y="841"/>
                    </a:cubicBezTo>
                    <a:cubicBezTo>
                      <a:pt x="198" y="837"/>
                      <a:pt x="200" y="834"/>
                      <a:pt x="201" y="831"/>
                    </a:cubicBezTo>
                    <a:cubicBezTo>
                      <a:pt x="202" y="829"/>
                      <a:pt x="207" y="830"/>
                      <a:pt x="210" y="832"/>
                    </a:cubicBezTo>
                    <a:cubicBezTo>
                      <a:pt x="213" y="834"/>
                      <a:pt x="216" y="836"/>
                      <a:pt x="218" y="838"/>
                    </a:cubicBezTo>
                    <a:cubicBezTo>
                      <a:pt x="222" y="840"/>
                      <a:pt x="226" y="843"/>
                      <a:pt x="229" y="845"/>
                    </a:cubicBezTo>
                    <a:cubicBezTo>
                      <a:pt x="239" y="855"/>
                      <a:pt x="241" y="865"/>
                      <a:pt x="242" y="879"/>
                    </a:cubicBezTo>
                    <a:cubicBezTo>
                      <a:pt x="243" y="898"/>
                      <a:pt x="247" y="911"/>
                      <a:pt x="254" y="924"/>
                    </a:cubicBezTo>
                    <a:cubicBezTo>
                      <a:pt x="256" y="926"/>
                      <a:pt x="255" y="933"/>
                      <a:pt x="254" y="933"/>
                    </a:cubicBezTo>
                    <a:close/>
                    <a:moveTo>
                      <a:pt x="340" y="900"/>
                    </a:moveTo>
                    <a:cubicBezTo>
                      <a:pt x="338" y="902"/>
                      <a:pt x="337" y="904"/>
                      <a:pt x="336" y="906"/>
                    </a:cubicBezTo>
                    <a:cubicBezTo>
                      <a:pt x="335" y="908"/>
                      <a:pt x="334" y="909"/>
                      <a:pt x="333" y="910"/>
                    </a:cubicBezTo>
                    <a:cubicBezTo>
                      <a:pt x="333" y="910"/>
                      <a:pt x="331" y="910"/>
                      <a:pt x="330" y="910"/>
                    </a:cubicBezTo>
                    <a:cubicBezTo>
                      <a:pt x="323" y="909"/>
                      <a:pt x="323" y="909"/>
                      <a:pt x="323" y="909"/>
                    </a:cubicBezTo>
                    <a:cubicBezTo>
                      <a:pt x="318" y="910"/>
                      <a:pt x="313" y="912"/>
                      <a:pt x="308" y="915"/>
                    </a:cubicBezTo>
                    <a:cubicBezTo>
                      <a:pt x="300" y="918"/>
                      <a:pt x="300" y="918"/>
                      <a:pt x="300" y="918"/>
                    </a:cubicBezTo>
                    <a:cubicBezTo>
                      <a:pt x="291" y="921"/>
                      <a:pt x="291" y="921"/>
                      <a:pt x="291" y="921"/>
                    </a:cubicBezTo>
                    <a:cubicBezTo>
                      <a:pt x="285" y="922"/>
                      <a:pt x="280" y="924"/>
                      <a:pt x="275" y="927"/>
                    </a:cubicBezTo>
                    <a:cubicBezTo>
                      <a:pt x="273" y="930"/>
                      <a:pt x="259" y="925"/>
                      <a:pt x="258" y="922"/>
                    </a:cubicBezTo>
                    <a:cubicBezTo>
                      <a:pt x="250" y="910"/>
                      <a:pt x="247" y="897"/>
                      <a:pt x="246" y="879"/>
                    </a:cubicBezTo>
                    <a:cubicBezTo>
                      <a:pt x="246" y="875"/>
                      <a:pt x="245" y="871"/>
                      <a:pt x="244" y="867"/>
                    </a:cubicBezTo>
                    <a:cubicBezTo>
                      <a:pt x="242" y="859"/>
                      <a:pt x="247" y="854"/>
                      <a:pt x="250" y="853"/>
                    </a:cubicBezTo>
                    <a:cubicBezTo>
                      <a:pt x="254" y="852"/>
                      <a:pt x="258" y="850"/>
                      <a:pt x="261" y="849"/>
                    </a:cubicBezTo>
                    <a:cubicBezTo>
                      <a:pt x="273" y="846"/>
                      <a:pt x="284" y="843"/>
                      <a:pt x="290" y="834"/>
                    </a:cubicBezTo>
                    <a:cubicBezTo>
                      <a:pt x="298" y="836"/>
                      <a:pt x="298" y="836"/>
                      <a:pt x="298" y="836"/>
                    </a:cubicBezTo>
                    <a:cubicBezTo>
                      <a:pt x="311" y="839"/>
                      <a:pt x="325" y="843"/>
                      <a:pt x="333" y="853"/>
                    </a:cubicBezTo>
                    <a:cubicBezTo>
                      <a:pt x="337" y="856"/>
                      <a:pt x="340" y="860"/>
                      <a:pt x="343" y="865"/>
                    </a:cubicBezTo>
                    <a:cubicBezTo>
                      <a:pt x="347" y="871"/>
                      <a:pt x="351" y="877"/>
                      <a:pt x="356" y="882"/>
                    </a:cubicBezTo>
                    <a:cubicBezTo>
                      <a:pt x="358" y="884"/>
                      <a:pt x="359" y="890"/>
                      <a:pt x="356" y="891"/>
                    </a:cubicBezTo>
                    <a:cubicBezTo>
                      <a:pt x="351" y="893"/>
                      <a:pt x="345" y="896"/>
                      <a:pt x="340" y="900"/>
                    </a:cubicBezTo>
                    <a:close/>
                    <a:moveTo>
                      <a:pt x="417" y="834"/>
                    </a:moveTo>
                    <a:cubicBezTo>
                      <a:pt x="415" y="836"/>
                      <a:pt x="411" y="838"/>
                      <a:pt x="408" y="840"/>
                    </a:cubicBezTo>
                    <a:cubicBezTo>
                      <a:pt x="403" y="843"/>
                      <a:pt x="398" y="847"/>
                      <a:pt x="394" y="851"/>
                    </a:cubicBezTo>
                    <a:cubicBezTo>
                      <a:pt x="388" y="856"/>
                      <a:pt x="383" y="863"/>
                      <a:pt x="380" y="870"/>
                    </a:cubicBezTo>
                    <a:cubicBezTo>
                      <a:pt x="376" y="875"/>
                      <a:pt x="373" y="881"/>
                      <a:pt x="369" y="884"/>
                    </a:cubicBezTo>
                    <a:cubicBezTo>
                      <a:pt x="369" y="884"/>
                      <a:pt x="368" y="885"/>
                      <a:pt x="368" y="885"/>
                    </a:cubicBezTo>
                    <a:cubicBezTo>
                      <a:pt x="358" y="881"/>
                      <a:pt x="352" y="872"/>
                      <a:pt x="346" y="863"/>
                    </a:cubicBezTo>
                    <a:cubicBezTo>
                      <a:pt x="345" y="861"/>
                      <a:pt x="344" y="860"/>
                      <a:pt x="343" y="858"/>
                    </a:cubicBezTo>
                    <a:cubicBezTo>
                      <a:pt x="338" y="854"/>
                      <a:pt x="344" y="852"/>
                      <a:pt x="348" y="851"/>
                    </a:cubicBezTo>
                    <a:cubicBezTo>
                      <a:pt x="358" y="850"/>
                      <a:pt x="368" y="844"/>
                      <a:pt x="379" y="839"/>
                    </a:cubicBezTo>
                    <a:cubicBezTo>
                      <a:pt x="391" y="832"/>
                      <a:pt x="404" y="825"/>
                      <a:pt x="417" y="826"/>
                    </a:cubicBezTo>
                    <a:cubicBezTo>
                      <a:pt x="419" y="826"/>
                      <a:pt x="427" y="829"/>
                      <a:pt x="417" y="834"/>
                    </a:cubicBezTo>
                    <a:close/>
                    <a:moveTo>
                      <a:pt x="429" y="822"/>
                    </a:moveTo>
                    <a:cubicBezTo>
                      <a:pt x="428" y="823"/>
                      <a:pt x="428" y="823"/>
                      <a:pt x="427" y="824"/>
                    </a:cubicBezTo>
                    <a:cubicBezTo>
                      <a:pt x="411" y="817"/>
                      <a:pt x="394" y="826"/>
                      <a:pt x="377" y="835"/>
                    </a:cubicBezTo>
                    <a:cubicBezTo>
                      <a:pt x="362" y="843"/>
                      <a:pt x="348" y="851"/>
                      <a:pt x="335" y="846"/>
                    </a:cubicBezTo>
                    <a:cubicBezTo>
                      <a:pt x="335" y="846"/>
                      <a:pt x="329" y="843"/>
                      <a:pt x="326" y="842"/>
                    </a:cubicBezTo>
                    <a:cubicBezTo>
                      <a:pt x="318" y="837"/>
                      <a:pt x="308" y="834"/>
                      <a:pt x="299" y="832"/>
                    </a:cubicBezTo>
                    <a:cubicBezTo>
                      <a:pt x="299" y="832"/>
                      <a:pt x="292" y="830"/>
                      <a:pt x="294" y="821"/>
                    </a:cubicBezTo>
                    <a:cubicBezTo>
                      <a:pt x="295" y="819"/>
                      <a:pt x="295" y="817"/>
                      <a:pt x="295" y="814"/>
                    </a:cubicBezTo>
                    <a:cubicBezTo>
                      <a:pt x="296" y="803"/>
                      <a:pt x="295" y="793"/>
                      <a:pt x="295" y="783"/>
                    </a:cubicBezTo>
                    <a:cubicBezTo>
                      <a:pt x="295" y="777"/>
                      <a:pt x="295" y="772"/>
                      <a:pt x="295" y="766"/>
                    </a:cubicBezTo>
                    <a:cubicBezTo>
                      <a:pt x="294" y="758"/>
                      <a:pt x="303" y="755"/>
                      <a:pt x="307" y="754"/>
                    </a:cubicBezTo>
                    <a:cubicBezTo>
                      <a:pt x="312" y="753"/>
                      <a:pt x="316" y="752"/>
                      <a:pt x="320" y="749"/>
                    </a:cubicBezTo>
                    <a:cubicBezTo>
                      <a:pt x="316" y="742"/>
                      <a:pt x="316" y="742"/>
                      <a:pt x="316" y="742"/>
                    </a:cubicBezTo>
                    <a:cubicBezTo>
                      <a:pt x="309" y="747"/>
                      <a:pt x="300" y="751"/>
                      <a:pt x="292" y="752"/>
                    </a:cubicBezTo>
                    <a:cubicBezTo>
                      <a:pt x="286" y="753"/>
                      <a:pt x="280" y="754"/>
                      <a:pt x="274" y="756"/>
                    </a:cubicBezTo>
                    <a:cubicBezTo>
                      <a:pt x="268" y="759"/>
                      <a:pt x="263" y="763"/>
                      <a:pt x="257" y="768"/>
                    </a:cubicBezTo>
                    <a:cubicBezTo>
                      <a:pt x="247" y="776"/>
                      <a:pt x="236" y="785"/>
                      <a:pt x="226" y="783"/>
                    </a:cubicBezTo>
                    <a:cubicBezTo>
                      <a:pt x="216" y="781"/>
                      <a:pt x="208" y="767"/>
                      <a:pt x="201" y="754"/>
                    </a:cubicBezTo>
                    <a:cubicBezTo>
                      <a:pt x="198" y="748"/>
                      <a:pt x="195" y="741"/>
                      <a:pt x="191" y="737"/>
                    </a:cubicBezTo>
                    <a:cubicBezTo>
                      <a:pt x="181" y="725"/>
                      <a:pt x="176" y="714"/>
                      <a:pt x="172" y="702"/>
                    </a:cubicBezTo>
                    <a:cubicBezTo>
                      <a:pt x="169" y="696"/>
                      <a:pt x="173" y="690"/>
                      <a:pt x="176" y="688"/>
                    </a:cubicBezTo>
                    <a:cubicBezTo>
                      <a:pt x="184" y="682"/>
                      <a:pt x="190" y="676"/>
                      <a:pt x="193" y="669"/>
                    </a:cubicBezTo>
                    <a:cubicBezTo>
                      <a:pt x="198" y="658"/>
                      <a:pt x="197" y="645"/>
                      <a:pt x="196" y="633"/>
                    </a:cubicBezTo>
                    <a:cubicBezTo>
                      <a:pt x="196" y="628"/>
                      <a:pt x="197" y="618"/>
                      <a:pt x="203" y="623"/>
                    </a:cubicBezTo>
                    <a:cubicBezTo>
                      <a:pt x="208" y="625"/>
                      <a:pt x="212" y="628"/>
                      <a:pt x="217" y="631"/>
                    </a:cubicBezTo>
                    <a:cubicBezTo>
                      <a:pt x="228" y="640"/>
                      <a:pt x="241" y="648"/>
                      <a:pt x="253" y="648"/>
                    </a:cubicBezTo>
                    <a:cubicBezTo>
                      <a:pt x="262" y="648"/>
                      <a:pt x="269" y="644"/>
                      <a:pt x="276" y="640"/>
                    </a:cubicBezTo>
                    <a:cubicBezTo>
                      <a:pt x="283" y="635"/>
                      <a:pt x="290" y="631"/>
                      <a:pt x="299" y="634"/>
                    </a:cubicBezTo>
                    <a:cubicBezTo>
                      <a:pt x="300" y="635"/>
                      <a:pt x="304" y="636"/>
                      <a:pt x="303" y="640"/>
                    </a:cubicBezTo>
                    <a:cubicBezTo>
                      <a:pt x="302" y="644"/>
                      <a:pt x="301" y="647"/>
                      <a:pt x="301" y="651"/>
                    </a:cubicBezTo>
                    <a:cubicBezTo>
                      <a:pt x="301" y="655"/>
                      <a:pt x="302" y="660"/>
                      <a:pt x="302" y="664"/>
                    </a:cubicBezTo>
                    <a:cubicBezTo>
                      <a:pt x="303" y="677"/>
                      <a:pt x="303" y="677"/>
                      <a:pt x="303" y="677"/>
                    </a:cubicBezTo>
                    <a:cubicBezTo>
                      <a:pt x="303" y="682"/>
                      <a:pt x="302" y="687"/>
                      <a:pt x="301" y="693"/>
                    </a:cubicBezTo>
                    <a:cubicBezTo>
                      <a:pt x="299" y="699"/>
                      <a:pt x="298" y="705"/>
                      <a:pt x="298" y="711"/>
                    </a:cubicBezTo>
                    <a:cubicBezTo>
                      <a:pt x="298" y="714"/>
                      <a:pt x="298" y="716"/>
                      <a:pt x="299" y="719"/>
                    </a:cubicBezTo>
                    <a:cubicBezTo>
                      <a:pt x="301" y="726"/>
                      <a:pt x="305" y="732"/>
                      <a:pt x="310" y="738"/>
                    </a:cubicBezTo>
                    <a:cubicBezTo>
                      <a:pt x="313" y="742"/>
                      <a:pt x="317" y="746"/>
                      <a:pt x="319" y="751"/>
                    </a:cubicBezTo>
                    <a:cubicBezTo>
                      <a:pt x="323" y="761"/>
                      <a:pt x="323" y="761"/>
                      <a:pt x="323" y="761"/>
                    </a:cubicBezTo>
                    <a:cubicBezTo>
                      <a:pt x="325" y="768"/>
                      <a:pt x="327" y="772"/>
                      <a:pt x="336" y="780"/>
                    </a:cubicBezTo>
                    <a:cubicBezTo>
                      <a:pt x="349" y="790"/>
                      <a:pt x="364" y="789"/>
                      <a:pt x="378" y="789"/>
                    </a:cubicBezTo>
                    <a:cubicBezTo>
                      <a:pt x="391" y="788"/>
                      <a:pt x="403" y="788"/>
                      <a:pt x="412" y="796"/>
                    </a:cubicBezTo>
                    <a:cubicBezTo>
                      <a:pt x="415" y="800"/>
                      <a:pt x="419" y="802"/>
                      <a:pt x="423" y="803"/>
                    </a:cubicBezTo>
                    <a:cubicBezTo>
                      <a:pt x="432" y="803"/>
                      <a:pt x="431" y="809"/>
                      <a:pt x="431" y="812"/>
                    </a:cubicBezTo>
                    <a:cubicBezTo>
                      <a:pt x="431" y="816"/>
                      <a:pt x="430" y="819"/>
                      <a:pt x="429" y="822"/>
                    </a:cubicBezTo>
                    <a:close/>
                  </a:path>
                </a:pathLst>
              </a:custGeom>
              <a:solidFill>
                <a:srgbClr val="FCEC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7" name="Freeform 61"/>
              <p:cNvSpPr>
                <a:spLocks/>
              </p:cNvSpPr>
              <p:nvPr/>
            </p:nvSpPr>
            <p:spPr bwMode="auto">
              <a:xfrm>
                <a:off x="4107" y="1900"/>
                <a:ext cx="101" cy="103"/>
              </a:xfrm>
              <a:custGeom>
                <a:avLst/>
                <a:gdLst>
                  <a:gd name="T0" fmla="*/ 0 w 51"/>
                  <a:gd name="T1" fmla="*/ 675 h 52"/>
                  <a:gd name="T2" fmla="*/ 1305 w 51"/>
                  <a:gd name="T3" fmla="*/ 0 h 52"/>
                  <a:gd name="T4" fmla="*/ 1553 w 51"/>
                  <a:gd name="T5" fmla="*/ 341 h 52"/>
                  <a:gd name="T6" fmla="*/ 879 w 51"/>
                  <a:gd name="T7" fmla="*/ 800 h 52"/>
                  <a:gd name="T8" fmla="*/ 737 w 51"/>
                  <a:gd name="T9" fmla="*/ 1585 h 52"/>
                  <a:gd name="T10" fmla="*/ 0 60000 65536"/>
                  <a:gd name="T11" fmla="*/ 0 60000 65536"/>
                  <a:gd name="T12" fmla="*/ 0 60000 65536"/>
                  <a:gd name="T13" fmla="*/ 0 60000 65536"/>
                  <a:gd name="T14" fmla="*/ 0 60000 65536"/>
                  <a:gd name="T15" fmla="*/ 0 w 51"/>
                  <a:gd name="T16" fmla="*/ 0 h 52"/>
                  <a:gd name="T17" fmla="*/ 51 w 51"/>
                  <a:gd name="T18" fmla="*/ 52 h 52"/>
                </a:gdLst>
                <a:ahLst/>
                <a:cxnLst>
                  <a:cxn ang="T10">
                    <a:pos x="T0" y="T1"/>
                  </a:cxn>
                  <a:cxn ang="T11">
                    <a:pos x="T2" y="T3"/>
                  </a:cxn>
                  <a:cxn ang="T12">
                    <a:pos x="T4" y="T5"/>
                  </a:cxn>
                  <a:cxn ang="T13">
                    <a:pos x="T6" y="T7"/>
                  </a:cxn>
                  <a:cxn ang="T14">
                    <a:pos x="T8" y="T9"/>
                  </a:cxn>
                </a:cxnLst>
                <a:rect l="T15" t="T16" r="T17" b="T18"/>
                <a:pathLst>
                  <a:path w="51" h="52">
                    <a:moveTo>
                      <a:pt x="0" y="22"/>
                    </a:moveTo>
                    <a:cubicBezTo>
                      <a:pt x="18" y="31"/>
                      <a:pt x="34" y="13"/>
                      <a:pt x="43" y="0"/>
                    </a:cubicBezTo>
                    <a:cubicBezTo>
                      <a:pt x="45" y="4"/>
                      <a:pt x="49" y="7"/>
                      <a:pt x="51" y="11"/>
                    </a:cubicBezTo>
                    <a:cubicBezTo>
                      <a:pt x="44" y="12"/>
                      <a:pt x="34" y="20"/>
                      <a:pt x="29" y="26"/>
                    </a:cubicBezTo>
                    <a:cubicBezTo>
                      <a:pt x="25" y="31"/>
                      <a:pt x="18" y="46"/>
                      <a:pt x="24" y="52"/>
                    </a:cubicBezTo>
                  </a:path>
                </a:pathLst>
              </a:custGeom>
              <a:solidFill>
                <a:srgbClr val="FCEC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8" name="Freeform 62"/>
              <p:cNvSpPr>
                <a:spLocks/>
              </p:cNvSpPr>
              <p:nvPr/>
            </p:nvSpPr>
            <p:spPr bwMode="auto">
              <a:xfrm>
                <a:off x="4378" y="2219"/>
                <a:ext cx="65" cy="83"/>
              </a:xfrm>
              <a:custGeom>
                <a:avLst/>
                <a:gdLst>
                  <a:gd name="T0" fmla="*/ 0 w 33"/>
                  <a:gd name="T1" fmla="*/ 547 h 42"/>
                  <a:gd name="T2" fmla="*/ 796 w 33"/>
                  <a:gd name="T3" fmla="*/ 0 h 42"/>
                  <a:gd name="T4" fmla="*/ 977 w 33"/>
                  <a:gd name="T5" fmla="*/ 277 h 42"/>
                  <a:gd name="T6" fmla="*/ 481 w 33"/>
                  <a:gd name="T7" fmla="*/ 688 h 42"/>
                  <a:gd name="T8" fmla="*/ 449 w 33"/>
                  <a:gd name="T9" fmla="*/ 1265 h 42"/>
                  <a:gd name="T10" fmla="*/ 0 60000 65536"/>
                  <a:gd name="T11" fmla="*/ 0 60000 65536"/>
                  <a:gd name="T12" fmla="*/ 0 60000 65536"/>
                  <a:gd name="T13" fmla="*/ 0 60000 65536"/>
                  <a:gd name="T14" fmla="*/ 0 60000 65536"/>
                  <a:gd name="T15" fmla="*/ 0 w 33"/>
                  <a:gd name="T16" fmla="*/ 0 h 42"/>
                  <a:gd name="T17" fmla="*/ 33 w 33"/>
                  <a:gd name="T18" fmla="*/ 42 h 42"/>
                </a:gdLst>
                <a:ahLst/>
                <a:cxnLst>
                  <a:cxn ang="T10">
                    <a:pos x="T0" y="T1"/>
                  </a:cxn>
                  <a:cxn ang="T11">
                    <a:pos x="T2" y="T3"/>
                  </a:cxn>
                  <a:cxn ang="T12">
                    <a:pos x="T4" y="T5"/>
                  </a:cxn>
                  <a:cxn ang="T13">
                    <a:pos x="T6" y="T7"/>
                  </a:cxn>
                  <a:cxn ang="T14">
                    <a:pos x="T8" y="T9"/>
                  </a:cxn>
                </a:cxnLst>
                <a:rect l="T15" t="T16" r="T17" b="T18"/>
                <a:pathLst>
                  <a:path w="33" h="42">
                    <a:moveTo>
                      <a:pt x="0" y="18"/>
                    </a:moveTo>
                    <a:cubicBezTo>
                      <a:pt x="11" y="24"/>
                      <a:pt x="25" y="10"/>
                      <a:pt x="27" y="0"/>
                    </a:cubicBezTo>
                    <a:cubicBezTo>
                      <a:pt x="28" y="3"/>
                      <a:pt x="32" y="6"/>
                      <a:pt x="33" y="9"/>
                    </a:cubicBezTo>
                    <a:cubicBezTo>
                      <a:pt x="26" y="9"/>
                      <a:pt x="19" y="18"/>
                      <a:pt x="16" y="23"/>
                    </a:cubicBezTo>
                    <a:cubicBezTo>
                      <a:pt x="14" y="27"/>
                      <a:pt x="10" y="40"/>
                      <a:pt x="15" y="42"/>
                    </a:cubicBezTo>
                  </a:path>
                </a:pathLst>
              </a:custGeom>
              <a:solidFill>
                <a:srgbClr val="FCEC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199" name="Freeform 63"/>
              <p:cNvSpPr>
                <a:spLocks/>
              </p:cNvSpPr>
              <p:nvPr/>
            </p:nvSpPr>
            <p:spPr bwMode="auto">
              <a:xfrm>
                <a:off x="3857" y="1561"/>
                <a:ext cx="139" cy="121"/>
              </a:xfrm>
              <a:custGeom>
                <a:avLst/>
                <a:gdLst>
                  <a:gd name="T0" fmla="*/ 0 w 70"/>
                  <a:gd name="T1" fmla="*/ 617 h 61"/>
                  <a:gd name="T2" fmla="*/ 1231 w 70"/>
                  <a:gd name="T3" fmla="*/ 617 h 61"/>
                  <a:gd name="T4" fmla="*/ 1972 w 70"/>
                  <a:gd name="T5" fmla="*/ 0 h 61"/>
                  <a:gd name="T6" fmla="*/ 2160 w 70"/>
                  <a:gd name="T7" fmla="*/ 343 h 61"/>
                  <a:gd name="T8" fmla="*/ 1231 w 70"/>
                  <a:gd name="T9" fmla="*/ 928 h 61"/>
                  <a:gd name="T10" fmla="*/ 776 w 70"/>
                  <a:gd name="T11" fmla="*/ 1873 h 61"/>
                  <a:gd name="T12" fmla="*/ 0 60000 65536"/>
                  <a:gd name="T13" fmla="*/ 0 60000 65536"/>
                  <a:gd name="T14" fmla="*/ 0 60000 65536"/>
                  <a:gd name="T15" fmla="*/ 0 60000 65536"/>
                  <a:gd name="T16" fmla="*/ 0 60000 65536"/>
                  <a:gd name="T17" fmla="*/ 0 60000 65536"/>
                  <a:gd name="T18" fmla="*/ 0 w 70"/>
                  <a:gd name="T19" fmla="*/ 0 h 61"/>
                  <a:gd name="T20" fmla="*/ 70 w 70"/>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70" h="61">
                    <a:moveTo>
                      <a:pt x="0" y="20"/>
                    </a:moveTo>
                    <a:cubicBezTo>
                      <a:pt x="10" y="32"/>
                      <a:pt x="30" y="30"/>
                      <a:pt x="40" y="20"/>
                    </a:cubicBezTo>
                    <a:cubicBezTo>
                      <a:pt x="48" y="13"/>
                      <a:pt x="55" y="5"/>
                      <a:pt x="64" y="0"/>
                    </a:cubicBezTo>
                    <a:cubicBezTo>
                      <a:pt x="63" y="4"/>
                      <a:pt x="69" y="8"/>
                      <a:pt x="70" y="11"/>
                    </a:cubicBezTo>
                    <a:cubicBezTo>
                      <a:pt x="60" y="11"/>
                      <a:pt x="47" y="23"/>
                      <a:pt x="40" y="30"/>
                    </a:cubicBezTo>
                    <a:cubicBezTo>
                      <a:pt x="32" y="37"/>
                      <a:pt x="22" y="50"/>
                      <a:pt x="25" y="61"/>
                    </a:cubicBezTo>
                  </a:path>
                </a:pathLst>
              </a:custGeom>
              <a:solidFill>
                <a:srgbClr val="FCEC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0" name="Freeform 64"/>
              <p:cNvSpPr>
                <a:spLocks/>
              </p:cNvSpPr>
              <p:nvPr/>
            </p:nvSpPr>
            <p:spPr bwMode="auto">
              <a:xfrm>
                <a:off x="4366" y="3086"/>
                <a:ext cx="48" cy="58"/>
              </a:xfrm>
              <a:custGeom>
                <a:avLst/>
                <a:gdLst>
                  <a:gd name="T0" fmla="*/ 0 w 24"/>
                  <a:gd name="T1" fmla="*/ 384 h 29"/>
                  <a:gd name="T2" fmla="*/ 512 w 24"/>
                  <a:gd name="T3" fmla="*/ 928 h 29"/>
                  <a:gd name="T4" fmla="*/ 768 w 24"/>
                  <a:gd name="T5" fmla="*/ 736 h 29"/>
                  <a:gd name="T6" fmla="*/ 320 w 24"/>
                  <a:gd name="T7" fmla="*/ 0 h 29"/>
                  <a:gd name="T8" fmla="*/ 0 60000 65536"/>
                  <a:gd name="T9" fmla="*/ 0 60000 65536"/>
                  <a:gd name="T10" fmla="*/ 0 60000 65536"/>
                  <a:gd name="T11" fmla="*/ 0 60000 65536"/>
                  <a:gd name="T12" fmla="*/ 0 w 24"/>
                  <a:gd name="T13" fmla="*/ 0 h 29"/>
                  <a:gd name="T14" fmla="*/ 24 w 24"/>
                  <a:gd name="T15" fmla="*/ 29 h 29"/>
                </a:gdLst>
                <a:ahLst/>
                <a:cxnLst>
                  <a:cxn ang="T8">
                    <a:pos x="T0" y="T1"/>
                  </a:cxn>
                  <a:cxn ang="T9">
                    <a:pos x="T2" y="T3"/>
                  </a:cxn>
                  <a:cxn ang="T10">
                    <a:pos x="T4" y="T5"/>
                  </a:cxn>
                  <a:cxn ang="T11">
                    <a:pos x="T6" y="T7"/>
                  </a:cxn>
                </a:cxnLst>
                <a:rect l="T12" t="T13" r="T14" b="T15"/>
                <a:pathLst>
                  <a:path w="24" h="29">
                    <a:moveTo>
                      <a:pt x="0" y="12"/>
                    </a:moveTo>
                    <a:cubicBezTo>
                      <a:pt x="8" y="11"/>
                      <a:pt x="15" y="22"/>
                      <a:pt x="16" y="29"/>
                    </a:cubicBezTo>
                    <a:cubicBezTo>
                      <a:pt x="17" y="27"/>
                      <a:pt x="22" y="25"/>
                      <a:pt x="24" y="23"/>
                    </a:cubicBezTo>
                    <a:cubicBezTo>
                      <a:pt x="18" y="18"/>
                      <a:pt x="9" y="8"/>
                      <a:pt x="10" y="0"/>
                    </a:cubicBezTo>
                  </a:path>
                </a:pathLst>
              </a:custGeom>
              <a:solidFill>
                <a:srgbClr val="FCEC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1" name="Freeform 65"/>
              <p:cNvSpPr>
                <a:spLocks/>
              </p:cNvSpPr>
              <p:nvPr/>
            </p:nvSpPr>
            <p:spPr bwMode="auto">
              <a:xfrm>
                <a:off x="4515" y="2958"/>
                <a:ext cx="43" cy="49"/>
              </a:xfrm>
              <a:custGeom>
                <a:avLst/>
                <a:gdLst>
                  <a:gd name="T0" fmla="*/ 0 w 22"/>
                  <a:gd name="T1" fmla="*/ 204 h 25"/>
                  <a:gd name="T2" fmla="*/ 508 w 22"/>
                  <a:gd name="T3" fmla="*/ 721 h 25"/>
                  <a:gd name="T4" fmla="*/ 627 w 22"/>
                  <a:gd name="T5" fmla="*/ 519 h 25"/>
                  <a:gd name="T6" fmla="*/ 291 w 22"/>
                  <a:gd name="T7" fmla="*/ 0 h 25"/>
                  <a:gd name="T8" fmla="*/ 0 60000 65536"/>
                  <a:gd name="T9" fmla="*/ 0 60000 65536"/>
                  <a:gd name="T10" fmla="*/ 0 60000 65536"/>
                  <a:gd name="T11" fmla="*/ 0 60000 65536"/>
                  <a:gd name="T12" fmla="*/ 0 w 22"/>
                  <a:gd name="T13" fmla="*/ 0 h 25"/>
                  <a:gd name="T14" fmla="*/ 22 w 22"/>
                  <a:gd name="T15" fmla="*/ 25 h 25"/>
                </a:gdLst>
                <a:ahLst/>
                <a:cxnLst>
                  <a:cxn ang="T8">
                    <a:pos x="T0" y="T1"/>
                  </a:cxn>
                  <a:cxn ang="T9">
                    <a:pos x="T2" y="T3"/>
                  </a:cxn>
                  <a:cxn ang="T10">
                    <a:pos x="T4" y="T5"/>
                  </a:cxn>
                  <a:cxn ang="T11">
                    <a:pos x="T6" y="T7"/>
                  </a:cxn>
                </a:cxnLst>
                <a:rect l="T12" t="T13" r="T14" b="T15"/>
                <a:pathLst>
                  <a:path w="22" h="25">
                    <a:moveTo>
                      <a:pt x="0" y="7"/>
                    </a:moveTo>
                    <a:cubicBezTo>
                      <a:pt x="8" y="4"/>
                      <a:pt x="14" y="20"/>
                      <a:pt x="18" y="25"/>
                    </a:cubicBezTo>
                    <a:cubicBezTo>
                      <a:pt x="19" y="23"/>
                      <a:pt x="21" y="21"/>
                      <a:pt x="22" y="18"/>
                    </a:cubicBezTo>
                    <a:cubicBezTo>
                      <a:pt x="16" y="20"/>
                      <a:pt x="8" y="5"/>
                      <a:pt x="10" y="0"/>
                    </a:cubicBezTo>
                  </a:path>
                </a:pathLst>
              </a:custGeom>
              <a:solidFill>
                <a:srgbClr val="FCEC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2" name="Freeform 66"/>
              <p:cNvSpPr>
                <a:spLocks/>
              </p:cNvSpPr>
              <p:nvPr/>
            </p:nvSpPr>
            <p:spPr bwMode="auto">
              <a:xfrm>
                <a:off x="4394" y="2526"/>
                <a:ext cx="148" cy="45"/>
              </a:xfrm>
              <a:custGeom>
                <a:avLst/>
                <a:gdLst>
                  <a:gd name="T0" fmla="*/ 0 w 75"/>
                  <a:gd name="T1" fmla="*/ 88 h 23"/>
                  <a:gd name="T2" fmla="*/ 1044 w 75"/>
                  <a:gd name="T3" fmla="*/ 203 h 23"/>
                  <a:gd name="T4" fmla="*/ 2244 w 75"/>
                  <a:gd name="T5" fmla="*/ 659 h 23"/>
                  <a:gd name="T6" fmla="*/ 1853 w 75"/>
                  <a:gd name="T7" fmla="*/ 485 h 23"/>
                  <a:gd name="T8" fmla="*/ 1383 w 75"/>
                  <a:gd name="T9" fmla="*/ 292 h 23"/>
                  <a:gd name="T10" fmla="*/ 685 w 75"/>
                  <a:gd name="T11" fmla="*/ 31 h 23"/>
                  <a:gd name="T12" fmla="*/ 0 w 75"/>
                  <a:gd name="T13" fmla="*/ 88 h 23"/>
                  <a:gd name="T14" fmla="*/ 0 60000 65536"/>
                  <a:gd name="T15" fmla="*/ 0 60000 65536"/>
                  <a:gd name="T16" fmla="*/ 0 60000 65536"/>
                  <a:gd name="T17" fmla="*/ 0 60000 65536"/>
                  <a:gd name="T18" fmla="*/ 0 60000 65536"/>
                  <a:gd name="T19" fmla="*/ 0 60000 65536"/>
                  <a:gd name="T20" fmla="*/ 0 60000 65536"/>
                  <a:gd name="T21" fmla="*/ 0 w 75"/>
                  <a:gd name="T22" fmla="*/ 0 h 23"/>
                  <a:gd name="T23" fmla="*/ 75 w 7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 h="23">
                    <a:moveTo>
                      <a:pt x="0" y="3"/>
                    </a:moveTo>
                    <a:cubicBezTo>
                      <a:pt x="13" y="2"/>
                      <a:pt x="23" y="2"/>
                      <a:pt x="35" y="7"/>
                    </a:cubicBezTo>
                    <a:cubicBezTo>
                      <a:pt x="49" y="12"/>
                      <a:pt x="59" y="21"/>
                      <a:pt x="75" y="23"/>
                    </a:cubicBezTo>
                    <a:cubicBezTo>
                      <a:pt x="70" y="21"/>
                      <a:pt x="67" y="19"/>
                      <a:pt x="62" y="17"/>
                    </a:cubicBezTo>
                    <a:cubicBezTo>
                      <a:pt x="56" y="15"/>
                      <a:pt x="52" y="12"/>
                      <a:pt x="46" y="10"/>
                    </a:cubicBezTo>
                    <a:cubicBezTo>
                      <a:pt x="39" y="6"/>
                      <a:pt x="31" y="2"/>
                      <a:pt x="23" y="1"/>
                    </a:cubicBezTo>
                    <a:cubicBezTo>
                      <a:pt x="16" y="0"/>
                      <a:pt x="6" y="3"/>
                      <a:pt x="0" y="3"/>
                    </a:cubicBezTo>
                  </a:path>
                </a:pathLst>
              </a:custGeom>
              <a:solidFill>
                <a:srgbClr val="F2A3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3" name="Freeform 67"/>
              <p:cNvSpPr>
                <a:spLocks/>
              </p:cNvSpPr>
              <p:nvPr/>
            </p:nvSpPr>
            <p:spPr bwMode="auto">
              <a:xfrm>
                <a:off x="4540" y="2641"/>
                <a:ext cx="109" cy="29"/>
              </a:xfrm>
              <a:custGeom>
                <a:avLst/>
                <a:gdLst>
                  <a:gd name="T0" fmla="*/ 0 w 55"/>
                  <a:gd name="T1" fmla="*/ 404 h 15"/>
                  <a:gd name="T2" fmla="*/ 880 w 55"/>
                  <a:gd name="T3" fmla="*/ 85 h 15"/>
                  <a:gd name="T4" fmla="*/ 1681 w 55"/>
                  <a:gd name="T5" fmla="*/ 0 h 15"/>
                  <a:gd name="T6" fmla="*/ 832 w 55"/>
                  <a:gd name="T7" fmla="*/ 29 h 15"/>
                  <a:gd name="T8" fmla="*/ 0 w 55"/>
                  <a:gd name="T9" fmla="*/ 404 h 15"/>
                  <a:gd name="T10" fmla="*/ 0 60000 65536"/>
                  <a:gd name="T11" fmla="*/ 0 60000 65536"/>
                  <a:gd name="T12" fmla="*/ 0 60000 65536"/>
                  <a:gd name="T13" fmla="*/ 0 60000 65536"/>
                  <a:gd name="T14" fmla="*/ 0 60000 65536"/>
                  <a:gd name="T15" fmla="*/ 0 w 55"/>
                  <a:gd name="T16" fmla="*/ 0 h 15"/>
                  <a:gd name="T17" fmla="*/ 55 w 55"/>
                  <a:gd name="T18" fmla="*/ 15 h 15"/>
                </a:gdLst>
                <a:ahLst/>
                <a:cxnLst>
                  <a:cxn ang="T10">
                    <a:pos x="T0" y="T1"/>
                  </a:cxn>
                  <a:cxn ang="T11">
                    <a:pos x="T2" y="T3"/>
                  </a:cxn>
                  <a:cxn ang="T12">
                    <a:pos x="T4" y="T5"/>
                  </a:cxn>
                  <a:cxn ang="T13">
                    <a:pos x="T6" y="T7"/>
                  </a:cxn>
                  <a:cxn ang="T14">
                    <a:pos x="T8" y="T9"/>
                  </a:cxn>
                </a:cxnLst>
                <a:rect l="T15" t="T16" r="T17" b="T18"/>
                <a:pathLst>
                  <a:path w="55" h="15">
                    <a:moveTo>
                      <a:pt x="0" y="15"/>
                    </a:moveTo>
                    <a:cubicBezTo>
                      <a:pt x="7" y="9"/>
                      <a:pt x="18" y="4"/>
                      <a:pt x="29" y="3"/>
                    </a:cubicBezTo>
                    <a:cubicBezTo>
                      <a:pt x="40" y="2"/>
                      <a:pt x="50" y="2"/>
                      <a:pt x="55" y="0"/>
                    </a:cubicBezTo>
                    <a:cubicBezTo>
                      <a:pt x="46" y="1"/>
                      <a:pt x="33" y="0"/>
                      <a:pt x="27" y="1"/>
                    </a:cubicBezTo>
                    <a:cubicBezTo>
                      <a:pt x="20" y="2"/>
                      <a:pt x="13" y="6"/>
                      <a:pt x="0" y="15"/>
                    </a:cubicBezTo>
                    <a:close/>
                  </a:path>
                </a:pathLst>
              </a:custGeom>
              <a:solidFill>
                <a:srgbClr val="F2A3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4" name="Freeform 68"/>
              <p:cNvSpPr>
                <a:spLocks/>
              </p:cNvSpPr>
              <p:nvPr/>
            </p:nvSpPr>
            <p:spPr bwMode="auto">
              <a:xfrm>
                <a:off x="4483" y="2760"/>
                <a:ext cx="30" cy="27"/>
              </a:xfrm>
              <a:custGeom>
                <a:avLst/>
                <a:gdLst>
                  <a:gd name="T0" fmla="*/ 0 w 15"/>
                  <a:gd name="T1" fmla="*/ 372 h 14"/>
                  <a:gd name="T2" fmla="*/ 480 w 15"/>
                  <a:gd name="T3" fmla="*/ 0 h 14"/>
                  <a:gd name="T4" fmla="*/ 0 w 15"/>
                  <a:gd name="T5" fmla="*/ 372 h 14"/>
                  <a:gd name="T6" fmla="*/ 0 60000 65536"/>
                  <a:gd name="T7" fmla="*/ 0 60000 65536"/>
                  <a:gd name="T8" fmla="*/ 0 60000 65536"/>
                  <a:gd name="T9" fmla="*/ 0 w 15"/>
                  <a:gd name="T10" fmla="*/ 0 h 14"/>
                  <a:gd name="T11" fmla="*/ 15 w 15"/>
                  <a:gd name="T12" fmla="*/ 14 h 14"/>
                </a:gdLst>
                <a:ahLst/>
                <a:cxnLst>
                  <a:cxn ang="T6">
                    <a:pos x="T0" y="T1"/>
                  </a:cxn>
                  <a:cxn ang="T7">
                    <a:pos x="T2" y="T3"/>
                  </a:cxn>
                  <a:cxn ang="T8">
                    <a:pos x="T4" y="T5"/>
                  </a:cxn>
                </a:cxnLst>
                <a:rect l="T9" t="T10" r="T11" b="T12"/>
                <a:pathLst>
                  <a:path w="15" h="14">
                    <a:moveTo>
                      <a:pt x="0" y="14"/>
                    </a:moveTo>
                    <a:cubicBezTo>
                      <a:pt x="3" y="7"/>
                      <a:pt x="9" y="2"/>
                      <a:pt x="15" y="0"/>
                    </a:cubicBezTo>
                    <a:cubicBezTo>
                      <a:pt x="6" y="0"/>
                      <a:pt x="4" y="7"/>
                      <a:pt x="0" y="14"/>
                    </a:cubicBezTo>
                    <a:close/>
                  </a:path>
                </a:pathLst>
              </a:custGeom>
              <a:solidFill>
                <a:srgbClr val="F2A3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5" name="Freeform 69"/>
              <p:cNvSpPr>
                <a:spLocks/>
              </p:cNvSpPr>
              <p:nvPr/>
            </p:nvSpPr>
            <p:spPr bwMode="auto">
              <a:xfrm>
                <a:off x="4414" y="2627"/>
                <a:ext cx="75" cy="16"/>
              </a:xfrm>
              <a:custGeom>
                <a:avLst/>
                <a:gdLst>
                  <a:gd name="T0" fmla="*/ 744 w 38"/>
                  <a:gd name="T1" fmla="*/ 32 h 8"/>
                  <a:gd name="T2" fmla="*/ 1137 w 38"/>
                  <a:gd name="T3" fmla="*/ 96 h 8"/>
                  <a:gd name="T4" fmla="*/ 837 w 38"/>
                  <a:gd name="T5" fmla="*/ 96 h 8"/>
                  <a:gd name="T6" fmla="*/ 452 w 38"/>
                  <a:gd name="T7" fmla="*/ 160 h 8"/>
                  <a:gd name="T8" fmla="*/ 0 w 38"/>
                  <a:gd name="T9" fmla="*/ 256 h 8"/>
                  <a:gd name="T10" fmla="*/ 452 w 38"/>
                  <a:gd name="T11" fmla="*/ 128 h 8"/>
                  <a:gd name="T12" fmla="*/ 744 w 38"/>
                  <a:gd name="T13" fmla="*/ 32 h 8"/>
                  <a:gd name="T14" fmla="*/ 0 60000 65536"/>
                  <a:gd name="T15" fmla="*/ 0 60000 65536"/>
                  <a:gd name="T16" fmla="*/ 0 60000 65536"/>
                  <a:gd name="T17" fmla="*/ 0 60000 65536"/>
                  <a:gd name="T18" fmla="*/ 0 60000 65536"/>
                  <a:gd name="T19" fmla="*/ 0 60000 65536"/>
                  <a:gd name="T20" fmla="*/ 0 60000 65536"/>
                  <a:gd name="T21" fmla="*/ 0 w 38"/>
                  <a:gd name="T22" fmla="*/ 0 h 8"/>
                  <a:gd name="T23" fmla="*/ 38 w 38"/>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8">
                    <a:moveTo>
                      <a:pt x="25" y="1"/>
                    </a:moveTo>
                    <a:cubicBezTo>
                      <a:pt x="29" y="0"/>
                      <a:pt x="32" y="2"/>
                      <a:pt x="38" y="3"/>
                    </a:cubicBezTo>
                    <a:cubicBezTo>
                      <a:pt x="37" y="4"/>
                      <a:pt x="33" y="3"/>
                      <a:pt x="28" y="3"/>
                    </a:cubicBezTo>
                    <a:cubicBezTo>
                      <a:pt x="23" y="3"/>
                      <a:pt x="20" y="4"/>
                      <a:pt x="15" y="5"/>
                    </a:cubicBezTo>
                    <a:cubicBezTo>
                      <a:pt x="11" y="7"/>
                      <a:pt x="6" y="7"/>
                      <a:pt x="0" y="8"/>
                    </a:cubicBezTo>
                    <a:cubicBezTo>
                      <a:pt x="4" y="7"/>
                      <a:pt x="10" y="5"/>
                      <a:pt x="15" y="4"/>
                    </a:cubicBezTo>
                    <a:cubicBezTo>
                      <a:pt x="20" y="2"/>
                      <a:pt x="20" y="1"/>
                      <a:pt x="25" y="1"/>
                    </a:cubicBezTo>
                    <a:close/>
                  </a:path>
                </a:pathLst>
              </a:custGeom>
              <a:solidFill>
                <a:srgbClr val="F2A3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6" name="Freeform 70"/>
              <p:cNvSpPr>
                <a:spLocks/>
              </p:cNvSpPr>
              <p:nvPr/>
            </p:nvSpPr>
            <p:spPr bwMode="auto">
              <a:xfrm>
                <a:off x="4546" y="2510"/>
                <a:ext cx="75" cy="42"/>
              </a:xfrm>
              <a:custGeom>
                <a:avLst/>
                <a:gdLst>
                  <a:gd name="T0" fmla="*/ 0 w 38"/>
                  <a:gd name="T1" fmla="*/ 0 h 21"/>
                  <a:gd name="T2" fmla="*/ 545 w 38"/>
                  <a:gd name="T3" fmla="*/ 416 h 21"/>
                  <a:gd name="T4" fmla="*/ 1137 w 38"/>
                  <a:gd name="T5" fmla="*/ 672 h 21"/>
                  <a:gd name="T6" fmla="*/ 576 w 38"/>
                  <a:gd name="T7" fmla="*/ 352 h 21"/>
                  <a:gd name="T8" fmla="*/ 0 w 38"/>
                  <a:gd name="T9" fmla="*/ 0 h 21"/>
                  <a:gd name="T10" fmla="*/ 0 60000 65536"/>
                  <a:gd name="T11" fmla="*/ 0 60000 65536"/>
                  <a:gd name="T12" fmla="*/ 0 60000 65536"/>
                  <a:gd name="T13" fmla="*/ 0 60000 65536"/>
                  <a:gd name="T14" fmla="*/ 0 60000 65536"/>
                  <a:gd name="T15" fmla="*/ 0 w 38"/>
                  <a:gd name="T16" fmla="*/ 0 h 21"/>
                  <a:gd name="T17" fmla="*/ 38 w 38"/>
                  <a:gd name="T18" fmla="*/ 21 h 21"/>
                </a:gdLst>
                <a:ahLst/>
                <a:cxnLst>
                  <a:cxn ang="T10">
                    <a:pos x="T0" y="T1"/>
                  </a:cxn>
                  <a:cxn ang="T11">
                    <a:pos x="T2" y="T3"/>
                  </a:cxn>
                  <a:cxn ang="T12">
                    <a:pos x="T4" y="T5"/>
                  </a:cxn>
                  <a:cxn ang="T13">
                    <a:pos x="T6" y="T7"/>
                  </a:cxn>
                  <a:cxn ang="T14">
                    <a:pos x="T8" y="T9"/>
                  </a:cxn>
                </a:cxnLst>
                <a:rect l="T15" t="T16" r="T17" b="T18"/>
                <a:pathLst>
                  <a:path w="38" h="21">
                    <a:moveTo>
                      <a:pt x="0" y="0"/>
                    </a:moveTo>
                    <a:cubicBezTo>
                      <a:pt x="8" y="4"/>
                      <a:pt x="12" y="8"/>
                      <a:pt x="18" y="13"/>
                    </a:cubicBezTo>
                    <a:cubicBezTo>
                      <a:pt x="24" y="18"/>
                      <a:pt x="31" y="19"/>
                      <a:pt x="38" y="21"/>
                    </a:cubicBezTo>
                    <a:cubicBezTo>
                      <a:pt x="31" y="20"/>
                      <a:pt x="24" y="15"/>
                      <a:pt x="19" y="11"/>
                    </a:cubicBezTo>
                    <a:cubicBezTo>
                      <a:pt x="14" y="7"/>
                      <a:pt x="5" y="2"/>
                      <a:pt x="0" y="0"/>
                    </a:cubicBezTo>
                    <a:close/>
                  </a:path>
                </a:pathLst>
              </a:custGeom>
              <a:solidFill>
                <a:srgbClr val="F2A3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7" name="Freeform 71"/>
              <p:cNvSpPr>
                <a:spLocks/>
              </p:cNvSpPr>
              <p:nvPr/>
            </p:nvSpPr>
            <p:spPr bwMode="auto">
              <a:xfrm>
                <a:off x="4586" y="2688"/>
                <a:ext cx="49" cy="72"/>
              </a:xfrm>
              <a:custGeom>
                <a:avLst/>
                <a:gdLst>
                  <a:gd name="T0" fmla="*/ 0 w 25"/>
                  <a:gd name="T1" fmla="*/ 1152 h 36"/>
                  <a:gd name="T2" fmla="*/ 323 w 25"/>
                  <a:gd name="T3" fmla="*/ 768 h 36"/>
                  <a:gd name="T4" fmla="*/ 721 w 25"/>
                  <a:gd name="T5" fmla="*/ 0 h 36"/>
                  <a:gd name="T6" fmla="*/ 400 w 25"/>
                  <a:gd name="T7" fmla="*/ 512 h 36"/>
                  <a:gd name="T8" fmla="*/ 0 w 25"/>
                  <a:gd name="T9" fmla="*/ 1152 h 36"/>
                  <a:gd name="T10" fmla="*/ 0 60000 65536"/>
                  <a:gd name="T11" fmla="*/ 0 60000 65536"/>
                  <a:gd name="T12" fmla="*/ 0 60000 65536"/>
                  <a:gd name="T13" fmla="*/ 0 60000 65536"/>
                  <a:gd name="T14" fmla="*/ 0 60000 65536"/>
                  <a:gd name="T15" fmla="*/ 0 w 25"/>
                  <a:gd name="T16" fmla="*/ 0 h 36"/>
                  <a:gd name="T17" fmla="*/ 25 w 25"/>
                  <a:gd name="T18" fmla="*/ 36 h 36"/>
                </a:gdLst>
                <a:ahLst/>
                <a:cxnLst>
                  <a:cxn ang="T10">
                    <a:pos x="T0" y="T1"/>
                  </a:cxn>
                  <a:cxn ang="T11">
                    <a:pos x="T2" y="T3"/>
                  </a:cxn>
                  <a:cxn ang="T12">
                    <a:pos x="T4" y="T5"/>
                  </a:cxn>
                  <a:cxn ang="T13">
                    <a:pos x="T6" y="T7"/>
                  </a:cxn>
                  <a:cxn ang="T14">
                    <a:pos x="T8" y="T9"/>
                  </a:cxn>
                </a:cxnLst>
                <a:rect l="T15" t="T16" r="T17" b="T18"/>
                <a:pathLst>
                  <a:path w="25" h="36">
                    <a:moveTo>
                      <a:pt x="0" y="36"/>
                    </a:moveTo>
                    <a:cubicBezTo>
                      <a:pt x="3" y="32"/>
                      <a:pt x="8" y="27"/>
                      <a:pt x="11" y="24"/>
                    </a:cubicBezTo>
                    <a:cubicBezTo>
                      <a:pt x="15" y="19"/>
                      <a:pt x="19" y="7"/>
                      <a:pt x="25" y="0"/>
                    </a:cubicBezTo>
                    <a:cubicBezTo>
                      <a:pt x="20" y="5"/>
                      <a:pt x="17" y="11"/>
                      <a:pt x="14" y="16"/>
                    </a:cubicBezTo>
                    <a:cubicBezTo>
                      <a:pt x="12" y="21"/>
                      <a:pt x="2" y="34"/>
                      <a:pt x="0" y="36"/>
                    </a:cubicBezTo>
                    <a:close/>
                  </a:path>
                </a:pathLst>
              </a:custGeom>
              <a:solidFill>
                <a:srgbClr val="F2A3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8" name="Freeform 72"/>
              <p:cNvSpPr>
                <a:spLocks/>
              </p:cNvSpPr>
              <p:nvPr/>
            </p:nvSpPr>
            <p:spPr bwMode="auto">
              <a:xfrm>
                <a:off x="4606" y="2670"/>
                <a:ext cx="91" cy="171"/>
              </a:xfrm>
              <a:custGeom>
                <a:avLst/>
                <a:gdLst>
                  <a:gd name="T0" fmla="*/ 1240 w 46"/>
                  <a:gd name="T1" fmla="*/ 253 h 86"/>
                  <a:gd name="T2" fmla="*/ 967 w 46"/>
                  <a:gd name="T3" fmla="*/ 905 h 86"/>
                  <a:gd name="T4" fmla="*/ 611 w 46"/>
                  <a:gd name="T5" fmla="*/ 1424 h 86"/>
                  <a:gd name="T6" fmla="*/ 277 w 46"/>
                  <a:gd name="T7" fmla="*/ 1988 h 86"/>
                  <a:gd name="T8" fmla="*/ 63 w 46"/>
                  <a:gd name="T9" fmla="*/ 2672 h 86"/>
                  <a:gd name="T10" fmla="*/ 216 w 46"/>
                  <a:gd name="T11" fmla="*/ 1863 h 86"/>
                  <a:gd name="T12" fmla="*/ 548 w 46"/>
                  <a:gd name="T13" fmla="*/ 1281 h 86"/>
                  <a:gd name="T14" fmla="*/ 1393 w 46"/>
                  <a:gd name="T15" fmla="*/ 0 h 86"/>
                  <a:gd name="T16" fmla="*/ 0 60000 65536"/>
                  <a:gd name="T17" fmla="*/ 0 60000 65536"/>
                  <a:gd name="T18" fmla="*/ 0 60000 65536"/>
                  <a:gd name="T19" fmla="*/ 0 60000 65536"/>
                  <a:gd name="T20" fmla="*/ 0 60000 65536"/>
                  <a:gd name="T21" fmla="*/ 0 60000 65536"/>
                  <a:gd name="T22" fmla="*/ 0 60000 65536"/>
                  <a:gd name="T23" fmla="*/ 0 60000 65536"/>
                  <a:gd name="T24" fmla="*/ 0 w 46"/>
                  <a:gd name="T25" fmla="*/ 0 h 86"/>
                  <a:gd name="T26" fmla="*/ 46 w 46"/>
                  <a:gd name="T27" fmla="*/ 86 h 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6" h="86">
                    <a:moveTo>
                      <a:pt x="41" y="8"/>
                    </a:moveTo>
                    <a:cubicBezTo>
                      <a:pt x="42" y="14"/>
                      <a:pt x="35" y="24"/>
                      <a:pt x="32" y="29"/>
                    </a:cubicBezTo>
                    <a:cubicBezTo>
                      <a:pt x="29" y="35"/>
                      <a:pt x="24" y="40"/>
                      <a:pt x="20" y="46"/>
                    </a:cubicBezTo>
                    <a:cubicBezTo>
                      <a:pt x="15" y="51"/>
                      <a:pt x="11" y="57"/>
                      <a:pt x="9" y="64"/>
                    </a:cubicBezTo>
                    <a:cubicBezTo>
                      <a:pt x="7" y="70"/>
                      <a:pt x="7" y="81"/>
                      <a:pt x="2" y="86"/>
                    </a:cubicBezTo>
                    <a:cubicBezTo>
                      <a:pt x="0" y="80"/>
                      <a:pt x="5" y="66"/>
                      <a:pt x="7" y="60"/>
                    </a:cubicBezTo>
                    <a:cubicBezTo>
                      <a:pt x="9" y="51"/>
                      <a:pt x="12" y="47"/>
                      <a:pt x="18" y="41"/>
                    </a:cubicBezTo>
                    <a:cubicBezTo>
                      <a:pt x="30" y="29"/>
                      <a:pt x="34" y="11"/>
                      <a:pt x="46" y="0"/>
                    </a:cubicBezTo>
                  </a:path>
                </a:pathLst>
              </a:custGeom>
              <a:solidFill>
                <a:srgbClr val="F5B9C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209" name="Freeform 73"/>
              <p:cNvSpPr>
                <a:spLocks/>
              </p:cNvSpPr>
              <p:nvPr/>
            </p:nvSpPr>
            <p:spPr bwMode="auto">
              <a:xfrm>
                <a:off x="3442" y="1358"/>
                <a:ext cx="160" cy="245"/>
              </a:xfrm>
              <a:custGeom>
                <a:avLst/>
                <a:gdLst>
                  <a:gd name="T0" fmla="*/ 608 w 81"/>
                  <a:gd name="T1" fmla="*/ 1203 h 124"/>
                  <a:gd name="T2" fmla="*/ 1357 w 81"/>
                  <a:gd name="T3" fmla="*/ 3153 h 124"/>
                  <a:gd name="T4" fmla="*/ 2220 w 81"/>
                  <a:gd name="T5" fmla="*/ 3217 h 124"/>
                  <a:gd name="T6" fmla="*/ 608 w 81"/>
                  <a:gd name="T7" fmla="*/ 1203 h 124"/>
                  <a:gd name="T8" fmla="*/ 0 60000 65536"/>
                  <a:gd name="T9" fmla="*/ 0 60000 65536"/>
                  <a:gd name="T10" fmla="*/ 0 60000 65536"/>
                  <a:gd name="T11" fmla="*/ 0 60000 65536"/>
                  <a:gd name="T12" fmla="*/ 0 w 81"/>
                  <a:gd name="T13" fmla="*/ 0 h 124"/>
                  <a:gd name="T14" fmla="*/ 81 w 81"/>
                  <a:gd name="T15" fmla="*/ 124 h 124"/>
                </a:gdLst>
                <a:ahLst/>
                <a:cxnLst>
                  <a:cxn ang="T8">
                    <a:pos x="T0" y="T1"/>
                  </a:cxn>
                  <a:cxn ang="T9">
                    <a:pos x="T2" y="T3"/>
                  </a:cxn>
                  <a:cxn ang="T10">
                    <a:pos x="T4" y="T5"/>
                  </a:cxn>
                  <a:cxn ang="T11">
                    <a:pos x="T6" y="T7"/>
                  </a:cxn>
                </a:cxnLst>
                <a:rect l="T12" t="T13" r="T14" b="T15"/>
                <a:pathLst>
                  <a:path w="81" h="124">
                    <a:moveTo>
                      <a:pt x="20" y="40"/>
                    </a:moveTo>
                    <a:cubicBezTo>
                      <a:pt x="0" y="67"/>
                      <a:pt x="28" y="91"/>
                      <a:pt x="45" y="105"/>
                    </a:cubicBezTo>
                    <a:cubicBezTo>
                      <a:pt x="62" y="119"/>
                      <a:pt x="66" y="124"/>
                      <a:pt x="74" y="107"/>
                    </a:cubicBezTo>
                    <a:cubicBezTo>
                      <a:pt x="81" y="91"/>
                      <a:pt x="41" y="0"/>
                      <a:pt x="20" y="40"/>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0" name="Freeform 74"/>
              <p:cNvSpPr>
                <a:spLocks/>
              </p:cNvSpPr>
              <p:nvPr/>
            </p:nvSpPr>
            <p:spPr bwMode="auto">
              <a:xfrm>
                <a:off x="3584" y="2019"/>
                <a:ext cx="147" cy="228"/>
              </a:xfrm>
              <a:custGeom>
                <a:avLst/>
                <a:gdLst>
                  <a:gd name="T0" fmla="*/ 1605 w 74"/>
                  <a:gd name="T1" fmla="*/ 912 h 115"/>
                  <a:gd name="T2" fmla="*/ 620 w 74"/>
                  <a:gd name="T3" fmla="*/ 585 h 115"/>
                  <a:gd name="T4" fmla="*/ 1263 w 74"/>
                  <a:gd name="T5" fmla="*/ 2908 h 115"/>
                  <a:gd name="T6" fmla="*/ 2163 w 74"/>
                  <a:gd name="T7" fmla="*/ 3000 h 115"/>
                  <a:gd name="T8" fmla="*/ 1605 w 74"/>
                  <a:gd name="T9" fmla="*/ 912 h 115"/>
                  <a:gd name="T10" fmla="*/ 0 60000 65536"/>
                  <a:gd name="T11" fmla="*/ 0 60000 65536"/>
                  <a:gd name="T12" fmla="*/ 0 60000 65536"/>
                  <a:gd name="T13" fmla="*/ 0 60000 65536"/>
                  <a:gd name="T14" fmla="*/ 0 60000 65536"/>
                  <a:gd name="T15" fmla="*/ 0 w 74"/>
                  <a:gd name="T16" fmla="*/ 0 h 115"/>
                  <a:gd name="T17" fmla="*/ 74 w 74"/>
                  <a:gd name="T18" fmla="*/ 115 h 115"/>
                </a:gdLst>
                <a:ahLst/>
                <a:cxnLst>
                  <a:cxn ang="T10">
                    <a:pos x="T0" y="T1"/>
                  </a:cxn>
                  <a:cxn ang="T11">
                    <a:pos x="T2" y="T3"/>
                  </a:cxn>
                  <a:cxn ang="T12">
                    <a:pos x="T4" y="T5"/>
                  </a:cxn>
                  <a:cxn ang="T13">
                    <a:pos x="T6" y="T7"/>
                  </a:cxn>
                  <a:cxn ang="T14">
                    <a:pos x="T8" y="T9"/>
                  </a:cxn>
                </a:cxnLst>
                <a:rect l="T15" t="T16" r="T17" b="T18"/>
                <a:pathLst>
                  <a:path w="74" h="115">
                    <a:moveTo>
                      <a:pt x="52" y="30"/>
                    </a:moveTo>
                    <a:cubicBezTo>
                      <a:pt x="42" y="11"/>
                      <a:pt x="29" y="0"/>
                      <a:pt x="20" y="19"/>
                    </a:cubicBezTo>
                    <a:cubicBezTo>
                      <a:pt x="0" y="45"/>
                      <a:pt x="24" y="81"/>
                      <a:pt x="41" y="95"/>
                    </a:cubicBezTo>
                    <a:cubicBezTo>
                      <a:pt x="58" y="110"/>
                      <a:pt x="63" y="115"/>
                      <a:pt x="70" y="98"/>
                    </a:cubicBezTo>
                    <a:cubicBezTo>
                      <a:pt x="74" y="88"/>
                      <a:pt x="65" y="53"/>
                      <a:pt x="52" y="30"/>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1" name="Freeform 75"/>
              <p:cNvSpPr>
                <a:spLocks/>
              </p:cNvSpPr>
              <p:nvPr/>
            </p:nvSpPr>
            <p:spPr bwMode="auto">
              <a:xfrm>
                <a:off x="3647" y="2308"/>
                <a:ext cx="153" cy="271"/>
              </a:xfrm>
              <a:custGeom>
                <a:avLst/>
                <a:gdLst>
                  <a:gd name="T0" fmla="*/ 620 w 77"/>
                  <a:gd name="T1" fmla="*/ 1236 h 137"/>
                  <a:gd name="T2" fmla="*/ 1264 w 77"/>
                  <a:gd name="T3" fmla="*/ 3537 h 137"/>
                  <a:gd name="T4" fmla="*/ 2164 w 77"/>
                  <a:gd name="T5" fmla="*/ 3632 h 137"/>
                  <a:gd name="T6" fmla="*/ 620 w 77"/>
                  <a:gd name="T7" fmla="*/ 1236 h 137"/>
                  <a:gd name="T8" fmla="*/ 0 60000 65536"/>
                  <a:gd name="T9" fmla="*/ 0 60000 65536"/>
                  <a:gd name="T10" fmla="*/ 0 60000 65536"/>
                  <a:gd name="T11" fmla="*/ 0 60000 65536"/>
                  <a:gd name="T12" fmla="*/ 0 w 77"/>
                  <a:gd name="T13" fmla="*/ 0 h 137"/>
                  <a:gd name="T14" fmla="*/ 77 w 77"/>
                  <a:gd name="T15" fmla="*/ 137 h 137"/>
                </a:gdLst>
                <a:ahLst/>
                <a:cxnLst>
                  <a:cxn ang="T8">
                    <a:pos x="T0" y="T1"/>
                  </a:cxn>
                  <a:cxn ang="T9">
                    <a:pos x="T2" y="T3"/>
                  </a:cxn>
                  <a:cxn ang="T10">
                    <a:pos x="T4" y="T5"/>
                  </a:cxn>
                  <a:cxn ang="T11">
                    <a:pos x="T6" y="T7"/>
                  </a:cxn>
                </a:cxnLst>
                <a:rect l="T12" t="T13" r="T14" b="T15"/>
                <a:pathLst>
                  <a:path w="77" h="137">
                    <a:moveTo>
                      <a:pt x="20" y="41"/>
                    </a:moveTo>
                    <a:cubicBezTo>
                      <a:pt x="0" y="67"/>
                      <a:pt x="24" y="103"/>
                      <a:pt x="41" y="117"/>
                    </a:cubicBezTo>
                    <a:cubicBezTo>
                      <a:pt x="58" y="132"/>
                      <a:pt x="63" y="137"/>
                      <a:pt x="70" y="120"/>
                    </a:cubicBezTo>
                    <a:cubicBezTo>
                      <a:pt x="77" y="103"/>
                      <a:pt x="41" y="0"/>
                      <a:pt x="20" y="41"/>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2" name="Freeform 76"/>
              <p:cNvSpPr>
                <a:spLocks/>
              </p:cNvSpPr>
              <p:nvPr/>
            </p:nvSpPr>
            <p:spPr bwMode="auto">
              <a:xfrm>
                <a:off x="3778" y="3092"/>
                <a:ext cx="129" cy="194"/>
              </a:xfrm>
              <a:custGeom>
                <a:avLst/>
                <a:gdLst>
                  <a:gd name="T0" fmla="*/ 220 w 65"/>
                  <a:gd name="T1" fmla="*/ 1980 h 98"/>
                  <a:gd name="T2" fmla="*/ 375 w 65"/>
                  <a:gd name="T3" fmla="*/ 125 h 98"/>
                  <a:gd name="T4" fmla="*/ 1008 w 65"/>
                  <a:gd name="T5" fmla="*/ 2916 h 98"/>
                  <a:gd name="T6" fmla="*/ 220 w 65"/>
                  <a:gd name="T7" fmla="*/ 1980 h 98"/>
                  <a:gd name="T8" fmla="*/ 0 60000 65536"/>
                  <a:gd name="T9" fmla="*/ 0 60000 65536"/>
                  <a:gd name="T10" fmla="*/ 0 60000 65536"/>
                  <a:gd name="T11" fmla="*/ 0 60000 65536"/>
                  <a:gd name="T12" fmla="*/ 0 w 65"/>
                  <a:gd name="T13" fmla="*/ 0 h 98"/>
                  <a:gd name="T14" fmla="*/ 65 w 65"/>
                  <a:gd name="T15" fmla="*/ 98 h 98"/>
                </a:gdLst>
                <a:ahLst/>
                <a:cxnLst>
                  <a:cxn ang="T8">
                    <a:pos x="T0" y="T1"/>
                  </a:cxn>
                  <a:cxn ang="T9">
                    <a:pos x="T2" y="T3"/>
                  </a:cxn>
                  <a:cxn ang="T10">
                    <a:pos x="T4" y="T5"/>
                  </a:cxn>
                  <a:cxn ang="T11">
                    <a:pos x="T6" y="T7"/>
                  </a:cxn>
                </a:cxnLst>
                <a:rect l="T12" t="T13" r="T14" b="T15"/>
                <a:pathLst>
                  <a:path w="65" h="98">
                    <a:moveTo>
                      <a:pt x="7" y="65"/>
                    </a:moveTo>
                    <a:cubicBezTo>
                      <a:pt x="0" y="38"/>
                      <a:pt x="0" y="7"/>
                      <a:pt x="12" y="4"/>
                    </a:cubicBezTo>
                    <a:cubicBezTo>
                      <a:pt x="33" y="0"/>
                      <a:pt x="65" y="88"/>
                      <a:pt x="33" y="96"/>
                    </a:cubicBezTo>
                    <a:cubicBezTo>
                      <a:pt x="20" y="98"/>
                      <a:pt x="12" y="87"/>
                      <a:pt x="7" y="65"/>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3" name="Freeform 77"/>
              <p:cNvSpPr>
                <a:spLocks/>
              </p:cNvSpPr>
              <p:nvPr/>
            </p:nvSpPr>
            <p:spPr bwMode="auto">
              <a:xfrm>
                <a:off x="3719" y="2662"/>
                <a:ext cx="134" cy="258"/>
              </a:xfrm>
              <a:custGeom>
                <a:avLst/>
                <a:gdLst>
                  <a:gd name="T0" fmla="*/ 1957 w 68"/>
                  <a:gd name="T1" fmla="*/ 2524 h 130"/>
                  <a:gd name="T2" fmla="*/ 528 w 68"/>
                  <a:gd name="T3" fmla="*/ 961 h 130"/>
                  <a:gd name="T4" fmla="*/ 1752 w 68"/>
                  <a:gd name="T5" fmla="*/ 3753 h 130"/>
                  <a:gd name="T6" fmla="*/ 1957 w 68"/>
                  <a:gd name="T7" fmla="*/ 2524 h 130"/>
                  <a:gd name="T8" fmla="*/ 0 60000 65536"/>
                  <a:gd name="T9" fmla="*/ 0 60000 65536"/>
                  <a:gd name="T10" fmla="*/ 0 60000 65536"/>
                  <a:gd name="T11" fmla="*/ 0 60000 65536"/>
                  <a:gd name="T12" fmla="*/ 0 w 68"/>
                  <a:gd name="T13" fmla="*/ 0 h 130"/>
                  <a:gd name="T14" fmla="*/ 68 w 68"/>
                  <a:gd name="T15" fmla="*/ 130 h 130"/>
                </a:gdLst>
                <a:ahLst/>
                <a:cxnLst>
                  <a:cxn ang="T8">
                    <a:pos x="T0" y="T1"/>
                  </a:cxn>
                  <a:cxn ang="T9">
                    <a:pos x="T2" y="T3"/>
                  </a:cxn>
                  <a:cxn ang="T10">
                    <a:pos x="T4" y="T5"/>
                  </a:cxn>
                  <a:cxn ang="T11">
                    <a:pos x="T6" y="T7"/>
                  </a:cxn>
                </a:cxnLst>
                <a:rect l="T12" t="T13" r="T14" b="T15"/>
                <a:pathLst>
                  <a:path w="68" h="130">
                    <a:moveTo>
                      <a:pt x="66" y="82"/>
                    </a:moveTo>
                    <a:cubicBezTo>
                      <a:pt x="59" y="45"/>
                      <a:pt x="32" y="0"/>
                      <a:pt x="18" y="31"/>
                    </a:cubicBezTo>
                    <a:cubicBezTo>
                      <a:pt x="0" y="54"/>
                      <a:pt x="43" y="130"/>
                      <a:pt x="59" y="122"/>
                    </a:cubicBezTo>
                    <a:cubicBezTo>
                      <a:pt x="64" y="119"/>
                      <a:pt x="68" y="98"/>
                      <a:pt x="66" y="82"/>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4" name="Freeform 78"/>
              <p:cNvSpPr>
                <a:spLocks/>
              </p:cNvSpPr>
              <p:nvPr/>
            </p:nvSpPr>
            <p:spPr bwMode="auto">
              <a:xfrm>
                <a:off x="3687" y="2488"/>
                <a:ext cx="133" cy="258"/>
              </a:xfrm>
              <a:custGeom>
                <a:avLst/>
                <a:gdLst>
                  <a:gd name="T0" fmla="*/ 1540 w 67"/>
                  <a:gd name="T1" fmla="*/ 897 h 130"/>
                  <a:gd name="T2" fmla="*/ 651 w 67"/>
                  <a:gd name="T3" fmla="*/ 804 h 130"/>
                  <a:gd name="T4" fmla="*/ 0 w 67"/>
                  <a:gd name="T5" fmla="*/ 0 h 130"/>
                  <a:gd name="T6" fmla="*/ 993 w 67"/>
                  <a:gd name="T7" fmla="*/ 3785 h 130"/>
                  <a:gd name="T8" fmla="*/ 1040 w 67"/>
                  <a:gd name="T9" fmla="*/ 3660 h 130"/>
                  <a:gd name="T10" fmla="*/ 2064 w 67"/>
                  <a:gd name="T11" fmla="*/ 4001 h 130"/>
                  <a:gd name="T12" fmla="*/ 2064 w 67"/>
                  <a:gd name="T13" fmla="*/ 3969 h 130"/>
                  <a:gd name="T14" fmla="*/ 1540 w 67"/>
                  <a:gd name="T15" fmla="*/ 836 h 130"/>
                  <a:gd name="T16" fmla="*/ 1540 w 67"/>
                  <a:gd name="T17" fmla="*/ 897 h 1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7"/>
                  <a:gd name="T28" fmla="*/ 0 h 130"/>
                  <a:gd name="T29" fmla="*/ 67 w 67"/>
                  <a:gd name="T30" fmla="*/ 130 h 1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7" h="130">
                    <a:moveTo>
                      <a:pt x="50" y="29"/>
                    </a:moveTo>
                    <a:cubicBezTo>
                      <a:pt x="43" y="46"/>
                      <a:pt x="38" y="41"/>
                      <a:pt x="21" y="26"/>
                    </a:cubicBezTo>
                    <a:cubicBezTo>
                      <a:pt x="14" y="20"/>
                      <a:pt x="6" y="11"/>
                      <a:pt x="0" y="0"/>
                    </a:cubicBezTo>
                    <a:cubicBezTo>
                      <a:pt x="7" y="23"/>
                      <a:pt x="25" y="85"/>
                      <a:pt x="32" y="123"/>
                    </a:cubicBezTo>
                    <a:cubicBezTo>
                      <a:pt x="32" y="121"/>
                      <a:pt x="33" y="120"/>
                      <a:pt x="34" y="119"/>
                    </a:cubicBezTo>
                    <a:cubicBezTo>
                      <a:pt x="43" y="99"/>
                      <a:pt x="57" y="110"/>
                      <a:pt x="67" y="130"/>
                    </a:cubicBezTo>
                    <a:cubicBezTo>
                      <a:pt x="67" y="129"/>
                      <a:pt x="67" y="129"/>
                      <a:pt x="67" y="129"/>
                    </a:cubicBezTo>
                    <a:cubicBezTo>
                      <a:pt x="67" y="129"/>
                      <a:pt x="53" y="66"/>
                      <a:pt x="50" y="27"/>
                    </a:cubicBezTo>
                    <a:cubicBezTo>
                      <a:pt x="50" y="28"/>
                      <a:pt x="50" y="28"/>
                      <a:pt x="50" y="29"/>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5" name="Freeform 79"/>
              <p:cNvSpPr>
                <a:spLocks/>
              </p:cNvSpPr>
              <p:nvPr/>
            </p:nvSpPr>
            <p:spPr bwMode="auto">
              <a:xfrm>
                <a:off x="3764" y="2823"/>
                <a:ext cx="99" cy="364"/>
              </a:xfrm>
              <a:custGeom>
                <a:avLst/>
                <a:gdLst>
                  <a:gd name="T0" fmla="*/ 1093 w 50"/>
                  <a:gd name="T1" fmla="*/ 1240 h 184"/>
                  <a:gd name="T2" fmla="*/ 0 w 50"/>
                  <a:gd name="T3" fmla="*/ 0 h 184"/>
                  <a:gd name="T4" fmla="*/ 279 w 50"/>
                  <a:gd name="T5" fmla="*/ 4764 h 184"/>
                  <a:gd name="T6" fmla="*/ 584 w 50"/>
                  <a:gd name="T7" fmla="*/ 4241 h 184"/>
                  <a:gd name="T8" fmla="*/ 1521 w 50"/>
                  <a:gd name="T9" fmla="*/ 5573 h 184"/>
                  <a:gd name="T10" fmla="*/ 1521 w 50"/>
                  <a:gd name="T11" fmla="*/ 5573 h 184"/>
                  <a:gd name="T12" fmla="*/ 1305 w 50"/>
                  <a:gd name="T13" fmla="*/ 720 h 184"/>
                  <a:gd name="T14" fmla="*/ 1093 w 50"/>
                  <a:gd name="T15" fmla="*/ 1240 h 184"/>
                  <a:gd name="T16" fmla="*/ 0 60000 65536"/>
                  <a:gd name="T17" fmla="*/ 0 60000 65536"/>
                  <a:gd name="T18" fmla="*/ 0 60000 65536"/>
                  <a:gd name="T19" fmla="*/ 0 60000 65536"/>
                  <a:gd name="T20" fmla="*/ 0 60000 65536"/>
                  <a:gd name="T21" fmla="*/ 0 60000 65536"/>
                  <a:gd name="T22" fmla="*/ 0 60000 65536"/>
                  <a:gd name="T23" fmla="*/ 0 60000 65536"/>
                  <a:gd name="T24" fmla="*/ 0 w 50"/>
                  <a:gd name="T25" fmla="*/ 0 h 184"/>
                  <a:gd name="T26" fmla="*/ 50 w 50"/>
                  <a:gd name="T27" fmla="*/ 184 h 1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0" h="184">
                    <a:moveTo>
                      <a:pt x="36" y="41"/>
                    </a:moveTo>
                    <a:cubicBezTo>
                      <a:pt x="27" y="45"/>
                      <a:pt x="10" y="24"/>
                      <a:pt x="0" y="0"/>
                    </a:cubicBezTo>
                    <a:cubicBezTo>
                      <a:pt x="11" y="64"/>
                      <a:pt x="9" y="114"/>
                      <a:pt x="9" y="157"/>
                    </a:cubicBezTo>
                    <a:cubicBezTo>
                      <a:pt x="11" y="148"/>
                      <a:pt x="14" y="142"/>
                      <a:pt x="19" y="140"/>
                    </a:cubicBezTo>
                    <a:cubicBezTo>
                      <a:pt x="30" y="138"/>
                      <a:pt x="44" y="161"/>
                      <a:pt x="50" y="184"/>
                    </a:cubicBezTo>
                    <a:cubicBezTo>
                      <a:pt x="50" y="184"/>
                      <a:pt x="50" y="184"/>
                      <a:pt x="50" y="184"/>
                    </a:cubicBezTo>
                    <a:cubicBezTo>
                      <a:pt x="50" y="184"/>
                      <a:pt x="43" y="76"/>
                      <a:pt x="43" y="24"/>
                    </a:cubicBezTo>
                    <a:cubicBezTo>
                      <a:pt x="41" y="32"/>
                      <a:pt x="39" y="39"/>
                      <a:pt x="36" y="41"/>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6" name="Freeform 80"/>
              <p:cNvSpPr>
                <a:spLocks/>
              </p:cNvSpPr>
              <p:nvPr/>
            </p:nvSpPr>
            <p:spPr bwMode="auto">
              <a:xfrm>
                <a:off x="3628" y="2160"/>
                <a:ext cx="120" cy="263"/>
              </a:xfrm>
              <a:custGeom>
                <a:avLst/>
                <a:gdLst>
                  <a:gd name="T0" fmla="*/ 557 w 61"/>
                  <a:gd name="T1" fmla="*/ 720 h 133"/>
                  <a:gd name="T2" fmla="*/ 0 w 61"/>
                  <a:gd name="T3" fmla="*/ 0 h 133"/>
                  <a:gd name="T4" fmla="*/ 677 w 61"/>
                  <a:gd name="T5" fmla="*/ 4020 h 133"/>
                  <a:gd name="T6" fmla="*/ 883 w 61"/>
                  <a:gd name="T7" fmla="*/ 3504 h 133"/>
                  <a:gd name="T8" fmla="*/ 1796 w 61"/>
                  <a:gd name="T9" fmla="*/ 3741 h 133"/>
                  <a:gd name="T10" fmla="*/ 1765 w 61"/>
                  <a:gd name="T11" fmla="*/ 3688 h 133"/>
                  <a:gd name="T12" fmla="*/ 1377 w 61"/>
                  <a:gd name="T13" fmla="*/ 872 h 133"/>
                  <a:gd name="T14" fmla="*/ 557 w 61"/>
                  <a:gd name="T15" fmla="*/ 720 h 133"/>
                  <a:gd name="T16" fmla="*/ 0 60000 65536"/>
                  <a:gd name="T17" fmla="*/ 0 60000 65536"/>
                  <a:gd name="T18" fmla="*/ 0 60000 65536"/>
                  <a:gd name="T19" fmla="*/ 0 60000 65536"/>
                  <a:gd name="T20" fmla="*/ 0 60000 65536"/>
                  <a:gd name="T21" fmla="*/ 0 60000 65536"/>
                  <a:gd name="T22" fmla="*/ 0 60000 65536"/>
                  <a:gd name="T23" fmla="*/ 0 60000 65536"/>
                  <a:gd name="T24" fmla="*/ 0 w 61"/>
                  <a:gd name="T25" fmla="*/ 0 h 133"/>
                  <a:gd name="T26" fmla="*/ 61 w 61"/>
                  <a:gd name="T27" fmla="*/ 133 h 1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1" h="133">
                    <a:moveTo>
                      <a:pt x="19" y="24"/>
                    </a:moveTo>
                    <a:cubicBezTo>
                      <a:pt x="13" y="19"/>
                      <a:pt x="5" y="10"/>
                      <a:pt x="0" y="0"/>
                    </a:cubicBezTo>
                    <a:cubicBezTo>
                      <a:pt x="6" y="27"/>
                      <a:pt x="22" y="105"/>
                      <a:pt x="23" y="133"/>
                    </a:cubicBezTo>
                    <a:cubicBezTo>
                      <a:pt x="23" y="127"/>
                      <a:pt x="26" y="121"/>
                      <a:pt x="30" y="116"/>
                    </a:cubicBezTo>
                    <a:cubicBezTo>
                      <a:pt x="39" y="98"/>
                      <a:pt x="51" y="107"/>
                      <a:pt x="61" y="124"/>
                    </a:cubicBezTo>
                    <a:cubicBezTo>
                      <a:pt x="60" y="123"/>
                      <a:pt x="60" y="123"/>
                      <a:pt x="60" y="122"/>
                    </a:cubicBezTo>
                    <a:cubicBezTo>
                      <a:pt x="57" y="111"/>
                      <a:pt x="48" y="54"/>
                      <a:pt x="47" y="29"/>
                    </a:cubicBezTo>
                    <a:cubicBezTo>
                      <a:pt x="40" y="43"/>
                      <a:pt x="35" y="38"/>
                      <a:pt x="19" y="24"/>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7" name="Freeform 81"/>
              <p:cNvSpPr>
                <a:spLocks/>
              </p:cNvSpPr>
              <p:nvPr/>
            </p:nvSpPr>
            <p:spPr bwMode="auto">
              <a:xfrm>
                <a:off x="3487" y="1524"/>
                <a:ext cx="127" cy="236"/>
              </a:xfrm>
              <a:custGeom>
                <a:avLst/>
                <a:gdLst>
                  <a:gd name="T0" fmla="*/ 929 w 64"/>
                  <a:gd name="T1" fmla="*/ 3340 h 119"/>
                  <a:gd name="T2" fmla="*/ 1969 w 64"/>
                  <a:gd name="T3" fmla="*/ 3556 h 119"/>
                  <a:gd name="T4" fmla="*/ 1500 w 64"/>
                  <a:gd name="T5" fmla="*/ 833 h 119"/>
                  <a:gd name="T6" fmla="*/ 681 w 64"/>
                  <a:gd name="T7" fmla="*/ 649 h 119"/>
                  <a:gd name="T8" fmla="*/ 0 w 64"/>
                  <a:gd name="T9" fmla="*/ 0 h 119"/>
                  <a:gd name="T10" fmla="*/ 772 w 64"/>
                  <a:gd name="T11" fmla="*/ 3649 h 119"/>
                  <a:gd name="T12" fmla="*/ 929 w 64"/>
                  <a:gd name="T13" fmla="*/ 3340 h 119"/>
                  <a:gd name="T14" fmla="*/ 0 60000 65536"/>
                  <a:gd name="T15" fmla="*/ 0 60000 65536"/>
                  <a:gd name="T16" fmla="*/ 0 60000 65536"/>
                  <a:gd name="T17" fmla="*/ 0 60000 65536"/>
                  <a:gd name="T18" fmla="*/ 0 60000 65536"/>
                  <a:gd name="T19" fmla="*/ 0 60000 65536"/>
                  <a:gd name="T20" fmla="*/ 0 60000 65536"/>
                  <a:gd name="T21" fmla="*/ 0 w 64"/>
                  <a:gd name="T22" fmla="*/ 0 h 119"/>
                  <a:gd name="T23" fmla="*/ 64 w 64"/>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119">
                    <a:moveTo>
                      <a:pt x="30" y="109"/>
                    </a:moveTo>
                    <a:cubicBezTo>
                      <a:pt x="39" y="91"/>
                      <a:pt x="52" y="100"/>
                      <a:pt x="64" y="116"/>
                    </a:cubicBezTo>
                    <a:cubicBezTo>
                      <a:pt x="56" y="102"/>
                      <a:pt x="46" y="47"/>
                      <a:pt x="49" y="27"/>
                    </a:cubicBezTo>
                    <a:cubicBezTo>
                      <a:pt x="43" y="39"/>
                      <a:pt x="37" y="34"/>
                      <a:pt x="22" y="21"/>
                    </a:cubicBezTo>
                    <a:cubicBezTo>
                      <a:pt x="15" y="15"/>
                      <a:pt x="7" y="8"/>
                      <a:pt x="0" y="0"/>
                    </a:cubicBezTo>
                    <a:cubicBezTo>
                      <a:pt x="10" y="30"/>
                      <a:pt x="20" y="86"/>
                      <a:pt x="25" y="119"/>
                    </a:cubicBezTo>
                    <a:cubicBezTo>
                      <a:pt x="26" y="116"/>
                      <a:pt x="27" y="112"/>
                      <a:pt x="30" y="109"/>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8" name="Freeform 82"/>
              <p:cNvSpPr>
                <a:spLocks/>
              </p:cNvSpPr>
              <p:nvPr/>
            </p:nvSpPr>
            <p:spPr bwMode="auto">
              <a:xfrm>
                <a:off x="3550" y="1827"/>
                <a:ext cx="129" cy="269"/>
              </a:xfrm>
              <a:custGeom>
                <a:avLst/>
                <a:gdLst>
                  <a:gd name="T0" fmla="*/ 1135 w 65"/>
                  <a:gd name="T1" fmla="*/ 3505 h 136"/>
                  <a:gd name="T2" fmla="*/ 2000 w 65"/>
                  <a:gd name="T3" fmla="*/ 3632 h 136"/>
                  <a:gd name="T4" fmla="*/ 1627 w 65"/>
                  <a:gd name="T5" fmla="*/ 1116 h 136"/>
                  <a:gd name="T6" fmla="*/ 836 w 65"/>
                  <a:gd name="T7" fmla="*/ 904 h 136"/>
                  <a:gd name="T8" fmla="*/ 0 w 65"/>
                  <a:gd name="T9" fmla="*/ 0 h 136"/>
                  <a:gd name="T10" fmla="*/ 897 w 65"/>
                  <a:gd name="T11" fmla="*/ 4116 h 136"/>
                  <a:gd name="T12" fmla="*/ 1135 w 65"/>
                  <a:gd name="T13" fmla="*/ 3505 h 136"/>
                  <a:gd name="T14" fmla="*/ 0 60000 65536"/>
                  <a:gd name="T15" fmla="*/ 0 60000 65536"/>
                  <a:gd name="T16" fmla="*/ 0 60000 65536"/>
                  <a:gd name="T17" fmla="*/ 0 60000 65536"/>
                  <a:gd name="T18" fmla="*/ 0 60000 65536"/>
                  <a:gd name="T19" fmla="*/ 0 60000 65536"/>
                  <a:gd name="T20" fmla="*/ 0 60000 65536"/>
                  <a:gd name="T21" fmla="*/ 0 w 65"/>
                  <a:gd name="T22" fmla="*/ 0 h 136"/>
                  <a:gd name="T23" fmla="*/ 65 w 65"/>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5" h="136">
                    <a:moveTo>
                      <a:pt x="37" y="116"/>
                    </a:moveTo>
                    <a:cubicBezTo>
                      <a:pt x="45" y="100"/>
                      <a:pt x="55" y="106"/>
                      <a:pt x="65" y="120"/>
                    </a:cubicBezTo>
                    <a:cubicBezTo>
                      <a:pt x="59" y="108"/>
                      <a:pt x="52" y="65"/>
                      <a:pt x="53" y="37"/>
                    </a:cubicBezTo>
                    <a:cubicBezTo>
                      <a:pt x="47" y="48"/>
                      <a:pt x="42" y="43"/>
                      <a:pt x="27" y="30"/>
                    </a:cubicBezTo>
                    <a:cubicBezTo>
                      <a:pt x="19" y="24"/>
                      <a:pt x="8" y="13"/>
                      <a:pt x="0" y="0"/>
                    </a:cubicBezTo>
                    <a:cubicBezTo>
                      <a:pt x="7" y="28"/>
                      <a:pt x="25" y="105"/>
                      <a:pt x="29" y="136"/>
                    </a:cubicBezTo>
                    <a:cubicBezTo>
                      <a:pt x="30" y="129"/>
                      <a:pt x="32" y="122"/>
                      <a:pt x="37" y="116"/>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19" name="Freeform 83"/>
              <p:cNvSpPr>
                <a:spLocks/>
              </p:cNvSpPr>
              <p:nvPr/>
            </p:nvSpPr>
            <p:spPr bwMode="auto">
              <a:xfrm>
                <a:off x="3404" y="1296"/>
                <a:ext cx="144" cy="168"/>
              </a:xfrm>
              <a:custGeom>
                <a:avLst/>
                <a:gdLst>
                  <a:gd name="T0" fmla="*/ 0 w 73"/>
                  <a:gd name="T1" fmla="*/ 0 h 85"/>
                  <a:gd name="T2" fmla="*/ 953 w 73"/>
                  <a:gd name="T3" fmla="*/ 2563 h 85"/>
                  <a:gd name="T4" fmla="*/ 1168 w 73"/>
                  <a:gd name="T5" fmla="*/ 2137 h 85"/>
                  <a:gd name="T6" fmla="*/ 2148 w 73"/>
                  <a:gd name="T7" fmla="*/ 2316 h 85"/>
                  <a:gd name="T8" fmla="*/ 2180 w 73"/>
                  <a:gd name="T9" fmla="*/ 2316 h 85"/>
                  <a:gd name="T10" fmla="*/ 1620 w 73"/>
                  <a:gd name="T11" fmla="*/ 0 h 85"/>
                  <a:gd name="T12" fmla="*/ 0 60000 65536"/>
                  <a:gd name="T13" fmla="*/ 0 60000 65536"/>
                  <a:gd name="T14" fmla="*/ 0 60000 65536"/>
                  <a:gd name="T15" fmla="*/ 0 60000 65536"/>
                  <a:gd name="T16" fmla="*/ 0 60000 65536"/>
                  <a:gd name="T17" fmla="*/ 0 60000 65536"/>
                  <a:gd name="T18" fmla="*/ 0 w 73"/>
                  <a:gd name="T19" fmla="*/ 0 h 85"/>
                  <a:gd name="T20" fmla="*/ 73 w 73"/>
                  <a:gd name="T21" fmla="*/ 85 h 85"/>
                </a:gdLst>
                <a:ahLst/>
                <a:cxnLst>
                  <a:cxn ang="T12">
                    <a:pos x="T0" y="T1"/>
                  </a:cxn>
                  <a:cxn ang="T13">
                    <a:pos x="T2" y="T3"/>
                  </a:cxn>
                  <a:cxn ang="T14">
                    <a:pos x="T4" y="T5"/>
                  </a:cxn>
                  <a:cxn ang="T15">
                    <a:pos x="T6" y="T7"/>
                  </a:cxn>
                  <a:cxn ang="T16">
                    <a:pos x="T8" y="T9"/>
                  </a:cxn>
                  <a:cxn ang="T17">
                    <a:pos x="T10" y="T11"/>
                  </a:cxn>
                </a:cxnLst>
                <a:rect l="T18" t="T19" r="T20" b="T21"/>
                <a:pathLst>
                  <a:path w="73" h="85">
                    <a:moveTo>
                      <a:pt x="0" y="0"/>
                    </a:moveTo>
                    <a:cubicBezTo>
                      <a:pt x="11" y="24"/>
                      <a:pt x="28" y="64"/>
                      <a:pt x="32" y="85"/>
                    </a:cubicBezTo>
                    <a:cubicBezTo>
                      <a:pt x="33" y="81"/>
                      <a:pt x="35" y="76"/>
                      <a:pt x="39" y="71"/>
                    </a:cubicBezTo>
                    <a:cubicBezTo>
                      <a:pt x="48" y="53"/>
                      <a:pt x="61" y="61"/>
                      <a:pt x="72" y="77"/>
                    </a:cubicBezTo>
                    <a:cubicBezTo>
                      <a:pt x="73" y="77"/>
                      <a:pt x="73" y="77"/>
                      <a:pt x="73" y="77"/>
                    </a:cubicBezTo>
                    <a:cubicBezTo>
                      <a:pt x="70" y="66"/>
                      <a:pt x="59" y="25"/>
                      <a:pt x="54" y="0"/>
                    </a:cubicBez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0" name="Freeform 84"/>
              <p:cNvSpPr>
                <a:spLocks/>
              </p:cNvSpPr>
              <p:nvPr/>
            </p:nvSpPr>
            <p:spPr bwMode="auto">
              <a:xfrm>
                <a:off x="3774" y="3171"/>
                <a:ext cx="93" cy="232"/>
              </a:xfrm>
              <a:custGeom>
                <a:avLst/>
                <a:gdLst>
                  <a:gd name="T0" fmla="*/ 1272 w 47"/>
                  <a:gd name="T1" fmla="*/ 3585 h 117"/>
                  <a:gd name="T2" fmla="*/ 1425 w 47"/>
                  <a:gd name="T3" fmla="*/ 1317 h 117"/>
                  <a:gd name="T4" fmla="*/ 1061 w 47"/>
                  <a:gd name="T5" fmla="*/ 1715 h 117"/>
                  <a:gd name="T6" fmla="*/ 277 w 47"/>
                  <a:gd name="T7" fmla="*/ 771 h 117"/>
                  <a:gd name="T8" fmla="*/ 125 w 47"/>
                  <a:gd name="T9" fmla="*/ 0 h 117"/>
                  <a:gd name="T10" fmla="*/ 125 w 47"/>
                  <a:gd name="T11" fmla="*/ 0 h 117"/>
                  <a:gd name="T12" fmla="*/ 0 w 47"/>
                  <a:gd name="T13" fmla="*/ 3585 h 117"/>
                  <a:gd name="T14" fmla="*/ 0 60000 65536"/>
                  <a:gd name="T15" fmla="*/ 0 60000 65536"/>
                  <a:gd name="T16" fmla="*/ 0 60000 65536"/>
                  <a:gd name="T17" fmla="*/ 0 60000 65536"/>
                  <a:gd name="T18" fmla="*/ 0 60000 65536"/>
                  <a:gd name="T19" fmla="*/ 0 60000 65536"/>
                  <a:gd name="T20" fmla="*/ 0 60000 65536"/>
                  <a:gd name="T21" fmla="*/ 0 w 47"/>
                  <a:gd name="T22" fmla="*/ 0 h 117"/>
                  <a:gd name="T23" fmla="*/ 47 w 4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117">
                    <a:moveTo>
                      <a:pt x="42" y="117"/>
                    </a:moveTo>
                    <a:cubicBezTo>
                      <a:pt x="43" y="105"/>
                      <a:pt x="46" y="65"/>
                      <a:pt x="47" y="43"/>
                    </a:cubicBezTo>
                    <a:cubicBezTo>
                      <a:pt x="45" y="50"/>
                      <a:pt x="42" y="54"/>
                      <a:pt x="35" y="56"/>
                    </a:cubicBezTo>
                    <a:cubicBezTo>
                      <a:pt x="22" y="58"/>
                      <a:pt x="14" y="47"/>
                      <a:pt x="9" y="25"/>
                    </a:cubicBezTo>
                    <a:cubicBezTo>
                      <a:pt x="7" y="17"/>
                      <a:pt x="5" y="8"/>
                      <a:pt x="4" y="0"/>
                    </a:cubicBezTo>
                    <a:cubicBezTo>
                      <a:pt x="4" y="0"/>
                      <a:pt x="4" y="0"/>
                      <a:pt x="4" y="0"/>
                    </a:cubicBezTo>
                    <a:cubicBezTo>
                      <a:pt x="6" y="18"/>
                      <a:pt x="3" y="79"/>
                      <a:pt x="0" y="117"/>
                    </a:cubicBez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1" name="Freeform 85"/>
              <p:cNvSpPr>
                <a:spLocks/>
              </p:cNvSpPr>
              <p:nvPr/>
            </p:nvSpPr>
            <p:spPr bwMode="auto">
              <a:xfrm>
                <a:off x="3895" y="1296"/>
                <a:ext cx="855" cy="2107"/>
              </a:xfrm>
              <a:custGeom>
                <a:avLst/>
                <a:gdLst>
                  <a:gd name="T0" fmla="*/ 5045 w 432"/>
                  <a:gd name="T1" fmla="*/ 32399 h 1064"/>
                  <a:gd name="T2" fmla="*/ 5156 w 432"/>
                  <a:gd name="T3" fmla="*/ 30104 h 1064"/>
                  <a:gd name="T4" fmla="*/ 5464 w 432"/>
                  <a:gd name="T5" fmla="*/ 29540 h 1064"/>
                  <a:gd name="T6" fmla="*/ 7776 w 432"/>
                  <a:gd name="T7" fmla="*/ 28551 h 1064"/>
                  <a:gd name="T8" fmla="*/ 12097 w 432"/>
                  <a:gd name="T9" fmla="*/ 23203 h 1064"/>
                  <a:gd name="T10" fmla="*/ 12817 w 432"/>
                  <a:gd name="T11" fmla="*/ 20850 h 1064"/>
                  <a:gd name="T12" fmla="*/ 12845 w 432"/>
                  <a:gd name="T13" fmla="*/ 20819 h 1064"/>
                  <a:gd name="T14" fmla="*/ 12962 w 432"/>
                  <a:gd name="T15" fmla="*/ 20803 h 1064"/>
                  <a:gd name="T16" fmla="*/ 13086 w 432"/>
                  <a:gd name="T17" fmla="*/ 20595 h 1064"/>
                  <a:gd name="T18" fmla="*/ 12993 w 432"/>
                  <a:gd name="T19" fmla="*/ 20161 h 1064"/>
                  <a:gd name="T20" fmla="*/ 12785 w 432"/>
                  <a:gd name="T21" fmla="*/ 20003 h 1064"/>
                  <a:gd name="T22" fmla="*/ 12722 w 432"/>
                  <a:gd name="T23" fmla="*/ 20003 h 1064"/>
                  <a:gd name="T24" fmla="*/ 12661 w 432"/>
                  <a:gd name="T25" fmla="*/ 19971 h 1064"/>
                  <a:gd name="T26" fmla="*/ 11202 w 432"/>
                  <a:gd name="T27" fmla="*/ 17777 h 1064"/>
                  <a:gd name="T28" fmla="*/ 8289 w 432"/>
                  <a:gd name="T29" fmla="*/ 13886 h 1064"/>
                  <a:gd name="T30" fmla="*/ 4309 w 432"/>
                  <a:gd name="T31" fmla="*/ 8612 h 1064"/>
                  <a:gd name="T32" fmla="*/ 0 w 432"/>
                  <a:gd name="T33" fmla="*/ 0 h 10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2"/>
                  <a:gd name="T52" fmla="*/ 0 h 1064"/>
                  <a:gd name="T53" fmla="*/ 432 w 432"/>
                  <a:gd name="T54" fmla="*/ 1064 h 106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2" h="1064">
                    <a:moveTo>
                      <a:pt x="166" y="1064"/>
                    </a:moveTo>
                    <a:cubicBezTo>
                      <a:pt x="168" y="1028"/>
                      <a:pt x="170" y="1005"/>
                      <a:pt x="170" y="989"/>
                    </a:cubicBezTo>
                    <a:cubicBezTo>
                      <a:pt x="170" y="975"/>
                      <a:pt x="176" y="970"/>
                      <a:pt x="180" y="970"/>
                    </a:cubicBezTo>
                    <a:cubicBezTo>
                      <a:pt x="208" y="963"/>
                      <a:pt x="234" y="952"/>
                      <a:pt x="256" y="938"/>
                    </a:cubicBezTo>
                    <a:cubicBezTo>
                      <a:pt x="316" y="901"/>
                      <a:pt x="371" y="833"/>
                      <a:pt x="398" y="762"/>
                    </a:cubicBezTo>
                    <a:cubicBezTo>
                      <a:pt x="418" y="731"/>
                      <a:pt x="423" y="703"/>
                      <a:pt x="422" y="685"/>
                    </a:cubicBezTo>
                    <a:cubicBezTo>
                      <a:pt x="422" y="685"/>
                      <a:pt x="422" y="684"/>
                      <a:pt x="423" y="684"/>
                    </a:cubicBezTo>
                    <a:cubicBezTo>
                      <a:pt x="424" y="683"/>
                      <a:pt x="426" y="683"/>
                      <a:pt x="427" y="683"/>
                    </a:cubicBezTo>
                    <a:cubicBezTo>
                      <a:pt x="429" y="681"/>
                      <a:pt x="430" y="679"/>
                      <a:pt x="431" y="676"/>
                    </a:cubicBezTo>
                    <a:cubicBezTo>
                      <a:pt x="432" y="672"/>
                      <a:pt x="430" y="665"/>
                      <a:pt x="428" y="662"/>
                    </a:cubicBezTo>
                    <a:cubicBezTo>
                      <a:pt x="427" y="659"/>
                      <a:pt x="424" y="657"/>
                      <a:pt x="421" y="657"/>
                    </a:cubicBezTo>
                    <a:cubicBezTo>
                      <a:pt x="421" y="657"/>
                      <a:pt x="420" y="657"/>
                      <a:pt x="419" y="657"/>
                    </a:cubicBezTo>
                    <a:cubicBezTo>
                      <a:pt x="418" y="657"/>
                      <a:pt x="418" y="656"/>
                      <a:pt x="417" y="656"/>
                    </a:cubicBezTo>
                    <a:cubicBezTo>
                      <a:pt x="409" y="636"/>
                      <a:pt x="394" y="606"/>
                      <a:pt x="369" y="584"/>
                    </a:cubicBezTo>
                    <a:cubicBezTo>
                      <a:pt x="340" y="547"/>
                      <a:pt x="308" y="503"/>
                      <a:pt x="273" y="456"/>
                    </a:cubicBezTo>
                    <a:cubicBezTo>
                      <a:pt x="239" y="412"/>
                      <a:pt x="188" y="345"/>
                      <a:pt x="142" y="283"/>
                    </a:cubicBezTo>
                    <a:cubicBezTo>
                      <a:pt x="97" y="222"/>
                      <a:pt x="36" y="112"/>
                      <a:pt x="0" y="0"/>
                    </a:cubicBez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2" name="Freeform 86"/>
              <p:cNvSpPr>
                <a:spLocks/>
              </p:cNvSpPr>
              <p:nvPr/>
            </p:nvSpPr>
            <p:spPr bwMode="auto">
              <a:xfrm>
                <a:off x="3790" y="1429"/>
                <a:ext cx="75" cy="101"/>
              </a:xfrm>
              <a:custGeom>
                <a:avLst/>
                <a:gdLst>
                  <a:gd name="T0" fmla="*/ 0 w 38"/>
                  <a:gd name="T1" fmla="*/ 0 h 51"/>
                  <a:gd name="T2" fmla="*/ 1137 w 38"/>
                  <a:gd name="T3" fmla="*/ 1553 h 51"/>
                  <a:gd name="T4" fmla="*/ 0 60000 65536"/>
                  <a:gd name="T5" fmla="*/ 0 60000 65536"/>
                  <a:gd name="T6" fmla="*/ 0 w 38"/>
                  <a:gd name="T7" fmla="*/ 0 h 51"/>
                  <a:gd name="T8" fmla="*/ 38 w 38"/>
                  <a:gd name="T9" fmla="*/ 51 h 51"/>
                </a:gdLst>
                <a:ahLst/>
                <a:cxnLst>
                  <a:cxn ang="T4">
                    <a:pos x="T0" y="T1"/>
                  </a:cxn>
                  <a:cxn ang="T5">
                    <a:pos x="T2" y="T3"/>
                  </a:cxn>
                </a:cxnLst>
                <a:rect l="T6" t="T7" r="T8" b="T9"/>
                <a:pathLst>
                  <a:path w="38" h="51">
                    <a:moveTo>
                      <a:pt x="0" y="0"/>
                    </a:moveTo>
                    <a:cubicBezTo>
                      <a:pt x="4" y="25"/>
                      <a:pt x="15" y="42"/>
                      <a:pt x="38" y="5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3" name="Freeform 87"/>
              <p:cNvSpPr>
                <a:spLocks/>
              </p:cNvSpPr>
              <p:nvPr/>
            </p:nvSpPr>
            <p:spPr bwMode="auto">
              <a:xfrm>
                <a:off x="3865" y="1486"/>
                <a:ext cx="36" cy="111"/>
              </a:xfrm>
              <a:custGeom>
                <a:avLst/>
                <a:gdLst>
                  <a:gd name="T0" fmla="*/ 32 w 18"/>
                  <a:gd name="T1" fmla="*/ 0 h 56"/>
                  <a:gd name="T2" fmla="*/ 576 w 18"/>
                  <a:gd name="T3" fmla="*/ 1713 h 56"/>
                  <a:gd name="T4" fmla="*/ 0 60000 65536"/>
                  <a:gd name="T5" fmla="*/ 0 60000 65536"/>
                  <a:gd name="T6" fmla="*/ 0 w 18"/>
                  <a:gd name="T7" fmla="*/ 0 h 56"/>
                  <a:gd name="T8" fmla="*/ 18 w 18"/>
                  <a:gd name="T9" fmla="*/ 56 h 56"/>
                </a:gdLst>
                <a:ahLst/>
                <a:cxnLst>
                  <a:cxn ang="T4">
                    <a:pos x="T0" y="T1"/>
                  </a:cxn>
                  <a:cxn ang="T5">
                    <a:pos x="T2" y="T3"/>
                  </a:cxn>
                </a:cxnLst>
                <a:rect l="T6" t="T7" r="T8" b="T9"/>
                <a:pathLst>
                  <a:path w="18" h="56">
                    <a:moveTo>
                      <a:pt x="1" y="0"/>
                    </a:moveTo>
                    <a:cubicBezTo>
                      <a:pt x="0" y="15"/>
                      <a:pt x="2" y="49"/>
                      <a:pt x="18" y="5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4" name="Freeform 88"/>
              <p:cNvSpPr>
                <a:spLocks/>
              </p:cNvSpPr>
              <p:nvPr/>
            </p:nvSpPr>
            <p:spPr bwMode="auto">
              <a:xfrm>
                <a:off x="3984" y="1591"/>
                <a:ext cx="42" cy="95"/>
              </a:xfrm>
              <a:custGeom>
                <a:avLst/>
                <a:gdLst>
                  <a:gd name="T0" fmla="*/ 0 w 21"/>
                  <a:gd name="T1" fmla="*/ 0 h 48"/>
                  <a:gd name="T2" fmla="*/ 640 w 21"/>
                  <a:gd name="T3" fmla="*/ 1457 h 48"/>
                  <a:gd name="T4" fmla="*/ 0 60000 65536"/>
                  <a:gd name="T5" fmla="*/ 0 60000 65536"/>
                  <a:gd name="T6" fmla="*/ 0 w 21"/>
                  <a:gd name="T7" fmla="*/ 0 h 48"/>
                  <a:gd name="T8" fmla="*/ 21 w 21"/>
                  <a:gd name="T9" fmla="*/ 48 h 48"/>
                </a:gdLst>
                <a:ahLst/>
                <a:cxnLst>
                  <a:cxn ang="T4">
                    <a:pos x="T0" y="T1"/>
                  </a:cxn>
                  <a:cxn ang="T5">
                    <a:pos x="T2" y="T3"/>
                  </a:cxn>
                </a:cxnLst>
                <a:rect l="T6" t="T7" r="T8" b="T9"/>
                <a:pathLst>
                  <a:path w="21" h="48">
                    <a:moveTo>
                      <a:pt x="0" y="0"/>
                    </a:moveTo>
                    <a:cubicBezTo>
                      <a:pt x="16" y="9"/>
                      <a:pt x="21" y="32"/>
                      <a:pt x="20" y="48"/>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5" name="Freeform 89"/>
              <p:cNvSpPr>
                <a:spLocks/>
              </p:cNvSpPr>
              <p:nvPr/>
            </p:nvSpPr>
            <p:spPr bwMode="auto">
              <a:xfrm>
                <a:off x="4006" y="1672"/>
                <a:ext cx="33" cy="74"/>
              </a:xfrm>
              <a:custGeom>
                <a:avLst/>
                <a:gdLst>
                  <a:gd name="T0" fmla="*/ 0 w 17"/>
                  <a:gd name="T1" fmla="*/ 0 h 37"/>
                  <a:gd name="T2" fmla="*/ 437 w 17"/>
                  <a:gd name="T3" fmla="*/ 1184 h 37"/>
                  <a:gd name="T4" fmla="*/ 0 60000 65536"/>
                  <a:gd name="T5" fmla="*/ 0 60000 65536"/>
                  <a:gd name="T6" fmla="*/ 0 w 17"/>
                  <a:gd name="T7" fmla="*/ 0 h 37"/>
                  <a:gd name="T8" fmla="*/ 17 w 17"/>
                  <a:gd name="T9" fmla="*/ 37 h 37"/>
                </a:gdLst>
                <a:ahLst/>
                <a:cxnLst>
                  <a:cxn ang="T4">
                    <a:pos x="T0" y="T1"/>
                  </a:cxn>
                  <a:cxn ang="T5">
                    <a:pos x="T2" y="T3"/>
                  </a:cxn>
                </a:cxnLst>
                <a:rect l="T6" t="T7" r="T8" b="T9"/>
                <a:pathLst>
                  <a:path w="17" h="37">
                    <a:moveTo>
                      <a:pt x="0" y="0"/>
                    </a:moveTo>
                    <a:cubicBezTo>
                      <a:pt x="12" y="8"/>
                      <a:pt x="17" y="23"/>
                      <a:pt x="16" y="3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6" name="Freeform 90"/>
              <p:cNvSpPr>
                <a:spLocks/>
              </p:cNvSpPr>
              <p:nvPr/>
            </p:nvSpPr>
            <p:spPr bwMode="auto">
              <a:xfrm>
                <a:off x="3940" y="1676"/>
                <a:ext cx="62" cy="68"/>
              </a:xfrm>
              <a:custGeom>
                <a:avLst/>
                <a:gdLst>
                  <a:gd name="T0" fmla="*/ 0 w 31"/>
                  <a:gd name="T1" fmla="*/ 0 h 34"/>
                  <a:gd name="T2" fmla="*/ 224 w 31"/>
                  <a:gd name="T3" fmla="*/ 672 h 34"/>
                  <a:gd name="T4" fmla="*/ 992 w 31"/>
                  <a:gd name="T5" fmla="*/ 1088 h 34"/>
                  <a:gd name="T6" fmla="*/ 0 60000 65536"/>
                  <a:gd name="T7" fmla="*/ 0 60000 65536"/>
                  <a:gd name="T8" fmla="*/ 0 60000 65536"/>
                  <a:gd name="T9" fmla="*/ 0 w 31"/>
                  <a:gd name="T10" fmla="*/ 0 h 34"/>
                  <a:gd name="T11" fmla="*/ 31 w 31"/>
                  <a:gd name="T12" fmla="*/ 34 h 34"/>
                </a:gdLst>
                <a:ahLst/>
                <a:cxnLst>
                  <a:cxn ang="T6">
                    <a:pos x="T0" y="T1"/>
                  </a:cxn>
                  <a:cxn ang="T7">
                    <a:pos x="T2" y="T3"/>
                  </a:cxn>
                  <a:cxn ang="T8">
                    <a:pos x="T4" y="T5"/>
                  </a:cxn>
                </a:cxnLst>
                <a:rect l="T9" t="T10" r="T11" b="T12"/>
                <a:pathLst>
                  <a:path w="31" h="34">
                    <a:moveTo>
                      <a:pt x="0" y="0"/>
                    </a:moveTo>
                    <a:cubicBezTo>
                      <a:pt x="3" y="7"/>
                      <a:pt x="3" y="15"/>
                      <a:pt x="7" y="21"/>
                    </a:cubicBezTo>
                    <a:cubicBezTo>
                      <a:pt x="13" y="30"/>
                      <a:pt x="21" y="32"/>
                      <a:pt x="31" y="3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7" name="Freeform 91"/>
              <p:cNvSpPr>
                <a:spLocks/>
              </p:cNvSpPr>
              <p:nvPr/>
            </p:nvSpPr>
            <p:spPr bwMode="auto">
              <a:xfrm>
                <a:off x="3998" y="1724"/>
                <a:ext cx="30" cy="71"/>
              </a:xfrm>
              <a:custGeom>
                <a:avLst/>
                <a:gdLst>
                  <a:gd name="T0" fmla="*/ 96 w 15"/>
                  <a:gd name="T1" fmla="*/ 0 h 36"/>
                  <a:gd name="T2" fmla="*/ 480 w 15"/>
                  <a:gd name="T3" fmla="*/ 1073 h 36"/>
                  <a:gd name="T4" fmla="*/ 0 60000 65536"/>
                  <a:gd name="T5" fmla="*/ 0 60000 65536"/>
                  <a:gd name="T6" fmla="*/ 0 w 15"/>
                  <a:gd name="T7" fmla="*/ 0 h 36"/>
                  <a:gd name="T8" fmla="*/ 15 w 15"/>
                  <a:gd name="T9" fmla="*/ 36 h 36"/>
                </a:gdLst>
                <a:ahLst/>
                <a:cxnLst>
                  <a:cxn ang="T4">
                    <a:pos x="T0" y="T1"/>
                  </a:cxn>
                  <a:cxn ang="T5">
                    <a:pos x="T2" y="T3"/>
                  </a:cxn>
                </a:cxnLst>
                <a:rect l="T6" t="T7" r="T8" b="T9"/>
                <a:pathLst>
                  <a:path w="15" h="36">
                    <a:moveTo>
                      <a:pt x="3" y="0"/>
                    </a:moveTo>
                    <a:cubicBezTo>
                      <a:pt x="0" y="10"/>
                      <a:pt x="7" y="29"/>
                      <a:pt x="15" y="3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8" name="Freeform 92"/>
              <p:cNvSpPr>
                <a:spLocks/>
              </p:cNvSpPr>
              <p:nvPr/>
            </p:nvSpPr>
            <p:spPr bwMode="auto">
              <a:xfrm>
                <a:off x="4031" y="1813"/>
                <a:ext cx="46" cy="65"/>
              </a:xfrm>
              <a:custGeom>
                <a:avLst/>
                <a:gdLst>
                  <a:gd name="T0" fmla="*/ 96 w 23"/>
                  <a:gd name="T1" fmla="*/ 0 h 33"/>
                  <a:gd name="T2" fmla="*/ 736 w 23"/>
                  <a:gd name="T3" fmla="*/ 947 h 33"/>
                  <a:gd name="T4" fmla="*/ 0 60000 65536"/>
                  <a:gd name="T5" fmla="*/ 0 60000 65536"/>
                  <a:gd name="T6" fmla="*/ 0 w 23"/>
                  <a:gd name="T7" fmla="*/ 0 h 33"/>
                  <a:gd name="T8" fmla="*/ 23 w 23"/>
                  <a:gd name="T9" fmla="*/ 33 h 33"/>
                </a:gdLst>
                <a:ahLst/>
                <a:cxnLst>
                  <a:cxn ang="T4">
                    <a:pos x="T0" y="T1"/>
                  </a:cxn>
                  <a:cxn ang="T5">
                    <a:pos x="T2" y="T3"/>
                  </a:cxn>
                </a:cxnLst>
                <a:rect l="T6" t="T7" r="T8" b="T9"/>
                <a:pathLst>
                  <a:path w="23" h="33">
                    <a:moveTo>
                      <a:pt x="3" y="0"/>
                    </a:moveTo>
                    <a:cubicBezTo>
                      <a:pt x="0" y="13"/>
                      <a:pt x="7" y="33"/>
                      <a:pt x="23" y="32"/>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29" name="Freeform 93"/>
              <p:cNvSpPr>
                <a:spLocks/>
              </p:cNvSpPr>
              <p:nvPr/>
            </p:nvSpPr>
            <p:spPr bwMode="auto">
              <a:xfrm>
                <a:off x="4073" y="1855"/>
                <a:ext cx="40" cy="55"/>
              </a:xfrm>
              <a:custGeom>
                <a:avLst/>
                <a:gdLst>
                  <a:gd name="T0" fmla="*/ 0 w 20"/>
                  <a:gd name="T1" fmla="*/ 0 h 28"/>
                  <a:gd name="T2" fmla="*/ 640 w 20"/>
                  <a:gd name="T3" fmla="*/ 788 h 28"/>
                  <a:gd name="T4" fmla="*/ 0 60000 65536"/>
                  <a:gd name="T5" fmla="*/ 0 60000 65536"/>
                  <a:gd name="T6" fmla="*/ 0 w 20"/>
                  <a:gd name="T7" fmla="*/ 0 h 28"/>
                  <a:gd name="T8" fmla="*/ 20 w 20"/>
                  <a:gd name="T9" fmla="*/ 28 h 28"/>
                </a:gdLst>
                <a:ahLst/>
                <a:cxnLst>
                  <a:cxn ang="T4">
                    <a:pos x="T0" y="T1"/>
                  </a:cxn>
                  <a:cxn ang="T5">
                    <a:pos x="T2" y="T3"/>
                  </a:cxn>
                </a:cxnLst>
                <a:rect l="T6" t="T7" r="T8" b="T9"/>
                <a:pathLst>
                  <a:path w="20" h="28">
                    <a:moveTo>
                      <a:pt x="0" y="0"/>
                    </a:moveTo>
                    <a:cubicBezTo>
                      <a:pt x="0" y="9"/>
                      <a:pt x="9" y="28"/>
                      <a:pt x="20" y="2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0" name="Freeform 94"/>
              <p:cNvSpPr>
                <a:spLocks/>
              </p:cNvSpPr>
              <p:nvPr/>
            </p:nvSpPr>
            <p:spPr bwMode="auto">
              <a:xfrm>
                <a:off x="4077" y="1754"/>
                <a:ext cx="36" cy="67"/>
              </a:xfrm>
              <a:custGeom>
                <a:avLst/>
                <a:gdLst>
                  <a:gd name="T0" fmla="*/ 0 w 18"/>
                  <a:gd name="T1" fmla="*/ 0 h 34"/>
                  <a:gd name="T2" fmla="*/ 576 w 18"/>
                  <a:gd name="T3" fmla="*/ 1009 h 34"/>
                  <a:gd name="T4" fmla="*/ 0 60000 65536"/>
                  <a:gd name="T5" fmla="*/ 0 60000 65536"/>
                  <a:gd name="T6" fmla="*/ 0 w 18"/>
                  <a:gd name="T7" fmla="*/ 0 h 34"/>
                  <a:gd name="T8" fmla="*/ 18 w 18"/>
                  <a:gd name="T9" fmla="*/ 34 h 34"/>
                </a:gdLst>
                <a:ahLst/>
                <a:cxnLst>
                  <a:cxn ang="T4">
                    <a:pos x="T0" y="T1"/>
                  </a:cxn>
                  <a:cxn ang="T5">
                    <a:pos x="T2" y="T3"/>
                  </a:cxn>
                </a:cxnLst>
                <a:rect l="T6" t="T7" r="T8" b="T9"/>
                <a:pathLst>
                  <a:path w="18" h="34">
                    <a:moveTo>
                      <a:pt x="0" y="0"/>
                    </a:moveTo>
                    <a:cubicBezTo>
                      <a:pt x="12" y="2"/>
                      <a:pt x="17" y="24"/>
                      <a:pt x="18" y="3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1" name="Freeform 95"/>
              <p:cNvSpPr>
                <a:spLocks/>
              </p:cNvSpPr>
              <p:nvPr/>
            </p:nvSpPr>
            <p:spPr bwMode="auto">
              <a:xfrm>
                <a:off x="4095" y="1811"/>
                <a:ext cx="37" cy="42"/>
              </a:xfrm>
              <a:custGeom>
                <a:avLst/>
                <a:gdLst>
                  <a:gd name="T0" fmla="*/ 0 w 19"/>
                  <a:gd name="T1" fmla="*/ 64 h 21"/>
                  <a:gd name="T2" fmla="*/ 532 w 19"/>
                  <a:gd name="T3" fmla="*/ 672 h 21"/>
                  <a:gd name="T4" fmla="*/ 0 60000 65536"/>
                  <a:gd name="T5" fmla="*/ 0 60000 65536"/>
                  <a:gd name="T6" fmla="*/ 0 w 19"/>
                  <a:gd name="T7" fmla="*/ 0 h 21"/>
                  <a:gd name="T8" fmla="*/ 19 w 19"/>
                  <a:gd name="T9" fmla="*/ 21 h 21"/>
                </a:gdLst>
                <a:ahLst/>
                <a:cxnLst>
                  <a:cxn ang="T4">
                    <a:pos x="T0" y="T1"/>
                  </a:cxn>
                  <a:cxn ang="T5">
                    <a:pos x="T2" y="T3"/>
                  </a:cxn>
                </a:cxnLst>
                <a:rect l="T6" t="T7" r="T8" b="T9"/>
                <a:pathLst>
                  <a:path w="19" h="21">
                    <a:moveTo>
                      <a:pt x="0" y="2"/>
                    </a:moveTo>
                    <a:cubicBezTo>
                      <a:pt x="12" y="0"/>
                      <a:pt x="15" y="12"/>
                      <a:pt x="19" y="2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2" name="Freeform 96"/>
              <p:cNvSpPr>
                <a:spLocks/>
              </p:cNvSpPr>
              <p:nvPr/>
            </p:nvSpPr>
            <p:spPr bwMode="auto">
              <a:xfrm>
                <a:off x="3875" y="1298"/>
                <a:ext cx="16" cy="75"/>
              </a:xfrm>
              <a:custGeom>
                <a:avLst/>
                <a:gdLst>
                  <a:gd name="T0" fmla="*/ 128 w 8"/>
                  <a:gd name="T1" fmla="*/ 0 h 38"/>
                  <a:gd name="T2" fmla="*/ 0 w 8"/>
                  <a:gd name="T3" fmla="*/ 1137 h 38"/>
                  <a:gd name="T4" fmla="*/ 0 60000 65536"/>
                  <a:gd name="T5" fmla="*/ 0 60000 65536"/>
                  <a:gd name="T6" fmla="*/ 0 w 8"/>
                  <a:gd name="T7" fmla="*/ 0 h 38"/>
                  <a:gd name="T8" fmla="*/ 8 w 8"/>
                  <a:gd name="T9" fmla="*/ 38 h 38"/>
                </a:gdLst>
                <a:ahLst/>
                <a:cxnLst>
                  <a:cxn ang="T4">
                    <a:pos x="T0" y="T1"/>
                  </a:cxn>
                  <a:cxn ang="T5">
                    <a:pos x="T2" y="T3"/>
                  </a:cxn>
                </a:cxnLst>
                <a:rect l="T6" t="T7" r="T8" b="T9"/>
                <a:pathLst>
                  <a:path w="8" h="38">
                    <a:moveTo>
                      <a:pt x="4" y="0"/>
                    </a:moveTo>
                    <a:cubicBezTo>
                      <a:pt x="6" y="12"/>
                      <a:pt x="8" y="28"/>
                      <a:pt x="0" y="38"/>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3" name="Freeform 97"/>
              <p:cNvSpPr>
                <a:spLocks/>
              </p:cNvSpPr>
              <p:nvPr/>
            </p:nvSpPr>
            <p:spPr bwMode="auto">
              <a:xfrm>
                <a:off x="3867" y="1361"/>
                <a:ext cx="16" cy="66"/>
              </a:xfrm>
              <a:custGeom>
                <a:avLst/>
                <a:gdLst>
                  <a:gd name="T0" fmla="*/ 0 w 8"/>
                  <a:gd name="T1" fmla="*/ 0 h 33"/>
                  <a:gd name="T2" fmla="*/ 224 w 8"/>
                  <a:gd name="T3" fmla="*/ 1056 h 33"/>
                  <a:gd name="T4" fmla="*/ 0 60000 65536"/>
                  <a:gd name="T5" fmla="*/ 0 60000 65536"/>
                  <a:gd name="T6" fmla="*/ 0 w 8"/>
                  <a:gd name="T7" fmla="*/ 0 h 33"/>
                  <a:gd name="T8" fmla="*/ 8 w 8"/>
                  <a:gd name="T9" fmla="*/ 33 h 33"/>
                </a:gdLst>
                <a:ahLst/>
                <a:cxnLst>
                  <a:cxn ang="T4">
                    <a:pos x="T0" y="T1"/>
                  </a:cxn>
                  <a:cxn ang="T5">
                    <a:pos x="T2" y="T3"/>
                  </a:cxn>
                </a:cxnLst>
                <a:rect l="T6" t="T7" r="T8" b="T9"/>
                <a:pathLst>
                  <a:path w="8" h="33">
                    <a:moveTo>
                      <a:pt x="0" y="0"/>
                    </a:moveTo>
                    <a:cubicBezTo>
                      <a:pt x="7" y="7"/>
                      <a:pt x="8" y="24"/>
                      <a:pt x="7" y="3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4" name="Freeform 98"/>
              <p:cNvSpPr>
                <a:spLocks/>
              </p:cNvSpPr>
              <p:nvPr/>
            </p:nvSpPr>
            <p:spPr bwMode="auto">
              <a:xfrm>
                <a:off x="3800" y="1332"/>
                <a:ext cx="16" cy="28"/>
              </a:xfrm>
              <a:custGeom>
                <a:avLst/>
                <a:gdLst>
                  <a:gd name="T0" fmla="*/ 0 w 8"/>
                  <a:gd name="T1" fmla="*/ 0 h 14"/>
                  <a:gd name="T2" fmla="*/ 256 w 8"/>
                  <a:gd name="T3" fmla="*/ 448 h 14"/>
                  <a:gd name="T4" fmla="*/ 0 60000 65536"/>
                  <a:gd name="T5" fmla="*/ 0 60000 65536"/>
                  <a:gd name="T6" fmla="*/ 0 w 8"/>
                  <a:gd name="T7" fmla="*/ 0 h 14"/>
                  <a:gd name="T8" fmla="*/ 8 w 8"/>
                  <a:gd name="T9" fmla="*/ 14 h 14"/>
                </a:gdLst>
                <a:ahLst/>
                <a:cxnLst>
                  <a:cxn ang="T4">
                    <a:pos x="T0" y="T1"/>
                  </a:cxn>
                  <a:cxn ang="T5">
                    <a:pos x="T2" y="T3"/>
                  </a:cxn>
                </a:cxnLst>
                <a:rect l="T6" t="T7" r="T8" b="T9"/>
                <a:pathLst>
                  <a:path w="8" h="14">
                    <a:moveTo>
                      <a:pt x="0" y="0"/>
                    </a:moveTo>
                    <a:cubicBezTo>
                      <a:pt x="1" y="6"/>
                      <a:pt x="3" y="11"/>
                      <a:pt x="8" y="1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5" name="Freeform 99"/>
              <p:cNvSpPr>
                <a:spLocks/>
              </p:cNvSpPr>
              <p:nvPr/>
            </p:nvSpPr>
            <p:spPr bwMode="auto">
              <a:xfrm>
                <a:off x="3790" y="1350"/>
                <a:ext cx="14" cy="10"/>
              </a:xfrm>
              <a:custGeom>
                <a:avLst/>
                <a:gdLst>
                  <a:gd name="T0" fmla="*/ 224 w 7"/>
                  <a:gd name="T1" fmla="*/ 0 h 5"/>
                  <a:gd name="T2" fmla="*/ 0 w 7"/>
                  <a:gd name="T3" fmla="*/ 160 h 5"/>
                  <a:gd name="T4" fmla="*/ 0 60000 65536"/>
                  <a:gd name="T5" fmla="*/ 0 60000 65536"/>
                  <a:gd name="T6" fmla="*/ 0 w 7"/>
                  <a:gd name="T7" fmla="*/ 0 h 5"/>
                  <a:gd name="T8" fmla="*/ 7 w 7"/>
                  <a:gd name="T9" fmla="*/ 5 h 5"/>
                </a:gdLst>
                <a:ahLst/>
                <a:cxnLst>
                  <a:cxn ang="T4">
                    <a:pos x="T0" y="T1"/>
                  </a:cxn>
                  <a:cxn ang="T5">
                    <a:pos x="T2" y="T3"/>
                  </a:cxn>
                </a:cxnLst>
                <a:rect l="T6" t="T7" r="T8" b="T9"/>
                <a:pathLst>
                  <a:path w="7" h="5">
                    <a:moveTo>
                      <a:pt x="7" y="0"/>
                    </a:moveTo>
                    <a:cubicBezTo>
                      <a:pt x="4" y="1"/>
                      <a:pt x="2" y="3"/>
                      <a:pt x="0" y="5"/>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6" name="Freeform 100"/>
              <p:cNvSpPr>
                <a:spLocks/>
              </p:cNvSpPr>
              <p:nvPr/>
            </p:nvSpPr>
            <p:spPr bwMode="auto">
              <a:xfrm>
                <a:off x="4192" y="1999"/>
                <a:ext cx="43" cy="52"/>
              </a:xfrm>
              <a:custGeom>
                <a:avLst/>
                <a:gdLst>
                  <a:gd name="T0" fmla="*/ 0 w 22"/>
                  <a:gd name="T1" fmla="*/ 0 h 26"/>
                  <a:gd name="T2" fmla="*/ 627 w 22"/>
                  <a:gd name="T3" fmla="*/ 800 h 26"/>
                  <a:gd name="T4" fmla="*/ 0 60000 65536"/>
                  <a:gd name="T5" fmla="*/ 0 60000 65536"/>
                  <a:gd name="T6" fmla="*/ 0 w 22"/>
                  <a:gd name="T7" fmla="*/ 0 h 26"/>
                  <a:gd name="T8" fmla="*/ 22 w 22"/>
                  <a:gd name="T9" fmla="*/ 26 h 26"/>
                </a:gdLst>
                <a:ahLst/>
                <a:cxnLst>
                  <a:cxn ang="T4">
                    <a:pos x="T0" y="T1"/>
                  </a:cxn>
                  <a:cxn ang="T5">
                    <a:pos x="T2" y="T3"/>
                  </a:cxn>
                </a:cxnLst>
                <a:rect l="T6" t="T7" r="T8" b="T9"/>
                <a:pathLst>
                  <a:path w="22" h="26">
                    <a:moveTo>
                      <a:pt x="0" y="0"/>
                    </a:moveTo>
                    <a:cubicBezTo>
                      <a:pt x="0" y="12"/>
                      <a:pt x="9" y="26"/>
                      <a:pt x="22" y="25"/>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7" name="Freeform 101"/>
              <p:cNvSpPr>
                <a:spLocks/>
              </p:cNvSpPr>
              <p:nvPr/>
            </p:nvSpPr>
            <p:spPr bwMode="auto">
              <a:xfrm>
                <a:off x="4231" y="2031"/>
                <a:ext cx="22" cy="39"/>
              </a:xfrm>
              <a:custGeom>
                <a:avLst/>
                <a:gdLst>
                  <a:gd name="T0" fmla="*/ 0 w 11"/>
                  <a:gd name="T1" fmla="*/ 0 h 20"/>
                  <a:gd name="T2" fmla="*/ 352 w 11"/>
                  <a:gd name="T3" fmla="*/ 564 h 20"/>
                  <a:gd name="T4" fmla="*/ 0 60000 65536"/>
                  <a:gd name="T5" fmla="*/ 0 60000 65536"/>
                  <a:gd name="T6" fmla="*/ 0 w 11"/>
                  <a:gd name="T7" fmla="*/ 0 h 20"/>
                  <a:gd name="T8" fmla="*/ 11 w 11"/>
                  <a:gd name="T9" fmla="*/ 20 h 20"/>
                </a:gdLst>
                <a:ahLst/>
                <a:cxnLst>
                  <a:cxn ang="T4">
                    <a:pos x="T0" y="T1"/>
                  </a:cxn>
                  <a:cxn ang="T5">
                    <a:pos x="T2" y="T3"/>
                  </a:cxn>
                </a:cxnLst>
                <a:rect l="T6" t="T7" r="T8" b="T9"/>
                <a:pathLst>
                  <a:path w="11" h="20">
                    <a:moveTo>
                      <a:pt x="0" y="0"/>
                    </a:moveTo>
                    <a:cubicBezTo>
                      <a:pt x="2" y="7"/>
                      <a:pt x="3" y="17"/>
                      <a:pt x="11" y="2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8" name="Freeform 102"/>
              <p:cNvSpPr>
                <a:spLocks/>
              </p:cNvSpPr>
              <p:nvPr/>
            </p:nvSpPr>
            <p:spPr bwMode="auto">
              <a:xfrm>
                <a:off x="4204" y="1940"/>
                <a:ext cx="37" cy="53"/>
              </a:xfrm>
              <a:custGeom>
                <a:avLst/>
                <a:gdLst>
                  <a:gd name="T0" fmla="*/ 0 w 19"/>
                  <a:gd name="T1" fmla="*/ 0 h 27"/>
                  <a:gd name="T2" fmla="*/ 532 w 19"/>
                  <a:gd name="T3" fmla="*/ 785 h 27"/>
                  <a:gd name="T4" fmla="*/ 0 60000 65536"/>
                  <a:gd name="T5" fmla="*/ 0 60000 65536"/>
                  <a:gd name="T6" fmla="*/ 0 w 19"/>
                  <a:gd name="T7" fmla="*/ 0 h 27"/>
                  <a:gd name="T8" fmla="*/ 19 w 19"/>
                  <a:gd name="T9" fmla="*/ 27 h 27"/>
                </a:gdLst>
                <a:ahLst/>
                <a:cxnLst>
                  <a:cxn ang="T4">
                    <a:pos x="T0" y="T1"/>
                  </a:cxn>
                  <a:cxn ang="T5">
                    <a:pos x="T2" y="T3"/>
                  </a:cxn>
                </a:cxnLst>
                <a:rect l="T6" t="T7" r="T8" b="T9"/>
                <a:pathLst>
                  <a:path w="19" h="27">
                    <a:moveTo>
                      <a:pt x="0" y="0"/>
                    </a:moveTo>
                    <a:cubicBezTo>
                      <a:pt x="12" y="4"/>
                      <a:pt x="16" y="15"/>
                      <a:pt x="19" y="2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39" name="Freeform 103"/>
              <p:cNvSpPr>
                <a:spLocks/>
              </p:cNvSpPr>
              <p:nvPr/>
            </p:nvSpPr>
            <p:spPr bwMode="auto">
              <a:xfrm>
                <a:off x="4231" y="1987"/>
                <a:ext cx="40" cy="34"/>
              </a:xfrm>
              <a:custGeom>
                <a:avLst/>
                <a:gdLst>
                  <a:gd name="T0" fmla="*/ 0 w 20"/>
                  <a:gd name="T1" fmla="*/ 96 h 17"/>
                  <a:gd name="T2" fmla="*/ 640 w 20"/>
                  <a:gd name="T3" fmla="*/ 544 h 17"/>
                  <a:gd name="T4" fmla="*/ 0 60000 65536"/>
                  <a:gd name="T5" fmla="*/ 0 60000 65536"/>
                  <a:gd name="T6" fmla="*/ 0 w 20"/>
                  <a:gd name="T7" fmla="*/ 0 h 17"/>
                  <a:gd name="T8" fmla="*/ 20 w 20"/>
                  <a:gd name="T9" fmla="*/ 17 h 17"/>
                </a:gdLst>
                <a:ahLst/>
                <a:cxnLst>
                  <a:cxn ang="T4">
                    <a:pos x="T0" y="T1"/>
                  </a:cxn>
                  <a:cxn ang="T5">
                    <a:pos x="T2" y="T3"/>
                  </a:cxn>
                </a:cxnLst>
                <a:rect l="T6" t="T7" r="T8" b="T9"/>
                <a:pathLst>
                  <a:path w="20" h="17">
                    <a:moveTo>
                      <a:pt x="0" y="3"/>
                    </a:moveTo>
                    <a:cubicBezTo>
                      <a:pt x="9" y="0"/>
                      <a:pt x="15" y="11"/>
                      <a:pt x="20" y="1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0" name="Freeform 104"/>
              <p:cNvSpPr>
                <a:spLocks/>
              </p:cNvSpPr>
              <p:nvPr/>
            </p:nvSpPr>
            <p:spPr bwMode="auto">
              <a:xfrm>
                <a:off x="4319" y="2142"/>
                <a:ext cx="51" cy="53"/>
              </a:xfrm>
              <a:custGeom>
                <a:avLst/>
                <a:gdLst>
                  <a:gd name="T0" fmla="*/ 0 w 26"/>
                  <a:gd name="T1" fmla="*/ 0 h 27"/>
                  <a:gd name="T2" fmla="*/ 753 w 26"/>
                  <a:gd name="T3" fmla="*/ 785 h 27"/>
                  <a:gd name="T4" fmla="*/ 0 60000 65536"/>
                  <a:gd name="T5" fmla="*/ 0 60000 65536"/>
                  <a:gd name="T6" fmla="*/ 0 w 26"/>
                  <a:gd name="T7" fmla="*/ 0 h 27"/>
                  <a:gd name="T8" fmla="*/ 26 w 26"/>
                  <a:gd name="T9" fmla="*/ 27 h 27"/>
                </a:gdLst>
                <a:ahLst/>
                <a:cxnLst>
                  <a:cxn ang="T4">
                    <a:pos x="T0" y="T1"/>
                  </a:cxn>
                  <a:cxn ang="T5">
                    <a:pos x="T2" y="T3"/>
                  </a:cxn>
                </a:cxnLst>
                <a:rect l="T6" t="T7" r="T8" b="T9"/>
                <a:pathLst>
                  <a:path w="26" h="27">
                    <a:moveTo>
                      <a:pt x="0" y="0"/>
                    </a:moveTo>
                    <a:cubicBezTo>
                      <a:pt x="4" y="12"/>
                      <a:pt x="12" y="24"/>
                      <a:pt x="26" y="2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1" name="Freeform 105"/>
              <p:cNvSpPr>
                <a:spLocks/>
              </p:cNvSpPr>
              <p:nvPr/>
            </p:nvSpPr>
            <p:spPr bwMode="auto">
              <a:xfrm>
                <a:off x="4364" y="2177"/>
                <a:ext cx="30" cy="52"/>
              </a:xfrm>
              <a:custGeom>
                <a:avLst/>
                <a:gdLst>
                  <a:gd name="T0" fmla="*/ 96 w 15"/>
                  <a:gd name="T1" fmla="*/ 0 h 26"/>
                  <a:gd name="T2" fmla="*/ 480 w 15"/>
                  <a:gd name="T3" fmla="*/ 832 h 26"/>
                  <a:gd name="T4" fmla="*/ 0 60000 65536"/>
                  <a:gd name="T5" fmla="*/ 0 60000 65536"/>
                  <a:gd name="T6" fmla="*/ 0 w 15"/>
                  <a:gd name="T7" fmla="*/ 0 h 26"/>
                  <a:gd name="T8" fmla="*/ 15 w 15"/>
                  <a:gd name="T9" fmla="*/ 26 h 26"/>
                </a:gdLst>
                <a:ahLst/>
                <a:cxnLst>
                  <a:cxn ang="T4">
                    <a:pos x="T0" y="T1"/>
                  </a:cxn>
                  <a:cxn ang="T5">
                    <a:pos x="T2" y="T3"/>
                  </a:cxn>
                </a:cxnLst>
                <a:rect l="T6" t="T7" r="T8" b="T9"/>
                <a:pathLst>
                  <a:path w="15" h="26">
                    <a:moveTo>
                      <a:pt x="3" y="0"/>
                    </a:moveTo>
                    <a:cubicBezTo>
                      <a:pt x="0" y="9"/>
                      <a:pt x="6" y="24"/>
                      <a:pt x="15" y="2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2" name="Freeform 106"/>
              <p:cNvSpPr>
                <a:spLocks/>
              </p:cNvSpPr>
              <p:nvPr/>
            </p:nvSpPr>
            <p:spPr bwMode="auto">
              <a:xfrm>
                <a:off x="4301" y="2062"/>
                <a:ext cx="37" cy="46"/>
              </a:xfrm>
              <a:custGeom>
                <a:avLst/>
                <a:gdLst>
                  <a:gd name="T0" fmla="*/ 0 w 19"/>
                  <a:gd name="T1" fmla="*/ 0 h 23"/>
                  <a:gd name="T2" fmla="*/ 532 w 19"/>
                  <a:gd name="T3" fmla="*/ 736 h 23"/>
                  <a:gd name="T4" fmla="*/ 0 60000 65536"/>
                  <a:gd name="T5" fmla="*/ 0 60000 65536"/>
                  <a:gd name="T6" fmla="*/ 0 w 19"/>
                  <a:gd name="T7" fmla="*/ 0 h 23"/>
                  <a:gd name="T8" fmla="*/ 19 w 19"/>
                  <a:gd name="T9" fmla="*/ 23 h 23"/>
                </a:gdLst>
                <a:ahLst/>
                <a:cxnLst>
                  <a:cxn ang="T4">
                    <a:pos x="T0" y="T1"/>
                  </a:cxn>
                  <a:cxn ang="T5">
                    <a:pos x="T2" y="T3"/>
                  </a:cxn>
                </a:cxnLst>
                <a:rect l="T6" t="T7" r="T8" b="T9"/>
                <a:pathLst>
                  <a:path w="19" h="23">
                    <a:moveTo>
                      <a:pt x="0" y="0"/>
                    </a:moveTo>
                    <a:cubicBezTo>
                      <a:pt x="10" y="0"/>
                      <a:pt x="15" y="16"/>
                      <a:pt x="19" y="2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3" name="Freeform 107"/>
              <p:cNvSpPr>
                <a:spLocks/>
              </p:cNvSpPr>
              <p:nvPr/>
            </p:nvSpPr>
            <p:spPr bwMode="auto">
              <a:xfrm>
                <a:off x="4324" y="2106"/>
                <a:ext cx="42" cy="42"/>
              </a:xfrm>
              <a:custGeom>
                <a:avLst/>
                <a:gdLst>
                  <a:gd name="T0" fmla="*/ 0 w 21"/>
                  <a:gd name="T1" fmla="*/ 0 h 21"/>
                  <a:gd name="T2" fmla="*/ 320 w 21"/>
                  <a:gd name="T3" fmla="*/ 128 h 21"/>
                  <a:gd name="T4" fmla="*/ 672 w 21"/>
                  <a:gd name="T5" fmla="*/ 672 h 21"/>
                  <a:gd name="T6" fmla="*/ 0 60000 65536"/>
                  <a:gd name="T7" fmla="*/ 0 60000 65536"/>
                  <a:gd name="T8" fmla="*/ 0 60000 65536"/>
                  <a:gd name="T9" fmla="*/ 0 w 21"/>
                  <a:gd name="T10" fmla="*/ 0 h 21"/>
                  <a:gd name="T11" fmla="*/ 21 w 21"/>
                  <a:gd name="T12" fmla="*/ 21 h 21"/>
                </a:gdLst>
                <a:ahLst/>
                <a:cxnLst>
                  <a:cxn ang="T6">
                    <a:pos x="T0" y="T1"/>
                  </a:cxn>
                  <a:cxn ang="T7">
                    <a:pos x="T2" y="T3"/>
                  </a:cxn>
                  <a:cxn ang="T8">
                    <a:pos x="T4" y="T5"/>
                  </a:cxn>
                </a:cxnLst>
                <a:rect l="T9" t="T10" r="T11" b="T12"/>
                <a:pathLst>
                  <a:path w="21" h="21">
                    <a:moveTo>
                      <a:pt x="0" y="0"/>
                    </a:moveTo>
                    <a:cubicBezTo>
                      <a:pt x="4" y="2"/>
                      <a:pt x="7" y="1"/>
                      <a:pt x="10" y="4"/>
                    </a:cubicBezTo>
                    <a:cubicBezTo>
                      <a:pt x="14" y="8"/>
                      <a:pt x="19" y="16"/>
                      <a:pt x="21" y="2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4" name="Freeform 108"/>
              <p:cNvSpPr>
                <a:spLocks/>
              </p:cNvSpPr>
              <p:nvPr/>
            </p:nvSpPr>
            <p:spPr bwMode="auto">
              <a:xfrm>
                <a:off x="4360" y="2150"/>
                <a:ext cx="24" cy="8"/>
              </a:xfrm>
              <a:custGeom>
                <a:avLst/>
                <a:gdLst>
                  <a:gd name="T0" fmla="*/ 0 w 12"/>
                  <a:gd name="T1" fmla="*/ 0 h 4"/>
                  <a:gd name="T2" fmla="*/ 384 w 12"/>
                  <a:gd name="T3" fmla="*/ 128 h 4"/>
                  <a:gd name="T4" fmla="*/ 0 60000 65536"/>
                  <a:gd name="T5" fmla="*/ 0 60000 65536"/>
                  <a:gd name="T6" fmla="*/ 0 w 12"/>
                  <a:gd name="T7" fmla="*/ 0 h 4"/>
                  <a:gd name="T8" fmla="*/ 12 w 12"/>
                  <a:gd name="T9" fmla="*/ 4 h 4"/>
                </a:gdLst>
                <a:ahLst/>
                <a:cxnLst>
                  <a:cxn ang="T4">
                    <a:pos x="T0" y="T1"/>
                  </a:cxn>
                  <a:cxn ang="T5">
                    <a:pos x="T2" y="T3"/>
                  </a:cxn>
                </a:cxnLst>
                <a:rect l="T6" t="T7" r="T8" b="T9"/>
                <a:pathLst>
                  <a:path w="12" h="4">
                    <a:moveTo>
                      <a:pt x="0" y="0"/>
                    </a:moveTo>
                    <a:cubicBezTo>
                      <a:pt x="5" y="0"/>
                      <a:pt x="9" y="0"/>
                      <a:pt x="12" y="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5" name="Freeform 109"/>
              <p:cNvSpPr>
                <a:spLocks/>
              </p:cNvSpPr>
              <p:nvPr/>
            </p:nvSpPr>
            <p:spPr bwMode="auto">
              <a:xfrm>
                <a:off x="4433" y="2306"/>
                <a:ext cx="36" cy="42"/>
              </a:xfrm>
              <a:custGeom>
                <a:avLst/>
                <a:gdLst>
                  <a:gd name="T0" fmla="*/ 0 w 18"/>
                  <a:gd name="T1" fmla="*/ 0 h 21"/>
                  <a:gd name="T2" fmla="*/ 576 w 18"/>
                  <a:gd name="T3" fmla="*/ 672 h 21"/>
                  <a:gd name="T4" fmla="*/ 0 60000 65536"/>
                  <a:gd name="T5" fmla="*/ 0 60000 65536"/>
                  <a:gd name="T6" fmla="*/ 0 w 18"/>
                  <a:gd name="T7" fmla="*/ 0 h 21"/>
                  <a:gd name="T8" fmla="*/ 18 w 18"/>
                  <a:gd name="T9" fmla="*/ 21 h 21"/>
                </a:gdLst>
                <a:ahLst/>
                <a:cxnLst>
                  <a:cxn ang="T4">
                    <a:pos x="T0" y="T1"/>
                  </a:cxn>
                  <a:cxn ang="T5">
                    <a:pos x="T2" y="T3"/>
                  </a:cxn>
                </a:cxnLst>
                <a:rect l="T6" t="T7" r="T8" b="T9"/>
                <a:pathLst>
                  <a:path w="18" h="21">
                    <a:moveTo>
                      <a:pt x="0" y="0"/>
                    </a:moveTo>
                    <a:cubicBezTo>
                      <a:pt x="3" y="10"/>
                      <a:pt x="8" y="19"/>
                      <a:pt x="18" y="2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6" name="Freeform 110"/>
              <p:cNvSpPr>
                <a:spLocks/>
              </p:cNvSpPr>
              <p:nvPr/>
            </p:nvSpPr>
            <p:spPr bwMode="auto">
              <a:xfrm>
                <a:off x="4467" y="2322"/>
                <a:ext cx="24" cy="57"/>
              </a:xfrm>
              <a:custGeom>
                <a:avLst/>
                <a:gdLst>
                  <a:gd name="T0" fmla="*/ 32 w 12"/>
                  <a:gd name="T1" fmla="*/ 0 h 29"/>
                  <a:gd name="T2" fmla="*/ 384 w 12"/>
                  <a:gd name="T3" fmla="*/ 849 h 29"/>
                  <a:gd name="T4" fmla="*/ 0 60000 65536"/>
                  <a:gd name="T5" fmla="*/ 0 60000 65536"/>
                  <a:gd name="T6" fmla="*/ 0 w 12"/>
                  <a:gd name="T7" fmla="*/ 0 h 29"/>
                  <a:gd name="T8" fmla="*/ 12 w 12"/>
                  <a:gd name="T9" fmla="*/ 29 h 29"/>
                </a:gdLst>
                <a:ahLst/>
                <a:cxnLst>
                  <a:cxn ang="T4">
                    <a:pos x="T0" y="T1"/>
                  </a:cxn>
                  <a:cxn ang="T5">
                    <a:pos x="T2" y="T3"/>
                  </a:cxn>
                </a:cxnLst>
                <a:rect l="T6" t="T7" r="T8" b="T9"/>
                <a:pathLst>
                  <a:path w="12" h="29">
                    <a:moveTo>
                      <a:pt x="1" y="0"/>
                    </a:moveTo>
                    <a:cubicBezTo>
                      <a:pt x="0" y="11"/>
                      <a:pt x="2" y="23"/>
                      <a:pt x="12" y="29"/>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7" name="Freeform 111"/>
              <p:cNvSpPr>
                <a:spLocks/>
              </p:cNvSpPr>
              <p:nvPr/>
            </p:nvSpPr>
            <p:spPr bwMode="auto">
              <a:xfrm>
                <a:off x="4465" y="2276"/>
                <a:ext cx="36" cy="62"/>
              </a:xfrm>
              <a:custGeom>
                <a:avLst/>
                <a:gdLst>
                  <a:gd name="T0" fmla="*/ 0 w 18"/>
                  <a:gd name="T1" fmla="*/ 0 h 31"/>
                  <a:gd name="T2" fmla="*/ 576 w 18"/>
                  <a:gd name="T3" fmla="*/ 992 h 31"/>
                  <a:gd name="T4" fmla="*/ 0 60000 65536"/>
                  <a:gd name="T5" fmla="*/ 0 60000 65536"/>
                  <a:gd name="T6" fmla="*/ 0 w 18"/>
                  <a:gd name="T7" fmla="*/ 0 h 31"/>
                  <a:gd name="T8" fmla="*/ 18 w 18"/>
                  <a:gd name="T9" fmla="*/ 31 h 31"/>
                </a:gdLst>
                <a:ahLst/>
                <a:cxnLst>
                  <a:cxn ang="T4">
                    <a:pos x="T0" y="T1"/>
                  </a:cxn>
                  <a:cxn ang="T5">
                    <a:pos x="T2" y="T3"/>
                  </a:cxn>
                </a:cxnLst>
                <a:rect l="T6" t="T7" r="T8" b="T9"/>
                <a:pathLst>
                  <a:path w="18" h="31">
                    <a:moveTo>
                      <a:pt x="0" y="0"/>
                    </a:moveTo>
                    <a:cubicBezTo>
                      <a:pt x="13" y="7"/>
                      <a:pt x="14" y="18"/>
                      <a:pt x="18" y="3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8" name="Freeform 112"/>
              <p:cNvSpPr>
                <a:spLocks/>
              </p:cNvSpPr>
              <p:nvPr/>
            </p:nvSpPr>
            <p:spPr bwMode="auto">
              <a:xfrm>
                <a:off x="4491" y="2334"/>
                <a:ext cx="33" cy="31"/>
              </a:xfrm>
              <a:custGeom>
                <a:avLst/>
                <a:gdLst>
                  <a:gd name="T0" fmla="*/ 0 w 17"/>
                  <a:gd name="T1" fmla="*/ 0 h 16"/>
                  <a:gd name="T2" fmla="*/ 468 w 17"/>
                  <a:gd name="T3" fmla="*/ 436 h 16"/>
                  <a:gd name="T4" fmla="*/ 0 60000 65536"/>
                  <a:gd name="T5" fmla="*/ 0 60000 65536"/>
                  <a:gd name="T6" fmla="*/ 0 w 17"/>
                  <a:gd name="T7" fmla="*/ 0 h 16"/>
                  <a:gd name="T8" fmla="*/ 17 w 17"/>
                  <a:gd name="T9" fmla="*/ 16 h 16"/>
                </a:gdLst>
                <a:ahLst/>
                <a:cxnLst>
                  <a:cxn ang="T4">
                    <a:pos x="T0" y="T1"/>
                  </a:cxn>
                  <a:cxn ang="T5">
                    <a:pos x="T2" y="T3"/>
                  </a:cxn>
                </a:cxnLst>
                <a:rect l="T6" t="T7" r="T8" b="T9"/>
                <a:pathLst>
                  <a:path w="17" h="16">
                    <a:moveTo>
                      <a:pt x="0" y="0"/>
                    </a:moveTo>
                    <a:cubicBezTo>
                      <a:pt x="7" y="3"/>
                      <a:pt x="14" y="9"/>
                      <a:pt x="17" y="1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49" name="Freeform 113"/>
              <p:cNvSpPr>
                <a:spLocks/>
              </p:cNvSpPr>
              <p:nvPr/>
            </p:nvSpPr>
            <p:spPr bwMode="auto">
              <a:xfrm>
                <a:off x="4513" y="2362"/>
                <a:ext cx="39" cy="23"/>
              </a:xfrm>
              <a:custGeom>
                <a:avLst/>
                <a:gdLst>
                  <a:gd name="T0" fmla="*/ 0 w 20"/>
                  <a:gd name="T1" fmla="*/ 84 h 12"/>
                  <a:gd name="T2" fmla="*/ 564 w 20"/>
                  <a:gd name="T3" fmla="*/ 309 h 12"/>
                  <a:gd name="T4" fmla="*/ 0 60000 65536"/>
                  <a:gd name="T5" fmla="*/ 0 60000 65536"/>
                  <a:gd name="T6" fmla="*/ 0 w 20"/>
                  <a:gd name="T7" fmla="*/ 0 h 12"/>
                  <a:gd name="T8" fmla="*/ 20 w 20"/>
                  <a:gd name="T9" fmla="*/ 12 h 12"/>
                </a:gdLst>
                <a:ahLst/>
                <a:cxnLst>
                  <a:cxn ang="T4">
                    <a:pos x="T0" y="T1"/>
                  </a:cxn>
                  <a:cxn ang="T5">
                    <a:pos x="T2" y="T3"/>
                  </a:cxn>
                </a:cxnLst>
                <a:rect l="T6" t="T7" r="T8" b="T9"/>
                <a:pathLst>
                  <a:path w="20" h="12">
                    <a:moveTo>
                      <a:pt x="0" y="3"/>
                    </a:moveTo>
                    <a:cubicBezTo>
                      <a:pt x="8" y="0"/>
                      <a:pt x="17" y="3"/>
                      <a:pt x="20" y="12"/>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0" name="Freeform 114"/>
              <p:cNvSpPr>
                <a:spLocks/>
              </p:cNvSpPr>
              <p:nvPr/>
            </p:nvSpPr>
            <p:spPr bwMode="auto">
              <a:xfrm>
                <a:off x="4524" y="2405"/>
                <a:ext cx="32" cy="34"/>
              </a:xfrm>
              <a:custGeom>
                <a:avLst/>
                <a:gdLst>
                  <a:gd name="T0" fmla="*/ 32 w 16"/>
                  <a:gd name="T1" fmla="*/ 0 h 17"/>
                  <a:gd name="T2" fmla="*/ 512 w 16"/>
                  <a:gd name="T3" fmla="*/ 544 h 17"/>
                  <a:gd name="T4" fmla="*/ 0 60000 65536"/>
                  <a:gd name="T5" fmla="*/ 0 60000 65536"/>
                  <a:gd name="T6" fmla="*/ 0 w 16"/>
                  <a:gd name="T7" fmla="*/ 0 h 17"/>
                  <a:gd name="T8" fmla="*/ 16 w 16"/>
                  <a:gd name="T9" fmla="*/ 17 h 17"/>
                </a:gdLst>
                <a:ahLst/>
                <a:cxnLst>
                  <a:cxn ang="T4">
                    <a:pos x="T0" y="T1"/>
                  </a:cxn>
                  <a:cxn ang="T5">
                    <a:pos x="T2" y="T3"/>
                  </a:cxn>
                </a:cxnLst>
                <a:rect l="T6" t="T7" r="T8" b="T9"/>
                <a:pathLst>
                  <a:path w="16" h="17">
                    <a:moveTo>
                      <a:pt x="1" y="0"/>
                    </a:moveTo>
                    <a:cubicBezTo>
                      <a:pt x="0" y="8"/>
                      <a:pt x="9" y="15"/>
                      <a:pt x="16" y="1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1" name="Freeform 115"/>
              <p:cNvSpPr>
                <a:spLocks/>
              </p:cNvSpPr>
              <p:nvPr/>
            </p:nvSpPr>
            <p:spPr bwMode="auto">
              <a:xfrm>
                <a:off x="4552" y="2421"/>
                <a:ext cx="24" cy="40"/>
              </a:xfrm>
              <a:custGeom>
                <a:avLst/>
                <a:gdLst>
                  <a:gd name="T0" fmla="*/ 0 w 12"/>
                  <a:gd name="T1" fmla="*/ 0 h 20"/>
                  <a:gd name="T2" fmla="*/ 384 w 12"/>
                  <a:gd name="T3" fmla="*/ 640 h 20"/>
                  <a:gd name="T4" fmla="*/ 0 60000 65536"/>
                  <a:gd name="T5" fmla="*/ 0 60000 65536"/>
                  <a:gd name="T6" fmla="*/ 0 w 12"/>
                  <a:gd name="T7" fmla="*/ 0 h 20"/>
                  <a:gd name="T8" fmla="*/ 12 w 12"/>
                  <a:gd name="T9" fmla="*/ 20 h 20"/>
                </a:gdLst>
                <a:ahLst/>
                <a:cxnLst>
                  <a:cxn ang="T4">
                    <a:pos x="T0" y="T1"/>
                  </a:cxn>
                  <a:cxn ang="T5">
                    <a:pos x="T2" y="T3"/>
                  </a:cxn>
                </a:cxnLst>
                <a:rect l="T6" t="T7" r="T8" b="T9"/>
                <a:pathLst>
                  <a:path w="12" h="20">
                    <a:moveTo>
                      <a:pt x="0" y="0"/>
                    </a:moveTo>
                    <a:cubicBezTo>
                      <a:pt x="1" y="7"/>
                      <a:pt x="5" y="18"/>
                      <a:pt x="12" y="2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2" name="Freeform 116"/>
              <p:cNvSpPr>
                <a:spLocks/>
              </p:cNvSpPr>
              <p:nvPr/>
            </p:nvSpPr>
            <p:spPr bwMode="auto">
              <a:xfrm>
                <a:off x="4421" y="3076"/>
                <a:ext cx="42" cy="40"/>
              </a:xfrm>
              <a:custGeom>
                <a:avLst/>
                <a:gdLst>
                  <a:gd name="T0" fmla="*/ 0 w 21"/>
                  <a:gd name="T1" fmla="*/ 544 h 20"/>
                  <a:gd name="T2" fmla="*/ 672 w 21"/>
                  <a:gd name="T3" fmla="*/ 0 h 20"/>
                  <a:gd name="T4" fmla="*/ 0 60000 65536"/>
                  <a:gd name="T5" fmla="*/ 0 60000 65536"/>
                  <a:gd name="T6" fmla="*/ 0 w 21"/>
                  <a:gd name="T7" fmla="*/ 0 h 20"/>
                  <a:gd name="T8" fmla="*/ 21 w 21"/>
                  <a:gd name="T9" fmla="*/ 20 h 20"/>
                </a:gdLst>
                <a:ahLst/>
                <a:cxnLst>
                  <a:cxn ang="T4">
                    <a:pos x="T0" y="T1"/>
                  </a:cxn>
                  <a:cxn ang="T5">
                    <a:pos x="T2" y="T3"/>
                  </a:cxn>
                </a:cxnLst>
                <a:rect l="T6" t="T7" r="T8" b="T9"/>
                <a:pathLst>
                  <a:path w="21" h="20">
                    <a:moveTo>
                      <a:pt x="0" y="17"/>
                    </a:moveTo>
                    <a:cubicBezTo>
                      <a:pt x="9" y="20"/>
                      <a:pt x="20" y="9"/>
                      <a:pt x="21"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3" name="Freeform 117"/>
              <p:cNvSpPr>
                <a:spLocks/>
              </p:cNvSpPr>
              <p:nvPr/>
            </p:nvSpPr>
            <p:spPr bwMode="auto">
              <a:xfrm>
                <a:off x="4455" y="3047"/>
                <a:ext cx="46" cy="37"/>
              </a:xfrm>
              <a:custGeom>
                <a:avLst/>
                <a:gdLst>
                  <a:gd name="T0" fmla="*/ 0 w 23"/>
                  <a:gd name="T1" fmla="*/ 333 h 19"/>
                  <a:gd name="T2" fmla="*/ 736 w 23"/>
                  <a:gd name="T3" fmla="*/ 0 h 19"/>
                  <a:gd name="T4" fmla="*/ 0 60000 65536"/>
                  <a:gd name="T5" fmla="*/ 0 60000 65536"/>
                  <a:gd name="T6" fmla="*/ 0 w 23"/>
                  <a:gd name="T7" fmla="*/ 0 h 19"/>
                  <a:gd name="T8" fmla="*/ 23 w 23"/>
                  <a:gd name="T9" fmla="*/ 19 h 19"/>
                </a:gdLst>
                <a:ahLst/>
                <a:cxnLst>
                  <a:cxn ang="T4">
                    <a:pos x="T0" y="T1"/>
                  </a:cxn>
                  <a:cxn ang="T5">
                    <a:pos x="T2" y="T3"/>
                  </a:cxn>
                </a:cxnLst>
                <a:rect l="T6" t="T7" r="T8" b="T9"/>
                <a:pathLst>
                  <a:path w="23" h="19">
                    <a:moveTo>
                      <a:pt x="0" y="12"/>
                    </a:moveTo>
                    <a:cubicBezTo>
                      <a:pt x="8" y="19"/>
                      <a:pt x="20" y="8"/>
                      <a:pt x="23"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4" name="Freeform 118"/>
              <p:cNvSpPr>
                <a:spLocks/>
              </p:cNvSpPr>
              <p:nvPr/>
            </p:nvSpPr>
            <p:spPr bwMode="auto">
              <a:xfrm>
                <a:off x="4495" y="3039"/>
                <a:ext cx="20" cy="6"/>
              </a:xfrm>
              <a:custGeom>
                <a:avLst/>
                <a:gdLst>
                  <a:gd name="T0" fmla="*/ 0 w 10"/>
                  <a:gd name="T1" fmla="*/ 0 h 3"/>
                  <a:gd name="T2" fmla="*/ 320 w 10"/>
                  <a:gd name="T3" fmla="*/ 32 h 3"/>
                  <a:gd name="T4" fmla="*/ 0 60000 65536"/>
                  <a:gd name="T5" fmla="*/ 0 60000 65536"/>
                  <a:gd name="T6" fmla="*/ 0 w 10"/>
                  <a:gd name="T7" fmla="*/ 0 h 3"/>
                  <a:gd name="T8" fmla="*/ 10 w 10"/>
                  <a:gd name="T9" fmla="*/ 3 h 3"/>
                </a:gdLst>
                <a:ahLst/>
                <a:cxnLst>
                  <a:cxn ang="T4">
                    <a:pos x="T0" y="T1"/>
                  </a:cxn>
                  <a:cxn ang="T5">
                    <a:pos x="T2" y="T3"/>
                  </a:cxn>
                </a:cxnLst>
                <a:rect l="T6" t="T7" r="T8" b="T9"/>
                <a:pathLst>
                  <a:path w="10" h="3">
                    <a:moveTo>
                      <a:pt x="0" y="0"/>
                    </a:moveTo>
                    <a:cubicBezTo>
                      <a:pt x="2" y="3"/>
                      <a:pt x="7" y="3"/>
                      <a:pt x="10" y="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5" name="Freeform 119"/>
              <p:cNvSpPr>
                <a:spLocks/>
              </p:cNvSpPr>
              <p:nvPr/>
            </p:nvSpPr>
            <p:spPr bwMode="auto">
              <a:xfrm>
                <a:off x="4562" y="2914"/>
                <a:ext cx="20" cy="44"/>
              </a:xfrm>
              <a:custGeom>
                <a:avLst/>
                <a:gdLst>
                  <a:gd name="T0" fmla="*/ 320 w 10"/>
                  <a:gd name="T1" fmla="*/ 0 h 22"/>
                  <a:gd name="T2" fmla="*/ 32 w 10"/>
                  <a:gd name="T3" fmla="*/ 704 h 22"/>
                  <a:gd name="T4" fmla="*/ 0 60000 65536"/>
                  <a:gd name="T5" fmla="*/ 0 60000 65536"/>
                  <a:gd name="T6" fmla="*/ 0 w 10"/>
                  <a:gd name="T7" fmla="*/ 0 h 22"/>
                  <a:gd name="T8" fmla="*/ 10 w 10"/>
                  <a:gd name="T9" fmla="*/ 22 h 22"/>
                </a:gdLst>
                <a:ahLst/>
                <a:cxnLst>
                  <a:cxn ang="T4">
                    <a:pos x="T0" y="T1"/>
                  </a:cxn>
                  <a:cxn ang="T5">
                    <a:pos x="T2" y="T3"/>
                  </a:cxn>
                </a:cxnLst>
                <a:rect l="T6" t="T7" r="T8" b="T9"/>
                <a:pathLst>
                  <a:path w="10" h="22">
                    <a:moveTo>
                      <a:pt x="10" y="0"/>
                    </a:moveTo>
                    <a:cubicBezTo>
                      <a:pt x="3" y="4"/>
                      <a:pt x="0" y="13"/>
                      <a:pt x="1" y="22"/>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6" name="Freeform 120"/>
              <p:cNvSpPr>
                <a:spLocks/>
              </p:cNvSpPr>
              <p:nvPr/>
            </p:nvSpPr>
            <p:spPr bwMode="auto">
              <a:xfrm>
                <a:off x="4544" y="2958"/>
                <a:ext cx="24" cy="13"/>
              </a:xfrm>
              <a:custGeom>
                <a:avLst/>
                <a:gdLst>
                  <a:gd name="T0" fmla="*/ 0 w 12"/>
                  <a:gd name="T1" fmla="*/ 156 h 7"/>
                  <a:gd name="T2" fmla="*/ 384 w 12"/>
                  <a:gd name="T3" fmla="*/ 0 h 7"/>
                  <a:gd name="T4" fmla="*/ 0 60000 65536"/>
                  <a:gd name="T5" fmla="*/ 0 60000 65536"/>
                  <a:gd name="T6" fmla="*/ 0 w 12"/>
                  <a:gd name="T7" fmla="*/ 0 h 7"/>
                  <a:gd name="T8" fmla="*/ 12 w 12"/>
                  <a:gd name="T9" fmla="*/ 7 h 7"/>
                </a:gdLst>
                <a:ahLst/>
                <a:cxnLst>
                  <a:cxn ang="T4">
                    <a:pos x="T0" y="T1"/>
                  </a:cxn>
                  <a:cxn ang="T5">
                    <a:pos x="T2" y="T3"/>
                  </a:cxn>
                </a:cxnLst>
                <a:rect l="T6" t="T7" r="T8" b="T9"/>
                <a:pathLst>
                  <a:path w="12" h="7">
                    <a:moveTo>
                      <a:pt x="0" y="7"/>
                    </a:moveTo>
                    <a:cubicBezTo>
                      <a:pt x="2" y="3"/>
                      <a:pt x="8" y="0"/>
                      <a:pt x="12"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7" name="Freeform 121"/>
              <p:cNvSpPr>
                <a:spLocks/>
              </p:cNvSpPr>
              <p:nvPr/>
            </p:nvSpPr>
            <p:spPr bwMode="auto">
              <a:xfrm>
                <a:off x="4509" y="2993"/>
                <a:ext cx="11" cy="18"/>
              </a:xfrm>
              <a:custGeom>
                <a:avLst/>
                <a:gdLst>
                  <a:gd name="T0" fmla="*/ 0 w 6"/>
                  <a:gd name="T1" fmla="*/ 0 h 9"/>
                  <a:gd name="T2" fmla="*/ 125 w 6"/>
                  <a:gd name="T3" fmla="*/ 288 h 9"/>
                  <a:gd name="T4" fmla="*/ 0 60000 65536"/>
                  <a:gd name="T5" fmla="*/ 0 60000 65536"/>
                  <a:gd name="T6" fmla="*/ 0 w 6"/>
                  <a:gd name="T7" fmla="*/ 0 h 9"/>
                  <a:gd name="T8" fmla="*/ 6 w 6"/>
                  <a:gd name="T9" fmla="*/ 9 h 9"/>
                </a:gdLst>
                <a:ahLst/>
                <a:cxnLst>
                  <a:cxn ang="T4">
                    <a:pos x="T0" y="T1"/>
                  </a:cxn>
                  <a:cxn ang="T5">
                    <a:pos x="T2" y="T3"/>
                  </a:cxn>
                </a:cxnLst>
                <a:rect l="T6" t="T7" r="T8" b="T9"/>
                <a:pathLst>
                  <a:path w="6" h="9">
                    <a:moveTo>
                      <a:pt x="0" y="0"/>
                    </a:moveTo>
                    <a:cubicBezTo>
                      <a:pt x="3" y="1"/>
                      <a:pt x="6" y="5"/>
                      <a:pt x="6" y="9"/>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8" name="Freeform 122"/>
              <p:cNvSpPr>
                <a:spLocks/>
              </p:cNvSpPr>
              <p:nvPr/>
            </p:nvSpPr>
            <p:spPr bwMode="auto">
              <a:xfrm>
                <a:off x="4516" y="2995"/>
                <a:ext cx="10" cy="8"/>
              </a:xfrm>
              <a:custGeom>
                <a:avLst/>
                <a:gdLst>
                  <a:gd name="T0" fmla="*/ 0 w 5"/>
                  <a:gd name="T1" fmla="*/ 128 h 4"/>
                  <a:gd name="T2" fmla="*/ 160 w 5"/>
                  <a:gd name="T3" fmla="*/ 0 h 4"/>
                  <a:gd name="T4" fmla="*/ 0 60000 65536"/>
                  <a:gd name="T5" fmla="*/ 0 60000 65536"/>
                  <a:gd name="T6" fmla="*/ 0 w 5"/>
                  <a:gd name="T7" fmla="*/ 0 h 4"/>
                  <a:gd name="T8" fmla="*/ 5 w 5"/>
                  <a:gd name="T9" fmla="*/ 4 h 4"/>
                </a:gdLst>
                <a:ahLst/>
                <a:cxnLst>
                  <a:cxn ang="T4">
                    <a:pos x="T0" y="T1"/>
                  </a:cxn>
                  <a:cxn ang="T5">
                    <a:pos x="T2" y="T3"/>
                  </a:cxn>
                </a:cxnLst>
                <a:rect l="T6" t="T7" r="T8" b="T9"/>
                <a:pathLst>
                  <a:path w="5" h="4">
                    <a:moveTo>
                      <a:pt x="0" y="4"/>
                    </a:moveTo>
                    <a:cubicBezTo>
                      <a:pt x="1" y="2"/>
                      <a:pt x="3" y="1"/>
                      <a:pt x="5"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59" name="Freeform 123"/>
              <p:cNvSpPr>
                <a:spLocks/>
              </p:cNvSpPr>
              <p:nvPr/>
            </p:nvSpPr>
            <p:spPr bwMode="auto">
              <a:xfrm>
                <a:off x="4643" y="2811"/>
                <a:ext cx="16" cy="46"/>
              </a:xfrm>
              <a:custGeom>
                <a:avLst/>
                <a:gdLst>
                  <a:gd name="T0" fmla="*/ 128 w 8"/>
                  <a:gd name="T1" fmla="*/ 0 h 23"/>
                  <a:gd name="T2" fmla="*/ 0 w 8"/>
                  <a:gd name="T3" fmla="*/ 736 h 23"/>
                  <a:gd name="T4" fmla="*/ 0 60000 65536"/>
                  <a:gd name="T5" fmla="*/ 0 60000 65536"/>
                  <a:gd name="T6" fmla="*/ 0 w 8"/>
                  <a:gd name="T7" fmla="*/ 0 h 23"/>
                  <a:gd name="T8" fmla="*/ 8 w 8"/>
                  <a:gd name="T9" fmla="*/ 23 h 23"/>
                </a:gdLst>
                <a:ahLst/>
                <a:cxnLst>
                  <a:cxn ang="T4">
                    <a:pos x="T0" y="T1"/>
                  </a:cxn>
                  <a:cxn ang="T5">
                    <a:pos x="T2" y="T3"/>
                  </a:cxn>
                </a:cxnLst>
                <a:rect l="T6" t="T7" r="T8" b="T9"/>
                <a:pathLst>
                  <a:path w="8" h="23">
                    <a:moveTo>
                      <a:pt x="4" y="0"/>
                    </a:moveTo>
                    <a:cubicBezTo>
                      <a:pt x="8" y="7"/>
                      <a:pt x="7" y="18"/>
                      <a:pt x="0" y="2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0" name="Freeform 124"/>
              <p:cNvSpPr>
                <a:spLocks/>
              </p:cNvSpPr>
              <p:nvPr/>
            </p:nvSpPr>
            <p:spPr bwMode="auto">
              <a:xfrm>
                <a:off x="4635" y="2785"/>
                <a:ext cx="28" cy="40"/>
              </a:xfrm>
              <a:custGeom>
                <a:avLst/>
                <a:gdLst>
                  <a:gd name="T0" fmla="*/ 352 w 14"/>
                  <a:gd name="T1" fmla="*/ 0 h 20"/>
                  <a:gd name="T2" fmla="*/ 0 w 14"/>
                  <a:gd name="T3" fmla="*/ 640 h 20"/>
                  <a:gd name="T4" fmla="*/ 0 60000 65536"/>
                  <a:gd name="T5" fmla="*/ 0 60000 65536"/>
                  <a:gd name="T6" fmla="*/ 0 w 14"/>
                  <a:gd name="T7" fmla="*/ 0 h 20"/>
                  <a:gd name="T8" fmla="*/ 14 w 14"/>
                  <a:gd name="T9" fmla="*/ 20 h 20"/>
                </a:gdLst>
                <a:ahLst/>
                <a:cxnLst>
                  <a:cxn ang="T4">
                    <a:pos x="T0" y="T1"/>
                  </a:cxn>
                  <a:cxn ang="T5">
                    <a:pos x="T2" y="T3"/>
                  </a:cxn>
                </a:cxnLst>
                <a:rect l="T6" t="T7" r="T8" b="T9"/>
                <a:pathLst>
                  <a:path w="14" h="20">
                    <a:moveTo>
                      <a:pt x="11" y="0"/>
                    </a:moveTo>
                    <a:cubicBezTo>
                      <a:pt x="14" y="9"/>
                      <a:pt x="6" y="14"/>
                      <a:pt x="0" y="2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1" name="Freeform 125"/>
              <p:cNvSpPr>
                <a:spLocks/>
              </p:cNvSpPr>
              <p:nvPr/>
            </p:nvSpPr>
            <p:spPr bwMode="auto">
              <a:xfrm>
                <a:off x="4673" y="2716"/>
                <a:ext cx="22" cy="44"/>
              </a:xfrm>
              <a:custGeom>
                <a:avLst/>
                <a:gdLst>
                  <a:gd name="T0" fmla="*/ 0 w 11"/>
                  <a:gd name="T1" fmla="*/ 704 h 22"/>
                  <a:gd name="T2" fmla="*/ 352 w 11"/>
                  <a:gd name="T3" fmla="*/ 0 h 22"/>
                  <a:gd name="T4" fmla="*/ 0 60000 65536"/>
                  <a:gd name="T5" fmla="*/ 0 60000 65536"/>
                  <a:gd name="T6" fmla="*/ 0 w 11"/>
                  <a:gd name="T7" fmla="*/ 0 h 22"/>
                  <a:gd name="T8" fmla="*/ 11 w 11"/>
                  <a:gd name="T9" fmla="*/ 22 h 22"/>
                </a:gdLst>
                <a:ahLst/>
                <a:cxnLst>
                  <a:cxn ang="T4">
                    <a:pos x="T0" y="T1"/>
                  </a:cxn>
                  <a:cxn ang="T5">
                    <a:pos x="T2" y="T3"/>
                  </a:cxn>
                </a:cxnLst>
                <a:rect l="T6" t="T7" r="T8" b="T9"/>
                <a:pathLst>
                  <a:path w="11" h="22">
                    <a:moveTo>
                      <a:pt x="0" y="22"/>
                    </a:moveTo>
                    <a:cubicBezTo>
                      <a:pt x="0" y="12"/>
                      <a:pt x="3" y="6"/>
                      <a:pt x="11"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2" name="Freeform 126"/>
              <p:cNvSpPr>
                <a:spLocks/>
              </p:cNvSpPr>
              <p:nvPr/>
            </p:nvSpPr>
            <p:spPr bwMode="auto">
              <a:xfrm>
                <a:off x="4695" y="2706"/>
                <a:ext cx="6" cy="24"/>
              </a:xfrm>
              <a:custGeom>
                <a:avLst/>
                <a:gdLst>
                  <a:gd name="T0" fmla="*/ 32 w 3"/>
                  <a:gd name="T1" fmla="*/ 0 h 12"/>
                  <a:gd name="T2" fmla="*/ 96 w 3"/>
                  <a:gd name="T3" fmla="*/ 384 h 12"/>
                  <a:gd name="T4" fmla="*/ 0 60000 65536"/>
                  <a:gd name="T5" fmla="*/ 0 60000 65536"/>
                  <a:gd name="T6" fmla="*/ 0 w 3"/>
                  <a:gd name="T7" fmla="*/ 0 h 12"/>
                  <a:gd name="T8" fmla="*/ 3 w 3"/>
                  <a:gd name="T9" fmla="*/ 12 h 12"/>
                </a:gdLst>
                <a:ahLst/>
                <a:cxnLst>
                  <a:cxn ang="T4">
                    <a:pos x="T0" y="T1"/>
                  </a:cxn>
                  <a:cxn ang="T5">
                    <a:pos x="T2" y="T3"/>
                  </a:cxn>
                </a:cxnLst>
                <a:rect l="T6" t="T7" r="T8" b="T9"/>
                <a:pathLst>
                  <a:path w="3" h="12">
                    <a:moveTo>
                      <a:pt x="1" y="0"/>
                    </a:moveTo>
                    <a:cubicBezTo>
                      <a:pt x="0" y="4"/>
                      <a:pt x="0" y="8"/>
                      <a:pt x="3" y="12"/>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3" name="Freeform 127"/>
              <p:cNvSpPr>
                <a:spLocks/>
              </p:cNvSpPr>
              <p:nvPr/>
            </p:nvSpPr>
            <p:spPr bwMode="auto">
              <a:xfrm>
                <a:off x="4210" y="3221"/>
                <a:ext cx="10" cy="59"/>
              </a:xfrm>
              <a:custGeom>
                <a:avLst/>
                <a:gdLst>
                  <a:gd name="T0" fmla="*/ 64 w 5"/>
                  <a:gd name="T1" fmla="*/ 0 h 30"/>
                  <a:gd name="T2" fmla="*/ 0 w 5"/>
                  <a:gd name="T3" fmla="*/ 881 h 30"/>
                  <a:gd name="T4" fmla="*/ 0 60000 65536"/>
                  <a:gd name="T5" fmla="*/ 0 60000 65536"/>
                  <a:gd name="T6" fmla="*/ 0 w 5"/>
                  <a:gd name="T7" fmla="*/ 0 h 30"/>
                  <a:gd name="T8" fmla="*/ 5 w 5"/>
                  <a:gd name="T9" fmla="*/ 30 h 30"/>
                </a:gdLst>
                <a:ahLst/>
                <a:cxnLst>
                  <a:cxn ang="T4">
                    <a:pos x="T0" y="T1"/>
                  </a:cxn>
                  <a:cxn ang="T5">
                    <a:pos x="T2" y="T3"/>
                  </a:cxn>
                </a:cxnLst>
                <a:rect l="T6" t="T7" r="T8" b="T9"/>
                <a:pathLst>
                  <a:path w="5" h="30">
                    <a:moveTo>
                      <a:pt x="2" y="0"/>
                    </a:moveTo>
                    <a:cubicBezTo>
                      <a:pt x="5" y="10"/>
                      <a:pt x="5" y="21"/>
                      <a:pt x="0" y="3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4" name="Freeform 128"/>
              <p:cNvSpPr>
                <a:spLocks/>
              </p:cNvSpPr>
              <p:nvPr/>
            </p:nvSpPr>
            <p:spPr bwMode="auto">
              <a:xfrm>
                <a:off x="4200" y="3193"/>
                <a:ext cx="31" cy="34"/>
              </a:xfrm>
              <a:custGeom>
                <a:avLst/>
                <a:gdLst>
                  <a:gd name="T0" fmla="*/ 0 w 16"/>
                  <a:gd name="T1" fmla="*/ 544 h 17"/>
                  <a:gd name="T2" fmla="*/ 436 w 16"/>
                  <a:gd name="T3" fmla="*/ 0 h 17"/>
                  <a:gd name="T4" fmla="*/ 0 60000 65536"/>
                  <a:gd name="T5" fmla="*/ 0 60000 65536"/>
                  <a:gd name="T6" fmla="*/ 0 w 16"/>
                  <a:gd name="T7" fmla="*/ 0 h 17"/>
                  <a:gd name="T8" fmla="*/ 16 w 16"/>
                  <a:gd name="T9" fmla="*/ 17 h 17"/>
                </a:gdLst>
                <a:ahLst/>
                <a:cxnLst>
                  <a:cxn ang="T4">
                    <a:pos x="T0" y="T1"/>
                  </a:cxn>
                  <a:cxn ang="T5">
                    <a:pos x="T2" y="T3"/>
                  </a:cxn>
                </a:cxnLst>
                <a:rect l="T6" t="T7" r="T8" b="T9"/>
                <a:pathLst>
                  <a:path w="16" h="17">
                    <a:moveTo>
                      <a:pt x="0" y="17"/>
                    </a:moveTo>
                    <a:cubicBezTo>
                      <a:pt x="8" y="16"/>
                      <a:pt x="13" y="7"/>
                      <a:pt x="16"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5" name="Freeform 129"/>
              <p:cNvSpPr>
                <a:spLocks/>
              </p:cNvSpPr>
              <p:nvPr/>
            </p:nvSpPr>
            <p:spPr bwMode="auto">
              <a:xfrm>
                <a:off x="4243" y="3142"/>
                <a:ext cx="42" cy="20"/>
              </a:xfrm>
              <a:custGeom>
                <a:avLst/>
                <a:gdLst>
                  <a:gd name="T0" fmla="*/ 0 w 21"/>
                  <a:gd name="T1" fmla="*/ 320 h 10"/>
                  <a:gd name="T2" fmla="*/ 672 w 21"/>
                  <a:gd name="T3" fmla="*/ 96 h 10"/>
                  <a:gd name="T4" fmla="*/ 0 60000 65536"/>
                  <a:gd name="T5" fmla="*/ 0 60000 65536"/>
                  <a:gd name="T6" fmla="*/ 0 w 21"/>
                  <a:gd name="T7" fmla="*/ 0 h 10"/>
                  <a:gd name="T8" fmla="*/ 21 w 21"/>
                  <a:gd name="T9" fmla="*/ 10 h 10"/>
                </a:gdLst>
                <a:ahLst/>
                <a:cxnLst>
                  <a:cxn ang="T4">
                    <a:pos x="T0" y="T1"/>
                  </a:cxn>
                  <a:cxn ang="T5">
                    <a:pos x="T2" y="T3"/>
                  </a:cxn>
                </a:cxnLst>
                <a:rect l="T6" t="T7" r="T8" b="T9"/>
                <a:pathLst>
                  <a:path w="21" h="10">
                    <a:moveTo>
                      <a:pt x="0" y="10"/>
                    </a:moveTo>
                    <a:cubicBezTo>
                      <a:pt x="2" y="0"/>
                      <a:pt x="14" y="1"/>
                      <a:pt x="21" y="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6" name="Freeform 130"/>
              <p:cNvSpPr>
                <a:spLocks/>
              </p:cNvSpPr>
              <p:nvPr/>
            </p:nvSpPr>
            <p:spPr bwMode="auto">
              <a:xfrm>
                <a:off x="4281" y="3132"/>
                <a:ext cx="28" cy="30"/>
              </a:xfrm>
              <a:custGeom>
                <a:avLst/>
                <a:gdLst>
                  <a:gd name="T0" fmla="*/ 0 w 14"/>
                  <a:gd name="T1" fmla="*/ 480 h 15"/>
                  <a:gd name="T2" fmla="*/ 448 w 14"/>
                  <a:gd name="T3" fmla="*/ 0 h 15"/>
                  <a:gd name="T4" fmla="*/ 0 60000 65536"/>
                  <a:gd name="T5" fmla="*/ 0 60000 65536"/>
                  <a:gd name="T6" fmla="*/ 0 w 14"/>
                  <a:gd name="T7" fmla="*/ 0 h 15"/>
                  <a:gd name="T8" fmla="*/ 14 w 14"/>
                  <a:gd name="T9" fmla="*/ 15 h 15"/>
                </a:gdLst>
                <a:ahLst/>
                <a:cxnLst>
                  <a:cxn ang="T4">
                    <a:pos x="T0" y="T1"/>
                  </a:cxn>
                  <a:cxn ang="T5">
                    <a:pos x="T2" y="T3"/>
                  </a:cxn>
                </a:cxnLst>
                <a:rect l="T6" t="T7" r="T8" b="T9"/>
                <a:pathLst>
                  <a:path w="14" h="15">
                    <a:moveTo>
                      <a:pt x="0" y="15"/>
                    </a:moveTo>
                    <a:cubicBezTo>
                      <a:pt x="2" y="8"/>
                      <a:pt x="6" y="0"/>
                      <a:pt x="14"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7" name="Freeform 131"/>
              <p:cNvSpPr>
                <a:spLocks/>
              </p:cNvSpPr>
              <p:nvPr/>
            </p:nvSpPr>
            <p:spPr bwMode="auto">
              <a:xfrm>
                <a:off x="4261" y="3175"/>
                <a:ext cx="44" cy="26"/>
              </a:xfrm>
              <a:custGeom>
                <a:avLst/>
                <a:gdLst>
                  <a:gd name="T0" fmla="*/ 0 w 22"/>
                  <a:gd name="T1" fmla="*/ 192 h 13"/>
                  <a:gd name="T2" fmla="*/ 704 w 22"/>
                  <a:gd name="T3" fmla="*/ 0 h 13"/>
                  <a:gd name="T4" fmla="*/ 0 60000 65536"/>
                  <a:gd name="T5" fmla="*/ 0 60000 65536"/>
                  <a:gd name="T6" fmla="*/ 0 w 22"/>
                  <a:gd name="T7" fmla="*/ 0 h 13"/>
                  <a:gd name="T8" fmla="*/ 22 w 22"/>
                  <a:gd name="T9" fmla="*/ 13 h 13"/>
                </a:gdLst>
                <a:ahLst/>
                <a:cxnLst>
                  <a:cxn ang="T4">
                    <a:pos x="T0" y="T1"/>
                  </a:cxn>
                  <a:cxn ang="T5">
                    <a:pos x="T2" y="T3"/>
                  </a:cxn>
                </a:cxnLst>
                <a:rect l="T6" t="T7" r="T8" b="T9"/>
                <a:pathLst>
                  <a:path w="22" h="13">
                    <a:moveTo>
                      <a:pt x="0" y="6"/>
                    </a:moveTo>
                    <a:cubicBezTo>
                      <a:pt x="8" y="13"/>
                      <a:pt x="16" y="5"/>
                      <a:pt x="22"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8" name="Freeform 132"/>
              <p:cNvSpPr>
                <a:spLocks/>
              </p:cNvSpPr>
              <p:nvPr/>
            </p:nvSpPr>
            <p:spPr bwMode="auto">
              <a:xfrm>
                <a:off x="4299" y="3163"/>
                <a:ext cx="35" cy="16"/>
              </a:xfrm>
              <a:custGeom>
                <a:avLst/>
                <a:gdLst>
                  <a:gd name="T0" fmla="*/ 0 w 18"/>
                  <a:gd name="T1" fmla="*/ 0 h 8"/>
                  <a:gd name="T2" fmla="*/ 500 w 18"/>
                  <a:gd name="T3" fmla="*/ 32 h 8"/>
                  <a:gd name="T4" fmla="*/ 0 60000 65536"/>
                  <a:gd name="T5" fmla="*/ 0 60000 65536"/>
                  <a:gd name="T6" fmla="*/ 0 w 18"/>
                  <a:gd name="T7" fmla="*/ 0 h 8"/>
                  <a:gd name="T8" fmla="*/ 18 w 18"/>
                  <a:gd name="T9" fmla="*/ 8 h 8"/>
                </a:gdLst>
                <a:ahLst/>
                <a:cxnLst>
                  <a:cxn ang="T4">
                    <a:pos x="T0" y="T1"/>
                  </a:cxn>
                  <a:cxn ang="T5">
                    <a:pos x="T2" y="T3"/>
                  </a:cxn>
                </a:cxnLst>
                <a:rect l="T6" t="T7" r="T8" b="T9"/>
                <a:pathLst>
                  <a:path w="18" h="8">
                    <a:moveTo>
                      <a:pt x="0" y="0"/>
                    </a:moveTo>
                    <a:cubicBezTo>
                      <a:pt x="4" y="8"/>
                      <a:pt x="12" y="7"/>
                      <a:pt x="18" y="1"/>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69" name="Freeform 133"/>
              <p:cNvSpPr>
                <a:spLocks/>
              </p:cNvSpPr>
              <p:nvPr/>
            </p:nvSpPr>
            <p:spPr bwMode="auto">
              <a:xfrm>
                <a:off x="4326" y="3134"/>
                <a:ext cx="56" cy="43"/>
              </a:xfrm>
              <a:custGeom>
                <a:avLst/>
                <a:gdLst>
                  <a:gd name="T0" fmla="*/ 0 w 28"/>
                  <a:gd name="T1" fmla="*/ 336 h 22"/>
                  <a:gd name="T2" fmla="*/ 896 w 28"/>
                  <a:gd name="T3" fmla="*/ 0 h 22"/>
                  <a:gd name="T4" fmla="*/ 0 60000 65536"/>
                  <a:gd name="T5" fmla="*/ 0 60000 65536"/>
                  <a:gd name="T6" fmla="*/ 0 w 28"/>
                  <a:gd name="T7" fmla="*/ 0 h 22"/>
                  <a:gd name="T8" fmla="*/ 28 w 28"/>
                  <a:gd name="T9" fmla="*/ 22 h 22"/>
                </a:gdLst>
                <a:ahLst/>
                <a:cxnLst>
                  <a:cxn ang="T4">
                    <a:pos x="T0" y="T1"/>
                  </a:cxn>
                  <a:cxn ang="T5">
                    <a:pos x="T2" y="T3"/>
                  </a:cxn>
                </a:cxnLst>
                <a:rect l="T6" t="T7" r="T8" b="T9"/>
                <a:pathLst>
                  <a:path w="28" h="22">
                    <a:moveTo>
                      <a:pt x="0" y="12"/>
                    </a:moveTo>
                    <a:cubicBezTo>
                      <a:pt x="7" y="22"/>
                      <a:pt x="24" y="7"/>
                      <a:pt x="28"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0" name="Freeform 134"/>
              <p:cNvSpPr>
                <a:spLocks/>
              </p:cNvSpPr>
              <p:nvPr/>
            </p:nvSpPr>
            <p:spPr bwMode="auto">
              <a:xfrm>
                <a:off x="4166" y="3328"/>
                <a:ext cx="18" cy="49"/>
              </a:xfrm>
              <a:custGeom>
                <a:avLst/>
                <a:gdLst>
                  <a:gd name="T0" fmla="*/ 160 w 9"/>
                  <a:gd name="T1" fmla="*/ 0 h 25"/>
                  <a:gd name="T2" fmla="*/ 288 w 9"/>
                  <a:gd name="T3" fmla="*/ 721 h 25"/>
                  <a:gd name="T4" fmla="*/ 0 60000 65536"/>
                  <a:gd name="T5" fmla="*/ 0 60000 65536"/>
                  <a:gd name="T6" fmla="*/ 0 w 9"/>
                  <a:gd name="T7" fmla="*/ 0 h 25"/>
                  <a:gd name="T8" fmla="*/ 9 w 9"/>
                  <a:gd name="T9" fmla="*/ 25 h 25"/>
                </a:gdLst>
                <a:ahLst/>
                <a:cxnLst>
                  <a:cxn ang="T4">
                    <a:pos x="T0" y="T1"/>
                  </a:cxn>
                  <a:cxn ang="T5">
                    <a:pos x="T2" y="T3"/>
                  </a:cxn>
                </a:cxnLst>
                <a:rect l="T6" t="T7" r="T8" b="T9"/>
                <a:pathLst>
                  <a:path w="9" h="25">
                    <a:moveTo>
                      <a:pt x="5" y="0"/>
                    </a:moveTo>
                    <a:cubicBezTo>
                      <a:pt x="3" y="9"/>
                      <a:pt x="0" y="19"/>
                      <a:pt x="9" y="25"/>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1" name="Freeform 135"/>
              <p:cNvSpPr>
                <a:spLocks/>
              </p:cNvSpPr>
              <p:nvPr/>
            </p:nvSpPr>
            <p:spPr bwMode="auto">
              <a:xfrm>
                <a:off x="4182" y="3364"/>
                <a:ext cx="12" cy="31"/>
              </a:xfrm>
              <a:custGeom>
                <a:avLst/>
                <a:gdLst>
                  <a:gd name="T0" fmla="*/ 64 w 6"/>
                  <a:gd name="T1" fmla="*/ 0 h 16"/>
                  <a:gd name="T2" fmla="*/ 192 w 6"/>
                  <a:gd name="T3" fmla="*/ 436 h 16"/>
                  <a:gd name="T4" fmla="*/ 0 60000 65536"/>
                  <a:gd name="T5" fmla="*/ 0 60000 65536"/>
                  <a:gd name="T6" fmla="*/ 0 w 6"/>
                  <a:gd name="T7" fmla="*/ 0 h 16"/>
                  <a:gd name="T8" fmla="*/ 6 w 6"/>
                  <a:gd name="T9" fmla="*/ 16 h 16"/>
                </a:gdLst>
                <a:ahLst/>
                <a:cxnLst>
                  <a:cxn ang="T4">
                    <a:pos x="T0" y="T1"/>
                  </a:cxn>
                  <a:cxn ang="T5">
                    <a:pos x="T2" y="T3"/>
                  </a:cxn>
                </a:cxnLst>
                <a:rect l="T6" t="T7" r="T8" b="T9"/>
                <a:pathLst>
                  <a:path w="6" h="16">
                    <a:moveTo>
                      <a:pt x="2" y="0"/>
                    </a:moveTo>
                    <a:cubicBezTo>
                      <a:pt x="0" y="6"/>
                      <a:pt x="0" y="12"/>
                      <a:pt x="6" y="1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2" name="Freeform 136"/>
              <p:cNvSpPr>
                <a:spLocks/>
              </p:cNvSpPr>
              <p:nvPr/>
            </p:nvSpPr>
            <p:spPr bwMode="auto">
              <a:xfrm>
                <a:off x="4621" y="2500"/>
                <a:ext cx="30" cy="28"/>
              </a:xfrm>
              <a:custGeom>
                <a:avLst/>
                <a:gdLst>
                  <a:gd name="T0" fmla="*/ 0 w 15"/>
                  <a:gd name="T1" fmla="*/ 0 h 14"/>
                  <a:gd name="T2" fmla="*/ 480 w 15"/>
                  <a:gd name="T3" fmla="*/ 448 h 14"/>
                  <a:gd name="T4" fmla="*/ 0 60000 65536"/>
                  <a:gd name="T5" fmla="*/ 0 60000 65536"/>
                  <a:gd name="T6" fmla="*/ 0 w 15"/>
                  <a:gd name="T7" fmla="*/ 0 h 14"/>
                  <a:gd name="T8" fmla="*/ 15 w 15"/>
                  <a:gd name="T9" fmla="*/ 14 h 14"/>
                </a:gdLst>
                <a:ahLst/>
                <a:cxnLst>
                  <a:cxn ang="T4">
                    <a:pos x="T0" y="T1"/>
                  </a:cxn>
                  <a:cxn ang="T5">
                    <a:pos x="T2" y="T3"/>
                  </a:cxn>
                </a:cxnLst>
                <a:rect l="T6" t="T7" r="T8" b="T9"/>
                <a:pathLst>
                  <a:path w="15" h="14">
                    <a:moveTo>
                      <a:pt x="0" y="0"/>
                    </a:moveTo>
                    <a:cubicBezTo>
                      <a:pt x="1" y="8"/>
                      <a:pt x="8" y="12"/>
                      <a:pt x="15" y="1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3" name="Freeform 137"/>
              <p:cNvSpPr>
                <a:spLocks/>
              </p:cNvSpPr>
              <p:nvPr/>
            </p:nvSpPr>
            <p:spPr bwMode="auto">
              <a:xfrm>
                <a:off x="4651" y="2516"/>
                <a:ext cx="14" cy="38"/>
              </a:xfrm>
              <a:custGeom>
                <a:avLst/>
                <a:gdLst>
                  <a:gd name="T0" fmla="*/ 0 w 7"/>
                  <a:gd name="T1" fmla="*/ 0 h 19"/>
                  <a:gd name="T2" fmla="*/ 224 w 7"/>
                  <a:gd name="T3" fmla="*/ 608 h 19"/>
                  <a:gd name="T4" fmla="*/ 0 60000 65536"/>
                  <a:gd name="T5" fmla="*/ 0 60000 65536"/>
                  <a:gd name="T6" fmla="*/ 0 w 7"/>
                  <a:gd name="T7" fmla="*/ 0 h 19"/>
                  <a:gd name="T8" fmla="*/ 7 w 7"/>
                  <a:gd name="T9" fmla="*/ 19 h 19"/>
                </a:gdLst>
                <a:ahLst/>
                <a:cxnLst>
                  <a:cxn ang="T4">
                    <a:pos x="T0" y="T1"/>
                  </a:cxn>
                  <a:cxn ang="T5">
                    <a:pos x="T2" y="T3"/>
                  </a:cxn>
                </a:cxnLst>
                <a:rect l="T6" t="T7" r="T8" b="T9"/>
                <a:pathLst>
                  <a:path w="7" h="19">
                    <a:moveTo>
                      <a:pt x="0" y="0"/>
                    </a:moveTo>
                    <a:cubicBezTo>
                      <a:pt x="0" y="6"/>
                      <a:pt x="1" y="15"/>
                      <a:pt x="7" y="19"/>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4" name="Freeform 138"/>
              <p:cNvSpPr>
                <a:spLocks/>
              </p:cNvSpPr>
              <p:nvPr/>
            </p:nvSpPr>
            <p:spPr bwMode="auto">
              <a:xfrm>
                <a:off x="3509" y="1659"/>
                <a:ext cx="166" cy="265"/>
              </a:xfrm>
              <a:custGeom>
                <a:avLst/>
                <a:gdLst>
                  <a:gd name="T0" fmla="*/ 577 w 84"/>
                  <a:gd name="T1" fmla="*/ 1236 h 134"/>
                  <a:gd name="T2" fmla="*/ 1453 w 84"/>
                  <a:gd name="T3" fmla="*/ 3473 h 134"/>
                  <a:gd name="T4" fmla="*/ 2284 w 84"/>
                  <a:gd name="T5" fmla="*/ 3568 h 134"/>
                  <a:gd name="T6" fmla="*/ 577 w 84"/>
                  <a:gd name="T7" fmla="*/ 1236 h 134"/>
                  <a:gd name="T8" fmla="*/ 0 60000 65536"/>
                  <a:gd name="T9" fmla="*/ 0 60000 65536"/>
                  <a:gd name="T10" fmla="*/ 0 60000 65536"/>
                  <a:gd name="T11" fmla="*/ 0 60000 65536"/>
                  <a:gd name="T12" fmla="*/ 0 w 84"/>
                  <a:gd name="T13" fmla="*/ 0 h 134"/>
                  <a:gd name="T14" fmla="*/ 84 w 84"/>
                  <a:gd name="T15" fmla="*/ 134 h 134"/>
                </a:gdLst>
                <a:ahLst/>
                <a:cxnLst>
                  <a:cxn ang="T8">
                    <a:pos x="T0" y="T1"/>
                  </a:cxn>
                  <a:cxn ang="T9">
                    <a:pos x="T2" y="T3"/>
                  </a:cxn>
                  <a:cxn ang="T10">
                    <a:pos x="T4" y="T5"/>
                  </a:cxn>
                  <a:cxn ang="T11">
                    <a:pos x="T6" y="T7"/>
                  </a:cxn>
                </a:cxnLst>
                <a:rect l="T12" t="T13" r="T14" b="T15"/>
                <a:pathLst>
                  <a:path w="84" h="134">
                    <a:moveTo>
                      <a:pt x="19" y="41"/>
                    </a:moveTo>
                    <a:cubicBezTo>
                      <a:pt x="0" y="67"/>
                      <a:pt x="31" y="101"/>
                      <a:pt x="48" y="115"/>
                    </a:cubicBezTo>
                    <a:cubicBezTo>
                      <a:pt x="64" y="130"/>
                      <a:pt x="69" y="134"/>
                      <a:pt x="76" y="118"/>
                    </a:cubicBezTo>
                    <a:cubicBezTo>
                      <a:pt x="84" y="101"/>
                      <a:pt x="40" y="0"/>
                      <a:pt x="19" y="41"/>
                    </a:cubicBezTo>
                    <a:close/>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5" name="Freeform 139"/>
              <p:cNvSpPr>
                <a:spLocks/>
              </p:cNvSpPr>
              <p:nvPr/>
            </p:nvSpPr>
            <p:spPr bwMode="auto">
              <a:xfrm>
                <a:off x="3760" y="2231"/>
                <a:ext cx="113" cy="428"/>
              </a:xfrm>
              <a:custGeom>
                <a:avLst/>
                <a:gdLst>
                  <a:gd name="T0" fmla="*/ 0 w 57"/>
                  <a:gd name="T1" fmla="*/ 0 h 216"/>
                  <a:gd name="T2" fmla="*/ 864 w 57"/>
                  <a:gd name="T3" fmla="*/ 911 h 216"/>
                  <a:gd name="T4" fmla="*/ 912 w 57"/>
                  <a:gd name="T5" fmla="*/ 2085 h 216"/>
                  <a:gd name="T6" fmla="*/ 1372 w 57"/>
                  <a:gd name="T7" fmla="*/ 3051 h 216"/>
                  <a:gd name="T8" fmla="*/ 1465 w 57"/>
                  <a:gd name="T9" fmla="*/ 4036 h 216"/>
                  <a:gd name="T10" fmla="*/ 1340 w 57"/>
                  <a:gd name="T11" fmla="*/ 6596 h 216"/>
                  <a:gd name="T12" fmla="*/ 0 60000 65536"/>
                  <a:gd name="T13" fmla="*/ 0 60000 65536"/>
                  <a:gd name="T14" fmla="*/ 0 60000 65536"/>
                  <a:gd name="T15" fmla="*/ 0 60000 65536"/>
                  <a:gd name="T16" fmla="*/ 0 60000 65536"/>
                  <a:gd name="T17" fmla="*/ 0 60000 65536"/>
                  <a:gd name="T18" fmla="*/ 0 w 57"/>
                  <a:gd name="T19" fmla="*/ 0 h 216"/>
                  <a:gd name="T20" fmla="*/ 57 w 5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7" h="216">
                    <a:moveTo>
                      <a:pt x="0" y="0"/>
                    </a:moveTo>
                    <a:cubicBezTo>
                      <a:pt x="10" y="5"/>
                      <a:pt x="24" y="19"/>
                      <a:pt x="28" y="30"/>
                    </a:cubicBezTo>
                    <a:cubicBezTo>
                      <a:pt x="33" y="43"/>
                      <a:pt x="26" y="56"/>
                      <a:pt x="30" y="68"/>
                    </a:cubicBezTo>
                    <a:cubicBezTo>
                      <a:pt x="33" y="80"/>
                      <a:pt x="42" y="89"/>
                      <a:pt x="45" y="100"/>
                    </a:cubicBezTo>
                    <a:cubicBezTo>
                      <a:pt x="49" y="111"/>
                      <a:pt x="49" y="121"/>
                      <a:pt x="48" y="132"/>
                    </a:cubicBezTo>
                    <a:cubicBezTo>
                      <a:pt x="46" y="160"/>
                      <a:pt x="57" y="191"/>
                      <a:pt x="44" y="21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6" name="Freeform 140"/>
              <p:cNvSpPr>
                <a:spLocks/>
              </p:cNvSpPr>
              <p:nvPr/>
            </p:nvSpPr>
            <p:spPr bwMode="auto">
              <a:xfrm>
                <a:off x="3703" y="1983"/>
                <a:ext cx="95" cy="260"/>
              </a:xfrm>
              <a:custGeom>
                <a:avLst/>
                <a:gdLst>
                  <a:gd name="T0" fmla="*/ 1180 w 48"/>
                  <a:gd name="T1" fmla="*/ 4033 h 131"/>
                  <a:gd name="T2" fmla="*/ 1180 w 48"/>
                  <a:gd name="T3" fmla="*/ 2993 h 131"/>
                  <a:gd name="T4" fmla="*/ 1031 w 48"/>
                  <a:gd name="T5" fmla="*/ 2253 h 131"/>
                  <a:gd name="T6" fmla="*/ 936 w 48"/>
                  <a:gd name="T7" fmla="*/ 1508 h 131"/>
                  <a:gd name="T8" fmla="*/ 372 w 48"/>
                  <a:gd name="T9" fmla="*/ 556 h 131"/>
                  <a:gd name="T10" fmla="*/ 0 w 48"/>
                  <a:gd name="T11" fmla="*/ 0 h 131"/>
                  <a:gd name="T12" fmla="*/ 0 60000 65536"/>
                  <a:gd name="T13" fmla="*/ 0 60000 65536"/>
                  <a:gd name="T14" fmla="*/ 0 60000 65536"/>
                  <a:gd name="T15" fmla="*/ 0 60000 65536"/>
                  <a:gd name="T16" fmla="*/ 0 60000 65536"/>
                  <a:gd name="T17" fmla="*/ 0 60000 65536"/>
                  <a:gd name="T18" fmla="*/ 0 w 48"/>
                  <a:gd name="T19" fmla="*/ 0 h 131"/>
                  <a:gd name="T20" fmla="*/ 48 w 48"/>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48" h="131">
                    <a:moveTo>
                      <a:pt x="39" y="131"/>
                    </a:moveTo>
                    <a:cubicBezTo>
                      <a:pt x="48" y="119"/>
                      <a:pt x="46" y="109"/>
                      <a:pt x="39" y="97"/>
                    </a:cubicBezTo>
                    <a:cubicBezTo>
                      <a:pt x="35" y="89"/>
                      <a:pt x="35" y="81"/>
                      <a:pt x="34" y="73"/>
                    </a:cubicBezTo>
                    <a:cubicBezTo>
                      <a:pt x="32" y="64"/>
                      <a:pt x="29" y="58"/>
                      <a:pt x="31" y="49"/>
                    </a:cubicBezTo>
                    <a:cubicBezTo>
                      <a:pt x="33" y="32"/>
                      <a:pt x="19" y="30"/>
                      <a:pt x="12" y="18"/>
                    </a:cubicBezTo>
                    <a:cubicBezTo>
                      <a:pt x="7" y="10"/>
                      <a:pt x="6" y="4"/>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7" name="Freeform 141"/>
              <p:cNvSpPr>
                <a:spLocks/>
              </p:cNvSpPr>
              <p:nvPr/>
            </p:nvSpPr>
            <p:spPr bwMode="auto">
              <a:xfrm>
                <a:off x="3738" y="2037"/>
                <a:ext cx="46" cy="136"/>
              </a:xfrm>
              <a:custGeom>
                <a:avLst/>
                <a:gdLst>
                  <a:gd name="T0" fmla="*/ 32 w 23"/>
                  <a:gd name="T1" fmla="*/ 0 h 69"/>
                  <a:gd name="T2" fmla="*/ 160 w 23"/>
                  <a:gd name="T3" fmla="*/ 773 h 69"/>
                  <a:gd name="T4" fmla="*/ 608 w 23"/>
                  <a:gd name="T5" fmla="*/ 1165 h 69"/>
                  <a:gd name="T6" fmla="*/ 736 w 23"/>
                  <a:gd name="T7" fmla="*/ 1664 h 69"/>
                  <a:gd name="T8" fmla="*/ 704 w 23"/>
                  <a:gd name="T9" fmla="*/ 2052 h 69"/>
                  <a:gd name="T10" fmla="*/ 0 60000 65536"/>
                  <a:gd name="T11" fmla="*/ 0 60000 65536"/>
                  <a:gd name="T12" fmla="*/ 0 60000 65536"/>
                  <a:gd name="T13" fmla="*/ 0 60000 65536"/>
                  <a:gd name="T14" fmla="*/ 0 60000 65536"/>
                  <a:gd name="T15" fmla="*/ 0 w 23"/>
                  <a:gd name="T16" fmla="*/ 0 h 69"/>
                  <a:gd name="T17" fmla="*/ 23 w 23"/>
                  <a:gd name="T18" fmla="*/ 69 h 69"/>
                </a:gdLst>
                <a:ahLst/>
                <a:cxnLst>
                  <a:cxn ang="T10">
                    <a:pos x="T0" y="T1"/>
                  </a:cxn>
                  <a:cxn ang="T11">
                    <a:pos x="T2" y="T3"/>
                  </a:cxn>
                  <a:cxn ang="T12">
                    <a:pos x="T4" y="T5"/>
                  </a:cxn>
                  <a:cxn ang="T13">
                    <a:pos x="T6" y="T7"/>
                  </a:cxn>
                  <a:cxn ang="T14">
                    <a:pos x="T8" y="T9"/>
                  </a:cxn>
                </a:cxnLst>
                <a:rect l="T15" t="T16" r="T17" b="T18"/>
                <a:pathLst>
                  <a:path w="23" h="69">
                    <a:moveTo>
                      <a:pt x="1" y="0"/>
                    </a:moveTo>
                    <a:cubicBezTo>
                      <a:pt x="4" y="8"/>
                      <a:pt x="0" y="18"/>
                      <a:pt x="5" y="26"/>
                    </a:cubicBezTo>
                    <a:cubicBezTo>
                      <a:pt x="9" y="31"/>
                      <a:pt x="15" y="34"/>
                      <a:pt x="19" y="39"/>
                    </a:cubicBezTo>
                    <a:cubicBezTo>
                      <a:pt x="22" y="44"/>
                      <a:pt x="23" y="50"/>
                      <a:pt x="23" y="56"/>
                    </a:cubicBezTo>
                    <a:cubicBezTo>
                      <a:pt x="23" y="59"/>
                      <a:pt x="21" y="68"/>
                      <a:pt x="22" y="6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8" name="Freeform 142"/>
              <p:cNvSpPr>
                <a:spLocks/>
              </p:cNvSpPr>
              <p:nvPr/>
            </p:nvSpPr>
            <p:spPr bwMode="auto">
              <a:xfrm>
                <a:off x="3764" y="2163"/>
                <a:ext cx="58" cy="163"/>
              </a:xfrm>
              <a:custGeom>
                <a:avLst/>
                <a:gdLst>
                  <a:gd name="T0" fmla="*/ 160 w 29"/>
                  <a:gd name="T1" fmla="*/ 0 h 82"/>
                  <a:gd name="T2" fmla="*/ 128 w 29"/>
                  <a:gd name="T3" fmla="*/ 779 h 82"/>
                  <a:gd name="T4" fmla="*/ 256 w 29"/>
                  <a:gd name="T5" fmla="*/ 1423 h 82"/>
                  <a:gd name="T6" fmla="*/ 512 w 29"/>
                  <a:gd name="T7" fmla="*/ 1980 h 82"/>
                  <a:gd name="T8" fmla="*/ 896 w 29"/>
                  <a:gd name="T9" fmla="*/ 2544 h 82"/>
                  <a:gd name="T10" fmla="*/ 0 60000 65536"/>
                  <a:gd name="T11" fmla="*/ 0 60000 65536"/>
                  <a:gd name="T12" fmla="*/ 0 60000 65536"/>
                  <a:gd name="T13" fmla="*/ 0 60000 65536"/>
                  <a:gd name="T14" fmla="*/ 0 60000 65536"/>
                  <a:gd name="T15" fmla="*/ 0 w 29"/>
                  <a:gd name="T16" fmla="*/ 0 h 82"/>
                  <a:gd name="T17" fmla="*/ 29 w 29"/>
                  <a:gd name="T18" fmla="*/ 82 h 82"/>
                </a:gdLst>
                <a:ahLst/>
                <a:cxnLst>
                  <a:cxn ang="T10">
                    <a:pos x="T0" y="T1"/>
                  </a:cxn>
                  <a:cxn ang="T11">
                    <a:pos x="T2" y="T3"/>
                  </a:cxn>
                  <a:cxn ang="T12">
                    <a:pos x="T4" y="T5"/>
                  </a:cxn>
                  <a:cxn ang="T13">
                    <a:pos x="T6" y="T7"/>
                  </a:cxn>
                  <a:cxn ang="T14">
                    <a:pos x="T8" y="T9"/>
                  </a:cxn>
                </a:cxnLst>
                <a:rect l="T15" t="T16" r="T17" b="T18"/>
                <a:pathLst>
                  <a:path w="29" h="82">
                    <a:moveTo>
                      <a:pt x="5" y="0"/>
                    </a:moveTo>
                    <a:cubicBezTo>
                      <a:pt x="5" y="10"/>
                      <a:pt x="0" y="15"/>
                      <a:pt x="4" y="25"/>
                    </a:cubicBezTo>
                    <a:cubicBezTo>
                      <a:pt x="6" y="32"/>
                      <a:pt x="7" y="39"/>
                      <a:pt x="8" y="46"/>
                    </a:cubicBezTo>
                    <a:cubicBezTo>
                      <a:pt x="8" y="53"/>
                      <a:pt x="11" y="59"/>
                      <a:pt x="16" y="64"/>
                    </a:cubicBezTo>
                    <a:cubicBezTo>
                      <a:pt x="20" y="69"/>
                      <a:pt x="29" y="76"/>
                      <a:pt x="28" y="8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79" name="Freeform 143"/>
              <p:cNvSpPr>
                <a:spLocks/>
              </p:cNvSpPr>
              <p:nvPr/>
            </p:nvSpPr>
            <p:spPr bwMode="auto">
              <a:xfrm>
                <a:off x="3830" y="2399"/>
                <a:ext cx="25" cy="103"/>
              </a:xfrm>
              <a:custGeom>
                <a:avLst/>
                <a:gdLst>
                  <a:gd name="T0" fmla="*/ 85 w 13"/>
                  <a:gd name="T1" fmla="*/ 0 h 52"/>
                  <a:gd name="T2" fmla="*/ 0 w 13"/>
                  <a:gd name="T3" fmla="*/ 491 h 52"/>
                  <a:gd name="T4" fmla="*/ 163 w 13"/>
                  <a:gd name="T5" fmla="*/ 1004 h 52"/>
                  <a:gd name="T6" fmla="*/ 340 w 13"/>
                  <a:gd name="T7" fmla="*/ 1585 h 52"/>
                  <a:gd name="T8" fmla="*/ 0 60000 65536"/>
                  <a:gd name="T9" fmla="*/ 0 60000 65536"/>
                  <a:gd name="T10" fmla="*/ 0 60000 65536"/>
                  <a:gd name="T11" fmla="*/ 0 60000 65536"/>
                  <a:gd name="T12" fmla="*/ 0 w 13"/>
                  <a:gd name="T13" fmla="*/ 0 h 52"/>
                  <a:gd name="T14" fmla="*/ 13 w 13"/>
                  <a:gd name="T15" fmla="*/ 52 h 52"/>
                </a:gdLst>
                <a:ahLst/>
                <a:cxnLst>
                  <a:cxn ang="T8">
                    <a:pos x="T0" y="T1"/>
                  </a:cxn>
                  <a:cxn ang="T9">
                    <a:pos x="T2" y="T3"/>
                  </a:cxn>
                  <a:cxn ang="T10">
                    <a:pos x="T4" y="T5"/>
                  </a:cxn>
                  <a:cxn ang="T11">
                    <a:pos x="T6" y="T7"/>
                  </a:cxn>
                </a:cxnLst>
                <a:rect l="T12" t="T13" r="T14" b="T15"/>
                <a:pathLst>
                  <a:path w="13" h="52">
                    <a:moveTo>
                      <a:pt x="3" y="0"/>
                    </a:moveTo>
                    <a:cubicBezTo>
                      <a:pt x="3" y="5"/>
                      <a:pt x="1" y="10"/>
                      <a:pt x="0" y="16"/>
                    </a:cubicBezTo>
                    <a:cubicBezTo>
                      <a:pt x="0" y="22"/>
                      <a:pt x="3" y="28"/>
                      <a:pt x="6" y="33"/>
                    </a:cubicBezTo>
                    <a:cubicBezTo>
                      <a:pt x="10" y="40"/>
                      <a:pt x="13" y="43"/>
                      <a:pt x="13" y="5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0" name="Freeform 144"/>
              <p:cNvSpPr>
                <a:spLocks/>
              </p:cNvSpPr>
              <p:nvPr/>
            </p:nvSpPr>
            <p:spPr bwMode="auto">
              <a:xfrm>
                <a:off x="3576" y="1298"/>
                <a:ext cx="73" cy="402"/>
              </a:xfrm>
              <a:custGeom>
                <a:avLst/>
                <a:gdLst>
                  <a:gd name="T0" fmla="*/ 0 w 37"/>
                  <a:gd name="T1" fmla="*/ 0 h 203"/>
                  <a:gd name="T2" fmla="*/ 124 w 37"/>
                  <a:gd name="T3" fmla="*/ 1063 h 203"/>
                  <a:gd name="T4" fmla="*/ 393 w 37"/>
                  <a:gd name="T5" fmla="*/ 1337 h 203"/>
                  <a:gd name="T6" fmla="*/ 653 w 37"/>
                  <a:gd name="T7" fmla="*/ 1863 h 203"/>
                  <a:gd name="T8" fmla="*/ 653 w 37"/>
                  <a:gd name="T9" fmla="*/ 2321 h 203"/>
                  <a:gd name="T10" fmla="*/ 892 w 37"/>
                  <a:gd name="T11" fmla="*/ 2733 h 203"/>
                  <a:gd name="T12" fmla="*/ 837 w 37"/>
                  <a:gd name="T13" fmla="*/ 3889 h 203"/>
                  <a:gd name="T14" fmla="*/ 860 w 37"/>
                  <a:gd name="T15" fmla="*/ 4264 h 203"/>
                  <a:gd name="T16" fmla="*/ 1075 w 37"/>
                  <a:gd name="T17" fmla="*/ 4721 h 203"/>
                  <a:gd name="T18" fmla="*/ 1012 w 37"/>
                  <a:gd name="T19" fmla="*/ 5365 h 203"/>
                  <a:gd name="T20" fmla="*/ 1012 w 37"/>
                  <a:gd name="T21" fmla="*/ 6181 h 2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7"/>
                  <a:gd name="T34" fmla="*/ 0 h 203"/>
                  <a:gd name="T35" fmla="*/ 37 w 37"/>
                  <a:gd name="T36" fmla="*/ 203 h 2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7" h="203">
                    <a:moveTo>
                      <a:pt x="0" y="0"/>
                    </a:moveTo>
                    <a:cubicBezTo>
                      <a:pt x="8" y="6"/>
                      <a:pt x="1" y="26"/>
                      <a:pt x="4" y="35"/>
                    </a:cubicBezTo>
                    <a:cubicBezTo>
                      <a:pt x="5" y="40"/>
                      <a:pt x="9" y="41"/>
                      <a:pt x="13" y="44"/>
                    </a:cubicBezTo>
                    <a:cubicBezTo>
                      <a:pt x="18" y="48"/>
                      <a:pt x="21" y="54"/>
                      <a:pt x="22" y="61"/>
                    </a:cubicBezTo>
                    <a:cubicBezTo>
                      <a:pt x="22" y="66"/>
                      <a:pt x="20" y="71"/>
                      <a:pt x="22" y="76"/>
                    </a:cubicBezTo>
                    <a:cubicBezTo>
                      <a:pt x="23" y="81"/>
                      <a:pt x="28" y="84"/>
                      <a:pt x="30" y="90"/>
                    </a:cubicBezTo>
                    <a:cubicBezTo>
                      <a:pt x="35" y="101"/>
                      <a:pt x="29" y="116"/>
                      <a:pt x="28" y="128"/>
                    </a:cubicBezTo>
                    <a:cubicBezTo>
                      <a:pt x="28" y="132"/>
                      <a:pt x="27" y="136"/>
                      <a:pt x="29" y="140"/>
                    </a:cubicBezTo>
                    <a:cubicBezTo>
                      <a:pt x="30" y="146"/>
                      <a:pt x="35" y="150"/>
                      <a:pt x="36" y="155"/>
                    </a:cubicBezTo>
                    <a:cubicBezTo>
                      <a:pt x="37" y="163"/>
                      <a:pt x="35" y="169"/>
                      <a:pt x="34" y="176"/>
                    </a:cubicBezTo>
                    <a:cubicBezTo>
                      <a:pt x="32" y="184"/>
                      <a:pt x="30" y="197"/>
                      <a:pt x="34" y="20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1" name="Freeform 145"/>
              <p:cNvSpPr>
                <a:spLocks/>
              </p:cNvSpPr>
              <p:nvPr/>
            </p:nvSpPr>
            <p:spPr bwMode="auto">
              <a:xfrm>
                <a:off x="3616" y="1405"/>
                <a:ext cx="188" cy="424"/>
              </a:xfrm>
              <a:custGeom>
                <a:avLst/>
                <a:gdLst>
                  <a:gd name="T0" fmla="*/ 0 w 95"/>
                  <a:gd name="T1" fmla="*/ 0 h 214"/>
                  <a:gd name="T2" fmla="*/ 340 w 95"/>
                  <a:gd name="T3" fmla="*/ 880 h 214"/>
                  <a:gd name="T4" fmla="*/ 340 w 95"/>
                  <a:gd name="T5" fmla="*/ 1127 h 214"/>
                  <a:gd name="T6" fmla="*/ 643 w 95"/>
                  <a:gd name="T7" fmla="*/ 1460 h 214"/>
                  <a:gd name="T8" fmla="*/ 705 w 95"/>
                  <a:gd name="T9" fmla="*/ 2140 h 214"/>
                  <a:gd name="T10" fmla="*/ 643 w 95"/>
                  <a:gd name="T11" fmla="*/ 2528 h 214"/>
                  <a:gd name="T12" fmla="*/ 815 w 95"/>
                  <a:gd name="T13" fmla="*/ 2893 h 214"/>
                  <a:gd name="T14" fmla="*/ 1029 w 95"/>
                  <a:gd name="T15" fmla="*/ 3392 h 214"/>
                  <a:gd name="T16" fmla="*/ 1363 w 95"/>
                  <a:gd name="T17" fmla="*/ 3820 h 214"/>
                  <a:gd name="T18" fmla="*/ 1767 w 95"/>
                  <a:gd name="T19" fmla="*/ 4240 h 214"/>
                  <a:gd name="T20" fmla="*/ 1852 w 95"/>
                  <a:gd name="T21" fmla="*/ 4977 h 214"/>
                  <a:gd name="T22" fmla="*/ 2240 w 95"/>
                  <a:gd name="T23" fmla="*/ 5352 h 214"/>
                  <a:gd name="T24" fmla="*/ 2488 w 95"/>
                  <a:gd name="T25" fmla="*/ 5716 h 214"/>
                  <a:gd name="T26" fmla="*/ 2573 w 95"/>
                  <a:gd name="T27" fmla="*/ 6073 h 214"/>
                  <a:gd name="T28" fmla="*/ 2883 w 95"/>
                  <a:gd name="T29" fmla="*/ 6532 h 2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5"/>
                  <a:gd name="T46" fmla="*/ 0 h 214"/>
                  <a:gd name="T47" fmla="*/ 95 w 95"/>
                  <a:gd name="T48" fmla="*/ 214 h 2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5" h="214">
                    <a:moveTo>
                      <a:pt x="0" y="0"/>
                    </a:moveTo>
                    <a:cubicBezTo>
                      <a:pt x="11" y="6"/>
                      <a:pt x="11" y="17"/>
                      <a:pt x="11" y="29"/>
                    </a:cubicBezTo>
                    <a:cubicBezTo>
                      <a:pt x="11" y="32"/>
                      <a:pt x="10" y="35"/>
                      <a:pt x="11" y="37"/>
                    </a:cubicBezTo>
                    <a:cubicBezTo>
                      <a:pt x="13" y="41"/>
                      <a:pt x="18" y="44"/>
                      <a:pt x="21" y="48"/>
                    </a:cubicBezTo>
                    <a:cubicBezTo>
                      <a:pt x="24" y="55"/>
                      <a:pt x="25" y="62"/>
                      <a:pt x="23" y="70"/>
                    </a:cubicBezTo>
                    <a:cubicBezTo>
                      <a:pt x="22" y="74"/>
                      <a:pt x="20" y="79"/>
                      <a:pt x="21" y="83"/>
                    </a:cubicBezTo>
                    <a:cubicBezTo>
                      <a:pt x="22" y="87"/>
                      <a:pt x="26" y="91"/>
                      <a:pt x="27" y="95"/>
                    </a:cubicBezTo>
                    <a:cubicBezTo>
                      <a:pt x="30" y="100"/>
                      <a:pt x="32" y="105"/>
                      <a:pt x="34" y="111"/>
                    </a:cubicBezTo>
                    <a:cubicBezTo>
                      <a:pt x="36" y="118"/>
                      <a:pt x="39" y="122"/>
                      <a:pt x="45" y="125"/>
                    </a:cubicBezTo>
                    <a:cubicBezTo>
                      <a:pt x="52" y="129"/>
                      <a:pt x="56" y="131"/>
                      <a:pt x="58" y="139"/>
                    </a:cubicBezTo>
                    <a:cubicBezTo>
                      <a:pt x="59" y="147"/>
                      <a:pt x="58" y="156"/>
                      <a:pt x="61" y="163"/>
                    </a:cubicBezTo>
                    <a:cubicBezTo>
                      <a:pt x="64" y="169"/>
                      <a:pt x="69" y="171"/>
                      <a:pt x="74" y="175"/>
                    </a:cubicBezTo>
                    <a:cubicBezTo>
                      <a:pt x="77" y="179"/>
                      <a:pt x="81" y="183"/>
                      <a:pt x="82" y="187"/>
                    </a:cubicBezTo>
                    <a:cubicBezTo>
                      <a:pt x="83" y="192"/>
                      <a:pt x="82" y="195"/>
                      <a:pt x="85" y="199"/>
                    </a:cubicBezTo>
                    <a:cubicBezTo>
                      <a:pt x="88" y="204"/>
                      <a:pt x="92" y="210"/>
                      <a:pt x="95" y="21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2" name="Freeform 146"/>
              <p:cNvSpPr>
                <a:spLocks/>
              </p:cNvSpPr>
              <p:nvPr/>
            </p:nvSpPr>
            <p:spPr bwMode="auto">
              <a:xfrm>
                <a:off x="3584" y="1310"/>
                <a:ext cx="18" cy="73"/>
              </a:xfrm>
              <a:custGeom>
                <a:avLst/>
                <a:gdLst>
                  <a:gd name="T0" fmla="*/ 0 w 9"/>
                  <a:gd name="T1" fmla="*/ 0 h 37"/>
                  <a:gd name="T2" fmla="*/ 256 w 9"/>
                  <a:gd name="T3" fmla="*/ 452 h 37"/>
                  <a:gd name="T4" fmla="*/ 288 w 9"/>
                  <a:gd name="T5" fmla="*/ 1105 h 37"/>
                  <a:gd name="T6" fmla="*/ 0 60000 65536"/>
                  <a:gd name="T7" fmla="*/ 0 60000 65536"/>
                  <a:gd name="T8" fmla="*/ 0 60000 65536"/>
                  <a:gd name="T9" fmla="*/ 0 w 9"/>
                  <a:gd name="T10" fmla="*/ 0 h 37"/>
                  <a:gd name="T11" fmla="*/ 9 w 9"/>
                  <a:gd name="T12" fmla="*/ 37 h 37"/>
                </a:gdLst>
                <a:ahLst/>
                <a:cxnLst>
                  <a:cxn ang="T6">
                    <a:pos x="T0" y="T1"/>
                  </a:cxn>
                  <a:cxn ang="T7">
                    <a:pos x="T2" y="T3"/>
                  </a:cxn>
                  <a:cxn ang="T8">
                    <a:pos x="T4" y="T5"/>
                  </a:cxn>
                </a:cxnLst>
                <a:rect l="T9" t="T10" r="T11" b="T12"/>
                <a:pathLst>
                  <a:path w="9" h="37">
                    <a:moveTo>
                      <a:pt x="0" y="0"/>
                    </a:moveTo>
                    <a:cubicBezTo>
                      <a:pt x="3" y="5"/>
                      <a:pt x="7" y="8"/>
                      <a:pt x="8" y="15"/>
                    </a:cubicBezTo>
                    <a:cubicBezTo>
                      <a:pt x="8" y="22"/>
                      <a:pt x="9" y="30"/>
                      <a:pt x="9" y="3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3" name="Freeform 147"/>
              <p:cNvSpPr>
                <a:spLocks/>
              </p:cNvSpPr>
              <p:nvPr/>
            </p:nvSpPr>
            <p:spPr bwMode="auto">
              <a:xfrm>
                <a:off x="3628" y="1298"/>
                <a:ext cx="27" cy="119"/>
              </a:xfrm>
              <a:custGeom>
                <a:avLst/>
                <a:gdLst>
                  <a:gd name="T0" fmla="*/ 29 w 14"/>
                  <a:gd name="T1" fmla="*/ 1841 h 60"/>
                  <a:gd name="T2" fmla="*/ 372 w 14"/>
                  <a:gd name="T3" fmla="*/ 865 h 60"/>
                  <a:gd name="T4" fmla="*/ 237 w 14"/>
                  <a:gd name="T5" fmla="*/ 0 h 60"/>
                  <a:gd name="T6" fmla="*/ 0 60000 65536"/>
                  <a:gd name="T7" fmla="*/ 0 60000 65536"/>
                  <a:gd name="T8" fmla="*/ 0 60000 65536"/>
                  <a:gd name="T9" fmla="*/ 0 w 14"/>
                  <a:gd name="T10" fmla="*/ 0 h 60"/>
                  <a:gd name="T11" fmla="*/ 14 w 14"/>
                  <a:gd name="T12" fmla="*/ 60 h 60"/>
                </a:gdLst>
                <a:ahLst/>
                <a:cxnLst>
                  <a:cxn ang="T6">
                    <a:pos x="T0" y="T1"/>
                  </a:cxn>
                  <a:cxn ang="T7">
                    <a:pos x="T2" y="T3"/>
                  </a:cxn>
                  <a:cxn ang="T8">
                    <a:pos x="T4" y="T5"/>
                  </a:cxn>
                </a:cxnLst>
                <a:rect l="T9" t="T10" r="T11" b="T12"/>
                <a:pathLst>
                  <a:path w="14" h="60">
                    <a:moveTo>
                      <a:pt x="1" y="60"/>
                    </a:moveTo>
                    <a:cubicBezTo>
                      <a:pt x="0" y="47"/>
                      <a:pt x="13" y="40"/>
                      <a:pt x="14" y="28"/>
                    </a:cubicBezTo>
                    <a:cubicBezTo>
                      <a:pt x="14" y="22"/>
                      <a:pt x="13" y="5"/>
                      <a:pt x="9"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4" name="Freeform 148"/>
              <p:cNvSpPr>
                <a:spLocks/>
              </p:cNvSpPr>
              <p:nvPr/>
            </p:nvSpPr>
            <p:spPr bwMode="auto">
              <a:xfrm>
                <a:off x="3636" y="1296"/>
                <a:ext cx="17" cy="153"/>
              </a:xfrm>
              <a:custGeom>
                <a:avLst/>
                <a:gdLst>
                  <a:gd name="T0" fmla="*/ 113 w 9"/>
                  <a:gd name="T1" fmla="*/ 0 h 77"/>
                  <a:gd name="T2" fmla="*/ 0 w 9"/>
                  <a:gd name="T3" fmla="*/ 777 h 77"/>
                  <a:gd name="T4" fmla="*/ 144 w 9"/>
                  <a:gd name="T5" fmla="*/ 1359 h 77"/>
                  <a:gd name="T6" fmla="*/ 28 w 9"/>
                  <a:gd name="T7" fmla="*/ 2384 h 77"/>
                  <a:gd name="T8" fmla="*/ 0 60000 65536"/>
                  <a:gd name="T9" fmla="*/ 0 60000 65536"/>
                  <a:gd name="T10" fmla="*/ 0 60000 65536"/>
                  <a:gd name="T11" fmla="*/ 0 60000 65536"/>
                  <a:gd name="T12" fmla="*/ 0 w 9"/>
                  <a:gd name="T13" fmla="*/ 0 h 77"/>
                  <a:gd name="T14" fmla="*/ 9 w 9"/>
                  <a:gd name="T15" fmla="*/ 77 h 77"/>
                </a:gdLst>
                <a:ahLst/>
                <a:cxnLst>
                  <a:cxn ang="T8">
                    <a:pos x="T0" y="T1"/>
                  </a:cxn>
                  <a:cxn ang="T9">
                    <a:pos x="T2" y="T3"/>
                  </a:cxn>
                  <a:cxn ang="T10">
                    <a:pos x="T4" y="T5"/>
                  </a:cxn>
                  <a:cxn ang="T11">
                    <a:pos x="T6" y="T7"/>
                  </a:cxn>
                </a:cxnLst>
                <a:rect l="T12" t="T13" r="T14" b="T15"/>
                <a:pathLst>
                  <a:path w="9" h="77">
                    <a:moveTo>
                      <a:pt x="5" y="0"/>
                    </a:moveTo>
                    <a:cubicBezTo>
                      <a:pt x="7" y="7"/>
                      <a:pt x="0" y="17"/>
                      <a:pt x="0" y="25"/>
                    </a:cubicBezTo>
                    <a:cubicBezTo>
                      <a:pt x="0" y="31"/>
                      <a:pt x="4" y="38"/>
                      <a:pt x="6" y="44"/>
                    </a:cubicBezTo>
                    <a:cubicBezTo>
                      <a:pt x="9" y="55"/>
                      <a:pt x="8" y="69"/>
                      <a:pt x="1" y="7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5" name="Freeform 149"/>
              <p:cNvSpPr>
                <a:spLocks/>
              </p:cNvSpPr>
              <p:nvPr/>
            </p:nvSpPr>
            <p:spPr bwMode="auto">
              <a:xfrm>
                <a:off x="3679" y="1300"/>
                <a:ext cx="30" cy="303"/>
              </a:xfrm>
              <a:custGeom>
                <a:avLst/>
                <a:gdLst>
                  <a:gd name="T0" fmla="*/ 96 w 15"/>
                  <a:gd name="T1" fmla="*/ 0 h 153"/>
                  <a:gd name="T2" fmla="*/ 128 w 15"/>
                  <a:gd name="T3" fmla="*/ 644 h 153"/>
                  <a:gd name="T4" fmla="*/ 480 w 15"/>
                  <a:gd name="T5" fmla="*/ 1428 h 153"/>
                  <a:gd name="T6" fmla="*/ 416 w 15"/>
                  <a:gd name="T7" fmla="*/ 2105 h 153"/>
                  <a:gd name="T8" fmla="*/ 416 w 15"/>
                  <a:gd name="T9" fmla="*/ 2709 h 153"/>
                  <a:gd name="T10" fmla="*/ 160 w 15"/>
                  <a:gd name="T11" fmla="*/ 3384 h 153"/>
                  <a:gd name="T12" fmla="*/ 128 w 15"/>
                  <a:gd name="T13" fmla="*/ 3891 h 153"/>
                  <a:gd name="T14" fmla="*/ 0 w 15"/>
                  <a:gd name="T15" fmla="*/ 4660 h 153"/>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53"/>
                  <a:gd name="T26" fmla="*/ 15 w 15"/>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53">
                    <a:moveTo>
                      <a:pt x="3" y="0"/>
                    </a:moveTo>
                    <a:cubicBezTo>
                      <a:pt x="3" y="7"/>
                      <a:pt x="1" y="14"/>
                      <a:pt x="4" y="21"/>
                    </a:cubicBezTo>
                    <a:cubicBezTo>
                      <a:pt x="7" y="30"/>
                      <a:pt x="14" y="37"/>
                      <a:pt x="15" y="47"/>
                    </a:cubicBezTo>
                    <a:cubicBezTo>
                      <a:pt x="15" y="54"/>
                      <a:pt x="13" y="62"/>
                      <a:pt x="13" y="69"/>
                    </a:cubicBezTo>
                    <a:cubicBezTo>
                      <a:pt x="13" y="76"/>
                      <a:pt x="14" y="83"/>
                      <a:pt x="13" y="89"/>
                    </a:cubicBezTo>
                    <a:cubicBezTo>
                      <a:pt x="12" y="97"/>
                      <a:pt x="7" y="104"/>
                      <a:pt x="5" y="111"/>
                    </a:cubicBezTo>
                    <a:cubicBezTo>
                      <a:pt x="2" y="118"/>
                      <a:pt x="3" y="121"/>
                      <a:pt x="4" y="128"/>
                    </a:cubicBezTo>
                    <a:cubicBezTo>
                      <a:pt x="5" y="135"/>
                      <a:pt x="5" y="148"/>
                      <a:pt x="0" y="15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6" name="Freeform 150"/>
              <p:cNvSpPr>
                <a:spLocks/>
              </p:cNvSpPr>
              <p:nvPr/>
            </p:nvSpPr>
            <p:spPr bwMode="auto">
              <a:xfrm>
                <a:off x="3677" y="1423"/>
                <a:ext cx="28" cy="99"/>
              </a:xfrm>
              <a:custGeom>
                <a:avLst/>
                <a:gdLst>
                  <a:gd name="T0" fmla="*/ 160 w 14"/>
                  <a:gd name="T1" fmla="*/ 1521 h 50"/>
                  <a:gd name="T2" fmla="*/ 192 w 14"/>
                  <a:gd name="T3" fmla="*/ 521 h 50"/>
                  <a:gd name="T4" fmla="*/ 448 w 14"/>
                  <a:gd name="T5" fmla="*/ 0 h 50"/>
                  <a:gd name="T6" fmla="*/ 0 60000 65536"/>
                  <a:gd name="T7" fmla="*/ 0 60000 65536"/>
                  <a:gd name="T8" fmla="*/ 0 60000 65536"/>
                  <a:gd name="T9" fmla="*/ 0 w 14"/>
                  <a:gd name="T10" fmla="*/ 0 h 50"/>
                  <a:gd name="T11" fmla="*/ 14 w 14"/>
                  <a:gd name="T12" fmla="*/ 50 h 50"/>
                </a:gdLst>
                <a:ahLst/>
                <a:cxnLst>
                  <a:cxn ang="T6">
                    <a:pos x="T0" y="T1"/>
                  </a:cxn>
                  <a:cxn ang="T7">
                    <a:pos x="T2" y="T3"/>
                  </a:cxn>
                  <a:cxn ang="T8">
                    <a:pos x="T4" y="T5"/>
                  </a:cxn>
                </a:cxnLst>
                <a:rect l="T9" t="T10" r="T11" b="T12"/>
                <a:pathLst>
                  <a:path w="14" h="50">
                    <a:moveTo>
                      <a:pt x="5" y="50"/>
                    </a:moveTo>
                    <a:cubicBezTo>
                      <a:pt x="0" y="42"/>
                      <a:pt x="2" y="26"/>
                      <a:pt x="6" y="17"/>
                    </a:cubicBezTo>
                    <a:cubicBezTo>
                      <a:pt x="9" y="12"/>
                      <a:pt x="12" y="5"/>
                      <a:pt x="14"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7" name="Freeform 151"/>
              <p:cNvSpPr>
                <a:spLocks/>
              </p:cNvSpPr>
              <p:nvPr/>
            </p:nvSpPr>
            <p:spPr bwMode="auto">
              <a:xfrm>
                <a:off x="3683" y="1346"/>
                <a:ext cx="18" cy="87"/>
              </a:xfrm>
              <a:custGeom>
                <a:avLst/>
                <a:gdLst>
                  <a:gd name="T0" fmla="*/ 64 w 9"/>
                  <a:gd name="T1" fmla="*/ 0 h 44"/>
                  <a:gd name="T2" fmla="*/ 32 w 9"/>
                  <a:gd name="T3" fmla="*/ 672 h 44"/>
                  <a:gd name="T4" fmla="*/ 288 w 9"/>
                  <a:gd name="T5" fmla="*/ 1329 h 44"/>
                  <a:gd name="T6" fmla="*/ 0 60000 65536"/>
                  <a:gd name="T7" fmla="*/ 0 60000 65536"/>
                  <a:gd name="T8" fmla="*/ 0 60000 65536"/>
                  <a:gd name="T9" fmla="*/ 0 w 9"/>
                  <a:gd name="T10" fmla="*/ 0 h 44"/>
                  <a:gd name="T11" fmla="*/ 9 w 9"/>
                  <a:gd name="T12" fmla="*/ 44 h 44"/>
                </a:gdLst>
                <a:ahLst/>
                <a:cxnLst>
                  <a:cxn ang="T6">
                    <a:pos x="T0" y="T1"/>
                  </a:cxn>
                  <a:cxn ang="T7">
                    <a:pos x="T2" y="T3"/>
                  </a:cxn>
                  <a:cxn ang="T8">
                    <a:pos x="T4" y="T5"/>
                  </a:cxn>
                </a:cxnLst>
                <a:rect l="T9" t="T10" r="T11" b="T12"/>
                <a:pathLst>
                  <a:path w="9" h="44">
                    <a:moveTo>
                      <a:pt x="2" y="0"/>
                    </a:moveTo>
                    <a:cubicBezTo>
                      <a:pt x="2" y="7"/>
                      <a:pt x="0" y="15"/>
                      <a:pt x="1" y="22"/>
                    </a:cubicBezTo>
                    <a:cubicBezTo>
                      <a:pt x="1" y="30"/>
                      <a:pt x="7" y="37"/>
                      <a:pt x="9" y="4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8" name="Freeform 152"/>
              <p:cNvSpPr>
                <a:spLocks/>
              </p:cNvSpPr>
              <p:nvPr/>
            </p:nvSpPr>
            <p:spPr bwMode="auto">
              <a:xfrm>
                <a:off x="3647" y="1346"/>
                <a:ext cx="20" cy="91"/>
              </a:xfrm>
              <a:custGeom>
                <a:avLst/>
                <a:gdLst>
                  <a:gd name="T0" fmla="*/ 160 w 10"/>
                  <a:gd name="T1" fmla="*/ 0 h 46"/>
                  <a:gd name="T2" fmla="*/ 288 w 10"/>
                  <a:gd name="T3" fmla="*/ 340 h 46"/>
                  <a:gd name="T4" fmla="*/ 256 w 10"/>
                  <a:gd name="T5" fmla="*/ 876 h 46"/>
                  <a:gd name="T6" fmla="*/ 0 w 10"/>
                  <a:gd name="T7" fmla="*/ 1393 h 46"/>
                  <a:gd name="T8" fmla="*/ 0 60000 65536"/>
                  <a:gd name="T9" fmla="*/ 0 60000 65536"/>
                  <a:gd name="T10" fmla="*/ 0 60000 65536"/>
                  <a:gd name="T11" fmla="*/ 0 60000 65536"/>
                  <a:gd name="T12" fmla="*/ 0 w 10"/>
                  <a:gd name="T13" fmla="*/ 0 h 46"/>
                  <a:gd name="T14" fmla="*/ 10 w 10"/>
                  <a:gd name="T15" fmla="*/ 46 h 46"/>
                </a:gdLst>
                <a:ahLst/>
                <a:cxnLst>
                  <a:cxn ang="T8">
                    <a:pos x="T0" y="T1"/>
                  </a:cxn>
                  <a:cxn ang="T9">
                    <a:pos x="T2" y="T3"/>
                  </a:cxn>
                  <a:cxn ang="T10">
                    <a:pos x="T4" y="T5"/>
                  </a:cxn>
                  <a:cxn ang="T11">
                    <a:pos x="T6" y="T7"/>
                  </a:cxn>
                </a:cxnLst>
                <a:rect l="T12" t="T13" r="T14" b="T15"/>
                <a:pathLst>
                  <a:path w="10" h="46">
                    <a:moveTo>
                      <a:pt x="5" y="0"/>
                    </a:moveTo>
                    <a:cubicBezTo>
                      <a:pt x="6" y="4"/>
                      <a:pt x="8" y="7"/>
                      <a:pt x="9" y="11"/>
                    </a:cubicBezTo>
                    <a:cubicBezTo>
                      <a:pt x="10" y="17"/>
                      <a:pt x="9" y="24"/>
                      <a:pt x="8" y="29"/>
                    </a:cubicBezTo>
                    <a:cubicBezTo>
                      <a:pt x="7" y="36"/>
                      <a:pt x="4" y="41"/>
                      <a:pt x="0" y="4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89" name="Freeform 153"/>
              <p:cNvSpPr>
                <a:spLocks/>
              </p:cNvSpPr>
              <p:nvPr/>
            </p:nvSpPr>
            <p:spPr bwMode="auto">
              <a:xfrm>
                <a:off x="3659" y="1419"/>
                <a:ext cx="10" cy="85"/>
              </a:xfrm>
              <a:custGeom>
                <a:avLst/>
                <a:gdLst>
                  <a:gd name="T0" fmla="*/ 0 w 5"/>
                  <a:gd name="T1" fmla="*/ 0 h 43"/>
                  <a:gd name="T2" fmla="*/ 96 w 5"/>
                  <a:gd name="T3" fmla="*/ 688 h 43"/>
                  <a:gd name="T4" fmla="*/ 0 w 5"/>
                  <a:gd name="T5" fmla="*/ 1297 h 43"/>
                  <a:gd name="T6" fmla="*/ 0 60000 65536"/>
                  <a:gd name="T7" fmla="*/ 0 60000 65536"/>
                  <a:gd name="T8" fmla="*/ 0 60000 65536"/>
                  <a:gd name="T9" fmla="*/ 0 w 5"/>
                  <a:gd name="T10" fmla="*/ 0 h 43"/>
                  <a:gd name="T11" fmla="*/ 5 w 5"/>
                  <a:gd name="T12" fmla="*/ 43 h 43"/>
                </a:gdLst>
                <a:ahLst/>
                <a:cxnLst>
                  <a:cxn ang="T6">
                    <a:pos x="T0" y="T1"/>
                  </a:cxn>
                  <a:cxn ang="T7">
                    <a:pos x="T2" y="T3"/>
                  </a:cxn>
                  <a:cxn ang="T8">
                    <a:pos x="T4" y="T5"/>
                  </a:cxn>
                </a:cxnLst>
                <a:rect l="T9" t="T10" r="T11" b="T12"/>
                <a:pathLst>
                  <a:path w="5" h="43">
                    <a:moveTo>
                      <a:pt x="0" y="0"/>
                    </a:moveTo>
                    <a:cubicBezTo>
                      <a:pt x="3" y="8"/>
                      <a:pt x="5" y="14"/>
                      <a:pt x="3" y="23"/>
                    </a:cubicBezTo>
                    <a:cubicBezTo>
                      <a:pt x="2" y="30"/>
                      <a:pt x="0" y="37"/>
                      <a:pt x="0" y="4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0" name="Freeform 154"/>
              <p:cNvSpPr>
                <a:spLocks/>
              </p:cNvSpPr>
              <p:nvPr/>
            </p:nvSpPr>
            <p:spPr bwMode="auto">
              <a:xfrm>
                <a:off x="3586" y="1373"/>
                <a:ext cx="36" cy="80"/>
              </a:xfrm>
              <a:custGeom>
                <a:avLst/>
                <a:gdLst>
                  <a:gd name="T0" fmla="*/ 32 w 18"/>
                  <a:gd name="T1" fmla="*/ 0 h 40"/>
                  <a:gd name="T2" fmla="*/ 128 w 18"/>
                  <a:gd name="T3" fmla="*/ 832 h 40"/>
                  <a:gd name="T4" fmla="*/ 576 w 18"/>
                  <a:gd name="T5" fmla="*/ 1280 h 40"/>
                  <a:gd name="T6" fmla="*/ 0 60000 65536"/>
                  <a:gd name="T7" fmla="*/ 0 60000 65536"/>
                  <a:gd name="T8" fmla="*/ 0 60000 65536"/>
                  <a:gd name="T9" fmla="*/ 0 w 18"/>
                  <a:gd name="T10" fmla="*/ 0 h 40"/>
                  <a:gd name="T11" fmla="*/ 18 w 18"/>
                  <a:gd name="T12" fmla="*/ 40 h 40"/>
                </a:gdLst>
                <a:ahLst/>
                <a:cxnLst>
                  <a:cxn ang="T6">
                    <a:pos x="T0" y="T1"/>
                  </a:cxn>
                  <a:cxn ang="T7">
                    <a:pos x="T2" y="T3"/>
                  </a:cxn>
                  <a:cxn ang="T8">
                    <a:pos x="T4" y="T5"/>
                  </a:cxn>
                </a:cxnLst>
                <a:rect l="T9" t="T10" r="T11" b="T12"/>
                <a:pathLst>
                  <a:path w="18" h="40">
                    <a:moveTo>
                      <a:pt x="1" y="0"/>
                    </a:moveTo>
                    <a:cubicBezTo>
                      <a:pt x="4" y="8"/>
                      <a:pt x="0" y="17"/>
                      <a:pt x="4" y="26"/>
                    </a:cubicBezTo>
                    <a:cubicBezTo>
                      <a:pt x="7" y="33"/>
                      <a:pt x="13" y="35"/>
                      <a:pt x="18" y="4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1" name="Freeform 155"/>
              <p:cNvSpPr>
                <a:spLocks/>
              </p:cNvSpPr>
              <p:nvPr/>
            </p:nvSpPr>
            <p:spPr bwMode="auto">
              <a:xfrm>
                <a:off x="3574" y="1403"/>
                <a:ext cx="28" cy="93"/>
              </a:xfrm>
              <a:custGeom>
                <a:avLst/>
                <a:gdLst>
                  <a:gd name="T0" fmla="*/ 0 w 14"/>
                  <a:gd name="T1" fmla="*/ 0 h 47"/>
                  <a:gd name="T2" fmla="*/ 352 w 14"/>
                  <a:gd name="T3" fmla="*/ 1425 h 47"/>
                  <a:gd name="T4" fmla="*/ 0 60000 65536"/>
                  <a:gd name="T5" fmla="*/ 0 60000 65536"/>
                  <a:gd name="T6" fmla="*/ 0 w 14"/>
                  <a:gd name="T7" fmla="*/ 0 h 47"/>
                  <a:gd name="T8" fmla="*/ 14 w 14"/>
                  <a:gd name="T9" fmla="*/ 47 h 47"/>
                </a:gdLst>
                <a:ahLst/>
                <a:cxnLst>
                  <a:cxn ang="T4">
                    <a:pos x="T0" y="T1"/>
                  </a:cxn>
                  <a:cxn ang="T5">
                    <a:pos x="T2" y="T3"/>
                  </a:cxn>
                </a:cxnLst>
                <a:rect l="T6" t="T7" r="T8" b="T9"/>
                <a:pathLst>
                  <a:path w="14" h="47">
                    <a:moveTo>
                      <a:pt x="0" y="0"/>
                    </a:moveTo>
                    <a:cubicBezTo>
                      <a:pt x="14" y="10"/>
                      <a:pt x="11" y="32"/>
                      <a:pt x="11" y="4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2" name="Freeform 156"/>
              <p:cNvSpPr>
                <a:spLocks/>
              </p:cNvSpPr>
              <p:nvPr/>
            </p:nvSpPr>
            <p:spPr bwMode="auto">
              <a:xfrm>
                <a:off x="3614" y="1298"/>
                <a:ext cx="20" cy="44"/>
              </a:xfrm>
              <a:custGeom>
                <a:avLst/>
                <a:gdLst>
                  <a:gd name="T0" fmla="*/ 320 w 10"/>
                  <a:gd name="T1" fmla="*/ 704 h 22"/>
                  <a:gd name="T2" fmla="*/ 160 w 10"/>
                  <a:gd name="T3" fmla="*/ 288 h 22"/>
                  <a:gd name="T4" fmla="*/ 0 w 10"/>
                  <a:gd name="T5" fmla="*/ 0 h 22"/>
                  <a:gd name="T6" fmla="*/ 0 60000 65536"/>
                  <a:gd name="T7" fmla="*/ 0 60000 65536"/>
                  <a:gd name="T8" fmla="*/ 0 60000 65536"/>
                  <a:gd name="T9" fmla="*/ 0 w 10"/>
                  <a:gd name="T10" fmla="*/ 0 h 22"/>
                  <a:gd name="T11" fmla="*/ 10 w 10"/>
                  <a:gd name="T12" fmla="*/ 22 h 22"/>
                </a:gdLst>
                <a:ahLst/>
                <a:cxnLst>
                  <a:cxn ang="T6">
                    <a:pos x="T0" y="T1"/>
                  </a:cxn>
                  <a:cxn ang="T7">
                    <a:pos x="T2" y="T3"/>
                  </a:cxn>
                  <a:cxn ang="T8">
                    <a:pos x="T4" y="T5"/>
                  </a:cxn>
                </a:cxnLst>
                <a:rect l="T9" t="T10" r="T11" b="T12"/>
                <a:pathLst>
                  <a:path w="10" h="22">
                    <a:moveTo>
                      <a:pt x="10" y="22"/>
                    </a:moveTo>
                    <a:cubicBezTo>
                      <a:pt x="7" y="18"/>
                      <a:pt x="6" y="14"/>
                      <a:pt x="5" y="9"/>
                    </a:cubicBezTo>
                    <a:cubicBezTo>
                      <a:pt x="4" y="6"/>
                      <a:pt x="1" y="2"/>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3" name="Freeform 157"/>
              <p:cNvSpPr>
                <a:spLocks/>
              </p:cNvSpPr>
              <p:nvPr/>
            </p:nvSpPr>
            <p:spPr bwMode="auto">
              <a:xfrm>
                <a:off x="3608" y="1318"/>
                <a:ext cx="22" cy="89"/>
              </a:xfrm>
              <a:custGeom>
                <a:avLst/>
                <a:gdLst>
                  <a:gd name="T0" fmla="*/ 224 w 11"/>
                  <a:gd name="T1" fmla="*/ 0 h 45"/>
                  <a:gd name="T2" fmla="*/ 128 w 11"/>
                  <a:gd name="T3" fmla="*/ 904 h 45"/>
                  <a:gd name="T4" fmla="*/ 352 w 11"/>
                  <a:gd name="T5" fmla="*/ 1361 h 45"/>
                  <a:gd name="T6" fmla="*/ 0 60000 65536"/>
                  <a:gd name="T7" fmla="*/ 0 60000 65536"/>
                  <a:gd name="T8" fmla="*/ 0 60000 65536"/>
                  <a:gd name="T9" fmla="*/ 0 w 11"/>
                  <a:gd name="T10" fmla="*/ 0 h 45"/>
                  <a:gd name="T11" fmla="*/ 11 w 11"/>
                  <a:gd name="T12" fmla="*/ 45 h 45"/>
                </a:gdLst>
                <a:ahLst/>
                <a:cxnLst>
                  <a:cxn ang="T6">
                    <a:pos x="T0" y="T1"/>
                  </a:cxn>
                  <a:cxn ang="T7">
                    <a:pos x="T2" y="T3"/>
                  </a:cxn>
                  <a:cxn ang="T8">
                    <a:pos x="T4" y="T5"/>
                  </a:cxn>
                </a:cxnLst>
                <a:rect l="T9" t="T10" r="T11" b="T12"/>
                <a:pathLst>
                  <a:path w="11" h="45">
                    <a:moveTo>
                      <a:pt x="7" y="0"/>
                    </a:moveTo>
                    <a:cubicBezTo>
                      <a:pt x="6" y="10"/>
                      <a:pt x="0" y="20"/>
                      <a:pt x="4" y="30"/>
                    </a:cubicBezTo>
                    <a:cubicBezTo>
                      <a:pt x="5" y="33"/>
                      <a:pt x="9" y="43"/>
                      <a:pt x="11" y="4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4" name="Freeform 158"/>
              <p:cNvSpPr>
                <a:spLocks/>
              </p:cNvSpPr>
              <p:nvPr/>
            </p:nvSpPr>
            <p:spPr bwMode="auto">
              <a:xfrm>
                <a:off x="3691" y="1641"/>
                <a:ext cx="63" cy="390"/>
              </a:xfrm>
              <a:custGeom>
                <a:avLst/>
                <a:gdLst>
                  <a:gd name="T0" fmla="*/ 0 w 32"/>
                  <a:gd name="T1" fmla="*/ 0 h 197"/>
                  <a:gd name="T2" fmla="*/ 124 w 32"/>
                  <a:gd name="T3" fmla="*/ 580 h 197"/>
                  <a:gd name="T4" fmla="*/ 528 w 32"/>
                  <a:gd name="T5" fmla="*/ 1000 h 197"/>
                  <a:gd name="T6" fmla="*/ 616 w 32"/>
                  <a:gd name="T7" fmla="*/ 1427 h 197"/>
                  <a:gd name="T8" fmla="*/ 648 w 32"/>
                  <a:gd name="T9" fmla="*/ 2429 h 197"/>
                  <a:gd name="T10" fmla="*/ 884 w 32"/>
                  <a:gd name="T11" fmla="*/ 3716 h 197"/>
                  <a:gd name="T12" fmla="*/ 764 w 32"/>
                  <a:gd name="T13" fmla="*/ 4904 h 197"/>
                  <a:gd name="T14" fmla="*/ 732 w 32"/>
                  <a:gd name="T15" fmla="*/ 5989 h 197"/>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197"/>
                  <a:gd name="T26" fmla="*/ 32 w 32"/>
                  <a:gd name="T27" fmla="*/ 197 h 19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197">
                    <a:moveTo>
                      <a:pt x="0" y="0"/>
                    </a:moveTo>
                    <a:cubicBezTo>
                      <a:pt x="1" y="7"/>
                      <a:pt x="0" y="13"/>
                      <a:pt x="4" y="19"/>
                    </a:cubicBezTo>
                    <a:cubicBezTo>
                      <a:pt x="7" y="25"/>
                      <a:pt x="14" y="28"/>
                      <a:pt x="18" y="33"/>
                    </a:cubicBezTo>
                    <a:cubicBezTo>
                      <a:pt x="22" y="37"/>
                      <a:pt x="21" y="41"/>
                      <a:pt x="21" y="47"/>
                    </a:cubicBezTo>
                    <a:cubicBezTo>
                      <a:pt x="20" y="59"/>
                      <a:pt x="17" y="69"/>
                      <a:pt x="22" y="80"/>
                    </a:cubicBezTo>
                    <a:cubicBezTo>
                      <a:pt x="27" y="95"/>
                      <a:pt x="32" y="106"/>
                      <a:pt x="30" y="122"/>
                    </a:cubicBezTo>
                    <a:cubicBezTo>
                      <a:pt x="27" y="136"/>
                      <a:pt x="21" y="147"/>
                      <a:pt x="26" y="161"/>
                    </a:cubicBezTo>
                    <a:cubicBezTo>
                      <a:pt x="30" y="172"/>
                      <a:pt x="30" y="187"/>
                      <a:pt x="25" y="19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5" name="Freeform 159"/>
              <p:cNvSpPr>
                <a:spLocks/>
              </p:cNvSpPr>
              <p:nvPr/>
            </p:nvSpPr>
            <p:spPr bwMode="auto">
              <a:xfrm>
                <a:off x="3703" y="1688"/>
                <a:ext cx="26" cy="70"/>
              </a:xfrm>
              <a:custGeom>
                <a:avLst/>
                <a:gdLst>
                  <a:gd name="T0" fmla="*/ 32 w 13"/>
                  <a:gd name="T1" fmla="*/ 0 h 35"/>
                  <a:gd name="T2" fmla="*/ 416 w 13"/>
                  <a:gd name="T3" fmla="*/ 1120 h 35"/>
                  <a:gd name="T4" fmla="*/ 0 60000 65536"/>
                  <a:gd name="T5" fmla="*/ 0 60000 65536"/>
                  <a:gd name="T6" fmla="*/ 0 w 13"/>
                  <a:gd name="T7" fmla="*/ 0 h 35"/>
                  <a:gd name="T8" fmla="*/ 13 w 13"/>
                  <a:gd name="T9" fmla="*/ 35 h 35"/>
                </a:gdLst>
                <a:ahLst/>
                <a:cxnLst>
                  <a:cxn ang="T4">
                    <a:pos x="T0" y="T1"/>
                  </a:cxn>
                  <a:cxn ang="T5">
                    <a:pos x="T2" y="T3"/>
                  </a:cxn>
                </a:cxnLst>
                <a:rect l="T6" t="T7" r="T8" b="T9"/>
                <a:pathLst>
                  <a:path w="13" h="35">
                    <a:moveTo>
                      <a:pt x="1" y="0"/>
                    </a:moveTo>
                    <a:cubicBezTo>
                      <a:pt x="0" y="14"/>
                      <a:pt x="10" y="23"/>
                      <a:pt x="13" y="3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6" name="Freeform 160"/>
              <p:cNvSpPr>
                <a:spLocks/>
              </p:cNvSpPr>
              <p:nvPr/>
            </p:nvSpPr>
            <p:spPr bwMode="auto">
              <a:xfrm>
                <a:off x="3731" y="1803"/>
                <a:ext cx="17" cy="99"/>
              </a:xfrm>
              <a:custGeom>
                <a:avLst/>
                <a:gdLst>
                  <a:gd name="T0" fmla="*/ 53 w 9"/>
                  <a:gd name="T1" fmla="*/ 0 h 50"/>
                  <a:gd name="T2" fmla="*/ 28 w 9"/>
                  <a:gd name="T3" fmla="*/ 372 h 50"/>
                  <a:gd name="T4" fmla="*/ 53 w 9"/>
                  <a:gd name="T5" fmla="*/ 941 h 50"/>
                  <a:gd name="T6" fmla="*/ 189 w 9"/>
                  <a:gd name="T7" fmla="*/ 1521 h 50"/>
                  <a:gd name="T8" fmla="*/ 0 60000 65536"/>
                  <a:gd name="T9" fmla="*/ 0 60000 65536"/>
                  <a:gd name="T10" fmla="*/ 0 60000 65536"/>
                  <a:gd name="T11" fmla="*/ 0 60000 65536"/>
                  <a:gd name="T12" fmla="*/ 0 w 9"/>
                  <a:gd name="T13" fmla="*/ 0 h 50"/>
                  <a:gd name="T14" fmla="*/ 9 w 9"/>
                  <a:gd name="T15" fmla="*/ 50 h 50"/>
                </a:gdLst>
                <a:ahLst/>
                <a:cxnLst>
                  <a:cxn ang="T8">
                    <a:pos x="T0" y="T1"/>
                  </a:cxn>
                  <a:cxn ang="T9">
                    <a:pos x="T2" y="T3"/>
                  </a:cxn>
                  <a:cxn ang="T10">
                    <a:pos x="T4" y="T5"/>
                  </a:cxn>
                  <a:cxn ang="T11">
                    <a:pos x="T6" y="T7"/>
                  </a:cxn>
                </a:cxnLst>
                <a:rect l="T12" t="T13" r="T14" b="T15"/>
                <a:pathLst>
                  <a:path w="9" h="50">
                    <a:moveTo>
                      <a:pt x="2" y="0"/>
                    </a:moveTo>
                    <a:cubicBezTo>
                      <a:pt x="3" y="4"/>
                      <a:pt x="2" y="8"/>
                      <a:pt x="1" y="12"/>
                    </a:cubicBezTo>
                    <a:cubicBezTo>
                      <a:pt x="0" y="18"/>
                      <a:pt x="0" y="25"/>
                      <a:pt x="2" y="31"/>
                    </a:cubicBezTo>
                    <a:cubicBezTo>
                      <a:pt x="3" y="35"/>
                      <a:pt x="9" y="47"/>
                      <a:pt x="8" y="5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7" name="Freeform 161"/>
              <p:cNvSpPr>
                <a:spLocks/>
              </p:cNvSpPr>
              <p:nvPr/>
            </p:nvSpPr>
            <p:spPr bwMode="auto">
              <a:xfrm>
                <a:off x="3752" y="1855"/>
                <a:ext cx="89" cy="227"/>
              </a:xfrm>
              <a:custGeom>
                <a:avLst/>
                <a:gdLst>
                  <a:gd name="T0" fmla="*/ 0 w 45"/>
                  <a:gd name="T1" fmla="*/ 0 h 115"/>
                  <a:gd name="T2" fmla="*/ 489 w 45"/>
                  <a:gd name="T3" fmla="*/ 744 h 115"/>
                  <a:gd name="T4" fmla="*/ 935 w 45"/>
                  <a:gd name="T5" fmla="*/ 2124 h 115"/>
                  <a:gd name="T6" fmla="*/ 1084 w 45"/>
                  <a:gd name="T7" fmla="*/ 2493 h 115"/>
                  <a:gd name="T8" fmla="*/ 1052 w 45"/>
                  <a:gd name="T9" fmla="*/ 2852 h 115"/>
                  <a:gd name="T10" fmla="*/ 1236 w 45"/>
                  <a:gd name="T11" fmla="*/ 3292 h 115"/>
                  <a:gd name="T12" fmla="*/ 1361 w 45"/>
                  <a:gd name="T13" fmla="*/ 3444 h 115"/>
                  <a:gd name="T14" fmla="*/ 0 60000 65536"/>
                  <a:gd name="T15" fmla="*/ 0 60000 65536"/>
                  <a:gd name="T16" fmla="*/ 0 60000 65536"/>
                  <a:gd name="T17" fmla="*/ 0 60000 65536"/>
                  <a:gd name="T18" fmla="*/ 0 60000 65536"/>
                  <a:gd name="T19" fmla="*/ 0 60000 65536"/>
                  <a:gd name="T20" fmla="*/ 0 60000 65536"/>
                  <a:gd name="T21" fmla="*/ 0 w 45"/>
                  <a:gd name="T22" fmla="*/ 0 h 115"/>
                  <a:gd name="T23" fmla="*/ 45 w 45"/>
                  <a:gd name="T24" fmla="*/ 115 h 1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 h="115">
                    <a:moveTo>
                      <a:pt x="0" y="0"/>
                    </a:moveTo>
                    <a:cubicBezTo>
                      <a:pt x="7" y="9"/>
                      <a:pt x="14" y="13"/>
                      <a:pt x="16" y="25"/>
                    </a:cubicBezTo>
                    <a:cubicBezTo>
                      <a:pt x="17" y="41"/>
                      <a:pt x="20" y="57"/>
                      <a:pt x="31" y="71"/>
                    </a:cubicBezTo>
                    <a:cubicBezTo>
                      <a:pt x="34" y="75"/>
                      <a:pt x="37" y="77"/>
                      <a:pt x="36" y="83"/>
                    </a:cubicBezTo>
                    <a:cubicBezTo>
                      <a:pt x="36" y="88"/>
                      <a:pt x="34" y="91"/>
                      <a:pt x="35" y="95"/>
                    </a:cubicBezTo>
                    <a:cubicBezTo>
                      <a:pt x="35" y="101"/>
                      <a:pt x="38" y="106"/>
                      <a:pt x="41" y="110"/>
                    </a:cubicBezTo>
                    <a:cubicBezTo>
                      <a:pt x="42" y="112"/>
                      <a:pt x="45" y="114"/>
                      <a:pt x="45" y="11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8" name="Freeform 162"/>
              <p:cNvSpPr>
                <a:spLocks/>
              </p:cNvSpPr>
              <p:nvPr/>
            </p:nvSpPr>
            <p:spPr bwMode="auto">
              <a:xfrm>
                <a:off x="3750" y="1857"/>
                <a:ext cx="70" cy="178"/>
              </a:xfrm>
              <a:custGeom>
                <a:avLst/>
                <a:gdLst>
                  <a:gd name="T0" fmla="*/ 0 w 35"/>
                  <a:gd name="T1" fmla="*/ 0 h 90"/>
                  <a:gd name="T2" fmla="*/ 352 w 35"/>
                  <a:gd name="T3" fmla="*/ 904 h 90"/>
                  <a:gd name="T4" fmla="*/ 576 w 35"/>
                  <a:gd name="T5" fmla="*/ 1145 h 90"/>
                  <a:gd name="T6" fmla="*/ 544 w 35"/>
                  <a:gd name="T7" fmla="*/ 1576 h 90"/>
                  <a:gd name="T8" fmla="*/ 896 w 35"/>
                  <a:gd name="T9" fmla="*/ 2205 h 90"/>
                  <a:gd name="T10" fmla="*/ 992 w 35"/>
                  <a:gd name="T11" fmla="*/ 2508 h 90"/>
                  <a:gd name="T12" fmla="*/ 1120 w 35"/>
                  <a:gd name="T13" fmla="*/ 2723 h 90"/>
                  <a:gd name="T14" fmla="*/ 0 60000 65536"/>
                  <a:gd name="T15" fmla="*/ 0 60000 65536"/>
                  <a:gd name="T16" fmla="*/ 0 60000 65536"/>
                  <a:gd name="T17" fmla="*/ 0 60000 65536"/>
                  <a:gd name="T18" fmla="*/ 0 60000 65536"/>
                  <a:gd name="T19" fmla="*/ 0 60000 65536"/>
                  <a:gd name="T20" fmla="*/ 0 60000 65536"/>
                  <a:gd name="T21" fmla="*/ 0 w 35"/>
                  <a:gd name="T22" fmla="*/ 0 h 90"/>
                  <a:gd name="T23" fmla="*/ 35 w 3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90">
                    <a:moveTo>
                      <a:pt x="0" y="0"/>
                    </a:moveTo>
                    <a:cubicBezTo>
                      <a:pt x="8" y="6"/>
                      <a:pt x="3" y="22"/>
                      <a:pt x="11" y="30"/>
                    </a:cubicBezTo>
                    <a:cubicBezTo>
                      <a:pt x="14" y="33"/>
                      <a:pt x="17" y="34"/>
                      <a:pt x="18" y="38"/>
                    </a:cubicBezTo>
                    <a:cubicBezTo>
                      <a:pt x="19" y="42"/>
                      <a:pt x="17" y="47"/>
                      <a:pt x="17" y="52"/>
                    </a:cubicBezTo>
                    <a:cubicBezTo>
                      <a:pt x="17" y="63"/>
                      <a:pt x="24" y="65"/>
                      <a:pt x="28" y="73"/>
                    </a:cubicBezTo>
                    <a:cubicBezTo>
                      <a:pt x="29" y="76"/>
                      <a:pt x="29" y="80"/>
                      <a:pt x="31" y="83"/>
                    </a:cubicBezTo>
                    <a:cubicBezTo>
                      <a:pt x="32" y="85"/>
                      <a:pt x="35" y="90"/>
                      <a:pt x="35" y="9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299" name="Freeform 163"/>
              <p:cNvSpPr>
                <a:spLocks/>
              </p:cNvSpPr>
              <p:nvPr/>
            </p:nvSpPr>
            <p:spPr bwMode="auto">
              <a:xfrm>
                <a:off x="3742" y="1738"/>
                <a:ext cx="44" cy="142"/>
              </a:xfrm>
              <a:custGeom>
                <a:avLst/>
                <a:gdLst>
                  <a:gd name="T0" fmla="*/ 0 w 22"/>
                  <a:gd name="T1" fmla="*/ 0 h 72"/>
                  <a:gd name="T2" fmla="*/ 224 w 22"/>
                  <a:gd name="T3" fmla="*/ 592 h 72"/>
                  <a:gd name="T4" fmla="*/ 640 w 22"/>
                  <a:gd name="T5" fmla="*/ 953 h 72"/>
                  <a:gd name="T6" fmla="*/ 576 w 22"/>
                  <a:gd name="T7" fmla="*/ 1696 h 72"/>
                  <a:gd name="T8" fmla="*/ 576 w 22"/>
                  <a:gd name="T9" fmla="*/ 2148 h 72"/>
                  <a:gd name="T10" fmla="*/ 0 60000 65536"/>
                  <a:gd name="T11" fmla="*/ 0 60000 65536"/>
                  <a:gd name="T12" fmla="*/ 0 60000 65536"/>
                  <a:gd name="T13" fmla="*/ 0 60000 65536"/>
                  <a:gd name="T14" fmla="*/ 0 60000 65536"/>
                  <a:gd name="T15" fmla="*/ 0 w 22"/>
                  <a:gd name="T16" fmla="*/ 0 h 72"/>
                  <a:gd name="T17" fmla="*/ 22 w 22"/>
                  <a:gd name="T18" fmla="*/ 72 h 72"/>
                </a:gdLst>
                <a:ahLst/>
                <a:cxnLst>
                  <a:cxn ang="T10">
                    <a:pos x="T0" y="T1"/>
                  </a:cxn>
                  <a:cxn ang="T11">
                    <a:pos x="T2" y="T3"/>
                  </a:cxn>
                  <a:cxn ang="T12">
                    <a:pos x="T4" y="T5"/>
                  </a:cxn>
                  <a:cxn ang="T13">
                    <a:pos x="T6" y="T7"/>
                  </a:cxn>
                  <a:cxn ang="T14">
                    <a:pos x="T8" y="T9"/>
                  </a:cxn>
                </a:cxnLst>
                <a:rect l="T15" t="T16" r="T17" b="T18"/>
                <a:pathLst>
                  <a:path w="22" h="72">
                    <a:moveTo>
                      <a:pt x="0" y="0"/>
                    </a:moveTo>
                    <a:cubicBezTo>
                      <a:pt x="2" y="8"/>
                      <a:pt x="1" y="14"/>
                      <a:pt x="7" y="20"/>
                    </a:cubicBezTo>
                    <a:cubicBezTo>
                      <a:pt x="11" y="24"/>
                      <a:pt x="18" y="26"/>
                      <a:pt x="20" y="32"/>
                    </a:cubicBezTo>
                    <a:cubicBezTo>
                      <a:pt x="22" y="39"/>
                      <a:pt x="19" y="50"/>
                      <a:pt x="18" y="57"/>
                    </a:cubicBezTo>
                    <a:cubicBezTo>
                      <a:pt x="18" y="59"/>
                      <a:pt x="17" y="72"/>
                      <a:pt x="18" y="7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0" name="Freeform 164"/>
              <p:cNvSpPr>
                <a:spLocks/>
              </p:cNvSpPr>
              <p:nvPr/>
            </p:nvSpPr>
            <p:spPr bwMode="auto">
              <a:xfrm>
                <a:off x="3756" y="1777"/>
                <a:ext cx="24" cy="78"/>
              </a:xfrm>
              <a:custGeom>
                <a:avLst/>
                <a:gdLst>
                  <a:gd name="T0" fmla="*/ 32 w 12"/>
                  <a:gd name="T1" fmla="*/ 0 h 39"/>
                  <a:gd name="T2" fmla="*/ 0 w 12"/>
                  <a:gd name="T3" fmla="*/ 320 h 39"/>
                  <a:gd name="T4" fmla="*/ 160 w 12"/>
                  <a:gd name="T5" fmla="*/ 768 h 39"/>
                  <a:gd name="T6" fmla="*/ 352 w 12"/>
                  <a:gd name="T7" fmla="*/ 1248 h 39"/>
                  <a:gd name="T8" fmla="*/ 0 60000 65536"/>
                  <a:gd name="T9" fmla="*/ 0 60000 65536"/>
                  <a:gd name="T10" fmla="*/ 0 60000 65536"/>
                  <a:gd name="T11" fmla="*/ 0 60000 65536"/>
                  <a:gd name="T12" fmla="*/ 0 w 12"/>
                  <a:gd name="T13" fmla="*/ 0 h 39"/>
                  <a:gd name="T14" fmla="*/ 12 w 12"/>
                  <a:gd name="T15" fmla="*/ 39 h 39"/>
                </a:gdLst>
                <a:ahLst/>
                <a:cxnLst>
                  <a:cxn ang="T8">
                    <a:pos x="T0" y="T1"/>
                  </a:cxn>
                  <a:cxn ang="T9">
                    <a:pos x="T2" y="T3"/>
                  </a:cxn>
                  <a:cxn ang="T10">
                    <a:pos x="T4" y="T5"/>
                  </a:cxn>
                  <a:cxn ang="T11">
                    <a:pos x="T6" y="T7"/>
                  </a:cxn>
                </a:cxnLst>
                <a:rect l="T12" t="T13" r="T14" b="T15"/>
                <a:pathLst>
                  <a:path w="12" h="39">
                    <a:moveTo>
                      <a:pt x="1" y="0"/>
                    </a:moveTo>
                    <a:cubicBezTo>
                      <a:pt x="2" y="4"/>
                      <a:pt x="0" y="6"/>
                      <a:pt x="0" y="10"/>
                    </a:cubicBezTo>
                    <a:cubicBezTo>
                      <a:pt x="0" y="15"/>
                      <a:pt x="3" y="20"/>
                      <a:pt x="5" y="24"/>
                    </a:cubicBezTo>
                    <a:cubicBezTo>
                      <a:pt x="7" y="28"/>
                      <a:pt x="12" y="36"/>
                      <a:pt x="11" y="3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1" name="Freeform 165"/>
              <p:cNvSpPr>
                <a:spLocks/>
              </p:cNvSpPr>
              <p:nvPr/>
            </p:nvSpPr>
            <p:spPr bwMode="auto">
              <a:xfrm>
                <a:off x="3784" y="1819"/>
                <a:ext cx="16" cy="95"/>
              </a:xfrm>
              <a:custGeom>
                <a:avLst/>
                <a:gdLst>
                  <a:gd name="T0" fmla="*/ 0 w 8"/>
                  <a:gd name="T1" fmla="*/ 0 h 48"/>
                  <a:gd name="T2" fmla="*/ 160 w 8"/>
                  <a:gd name="T3" fmla="*/ 999 h 48"/>
                  <a:gd name="T4" fmla="*/ 32 w 8"/>
                  <a:gd name="T5" fmla="*/ 1457 h 48"/>
                  <a:gd name="T6" fmla="*/ 0 60000 65536"/>
                  <a:gd name="T7" fmla="*/ 0 60000 65536"/>
                  <a:gd name="T8" fmla="*/ 0 60000 65536"/>
                  <a:gd name="T9" fmla="*/ 0 w 8"/>
                  <a:gd name="T10" fmla="*/ 0 h 48"/>
                  <a:gd name="T11" fmla="*/ 8 w 8"/>
                  <a:gd name="T12" fmla="*/ 48 h 48"/>
                </a:gdLst>
                <a:ahLst/>
                <a:cxnLst>
                  <a:cxn ang="T6">
                    <a:pos x="T0" y="T1"/>
                  </a:cxn>
                  <a:cxn ang="T7">
                    <a:pos x="T2" y="T3"/>
                  </a:cxn>
                  <a:cxn ang="T8">
                    <a:pos x="T4" y="T5"/>
                  </a:cxn>
                </a:cxnLst>
                <a:rect l="T9" t="T10" r="T11" b="T12"/>
                <a:pathLst>
                  <a:path w="8" h="48">
                    <a:moveTo>
                      <a:pt x="0" y="0"/>
                    </a:moveTo>
                    <a:cubicBezTo>
                      <a:pt x="7" y="8"/>
                      <a:pt x="8" y="23"/>
                      <a:pt x="5" y="33"/>
                    </a:cubicBezTo>
                    <a:cubicBezTo>
                      <a:pt x="4" y="38"/>
                      <a:pt x="1" y="42"/>
                      <a:pt x="1" y="4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2" name="Freeform 166"/>
              <p:cNvSpPr>
                <a:spLocks/>
              </p:cNvSpPr>
              <p:nvPr/>
            </p:nvSpPr>
            <p:spPr bwMode="auto">
              <a:xfrm>
                <a:off x="3798" y="1880"/>
                <a:ext cx="22" cy="111"/>
              </a:xfrm>
              <a:custGeom>
                <a:avLst/>
                <a:gdLst>
                  <a:gd name="T0" fmla="*/ 0 w 11"/>
                  <a:gd name="T1" fmla="*/ 0 h 56"/>
                  <a:gd name="T2" fmla="*/ 192 w 11"/>
                  <a:gd name="T3" fmla="*/ 1713 h 56"/>
                  <a:gd name="T4" fmla="*/ 0 60000 65536"/>
                  <a:gd name="T5" fmla="*/ 0 60000 65536"/>
                  <a:gd name="T6" fmla="*/ 0 w 11"/>
                  <a:gd name="T7" fmla="*/ 0 h 56"/>
                  <a:gd name="T8" fmla="*/ 11 w 11"/>
                  <a:gd name="T9" fmla="*/ 56 h 56"/>
                </a:gdLst>
                <a:ahLst/>
                <a:cxnLst>
                  <a:cxn ang="T4">
                    <a:pos x="T0" y="T1"/>
                  </a:cxn>
                  <a:cxn ang="T5">
                    <a:pos x="T2" y="T3"/>
                  </a:cxn>
                </a:cxnLst>
                <a:rect l="T6" t="T7" r="T8" b="T9"/>
                <a:pathLst>
                  <a:path w="11" h="56">
                    <a:moveTo>
                      <a:pt x="0" y="0"/>
                    </a:moveTo>
                    <a:cubicBezTo>
                      <a:pt x="11" y="19"/>
                      <a:pt x="5" y="36"/>
                      <a:pt x="6" y="5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3" name="Freeform 167"/>
              <p:cNvSpPr>
                <a:spLocks/>
              </p:cNvSpPr>
              <p:nvPr/>
            </p:nvSpPr>
            <p:spPr bwMode="auto">
              <a:xfrm>
                <a:off x="3709" y="1470"/>
                <a:ext cx="28" cy="196"/>
              </a:xfrm>
              <a:custGeom>
                <a:avLst/>
                <a:gdLst>
                  <a:gd name="T0" fmla="*/ 0 w 14"/>
                  <a:gd name="T1" fmla="*/ 0 h 99"/>
                  <a:gd name="T2" fmla="*/ 288 w 14"/>
                  <a:gd name="T3" fmla="*/ 816 h 99"/>
                  <a:gd name="T4" fmla="*/ 224 w 14"/>
                  <a:gd name="T5" fmla="*/ 1831 h 99"/>
                  <a:gd name="T6" fmla="*/ 384 w 14"/>
                  <a:gd name="T7" fmla="*/ 2669 h 99"/>
                  <a:gd name="T8" fmla="*/ 256 w 14"/>
                  <a:gd name="T9" fmla="*/ 3009 h 99"/>
                  <a:gd name="T10" fmla="*/ 0 60000 65536"/>
                  <a:gd name="T11" fmla="*/ 0 60000 65536"/>
                  <a:gd name="T12" fmla="*/ 0 60000 65536"/>
                  <a:gd name="T13" fmla="*/ 0 60000 65536"/>
                  <a:gd name="T14" fmla="*/ 0 60000 65536"/>
                  <a:gd name="T15" fmla="*/ 0 w 14"/>
                  <a:gd name="T16" fmla="*/ 0 h 99"/>
                  <a:gd name="T17" fmla="*/ 14 w 14"/>
                  <a:gd name="T18" fmla="*/ 99 h 99"/>
                </a:gdLst>
                <a:ahLst/>
                <a:cxnLst>
                  <a:cxn ang="T10">
                    <a:pos x="T0" y="T1"/>
                  </a:cxn>
                  <a:cxn ang="T11">
                    <a:pos x="T2" y="T3"/>
                  </a:cxn>
                  <a:cxn ang="T12">
                    <a:pos x="T4" y="T5"/>
                  </a:cxn>
                  <a:cxn ang="T13">
                    <a:pos x="T6" y="T7"/>
                  </a:cxn>
                  <a:cxn ang="T14">
                    <a:pos x="T8" y="T9"/>
                  </a:cxn>
                </a:cxnLst>
                <a:rect l="T15" t="T16" r="T17" b="T18"/>
                <a:pathLst>
                  <a:path w="14" h="99">
                    <a:moveTo>
                      <a:pt x="0" y="0"/>
                    </a:moveTo>
                    <a:cubicBezTo>
                      <a:pt x="2" y="10"/>
                      <a:pt x="9" y="16"/>
                      <a:pt x="9" y="27"/>
                    </a:cubicBezTo>
                    <a:cubicBezTo>
                      <a:pt x="9" y="38"/>
                      <a:pt x="3" y="49"/>
                      <a:pt x="7" y="60"/>
                    </a:cubicBezTo>
                    <a:cubicBezTo>
                      <a:pt x="9" y="70"/>
                      <a:pt x="14" y="77"/>
                      <a:pt x="12" y="88"/>
                    </a:cubicBezTo>
                    <a:cubicBezTo>
                      <a:pt x="12" y="91"/>
                      <a:pt x="10" y="97"/>
                      <a:pt x="8" y="9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4" name="Freeform 168"/>
              <p:cNvSpPr>
                <a:spLocks/>
              </p:cNvSpPr>
              <p:nvPr/>
            </p:nvSpPr>
            <p:spPr bwMode="auto">
              <a:xfrm>
                <a:off x="3713" y="1571"/>
                <a:ext cx="12" cy="95"/>
              </a:xfrm>
              <a:custGeom>
                <a:avLst/>
                <a:gdLst>
                  <a:gd name="T0" fmla="*/ 128 w 6"/>
                  <a:gd name="T1" fmla="*/ 0 h 48"/>
                  <a:gd name="T2" fmla="*/ 32 w 6"/>
                  <a:gd name="T3" fmla="*/ 752 h 48"/>
                  <a:gd name="T4" fmla="*/ 192 w 6"/>
                  <a:gd name="T5" fmla="*/ 1457 h 48"/>
                  <a:gd name="T6" fmla="*/ 0 60000 65536"/>
                  <a:gd name="T7" fmla="*/ 0 60000 65536"/>
                  <a:gd name="T8" fmla="*/ 0 60000 65536"/>
                  <a:gd name="T9" fmla="*/ 0 w 6"/>
                  <a:gd name="T10" fmla="*/ 0 h 48"/>
                  <a:gd name="T11" fmla="*/ 6 w 6"/>
                  <a:gd name="T12" fmla="*/ 48 h 48"/>
                </a:gdLst>
                <a:ahLst/>
                <a:cxnLst>
                  <a:cxn ang="T6">
                    <a:pos x="T0" y="T1"/>
                  </a:cxn>
                  <a:cxn ang="T7">
                    <a:pos x="T2" y="T3"/>
                  </a:cxn>
                  <a:cxn ang="T8">
                    <a:pos x="T4" y="T5"/>
                  </a:cxn>
                </a:cxnLst>
                <a:rect l="T9" t="T10" r="T11" b="T12"/>
                <a:pathLst>
                  <a:path w="6" h="48">
                    <a:moveTo>
                      <a:pt x="4" y="0"/>
                    </a:moveTo>
                    <a:cubicBezTo>
                      <a:pt x="4" y="9"/>
                      <a:pt x="0" y="17"/>
                      <a:pt x="1" y="25"/>
                    </a:cubicBezTo>
                    <a:cubicBezTo>
                      <a:pt x="2" y="33"/>
                      <a:pt x="5" y="41"/>
                      <a:pt x="6" y="4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5" name="Freeform 169"/>
              <p:cNvSpPr>
                <a:spLocks/>
              </p:cNvSpPr>
              <p:nvPr/>
            </p:nvSpPr>
            <p:spPr bwMode="auto">
              <a:xfrm>
                <a:off x="3735" y="1637"/>
                <a:ext cx="27" cy="109"/>
              </a:xfrm>
              <a:custGeom>
                <a:avLst/>
                <a:gdLst>
                  <a:gd name="T0" fmla="*/ 0 w 14"/>
                  <a:gd name="T1" fmla="*/ 0 h 55"/>
                  <a:gd name="T2" fmla="*/ 264 w 14"/>
                  <a:gd name="T3" fmla="*/ 373 h 55"/>
                  <a:gd name="T4" fmla="*/ 316 w 14"/>
                  <a:gd name="T5" fmla="*/ 1036 h 55"/>
                  <a:gd name="T6" fmla="*/ 264 w 14"/>
                  <a:gd name="T7" fmla="*/ 1681 h 55"/>
                  <a:gd name="T8" fmla="*/ 0 60000 65536"/>
                  <a:gd name="T9" fmla="*/ 0 60000 65536"/>
                  <a:gd name="T10" fmla="*/ 0 60000 65536"/>
                  <a:gd name="T11" fmla="*/ 0 60000 65536"/>
                  <a:gd name="T12" fmla="*/ 0 w 14"/>
                  <a:gd name="T13" fmla="*/ 0 h 55"/>
                  <a:gd name="T14" fmla="*/ 14 w 14"/>
                  <a:gd name="T15" fmla="*/ 55 h 55"/>
                </a:gdLst>
                <a:ahLst/>
                <a:cxnLst>
                  <a:cxn ang="T8">
                    <a:pos x="T0" y="T1"/>
                  </a:cxn>
                  <a:cxn ang="T9">
                    <a:pos x="T2" y="T3"/>
                  </a:cxn>
                  <a:cxn ang="T10">
                    <a:pos x="T4" y="T5"/>
                  </a:cxn>
                  <a:cxn ang="T11">
                    <a:pos x="T6" y="T7"/>
                  </a:cxn>
                </a:cxnLst>
                <a:rect l="T12" t="T13" r="T14" b="T15"/>
                <a:pathLst>
                  <a:path w="14" h="55">
                    <a:moveTo>
                      <a:pt x="0" y="0"/>
                    </a:moveTo>
                    <a:cubicBezTo>
                      <a:pt x="3" y="4"/>
                      <a:pt x="7" y="7"/>
                      <a:pt x="10" y="12"/>
                    </a:cubicBezTo>
                    <a:cubicBezTo>
                      <a:pt x="14" y="20"/>
                      <a:pt x="13" y="26"/>
                      <a:pt x="12" y="34"/>
                    </a:cubicBezTo>
                    <a:cubicBezTo>
                      <a:pt x="11" y="41"/>
                      <a:pt x="10" y="49"/>
                      <a:pt x="10" y="5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6" name="Freeform 170"/>
              <p:cNvSpPr>
                <a:spLocks/>
              </p:cNvSpPr>
              <p:nvPr/>
            </p:nvSpPr>
            <p:spPr bwMode="auto">
              <a:xfrm>
                <a:off x="3756" y="1595"/>
                <a:ext cx="28" cy="123"/>
              </a:xfrm>
              <a:custGeom>
                <a:avLst/>
                <a:gdLst>
                  <a:gd name="T0" fmla="*/ 96 w 14"/>
                  <a:gd name="T1" fmla="*/ 0 h 62"/>
                  <a:gd name="T2" fmla="*/ 64 w 14"/>
                  <a:gd name="T3" fmla="*/ 1133 h 62"/>
                  <a:gd name="T4" fmla="*/ 288 w 14"/>
                  <a:gd name="T5" fmla="*/ 1657 h 62"/>
                  <a:gd name="T6" fmla="*/ 448 w 14"/>
                  <a:gd name="T7" fmla="*/ 1905 h 62"/>
                  <a:gd name="T8" fmla="*/ 0 60000 65536"/>
                  <a:gd name="T9" fmla="*/ 0 60000 65536"/>
                  <a:gd name="T10" fmla="*/ 0 60000 65536"/>
                  <a:gd name="T11" fmla="*/ 0 60000 65536"/>
                  <a:gd name="T12" fmla="*/ 0 w 14"/>
                  <a:gd name="T13" fmla="*/ 0 h 62"/>
                  <a:gd name="T14" fmla="*/ 14 w 14"/>
                  <a:gd name="T15" fmla="*/ 62 h 62"/>
                </a:gdLst>
                <a:ahLst/>
                <a:cxnLst>
                  <a:cxn ang="T8">
                    <a:pos x="T0" y="T1"/>
                  </a:cxn>
                  <a:cxn ang="T9">
                    <a:pos x="T2" y="T3"/>
                  </a:cxn>
                  <a:cxn ang="T10">
                    <a:pos x="T4" y="T5"/>
                  </a:cxn>
                  <a:cxn ang="T11">
                    <a:pos x="T6" y="T7"/>
                  </a:cxn>
                </a:cxnLst>
                <a:rect l="T12" t="T13" r="T14" b="T15"/>
                <a:pathLst>
                  <a:path w="14" h="62">
                    <a:moveTo>
                      <a:pt x="3" y="0"/>
                    </a:moveTo>
                    <a:cubicBezTo>
                      <a:pt x="3" y="13"/>
                      <a:pt x="0" y="25"/>
                      <a:pt x="2" y="37"/>
                    </a:cubicBezTo>
                    <a:cubicBezTo>
                      <a:pt x="3" y="43"/>
                      <a:pt x="6" y="49"/>
                      <a:pt x="9" y="54"/>
                    </a:cubicBezTo>
                    <a:cubicBezTo>
                      <a:pt x="10" y="57"/>
                      <a:pt x="14" y="61"/>
                      <a:pt x="14" y="6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7" name="Freeform 171"/>
              <p:cNvSpPr>
                <a:spLocks/>
              </p:cNvSpPr>
              <p:nvPr/>
            </p:nvSpPr>
            <p:spPr bwMode="auto">
              <a:xfrm>
                <a:off x="3729" y="1532"/>
                <a:ext cx="33" cy="67"/>
              </a:xfrm>
              <a:custGeom>
                <a:avLst/>
                <a:gdLst>
                  <a:gd name="T0" fmla="*/ 468 w 17"/>
                  <a:gd name="T1" fmla="*/ 1009 h 34"/>
                  <a:gd name="T2" fmla="*/ 196 w 17"/>
                  <a:gd name="T3" fmla="*/ 528 h 34"/>
                  <a:gd name="T4" fmla="*/ 0 w 17"/>
                  <a:gd name="T5" fmla="*/ 0 h 34"/>
                  <a:gd name="T6" fmla="*/ 0 60000 65536"/>
                  <a:gd name="T7" fmla="*/ 0 60000 65536"/>
                  <a:gd name="T8" fmla="*/ 0 60000 65536"/>
                  <a:gd name="T9" fmla="*/ 0 w 17"/>
                  <a:gd name="T10" fmla="*/ 0 h 34"/>
                  <a:gd name="T11" fmla="*/ 17 w 17"/>
                  <a:gd name="T12" fmla="*/ 34 h 34"/>
                </a:gdLst>
                <a:ahLst/>
                <a:cxnLst>
                  <a:cxn ang="T6">
                    <a:pos x="T0" y="T1"/>
                  </a:cxn>
                  <a:cxn ang="T7">
                    <a:pos x="T2" y="T3"/>
                  </a:cxn>
                  <a:cxn ang="T8">
                    <a:pos x="T4" y="T5"/>
                  </a:cxn>
                </a:cxnLst>
                <a:rect l="T9" t="T10" r="T11" b="T12"/>
                <a:pathLst>
                  <a:path w="17" h="34">
                    <a:moveTo>
                      <a:pt x="17" y="34"/>
                    </a:moveTo>
                    <a:cubicBezTo>
                      <a:pt x="15" y="28"/>
                      <a:pt x="10" y="23"/>
                      <a:pt x="7" y="18"/>
                    </a:cubicBezTo>
                    <a:cubicBezTo>
                      <a:pt x="3" y="12"/>
                      <a:pt x="1" y="7"/>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8" name="Freeform 172"/>
              <p:cNvSpPr>
                <a:spLocks/>
              </p:cNvSpPr>
              <p:nvPr/>
            </p:nvSpPr>
            <p:spPr bwMode="auto">
              <a:xfrm>
                <a:off x="3709" y="1417"/>
                <a:ext cx="29" cy="117"/>
              </a:xfrm>
              <a:custGeom>
                <a:avLst/>
                <a:gdLst>
                  <a:gd name="T0" fmla="*/ 240 w 15"/>
                  <a:gd name="T1" fmla="*/ 1809 h 59"/>
                  <a:gd name="T2" fmla="*/ 317 w 15"/>
                  <a:gd name="T3" fmla="*/ 803 h 59"/>
                  <a:gd name="T4" fmla="*/ 164 w 15"/>
                  <a:gd name="T5" fmla="*/ 248 h 59"/>
                  <a:gd name="T6" fmla="*/ 0 w 15"/>
                  <a:gd name="T7" fmla="*/ 0 h 59"/>
                  <a:gd name="T8" fmla="*/ 0 60000 65536"/>
                  <a:gd name="T9" fmla="*/ 0 60000 65536"/>
                  <a:gd name="T10" fmla="*/ 0 60000 65536"/>
                  <a:gd name="T11" fmla="*/ 0 60000 65536"/>
                  <a:gd name="T12" fmla="*/ 0 w 15"/>
                  <a:gd name="T13" fmla="*/ 0 h 59"/>
                  <a:gd name="T14" fmla="*/ 15 w 15"/>
                  <a:gd name="T15" fmla="*/ 59 h 59"/>
                </a:gdLst>
                <a:ahLst/>
                <a:cxnLst>
                  <a:cxn ang="T8">
                    <a:pos x="T0" y="T1"/>
                  </a:cxn>
                  <a:cxn ang="T9">
                    <a:pos x="T2" y="T3"/>
                  </a:cxn>
                  <a:cxn ang="T10">
                    <a:pos x="T4" y="T5"/>
                  </a:cxn>
                  <a:cxn ang="T11">
                    <a:pos x="T6" y="T7"/>
                  </a:cxn>
                </a:cxnLst>
                <a:rect l="T12" t="T13" r="T14" b="T15"/>
                <a:pathLst>
                  <a:path w="15" h="59">
                    <a:moveTo>
                      <a:pt x="9" y="59"/>
                    </a:moveTo>
                    <a:cubicBezTo>
                      <a:pt x="15" y="52"/>
                      <a:pt x="14" y="35"/>
                      <a:pt x="12" y="26"/>
                    </a:cubicBezTo>
                    <a:cubicBezTo>
                      <a:pt x="11" y="20"/>
                      <a:pt x="9" y="14"/>
                      <a:pt x="6" y="8"/>
                    </a:cubicBezTo>
                    <a:cubicBezTo>
                      <a:pt x="4" y="6"/>
                      <a:pt x="1" y="4"/>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09" name="Freeform 173"/>
              <p:cNvSpPr>
                <a:spLocks/>
              </p:cNvSpPr>
              <p:nvPr/>
            </p:nvSpPr>
            <p:spPr bwMode="auto">
              <a:xfrm>
                <a:off x="3695" y="1300"/>
                <a:ext cx="14" cy="58"/>
              </a:xfrm>
              <a:custGeom>
                <a:avLst/>
                <a:gdLst>
                  <a:gd name="T0" fmla="*/ 0 w 7"/>
                  <a:gd name="T1" fmla="*/ 928 h 29"/>
                  <a:gd name="T2" fmla="*/ 160 w 7"/>
                  <a:gd name="T3" fmla="*/ 0 h 29"/>
                  <a:gd name="T4" fmla="*/ 0 60000 65536"/>
                  <a:gd name="T5" fmla="*/ 0 60000 65536"/>
                  <a:gd name="T6" fmla="*/ 0 w 7"/>
                  <a:gd name="T7" fmla="*/ 0 h 29"/>
                  <a:gd name="T8" fmla="*/ 7 w 7"/>
                  <a:gd name="T9" fmla="*/ 29 h 29"/>
                </a:gdLst>
                <a:ahLst/>
                <a:cxnLst>
                  <a:cxn ang="T4">
                    <a:pos x="T0" y="T1"/>
                  </a:cxn>
                  <a:cxn ang="T5">
                    <a:pos x="T2" y="T3"/>
                  </a:cxn>
                </a:cxnLst>
                <a:rect l="T6" t="T7" r="T8" b="T9"/>
                <a:pathLst>
                  <a:path w="7" h="29">
                    <a:moveTo>
                      <a:pt x="0" y="29"/>
                    </a:moveTo>
                    <a:cubicBezTo>
                      <a:pt x="7" y="21"/>
                      <a:pt x="5" y="9"/>
                      <a:pt x="5"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0" name="Freeform 174"/>
              <p:cNvSpPr>
                <a:spLocks/>
              </p:cNvSpPr>
              <p:nvPr/>
            </p:nvSpPr>
            <p:spPr bwMode="auto">
              <a:xfrm>
                <a:off x="3604" y="1439"/>
                <a:ext cx="30" cy="97"/>
              </a:xfrm>
              <a:custGeom>
                <a:avLst/>
                <a:gdLst>
                  <a:gd name="T0" fmla="*/ 32 w 15"/>
                  <a:gd name="T1" fmla="*/ 0 h 49"/>
                  <a:gd name="T2" fmla="*/ 192 w 15"/>
                  <a:gd name="T3" fmla="*/ 940 h 49"/>
                  <a:gd name="T4" fmla="*/ 480 w 15"/>
                  <a:gd name="T5" fmla="*/ 1489 h 49"/>
                  <a:gd name="T6" fmla="*/ 0 60000 65536"/>
                  <a:gd name="T7" fmla="*/ 0 60000 65536"/>
                  <a:gd name="T8" fmla="*/ 0 60000 65536"/>
                  <a:gd name="T9" fmla="*/ 0 w 15"/>
                  <a:gd name="T10" fmla="*/ 0 h 49"/>
                  <a:gd name="T11" fmla="*/ 15 w 15"/>
                  <a:gd name="T12" fmla="*/ 49 h 49"/>
                </a:gdLst>
                <a:ahLst/>
                <a:cxnLst>
                  <a:cxn ang="T6">
                    <a:pos x="T0" y="T1"/>
                  </a:cxn>
                  <a:cxn ang="T7">
                    <a:pos x="T2" y="T3"/>
                  </a:cxn>
                  <a:cxn ang="T8">
                    <a:pos x="T4" y="T5"/>
                  </a:cxn>
                </a:cxnLst>
                <a:rect l="T9" t="T10" r="T11" b="T12"/>
                <a:pathLst>
                  <a:path w="15" h="49">
                    <a:moveTo>
                      <a:pt x="1" y="0"/>
                    </a:moveTo>
                    <a:cubicBezTo>
                      <a:pt x="1" y="10"/>
                      <a:pt x="0" y="22"/>
                      <a:pt x="6" y="31"/>
                    </a:cubicBezTo>
                    <a:cubicBezTo>
                      <a:pt x="10" y="37"/>
                      <a:pt x="12" y="43"/>
                      <a:pt x="15" y="4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1" name="Freeform 175"/>
              <p:cNvSpPr>
                <a:spLocks/>
              </p:cNvSpPr>
              <p:nvPr/>
            </p:nvSpPr>
            <p:spPr bwMode="auto">
              <a:xfrm>
                <a:off x="3657" y="1579"/>
                <a:ext cx="32" cy="76"/>
              </a:xfrm>
              <a:custGeom>
                <a:avLst/>
                <a:gdLst>
                  <a:gd name="T0" fmla="*/ 96 w 16"/>
                  <a:gd name="T1" fmla="*/ 0 h 38"/>
                  <a:gd name="T2" fmla="*/ 192 w 16"/>
                  <a:gd name="T3" fmla="*/ 864 h 38"/>
                  <a:gd name="T4" fmla="*/ 512 w 16"/>
                  <a:gd name="T5" fmla="*/ 1216 h 38"/>
                  <a:gd name="T6" fmla="*/ 0 60000 65536"/>
                  <a:gd name="T7" fmla="*/ 0 60000 65536"/>
                  <a:gd name="T8" fmla="*/ 0 60000 65536"/>
                  <a:gd name="T9" fmla="*/ 0 w 16"/>
                  <a:gd name="T10" fmla="*/ 0 h 38"/>
                  <a:gd name="T11" fmla="*/ 16 w 16"/>
                  <a:gd name="T12" fmla="*/ 38 h 38"/>
                </a:gdLst>
                <a:ahLst/>
                <a:cxnLst>
                  <a:cxn ang="T6">
                    <a:pos x="T0" y="T1"/>
                  </a:cxn>
                  <a:cxn ang="T7">
                    <a:pos x="T2" y="T3"/>
                  </a:cxn>
                  <a:cxn ang="T8">
                    <a:pos x="T4" y="T5"/>
                  </a:cxn>
                </a:cxnLst>
                <a:rect l="T9" t="T10" r="T11" b="T12"/>
                <a:pathLst>
                  <a:path w="16" h="38">
                    <a:moveTo>
                      <a:pt x="3" y="0"/>
                    </a:moveTo>
                    <a:cubicBezTo>
                      <a:pt x="0" y="9"/>
                      <a:pt x="0" y="20"/>
                      <a:pt x="6" y="27"/>
                    </a:cubicBezTo>
                    <a:cubicBezTo>
                      <a:pt x="9" y="32"/>
                      <a:pt x="12" y="35"/>
                      <a:pt x="16" y="3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2" name="Freeform 176"/>
              <p:cNvSpPr>
                <a:spLocks/>
              </p:cNvSpPr>
              <p:nvPr/>
            </p:nvSpPr>
            <p:spPr bwMode="auto">
              <a:xfrm>
                <a:off x="3659" y="1639"/>
                <a:ext cx="16" cy="174"/>
              </a:xfrm>
              <a:custGeom>
                <a:avLst/>
                <a:gdLst>
                  <a:gd name="T0" fmla="*/ 192 w 8"/>
                  <a:gd name="T1" fmla="*/ 0 h 88"/>
                  <a:gd name="T2" fmla="*/ 256 w 8"/>
                  <a:gd name="T3" fmla="*/ 781 h 88"/>
                  <a:gd name="T4" fmla="*/ 128 w 8"/>
                  <a:gd name="T5" fmla="*/ 1329 h 88"/>
                  <a:gd name="T6" fmla="*/ 32 w 8"/>
                  <a:gd name="T7" fmla="*/ 1669 h 88"/>
                  <a:gd name="T8" fmla="*/ 224 w 8"/>
                  <a:gd name="T9" fmla="*/ 2357 h 88"/>
                  <a:gd name="T10" fmla="*/ 96 w 8"/>
                  <a:gd name="T11" fmla="*/ 2659 h 88"/>
                  <a:gd name="T12" fmla="*/ 0 60000 65536"/>
                  <a:gd name="T13" fmla="*/ 0 60000 65536"/>
                  <a:gd name="T14" fmla="*/ 0 60000 65536"/>
                  <a:gd name="T15" fmla="*/ 0 60000 65536"/>
                  <a:gd name="T16" fmla="*/ 0 60000 65536"/>
                  <a:gd name="T17" fmla="*/ 0 60000 65536"/>
                  <a:gd name="T18" fmla="*/ 0 w 8"/>
                  <a:gd name="T19" fmla="*/ 0 h 88"/>
                  <a:gd name="T20" fmla="*/ 8 w 8"/>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 h="88">
                    <a:moveTo>
                      <a:pt x="6" y="0"/>
                    </a:moveTo>
                    <a:cubicBezTo>
                      <a:pt x="6" y="9"/>
                      <a:pt x="8" y="17"/>
                      <a:pt x="8" y="26"/>
                    </a:cubicBezTo>
                    <a:cubicBezTo>
                      <a:pt x="8" y="32"/>
                      <a:pt x="7" y="39"/>
                      <a:pt x="4" y="44"/>
                    </a:cubicBezTo>
                    <a:cubicBezTo>
                      <a:pt x="2" y="48"/>
                      <a:pt x="0" y="50"/>
                      <a:pt x="1" y="55"/>
                    </a:cubicBezTo>
                    <a:cubicBezTo>
                      <a:pt x="1" y="63"/>
                      <a:pt x="8" y="70"/>
                      <a:pt x="7" y="78"/>
                    </a:cubicBezTo>
                    <a:cubicBezTo>
                      <a:pt x="6" y="81"/>
                      <a:pt x="4" y="87"/>
                      <a:pt x="3" y="8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3" name="Freeform 177"/>
              <p:cNvSpPr>
                <a:spLocks/>
              </p:cNvSpPr>
              <p:nvPr/>
            </p:nvSpPr>
            <p:spPr bwMode="auto">
              <a:xfrm>
                <a:off x="3671" y="1700"/>
                <a:ext cx="18" cy="95"/>
              </a:xfrm>
              <a:custGeom>
                <a:avLst/>
                <a:gdLst>
                  <a:gd name="T0" fmla="*/ 0 w 9"/>
                  <a:gd name="T1" fmla="*/ 1457 h 48"/>
                  <a:gd name="T2" fmla="*/ 224 w 9"/>
                  <a:gd name="T3" fmla="*/ 552 h 48"/>
                  <a:gd name="T4" fmla="*/ 32 w 9"/>
                  <a:gd name="T5" fmla="*/ 0 h 48"/>
                  <a:gd name="T6" fmla="*/ 0 60000 65536"/>
                  <a:gd name="T7" fmla="*/ 0 60000 65536"/>
                  <a:gd name="T8" fmla="*/ 0 60000 65536"/>
                  <a:gd name="T9" fmla="*/ 0 w 9"/>
                  <a:gd name="T10" fmla="*/ 0 h 48"/>
                  <a:gd name="T11" fmla="*/ 9 w 9"/>
                  <a:gd name="T12" fmla="*/ 48 h 48"/>
                </a:gdLst>
                <a:ahLst/>
                <a:cxnLst>
                  <a:cxn ang="T6">
                    <a:pos x="T0" y="T1"/>
                  </a:cxn>
                  <a:cxn ang="T7">
                    <a:pos x="T2" y="T3"/>
                  </a:cxn>
                  <a:cxn ang="T8">
                    <a:pos x="T4" y="T5"/>
                  </a:cxn>
                </a:cxnLst>
                <a:rect l="T9" t="T10" r="T11" b="T12"/>
                <a:pathLst>
                  <a:path w="9" h="48">
                    <a:moveTo>
                      <a:pt x="0" y="48"/>
                    </a:moveTo>
                    <a:cubicBezTo>
                      <a:pt x="9" y="40"/>
                      <a:pt x="9" y="28"/>
                      <a:pt x="7" y="18"/>
                    </a:cubicBezTo>
                    <a:cubicBezTo>
                      <a:pt x="5" y="12"/>
                      <a:pt x="1" y="6"/>
                      <a:pt x="1"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4" name="Freeform 178"/>
              <p:cNvSpPr>
                <a:spLocks/>
              </p:cNvSpPr>
              <p:nvPr/>
            </p:nvSpPr>
            <p:spPr bwMode="auto">
              <a:xfrm>
                <a:off x="3693" y="1710"/>
                <a:ext cx="40" cy="89"/>
              </a:xfrm>
              <a:custGeom>
                <a:avLst/>
                <a:gdLst>
                  <a:gd name="T0" fmla="*/ 256 w 20"/>
                  <a:gd name="T1" fmla="*/ 0 h 45"/>
                  <a:gd name="T2" fmla="*/ 192 w 20"/>
                  <a:gd name="T3" fmla="*/ 935 h 45"/>
                  <a:gd name="T4" fmla="*/ 480 w 20"/>
                  <a:gd name="T5" fmla="*/ 1177 h 45"/>
                  <a:gd name="T6" fmla="*/ 640 w 20"/>
                  <a:gd name="T7" fmla="*/ 1361 h 45"/>
                  <a:gd name="T8" fmla="*/ 0 60000 65536"/>
                  <a:gd name="T9" fmla="*/ 0 60000 65536"/>
                  <a:gd name="T10" fmla="*/ 0 60000 65536"/>
                  <a:gd name="T11" fmla="*/ 0 60000 65536"/>
                  <a:gd name="T12" fmla="*/ 0 w 20"/>
                  <a:gd name="T13" fmla="*/ 0 h 45"/>
                  <a:gd name="T14" fmla="*/ 20 w 20"/>
                  <a:gd name="T15" fmla="*/ 45 h 45"/>
                </a:gdLst>
                <a:ahLst/>
                <a:cxnLst>
                  <a:cxn ang="T8">
                    <a:pos x="T0" y="T1"/>
                  </a:cxn>
                  <a:cxn ang="T9">
                    <a:pos x="T2" y="T3"/>
                  </a:cxn>
                  <a:cxn ang="T10">
                    <a:pos x="T4" y="T5"/>
                  </a:cxn>
                  <a:cxn ang="T11">
                    <a:pos x="T6" y="T7"/>
                  </a:cxn>
                </a:cxnLst>
                <a:rect l="T12" t="T13" r="T14" b="T15"/>
                <a:pathLst>
                  <a:path w="20" h="45">
                    <a:moveTo>
                      <a:pt x="8" y="0"/>
                    </a:moveTo>
                    <a:cubicBezTo>
                      <a:pt x="12" y="10"/>
                      <a:pt x="0" y="21"/>
                      <a:pt x="6" y="31"/>
                    </a:cubicBezTo>
                    <a:cubicBezTo>
                      <a:pt x="8" y="34"/>
                      <a:pt x="13" y="36"/>
                      <a:pt x="15" y="39"/>
                    </a:cubicBezTo>
                    <a:cubicBezTo>
                      <a:pt x="17" y="41"/>
                      <a:pt x="18" y="44"/>
                      <a:pt x="20" y="4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5" name="Freeform 179"/>
              <p:cNvSpPr>
                <a:spLocks/>
              </p:cNvSpPr>
              <p:nvPr/>
            </p:nvSpPr>
            <p:spPr bwMode="auto">
              <a:xfrm>
                <a:off x="3689" y="1783"/>
                <a:ext cx="26" cy="133"/>
              </a:xfrm>
              <a:custGeom>
                <a:avLst/>
                <a:gdLst>
                  <a:gd name="T0" fmla="*/ 416 w 13"/>
                  <a:gd name="T1" fmla="*/ 0 h 67"/>
                  <a:gd name="T2" fmla="*/ 320 w 13"/>
                  <a:gd name="T3" fmla="*/ 556 h 67"/>
                  <a:gd name="T4" fmla="*/ 384 w 13"/>
                  <a:gd name="T5" fmla="*/ 867 h 67"/>
                  <a:gd name="T6" fmla="*/ 256 w 13"/>
                  <a:gd name="T7" fmla="*/ 1292 h 67"/>
                  <a:gd name="T8" fmla="*/ 96 w 13"/>
                  <a:gd name="T9" fmla="*/ 1753 h 67"/>
                  <a:gd name="T10" fmla="*/ 0 w 13"/>
                  <a:gd name="T11" fmla="*/ 2064 h 67"/>
                  <a:gd name="T12" fmla="*/ 0 60000 65536"/>
                  <a:gd name="T13" fmla="*/ 0 60000 65536"/>
                  <a:gd name="T14" fmla="*/ 0 60000 65536"/>
                  <a:gd name="T15" fmla="*/ 0 60000 65536"/>
                  <a:gd name="T16" fmla="*/ 0 60000 65536"/>
                  <a:gd name="T17" fmla="*/ 0 60000 65536"/>
                  <a:gd name="T18" fmla="*/ 0 w 13"/>
                  <a:gd name="T19" fmla="*/ 0 h 67"/>
                  <a:gd name="T20" fmla="*/ 13 w 13"/>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3" h="67">
                    <a:moveTo>
                      <a:pt x="13" y="0"/>
                    </a:moveTo>
                    <a:cubicBezTo>
                      <a:pt x="12" y="6"/>
                      <a:pt x="10" y="12"/>
                      <a:pt x="10" y="18"/>
                    </a:cubicBezTo>
                    <a:cubicBezTo>
                      <a:pt x="10" y="22"/>
                      <a:pt x="11" y="25"/>
                      <a:pt x="12" y="28"/>
                    </a:cubicBezTo>
                    <a:cubicBezTo>
                      <a:pt x="12" y="33"/>
                      <a:pt x="10" y="38"/>
                      <a:pt x="8" y="42"/>
                    </a:cubicBezTo>
                    <a:cubicBezTo>
                      <a:pt x="5" y="47"/>
                      <a:pt x="3" y="52"/>
                      <a:pt x="3" y="57"/>
                    </a:cubicBezTo>
                    <a:cubicBezTo>
                      <a:pt x="2" y="60"/>
                      <a:pt x="3" y="67"/>
                      <a:pt x="0" y="6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6" name="Freeform 180"/>
              <p:cNvSpPr>
                <a:spLocks/>
              </p:cNvSpPr>
              <p:nvPr/>
            </p:nvSpPr>
            <p:spPr bwMode="auto">
              <a:xfrm>
                <a:off x="3693" y="1831"/>
                <a:ext cx="34" cy="81"/>
              </a:xfrm>
              <a:custGeom>
                <a:avLst/>
                <a:gdLst>
                  <a:gd name="T0" fmla="*/ 0 w 17"/>
                  <a:gd name="T1" fmla="*/ 1233 h 41"/>
                  <a:gd name="T2" fmla="*/ 480 w 17"/>
                  <a:gd name="T3" fmla="*/ 425 h 41"/>
                  <a:gd name="T4" fmla="*/ 288 w 17"/>
                  <a:gd name="T5" fmla="*/ 0 h 41"/>
                  <a:gd name="T6" fmla="*/ 0 60000 65536"/>
                  <a:gd name="T7" fmla="*/ 0 60000 65536"/>
                  <a:gd name="T8" fmla="*/ 0 60000 65536"/>
                  <a:gd name="T9" fmla="*/ 0 w 17"/>
                  <a:gd name="T10" fmla="*/ 0 h 41"/>
                  <a:gd name="T11" fmla="*/ 17 w 17"/>
                  <a:gd name="T12" fmla="*/ 41 h 41"/>
                </a:gdLst>
                <a:ahLst/>
                <a:cxnLst>
                  <a:cxn ang="T6">
                    <a:pos x="T0" y="T1"/>
                  </a:cxn>
                  <a:cxn ang="T7">
                    <a:pos x="T2" y="T3"/>
                  </a:cxn>
                  <a:cxn ang="T8">
                    <a:pos x="T4" y="T5"/>
                  </a:cxn>
                </a:cxnLst>
                <a:rect l="T9" t="T10" r="T11" b="T12"/>
                <a:pathLst>
                  <a:path w="17" h="41">
                    <a:moveTo>
                      <a:pt x="0" y="41"/>
                    </a:moveTo>
                    <a:cubicBezTo>
                      <a:pt x="9" y="35"/>
                      <a:pt x="17" y="27"/>
                      <a:pt x="15" y="14"/>
                    </a:cubicBezTo>
                    <a:cubicBezTo>
                      <a:pt x="14" y="9"/>
                      <a:pt x="11" y="5"/>
                      <a:pt x="9"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7" name="Freeform 181"/>
              <p:cNvSpPr>
                <a:spLocks/>
              </p:cNvSpPr>
              <p:nvPr/>
            </p:nvSpPr>
            <p:spPr bwMode="auto">
              <a:xfrm>
                <a:off x="3746" y="1902"/>
                <a:ext cx="20" cy="81"/>
              </a:xfrm>
              <a:custGeom>
                <a:avLst/>
                <a:gdLst>
                  <a:gd name="T0" fmla="*/ 0 w 10"/>
                  <a:gd name="T1" fmla="*/ 0 h 41"/>
                  <a:gd name="T2" fmla="*/ 32 w 10"/>
                  <a:gd name="T3" fmla="*/ 1233 h 41"/>
                  <a:gd name="T4" fmla="*/ 0 60000 65536"/>
                  <a:gd name="T5" fmla="*/ 0 60000 65536"/>
                  <a:gd name="T6" fmla="*/ 0 w 10"/>
                  <a:gd name="T7" fmla="*/ 0 h 41"/>
                  <a:gd name="T8" fmla="*/ 10 w 10"/>
                  <a:gd name="T9" fmla="*/ 41 h 41"/>
                </a:gdLst>
                <a:ahLst/>
                <a:cxnLst>
                  <a:cxn ang="T4">
                    <a:pos x="T0" y="T1"/>
                  </a:cxn>
                  <a:cxn ang="T5">
                    <a:pos x="T2" y="T3"/>
                  </a:cxn>
                </a:cxnLst>
                <a:rect l="T6" t="T7" r="T8" b="T9"/>
                <a:pathLst>
                  <a:path w="10" h="41">
                    <a:moveTo>
                      <a:pt x="0" y="0"/>
                    </a:moveTo>
                    <a:cubicBezTo>
                      <a:pt x="3" y="11"/>
                      <a:pt x="10" y="33"/>
                      <a:pt x="1" y="41"/>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8" name="Freeform 182"/>
              <p:cNvSpPr>
                <a:spLocks/>
              </p:cNvSpPr>
              <p:nvPr/>
            </p:nvSpPr>
            <p:spPr bwMode="auto">
              <a:xfrm>
                <a:off x="3729" y="1948"/>
                <a:ext cx="11" cy="87"/>
              </a:xfrm>
              <a:custGeom>
                <a:avLst/>
                <a:gdLst>
                  <a:gd name="T0" fmla="*/ 105 w 6"/>
                  <a:gd name="T1" fmla="*/ 0 h 44"/>
                  <a:gd name="T2" fmla="*/ 44 w 6"/>
                  <a:gd name="T3" fmla="*/ 781 h 44"/>
                  <a:gd name="T4" fmla="*/ 125 w 6"/>
                  <a:gd name="T5" fmla="*/ 1329 h 44"/>
                  <a:gd name="T6" fmla="*/ 0 60000 65536"/>
                  <a:gd name="T7" fmla="*/ 0 60000 65536"/>
                  <a:gd name="T8" fmla="*/ 0 60000 65536"/>
                  <a:gd name="T9" fmla="*/ 0 w 6"/>
                  <a:gd name="T10" fmla="*/ 0 h 44"/>
                  <a:gd name="T11" fmla="*/ 6 w 6"/>
                  <a:gd name="T12" fmla="*/ 44 h 44"/>
                </a:gdLst>
                <a:ahLst/>
                <a:cxnLst>
                  <a:cxn ang="T6">
                    <a:pos x="T0" y="T1"/>
                  </a:cxn>
                  <a:cxn ang="T7">
                    <a:pos x="T2" y="T3"/>
                  </a:cxn>
                  <a:cxn ang="T8">
                    <a:pos x="T4" y="T5"/>
                  </a:cxn>
                </a:cxnLst>
                <a:rect l="T9" t="T10" r="T11" b="T12"/>
                <a:pathLst>
                  <a:path w="6" h="44">
                    <a:moveTo>
                      <a:pt x="5" y="0"/>
                    </a:moveTo>
                    <a:cubicBezTo>
                      <a:pt x="1" y="10"/>
                      <a:pt x="0" y="15"/>
                      <a:pt x="2" y="26"/>
                    </a:cubicBezTo>
                    <a:cubicBezTo>
                      <a:pt x="3" y="32"/>
                      <a:pt x="4" y="38"/>
                      <a:pt x="6" y="4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19" name="Freeform 183"/>
              <p:cNvSpPr>
                <a:spLocks/>
              </p:cNvSpPr>
              <p:nvPr/>
            </p:nvSpPr>
            <p:spPr bwMode="auto">
              <a:xfrm>
                <a:off x="3703" y="1894"/>
                <a:ext cx="22" cy="77"/>
              </a:xfrm>
              <a:custGeom>
                <a:avLst/>
                <a:gdLst>
                  <a:gd name="T0" fmla="*/ 224 w 11"/>
                  <a:gd name="T1" fmla="*/ 0 h 39"/>
                  <a:gd name="T2" fmla="*/ 256 w 11"/>
                  <a:gd name="T3" fmla="*/ 717 h 39"/>
                  <a:gd name="T4" fmla="*/ 0 w 11"/>
                  <a:gd name="T5" fmla="*/ 1169 h 39"/>
                  <a:gd name="T6" fmla="*/ 0 60000 65536"/>
                  <a:gd name="T7" fmla="*/ 0 60000 65536"/>
                  <a:gd name="T8" fmla="*/ 0 60000 65536"/>
                  <a:gd name="T9" fmla="*/ 0 w 11"/>
                  <a:gd name="T10" fmla="*/ 0 h 39"/>
                  <a:gd name="T11" fmla="*/ 11 w 11"/>
                  <a:gd name="T12" fmla="*/ 39 h 39"/>
                </a:gdLst>
                <a:ahLst/>
                <a:cxnLst>
                  <a:cxn ang="T6">
                    <a:pos x="T0" y="T1"/>
                  </a:cxn>
                  <a:cxn ang="T7">
                    <a:pos x="T2" y="T3"/>
                  </a:cxn>
                  <a:cxn ang="T8">
                    <a:pos x="T4" y="T5"/>
                  </a:cxn>
                </a:cxnLst>
                <a:rect l="T9" t="T10" r="T11" b="T12"/>
                <a:pathLst>
                  <a:path w="11" h="39">
                    <a:moveTo>
                      <a:pt x="7" y="0"/>
                    </a:moveTo>
                    <a:cubicBezTo>
                      <a:pt x="7" y="9"/>
                      <a:pt x="11" y="15"/>
                      <a:pt x="8" y="24"/>
                    </a:cubicBezTo>
                    <a:cubicBezTo>
                      <a:pt x="6" y="28"/>
                      <a:pt x="4" y="36"/>
                      <a:pt x="0" y="3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0" name="Freeform 184"/>
              <p:cNvSpPr>
                <a:spLocks/>
              </p:cNvSpPr>
              <p:nvPr/>
            </p:nvSpPr>
            <p:spPr bwMode="auto">
              <a:xfrm>
                <a:off x="3608" y="1500"/>
                <a:ext cx="28" cy="83"/>
              </a:xfrm>
              <a:custGeom>
                <a:avLst/>
                <a:gdLst>
                  <a:gd name="T0" fmla="*/ 96 w 14"/>
                  <a:gd name="T1" fmla="*/ 0 h 42"/>
                  <a:gd name="T2" fmla="*/ 32 w 14"/>
                  <a:gd name="T3" fmla="*/ 395 h 42"/>
                  <a:gd name="T4" fmla="*/ 96 w 14"/>
                  <a:gd name="T5" fmla="*/ 956 h 42"/>
                  <a:gd name="T6" fmla="*/ 448 w 14"/>
                  <a:gd name="T7" fmla="*/ 1265 h 42"/>
                  <a:gd name="T8" fmla="*/ 0 60000 65536"/>
                  <a:gd name="T9" fmla="*/ 0 60000 65536"/>
                  <a:gd name="T10" fmla="*/ 0 60000 65536"/>
                  <a:gd name="T11" fmla="*/ 0 60000 65536"/>
                  <a:gd name="T12" fmla="*/ 0 w 14"/>
                  <a:gd name="T13" fmla="*/ 0 h 42"/>
                  <a:gd name="T14" fmla="*/ 14 w 14"/>
                  <a:gd name="T15" fmla="*/ 42 h 42"/>
                </a:gdLst>
                <a:ahLst/>
                <a:cxnLst>
                  <a:cxn ang="T8">
                    <a:pos x="T0" y="T1"/>
                  </a:cxn>
                  <a:cxn ang="T9">
                    <a:pos x="T2" y="T3"/>
                  </a:cxn>
                  <a:cxn ang="T10">
                    <a:pos x="T4" y="T5"/>
                  </a:cxn>
                  <a:cxn ang="T11">
                    <a:pos x="T6" y="T7"/>
                  </a:cxn>
                </a:cxnLst>
                <a:rect l="T12" t="T13" r="T14" b="T15"/>
                <a:pathLst>
                  <a:path w="14" h="42">
                    <a:moveTo>
                      <a:pt x="3" y="0"/>
                    </a:moveTo>
                    <a:cubicBezTo>
                      <a:pt x="4" y="4"/>
                      <a:pt x="2" y="9"/>
                      <a:pt x="1" y="13"/>
                    </a:cubicBezTo>
                    <a:cubicBezTo>
                      <a:pt x="1" y="19"/>
                      <a:pt x="0" y="27"/>
                      <a:pt x="3" y="32"/>
                    </a:cubicBezTo>
                    <a:cubicBezTo>
                      <a:pt x="6" y="37"/>
                      <a:pt x="11" y="38"/>
                      <a:pt x="14" y="4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1" name="Freeform 185"/>
              <p:cNvSpPr>
                <a:spLocks/>
              </p:cNvSpPr>
              <p:nvPr/>
            </p:nvSpPr>
            <p:spPr bwMode="auto">
              <a:xfrm>
                <a:off x="3653" y="1653"/>
                <a:ext cx="18" cy="87"/>
              </a:xfrm>
              <a:custGeom>
                <a:avLst/>
                <a:gdLst>
                  <a:gd name="T0" fmla="*/ 288 w 9"/>
                  <a:gd name="T1" fmla="*/ 0 h 44"/>
                  <a:gd name="T2" fmla="*/ 32 w 9"/>
                  <a:gd name="T3" fmla="*/ 751 h 44"/>
                  <a:gd name="T4" fmla="*/ 128 w 9"/>
                  <a:gd name="T5" fmla="*/ 1329 h 44"/>
                  <a:gd name="T6" fmla="*/ 0 60000 65536"/>
                  <a:gd name="T7" fmla="*/ 0 60000 65536"/>
                  <a:gd name="T8" fmla="*/ 0 60000 65536"/>
                  <a:gd name="T9" fmla="*/ 0 w 9"/>
                  <a:gd name="T10" fmla="*/ 0 h 44"/>
                  <a:gd name="T11" fmla="*/ 9 w 9"/>
                  <a:gd name="T12" fmla="*/ 44 h 44"/>
                </a:gdLst>
                <a:ahLst/>
                <a:cxnLst>
                  <a:cxn ang="T6">
                    <a:pos x="T0" y="T1"/>
                  </a:cxn>
                  <a:cxn ang="T7">
                    <a:pos x="T2" y="T3"/>
                  </a:cxn>
                  <a:cxn ang="T8">
                    <a:pos x="T4" y="T5"/>
                  </a:cxn>
                </a:cxnLst>
                <a:rect l="T9" t="T10" r="T11" b="T12"/>
                <a:pathLst>
                  <a:path w="9" h="44">
                    <a:moveTo>
                      <a:pt x="9" y="0"/>
                    </a:moveTo>
                    <a:cubicBezTo>
                      <a:pt x="5" y="9"/>
                      <a:pt x="0" y="16"/>
                      <a:pt x="1" y="25"/>
                    </a:cubicBezTo>
                    <a:cubicBezTo>
                      <a:pt x="1" y="31"/>
                      <a:pt x="4" y="38"/>
                      <a:pt x="4" y="4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2" name="Freeform 186"/>
              <p:cNvSpPr>
                <a:spLocks/>
              </p:cNvSpPr>
              <p:nvPr/>
            </p:nvSpPr>
            <p:spPr bwMode="auto">
              <a:xfrm>
                <a:off x="3687" y="1468"/>
                <a:ext cx="26" cy="99"/>
              </a:xfrm>
              <a:custGeom>
                <a:avLst/>
                <a:gdLst>
                  <a:gd name="T0" fmla="*/ 0 w 13"/>
                  <a:gd name="T1" fmla="*/ 1521 h 50"/>
                  <a:gd name="T2" fmla="*/ 320 w 13"/>
                  <a:gd name="T3" fmla="*/ 521 h 50"/>
                  <a:gd name="T4" fmla="*/ 288 w 13"/>
                  <a:gd name="T5" fmla="*/ 0 h 50"/>
                  <a:gd name="T6" fmla="*/ 0 60000 65536"/>
                  <a:gd name="T7" fmla="*/ 0 60000 65536"/>
                  <a:gd name="T8" fmla="*/ 0 60000 65536"/>
                  <a:gd name="T9" fmla="*/ 0 w 13"/>
                  <a:gd name="T10" fmla="*/ 0 h 50"/>
                  <a:gd name="T11" fmla="*/ 13 w 13"/>
                  <a:gd name="T12" fmla="*/ 50 h 50"/>
                </a:gdLst>
                <a:ahLst/>
                <a:cxnLst>
                  <a:cxn ang="T6">
                    <a:pos x="T0" y="T1"/>
                  </a:cxn>
                  <a:cxn ang="T7">
                    <a:pos x="T2" y="T3"/>
                  </a:cxn>
                  <a:cxn ang="T8">
                    <a:pos x="T4" y="T5"/>
                  </a:cxn>
                </a:cxnLst>
                <a:rect l="T9" t="T10" r="T11" b="T12"/>
                <a:pathLst>
                  <a:path w="13" h="50">
                    <a:moveTo>
                      <a:pt x="0" y="50"/>
                    </a:moveTo>
                    <a:cubicBezTo>
                      <a:pt x="13" y="43"/>
                      <a:pt x="11" y="30"/>
                      <a:pt x="10" y="17"/>
                    </a:cubicBezTo>
                    <a:cubicBezTo>
                      <a:pt x="9" y="12"/>
                      <a:pt x="11" y="5"/>
                      <a:pt x="9"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3" name="Freeform 187"/>
              <p:cNvSpPr>
                <a:spLocks/>
              </p:cNvSpPr>
              <p:nvPr/>
            </p:nvSpPr>
            <p:spPr bwMode="auto">
              <a:xfrm>
                <a:off x="3667" y="1371"/>
                <a:ext cx="18" cy="20"/>
              </a:xfrm>
              <a:custGeom>
                <a:avLst/>
                <a:gdLst>
                  <a:gd name="T0" fmla="*/ 0 w 9"/>
                  <a:gd name="T1" fmla="*/ 0 h 10"/>
                  <a:gd name="T2" fmla="*/ 288 w 9"/>
                  <a:gd name="T3" fmla="*/ 320 h 10"/>
                  <a:gd name="T4" fmla="*/ 0 60000 65536"/>
                  <a:gd name="T5" fmla="*/ 0 60000 65536"/>
                  <a:gd name="T6" fmla="*/ 0 w 9"/>
                  <a:gd name="T7" fmla="*/ 0 h 10"/>
                  <a:gd name="T8" fmla="*/ 9 w 9"/>
                  <a:gd name="T9" fmla="*/ 10 h 10"/>
                </a:gdLst>
                <a:ahLst/>
                <a:cxnLst>
                  <a:cxn ang="T4">
                    <a:pos x="T0" y="T1"/>
                  </a:cxn>
                  <a:cxn ang="T5">
                    <a:pos x="T2" y="T3"/>
                  </a:cxn>
                </a:cxnLst>
                <a:rect l="T6" t="T7" r="T8" b="T9"/>
                <a:pathLst>
                  <a:path w="9" h="10">
                    <a:moveTo>
                      <a:pt x="0" y="0"/>
                    </a:moveTo>
                    <a:cubicBezTo>
                      <a:pt x="4" y="3"/>
                      <a:pt x="8" y="5"/>
                      <a:pt x="9" y="1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4" name="Freeform 188"/>
              <p:cNvSpPr>
                <a:spLocks/>
              </p:cNvSpPr>
              <p:nvPr/>
            </p:nvSpPr>
            <p:spPr bwMode="auto">
              <a:xfrm>
                <a:off x="3665" y="1470"/>
                <a:ext cx="18" cy="12"/>
              </a:xfrm>
              <a:custGeom>
                <a:avLst/>
                <a:gdLst>
                  <a:gd name="T0" fmla="*/ 0 w 9"/>
                  <a:gd name="T1" fmla="*/ 192 h 6"/>
                  <a:gd name="T2" fmla="*/ 288 w 9"/>
                  <a:gd name="T3" fmla="*/ 0 h 6"/>
                  <a:gd name="T4" fmla="*/ 0 60000 65536"/>
                  <a:gd name="T5" fmla="*/ 0 60000 65536"/>
                  <a:gd name="T6" fmla="*/ 0 w 9"/>
                  <a:gd name="T7" fmla="*/ 0 h 6"/>
                  <a:gd name="T8" fmla="*/ 9 w 9"/>
                  <a:gd name="T9" fmla="*/ 6 h 6"/>
                </a:gdLst>
                <a:ahLst/>
                <a:cxnLst>
                  <a:cxn ang="T4">
                    <a:pos x="T0" y="T1"/>
                  </a:cxn>
                  <a:cxn ang="T5">
                    <a:pos x="T2" y="T3"/>
                  </a:cxn>
                </a:cxnLst>
                <a:rect l="T6" t="T7" r="T8" b="T9"/>
                <a:pathLst>
                  <a:path w="9" h="6">
                    <a:moveTo>
                      <a:pt x="0" y="6"/>
                    </a:moveTo>
                    <a:cubicBezTo>
                      <a:pt x="3" y="5"/>
                      <a:pt x="7" y="3"/>
                      <a:pt x="9"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5" name="Freeform 189"/>
              <p:cNvSpPr>
                <a:spLocks/>
              </p:cNvSpPr>
              <p:nvPr/>
            </p:nvSpPr>
            <p:spPr bwMode="auto">
              <a:xfrm>
                <a:off x="3958" y="3055"/>
                <a:ext cx="46" cy="255"/>
              </a:xfrm>
              <a:custGeom>
                <a:avLst/>
                <a:gdLst>
                  <a:gd name="T0" fmla="*/ 736 w 23"/>
                  <a:gd name="T1" fmla="*/ 3892 h 129"/>
                  <a:gd name="T2" fmla="*/ 512 w 23"/>
                  <a:gd name="T3" fmla="*/ 3469 h 129"/>
                  <a:gd name="T4" fmla="*/ 512 w 23"/>
                  <a:gd name="T5" fmla="*/ 3052 h 129"/>
                  <a:gd name="T6" fmla="*/ 224 w 23"/>
                  <a:gd name="T7" fmla="*/ 2625 h 129"/>
                  <a:gd name="T8" fmla="*/ 288 w 23"/>
                  <a:gd name="T9" fmla="*/ 1485 h 129"/>
                  <a:gd name="T10" fmla="*/ 288 w 23"/>
                  <a:gd name="T11" fmla="*/ 1083 h 129"/>
                  <a:gd name="T12" fmla="*/ 64 w 23"/>
                  <a:gd name="T13" fmla="*/ 640 h 129"/>
                  <a:gd name="T14" fmla="*/ 128 w 23"/>
                  <a:gd name="T15" fmla="*/ 0 h 129"/>
                  <a:gd name="T16" fmla="*/ 0 60000 65536"/>
                  <a:gd name="T17" fmla="*/ 0 60000 65536"/>
                  <a:gd name="T18" fmla="*/ 0 60000 65536"/>
                  <a:gd name="T19" fmla="*/ 0 60000 65536"/>
                  <a:gd name="T20" fmla="*/ 0 60000 65536"/>
                  <a:gd name="T21" fmla="*/ 0 60000 65536"/>
                  <a:gd name="T22" fmla="*/ 0 60000 65536"/>
                  <a:gd name="T23" fmla="*/ 0 60000 65536"/>
                  <a:gd name="T24" fmla="*/ 0 w 23"/>
                  <a:gd name="T25" fmla="*/ 0 h 129"/>
                  <a:gd name="T26" fmla="*/ 23 w 23"/>
                  <a:gd name="T27" fmla="*/ 129 h 1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 h="129">
                    <a:moveTo>
                      <a:pt x="23" y="129"/>
                    </a:moveTo>
                    <a:cubicBezTo>
                      <a:pt x="17" y="125"/>
                      <a:pt x="16" y="122"/>
                      <a:pt x="16" y="115"/>
                    </a:cubicBezTo>
                    <a:cubicBezTo>
                      <a:pt x="16" y="111"/>
                      <a:pt x="17" y="105"/>
                      <a:pt x="16" y="101"/>
                    </a:cubicBezTo>
                    <a:cubicBezTo>
                      <a:pt x="14" y="95"/>
                      <a:pt x="9" y="92"/>
                      <a:pt x="7" y="87"/>
                    </a:cubicBezTo>
                    <a:cubicBezTo>
                      <a:pt x="3" y="75"/>
                      <a:pt x="8" y="61"/>
                      <a:pt x="9" y="49"/>
                    </a:cubicBezTo>
                    <a:cubicBezTo>
                      <a:pt x="10" y="44"/>
                      <a:pt x="10" y="40"/>
                      <a:pt x="9" y="36"/>
                    </a:cubicBezTo>
                    <a:cubicBezTo>
                      <a:pt x="7" y="31"/>
                      <a:pt x="3" y="27"/>
                      <a:pt x="2" y="21"/>
                    </a:cubicBezTo>
                    <a:cubicBezTo>
                      <a:pt x="0" y="13"/>
                      <a:pt x="3" y="7"/>
                      <a:pt x="4"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6" name="Freeform 190"/>
              <p:cNvSpPr>
                <a:spLocks/>
              </p:cNvSpPr>
              <p:nvPr/>
            </p:nvSpPr>
            <p:spPr bwMode="auto">
              <a:xfrm>
                <a:off x="3879" y="3021"/>
                <a:ext cx="113" cy="275"/>
              </a:xfrm>
              <a:custGeom>
                <a:avLst/>
                <a:gdLst>
                  <a:gd name="T0" fmla="*/ 1745 w 57"/>
                  <a:gd name="T1" fmla="*/ 4212 h 139"/>
                  <a:gd name="T2" fmla="*/ 1404 w 57"/>
                  <a:gd name="T3" fmla="*/ 3369 h 139"/>
                  <a:gd name="T4" fmla="*/ 1404 w 57"/>
                  <a:gd name="T5" fmla="*/ 3096 h 139"/>
                  <a:gd name="T6" fmla="*/ 1128 w 57"/>
                  <a:gd name="T7" fmla="*/ 2756 h 139"/>
                  <a:gd name="T8" fmla="*/ 1037 w 57"/>
                  <a:gd name="T9" fmla="*/ 2113 h 139"/>
                  <a:gd name="T10" fmla="*/ 1100 w 57"/>
                  <a:gd name="T11" fmla="*/ 1703 h 139"/>
                  <a:gd name="T12" fmla="*/ 912 w 57"/>
                  <a:gd name="T13" fmla="*/ 1331 h 139"/>
                  <a:gd name="T14" fmla="*/ 739 w 57"/>
                  <a:gd name="T15" fmla="*/ 845 h 139"/>
                  <a:gd name="T16" fmla="*/ 373 w 57"/>
                  <a:gd name="T17" fmla="*/ 427 h 139"/>
                  <a:gd name="T18" fmla="*/ 0 w 57"/>
                  <a:gd name="T19" fmla="*/ 0 h 1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
                  <a:gd name="T31" fmla="*/ 0 h 139"/>
                  <a:gd name="T32" fmla="*/ 57 w 57"/>
                  <a:gd name="T33" fmla="*/ 139 h 13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 h="139">
                    <a:moveTo>
                      <a:pt x="57" y="139"/>
                    </a:moveTo>
                    <a:cubicBezTo>
                      <a:pt x="47" y="133"/>
                      <a:pt x="46" y="122"/>
                      <a:pt x="46" y="111"/>
                    </a:cubicBezTo>
                    <a:cubicBezTo>
                      <a:pt x="46" y="108"/>
                      <a:pt x="47" y="105"/>
                      <a:pt x="46" y="102"/>
                    </a:cubicBezTo>
                    <a:cubicBezTo>
                      <a:pt x="45" y="98"/>
                      <a:pt x="39" y="95"/>
                      <a:pt x="37" y="91"/>
                    </a:cubicBezTo>
                    <a:cubicBezTo>
                      <a:pt x="33" y="84"/>
                      <a:pt x="33" y="77"/>
                      <a:pt x="34" y="70"/>
                    </a:cubicBezTo>
                    <a:cubicBezTo>
                      <a:pt x="35" y="65"/>
                      <a:pt x="38" y="61"/>
                      <a:pt x="36" y="56"/>
                    </a:cubicBezTo>
                    <a:cubicBezTo>
                      <a:pt x="35" y="52"/>
                      <a:pt x="32" y="48"/>
                      <a:pt x="30" y="44"/>
                    </a:cubicBezTo>
                    <a:cubicBezTo>
                      <a:pt x="27" y="39"/>
                      <a:pt x="25" y="34"/>
                      <a:pt x="24" y="28"/>
                    </a:cubicBezTo>
                    <a:cubicBezTo>
                      <a:pt x="21" y="21"/>
                      <a:pt x="19" y="17"/>
                      <a:pt x="12" y="14"/>
                    </a:cubicBezTo>
                    <a:cubicBezTo>
                      <a:pt x="6" y="10"/>
                      <a:pt x="1" y="8"/>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7" name="Freeform 191"/>
              <p:cNvSpPr>
                <a:spLocks/>
              </p:cNvSpPr>
              <p:nvPr/>
            </p:nvSpPr>
            <p:spPr bwMode="auto">
              <a:xfrm>
                <a:off x="3952" y="3284"/>
                <a:ext cx="28" cy="119"/>
              </a:xfrm>
              <a:custGeom>
                <a:avLst/>
                <a:gdLst>
                  <a:gd name="T0" fmla="*/ 448 w 14"/>
                  <a:gd name="T1" fmla="*/ 0 h 60"/>
                  <a:gd name="T2" fmla="*/ 32 w 14"/>
                  <a:gd name="T3" fmla="*/ 976 h 60"/>
                  <a:gd name="T4" fmla="*/ 192 w 14"/>
                  <a:gd name="T5" fmla="*/ 1841 h 60"/>
                  <a:gd name="T6" fmla="*/ 0 60000 65536"/>
                  <a:gd name="T7" fmla="*/ 0 60000 65536"/>
                  <a:gd name="T8" fmla="*/ 0 60000 65536"/>
                  <a:gd name="T9" fmla="*/ 0 w 14"/>
                  <a:gd name="T10" fmla="*/ 0 h 60"/>
                  <a:gd name="T11" fmla="*/ 14 w 14"/>
                  <a:gd name="T12" fmla="*/ 60 h 60"/>
                </a:gdLst>
                <a:ahLst/>
                <a:cxnLst>
                  <a:cxn ang="T6">
                    <a:pos x="T0" y="T1"/>
                  </a:cxn>
                  <a:cxn ang="T7">
                    <a:pos x="T2" y="T3"/>
                  </a:cxn>
                  <a:cxn ang="T8">
                    <a:pos x="T4" y="T5"/>
                  </a:cxn>
                </a:cxnLst>
                <a:rect l="T9" t="T10" r="T11" b="T12"/>
                <a:pathLst>
                  <a:path w="14" h="60">
                    <a:moveTo>
                      <a:pt x="14" y="0"/>
                    </a:moveTo>
                    <a:cubicBezTo>
                      <a:pt x="14" y="13"/>
                      <a:pt x="1" y="20"/>
                      <a:pt x="1" y="32"/>
                    </a:cubicBezTo>
                    <a:cubicBezTo>
                      <a:pt x="0" y="38"/>
                      <a:pt x="2" y="56"/>
                      <a:pt x="6" y="6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8" name="Freeform 192"/>
              <p:cNvSpPr>
                <a:spLocks/>
              </p:cNvSpPr>
              <p:nvPr/>
            </p:nvSpPr>
            <p:spPr bwMode="auto">
              <a:xfrm>
                <a:off x="3956" y="3253"/>
                <a:ext cx="18" cy="152"/>
              </a:xfrm>
              <a:custGeom>
                <a:avLst/>
                <a:gdLst>
                  <a:gd name="T0" fmla="*/ 128 w 9"/>
                  <a:gd name="T1" fmla="*/ 2308 h 77"/>
                  <a:gd name="T2" fmla="*/ 256 w 9"/>
                  <a:gd name="T3" fmla="*/ 1593 h 77"/>
                  <a:gd name="T4" fmla="*/ 64 w 9"/>
                  <a:gd name="T5" fmla="*/ 985 h 77"/>
                  <a:gd name="T6" fmla="*/ 224 w 9"/>
                  <a:gd name="T7" fmla="*/ 0 h 77"/>
                  <a:gd name="T8" fmla="*/ 0 60000 65536"/>
                  <a:gd name="T9" fmla="*/ 0 60000 65536"/>
                  <a:gd name="T10" fmla="*/ 0 60000 65536"/>
                  <a:gd name="T11" fmla="*/ 0 60000 65536"/>
                  <a:gd name="T12" fmla="*/ 0 w 9"/>
                  <a:gd name="T13" fmla="*/ 0 h 77"/>
                  <a:gd name="T14" fmla="*/ 9 w 9"/>
                  <a:gd name="T15" fmla="*/ 77 h 77"/>
                </a:gdLst>
                <a:ahLst/>
                <a:cxnLst>
                  <a:cxn ang="T8">
                    <a:pos x="T0" y="T1"/>
                  </a:cxn>
                  <a:cxn ang="T9">
                    <a:pos x="T2" y="T3"/>
                  </a:cxn>
                  <a:cxn ang="T10">
                    <a:pos x="T4" y="T5"/>
                  </a:cxn>
                  <a:cxn ang="T11">
                    <a:pos x="T6" y="T7"/>
                  </a:cxn>
                </a:cxnLst>
                <a:rect l="T12" t="T13" r="T14" b="T15"/>
                <a:pathLst>
                  <a:path w="9" h="77">
                    <a:moveTo>
                      <a:pt x="4" y="77"/>
                    </a:moveTo>
                    <a:cubicBezTo>
                      <a:pt x="1" y="70"/>
                      <a:pt x="9" y="60"/>
                      <a:pt x="8" y="53"/>
                    </a:cubicBezTo>
                    <a:cubicBezTo>
                      <a:pt x="8" y="46"/>
                      <a:pt x="4" y="39"/>
                      <a:pt x="2" y="33"/>
                    </a:cubicBezTo>
                    <a:cubicBezTo>
                      <a:pt x="0" y="23"/>
                      <a:pt x="1" y="9"/>
                      <a:pt x="7"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29" name="Freeform 193"/>
              <p:cNvSpPr>
                <a:spLocks/>
              </p:cNvSpPr>
              <p:nvPr/>
            </p:nvSpPr>
            <p:spPr bwMode="auto">
              <a:xfrm>
                <a:off x="3899" y="3098"/>
                <a:ext cx="32" cy="303"/>
              </a:xfrm>
              <a:custGeom>
                <a:avLst/>
                <a:gdLst>
                  <a:gd name="T0" fmla="*/ 416 w 16"/>
                  <a:gd name="T1" fmla="*/ 4660 h 153"/>
                  <a:gd name="T2" fmla="*/ 384 w 16"/>
                  <a:gd name="T3" fmla="*/ 4016 h 153"/>
                  <a:gd name="T4" fmla="*/ 32 w 16"/>
                  <a:gd name="T5" fmla="*/ 3264 h 153"/>
                  <a:gd name="T6" fmla="*/ 64 w 16"/>
                  <a:gd name="T7" fmla="*/ 2557 h 153"/>
                  <a:gd name="T8" fmla="*/ 64 w 16"/>
                  <a:gd name="T9" fmla="*/ 1957 h 153"/>
                  <a:gd name="T10" fmla="*/ 352 w 16"/>
                  <a:gd name="T11" fmla="*/ 1305 h 153"/>
                  <a:gd name="T12" fmla="*/ 352 w 16"/>
                  <a:gd name="T13" fmla="*/ 768 h 153"/>
                  <a:gd name="T14" fmla="*/ 512 w 16"/>
                  <a:gd name="T15" fmla="*/ 0 h 153"/>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153"/>
                  <a:gd name="T26" fmla="*/ 16 w 16"/>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153">
                    <a:moveTo>
                      <a:pt x="13" y="153"/>
                    </a:moveTo>
                    <a:cubicBezTo>
                      <a:pt x="12" y="146"/>
                      <a:pt x="14" y="140"/>
                      <a:pt x="12" y="132"/>
                    </a:cubicBezTo>
                    <a:cubicBezTo>
                      <a:pt x="9" y="123"/>
                      <a:pt x="1" y="117"/>
                      <a:pt x="1" y="107"/>
                    </a:cubicBezTo>
                    <a:cubicBezTo>
                      <a:pt x="0" y="99"/>
                      <a:pt x="2" y="92"/>
                      <a:pt x="2" y="84"/>
                    </a:cubicBezTo>
                    <a:cubicBezTo>
                      <a:pt x="3" y="78"/>
                      <a:pt x="1" y="70"/>
                      <a:pt x="2" y="64"/>
                    </a:cubicBezTo>
                    <a:cubicBezTo>
                      <a:pt x="4" y="56"/>
                      <a:pt x="9" y="50"/>
                      <a:pt x="11" y="43"/>
                    </a:cubicBezTo>
                    <a:cubicBezTo>
                      <a:pt x="13" y="36"/>
                      <a:pt x="12" y="32"/>
                      <a:pt x="11" y="25"/>
                    </a:cubicBezTo>
                    <a:cubicBezTo>
                      <a:pt x="11" y="18"/>
                      <a:pt x="10" y="6"/>
                      <a:pt x="16"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0" name="Freeform 194"/>
              <p:cNvSpPr>
                <a:spLocks/>
              </p:cNvSpPr>
              <p:nvPr/>
            </p:nvSpPr>
            <p:spPr bwMode="auto">
              <a:xfrm>
                <a:off x="3903" y="3179"/>
                <a:ext cx="29" cy="99"/>
              </a:xfrm>
              <a:custGeom>
                <a:avLst/>
                <a:gdLst>
                  <a:gd name="T0" fmla="*/ 240 w 15"/>
                  <a:gd name="T1" fmla="*/ 0 h 50"/>
                  <a:gd name="T2" fmla="*/ 209 w 15"/>
                  <a:gd name="T3" fmla="*/ 1000 h 50"/>
                  <a:gd name="T4" fmla="*/ 0 w 15"/>
                  <a:gd name="T5" fmla="*/ 1521 h 50"/>
                  <a:gd name="T6" fmla="*/ 0 60000 65536"/>
                  <a:gd name="T7" fmla="*/ 0 60000 65536"/>
                  <a:gd name="T8" fmla="*/ 0 60000 65536"/>
                  <a:gd name="T9" fmla="*/ 0 w 15"/>
                  <a:gd name="T10" fmla="*/ 0 h 50"/>
                  <a:gd name="T11" fmla="*/ 15 w 15"/>
                  <a:gd name="T12" fmla="*/ 50 h 50"/>
                </a:gdLst>
                <a:ahLst/>
                <a:cxnLst>
                  <a:cxn ang="T6">
                    <a:pos x="T0" y="T1"/>
                  </a:cxn>
                  <a:cxn ang="T7">
                    <a:pos x="T2" y="T3"/>
                  </a:cxn>
                  <a:cxn ang="T8">
                    <a:pos x="T4" y="T5"/>
                  </a:cxn>
                </a:cxnLst>
                <a:rect l="T9" t="T10" r="T11" b="T12"/>
                <a:pathLst>
                  <a:path w="15" h="50">
                    <a:moveTo>
                      <a:pt x="9" y="0"/>
                    </a:moveTo>
                    <a:cubicBezTo>
                      <a:pt x="15" y="8"/>
                      <a:pt x="12" y="25"/>
                      <a:pt x="8" y="33"/>
                    </a:cubicBezTo>
                    <a:cubicBezTo>
                      <a:pt x="6" y="39"/>
                      <a:pt x="3" y="45"/>
                      <a:pt x="0" y="5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1" name="Freeform 195"/>
              <p:cNvSpPr>
                <a:spLocks/>
              </p:cNvSpPr>
              <p:nvPr/>
            </p:nvSpPr>
            <p:spPr bwMode="auto">
              <a:xfrm>
                <a:off x="3907" y="3268"/>
                <a:ext cx="18" cy="88"/>
              </a:xfrm>
              <a:custGeom>
                <a:avLst/>
                <a:gdLst>
                  <a:gd name="T0" fmla="*/ 224 w 9"/>
                  <a:gd name="T1" fmla="*/ 1408 h 44"/>
                  <a:gd name="T2" fmla="*/ 288 w 9"/>
                  <a:gd name="T3" fmla="*/ 704 h 44"/>
                  <a:gd name="T4" fmla="*/ 0 w 9"/>
                  <a:gd name="T5" fmla="*/ 0 h 44"/>
                  <a:gd name="T6" fmla="*/ 0 60000 65536"/>
                  <a:gd name="T7" fmla="*/ 0 60000 65536"/>
                  <a:gd name="T8" fmla="*/ 0 60000 65536"/>
                  <a:gd name="T9" fmla="*/ 0 w 9"/>
                  <a:gd name="T10" fmla="*/ 0 h 44"/>
                  <a:gd name="T11" fmla="*/ 9 w 9"/>
                  <a:gd name="T12" fmla="*/ 44 h 44"/>
                </a:gdLst>
                <a:ahLst/>
                <a:cxnLst>
                  <a:cxn ang="T6">
                    <a:pos x="T0" y="T1"/>
                  </a:cxn>
                  <a:cxn ang="T7">
                    <a:pos x="T2" y="T3"/>
                  </a:cxn>
                  <a:cxn ang="T8">
                    <a:pos x="T4" y="T5"/>
                  </a:cxn>
                </a:cxnLst>
                <a:rect l="T9" t="T10" r="T11" b="T12"/>
                <a:pathLst>
                  <a:path w="9" h="44">
                    <a:moveTo>
                      <a:pt x="7" y="44"/>
                    </a:moveTo>
                    <a:cubicBezTo>
                      <a:pt x="8" y="37"/>
                      <a:pt x="9" y="30"/>
                      <a:pt x="9" y="22"/>
                    </a:cubicBezTo>
                    <a:cubicBezTo>
                      <a:pt x="9" y="14"/>
                      <a:pt x="3" y="8"/>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2" name="Freeform 196"/>
              <p:cNvSpPr>
                <a:spLocks/>
              </p:cNvSpPr>
              <p:nvPr/>
            </p:nvSpPr>
            <p:spPr bwMode="auto">
              <a:xfrm>
                <a:off x="3942" y="3264"/>
                <a:ext cx="20" cy="92"/>
              </a:xfrm>
              <a:custGeom>
                <a:avLst/>
                <a:gdLst>
                  <a:gd name="T0" fmla="*/ 160 w 10"/>
                  <a:gd name="T1" fmla="*/ 1472 h 46"/>
                  <a:gd name="T2" fmla="*/ 0 w 10"/>
                  <a:gd name="T3" fmla="*/ 1120 h 46"/>
                  <a:gd name="T4" fmla="*/ 32 w 10"/>
                  <a:gd name="T5" fmla="*/ 544 h 46"/>
                  <a:gd name="T6" fmla="*/ 320 w 10"/>
                  <a:gd name="T7" fmla="*/ 0 h 46"/>
                  <a:gd name="T8" fmla="*/ 0 60000 65536"/>
                  <a:gd name="T9" fmla="*/ 0 60000 65536"/>
                  <a:gd name="T10" fmla="*/ 0 60000 65536"/>
                  <a:gd name="T11" fmla="*/ 0 60000 65536"/>
                  <a:gd name="T12" fmla="*/ 0 w 10"/>
                  <a:gd name="T13" fmla="*/ 0 h 46"/>
                  <a:gd name="T14" fmla="*/ 10 w 10"/>
                  <a:gd name="T15" fmla="*/ 46 h 46"/>
                </a:gdLst>
                <a:ahLst/>
                <a:cxnLst>
                  <a:cxn ang="T8">
                    <a:pos x="T0" y="T1"/>
                  </a:cxn>
                  <a:cxn ang="T9">
                    <a:pos x="T2" y="T3"/>
                  </a:cxn>
                  <a:cxn ang="T10">
                    <a:pos x="T4" y="T5"/>
                  </a:cxn>
                  <a:cxn ang="T11">
                    <a:pos x="T6" y="T7"/>
                  </a:cxn>
                </a:cxnLst>
                <a:rect l="T12" t="T13" r="T14" b="T15"/>
                <a:pathLst>
                  <a:path w="10" h="46">
                    <a:moveTo>
                      <a:pt x="5" y="46"/>
                    </a:moveTo>
                    <a:cubicBezTo>
                      <a:pt x="3" y="42"/>
                      <a:pt x="1" y="39"/>
                      <a:pt x="0" y="35"/>
                    </a:cubicBezTo>
                    <a:cubicBezTo>
                      <a:pt x="0" y="29"/>
                      <a:pt x="0" y="23"/>
                      <a:pt x="1" y="17"/>
                    </a:cubicBezTo>
                    <a:cubicBezTo>
                      <a:pt x="3" y="10"/>
                      <a:pt x="6" y="5"/>
                      <a:pt x="1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3" name="Freeform 197"/>
              <p:cNvSpPr>
                <a:spLocks/>
              </p:cNvSpPr>
              <p:nvPr/>
            </p:nvSpPr>
            <p:spPr bwMode="auto">
              <a:xfrm>
                <a:off x="3940" y="3197"/>
                <a:ext cx="10" cy="85"/>
              </a:xfrm>
              <a:custGeom>
                <a:avLst/>
                <a:gdLst>
                  <a:gd name="T0" fmla="*/ 128 w 5"/>
                  <a:gd name="T1" fmla="*/ 1297 h 43"/>
                  <a:gd name="T2" fmla="*/ 64 w 5"/>
                  <a:gd name="T3" fmla="*/ 609 h 43"/>
                  <a:gd name="T4" fmla="*/ 128 w 5"/>
                  <a:gd name="T5" fmla="*/ 0 h 43"/>
                  <a:gd name="T6" fmla="*/ 0 60000 65536"/>
                  <a:gd name="T7" fmla="*/ 0 60000 65536"/>
                  <a:gd name="T8" fmla="*/ 0 60000 65536"/>
                  <a:gd name="T9" fmla="*/ 0 w 5"/>
                  <a:gd name="T10" fmla="*/ 0 h 43"/>
                  <a:gd name="T11" fmla="*/ 5 w 5"/>
                  <a:gd name="T12" fmla="*/ 43 h 43"/>
                </a:gdLst>
                <a:ahLst/>
                <a:cxnLst>
                  <a:cxn ang="T6">
                    <a:pos x="T0" y="T1"/>
                  </a:cxn>
                  <a:cxn ang="T7">
                    <a:pos x="T2" y="T3"/>
                  </a:cxn>
                  <a:cxn ang="T8">
                    <a:pos x="T4" y="T5"/>
                  </a:cxn>
                </a:cxnLst>
                <a:rect l="T9" t="T10" r="T11" b="T12"/>
                <a:pathLst>
                  <a:path w="5" h="43">
                    <a:moveTo>
                      <a:pt x="4" y="43"/>
                    </a:moveTo>
                    <a:cubicBezTo>
                      <a:pt x="1" y="35"/>
                      <a:pt x="0" y="29"/>
                      <a:pt x="2" y="20"/>
                    </a:cubicBezTo>
                    <a:cubicBezTo>
                      <a:pt x="3" y="14"/>
                      <a:pt x="5" y="6"/>
                      <a:pt x="4"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4" name="Freeform 198"/>
              <p:cNvSpPr>
                <a:spLocks/>
              </p:cNvSpPr>
              <p:nvPr/>
            </p:nvSpPr>
            <p:spPr bwMode="auto">
              <a:xfrm>
                <a:off x="3974" y="3360"/>
                <a:ext cx="20" cy="43"/>
              </a:xfrm>
              <a:custGeom>
                <a:avLst/>
                <a:gdLst>
                  <a:gd name="T0" fmla="*/ 0 w 10"/>
                  <a:gd name="T1" fmla="*/ 0 h 22"/>
                  <a:gd name="T2" fmla="*/ 192 w 10"/>
                  <a:gd name="T3" fmla="*/ 397 h 22"/>
                  <a:gd name="T4" fmla="*/ 320 w 10"/>
                  <a:gd name="T5" fmla="*/ 627 h 22"/>
                  <a:gd name="T6" fmla="*/ 0 60000 65536"/>
                  <a:gd name="T7" fmla="*/ 0 60000 65536"/>
                  <a:gd name="T8" fmla="*/ 0 60000 65536"/>
                  <a:gd name="T9" fmla="*/ 0 w 10"/>
                  <a:gd name="T10" fmla="*/ 0 h 22"/>
                  <a:gd name="T11" fmla="*/ 10 w 10"/>
                  <a:gd name="T12" fmla="*/ 22 h 22"/>
                </a:gdLst>
                <a:ahLst/>
                <a:cxnLst>
                  <a:cxn ang="T6">
                    <a:pos x="T0" y="T1"/>
                  </a:cxn>
                  <a:cxn ang="T7">
                    <a:pos x="T2" y="T3"/>
                  </a:cxn>
                  <a:cxn ang="T8">
                    <a:pos x="T4" y="T5"/>
                  </a:cxn>
                </a:cxnLst>
                <a:rect l="T9" t="T10" r="T11" b="T12"/>
                <a:pathLst>
                  <a:path w="10" h="22">
                    <a:moveTo>
                      <a:pt x="0" y="0"/>
                    </a:moveTo>
                    <a:cubicBezTo>
                      <a:pt x="4" y="5"/>
                      <a:pt x="4" y="8"/>
                      <a:pt x="6" y="14"/>
                    </a:cubicBezTo>
                    <a:cubicBezTo>
                      <a:pt x="7" y="17"/>
                      <a:pt x="10" y="20"/>
                      <a:pt x="10" y="2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5" name="Freeform 199"/>
              <p:cNvSpPr>
                <a:spLocks/>
              </p:cNvSpPr>
              <p:nvPr/>
            </p:nvSpPr>
            <p:spPr bwMode="auto">
              <a:xfrm>
                <a:off x="3980" y="3294"/>
                <a:ext cx="22" cy="89"/>
              </a:xfrm>
              <a:custGeom>
                <a:avLst/>
                <a:gdLst>
                  <a:gd name="T0" fmla="*/ 96 w 11"/>
                  <a:gd name="T1" fmla="*/ 1361 h 45"/>
                  <a:gd name="T2" fmla="*/ 224 w 11"/>
                  <a:gd name="T3" fmla="*/ 457 h 45"/>
                  <a:gd name="T4" fmla="*/ 0 w 11"/>
                  <a:gd name="T5" fmla="*/ 0 h 45"/>
                  <a:gd name="T6" fmla="*/ 0 60000 65536"/>
                  <a:gd name="T7" fmla="*/ 0 60000 65536"/>
                  <a:gd name="T8" fmla="*/ 0 60000 65536"/>
                  <a:gd name="T9" fmla="*/ 0 w 11"/>
                  <a:gd name="T10" fmla="*/ 0 h 45"/>
                  <a:gd name="T11" fmla="*/ 11 w 11"/>
                  <a:gd name="T12" fmla="*/ 45 h 45"/>
                </a:gdLst>
                <a:ahLst/>
                <a:cxnLst>
                  <a:cxn ang="T6">
                    <a:pos x="T0" y="T1"/>
                  </a:cxn>
                  <a:cxn ang="T7">
                    <a:pos x="T2" y="T3"/>
                  </a:cxn>
                  <a:cxn ang="T8">
                    <a:pos x="T4" y="T5"/>
                  </a:cxn>
                </a:cxnLst>
                <a:rect l="T9" t="T10" r="T11" b="T12"/>
                <a:pathLst>
                  <a:path w="11" h="45">
                    <a:moveTo>
                      <a:pt x="3" y="45"/>
                    </a:moveTo>
                    <a:cubicBezTo>
                      <a:pt x="5" y="35"/>
                      <a:pt x="11" y="26"/>
                      <a:pt x="7" y="15"/>
                    </a:cubicBezTo>
                    <a:cubicBezTo>
                      <a:pt x="6" y="12"/>
                      <a:pt x="2" y="2"/>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6" name="Freeform 200"/>
              <p:cNvSpPr>
                <a:spLocks/>
              </p:cNvSpPr>
              <p:nvPr/>
            </p:nvSpPr>
            <p:spPr bwMode="auto">
              <a:xfrm>
                <a:off x="3885" y="3047"/>
                <a:ext cx="18" cy="186"/>
              </a:xfrm>
              <a:custGeom>
                <a:avLst/>
                <a:gdLst>
                  <a:gd name="T0" fmla="*/ 288 w 9"/>
                  <a:gd name="T1" fmla="*/ 2851 h 94"/>
                  <a:gd name="T2" fmla="*/ 0 w 9"/>
                  <a:gd name="T3" fmla="*/ 2036 h 94"/>
                  <a:gd name="T4" fmla="*/ 160 w 9"/>
                  <a:gd name="T5" fmla="*/ 999 h 94"/>
                  <a:gd name="T6" fmla="*/ 32 w 9"/>
                  <a:gd name="T7" fmla="*/ 340 h 94"/>
                  <a:gd name="T8" fmla="*/ 160 w 9"/>
                  <a:gd name="T9" fmla="*/ 0 h 94"/>
                  <a:gd name="T10" fmla="*/ 0 60000 65536"/>
                  <a:gd name="T11" fmla="*/ 0 60000 65536"/>
                  <a:gd name="T12" fmla="*/ 0 60000 65536"/>
                  <a:gd name="T13" fmla="*/ 0 60000 65536"/>
                  <a:gd name="T14" fmla="*/ 0 60000 65536"/>
                  <a:gd name="T15" fmla="*/ 0 w 9"/>
                  <a:gd name="T16" fmla="*/ 0 h 94"/>
                  <a:gd name="T17" fmla="*/ 9 w 9"/>
                  <a:gd name="T18" fmla="*/ 94 h 94"/>
                </a:gdLst>
                <a:ahLst/>
                <a:cxnLst>
                  <a:cxn ang="T10">
                    <a:pos x="T0" y="T1"/>
                  </a:cxn>
                  <a:cxn ang="T11">
                    <a:pos x="T2" y="T3"/>
                  </a:cxn>
                  <a:cxn ang="T12">
                    <a:pos x="T4" y="T5"/>
                  </a:cxn>
                  <a:cxn ang="T13">
                    <a:pos x="T6" y="T7"/>
                  </a:cxn>
                  <a:cxn ang="T14">
                    <a:pos x="T8" y="T9"/>
                  </a:cxn>
                </a:cxnLst>
                <a:rect l="T15" t="T16" r="T17" b="T18"/>
                <a:pathLst>
                  <a:path w="9" h="94">
                    <a:moveTo>
                      <a:pt x="9" y="94"/>
                    </a:moveTo>
                    <a:cubicBezTo>
                      <a:pt x="7" y="84"/>
                      <a:pt x="0" y="78"/>
                      <a:pt x="0" y="67"/>
                    </a:cubicBezTo>
                    <a:cubicBezTo>
                      <a:pt x="0" y="56"/>
                      <a:pt x="8" y="44"/>
                      <a:pt x="5" y="33"/>
                    </a:cubicBezTo>
                    <a:cubicBezTo>
                      <a:pt x="2" y="24"/>
                      <a:pt x="0" y="21"/>
                      <a:pt x="1" y="11"/>
                    </a:cubicBezTo>
                    <a:cubicBezTo>
                      <a:pt x="2" y="8"/>
                      <a:pt x="3" y="1"/>
                      <a:pt x="5"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7" name="Freeform 201"/>
              <p:cNvSpPr>
                <a:spLocks/>
              </p:cNvSpPr>
              <p:nvPr/>
            </p:nvSpPr>
            <p:spPr bwMode="auto">
              <a:xfrm>
                <a:off x="3901" y="3344"/>
                <a:ext cx="12" cy="57"/>
              </a:xfrm>
              <a:custGeom>
                <a:avLst/>
                <a:gdLst>
                  <a:gd name="T0" fmla="*/ 192 w 6"/>
                  <a:gd name="T1" fmla="*/ 0 h 29"/>
                  <a:gd name="T2" fmla="*/ 64 w 6"/>
                  <a:gd name="T3" fmla="*/ 849 h 29"/>
                  <a:gd name="T4" fmla="*/ 0 60000 65536"/>
                  <a:gd name="T5" fmla="*/ 0 60000 65536"/>
                  <a:gd name="T6" fmla="*/ 0 w 6"/>
                  <a:gd name="T7" fmla="*/ 0 h 29"/>
                  <a:gd name="T8" fmla="*/ 6 w 6"/>
                  <a:gd name="T9" fmla="*/ 29 h 29"/>
                </a:gdLst>
                <a:ahLst/>
                <a:cxnLst>
                  <a:cxn ang="T4">
                    <a:pos x="T0" y="T1"/>
                  </a:cxn>
                  <a:cxn ang="T5">
                    <a:pos x="T2" y="T3"/>
                  </a:cxn>
                </a:cxnLst>
                <a:rect l="T6" t="T7" r="T8" b="T9"/>
                <a:pathLst>
                  <a:path w="6" h="29">
                    <a:moveTo>
                      <a:pt x="6" y="0"/>
                    </a:moveTo>
                    <a:cubicBezTo>
                      <a:pt x="0" y="8"/>
                      <a:pt x="1" y="20"/>
                      <a:pt x="2" y="2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8" name="Freeform 202"/>
              <p:cNvSpPr>
                <a:spLocks/>
              </p:cNvSpPr>
              <p:nvPr/>
            </p:nvSpPr>
            <p:spPr bwMode="auto">
              <a:xfrm>
                <a:off x="3897" y="3134"/>
                <a:ext cx="24" cy="99"/>
              </a:xfrm>
              <a:custGeom>
                <a:avLst/>
                <a:gdLst>
                  <a:gd name="T0" fmla="*/ 384 w 12"/>
                  <a:gd name="T1" fmla="*/ 0 h 50"/>
                  <a:gd name="T2" fmla="*/ 96 w 12"/>
                  <a:gd name="T3" fmla="*/ 1000 h 50"/>
                  <a:gd name="T4" fmla="*/ 96 w 12"/>
                  <a:gd name="T5" fmla="*/ 1521 h 50"/>
                  <a:gd name="T6" fmla="*/ 0 60000 65536"/>
                  <a:gd name="T7" fmla="*/ 0 60000 65536"/>
                  <a:gd name="T8" fmla="*/ 0 60000 65536"/>
                  <a:gd name="T9" fmla="*/ 0 w 12"/>
                  <a:gd name="T10" fmla="*/ 0 h 50"/>
                  <a:gd name="T11" fmla="*/ 12 w 12"/>
                  <a:gd name="T12" fmla="*/ 50 h 50"/>
                </a:gdLst>
                <a:ahLst/>
                <a:cxnLst>
                  <a:cxn ang="T6">
                    <a:pos x="T0" y="T1"/>
                  </a:cxn>
                  <a:cxn ang="T7">
                    <a:pos x="T2" y="T3"/>
                  </a:cxn>
                  <a:cxn ang="T8">
                    <a:pos x="T4" y="T5"/>
                  </a:cxn>
                </a:cxnLst>
                <a:rect l="T9" t="T10" r="T11" b="T12"/>
                <a:pathLst>
                  <a:path w="12" h="50">
                    <a:moveTo>
                      <a:pt x="12" y="0"/>
                    </a:moveTo>
                    <a:cubicBezTo>
                      <a:pt x="0" y="8"/>
                      <a:pt x="1" y="21"/>
                      <a:pt x="3" y="33"/>
                    </a:cubicBezTo>
                    <a:cubicBezTo>
                      <a:pt x="3" y="39"/>
                      <a:pt x="1" y="45"/>
                      <a:pt x="3" y="5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39" name="Freeform 203"/>
              <p:cNvSpPr>
                <a:spLocks/>
              </p:cNvSpPr>
              <p:nvPr/>
            </p:nvSpPr>
            <p:spPr bwMode="auto">
              <a:xfrm>
                <a:off x="3925" y="3310"/>
                <a:ext cx="15" cy="20"/>
              </a:xfrm>
              <a:custGeom>
                <a:avLst/>
                <a:gdLst>
                  <a:gd name="T0" fmla="*/ 182 w 8"/>
                  <a:gd name="T1" fmla="*/ 320 h 10"/>
                  <a:gd name="T2" fmla="*/ 0 w 8"/>
                  <a:gd name="T3" fmla="*/ 0 h 10"/>
                  <a:gd name="T4" fmla="*/ 0 60000 65536"/>
                  <a:gd name="T5" fmla="*/ 0 60000 65536"/>
                  <a:gd name="T6" fmla="*/ 0 w 8"/>
                  <a:gd name="T7" fmla="*/ 0 h 10"/>
                  <a:gd name="T8" fmla="*/ 8 w 8"/>
                  <a:gd name="T9" fmla="*/ 10 h 10"/>
                </a:gdLst>
                <a:ahLst/>
                <a:cxnLst>
                  <a:cxn ang="T4">
                    <a:pos x="T0" y="T1"/>
                  </a:cxn>
                  <a:cxn ang="T5">
                    <a:pos x="T2" y="T3"/>
                  </a:cxn>
                </a:cxnLst>
                <a:rect l="T6" t="T7" r="T8" b="T9"/>
                <a:pathLst>
                  <a:path w="8" h="10">
                    <a:moveTo>
                      <a:pt x="8" y="10"/>
                    </a:moveTo>
                    <a:cubicBezTo>
                      <a:pt x="5" y="7"/>
                      <a:pt x="1" y="5"/>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40" name="Freeform 204"/>
              <p:cNvSpPr>
                <a:spLocks/>
              </p:cNvSpPr>
              <p:nvPr/>
            </p:nvSpPr>
            <p:spPr bwMode="auto">
              <a:xfrm>
                <a:off x="3925" y="3219"/>
                <a:ext cx="19" cy="12"/>
              </a:xfrm>
              <a:custGeom>
                <a:avLst/>
                <a:gdLst>
                  <a:gd name="T0" fmla="*/ 245 w 10"/>
                  <a:gd name="T1" fmla="*/ 0 h 6"/>
                  <a:gd name="T2" fmla="*/ 0 w 10"/>
                  <a:gd name="T3" fmla="*/ 192 h 6"/>
                  <a:gd name="T4" fmla="*/ 0 60000 65536"/>
                  <a:gd name="T5" fmla="*/ 0 60000 65536"/>
                  <a:gd name="T6" fmla="*/ 0 w 10"/>
                  <a:gd name="T7" fmla="*/ 0 h 6"/>
                  <a:gd name="T8" fmla="*/ 10 w 10"/>
                  <a:gd name="T9" fmla="*/ 6 h 6"/>
                </a:gdLst>
                <a:ahLst/>
                <a:cxnLst>
                  <a:cxn ang="T4">
                    <a:pos x="T0" y="T1"/>
                  </a:cxn>
                  <a:cxn ang="T5">
                    <a:pos x="T2" y="T3"/>
                  </a:cxn>
                </a:cxnLst>
                <a:rect l="T6" t="T7" r="T8" b="T9"/>
                <a:pathLst>
                  <a:path w="10" h="6">
                    <a:moveTo>
                      <a:pt x="10" y="0"/>
                    </a:moveTo>
                    <a:cubicBezTo>
                      <a:pt x="6" y="2"/>
                      <a:pt x="3" y="3"/>
                      <a:pt x="0" y="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41" name="Freeform 205"/>
              <p:cNvSpPr>
                <a:spLocks/>
              </p:cNvSpPr>
              <p:nvPr/>
            </p:nvSpPr>
            <p:spPr bwMode="auto">
              <a:xfrm>
                <a:off x="3808" y="2064"/>
                <a:ext cx="22" cy="204"/>
              </a:xfrm>
              <a:custGeom>
                <a:avLst/>
                <a:gdLst>
                  <a:gd name="T0" fmla="*/ 288 w 11"/>
                  <a:gd name="T1" fmla="*/ 0 h 103"/>
                  <a:gd name="T2" fmla="*/ 224 w 11"/>
                  <a:gd name="T3" fmla="*/ 737 h 103"/>
                  <a:gd name="T4" fmla="*/ 320 w 11"/>
                  <a:gd name="T5" fmla="*/ 1491 h 103"/>
                  <a:gd name="T6" fmla="*/ 160 w 11"/>
                  <a:gd name="T7" fmla="*/ 1981 h 103"/>
                  <a:gd name="T8" fmla="*/ 128 w 11"/>
                  <a:gd name="T9" fmla="*/ 2797 h 103"/>
                  <a:gd name="T10" fmla="*/ 0 w 11"/>
                  <a:gd name="T11" fmla="*/ 3137 h 103"/>
                  <a:gd name="T12" fmla="*/ 0 60000 65536"/>
                  <a:gd name="T13" fmla="*/ 0 60000 65536"/>
                  <a:gd name="T14" fmla="*/ 0 60000 65536"/>
                  <a:gd name="T15" fmla="*/ 0 60000 65536"/>
                  <a:gd name="T16" fmla="*/ 0 60000 65536"/>
                  <a:gd name="T17" fmla="*/ 0 60000 65536"/>
                  <a:gd name="T18" fmla="*/ 0 w 11"/>
                  <a:gd name="T19" fmla="*/ 0 h 103"/>
                  <a:gd name="T20" fmla="*/ 11 w 11"/>
                  <a:gd name="T21" fmla="*/ 103 h 103"/>
                </a:gdLst>
                <a:ahLst/>
                <a:cxnLst>
                  <a:cxn ang="T12">
                    <a:pos x="T0" y="T1"/>
                  </a:cxn>
                  <a:cxn ang="T13">
                    <a:pos x="T2" y="T3"/>
                  </a:cxn>
                  <a:cxn ang="T14">
                    <a:pos x="T4" y="T5"/>
                  </a:cxn>
                  <a:cxn ang="T15">
                    <a:pos x="T6" y="T7"/>
                  </a:cxn>
                  <a:cxn ang="T16">
                    <a:pos x="T8" y="T9"/>
                  </a:cxn>
                  <a:cxn ang="T17">
                    <a:pos x="T10" y="T11"/>
                  </a:cxn>
                </a:cxnLst>
                <a:rect l="T18" t="T19" r="T20" b="T21"/>
                <a:pathLst>
                  <a:path w="11" h="103">
                    <a:moveTo>
                      <a:pt x="9" y="0"/>
                    </a:moveTo>
                    <a:cubicBezTo>
                      <a:pt x="7" y="9"/>
                      <a:pt x="4" y="15"/>
                      <a:pt x="7" y="24"/>
                    </a:cubicBezTo>
                    <a:cubicBezTo>
                      <a:pt x="9" y="33"/>
                      <a:pt x="11" y="40"/>
                      <a:pt x="10" y="49"/>
                    </a:cubicBezTo>
                    <a:cubicBezTo>
                      <a:pt x="9" y="55"/>
                      <a:pt x="7" y="60"/>
                      <a:pt x="5" y="65"/>
                    </a:cubicBezTo>
                    <a:cubicBezTo>
                      <a:pt x="0" y="75"/>
                      <a:pt x="4" y="82"/>
                      <a:pt x="4" y="92"/>
                    </a:cubicBezTo>
                    <a:cubicBezTo>
                      <a:pt x="4" y="96"/>
                      <a:pt x="2" y="100"/>
                      <a:pt x="0" y="10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42" name="Freeform 206"/>
              <p:cNvSpPr>
                <a:spLocks/>
              </p:cNvSpPr>
              <p:nvPr/>
            </p:nvSpPr>
            <p:spPr bwMode="auto">
              <a:xfrm>
                <a:off x="3857" y="2482"/>
                <a:ext cx="18" cy="97"/>
              </a:xfrm>
              <a:custGeom>
                <a:avLst/>
                <a:gdLst>
                  <a:gd name="T0" fmla="*/ 0 w 9"/>
                  <a:gd name="T1" fmla="*/ 0 h 49"/>
                  <a:gd name="T2" fmla="*/ 192 w 9"/>
                  <a:gd name="T3" fmla="*/ 909 h 49"/>
                  <a:gd name="T4" fmla="*/ 64 w 9"/>
                  <a:gd name="T5" fmla="*/ 1489 h 49"/>
                  <a:gd name="T6" fmla="*/ 0 60000 65536"/>
                  <a:gd name="T7" fmla="*/ 0 60000 65536"/>
                  <a:gd name="T8" fmla="*/ 0 60000 65536"/>
                  <a:gd name="T9" fmla="*/ 0 w 9"/>
                  <a:gd name="T10" fmla="*/ 0 h 49"/>
                  <a:gd name="T11" fmla="*/ 9 w 9"/>
                  <a:gd name="T12" fmla="*/ 49 h 49"/>
                </a:gdLst>
                <a:ahLst/>
                <a:cxnLst>
                  <a:cxn ang="T6">
                    <a:pos x="T0" y="T1"/>
                  </a:cxn>
                  <a:cxn ang="T7">
                    <a:pos x="T2" y="T3"/>
                  </a:cxn>
                  <a:cxn ang="T8">
                    <a:pos x="T4" y="T5"/>
                  </a:cxn>
                </a:cxnLst>
                <a:rect l="T9" t="T10" r="T11" b="T12"/>
                <a:pathLst>
                  <a:path w="9" h="49">
                    <a:moveTo>
                      <a:pt x="0" y="0"/>
                    </a:moveTo>
                    <a:cubicBezTo>
                      <a:pt x="3" y="11"/>
                      <a:pt x="9" y="18"/>
                      <a:pt x="6" y="30"/>
                    </a:cubicBezTo>
                    <a:cubicBezTo>
                      <a:pt x="5" y="37"/>
                      <a:pt x="2" y="43"/>
                      <a:pt x="2" y="4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343" name="Freeform 207"/>
              <p:cNvSpPr>
                <a:spLocks/>
              </p:cNvSpPr>
              <p:nvPr/>
            </p:nvSpPr>
            <p:spPr bwMode="auto">
              <a:xfrm>
                <a:off x="3818" y="2177"/>
                <a:ext cx="25" cy="222"/>
              </a:xfrm>
              <a:custGeom>
                <a:avLst/>
                <a:gdLst>
                  <a:gd name="T0" fmla="*/ 208 w 13"/>
                  <a:gd name="T1" fmla="*/ 3425 h 112"/>
                  <a:gd name="T2" fmla="*/ 340 w 13"/>
                  <a:gd name="T3" fmla="*/ 2904 h 112"/>
                  <a:gd name="T4" fmla="*/ 163 w 13"/>
                  <a:gd name="T5" fmla="*/ 2515 h 112"/>
                  <a:gd name="T6" fmla="*/ 163 w 13"/>
                  <a:gd name="T7" fmla="*/ 1808 h 112"/>
                  <a:gd name="T8" fmla="*/ 163 w 13"/>
                  <a:gd name="T9" fmla="*/ 1340 h 112"/>
                  <a:gd name="T10" fmla="*/ 263 w 13"/>
                  <a:gd name="T11" fmla="*/ 864 h 112"/>
                  <a:gd name="T12" fmla="*/ 85 w 13"/>
                  <a:gd name="T13" fmla="*/ 0 h 112"/>
                  <a:gd name="T14" fmla="*/ 0 60000 65536"/>
                  <a:gd name="T15" fmla="*/ 0 60000 65536"/>
                  <a:gd name="T16" fmla="*/ 0 60000 65536"/>
                  <a:gd name="T17" fmla="*/ 0 60000 65536"/>
                  <a:gd name="T18" fmla="*/ 0 60000 65536"/>
                  <a:gd name="T19" fmla="*/ 0 60000 65536"/>
                  <a:gd name="T20" fmla="*/ 0 60000 65536"/>
                  <a:gd name="T21" fmla="*/ 0 w 13"/>
                  <a:gd name="T22" fmla="*/ 0 h 112"/>
                  <a:gd name="T23" fmla="*/ 13 w 13"/>
                  <a:gd name="T24" fmla="*/ 112 h 1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12">
                    <a:moveTo>
                      <a:pt x="8" y="112"/>
                    </a:moveTo>
                    <a:cubicBezTo>
                      <a:pt x="8" y="106"/>
                      <a:pt x="13" y="101"/>
                      <a:pt x="13" y="95"/>
                    </a:cubicBezTo>
                    <a:cubicBezTo>
                      <a:pt x="13" y="89"/>
                      <a:pt x="9" y="86"/>
                      <a:pt x="6" y="82"/>
                    </a:cubicBezTo>
                    <a:cubicBezTo>
                      <a:pt x="0" y="73"/>
                      <a:pt x="1" y="68"/>
                      <a:pt x="6" y="59"/>
                    </a:cubicBezTo>
                    <a:cubicBezTo>
                      <a:pt x="9" y="53"/>
                      <a:pt x="8" y="51"/>
                      <a:pt x="6" y="44"/>
                    </a:cubicBezTo>
                    <a:cubicBezTo>
                      <a:pt x="4" y="37"/>
                      <a:pt x="8" y="35"/>
                      <a:pt x="10" y="28"/>
                    </a:cubicBezTo>
                    <a:cubicBezTo>
                      <a:pt x="12" y="22"/>
                      <a:pt x="8" y="5"/>
                      <a:pt x="3"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grpSp>
          <p:nvGrpSpPr>
            <p:cNvPr id="21510" name="Group 208"/>
            <p:cNvGrpSpPr>
              <a:grpSpLocks/>
            </p:cNvGrpSpPr>
            <p:nvPr/>
          </p:nvGrpSpPr>
          <p:grpSpPr bwMode="auto">
            <a:xfrm>
              <a:off x="3487" y="1296"/>
              <a:ext cx="1263" cy="2107"/>
              <a:chOff x="3487" y="1296"/>
              <a:chExt cx="1263" cy="2107"/>
            </a:xfrm>
          </p:grpSpPr>
          <p:sp>
            <p:nvSpPr>
              <p:cNvPr id="21944" name="Freeform 209"/>
              <p:cNvSpPr>
                <a:spLocks/>
              </p:cNvSpPr>
              <p:nvPr/>
            </p:nvSpPr>
            <p:spPr bwMode="auto">
              <a:xfrm>
                <a:off x="3756" y="1971"/>
                <a:ext cx="16" cy="88"/>
              </a:xfrm>
              <a:custGeom>
                <a:avLst/>
                <a:gdLst>
                  <a:gd name="T0" fmla="*/ 0 w 8"/>
                  <a:gd name="T1" fmla="*/ 0 h 44"/>
                  <a:gd name="T2" fmla="*/ 224 w 8"/>
                  <a:gd name="T3" fmla="*/ 832 h 44"/>
                  <a:gd name="T4" fmla="*/ 96 w 8"/>
                  <a:gd name="T5" fmla="*/ 1408 h 44"/>
                  <a:gd name="T6" fmla="*/ 0 60000 65536"/>
                  <a:gd name="T7" fmla="*/ 0 60000 65536"/>
                  <a:gd name="T8" fmla="*/ 0 60000 65536"/>
                  <a:gd name="T9" fmla="*/ 0 w 8"/>
                  <a:gd name="T10" fmla="*/ 0 h 44"/>
                  <a:gd name="T11" fmla="*/ 8 w 8"/>
                  <a:gd name="T12" fmla="*/ 44 h 44"/>
                </a:gdLst>
                <a:ahLst/>
                <a:cxnLst>
                  <a:cxn ang="T6">
                    <a:pos x="T0" y="T1"/>
                  </a:cxn>
                  <a:cxn ang="T7">
                    <a:pos x="T2" y="T3"/>
                  </a:cxn>
                  <a:cxn ang="T8">
                    <a:pos x="T4" y="T5"/>
                  </a:cxn>
                </a:cxnLst>
                <a:rect l="T9" t="T10" r="T11" b="T12"/>
                <a:pathLst>
                  <a:path w="8" h="44">
                    <a:moveTo>
                      <a:pt x="0" y="0"/>
                    </a:moveTo>
                    <a:cubicBezTo>
                      <a:pt x="4" y="9"/>
                      <a:pt x="8" y="15"/>
                      <a:pt x="7" y="26"/>
                    </a:cubicBezTo>
                    <a:cubicBezTo>
                      <a:pt x="6" y="29"/>
                      <a:pt x="1" y="44"/>
                      <a:pt x="3" y="4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5" name="Freeform 210"/>
              <p:cNvSpPr>
                <a:spLocks/>
              </p:cNvSpPr>
              <p:nvPr/>
            </p:nvSpPr>
            <p:spPr bwMode="auto">
              <a:xfrm>
                <a:off x="3766" y="2027"/>
                <a:ext cx="30" cy="109"/>
              </a:xfrm>
              <a:custGeom>
                <a:avLst/>
                <a:gdLst>
                  <a:gd name="T0" fmla="*/ 32 w 15"/>
                  <a:gd name="T1" fmla="*/ 0 h 55"/>
                  <a:gd name="T2" fmla="*/ 320 w 15"/>
                  <a:gd name="T3" fmla="*/ 428 h 55"/>
                  <a:gd name="T4" fmla="*/ 480 w 15"/>
                  <a:gd name="T5" fmla="*/ 1068 h 55"/>
                  <a:gd name="T6" fmla="*/ 288 w 15"/>
                  <a:gd name="T7" fmla="*/ 1681 h 55"/>
                  <a:gd name="T8" fmla="*/ 0 60000 65536"/>
                  <a:gd name="T9" fmla="*/ 0 60000 65536"/>
                  <a:gd name="T10" fmla="*/ 0 60000 65536"/>
                  <a:gd name="T11" fmla="*/ 0 60000 65536"/>
                  <a:gd name="T12" fmla="*/ 0 w 15"/>
                  <a:gd name="T13" fmla="*/ 0 h 55"/>
                  <a:gd name="T14" fmla="*/ 15 w 15"/>
                  <a:gd name="T15" fmla="*/ 55 h 55"/>
                </a:gdLst>
                <a:ahLst/>
                <a:cxnLst>
                  <a:cxn ang="T8">
                    <a:pos x="T0" y="T1"/>
                  </a:cxn>
                  <a:cxn ang="T9">
                    <a:pos x="T2" y="T3"/>
                  </a:cxn>
                  <a:cxn ang="T10">
                    <a:pos x="T4" y="T5"/>
                  </a:cxn>
                  <a:cxn ang="T11">
                    <a:pos x="T6" y="T7"/>
                  </a:cxn>
                </a:cxnLst>
                <a:rect l="T12" t="T13" r="T14" b="T15"/>
                <a:pathLst>
                  <a:path w="15" h="55">
                    <a:moveTo>
                      <a:pt x="1" y="0"/>
                    </a:moveTo>
                    <a:cubicBezTo>
                      <a:pt x="0" y="6"/>
                      <a:pt x="6" y="10"/>
                      <a:pt x="10" y="14"/>
                    </a:cubicBezTo>
                    <a:cubicBezTo>
                      <a:pt x="13" y="20"/>
                      <a:pt x="15" y="29"/>
                      <a:pt x="15" y="35"/>
                    </a:cubicBezTo>
                    <a:cubicBezTo>
                      <a:pt x="15" y="41"/>
                      <a:pt x="12" y="50"/>
                      <a:pt x="9" y="5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6" name="Freeform 211"/>
              <p:cNvSpPr>
                <a:spLocks/>
              </p:cNvSpPr>
              <p:nvPr/>
            </p:nvSpPr>
            <p:spPr bwMode="auto">
              <a:xfrm>
                <a:off x="3788" y="2057"/>
                <a:ext cx="30" cy="31"/>
              </a:xfrm>
              <a:custGeom>
                <a:avLst/>
                <a:gdLst>
                  <a:gd name="T0" fmla="*/ 0 w 15"/>
                  <a:gd name="T1" fmla="*/ 0 h 16"/>
                  <a:gd name="T2" fmla="*/ 480 w 15"/>
                  <a:gd name="T3" fmla="*/ 436 h 16"/>
                  <a:gd name="T4" fmla="*/ 0 60000 65536"/>
                  <a:gd name="T5" fmla="*/ 0 60000 65536"/>
                  <a:gd name="T6" fmla="*/ 0 w 15"/>
                  <a:gd name="T7" fmla="*/ 0 h 16"/>
                  <a:gd name="T8" fmla="*/ 15 w 15"/>
                  <a:gd name="T9" fmla="*/ 16 h 16"/>
                </a:gdLst>
                <a:ahLst/>
                <a:cxnLst>
                  <a:cxn ang="T4">
                    <a:pos x="T0" y="T1"/>
                  </a:cxn>
                  <a:cxn ang="T5">
                    <a:pos x="T2" y="T3"/>
                  </a:cxn>
                </a:cxnLst>
                <a:rect l="T6" t="T7" r="T8" b="T9"/>
                <a:pathLst>
                  <a:path w="15" h="16">
                    <a:moveTo>
                      <a:pt x="0" y="0"/>
                    </a:moveTo>
                    <a:cubicBezTo>
                      <a:pt x="7" y="4"/>
                      <a:pt x="12" y="10"/>
                      <a:pt x="15" y="1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7" name="Freeform 212"/>
              <p:cNvSpPr>
                <a:spLocks/>
              </p:cNvSpPr>
              <p:nvPr/>
            </p:nvSpPr>
            <p:spPr bwMode="auto">
              <a:xfrm>
                <a:off x="3784" y="1977"/>
                <a:ext cx="38" cy="76"/>
              </a:xfrm>
              <a:custGeom>
                <a:avLst/>
                <a:gdLst>
                  <a:gd name="T0" fmla="*/ 64 w 19"/>
                  <a:gd name="T1" fmla="*/ 0 h 38"/>
                  <a:gd name="T2" fmla="*/ 192 w 19"/>
                  <a:gd name="T3" fmla="*/ 896 h 38"/>
                  <a:gd name="T4" fmla="*/ 608 w 19"/>
                  <a:gd name="T5" fmla="*/ 1216 h 38"/>
                  <a:gd name="T6" fmla="*/ 0 60000 65536"/>
                  <a:gd name="T7" fmla="*/ 0 60000 65536"/>
                  <a:gd name="T8" fmla="*/ 0 60000 65536"/>
                  <a:gd name="T9" fmla="*/ 0 w 19"/>
                  <a:gd name="T10" fmla="*/ 0 h 38"/>
                  <a:gd name="T11" fmla="*/ 19 w 19"/>
                  <a:gd name="T12" fmla="*/ 38 h 38"/>
                </a:gdLst>
                <a:ahLst/>
                <a:cxnLst>
                  <a:cxn ang="T6">
                    <a:pos x="T0" y="T1"/>
                  </a:cxn>
                  <a:cxn ang="T7">
                    <a:pos x="T2" y="T3"/>
                  </a:cxn>
                  <a:cxn ang="T8">
                    <a:pos x="T4" y="T5"/>
                  </a:cxn>
                </a:cxnLst>
                <a:rect l="T9" t="T10" r="T11" b="T12"/>
                <a:pathLst>
                  <a:path w="19" h="38">
                    <a:moveTo>
                      <a:pt x="2" y="0"/>
                    </a:moveTo>
                    <a:cubicBezTo>
                      <a:pt x="0" y="9"/>
                      <a:pt x="0" y="19"/>
                      <a:pt x="6" y="28"/>
                    </a:cubicBezTo>
                    <a:cubicBezTo>
                      <a:pt x="9" y="33"/>
                      <a:pt x="17" y="33"/>
                      <a:pt x="19" y="3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8" name="Freeform 213"/>
              <p:cNvSpPr>
                <a:spLocks/>
              </p:cNvSpPr>
              <p:nvPr/>
            </p:nvSpPr>
            <p:spPr bwMode="auto">
              <a:xfrm>
                <a:off x="3742" y="2090"/>
                <a:ext cx="32" cy="79"/>
              </a:xfrm>
              <a:custGeom>
                <a:avLst/>
                <a:gdLst>
                  <a:gd name="T0" fmla="*/ 96 w 16"/>
                  <a:gd name="T1" fmla="*/ 0 h 40"/>
                  <a:gd name="T2" fmla="*/ 192 w 16"/>
                  <a:gd name="T3" fmla="*/ 808 h 40"/>
                  <a:gd name="T4" fmla="*/ 512 w 16"/>
                  <a:gd name="T5" fmla="*/ 1201 h 40"/>
                  <a:gd name="T6" fmla="*/ 0 60000 65536"/>
                  <a:gd name="T7" fmla="*/ 0 60000 65536"/>
                  <a:gd name="T8" fmla="*/ 0 60000 65536"/>
                  <a:gd name="T9" fmla="*/ 0 w 16"/>
                  <a:gd name="T10" fmla="*/ 0 h 40"/>
                  <a:gd name="T11" fmla="*/ 16 w 16"/>
                  <a:gd name="T12" fmla="*/ 40 h 40"/>
                </a:gdLst>
                <a:ahLst/>
                <a:cxnLst>
                  <a:cxn ang="T6">
                    <a:pos x="T0" y="T1"/>
                  </a:cxn>
                  <a:cxn ang="T7">
                    <a:pos x="T2" y="T3"/>
                  </a:cxn>
                  <a:cxn ang="T8">
                    <a:pos x="T4" y="T5"/>
                  </a:cxn>
                </a:cxnLst>
                <a:rect l="T9" t="T10" r="T11" b="T12"/>
                <a:pathLst>
                  <a:path w="16" h="40">
                    <a:moveTo>
                      <a:pt x="3" y="0"/>
                    </a:moveTo>
                    <a:cubicBezTo>
                      <a:pt x="1" y="11"/>
                      <a:pt x="0" y="17"/>
                      <a:pt x="6" y="27"/>
                    </a:cubicBezTo>
                    <a:cubicBezTo>
                      <a:pt x="9" y="32"/>
                      <a:pt x="12" y="37"/>
                      <a:pt x="16" y="4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9" name="Freeform 214"/>
              <p:cNvSpPr>
                <a:spLocks/>
              </p:cNvSpPr>
              <p:nvPr/>
            </p:nvSpPr>
            <p:spPr bwMode="auto">
              <a:xfrm>
                <a:off x="3806" y="2114"/>
                <a:ext cx="14" cy="79"/>
              </a:xfrm>
              <a:custGeom>
                <a:avLst/>
                <a:gdLst>
                  <a:gd name="T0" fmla="*/ 224 w 7"/>
                  <a:gd name="T1" fmla="*/ 0 h 40"/>
                  <a:gd name="T2" fmla="*/ 0 w 7"/>
                  <a:gd name="T3" fmla="*/ 547 h 40"/>
                  <a:gd name="T4" fmla="*/ 160 w 7"/>
                  <a:gd name="T5" fmla="*/ 1171 h 40"/>
                  <a:gd name="T6" fmla="*/ 192 w 7"/>
                  <a:gd name="T7" fmla="*/ 1171 h 40"/>
                  <a:gd name="T8" fmla="*/ 0 60000 65536"/>
                  <a:gd name="T9" fmla="*/ 0 60000 65536"/>
                  <a:gd name="T10" fmla="*/ 0 60000 65536"/>
                  <a:gd name="T11" fmla="*/ 0 60000 65536"/>
                  <a:gd name="T12" fmla="*/ 0 w 7"/>
                  <a:gd name="T13" fmla="*/ 0 h 40"/>
                  <a:gd name="T14" fmla="*/ 7 w 7"/>
                  <a:gd name="T15" fmla="*/ 40 h 40"/>
                </a:gdLst>
                <a:ahLst/>
                <a:cxnLst>
                  <a:cxn ang="T8">
                    <a:pos x="T0" y="T1"/>
                  </a:cxn>
                  <a:cxn ang="T9">
                    <a:pos x="T2" y="T3"/>
                  </a:cxn>
                  <a:cxn ang="T10">
                    <a:pos x="T4" y="T5"/>
                  </a:cxn>
                  <a:cxn ang="T11">
                    <a:pos x="T6" y="T7"/>
                  </a:cxn>
                </a:cxnLst>
                <a:rect l="T12" t="T13" r="T14" b="T15"/>
                <a:pathLst>
                  <a:path w="7" h="40">
                    <a:moveTo>
                      <a:pt x="7" y="0"/>
                    </a:moveTo>
                    <a:cubicBezTo>
                      <a:pt x="5" y="7"/>
                      <a:pt x="1" y="11"/>
                      <a:pt x="0" y="18"/>
                    </a:cubicBezTo>
                    <a:cubicBezTo>
                      <a:pt x="0" y="26"/>
                      <a:pt x="5" y="32"/>
                      <a:pt x="5" y="39"/>
                    </a:cubicBezTo>
                    <a:cubicBezTo>
                      <a:pt x="5" y="40"/>
                      <a:pt x="6" y="40"/>
                      <a:pt x="6" y="3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0" name="Freeform 215"/>
              <p:cNvSpPr>
                <a:spLocks/>
              </p:cNvSpPr>
              <p:nvPr/>
            </p:nvSpPr>
            <p:spPr bwMode="auto">
              <a:xfrm>
                <a:off x="3839" y="2175"/>
                <a:ext cx="28" cy="113"/>
              </a:xfrm>
              <a:custGeom>
                <a:avLst/>
                <a:gdLst>
                  <a:gd name="T0" fmla="*/ 256 w 14"/>
                  <a:gd name="T1" fmla="*/ 0 h 57"/>
                  <a:gd name="T2" fmla="*/ 128 w 14"/>
                  <a:gd name="T3" fmla="*/ 975 h 57"/>
                  <a:gd name="T4" fmla="*/ 384 w 14"/>
                  <a:gd name="T5" fmla="*/ 1465 h 57"/>
                  <a:gd name="T6" fmla="*/ 448 w 14"/>
                  <a:gd name="T7" fmla="*/ 1745 h 57"/>
                  <a:gd name="T8" fmla="*/ 0 60000 65536"/>
                  <a:gd name="T9" fmla="*/ 0 60000 65536"/>
                  <a:gd name="T10" fmla="*/ 0 60000 65536"/>
                  <a:gd name="T11" fmla="*/ 0 60000 65536"/>
                  <a:gd name="T12" fmla="*/ 0 w 14"/>
                  <a:gd name="T13" fmla="*/ 0 h 57"/>
                  <a:gd name="T14" fmla="*/ 14 w 14"/>
                  <a:gd name="T15" fmla="*/ 57 h 57"/>
                </a:gdLst>
                <a:ahLst/>
                <a:cxnLst>
                  <a:cxn ang="T8">
                    <a:pos x="T0" y="T1"/>
                  </a:cxn>
                  <a:cxn ang="T9">
                    <a:pos x="T2" y="T3"/>
                  </a:cxn>
                  <a:cxn ang="T10">
                    <a:pos x="T4" y="T5"/>
                  </a:cxn>
                  <a:cxn ang="T11">
                    <a:pos x="T6" y="T7"/>
                  </a:cxn>
                </a:cxnLst>
                <a:rect l="T12" t="T13" r="T14" b="T15"/>
                <a:pathLst>
                  <a:path w="14" h="57">
                    <a:moveTo>
                      <a:pt x="8" y="0"/>
                    </a:moveTo>
                    <a:cubicBezTo>
                      <a:pt x="4" y="11"/>
                      <a:pt x="0" y="20"/>
                      <a:pt x="4" y="32"/>
                    </a:cubicBezTo>
                    <a:cubicBezTo>
                      <a:pt x="6" y="38"/>
                      <a:pt x="11" y="41"/>
                      <a:pt x="12" y="48"/>
                    </a:cubicBezTo>
                    <a:cubicBezTo>
                      <a:pt x="13" y="51"/>
                      <a:pt x="12" y="54"/>
                      <a:pt x="14" y="5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1" name="Freeform 216"/>
              <p:cNvSpPr>
                <a:spLocks/>
              </p:cNvSpPr>
              <p:nvPr/>
            </p:nvSpPr>
            <p:spPr bwMode="auto">
              <a:xfrm>
                <a:off x="3782" y="2282"/>
                <a:ext cx="38" cy="87"/>
              </a:xfrm>
              <a:custGeom>
                <a:avLst/>
                <a:gdLst>
                  <a:gd name="T0" fmla="*/ 96 w 19"/>
                  <a:gd name="T1" fmla="*/ 0 h 44"/>
                  <a:gd name="T2" fmla="*/ 192 w 19"/>
                  <a:gd name="T3" fmla="*/ 844 h 44"/>
                  <a:gd name="T4" fmla="*/ 480 w 19"/>
                  <a:gd name="T5" fmla="*/ 1145 h 44"/>
                  <a:gd name="T6" fmla="*/ 608 w 19"/>
                  <a:gd name="T7" fmla="*/ 1329 h 44"/>
                  <a:gd name="T8" fmla="*/ 0 60000 65536"/>
                  <a:gd name="T9" fmla="*/ 0 60000 65536"/>
                  <a:gd name="T10" fmla="*/ 0 60000 65536"/>
                  <a:gd name="T11" fmla="*/ 0 60000 65536"/>
                  <a:gd name="T12" fmla="*/ 0 w 19"/>
                  <a:gd name="T13" fmla="*/ 0 h 44"/>
                  <a:gd name="T14" fmla="*/ 19 w 19"/>
                  <a:gd name="T15" fmla="*/ 44 h 44"/>
                </a:gdLst>
                <a:ahLst/>
                <a:cxnLst>
                  <a:cxn ang="T8">
                    <a:pos x="T0" y="T1"/>
                  </a:cxn>
                  <a:cxn ang="T9">
                    <a:pos x="T2" y="T3"/>
                  </a:cxn>
                  <a:cxn ang="T10">
                    <a:pos x="T4" y="T5"/>
                  </a:cxn>
                  <a:cxn ang="T11">
                    <a:pos x="T6" y="T7"/>
                  </a:cxn>
                </a:cxnLst>
                <a:rect l="T12" t="T13" r="T14" b="T15"/>
                <a:pathLst>
                  <a:path w="19" h="44">
                    <a:moveTo>
                      <a:pt x="3" y="0"/>
                    </a:moveTo>
                    <a:cubicBezTo>
                      <a:pt x="0" y="10"/>
                      <a:pt x="0" y="20"/>
                      <a:pt x="6" y="28"/>
                    </a:cubicBezTo>
                    <a:cubicBezTo>
                      <a:pt x="9" y="32"/>
                      <a:pt x="12" y="34"/>
                      <a:pt x="15" y="38"/>
                    </a:cubicBezTo>
                    <a:cubicBezTo>
                      <a:pt x="16" y="40"/>
                      <a:pt x="17" y="43"/>
                      <a:pt x="19" y="4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2" name="Freeform 217"/>
              <p:cNvSpPr>
                <a:spLocks/>
              </p:cNvSpPr>
              <p:nvPr/>
            </p:nvSpPr>
            <p:spPr bwMode="auto">
              <a:xfrm>
                <a:off x="3790" y="2342"/>
                <a:ext cx="40" cy="97"/>
              </a:xfrm>
              <a:custGeom>
                <a:avLst/>
                <a:gdLst>
                  <a:gd name="T0" fmla="*/ 96 w 20"/>
                  <a:gd name="T1" fmla="*/ 0 h 49"/>
                  <a:gd name="T2" fmla="*/ 288 w 20"/>
                  <a:gd name="T3" fmla="*/ 1031 h 49"/>
                  <a:gd name="T4" fmla="*/ 640 w 20"/>
                  <a:gd name="T5" fmla="*/ 1489 h 49"/>
                  <a:gd name="T6" fmla="*/ 0 60000 65536"/>
                  <a:gd name="T7" fmla="*/ 0 60000 65536"/>
                  <a:gd name="T8" fmla="*/ 0 60000 65536"/>
                  <a:gd name="T9" fmla="*/ 0 w 20"/>
                  <a:gd name="T10" fmla="*/ 0 h 49"/>
                  <a:gd name="T11" fmla="*/ 20 w 20"/>
                  <a:gd name="T12" fmla="*/ 49 h 49"/>
                </a:gdLst>
                <a:ahLst/>
                <a:cxnLst>
                  <a:cxn ang="T6">
                    <a:pos x="T0" y="T1"/>
                  </a:cxn>
                  <a:cxn ang="T7">
                    <a:pos x="T2" y="T3"/>
                  </a:cxn>
                  <a:cxn ang="T8">
                    <a:pos x="T4" y="T5"/>
                  </a:cxn>
                </a:cxnLst>
                <a:rect l="T9" t="T10" r="T11" b="T12"/>
                <a:pathLst>
                  <a:path w="20" h="49">
                    <a:moveTo>
                      <a:pt x="3" y="0"/>
                    </a:moveTo>
                    <a:cubicBezTo>
                      <a:pt x="4" y="12"/>
                      <a:pt x="0" y="23"/>
                      <a:pt x="9" y="34"/>
                    </a:cubicBezTo>
                    <a:cubicBezTo>
                      <a:pt x="12" y="38"/>
                      <a:pt x="17" y="44"/>
                      <a:pt x="20" y="4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3" name="Freeform 218"/>
              <p:cNvSpPr>
                <a:spLocks/>
              </p:cNvSpPr>
              <p:nvPr/>
            </p:nvSpPr>
            <p:spPr bwMode="auto">
              <a:xfrm>
                <a:off x="3837" y="2514"/>
                <a:ext cx="76" cy="469"/>
              </a:xfrm>
              <a:custGeom>
                <a:avLst/>
                <a:gdLst>
                  <a:gd name="T0" fmla="*/ 288 w 38"/>
                  <a:gd name="T1" fmla="*/ 0 h 237"/>
                  <a:gd name="T2" fmla="*/ 64 w 38"/>
                  <a:gd name="T3" fmla="*/ 611 h 237"/>
                  <a:gd name="T4" fmla="*/ 352 w 38"/>
                  <a:gd name="T5" fmla="*/ 1644 h 237"/>
                  <a:gd name="T6" fmla="*/ 640 w 38"/>
                  <a:gd name="T7" fmla="*/ 2303 h 237"/>
                  <a:gd name="T8" fmla="*/ 576 w 38"/>
                  <a:gd name="T9" fmla="*/ 2913 h 237"/>
                  <a:gd name="T10" fmla="*/ 992 w 38"/>
                  <a:gd name="T11" fmla="*/ 3976 h 237"/>
                  <a:gd name="T12" fmla="*/ 928 w 38"/>
                  <a:gd name="T13" fmla="*/ 5309 h 237"/>
                  <a:gd name="T14" fmla="*/ 1120 w 38"/>
                  <a:gd name="T15" fmla="*/ 6253 h 237"/>
                  <a:gd name="T16" fmla="*/ 832 w 38"/>
                  <a:gd name="T17" fmla="*/ 6794 h 237"/>
                  <a:gd name="T18" fmla="*/ 672 w 38"/>
                  <a:gd name="T19" fmla="*/ 7189 h 2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
                  <a:gd name="T31" fmla="*/ 0 h 237"/>
                  <a:gd name="T32" fmla="*/ 38 w 38"/>
                  <a:gd name="T33" fmla="*/ 237 h 23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 h="237">
                    <a:moveTo>
                      <a:pt x="9" y="0"/>
                    </a:moveTo>
                    <a:cubicBezTo>
                      <a:pt x="8" y="7"/>
                      <a:pt x="3" y="14"/>
                      <a:pt x="2" y="20"/>
                    </a:cubicBezTo>
                    <a:cubicBezTo>
                      <a:pt x="0" y="34"/>
                      <a:pt x="4" y="43"/>
                      <a:pt x="11" y="54"/>
                    </a:cubicBezTo>
                    <a:cubicBezTo>
                      <a:pt x="16" y="61"/>
                      <a:pt x="19" y="68"/>
                      <a:pt x="20" y="76"/>
                    </a:cubicBezTo>
                    <a:cubicBezTo>
                      <a:pt x="21" y="83"/>
                      <a:pt x="18" y="89"/>
                      <a:pt x="18" y="96"/>
                    </a:cubicBezTo>
                    <a:cubicBezTo>
                      <a:pt x="18" y="110"/>
                      <a:pt x="28" y="118"/>
                      <a:pt x="31" y="131"/>
                    </a:cubicBezTo>
                    <a:cubicBezTo>
                      <a:pt x="36" y="147"/>
                      <a:pt x="30" y="160"/>
                      <a:pt x="29" y="175"/>
                    </a:cubicBezTo>
                    <a:cubicBezTo>
                      <a:pt x="29" y="186"/>
                      <a:pt x="38" y="195"/>
                      <a:pt x="35" y="206"/>
                    </a:cubicBezTo>
                    <a:cubicBezTo>
                      <a:pt x="32" y="213"/>
                      <a:pt x="27" y="217"/>
                      <a:pt x="26" y="224"/>
                    </a:cubicBezTo>
                    <a:cubicBezTo>
                      <a:pt x="24" y="229"/>
                      <a:pt x="22" y="233"/>
                      <a:pt x="21" y="23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4" name="Freeform 219"/>
              <p:cNvSpPr>
                <a:spLocks/>
              </p:cNvSpPr>
              <p:nvPr/>
            </p:nvSpPr>
            <p:spPr bwMode="auto">
              <a:xfrm>
                <a:off x="3879" y="2815"/>
                <a:ext cx="32" cy="143"/>
              </a:xfrm>
              <a:custGeom>
                <a:avLst/>
                <a:gdLst>
                  <a:gd name="T0" fmla="*/ 128 w 16"/>
                  <a:gd name="T1" fmla="*/ 2224 h 72"/>
                  <a:gd name="T2" fmla="*/ 0 w 16"/>
                  <a:gd name="T3" fmla="*/ 1511 h 72"/>
                  <a:gd name="T4" fmla="*/ 256 w 16"/>
                  <a:gd name="T5" fmla="*/ 963 h 72"/>
                  <a:gd name="T6" fmla="*/ 352 w 16"/>
                  <a:gd name="T7" fmla="*/ 0 h 72"/>
                  <a:gd name="T8" fmla="*/ 0 60000 65536"/>
                  <a:gd name="T9" fmla="*/ 0 60000 65536"/>
                  <a:gd name="T10" fmla="*/ 0 60000 65536"/>
                  <a:gd name="T11" fmla="*/ 0 60000 65536"/>
                  <a:gd name="T12" fmla="*/ 0 w 16"/>
                  <a:gd name="T13" fmla="*/ 0 h 72"/>
                  <a:gd name="T14" fmla="*/ 16 w 16"/>
                  <a:gd name="T15" fmla="*/ 72 h 72"/>
                </a:gdLst>
                <a:ahLst/>
                <a:cxnLst>
                  <a:cxn ang="T8">
                    <a:pos x="T0" y="T1"/>
                  </a:cxn>
                  <a:cxn ang="T9">
                    <a:pos x="T2" y="T3"/>
                  </a:cxn>
                  <a:cxn ang="T10">
                    <a:pos x="T4" y="T5"/>
                  </a:cxn>
                  <a:cxn ang="T11">
                    <a:pos x="T6" y="T7"/>
                  </a:cxn>
                </a:cxnLst>
                <a:rect l="T12" t="T13" r="T14" b="T15"/>
                <a:pathLst>
                  <a:path w="16" h="72">
                    <a:moveTo>
                      <a:pt x="4" y="72"/>
                    </a:moveTo>
                    <a:cubicBezTo>
                      <a:pt x="4" y="64"/>
                      <a:pt x="0" y="57"/>
                      <a:pt x="0" y="49"/>
                    </a:cubicBezTo>
                    <a:cubicBezTo>
                      <a:pt x="0" y="41"/>
                      <a:pt x="2" y="37"/>
                      <a:pt x="8" y="31"/>
                    </a:cubicBezTo>
                    <a:cubicBezTo>
                      <a:pt x="16" y="21"/>
                      <a:pt x="15" y="12"/>
                      <a:pt x="11"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5" name="Freeform 220"/>
              <p:cNvSpPr>
                <a:spLocks/>
              </p:cNvSpPr>
              <p:nvPr/>
            </p:nvSpPr>
            <p:spPr bwMode="auto">
              <a:xfrm>
                <a:off x="3875" y="2732"/>
                <a:ext cx="28" cy="83"/>
              </a:xfrm>
              <a:custGeom>
                <a:avLst/>
                <a:gdLst>
                  <a:gd name="T0" fmla="*/ 64 w 14"/>
                  <a:gd name="T1" fmla="*/ 0 h 42"/>
                  <a:gd name="T2" fmla="*/ 128 w 14"/>
                  <a:gd name="T3" fmla="*/ 781 h 42"/>
                  <a:gd name="T4" fmla="*/ 448 w 14"/>
                  <a:gd name="T5" fmla="*/ 1265 h 42"/>
                  <a:gd name="T6" fmla="*/ 0 60000 65536"/>
                  <a:gd name="T7" fmla="*/ 0 60000 65536"/>
                  <a:gd name="T8" fmla="*/ 0 60000 65536"/>
                  <a:gd name="T9" fmla="*/ 0 w 14"/>
                  <a:gd name="T10" fmla="*/ 0 h 42"/>
                  <a:gd name="T11" fmla="*/ 14 w 14"/>
                  <a:gd name="T12" fmla="*/ 42 h 42"/>
                </a:gdLst>
                <a:ahLst/>
                <a:cxnLst>
                  <a:cxn ang="T6">
                    <a:pos x="T0" y="T1"/>
                  </a:cxn>
                  <a:cxn ang="T7">
                    <a:pos x="T2" y="T3"/>
                  </a:cxn>
                  <a:cxn ang="T8">
                    <a:pos x="T4" y="T5"/>
                  </a:cxn>
                </a:cxnLst>
                <a:rect l="T9" t="T10" r="T11" b="T12"/>
                <a:pathLst>
                  <a:path w="14" h="42">
                    <a:moveTo>
                      <a:pt x="2" y="0"/>
                    </a:moveTo>
                    <a:cubicBezTo>
                      <a:pt x="1" y="9"/>
                      <a:pt x="0" y="17"/>
                      <a:pt x="4" y="26"/>
                    </a:cubicBezTo>
                    <a:cubicBezTo>
                      <a:pt x="6" y="31"/>
                      <a:pt x="11" y="38"/>
                      <a:pt x="14" y="4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6" name="Freeform 221"/>
              <p:cNvSpPr>
                <a:spLocks/>
              </p:cNvSpPr>
              <p:nvPr/>
            </p:nvSpPr>
            <p:spPr bwMode="auto">
              <a:xfrm>
                <a:off x="3877" y="2785"/>
                <a:ext cx="20" cy="64"/>
              </a:xfrm>
              <a:custGeom>
                <a:avLst/>
                <a:gdLst>
                  <a:gd name="T0" fmla="*/ 64 w 10"/>
                  <a:gd name="T1" fmla="*/ 0 h 32"/>
                  <a:gd name="T2" fmla="*/ 320 w 10"/>
                  <a:gd name="T3" fmla="*/ 1024 h 32"/>
                  <a:gd name="T4" fmla="*/ 0 60000 65536"/>
                  <a:gd name="T5" fmla="*/ 0 60000 65536"/>
                  <a:gd name="T6" fmla="*/ 0 w 10"/>
                  <a:gd name="T7" fmla="*/ 0 h 32"/>
                  <a:gd name="T8" fmla="*/ 10 w 10"/>
                  <a:gd name="T9" fmla="*/ 32 h 32"/>
                </a:gdLst>
                <a:ahLst/>
                <a:cxnLst>
                  <a:cxn ang="T4">
                    <a:pos x="T0" y="T1"/>
                  </a:cxn>
                  <a:cxn ang="T5">
                    <a:pos x="T2" y="T3"/>
                  </a:cxn>
                </a:cxnLst>
                <a:rect l="T6" t="T7" r="T8" b="T9"/>
                <a:pathLst>
                  <a:path w="10" h="32">
                    <a:moveTo>
                      <a:pt x="2" y="0"/>
                    </a:moveTo>
                    <a:cubicBezTo>
                      <a:pt x="0" y="12"/>
                      <a:pt x="3" y="23"/>
                      <a:pt x="10" y="3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7" name="Freeform 222"/>
              <p:cNvSpPr>
                <a:spLocks/>
              </p:cNvSpPr>
              <p:nvPr/>
            </p:nvSpPr>
            <p:spPr bwMode="auto">
              <a:xfrm>
                <a:off x="3851" y="2712"/>
                <a:ext cx="34" cy="117"/>
              </a:xfrm>
              <a:custGeom>
                <a:avLst/>
                <a:gdLst>
                  <a:gd name="T0" fmla="*/ 192 w 17"/>
                  <a:gd name="T1" fmla="*/ 1809 h 59"/>
                  <a:gd name="T2" fmla="*/ 416 w 17"/>
                  <a:gd name="T3" fmla="*/ 740 h 59"/>
                  <a:gd name="T4" fmla="*/ 0 w 17"/>
                  <a:gd name="T5" fmla="*/ 0 h 59"/>
                  <a:gd name="T6" fmla="*/ 0 60000 65536"/>
                  <a:gd name="T7" fmla="*/ 0 60000 65536"/>
                  <a:gd name="T8" fmla="*/ 0 60000 65536"/>
                  <a:gd name="T9" fmla="*/ 0 w 17"/>
                  <a:gd name="T10" fmla="*/ 0 h 59"/>
                  <a:gd name="T11" fmla="*/ 17 w 17"/>
                  <a:gd name="T12" fmla="*/ 59 h 59"/>
                </a:gdLst>
                <a:ahLst/>
                <a:cxnLst>
                  <a:cxn ang="T6">
                    <a:pos x="T0" y="T1"/>
                  </a:cxn>
                  <a:cxn ang="T7">
                    <a:pos x="T2" y="T3"/>
                  </a:cxn>
                  <a:cxn ang="T8">
                    <a:pos x="T4" y="T5"/>
                  </a:cxn>
                </a:cxnLst>
                <a:rect l="T9" t="T10" r="T11" b="T12"/>
                <a:pathLst>
                  <a:path w="17" h="59">
                    <a:moveTo>
                      <a:pt x="6" y="59"/>
                    </a:moveTo>
                    <a:cubicBezTo>
                      <a:pt x="17" y="54"/>
                      <a:pt x="15" y="34"/>
                      <a:pt x="13" y="24"/>
                    </a:cubicBezTo>
                    <a:cubicBezTo>
                      <a:pt x="11" y="16"/>
                      <a:pt x="5" y="8"/>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8" name="Freeform 223"/>
              <p:cNvSpPr>
                <a:spLocks/>
              </p:cNvSpPr>
              <p:nvPr/>
            </p:nvSpPr>
            <p:spPr bwMode="auto">
              <a:xfrm>
                <a:off x="3812" y="2417"/>
                <a:ext cx="6" cy="67"/>
              </a:xfrm>
              <a:custGeom>
                <a:avLst/>
                <a:gdLst>
                  <a:gd name="T0" fmla="*/ 32 w 3"/>
                  <a:gd name="T1" fmla="*/ 0 h 34"/>
                  <a:gd name="T2" fmla="*/ 96 w 3"/>
                  <a:gd name="T3" fmla="*/ 451 h 34"/>
                  <a:gd name="T4" fmla="*/ 32 w 3"/>
                  <a:gd name="T5" fmla="*/ 1009 h 34"/>
                  <a:gd name="T6" fmla="*/ 0 60000 65536"/>
                  <a:gd name="T7" fmla="*/ 0 60000 65536"/>
                  <a:gd name="T8" fmla="*/ 0 60000 65536"/>
                  <a:gd name="T9" fmla="*/ 0 w 3"/>
                  <a:gd name="T10" fmla="*/ 0 h 34"/>
                  <a:gd name="T11" fmla="*/ 3 w 3"/>
                  <a:gd name="T12" fmla="*/ 34 h 34"/>
                </a:gdLst>
                <a:ahLst/>
                <a:cxnLst>
                  <a:cxn ang="T6">
                    <a:pos x="T0" y="T1"/>
                  </a:cxn>
                  <a:cxn ang="T7">
                    <a:pos x="T2" y="T3"/>
                  </a:cxn>
                  <a:cxn ang="T8">
                    <a:pos x="T4" y="T5"/>
                  </a:cxn>
                </a:cxnLst>
                <a:rect l="T9" t="T10" r="T11" b="T12"/>
                <a:pathLst>
                  <a:path w="3" h="34">
                    <a:moveTo>
                      <a:pt x="1" y="0"/>
                    </a:moveTo>
                    <a:cubicBezTo>
                      <a:pt x="1" y="5"/>
                      <a:pt x="3" y="10"/>
                      <a:pt x="3" y="15"/>
                    </a:cubicBezTo>
                    <a:cubicBezTo>
                      <a:pt x="3" y="22"/>
                      <a:pt x="0" y="28"/>
                      <a:pt x="1" y="3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59" name="Freeform 224"/>
              <p:cNvSpPr>
                <a:spLocks/>
              </p:cNvSpPr>
              <p:nvPr/>
            </p:nvSpPr>
            <p:spPr bwMode="auto">
              <a:xfrm>
                <a:off x="3818" y="2468"/>
                <a:ext cx="21" cy="90"/>
              </a:xfrm>
              <a:custGeom>
                <a:avLst/>
                <a:gdLst>
                  <a:gd name="T0" fmla="*/ 0 w 11"/>
                  <a:gd name="T1" fmla="*/ 0 h 45"/>
                  <a:gd name="T2" fmla="*/ 132 w 11"/>
                  <a:gd name="T3" fmla="*/ 320 h 45"/>
                  <a:gd name="T4" fmla="*/ 221 w 11"/>
                  <a:gd name="T5" fmla="*/ 928 h 45"/>
                  <a:gd name="T6" fmla="*/ 277 w 11"/>
                  <a:gd name="T7" fmla="*/ 1440 h 45"/>
                  <a:gd name="T8" fmla="*/ 0 60000 65536"/>
                  <a:gd name="T9" fmla="*/ 0 60000 65536"/>
                  <a:gd name="T10" fmla="*/ 0 60000 65536"/>
                  <a:gd name="T11" fmla="*/ 0 60000 65536"/>
                  <a:gd name="T12" fmla="*/ 0 w 11"/>
                  <a:gd name="T13" fmla="*/ 0 h 45"/>
                  <a:gd name="T14" fmla="*/ 11 w 11"/>
                  <a:gd name="T15" fmla="*/ 45 h 45"/>
                </a:gdLst>
                <a:ahLst/>
                <a:cxnLst>
                  <a:cxn ang="T8">
                    <a:pos x="T0" y="T1"/>
                  </a:cxn>
                  <a:cxn ang="T9">
                    <a:pos x="T2" y="T3"/>
                  </a:cxn>
                  <a:cxn ang="T10">
                    <a:pos x="T4" y="T5"/>
                  </a:cxn>
                  <a:cxn ang="T11">
                    <a:pos x="T6" y="T7"/>
                  </a:cxn>
                </a:cxnLst>
                <a:rect l="T12" t="T13" r="T14" b="T15"/>
                <a:pathLst>
                  <a:path w="11" h="45">
                    <a:moveTo>
                      <a:pt x="0" y="0"/>
                    </a:moveTo>
                    <a:cubicBezTo>
                      <a:pt x="1" y="4"/>
                      <a:pt x="4" y="7"/>
                      <a:pt x="5" y="10"/>
                    </a:cubicBezTo>
                    <a:cubicBezTo>
                      <a:pt x="8" y="16"/>
                      <a:pt x="9" y="23"/>
                      <a:pt x="9" y="29"/>
                    </a:cubicBezTo>
                    <a:cubicBezTo>
                      <a:pt x="10" y="34"/>
                      <a:pt x="10" y="43"/>
                      <a:pt x="11" y="45"/>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0" name="Freeform 225"/>
              <p:cNvSpPr>
                <a:spLocks/>
              </p:cNvSpPr>
              <p:nvPr/>
            </p:nvSpPr>
            <p:spPr bwMode="auto">
              <a:xfrm>
                <a:off x="3843" y="2286"/>
                <a:ext cx="24" cy="74"/>
              </a:xfrm>
              <a:custGeom>
                <a:avLst/>
                <a:gdLst>
                  <a:gd name="T0" fmla="*/ 384 w 12"/>
                  <a:gd name="T1" fmla="*/ 0 h 37"/>
                  <a:gd name="T2" fmla="*/ 32 w 12"/>
                  <a:gd name="T3" fmla="*/ 1184 h 37"/>
                  <a:gd name="T4" fmla="*/ 0 60000 65536"/>
                  <a:gd name="T5" fmla="*/ 0 60000 65536"/>
                  <a:gd name="T6" fmla="*/ 0 w 12"/>
                  <a:gd name="T7" fmla="*/ 0 h 37"/>
                  <a:gd name="T8" fmla="*/ 12 w 12"/>
                  <a:gd name="T9" fmla="*/ 37 h 37"/>
                </a:gdLst>
                <a:ahLst/>
                <a:cxnLst>
                  <a:cxn ang="T4">
                    <a:pos x="T0" y="T1"/>
                  </a:cxn>
                  <a:cxn ang="T5">
                    <a:pos x="T2" y="T3"/>
                  </a:cxn>
                </a:cxnLst>
                <a:rect l="T6" t="T7" r="T8" b="T9"/>
                <a:pathLst>
                  <a:path w="12" h="37">
                    <a:moveTo>
                      <a:pt x="12" y="0"/>
                    </a:moveTo>
                    <a:cubicBezTo>
                      <a:pt x="10" y="14"/>
                      <a:pt x="0" y="23"/>
                      <a:pt x="1" y="3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1" name="Freeform 226"/>
              <p:cNvSpPr>
                <a:spLocks/>
              </p:cNvSpPr>
              <p:nvPr/>
            </p:nvSpPr>
            <p:spPr bwMode="auto">
              <a:xfrm>
                <a:off x="3857" y="2284"/>
                <a:ext cx="20" cy="177"/>
              </a:xfrm>
              <a:custGeom>
                <a:avLst/>
                <a:gdLst>
                  <a:gd name="T0" fmla="*/ 128 w 10"/>
                  <a:gd name="T1" fmla="*/ 0 h 89"/>
                  <a:gd name="T2" fmla="*/ 64 w 10"/>
                  <a:gd name="T3" fmla="*/ 843 h 89"/>
                  <a:gd name="T4" fmla="*/ 224 w 10"/>
                  <a:gd name="T5" fmla="*/ 1583 h 89"/>
                  <a:gd name="T6" fmla="*/ 320 w 10"/>
                  <a:gd name="T7" fmla="*/ 1863 h 89"/>
                  <a:gd name="T8" fmla="*/ 256 w 10"/>
                  <a:gd name="T9" fmla="*/ 2172 h 89"/>
                  <a:gd name="T10" fmla="*/ 192 w 10"/>
                  <a:gd name="T11" fmla="*/ 2484 h 89"/>
                  <a:gd name="T12" fmla="*/ 0 w 10"/>
                  <a:gd name="T13" fmla="*/ 2768 h 89"/>
                  <a:gd name="T14" fmla="*/ 0 60000 65536"/>
                  <a:gd name="T15" fmla="*/ 0 60000 65536"/>
                  <a:gd name="T16" fmla="*/ 0 60000 65536"/>
                  <a:gd name="T17" fmla="*/ 0 60000 65536"/>
                  <a:gd name="T18" fmla="*/ 0 60000 65536"/>
                  <a:gd name="T19" fmla="*/ 0 60000 65536"/>
                  <a:gd name="T20" fmla="*/ 0 60000 65536"/>
                  <a:gd name="T21" fmla="*/ 0 w 10"/>
                  <a:gd name="T22" fmla="*/ 0 h 89"/>
                  <a:gd name="T23" fmla="*/ 10 w 10"/>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89">
                    <a:moveTo>
                      <a:pt x="4" y="0"/>
                    </a:moveTo>
                    <a:cubicBezTo>
                      <a:pt x="4" y="9"/>
                      <a:pt x="2" y="18"/>
                      <a:pt x="2" y="27"/>
                    </a:cubicBezTo>
                    <a:cubicBezTo>
                      <a:pt x="2" y="35"/>
                      <a:pt x="6" y="43"/>
                      <a:pt x="7" y="51"/>
                    </a:cubicBezTo>
                    <a:cubicBezTo>
                      <a:pt x="8" y="54"/>
                      <a:pt x="9" y="57"/>
                      <a:pt x="10" y="60"/>
                    </a:cubicBezTo>
                    <a:cubicBezTo>
                      <a:pt x="10" y="63"/>
                      <a:pt x="8" y="67"/>
                      <a:pt x="8" y="70"/>
                    </a:cubicBezTo>
                    <a:cubicBezTo>
                      <a:pt x="7" y="74"/>
                      <a:pt x="8" y="77"/>
                      <a:pt x="6" y="80"/>
                    </a:cubicBezTo>
                    <a:cubicBezTo>
                      <a:pt x="5" y="82"/>
                      <a:pt x="1" y="87"/>
                      <a:pt x="0" y="89"/>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2" name="Freeform 227"/>
              <p:cNvSpPr>
                <a:spLocks/>
              </p:cNvSpPr>
              <p:nvPr/>
            </p:nvSpPr>
            <p:spPr bwMode="auto">
              <a:xfrm>
                <a:off x="3855" y="2358"/>
                <a:ext cx="14" cy="85"/>
              </a:xfrm>
              <a:custGeom>
                <a:avLst/>
                <a:gdLst>
                  <a:gd name="T0" fmla="*/ 128 w 7"/>
                  <a:gd name="T1" fmla="*/ 0 h 43"/>
                  <a:gd name="T2" fmla="*/ 32 w 7"/>
                  <a:gd name="T3" fmla="*/ 656 h 43"/>
                  <a:gd name="T4" fmla="*/ 192 w 7"/>
                  <a:gd name="T5" fmla="*/ 1297 h 43"/>
                  <a:gd name="T6" fmla="*/ 0 60000 65536"/>
                  <a:gd name="T7" fmla="*/ 0 60000 65536"/>
                  <a:gd name="T8" fmla="*/ 0 60000 65536"/>
                  <a:gd name="T9" fmla="*/ 0 w 7"/>
                  <a:gd name="T10" fmla="*/ 0 h 43"/>
                  <a:gd name="T11" fmla="*/ 7 w 7"/>
                  <a:gd name="T12" fmla="*/ 43 h 43"/>
                </a:gdLst>
                <a:ahLst/>
                <a:cxnLst>
                  <a:cxn ang="T6">
                    <a:pos x="T0" y="T1"/>
                  </a:cxn>
                  <a:cxn ang="T7">
                    <a:pos x="T2" y="T3"/>
                  </a:cxn>
                  <a:cxn ang="T8">
                    <a:pos x="T4" y="T5"/>
                  </a:cxn>
                </a:cxnLst>
                <a:rect l="T9" t="T10" r="T11" b="T12"/>
                <a:pathLst>
                  <a:path w="7" h="43">
                    <a:moveTo>
                      <a:pt x="4" y="0"/>
                    </a:moveTo>
                    <a:cubicBezTo>
                      <a:pt x="1" y="7"/>
                      <a:pt x="0" y="15"/>
                      <a:pt x="1" y="22"/>
                    </a:cubicBezTo>
                    <a:cubicBezTo>
                      <a:pt x="1" y="30"/>
                      <a:pt x="7" y="36"/>
                      <a:pt x="6" y="4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3" name="Freeform 228"/>
              <p:cNvSpPr>
                <a:spLocks/>
              </p:cNvSpPr>
              <p:nvPr/>
            </p:nvSpPr>
            <p:spPr bwMode="auto">
              <a:xfrm>
                <a:off x="3873" y="2423"/>
                <a:ext cx="10" cy="105"/>
              </a:xfrm>
              <a:custGeom>
                <a:avLst/>
                <a:gdLst>
                  <a:gd name="T0" fmla="*/ 32 w 5"/>
                  <a:gd name="T1" fmla="*/ 0 h 53"/>
                  <a:gd name="T2" fmla="*/ 160 w 5"/>
                  <a:gd name="T3" fmla="*/ 880 h 53"/>
                  <a:gd name="T4" fmla="*/ 0 w 5"/>
                  <a:gd name="T5" fmla="*/ 1617 h 53"/>
                  <a:gd name="T6" fmla="*/ 0 60000 65536"/>
                  <a:gd name="T7" fmla="*/ 0 60000 65536"/>
                  <a:gd name="T8" fmla="*/ 0 60000 65536"/>
                  <a:gd name="T9" fmla="*/ 0 w 5"/>
                  <a:gd name="T10" fmla="*/ 0 h 53"/>
                  <a:gd name="T11" fmla="*/ 5 w 5"/>
                  <a:gd name="T12" fmla="*/ 53 h 53"/>
                </a:gdLst>
                <a:ahLst/>
                <a:cxnLst>
                  <a:cxn ang="T6">
                    <a:pos x="T0" y="T1"/>
                  </a:cxn>
                  <a:cxn ang="T7">
                    <a:pos x="T2" y="T3"/>
                  </a:cxn>
                  <a:cxn ang="T8">
                    <a:pos x="T4" y="T5"/>
                  </a:cxn>
                </a:cxnLst>
                <a:rect l="T9" t="T10" r="T11" b="T12"/>
                <a:pathLst>
                  <a:path w="5" h="53">
                    <a:moveTo>
                      <a:pt x="1" y="0"/>
                    </a:moveTo>
                    <a:cubicBezTo>
                      <a:pt x="1" y="10"/>
                      <a:pt x="4" y="19"/>
                      <a:pt x="5" y="29"/>
                    </a:cubicBezTo>
                    <a:cubicBezTo>
                      <a:pt x="5" y="36"/>
                      <a:pt x="1" y="46"/>
                      <a:pt x="0" y="5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4" name="Freeform 229"/>
              <p:cNvSpPr>
                <a:spLocks/>
              </p:cNvSpPr>
              <p:nvPr/>
            </p:nvSpPr>
            <p:spPr bwMode="auto">
              <a:xfrm>
                <a:off x="3875" y="2484"/>
                <a:ext cx="30" cy="167"/>
              </a:xfrm>
              <a:custGeom>
                <a:avLst/>
                <a:gdLst>
                  <a:gd name="T0" fmla="*/ 128 w 15"/>
                  <a:gd name="T1" fmla="*/ 0 h 84"/>
                  <a:gd name="T2" fmla="*/ 160 w 15"/>
                  <a:gd name="T3" fmla="*/ 748 h 84"/>
                  <a:gd name="T4" fmla="*/ 256 w 15"/>
                  <a:gd name="T5" fmla="*/ 1612 h 84"/>
                  <a:gd name="T6" fmla="*/ 0 w 15"/>
                  <a:gd name="T7" fmla="*/ 2608 h 84"/>
                  <a:gd name="T8" fmla="*/ 0 60000 65536"/>
                  <a:gd name="T9" fmla="*/ 0 60000 65536"/>
                  <a:gd name="T10" fmla="*/ 0 60000 65536"/>
                  <a:gd name="T11" fmla="*/ 0 60000 65536"/>
                  <a:gd name="T12" fmla="*/ 0 w 15"/>
                  <a:gd name="T13" fmla="*/ 0 h 84"/>
                  <a:gd name="T14" fmla="*/ 15 w 15"/>
                  <a:gd name="T15" fmla="*/ 84 h 84"/>
                </a:gdLst>
                <a:ahLst/>
                <a:cxnLst>
                  <a:cxn ang="T8">
                    <a:pos x="T0" y="T1"/>
                  </a:cxn>
                  <a:cxn ang="T9">
                    <a:pos x="T2" y="T3"/>
                  </a:cxn>
                  <a:cxn ang="T10">
                    <a:pos x="T4" y="T5"/>
                  </a:cxn>
                  <a:cxn ang="T11">
                    <a:pos x="T6" y="T7"/>
                  </a:cxn>
                </a:cxnLst>
                <a:rect l="T12" t="T13" r="T14" b="T15"/>
                <a:pathLst>
                  <a:path w="15" h="84">
                    <a:moveTo>
                      <a:pt x="4" y="0"/>
                    </a:moveTo>
                    <a:cubicBezTo>
                      <a:pt x="6" y="8"/>
                      <a:pt x="6" y="16"/>
                      <a:pt x="5" y="24"/>
                    </a:cubicBezTo>
                    <a:cubicBezTo>
                      <a:pt x="4" y="35"/>
                      <a:pt x="2" y="42"/>
                      <a:pt x="8" y="52"/>
                    </a:cubicBezTo>
                    <a:cubicBezTo>
                      <a:pt x="15" y="63"/>
                      <a:pt x="5" y="74"/>
                      <a:pt x="0" y="8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5" name="Freeform 230"/>
              <p:cNvSpPr>
                <a:spLocks/>
              </p:cNvSpPr>
              <p:nvPr/>
            </p:nvSpPr>
            <p:spPr bwMode="auto">
              <a:xfrm>
                <a:off x="3877" y="2571"/>
                <a:ext cx="26" cy="171"/>
              </a:xfrm>
              <a:custGeom>
                <a:avLst/>
                <a:gdLst>
                  <a:gd name="T0" fmla="*/ 128 w 13"/>
                  <a:gd name="T1" fmla="*/ 0 h 86"/>
                  <a:gd name="T2" fmla="*/ 0 w 13"/>
                  <a:gd name="T3" fmla="*/ 716 h 86"/>
                  <a:gd name="T4" fmla="*/ 320 w 13"/>
                  <a:gd name="T5" fmla="*/ 1281 h 86"/>
                  <a:gd name="T6" fmla="*/ 224 w 13"/>
                  <a:gd name="T7" fmla="*/ 2139 h 86"/>
                  <a:gd name="T8" fmla="*/ 160 w 13"/>
                  <a:gd name="T9" fmla="*/ 2672 h 86"/>
                  <a:gd name="T10" fmla="*/ 0 60000 65536"/>
                  <a:gd name="T11" fmla="*/ 0 60000 65536"/>
                  <a:gd name="T12" fmla="*/ 0 60000 65536"/>
                  <a:gd name="T13" fmla="*/ 0 60000 65536"/>
                  <a:gd name="T14" fmla="*/ 0 60000 65536"/>
                  <a:gd name="T15" fmla="*/ 0 w 13"/>
                  <a:gd name="T16" fmla="*/ 0 h 86"/>
                  <a:gd name="T17" fmla="*/ 13 w 13"/>
                  <a:gd name="T18" fmla="*/ 86 h 86"/>
                </a:gdLst>
                <a:ahLst/>
                <a:cxnLst>
                  <a:cxn ang="T10">
                    <a:pos x="T0" y="T1"/>
                  </a:cxn>
                  <a:cxn ang="T11">
                    <a:pos x="T2" y="T3"/>
                  </a:cxn>
                  <a:cxn ang="T12">
                    <a:pos x="T4" y="T5"/>
                  </a:cxn>
                  <a:cxn ang="T13">
                    <a:pos x="T6" y="T7"/>
                  </a:cxn>
                  <a:cxn ang="T14">
                    <a:pos x="T8" y="T9"/>
                  </a:cxn>
                </a:cxnLst>
                <a:rect l="T15" t="T16" r="T17" b="T18"/>
                <a:pathLst>
                  <a:path w="13" h="86">
                    <a:moveTo>
                      <a:pt x="4" y="0"/>
                    </a:moveTo>
                    <a:cubicBezTo>
                      <a:pt x="2" y="8"/>
                      <a:pt x="0" y="16"/>
                      <a:pt x="0" y="23"/>
                    </a:cubicBezTo>
                    <a:cubicBezTo>
                      <a:pt x="1" y="31"/>
                      <a:pt x="7" y="34"/>
                      <a:pt x="10" y="41"/>
                    </a:cubicBezTo>
                    <a:cubicBezTo>
                      <a:pt x="13" y="51"/>
                      <a:pt x="10" y="59"/>
                      <a:pt x="7" y="69"/>
                    </a:cubicBezTo>
                    <a:cubicBezTo>
                      <a:pt x="6" y="73"/>
                      <a:pt x="3" y="84"/>
                      <a:pt x="5" y="8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6" name="Freeform 231"/>
              <p:cNvSpPr>
                <a:spLocks/>
              </p:cNvSpPr>
              <p:nvPr/>
            </p:nvSpPr>
            <p:spPr bwMode="auto">
              <a:xfrm>
                <a:off x="3845" y="2661"/>
                <a:ext cx="14" cy="53"/>
              </a:xfrm>
              <a:custGeom>
                <a:avLst/>
                <a:gdLst>
                  <a:gd name="T0" fmla="*/ 0 w 7"/>
                  <a:gd name="T1" fmla="*/ 0 h 27"/>
                  <a:gd name="T2" fmla="*/ 64 w 7"/>
                  <a:gd name="T3" fmla="*/ 785 h 27"/>
                  <a:gd name="T4" fmla="*/ 0 60000 65536"/>
                  <a:gd name="T5" fmla="*/ 0 60000 65536"/>
                  <a:gd name="T6" fmla="*/ 0 w 7"/>
                  <a:gd name="T7" fmla="*/ 0 h 27"/>
                  <a:gd name="T8" fmla="*/ 7 w 7"/>
                  <a:gd name="T9" fmla="*/ 27 h 27"/>
                </a:gdLst>
                <a:ahLst/>
                <a:cxnLst>
                  <a:cxn ang="T4">
                    <a:pos x="T0" y="T1"/>
                  </a:cxn>
                  <a:cxn ang="T5">
                    <a:pos x="T2" y="T3"/>
                  </a:cxn>
                </a:cxnLst>
                <a:rect l="T6" t="T7" r="T8" b="T9"/>
                <a:pathLst>
                  <a:path w="7" h="27">
                    <a:moveTo>
                      <a:pt x="0" y="0"/>
                    </a:moveTo>
                    <a:cubicBezTo>
                      <a:pt x="7" y="9"/>
                      <a:pt x="7" y="17"/>
                      <a:pt x="2" y="2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7" name="Freeform 232"/>
              <p:cNvSpPr>
                <a:spLocks/>
              </p:cNvSpPr>
              <p:nvPr/>
            </p:nvSpPr>
            <p:spPr bwMode="auto">
              <a:xfrm>
                <a:off x="3895" y="3053"/>
                <a:ext cx="18" cy="67"/>
              </a:xfrm>
              <a:custGeom>
                <a:avLst/>
                <a:gdLst>
                  <a:gd name="T0" fmla="*/ 0 w 9"/>
                  <a:gd name="T1" fmla="*/ 1009 h 34"/>
                  <a:gd name="T2" fmla="*/ 256 w 9"/>
                  <a:gd name="T3" fmla="*/ 300 h 34"/>
                  <a:gd name="T4" fmla="*/ 224 w 9"/>
                  <a:gd name="T5" fmla="*/ 0 h 34"/>
                  <a:gd name="T6" fmla="*/ 0 60000 65536"/>
                  <a:gd name="T7" fmla="*/ 0 60000 65536"/>
                  <a:gd name="T8" fmla="*/ 0 60000 65536"/>
                  <a:gd name="T9" fmla="*/ 0 w 9"/>
                  <a:gd name="T10" fmla="*/ 0 h 34"/>
                  <a:gd name="T11" fmla="*/ 9 w 9"/>
                  <a:gd name="T12" fmla="*/ 34 h 34"/>
                </a:gdLst>
                <a:ahLst/>
                <a:cxnLst>
                  <a:cxn ang="T6">
                    <a:pos x="T0" y="T1"/>
                  </a:cxn>
                  <a:cxn ang="T7">
                    <a:pos x="T2" y="T3"/>
                  </a:cxn>
                  <a:cxn ang="T8">
                    <a:pos x="T4" y="T5"/>
                  </a:cxn>
                </a:cxnLst>
                <a:rect l="T9" t="T10" r="T11" b="T12"/>
                <a:pathLst>
                  <a:path w="9" h="34">
                    <a:moveTo>
                      <a:pt x="0" y="34"/>
                    </a:moveTo>
                    <a:cubicBezTo>
                      <a:pt x="5" y="26"/>
                      <a:pt x="9" y="19"/>
                      <a:pt x="8" y="10"/>
                    </a:cubicBezTo>
                    <a:cubicBezTo>
                      <a:pt x="8" y="7"/>
                      <a:pt x="8" y="4"/>
                      <a:pt x="7"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8" name="Freeform 233"/>
              <p:cNvSpPr>
                <a:spLocks/>
              </p:cNvSpPr>
              <p:nvPr/>
            </p:nvSpPr>
            <p:spPr bwMode="auto">
              <a:xfrm>
                <a:off x="3887" y="3207"/>
                <a:ext cx="14" cy="85"/>
              </a:xfrm>
              <a:custGeom>
                <a:avLst/>
                <a:gdLst>
                  <a:gd name="T0" fmla="*/ 64 w 7"/>
                  <a:gd name="T1" fmla="*/ 0 h 43"/>
                  <a:gd name="T2" fmla="*/ 64 w 7"/>
                  <a:gd name="T3" fmla="*/ 872 h 43"/>
                  <a:gd name="T4" fmla="*/ 224 w 7"/>
                  <a:gd name="T5" fmla="*/ 1297 h 43"/>
                  <a:gd name="T6" fmla="*/ 0 60000 65536"/>
                  <a:gd name="T7" fmla="*/ 0 60000 65536"/>
                  <a:gd name="T8" fmla="*/ 0 60000 65536"/>
                  <a:gd name="T9" fmla="*/ 0 w 7"/>
                  <a:gd name="T10" fmla="*/ 0 h 43"/>
                  <a:gd name="T11" fmla="*/ 7 w 7"/>
                  <a:gd name="T12" fmla="*/ 43 h 43"/>
                </a:gdLst>
                <a:ahLst/>
                <a:cxnLst>
                  <a:cxn ang="T6">
                    <a:pos x="T0" y="T1"/>
                  </a:cxn>
                  <a:cxn ang="T7">
                    <a:pos x="T2" y="T3"/>
                  </a:cxn>
                  <a:cxn ang="T8">
                    <a:pos x="T4" y="T5"/>
                  </a:cxn>
                </a:cxnLst>
                <a:rect l="T9" t="T10" r="T11" b="T12"/>
                <a:pathLst>
                  <a:path w="7" h="43">
                    <a:moveTo>
                      <a:pt x="2" y="0"/>
                    </a:moveTo>
                    <a:cubicBezTo>
                      <a:pt x="2" y="9"/>
                      <a:pt x="0" y="20"/>
                      <a:pt x="2" y="29"/>
                    </a:cubicBezTo>
                    <a:cubicBezTo>
                      <a:pt x="2" y="32"/>
                      <a:pt x="7" y="42"/>
                      <a:pt x="7" y="4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69" name="Freeform 234"/>
              <p:cNvSpPr>
                <a:spLocks/>
              </p:cNvSpPr>
              <p:nvPr/>
            </p:nvSpPr>
            <p:spPr bwMode="auto">
              <a:xfrm>
                <a:off x="3972" y="3169"/>
                <a:ext cx="16" cy="72"/>
              </a:xfrm>
              <a:custGeom>
                <a:avLst/>
                <a:gdLst>
                  <a:gd name="T0" fmla="*/ 0 w 8"/>
                  <a:gd name="T1" fmla="*/ 0 h 36"/>
                  <a:gd name="T2" fmla="*/ 96 w 8"/>
                  <a:gd name="T3" fmla="*/ 128 h 36"/>
                  <a:gd name="T4" fmla="*/ 224 w 8"/>
                  <a:gd name="T5" fmla="*/ 640 h 36"/>
                  <a:gd name="T6" fmla="*/ 192 w 8"/>
                  <a:gd name="T7" fmla="*/ 1152 h 36"/>
                  <a:gd name="T8" fmla="*/ 0 60000 65536"/>
                  <a:gd name="T9" fmla="*/ 0 60000 65536"/>
                  <a:gd name="T10" fmla="*/ 0 60000 65536"/>
                  <a:gd name="T11" fmla="*/ 0 60000 65536"/>
                  <a:gd name="T12" fmla="*/ 0 w 8"/>
                  <a:gd name="T13" fmla="*/ 0 h 36"/>
                  <a:gd name="T14" fmla="*/ 8 w 8"/>
                  <a:gd name="T15" fmla="*/ 36 h 36"/>
                </a:gdLst>
                <a:ahLst/>
                <a:cxnLst>
                  <a:cxn ang="T8">
                    <a:pos x="T0" y="T1"/>
                  </a:cxn>
                  <a:cxn ang="T9">
                    <a:pos x="T2" y="T3"/>
                  </a:cxn>
                  <a:cxn ang="T10">
                    <a:pos x="T4" y="T5"/>
                  </a:cxn>
                  <a:cxn ang="T11">
                    <a:pos x="T6" y="T7"/>
                  </a:cxn>
                </a:cxnLst>
                <a:rect l="T12" t="T13" r="T14" b="T15"/>
                <a:pathLst>
                  <a:path w="8" h="36">
                    <a:moveTo>
                      <a:pt x="0" y="0"/>
                    </a:moveTo>
                    <a:cubicBezTo>
                      <a:pt x="2" y="1"/>
                      <a:pt x="3" y="3"/>
                      <a:pt x="3" y="4"/>
                    </a:cubicBezTo>
                    <a:cubicBezTo>
                      <a:pt x="5" y="9"/>
                      <a:pt x="7" y="15"/>
                      <a:pt x="7" y="20"/>
                    </a:cubicBezTo>
                    <a:cubicBezTo>
                      <a:pt x="7" y="25"/>
                      <a:pt x="8" y="31"/>
                      <a:pt x="6" y="3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0" name="Freeform 235"/>
              <p:cNvSpPr>
                <a:spLocks/>
              </p:cNvSpPr>
              <p:nvPr/>
            </p:nvSpPr>
            <p:spPr bwMode="auto">
              <a:xfrm>
                <a:off x="3901" y="2934"/>
                <a:ext cx="41" cy="164"/>
              </a:xfrm>
              <a:custGeom>
                <a:avLst/>
                <a:gdLst>
                  <a:gd name="T0" fmla="*/ 476 w 21"/>
                  <a:gd name="T1" fmla="*/ 2500 h 83"/>
                  <a:gd name="T2" fmla="*/ 595 w 21"/>
                  <a:gd name="T3" fmla="*/ 2015 h 83"/>
                  <a:gd name="T4" fmla="*/ 201 w 21"/>
                  <a:gd name="T5" fmla="*/ 1265 h 83"/>
                  <a:gd name="T6" fmla="*/ 88 w 21"/>
                  <a:gd name="T7" fmla="*/ 456 h 83"/>
                  <a:gd name="T8" fmla="*/ 31 w 21"/>
                  <a:gd name="T9" fmla="*/ 93 h 83"/>
                  <a:gd name="T10" fmla="*/ 0 w 21"/>
                  <a:gd name="T11" fmla="*/ 0 h 83"/>
                  <a:gd name="T12" fmla="*/ 0 60000 65536"/>
                  <a:gd name="T13" fmla="*/ 0 60000 65536"/>
                  <a:gd name="T14" fmla="*/ 0 60000 65536"/>
                  <a:gd name="T15" fmla="*/ 0 60000 65536"/>
                  <a:gd name="T16" fmla="*/ 0 60000 65536"/>
                  <a:gd name="T17" fmla="*/ 0 60000 65536"/>
                  <a:gd name="T18" fmla="*/ 0 w 21"/>
                  <a:gd name="T19" fmla="*/ 0 h 83"/>
                  <a:gd name="T20" fmla="*/ 21 w 21"/>
                  <a:gd name="T21" fmla="*/ 83 h 83"/>
                </a:gdLst>
                <a:ahLst/>
                <a:cxnLst>
                  <a:cxn ang="T12">
                    <a:pos x="T0" y="T1"/>
                  </a:cxn>
                  <a:cxn ang="T13">
                    <a:pos x="T2" y="T3"/>
                  </a:cxn>
                  <a:cxn ang="T14">
                    <a:pos x="T4" y="T5"/>
                  </a:cxn>
                  <a:cxn ang="T15">
                    <a:pos x="T6" y="T7"/>
                  </a:cxn>
                  <a:cxn ang="T16">
                    <a:pos x="T8" y="T9"/>
                  </a:cxn>
                  <a:cxn ang="T17">
                    <a:pos x="T10" y="T11"/>
                  </a:cxn>
                </a:cxnLst>
                <a:rect l="T18" t="T19" r="T20" b="T21"/>
                <a:pathLst>
                  <a:path w="21" h="83">
                    <a:moveTo>
                      <a:pt x="17" y="83"/>
                    </a:moveTo>
                    <a:cubicBezTo>
                      <a:pt x="20" y="78"/>
                      <a:pt x="21" y="72"/>
                      <a:pt x="21" y="67"/>
                    </a:cubicBezTo>
                    <a:cubicBezTo>
                      <a:pt x="21" y="57"/>
                      <a:pt x="13" y="50"/>
                      <a:pt x="7" y="42"/>
                    </a:cubicBezTo>
                    <a:cubicBezTo>
                      <a:pt x="1" y="33"/>
                      <a:pt x="2" y="26"/>
                      <a:pt x="3" y="15"/>
                    </a:cubicBezTo>
                    <a:cubicBezTo>
                      <a:pt x="3" y="10"/>
                      <a:pt x="3" y="8"/>
                      <a:pt x="1" y="3"/>
                    </a:cubicBezTo>
                    <a:cubicBezTo>
                      <a:pt x="1" y="2"/>
                      <a:pt x="0" y="1"/>
                      <a:pt x="0"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1" name="Freeform 236"/>
              <p:cNvSpPr>
                <a:spLocks/>
              </p:cNvSpPr>
              <p:nvPr/>
            </p:nvSpPr>
            <p:spPr bwMode="auto">
              <a:xfrm>
                <a:off x="3893" y="2934"/>
                <a:ext cx="14" cy="65"/>
              </a:xfrm>
              <a:custGeom>
                <a:avLst/>
                <a:gdLst>
                  <a:gd name="T0" fmla="*/ 128 w 7"/>
                  <a:gd name="T1" fmla="*/ 0 h 33"/>
                  <a:gd name="T2" fmla="*/ 0 w 7"/>
                  <a:gd name="T3" fmla="*/ 528 h 33"/>
                  <a:gd name="T4" fmla="*/ 224 w 7"/>
                  <a:gd name="T5" fmla="*/ 977 h 33"/>
                  <a:gd name="T6" fmla="*/ 0 60000 65536"/>
                  <a:gd name="T7" fmla="*/ 0 60000 65536"/>
                  <a:gd name="T8" fmla="*/ 0 60000 65536"/>
                  <a:gd name="T9" fmla="*/ 0 w 7"/>
                  <a:gd name="T10" fmla="*/ 0 h 33"/>
                  <a:gd name="T11" fmla="*/ 7 w 7"/>
                  <a:gd name="T12" fmla="*/ 33 h 33"/>
                </a:gdLst>
                <a:ahLst/>
                <a:cxnLst>
                  <a:cxn ang="T6">
                    <a:pos x="T0" y="T1"/>
                  </a:cxn>
                  <a:cxn ang="T7">
                    <a:pos x="T2" y="T3"/>
                  </a:cxn>
                  <a:cxn ang="T8">
                    <a:pos x="T4" y="T5"/>
                  </a:cxn>
                </a:cxnLst>
                <a:rect l="T9" t="T10" r="T11" b="T12"/>
                <a:pathLst>
                  <a:path w="7" h="33">
                    <a:moveTo>
                      <a:pt x="4" y="0"/>
                    </a:moveTo>
                    <a:cubicBezTo>
                      <a:pt x="2" y="6"/>
                      <a:pt x="0" y="12"/>
                      <a:pt x="0" y="18"/>
                    </a:cubicBezTo>
                    <a:cubicBezTo>
                      <a:pt x="0" y="24"/>
                      <a:pt x="6" y="28"/>
                      <a:pt x="7" y="3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2" name="Freeform 237"/>
              <p:cNvSpPr>
                <a:spLocks/>
              </p:cNvSpPr>
              <p:nvPr/>
            </p:nvSpPr>
            <p:spPr bwMode="auto">
              <a:xfrm>
                <a:off x="3909" y="2954"/>
                <a:ext cx="14" cy="67"/>
              </a:xfrm>
              <a:custGeom>
                <a:avLst/>
                <a:gdLst>
                  <a:gd name="T0" fmla="*/ 0 w 7"/>
                  <a:gd name="T1" fmla="*/ 0 h 34"/>
                  <a:gd name="T2" fmla="*/ 224 w 7"/>
                  <a:gd name="T3" fmla="*/ 648 h 34"/>
                  <a:gd name="T4" fmla="*/ 128 w 7"/>
                  <a:gd name="T5" fmla="*/ 1009 h 34"/>
                  <a:gd name="T6" fmla="*/ 0 60000 65536"/>
                  <a:gd name="T7" fmla="*/ 0 60000 65536"/>
                  <a:gd name="T8" fmla="*/ 0 60000 65536"/>
                  <a:gd name="T9" fmla="*/ 0 w 7"/>
                  <a:gd name="T10" fmla="*/ 0 h 34"/>
                  <a:gd name="T11" fmla="*/ 7 w 7"/>
                  <a:gd name="T12" fmla="*/ 34 h 34"/>
                </a:gdLst>
                <a:ahLst/>
                <a:cxnLst>
                  <a:cxn ang="T6">
                    <a:pos x="T0" y="T1"/>
                  </a:cxn>
                  <a:cxn ang="T7">
                    <a:pos x="T2" y="T3"/>
                  </a:cxn>
                  <a:cxn ang="T8">
                    <a:pos x="T4" y="T5"/>
                  </a:cxn>
                </a:cxnLst>
                <a:rect l="T9" t="T10" r="T11" b="T12"/>
                <a:pathLst>
                  <a:path w="7" h="34">
                    <a:moveTo>
                      <a:pt x="0" y="0"/>
                    </a:moveTo>
                    <a:cubicBezTo>
                      <a:pt x="6" y="4"/>
                      <a:pt x="6" y="15"/>
                      <a:pt x="7" y="22"/>
                    </a:cubicBezTo>
                    <a:cubicBezTo>
                      <a:pt x="7" y="26"/>
                      <a:pt x="5" y="30"/>
                      <a:pt x="4" y="34"/>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3" name="Freeform 238"/>
              <p:cNvSpPr>
                <a:spLocks/>
              </p:cNvSpPr>
              <p:nvPr/>
            </p:nvSpPr>
            <p:spPr bwMode="auto">
              <a:xfrm>
                <a:off x="3934" y="2910"/>
                <a:ext cx="18" cy="145"/>
              </a:xfrm>
              <a:custGeom>
                <a:avLst/>
                <a:gdLst>
                  <a:gd name="T0" fmla="*/ 96 w 9"/>
                  <a:gd name="T1" fmla="*/ 2256 h 73"/>
                  <a:gd name="T2" fmla="*/ 224 w 9"/>
                  <a:gd name="T3" fmla="*/ 1575 h 73"/>
                  <a:gd name="T4" fmla="*/ 64 w 9"/>
                  <a:gd name="T5" fmla="*/ 1168 h 73"/>
                  <a:gd name="T6" fmla="*/ 0 w 9"/>
                  <a:gd name="T7" fmla="*/ 745 h 73"/>
                  <a:gd name="T8" fmla="*/ 64 w 9"/>
                  <a:gd name="T9" fmla="*/ 252 h 73"/>
                  <a:gd name="T10" fmla="*/ 192 w 9"/>
                  <a:gd name="T11" fmla="*/ 0 h 73"/>
                  <a:gd name="T12" fmla="*/ 0 60000 65536"/>
                  <a:gd name="T13" fmla="*/ 0 60000 65536"/>
                  <a:gd name="T14" fmla="*/ 0 60000 65536"/>
                  <a:gd name="T15" fmla="*/ 0 60000 65536"/>
                  <a:gd name="T16" fmla="*/ 0 60000 65536"/>
                  <a:gd name="T17" fmla="*/ 0 60000 65536"/>
                  <a:gd name="T18" fmla="*/ 0 w 9"/>
                  <a:gd name="T19" fmla="*/ 0 h 73"/>
                  <a:gd name="T20" fmla="*/ 9 w 9"/>
                  <a:gd name="T21" fmla="*/ 73 h 73"/>
                </a:gdLst>
                <a:ahLst/>
                <a:cxnLst>
                  <a:cxn ang="T12">
                    <a:pos x="T0" y="T1"/>
                  </a:cxn>
                  <a:cxn ang="T13">
                    <a:pos x="T2" y="T3"/>
                  </a:cxn>
                  <a:cxn ang="T14">
                    <a:pos x="T4" y="T5"/>
                  </a:cxn>
                  <a:cxn ang="T15">
                    <a:pos x="T6" y="T7"/>
                  </a:cxn>
                  <a:cxn ang="T16">
                    <a:pos x="T8" y="T9"/>
                  </a:cxn>
                  <a:cxn ang="T17">
                    <a:pos x="T10" y="T11"/>
                  </a:cxn>
                </a:cxnLst>
                <a:rect l="T18" t="T19" r="T20" b="T21"/>
                <a:pathLst>
                  <a:path w="9" h="73">
                    <a:moveTo>
                      <a:pt x="3" y="73"/>
                    </a:moveTo>
                    <a:cubicBezTo>
                      <a:pt x="9" y="69"/>
                      <a:pt x="8" y="56"/>
                      <a:pt x="7" y="51"/>
                    </a:cubicBezTo>
                    <a:cubicBezTo>
                      <a:pt x="6" y="46"/>
                      <a:pt x="3" y="43"/>
                      <a:pt x="2" y="38"/>
                    </a:cubicBezTo>
                    <a:cubicBezTo>
                      <a:pt x="0" y="34"/>
                      <a:pt x="0" y="29"/>
                      <a:pt x="0" y="24"/>
                    </a:cubicBezTo>
                    <a:cubicBezTo>
                      <a:pt x="0" y="20"/>
                      <a:pt x="1" y="13"/>
                      <a:pt x="2" y="8"/>
                    </a:cubicBezTo>
                    <a:cubicBezTo>
                      <a:pt x="4" y="5"/>
                      <a:pt x="5" y="3"/>
                      <a:pt x="6" y="0"/>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4" name="Freeform 239"/>
              <p:cNvSpPr>
                <a:spLocks/>
              </p:cNvSpPr>
              <p:nvPr/>
            </p:nvSpPr>
            <p:spPr bwMode="auto">
              <a:xfrm>
                <a:off x="3940" y="2926"/>
                <a:ext cx="12" cy="71"/>
              </a:xfrm>
              <a:custGeom>
                <a:avLst/>
                <a:gdLst>
                  <a:gd name="T0" fmla="*/ 0 w 6"/>
                  <a:gd name="T1" fmla="*/ 0 h 36"/>
                  <a:gd name="T2" fmla="*/ 32 w 6"/>
                  <a:gd name="T3" fmla="*/ 1073 h 36"/>
                  <a:gd name="T4" fmla="*/ 0 60000 65536"/>
                  <a:gd name="T5" fmla="*/ 0 60000 65536"/>
                  <a:gd name="T6" fmla="*/ 0 w 6"/>
                  <a:gd name="T7" fmla="*/ 0 h 36"/>
                  <a:gd name="T8" fmla="*/ 6 w 6"/>
                  <a:gd name="T9" fmla="*/ 36 h 36"/>
                </a:gdLst>
                <a:ahLst/>
                <a:cxnLst>
                  <a:cxn ang="T4">
                    <a:pos x="T0" y="T1"/>
                  </a:cxn>
                  <a:cxn ang="T5">
                    <a:pos x="T2" y="T3"/>
                  </a:cxn>
                </a:cxnLst>
                <a:rect l="T6" t="T7" r="T8" b="T9"/>
                <a:pathLst>
                  <a:path w="6" h="36">
                    <a:moveTo>
                      <a:pt x="0" y="0"/>
                    </a:moveTo>
                    <a:cubicBezTo>
                      <a:pt x="6" y="10"/>
                      <a:pt x="5" y="25"/>
                      <a:pt x="1" y="36"/>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5" name="Freeform 240"/>
              <p:cNvSpPr>
                <a:spLocks/>
              </p:cNvSpPr>
              <p:nvPr/>
            </p:nvSpPr>
            <p:spPr bwMode="auto">
              <a:xfrm>
                <a:off x="3881" y="2981"/>
                <a:ext cx="22" cy="64"/>
              </a:xfrm>
              <a:custGeom>
                <a:avLst/>
                <a:gdLst>
                  <a:gd name="T0" fmla="*/ 0 w 11"/>
                  <a:gd name="T1" fmla="*/ 0 h 32"/>
                  <a:gd name="T2" fmla="*/ 224 w 11"/>
                  <a:gd name="T3" fmla="*/ 1024 h 32"/>
                  <a:gd name="T4" fmla="*/ 0 60000 65536"/>
                  <a:gd name="T5" fmla="*/ 0 60000 65536"/>
                  <a:gd name="T6" fmla="*/ 0 w 11"/>
                  <a:gd name="T7" fmla="*/ 0 h 32"/>
                  <a:gd name="T8" fmla="*/ 11 w 11"/>
                  <a:gd name="T9" fmla="*/ 32 h 32"/>
                </a:gdLst>
                <a:ahLst/>
                <a:cxnLst>
                  <a:cxn ang="T4">
                    <a:pos x="T0" y="T1"/>
                  </a:cxn>
                  <a:cxn ang="T5">
                    <a:pos x="T2" y="T3"/>
                  </a:cxn>
                </a:cxnLst>
                <a:rect l="T6" t="T7" r="T8" b="T9"/>
                <a:pathLst>
                  <a:path w="11" h="32">
                    <a:moveTo>
                      <a:pt x="0" y="0"/>
                    </a:moveTo>
                    <a:cubicBezTo>
                      <a:pt x="6" y="7"/>
                      <a:pt x="11" y="22"/>
                      <a:pt x="7" y="32"/>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6" name="Freeform 241"/>
              <p:cNvSpPr>
                <a:spLocks/>
              </p:cNvSpPr>
              <p:nvPr/>
            </p:nvSpPr>
            <p:spPr bwMode="auto">
              <a:xfrm>
                <a:off x="3897" y="2696"/>
                <a:ext cx="45" cy="224"/>
              </a:xfrm>
              <a:custGeom>
                <a:avLst/>
                <a:gdLst>
                  <a:gd name="T0" fmla="*/ 0 w 23"/>
                  <a:gd name="T1" fmla="*/ 0 h 113"/>
                  <a:gd name="T2" fmla="*/ 88 w 23"/>
                  <a:gd name="T3" fmla="*/ 1191 h 113"/>
                  <a:gd name="T4" fmla="*/ 292 w 23"/>
                  <a:gd name="T5" fmla="*/ 1964 h 113"/>
                  <a:gd name="T6" fmla="*/ 260 w 23"/>
                  <a:gd name="T7" fmla="*/ 2577 h 113"/>
                  <a:gd name="T8" fmla="*/ 428 w 23"/>
                  <a:gd name="T9" fmla="*/ 2997 h 113"/>
                  <a:gd name="T10" fmla="*/ 659 w 23"/>
                  <a:gd name="T11" fmla="*/ 3457 h 113"/>
                  <a:gd name="T12" fmla="*/ 0 60000 65536"/>
                  <a:gd name="T13" fmla="*/ 0 60000 65536"/>
                  <a:gd name="T14" fmla="*/ 0 60000 65536"/>
                  <a:gd name="T15" fmla="*/ 0 60000 65536"/>
                  <a:gd name="T16" fmla="*/ 0 60000 65536"/>
                  <a:gd name="T17" fmla="*/ 0 60000 65536"/>
                  <a:gd name="T18" fmla="*/ 0 w 23"/>
                  <a:gd name="T19" fmla="*/ 0 h 113"/>
                  <a:gd name="T20" fmla="*/ 23 w 23"/>
                  <a:gd name="T21" fmla="*/ 113 h 113"/>
                </a:gdLst>
                <a:ahLst/>
                <a:cxnLst>
                  <a:cxn ang="T12">
                    <a:pos x="T0" y="T1"/>
                  </a:cxn>
                  <a:cxn ang="T13">
                    <a:pos x="T2" y="T3"/>
                  </a:cxn>
                  <a:cxn ang="T14">
                    <a:pos x="T4" y="T5"/>
                  </a:cxn>
                  <a:cxn ang="T15">
                    <a:pos x="T6" y="T7"/>
                  </a:cxn>
                  <a:cxn ang="T16">
                    <a:pos x="T8" y="T9"/>
                  </a:cxn>
                  <a:cxn ang="T17">
                    <a:pos x="T10" y="T11"/>
                  </a:cxn>
                </a:cxnLst>
                <a:rect l="T18" t="T19" r="T20" b="T21"/>
                <a:pathLst>
                  <a:path w="23" h="113">
                    <a:moveTo>
                      <a:pt x="0" y="0"/>
                    </a:moveTo>
                    <a:cubicBezTo>
                      <a:pt x="10" y="11"/>
                      <a:pt x="5" y="26"/>
                      <a:pt x="3" y="39"/>
                    </a:cubicBezTo>
                    <a:cubicBezTo>
                      <a:pt x="1" y="47"/>
                      <a:pt x="8" y="56"/>
                      <a:pt x="10" y="64"/>
                    </a:cubicBezTo>
                    <a:cubicBezTo>
                      <a:pt x="11" y="71"/>
                      <a:pt x="9" y="77"/>
                      <a:pt x="9" y="84"/>
                    </a:cubicBezTo>
                    <a:cubicBezTo>
                      <a:pt x="9" y="89"/>
                      <a:pt x="12" y="93"/>
                      <a:pt x="15" y="98"/>
                    </a:cubicBezTo>
                    <a:cubicBezTo>
                      <a:pt x="18" y="102"/>
                      <a:pt x="21" y="108"/>
                      <a:pt x="23" y="11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7" name="Freeform 242"/>
              <p:cNvSpPr>
                <a:spLocks/>
              </p:cNvSpPr>
              <p:nvPr/>
            </p:nvSpPr>
            <p:spPr bwMode="auto">
              <a:xfrm>
                <a:off x="3917" y="2880"/>
                <a:ext cx="17" cy="66"/>
              </a:xfrm>
              <a:custGeom>
                <a:avLst/>
                <a:gdLst>
                  <a:gd name="T0" fmla="*/ 28 w 9"/>
                  <a:gd name="T1" fmla="*/ 0 h 33"/>
                  <a:gd name="T2" fmla="*/ 213 w 9"/>
                  <a:gd name="T3" fmla="*/ 1056 h 33"/>
                  <a:gd name="T4" fmla="*/ 0 60000 65536"/>
                  <a:gd name="T5" fmla="*/ 0 60000 65536"/>
                  <a:gd name="T6" fmla="*/ 0 w 9"/>
                  <a:gd name="T7" fmla="*/ 0 h 33"/>
                  <a:gd name="T8" fmla="*/ 9 w 9"/>
                  <a:gd name="T9" fmla="*/ 33 h 33"/>
                </a:gdLst>
                <a:ahLst/>
                <a:cxnLst>
                  <a:cxn ang="T4">
                    <a:pos x="T0" y="T1"/>
                  </a:cxn>
                  <a:cxn ang="T5">
                    <a:pos x="T2" y="T3"/>
                  </a:cxn>
                </a:cxnLst>
                <a:rect l="T6" t="T7" r="T8" b="T9"/>
                <a:pathLst>
                  <a:path w="9" h="33">
                    <a:moveTo>
                      <a:pt x="1" y="0"/>
                    </a:moveTo>
                    <a:cubicBezTo>
                      <a:pt x="0" y="12"/>
                      <a:pt x="2" y="23"/>
                      <a:pt x="9" y="33"/>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8" name="Freeform 243"/>
              <p:cNvSpPr>
                <a:spLocks/>
              </p:cNvSpPr>
              <p:nvPr/>
            </p:nvSpPr>
            <p:spPr bwMode="auto">
              <a:xfrm>
                <a:off x="3917" y="2819"/>
                <a:ext cx="17" cy="75"/>
              </a:xfrm>
              <a:custGeom>
                <a:avLst/>
                <a:gdLst>
                  <a:gd name="T0" fmla="*/ 0 w 9"/>
                  <a:gd name="T1" fmla="*/ 0 h 38"/>
                  <a:gd name="T2" fmla="*/ 213 w 9"/>
                  <a:gd name="T3" fmla="*/ 716 h 38"/>
                  <a:gd name="T4" fmla="*/ 168 w 9"/>
                  <a:gd name="T5" fmla="*/ 1137 h 38"/>
                  <a:gd name="T6" fmla="*/ 0 60000 65536"/>
                  <a:gd name="T7" fmla="*/ 0 60000 65536"/>
                  <a:gd name="T8" fmla="*/ 0 60000 65536"/>
                  <a:gd name="T9" fmla="*/ 0 w 9"/>
                  <a:gd name="T10" fmla="*/ 0 h 38"/>
                  <a:gd name="T11" fmla="*/ 9 w 9"/>
                  <a:gd name="T12" fmla="*/ 38 h 38"/>
                </a:gdLst>
                <a:ahLst/>
                <a:cxnLst>
                  <a:cxn ang="T6">
                    <a:pos x="T0" y="T1"/>
                  </a:cxn>
                  <a:cxn ang="T7">
                    <a:pos x="T2" y="T3"/>
                  </a:cxn>
                  <a:cxn ang="T8">
                    <a:pos x="T4" y="T5"/>
                  </a:cxn>
                </a:cxnLst>
                <a:rect l="T9" t="T10" r="T11" b="T12"/>
                <a:pathLst>
                  <a:path w="9" h="38">
                    <a:moveTo>
                      <a:pt x="0" y="0"/>
                    </a:moveTo>
                    <a:cubicBezTo>
                      <a:pt x="7" y="4"/>
                      <a:pt x="9" y="17"/>
                      <a:pt x="9" y="24"/>
                    </a:cubicBezTo>
                    <a:cubicBezTo>
                      <a:pt x="9" y="29"/>
                      <a:pt x="9" y="33"/>
                      <a:pt x="7" y="38"/>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79" name="Freeform 244"/>
              <p:cNvSpPr>
                <a:spLocks/>
              </p:cNvSpPr>
              <p:nvPr/>
            </p:nvSpPr>
            <p:spPr bwMode="auto">
              <a:xfrm>
                <a:off x="3911" y="2686"/>
                <a:ext cx="18" cy="93"/>
              </a:xfrm>
              <a:custGeom>
                <a:avLst/>
                <a:gdLst>
                  <a:gd name="T0" fmla="*/ 96 w 9"/>
                  <a:gd name="T1" fmla="*/ 0 h 47"/>
                  <a:gd name="T2" fmla="*/ 32 w 9"/>
                  <a:gd name="T3" fmla="*/ 784 h 47"/>
                  <a:gd name="T4" fmla="*/ 288 w 9"/>
                  <a:gd name="T5" fmla="*/ 1425 h 47"/>
                  <a:gd name="T6" fmla="*/ 0 60000 65536"/>
                  <a:gd name="T7" fmla="*/ 0 60000 65536"/>
                  <a:gd name="T8" fmla="*/ 0 60000 65536"/>
                  <a:gd name="T9" fmla="*/ 0 w 9"/>
                  <a:gd name="T10" fmla="*/ 0 h 47"/>
                  <a:gd name="T11" fmla="*/ 9 w 9"/>
                  <a:gd name="T12" fmla="*/ 47 h 47"/>
                </a:gdLst>
                <a:ahLst/>
                <a:cxnLst>
                  <a:cxn ang="T6">
                    <a:pos x="T0" y="T1"/>
                  </a:cxn>
                  <a:cxn ang="T7">
                    <a:pos x="T2" y="T3"/>
                  </a:cxn>
                  <a:cxn ang="T8">
                    <a:pos x="T4" y="T5"/>
                  </a:cxn>
                </a:cxnLst>
                <a:rect l="T9" t="T10" r="T11" b="T12"/>
                <a:pathLst>
                  <a:path w="9" h="47">
                    <a:moveTo>
                      <a:pt x="3" y="0"/>
                    </a:moveTo>
                    <a:cubicBezTo>
                      <a:pt x="2" y="9"/>
                      <a:pt x="0" y="17"/>
                      <a:pt x="1" y="26"/>
                    </a:cubicBezTo>
                    <a:cubicBezTo>
                      <a:pt x="2" y="34"/>
                      <a:pt x="5" y="40"/>
                      <a:pt x="9" y="47"/>
                    </a:cubicBezTo>
                  </a:path>
                </a:pathLst>
              </a:custGeom>
              <a:noFill/>
              <a:ln w="6350" cap="rnd">
                <a:solidFill>
                  <a:srgbClr val="F4C2A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0" name="Freeform 245"/>
              <p:cNvSpPr>
                <a:spLocks/>
              </p:cNvSpPr>
              <p:nvPr/>
            </p:nvSpPr>
            <p:spPr bwMode="auto">
              <a:xfrm>
                <a:off x="3707" y="1296"/>
                <a:ext cx="307" cy="2107"/>
              </a:xfrm>
              <a:custGeom>
                <a:avLst/>
                <a:gdLst>
                  <a:gd name="T0" fmla="*/ 4724 w 155"/>
                  <a:gd name="T1" fmla="*/ 32399 h 1064"/>
                  <a:gd name="T2" fmla="*/ 3660 w 155"/>
                  <a:gd name="T3" fmla="*/ 24571 h 1064"/>
                  <a:gd name="T4" fmla="*/ 3139 w 155"/>
                  <a:gd name="T5" fmla="*/ 20254 h 1064"/>
                  <a:gd name="T6" fmla="*/ 0 w 155"/>
                  <a:gd name="T7" fmla="*/ 0 h 1064"/>
                  <a:gd name="T8" fmla="*/ 0 60000 65536"/>
                  <a:gd name="T9" fmla="*/ 0 60000 65536"/>
                  <a:gd name="T10" fmla="*/ 0 60000 65536"/>
                  <a:gd name="T11" fmla="*/ 0 60000 65536"/>
                  <a:gd name="T12" fmla="*/ 0 w 155"/>
                  <a:gd name="T13" fmla="*/ 0 h 1064"/>
                  <a:gd name="T14" fmla="*/ 155 w 155"/>
                  <a:gd name="T15" fmla="*/ 1064 h 1064"/>
                </a:gdLst>
                <a:ahLst/>
                <a:cxnLst>
                  <a:cxn ang="T8">
                    <a:pos x="T0" y="T1"/>
                  </a:cxn>
                  <a:cxn ang="T9">
                    <a:pos x="T2" y="T3"/>
                  </a:cxn>
                  <a:cxn ang="T10">
                    <a:pos x="T4" y="T5"/>
                  </a:cxn>
                  <a:cxn ang="T11">
                    <a:pos x="T6" y="T7"/>
                  </a:cxn>
                </a:cxnLst>
                <a:rect l="T12" t="T13" r="T14" b="T15"/>
                <a:pathLst>
                  <a:path w="155" h="1064">
                    <a:moveTo>
                      <a:pt x="155" y="1064"/>
                    </a:moveTo>
                    <a:cubicBezTo>
                      <a:pt x="150" y="1015"/>
                      <a:pt x="140" y="931"/>
                      <a:pt x="120" y="807"/>
                    </a:cubicBezTo>
                    <a:cubicBezTo>
                      <a:pt x="117" y="788"/>
                      <a:pt x="105" y="686"/>
                      <a:pt x="103" y="665"/>
                    </a:cubicBezTo>
                    <a:cubicBezTo>
                      <a:pt x="80" y="459"/>
                      <a:pt x="28" y="112"/>
                      <a:pt x="0" y="0"/>
                    </a:cubicBez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1" name="Freeform 246"/>
              <p:cNvSpPr>
                <a:spLocks/>
              </p:cNvSpPr>
              <p:nvPr/>
            </p:nvSpPr>
            <p:spPr bwMode="auto">
              <a:xfrm>
                <a:off x="3546" y="1296"/>
                <a:ext cx="349" cy="2107"/>
              </a:xfrm>
              <a:custGeom>
                <a:avLst/>
                <a:gdLst>
                  <a:gd name="T0" fmla="*/ 0 w 176"/>
                  <a:gd name="T1" fmla="*/ 0 h 1064"/>
                  <a:gd name="T2" fmla="*/ 4593 w 176"/>
                  <a:gd name="T3" fmla="*/ 21129 h 1064"/>
                  <a:gd name="T4" fmla="*/ 5148 w 176"/>
                  <a:gd name="T5" fmla="*/ 32399 h 1064"/>
                  <a:gd name="T6" fmla="*/ 0 60000 65536"/>
                  <a:gd name="T7" fmla="*/ 0 60000 65536"/>
                  <a:gd name="T8" fmla="*/ 0 60000 65536"/>
                  <a:gd name="T9" fmla="*/ 0 w 176"/>
                  <a:gd name="T10" fmla="*/ 0 h 1064"/>
                  <a:gd name="T11" fmla="*/ 176 w 176"/>
                  <a:gd name="T12" fmla="*/ 1064 h 1064"/>
                </a:gdLst>
                <a:ahLst/>
                <a:cxnLst>
                  <a:cxn ang="T6">
                    <a:pos x="T0" y="T1"/>
                  </a:cxn>
                  <a:cxn ang="T7">
                    <a:pos x="T2" y="T3"/>
                  </a:cxn>
                  <a:cxn ang="T8">
                    <a:pos x="T4" y="T5"/>
                  </a:cxn>
                </a:cxnLst>
                <a:rect l="T9" t="T10" r="T11" b="T12"/>
                <a:pathLst>
                  <a:path w="176" h="1064">
                    <a:moveTo>
                      <a:pt x="0" y="0"/>
                    </a:moveTo>
                    <a:cubicBezTo>
                      <a:pt x="25" y="98"/>
                      <a:pt x="128" y="557"/>
                      <a:pt x="150" y="694"/>
                    </a:cubicBezTo>
                    <a:cubicBezTo>
                      <a:pt x="176" y="858"/>
                      <a:pt x="171" y="986"/>
                      <a:pt x="168" y="1064"/>
                    </a:cubicBez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2" name="Freeform 247"/>
              <p:cNvSpPr>
                <a:spLocks/>
              </p:cNvSpPr>
              <p:nvPr/>
            </p:nvSpPr>
            <p:spPr bwMode="auto">
              <a:xfrm>
                <a:off x="4055" y="3292"/>
                <a:ext cx="28" cy="56"/>
              </a:xfrm>
              <a:custGeom>
                <a:avLst/>
                <a:gdLst>
                  <a:gd name="T0" fmla="*/ 96 w 14"/>
                  <a:gd name="T1" fmla="*/ 896 h 28"/>
                  <a:gd name="T2" fmla="*/ 448 w 14"/>
                  <a:gd name="T3" fmla="*/ 0 h 28"/>
                  <a:gd name="T4" fmla="*/ 0 60000 65536"/>
                  <a:gd name="T5" fmla="*/ 0 60000 65536"/>
                  <a:gd name="T6" fmla="*/ 0 w 14"/>
                  <a:gd name="T7" fmla="*/ 0 h 28"/>
                  <a:gd name="T8" fmla="*/ 14 w 14"/>
                  <a:gd name="T9" fmla="*/ 28 h 28"/>
                </a:gdLst>
                <a:ahLst/>
                <a:cxnLst>
                  <a:cxn ang="T4">
                    <a:pos x="T0" y="T1"/>
                  </a:cxn>
                  <a:cxn ang="T5">
                    <a:pos x="T2" y="T3"/>
                  </a:cxn>
                </a:cxnLst>
                <a:rect l="T6" t="T7" r="T8" b="T9"/>
                <a:pathLst>
                  <a:path w="14" h="28">
                    <a:moveTo>
                      <a:pt x="3" y="28"/>
                    </a:moveTo>
                    <a:cubicBezTo>
                      <a:pt x="0" y="15"/>
                      <a:pt x="2" y="8"/>
                      <a:pt x="14"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3" name="Freeform 248"/>
              <p:cNvSpPr>
                <a:spLocks/>
              </p:cNvSpPr>
              <p:nvPr/>
            </p:nvSpPr>
            <p:spPr bwMode="auto">
              <a:xfrm>
                <a:off x="4077" y="3268"/>
                <a:ext cx="16" cy="64"/>
              </a:xfrm>
              <a:custGeom>
                <a:avLst/>
                <a:gdLst>
                  <a:gd name="T0" fmla="*/ 256 w 8"/>
                  <a:gd name="T1" fmla="*/ 0 h 32"/>
                  <a:gd name="T2" fmla="*/ 256 w 8"/>
                  <a:gd name="T3" fmla="*/ 1024 h 32"/>
                  <a:gd name="T4" fmla="*/ 0 60000 65536"/>
                  <a:gd name="T5" fmla="*/ 0 60000 65536"/>
                  <a:gd name="T6" fmla="*/ 0 w 8"/>
                  <a:gd name="T7" fmla="*/ 0 h 32"/>
                  <a:gd name="T8" fmla="*/ 8 w 8"/>
                  <a:gd name="T9" fmla="*/ 32 h 32"/>
                </a:gdLst>
                <a:ahLst/>
                <a:cxnLst>
                  <a:cxn ang="T4">
                    <a:pos x="T0" y="T1"/>
                  </a:cxn>
                  <a:cxn ang="T5">
                    <a:pos x="T2" y="T3"/>
                  </a:cxn>
                </a:cxnLst>
                <a:rect l="T6" t="T7" r="T8" b="T9"/>
                <a:pathLst>
                  <a:path w="8" h="32">
                    <a:moveTo>
                      <a:pt x="8" y="0"/>
                    </a:moveTo>
                    <a:cubicBezTo>
                      <a:pt x="0" y="7"/>
                      <a:pt x="2" y="24"/>
                      <a:pt x="8" y="32"/>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4" name="Freeform 249"/>
              <p:cNvSpPr>
                <a:spLocks/>
              </p:cNvSpPr>
              <p:nvPr/>
            </p:nvSpPr>
            <p:spPr bwMode="auto">
              <a:xfrm>
                <a:off x="4140" y="3209"/>
                <a:ext cx="14" cy="46"/>
              </a:xfrm>
              <a:custGeom>
                <a:avLst/>
                <a:gdLst>
                  <a:gd name="T0" fmla="*/ 224 w 7"/>
                  <a:gd name="T1" fmla="*/ 0 h 23"/>
                  <a:gd name="T2" fmla="*/ 224 w 7"/>
                  <a:gd name="T3" fmla="*/ 736 h 23"/>
                  <a:gd name="T4" fmla="*/ 0 60000 65536"/>
                  <a:gd name="T5" fmla="*/ 0 60000 65536"/>
                  <a:gd name="T6" fmla="*/ 0 w 7"/>
                  <a:gd name="T7" fmla="*/ 0 h 23"/>
                  <a:gd name="T8" fmla="*/ 7 w 7"/>
                  <a:gd name="T9" fmla="*/ 23 h 23"/>
                </a:gdLst>
                <a:ahLst/>
                <a:cxnLst>
                  <a:cxn ang="T4">
                    <a:pos x="T0" y="T1"/>
                  </a:cxn>
                  <a:cxn ang="T5">
                    <a:pos x="T2" y="T3"/>
                  </a:cxn>
                </a:cxnLst>
                <a:rect l="T6" t="T7" r="T8" b="T9"/>
                <a:pathLst>
                  <a:path w="7" h="23">
                    <a:moveTo>
                      <a:pt x="7" y="0"/>
                    </a:moveTo>
                    <a:cubicBezTo>
                      <a:pt x="0" y="5"/>
                      <a:pt x="1" y="18"/>
                      <a:pt x="7" y="2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5" name="Freeform 250"/>
              <p:cNvSpPr>
                <a:spLocks/>
              </p:cNvSpPr>
              <p:nvPr/>
            </p:nvSpPr>
            <p:spPr bwMode="auto">
              <a:xfrm>
                <a:off x="4150" y="3245"/>
                <a:ext cx="12" cy="47"/>
              </a:xfrm>
              <a:custGeom>
                <a:avLst/>
                <a:gdLst>
                  <a:gd name="T0" fmla="*/ 192 w 6"/>
                  <a:gd name="T1" fmla="*/ 0 h 24"/>
                  <a:gd name="T2" fmla="*/ 64 w 6"/>
                  <a:gd name="T3" fmla="*/ 691 h 24"/>
                  <a:gd name="T4" fmla="*/ 0 60000 65536"/>
                  <a:gd name="T5" fmla="*/ 0 60000 65536"/>
                  <a:gd name="T6" fmla="*/ 0 w 6"/>
                  <a:gd name="T7" fmla="*/ 0 h 24"/>
                  <a:gd name="T8" fmla="*/ 6 w 6"/>
                  <a:gd name="T9" fmla="*/ 24 h 24"/>
                </a:gdLst>
                <a:ahLst/>
                <a:cxnLst>
                  <a:cxn ang="T4">
                    <a:pos x="T0" y="T1"/>
                  </a:cxn>
                  <a:cxn ang="T5">
                    <a:pos x="T2" y="T3"/>
                  </a:cxn>
                </a:cxnLst>
                <a:rect l="T6" t="T7" r="T8" b="T9"/>
                <a:pathLst>
                  <a:path w="6" h="24">
                    <a:moveTo>
                      <a:pt x="6" y="0"/>
                    </a:moveTo>
                    <a:cubicBezTo>
                      <a:pt x="0" y="8"/>
                      <a:pt x="0" y="14"/>
                      <a:pt x="2" y="2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6" name="Freeform 251"/>
              <p:cNvSpPr>
                <a:spLocks/>
              </p:cNvSpPr>
              <p:nvPr/>
            </p:nvSpPr>
            <p:spPr bwMode="auto">
              <a:xfrm>
                <a:off x="4142" y="3280"/>
                <a:ext cx="36" cy="20"/>
              </a:xfrm>
              <a:custGeom>
                <a:avLst/>
                <a:gdLst>
                  <a:gd name="T0" fmla="*/ 0 w 18"/>
                  <a:gd name="T1" fmla="*/ 320 h 10"/>
                  <a:gd name="T2" fmla="*/ 576 w 18"/>
                  <a:gd name="T3" fmla="*/ 96 h 10"/>
                  <a:gd name="T4" fmla="*/ 0 60000 65536"/>
                  <a:gd name="T5" fmla="*/ 0 60000 65536"/>
                  <a:gd name="T6" fmla="*/ 0 w 18"/>
                  <a:gd name="T7" fmla="*/ 0 h 10"/>
                  <a:gd name="T8" fmla="*/ 18 w 18"/>
                  <a:gd name="T9" fmla="*/ 10 h 10"/>
                </a:gdLst>
                <a:ahLst/>
                <a:cxnLst>
                  <a:cxn ang="T4">
                    <a:pos x="T0" y="T1"/>
                  </a:cxn>
                  <a:cxn ang="T5">
                    <a:pos x="T2" y="T3"/>
                  </a:cxn>
                </a:cxnLst>
                <a:rect l="T6" t="T7" r="T8" b="T9"/>
                <a:pathLst>
                  <a:path w="18" h="10">
                    <a:moveTo>
                      <a:pt x="0" y="10"/>
                    </a:moveTo>
                    <a:cubicBezTo>
                      <a:pt x="5" y="7"/>
                      <a:pt x="10" y="0"/>
                      <a:pt x="18" y="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7" name="Freeform 252"/>
              <p:cNvSpPr>
                <a:spLocks/>
              </p:cNvSpPr>
              <p:nvPr/>
            </p:nvSpPr>
            <p:spPr bwMode="auto">
              <a:xfrm>
                <a:off x="4101" y="3375"/>
                <a:ext cx="10" cy="24"/>
              </a:xfrm>
              <a:custGeom>
                <a:avLst/>
                <a:gdLst>
                  <a:gd name="T0" fmla="*/ 160 w 5"/>
                  <a:gd name="T1" fmla="*/ 384 h 12"/>
                  <a:gd name="T2" fmla="*/ 32 w 5"/>
                  <a:gd name="T3" fmla="*/ 0 h 12"/>
                  <a:gd name="T4" fmla="*/ 0 60000 65536"/>
                  <a:gd name="T5" fmla="*/ 0 60000 65536"/>
                  <a:gd name="T6" fmla="*/ 0 w 5"/>
                  <a:gd name="T7" fmla="*/ 0 h 12"/>
                  <a:gd name="T8" fmla="*/ 5 w 5"/>
                  <a:gd name="T9" fmla="*/ 12 h 12"/>
                </a:gdLst>
                <a:ahLst/>
                <a:cxnLst>
                  <a:cxn ang="T4">
                    <a:pos x="T0" y="T1"/>
                  </a:cxn>
                  <a:cxn ang="T5">
                    <a:pos x="T2" y="T3"/>
                  </a:cxn>
                </a:cxnLst>
                <a:rect l="T6" t="T7" r="T8" b="T9"/>
                <a:pathLst>
                  <a:path w="5" h="12">
                    <a:moveTo>
                      <a:pt x="5" y="12"/>
                    </a:moveTo>
                    <a:cubicBezTo>
                      <a:pt x="3" y="9"/>
                      <a:pt x="0" y="5"/>
                      <a:pt x="1"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8" name="Freeform 253"/>
              <p:cNvSpPr>
                <a:spLocks/>
              </p:cNvSpPr>
              <p:nvPr/>
            </p:nvSpPr>
            <p:spPr bwMode="auto">
              <a:xfrm>
                <a:off x="4093" y="3369"/>
                <a:ext cx="26" cy="10"/>
              </a:xfrm>
              <a:custGeom>
                <a:avLst/>
                <a:gdLst>
                  <a:gd name="T0" fmla="*/ 0 w 13"/>
                  <a:gd name="T1" fmla="*/ 64 h 5"/>
                  <a:gd name="T2" fmla="*/ 416 w 13"/>
                  <a:gd name="T3" fmla="*/ 0 h 5"/>
                  <a:gd name="T4" fmla="*/ 0 60000 65536"/>
                  <a:gd name="T5" fmla="*/ 0 60000 65536"/>
                  <a:gd name="T6" fmla="*/ 0 w 13"/>
                  <a:gd name="T7" fmla="*/ 0 h 5"/>
                  <a:gd name="T8" fmla="*/ 13 w 13"/>
                  <a:gd name="T9" fmla="*/ 5 h 5"/>
                </a:gdLst>
                <a:ahLst/>
                <a:cxnLst>
                  <a:cxn ang="T4">
                    <a:pos x="T0" y="T1"/>
                  </a:cxn>
                  <a:cxn ang="T5">
                    <a:pos x="T2" y="T3"/>
                  </a:cxn>
                </a:cxnLst>
                <a:rect l="T6" t="T7" r="T8" b="T9"/>
                <a:pathLst>
                  <a:path w="13" h="5">
                    <a:moveTo>
                      <a:pt x="0" y="2"/>
                    </a:moveTo>
                    <a:cubicBezTo>
                      <a:pt x="5" y="5"/>
                      <a:pt x="10" y="4"/>
                      <a:pt x="13"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89" name="Freeform 254"/>
              <p:cNvSpPr>
                <a:spLocks/>
              </p:cNvSpPr>
              <p:nvPr/>
            </p:nvSpPr>
            <p:spPr bwMode="auto">
              <a:xfrm>
                <a:off x="4546" y="2627"/>
                <a:ext cx="202" cy="158"/>
              </a:xfrm>
              <a:custGeom>
                <a:avLst/>
                <a:gdLst>
                  <a:gd name="T0" fmla="*/ 2337 w 102"/>
                  <a:gd name="T1" fmla="*/ 277 h 80"/>
                  <a:gd name="T2" fmla="*/ 1980 w 102"/>
                  <a:gd name="T3" fmla="*/ 393 h 80"/>
                  <a:gd name="T4" fmla="*/ 1741 w 102"/>
                  <a:gd name="T5" fmla="*/ 624 h 80"/>
                  <a:gd name="T6" fmla="*/ 1460 w 102"/>
                  <a:gd name="T7" fmla="*/ 901 h 80"/>
                  <a:gd name="T8" fmla="*/ 1157 w 102"/>
                  <a:gd name="T9" fmla="*/ 1357 h 80"/>
                  <a:gd name="T10" fmla="*/ 848 w 102"/>
                  <a:gd name="T11" fmla="*/ 1793 h 80"/>
                  <a:gd name="T12" fmla="*/ 784 w 102"/>
                  <a:gd name="T13" fmla="*/ 1857 h 80"/>
                  <a:gd name="T14" fmla="*/ 0 w 102"/>
                  <a:gd name="T15" fmla="*/ 2404 h 80"/>
                  <a:gd name="T16" fmla="*/ 0 w 102"/>
                  <a:gd name="T17" fmla="*/ 2404 h 80"/>
                  <a:gd name="T18" fmla="*/ 879 w 102"/>
                  <a:gd name="T19" fmla="*/ 1949 h 80"/>
                  <a:gd name="T20" fmla="*/ 941 w 102"/>
                  <a:gd name="T21" fmla="*/ 1857 h 80"/>
                  <a:gd name="T22" fmla="*/ 1275 w 102"/>
                  <a:gd name="T23" fmla="*/ 1384 h 80"/>
                  <a:gd name="T24" fmla="*/ 1553 w 102"/>
                  <a:gd name="T25" fmla="*/ 988 h 80"/>
                  <a:gd name="T26" fmla="*/ 1832 w 102"/>
                  <a:gd name="T27" fmla="*/ 717 h 80"/>
                  <a:gd name="T28" fmla="*/ 2075 w 102"/>
                  <a:gd name="T29" fmla="*/ 608 h 80"/>
                  <a:gd name="T30" fmla="*/ 2400 w 102"/>
                  <a:gd name="T31" fmla="*/ 332 h 80"/>
                  <a:gd name="T32" fmla="*/ 3105 w 102"/>
                  <a:gd name="T33" fmla="*/ 93 h 80"/>
                  <a:gd name="T34" fmla="*/ 3105 w 102"/>
                  <a:gd name="T35" fmla="*/ 0 h 80"/>
                  <a:gd name="T36" fmla="*/ 2337 w 102"/>
                  <a:gd name="T37" fmla="*/ 277 h 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2"/>
                  <a:gd name="T58" fmla="*/ 0 h 80"/>
                  <a:gd name="T59" fmla="*/ 102 w 102"/>
                  <a:gd name="T60" fmla="*/ 80 h 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2" h="80">
                    <a:moveTo>
                      <a:pt x="77" y="9"/>
                    </a:moveTo>
                    <a:cubicBezTo>
                      <a:pt x="73" y="11"/>
                      <a:pt x="70" y="10"/>
                      <a:pt x="65" y="13"/>
                    </a:cubicBezTo>
                    <a:cubicBezTo>
                      <a:pt x="60" y="17"/>
                      <a:pt x="59" y="20"/>
                      <a:pt x="57" y="21"/>
                    </a:cubicBezTo>
                    <a:cubicBezTo>
                      <a:pt x="54" y="24"/>
                      <a:pt x="50" y="27"/>
                      <a:pt x="48" y="30"/>
                    </a:cubicBezTo>
                    <a:cubicBezTo>
                      <a:pt x="44" y="35"/>
                      <a:pt x="41" y="40"/>
                      <a:pt x="38" y="45"/>
                    </a:cubicBezTo>
                    <a:cubicBezTo>
                      <a:pt x="36" y="50"/>
                      <a:pt x="33" y="55"/>
                      <a:pt x="28" y="60"/>
                    </a:cubicBezTo>
                    <a:cubicBezTo>
                      <a:pt x="26" y="62"/>
                      <a:pt x="26" y="62"/>
                      <a:pt x="26" y="62"/>
                    </a:cubicBezTo>
                    <a:cubicBezTo>
                      <a:pt x="19" y="69"/>
                      <a:pt x="10" y="80"/>
                      <a:pt x="0" y="80"/>
                    </a:cubicBezTo>
                    <a:cubicBezTo>
                      <a:pt x="0" y="80"/>
                      <a:pt x="0" y="80"/>
                      <a:pt x="0" y="80"/>
                    </a:cubicBezTo>
                    <a:cubicBezTo>
                      <a:pt x="12" y="80"/>
                      <a:pt x="21" y="72"/>
                      <a:pt x="29" y="65"/>
                    </a:cubicBezTo>
                    <a:cubicBezTo>
                      <a:pt x="31" y="62"/>
                      <a:pt x="31" y="62"/>
                      <a:pt x="31" y="62"/>
                    </a:cubicBezTo>
                    <a:cubicBezTo>
                      <a:pt x="36" y="58"/>
                      <a:pt x="39" y="52"/>
                      <a:pt x="42" y="46"/>
                    </a:cubicBezTo>
                    <a:cubicBezTo>
                      <a:pt x="45" y="42"/>
                      <a:pt x="47" y="37"/>
                      <a:pt x="51" y="33"/>
                    </a:cubicBezTo>
                    <a:cubicBezTo>
                      <a:pt x="53" y="30"/>
                      <a:pt x="56" y="27"/>
                      <a:pt x="60" y="24"/>
                    </a:cubicBezTo>
                    <a:cubicBezTo>
                      <a:pt x="62" y="23"/>
                      <a:pt x="66" y="22"/>
                      <a:pt x="68" y="20"/>
                    </a:cubicBezTo>
                    <a:cubicBezTo>
                      <a:pt x="72" y="17"/>
                      <a:pt x="75" y="13"/>
                      <a:pt x="79" y="11"/>
                    </a:cubicBezTo>
                    <a:cubicBezTo>
                      <a:pt x="85" y="8"/>
                      <a:pt x="96" y="4"/>
                      <a:pt x="102" y="3"/>
                    </a:cubicBezTo>
                    <a:cubicBezTo>
                      <a:pt x="102" y="0"/>
                      <a:pt x="102" y="0"/>
                      <a:pt x="102" y="0"/>
                    </a:cubicBezTo>
                    <a:cubicBezTo>
                      <a:pt x="95" y="2"/>
                      <a:pt x="84" y="5"/>
                      <a:pt x="77" y="9"/>
                    </a:cubicBez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0" name="Freeform 255"/>
              <p:cNvSpPr>
                <a:spLocks/>
              </p:cNvSpPr>
              <p:nvPr/>
            </p:nvSpPr>
            <p:spPr bwMode="auto">
              <a:xfrm>
                <a:off x="4475" y="2496"/>
                <a:ext cx="267" cy="115"/>
              </a:xfrm>
              <a:custGeom>
                <a:avLst/>
                <a:gdLst>
                  <a:gd name="T0" fmla="*/ 0 w 135"/>
                  <a:gd name="T1" fmla="*/ 0 h 58"/>
                  <a:gd name="T2" fmla="*/ 0 w 135"/>
                  <a:gd name="T3" fmla="*/ 0 h 58"/>
                  <a:gd name="T4" fmla="*/ 1549 w 135"/>
                  <a:gd name="T5" fmla="*/ 771 h 58"/>
                  <a:gd name="T6" fmla="*/ 2081 w 135"/>
                  <a:gd name="T7" fmla="*/ 1007 h 58"/>
                  <a:gd name="T8" fmla="*/ 2359 w 135"/>
                  <a:gd name="T9" fmla="*/ 1100 h 58"/>
                  <a:gd name="T10" fmla="*/ 2601 w 135"/>
                  <a:gd name="T11" fmla="*/ 1285 h 58"/>
                  <a:gd name="T12" fmla="*/ 2969 w 135"/>
                  <a:gd name="T13" fmla="*/ 1529 h 58"/>
                  <a:gd name="T14" fmla="*/ 3212 w 135"/>
                  <a:gd name="T15" fmla="*/ 1620 h 58"/>
                  <a:gd name="T16" fmla="*/ 3568 w 135"/>
                  <a:gd name="T17" fmla="*/ 1745 h 58"/>
                  <a:gd name="T18" fmla="*/ 4084 w 135"/>
                  <a:gd name="T19" fmla="*/ 1745 h 58"/>
                  <a:gd name="T20" fmla="*/ 4021 w 135"/>
                  <a:gd name="T21" fmla="*/ 1652 h 58"/>
                  <a:gd name="T22" fmla="*/ 3837 w 135"/>
                  <a:gd name="T23" fmla="*/ 1652 h 58"/>
                  <a:gd name="T24" fmla="*/ 3505 w 135"/>
                  <a:gd name="T25" fmla="*/ 1620 h 58"/>
                  <a:gd name="T26" fmla="*/ 3273 w 135"/>
                  <a:gd name="T27" fmla="*/ 1436 h 58"/>
                  <a:gd name="T28" fmla="*/ 3000 w 135"/>
                  <a:gd name="T29" fmla="*/ 1372 h 58"/>
                  <a:gd name="T30" fmla="*/ 2692 w 135"/>
                  <a:gd name="T31" fmla="*/ 1192 h 58"/>
                  <a:gd name="T32" fmla="*/ 2389 w 135"/>
                  <a:gd name="T33" fmla="*/ 976 h 58"/>
                  <a:gd name="T34" fmla="*/ 2112 w 135"/>
                  <a:gd name="T35" fmla="*/ 896 h 58"/>
                  <a:gd name="T36" fmla="*/ 1640 w 135"/>
                  <a:gd name="T37" fmla="*/ 680 h 58"/>
                  <a:gd name="T38" fmla="*/ 0 w 135"/>
                  <a:gd name="T39" fmla="*/ 0 h 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5"/>
                  <a:gd name="T61" fmla="*/ 0 h 58"/>
                  <a:gd name="T62" fmla="*/ 135 w 135"/>
                  <a:gd name="T63" fmla="*/ 58 h 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5" h="58">
                    <a:moveTo>
                      <a:pt x="0" y="0"/>
                    </a:moveTo>
                    <a:cubicBezTo>
                      <a:pt x="0" y="0"/>
                      <a:pt x="0" y="0"/>
                      <a:pt x="0" y="0"/>
                    </a:cubicBezTo>
                    <a:cubicBezTo>
                      <a:pt x="17" y="0"/>
                      <a:pt x="34" y="9"/>
                      <a:pt x="51" y="25"/>
                    </a:cubicBezTo>
                    <a:cubicBezTo>
                      <a:pt x="56" y="29"/>
                      <a:pt x="63" y="31"/>
                      <a:pt x="69" y="33"/>
                    </a:cubicBezTo>
                    <a:cubicBezTo>
                      <a:pt x="78" y="36"/>
                      <a:pt x="78" y="36"/>
                      <a:pt x="78" y="36"/>
                    </a:cubicBezTo>
                    <a:cubicBezTo>
                      <a:pt x="80" y="37"/>
                      <a:pt x="83" y="39"/>
                      <a:pt x="86" y="42"/>
                    </a:cubicBezTo>
                    <a:cubicBezTo>
                      <a:pt x="90" y="45"/>
                      <a:pt x="94" y="49"/>
                      <a:pt x="98" y="50"/>
                    </a:cubicBezTo>
                    <a:cubicBezTo>
                      <a:pt x="100" y="50"/>
                      <a:pt x="103" y="52"/>
                      <a:pt x="106" y="53"/>
                    </a:cubicBezTo>
                    <a:cubicBezTo>
                      <a:pt x="109" y="54"/>
                      <a:pt x="113" y="56"/>
                      <a:pt x="118" y="57"/>
                    </a:cubicBezTo>
                    <a:cubicBezTo>
                      <a:pt x="124" y="58"/>
                      <a:pt x="132" y="58"/>
                      <a:pt x="135" y="57"/>
                    </a:cubicBezTo>
                    <a:cubicBezTo>
                      <a:pt x="133" y="54"/>
                      <a:pt x="133" y="54"/>
                      <a:pt x="133" y="54"/>
                    </a:cubicBezTo>
                    <a:cubicBezTo>
                      <a:pt x="132" y="54"/>
                      <a:pt x="130" y="54"/>
                      <a:pt x="127" y="54"/>
                    </a:cubicBezTo>
                    <a:cubicBezTo>
                      <a:pt x="123" y="54"/>
                      <a:pt x="118" y="53"/>
                      <a:pt x="116" y="53"/>
                    </a:cubicBezTo>
                    <a:cubicBezTo>
                      <a:pt x="114" y="52"/>
                      <a:pt x="111" y="47"/>
                      <a:pt x="108" y="47"/>
                    </a:cubicBezTo>
                    <a:cubicBezTo>
                      <a:pt x="106" y="45"/>
                      <a:pt x="102" y="46"/>
                      <a:pt x="99" y="45"/>
                    </a:cubicBezTo>
                    <a:cubicBezTo>
                      <a:pt x="95" y="44"/>
                      <a:pt x="92" y="42"/>
                      <a:pt x="89" y="39"/>
                    </a:cubicBezTo>
                    <a:cubicBezTo>
                      <a:pt x="86" y="36"/>
                      <a:pt x="82" y="33"/>
                      <a:pt x="79" y="32"/>
                    </a:cubicBezTo>
                    <a:cubicBezTo>
                      <a:pt x="70" y="29"/>
                      <a:pt x="70" y="29"/>
                      <a:pt x="70" y="29"/>
                    </a:cubicBezTo>
                    <a:cubicBezTo>
                      <a:pt x="64" y="27"/>
                      <a:pt x="58" y="26"/>
                      <a:pt x="54" y="22"/>
                    </a:cubicBezTo>
                    <a:cubicBezTo>
                      <a:pt x="36" y="6"/>
                      <a:pt x="18" y="0"/>
                      <a:pt x="0" y="0"/>
                    </a:cubicBez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1" name="Freeform 256"/>
              <p:cNvSpPr>
                <a:spLocks/>
              </p:cNvSpPr>
              <p:nvPr/>
            </p:nvSpPr>
            <p:spPr bwMode="auto">
              <a:xfrm>
                <a:off x="4368" y="2625"/>
                <a:ext cx="156" cy="36"/>
              </a:xfrm>
              <a:custGeom>
                <a:avLst/>
                <a:gdLst>
                  <a:gd name="T0" fmla="*/ 2340 w 79"/>
                  <a:gd name="T1" fmla="*/ 0 h 18"/>
                  <a:gd name="T2" fmla="*/ 2040 w 79"/>
                  <a:gd name="T3" fmla="*/ 64 h 18"/>
                  <a:gd name="T4" fmla="*/ 1888 w 79"/>
                  <a:gd name="T5" fmla="*/ 160 h 18"/>
                  <a:gd name="T6" fmla="*/ 1416 w 79"/>
                  <a:gd name="T7" fmla="*/ 192 h 18"/>
                  <a:gd name="T8" fmla="*/ 987 w 79"/>
                  <a:gd name="T9" fmla="*/ 288 h 18"/>
                  <a:gd name="T10" fmla="*/ 0 w 79"/>
                  <a:gd name="T11" fmla="*/ 512 h 18"/>
                  <a:gd name="T12" fmla="*/ 0 w 79"/>
                  <a:gd name="T13" fmla="*/ 576 h 18"/>
                  <a:gd name="T14" fmla="*/ 63 w 79"/>
                  <a:gd name="T15" fmla="*/ 576 h 18"/>
                  <a:gd name="T16" fmla="*/ 987 w 79"/>
                  <a:gd name="T17" fmla="*/ 416 h 18"/>
                  <a:gd name="T18" fmla="*/ 1357 w 79"/>
                  <a:gd name="T19" fmla="*/ 416 h 18"/>
                  <a:gd name="T20" fmla="*/ 1919 w 79"/>
                  <a:gd name="T21" fmla="*/ 288 h 18"/>
                  <a:gd name="T22" fmla="*/ 2101 w 79"/>
                  <a:gd name="T23" fmla="*/ 192 h 18"/>
                  <a:gd name="T24" fmla="*/ 2340 w 79"/>
                  <a:gd name="T25" fmla="*/ 96 h 18"/>
                  <a:gd name="T26" fmla="*/ 2372 w 79"/>
                  <a:gd name="T27" fmla="*/ 32 h 18"/>
                  <a:gd name="T28" fmla="*/ 2340 w 79"/>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9"/>
                  <a:gd name="T46" fmla="*/ 0 h 18"/>
                  <a:gd name="T47" fmla="*/ 79 w 79"/>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9" h="18">
                    <a:moveTo>
                      <a:pt x="78" y="0"/>
                    </a:moveTo>
                    <a:cubicBezTo>
                      <a:pt x="75" y="0"/>
                      <a:pt x="71" y="1"/>
                      <a:pt x="68" y="2"/>
                    </a:cubicBezTo>
                    <a:cubicBezTo>
                      <a:pt x="63" y="5"/>
                      <a:pt x="63" y="5"/>
                      <a:pt x="63" y="5"/>
                    </a:cubicBezTo>
                    <a:cubicBezTo>
                      <a:pt x="57" y="7"/>
                      <a:pt x="53" y="5"/>
                      <a:pt x="47" y="6"/>
                    </a:cubicBezTo>
                    <a:cubicBezTo>
                      <a:pt x="40" y="7"/>
                      <a:pt x="42" y="8"/>
                      <a:pt x="33" y="9"/>
                    </a:cubicBezTo>
                    <a:cubicBezTo>
                      <a:pt x="24" y="10"/>
                      <a:pt x="5" y="13"/>
                      <a:pt x="0" y="16"/>
                    </a:cubicBezTo>
                    <a:cubicBezTo>
                      <a:pt x="0" y="16"/>
                      <a:pt x="0" y="17"/>
                      <a:pt x="0" y="18"/>
                    </a:cubicBezTo>
                    <a:cubicBezTo>
                      <a:pt x="1" y="18"/>
                      <a:pt x="1" y="18"/>
                      <a:pt x="2" y="18"/>
                    </a:cubicBezTo>
                    <a:cubicBezTo>
                      <a:pt x="6" y="15"/>
                      <a:pt x="22" y="14"/>
                      <a:pt x="33" y="13"/>
                    </a:cubicBezTo>
                    <a:cubicBezTo>
                      <a:pt x="33" y="13"/>
                      <a:pt x="38" y="14"/>
                      <a:pt x="45" y="13"/>
                    </a:cubicBezTo>
                    <a:cubicBezTo>
                      <a:pt x="52" y="13"/>
                      <a:pt x="58" y="11"/>
                      <a:pt x="64" y="9"/>
                    </a:cubicBezTo>
                    <a:cubicBezTo>
                      <a:pt x="70" y="6"/>
                      <a:pt x="70" y="6"/>
                      <a:pt x="70" y="6"/>
                    </a:cubicBezTo>
                    <a:cubicBezTo>
                      <a:pt x="72" y="4"/>
                      <a:pt x="76" y="3"/>
                      <a:pt x="78" y="3"/>
                    </a:cubicBezTo>
                    <a:cubicBezTo>
                      <a:pt x="78" y="3"/>
                      <a:pt x="79" y="2"/>
                      <a:pt x="79" y="1"/>
                    </a:cubicBezTo>
                    <a:cubicBezTo>
                      <a:pt x="79" y="1"/>
                      <a:pt x="78" y="0"/>
                      <a:pt x="78" y="0"/>
                    </a:cubicBez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2" name="Freeform 257"/>
              <p:cNvSpPr>
                <a:spLocks/>
              </p:cNvSpPr>
              <p:nvPr/>
            </p:nvSpPr>
            <p:spPr bwMode="auto">
              <a:xfrm>
                <a:off x="4439" y="2409"/>
                <a:ext cx="91" cy="59"/>
              </a:xfrm>
              <a:custGeom>
                <a:avLst/>
                <a:gdLst>
                  <a:gd name="T0" fmla="*/ 32 w 46"/>
                  <a:gd name="T1" fmla="*/ 31 h 30"/>
                  <a:gd name="T2" fmla="*/ 0 w 46"/>
                  <a:gd name="T3" fmla="*/ 92 h 30"/>
                  <a:gd name="T4" fmla="*/ 457 w 46"/>
                  <a:gd name="T5" fmla="*/ 387 h 30"/>
                  <a:gd name="T6" fmla="*/ 641 w 46"/>
                  <a:gd name="T7" fmla="*/ 464 h 30"/>
                  <a:gd name="T8" fmla="*/ 1147 w 46"/>
                  <a:gd name="T9" fmla="*/ 761 h 30"/>
                  <a:gd name="T10" fmla="*/ 1331 w 46"/>
                  <a:gd name="T11" fmla="*/ 852 h 30"/>
                  <a:gd name="T12" fmla="*/ 1361 w 46"/>
                  <a:gd name="T13" fmla="*/ 852 h 30"/>
                  <a:gd name="T14" fmla="*/ 1361 w 46"/>
                  <a:gd name="T15" fmla="*/ 793 h 30"/>
                  <a:gd name="T16" fmla="*/ 1209 w 46"/>
                  <a:gd name="T17" fmla="*/ 677 h 30"/>
                  <a:gd name="T18" fmla="*/ 704 w 46"/>
                  <a:gd name="T19" fmla="*/ 356 h 30"/>
                  <a:gd name="T20" fmla="*/ 520 w 46"/>
                  <a:gd name="T21" fmla="*/ 267 h 30"/>
                  <a:gd name="T22" fmla="*/ 93 w 46"/>
                  <a:gd name="T23" fmla="*/ 31 h 30"/>
                  <a:gd name="T24" fmla="*/ 32 w 46"/>
                  <a:gd name="T25" fmla="*/ 31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
                  <a:gd name="T40" fmla="*/ 0 h 30"/>
                  <a:gd name="T41" fmla="*/ 46 w 46"/>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 h="30">
                    <a:moveTo>
                      <a:pt x="1" y="1"/>
                    </a:moveTo>
                    <a:cubicBezTo>
                      <a:pt x="0" y="1"/>
                      <a:pt x="0" y="2"/>
                      <a:pt x="0" y="3"/>
                    </a:cubicBezTo>
                    <a:cubicBezTo>
                      <a:pt x="3" y="7"/>
                      <a:pt x="9" y="10"/>
                      <a:pt x="15" y="13"/>
                    </a:cubicBezTo>
                    <a:cubicBezTo>
                      <a:pt x="21" y="16"/>
                      <a:pt x="21" y="16"/>
                      <a:pt x="21" y="16"/>
                    </a:cubicBezTo>
                    <a:cubicBezTo>
                      <a:pt x="27" y="19"/>
                      <a:pt x="35" y="23"/>
                      <a:pt x="38" y="26"/>
                    </a:cubicBezTo>
                    <a:cubicBezTo>
                      <a:pt x="44" y="29"/>
                      <a:pt x="44" y="29"/>
                      <a:pt x="44" y="29"/>
                    </a:cubicBezTo>
                    <a:cubicBezTo>
                      <a:pt x="44" y="30"/>
                      <a:pt x="45" y="30"/>
                      <a:pt x="45" y="29"/>
                    </a:cubicBezTo>
                    <a:cubicBezTo>
                      <a:pt x="46" y="29"/>
                      <a:pt x="46" y="28"/>
                      <a:pt x="45" y="27"/>
                    </a:cubicBezTo>
                    <a:cubicBezTo>
                      <a:pt x="40" y="23"/>
                      <a:pt x="40" y="23"/>
                      <a:pt x="40" y="23"/>
                    </a:cubicBezTo>
                    <a:cubicBezTo>
                      <a:pt x="37" y="21"/>
                      <a:pt x="29" y="16"/>
                      <a:pt x="23" y="12"/>
                    </a:cubicBezTo>
                    <a:cubicBezTo>
                      <a:pt x="17" y="9"/>
                      <a:pt x="17" y="9"/>
                      <a:pt x="17" y="9"/>
                    </a:cubicBezTo>
                    <a:cubicBezTo>
                      <a:pt x="11" y="7"/>
                      <a:pt x="5" y="4"/>
                      <a:pt x="3" y="1"/>
                    </a:cubicBezTo>
                    <a:cubicBezTo>
                      <a:pt x="2" y="0"/>
                      <a:pt x="1" y="0"/>
                      <a:pt x="1" y="1"/>
                    </a:cubicBez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3" name="Freeform 258"/>
              <p:cNvSpPr>
                <a:spLocks/>
              </p:cNvSpPr>
              <p:nvPr/>
            </p:nvSpPr>
            <p:spPr bwMode="auto">
              <a:xfrm>
                <a:off x="4477" y="2748"/>
                <a:ext cx="73" cy="57"/>
              </a:xfrm>
              <a:custGeom>
                <a:avLst/>
                <a:gdLst>
                  <a:gd name="T0" fmla="*/ 1012 w 37"/>
                  <a:gd name="T1" fmla="*/ 0 h 29"/>
                  <a:gd name="T2" fmla="*/ 923 w 37"/>
                  <a:gd name="T3" fmla="*/ 61 h 29"/>
                  <a:gd name="T4" fmla="*/ 300 w 37"/>
                  <a:gd name="T5" fmla="*/ 387 h 29"/>
                  <a:gd name="T6" fmla="*/ 124 w 37"/>
                  <a:gd name="T7" fmla="*/ 615 h 29"/>
                  <a:gd name="T8" fmla="*/ 0 w 37"/>
                  <a:gd name="T9" fmla="*/ 788 h 29"/>
                  <a:gd name="T10" fmla="*/ 0 w 37"/>
                  <a:gd name="T11" fmla="*/ 849 h 29"/>
                  <a:gd name="T12" fmla="*/ 63 w 37"/>
                  <a:gd name="T13" fmla="*/ 849 h 29"/>
                  <a:gd name="T14" fmla="*/ 245 w 37"/>
                  <a:gd name="T15" fmla="*/ 668 h 29"/>
                  <a:gd name="T16" fmla="*/ 393 w 37"/>
                  <a:gd name="T17" fmla="*/ 432 h 29"/>
                  <a:gd name="T18" fmla="*/ 985 w 37"/>
                  <a:gd name="T19" fmla="*/ 151 h 29"/>
                  <a:gd name="T20" fmla="*/ 1075 w 37"/>
                  <a:gd name="T21" fmla="*/ 92 h 29"/>
                  <a:gd name="T22" fmla="*/ 1075 w 37"/>
                  <a:gd name="T23" fmla="*/ 31 h 29"/>
                  <a:gd name="T24" fmla="*/ 1012 w 37"/>
                  <a:gd name="T25" fmla="*/ 0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7"/>
                  <a:gd name="T40" fmla="*/ 0 h 29"/>
                  <a:gd name="T41" fmla="*/ 37 w 37"/>
                  <a:gd name="T42" fmla="*/ 29 h 2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7" h="29">
                    <a:moveTo>
                      <a:pt x="34" y="0"/>
                    </a:moveTo>
                    <a:cubicBezTo>
                      <a:pt x="31" y="2"/>
                      <a:pt x="31" y="2"/>
                      <a:pt x="31" y="2"/>
                    </a:cubicBezTo>
                    <a:cubicBezTo>
                      <a:pt x="26" y="4"/>
                      <a:pt x="16" y="7"/>
                      <a:pt x="10" y="13"/>
                    </a:cubicBezTo>
                    <a:cubicBezTo>
                      <a:pt x="8" y="15"/>
                      <a:pt x="6" y="18"/>
                      <a:pt x="4" y="21"/>
                    </a:cubicBezTo>
                    <a:cubicBezTo>
                      <a:pt x="0" y="27"/>
                      <a:pt x="0" y="27"/>
                      <a:pt x="0" y="27"/>
                    </a:cubicBezTo>
                    <a:cubicBezTo>
                      <a:pt x="0" y="27"/>
                      <a:pt x="0" y="28"/>
                      <a:pt x="0" y="29"/>
                    </a:cubicBezTo>
                    <a:cubicBezTo>
                      <a:pt x="1" y="29"/>
                      <a:pt x="2" y="29"/>
                      <a:pt x="2" y="29"/>
                    </a:cubicBezTo>
                    <a:cubicBezTo>
                      <a:pt x="2" y="29"/>
                      <a:pt x="6" y="25"/>
                      <a:pt x="8" y="23"/>
                    </a:cubicBezTo>
                    <a:cubicBezTo>
                      <a:pt x="9" y="21"/>
                      <a:pt x="11" y="18"/>
                      <a:pt x="13" y="15"/>
                    </a:cubicBezTo>
                    <a:cubicBezTo>
                      <a:pt x="18" y="10"/>
                      <a:pt x="28" y="7"/>
                      <a:pt x="33" y="5"/>
                    </a:cubicBezTo>
                    <a:cubicBezTo>
                      <a:pt x="36" y="3"/>
                      <a:pt x="36" y="3"/>
                      <a:pt x="36" y="3"/>
                    </a:cubicBezTo>
                    <a:cubicBezTo>
                      <a:pt x="36" y="3"/>
                      <a:pt x="37" y="2"/>
                      <a:pt x="36" y="1"/>
                    </a:cubicBezTo>
                    <a:cubicBezTo>
                      <a:pt x="36" y="0"/>
                      <a:pt x="35" y="0"/>
                      <a:pt x="34" y="0"/>
                    </a:cubicBez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4" name="Freeform 259"/>
              <p:cNvSpPr>
                <a:spLocks/>
              </p:cNvSpPr>
              <p:nvPr/>
            </p:nvSpPr>
            <p:spPr bwMode="auto">
              <a:xfrm>
                <a:off x="4380" y="2619"/>
                <a:ext cx="366" cy="152"/>
              </a:xfrm>
              <a:custGeom>
                <a:avLst/>
                <a:gdLst>
                  <a:gd name="T0" fmla="*/ 5605 w 185"/>
                  <a:gd name="T1" fmla="*/ 0 h 77"/>
                  <a:gd name="T2" fmla="*/ 4993 w 185"/>
                  <a:gd name="T3" fmla="*/ 124 h 77"/>
                  <a:gd name="T4" fmla="*/ 4608 w 185"/>
                  <a:gd name="T5" fmla="*/ 184 h 77"/>
                  <a:gd name="T6" fmla="*/ 4337 w 185"/>
                  <a:gd name="T7" fmla="*/ 332 h 77"/>
                  <a:gd name="T8" fmla="*/ 3996 w 185"/>
                  <a:gd name="T9" fmla="*/ 424 h 77"/>
                  <a:gd name="T10" fmla="*/ 3601 w 185"/>
                  <a:gd name="T11" fmla="*/ 452 h 77"/>
                  <a:gd name="T12" fmla="*/ 3037 w 185"/>
                  <a:gd name="T13" fmla="*/ 545 h 77"/>
                  <a:gd name="T14" fmla="*/ 1883 w 185"/>
                  <a:gd name="T15" fmla="*/ 1325 h 77"/>
                  <a:gd name="T16" fmla="*/ 1424 w 185"/>
                  <a:gd name="T17" fmla="*/ 1652 h 77"/>
                  <a:gd name="T18" fmla="*/ 641 w 185"/>
                  <a:gd name="T19" fmla="*/ 2037 h 77"/>
                  <a:gd name="T20" fmla="*/ 489 w 185"/>
                  <a:gd name="T21" fmla="*/ 2092 h 77"/>
                  <a:gd name="T22" fmla="*/ 0 w 185"/>
                  <a:gd name="T23" fmla="*/ 2244 h 77"/>
                  <a:gd name="T24" fmla="*/ 520 w 185"/>
                  <a:gd name="T25" fmla="*/ 2217 h 77"/>
                  <a:gd name="T26" fmla="*/ 673 w 185"/>
                  <a:gd name="T27" fmla="*/ 2156 h 77"/>
                  <a:gd name="T28" fmla="*/ 1519 w 185"/>
                  <a:gd name="T29" fmla="*/ 1729 h 77"/>
                  <a:gd name="T30" fmla="*/ 1972 w 185"/>
                  <a:gd name="T31" fmla="*/ 1415 h 77"/>
                  <a:gd name="T32" fmla="*/ 2424 w 185"/>
                  <a:gd name="T33" fmla="*/ 1044 h 77"/>
                  <a:gd name="T34" fmla="*/ 2477 w 185"/>
                  <a:gd name="T35" fmla="*/ 1137 h 77"/>
                  <a:gd name="T36" fmla="*/ 2453 w 185"/>
                  <a:gd name="T37" fmla="*/ 1384 h 77"/>
                  <a:gd name="T38" fmla="*/ 2097 w 185"/>
                  <a:gd name="T39" fmla="*/ 1684 h 77"/>
                  <a:gd name="T40" fmla="*/ 2036 w 185"/>
                  <a:gd name="T41" fmla="*/ 1729 h 77"/>
                  <a:gd name="T42" fmla="*/ 2036 w 185"/>
                  <a:gd name="T43" fmla="*/ 1792 h 77"/>
                  <a:gd name="T44" fmla="*/ 2097 w 185"/>
                  <a:gd name="T45" fmla="*/ 1792 h 77"/>
                  <a:gd name="T46" fmla="*/ 2145 w 185"/>
                  <a:gd name="T47" fmla="*/ 1729 h 77"/>
                  <a:gd name="T48" fmla="*/ 2540 w 185"/>
                  <a:gd name="T49" fmla="*/ 1415 h 77"/>
                  <a:gd name="T50" fmla="*/ 2604 w 185"/>
                  <a:gd name="T51" fmla="*/ 1137 h 77"/>
                  <a:gd name="T52" fmla="*/ 2788 w 185"/>
                  <a:gd name="T53" fmla="*/ 807 h 77"/>
                  <a:gd name="T54" fmla="*/ 3096 w 185"/>
                  <a:gd name="T55" fmla="*/ 655 h 77"/>
                  <a:gd name="T56" fmla="*/ 3601 w 185"/>
                  <a:gd name="T57" fmla="*/ 576 h 77"/>
                  <a:gd name="T58" fmla="*/ 4028 w 185"/>
                  <a:gd name="T59" fmla="*/ 545 h 77"/>
                  <a:gd name="T60" fmla="*/ 4400 w 185"/>
                  <a:gd name="T61" fmla="*/ 424 h 77"/>
                  <a:gd name="T62" fmla="*/ 4732 w 185"/>
                  <a:gd name="T63" fmla="*/ 393 h 77"/>
                  <a:gd name="T64" fmla="*/ 5025 w 185"/>
                  <a:gd name="T65" fmla="*/ 245 h 77"/>
                  <a:gd name="T66" fmla="*/ 5605 w 185"/>
                  <a:gd name="T67" fmla="*/ 93 h 77"/>
                  <a:gd name="T68" fmla="*/ 5605 w 185"/>
                  <a:gd name="T69" fmla="*/ 0 h 7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5"/>
                  <a:gd name="T106" fmla="*/ 0 h 77"/>
                  <a:gd name="T107" fmla="*/ 185 w 185"/>
                  <a:gd name="T108" fmla="*/ 77 h 7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5" h="77">
                    <a:moveTo>
                      <a:pt x="185" y="0"/>
                    </a:moveTo>
                    <a:cubicBezTo>
                      <a:pt x="179" y="0"/>
                      <a:pt x="170" y="3"/>
                      <a:pt x="165" y="4"/>
                    </a:cubicBezTo>
                    <a:cubicBezTo>
                      <a:pt x="160" y="5"/>
                      <a:pt x="158" y="3"/>
                      <a:pt x="152" y="6"/>
                    </a:cubicBezTo>
                    <a:cubicBezTo>
                      <a:pt x="145" y="8"/>
                      <a:pt x="143" y="11"/>
                      <a:pt x="143" y="11"/>
                    </a:cubicBezTo>
                    <a:cubicBezTo>
                      <a:pt x="132" y="14"/>
                      <a:pt x="132" y="14"/>
                      <a:pt x="132" y="14"/>
                    </a:cubicBezTo>
                    <a:cubicBezTo>
                      <a:pt x="128" y="15"/>
                      <a:pt x="123" y="15"/>
                      <a:pt x="119" y="15"/>
                    </a:cubicBezTo>
                    <a:cubicBezTo>
                      <a:pt x="113" y="16"/>
                      <a:pt x="106" y="16"/>
                      <a:pt x="100" y="18"/>
                    </a:cubicBezTo>
                    <a:cubicBezTo>
                      <a:pt x="86" y="24"/>
                      <a:pt x="74" y="34"/>
                      <a:pt x="62" y="44"/>
                    </a:cubicBezTo>
                    <a:cubicBezTo>
                      <a:pt x="47" y="55"/>
                      <a:pt x="47" y="55"/>
                      <a:pt x="47" y="55"/>
                    </a:cubicBezTo>
                    <a:cubicBezTo>
                      <a:pt x="39" y="61"/>
                      <a:pt x="31" y="64"/>
                      <a:pt x="21" y="68"/>
                    </a:cubicBezTo>
                    <a:cubicBezTo>
                      <a:pt x="16" y="70"/>
                      <a:pt x="16" y="70"/>
                      <a:pt x="16" y="70"/>
                    </a:cubicBezTo>
                    <a:cubicBezTo>
                      <a:pt x="11" y="72"/>
                      <a:pt x="5" y="76"/>
                      <a:pt x="0" y="75"/>
                    </a:cubicBezTo>
                    <a:cubicBezTo>
                      <a:pt x="6" y="77"/>
                      <a:pt x="12" y="76"/>
                      <a:pt x="17" y="74"/>
                    </a:cubicBezTo>
                    <a:cubicBezTo>
                      <a:pt x="22" y="72"/>
                      <a:pt x="22" y="72"/>
                      <a:pt x="22" y="72"/>
                    </a:cubicBezTo>
                    <a:cubicBezTo>
                      <a:pt x="32" y="68"/>
                      <a:pt x="41" y="65"/>
                      <a:pt x="50" y="58"/>
                    </a:cubicBezTo>
                    <a:cubicBezTo>
                      <a:pt x="65" y="47"/>
                      <a:pt x="65" y="47"/>
                      <a:pt x="65" y="47"/>
                    </a:cubicBezTo>
                    <a:cubicBezTo>
                      <a:pt x="69" y="43"/>
                      <a:pt x="75" y="39"/>
                      <a:pt x="80" y="35"/>
                    </a:cubicBezTo>
                    <a:cubicBezTo>
                      <a:pt x="81" y="34"/>
                      <a:pt x="82" y="36"/>
                      <a:pt x="82" y="38"/>
                    </a:cubicBezTo>
                    <a:cubicBezTo>
                      <a:pt x="82" y="41"/>
                      <a:pt x="82" y="43"/>
                      <a:pt x="81" y="46"/>
                    </a:cubicBezTo>
                    <a:cubicBezTo>
                      <a:pt x="79" y="49"/>
                      <a:pt x="72" y="54"/>
                      <a:pt x="69" y="56"/>
                    </a:cubicBezTo>
                    <a:cubicBezTo>
                      <a:pt x="67" y="58"/>
                      <a:pt x="67" y="58"/>
                      <a:pt x="67" y="58"/>
                    </a:cubicBezTo>
                    <a:cubicBezTo>
                      <a:pt x="67" y="59"/>
                      <a:pt x="67" y="59"/>
                      <a:pt x="67" y="60"/>
                    </a:cubicBezTo>
                    <a:cubicBezTo>
                      <a:pt x="67" y="60"/>
                      <a:pt x="68" y="60"/>
                      <a:pt x="69" y="60"/>
                    </a:cubicBezTo>
                    <a:cubicBezTo>
                      <a:pt x="71" y="58"/>
                      <a:pt x="71" y="58"/>
                      <a:pt x="71" y="58"/>
                    </a:cubicBezTo>
                    <a:cubicBezTo>
                      <a:pt x="74" y="56"/>
                      <a:pt x="82" y="52"/>
                      <a:pt x="84" y="47"/>
                    </a:cubicBezTo>
                    <a:cubicBezTo>
                      <a:pt x="86" y="44"/>
                      <a:pt x="86" y="41"/>
                      <a:pt x="86" y="38"/>
                    </a:cubicBezTo>
                    <a:cubicBezTo>
                      <a:pt x="86" y="36"/>
                      <a:pt x="87" y="30"/>
                      <a:pt x="92" y="27"/>
                    </a:cubicBezTo>
                    <a:cubicBezTo>
                      <a:pt x="95" y="25"/>
                      <a:pt x="98" y="24"/>
                      <a:pt x="102" y="22"/>
                    </a:cubicBezTo>
                    <a:cubicBezTo>
                      <a:pt x="107" y="20"/>
                      <a:pt x="113" y="20"/>
                      <a:pt x="119" y="19"/>
                    </a:cubicBezTo>
                    <a:cubicBezTo>
                      <a:pt x="124" y="19"/>
                      <a:pt x="129" y="19"/>
                      <a:pt x="133" y="18"/>
                    </a:cubicBezTo>
                    <a:cubicBezTo>
                      <a:pt x="133" y="18"/>
                      <a:pt x="141" y="15"/>
                      <a:pt x="145" y="14"/>
                    </a:cubicBezTo>
                    <a:cubicBezTo>
                      <a:pt x="149" y="13"/>
                      <a:pt x="150" y="15"/>
                      <a:pt x="156" y="13"/>
                    </a:cubicBezTo>
                    <a:cubicBezTo>
                      <a:pt x="162" y="11"/>
                      <a:pt x="166" y="8"/>
                      <a:pt x="166" y="8"/>
                    </a:cubicBezTo>
                    <a:cubicBezTo>
                      <a:pt x="172" y="6"/>
                      <a:pt x="179" y="3"/>
                      <a:pt x="185" y="3"/>
                    </a:cubicBezTo>
                    <a:lnTo>
                      <a:pt x="185" y="0"/>
                    </a:ln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5" name="Freeform 260"/>
              <p:cNvSpPr>
                <a:spLocks/>
              </p:cNvSpPr>
              <p:nvPr/>
            </p:nvSpPr>
            <p:spPr bwMode="auto">
              <a:xfrm>
                <a:off x="4354" y="2536"/>
                <a:ext cx="392" cy="85"/>
              </a:xfrm>
              <a:custGeom>
                <a:avLst/>
                <a:gdLst>
                  <a:gd name="T0" fmla="*/ 5989 w 198"/>
                  <a:gd name="T1" fmla="*/ 1113 h 43"/>
                  <a:gd name="T2" fmla="*/ 5268 w 198"/>
                  <a:gd name="T3" fmla="*/ 1113 h 43"/>
                  <a:gd name="T4" fmla="*/ 4936 w 198"/>
                  <a:gd name="T5" fmla="*/ 988 h 43"/>
                  <a:gd name="T6" fmla="*/ 4500 w 198"/>
                  <a:gd name="T7" fmla="*/ 1052 h 43"/>
                  <a:gd name="T8" fmla="*/ 3920 w 198"/>
                  <a:gd name="T9" fmla="*/ 1020 h 43"/>
                  <a:gd name="T10" fmla="*/ 3825 w 198"/>
                  <a:gd name="T11" fmla="*/ 933 h 43"/>
                  <a:gd name="T12" fmla="*/ 3413 w 198"/>
                  <a:gd name="T13" fmla="*/ 688 h 43"/>
                  <a:gd name="T14" fmla="*/ 2948 w 198"/>
                  <a:gd name="T15" fmla="*/ 640 h 43"/>
                  <a:gd name="T16" fmla="*/ 2196 w 198"/>
                  <a:gd name="T17" fmla="*/ 457 h 43"/>
                  <a:gd name="T18" fmla="*/ 1831 w 198"/>
                  <a:gd name="T19" fmla="*/ 277 h 43"/>
                  <a:gd name="T20" fmla="*/ 940 w 198"/>
                  <a:gd name="T21" fmla="*/ 32 h 43"/>
                  <a:gd name="T22" fmla="*/ 643 w 198"/>
                  <a:gd name="T23" fmla="*/ 63 h 43"/>
                  <a:gd name="T24" fmla="*/ 0 w 198"/>
                  <a:gd name="T25" fmla="*/ 156 h 43"/>
                  <a:gd name="T26" fmla="*/ 643 w 198"/>
                  <a:gd name="T27" fmla="*/ 156 h 43"/>
                  <a:gd name="T28" fmla="*/ 940 w 198"/>
                  <a:gd name="T29" fmla="*/ 125 h 43"/>
                  <a:gd name="T30" fmla="*/ 1768 w 198"/>
                  <a:gd name="T31" fmla="*/ 395 h 43"/>
                  <a:gd name="T32" fmla="*/ 2011 w 198"/>
                  <a:gd name="T33" fmla="*/ 516 h 43"/>
                  <a:gd name="T34" fmla="*/ 2041 w 198"/>
                  <a:gd name="T35" fmla="*/ 579 h 43"/>
                  <a:gd name="T36" fmla="*/ 1800 w 198"/>
                  <a:gd name="T37" fmla="*/ 688 h 43"/>
                  <a:gd name="T38" fmla="*/ 940 w 198"/>
                  <a:gd name="T39" fmla="*/ 1052 h 43"/>
                  <a:gd name="T40" fmla="*/ 1861 w 198"/>
                  <a:gd name="T41" fmla="*/ 812 h 43"/>
                  <a:gd name="T42" fmla="*/ 2196 w 198"/>
                  <a:gd name="T43" fmla="*/ 640 h 43"/>
                  <a:gd name="T44" fmla="*/ 2552 w 198"/>
                  <a:gd name="T45" fmla="*/ 688 h 43"/>
                  <a:gd name="T46" fmla="*/ 2916 w 198"/>
                  <a:gd name="T47" fmla="*/ 751 h 43"/>
                  <a:gd name="T48" fmla="*/ 3383 w 198"/>
                  <a:gd name="T49" fmla="*/ 812 h 43"/>
                  <a:gd name="T50" fmla="*/ 3764 w 198"/>
                  <a:gd name="T51" fmla="*/ 1020 h 43"/>
                  <a:gd name="T52" fmla="*/ 3857 w 198"/>
                  <a:gd name="T53" fmla="*/ 1113 h 43"/>
                  <a:gd name="T54" fmla="*/ 4532 w 198"/>
                  <a:gd name="T55" fmla="*/ 1172 h 43"/>
                  <a:gd name="T56" fmla="*/ 4989 w 198"/>
                  <a:gd name="T57" fmla="*/ 1265 h 43"/>
                  <a:gd name="T58" fmla="*/ 5345 w 198"/>
                  <a:gd name="T59" fmla="*/ 1235 h 43"/>
                  <a:gd name="T60" fmla="*/ 6021 w 198"/>
                  <a:gd name="T61" fmla="*/ 1204 h 43"/>
                  <a:gd name="T62" fmla="*/ 5989 w 198"/>
                  <a:gd name="T63" fmla="*/ 1113 h 4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8"/>
                  <a:gd name="T97" fmla="*/ 0 h 43"/>
                  <a:gd name="T98" fmla="*/ 198 w 198"/>
                  <a:gd name="T99" fmla="*/ 43 h 4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8" h="43">
                    <a:moveTo>
                      <a:pt x="197" y="37"/>
                    </a:moveTo>
                    <a:cubicBezTo>
                      <a:pt x="189" y="40"/>
                      <a:pt x="180" y="39"/>
                      <a:pt x="173" y="37"/>
                    </a:cubicBezTo>
                    <a:cubicBezTo>
                      <a:pt x="170" y="36"/>
                      <a:pt x="166" y="33"/>
                      <a:pt x="162" y="33"/>
                    </a:cubicBezTo>
                    <a:cubicBezTo>
                      <a:pt x="157" y="33"/>
                      <a:pt x="153" y="34"/>
                      <a:pt x="148" y="35"/>
                    </a:cubicBezTo>
                    <a:cubicBezTo>
                      <a:pt x="142" y="37"/>
                      <a:pt x="136" y="39"/>
                      <a:pt x="129" y="34"/>
                    </a:cubicBezTo>
                    <a:cubicBezTo>
                      <a:pt x="126" y="31"/>
                      <a:pt x="126" y="31"/>
                      <a:pt x="126" y="31"/>
                    </a:cubicBezTo>
                    <a:cubicBezTo>
                      <a:pt x="122" y="27"/>
                      <a:pt x="119" y="25"/>
                      <a:pt x="112" y="23"/>
                    </a:cubicBezTo>
                    <a:cubicBezTo>
                      <a:pt x="97" y="21"/>
                      <a:pt x="97" y="21"/>
                      <a:pt x="97" y="21"/>
                    </a:cubicBezTo>
                    <a:cubicBezTo>
                      <a:pt x="88" y="19"/>
                      <a:pt x="80" y="18"/>
                      <a:pt x="72" y="15"/>
                    </a:cubicBezTo>
                    <a:cubicBezTo>
                      <a:pt x="68" y="14"/>
                      <a:pt x="64" y="11"/>
                      <a:pt x="60" y="9"/>
                    </a:cubicBezTo>
                    <a:cubicBezTo>
                      <a:pt x="51" y="4"/>
                      <a:pt x="42" y="0"/>
                      <a:pt x="31" y="1"/>
                    </a:cubicBezTo>
                    <a:cubicBezTo>
                      <a:pt x="21" y="2"/>
                      <a:pt x="21" y="2"/>
                      <a:pt x="21" y="2"/>
                    </a:cubicBezTo>
                    <a:cubicBezTo>
                      <a:pt x="14" y="3"/>
                      <a:pt x="7" y="5"/>
                      <a:pt x="0" y="5"/>
                    </a:cubicBezTo>
                    <a:cubicBezTo>
                      <a:pt x="8" y="5"/>
                      <a:pt x="15" y="6"/>
                      <a:pt x="21" y="5"/>
                    </a:cubicBezTo>
                    <a:cubicBezTo>
                      <a:pt x="31" y="4"/>
                      <a:pt x="31" y="4"/>
                      <a:pt x="31" y="4"/>
                    </a:cubicBezTo>
                    <a:cubicBezTo>
                      <a:pt x="41" y="4"/>
                      <a:pt x="49" y="8"/>
                      <a:pt x="58" y="13"/>
                    </a:cubicBezTo>
                    <a:cubicBezTo>
                      <a:pt x="61" y="14"/>
                      <a:pt x="63" y="16"/>
                      <a:pt x="66" y="17"/>
                    </a:cubicBezTo>
                    <a:cubicBezTo>
                      <a:pt x="67" y="17"/>
                      <a:pt x="67" y="18"/>
                      <a:pt x="67" y="19"/>
                    </a:cubicBezTo>
                    <a:cubicBezTo>
                      <a:pt x="64" y="20"/>
                      <a:pt x="61" y="22"/>
                      <a:pt x="59" y="23"/>
                    </a:cubicBezTo>
                    <a:cubicBezTo>
                      <a:pt x="49" y="30"/>
                      <a:pt x="42" y="37"/>
                      <a:pt x="31" y="35"/>
                    </a:cubicBezTo>
                    <a:cubicBezTo>
                      <a:pt x="44" y="37"/>
                      <a:pt x="53" y="33"/>
                      <a:pt x="61" y="27"/>
                    </a:cubicBezTo>
                    <a:cubicBezTo>
                      <a:pt x="63" y="25"/>
                      <a:pt x="68" y="22"/>
                      <a:pt x="72" y="21"/>
                    </a:cubicBezTo>
                    <a:cubicBezTo>
                      <a:pt x="75" y="20"/>
                      <a:pt x="81" y="22"/>
                      <a:pt x="84" y="23"/>
                    </a:cubicBezTo>
                    <a:cubicBezTo>
                      <a:pt x="88" y="23"/>
                      <a:pt x="92" y="24"/>
                      <a:pt x="96" y="25"/>
                    </a:cubicBezTo>
                    <a:cubicBezTo>
                      <a:pt x="111" y="27"/>
                      <a:pt x="111" y="27"/>
                      <a:pt x="111" y="27"/>
                    </a:cubicBezTo>
                    <a:cubicBezTo>
                      <a:pt x="117" y="29"/>
                      <a:pt x="120" y="31"/>
                      <a:pt x="124" y="34"/>
                    </a:cubicBezTo>
                    <a:cubicBezTo>
                      <a:pt x="127" y="37"/>
                      <a:pt x="127" y="37"/>
                      <a:pt x="127" y="37"/>
                    </a:cubicBezTo>
                    <a:cubicBezTo>
                      <a:pt x="135" y="43"/>
                      <a:pt x="142" y="41"/>
                      <a:pt x="149" y="39"/>
                    </a:cubicBezTo>
                    <a:cubicBezTo>
                      <a:pt x="153" y="38"/>
                      <a:pt x="156" y="41"/>
                      <a:pt x="164" y="42"/>
                    </a:cubicBezTo>
                    <a:cubicBezTo>
                      <a:pt x="173" y="42"/>
                      <a:pt x="175" y="40"/>
                      <a:pt x="176" y="41"/>
                    </a:cubicBezTo>
                    <a:cubicBezTo>
                      <a:pt x="182" y="42"/>
                      <a:pt x="191" y="42"/>
                      <a:pt x="198" y="40"/>
                    </a:cubicBezTo>
                    <a:lnTo>
                      <a:pt x="197" y="37"/>
                    </a:lnTo>
                    <a:close/>
                  </a:path>
                </a:pathLst>
              </a:custGeom>
              <a:solidFill>
                <a:srgbClr val="9A00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6" name="Freeform 261"/>
              <p:cNvSpPr>
                <a:spLocks/>
              </p:cNvSpPr>
              <p:nvPr/>
            </p:nvSpPr>
            <p:spPr bwMode="auto">
              <a:xfrm>
                <a:off x="4728" y="2597"/>
                <a:ext cx="22" cy="38"/>
              </a:xfrm>
              <a:custGeom>
                <a:avLst/>
                <a:gdLst>
                  <a:gd name="T0" fmla="*/ 320 w 11"/>
                  <a:gd name="T1" fmla="*/ 608 h 19"/>
                  <a:gd name="T2" fmla="*/ 224 w 11"/>
                  <a:gd name="T3" fmla="*/ 160 h 19"/>
                  <a:gd name="T4" fmla="*/ 0 w 11"/>
                  <a:gd name="T5" fmla="*/ 0 h 19"/>
                  <a:gd name="T6" fmla="*/ 0 60000 65536"/>
                  <a:gd name="T7" fmla="*/ 0 60000 65536"/>
                  <a:gd name="T8" fmla="*/ 0 60000 65536"/>
                  <a:gd name="T9" fmla="*/ 0 w 11"/>
                  <a:gd name="T10" fmla="*/ 0 h 19"/>
                  <a:gd name="T11" fmla="*/ 11 w 11"/>
                  <a:gd name="T12" fmla="*/ 19 h 19"/>
                </a:gdLst>
                <a:ahLst/>
                <a:cxnLst>
                  <a:cxn ang="T6">
                    <a:pos x="T0" y="T1"/>
                  </a:cxn>
                  <a:cxn ang="T7">
                    <a:pos x="T2" y="T3"/>
                  </a:cxn>
                  <a:cxn ang="T8">
                    <a:pos x="T4" y="T5"/>
                  </a:cxn>
                </a:cxnLst>
                <a:rect l="T9" t="T10" r="T11" b="T12"/>
                <a:pathLst>
                  <a:path w="11" h="19">
                    <a:moveTo>
                      <a:pt x="10" y="19"/>
                    </a:moveTo>
                    <a:cubicBezTo>
                      <a:pt x="11" y="15"/>
                      <a:pt x="9" y="8"/>
                      <a:pt x="7" y="5"/>
                    </a:cubicBezTo>
                    <a:cubicBezTo>
                      <a:pt x="6" y="2"/>
                      <a:pt x="3" y="0"/>
                      <a:pt x="0" y="0"/>
                    </a:cubicBezTo>
                  </a:path>
                </a:pathLst>
              </a:custGeom>
              <a:noFill/>
              <a:ln w="6350" cap="rnd">
                <a:solidFill>
                  <a:srgbClr val="3333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97" name="Freeform 262"/>
              <p:cNvSpPr>
                <a:spLocks/>
              </p:cNvSpPr>
              <p:nvPr/>
            </p:nvSpPr>
            <p:spPr bwMode="auto">
              <a:xfrm>
                <a:off x="4669" y="2629"/>
                <a:ext cx="36" cy="10"/>
              </a:xfrm>
              <a:custGeom>
                <a:avLst/>
                <a:gdLst>
                  <a:gd name="T0" fmla="*/ 0 w 18"/>
                  <a:gd name="T1" fmla="*/ 160 h 5"/>
                  <a:gd name="T2" fmla="*/ 576 w 18"/>
                  <a:gd name="T3" fmla="*/ 0 h 5"/>
                  <a:gd name="T4" fmla="*/ 32 w 18"/>
                  <a:gd name="T5" fmla="*/ 160 h 5"/>
                  <a:gd name="T6" fmla="*/ 0 60000 65536"/>
                  <a:gd name="T7" fmla="*/ 0 60000 65536"/>
                  <a:gd name="T8" fmla="*/ 0 60000 65536"/>
                  <a:gd name="T9" fmla="*/ 0 w 18"/>
                  <a:gd name="T10" fmla="*/ 0 h 5"/>
                  <a:gd name="T11" fmla="*/ 18 w 18"/>
                  <a:gd name="T12" fmla="*/ 5 h 5"/>
                </a:gdLst>
                <a:ahLst/>
                <a:cxnLst>
                  <a:cxn ang="T6">
                    <a:pos x="T0" y="T1"/>
                  </a:cxn>
                  <a:cxn ang="T7">
                    <a:pos x="T2" y="T3"/>
                  </a:cxn>
                  <a:cxn ang="T8">
                    <a:pos x="T4" y="T5"/>
                  </a:cxn>
                </a:cxnLst>
                <a:rect l="T9" t="T10" r="T11" b="T12"/>
                <a:pathLst>
                  <a:path w="18" h="5">
                    <a:moveTo>
                      <a:pt x="0" y="5"/>
                    </a:moveTo>
                    <a:cubicBezTo>
                      <a:pt x="6" y="1"/>
                      <a:pt x="11" y="0"/>
                      <a:pt x="18" y="0"/>
                    </a:cubicBezTo>
                    <a:cubicBezTo>
                      <a:pt x="13" y="4"/>
                      <a:pt x="7" y="3"/>
                      <a:pt x="1" y="5"/>
                    </a:cubicBezTo>
                  </a:path>
                </a:pathLst>
              </a:custGeom>
              <a:solidFill>
                <a:srgbClr val="7400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8" name="Freeform 263"/>
              <p:cNvSpPr>
                <a:spLocks/>
              </p:cNvSpPr>
              <p:nvPr/>
            </p:nvSpPr>
            <p:spPr bwMode="auto">
              <a:xfrm>
                <a:off x="4667" y="2649"/>
                <a:ext cx="28" cy="17"/>
              </a:xfrm>
              <a:custGeom>
                <a:avLst/>
                <a:gdLst>
                  <a:gd name="T0" fmla="*/ 0 w 14"/>
                  <a:gd name="T1" fmla="*/ 189 h 9"/>
                  <a:gd name="T2" fmla="*/ 192 w 14"/>
                  <a:gd name="T3" fmla="*/ 53 h 9"/>
                  <a:gd name="T4" fmla="*/ 448 w 14"/>
                  <a:gd name="T5" fmla="*/ 0 h 9"/>
                  <a:gd name="T6" fmla="*/ 256 w 14"/>
                  <a:gd name="T7" fmla="*/ 100 h 9"/>
                  <a:gd name="T8" fmla="*/ 0 w 14"/>
                  <a:gd name="T9" fmla="*/ 213 h 9"/>
                  <a:gd name="T10" fmla="*/ 0 60000 65536"/>
                  <a:gd name="T11" fmla="*/ 0 60000 65536"/>
                  <a:gd name="T12" fmla="*/ 0 60000 65536"/>
                  <a:gd name="T13" fmla="*/ 0 60000 65536"/>
                  <a:gd name="T14" fmla="*/ 0 60000 65536"/>
                  <a:gd name="T15" fmla="*/ 0 w 14"/>
                  <a:gd name="T16" fmla="*/ 0 h 9"/>
                  <a:gd name="T17" fmla="*/ 14 w 14"/>
                  <a:gd name="T18" fmla="*/ 9 h 9"/>
                </a:gdLst>
                <a:ahLst/>
                <a:cxnLst>
                  <a:cxn ang="T10">
                    <a:pos x="T0" y="T1"/>
                  </a:cxn>
                  <a:cxn ang="T11">
                    <a:pos x="T2" y="T3"/>
                  </a:cxn>
                  <a:cxn ang="T12">
                    <a:pos x="T4" y="T5"/>
                  </a:cxn>
                  <a:cxn ang="T13">
                    <a:pos x="T6" y="T7"/>
                  </a:cxn>
                  <a:cxn ang="T14">
                    <a:pos x="T8" y="T9"/>
                  </a:cxn>
                </a:cxnLst>
                <a:rect l="T15" t="T16" r="T17" b="T18"/>
                <a:pathLst>
                  <a:path w="14" h="9">
                    <a:moveTo>
                      <a:pt x="0" y="8"/>
                    </a:moveTo>
                    <a:cubicBezTo>
                      <a:pt x="1" y="6"/>
                      <a:pt x="4" y="4"/>
                      <a:pt x="6" y="2"/>
                    </a:cubicBezTo>
                    <a:cubicBezTo>
                      <a:pt x="8" y="1"/>
                      <a:pt x="11" y="0"/>
                      <a:pt x="14" y="0"/>
                    </a:cubicBezTo>
                    <a:cubicBezTo>
                      <a:pt x="12" y="1"/>
                      <a:pt x="10" y="2"/>
                      <a:pt x="8" y="4"/>
                    </a:cubicBezTo>
                    <a:cubicBezTo>
                      <a:pt x="6" y="6"/>
                      <a:pt x="3" y="8"/>
                      <a:pt x="0" y="9"/>
                    </a:cubicBezTo>
                  </a:path>
                </a:pathLst>
              </a:custGeom>
              <a:solidFill>
                <a:srgbClr val="7400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999" name="Freeform 264"/>
              <p:cNvSpPr>
                <a:spLocks/>
              </p:cNvSpPr>
              <p:nvPr/>
            </p:nvSpPr>
            <p:spPr bwMode="auto">
              <a:xfrm>
                <a:off x="4657" y="2603"/>
                <a:ext cx="38" cy="10"/>
              </a:xfrm>
              <a:custGeom>
                <a:avLst/>
                <a:gdLst>
                  <a:gd name="T0" fmla="*/ 0 w 19"/>
                  <a:gd name="T1" fmla="*/ 32 h 5"/>
                  <a:gd name="T2" fmla="*/ 192 w 19"/>
                  <a:gd name="T3" fmla="*/ 0 h 5"/>
                  <a:gd name="T4" fmla="*/ 320 w 19"/>
                  <a:gd name="T5" fmla="*/ 32 h 5"/>
                  <a:gd name="T6" fmla="*/ 608 w 19"/>
                  <a:gd name="T7" fmla="*/ 128 h 5"/>
                  <a:gd name="T8" fmla="*/ 352 w 19"/>
                  <a:gd name="T9" fmla="*/ 64 h 5"/>
                  <a:gd name="T10" fmla="*/ 0 w 19"/>
                  <a:gd name="T11" fmla="*/ 64 h 5"/>
                  <a:gd name="T12" fmla="*/ 0 60000 65536"/>
                  <a:gd name="T13" fmla="*/ 0 60000 65536"/>
                  <a:gd name="T14" fmla="*/ 0 60000 65536"/>
                  <a:gd name="T15" fmla="*/ 0 60000 65536"/>
                  <a:gd name="T16" fmla="*/ 0 60000 65536"/>
                  <a:gd name="T17" fmla="*/ 0 60000 65536"/>
                  <a:gd name="T18" fmla="*/ 0 w 19"/>
                  <a:gd name="T19" fmla="*/ 0 h 5"/>
                  <a:gd name="T20" fmla="*/ 19 w 19"/>
                  <a:gd name="T21" fmla="*/ 5 h 5"/>
                </a:gdLst>
                <a:ahLst/>
                <a:cxnLst>
                  <a:cxn ang="T12">
                    <a:pos x="T0" y="T1"/>
                  </a:cxn>
                  <a:cxn ang="T13">
                    <a:pos x="T2" y="T3"/>
                  </a:cxn>
                  <a:cxn ang="T14">
                    <a:pos x="T4" y="T5"/>
                  </a:cxn>
                  <a:cxn ang="T15">
                    <a:pos x="T6" y="T7"/>
                  </a:cxn>
                  <a:cxn ang="T16">
                    <a:pos x="T8" y="T9"/>
                  </a:cxn>
                  <a:cxn ang="T17">
                    <a:pos x="T10" y="T11"/>
                  </a:cxn>
                </a:cxnLst>
                <a:rect l="T18" t="T19" r="T20" b="T21"/>
                <a:pathLst>
                  <a:path w="19" h="5">
                    <a:moveTo>
                      <a:pt x="0" y="1"/>
                    </a:moveTo>
                    <a:cubicBezTo>
                      <a:pt x="2" y="1"/>
                      <a:pt x="4" y="0"/>
                      <a:pt x="6" y="0"/>
                    </a:cubicBezTo>
                    <a:cubicBezTo>
                      <a:pt x="7" y="0"/>
                      <a:pt x="9" y="0"/>
                      <a:pt x="10" y="1"/>
                    </a:cubicBezTo>
                    <a:cubicBezTo>
                      <a:pt x="13" y="2"/>
                      <a:pt x="17" y="3"/>
                      <a:pt x="19" y="4"/>
                    </a:cubicBezTo>
                    <a:cubicBezTo>
                      <a:pt x="16" y="5"/>
                      <a:pt x="14" y="3"/>
                      <a:pt x="11" y="2"/>
                    </a:cubicBezTo>
                    <a:cubicBezTo>
                      <a:pt x="7" y="2"/>
                      <a:pt x="3" y="2"/>
                      <a:pt x="0" y="2"/>
                    </a:cubicBezTo>
                  </a:path>
                </a:pathLst>
              </a:custGeom>
              <a:solidFill>
                <a:srgbClr val="7400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0" name="Freeform 265"/>
              <p:cNvSpPr>
                <a:spLocks/>
              </p:cNvSpPr>
              <p:nvPr/>
            </p:nvSpPr>
            <p:spPr bwMode="auto">
              <a:xfrm>
                <a:off x="4673" y="2587"/>
                <a:ext cx="28" cy="14"/>
              </a:xfrm>
              <a:custGeom>
                <a:avLst/>
                <a:gdLst>
                  <a:gd name="T0" fmla="*/ 0 w 14"/>
                  <a:gd name="T1" fmla="*/ 0 h 7"/>
                  <a:gd name="T2" fmla="*/ 224 w 14"/>
                  <a:gd name="T3" fmla="*/ 32 h 7"/>
                  <a:gd name="T4" fmla="*/ 320 w 14"/>
                  <a:gd name="T5" fmla="*/ 96 h 7"/>
                  <a:gd name="T6" fmla="*/ 448 w 14"/>
                  <a:gd name="T7" fmla="*/ 224 h 7"/>
                  <a:gd name="T8" fmla="*/ 256 w 14"/>
                  <a:gd name="T9" fmla="*/ 96 h 7"/>
                  <a:gd name="T10" fmla="*/ 160 w 14"/>
                  <a:gd name="T11" fmla="*/ 64 h 7"/>
                  <a:gd name="T12" fmla="*/ 32 w 14"/>
                  <a:gd name="T13" fmla="*/ 32 h 7"/>
                  <a:gd name="T14" fmla="*/ 0 60000 65536"/>
                  <a:gd name="T15" fmla="*/ 0 60000 65536"/>
                  <a:gd name="T16" fmla="*/ 0 60000 65536"/>
                  <a:gd name="T17" fmla="*/ 0 60000 65536"/>
                  <a:gd name="T18" fmla="*/ 0 60000 65536"/>
                  <a:gd name="T19" fmla="*/ 0 60000 65536"/>
                  <a:gd name="T20" fmla="*/ 0 60000 65536"/>
                  <a:gd name="T21" fmla="*/ 0 w 14"/>
                  <a:gd name="T22" fmla="*/ 0 h 7"/>
                  <a:gd name="T23" fmla="*/ 14 w 14"/>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7">
                    <a:moveTo>
                      <a:pt x="0" y="0"/>
                    </a:moveTo>
                    <a:cubicBezTo>
                      <a:pt x="2" y="1"/>
                      <a:pt x="5" y="0"/>
                      <a:pt x="7" y="1"/>
                    </a:cubicBezTo>
                    <a:cubicBezTo>
                      <a:pt x="8" y="1"/>
                      <a:pt x="9" y="2"/>
                      <a:pt x="10" y="3"/>
                    </a:cubicBezTo>
                    <a:cubicBezTo>
                      <a:pt x="12" y="4"/>
                      <a:pt x="13" y="5"/>
                      <a:pt x="14" y="7"/>
                    </a:cubicBezTo>
                    <a:cubicBezTo>
                      <a:pt x="12" y="6"/>
                      <a:pt x="10" y="4"/>
                      <a:pt x="8" y="3"/>
                    </a:cubicBezTo>
                    <a:cubicBezTo>
                      <a:pt x="7" y="3"/>
                      <a:pt x="6" y="2"/>
                      <a:pt x="5" y="2"/>
                    </a:cubicBezTo>
                    <a:cubicBezTo>
                      <a:pt x="3" y="2"/>
                      <a:pt x="2" y="1"/>
                      <a:pt x="1" y="1"/>
                    </a:cubicBezTo>
                  </a:path>
                </a:pathLst>
              </a:custGeom>
              <a:solidFill>
                <a:srgbClr val="7400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1" name="Freeform 266"/>
              <p:cNvSpPr>
                <a:spLocks/>
              </p:cNvSpPr>
              <p:nvPr/>
            </p:nvSpPr>
            <p:spPr bwMode="auto">
              <a:xfrm>
                <a:off x="4445" y="2639"/>
                <a:ext cx="40" cy="6"/>
              </a:xfrm>
              <a:custGeom>
                <a:avLst/>
                <a:gdLst>
                  <a:gd name="T0" fmla="*/ 0 w 20"/>
                  <a:gd name="T1" fmla="*/ 96 h 3"/>
                  <a:gd name="T2" fmla="*/ 288 w 20"/>
                  <a:gd name="T3" fmla="*/ 0 h 3"/>
                  <a:gd name="T4" fmla="*/ 640 w 20"/>
                  <a:gd name="T5" fmla="*/ 0 h 3"/>
                  <a:gd name="T6" fmla="*/ 160 w 20"/>
                  <a:gd name="T7" fmla="*/ 64 h 3"/>
                  <a:gd name="T8" fmla="*/ 0 60000 65536"/>
                  <a:gd name="T9" fmla="*/ 0 60000 65536"/>
                  <a:gd name="T10" fmla="*/ 0 60000 65536"/>
                  <a:gd name="T11" fmla="*/ 0 60000 65536"/>
                  <a:gd name="T12" fmla="*/ 0 w 20"/>
                  <a:gd name="T13" fmla="*/ 0 h 3"/>
                  <a:gd name="T14" fmla="*/ 20 w 20"/>
                  <a:gd name="T15" fmla="*/ 3 h 3"/>
                </a:gdLst>
                <a:ahLst/>
                <a:cxnLst>
                  <a:cxn ang="T8">
                    <a:pos x="T0" y="T1"/>
                  </a:cxn>
                  <a:cxn ang="T9">
                    <a:pos x="T2" y="T3"/>
                  </a:cxn>
                  <a:cxn ang="T10">
                    <a:pos x="T4" y="T5"/>
                  </a:cxn>
                  <a:cxn ang="T11">
                    <a:pos x="T6" y="T7"/>
                  </a:cxn>
                </a:cxnLst>
                <a:rect l="T12" t="T13" r="T14" b="T15"/>
                <a:pathLst>
                  <a:path w="20" h="3">
                    <a:moveTo>
                      <a:pt x="0" y="3"/>
                    </a:moveTo>
                    <a:cubicBezTo>
                      <a:pt x="3" y="2"/>
                      <a:pt x="6" y="0"/>
                      <a:pt x="9" y="0"/>
                    </a:cubicBezTo>
                    <a:cubicBezTo>
                      <a:pt x="13" y="0"/>
                      <a:pt x="17" y="0"/>
                      <a:pt x="20" y="0"/>
                    </a:cubicBezTo>
                    <a:cubicBezTo>
                      <a:pt x="16" y="2"/>
                      <a:pt x="10" y="2"/>
                      <a:pt x="5" y="2"/>
                    </a:cubicBezTo>
                  </a:path>
                </a:pathLst>
              </a:custGeom>
              <a:solidFill>
                <a:srgbClr val="7400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2" name="Freeform 267"/>
              <p:cNvSpPr>
                <a:spLocks/>
              </p:cNvSpPr>
              <p:nvPr/>
            </p:nvSpPr>
            <p:spPr bwMode="auto">
              <a:xfrm>
                <a:off x="4651" y="2653"/>
                <a:ext cx="54" cy="41"/>
              </a:xfrm>
              <a:custGeom>
                <a:avLst/>
                <a:gdLst>
                  <a:gd name="T0" fmla="*/ 0 w 27"/>
                  <a:gd name="T1" fmla="*/ 595 h 21"/>
                  <a:gd name="T2" fmla="*/ 384 w 27"/>
                  <a:gd name="T3" fmla="*/ 305 h 21"/>
                  <a:gd name="T4" fmla="*/ 864 w 27"/>
                  <a:gd name="T5" fmla="*/ 0 h 21"/>
                  <a:gd name="T6" fmla="*/ 480 w 27"/>
                  <a:gd name="T7" fmla="*/ 305 h 21"/>
                  <a:gd name="T8" fmla="*/ 96 w 27"/>
                  <a:gd name="T9" fmla="*/ 537 h 21"/>
                  <a:gd name="T10" fmla="*/ 0 60000 65536"/>
                  <a:gd name="T11" fmla="*/ 0 60000 65536"/>
                  <a:gd name="T12" fmla="*/ 0 60000 65536"/>
                  <a:gd name="T13" fmla="*/ 0 60000 65536"/>
                  <a:gd name="T14" fmla="*/ 0 60000 65536"/>
                  <a:gd name="T15" fmla="*/ 0 w 27"/>
                  <a:gd name="T16" fmla="*/ 0 h 21"/>
                  <a:gd name="T17" fmla="*/ 27 w 27"/>
                  <a:gd name="T18" fmla="*/ 21 h 21"/>
                </a:gdLst>
                <a:ahLst/>
                <a:cxnLst>
                  <a:cxn ang="T10">
                    <a:pos x="T0" y="T1"/>
                  </a:cxn>
                  <a:cxn ang="T11">
                    <a:pos x="T2" y="T3"/>
                  </a:cxn>
                  <a:cxn ang="T12">
                    <a:pos x="T4" y="T5"/>
                  </a:cxn>
                  <a:cxn ang="T13">
                    <a:pos x="T6" y="T7"/>
                  </a:cxn>
                  <a:cxn ang="T14">
                    <a:pos x="T8" y="T9"/>
                  </a:cxn>
                </a:cxnLst>
                <a:rect l="T15" t="T16" r="T17" b="T18"/>
                <a:pathLst>
                  <a:path w="27" h="21">
                    <a:moveTo>
                      <a:pt x="0" y="21"/>
                    </a:moveTo>
                    <a:cubicBezTo>
                      <a:pt x="3" y="16"/>
                      <a:pt x="7" y="14"/>
                      <a:pt x="12" y="11"/>
                    </a:cubicBezTo>
                    <a:cubicBezTo>
                      <a:pt x="18" y="8"/>
                      <a:pt x="22" y="3"/>
                      <a:pt x="27" y="0"/>
                    </a:cubicBezTo>
                    <a:cubicBezTo>
                      <a:pt x="22" y="2"/>
                      <a:pt x="20" y="8"/>
                      <a:pt x="15" y="11"/>
                    </a:cubicBezTo>
                    <a:cubicBezTo>
                      <a:pt x="11" y="13"/>
                      <a:pt x="7" y="16"/>
                      <a:pt x="3"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3" name="Freeform 268"/>
              <p:cNvSpPr>
                <a:spLocks/>
              </p:cNvSpPr>
              <p:nvPr/>
            </p:nvSpPr>
            <p:spPr bwMode="auto">
              <a:xfrm>
                <a:off x="4540" y="2661"/>
                <a:ext cx="89" cy="65"/>
              </a:xfrm>
              <a:custGeom>
                <a:avLst/>
                <a:gdLst>
                  <a:gd name="T0" fmla="*/ 0 w 45"/>
                  <a:gd name="T1" fmla="*/ 977 h 33"/>
                  <a:gd name="T2" fmla="*/ 216 w 45"/>
                  <a:gd name="T3" fmla="*/ 589 h 33"/>
                  <a:gd name="T4" fmla="*/ 364 w 45"/>
                  <a:gd name="T5" fmla="*/ 244 h 33"/>
                  <a:gd name="T6" fmla="*/ 783 w 45"/>
                  <a:gd name="T7" fmla="*/ 63 h 33"/>
                  <a:gd name="T8" fmla="*/ 1361 w 45"/>
                  <a:gd name="T9" fmla="*/ 0 h 33"/>
                  <a:gd name="T10" fmla="*/ 1115 w 45"/>
                  <a:gd name="T11" fmla="*/ 63 h 33"/>
                  <a:gd name="T12" fmla="*/ 845 w 45"/>
                  <a:gd name="T13" fmla="*/ 124 h 33"/>
                  <a:gd name="T14" fmla="*/ 457 w 45"/>
                  <a:gd name="T15" fmla="*/ 244 h 33"/>
                  <a:gd name="T16" fmla="*/ 309 w 45"/>
                  <a:gd name="T17" fmla="*/ 481 h 33"/>
                  <a:gd name="T18" fmla="*/ 32 w 45"/>
                  <a:gd name="T19" fmla="*/ 977 h 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5"/>
                  <a:gd name="T31" fmla="*/ 0 h 33"/>
                  <a:gd name="T32" fmla="*/ 45 w 45"/>
                  <a:gd name="T33" fmla="*/ 33 h 3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5" h="33">
                    <a:moveTo>
                      <a:pt x="0" y="33"/>
                    </a:moveTo>
                    <a:cubicBezTo>
                      <a:pt x="5" y="32"/>
                      <a:pt x="7" y="24"/>
                      <a:pt x="7" y="20"/>
                    </a:cubicBezTo>
                    <a:cubicBezTo>
                      <a:pt x="8" y="15"/>
                      <a:pt x="7" y="11"/>
                      <a:pt x="12" y="8"/>
                    </a:cubicBezTo>
                    <a:cubicBezTo>
                      <a:pt x="16" y="5"/>
                      <a:pt x="21" y="2"/>
                      <a:pt x="26" y="2"/>
                    </a:cubicBezTo>
                    <a:cubicBezTo>
                      <a:pt x="31" y="1"/>
                      <a:pt x="39" y="1"/>
                      <a:pt x="45" y="0"/>
                    </a:cubicBezTo>
                    <a:cubicBezTo>
                      <a:pt x="42" y="0"/>
                      <a:pt x="39" y="2"/>
                      <a:pt x="37" y="2"/>
                    </a:cubicBezTo>
                    <a:cubicBezTo>
                      <a:pt x="34" y="3"/>
                      <a:pt x="30" y="4"/>
                      <a:pt x="28" y="4"/>
                    </a:cubicBezTo>
                    <a:cubicBezTo>
                      <a:pt x="23" y="4"/>
                      <a:pt x="19" y="6"/>
                      <a:pt x="15" y="8"/>
                    </a:cubicBezTo>
                    <a:cubicBezTo>
                      <a:pt x="13" y="10"/>
                      <a:pt x="10" y="13"/>
                      <a:pt x="10" y="16"/>
                    </a:cubicBezTo>
                    <a:cubicBezTo>
                      <a:pt x="9" y="21"/>
                      <a:pt x="8" y="28"/>
                      <a:pt x="1" y="3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4" name="Freeform 269"/>
              <p:cNvSpPr>
                <a:spLocks/>
              </p:cNvSpPr>
              <p:nvPr/>
            </p:nvSpPr>
            <p:spPr bwMode="auto">
              <a:xfrm>
                <a:off x="4610" y="2617"/>
                <a:ext cx="67" cy="8"/>
              </a:xfrm>
              <a:custGeom>
                <a:avLst/>
                <a:gdLst>
                  <a:gd name="T0" fmla="*/ 0 w 34"/>
                  <a:gd name="T1" fmla="*/ 0 h 4"/>
                  <a:gd name="T2" fmla="*/ 244 w 34"/>
                  <a:gd name="T3" fmla="*/ 64 h 4"/>
                  <a:gd name="T4" fmla="*/ 512 w 34"/>
                  <a:gd name="T5" fmla="*/ 64 h 4"/>
                  <a:gd name="T6" fmla="*/ 741 w 34"/>
                  <a:gd name="T7" fmla="*/ 64 h 4"/>
                  <a:gd name="T8" fmla="*/ 1009 w 34"/>
                  <a:gd name="T9" fmla="*/ 96 h 4"/>
                  <a:gd name="T10" fmla="*/ 796 w 34"/>
                  <a:gd name="T11" fmla="*/ 128 h 4"/>
                  <a:gd name="T12" fmla="*/ 591 w 34"/>
                  <a:gd name="T13" fmla="*/ 96 h 4"/>
                  <a:gd name="T14" fmla="*/ 0 w 34"/>
                  <a:gd name="T15" fmla="*/ 0 h 4"/>
                  <a:gd name="T16" fmla="*/ 0 60000 65536"/>
                  <a:gd name="T17" fmla="*/ 0 60000 65536"/>
                  <a:gd name="T18" fmla="*/ 0 60000 65536"/>
                  <a:gd name="T19" fmla="*/ 0 60000 65536"/>
                  <a:gd name="T20" fmla="*/ 0 60000 65536"/>
                  <a:gd name="T21" fmla="*/ 0 60000 65536"/>
                  <a:gd name="T22" fmla="*/ 0 60000 65536"/>
                  <a:gd name="T23" fmla="*/ 0 60000 65536"/>
                  <a:gd name="T24" fmla="*/ 0 w 34"/>
                  <a:gd name="T25" fmla="*/ 0 h 4"/>
                  <a:gd name="T26" fmla="*/ 34 w 3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4" h="4">
                    <a:moveTo>
                      <a:pt x="0" y="0"/>
                    </a:moveTo>
                    <a:cubicBezTo>
                      <a:pt x="1" y="2"/>
                      <a:pt x="6" y="2"/>
                      <a:pt x="8" y="2"/>
                    </a:cubicBezTo>
                    <a:cubicBezTo>
                      <a:pt x="11" y="2"/>
                      <a:pt x="14" y="2"/>
                      <a:pt x="17" y="2"/>
                    </a:cubicBezTo>
                    <a:cubicBezTo>
                      <a:pt x="20" y="1"/>
                      <a:pt x="22" y="1"/>
                      <a:pt x="25" y="2"/>
                    </a:cubicBezTo>
                    <a:cubicBezTo>
                      <a:pt x="28" y="2"/>
                      <a:pt x="31" y="3"/>
                      <a:pt x="34" y="3"/>
                    </a:cubicBezTo>
                    <a:cubicBezTo>
                      <a:pt x="32" y="3"/>
                      <a:pt x="29" y="4"/>
                      <a:pt x="27" y="4"/>
                    </a:cubicBezTo>
                    <a:cubicBezTo>
                      <a:pt x="25" y="4"/>
                      <a:pt x="23" y="3"/>
                      <a:pt x="20" y="3"/>
                    </a:cubicBezTo>
                    <a:cubicBezTo>
                      <a:pt x="15" y="3"/>
                      <a:pt x="5" y="4"/>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5" name="Freeform 270"/>
              <p:cNvSpPr>
                <a:spLocks/>
              </p:cNvSpPr>
              <p:nvPr/>
            </p:nvSpPr>
            <p:spPr bwMode="auto">
              <a:xfrm>
                <a:off x="4392" y="2637"/>
                <a:ext cx="119" cy="24"/>
              </a:xfrm>
              <a:custGeom>
                <a:avLst/>
                <a:gdLst>
                  <a:gd name="T0" fmla="*/ 0 w 60"/>
                  <a:gd name="T1" fmla="*/ 352 h 12"/>
                  <a:gd name="T2" fmla="*/ 680 w 60"/>
                  <a:gd name="T3" fmla="*/ 320 h 12"/>
                  <a:gd name="T4" fmla="*/ 1531 w 60"/>
                  <a:gd name="T5" fmla="*/ 160 h 12"/>
                  <a:gd name="T6" fmla="*/ 1841 w 60"/>
                  <a:gd name="T7" fmla="*/ 0 h 12"/>
                  <a:gd name="T8" fmla="*/ 1255 w 60"/>
                  <a:gd name="T9" fmla="*/ 320 h 12"/>
                  <a:gd name="T10" fmla="*/ 0 w 60"/>
                  <a:gd name="T11" fmla="*/ 352 h 12"/>
                  <a:gd name="T12" fmla="*/ 0 60000 65536"/>
                  <a:gd name="T13" fmla="*/ 0 60000 65536"/>
                  <a:gd name="T14" fmla="*/ 0 60000 65536"/>
                  <a:gd name="T15" fmla="*/ 0 60000 65536"/>
                  <a:gd name="T16" fmla="*/ 0 60000 65536"/>
                  <a:gd name="T17" fmla="*/ 0 60000 65536"/>
                  <a:gd name="T18" fmla="*/ 0 w 60"/>
                  <a:gd name="T19" fmla="*/ 0 h 12"/>
                  <a:gd name="T20" fmla="*/ 60 w 60"/>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60" h="12">
                    <a:moveTo>
                      <a:pt x="0" y="11"/>
                    </a:moveTo>
                    <a:cubicBezTo>
                      <a:pt x="8" y="10"/>
                      <a:pt x="15" y="9"/>
                      <a:pt x="22" y="10"/>
                    </a:cubicBezTo>
                    <a:cubicBezTo>
                      <a:pt x="30" y="10"/>
                      <a:pt x="44" y="9"/>
                      <a:pt x="50" y="5"/>
                    </a:cubicBezTo>
                    <a:cubicBezTo>
                      <a:pt x="57" y="2"/>
                      <a:pt x="60" y="0"/>
                      <a:pt x="60" y="0"/>
                    </a:cubicBezTo>
                    <a:cubicBezTo>
                      <a:pt x="55" y="5"/>
                      <a:pt x="49" y="8"/>
                      <a:pt x="41" y="10"/>
                    </a:cubicBezTo>
                    <a:cubicBezTo>
                      <a:pt x="33" y="12"/>
                      <a:pt x="13" y="10"/>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6" name="Freeform 271"/>
              <p:cNvSpPr>
                <a:spLocks/>
              </p:cNvSpPr>
              <p:nvPr/>
            </p:nvSpPr>
            <p:spPr bwMode="auto">
              <a:xfrm>
                <a:off x="4425" y="2716"/>
                <a:ext cx="84" cy="47"/>
              </a:xfrm>
              <a:custGeom>
                <a:avLst/>
                <a:gdLst>
                  <a:gd name="T0" fmla="*/ 0 w 42"/>
                  <a:gd name="T1" fmla="*/ 691 h 24"/>
                  <a:gd name="T2" fmla="*/ 768 w 42"/>
                  <a:gd name="T3" fmla="*/ 400 h 24"/>
                  <a:gd name="T4" fmla="*/ 1344 w 42"/>
                  <a:gd name="T5" fmla="*/ 0 h 24"/>
                  <a:gd name="T6" fmla="*/ 640 w 42"/>
                  <a:gd name="T7" fmla="*/ 517 h 24"/>
                  <a:gd name="T8" fmla="*/ 0 w 42"/>
                  <a:gd name="T9" fmla="*/ 691 h 24"/>
                  <a:gd name="T10" fmla="*/ 0 60000 65536"/>
                  <a:gd name="T11" fmla="*/ 0 60000 65536"/>
                  <a:gd name="T12" fmla="*/ 0 60000 65536"/>
                  <a:gd name="T13" fmla="*/ 0 60000 65536"/>
                  <a:gd name="T14" fmla="*/ 0 60000 65536"/>
                  <a:gd name="T15" fmla="*/ 0 w 42"/>
                  <a:gd name="T16" fmla="*/ 0 h 24"/>
                  <a:gd name="T17" fmla="*/ 42 w 42"/>
                  <a:gd name="T18" fmla="*/ 24 h 24"/>
                </a:gdLst>
                <a:ahLst/>
                <a:cxnLst>
                  <a:cxn ang="T10">
                    <a:pos x="T0" y="T1"/>
                  </a:cxn>
                  <a:cxn ang="T11">
                    <a:pos x="T2" y="T3"/>
                  </a:cxn>
                  <a:cxn ang="T12">
                    <a:pos x="T4" y="T5"/>
                  </a:cxn>
                  <a:cxn ang="T13">
                    <a:pos x="T6" y="T7"/>
                  </a:cxn>
                  <a:cxn ang="T14">
                    <a:pos x="T8" y="T9"/>
                  </a:cxn>
                </a:cxnLst>
                <a:rect l="T15" t="T16" r="T17" b="T18"/>
                <a:pathLst>
                  <a:path w="42" h="24">
                    <a:moveTo>
                      <a:pt x="0" y="24"/>
                    </a:moveTo>
                    <a:cubicBezTo>
                      <a:pt x="5" y="22"/>
                      <a:pt x="18" y="18"/>
                      <a:pt x="24" y="14"/>
                    </a:cubicBezTo>
                    <a:cubicBezTo>
                      <a:pt x="29" y="10"/>
                      <a:pt x="41" y="1"/>
                      <a:pt x="42" y="0"/>
                    </a:cubicBezTo>
                    <a:cubicBezTo>
                      <a:pt x="37" y="6"/>
                      <a:pt x="29" y="13"/>
                      <a:pt x="20" y="18"/>
                    </a:cubicBezTo>
                    <a:cubicBezTo>
                      <a:pt x="12" y="22"/>
                      <a:pt x="0" y="24"/>
                      <a:pt x="0"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7" name="Freeform 272"/>
              <p:cNvSpPr>
                <a:spLocks/>
              </p:cNvSpPr>
              <p:nvPr/>
            </p:nvSpPr>
            <p:spPr bwMode="auto">
              <a:xfrm>
                <a:off x="4495" y="2760"/>
                <a:ext cx="45" cy="33"/>
              </a:xfrm>
              <a:custGeom>
                <a:avLst/>
                <a:gdLst>
                  <a:gd name="T0" fmla="*/ 0 w 23"/>
                  <a:gd name="T1" fmla="*/ 468 h 17"/>
                  <a:gd name="T2" fmla="*/ 321 w 23"/>
                  <a:gd name="T3" fmla="*/ 169 h 17"/>
                  <a:gd name="T4" fmla="*/ 659 w 23"/>
                  <a:gd name="T5" fmla="*/ 0 h 17"/>
                  <a:gd name="T6" fmla="*/ 260 w 23"/>
                  <a:gd name="T7" fmla="*/ 241 h 17"/>
                  <a:gd name="T8" fmla="*/ 0 w 23"/>
                  <a:gd name="T9" fmla="*/ 468 h 17"/>
                  <a:gd name="T10" fmla="*/ 0 60000 65536"/>
                  <a:gd name="T11" fmla="*/ 0 60000 65536"/>
                  <a:gd name="T12" fmla="*/ 0 60000 65536"/>
                  <a:gd name="T13" fmla="*/ 0 60000 65536"/>
                  <a:gd name="T14" fmla="*/ 0 60000 65536"/>
                  <a:gd name="T15" fmla="*/ 0 w 23"/>
                  <a:gd name="T16" fmla="*/ 0 h 17"/>
                  <a:gd name="T17" fmla="*/ 23 w 23"/>
                  <a:gd name="T18" fmla="*/ 17 h 17"/>
                </a:gdLst>
                <a:ahLst/>
                <a:cxnLst>
                  <a:cxn ang="T10">
                    <a:pos x="T0" y="T1"/>
                  </a:cxn>
                  <a:cxn ang="T11">
                    <a:pos x="T2" y="T3"/>
                  </a:cxn>
                  <a:cxn ang="T12">
                    <a:pos x="T4" y="T5"/>
                  </a:cxn>
                  <a:cxn ang="T13">
                    <a:pos x="T6" y="T7"/>
                  </a:cxn>
                  <a:cxn ang="T14">
                    <a:pos x="T8" y="T9"/>
                  </a:cxn>
                </a:cxnLst>
                <a:rect l="T15" t="T16" r="T17" b="T18"/>
                <a:pathLst>
                  <a:path w="23" h="17">
                    <a:moveTo>
                      <a:pt x="0" y="17"/>
                    </a:moveTo>
                    <a:cubicBezTo>
                      <a:pt x="2" y="14"/>
                      <a:pt x="4" y="9"/>
                      <a:pt x="11" y="6"/>
                    </a:cubicBezTo>
                    <a:cubicBezTo>
                      <a:pt x="17" y="3"/>
                      <a:pt x="23" y="0"/>
                      <a:pt x="23" y="0"/>
                    </a:cubicBezTo>
                    <a:cubicBezTo>
                      <a:pt x="19" y="2"/>
                      <a:pt x="12" y="7"/>
                      <a:pt x="9" y="9"/>
                    </a:cubicBezTo>
                    <a:cubicBezTo>
                      <a:pt x="6" y="11"/>
                      <a:pt x="1" y="16"/>
                      <a:pt x="0"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8" name="Freeform 273"/>
              <p:cNvSpPr>
                <a:spLocks/>
              </p:cNvSpPr>
              <p:nvPr/>
            </p:nvSpPr>
            <p:spPr bwMode="auto">
              <a:xfrm>
                <a:off x="4477" y="2579"/>
                <a:ext cx="55" cy="12"/>
              </a:xfrm>
              <a:custGeom>
                <a:avLst/>
                <a:gdLst>
                  <a:gd name="T0" fmla="*/ 0 w 28"/>
                  <a:gd name="T1" fmla="*/ 192 h 6"/>
                  <a:gd name="T2" fmla="*/ 324 w 28"/>
                  <a:gd name="T3" fmla="*/ 0 h 6"/>
                  <a:gd name="T4" fmla="*/ 817 w 28"/>
                  <a:gd name="T5" fmla="*/ 96 h 6"/>
                  <a:gd name="T6" fmla="*/ 356 w 28"/>
                  <a:gd name="T7" fmla="*/ 64 h 6"/>
                  <a:gd name="T8" fmla="*/ 0 w 28"/>
                  <a:gd name="T9" fmla="*/ 192 h 6"/>
                  <a:gd name="T10" fmla="*/ 0 60000 65536"/>
                  <a:gd name="T11" fmla="*/ 0 60000 65536"/>
                  <a:gd name="T12" fmla="*/ 0 60000 65536"/>
                  <a:gd name="T13" fmla="*/ 0 60000 65536"/>
                  <a:gd name="T14" fmla="*/ 0 60000 65536"/>
                  <a:gd name="T15" fmla="*/ 0 w 28"/>
                  <a:gd name="T16" fmla="*/ 0 h 6"/>
                  <a:gd name="T17" fmla="*/ 28 w 28"/>
                  <a:gd name="T18" fmla="*/ 6 h 6"/>
                </a:gdLst>
                <a:ahLst/>
                <a:cxnLst>
                  <a:cxn ang="T10">
                    <a:pos x="T0" y="T1"/>
                  </a:cxn>
                  <a:cxn ang="T11">
                    <a:pos x="T2" y="T3"/>
                  </a:cxn>
                  <a:cxn ang="T12">
                    <a:pos x="T4" y="T5"/>
                  </a:cxn>
                  <a:cxn ang="T13">
                    <a:pos x="T6" y="T7"/>
                  </a:cxn>
                  <a:cxn ang="T14">
                    <a:pos x="T8" y="T9"/>
                  </a:cxn>
                </a:cxnLst>
                <a:rect l="T15" t="T16" r="T17" b="T18"/>
                <a:pathLst>
                  <a:path w="28" h="6">
                    <a:moveTo>
                      <a:pt x="0" y="6"/>
                    </a:moveTo>
                    <a:cubicBezTo>
                      <a:pt x="4" y="3"/>
                      <a:pt x="8" y="1"/>
                      <a:pt x="11" y="0"/>
                    </a:cubicBezTo>
                    <a:cubicBezTo>
                      <a:pt x="15" y="0"/>
                      <a:pt x="20" y="2"/>
                      <a:pt x="28" y="3"/>
                    </a:cubicBezTo>
                    <a:cubicBezTo>
                      <a:pt x="21" y="4"/>
                      <a:pt x="16" y="2"/>
                      <a:pt x="12" y="2"/>
                    </a:cubicBezTo>
                    <a:cubicBezTo>
                      <a:pt x="9" y="2"/>
                      <a:pt x="1" y="5"/>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09" name="Freeform 274"/>
              <p:cNvSpPr>
                <a:spLocks/>
              </p:cNvSpPr>
              <p:nvPr/>
            </p:nvSpPr>
            <p:spPr bwMode="auto">
              <a:xfrm>
                <a:off x="4386" y="2546"/>
                <a:ext cx="71" cy="14"/>
              </a:xfrm>
              <a:custGeom>
                <a:avLst/>
                <a:gdLst>
                  <a:gd name="T0" fmla="*/ 0 w 36"/>
                  <a:gd name="T1" fmla="*/ 96 h 7"/>
                  <a:gd name="T2" fmla="*/ 592 w 36"/>
                  <a:gd name="T3" fmla="*/ 32 h 7"/>
                  <a:gd name="T4" fmla="*/ 1073 w 36"/>
                  <a:gd name="T5" fmla="*/ 224 h 7"/>
                  <a:gd name="T6" fmla="*/ 483 w 36"/>
                  <a:gd name="T7" fmla="*/ 96 h 7"/>
                  <a:gd name="T8" fmla="*/ 0 w 36"/>
                  <a:gd name="T9" fmla="*/ 96 h 7"/>
                  <a:gd name="T10" fmla="*/ 0 60000 65536"/>
                  <a:gd name="T11" fmla="*/ 0 60000 65536"/>
                  <a:gd name="T12" fmla="*/ 0 60000 65536"/>
                  <a:gd name="T13" fmla="*/ 0 60000 65536"/>
                  <a:gd name="T14" fmla="*/ 0 60000 65536"/>
                  <a:gd name="T15" fmla="*/ 0 w 36"/>
                  <a:gd name="T16" fmla="*/ 0 h 7"/>
                  <a:gd name="T17" fmla="*/ 36 w 36"/>
                  <a:gd name="T18" fmla="*/ 7 h 7"/>
                </a:gdLst>
                <a:ahLst/>
                <a:cxnLst>
                  <a:cxn ang="T10">
                    <a:pos x="T0" y="T1"/>
                  </a:cxn>
                  <a:cxn ang="T11">
                    <a:pos x="T2" y="T3"/>
                  </a:cxn>
                  <a:cxn ang="T12">
                    <a:pos x="T4" y="T5"/>
                  </a:cxn>
                  <a:cxn ang="T13">
                    <a:pos x="T6" y="T7"/>
                  </a:cxn>
                  <a:cxn ang="T14">
                    <a:pos x="T8" y="T9"/>
                  </a:cxn>
                </a:cxnLst>
                <a:rect l="T15" t="T16" r="T17" b="T18"/>
                <a:pathLst>
                  <a:path w="36" h="7">
                    <a:moveTo>
                      <a:pt x="0" y="3"/>
                    </a:moveTo>
                    <a:cubicBezTo>
                      <a:pt x="6" y="3"/>
                      <a:pt x="13" y="0"/>
                      <a:pt x="20" y="1"/>
                    </a:cubicBezTo>
                    <a:cubicBezTo>
                      <a:pt x="28" y="3"/>
                      <a:pt x="36" y="7"/>
                      <a:pt x="36" y="7"/>
                    </a:cubicBezTo>
                    <a:cubicBezTo>
                      <a:pt x="31" y="6"/>
                      <a:pt x="22" y="3"/>
                      <a:pt x="16" y="3"/>
                    </a:cubicBezTo>
                    <a:cubicBezTo>
                      <a:pt x="11" y="3"/>
                      <a:pt x="0" y="3"/>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0" name="Freeform 275"/>
              <p:cNvSpPr>
                <a:spLocks/>
              </p:cNvSpPr>
              <p:nvPr/>
            </p:nvSpPr>
            <p:spPr bwMode="auto">
              <a:xfrm>
                <a:off x="4604" y="2562"/>
                <a:ext cx="55" cy="31"/>
              </a:xfrm>
              <a:custGeom>
                <a:avLst/>
                <a:gdLst>
                  <a:gd name="T0" fmla="*/ 0 w 28"/>
                  <a:gd name="T1" fmla="*/ 0 h 16"/>
                  <a:gd name="T2" fmla="*/ 432 w 28"/>
                  <a:gd name="T3" fmla="*/ 169 h 16"/>
                  <a:gd name="T4" fmla="*/ 817 w 28"/>
                  <a:gd name="T5" fmla="*/ 436 h 16"/>
                  <a:gd name="T6" fmla="*/ 385 w 28"/>
                  <a:gd name="T7" fmla="*/ 169 h 16"/>
                  <a:gd name="T8" fmla="*/ 0 w 28"/>
                  <a:gd name="T9" fmla="*/ 0 h 16"/>
                  <a:gd name="T10" fmla="*/ 0 60000 65536"/>
                  <a:gd name="T11" fmla="*/ 0 60000 65536"/>
                  <a:gd name="T12" fmla="*/ 0 60000 65536"/>
                  <a:gd name="T13" fmla="*/ 0 60000 65536"/>
                  <a:gd name="T14" fmla="*/ 0 60000 65536"/>
                  <a:gd name="T15" fmla="*/ 0 w 28"/>
                  <a:gd name="T16" fmla="*/ 0 h 16"/>
                  <a:gd name="T17" fmla="*/ 28 w 28"/>
                  <a:gd name="T18" fmla="*/ 16 h 16"/>
                </a:gdLst>
                <a:ahLst/>
                <a:cxnLst>
                  <a:cxn ang="T10">
                    <a:pos x="T0" y="T1"/>
                  </a:cxn>
                  <a:cxn ang="T11">
                    <a:pos x="T2" y="T3"/>
                  </a:cxn>
                  <a:cxn ang="T12">
                    <a:pos x="T4" y="T5"/>
                  </a:cxn>
                  <a:cxn ang="T13">
                    <a:pos x="T6" y="T7"/>
                  </a:cxn>
                  <a:cxn ang="T14">
                    <a:pos x="T8" y="T9"/>
                  </a:cxn>
                </a:cxnLst>
                <a:rect l="T15" t="T16" r="T17" b="T18"/>
                <a:pathLst>
                  <a:path w="28" h="16">
                    <a:moveTo>
                      <a:pt x="0" y="0"/>
                    </a:moveTo>
                    <a:cubicBezTo>
                      <a:pt x="6" y="3"/>
                      <a:pt x="10" y="2"/>
                      <a:pt x="15" y="6"/>
                    </a:cubicBezTo>
                    <a:cubicBezTo>
                      <a:pt x="19" y="9"/>
                      <a:pt x="25" y="15"/>
                      <a:pt x="28" y="16"/>
                    </a:cubicBezTo>
                    <a:cubicBezTo>
                      <a:pt x="20" y="14"/>
                      <a:pt x="16" y="8"/>
                      <a:pt x="13" y="6"/>
                    </a:cubicBezTo>
                    <a:cubicBezTo>
                      <a:pt x="10" y="4"/>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1" name="Freeform 276"/>
              <p:cNvSpPr>
                <a:spLocks/>
              </p:cNvSpPr>
              <p:nvPr/>
            </p:nvSpPr>
            <p:spPr bwMode="auto">
              <a:xfrm>
                <a:off x="4459" y="2433"/>
                <a:ext cx="50" cy="26"/>
              </a:xfrm>
              <a:custGeom>
                <a:avLst/>
                <a:gdLst>
                  <a:gd name="T0" fmla="*/ 0 w 25"/>
                  <a:gd name="T1" fmla="*/ 0 h 13"/>
                  <a:gd name="T2" fmla="*/ 800 w 25"/>
                  <a:gd name="T3" fmla="*/ 416 h 13"/>
                  <a:gd name="T4" fmla="*/ 0 60000 65536"/>
                  <a:gd name="T5" fmla="*/ 0 60000 65536"/>
                  <a:gd name="T6" fmla="*/ 0 w 25"/>
                  <a:gd name="T7" fmla="*/ 0 h 13"/>
                  <a:gd name="T8" fmla="*/ 25 w 25"/>
                  <a:gd name="T9" fmla="*/ 13 h 13"/>
                </a:gdLst>
                <a:ahLst/>
                <a:cxnLst>
                  <a:cxn ang="T4">
                    <a:pos x="T0" y="T1"/>
                  </a:cxn>
                  <a:cxn ang="T5">
                    <a:pos x="T2" y="T3"/>
                  </a:cxn>
                </a:cxnLst>
                <a:rect l="T6" t="T7" r="T8" b="T9"/>
                <a:pathLst>
                  <a:path w="25" h="13">
                    <a:moveTo>
                      <a:pt x="0" y="0"/>
                    </a:moveTo>
                    <a:cubicBezTo>
                      <a:pt x="6" y="4"/>
                      <a:pt x="18" y="11"/>
                      <a:pt x="25" y="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2" name="Freeform 277"/>
              <p:cNvSpPr>
                <a:spLocks/>
              </p:cNvSpPr>
              <p:nvPr/>
            </p:nvSpPr>
            <p:spPr bwMode="auto">
              <a:xfrm>
                <a:off x="3493" y="1476"/>
                <a:ext cx="32" cy="32"/>
              </a:xfrm>
              <a:custGeom>
                <a:avLst/>
                <a:gdLst>
                  <a:gd name="T0" fmla="*/ 416 w 16"/>
                  <a:gd name="T1" fmla="*/ 352 h 16"/>
                  <a:gd name="T2" fmla="*/ 416 w 16"/>
                  <a:gd name="T3" fmla="*/ 352 h 16"/>
                  <a:gd name="T4" fmla="*/ 416 w 16"/>
                  <a:gd name="T5" fmla="*/ 352 h 16"/>
                  <a:gd name="T6" fmla="*/ 448 w 16"/>
                  <a:gd name="T7" fmla="*/ 64 h 16"/>
                  <a:gd name="T8" fmla="*/ 192 w 16"/>
                  <a:gd name="T9" fmla="*/ 64 h 16"/>
                  <a:gd name="T10" fmla="*/ 32 w 16"/>
                  <a:gd name="T11" fmla="*/ 224 h 16"/>
                  <a:gd name="T12" fmla="*/ 160 w 16"/>
                  <a:gd name="T13" fmla="*/ 480 h 16"/>
                  <a:gd name="T14" fmla="*/ 416 w 16"/>
                  <a:gd name="T15" fmla="*/ 352 h 16"/>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16"/>
                  <a:gd name="T26" fmla="*/ 16 w 16"/>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16">
                    <a:moveTo>
                      <a:pt x="13" y="11"/>
                    </a:moveTo>
                    <a:cubicBezTo>
                      <a:pt x="12" y="12"/>
                      <a:pt x="13" y="12"/>
                      <a:pt x="13" y="11"/>
                    </a:cubicBezTo>
                    <a:cubicBezTo>
                      <a:pt x="12" y="12"/>
                      <a:pt x="13" y="11"/>
                      <a:pt x="13" y="11"/>
                    </a:cubicBezTo>
                    <a:cubicBezTo>
                      <a:pt x="16" y="9"/>
                      <a:pt x="16" y="5"/>
                      <a:pt x="14" y="2"/>
                    </a:cubicBezTo>
                    <a:cubicBezTo>
                      <a:pt x="12" y="0"/>
                      <a:pt x="8" y="0"/>
                      <a:pt x="6" y="2"/>
                    </a:cubicBezTo>
                    <a:cubicBezTo>
                      <a:pt x="4" y="3"/>
                      <a:pt x="3" y="5"/>
                      <a:pt x="1" y="7"/>
                    </a:cubicBezTo>
                    <a:cubicBezTo>
                      <a:pt x="0" y="10"/>
                      <a:pt x="2" y="14"/>
                      <a:pt x="5" y="15"/>
                    </a:cubicBezTo>
                    <a:cubicBezTo>
                      <a:pt x="8" y="16"/>
                      <a:pt x="11" y="14"/>
                      <a:pt x="13" y="11"/>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3" name="Freeform 278"/>
              <p:cNvSpPr>
                <a:spLocks/>
              </p:cNvSpPr>
              <p:nvPr/>
            </p:nvSpPr>
            <p:spPr bwMode="auto">
              <a:xfrm>
                <a:off x="3527" y="1490"/>
                <a:ext cx="27" cy="32"/>
              </a:xfrm>
              <a:custGeom>
                <a:avLst/>
                <a:gdLst>
                  <a:gd name="T0" fmla="*/ 56 w 14"/>
                  <a:gd name="T1" fmla="*/ 128 h 16"/>
                  <a:gd name="T2" fmla="*/ 29 w 14"/>
                  <a:gd name="T3" fmla="*/ 288 h 16"/>
                  <a:gd name="T4" fmla="*/ 137 w 14"/>
                  <a:gd name="T5" fmla="*/ 512 h 16"/>
                  <a:gd name="T6" fmla="*/ 264 w 14"/>
                  <a:gd name="T7" fmla="*/ 512 h 16"/>
                  <a:gd name="T8" fmla="*/ 345 w 14"/>
                  <a:gd name="T9" fmla="*/ 288 h 16"/>
                  <a:gd name="T10" fmla="*/ 345 w 14"/>
                  <a:gd name="T11" fmla="*/ 288 h 16"/>
                  <a:gd name="T12" fmla="*/ 345 w 14"/>
                  <a:gd name="T13" fmla="*/ 256 h 16"/>
                  <a:gd name="T14" fmla="*/ 164 w 14"/>
                  <a:gd name="T15" fmla="*/ 96 h 16"/>
                  <a:gd name="T16" fmla="*/ 29 w 14"/>
                  <a:gd name="T17" fmla="*/ 320 h 16"/>
                  <a:gd name="T18" fmla="*/ 29 w 14"/>
                  <a:gd name="T19" fmla="*/ 352 h 16"/>
                  <a:gd name="T20" fmla="*/ 137 w 14"/>
                  <a:gd name="T21" fmla="*/ 160 h 16"/>
                  <a:gd name="T22" fmla="*/ 137 w 14"/>
                  <a:gd name="T23" fmla="*/ 160 h 16"/>
                  <a:gd name="T24" fmla="*/ 237 w 14"/>
                  <a:gd name="T25" fmla="*/ 160 h 16"/>
                  <a:gd name="T26" fmla="*/ 237 w 14"/>
                  <a:gd name="T27" fmla="*/ 128 h 16"/>
                  <a:gd name="T28" fmla="*/ 345 w 14"/>
                  <a:gd name="T29" fmla="*/ 352 h 16"/>
                  <a:gd name="T30" fmla="*/ 345 w 14"/>
                  <a:gd name="T31" fmla="*/ 256 h 16"/>
                  <a:gd name="T32" fmla="*/ 264 w 14"/>
                  <a:gd name="T33" fmla="*/ 32 h 16"/>
                  <a:gd name="T34" fmla="*/ 56 w 14"/>
                  <a:gd name="T35" fmla="*/ 128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
                  <a:gd name="T55" fmla="*/ 0 h 16"/>
                  <a:gd name="T56" fmla="*/ 14 w 14"/>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 h="16">
                    <a:moveTo>
                      <a:pt x="2" y="4"/>
                    </a:moveTo>
                    <a:cubicBezTo>
                      <a:pt x="2" y="6"/>
                      <a:pt x="1" y="8"/>
                      <a:pt x="1" y="9"/>
                    </a:cubicBezTo>
                    <a:cubicBezTo>
                      <a:pt x="0" y="12"/>
                      <a:pt x="2" y="14"/>
                      <a:pt x="5" y="16"/>
                    </a:cubicBezTo>
                    <a:cubicBezTo>
                      <a:pt x="6" y="16"/>
                      <a:pt x="8" y="16"/>
                      <a:pt x="10" y="16"/>
                    </a:cubicBezTo>
                    <a:cubicBezTo>
                      <a:pt x="12" y="15"/>
                      <a:pt x="14" y="11"/>
                      <a:pt x="13" y="9"/>
                    </a:cubicBezTo>
                    <a:cubicBezTo>
                      <a:pt x="13" y="9"/>
                      <a:pt x="13" y="9"/>
                      <a:pt x="13" y="9"/>
                    </a:cubicBezTo>
                    <a:cubicBezTo>
                      <a:pt x="13" y="7"/>
                      <a:pt x="13" y="7"/>
                      <a:pt x="13" y="8"/>
                    </a:cubicBezTo>
                    <a:cubicBezTo>
                      <a:pt x="13" y="5"/>
                      <a:pt x="9" y="3"/>
                      <a:pt x="6" y="3"/>
                    </a:cubicBezTo>
                    <a:cubicBezTo>
                      <a:pt x="3" y="4"/>
                      <a:pt x="1" y="7"/>
                      <a:pt x="1" y="10"/>
                    </a:cubicBezTo>
                    <a:cubicBezTo>
                      <a:pt x="1" y="11"/>
                      <a:pt x="2" y="14"/>
                      <a:pt x="1" y="11"/>
                    </a:cubicBezTo>
                    <a:cubicBezTo>
                      <a:pt x="3" y="9"/>
                      <a:pt x="4" y="7"/>
                      <a:pt x="5" y="5"/>
                    </a:cubicBezTo>
                    <a:cubicBezTo>
                      <a:pt x="5" y="5"/>
                      <a:pt x="5" y="5"/>
                      <a:pt x="5" y="5"/>
                    </a:cubicBezTo>
                    <a:cubicBezTo>
                      <a:pt x="6" y="5"/>
                      <a:pt x="8" y="5"/>
                      <a:pt x="9" y="5"/>
                    </a:cubicBezTo>
                    <a:cubicBezTo>
                      <a:pt x="9" y="4"/>
                      <a:pt x="9" y="4"/>
                      <a:pt x="9" y="4"/>
                    </a:cubicBezTo>
                    <a:cubicBezTo>
                      <a:pt x="10" y="6"/>
                      <a:pt x="11" y="8"/>
                      <a:pt x="13" y="11"/>
                    </a:cubicBezTo>
                    <a:cubicBezTo>
                      <a:pt x="13" y="10"/>
                      <a:pt x="13" y="9"/>
                      <a:pt x="13" y="8"/>
                    </a:cubicBezTo>
                    <a:cubicBezTo>
                      <a:pt x="14" y="5"/>
                      <a:pt x="13" y="2"/>
                      <a:pt x="10" y="1"/>
                    </a:cubicBezTo>
                    <a:cubicBezTo>
                      <a:pt x="7" y="0"/>
                      <a:pt x="3" y="1"/>
                      <a:pt x="2"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4" name="Freeform 279"/>
              <p:cNvSpPr>
                <a:spLocks/>
              </p:cNvSpPr>
              <p:nvPr/>
            </p:nvSpPr>
            <p:spPr bwMode="auto">
              <a:xfrm>
                <a:off x="3501" y="1445"/>
                <a:ext cx="30" cy="31"/>
              </a:xfrm>
              <a:custGeom>
                <a:avLst/>
                <a:gdLst>
                  <a:gd name="T0" fmla="*/ 384 w 15"/>
                  <a:gd name="T1" fmla="*/ 116 h 16"/>
                  <a:gd name="T2" fmla="*/ 416 w 15"/>
                  <a:gd name="T3" fmla="*/ 140 h 16"/>
                  <a:gd name="T4" fmla="*/ 192 w 15"/>
                  <a:gd name="T5" fmla="*/ 0 h 16"/>
                  <a:gd name="T6" fmla="*/ 32 w 15"/>
                  <a:gd name="T7" fmla="*/ 196 h 16"/>
                  <a:gd name="T8" fmla="*/ 160 w 15"/>
                  <a:gd name="T9" fmla="*/ 380 h 16"/>
                  <a:gd name="T10" fmla="*/ 416 w 15"/>
                  <a:gd name="T11" fmla="*/ 327 h 16"/>
                  <a:gd name="T12" fmla="*/ 384 w 15"/>
                  <a:gd name="T13" fmla="*/ 116 h 16"/>
                  <a:gd name="T14" fmla="*/ 0 60000 65536"/>
                  <a:gd name="T15" fmla="*/ 0 60000 65536"/>
                  <a:gd name="T16" fmla="*/ 0 60000 65536"/>
                  <a:gd name="T17" fmla="*/ 0 60000 65536"/>
                  <a:gd name="T18" fmla="*/ 0 60000 65536"/>
                  <a:gd name="T19" fmla="*/ 0 60000 65536"/>
                  <a:gd name="T20" fmla="*/ 0 60000 65536"/>
                  <a:gd name="T21" fmla="*/ 0 w 15"/>
                  <a:gd name="T22" fmla="*/ 0 h 16"/>
                  <a:gd name="T23" fmla="*/ 15 w 15"/>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16">
                    <a:moveTo>
                      <a:pt x="12" y="4"/>
                    </a:moveTo>
                    <a:cubicBezTo>
                      <a:pt x="12" y="4"/>
                      <a:pt x="12" y="5"/>
                      <a:pt x="13" y="5"/>
                    </a:cubicBezTo>
                    <a:cubicBezTo>
                      <a:pt x="12" y="2"/>
                      <a:pt x="9" y="0"/>
                      <a:pt x="6" y="0"/>
                    </a:cubicBezTo>
                    <a:cubicBezTo>
                      <a:pt x="2" y="1"/>
                      <a:pt x="0" y="4"/>
                      <a:pt x="1" y="7"/>
                    </a:cubicBezTo>
                    <a:cubicBezTo>
                      <a:pt x="1" y="10"/>
                      <a:pt x="3" y="12"/>
                      <a:pt x="5" y="14"/>
                    </a:cubicBezTo>
                    <a:cubicBezTo>
                      <a:pt x="7" y="16"/>
                      <a:pt x="11" y="15"/>
                      <a:pt x="13" y="12"/>
                    </a:cubicBezTo>
                    <a:cubicBezTo>
                      <a:pt x="15" y="10"/>
                      <a:pt x="14" y="6"/>
                      <a:pt x="12"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5" name="Freeform 280"/>
              <p:cNvSpPr>
                <a:spLocks/>
              </p:cNvSpPr>
              <p:nvPr/>
            </p:nvSpPr>
            <p:spPr bwMode="auto">
              <a:xfrm>
                <a:off x="3544" y="1534"/>
                <a:ext cx="32" cy="27"/>
              </a:xfrm>
              <a:custGeom>
                <a:avLst/>
                <a:gdLst>
                  <a:gd name="T0" fmla="*/ 64 w 16"/>
                  <a:gd name="T1" fmla="*/ 293 h 14"/>
                  <a:gd name="T2" fmla="*/ 320 w 16"/>
                  <a:gd name="T3" fmla="*/ 372 h 14"/>
                  <a:gd name="T4" fmla="*/ 480 w 16"/>
                  <a:gd name="T5" fmla="*/ 193 h 14"/>
                  <a:gd name="T6" fmla="*/ 256 w 16"/>
                  <a:gd name="T7" fmla="*/ 56 h 14"/>
                  <a:gd name="T8" fmla="*/ 352 w 16"/>
                  <a:gd name="T9" fmla="*/ 85 h 14"/>
                  <a:gd name="T10" fmla="*/ 96 w 16"/>
                  <a:gd name="T11" fmla="*/ 56 h 14"/>
                  <a:gd name="T12" fmla="*/ 64 w 16"/>
                  <a:gd name="T13" fmla="*/ 293 h 14"/>
                  <a:gd name="T14" fmla="*/ 0 60000 65536"/>
                  <a:gd name="T15" fmla="*/ 0 60000 65536"/>
                  <a:gd name="T16" fmla="*/ 0 60000 65536"/>
                  <a:gd name="T17" fmla="*/ 0 60000 65536"/>
                  <a:gd name="T18" fmla="*/ 0 60000 65536"/>
                  <a:gd name="T19" fmla="*/ 0 60000 65536"/>
                  <a:gd name="T20" fmla="*/ 0 60000 65536"/>
                  <a:gd name="T21" fmla="*/ 0 w 16"/>
                  <a:gd name="T22" fmla="*/ 0 h 14"/>
                  <a:gd name="T23" fmla="*/ 16 w 16"/>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4">
                    <a:moveTo>
                      <a:pt x="2" y="11"/>
                    </a:moveTo>
                    <a:cubicBezTo>
                      <a:pt x="4" y="13"/>
                      <a:pt x="7" y="14"/>
                      <a:pt x="10" y="14"/>
                    </a:cubicBezTo>
                    <a:cubicBezTo>
                      <a:pt x="13" y="13"/>
                      <a:pt x="16" y="10"/>
                      <a:pt x="15" y="7"/>
                    </a:cubicBezTo>
                    <a:cubicBezTo>
                      <a:pt x="14" y="4"/>
                      <a:pt x="11" y="1"/>
                      <a:pt x="8" y="2"/>
                    </a:cubicBezTo>
                    <a:cubicBezTo>
                      <a:pt x="9" y="2"/>
                      <a:pt x="10" y="2"/>
                      <a:pt x="11" y="3"/>
                    </a:cubicBezTo>
                    <a:cubicBezTo>
                      <a:pt x="9" y="0"/>
                      <a:pt x="5" y="0"/>
                      <a:pt x="3" y="2"/>
                    </a:cubicBezTo>
                    <a:cubicBezTo>
                      <a:pt x="0" y="4"/>
                      <a:pt x="0" y="8"/>
                      <a:pt x="2" y="11"/>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6" name="Freeform 281"/>
              <p:cNvSpPr>
                <a:spLocks/>
              </p:cNvSpPr>
              <p:nvPr/>
            </p:nvSpPr>
            <p:spPr bwMode="auto">
              <a:xfrm>
                <a:off x="3560" y="1756"/>
                <a:ext cx="30" cy="33"/>
              </a:xfrm>
              <a:custGeom>
                <a:avLst/>
                <a:gdLst>
                  <a:gd name="T0" fmla="*/ 416 w 15"/>
                  <a:gd name="T1" fmla="*/ 116 h 17"/>
                  <a:gd name="T2" fmla="*/ 96 w 15"/>
                  <a:gd name="T3" fmla="*/ 87 h 17"/>
                  <a:gd name="T4" fmla="*/ 32 w 15"/>
                  <a:gd name="T5" fmla="*/ 140 h 17"/>
                  <a:gd name="T6" fmla="*/ 32 w 15"/>
                  <a:gd name="T7" fmla="*/ 169 h 17"/>
                  <a:gd name="T8" fmla="*/ 32 w 15"/>
                  <a:gd name="T9" fmla="*/ 169 h 17"/>
                  <a:gd name="T10" fmla="*/ 32 w 15"/>
                  <a:gd name="T11" fmla="*/ 272 h 17"/>
                  <a:gd name="T12" fmla="*/ 384 w 15"/>
                  <a:gd name="T13" fmla="*/ 357 h 17"/>
                  <a:gd name="T14" fmla="*/ 416 w 15"/>
                  <a:gd name="T15" fmla="*/ 241 h 17"/>
                  <a:gd name="T16" fmla="*/ 416 w 15"/>
                  <a:gd name="T17" fmla="*/ 196 h 17"/>
                  <a:gd name="T18" fmla="*/ 416 w 15"/>
                  <a:gd name="T19" fmla="*/ 196 h 17"/>
                  <a:gd name="T20" fmla="*/ 256 w 15"/>
                  <a:gd name="T21" fmla="*/ 31 h 17"/>
                  <a:gd name="T22" fmla="*/ 32 w 15"/>
                  <a:gd name="T23" fmla="*/ 169 h 17"/>
                  <a:gd name="T24" fmla="*/ 32 w 15"/>
                  <a:gd name="T25" fmla="*/ 196 h 17"/>
                  <a:gd name="T26" fmla="*/ 64 w 15"/>
                  <a:gd name="T27" fmla="*/ 169 h 17"/>
                  <a:gd name="T28" fmla="*/ 384 w 15"/>
                  <a:gd name="T29" fmla="*/ 225 h 17"/>
                  <a:gd name="T30" fmla="*/ 384 w 15"/>
                  <a:gd name="T31" fmla="*/ 196 h 17"/>
                  <a:gd name="T32" fmla="*/ 384 w 15"/>
                  <a:gd name="T33" fmla="*/ 301 h 17"/>
                  <a:gd name="T34" fmla="*/ 384 w 15"/>
                  <a:gd name="T35" fmla="*/ 272 h 17"/>
                  <a:gd name="T36" fmla="*/ 416 w 15"/>
                  <a:gd name="T37" fmla="*/ 241 h 17"/>
                  <a:gd name="T38" fmla="*/ 256 w 15"/>
                  <a:gd name="T39" fmla="*/ 357 h 17"/>
                  <a:gd name="T40" fmla="*/ 224 w 15"/>
                  <a:gd name="T41" fmla="*/ 357 h 17"/>
                  <a:gd name="T42" fmla="*/ 128 w 15"/>
                  <a:gd name="T43" fmla="*/ 328 h 17"/>
                  <a:gd name="T44" fmla="*/ 128 w 15"/>
                  <a:gd name="T45" fmla="*/ 328 h 17"/>
                  <a:gd name="T46" fmla="*/ 384 w 15"/>
                  <a:gd name="T47" fmla="*/ 328 h 17"/>
                  <a:gd name="T48" fmla="*/ 416 w 15"/>
                  <a:gd name="T49" fmla="*/ 116 h 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
                  <a:gd name="T76" fmla="*/ 0 h 17"/>
                  <a:gd name="T77" fmla="*/ 15 w 15"/>
                  <a:gd name="T78" fmla="*/ 17 h 1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 h="17">
                    <a:moveTo>
                      <a:pt x="13" y="4"/>
                    </a:moveTo>
                    <a:cubicBezTo>
                      <a:pt x="11" y="1"/>
                      <a:pt x="6" y="0"/>
                      <a:pt x="3" y="3"/>
                    </a:cubicBezTo>
                    <a:cubicBezTo>
                      <a:pt x="2" y="3"/>
                      <a:pt x="2" y="4"/>
                      <a:pt x="1" y="5"/>
                    </a:cubicBezTo>
                    <a:cubicBezTo>
                      <a:pt x="1" y="5"/>
                      <a:pt x="1" y="5"/>
                      <a:pt x="1" y="6"/>
                    </a:cubicBezTo>
                    <a:cubicBezTo>
                      <a:pt x="2" y="4"/>
                      <a:pt x="2" y="5"/>
                      <a:pt x="1" y="6"/>
                    </a:cubicBezTo>
                    <a:cubicBezTo>
                      <a:pt x="0" y="8"/>
                      <a:pt x="0" y="9"/>
                      <a:pt x="1" y="10"/>
                    </a:cubicBezTo>
                    <a:cubicBezTo>
                      <a:pt x="2" y="15"/>
                      <a:pt x="8" y="17"/>
                      <a:pt x="12" y="13"/>
                    </a:cubicBezTo>
                    <a:cubicBezTo>
                      <a:pt x="12" y="12"/>
                      <a:pt x="13" y="10"/>
                      <a:pt x="13" y="9"/>
                    </a:cubicBezTo>
                    <a:cubicBezTo>
                      <a:pt x="13" y="8"/>
                      <a:pt x="13" y="8"/>
                      <a:pt x="13" y="7"/>
                    </a:cubicBezTo>
                    <a:cubicBezTo>
                      <a:pt x="13" y="8"/>
                      <a:pt x="13" y="8"/>
                      <a:pt x="13" y="7"/>
                    </a:cubicBezTo>
                    <a:cubicBezTo>
                      <a:pt x="14" y="4"/>
                      <a:pt x="11" y="1"/>
                      <a:pt x="8" y="1"/>
                    </a:cubicBezTo>
                    <a:cubicBezTo>
                      <a:pt x="4" y="1"/>
                      <a:pt x="2" y="3"/>
                      <a:pt x="1" y="6"/>
                    </a:cubicBezTo>
                    <a:cubicBezTo>
                      <a:pt x="1" y="7"/>
                      <a:pt x="1" y="7"/>
                      <a:pt x="1" y="7"/>
                    </a:cubicBezTo>
                    <a:cubicBezTo>
                      <a:pt x="1" y="10"/>
                      <a:pt x="1" y="9"/>
                      <a:pt x="2" y="6"/>
                    </a:cubicBezTo>
                    <a:cubicBezTo>
                      <a:pt x="5" y="7"/>
                      <a:pt x="9" y="7"/>
                      <a:pt x="12" y="8"/>
                    </a:cubicBezTo>
                    <a:cubicBezTo>
                      <a:pt x="12" y="8"/>
                      <a:pt x="12" y="8"/>
                      <a:pt x="12" y="7"/>
                    </a:cubicBezTo>
                    <a:cubicBezTo>
                      <a:pt x="12" y="8"/>
                      <a:pt x="12" y="9"/>
                      <a:pt x="12" y="11"/>
                    </a:cubicBezTo>
                    <a:cubicBezTo>
                      <a:pt x="11" y="12"/>
                      <a:pt x="11" y="12"/>
                      <a:pt x="12" y="10"/>
                    </a:cubicBezTo>
                    <a:cubicBezTo>
                      <a:pt x="12" y="10"/>
                      <a:pt x="12" y="10"/>
                      <a:pt x="13" y="9"/>
                    </a:cubicBezTo>
                    <a:cubicBezTo>
                      <a:pt x="11" y="11"/>
                      <a:pt x="9" y="12"/>
                      <a:pt x="8" y="13"/>
                    </a:cubicBezTo>
                    <a:cubicBezTo>
                      <a:pt x="8" y="13"/>
                      <a:pt x="8" y="13"/>
                      <a:pt x="7" y="13"/>
                    </a:cubicBezTo>
                    <a:cubicBezTo>
                      <a:pt x="6" y="13"/>
                      <a:pt x="5" y="12"/>
                      <a:pt x="4" y="12"/>
                    </a:cubicBezTo>
                    <a:cubicBezTo>
                      <a:pt x="4" y="12"/>
                      <a:pt x="4" y="12"/>
                      <a:pt x="4" y="12"/>
                    </a:cubicBezTo>
                    <a:cubicBezTo>
                      <a:pt x="6" y="14"/>
                      <a:pt x="10" y="14"/>
                      <a:pt x="12" y="12"/>
                    </a:cubicBezTo>
                    <a:cubicBezTo>
                      <a:pt x="15" y="10"/>
                      <a:pt x="15" y="7"/>
                      <a:pt x="13"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7" name="Freeform 282"/>
              <p:cNvSpPr>
                <a:spLocks/>
              </p:cNvSpPr>
              <p:nvPr/>
            </p:nvSpPr>
            <p:spPr bwMode="auto">
              <a:xfrm>
                <a:off x="3588" y="1799"/>
                <a:ext cx="38" cy="40"/>
              </a:xfrm>
              <a:custGeom>
                <a:avLst/>
                <a:gdLst>
                  <a:gd name="T0" fmla="*/ 384 w 19"/>
                  <a:gd name="T1" fmla="*/ 448 h 20"/>
                  <a:gd name="T2" fmla="*/ 384 w 19"/>
                  <a:gd name="T3" fmla="*/ 416 h 20"/>
                  <a:gd name="T4" fmla="*/ 384 w 19"/>
                  <a:gd name="T5" fmla="*/ 416 h 20"/>
                  <a:gd name="T6" fmla="*/ 384 w 19"/>
                  <a:gd name="T7" fmla="*/ 384 h 20"/>
                  <a:gd name="T8" fmla="*/ 384 w 19"/>
                  <a:gd name="T9" fmla="*/ 384 h 20"/>
                  <a:gd name="T10" fmla="*/ 384 w 19"/>
                  <a:gd name="T11" fmla="*/ 384 h 20"/>
                  <a:gd name="T12" fmla="*/ 352 w 19"/>
                  <a:gd name="T13" fmla="*/ 416 h 20"/>
                  <a:gd name="T14" fmla="*/ 224 w 19"/>
                  <a:gd name="T15" fmla="*/ 352 h 20"/>
                  <a:gd name="T16" fmla="*/ 192 w 19"/>
                  <a:gd name="T17" fmla="*/ 320 h 20"/>
                  <a:gd name="T18" fmla="*/ 192 w 19"/>
                  <a:gd name="T19" fmla="*/ 320 h 20"/>
                  <a:gd name="T20" fmla="*/ 192 w 19"/>
                  <a:gd name="T21" fmla="*/ 288 h 20"/>
                  <a:gd name="T22" fmla="*/ 224 w 19"/>
                  <a:gd name="T23" fmla="*/ 288 h 20"/>
                  <a:gd name="T24" fmla="*/ 224 w 19"/>
                  <a:gd name="T25" fmla="*/ 288 h 20"/>
                  <a:gd name="T26" fmla="*/ 256 w 19"/>
                  <a:gd name="T27" fmla="*/ 256 h 20"/>
                  <a:gd name="T28" fmla="*/ 448 w 19"/>
                  <a:gd name="T29" fmla="*/ 288 h 20"/>
                  <a:gd name="T30" fmla="*/ 448 w 19"/>
                  <a:gd name="T31" fmla="*/ 288 h 20"/>
                  <a:gd name="T32" fmla="*/ 192 w 19"/>
                  <a:gd name="T33" fmla="*/ 192 h 20"/>
                  <a:gd name="T34" fmla="*/ 96 w 19"/>
                  <a:gd name="T35" fmla="*/ 448 h 20"/>
                  <a:gd name="T36" fmla="*/ 320 w 19"/>
                  <a:gd name="T37" fmla="*/ 640 h 20"/>
                  <a:gd name="T38" fmla="*/ 512 w 19"/>
                  <a:gd name="T39" fmla="*/ 512 h 20"/>
                  <a:gd name="T40" fmla="*/ 512 w 19"/>
                  <a:gd name="T41" fmla="*/ 128 h 20"/>
                  <a:gd name="T42" fmla="*/ 128 w 19"/>
                  <a:gd name="T43" fmla="*/ 96 h 20"/>
                  <a:gd name="T44" fmla="*/ 0 w 19"/>
                  <a:gd name="T45" fmla="*/ 416 h 20"/>
                  <a:gd name="T46" fmla="*/ 192 w 19"/>
                  <a:gd name="T47" fmla="*/ 608 h 20"/>
                  <a:gd name="T48" fmla="*/ 384 w 19"/>
                  <a:gd name="T49" fmla="*/ 448 h 2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9"/>
                  <a:gd name="T76" fmla="*/ 0 h 20"/>
                  <a:gd name="T77" fmla="*/ 19 w 19"/>
                  <a:gd name="T78" fmla="*/ 20 h 2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9" h="20">
                    <a:moveTo>
                      <a:pt x="12" y="14"/>
                    </a:moveTo>
                    <a:cubicBezTo>
                      <a:pt x="12" y="14"/>
                      <a:pt x="12" y="13"/>
                      <a:pt x="12" y="13"/>
                    </a:cubicBezTo>
                    <a:cubicBezTo>
                      <a:pt x="12" y="12"/>
                      <a:pt x="12" y="12"/>
                      <a:pt x="12" y="13"/>
                    </a:cubicBezTo>
                    <a:cubicBezTo>
                      <a:pt x="12" y="13"/>
                      <a:pt x="12" y="13"/>
                      <a:pt x="12" y="12"/>
                    </a:cubicBezTo>
                    <a:cubicBezTo>
                      <a:pt x="12" y="12"/>
                      <a:pt x="13" y="10"/>
                      <a:pt x="12" y="12"/>
                    </a:cubicBezTo>
                    <a:cubicBezTo>
                      <a:pt x="13" y="11"/>
                      <a:pt x="13" y="11"/>
                      <a:pt x="12" y="12"/>
                    </a:cubicBezTo>
                    <a:cubicBezTo>
                      <a:pt x="12" y="12"/>
                      <a:pt x="11" y="13"/>
                      <a:pt x="11" y="13"/>
                    </a:cubicBezTo>
                    <a:cubicBezTo>
                      <a:pt x="9" y="13"/>
                      <a:pt x="7" y="12"/>
                      <a:pt x="7" y="11"/>
                    </a:cubicBezTo>
                    <a:cubicBezTo>
                      <a:pt x="6" y="10"/>
                      <a:pt x="6" y="10"/>
                      <a:pt x="6" y="10"/>
                    </a:cubicBezTo>
                    <a:cubicBezTo>
                      <a:pt x="6" y="9"/>
                      <a:pt x="6" y="9"/>
                      <a:pt x="6" y="10"/>
                    </a:cubicBezTo>
                    <a:cubicBezTo>
                      <a:pt x="6" y="10"/>
                      <a:pt x="6" y="10"/>
                      <a:pt x="6" y="9"/>
                    </a:cubicBezTo>
                    <a:cubicBezTo>
                      <a:pt x="6" y="10"/>
                      <a:pt x="6" y="10"/>
                      <a:pt x="7" y="9"/>
                    </a:cubicBezTo>
                    <a:cubicBezTo>
                      <a:pt x="6" y="9"/>
                      <a:pt x="6" y="9"/>
                      <a:pt x="7" y="9"/>
                    </a:cubicBezTo>
                    <a:cubicBezTo>
                      <a:pt x="8" y="8"/>
                      <a:pt x="8" y="8"/>
                      <a:pt x="8" y="8"/>
                    </a:cubicBezTo>
                    <a:cubicBezTo>
                      <a:pt x="10" y="8"/>
                      <a:pt x="12" y="9"/>
                      <a:pt x="14" y="9"/>
                    </a:cubicBezTo>
                    <a:cubicBezTo>
                      <a:pt x="12" y="8"/>
                      <a:pt x="15" y="11"/>
                      <a:pt x="14" y="9"/>
                    </a:cubicBezTo>
                    <a:cubicBezTo>
                      <a:pt x="13" y="6"/>
                      <a:pt x="9" y="5"/>
                      <a:pt x="6" y="6"/>
                    </a:cubicBezTo>
                    <a:cubicBezTo>
                      <a:pt x="3" y="8"/>
                      <a:pt x="2" y="11"/>
                      <a:pt x="3" y="14"/>
                    </a:cubicBezTo>
                    <a:cubicBezTo>
                      <a:pt x="4" y="17"/>
                      <a:pt x="7" y="19"/>
                      <a:pt x="10" y="20"/>
                    </a:cubicBezTo>
                    <a:cubicBezTo>
                      <a:pt x="12" y="20"/>
                      <a:pt x="15" y="18"/>
                      <a:pt x="16" y="16"/>
                    </a:cubicBezTo>
                    <a:cubicBezTo>
                      <a:pt x="19" y="13"/>
                      <a:pt x="19" y="7"/>
                      <a:pt x="16" y="4"/>
                    </a:cubicBezTo>
                    <a:cubicBezTo>
                      <a:pt x="14" y="0"/>
                      <a:pt x="8" y="0"/>
                      <a:pt x="4" y="3"/>
                    </a:cubicBezTo>
                    <a:cubicBezTo>
                      <a:pt x="2" y="5"/>
                      <a:pt x="0" y="9"/>
                      <a:pt x="0" y="13"/>
                    </a:cubicBezTo>
                    <a:cubicBezTo>
                      <a:pt x="0" y="16"/>
                      <a:pt x="2" y="19"/>
                      <a:pt x="6" y="19"/>
                    </a:cubicBezTo>
                    <a:cubicBezTo>
                      <a:pt x="9" y="20"/>
                      <a:pt x="12" y="17"/>
                      <a:pt x="12" y="1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8" name="Freeform 283"/>
              <p:cNvSpPr>
                <a:spLocks/>
              </p:cNvSpPr>
              <p:nvPr/>
            </p:nvSpPr>
            <p:spPr bwMode="auto">
              <a:xfrm>
                <a:off x="3560" y="1793"/>
                <a:ext cx="30" cy="30"/>
              </a:xfrm>
              <a:custGeom>
                <a:avLst/>
                <a:gdLst>
                  <a:gd name="T0" fmla="*/ 384 w 15"/>
                  <a:gd name="T1" fmla="*/ 128 h 15"/>
                  <a:gd name="T2" fmla="*/ 416 w 15"/>
                  <a:gd name="T3" fmla="*/ 192 h 15"/>
                  <a:gd name="T4" fmla="*/ 416 w 15"/>
                  <a:gd name="T5" fmla="*/ 288 h 15"/>
                  <a:gd name="T6" fmla="*/ 416 w 15"/>
                  <a:gd name="T7" fmla="*/ 288 h 15"/>
                  <a:gd name="T8" fmla="*/ 288 w 15"/>
                  <a:gd name="T9" fmla="*/ 32 h 15"/>
                  <a:gd name="T10" fmla="*/ 32 w 15"/>
                  <a:gd name="T11" fmla="*/ 160 h 15"/>
                  <a:gd name="T12" fmla="*/ 160 w 15"/>
                  <a:gd name="T13" fmla="*/ 448 h 15"/>
                  <a:gd name="T14" fmla="*/ 416 w 15"/>
                  <a:gd name="T15" fmla="*/ 384 h 15"/>
                  <a:gd name="T16" fmla="*/ 384 w 15"/>
                  <a:gd name="T17" fmla="*/ 128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5"/>
                  <a:gd name="T29" fmla="*/ 15 w 15"/>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5">
                    <a:moveTo>
                      <a:pt x="12" y="4"/>
                    </a:moveTo>
                    <a:cubicBezTo>
                      <a:pt x="12" y="5"/>
                      <a:pt x="12" y="5"/>
                      <a:pt x="13" y="6"/>
                    </a:cubicBezTo>
                    <a:cubicBezTo>
                      <a:pt x="13" y="7"/>
                      <a:pt x="13" y="8"/>
                      <a:pt x="13" y="9"/>
                    </a:cubicBezTo>
                    <a:cubicBezTo>
                      <a:pt x="13" y="9"/>
                      <a:pt x="13" y="9"/>
                      <a:pt x="13" y="9"/>
                    </a:cubicBezTo>
                    <a:cubicBezTo>
                      <a:pt x="14" y="6"/>
                      <a:pt x="12" y="2"/>
                      <a:pt x="9" y="1"/>
                    </a:cubicBezTo>
                    <a:cubicBezTo>
                      <a:pt x="6" y="0"/>
                      <a:pt x="3" y="2"/>
                      <a:pt x="1" y="5"/>
                    </a:cubicBezTo>
                    <a:cubicBezTo>
                      <a:pt x="0" y="8"/>
                      <a:pt x="2" y="12"/>
                      <a:pt x="5" y="14"/>
                    </a:cubicBezTo>
                    <a:cubicBezTo>
                      <a:pt x="7" y="15"/>
                      <a:pt x="11" y="15"/>
                      <a:pt x="13" y="12"/>
                    </a:cubicBezTo>
                    <a:cubicBezTo>
                      <a:pt x="15" y="10"/>
                      <a:pt x="14" y="6"/>
                      <a:pt x="12"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19" name="Freeform 284"/>
              <p:cNvSpPr>
                <a:spLocks/>
              </p:cNvSpPr>
              <p:nvPr/>
            </p:nvSpPr>
            <p:spPr bwMode="auto">
              <a:xfrm>
                <a:off x="3606" y="1849"/>
                <a:ext cx="32" cy="29"/>
              </a:xfrm>
              <a:custGeom>
                <a:avLst/>
                <a:gdLst>
                  <a:gd name="T0" fmla="*/ 384 w 16"/>
                  <a:gd name="T1" fmla="*/ 85 h 15"/>
                  <a:gd name="T2" fmla="*/ 320 w 16"/>
                  <a:gd name="T3" fmla="*/ 56 h 15"/>
                  <a:gd name="T4" fmla="*/ 64 w 16"/>
                  <a:gd name="T5" fmla="*/ 85 h 15"/>
                  <a:gd name="T6" fmla="*/ 96 w 16"/>
                  <a:gd name="T7" fmla="*/ 317 h 15"/>
                  <a:gd name="T8" fmla="*/ 160 w 16"/>
                  <a:gd name="T9" fmla="*/ 348 h 15"/>
                  <a:gd name="T10" fmla="*/ 448 w 16"/>
                  <a:gd name="T11" fmla="*/ 317 h 15"/>
                  <a:gd name="T12" fmla="*/ 384 w 16"/>
                  <a:gd name="T13" fmla="*/ 85 h 15"/>
                  <a:gd name="T14" fmla="*/ 0 60000 65536"/>
                  <a:gd name="T15" fmla="*/ 0 60000 65536"/>
                  <a:gd name="T16" fmla="*/ 0 60000 65536"/>
                  <a:gd name="T17" fmla="*/ 0 60000 65536"/>
                  <a:gd name="T18" fmla="*/ 0 60000 65536"/>
                  <a:gd name="T19" fmla="*/ 0 60000 65536"/>
                  <a:gd name="T20" fmla="*/ 0 60000 65536"/>
                  <a:gd name="T21" fmla="*/ 0 w 16"/>
                  <a:gd name="T22" fmla="*/ 0 h 15"/>
                  <a:gd name="T23" fmla="*/ 16 w 16"/>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5">
                    <a:moveTo>
                      <a:pt x="12" y="3"/>
                    </a:moveTo>
                    <a:cubicBezTo>
                      <a:pt x="11" y="3"/>
                      <a:pt x="11" y="2"/>
                      <a:pt x="10" y="2"/>
                    </a:cubicBezTo>
                    <a:cubicBezTo>
                      <a:pt x="7" y="0"/>
                      <a:pt x="4" y="0"/>
                      <a:pt x="2" y="3"/>
                    </a:cubicBezTo>
                    <a:cubicBezTo>
                      <a:pt x="0" y="6"/>
                      <a:pt x="0" y="10"/>
                      <a:pt x="3" y="12"/>
                    </a:cubicBezTo>
                    <a:cubicBezTo>
                      <a:pt x="4" y="12"/>
                      <a:pt x="5" y="13"/>
                      <a:pt x="5" y="13"/>
                    </a:cubicBezTo>
                    <a:cubicBezTo>
                      <a:pt x="8" y="15"/>
                      <a:pt x="12" y="14"/>
                      <a:pt x="14" y="12"/>
                    </a:cubicBezTo>
                    <a:cubicBezTo>
                      <a:pt x="16" y="9"/>
                      <a:pt x="14" y="6"/>
                      <a:pt x="12" y="3"/>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0" name="Freeform 285"/>
              <p:cNvSpPr>
                <a:spLocks/>
              </p:cNvSpPr>
              <p:nvPr/>
            </p:nvSpPr>
            <p:spPr bwMode="auto">
              <a:xfrm>
                <a:off x="3632" y="2096"/>
                <a:ext cx="31" cy="32"/>
              </a:xfrm>
              <a:custGeom>
                <a:avLst/>
                <a:gdLst>
                  <a:gd name="T0" fmla="*/ 327 w 16"/>
                  <a:gd name="T1" fmla="*/ 96 h 16"/>
                  <a:gd name="T2" fmla="*/ 196 w 16"/>
                  <a:gd name="T3" fmla="*/ 32 h 16"/>
                  <a:gd name="T4" fmla="*/ 60 w 16"/>
                  <a:gd name="T5" fmla="*/ 96 h 16"/>
                  <a:gd name="T6" fmla="*/ 87 w 16"/>
                  <a:gd name="T7" fmla="*/ 384 h 16"/>
                  <a:gd name="T8" fmla="*/ 196 w 16"/>
                  <a:gd name="T9" fmla="*/ 480 h 16"/>
                  <a:gd name="T10" fmla="*/ 405 w 16"/>
                  <a:gd name="T11" fmla="*/ 352 h 16"/>
                  <a:gd name="T12" fmla="*/ 349 w 16"/>
                  <a:gd name="T13" fmla="*/ 64 h 16"/>
                  <a:gd name="T14" fmla="*/ 116 w 16"/>
                  <a:gd name="T15" fmla="*/ 64 h 16"/>
                  <a:gd name="T16" fmla="*/ 116 w 16"/>
                  <a:gd name="T17" fmla="*/ 320 h 16"/>
                  <a:gd name="T18" fmla="*/ 87 w 16"/>
                  <a:gd name="T19" fmla="*/ 224 h 16"/>
                  <a:gd name="T20" fmla="*/ 296 w 16"/>
                  <a:gd name="T21" fmla="*/ 128 h 16"/>
                  <a:gd name="T22" fmla="*/ 269 w 16"/>
                  <a:gd name="T23" fmla="*/ 96 h 16"/>
                  <a:gd name="T24" fmla="*/ 327 w 16"/>
                  <a:gd name="T25" fmla="*/ 160 h 16"/>
                  <a:gd name="T26" fmla="*/ 327 w 16"/>
                  <a:gd name="T27" fmla="*/ 160 h 16"/>
                  <a:gd name="T28" fmla="*/ 349 w 16"/>
                  <a:gd name="T29" fmla="*/ 256 h 16"/>
                  <a:gd name="T30" fmla="*/ 349 w 16"/>
                  <a:gd name="T31" fmla="*/ 224 h 16"/>
                  <a:gd name="T32" fmla="*/ 327 w 16"/>
                  <a:gd name="T33" fmla="*/ 320 h 16"/>
                  <a:gd name="T34" fmla="*/ 327 w 16"/>
                  <a:gd name="T35" fmla="*/ 320 h 16"/>
                  <a:gd name="T36" fmla="*/ 169 w 16"/>
                  <a:gd name="T37" fmla="*/ 416 h 16"/>
                  <a:gd name="T38" fmla="*/ 169 w 16"/>
                  <a:gd name="T39" fmla="*/ 416 h 16"/>
                  <a:gd name="T40" fmla="*/ 116 w 16"/>
                  <a:gd name="T41" fmla="*/ 384 h 16"/>
                  <a:gd name="T42" fmla="*/ 87 w 16"/>
                  <a:gd name="T43" fmla="*/ 352 h 16"/>
                  <a:gd name="T44" fmla="*/ 296 w 16"/>
                  <a:gd name="T45" fmla="*/ 384 h 16"/>
                  <a:gd name="T46" fmla="*/ 327 w 16"/>
                  <a:gd name="T47" fmla="*/ 96 h 1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6"/>
                  <a:gd name="T73" fmla="*/ 0 h 16"/>
                  <a:gd name="T74" fmla="*/ 16 w 16"/>
                  <a:gd name="T75" fmla="*/ 16 h 1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6" h="16">
                    <a:moveTo>
                      <a:pt x="12" y="3"/>
                    </a:moveTo>
                    <a:cubicBezTo>
                      <a:pt x="11" y="2"/>
                      <a:pt x="9" y="1"/>
                      <a:pt x="7" y="1"/>
                    </a:cubicBezTo>
                    <a:cubicBezTo>
                      <a:pt x="5" y="1"/>
                      <a:pt x="3" y="1"/>
                      <a:pt x="2" y="3"/>
                    </a:cubicBezTo>
                    <a:cubicBezTo>
                      <a:pt x="0" y="7"/>
                      <a:pt x="1" y="9"/>
                      <a:pt x="3" y="12"/>
                    </a:cubicBezTo>
                    <a:cubicBezTo>
                      <a:pt x="4" y="14"/>
                      <a:pt x="5" y="14"/>
                      <a:pt x="7" y="15"/>
                    </a:cubicBezTo>
                    <a:cubicBezTo>
                      <a:pt x="10" y="16"/>
                      <a:pt x="14" y="14"/>
                      <a:pt x="15" y="11"/>
                    </a:cubicBezTo>
                    <a:cubicBezTo>
                      <a:pt x="16" y="8"/>
                      <a:pt x="15" y="5"/>
                      <a:pt x="13" y="2"/>
                    </a:cubicBezTo>
                    <a:cubicBezTo>
                      <a:pt x="11" y="0"/>
                      <a:pt x="7" y="0"/>
                      <a:pt x="4" y="2"/>
                    </a:cubicBezTo>
                    <a:cubicBezTo>
                      <a:pt x="2" y="4"/>
                      <a:pt x="1" y="8"/>
                      <a:pt x="4" y="10"/>
                    </a:cubicBezTo>
                    <a:cubicBezTo>
                      <a:pt x="5" y="12"/>
                      <a:pt x="3" y="10"/>
                      <a:pt x="3" y="7"/>
                    </a:cubicBezTo>
                    <a:cubicBezTo>
                      <a:pt x="6" y="6"/>
                      <a:pt x="8" y="5"/>
                      <a:pt x="11" y="4"/>
                    </a:cubicBezTo>
                    <a:cubicBezTo>
                      <a:pt x="11" y="3"/>
                      <a:pt x="10" y="3"/>
                      <a:pt x="10" y="3"/>
                    </a:cubicBezTo>
                    <a:cubicBezTo>
                      <a:pt x="11" y="4"/>
                      <a:pt x="11" y="4"/>
                      <a:pt x="12" y="5"/>
                    </a:cubicBezTo>
                    <a:cubicBezTo>
                      <a:pt x="12" y="4"/>
                      <a:pt x="12" y="4"/>
                      <a:pt x="12" y="5"/>
                    </a:cubicBezTo>
                    <a:cubicBezTo>
                      <a:pt x="12" y="6"/>
                      <a:pt x="12" y="7"/>
                      <a:pt x="13" y="8"/>
                    </a:cubicBezTo>
                    <a:cubicBezTo>
                      <a:pt x="13" y="8"/>
                      <a:pt x="13" y="8"/>
                      <a:pt x="13" y="7"/>
                    </a:cubicBezTo>
                    <a:cubicBezTo>
                      <a:pt x="12" y="8"/>
                      <a:pt x="12" y="9"/>
                      <a:pt x="12" y="10"/>
                    </a:cubicBezTo>
                    <a:cubicBezTo>
                      <a:pt x="12" y="10"/>
                      <a:pt x="12" y="10"/>
                      <a:pt x="12" y="10"/>
                    </a:cubicBezTo>
                    <a:cubicBezTo>
                      <a:pt x="10" y="11"/>
                      <a:pt x="8" y="12"/>
                      <a:pt x="6" y="13"/>
                    </a:cubicBezTo>
                    <a:cubicBezTo>
                      <a:pt x="6" y="13"/>
                      <a:pt x="6" y="13"/>
                      <a:pt x="6" y="13"/>
                    </a:cubicBezTo>
                    <a:cubicBezTo>
                      <a:pt x="5" y="12"/>
                      <a:pt x="4" y="12"/>
                      <a:pt x="4" y="12"/>
                    </a:cubicBezTo>
                    <a:cubicBezTo>
                      <a:pt x="3" y="11"/>
                      <a:pt x="3" y="11"/>
                      <a:pt x="3" y="11"/>
                    </a:cubicBezTo>
                    <a:cubicBezTo>
                      <a:pt x="5" y="14"/>
                      <a:pt x="9" y="14"/>
                      <a:pt x="11" y="12"/>
                    </a:cubicBezTo>
                    <a:cubicBezTo>
                      <a:pt x="14" y="10"/>
                      <a:pt x="14" y="6"/>
                      <a:pt x="12" y="3"/>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1" name="Freeform 286"/>
              <p:cNvSpPr>
                <a:spLocks/>
              </p:cNvSpPr>
              <p:nvPr/>
            </p:nvSpPr>
            <p:spPr bwMode="auto">
              <a:xfrm>
                <a:off x="3634" y="2062"/>
                <a:ext cx="29" cy="28"/>
              </a:xfrm>
              <a:custGeom>
                <a:avLst/>
                <a:gdLst>
                  <a:gd name="T0" fmla="*/ 56 w 15"/>
                  <a:gd name="T1" fmla="*/ 320 h 14"/>
                  <a:gd name="T2" fmla="*/ 195 w 15"/>
                  <a:gd name="T3" fmla="*/ 416 h 14"/>
                  <a:gd name="T4" fmla="*/ 377 w 15"/>
                  <a:gd name="T5" fmla="*/ 320 h 14"/>
                  <a:gd name="T6" fmla="*/ 296 w 15"/>
                  <a:gd name="T7" fmla="*/ 64 h 14"/>
                  <a:gd name="T8" fmla="*/ 296 w 15"/>
                  <a:gd name="T9" fmla="*/ 64 h 14"/>
                  <a:gd name="T10" fmla="*/ 85 w 15"/>
                  <a:gd name="T11" fmla="*/ 64 h 14"/>
                  <a:gd name="T12" fmla="*/ 56 w 15"/>
                  <a:gd name="T13" fmla="*/ 320 h 14"/>
                  <a:gd name="T14" fmla="*/ 0 60000 65536"/>
                  <a:gd name="T15" fmla="*/ 0 60000 65536"/>
                  <a:gd name="T16" fmla="*/ 0 60000 65536"/>
                  <a:gd name="T17" fmla="*/ 0 60000 65536"/>
                  <a:gd name="T18" fmla="*/ 0 60000 65536"/>
                  <a:gd name="T19" fmla="*/ 0 60000 65536"/>
                  <a:gd name="T20" fmla="*/ 0 60000 65536"/>
                  <a:gd name="T21" fmla="*/ 0 w 15"/>
                  <a:gd name="T22" fmla="*/ 0 h 14"/>
                  <a:gd name="T23" fmla="*/ 15 w 15"/>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14">
                    <a:moveTo>
                      <a:pt x="2" y="10"/>
                    </a:moveTo>
                    <a:cubicBezTo>
                      <a:pt x="3" y="12"/>
                      <a:pt x="5" y="13"/>
                      <a:pt x="7" y="13"/>
                    </a:cubicBezTo>
                    <a:cubicBezTo>
                      <a:pt x="10" y="14"/>
                      <a:pt x="13" y="13"/>
                      <a:pt x="14" y="10"/>
                    </a:cubicBezTo>
                    <a:cubicBezTo>
                      <a:pt x="15" y="7"/>
                      <a:pt x="14" y="3"/>
                      <a:pt x="11" y="2"/>
                    </a:cubicBezTo>
                    <a:cubicBezTo>
                      <a:pt x="11" y="2"/>
                      <a:pt x="12" y="4"/>
                      <a:pt x="11" y="2"/>
                    </a:cubicBezTo>
                    <a:cubicBezTo>
                      <a:pt x="9" y="0"/>
                      <a:pt x="5" y="0"/>
                      <a:pt x="3" y="2"/>
                    </a:cubicBezTo>
                    <a:cubicBezTo>
                      <a:pt x="0" y="4"/>
                      <a:pt x="0" y="8"/>
                      <a:pt x="2" y="10"/>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2" name="Freeform 287"/>
              <p:cNvSpPr>
                <a:spLocks/>
              </p:cNvSpPr>
              <p:nvPr/>
            </p:nvSpPr>
            <p:spPr bwMode="auto">
              <a:xfrm>
                <a:off x="3665" y="2110"/>
                <a:ext cx="28" cy="38"/>
              </a:xfrm>
              <a:custGeom>
                <a:avLst/>
                <a:gdLst>
                  <a:gd name="T0" fmla="*/ 0 w 14"/>
                  <a:gd name="T1" fmla="*/ 160 h 19"/>
                  <a:gd name="T2" fmla="*/ 32 w 14"/>
                  <a:gd name="T3" fmla="*/ 352 h 19"/>
                  <a:gd name="T4" fmla="*/ 64 w 14"/>
                  <a:gd name="T5" fmla="*/ 448 h 19"/>
                  <a:gd name="T6" fmla="*/ 320 w 14"/>
                  <a:gd name="T7" fmla="*/ 544 h 19"/>
                  <a:gd name="T8" fmla="*/ 416 w 14"/>
                  <a:gd name="T9" fmla="*/ 288 h 19"/>
                  <a:gd name="T10" fmla="*/ 384 w 14"/>
                  <a:gd name="T11" fmla="*/ 224 h 19"/>
                  <a:gd name="T12" fmla="*/ 384 w 14"/>
                  <a:gd name="T13" fmla="*/ 192 h 19"/>
                  <a:gd name="T14" fmla="*/ 384 w 14"/>
                  <a:gd name="T15" fmla="*/ 192 h 19"/>
                  <a:gd name="T16" fmla="*/ 192 w 14"/>
                  <a:gd name="T17" fmla="*/ 0 h 19"/>
                  <a:gd name="T18" fmla="*/ 0 w 14"/>
                  <a:gd name="T19" fmla="*/ 160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9"/>
                  <a:gd name="T32" fmla="*/ 14 w 14"/>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9">
                    <a:moveTo>
                      <a:pt x="0" y="5"/>
                    </a:moveTo>
                    <a:cubicBezTo>
                      <a:pt x="0" y="7"/>
                      <a:pt x="0" y="9"/>
                      <a:pt x="1" y="11"/>
                    </a:cubicBezTo>
                    <a:cubicBezTo>
                      <a:pt x="1" y="12"/>
                      <a:pt x="2" y="13"/>
                      <a:pt x="2" y="14"/>
                    </a:cubicBezTo>
                    <a:cubicBezTo>
                      <a:pt x="3" y="18"/>
                      <a:pt x="7" y="19"/>
                      <a:pt x="10" y="17"/>
                    </a:cubicBezTo>
                    <a:cubicBezTo>
                      <a:pt x="13" y="16"/>
                      <a:pt x="14" y="12"/>
                      <a:pt x="13" y="9"/>
                    </a:cubicBezTo>
                    <a:cubicBezTo>
                      <a:pt x="13" y="9"/>
                      <a:pt x="12" y="8"/>
                      <a:pt x="12" y="7"/>
                    </a:cubicBezTo>
                    <a:cubicBezTo>
                      <a:pt x="12" y="7"/>
                      <a:pt x="12" y="6"/>
                      <a:pt x="12" y="6"/>
                    </a:cubicBezTo>
                    <a:cubicBezTo>
                      <a:pt x="11" y="5"/>
                      <a:pt x="12" y="6"/>
                      <a:pt x="12" y="6"/>
                    </a:cubicBezTo>
                    <a:cubicBezTo>
                      <a:pt x="11" y="3"/>
                      <a:pt x="10" y="0"/>
                      <a:pt x="6" y="0"/>
                    </a:cubicBezTo>
                    <a:cubicBezTo>
                      <a:pt x="3" y="0"/>
                      <a:pt x="0" y="2"/>
                      <a:pt x="0" y="5"/>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3" name="Freeform 288"/>
              <p:cNvSpPr>
                <a:spLocks/>
              </p:cNvSpPr>
              <p:nvPr/>
            </p:nvSpPr>
            <p:spPr bwMode="auto">
              <a:xfrm>
                <a:off x="3636" y="2134"/>
                <a:ext cx="31" cy="33"/>
              </a:xfrm>
              <a:custGeom>
                <a:avLst/>
                <a:gdLst>
                  <a:gd name="T0" fmla="*/ 87 w 16"/>
                  <a:gd name="T1" fmla="*/ 116 h 17"/>
                  <a:gd name="T2" fmla="*/ 87 w 16"/>
                  <a:gd name="T3" fmla="*/ 380 h 17"/>
                  <a:gd name="T4" fmla="*/ 349 w 16"/>
                  <a:gd name="T5" fmla="*/ 380 h 17"/>
                  <a:gd name="T6" fmla="*/ 380 w 16"/>
                  <a:gd name="T7" fmla="*/ 169 h 17"/>
                  <a:gd name="T8" fmla="*/ 196 w 16"/>
                  <a:gd name="T9" fmla="*/ 60 h 17"/>
                  <a:gd name="T10" fmla="*/ 31 w 16"/>
                  <a:gd name="T11" fmla="*/ 169 h 17"/>
                  <a:gd name="T12" fmla="*/ 87 w 16"/>
                  <a:gd name="T13" fmla="*/ 380 h 17"/>
                  <a:gd name="T14" fmla="*/ 296 w 16"/>
                  <a:gd name="T15" fmla="*/ 380 h 17"/>
                  <a:gd name="T16" fmla="*/ 327 w 16"/>
                  <a:gd name="T17" fmla="*/ 169 h 17"/>
                  <a:gd name="T18" fmla="*/ 296 w 16"/>
                  <a:gd name="T19" fmla="*/ 169 h 17"/>
                  <a:gd name="T20" fmla="*/ 349 w 16"/>
                  <a:gd name="T21" fmla="*/ 225 h 17"/>
                  <a:gd name="T22" fmla="*/ 349 w 16"/>
                  <a:gd name="T23" fmla="*/ 225 h 17"/>
                  <a:gd name="T24" fmla="*/ 327 w 16"/>
                  <a:gd name="T25" fmla="*/ 301 h 17"/>
                  <a:gd name="T26" fmla="*/ 327 w 16"/>
                  <a:gd name="T27" fmla="*/ 272 h 17"/>
                  <a:gd name="T28" fmla="*/ 169 w 16"/>
                  <a:gd name="T29" fmla="*/ 380 h 17"/>
                  <a:gd name="T30" fmla="*/ 196 w 16"/>
                  <a:gd name="T31" fmla="*/ 380 h 17"/>
                  <a:gd name="T32" fmla="*/ 140 w 16"/>
                  <a:gd name="T33" fmla="*/ 357 h 17"/>
                  <a:gd name="T34" fmla="*/ 169 w 16"/>
                  <a:gd name="T35" fmla="*/ 140 h 17"/>
                  <a:gd name="T36" fmla="*/ 196 w 16"/>
                  <a:gd name="T37" fmla="*/ 116 h 17"/>
                  <a:gd name="T38" fmla="*/ 269 w 16"/>
                  <a:gd name="T39" fmla="*/ 140 h 17"/>
                  <a:gd name="T40" fmla="*/ 269 w 16"/>
                  <a:gd name="T41" fmla="*/ 116 h 17"/>
                  <a:gd name="T42" fmla="*/ 349 w 16"/>
                  <a:gd name="T43" fmla="*/ 196 h 17"/>
                  <a:gd name="T44" fmla="*/ 349 w 16"/>
                  <a:gd name="T45" fmla="*/ 301 h 17"/>
                  <a:gd name="T46" fmla="*/ 327 w 16"/>
                  <a:gd name="T47" fmla="*/ 60 h 17"/>
                  <a:gd name="T48" fmla="*/ 87 w 16"/>
                  <a:gd name="T49" fmla="*/ 116 h 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
                  <a:gd name="T76" fmla="*/ 0 h 17"/>
                  <a:gd name="T77" fmla="*/ 16 w 16"/>
                  <a:gd name="T78" fmla="*/ 17 h 1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 h="17">
                    <a:moveTo>
                      <a:pt x="3" y="4"/>
                    </a:moveTo>
                    <a:cubicBezTo>
                      <a:pt x="1" y="7"/>
                      <a:pt x="1" y="11"/>
                      <a:pt x="3" y="14"/>
                    </a:cubicBezTo>
                    <a:cubicBezTo>
                      <a:pt x="6" y="17"/>
                      <a:pt x="11" y="17"/>
                      <a:pt x="13" y="14"/>
                    </a:cubicBezTo>
                    <a:cubicBezTo>
                      <a:pt x="16" y="12"/>
                      <a:pt x="16" y="8"/>
                      <a:pt x="14" y="6"/>
                    </a:cubicBezTo>
                    <a:cubicBezTo>
                      <a:pt x="12" y="3"/>
                      <a:pt x="10" y="2"/>
                      <a:pt x="7" y="2"/>
                    </a:cubicBezTo>
                    <a:cubicBezTo>
                      <a:pt x="5" y="2"/>
                      <a:pt x="2" y="4"/>
                      <a:pt x="1" y="6"/>
                    </a:cubicBezTo>
                    <a:cubicBezTo>
                      <a:pt x="0" y="9"/>
                      <a:pt x="0" y="12"/>
                      <a:pt x="3" y="14"/>
                    </a:cubicBezTo>
                    <a:cubicBezTo>
                      <a:pt x="5" y="16"/>
                      <a:pt x="8" y="17"/>
                      <a:pt x="11" y="14"/>
                    </a:cubicBezTo>
                    <a:cubicBezTo>
                      <a:pt x="13" y="12"/>
                      <a:pt x="14" y="8"/>
                      <a:pt x="12" y="6"/>
                    </a:cubicBezTo>
                    <a:cubicBezTo>
                      <a:pt x="12" y="6"/>
                      <a:pt x="11" y="6"/>
                      <a:pt x="11" y="6"/>
                    </a:cubicBezTo>
                    <a:cubicBezTo>
                      <a:pt x="12" y="6"/>
                      <a:pt x="12" y="7"/>
                      <a:pt x="13" y="8"/>
                    </a:cubicBezTo>
                    <a:cubicBezTo>
                      <a:pt x="13" y="8"/>
                      <a:pt x="13" y="8"/>
                      <a:pt x="13" y="8"/>
                    </a:cubicBezTo>
                    <a:cubicBezTo>
                      <a:pt x="12" y="9"/>
                      <a:pt x="12" y="10"/>
                      <a:pt x="12" y="11"/>
                    </a:cubicBezTo>
                    <a:cubicBezTo>
                      <a:pt x="12" y="11"/>
                      <a:pt x="12" y="11"/>
                      <a:pt x="12" y="10"/>
                    </a:cubicBezTo>
                    <a:cubicBezTo>
                      <a:pt x="10" y="12"/>
                      <a:pt x="8" y="13"/>
                      <a:pt x="6" y="14"/>
                    </a:cubicBezTo>
                    <a:cubicBezTo>
                      <a:pt x="7" y="14"/>
                      <a:pt x="7" y="14"/>
                      <a:pt x="7" y="14"/>
                    </a:cubicBezTo>
                    <a:cubicBezTo>
                      <a:pt x="5" y="14"/>
                      <a:pt x="3" y="12"/>
                      <a:pt x="5" y="13"/>
                    </a:cubicBezTo>
                    <a:cubicBezTo>
                      <a:pt x="5" y="11"/>
                      <a:pt x="5" y="8"/>
                      <a:pt x="6" y="5"/>
                    </a:cubicBezTo>
                    <a:cubicBezTo>
                      <a:pt x="6" y="5"/>
                      <a:pt x="7" y="4"/>
                      <a:pt x="7" y="4"/>
                    </a:cubicBezTo>
                    <a:cubicBezTo>
                      <a:pt x="8" y="4"/>
                      <a:pt x="9" y="4"/>
                      <a:pt x="10" y="5"/>
                    </a:cubicBezTo>
                    <a:cubicBezTo>
                      <a:pt x="10" y="5"/>
                      <a:pt x="10" y="4"/>
                      <a:pt x="10" y="4"/>
                    </a:cubicBezTo>
                    <a:cubicBezTo>
                      <a:pt x="11" y="5"/>
                      <a:pt x="12" y="6"/>
                      <a:pt x="13" y="7"/>
                    </a:cubicBezTo>
                    <a:cubicBezTo>
                      <a:pt x="13" y="9"/>
                      <a:pt x="13" y="10"/>
                      <a:pt x="13" y="11"/>
                    </a:cubicBezTo>
                    <a:cubicBezTo>
                      <a:pt x="15" y="8"/>
                      <a:pt x="14" y="4"/>
                      <a:pt x="12" y="2"/>
                    </a:cubicBezTo>
                    <a:cubicBezTo>
                      <a:pt x="9" y="0"/>
                      <a:pt x="5" y="1"/>
                      <a:pt x="3"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4" name="Freeform 289"/>
              <p:cNvSpPr>
                <a:spLocks/>
              </p:cNvSpPr>
              <p:nvPr/>
            </p:nvSpPr>
            <p:spPr bwMode="auto">
              <a:xfrm>
                <a:off x="3663" y="2156"/>
                <a:ext cx="32" cy="31"/>
              </a:xfrm>
              <a:custGeom>
                <a:avLst/>
                <a:gdLst>
                  <a:gd name="T0" fmla="*/ 384 w 16"/>
                  <a:gd name="T1" fmla="*/ 116 h 16"/>
                  <a:gd name="T2" fmla="*/ 384 w 16"/>
                  <a:gd name="T3" fmla="*/ 116 h 16"/>
                  <a:gd name="T4" fmla="*/ 448 w 16"/>
                  <a:gd name="T5" fmla="*/ 196 h 16"/>
                  <a:gd name="T6" fmla="*/ 448 w 16"/>
                  <a:gd name="T7" fmla="*/ 196 h 16"/>
                  <a:gd name="T8" fmla="*/ 416 w 16"/>
                  <a:gd name="T9" fmla="*/ 269 h 16"/>
                  <a:gd name="T10" fmla="*/ 384 w 16"/>
                  <a:gd name="T11" fmla="*/ 327 h 16"/>
                  <a:gd name="T12" fmla="*/ 480 w 16"/>
                  <a:gd name="T13" fmla="*/ 116 h 16"/>
                  <a:gd name="T14" fmla="*/ 224 w 16"/>
                  <a:gd name="T15" fmla="*/ 31 h 16"/>
                  <a:gd name="T16" fmla="*/ 160 w 16"/>
                  <a:gd name="T17" fmla="*/ 380 h 16"/>
                  <a:gd name="T18" fmla="*/ 448 w 16"/>
                  <a:gd name="T19" fmla="*/ 327 h 16"/>
                  <a:gd name="T20" fmla="*/ 384 w 16"/>
                  <a:gd name="T21" fmla="*/ 116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16"/>
                  <a:gd name="T35" fmla="*/ 16 w 16"/>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16">
                    <a:moveTo>
                      <a:pt x="12" y="4"/>
                    </a:moveTo>
                    <a:cubicBezTo>
                      <a:pt x="12" y="4"/>
                      <a:pt x="12" y="4"/>
                      <a:pt x="12" y="4"/>
                    </a:cubicBezTo>
                    <a:cubicBezTo>
                      <a:pt x="13" y="5"/>
                      <a:pt x="13" y="6"/>
                      <a:pt x="14" y="7"/>
                    </a:cubicBezTo>
                    <a:cubicBezTo>
                      <a:pt x="14" y="7"/>
                      <a:pt x="14" y="7"/>
                      <a:pt x="14" y="7"/>
                    </a:cubicBezTo>
                    <a:cubicBezTo>
                      <a:pt x="14" y="8"/>
                      <a:pt x="13" y="9"/>
                      <a:pt x="13" y="10"/>
                    </a:cubicBezTo>
                    <a:cubicBezTo>
                      <a:pt x="11" y="12"/>
                      <a:pt x="11" y="12"/>
                      <a:pt x="12" y="12"/>
                    </a:cubicBezTo>
                    <a:cubicBezTo>
                      <a:pt x="15" y="11"/>
                      <a:pt x="16" y="7"/>
                      <a:pt x="15" y="4"/>
                    </a:cubicBezTo>
                    <a:cubicBezTo>
                      <a:pt x="14" y="1"/>
                      <a:pt x="10" y="0"/>
                      <a:pt x="7" y="1"/>
                    </a:cubicBezTo>
                    <a:cubicBezTo>
                      <a:pt x="1" y="3"/>
                      <a:pt x="0" y="10"/>
                      <a:pt x="5" y="14"/>
                    </a:cubicBezTo>
                    <a:cubicBezTo>
                      <a:pt x="8" y="16"/>
                      <a:pt x="12" y="15"/>
                      <a:pt x="14" y="12"/>
                    </a:cubicBezTo>
                    <a:cubicBezTo>
                      <a:pt x="15" y="10"/>
                      <a:pt x="15" y="6"/>
                      <a:pt x="12"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5" name="Freeform 290"/>
              <p:cNvSpPr>
                <a:spLocks/>
              </p:cNvSpPr>
              <p:nvPr/>
            </p:nvSpPr>
            <p:spPr bwMode="auto">
              <a:xfrm>
                <a:off x="3687" y="2179"/>
                <a:ext cx="28" cy="28"/>
              </a:xfrm>
              <a:custGeom>
                <a:avLst/>
                <a:gdLst>
                  <a:gd name="T0" fmla="*/ 384 w 14"/>
                  <a:gd name="T1" fmla="*/ 352 h 14"/>
                  <a:gd name="T2" fmla="*/ 416 w 14"/>
                  <a:gd name="T3" fmla="*/ 224 h 14"/>
                  <a:gd name="T4" fmla="*/ 256 w 14"/>
                  <a:gd name="T5" fmla="*/ 0 h 14"/>
                  <a:gd name="T6" fmla="*/ 32 w 14"/>
                  <a:gd name="T7" fmla="*/ 192 h 14"/>
                  <a:gd name="T8" fmla="*/ 32 w 14"/>
                  <a:gd name="T9" fmla="*/ 192 h 14"/>
                  <a:gd name="T10" fmla="*/ 64 w 14"/>
                  <a:gd name="T11" fmla="*/ 96 h 14"/>
                  <a:gd name="T12" fmla="*/ 64 w 14"/>
                  <a:gd name="T13" fmla="*/ 128 h 14"/>
                  <a:gd name="T14" fmla="*/ 96 w 14"/>
                  <a:gd name="T15" fmla="*/ 384 h 14"/>
                  <a:gd name="T16" fmla="*/ 384 w 14"/>
                  <a:gd name="T17" fmla="*/ 352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14"/>
                  <a:gd name="T29" fmla="*/ 14 w 14"/>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14">
                    <a:moveTo>
                      <a:pt x="12" y="11"/>
                    </a:moveTo>
                    <a:cubicBezTo>
                      <a:pt x="13" y="10"/>
                      <a:pt x="13" y="8"/>
                      <a:pt x="13" y="7"/>
                    </a:cubicBezTo>
                    <a:cubicBezTo>
                      <a:pt x="14" y="4"/>
                      <a:pt x="11" y="1"/>
                      <a:pt x="8" y="0"/>
                    </a:cubicBezTo>
                    <a:cubicBezTo>
                      <a:pt x="4" y="0"/>
                      <a:pt x="2" y="3"/>
                      <a:pt x="1" y="6"/>
                    </a:cubicBezTo>
                    <a:cubicBezTo>
                      <a:pt x="1" y="6"/>
                      <a:pt x="1" y="6"/>
                      <a:pt x="1" y="6"/>
                    </a:cubicBezTo>
                    <a:cubicBezTo>
                      <a:pt x="1" y="5"/>
                      <a:pt x="2" y="4"/>
                      <a:pt x="2" y="3"/>
                    </a:cubicBezTo>
                    <a:cubicBezTo>
                      <a:pt x="2" y="4"/>
                      <a:pt x="2" y="4"/>
                      <a:pt x="2" y="4"/>
                    </a:cubicBezTo>
                    <a:cubicBezTo>
                      <a:pt x="0" y="6"/>
                      <a:pt x="1" y="11"/>
                      <a:pt x="3" y="12"/>
                    </a:cubicBezTo>
                    <a:cubicBezTo>
                      <a:pt x="6" y="14"/>
                      <a:pt x="9" y="13"/>
                      <a:pt x="12" y="11"/>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6" name="Freeform 291"/>
              <p:cNvSpPr>
                <a:spLocks/>
              </p:cNvSpPr>
              <p:nvPr/>
            </p:nvSpPr>
            <p:spPr bwMode="auto">
              <a:xfrm>
                <a:off x="3693" y="2397"/>
                <a:ext cx="28" cy="32"/>
              </a:xfrm>
              <a:custGeom>
                <a:avLst/>
                <a:gdLst>
                  <a:gd name="T0" fmla="*/ 32 w 14"/>
                  <a:gd name="T1" fmla="*/ 224 h 16"/>
                  <a:gd name="T2" fmla="*/ 0 w 14"/>
                  <a:gd name="T3" fmla="*/ 288 h 16"/>
                  <a:gd name="T4" fmla="*/ 192 w 14"/>
                  <a:gd name="T5" fmla="*/ 480 h 16"/>
                  <a:gd name="T6" fmla="*/ 384 w 14"/>
                  <a:gd name="T7" fmla="*/ 320 h 16"/>
                  <a:gd name="T8" fmla="*/ 416 w 14"/>
                  <a:gd name="T9" fmla="*/ 224 h 16"/>
                  <a:gd name="T10" fmla="*/ 32 w 14"/>
                  <a:gd name="T11" fmla="*/ 192 h 16"/>
                  <a:gd name="T12" fmla="*/ 64 w 14"/>
                  <a:gd name="T13" fmla="*/ 384 h 16"/>
                  <a:gd name="T14" fmla="*/ 320 w 14"/>
                  <a:gd name="T15" fmla="*/ 480 h 16"/>
                  <a:gd name="T16" fmla="*/ 416 w 14"/>
                  <a:gd name="T17" fmla="*/ 224 h 16"/>
                  <a:gd name="T18" fmla="*/ 416 w 14"/>
                  <a:gd name="T19" fmla="*/ 224 h 16"/>
                  <a:gd name="T20" fmla="*/ 224 w 14"/>
                  <a:gd name="T21" fmla="*/ 32 h 16"/>
                  <a:gd name="T22" fmla="*/ 32 w 14"/>
                  <a:gd name="T23" fmla="*/ 192 h 16"/>
                  <a:gd name="T24" fmla="*/ 0 w 14"/>
                  <a:gd name="T25" fmla="*/ 288 h 16"/>
                  <a:gd name="T26" fmla="*/ 384 w 14"/>
                  <a:gd name="T27" fmla="*/ 320 h 16"/>
                  <a:gd name="T28" fmla="*/ 416 w 14"/>
                  <a:gd name="T29" fmla="*/ 256 h 16"/>
                  <a:gd name="T30" fmla="*/ 224 w 14"/>
                  <a:gd name="T31" fmla="*/ 32 h 16"/>
                  <a:gd name="T32" fmla="*/ 32 w 14"/>
                  <a:gd name="T33" fmla="*/ 224 h 1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
                  <a:gd name="T52" fmla="*/ 0 h 16"/>
                  <a:gd name="T53" fmla="*/ 14 w 14"/>
                  <a:gd name="T54" fmla="*/ 16 h 1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 h="16">
                    <a:moveTo>
                      <a:pt x="1" y="7"/>
                    </a:moveTo>
                    <a:cubicBezTo>
                      <a:pt x="1" y="7"/>
                      <a:pt x="0" y="8"/>
                      <a:pt x="0" y="9"/>
                    </a:cubicBezTo>
                    <a:cubicBezTo>
                      <a:pt x="0" y="12"/>
                      <a:pt x="3" y="15"/>
                      <a:pt x="6" y="15"/>
                    </a:cubicBezTo>
                    <a:cubicBezTo>
                      <a:pt x="9" y="16"/>
                      <a:pt x="12" y="13"/>
                      <a:pt x="12" y="10"/>
                    </a:cubicBezTo>
                    <a:cubicBezTo>
                      <a:pt x="12" y="9"/>
                      <a:pt x="13" y="8"/>
                      <a:pt x="13" y="7"/>
                    </a:cubicBezTo>
                    <a:cubicBezTo>
                      <a:pt x="9" y="7"/>
                      <a:pt x="5" y="6"/>
                      <a:pt x="1" y="6"/>
                    </a:cubicBezTo>
                    <a:cubicBezTo>
                      <a:pt x="1" y="8"/>
                      <a:pt x="1" y="10"/>
                      <a:pt x="2" y="12"/>
                    </a:cubicBezTo>
                    <a:cubicBezTo>
                      <a:pt x="3" y="15"/>
                      <a:pt x="7" y="16"/>
                      <a:pt x="10" y="15"/>
                    </a:cubicBezTo>
                    <a:cubicBezTo>
                      <a:pt x="13" y="13"/>
                      <a:pt x="14" y="10"/>
                      <a:pt x="13" y="7"/>
                    </a:cubicBezTo>
                    <a:cubicBezTo>
                      <a:pt x="13" y="7"/>
                      <a:pt x="13" y="7"/>
                      <a:pt x="13" y="7"/>
                    </a:cubicBezTo>
                    <a:cubicBezTo>
                      <a:pt x="13" y="4"/>
                      <a:pt x="11" y="1"/>
                      <a:pt x="7" y="1"/>
                    </a:cubicBezTo>
                    <a:cubicBezTo>
                      <a:pt x="4" y="0"/>
                      <a:pt x="1" y="3"/>
                      <a:pt x="1" y="6"/>
                    </a:cubicBezTo>
                    <a:cubicBezTo>
                      <a:pt x="1" y="7"/>
                      <a:pt x="0" y="8"/>
                      <a:pt x="0" y="9"/>
                    </a:cubicBezTo>
                    <a:cubicBezTo>
                      <a:pt x="4" y="9"/>
                      <a:pt x="8" y="10"/>
                      <a:pt x="12" y="10"/>
                    </a:cubicBezTo>
                    <a:cubicBezTo>
                      <a:pt x="12" y="9"/>
                      <a:pt x="12" y="9"/>
                      <a:pt x="13" y="8"/>
                    </a:cubicBezTo>
                    <a:cubicBezTo>
                      <a:pt x="13" y="5"/>
                      <a:pt x="10" y="2"/>
                      <a:pt x="7" y="1"/>
                    </a:cubicBezTo>
                    <a:cubicBezTo>
                      <a:pt x="4" y="1"/>
                      <a:pt x="1" y="4"/>
                      <a:pt x="1" y="7"/>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7" name="Freeform 292"/>
              <p:cNvSpPr>
                <a:spLocks/>
              </p:cNvSpPr>
              <p:nvPr/>
            </p:nvSpPr>
            <p:spPr bwMode="auto">
              <a:xfrm>
                <a:off x="3701" y="2437"/>
                <a:ext cx="39" cy="45"/>
              </a:xfrm>
              <a:custGeom>
                <a:avLst/>
                <a:gdLst>
                  <a:gd name="T0" fmla="*/ 60 w 20"/>
                  <a:gd name="T1" fmla="*/ 149 h 23"/>
                  <a:gd name="T2" fmla="*/ 289 w 20"/>
                  <a:gd name="T3" fmla="*/ 659 h 23"/>
                  <a:gd name="T4" fmla="*/ 505 w 20"/>
                  <a:gd name="T5" fmla="*/ 540 h 23"/>
                  <a:gd name="T6" fmla="*/ 532 w 20"/>
                  <a:gd name="T7" fmla="*/ 368 h 23"/>
                  <a:gd name="T8" fmla="*/ 335 w 20"/>
                  <a:gd name="T9" fmla="*/ 88 h 23"/>
                  <a:gd name="T10" fmla="*/ 117 w 20"/>
                  <a:gd name="T11" fmla="*/ 203 h 23"/>
                  <a:gd name="T12" fmla="*/ 228 w 20"/>
                  <a:gd name="T13" fmla="*/ 397 h 23"/>
                  <a:gd name="T14" fmla="*/ 201 w 20"/>
                  <a:gd name="T15" fmla="*/ 397 h 23"/>
                  <a:gd name="T16" fmla="*/ 201 w 20"/>
                  <a:gd name="T17" fmla="*/ 397 h 23"/>
                  <a:gd name="T18" fmla="*/ 201 w 20"/>
                  <a:gd name="T19" fmla="*/ 397 h 23"/>
                  <a:gd name="T20" fmla="*/ 201 w 20"/>
                  <a:gd name="T21" fmla="*/ 397 h 23"/>
                  <a:gd name="T22" fmla="*/ 228 w 20"/>
                  <a:gd name="T23" fmla="*/ 397 h 23"/>
                  <a:gd name="T24" fmla="*/ 289 w 20"/>
                  <a:gd name="T25" fmla="*/ 321 h 23"/>
                  <a:gd name="T26" fmla="*/ 289 w 20"/>
                  <a:gd name="T27" fmla="*/ 321 h 23"/>
                  <a:gd name="T28" fmla="*/ 304 w 20"/>
                  <a:gd name="T29" fmla="*/ 321 h 23"/>
                  <a:gd name="T30" fmla="*/ 365 w 20"/>
                  <a:gd name="T31" fmla="*/ 337 h 23"/>
                  <a:gd name="T32" fmla="*/ 392 w 20"/>
                  <a:gd name="T33" fmla="*/ 337 h 23"/>
                  <a:gd name="T34" fmla="*/ 392 w 20"/>
                  <a:gd name="T35" fmla="*/ 337 h 23"/>
                  <a:gd name="T36" fmla="*/ 392 w 20"/>
                  <a:gd name="T37" fmla="*/ 321 h 23"/>
                  <a:gd name="T38" fmla="*/ 392 w 20"/>
                  <a:gd name="T39" fmla="*/ 260 h 23"/>
                  <a:gd name="T40" fmla="*/ 392 w 20"/>
                  <a:gd name="T41" fmla="*/ 233 h 23"/>
                  <a:gd name="T42" fmla="*/ 392 w 20"/>
                  <a:gd name="T43" fmla="*/ 260 h 23"/>
                  <a:gd name="T44" fmla="*/ 289 w 20"/>
                  <a:gd name="T45" fmla="*/ 31 h 23"/>
                  <a:gd name="T46" fmla="*/ 60 w 20"/>
                  <a:gd name="T47" fmla="*/ 149 h 2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
                  <a:gd name="T73" fmla="*/ 0 h 23"/>
                  <a:gd name="T74" fmla="*/ 20 w 20"/>
                  <a:gd name="T75" fmla="*/ 23 h 2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 h="23">
                    <a:moveTo>
                      <a:pt x="2" y="5"/>
                    </a:moveTo>
                    <a:cubicBezTo>
                      <a:pt x="0" y="11"/>
                      <a:pt x="2" y="22"/>
                      <a:pt x="10" y="23"/>
                    </a:cubicBezTo>
                    <a:cubicBezTo>
                      <a:pt x="13" y="23"/>
                      <a:pt x="16" y="21"/>
                      <a:pt x="18" y="19"/>
                    </a:cubicBezTo>
                    <a:cubicBezTo>
                      <a:pt x="19" y="17"/>
                      <a:pt x="20" y="15"/>
                      <a:pt x="19" y="13"/>
                    </a:cubicBezTo>
                    <a:cubicBezTo>
                      <a:pt x="19" y="9"/>
                      <a:pt x="16" y="5"/>
                      <a:pt x="12" y="3"/>
                    </a:cubicBezTo>
                    <a:cubicBezTo>
                      <a:pt x="9" y="2"/>
                      <a:pt x="6" y="4"/>
                      <a:pt x="4" y="7"/>
                    </a:cubicBezTo>
                    <a:cubicBezTo>
                      <a:pt x="3" y="10"/>
                      <a:pt x="5" y="13"/>
                      <a:pt x="8" y="14"/>
                    </a:cubicBezTo>
                    <a:cubicBezTo>
                      <a:pt x="7" y="14"/>
                      <a:pt x="7" y="14"/>
                      <a:pt x="7" y="14"/>
                    </a:cubicBezTo>
                    <a:cubicBezTo>
                      <a:pt x="6" y="13"/>
                      <a:pt x="7" y="14"/>
                      <a:pt x="7" y="14"/>
                    </a:cubicBezTo>
                    <a:cubicBezTo>
                      <a:pt x="8" y="15"/>
                      <a:pt x="7" y="13"/>
                      <a:pt x="7" y="14"/>
                    </a:cubicBezTo>
                    <a:cubicBezTo>
                      <a:pt x="8" y="15"/>
                      <a:pt x="8" y="16"/>
                      <a:pt x="7" y="14"/>
                    </a:cubicBezTo>
                    <a:cubicBezTo>
                      <a:pt x="8" y="15"/>
                      <a:pt x="8" y="15"/>
                      <a:pt x="8" y="14"/>
                    </a:cubicBezTo>
                    <a:cubicBezTo>
                      <a:pt x="8" y="12"/>
                      <a:pt x="9" y="11"/>
                      <a:pt x="10" y="11"/>
                    </a:cubicBezTo>
                    <a:cubicBezTo>
                      <a:pt x="10" y="11"/>
                      <a:pt x="10" y="11"/>
                      <a:pt x="10" y="11"/>
                    </a:cubicBezTo>
                    <a:cubicBezTo>
                      <a:pt x="10" y="11"/>
                      <a:pt x="10" y="11"/>
                      <a:pt x="11" y="11"/>
                    </a:cubicBezTo>
                    <a:cubicBezTo>
                      <a:pt x="12" y="11"/>
                      <a:pt x="13" y="11"/>
                      <a:pt x="13" y="12"/>
                    </a:cubicBezTo>
                    <a:cubicBezTo>
                      <a:pt x="14" y="13"/>
                      <a:pt x="14" y="13"/>
                      <a:pt x="14" y="12"/>
                    </a:cubicBezTo>
                    <a:cubicBezTo>
                      <a:pt x="13" y="11"/>
                      <a:pt x="14" y="14"/>
                      <a:pt x="14" y="12"/>
                    </a:cubicBezTo>
                    <a:cubicBezTo>
                      <a:pt x="14" y="12"/>
                      <a:pt x="14" y="9"/>
                      <a:pt x="14" y="11"/>
                    </a:cubicBezTo>
                    <a:cubicBezTo>
                      <a:pt x="14" y="11"/>
                      <a:pt x="14" y="10"/>
                      <a:pt x="14" y="9"/>
                    </a:cubicBezTo>
                    <a:cubicBezTo>
                      <a:pt x="14" y="9"/>
                      <a:pt x="14" y="9"/>
                      <a:pt x="14" y="8"/>
                    </a:cubicBezTo>
                    <a:cubicBezTo>
                      <a:pt x="14" y="10"/>
                      <a:pt x="14" y="9"/>
                      <a:pt x="14" y="9"/>
                    </a:cubicBezTo>
                    <a:cubicBezTo>
                      <a:pt x="15" y="6"/>
                      <a:pt x="13" y="2"/>
                      <a:pt x="10" y="1"/>
                    </a:cubicBezTo>
                    <a:cubicBezTo>
                      <a:pt x="7" y="0"/>
                      <a:pt x="3" y="2"/>
                      <a:pt x="2" y="5"/>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8" name="Freeform 293"/>
              <p:cNvSpPr>
                <a:spLocks/>
              </p:cNvSpPr>
              <p:nvPr/>
            </p:nvSpPr>
            <p:spPr bwMode="auto">
              <a:xfrm>
                <a:off x="3738" y="2476"/>
                <a:ext cx="34" cy="34"/>
              </a:xfrm>
              <a:custGeom>
                <a:avLst/>
                <a:gdLst>
                  <a:gd name="T0" fmla="*/ 160 w 17"/>
                  <a:gd name="T1" fmla="*/ 96 h 17"/>
                  <a:gd name="T2" fmla="*/ 96 w 17"/>
                  <a:gd name="T3" fmla="*/ 128 h 17"/>
                  <a:gd name="T4" fmla="*/ 384 w 17"/>
                  <a:gd name="T5" fmla="*/ 256 h 17"/>
                  <a:gd name="T6" fmla="*/ 384 w 17"/>
                  <a:gd name="T7" fmla="*/ 288 h 17"/>
                  <a:gd name="T8" fmla="*/ 224 w 17"/>
                  <a:gd name="T9" fmla="*/ 480 h 17"/>
                  <a:gd name="T10" fmla="*/ 224 w 17"/>
                  <a:gd name="T11" fmla="*/ 480 h 17"/>
                  <a:gd name="T12" fmla="*/ 128 w 17"/>
                  <a:gd name="T13" fmla="*/ 448 h 17"/>
                  <a:gd name="T14" fmla="*/ 192 w 17"/>
                  <a:gd name="T15" fmla="*/ 480 h 17"/>
                  <a:gd name="T16" fmla="*/ 384 w 17"/>
                  <a:gd name="T17" fmla="*/ 288 h 17"/>
                  <a:gd name="T18" fmla="*/ 224 w 17"/>
                  <a:gd name="T19" fmla="*/ 96 h 17"/>
                  <a:gd name="T20" fmla="*/ 160 w 17"/>
                  <a:gd name="T21" fmla="*/ 96 h 17"/>
                  <a:gd name="T22" fmla="*/ 0 w 17"/>
                  <a:gd name="T23" fmla="*/ 256 h 17"/>
                  <a:gd name="T24" fmla="*/ 0 w 17"/>
                  <a:gd name="T25" fmla="*/ 320 h 17"/>
                  <a:gd name="T26" fmla="*/ 256 w 17"/>
                  <a:gd name="T27" fmla="*/ 480 h 17"/>
                  <a:gd name="T28" fmla="*/ 320 w 17"/>
                  <a:gd name="T29" fmla="*/ 448 h 17"/>
                  <a:gd name="T30" fmla="*/ 160 w 17"/>
                  <a:gd name="T31" fmla="*/ 96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7"/>
                  <a:gd name="T50" fmla="*/ 17 w 17"/>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7">
                    <a:moveTo>
                      <a:pt x="5" y="3"/>
                    </a:moveTo>
                    <a:cubicBezTo>
                      <a:pt x="4" y="4"/>
                      <a:pt x="4" y="4"/>
                      <a:pt x="3" y="4"/>
                    </a:cubicBezTo>
                    <a:cubicBezTo>
                      <a:pt x="6" y="5"/>
                      <a:pt x="9" y="7"/>
                      <a:pt x="12" y="8"/>
                    </a:cubicBezTo>
                    <a:cubicBezTo>
                      <a:pt x="12" y="9"/>
                      <a:pt x="12" y="9"/>
                      <a:pt x="12" y="9"/>
                    </a:cubicBezTo>
                    <a:cubicBezTo>
                      <a:pt x="10" y="11"/>
                      <a:pt x="8" y="13"/>
                      <a:pt x="7" y="15"/>
                    </a:cubicBezTo>
                    <a:cubicBezTo>
                      <a:pt x="7" y="15"/>
                      <a:pt x="7" y="15"/>
                      <a:pt x="7" y="15"/>
                    </a:cubicBezTo>
                    <a:cubicBezTo>
                      <a:pt x="6" y="15"/>
                      <a:pt x="5" y="15"/>
                      <a:pt x="4" y="14"/>
                    </a:cubicBezTo>
                    <a:cubicBezTo>
                      <a:pt x="4" y="15"/>
                      <a:pt x="5" y="15"/>
                      <a:pt x="6" y="15"/>
                    </a:cubicBezTo>
                    <a:cubicBezTo>
                      <a:pt x="9" y="15"/>
                      <a:pt x="12" y="12"/>
                      <a:pt x="12" y="9"/>
                    </a:cubicBezTo>
                    <a:cubicBezTo>
                      <a:pt x="12" y="6"/>
                      <a:pt x="10" y="3"/>
                      <a:pt x="7" y="3"/>
                    </a:cubicBezTo>
                    <a:cubicBezTo>
                      <a:pt x="10" y="4"/>
                      <a:pt x="5" y="3"/>
                      <a:pt x="5" y="3"/>
                    </a:cubicBezTo>
                    <a:cubicBezTo>
                      <a:pt x="2" y="4"/>
                      <a:pt x="0" y="5"/>
                      <a:pt x="0" y="8"/>
                    </a:cubicBezTo>
                    <a:cubicBezTo>
                      <a:pt x="0" y="9"/>
                      <a:pt x="0" y="10"/>
                      <a:pt x="0" y="10"/>
                    </a:cubicBezTo>
                    <a:cubicBezTo>
                      <a:pt x="1" y="14"/>
                      <a:pt x="5" y="17"/>
                      <a:pt x="8" y="15"/>
                    </a:cubicBezTo>
                    <a:cubicBezTo>
                      <a:pt x="9" y="15"/>
                      <a:pt x="9" y="14"/>
                      <a:pt x="10" y="14"/>
                    </a:cubicBezTo>
                    <a:cubicBezTo>
                      <a:pt x="17" y="11"/>
                      <a:pt x="12" y="0"/>
                      <a:pt x="5" y="3"/>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29" name="Freeform 294"/>
              <p:cNvSpPr>
                <a:spLocks/>
              </p:cNvSpPr>
              <p:nvPr/>
            </p:nvSpPr>
            <p:spPr bwMode="auto">
              <a:xfrm>
                <a:off x="3711" y="2488"/>
                <a:ext cx="29" cy="32"/>
              </a:xfrm>
              <a:custGeom>
                <a:avLst/>
                <a:gdLst>
                  <a:gd name="T0" fmla="*/ 317 w 15"/>
                  <a:gd name="T1" fmla="*/ 384 h 16"/>
                  <a:gd name="T2" fmla="*/ 269 w 15"/>
                  <a:gd name="T3" fmla="*/ 32 h 16"/>
                  <a:gd name="T4" fmla="*/ 56 w 15"/>
                  <a:gd name="T5" fmla="*/ 96 h 16"/>
                  <a:gd name="T6" fmla="*/ 85 w 15"/>
                  <a:gd name="T7" fmla="*/ 352 h 16"/>
                  <a:gd name="T8" fmla="*/ 56 w 15"/>
                  <a:gd name="T9" fmla="*/ 320 h 16"/>
                  <a:gd name="T10" fmla="*/ 56 w 15"/>
                  <a:gd name="T11" fmla="*/ 224 h 16"/>
                  <a:gd name="T12" fmla="*/ 56 w 15"/>
                  <a:gd name="T13" fmla="*/ 160 h 16"/>
                  <a:gd name="T14" fmla="*/ 108 w 15"/>
                  <a:gd name="T15" fmla="*/ 448 h 16"/>
                  <a:gd name="T16" fmla="*/ 317 w 15"/>
                  <a:gd name="T17" fmla="*/ 384 h 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6"/>
                  <a:gd name="T29" fmla="*/ 15 w 15"/>
                  <a:gd name="T30" fmla="*/ 16 h 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6">
                    <a:moveTo>
                      <a:pt x="12" y="12"/>
                    </a:moveTo>
                    <a:cubicBezTo>
                      <a:pt x="15" y="9"/>
                      <a:pt x="14" y="4"/>
                      <a:pt x="10" y="1"/>
                    </a:cubicBezTo>
                    <a:cubicBezTo>
                      <a:pt x="7" y="0"/>
                      <a:pt x="4" y="0"/>
                      <a:pt x="2" y="3"/>
                    </a:cubicBezTo>
                    <a:cubicBezTo>
                      <a:pt x="0" y="6"/>
                      <a:pt x="0" y="9"/>
                      <a:pt x="3" y="11"/>
                    </a:cubicBezTo>
                    <a:cubicBezTo>
                      <a:pt x="3" y="11"/>
                      <a:pt x="3" y="10"/>
                      <a:pt x="2" y="10"/>
                    </a:cubicBezTo>
                    <a:cubicBezTo>
                      <a:pt x="2" y="9"/>
                      <a:pt x="2" y="8"/>
                      <a:pt x="2" y="7"/>
                    </a:cubicBezTo>
                    <a:cubicBezTo>
                      <a:pt x="2" y="6"/>
                      <a:pt x="2" y="6"/>
                      <a:pt x="2" y="5"/>
                    </a:cubicBezTo>
                    <a:cubicBezTo>
                      <a:pt x="0" y="8"/>
                      <a:pt x="1" y="12"/>
                      <a:pt x="4" y="14"/>
                    </a:cubicBezTo>
                    <a:cubicBezTo>
                      <a:pt x="6" y="16"/>
                      <a:pt x="10" y="15"/>
                      <a:pt x="12" y="12"/>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0" name="Freeform 295"/>
              <p:cNvSpPr>
                <a:spLocks/>
              </p:cNvSpPr>
              <p:nvPr/>
            </p:nvSpPr>
            <p:spPr bwMode="auto">
              <a:xfrm>
                <a:off x="3744" y="2514"/>
                <a:ext cx="28" cy="30"/>
              </a:xfrm>
              <a:custGeom>
                <a:avLst/>
                <a:gdLst>
                  <a:gd name="T0" fmla="*/ 384 w 14"/>
                  <a:gd name="T1" fmla="*/ 128 h 15"/>
                  <a:gd name="T2" fmla="*/ 384 w 14"/>
                  <a:gd name="T3" fmla="*/ 160 h 15"/>
                  <a:gd name="T4" fmla="*/ 416 w 14"/>
                  <a:gd name="T5" fmla="*/ 256 h 15"/>
                  <a:gd name="T6" fmla="*/ 416 w 14"/>
                  <a:gd name="T7" fmla="*/ 256 h 15"/>
                  <a:gd name="T8" fmla="*/ 384 w 14"/>
                  <a:gd name="T9" fmla="*/ 352 h 15"/>
                  <a:gd name="T10" fmla="*/ 352 w 14"/>
                  <a:gd name="T11" fmla="*/ 352 h 15"/>
                  <a:gd name="T12" fmla="*/ 384 w 14"/>
                  <a:gd name="T13" fmla="*/ 64 h 15"/>
                  <a:gd name="T14" fmla="*/ 128 w 14"/>
                  <a:gd name="T15" fmla="*/ 64 h 15"/>
                  <a:gd name="T16" fmla="*/ 96 w 14"/>
                  <a:gd name="T17" fmla="*/ 384 h 15"/>
                  <a:gd name="T18" fmla="*/ 352 w 14"/>
                  <a:gd name="T19" fmla="*/ 416 h 15"/>
                  <a:gd name="T20" fmla="*/ 384 w 14"/>
                  <a:gd name="T21" fmla="*/ 128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5"/>
                  <a:gd name="T35" fmla="*/ 14 w 14"/>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5">
                    <a:moveTo>
                      <a:pt x="12" y="4"/>
                    </a:moveTo>
                    <a:cubicBezTo>
                      <a:pt x="12" y="5"/>
                      <a:pt x="12" y="5"/>
                      <a:pt x="12" y="5"/>
                    </a:cubicBezTo>
                    <a:cubicBezTo>
                      <a:pt x="13" y="6"/>
                      <a:pt x="13" y="7"/>
                      <a:pt x="13" y="8"/>
                    </a:cubicBezTo>
                    <a:cubicBezTo>
                      <a:pt x="13" y="8"/>
                      <a:pt x="13" y="8"/>
                      <a:pt x="13" y="8"/>
                    </a:cubicBezTo>
                    <a:cubicBezTo>
                      <a:pt x="13" y="9"/>
                      <a:pt x="12" y="10"/>
                      <a:pt x="12" y="11"/>
                    </a:cubicBezTo>
                    <a:cubicBezTo>
                      <a:pt x="12" y="11"/>
                      <a:pt x="12" y="11"/>
                      <a:pt x="11" y="11"/>
                    </a:cubicBezTo>
                    <a:cubicBezTo>
                      <a:pt x="14" y="9"/>
                      <a:pt x="14" y="5"/>
                      <a:pt x="12" y="2"/>
                    </a:cubicBezTo>
                    <a:cubicBezTo>
                      <a:pt x="10" y="0"/>
                      <a:pt x="6" y="0"/>
                      <a:pt x="4" y="2"/>
                    </a:cubicBezTo>
                    <a:cubicBezTo>
                      <a:pt x="0" y="4"/>
                      <a:pt x="0" y="9"/>
                      <a:pt x="3" y="12"/>
                    </a:cubicBezTo>
                    <a:cubicBezTo>
                      <a:pt x="5" y="15"/>
                      <a:pt x="9" y="15"/>
                      <a:pt x="11" y="13"/>
                    </a:cubicBezTo>
                    <a:cubicBezTo>
                      <a:pt x="14" y="11"/>
                      <a:pt x="14" y="7"/>
                      <a:pt x="12" y="4"/>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1" name="Freeform 296"/>
              <p:cNvSpPr>
                <a:spLocks/>
              </p:cNvSpPr>
              <p:nvPr/>
            </p:nvSpPr>
            <p:spPr bwMode="auto">
              <a:xfrm>
                <a:off x="3762" y="2732"/>
                <a:ext cx="30" cy="31"/>
              </a:xfrm>
              <a:custGeom>
                <a:avLst/>
                <a:gdLst>
                  <a:gd name="T0" fmla="*/ 32 w 15"/>
                  <a:gd name="T1" fmla="*/ 196 h 16"/>
                  <a:gd name="T2" fmla="*/ 64 w 15"/>
                  <a:gd name="T3" fmla="*/ 327 h 16"/>
                  <a:gd name="T4" fmla="*/ 320 w 15"/>
                  <a:gd name="T5" fmla="*/ 405 h 16"/>
                  <a:gd name="T6" fmla="*/ 416 w 15"/>
                  <a:gd name="T7" fmla="*/ 196 h 16"/>
                  <a:gd name="T8" fmla="*/ 384 w 15"/>
                  <a:gd name="T9" fmla="*/ 169 h 16"/>
                  <a:gd name="T10" fmla="*/ 416 w 15"/>
                  <a:gd name="T11" fmla="*/ 140 h 16"/>
                  <a:gd name="T12" fmla="*/ 192 w 15"/>
                  <a:gd name="T13" fmla="*/ 0 h 16"/>
                  <a:gd name="T14" fmla="*/ 32 w 15"/>
                  <a:gd name="T15" fmla="*/ 196 h 16"/>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16"/>
                  <a:gd name="T26" fmla="*/ 15 w 15"/>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16">
                    <a:moveTo>
                      <a:pt x="1" y="7"/>
                    </a:moveTo>
                    <a:cubicBezTo>
                      <a:pt x="1" y="9"/>
                      <a:pt x="1" y="11"/>
                      <a:pt x="2" y="12"/>
                    </a:cubicBezTo>
                    <a:cubicBezTo>
                      <a:pt x="4" y="15"/>
                      <a:pt x="7" y="16"/>
                      <a:pt x="10" y="15"/>
                    </a:cubicBezTo>
                    <a:cubicBezTo>
                      <a:pt x="13" y="13"/>
                      <a:pt x="15" y="10"/>
                      <a:pt x="13" y="7"/>
                    </a:cubicBezTo>
                    <a:cubicBezTo>
                      <a:pt x="13" y="6"/>
                      <a:pt x="13" y="6"/>
                      <a:pt x="12" y="6"/>
                    </a:cubicBezTo>
                    <a:cubicBezTo>
                      <a:pt x="13" y="6"/>
                      <a:pt x="13" y="6"/>
                      <a:pt x="13" y="5"/>
                    </a:cubicBezTo>
                    <a:cubicBezTo>
                      <a:pt x="12" y="2"/>
                      <a:pt x="9" y="0"/>
                      <a:pt x="6" y="0"/>
                    </a:cubicBezTo>
                    <a:cubicBezTo>
                      <a:pt x="2" y="1"/>
                      <a:pt x="0" y="4"/>
                      <a:pt x="1" y="7"/>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2" name="Freeform 297"/>
              <p:cNvSpPr>
                <a:spLocks/>
              </p:cNvSpPr>
              <p:nvPr/>
            </p:nvSpPr>
            <p:spPr bwMode="auto">
              <a:xfrm>
                <a:off x="3776" y="2797"/>
                <a:ext cx="38" cy="40"/>
              </a:xfrm>
              <a:custGeom>
                <a:avLst/>
                <a:gdLst>
                  <a:gd name="T0" fmla="*/ 128 w 19"/>
                  <a:gd name="T1" fmla="*/ 160 h 20"/>
                  <a:gd name="T2" fmla="*/ 64 w 19"/>
                  <a:gd name="T3" fmla="*/ 416 h 20"/>
                  <a:gd name="T4" fmla="*/ 256 w 19"/>
                  <a:gd name="T5" fmla="*/ 608 h 20"/>
                  <a:gd name="T6" fmla="*/ 448 w 19"/>
                  <a:gd name="T7" fmla="*/ 576 h 20"/>
                  <a:gd name="T8" fmla="*/ 448 w 19"/>
                  <a:gd name="T9" fmla="*/ 128 h 20"/>
                  <a:gd name="T10" fmla="*/ 192 w 19"/>
                  <a:gd name="T11" fmla="*/ 0 h 20"/>
                  <a:gd name="T12" fmla="*/ 32 w 19"/>
                  <a:gd name="T13" fmla="*/ 256 h 20"/>
                  <a:gd name="T14" fmla="*/ 256 w 19"/>
                  <a:gd name="T15" fmla="*/ 416 h 20"/>
                  <a:gd name="T16" fmla="*/ 416 w 19"/>
                  <a:gd name="T17" fmla="*/ 192 h 20"/>
                  <a:gd name="T18" fmla="*/ 416 w 19"/>
                  <a:gd name="T19" fmla="*/ 224 h 20"/>
                  <a:gd name="T20" fmla="*/ 352 w 19"/>
                  <a:gd name="T21" fmla="*/ 352 h 20"/>
                  <a:gd name="T22" fmla="*/ 352 w 19"/>
                  <a:gd name="T23" fmla="*/ 352 h 20"/>
                  <a:gd name="T24" fmla="*/ 256 w 19"/>
                  <a:gd name="T25" fmla="*/ 384 h 20"/>
                  <a:gd name="T26" fmla="*/ 224 w 19"/>
                  <a:gd name="T27" fmla="*/ 384 h 20"/>
                  <a:gd name="T28" fmla="*/ 128 w 19"/>
                  <a:gd name="T29" fmla="*/ 352 h 20"/>
                  <a:gd name="T30" fmla="*/ 160 w 19"/>
                  <a:gd name="T31" fmla="*/ 384 h 20"/>
                  <a:gd name="T32" fmla="*/ 192 w 19"/>
                  <a:gd name="T33" fmla="*/ 416 h 20"/>
                  <a:gd name="T34" fmla="*/ 192 w 19"/>
                  <a:gd name="T35" fmla="*/ 416 h 20"/>
                  <a:gd name="T36" fmla="*/ 192 w 19"/>
                  <a:gd name="T37" fmla="*/ 288 h 20"/>
                  <a:gd name="T38" fmla="*/ 384 w 19"/>
                  <a:gd name="T39" fmla="*/ 256 h 20"/>
                  <a:gd name="T40" fmla="*/ 448 w 19"/>
                  <a:gd name="T41" fmla="*/ 320 h 20"/>
                  <a:gd name="T42" fmla="*/ 448 w 19"/>
                  <a:gd name="T43" fmla="*/ 384 h 20"/>
                  <a:gd name="T44" fmla="*/ 416 w 19"/>
                  <a:gd name="T45" fmla="*/ 96 h 20"/>
                  <a:gd name="T46" fmla="*/ 128 w 19"/>
                  <a:gd name="T47" fmla="*/ 160 h 2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9"/>
                  <a:gd name="T73" fmla="*/ 0 h 20"/>
                  <a:gd name="T74" fmla="*/ 19 w 19"/>
                  <a:gd name="T75" fmla="*/ 20 h 2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9" h="20">
                    <a:moveTo>
                      <a:pt x="4" y="5"/>
                    </a:moveTo>
                    <a:cubicBezTo>
                      <a:pt x="2" y="7"/>
                      <a:pt x="1" y="10"/>
                      <a:pt x="2" y="13"/>
                    </a:cubicBezTo>
                    <a:cubicBezTo>
                      <a:pt x="3" y="16"/>
                      <a:pt x="5" y="18"/>
                      <a:pt x="8" y="19"/>
                    </a:cubicBezTo>
                    <a:cubicBezTo>
                      <a:pt x="10" y="20"/>
                      <a:pt x="12" y="19"/>
                      <a:pt x="14" y="18"/>
                    </a:cubicBezTo>
                    <a:cubicBezTo>
                      <a:pt x="19" y="14"/>
                      <a:pt x="18" y="8"/>
                      <a:pt x="14" y="4"/>
                    </a:cubicBezTo>
                    <a:cubicBezTo>
                      <a:pt x="12" y="2"/>
                      <a:pt x="9" y="0"/>
                      <a:pt x="6" y="0"/>
                    </a:cubicBezTo>
                    <a:cubicBezTo>
                      <a:pt x="2" y="1"/>
                      <a:pt x="0" y="4"/>
                      <a:pt x="1" y="8"/>
                    </a:cubicBezTo>
                    <a:cubicBezTo>
                      <a:pt x="1" y="12"/>
                      <a:pt x="5" y="14"/>
                      <a:pt x="8" y="13"/>
                    </a:cubicBezTo>
                    <a:cubicBezTo>
                      <a:pt x="11" y="13"/>
                      <a:pt x="13" y="10"/>
                      <a:pt x="13" y="6"/>
                    </a:cubicBezTo>
                    <a:cubicBezTo>
                      <a:pt x="13" y="7"/>
                      <a:pt x="13" y="7"/>
                      <a:pt x="13" y="7"/>
                    </a:cubicBezTo>
                    <a:cubicBezTo>
                      <a:pt x="12" y="8"/>
                      <a:pt x="11" y="10"/>
                      <a:pt x="11" y="11"/>
                    </a:cubicBezTo>
                    <a:cubicBezTo>
                      <a:pt x="11" y="11"/>
                      <a:pt x="11" y="11"/>
                      <a:pt x="11" y="11"/>
                    </a:cubicBezTo>
                    <a:cubicBezTo>
                      <a:pt x="10" y="11"/>
                      <a:pt x="9" y="12"/>
                      <a:pt x="8" y="12"/>
                    </a:cubicBezTo>
                    <a:cubicBezTo>
                      <a:pt x="8" y="12"/>
                      <a:pt x="7" y="12"/>
                      <a:pt x="7" y="12"/>
                    </a:cubicBezTo>
                    <a:cubicBezTo>
                      <a:pt x="6" y="12"/>
                      <a:pt x="5" y="12"/>
                      <a:pt x="4" y="11"/>
                    </a:cubicBezTo>
                    <a:cubicBezTo>
                      <a:pt x="4" y="12"/>
                      <a:pt x="5" y="12"/>
                      <a:pt x="5" y="12"/>
                    </a:cubicBezTo>
                    <a:cubicBezTo>
                      <a:pt x="4" y="11"/>
                      <a:pt x="5" y="12"/>
                      <a:pt x="6" y="13"/>
                    </a:cubicBezTo>
                    <a:cubicBezTo>
                      <a:pt x="7" y="14"/>
                      <a:pt x="5" y="12"/>
                      <a:pt x="6" y="13"/>
                    </a:cubicBezTo>
                    <a:cubicBezTo>
                      <a:pt x="5" y="12"/>
                      <a:pt x="5" y="10"/>
                      <a:pt x="6" y="9"/>
                    </a:cubicBezTo>
                    <a:cubicBezTo>
                      <a:pt x="8" y="8"/>
                      <a:pt x="10" y="8"/>
                      <a:pt x="12" y="8"/>
                    </a:cubicBezTo>
                    <a:cubicBezTo>
                      <a:pt x="13" y="8"/>
                      <a:pt x="14" y="9"/>
                      <a:pt x="14" y="10"/>
                    </a:cubicBezTo>
                    <a:cubicBezTo>
                      <a:pt x="14" y="11"/>
                      <a:pt x="13" y="13"/>
                      <a:pt x="14" y="12"/>
                    </a:cubicBezTo>
                    <a:cubicBezTo>
                      <a:pt x="16" y="9"/>
                      <a:pt x="15" y="5"/>
                      <a:pt x="13" y="3"/>
                    </a:cubicBezTo>
                    <a:cubicBezTo>
                      <a:pt x="10" y="1"/>
                      <a:pt x="6" y="2"/>
                      <a:pt x="4" y="5"/>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3" name="Freeform 298"/>
              <p:cNvSpPr>
                <a:spLocks/>
              </p:cNvSpPr>
              <p:nvPr/>
            </p:nvSpPr>
            <p:spPr bwMode="auto">
              <a:xfrm>
                <a:off x="3808" y="2837"/>
                <a:ext cx="29" cy="31"/>
              </a:xfrm>
              <a:custGeom>
                <a:avLst/>
                <a:gdLst>
                  <a:gd name="T0" fmla="*/ 195 w 15"/>
                  <a:gd name="T1" fmla="*/ 87 h 16"/>
                  <a:gd name="T2" fmla="*/ 240 w 15"/>
                  <a:gd name="T3" fmla="*/ 116 h 16"/>
                  <a:gd name="T4" fmla="*/ 296 w 15"/>
                  <a:gd name="T5" fmla="*/ 140 h 16"/>
                  <a:gd name="T6" fmla="*/ 296 w 15"/>
                  <a:gd name="T7" fmla="*/ 169 h 16"/>
                  <a:gd name="T8" fmla="*/ 317 w 15"/>
                  <a:gd name="T9" fmla="*/ 240 h 16"/>
                  <a:gd name="T10" fmla="*/ 296 w 15"/>
                  <a:gd name="T11" fmla="*/ 296 h 16"/>
                  <a:gd name="T12" fmla="*/ 240 w 15"/>
                  <a:gd name="T13" fmla="*/ 349 h 16"/>
                  <a:gd name="T14" fmla="*/ 269 w 15"/>
                  <a:gd name="T15" fmla="*/ 327 h 16"/>
                  <a:gd name="T16" fmla="*/ 348 w 15"/>
                  <a:gd name="T17" fmla="*/ 116 h 16"/>
                  <a:gd name="T18" fmla="*/ 139 w 15"/>
                  <a:gd name="T19" fmla="*/ 31 h 16"/>
                  <a:gd name="T20" fmla="*/ 0 w 15"/>
                  <a:gd name="T21" fmla="*/ 240 h 16"/>
                  <a:gd name="T22" fmla="*/ 240 w 15"/>
                  <a:gd name="T23" fmla="*/ 405 h 16"/>
                  <a:gd name="T24" fmla="*/ 377 w 15"/>
                  <a:gd name="T25" fmla="*/ 225 h 16"/>
                  <a:gd name="T26" fmla="*/ 195 w 15"/>
                  <a:gd name="T27" fmla="*/ 8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6"/>
                  <a:gd name="T44" fmla="*/ 15 w 15"/>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6">
                    <a:moveTo>
                      <a:pt x="7" y="3"/>
                    </a:moveTo>
                    <a:cubicBezTo>
                      <a:pt x="8" y="3"/>
                      <a:pt x="8" y="3"/>
                      <a:pt x="9" y="4"/>
                    </a:cubicBezTo>
                    <a:cubicBezTo>
                      <a:pt x="10" y="4"/>
                      <a:pt x="10" y="5"/>
                      <a:pt x="11" y="5"/>
                    </a:cubicBezTo>
                    <a:cubicBezTo>
                      <a:pt x="11" y="5"/>
                      <a:pt x="11" y="6"/>
                      <a:pt x="11" y="6"/>
                    </a:cubicBezTo>
                    <a:cubicBezTo>
                      <a:pt x="12" y="7"/>
                      <a:pt x="12" y="8"/>
                      <a:pt x="12" y="9"/>
                    </a:cubicBezTo>
                    <a:cubicBezTo>
                      <a:pt x="12" y="10"/>
                      <a:pt x="12" y="10"/>
                      <a:pt x="11" y="11"/>
                    </a:cubicBezTo>
                    <a:cubicBezTo>
                      <a:pt x="11" y="11"/>
                      <a:pt x="10" y="12"/>
                      <a:pt x="9" y="13"/>
                    </a:cubicBezTo>
                    <a:cubicBezTo>
                      <a:pt x="9" y="12"/>
                      <a:pt x="9" y="12"/>
                      <a:pt x="10" y="12"/>
                    </a:cubicBezTo>
                    <a:cubicBezTo>
                      <a:pt x="13" y="11"/>
                      <a:pt x="14" y="7"/>
                      <a:pt x="13" y="4"/>
                    </a:cubicBezTo>
                    <a:cubicBezTo>
                      <a:pt x="11" y="1"/>
                      <a:pt x="7" y="0"/>
                      <a:pt x="5" y="1"/>
                    </a:cubicBezTo>
                    <a:cubicBezTo>
                      <a:pt x="2" y="3"/>
                      <a:pt x="0" y="6"/>
                      <a:pt x="0" y="9"/>
                    </a:cubicBezTo>
                    <a:cubicBezTo>
                      <a:pt x="1" y="14"/>
                      <a:pt x="5" y="16"/>
                      <a:pt x="9" y="15"/>
                    </a:cubicBezTo>
                    <a:cubicBezTo>
                      <a:pt x="12" y="15"/>
                      <a:pt x="15" y="11"/>
                      <a:pt x="14" y="8"/>
                    </a:cubicBezTo>
                    <a:cubicBezTo>
                      <a:pt x="13" y="5"/>
                      <a:pt x="10" y="3"/>
                      <a:pt x="7" y="3"/>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4" name="Freeform 299"/>
              <p:cNvSpPr>
                <a:spLocks/>
              </p:cNvSpPr>
              <p:nvPr/>
            </p:nvSpPr>
            <p:spPr bwMode="auto">
              <a:xfrm>
                <a:off x="3812" y="2793"/>
                <a:ext cx="25" cy="32"/>
              </a:xfrm>
              <a:custGeom>
                <a:avLst/>
                <a:gdLst>
                  <a:gd name="T0" fmla="*/ 313 w 13"/>
                  <a:gd name="T1" fmla="*/ 192 h 16"/>
                  <a:gd name="T2" fmla="*/ 313 w 13"/>
                  <a:gd name="T3" fmla="*/ 160 h 16"/>
                  <a:gd name="T4" fmla="*/ 137 w 13"/>
                  <a:gd name="T5" fmla="*/ 0 h 16"/>
                  <a:gd name="T6" fmla="*/ 0 w 13"/>
                  <a:gd name="T7" fmla="*/ 224 h 16"/>
                  <a:gd name="T8" fmla="*/ 29 w 13"/>
                  <a:gd name="T9" fmla="*/ 352 h 16"/>
                  <a:gd name="T10" fmla="*/ 233 w 13"/>
                  <a:gd name="T11" fmla="*/ 448 h 16"/>
                  <a:gd name="T12" fmla="*/ 313 w 13"/>
                  <a:gd name="T13" fmla="*/ 192 h 16"/>
                  <a:gd name="T14" fmla="*/ 0 60000 65536"/>
                  <a:gd name="T15" fmla="*/ 0 60000 65536"/>
                  <a:gd name="T16" fmla="*/ 0 60000 65536"/>
                  <a:gd name="T17" fmla="*/ 0 60000 65536"/>
                  <a:gd name="T18" fmla="*/ 0 60000 65536"/>
                  <a:gd name="T19" fmla="*/ 0 60000 65536"/>
                  <a:gd name="T20" fmla="*/ 0 60000 65536"/>
                  <a:gd name="T21" fmla="*/ 0 w 13"/>
                  <a:gd name="T22" fmla="*/ 0 h 16"/>
                  <a:gd name="T23" fmla="*/ 13 w 13"/>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6">
                    <a:moveTo>
                      <a:pt x="12" y="6"/>
                    </a:moveTo>
                    <a:cubicBezTo>
                      <a:pt x="12" y="7"/>
                      <a:pt x="12" y="5"/>
                      <a:pt x="12" y="5"/>
                    </a:cubicBezTo>
                    <a:cubicBezTo>
                      <a:pt x="12" y="2"/>
                      <a:pt x="8" y="0"/>
                      <a:pt x="5" y="0"/>
                    </a:cubicBezTo>
                    <a:cubicBezTo>
                      <a:pt x="2" y="1"/>
                      <a:pt x="0" y="4"/>
                      <a:pt x="0" y="7"/>
                    </a:cubicBezTo>
                    <a:cubicBezTo>
                      <a:pt x="0" y="9"/>
                      <a:pt x="1" y="10"/>
                      <a:pt x="1" y="11"/>
                    </a:cubicBezTo>
                    <a:cubicBezTo>
                      <a:pt x="2" y="15"/>
                      <a:pt x="6" y="16"/>
                      <a:pt x="9" y="14"/>
                    </a:cubicBezTo>
                    <a:cubicBezTo>
                      <a:pt x="12" y="13"/>
                      <a:pt x="13" y="9"/>
                      <a:pt x="12" y="6"/>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5" name="Freeform 300"/>
              <p:cNvSpPr>
                <a:spLocks/>
              </p:cNvSpPr>
              <p:nvPr/>
            </p:nvSpPr>
            <p:spPr bwMode="auto">
              <a:xfrm>
                <a:off x="3784" y="2760"/>
                <a:ext cx="30" cy="37"/>
              </a:xfrm>
              <a:custGeom>
                <a:avLst/>
                <a:gdLst>
                  <a:gd name="T0" fmla="*/ 96 w 15"/>
                  <a:gd name="T1" fmla="*/ 201 h 19"/>
                  <a:gd name="T2" fmla="*/ 128 w 15"/>
                  <a:gd name="T3" fmla="*/ 201 h 19"/>
                  <a:gd name="T4" fmla="*/ 256 w 15"/>
                  <a:gd name="T5" fmla="*/ 140 h 19"/>
                  <a:gd name="T6" fmla="*/ 256 w 15"/>
                  <a:gd name="T7" fmla="*/ 140 h 19"/>
                  <a:gd name="T8" fmla="*/ 320 w 15"/>
                  <a:gd name="T9" fmla="*/ 171 h 19"/>
                  <a:gd name="T10" fmla="*/ 320 w 15"/>
                  <a:gd name="T11" fmla="*/ 171 h 19"/>
                  <a:gd name="T12" fmla="*/ 416 w 15"/>
                  <a:gd name="T13" fmla="*/ 273 h 19"/>
                  <a:gd name="T14" fmla="*/ 384 w 15"/>
                  <a:gd name="T15" fmla="*/ 333 h 19"/>
                  <a:gd name="T16" fmla="*/ 384 w 15"/>
                  <a:gd name="T17" fmla="*/ 333 h 19"/>
                  <a:gd name="T18" fmla="*/ 416 w 15"/>
                  <a:gd name="T19" fmla="*/ 88 h 19"/>
                  <a:gd name="T20" fmla="*/ 128 w 15"/>
                  <a:gd name="T21" fmla="*/ 88 h 19"/>
                  <a:gd name="T22" fmla="*/ 32 w 15"/>
                  <a:gd name="T23" fmla="*/ 333 h 19"/>
                  <a:gd name="T24" fmla="*/ 416 w 15"/>
                  <a:gd name="T25" fmla="*/ 391 h 19"/>
                  <a:gd name="T26" fmla="*/ 384 w 15"/>
                  <a:gd name="T27" fmla="*/ 140 h 19"/>
                  <a:gd name="T28" fmla="*/ 96 w 15"/>
                  <a:gd name="T29" fmla="*/ 201 h 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
                  <a:gd name="T46" fmla="*/ 0 h 19"/>
                  <a:gd name="T47" fmla="*/ 15 w 15"/>
                  <a:gd name="T48" fmla="*/ 19 h 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 h="19">
                    <a:moveTo>
                      <a:pt x="3" y="7"/>
                    </a:moveTo>
                    <a:cubicBezTo>
                      <a:pt x="3" y="7"/>
                      <a:pt x="3" y="7"/>
                      <a:pt x="4" y="7"/>
                    </a:cubicBezTo>
                    <a:cubicBezTo>
                      <a:pt x="5" y="6"/>
                      <a:pt x="7" y="6"/>
                      <a:pt x="8" y="5"/>
                    </a:cubicBezTo>
                    <a:cubicBezTo>
                      <a:pt x="8" y="5"/>
                      <a:pt x="8" y="5"/>
                      <a:pt x="8" y="5"/>
                    </a:cubicBezTo>
                    <a:cubicBezTo>
                      <a:pt x="9" y="5"/>
                      <a:pt x="10" y="6"/>
                      <a:pt x="10" y="6"/>
                    </a:cubicBezTo>
                    <a:cubicBezTo>
                      <a:pt x="10" y="6"/>
                      <a:pt x="10" y="6"/>
                      <a:pt x="10" y="6"/>
                    </a:cubicBezTo>
                    <a:cubicBezTo>
                      <a:pt x="11" y="7"/>
                      <a:pt x="12" y="9"/>
                      <a:pt x="13" y="10"/>
                    </a:cubicBezTo>
                    <a:cubicBezTo>
                      <a:pt x="12" y="8"/>
                      <a:pt x="12" y="9"/>
                      <a:pt x="12" y="12"/>
                    </a:cubicBezTo>
                    <a:cubicBezTo>
                      <a:pt x="11" y="13"/>
                      <a:pt x="12" y="12"/>
                      <a:pt x="12" y="12"/>
                    </a:cubicBezTo>
                    <a:cubicBezTo>
                      <a:pt x="14" y="10"/>
                      <a:pt x="15" y="6"/>
                      <a:pt x="13" y="3"/>
                    </a:cubicBezTo>
                    <a:cubicBezTo>
                      <a:pt x="11" y="1"/>
                      <a:pt x="6" y="0"/>
                      <a:pt x="4" y="3"/>
                    </a:cubicBezTo>
                    <a:cubicBezTo>
                      <a:pt x="2" y="5"/>
                      <a:pt x="0" y="8"/>
                      <a:pt x="1" y="12"/>
                    </a:cubicBezTo>
                    <a:cubicBezTo>
                      <a:pt x="2" y="18"/>
                      <a:pt x="10" y="19"/>
                      <a:pt x="13" y="14"/>
                    </a:cubicBezTo>
                    <a:cubicBezTo>
                      <a:pt x="15" y="11"/>
                      <a:pt x="14" y="7"/>
                      <a:pt x="12" y="5"/>
                    </a:cubicBezTo>
                    <a:cubicBezTo>
                      <a:pt x="9" y="4"/>
                      <a:pt x="5" y="4"/>
                      <a:pt x="3" y="7"/>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6" name="Freeform 301"/>
              <p:cNvSpPr>
                <a:spLocks/>
              </p:cNvSpPr>
              <p:nvPr/>
            </p:nvSpPr>
            <p:spPr bwMode="auto">
              <a:xfrm>
                <a:off x="3800" y="3138"/>
                <a:ext cx="28" cy="31"/>
              </a:xfrm>
              <a:custGeom>
                <a:avLst/>
                <a:gdLst>
                  <a:gd name="T0" fmla="*/ 0 w 14"/>
                  <a:gd name="T1" fmla="*/ 140 h 16"/>
                  <a:gd name="T2" fmla="*/ 160 w 14"/>
                  <a:gd name="T3" fmla="*/ 405 h 16"/>
                  <a:gd name="T4" fmla="*/ 416 w 14"/>
                  <a:gd name="T5" fmla="*/ 296 h 16"/>
                  <a:gd name="T6" fmla="*/ 448 w 14"/>
                  <a:gd name="T7" fmla="*/ 169 h 16"/>
                  <a:gd name="T8" fmla="*/ 224 w 14"/>
                  <a:gd name="T9" fmla="*/ 31 h 16"/>
                  <a:gd name="T10" fmla="*/ 64 w 14"/>
                  <a:gd name="T11" fmla="*/ 225 h 16"/>
                  <a:gd name="T12" fmla="*/ 64 w 14"/>
                  <a:gd name="T13" fmla="*/ 196 h 16"/>
                  <a:gd name="T14" fmla="*/ 320 w 14"/>
                  <a:gd name="T15" fmla="*/ 116 h 16"/>
                  <a:gd name="T16" fmla="*/ 384 w 14"/>
                  <a:gd name="T17" fmla="*/ 196 h 16"/>
                  <a:gd name="T18" fmla="*/ 384 w 14"/>
                  <a:gd name="T19" fmla="*/ 169 h 16"/>
                  <a:gd name="T20" fmla="*/ 224 w 14"/>
                  <a:gd name="T21" fmla="*/ 0 h 16"/>
                  <a:gd name="T22" fmla="*/ 0 w 14"/>
                  <a:gd name="T23" fmla="*/ 14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16"/>
                  <a:gd name="T38" fmla="*/ 14 w 14"/>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16">
                    <a:moveTo>
                      <a:pt x="0" y="5"/>
                    </a:moveTo>
                    <a:cubicBezTo>
                      <a:pt x="0" y="10"/>
                      <a:pt x="1" y="13"/>
                      <a:pt x="5" y="15"/>
                    </a:cubicBezTo>
                    <a:cubicBezTo>
                      <a:pt x="8" y="16"/>
                      <a:pt x="12" y="14"/>
                      <a:pt x="13" y="11"/>
                    </a:cubicBezTo>
                    <a:cubicBezTo>
                      <a:pt x="14" y="10"/>
                      <a:pt x="14" y="8"/>
                      <a:pt x="14" y="6"/>
                    </a:cubicBezTo>
                    <a:cubicBezTo>
                      <a:pt x="13" y="3"/>
                      <a:pt x="10" y="1"/>
                      <a:pt x="7" y="1"/>
                    </a:cubicBezTo>
                    <a:cubicBezTo>
                      <a:pt x="3" y="2"/>
                      <a:pt x="1" y="5"/>
                      <a:pt x="2" y="8"/>
                    </a:cubicBezTo>
                    <a:cubicBezTo>
                      <a:pt x="2" y="8"/>
                      <a:pt x="2" y="8"/>
                      <a:pt x="2" y="7"/>
                    </a:cubicBezTo>
                    <a:cubicBezTo>
                      <a:pt x="4" y="6"/>
                      <a:pt x="7" y="5"/>
                      <a:pt x="10" y="4"/>
                    </a:cubicBezTo>
                    <a:cubicBezTo>
                      <a:pt x="11" y="5"/>
                      <a:pt x="12" y="6"/>
                      <a:pt x="12" y="7"/>
                    </a:cubicBezTo>
                    <a:cubicBezTo>
                      <a:pt x="12" y="7"/>
                      <a:pt x="12" y="7"/>
                      <a:pt x="12" y="6"/>
                    </a:cubicBezTo>
                    <a:cubicBezTo>
                      <a:pt x="12" y="3"/>
                      <a:pt x="10" y="0"/>
                      <a:pt x="7" y="0"/>
                    </a:cubicBezTo>
                    <a:cubicBezTo>
                      <a:pt x="4" y="0"/>
                      <a:pt x="0" y="2"/>
                      <a:pt x="0" y="5"/>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7" name="Freeform 302"/>
              <p:cNvSpPr>
                <a:spLocks/>
              </p:cNvSpPr>
              <p:nvPr/>
            </p:nvSpPr>
            <p:spPr bwMode="auto">
              <a:xfrm>
                <a:off x="3800" y="3177"/>
                <a:ext cx="30" cy="36"/>
              </a:xfrm>
              <a:custGeom>
                <a:avLst/>
                <a:gdLst>
                  <a:gd name="T0" fmla="*/ 32 w 15"/>
                  <a:gd name="T1" fmla="*/ 160 h 18"/>
                  <a:gd name="T2" fmla="*/ 160 w 15"/>
                  <a:gd name="T3" fmla="*/ 480 h 18"/>
                  <a:gd name="T4" fmla="*/ 480 w 15"/>
                  <a:gd name="T5" fmla="*/ 352 h 18"/>
                  <a:gd name="T6" fmla="*/ 448 w 15"/>
                  <a:gd name="T7" fmla="*/ 192 h 18"/>
                  <a:gd name="T8" fmla="*/ 160 w 15"/>
                  <a:gd name="T9" fmla="*/ 64 h 18"/>
                  <a:gd name="T10" fmla="*/ 32 w 15"/>
                  <a:gd name="T11" fmla="*/ 288 h 18"/>
                  <a:gd name="T12" fmla="*/ 64 w 15"/>
                  <a:gd name="T13" fmla="*/ 352 h 18"/>
                  <a:gd name="T14" fmla="*/ 64 w 15"/>
                  <a:gd name="T15" fmla="*/ 192 h 18"/>
                  <a:gd name="T16" fmla="*/ 64 w 15"/>
                  <a:gd name="T17" fmla="*/ 192 h 18"/>
                  <a:gd name="T18" fmla="*/ 192 w 15"/>
                  <a:gd name="T19" fmla="*/ 448 h 18"/>
                  <a:gd name="T20" fmla="*/ 416 w 15"/>
                  <a:gd name="T21" fmla="*/ 320 h 18"/>
                  <a:gd name="T22" fmla="*/ 448 w 15"/>
                  <a:gd name="T23" fmla="*/ 224 h 18"/>
                  <a:gd name="T24" fmla="*/ 416 w 15"/>
                  <a:gd name="T25" fmla="*/ 192 h 18"/>
                  <a:gd name="T26" fmla="*/ 320 w 15"/>
                  <a:gd name="T27" fmla="*/ 416 h 18"/>
                  <a:gd name="T28" fmla="*/ 320 w 15"/>
                  <a:gd name="T29" fmla="*/ 416 h 18"/>
                  <a:gd name="T30" fmla="*/ 224 w 15"/>
                  <a:gd name="T31" fmla="*/ 416 h 18"/>
                  <a:gd name="T32" fmla="*/ 192 w 15"/>
                  <a:gd name="T33" fmla="*/ 416 h 18"/>
                  <a:gd name="T34" fmla="*/ 96 w 15"/>
                  <a:gd name="T35" fmla="*/ 320 h 18"/>
                  <a:gd name="T36" fmla="*/ 96 w 15"/>
                  <a:gd name="T37" fmla="*/ 288 h 18"/>
                  <a:gd name="T38" fmla="*/ 96 w 15"/>
                  <a:gd name="T39" fmla="*/ 320 h 18"/>
                  <a:gd name="T40" fmla="*/ 384 w 15"/>
                  <a:gd name="T41" fmla="*/ 192 h 18"/>
                  <a:gd name="T42" fmla="*/ 416 w 15"/>
                  <a:gd name="T43" fmla="*/ 224 h 18"/>
                  <a:gd name="T44" fmla="*/ 416 w 15"/>
                  <a:gd name="T45" fmla="*/ 192 h 18"/>
                  <a:gd name="T46" fmla="*/ 256 w 15"/>
                  <a:gd name="T47" fmla="*/ 0 h 18"/>
                  <a:gd name="T48" fmla="*/ 32 w 15"/>
                  <a:gd name="T49" fmla="*/ 160 h 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
                  <a:gd name="T76" fmla="*/ 0 h 18"/>
                  <a:gd name="T77" fmla="*/ 15 w 15"/>
                  <a:gd name="T78" fmla="*/ 18 h 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 h="18">
                    <a:moveTo>
                      <a:pt x="1" y="5"/>
                    </a:moveTo>
                    <a:cubicBezTo>
                      <a:pt x="0" y="9"/>
                      <a:pt x="2" y="13"/>
                      <a:pt x="5" y="15"/>
                    </a:cubicBezTo>
                    <a:cubicBezTo>
                      <a:pt x="9" y="18"/>
                      <a:pt x="14" y="16"/>
                      <a:pt x="15" y="11"/>
                    </a:cubicBezTo>
                    <a:cubicBezTo>
                      <a:pt x="15" y="9"/>
                      <a:pt x="15" y="8"/>
                      <a:pt x="14" y="6"/>
                    </a:cubicBezTo>
                    <a:cubicBezTo>
                      <a:pt x="12" y="2"/>
                      <a:pt x="8" y="1"/>
                      <a:pt x="5" y="2"/>
                    </a:cubicBezTo>
                    <a:cubicBezTo>
                      <a:pt x="2" y="3"/>
                      <a:pt x="1" y="6"/>
                      <a:pt x="1" y="9"/>
                    </a:cubicBezTo>
                    <a:cubicBezTo>
                      <a:pt x="2" y="9"/>
                      <a:pt x="2" y="10"/>
                      <a:pt x="2" y="11"/>
                    </a:cubicBezTo>
                    <a:cubicBezTo>
                      <a:pt x="2" y="9"/>
                      <a:pt x="2" y="8"/>
                      <a:pt x="2" y="6"/>
                    </a:cubicBezTo>
                    <a:cubicBezTo>
                      <a:pt x="2" y="6"/>
                      <a:pt x="2" y="6"/>
                      <a:pt x="2" y="6"/>
                    </a:cubicBezTo>
                    <a:cubicBezTo>
                      <a:pt x="1" y="9"/>
                      <a:pt x="2" y="13"/>
                      <a:pt x="6" y="14"/>
                    </a:cubicBezTo>
                    <a:cubicBezTo>
                      <a:pt x="8" y="15"/>
                      <a:pt x="12" y="14"/>
                      <a:pt x="13" y="10"/>
                    </a:cubicBezTo>
                    <a:cubicBezTo>
                      <a:pt x="14" y="9"/>
                      <a:pt x="14" y="8"/>
                      <a:pt x="14" y="7"/>
                    </a:cubicBezTo>
                    <a:cubicBezTo>
                      <a:pt x="14" y="8"/>
                      <a:pt x="12" y="3"/>
                      <a:pt x="13" y="6"/>
                    </a:cubicBezTo>
                    <a:cubicBezTo>
                      <a:pt x="12" y="9"/>
                      <a:pt x="11" y="11"/>
                      <a:pt x="10" y="13"/>
                    </a:cubicBezTo>
                    <a:cubicBezTo>
                      <a:pt x="10" y="13"/>
                      <a:pt x="10" y="13"/>
                      <a:pt x="10" y="13"/>
                    </a:cubicBezTo>
                    <a:cubicBezTo>
                      <a:pt x="9" y="13"/>
                      <a:pt x="8" y="13"/>
                      <a:pt x="7" y="13"/>
                    </a:cubicBezTo>
                    <a:cubicBezTo>
                      <a:pt x="7" y="13"/>
                      <a:pt x="6" y="13"/>
                      <a:pt x="6" y="13"/>
                    </a:cubicBezTo>
                    <a:cubicBezTo>
                      <a:pt x="5" y="12"/>
                      <a:pt x="4" y="11"/>
                      <a:pt x="3" y="10"/>
                    </a:cubicBezTo>
                    <a:cubicBezTo>
                      <a:pt x="3" y="12"/>
                      <a:pt x="3" y="11"/>
                      <a:pt x="3" y="9"/>
                    </a:cubicBezTo>
                    <a:cubicBezTo>
                      <a:pt x="3" y="9"/>
                      <a:pt x="3" y="10"/>
                      <a:pt x="3" y="10"/>
                    </a:cubicBezTo>
                    <a:cubicBezTo>
                      <a:pt x="6" y="9"/>
                      <a:pt x="9" y="7"/>
                      <a:pt x="12" y="6"/>
                    </a:cubicBezTo>
                    <a:cubicBezTo>
                      <a:pt x="12" y="6"/>
                      <a:pt x="13" y="7"/>
                      <a:pt x="13" y="7"/>
                    </a:cubicBezTo>
                    <a:cubicBezTo>
                      <a:pt x="13" y="8"/>
                      <a:pt x="13" y="7"/>
                      <a:pt x="13" y="6"/>
                    </a:cubicBezTo>
                    <a:cubicBezTo>
                      <a:pt x="14" y="3"/>
                      <a:pt x="11" y="0"/>
                      <a:pt x="8" y="0"/>
                    </a:cubicBezTo>
                    <a:cubicBezTo>
                      <a:pt x="4" y="0"/>
                      <a:pt x="2" y="2"/>
                      <a:pt x="1" y="5"/>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8" name="Freeform 303"/>
              <p:cNvSpPr>
                <a:spLocks/>
              </p:cNvSpPr>
              <p:nvPr/>
            </p:nvSpPr>
            <p:spPr bwMode="auto">
              <a:xfrm>
                <a:off x="3832" y="3191"/>
                <a:ext cx="27" cy="30"/>
              </a:xfrm>
              <a:custGeom>
                <a:avLst/>
                <a:gdLst>
                  <a:gd name="T0" fmla="*/ 345 w 14"/>
                  <a:gd name="T1" fmla="*/ 160 h 15"/>
                  <a:gd name="T2" fmla="*/ 316 w 14"/>
                  <a:gd name="T3" fmla="*/ 128 h 15"/>
                  <a:gd name="T4" fmla="*/ 108 w 14"/>
                  <a:gd name="T5" fmla="*/ 32 h 15"/>
                  <a:gd name="T6" fmla="*/ 29 w 14"/>
                  <a:gd name="T7" fmla="*/ 288 h 15"/>
                  <a:gd name="T8" fmla="*/ 56 w 14"/>
                  <a:gd name="T9" fmla="*/ 320 h 15"/>
                  <a:gd name="T10" fmla="*/ 264 w 14"/>
                  <a:gd name="T11" fmla="*/ 416 h 15"/>
                  <a:gd name="T12" fmla="*/ 345 w 14"/>
                  <a:gd name="T13" fmla="*/ 160 h 15"/>
                  <a:gd name="T14" fmla="*/ 0 60000 65536"/>
                  <a:gd name="T15" fmla="*/ 0 60000 65536"/>
                  <a:gd name="T16" fmla="*/ 0 60000 65536"/>
                  <a:gd name="T17" fmla="*/ 0 60000 65536"/>
                  <a:gd name="T18" fmla="*/ 0 60000 65536"/>
                  <a:gd name="T19" fmla="*/ 0 60000 65536"/>
                  <a:gd name="T20" fmla="*/ 0 60000 65536"/>
                  <a:gd name="T21" fmla="*/ 0 w 14"/>
                  <a:gd name="T22" fmla="*/ 0 h 15"/>
                  <a:gd name="T23" fmla="*/ 14 w 14"/>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5">
                    <a:moveTo>
                      <a:pt x="13" y="5"/>
                    </a:moveTo>
                    <a:cubicBezTo>
                      <a:pt x="12" y="5"/>
                      <a:pt x="12" y="4"/>
                      <a:pt x="12" y="4"/>
                    </a:cubicBezTo>
                    <a:cubicBezTo>
                      <a:pt x="11" y="1"/>
                      <a:pt x="7" y="0"/>
                      <a:pt x="4" y="1"/>
                    </a:cubicBezTo>
                    <a:cubicBezTo>
                      <a:pt x="1" y="2"/>
                      <a:pt x="0" y="6"/>
                      <a:pt x="1" y="9"/>
                    </a:cubicBezTo>
                    <a:cubicBezTo>
                      <a:pt x="1" y="9"/>
                      <a:pt x="2" y="10"/>
                      <a:pt x="2" y="10"/>
                    </a:cubicBezTo>
                    <a:cubicBezTo>
                      <a:pt x="3" y="14"/>
                      <a:pt x="7" y="15"/>
                      <a:pt x="10" y="13"/>
                    </a:cubicBezTo>
                    <a:cubicBezTo>
                      <a:pt x="13" y="12"/>
                      <a:pt x="14" y="8"/>
                      <a:pt x="13" y="5"/>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39" name="Freeform 304"/>
              <p:cNvSpPr>
                <a:spLocks/>
              </p:cNvSpPr>
              <p:nvPr/>
            </p:nvSpPr>
            <p:spPr bwMode="auto">
              <a:xfrm>
                <a:off x="3818" y="3221"/>
                <a:ext cx="33" cy="36"/>
              </a:xfrm>
              <a:custGeom>
                <a:avLst/>
                <a:gdLst>
                  <a:gd name="T0" fmla="*/ 328 w 17"/>
                  <a:gd name="T1" fmla="*/ 384 h 18"/>
                  <a:gd name="T2" fmla="*/ 328 w 17"/>
                  <a:gd name="T3" fmla="*/ 384 h 18"/>
                  <a:gd name="T4" fmla="*/ 328 w 17"/>
                  <a:gd name="T5" fmla="*/ 416 h 18"/>
                  <a:gd name="T6" fmla="*/ 169 w 17"/>
                  <a:gd name="T7" fmla="*/ 384 h 18"/>
                  <a:gd name="T8" fmla="*/ 196 w 17"/>
                  <a:gd name="T9" fmla="*/ 160 h 18"/>
                  <a:gd name="T10" fmla="*/ 328 w 17"/>
                  <a:gd name="T11" fmla="*/ 192 h 18"/>
                  <a:gd name="T12" fmla="*/ 357 w 17"/>
                  <a:gd name="T13" fmla="*/ 288 h 18"/>
                  <a:gd name="T14" fmla="*/ 357 w 17"/>
                  <a:gd name="T15" fmla="*/ 288 h 18"/>
                  <a:gd name="T16" fmla="*/ 225 w 17"/>
                  <a:gd name="T17" fmla="*/ 64 h 18"/>
                  <a:gd name="T18" fmla="*/ 31 w 17"/>
                  <a:gd name="T19" fmla="*/ 256 h 18"/>
                  <a:gd name="T20" fmla="*/ 169 w 17"/>
                  <a:gd name="T21" fmla="*/ 544 h 18"/>
                  <a:gd name="T22" fmla="*/ 437 w 17"/>
                  <a:gd name="T23" fmla="*/ 384 h 18"/>
                  <a:gd name="T24" fmla="*/ 301 w 17"/>
                  <a:gd name="T25" fmla="*/ 64 h 18"/>
                  <a:gd name="T26" fmla="*/ 31 w 17"/>
                  <a:gd name="T27" fmla="*/ 256 h 18"/>
                  <a:gd name="T28" fmla="*/ 140 w 17"/>
                  <a:gd name="T29" fmla="*/ 512 h 18"/>
                  <a:gd name="T30" fmla="*/ 328 w 17"/>
                  <a:gd name="T31" fmla="*/ 384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8"/>
                  <a:gd name="T50" fmla="*/ 17 w 17"/>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8">
                    <a:moveTo>
                      <a:pt x="12" y="12"/>
                    </a:moveTo>
                    <a:cubicBezTo>
                      <a:pt x="12" y="12"/>
                      <a:pt x="13" y="12"/>
                      <a:pt x="12" y="12"/>
                    </a:cubicBezTo>
                    <a:cubicBezTo>
                      <a:pt x="11" y="13"/>
                      <a:pt x="11" y="13"/>
                      <a:pt x="12" y="13"/>
                    </a:cubicBezTo>
                    <a:cubicBezTo>
                      <a:pt x="10" y="13"/>
                      <a:pt x="8" y="13"/>
                      <a:pt x="6" y="12"/>
                    </a:cubicBezTo>
                    <a:cubicBezTo>
                      <a:pt x="4" y="11"/>
                      <a:pt x="4" y="6"/>
                      <a:pt x="7" y="5"/>
                    </a:cubicBezTo>
                    <a:cubicBezTo>
                      <a:pt x="9" y="6"/>
                      <a:pt x="10" y="6"/>
                      <a:pt x="12" y="6"/>
                    </a:cubicBezTo>
                    <a:cubicBezTo>
                      <a:pt x="12" y="7"/>
                      <a:pt x="12" y="8"/>
                      <a:pt x="13" y="9"/>
                    </a:cubicBezTo>
                    <a:cubicBezTo>
                      <a:pt x="13" y="10"/>
                      <a:pt x="13" y="10"/>
                      <a:pt x="13" y="9"/>
                    </a:cubicBezTo>
                    <a:cubicBezTo>
                      <a:pt x="13" y="6"/>
                      <a:pt x="11" y="3"/>
                      <a:pt x="8" y="2"/>
                    </a:cubicBezTo>
                    <a:cubicBezTo>
                      <a:pt x="4" y="2"/>
                      <a:pt x="1" y="5"/>
                      <a:pt x="1" y="8"/>
                    </a:cubicBezTo>
                    <a:cubicBezTo>
                      <a:pt x="1" y="11"/>
                      <a:pt x="2" y="16"/>
                      <a:pt x="6" y="17"/>
                    </a:cubicBezTo>
                    <a:cubicBezTo>
                      <a:pt x="10" y="18"/>
                      <a:pt x="15" y="16"/>
                      <a:pt x="16" y="12"/>
                    </a:cubicBezTo>
                    <a:cubicBezTo>
                      <a:pt x="17" y="8"/>
                      <a:pt x="15" y="3"/>
                      <a:pt x="11" y="2"/>
                    </a:cubicBezTo>
                    <a:cubicBezTo>
                      <a:pt x="7" y="0"/>
                      <a:pt x="2" y="4"/>
                      <a:pt x="1" y="8"/>
                    </a:cubicBezTo>
                    <a:cubicBezTo>
                      <a:pt x="0" y="11"/>
                      <a:pt x="1" y="15"/>
                      <a:pt x="5" y="16"/>
                    </a:cubicBezTo>
                    <a:cubicBezTo>
                      <a:pt x="8" y="17"/>
                      <a:pt x="11" y="16"/>
                      <a:pt x="12" y="12"/>
                    </a:cubicBezTo>
                    <a:close/>
                  </a:path>
                </a:pathLst>
              </a:custGeom>
              <a:solidFill>
                <a:srgbClr val="D1AA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2040" name="Freeform 305"/>
              <p:cNvSpPr>
                <a:spLocks/>
              </p:cNvSpPr>
              <p:nvPr/>
            </p:nvSpPr>
            <p:spPr bwMode="auto">
              <a:xfrm>
                <a:off x="3641" y="2108"/>
                <a:ext cx="2" cy="6"/>
              </a:xfrm>
              <a:custGeom>
                <a:avLst/>
                <a:gdLst>
                  <a:gd name="T0" fmla="*/ 32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1" y="3"/>
                    </a:moveTo>
                    <a:cubicBezTo>
                      <a:pt x="0" y="2"/>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1" name="Freeform 306"/>
              <p:cNvSpPr>
                <a:spLocks/>
              </p:cNvSpPr>
              <p:nvPr/>
            </p:nvSpPr>
            <p:spPr bwMode="auto">
              <a:xfrm>
                <a:off x="3675" y="2132"/>
                <a:ext cx="6" cy="2"/>
              </a:xfrm>
              <a:custGeom>
                <a:avLst/>
                <a:gdLst>
                  <a:gd name="T0" fmla="*/ 0 w 3"/>
                  <a:gd name="T1" fmla="*/ 32 h 1"/>
                  <a:gd name="T2" fmla="*/ 96 w 3"/>
                  <a:gd name="T3" fmla="*/ 0 h 1"/>
                  <a:gd name="T4" fmla="*/ 0 60000 65536"/>
                  <a:gd name="T5" fmla="*/ 0 60000 65536"/>
                  <a:gd name="T6" fmla="*/ 0 w 3"/>
                  <a:gd name="T7" fmla="*/ 0 h 1"/>
                  <a:gd name="T8" fmla="*/ 3 w 3"/>
                  <a:gd name="T9" fmla="*/ 1 h 1"/>
                </a:gdLst>
                <a:ahLst/>
                <a:cxnLst>
                  <a:cxn ang="T4">
                    <a:pos x="T0" y="T1"/>
                  </a:cxn>
                  <a:cxn ang="T5">
                    <a:pos x="T2" y="T3"/>
                  </a:cxn>
                </a:cxnLst>
                <a:rect l="T6" t="T7" r="T8" b="T9"/>
                <a:pathLst>
                  <a:path w="3" h="1">
                    <a:moveTo>
                      <a:pt x="0" y="1"/>
                    </a:moveTo>
                    <a:cubicBezTo>
                      <a:pt x="1" y="1"/>
                      <a:pt x="2" y="0"/>
                      <a:pt x="3"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2" name="Freeform 307"/>
              <p:cNvSpPr>
                <a:spLocks/>
              </p:cNvSpPr>
              <p:nvPr/>
            </p:nvSpPr>
            <p:spPr bwMode="auto">
              <a:xfrm>
                <a:off x="3645" y="2154"/>
                <a:ext cx="4" cy="2"/>
              </a:xfrm>
              <a:custGeom>
                <a:avLst/>
                <a:gdLst>
                  <a:gd name="T0" fmla="*/ 0 w 2"/>
                  <a:gd name="T1" fmla="*/ 32 h 1"/>
                  <a:gd name="T2" fmla="*/ 64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0" y="1"/>
                    </a:moveTo>
                    <a:cubicBezTo>
                      <a:pt x="1" y="1"/>
                      <a:pt x="1" y="1"/>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3" name="Freeform 308"/>
              <p:cNvSpPr>
                <a:spLocks/>
              </p:cNvSpPr>
              <p:nvPr/>
            </p:nvSpPr>
            <p:spPr bwMode="auto">
              <a:xfrm>
                <a:off x="3675" y="2160"/>
                <a:ext cx="4" cy="5"/>
              </a:xfrm>
              <a:custGeom>
                <a:avLst/>
                <a:gdLst>
                  <a:gd name="T0" fmla="*/ 32 w 2"/>
                  <a:gd name="T1" fmla="*/ 37 h 3"/>
                  <a:gd name="T2" fmla="*/ 64 w 2"/>
                  <a:gd name="T3" fmla="*/ 0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1" y="3"/>
                    </a:moveTo>
                    <a:cubicBezTo>
                      <a:pt x="0" y="2"/>
                      <a:pt x="0" y="1"/>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4" name="Freeform 309"/>
              <p:cNvSpPr>
                <a:spLocks/>
              </p:cNvSpPr>
              <p:nvPr/>
            </p:nvSpPr>
            <p:spPr bwMode="auto">
              <a:xfrm>
                <a:off x="3699" y="2179"/>
                <a:ext cx="1" cy="4"/>
              </a:xfrm>
              <a:custGeom>
                <a:avLst/>
                <a:gdLst>
                  <a:gd name="T0" fmla="*/ 0 w 1"/>
                  <a:gd name="T1" fmla="*/ 64 h 2"/>
                  <a:gd name="T2" fmla="*/ 0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2"/>
                      <a:pt x="0" y="1"/>
                      <a:pt x="0"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5" name="Freeform 310"/>
              <p:cNvSpPr>
                <a:spLocks/>
              </p:cNvSpPr>
              <p:nvPr/>
            </p:nvSpPr>
            <p:spPr bwMode="auto">
              <a:xfrm>
                <a:off x="3649" y="2068"/>
                <a:ext cx="2" cy="8"/>
              </a:xfrm>
              <a:custGeom>
                <a:avLst/>
                <a:gdLst>
                  <a:gd name="T0" fmla="*/ 0 w 1"/>
                  <a:gd name="T1" fmla="*/ 128 h 4"/>
                  <a:gd name="T2" fmla="*/ 32 w 1"/>
                  <a:gd name="T3" fmla="*/ 0 h 4"/>
                  <a:gd name="T4" fmla="*/ 0 60000 65536"/>
                  <a:gd name="T5" fmla="*/ 0 60000 65536"/>
                  <a:gd name="T6" fmla="*/ 0 w 1"/>
                  <a:gd name="T7" fmla="*/ 0 h 4"/>
                  <a:gd name="T8" fmla="*/ 1 w 1"/>
                  <a:gd name="T9" fmla="*/ 4 h 4"/>
                </a:gdLst>
                <a:ahLst/>
                <a:cxnLst>
                  <a:cxn ang="T4">
                    <a:pos x="T0" y="T1"/>
                  </a:cxn>
                  <a:cxn ang="T5">
                    <a:pos x="T2" y="T3"/>
                  </a:cxn>
                </a:cxnLst>
                <a:rect l="T6" t="T7" r="T8" b="T9"/>
                <a:pathLst>
                  <a:path w="1" h="4">
                    <a:moveTo>
                      <a:pt x="0" y="4"/>
                    </a:moveTo>
                    <a:cubicBezTo>
                      <a:pt x="0" y="3"/>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6" name="Freeform 311"/>
              <p:cNvSpPr>
                <a:spLocks/>
              </p:cNvSpPr>
              <p:nvPr/>
            </p:nvSpPr>
            <p:spPr bwMode="auto">
              <a:xfrm>
                <a:off x="3602" y="1813"/>
                <a:ext cx="6" cy="4"/>
              </a:xfrm>
              <a:custGeom>
                <a:avLst/>
                <a:gdLst>
                  <a:gd name="T0" fmla="*/ 0 w 3"/>
                  <a:gd name="T1" fmla="*/ 64 h 2"/>
                  <a:gd name="T2" fmla="*/ 96 w 3"/>
                  <a:gd name="T3" fmla="*/ 0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0" y="2"/>
                    </a:moveTo>
                    <a:cubicBezTo>
                      <a:pt x="1" y="1"/>
                      <a:pt x="2" y="1"/>
                      <a:pt x="3"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7" name="Freeform 312"/>
              <p:cNvSpPr>
                <a:spLocks/>
              </p:cNvSpPr>
              <p:nvPr/>
            </p:nvSpPr>
            <p:spPr bwMode="auto">
              <a:xfrm>
                <a:off x="3570" y="1761"/>
                <a:ext cx="2" cy="6"/>
              </a:xfrm>
              <a:custGeom>
                <a:avLst/>
                <a:gdLst>
                  <a:gd name="T0" fmla="*/ 32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1" y="3"/>
                    </a:moveTo>
                    <a:cubicBezTo>
                      <a:pt x="0" y="2"/>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8" name="Freeform 313"/>
              <p:cNvSpPr>
                <a:spLocks/>
              </p:cNvSpPr>
              <p:nvPr/>
            </p:nvSpPr>
            <p:spPr bwMode="auto">
              <a:xfrm>
                <a:off x="3570" y="1799"/>
                <a:ext cx="2" cy="6"/>
              </a:xfrm>
              <a:custGeom>
                <a:avLst/>
                <a:gdLst>
                  <a:gd name="T0" fmla="*/ 0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0" y="3"/>
                    </a:moveTo>
                    <a:cubicBezTo>
                      <a:pt x="0" y="2"/>
                      <a:pt x="1"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49" name="Freeform 314"/>
              <p:cNvSpPr>
                <a:spLocks/>
              </p:cNvSpPr>
              <p:nvPr/>
            </p:nvSpPr>
            <p:spPr bwMode="auto">
              <a:xfrm>
                <a:off x="3598" y="1783"/>
                <a:ext cx="4" cy="4"/>
              </a:xfrm>
              <a:custGeom>
                <a:avLst/>
                <a:gdLst>
                  <a:gd name="T0" fmla="*/ 0 w 2"/>
                  <a:gd name="T1" fmla="*/ 32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0" y="1"/>
                    </a:moveTo>
                    <a:cubicBezTo>
                      <a:pt x="1" y="2"/>
                      <a:pt x="2" y="1"/>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0" name="Freeform 315"/>
              <p:cNvSpPr>
                <a:spLocks/>
              </p:cNvSpPr>
              <p:nvPr/>
            </p:nvSpPr>
            <p:spPr bwMode="auto">
              <a:xfrm>
                <a:off x="3628" y="1862"/>
                <a:ext cx="2" cy="10"/>
              </a:xfrm>
              <a:custGeom>
                <a:avLst/>
                <a:gdLst>
                  <a:gd name="T0" fmla="*/ 32 w 1"/>
                  <a:gd name="T1" fmla="*/ 160 h 5"/>
                  <a:gd name="T2" fmla="*/ 32 w 1"/>
                  <a:gd name="T3" fmla="*/ 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1" y="5"/>
                    </a:moveTo>
                    <a:cubicBezTo>
                      <a:pt x="0" y="3"/>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1" name="Freeform 316"/>
              <p:cNvSpPr>
                <a:spLocks/>
              </p:cNvSpPr>
              <p:nvPr/>
            </p:nvSpPr>
            <p:spPr bwMode="auto">
              <a:xfrm>
                <a:off x="3503" y="1496"/>
                <a:ext cx="2" cy="10"/>
              </a:xfrm>
              <a:custGeom>
                <a:avLst/>
                <a:gdLst>
                  <a:gd name="T0" fmla="*/ 0 w 1"/>
                  <a:gd name="T1" fmla="*/ 0 h 5"/>
                  <a:gd name="T2" fmla="*/ 0 w 1"/>
                  <a:gd name="T3" fmla="*/ 16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0" y="0"/>
                    </a:moveTo>
                    <a:cubicBezTo>
                      <a:pt x="1" y="2"/>
                      <a:pt x="1" y="4"/>
                      <a:pt x="0" y="5"/>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2" name="Freeform 317"/>
              <p:cNvSpPr>
                <a:spLocks/>
              </p:cNvSpPr>
              <p:nvPr/>
            </p:nvSpPr>
            <p:spPr bwMode="auto">
              <a:xfrm>
                <a:off x="3539" y="1492"/>
                <a:ext cx="3" cy="6"/>
              </a:xfrm>
              <a:custGeom>
                <a:avLst/>
                <a:gdLst>
                  <a:gd name="T0" fmla="*/ 0 w 2"/>
                  <a:gd name="T1" fmla="*/ 96 h 3"/>
                  <a:gd name="T2" fmla="*/ 14 w 2"/>
                  <a:gd name="T3" fmla="*/ 0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0" y="3"/>
                    </a:moveTo>
                    <a:cubicBezTo>
                      <a:pt x="1" y="2"/>
                      <a:pt x="1" y="1"/>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3" name="Freeform 318"/>
              <p:cNvSpPr>
                <a:spLocks/>
              </p:cNvSpPr>
              <p:nvPr/>
            </p:nvSpPr>
            <p:spPr bwMode="auto">
              <a:xfrm>
                <a:off x="3554" y="1542"/>
                <a:ext cx="2" cy="8"/>
              </a:xfrm>
              <a:custGeom>
                <a:avLst/>
                <a:gdLst>
                  <a:gd name="T0" fmla="*/ 32 w 1"/>
                  <a:gd name="T1" fmla="*/ 128 h 4"/>
                  <a:gd name="T2" fmla="*/ 0 w 1"/>
                  <a:gd name="T3" fmla="*/ 0 h 4"/>
                  <a:gd name="T4" fmla="*/ 0 60000 65536"/>
                  <a:gd name="T5" fmla="*/ 0 60000 65536"/>
                  <a:gd name="T6" fmla="*/ 0 w 1"/>
                  <a:gd name="T7" fmla="*/ 0 h 4"/>
                  <a:gd name="T8" fmla="*/ 1 w 1"/>
                  <a:gd name="T9" fmla="*/ 4 h 4"/>
                </a:gdLst>
                <a:ahLst/>
                <a:cxnLst>
                  <a:cxn ang="T4">
                    <a:pos x="T0" y="T1"/>
                  </a:cxn>
                  <a:cxn ang="T5">
                    <a:pos x="T2" y="T3"/>
                  </a:cxn>
                </a:cxnLst>
                <a:rect l="T6" t="T7" r="T8" b="T9"/>
                <a:pathLst>
                  <a:path w="1" h="4">
                    <a:moveTo>
                      <a:pt x="1" y="4"/>
                    </a:moveTo>
                    <a:cubicBezTo>
                      <a:pt x="1" y="3"/>
                      <a:pt x="0" y="2"/>
                      <a:pt x="0"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4" name="Freeform 319"/>
              <p:cNvSpPr>
                <a:spLocks/>
              </p:cNvSpPr>
              <p:nvPr/>
            </p:nvSpPr>
            <p:spPr bwMode="auto">
              <a:xfrm>
                <a:off x="3511" y="1451"/>
                <a:ext cx="4" cy="2"/>
              </a:xfrm>
              <a:custGeom>
                <a:avLst/>
                <a:gdLst>
                  <a:gd name="T0" fmla="*/ 64 w 2"/>
                  <a:gd name="T1" fmla="*/ 32 h 1"/>
                  <a:gd name="T2" fmla="*/ 64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2" y="1"/>
                    </a:moveTo>
                    <a:cubicBezTo>
                      <a:pt x="1" y="1"/>
                      <a:pt x="0" y="1"/>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5" name="Freeform 320"/>
              <p:cNvSpPr>
                <a:spLocks/>
              </p:cNvSpPr>
              <p:nvPr/>
            </p:nvSpPr>
            <p:spPr bwMode="auto">
              <a:xfrm>
                <a:off x="3707" y="2403"/>
                <a:ext cx="6" cy="4"/>
              </a:xfrm>
              <a:custGeom>
                <a:avLst/>
                <a:gdLst>
                  <a:gd name="T0" fmla="*/ 0 w 3"/>
                  <a:gd name="T1" fmla="*/ 64 h 2"/>
                  <a:gd name="T2" fmla="*/ 96 w 3"/>
                  <a:gd name="T3" fmla="*/ 0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0" y="2"/>
                    </a:moveTo>
                    <a:cubicBezTo>
                      <a:pt x="1" y="1"/>
                      <a:pt x="2" y="1"/>
                      <a:pt x="3"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6" name="Freeform 321"/>
              <p:cNvSpPr>
                <a:spLocks/>
              </p:cNvSpPr>
              <p:nvPr/>
            </p:nvSpPr>
            <p:spPr bwMode="auto">
              <a:xfrm>
                <a:off x="3721" y="2455"/>
                <a:ext cx="2" cy="4"/>
              </a:xfrm>
              <a:custGeom>
                <a:avLst/>
                <a:gdLst>
                  <a:gd name="T0" fmla="*/ 32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1" y="2"/>
                    </a:moveTo>
                    <a:cubicBezTo>
                      <a:pt x="0" y="0"/>
                      <a:pt x="0" y="0"/>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7" name="Freeform 322"/>
              <p:cNvSpPr>
                <a:spLocks/>
              </p:cNvSpPr>
              <p:nvPr/>
            </p:nvSpPr>
            <p:spPr bwMode="auto">
              <a:xfrm>
                <a:off x="3746" y="2486"/>
                <a:ext cx="4" cy="4"/>
              </a:xfrm>
              <a:custGeom>
                <a:avLst/>
                <a:gdLst>
                  <a:gd name="T0" fmla="*/ 64 w 2"/>
                  <a:gd name="T1" fmla="*/ 64 h 2"/>
                  <a:gd name="T2" fmla="*/ 32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2" y="2"/>
                    </a:moveTo>
                    <a:cubicBezTo>
                      <a:pt x="1" y="2"/>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8" name="Freeform 323"/>
              <p:cNvSpPr>
                <a:spLocks/>
              </p:cNvSpPr>
              <p:nvPr/>
            </p:nvSpPr>
            <p:spPr bwMode="auto">
              <a:xfrm>
                <a:off x="3721" y="2498"/>
                <a:ext cx="2" cy="2"/>
              </a:xfrm>
              <a:custGeom>
                <a:avLst/>
                <a:gdLst>
                  <a:gd name="T0" fmla="*/ 32 w 1"/>
                  <a:gd name="T1" fmla="*/ 32 h 1"/>
                  <a:gd name="T2" fmla="*/ 0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1" y="1"/>
                    </a:moveTo>
                    <a:cubicBezTo>
                      <a:pt x="0" y="1"/>
                      <a:pt x="0" y="0"/>
                      <a:pt x="0"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59" name="Freeform 324"/>
              <p:cNvSpPr>
                <a:spLocks/>
              </p:cNvSpPr>
              <p:nvPr/>
            </p:nvSpPr>
            <p:spPr bwMode="auto">
              <a:xfrm>
                <a:off x="3758" y="2528"/>
                <a:ext cx="4" cy="2"/>
              </a:xfrm>
              <a:custGeom>
                <a:avLst/>
                <a:gdLst>
                  <a:gd name="T0" fmla="*/ 0 w 2"/>
                  <a:gd name="T1" fmla="*/ 32 h 1"/>
                  <a:gd name="T2" fmla="*/ 32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0" y="1"/>
                    </a:moveTo>
                    <a:cubicBezTo>
                      <a:pt x="1" y="0"/>
                      <a:pt x="2" y="0"/>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0" name="Freeform 325"/>
              <p:cNvSpPr>
                <a:spLocks/>
              </p:cNvSpPr>
              <p:nvPr/>
            </p:nvSpPr>
            <p:spPr bwMode="auto">
              <a:xfrm>
                <a:off x="3776" y="2742"/>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0" y="0"/>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1" name="Freeform 326"/>
              <p:cNvSpPr>
                <a:spLocks/>
              </p:cNvSpPr>
              <p:nvPr/>
            </p:nvSpPr>
            <p:spPr bwMode="auto">
              <a:xfrm>
                <a:off x="3804" y="2771"/>
                <a:ext cx="4" cy="4"/>
              </a:xfrm>
              <a:custGeom>
                <a:avLst/>
                <a:gdLst>
                  <a:gd name="T0" fmla="*/ 32 w 2"/>
                  <a:gd name="T1" fmla="*/ 64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1" y="2"/>
                    </a:moveTo>
                    <a:cubicBezTo>
                      <a:pt x="0" y="1"/>
                      <a:pt x="0" y="1"/>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2" name="Freeform 327"/>
              <p:cNvSpPr>
                <a:spLocks/>
              </p:cNvSpPr>
              <p:nvPr/>
            </p:nvSpPr>
            <p:spPr bwMode="auto">
              <a:xfrm>
                <a:off x="3786" y="2813"/>
                <a:ext cx="4" cy="4"/>
              </a:xfrm>
              <a:custGeom>
                <a:avLst/>
                <a:gdLst>
                  <a:gd name="T0" fmla="*/ 32 w 2"/>
                  <a:gd name="T1" fmla="*/ 64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1" y="2"/>
                    </a:moveTo>
                    <a:cubicBezTo>
                      <a:pt x="0" y="1"/>
                      <a:pt x="1" y="0"/>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3" name="Freeform 328"/>
              <p:cNvSpPr>
                <a:spLocks/>
              </p:cNvSpPr>
              <p:nvPr/>
            </p:nvSpPr>
            <p:spPr bwMode="auto">
              <a:xfrm>
                <a:off x="3822" y="2801"/>
                <a:ext cx="2" cy="6"/>
              </a:xfrm>
              <a:custGeom>
                <a:avLst/>
                <a:gdLst>
                  <a:gd name="T0" fmla="*/ 0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0" y="3"/>
                    </a:moveTo>
                    <a:cubicBezTo>
                      <a:pt x="0" y="2"/>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4" name="Freeform 329"/>
              <p:cNvSpPr>
                <a:spLocks/>
              </p:cNvSpPr>
              <p:nvPr/>
            </p:nvSpPr>
            <p:spPr bwMode="auto">
              <a:xfrm>
                <a:off x="3816" y="2851"/>
                <a:ext cx="2" cy="4"/>
              </a:xfrm>
              <a:custGeom>
                <a:avLst/>
                <a:gdLst>
                  <a:gd name="T0" fmla="*/ 0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1"/>
                      <a:pt x="0"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5" name="Freeform 330"/>
              <p:cNvSpPr>
                <a:spLocks/>
              </p:cNvSpPr>
              <p:nvPr/>
            </p:nvSpPr>
            <p:spPr bwMode="auto">
              <a:xfrm>
                <a:off x="3808" y="3144"/>
                <a:ext cx="2" cy="4"/>
              </a:xfrm>
              <a:custGeom>
                <a:avLst/>
                <a:gdLst>
                  <a:gd name="T0" fmla="*/ 32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1" y="2"/>
                    </a:moveTo>
                    <a:cubicBezTo>
                      <a:pt x="0" y="2"/>
                      <a:pt x="1"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6" name="Freeform 331"/>
              <p:cNvSpPr>
                <a:spLocks/>
              </p:cNvSpPr>
              <p:nvPr/>
            </p:nvSpPr>
            <p:spPr bwMode="auto">
              <a:xfrm>
                <a:off x="3810" y="3191"/>
                <a:ext cx="4" cy="4"/>
              </a:xfrm>
              <a:custGeom>
                <a:avLst/>
                <a:gdLst>
                  <a:gd name="T0" fmla="*/ 32 w 2"/>
                  <a:gd name="T1" fmla="*/ 64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1" y="2"/>
                    </a:moveTo>
                    <a:cubicBezTo>
                      <a:pt x="0" y="1"/>
                      <a:pt x="1" y="0"/>
                      <a:pt x="2"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7" name="Freeform 332"/>
              <p:cNvSpPr>
                <a:spLocks/>
              </p:cNvSpPr>
              <p:nvPr/>
            </p:nvSpPr>
            <p:spPr bwMode="auto">
              <a:xfrm>
                <a:off x="3830" y="3235"/>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0" y="0"/>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8" name="Freeform 333"/>
              <p:cNvSpPr>
                <a:spLocks/>
              </p:cNvSpPr>
              <p:nvPr/>
            </p:nvSpPr>
            <p:spPr bwMode="auto">
              <a:xfrm>
                <a:off x="3839" y="3201"/>
                <a:ext cx="2" cy="4"/>
              </a:xfrm>
              <a:custGeom>
                <a:avLst/>
                <a:gdLst>
                  <a:gd name="T0" fmla="*/ 0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1"/>
                      <a:pt x="1" y="1"/>
                      <a:pt x="1" y="0"/>
                    </a:cubicBezTo>
                  </a:path>
                </a:pathLst>
              </a:custGeom>
              <a:noFill/>
              <a:ln w="3175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69" name="Freeform 334"/>
              <p:cNvSpPr>
                <a:spLocks/>
              </p:cNvSpPr>
              <p:nvPr/>
            </p:nvSpPr>
            <p:spPr bwMode="auto">
              <a:xfrm>
                <a:off x="3768" y="2779"/>
                <a:ext cx="4" cy="4"/>
              </a:xfrm>
              <a:custGeom>
                <a:avLst/>
                <a:gdLst>
                  <a:gd name="T0" fmla="*/ 0 w 2"/>
                  <a:gd name="T1" fmla="*/ 32 h 2"/>
                  <a:gd name="T2" fmla="*/ 64 w 2"/>
                  <a:gd name="T3" fmla="*/ 64 h 2"/>
                  <a:gd name="T4" fmla="*/ 64 w 2"/>
                  <a:gd name="T5" fmla="*/ 0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0" y="1"/>
                    </a:moveTo>
                    <a:cubicBezTo>
                      <a:pt x="0" y="2"/>
                      <a:pt x="1" y="2"/>
                      <a:pt x="2" y="2"/>
                    </a:cubicBezTo>
                    <a:cubicBezTo>
                      <a:pt x="2" y="1"/>
                      <a:pt x="2" y="0"/>
                      <a:pt x="2"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0" name="Freeform 335"/>
              <p:cNvSpPr>
                <a:spLocks/>
              </p:cNvSpPr>
              <p:nvPr/>
            </p:nvSpPr>
            <p:spPr bwMode="auto">
              <a:xfrm>
                <a:off x="3820" y="2880"/>
                <a:ext cx="4" cy="4"/>
              </a:xfrm>
              <a:custGeom>
                <a:avLst/>
                <a:gdLst>
                  <a:gd name="T0" fmla="*/ 0 w 2"/>
                  <a:gd name="T1" fmla="*/ 32 h 2"/>
                  <a:gd name="T2" fmla="*/ 0 w 2"/>
                  <a:gd name="T3" fmla="*/ 64 h 2"/>
                  <a:gd name="T4" fmla="*/ 64 w 2"/>
                  <a:gd name="T5" fmla="*/ 0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0" y="1"/>
                    </a:moveTo>
                    <a:cubicBezTo>
                      <a:pt x="0" y="1"/>
                      <a:pt x="0" y="2"/>
                      <a:pt x="0" y="2"/>
                    </a:cubicBezTo>
                    <a:cubicBezTo>
                      <a:pt x="2" y="2"/>
                      <a:pt x="2" y="1"/>
                      <a:pt x="2"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1" name="Freeform 336"/>
              <p:cNvSpPr>
                <a:spLocks/>
              </p:cNvSpPr>
              <p:nvPr/>
            </p:nvSpPr>
            <p:spPr bwMode="auto">
              <a:xfrm>
                <a:off x="3800" y="2742"/>
                <a:ext cx="2" cy="4"/>
              </a:xfrm>
              <a:custGeom>
                <a:avLst/>
                <a:gdLst>
                  <a:gd name="T0" fmla="*/ 0 w 1"/>
                  <a:gd name="T1" fmla="*/ 64 h 2"/>
                  <a:gd name="T2" fmla="*/ 0 w 1"/>
                  <a:gd name="T3" fmla="*/ 0 h 2"/>
                  <a:gd name="T4" fmla="*/ 32 w 1"/>
                  <a:gd name="T5" fmla="*/ 64 h 2"/>
                  <a:gd name="T6" fmla="*/ 0 w 1"/>
                  <a:gd name="T7" fmla="*/ 0 h 2"/>
                  <a:gd name="T8" fmla="*/ 0 60000 65536"/>
                  <a:gd name="T9" fmla="*/ 0 60000 65536"/>
                  <a:gd name="T10" fmla="*/ 0 60000 65536"/>
                  <a:gd name="T11" fmla="*/ 0 60000 65536"/>
                  <a:gd name="T12" fmla="*/ 0 w 1"/>
                  <a:gd name="T13" fmla="*/ 0 h 2"/>
                  <a:gd name="T14" fmla="*/ 1 w 1"/>
                  <a:gd name="T15" fmla="*/ 2 h 2"/>
                </a:gdLst>
                <a:ahLst/>
                <a:cxnLst>
                  <a:cxn ang="T8">
                    <a:pos x="T0" y="T1"/>
                  </a:cxn>
                  <a:cxn ang="T9">
                    <a:pos x="T2" y="T3"/>
                  </a:cxn>
                  <a:cxn ang="T10">
                    <a:pos x="T4" y="T5"/>
                  </a:cxn>
                  <a:cxn ang="T11">
                    <a:pos x="T6" y="T7"/>
                  </a:cxn>
                </a:cxnLst>
                <a:rect l="T12" t="T13" r="T14" b="T15"/>
                <a:pathLst>
                  <a:path w="1" h="2">
                    <a:moveTo>
                      <a:pt x="0" y="2"/>
                    </a:moveTo>
                    <a:cubicBezTo>
                      <a:pt x="0" y="1"/>
                      <a:pt x="0" y="1"/>
                      <a:pt x="0" y="0"/>
                    </a:cubicBezTo>
                    <a:cubicBezTo>
                      <a:pt x="0" y="1"/>
                      <a:pt x="0" y="1"/>
                      <a:pt x="1" y="2"/>
                    </a:cubicBezTo>
                    <a:cubicBezTo>
                      <a:pt x="1" y="1"/>
                      <a:pt x="1" y="1"/>
                      <a:pt x="0"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2" name="Freeform 337"/>
              <p:cNvSpPr>
                <a:spLocks/>
              </p:cNvSpPr>
              <p:nvPr/>
            </p:nvSpPr>
            <p:spPr bwMode="auto">
              <a:xfrm>
                <a:off x="3835" y="3169"/>
                <a:ext cx="4" cy="4"/>
              </a:xfrm>
              <a:custGeom>
                <a:avLst/>
                <a:gdLst>
                  <a:gd name="T0" fmla="*/ 32 w 2"/>
                  <a:gd name="T1" fmla="*/ 0 h 2"/>
                  <a:gd name="T2" fmla="*/ 64 w 2"/>
                  <a:gd name="T3" fmla="*/ 64 h 2"/>
                  <a:gd name="T4" fmla="*/ 32 w 2"/>
                  <a:gd name="T5" fmla="*/ 0 h 2"/>
                  <a:gd name="T6" fmla="*/ 32 w 2"/>
                  <a:gd name="T7" fmla="*/ 64 h 2"/>
                  <a:gd name="T8" fmla="*/ 0 60000 65536"/>
                  <a:gd name="T9" fmla="*/ 0 60000 65536"/>
                  <a:gd name="T10" fmla="*/ 0 60000 65536"/>
                  <a:gd name="T11" fmla="*/ 0 60000 65536"/>
                  <a:gd name="T12" fmla="*/ 0 w 2"/>
                  <a:gd name="T13" fmla="*/ 0 h 2"/>
                  <a:gd name="T14" fmla="*/ 2 w 2"/>
                  <a:gd name="T15" fmla="*/ 2 h 2"/>
                </a:gdLst>
                <a:ahLst/>
                <a:cxnLst>
                  <a:cxn ang="T8">
                    <a:pos x="T0" y="T1"/>
                  </a:cxn>
                  <a:cxn ang="T9">
                    <a:pos x="T2" y="T3"/>
                  </a:cxn>
                  <a:cxn ang="T10">
                    <a:pos x="T4" y="T5"/>
                  </a:cxn>
                  <a:cxn ang="T11">
                    <a:pos x="T6" y="T7"/>
                  </a:cxn>
                </a:cxnLst>
                <a:rect l="T12" t="T13" r="T14" b="T15"/>
                <a:pathLst>
                  <a:path w="2" h="2">
                    <a:moveTo>
                      <a:pt x="1" y="0"/>
                    </a:moveTo>
                    <a:cubicBezTo>
                      <a:pt x="1" y="1"/>
                      <a:pt x="1" y="2"/>
                      <a:pt x="2" y="2"/>
                    </a:cubicBezTo>
                    <a:cubicBezTo>
                      <a:pt x="2" y="1"/>
                      <a:pt x="2" y="0"/>
                      <a:pt x="1" y="0"/>
                    </a:cubicBezTo>
                    <a:cubicBezTo>
                      <a:pt x="0" y="1"/>
                      <a:pt x="1" y="2"/>
                      <a:pt x="1" y="2"/>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3" name="Freeform 338"/>
              <p:cNvSpPr>
                <a:spLocks/>
              </p:cNvSpPr>
              <p:nvPr/>
            </p:nvSpPr>
            <p:spPr bwMode="auto">
              <a:xfrm>
                <a:off x="3816" y="3122"/>
                <a:ext cx="4" cy="4"/>
              </a:xfrm>
              <a:custGeom>
                <a:avLst/>
                <a:gdLst>
                  <a:gd name="T0" fmla="*/ 32 w 2"/>
                  <a:gd name="T1" fmla="*/ 64 h 2"/>
                  <a:gd name="T2" fmla="*/ 32 w 2"/>
                  <a:gd name="T3" fmla="*/ 0 h 2"/>
                  <a:gd name="T4" fmla="*/ 0 w 2"/>
                  <a:gd name="T5" fmla="*/ 32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1" y="2"/>
                    </a:moveTo>
                    <a:cubicBezTo>
                      <a:pt x="1" y="1"/>
                      <a:pt x="2" y="1"/>
                      <a:pt x="1" y="0"/>
                    </a:cubicBezTo>
                    <a:cubicBezTo>
                      <a:pt x="0" y="0"/>
                      <a:pt x="0" y="1"/>
                      <a:pt x="0" y="1"/>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4" name="Freeform 339"/>
              <p:cNvSpPr>
                <a:spLocks/>
              </p:cNvSpPr>
              <p:nvPr/>
            </p:nvSpPr>
            <p:spPr bwMode="auto">
              <a:xfrm>
                <a:off x="3689" y="2439"/>
                <a:ext cx="4" cy="6"/>
              </a:xfrm>
              <a:custGeom>
                <a:avLst/>
                <a:gdLst>
                  <a:gd name="T0" fmla="*/ 32 w 2"/>
                  <a:gd name="T1" fmla="*/ 32 h 3"/>
                  <a:gd name="T2" fmla="*/ 32 w 2"/>
                  <a:gd name="T3" fmla="*/ 96 h 3"/>
                  <a:gd name="T4" fmla="*/ 64 w 2"/>
                  <a:gd name="T5" fmla="*/ 0 h 3"/>
                  <a:gd name="T6" fmla="*/ 32 w 2"/>
                  <a:gd name="T7" fmla="*/ 32 h 3"/>
                  <a:gd name="T8" fmla="*/ 0 60000 65536"/>
                  <a:gd name="T9" fmla="*/ 0 60000 65536"/>
                  <a:gd name="T10" fmla="*/ 0 60000 65536"/>
                  <a:gd name="T11" fmla="*/ 0 60000 65536"/>
                  <a:gd name="T12" fmla="*/ 0 w 2"/>
                  <a:gd name="T13" fmla="*/ 0 h 3"/>
                  <a:gd name="T14" fmla="*/ 2 w 2"/>
                  <a:gd name="T15" fmla="*/ 3 h 3"/>
                </a:gdLst>
                <a:ahLst/>
                <a:cxnLst>
                  <a:cxn ang="T8">
                    <a:pos x="T0" y="T1"/>
                  </a:cxn>
                  <a:cxn ang="T9">
                    <a:pos x="T2" y="T3"/>
                  </a:cxn>
                  <a:cxn ang="T10">
                    <a:pos x="T4" y="T5"/>
                  </a:cxn>
                  <a:cxn ang="T11">
                    <a:pos x="T6" y="T7"/>
                  </a:cxn>
                </a:cxnLst>
                <a:rect l="T12" t="T13" r="T14" b="T15"/>
                <a:pathLst>
                  <a:path w="2" h="3">
                    <a:moveTo>
                      <a:pt x="1" y="1"/>
                    </a:moveTo>
                    <a:cubicBezTo>
                      <a:pt x="0" y="2"/>
                      <a:pt x="1" y="3"/>
                      <a:pt x="1" y="3"/>
                    </a:cubicBezTo>
                    <a:cubicBezTo>
                      <a:pt x="2" y="2"/>
                      <a:pt x="2" y="2"/>
                      <a:pt x="2" y="0"/>
                    </a:cubicBezTo>
                    <a:cubicBezTo>
                      <a:pt x="2" y="0"/>
                      <a:pt x="1" y="1"/>
                      <a:pt x="1" y="1"/>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5" name="Freeform 340"/>
              <p:cNvSpPr>
                <a:spLocks/>
              </p:cNvSpPr>
              <p:nvPr/>
            </p:nvSpPr>
            <p:spPr bwMode="auto">
              <a:xfrm>
                <a:off x="3733" y="2421"/>
                <a:ext cx="4" cy="8"/>
              </a:xfrm>
              <a:custGeom>
                <a:avLst/>
                <a:gdLst>
                  <a:gd name="T0" fmla="*/ 0 w 2"/>
                  <a:gd name="T1" fmla="*/ 64 h 4"/>
                  <a:gd name="T2" fmla="*/ 32 w 2"/>
                  <a:gd name="T3" fmla="*/ 96 h 4"/>
                  <a:gd name="T4" fmla="*/ 64 w 2"/>
                  <a:gd name="T5" fmla="*/ 0 h 4"/>
                  <a:gd name="T6" fmla="*/ 32 w 2"/>
                  <a:gd name="T7" fmla="*/ 64 h 4"/>
                  <a:gd name="T8" fmla="*/ 0 60000 65536"/>
                  <a:gd name="T9" fmla="*/ 0 60000 65536"/>
                  <a:gd name="T10" fmla="*/ 0 60000 65536"/>
                  <a:gd name="T11" fmla="*/ 0 60000 65536"/>
                  <a:gd name="T12" fmla="*/ 0 w 2"/>
                  <a:gd name="T13" fmla="*/ 0 h 4"/>
                  <a:gd name="T14" fmla="*/ 2 w 2"/>
                  <a:gd name="T15" fmla="*/ 4 h 4"/>
                </a:gdLst>
                <a:ahLst/>
                <a:cxnLst>
                  <a:cxn ang="T8">
                    <a:pos x="T0" y="T1"/>
                  </a:cxn>
                  <a:cxn ang="T9">
                    <a:pos x="T2" y="T3"/>
                  </a:cxn>
                  <a:cxn ang="T10">
                    <a:pos x="T4" y="T5"/>
                  </a:cxn>
                  <a:cxn ang="T11">
                    <a:pos x="T6" y="T7"/>
                  </a:cxn>
                </a:cxnLst>
                <a:rect l="T12" t="T13" r="T14" b="T15"/>
                <a:pathLst>
                  <a:path w="2" h="4">
                    <a:moveTo>
                      <a:pt x="0" y="2"/>
                    </a:moveTo>
                    <a:cubicBezTo>
                      <a:pt x="0" y="3"/>
                      <a:pt x="0" y="4"/>
                      <a:pt x="1" y="3"/>
                    </a:cubicBezTo>
                    <a:cubicBezTo>
                      <a:pt x="2" y="2"/>
                      <a:pt x="2" y="2"/>
                      <a:pt x="2" y="0"/>
                    </a:cubicBezTo>
                    <a:cubicBezTo>
                      <a:pt x="1" y="0"/>
                      <a:pt x="1" y="1"/>
                      <a:pt x="1" y="2"/>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6" name="Freeform 341"/>
              <p:cNvSpPr>
                <a:spLocks/>
              </p:cNvSpPr>
              <p:nvPr/>
            </p:nvSpPr>
            <p:spPr bwMode="auto">
              <a:xfrm>
                <a:off x="3750" y="2449"/>
                <a:ext cx="4" cy="6"/>
              </a:xfrm>
              <a:custGeom>
                <a:avLst/>
                <a:gdLst>
                  <a:gd name="T0" fmla="*/ 0 w 2"/>
                  <a:gd name="T1" fmla="*/ 64 h 3"/>
                  <a:gd name="T2" fmla="*/ 64 w 2"/>
                  <a:gd name="T3" fmla="*/ 32 h 3"/>
                  <a:gd name="T4" fmla="*/ 0 w 2"/>
                  <a:gd name="T5" fmla="*/ 0 h 3"/>
                  <a:gd name="T6" fmla="*/ 32 w 2"/>
                  <a:gd name="T7" fmla="*/ 96 h 3"/>
                  <a:gd name="T8" fmla="*/ 0 60000 65536"/>
                  <a:gd name="T9" fmla="*/ 0 60000 65536"/>
                  <a:gd name="T10" fmla="*/ 0 60000 65536"/>
                  <a:gd name="T11" fmla="*/ 0 60000 65536"/>
                  <a:gd name="T12" fmla="*/ 0 w 2"/>
                  <a:gd name="T13" fmla="*/ 0 h 3"/>
                  <a:gd name="T14" fmla="*/ 2 w 2"/>
                  <a:gd name="T15" fmla="*/ 3 h 3"/>
                </a:gdLst>
                <a:ahLst/>
                <a:cxnLst>
                  <a:cxn ang="T8">
                    <a:pos x="T0" y="T1"/>
                  </a:cxn>
                  <a:cxn ang="T9">
                    <a:pos x="T2" y="T3"/>
                  </a:cxn>
                  <a:cxn ang="T10">
                    <a:pos x="T4" y="T5"/>
                  </a:cxn>
                  <a:cxn ang="T11">
                    <a:pos x="T6" y="T7"/>
                  </a:cxn>
                </a:cxnLst>
                <a:rect l="T12" t="T13" r="T14" b="T15"/>
                <a:pathLst>
                  <a:path w="2" h="3">
                    <a:moveTo>
                      <a:pt x="0" y="2"/>
                    </a:moveTo>
                    <a:cubicBezTo>
                      <a:pt x="1" y="3"/>
                      <a:pt x="2" y="2"/>
                      <a:pt x="2" y="1"/>
                    </a:cubicBezTo>
                    <a:cubicBezTo>
                      <a:pt x="1" y="1"/>
                      <a:pt x="1" y="0"/>
                      <a:pt x="0" y="0"/>
                    </a:cubicBezTo>
                    <a:cubicBezTo>
                      <a:pt x="0" y="2"/>
                      <a:pt x="0" y="2"/>
                      <a:pt x="1" y="3"/>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7" name="Freeform 342"/>
              <p:cNvSpPr>
                <a:spLocks/>
              </p:cNvSpPr>
              <p:nvPr/>
            </p:nvSpPr>
            <p:spPr bwMode="auto">
              <a:xfrm>
                <a:off x="3626" y="2126"/>
                <a:ext cx="2" cy="4"/>
              </a:xfrm>
              <a:custGeom>
                <a:avLst/>
                <a:gdLst>
                  <a:gd name="T0" fmla="*/ 32 w 1"/>
                  <a:gd name="T1" fmla="*/ 64 h 2"/>
                  <a:gd name="T2" fmla="*/ 0 w 1"/>
                  <a:gd name="T3" fmla="*/ 32 h 2"/>
                  <a:gd name="T4" fmla="*/ 32 w 1"/>
                  <a:gd name="T5" fmla="*/ 0 h 2"/>
                  <a:gd name="T6" fmla="*/ 0 60000 65536"/>
                  <a:gd name="T7" fmla="*/ 0 60000 65536"/>
                  <a:gd name="T8" fmla="*/ 0 60000 65536"/>
                  <a:gd name="T9" fmla="*/ 0 w 1"/>
                  <a:gd name="T10" fmla="*/ 0 h 2"/>
                  <a:gd name="T11" fmla="*/ 1 w 1"/>
                  <a:gd name="T12" fmla="*/ 2 h 2"/>
                </a:gdLst>
                <a:ahLst/>
                <a:cxnLst>
                  <a:cxn ang="T6">
                    <a:pos x="T0" y="T1"/>
                  </a:cxn>
                  <a:cxn ang="T7">
                    <a:pos x="T2" y="T3"/>
                  </a:cxn>
                  <a:cxn ang="T8">
                    <a:pos x="T4" y="T5"/>
                  </a:cxn>
                </a:cxnLst>
                <a:rect l="T9" t="T10" r="T11" b="T12"/>
                <a:pathLst>
                  <a:path w="1" h="2">
                    <a:moveTo>
                      <a:pt x="1" y="2"/>
                    </a:moveTo>
                    <a:cubicBezTo>
                      <a:pt x="0" y="1"/>
                      <a:pt x="0" y="1"/>
                      <a:pt x="0" y="1"/>
                    </a:cubicBezTo>
                    <a:cubicBezTo>
                      <a:pt x="0" y="0"/>
                      <a:pt x="0" y="0"/>
                      <a:pt x="1"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8" name="Freeform 343"/>
              <p:cNvSpPr>
                <a:spLocks/>
              </p:cNvSpPr>
              <p:nvPr/>
            </p:nvSpPr>
            <p:spPr bwMode="auto">
              <a:xfrm>
                <a:off x="3624" y="2086"/>
                <a:ext cx="2" cy="1"/>
              </a:xfrm>
              <a:custGeom>
                <a:avLst/>
                <a:gdLst>
                  <a:gd name="T0" fmla="*/ 0 w 1"/>
                  <a:gd name="T1" fmla="*/ 0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0"/>
                    </a:moveTo>
                    <a:cubicBezTo>
                      <a:pt x="0" y="0"/>
                      <a:pt x="0" y="0"/>
                      <a:pt x="1"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79" name="Freeform 344"/>
              <p:cNvSpPr>
                <a:spLocks/>
              </p:cNvSpPr>
              <p:nvPr/>
            </p:nvSpPr>
            <p:spPr bwMode="auto">
              <a:xfrm>
                <a:off x="3673" y="2094"/>
                <a:ext cx="4" cy="4"/>
              </a:xfrm>
              <a:custGeom>
                <a:avLst/>
                <a:gdLst>
                  <a:gd name="T0" fmla="*/ 0 w 2"/>
                  <a:gd name="T1" fmla="*/ 0 h 2"/>
                  <a:gd name="T2" fmla="*/ 32 w 2"/>
                  <a:gd name="T3" fmla="*/ 64 h 2"/>
                  <a:gd name="T4" fmla="*/ 0 w 2"/>
                  <a:gd name="T5" fmla="*/ 0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0" y="0"/>
                    </a:moveTo>
                    <a:cubicBezTo>
                      <a:pt x="1" y="1"/>
                      <a:pt x="0" y="2"/>
                      <a:pt x="1" y="2"/>
                    </a:cubicBezTo>
                    <a:cubicBezTo>
                      <a:pt x="2" y="1"/>
                      <a:pt x="1" y="1"/>
                      <a:pt x="0"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0" name="Freeform 345"/>
              <p:cNvSpPr>
                <a:spLocks/>
              </p:cNvSpPr>
              <p:nvPr/>
            </p:nvSpPr>
            <p:spPr bwMode="auto">
              <a:xfrm>
                <a:off x="3546" y="1777"/>
                <a:ext cx="4" cy="8"/>
              </a:xfrm>
              <a:custGeom>
                <a:avLst/>
                <a:gdLst>
                  <a:gd name="T0" fmla="*/ 0 w 2"/>
                  <a:gd name="T1" fmla="*/ 128 h 4"/>
                  <a:gd name="T2" fmla="*/ 32 w 2"/>
                  <a:gd name="T3" fmla="*/ 64 h 4"/>
                  <a:gd name="T4" fmla="*/ 0 60000 65536"/>
                  <a:gd name="T5" fmla="*/ 0 60000 65536"/>
                  <a:gd name="T6" fmla="*/ 0 w 2"/>
                  <a:gd name="T7" fmla="*/ 0 h 4"/>
                  <a:gd name="T8" fmla="*/ 2 w 2"/>
                  <a:gd name="T9" fmla="*/ 4 h 4"/>
                </a:gdLst>
                <a:ahLst/>
                <a:cxnLst>
                  <a:cxn ang="T4">
                    <a:pos x="T0" y="T1"/>
                  </a:cxn>
                  <a:cxn ang="T5">
                    <a:pos x="T2" y="T3"/>
                  </a:cxn>
                </a:cxnLst>
                <a:rect l="T6" t="T7" r="T8" b="T9"/>
                <a:pathLst>
                  <a:path w="2" h="4">
                    <a:moveTo>
                      <a:pt x="0" y="4"/>
                    </a:moveTo>
                    <a:cubicBezTo>
                      <a:pt x="0" y="4"/>
                      <a:pt x="2" y="0"/>
                      <a:pt x="1" y="2"/>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1" name="Freeform 346"/>
              <p:cNvSpPr>
                <a:spLocks/>
              </p:cNvSpPr>
              <p:nvPr/>
            </p:nvSpPr>
            <p:spPr bwMode="auto">
              <a:xfrm>
                <a:off x="3630" y="1837"/>
                <a:ext cx="4" cy="4"/>
              </a:xfrm>
              <a:custGeom>
                <a:avLst/>
                <a:gdLst>
                  <a:gd name="T0" fmla="*/ 0 w 2"/>
                  <a:gd name="T1" fmla="*/ 32 h 2"/>
                  <a:gd name="T2" fmla="*/ 32 w 2"/>
                  <a:gd name="T3" fmla="*/ 64 h 2"/>
                  <a:gd name="T4" fmla="*/ 32 w 2"/>
                  <a:gd name="T5" fmla="*/ 0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0" y="1"/>
                    </a:moveTo>
                    <a:cubicBezTo>
                      <a:pt x="0" y="2"/>
                      <a:pt x="1" y="2"/>
                      <a:pt x="1" y="2"/>
                    </a:cubicBezTo>
                    <a:cubicBezTo>
                      <a:pt x="2" y="0"/>
                      <a:pt x="1" y="1"/>
                      <a:pt x="1"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2" name="Freeform 347"/>
              <p:cNvSpPr>
                <a:spLocks/>
              </p:cNvSpPr>
              <p:nvPr/>
            </p:nvSpPr>
            <p:spPr bwMode="auto">
              <a:xfrm>
                <a:off x="3592" y="1849"/>
                <a:ext cx="4" cy="1"/>
              </a:xfrm>
              <a:custGeom>
                <a:avLst/>
                <a:gdLst>
                  <a:gd name="T0" fmla="*/ 0 w 2"/>
                  <a:gd name="T1" fmla="*/ 0 h 1"/>
                  <a:gd name="T2" fmla="*/ 64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0" y="0"/>
                    </a:moveTo>
                    <a:cubicBezTo>
                      <a:pt x="0" y="0"/>
                      <a:pt x="1" y="0"/>
                      <a:pt x="2"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3" name="Freeform 348"/>
              <p:cNvSpPr>
                <a:spLocks/>
              </p:cNvSpPr>
              <p:nvPr/>
            </p:nvSpPr>
            <p:spPr bwMode="auto">
              <a:xfrm>
                <a:off x="3487" y="1462"/>
                <a:ext cx="6" cy="8"/>
              </a:xfrm>
              <a:custGeom>
                <a:avLst/>
                <a:gdLst>
                  <a:gd name="T0" fmla="*/ 32 w 3"/>
                  <a:gd name="T1" fmla="*/ 0 h 4"/>
                  <a:gd name="T2" fmla="*/ 64 w 3"/>
                  <a:gd name="T3" fmla="*/ 128 h 4"/>
                  <a:gd name="T4" fmla="*/ 32 w 3"/>
                  <a:gd name="T5" fmla="*/ 32 h 4"/>
                  <a:gd name="T6" fmla="*/ 0 60000 65536"/>
                  <a:gd name="T7" fmla="*/ 0 60000 65536"/>
                  <a:gd name="T8" fmla="*/ 0 60000 65536"/>
                  <a:gd name="T9" fmla="*/ 0 w 3"/>
                  <a:gd name="T10" fmla="*/ 0 h 4"/>
                  <a:gd name="T11" fmla="*/ 3 w 3"/>
                  <a:gd name="T12" fmla="*/ 4 h 4"/>
                </a:gdLst>
                <a:ahLst/>
                <a:cxnLst>
                  <a:cxn ang="T6">
                    <a:pos x="T0" y="T1"/>
                  </a:cxn>
                  <a:cxn ang="T7">
                    <a:pos x="T2" y="T3"/>
                  </a:cxn>
                  <a:cxn ang="T8">
                    <a:pos x="T4" y="T5"/>
                  </a:cxn>
                </a:cxnLst>
                <a:rect l="T9" t="T10" r="T11" b="T12"/>
                <a:pathLst>
                  <a:path w="3" h="4">
                    <a:moveTo>
                      <a:pt x="1" y="0"/>
                    </a:moveTo>
                    <a:cubicBezTo>
                      <a:pt x="0" y="2"/>
                      <a:pt x="0" y="4"/>
                      <a:pt x="2" y="4"/>
                    </a:cubicBezTo>
                    <a:cubicBezTo>
                      <a:pt x="3" y="3"/>
                      <a:pt x="2" y="3"/>
                      <a:pt x="1" y="1"/>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4" name="Freeform 349"/>
              <p:cNvSpPr>
                <a:spLocks/>
              </p:cNvSpPr>
              <p:nvPr/>
            </p:nvSpPr>
            <p:spPr bwMode="auto">
              <a:xfrm>
                <a:off x="3523" y="1526"/>
                <a:ext cx="6" cy="6"/>
              </a:xfrm>
              <a:custGeom>
                <a:avLst/>
                <a:gdLst>
                  <a:gd name="T0" fmla="*/ 0 w 3"/>
                  <a:gd name="T1" fmla="*/ 0 h 3"/>
                  <a:gd name="T2" fmla="*/ 64 w 3"/>
                  <a:gd name="T3" fmla="*/ 96 h 3"/>
                  <a:gd name="T4" fmla="*/ 64 w 3"/>
                  <a:gd name="T5" fmla="*/ 32 h 3"/>
                  <a:gd name="T6" fmla="*/ 0 60000 65536"/>
                  <a:gd name="T7" fmla="*/ 0 60000 65536"/>
                  <a:gd name="T8" fmla="*/ 0 60000 65536"/>
                  <a:gd name="T9" fmla="*/ 0 w 3"/>
                  <a:gd name="T10" fmla="*/ 0 h 3"/>
                  <a:gd name="T11" fmla="*/ 3 w 3"/>
                  <a:gd name="T12" fmla="*/ 3 h 3"/>
                </a:gdLst>
                <a:ahLst/>
                <a:cxnLst>
                  <a:cxn ang="T6">
                    <a:pos x="T0" y="T1"/>
                  </a:cxn>
                  <a:cxn ang="T7">
                    <a:pos x="T2" y="T3"/>
                  </a:cxn>
                  <a:cxn ang="T8">
                    <a:pos x="T4" y="T5"/>
                  </a:cxn>
                </a:cxnLst>
                <a:rect l="T9" t="T10" r="T11" b="T12"/>
                <a:pathLst>
                  <a:path w="3" h="3">
                    <a:moveTo>
                      <a:pt x="0" y="0"/>
                    </a:moveTo>
                    <a:cubicBezTo>
                      <a:pt x="0" y="2"/>
                      <a:pt x="0" y="3"/>
                      <a:pt x="2" y="3"/>
                    </a:cubicBezTo>
                    <a:cubicBezTo>
                      <a:pt x="3" y="2"/>
                      <a:pt x="2" y="2"/>
                      <a:pt x="2" y="1"/>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5" name="Freeform 350"/>
              <p:cNvSpPr>
                <a:spLocks/>
              </p:cNvSpPr>
              <p:nvPr/>
            </p:nvSpPr>
            <p:spPr bwMode="auto">
              <a:xfrm>
                <a:off x="3562" y="1518"/>
                <a:ext cx="2" cy="4"/>
              </a:xfrm>
              <a:custGeom>
                <a:avLst/>
                <a:gdLst>
                  <a:gd name="T0" fmla="*/ 0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1"/>
                      <a:pt x="0" y="1"/>
                      <a:pt x="1" y="0"/>
                    </a:cubicBezTo>
                  </a:path>
                </a:pathLst>
              </a:custGeom>
              <a:noFill/>
              <a:ln w="12700" cap="rnd">
                <a:solidFill>
                  <a:srgbClr val="937833"/>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6" name="Freeform 351"/>
              <p:cNvSpPr>
                <a:spLocks/>
              </p:cNvSpPr>
              <p:nvPr/>
            </p:nvSpPr>
            <p:spPr bwMode="auto">
              <a:xfrm>
                <a:off x="3493" y="1486"/>
                <a:ext cx="28" cy="16"/>
              </a:xfrm>
              <a:custGeom>
                <a:avLst/>
                <a:gdLst>
                  <a:gd name="T0" fmla="*/ 160 w 14"/>
                  <a:gd name="T1" fmla="*/ 128 h 8"/>
                  <a:gd name="T2" fmla="*/ 192 w 14"/>
                  <a:gd name="T3" fmla="*/ 224 h 8"/>
                  <a:gd name="T4" fmla="*/ 160 w 14"/>
                  <a:gd name="T5" fmla="*/ 96 h 8"/>
                  <a:gd name="T6" fmla="*/ 224 w 14"/>
                  <a:gd name="T7" fmla="*/ 0 h 8"/>
                  <a:gd name="T8" fmla="*/ 192 w 14"/>
                  <a:gd name="T9" fmla="*/ 224 h 8"/>
                  <a:gd name="T10" fmla="*/ 0 60000 65536"/>
                  <a:gd name="T11" fmla="*/ 0 60000 65536"/>
                  <a:gd name="T12" fmla="*/ 0 60000 65536"/>
                  <a:gd name="T13" fmla="*/ 0 60000 65536"/>
                  <a:gd name="T14" fmla="*/ 0 60000 65536"/>
                  <a:gd name="T15" fmla="*/ 0 w 14"/>
                  <a:gd name="T16" fmla="*/ 0 h 8"/>
                  <a:gd name="T17" fmla="*/ 14 w 14"/>
                  <a:gd name="T18" fmla="*/ 8 h 8"/>
                </a:gdLst>
                <a:ahLst/>
                <a:cxnLst>
                  <a:cxn ang="T10">
                    <a:pos x="T0" y="T1"/>
                  </a:cxn>
                  <a:cxn ang="T11">
                    <a:pos x="T2" y="T3"/>
                  </a:cxn>
                  <a:cxn ang="T12">
                    <a:pos x="T4" y="T5"/>
                  </a:cxn>
                  <a:cxn ang="T13">
                    <a:pos x="T6" y="T7"/>
                  </a:cxn>
                  <a:cxn ang="T14">
                    <a:pos x="T8" y="T9"/>
                  </a:cxn>
                </a:cxnLst>
                <a:rect l="T15" t="T16" r="T17" b="T18"/>
                <a:pathLst>
                  <a:path w="14" h="8">
                    <a:moveTo>
                      <a:pt x="5" y="4"/>
                    </a:moveTo>
                    <a:cubicBezTo>
                      <a:pt x="4" y="5"/>
                      <a:pt x="4" y="7"/>
                      <a:pt x="6" y="7"/>
                    </a:cubicBezTo>
                    <a:cubicBezTo>
                      <a:pt x="8" y="6"/>
                      <a:pt x="7" y="4"/>
                      <a:pt x="5" y="3"/>
                    </a:cubicBezTo>
                    <a:cubicBezTo>
                      <a:pt x="0" y="8"/>
                      <a:pt x="14" y="5"/>
                      <a:pt x="7" y="0"/>
                    </a:cubicBezTo>
                    <a:cubicBezTo>
                      <a:pt x="3" y="2"/>
                      <a:pt x="2" y="5"/>
                      <a:pt x="6" y="7"/>
                    </a:cubicBezTo>
                  </a:path>
                </a:pathLst>
              </a:custGeom>
              <a:noFill/>
              <a:ln w="9525"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7" name="Freeform 352"/>
              <p:cNvSpPr>
                <a:spLocks/>
              </p:cNvSpPr>
              <p:nvPr/>
            </p:nvSpPr>
            <p:spPr bwMode="auto">
              <a:xfrm>
                <a:off x="3523" y="1496"/>
                <a:ext cx="33" cy="18"/>
              </a:xfrm>
              <a:custGeom>
                <a:avLst/>
                <a:gdLst>
                  <a:gd name="T0" fmla="*/ 241 w 17"/>
                  <a:gd name="T1" fmla="*/ 64 h 9"/>
                  <a:gd name="T2" fmla="*/ 140 w 17"/>
                  <a:gd name="T3" fmla="*/ 160 h 9"/>
                  <a:gd name="T4" fmla="*/ 196 w 17"/>
                  <a:gd name="T5" fmla="*/ 0 h 9"/>
                  <a:gd name="T6" fmla="*/ 241 w 17"/>
                  <a:gd name="T7" fmla="*/ 32 h 9"/>
                  <a:gd name="T8" fmla="*/ 225 w 17"/>
                  <a:gd name="T9" fmla="*/ 96 h 9"/>
                  <a:gd name="T10" fmla="*/ 0 60000 65536"/>
                  <a:gd name="T11" fmla="*/ 0 60000 65536"/>
                  <a:gd name="T12" fmla="*/ 0 60000 65536"/>
                  <a:gd name="T13" fmla="*/ 0 60000 65536"/>
                  <a:gd name="T14" fmla="*/ 0 60000 65536"/>
                  <a:gd name="T15" fmla="*/ 0 w 17"/>
                  <a:gd name="T16" fmla="*/ 0 h 9"/>
                  <a:gd name="T17" fmla="*/ 17 w 17"/>
                  <a:gd name="T18" fmla="*/ 9 h 9"/>
                </a:gdLst>
                <a:ahLst/>
                <a:cxnLst>
                  <a:cxn ang="T10">
                    <a:pos x="T0" y="T1"/>
                  </a:cxn>
                  <a:cxn ang="T11">
                    <a:pos x="T2" y="T3"/>
                  </a:cxn>
                  <a:cxn ang="T12">
                    <a:pos x="T4" y="T5"/>
                  </a:cxn>
                  <a:cxn ang="T13">
                    <a:pos x="T6" y="T7"/>
                  </a:cxn>
                  <a:cxn ang="T14">
                    <a:pos x="T8" y="T9"/>
                  </a:cxn>
                </a:cxnLst>
                <a:rect l="T15" t="T16" r="T17" b="T18"/>
                <a:pathLst>
                  <a:path w="17" h="9">
                    <a:moveTo>
                      <a:pt x="9" y="2"/>
                    </a:moveTo>
                    <a:cubicBezTo>
                      <a:pt x="7" y="1"/>
                      <a:pt x="2" y="3"/>
                      <a:pt x="5" y="5"/>
                    </a:cubicBezTo>
                    <a:cubicBezTo>
                      <a:pt x="8" y="6"/>
                      <a:pt x="12" y="1"/>
                      <a:pt x="7" y="0"/>
                    </a:cubicBezTo>
                    <a:cubicBezTo>
                      <a:pt x="0" y="9"/>
                      <a:pt x="17" y="5"/>
                      <a:pt x="9" y="1"/>
                    </a:cubicBezTo>
                    <a:cubicBezTo>
                      <a:pt x="8" y="2"/>
                      <a:pt x="8" y="2"/>
                      <a:pt x="8" y="3"/>
                    </a:cubicBezTo>
                  </a:path>
                </a:pathLst>
              </a:custGeom>
              <a:noFill/>
              <a:ln w="9525"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8" name="Freeform 353"/>
              <p:cNvSpPr>
                <a:spLocks/>
              </p:cNvSpPr>
              <p:nvPr/>
            </p:nvSpPr>
            <p:spPr bwMode="auto">
              <a:xfrm>
                <a:off x="3550" y="1542"/>
                <a:ext cx="14" cy="14"/>
              </a:xfrm>
              <a:custGeom>
                <a:avLst/>
                <a:gdLst>
                  <a:gd name="T0" fmla="*/ 160 w 7"/>
                  <a:gd name="T1" fmla="*/ 128 h 7"/>
                  <a:gd name="T2" fmla="*/ 96 w 7"/>
                  <a:gd name="T3" fmla="*/ 96 h 7"/>
                  <a:gd name="T4" fmla="*/ 128 w 7"/>
                  <a:gd name="T5" fmla="*/ 32 h 7"/>
                  <a:gd name="T6" fmla="*/ 64 w 7"/>
                  <a:gd name="T7" fmla="*/ 224 h 7"/>
                  <a:gd name="T8" fmla="*/ 128 w 7"/>
                  <a:gd name="T9" fmla="*/ 64 h 7"/>
                  <a:gd name="T10" fmla="*/ 96 w 7"/>
                  <a:gd name="T11" fmla="*/ 224 h 7"/>
                  <a:gd name="T12" fmla="*/ 96 w 7"/>
                  <a:gd name="T13" fmla="*/ 160 h 7"/>
                  <a:gd name="T14" fmla="*/ 0 60000 65536"/>
                  <a:gd name="T15" fmla="*/ 0 60000 65536"/>
                  <a:gd name="T16" fmla="*/ 0 60000 65536"/>
                  <a:gd name="T17" fmla="*/ 0 60000 65536"/>
                  <a:gd name="T18" fmla="*/ 0 60000 65536"/>
                  <a:gd name="T19" fmla="*/ 0 60000 65536"/>
                  <a:gd name="T20" fmla="*/ 0 60000 65536"/>
                  <a:gd name="T21" fmla="*/ 0 w 7"/>
                  <a:gd name="T22" fmla="*/ 0 h 7"/>
                  <a:gd name="T23" fmla="*/ 7 w 7"/>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7">
                    <a:moveTo>
                      <a:pt x="5" y="4"/>
                    </a:moveTo>
                    <a:cubicBezTo>
                      <a:pt x="4" y="5"/>
                      <a:pt x="3" y="4"/>
                      <a:pt x="3" y="3"/>
                    </a:cubicBezTo>
                    <a:cubicBezTo>
                      <a:pt x="3" y="3"/>
                      <a:pt x="3" y="2"/>
                      <a:pt x="4" y="1"/>
                    </a:cubicBezTo>
                    <a:cubicBezTo>
                      <a:pt x="7" y="3"/>
                      <a:pt x="6" y="7"/>
                      <a:pt x="2" y="7"/>
                    </a:cubicBezTo>
                    <a:cubicBezTo>
                      <a:pt x="0" y="5"/>
                      <a:pt x="1" y="0"/>
                      <a:pt x="4" y="2"/>
                    </a:cubicBezTo>
                    <a:cubicBezTo>
                      <a:pt x="7" y="3"/>
                      <a:pt x="6" y="7"/>
                      <a:pt x="3" y="7"/>
                    </a:cubicBezTo>
                    <a:cubicBezTo>
                      <a:pt x="3" y="6"/>
                      <a:pt x="3" y="6"/>
                      <a:pt x="3" y="5"/>
                    </a:cubicBezTo>
                  </a:path>
                </a:pathLst>
              </a:custGeom>
              <a:noFill/>
              <a:ln w="9525"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89" name="Freeform 354"/>
              <p:cNvSpPr>
                <a:spLocks/>
              </p:cNvSpPr>
              <p:nvPr/>
            </p:nvSpPr>
            <p:spPr bwMode="auto">
              <a:xfrm>
                <a:off x="3564" y="1520"/>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0" y="1"/>
                      <a:pt x="1" y="0"/>
                    </a:cubicBezTo>
                  </a:path>
                </a:pathLst>
              </a:custGeom>
              <a:noFill/>
              <a:ln w="9525"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0" name="Freeform 355"/>
              <p:cNvSpPr>
                <a:spLocks/>
              </p:cNvSpPr>
              <p:nvPr/>
            </p:nvSpPr>
            <p:spPr bwMode="auto">
              <a:xfrm>
                <a:off x="3517" y="1455"/>
                <a:ext cx="4" cy="5"/>
              </a:xfrm>
              <a:custGeom>
                <a:avLst/>
                <a:gdLst>
                  <a:gd name="T0" fmla="*/ 32 w 2"/>
                  <a:gd name="T1" fmla="*/ 37 h 3"/>
                  <a:gd name="T2" fmla="*/ 0 w 2"/>
                  <a:gd name="T3" fmla="*/ 13 h 3"/>
                  <a:gd name="T4" fmla="*/ 64 w 2"/>
                  <a:gd name="T5" fmla="*/ 13 h 3"/>
                  <a:gd name="T6" fmla="*/ 32 w 2"/>
                  <a:gd name="T7" fmla="*/ 22 h 3"/>
                  <a:gd name="T8" fmla="*/ 0 60000 65536"/>
                  <a:gd name="T9" fmla="*/ 0 60000 65536"/>
                  <a:gd name="T10" fmla="*/ 0 60000 65536"/>
                  <a:gd name="T11" fmla="*/ 0 60000 65536"/>
                  <a:gd name="T12" fmla="*/ 0 w 2"/>
                  <a:gd name="T13" fmla="*/ 0 h 3"/>
                  <a:gd name="T14" fmla="*/ 2 w 2"/>
                  <a:gd name="T15" fmla="*/ 3 h 3"/>
                </a:gdLst>
                <a:ahLst/>
                <a:cxnLst>
                  <a:cxn ang="T8">
                    <a:pos x="T0" y="T1"/>
                  </a:cxn>
                  <a:cxn ang="T9">
                    <a:pos x="T2" y="T3"/>
                  </a:cxn>
                  <a:cxn ang="T10">
                    <a:pos x="T4" y="T5"/>
                  </a:cxn>
                  <a:cxn ang="T11">
                    <a:pos x="T6" y="T7"/>
                  </a:cxn>
                </a:cxnLst>
                <a:rect l="T12" t="T13" r="T14" b="T15"/>
                <a:pathLst>
                  <a:path w="2" h="3">
                    <a:moveTo>
                      <a:pt x="1" y="3"/>
                    </a:moveTo>
                    <a:cubicBezTo>
                      <a:pt x="0" y="2"/>
                      <a:pt x="0" y="2"/>
                      <a:pt x="0" y="1"/>
                    </a:cubicBezTo>
                    <a:cubicBezTo>
                      <a:pt x="1" y="0"/>
                      <a:pt x="1" y="0"/>
                      <a:pt x="2" y="1"/>
                    </a:cubicBezTo>
                    <a:cubicBezTo>
                      <a:pt x="2" y="1"/>
                      <a:pt x="2" y="2"/>
                      <a:pt x="1" y="2"/>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1" name="Freeform 356"/>
              <p:cNvSpPr>
                <a:spLocks/>
              </p:cNvSpPr>
              <p:nvPr/>
            </p:nvSpPr>
            <p:spPr bwMode="auto">
              <a:xfrm>
                <a:off x="3600" y="1785"/>
                <a:ext cx="2" cy="4"/>
              </a:xfrm>
              <a:custGeom>
                <a:avLst/>
                <a:gdLst>
                  <a:gd name="T0" fmla="*/ 0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1"/>
                      <a:pt x="0" y="0"/>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2" name="Freeform 357"/>
              <p:cNvSpPr>
                <a:spLocks/>
              </p:cNvSpPr>
              <p:nvPr/>
            </p:nvSpPr>
            <p:spPr bwMode="auto">
              <a:xfrm>
                <a:off x="3606" y="1817"/>
                <a:ext cx="4" cy="8"/>
              </a:xfrm>
              <a:custGeom>
                <a:avLst/>
                <a:gdLst>
                  <a:gd name="T0" fmla="*/ 64 w 2"/>
                  <a:gd name="T1" fmla="*/ 96 h 4"/>
                  <a:gd name="T2" fmla="*/ 32 w 2"/>
                  <a:gd name="T3" fmla="*/ 128 h 4"/>
                  <a:gd name="T4" fmla="*/ 64 w 2"/>
                  <a:gd name="T5" fmla="*/ 0 h 4"/>
                  <a:gd name="T6" fmla="*/ 32 w 2"/>
                  <a:gd name="T7" fmla="*/ 96 h 4"/>
                  <a:gd name="T8" fmla="*/ 0 60000 65536"/>
                  <a:gd name="T9" fmla="*/ 0 60000 65536"/>
                  <a:gd name="T10" fmla="*/ 0 60000 65536"/>
                  <a:gd name="T11" fmla="*/ 0 60000 65536"/>
                  <a:gd name="T12" fmla="*/ 0 w 2"/>
                  <a:gd name="T13" fmla="*/ 0 h 4"/>
                  <a:gd name="T14" fmla="*/ 2 w 2"/>
                  <a:gd name="T15" fmla="*/ 4 h 4"/>
                </a:gdLst>
                <a:ahLst/>
                <a:cxnLst>
                  <a:cxn ang="T8">
                    <a:pos x="T0" y="T1"/>
                  </a:cxn>
                  <a:cxn ang="T9">
                    <a:pos x="T2" y="T3"/>
                  </a:cxn>
                  <a:cxn ang="T10">
                    <a:pos x="T4" y="T5"/>
                  </a:cxn>
                  <a:cxn ang="T11">
                    <a:pos x="T6" y="T7"/>
                  </a:cxn>
                </a:cxnLst>
                <a:rect l="T12" t="T13" r="T14" b="T15"/>
                <a:pathLst>
                  <a:path w="2" h="4">
                    <a:moveTo>
                      <a:pt x="2" y="3"/>
                    </a:moveTo>
                    <a:cubicBezTo>
                      <a:pt x="1" y="3"/>
                      <a:pt x="1" y="4"/>
                      <a:pt x="1" y="4"/>
                    </a:cubicBezTo>
                    <a:cubicBezTo>
                      <a:pt x="2" y="3"/>
                      <a:pt x="2" y="2"/>
                      <a:pt x="2" y="0"/>
                    </a:cubicBezTo>
                    <a:cubicBezTo>
                      <a:pt x="0" y="1"/>
                      <a:pt x="0" y="2"/>
                      <a:pt x="1" y="3"/>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3" name="Freeform 358"/>
              <p:cNvSpPr>
                <a:spLocks/>
              </p:cNvSpPr>
              <p:nvPr/>
            </p:nvSpPr>
            <p:spPr bwMode="auto">
              <a:xfrm>
                <a:off x="3576" y="1811"/>
                <a:ext cx="1" cy="4"/>
              </a:xfrm>
              <a:custGeom>
                <a:avLst/>
                <a:gdLst>
                  <a:gd name="T0" fmla="*/ 0 w 1"/>
                  <a:gd name="T1" fmla="*/ 64 h 2"/>
                  <a:gd name="T2" fmla="*/ 0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1"/>
                      <a:pt x="0" y="1"/>
                      <a:pt x="0"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4" name="Freeform 359"/>
              <p:cNvSpPr>
                <a:spLocks/>
              </p:cNvSpPr>
              <p:nvPr/>
            </p:nvSpPr>
            <p:spPr bwMode="auto">
              <a:xfrm>
                <a:off x="3570" y="1767"/>
                <a:ext cx="4" cy="4"/>
              </a:xfrm>
              <a:custGeom>
                <a:avLst/>
                <a:gdLst>
                  <a:gd name="T0" fmla="*/ 32 w 2"/>
                  <a:gd name="T1" fmla="*/ 64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1" y="2"/>
                    </a:moveTo>
                    <a:cubicBezTo>
                      <a:pt x="0" y="1"/>
                      <a:pt x="0" y="0"/>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5" name="Freeform 360"/>
              <p:cNvSpPr>
                <a:spLocks/>
              </p:cNvSpPr>
              <p:nvPr/>
            </p:nvSpPr>
            <p:spPr bwMode="auto">
              <a:xfrm>
                <a:off x="3622" y="1861"/>
                <a:ext cx="2" cy="5"/>
              </a:xfrm>
              <a:custGeom>
                <a:avLst/>
                <a:gdLst>
                  <a:gd name="T0" fmla="*/ 0 w 1"/>
                  <a:gd name="T1" fmla="*/ 37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0" y="3"/>
                    </a:moveTo>
                    <a:cubicBezTo>
                      <a:pt x="0" y="2"/>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6" name="Freeform 361"/>
              <p:cNvSpPr>
                <a:spLocks/>
              </p:cNvSpPr>
              <p:nvPr/>
            </p:nvSpPr>
            <p:spPr bwMode="auto">
              <a:xfrm>
                <a:off x="3651" y="2076"/>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7" name="Freeform 362"/>
              <p:cNvSpPr>
                <a:spLocks/>
              </p:cNvSpPr>
              <p:nvPr/>
            </p:nvSpPr>
            <p:spPr bwMode="auto">
              <a:xfrm>
                <a:off x="3645" y="2112"/>
                <a:ext cx="4" cy="4"/>
              </a:xfrm>
              <a:custGeom>
                <a:avLst/>
                <a:gdLst>
                  <a:gd name="T0" fmla="*/ 0 w 2"/>
                  <a:gd name="T1" fmla="*/ 64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0" y="2"/>
                    </a:moveTo>
                    <a:cubicBezTo>
                      <a:pt x="0" y="1"/>
                      <a:pt x="1" y="1"/>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8" name="Freeform 363"/>
              <p:cNvSpPr>
                <a:spLocks/>
              </p:cNvSpPr>
              <p:nvPr/>
            </p:nvSpPr>
            <p:spPr bwMode="auto">
              <a:xfrm>
                <a:off x="3675" y="2122"/>
                <a:ext cx="6" cy="6"/>
              </a:xfrm>
              <a:custGeom>
                <a:avLst/>
                <a:gdLst>
                  <a:gd name="T0" fmla="*/ 0 w 3"/>
                  <a:gd name="T1" fmla="*/ 96 h 3"/>
                  <a:gd name="T2" fmla="*/ 96 w 3"/>
                  <a:gd name="T3" fmla="*/ 0 h 3"/>
                  <a:gd name="T4" fmla="*/ 0 60000 65536"/>
                  <a:gd name="T5" fmla="*/ 0 60000 65536"/>
                  <a:gd name="T6" fmla="*/ 0 w 3"/>
                  <a:gd name="T7" fmla="*/ 0 h 3"/>
                  <a:gd name="T8" fmla="*/ 3 w 3"/>
                  <a:gd name="T9" fmla="*/ 3 h 3"/>
                </a:gdLst>
                <a:ahLst/>
                <a:cxnLst>
                  <a:cxn ang="T4">
                    <a:pos x="T0" y="T1"/>
                  </a:cxn>
                  <a:cxn ang="T5">
                    <a:pos x="T2" y="T3"/>
                  </a:cxn>
                </a:cxnLst>
                <a:rect l="T6" t="T7" r="T8" b="T9"/>
                <a:pathLst>
                  <a:path w="3" h="3">
                    <a:moveTo>
                      <a:pt x="0" y="3"/>
                    </a:moveTo>
                    <a:cubicBezTo>
                      <a:pt x="0" y="2"/>
                      <a:pt x="1" y="1"/>
                      <a:pt x="3"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099" name="Freeform 364"/>
              <p:cNvSpPr>
                <a:spLocks/>
              </p:cNvSpPr>
              <p:nvPr/>
            </p:nvSpPr>
            <p:spPr bwMode="auto">
              <a:xfrm>
                <a:off x="3677" y="2169"/>
                <a:ext cx="4" cy="6"/>
              </a:xfrm>
              <a:custGeom>
                <a:avLst/>
                <a:gdLst>
                  <a:gd name="T0" fmla="*/ 32 w 2"/>
                  <a:gd name="T1" fmla="*/ 96 h 3"/>
                  <a:gd name="T2" fmla="*/ 64 w 2"/>
                  <a:gd name="T3" fmla="*/ 0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1" y="3"/>
                    </a:moveTo>
                    <a:cubicBezTo>
                      <a:pt x="0" y="2"/>
                      <a:pt x="1" y="1"/>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0" name="Freeform 365"/>
              <p:cNvSpPr>
                <a:spLocks/>
              </p:cNvSpPr>
              <p:nvPr/>
            </p:nvSpPr>
            <p:spPr bwMode="auto">
              <a:xfrm>
                <a:off x="3699" y="2187"/>
                <a:ext cx="2" cy="4"/>
              </a:xfrm>
              <a:custGeom>
                <a:avLst/>
                <a:gdLst>
                  <a:gd name="T0" fmla="*/ 0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0" y="2"/>
                    </a:moveTo>
                    <a:cubicBezTo>
                      <a:pt x="0" y="2"/>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1" name="Freeform 366"/>
              <p:cNvSpPr>
                <a:spLocks/>
              </p:cNvSpPr>
              <p:nvPr/>
            </p:nvSpPr>
            <p:spPr bwMode="auto">
              <a:xfrm>
                <a:off x="3649" y="2150"/>
                <a:ext cx="1" cy="2"/>
              </a:xfrm>
              <a:custGeom>
                <a:avLst/>
                <a:gdLst>
                  <a:gd name="T0" fmla="*/ 0 w 1"/>
                  <a:gd name="T1" fmla="*/ 32 h 1"/>
                  <a:gd name="T2" fmla="*/ 0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0" y="0"/>
                      <a:pt x="0"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2" name="Freeform 367"/>
              <p:cNvSpPr>
                <a:spLocks/>
              </p:cNvSpPr>
              <p:nvPr/>
            </p:nvSpPr>
            <p:spPr bwMode="auto">
              <a:xfrm>
                <a:off x="3709" y="2411"/>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0"/>
                      <a:pt x="0" y="0"/>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3" name="Freeform 368"/>
              <p:cNvSpPr>
                <a:spLocks/>
              </p:cNvSpPr>
              <p:nvPr/>
            </p:nvSpPr>
            <p:spPr bwMode="auto">
              <a:xfrm>
                <a:off x="3725" y="2462"/>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1" y="0"/>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4" name="Freeform 369"/>
              <p:cNvSpPr>
                <a:spLocks/>
              </p:cNvSpPr>
              <p:nvPr/>
            </p:nvSpPr>
            <p:spPr bwMode="auto">
              <a:xfrm>
                <a:off x="3744" y="2496"/>
                <a:ext cx="2" cy="4"/>
              </a:xfrm>
              <a:custGeom>
                <a:avLst/>
                <a:gdLst>
                  <a:gd name="T0" fmla="*/ 32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1" y="2"/>
                    </a:moveTo>
                    <a:cubicBezTo>
                      <a:pt x="0" y="1"/>
                      <a:pt x="0" y="0"/>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5" name="Freeform 370"/>
              <p:cNvSpPr>
                <a:spLocks/>
              </p:cNvSpPr>
              <p:nvPr/>
            </p:nvSpPr>
            <p:spPr bwMode="auto">
              <a:xfrm>
                <a:off x="3719" y="2496"/>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6" name="Freeform 371"/>
              <p:cNvSpPr>
                <a:spLocks/>
              </p:cNvSpPr>
              <p:nvPr/>
            </p:nvSpPr>
            <p:spPr bwMode="auto">
              <a:xfrm>
                <a:off x="3762" y="2532"/>
                <a:ext cx="2" cy="4"/>
              </a:xfrm>
              <a:custGeom>
                <a:avLst/>
                <a:gdLst>
                  <a:gd name="T0" fmla="*/ 32 w 1"/>
                  <a:gd name="T1" fmla="*/ 64 h 2"/>
                  <a:gd name="T2" fmla="*/ 32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1" y="2"/>
                    </a:moveTo>
                    <a:cubicBezTo>
                      <a:pt x="0" y="2"/>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7" name="Freeform 372"/>
              <p:cNvSpPr>
                <a:spLocks/>
              </p:cNvSpPr>
              <p:nvPr/>
            </p:nvSpPr>
            <p:spPr bwMode="auto">
              <a:xfrm>
                <a:off x="3774" y="2748"/>
                <a:ext cx="2" cy="2"/>
              </a:xfrm>
              <a:custGeom>
                <a:avLst/>
                <a:gdLst>
                  <a:gd name="T0" fmla="*/ 0 w 1"/>
                  <a:gd name="T1" fmla="*/ 32 h 1"/>
                  <a:gd name="T2" fmla="*/ 32 w 1"/>
                  <a:gd name="T3" fmla="*/ 0 h 1"/>
                  <a:gd name="T4" fmla="*/ 0 60000 65536"/>
                  <a:gd name="T5" fmla="*/ 0 60000 65536"/>
                  <a:gd name="T6" fmla="*/ 0 w 1"/>
                  <a:gd name="T7" fmla="*/ 0 h 1"/>
                  <a:gd name="T8" fmla="*/ 1 w 1"/>
                  <a:gd name="T9" fmla="*/ 1 h 1"/>
                </a:gdLst>
                <a:ahLst/>
                <a:cxnLst>
                  <a:cxn ang="T4">
                    <a:pos x="T0" y="T1"/>
                  </a:cxn>
                  <a:cxn ang="T5">
                    <a:pos x="T2" y="T3"/>
                  </a:cxn>
                </a:cxnLst>
                <a:rect l="T6" t="T7" r="T8" b="T9"/>
                <a:pathLst>
                  <a:path w="1" h="1">
                    <a:moveTo>
                      <a:pt x="0" y="1"/>
                    </a:moveTo>
                    <a:cubicBezTo>
                      <a:pt x="0" y="1"/>
                      <a:pt x="1" y="0"/>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8" name="Freeform 373"/>
              <p:cNvSpPr>
                <a:spLocks/>
              </p:cNvSpPr>
              <p:nvPr/>
            </p:nvSpPr>
            <p:spPr bwMode="auto">
              <a:xfrm>
                <a:off x="3802" y="2775"/>
                <a:ext cx="2" cy="4"/>
              </a:xfrm>
              <a:custGeom>
                <a:avLst/>
                <a:gdLst>
                  <a:gd name="T0" fmla="*/ 32 w 1"/>
                  <a:gd name="T1" fmla="*/ 64 h 2"/>
                  <a:gd name="T2" fmla="*/ 0 w 1"/>
                  <a:gd name="T3" fmla="*/ 0 h 2"/>
                  <a:gd name="T4" fmla="*/ 0 60000 65536"/>
                  <a:gd name="T5" fmla="*/ 0 60000 65536"/>
                  <a:gd name="T6" fmla="*/ 0 w 1"/>
                  <a:gd name="T7" fmla="*/ 0 h 2"/>
                  <a:gd name="T8" fmla="*/ 1 w 1"/>
                  <a:gd name="T9" fmla="*/ 2 h 2"/>
                </a:gdLst>
                <a:ahLst/>
                <a:cxnLst>
                  <a:cxn ang="T4">
                    <a:pos x="T0" y="T1"/>
                  </a:cxn>
                  <a:cxn ang="T5">
                    <a:pos x="T2" y="T3"/>
                  </a:cxn>
                </a:cxnLst>
                <a:rect l="T6" t="T7" r="T8" b="T9"/>
                <a:pathLst>
                  <a:path w="1" h="2">
                    <a:moveTo>
                      <a:pt x="1" y="2"/>
                    </a:moveTo>
                    <a:cubicBezTo>
                      <a:pt x="0" y="1"/>
                      <a:pt x="0" y="1"/>
                      <a:pt x="0"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09" name="Freeform 374"/>
              <p:cNvSpPr>
                <a:spLocks/>
              </p:cNvSpPr>
              <p:nvPr/>
            </p:nvSpPr>
            <p:spPr bwMode="auto">
              <a:xfrm>
                <a:off x="3822" y="2811"/>
                <a:ext cx="4" cy="2"/>
              </a:xfrm>
              <a:custGeom>
                <a:avLst/>
                <a:gdLst>
                  <a:gd name="T0" fmla="*/ 0 w 2"/>
                  <a:gd name="T1" fmla="*/ 32 h 1"/>
                  <a:gd name="T2" fmla="*/ 64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0" y="1"/>
                    </a:moveTo>
                    <a:cubicBezTo>
                      <a:pt x="0" y="1"/>
                      <a:pt x="1" y="0"/>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0" name="Freeform 375"/>
              <p:cNvSpPr>
                <a:spLocks/>
              </p:cNvSpPr>
              <p:nvPr/>
            </p:nvSpPr>
            <p:spPr bwMode="auto">
              <a:xfrm>
                <a:off x="3790" y="2811"/>
                <a:ext cx="2" cy="6"/>
              </a:xfrm>
              <a:custGeom>
                <a:avLst/>
                <a:gdLst>
                  <a:gd name="T0" fmla="*/ 32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1" y="3"/>
                    </a:moveTo>
                    <a:cubicBezTo>
                      <a:pt x="0" y="2"/>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1" name="Freeform 376"/>
              <p:cNvSpPr>
                <a:spLocks/>
              </p:cNvSpPr>
              <p:nvPr/>
            </p:nvSpPr>
            <p:spPr bwMode="auto">
              <a:xfrm>
                <a:off x="3820" y="2851"/>
                <a:ext cx="2" cy="6"/>
              </a:xfrm>
              <a:custGeom>
                <a:avLst/>
                <a:gdLst>
                  <a:gd name="T0" fmla="*/ 32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1" y="3"/>
                    </a:moveTo>
                    <a:cubicBezTo>
                      <a:pt x="0" y="2"/>
                      <a:pt x="0" y="1"/>
                      <a:pt x="1"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2" name="Freeform 377"/>
              <p:cNvSpPr>
                <a:spLocks/>
              </p:cNvSpPr>
              <p:nvPr/>
            </p:nvSpPr>
            <p:spPr bwMode="auto">
              <a:xfrm>
                <a:off x="3810" y="3152"/>
                <a:ext cx="4" cy="6"/>
              </a:xfrm>
              <a:custGeom>
                <a:avLst/>
                <a:gdLst>
                  <a:gd name="T0" fmla="*/ 0 w 2"/>
                  <a:gd name="T1" fmla="*/ 64 h 3"/>
                  <a:gd name="T2" fmla="*/ 32 w 2"/>
                  <a:gd name="T3" fmla="*/ 64 h 3"/>
                  <a:gd name="T4" fmla="*/ 64 w 2"/>
                  <a:gd name="T5" fmla="*/ 0 h 3"/>
                  <a:gd name="T6" fmla="*/ 0 60000 65536"/>
                  <a:gd name="T7" fmla="*/ 0 60000 65536"/>
                  <a:gd name="T8" fmla="*/ 0 60000 65536"/>
                  <a:gd name="T9" fmla="*/ 0 w 2"/>
                  <a:gd name="T10" fmla="*/ 0 h 3"/>
                  <a:gd name="T11" fmla="*/ 2 w 2"/>
                  <a:gd name="T12" fmla="*/ 3 h 3"/>
                </a:gdLst>
                <a:ahLst/>
                <a:cxnLst>
                  <a:cxn ang="T6">
                    <a:pos x="T0" y="T1"/>
                  </a:cxn>
                  <a:cxn ang="T7">
                    <a:pos x="T2" y="T3"/>
                  </a:cxn>
                  <a:cxn ang="T8">
                    <a:pos x="T4" y="T5"/>
                  </a:cxn>
                </a:cxnLst>
                <a:rect l="T9" t="T10" r="T11" b="T12"/>
                <a:pathLst>
                  <a:path w="2" h="3">
                    <a:moveTo>
                      <a:pt x="0" y="2"/>
                    </a:moveTo>
                    <a:cubicBezTo>
                      <a:pt x="0" y="3"/>
                      <a:pt x="0" y="3"/>
                      <a:pt x="1" y="2"/>
                    </a:cubicBezTo>
                    <a:cubicBezTo>
                      <a:pt x="1" y="2"/>
                      <a:pt x="2" y="1"/>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3" name="Freeform 378"/>
              <p:cNvSpPr>
                <a:spLocks/>
              </p:cNvSpPr>
              <p:nvPr/>
            </p:nvSpPr>
            <p:spPr bwMode="auto">
              <a:xfrm>
                <a:off x="3818" y="3189"/>
                <a:ext cx="1" cy="6"/>
              </a:xfrm>
              <a:custGeom>
                <a:avLst/>
                <a:gdLst>
                  <a:gd name="T0" fmla="*/ 0 w 1"/>
                  <a:gd name="T1" fmla="*/ 96 h 3"/>
                  <a:gd name="T2" fmla="*/ 0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0" y="3"/>
                    </a:moveTo>
                    <a:cubicBezTo>
                      <a:pt x="0" y="2"/>
                      <a:pt x="0" y="1"/>
                      <a:pt x="0"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4" name="Freeform 379"/>
              <p:cNvSpPr>
                <a:spLocks/>
              </p:cNvSpPr>
              <p:nvPr/>
            </p:nvSpPr>
            <p:spPr bwMode="auto">
              <a:xfrm>
                <a:off x="3843" y="3205"/>
                <a:ext cx="4" cy="2"/>
              </a:xfrm>
              <a:custGeom>
                <a:avLst/>
                <a:gdLst>
                  <a:gd name="T0" fmla="*/ 0 w 2"/>
                  <a:gd name="T1" fmla="*/ 32 h 1"/>
                  <a:gd name="T2" fmla="*/ 64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0" y="1"/>
                    </a:moveTo>
                    <a:cubicBezTo>
                      <a:pt x="1" y="0"/>
                      <a:pt x="1" y="0"/>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5" name="Freeform 380"/>
              <p:cNvSpPr>
                <a:spLocks/>
              </p:cNvSpPr>
              <p:nvPr/>
            </p:nvSpPr>
            <p:spPr bwMode="auto">
              <a:xfrm>
                <a:off x="3830" y="3239"/>
                <a:ext cx="4" cy="6"/>
              </a:xfrm>
              <a:custGeom>
                <a:avLst/>
                <a:gdLst>
                  <a:gd name="T0" fmla="*/ 32 w 2"/>
                  <a:gd name="T1" fmla="*/ 96 h 3"/>
                  <a:gd name="T2" fmla="*/ 64 w 2"/>
                  <a:gd name="T3" fmla="*/ 0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1" y="3"/>
                    </a:moveTo>
                    <a:cubicBezTo>
                      <a:pt x="0" y="2"/>
                      <a:pt x="1" y="1"/>
                      <a:pt x="2" y="0"/>
                    </a:cubicBezTo>
                  </a:path>
                </a:pathLst>
              </a:custGeom>
              <a:noFill/>
              <a:ln w="25400" cap="rnd">
                <a:solidFill>
                  <a:srgbClr val="53411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6" name="Freeform 381"/>
              <p:cNvSpPr>
                <a:spLocks/>
              </p:cNvSpPr>
              <p:nvPr/>
            </p:nvSpPr>
            <p:spPr bwMode="auto">
              <a:xfrm>
                <a:off x="3541" y="1524"/>
                <a:ext cx="9" cy="6"/>
              </a:xfrm>
              <a:custGeom>
                <a:avLst/>
                <a:gdLst>
                  <a:gd name="T0" fmla="*/ 0 w 5"/>
                  <a:gd name="T1" fmla="*/ 96 h 3"/>
                  <a:gd name="T2" fmla="*/ 94 w 5"/>
                  <a:gd name="T3" fmla="*/ 0 h 3"/>
                  <a:gd name="T4" fmla="*/ 0 60000 65536"/>
                  <a:gd name="T5" fmla="*/ 0 60000 65536"/>
                  <a:gd name="T6" fmla="*/ 0 w 5"/>
                  <a:gd name="T7" fmla="*/ 0 h 3"/>
                  <a:gd name="T8" fmla="*/ 5 w 5"/>
                  <a:gd name="T9" fmla="*/ 3 h 3"/>
                </a:gdLst>
                <a:ahLst/>
                <a:cxnLst>
                  <a:cxn ang="T4">
                    <a:pos x="T0" y="T1"/>
                  </a:cxn>
                  <a:cxn ang="T5">
                    <a:pos x="T2" y="T3"/>
                  </a:cxn>
                </a:cxnLst>
                <a:rect l="T6" t="T7" r="T8" b="T9"/>
                <a:pathLst>
                  <a:path w="5" h="3">
                    <a:moveTo>
                      <a:pt x="0" y="3"/>
                    </a:moveTo>
                    <a:cubicBezTo>
                      <a:pt x="2" y="3"/>
                      <a:pt x="4" y="2"/>
                      <a:pt x="5"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7" name="Freeform 382"/>
              <p:cNvSpPr>
                <a:spLocks/>
              </p:cNvSpPr>
              <p:nvPr/>
            </p:nvSpPr>
            <p:spPr bwMode="auto">
              <a:xfrm>
                <a:off x="3554" y="1554"/>
                <a:ext cx="24" cy="17"/>
              </a:xfrm>
              <a:custGeom>
                <a:avLst/>
                <a:gdLst>
                  <a:gd name="T0" fmla="*/ 0 w 12"/>
                  <a:gd name="T1" fmla="*/ 144 h 9"/>
                  <a:gd name="T2" fmla="*/ 384 w 12"/>
                  <a:gd name="T3" fmla="*/ 0 h 9"/>
                  <a:gd name="T4" fmla="*/ 0 60000 65536"/>
                  <a:gd name="T5" fmla="*/ 0 60000 65536"/>
                  <a:gd name="T6" fmla="*/ 0 w 12"/>
                  <a:gd name="T7" fmla="*/ 0 h 9"/>
                  <a:gd name="T8" fmla="*/ 12 w 12"/>
                  <a:gd name="T9" fmla="*/ 9 h 9"/>
                </a:gdLst>
                <a:ahLst/>
                <a:cxnLst>
                  <a:cxn ang="T4">
                    <a:pos x="T0" y="T1"/>
                  </a:cxn>
                  <a:cxn ang="T5">
                    <a:pos x="T2" y="T3"/>
                  </a:cxn>
                </a:cxnLst>
                <a:rect l="T6" t="T7" r="T8" b="T9"/>
                <a:pathLst>
                  <a:path w="12" h="9">
                    <a:moveTo>
                      <a:pt x="0" y="6"/>
                    </a:moveTo>
                    <a:cubicBezTo>
                      <a:pt x="4" y="9"/>
                      <a:pt x="11" y="5"/>
                      <a:pt x="12"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8" name="Freeform 383"/>
              <p:cNvSpPr>
                <a:spLocks/>
              </p:cNvSpPr>
              <p:nvPr/>
            </p:nvSpPr>
            <p:spPr bwMode="auto">
              <a:xfrm>
                <a:off x="3606" y="1835"/>
                <a:ext cx="18" cy="10"/>
              </a:xfrm>
              <a:custGeom>
                <a:avLst/>
                <a:gdLst>
                  <a:gd name="T0" fmla="*/ 0 w 9"/>
                  <a:gd name="T1" fmla="*/ 96 h 5"/>
                  <a:gd name="T2" fmla="*/ 288 w 9"/>
                  <a:gd name="T3" fmla="*/ 0 h 5"/>
                  <a:gd name="T4" fmla="*/ 0 60000 65536"/>
                  <a:gd name="T5" fmla="*/ 0 60000 65536"/>
                  <a:gd name="T6" fmla="*/ 0 w 9"/>
                  <a:gd name="T7" fmla="*/ 0 h 5"/>
                  <a:gd name="T8" fmla="*/ 9 w 9"/>
                  <a:gd name="T9" fmla="*/ 5 h 5"/>
                </a:gdLst>
                <a:ahLst/>
                <a:cxnLst>
                  <a:cxn ang="T4">
                    <a:pos x="T0" y="T1"/>
                  </a:cxn>
                  <a:cxn ang="T5">
                    <a:pos x="T2" y="T3"/>
                  </a:cxn>
                </a:cxnLst>
                <a:rect l="T6" t="T7" r="T8" b="T9"/>
                <a:pathLst>
                  <a:path w="9" h="5">
                    <a:moveTo>
                      <a:pt x="0" y="3"/>
                    </a:moveTo>
                    <a:cubicBezTo>
                      <a:pt x="2" y="5"/>
                      <a:pt x="7" y="2"/>
                      <a:pt x="9"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19" name="Freeform 384"/>
              <p:cNvSpPr>
                <a:spLocks/>
              </p:cNvSpPr>
              <p:nvPr/>
            </p:nvSpPr>
            <p:spPr bwMode="auto">
              <a:xfrm>
                <a:off x="3622" y="1872"/>
                <a:ext cx="23" cy="22"/>
              </a:xfrm>
              <a:custGeom>
                <a:avLst/>
                <a:gdLst>
                  <a:gd name="T0" fmla="*/ 0 w 12"/>
                  <a:gd name="T1" fmla="*/ 224 h 11"/>
                  <a:gd name="T2" fmla="*/ 284 w 12"/>
                  <a:gd name="T3" fmla="*/ 0 h 11"/>
                  <a:gd name="T4" fmla="*/ 0 60000 65536"/>
                  <a:gd name="T5" fmla="*/ 0 60000 65536"/>
                  <a:gd name="T6" fmla="*/ 0 w 12"/>
                  <a:gd name="T7" fmla="*/ 0 h 11"/>
                  <a:gd name="T8" fmla="*/ 12 w 12"/>
                  <a:gd name="T9" fmla="*/ 11 h 11"/>
                </a:gdLst>
                <a:ahLst/>
                <a:cxnLst>
                  <a:cxn ang="T4">
                    <a:pos x="T0" y="T1"/>
                  </a:cxn>
                  <a:cxn ang="T5">
                    <a:pos x="T2" y="T3"/>
                  </a:cxn>
                </a:cxnLst>
                <a:rect l="T6" t="T7" r="T8" b="T9"/>
                <a:pathLst>
                  <a:path w="12" h="11">
                    <a:moveTo>
                      <a:pt x="0" y="7"/>
                    </a:moveTo>
                    <a:cubicBezTo>
                      <a:pt x="6" y="11"/>
                      <a:pt x="12" y="8"/>
                      <a:pt x="11"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0" name="Freeform 385"/>
              <p:cNvSpPr>
                <a:spLocks/>
              </p:cNvSpPr>
              <p:nvPr/>
            </p:nvSpPr>
            <p:spPr bwMode="auto">
              <a:xfrm>
                <a:off x="3675" y="2136"/>
                <a:ext cx="22" cy="16"/>
              </a:xfrm>
              <a:custGeom>
                <a:avLst/>
                <a:gdLst>
                  <a:gd name="T0" fmla="*/ 0 w 11"/>
                  <a:gd name="T1" fmla="*/ 224 h 8"/>
                  <a:gd name="T2" fmla="*/ 320 w 11"/>
                  <a:gd name="T3" fmla="*/ 0 h 8"/>
                  <a:gd name="T4" fmla="*/ 0 60000 65536"/>
                  <a:gd name="T5" fmla="*/ 0 60000 65536"/>
                  <a:gd name="T6" fmla="*/ 0 w 11"/>
                  <a:gd name="T7" fmla="*/ 0 h 8"/>
                  <a:gd name="T8" fmla="*/ 11 w 11"/>
                  <a:gd name="T9" fmla="*/ 8 h 8"/>
                </a:gdLst>
                <a:ahLst/>
                <a:cxnLst>
                  <a:cxn ang="T4">
                    <a:pos x="T0" y="T1"/>
                  </a:cxn>
                  <a:cxn ang="T5">
                    <a:pos x="T2" y="T3"/>
                  </a:cxn>
                </a:cxnLst>
                <a:rect l="T6" t="T7" r="T8" b="T9"/>
                <a:pathLst>
                  <a:path w="11" h="8">
                    <a:moveTo>
                      <a:pt x="0" y="7"/>
                    </a:moveTo>
                    <a:cubicBezTo>
                      <a:pt x="4" y="8"/>
                      <a:pt x="11" y="6"/>
                      <a:pt x="10"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1" name="Freeform 386"/>
              <p:cNvSpPr>
                <a:spLocks/>
              </p:cNvSpPr>
              <p:nvPr/>
            </p:nvSpPr>
            <p:spPr bwMode="auto">
              <a:xfrm>
                <a:off x="3693" y="2199"/>
                <a:ext cx="22" cy="16"/>
              </a:xfrm>
              <a:custGeom>
                <a:avLst/>
                <a:gdLst>
                  <a:gd name="T0" fmla="*/ 0 w 11"/>
                  <a:gd name="T1" fmla="*/ 128 h 8"/>
                  <a:gd name="T2" fmla="*/ 352 w 11"/>
                  <a:gd name="T3" fmla="*/ 0 h 8"/>
                  <a:gd name="T4" fmla="*/ 0 60000 65536"/>
                  <a:gd name="T5" fmla="*/ 0 60000 65536"/>
                  <a:gd name="T6" fmla="*/ 0 w 11"/>
                  <a:gd name="T7" fmla="*/ 0 h 8"/>
                  <a:gd name="T8" fmla="*/ 11 w 11"/>
                  <a:gd name="T9" fmla="*/ 8 h 8"/>
                </a:gdLst>
                <a:ahLst/>
                <a:cxnLst>
                  <a:cxn ang="T4">
                    <a:pos x="T0" y="T1"/>
                  </a:cxn>
                  <a:cxn ang="T5">
                    <a:pos x="T2" y="T3"/>
                  </a:cxn>
                </a:cxnLst>
                <a:rect l="T6" t="T7" r="T8" b="T9"/>
                <a:pathLst>
                  <a:path w="11" h="8">
                    <a:moveTo>
                      <a:pt x="0" y="4"/>
                    </a:moveTo>
                    <a:cubicBezTo>
                      <a:pt x="5" y="8"/>
                      <a:pt x="8" y="3"/>
                      <a:pt x="11"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2" name="Freeform 387"/>
              <p:cNvSpPr>
                <a:spLocks/>
              </p:cNvSpPr>
              <p:nvPr/>
            </p:nvSpPr>
            <p:spPr bwMode="auto">
              <a:xfrm>
                <a:off x="3647" y="2169"/>
                <a:ext cx="12" cy="6"/>
              </a:xfrm>
              <a:custGeom>
                <a:avLst/>
                <a:gdLst>
                  <a:gd name="T0" fmla="*/ 0 w 6"/>
                  <a:gd name="T1" fmla="*/ 32 h 3"/>
                  <a:gd name="T2" fmla="*/ 192 w 6"/>
                  <a:gd name="T3" fmla="*/ 0 h 3"/>
                  <a:gd name="T4" fmla="*/ 0 60000 65536"/>
                  <a:gd name="T5" fmla="*/ 0 60000 65536"/>
                  <a:gd name="T6" fmla="*/ 0 w 6"/>
                  <a:gd name="T7" fmla="*/ 0 h 3"/>
                  <a:gd name="T8" fmla="*/ 6 w 6"/>
                  <a:gd name="T9" fmla="*/ 3 h 3"/>
                </a:gdLst>
                <a:ahLst/>
                <a:cxnLst>
                  <a:cxn ang="T4">
                    <a:pos x="T0" y="T1"/>
                  </a:cxn>
                  <a:cxn ang="T5">
                    <a:pos x="T2" y="T3"/>
                  </a:cxn>
                </a:cxnLst>
                <a:rect l="T6" t="T7" r="T8" b="T9"/>
                <a:pathLst>
                  <a:path w="6" h="3">
                    <a:moveTo>
                      <a:pt x="0" y="1"/>
                    </a:moveTo>
                    <a:cubicBezTo>
                      <a:pt x="2" y="3"/>
                      <a:pt x="4" y="2"/>
                      <a:pt x="6"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3" name="Freeform 388"/>
              <p:cNvSpPr>
                <a:spLocks/>
              </p:cNvSpPr>
              <p:nvPr/>
            </p:nvSpPr>
            <p:spPr bwMode="auto">
              <a:xfrm>
                <a:off x="3740" y="2457"/>
                <a:ext cx="4" cy="15"/>
              </a:xfrm>
              <a:custGeom>
                <a:avLst/>
                <a:gdLst>
                  <a:gd name="T0" fmla="*/ 0 w 2"/>
                  <a:gd name="T1" fmla="*/ 0 h 8"/>
                  <a:gd name="T2" fmla="*/ 32 w 2"/>
                  <a:gd name="T3" fmla="*/ 182 h 8"/>
                  <a:gd name="T4" fmla="*/ 0 60000 65536"/>
                  <a:gd name="T5" fmla="*/ 0 60000 65536"/>
                  <a:gd name="T6" fmla="*/ 0 w 2"/>
                  <a:gd name="T7" fmla="*/ 0 h 8"/>
                  <a:gd name="T8" fmla="*/ 2 w 2"/>
                  <a:gd name="T9" fmla="*/ 8 h 8"/>
                </a:gdLst>
                <a:ahLst/>
                <a:cxnLst>
                  <a:cxn ang="T4">
                    <a:pos x="T0" y="T1"/>
                  </a:cxn>
                  <a:cxn ang="T5">
                    <a:pos x="T2" y="T3"/>
                  </a:cxn>
                </a:cxnLst>
                <a:rect l="T6" t="T7" r="T8" b="T9"/>
                <a:pathLst>
                  <a:path w="2" h="8">
                    <a:moveTo>
                      <a:pt x="0" y="0"/>
                    </a:moveTo>
                    <a:cubicBezTo>
                      <a:pt x="1" y="3"/>
                      <a:pt x="2" y="6"/>
                      <a:pt x="1" y="8"/>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4" name="Freeform 389"/>
              <p:cNvSpPr>
                <a:spLocks/>
              </p:cNvSpPr>
              <p:nvPr/>
            </p:nvSpPr>
            <p:spPr bwMode="auto">
              <a:xfrm>
                <a:off x="3756" y="2490"/>
                <a:ext cx="16" cy="22"/>
              </a:xfrm>
              <a:custGeom>
                <a:avLst/>
                <a:gdLst>
                  <a:gd name="T0" fmla="*/ 160 w 8"/>
                  <a:gd name="T1" fmla="*/ 0 h 11"/>
                  <a:gd name="T2" fmla="*/ 0 w 8"/>
                  <a:gd name="T3" fmla="*/ 352 h 11"/>
                  <a:gd name="T4" fmla="*/ 0 60000 65536"/>
                  <a:gd name="T5" fmla="*/ 0 60000 65536"/>
                  <a:gd name="T6" fmla="*/ 0 w 8"/>
                  <a:gd name="T7" fmla="*/ 0 h 11"/>
                  <a:gd name="T8" fmla="*/ 8 w 8"/>
                  <a:gd name="T9" fmla="*/ 11 h 11"/>
                </a:gdLst>
                <a:ahLst/>
                <a:cxnLst>
                  <a:cxn ang="T4">
                    <a:pos x="T0" y="T1"/>
                  </a:cxn>
                  <a:cxn ang="T5">
                    <a:pos x="T2" y="T3"/>
                  </a:cxn>
                </a:cxnLst>
                <a:rect l="T6" t="T7" r="T8" b="T9"/>
                <a:pathLst>
                  <a:path w="8" h="11">
                    <a:moveTo>
                      <a:pt x="5" y="0"/>
                    </a:moveTo>
                    <a:cubicBezTo>
                      <a:pt x="8" y="4"/>
                      <a:pt x="4" y="10"/>
                      <a:pt x="0" y="11"/>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5" name="Freeform 390"/>
              <p:cNvSpPr>
                <a:spLocks/>
              </p:cNvSpPr>
              <p:nvPr/>
            </p:nvSpPr>
            <p:spPr bwMode="auto">
              <a:xfrm>
                <a:off x="3758" y="2540"/>
                <a:ext cx="14" cy="10"/>
              </a:xfrm>
              <a:custGeom>
                <a:avLst/>
                <a:gdLst>
                  <a:gd name="T0" fmla="*/ 0 w 7"/>
                  <a:gd name="T1" fmla="*/ 96 h 5"/>
                  <a:gd name="T2" fmla="*/ 224 w 7"/>
                  <a:gd name="T3" fmla="*/ 0 h 5"/>
                  <a:gd name="T4" fmla="*/ 0 60000 65536"/>
                  <a:gd name="T5" fmla="*/ 0 60000 65536"/>
                  <a:gd name="T6" fmla="*/ 0 w 7"/>
                  <a:gd name="T7" fmla="*/ 0 h 5"/>
                  <a:gd name="T8" fmla="*/ 7 w 7"/>
                  <a:gd name="T9" fmla="*/ 5 h 5"/>
                </a:gdLst>
                <a:ahLst/>
                <a:cxnLst>
                  <a:cxn ang="T4">
                    <a:pos x="T0" y="T1"/>
                  </a:cxn>
                  <a:cxn ang="T5">
                    <a:pos x="T2" y="T3"/>
                  </a:cxn>
                </a:cxnLst>
                <a:rect l="T6" t="T7" r="T8" b="T9"/>
                <a:pathLst>
                  <a:path w="7" h="5">
                    <a:moveTo>
                      <a:pt x="0" y="3"/>
                    </a:moveTo>
                    <a:cubicBezTo>
                      <a:pt x="3" y="5"/>
                      <a:pt x="6" y="3"/>
                      <a:pt x="7"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6" name="Freeform 391"/>
              <p:cNvSpPr>
                <a:spLocks/>
              </p:cNvSpPr>
              <p:nvPr/>
            </p:nvSpPr>
            <p:spPr bwMode="auto">
              <a:xfrm>
                <a:off x="3768" y="2763"/>
                <a:ext cx="16" cy="6"/>
              </a:xfrm>
              <a:custGeom>
                <a:avLst/>
                <a:gdLst>
                  <a:gd name="T0" fmla="*/ 0 w 8"/>
                  <a:gd name="T1" fmla="*/ 0 h 3"/>
                  <a:gd name="T2" fmla="*/ 256 w 8"/>
                  <a:gd name="T3" fmla="*/ 0 h 3"/>
                  <a:gd name="T4" fmla="*/ 0 60000 65536"/>
                  <a:gd name="T5" fmla="*/ 0 60000 65536"/>
                  <a:gd name="T6" fmla="*/ 0 w 8"/>
                  <a:gd name="T7" fmla="*/ 0 h 3"/>
                  <a:gd name="T8" fmla="*/ 8 w 8"/>
                  <a:gd name="T9" fmla="*/ 3 h 3"/>
                </a:gdLst>
                <a:ahLst/>
                <a:cxnLst>
                  <a:cxn ang="T4">
                    <a:pos x="T0" y="T1"/>
                  </a:cxn>
                  <a:cxn ang="T5">
                    <a:pos x="T2" y="T3"/>
                  </a:cxn>
                </a:cxnLst>
                <a:rect l="T6" t="T7" r="T8" b="T9"/>
                <a:pathLst>
                  <a:path w="8" h="3">
                    <a:moveTo>
                      <a:pt x="0" y="0"/>
                    </a:moveTo>
                    <a:cubicBezTo>
                      <a:pt x="2" y="3"/>
                      <a:pt x="6" y="2"/>
                      <a:pt x="8"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7" name="Freeform 392"/>
              <p:cNvSpPr>
                <a:spLocks/>
              </p:cNvSpPr>
              <p:nvPr/>
            </p:nvSpPr>
            <p:spPr bwMode="auto">
              <a:xfrm>
                <a:off x="3810" y="2775"/>
                <a:ext cx="8" cy="18"/>
              </a:xfrm>
              <a:custGeom>
                <a:avLst/>
                <a:gdLst>
                  <a:gd name="T0" fmla="*/ 0 w 4"/>
                  <a:gd name="T1" fmla="*/ 288 h 9"/>
                  <a:gd name="T2" fmla="*/ 128 w 4"/>
                  <a:gd name="T3" fmla="*/ 0 h 9"/>
                  <a:gd name="T4" fmla="*/ 0 60000 65536"/>
                  <a:gd name="T5" fmla="*/ 0 60000 65536"/>
                  <a:gd name="T6" fmla="*/ 0 w 4"/>
                  <a:gd name="T7" fmla="*/ 0 h 9"/>
                  <a:gd name="T8" fmla="*/ 4 w 4"/>
                  <a:gd name="T9" fmla="*/ 9 h 9"/>
                </a:gdLst>
                <a:ahLst/>
                <a:cxnLst>
                  <a:cxn ang="T4">
                    <a:pos x="T0" y="T1"/>
                  </a:cxn>
                  <a:cxn ang="T5">
                    <a:pos x="T2" y="T3"/>
                  </a:cxn>
                </a:cxnLst>
                <a:rect l="T6" t="T7" r="T8" b="T9"/>
                <a:pathLst>
                  <a:path w="4" h="9">
                    <a:moveTo>
                      <a:pt x="0" y="9"/>
                    </a:moveTo>
                    <a:cubicBezTo>
                      <a:pt x="2" y="6"/>
                      <a:pt x="3" y="3"/>
                      <a:pt x="4"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8" name="Freeform 393"/>
              <p:cNvSpPr>
                <a:spLocks/>
              </p:cNvSpPr>
              <p:nvPr/>
            </p:nvSpPr>
            <p:spPr bwMode="auto">
              <a:xfrm>
                <a:off x="3794" y="2825"/>
                <a:ext cx="16" cy="14"/>
              </a:xfrm>
              <a:custGeom>
                <a:avLst/>
                <a:gdLst>
                  <a:gd name="T0" fmla="*/ 0 w 8"/>
                  <a:gd name="T1" fmla="*/ 224 h 7"/>
                  <a:gd name="T2" fmla="*/ 256 w 8"/>
                  <a:gd name="T3" fmla="*/ 0 h 7"/>
                  <a:gd name="T4" fmla="*/ 0 60000 65536"/>
                  <a:gd name="T5" fmla="*/ 0 60000 65536"/>
                  <a:gd name="T6" fmla="*/ 0 w 8"/>
                  <a:gd name="T7" fmla="*/ 0 h 7"/>
                  <a:gd name="T8" fmla="*/ 8 w 8"/>
                  <a:gd name="T9" fmla="*/ 7 h 7"/>
                </a:gdLst>
                <a:ahLst/>
                <a:cxnLst>
                  <a:cxn ang="T4">
                    <a:pos x="T0" y="T1"/>
                  </a:cxn>
                  <a:cxn ang="T5">
                    <a:pos x="T2" y="T3"/>
                  </a:cxn>
                </a:cxnLst>
                <a:rect l="T6" t="T7" r="T8" b="T9"/>
                <a:pathLst>
                  <a:path w="8" h="7">
                    <a:moveTo>
                      <a:pt x="0" y="7"/>
                    </a:moveTo>
                    <a:cubicBezTo>
                      <a:pt x="5" y="7"/>
                      <a:pt x="8" y="5"/>
                      <a:pt x="8"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29" name="Freeform 394"/>
              <p:cNvSpPr>
                <a:spLocks/>
              </p:cNvSpPr>
              <p:nvPr/>
            </p:nvSpPr>
            <p:spPr bwMode="auto">
              <a:xfrm>
                <a:off x="3820" y="2868"/>
                <a:ext cx="15" cy="6"/>
              </a:xfrm>
              <a:custGeom>
                <a:avLst/>
                <a:gdLst>
                  <a:gd name="T0" fmla="*/ 0 w 8"/>
                  <a:gd name="T1" fmla="*/ 0 h 3"/>
                  <a:gd name="T2" fmla="*/ 182 w 8"/>
                  <a:gd name="T3" fmla="*/ 0 h 3"/>
                  <a:gd name="T4" fmla="*/ 0 60000 65536"/>
                  <a:gd name="T5" fmla="*/ 0 60000 65536"/>
                  <a:gd name="T6" fmla="*/ 0 w 8"/>
                  <a:gd name="T7" fmla="*/ 0 h 3"/>
                  <a:gd name="T8" fmla="*/ 8 w 8"/>
                  <a:gd name="T9" fmla="*/ 3 h 3"/>
                </a:gdLst>
                <a:ahLst/>
                <a:cxnLst>
                  <a:cxn ang="T4">
                    <a:pos x="T0" y="T1"/>
                  </a:cxn>
                  <a:cxn ang="T5">
                    <a:pos x="T2" y="T3"/>
                  </a:cxn>
                </a:cxnLst>
                <a:rect l="T6" t="T7" r="T8" b="T9"/>
                <a:pathLst>
                  <a:path w="8" h="3">
                    <a:moveTo>
                      <a:pt x="0" y="0"/>
                    </a:moveTo>
                    <a:cubicBezTo>
                      <a:pt x="2" y="2"/>
                      <a:pt x="5" y="3"/>
                      <a:pt x="8"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0" name="Freeform 395"/>
              <p:cNvSpPr>
                <a:spLocks/>
              </p:cNvSpPr>
              <p:nvPr/>
            </p:nvSpPr>
            <p:spPr bwMode="auto">
              <a:xfrm>
                <a:off x="3812" y="3158"/>
                <a:ext cx="18" cy="15"/>
              </a:xfrm>
              <a:custGeom>
                <a:avLst/>
                <a:gdLst>
                  <a:gd name="T0" fmla="*/ 0 w 9"/>
                  <a:gd name="T1" fmla="*/ 158 h 8"/>
                  <a:gd name="T2" fmla="*/ 288 w 9"/>
                  <a:gd name="T3" fmla="*/ 0 h 8"/>
                  <a:gd name="T4" fmla="*/ 0 60000 65536"/>
                  <a:gd name="T5" fmla="*/ 0 60000 65536"/>
                  <a:gd name="T6" fmla="*/ 0 w 9"/>
                  <a:gd name="T7" fmla="*/ 0 h 8"/>
                  <a:gd name="T8" fmla="*/ 9 w 9"/>
                  <a:gd name="T9" fmla="*/ 8 h 8"/>
                </a:gdLst>
                <a:ahLst/>
                <a:cxnLst>
                  <a:cxn ang="T4">
                    <a:pos x="T0" y="T1"/>
                  </a:cxn>
                  <a:cxn ang="T5">
                    <a:pos x="T2" y="T3"/>
                  </a:cxn>
                </a:cxnLst>
                <a:rect l="T6" t="T7" r="T8" b="T9"/>
                <a:pathLst>
                  <a:path w="9" h="8">
                    <a:moveTo>
                      <a:pt x="0" y="7"/>
                    </a:moveTo>
                    <a:cubicBezTo>
                      <a:pt x="3" y="8"/>
                      <a:pt x="7" y="4"/>
                      <a:pt x="9"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1" name="Freeform 396"/>
              <p:cNvSpPr>
                <a:spLocks/>
              </p:cNvSpPr>
              <p:nvPr/>
            </p:nvSpPr>
            <p:spPr bwMode="auto">
              <a:xfrm>
                <a:off x="3810" y="3209"/>
                <a:ext cx="16" cy="8"/>
              </a:xfrm>
              <a:custGeom>
                <a:avLst/>
                <a:gdLst>
                  <a:gd name="T0" fmla="*/ 0 w 8"/>
                  <a:gd name="T1" fmla="*/ 64 h 4"/>
                  <a:gd name="T2" fmla="*/ 256 w 8"/>
                  <a:gd name="T3" fmla="*/ 0 h 4"/>
                  <a:gd name="T4" fmla="*/ 0 60000 65536"/>
                  <a:gd name="T5" fmla="*/ 0 60000 65536"/>
                  <a:gd name="T6" fmla="*/ 0 w 8"/>
                  <a:gd name="T7" fmla="*/ 0 h 4"/>
                  <a:gd name="T8" fmla="*/ 8 w 8"/>
                  <a:gd name="T9" fmla="*/ 4 h 4"/>
                </a:gdLst>
                <a:ahLst/>
                <a:cxnLst>
                  <a:cxn ang="T4">
                    <a:pos x="T0" y="T1"/>
                  </a:cxn>
                  <a:cxn ang="T5">
                    <a:pos x="T2" y="T3"/>
                  </a:cxn>
                </a:cxnLst>
                <a:rect l="T6" t="T7" r="T8" b="T9"/>
                <a:pathLst>
                  <a:path w="8" h="4">
                    <a:moveTo>
                      <a:pt x="0" y="2"/>
                    </a:moveTo>
                    <a:cubicBezTo>
                      <a:pt x="3" y="4"/>
                      <a:pt x="6" y="4"/>
                      <a:pt x="8"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2" name="Freeform 397"/>
              <p:cNvSpPr>
                <a:spLocks/>
              </p:cNvSpPr>
              <p:nvPr/>
            </p:nvSpPr>
            <p:spPr bwMode="auto">
              <a:xfrm>
                <a:off x="3830" y="3249"/>
                <a:ext cx="19" cy="15"/>
              </a:xfrm>
              <a:custGeom>
                <a:avLst/>
                <a:gdLst>
                  <a:gd name="T0" fmla="*/ 0 w 10"/>
                  <a:gd name="T1" fmla="*/ 158 h 8"/>
                  <a:gd name="T2" fmla="*/ 245 w 10"/>
                  <a:gd name="T3" fmla="*/ 0 h 8"/>
                  <a:gd name="T4" fmla="*/ 0 60000 65536"/>
                  <a:gd name="T5" fmla="*/ 0 60000 65536"/>
                  <a:gd name="T6" fmla="*/ 0 w 10"/>
                  <a:gd name="T7" fmla="*/ 0 h 8"/>
                  <a:gd name="T8" fmla="*/ 10 w 10"/>
                  <a:gd name="T9" fmla="*/ 8 h 8"/>
                </a:gdLst>
                <a:ahLst/>
                <a:cxnLst>
                  <a:cxn ang="T4">
                    <a:pos x="T0" y="T1"/>
                  </a:cxn>
                  <a:cxn ang="T5">
                    <a:pos x="T2" y="T3"/>
                  </a:cxn>
                </a:cxnLst>
                <a:rect l="T6" t="T7" r="T8" b="T9"/>
                <a:pathLst>
                  <a:path w="10" h="8">
                    <a:moveTo>
                      <a:pt x="0" y="7"/>
                    </a:moveTo>
                    <a:cubicBezTo>
                      <a:pt x="4" y="8"/>
                      <a:pt x="8" y="4"/>
                      <a:pt x="10" y="0"/>
                    </a:cubicBezTo>
                  </a:path>
                </a:pathLst>
              </a:custGeom>
              <a:noFill/>
              <a:ln w="95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3" name="Freeform 398"/>
              <p:cNvSpPr>
                <a:spLocks/>
              </p:cNvSpPr>
              <p:nvPr/>
            </p:nvSpPr>
            <p:spPr bwMode="auto">
              <a:xfrm>
                <a:off x="4144" y="2536"/>
                <a:ext cx="44" cy="18"/>
              </a:xfrm>
              <a:custGeom>
                <a:avLst/>
                <a:gdLst>
                  <a:gd name="T0" fmla="*/ 0 w 22"/>
                  <a:gd name="T1" fmla="*/ 0 h 9"/>
                  <a:gd name="T2" fmla="*/ 704 w 22"/>
                  <a:gd name="T3" fmla="*/ 0 h 9"/>
                  <a:gd name="T4" fmla="*/ 0 60000 65536"/>
                  <a:gd name="T5" fmla="*/ 0 60000 65536"/>
                  <a:gd name="T6" fmla="*/ 0 w 22"/>
                  <a:gd name="T7" fmla="*/ 0 h 9"/>
                  <a:gd name="T8" fmla="*/ 22 w 22"/>
                  <a:gd name="T9" fmla="*/ 9 h 9"/>
                </a:gdLst>
                <a:ahLst/>
                <a:cxnLst>
                  <a:cxn ang="T4">
                    <a:pos x="T0" y="T1"/>
                  </a:cxn>
                  <a:cxn ang="T5">
                    <a:pos x="T2" y="T3"/>
                  </a:cxn>
                </a:cxnLst>
                <a:rect l="T6" t="T7" r="T8" b="T9"/>
                <a:pathLst>
                  <a:path w="22" h="9">
                    <a:moveTo>
                      <a:pt x="0" y="0"/>
                    </a:moveTo>
                    <a:cubicBezTo>
                      <a:pt x="6" y="9"/>
                      <a:pt x="16" y="6"/>
                      <a:pt x="2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4" name="Freeform 399"/>
              <p:cNvSpPr>
                <a:spLocks/>
              </p:cNvSpPr>
              <p:nvPr/>
            </p:nvSpPr>
            <p:spPr bwMode="auto">
              <a:xfrm>
                <a:off x="4184" y="2528"/>
                <a:ext cx="81" cy="32"/>
              </a:xfrm>
              <a:custGeom>
                <a:avLst/>
                <a:gdLst>
                  <a:gd name="T0" fmla="*/ 0 w 41"/>
                  <a:gd name="T1" fmla="*/ 0 h 16"/>
                  <a:gd name="T2" fmla="*/ 749 w 41"/>
                  <a:gd name="T3" fmla="*/ 160 h 16"/>
                  <a:gd name="T4" fmla="*/ 1233 w 41"/>
                  <a:gd name="T5" fmla="*/ 64 h 16"/>
                  <a:gd name="T6" fmla="*/ 0 60000 65536"/>
                  <a:gd name="T7" fmla="*/ 0 60000 65536"/>
                  <a:gd name="T8" fmla="*/ 0 60000 65536"/>
                  <a:gd name="T9" fmla="*/ 0 w 41"/>
                  <a:gd name="T10" fmla="*/ 0 h 16"/>
                  <a:gd name="T11" fmla="*/ 41 w 41"/>
                  <a:gd name="T12" fmla="*/ 16 h 16"/>
                </a:gdLst>
                <a:ahLst/>
                <a:cxnLst>
                  <a:cxn ang="T6">
                    <a:pos x="T0" y="T1"/>
                  </a:cxn>
                  <a:cxn ang="T7">
                    <a:pos x="T2" y="T3"/>
                  </a:cxn>
                  <a:cxn ang="T8">
                    <a:pos x="T4" y="T5"/>
                  </a:cxn>
                </a:cxnLst>
                <a:rect l="T9" t="T10" r="T11" b="T12"/>
                <a:pathLst>
                  <a:path w="41" h="16">
                    <a:moveTo>
                      <a:pt x="0" y="0"/>
                    </a:moveTo>
                    <a:cubicBezTo>
                      <a:pt x="5" y="12"/>
                      <a:pt x="15" y="16"/>
                      <a:pt x="25" y="5"/>
                    </a:cubicBezTo>
                    <a:cubicBezTo>
                      <a:pt x="29" y="10"/>
                      <a:pt x="36" y="3"/>
                      <a:pt x="41" y="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5" name="Freeform 400"/>
              <p:cNvSpPr>
                <a:spLocks/>
              </p:cNvSpPr>
              <p:nvPr/>
            </p:nvSpPr>
            <p:spPr bwMode="auto">
              <a:xfrm>
                <a:off x="4117" y="2421"/>
                <a:ext cx="57" cy="30"/>
              </a:xfrm>
              <a:custGeom>
                <a:avLst/>
                <a:gdLst>
                  <a:gd name="T0" fmla="*/ 151 w 29"/>
                  <a:gd name="T1" fmla="*/ 480 h 15"/>
                  <a:gd name="T2" fmla="*/ 849 w 29"/>
                  <a:gd name="T3" fmla="*/ 128 h 15"/>
                  <a:gd name="T4" fmla="*/ 0 60000 65536"/>
                  <a:gd name="T5" fmla="*/ 0 60000 65536"/>
                  <a:gd name="T6" fmla="*/ 0 w 29"/>
                  <a:gd name="T7" fmla="*/ 0 h 15"/>
                  <a:gd name="T8" fmla="*/ 29 w 29"/>
                  <a:gd name="T9" fmla="*/ 15 h 15"/>
                </a:gdLst>
                <a:ahLst/>
                <a:cxnLst>
                  <a:cxn ang="T4">
                    <a:pos x="T0" y="T1"/>
                  </a:cxn>
                  <a:cxn ang="T5">
                    <a:pos x="T2" y="T3"/>
                  </a:cxn>
                </a:cxnLst>
                <a:rect l="T6" t="T7" r="T8" b="T9"/>
                <a:pathLst>
                  <a:path w="29" h="15">
                    <a:moveTo>
                      <a:pt x="5" y="15"/>
                    </a:moveTo>
                    <a:cubicBezTo>
                      <a:pt x="0" y="3"/>
                      <a:pt x="23" y="0"/>
                      <a:pt x="29"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6" name="Freeform 401"/>
              <p:cNvSpPr>
                <a:spLocks/>
              </p:cNvSpPr>
              <p:nvPr/>
            </p:nvSpPr>
            <p:spPr bwMode="auto">
              <a:xfrm>
                <a:off x="4174" y="2415"/>
                <a:ext cx="75" cy="24"/>
              </a:xfrm>
              <a:custGeom>
                <a:avLst/>
                <a:gdLst>
                  <a:gd name="T0" fmla="*/ 0 w 38"/>
                  <a:gd name="T1" fmla="*/ 384 h 12"/>
                  <a:gd name="T2" fmla="*/ 576 w 38"/>
                  <a:gd name="T3" fmla="*/ 96 h 12"/>
                  <a:gd name="T4" fmla="*/ 807 w 38"/>
                  <a:gd name="T5" fmla="*/ 0 h 12"/>
                  <a:gd name="T6" fmla="*/ 1137 w 38"/>
                  <a:gd name="T7" fmla="*/ 128 h 12"/>
                  <a:gd name="T8" fmla="*/ 0 60000 65536"/>
                  <a:gd name="T9" fmla="*/ 0 60000 65536"/>
                  <a:gd name="T10" fmla="*/ 0 60000 65536"/>
                  <a:gd name="T11" fmla="*/ 0 60000 65536"/>
                  <a:gd name="T12" fmla="*/ 0 w 38"/>
                  <a:gd name="T13" fmla="*/ 0 h 12"/>
                  <a:gd name="T14" fmla="*/ 38 w 38"/>
                  <a:gd name="T15" fmla="*/ 12 h 12"/>
                </a:gdLst>
                <a:ahLst/>
                <a:cxnLst>
                  <a:cxn ang="T8">
                    <a:pos x="T0" y="T1"/>
                  </a:cxn>
                  <a:cxn ang="T9">
                    <a:pos x="T2" y="T3"/>
                  </a:cxn>
                  <a:cxn ang="T10">
                    <a:pos x="T4" y="T5"/>
                  </a:cxn>
                  <a:cxn ang="T11">
                    <a:pos x="T6" y="T7"/>
                  </a:cxn>
                </a:cxnLst>
                <a:rect l="T12" t="T13" r="T14" b="T15"/>
                <a:pathLst>
                  <a:path w="38" h="12">
                    <a:moveTo>
                      <a:pt x="0" y="12"/>
                    </a:moveTo>
                    <a:cubicBezTo>
                      <a:pt x="1" y="1"/>
                      <a:pt x="12" y="4"/>
                      <a:pt x="19" y="3"/>
                    </a:cubicBezTo>
                    <a:cubicBezTo>
                      <a:pt x="22" y="3"/>
                      <a:pt x="24" y="0"/>
                      <a:pt x="27" y="0"/>
                    </a:cubicBezTo>
                    <a:cubicBezTo>
                      <a:pt x="31" y="0"/>
                      <a:pt x="35" y="4"/>
                      <a:pt x="38"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7" name="Freeform 402"/>
              <p:cNvSpPr>
                <a:spLocks/>
              </p:cNvSpPr>
              <p:nvPr/>
            </p:nvSpPr>
            <p:spPr bwMode="auto">
              <a:xfrm>
                <a:off x="4154" y="2478"/>
                <a:ext cx="38" cy="20"/>
              </a:xfrm>
              <a:custGeom>
                <a:avLst/>
                <a:gdLst>
                  <a:gd name="T0" fmla="*/ 0 w 19"/>
                  <a:gd name="T1" fmla="*/ 0 h 10"/>
                  <a:gd name="T2" fmla="*/ 608 w 19"/>
                  <a:gd name="T3" fmla="*/ 192 h 10"/>
                  <a:gd name="T4" fmla="*/ 0 60000 65536"/>
                  <a:gd name="T5" fmla="*/ 0 60000 65536"/>
                  <a:gd name="T6" fmla="*/ 0 w 19"/>
                  <a:gd name="T7" fmla="*/ 0 h 10"/>
                  <a:gd name="T8" fmla="*/ 19 w 19"/>
                  <a:gd name="T9" fmla="*/ 10 h 10"/>
                </a:gdLst>
                <a:ahLst/>
                <a:cxnLst>
                  <a:cxn ang="T4">
                    <a:pos x="T0" y="T1"/>
                  </a:cxn>
                  <a:cxn ang="T5">
                    <a:pos x="T2" y="T3"/>
                  </a:cxn>
                </a:cxnLst>
                <a:rect l="T6" t="T7" r="T8" b="T9"/>
                <a:pathLst>
                  <a:path w="19" h="10">
                    <a:moveTo>
                      <a:pt x="0" y="0"/>
                    </a:moveTo>
                    <a:cubicBezTo>
                      <a:pt x="2" y="8"/>
                      <a:pt x="13" y="10"/>
                      <a:pt x="19"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8" name="Freeform 403"/>
              <p:cNvSpPr>
                <a:spLocks/>
              </p:cNvSpPr>
              <p:nvPr/>
            </p:nvSpPr>
            <p:spPr bwMode="auto">
              <a:xfrm>
                <a:off x="4188" y="2476"/>
                <a:ext cx="30" cy="24"/>
              </a:xfrm>
              <a:custGeom>
                <a:avLst/>
                <a:gdLst>
                  <a:gd name="T0" fmla="*/ 32 w 15"/>
                  <a:gd name="T1" fmla="*/ 0 h 12"/>
                  <a:gd name="T2" fmla="*/ 480 w 15"/>
                  <a:gd name="T3" fmla="*/ 320 h 12"/>
                  <a:gd name="T4" fmla="*/ 0 60000 65536"/>
                  <a:gd name="T5" fmla="*/ 0 60000 65536"/>
                  <a:gd name="T6" fmla="*/ 0 w 15"/>
                  <a:gd name="T7" fmla="*/ 0 h 12"/>
                  <a:gd name="T8" fmla="*/ 15 w 15"/>
                  <a:gd name="T9" fmla="*/ 12 h 12"/>
                </a:gdLst>
                <a:ahLst/>
                <a:cxnLst>
                  <a:cxn ang="T4">
                    <a:pos x="T0" y="T1"/>
                  </a:cxn>
                  <a:cxn ang="T5">
                    <a:pos x="T2" y="T3"/>
                  </a:cxn>
                </a:cxnLst>
                <a:rect l="T6" t="T7" r="T8" b="T9"/>
                <a:pathLst>
                  <a:path w="15" h="12">
                    <a:moveTo>
                      <a:pt x="1" y="0"/>
                    </a:moveTo>
                    <a:cubicBezTo>
                      <a:pt x="0" y="9"/>
                      <a:pt x="7" y="12"/>
                      <a:pt x="15"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39" name="Freeform 404"/>
              <p:cNvSpPr>
                <a:spLocks/>
              </p:cNvSpPr>
              <p:nvPr/>
            </p:nvSpPr>
            <p:spPr bwMode="auto">
              <a:xfrm>
                <a:off x="4255" y="2453"/>
                <a:ext cx="12" cy="37"/>
              </a:xfrm>
              <a:custGeom>
                <a:avLst/>
                <a:gdLst>
                  <a:gd name="T0" fmla="*/ 0 w 6"/>
                  <a:gd name="T1" fmla="*/ 0 h 19"/>
                  <a:gd name="T2" fmla="*/ 96 w 6"/>
                  <a:gd name="T3" fmla="*/ 532 h 19"/>
                  <a:gd name="T4" fmla="*/ 0 60000 65536"/>
                  <a:gd name="T5" fmla="*/ 0 60000 65536"/>
                  <a:gd name="T6" fmla="*/ 0 w 6"/>
                  <a:gd name="T7" fmla="*/ 0 h 19"/>
                  <a:gd name="T8" fmla="*/ 6 w 6"/>
                  <a:gd name="T9" fmla="*/ 19 h 19"/>
                </a:gdLst>
                <a:ahLst/>
                <a:cxnLst>
                  <a:cxn ang="T4">
                    <a:pos x="T0" y="T1"/>
                  </a:cxn>
                  <a:cxn ang="T5">
                    <a:pos x="T2" y="T3"/>
                  </a:cxn>
                </a:cxnLst>
                <a:rect l="T6" t="T7" r="T8" b="T9"/>
                <a:pathLst>
                  <a:path w="6" h="19">
                    <a:moveTo>
                      <a:pt x="0" y="0"/>
                    </a:moveTo>
                    <a:cubicBezTo>
                      <a:pt x="6" y="3"/>
                      <a:pt x="6" y="14"/>
                      <a:pt x="3"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40" name="Freeform 405"/>
              <p:cNvSpPr>
                <a:spLocks/>
              </p:cNvSpPr>
              <p:nvPr/>
            </p:nvSpPr>
            <p:spPr bwMode="auto">
              <a:xfrm>
                <a:off x="4267" y="2455"/>
                <a:ext cx="22" cy="11"/>
              </a:xfrm>
              <a:custGeom>
                <a:avLst/>
                <a:gdLst>
                  <a:gd name="T0" fmla="*/ 0 w 11"/>
                  <a:gd name="T1" fmla="*/ 125 h 6"/>
                  <a:gd name="T2" fmla="*/ 352 w 11"/>
                  <a:gd name="T3" fmla="*/ 24 h 6"/>
                  <a:gd name="T4" fmla="*/ 0 60000 65536"/>
                  <a:gd name="T5" fmla="*/ 0 60000 65536"/>
                  <a:gd name="T6" fmla="*/ 0 w 11"/>
                  <a:gd name="T7" fmla="*/ 0 h 6"/>
                  <a:gd name="T8" fmla="*/ 11 w 11"/>
                  <a:gd name="T9" fmla="*/ 6 h 6"/>
                </a:gdLst>
                <a:ahLst/>
                <a:cxnLst>
                  <a:cxn ang="T4">
                    <a:pos x="T0" y="T1"/>
                  </a:cxn>
                  <a:cxn ang="T5">
                    <a:pos x="T2" y="T3"/>
                  </a:cxn>
                </a:cxnLst>
                <a:rect l="T6" t="T7" r="T8" b="T9"/>
                <a:pathLst>
                  <a:path w="11" h="6">
                    <a:moveTo>
                      <a:pt x="0" y="6"/>
                    </a:moveTo>
                    <a:cubicBezTo>
                      <a:pt x="3" y="3"/>
                      <a:pt x="7" y="0"/>
                      <a:pt x="11"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41" name="Freeform 406"/>
              <p:cNvSpPr>
                <a:spLocks/>
              </p:cNvSpPr>
              <p:nvPr/>
            </p:nvSpPr>
            <p:spPr bwMode="auto">
              <a:xfrm>
                <a:off x="4283" y="2362"/>
                <a:ext cx="47" cy="25"/>
              </a:xfrm>
              <a:custGeom>
                <a:avLst/>
                <a:gdLst>
                  <a:gd name="T0" fmla="*/ 0 w 24"/>
                  <a:gd name="T1" fmla="*/ 340 h 13"/>
                  <a:gd name="T2" fmla="*/ 691 w 24"/>
                  <a:gd name="T3" fmla="*/ 263 h 13"/>
                  <a:gd name="T4" fmla="*/ 0 60000 65536"/>
                  <a:gd name="T5" fmla="*/ 0 60000 65536"/>
                  <a:gd name="T6" fmla="*/ 0 w 24"/>
                  <a:gd name="T7" fmla="*/ 0 h 13"/>
                  <a:gd name="T8" fmla="*/ 24 w 24"/>
                  <a:gd name="T9" fmla="*/ 13 h 13"/>
                </a:gdLst>
                <a:ahLst/>
                <a:cxnLst>
                  <a:cxn ang="T4">
                    <a:pos x="T0" y="T1"/>
                  </a:cxn>
                  <a:cxn ang="T5">
                    <a:pos x="T2" y="T3"/>
                  </a:cxn>
                </a:cxnLst>
                <a:rect l="T6" t="T7" r="T8" b="T9"/>
                <a:pathLst>
                  <a:path w="24" h="13">
                    <a:moveTo>
                      <a:pt x="0" y="13"/>
                    </a:moveTo>
                    <a:cubicBezTo>
                      <a:pt x="0" y="2"/>
                      <a:pt x="21" y="0"/>
                      <a:pt x="24"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42" name="Freeform 407"/>
              <p:cNvSpPr>
                <a:spLocks/>
              </p:cNvSpPr>
              <p:nvPr/>
            </p:nvSpPr>
            <p:spPr bwMode="auto">
              <a:xfrm>
                <a:off x="4326" y="2369"/>
                <a:ext cx="38" cy="14"/>
              </a:xfrm>
              <a:custGeom>
                <a:avLst/>
                <a:gdLst>
                  <a:gd name="T0" fmla="*/ 0 w 19"/>
                  <a:gd name="T1" fmla="*/ 224 h 7"/>
                  <a:gd name="T2" fmla="*/ 608 w 19"/>
                  <a:gd name="T3" fmla="*/ 192 h 7"/>
                  <a:gd name="T4" fmla="*/ 0 60000 65536"/>
                  <a:gd name="T5" fmla="*/ 0 60000 65536"/>
                  <a:gd name="T6" fmla="*/ 0 w 19"/>
                  <a:gd name="T7" fmla="*/ 0 h 7"/>
                  <a:gd name="T8" fmla="*/ 19 w 19"/>
                  <a:gd name="T9" fmla="*/ 7 h 7"/>
                </a:gdLst>
                <a:ahLst/>
                <a:cxnLst>
                  <a:cxn ang="T4">
                    <a:pos x="T0" y="T1"/>
                  </a:cxn>
                  <a:cxn ang="T5">
                    <a:pos x="T2" y="T3"/>
                  </a:cxn>
                </a:cxnLst>
                <a:rect l="T6" t="T7" r="T8" b="T9"/>
                <a:pathLst>
                  <a:path w="19" h="7">
                    <a:moveTo>
                      <a:pt x="0" y="7"/>
                    </a:moveTo>
                    <a:cubicBezTo>
                      <a:pt x="5" y="2"/>
                      <a:pt x="15" y="0"/>
                      <a:pt x="19"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2143" name="Freeform 408"/>
              <p:cNvSpPr>
                <a:spLocks/>
              </p:cNvSpPr>
              <p:nvPr/>
            </p:nvSpPr>
            <p:spPr bwMode="auto">
              <a:xfrm>
                <a:off x="4366" y="2417"/>
                <a:ext cx="12" cy="49"/>
              </a:xfrm>
              <a:custGeom>
                <a:avLst/>
                <a:gdLst>
                  <a:gd name="T0" fmla="*/ 64 w 6"/>
                  <a:gd name="T1" fmla="*/ 0 h 25"/>
                  <a:gd name="T2" fmla="*/ 0 w 6"/>
                  <a:gd name="T3" fmla="*/ 721 h 25"/>
                  <a:gd name="T4" fmla="*/ 0 60000 65536"/>
                  <a:gd name="T5" fmla="*/ 0 60000 65536"/>
                  <a:gd name="T6" fmla="*/ 0 w 6"/>
                  <a:gd name="T7" fmla="*/ 0 h 25"/>
                  <a:gd name="T8" fmla="*/ 6 w 6"/>
                  <a:gd name="T9" fmla="*/ 25 h 25"/>
                </a:gdLst>
                <a:ahLst/>
                <a:cxnLst>
                  <a:cxn ang="T4">
                    <a:pos x="T0" y="T1"/>
                  </a:cxn>
                  <a:cxn ang="T5">
                    <a:pos x="T2" y="T3"/>
                  </a:cxn>
                </a:cxnLst>
                <a:rect l="T6" t="T7" r="T8" b="T9"/>
                <a:pathLst>
                  <a:path w="6" h="25">
                    <a:moveTo>
                      <a:pt x="2" y="0"/>
                    </a:moveTo>
                    <a:cubicBezTo>
                      <a:pt x="6" y="8"/>
                      <a:pt x="6" y="18"/>
                      <a:pt x="0" y="2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grpSp>
          <p:nvGrpSpPr>
            <p:cNvPr id="21511" name="Group 409"/>
            <p:cNvGrpSpPr>
              <a:grpSpLocks/>
            </p:cNvGrpSpPr>
            <p:nvPr/>
          </p:nvGrpSpPr>
          <p:grpSpPr bwMode="auto">
            <a:xfrm>
              <a:off x="3764" y="1494"/>
              <a:ext cx="770" cy="1622"/>
              <a:chOff x="3764" y="1494"/>
              <a:chExt cx="770" cy="1622"/>
            </a:xfrm>
          </p:grpSpPr>
          <p:sp>
            <p:nvSpPr>
              <p:cNvPr id="21744" name="Freeform 410"/>
              <p:cNvSpPr>
                <a:spLocks/>
              </p:cNvSpPr>
              <p:nvPr/>
            </p:nvSpPr>
            <p:spPr bwMode="auto">
              <a:xfrm>
                <a:off x="4352" y="2453"/>
                <a:ext cx="18" cy="35"/>
              </a:xfrm>
              <a:custGeom>
                <a:avLst/>
                <a:gdLst>
                  <a:gd name="T0" fmla="*/ 64 w 9"/>
                  <a:gd name="T1" fmla="*/ 0 h 18"/>
                  <a:gd name="T2" fmla="*/ 0 w 9"/>
                  <a:gd name="T3" fmla="*/ 500 h 18"/>
                  <a:gd name="T4" fmla="*/ 0 60000 65536"/>
                  <a:gd name="T5" fmla="*/ 0 60000 65536"/>
                  <a:gd name="T6" fmla="*/ 0 w 9"/>
                  <a:gd name="T7" fmla="*/ 0 h 18"/>
                  <a:gd name="T8" fmla="*/ 9 w 9"/>
                  <a:gd name="T9" fmla="*/ 18 h 18"/>
                </a:gdLst>
                <a:ahLst/>
                <a:cxnLst>
                  <a:cxn ang="T4">
                    <a:pos x="T0" y="T1"/>
                  </a:cxn>
                  <a:cxn ang="T5">
                    <a:pos x="T2" y="T3"/>
                  </a:cxn>
                </a:cxnLst>
                <a:rect l="T6" t="T7" r="T8" b="T9"/>
                <a:pathLst>
                  <a:path w="9" h="18">
                    <a:moveTo>
                      <a:pt x="2" y="0"/>
                    </a:moveTo>
                    <a:cubicBezTo>
                      <a:pt x="9" y="3"/>
                      <a:pt x="4" y="14"/>
                      <a:pt x="0"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5" name="Freeform 411"/>
              <p:cNvSpPr>
                <a:spLocks/>
              </p:cNvSpPr>
              <p:nvPr/>
            </p:nvSpPr>
            <p:spPr bwMode="auto">
              <a:xfrm>
                <a:off x="4320" y="2423"/>
                <a:ext cx="10" cy="45"/>
              </a:xfrm>
              <a:custGeom>
                <a:avLst/>
                <a:gdLst>
                  <a:gd name="T0" fmla="*/ 160 w 5"/>
                  <a:gd name="T1" fmla="*/ 0 h 23"/>
                  <a:gd name="T2" fmla="*/ 128 w 5"/>
                  <a:gd name="T3" fmla="*/ 659 h 23"/>
                  <a:gd name="T4" fmla="*/ 0 60000 65536"/>
                  <a:gd name="T5" fmla="*/ 0 60000 65536"/>
                  <a:gd name="T6" fmla="*/ 0 w 5"/>
                  <a:gd name="T7" fmla="*/ 0 h 23"/>
                  <a:gd name="T8" fmla="*/ 5 w 5"/>
                  <a:gd name="T9" fmla="*/ 23 h 23"/>
                </a:gdLst>
                <a:ahLst/>
                <a:cxnLst>
                  <a:cxn ang="T4">
                    <a:pos x="T0" y="T1"/>
                  </a:cxn>
                  <a:cxn ang="T5">
                    <a:pos x="T2" y="T3"/>
                  </a:cxn>
                </a:cxnLst>
                <a:rect l="T6" t="T7" r="T8" b="T9"/>
                <a:pathLst>
                  <a:path w="5" h="23">
                    <a:moveTo>
                      <a:pt x="5" y="0"/>
                    </a:moveTo>
                    <a:cubicBezTo>
                      <a:pt x="1" y="7"/>
                      <a:pt x="0" y="16"/>
                      <a:pt x="4" y="2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6" name="Freeform 412"/>
              <p:cNvSpPr>
                <a:spLocks/>
              </p:cNvSpPr>
              <p:nvPr/>
            </p:nvSpPr>
            <p:spPr bwMode="auto">
              <a:xfrm>
                <a:off x="4322" y="2462"/>
                <a:ext cx="14" cy="34"/>
              </a:xfrm>
              <a:custGeom>
                <a:avLst/>
                <a:gdLst>
                  <a:gd name="T0" fmla="*/ 224 w 7"/>
                  <a:gd name="T1" fmla="*/ 0 h 17"/>
                  <a:gd name="T2" fmla="*/ 0 w 7"/>
                  <a:gd name="T3" fmla="*/ 544 h 17"/>
                  <a:gd name="T4" fmla="*/ 0 60000 65536"/>
                  <a:gd name="T5" fmla="*/ 0 60000 65536"/>
                  <a:gd name="T6" fmla="*/ 0 w 7"/>
                  <a:gd name="T7" fmla="*/ 0 h 17"/>
                  <a:gd name="T8" fmla="*/ 7 w 7"/>
                  <a:gd name="T9" fmla="*/ 17 h 17"/>
                </a:gdLst>
                <a:ahLst/>
                <a:cxnLst>
                  <a:cxn ang="T4">
                    <a:pos x="T0" y="T1"/>
                  </a:cxn>
                  <a:cxn ang="T5">
                    <a:pos x="T2" y="T3"/>
                  </a:cxn>
                </a:cxnLst>
                <a:rect l="T6" t="T7" r="T8" b="T9"/>
                <a:pathLst>
                  <a:path w="7" h="17">
                    <a:moveTo>
                      <a:pt x="7" y="0"/>
                    </a:moveTo>
                    <a:cubicBezTo>
                      <a:pt x="0" y="2"/>
                      <a:pt x="0" y="11"/>
                      <a:pt x="0"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7" name="Freeform 413"/>
              <p:cNvSpPr>
                <a:spLocks/>
              </p:cNvSpPr>
              <p:nvPr/>
            </p:nvSpPr>
            <p:spPr bwMode="auto">
              <a:xfrm>
                <a:off x="4089" y="2575"/>
                <a:ext cx="26" cy="64"/>
              </a:xfrm>
              <a:custGeom>
                <a:avLst/>
                <a:gdLst>
                  <a:gd name="T0" fmla="*/ 288 w 13"/>
                  <a:gd name="T1" fmla="*/ 0 h 32"/>
                  <a:gd name="T2" fmla="*/ 416 w 13"/>
                  <a:gd name="T3" fmla="*/ 1024 h 32"/>
                  <a:gd name="T4" fmla="*/ 0 60000 65536"/>
                  <a:gd name="T5" fmla="*/ 0 60000 65536"/>
                  <a:gd name="T6" fmla="*/ 0 w 13"/>
                  <a:gd name="T7" fmla="*/ 0 h 32"/>
                  <a:gd name="T8" fmla="*/ 13 w 13"/>
                  <a:gd name="T9" fmla="*/ 32 h 32"/>
                </a:gdLst>
                <a:ahLst/>
                <a:cxnLst>
                  <a:cxn ang="T4">
                    <a:pos x="T0" y="T1"/>
                  </a:cxn>
                  <a:cxn ang="T5">
                    <a:pos x="T2" y="T3"/>
                  </a:cxn>
                </a:cxnLst>
                <a:rect l="T6" t="T7" r="T8" b="T9"/>
                <a:pathLst>
                  <a:path w="13" h="32">
                    <a:moveTo>
                      <a:pt x="9" y="0"/>
                    </a:moveTo>
                    <a:cubicBezTo>
                      <a:pt x="5" y="9"/>
                      <a:pt x="0" y="28"/>
                      <a:pt x="13" y="3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8" name="Freeform 414"/>
              <p:cNvSpPr>
                <a:spLocks/>
              </p:cNvSpPr>
              <p:nvPr/>
            </p:nvSpPr>
            <p:spPr bwMode="auto">
              <a:xfrm>
                <a:off x="4113" y="2623"/>
                <a:ext cx="10" cy="45"/>
              </a:xfrm>
              <a:custGeom>
                <a:avLst/>
                <a:gdLst>
                  <a:gd name="T0" fmla="*/ 160 w 5"/>
                  <a:gd name="T1" fmla="*/ 0 h 23"/>
                  <a:gd name="T2" fmla="*/ 32 w 5"/>
                  <a:gd name="T3" fmla="*/ 659 h 23"/>
                  <a:gd name="T4" fmla="*/ 0 60000 65536"/>
                  <a:gd name="T5" fmla="*/ 0 60000 65536"/>
                  <a:gd name="T6" fmla="*/ 0 w 5"/>
                  <a:gd name="T7" fmla="*/ 0 h 23"/>
                  <a:gd name="T8" fmla="*/ 5 w 5"/>
                  <a:gd name="T9" fmla="*/ 23 h 23"/>
                </a:gdLst>
                <a:ahLst/>
                <a:cxnLst>
                  <a:cxn ang="T4">
                    <a:pos x="T0" y="T1"/>
                  </a:cxn>
                  <a:cxn ang="T5">
                    <a:pos x="T2" y="T3"/>
                  </a:cxn>
                </a:cxnLst>
                <a:rect l="T6" t="T7" r="T8" b="T9"/>
                <a:pathLst>
                  <a:path w="5" h="23">
                    <a:moveTo>
                      <a:pt x="5" y="0"/>
                    </a:moveTo>
                    <a:cubicBezTo>
                      <a:pt x="0" y="6"/>
                      <a:pt x="0" y="15"/>
                      <a:pt x="1" y="2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9" name="Freeform 415"/>
              <p:cNvSpPr>
                <a:spLocks/>
              </p:cNvSpPr>
              <p:nvPr/>
            </p:nvSpPr>
            <p:spPr bwMode="auto">
              <a:xfrm>
                <a:off x="4065" y="2682"/>
                <a:ext cx="18" cy="52"/>
              </a:xfrm>
              <a:custGeom>
                <a:avLst/>
                <a:gdLst>
                  <a:gd name="T0" fmla="*/ 0 w 9"/>
                  <a:gd name="T1" fmla="*/ 0 h 26"/>
                  <a:gd name="T2" fmla="*/ 288 w 9"/>
                  <a:gd name="T3" fmla="*/ 832 h 26"/>
                  <a:gd name="T4" fmla="*/ 0 60000 65536"/>
                  <a:gd name="T5" fmla="*/ 0 60000 65536"/>
                  <a:gd name="T6" fmla="*/ 0 w 9"/>
                  <a:gd name="T7" fmla="*/ 0 h 26"/>
                  <a:gd name="T8" fmla="*/ 9 w 9"/>
                  <a:gd name="T9" fmla="*/ 26 h 26"/>
                </a:gdLst>
                <a:ahLst/>
                <a:cxnLst>
                  <a:cxn ang="T4">
                    <a:pos x="T0" y="T1"/>
                  </a:cxn>
                  <a:cxn ang="T5">
                    <a:pos x="T2" y="T3"/>
                  </a:cxn>
                </a:cxnLst>
                <a:rect l="T6" t="T7" r="T8" b="T9"/>
                <a:pathLst>
                  <a:path w="9" h="26">
                    <a:moveTo>
                      <a:pt x="0" y="0"/>
                    </a:moveTo>
                    <a:cubicBezTo>
                      <a:pt x="0" y="8"/>
                      <a:pt x="0" y="23"/>
                      <a:pt x="9" y="2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0" name="Freeform 416"/>
              <p:cNvSpPr>
                <a:spLocks/>
              </p:cNvSpPr>
              <p:nvPr/>
            </p:nvSpPr>
            <p:spPr bwMode="auto">
              <a:xfrm>
                <a:off x="4083" y="2722"/>
                <a:ext cx="22" cy="40"/>
              </a:xfrm>
              <a:custGeom>
                <a:avLst/>
                <a:gdLst>
                  <a:gd name="T0" fmla="*/ 64 w 11"/>
                  <a:gd name="T1" fmla="*/ 0 h 20"/>
                  <a:gd name="T2" fmla="*/ 352 w 11"/>
                  <a:gd name="T3" fmla="*/ 640 h 20"/>
                  <a:gd name="T4" fmla="*/ 0 60000 65536"/>
                  <a:gd name="T5" fmla="*/ 0 60000 65536"/>
                  <a:gd name="T6" fmla="*/ 0 w 11"/>
                  <a:gd name="T7" fmla="*/ 0 h 20"/>
                  <a:gd name="T8" fmla="*/ 11 w 11"/>
                  <a:gd name="T9" fmla="*/ 20 h 20"/>
                </a:gdLst>
                <a:ahLst/>
                <a:cxnLst>
                  <a:cxn ang="T4">
                    <a:pos x="T0" y="T1"/>
                  </a:cxn>
                  <a:cxn ang="T5">
                    <a:pos x="T2" y="T3"/>
                  </a:cxn>
                </a:cxnLst>
                <a:rect l="T6" t="T7" r="T8" b="T9"/>
                <a:pathLst>
                  <a:path w="11" h="20">
                    <a:moveTo>
                      <a:pt x="2" y="0"/>
                    </a:moveTo>
                    <a:cubicBezTo>
                      <a:pt x="0" y="7"/>
                      <a:pt x="2" y="19"/>
                      <a:pt x="11" y="2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1" name="Freeform 417"/>
              <p:cNvSpPr>
                <a:spLocks/>
              </p:cNvSpPr>
              <p:nvPr/>
            </p:nvSpPr>
            <p:spPr bwMode="auto">
              <a:xfrm>
                <a:off x="4126" y="2682"/>
                <a:ext cx="24" cy="42"/>
              </a:xfrm>
              <a:custGeom>
                <a:avLst/>
                <a:gdLst>
                  <a:gd name="T0" fmla="*/ 352 w 12"/>
                  <a:gd name="T1" fmla="*/ 0 h 21"/>
                  <a:gd name="T2" fmla="*/ 0 w 12"/>
                  <a:gd name="T3" fmla="*/ 672 h 21"/>
                  <a:gd name="T4" fmla="*/ 0 60000 65536"/>
                  <a:gd name="T5" fmla="*/ 0 60000 65536"/>
                  <a:gd name="T6" fmla="*/ 0 w 12"/>
                  <a:gd name="T7" fmla="*/ 0 h 21"/>
                  <a:gd name="T8" fmla="*/ 12 w 12"/>
                  <a:gd name="T9" fmla="*/ 21 h 21"/>
                </a:gdLst>
                <a:ahLst/>
                <a:cxnLst>
                  <a:cxn ang="T4">
                    <a:pos x="T0" y="T1"/>
                  </a:cxn>
                  <a:cxn ang="T5">
                    <a:pos x="T2" y="T3"/>
                  </a:cxn>
                </a:cxnLst>
                <a:rect l="T6" t="T7" r="T8" b="T9"/>
                <a:pathLst>
                  <a:path w="12" h="21">
                    <a:moveTo>
                      <a:pt x="11" y="0"/>
                    </a:moveTo>
                    <a:cubicBezTo>
                      <a:pt x="12" y="8"/>
                      <a:pt x="7" y="17"/>
                      <a:pt x="0" y="2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2" name="Freeform 418"/>
              <p:cNvSpPr>
                <a:spLocks/>
              </p:cNvSpPr>
              <p:nvPr/>
            </p:nvSpPr>
            <p:spPr bwMode="auto">
              <a:xfrm>
                <a:off x="4142" y="2710"/>
                <a:ext cx="8" cy="18"/>
              </a:xfrm>
              <a:custGeom>
                <a:avLst/>
                <a:gdLst>
                  <a:gd name="T0" fmla="*/ 0 w 4"/>
                  <a:gd name="T1" fmla="*/ 0 h 9"/>
                  <a:gd name="T2" fmla="*/ 128 w 4"/>
                  <a:gd name="T3" fmla="*/ 288 h 9"/>
                  <a:gd name="T4" fmla="*/ 0 60000 65536"/>
                  <a:gd name="T5" fmla="*/ 0 60000 65536"/>
                  <a:gd name="T6" fmla="*/ 0 w 4"/>
                  <a:gd name="T7" fmla="*/ 0 h 9"/>
                  <a:gd name="T8" fmla="*/ 4 w 4"/>
                  <a:gd name="T9" fmla="*/ 9 h 9"/>
                </a:gdLst>
                <a:ahLst/>
                <a:cxnLst>
                  <a:cxn ang="T4">
                    <a:pos x="T0" y="T1"/>
                  </a:cxn>
                  <a:cxn ang="T5">
                    <a:pos x="T2" y="T3"/>
                  </a:cxn>
                </a:cxnLst>
                <a:rect l="T6" t="T7" r="T8" b="T9"/>
                <a:pathLst>
                  <a:path w="4" h="9">
                    <a:moveTo>
                      <a:pt x="0" y="0"/>
                    </a:moveTo>
                    <a:cubicBezTo>
                      <a:pt x="2" y="3"/>
                      <a:pt x="3" y="6"/>
                      <a:pt x="4"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3" name="Freeform 419"/>
              <p:cNvSpPr>
                <a:spLocks/>
              </p:cNvSpPr>
              <p:nvPr/>
            </p:nvSpPr>
            <p:spPr bwMode="auto">
              <a:xfrm>
                <a:off x="4160" y="2809"/>
                <a:ext cx="50" cy="32"/>
              </a:xfrm>
              <a:custGeom>
                <a:avLst/>
                <a:gdLst>
                  <a:gd name="T0" fmla="*/ 0 w 25"/>
                  <a:gd name="T1" fmla="*/ 192 h 16"/>
                  <a:gd name="T2" fmla="*/ 800 w 25"/>
                  <a:gd name="T3" fmla="*/ 0 h 16"/>
                  <a:gd name="T4" fmla="*/ 0 60000 65536"/>
                  <a:gd name="T5" fmla="*/ 0 60000 65536"/>
                  <a:gd name="T6" fmla="*/ 0 w 25"/>
                  <a:gd name="T7" fmla="*/ 0 h 16"/>
                  <a:gd name="T8" fmla="*/ 25 w 25"/>
                  <a:gd name="T9" fmla="*/ 16 h 16"/>
                </a:gdLst>
                <a:ahLst/>
                <a:cxnLst>
                  <a:cxn ang="T4">
                    <a:pos x="T0" y="T1"/>
                  </a:cxn>
                  <a:cxn ang="T5">
                    <a:pos x="T2" y="T3"/>
                  </a:cxn>
                </a:cxnLst>
                <a:rect l="T6" t="T7" r="T8" b="T9"/>
                <a:pathLst>
                  <a:path w="25" h="16">
                    <a:moveTo>
                      <a:pt x="0" y="6"/>
                    </a:moveTo>
                    <a:cubicBezTo>
                      <a:pt x="8" y="16"/>
                      <a:pt x="19" y="8"/>
                      <a:pt x="2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4" name="Freeform 420"/>
              <p:cNvSpPr>
                <a:spLocks/>
              </p:cNvSpPr>
              <p:nvPr/>
            </p:nvSpPr>
            <p:spPr bwMode="auto">
              <a:xfrm>
                <a:off x="4198" y="2769"/>
                <a:ext cx="55" cy="54"/>
              </a:xfrm>
              <a:custGeom>
                <a:avLst/>
                <a:gdLst>
                  <a:gd name="T0" fmla="*/ 0 w 28"/>
                  <a:gd name="T1" fmla="*/ 448 h 27"/>
                  <a:gd name="T2" fmla="*/ 552 w 28"/>
                  <a:gd name="T3" fmla="*/ 0 h 27"/>
                  <a:gd name="T4" fmla="*/ 0 60000 65536"/>
                  <a:gd name="T5" fmla="*/ 0 60000 65536"/>
                  <a:gd name="T6" fmla="*/ 0 w 28"/>
                  <a:gd name="T7" fmla="*/ 0 h 27"/>
                  <a:gd name="T8" fmla="*/ 28 w 28"/>
                  <a:gd name="T9" fmla="*/ 27 h 27"/>
                </a:gdLst>
                <a:ahLst/>
                <a:cxnLst>
                  <a:cxn ang="T4">
                    <a:pos x="T0" y="T1"/>
                  </a:cxn>
                  <a:cxn ang="T5">
                    <a:pos x="T2" y="T3"/>
                  </a:cxn>
                </a:cxnLst>
                <a:rect l="T6" t="T7" r="T8" b="T9"/>
                <a:pathLst>
                  <a:path w="28" h="27">
                    <a:moveTo>
                      <a:pt x="0" y="14"/>
                    </a:moveTo>
                    <a:cubicBezTo>
                      <a:pt x="4" y="27"/>
                      <a:pt x="28" y="9"/>
                      <a:pt x="19"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5" name="Freeform 421"/>
              <p:cNvSpPr>
                <a:spLocks/>
              </p:cNvSpPr>
              <p:nvPr/>
            </p:nvSpPr>
            <p:spPr bwMode="auto">
              <a:xfrm>
                <a:off x="4283" y="2647"/>
                <a:ext cx="24" cy="59"/>
              </a:xfrm>
              <a:custGeom>
                <a:avLst/>
                <a:gdLst>
                  <a:gd name="T0" fmla="*/ 96 w 12"/>
                  <a:gd name="T1" fmla="*/ 0 h 30"/>
                  <a:gd name="T2" fmla="*/ 0 w 12"/>
                  <a:gd name="T3" fmla="*/ 881 h 30"/>
                  <a:gd name="T4" fmla="*/ 0 60000 65536"/>
                  <a:gd name="T5" fmla="*/ 0 60000 65536"/>
                  <a:gd name="T6" fmla="*/ 0 w 12"/>
                  <a:gd name="T7" fmla="*/ 0 h 30"/>
                  <a:gd name="T8" fmla="*/ 12 w 12"/>
                  <a:gd name="T9" fmla="*/ 30 h 30"/>
                </a:gdLst>
                <a:ahLst/>
                <a:cxnLst>
                  <a:cxn ang="T4">
                    <a:pos x="T0" y="T1"/>
                  </a:cxn>
                  <a:cxn ang="T5">
                    <a:pos x="T2" y="T3"/>
                  </a:cxn>
                </a:cxnLst>
                <a:rect l="T6" t="T7" r="T8" b="T9"/>
                <a:pathLst>
                  <a:path w="12" h="30">
                    <a:moveTo>
                      <a:pt x="3" y="0"/>
                    </a:moveTo>
                    <a:cubicBezTo>
                      <a:pt x="12" y="6"/>
                      <a:pt x="7" y="24"/>
                      <a:pt x="0" y="3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6" name="Freeform 422"/>
              <p:cNvSpPr>
                <a:spLocks/>
              </p:cNvSpPr>
              <p:nvPr/>
            </p:nvSpPr>
            <p:spPr bwMode="auto">
              <a:xfrm>
                <a:off x="4271" y="2690"/>
                <a:ext cx="16" cy="52"/>
              </a:xfrm>
              <a:custGeom>
                <a:avLst/>
                <a:gdLst>
                  <a:gd name="T0" fmla="*/ 0 w 8"/>
                  <a:gd name="T1" fmla="*/ 0 h 26"/>
                  <a:gd name="T2" fmla="*/ 64 w 8"/>
                  <a:gd name="T3" fmla="*/ 832 h 26"/>
                  <a:gd name="T4" fmla="*/ 0 60000 65536"/>
                  <a:gd name="T5" fmla="*/ 0 60000 65536"/>
                  <a:gd name="T6" fmla="*/ 0 w 8"/>
                  <a:gd name="T7" fmla="*/ 0 h 26"/>
                  <a:gd name="T8" fmla="*/ 8 w 8"/>
                  <a:gd name="T9" fmla="*/ 26 h 26"/>
                </a:gdLst>
                <a:ahLst/>
                <a:cxnLst>
                  <a:cxn ang="T4">
                    <a:pos x="T0" y="T1"/>
                  </a:cxn>
                  <a:cxn ang="T5">
                    <a:pos x="T2" y="T3"/>
                  </a:cxn>
                </a:cxnLst>
                <a:rect l="T6" t="T7" r="T8" b="T9"/>
                <a:pathLst>
                  <a:path w="8" h="26">
                    <a:moveTo>
                      <a:pt x="0" y="0"/>
                    </a:moveTo>
                    <a:cubicBezTo>
                      <a:pt x="8" y="7"/>
                      <a:pt x="8" y="18"/>
                      <a:pt x="2" y="2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7" name="Freeform 423"/>
              <p:cNvSpPr>
                <a:spLocks/>
              </p:cNvSpPr>
              <p:nvPr/>
            </p:nvSpPr>
            <p:spPr bwMode="auto">
              <a:xfrm>
                <a:off x="4186" y="2579"/>
                <a:ext cx="73" cy="22"/>
              </a:xfrm>
              <a:custGeom>
                <a:avLst/>
                <a:gdLst>
                  <a:gd name="T0" fmla="*/ 0 w 37"/>
                  <a:gd name="T1" fmla="*/ 352 h 11"/>
                  <a:gd name="T2" fmla="*/ 592 w 37"/>
                  <a:gd name="T3" fmla="*/ 0 h 11"/>
                  <a:gd name="T4" fmla="*/ 1105 w 37"/>
                  <a:gd name="T5" fmla="*/ 224 h 11"/>
                  <a:gd name="T6" fmla="*/ 0 60000 65536"/>
                  <a:gd name="T7" fmla="*/ 0 60000 65536"/>
                  <a:gd name="T8" fmla="*/ 0 60000 65536"/>
                  <a:gd name="T9" fmla="*/ 0 w 37"/>
                  <a:gd name="T10" fmla="*/ 0 h 11"/>
                  <a:gd name="T11" fmla="*/ 37 w 37"/>
                  <a:gd name="T12" fmla="*/ 11 h 11"/>
                </a:gdLst>
                <a:ahLst/>
                <a:cxnLst>
                  <a:cxn ang="T6">
                    <a:pos x="T0" y="T1"/>
                  </a:cxn>
                  <a:cxn ang="T7">
                    <a:pos x="T2" y="T3"/>
                  </a:cxn>
                  <a:cxn ang="T8">
                    <a:pos x="T4" y="T5"/>
                  </a:cxn>
                </a:cxnLst>
                <a:rect l="T9" t="T10" r="T11" b="T12"/>
                <a:pathLst>
                  <a:path w="37" h="11">
                    <a:moveTo>
                      <a:pt x="0" y="11"/>
                    </a:moveTo>
                    <a:cubicBezTo>
                      <a:pt x="4" y="6"/>
                      <a:pt x="13" y="1"/>
                      <a:pt x="20" y="0"/>
                    </a:cubicBezTo>
                    <a:cubicBezTo>
                      <a:pt x="28" y="0"/>
                      <a:pt x="31" y="4"/>
                      <a:pt x="37"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8" name="Freeform 424"/>
              <p:cNvSpPr>
                <a:spLocks/>
              </p:cNvSpPr>
              <p:nvPr/>
            </p:nvSpPr>
            <p:spPr bwMode="auto">
              <a:xfrm>
                <a:off x="4253" y="2581"/>
                <a:ext cx="38" cy="22"/>
              </a:xfrm>
              <a:custGeom>
                <a:avLst/>
                <a:gdLst>
                  <a:gd name="T0" fmla="*/ 0 w 19"/>
                  <a:gd name="T1" fmla="*/ 352 h 11"/>
                  <a:gd name="T2" fmla="*/ 608 w 19"/>
                  <a:gd name="T3" fmla="*/ 0 h 11"/>
                  <a:gd name="T4" fmla="*/ 0 60000 65536"/>
                  <a:gd name="T5" fmla="*/ 0 60000 65536"/>
                  <a:gd name="T6" fmla="*/ 0 w 19"/>
                  <a:gd name="T7" fmla="*/ 0 h 11"/>
                  <a:gd name="T8" fmla="*/ 19 w 19"/>
                  <a:gd name="T9" fmla="*/ 11 h 11"/>
                </a:gdLst>
                <a:ahLst/>
                <a:cxnLst>
                  <a:cxn ang="T4">
                    <a:pos x="T0" y="T1"/>
                  </a:cxn>
                  <a:cxn ang="T5">
                    <a:pos x="T2" y="T3"/>
                  </a:cxn>
                </a:cxnLst>
                <a:rect l="T6" t="T7" r="T8" b="T9"/>
                <a:pathLst>
                  <a:path w="19" h="11">
                    <a:moveTo>
                      <a:pt x="0" y="11"/>
                    </a:moveTo>
                    <a:cubicBezTo>
                      <a:pt x="3" y="4"/>
                      <a:pt x="12" y="0"/>
                      <a:pt x="19"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59" name="Freeform 425"/>
              <p:cNvSpPr>
                <a:spLocks/>
              </p:cNvSpPr>
              <p:nvPr/>
            </p:nvSpPr>
            <p:spPr bwMode="auto">
              <a:xfrm>
                <a:off x="4184" y="2645"/>
                <a:ext cx="24" cy="35"/>
              </a:xfrm>
              <a:custGeom>
                <a:avLst/>
                <a:gdLst>
                  <a:gd name="T0" fmla="*/ 0 w 12"/>
                  <a:gd name="T1" fmla="*/ 0 h 18"/>
                  <a:gd name="T2" fmla="*/ 256 w 12"/>
                  <a:gd name="T3" fmla="*/ 500 h 18"/>
                  <a:gd name="T4" fmla="*/ 0 60000 65536"/>
                  <a:gd name="T5" fmla="*/ 0 60000 65536"/>
                  <a:gd name="T6" fmla="*/ 0 w 12"/>
                  <a:gd name="T7" fmla="*/ 0 h 18"/>
                  <a:gd name="T8" fmla="*/ 12 w 12"/>
                  <a:gd name="T9" fmla="*/ 18 h 18"/>
                </a:gdLst>
                <a:ahLst/>
                <a:cxnLst>
                  <a:cxn ang="T4">
                    <a:pos x="T0" y="T1"/>
                  </a:cxn>
                  <a:cxn ang="T5">
                    <a:pos x="T2" y="T3"/>
                  </a:cxn>
                </a:cxnLst>
                <a:rect l="T6" t="T7" r="T8" b="T9"/>
                <a:pathLst>
                  <a:path w="12" h="18">
                    <a:moveTo>
                      <a:pt x="0" y="0"/>
                    </a:moveTo>
                    <a:cubicBezTo>
                      <a:pt x="6" y="3"/>
                      <a:pt x="12" y="12"/>
                      <a:pt x="8"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0" name="Freeform 426"/>
              <p:cNvSpPr>
                <a:spLocks/>
              </p:cNvSpPr>
              <p:nvPr/>
            </p:nvSpPr>
            <p:spPr bwMode="auto">
              <a:xfrm>
                <a:off x="4202" y="2647"/>
                <a:ext cx="23" cy="19"/>
              </a:xfrm>
              <a:custGeom>
                <a:avLst/>
                <a:gdLst>
                  <a:gd name="T0" fmla="*/ 0 w 12"/>
                  <a:gd name="T1" fmla="*/ 245 h 10"/>
                  <a:gd name="T2" fmla="*/ 309 w 12"/>
                  <a:gd name="T3" fmla="*/ 0 h 10"/>
                  <a:gd name="T4" fmla="*/ 0 60000 65536"/>
                  <a:gd name="T5" fmla="*/ 0 60000 65536"/>
                  <a:gd name="T6" fmla="*/ 0 w 12"/>
                  <a:gd name="T7" fmla="*/ 0 h 10"/>
                  <a:gd name="T8" fmla="*/ 12 w 12"/>
                  <a:gd name="T9" fmla="*/ 10 h 10"/>
                </a:gdLst>
                <a:ahLst/>
                <a:cxnLst>
                  <a:cxn ang="T4">
                    <a:pos x="T0" y="T1"/>
                  </a:cxn>
                  <a:cxn ang="T5">
                    <a:pos x="T2" y="T3"/>
                  </a:cxn>
                </a:cxnLst>
                <a:rect l="T6" t="T7" r="T8" b="T9"/>
                <a:pathLst>
                  <a:path w="12" h="10">
                    <a:moveTo>
                      <a:pt x="0" y="10"/>
                    </a:moveTo>
                    <a:cubicBezTo>
                      <a:pt x="2" y="4"/>
                      <a:pt x="7" y="2"/>
                      <a:pt x="1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1" name="Freeform 427"/>
              <p:cNvSpPr>
                <a:spLocks/>
              </p:cNvSpPr>
              <p:nvPr/>
            </p:nvSpPr>
            <p:spPr bwMode="auto">
              <a:xfrm>
                <a:off x="4194" y="2714"/>
                <a:ext cx="29" cy="30"/>
              </a:xfrm>
              <a:custGeom>
                <a:avLst/>
                <a:gdLst>
                  <a:gd name="T0" fmla="*/ 0 w 15"/>
                  <a:gd name="T1" fmla="*/ 320 h 15"/>
                  <a:gd name="T2" fmla="*/ 404 w 15"/>
                  <a:gd name="T3" fmla="*/ 0 h 15"/>
                  <a:gd name="T4" fmla="*/ 0 60000 65536"/>
                  <a:gd name="T5" fmla="*/ 0 60000 65536"/>
                  <a:gd name="T6" fmla="*/ 0 w 15"/>
                  <a:gd name="T7" fmla="*/ 0 h 15"/>
                  <a:gd name="T8" fmla="*/ 15 w 15"/>
                  <a:gd name="T9" fmla="*/ 15 h 15"/>
                </a:gdLst>
                <a:ahLst/>
                <a:cxnLst>
                  <a:cxn ang="T4">
                    <a:pos x="T0" y="T1"/>
                  </a:cxn>
                  <a:cxn ang="T5">
                    <a:pos x="T2" y="T3"/>
                  </a:cxn>
                </a:cxnLst>
                <a:rect l="T6" t="T7" r="T8" b="T9"/>
                <a:pathLst>
                  <a:path w="15" h="15">
                    <a:moveTo>
                      <a:pt x="0" y="10"/>
                    </a:moveTo>
                    <a:cubicBezTo>
                      <a:pt x="6" y="15"/>
                      <a:pt x="14" y="6"/>
                      <a:pt x="1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2" name="Freeform 428"/>
              <p:cNvSpPr>
                <a:spLocks/>
              </p:cNvSpPr>
              <p:nvPr/>
            </p:nvSpPr>
            <p:spPr bwMode="auto">
              <a:xfrm>
                <a:off x="4214" y="2734"/>
                <a:ext cx="4" cy="12"/>
              </a:xfrm>
              <a:custGeom>
                <a:avLst/>
                <a:gdLst>
                  <a:gd name="T0" fmla="*/ 0 w 2"/>
                  <a:gd name="T1" fmla="*/ 0 h 6"/>
                  <a:gd name="T2" fmla="*/ 64 w 2"/>
                  <a:gd name="T3" fmla="*/ 192 h 6"/>
                  <a:gd name="T4" fmla="*/ 0 60000 65536"/>
                  <a:gd name="T5" fmla="*/ 0 60000 65536"/>
                  <a:gd name="T6" fmla="*/ 0 w 2"/>
                  <a:gd name="T7" fmla="*/ 0 h 6"/>
                  <a:gd name="T8" fmla="*/ 2 w 2"/>
                  <a:gd name="T9" fmla="*/ 6 h 6"/>
                </a:gdLst>
                <a:ahLst/>
                <a:cxnLst>
                  <a:cxn ang="T4">
                    <a:pos x="T0" y="T1"/>
                  </a:cxn>
                  <a:cxn ang="T5">
                    <a:pos x="T2" y="T3"/>
                  </a:cxn>
                </a:cxnLst>
                <a:rect l="T6" t="T7" r="T8" b="T9"/>
                <a:pathLst>
                  <a:path w="2" h="6">
                    <a:moveTo>
                      <a:pt x="0" y="0"/>
                    </a:moveTo>
                    <a:cubicBezTo>
                      <a:pt x="2" y="2"/>
                      <a:pt x="2" y="4"/>
                      <a:pt x="2"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3" name="Freeform 429"/>
              <p:cNvSpPr>
                <a:spLocks/>
              </p:cNvSpPr>
              <p:nvPr/>
            </p:nvSpPr>
            <p:spPr bwMode="auto">
              <a:xfrm>
                <a:off x="3919" y="2492"/>
                <a:ext cx="29" cy="42"/>
              </a:xfrm>
              <a:custGeom>
                <a:avLst/>
                <a:gdLst>
                  <a:gd name="T0" fmla="*/ 29 w 15"/>
                  <a:gd name="T1" fmla="*/ 0 h 21"/>
                  <a:gd name="T2" fmla="*/ 404 w 15"/>
                  <a:gd name="T3" fmla="*/ 672 h 21"/>
                  <a:gd name="T4" fmla="*/ 0 60000 65536"/>
                  <a:gd name="T5" fmla="*/ 0 60000 65536"/>
                  <a:gd name="T6" fmla="*/ 0 w 15"/>
                  <a:gd name="T7" fmla="*/ 0 h 21"/>
                  <a:gd name="T8" fmla="*/ 15 w 15"/>
                  <a:gd name="T9" fmla="*/ 21 h 21"/>
                </a:gdLst>
                <a:ahLst/>
                <a:cxnLst>
                  <a:cxn ang="T4">
                    <a:pos x="T0" y="T1"/>
                  </a:cxn>
                  <a:cxn ang="T5">
                    <a:pos x="T2" y="T3"/>
                  </a:cxn>
                </a:cxnLst>
                <a:rect l="T6" t="T7" r="T8" b="T9"/>
                <a:pathLst>
                  <a:path w="15" h="21">
                    <a:moveTo>
                      <a:pt x="1" y="0"/>
                    </a:moveTo>
                    <a:cubicBezTo>
                      <a:pt x="0" y="10"/>
                      <a:pt x="3" y="19"/>
                      <a:pt x="15" y="2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4" name="Freeform 430"/>
              <p:cNvSpPr>
                <a:spLocks/>
              </p:cNvSpPr>
              <p:nvPr/>
            </p:nvSpPr>
            <p:spPr bwMode="auto">
              <a:xfrm>
                <a:off x="3948" y="2520"/>
                <a:ext cx="20" cy="34"/>
              </a:xfrm>
              <a:custGeom>
                <a:avLst/>
                <a:gdLst>
                  <a:gd name="T0" fmla="*/ 0 w 10"/>
                  <a:gd name="T1" fmla="*/ 0 h 17"/>
                  <a:gd name="T2" fmla="*/ 320 w 10"/>
                  <a:gd name="T3" fmla="*/ 512 h 17"/>
                  <a:gd name="T4" fmla="*/ 0 60000 65536"/>
                  <a:gd name="T5" fmla="*/ 0 60000 65536"/>
                  <a:gd name="T6" fmla="*/ 0 w 10"/>
                  <a:gd name="T7" fmla="*/ 0 h 17"/>
                  <a:gd name="T8" fmla="*/ 10 w 10"/>
                  <a:gd name="T9" fmla="*/ 17 h 17"/>
                </a:gdLst>
                <a:ahLst/>
                <a:cxnLst>
                  <a:cxn ang="T4">
                    <a:pos x="T0" y="T1"/>
                  </a:cxn>
                  <a:cxn ang="T5">
                    <a:pos x="T2" y="T3"/>
                  </a:cxn>
                </a:cxnLst>
                <a:rect l="T6" t="T7" r="T8" b="T9"/>
                <a:pathLst>
                  <a:path w="10" h="17">
                    <a:moveTo>
                      <a:pt x="0" y="0"/>
                    </a:moveTo>
                    <a:cubicBezTo>
                      <a:pt x="0" y="6"/>
                      <a:pt x="3" y="17"/>
                      <a:pt x="10"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5" name="Freeform 431"/>
              <p:cNvSpPr>
                <a:spLocks/>
              </p:cNvSpPr>
              <p:nvPr/>
            </p:nvSpPr>
            <p:spPr bwMode="auto">
              <a:xfrm>
                <a:off x="3925" y="2407"/>
                <a:ext cx="45" cy="22"/>
              </a:xfrm>
              <a:custGeom>
                <a:avLst/>
                <a:gdLst>
                  <a:gd name="T0" fmla="*/ 0 w 23"/>
                  <a:gd name="T1" fmla="*/ 352 h 11"/>
                  <a:gd name="T2" fmla="*/ 659 w 23"/>
                  <a:gd name="T3" fmla="*/ 256 h 11"/>
                  <a:gd name="T4" fmla="*/ 0 60000 65536"/>
                  <a:gd name="T5" fmla="*/ 0 60000 65536"/>
                  <a:gd name="T6" fmla="*/ 0 w 23"/>
                  <a:gd name="T7" fmla="*/ 0 h 11"/>
                  <a:gd name="T8" fmla="*/ 23 w 23"/>
                  <a:gd name="T9" fmla="*/ 11 h 11"/>
                </a:gdLst>
                <a:ahLst/>
                <a:cxnLst>
                  <a:cxn ang="T4">
                    <a:pos x="T0" y="T1"/>
                  </a:cxn>
                  <a:cxn ang="T5">
                    <a:pos x="T2" y="T3"/>
                  </a:cxn>
                </a:cxnLst>
                <a:rect l="T6" t="T7" r="T8" b="T9"/>
                <a:pathLst>
                  <a:path w="23" h="11">
                    <a:moveTo>
                      <a:pt x="0" y="11"/>
                    </a:moveTo>
                    <a:cubicBezTo>
                      <a:pt x="3" y="2"/>
                      <a:pt x="19" y="0"/>
                      <a:pt x="23" y="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6" name="Freeform 432"/>
              <p:cNvSpPr>
                <a:spLocks/>
              </p:cNvSpPr>
              <p:nvPr/>
            </p:nvSpPr>
            <p:spPr bwMode="auto">
              <a:xfrm>
                <a:off x="3954" y="2423"/>
                <a:ext cx="22" cy="10"/>
              </a:xfrm>
              <a:custGeom>
                <a:avLst/>
                <a:gdLst>
                  <a:gd name="T0" fmla="*/ 0 w 11"/>
                  <a:gd name="T1" fmla="*/ 96 h 5"/>
                  <a:gd name="T2" fmla="*/ 352 w 11"/>
                  <a:gd name="T3" fmla="*/ 160 h 5"/>
                  <a:gd name="T4" fmla="*/ 0 60000 65536"/>
                  <a:gd name="T5" fmla="*/ 0 60000 65536"/>
                  <a:gd name="T6" fmla="*/ 0 w 11"/>
                  <a:gd name="T7" fmla="*/ 0 h 5"/>
                  <a:gd name="T8" fmla="*/ 11 w 11"/>
                  <a:gd name="T9" fmla="*/ 5 h 5"/>
                </a:gdLst>
                <a:ahLst/>
                <a:cxnLst>
                  <a:cxn ang="T4">
                    <a:pos x="T0" y="T1"/>
                  </a:cxn>
                  <a:cxn ang="T5">
                    <a:pos x="T2" y="T3"/>
                  </a:cxn>
                </a:cxnLst>
                <a:rect l="T6" t="T7" r="T8" b="T9"/>
                <a:pathLst>
                  <a:path w="11" h="5">
                    <a:moveTo>
                      <a:pt x="0" y="3"/>
                    </a:moveTo>
                    <a:cubicBezTo>
                      <a:pt x="4" y="0"/>
                      <a:pt x="10" y="0"/>
                      <a:pt x="11"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7" name="Freeform 433"/>
              <p:cNvSpPr>
                <a:spLocks/>
              </p:cNvSpPr>
              <p:nvPr/>
            </p:nvSpPr>
            <p:spPr bwMode="auto">
              <a:xfrm>
                <a:off x="3972" y="2480"/>
                <a:ext cx="10" cy="36"/>
              </a:xfrm>
              <a:custGeom>
                <a:avLst/>
                <a:gdLst>
                  <a:gd name="T0" fmla="*/ 0 w 5"/>
                  <a:gd name="T1" fmla="*/ 0 h 18"/>
                  <a:gd name="T2" fmla="*/ 64 w 5"/>
                  <a:gd name="T3" fmla="*/ 576 h 18"/>
                  <a:gd name="T4" fmla="*/ 0 60000 65536"/>
                  <a:gd name="T5" fmla="*/ 0 60000 65536"/>
                  <a:gd name="T6" fmla="*/ 0 w 5"/>
                  <a:gd name="T7" fmla="*/ 0 h 18"/>
                  <a:gd name="T8" fmla="*/ 5 w 5"/>
                  <a:gd name="T9" fmla="*/ 18 h 18"/>
                </a:gdLst>
                <a:ahLst/>
                <a:cxnLst>
                  <a:cxn ang="T4">
                    <a:pos x="T0" y="T1"/>
                  </a:cxn>
                  <a:cxn ang="T5">
                    <a:pos x="T2" y="T3"/>
                  </a:cxn>
                </a:cxnLst>
                <a:rect l="T6" t="T7" r="T8" b="T9"/>
                <a:pathLst>
                  <a:path w="5" h="18">
                    <a:moveTo>
                      <a:pt x="0" y="0"/>
                    </a:moveTo>
                    <a:cubicBezTo>
                      <a:pt x="5" y="4"/>
                      <a:pt x="3" y="12"/>
                      <a:pt x="2"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8" name="Freeform 434"/>
              <p:cNvSpPr>
                <a:spLocks/>
              </p:cNvSpPr>
              <p:nvPr/>
            </p:nvSpPr>
            <p:spPr bwMode="auto">
              <a:xfrm>
                <a:off x="3980" y="2494"/>
                <a:ext cx="22" cy="6"/>
              </a:xfrm>
              <a:custGeom>
                <a:avLst/>
                <a:gdLst>
                  <a:gd name="T0" fmla="*/ 0 w 11"/>
                  <a:gd name="T1" fmla="*/ 64 h 3"/>
                  <a:gd name="T2" fmla="*/ 352 w 11"/>
                  <a:gd name="T3" fmla="*/ 96 h 3"/>
                  <a:gd name="T4" fmla="*/ 0 60000 65536"/>
                  <a:gd name="T5" fmla="*/ 0 60000 65536"/>
                  <a:gd name="T6" fmla="*/ 0 w 11"/>
                  <a:gd name="T7" fmla="*/ 0 h 3"/>
                  <a:gd name="T8" fmla="*/ 11 w 11"/>
                  <a:gd name="T9" fmla="*/ 3 h 3"/>
                </a:gdLst>
                <a:ahLst/>
                <a:cxnLst>
                  <a:cxn ang="T4">
                    <a:pos x="T0" y="T1"/>
                  </a:cxn>
                  <a:cxn ang="T5">
                    <a:pos x="T2" y="T3"/>
                  </a:cxn>
                </a:cxnLst>
                <a:rect l="T6" t="T7" r="T8" b="T9"/>
                <a:pathLst>
                  <a:path w="11" h="3">
                    <a:moveTo>
                      <a:pt x="0" y="2"/>
                    </a:moveTo>
                    <a:cubicBezTo>
                      <a:pt x="4" y="0"/>
                      <a:pt x="8" y="1"/>
                      <a:pt x="11" y="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69" name="Freeform 435"/>
              <p:cNvSpPr>
                <a:spLocks/>
              </p:cNvSpPr>
              <p:nvPr/>
            </p:nvSpPr>
            <p:spPr bwMode="auto">
              <a:xfrm>
                <a:off x="4008" y="2558"/>
                <a:ext cx="43" cy="19"/>
              </a:xfrm>
              <a:custGeom>
                <a:avLst/>
                <a:gdLst>
                  <a:gd name="T0" fmla="*/ 0 w 22"/>
                  <a:gd name="T1" fmla="*/ 0 h 10"/>
                  <a:gd name="T2" fmla="*/ 627 w 22"/>
                  <a:gd name="T3" fmla="*/ 53 h 10"/>
                  <a:gd name="T4" fmla="*/ 0 60000 65536"/>
                  <a:gd name="T5" fmla="*/ 0 60000 65536"/>
                  <a:gd name="T6" fmla="*/ 0 w 22"/>
                  <a:gd name="T7" fmla="*/ 0 h 10"/>
                  <a:gd name="T8" fmla="*/ 22 w 22"/>
                  <a:gd name="T9" fmla="*/ 10 h 10"/>
                </a:gdLst>
                <a:ahLst/>
                <a:cxnLst>
                  <a:cxn ang="T4">
                    <a:pos x="T0" y="T1"/>
                  </a:cxn>
                  <a:cxn ang="T5">
                    <a:pos x="T2" y="T3"/>
                  </a:cxn>
                </a:cxnLst>
                <a:rect l="T6" t="T7" r="T8" b="T9"/>
                <a:pathLst>
                  <a:path w="22" h="10">
                    <a:moveTo>
                      <a:pt x="0" y="0"/>
                    </a:moveTo>
                    <a:cubicBezTo>
                      <a:pt x="6" y="10"/>
                      <a:pt x="14" y="8"/>
                      <a:pt x="22" y="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0" name="Freeform 436"/>
              <p:cNvSpPr>
                <a:spLocks/>
              </p:cNvSpPr>
              <p:nvPr/>
            </p:nvSpPr>
            <p:spPr bwMode="auto">
              <a:xfrm>
                <a:off x="4047" y="2552"/>
                <a:ext cx="24" cy="25"/>
              </a:xfrm>
              <a:custGeom>
                <a:avLst/>
                <a:gdLst>
                  <a:gd name="T0" fmla="*/ 0 w 12"/>
                  <a:gd name="T1" fmla="*/ 0 h 13"/>
                  <a:gd name="T2" fmla="*/ 384 w 12"/>
                  <a:gd name="T3" fmla="*/ 285 h 13"/>
                  <a:gd name="T4" fmla="*/ 0 60000 65536"/>
                  <a:gd name="T5" fmla="*/ 0 60000 65536"/>
                  <a:gd name="T6" fmla="*/ 0 w 12"/>
                  <a:gd name="T7" fmla="*/ 0 h 13"/>
                  <a:gd name="T8" fmla="*/ 12 w 12"/>
                  <a:gd name="T9" fmla="*/ 13 h 13"/>
                </a:gdLst>
                <a:ahLst/>
                <a:cxnLst>
                  <a:cxn ang="T4">
                    <a:pos x="T0" y="T1"/>
                  </a:cxn>
                  <a:cxn ang="T5">
                    <a:pos x="T2" y="T3"/>
                  </a:cxn>
                </a:cxnLst>
                <a:rect l="T6" t="T7" r="T8" b="T9"/>
                <a:pathLst>
                  <a:path w="12" h="13">
                    <a:moveTo>
                      <a:pt x="0" y="0"/>
                    </a:moveTo>
                    <a:cubicBezTo>
                      <a:pt x="1" y="6"/>
                      <a:pt x="5" y="13"/>
                      <a:pt x="12"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1" name="Freeform 437"/>
              <p:cNvSpPr>
                <a:spLocks/>
              </p:cNvSpPr>
              <p:nvPr/>
            </p:nvSpPr>
            <p:spPr bwMode="auto">
              <a:xfrm>
                <a:off x="4039" y="2468"/>
                <a:ext cx="28" cy="24"/>
              </a:xfrm>
              <a:custGeom>
                <a:avLst/>
                <a:gdLst>
                  <a:gd name="T0" fmla="*/ 0 w 14"/>
                  <a:gd name="T1" fmla="*/ 64 h 12"/>
                  <a:gd name="T2" fmla="*/ 448 w 14"/>
                  <a:gd name="T3" fmla="*/ 384 h 12"/>
                  <a:gd name="T4" fmla="*/ 0 60000 65536"/>
                  <a:gd name="T5" fmla="*/ 0 60000 65536"/>
                  <a:gd name="T6" fmla="*/ 0 w 14"/>
                  <a:gd name="T7" fmla="*/ 0 h 12"/>
                  <a:gd name="T8" fmla="*/ 14 w 14"/>
                  <a:gd name="T9" fmla="*/ 12 h 12"/>
                </a:gdLst>
                <a:ahLst/>
                <a:cxnLst>
                  <a:cxn ang="T4">
                    <a:pos x="T0" y="T1"/>
                  </a:cxn>
                  <a:cxn ang="T5">
                    <a:pos x="T2" y="T3"/>
                  </a:cxn>
                </a:cxnLst>
                <a:rect l="T6" t="T7" r="T8" b="T9"/>
                <a:pathLst>
                  <a:path w="14" h="12">
                    <a:moveTo>
                      <a:pt x="0" y="2"/>
                    </a:moveTo>
                    <a:cubicBezTo>
                      <a:pt x="7" y="0"/>
                      <a:pt x="12" y="6"/>
                      <a:pt x="14"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2" name="Freeform 438"/>
              <p:cNvSpPr>
                <a:spLocks/>
              </p:cNvSpPr>
              <p:nvPr/>
            </p:nvSpPr>
            <p:spPr bwMode="auto">
              <a:xfrm>
                <a:off x="4059" y="2490"/>
                <a:ext cx="24" cy="16"/>
              </a:xfrm>
              <a:custGeom>
                <a:avLst/>
                <a:gdLst>
                  <a:gd name="T0" fmla="*/ 0 w 12"/>
                  <a:gd name="T1" fmla="*/ 256 h 8"/>
                  <a:gd name="T2" fmla="*/ 384 w 12"/>
                  <a:gd name="T3" fmla="*/ 0 h 8"/>
                  <a:gd name="T4" fmla="*/ 0 60000 65536"/>
                  <a:gd name="T5" fmla="*/ 0 60000 65536"/>
                  <a:gd name="T6" fmla="*/ 0 w 12"/>
                  <a:gd name="T7" fmla="*/ 0 h 8"/>
                  <a:gd name="T8" fmla="*/ 12 w 12"/>
                  <a:gd name="T9" fmla="*/ 8 h 8"/>
                </a:gdLst>
                <a:ahLst/>
                <a:cxnLst>
                  <a:cxn ang="T4">
                    <a:pos x="T0" y="T1"/>
                  </a:cxn>
                  <a:cxn ang="T5">
                    <a:pos x="T2" y="T3"/>
                  </a:cxn>
                </a:cxnLst>
                <a:rect l="T6" t="T7" r="T8" b="T9"/>
                <a:pathLst>
                  <a:path w="12" h="8">
                    <a:moveTo>
                      <a:pt x="0" y="8"/>
                    </a:moveTo>
                    <a:cubicBezTo>
                      <a:pt x="1" y="3"/>
                      <a:pt x="8" y="0"/>
                      <a:pt x="1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3" name="Freeform 439"/>
              <p:cNvSpPr>
                <a:spLocks/>
              </p:cNvSpPr>
              <p:nvPr/>
            </p:nvSpPr>
            <p:spPr bwMode="auto">
              <a:xfrm>
                <a:off x="3934" y="2623"/>
                <a:ext cx="18" cy="49"/>
              </a:xfrm>
              <a:custGeom>
                <a:avLst/>
                <a:gdLst>
                  <a:gd name="T0" fmla="*/ 96 w 9"/>
                  <a:gd name="T1" fmla="*/ 0 h 25"/>
                  <a:gd name="T2" fmla="*/ 288 w 9"/>
                  <a:gd name="T3" fmla="*/ 721 h 25"/>
                  <a:gd name="T4" fmla="*/ 0 60000 65536"/>
                  <a:gd name="T5" fmla="*/ 0 60000 65536"/>
                  <a:gd name="T6" fmla="*/ 0 w 9"/>
                  <a:gd name="T7" fmla="*/ 0 h 25"/>
                  <a:gd name="T8" fmla="*/ 9 w 9"/>
                  <a:gd name="T9" fmla="*/ 25 h 25"/>
                </a:gdLst>
                <a:ahLst/>
                <a:cxnLst>
                  <a:cxn ang="T4">
                    <a:pos x="T0" y="T1"/>
                  </a:cxn>
                  <a:cxn ang="T5">
                    <a:pos x="T2" y="T3"/>
                  </a:cxn>
                </a:cxnLst>
                <a:rect l="T6" t="T7" r="T8" b="T9"/>
                <a:pathLst>
                  <a:path w="9" h="25">
                    <a:moveTo>
                      <a:pt x="3" y="0"/>
                    </a:moveTo>
                    <a:cubicBezTo>
                      <a:pt x="0" y="7"/>
                      <a:pt x="3" y="21"/>
                      <a:pt x="9" y="2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4" name="Freeform 440"/>
              <p:cNvSpPr>
                <a:spLocks/>
              </p:cNvSpPr>
              <p:nvPr/>
            </p:nvSpPr>
            <p:spPr bwMode="auto">
              <a:xfrm>
                <a:off x="3952" y="2657"/>
                <a:ext cx="24" cy="37"/>
              </a:xfrm>
              <a:custGeom>
                <a:avLst/>
                <a:gdLst>
                  <a:gd name="T0" fmla="*/ 0 w 12"/>
                  <a:gd name="T1" fmla="*/ 0 h 19"/>
                  <a:gd name="T2" fmla="*/ 384 w 12"/>
                  <a:gd name="T3" fmla="*/ 473 h 19"/>
                  <a:gd name="T4" fmla="*/ 0 60000 65536"/>
                  <a:gd name="T5" fmla="*/ 0 60000 65536"/>
                  <a:gd name="T6" fmla="*/ 0 w 12"/>
                  <a:gd name="T7" fmla="*/ 0 h 19"/>
                  <a:gd name="T8" fmla="*/ 12 w 12"/>
                  <a:gd name="T9" fmla="*/ 19 h 19"/>
                </a:gdLst>
                <a:ahLst/>
                <a:cxnLst>
                  <a:cxn ang="T4">
                    <a:pos x="T0" y="T1"/>
                  </a:cxn>
                  <a:cxn ang="T5">
                    <a:pos x="T2" y="T3"/>
                  </a:cxn>
                </a:cxnLst>
                <a:rect l="T6" t="T7" r="T8" b="T9"/>
                <a:pathLst>
                  <a:path w="12" h="19">
                    <a:moveTo>
                      <a:pt x="0" y="0"/>
                    </a:moveTo>
                    <a:cubicBezTo>
                      <a:pt x="0" y="7"/>
                      <a:pt x="2" y="19"/>
                      <a:pt x="12"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5" name="Freeform 441"/>
              <p:cNvSpPr>
                <a:spLocks/>
              </p:cNvSpPr>
              <p:nvPr/>
            </p:nvSpPr>
            <p:spPr bwMode="auto">
              <a:xfrm>
                <a:off x="3980" y="2615"/>
                <a:ext cx="20" cy="32"/>
              </a:xfrm>
              <a:custGeom>
                <a:avLst/>
                <a:gdLst>
                  <a:gd name="T0" fmla="*/ 0 w 10"/>
                  <a:gd name="T1" fmla="*/ 0 h 16"/>
                  <a:gd name="T2" fmla="*/ 224 w 10"/>
                  <a:gd name="T3" fmla="*/ 512 h 16"/>
                  <a:gd name="T4" fmla="*/ 0 60000 65536"/>
                  <a:gd name="T5" fmla="*/ 0 60000 65536"/>
                  <a:gd name="T6" fmla="*/ 0 w 10"/>
                  <a:gd name="T7" fmla="*/ 0 h 16"/>
                  <a:gd name="T8" fmla="*/ 10 w 10"/>
                  <a:gd name="T9" fmla="*/ 16 h 16"/>
                </a:gdLst>
                <a:ahLst/>
                <a:cxnLst>
                  <a:cxn ang="T4">
                    <a:pos x="T0" y="T1"/>
                  </a:cxn>
                  <a:cxn ang="T5">
                    <a:pos x="T2" y="T3"/>
                  </a:cxn>
                </a:cxnLst>
                <a:rect l="T6" t="T7" r="T8" b="T9"/>
                <a:pathLst>
                  <a:path w="10" h="16">
                    <a:moveTo>
                      <a:pt x="0" y="0"/>
                    </a:moveTo>
                    <a:cubicBezTo>
                      <a:pt x="7" y="1"/>
                      <a:pt x="10" y="10"/>
                      <a:pt x="7"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6" name="Freeform 442"/>
              <p:cNvSpPr>
                <a:spLocks/>
              </p:cNvSpPr>
              <p:nvPr/>
            </p:nvSpPr>
            <p:spPr bwMode="auto">
              <a:xfrm>
                <a:off x="3996" y="2623"/>
                <a:ext cx="16" cy="8"/>
              </a:xfrm>
              <a:custGeom>
                <a:avLst/>
                <a:gdLst>
                  <a:gd name="T0" fmla="*/ 0 w 8"/>
                  <a:gd name="T1" fmla="*/ 128 h 4"/>
                  <a:gd name="T2" fmla="*/ 256 w 8"/>
                  <a:gd name="T3" fmla="*/ 0 h 4"/>
                  <a:gd name="T4" fmla="*/ 0 60000 65536"/>
                  <a:gd name="T5" fmla="*/ 0 60000 65536"/>
                  <a:gd name="T6" fmla="*/ 0 w 8"/>
                  <a:gd name="T7" fmla="*/ 0 h 4"/>
                  <a:gd name="T8" fmla="*/ 8 w 8"/>
                  <a:gd name="T9" fmla="*/ 4 h 4"/>
                </a:gdLst>
                <a:ahLst/>
                <a:cxnLst>
                  <a:cxn ang="T4">
                    <a:pos x="T0" y="T1"/>
                  </a:cxn>
                  <a:cxn ang="T5">
                    <a:pos x="T2" y="T3"/>
                  </a:cxn>
                </a:cxnLst>
                <a:rect l="T6" t="T7" r="T8" b="T9"/>
                <a:pathLst>
                  <a:path w="8" h="4">
                    <a:moveTo>
                      <a:pt x="0" y="4"/>
                    </a:moveTo>
                    <a:cubicBezTo>
                      <a:pt x="3" y="2"/>
                      <a:pt x="5" y="1"/>
                      <a:pt x="8"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7" name="Freeform 443"/>
              <p:cNvSpPr>
                <a:spLocks/>
              </p:cNvSpPr>
              <p:nvPr/>
            </p:nvSpPr>
            <p:spPr bwMode="auto">
              <a:xfrm>
                <a:off x="4039" y="2597"/>
                <a:ext cx="10" cy="38"/>
              </a:xfrm>
              <a:custGeom>
                <a:avLst/>
                <a:gdLst>
                  <a:gd name="T0" fmla="*/ 0 w 5"/>
                  <a:gd name="T1" fmla="*/ 0 h 19"/>
                  <a:gd name="T2" fmla="*/ 96 w 5"/>
                  <a:gd name="T3" fmla="*/ 608 h 19"/>
                  <a:gd name="T4" fmla="*/ 0 60000 65536"/>
                  <a:gd name="T5" fmla="*/ 0 60000 65536"/>
                  <a:gd name="T6" fmla="*/ 0 w 5"/>
                  <a:gd name="T7" fmla="*/ 0 h 19"/>
                  <a:gd name="T8" fmla="*/ 5 w 5"/>
                  <a:gd name="T9" fmla="*/ 19 h 19"/>
                </a:gdLst>
                <a:ahLst/>
                <a:cxnLst>
                  <a:cxn ang="T4">
                    <a:pos x="T0" y="T1"/>
                  </a:cxn>
                  <a:cxn ang="T5">
                    <a:pos x="T2" y="T3"/>
                  </a:cxn>
                </a:cxnLst>
                <a:rect l="T6" t="T7" r="T8" b="T9"/>
                <a:pathLst>
                  <a:path w="5" h="19">
                    <a:moveTo>
                      <a:pt x="0" y="0"/>
                    </a:moveTo>
                    <a:cubicBezTo>
                      <a:pt x="5" y="5"/>
                      <a:pt x="5" y="12"/>
                      <a:pt x="3"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8" name="Freeform 444"/>
              <p:cNvSpPr>
                <a:spLocks/>
              </p:cNvSpPr>
              <p:nvPr/>
            </p:nvSpPr>
            <p:spPr bwMode="auto">
              <a:xfrm>
                <a:off x="4047" y="2621"/>
                <a:ext cx="14" cy="8"/>
              </a:xfrm>
              <a:custGeom>
                <a:avLst/>
                <a:gdLst>
                  <a:gd name="T0" fmla="*/ 0 w 7"/>
                  <a:gd name="T1" fmla="*/ 0 h 4"/>
                  <a:gd name="T2" fmla="*/ 224 w 7"/>
                  <a:gd name="T3" fmla="*/ 128 h 4"/>
                  <a:gd name="T4" fmla="*/ 0 60000 65536"/>
                  <a:gd name="T5" fmla="*/ 0 60000 65536"/>
                  <a:gd name="T6" fmla="*/ 0 w 7"/>
                  <a:gd name="T7" fmla="*/ 0 h 4"/>
                  <a:gd name="T8" fmla="*/ 7 w 7"/>
                  <a:gd name="T9" fmla="*/ 4 h 4"/>
                </a:gdLst>
                <a:ahLst/>
                <a:cxnLst>
                  <a:cxn ang="T4">
                    <a:pos x="T0" y="T1"/>
                  </a:cxn>
                  <a:cxn ang="T5">
                    <a:pos x="T2" y="T3"/>
                  </a:cxn>
                </a:cxnLst>
                <a:rect l="T6" t="T7" r="T8" b="T9"/>
                <a:pathLst>
                  <a:path w="7" h="4">
                    <a:moveTo>
                      <a:pt x="0" y="0"/>
                    </a:moveTo>
                    <a:cubicBezTo>
                      <a:pt x="3" y="0"/>
                      <a:pt x="5" y="2"/>
                      <a:pt x="7"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79" name="Freeform 445"/>
              <p:cNvSpPr>
                <a:spLocks/>
              </p:cNvSpPr>
              <p:nvPr/>
            </p:nvSpPr>
            <p:spPr bwMode="auto">
              <a:xfrm>
                <a:off x="3944" y="2746"/>
                <a:ext cx="24" cy="37"/>
              </a:xfrm>
              <a:custGeom>
                <a:avLst/>
                <a:gdLst>
                  <a:gd name="T0" fmla="*/ 64 w 12"/>
                  <a:gd name="T1" fmla="*/ 0 h 19"/>
                  <a:gd name="T2" fmla="*/ 384 w 12"/>
                  <a:gd name="T3" fmla="*/ 532 h 19"/>
                  <a:gd name="T4" fmla="*/ 0 60000 65536"/>
                  <a:gd name="T5" fmla="*/ 0 60000 65536"/>
                  <a:gd name="T6" fmla="*/ 0 w 12"/>
                  <a:gd name="T7" fmla="*/ 0 h 19"/>
                  <a:gd name="T8" fmla="*/ 12 w 12"/>
                  <a:gd name="T9" fmla="*/ 19 h 19"/>
                </a:gdLst>
                <a:ahLst/>
                <a:cxnLst>
                  <a:cxn ang="T4">
                    <a:pos x="T0" y="T1"/>
                  </a:cxn>
                  <a:cxn ang="T5">
                    <a:pos x="T2" y="T3"/>
                  </a:cxn>
                </a:cxnLst>
                <a:rect l="T6" t="T7" r="T8" b="T9"/>
                <a:pathLst>
                  <a:path w="12" h="19">
                    <a:moveTo>
                      <a:pt x="2" y="0"/>
                    </a:moveTo>
                    <a:cubicBezTo>
                      <a:pt x="0" y="6"/>
                      <a:pt x="5" y="17"/>
                      <a:pt x="12"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0" name="Freeform 446"/>
              <p:cNvSpPr>
                <a:spLocks/>
              </p:cNvSpPr>
              <p:nvPr/>
            </p:nvSpPr>
            <p:spPr bwMode="auto">
              <a:xfrm>
                <a:off x="3966" y="2773"/>
                <a:ext cx="30" cy="24"/>
              </a:xfrm>
              <a:custGeom>
                <a:avLst/>
                <a:gdLst>
                  <a:gd name="T0" fmla="*/ 32 w 15"/>
                  <a:gd name="T1" fmla="*/ 0 h 12"/>
                  <a:gd name="T2" fmla="*/ 480 w 15"/>
                  <a:gd name="T3" fmla="*/ 320 h 12"/>
                  <a:gd name="T4" fmla="*/ 0 60000 65536"/>
                  <a:gd name="T5" fmla="*/ 0 60000 65536"/>
                  <a:gd name="T6" fmla="*/ 0 w 15"/>
                  <a:gd name="T7" fmla="*/ 0 h 12"/>
                  <a:gd name="T8" fmla="*/ 15 w 15"/>
                  <a:gd name="T9" fmla="*/ 12 h 12"/>
                </a:gdLst>
                <a:ahLst/>
                <a:cxnLst>
                  <a:cxn ang="T4">
                    <a:pos x="T0" y="T1"/>
                  </a:cxn>
                  <a:cxn ang="T5">
                    <a:pos x="T2" y="T3"/>
                  </a:cxn>
                </a:cxnLst>
                <a:rect l="T6" t="T7" r="T8" b="T9"/>
                <a:pathLst>
                  <a:path w="15" h="12">
                    <a:moveTo>
                      <a:pt x="1" y="0"/>
                    </a:moveTo>
                    <a:cubicBezTo>
                      <a:pt x="0" y="9"/>
                      <a:pt x="9" y="12"/>
                      <a:pt x="15"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1" name="Freeform 447"/>
              <p:cNvSpPr>
                <a:spLocks/>
              </p:cNvSpPr>
              <p:nvPr/>
            </p:nvSpPr>
            <p:spPr bwMode="auto">
              <a:xfrm>
                <a:off x="3986" y="2730"/>
                <a:ext cx="20" cy="33"/>
              </a:xfrm>
              <a:custGeom>
                <a:avLst/>
                <a:gdLst>
                  <a:gd name="T0" fmla="*/ 0 w 10"/>
                  <a:gd name="T1" fmla="*/ 0 h 17"/>
                  <a:gd name="T2" fmla="*/ 288 w 10"/>
                  <a:gd name="T3" fmla="*/ 468 h 17"/>
                  <a:gd name="T4" fmla="*/ 0 60000 65536"/>
                  <a:gd name="T5" fmla="*/ 0 60000 65536"/>
                  <a:gd name="T6" fmla="*/ 0 w 10"/>
                  <a:gd name="T7" fmla="*/ 0 h 17"/>
                  <a:gd name="T8" fmla="*/ 10 w 10"/>
                  <a:gd name="T9" fmla="*/ 17 h 17"/>
                </a:gdLst>
                <a:ahLst/>
                <a:cxnLst>
                  <a:cxn ang="T4">
                    <a:pos x="T0" y="T1"/>
                  </a:cxn>
                  <a:cxn ang="T5">
                    <a:pos x="T2" y="T3"/>
                  </a:cxn>
                </a:cxnLst>
                <a:rect l="T6" t="T7" r="T8" b="T9"/>
                <a:pathLst>
                  <a:path w="10" h="17">
                    <a:moveTo>
                      <a:pt x="0" y="0"/>
                    </a:moveTo>
                    <a:cubicBezTo>
                      <a:pt x="10" y="1"/>
                      <a:pt x="7" y="10"/>
                      <a:pt x="9"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2" name="Freeform 448"/>
              <p:cNvSpPr>
                <a:spLocks/>
              </p:cNvSpPr>
              <p:nvPr/>
            </p:nvSpPr>
            <p:spPr bwMode="auto">
              <a:xfrm>
                <a:off x="4004" y="2750"/>
                <a:ext cx="20" cy="10"/>
              </a:xfrm>
              <a:custGeom>
                <a:avLst/>
                <a:gdLst>
                  <a:gd name="T0" fmla="*/ 0 w 10"/>
                  <a:gd name="T1" fmla="*/ 0 h 5"/>
                  <a:gd name="T2" fmla="*/ 320 w 10"/>
                  <a:gd name="T3" fmla="*/ 160 h 5"/>
                  <a:gd name="T4" fmla="*/ 0 60000 65536"/>
                  <a:gd name="T5" fmla="*/ 0 60000 65536"/>
                  <a:gd name="T6" fmla="*/ 0 w 10"/>
                  <a:gd name="T7" fmla="*/ 0 h 5"/>
                  <a:gd name="T8" fmla="*/ 10 w 10"/>
                  <a:gd name="T9" fmla="*/ 5 h 5"/>
                </a:gdLst>
                <a:ahLst/>
                <a:cxnLst>
                  <a:cxn ang="T4">
                    <a:pos x="T0" y="T1"/>
                  </a:cxn>
                  <a:cxn ang="T5">
                    <a:pos x="T2" y="T3"/>
                  </a:cxn>
                </a:cxnLst>
                <a:rect l="T6" t="T7" r="T8" b="T9"/>
                <a:pathLst>
                  <a:path w="10" h="5">
                    <a:moveTo>
                      <a:pt x="0" y="0"/>
                    </a:moveTo>
                    <a:cubicBezTo>
                      <a:pt x="4" y="0"/>
                      <a:pt x="8" y="1"/>
                      <a:pt x="10"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3" name="Freeform 449"/>
              <p:cNvSpPr>
                <a:spLocks/>
              </p:cNvSpPr>
              <p:nvPr/>
            </p:nvSpPr>
            <p:spPr bwMode="auto">
              <a:xfrm>
                <a:off x="4024" y="2742"/>
                <a:ext cx="7" cy="41"/>
              </a:xfrm>
              <a:custGeom>
                <a:avLst/>
                <a:gdLst>
                  <a:gd name="T0" fmla="*/ 65 w 4"/>
                  <a:gd name="T1" fmla="*/ 0 h 21"/>
                  <a:gd name="T2" fmla="*/ 65 w 4"/>
                  <a:gd name="T3" fmla="*/ 595 h 21"/>
                  <a:gd name="T4" fmla="*/ 0 60000 65536"/>
                  <a:gd name="T5" fmla="*/ 0 60000 65536"/>
                  <a:gd name="T6" fmla="*/ 0 w 4"/>
                  <a:gd name="T7" fmla="*/ 0 h 21"/>
                  <a:gd name="T8" fmla="*/ 4 w 4"/>
                  <a:gd name="T9" fmla="*/ 21 h 21"/>
                </a:gdLst>
                <a:ahLst/>
                <a:cxnLst>
                  <a:cxn ang="T4">
                    <a:pos x="T0" y="T1"/>
                  </a:cxn>
                  <a:cxn ang="T5">
                    <a:pos x="T2" y="T3"/>
                  </a:cxn>
                </a:cxnLst>
                <a:rect l="T6" t="T7" r="T8" b="T9"/>
                <a:pathLst>
                  <a:path w="4" h="21">
                    <a:moveTo>
                      <a:pt x="4" y="0"/>
                    </a:moveTo>
                    <a:cubicBezTo>
                      <a:pt x="0" y="5"/>
                      <a:pt x="1" y="15"/>
                      <a:pt x="4" y="2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4" name="Freeform 450"/>
              <p:cNvSpPr>
                <a:spLocks/>
              </p:cNvSpPr>
              <p:nvPr/>
            </p:nvSpPr>
            <p:spPr bwMode="auto">
              <a:xfrm>
                <a:off x="4051" y="2795"/>
                <a:ext cx="16" cy="46"/>
              </a:xfrm>
              <a:custGeom>
                <a:avLst/>
                <a:gdLst>
                  <a:gd name="T0" fmla="*/ 224 w 8"/>
                  <a:gd name="T1" fmla="*/ 0 h 23"/>
                  <a:gd name="T2" fmla="*/ 256 w 8"/>
                  <a:gd name="T3" fmla="*/ 736 h 23"/>
                  <a:gd name="T4" fmla="*/ 0 60000 65536"/>
                  <a:gd name="T5" fmla="*/ 0 60000 65536"/>
                  <a:gd name="T6" fmla="*/ 0 w 8"/>
                  <a:gd name="T7" fmla="*/ 0 h 23"/>
                  <a:gd name="T8" fmla="*/ 8 w 8"/>
                  <a:gd name="T9" fmla="*/ 23 h 23"/>
                </a:gdLst>
                <a:ahLst/>
                <a:cxnLst>
                  <a:cxn ang="T4">
                    <a:pos x="T0" y="T1"/>
                  </a:cxn>
                  <a:cxn ang="T5">
                    <a:pos x="T2" y="T3"/>
                  </a:cxn>
                </a:cxnLst>
                <a:rect l="T6" t="T7" r="T8" b="T9"/>
                <a:pathLst>
                  <a:path w="8" h="23">
                    <a:moveTo>
                      <a:pt x="7" y="0"/>
                    </a:moveTo>
                    <a:cubicBezTo>
                      <a:pt x="3" y="7"/>
                      <a:pt x="0" y="18"/>
                      <a:pt x="8" y="2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5" name="Freeform 451"/>
              <p:cNvSpPr>
                <a:spLocks/>
              </p:cNvSpPr>
              <p:nvPr/>
            </p:nvSpPr>
            <p:spPr bwMode="auto">
              <a:xfrm>
                <a:off x="4065" y="2829"/>
                <a:ext cx="14" cy="43"/>
              </a:xfrm>
              <a:custGeom>
                <a:avLst/>
                <a:gdLst>
                  <a:gd name="T0" fmla="*/ 128 w 7"/>
                  <a:gd name="T1" fmla="*/ 0 h 22"/>
                  <a:gd name="T2" fmla="*/ 224 w 7"/>
                  <a:gd name="T3" fmla="*/ 627 h 22"/>
                  <a:gd name="T4" fmla="*/ 0 60000 65536"/>
                  <a:gd name="T5" fmla="*/ 0 60000 65536"/>
                  <a:gd name="T6" fmla="*/ 0 w 7"/>
                  <a:gd name="T7" fmla="*/ 0 h 22"/>
                  <a:gd name="T8" fmla="*/ 7 w 7"/>
                  <a:gd name="T9" fmla="*/ 22 h 22"/>
                </a:gdLst>
                <a:ahLst/>
                <a:cxnLst>
                  <a:cxn ang="T4">
                    <a:pos x="T0" y="T1"/>
                  </a:cxn>
                  <a:cxn ang="T5">
                    <a:pos x="T2" y="T3"/>
                  </a:cxn>
                </a:cxnLst>
                <a:rect l="T6" t="T7" r="T8" b="T9"/>
                <a:pathLst>
                  <a:path w="7" h="22">
                    <a:moveTo>
                      <a:pt x="4" y="0"/>
                    </a:moveTo>
                    <a:cubicBezTo>
                      <a:pt x="1" y="7"/>
                      <a:pt x="0" y="18"/>
                      <a:pt x="7" y="2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6" name="Freeform 452"/>
              <p:cNvSpPr>
                <a:spLocks/>
              </p:cNvSpPr>
              <p:nvPr/>
            </p:nvSpPr>
            <p:spPr bwMode="auto">
              <a:xfrm>
                <a:off x="4099" y="2861"/>
                <a:ext cx="12" cy="45"/>
              </a:xfrm>
              <a:custGeom>
                <a:avLst/>
                <a:gdLst>
                  <a:gd name="T0" fmla="*/ 0 w 6"/>
                  <a:gd name="T1" fmla="*/ 0 h 23"/>
                  <a:gd name="T2" fmla="*/ 0 w 6"/>
                  <a:gd name="T3" fmla="*/ 659 h 23"/>
                  <a:gd name="T4" fmla="*/ 0 60000 65536"/>
                  <a:gd name="T5" fmla="*/ 0 60000 65536"/>
                  <a:gd name="T6" fmla="*/ 0 w 6"/>
                  <a:gd name="T7" fmla="*/ 0 h 23"/>
                  <a:gd name="T8" fmla="*/ 6 w 6"/>
                  <a:gd name="T9" fmla="*/ 23 h 23"/>
                </a:gdLst>
                <a:ahLst/>
                <a:cxnLst>
                  <a:cxn ang="T4">
                    <a:pos x="T0" y="T1"/>
                  </a:cxn>
                  <a:cxn ang="T5">
                    <a:pos x="T2" y="T3"/>
                  </a:cxn>
                </a:cxnLst>
                <a:rect l="T6" t="T7" r="T8" b="T9"/>
                <a:pathLst>
                  <a:path w="6" h="23">
                    <a:moveTo>
                      <a:pt x="0" y="0"/>
                    </a:moveTo>
                    <a:cubicBezTo>
                      <a:pt x="6" y="7"/>
                      <a:pt x="4" y="16"/>
                      <a:pt x="0" y="2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7" name="Freeform 453"/>
              <p:cNvSpPr>
                <a:spLocks/>
              </p:cNvSpPr>
              <p:nvPr/>
            </p:nvSpPr>
            <p:spPr bwMode="auto">
              <a:xfrm>
                <a:off x="4091" y="2896"/>
                <a:ext cx="8" cy="30"/>
              </a:xfrm>
              <a:custGeom>
                <a:avLst/>
                <a:gdLst>
                  <a:gd name="T0" fmla="*/ 0 w 4"/>
                  <a:gd name="T1" fmla="*/ 0 h 15"/>
                  <a:gd name="T2" fmla="*/ 0 w 4"/>
                  <a:gd name="T3" fmla="*/ 480 h 15"/>
                  <a:gd name="T4" fmla="*/ 0 60000 65536"/>
                  <a:gd name="T5" fmla="*/ 0 60000 65536"/>
                  <a:gd name="T6" fmla="*/ 0 w 4"/>
                  <a:gd name="T7" fmla="*/ 0 h 15"/>
                  <a:gd name="T8" fmla="*/ 4 w 4"/>
                  <a:gd name="T9" fmla="*/ 15 h 15"/>
                </a:gdLst>
                <a:ahLst/>
                <a:cxnLst>
                  <a:cxn ang="T4">
                    <a:pos x="T0" y="T1"/>
                  </a:cxn>
                  <a:cxn ang="T5">
                    <a:pos x="T2" y="T3"/>
                  </a:cxn>
                </a:cxnLst>
                <a:rect l="T6" t="T7" r="T8" b="T9"/>
                <a:pathLst>
                  <a:path w="4" h="15">
                    <a:moveTo>
                      <a:pt x="0" y="0"/>
                    </a:moveTo>
                    <a:cubicBezTo>
                      <a:pt x="4" y="4"/>
                      <a:pt x="4" y="10"/>
                      <a:pt x="0"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8" name="Freeform 454"/>
              <p:cNvSpPr>
                <a:spLocks/>
              </p:cNvSpPr>
              <p:nvPr/>
            </p:nvSpPr>
            <p:spPr bwMode="auto">
              <a:xfrm>
                <a:off x="4150" y="2853"/>
                <a:ext cx="50" cy="19"/>
              </a:xfrm>
              <a:custGeom>
                <a:avLst/>
                <a:gdLst>
                  <a:gd name="T0" fmla="*/ 0 w 25"/>
                  <a:gd name="T1" fmla="*/ 245 h 10"/>
                  <a:gd name="T2" fmla="*/ 800 w 25"/>
                  <a:gd name="T3" fmla="*/ 76 h 10"/>
                  <a:gd name="T4" fmla="*/ 0 60000 65536"/>
                  <a:gd name="T5" fmla="*/ 0 60000 65536"/>
                  <a:gd name="T6" fmla="*/ 0 w 25"/>
                  <a:gd name="T7" fmla="*/ 0 h 10"/>
                  <a:gd name="T8" fmla="*/ 25 w 25"/>
                  <a:gd name="T9" fmla="*/ 10 h 10"/>
                </a:gdLst>
                <a:ahLst/>
                <a:cxnLst>
                  <a:cxn ang="T4">
                    <a:pos x="T0" y="T1"/>
                  </a:cxn>
                  <a:cxn ang="T5">
                    <a:pos x="T2" y="T3"/>
                  </a:cxn>
                </a:cxnLst>
                <a:rect l="T6" t="T7" r="T8" b="T9"/>
                <a:pathLst>
                  <a:path w="25" h="10">
                    <a:moveTo>
                      <a:pt x="0" y="10"/>
                    </a:moveTo>
                    <a:cubicBezTo>
                      <a:pt x="6" y="0"/>
                      <a:pt x="17" y="0"/>
                      <a:pt x="25" y="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89" name="Freeform 455"/>
              <p:cNvSpPr>
                <a:spLocks/>
              </p:cNvSpPr>
              <p:nvPr/>
            </p:nvSpPr>
            <p:spPr bwMode="auto">
              <a:xfrm>
                <a:off x="4198" y="2831"/>
                <a:ext cx="29" cy="37"/>
              </a:xfrm>
              <a:custGeom>
                <a:avLst/>
                <a:gdLst>
                  <a:gd name="T0" fmla="*/ 0 w 15"/>
                  <a:gd name="T1" fmla="*/ 532 h 19"/>
                  <a:gd name="T2" fmla="*/ 404 w 15"/>
                  <a:gd name="T3" fmla="*/ 0 h 19"/>
                  <a:gd name="T4" fmla="*/ 0 60000 65536"/>
                  <a:gd name="T5" fmla="*/ 0 60000 65536"/>
                  <a:gd name="T6" fmla="*/ 0 w 15"/>
                  <a:gd name="T7" fmla="*/ 0 h 19"/>
                  <a:gd name="T8" fmla="*/ 15 w 15"/>
                  <a:gd name="T9" fmla="*/ 19 h 19"/>
                </a:gdLst>
                <a:ahLst/>
                <a:cxnLst>
                  <a:cxn ang="T4">
                    <a:pos x="T0" y="T1"/>
                  </a:cxn>
                  <a:cxn ang="T5">
                    <a:pos x="T2" y="T3"/>
                  </a:cxn>
                </a:cxnLst>
                <a:rect l="T6" t="T7" r="T8" b="T9"/>
                <a:pathLst>
                  <a:path w="15" h="19">
                    <a:moveTo>
                      <a:pt x="0" y="19"/>
                    </a:moveTo>
                    <a:cubicBezTo>
                      <a:pt x="0" y="10"/>
                      <a:pt x="8" y="3"/>
                      <a:pt x="1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0" name="Freeform 456"/>
              <p:cNvSpPr>
                <a:spLocks/>
              </p:cNvSpPr>
              <p:nvPr/>
            </p:nvSpPr>
            <p:spPr bwMode="auto">
              <a:xfrm>
                <a:off x="4267" y="2833"/>
                <a:ext cx="14" cy="47"/>
              </a:xfrm>
              <a:custGeom>
                <a:avLst/>
                <a:gdLst>
                  <a:gd name="T0" fmla="*/ 32 w 7"/>
                  <a:gd name="T1" fmla="*/ 0 h 24"/>
                  <a:gd name="T2" fmla="*/ 0 w 7"/>
                  <a:gd name="T3" fmla="*/ 691 h 24"/>
                  <a:gd name="T4" fmla="*/ 0 60000 65536"/>
                  <a:gd name="T5" fmla="*/ 0 60000 65536"/>
                  <a:gd name="T6" fmla="*/ 0 w 7"/>
                  <a:gd name="T7" fmla="*/ 0 h 24"/>
                  <a:gd name="T8" fmla="*/ 7 w 7"/>
                  <a:gd name="T9" fmla="*/ 24 h 24"/>
                </a:gdLst>
                <a:ahLst/>
                <a:cxnLst>
                  <a:cxn ang="T4">
                    <a:pos x="T0" y="T1"/>
                  </a:cxn>
                  <a:cxn ang="T5">
                    <a:pos x="T2" y="T3"/>
                  </a:cxn>
                </a:cxnLst>
                <a:rect l="T6" t="T7" r="T8" b="T9"/>
                <a:pathLst>
                  <a:path w="7" h="24">
                    <a:moveTo>
                      <a:pt x="1" y="0"/>
                    </a:moveTo>
                    <a:cubicBezTo>
                      <a:pt x="7" y="9"/>
                      <a:pt x="5" y="15"/>
                      <a:pt x="0" y="2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1" name="Freeform 457"/>
              <p:cNvSpPr>
                <a:spLocks/>
              </p:cNvSpPr>
              <p:nvPr/>
            </p:nvSpPr>
            <p:spPr bwMode="auto">
              <a:xfrm>
                <a:off x="4257" y="2870"/>
                <a:ext cx="16" cy="46"/>
              </a:xfrm>
              <a:custGeom>
                <a:avLst/>
                <a:gdLst>
                  <a:gd name="T0" fmla="*/ 0 w 8"/>
                  <a:gd name="T1" fmla="*/ 0 h 23"/>
                  <a:gd name="T2" fmla="*/ 160 w 8"/>
                  <a:gd name="T3" fmla="*/ 736 h 23"/>
                  <a:gd name="T4" fmla="*/ 0 60000 65536"/>
                  <a:gd name="T5" fmla="*/ 0 60000 65536"/>
                  <a:gd name="T6" fmla="*/ 0 w 8"/>
                  <a:gd name="T7" fmla="*/ 0 h 23"/>
                  <a:gd name="T8" fmla="*/ 8 w 8"/>
                  <a:gd name="T9" fmla="*/ 23 h 23"/>
                </a:gdLst>
                <a:ahLst/>
                <a:cxnLst>
                  <a:cxn ang="T4">
                    <a:pos x="T0" y="T1"/>
                  </a:cxn>
                  <a:cxn ang="T5">
                    <a:pos x="T2" y="T3"/>
                  </a:cxn>
                </a:cxnLst>
                <a:rect l="T6" t="T7" r="T8" b="T9"/>
                <a:pathLst>
                  <a:path w="8" h="23">
                    <a:moveTo>
                      <a:pt x="0" y="0"/>
                    </a:moveTo>
                    <a:cubicBezTo>
                      <a:pt x="8" y="5"/>
                      <a:pt x="8" y="15"/>
                      <a:pt x="5" y="2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2" name="Freeform 458"/>
              <p:cNvSpPr>
                <a:spLocks/>
              </p:cNvSpPr>
              <p:nvPr/>
            </p:nvSpPr>
            <p:spPr bwMode="auto">
              <a:xfrm>
                <a:off x="4253" y="2912"/>
                <a:ext cx="24" cy="24"/>
              </a:xfrm>
              <a:custGeom>
                <a:avLst/>
                <a:gdLst>
                  <a:gd name="T0" fmla="*/ 0 w 12"/>
                  <a:gd name="T1" fmla="*/ 32 h 12"/>
                  <a:gd name="T2" fmla="*/ 384 w 12"/>
                  <a:gd name="T3" fmla="*/ 384 h 12"/>
                  <a:gd name="T4" fmla="*/ 0 60000 65536"/>
                  <a:gd name="T5" fmla="*/ 0 60000 65536"/>
                  <a:gd name="T6" fmla="*/ 0 w 12"/>
                  <a:gd name="T7" fmla="*/ 0 h 12"/>
                  <a:gd name="T8" fmla="*/ 12 w 12"/>
                  <a:gd name="T9" fmla="*/ 12 h 12"/>
                </a:gdLst>
                <a:ahLst/>
                <a:cxnLst>
                  <a:cxn ang="T4">
                    <a:pos x="T0" y="T1"/>
                  </a:cxn>
                  <a:cxn ang="T5">
                    <a:pos x="T2" y="T3"/>
                  </a:cxn>
                </a:cxnLst>
                <a:rect l="T6" t="T7" r="T8" b="T9"/>
                <a:pathLst>
                  <a:path w="12" h="12">
                    <a:moveTo>
                      <a:pt x="0" y="1"/>
                    </a:moveTo>
                    <a:cubicBezTo>
                      <a:pt x="6" y="0"/>
                      <a:pt x="11" y="7"/>
                      <a:pt x="12"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3" name="Freeform 459"/>
              <p:cNvSpPr>
                <a:spLocks/>
              </p:cNvSpPr>
              <p:nvPr/>
            </p:nvSpPr>
            <p:spPr bwMode="auto">
              <a:xfrm>
                <a:off x="4136" y="2924"/>
                <a:ext cx="34" cy="28"/>
              </a:xfrm>
              <a:custGeom>
                <a:avLst/>
                <a:gdLst>
                  <a:gd name="T0" fmla="*/ 0 w 17"/>
                  <a:gd name="T1" fmla="*/ 0 h 14"/>
                  <a:gd name="T2" fmla="*/ 544 w 17"/>
                  <a:gd name="T3" fmla="*/ 384 h 14"/>
                  <a:gd name="T4" fmla="*/ 0 60000 65536"/>
                  <a:gd name="T5" fmla="*/ 0 60000 65536"/>
                  <a:gd name="T6" fmla="*/ 0 w 17"/>
                  <a:gd name="T7" fmla="*/ 0 h 14"/>
                  <a:gd name="T8" fmla="*/ 17 w 17"/>
                  <a:gd name="T9" fmla="*/ 14 h 14"/>
                </a:gdLst>
                <a:ahLst/>
                <a:cxnLst>
                  <a:cxn ang="T4">
                    <a:pos x="T0" y="T1"/>
                  </a:cxn>
                  <a:cxn ang="T5">
                    <a:pos x="T2" y="T3"/>
                  </a:cxn>
                </a:cxnLst>
                <a:rect l="T6" t="T7" r="T8" b="T9"/>
                <a:pathLst>
                  <a:path w="17" h="14">
                    <a:moveTo>
                      <a:pt x="0" y="0"/>
                    </a:moveTo>
                    <a:cubicBezTo>
                      <a:pt x="3" y="7"/>
                      <a:pt x="9" y="14"/>
                      <a:pt x="17"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4" name="Freeform 460"/>
              <p:cNvSpPr>
                <a:spLocks/>
              </p:cNvSpPr>
              <p:nvPr/>
            </p:nvSpPr>
            <p:spPr bwMode="auto">
              <a:xfrm>
                <a:off x="4170" y="2936"/>
                <a:ext cx="22" cy="29"/>
              </a:xfrm>
              <a:custGeom>
                <a:avLst/>
                <a:gdLst>
                  <a:gd name="T0" fmla="*/ 0 w 11"/>
                  <a:gd name="T1" fmla="*/ 0 h 15"/>
                  <a:gd name="T2" fmla="*/ 352 w 11"/>
                  <a:gd name="T3" fmla="*/ 404 h 15"/>
                  <a:gd name="T4" fmla="*/ 0 60000 65536"/>
                  <a:gd name="T5" fmla="*/ 0 60000 65536"/>
                  <a:gd name="T6" fmla="*/ 0 w 11"/>
                  <a:gd name="T7" fmla="*/ 0 h 15"/>
                  <a:gd name="T8" fmla="*/ 11 w 11"/>
                  <a:gd name="T9" fmla="*/ 15 h 15"/>
                </a:gdLst>
                <a:ahLst/>
                <a:cxnLst>
                  <a:cxn ang="T4">
                    <a:pos x="T0" y="T1"/>
                  </a:cxn>
                  <a:cxn ang="T5">
                    <a:pos x="T2" y="T3"/>
                  </a:cxn>
                </a:cxnLst>
                <a:rect l="T6" t="T7" r="T8" b="T9"/>
                <a:pathLst>
                  <a:path w="11" h="15">
                    <a:moveTo>
                      <a:pt x="0" y="0"/>
                    </a:moveTo>
                    <a:cubicBezTo>
                      <a:pt x="0" y="6"/>
                      <a:pt x="4" y="15"/>
                      <a:pt x="11"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5" name="Freeform 461"/>
              <p:cNvSpPr>
                <a:spLocks/>
              </p:cNvSpPr>
              <p:nvPr/>
            </p:nvSpPr>
            <p:spPr bwMode="auto">
              <a:xfrm>
                <a:off x="4182" y="2898"/>
                <a:ext cx="18" cy="32"/>
              </a:xfrm>
              <a:custGeom>
                <a:avLst/>
                <a:gdLst>
                  <a:gd name="T0" fmla="*/ 0 w 9"/>
                  <a:gd name="T1" fmla="*/ 0 h 16"/>
                  <a:gd name="T2" fmla="*/ 256 w 9"/>
                  <a:gd name="T3" fmla="*/ 512 h 16"/>
                  <a:gd name="T4" fmla="*/ 0 60000 65536"/>
                  <a:gd name="T5" fmla="*/ 0 60000 65536"/>
                  <a:gd name="T6" fmla="*/ 0 w 9"/>
                  <a:gd name="T7" fmla="*/ 0 h 16"/>
                  <a:gd name="T8" fmla="*/ 9 w 9"/>
                  <a:gd name="T9" fmla="*/ 16 h 16"/>
                </a:gdLst>
                <a:ahLst/>
                <a:cxnLst>
                  <a:cxn ang="T4">
                    <a:pos x="T0" y="T1"/>
                  </a:cxn>
                  <a:cxn ang="T5">
                    <a:pos x="T2" y="T3"/>
                  </a:cxn>
                </a:cxnLst>
                <a:rect l="T6" t="T7" r="T8" b="T9"/>
                <a:pathLst>
                  <a:path w="9" h="16">
                    <a:moveTo>
                      <a:pt x="0" y="0"/>
                    </a:moveTo>
                    <a:cubicBezTo>
                      <a:pt x="6" y="3"/>
                      <a:pt x="9" y="10"/>
                      <a:pt x="8"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6" name="Freeform 462"/>
              <p:cNvSpPr>
                <a:spLocks/>
              </p:cNvSpPr>
              <p:nvPr/>
            </p:nvSpPr>
            <p:spPr bwMode="auto">
              <a:xfrm>
                <a:off x="4198" y="2908"/>
                <a:ext cx="12" cy="8"/>
              </a:xfrm>
              <a:custGeom>
                <a:avLst/>
                <a:gdLst>
                  <a:gd name="T0" fmla="*/ 0 w 6"/>
                  <a:gd name="T1" fmla="*/ 128 h 4"/>
                  <a:gd name="T2" fmla="*/ 192 w 6"/>
                  <a:gd name="T3" fmla="*/ 0 h 4"/>
                  <a:gd name="T4" fmla="*/ 0 60000 65536"/>
                  <a:gd name="T5" fmla="*/ 0 60000 65536"/>
                  <a:gd name="T6" fmla="*/ 0 w 6"/>
                  <a:gd name="T7" fmla="*/ 0 h 4"/>
                  <a:gd name="T8" fmla="*/ 6 w 6"/>
                  <a:gd name="T9" fmla="*/ 4 h 4"/>
                </a:gdLst>
                <a:ahLst/>
                <a:cxnLst>
                  <a:cxn ang="T4">
                    <a:pos x="T0" y="T1"/>
                  </a:cxn>
                  <a:cxn ang="T5">
                    <a:pos x="T2" y="T3"/>
                  </a:cxn>
                </a:cxnLst>
                <a:rect l="T6" t="T7" r="T8" b="T9"/>
                <a:pathLst>
                  <a:path w="6" h="4">
                    <a:moveTo>
                      <a:pt x="0" y="4"/>
                    </a:moveTo>
                    <a:cubicBezTo>
                      <a:pt x="2" y="2"/>
                      <a:pt x="4" y="0"/>
                      <a:pt x="6"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7" name="Freeform 463"/>
              <p:cNvSpPr>
                <a:spLocks/>
              </p:cNvSpPr>
              <p:nvPr/>
            </p:nvSpPr>
            <p:spPr bwMode="auto">
              <a:xfrm>
                <a:off x="4014" y="2427"/>
                <a:ext cx="53" cy="26"/>
              </a:xfrm>
              <a:custGeom>
                <a:avLst/>
                <a:gdLst>
                  <a:gd name="T0" fmla="*/ 0 w 27"/>
                  <a:gd name="T1" fmla="*/ 0 h 13"/>
                  <a:gd name="T2" fmla="*/ 785 w 27"/>
                  <a:gd name="T3" fmla="*/ 64 h 13"/>
                  <a:gd name="T4" fmla="*/ 0 60000 65536"/>
                  <a:gd name="T5" fmla="*/ 0 60000 65536"/>
                  <a:gd name="T6" fmla="*/ 0 w 27"/>
                  <a:gd name="T7" fmla="*/ 0 h 13"/>
                  <a:gd name="T8" fmla="*/ 27 w 27"/>
                  <a:gd name="T9" fmla="*/ 13 h 13"/>
                </a:gdLst>
                <a:ahLst/>
                <a:cxnLst>
                  <a:cxn ang="T4">
                    <a:pos x="T0" y="T1"/>
                  </a:cxn>
                  <a:cxn ang="T5">
                    <a:pos x="T2" y="T3"/>
                  </a:cxn>
                </a:cxnLst>
                <a:rect l="T6" t="T7" r="T8" b="T9"/>
                <a:pathLst>
                  <a:path w="27" h="13">
                    <a:moveTo>
                      <a:pt x="0" y="0"/>
                    </a:moveTo>
                    <a:cubicBezTo>
                      <a:pt x="10" y="9"/>
                      <a:pt x="17" y="13"/>
                      <a:pt x="27" y="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8" name="Freeform 464"/>
              <p:cNvSpPr>
                <a:spLocks/>
              </p:cNvSpPr>
              <p:nvPr/>
            </p:nvSpPr>
            <p:spPr bwMode="auto">
              <a:xfrm>
                <a:off x="4059" y="2413"/>
                <a:ext cx="36" cy="34"/>
              </a:xfrm>
              <a:custGeom>
                <a:avLst/>
                <a:gdLst>
                  <a:gd name="T0" fmla="*/ 0 w 18"/>
                  <a:gd name="T1" fmla="*/ 0 h 17"/>
                  <a:gd name="T2" fmla="*/ 576 w 18"/>
                  <a:gd name="T3" fmla="*/ 480 h 17"/>
                  <a:gd name="T4" fmla="*/ 0 60000 65536"/>
                  <a:gd name="T5" fmla="*/ 0 60000 65536"/>
                  <a:gd name="T6" fmla="*/ 0 w 18"/>
                  <a:gd name="T7" fmla="*/ 0 h 17"/>
                  <a:gd name="T8" fmla="*/ 18 w 18"/>
                  <a:gd name="T9" fmla="*/ 17 h 17"/>
                </a:gdLst>
                <a:ahLst/>
                <a:cxnLst>
                  <a:cxn ang="T4">
                    <a:pos x="T0" y="T1"/>
                  </a:cxn>
                  <a:cxn ang="T5">
                    <a:pos x="T2" y="T3"/>
                  </a:cxn>
                </a:cxnLst>
                <a:rect l="T6" t="T7" r="T8" b="T9"/>
                <a:pathLst>
                  <a:path w="18" h="17">
                    <a:moveTo>
                      <a:pt x="0" y="0"/>
                    </a:moveTo>
                    <a:cubicBezTo>
                      <a:pt x="2" y="10"/>
                      <a:pt x="8" y="17"/>
                      <a:pt x="18"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99" name="Freeform 465"/>
              <p:cNvSpPr>
                <a:spLocks/>
              </p:cNvSpPr>
              <p:nvPr/>
            </p:nvSpPr>
            <p:spPr bwMode="auto">
              <a:xfrm>
                <a:off x="4091" y="2342"/>
                <a:ext cx="51" cy="35"/>
              </a:xfrm>
              <a:custGeom>
                <a:avLst/>
                <a:gdLst>
                  <a:gd name="T0" fmla="*/ 31 w 26"/>
                  <a:gd name="T1" fmla="*/ 0 h 18"/>
                  <a:gd name="T2" fmla="*/ 753 w 26"/>
                  <a:gd name="T3" fmla="*/ 469 h 18"/>
                  <a:gd name="T4" fmla="*/ 0 60000 65536"/>
                  <a:gd name="T5" fmla="*/ 0 60000 65536"/>
                  <a:gd name="T6" fmla="*/ 0 w 26"/>
                  <a:gd name="T7" fmla="*/ 0 h 18"/>
                  <a:gd name="T8" fmla="*/ 26 w 26"/>
                  <a:gd name="T9" fmla="*/ 18 h 18"/>
                </a:gdLst>
                <a:ahLst/>
                <a:cxnLst>
                  <a:cxn ang="T4">
                    <a:pos x="T0" y="T1"/>
                  </a:cxn>
                  <a:cxn ang="T5">
                    <a:pos x="T2" y="T3"/>
                  </a:cxn>
                </a:cxnLst>
                <a:rect l="T6" t="T7" r="T8" b="T9"/>
                <a:pathLst>
                  <a:path w="26" h="18">
                    <a:moveTo>
                      <a:pt x="1" y="0"/>
                    </a:moveTo>
                    <a:cubicBezTo>
                      <a:pt x="0" y="12"/>
                      <a:pt x="17" y="18"/>
                      <a:pt x="26"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0" name="Freeform 466"/>
              <p:cNvSpPr>
                <a:spLocks/>
              </p:cNvSpPr>
              <p:nvPr/>
            </p:nvSpPr>
            <p:spPr bwMode="auto">
              <a:xfrm>
                <a:off x="4142" y="2360"/>
                <a:ext cx="32" cy="41"/>
              </a:xfrm>
              <a:custGeom>
                <a:avLst/>
                <a:gdLst>
                  <a:gd name="T0" fmla="*/ 32 w 16"/>
                  <a:gd name="T1" fmla="*/ 0 h 21"/>
                  <a:gd name="T2" fmla="*/ 512 w 16"/>
                  <a:gd name="T3" fmla="*/ 476 h 21"/>
                  <a:gd name="T4" fmla="*/ 0 60000 65536"/>
                  <a:gd name="T5" fmla="*/ 0 60000 65536"/>
                  <a:gd name="T6" fmla="*/ 0 w 16"/>
                  <a:gd name="T7" fmla="*/ 0 h 21"/>
                  <a:gd name="T8" fmla="*/ 16 w 16"/>
                  <a:gd name="T9" fmla="*/ 21 h 21"/>
                </a:gdLst>
                <a:ahLst/>
                <a:cxnLst>
                  <a:cxn ang="T4">
                    <a:pos x="T0" y="T1"/>
                  </a:cxn>
                  <a:cxn ang="T5">
                    <a:pos x="T2" y="T3"/>
                  </a:cxn>
                </a:cxnLst>
                <a:rect l="T6" t="T7" r="T8" b="T9"/>
                <a:pathLst>
                  <a:path w="16" h="21">
                    <a:moveTo>
                      <a:pt x="1" y="0"/>
                    </a:moveTo>
                    <a:cubicBezTo>
                      <a:pt x="0" y="9"/>
                      <a:pt x="6" y="21"/>
                      <a:pt x="16"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1" name="Freeform 467"/>
              <p:cNvSpPr>
                <a:spLocks/>
              </p:cNvSpPr>
              <p:nvPr/>
            </p:nvSpPr>
            <p:spPr bwMode="auto">
              <a:xfrm>
                <a:off x="4176" y="2379"/>
                <a:ext cx="14" cy="24"/>
              </a:xfrm>
              <a:custGeom>
                <a:avLst/>
                <a:gdLst>
                  <a:gd name="T0" fmla="*/ 0 w 7"/>
                  <a:gd name="T1" fmla="*/ 0 h 12"/>
                  <a:gd name="T2" fmla="*/ 224 w 7"/>
                  <a:gd name="T3" fmla="*/ 384 h 12"/>
                  <a:gd name="T4" fmla="*/ 0 60000 65536"/>
                  <a:gd name="T5" fmla="*/ 0 60000 65536"/>
                  <a:gd name="T6" fmla="*/ 0 w 7"/>
                  <a:gd name="T7" fmla="*/ 0 h 12"/>
                  <a:gd name="T8" fmla="*/ 7 w 7"/>
                  <a:gd name="T9" fmla="*/ 12 h 12"/>
                </a:gdLst>
                <a:ahLst/>
                <a:cxnLst>
                  <a:cxn ang="T4">
                    <a:pos x="T0" y="T1"/>
                  </a:cxn>
                  <a:cxn ang="T5">
                    <a:pos x="T2" y="T3"/>
                  </a:cxn>
                </a:cxnLst>
                <a:rect l="T6" t="T7" r="T8" b="T9"/>
                <a:pathLst>
                  <a:path w="7" h="12">
                    <a:moveTo>
                      <a:pt x="0" y="0"/>
                    </a:moveTo>
                    <a:cubicBezTo>
                      <a:pt x="0" y="5"/>
                      <a:pt x="2" y="11"/>
                      <a:pt x="7"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2" name="Freeform 468"/>
              <p:cNvSpPr>
                <a:spLocks/>
              </p:cNvSpPr>
              <p:nvPr/>
            </p:nvSpPr>
            <p:spPr bwMode="auto">
              <a:xfrm>
                <a:off x="4148" y="2294"/>
                <a:ext cx="44" cy="44"/>
              </a:xfrm>
              <a:custGeom>
                <a:avLst/>
                <a:gdLst>
                  <a:gd name="T0" fmla="*/ 0 w 22"/>
                  <a:gd name="T1" fmla="*/ 64 h 22"/>
                  <a:gd name="T2" fmla="*/ 672 w 22"/>
                  <a:gd name="T3" fmla="*/ 704 h 22"/>
                  <a:gd name="T4" fmla="*/ 0 60000 65536"/>
                  <a:gd name="T5" fmla="*/ 0 60000 65536"/>
                  <a:gd name="T6" fmla="*/ 0 w 22"/>
                  <a:gd name="T7" fmla="*/ 0 h 22"/>
                  <a:gd name="T8" fmla="*/ 22 w 22"/>
                  <a:gd name="T9" fmla="*/ 22 h 22"/>
                </a:gdLst>
                <a:ahLst/>
                <a:cxnLst>
                  <a:cxn ang="T4">
                    <a:pos x="T0" y="T1"/>
                  </a:cxn>
                  <a:cxn ang="T5">
                    <a:pos x="T2" y="T3"/>
                  </a:cxn>
                </a:cxnLst>
                <a:rect l="T6" t="T7" r="T8" b="T9"/>
                <a:pathLst>
                  <a:path w="22" h="22">
                    <a:moveTo>
                      <a:pt x="0" y="2"/>
                    </a:moveTo>
                    <a:cubicBezTo>
                      <a:pt x="14" y="0"/>
                      <a:pt x="22" y="9"/>
                      <a:pt x="21" y="2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3" name="Freeform 469"/>
              <p:cNvSpPr>
                <a:spLocks/>
              </p:cNvSpPr>
              <p:nvPr/>
            </p:nvSpPr>
            <p:spPr bwMode="auto">
              <a:xfrm>
                <a:off x="4188" y="2302"/>
                <a:ext cx="18" cy="14"/>
              </a:xfrm>
              <a:custGeom>
                <a:avLst/>
                <a:gdLst>
                  <a:gd name="T0" fmla="*/ 0 w 9"/>
                  <a:gd name="T1" fmla="*/ 224 h 7"/>
                  <a:gd name="T2" fmla="*/ 288 w 9"/>
                  <a:gd name="T3" fmla="*/ 0 h 7"/>
                  <a:gd name="T4" fmla="*/ 0 60000 65536"/>
                  <a:gd name="T5" fmla="*/ 0 60000 65536"/>
                  <a:gd name="T6" fmla="*/ 0 w 9"/>
                  <a:gd name="T7" fmla="*/ 0 h 7"/>
                  <a:gd name="T8" fmla="*/ 9 w 9"/>
                  <a:gd name="T9" fmla="*/ 7 h 7"/>
                </a:gdLst>
                <a:ahLst/>
                <a:cxnLst>
                  <a:cxn ang="T4">
                    <a:pos x="T0" y="T1"/>
                  </a:cxn>
                  <a:cxn ang="T5">
                    <a:pos x="T2" y="T3"/>
                  </a:cxn>
                </a:cxnLst>
                <a:rect l="T6" t="T7" r="T8" b="T9"/>
                <a:pathLst>
                  <a:path w="9" h="7">
                    <a:moveTo>
                      <a:pt x="0" y="7"/>
                    </a:moveTo>
                    <a:cubicBezTo>
                      <a:pt x="2" y="4"/>
                      <a:pt x="6" y="2"/>
                      <a:pt x="9"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4" name="Freeform 470"/>
              <p:cNvSpPr>
                <a:spLocks/>
              </p:cNvSpPr>
              <p:nvPr/>
            </p:nvSpPr>
            <p:spPr bwMode="auto">
              <a:xfrm>
                <a:off x="4229" y="2231"/>
                <a:ext cx="44" cy="41"/>
              </a:xfrm>
              <a:custGeom>
                <a:avLst/>
                <a:gdLst>
                  <a:gd name="T0" fmla="*/ 0 w 22"/>
                  <a:gd name="T1" fmla="*/ 595 h 21"/>
                  <a:gd name="T2" fmla="*/ 704 w 22"/>
                  <a:gd name="T3" fmla="*/ 0 h 21"/>
                  <a:gd name="T4" fmla="*/ 0 60000 65536"/>
                  <a:gd name="T5" fmla="*/ 0 60000 65536"/>
                  <a:gd name="T6" fmla="*/ 0 w 22"/>
                  <a:gd name="T7" fmla="*/ 0 h 21"/>
                  <a:gd name="T8" fmla="*/ 22 w 22"/>
                  <a:gd name="T9" fmla="*/ 21 h 21"/>
                </a:gdLst>
                <a:ahLst/>
                <a:cxnLst>
                  <a:cxn ang="T4">
                    <a:pos x="T0" y="T1"/>
                  </a:cxn>
                  <a:cxn ang="T5">
                    <a:pos x="T2" y="T3"/>
                  </a:cxn>
                </a:cxnLst>
                <a:rect l="T6" t="T7" r="T8" b="T9"/>
                <a:pathLst>
                  <a:path w="22" h="21">
                    <a:moveTo>
                      <a:pt x="0" y="21"/>
                    </a:moveTo>
                    <a:cubicBezTo>
                      <a:pt x="1" y="11"/>
                      <a:pt x="12" y="2"/>
                      <a:pt x="2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5" name="Freeform 471"/>
              <p:cNvSpPr>
                <a:spLocks/>
              </p:cNvSpPr>
              <p:nvPr/>
            </p:nvSpPr>
            <p:spPr bwMode="auto">
              <a:xfrm>
                <a:off x="4269" y="2203"/>
                <a:ext cx="32" cy="42"/>
              </a:xfrm>
              <a:custGeom>
                <a:avLst/>
                <a:gdLst>
                  <a:gd name="T0" fmla="*/ 32 w 16"/>
                  <a:gd name="T1" fmla="*/ 672 h 21"/>
                  <a:gd name="T2" fmla="*/ 512 w 16"/>
                  <a:gd name="T3" fmla="*/ 0 h 21"/>
                  <a:gd name="T4" fmla="*/ 0 60000 65536"/>
                  <a:gd name="T5" fmla="*/ 0 60000 65536"/>
                  <a:gd name="T6" fmla="*/ 0 w 16"/>
                  <a:gd name="T7" fmla="*/ 0 h 21"/>
                  <a:gd name="T8" fmla="*/ 16 w 16"/>
                  <a:gd name="T9" fmla="*/ 21 h 21"/>
                </a:gdLst>
                <a:ahLst/>
                <a:cxnLst>
                  <a:cxn ang="T4">
                    <a:pos x="T0" y="T1"/>
                  </a:cxn>
                  <a:cxn ang="T5">
                    <a:pos x="T2" y="T3"/>
                  </a:cxn>
                </a:cxnLst>
                <a:rect l="T6" t="T7" r="T8" b="T9"/>
                <a:pathLst>
                  <a:path w="16" h="21">
                    <a:moveTo>
                      <a:pt x="1" y="21"/>
                    </a:moveTo>
                    <a:cubicBezTo>
                      <a:pt x="0" y="9"/>
                      <a:pt x="7" y="7"/>
                      <a:pt x="16"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6" name="Freeform 472"/>
              <p:cNvSpPr>
                <a:spLocks/>
              </p:cNvSpPr>
              <p:nvPr/>
            </p:nvSpPr>
            <p:spPr bwMode="auto">
              <a:xfrm>
                <a:off x="4245" y="2296"/>
                <a:ext cx="24" cy="50"/>
              </a:xfrm>
              <a:custGeom>
                <a:avLst/>
                <a:gdLst>
                  <a:gd name="T0" fmla="*/ 320 w 12"/>
                  <a:gd name="T1" fmla="*/ 0 h 25"/>
                  <a:gd name="T2" fmla="*/ 0 w 12"/>
                  <a:gd name="T3" fmla="*/ 800 h 25"/>
                  <a:gd name="T4" fmla="*/ 0 60000 65536"/>
                  <a:gd name="T5" fmla="*/ 0 60000 65536"/>
                  <a:gd name="T6" fmla="*/ 0 w 12"/>
                  <a:gd name="T7" fmla="*/ 0 h 25"/>
                  <a:gd name="T8" fmla="*/ 12 w 12"/>
                  <a:gd name="T9" fmla="*/ 25 h 25"/>
                </a:gdLst>
                <a:ahLst/>
                <a:cxnLst>
                  <a:cxn ang="T4">
                    <a:pos x="T0" y="T1"/>
                  </a:cxn>
                  <a:cxn ang="T5">
                    <a:pos x="T2" y="T3"/>
                  </a:cxn>
                </a:cxnLst>
                <a:rect l="T6" t="T7" r="T8" b="T9"/>
                <a:pathLst>
                  <a:path w="12" h="25">
                    <a:moveTo>
                      <a:pt x="10" y="0"/>
                    </a:moveTo>
                    <a:cubicBezTo>
                      <a:pt x="12" y="9"/>
                      <a:pt x="10" y="22"/>
                      <a:pt x="0" y="2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7" name="Freeform 473"/>
              <p:cNvSpPr>
                <a:spLocks/>
              </p:cNvSpPr>
              <p:nvPr/>
            </p:nvSpPr>
            <p:spPr bwMode="auto">
              <a:xfrm>
                <a:off x="4263" y="2332"/>
                <a:ext cx="12" cy="12"/>
              </a:xfrm>
              <a:custGeom>
                <a:avLst/>
                <a:gdLst>
                  <a:gd name="T0" fmla="*/ 0 w 6"/>
                  <a:gd name="T1" fmla="*/ 0 h 6"/>
                  <a:gd name="T2" fmla="*/ 192 w 6"/>
                  <a:gd name="T3" fmla="*/ 192 h 6"/>
                  <a:gd name="T4" fmla="*/ 0 60000 65536"/>
                  <a:gd name="T5" fmla="*/ 0 60000 65536"/>
                  <a:gd name="T6" fmla="*/ 0 w 6"/>
                  <a:gd name="T7" fmla="*/ 0 h 6"/>
                  <a:gd name="T8" fmla="*/ 6 w 6"/>
                  <a:gd name="T9" fmla="*/ 6 h 6"/>
                </a:gdLst>
                <a:ahLst/>
                <a:cxnLst>
                  <a:cxn ang="T4">
                    <a:pos x="T0" y="T1"/>
                  </a:cxn>
                  <a:cxn ang="T5">
                    <a:pos x="T2" y="T3"/>
                  </a:cxn>
                </a:cxnLst>
                <a:rect l="T6" t="T7" r="T8" b="T9"/>
                <a:pathLst>
                  <a:path w="6" h="6">
                    <a:moveTo>
                      <a:pt x="0" y="0"/>
                    </a:moveTo>
                    <a:cubicBezTo>
                      <a:pt x="3" y="1"/>
                      <a:pt x="5" y="3"/>
                      <a:pt x="6"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8" name="Freeform 474"/>
              <p:cNvSpPr>
                <a:spLocks/>
              </p:cNvSpPr>
              <p:nvPr/>
            </p:nvSpPr>
            <p:spPr bwMode="auto">
              <a:xfrm>
                <a:off x="4330" y="2330"/>
                <a:ext cx="44" cy="24"/>
              </a:xfrm>
              <a:custGeom>
                <a:avLst/>
                <a:gdLst>
                  <a:gd name="T0" fmla="*/ 0 w 22"/>
                  <a:gd name="T1" fmla="*/ 0 h 12"/>
                  <a:gd name="T2" fmla="*/ 704 w 22"/>
                  <a:gd name="T3" fmla="*/ 32 h 12"/>
                  <a:gd name="T4" fmla="*/ 0 60000 65536"/>
                  <a:gd name="T5" fmla="*/ 0 60000 65536"/>
                  <a:gd name="T6" fmla="*/ 0 w 22"/>
                  <a:gd name="T7" fmla="*/ 0 h 12"/>
                  <a:gd name="T8" fmla="*/ 22 w 22"/>
                  <a:gd name="T9" fmla="*/ 12 h 12"/>
                </a:gdLst>
                <a:ahLst/>
                <a:cxnLst>
                  <a:cxn ang="T4">
                    <a:pos x="T0" y="T1"/>
                  </a:cxn>
                  <a:cxn ang="T5">
                    <a:pos x="T2" y="T3"/>
                  </a:cxn>
                </a:cxnLst>
                <a:rect l="T6" t="T7" r="T8" b="T9"/>
                <a:pathLst>
                  <a:path w="22" h="12">
                    <a:moveTo>
                      <a:pt x="0" y="0"/>
                    </a:moveTo>
                    <a:cubicBezTo>
                      <a:pt x="4" y="12"/>
                      <a:pt x="15" y="6"/>
                      <a:pt x="22"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09" name="Freeform 475"/>
              <p:cNvSpPr>
                <a:spLocks/>
              </p:cNvSpPr>
              <p:nvPr/>
            </p:nvSpPr>
            <p:spPr bwMode="auto">
              <a:xfrm>
                <a:off x="4370" y="2320"/>
                <a:ext cx="30" cy="26"/>
              </a:xfrm>
              <a:custGeom>
                <a:avLst/>
                <a:gdLst>
                  <a:gd name="T0" fmla="*/ 32 w 15"/>
                  <a:gd name="T1" fmla="*/ 0 h 13"/>
                  <a:gd name="T2" fmla="*/ 480 w 15"/>
                  <a:gd name="T3" fmla="*/ 352 h 13"/>
                  <a:gd name="T4" fmla="*/ 0 60000 65536"/>
                  <a:gd name="T5" fmla="*/ 0 60000 65536"/>
                  <a:gd name="T6" fmla="*/ 0 w 15"/>
                  <a:gd name="T7" fmla="*/ 0 h 13"/>
                  <a:gd name="T8" fmla="*/ 15 w 15"/>
                  <a:gd name="T9" fmla="*/ 13 h 13"/>
                </a:gdLst>
                <a:ahLst/>
                <a:cxnLst>
                  <a:cxn ang="T4">
                    <a:pos x="T0" y="T1"/>
                  </a:cxn>
                  <a:cxn ang="T5">
                    <a:pos x="T2" y="T3"/>
                  </a:cxn>
                </a:cxnLst>
                <a:rect l="T6" t="T7" r="T8" b="T9"/>
                <a:pathLst>
                  <a:path w="15" h="13">
                    <a:moveTo>
                      <a:pt x="1" y="0"/>
                    </a:moveTo>
                    <a:cubicBezTo>
                      <a:pt x="0" y="9"/>
                      <a:pt x="7" y="13"/>
                      <a:pt x="15"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0" name="Freeform 476"/>
              <p:cNvSpPr>
                <a:spLocks/>
              </p:cNvSpPr>
              <p:nvPr/>
            </p:nvSpPr>
            <p:spPr bwMode="auto">
              <a:xfrm>
                <a:off x="4326" y="2253"/>
                <a:ext cx="36" cy="23"/>
              </a:xfrm>
              <a:custGeom>
                <a:avLst/>
                <a:gdLst>
                  <a:gd name="T0" fmla="*/ 0 w 18"/>
                  <a:gd name="T1" fmla="*/ 132 h 12"/>
                  <a:gd name="T2" fmla="*/ 576 w 18"/>
                  <a:gd name="T3" fmla="*/ 309 h 12"/>
                  <a:gd name="T4" fmla="*/ 0 60000 65536"/>
                  <a:gd name="T5" fmla="*/ 0 60000 65536"/>
                  <a:gd name="T6" fmla="*/ 0 w 18"/>
                  <a:gd name="T7" fmla="*/ 0 h 12"/>
                  <a:gd name="T8" fmla="*/ 18 w 18"/>
                  <a:gd name="T9" fmla="*/ 12 h 12"/>
                </a:gdLst>
                <a:ahLst/>
                <a:cxnLst>
                  <a:cxn ang="T4">
                    <a:pos x="T0" y="T1"/>
                  </a:cxn>
                  <a:cxn ang="T5">
                    <a:pos x="T2" y="T3"/>
                  </a:cxn>
                </a:cxnLst>
                <a:rect l="T6" t="T7" r="T8" b="T9"/>
                <a:pathLst>
                  <a:path w="18" h="12">
                    <a:moveTo>
                      <a:pt x="0" y="5"/>
                    </a:moveTo>
                    <a:cubicBezTo>
                      <a:pt x="8" y="0"/>
                      <a:pt x="15" y="4"/>
                      <a:pt x="18"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1" name="Freeform 477"/>
              <p:cNvSpPr>
                <a:spLocks/>
              </p:cNvSpPr>
              <p:nvPr/>
            </p:nvSpPr>
            <p:spPr bwMode="auto">
              <a:xfrm>
                <a:off x="4346" y="2274"/>
                <a:ext cx="30" cy="12"/>
              </a:xfrm>
              <a:custGeom>
                <a:avLst/>
                <a:gdLst>
                  <a:gd name="T0" fmla="*/ 0 w 15"/>
                  <a:gd name="T1" fmla="*/ 96 h 6"/>
                  <a:gd name="T2" fmla="*/ 480 w 15"/>
                  <a:gd name="T3" fmla="*/ 192 h 6"/>
                  <a:gd name="T4" fmla="*/ 0 60000 65536"/>
                  <a:gd name="T5" fmla="*/ 0 60000 65536"/>
                  <a:gd name="T6" fmla="*/ 0 w 15"/>
                  <a:gd name="T7" fmla="*/ 0 h 6"/>
                  <a:gd name="T8" fmla="*/ 15 w 15"/>
                  <a:gd name="T9" fmla="*/ 6 h 6"/>
                </a:gdLst>
                <a:ahLst/>
                <a:cxnLst>
                  <a:cxn ang="T4">
                    <a:pos x="T0" y="T1"/>
                  </a:cxn>
                  <a:cxn ang="T5">
                    <a:pos x="T2" y="T3"/>
                  </a:cxn>
                </a:cxnLst>
                <a:rect l="T6" t="T7" r="T8" b="T9"/>
                <a:pathLst>
                  <a:path w="15" h="6">
                    <a:moveTo>
                      <a:pt x="0" y="3"/>
                    </a:moveTo>
                    <a:cubicBezTo>
                      <a:pt x="6" y="0"/>
                      <a:pt x="11" y="2"/>
                      <a:pt x="15"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2" name="Freeform 478"/>
              <p:cNvSpPr>
                <a:spLocks/>
              </p:cNvSpPr>
              <p:nvPr/>
            </p:nvSpPr>
            <p:spPr bwMode="auto">
              <a:xfrm>
                <a:off x="3889" y="2261"/>
                <a:ext cx="26" cy="55"/>
              </a:xfrm>
              <a:custGeom>
                <a:avLst/>
                <a:gdLst>
                  <a:gd name="T0" fmla="*/ 64 w 13"/>
                  <a:gd name="T1" fmla="*/ 0 h 28"/>
                  <a:gd name="T2" fmla="*/ 416 w 13"/>
                  <a:gd name="T3" fmla="*/ 817 h 28"/>
                  <a:gd name="T4" fmla="*/ 0 60000 65536"/>
                  <a:gd name="T5" fmla="*/ 0 60000 65536"/>
                  <a:gd name="T6" fmla="*/ 0 w 13"/>
                  <a:gd name="T7" fmla="*/ 0 h 28"/>
                  <a:gd name="T8" fmla="*/ 13 w 13"/>
                  <a:gd name="T9" fmla="*/ 28 h 28"/>
                </a:gdLst>
                <a:ahLst/>
                <a:cxnLst>
                  <a:cxn ang="T4">
                    <a:pos x="T0" y="T1"/>
                  </a:cxn>
                  <a:cxn ang="T5">
                    <a:pos x="T2" y="T3"/>
                  </a:cxn>
                </a:cxnLst>
                <a:rect l="T6" t="T7" r="T8" b="T9"/>
                <a:pathLst>
                  <a:path w="13" h="28">
                    <a:moveTo>
                      <a:pt x="2" y="0"/>
                    </a:moveTo>
                    <a:cubicBezTo>
                      <a:pt x="0" y="12"/>
                      <a:pt x="0" y="24"/>
                      <a:pt x="13" y="2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3" name="Freeform 479"/>
              <p:cNvSpPr>
                <a:spLocks/>
              </p:cNvSpPr>
              <p:nvPr/>
            </p:nvSpPr>
            <p:spPr bwMode="auto">
              <a:xfrm>
                <a:off x="3911" y="2298"/>
                <a:ext cx="16" cy="44"/>
              </a:xfrm>
              <a:custGeom>
                <a:avLst/>
                <a:gdLst>
                  <a:gd name="T0" fmla="*/ 160 w 8"/>
                  <a:gd name="T1" fmla="*/ 0 h 22"/>
                  <a:gd name="T2" fmla="*/ 256 w 8"/>
                  <a:gd name="T3" fmla="*/ 704 h 22"/>
                  <a:gd name="T4" fmla="*/ 0 60000 65536"/>
                  <a:gd name="T5" fmla="*/ 0 60000 65536"/>
                  <a:gd name="T6" fmla="*/ 0 w 8"/>
                  <a:gd name="T7" fmla="*/ 0 h 22"/>
                  <a:gd name="T8" fmla="*/ 8 w 8"/>
                  <a:gd name="T9" fmla="*/ 22 h 22"/>
                </a:gdLst>
                <a:ahLst/>
                <a:cxnLst>
                  <a:cxn ang="T4">
                    <a:pos x="T0" y="T1"/>
                  </a:cxn>
                  <a:cxn ang="T5">
                    <a:pos x="T2" y="T3"/>
                  </a:cxn>
                </a:cxnLst>
                <a:rect l="T6" t="T7" r="T8" b="T9"/>
                <a:pathLst>
                  <a:path w="8" h="22">
                    <a:moveTo>
                      <a:pt x="5" y="0"/>
                    </a:moveTo>
                    <a:cubicBezTo>
                      <a:pt x="0" y="7"/>
                      <a:pt x="2" y="17"/>
                      <a:pt x="8" y="2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4" name="Freeform 480"/>
              <p:cNvSpPr>
                <a:spLocks/>
              </p:cNvSpPr>
              <p:nvPr/>
            </p:nvSpPr>
            <p:spPr bwMode="auto">
              <a:xfrm>
                <a:off x="3913" y="2352"/>
                <a:ext cx="39" cy="43"/>
              </a:xfrm>
              <a:custGeom>
                <a:avLst/>
                <a:gdLst>
                  <a:gd name="T0" fmla="*/ 0 w 20"/>
                  <a:gd name="T1" fmla="*/ 397 h 22"/>
                  <a:gd name="T2" fmla="*/ 564 w 20"/>
                  <a:gd name="T3" fmla="*/ 0 h 22"/>
                  <a:gd name="T4" fmla="*/ 0 60000 65536"/>
                  <a:gd name="T5" fmla="*/ 0 60000 65536"/>
                  <a:gd name="T6" fmla="*/ 0 w 20"/>
                  <a:gd name="T7" fmla="*/ 0 h 22"/>
                  <a:gd name="T8" fmla="*/ 20 w 20"/>
                  <a:gd name="T9" fmla="*/ 22 h 22"/>
                </a:gdLst>
                <a:ahLst/>
                <a:cxnLst>
                  <a:cxn ang="T4">
                    <a:pos x="T0" y="T1"/>
                  </a:cxn>
                  <a:cxn ang="T5">
                    <a:pos x="T2" y="T3"/>
                  </a:cxn>
                </a:cxnLst>
                <a:rect l="T6" t="T7" r="T8" b="T9"/>
                <a:pathLst>
                  <a:path w="20" h="22">
                    <a:moveTo>
                      <a:pt x="0" y="14"/>
                    </a:moveTo>
                    <a:cubicBezTo>
                      <a:pt x="10" y="22"/>
                      <a:pt x="19" y="9"/>
                      <a:pt x="20"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5" name="Freeform 481"/>
              <p:cNvSpPr>
                <a:spLocks/>
              </p:cNvSpPr>
              <p:nvPr/>
            </p:nvSpPr>
            <p:spPr bwMode="auto">
              <a:xfrm>
                <a:off x="3940" y="2342"/>
                <a:ext cx="22" cy="12"/>
              </a:xfrm>
              <a:custGeom>
                <a:avLst/>
                <a:gdLst>
                  <a:gd name="T0" fmla="*/ 0 w 11"/>
                  <a:gd name="T1" fmla="*/ 96 h 6"/>
                  <a:gd name="T2" fmla="*/ 352 w 11"/>
                  <a:gd name="T3" fmla="*/ 0 h 6"/>
                  <a:gd name="T4" fmla="*/ 0 60000 65536"/>
                  <a:gd name="T5" fmla="*/ 0 60000 65536"/>
                  <a:gd name="T6" fmla="*/ 0 w 11"/>
                  <a:gd name="T7" fmla="*/ 0 h 6"/>
                  <a:gd name="T8" fmla="*/ 11 w 11"/>
                  <a:gd name="T9" fmla="*/ 6 h 6"/>
                </a:gdLst>
                <a:ahLst/>
                <a:cxnLst>
                  <a:cxn ang="T4">
                    <a:pos x="T0" y="T1"/>
                  </a:cxn>
                  <a:cxn ang="T5">
                    <a:pos x="T2" y="T3"/>
                  </a:cxn>
                </a:cxnLst>
                <a:rect l="T6" t="T7" r="T8" b="T9"/>
                <a:pathLst>
                  <a:path w="11" h="6">
                    <a:moveTo>
                      <a:pt x="0" y="3"/>
                    </a:moveTo>
                    <a:cubicBezTo>
                      <a:pt x="4" y="6"/>
                      <a:pt x="9" y="5"/>
                      <a:pt x="11"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6" name="Freeform 482"/>
              <p:cNvSpPr>
                <a:spLocks/>
              </p:cNvSpPr>
              <p:nvPr/>
            </p:nvSpPr>
            <p:spPr bwMode="auto">
              <a:xfrm>
                <a:off x="3915" y="2203"/>
                <a:ext cx="25" cy="44"/>
              </a:xfrm>
              <a:custGeom>
                <a:avLst/>
                <a:gdLst>
                  <a:gd name="T0" fmla="*/ 0 w 13"/>
                  <a:gd name="T1" fmla="*/ 128 h 22"/>
                  <a:gd name="T2" fmla="*/ 340 w 13"/>
                  <a:gd name="T3" fmla="*/ 704 h 22"/>
                  <a:gd name="T4" fmla="*/ 0 60000 65536"/>
                  <a:gd name="T5" fmla="*/ 0 60000 65536"/>
                  <a:gd name="T6" fmla="*/ 0 w 13"/>
                  <a:gd name="T7" fmla="*/ 0 h 22"/>
                  <a:gd name="T8" fmla="*/ 13 w 13"/>
                  <a:gd name="T9" fmla="*/ 22 h 22"/>
                </a:gdLst>
                <a:ahLst/>
                <a:cxnLst>
                  <a:cxn ang="T4">
                    <a:pos x="T0" y="T1"/>
                  </a:cxn>
                  <a:cxn ang="T5">
                    <a:pos x="T2" y="T3"/>
                  </a:cxn>
                </a:cxnLst>
                <a:rect l="T6" t="T7" r="T8" b="T9"/>
                <a:pathLst>
                  <a:path w="13" h="22">
                    <a:moveTo>
                      <a:pt x="0" y="4"/>
                    </a:moveTo>
                    <a:cubicBezTo>
                      <a:pt x="12" y="0"/>
                      <a:pt x="13" y="14"/>
                      <a:pt x="13" y="2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7" name="Freeform 483"/>
              <p:cNvSpPr>
                <a:spLocks/>
              </p:cNvSpPr>
              <p:nvPr/>
            </p:nvSpPr>
            <p:spPr bwMode="auto">
              <a:xfrm>
                <a:off x="3940" y="2229"/>
                <a:ext cx="8" cy="6"/>
              </a:xfrm>
              <a:custGeom>
                <a:avLst/>
                <a:gdLst>
                  <a:gd name="T0" fmla="*/ 0 w 4"/>
                  <a:gd name="T1" fmla="*/ 96 h 3"/>
                  <a:gd name="T2" fmla="*/ 128 w 4"/>
                  <a:gd name="T3" fmla="*/ 0 h 3"/>
                  <a:gd name="T4" fmla="*/ 0 60000 65536"/>
                  <a:gd name="T5" fmla="*/ 0 60000 65536"/>
                  <a:gd name="T6" fmla="*/ 0 w 4"/>
                  <a:gd name="T7" fmla="*/ 0 h 3"/>
                  <a:gd name="T8" fmla="*/ 4 w 4"/>
                  <a:gd name="T9" fmla="*/ 3 h 3"/>
                </a:gdLst>
                <a:ahLst/>
                <a:cxnLst>
                  <a:cxn ang="T4">
                    <a:pos x="T0" y="T1"/>
                  </a:cxn>
                  <a:cxn ang="T5">
                    <a:pos x="T2" y="T3"/>
                  </a:cxn>
                </a:cxnLst>
                <a:rect l="T6" t="T7" r="T8" b="T9"/>
                <a:pathLst>
                  <a:path w="4" h="3">
                    <a:moveTo>
                      <a:pt x="0" y="3"/>
                    </a:moveTo>
                    <a:cubicBezTo>
                      <a:pt x="2" y="2"/>
                      <a:pt x="3" y="1"/>
                      <a:pt x="4"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8" name="Freeform 484"/>
              <p:cNvSpPr>
                <a:spLocks/>
              </p:cNvSpPr>
              <p:nvPr/>
            </p:nvSpPr>
            <p:spPr bwMode="auto">
              <a:xfrm>
                <a:off x="3984" y="2259"/>
                <a:ext cx="20" cy="41"/>
              </a:xfrm>
              <a:custGeom>
                <a:avLst/>
                <a:gdLst>
                  <a:gd name="T0" fmla="*/ 96 w 10"/>
                  <a:gd name="T1" fmla="*/ 0 h 21"/>
                  <a:gd name="T2" fmla="*/ 320 w 10"/>
                  <a:gd name="T3" fmla="*/ 595 h 21"/>
                  <a:gd name="T4" fmla="*/ 0 60000 65536"/>
                  <a:gd name="T5" fmla="*/ 0 60000 65536"/>
                  <a:gd name="T6" fmla="*/ 0 w 10"/>
                  <a:gd name="T7" fmla="*/ 0 h 21"/>
                  <a:gd name="T8" fmla="*/ 10 w 10"/>
                  <a:gd name="T9" fmla="*/ 21 h 21"/>
                </a:gdLst>
                <a:ahLst/>
                <a:cxnLst>
                  <a:cxn ang="T4">
                    <a:pos x="T0" y="T1"/>
                  </a:cxn>
                  <a:cxn ang="T5">
                    <a:pos x="T2" y="T3"/>
                  </a:cxn>
                </a:cxnLst>
                <a:rect l="T6" t="T7" r="T8" b="T9"/>
                <a:pathLst>
                  <a:path w="10" h="21">
                    <a:moveTo>
                      <a:pt x="3" y="0"/>
                    </a:moveTo>
                    <a:cubicBezTo>
                      <a:pt x="0" y="7"/>
                      <a:pt x="2" y="19"/>
                      <a:pt x="10" y="2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19" name="Freeform 485"/>
              <p:cNvSpPr>
                <a:spLocks/>
              </p:cNvSpPr>
              <p:nvPr/>
            </p:nvSpPr>
            <p:spPr bwMode="auto">
              <a:xfrm>
                <a:off x="4002" y="2286"/>
                <a:ext cx="12" cy="42"/>
              </a:xfrm>
              <a:custGeom>
                <a:avLst/>
                <a:gdLst>
                  <a:gd name="T0" fmla="*/ 192 w 6"/>
                  <a:gd name="T1" fmla="*/ 0 h 21"/>
                  <a:gd name="T2" fmla="*/ 96 w 6"/>
                  <a:gd name="T3" fmla="*/ 672 h 21"/>
                  <a:gd name="T4" fmla="*/ 0 60000 65536"/>
                  <a:gd name="T5" fmla="*/ 0 60000 65536"/>
                  <a:gd name="T6" fmla="*/ 0 w 6"/>
                  <a:gd name="T7" fmla="*/ 0 h 21"/>
                  <a:gd name="T8" fmla="*/ 6 w 6"/>
                  <a:gd name="T9" fmla="*/ 21 h 21"/>
                </a:gdLst>
                <a:ahLst/>
                <a:cxnLst>
                  <a:cxn ang="T4">
                    <a:pos x="T0" y="T1"/>
                  </a:cxn>
                  <a:cxn ang="T5">
                    <a:pos x="T2" y="T3"/>
                  </a:cxn>
                </a:cxnLst>
                <a:rect l="T6" t="T7" r="T8" b="T9"/>
                <a:pathLst>
                  <a:path w="6" h="21">
                    <a:moveTo>
                      <a:pt x="6" y="0"/>
                    </a:moveTo>
                    <a:cubicBezTo>
                      <a:pt x="1" y="6"/>
                      <a:pt x="0" y="14"/>
                      <a:pt x="3" y="2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0" name="Freeform 486"/>
              <p:cNvSpPr>
                <a:spLocks/>
              </p:cNvSpPr>
              <p:nvPr/>
            </p:nvSpPr>
            <p:spPr bwMode="auto">
              <a:xfrm>
                <a:off x="3998" y="2350"/>
                <a:ext cx="43" cy="21"/>
              </a:xfrm>
              <a:custGeom>
                <a:avLst/>
                <a:gdLst>
                  <a:gd name="T0" fmla="*/ 0 w 22"/>
                  <a:gd name="T1" fmla="*/ 252 h 11"/>
                  <a:gd name="T2" fmla="*/ 627 w 22"/>
                  <a:gd name="T3" fmla="*/ 0 h 11"/>
                  <a:gd name="T4" fmla="*/ 0 60000 65536"/>
                  <a:gd name="T5" fmla="*/ 0 60000 65536"/>
                  <a:gd name="T6" fmla="*/ 0 w 22"/>
                  <a:gd name="T7" fmla="*/ 0 h 11"/>
                  <a:gd name="T8" fmla="*/ 22 w 22"/>
                  <a:gd name="T9" fmla="*/ 11 h 11"/>
                </a:gdLst>
                <a:ahLst/>
                <a:cxnLst>
                  <a:cxn ang="T4">
                    <a:pos x="T0" y="T1"/>
                  </a:cxn>
                  <a:cxn ang="T5">
                    <a:pos x="T2" y="T3"/>
                  </a:cxn>
                </a:cxnLst>
                <a:rect l="T6" t="T7" r="T8" b="T9"/>
                <a:pathLst>
                  <a:path w="22" h="11">
                    <a:moveTo>
                      <a:pt x="0" y="10"/>
                    </a:moveTo>
                    <a:cubicBezTo>
                      <a:pt x="9" y="11"/>
                      <a:pt x="19" y="11"/>
                      <a:pt x="2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1" name="Freeform 487"/>
              <p:cNvSpPr>
                <a:spLocks/>
              </p:cNvSpPr>
              <p:nvPr/>
            </p:nvSpPr>
            <p:spPr bwMode="auto">
              <a:xfrm>
                <a:off x="4026" y="2334"/>
                <a:ext cx="31" cy="24"/>
              </a:xfrm>
              <a:custGeom>
                <a:avLst/>
                <a:gdLst>
                  <a:gd name="T0" fmla="*/ 0 w 16"/>
                  <a:gd name="T1" fmla="*/ 192 h 12"/>
                  <a:gd name="T2" fmla="*/ 436 w 16"/>
                  <a:gd name="T3" fmla="*/ 0 h 12"/>
                  <a:gd name="T4" fmla="*/ 0 60000 65536"/>
                  <a:gd name="T5" fmla="*/ 0 60000 65536"/>
                  <a:gd name="T6" fmla="*/ 0 w 16"/>
                  <a:gd name="T7" fmla="*/ 0 h 12"/>
                  <a:gd name="T8" fmla="*/ 16 w 16"/>
                  <a:gd name="T9" fmla="*/ 12 h 12"/>
                </a:gdLst>
                <a:ahLst/>
                <a:cxnLst>
                  <a:cxn ang="T4">
                    <a:pos x="T0" y="T1"/>
                  </a:cxn>
                  <a:cxn ang="T5">
                    <a:pos x="T2" y="T3"/>
                  </a:cxn>
                </a:cxnLst>
                <a:rect l="T6" t="T7" r="T8" b="T9"/>
                <a:pathLst>
                  <a:path w="16" h="12">
                    <a:moveTo>
                      <a:pt x="0" y="6"/>
                    </a:moveTo>
                    <a:cubicBezTo>
                      <a:pt x="7" y="12"/>
                      <a:pt x="12" y="6"/>
                      <a:pt x="16"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2" name="Freeform 488"/>
              <p:cNvSpPr>
                <a:spLocks/>
              </p:cNvSpPr>
              <p:nvPr/>
            </p:nvSpPr>
            <p:spPr bwMode="auto">
              <a:xfrm>
                <a:off x="4045" y="2276"/>
                <a:ext cx="16" cy="28"/>
              </a:xfrm>
              <a:custGeom>
                <a:avLst/>
                <a:gdLst>
                  <a:gd name="T0" fmla="*/ 0 w 8"/>
                  <a:gd name="T1" fmla="*/ 0 h 14"/>
                  <a:gd name="T2" fmla="*/ 224 w 8"/>
                  <a:gd name="T3" fmla="*/ 448 h 14"/>
                  <a:gd name="T4" fmla="*/ 0 60000 65536"/>
                  <a:gd name="T5" fmla="*/ 0 60000 65536"/>
                  <a:gd name="T6" fmla="*/ 0 w 8"/>
                  <a:gd name="T7" fmla="*/ 0 h 14"/>
                  <a:gd name="T8" fmla="*/ 8 w 8"/>
                  <a:gd name="T9" fmla="*/ 14 h 14"/>
                </a:gdLst>
                <a:ahLst/>
                <a:cxnLst>
                  <a:cxn ang="T4">
                    <a:pos x="T0" y="T1"/>
                  </a:cxn>
                  <a:cxn ang="T5">
                    <a:pos x="T2" y="T3"/>
                  </a:cxn>
                </a:cxnLst>
                <a:rect l="T6" t="T7" r="T8" b="T9"/>
                <a:pathLst>
                  <a:path w="8" h="14">
                    <a:moveTo>
                      <a:pt x="0" y="0"/>
                    </a:moveTo>
                    <a:cubicBezTo>
                      <a:pt x="6" y="2"/>
                      <a:pt x="8" y="9"/>
                      <a:pt x="7"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3" name="Freeform 489"/>
              <p:cNvSpPr>
                <a:spLocks/>
              </p:cNvSpPr>
              <p:nvPr/>
            </p:nvSpPr>
            <p:spPr bwMode="auto">
              <a:xfrm>
                <a:off x="4057" y="2274"/>
                <a:ext cx="20" cy="14"/>
              </a:xfrm>
              <a:custGeom>
                <a:avLst/>
                <a:gdLst>
                  <a:gd name="T0" fmla="*/ 0 w 10"/>
                  <a:gd name="T1" fmla="*/ 224 h 7"/>
                  <a:gd name="T2" fmla="*/ 320 w 10"/>
                  <a:gd name="T3" fmla="*/ 0 h 7"/>
                  <a:gd name="T4" fmla="*/ 0 60000 65536"/>
                  <a:gd name="T5" fmla="*/ 0 60000 65536"/>
                  <a:gd name="T6" fmla="*/ 0 w 10"/>
                  <a:gd name="T7" fmla="*/ 0 h 7"/>
                  <a:gd name="T8" fmla="*/ 10 w 10"/>
                  <a:gd name="T9" fmla="*/ 7 h 7"/>
                </a:gdLst>
                <a:ahLst/>
                <a:cxnLst>
                  <a:cxn ang="T4">
                    <a:pos x="T0" y="T1"/>
                  </a:cxn>
                  <a:cxn ang="T5">
                    <a:pos x="T2" y="T3"/>
                  </a:cxn>
                </a:cxnLst>
                <a:rect l="T6" t="T7" r="T8" b="T9"/>
                <a:pathLst>
                  <a:path w="10" h="7">
                    <a:moveTo>
                      <a:pt x="0" y="7"/>
                    </a:moveTo>
                    <a:cubicBezTo>
                      <a:pt x="3" y="4"/>
                      <a:pt x="6" y="2"/>
                      <a:pt x="10"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4" name="Freeform 490"/>
              <p:cNvSpPr>
                <a:spLocks/>
              </p:cNvSpPr>
              <p:nvPr/>
            </p:nvSpPr>
            <p:spPr bwMode="auto">
              <a:xfrm>
                <a:off x="3869" y="2152"/>
                <a:ext cx="32" cy="25"/>
              </a:xfrm>
              <a:custGeom>
                <a:avLst/>
                <a:gdLst>
                  <a:gd name="T0" fmla="*/ 0 w 16"/>
                  <a:gd name="T1" fmla="*/ 0 h 13"/>
                  <a:gd name="T2" fmla="*/ 512 w 16"/>
                  <a:gd name="T3" fmla="*/ 233 h 13"/>
                  <a:gd name="T4" fmla="*/ 0 60000 65536"/>
                  <a:gd name="T5" fmla="*/ 0 60000 65536"/>
                  <a:gd name="T6" fmla="*/ 0 w 16"/>
                  <a:gd name="T7" fmla="*/ 0 h 13"/>
                  <a:gd name="T8" fmla="*/ 16 w 16"/>
                  <a:gd name="T9" fmla="*/ 13 h 13"/>
                </a:gdLst>
                <a:ahLst/>
                <a:cxnLst>
                  <a:cxn ang="T4">
                    <a:pos x="T0" y="T1"/>
                  </a:cxn>
                  <a:cxn ang="T5">
                    <a:pos x="T2" y="T3"/>
                  </a:cxn>
                </a:cxnLst>
                <a:rect l="T6" t="T7" r="T8" b="T9"/>
                <a:pathLst>
                  <a:path w="16" h="13">
                    <a:moveTo>
                      <a:pt x="0" y="0"/>
                    </a:moveTo>
                    <a:cubicBezTo>
                      <a:pt x="1" y="5"/>
                      <a:pt x="10" y="13"/>
                      <a:pt x="16"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5" name="Freeform 491"/>
              <p:cNvSpPr>
                <a:spLocks/>
              </p:cNvSpPr>
              <p:nvPr/>
            </p:nvSpPr>
            <p:spPr bwMode="auto">
              <a:xfrm>
                <a:off x="3899" y="2158"/>
                <a:ext cx="24" cy="27"/>
              </a:xfrm>
              <a:custGeom>
                <a:avLst/>
                <a:gdLst>
                  <a:gd name="T0" fmla="*/ 32 w 12"/>
                  <a:gd name="T1" fmla="*/ 0 h 14"/>
                  <a:gd name="T2" fmla="*/ 384 w 12"/>
                  <a:gd name="T3" fmla="*/ 316 h 14"/>
                  <a:gd name="T4" fmla="*/ 0 60000 65536"/>
                  <a:gd name="T5" fmla="*/ 0 60000 65536"/>
                  <a:gd name="T6" fmla="*/ 0 w 12"/>
                  <a:gd name="T7" fmla="*/ 0 h 14"/>
                  <a:gd name="T8" fmla="*/ 12 w 12"/>
                  <a:gd name="T9" fmla="*/ 14 h 14"/>
                </a:gdLst>
                <a:ahLst/>
                <a:cxnLst>
                  <a:cxn ang="T4">
                    <a:pos x="T0" y="T1"/>
                  </a:cxn>
                  <a:cxn ang="T5">
                    <a:pos x="T2" y="T3"/>
                  </a:cxn>
                </a:cxnLst>
                <a:rect l="T6" t="T7" r="T8" b="T9"/>
                <a:pathLst>
                  <a:path w="12" h="14">
                    <a:moveTo>
                      <a:pt x="1" y="0"/>
                    </a:moveTo>
                    <a:cubicBezTo>
                      <a:pt x="0" y="6"/>
                      <a:pt x="6" y="14"/>
                      <a:pt x="12"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6" name="Freeform 492"/>
              <p:cNvSpPr>
                <a:spLocks/>
              </p:cNvSpPr>
              <p:nvPr/>
            </p:nvSpPr>
            <p:spPr bwMode="auto">
              <a:xfrm>
                <a:off x="3915" y="2132"/>
                <a:ext cx="39" cy="18"/>
              </a:xfrm>
              <a:custGeom>
                <a:avLst/>
                <a:gdLst>
                  <a:gd name="T0" fmla="*/ 0 w 20"/>
                  <a:gd name="T1" fmla="*/ 128 h 9"/>
                  <a:gd name="T2" fmla="*/ 564 w 20"/>
                  <a:gd name="T3" fmla="*/ 288 h 9"/>
                  <a:gd name="T4" fmla="*/ 0 60000 65536"/>
                  <a:gd name="T5" fmla="*/ 0 60000 65536"/>
                  <a:gd name="T6" fmla="*/ 0 w 20"/>
                  <a:gd name="T7" fmla="*/ 0 h 9"/>
                  <a:gd name="T8" fmla="*/ 20 w 20"/>
                  <a:gd name="T9" fmla="*/ 9 h 9"/>
                </a:gdLst>
                <a:ahLst/>
                <a:cxnLst>
                  <a:cxn ang="T4">
                    <a:pos x="T0" y="T1"/>
                  </a:cxn>
                  <a:cxn ang="T5">
                    <a:pos x="T2" y="T3"/>
                  </a:cxn>
                </a:cxnLst>
                <a:rect l="T6" t="T7" r="T8" b="T9"/>
                <a:pathLst>
                  <a:path w="20" h="9">
                    <a:moveTo>
                      <a:pt x="0" y="4"/>
                    </a:moveTo>
                    <a:cubicBezTo>
                      <a:pt x="8" y="0"/>
                      <a:pt x="14" y="1"/>
                      <a:pt x="20"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7" name="Freeform 493"/>
              <p:cNvSpPr>
                <a:spLocks/>
              </p:cNvSpPr>
              <p:nvPr/>
            </p:nvSpPr>
            <p:spPr bwMode="auto">
              <a:xfrm>
                <a:off x="3950" y="2144"/>
                <a:ext cx="32" cy="12"/>
              </a:xfrm>
              <a:custGeom>
                <a:avLst/>
                <a:gdLst>
                  <a:gd name="T0" fmla="*/ 0 w 16"/>
                  <a:gd name="T1" fmla="*/ 192 h 6"/>
                  <a:gd name="T2" fmla="*/ 512 w 16"/>
                  <a:gd name="T3" fmla="*/ 32 h 6"/>
                  <a:gd name="T4" fmla="*/ 0 60000 65536"/>
                  <a:gd name="T5" fmla="*/ 0 60000 65536"/>
                  <a:gd name="T6" fmla="*/ 0 w 16"/>
                  <a:gd name="T7" fmla="*/ 0 h 6"/>
                  <a:gd name="T8" fmla="*/ 16 w 16"/>
                  <a:gd name="T9" fmla="*/ 6 h 6"/>
                </a:gdLst>
                <a:ahLst/>
                <a:cxnLst>
                  <a:cxn ang="T4">
                    <a:pos x="T0" y="T1"/>
                  </a:cxn>
                  <a:cxn ang="T5">
                    <a:pos x="T2" y="T3"/>
                  </a:cxn>
                </a:cxnLst>
                <a:rect l="T6" t="T7" r="T8" b="T9"/>
                <a:pathLst>
                  <a:path w="16" h="6">
                    <a:moveTo>
                      <a:pt x="0" y="6"/>
                    </a:moveTo>
                    <a:cubicBezTo>
                      <a:pt x="0" y="1"/>
                      <a:pt x="12" y="0"/>
                      <a:pt x="16"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8" name="Freeform 494"/>
              <p:cNvSpPr>
                <a:spLocks/>
              </p:cNvSpPr>
              <p:nvPr/>
            </p:nvSpPr>
            <p:spPr bwMode="auto">
              <a:xfrm>
                <a:off x="3994" y="2187"/>
                <a:ext cx="28" cy="20"/>
              </a:xfrm>
              <a:custGeom>
                <a:avLst/>
                <a:gdLst>
                  <a:gd name="T0" fmla="*/ 0 w 14"/>
                  <a:gd name="T1" fmla="*/ 160 h 10"/>
                  <a:gd name="T2" fmla="*/ 448 w 14"/>
                  <a:gd name="T3" fmla="*/ 0 h 10"/>
                  <a:gd name="T4" fmla="*/ 0 60000 65536"/>
                  <a:gd name="T5" fmla="*/ 0 60000 65536"/>
                  <a:gd name="T6" fmla="*/ 0 w 14"/>
                  <a:gd name="T7" fmla="*/ 0 h 10"/>
                  <a:gd name="T8" fmla="*/ 14 w 14"/>
                  <a:gd name="T9" fmla="*/ 10 h 10"/>
                </a:gdLst>
                <a:ahLst/>
                <a:cxnLst>
                  <a:cxn ang="T4">
                    <a:pos x="T0" y="T1"/>
                  </a:cxn>
                  <a:cxn ang="T5">
                    <a:pos x="T2" y="T3"/>
                  </a:cxn>
                </a:cxnLst>
                <a:rect l="T6" t="T7" r="T8" b="T9"/>
                <a:pathLst>
                  <a:path w="14" h="10">
                    <a:moveTo>
                      <a:pt x="0" y="5"/>
                    </a:moveTo>
                    <a:cubicBezTo>
                      <a:pt x="3" y="10"/>
                      <a:pt x="11" y="4"/>
                      <a:pt x="14"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29" name="Freeform 495"/>
              <p:cNvSpPr>
                <a:spLocks/>
              </p:cNvSpPr>
              <p:nvPr/>
            </p:nvSpPr>
            <p:spPr bwMode="auto">
              <a:xfrm>
                <a:off x="4012" y="2177"/>
                <a:ext cx="16" cy="10"/>
              </a:xfrm>
              <a:custGeom>
                <a:avLst/>
                <a:gdLst>
                  <a:gd name="T0" fmla="*/ 0 w 8"/>
                  <a:gd name="T1" fmla="*/ 0 h 5"/>
                  <a:gd name="T2" fmla="*/ 256 w 8"/>
                  <a:gd name="T3" fmla="*/ 96 h 5"/>
                  <a:gd name="T4" fmla="*/ 0 60000 65536"/>
                  <a:gd name="T5" fmla="*/ 0 60000 65536"/>
                  <a:gd name="T6" fmla="*/ 0 w 8"/>
                  <a:gd name="T7" fmla="*/ 0 h 5"/>
                  <a:gd name="T8" fmla="*/ 8 w 8"/>
                  <a:gd name="T9" fmla="*/ 5 h 5"/>
                </a:gdLst>
                <a:ahLst/>
                <a:cxnLst>
                  <a:cxn ang="T4">
                    <a:pos x="T0" y="T1"/>
                  </a:cxn>
                  <a:cxn ang="T5">
                    <a:pos x="T2" y="T3"/>
                  </a:cxn>
                </a:cxnLst>
                <a:rect l="T6" t="T7" r="T8" b="T9"/>
                <a:pathLst>
                  <a:path w="8" h="5">
                    <a:moveTo>
                      <a:pt x="0" y="0"/>
                    </a:moveTo>
                    <a:cubicBezTo>
                      <a:pt x="2" y="3"/>
                      <a:pt x="5" y="5"/>
                      <a:pt x="8" y="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0" name="Freeform 496"/>
              <p:cNvSpPr>
                <a:spLocks/>
              </p:cNvSpPr>
              <p:nvPr/>
            </p:nvSpPr>
            <p:spPr bwMode="auto">
              <a:xfrm>
                <a:off x="4059" y="2057"/>
                <a:ext cx="12" cy="29"/>
              </a:xfrm>
              <a:custGeom>
                <a:avLst/>
                <a:gdLst>
                  <a:gd name="T0" fmla="*/ 192 w 6"/>
                  <a:gd name="T1" fmla="*/ 0 h 15"/>
                  <a:gd name="T2" fmla="*/ 64 w 6"/>
                  <a:gd name="T3" fmla="*/ 404 h 15"/>
                  <a:gd name="T4" fmla="*/ 0 60000 65536"/>
                  <a:gd name="T5" fmla="*/ 0 60000 65536"/>
                  <a:gd name="T6" fmla="*/ 0 w 6"/>
                  <a:gd name="T7" fmla="*/ 0 h 15"/>
                  <a:gd name="T8" fmla="*/ 6 w 6"/>
                  <a:gd name="T9" fmla="*/ 15 h 15"/>
                </a:gdLst>
                <a:ahLst/>
                <a:cxnLst>
                  <a:cxn ang="T4">
                    <a:pos x="T0" y="T1"/>
                  </a:cxn>
                  <a:cxn ang="T5">
                    <a:pos x="T2" y="T3"/>
                  </a:cxn>
                </a:cxnLst>
                <a:rect l="T6" t="T7" r="T8" b="T9"/>
                <a:pathLst>
                  <a:path w="6" h="15">
                    <a:moveTo>
                      <a:pt x="6" y="0"/>
                    </a:moveTo>
                    <a:cubicBezTo>
                      <a:pt x="1" y="3"/>
                      <a:pt x="0" y="11"/>
                      <a:pt x="2"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1" name="Freeform 497"/>
              <p:cNvSpPr>
                <a:spLocks/>
              </p:cNvSpPr>
              <p:nvPr/>
            </p:nvSpPr>
            <p:spPr bwMode="auto">
              <a:xfrm>
                <a:off x="4057" y="2078"/>
                <a:ext cx="16" cy="28"/>
              </a:xfrm>
              <a:custGeom>
                <a:avLst/>
                <a:gdLst>
                  <a:gd name="T0" fmla="*/ 256 w 8"/>
                  <a:gd name="T1" fmla="*/ 0 h 14"/>
                  <a:gd name="T2" fmla="*/ 64 w 8"/>
                  <a:gd name="T3" fmla="*/ 448 h 14"/>
                  <a:gd name="T4" fmla="*/ 0 60000 65536"/>
                  <a:gd name="T5" fmla="*/ 0 60000 65536"/>
                  <a:gd name="T6" fmla="*/ 0 w 8"/>
                  <a:gd name="T7" fmla="*/ 0 h 14"/>
                  <a:gd name="T8" fmla="*/ 8 w 8"/>
                  <a:gd name="T9" fmla="*/ 14 h 14"/>
                </a:gdLst>
                <a:ahLst/>
                <a:cxnLst>
                  <a:cxn ang="T4">
                    <a:pos x="T0" y="T1"/>
                  </a:cxn>
                  <a:cxn ang="T5">
                    <a:pos x="T2" y="T3"/>
                  </a:cxn>
                </a:cxnLst>
                <a:rect l="T6" t="T7" r="T8" b="T9"/>
                <a:pathLst>
                  <a:path w="8" h="14">
                    <a:moveTo>
                      <a:pt x="8" y="0"/>
                    </a:moveTo>
                    <a:cubicBezTo>
                      <a:pt x="3" y="4"/>
                      <a:pt x="0" y="8"/>
                      <a:pt x="2"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2" name="Freeform 498"/>
              <p:cNvSpPr>
                <a:spLocks/>
              </p:cNvSpPr>
              <p:nvPr/>
            </p:nvSpPr>
            <p:spPr bwMode="auto">
              <a:xfrm>
                <a:off x="4103" y="2009"/>
                <a:ext cx="35" cy="14"/>
              </a:xfrm>
              <a:custGeom>
                <a:avLst/>
                <a:gdLst>
                  <a:gd name="T0" fmla="*/ 0 w 18"/>
                  <a:gd name="T1" fmla="*/ 224 h 7"/>
                  <a:gd name="T2" fmla="*/ 500 w 18"/>
                  <a:gd name="T3" fmla="*/ 224 h 7"/>
                  <a:gd name="T4" fmla="*/ 0 60000 65536"/>
                  <a:gd name="T5" fmla="*/ 0 60000 65536"/>
                  <a:gd name="T6" fmla="*/ 0 w 18"/>
                  <a:gd name="T7" fmla="*/ 0 h 7"/>
                  <a:gd name="T8" fmla="*/ 18 w 18"/>
                  <a:gd name="T9" fmla="*/ 7 h 7"/>
                </a:gdLst>
                <a:ahLst/>
                <a:cxnLst>
                  <a:cxn ang="T4">
                    <a:pos x="T0" y="T1"/>
                  </a:cxn>
                  <a:cxn ang="T5">
                    <a:pos x="T2" y="T3"/>
                  </a:cxn>
                </a:cxnLst>
                <a:rect l="T6" t="T7" r="T8" b="T9"/>
                <a:pathLst>
                  <a:path w="18" h="7">
                    <a:moveTo>
                      <a:pt x="0" y="7"/>
                    </a:moveTo>
                    <a:cubicBezTo>
                      <a:pt x="5" y="2"/>
                      <a:pt x="14" y="0"/>
                      <a:pt x="18"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3" name="Freeform 499"/>
              <p:cNvSpPr>
                <a:spLocks/>
              </p:cNvSpPr>
              <p:nvPr/>
            </p:nvSpPr>
            <p:spPr bwMode="auto">
              <a:xfrm>
                <a:off x="4132" y="2019"/>
                <a:ext cx="36" cy="24"/>
              </a:xfrm>
              <a:custGeom>
                <a:avLst/>
                <a:gdLst>
                  <a:gd name="T0" fmla="*/ 0 w 18"/>
                  <a:gd name="T1" fmla="*/ 160 h 12"/>
                  <a:gd name="T2" fmla="*/ 576 w 18"/>
                  <a:gd name="T3" fmla="*/ 384 h 12"/>
                  <a:gd name="T4" fmla="*/ 0 60000 65536"/>
                  <a:gd name="T5" fmla="*/ 0 60000 65536"/>
                  <a:gd name="T6" fmla="*/ 0 w 18"/>
                  <a:gd name="T7" fmla="*/ 0 h 12"/>
                  <a:gd name="T8" fmla="*/ 18 w 18"/>
                  <a:gd name="T9" fmla="*/ 12 h 12"/>
                </a:gdLst>
                <a:ahLst/>
                <a:cxnLst>
                  <a:cxn ang="T4">
                    <a:pos x="T0" y="T1"/>
                  </a:cxn>
                  <a:cxn ang="T5">
                    <a:pos x="T2" y="T3"/>
                  </a:cxn>
                </a:cxnLst>
                <a:rect l="T6" t="T7" r="T8" b="T9"/>
                <a:pathLst>
                  <a:path w="18" h="12">
                    <a:moveTo>
                      <a:pt x="0" y="5"/>
                    </a:moveTo>
                    <a:cubicBezTo>
                      <a:pt x="5" y="0"/>
                      <a:pt x="16" y="5"/>
                      <a:pt x="18"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4" name="Freeform 500"/>
              <p:cNvSpPr>
                <a:spLocks/>
              </p:cNvSpPr>
              <p:nvPr/>
            </p:nvSpPr>
            <p:spPr bwMode="auto">
              <a:xfrm>
                <a:off x="4105" y="2047"/>
                <a:ext cx="35" cy="21"/>
              </a:xfrm>
              <a:custGeom>
                <a:avLst/>
                <a:gdLst>
                  <a:gd name="T0" fmla="*/ 88 w 18"/>
                  <a:gd name="T1" fmla="*/ 0 h 11"/>
                  <a:gd name="T2" fmla="*/ 500 w 18"/>
                  <a:gd name="T3" fmla="*/ 252 h 11"/>
                  <a:gd name="T4" fmla="*/ 0 60000 65536"/>
                  <a:gd name="T5" fmla="*/ 0 60000 65536"/>
                  <a:gd name="T6" fmla="*/ 0 w 18"/>
                  <a:gd name="T7" fmla="*/ 0 h 11"/>
                  <a:gd name="T8" fmla="*/ 18 w 18"/>
                  <a:gd name="T9" fmla="*/ 11 h 11"/>
                </a:gdLst>
                <a:ahLst/>
                <a:cxnLst>
                  <a:cxn ang="T4">
                    <a:pos x="T0" y="T1"/>
                  </a:cxn>
                  <a:cxn ang="T5">
                    <a:pos x="T2" y="T3"/>
                  </a:cxn>
                </a:cxnLst>
                <a:rect l="T6" t="T7" r="T8" b="T9"/>
                <a:pathLst>
                  <a:path w="18" h="11">
                    <a:moveTo>
                      <a:pt x="3" y="0"/>
                    </a:moveTo>
                    <a:cubicBezTo>
                      <a:pt x="0" y="9"/>
                      <a:pt x="12" y="11"/>
                      <a:pt x="18"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5" name="Freeform 501"/>
              <p:cNvSpPr>
                <a:spLocks/>
              </p:cNvSpPr>
              <p:nvPr/>
            </p:nvSpPr>
            <p:spPr bwMode="auto">
              <a:xfrm>
                <a:off x="4138" y="2057"/>
                <a:ext cx="16" cy="23"/>
              </a:xfrm>
              <a:custGeom>
                <a:avLst/>
                <a:gdLst>
                  <a:gd name="T0" fmla="*/ 32 w 8"/>
                  <a:gd name="T1" fmla="*/ 0 h 12"/>
                  <a:gd name="T2" fmla="*/ 256 w 8"/>
                  <a:gd name="T3" fmla="*/ 309 h 12"/>
                  <a:gd name="T4" fmla="*/ 0 60000 65536"/>
                  <a:gd name="T5" fmla="*/ 0 60000 65536"/>
                  <a:gd name="T6" fmla="*/ 0 w 8"/>
                  <a:gd name="T7" fmla="*/ 0 h 12"/>
                  <a:gd name="T8" fmla="*/ 8 w 8"/>
                  <a:gd name="T9" fmla="*/ 12 h 12"/>
                </a:gdLst>
                <a:ahLst/>
                <a:cxnLst>
                  <a:cxn ang="T4">
                    <a:pos x="T0" y="T1"/>
                  </a:cxn>
                  <a:cxn ang="T5">
                    <a:pos x="T2" y="T3"/>
                  </a:cxn>
                </a:cxnLst>
                <a:rect l="T6" t="T7" r="T8" b="T9"/>
                <a:pathLst>
                  <a:path w="8" h="12">
                    <a:moveTo>
                      <a:pt x="1" y="0"/>
                    </a:moveTo>
                    <a:cubicBezTo>
                      <a:pt x="0" y="5"/>
                      <a:pt x="2" y="12"/>
                      <a:pt x="8"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6" name="Freeform 502"/>
              <p:cNvSpPr>
                <a:spLocks/>
              </p:cNvSpPr>
              <p:nvPr/>
            </p:nvSpPr>
            <p:spPr bwMode="auto">
              <a:xfrm>
                <a:off x="4150" y="2074"/>
                <a:ext cx="8" cy="22"/>
              </a:xfrm>
              <a:custGeom>
                <a:avLst/>
                <a:gdLst>
                  <a:gd name="T0" fmla="*/ 128 w 4"/>
                  <a:gd name="T1" fmla="*/ 0 h 11"/>
                  <a:gd name="T2" fmla="*/ 96 w 4"/>
                  <a:gd name="T3" fmla="*/ 352 h 11"/>
                  <a:gd name="T4" fmla="*/ 0 60000 65536"/>
                  <a:gd name="T5" fmla="*/ 0 60000 65536"/>
                  <a:gd name="T6" fmla="*/ 0 w 4"/>
                  <a:gd name="T7" fmla="*/ 0 h 11"/>
                  <a:gd name="T8" fmla="*/ 4 w 4"/>
                  <a:gd name="T9" fmla="*/ 11 h 11"/>
                </a:gdLst>
                <a:ahLst/>
                <a:cxnLst>
                  <a:cxn ang="T4">
                    <a:pos x="T0" y="T1"/>
                  </a:cxn>
                  <a:cxn ang="T5">
                    <a:pos x="T2" y="T3"/>
                  </a:cxn>
                </a:cxnLst>
                <a:rect l="T6" t="T7" r="T8" b="T9"/>
                <a:pathLst>
                  <a:path w="4" h="11">
                    <a:moveTo>
                      <a:pt x="4" y="0"/>
                    </a:moveTo>
                    <a:cubicBezTo>
                      <a:pt x="0" y="2"/>
                      <a:pt x="1" y="8"/>
                      <a:pt x="3"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7" name="Freeform 503"/>
              <p:cNvSpPr>
                <a:spLocks/>
              </p:cNvSpPr>
              <p:nvPr/>
            </p:nvSpPr>
            <p:spPr bwMode="auto">
              <a:xfrm>
                <a:off x="4093" y="2100"/>
                <a:ext cx="22" cy="20"/>
              </a:xfrm>
              <a:custGeom>
                <a:avLst/>
                <a:gdLst>
                  <a:gd name="T0" fmla="*/ 32 w 11"/>
                  <a:gd name="T1" fmla="*/ 0 h 10"/>
                  <a:gd name="T2" fmla="*/ 352 w 11"/>
                  <a:gd name="T3" fmla="*/ 288 h 10"/>
                  <a:gd name="T4" fmla="*/ 0 60000 65536"/>
                  <a:gd name="T5" fmla="*/ 0 60000 65536"/>
                  <a:gd name="T6" fmla="*/ 0 w 11"/>
                  <a:gd name="T7" fmla="*/ 0 h 10"/>
                  <a:gd name="T8" fmla="*/ 11 w 11"/>
                  <a:gd name="T9" fmla="*/ 10 h 10"/>
                </a:gdLst>
                <a:ahLst/>
                <a:cxnLst>
                  <a:cxn ang="T4">
                    <a:pos x="T0" y="T1"/>
                  </a:cxn>
                  <a:cxn ang="T5">
                    <a:pos x="T2" y="T3"/>
                  </a:cxn>
                </a:cxnLst>
                <a:rect l="T6" t="T7" r="T8" b="T9"/>
                <a:pathLst>
                  <a:path w="11" h="10">
                    <a:moveTo>
                      <a:pt x="1" y="0"/>
                    </a:moveTo>
                    <a:cubicBezTo>
                      <a:pt x="0" y="5"/>
                      <a:pt x="7" y="10"/>
                      <a:pt x="11"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8" name="Freeform 504"/>
              <p:cNvSpPr>
                <a:spLocks/>
              </p:cNvSpPr>
              <p:nvPr/>
            </p:nvSpPr>
            <p:spPr bwMode="auto">
              <a:xfrm>
                <a:off x="4111" y="2110"/>
                <a:ext cx="15" cy="20"/>
              </a:xfrm>
              <a:custGeom>
                <a:avLst/>
                <a:gdLst>
                  <a:gd name="T0" fmla="*/ 53 w 8"/>
                  <a:gd name="T1" fmla="*/ 0 h 10"/>
                  <a:gd name="T2" fmla="*/ 182 w 8"/>
                  <a:gd name="T3" fmla="*/ 320 h 10"/>
                  <a:gd name="T4" fmla="*/ 0 60000 65536"/>
                  <a:gd name="T5" fmla="*/ 0 60000 65536"/>
                  <a:gd name="T6" fmla="*/ 0 w 8"/>
                  <a:gd name="T7" fmla="*/ 0 h 10"/>
                  <a:gd name="T8" fmla="*/ 8 w 8"/>
                  <a:gd name="T9" fmla="*/ 10 h 10"/>
                </a:gdLst>
                <a:ahLst/>
                <a:cxnLst>
                  <a:cxn ang="T4">
                    <a:pos x="T0" y="T1"/>
                  </a:cxn>
                  <a:cxn ang="T5">
                    <a:pos x="T2" y="T3"/>
                  </a:cxn>
                </a:cxnLst>
                <a:rect l="T6" t="T7" r="T8" b="T9"/>
                <a:pathLst>
                  <a:path w="8" h="10">
                    <a:moveTo>
                      <a:pt x="2" y="0"/>
                    </a:moveTo>
                    <a:cubicBezTo>
                      <a:pt x="0" y="4"/>
                      <a:pt x="2" y="10"/>
                      <a:pt x="8"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39" name="Freeform 505"/>
              <p:cNvSpPr>
                <a:spLocks/>
              </p:cNvSpPr>
              <p:nvPr/>
            </p:nvSpPr>
            <p:spPr bwMode="auto">
              <a:xfrm>
                <a:off x="4162" y="2124"/>
                <a:ext cx="34" cy="24"/>
              </a:xfrm>
              <a:custGeom>
                <a:avLst/>
                <a:gdLst>
                  <a:gd name="T0" fmla="*/ 0 w 17"/>
                  <a:gd name="T1" fmla="*/ 288 h 12"/>
                  <a:gd name="T2" fmla="*/ 544 w 17"/>
                  <a:gd name="T3" fmla="*/ 0 h 12"/>
                  <a:gd name="T4" fmla="*/ 0 60000 65536"/>
                  <a:gd name="T5" fmla="*/ 0 60000 65536"/>
                  <a:gd name="T6" fmla="*/ 0 w 17"/>
                  <a:gd name="T7" fmla="*/ 0 h 12"/>
                  <a:gd name="T8" fmla="*/ 17 w 17"/>
                  <a:gd name="T9" fmla="*/ 12 h 12"/>
                </a:gdLst>
                <a:ahLst/>
                <a:cxnLst>
                  <a:cxn ang="T4">
                    <a:pos x="T0" y="T1"/>
                  </a:cxn>
                  <a:cxn ang="T5">
                    <a:pos x="T2" y="T3"/>
                  </a:cxn>
                </a:cxnLst>
                <a:rect l="T6" t="T7" r="T8" b="T9"/>
                <a:pathLst>
                  <a:path w="17" h="12">
                    <a:moveTo>
                      <a:pt x="0" y="9"/>
                    </a:moveTo>
                    <a:cubicBezTo>
                      <a:pt x="5" y="12"/>
                      <a:pt x="16" y="6"/>
                      <a:pt x="17"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0" name="Freeform 506"/>
              <p:cNvSpPr>
                <a:spLocks/>
              </p:cNvSpPr>
              <p:nvPr/>
            </p:nvSpPr>
            <p:spPr bwMode="auto">
              <a:xfrm>
                <a:off x="4192" y="2118"/>
                <a:ext cx="33" cy="12"/>
              </a:xfrm>
              <a:custGeom>
                <a:avLst/>
                <a:gdLst>
                  <a:gd name="T0" fmla="*/ 0 w 17"/>
                  <a:gd name="T1" fmla="*/ 0 h 6"/>
                  <a:gd name="T2" fmla="*/ 468 w 17"/>
                  <a:gd name="T3" fmla="*/ 96 h 6"/>
                  <a:gd name="T4" fmla="*/ 0 60000 65536"/>
                  <a:gd name="T5" fmla="*/ 0 60000 65536"/>
                  <a:gd name="T6" fmla="*/ 0 w 17"/>
                  <a:gd name="T7" fmla="*/ 0 h 6"/>
                  <a:gd name="T8" fmla="*/ 17 w 17"/>
                  <a:gd name="T9" fmla="*/ 6 h 6"/>
                </a:gdLst>
                <a:ahLst/>
                <a:cxnLst>
                  <a:cxn ang="T4">
                    <a:pos x="T0" y="T1"/>
                  </a:cxn>
                  <a:cxn ang="T5">
                    <a:pos x="T2" y="T3"/>
                  </a:cxn>
                </a:cxnLst>
                <a:rect l="T6" t="T7" r="T8" b="T9"/>
                <a:pathLst>
                  <a:path w="17" h="6">
                    <a:moveTo>
                      <a:pt x="0" y="0"/>
                    </a:moveTo>
                    <a:cubicBezTo>
                      <a:pt x="4" y="6"/>
                      <a:pt x="11" y="5"/>
                      <a:pt x="17" y="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1" name="Freeform 507"/>
              <p:cNvSpPr>
                <a:spLocks/>
              </p:cNvSpPr>
              <p:nvPr/>
            </p:nvSpPr>
            <p:spPr bwMode="auto">
              <a:xfrm>
                <a:off x="4067" y="2163"/>
                <a:ext cx="46" cy="22"/>
              </a:xfrm>
              <a:custGeom>
                <a:avLst/>
                <a:gdLst>
                  <a:gd name="T0" fmla="*/ 0 w 23"/>
                  <a:gd name="T1" fmla="*/ 352 h 11"/>
                  <a:gd name="T2" fmla="*/ 736 w 23"/>
                  <a:gd name="T3" fmla="*/ 96 h 11"/>
                  <a:gd name="T4" fmla="*/ 0 60000 65536"/>
                  <a:gd name="T5" fmla="*/ 0 60000 65536"/>
                  <a:gd name="T6" fmla="*/ 0 w 23"/>
                  <a:gd name="T7" fmla="*/ 0 h 11"/>
                  <a:gd name="T8" fmla="*/ 23 w 23"/>
                  <a:gd name="T9" fmla="*/ 11 h 11"/>
                </a:gdLst>
                <a:ahLst/>
                <a:cxnLst>
                  <a:cxn ang="T4">
                    <a:pos x="T0" y="T1"/>
                  </a:cxn>
                  <a:cxn ang="T5">
                    <a:pos x="T2" y="T3"/>
                  </a:cxn>
                </a:cxnLst>
                <a:rect l="T6" t="T7" r="T8" b="T9"/>
                <a:pathLst>
                  <a:path w="23" h="11">
                    <a:moveTo>
                      <a:pt x="0" y="11"/>
                    </a:moveTo>
                    <a:cubicBezTo>
                      <a:pt x="3" y="3"/>
                      <a:pt x="15" y="0"/>
                      <a:pt x="23" y="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2" name="Freeform 508"/>
              <p:cNvSpPr>
                <a:spLocks/>
              </p:cNvSpPr>
              <p:nvPr/>
            </p:nvSpPr>
            <p:spPr bwMode="auto">
              <a:xfrm>
                <a:off x="4105" y="2161"/>
                <a:ext cx="27" cy="18"/>
              </a:xfrm>
              <a:custGeom>
                <a:avLst/>
                <a:gdLst>
                  <a:gd name="T0" fmla="*/ 0 w 14"/>
                  <a:gd name="T1" fmla="*/ 288 h 9"/>
                  <a:gd name="T2" fmla="*/ 372 w 14"/>
                  <a:gd name="T3" fmla="*/ 0 h 9"/>
                  <a:gd name="T4" fmla="*/ 0 60000 65536"/>
                  <a:gd name="T5" fmla="*/ 0 60000 65536"/>
                  <a:gd name="T6" fmla="*/ 0 w 14"/>
                  <a:gd name="T7" fmla="*/ 0 h 9"/>
                  <a:gd name="T8" fmla="*/ 14 w 14"/>
                  <a:gd name="T9" fmla="*/ 9 h 9"/>
                </a:gdLst>
                <a:ahLst/>
                <a:cxnLst>
                  <a:cxn ang="T4">
                    <a:pos x="T0" y="T1"/>
                  </a:cxn>
                  <a:cxn ang="T5">
                    <a:pos x="T2" y="T3"/>
                  </a:cxn>
                </a:cxnLst>
                <a:rect l="T6" t="T7" r="T8" b="T9"/>
                <a:pathLst>
                  <a:path w="14" h="9">
                    <a:moveTo>
                      <a:pt x="0" y="9"/>
                    </a:moveTo>
                    <a:cubicBezTo>
                      <a:pt x="2" y="4"/>
                      <a:pt x="9" y="1"/>
                      <a:pt x="14"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3" name="Freeform 509"/>
              <p:cNvSpPr>
                <a:spLocks/>
              </p:cNvSpPr>
              <p:nvPr/>
            </p:nvSpPr>
            <p:spPr bwMode="auto">
              <a:xfrm>
                <a:off x="4039" y="2225"/>
                <a:ext cx="44" cy="22"/>
              </a:xfrm>
              <a:custGeom>
                <a:avLst/>
                <a:gdLst>
                  <a:gd name="T0" fmla="*/ 0 w 22"/>
                  <a:gd name="T1" fmla="*/ 0 h 11"/>
                  <a:gd name="T2" fmla="*/ 704 w 22"/>
                  <a:gd name="T3" fmla="*/ 128 h 11"/>
                  <a:gd name="T4" fmla="*/ 0 60000 65536"/>
                  <a:gd name="T5" fmla="*/ 0 60000 65536"/>
                  <a:gd name="T6" fmla="*/ 0 w 22"/>
                  <a:gd name="T7" fmla="*/ 0 h 11"/>
                  <a:gd name="T8" fmla="*/ 22 w 22"/>
                  <a:gd name="T9" fmla="*/ 11 h 11"/>
                </a:gdLst>
                <a:ahLst/>
                <a:cxnLst>
                  <a:cxn ang="T4">
                    <a:pos x="T0" y="T1"/>
                  </a:cxn>
                  <a:cxn ang="T5">
                    <a:pos x="T2" y="T3"/>
                  </a:cxn>
                </a:cxnLst>
                <a:rect l="T6" t="T7" r="T8" b="T9"/>
                <a:pathLst>
                  <a:path w="22" h="11">
                    <a:moveTo>
                      <a:pt x="0" y="0"/>
                    </a:moveTo>
                    <a:cubicBezTo>
                      <a:pt x="2" y="11"/>
                      <a:pt x="15" y="9"/>
                      <a:pt x="22"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4" name="Freeform 510"/>
              <p:cNvSpPr>
                <a:spLocks/>
              </p:cNvSpPr>
              <p:nvPr/>
            </p:nvSpPr>
            <p:spPr bwMode="auto">
              <a:xfrm>
                <a:off x="4079" y="2225"/>
                <a:ext cx="20" cy="16"/>
              </a:xfrm>
              <a:custGeom>
                <a:avLst/>
                <a:gdLst>
                  <a:gd name="T0" fmla="*/ 0 w 10"/>
                  <a:gd name="T1" fmla="*/ 0 h 8"/>
                  <a:gd name="T2" fmla="*/ 320 w 10"/>
                  <a:gd name="T3" fmla="*/ 224 h 8"/>
                  <a:gd name="T4" fmla="*/ 0 60000 65536"/>
                  <a:gd name="T5" fmla="*/ 0 60000 65536"/>
                  <a:gd name="T6" fmla="*/ 0 w 10"/>
                  <a:gd name="T7" fmla="*/ 0 h 8"/>
                  <a:gd name="T8" fmla="*/ 10 w 10"/>
                  <a:gd name="T9" fmla="*/ 8 h 8"/>
                </a:gdLst>
                <a:ahLst/>
                <a:cxnLst>
                  <a:cxn ang="T4">
                    <a:pos x="T0" y="T1"/>
                  </a:cxn>
                  <a:cxn ang="T5">
                    <a:pos x="T2" y="T3"/>
                  </a:cxn>
                </a:cxnLst>
                <a:rect l="T6" t="T7" r="T8" b="T9"/>
                <a:pathLst>
                  <a:path w="10" h="8">
                    <a:moveTo>
                      <a:pt x="0" y="0"/>
                    </a:moveTo>
                    <a:cubicBezTo>
                      <a:pt x="1" y="5"/>
                      <a:pt x="4" y="8"/>
                      <a:pt x="10"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5" name="Freeform 511"/>
              <p:cNvSpPr>
                <a:spLocks/>
              </p:cNvSpPr>
              <p:nvPr/>
            </p:nvSpPr>
            <p:spPr bwMode="auto">
              <a:xfrm>
                <a:off x="4119" y="2199"/>
                <a:ext cx="19" cy="28"/>
              </a:xfrm>
              <a:custGeom>
                <a:avLst/>
                <a:gdLst>
                  <a:gd name="T0" fmla="*/ 0 w 10"/>
                  <a:gd name="T1" fmla="*/ 0 h 14"/>
                  <a:gd name="T2" fmla="*/ 192 w 10"/>
                  <a:gd name="T3" fmla="*/ 448 h 14"/>
                  <a:gd name="T4" fmla="*/ 0 60000 65536"/>
                  <a:gd name="T5" fmla="*/ 0 60000 65536"/>
                  <a:gd name="T6" fmla="*/ 0 w 10"/>
                  <a:gd name="T7" fmla="*/ 0 h 14"/>
                  <a:gd name="T8" fmla="*/ 10 w 10"/>
                  <a:gd name="T9" fmla="*/ 14 h 14"/>
                </a:gdLst>
                <a:ahLst/>
                <a:cxnLst>
                  <a:cxn ang="T4">
                    <a:pos x="T0" y="T1"/>
                  </a:cxn>
                  <a:cxn ang="T5">
                    <a:pos x="T2" y="T3"/>
                  </a:cxn>
                </a:cxnLst>
                <a:rect l="T6" t="T7" r="T8" b="T9"/>
                <a:pathLst>
                  <a:path w="10" h="14">
                    <a:moveTo>
                      <a:pt x="0" y="0"/>
                    </a:moveTo>
                    <a:cubicBezTo>
                      <a:pt x="6" y="2"/>
                      <a:pt x="10" y="8"/>
                      <a:pt x="8"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6" name="Freeform 512"/>
              <p:cNvSpPr>
                <a:spLocks/>
              </p:cNvSpPr>
              <p:nvPr/>
            </p:nvSpPr>
            <p:spPr bwMode="auto">
              <a:xfrm>
                <a:off x="4134" y="2213"/>
                <a:ext cx="18" cy="4"/>
              </a:xfrm>
              <a:custGeom>
                <a:avLst/>
                <a:gdLst>
                  <a:gd name="T0" fmla="*/ 0 w 9"/>
                  <a:gd name="T1" fmla="*/ 64 h 2"/>
                  <a:gd name="T2" fmla="*/ 288 w 9"/>
                  <a:gd name="T3" fmla="*/ 32 h 2"/>
                  <a:gd name="T4" fmla="*/ 0 60000 65536"/>
                  <a:gd name="T5" fmla="*/ 0 60000 65536"/>
                  <a:gd name="T6" fmla="*/ 0 w 9"/>
                  <a:gd name="T7" fmla="*/ 0 h 2"/>
                  <a:gd name="T8" fmla="*/ 9 w 9"/>
                  <a:gd name="T9" fmla="*/ 2 h 2"/>
                </a:gdLst>
                <a:ahLst/>
                <a:cxnLst>
                  <a:cxn ang="T4">
                    <a:pos x="T0" y="T1"/>
                  </a:cxn>
                  <a:cxn ang="T5">
                    <a:pos x="T2" y="T3"/>
                  </a:cxn>
                </a:cxnLst>
                <a:rect l="T6" t="T7" r="T8" b="T9"/>
                <a:pathLst>
                  <a:path w="9" h="2">
                    <a:moveTo>
                      <a:pt x="0" y="2"/>
                    </a:moveTo>
                    <a:cubicBezTo>
                      <a:pt x="3" y="0"/>
                      <a:pt x="6" y="0"/>
                      <a:pt x="9"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7" name="Freeform 513"/>
              <p:cNvSpPr>
                <a:spLocks/>
              </p:cNvSpPr>
              <p:nvPr/>
            </p:nvSpPr>
            <p:spPr bwMode="auto">
              <a:xfrm>
                <a:off x="4178" y="2227"/>
                <a:ext cx="26" cy="22"/>
              </a:xfrm>
              <a:custGeom>
                <a:avLst/>
                <a:gdLst>
                  <a:gd name="T0" fmla="*/ 0 w 13"/>
                  <a:gd name="T1" fmla="*/ 224 h 11"/>
                  <a:gd name="T2" fmla="*/ 416 w 13"/>
                  <a:gd name="T3" fmla="*/ 0 h 11"/>
                  <a:gd name="T4" fmla="*/ 0 60000 65536"/>
                  <a:gd name="T5" fmla="*/ 0 60000 65536"/>
                  <a:gd name="T6" fmla="*/ 0 w 13"/>
                  <a:gd name="T7" fmla="*/ 0 h 11"/>
                  <a:gd name="T8" fmla="*/ 13 w 13"/>
                  <a:gd name="T9" fmla="*/ 11 h 11"/>
                </a:gdLst>
                <a:ahLst/>
                <a:cxnLst>
                  <a:cxn ang="T4">
                    <a:pos x="T0" y="T1"/>
                  </a:cxn>
                  <a:cxn ang="T5">
                    <a:pos x="T2" y="T3"/>
                  </a:cxn>
                </a:cxnLst>
                <a:rect l="T6" t="T7" r="T8" b="T9"/>
                <a:pathLst>
                  <a:path w="13" h="11">
                    <a:moveTo>
                      <a:pt x="0" y="7"/>
                    </a:moveTo>
                    <a:cubicBezTo>
                      <a:pt x="4" y="11"/>
                      <a:pt x="13" y="4"/>
                      <a:pt x="13"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8" name="Freeform 514"/>
              <p:cNvSpPr>
                <a:spLocks/>
              </p:cNvSpPr>
              <p:nvPr/>
            </p:nvSpPr>
            <p:spPr bwMode="auto">
              <a:xfrm>
                <a:off x="4194" y="2223"/>
                <a:ext cx="20" cy="6"/>
              </a:xfrm>
              <a:custGeom>
                <a:avLst/>
                <a:gdLst>
                  <a:gd name="T0" fmla="*/ 0 w 10"/>
                  <a:gd name="T1" fmla="*/ 0 h 3"/>
                  <a:gd name="T2" fmla="*/ 320 w 10"/>
                  <a:gd name="T3" fmla="*/ 0 h 3"/>
                  <a:gd name="T4" fmla="*/ 0 60000 65536"/>
                  <a:gd name="T5" fmla="*/ 0 60000 65536"/>
                  <a:gd name="T6" fmla="*/ 0 w 10"/>
                  <a:gd name="T7" fmla="*/ 0 h 3"/>
                  <a:gd name="T8" fmla="*/ 10 w 10"/>
                  <a:gd name="T9" fmla="*/ 3 h 3"/>
                </a:gdLst>
                <a:ahLst/>
                <a:cxnLst>
                  <a:cxn ang="T4">
                    <a:pos x="T0" y="T1"/>
                  </a:cxn>
                  <a:cxn ang="T5">
                    <a:pos x="T2" y="T3"/>
                  </a:cxn>
                </a:cxnLst>
                <a:rect l="T6" t="T7" r="T8" b="T9"/>
                <a:pathLst>
                  <a:path w="10" h="3">
                    <a:moveTo>
                      <a:pt x="0" y="0"/>
                    </a:moveTo>
                    <a:cubicBezTo>
                      <a:pt x="2" y="3"/>
                      <a:pt x="7" y="2"/>
                      <a:pt x="10"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49" name="Freeform 515"/>
              <p:cNvSpPr>
                <a:spLocks/>
              </p:cNvSpPr>
              <p:nvPr/>
            </p:nvSpPr>
            <p:spPr bwMode="auto">
              <a:xfrm>
                <a:off x="4192" y="2179"/>
                <a:ext cx="26" cy="20"/>
              </a:xfrm>
              <a:custGeom>
                <a:avLst/>
                <a:gdLst>
                  <a:gd name="T0" fmla="*/ 0 w 13"/>
                  <a:gd name="T1" fmla="*/ 0 h 10"/>
                  <a:gd name="T2" fmla="*/ 416 w 13"/>
                  <a:gd name="T3" fmla="*/ 256 h 10"/>
                  <a:gd name="T4" fmla="*/ 0 60000 65536"/>
                  <a:gd name="T5" fmla="*/ 0 60000 65536"/>
                  <a:gd name="T6" fmla="*/ 0 w 13"/>
                  <a:gd name="T7" fmla="*/ 0 h 10"/>
                  <a:gd name="T8" fmla="*/ 13 w 13"/>
                  <a:gd name="T9" fmla="*/ 10 h 10"/>
                </a:gdLst>
                <a:ahLst/>
                <a:cxnLst>
                  <a:cxn ang="T4">
                    <a:pos x="T0" y="T1"/>
                  </a:cxn>
                  <a:cxn ang="T5">
                    <a:pos x="T2" y="T3"/>
                  </a:cxn>
                </a:cxnLst>
                <a:rect l="T6" t="T7" r="T8" b="T9"/>
                <a:pathLst>
                  <a:path w="13" h="10">
                    <a:moveTo>
                      <a:pt x="0" y="0"/>
                    </a:moveTo>
                    <a:cubicBezTo>
                      <a:pt x="2" y="7"/>
                      <a:pt x="7" y="10"/>
                      <a:pt x="13" y="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0" name="Freeform 516"/>
              <p:cNvSpPr>
                <a:spLocks/>
              </p:cNvSpPr>
              <p:nvPr/>
            </p:nvSpPr>
            <p:spPr bwMode="auto">
              <a:xfrm>
                <a:off x="4214" y="2185"/>
                <a:ext cx="25" cy="20"/>
              </a:xfrm>
              <a:custGeom>
                <a:avLst/>
                <a:gdLst>
                  <a:gd name="T0" fmla="*/ 85 w 13"/>
                  <a:gd name="T1" fmla="*/ 0 h 10"/>
                  <a:gd name="T2" fmla="*/ 340 w 13"/>
                  <a:gd name="T3" fmla="*/ 320 h 10"/>
                  <a:gd name="T4" fmla="*/ 0 60000 65536"/>
                  <a:gd name="T5" fmla="*/ 0 60000 65536"/>
                  <a:gd name="T6" fmla="*/ 0 w 13"/>
                  <a:gd name="T7" fmla="*/ 0 h 10"/>
                  <a:gd name="T8" fmla="*/ 13 w 13"/>
                  <a:gd name="T9" fmla="*/ 10 h 10"/>
                </a:gdLst>
                <a:ahLst/>
                <a:cxnLst>
                  <a:cxn ang="T4">
                    <a:pos x="T0" y="T1"/>
                  </a:cxn>
                  <a:cxn ang="T5">
                    <a:pos x="T2" y="T3"/>
                  </a:cxn>
                </a:cxnLst>
                <a:rect l="T6" t="T7" r="T8" b="T9"/>
                <a:pathLst>
                  <a:path w="13" h="10">
                    <a:moveTo>
                      <a:pt x="3" y="0"/>
                    </a:moveTo>
                    <a:cubicBezTo>
                      <a:pt x="0" y="8"/>
                      <a:pt x="7" y="10"/>
                      <a:pt x="13"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1" name="Freeform 517"/>
              <p:cNvSpPr>
                <a:spLocks/>
              </p:cNvSpPr>
              <p:nvPr/>
            </p:nvSpPr>
            <p:spPr bwMode="auto">
              <a:xfrm>
                <a:off x="4220" y="2150"/>
                <a:ext cx="33" cy="11"/>
              </a:xfrm>
              <a:custGeom>
                <a:avLst/>
                <a:gdLst>
                  <a:gd name="T0" fmla="*/ 0 w 17"/>
                  <a:gd name="T1" fmla="*/ 125 h 6"/>
                  <a:gd name="T2" fmla="*/ 468 w 17"/>
                  <a:gd name="T3" fmla="*/ 24 h 6"/>
                  <a:gd name="T4" fmla="*/ 0 60000 65536"/>
                  <a:gd name="T5" fmla="*/ 0 60000 65536"/>
                  <a:gd name="T6" fmla="*/ 0 w 17"/>
                  <a:gd name="T7" fmla="*/ 0 h 6"/>
                  <a:gd name="T8" fmla="*/ 17 w 17"/>
                  <a:gd name="T9" fmla="*/ 6 h 6"/>
                </a:gdLst>
                <a:ahLst/>
                <a:cxnLst>
                  <a:cxn ang="T4">
                    <a:pos x="T0" y="T1"/>
                  </a:cxn>
                  <a:cxn ang="T5">
                    <a:pos x="T2" y="T3"/>
                  </a:cxn>
                </a:cxnLst>
                <a:rect l="T6" t="T7" r="T8" b="T9"/>
                <a:pathLst>
                  <a:path w="17" h="6">
                    <a:moveTo>
                      <a:pt x="0" y="6"/>
                    </a:moveTo>
                    <a:cubicBezTo>
                      <a:pt x="4" y="2"/>
                      <a:pt x="11" y="0"/>
                      <a:pt x="17"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2" name="Freeform 518"/>
              <p:cNvSpPr>
                <a:spLocks/>
              </p:cNvSpPr>
              <p:nvPr/>
            </p:nvSpPr>
            <p:spPr bwMode="auto">
              <a:xfrm>
                <a:off x="4249" y="2144"/>
                <a:ext cx="18" cy="19"/>
              </a:xfrm>
              <a:custGeom>
                <a:avLst/>
                <a:gdLst>
                  <a:gd name="T0" fmla="*/ 0 w 9"/>
                  <a:gd name="T1" fmla="*/ 245 h 10"/>
                  <a:gd name="T2" fmla="*/ 288 w 9"/>
                  <a:gd name="T3" fmla="*/ 0 h 10"/>
                  <a:gd name="T4" fmla="*/ 0 60000 65536"/>
                  <a:gd name="T5" fmla="*/ 0 60000 65536"/>
                  <a:gd name="T6" fmla="*/ 0 w 9"/>
                  <a:gd name="T7" fmla="*/ 0 h 10"/>
                  <a:gd name="T8" fmla="*/ 9 w 9"/>
                  <a:gd name="T9" fmla="*/ 10 h 10"/>
                </a:gdLst>
                <a:ahLst/>
                <a:cxnLst>
                  <a:cxn ang="T4">
                    <a:pos x="T0" y="T1"/>
                  </a:cxn>
                  <a:cxn ang="T5">
                    <a:pos x="T2" y="T3"/>
                  </a:cxn>
                </a:cxnLst>
                <a:rect l="T6" t="T7" r="T8" b="T9"/>
                <a:pathLst>
                  <a:path w="9" h="10">
                    <a:moveTo>
                      <a:pt x="0" y="10"/>
                    </a:moveTo>
                    <a:cubicBezTo>
                      <a:pt x="1" y="5"/>
                      <a:pt x="3" y="1"/>
                      <a:pt x="9"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3" name="Freeform 519"/>
              <p:cNvSpPr>
                <a:spLocks/>
              </p:cNvSpPr>
              <p:nvPr/>
            </p:nvSpPr>
            <p:spPr bwMode="auto">
              <a:xfrm>
                <a:off x="4263" y="2173"/>
                <a:ext cx="10" cy="20"/>
              </a:xfrm>
              <a:custGeom>
                <a:avLst/>
                <a:gdLst>
                  <a:gd name="T0" fmla="*/ 128 w 5"/>
                  <a:gd name="T1" fmla="*/ 0 h 10"/>
                  <a:gd name="T2" fmla="*/ 0 w 5"/>
                  <a:gd name="T3" fmla="*/ 320 h 10"/>
                  <a:gd name="T4" fmla="*/ 0 60000 65536"/>
                  <a:gd name="T5" fmla="*/ 0 60000 65536"/>
                  <a:gd name="T6" fmla="*/ 0 w 5"/>
                  <a:gd name="T7" fmla="*/ 0 h 10"/>
                  <a:gd name="T8" fmla="*/ 5 w 5"/>
                  <a:gd name="T9" fmla="*/ 10 h 10"/>
                </a:gdLst>
                <a:ahLst/>
                <a:cxnLst>
                  <a:cxn ang="T4">
                    <a:pos x="T0" y="T1"/>
                  </a:cxn>
                  <a:cxn ang="T5">
                    <a:pos x="T2" y="T3"/>
                  </a:cxn>
                </a:cxnLst>
                <a:rect l="T6" t="T7" r="T8" b="T9"/>
                <a:pathLst>
                  <a:path w="5" h="10">
                    <a:moveTo>
                      <a:pt x="4" y="0"/>
                    </a:moveTo>
                    <a:cubicBezTo>
                      <a:pt x="5" y="4"/>
                      <a:pt x="3" y="7"/>
                      <a:pt x="0"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4" name="Freeform 520"/>
              <p:cNvSpPr>
                <a:spLocks/>
              </p:cNvSpPr>
              <p:nvPr/>
            </p:nvSpPr>
            <p:spPr bwMode="auto">
              <a:xfrm>
                <a:off x="4271" y="2183"/>
                <a:ext cx="8" cy="2"/>
              </a:xfrm>
              <a:custGeom>
                <a:avLst/>
                <a:gdLst>
                  <a:gd name="T0" fmla="*/ 0 w 4"/>
                  <a:gd name="T1" fmla="*/ 0 h 1"/>
                  <a:gd name="T2" fmla="*/ 128 w 4"/>
                  <a:gd name="T3" fmla="*/ 32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0"/>
                    </a:moveTo>
                    <a:cubicBezTo>
                      <a:pt x="1" y="0"/>
                      <a:pt x="3" y="0"/>
                      <a:pt x="4"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5" name="Freeform 521"/>
              <p:cNvSpPr>
                <a:spLocks/>
              </p:cNvSpPr>
              <p:nvPr/>
            </p:nvSpPr>
            <p:spPr bwMode="auto">
              <a:xfrm>
                <a:off x="3855" y="2057"/>
                <a:ext cx="10" cy="29"/>
              </a:xfrm>
              <a:custGeom>
                <a:avLst/>
                <a:gdLst>
                  <a:gd name="T0" fmla="*/ 160 w 5"/>
                  <a:gd name="T1" fmla="*/ 0 h 15"/>
                  <a:gd name="T2" fmla="*/ 96 w 5"/>
                  <a:gd name="T3" fmla="*/ 404 h 15"/>
                  <a:gd name="T4" fmla="*/ 0 60000 65536"/>
                  <a:gd name="T5" fmla="*/ 0 60000 65536"/>
                  <a:gd name="T6" fmla="*/ 0 w 5"/>
                  <a:gd name="T7" fmla="*/ 0 h 15"/>
                  <a:gd name="T8" fmla="*/ 5 w 5"/>
                  <a:gd name="T9" fmla="*/ 15 h 15"/>
                </a:gdLst>
                <a:ahLst/>
                <a:cxnLst>
                  <a:cxn ang="T4">
                    <a:pos x="T0" y="T1"/>
                  </a:cxn>
                  <a:cxn ang="T5">
                    <a:pos x="T2" y="T3"/>
                  </a:cxn>
                </a:cxnLst>
                <a:rect l="T6" t="T7" r="T8" b="T9"/>
                <a:pathLst>
                  <a:path w="5" h="15">
                    <a:moveTo>
                      <a:pt x="5" y="0"/>
                    </a:moveTo>
                    <a:cubicBezTo>
                      <a:pt x="0" y="3"/>
                      <a:pt x="1" y="11"/>
                      <a:pt x="3"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6" name="Freeform 522"/>
              <p:cNvSpPr>
                <a:spLocks/>
              </p:cNvSpPr>
              <p:nvPr/>
            </p:nvSpPr>
            <p:spPr bwMode="auto">
              <a:xfrm>
                <a:off x="3859" y="2078"/>
                <a:ext cx="8" cy="24"/>
              </a:xfrm>
              <a:custGeom>
                <a:avLst/>
                <a:gdLst>
                  <a:gd name="T0" fmla="*/ 128 w 4"/>
                  <a:gd name="T1" fmla="*/ 0 h 12"/>
                  <a:gd name="T2" fmla="*/ 96 w 4"/>
                  <a:gd name="T3" fmla="*/ 384 h 12"/>
                  <a:gd name="T4" fmla="*/ 0 60000 65536"/>
                  <a:gd name="T5" fmla="*/ 0 60000 65536"/>
                  <a:gd name="T6" fmla="*/ 0 w 4"/>
                  <a:gd name="T7" fmla="*/ 0 h 12"/>
                  <a:gd name="T8" fmla="*/ 4 w 4"/>
                  <a:gd name="T9" fmla="*/ 12 h 12"/>
                </a:gdLst>
                <a:ahLst/>
                <a:cxnLst>
                  <a:cxn ang="T4">
                    <a:pos x="T0" y="T1"/>
                  </a:cxn>
                  <a:cxn ang="T5">
                    <a:pos x="T2" y="T3"/>
                  </a:cxn>
                </a:cxnLst>
                <a:rect l="T6" t="T7" r="T8" b="T9"/>
                <a:pathLst>
                  <a:path w="4" h="12">
                    <a:moveTo>
                      <a:pt x="4" y="0"/>
                    </a:moveTo>
                    <a:cubicBezTo>
                      <a:pt x="0" y="4"/>
                      <a:pt x="1" y="7"/>
                      <a:pt x="3"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7" name="Freeform 523"/>
              <p:cNvSpPr>
                <a:spLocks/>
              </p:cNvSpPr>
              <p:nvPr/>
            </p:nvSpPr>
            <p:spPr bwMode="auto">
              <a:xfrm>
                <a:off x="3893" y="2100"/>
                <a:ext cx="38" cy="18"/>
              </a:xfrm>
              <a:custGeom>
                <a:avLst/>
                <a:gdLst>
                  <a:gd name="T0" fmla="*/ 0 w 19"/>
                  <a:gd name="T1" fmla="*/ 0 h 9"/>
                  <a:gd name="T2" fmla="*/ 608 w 19"/>
                  <a:gd name="T3" fmla="*/ 224 h 9"/>
                  <a:gd name="T4" fmla="*/ 0 60000 65536"/>
                  <a:gd name="T5" fmla="*/ 0 60000 65536"/>
                  <a:gd name="T6" fmla="*/ 0 w 19"/>
                  <a:gd name="T7" fmla="*/ 0 h 9"/>
                  <a:gd name="T8" fmla="*/ 19 w 19"/>
                  <a:gd name="T9" fmla="*/ 9 h 9"/>
                </a:gdLst>
                <a:ahLst/>
                <a:cxnLst>
                  <a:cxn ang="T4">
                    <a:pos x="T0" y="T1"/>
                  </a:cxn>
                  <a:cxn ang="T5">
                    <a:pos x="T2" y="T3"/>
                  </a:cxn>
                </a:cxnLst>
                <a:rect l="T6" t="T7" r="T8" b="T9"/>
                <a:pathLst>
                  <a:path w="19" h="9">
                    <a:moveTo>
                      <a:pt x="0" y="0"/>
                    </a:moveTo>
                    <a:cubicBezTo>
                      <a:pt x="2" y="9"/>
                      <a:pt x="12" y="9"/>
                      <a:pt x="19"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8" name="Freeform 524"/>
              <p:cNvSpPr>
                <a:spLocks/>
              </p:cNvSpPr>
              <p:nvPr/>
            </p:nvSpPr>
            <p:spPr bwMode="auto">
              <a:xfrm>
                <a:off x="3927" y="2102"/>
                <a:ext cx="23" cy="24"/>
              </a:xfrm>
              <a:custGeom>
                <a:avLst/>
                <a:gdLst>
                  <a:gd name="T0" fmla="*/ 0 w 12"/>
                  <a:gd name="T1" fmla="*/ 0 h 12"/>
                  <a:gd name="T2" fmla="*/ 309 w 12"/>
                  <a:gd name="T3" fmla="*/ 224 h 12"/>
                  <a:gd name="T4" fmla="*/ 0 60000 65536"/>
                  <a:gd name="T5" fmla="*/ 0 60000 65536"/>
                  <a:gd name="T6" fmla="*/ 0 w 12"/>
                  <a:gd name="T7" fmla="*/ 0 h 12"/>
                  <a:gd name="T8" fmla="*/ 12 w 12"/>
                  <a:gd name="T9" fmla="*/ 12 h 12"/>
                </a:gdLst>
                <a:ahLst/>
                <a:cxnLst>
                  <a:cxn ang="T4">
                    <a:pos x="T0" y="T1"/>
                  </a:cxn>
                  <a:cxn ang="T5">
                    <a:pos x="T2" y="T3"/>
                  </a:cxn>
                </a:cxnLst>
                <a:rect l="T6" t="T7" r="T8" b="T9"/>
                <a:pathLst>
                  <a:path w="12" h="12">
                    <a:moveTo>
                      <a:pt x="0" y="0"/>
                    </a:moveTo>
                    <a:cubicBezTo>
                      <a:pt x="1" y="6"/>
                      <a:pt x="6" y="12"/>
                      <a:pt x="12"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59" name="Freeform 525"/>
              <p:cNvSpPr>
                <a:spLocks/>
              </p:cNvSpPr>
              <p:nvPr/>
            </p:nvSpPr>
            <p:spPr bwMode="auto">
              <a:xfrm>
                <a:off x="3927" y="2059"/>
                <a:ext cx="29" cy="27"/>
              </a:xfrm>
              <a:custGeom>
                <a:avLst/>
                <a:gdLst>
                  <a:gd name="T0" fmla="*/ 0 w 15"/>
                  <a:gd name="T1" fmla="*/ 137 h 14"/>
                  <a:gd name="T2" fmla="*/ 404 w 15"/>
                  <a:gd name="T3" fmla="*/ 372 h 14"/>
                  <a:gd name="T4" fmla="*/ 0 60000 65536"/>
                  <a:gd name="T5" fmla="*/ 0 60000 65536"/>
                  <a:gd name="T6" fmla="*/ 0 w 15"/>
                  <a:gd name="T7" fmla="*/ 0 h 14"/>
                  <a:gd name="T8" fmla="*/ 15 w 15"/>
                  <a:gd name="T9" fmla="*/ 14 h 14"/>
                </a:gdLst>
                <a:ahLst/>
                <a:cxnLst>
                  <a:cxn ang="T4">
                    <a:pos x="T0" y="T1"/>
                  </a:cxn>
                  <a:cxn ang="T5">
                    <a:pos x="T2" y="T3"/>
                  </a:cxn>
                </a:cxnLst>
                <a:rect l="T6" t="T7" r="T8" b="T9"/>
                <a:pathLst>
                  <a:path w="15" h="14">
                    <a:moveTo>
                      <a:pt x="0" y="5"/>
                    </a:moveTo>
                    <a:cubicBezTo>
                      <a:pt x="6" y="0"/>
                      <a:pt x="15" y="8"/>
                      <a:pt x="15"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0" name="Freeform 526"/>
              <p:cNvSpPr>
                <a:spLocks/>
              </p:cNvSpPr>
              <p:nvPr/>
            </p:nvSpPr>
            <p:spPr bwMode="auto">
              <a:xfrm>
                <a:off x="3952" y="2066"/>
                <a:ext cx="12" cy="10"/>
              </a:xfrm>
              <a:custGeom>
                <a:avLst/>
                <a:gdLst>
                  <a:gd name="T0" fmla="*/ 0 w 6"/>
                  <a:gd name="T1" fmla="*/ 160 h 5"/>
                  <a:gd name="T2" fmla="*/ 192 w 6"/>
                  <a:gd name="T3" fmla="*/ 0 h 5"/>
                  <a:gd name="T4" fmla="*/ 0 60000 65536"/>
                  <a:gd name="T5" fmla="*/ 0 60000 65536"/>
                  <a:gd name="T6" fmla="*/ 0 w 6"/>
                  <a:gd name="T7" fmla="*/ 0 h 5"/>
                  <a:gd name="T8" fmla="*/ 6 w 6"/>
                  <a:gd name="T9" fmla="*/ 5 h 5"/>
                </a:gdLst>
                <a:ahLst/>
                <a:cxnLst>
                  <a:cxn ang="T4">
                    <a:pos x="T0" y="T1"/>
                  </a:cxn>
                  <a:cxn ang="T5">
                    <a:pos x="T2" y="T3"/>
                  </a:cxn>
                </a:cxnLst>
                <a:rect l="T6" t="T7" r="T8" b="T9"/>
                <a:pathLst>
                  <a:path w="6" h="5">
                    <a:moveTo>
                      <a:pt x="0" y="5"/>
                    </a:moveTo>
                    <a:cubicBezTo>
                      <a:pt x="1" y="2"/>
                      <a:pt x="4" y="1"/>
                      <a:pt x="6"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1" name="Freeform 527"/>
              <p:cNvSpPr>
                <a:spLocks/>
              </p:cNvSpPr>
              <p:nvPr/>
            </p:nvSpPr>
            <p:spPr bwMode="auto">
              <a:xfrm>
                <a:off x="4002" y="2080"/>
                <a:ext cx="35" cy="30"/>
              </a:xfrm>
              <a:custGeom>
                <a:avLst/>
                <a:gdLst>
                  <a:gd name="T0" fmla="*/ 0 w 18"/>
                  <a:gd name="T1" fmla="*/ 288 h 15"/>
                  <a:gd name="T2" fmla="*/ 500 w 18"/>
                  <a:gd name="T3" fmla="*/ 0 h 15"/>
                  <a:gd name="T4" fmla="*/ 0 60000 65536"/>
                  <a:gd name="T5" fmla="*/ 0 60000 65536"/>
                  <a:gd name="T6" fmla="*/ 0 w 18"/>
                  <a:gd name="T7" fmla="*/ 0 h 15"/>
                  <a:gd name="T8" fmla="*/ 18 w 18"/>
                  <a:gd name="T9" fmla="*/ 15 h 15"/>
                </a:gdLst>
                <a:ahLst/>
                <a:cxnLst>
                  <a:cxn ang="T4">
                    <a:pos x="T0" y="T1"/>
                  </a:cxn>
                  <a:cxn ang="T5">
                    <a:pos x="T2" y="T3"/>
                  </a:cxn>
                </a:cxnLst>
                <a:rect l="T6" t="T7" r="T8" b="T9"/>
                <a:pathLst>
                  <a:path w="18" h="15">
                    <a:moveTo>
                      <a:pt x="0" y="9"/>
                    </a:moveTo>
                    <a:cubicBezTo>
                      <a:pt x="5" y="15"/>
                      <a:pt x="15" y="6"/>
                      <a:pt x="18"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2" name="Freeform 528"/>
              <p:cNvSpPr>
                <a:spLocks/>
              </p:cNvSpPr>
              <p:nvPr/>
            </p:nvSpPr>
            <p:spPr bwMode="auto">
              <a:xfrm>
                <a:off x="4022" y="2072"/>
                <a:ext cx="19" cy="14"/>
              </a:xfrm>
              <a:custGeom>
                <a:avLst/>
                <a:gdLst>
                  <a:gd name="T0" fmla="*/ 0 w 10"/>
                  <a:gd name="T1" fmla="*/ 0 h 7"/>
                  <a:gd name="T2" fmla="*/ 245 w 10"/>
                  <a:gd name="T3" fmla="*/ 64 h 7"/>
                  <a:gd name="T4" fmla="*/ 0 60000 65536"/>
                  <a:gd name="T5" fmla="*/ 0 60000 65536"/>
                  <a:gd name="T6" fmla="*/ 0 w 10"/>
                  <a:gd name="T7" fmla="*/ 0 h 7"/>
                  <a:gd name="T8" fmla="*/ 10 w 10"/>
                  <a:gd name="T9" fmla="*/ 7 h 7"/>
                </a:gdLst>
                <a:ahLst/>
                <a:cxnLst>
                  <a:cxn ang="T4">
                    <a:pos x="T0" y="T1"/>
                  </a:cxn>
                  <a:cxn ang="T5">
                    <a:pos x="T2" y="T3"/>
                  </a:cxn>
                </a:cxnLst>
                <a:rect l="T6" t="T7" r="T8" b="T9"/>
                <a:pathLst>
                  <a:path w="10" h="7">
                    <a:moveTo>
                      <a:pt x="0" y="0"/>
                    </a:moveTo>
                    <a:cubicBezTo>
                      <a:pt x="2" y="5"/>
                      <a:pt x="6" y="7"/>
                      <a:pt x="10" y="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3" name="Freeform 529"/>
              <p:cNvSpPr>
                <a:spLocks/>
              </p:cNvSpPr>
              <p:nvPr/>
            </p:nvSpPr>
            <p:spPr bwMode="auto">
              <a:xfrm>
                <a:off x="3921" y="1991"/>
                <a:ext cx="43" cy="34"/>
              </a:xfrm>
              <a:custGeom>
                <a:avLst/>
                <a:gdLst>
                  <a:gd name="T0" fmla="*/ 119 w 22"/>
                  <a:gd name="T1" fmla="*/ 544 h 17"/>
                  <a:gd name="T2" fmla="*/ 627 w 22"/>
                  <a:gd name="T3" fmla="*/ 0 h 17"/>
                  <a:gd name="T4" fmla="*/ 0 60000 65536"/>
                  <a:gd name="T5" fmla="*/ 0 60000 65536"/>
                  <a:gd name="T6" fmla="*/ 0 w 22"/>
                  <a:gd name="T7" fmla="*/ 0 h 17"/>
                  <a:gd name="T8" fmla="*/ 22 w 22"/>
                  <a:gd name="T9" fmla="*/ 17 h 17"/>
                </a:gdLst>
                <a:ahLst/>
                <a:cxnLst>
                  <a:cxn ang="T4">
                    <a:pos x="T0" y="T1"/>
                  </a:cxn>
                  <a:cxn ang="T5">
                    <a:pos x="T2" y="T3"/>
                  </a:cxn>
                </a:cxnLst>
                <a:rect l="T6" t="T7" r="T8" b="T9"/>
                <a:pathLst>
                  <a:path w="22" h="17">
                    <a:moveTo>
                      <a:pt x="4" y="17"/>
                    </a:moveTo>
                    <a:cubicBezTo>
                      <a:pt x="0" y="8"/>
                      <a:pt x="15" y="1"/>
                      <a:pt x="2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4" name="Freeform 530"/>
              <p:cNvSpPr>
                <a:spLocks/>
              </p:cNvSpPr>
              <p:nvPr/>
            </p:nvSpPr>
            <p:spPr bwMode="auto">
              <a:xfrm>
                <a:off x="3960" y="1975"/>
                <a:ext cx="18" cy="28"/>
              </a:xfrm>
              <a:custGeom>
                <a:avLst/>
                <a:gdLst>
                  <a:gd name="T0" fmla="*/ 0 w 9"/>
                  <a:gd name="T1" fmla="*/ 448 h 14"/>
                  <a:gd name="T2" fmla="*/ 288 w 9"/>
                  <a:gd name="T3" fmla="*/ 0 h 14"/>
                  <a:gd name="T4" fmla="*/ 0 60000 65536"/>
                  <a:gd name="T5" fmla="*/ 0 60000 65536"/>
                  <a:gd name="T6" fmla="*/ 0 w 9"/>
                  <a:gd name="T7" fmla="*/ 0 h 14"/>
                  <a:gd name="T8" fmla="*/ 9 w 9"/>
                  <a:gd name="T9" fmla="*/ 14 h 14"/>
                </a:gdLst>
                <a:ahLst/>
                <a:cxnLst>
                  <a:cxn ang="T4">
                    <a:pos x="T0" y="T1"/>
                  </a:cxn>
                  <a:cxn ang="T5">
                    <a:pos x="T2" y="T3"/>
                  </a:cxn>
                </a:cxnLst>
                <a:rect l="T6" t="T7" r="T8" b="T9"/>
                <a:pathLst>
                  <a:path w="9" h="14">
                    <a:moveTo>
                      <a:pt x="0" y="14"/>
                    </a:moveTo>
                    <a:cubicBezTo>
                      <a:pt x="1" y="7"/>
                      <a:pt x="3" y="3"/>
                      <a:pt x="9"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5" name="Freeform 531"/>
              <p:cNvSpPr>
                <a:spLocks/>
              </p:cNvSpPr>
              <p:nvPr/>
            </p:nvSpPr>
            <p:spPr bwMode="auto">
              <a:xfrm>
                <a:off x="3996" y="1999"/>
                <a:ext cx="28" cy="32"/>
              </a:xfrm>
              <a:custGeom>
                <a:avLst/>
                <a:gdLst>
                  <a:gd name="T0" fmla="*/ 0 w 14"/>
                  <a:gd name="T1" fmla="*/ 32 h 16"/>
                  <a:gd name="T2" fmla="*/ 448 w 14"/>
                  <a:gd name="T3" fmla="*/ 512 h 16"/>
                  <a:gd name="T4" fmla="*/ 0 60000 65536"/>
                  <a:gd name="T5" fmla="*/ 0 60000 65536"/>
                  <a:gd name="T6" fmla="*/ 0 w 14"/>
                  <a:gd name="T7" fmla="*/ 0 h 16"/>
                  <a:gd name="T8" fmla="*/ 14 w 14"/>
                  <a:gd name="T9" fmla="*/ 16 h 16"/>
                </a:gdLst>
                <a:ahLst/>
                <a:cxnLst>
                  <a:cxn ang="T4">
                    <a:pos x="T0" y="T1"/>
                  </a:cxn>
                  <a:cxn ang="T5">
                    <a:pos x="T2" y="T3"/>
                  </a:cxn>
                </a:cxnLst>
                <a:rect l="T6" t="T7" r="T8" b="T9"/>
                <a:pathLst>
                  <a:path w="14" h="16">
                    <a:moveTo>
                      <a:pt x="0" y="1"/>
                    </a:moveTo>
                    <a:cubicBezTo>
                      <a:pt x="8" y="0"/>
                      <a:pt x="14" y="9"/>
                      <a:pt x="14"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6" name="Freeform 532"/>
              <p:cNvSpPr>
                <a:spLocks/>
              </p:cNvSpPr>
              <p:nvPr/>
            </p:nvSpPr>
            <p:spPr bwMode="auto">
              <a:xfrm>
                <a:off x="4014" y="2025"/>
                <a:ext cx="14" cy="26"/>
              </a:xfrm>
              <a:custGeom>
                <a:avLst/>
                <a:gdLst>
                  <a:gd name="T0" fmla="*/ 0 w 7"/>
                  <a:gd name="T1" fmla="*/ 0 h 13"/>
                  <a:gd name="T2" fmla="*/ 192 w 7"/>
                  <a:gd name="T3" fmla="*/ 416 h 13"/>
                  <a:gd name="T4" fmla="*/ 0 60000 65536"/>
                  <a:gd name="T5" fmla="*/ 0 60000 65536"/>
                  <a:gd name="T6" fmla="*/ 0 w 7"/>
                  <a:gd name="T7" fmla="*/ 0 h 13"/>
                  <a:gd name="T8" fmla="*/ 7 w 7"/>
                  <a:gd name="T9" fmla="*/ 13 h 13"/>
                </a:gdLst>
                <a:ahLst/>
                <a:cxnLst>
                  <a:cxn ang="T4">
                    <a:pos x="T0" y="T1"/>
                  </a:cxn>
                  <a:cxn ang="T5">
                    <a:pos x="T2" y="T3"/>
                  </a:cxn>
                </a:cxnLst>
                <a:rect l="T6" t="T7" r="T8" b="T9"/>
                <a:pathLst>
                  <a:path w="7" h="13">
                    <a:moveTo>
                      <a:pt x="0" y="0"/>
                    </a:moveTo>
                    <a:cubicBezTo>
                      <a:pt x="5" y="1"/>
                      <a:pt x="7" y="8"/>
                      <a:pt x="6" y="1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7" name="Freeform 533"/>
              <p:cNvSpPr>
                <a:spLocks/>
              </p:cNvSpPr>
              <p:nvPr/>
            </p:nvSpPr>
            <p:spPr bwMode="auto">
              <a:xfrm>
                <a:off x="3984" y="2019"/>
                <a:ext cx="14" cy="26"/>
              </a:xfrm>
              <a:custGeom>
                <a:avLst/>
                <a:gdLst>
                  <a:gd name="T0" fmla="*/ 32 w 7"/>
                  <a:gd name="T1" fmla="*/ 0 h 13"/>
                  <a:gd name="T2" fmla="*/ 224 w 7"/>
                  <a:gd name="T3" fmla="*/ 416 h 13"/>
                  <a:gd name="T4" fmla="*/ 0 60000 65536"/>
                  <a:gd name="T5" fmla="*/ 0 60000 65536"/>
                  <a:gd name="T6" fmla="*/ 0 w 7"/>
                  <a:gd name="T7" fmla="*/ 0 h 13"/>
                  <a:gd name="T8" fmla="*/ 7 w 7"/>
                  <a:gd name="T9" fmla="*/ 13 h 13"/>
                </a:gdLst>
                <a:ahLst/>
                <a:cxnLst>
                  <a:cxn ang="T4">
                    <a:pos x="T0" y="T1"/>
                  </a:cxn>
                  <a:cxn ang="T5">
                    <a:pos x="T2" y="T3"/>
                  </a:cxn>
                </a:cxnLst>
                <a:rect l="T6" t="T7" r="T8" b="T9"/>
                <a:pathLst>
                  <a:path w="7" h="13">
                    <a:moveTo>
                      <a:pt x="1" y="0"/>
                    </a:moveTo>
                    <a:cubicBezTo>
                      <a:pt x="0" y="5"/>
                      <a:pt x="1" y="11"/>
                      <a:pt x="7" y="1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8" name="Freeform 534"/>
              <p:cNvSpPr>
                <a:spLocks/>
              </p:cNvSpPr>
              <p:nvPr/>
            </p:nvSpPr>
            <p:spPr bwMode="auto">
              <a:xfrm>
                <a:off x="3978" y="2037"/>
                <a:ext cx="8" cy="8"/>
              </a:xfrm>
              <a:custGeom>
                <a:avLst/>
                <a:gdLst>
                  <a:gd name="T0" fmla="*/ 128 w 4"/>
                  <a:gd name="T1" fmla="*/ 0 h 4"/>
                  <a:gd name="T2" fmla="*/ 0 w 4"/>
                  <a:gd name="T3" fmla="*/ 128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4" y="0"/>
                    </a:moveTo>
                    <a:cubicBezTo>
                      <a:pt x="2" y="0"/>
                      <a:pt x="1" y="2"/>
                      <a:pt x="0"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69" name="Freeform 535"/>
              <p:cNvSpPr>
                <a:spLocks/>
              </p:cNvSpPr>
              <p:nvPr/>
            </p:nvSpPr>
            <p:spPr bwMode="auto">
              <a:xfrm>
                <a:off x="3986" y="1898"/>
                <a:ext cx="10" cy="34"/>
              </a:xfrm>
              <a:custGeom>
                <a:avLst/>
                <a:gdLst>
                  <a:gd name="T0" fmla="*/ 96 w 5"/>
                  <a:gd name="T1" fmla="*/ 0 h 17"/>
                  <a:gd name="T2" fmla="*/ 160 w 5"/>
                  <a:gd name="T3" fmla="*/ 544 h 17"/>
                  <a:gd name="T4" fmla="*/ 0 60000 65536"/>
                  <a:gd name="T5" fmla="*/ 0 60000 65536"/>
                  <a:gd name="T6" fmla="*/ 0 w 5"/>
                  <a:gd name="T7" fmla="*/ 0 h 17"/>
                  <a:gd name="T8" fmla="*/ 5 w 5"/>
                  <a:gd name="T9" fmla="*/ 17 h 17"/>
                </a:gdLst>
                <a:ahLst/>
                <a:cxnLst>
                  <a:cxn ang="T4">
                    <a:pos x="T0" y="T1"/>
                  </a:cxn>
                  <a:cxn ang="T5">
                    <a:pos x="T2" y="T3"/>
                  </a:cxn>
                </a:cxnLst>
                <a:rect l="T6" t="T7" r="T8" b="T9"/>
                <a:pathLst>
                  <a:path w="5" h="17">
                    <a:moveTo>
                      <a:pt x="3" y="0"/>
                    </a:moveTo>
                    <a:cubicBezTo>
                      <a:pt x="0" y="6"/>
                      <a:pt x="0" y="13"/>
                      <a:pt x="5"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0" name="Freeform 536"/>
              <p:cNvSpPr>
                <a:spLocks/>
              </p:cNvSpPr>
              <p:nvPr/>
            </p:nvSpPr>
            <p:spPr bwMode="auto">
              <a:xfrm>
                <a:off x="3992" y="1922"/>
                <a:ext cx="12" cy="32"/>
              </a:xfrm>
              <a:custGeom>
                <a:avLst/>
                <a:gdLst>
                  <a:gd name="T0" fmla="*/ 192 w 6"/>
                  <a:gd name="T1" fmla="*/ 0 h 16"/>
                  <a:gd name="T2" fmla="*/ 192 w 6"/>
                  <a:gd name="T3" fmla="*/ 512 h 16"/>
                  <a:gd name="T4" fmla="*/ 0 60000 65536"/>
                  <a:gd name="T5" fmla="*/ 0 60000 65536"/>
                  <a:gd name="T6" fmla="*/ 0 w 6"/>
                  <a:gd name="T7" fmla="*/ 0 h 16"/>
                  <a:gd name="T8" fmla="*/ 6 w 6"/>
                  <a:gd name="T9" fmla="*/ 16 h 16"/>
                </a:gdLst>
                <a:ahLst/>
                <a:cxnLst>
                  <a:cxn ang="T4">
                    <a:pos x="T0" y="T1"/>
                  </a:cxn>
                  <a:cxn ang="T5">
                    <a:pos x="T2" y="T3"/>
                  </a:cxn>
                </a:cxnLst>
                <a:rect l="T6" t="T7" r="T8" b="T9"/>
                <a:pathLst>
                  <a:path w="6" h="16">
                    <a:moveTo>
                      <a:pt x="6" y="0"/>
                    </a:moveTo>
                    <a:cubicBezTo>
                      <a:pt x="0" y="3"/>
                      <a:pt x="3" y="13"/>
                      <a:pt x="6"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1" name="Freeform 537"/>
              <p:cNvSpPr>
                <a:spLocks/>
              </p:cNvSpPr>
              <p:nvPr/>
            </p:nvSpPr>
            <p:spPr bwMode="auto">
              <a:xfrm>
                <a:off x="4024" y="1979"/>
                <a:ext cx="35" cy="18"/>
              </a:xfrm>
              <a:custGeom>
                <a:avLst/>
                <a:gdLst>
                  <a:gd name="T0" fmla="*/ 0 w 18"/>
                  <a:gd name="T1" fmla="*/ 0 h 9"/>
                  <a:gd name="T2" fmla="*/ 500 w 18"/>
                  <a:gd name="T3" fmla="*/ 64 h 9"/>
                  <a:gd name="T4" fmla="*/ 0 60000 65536"/>
                  <a:gd name="T5" fmla="*/ 0 60000 65536"/>
                  <a:gd name="T6" fmla="*/ 0 w 18"/>
                  <a:gd name="T7" fmla="*/ 0 h 9"/>
                  <a:gd name="T8" fmla="*/ 18 w 18"/>
                  <a:gd name="T9" fmla="*/ 9 h 9"/>
                </a:gdLst>
                <a:ahLst/>
                <a:cxnLst>
                  <a:cxn ang="T4">
                    <a:pos x="T0" y="T1"/>
                  </a:cxn>
                  <a:cxn ang="T5">
                    <a:pos x="T2" y="T3"/>
                  </a:cxn>
                </a:cxnLst>
                <a:rect l="T6" t="T7" r="T8" b="T9"/>
                <a:pathLst>
                  <a:path w="18" h="9">
                    <a:moveTo>
                      <a:pt x="0" y="0"/>
                    </a:moveTo>
                    <a:cubicBezTo>
                      <a:pt x="2" y="9"/>
                      <a:pt x="12" y="9"/>
                      <a:pt x="18" y="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2" name="Freeform 538"/>
              <p:cNvSpPr>
                <a:spLocks/>
              </p:cNvSpPr>
              <p:nvPr/>
            </p:nvSpPr>
            <p:spPr bwMode="auto">
              <a:xfrm>
                <a:off x="4055" y="1975"/>
                <a:ext cx="30" cy="18"/>
              </a:xfrm>
              <a:custGeom>
                <a:avLst/>
                <a:gdLst>
                  <a:gd name="T0" fmla="*/ 0 w 15"/>
                  <a:gd name="T1" fmla="*/ 0 h 9"/>
                  <a:gd name="T2" fmla="*/ 480 w 15"/>
                  <a:gd name="T3" fmla="*/ 224 h 9"/>
                  <a:gd name="T4" fmla="*/ 0 60000 65536"/>
                  <a:gd name="T5" fmla="*/ 0 60000 65536"/>
                  <a:gd name="T6" fmla="*/ 0 w 15"/>
                  <a:gd name="T7" fmla="*/ 0 h 9"/>
                  <a:gd name="T8" fmla="*/ 15 w 15"/>
                  <a:gd name="T9" fmla="*/ 9 h 9"/>
                </a:gdLst>
                <a:ahLst/>
                <a:cxnLst>
                  <a:cxn ang="T4">
                    <a:pos x="T0" y="T1"/>
                  </a:cxn>
                  <a:cxn ang="T5">
                    <a:pos x="T2" y="T3"/>
                  </a:cxn>
                </a:cxnLst>
                <a:rect l="T6" t="T7" r="T8" b="T9"/>
                <a:pathLst>
                  <a:path w="15" h="9">
                    <a:moveTo>
                      <a:pt x="0" y="0"/>
                    </a:moveTo>
                    <a:cubicBezTo>
                      <a:pt x="0" y="8"/>
                      <a:pt x="9" y="9"/>
                      <a:pt x="15"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3" name="Freeform 539"/>
              <p:cNvSpPr>
                <a:spLocks/>
              </p:cNvSpPr>
              <p:nvPr/>
            </p:nvSpPr>
            <p:spPr bwMode="auto">
              <a:xfrm>
                <a:off x="4081" y="1977"/>
                <a:ext cx="18" cy="22"/>
              </a:xfrm>
              <a:custGeom>
                <a:avLst/>
                <a:gdLst>
                  <a:gd name="T0" fmla="*/ 32 w 9"/>
                  <a:gd name="T1" fmla="*/ 0 h 11"/>
                  <a:gd name="T2" fmla="*/ 288 w 9"/>
                  <a:gd name="T3" fmla="*/ 256 h 11"/>
                  <a:gd name="T4" fmla="*/ 0 60000 65536"/>
                  <a:gd name="T5" fmla="*/ 0 60000 65536"/>
                  <a:gd name="T6" fmla="*/ 0 w 9"/>
                  <a:gd name="T7" fmla="*/ 0 h 11"/>
                  <a:gd name="T8" fmla="*/ 9 w 9"/>
                  <a:gd name="T9" fmla="*/ 11 h 11"/>
                </a:gdLst>
                <a:ahLst/>
                <a:cxnLst>
                  <a:cxn ang="T4">
                    <a:pos x="T0" y="T1"/>
                  </a:cxn>
                  <a:cxn ang="T5">
                    <a:pos x="T2" y="T3"/>
                  </a:cxn>
                </a:cxnLst>
                <a:rect l="T6" t="T7" r="T8" b="T9"/>
                <a:pathLst>
                  <a:path w="9" h="11">
                    <a:moveTo>
                      <a:pt x="1" y="0"/>
                    </a:moveTo>
                    <a:cubicBezTo>
                      <a:pt x="0" y="5"/>
                      <a:pt x="3" y="11"/>
                      <a:pt x="9" y="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4" name="Freeform 540"/>
              <p:cNvSpPr>
                <a:spLocks/>
              </p:cNvSpPr>
              <p:nvPr/>
            </p:nvSpPr>
            <p:spPr bwMode="auto">
              <a:xfrm>
                <a:off x="4033" y="1912"/>
                <a:ext cx="14" cy="36"/>
              </a:xfrm>
              <a:custGeom>
                <a:avLst/>
                <a:gdLst>
                  <a:gd name="T0" fmla="*/ 0 w 7"/>
                  <a:gd name="T1" fmla="*/ 0 h 18"/>
                  <a:gd name="T2" fmla="*/ 128 w 7"/>
                  <a:gd name="T3" fmla="*/ 576 h 18"/>
                  <a:gd name="T4" fmla="*/ 0 60000 65536"/>
                  <a:gd name="T5" fmla="*/ 0 60000 65536"/>
                  <a:gd name="T6" fmla="*/ 0 w 7"/>
                  <a:gd name="T7" fmla="*/ 0 h 18"/>
                  <a:gd name="T8" fmla="*/ 7 w 7"/>
                  <a:gd name="T9" fmla="*/ 18 h 18"/>
                </a:gdLst>
                <a:ahLst/>
                <a:cxnLst>
                  <a:cxn ang="T4">
                    <a:pos x="T0" y="T1"/>
                  </a:cxn>
                  <a:cxn ang="T5">
                    <a:pos x="T2" y="T3"/>
                  </a:cxn>
                </a:cxnLst>
                <a:rect l="T6" t="T7" r="T8" b="T9"/>
                <a:pathLst>
                  <a:path w="7" h="18">
                    <a:moveTo>
                      <a:pt x="0" y="0"/>
                    </a:moveTo>
                    <a:cubicBezTo>
                      <a:pt x="7" y="2"/>
                      <a:pt x="5" y="13"/>
                      <a:pt x="4"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5" name="Freeform 541"/>
              <p:cNvSpPr>
                <a:spLocks/>
              </p:cNvSpPr>
              <p:nvPr/>
            </p:nvSpPr>
            <p:spPr bwMode="auto">
              <a:xfrm>
                <a:off x="4041" y="1936"/>
                <a:ext cx="18" cy="12"/>
              </a:xfrm>
              <a:custGeom>
                <a:avLst/>
                <a:gdLst>
                  <a:gd name="T0" fmla="*/ 0 w 9"/>
                  <a:gd name="T1" fmla="*/ 0 h 6"/>
                  <a:gd name="T2" fmla="*/ 288 w 9"/>
                  <a:gd name="T3" fmla="*/ 192 h 6"/>
                  <a:gd name="T4" fmla="*/ 0 60000 65536"/>
                  <a:gd name="T5" fmla="*/ 0 60000 65536"/>
                  <a:gd name="T6" fmla="*/ 0 w 9"/>
                  <a:gd name="T7" fmla="*/ 0 h 6"/>
                  <a:gd name="T8" fmla="*/ 9 w 9"/>
                  <a:gd name="T9" fmla="*/ 6 h 6"/>
                </a:gdLst>
                <a:ahLst/>
                <a:cxnLst>
                  <a:cxn ang="T4">
                    <a:pos x="T0" y="T1"/>
                  </a:cxn>
                  <a:cxn ang="T5">
                    <a:pos x="T2" y="T3"/>
                  </a:cxn>
                </a:cxnLst>
                <a:rect l="T6" t="T7" r="T8" b="T9"/>
                <a:pathLst>
                  <a:path w="9" h="6">
                    <a:moveTo>
                      <a:pt x="0" y="0"/>
                    </a:moveTo>
                    <a:cubicBezTo>
                      <a:pt x="4" y="0"/>
                      <a:pt x="7" y="3"/>
                      <a:pt x="9"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6" name="Freeform 542"/>
              <p:cNvSpPr>
                <a:spLocks/>
              </p:cNvSpPr>
              <p:nvPr/>
            </p:nvSpPr>
            <p:spPr bwMode="auto">
              <a:xfrm>
                <a:off x="4077" y="1934"/>
                <a:ext cx="18" cy="33"/>
              </a:xfrm>
              <a:custGeom>
                <a:avLst/>
                <a:gdLst>
                  <a:gd name="T0" fmla="*/ 0 w 9"/>
                  <a:gd name="T1" fmla="*/ 0 h 17"/>
                  <a:gd name="T2" fmla="*/ 224 w 9"/>
                  <a:gd name="T3" fmla="*/ 468 h 17"/>
                  <a:gd name="T4" fmla="*/ 0 60000 65536"/>
                  <a:gd name="T5" fmla="*/ 0 60000 65536"/>
                  <a:gd name="T6" fmla="*/ 0 w 9"/>
                  <a:gd name="T7" fmla="*/ 0 h 17"/>
                  <a:gd name="T8" fmla="*/ 9 w 9"/>
                  <a:gd name="T9" fmla="*/ 17 h 17"/>
                </a:gdLst>
                <a:ahLst/>
                <a:cxnLst>
                  <a:cxn ang="T4">
                    <a:pos x="T0" y="T1"/>
                  </a:cxn>
                  <a:cxn ang="T5">
                    <a:pos x="T2" y="T3"/>
                  </a:cxn>
                </a:cxnLst>
                <a:rect l="T6" t="T7" r="T8" b="T9"/>
                <a:pathLst>
                  <a:path w="9" h="17">
                    <a:moveTo>
                      <a:pt x="0" y="0"/>
                    </a:moveTo>
                    <a:cubicBezTo>
                      <a:pt x="7" y="1"/>
                      <a:pt x="9" y="11"/>
                      <a:pt x="7"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7" name="Freeform 543"/>
              <p:cNvSpPr>
                <a:spLocks/>
              </p:cNvSpPr>
              <p:nvPr/>
            </p:nvSpPr>
            <p:spPr bwMode="auto">
              <a:xfrm>
                <a:off x="4071" y="1920"/>
                <a:ext cx="10" cy="28"/>
              </a:xfrm>
              <a:custGeom>
                <a:avLst/>
                <a:gdLst>
                  <a:gd name="T0" fmla="*/ 0 w 5"/>
                  <a:gd name="T1" fmla="*/ 0 h 14"/>
                  <a:gd name="T2" fmla="*/ 64 w 5"/>
                  <a:gd name="T3" fmla="*/ 448 h 14"/>
                  <a:gd name="T4" fmla="*/ 0 60000 65536"/>
                  <a:gd name="T5" fmla="*/ 0 60000 65536"/>
                  <a:gd name="T6" fmla="*/ 0 w 5"/>
                  <a:gd name="T7" fmla="*/ 0 h 14"/>
                  <a:gd name="T8" fmla="*/ 5 w 5"/>
                  <a:gd name="T9" fmla="*/ 14 h 14"/>
                </a:gdLst>
                <a:ahLst/>
                <a:cxnLst>
                  <a:cxn ang="T4">
                    <a:pos x="T0" y="T1"/>
                  </a:cxn>
                  <a:cxn ang="T5">
                    <a:pos x="T2" y="T3"/>
                  </a:cxn>
                </a:cxnLst>
                <a:rect l="T6" t="T7" r="T8" b="T9"/>
                <a:pathLst>
                  <a:path w="5" h="14">
                    <a:moveTo>
                      <a:pt x="0" y="0"/>
                    </a:moveTo>
                    <a:cubicBezTo>
                      <a:pt x="3" y="3"/>
                      <a:pt x="5" y="10"/>
                      <a:pt x="2"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8" name="Freeform 544"/>
              <p:cNvSpPr>
                <a:spLocks/>
              </p:cNvSpPr>
              <p:nvPr/>
            </p:nvSpPr>
            <p:spPr bwMode="auto">
              <a:xfrm>
                <a:off x="3998" y="1855"/>
                <a:ext cx="24" cy="17"/>
              </a:xfrm>
              <a:custGeom>
                <a:avLst/>
                <a:gdLst>
                  <a:gd name="T0" fmla="*/ 32 w 12"/>
                  <a:gd name="T1" fmla="*/ 213 h 9"/>
                  <a:gd name="T2" fmla="*/ 384 w 12"/>
                  <a:gd name="T3" fmla="*/ 100 h 9"/>
                  <a:gd name="T4" fmla="*/ 0 60000 65536"/>
                  <a:gd name="T5" fmla="*/ 0 60000 65536"/>
                  <a:gd name="T6" fmla="*/ 0 w 12"/>
                  <a:gd name="T7" fmla="*/ 0 h 9"/>
                  <a:gd name="T8" fmla="*/ 12 w 12"/>
                  <a:gd name="T9" fmla="*/ 9 h 9"/>
                </a:gdLst>
                <a:ahLst/>
                <a:cxnLst>
                  <a:cxn ang="T4">
                    <a:pos x="T0" y="T1"/>
                  </a:cxn>
                  <a:cxn ang="T5">
                    <a:pos x="T2" y="T3"/>
                  </a:cxn>
                </a:cxnLst>
                <a:rect l="T6" t="T7" r="T8" b="T9"/>
                <a:pathLst>
                  <a:path w="12" h="9">
                    <a:moveTo>
                      <a:pt x="1" y="9"/>
                    </a:moveTo>
                    <a:cubicBezTo>
                      <a:pt x="0" y="4"/>
                      <a:pt x="8" y="0"/>
                      <a:pt x="12"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79" name="Freeform 545"/>
              <p:cNvSpPr>
                <a:spLocks/>
              </p:cNvSpPr>
              <p:nvPr/>
            </p:nvSpPr>
            <p:spPr bwMode="auto">
              <a:xfrm>
                <a:off x="3938" y="1866"/>
                <a:ext cx="22" cy="26"/>
              </a:xfrm>
              <a:custGeom>
                <a:avLst/>
                <a:gdLst>
                  <a:gd name="T0" fmla="*/ 96 w 11"/>
                  <a:gd name="T1" fmla="*/ 0 h 13"/>
                  <a:gd name="T2" fmla="*/ 352 w 11"/>
                  <a:gd name="T3" fmla="*/ 416 h 13"/>
                  <a:gd name="T4" fmla="*/ 0 60000 65536"/>
                  <a:gd name="T5" fmla="*/ 0 60000 65536"/>
                  <a:gd name="T6" fmla="*/ 0 w 11"/>
                  <a:gd name="T7" fmla="*/ 0 h 13"/>
                  <a:gd name="T8" fmla="*/ 11 w 11"/>
                  <a:gd name="T9" fmla="*/ 13 h 13"/>
                </a:gdLst>
                <a:ahLst/>
                <a:cxnLst>
                  <a:cxn ang="T4">
                    <a:pos x="T0" y="T1"/>
                  </a:cxn>
                  <a:cxn ang="T5">
                    <a:pos x="T2" y="T3"/>
                  </a:cxn>
                </a:cxnLst>
                <a:rect l="T6" t="T7" r="T8" b="T9"/>
                <a:pathLst>
                  <a:path w="11" h="13">
                    <a:moveTo>
                      <a:pt x="3" y="0"/>
                    </a:moveTo>
                    <a:cubicBezTo>
                      <a:pt x="0" y="6"/>
                      <a:pt x="5" y="13"/>
                      <a:pt x="11" y="1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0" name="Freeform 546"/>
              <p:cNvSpPr>
                <a:spLocks/>
              </p:cNvSpPr>
              <p:nvPr/>
            </p:nvSpPr>
            <p:spPr bwMode="auto">
              <a:xfrm>
                <a:off x="3958" y="1884"/>
                <a:ext cx="14" cy="28"/>
              </a:xfrm>
              <a:custGeom>
                <a:avLst/>
                <a:gdLst>
                  <a:gd name="T0" fmla="*/ 32 w 7"/>
                  <a:gd name="T1" fmla="*/ 0 h 14"/>
                  <a:gd name="T2" fmla="*/ 224 w 7"/>
                  <a:gd name="T3" fmla="*/ 448 h 14"/>
                  <a:gd name="T4" fmla="*/ 0 60000 65536"/>
                  <a:gd name="T5" fmla="*/ 0 60000 65536"/>
                  <a:gd name="T6" fmla="*/ 0 w 7"/>
                  <a:gd name="T7" fmla="*/ 0 h 14"/>
                  <a:gd name="T8" fmla="*/ 7 w 7"/>
                  <a:gd name="T9" fmla="*/ 14 h 14"/>
                </a:gdLst>
                <a:ahLst/>
                <a:cxnLst>
                  <a:cxn ang="T4">
                    <a:pos x="T0" y="T1"/>
                  </a:cxn>
                  <a:cxn ang="T5">
                    <a:pos x="T2" y="T3"/>
                  </a:cxn>
                </a:cxnLst>
                <a:rect l="T6" t="T7" r="T8" b="T9"/>
                <a:pathLst>
                  <a:path w="7" h="14">
                    <a:moveTo>
                      <a:pt x="1" y="0"/>
                    </a:moveTo>
                    <a:cubicBezTo>
                      <a:pt x="0" y="5"/>
                      <a:pt x="2" y="12"/>
                      <a:pt x="7"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1" name="Freeform 547"/>
              <p:cNvSpPr>
                <a:spLocks/>
              </p:cNvSpPr>
              <p:nvPr/>
            </p:nvSpPr>
            <p:spPr bwMode="auto">
              <a:xfrm>
                <a:off x="3826" y="1882"/>
                <a:ext cx="17" cy="38"/>
              </a:xfrm>
              <a:custGeom>
                <a:avLst/>
                <a:gdLst>
                  <a:gd name="T0" fmla="*/ 144 w 9"/>
                  <a:gd name="T1" fmla="*/ 0 h 19"/>
                  <a:gd name="T2" fmla="*/ 213 w 9"/>
                  <a:gd name="T3" fmla="*/ 608 h 19"/>
                  <a:gd name="T4" fmla="*/ 0 60000 65536"/>
                  <a:gd name="T5" fmla="*/ 0 60000 65536"/>
                  <a:gd name="T6" fmla="*/ 0 w 9"/>
                  <a:gd name="T7" fmla="*/ 0 h 19"/>
                  <a:gd name="T8" fmla="*/ 9 w 9"/>
                  <a:gd name="T9" fmla="*/ 19 h 19"/>
                </a:gdLst>
                <a:ahLst/>
                <a:cxnLst>
                  <a:cxn ang="T4">
                    <a:pos x="T0" y="T1"/>
                  </a:cxn>
                  <a:cxn ang="T5">
                    <a:pos x="T2" y="T3"/>
                  </a:cxn>
                </a:cxnLst>
                <a:rect l="T6" t="T7" r="T8" b="T9"/>
                <a:pathLst>
                  <a:path w="9" h="19">
                    <a:moveTo>
                      <a:pt x="6" y="0"/>
                    </a:moveTo>
                    <a:cubicBezTo>
                      <a:pt x="3" y="6"/>
                      <a:pt x="0" y="15"/>
                      <a:pt x="9"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2" name="Freeform 548"/>
              <p:cNvSpPr>
                <a:spLocks/>
              </p:cNvSpPr>
              <p:nvPr/>
            </p:nvSpPr>
            <p:spPr bwMode="auto">
              <a:xfrm>
                <a:off x="3837" y="1910"/>
                <a:ext cx="10" cy="40"/>
              </a:xfrm>
              <a:custGeom>
                <a:avLst/>
                <a:gdLst>
                  <a:gd name="T0" fmla="*/ 160 w 5"/>
                  <a:gd name="T1" fmla="*/ 0 h 20"/>
                  <a:gd name="T2" fmla="*/ 160 w 5"/>
                  <a:gd name="T3" fmla="*/ 640 h 20"/>
                  <a:gd name="T4" fmla="*/ 0 60000 65536"/>
                  <a:gd name="T5" fmla="*/ 0 60000 65536"/>
                  <a:gd name="T6" fmla="*/ 0 w 5"/>
                  <a:gd name="T7" fmla="*/ 0 h 20"/>
                  <a:gd name="T8" fmla="*/ 5 w 5"/>
                  <a:gd name="T9" fmla="*/ 20 h 20"/>
                </a:gdLst>
                <a:ahLst/>
                <a:cxnLst>
                  <a:cxn ang="T4">
                    <a:pos x="T0" y="T1"/>
                  </a:cxn>
                  <a:cxn ang="T5">
                    <a:pos x="T2" y="T3"/>
                  </a:cxn>
                </a:cxnLst>
                <a:rect l="T6" t="T7" r="T8" b="T9"/>
                <a:pathLst>
                  <a:path w="5" h="20">
                    <a:moveTo>
                      <a:pt x="5" y="0"/>
                    </a:moveTo>
                    <a:cubicBezTo>
                      <a:pt x="3" y="6"/>
                      <a:pt x="0" y="15"/>
                      <a:pt x="5" y="2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3" name="Freeform 549"/>
              <p:cNvSpPr>
                <a:spLocks/>
              </p:cNvSpPr>
              <p:nvPr/>
            </p:nvSpPr>
            <p:spPr bwMode="auto">
              <a:xfrm>
                <a:off x="3830" y="1855"/>
                <a:ext cx="21" cy="37"/>
              </a:xfrm>
              <a:custGeom>
                <a:avLst/>
                <a:gdLst>
                  <a:gd name="T0" fmla="*/ 0 w 11"/>
                  <a:gd name="T1" fmla="*/ 0 h 19"/>
                  <a:gd name="T2" fmla="*/ 277 w 11"/>
                  <a:gd name="T3" fmla="*/ 532 h 19"/>
                  <a:gd name="T4" fmla="*/ 0 60000 65536"/>
                  <a:gd name="T5" fmla="*/ 0 60000 65536"/>
                  <a:gd name="T6" fmla="*/ 0 w 11"/>
                  <a:gd name="T7" fmla="*/ 0 h 19"/>
                  <a:gd name="T8" fmla="*/ 11 w 11"/>
                  <a:gd name="T9" fmla="*/ 19 h 19"/>
                </a:gdLst>
                <a:ahLst/>
                <a:cxnLst>
                  <a:cxn ang="T4">
                    <a:pos x="T0" y="T1"/>
                  </a:cxn>
                  <a:cxn ang="T5">
                    <a:pos x="T2" y="T3"/>
                  </a:cxn>
                </a:cxnLst>
                <a:rect l="T6" t="T7" r="T8" b="T9"/>
                <a:pathLst>
                  <a:path w="11" h="19">
                    <a:moveTo>
                      <a:pt x="0" y="0"/>
                    </a:moveTo>
                    <a:cubicBezTo>
                      <a:pt x="0" y="8"/>
                      <a:pt x="5" y="15"/>
                      <a:pt x="11"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4" name="Freeform 550"/>
              <p:cNvSpPr>
                <a:spLocks/>
              </p:cNvSpPr>
              <p:nvPr/>
            </p:nvSpPr>
            <p:spPr bwMode="auto">
              <a:xfrm>
                <a:off x="3919" y="1890"/>
                <a:ext cx="21" cy="48"/>
              </a:xfrm>
              <a:custGeom>
                <a:avLst/>
                <a:gdLst>
                  <a:gd name="T0" fmla="*/ 0 w 11"/>
                  <a:gd name="T1" fmla="*/ 0 h 24"/>
                  <a:gd name="T2" fmla="*/ 132 w 11"/>
                  <a:gd name="T3" fmla="*/ 768 h 24"/>
                  <a:gd name="T4" fmla="*/ 0 60000 65536"/>
                  <a:gd name="T5" fmla="*/ 0 60000 65536"/>
                  <a:gd name="T6" fmla="*/ 0 w 11"/>
                  <a:gd name="T7" fmla="*/ 0 h 24"/>
                  <a:gd name="T8" fmla="*/ 11 w 11"/>
                  <a:gd name="T9" fmla="*/ 24 h 24"/>
                </a:gdLst>
                <a:ahLst/>
                <a:cxnLst>
                  <a:cxn ang="T4">
                    <a:pos x="T0" y="T1"/>
                  </a:cxn>
                  <a:cxn ang="T5">
                    <a:pos x="T2" y="T3"/>
                  </a:cxn>
                </a:cxnLst>
                <a:rect l="T6" t="T7" r="T8" b="T9"/>
                <a:pathLst>
                  <a:path w="11" h="24">
                    <a:moveTo>
                      <a:pt x="0" y="0"/>
                    </a:moveTo>
                    <a:cubicBezTo>
                      <a:pt x="11" y="1"/>
                      <a:pt x="9" y="17"/>
                      <a:pt x="5" y="2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5" name="Freeform 551"/>
              <p:cNvSpPr>
                <a:spLocks/>
              </p:cNvSpPr>
              <p:nvPr/>
            </p:nvSpPr>
            <p:spPr bwMode="auto">
              <a:xfrm>
                <a:off x="3919" y="1928"/>
                <a:ext cx="13" cy="35"/>
              </a:xfrm>
              <a:custGeom>
                <a:avLst/>
                <a:gdLst>
                  <a:gd name="T0" fmla="*/ 0 w 7"/>
                  <a:gd name="T1" fmla="*/ 0 h 18"/>
                  <a:gd name="T2" fmla="*/ 45 w 7"/>
                  <a:gd name="T3" fmla="*/ 500 h 18"/>
                  <a:gd name="T4" fmla="*/ 0 60000 65536"/>
                  <a:gd name="T5" fmla="*/ 0 60000 65536"/>
                  <a:gd name="T6" fmla="*/ 0 w 7"/>
                  <a:gd name="T7" fmla="*/ 0 h 18"/>
                  <a:gd name="T8" fmla="*/ 7 w 7"/>
                  <a:gd name="T9" fmla="*/ 18 h 18"/>
                </a:gdLst>
                <a:ahLst/>
                <a:cxnLst>
                  <a:cxn ang="T4">
                    <a:pos x="T0" y="T1"/>
                  </a:cxn>
                  <a:cxn ang="T5">
                    <a:pos x="T2" y="T3"/>
                  </a:cxn>
                </a:cxnLst>
                <a:rect l="T6" t="T7" r="T8" b="T9"/>
                <a:pathLst>
                  <a:path w="7" h="18">
                    <a:moveTo>
                      <a:pt x="0" y="0"/>
                    </a:moveTo>
                    <a:cubicBezTo>
                      <a:pt x="5" y="4"/>
                      <a:pt x="7" y="12"/>
                      <a:pt x="2"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6" name="Freeform 552"/>
              <p:cNvSpPr>
                <a:spLocks/>
              </p:cNvSpPr>
              <p:nvPr/>
            </p:nvSpPr>
            <p:spPr bwMode="auto">
              <a:xfrm>
                <a:off x="3877" y="1912"/>
                <a:ext cx="10" cy="24"/>
              </a:xfrm>
              <a:custGeom>
                <a:avLst/>
                <a:gdLst>
                  <a:gd name="T0" fmla="*/ 96 w 5"/>
                  <a:gd name="T1" fmla="*/ 0 h 12"/>
                  <a:gd name="T2" fmla="*/ 160 w 5"/>
                  <a:gd name="T3" fmla="*/ 384 h 12"/>
                  <a:gd name="T4" fmla="*/ 0 60000 65536"/>
                  <a:gd name="T5" fmla="*/ 0 60000 65536"/>
                  <a:gd name="T6" fmla="*/ 0 w 5"/>
                  <a:gd name="T7" fmla="*/ 0 h 12"/>
                  <a:gd name="T8" fmla="*/ 5 w 5"/>
                  <a:gd name="T9" fmla="*/ 12 h 12"/>
                </a:gdLst>
                <a:ahLst/>
                <a:cxnLst>
                  <a:cxn ang="T4">
                    <a:pos x="T0" y="T1"/>
                  </a:cxn>
                  <a:cxn ang="T5">
                    <a:pos x="T2" y="T3"/>
                  </a:cxn>
                </a:cxnLst>
                <a:rect l="T6" t="T7" r="T8" b="T9"/>
                <a:pathLst>
                  <a:path w="5" h="12">
                    <a:moveTo>
                      <a:pt x="3" y="0"/>
                    </a:moveTo>
                    <a:cubicBezTo>
                      <a:pt x="0" y="4"/>
                      <a:pt x="2" y="10"/>
                      <a:pt x="5"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7" name="Freeform 553"/>
              <p:cNvSpPr>
                <a:spLocks/>
              </p:cNvSpPr>
              <p:nvPr/>
            </p:nvSpPr>
            <p:spPr bwMode="auto">
              <a:xfrm>
                <a:off x="3879" y="1930"/>
                <a:ext cx="16" cy="33"/>
              </a:xfrm>
              <a:custGeom>
                <a:avLst/>
                <a:gdLst>
                  <a:gd name="T0" fmla="*/ 256 w 8"/>
                  <a:gd name="T1" fmla="*/ 0 h 17"/>
                  <a:gd name="T2" fmla="*/ 64 w 8"/>
                  <a:gd name="T3" fmla="*/ 468 h 17"/>
                  <a:gd name="T4" fmla="*/ 0 60000 65536"/>
                  <a:gd name="T5" fmla="*/ 0 60000 65536"/>
                  <a:gd name="T6" fmla="*/ 0 w 8"/>
                  <a:gd name="T7" fmla="*/ 0 h 17"/>
                  <a:gd name="T8" fmla="*/ 8 w 8"/>
                  <a:gd name="T9" fmla="*/ 17 h 17"/>
                </a:gdLst>
                <a:ahLst/>
                <a:cxnLst>
                  <a:cxn ang="T4">
                    <a:pos x="T0" y="T1"/>
                  </a:cxn>
                  <a:cxn ang="T5">
                    <a:pos x="T2" y="T3"/>
                  </a:cxn>
                </a:cxnLst>
                <a:rect l="T6" t="T7" r="T8" b="T9"/>
                <a:pathLst>
                  <a:path w="8" h="17">
                    <a:moveTo>
                      <a:pt x="8" y="0"/>
                    </a:moveTo>
                    <a:cubicBezTo>
                      <a:pt x="2" y="4"/>
                      <a:pt x="0" y="11"/>
                      <a:pt x="2"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8" name="Freeform 554"/>
              <p:cNvSpPr>
                <a:spLocks/>
              </p:cNvSpPr>
              <p:nvPr/>
            </p:nvSpPr>
            <p:spPr bwMode="auto">
              <a:xfrm>
                <a:off x="3845" y="1991"/>
                <a:ext cx="26" cy="34"/>
              </a:xfrm>
              <a:custGeom>
                <a:avLst/>
                <a:gdLst>
                  <a:gd name="T0" fmla="*/ 32 w 13"/>
                  <a:gd name="T1" fmla="*/ 0 h 17"/>
                  <a:gd name="T2" fmla="*/ 416 w 13"/>
                  <a:gd name="T3" fmla="*/ 416 h 17"/>
                  <a:gd name="T4" fmla="*/ 0 60000 65536"/>
                  <a:gd name="T5" fmla="*/ 0 60000 65536"/>
                  <a:gd name="T6" fmla="*/ 0 w 13"/>
                  <a:gd name="T7" fmla="*/ 0 h 17"/>
                  <a:gd name="T8" fmla="*/ 13 w 13"/>
                  <a:gd name="T9" fmla="*/ 17 h 17"/>
                </a:gdLst>
                <a:ahLst/>
                <a:cxnLst>
                  <a:cxn ang="T4">
                    <a:pos x="T0" y="T1"/>
                  </a:cxn>
                  <a:cxn ang="T5">
                    <a:pos x="T2" y="T3"/>
                  </a:cxn>
                </a:cxnLst>
                <a:rect l="T6" t="T7" r="T8" b="T9"/>
                <a:pathLst>
                  <a:path w="13" h="17">
                    <a:moveTo>
                      <a:pt x="1" y="0"/>
                    </a:moveTo>
                    <a:cubicBezTo>
                      <a:pt x="0" y="7"/>
                      <a:pt x="5" y="17"/>
                      <a:pt x="13" y="1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89" name="Freeform 555"/>
              <p:cNvSpPr>
                <a:spLocks/>
              </p:cNvSpPr>
              <p:nvPr/>
            </p:nvSpPr>
            <p:spPr bwMode="auto">
              <a:xfrm>
                <a:off x="3867" y="2005"/>
                <a:ext cx="36" cy="24"/>
              </a:xfrm>
              <a:custGeom>
                <a:avLst/>
                <a:gdLst>
                  <a:gd name="T0" fmla="*/ 32 w 18"/>
                  <a:gd name="T1" fmla="*/ 0 h 12"/>
                  <a:gd name="T2" fmla="*/ 96 w 18"/>
                  <a:gd name="T3" fmla="*/ 256 h 12"/>
                  <a:gd name="T4" fmla="*/ 576 w 18"/>
                  <a:gd name="T5" fmla="*/ 160 h 12"/>
                  <a:gd name="T6" fmla="*/ 0 60000 65536"/>
                  <a:gd name="T7" fmla="*/ 0 60000 65536"/>
                  <a:gd name="T8" fmla="*/ 0 60000 65536"/>
                  <a:gd name="T9" fmla="*/ 0 w 18"/>
                  <a:gd name="T10" fmla="*/ 0 h 12"/>
                  <a:gd name="T11" fmla="*/ 18 w 18"/>
                  <a:gd name="T12" fmla="*/ 12 h 12"/>
                </a:gdLst>
                <a:ahLst/>
                <a:cxnLst>
                  <a:cxn ang="T6">
                    <a:pos x="T0" y="T1"/>
                  </a:cxn>
                  <a:cxn ang="T7">
                    <a:pos x="T2" y="T3"/>
                  </a:cxn>
                  <a:cxn ang="T8">
                    <a:pos x="T4" y="T5"/>
                  </a:cxn>
                </a:cxnLst>
                <a:rect l="T9" t="T10" r="T11" b="T12"/>
                <a:pathLst>
                  <a:path w="18" h="12">
                    <a:moveTo>
                      <a:pt x="1" y="0"/>
                    </a:moveTo>
                    <a:cubicBezTo>
                      <a:pt x="0" y="2"/>
                      <a:pt x="1" y="6"/>
                      <a:pt x="3" y="8"/>
                    </a:cubicBezTo>
                    <a:cubicBezTo>
                      <a:pt x="7" y="12"/>
                      <a:pt x="13" y="7"/>
                      <a:pt x="18"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0" name="Freeform 556"/>
              <p:cNvSpPr>
                <a:spLocks/>
              </p:cNvSpPr>
              <p:nvPr/>
            </p:nvSpPr>
            <p:spPr bwMode="auto">
              <a:xfrm>
                <a:off x="3897" y="1981"/>
                <a:ext cx="12" cy="18"/>
              </a:xfrm>
              <a:custGeom>
                <a:avLst/>
                <a:gdLst>
                  <a:gd name="T0" fmla="*/ 0 w 6"/>
                  <a:gd name="T1" fmla="*/ 0 h 9"/>
                  <a:gd name="T2" fmla="*/ 192 w 6"/>
                  <a:gd name="T3" fmla="*/ 288 h 9"/>
                  <a:gd name="T4" fmla="*/ 0 60000 65536"/>
                  <a:gd name="T5" fmla="*/ 0 60000 65536"/>
                  <a:gd name="T6" fmla="*/ 0 w 6"/>
                  <a:gd name="T7" fmla="*/ 0 h 9"/>
                  <a:gd name="T8" fmla="*/ 6 w 6"/>
                  <a:gd name="T9" fmla="*/ 9 h 9"/>
                </a:gdLst>
                <a:ahLst/>
                <a:cxnLst>
                  <a:cxn ang="T4">
                    <a:pos x="T0" y="T1"/>
                  </a:cxn>
                  <a:cxn ang="T5">
                    <a:pos x="T2" y="T3"/>
                  </a:cxn>
                </a:cxnLst>
                <a:rect l="T6" t="T7" r="T8" b="T9"/>
                <a:pathLst>
                  <a:path w="6" h="9">
                    <a:moveTo>
                      <a:pt x="0" y="0"/>
                    </a:moveTo>
                    <a:cubicBezTo>
                      <a:pt x="4" y="1"/>
                      <a:pt x="6" y="5"/>
                      <a:pt x="6"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1" name="Freeform 557"/>
              <p:cNvSpPr>
                <a:spLocks/>
              </p:cNvSpPr>
              <p:nvPr/>
            </p:nvSpPr>
            <p:spPr bwMode="auto">
              <a:xfrm>
                <a:off x="3907" y="1979"/>
                <a:ext cx="8" cy="8"/>
              </a:xfrm>
              <a:custGeom>
                <a:avLst/>
                <a:gdLst>
                  <a:gd name="T0" fmla="*/ 0 w 4"/>
                  <a:gd name="T1" fmla="*/ 128 h 4"/>
                  <a:gd name="T2" fmla="*/ 128 w 4"/>
                  <a:gd name="T3" fmla="*/ 0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0" y="4"/>
                    </a:moveTo>
                    <a:cubicBezTo>
                      <a:pt x="0" y="3"/>
                      <a:pt x="2" y="1"/>
                      <a:pt x="4"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2" name="Freeform 558"/>
              <p:cNvSpPr>
                <a:spLocks/>
              </p:cNvSpPr>
              <p:nvPr/>
            </p:nvSpPr>
            <p:spPr bwMode="auto">
              <a:xfrm>
                <a:off x="3820" y="1789"/>
                <a:ext cx="25" cy="30"/>
              </a:xfrm>
              <a:custGeom>
                <a:avLst/>
                <a:gdLst>
                  <a:gd name="T0" fmla="*/ 56 w 13"/>
                  <a:gd name="T1" fmla="*/ 0 h 15"/>
                  <a:gd name="T2" fmla="*/ 340 w 13"/>
                  <a:gd name="T3" fmla="*/ 480 h 15"/>
                  <a:gd name="T4" fmla="*/ 0 60000 65536"/>
                  <a:gd name="T5" fmla="*/ 0 60000 65536"/>
                  <a:gd name="T6" fmla="*/ 0 w 13"/>
                  <a:gd name="T7" fmla="*/ 0 h 15"/>
                  <a:gd name="T8" fmla="*/ 13 w 13"/>
                  <a:gd name="T9" fmla="*/ 15 h 15"/>
                </a:gdLst>
                <a:ahLst/>
                <a:cxnLst>
                  <a:cxn ang="T4">
                    <a:pos x="T0" y="T1"/>
                  </a:cxn>
                  <a:cxn ang="T5">
                    <a:pos x="T2" y="T3"/>
                  </a:cxn>
                </a:cxnLst>
                <a:rect l="T6" t="T7" r="T8" b="T9"/>
                <a:pathLst>
                  <a:path w="13" h="15">
                    <a:moveTo>
                      <a:pt x="2" y="0"/>
                    </a:moveTo>
                    <a:cubicBezTo>
                      <a:pt x="0" y="7"/>
                      <a:pt x="6" y="15"/>
                      <a:pt x="13"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3" name="Freeform 559"/>
              <p:cNvSpPr>
                <a:spLocks/>
              </p:cNvSpPr>
              <p:nvPr/>
            </p:nvSpPr>
            <p:spPr bwMode="auto">
              <a:xfrm>
                <a:off x="3845" y="1805"/>
                <a:ext cx="20" cy="30"/>
              </a:xfrm>
              <a:custGeom>
                <a:avLst/>
                <a:gdLst>
                  <a:gd name="T0" fmla="*/ 0 w 10"/>
                  <a:gd name="T1" fmla="*/ 0 h 15"/>
                  <a:gd name="T2" fmla="*/ 320 w 10"/>
                  <a:gd name="T3" fmla="*/ 416 h 15"/>
                  <a:gd name="T4" fmla="*/ 0 60000 65536"/>
                  <a:gd name="T5" fmla="*/ 0 60000 65536"/>
                  <a:gd name="T6" fmla="*/ 0 w 10"/>
                  <a:gd name="T7" fmla="*/ 0 h 15"/>
                  <a:gd name="T8" fmla="*/ 10 w 10"/>
                  <a:gd name="T9" fmla="*/ 15 h 15"/>
                </a:gdLst>
                <a:ahLst/>
                <a:cxnLst>
                  <a:cxn ang="T4">
                    <a:pos x="T0" y="T1"/>
                  </a:cxn>
                  <a:cxn ang="T5">
                    <a:pos x="T2" y="T3"/>
                  </a:cxn>
                </a:cxnLst>
                <a:rect l="T6" t="T7" r="T8" b="T9"/>
                <a:pathLst>
                  <a:path w="10" h="15">
                    <a:moveTo>
                      <a:pt x="0" y="0"/>
                    </a:moveTo>
                    <a:cubicBezTo>
                      <a:pt x="1" y="6"/>
                      <a:pt x="1" y="15"/>
                      <a:pt x="10" y="1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4" name="Freeform 560"/>
              <p:cNvSpPr>
                <a:spLocks/>
              </p:cNvSpPr>
              <p:nvPr/>
            </p:nvSpPr>
            <p:spPr bwMode="auto">
              <a:xfrm>
                <a:off x="3857" y="1785"/>
                <a:ext cx="14" cy="28"/>
              </a:xfrm>
              <a:custGeom>
                <a:avLst/>
                <a:gdLst>
                  <a:gd name="T0" fmla="*/ 0 w 7"/>
                  <a:gd name="T1" fmla="*/ 0 h 14"/>
                  <a:gd name="T2" fmla="*/ 192 w 7"/>
                  <a:gd name="T3" fmla="*/ 448 h 14"/>
                  <a:gd name="T4" fmla="*/ 0 60000 65536"/>
                  <a:gd name="T5" fmla="*/ 0 60000 65536"/>
                  <a:gd name="T6" fmla="*/ 0 w 7"/>
                  <a:gd name="T7" fmla="*/ 0 h 14"/>
                  <a:gd name="T8" fmla="*/ 7 w 7"/>
                  <a:gd name="T9" fmla="*/ 14 h 14"/>
                </a:gdLst>
                <a:ahLst/>
                <a:cxnLst>
                  <a:cxn ang="T4">
                    <a:pos x="T0" y="T1"/>
                  </a:cxn>
                  <a:cxn ang="T5">
                    <a:pos x="T2" y="T3"/>
                  </a:cxn>
                </a:cxnLst>
                <a:rect l="T6" t="T7" r="T8" b="T9"/>
                <a:pathLst>
                  <a:path w="7" h="14">
                    <a:moveTo>
                      <a:pt x="0" y="0"/>
                    </a:moveTo>
                    <a:cubicBezTo>
                      <a:pt x="5" y="3"/>
                      <a:pt x="7" y="8"/>
                      <a:pt x="6"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5" name="Freeform 561"/>
              <p:cNvSpPr>
                <a:spLocks/>
              </p:cNvSpPr>
              <p:nvPr/>
            </p:nvSpPr>
            <p:spPr bwMode="auto">
              <a:xfrm>
                <a:off x="3869" y="1795"/>
                <a:ext cx="20" cy="6"/>
              </a:xfrm>
              <a:custGeom>
                <a:avLst/>
                <a:gdLst>
                  <a:gd name="T0" fmla="*/ 0 w 10"/>
                  <a:gd name="T1" fmla="*/ 96 h 3"/>
                  <a:gd name="T2" fmla="*/ 320 w 10"/>
                  <a:gd name="T3" fmla="*/ 0 h 3"/>
                  <a:gd name="T4" fmla="*/ 0 60000 65536"/>
                  <a:gd name="T5" fmla="*/ 0 60000 65536"/>
                  <a:gd name="T6" fmla="*/ 0 w 10"/>
                  <a:gd name="T7" fmla="*/ 0 h 3"/>
                  <a:gd name="T8" fmla="*/ 10 w 10"/>
                  <a:gd name="T9" fmla="*/ 3 h 3"/>
                </a:gdLst>
                <a:ahLst/>
                <a:cxnLst>
                  <a:cxn ang="T4">
                    <a:pos x="T0" y="T1"/>
                  </a:cxn>
                  <a:cxn ang="T5">
                    <a:pos x="T2" y="T3"/>
                  </a:cxn>
                </a:cxnLst>
                <a:rect l="T6" t="T7" r="T8" b="T9"/>
                <a:pathLst>
                  <a:path w="10" h="3">
                    <a:moveTo>
                      <a:pt x="0" y="3"/>
                    </a:moveTo>
                    <a:cubicBezTo>
                      <a:pt x="3" y="0"/>
                      <a:pt x="6" y="0"/>
                      <a:pt x="10"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6" name="Freeform 562"/>
              <p:cNvSpPr>
                <a:spLocks/>
              </p:cNvSpPr>
              <p:nvPr/>
            </p:nvSpPr>
            <p:spPr bwMode="auto">
              <a:xfrm>
                <a:off x="3867" y="1746"/>
                <a:ext cx="22" cy="27"/>
              </a:xfrm>
              <a:custGeom>
                <a:avLst/>
                <a:gdLst>
                  <a:gd name="T0" fmla="*/ 0 w 11"/>
                  <a:gd name="T1" fmla="*/ 0 h 14"/>
                  <a:gd name="T2" fmla="*/ 352 w 11"/>
                  <a:gd name="T3" fmla="*/ 345 h 14"/>
                  <a:gd name="T4" fmla="*/ 0 60000 65536"/>
                  <a:gd name="T5" fmla="*/ 0 60000 65536"/>
                  <a:gd name="T6" fmla="*/ 0 w 11"/>
                  <a:gd name="T7" fmla="*/ 0 h 14"/>
                  <a:gd name="T8" fmla="*/ 11 w 11"/>
                  <a:gd name="T9" fmla="*/ 14 h 14"/>
                </a:gdLst>
                <a:ahLst/>
                <a:cxnLst>
                  <a:cxn ang="T4">
                    <a:pos x="T0" y="T1"/>
                  </a:cxn>
                  <a:cxn ang="T5">
                    <a:pos x="T2" y="T3"/>
                  </a:cxn>
                </a:cxnLst>
                <a:rect l="T6" t="T7" r="T8" b="T9"/>
                <a:pathLst>
                  <a:path w="11" h="14">
                    <a:moveTo>
                      <a:pt x="0" y="0"/>
                    </a:moveTo>
                    <a:cubicBezTo>
                      <a:pt x="1" y="7"/>
                      <a:pt x="2" y="14"/>
                      <a:pt x="11" y="1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7" name="Freeform 563"/>
              <p:cNvSpPr>
                <a:spLocks/>
              </p:cNvSpPr>
              <p:nvPr/>
            </p:nvSpPr>
            <p:spPr bwMode="auto">
              <a:xfrm>
                <a:off x="3891" y="1758"/>
                <a:ext cx="12" cy="23"/>
              </a:xfrm>
              <a:custGeom>
                <a:avLst/>
                <a:gdLst>
                  <a:gd name="T0" fmla="*/ 0 w 6"/>
                  <a:gd name="T1" fmla="*/ 0 h 12"/>
                  <a:gd name="T2" fmla="*/ 192 w 6"/>
                  <a:gd name="T3" fmla="*/ 309 h 12"/>
                  <a:gd name="T4" fmla="*/ 0 60000 65536"/>
                  <a:gd name="T5" fmla="*/ 0 60000 65536"/>
                  <a:gd name="T6" fmla="*/ 0 w 6"/>
                  <a:gd name="T7" fmla="*/ 0 h 12"/>
                  <a:gd name="T8" fmla="*/ 6 w 6"/>
                  <a:gd name="T9" fmla="*/ 12 h 12"/>
                </a:gdLst>
                <a:ahLst/>
                <a:cxnLst>
                  <a:cxn ang="T4">
                    <a:pos x="T0" y="T1"/>
                  </a:cxn>
                  <a:cxn ang="T5">
                    <a:pos x="T2" y="T3"/>
                  </a:cxn>
                </a:cxnLst>
                <a:rect l="T6" t="T7" r="T8" b="T9"/>
                <a:pathLst>
                  <a:path w="6" h="12">
                    <a:moveTo>
                      <a:pt x="0" y="0"/>
                    </a:moveTo>
                    <a:cubicBezTo>
                      <a:pt x="0" y="5"/>
                      <a:pt x="0" y="12"/>
                      <a:pt x="6"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8" name="Freeform 564"/>
              <p:cNvSpPr>
                <a:spLocks/>
              </p:cNvSpPr>
              <p:nvPr/>
            </p:nvSpPr>
            <p:spPr bwMode="auto">
              <a:xfrm>
                <a:off x="3885" y="1728"/>
                <a:ext cx="16" cy="24"/>
              </a:xfrm>
              <a:custGeom>
                <a:avLst/>
                <a:gdLst>
                  <a:gd name="T0" fmla="*/ 0 w 8"/>
                  <a:gd name="T1" fmla="*/ 32 h 12"/>
                  <a:gd name="T2" fmla="*/ 224 w 8"/>
                  <a:gd name="T3" fmla="*/ 384 h 12"/>
                  <a:gd name="T4" fmla="*/ 0 60000 65536"/>
                  <a:gd name="T5" fmla="*/ 0 60000 65536"/>
                  <a:gd name="T6" fmla="*/ 0 w 8"/>
                  <a:gd name="T7" fmla="*/ 0 h 12"/>
                  <a:gd name="T8" fmla="*/ 8 w 8"/>
                  <a:gd name="T9" fmla="*/ 12 h 12"/>
                </a:gdLst>
                <a:ahLst/>
                <a:cxnLst>
                  <a:cxn ang="T4">
                    <a:pos x="T0" y="T1"/>
                  </a:cxn>
                  <a:cxn ang="T5">
                    <a:pos x="T2" y="T3"/>
                  </a:cxn>
                </a:cxnLst>
                <a:rect l="T6" t="T7" r="T8" b="T9"/>
                <a:pathLst>
                  <a:path w="8" h="12">
                    <a:moveTo>
                      <a:pt x="0" y="1"/>
                    </a:moveTo>
                    <a:cubicBezTo>
                      <a:pt x="6" y="0"/>
                      <a:pt x="8" y="8"/>
                      <a:pt x="7"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899" name="Freeform 565"/>
              <p:cNvSpPr>
                <a:spLocks/>
              </p:cNvSpPr>
              <p:nvPr/>
            </p:nvSpPr>
            <p:spPr bwMode="auto">
              <a:xfrm>
                <a:off x="3899" y="1740"/>
                <a:ext cx="6" cy="2"/>
              </a:xfrm>
              <a:custGeom>
                <a:avLst/>
                <a:gdLst>
                  <a:gd name="T0" fmla="*/ 0 w 3"/>
                  <a:gd name="T1" fmla="*/ 32 h 1"/>
                  <a:gd name="T2" fmla="*/ 96 w 3"/>
                  <a:gd name="T3" fmla="*/ 0 h 1"/>
                  <a:gd name="T4" fmla="*/ 0 60000 65536"/>
                  <a:gd name="T5" fmla="*/ 0 60000 65536"/>
                  <a:gd name="T6" fmla="*/ 0 w 3"/>
                  <a:gd name="T7" fmla="*/ 0 h 1"/>
                  <a:gd name="T8" fmla="*/ 3 w 3"/>
                  <a:gd name="T9" fmla="*/ 1 h 1"/>
                </a:gdLst>
                <a:ahLst/>
                <a:cxnLst>
                  <a:cxn ang="T4">
                    <a:pos x="T0" y="T1"/>
                  </a:cxn>
                  <a:cxn ang="T5">
                    <a:pos x="T2" y="T3"/>
                  </a:cxn>
                </a:cxnLst>
                <a:rect l="T6" t="T7" r="T8" b="T9"/>
                <a:pathLst>
                  <a:path w="3" h="1">
                    <a:moveTo>
                      <a:pt x="0" y="1"/>
                    </a:moveTo>
                    <a:cubicBezTo>
                      <a:pt x="1" y="1"/>
                      <a:pt x="2" y="0"/>
                      <a:pt x="3"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0" name="Freeform 566"/>
              <p:cNvSpPr>
                <a:spLocks/>
              </p:cNvSpPr>
              <p:nvPr/>
            </p:nvSpPr>
            <p:spPr bwMode="auto">
              <a:xfrm>
                <a:off x="3911" y="1777"/>
                <a:ext cx="14" cy="32"/>
              </a:xfrm>
              <a:custGeom>
                <a:avLst/>
                <a:gdLst>
                  <a:gd name="T0" fmla="*/ 224 w 7"/>
                  <a:gd name="T1" fmla="*/ 0 h 16"/>
                  <a:gd name="T2" fmla="*/ 192 w 7"/>
                  <a:gd name="T3" fmla="*/ 512 h 16"/>
                  <a:gd name="T4" fmla="*/ 0 60000 65536"/>
                  <a:gd name="T5" fmla="*/ 0 60000 65536"/>
                  <a:gd name="T6" fmla="*/ 0 w 7"/>
                  <a:gd name="T7" fmla="*/ 0 h 16"/>
                  <a:gd name="T8" fmla="*/ 7 w 7"/>
                  <a:gd name="T9" fmla="*/ 16 h 16"/>
                </a:gdLst>
                <a:ahLst/>
                <a:cxnLst>
                  <a:cxn ang="T4">
                    <a:pos x="T0" y="T1"/>
                  </a:cxn>
                  <a:cxn ang="T5">
                    <a:pos x="T2" y="T3"/>
                  </a:cxn>
                </a:cxnLst>
                <a:rect l="T6" t="T7" r="T8" b="T9"/>
                <a:pathLst>
                  <a:path w="7" h="16">
                    <a:moveTo>
                      <a:pt x="7" y="0"/>
                    </a:moveTo>
                    <a:cubicBezTo>
                      <a:pt x="0" y="1"/>
                      <a:pt x="3" y="13"/>
                      <a:pt x="6"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1" name="Freeform 567"/>
              <p:cNvSpPr>
                <a:spLocks/>
              </p:cNvSpPr>
              <p:nvPr/>
            </p:nvSpPr>
            <p:spPr bwMode="auto">
              <a:xfrm>
                <a:off x="3919" y="1801"/>
                <a:ext cx="13" cy="24"/>
              </a:xfrm>
              <a:custGeom>
                <a:avLst/>
                <a:gdLst>
                  <a:gd name="T0" fmla="*/ 156 w 7"/>
                  <a:gd name="T1" fmla="*/ 0 h 12"/>
                  <a:gd name="T2" fmla="*/ 0 w 7"/>
                  <a:gd name="T3" fmla="*/ 384 h 12"/>
                  <a:gd name="T4" fmla="*/ 0 60000 65536"/>
                  <a:gd name="T5" fmla="*/ 0 60000 65536"/>
                  <a:gd name="T6" fmla="*/ 0 w 7"/>
                  <a:gd name="T7" fmla="*/ 0 h 12"/>
                  <a:gd name="T8" fmla="*/ 7 w 7"/>
                  <a:gd name="T9" fmla="*/ 12 h 12"/>
                </a:gdLst>
                <a:ahLst/>
                <a:cxnLst>
                  <a:cxn ang="T4">
                    <a:pos x="T0" y="T1"/>
                  </a:cxn>
                  <a:cxn ang="T5">
                    <a:pos x="T2" y="T3"/>
                  </a:cxn>
                </a:cxnLst>
                <a:rect l="T6" t="T7" r="T8" b="T9"/>
                <a:pathLst>
                  <a:path w="7" h="12">
                    <a:moveTo>
                      <a:pt x="7" y="0"/>
                    </a:moveTo>
                    <a:cubicBezTo>
                      <a:pt x="1" y="2"/>
                      <a:pt x="0" y="7"/>
                      <a:pt x="0"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2" name="Freeform 568"/>
              <p:cNvSpPr>
                <a:spLocks/>
              </p:cNvSpPr>
              <p:nvPr/>
            </p:nvSpPr>
            <p:spPr bwMode="auto">
              <a:xfrm>
                <a:off x="3960" y="1789"/>
                <a:ext cx="10" cy="34"/>
              </a:xfrm>
              <a:custGeom>
                <a:avLst/>
                <a:gdLst>
                  <a:gd name="T0" fmla="*/ 32 w 5"/>
                  <a:gd name="T1" fmla="*/ 0 h 17"/>
                  <a:gd name="T2" fmla="*/ 0 w 5"/>
                  <a:gd name="T3" fmla="*/ 544 h 17"/>
                  <a:gd name="T4" fmla="*/ 0 60000 65536"/>
                  <a:gd name="T5" fmla="*/ 0 60000 65536"/>
                  <a:gd name="T6" fmla="*/ 0 w 5"/>
                  <a:gd name="T7" fmla="*/ 0 h 17"/>
                  <a:gd name="T8" fmla="*/ 5 w 5"/>
                  <a:gd name="T9" fmla="*/ 17 h 17"/>
                </a:gdLst>
                <a:ahLst/>
                <a:cxnLst>
                  <a:cxn ang="T4">
                    <a:pos x="T0" y="T1"/>
                  </a:cxn>
                  <a:cxn ang="T5">
                    <a:pos x="T2" y="T3"/>
                  </a:cxn>
                </a:cxnLst>
                <a:rect l="T6" t="T7" r="T8" b="T9"/>
                <a:pathLst>
                  <a:path w="5" h="17">
                    <a:moveTo>
                      <a:pt x="1" y="0"/>
                    </a:moveTo>
                    <a:cubicBezTo>
                      <a:pt x="5" y="6"/>
                      <a:pt x="3" y="12"/>
                      <a:pt x="0"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3" name="Freeform 569"/>
              <p:cNvSpPr>
                <a:spLocks/>
              </p:cNvSpPr>
              <p:nvPr/>
            </p:nvSpPr>
            <p:spPr bwMode="auto">
              <a:xfrm>
                <a:off x="3964" y="1809"/>
                <a:ext cx="12" cy="14"/>
              </a:xfrm>
              <a:custGeom>
                <a:avLst/>
                <a:gdLst>
                  <a:gd name="T0" fmla="*/ 0 w 6"/>
                  <a:gd name="T1" fmla="*/ 0 h 7"/>
                  <a:gd name="T2" fmla="*/ 192 w 6"/>
                  <a:gd name="T3" fmla="*/ 224 h 7"/>
                  <a:gd name="T4" fmla="*/ 0 60000 65536"/>
                  <a:gd name="T5" fmla="*/ 0 60000 65536"/>
                  <a:gd name="T6" fmla="*/ 0 w 6"/>
                  <a:gd name="T7" fmla="*/ 0 h 7"/>
                  <a:gd name="T8" fmla="*/ 6 w 6"/>
                  <a:gd name="T9" fmla="*/ 7 h 7"/>
                </a:gdLst>
                <a:ahLst/>
                <a:cxnLst>
                  <a:cxn ang="T4">
                    <a:pos x="T0" y="T1"/>
                  </a:cxn>
                  <a:cxn ang="T5">
                    <a:pos x="T2" y="T3"/>
                  </a:cxn>
                </a:cxnLst>
                <a:rect l="T6" t="T7" r="T8" b="T9"/>
                <a:pathLst>
                  <a:path w="6" h="7">
                    <a:moveTo>
                      <a:pt x="0" y="0"/>
                    </a:moveTo>
                    <a:cubicBezTo>
                      <a:pt x="3" y="1"/>
                      <a:pt x="6" y="3"/>
                      <a:pt x="6"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4" name="Freeform 570"/>
              <p:cNvSpPr>
                <a:spLocks/>
              </p:cNvSpPr>
              <p:nvPr/>
            </p:nvSpPr>
            <p:spPr bwMode="auto">
              <a:xfrm>
                <a:off x="3932" y="1825"/>
                <a:ext cx="22" cy="14"/>
              </a:xfrm>
              <a:custGeom>
                <a:avLst/>
                <a:gdLst>
                  <a:gd name="T0" fmla="*/ 0 w 11"/>
                  <a:gd name="T1" fmla="*/ 0 h 7"/>
                  <a:gd name="T2" fmla="*/ 352 w 11"/>
                  <a:gd name="T3" fmla="*/ 160 h 7"/>
                  <a:gd name="T4" fmla="*/ 0 60000 65536"/>
                  <a:gd name="T5" fmla="*/ 0 60000 65536"/>
                  <a:gd name="T6" fmla="*/ 0 w 11"/>
                  <a:gd name="T7" fmla="*/ 0 h 7"/>
                  <a:gd name="T8" fmla="*/ 11 w 11"/>
                  <a:gd name="T9" fmla="*/ 7 h 7"/>
                </a:gdLst>
                <a:ahLst/>
                <a:cxnLst>
                  <a:cxn ang="T4">
                    <a:pos x="T0" y="T1"/>
                  </a:cxn>
                  <a:cxn ang="T5">
                    <a:pos x="T2" y="T3"/>
                  </a:cxn>
                </a:cxnLst>
                <a:rect l="T6" t="T7" r="T8" b="T9"/>
                <a:pathLst>
                  <a:path w="11" h="7">
                    <a:moveTo>
                      <a:pt x="0" y="0"/>
                    </a:moveTo>
                    <a:cubicBezTo>
                      <a:pt x="0" y="6"/>
                      <a:pt x="7" y="7"/>
                      <a:pt x="11"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5" name="Freeform 571"/>
              <p:cNvSpPr>
                <a:spLocks/>
              </p:cNvSpPr>
              <p:nvPr/>
            </p:nvSpPr>
            <p:spPr bwMode="auto">
              <a:xfrm>
                <a:off x="3954" y="1829"/>
                <a:ext cx="10" cy="12"/>
              </a:xfrm>
              <a:custGeom>
                <a:avLst/>
                <a:gdLst>
                  <a:gd name="T0" fmla="*/ 0 w 5"/>
                  <a:gd name="T1" fmla="*/ 0 h 6"/>
                  <a:gd name="T2" fmla="*/ 160 w 5"/>
                  <a:gd name="T3" fmla="*/ 192 h 6"/>
                  <a:gd name="T4" fmla="*/ 0 60000 65536"/>
                  <a:gd name="T5" fmla="*/ 0 60000 65536"/>
                  <a:gd name="T6" fmla="*/ 0 w 5"/>
                  <a:gd name="T7" fmla="*/ 0 h 6"/>
                  <a:gd name="T8" fmla="*/ 5 w 5"/>
                  <a:gd name="T9" fmla="*/ 6 h 6"/>
                </a:gdLst>
                <a:ahLst/>
                <a:cxnLst>
                  <a:cxn ang="T4">
                    <a:pos x="T0" y="T1"/>
                  </a:cxn>
                  <a:cxn ang="T5">
                    <a:pos x="T2" y="T3"/>
                  </a:cxn>
                </a:cxnLst>
                <a:rect l="T6" t="T7" r="T8" b="T9"/>
                <a:pathLst>
                  <a:path w="5" h="6">
                    <a:moveTo>
                      <a:pt x="0" y="0"/>
                    </a:moveTo>
                    <a:cubicBezTo>
                      <a:pt x="0" y="3"/>
                      <a:pt x="2" y="6"/>
                      <a:pt x="5"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6" name="Freeform 572"/>
              <p:cNvSpPr>
                <a:spLocks/>
              </p:cNvSpPr>
              <p:nvPr/>
            </p:nvSpPr>
            <p:spPr bwMode="auto">
              <a:xfrm>
                <a:off x="3792" y="1615"/>
                <a:ext cx="34" cy="30"/>
              </a:xfrm>
              <a:custGeom>
                <a:avLst/>
                <a:gdLst>
                  <a:gd name="T0" fmla="*/ 96 w 17"/>
                  <a:gd name="T1" fmla="*/ 0 h 15"/>
                  <a:gd name="T2" fmla="*/ 544 w 17"/>
                  <a:gd name="T3" fmla="*/ 480 h 15"/>
                  <a:gd name="T4" fmla="*/ 0 60000 65536"/>
                  <a:gd name="T5" fmla="*/ 0 60000 65536"/>
                  <a:gd name="T6" fmla="*/ 0 w 17"/>
                  <a:gd name="T7" fmla="*/ 0 h 15"/>
                  <a:gd name="T8" fmla="*/ 17 w 17"/>
                  <a:gd name="T9" fmla="*/ 15 h 15"/>
                </a:gdLst>
                <a:ahLst/>
                <a:cxnLst>
                  <a:cxn ang="T4">
                    <a:pos x="T0" y="T1"/>
                  </a:cxn>
                  <a:cxn ang="T5">
                    <a:pos x="T2" y="T3"/>
                  </a:cxn>
                </a:cxnLst>
                <a:rect l="T6" t="T7" r="T8" b="T9"/>
                <a:pathLst>
                  <a:path w="17" h="15">
                    <a:moveTo>
                      <a:pt x="3" y="0"/>
                    </a:moveTo>
                    <a:cubicBezTo>
                      <a:pt x="0" y="8"/>
                      <a:pt x="10" y="15"/>
                      <a:pt x="17"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7" name="Freeform 573"/>
              <p:cNvSpPr>
                <a:spLocks/>
              </p:cNvSpPr>
              <p:nvPr/>
            </p:nvSpPr>
            <p:spPr bwMode="auto">
              <a:xfrm>
                <a:off x="3826" y="1631"/>
                <a:ext cx="15" cy="35"/>
              </a:xfrm>
              <a:custGeom>
                <a:avLst/>
                <a:gdLst>
                  <a:gd name="T0" fmla="*/ 0 w 8"/>
                  <a:gd name="T1" fmla="*/ 0 h 18"/>
                  <a:gd name="T2" fmla="*/ 182 w 8"/>
                  <a:gd name="T3" fmla="*/ 500 h 18"/>
                  <a:gd name="T4" fmla="*/ 0 60000 65536"/>
                  <a:gd name="T5" fmla="*/ 0 60000 65536"/>
                  <a:gd name="T6" fmla="*/ 0 w 8"/>
                  <a:gd name="T7" fmla="*/ 0 h 18"/>
                  <a:gd name="T8" fmla="*/ 8 w 8"/>
                  <a:gd name="T9" fmla="*/ 18 h 18"/>
                </a:gdLst>
                <a:ahLst/>
                <a:cxnLst>
                  <a:cxn ang="T4">
                    <a:pos x="T0" y="T1"/>
                  </a:cxn>
                  <a:cxn ang="T5">
                    <a:pos x="T2" y="T3"/>
                  </a:cxn>
                </a:cxnLst>
                <a:rect l="T6" t="T7" r="T8" b="T9"/>
                <a:pathLst>
                  <a:path w="8" h="18">
                    <a:moveTo>
                      <a:pt x="0" y="0"/>
                    </a:moveTo>
                    <a:cubicBezTo>
                      <a:pt x="1" y="6"/>
                      <a:pt x="0" y="17"/>
                      <a:pt x="8"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8" name="Freeform 574"/>
              <p:cNvSpPr>
                <a:spLocks/>
              </p:cNvSpPr>
              <p:nvPr/>
            </p:nvSpPr>
            <p:spPr bwMode="auto">
              <a:xfrm>
                <a:off x="3832" y="1599"/>
                <a:ext cx="17" cy="34"/>
              </a:xfrm>
              <a:custGeom>
                <a:avLst/>
                <a:gdLst>
                  <a:gd name="T0" fmla="*/ 0 w 9"/>
                  <a:gd name="T1" fmla="*/ 0 h 17"/>
                  <a:gd name="T2" fmla="*/ 213 w 9"/>
                  <a:gd name="T3" fmla="*/ 544 h 17"/>
                  <a:gd name="T4" fmla="*/ 0 60000 65536"/>
                  <a:gd name="T5" fmla="*/ 0 60000 65536"/>
                  <a:gd name="T6" fmla="*/ 0 w 9"/>
                  <a:gd name="T7" fmla="*/ 0 h 17"/>
                  <a:gd name="T8" fmla="*/ 9 w 9"/>
                  <a:gd name="T9" fmla="*/ 17 h 17"/>
                </a:gdLst>
                <a:ahLst/>
                <a:cxnLst>
                  <a:cxn ang="T4">
                    <a:pos x="T0" y="T1"/>
                  </a:cxn>
                  <a:cxn ang="T5">
                    <a:pos x="T2" y="T3"/>
                  </a:cxn>
                </a:cxnLst>
                <a:rect l="T6" t="T7" r="T8" b="T9"/>
                <a:pathLst>
                  <a:path w="9" h="17">
                    <a:moveTo>
                      <a:pt x="0" y="0"/>
                    </a:moveTo>
                    <a:cubicBezTo>
                      <a:pt x="6" y="3"/>
                      <a:pt x="9" y="10"/>
                      <a:pt x="9"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09" name="Freeform 575"/>
              <p:cNvSpPr>
                <a:spLocks/>
              </p:cNvSpPr>
              <p:nvPr/>
            </p:nvSpPr>
            <p:spPr bwMode="auto">
              <a:xfrm>
                <a:off x="3849" y="1629"/>
                <a:ext cx="10" cy="10"/>
              </a:xfrm>
              <a:custGeom>
                <a:avLst/>
                <a:gdLst>
                  <a:gd name="T0" fmla="*/ 0 w 5"/>
                  <a:gd name="T1" fmla="*/ 0 h 5"/>
                  <a:gd name="T2" fmla="*/ 160 w 5"/>
                  <a:gd name="T3" fmla="*/ 160 h 5"/>
                  <a:gd name="T4" fmla="*/ 0 60000 65536"/>
                  <a:gd name="T5" fmla="*/ 0 60000 65536"/>
                  <a:gd name="T6" fmla="*/ 0 w 5"/>
                  <a:gd name="T7" fmla="*/ 0 h 5"/>
                  <a:gd name="T8" fmla="*/ 5 w 5"/>
                  <a:gd name="T9" fmla="*/ 5 h 5"/>
                </a:gdLst>
                <a:ahLst/>
                <a:cxnLst>
                  <a:cxn ang="T4">
                    <a:pos x="T0" y="T1"/>
                  </a:cxn>
                  <a:cxn ang="T5">
                    <a:pos x="T2" y="T3"/>
                  </a:cxn>
                </a:cxnLst>
                <a:rect l="T6" t="T7" r="T8" b="T9"/>
                <a:pathLst>
                  <a:path w="5" h="5">
                    <a:moveTo>
                      <a:pt x="0" y="0"/>
                    </a:moveTo>
                    <a:cubicBezTo>
                      <a:pt x="2" y="1"/>
                      <a:pt x="4" y="3"/>
                      <a:pt x="5"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0" name="Freeform 576"/>
              <p:cNvSpPr>
                <a:spLocks/>
              </p:cNvSpPr>
              <p:nvPr/>
            </p:nvSpPr>
            <p:spPr bwMode="auto">
              <a:xfrm>
                <a:off x="3865" y="1678"/>
                <a:ext cx="32" cy="16"/>
              </a:xfrm>
              <a:custGeom>
                <a:avLst/>
                <a:gdLst>
                  <a:gd name="T0" fmla="*/ 0 w 16"/>
                  <a:gd name="T1" fmla="*/ 0 h 8"/>
                  <a:gd name="T2" fmla="*/ 512 w 16"/>
                  <a:gd name="T3" fmla="*/ 224 h 8"/>
                  <a:gd name="T4" fmla="*/ 0 60000 65536"/>
                  <a:gd name="T5" fmla="*/ 0 60000 65536"/>
                  <a:gd name="T6" fmla="*/ 0 w 16"/>
                  <a:gd name="T7" fmla="*/ 0 h 8"/>
                  <a:gd name="T8" fmla="*/ 16 w 16"/>
                  <a:gd name="T9" fmla="*/ 8 h 8"/>
                </a:gdLst>
                <a:ahLst/>
                <a:cxnLst>
                  <a:cxn ang="T4">
                    <a:pos x="T0" y="T1"/>
                  </a:cxn>
                  <a:cxn ang="T5">
                    <a:pos x="T2" y="T3"/>
                  </a:cxn>
                </a:cxnLst>
                <a:rect l="T6" t="T7" r="T8" b="T9"/>
                <a:pathLst>
                  <a:path w="16" h="8">
                    <a:moveTo>
                      <a:pt x="0" y="0"/>
                    </a:moveTo>
                    <a:cubicBezTo>
                      <a:pt x="2" y="6"/>
                      <a:pt x="10" y="8"/>
                      <a:pt x="16"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1" name="Freeform 577"/>
              <p:cNvSpPr>
                <a:spLocks/>
              </p:cNvSpPr>
              <p:nvPr/>
            </p:nvSpPr>
            <p:spPr bwMode="auto">
              <a:xfrm>
                <a:off x="3893" y="1684"/>
                <a:ext cx="18" cy="22"/>
              </a:xfrm>
              <a:custGeom>
                <a:avLst/>
                <a:gdLst>
                  <a:gd name="T0" fmla="*/ 64 w 9"/>
                  <a:gd name="T1" fmla="*/ 0 h 11"/>
                  <a:gd name="T2" fmla="*/ 288 w 9"/>
                  <a:gd name="T3" fmla="*/ 352 h 11"/>
                  <a:gd name="T4" fmla="*/ 0 60000 65536"/>
                  <a:gd name="T5" fmla="*/ 0 60000 65536"/>
                  <a:gd name="T6" fmla="*/ 0 w 9"/>
                  <a:gd name="T7" fmla="*/ 0 h 11"/>
                  <a:gd name="T8" fmla="*/ 9 w 9"/>
                  <a:gd name="T9" fmla="*/ 11 h 11"/>
                </a:gdLst>
                <a:ahLst/>
                <a:cxnLst>
                  <a:cxn ang="T4">
                    <a:pos x="T0" y="T1"/>
                  </a:cxn>
                  <a:cxn ang="T5">
                    <a:pos x="T2" y="T3"/>
                  </a:cxn>
                </a:cxnLst>
                <a:rect l="T6" t="T7" r="T8" b="T9"/>
                <a:pathLst>
                  <a:path w="9" h="11">
                    <a:moveTo>
                      <a:pt x="2" y="0"/>
                    </a:moveTo>
                    <a:cubicBezTo>
                      <a:pt x="0" y="4"/>
                      <a:pt x="4" y="10"/>
                      <a:pt x="9"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2" name="Freeform 578"/>
              <p:cNvSpPr>
                <a:spLocks/>
              </p:cNvSpPr>
              <p:nvPr/>
            </p:nvSpPr>
            <p:spPr bwMode="auto">
              <a:xfrm>
                <a:off x="3770" y="1518"/>
                <a:ext cx="16" cy="43"/>
              </a:xfrm>
              <a:custGeom>
                <a:avLst/>
                <a:gdLst>
                  <a:gd name="T0" fmla="*/ 64 w 8"/>
                  <a:gd name="T1" fmla="*/ 0 h 22"/>
                  <a:gd name="T2" fmla="*/ 256 w 8"/>
                  <a:gd name="T3" fmla="*/ 627 h 22"/>
                  <a:gd name="T4" fmla="*/ 0 60000 65536"/>
                  <a:gd name="T5" fmla="*/ 0 60000 65536"/>
                  <a:gd name="T6" fmla="*/ 0 w 8"/>
                  <a:gd name="T7" fmla="*/ 0 h 22"/>
                  <a:gd name="T8" fmla="*/ 8 w 8"/>
                  <a:gd name="T9" fmla="*/ 22 h 22"/>
                </a:gdLst>
                <a:ahLst/>
                <a:cxnLst>
                  <a:cxn ang="T4">
                    <a:pos x="T0" y="T1"/>
                  </a:cxn>
                  <a:cxn ang="T5">
                    <a:pos x="T2" y="T3"/>
                  </a:cxn>
                </a:cxnLst>
                <a:rect l="T6" t="T7" r="T8" b="T9"/>
                <a:pathLst>
                  <a:path w="8" h="22">
                    <a:moveTo>
                      <a:pt x="2" y="0"/>
                    </a:moveTo>
                    <a:cubicBezTo>
                      <a:pt x="0" y="8"/>
                      <a:pt x="2" y="16"/>
                      <a:pt x="8" y="2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3" name="Freeform 579"/>
              <p:cNvSpPr>
                <a:spLocks/>
              </p:cNvSpPr>
              <p:nvPr/>
            </p:nvSpPr>
            <p:spPr bwMode="auto">
              <a:xfrm>
                <a:off x="3764" y="1494"/>
                <a:ext cx="24" cy="28"/>
              </a:xfrm>
              <a:custGeom>
                <a:avLst/>
                <a:gdLst>
                  <a:gd name="T0" fmla="*/ 32 w 12"/>
                  <a:gd name="T1" fmla="*/ 0 h 14"/>
                  <a:gd name="T2" fmla="*/ 384 w 12"/>
                  <a:gd name="T3" fmla="*/ 448 h 14"/>
                  <a:gd name="T4" fmla="*/ 0 60000 65536"/>
                  <a:gd name="T5" fmla="*/ 0 60000 65536"/>
                  <a:gd name="T6" fmla="*/ 0 w 12"/>
                  <a:gd name="T7" fmla="*/ 0 h 14"/>
                  <a:gd name="T8" fmla="*/ 12 w 12"/>
                  <a:gd name="T9" fmla="*/ 14 h 14"/>
                </a:gdLst>
                <a:ahLst/>
                <a:cxnLst>
                  <a:cxn ang="T4">
                    <a:pos x="T0" y="T1"/>
                  </a:cxn>
                  <a:cxn ang="T5">
                    <a:pos x="T2" y="T3"/>
                  </a:cxn>
                </a:cxnLst>
                <a:rect l="T6" t="T7" r="T8" b="T9"/>
                <a:pathLst>
                  <a:path w="12" h="14">
                    <a:moveTo>
                      <a:pt x="1" y="0"/>
                    </a:moveTo>
                    <a:cubicBezTo>
                      <a:pt x="0" y="6"/>
                      <a:pt x="5" y="14"/>
                      <a:pt x="12"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4" name="Freeform 580"/>
              <p:cNvSpPr>
                <a:spLocks/>
              </p:cNvSpPr>
              <p:nvPr/>
            </p:nvSpPr>
            <p:spPr bwMode="auto">
              <a:xfrm>
                <a:off x="3800" y="1575"/>
                <a:ext cx="12" cy="22"/>
              </a:xfrm>
              <a:custGeom>
                <a:avLst/>
                <a:gdLst>
                  <a:gd name="T0" fmla="*/ 96 w 6"/>
                  <a:gd name="T1" fmla="*/ 0 h 11"/>
                  <a:gd name="T2" fmla="*/ 0 w 6"/>
                  <a:gd name="T3" fmla="*/ 352 h 11"/>
                  <a:gd name="T4" fmla="*/ 0 60000 65536"/>
                  <a:gd name="T5" fmla="*/ 0 60000 65536"/>
                  <a:gd name="T6" fmla="*/ 0 w 6"/>
                  <a:gd name="T7" fmla="*/ 0 h 11"/>
                  <a:gd name="T8" fmla="*/ 6 w 6"/>
                  <a:gd name="T9" fmla="*/ 11 h 11"/>
                </a:gdLst>
                <a:ahLst/>
                <a:cxnLst>
                  <a:cxn ang="T4">
                    <a:pos x="T0" y="T1"/>
                  </a:cxn>
                  <a:cxn ang="T5">
                    <a:pos x="T2" y="T3"/>
                  </a:cxn>
                </a:cxnLst>
                <a:rect l="T6" t="T7" r="T8" b="T9"/>
                <a:pathLst>
                  <a:path w="6" h="11">
                    <a:moveTo>
                      <a:pt x="3" y="0"/>
                    </a:moveTo>
                    <a:cubicBezTo>
                      <a:pt x="6" y="4"/>
                      <a:pt x="3" y="8"/>
                      <a:pt x="0"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5" name="Freeform 581"/>
              <p:cNvSpPr>
                <a:spLocks/>
              </p:cNvSpPr>
              <p:nvPr/>
            </p:nvSpPr>
            <p:spPr bwMode="auto">
              <a:xfrm>
                <a:off x="3806" y="1591"/>
                <a:ext cx="8" cy="10"/>
              </a:xfrm>
              <a:custGeom>
                <a:avLst/>
                <a:gdLst>
                  <a:gd name="T0" fmla="*/ 0 w 4"/>
                  <a:gd name="T1" fmla="*/ 0 h 5"/>
                  <a:gd name="T2" fmla="*/ 128 w 4"/>
                  <a:gd name="T3" fmla="*/ 160 h 5"/>
                  <a:gd name="T4" fmla="*/ 0 60000 65536"/>
                  <a:gd name="T5" fmla="*/ 0 60000 65536"/>
                  <a:gd name="T6" fmla="*/ 0 w 4"/>
                  <a:gd name="T7" fmla="*/ 0 h 5"/>
                  <a:gd name="T8" fmla="*/ 4 w 4"/>
                  <a:gd name="T9" fmla="*/ 5 h 5"/>
                </a:gdLst>
                <a:ahLst/>
                <a:cxnLst>
                  <a:cxn ang="T4">
                    <a:pos x="T0" y="T1"/>
                  </a:cxn>
                  <a:cxn ang="T5">
                    <a:pos x="T2" y="T3"/>
                  </a:cxn>
                </a:cxnLst>
                <a:rect l="T6" t="T7" r="T8" b="T9"/>
                <a:pathLst>
                  <a:path w="4" h="5">
                    <a:moveTo>
                      <a:pt x="0" y="0"/>
                    </a:moveTo>
                    <a:cubicBezTo>
                      <a:pt x="1" y="2"/>
                      <a:pt x="3" y="3"/>
                      <a:pt x="4"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6" name="Freeform 582"/>
              <p:cNvSpPr>
                <a:spLocks/>
              </p:cNvSpPr>
              <p:nvPr/>
            </p:nvSpPr>
            <p:spPr bwMode="auto">
              <a:xfrm>
                <a:off x="3794" y="1672"/>
                <a:ext cx="18" cy="44"/>
              </a:xfrm>
              <a:custGeom>
                <a:avLst/>
                <a:gdLst>
                  <a:gd name="T0" fmla="*/ 96 w 9"/>
                  <a:gd name="T1" fmla="*/ 0 h 22"/>
                  <a:gd name="T2" fmla="*/ 288 w 9"/>
                  <a:gd name="T3" fmla="*/ 704 h 22"/>
                  <a:gd name="T4" fmla="*/ 0 60000 65536"/>
                  <a:gd name="T5" fmla="*/ 0 60000 65536"/>
                  <a:gd name="T6" fmla="*/ 0 w 9"/>
                  <a:gd name="T7" fmla="*/ 0 h 22"/>
                  <a:gd name="T8" fmla="*/ 9 w 9"/>
                  <a:gd name="T9" fmla="*/ 22 h 22"/>
                </a:gdLst>
                <a:ahLst/>
                <a:cxnLst>
                  <a:cxn ang="T4">
                    <a:pos x="T0" y="T1"/>
                  </a:cxn>
                  <a:cxn ang="T5">
                    <a:pos x="T2" y="T3"/>
                  </a:cxn>
                </a:cxnLst>
                <a:rect l="T6" t="T7" r="T8" b="T9"/>
                <a:pathLst>
                  <a:path w="9" h="22">
                    <a:moveTo>
                      <a:pt x="3" y="0"/>
                    </a:moveTo>
                    <a:cubicBezTo>
                      <a:pt x="0" y="7"/>
                      <a:pt x="2" y="19"/>
                      <a:pt x="9" y="2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7" name="Freeform 583"/>
              <p:cNvSpPr>
                <a:spLocks/>
              </p:cNvSpPr>
              <p:nvPr/>
            </p:nvSpPr>
            <p:spPr bwMode="auto">
              <a:xfrm>
                <a:off x="3812" y="1704"/>
                <a:ext cx="12" cy="36"/>
              </a:xfrm>
              <a:custGeom>
                <a:avLst/>
                <a:gdLst>
                  <a:gd name="T0" fmla="*/ 64 w 6"/>
                  <a:gd name="T1" fmla="*/ 0 h 18"/>
                  <a:gd name="T2" fmla="*/ 192 w 6"/>
                  <a:gd name="T3" fmla="*/ 576 h 18"/>
                  <a:gd name="T4" fmla="*/ 0 60000 65536"/>
                  <a:gd name="T5" fmla="*/ 0 60000 65536"/>
                  <a:gd name="T6" fmla="*/ 0 w 6"/>
                  <a:gd name="T7" fmla="*/ 0 h 18"/>
                  <a:gd name="T8" fmla="*/ 6 w 6"/>
                  <a:gd name="T9" fmla="*/ 18 h 18"/>
                </a:gdLst>
                <a:ahLst/>
                <a:cxnLst>
                  <a:cxn ang="T4">
                    <a:pos x="T0" y="T1"/>
                  </a:cxn>
                  <a:cxn ang="T5">
                    <a:pos x="T2" y="T3"/>
                  </a:cxn>
                </a:cxnLst>
                <a:rect l="T6" t="T7" r="T8" b="T9"/>
                <a:pathLst>
                  <a:path w="6" h="18">
                    <a:moveTo>
                      <a:pt x="2" y="0"/>
                    </a:moveTo>
                    <a:cubicBezTo>
                      <a:pt x="0" y="5"/>
                      <a:pt x="0" y="15"/>
                      <a:pt x="6" y="1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8" name="Freeform 584"/>
              <p:cNvSpPr>
                <a:spLocks/>
              </p:cNvSpPr>
              <p:nvPr/>
            </p:nvSpPr>
            <p:spPr bwMode="auto">
              <a:xfrm>
                <a:off x="3834" y="1694"/>
                <a:ext cx="9" cy="34"/>
              </a:xfrm>
              <a:custGeom>
                <a:avLst/>
                <a:gdLst>
                  <a:gd name="T0" fmla="*/ 0 w 5"/>
                  <a:gd name="T1" fmla="*/ 0 h 17"/>
                  <a:gd name="T2" fmla="*/ 0 w 5"/>
                  <a:gd name="T3" fmla="*/ 544 h 17"/>
                  <a:gd name="T4" fmla="*/ 0 60000 65536"/>
                  <a:gd name="T5" fmla="*/ 0 60000 65536"/>
                  <a:gd name="T6" fmla="*/ 0 w 5"/>
                  <a:gd name="T7" fmla="*/ 0 h 17"/>
                  <a:gd name="T8" fmla="*/ 5 w 5"/>
                  <a:gd name="T9" fmla="*/ 17 h 17"/>
                </a:gdLst>
                <a:ahLst/>
                <a:cxnLst>
                  <a:cxn ang="T4">
                    <a:pos x="T0" y="T1"/>
                  </a:cxn>
                  <a:cxn ang="T5">
                    <a:pos x="T2" y="T3"/>
                  </a:cxn>
                </a:cxnLst>
                <a:rect l="T6" t="T7" r="T8" b="T9"/>
                <a:pathLst>
                  <a:path w="5" h="17">
                    <a:moveTo>
                      <a:pt x="0" y="0"/>
                    </a:moveTo>
                    <a:cubicBezTo>
                      <a:pt x="4" y="6"/>
                      <a:pt x="5" y="11"/>
                      <a:pt x="0"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19" name="Freeform 585"/>
              <p:cNvSpPr>
                <a:spLocks/>
              </p:cNvSpPr>
              <p:nvPr/>
            </p:nvSpPr>
            <p:spPr bwMode="auto">
              <a:xfrm>
                <a:off x="3839" y="1716"/>
                <a:ext cx="4" cy="6"/>
              </a:xfrm>
              <a:custGeom>
                <a:avLst/>
                <a:gdLst>
                  <a:gd name="T0" fmla="*/ 0 w 2"/>
                  <a:gd name="T1" fmla="*/ 0 h 3"/>
                  <a:gd name="T2" fmla="*/ 64 w 2"/>
                  <a:gd name="T3" fmla="*/ 96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0" y="0"/>
                    </a:moveTo>
                    <a:cubicBezTo>
                      <a:pt x="1" y="1"/>
                      <a:pt x="2" y="2"/>
                      <a:pt x="2" y="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0" name="Freeform 586"/>
              <p:cNvSpPr>
                <a:spLocks/>
              </p:cNvSpPr>
              <p:nvPr/>
            </p:nvSpPr>
            <p:spPr bwMode="auto">
              <a:xfrm>
                <a:off x="4293" y="2839"/>
                <a:ext cx="18" cy="37"/>
              </a:xfrm>
              <a:custGeom>
                <a:avLst/>
                <a:gdLst>
                  <a:gd name="T0" fmla="*/ 64 w 9"/>
                  <a:gd name="T1" fmla="*/ 0 h 19"/>
                  <a:gd name="T2" fmla="*/ 288 w 9"/>
                  <a:gd name="T3" fmla="*/ 532 h 19"/>
                  <a:gd name="T4" fmla="*/ 0 60000 65536"/>
                  <a:gd name="T5" fmla="*/ 0 60000 65536"/>
                  <a:gd name="T6" fmla="*/ 0 w 9"/>
                  <a:gd name="T7" fmla="*/ 0 h 19"/>
                  <a:gd name="T8" fmla="*/ 9 w 9"/>
                  <a:gd name="T9" fmla="*/ 19 h 19"/>
                </a:gdLst>
                <a:ahLst/>
                <a:cxnLst>
                  <a:cxn ang="T4">
                    <a:pos x="T0" y="T1"/>
                  </a:cxn>
                  <a:cxn ang="T5">
                    <a:pos x="T2" y="T3"/>
                  </a:cxn>
                </a:cxnLst>
                <a:rect l="T6" t="T7" r="T8" b="T9"/>
                <a:pathLst>
                  <a:path w="9" h="19">
                    <a:moveTo>
                      <a:pt x="2" y="0"/>
                    </a:moveTo>
                    <a:cubicBezTo>
                      <a:pt x="0" y="7"/>
                      <a:pt x="2" y="15"/>
                      <a:pt x="9"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1" name="Freeform 587"/>
              <p:cNvSpPr>
                <a:spLocks/>
              </p:cNvSpPr>
              <p:nvPr/>
            </p:nvSpPr>
            <p:spPr bwMode="auto">
              <a:xfrm>
                <a:off x="4305" y="2863"/>
                <a:ext cx="17" cy="39"/>
              </a:xfrm>
              <a:custGeom>
                <a:avLst/>
                <a:gdLst>
                  <a:gd name="T0" fmla="*/ 113 w 9"/>
                  <a:gd name="T1" fmla="*/ 0 h 20"/>
                  <a:gd name="T2" fmla="*/ 213 w 9"/>
                  <a:gd name="T3" fmla="*/ 564 h 20"/>
                  <a:gd name="T4" fmla="*/ 0 60000 65536"/>
                  <a:gd name="T5" fmla="*/ 0 60000 65536"/>
                  <a:gd name="T6" fmla="*/ 0 w 9"/>
                  <a:gd name="T7" fmla="*/ 0 h 20"/>
                  <a:gd name="T8" fmla="*/ 9 w 9"/>
                  <a:gd name="T9" fmla="*/ 20 h 20"/>
                </a:gdLst>
                <a:ahLst/>
                <a:cxnLst>
                  <a:cxn ang="T4">
                    <a:pos x="T0" y="T1"/>
                  </a:cxn>
                  <a:cxn ang="T5">
                    <a:pos x="T2" y="T3"/>
                  </a:cxn>
                </a:cxnLst>
                <a:rect l="T6" t="T7" r="T8" b="T9"/>
                <a:pathLst>
                  <a:path w="9" h="20">
                    <a:moveTo>
                      <a:pt x="5" y="0"/>
                    </a:moveTo>
                    <a:cubicBezTo>
                      <a:pt x="4" y="6"/>
                      <a:pt x="0" y="18"/>
                      <a:pt x="9" y="2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2" name="Freeform 588"/>
              <p:cNvSpPr>
                <a:spLocks/>
              </p:cNvSpPr>
              <p:nvPr/>
            </p:nvSpPr>
            <p:spPr bwMode="auto">
              <a:xfrm>
                <a:off x="4309" y="2791"/>
                <a:ext cx="27" cy="14"/>
              </a:xfrm>
              <a:custGeom>
                <a:avLst/>
                <a:gdLst>
                  <a:gd name="T0" fmla="*/ 0 w 14"/>
                  <a:gd name="T1" fmla="*/ 160 h 7"/>
                  <a:gd name="T2" fmla="*/ 372 w 14"/>
                  <a:gd name="T3" fmla="*/ 224 h 7"/>
                  <a:gd name="T4" fmla="*/ 0 60000 65536"/>
                  <a:gd name="T5" fmla="*/ 0 60000 65536"/>
                  <a:gd name="T6" fmla="*/ 0 w 14"/>
                  <a:gd name="T7" fmla="*/ 0 h 7"/>
                  <a:gd name="T8" fmla="*/ 14 w 14"/>
                  <a:gd name="T9" fmla="*/ 7 h 7"/>
                </a:gdLst>
                <a:ahLst/>
                <a:cxnLst>
                  <a:cxn ang="T4">
                    <a:pos x="T0" y="T1"/>
                  </a:cxn>
                  <a:cxn ang="T5">
                    <a:pos x="T2" y="T3"/>
                  </a:cxn>
                </a:cxnLst>
                <a:rect l="T6" t="T7" r="T8" b="T9"/>
                <a:pathLst>
                  <a:path w="14" h="7">
                    <a:moveTo>
                      <a:pt x="0" y="5"/>
                    </a:moveTo>
                    <a:cubicBezTo>
                      <a:pt x="4" y="0"/>
                      <a:pt x="11" y="1"/>
                      <a:pt x="14"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3" name="Freeform 589"/>
              <p:cNvSpPr>
                <a:spLocks/>
              </p:cNvSpPr>
              <p:nvPr/>
            </p:nvSpPr>
            <p:spPr bwMode="auto">
              <a:xfrm>
                <a:off x="4332" y="2803"/>
                <a:ext cx="10" cy="6"/>
              </a:xfrm>
              <a:custGeom>
                <a:avLst/>
                <a:gdLst>
                  <a:gd name="T0" fmla="*/ 0 w 5"/>
                  <a:gd name="T1" fmla="*/ 96 h 3"/>
                  <a:gd name="T2" fmla="*/ 160 w 5"/>
                  <a:gd name="T3" fmla="*/ 0 h 3"/>
                  <a:gd name="T4" fmla="*/ 0 60000 65536"/>
                  <a:gd name="T5" fmla="*/ 0 60000 65536"/>
                  <a:gd name="T6" fmla="*/ 0 w 5"/>
                  <a:gd name="T7" fmla="*/ 0 h 3"/>
                  <a:gd name="T8" fmla="*/ 5 w 5"/>
                  <a:gd name="T9" fmla="*/ 3 h 3"/>
                </a:gdLst>
                <a:ahLst/>
                <a:cxnLst>
                  <a:cxn ang="T4">
                    <a:pos x="T0" y="T1"/>
                  </a:cxn>
                  <a:cxn ang="T5">
                    <a:pos x="T2" y="T3"/>
                  </a:cxn>
                </a:cxnLst>
                <a:rect l="T6" t="T7" r="T8" b="T9"/>
                <a:pathLst>
                  <a:path w="5" h="3">
                    <a:moveTo>
                      <a:pt x="0" y="3"/>
                    </a:moveTo>
                    <a:cubicBezTo>
                      <a:pt x="1" y="2"/>
                      <a:pt x="3" y="1"/>
                      <a:pt x="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4" name="Freeform 590"/>
              <p:cNvSpPr>
                <a:spLocks/>
              </p:cNvSpPr>
              <p:nvPr/>
            </p:nvSpPr>
            <p:spPr bwMode="auto">
              <a:xfrm>
                <a:off x="4366" y="2849"/>
                <a:ext cx="44" cy="29"/>
              </a:xfrm>
              <a:custGeom>
                <a:avLst/>
                <a:gdLst>
                  <a:gd name="T0" fmla="*/ 0 w 22"/>
                  <a:gd name="T1" fmla="*/ 195 h 15"/>
                  <a:gd name="T2" fmla="*/ 704 w 22"/>
                  <a:gd name="T3" fmla="*/ 404 h 15"/>
                  <a:gd name="T4" fmla="*/ 0 60000 65536"/>
                  <a:gd name="T5" fmla="*/ 0 60000 65536"/>
                  <a:gd name="T6" fmla="*/ 0 w 22"/>
                  <a:gd name="T7" fmla="*/ 0 h 15"/>
                  <a:gd name="T8" fmla="*/ 22 w 22"/>
                  <a:gd name="T9" fmla="*/ 15 h 15"/>
                </a:gdLst>
                <a:ahLst/>
                <a:cxnLst>
                  <a:cxn ang="T4">
                    <a:pos x="T0" y="T1"/>
                  </a:cxn>
                  <a:cxn ang="T5">
                    <a:pos x="T2" y="T3"/>
                  </a:cxn>
                </a:cxnLst>
                <a:rect l="T6" t="T7" r="T8" b="T9"/>
                <a:pathLst>
                  <a:path w="22" h="15">
                    <a:moveTo>
                      <a:pt x="0" y="7"/>
                    </a:moveTo>
                    <a:cubicBezTo>
                      <a:pt x="10" y="0"/>
                      <a:pt x="17" y="5"/>
                      <a:pt x="22"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5" name="Freeform 591"/>
              <p:cNvSpPr>
                <a:spLocks/>
              </p:cNvSpPr>
              <p:nvPr/>
            </p:nvSpPr>
            <p:spPr bwMode="auto">
              <a:xfrm>
                <a:off x="4400" y="2872"/>
                <a:ext cx="35" cy="16"/>
              </a:xfrm>
              <a:custGeom>
                <a:avLst/>
                <a:gdLst>
                  <a:gd name="T0" fmla="*/ 0 w 18"/>
                  <a:gd name="T1" fmla="*/ 256 h 8"/>
                  <a:gd name="T2" fmla="*/ 500 w 18"/>
                  <a:gd name="T3" fmla="*/ 128 h 8"/>
                  <a:gd name="T4" fmla="*/ 0 60000 65536"/>
                  <a:gd name="T5" fmla="*/ 0 60000 65536"/>
                  <a:gd name="T6" fmla="*/ 0 w 18"/>
                  <a:gd name="T7" fmla="*/ 0 h 8"/>
                  <a:gd name="T8" fmla="*/ 18 w 18"/>
                  <a:gd name="T9" fmla="*/ 8 h 8"/>
                </a:gdLst>
                <a:ahLst/>
                <a:cxnLst>
                  <a:cxn ang="T4">
                    <a:pos x="T0" y="T1"/>
                  </a:cxn>
                  <a:cxn ang="T5">
                    <a:pos x="T2" y="T3"/>
                  </a:cxn>
                </a:cxnLst>
                <a:rect l="T6" t="T7" r="T8" b="T9"/>
                <a:pathLst>
                  <a:path w="18" h="8">
                    <a:moveTo>
                      <a:pt x="0" y="8"/>
                    </a:moveTo>
                    <a:cubicBezTo>
                      <a:pt x="3" y="3"/>
                      <a:pt x="13" y="0"/>
                      <a:pt x="18"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6" name="Freeform 592"/>
              <p:cNvSpPr>
                <a:spLocks/>
              </p:cNvSpPr>
              <p:nvPr/>
            </p:nvSpPr>
            <p:spPr bwMode="auto">
              <a:xfrm>
                <a:off x="4372" y="2894"/>
                <a:ext cx="40" cy="30"/>
              </a:xfrm>
              <a:custGeom>
                <a:avLst/>
                <a:gdLst>
                  <a:gd name="T0" fmla="*/ 0 w 20"/>
                  <a:gd name="T1" fmla="*/ 0 h 15"/>
                  <a:gd name="T2" fmla="*/ 640 w 20"/>
                  <a:gd name="T3" fmla="*/ 480 h 15"/>
                  <a:gd name="T4" fmla="*/ 0 60000 65536"/>
                  <a:gd name="T5" fmla="*/ 0 60000 65536"/>
                  <a:gd name="T6" fmla="*/ 0 w 20"/>
                  <a:gd name="T7" fmla="*/ 0 h 15"/>
                  <a:gd name="T8" fmla="*/ 20 w 20"/>
                  <a:gd name="T9" fmla="*/ 15 h 15"/>
                </a:gdLst>
                <a:ahLst/>
                <a:cxnLst>
                  <a:cxn ang="T4">
                    <a:pos x="T0" y="T1"/>
                  </a:cxn>
                  <a:cxn ang="T5">
                    <a:pos x="T2" y="T3"/>
                  </a:cxn>
                </a:cxnLst>
                <a:rect l="T6" t="T7" r="T8" b="T9"/>
                <a:pathLst>
                  <a:path w="20" h="15">
                    <a:moveTo>
                      <a:pt x="0" y="0"/>
                    </a:moveTo>
                    <a:cubicBezTo>
                      <a:pt x="1" y="10"/>
                      <a:pt x="10" y="15"/>
                      <a:pt x="20"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7" name="Freeform 593"/>
              <p:cNvSpPr>
                <a:spLocks/>
              </p:cNvSpPr>
              <p:nvPr/>
            </p:nvSpPr>
            <p:spPr bwMode="auto">
              <a:xfrm>
                <a:off x="4410" y="2912"/>
                <a:ext cx="23" cy="26"/>
              </a:xfrm>
              <a:custGeom>
                <a:avLst/>
                <a:gdLst>
                  <a:gd name="T0" fmla="*/ 0 w 12"/>
                  <a:gd name="T1" fmla="*/ 0 h 13"/>
                  <a:gd name="T2" fmla="*/ 309 w 12"/>
                  <a:gd name="T3" fmla="*/ 320 h 13"/>
                  <a:gd name="T4" fmla="*/ 0 60000 65536"/>
                  <a:gd name="T5" fmla="*/ 0 60000 65536"/>
                  <a:gd name="T6" fmla="*/ 0 w 12"/>
                  <a:gd name="T7" fmla="*/ 0 h 13"/>
                  <a:gd name="T8" fmla="*/ 12 w 12"/>
                  <a:gd name="T9" fmla="*/ 13 h 13"/>
                </a:gdLst>
                <a:ahLst/>
                <a:cxnLst>
                  <a:cxn ang="T4">
                    <a:pos x="T0" y="T1"/>
                  </a:cxn>
                  <a:cxn ang="T5">
                    <a:pos x="T2" y="T3"/>
                  </a:cxn>
                </a:cxnLst>
                <a:rect l="T6" t="T7" r="T8" b="T9"/>
                <a:pathLst>
                  <a:path w="12" h="13">
                    <a:moveTo>
                      <a:pt x="0" y="0"/>
                    </a:moveTo>
                    <a:cubicBezTo>
                      <a:pt x="1" y="6"/>
                      <a:pt x="4" y="13"/>
                      <a:pt x="12"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8" name="Freeform 594"/>
              <p:cNvSpPr>
                <a:spLocks/>
              </p:cNvSpPr>
              <p:nvPr/>
            </p:nvSpPr>
            <p:spPr bwMode="auto">
              <a:xfrm>
                <a:off x="4477" y="2916"/>
                <a:ext cx="36" cy="16"/>
              </a:xfrm>
              <a:custGeom>
                <a:avLst/>
                <a:gdLst>
                  <a:gd name="T0" fmla="*/ 0 w 18"/>
                  <a:gd name="T1" fmla="*/ 32 h 8"/>
                  <a:gd name="T2" fmla="*/ 576 w 18"/>
                  <a:gd name="T3" fmla="*/ 0 h 8"/>
                  <a:gd name="T4" fmla="*/ 0 60000 65536"/>
                  <a:gd name="T5" fmla="*/ 0 60000 65536"/>
                  <a:gd name="T6" fmla="*/ 0 w 18"/>
                  <a:gd name="T7" fmla="*/ 0 h 8"/>
                  <a:gd name="T8" fmla="*/ 18 w 18"/>
                  <a:gd name="T9" fmla="*/ 8 h 8"/>
                </a:gdLst>
                <a:ahLst/>
                <a:cxnLst>
                  <a:cxn ang="T4">
                    <a:pos x="T0" y="T1"/>
                  </a:cxn>
                  <a:cxn ang="T5">
                    <a:pos x="T2" y="T3"/>
                  </a:cxn>
                </a:cxnLst>
                <a:rect l="T6" t="T7" r="T8" b="T9"/>
                <a:pathLst>
                  <a:path w="18" h="8">
                    <a:moveTo>
                      <a:pt x="0" y="1"/>
                    </a:moveTo>
                    <a:cubicBezTo>
                      <a:pt x="3" y="8"/>
                      <a:pt x="13" y="4"/>
                      <a:pt x="18"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29" name="Freeform 595"/>
              <p:cNvSpPr>
                <a:spLocks/>
              </p:cNvSpPr>
              <p:nvPr/>
            </p:nvSpPr>
            <p:spPr bwMode="auto">
              <a:xfrm>
                <a:off x="4509" y="2906"/>
                <a:ext cx="25" cy="14"/>
              </a:xfrm>
              <a:custGeom>
                <a:avLst/>
                <a:gdLst>
                  <a:gd name="T0" fmla="*/ 0 w 13"/>
                  <a:gd name="T1" fmla="*/ 0 h 7"/>
                  <a:gd name="T2" fmla="*/ 340 w 13"/>
                  <a:gd name="T3" fmla="*/ 160 h 7"/>
                  <a:gd name="T4" fmla="*/ 0 60000 65536"/>
                  <a:gd name="T5" fmla="*/ 0 60000 65536"/>
                  <a:gd name="T6" fmla="*/ 0 w 13"/>
                  <a:gd name="T7" fmla="*/ 0 h 7"/>
                  <a:gd name="T8" fmla="*/ 13 w 13"/>
                  <a:gd name="T9" fmla="*/ 7 h 7"/>
                </a:gdLst>
                <a:ahLst/>
                <a:cxnLst>
                  <a:cxn ang="T4">
                    <a:pos x="T0" y="T1"/>
                  </a:cxn>
                  <a:cxn ang="T5">
                    <a:pos x="T2" y="T3"/>
                  </a:cxn>
                </a:cxnLst>
                <a:rect l="T6" t="T7" r="T8" b="T9"/>
                <a:pathLst>
                  <a:path w="13" h="7">
                    <a:moveTo>
                      <a:pt x="0" y="0"/>
                    </a:moveTo>
                    <a:cubicBezTo>
                      <a:pt x="0" y="7"/>
                      <a:pt x="8" y="7"/>
                      <a:pt x="13"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0" name="Freeform 596"/>
              <p:cNvSpPr>
                <a:spLocks/>
              </p:cNvSpPr>
              <p:nvPr/>
            </p:nvSpPr>
            <p:spPr bwMode="auto">
              <a:xfrm>
                <a:off x="4473" y="2861"/>
                <a:ext cx="38" cy="9"/>
              </a:xfrm>
              <a:custGeom>
                <a:avLst/>
                <a:gdLst>
                  <a:gd name="T0" fmla="*/ 0 w 19"/>
                  <a:gd name="T1" fmla="*/ 94 h 5"/>
                  <a:gd name="T2" fmla="*/ 608 w 19"/>
                  <a:gd name="T3" fmla="*/ 94 h 5"/>
                  <a:gd name="T4" fmla="*/ 0 60000 65536"/>
                  <a:gd name="T5" fmla="*/ 0 60000 65536"/>
                  <a:gd name="T6" fmla="*/ 0 w 19"/>
                  <a:gd name="T7" fmla="*/ 0 h 5"/>
                  <a:gd name="T8" fmla="*/ 19 w 19"/>
                  <a:gd name="T9" fmla="*/ 5 h 5"/>
                </a:gdLst>
                <a:ahLst/>
                <a:cxnLst>
                  <a:cxn ang="T4">
                    <a:pos x="T0" y="T1"/>
                  </a:cxn>
                  <a:cxn ang="T5">
                    <a:pos x="T2" y="T3"/>
                  </a:cxn>
                </a:cxnLst>
                <a:rect l="T6" t="T7" r="T8" b="T9"/>
                <a:pathLst>
                  <a:path w="19" h="5">
                    <a:moveTo>
                      <a:pt x="0" y="5"/>
                    </a:moveTo>
                    <a:cubicBezTo>
                      <a:pt x="7" y="2"/>
                      <a:pt x="13" y="0"/>
                      <a:pt x="19"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1" name="Freeform 597"/>
              <p:cNvSpPr>
                <a:spLocks/>
              </p:cNvSpPr>
              <p:nvPr/>
            </p:nvSpPr>
            <p:spPr bwMode="auto">
              <a:xfrm>
                <a:off x="4461" y="2866"/>
                <a:ext cx="16" cy="24"/>
              </a:xfrm>
              <a:custGeom>
                <a:avLst/>
                <a:gdLst>
                  <a:gd name="T0" fmla="*/ 0 w 8"/>
                  <a:gd name="T1" fmla="*/ 32 h 12"/>
                  <a:gd name="T2" fmla="*/ 256 w 8"/>
                  <a:gd name="T3" fmla="*/ 384 h 12"/>
                  <a:gd name="T4" fmla="*/ 0 60000 65536"/>
                  <a:gd name="T5" fmla="*/ 0 60000 65536"/>
                  <a:gd name="T6" fmla="*/ 0 w 8"/>
                  <a:gd name="T7" fmla="*/ 0 h 12"/>
                  <a:gd name="T8" fmla="*/ 8 w 8"/>
                  <a:gd name="T9" fmla="*/ 12 h 12"/>
                </a:gdLst>
                <a:ahLst/>
                <a:cxnLst>
                  <a:cxn ang="T4">
                    <a:pos x="T0" y="T1"/>
                  </a:cxn>
                  <a:cxn ang="T5">
                    <a:pos x="T2" y="T3"/>
                  </a:cxn>
                </a:cxnLst>
                <a:rect l="T6" t="T7" r="T8" b="T9"/>
                <a:pathLst>
                  <a:path w="8" h="12">
                    <a:moveTo>
                      <a:pt x="0" y="1"/>
                    </a:moveTo>
                    <a:cubicBezTo>
                      <a:pt x="6" y="0"/>
                      <a:pt x="8" y="7"/>
                      <a:pt x="8"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2" name="Freeform 598"/>
              <p:cNvSpPr>
                <a:spLocks/>
              </p:cNvSpPr>
              <p:nvPr/>
            </p:nvSpPr>
            <p:spPr bwMode="auto">
              <a:xfrm>
                <a:off x="4330" y="2936"/>
                <a:ext cx="36" cy="22"/>
              </a:xfrm>
              <a:custGeom>
                <a:avLst/>
                <a:gdLst>
                  <a:gd name="T0" fmla="*/ 0 w 18"/>
                  <a:gd name="T1" fmla="*/ 0 h 11"/>
                  <a:gd name="T2" fmla="*/ 576 w 18"/>
                  <a:gd name="T3" fmla="*/ 288 h 11"/>
                  <a:gd name="T4" fmla="*/ 0 60000 65536"/>
                  <a:gd name="T5" fmla="*/ 0 60000 65536"/>
                  <a:gd name="T6" fmla="*/ 0 w 18"/>
                  <a:gd name="T7" fmla="*/ 0 h 11"/>
                  <a:gd name="T8" fmla="*/ 18 w 18"/>
                  <a:gd name="T9" fmla="*/ 11 h 11"/>
                </a:gdLst>
                <a:ahLst/>
                <a:cxnLst>
                  <a:cxn ang="T4">
                    <a:pos x="T0" y="T1"/>
                  </a:cxn>
                  <a:cxn ang="T5">
                    <a:pos x="T2" y="T3"/>
                  </a:cxn>
                </a:cxnLst>
                <a:rect l="T6" t="T7" r="T8" b="T9"/>
                <a:pathLst>
                  <a:path w="18" h="11">
                    <a:moveTo>
                      <a:pt x="0" y="0"/>
                    </a:moveTo>
                    <a:cubicBezTo>
                      <a:pt x="1" y="7"/>
                      <a:pt x="12" y="11"/>
                      <a:pt x="18"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3" name="Freeform 599"/>
              <p:cNvSpPr>
                <a:spLocks/>
              </p:cNvSpPr>
              <p:nvPr/>
            </p:nvSpPr>
            <p:spPr bwMode="auto">
              <a:xfrm>
                <a:off x="4364" y="2944"/>
                <a:ext cx="14" cy="23"/>
              </a:xfrm>
              <a:custGeom>
                <a:avLst/>
                <a:gdLst>
                  <a:gd name="T0" fmla="*/ 32 w 7"/>
                  <a:gd name="T1" fmla="*/ 0 h 12"/>
                  <a:gd name="T2" fmla="*/ 224 w 7"/>
                  <a:gd name="T3" fmla="*/ 309 h 12"/>
                  <a:gd name="T4" fmla="*/ 0 60000 65536"/>
                  <a:gd name="T5" fmla="*/ 0 60000 65536"/>
                  <a:gd name="T6" fmla="*/ 0 w 7"/>
                  <a:gd name="T7" fmla="*/ 0 h 12"/>
                  <a:gd name="T8" fmla="*/ 7 w 7"/>
                  <a:gd name="T9" fmla="*/ 12 h 12"/>
                </a:gdLst>
                <a:ahLst/>
                <a:cxnLst>
                  <a:cxn ang="T4">
                    <a:pos x="T0" y="T1"/>
                  </a:cxn>
                  <a:cxn ang="T5">
                    <a:pos x="T2" y="T3"/>
                  </a:cxn>
                </a:cxnLst>
                <a:rect l="T6" t="T7" r="T8" b="T9"/>
                <a:pathLst>
                  <a:path w="7" h="12">
                    <a:moveTo>
                      <a:pt x="1" y="0"/>
                    </a:moveTo>
                    <a:cubicBezTo>
                      <a:pt x="0" y="5"/>
                      <a:pt x="2" y="11"/>
                      <a:pt x="7" y="12"/>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4" name="Freeform 600"/>
              <p:cNvSpPr>
                <a:spLocks/>
              </p:cNvSpPr>
              <p:nvPr/>
            </p:nvSpPr>
            <p:spPr bwMode="auto">
              <a:xfrm>
                <a:off x="4212" y="2981"/>
                <a:ext cx="13" cy="30"/>
              </a:xfrm>
              <a:custGeom>
                <a:avLst/>
                <a:gdLst>
                  <a:gd name="T0" fmla="*/ 156 w 7"/>
                  <a:gd name="T1" fmla="*/ 0 h 15"/>
                  <a:gd name="T2" fmla="*/ 24 w 7"/>
                  <a:gd name="T3" fmla="*/ 480 h 15"/>
                  <a:gd name="T4" fmla="*/ 0 60000 65536"/>
                  <a:gd name="T5" fmla="*/ 0 60000 65536"/>
                  <a:gd name="T6" fmla="*/ 0 w 7"/>
                  <a:gd name="T7" fmla="*/ 0 h 15"/>
                  <a:gd name="T8" fmla="*/ 7 w 7"/>
                  <a:gd name="T9" fmla="*/ 15 h 15"/>
                </a:gdLst>
                <a:ahLst/>
                <a:cxnLst>
                  <a:cxn ang="T4">
                    <a:pos x="T0" y="T1"/>
                  </a:cxn>
                  <a:cxn ang="T5">
                    <a:pos x="T2" y="T3"/>
                  </a:cxn>
                </a:cxnLst>
                <a:rect l="T6" t="T7" r="T8" b="T9"/>
                <a:pathLst>
                  <a:path w="7" h="15">
                    <a:moveTo>
                      <a:pt x="7" y="0"/>
                    </a:moveTo>
                    <a:cubicBezTo>
                      <a:pt x="0" y="2"/>
                      <a:pt x="1" y="10"/>
                      <a:pt x="1"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5" name="Freeform 601"/>
              <p:cNvSpPr>
                <a:spLocks/>
              </p:cNvSpPr>
              <p:nvPr/>
            </p:nvSpPr>
            <p:spPr bwMode="auto">
              <a:xfrm>
                <a:off x="4198" y="3009"/>
                <a:ext cx="25" cy="34"/>
              </a:xfrm>
              <a:custGeom>
                <a:avLst/>
                <a:gdLst>
                  <a:gd name="T0" fmla="*/ 340 w 13"/>
                  <a:gd name="T1" fmla="*/ 0 h 17"/>
                  <a:gd name="T2" fmla="*/ 85 w 13"/>
                  <a:gd name="T3" fmla="*/ 544 h 17"/>
                  <a:gd name="T4" fmla="*/ 0 60000 65536"/>
                  <a:gd name="T5" fmla="*/ 0 60000 65536"/>
                  <a:gd name="T6" fmla="*/ 0 w 13"/>
                  <a:gd name="T7" fmla="*/ 0 h 17"/>
                  <a:gd name="T8" fmla="*/ 13 w 13"/>
                  <a:gd name="T9" fmla="*/ 17 h 17"/>
                </a:gdLst>
                <a:ahLst/>
                <a:cxnLst>
                  <a:cxn ang="T4">
                    <a:pos x="T0" y="T1"/>
                  </a:cxn>
                  <a:cxn ang="T5">
                    <a:pos x="T2" y="T3"/>
                  </a:cxn>
                </a:cxnLst>
                <a:rect l="T6" t="T7" r="T8" b="T9"/>
                <a:pathLst>
                  <a:path w="13" h="17">
                    <a:moveTo>
                      <a:pt x="13" y="0"/>
                    </a:moveTo>
                    <a:cubicBezTo>
                      <a:pt x="5" y="1"/>
                      <a:pt x="0" y="10"/>
                      <a:pt x="3" y="1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6" name="Freeform 602"/>
              <p:cNvSpPr>
                <a:spLocks/>
              </p:cNvSpPr>
              <p:nvPr/>
            </p:nvSpPr>
            <p:spPr bwMode="auto">
              <a:xfrm>
                <a:off x="4249" y="2991"/>
                <a:ext cx="14" cy="38"/>
              </a:xfrm>
              <a:custGeom>
                <a:avLst/>
                <a:gdLst>
                  <a:gd name="T0" fmla="*/ 128 w 7"/>
                  <a:gd name="T1" fmla="*/ 0 h 19"/>
                  <a:gd name="T2" fmla="*/ 0 w 7"/>
                  <a:gd name="T3" fmla="*/ 608 h 19"/>
                  <a:gd name="T4" fmla="*/ 0 60000 65536"/>
                  <a:gd name="T5" fmla="*/ 0 60000 65536"/>
                  <a:gd name="T6" fmla="*/ 0 w 7"/>
                  <a:gd name="T7" fmla="*/ 0 h 19"/>
                  <a:gd name="T8" fmla="*/ 7 w 7"/>
                  <a:gd name="T9" fmla="*/ 19 h 19"/>
                </a:gdLst>
                <a:ahLst/>
                <a:cxnLst>
                  <a:cxn ang="T4">
                    <a:pos x="T0" y="T1"/>
                  </a:cxn>
                  <a:cxn ang="T5">
                    <a:pos x="T2" y="T3"/>
                  </a:cxn>
                </a:cxnLst>
                <a:rect l="T6" t="T7" r="T8" b="T9"/>
                <a:pathLst>
                  <a:path w="7" h="19">
                    <a:moveTo>
                      <a:pt x="4" y="0"/>
                    </a:moveTo>
                    <a:cubicBezTo>
                      <a:pt x="7" y="8"/>
                      <a:pt x="6" y="13"/>
                      <a:pt x="0"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7" name="Freeform 603"/>
              <p:cNvSpPr>
                <a:spLocks/>
              </p:cNvSpPr>
              <p:nvPr/>
            </p:nvSpPr>
            <p:spPr bwMode="auto">
              <a:xfrm>
                <a:off x="4257" y="3019"/>
                <a:ext cx="10" cy="20"/>
              </a:xfrm>
              <a:custGeom>
                <a:avLst/>
                <a:gdLst>
                  <a:gd name="T0" fmla="*/ 0 w 5"/>
                  <a:gd name="T1" fmla="*/ 0 h 10"/>
                  <a:gd name="T2" fmla="*/ 160 w 5"/>
                  <a:gd name="T3" fmla="*/ 320 h 10"/>
                  <a:gd name="T4" fmla="*/ 0 60000 65536"/>
                  <a:gd name="T5" fmla="*/ 0 60000 65536"/>
                  <a:gd name="T6" fmla="*/ 0 w 5"/>
                  <a:gd name="T7" fmla="*/ 0 h 10"/>
                  <a:gd name="T8" fmla="*/ 5 w 5"/>
                  <a:gd name="T9" fmla="*/ 10 h 10"/>
                </a:gdLst>
                <a:ahLst/>
                <a:cxnLst>
                  <a:cxn ang="T4">
                    <a:pos x="T0" y="T1"/>
                  </a:cxn>
                  <a:cxn ang="T5">
                    <a:pos x="T2" y="T3"/>
                  </a:cxn>
                </a:cxnLst>
                <a:rect l="T6" t="T7" r="T8" b="T9"/>
                <a:pathLst>
                  <a:path w="5" h="10">
                    <a:moveTo>
                      <a:pt x="0" y="0"/>
                    </a:moveTo>
                    <a:cubicBezTo>
                      <a:pt x="4" y="0"/>
                      <a:pt x="5" y="7"/>
                      <a:pt x="5"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8" name="Freeform 604"/>
              <p:cNvSpPr>
                <a:spLocks/>
              </p:cNvSpPr>
              <p:nvPr/>
            </p:nvSpPr>
            <p:spPr bwMode="auto">
              <a:xfrm>
                <a:off x="4210" y="3086"/>
                <a:ext cx="29" cy="24"/>
              </a:xfrm>
              <a:custGeom>
                <a:avLst/>
                <a:gdLst>
                  <a:gd name="T0" fmla="*/ 0 w 15"/>
                  <a:gd name="T1" fmla="*/ 0 h 12"/>
                  <a:gd name="T2" fmla="*/ 404 w 15"/>
                  <a:gd name="T3" fmla="*/ 256 h 12"/>
                  <a:gd name="T4" fmla="*/ 0 60000 65536"/>
                  <a:gd name="T5" fmla="*/ 0 60000 65536"/>
                  <a:gd name="T6" fmla="*/ 0 w 15"/>
                  <a:gd name="T7" fmla="*/ 0 h 12"/>
                  <a:gd name="T8" fmla="*/ 15 w 15"/>
                  <a:gd name="T9" fmla="*/ 12 h 12"/>
                </a:gdLst>
                <a:ahLst/>
                <a:cxnLst>
                  <a:cxn ang="T4">
                    <a:pos x="T0" y="T1"/>
                  </a:cxn>
                  <a:cxn ang="T5">
                    <a:pos x="T2" y="T3"/>
                  </a:cxn>
                </a:cxnLst>
                <a:rect l="T6" t="T7" r="T8" b="T9"/>
                <a:pathLst>
                  <a:path w="15" h="12">
                    <a:moveTo>
                      <a:pt x="0" y="0"/>
                    </a:moveTo>
                    <a:cubicBezTo>
                      <a:pt x="0" y="8"/>
                      <a:pt x="9" y="12"/>
                      <a:pt x="15" y="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39" name="Freeform 605"/>
              <p:cNvSpPr>
                <a:spLocks/>
              </p:cNvSpPr>
              <p:nvPr/>
            </p:nvSpPr>
            <p:spPr bwMode="auto">
              <a:xfrm>
                <a:off x="4235" y="3090"/>
                <a:ext cx="36" cy="26"/>
              </a:xfrm>
              <a:custGeom>
                <a:avLst/>
                <a:gdLst>
                  <a:gd name="T0" fmla="*/ 0 w 18"/>
                  <a:gd name="T1" fmla="*/ 0 h 13"/>
                  <a:gd name="T2" fmla="*/ 576 w 18"/>
                  <a:gd name="T3" fmla="*/ 256 h 13"/>
                  <a:gd name="T4" fmla="*/ 0 60000 65536"/>
                  <a:gd name="T5" fmla="*/ 0 60000 65536"/>
                  <a:gd name="T6" fmla="*/ 0 w 18"/>
                  <a:gd name="T7" fmla="*/ 0 h 13"/>
                  <a:gd name="T8" fmla="*/ 18 w 18"/>
                  <a:gd name="T9" fmla="*/ 13 h 13"/>
                </a:gdLst>
                <a:ahLst/>
                <a:cxnLst>
                  <a:cxn ang="T4">
                    <a:pos x="T0" y="T1"/>
                  </a:cxn>
                  <a:cxn ang="T5">
                    <a:pos x="T2" y="T3"/>
                  </a:cxn>
                </a:cxnLst>
                <a:rect l="T6" t="T7" r="T8" b="T9"/>
                <a:pathLst>
                  <a:path w="18" h="13">
                    <a:moveTo>
                      <a:pt x="0" y="0"/>
                    </a:moveTo>
                    <a:cubicBezTo>
                      <a:pt x="5" y="11"/>
                      <a:pt x="7" y="13"/>
                      <a:pt x="18" y="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0" name="Freeform 606"/>
              <p:cNvSpPr>
                <a:spLocks/>
              </p:cNvSpPr>
              <p:nvPr/>
            </p:nvSpPr>
            <p:spPr bwMode="auto">
              <a:xfrm>
                <a:off x="4267" y="3098"/>
                <a:ext cx="34" cy="18"/>
              </a:xfrm>
              <a:custGeom>
                <a:avLst/>
                <a:gdLst>
                  <a:gd name="T0" fmla="*/ 0 w 17"/>
                  <a:gd name="T1" fmla="*/ 0 h 9"/>
                  <a:gd name="T2" fmla="*/ 544 w 17"/>
                  <a:gd name="T3" fmla="*/ 160 h 9"/>
                  <a:gd name="T4" fmla="*/ 0 60000 65536"/>
                  <a:gd name="T5" fmla="*/ 0 60000 65536"/>
                  <a:gd name="T6" fmla="*/ 0 w 17"/>
                  <a:gd name="T7" fmla="*/ 0 h 9"/>
                  <a:gd name="T8" fmla="*/ 17 w 17"/>
                  <a:gd name="T9" fmla="*/ 9 h 9"/>
                </a:gdLst>
                <a:ahLst/>
                <a:cxnLst>
                  <a:cxn ang="T4">
                    <a:pos x="T0" y="T1"/>
                  </a:cxn>
                  <a:cxn ang="T5">
                    <a:pos x="T2" y="T3"/>
                  </a:cxn>
                </a:cxnLst>
                <a:rect l="T6" t="T7" r="T8" b="T9"/>
                <a:pathLst>
                  <a:path w="17" h="9">
                    <a:moveTo>
                      <a:pt x="0" y="0"/>
                    </a:moveTo>
                    <a:cubicBezTo>
                      <a:pt x="2" y="9"/>
                      <a:pt x="10" y="9"/>
                      <a:pt x="17" y="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1" name="Freeform 607"/>
              <p:cNvSpPr>
                <a:spLocks/>
              </p:cNvSpPr>
              <p:nvPr/>
            </p:nvSpPr>
            <p:spPr bwMode="auto">
              <a:xfrm>
                <a:off x="4289" y="3061"/>
                <a:ext cx="14" cy="17"/>
              </a:xfrm>
              <a:custGeom>
                <a:avLst/>
                <a:gdLst>
                  <a:gd name="T0" fmla="*/ 0 w 7"/>
                  <a:gd name="T1" fmla="*/ 0 h 9"/>
                  <a:gd name="T2" fmla="*/ 224 w 7"/>
                  <a:gd name="T3" fmla="*/ 213 h 9"/>
                  <a:gd name="T4" fmla="*/ 0 60000 65536"/>
                  <a:gd name="T5" fmla="*/ 0 60000 65536"/>
                  <a:gd name="T6" fmla="*/ 0 w 7"/>
                  <a:gd name="T7" fmla="*/ 0 h 9"/>
                  <a:gd name="T8" fmla="*/ 7 w 7"/>
                  <a:gd name="T9" fmla="*/ 9 h 9"/>
                </a:gdLst>
                <a:ahLst/>
                <a:cxnLst>
                  <a:cxn ang="T4">
                    <a:pos x="T0" y="T1"/>
                  </a:cxn>
                  <a:cxn ang="T5">
                    <a:pos x="T2" y="T3"/>
                  </a:cxn>
                </a:cxnLst>
                <a:rect l="T6" t="T7" r="T8" b="T9"/>
                <a:pathLst>
                  <a:path w="7" h="9">
                    <a:moveTo>
                      <a:pt x="0" y="0"/>
                    </a:moveTo>
                    <a:cubicBezTo>
                      <a:pt x="5" y="0"/>
                      <a:pt x="7" y="5"/>
                      <a:pt x="7"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2" name="Freeform 608"/>
              <p:cNvSpPr>
                <a:spLocks/>
              </p:cNvSpPr>
              <p:nvPr/>
            </p:nvSpPr>
            <p:spPr bwMode="auto">
              <a:xfrm>
                <a:off x="4301" y="3057"/>
                <a:ext cx="8" cy="9"/>
              </a:xfrm>
              <a:custGeom>
                <a:avLst/>
                <a:gdLst>
                  <a:gd name="T0" fmla="*/ 0 w 4"/>
                  <a:gd name="T1" fmla="*/ 94 h 5"/>
                  <a:gd name="T2" fmla="*/ 128 w 4"/>
                  <a:gd name="T3" fmla="*/ 0 h 5"/>
                  <a:gd name="T4" fmla="*/ 0 60000 65536"/>
                  <a:gd name="T5" fmla="*/ 0 60000 65536"/>
                  <a:gd name="T6" fmla="*/ 0 w 4"/>
                  <a:gd name="T7" fmla="*/ 0 h 5"/>
                  <a:gd name="T8" fmla="*/ 4 w 4"/>
                  <a:gd name="T9" fmla="*/ 5 h 5"/>
                </a:gdLst>
                <a:ahLst/>
                <a:cxnLst>
                  <a:cxn ang="T4">
                    <a:pos x="T0" y="T1"/>
                  </a:cxn>
                  <a:cxn ang="T5">
                    <a:pos x="T2" y="T3"/>
                  </a:cxn>
                </a:cxnLst>
                <a:rect l="T6" t="T7" r="T8" b="T9"/>
                <a:pathLst>
                  <a:path w="4" h="5">
                    <a:moveTo>
                      <a:pt x="0" y="5"/>
                    </a:moveTo>
                    <a:cubicBezTo>
                      <a:pt x="0" y="3"/>
                      <a:pt x="2" y="1"/>
                      <a:pt x="4"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943" name="Freeform 609"/>
              <p:cNvSpPr>
                <a:spLocks/>
              </p:cNvSpPr>
              <p:nvPr/>
            </p:nvSpPr>
            <p:spPr bwMode="auto">
              <a:xfrm>
                <a:off x="4299" y="2956"/>
                <a:ext cx="37" cy="19"/>
              </a:xfrm>
              <a:custGeom>
                <a:avLst/>
                <a:gdLst>
                  <a:gd name="T0" fmla="*/ 0 w 19"/>
                  <a:gd name="T1" fmla="*/ 144 h 10"/>
                  <a:gd name="T2" fmla="*/ 532 w 19"/>
                  <a:gd name="T3" fmla="*/ 245 h 10"/>
                  <a:gd name="T4" fmla="*/ 0 60000 65536"/>
                  <a:gd name="T5" fmla="*/ 0 60000 65536"/>
                  <a:gd name="T6" fmla="*/ 0 w 19"/>
                  <a:gd name="T7" fmla="*/ 0 h 10"/>
                  <a:gd name="T8" fmla="*/ 19 w 19"/>
                  <a:gd name="T9" fmla="*/ 10 h 10"/>
                </a:gdLst>
                <a:ahLst/>
                <a:cxnLst>
                  <a:cxn ang="T4">
                    <a:pos x="T0" y="T1"/>
                  </a:cxn>
                  <a:cxn ang="T5">
                    <a:pos x="T2" y="T3"/>
                  </a:cxn>
                </a:cxnLst>
                <a:rect l="T6" t="T7" r="T8" b="T9"/>
                <a:pathLst>
                  <a:path w="19" h="10">
                    <a:moveTo>
                      <a:pt x="0" y="6"/>
                    </a:moveTo>
                    <a:cubicBezTo>
                      <a:pt x="5" y="0"/>
                      <a:pt x="15" y="4"/>
                      <a:pt x="19"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grpSp>
          <p:nvGrpSpPr>
            <p:cNvPr id="21512" name="Group 610"/>
            <p:cNvGrpSpPr>
              <a:grpSpLocks/>
            </p:cNvGrpSpPr>
            <p:nvPr/>
          </p:nvGrpSpPr>
          <p:grpSpPr bwMode="auto">
            <a:xfrm>
              <a:off x="3774" y="1520"/>
              <a:ext cx="905" cy="1847"/>
              <a:chOff x="3774" y="1520"/>
              <a:chExt cx="905" cy="1847"/>
            </a:xfrm>
          </p:grpSpPr>
          <p:sp>
            <p:nvSpPr>
              <p:cNvPr id="21544" name="Freeform 611"/>
              <p:cNvSpPr>
                <a:spLocks/>
              </p:cNvSpPr>
              <p:nvPr/>
            </p:nvSpPr>
            <p:spPr bwMode="auto">
              <a:xfrm>
                <a:off x="4324" y="2969"/>
                <a:ext cx="46" cy="32"/>
              </a:xfrm>
              <a:custGeom>
                <a:avLst/>
                <a:gdLst>
                  <a:gd name="T0" fmla="*/ 0 w 23"/>
                  <a:gd name="T1" fmla="*/ 256 h 16"/>
                  <a:gd name="T2" fmla="*/ 736 w 23"/>
                  <a:gd name="T3" fmla="*/ 512 h 16"/>
                  <a:gd name="T4" fmla="*/ 0 60000 65536"/>
                  <a:gd name="T5" fmla="*/ 0 60000 65536"/>
                  <a:gd name="T6" fmla="*/ 0 w 23"/>
                  <a:gd name="T7" fmla="*/ 0 h 16"/>
                  <a:gd name="T8" fmla="*/ 23 w 23"/>
                  <a:gd name="T9" fmla="*/ 16 h 16"/>
                </a:gdLst>
                <a:ahLst/>
                <a:cxnLst>
                  <a:cxn ang="T4">
                    <a:pos x="T0" y="T1"/>
                  </a:cxn>
                  <a:cxn ang="T5">
                    <a:pos x="T2" y="T3"/>
                  </a:cxn>
                </a:cxnLst>
                <a:rect l="T6" t="T7" r="T8" b="T9"/>
                <a:pathLst>
                  <a:path w="23" h="16">
                    <a:moveTo>
                      <a:pt x="0" y="8"/>
                    </a:moveTo>
                    <a:cubicBezTo>
                      <a:pt x="10" y="0"/>
                      <a:pt x="18" y="4"/>
                      <a:pt x="23"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5" name="Freeform 612"/>
              <p:cNvSpPr>
                <a:spLocks/>
              </p:cNvSpPr>
              <p:nvPr/>
            </p:nvSpPr>
            <p:spPr bwMode="auto">
              <a:xfrm>
                <a:off x="4354" y="3068"/>
                <a:ext cx="30" cy="22"/>
              </a:xfrm>
              <a:custGeom>
                <a:avLst/>
                <a:gdLst>
                  <a:gd name="T0" fmla="*/ 0 w 15"/>
                  <a:gd name="T1" fmla="*/ 192 h 11"/>
                  <a:gd name="T2" fmla="*/ 480 w 15"/>
                  <a:gd name="T3" fmla="*/ 0 h 11"/>
                  <a:gd name="T4" fmla="*/ 0 60000 65536"/>
                  <a:gd name="T5" fmla="*/ 0 60000 65536"/>
                  <a:gd name="T6" fmla="*/ 0 w 15"/>
                  <a:gd name="T7" fmla="*/ 0 h 11"/>
                  <a:gd name="T8" fmla="*/ 15 w 15"/>
                  <a:gd name="T9" fmla="*/ 11 h 11"/>
                </a:gdLst>
                <a:ahLst/>
                <a:cxnLst>
                  <a:cxn ang="T4">
                    <a:pos x="T0" y="T1"/>
                  </a:cxn>
                  <a:cxn ang="T5">
                    <a:pos x="T2" y="T3"/>
                  </a:cxn>
                </a:cxnLst>
                <a:rect l="T6" t="T7" r="T8" b="T9"/>
                <a:pathLst>
                  <a:path w="15" h="11">
                    <a:moveTo>
                      <a:pt x="0" y="6"/>
                    </a:moveTo>
                    <a:cubicBezTo>
                      <a:pt x="5" y="11"/>
                      <a:pt x="13" y="4"/>
                      <a:pt x="1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6" name="Freeform 613"/>
              <p:cNvSpPr>
                <a:spLocks/>
              </p:cNvSpPr>
              <p:nvPr/>
            </p:nvSpPr>
            <p:spPr bwMode="auto">
              <a:xfrm>
                <a:off x="4372" y="3057"/>
                <a:ext cx="34" cy="17"/>
              </a:xfrm>
              <a:custGeom>
                <a:avLst/>
                <a:gdLst>
                  <a:gd name="T0" fmla="*/ 0 w 17"/>
                  <a:gd name="T1" fmla="*/ 0 h 9"/>
                  <a:gd name="T2" fmla="*/ 544 w 17"/>
                  <a:gd name="T3" fmla="*/ 28 h 9"/>
                  <a:gd name="T4" fmla="*/ 0 60000 65536"/>
                  <a:gd name="T5" fmla="*/ 0 60000 65536"/>
                  <a:gd name="T6" fmla="*/ 0 w 17"/>
                  <a:gd name="T7" fmla="*/ 0 h 9"/>
                  <a:gd name="T8" fmla="*/ 17 w 17"/>
                  <a:gd name="T9" fmla="*/ 9 h 9"/>
                </a:gdLst>
                <a:ahLst/>
                <a:cxnLst>
                  <a:cxn ang="T4">
                    <a:pos x="T0" y="T1"/>
                  </a:cxn>
                  <a:cxn ang="T5">
                    <a:pos x="T2" y="T3"/>
                  </a:cxn>
                </a:cxnLst>
                <a:rect l="T6" t="T7" r="T8" b="T9"/>
                <a:pathLst>
                  <a:path w="17" h="9">
                    <a:moveTo>
                      <a:pt x="0" y="0"/>
                    </a:moveTo>
                    <a:cubicBezTo>
                      <a:pt x="3" y="9"/>
                      <a:pt x="12" y="6"/>
                      <a:pt x="17"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7" name="Freeform 614"/>
              <p:cNvSpPr>
                <a:spLocks/>
              </p:cNvSpPr>
              <p:nvPr/>
            </p:nvSpPr>
            <p:spPr bwMode="auto">
              <a:xfrm>
                <a:off x="4400" y="2985"/>
                <a:ext cx="14" cy="30"/>
              </a:xfrm>
              <a:custGeom>
                <a:avLst/>
                <a:gdLst>
                  <a:gd name="T0" fmla="*/ 128 w 7"/>
                  <a:gd name="T1" fmla="*/ 0 h 15"/>
                  <a:gd name="T2" fmla="*/ 224 w 7"/>
                  <a:gd name="T3" fmla="*/ 480 h 15"/>
                  <a:gd name="T4" fmla="*/ 0 60000 65536"/>
                  <a:gd name="T5" fmla="*/ 0 60000 65536"/>
                  <a:gd name="T6" fmla="*/ 0 w 7"/>
                  <a:gd name="T7" fmla="*/ 0 h 15"/>
                  <a:gd name="T8" fmla="*/ 7 w 7"/>
                  <a:gd name="T9" fmla="*/ 15 h 15"/>
                </a:gdLst>
                <a:ahLst/>
                <a:cxnLst>
                  <a:cxn ang="T4">
                    <a:pos x="T0" y="T1"/>
                  </a:cxn>
                  <a:cxn ang="T5">
                    <a:pos x="T2" y="T3"/>
                  </a:cxn>
                </a:cxnLst>
                <a:rect l="T6" t="T7" r="T8" b="T9"/>
                <a:pathLst>
                  <a:path w="7" h="15">
                    <a:moveTo>
                      <a:pt x="4" y="0"/>
                    </a:moveTo>
                    <a:cubicBezTo>
                      <a:pt x="0" y="4"/>
                      <a:pt x="3" y="12"/>
                      <a:pt x="7"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8" name="Freeform 615"/>
              <p:cNvSpPr>
                <a:spLocks/>
              </p:cNvSpPr>
              <p:nvPr/>
            </p:nvSpPr>
            <p:spPr bwMode="auto">
              <a:xfrm>
                <a:off x="4410" y="3005"/>
                <a:ext cx="11" cy="22"/>
              </a:xfrm>
              <a:custGeom>
                <a:avLst/>
                <a:gdLst>
                  <a:gd name="T0" fmla="*/ 125 w 6"/>
                  <a:gd name="T1" fmla="*/ 0 h 11"/>
                  <a:gd name="T2" fmla="*/ 44 w 6"/>
                  <a:gd name="T3" fmla="*/ 352 h 11"/>
                  <a:gd name="T4" fmla="*/ 0 60000 65536"/>
                  <a:gd name="T5" fmla="*/ 0 60000 65536"/>
                  <a:gd name="T6" fmla="*/ 0 w 6"/>
                  <a:gd name="T7" fmla="*/ 0 h 11"/>
                  <a:gd name="T8" fmla="*/ 6 w 6"/>
                  <a:gd name="T9" fmla="*/ 11 h 11"/>
                </a:gdLst>
                <a:ahLst/>
                <a:cxnLst>
                  <a:cxn ang="T4">
                    <a:pos x="T0" y="T1"/>
                  </a:cxn>
                  <a:cxn ang="T5">
                    <a:pos x="T2" y="T3"/>
                  </a:cxn>
                </a:cxnLst>
                <a:rect l="T6" t="T7" r="T8" b="T9"/>
                <a:pathLst>
                  <a:path w="6" h="11">
                    <a:moveTo>
                      <a:pt x="6" y="0"/>
                    </a:moveTo>
                    <a:cubicBezTo>
                      <a:pt x="2" y="2"/>
                      <a:pt x="0" y="7"/>
                      <a:pt x="2"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9" name="Freeform 616"/>
              <p:cNvSpPr>
                <a:spLocks/>
              </p:cNvSpPr>
              <p:nvPr/>
            </p:nvSpPr>
            <p:spPr bwMode="auto">
              <a:xfrm>
                <a:off x="4455" y="2973"/>
                <a:ext cx="20" cy="40"/>
              </a:xfrm>
              <a:custGeom>
                <a:avLst/>
                <a:gdLst>
                  <a:gd name="T0" fmla="*/ 192 w 10"/>
                  <a:gd name="T1" fmla="*/ 0 h 20"/>
                  <a:gd name="T2" fmla="*/ 0 w 10"/>
                  <a:gd name="T3" fmla="*/ 640 h 20"/>
                  <a:gd name="T4" fmla="*/ 0 60000 65536"/>
                  <a:gd name="T5" fmla="*/ 0 60000 65536"/>
                  <a:gd name="T6" fmla="*/ 0 w 10"/>
                  <a:gd name="T7" fmla="*/ 0 h 20"/>
                  <a:gd name="T8" fmla="*/ 10 w 10"/>
                  <a:gd name="T9" fmla="*/ 20 h 20"/>
                </a:gdLst>
                <a:ahLst/>
                <a:cxnLst>
                  <a:cxn ang="T4">
                    <a:pos x="T0" y="T1"/>
                  </a:cxn>
                  <a:cxn ang="T5">
                    <a:pos x="T2" y="T3"/>
                  </a:cxn>
                </a:cxnLst>
                <a:rect l="T6" t="T7" r="T8" b="T9"/>
                <a:pathLst>
                  <a:path w="10" h="20">
                    <a:moveTo>
                      <a:pt x="6" y="0"/>
                    </a:moveTo>
                    <a:cubicBezTo>
                      <a:pt x="10" y="8"/>
                      <a:pt x="6" y="15"/>
                      <a:pt x="0" y="2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0" name="Freeform 617"/>
              <p:cNvSpPr>
                <a:spLocks/>
              </p:cNvSpPr>
              <p:nvPr/>
            </p:nvSpPr>
            <p:spPr bwMode="auto">
              <a:xfrm>
                <a:off x="4459" y="2963"/>
                <a:ext cx="22" cy="20"/>
              </a:xfrm>
              <a:custGeom>
                <a:avLst/>
                <a:gdLst>
                  <a:gd name="T0" fmla="*/ 0 w 11"/>
                  <a:gd name="T1" fmla="*/ 128 h 10"/>
                  <a:gd name="T2" fmla="*/ 352 w 11"/>
                  <a:gd name="T3" fmla="*/ 0 h 10"/>
                  <a:gd name="T4" fmla="*/ 0 60000 65536"/>
                  <a:gd name="T5" fmla="*/ 0 60000 65536"/>
                  <a:gd name="T6" fmla="*/ 0 w 11"/>
                  <a:gd name="T7" fmla="*/ 0 h 10"/>
                  <a:gd name="T8" fmla="*/ 11 w 11"/>
                  <a:gd name="T9" fmla="*/ 10 h 10"/>
                </a:gdLst>
                <a:ahLst/>
                <a:cxnLst>
                  <a:cxn ang="T4">
                    <a:pos x="T0" y="T1"/>
                  </a:cxn>
                  <a:cxn ang="T5">
                    <a:pos x="T2" y="T3"/>
                  </a:cxn>
                </a:cxnLst>
                <a:rect l="T6" t="T7" r="T8" b="T9"/>
                <a:pathLst>
                  <a:path w="11" h="10">
                    <a:moveTo>
                      <a:pt x="0" y="4"/>
                    </a:moveTo>
                    <a:cubicBezTo>
                      <a:pt x="2" y="10"/>
                      <a:pt x="9" y="2"/>
                      <a:pt x="11"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1" name="Freeform 618"/>
              <p:cNvSpPr>
                <a:spLocks/>
              </p:cNvSpPr>
              <p:nvPr/>
            </p:nvSpPr>
            <p:spPr bwMode="auto">
              <a:xfrm>
                <a:off x="3982" y="3019"/>
                <a:ext cx="20" cy="49"/>
              </a:xfrm>
              <a:custGeom>
                <a:avLst/>
                <a:gdLst>
                  <a:gd name="T0" fmla="*/ 256 w 10"/>
                  <a:gd name="T1" fmla="*/ 0 h 25"/>
                  <a:gd name="T2" fmla="*/ 320 w 10"/>
                  <a:gd name="T3" fmla="*/ 721 h 25"/>
                  <a:gd name="T4" fmla="*/ 0 60000 65536"/>
                  <a:gd name="T5" fmla="*/ 0 60000 65536"/>
                  <a:gd name="T6" fmla="*/ 0 w 10"/>
                  <a:gd name="T7" fmla="*/ 0 h 25"/>
                  <a:gd name="T8" fmla="*/ 10 w 10"/>
                  <a:gd name="T9" fmla="*/ 25 h 25"/>
                </a:gdLst>
                <a:ahLst/>
                <a:cxnLst>
                  <a:cxn ang="T4">
                    <a:pos x="T0" y="T1"/>
                  </a:cxn>
                  <a:cxn ang="T5">
                    <a:pos x="T2" y="T3"/>
                  </a:cxn>
                </a:cxnLst>
                <a:rect l="T6" t="T7" r="T8" b="T9"/>
                <a:pathLst>
                  <a:path w="10" h="25">
                    <a:moveTo>
                      <a:pt x="8" y="0"/>
                    </a:moveTo>
                    <a:cubicBezTo>
                      <a:pt x="2" y="6"/>
                      <a:pt x="0" y="23"/>
                      <a:pt x="10" y="2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2" name="Freeform 619"/>
              <p:cNvSpPr>
                <a:spLocks/>
              </p:cNvSpPr>
              <p:nvPr/>
            </p:nvSpPr>
            <p:spPr bwMode="auto">
              <a:xfrm>
                <a:off x="3998" y="3059"/>
                <a:ext cx="16" cy="39"/>
              </a:xfrm>
              <a:custGeom>
                <a:avLst/>
                <a:gdLst>
                  <a:gd name="T0" fmla="*/ 128 w 8"/>
                  <a:gd name="T1" fmla="*/ 0 h 20"/>
                  <a:gd name="T2" fmla="*/ 256 w 8"/>
                  <a:gd name="T3" fmla="*/ 564 h 20"/>
                  <a:gd name="T4" fmla="*/ 0 60000 65536"/>
                  <a:gd name="T5" fmla="*/ 0 60000 65536"/>
                  <a:gd name="T6" fmla="*/ 0 w 8"/>
                  <a:gd name="T7" fmla="*/ 0 h 20"/>
                  <a:gd name="T8" fmla="*/ 8 w 8"/>
                  <a:gd name="T9" fmla="*/ 20 h 20"/>
                </a:gdLst>
                <a:ahLst/>
                <a:cxnLst>
                  <a:cxn ang="T4">
                    <a:pos x="T0" y="T1"/>
                  </a:cxn>
                  <a:cxn ang="T5">
                    <a:pos x="T2" y="T3"/>
                  </a:cxn>
                </a:cxnLst>
                <a:rect l="T6" t="T7" r="T8" b="T9"/>
                <a:pathLst>
                  <a:path w="8" h="20">
                    <a:moveTo>
                      <a:pt x="4" y="0"/>
                    </a:moveTo>
                    <a:cubicBezTo>
                      <a:pt x="2" y="5"/>
                      <a:pt x="0" y="19"/>
                      <a:pt x="8" y="2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3" name="Freeform 620"/>
              <p:cNvSpPr>
                <a:spLocks/>
              </p:cNvSpPr>
              <p:nvPr/>
            </p:nvSpPr>
            <p:spPr bwMode="auto">
              <a:xfrm>
                <a:off x="4037" y="3027"/>
                <a:ext cx="14" cy="32"/>
              </a:xfrm>
              <a:custGeom>
                <a:avLst/>
                <a:gdLst>
                  <a:gd name="T0" fmla="*/ 0 w 7"/>
                  <a:gd name="T1" fmla="*/ 0 h 16"/>
                  <a:gd name="T2" fmla="*/ 128 w 7"/>
                  <a:gd name="T3" fmla="*/ 512 h 16"/>
                  <a:gd name="T4" fmla="*/ 0 60000 65536"/>
                  <a:gd name="T5" fmla="*/ 0 60000 65536"/>
                  <a:gd name="T6" fmla="*/ 0 w 7"/>
                  <a:gd name="T7" fmla="*/ 0 h 16"/>
                  <a:gd name="T8" fmla="*/ 7 w 7"/>
                  <a:gd name="T9" fmla="*/ 16 h 16"/>
                </a:gdLst>
                <a:ahLst/>
                <a:cxnLst>
                  <a:cxn ang="T4">
                    <a:pos x="T0" y="T1"/>
                  </a:cxn>
                  <a:cxn ang="T5">
                    <a:pos x="T2" y="T3"/>
                  </a:cxn>
                </a:cxnLst>
                <a:rect l="T6" t="T7" r="T8" b="T9"/>
                <a:pathLst>
                  <a:path w="7" h="16">
                    <a:moveTo>
                      <a:pt x="0" y="0"/>
                    </a:moveTo>
                    <a:cubicBezTo>
                      <a:pt x="5" y="4"/>
                      <a:pt x="7" y="10"/>
                      <a:pt x="4" y="1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4" name="Freeform 621"/>
              <p:cNvSpPr>
                <a:spLocks/>
              </p:cNvSpPr>
              <p:nvPr/>
            </p:nvSpPr>
            <p:spPr bwMode="auto">
              <a:xfrm>
                <a:off x="4049" y="3047"/>
                <a:ext cx="22" cy="27"/>
              </a:xfrm>
              <a:custGeom>
                <a:avLst/>
                <a:gdLst>
                  <a:gd name="T0" fmla="*/ 0 w 11"/>
                  <a:gd name="T1" fmla="*/ 0 h 14"/>
                  <a:gd name="T2" fmla="*/ 288 w 11"/>
                  <a:gd name="T3" fmla="*/ 372 h 14"/>
                  <a:gd name="T4" fmla="*/ 0 60000 65536"/>
                  <a:gd name="T5" fmla="*/ 0 60000 65536"/>
                  <a:gd name="T6" fmla="*/ 0 w 11"/>
                  <a:gd name="T7" fmla="*/ 0 h 14"/>
                  <a:gd name="T8" fmla="*/ 11 w 11"/>
                  <a:gd name="T9" fmla="*/ 14 h 14"/>
                </a:gdLst>
                <a:ahLst/>
                <a:cxnLst>
                  <a:cxn ang="T4">
                    <a:pos x="T0" y="T1"/>
                  </a:cxn>
                  <a:cxn ang="T5">
                    <a:pos x="T2" y="T3"/>
                  </a:cxn>
                </a:cxnLst>
                <a:rect l="T6" t="T7" r="T8" b="T9"/>
                <a:pathLst>
                  <a:path w="11" h="14">
                    <a:moveTo>
                      <a:pt x="0" y="0"/>
                    </a:moveTo>
                    <a:cubicBezTo>
                      <a:pt x="5" y="3"/>
                      <a:pt x="11" y="7"/>
                      <a:pt x="9" y="1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5" name="Freeform 622"/>
              <p:cNvSpPr>
                <a:spLocks/>
              </p:cNvSpPr>
              <p:nvPr/>
            </p:nvSpPr>
            <p:spPr bwMode="auto">
              <a:xfrm>
                <a:off x="4014" y="3173"/>
                <a:ext cx="37" cy="38"/>
              </a:xfrm>
              <a:custGeom>
                <a:avLst/>
                <a:gdLst>
                  <a:gd name="T0" fmla="*/ 0 w 19"/>
                  <a:gd name="T1" fmla="*/ 352 h 19"/>
                  <a:gd name="T2" fmla="*/ 532 w 19"/>
                  <a:gd name="T3" fmla="*/ 0 h 19"/>
                  <a:gd name="T4" fmla="*/ 0 60000 65536"/>
                  <a:gd name="T5" fmla="*/ 0 60000 65536"/>
                  <a:gd name="T6" fmla="*/ 0 w 19"/>
                  <a:gd name="T7" fmla="*/ 0 h 19"/>
                  <a:gd name="T8" fmla="*/ 19 w 19"/>
                  <a:gd name="T9" fmla="*/ 19 h 19"/>
                </a:gdLst>
                <a:ahLst/>
                <a:cxnLst>
                  <a:cxn ang="T4">
                    <a:pos x="T0" y="T1"/>
                  </a:cxn>
                  <a:cxn ang="T5">
                    <a:pos x="T2" y="T3"/>
                  </a:cxn>
                </a:cxnLst>
                <a:rect l="T6" t="T7" r="T8" b="T9"/>
                <a:pathLst>
                  <a:path w="19" h="19">
                    <a:moveTo>
                      <a:pt x="0" y="11"/>
                    </a:moveTo>
                    <a:cubicBezTo>
                      <a:pt x="7" y="19"/>
                      <a:pt x="16" y="7"/>
                      <a:pt x="19"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6" name="Freeform 623"/>
              <p:cNvSpPr>
                <a:spLocks/>
              </p:cNvSpPr>
              <p:nvPr/>
            </p:nvSpPr>
            <p:spPr bwMode="auto">
              <a:xfrm>
                <a:off x="4041" y="3162"/>
                <a:ext cx="24" cy="13"/>
              </a:xfrm>
              <a:custGeom>
                <a:avLst/>
                <a:gdLst>
                  <a:gd name="T0" fmla="*/ 0 w 12"/>
                  <a:gd name="T1" fmla="*/ 24 h 7"/>
                  <a:gd name="T2" fmla="*/ 384 w 12"/>
                  <a:gd name="T3" fmla="*/ 0 h 7"/>
                  <a:gd name="T4" fmla="*/ 0 60000 65536"/>
                  <a:gd name="T5" fmla="*/ 0 60000 65536"/>
                  <a:gd name="T6" fmla="*/ 0 w 12"/>
                  <a:gd name="T7" fmla="*/ 0 h 7"/>
                  <a:gd name="T8" fmla="*/ 12 w 12"/>
                  <a:gd name="T9" fmla="*/ 7 h 7"/>
                </a:gdLst>
                <a:ahLst/>
                <a:cxnLst>
                  <a:cxn ang="T4">
                    <a:pos x="T0" y="T1"/>
                  </a:cxn>
                  <a:cxn ang="T5">
                    <a:pos x="T2" y="T3"/>
                  </a:cxn>
                </a:cxnLst>
                <a:rect l="T6" t="T7" r="T8" b="T9"/>
                <a:pathLst>
                  <a:path w="12" h="7">
                    <a:moveTo>
                      <a:pt x="0" y="1"/>
                    </a:moveTo>
                    <a:cubicBezTo>
                      <a:pt x="3" y="7"/>
                      <a:pt x="9" y="6"/>
                      <a:pt x="1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7" name="Freeform 624"/>
              <p:cNvSpPr>
                <a:spLocks/>
              </p:cNvSpPr>
              <p:nvPr/>
            </p:nvSpPr>
            <p:spPr bwMode="auto">
              <a:xfrm>
                <a:off x="4037" y="3114"/>
                <a:ext cx="12" cy="22"/>
              </a:xfrm>
              <a:custGeom>
                <a:avLst/>
                <a:gdLst>
                  <a:gd name="T0" fmla="*/ 0 w 6"/>
                  <a:gd name="T1" fmla="*/ 0 h 11"/>
                  <a:gd name="T2" fmla="*/ 160 w 6"/>
                  <a:gd name="T3" fmla="*/ 352 h 11"/>
                  <a:gd name="T4" fmla="*/ 0 60000 65536"/>
                  <a:gd name="T5" fmla="*/ 0 60000 65536"/>
                  <a:gd name="T6" fmla="*/ 0 w 6"/>
                  <a:gd name="T7" fmla="*/ 0 h 11"/>
                  <a:gd name="T8" fmla="*/ 6 w 6"/>
                  <a:gd name="T9" fmla="*/ 11 h 11"/>
                </a:gdLst>
                <a:ahLst/>
                <a:cxnLst>
                  <a:cxn ang="T4">
                    <a:pos x="T0" y="T1"/>
                  </a:cxn>
                  <a:cxn ang="T5">
                    <a:pos x="T2" y="T3"/>
                  </a:cxn>
                </a:cxnLst>
                <a:rect l="T6" t="T7" r="T8" b="T9"/>
                <a:pathLst>
                  <a:path w="6" h="11">
                    <a:moveTo>
                      <a:pt x="0" y="0"/>
                    </a:moveTo>
                    <a:cubicBezTo>
                      <a:pt x="4" y="2"/>
                      <a:pt x="6" y="6"/>
                      <a:pt x="5"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8" name="Freeform 625"/>
              <p:cNvSpPr>
                <a:spLocks/>
              </p:cNvSpPr>
              <p:nvPr/>
            </p:nvSpPr>
            <p:spPr bwMode="auto">
              <a:xfrm>
                <a:off x="4045" y="3110"/>
                <a:ext cx="8" cy="12"/>
              </a:xfrm>
              <a:custGeom>
                <a:avLst/>
                <a:gdLst>
                  <a:gd name="T0" fmla="*/ 0 w 4"/>
                  <a:gd name="T1" fmla="*/ 192 h 6"/>
                  <a:gd name="T2" fmla="*/ 128 w 4"/>
                  <a:gd name="T3" fmla="*/ 0 h 6"/>
                  <a:gd name="T4" fmla="*/ 0 60000 65536"/>
                  <a:gd name="T5" fmla="*/ 0 60000 65536"/>
                  <a:gd name="T6" fmla="*/ 0 w 4"/>
                  <a:gd name="T7" fmla="*/ 0 h 6"/>
                  <a:gd name="T8" fmla="*/ 4 w 4"/>
                  <a:gd name="T9" fmla="*/ 6 h 6"/>
                </a:gdLst>
                <a:ahLst/>
                <a:cxnLst>
                  <a:cxn ang="T4">
                    <a:pos x="T0" y="T1"/>
                  </a:cxn>
                  <a:cxn ang="T5">
                    <a:pos x="T2" y="T3"/>
                  </a:cxn>
                </a:cxnLst>
                <a:rect l="T6" t="T7" r="T8" b="T9"/>
                <a:pathLst>
                  <a:path w="4" h="6">
                    <a:moveTo>
                      <a:pt x="0" y="6"/>
                    </a:moveTo>
                    <a:cubicBezTo>
                      <a:pt x="1" y="4"/>
                      <a:pt x="2" y="2"/>
                      <a:pt x="4"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59" name="Freeform 626"/>
              <p:cNvSpPr>
                <a:spLocks/>
              </p:cNvSpPr>
              <p:nvPr/>
            </p:nvSpPr>
            <p:spPr bwMode="auto">
              <a:xfrm>
                <a:off x="4065" y="2995"/>
                <a:ext cx="22" cy="38"/>
              </a:xfrm>
              <a:custGeom>
                <a:avLst/>
                <a:gdLst>
                  <a:gd name="T0" fmla="*/ 96 w 11"/>
                  <a:gd name="T1" fmla="*/ 0 h 19"/>
                  <a:gd name="T2" fmla="*/ 352 w 11"/>
                  <a:gd name="T3" fmla="*/ 608 h 19"/>
                  <a:gd name="T4" fmla="*/ 0 60000 65536"/>
                  <a:gd name="T5" fmla="*/ 0 60000 65536"/>
                  <a:gd name="T6" fmla="*/ 0 w 11"/>
                  <a:gd name="T7" fmla="*/ 0 h 19"/>
                  <a:gd name="T8" fmla="*/ 11 w 11"/>
                  <a:gd name="T9" fmla="*/ 19 h 19"/>
                </a:gdLst>
                <a:ahLst/>
                <a:cxnLst>
                  <a:cxn ang="T4">
                    <a:pos x="T0" y="T1"/>
                  </a:cxn>
                  <a:cxn ang="T5">
                    <a:pos x="T2" y="T3"/>
                  </a:cxn>
                </a:cxnLst>
                <a:rect l="T6" t="T7" r="T8" b="T9"/>
                <a:pathLst>
                  <a:path w="11" h="19">
                    <a:moveTo>
                      <a:pt x="3" y="0"/>
                    </a:moveTo>
                    <a:cubicBezTo>
                      <a:pt x="0" y="6"/>
                      <a:pt x="5" y="16"/>
                      <a:pt x="11" y="1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0" name="Freeform 627"/>
              <p:cNvSpPr>
                <a:spLocks/>
              </p:cNvSpPr>
              <p:nvPr/>
            </p:nvSpPr>
            <p:spPr bwMode="auto">
              <a:xfrm>
                <a:off x="4083" y="3021"/>
                <a:ext cx="14" cy="45"/>
              </a:xfrm>
              <a:custGeom>
                <a:avLst/>
                <a:gdLst>
                  <a:gd name="T0" fmla="*/ 128 w 7"/>
                  <a:gd name="T1" fmla="*/ 0 h 23"/>
                  <a:gd name="T2" fmla="*/ 224 w 7"/>
                  <a:gd name="T3" fmla="*/ 659 h 23"/>
                  <a:gd name="T4" fmla="*/ 0 60000 65536"/>
                  <a:gd name="T5" fmla="*/ 0 60000 65536"/>
                  <a:gd name="T6" fmla="*/ 0 w 7"/>
                  <a:gd name="T7" fmla="*/ 0 h 23"/>
                  <a:gd name="T8" fmla="*/ 7 w 7"/>
                  <a:gd name="T9" fmla="*/ 23 h 23"/>
                </a:gdLst>
                <a:ahLst/>
                <a:cxnLst>
                  <a:cxn ang="T4">
                    <a:pos x="T0" y="T1"/>
                  </a:cxn>
                  <a:cxn ang="T5">
                    <a:pos x="T2" y="T3"/>
                  </a:cxn>
                </a:cxnLst>
                <a:rect l="T6" t="T7" r="T8" b="T9"/>
                <a:pathLst>
                  <a:path w="7" h="23">
                    <a:moveTo>
                      <a:pt x="4" y="0"/>
                    </a:moveTo>
                    <a:cubicBezTo>
                      <a:pt x="0" y="5"/>
                      <a:pt x="0" y="20"/>
                      <a:pt x="7" y="23"/>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1" name="Freeform 628"/>
              <p:cNvSpPr>
                <a:spLocks/>
              </p:cNvSpPr>
              <p:nvPr/>
            </p:nvSpPr>
            <p:spPr bwMode="auto">
              <a:xfrm>
                <a:off x="4085" y="3059"/>
                <a:ext cx="24" cy="47"/>
              </a:xfrm>
              <a:custGeom>
                <a:avLst/>
                <a:gdLst>
                  <a:gd name="T0" fmla="*/ 384 w 12"/>
                  <a:gd name="T1" fmla="*/ 0 h 24"/>
                  <a:gd name="T2" fmla="*/ 192 w 12"/>
                  <a:gd name="T3" fmla="*/ 691 h 24"/>
                  <a:gd name="T4" fmla="*/ 0 60000 65536"/>
                  <a:gd name="T5" fmla="*/ 0 60000 65536"/>
                  <a:gd name="T6" fmla="*/ 0 w 12"/>
                  <a:gd name="T7" fmla="*/ 0 h 24"/>
                  <a:gd name="T8" fmla="*/ 12 w 12"/>
                  <a:gd name="T9" fmla="*/ 24 h 24"/>
                </a:gdLst>
                <a:ahLst/>
                <a:cxnLst>
                  <a:cxn ang="T4">
                    <a:pos x="T0" y="T1"/>
                  </a:cxn>
                  <a:cxn ang="T5">
                    <a:pos x="T2" y="T3"/>
                  </a:cxn>
                </a:cxnLst>
                <a:rect l="T6" t="T7" r="T8" b="T9"/>
                <a:pathLst>
                  <a:path w="12" h="24">
                    <a:moveTo>
                      <a:pt x="12" y="0"/>
                    </a:moveTo>
                    <a:cubicBezTo>
                      <a:pt x="3" y="7"/>
                      <a:pt x="0" y="13"/>
                      <a:pt x="6" y="2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2" name="Freeform 629"/>
              <p:cNvSpPr>
                <a:spLocks/>
              </p:cNvSpPr>
              <p:nvPr/>
            </p:nvSpPr>
            <p:spPr bwMode="auto">
              <a:xfrm>
                <a:off x="4115" y="3138"/>
                <a:ext cx="37" cy="18"/>
              </a:xfrm>
              <a:custGeom>
                <a:avLst/>
                <a:gdLst>
                  <a:gd name="T0" fmla="*/ 0 w 19"/>
                  <a:gd name="T1" fmla="*/ 0 h 9"/>
                  <a:gd name="T2" fmla="*/ 532 w 19"/>
                  <a:gd name="T3" fmla="*/ 32 h 9"/>
                  <a:gd name="T4" fmla="*/ 0 60000 65536"/>
                  <a:gd name="T5" fmla="*/ 0 60000 65536"/>
                  <a:gd name="T6" fmla="*/ 0 w 19"/>
                  <a:gd name="T7" fmla="*/ 0 h 9"/>
                  <a:gd name="T8" fmla="*/ 19 w 19"/>
                  <a:gd name="T9" fmla="*/ 9 h 9"/>
                </a:gdLst>
                <a:ahLst/>
                <a:cxnLst>
                  <a:cxn ang="T4">
                    <a:pos x="T0" y="T1"/>
                  </a:cxn>
                  <a:cxn ang="T5">
                    <a:pos x="T2" y="T3"/>
                  </a:cxn>
                </a:cxnLst>
                <a:rect l="T6" t="T7" r="T8" b="T9"/>
                <a:pathLst>
                  <a:path w="19" h="9">
                    <a:moveTo>
                      <a:pt x="0" y="0"/>
                    </a:moveTo>
                    <a:cubicBezTo>
                      <a:pt x="3" y="9"/>
                      <a:pt x="13" y="6"/>
                      <a:pt x="19"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3" name="Freeform 630"/>
              <p:cNvSpPr>
                <a:spLocks/>
              </p:cNvSpPr>
              <p:nvPr/>
            </p:nvSpPr>
            <p:spPr bwMode="auto">
              <a:xfrm>
                <a:off x="4146" y="3128"/>
                <a:ext cx="30" cy="22"/>
              </a:xfrm>
              <a:custGeom>
                <a:avLst/>
                <a:gdLst>
                  <a:gd name="T0" fmla="*/ 0 w 15"/>
                  <a:gd name="T1" fmla="*/ 0 h 11"/>
                  <a:gd name="T2" fmla="*/ 480 w 15"/>
                  <a:gd name="T3" fmla="*/ 224 h 11"/>
                  <a:gd name="T4" fmla="*/ 0 60000 65536"/>
                  <a:gd name="T5" fmla="*/ 0 60000 65536"/>
                  <a:gd name="T6" fmla="*/ 0 w 15"/>
                  <a:gd name="T7" fmla="*/ 0 h 11"/>
                  <a:gd name="T8" fmla="*/ 15 w 15"/>
                  <a:gd name="T9" fmla="*/ 11 h 11"/>
                </a:gdLst>
                <a:ahLst/>
                <a:cxnLst>
                  <a:cxn ang="T4">
                    <a:pos x="T0" y="T1"/>
                  </a:cxn>
                  <a:cxn ang="T5">
                    <a:pos x="T2" y="T3"/>
                  </a:cxn>
                </a:cxnLst>
                <a:rect l="T6" t="T7" r="T8" b="T9"/>
                <a:pathLst>
                  <a:path w="15" h="11">
                    <a:moveTo>
                      <a:pt x="0" y="0"/>
                    </a:moveTo>
                    <a:cubicBezTo>
                      <a:pt x="2" y="8"/>
                      <a:pt x="7" y="11"/>
                      <a:pt x="15"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4" name="Freeform 631"/>
              <p:cNvSpPr>
                <a:spLocks/>
              </p:cNvSpPr>
              <p:nvPr/>
            </p:nvSpPr>
            <p:spPr bwMode="auto">
              <a:xfrm>
                <a:off x="4138" y="3092"/>
                <a:ext cx="22" cy="14"/>
              </a:xfrm>
              <a:custGeom>
                <a:avLst/>
                <a:gdLst>
                  <a:gd name="T0" fmla="*/ 0 w 11"/>
                  <a:gd name="T1" fmla="*/ 64 h 7"/>
                  <a:gd name="T2" fmla="*/ 352 w 11"/>
                  <a:gd name="T3" fmla="*/ 224 h 7"/>
                  <a:gd name="T4" fmla="*/ 0 60000 65536"/>
                  <a:gd name="T5" fmla="*/ 0 60000 65536"/>
                  <a:gd name="T6" fmla="*/ 0 w 11"/>
                  <a:gd name="T7" fmla="*/ 0 h 7"/>
                  <a:gd name="T8" fmla="*/ 11 w 11"/>
                  <a:gd name="T9" fmla="*/ 7 h 7"/>
                </a:gdLst>
                <a:ahLst/>
                <a:cxnLst>
                  <a:cxn ang="T4">
                    <a:pos x="T0" y="T1"/>
                  </a:cxn>
                  <a:cxn ang="T5">
                    <a:pos x="T2" y="T3"/>
                  </a:cxn>
                </a:cxnLst>
                <a:rect l="T6" t="T7" r="T8" b="T9"/>
                <a:pathLst>
                  <a:path w="11" h="7">
                    <a:moveTo>
                      <a:pt x="0" y="2"/>
                    </a:moveTo>
                    <a:cubicBezTo>
                      <a:pt x="4" y="0"/>
                      <a:pt x="9" y="3"/>
                      <a:pt x="11" y="7"/>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5" name="Freeform 632"/>
              <p:cNvSpPr>
                <a:spLocks/>
              </p:cNvSpPr>
              <p:nvPr/>
            </p:nvSpPr>
            <p:spPr bwMode="auto">
              <a:xfrm>
                <a:off x="4154" y="3084"/>
                <a:ext cx="6" cy="14"/>
              </a:xfrm>
              <a:custGeom>
                <a:avLst/>
                <a:gdLst>
                  <a:gd name="T0" fmla="*/ 0 w 3"/>
                  <a:gd name="T1" fmla="*/ 224 h 7"/>
                  <a:gd name="T2" fmla="*/ 96 w 3"/>
                  <a:gd name="T3" fmla="*/ 0 h 7"/>
                  <a:gd name="T4" fmla="*/ 0 60000 65536"/>
                  <a:gd name="T5" fmla="*/ 0 60000 65536"/>
                  <a:gd name="T6" fmla="*/ 0 w 3"/>
                  <a:gd name="T7" fmla="*/ 0 h 7"/>
                  <a:gd name="T8" fmla="*/ 3 w 3"/>
                  <a:gd name="T9" fmla="*/ 7 h 7"/>
                </a:gdLst>
                <a:ahLst/>
                <a:cxnLst>
                  <a:cxn ang="T4">
                    <a:pos x="T0" y="T1"/>
                  </a:cxn>
                  <a:cxn ang="T5">
                    <a:pos x="T2" y="T3"/>
                  </a:cxn>
                </a:cxnLst>
                <a:rect l="T6" t="T7" r="T8" b="T9"/>
                <a:pathLst>
                  <a:path w="3" h="7">
                    <a:moveTo>
                      <a:pt x="0" y="7"/>
                    </a:moveTo>
                    <a:cubicBezTo>
                      <a:pt x="0" y="4"/>
                      <a:pt x="1" y="2"/>
                      <a:pt x="3"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6" name="Freeform 633"/>
              <p:cNvSpPr>
                <a:spLocks/>
              </p:cNvSpPr>
              <p:nvPr/>
            </p:nvSpPr>
            <p:spPr bwMode="auto">
              <a:xfrm>
                <a:off x="4115" y="2954"/>
                <a:ext cx="35" cy="17"/>
              </a:xfrm>
              <a:custGeom>
                <a:avLst/>
                <a:gdLst>
                  <a:gd name="T0" fmla="*/ 0 w 18"/>
                  <a:gd name="T1" fmla="*/ 113 h 9"/>
                  <a:gd name="T2" fmla="*/ 500 w 18"/>
                  <a:gd name="T3" fmla="*/ 213 h 9"/>
                  <a:gd name="T4" fmla="*/ 0 60000 65536"/>
                  <a:gd name="T5" fmla="*/ 0 60000 65536"/>
                  <a:gd name="T6" fmla="*/ 0 w 18"/>
                  <a:gd name="T7" fmla="*/ 0 h 9"/>
                  <a:gd name="T8" fmla="*/ 18 w 18"/>
                  <a:gd name="T9" fmla="*/ 9 h 9"/>
                </a:gdLst>
                <a:ahLst/>
                <a:cxnLst>
                  <a:cxn ang="T4">
                    <a:pos x="T0" y="T1"/>
                  </a:cxn>
                  <a:cxn ang="T5">
                    <a:pos x="T2" y="T3"/>
                  </a:cxn>
                </a:cxnLst>
                <a:rect l="T6" t="T7" r="T8" b="T9"/>
                <a:pathLst>
                  <a:path w="18" h="9">
                    <a:moveTo>
                      <a:pt x="0" y="5"/>
                    </a:moveTo>
                    <a:cubicBezTo>
                      <a:pt x="6" y="0"/>
                      <a:pt x="14" y="2"/>
                      <a:pt x="18" y="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7" name="Freeform 634"/>
              <p:cNvSpPr>
                <a:spLocks/>
              </p:cNvSpPr>
              <p:nvPr/>
            </p:nvSpPr>
            <p:spPr bwMode="auto">
              <a:xfrm>
                <a:off x="4105" y="2960"/>
                <a:ext cx="18" cy="19"/>
              </a:xfrm>
              <a:custGeom>
                <a:avLst/>
                <a:gdLst>
                  <a:gd name="T0" fmla="*/ 0 w 9"/>
                  <a:gd name="T1" fmla="*/ 0 h 10"/>
                  <a:gd name="T2" fmla="*/ 288 w 9"/>
                  <a:gd name="T3" fmla="*/ 245 h 10"/>
                  <a:gd name="T4" fmla="*/ 0 60000 65536"/>
                  <a:gd name="T5" fmla="*/ 0 60000 65536"/>
                  <a:gd name="T6" fmla="*/ 0 w 9"/>
                  <a:gd name="T7" fmla="*/ 0 h 10"/>
                  <a:gd name="T8" fmla="*/ 9 w 9"/>
                  <a:gd name="T9" fmla="*/ 10 h 10"/>
                </a:gdLst>
                <a:ahLst/>
                <a:cxnLst>
                  <a:cxn ang="T4">
                    <a:pos x="T0" y="T1"/>
                  </a:cxn>
                  <a:cxn ang="T5">
                    <a:pos x="T2" y="T3"/>
                  </a:cxn>
                </a:cxnLst>
                <a:rect l="T6" t="T7" r="T8" b="T9"/>
                <a:pathLst>
                  <a:path w="9" h="10">
                    <a:moveTo>
                      <a:pt x="0" y="0"/>
                    </a:moveTo>
                    <a:cubicBezTo>
                      <a:pt x="6" y="0"/>
                      <a:pt x="8" y="5"/>
                      <a:pt x="9" y="1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8" name="Freeform 635"/>
              <p:cNvSpPr>
                <a:spLocks/>
              </p:cNvSpPr>
              <p:nvPr/>
            </p:nvSpPr>
            <p:spPr bwMode="auto">
              <a:xfrm>
                <a:off x="4136" y="3003"/>
                <a:ext cx="20" cy="30"/>
              </a:xfrm>
              <a:custGeom>
                <a:avLst/>
                <a:gdLst>
                  <a:gd name="T0" fmla="*/ 32 w 10"/>
                  <a:gd name="T1" fmla="*/ 0 h 15"/>
                  <a:gd name="T2" fmla="*/ 320 w 10"/>
                  <a:gd name="T3" fmla="*/ 480 h 15"/>
                  <a:gd name="T4" fmla="*/ 0 60000 65536"/>
                  <a:gd name="T5" fmla="*/ 0 60000 65536"/>
                  <a:gd name="T6" fmla="*/ 0 w 10"/>
                  <a:gd name="T7" fmla="*/ 0 h 15"/>
                  <a:gd name="T8" fmla="*/ 10 w 10"/>
                  <a:gd name="T9" fmla="*/ 15 h 15"/>
                </a:gdLst>
                <a:ahLst/>
                <a:cxnLst>
                  <a:cxn ang="T4">
                    <a:pos x="T0" y="T1"/>
                  </a:cxn>
                  <a:cxn ang="T5">
                    <a:pos x="T2" y="T3"/>
                  </a:cxn>
                </a:cxnLst>
                <a:rect l="T6" t="T7" r="T8" b="T9"/>
                <a:pathLst>
                  <a:path w="10" h="15">
                    <a:moveTo>
                      <a:pt x="1" y="0"/>
                    </a:moveTo>
                    <a:cubicBezTo>
                      <a:pt x="0" y="7"/>
                      <a:pt x="3" y="12"/>
                      <a:pt x="10" y="15"/>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69" name="Freeform 636"/>
              <p:cNvSpPr>
                <a:spLocks/>
              </p:cNvSpPr>
              <p:nvPr/>
            </p:nvSpPr>
            <p:spPr bwMode="auto">
              <a:xfrm>
                <a:off x="4138" y="3025"/>
                <a:ext cx="4" cy="12"/>
              </a:xfrm>
              <a:custGeom>
                <a:avLst/>
                <a:gdLst>
                  <a:gd name="T0" fmla="*/ 64 w 2"/>
                  <a:gd name="T1" fmla="*/ 0 h 6"/>
                  <a:gd name="T2" fmla="*/ 0 w 2"/>
                  <a:gd name="T3" fmla="*/ 192 h 6"/>
                  <a:gd name="T4" fmla="*/ 0 60000 65536"/>
                  <a:gd name="T5" fmla="*/ 0 60000 65536"/>
                  <a:gd name="T6" fmla="*/ 0 w 2"/>
                  <a:gd name="T7" fmla="*/ 0 h 6"/>
                  <a:gd name="T8" fmla="*/ 2 w 2"/>
                  <a:gd name="T9" fmla="*/ 6 h 6"/>
                </a:gdLst>
                <a:ahLst/>
                <a:cxnLst>
                  <a:cxn ang="T4">
                    <a:pos x="T0" y="T1"/>
                  </a:cxn>
                  <a:cxn ang="T5">
                    <a:pos x="T2" y="T3"/>
                  </a:cxn>
                </a:cxnLst>
                <a:rect l="T6" t="T7" r="T8" b="T9"/>
                <a:pathLst>
                  <a:path w="2" h="6">
                    <a:moveTo>
                      <a:pt x="2" y="0"/>
                    </a:moveTo>
                    <a:cubicBezTo>
                      <a:pt x="0" y="2"/>
                      <a:pt x="0" y="4"/>
                      <a:pt x="0" y="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0" name="Freeform 637"/>
              <p:cNvSpPr>
                <a:spLocks/>
              </p:cNvSpPr>
              <p:nvPr/>
            </p:nvSpPr>
            <p:spPr bwMode="auto">
              <a:xfrm>
                <a:off x="4059" y="3241"/>
                <a:ext cx="30" cy="27"/>
              </a:xfrm>
              <a:custGeom>
                <a:avLst/>
                <a:gdLst>
                  <a:gd name="T0" fmla="*/ 0 w 15"/>
                  <a:gd name="T1" fmla="*/ 208 h 14"/>
                  <a:gd name="T2" fmla="*/ 480 w 15"/>
                  <a:gd name="T3" fmla="*/ 0 h 14"/>
                  <a:gd name="T4" fmla="*/ 0 60000 65536"/>
                  <a:gd name="T5" fmla="*/ 0 60000 65536"/>
                  <a:gd name="T6" fmla="*/ 0 w 15"/>
                  <a:gd name="T7" fmla="*/ 0 h 14"/>
                  <a:gd name="T8" fmla="*/ 15 w 15"/>
                  <a:gd name="T9" fmla="*/ 14 h 14"/>
                </a:gdLst>
                <a:ahLst/>
                <a:cxnLst>
                  <a:cxn ang="T4">
                    <a:pos x="T0" y="T1"/>
                  </a:cxn>
                  <a:cxn ang="T5">
                    <a:pos x="T2" y="T3"/>
                  </a:cxn>
                </a:cxnLst>
                <a:rect l="T6" t="T7" r="T8" b="T9"/>
                <a:pathLst>
                  <a:path w="15" h="14">
                    <a:moveTo>
                      <a:pt x="0" y="8"/>
                    </a:moveTo>
                    <a:cubicBezTo>
                      <a:pt x="6" y="14"/>
                      <a:pt x="15" y="6"/>
                      <a:pt x="1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1" name="Freeform 638"/>
              <p:cNvSpPr>
                <a:spLocks/>
              </p:cNvSpPr>
              <p:nvPr/>
            </p:nvSpPr>
            <p:spPr bwMode="auto">
              <a:xfrm>
                <a:off x="4039" y="3239"/>
                <a:ext cx="30" cy="27"/>
              </a:xfrm>
              <a:custGeom>
                <a:avLst/>
                <a:gdLst>
                  <a:gd name="T0" fmla="*/ 0 w 15"/>
                  <a:gd name="T1" fmla="*/ 293 h 14"/>
                  <a:gd name="T2" fmla="*/ 480 w 15"/>
                  <a:gd name="T3" fmla="*/ 0 h 14"/>
                  <a:gd name="T4" fmla="*/ 0 60000 65536"/>
                  <a:gd name="T5" fmla="*/ 0 60000 65536"/>
                  <a:gd name="T6" fmla="*/ 0 w 15"/>
                  <a:gd name="T7" fmla="*/ 0 h 14"/>
                  <a:gd name="T8" fmla="*/ 15 w 15"/>
                  <a:gd name="T9" fmla="*/ 14 h 14"/>
                </a:gdLst>
                <a:ahLst/>
                <a:cxnLst>
                  <a:cxn ang="T4">
                    <a:pos x="T0" y="T1"/>
                  </a:cxn>
                  <a:cxn ang="T5">
                    <a:pos x="T2" y="T3"/>
                  </a:cxn>
                </a:cxnLst>
                <a:rect l="T6" t="T7" r="T8" b="T9"/>
                <a:pathLst>
                  <a:path w="15" h="14">
                    <a:moveTo>
                      <a:pt x="0" y="11"/>
                    </a:moveTo>
                    <a:cubicBezTo>
                      <a:pt x="7" y="14"/>
                      <a:pt x="13" y="5"/>
                      <a:pt x="15"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2" name="Freeform 639"/>
              <p:cNvSpPr>
                <a:spLocks/>
              </p:cNvSpPr>
              <p:nvPr/>
            </p:nvSpPr>
            <p:spPr bwMode="auto">
              <a:xfrm>
                <a:off x="4059" y="3181"/>
                <a:ext cx="20" cy="34"/>
              </a:xfrm>
              <a:custGeom>
                <a:avLst/>
                <a:gdLst>
                  <a:gd name="T0" fmla="*/ 32 w 10"/>
                  <a:gd name="T1" fmla="*/ 544 h 17"/>
                  <a:gd name="T2" fmla="*/ 320 w 10"/>
                  <a:gd name="T3" fmla="*/ 0 h 17"/>
                  <a:gd name="T4" fmla="*/ 0 60000 65536"/>
                  <a:gd name="T5" fmla="*/ 0 60000 65536"/>
                  <a:gd name="T6" fmla="*/ 0 w 10"/>
                  <a:gd name="T7" fmla="*/ 0 h 17"/>
                  <a:gd name="T8" fmla="*/ 10 w 10"/>
                  <a:gd name="T9" fmla="*/ 17 h 17"/>
                </a:gdLst>
                <a:ahLst/>
                <a:cxnLst>
                  <a:cxn ang="T4">
                    <a:pos x="T0" y="T1"/>
                  </a:cxn>
                  <a:cxn ang="T5">
                    <a:pos x="T2" y="T3"/>
                  </a:cxn>
                </a:cxnLst>
                <a:rect l="T6" t="T7" r="T8" b="T9"/>
                <a:pathLst>
                  <a:path w="10" h="17">
                    <a:moveTo>
                      <a:pt x="1" y="17"/>
                    </a:moveTo>
                    <a:cubicBezTo>
                      <a:pt x="0" y="10"/>
                      <a:pt x="1" y="1"/>
                      <a:pt x="10"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3" name="Freeform 640"/>
              <p:cNvSpPr>
                <a:spLocks/>
              </p:cNvSpPr>
              <p:nvPr/>
            </p:nvSpPr>
            <p:spPr bwMode="auto">
              <a:xfrm>
                <a:off x="4077" y="3158"/>
                <a:ext cx="16" cy="35"/>
              </a:xfrm>
              <a:custGeom>
                <a:avLst/>
                <a:gdLst>
                  <a:gd name="T0" fmla="*/ 64 w 8"/>
                  <a:gd name="T1" fmla="*/ 500 h 18"/>
                  <a:gd name="T2" fmla="*/ 256 w 8"/>
                  <a:gd name="T3" fmla="*/ 0 h 18"/>
                  <a:gd name="T4" fmla="*/ 0 60000 65536"/>
                  <a:gd name="T5" fmla="*/ 0 60000 65536"/>
                  <a:gd name="T6" fmla="*/ 0 w 8"/>
                  <a:gd name="T7" fmla="*/ 0 h 18"/>
                  <a:gd name="T8" fmla="*/ 8 w 8"/>
                  <a:gd name="T9" fmla="*/ 18 h 18"/>
                </a:gdLst>
                <a:ahLst/>
                <a:cxnLst>
                  <a:cxn ang="T4">
                    <a:pos x="T0" y="T1"/>
                  </a:cxn>
                  <a:cxn ang="T5">
                    <a:pos x="T2" y="T3"/>
                  </a:cxn>
                </a:cxnLst>
                <a:rect l="T6" t="T7" r="T8" b="T9"/>
                <a:pathLst>
                  <a:path w="8" h="18">
                    <a:moveTo>
                      <a:pt x="2" y="18"/>
                    </a:moveTo>
                    <a:cubicBezTo>
                      <a:pt x="0" y="10"/>
                      <a:pt x="2" y="6"/>
                      <a:pt x="8"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4" name="Freeform 641"/>
              <p:cNvSpPr>
                <a:spLocks/>
              </p:cNvSpPr>
              <p:nvPr/>
            </p:nvSpPr>
            <p:spPr bwMode="auto">
              <a:xfrm>
                <a:off x="4109" y="3175"/>
                <a:ext cx="4" cy="16"/>
              </a:xfrm>
              <a:custGeom>
                <a:avLst/>
                <a:gdLst>
                  <a:gd name="T0" fmla="*/ 0 w 2"/>
                  <a:gd name="T1" fmla="*/ 0 h 8"/>
                  <a:gd name="T2" fmla="*/ 32 w 2"/>
                  <a:gd name="T3" fmla="*/ 256 h 8"/>
                  <a:gd name="T4" fmla="*/ 0 60000 65536"/>
                  <a:gd name="T5" fmla="*/ 0 60000 65536"/>
                  <a:gd name="T6" fmla="*/ 0 w 2"/>
                  <a:gd name="T7" fmla="*/ 0 h 8"/>
                  <a:gd name="T8" fmla="*/ 2 w 2"/>
                  <a:gd name="T9" fmla="*/ 8 h 8"/>
                </a:gdLst>
                <a:ahLst/>
                <a:cxnLst>
                  <a:cxn ang="T4">
                    <a:pos x="T0" y="T1"/>
                  </a:cxn>
                  <a:cxn ang="T5">
                    <a:pos x="T2" y="T3"/>
                  </a:cxn>
                </a:cxnLst>
                <a:rect l="T6" t="T7" r="T8" b="T9"/>
                <a:pathLst>
                  <a:path w="2" h="8">
                    <a:moveTo>
                      <a:pt x="0" y="0"/>
                    </a:moveTo>
                    <a:cubicBezTo>
                      <a:pt x="2" y="2"/>
                      <a:pt x="2" y="5"/>
                      <a:pt x="1" y="8"/>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5" name="Freeform 642"/>
              <p:cNvSpPr>
                <a:spLocks/>
              </p:cNvSpPr>
              <p:nvPr/>
            </p:nvSpPr>
            <p:spPr bwMode="auto">
              <a:xfrm>
                <a:off x="4113" y="3173"/>
                <a:ext cx="17" cy="6"/>
              </a:xfrm>
              <a:custGeom>
                <a:avLst/>
                <a:gdLst>
                  <a:gd name="T0" fmla="*/ 0 w 9"/>
                  <a:gd name="T1" fmla="*/ 96 h 3"/>
                  <a:gd name="T2" fmla="*/ 213 w 9"/>
                  <a:gd name="T3" fmla="*/ 32 h 3"/>
                  <a:gd name="T4" fmla="*/ 0 60000 65536"/>
                  <a:gd name="T5" fmla="*/ 0 60000 65536"/>
                  <a:gd name="T6" fmla="*/ 0 w 9"/>
                  <a:gd name="T7" fmla="*/ 0 h 3"/>
                  <a:gd name="T8" fmla="*/ 9 w 9"/>
                  <a:gd name="T9" fmla="*/ 3 h 3"/>
                </a:gdLst>
                <a:ahLst/>
                <a:cxnLst>
                  <a:cxn ang="T4">
                    <a:pos x="T0" y="T1"/>
                  </a:cxn>
                  <a:cxn ang="T5">
                    <a:pos x="T2" y="T3"/>
                  </a:cxn>
                </a:cxnLst>
                <a:rect l="T6" t="T7" r="T8" b="T9"/>
                <a:pathLst>
                  <a:path w="9" h="3">
                    <a:moveTo>
                      <a:pt x="0" y="3"/>
                    </a:moveTo>
                    <a:cubicBezTo>
                      <a:pt x="3" y="2"/>
                      <a:pt x="6" y="0"/>
                      <a:pt x="9" y="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6" name="Freeform 643"/>
              <p:cNvSpPr>
                <a:spLocks/>
              </p:cNvSpPr>
              <p:nvPr/>
            </p:nvSpPr>
            <p:spPr bwMode="auto">
              <a:xfrm>
                <a:off x="3956" y="2839"/>
                <a:ext cx="20" cy="57"/>
              </a:xfrm>
              <a:custGeom>
                <a:avLst/>
                <a:gdLst>
                  <a:gd name="T0" fmla="*/ 128 w 10"/>
                  <a:gd name="T1" fmla="*/ 0 h 29"/>
                  <a:gd name="T2" fmla="*/ 320 w 10"/>
                  <a:gd name="T3" fmla="*/ 849 h 29"/>
                  <a:gd name="T4" fmla="*/ 0 60000 65536"/>
                  <a:gd name="T5" fmla="*/ 0 60000 65536"/>
                  <a:gd name="T6" fmla="*/ 0 w 10"/>
                  <a:gd name="T7" fmla="*/ 0 h 29"/>
                  <a:gd name="T8" fmla="*/ 10 w 10"/>
                  <a:gd name="T9" fmla="*/ 29 h 29"/>
                </a:gdLst>
                <a:ahLst/>
                <a:cxnLst>
                  <a:cxn ang="T4">
                    <a:pos x="T0" y="T1"/>
                  </a:cxn>
                  <a:cxn ang="T5">
                    <a:pos x="T2" y="T3"/>
                  </a:cxn>
                </a:cxnLst>
                <a:rect l="T6" t="T7" r="T8" b="T9"/>
                <a:pathLst>
                  <a:path w="10" h="29">
                    <a:moveTo>
                      <a:pt x="4" y="0"/>
                    </a:moveTo>
                    <a:cubicBezTo>
                      <a:pt x="0" y="8"/>
                      <a:pt x="2" y="23"/>
                      <a:pt x="10" y="29"/>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7" name="Freeform 644"/>
              <p:cNvSpPr>
                <a:spLocks/>
              </p:cNvSpPr>
              <p:nvPr/>
            </p:nvSpPr>
            <p:spPr bwMode="auto">
              <a:xfrm>
                <a:off x="3972" y="2884"/>
                <a:ext cx="20" cy="40"/>
              </a:xfrm>
              <a:custGeom>
                <a:avLst/>
                <a:gdLst>
                  <a:gd name="T0" fmla="*/ 128 w 10"/>
                  <a:gd name="T1" fmla="*/ 0 h 20"/>
                  <a:gd name="T2" fmla="*/ 320 w 10"/>
                  <a:gd name="T3" fmla="*/ 640 h 20"/>
                  <a:gd name="T4" fmla="*/ 0 60000 65536"/>
                  <a:gd name="T5" fmla="*/ 0 60000 65536"/>
                  <a:gd name="T6" fmla="*/ 0 w 10"/>
                  <a:gd name="T7" fmla="*/ 0 h 20"/>
                  <a:gd name="T8" fmla="*/ 10 w 10"/>
                  <a:gd name="T9" fmla="*/ 20 h 20"/>
                </a:gdLst>
                <a:ahLst/>
                <a:cxnLst>
                  <a:cxn ang="T4">
                    <a:pos x="T0" y="T1"/>
                  </a:cxn>
                  <a:cxn ang="T5">
                    <a:pos x="T2" y="T3"/>
                  </a:cxn>
                </a:cxnLst>
                <a:rect l="T6" t="T7" r="T8" b="T9"/>
                <a:pathLst>
                  <a:path w="10" h="20">
                    <a:moveTo>
                      <a:pt x="4" y="0"/>
                    </a:moveTo>
                    <a:cubicBezTo>
                      <a:pt x="1" y="6"/>
                      <a:pt x="0" y="20"/>
                      <a:pt x="10" y="2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8" name="Freeform 645"/>
              <p:cNvSpPr>
                <a:spLocks/>
              </p:cNvSpPr>
              <p:nvPr/>
            </p:nvSpPr>
            <p:spPr bwMode="auto">
              <a:xfrm>
                <a:off x="4000" y="2847"/>
                <a:ext cx="20" cy="51"/>
              </a:xfrm>
              <a:custGeom>
                <a:avLst/>
                <a:gdLst>
                  <a:gd name="T0" fmla="*/ 0 w 10"/>
                  <a:gd name="T1" fmla="*/ 0 h 26"/>
                  <a:gd name="T2" fmla="*/ 160 w 10"/>
                  <a:gd name="T3" fmla="*/ 753 h 26"/>
                  <a:gd name="T4" fmla="*/ 0 60000 65536"/>
                  <a:gd name="T5" fmla="*/ 0 60000 65536"/>
                  <a:gd name="T6" fmla="*/ 0 w 10"/>
                  <a:gd name="T7" fmla="*/ 0 h 26"/>
                  <a:gd name="T8" fmla="*/ 10 w 10"/>
                  <a:gd name="T9" fmla="*/ 26 h 26"/>
                </a:gdLst>
                <a:ahLst/>
                <a:cxnLst>
                  <a:cxn ang="T4">
                    <a:pos x="T0" y="T1"/>
                  </a:cxn>
                  <a:cxn ang="T5">
                    <a:pos x="T2" y="T3"/>
                  </a:cxn>
                </a:cxnLst>
                <a:rect l="T6" t="T7" r="T8" b="T9"/>
                <a:pathLst>
                  <a:path w="10" h="26">
                    <a:moveTo>
                      <a:pt x="0" y="0"/>
                    </a:moveTo>
                    <a:cubicBezTo>
                      <a:pt x="6" y="9"/>
                      <a:pt x="10" y="15"/>
                      <a:pt x="5" y="26"/>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79" name="Freeform 646"/>
              <p:cNvSpPr>
                <a:spLocks/>
              </p:cNvSpPr>
              <p:nvPr/>
            </p:nvSpPr>
            <p:spPr bwMode="auto">
              <a:xfrm>
                <a:off x="4014" y="2876"/>
                <a:ext cx="12" cy="8"/>
              </a:xfrm>
              <a:custGeom>
                <a:avLst/>
                <a:gdLst>
                  <a:gd name="T0" fmla="*/ 0 w 6"/>
                  <a:gd name="T1" fmla="*/ 0 h 4"/>
                  <a:gd name="T2" fmla="*/ 192 w 6"/>
                  <a:gd name="T3" fmla="*/ 128 h 4"/>
                  <a:gd name="T4" fmla="*/ 0 60000 65536"/>
                  <a:gd name="T5" fmla="*/ 0 60000 65536"/>
                  <a:gd name="T6" fmla="*/ 0 w 6"/>
                  <a:gd name="T7" fmla="*/ 0 h 4"/>
                  <a:gd name="T8" fmla="*/ 6 w 6"/>
                  <a:gd name="T9" fmla="*/ 4 h 4"/>
                </a:gdLst>
                <a:ahLst/>
                <a:cxnLst>
                  <a:cxn ang="T4">
                    <a:pos x="T0" y="T1"/>
                  </a:cxn>
                  <a:cxn ang="T5">
                    <a:pos x="T2" y="T3"/>
                  </a:cxn>
                </a:cxnLst>
                <a:rect l="T6" t="T7" r="T8" b="T9"/>
                <a:pathLst>
                  <a:path w="6" h="4">
                    <a:moveTo>
                      <a:pt x="0" y="0"/>
                    </a:moveTo>
                    <a:cubicBezTo>
                      <a:pt x="3" y="0"/>
                      <a:pt x="5" y="2"/>
                      <a:pt x="6"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0" name="Freeform 647"/>
              <p:cNvSpPr>
                <a:spLocks/>
              </p:cNvSpPr>
              <p:nvPr/>
            </p:nvSpPr>
            <p:spPr bwMode="auto">
              <a:xfrm>
                <a:off x="3980" y="2977"/>
                <a:ext cx="42" cy="22"/>
              </a:xfrm>
              <a:custGeom>
                <a:avLst/>
                <a:gdLst>
                  <a:gd name="T0" fmla="*/ 0 w 21"/>
                  <a:gd name="T1" fmla="*/ 64 h 11"/>
                  <a:gd name="T2" fmla="*/ 672 w 21"/>
                  <a:gd name="T3" fmla="*/ 0 h 11"/>
                  <a:gd name="T4" fmla="*/ 0 60000 65536"/>
                  <a:gd name="T5" fmla="*/ 0 60000 65536"/>
                  <a:gd name="T6" fmla="*/ 0 w 21"/>
                  <a:gd name="T7" fmla="*/ 0 h 11"/>
                  <a:gd name="T8" fmla="*/ 21 w 21"/>
                  <a:gd name="T9" fmla="*/ 11 h 11"/>
                </a:gdLst>
                <a:ahLst/>
                <a:cxnLst>
                  <a:cxn ang="T4">
                    <a:pos x="T0" y="T1"/>
                  </a:cxn>
                  <a:cxn ang="T5">
                    <a:pos x="T2" y="T3"/>
                  </a:cxn>
                </a:cxnLst>
                <a:rect l="T6" t="T7" r="T8" b="T9"/>
                <a:pathLst>
                  <a:path w="21" h="11">
                    <a:moveTo>
                      <a:pt x="0" y="2"/>
                    </a:moveTo>
                    <a:cubicBezTo>
                      <a:pt x="4" y="11"/>
                      <a:pt x="17" y="7"/>
                      <a:pt x="21"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1" name="Freeform 648"/>
              <p:cNvSpPr>
                <a:spLocks/>
              </p:cNvSpPr>
              <p:nvPr/>
            </p:nvSpPr>
            <p:spPr bwMode="auto">
              <a:xfrm>
                <a:off x="4014" y="2969"/>
                <a:ext cx="29" cy="18"/>
              </a:xfrm>
              <a:custGeom>
                <a:avLst/>
                <a:gdLst>
                  <a:gd name="T0" fmla="*/ 0 w 15"/>
                  <a:gd name="T1" fmla="*/ 0 h 9"/>
                  <a:gd name="T2" fmla="*/ 404 w 15"/>
                  <a:gd name="T3" fmla="*/ 128 h 9"/>
                  <a:gd name="T4" fmla="*/ 0 60000 65536"/>
                  <a:gd name="T5" fmla="*/ 0 60000 65536"/>
                  <a:gd name="T6" fmla="*/ 0 w 15"/>
                  <a:gd name="T7" fmla="*/ 0 h 9"/>
                  <a:gd name="T8" fmla="*/ 15 w 15"/>
                  <a:gd name="T9" fmla="*/ 9 h 9"/>
                </a:gdLst>
                <a:ahLst/>
                <a:cxnLst>
                  <a:cxn ang="T4">
                    <a:pos x="T0" y="T1"/>
                  </a:cxn>
                  <a:cxn ang="T5">
                    <a:pos x="T2" y="T3"/>
                  </a:cxn>
                </a:cxnLst>
                <a:rect l="T6" t="T7" r="T8" b="T9"/>
                <a:pathLst>
                  <a:path w="15" h="9">
                    <a:moveTo>
                      <a:pt x="0" y="0"/>
                    </a:moveTo>
                    <a:cubicBezTo>
                      <a:pt x="3" y="6"/>
                      <a:pt x="9" y="9"/>
                      <a:pt x="15" y="4"/>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2" name="Freeform 649"/>
              <p:cNvSpPr>
                <a:spLocks/>
              </p:cNvSpPr>
              <p:nvPr/>
            </p:nvSpPr>
            <p:spPr bwMode="auto">
              <a:xfrm>
                <a:off x="4028" y="2930"/>
                <a:ext cx="13" cy="22"/>
              </a:xfrm>
              <a:custGeom>
                <a:avLst/>
                <a:gdLst>
                  <a:gd name="T0" fmla="*/ 0 w 7"/>
                  <a:gd name="T1" fmla="*/ 0 h 11"/>
                  <a:gd name="T2" fmla="*/ 128 w 7"/>
                  <a:gd name="T3" fmla="*/ 352 h 11"/>
                  <a:gd name="T4" fmla="*/ 0 60000 65536"/>
                  <a:gd name="T5" fmla="*/ 0 60000 65536"/>
                  <a:gd name="T6" fmla="*/ 0 w 7"/>
                  <a:gd name="T7" fmla="*/ 0 h 11"/>
                  <a:gd name="T8" fmla="*/ 7 w 7"/>
                  <a:gd name="T9" fmla="*/ 11 h 11"/>
                </a:gdLst>
                <a:ahLst/>
                <a:cxnLst>
                  <a:cxn ang="T4">
                    <a:pos x="T0" y="T1"/>
                  </a:cxn>
                  <a:cxn ang="T5">
                    <a:pos x="T2" y="T3"/>
                  </a:cxn>
                </a:cxnLst>
                <a:rect l="T6" t="T7" r="T8" b="T9"/>
                <a:pathLst>
                  <a:path w="7" h="11">
                    <a:moveTo>
                      <a:pt x="0" y="0"/>
                    </a:moveTo>
                    <a:cubicBezTo>
                      <a:pt x="3" y="3"/>
                      <a:pt x="7" y="6"/>
                      <a:pt x="6" y="11"/>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3" name="Freeform 650"/>
              <p:cNvSpPr>
                <a:spLocks/>
              </p:cNvSpPr>
              <p:nvPr/>
            </p:nvSpPr>
            <p:spPr bwMode="auto">
              <a:xfrm>
                <a:off x="4039" y="2932"/>
                <a:ext cx="4" cy="8"/>
              </a:xfrm>
              <a:custGeom>
                <a:avLst/>
                <a:gdLst>
                  <a:gd name="T0" fmla="*/ 0 w 2"/>
                  <a:gd name="T1" fmla="*/ 128 h 4"/>
                  <a:gd name="T2" fmla="*/ 64 w 2"/>
                  <a:gd name="T3" fmla="*/ 0 h 4"/>
                  <a:gd name="T4" fmla="*/ 0 60000 65536"/>
                  <a:gd name="T5" fmla="*/ 0 60000 65536"/>
                  <a:gd name="T6" fmla="*/ 0 w 2"/>
                  <a:gd name="T7" fmla="*/ 0 h 4"/>
                  <a:gd name="T8" fmla="*/ 2 w 2"/>
                  <a:gd name="T9" fmla="*/ 4 h 4"/>
                </a:gdLst>
                <a:ahLst/>
                <a:cxnLst>
                  <a:cxn ang="T4">
                    <a:pos x="T0" y="T1"/>
                  </a:cxn>
                  <a:cxn ang="T5">
                    <a:pos x="T2" y="T3"/>
                  </a:cxn>
                </a:cxnLst>
                <a:rect l="T6" t="T7" r="T8" b="T9"/>
                <a:pathLst>
                  <a:path w="2" h="4">
                    <a:moveTo>
                      <a:pt x="0" y="4"/>
                    </a:moveTo>
                    <a:cubicBezTo>
                      <a:pt x="0" y="3"/>
                      <a:pt x="1" y="1"/>
                      <a:pt x="2" y="0"/>
                    </a:cubicBezTo>
                  </a:path>
                </a:pathLst>
              </a:custGeom>
              <a:noFill/>
              <a:ln w="3175" cap="rnd">
                <a:solidFill>
                  <a:srgbClr val="9A002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4" name="Freeform 651"/>
              <p:cNvSpPr>
                <a:spLocks/>
              </p:cNvSpPr>
              <p:nvPr/>
            </p:nvSpPr>
            <p:spPr bwMode="auto">
              <a:xfrm>
                <a:off x="4097" y="2645"/>
                <a:ext cx="26" cy="21"/>
              </a:xfrm>
              <a:custGeom>
                <a:avLst/>
                <a:gdLst>
                  <a:gd name="T0" fmla="*/ 224 w 13"/>
                  <a:gd name="T1" fmla="*/ 252 h 11"/>
                  <a:gd name="T2" fmla="*/ 352 w 13"/>
                  <a:gd name="T3" fmla="*/ 221 h 11"/>
                  <a:gd name="T4" fmla="*/ 192 w 13"/>
                  <a:gd name="T5" fmla="*/ 200 h 11"/>
                  <a:gd name="T6" fmla="*/ 384 w 13"/>
                  <a:gd name="T7" fmla="*/ 0 h 11"/>
                  <a:gd name="T8" fmla="*/ 0 60000 65536"/>
                  <a:gd name="T9" fmla="*/ 0 60000 65536"/>
                  <a:gd name="T10" fmla="*/ 0 60000 65536"/>
                  <a:gd name="T11" fmla="*/ 0 60000 65536"/>
                  <a:gd name="T12" fmla="*/ 0 w 13"/>
                  <a:gd name="T13" fmla="*/ 0 h 11"/>
                  <a:gd name="T14" fmla="*/ 13 w 13"/>
                  <a:gd name="T15" fmla="*/ 11 h 11"/>
                </a:gdLst>
                <a:ahLst/>
                <a:cxnLst>
                  <a:cxn ang="T8">
                    <a:pos x="T0" y="T1"/>
                  </a:cxn>
                  <a:cxn ang="T9">
                    <a:pos x="T2" y="T3"/>
                  </a:cxn>
                  <a:cxn ang="T10">
                    <a:pos x="T4" y="T5"/>
                  </a:cxn>
                  <a:cxn ang="T11">
                    <a:pos x="T6" y="T7"/>
                  </a:cxn>
                </a:cxnLst>
                <a:rect l="T12" t="T13" r="T14" b="T15"/>
                <a:pathLst>
                  <a:path w="13" h="11">
                    <a:moveTo>
                      <a:pt x="7" y="10"/>
                    </a:moveTo>
                    <a:cubicBezTo>
                      <a:pt x="8" y="11"/>
                      <a:pt x="10" y="11"/>
                      <a:pt x="11" y="9"/>
                    </a:cubicBezTo>
                    <a:cubicBezTo>
                      <a:pt x="13" y="6"/>
                      <a:pt x="7" y="8"/>
                      <a:pt x="6" y="8"/>
                    </a:cubicBezTo>
                    <a:cubicBezTo>
                      <a:pt x="0" y="4"/>
                      <a:pt x="12" y="4"/>
                      <a:pt x="1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5" name="Freeform 652"/>
              <p:cNvSpPr>
                <a:spLocks/>
              </p:cNvSpPr>
              <p:nvPr/>
            </p:nvSpPr>
            <p:spPr bwMode="auto">
              <a:xfrm>
                <a:off x="4128" y="2710"/>
                <a:ext cx="16" cy="26"/>
              </a:xfrm>
              <a:custGeom>
                <a:avLst/>
                <a:gdLst>
                  <a:gd name="T0" fmla="*/ 0 w 8"/>
                  <a:gd name="T1" fmla="*/ 160 h 13"/>
                  <a:gd name="T2" fmla="*/ 64 w 8"/>
                  <a:gd name="T3" fmla="*/ 0 h 13"/>
                  <a:gd name="T4" fmla="*/ 0 60000 65536"/>
                  <a:gd name="T5" fmla="*/ 0 60000 65536"/>
                  <a:gd name="T6" fmla="*/ 0 w 8"/>
                  <a:gd name="T7" fmla="*/ 0 h 13"/>
                  <a:gd name="T8" fmla="*/ 8 w 8"/>
                  <a:gd name="T9" fmla="*/ 13 h 13"/>
                </a:gdLst>
                <a:ahLst/>
                <a:cxnLst>
                  <a:cxn ang="T4">
                    <a:pos x="T0" y="T1"/>
                  </a:cxn>
                  <a:cxn ang="T5">
                    <a:pos x="T2" y="T3"/>
                  </a:cxn>
                </a:cxnLst>
                <a:rect l="T6" t="T7" r="T8" b="T9"/>
                <a:pathLst>
                  <a:path w="8" h="13">
                    <a:moveTo>
                      <a:pt x="0" y="5"/>
                    </a:moveTo>
                    <a:cubicBezTo>
                      <a:pt x="3" y="13"/>
                      <a:pt x="8" y="3"/>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6" name="Freeform 653"/>
              <p:cNvSpPr>
                <a:spLocks/>
              </p:cNvSpPr>
              <p:nvPr/>
            </p:nvSpPr>
            <p:spPr bwMode="auto">
              <a:xfrm>
                <a:off x="4130" y="2684"/>
                <a:ext cx="24" cy="18"/>
              </a:xfrm>
              <a:custGeom>
                <a:avLst/>
                <a:gdLst>
                  <a:gd name="T0" fmla="*/ 384 w 12"/>
                  <a:gd name="T1" fmla="*/ 96 h 9"/>
                  <a:gd name="T2" fmla="*/ 96 w 12"/>
                  <a:gd name="T3" fmla="*/ 96 h 9"/>
                  <a:gd name="T4" fmla="*/ 384 w 12"/>
                  <a:gd name="T5" fmla="*/ 192 h 9"/>
                  <a:gd name="T6" fmla="*/ 0 60000 65536"/>
                  <a:gd name="T7" fmla="*/ 0 60000 65536"/>
                  <a:gd name="T8" fmla="*/ 0 60000 65536"/>
                  <a:gd name="T9" fmla="*/ 0 w 12"/>
                  <a:gd name="T10" fmla="*/ 0 h 9"/>
                  <a:gd name="T11" fmla="*/ 12 w 12"/>
                  <a:gd name="T12" fmla="*/ 9 h 9"/>
                </a:gdLst>
                <a:ahLst/>
                <a:cxnLst>
                  <a:cxn ang="T6">
                    <a:pos x="T0" y="T1"/>
                  </a:cxn>
                  <a:cxn ang="T7">
                    <a:pos x="T2" y="T3"/>
                  </a:cxn>
                  <a:cxn ang="T8">
                    <a:pos x="T4" y="T5"/>
                  </a:cxn>
                </a:cxnLst>
                <a:rect l="T9" t="T10" r="T11" b="T12"/>
                <a:pathLst>
                  <a:path w="12" h="9">
                    <a:moveTo>
                      <a:pt x="12" y="3"/>
                    </a:moveTo>
                    <a:cubicBezTo>
                      <a:pt x="9" y="2"/>
                      <a:pt x="5" y="0"/>
                      <a:pt x="3" y="3"/>
                    </a:cubicBezTo>
                    <a:cubicBezTo>
                      <a:pt x="0" y="9"/>
                      <a:pt x="10" y="8"/>
                      <a:pt x="12"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7" name="Freeform 654"/>
              <p:cNvSpPr>
                <a:spLocks/>
              </p:cNvSpPr>
              <p:nvPr/>
            </p:nvSpPr>
            <p:spPr bwMode="auto">
              <a:xfrm>
                <a:off x="4184" y="2641"/>
                <a:ext cx="6" cy="18"/>
              </a:xfrm>
              <a:custGeom>
                <a:avLst/>
                <a:gdLst>
                  <a:gd name="T0" fmla="*/ 96 w 3"/>
                  <a:gd name="T1" fmla="*/ 0 h 9"/>
                  <a:gd name="T2" fmla="*/ 32 w 3"/>
                  <a:gd name="T3" fmla="*/ 288 h 9"/>
                  <a:gd name="T4" fmla="*/ 0 60000 65536"/>
                  <a:gd name="T5" fmla="*/ 0 60000 65536"/>
                  <a:gd name="T6" fmla="*/ 0 w 3"/>
                  <a:gd name="T7" fmla="*/ 0 h 9"/>
                  <a:gd name="T8" fmla="*/ 3 w 3"/>
                  <a:gd name="T9" fmla="*/ 9 h 9"/>
                </a:gdLst>
                <a:ahLst/>
                <a:cxnLst>
                  <a:cxn ang="T4">
                    <a:pos x="T0" y="T1"/>
                  </a:cxn>
                  <a:cxn ang="T5">
                    <a:pos x="T2" y="T3"/>
                  </a:cxn>
                </a:cxnLst>
                <a:rect l="T6" t="T7" r="T8" b="T9"/>
                <a:pathLst>
                  <a:path w="3" h="9">
                    <a:moveTo>
                      <a:pt x="3" y="0"/>
                    </a:moveTo>
                    <a:cubicBezTo>
                      <a:pt x="2" y="3"/>
                      <a:pt x="0" y="6"/>
                      <a:pt x="1" y="9"/>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8" name="Freeform 655"/>
              <p:cNvSpPr>
                <a:spLocks/>
              </p:cNvSpPr>
              <p:nvPr/>
            </p:nvSpPr>
            <p:spPr bwMode="auto">
              <a:xfrm>
                <a:off x="4186" y="2585"/>
                <a:ext cx="20" cy="26"/>
              </a:xfrm>
              <a:custGeom>
                <a:avLst/>
                <a:gdLst>
                  <a:gd name="T0" fmla="*/ 0 w 10"/>
                  <a:gd name="T1" fmla="*/ 160 h 13"/>
                  <a:gd name="T2" fmla="*/ 96 w 10"/>
                  <a:gd name="T3" fmla="*/ 0 h 13"/>
                  <a:gd name="T4" fmla="*/ 0 60000 65536"/>
                  <a:gd name="T5" fmla="*/ 0 60000 65536"/>
                  <a:gd name="T6" fmla="*/ 0 w 10"/>
                  <a:gd name="T7" fmla="*/ 0 h 13"/>
                  <a:gd name="T8" fmla="*/ 10 w 10"/>
                  <a:gd name="T9" fmla="*/ 13 h 13"/>
                </a:gdLst>
                <a:ahLst/>
                <a:cxnLst>
                  <a:cxn ang="T4">
                    <a:pos x="T0" y="T1"/>
                  </a:cxn>
                  <a:cxn ang="T5">
                    <a:pos x="T2" y="T3"/>
                  </a:cxn>
                </a:cxnLst>
                <a:rect l="T6" t="T7" r="T8" b="T9"/>
                <a:pathLst>
                  <a:path w="10" h="13">
                    <a:moveTo>
                      <a:pt x="0" y="5"/>
                    </a:moveTo>
                    <a:cubicBezTo>
                      <a:pt x="4" y="13"/>
                      <a:pt x="10" y="5"/>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89" name="Freeform 656"/>
              <p:cNvSpPr>
                <a:spLocks/>
              </p:cNvSpPr>
              <p:nvPr/>
            </p:nvSpPr>
            <p:spPr bwMode="auto">
              <a:xfrm>
                <a:off x="4281" y="2575"/>
                <a:ext cx="6" cy="14"/>
              </a:xfrm>
              <a:custGeom>
                <a:avLst/>
                <a:gdLst>
                  <a:gd name="T0" fmla="*/ 0 w 3"/>
                  <a:gd name="T1" fmla="*/ 0 h 7"/>
                  <a:gd name="T2" fmla="*/ 96 w 3"/>
                  <a:gd name="T3" fmla="*/ 224 h 7"/>
                  <a:gd name="T4" fmla="*/ 0 60000 65536"/>
                  <a:gd name="T5" fmla="*/ 0 60000 65536"/>
                  <a:gd name="T6" fmla="*/ 0 w 3"/>
                  <a:gd name="T7" fmla="*/ 0 h 7"/>
                  <a:gd name="T8" fmla="*/ 3 w 3"/>
                  <a:gd name="T9" fmla="*/ 7 h 7"/>
                </a:gdLst>
                <a:ahLst/>
                <a:cxnLst>
                  <a:cxn ang="T4">
                    <a:pos x="T0" y="T1"/>
                  </a:cxn>
                  <a:cxn ang="T5">
                    <a:pos x="T2" y="T3"/>
                  </a:cxn>
                </a:cxnLst>
                <a:rect l="T6" t="T7" r="T8" b="T9"/>
                <a:pathLst>
                  <a:path w="3" h="7">
                    <a:moveTo>
                      <a:pt x="0" y="0"/>
                    </a:moveTo>
                    <a:cubicBezTo>
                      <a:pt x="1" y="2"/>
                      <a:pt x="1" y="5"/>
                      <a:pt x="3"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0" name="Freeform 657"/>
              <p:cNvSpPr>
                <a:spLocks/>
              </p:cNvSpPr>
              <p:nvPr/>
            </p:nvSpPr>
            <p:spPr bwMode="auto">
              <a:xfrm>
                <a:off x="4287" y="2647"/>
                <a:ext cx="10" cy="10"/>
              </a:xfrm>
              <a:custGeom>
                <a:avLst/>
                <a:gdLst>
                  <a:gd name="T0" fmla="*/ 160 w 5"/>
                  <a:gd name="T1" fmla="*/ 0 h 5"/>
                  <a:gd name="T2" fmla="*/ 32 w 5"/>
                  <a:gd name="T3" fmla="*/ 160 h 5"/>
                  <a:gd name="T4" fmla="*/ 96 w 5"/>
                  <a:gd name="T5" fmla="*/ 128 h 5"/>
                  <a:gd name="T6" fmla="*/ 0 60000 65536"/>
                  <a:gd name="T7" fmla="*/ 0 60000 65536"/>
                  <a:gd name="T8" fmla="*/ 0 60000 65536"/>
                  <a:gd name="T9" fmla="*/ 0 w 5"/>
                  <a:gd name="T10" fmla="*/ 0 h 5"/>
                  <a:gd name="T11" fmla="*/ 5 w 5"/>
                  <a:gd name="T12" fmla="*/ 5 h 5"/>
                </a:gdLst>
                <a:ahLst/>
                <a:cxnLst>
                  <a:cxn ang="T6">
                    <a:pos x="T0" y="T1"/>
                  </a:cxn>
                  <a:cxn ang="T7">
                    <a:pos x="T2" y="T3"/>
                  </a:cxn>
                  <a:cxn ang="T8">
                    <a:pos x="T4" y="T5"/>
                  </a:cxn>
                </a:cxnLst>
                <a:rect l="T9" t="T10" r="T11" b="T12"/>
                <a:pathLst>
                  <a:path w="5" h="5">
                    <a:moveTo>
                      <a:pt x="5" y="0"/>
                    </a:moveTo>
                    <a:cubicBezTo>
                      <a:pt x="3" y="1"/>
                      <a:pt x="0" y="2"/>
                      <a:pt x="1" y="5"/>
                    </a:cubicBezTo>
                    <a:cubicBezTo>
                      <a:pt x="2" y="5"/>
                      <a:pt x="3" y="5"/>
                      <a:pt x="3"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1" name="Freeform 658"/>
              <p:cNvSpPr>
                <a:spLocks/>
              </p:cNvSpPr>
              <p:nvPr/>
            </p:nvSpPr>
            <p:spPr bwMode="auto">
              <a:xfrm>
                <a:off x="4271" y="2688"/>
                <a:ext cx="8" cy="20"/>
              </a:xfrm>
              <a:custGeom>
                <a:avLst/>
                <a:gdLst>
                  <a:gd name="T0" fmla="*/ 128 w 4"/>
                  <a:gd name="T1" fmla="*/ 0 h 10"/>
                  <a:gd name="T2" fmla="*/ 128 w 4"/>
                  <a:gd name="T3" fmla="*/ 224 h 10"/>
                  <a:gd name="T4" fmla="*/ 0 60000 65536"/>
                  <a:gd name="T5" fmla="*/ 0 60000 65536"/>
                  <a:gd name="T6" fmla="*/ 0 w 4"/>
                  <a:gd name="T7" fmla="*/ 0 h 10"/>
                  <a:gd name="T8" fmla="*/ 4 w 4"/>
                  <a:gd name="T9" fmla="*/ 10 h 10"/>
                </a:gdLst>
                <a:ahLst/>
                <a:cxnLst>
                  <a:cxn ang="T4">
                    <a:pos x="T0" y="T1"/>
                  </a:cxn>
                  <a:cxn ang="T5">
                    <a:pos x="T2" y="T3"/>
                  </a:cxn>
                </a:cxnLst>
                <a:rect l="T6" t="T7" r="T8" b="T9"/>
                <a:pathLst>
                  <a:path w="4" h="10">
                    <a:moveTo>
                      <a:pt x="4" y="0"/>
                    </a:moveTo>
                    <a:cubicBezTo>
                      <a:pt x="0" y="2"/>
                      <a:pt x="0" y="10"/>
                      <a:pt x="4"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2" name="Freeform 659"/>
              <p:cNvSpPr>
                <a:spLocks/>
              </p:cNvSpPr>
              <p:nvPr/>
            </p:nvSpPr>
            <p:spPr bwMode="auto">
              <a:xfrm>
                <a:off x="4273" y="2724"/>
                <a:ext cx="18" cy="20"/>
              </a:xfrm>
              <a:custGeom>
                <a:avLst/>
                <a:gdLst>
                  <a:gd name="T0" fmla="*/ 96 w 9"/>
                  <a:gd name="T1" fmla="*/ 320 h 10"/>
                  <a:gd name="T2" fmla="*/ 0 w 9"/>
                  <a:gd name="T3" fmla="*/ 192 h 10"/>
                  <a:gd name="T4" fmla="*/ 224 w 9"/>
                  <a:gd name="T5" fmla="*/ 128 h 10"/>
                  <a:gd name="T6" fmla="*/ 32 w 9"/>
                  <a:gd name="T7" fmla="*/ 0 h 10"/>
                  <a:gd name="T8" fmla="*/ 0 60000 65536"/>
                  <a:gd name="T9" fmla="*/ 0 60000 65536"/>
                  <a:gd name="T10" fmla="*/ 0 60000 65536"/>
                  <a:gd name="T11" fmla="*/ 0 60000 65536"/>
                  <a:gd name="T12" fmla="*/ 0 w 9"/>
                  <a:gd name="T13" fmla="*/ 0 h 10"/>
                  <a:gd name="T14" fmla="*/ 9 w 9"/>
                  <a:gd name="T15" fmla="*/ 10 h 10"/>
                </a:gdLst>
                <a:ahLst/>
                <a:cxnLst>
                  <a:cxn ang="T8">
                    <a:pos x="T0" y="T1"/>
                  </a:cxn>
                  <a:cxn ang="T9">
                    <a:pos x="T2" y="T3"/>
                  </a:cxn>
                  <a:cxn ang="T10">
                    <a:pos x="T4" y="T5"/>
                  </a:cxn>
                  <a:cxn ang="T11">
                    <a:pos x="T6" y="T7"/>
                  </a:cxn>
                </a:cxnLst>
                <a:rect l="T12" t="T13" r="T14" b="T15"/>
                <a:pathLst>
                  <a:path w="9" h="10">
                    <a:moveTo>
                      <a:pt x="3" y="10"/>
                    </a:moveTo>
                    <a:cubicBezTo>
                      <a:pt x="2" y="8"/>
                      <a:pt x="1" y="7"/>
                      <a:pt x="0" y="6"/>
                    </a:cubicBezTo>
                    <a:cubicBezTo>
                      <a:pt x="2" y="5"/>
                      <a:pt x="5" y="6"/>
                      <a:pt x="7" y="4"/>
                    </a:cubicBezTo>
                    <a:cubicBezTo>
                      <a:pt x="9" y="2"/>
                      <a:pt x="4" y="0"/>
                      <a:pt x="1"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3" name="Freeform 660"/>
              <p:cNvSpPr>
                <a:spLocks/>
              </p:cNvSpPr>
              <p:nvPr/>
            </p:nvSpPr>
            <p:spPr bwMode="auto">
              <a:xfrm>
                <a:off x="4218" y="2714"/>
                <a:ext cx="7" cy="8"/>
              </a:xfrm>
              <a:custGeom>
                <a:avLst/>
                <a:gdLst>
                  <a:gd name="T0" fmla="*/ 65 w 4"/>
                  <a:gd name="T1" fmla="*/ 128 h 4"/>
                  <a:gd name="T2" fmla="*/ 0 w 4"/>
                  <a:gd name="T3" fmla="*/ 0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4" y="4"/>
                    </a:moveTo>
                    <a:cubicBezTo>
                      <a:pt x="2" y="3"/>
                      <a:pt x="1" y="2"/>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4" name="Freeform 661"/>
              <p:cNvSpPr>
                <a:spLocks/>
              </p:cNvSpPr>
              <p:nvPr/>
            </p:nvSpPr>
            <p:spPr bwMode="auto">
              <a:xfrm>
                <a:off x="4225" y="2765"/>
                <a:ext cx="22" cy="24"/>
              </a:xfrm>
              <a:custGeom>
                <a:avLst/>
                <a:gdLst>
                  <a:gd name="T0" fmla="*/ 288 w 11"/>
                  <a:gd name="T1" fmla="*/ 128 h 12"/>
                  <a:gd name="T2" fmla="*/ 352 w 11"/>
                  <a:gd name="T3" fmla="*/ 224 h 12"/>
                  <a:gd name="T4" fmla="*/ 0 60000 65536"/>
                  <a:gd name="T5" fmla="*/ 0 60000 65536"/>
                  <a:gd name="T6" fmla="*/ 0 w 11"/>
                  <a:gd name="T7" fmla="*/ 0 h 12"/>
                  <a:gd name="T8" fmla="*/ 11 w 11"/>
                  <a:gd name="T9" fmla="*/ 12 h 12"/>
                </a:gdLst>
                <a:ahLst/>
                <a:cxnLst>
                  <a:cxn ang="T4">
                    <a:pos x="T0" y="T1"/>
                  </a:cxn>
                  <a:cxn ang="T5">
                    <a:pos x="T2" y="T3"/>
                  </a:cxn>
                </a:cxnLst>
                <a:rect l="T6" t="T7" r="T8" b="T9"/>
                <a:pathLst>
                  <a:path w="11" h="12">
                    <a:moveTo>
                      <a:pt x="9" y="4"/>
                    </a:moveTo>
                    <a:cubicBezTo>
                      <a:pt x="4" y="0"/>
                      <a:pt x="0" y="12"/>
                      <a:pt x="11"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5" name="Freeform 662"/>
              <p:cNvSpPr>
                <a:spLocks/>
              </p:cNvSpPr>
              <p:nvPr/>
            </p:nvSpPr>
            <p:spPr bwMode="auto">
              <a:xfrm>
                <a:off x="4057" y="2686"/>
                <a:ext cx="12" cy="12"/>
              </a:xfrm>
              <a:custGeom>
                <a:avLst/>
                <a:gdLst>
                  <a:gd name="T0" fmla="*/ 32 w 6"/>
                  <a:gd name="T1" fmla="*/ 32 h 6"/>
                  <a:gd name="T2" fmla="*/ 192 w 6"/>
                  <a:gd name="T3" fmla="*/ 32 h 6"/>
                  <a:gd name="T4" fmla="*/ 0 w 6"/>
                  <a:gd name="T5" fmla="*/ 192 h 6"/>
                  <a:gd name="T6" fmla="*/ 0 60000 65536"/>
                  <a:gd name="T7" fmla="*/ 0 60000 65536"/>
                  <a:gd name="T8" fmla="*/ 0 60000 65536"/>
                  <a:gd name="T9" fmla="*/ 0 w 6"/>
                  <a:gd name="T10" fmla="*/ 0 h 6"/>
                  <a:gd name="T11" fmla="*/ 6 w 6"/>
                  <a:gd name="T12" fmla="*/ 6 h 6"/>
                </a:gdLst>
                <a:ahLst/>
                <a:cxnLst>
                  <a:cxn ang="T6">
                    <a:pos x="T0" y="T1"/>
                  </a:cxn>
                  <a:cxn ang="T7">
                    <a:pos x="T2" y="T3"/>
                  </a:cxn>
                  <a:cxn ang="T8">
                    <a:pos x="T4" y="T5"/>
                  </a:cxn>
                </a:cxnLst>
                <a:rect l="T9" t="T10" r="T11" b="T12"/>
                <a:pathLst>
                  <a:path w="6" h="6">
                    <a:moveTo>
                      <a:pt x="1" y="1"/>
                    </a:moveTo>
                    <a:cubicBezTo>
                      <a:pt x="3" y="1"/>
                      <a:pt x="5" y="0"/>
                      <a:pt x="6" y="1"/>
                    </a:cubicBezTo>
                    <a:cubicBezTo>
                      <a:pt x="6" y="4"/>
                      <a:pt x="3" y="6"/>
                      <a:pt x="0"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6" name="Freeform 663"/>
              <p:cNvSpPr>
                <a:spLocks/>
              </p:cNvSpPr>
              <p:nvPr/>
            </p:nvSpPr>
            <p:spPr bwMode="auto">
              <a:xfrm>
                <a:off x="4101" y="2579"/>
                <a:ext cx="10" cy="4"/>
              </a:xfrm>
              <a:custGeom>
                <a:avLst/>
                <a:gdLst>
                  <a:gd name="T0" fmla="*/ 0 w 5"/>
                  <a:gd name="T1" fmla="*/ 0 h 2"/>
                  <a:gd name="T2" fmla="*/ 160 w 5"/>
                  <a:gd name="T3" fmla="*/ 64 h 2"/>
                  <a:gd name="T4" fmla="*/ 0 60000 65536"/>
                  <a:gd name="T5" fmla="*/ 0 60000 65536"/>
                  <a:gd name="T6" fmla="*/ 0 w 5"/>
                  <a:gd name="T7" fmla="*/ 0 h 2"/>
                  <a:gd name="T8" fmla="*/ 5 w 5"/>
                  <a:gd name="T9" fmla="*/ 2 h 2"/>
                </a:gdLst>
                <a:ahLst/>
                <a:cxnLst>
                  <a:cxn ang="T4">
                    <a:pos x="T0" y="T1"/>
                  </a:cxn>
                  <a:cxn ang="T5">
                    <a:pos x="T2" y="T3"/>
                  </a:cxn>
                </a:cxnLst>
                <a:rect l="T6" t="T7" r="T8" b="T9"/>
                <a:pathLst>
                  <a:path w="5" h="2">
                    <a:moveTo>
                      <a:pt x="0" y="0"/>
                    </a:moveTo>
                    <a:cubicBezTo>
                      <a:pt x="1" y="2"/>
                      <a:pt x="3" y="2"/>
                      <a:pt x="5"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7" name="Freeform 664"/>
              <p:cNvSpPr>
                <a:spLocks/>
              </p:cNvSpPr>
              <p:nvPr/>
            </p:nvSpPr>
            <p:spPr bwMode="auto">
              <a:xfrm>
                <a:off x="4144" y="2536"/>
                <a:ext cx="6" cy="4"/>
              </a:xfrm>
              <a:custGeom>
                <a:avLst/>
                <a:gdLst>
                  <a:gd name="T0" fmla="*/ 0 w 3"/>
                  <a:gd name="T1" fmla="*/ 64 h 2"/>
                  <a:gd name="T2" fmla="*/ 96 w 3"/>
                  <a:gd name="T3" fmla="*/ 0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0" y="2"/>
                    </a:moveTo>
                    <a:cubicBezTo>
                      <a:pt x="1" y="2"/>
                      <a:pt x="2" y="1"/>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8" name="Freeform 665"/>
              <p:cNvSpPr>
                <a:spLocks/>
              </p:cNvSpPr>
              <p:nvPr/>
            </p:nvSpPr>
            <p:spPr bwMode="auto">
              <a:xfrm>
                <a:off x="4150" y="2478"/>
                <a:ext cx="18" cy="18"/>
              </a:xfrm>
              <a:custGeom>
                <a:avLst/>
                <a:gdLst>
                  <a:gd name="T0" fmla="*/ 128 w 9"/>
                  <a:gd name="T1" fmla="*/ 0 h 9"/>
                  <a:gd name="T2" fmla="*/ 64 w 9"/>
                  <a:gd name="T3" fmla="*/ 192 h 9"/>
                  <a:gd name="T4" fmla="*/ 288 w 9"/>
                  <a:gd name="T5" fmla="*/ 0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4" y="0"/>
                    </a:moveTo>
                    <a:cubicBezTo>
                      <a:pt x="2" y="1"/>
                      <a:pt x="0" y="4"/>
                      <a:pt x="2" y="6"/>
                    </a:cubicBezTo>
                    <a:cubicBezTo>
                      <a:pt x="4" y="9"/>
                      <a:pt x="8" y="2"/>
                      <a:pt x="9"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99" name="Freeform 666"/>
              <p:cNvSpPr>
                <a:spLocks/>
              </p:cNvSpPr>
              <p:nvPr/>
            </p:nvSpPr>
            <p:spPr bwMode="auto">
              <a:xfrm>
                <a:off x="4247" y="2528"/>
                <a:ext cx="14" cy="14"/>
              </a:xfrm>
              <a:custGeom>
                <a:avLst/>
                <a:gdLst>
                  <a:gd name="T0" fmla="*/ 224 w 7"/>
                  <a:gd name="T1" fmla="*/ 160 h 7"/>
                  <a:gd name="T2" fmla="*/ 128 w 7"/>
                  <a:gd name="T3" fmla="*/ 224 h 7"/>
                  <a:gd name="T4" fmla="*/ 0 60000 65536"/>
                  <a:gd name="T5" fmla="*/ 0 60000 65536"/>
                  <a:gd name="T6" fmla="*/ 0 w 7"/>
                  <a:gd name="T7" fmla="*/ 0 h 7"/>
                  <a:gd name="T8" fmla="*/ 7 w 7"/>
                  <a:gd name="T9" fmla="*/ 7 h 7"/>
                </a:gdLst>
                <a:ahLst/>
                <a:cxnLst>
                  <a:cxn ang="T4">
                    <a:pos x="T0" y="T1"/>
                  </a:cxn>
                  <a:cxn ang="T5">
                    <a:pos x="T2" y="T3"/>
                  </a:cxn>
                </a:cxnLst>
                <a:rect l="T6" t="T7" r="T8" b="T9"/>
                <a:pathLst>
                  <a:path w="7" h="7">
                    <a:moveTo>
                      <a:pt x="7" y="5"/>
                    </a:moveTo>
                    <a:cubicBezTo>
                      <a:pt x="3" y="0"/>
                      <a:pt x="0" y="4"/>
                      <a:pt x="4"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0" name="Freeform 667"/>
              <p:cNvSpPr>
                <a:spLocks/>
              </p:cNvSpPr>
              <p:nvPr/>
            </p:nvSpPr>
            <p:spPr bwMode="auto">
              <a:xfrm>
                <a:off x="4259" y="2474"/>
                <a:ext cx="10" cy="10"/>
              </a:xfrm>
              <a:custGeom>
                <a:avLst/>
                <a:gdLst>
                  <a:gd name="T0" fmla="*/ 0 w 5"/>
                  <a:gd name="T1" fmla="*/ 160 h 5"/>
                  <a:gd name="T2" fmla="*/ 160 w 5"/>
                  <a:gd name="T3" fmla="*/ 96 h 5"/>
                  <a:gd name="T4" fmla="*/ 0 w 5"/>
                  <a:gd name="T5" fmla="*/ 0 h 5"/>
                  <a:gd name="T6" fmla="*/ 0 60000 65536"/>
                  <a:gd name="T7" fmla="*/ 0 60000 65536"/>
                  <a:gd name="T8" fmla="*/ 0 60000 65536"/>
                  <a:gd name="T9" fmla="*/ 0 w 5"/>
                  <a:gd name="T10" fmla="*/ 0 h 5"/>
                  <a:gd name="T11" fmla="*/ 5 w 5"/>
                  <a:gd name="T12" fmla="*/ 5 h 5"/>
                </a:gdLst>
                <a:ahLst/>
                <a:cxnLst>
                  <a:cxn ang="T6">
                    <a:pos x="T0" y="T1"/>
                  </a:cxn>
                  <a:cxn ang="T7">
                    <a:pos x="T2" y="T3"/>
                  </a:cxn>
                  <a:cxn ang="T8">
                    <a:pos x="T4" y="T5"/>
                  </a:cxn>
                </a:cxnLst>
                <a:rect l="T9" t="T10" r="T11" b="T12"/>
                <a:pathLst>
                  <a:path w="5" h="5">
                    <a:moveTo>
                      <a:pt x="0" y="5"/>
                    </a:moveTo>
                    <a:cubicBezTo>
                      <a:pt x="1" y="5"/>
                      <a:pt x="5" y="4"/>
                      <a:pt x="5" y="3"/>
                    </a:cubicBezTo>
                    <a:cubicBezTo>
                      <a:pt x="5" y="0"/>
                      <a:pt x="2" y="0"/>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1" name="Freeform 668"/>
              <p:cNvSpPr>
                <a:spLocks/>
              </p:cNvSpPr>
              <p:nvPr/>
            </p:nvSpPr>
            <p:spPr bwMode="auto">
              <a:xfrm>
                <a:off x="4281" y="2447"/>
                <a:ext cx="4" cy="12"/>
              </a:xfrm>
              <a:custGeom>
                <a:avLst/>
                <a:gdLst>
                  <a:gd name="T0" fmla="*/ 32 w 2"/>
                  <a:gd name="T1" fmla="*/ 0 h 6"/>
                  <a:gd name="T2" fmla="*/ 64 w 2"/>
                  <a:gd name="T3" fmla="*/ 192 h 6"/>
                  <a:gd name="T4" fmla="*/ 0 60000 65536"/>
                  <a:gd name="T5" fmla="*/ 0 60000 65536"/>
                  <a:gd name="T6" fmla="*/ 0 w 2"/>
                  <a:gd name="T7" fmla="*/ 0 h 6"/>
                  <a:gd name="T8" fmla="*/ 2 w 2"/>
                  <a:gd name="T9" fmla="*/ 6 h 6"/>
                </a:gdLst>
                <a:ahLst/>
                <a:cxnLst>
                  <a:cxn ang="T4">
                    <a:pos x="T0" y="T1"/>
                  </a:cxn>
                  <a:cxn ang="T5">
                    <a:pos x="T2" y="T3"/>
                  </a:cxn>
                </a:cxnLst>
                <a:rect l="T6" t="T7" r="T8" b="T9"/>
                <a:pathLst>
                  <a:path w="2" h="6">
                    <a:moveTo>
                      <a:pt x="1" y="0"/>
                    </a:moveTo>
                    <a:cubicBezTo>
                      <a:pt x="0" y="3"/>
                      <a:pt x="1" y="5"/>
                      <a:pt x="2"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2" name="Freeform 669"/>
              <p:cNvSpPr>
                <a:spLocks/>
              </p:cNvSpPr>
              <p:nvPr/>
            </p:nvSpPr>
            <p:spPr bwMode="auto">
              <a:xfrm>
                <a:off x="4231" y="2413"/>
                <a:ext cx="14" cy="18"/>
              </a:xfrm>
              <a:custGeom>
                <a:avLst/>
                <a:gdLst>
                  <a:gd name="T0" fmla="*/ 224 w 7"/>
                  <a:gd name="T1" fmla="*/ 64 h 9"/>
                  <a:gd name="T2" fmla="*/ 96 w 7"/>
                  <a:gd name="T3" fmla="*/ 256 h 9"/>
                  <a:gd name="T4" fmla="*/ 128 w 7"/>
                  <a:gd name="T5" fmla="*/ 0 h 9"/>
                  <a:gd name="T6" fmla="*/ 0 60000 65536"/>
                  <a:gd name="T7" fmla="*/ 0 60000 65536"/>
                  <a:gd name="T8" fmla="*/ 0 60000 65536"/>
                  <a:gd name="T9" fmla="*/ 0 w 7"/>
                  <a:gd name="T10" fmla="*/ 0 h 9"/>
                  <a:gd name="T11" fmla="*/ 7 w 7"/>
                  <a:gd name="T12" fmla="*/ 9 h 9"/>
                </a:gdLst>
                <a:ahLst/>
                <a:cxnLst>
                  <a:cxn ang="T6">
                    <a:pos x="T0" y="T1"/>
                  </a:cxn>
                  <a:cxn ang="T7">
                    <a:pos x="T2" y="T3"/>
                  </a:cxn>
                  <a:cxn ang="T8">
                    <a:pos x="T4" y="T5"/>
                  </a:cxn>
                </a:cxnLst>
                <a:rect l="T9" t="T10" r="T11" b="T12"/>
                <a:pathLst>
                  <a:path w="7" h="9">
                    <a:moveTo>
                      <a:pt x="7" y="2"/>
                    </a:moveTo>
                    <a:cubicBezTo>
                      <a:pt x="6" y="3"/>
                      <a:pt x="6" y="9"/>
                      <a:pt x="3" y="8"/>
                    </a:cubicBezTo>
                    <a:cubicBezTo>
                      <a:pt x="0" y="7"/>
                      <a:pt x="4" y="1"/>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3" name="Freeform 670"/>
              <p:cNvSpPr>
                <a:spLocks/>
              </p:cNvSpPr>
              <p:nvPr/>
            </p:nvSpPr>
            <p:spPr bwMode="auto">
              <a:xfrm>
                <a:off x="4313" y="2427"/>
                <a:ext cx="19" cy="14"/>
              </a:xfrm>
              <a:custGeom>
                <a:avLst/>
                <a:gdLst>
                  <a:gd name="T0" fmla="*/ 245 w 10"/>
                  <a:gd name="T1" fmla="*/ 32 h 7"/>
                  <a:gd name="T2" fmla="*/ 53 w 10"/>
                  <a:gd name="T3" fmla="*/ 64 h 7"/>
                  <a:gd name="T4" fmla="*/ 245 w 10"/>
                  <a:gd name="T5" fmla="*/ 192 h 7"/>
                  <a:gd name="T6" fmla="*/ 0 60000 65536"/>
                  <a:gd name="T7" fmla="*/ 0 60000 65536"/>
                  <a:gd name="T8" fmla="*/ 0 60000 65536"/>
                  <a:gd name="T9" fmla="*/ 0 w 10"/>
                  <a:gd name="T10" fmla="*/ 0 h 7"/>
                  <a:gd name="T11" fmla="*/ 10 w 10"/>
                  <a:gd name="T12" fmla="*/ 7 h 7"/>
                </a:gdLst>
                <a:ahLst/>
                <a:cxnLst>
                  <a:cxn ang="T6">
                    <a:pos x="T0" y="T1"/>
                  </a:cxn>
                  <a:cxn ang="T7">
                    <a:pos x="T2" y="T3"/>
                  </a:cxn>
                  <a:cxn ang="T8">
                    <a:pos x="T4" y="T5"/>
                  </a:cxn>
                </a:cxnLst>
                <a:rect l="T9" t="T10" r="T11" b="T12"/>
                <a:pathLst>
                  <a:path w="10" h="7">
                    <a:moveTo>
                      <a:pt x="10" y="1"/>
                    </a:moveTo>
                    <a:cubicBezTo>
                      <a:pt x="9" y="1"/>
                      <a:pt x="4" y="0"/>
                      <a:pt x="2" y="2"/>
                    </a:cubicBezTo>
                    <a:cubicBezTo>
                      <a:pt x="0" y="6"/>
                      <a:pt x="8" y="7"/>
                      <a:pt x="10"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4" name="Freeform 671"/>
              <p:cNvSpPr>
                <a:spLocks/>
              </p:cNvSpPr>
              <p:nvPr/>
            </p:nvSpPr>
            <p:spPr bwMode="auto">
              <a:xfrm>
                <a:off x="4366" y="2417"/>
                <a:ext cx="8" cy="8"/>
              </a:xfrm>
              <a:custGeom>
                <a:avLst/>
                <a:gdLst>
                  <a:gd name="T0" fmla="*/ 128 w 4"/>
                  <a:gd name="T1" fmla="*/ 0 h 4"/>
                  <a:gd name="T2" fmla="*/ 0 w 4"/>
                  <a:gd name="T3" fmla="*/ 128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4" y="0"/>
                    </a:moveTo>
                    <a:cubicBezTo>
                      <a:pt x="4" y="1"/>
                      <a:pt x="2" y="3"/>
                      <a:pt x="0"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5" name="Freeform 672"/>
              <p:cNvSpPr>
                <a:spLocks/>
              </p:cNvSpPr>
              <p:nvPr/>
            </p:nvSpPr>
            <p:spPr bwMode="auto">
              <a:xfrm>
                <a:off x="4350" y="2369"/>
                <a:ext cx="14" cy="16"/>
              </a:xfrm>
              <a:custGeom>
                <a:avLst/>
                <a:gdLst>
                  <a:gd name="T0" fmla="*/ 224 w 7"/>
                  <a:gd name="T1" fmla="*/ 32 h 8"/>
                  <a:gd name="T2" fmla="*/ 64 w 7"/>
                  <a:gd name="T3" fmla="*/ 256 h 8"/>
                  <a:gd name="T4" fmla="*/ 32 w 7"/>
                  <a:gd name="T5" fmla="*/ 0 h 8"/>
                  <a:gd name="T6" fmla="*/ 0 60000 65536"/>
                  <a:gd name="T7" fmla="*/ 0 60000 65536"/>
                  <a:gd name="T8" fmla="*/ 0 60000 65536"/>
                  <a:gd name="T9" fmla="*/ 0 w 7"/>
                  <a:gd name="T10" fmla="*/ 0 h 8"/>
                  <a:gd name="T11" fmla="*/ 7 w 7"/>
                  <a:gd name="T12" fmla="*/ 8 h 8"/>
                </a:gdLst>
                <a:ahLst/>
                <a:cxnLst>
                  <a:cxn ang="T6">
                    <a:pos x="T0" y="T1"/>
                  </a:cxn>
                  <a:cxn ang="T7">
                    <a:pos x="T2" y="T3"/>
                  </a:cxn>
                  <a:cxn ang="T8">
                    <a:pos x="T4" y="T5"/>
                  </a:cxn>
                </a:cxnLst>
                <a:rect l="T9" t="T10" r="T11" b="T12"/>
                <a:pathLst>
                  <a:path w="7" h="8">
                    <a:moveTo>
                      <a:pt x="7" y="1"/>
                    </a:moveTo>
                    <a:cubicBezTo>
                      <a:pt x="6" y="2"/>
                      <a:pt x="4" y="8"/>
                      <a:pt x="2" y="8"/>
                    </a:cubicBezTo>
                    <a:cubicBezTo>
                      <a:pt x="0" y="7"/>
                      <a:pt x="1" y="2"/>
                      <a:pt x="1"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6" name="Freeform 673"/>
              <p:cNvSpPr>
                <a:spLocks/>
              </p:cNvSpPr>
              <p:nvPr/>
            </p:nvSpPr>
            <p:spPr bwMode="auto">
              <a:xfrm>
                <a:off x="4279" y="2381"/>
                <a:ext cx="8" cy="2"/>
              </a:xfrm>
              <a:custGeom>
                <a:avLst/>
                <a:gdLst>
                  <a:gd name="T0" fmla="*/ 0 w 4"/>
                  <a:gd name="T1" fmla="*/ 32 h 1"/>
                  <a:gd name="T2" fmla="*/ 128 w 4"/>
                  <a:gd name="T3" fmla="*/ 32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1"/>
                    </a:moveTo>
                    <a:cubicBezTo>
                      <a:pt x="2" y="1"/>
                      <a:pt x="3" y="0"/>
                      <a:pt x="4"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7" name="Freeform 674"/>
              <p:cNvSpPr>
                <a:spLocks/>
              </p:cNvSpPr>
              <p:nvPr/>
            </p:nvSpPr>
            <p:spPr bwMode="auto">
              <a:xfrm>
                <a:off x="4123" y="2445"/>
                <a:ext cx="7" cy="4"/>
              </a:xfrm>
              <a:custGeom>
                <a:avLst/>
                <a:gdLst>
                  <a:gd name="T0" fmla="*/ 0 w 4"/>
                  <a:gd name="T1" fmla="*/ 64 h 2"/>
                  <a:gd name="T2" fmla="*/ 65 w 4"/>
                  <a:gd name="T3" fmla="*/ 0 h 2"/>
                  <a:gd name="T4" fmla="*/ 0 60000 65536"/>
                  <a:gd name="T5" fmla="*/ 0 60000 65536"/>
                  <a:gd name="T6" fmla="*/ 0 w 4"/>
                  <a:gd name="T7" fmla="*/ 0 h 2"/>
                  <a:gd name="T8" fmla="*/ 4 w 4"/>
                  <a:gd name="T9" fmla="*/ 2 h 2"/>
                </a:gdLst>
                <a:ahLst/>
                <a:cxnLst>
                  <a:cxn ang="T4">
                    <a:pos x="T0" y="T1"/>
                  </a:cxn>
                  <a:cxn ang="T5">
                    <a:pos x="T2" y="T3"/>
                  </a:cxn>
                </a:cxnLst>
                <a:rect l="T6" t="T7" r="T8" b="T9"/>
                <a:pathLst>
                  <a:path w="4" h="2">
                    <a:moveTo>
                      <a:pt x="0" y="2"/>
                    </a:moveTo>
                    <a:cubicBezTo>
                      <a:pt x="1" y="1"/>
                      <a:pt x="2" y="0"/>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8" name="Freeform 675"/>
              <p:cNvSpPr>
                <a:spLocks/>
              </p:cNvSpPr>
              <p:nvPr/>
            </p:nvSpPr>
            <p:spPr bwMode="auto">
              <a:xfrm>
                <a:off x="4037" y="2601"/>
                <a:ext cx="6" cy="4"/>
              </a:xfrm>
              <a:custGeom>
                <a:avLst/>
                <a:gdLst>
                  <a:gd name="T0" fmla="*/ 96 w 3"/>
                  <a:gd name="T1" fmla="*/ 0 h 2"/>
                  <a:gd name="T2" fmla="*/ 0 w 3"/>
                  <a:gd name="T3" fmla="*/ 64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3" y="0"/>
                    </a:moveTo>
                    <a:cubicBezTo>
                      <a:pt x="2" y="1"/>
                      <a:pt x="1" y="1"/>
                      <a:pt x="0"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09" name="Freeform 676"/>
              <p:cNvSpPr>
                <a:spLocks/>
              </p:cNvSpPr>
              <p:nvPr/>
            </p:nvSpPr>
            <p:spPr bwMode="auto">
              <a:xfrm>
                <a:off x="4061" y="2565"/>
                <a:ext cx="2" cy="12"/>
              </a:xfrm>
              <a:custGeom>
                <a:avLst/>
                <a:gdLst>
                  <a:gd name="T0" fmla="*/ 0 w 1"/>
                  <a:gd name="T1" fmla="*/ 192 h 6"/>
                  <a:gd name="T2" fmla="*/ 32 w 1"/>
                  <a:gd name="T3" fmla="*/ 0 h 6"/>
                  <a:gd name="T4" fmla="*/ 0 60000 65536"/>
                  <a:gd name="T5" fmla="*/ 0 60000 65536"/>
                  <a:gd name="T6" fmla="*/ 0 w 1"/>
                  <a:gd name="T7" fmla="*/ 0 h 6"/>
                  <a:gd name="T8" fmla="*/ 1 w 1"/>
                  <a:gd name="T9" fmla="*/ 6 h 6"/>
                </a:gdLst>
                <a:ahLst/>
                <a:cxnLst>
                  <a:cxn ang="T4">
                    <a:pos x="T0" y="T1"/>
                  </a:cxn>
                  <a:cxn ang="T5">
                    <a:pos x="T2" y="T3"/>
                  </a:cxn>
                </a:cxnLst>
                <a:rect l="T6" t="T7" r="T8" b="T9"/>
                <a:pathLst>
                  <a:path w="1" h="6">
                    <a:moveTo>
                      <a:pt x="0" y="6"/>
                    </a:moveTo>
                    <a:cubicBezTo>
                      <a:pt x="0" y="4"/>
                      <a:pt x="0" y="2"/>
                      <a:pt x="1"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0" name="Freeform 677"/>
              <p:cNvSpPr>
                <a:spLocks/>
              </p:cNvSpPr>
              <p:nvPr/>
            </p:nvSpPr>
            <p:spPr bwMode="auto">
              <a:xfrm>
                <a:off x="3970" y="2482"/>
                <a:ext cx="8" cy="4"/>
              </a:xfrm>
              <a:custGeom>
                <a:avLst/>
                <a:gdLst>
                  <a:gd name="T0" fmla="*/ 0 w 4"/>
                  <a:gd name="T1" fmla="*/ 64 h 2"/>
                  <a:gd name="T2" fmla="*/ 128 w 4"/>
                  <a:gd name="T3" fmla="*/ 0 h 2"/>
                  <a:gd name="T4" fmla="*/ 0 60000 65536"/>
                  <a:gd name="T5" fmla="*/ 0 60000 65536"/>
                  <a:gd name="T6" fmla="*/ 0 w 4"/>
                  <a:gd name="T7" fmla="*/ 0 h 2"/>
                  <a:gd name="T8" fmla="*/ 4 w 4"/>
                  <a:gd name="T9" fmla="*/ 2 h 2"/>
                </a:gdLst>
                <a:ahLst/>
                <a:cxnLst>
                  <a:cxn ang="T4">
                    <a:pos x="T0" y="T1"/>
                  </a:cxn>
                  <a:cxn ang="T5">
                    <a:pos x="T2" y="T3"/>
                  </a:cxn>
                </a:cxnLst>
                <a:rect l="T6" t="T7" r="T8" b="T9"/>
                <a:pathLst>
                  <a:path w="4" h="2">
                    <a:moveTo>
                      <a:pt x="0" y="2"/>
                    </a:moveTo>
                    <a:cubicBezTo>
                      <a:pt x="1" y="1"/>
                      <a:pt x="2" y="0"/>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1" name="Freeform 678"/>
              <p:cNvSpPr>
                <a:spLocks/>
              </p:cNvSpPr>
              <p:nvPr/>
            </p:nvSpPr>
            <p:spPr bwMode="auto">
              <a:xfrm>
                <a:off x="3992" y="2490"/>
                <a:ext cx="2" cy="18"/>
              </a:xfrm>
              <a:custGeom>
                <a:avLst/>
                <a:gdLst>
                  <a:gd name="T0" fmla="*/ 32 w 1"/>
                  <a:gd name="T1" fmla="*/ 0 h 9"/>
                  <a:gd name="T2" fmla="*/ 0 w 1"/>
                  <a:gd name="T3" fmla="*/ 288 h 9"/>
                  <a:gd name="T4" fmla="*/ 0 60000 65536"/>
                  <a:gd name="T5" fmla="*/ 0 60000 65536"/>
                  <a:gd name="T6" fmla="*/ 0 w 1"/>
                  <a:gd name="T7" fmla="*/ 0 h 9"/>
                  <a:gd name="T8" fmla="*/ 1 w 1"/>
                  <a:gd name="T9" fmla="*/ 9 h 9"/>
                </a:gdLst>
                <a:ahLst/>
                <a:cxnLst>
                  <a:cxn ang="T4">
                    <a:pos x="T0" y="T1"/>
                  </a:cxn>
                  <a:cxn ang="T5">
                    <a:pos x="T2" y="T3"/>
                  </a:cxn>
                </a:cxnLst>
                <a:rect l="T6" t="T7" r="T8" b="T9"/>
                <a:pathLst>
                  <a:path w="1" h="9">
                    <a:moveTo>
                      <a:pt x="1" y="0"/>
                    </a:moveTo>
                    <a:cubicBezTo>
                      <a:pt x="0" y="2"/>
                      <a:pt x="0" y="6"/>
                      <a:pt x="0" y="9"/>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2" name="Freeform 679"/>
              <p:cNvSpPr>
                <a:spLocks/>
              </p:cNvSpPr>
              <p:nvPr/>
            </p:nvSpPr>
            <p:spPr bwMode="auto">
              <a:xfrm>
                <a:off x="3954" y="2538"/>
                <a:ext cx="14" cy="16"/>
              </a:xfrm>
              <a:custGeom>
                <a:avLst/>
                <a:gdLst>
                  <a:gd name="T0" fmla="*/ 96 w 7"/>
                  <a:gd name="T1" fmla="*/ 256 h 8"/>
                  <a:gd name="T2" fmla="*/ 160 w 7"/>
                  <a:gd name="T3" fmla="*/ 64 h 8"/>
                  <a:gd name="T4" fmla="*/ 0 w 7"/>
                  <a:gd name="T5" fmla="*/ 224 h 8"/>
                  <a:gd name="T6" fmla="*/ 0 60000 65536"/>
                  <a:gd name="T7" fmla="*/ 0 60000 65536"/>
                  <a:gd name="T8" fmla="*/ 0 60000 65536"/>
                  <a:gd name="T9" fmla="*/ 0 w 7"/>
                  <a:gd name="T10" fmla="*/ 0 h 8"/>
                  <a:gd name="T11" fmla="*/ 7 w 7"/>
                  <a:gd name="T12" fmla="*/ 8 h 8"/>
                </a:gdLst>
                <a:ahLst/>
                <a:cxnLst>
                  <a:cxn ang="T6">
                    <a:pos x="T0" y="T1"/>
                  </a:cxn>
                  <a:cxn ang="T7">
                    <a:pos x="T2" y="T3"/>
                  </a:cxn>
                  <a:cxn ang="T8">
                    <a:pos x="T4" y="T5"/>
                  </a:cxn>
                </a:cxnLst>
                <a:rect l="T9" t="T10" r="T11" b="T12"/>
                <a:pathLst>
                  <a:path w="7" h="8">
                    <a:moveTo>
                      <a:pt x="3" y="8"/>
                    </a:moveTo>
                    <a:cubicBezTo>
                      <a:pt x="4" y="7"/>
                      <a:pt x="7" y="3"/>
                      <a:pt x="5" y="2"/>
                    </a:cubicBezTo>
                    <a:cubicBezTo>
                      <a:pt x="3" y="0"/>
                      <a:pt x="0" y="6"/>
                      <a:pt x="0"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3" name="Freeform 680"/>
              <p:cNvSpPr>
                <a:spLocks/>
              </p:cNvSpPr>
              <p:nvPr/>
            </p:nvSpPr>
            <p:spPr bwMode="auto">
              <a:xfrm>
                <a:off x="3984" y="2611"/>
                <a:ext cx="14" cy="20"/>
              </a:xfrm>
              <a:custGeom>
                <a:avLst/>
                <a:gdLst>
                  <a:gd name="T0" fmla="*/ 0 w 7"/>
                  <a:gd name="T1" fmla="*/ 192 h 10"/>
                  <a:gd name="T2" fmla="*/ 96 w 7"/>
                  <a:gd name="T3" fmla="*/ 0 h 10"/>
                  <a:gd name="T4" fmla="*/ 64 w 7"/>
                  <a:gd name="T5" fmla="*/ 320 h 10"/>
                  <a:gd name="T6" fmla="*/ 0 60000 65536"/>
                  <a:gd name="T7" fmla="*/ 0 60000 65536"/>
                  <a:gd name="T8" fmla="*/ 0 60000 65536"/>
                  <a:gd name="T9" fmla="*/ 0 w 7"/>
                  <a:gd name="T10" fmla="*/ 0 h 10"/>
                  <a:gd name="T11" fmla="*/ 7 w 7"/>
                  <a:gd name="T12" fmla="*/ 10 h 10"/>
                </a:gdLst>
                <a:ahLst/>
                <a:cxnLst>
                  <a:cxn ang="T6">
                    <a:pos x="T0" y="T1"/>
                  </a:cxn>
                  <a:cxn ang="T7">
                    <a:pos x="T2" y="T3"/>
                  </a:cxn>
                  <a:cxn ang="T8">
                    <a:pos x="T4" y="T5"/>
                  </a:cxn>
                </a:cxnLst>
                <a:rect l="T9" t="T10" r="T11" b="T12"/>
                <a:pathLst>
                  <a:path w="7" h="10">
                    <a:moveTo>
                      <a:pt x="0" y="6"/>
                    </a:moveTo>
                    <a:cubicBezTo>
                      <a:pt x="0" y="4"/>
                      <a:pt x="1" y="2"/>
                      <a:pt x="3" y="0"/>
                    </a:cubicBezTo>
                    <a:cubicBezTo>
                      <a:pt x="7" y="2"/>
                      <a:pt x="4" y="8"/>
                      <a:pt x="2" y="1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4" name="Freeform 681"/>
              <p:cNvSpPr>
                <a:spLocks/>
              </p:cNvSpPr>
              <p:nvPr/>
            </p:nvSpPr>
            <p:spPr bwMode="auto">
              <a:xfrm>
                <a:off x="3936" y="2627"/>
                <a:ext cx="8" cy="2"/>
              </a:xfrm>
              <a:custGeom>
                <a:avLst/>
                <a:gdLst>
                  <a:gd name="T0" fmla="*/ 0 w 4"/>
                  <a:gd name="T1" fmla="*/ 0 h 1"/>
                  <a:gd name="T2" fmla="*/ 128 w 4"/>
                  <a:gd name="T3" fmla="*/ 32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0"/>
                    </a:moveTo>
                    <a:cubicBezTo>
                      <a:pt x="1" y="1"/>
                      <a:pt x="3" y="1"/>
                      <a:pt x="4"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5" name="Freeform 682"/>
              <p:cNvSpPr>
                <a:spLocks/>
              </p:cNvSpPr>
              <p:nvPr/>
            </p:nvSpPr>
            <p:spPr bwMode="auto">
              <a:xfrm>
                <a:off x="3970" y="2686"/>
                <a:ext cx="1" cy="6"/>
              </a:xfrm>
              <a:custGeom>
                <a:avLst/>
                <a:gdLst>
                  <a:gd name="T0" fmla="*/ 0 w 1"/>
                  <a:gd name="T1" fmla="*/ 96 h 3"/>
                  <a:gd name="T2" fmla="*/ 0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0" y="3"/>
                    </a:moveTo>
                    <a:cubicBezTo>
                      <a:pt x="0" y="2"/>
                      <a:pt x="0" y="1"/>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6" name="Freeform 683"/>
              <p:cNvSpPr>
                <a:spLocks/>
              </p:cNvSpPr>
              <p:nvPr/>
            </p:nvSpPr>
            <p:spPr bwMode="auto">
              <a:xfrm>
                <a:off x="3990" y="2730"/>
                <a:ext cx="4" cy="6"/>
              </a:xfrm>
              <a:custGeom>
                <a:avLst/>
                <a:gdLst>
                  <a:gd name="T0" fmla="*/ 0 w 2"/>
                  <a:gd name="T1" fmla="*/ 96 h 3"/>
                  <a:gd name="T2" fmla="*/ 64 w 2"/>
                  <a:gd name="T3" fmla="*/ 0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0" y="3"/>
                    </a:moveTo>
                    <a:cubicBezTo>
                      <a:pt x="1" y="2"/>
                      <a:pt x="2" y="1"/>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7" name="Freeform 684"/>
              <p:cNvSpPr>
                <a:spLocks/>
              </p:cNvSpPr>
              <p:nvPr/>
            </p:nvSpPr>
            <p:spPr bwMode="auto">
              <a:xfrm>
                <a:off x="4162" y="2819"/>
                <a:ext cx="12" cy="20"/>
              </a:xfrm>
              <a:custGeom>
                <a:avLst/>
                <a:gdLst>
                  <a:gd name="T0" fmla="*/ 0 w 6"/>
                  <a:gd name="T1" fmla="*/ 128 h 10"/>
                  <a:gd name="T2" fmla="*/ 32 w 6"/>
                  <a:gd name="T3" fmla="*/ 160 h 10"/>
                  <a:gd name="T4" fmla="*/ 96 w 6"/>
                  <a:gd name="T5" fmla="*/ 0 h 10"/>
                  <a:gd name="T6" fmla="*/ 128 w 6"/>
                  <a:gd name="T7" fmla="*/ 320 h 10"/>
                  <a:gd name="T8" fmla="*/ 0 60000 65536"/>
                  <a:gd name="T9" fmla="*/ 0 60000 65536"/>
                  <a:gd name="T10" fmla="*/ 0 60000 65536"/>
                  <a:gd name="T11" fmla="*/ 0 60000 65536"/>
                  <a:gd name="T12" fmla="*/ 0 w 6"/>
                  <a:gd name="T13" fmla="*/ 0 h 10"/>
                  <a:gd name="T14" fmla="*/ 6 w 6"/>
                  <a:gd name="T15" fmla="*/ 10 h 10"/>
                </a:gdLst>
                <a:ahLst/>
                <a:cxnLst>
                  <a:cxn ang="T8">
                    <a:pos x="T0" y="T1"/>
                  </a:cxn>
                  <a:cxn ang="T9">
                    <a:pos x="T2" y="T3"/>
                  </a:cxn>
                  <a:cxn ang="T10">
                    <a:pos x="T4" y="T5"/>
                  </a:cxn>
                  <a:cxn ang="T11">
                    <a:pos x="T6" y="T7"/>
                  </a:cxn>
                </a:cxnLst>
                <a:rect l="T12" t="T13" r="T14" b="T15"/>
                <a:pathLst>
                  <a:path w="6" h="10">
                    <a:moveTo>
                      <a:pt x="0" y="4"/>
                    </a:moveTo>
                    <a:cubicBezTo>
                      <a:pt x="0" y="5"/>
                      <a:pt x="0" y="5"/>
                      <a:pt x="1" y="5"/>
                    </a:cubicBezTo>
                    <a:cubicBezTo>
                      <a:pt x="1" y="3"/>
                      <a:pt x="1" y="0"/>
                      <a:pt x="3" y="0"/>
                    </a:cubicBezTo>
                    <a:cubicBezTo>
                      <a:pt x="6" y="0"/>
                      <a:pt x="4" y="8"/>
                      <a:pt x="4" y="1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8" name="Freeform 685"/>
              <p:cNvSpPr>
                <a:spLocks/>
              </p:cNvSpPr>
              <p:nvPr/>
            </p:nvSpPr>
            <p:spPr bwMode="auto">
              <a:xfrm>
                <a:off x="4093" y="2863"/>
                <a:ext cx="18" cy="19"/>
              </a:xfrm>
              <a:custGeom>
                <a:avLst/>
                <a:gdLst>
                  <a:gd name="T0" fmla="*/ 224 w 9"/>
                  <a:gd name="T1" fmla="*/ 29 h 10"/>
                  <a:gd name="T2" fmla="*/ 288 w 9"/>
                  <a:gd name="T3" fmla="*/ 76 h 10"/>
                  <a:gd name="T4" fmla="*/ 0 60000 65536"/>
                  <a:gd name="T5" fmla="*/ 0 60000 65536"/>
                  <a:gd name="T6" fmla="*/ 0 w 9"/>
                  <a:gd name="T7" fmla="*/ 0 h 10"/>
                  <a:gd name="T8" fmla="*/ 9 w 9"/>
                  <a:gd name="T9" fmla="*/ 10 h 10"/>
                </a:gdLst>
                <a:ahLst/>
                <a:cxnLst>
                  <a:cxn ang="T4">
                    <a:pos x="T0" y="T1"/>
                  </a:cxn>
                  <a:cxn ang="T5">
                    <a:pos x="T2" y="T3"/>
                  </a:cxn>
                </a:cxnLst>
                <a:rect l="T6" t="T7" r="T8" b="T9"/>
                <a:pathLst>
                  <a:path w="9" h="10">
                    <a:moveTo>
                      <a:pt x="7" y="1"/>
                    </a:moveTo>
                    <a:cubicBezTo>
                      <a:pt x="4" y="0"/>
                      <a:pt x="0" y="10"/>
                      <a:pt x="9"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19" name="Freeform 686"/>
              <p:cNvSpPr>
                <a:spLocks/>
              </p:cNvSpPr>
              <p:nvPr/>
            </p:nvSpPr>
            <p:spPr bwMode="auto">
              <a:xfrm>
                <a:off x="4150" y="2864"/>
                <a:ext cx="8" cy="6"/>
              </a:xfrm>
              <a:custGeom>
                <a:avLst/>
                <a:gdLst>
                  <a:gd name="T0" fmla="*/ 0 w 4"/>
                  <a:gd name="T1" fmla="*/ 0 h 3"/>
                  <a:gd name="T2" fmla="*/ 128 w 4"/>
                  <a:gd name="T3" fmla="*/ 96 h 3"/>
                  <a:gd name="T4" fmla="*/ 0 60000 65536"/>
                  <a:gd name="T5" fmla="*/ 0 60000 65536"/>
                  <a:gd name="T6" fmla="*/ 0 w 4"/>
                  <a:gd name="T7" fmla="*/ 0 h 3"/>
                  <a:gd name="T8" fmla="*/ 4 w 4"/>
                  <a:gd name="T9" fmla="*/ 3 h 3"/>
                </a:gdLst>
                <a:ahLst/>
                <a:cxnLst>
                  <a:cxn ang="T4">
                    <a:pos x="T0" y="T1"/>
                  </a:cxn>
                  <a:cxn ang="T5">
                    <a:pos x="T2" y="T3"/>
                  </a:cxn>
                </a:cxnLst>
                <a:rect l="T6" t="T7" r="T8" b="T9"/>
                <a:pathLst>
                  <a:path w="4" h="3">
                    <a:moveTo>
                      <a:pt x="0" y="0"/>
                    </a:moveTo>
                    <a:cubicBezTo>
                      <a:pt x="2" y="1"/>
                      <a:pt x="3" y="2"/>
                      <a:pt x="4"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0" name="Freeform 687"/>
              <p:cNvSpPr>
                <a:spLocks/>
              </p:cNvSpPr>
              <p:nvPr/>
            </p:nvSpPr>
            <p:spPr bwMode="auto">
              <a:xfrm>
                <a:off x="4214" y="2831"/>
                <a:ext cx="13" cy="14"/>
              </a:xfrm>
              <a:custGeom>
                <a:avLst/>
                <a:gdLst>
                  <a:gd name="T0" fmla="*/ 84 w 7"/>
                  <a:gd name="T1" fmla="*/ 0 h 7"/>
                  <a:gd name="T2" fmla="*/ 128 w 7"/>
                  <a:gd name="T3" fmla="*/ 160 h 7"/>
                  <a:gd name="T4" fmla="*/ 0 w 7"/>
                  <a:gd name="T5" fmla="*/ 96 h 7"/>
                  <a:gd name="T6" fmla="*/ 0 w 7"/>
                  <a:gd name="T7" fmla="*/ 96 h 7"/>
                  <a:gd name="T8" fmla="*/ 0 60000 65536"/>
                  <a:gd name="T9" fmla="*/ 0 60000 65536"/>
                  <a:gd name="T10" fmla="*/ 0 60000 65536"/>
                  <a:gd name="T11" fmla="*/ 0 60000 65536"/>
                  <a:gd name="T12" fmla="*/ 0 w 7"/>
                  <a:gd name="T13" fmla="*/ 0 h 7"/>
                  <a:gd name="T14" fmla="*/ 7 w 7"/>
                  <a:gd name="T15" fmla="*/ 7 h 7"/>
                </a:gdLst>
                <a:ahLst/>
                <a:cxnLst>
                  <a:cxn ang="T8">
                    <a:pos x="T0" y="T1"/>
                  </a:cxn>
                  <a:cxn ang="T9">
                    <a:pos x="T2" y="T3"/>
                  </a:cxn>
                  <a:cxn ang="T10">
                    <a:pos x="T4" y="T5"/>
                  </a:cxn>
                  <a:cxn ang="T11">
                    <a:pos x="T6" y="T7"/>
                  </a:cxn>
                </a:cxnLst>
                <a:rect l="T12" t="T13" r="T14" b="T15"/>
                <a:pathLst>
                  <a:path w="7" h="7">
                    <a:moveTo>
                      <a:pt x="4" y="0"/>
                    </a:moveTo>
                    <a:cubicBezTo>
                      <a:pt x="4" y="1"/>
                      <a:pt x="7" y="4"/>
                      <a:pt x="6" y="5"/>
                    </a:cubicBezTo>
                    <a:cubicBezTo>
                      <a:pt x="4" y="7"/>
                      <a:pt x="0" y="4"/>
                      <a:pt x="0" y="3"/>
                    </a:cubicBezTo>
                    <a:cubicBezTo>
                      <a:pt x="0" y="3"/>
                      <a:pt x="0" y="3"/>
                      <a:pt x="0"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1" name="Freeform 688"/>
              <p:cNvSpPr>
                <a:spLocks/>
              </p:cNvSpPr>
              <p:nvPr/>
            </p:nvSpPr>
            <p:spPr bwMode="auto">
              <a:xfrm>
                <a:off x="4269" y="2833"/>
                <a:ext cx="4" cy="6"/>
              </a:xfrm>
              <a:custGeom>
                <a:avLst/>
                <a:gdLst>
                  <a:gd name="T0" fmla="*/ 64 w 2"/>
                  <a:gd name="T1" fmla="*/ 0 h 3"/>
                  <a:gd name="T2" fmla="*/ 0 w 2"/>
                  <a:gd name="T3" fmla="*/ 96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2" y="0"/>
                    </a:moveTo>
                    <a:cubicBezTo>
                      <a:pt x="2" y="2"/>
                      <a:pt x="1" y="3"/>
                      <a:pt x="0"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2" name="Freeform 689"/>
              <p:cNvSpPr>
                <a:spLocks/>
              </p:cNvSpPr>
              <p:nvPr/>
            </p:nvSpPr>
            <p:spPr bwMode="auto">
              <a:xfrm>
                <a:off x="4295" y="2847"/>
                <a:ext cx="6" cy="1"/>
              </a:xfrm>
              <a:custGeom>
                <a:avLst/>
                <a:gdLst>
                  <a:gd name="T0" fmla="*/ 0 w 3"/>
                  <a:gd name="T1" fmla="*/ 0 h 1"/>
                  <a:gd name="T2" fmla="*/ 96 w 3"/>
                  <a:gd name="T3" fmla="*/ 0 h 1"/>
                  <a:gd name="T4" fmla="*/ 0 60000 65536"/>
                  <a:gd name="T5" fmla="*/ 0 60000 65536"/>
                  <a:gd name="T6" fmla="*/ 0 w 3"/>
                  <a:gd name="T7" fmla="*/ 0 h 1"/>
                  <a:gd name="T8" fmla="*/ 3 w 3"/>
                  <a:gd name="T9" fmla="*/ 1 h 1"/>
                </a:gdLst>
                <a:ahLst/>
                <a:cxnLst>
                  <a:cxn ang="T4">
                    <a:pos x="T0" y="T1"/>
                  </a:cxn>
                  <a:cxn ang="T5">
                    <a:pos x="T2" y="T3"/>
                  </a:cxn>
                </a:cxnLst>
                <a:rect l="T6" t="T7" r="T8" b="T9"/>
                <a:pathLst>
                  <a:path w="3" h="1">
                    <a:moveTo>
                      <a:pt x="0" y="0"/>
                    </a:moveTo>
                    <a:cubicBezTo>
                      <a:pt x="1" y="0"/>
                      <a:pt x="2" y="0"/>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3" name="Freeform 690"/>
              <p:cNvSpPr>
                <a:spLocks/>
              </p:cNvSpPr>
              <p:nvPr/>
            </p:nvSpPr>
            <p:spPr bwMode="auto">
              <a:xfrm>
                <a:off x="4311" y="2890"/>
                <a:ext cx="11" cy="16"/>
              </a:xfrm>
              <a:custGeom>
                <a:avLst/>
                <a:gdLst>
                  <a:gd name="T0" fmla="*/ 81 w 6"/>
                  <a:gd name="T1" fmla="*/ 256 h 8"/>
                  <a:gd name="T2" fmla="*/ 81 w 6"/>
                  <a:gd name="T3" fmla="*/ 0 h 8"/>
                  <a:gd name="T4" fmla="*/ 0 w 6"/>
                  <a:gd name="T5" fmla="*/ 224 h 8"/>
                  <a:gd name="T6" fmla="*/ 0 60000 65536"/>
                  <a:gd name="T7" fmla="*/ 0 60000 65536"/>
                  <a:gd name="T8" fmla="*/ 0 60000 65536"/>
                  <a:gd name="T9" fmla="*/ 0 w 6"/>
                  <a:gd name="T10" fmla="*/ 0 h 8"/>
                  <a:gd name="T11" fmla="*/ 6 w 6"/>
                  <a:gd name="T12" fmla="*/ 8 h 8"/>
                </a:gdLst>
                <a:ahLst/>
                <a:cxnLst>
                  <a:cxn ang="T6">
                    <a:pos x="T0" y="T1"/>
                  </a:cxn>
                  <a:cxn ang="T7">
                    <a:pos x="T2" y="T3"/>
                  </a:cxn>
                  <a:cxn ang="T8">
                    <a:pos x="T4" y="T5"/>
                  </a:cxn>
                </a:cxnLst>
                <a:rect l="T9" t="T10" r="T11" b="T12"/>
                <a:pathLst>
                  <a:path w="6" h="8">
                    <a:moveTo>
                      <a:pt x="4" y="8"/>
                    </a:moveTo>
                    <a:cubicBezTo>
                      <a:pt x="6" y="5"/>
                      <a:pt x="5" y="3"/>
                      <a:pt x="4" y="0"/>
                    </a:cubicBezTo>
                    <a:cubicBezTo>
                      <a:pt x="2" y="2"/>
                      <a:pt x="1" y="5"/>
                      <a:pt x="0"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4" name="Freeform 691"/>
              <p:cNvSpPr>
                <a:spLocks/>
              </p:cNvSpPr>
              <p:nvPr/>
            </p:nvSpPr>
            <p:spPr bwMode="auto">
              <a:xfrm>
                <a:off x="4366" y="2896"/>
                <a:ext cx="20" cy="18"/>
              </a:xfrm>
              <a:custGeom>
                <a:avLst/>
                <a:gdLst>
                  <a:gd name="T0" fmla="*/ 160 w 10"/>
                  <a:gd name="T1" fmla="*/ 0 h 9"/>
                  <a:gd name="T2" fmla="*/ 64 w 10"/>
                  <a:gd name="T3" fmla="*/ 224 h 9"/>
                  <a:gd name="T4" fmla="*/ 320 w 10"/>
                  <a:gd name="T5" fmla="*/ 32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5" y="0"/>
                    </a:moveTo>
                    <a:cubicBezTo>
                      <a:pt x="4" y="1"/>
                      <a:pt x="0" y="5"/>
                      <a:pt x="2" y="7"/>
                    </a:cubicBezTo>
                    <a:cubicBezTo>
                      <a:pt x="5" y="9"/>
                      <a:pt x="9" y="4"/>
                      <a:pt x="10"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5" name="Freeform 692"/>
              <p:cNvSpPr>
                <a:spLocks/>
              </p:cNvSpPr>
              <p:nvPr/>
            </p:nvSpPr>
            <p:spPr bwMode="auto">
              <a:xfrm>
                <a:off x="4370" y="2857"/>
                <a:ext cx="6" cy="9"/>
              </a:xfrm>
              <a:custGeom>
                <a:avLst/>
                <a:gdLst>
                  <a:gd name="T0" fmla="*/ 0 w 3"/>
                  <a:gd name="T1" fmla="*/ 0 h 5"/>
                  <a:gd name="T2" fmla="*/ 96 w 3"/>
                  <a:gd name="T3" fmla="*/ 94 h 5"/>
                  <a:gd name="T4" fmla="*/ 0 60000 65536"/>
                  <a:gd name="T5" fmla="*/ 0 60000 65536"/>
                  <a:gd name="T6" fmla="*/ 0 w 3"/>
                  <a:gd name="T7" fmla="*/ 0 h 5"/>
                  <a:gd name="T8" fmla="*/ 3 w 3"/>
                  <a:gd name="T9" fmla="*/ 5 h 5"/>
                </a:gdLst>
                <a:ahLst/>
                <a:cxnLst>
                  <a:cxn ang="T4">
                    <a:pos x="T0" y="T1"/>
                  </a:cxn>
                  <a:cxn ang="T5">
                    <a:pos x="T2" y="T3"/>
                  </a:cxn>
                </a:cxnLst>
                <a:rect l="T6" t="T7" r="T8" b="T9"/>
                <a:pathLst>
                  <a:path w="3" h="5">
                    <a:moveTo>
                      <a:pt x="0" y="0"/>
                    </a:moveTo>
                    <a:cubicBezTo>
                      <a:pt x="1" y="2"/>
                      <a:pt x="1" y="3"/>
                      <a:pt x="3"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6" name="Freeform 693"/>
              <p:cNvSpPr>
                <a:spLocks/>
              </p:cNvSpPr>
              <p:nvPr/>
            </p:nvSpPr>
            <p:spPr bwMode="auto">
              <a:xfrm>
                <a:off x="4427" y="2872"/>
                <a:ext cx="2" cy="12"/>
              </a:xfrm>
              <a:custGeom>
                <a:avLst/>
                <a:gdLst>
                  <a:gd name="T0" fmla="*/ 32 w 1"/>
                  <a:gd name="T1" fmla="*/ 0 h 6"/>
                  <a:gd name="T2" fmla="*/ 32 w 1"/>
                  <a:gd name="T3" fmla="*/ 192 h 6"/>
                  <a:gd name="T4" fmla="*/ 0 60000 65536"/>
                  <a:gd name="T5" fmla="*/ 0 60000 65536"/>
                  <a:gd name="T6" fmla="*/ 0 w 1"/>
                  <a:gd name="T7" fmla="*/ 0 h 6"/>
                  <a:gd name="T8" fmla="*/ 1 w 1"/>
                  <a:gd name="T9" fmla="*/ 6 h 6"/>
                </a:gdLst>
                <a:ahLst/>
                <a:cxnLst>
                  <a:cxn ang="T4">
                    <a:pos x="T0" y="T1"/>
                  </a:cxn>
                  <a:cxn ang="T5">
                    <a:pos x="T2" y="T3"/>
                  </a:cxn>
                </a:cxnLst>
                <a:rect l="T6" t="T7" r="T8" b="T9"/>
                <a:pathLst>
                  <a:path w="1" h="6">
                    <a:moveTo>
                      <a:pt x="1" y="0"/>
                    </a:moveTo>
                    <a:cubicBezTo>
                      <a:pt x="1" y="2"/>
                      <a:pt x="0" y="5"/>
                      <a:pt x="1"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7" name="Freeform 694"/>
              <p:cNvSpPr>
                <a:spLocks/>
              </p:cNvSpPr>
              <p:nvPr/>
            </p:nvSpPr>
            <p:spPr bwMode="auto">
              <a:xfrm>
                <a:off x="4469" y="2884"/>
                <a:ext cx="8" cy="2"/>
              </a:xfrm>
              <a:custGeom>
                <a:avLst/>
                <a:gdLst>
                  <a:gd name="T0" fmla="*/ 0 w 4"/>
                  <a:gd name="T1" fmla="*/ 32 h 1"/>
                  <a:gd name="T2" fmla="*/ 128 w 4"/>
                  <a:gd name="T3" fmla="*/ 0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1"/>
                    </a:moveTo>
                    <a:cubicBezTo>
                      <a:pt x="2" y="1"/>
                      <a:pt x="3" y="0"/>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8" name="Freeform 695"/>
              <p:cNvSpPr>
                <a:spLocks/>
              </p:cNvSpPr>
              <p:nvPr/>
            </p:nvSpPr>
            <p:spPr bwMode="auto">
              <a:xfrm>
                <a:off x="4425" y="2930"/>
                <a:ext cx="2" cy="12"/>
              </a:xfrm>
              <a:custGeom>
                <a:avLst/>
                <a:gdLst>
                  <a:gd name="T0" fmla="*/ 0 w 1"/>
                  <a:gd name="T1" fmla="*/ 0 h 6"/>
                  <a:gd name="T2" fmla="*/ 32 w 1"/>
                  <a:gd name="T3" fmla="*/ 192 h 6"/>
                  <a:gd name="T4" fmla="*/ 0 60000 65536"/>
                  <a:gd name="T5" fmla="*/ 0 60000 65536"/>
                  <a:gd name="T6" fmla="*/ 0 w 1"/>
                  <a:gd name="T7" fmla="*/ 0 h 6"/>
                  <a:gd name="T8" fmla="*/ 1 w 1"/>
                  <a:gd name="T9" fmla="*/ 6 h 6"/>
                </a:gdLst>
                <a:ahLst/>
                <a:cxnLst>
                  <a:cxn ang="T4">
                    <a:pos x="T0" y="T1"/>
                  </a:cxn>
                  <a:cxn ang="T5">
                    <a:pos x="T2" y="T3"/>
                  </a:cxn>
                </a:cxnLst>
                <a:rect l="T6" t="T7" r="T8" b="T9"/>
                <a:pathLst>
                  <a:path w="1" h="6">
                    <a:moveTo>
                      <a:pt x="0" y="0"/>
                    </a:moveTo>
                    <a:cubicBezTo>
                      <a:pt x="1" y="1"/>
                      <a:pt x="1" y="4"/>
                      <a:pt x="1"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29" name="Freeform 696"/>
              <p:cNvSpPr>
                <a:spLocks/>
              </p:cNvSpPr>
              <p:nvPr/>
            </p:nvSpPr>
            <p:spPr bwMode="auto">
              <a:xfrm>
                <a:off x="4372" y="2962"/>
                <a:ext cx="4" cy="3"/>
              </a:xfrm>
              <a:custGeom>
                <a:avLst/>
                <a:gdLst>
                  <a:gd name="T0" fmla="*/ 0 w 2"/>
                  <a:gd name="T1" fmla="*/ 14 h 2"/>
                  <a:gd name="T2" fmla="*/ 64 w 2"/>
                  <a:gd name="T3" fmla="*/ 0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0" y="2"/>
                    </a:moveTo>
                    <a:cubicBezTo>
                      <a:pt x="1" y="2"/>
                      <a:pt x="1" y="1"/>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0" name="Freeform 697"/>
              <p:cNvSpPr>
                <a:spLocks/>
              </p:cNvSpPr>
              <p:nvPr/>
            </p:nvSpPr>
            <p:spPr bwMode="auto">
              <a:xfrm>
                <a:off x="4330" y="2936"/>
                <a:ext cx="4" cy="10"/>
              </a:xfrm>
              <a:custGeom>
                <a:avLst/>
                <a:gdLst>
                  <a:gd name="T0" fmla="*/ 0 w 2"/>
                  <a:gd name="T1" fmla="*/ 160 h 5"/>
                  <a:gd name="T2" fmla="*/ 64 w 2"/>
                  <a:gd name="T3" fmla="*/ 0 h 5"/>
                  <a:gd name="T4" fmla="*/ 0 60000 65536"/>
                  <a:gd name="T5" fmla="*/ 0 60000 65536"/>
                  <a:gd name="T6" fmla="*/ 0 w 2"/>
                  <a:gd name="T7" fmla="*/ 0 h 5"/>
                  <a:gd name="T8" fmla="*/ 2 w 2"/>
                  <a:gd name="T9" fmla="*/ 5 h 5"/>
                </a:gdLst>
                <a:ahLst/>
                <a:cxnLst>
                  <a:cxn ang="T4">
                    <a:pos x="T0" y="T1"/>
                  </a:cxn>
                  <a:cxn ang="T5">
                    <a:pos x="T2" y="T3"/>
                  </a:cxn>
                </a:cxnLst>
                <a:rect l="T6" t="T7" r="T8" b="T9"/>
                <a:pathLst>
                  <a:path w="2" h="5">
                    <a:moveTo>
                      <a:pt x="0" y="5"/>
                    </a:moveTo>
                    <a:cubicBezTo>
                      <a:pt x="1" y="3"/>
                      <a:pt x="2" y="2"/>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1" name="Freeform 698"/>
              <p:cNvSpPr>
                <a:spLocks/>
              </p:cNvSpPr>
              <p:nvPr/>
            </p:nvSpPr>
            <p:spPr bwMode="auto">
              <a:xfrm>
                <a:off x="4301" y="2958"/>
                <a:ext cx="12" cy="11"/>
              </a:xfrm>
              <a:custGeom>
                <a:avLst/>
                <a:gdLst>
                  <a:gd name="T0" fmla="*/ 0 w 6"/>
                  <a:gd name="T1" fmla="*/ 24 h 6"/>
                  <a:gd name="T2" fmla="*/ 96 w 6"/>
                  <a:gd name="T3" fmla="*/ 125 h 6"/>
                  <a:gd name="T4" fmla="*/ 128 w 6"/>
                  <a:gd name="T5" fmla="*/ 0 h 6"/>
                  <a:gd name="T6" fmla="*/ 0 60000 65536"/>
                  <a:gd name="T7" fmla="*/ 0 60000 65536"/>
                  <a:gd name="T8" fmla="*/ 0 60000 65536"/>
                  <a:gd name="T9" fmla="*/ 0 w 6"/>
                  <a:gd name="T10" fmla="*/ 0 h 6"/>
                  <a:gd name="T11" fmla="*/ 6 w 6"/>
                  <a:gd name="T12" fmla="*/ 6 h 6"/>
                </a:gdLst>
                <a:ahLst/>
                <a:cxnLst>
                  <a:cxn ang="T6">
                    <a:pos x="T0" y="T1"/>
                  </a:cxn>
                  <a:cxn ang="T7">
                    <a:pos x="T2" y="T3"/>
                  </a:cxn>
                  <a:cxn ang="T8">
                    <a:pos x="T4" y="T5"/>
                  </a:cxn>
                </a:cxnLst>
                <a:rect l="T9" t="T10" r="T11" b="T12"/>
                <a:pathLst>
                  <a:path w="6" h="6">
                    <a:moveTo>
                      <a:pt x="0" y="1"/>
                    </a:moveTo>
                    <a:cubicBezTo>
                      <a:pt x="1" y="3"/>
                      <a:pt x="1" y="5"/>
                      <a:pt x="3" y="6"/>
                    </a:cubicBezTo>
                    <a:cubicBezTo>
                      <a:pt x="5" y="6"/>
                      <a:pt x="6" y="2"/>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2" name="Freeform 699"/>
              <p:cNvSpPr>
                <a:spLocks/>
              </p:cNvSpPr>
              <p:nvPr/>
            </p:nvSpPr>
            <p:spPr bwMode="auto">
              <a:xfrm>
                <a:off x="4356" y="2987"/>
                <a:ext cx="12" cy="12"/>
              </a:xfrm>
              <a:custGeom>
                <a:avLst/>
                <a:gdLst>
                  <a:gd name="T0" fmla="*/ 192 w 6"/>
                  <a:gd name="T1" fmla="*/ 128 h 6"/>
                  <a:gd name="T2" fmla="*/ 64 w 6"/>
                  <a:gd name="T3" fmla="*/ 192 h 6"/>
                  <a:gd name="T4" fmla="*/ 128 w 6"/>
                  <a:gd name="T5" fmla="*/ 0 h 6"/>
                  <a:gd name="T6" fmla="*/ 0 60000 65536"/>
                  <a:gd name="T7" fmla="*/ 0 60000 65536"/>
                  <a:gd name="T8" fmla="*/ 0 60000 65536"/>
                  <a:gd name="T9" fmla="*/ 0 w 6"/>
                  <a:gd name="T10" fmla="*/ 0 h 6"/>
                  <a:gd name="T11" fmla="*/ 6 w 6"/>
                  <a:gd name="T12" fmla="*/ 6 h 6"/>
                </a:gdLst>
                <a:ahLst/>
                <a:cxnLst>
                  <a:cxn ang="T6">
                    <a:pos x="T0" y="T1"/>
                  </a:cxn>
                  <a:cxn ang="T7">
                    <a:pos x="T2" y="T3"/>
                  </a:cxn>
                  <a:cxn ang="T8">
                    <a:pos x="T4" y="T5"/>
                  </a:cxn>
                </a:cxnLst>
                <a:rect l="T9" t="T10" r="T11" b="T12"/>
                <a:pathLst>
                  <a:path w="6" h="6">
                    <a:moveTo>
                      <a:pt x="6" y="4"/>
                    </a:moveTo>
                    <a:cubicBezTo>
                      <a:pt x="5" y="5"/>
                      <a:pt x="4" y="6"/>
                      <a:pt x="2" y="6"/>
                    </a:cubicBezTo>
                    <a:cubicBezTo>
                      <a:pt x="0" y="4"/>
                      <a:pt x="3" y="1"/>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3" name="Freeform 700"/>
              <p:cNvSpPr>
                <a:spLocks/>
              </p:cNvSpPr>
              <p:nvPr/>
            </p:nvSpPr>
            <p:spPr bwMode="auto">
              <a:xfrm>
                <a:off x="4249" y="2991"/>
                <a:ext cx="20" cy="16"/>
              </a:xfrm>
              <a:custGeom>
                <a:avLst/>
                <a:gdLst>
                  <a:gd name="T0" fmla="*/ 32 w 10"/>
                  <a:gd name="T1" fmla="*/ 64 h 8"/>
                  <a:gd name="T2" fmla="*/ 256 w 10"/>
                  <a:gd name="T3" fmla="*/ 64 h 8"/>
                  <a:gd name="T4" fmla="*/ 0 w 10"/>
                  <a:gd name="T5" fmla="*/ 256 h 8"/>
                  <a:gd name="T6" fmla="*/ 0 60000 65536"/>
                  <a:gd name="T7" fmla="*/ 0 60000 65536"/>
                  <a:gd name="T8" fmla="*/ 0 60000 65536"/>
                  <a:gd name="T9" fmla="*/ 0 w 10"/>
                  <a:gd name="T10" fmla="*/ 0 h 8"/>
                  <a:gd name="T11" fmla="*/ 10 w 10"/>
                  <a:gd name="T12" fmla="*/ 8 h 8"/>
                </a:gdLst>
                <a:ahLst/>
                <a:cxnLst>
                  <a:cxn ang="T6">
                    <a:pos x="T0" y="T1"/>
                  </a:cxn>
                  <a:cxn ang="T7">
                    <a:pos x="T2" y="T3"/>
                  </a:cxn>
                  <a:cxn ang="T8">
                    <a:pos x="T4" y="T5"/>
                  </a:cxn>
                </a:cxnLst>
                <a:rect l="T9" t="T10" r="T11" b="T12"/>
                <a:pathLst>
                  <a:path w="10" h="8">
                    <a:moveTo>
                      <a:pt x="1" y="2"/>
                    </a:moveTo>
                    <a:cubicBezTo>
                      <a:pt x="3" y="1"/>
                      <a:pt x="7" y="0"/>
                      <a:pt x="8" y="2"/>
                    </a:cubicBezTo>
                    <a:cubicBezTo>
                      <a:pt x="10" y="6"/>
                      <a:pt x="2" y="8"/>
                      <a:pt x="0" y="8"/>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4" name="Freeform 701"/>
              <p:cNvSpPr>
                <a:spLocks/>
              </p:cNvSpPr>
              <p:nvPr/>
            </p:nvSpPr>
            <p:spPr bwMode="auto">
              <a:xfrm>
                <a:off x="4198" y="3027"/>
                <a:ext cx="14" cy="16"/>
              </a:xfrm>
              <a:custGeom>
                <a:avLst/>
                <a:gdLst>
                  <a:gd name="T0" fmla="*/ 0 w 7"/>
                  <a:gd name="T1" fmla="*/ 160 h 8"/>
                  <a:gd name="T2" fmla="*/ 0 w 7"/>
                  <a:gd name="T3" fmla="*/ 0 h 8"/>
                  <a:gd name="T4" fmla="*/ 0 60000 65536"/>
                  <a:gd name="T5" fmla="*/ 0 60000 65536"/>
                  <a:gd name="T6" fmla="*/ 0 w 7"/>
                  <a:gd name="T7" fmla="*/ 0 h 8"/>
                  <a:gd name="T8" fmla="*/ 7 w 7"/>
                  <a:gd name="T9" fmla="*/ 8 h 8"/>
                </a:gdLst>
                <a:ahLst/>
                <a:cxnLst>
                  <a:cxn ang="T4">
                    <a:pos x="T0" y="T1"/>
                  </a:cxn>
                  <a:cxn ang="T5">
                    <a:pos x="T2" y="T3"/>
                  </a:cxn>
                </a:cxnLst>
                <a:rect l="T6" t="T7" r="T8" b="T9"/>
                <a:pathLst>
                  <a:path w="7" h="8">
                    <a:moveTo>
                      <a:pt x="0" y="5"/>
                    </a:moveTo>
                    <a:cubicBezTo>
                      <a:pt x="6" y="8"/>
                      <a:pt x="7" y="0"/>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5" name="Freeform 702"/>
              <p:cNvSpPr>
                <a:spLocks/>
              </p:cNvSpPr>
              <p:nvPr/>
            </p:nvSpPr>
            <p:spPr bwMode="auto">
              <a:xfrm>
                <a:off x="4210" y="3088"/>
                <a:ext cx="4" cy="6"/>
              </a:xfrm>
              <a:custGeom>
                <a:avLst/>
                <a:gdLst>
                  <a:gd name="T0" fmla="*/ 0 w 2"/>
                  <a:gd name="T1" fmla="*/ 96 h 3"/>
                  <a:gd name="T2" fmla="*/ 64 w 2"/>
                  <a:gd name="T3" fmla="*/ 0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0" y="3"/>
                    </a:moveTo>
                    <a:cubicBezTo>
                      <a:pt x="1" y="2"/>
                      <a:pt x="1" y="1"/>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6" name="Freeform 703"/>
              <p:cNvSpPr>
                <a:spLocks/>
              </p:cNvSpPr>
              <p:nvPr/>
            </p:nvSpPr>
            <p:spPr bwMode="auto">
              <a:xfrm>
                <a:off x="4293" y="3108"/>
                <a:ext cx="2" cy="6"/>
              </a:xfrm>
              <a:custGeom>
                <a:avLst/>
                <a:gdLst>
                  <a:gd name="T0" fmla="*/ 32 w 1"/>
                  <a:gd name="T1" fmla="*/ 96 h 3"/>
                  <a:gd name="T2" fmla="*/ 0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1" y="3"/>
                    </a:moveTo>
                    <a:cubicBezTo>
                      <a:pt x="0" y="2"/>
                      <a:pt x="0" y="1"/>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7" name="Freeform 704"/>
              <p:cNvSpPr>
                <a:spLocks/>
              </p:cNvSpPr>
              <p:nvPr/>
            </p:nvSpPr>
            <p:spPr bwMode="auto">
              <a:xfrm>
                <a:off x="4358" y="3078"/>
                <a:ext cx="2" cy="10"/>
              </a:xfrm>
              <a:custGeom>
                <a:avLst/>
                <a:gdLst>
                  <a:gd name="T0" fmla="*/ 0 w 1"/>
                  <a:gd name="T1" fmla="*/ 160 h 5"/>
                  <a:gd name="T2" fmla="*/ 32 w 1"/>
                  <a:gd name="T3" fmla="*/ 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0" y="5"/>
                    </a:moveTo>
                    <a:cubicBezTo>
                      <a:pt x="1" y="3"/>
                      <a:pt x="1" y="2"/>
                      <a:pt x="1"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8" name="Freeform 705"/>
              <p:cNvSpPr>
                <a:spLocks/>
              </p:cNvSpPr>
              <p:nvPr/>
            </p:nvSpPr>
            <p:spPr bwMode="auto">
              <a:xfrm>
                <a:off x="4416" y="3005"/>
                <a:ext cx="7" cy="8"/>
              </a:xfrm>
              <a:custGeom>
                <a:avLst/>
                <a:gdLst>
                  <a:gd name="T0" fmla="*/ 0 w 4"/>
                  <a:gd name="T1" fmla="*/ 0 h 4"/>
                  <a:gd name="T2" fmla="*/ 65 w 4"/>
                  <a:gd name="T3" fmla="*/ 128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0" y="0"/>
                    </a:moveTo>
                    <a:cubicBezTo>
                      <a:pt x="1" y="2"/>
                      <a:pt x="2" y="3"/>
                      <a:pt x="4"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39" name="Freeform 706"/>
              <p:cNvSpPr>
                <a:spLocks/>
              </p:cNvSpPr>
              <p:nvPr/>
            </p:nvSpPr>
            <p:spPr bwMode="auto">
              <a:xfrm>
                <a:off x="4475" y="2920"/>
                <a:ext cx="6" cy="10"/>
              </a:xfrm>
              <a:custGeom>
                <a:avLst/>
                <a:gdLst>
                  <a:gd name="T0" fmla="*/ 96 w 3"/>
                  <a:gd name="T1" fmla="*/ 0 h 5"/>
                  <a:gd name="T2" fmla="*/ 0 w 3"/>
                  <a:gd name="T3" fmla="*/ 160 h 5"/>
                  <a:gd name="T4" fmla="*/ 0 60000 65536"/>
                  <a:gd name="T5" fmla="*/ 0 60000 65536"/>
                  <a:gd name="T6" fmla="*/ 0 w 3"/>
                  <a:gd name="T7" fmla="*/ 0 h 5"/>
                  <a:gd name="T8" fmla="*/ 3 w 3"/>
                  <a:gd name="T9" fmla="*/ 5 h 5"/>
                </a:gdLst>
                <a:ahLst/>
                <a:cxnLst>
                  <a:cxn ang="T4">
                    <a:pos x="T0" y="T1"/>
                  </a:cxn>
                  <a:cxn ang="T5">
                    <a:pos x="T2" y="T3"/>
                  </a:cxn>
                </a:cxnLst>
                <a:rect l="T6" t="T7" r="T8" b="T9"/>
                <a:pathLst>
                  <a:path w="3" h="5">
                    <a:moveTo>
                      <a:pt x="3" y="0"/>
                    </a:moveTo>
                    <a:cubicBezTo>
                      <a:pt x="2" y="2"/>
                      <a:pt x="1" y="3"/>
                      <a:pt x="0"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0" name="Freeform 707"/>
              <p:cNvSpPr>
                <a:spLocks/>
              </p:cNvSpPr>
              <p:nvPr/>
            </p:nvSpPr>
            <p:spPr bwMode="auto">
              <a:xfrm>
                <a:off x="4309" y="2795"/>
                <a:ext cx="6" cy="10"/>
              </a:xfrm>
              <a:custGeom>
                <a:avLst/>
                <a:gdLst>
                  <a:gd name="T0" fmla="*/ 0 w 3"/>
                  <a:gd name="T1" fmla="*/ 0 h 5"/>
                  <a:gd name="T2" fmla="*/ 96 w 3"/>
                  <a:gd name="T3" fmla="*/ 160 h 5"/>
                  <a:gd name="T4" fmla="*/ 0 60000 65536"/>
                  <a:gd name="T5" fmla="*/ 0 60000 65536"/>
                  <a:gd name="T6" fmla="*/ 0 w 3"/>
                  <a:gd name="T7" fmla="*/ 0 h 5"/>
                  <a:gd name="T8" fmla="*/ 3 w 3"/>
                  <a:gd name="T9" fmla="*/ 5 h 5"/>
                </a:gdLst>
                <a:ahLst/>
                <a:cxnLst>
                  <a:cxn ang="T4">
                    <a:pos x="T0" y="T1"/>
                  </a:cxn>
                  <a:cxn ang="T5">
                    <a:pos x="T2" y="T3"/>
                  </a:cxn>
                </a:cxnLst>
                <a:rect l="T6" t="T7" r="T8" b="T9"/>
                <a:pathLst>
                  <a:path w="3" h="5">
                    <a:moveTo>
                      <a:pt x="0" y="0"/>
                    </a:moveTo>
                    <a:cubicBezTo>
                      <a:pt x="2" y="1"/>
                      <a:pt x="3" y="3"/>
                      <a:pt x="3"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1" name="Freeform 708"/>
              <p:cNvSpPr>
                <a:spLocks/>
              </p:cNvSpPr>
              <p:nvPr/>
            </p:nvSpPr>
            <p:spPr bwMode="auto">
              <a:xfrm>
                <a:off x="4134" y="2924"/>
                <a:ext cx="16" cy="16"/>
              </a:xfrm>
              <a:custGeom>
                <a:avLst/>
                <a:gdLst>
                  <a:gd name="T0" fmla="*/ 0 w 8"/>
                  <a:gd name="T1" fmla="*/ 128 h 8"/>
                  <a:gd name="T2" fmla="*/ 192 w 8"/>
                  <a:gd name="T3" fmla="*/ 0 h 8"/>
                  <a:gd name="T4" fmla="*/ 128 w 8"/>
                  <a:gd name="T5" fmla="*/ 256 h 8"/>
                  <a:gd name="T6" fmla="*/ 0 60000 65536"/>
                  <a:gd name="T7" fmla="*/ 0 60000 65536"/>
                  <a:gd name="T8" fmla="*/ 0 60000 65536"/>
                  <a:gd name="T9" fmla="*/ 0 w 8"/>
                  <a:gd name="T10" fmla="*/ 0 h 8"/>
                  <a:gd name="T11" fmla="*/ 8 w 8"/>
                  <a:gd name="T12" fmla="*/ 8 h 8"/>
                </a:gdLst>
                <a:ahLst/>
                <a:cxnLst>
                  <a:cxn ang="T6">
                    <a:pos x="T0" y="T1"/>
                  </a:cxn>
                  <a:cxn ang="T7">
                    <a:pos x="T2" y="T3"/>
                  </a:cxn>
                  <a:cxn ang="T8">
                    <a:pos x="T4" y="T5"/>
                  </a:cxn>
                </a:cxnLst>
                <a:rect l="T9" t="T10" r="T11" b="T12"/>
                <a:pathLst>
                  <a:path w="8" h="8">
                    <a:moveTo>
                      <a:pt x="0" y="4"/>
                    </a:moveTo>
                    <a:cubicBezTo>
                      <a:pt x="2" y="2"/>
                      <a:pt x="4" y="1"/>
                      <a:pt x="6" y="0"/>
                    </a:cubicBezTo>
                    <a:cubicBezTo>
                      <a:pt x="8" y="3"/>
                      <a:pt x="6" y="6"/>
                      <a:pt x="4" y="8"/>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2" name="Freeform 709"/>
              <p:cNvSpPr>
                <a:spLocks/>
              </p:cNvSpPr>
              <p:nvPr/>
            </p:nvSpPr>
            <p:spPr bwMode="auto">
              <a:xfrm>
                <a:off x="4182" y="2962"/>
                <a:ext cx="6" cy="5"/>
              </a:xfrm>
              <a:custGeom>
                <a:avLst/>
                <a:gdLst>
                  <a:gd name="T0" fmla="*/ 0 w 3"/>
                  <a:gd name="T1" fmla="*/ 37 h 3"/>
                  <a:gd name="T2" fmla="*/ 96 w 3"/>
                  <a:gd name="T3" fmla="*/ 0 h 3"/>
                  <a:gd name="T4" fmla="*/ 0 60000 65536"/>
                  <a:gd name="T5" fmla="*/ 0 60000 65536"/>
                  <a:gd name="T6" fmla="*/ 0 w 3"/>
                  <a:gd name="T7" fmla="*/ 0 h 3"/>
                  <a:gd name="T8" fmla="*/ 3 w 3"/>
                  <a:gd name="T9" fmla="*/ 3 h 3"/>
                </a:gdLst>
                <a:ahLst/>
                <a:cxnLst>
                  <a:cxn ang="T4">
                    <a:pos x="T0" y="T1"/>
                  </a:cxn>
                  <a:cxn ang="T5">
                    <a:pos x="T2" y="T3"/>
                  </a:cxn>
                </a:cxnLst>
                <a:rect l="T6" t="T7" r="T8" b="T9"/>
                <a:pathLst>
                  <a:path w="3" h="3">
                    <a:moveTo>
                      <a:pt x="0" y="3"/>
                    </a:moveTo>
                    <a:cubicBezTo>
                      <a:pt x="2" y="3"/>
                      <a:pt x="3" y="1"/>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3" name="Freeform 710"/>
              <p:cNvSpPr>
                <a:spLocks/>
              </p:cNvSpPr>
              <p:nvPr/>
            </p:nvSpPr>
            <p:spPr bwMode="auto">
              <a:xfrm>
                <a:off x="4188" y="2900"/>
                <a:ext cx="4" cy="8"/>
              </a:xfrm>
              <a:custGeom>
                <a:avLst/>
                <a:gdLst>
                  <a:gd name="T0" fmla="*/ 0 w 2"/>
                  <a:gd name="T1" fmla="*/ 128 h 4"/>
                  <a:gd name="T2" fmla="*/ 64 w 2"/>
                  <a:gd name="T3" fmla="*/ 0 h 4"/>
                  <a:gd name="T4" fmla="*/ 0 60000 65536"/>
                  <a:gd name="T5" fmla="*/ 0 60000 65536"/>
                  <a:gd name="T6" fmla="*/ 0 w 2"/>
                  <a:gd name="T7" fmla="*/ 0 h 4"/>
                  <a:gd name="T8" fmla="*/ 2 w 2"/>
                  <a:gd name="T9" fmla="*/ 4 h 4"/>
                </a:gdLst>
                <a:ahLst/>
                <a:cxnLst>
                  <a:cxn ang="T4">
                    <a:pos x="T0" y="T1"/>
                  </a:cxn>
                  <a:cxn ang="T5">
                    <a:pos x="T2" y="T3"/>
                  </a:cxn>
                </a:cxnLst>
                <a:rect l="T6" t="T7" r="T8" b="T9"/>
                <a:pathLst>
                  <a:path w="2" h="4">
                    <a:moveTo>
                      <a:pt x="0" y="4"/>
                    </a:moveTo>
                    <a:cubicBezTo>
                      <a:pt x="0" y="2"/>
                      <a:pt x="1" y="1"/>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4" name="Freeform 711"/>
              <p:cNvSpPr>
                <a:spLocks/>
              </p:cNvSpPr>
              <p:nvPr/>
            </p:nvSpPr>
            <p:spPr bwMode="auto">
              <a:xfrm>
                <a:off x="4128" y="3007"/>
                <a:ext cx="12" cy="6"/>
              </a:xfrm>
              <a:custGeom>
                <a:avLst/>
                <a:gdLst>
                  <a:gd name="T0" fmla="*/ 0 w 6"/>
                  <a:gd name="T1" fmla="*/ 96 h 3"/>
                  <a:gd name="T2" fmla="*/ 192 w 6"/>
                  <a:gd name="T3" fmla="*/ 0 h 3"/>
                  <a:gd name="T4" fmla="*/ 0 60000 65536"/>
                  <a:gd name="T5" fmla="*/ 0 60000 65536"/>
                  <a:gd name="T6" fmla="*/ 0 w 6"/>
                  <a:gd name="T7" fmla="*/ 0 h 3"/>
                  <a:gd name="T8" fmla="*/ 6 w 6"/>
                  <a:gd name="T9" fmla="*/ 3 h 3"/>
                </a:gdLst>
                <a:ahLst/>
                <a:cxnLst>
                  <a:cxn ang="T4">
                    <a:pos x="T0" y="T1"/>
                  </a:cxn>
                  <a:cxn ang="T5">
                    <a:pos x="T2" y="T3"/>
                  </a:cxn>
                </a:cxnLst>
                <a:rect l="T6" t="T7" r="T8" b="T9"/>
                <a:pathLst>
                  <a:path w="6" h="3">
                    <a:moveTo>
                      <a:pt x="0" y="3"/>
                    </a:moveTo>
                    <a:cubicBezTo>
                      <a:pt x="2" y="3"/>
                      <a:pt x="5" y="1"/>
                      <a:pt x="6"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5" name="Freeform 712"/>
              <p:cNvSpPr>
                <a:spLocks/>
              </p:cNvSpPr>
              <p:nvPr/>
            </p:nvSpPr>
            <p:spPr bwMode="auto">
              <a:xfrm>
                <a:off x="4089" y="3090"/>
                <a:ext cx="14" cy="14"/>
              </a:xfrm>
              <a:custGeom>
                <a:avLst/>
                <a:gdLst>
                  <a:gd name="T0" fmla="*/ 64 w 7"/>
                  <a:gd name="T1" fmla="*/ 224 h 7"/>
                  <a:gd name="T2" fmla="*/ 192 w 7"/>
                  <a:gd name="T3" fmla="*/ 64 h 7"/>
                  <a:gd name="T4" fmla="*/ 0 w 7"/>
                  <a:gd name="T5" fmla="*/ 64 h 7"/>
                  <a:gd name="T6" fmla="*/ 0 60000 65536"/>
                  <a:gd name="T7" fmla="*/ 0 60000 65536"/>
                  <a:gd name="T8" fmla="*/ 0 60000 65536"/>
                  <a:gd name="T9" fmla="*/ 0 w 7"/>
                  <a:gd name="T10" fmla="*/ 0 h 7"/>
                  <a:gd name="T11" fmla="*/ 7 w 7"/>
                  <a:gd name="T12" fmla="*/ 7 h 7"/>
                </a:gdLst>
                <a:ahLst/>
                <a:cxnLst>
                  <a:cxn ang="T6">
                    <a:pos x="T0" y="T1"/>
                  </a:cxn>
                  <a:cxn ang="T7">
                    <a:pos x="T2" y="T3"/>
                  </a:cxn>
                  <a:cxn ang="T8">
                    <a:pos x="T4" y="T5"/>
                  </a:cxn>
                </a:cxnLst>
                <a:rect l="T9" t="T10" r="T11" b="T12"/>
                <a:pathLst>
                  <a:path w="7" h="7">
                    <a:moveTo>
                      <a:pt x="2" y="7"/>
                    </a:moveTo>
                    <a:cubicBezTo>
                      <a:pt x="3" y="6"/>
                      <a:pt x="7" y="4"/>
                      <a:pt x="6" y="2"/>
                    </a:cubicBezTo>
                    <a:cubicBezTo>
                      <a:pt x="5" y="0"/>
                      <a:pt x="1" y="2"/>
                      <a:pt x="0"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6" name="Freeform 713"/>
              <p:cNvSpPr>
                <a:spLocks/>
              </p:cNvSpPr>
              <p:nvPr/>
            </p:nvSpPr>
            <p:spPr bwMode="auto">
              <a:xfrm>
                <a:off x="4103" y="3055"/>
                <a:ext cx="8" cy="13"/>
              </a:xfrm>
              <a:custGeom>
                <a:avLst/>
                <a:gdLst>
                  <a:gd name="T0" fmla="*/ 0 w 4"/>
                  <a:gd name="T1" fmla="*/ 0 h 7"/>
                  <a:gd name="T2" fmla="*/ 128 w 4"/>
                  <a:gd name="T3" fmla="*/ 156 h 7"/>
                  <a:gd name="T4" fmla="*/ 0 60000 65536"/>
                  <a:gd name="T5" fmla="*/ 0 60000 65536"/>
                  <a:gd name="T6" fmla="*/ 0 w 4"/>
                  <a:gd name="T7" fmla="*/ 0 h 7"/>
                  <a:gd name="T8" fmla="*/ 4 w 4"/>
                  <a:gd name="T9" fmla="*/ 7 h 7"/>
                </a:gdLst>
                <a:ahLst/>
                <a:cxnLst>
                  <a:cxn ang="T4">
                    <a:pos x="T0" y="T1"/>
                  </a:cxn>
                  <a:cxn ang="T5">
                    <a:pos x="T2" y="T3"/>
                  </a:cxn>
                </a:cxnLst>
                <a:rect l="T6" t="T7" r="T8" b="T9"/>
                <a:pathLst>
                  <a:path w="4" h="7">
                    <a:moveTo>
                      <a:pt x="0" y="0"/>
                    </a:moveTo>
                    <a:cubicBezTo>
                      <a:pt x="1" y="3"/>
                      <a:pt x="2" y="6"/>
                      <a:pt x="4"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7" name="Freeform 714"/>
              <p:cNvSpPr>
                <a:spLocks/>
              </p:cNvSpPr>
              <p:nvPr/>
            </p:nvSpPr>
            <p:spPr bwMode="auto">
              <a:xfrm>
                <a:off x="4142" y="3090"/>
                <a:ext cx="4" cy="14"/>
              </a:xfrm>
              <a:custGeom>
                <a:avLst/>
                <a:gdLst>
                  <a:gd name="T0" fmla="*/ 0 w 2"/>
                  <a:gd name="T1" fmla="*/ 0 h 7"/>
                  <a:gd name="T2" fmla="*/ 64 w 2"/>
                  <a:gd name="T3" fmla="*/ 224 h 7"/>
                  <a:gd name="T4" fmla="*/ 0 60000 65536"/>
                  <a:gd name="T5" fmla="*/ 0 60000 65536"/>
                  <a:gd name="T6" fmla="*/ 0 w 2"/>
                  <a:gd name="T7" fmla="*/ 0 h 7"/>
                  <a:gd name="T8" fmla="*/ 2 w 2"/>
                  <a:gd name="T9" fmla="*/ 7 h 7"/>
                </a:gdLst>
                <a:ahLst/>
                <a:cxnLst>
                  <a:cxn ang="T4">
                    <a:pos x="T0" y="T1"/>
                  </a:cxn>
                  <a:cxn ang="T5">
                    <a:pos x="T2" y="T3"/>
                  </a:cxn>
                </a:cxnLst>
                <a:rect l="T6" t="T7" r="T8" b="T9"/>
                <a:pathLst>
                  <a:path w="2" h="7">
                    <a:moveTo>
                      <a:pt x="0" y="0"/>
                    </a:moveTo>
                    <a:cubicBezTo>
                      <a:pt x="1" y="2"/>
                      <a:pt x="1" y="5"/>
                      <a:pt x="2"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8" name="Freeform 715"/>
              <p:cNvSpPr>
                <a:spLocks/>
              </p:cNvSpPr>
              <p:nvPr/>
            </p:nvSpPr>
            <p:spPr bwMode="auto">
              <a:xfrm>
                <a:off x="4156" y="3140"/>
                <a:ext cx="20" cy="16"/>
              </a:xfrm>
              <a:custGeom>
                <a:avLst/>
                <a:gdLst>
                  <a:gd name="T0" fmla="*/ 160 w 10"/>
                  <a:gd name="T1" fmla="*/ 32 h 8"/>
                  <a:gd name="T2" fmla="*/ 0 w 10"/>
                  <a:gd name="T3" fmla="*/ 0 h 8"/>
                  <a:gd name="T4" fmla="*/ 0 60000 65536"/>
                  <a:gd name="T5" fmla="*/ 0 60000 65536"/>
                  <a:gd name="T6" fmla="*/ 0 w 10"/>
                  <a:gd name="T7" fmla="*/ 0 h 8"/>
                  <a:gd name="T8" fmla="*/ 10 w 10"/>
                  <a:gd name="T9" fmla="*/ 8 h 8"/>
                </a:gdLst>
                <a:ahLst/>
                <a:cxnLst>
                  <a:cxn ang="T4">
                    <a:pos x="T0" y="T1"/>
                  </a:cxn>
                  <a:cxn ang="T5">
                    <a:pos x="T2" y="T3"/>
                  </a:cxn>
                </a:cxnLst>
                <a:rect l="T6" t="T7" r="T8" b="T9"/>
                <a:pathLst>
                  <a:path w="10" h="8">
                    <a:moveTo>
                      <a:pt x="5" y="1"/>
                    </a:moveTo>
                    <a:cubicBezTo>
                      <a:pt x="10" y="8"/>
                      <a:pt x="0" y="7"/>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49" name="Freeform 716"/>
              <p:cNvSpPr>
                <a:spLocks/>
              </p:cNvSpPr>
              <p:nvPr/>
            </p:nvSpPr>
            <p:spPr bwMode="auto">
              <a:xfrm>
                <a:off x="4154" y="3086"/>
                <a:ext cx="6" cy="4"/>
              </a:xfrm>
              <a:custGeom>
                <a:avLst/>
                <a:gdLst>
                  <a:gd name="T0" fmla="*/ 0 w 3"/>
                  <a:gd name="T1" fmla="*/ 0 h 2"/>
                  <a:gd name="T2" fmla="*/ 96 w 3"/>
                  <a:gd name="T3" fmla="*/ 64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0" y="0"/>
                    </a:moveTo>
                    <a:cubicBezTo>
                      <a:pt x="1" y="1"/>
                      <a:pt x="2" y="2"/>
                      <a:pt x="3"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0" name="Freeform 717"/>
              <p:cNvSpPr>
                <a:spLocks/>
              </p:cNvSpPr>
              <p:nvPr/>
            </p:nvSpPr>
            <p:spPr bwMode="auto">
              <a:xfrm>
                <a:off x="3984" y="3023"/>
                <a:ext cx="16" cy="12"/>
              </a:xfrm>
              <a:custGeom>
                <a:avLst/>
                <a:gdLst>
                  <a:gd name="T0" fmla="*/ 64 w 8"/>
                  <a:gd name="T1" fmla="*/ 0 h 6"/>
                  <a:gd name="T2" fmla="*/ 224 w 8"/>
                  <a:gd name="T3" fmla="*/ 128 h 6"/>
                  <a:gd name="T4" fmla="*/ 0 w 8"/>
                  <a:gd name="T5" fmla="*/ 128 h 6"/>
                  <a:gd name="T6" fmla="*/ 0 60000 65536"/>
                  <a:gd name="T7" fmla="*/ 0 60000 65536"/>
                  <a:gd name="T8" fmla="*/ 0 60000 65536"/>
                  <a:gd name="T9" fmla="*/ 0 w 8"/>
                  <a:gd name="T10" fmla="*/ 0 h 6"/>
                  <a:gd name="T11" fmla="*/ 8 w 8"/>
                  <a:gd name="T12" fmla="*/ 6 h 6"/>
                </a:gdLst>
                <a:ahLst/>
                <a:cxnLst>
                  <a:cxn ang="T6">
                    <a:pos x="T0" y="T1"/>
                  </a:cxn>
                  <a:cxn ang="T7">
                    <a:pos x="T2" y="T3"/>
                  </a:cxn>
                  <a:cxn ang="T8">
                    <a:pos x="T4" y="T5"/>
                  </a:cxn>
                </a:cxnLst>
                <a:rect l="T9" t="T10" r="T11" b="T12"/>
                <a:pathLst>
                  <a:path w="8" h="6">
                    <a:moveTo>
                      <a:pt x="2" y="0"/>
                    </a:moveTo>
                    <a:cubicBezTo>
                      <a:pt x="4" y="1"/>
                      <a:pt x="8" y="1"/>
                      <a:pt x="7" y="4"/>
                    </a:cubicBezTo>
                    <a:cubicBezTo>
                      <a:pt x="6" y="6"/>
                      <a:pt x="2" y="6"/>
                      <a:pt x="0"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1" name="Freeform 718"/>
              <p:cNvSpPr>
                <a:spLocks/>
              </p:cNvSpPr>
              <p:nvPr/>
            </p:nvSpPr>
            <p:spPr bwMode="auto">
              <a:xfrm>
                <a:off x="4037" y="3025"/>
                <a:ext cx="6" cy="12"/>
              </a:xfrm>
              <a:custGeom>
                <a:avLst/>
                <a:gdLst>
                  <a:gd name="T0" fmla="*/ 0 w 3"/>
                  <a:gd name="T1" fmla="*/ 192 h 6"/>
                  <a:gd name="T2" fmla="*/ 96 w 3"/>
                  <a:gd name="T3" fmla="*/ 0 h 6"/>
                  <a:gd name="T4" fmla="*/ 0 60000 65536"/>
                  <a:gd name="T5" fmla="*/ 0 60000 65536"/>
                  <a:gd name="T6" fmla="*/ 0 w 3"/>
                  <a:gd name="T7" fmla="*/ 0 h 6"/>
                  <a:gd name="T8" fmla="*/ 3 w 3"/>
                  <a:gd name="T9" fmla="*/ 6 h 6"/>
                </a:gdLst>
                <a:ahLst/>
                <a:cxnLst>
                  <a:cxn ang="T4">
                    <a:pos x="T0" y="T1"/>
                  </a:cxn>
                  <a:cxn ang="T5">
                    <a:pos x="T2" y="T3"/>
                  </a:cxn>
                </a:cxnLst>
                <a:rect l="T6" t="T7" r="T8" b="T9"/>
                <a:pathLst>
                  <a:path w="3" h="6">
                    <a:moveTo>
                      <a:pt x="0" y="6"/>
                    </a:moveTo>
                    <a:cubicBezTo>
                      <a:pt x="1" y="4"/>
                      <a:pt x="2" y="2"/>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2" name="Freeform 719"/>
              <p:cNvSpPr>
                <a:spLocks/>
              </p:cNvSpPr>
              <p:nvPr/>
            </p:nvSpPr>
            <p:spPr bwMode="auto">
              <a:xfrm>
                <a:off x="4000" y="3092"/>
                <a:ext cx="8" cy="12"/>
              </a:xfrm>
              <a:custGeom>
                <a:avLst/>
                <a:gdLst>
                  <a:gd name="T0" fmla="*/ 128 w 4"/>
                  <a:gd name="T1" fmla="*/ 0 h 6"/>
                  <a:gd name="T2" fmla="*/ 0 w 4"/>
                  <a:gd name="T3" fmla="*/ 192 h 6"/>
                  <a:gd name="T4" fmla="*/ 0 60000 65536"/>
                  <a:gd name="T5" fmla="*/ 0 60000 65536"/>
                  <a:gd name="T6" fmla="*/ 0 w 4"/>
                  <a:gd name="T7" fmla="*/ 0 h 6"/>
                  <a:gd name="T8" fmla="*/ 4 w 4"/>
                  <a:gd name="T9" fmla="*/ 6 h 6"/>
                </a:gdLst>
                <a:ahLst/>
                <a:cxnLst>
                  <a:cxn ang="T4">
                    <a:pos x="T0" y="T1"/>
                  </a:cxn>
                  <a:cxn ang="T5">
                    <a:pos x="T2" y="T3"/>
                  </a:cxn>
                </a:cxnLst>
                <a:rect l="T6" t="T7" r="T8" b="T9"/>
                <a:pathLst>
                  <a:path w="4" h="6">
                    <a:moveTo>
                      <a:pt x="4" y="0"/>
                    </a:moveTo>
                    <a:cubicBezTo>
                      <a:pt x="3" y="2"/>
                      <a:pt x="2" y="5"/>
                      <a:pt x="0"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3" name="Freeform 720"/>
              <p:cNvSpPr>
                <a:spLocks/>
              </p:cNvSpPr>
              <p:nvPr/>
            </p:nvSpPr>
            <p:spPr bwMode="auto">
              <a:xfrm>
                <a:off x="4014" y="3189"/>
                <a:ext cx="14" cy="18"/>
              </a:xfrm>
              <a:custGeom>
                <a:avLst/>
                <a:gdLst>
                  <a:gd name="T0" fmla="*/ 64 w 7"/>
                  <a:gd name="T1" fmla="*/ 288 h 9"/>
                  <a:gd name="T2" fmla="*/ 96 w 7"/>
                  <a:gd name="T3" fmla="*/ 32 h 9"/>
                  <a:gd name="T4" fmla="*/ 192 w 7"/>
                  <a:gd name="T5" fmla="*/ 256 h 9"/>
                  <a:gd name="T6" fmla="*/ 0 60000 65536"/>
                  <a:gd name="T7" fmla="*/ 0 60000 65536"/>
                  <a:gd name="T8" fmla="*/ 0 60000 65536"/>
                  <a:gd name="T9" fmla="*/ 0 w 7"/>
                  <a:gd name="T10" fmla="*/ 0 h 9"/>
                  <a:gd name="T11" fmla="*/ 7 w 7"/>
                  <a:gd name="T12" fmla="*/ 9 h 9"/>
                </a:gdLst>
                <a:ahLst/>
                <a:cxnLst>
                  <a:cxn ang="T6">
                    <a:pos x="T0" y="T1"/>
                  </a:cxn>
                  <a:cxn ang="T7">
                    <a:pos x="T2" y="T3"/>
                  </a:cxn>
                  <a:cxn ang="T8">
                    <a:pos x="T4" y="T5"/>
                  </a:cxn>
                </a:cxnLst>
                <a:rect l="T9" t="T10" r="T11" b="T12"/>
                <a:pathLst>
                  <a:path w="7" h="9">
                    <a:moveTo>
                      <a:pt x="2" y="9"/>
                    </a:moveTo>
                    <a:cubicBezTo>
                      <a:pt x="1" y="8"/>
                      <a:pt x="0" y="1"/>
                      <a:pt x="3" y="1"/>
                    </a:cubicBezTo>
                    <a:cubicBezTo>
                      <a:pt x="6" y="0"/>
                      <a:pt x="7" y="6"/>
                      <a:pt x="6" y="8"/>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4" name="Freeform 721"/>
              <p:cNvSpPr>
                <a:spLocks/>
              </p:cNvSpPr>
              <p:nvPr/>
            </p:nvSpPr>
            <p:spPr bwMode="auto">
              <a:xfrm>
                <a:off x="4041" y="3255"/>
                <a:ext cx="8" cy="17"/>
              </a:xfrm>
              <a:custGeom>
                <a:avLst/>
                <a:gdLst>
                  <a:gd name="T0" fmla="*/ 0 w 4"/>
                  <a:gd name="T1" fmla="*/ 0 h 9"/>
                  <a:gd name="T2" fmla="*/ 128 w 4"/>
                  <a:gd name="T3" fmla="*/ 213 h 9"/>
                  <a:gd name="T4" fmla="*/ 0 60000 65536"/>
                  <a:gd name="T5" fmla="*/ 0 60000 65536"/>
                  <a:gd name="T6" fmla="*/ 0 w 4"/>
                  <a:gd name="T7" fmla="*/ 0 h 9"/>
                  <a:gd name="T8" fmla="*/ 4 w 4"/>
                  <a:gd name="T9" fmla="*/ 9 h 9"/>
                </a:gdLst>
                <a:ahLst/>
                <a:cxnLst>
                  <a:cxn ang="T4">
                    <a:pos x="T0" y="T1"/>
                  </a:cxn>
                  <a:cxn ang="T5">
                    <a:pos x="T2" y="T3"/>
                  </a:cxn>
                </a:cxnLst>
                <a:rect l="T6" t="T7" r="T8" b="T9"/>
                <a:pathLst>
                  <a:path w="4" h="9">
                    <a:moveTo>
                      <a:pt x="0" y="0"/>
                    </a:moveTo>
                    <a:cubicBezTo>
                      <a:pt x="2" y="3"/>
                      <a:pt x="3" y="6"/>
                      <a:pt x="4" y="9"/>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5" name="Freeform 722"/>
              <p:cNvSpPr>
                <a:spLocks/>
              </p:cNvSpPr>
              <p:nvPr/>
            </p:nvSpPr>
            <p:spPr bwMode="auto">
              <a:xfrm>
                <a:off x="4085" y="3162"/>
                <a:ext cx="4" cy="3"/>
              </a:xfrm>
              <a:custGeom>
                <a:avLst/>
                <a:gdLst>
                  <a:gd name="T0" fmla="*/ 0 w 2"/>
                  <a:gd name="T1" fmla="*/ 0 h 2"/>
                  <a:gd name="T2" fmla="*/ 64 w 2"/>
                  <a:gd name="T3" fmla="*/ 14 h 2"/>
                  <a:gd name="T4" fmla="*/ 0 60000 65536"/>
                  <a:gd name="T5" fmla="*/ 0 60000 65536"/>
                  <a:gd name="T6" fmla="*/ 0 w 2"/>
                  <a:gd name="T7" fmla="*/ 0 h 2"/>
                  <a:gd name="T8" fmla="*/ 2 w 2"/>
                  <a:gd name="T9" fmla="*/ 2 h 2"/>
                </a:gdLst>
                <a:ahLst/>
                <a:cxnLst>
                  <a:cxn ang="T4">
                    <a:pos x="T0" y="T1"/>
                  </a:cxn>
                  <a:cxn ang="T5">
                    <a:pos x="T2" y="T3"/>
                  </a:cxn>
                </a:cxnLst>
                <a:rect l="T6" t="T7" r="T8" b="T9"/>
                <a:pathLst>
                  <a:path w="2" h="2">
                    <a:moveTo>
                      <a:pt x="0" y="0"/>
                    </a:moveTo>
                    <a:cubicBezTo>
                      <a:pt x="1" y="0"/>
                      <a:pt x="2" y="1"/>
                      <a:pt x="2"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6" name="Freeform 723"/>
              <p:cNvSpPr>
                <a:spLocks/>
              </p:cNvSpPr>
              <p:nvPr/>
            </p:nvSpPr>
            <p:spPr bwMode="auto">
              <a:xfrm>
                <a:off x="4115" y="2969"/>
                <a:ext cx="11" cy="6"/>
              </a:xfrm>
              <a:custGeom>
                <a:avLst/>
                <a:gdLst>
                  <a:gd name="T0" fmla="*/ 0 w 6"/>
                  <a:gd name="T1" fmla="*/ 96 h 3"/>
                  <a:gd name="T2" fmla="*/ 125 w 6"/>
                  <a:gd name="T3" fmla="*/ 0 h 3"/>
                  <a:gd name="T4" fmla="*/ 0 60000 65536"/>
                  <a:gd name="T5" fmla="*/ 0 60000 65536"/>
                  <a:gd name="T6" fmla="*/ 0 w 6"/>
                  <a:gd name="T7" fmla="*/ 0 h 3"/>
                  <a:gd name="T8" fmla="*/ 6 w 6"/>
                  <a:gd name="T9" fmla="*/ 3 h 3"/>
                </a:gdLst>
                <a:ahLst/>
                <a:cxnLst>
                  <a:cxn ang="T4">
                    <a:pos x="T0" y="T1"/>
                  </a:cxn>
                  <a:cxn ang="T5">
                    <a:pos x="T2" y="T3"/>
                  </a:cxn>
                </a:cxnLst>
                <a:rect l="T6" t="T7" r="T8" b="T9"/>
                <a:pathLst>
                  <a:path w="6" h="3">
                    <a:moveTo>
                      <a:pt x="0" y="3"/>
                    </a:moveTo>
                    <a:cubicBezTo>
                      <a:pt x="2" y="2"/>
                      <a:pt x="4" y="1"/>
                      <a:pt x="6"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7" name="Freeform 724"/>
              <p:cNvSpPr>
                <a:spLocks/>
              </p:cNvSpPr>
              <p:nvPr/>
            </p:nvSpPr>
            <p:spPr bwMode="auto">
              <a:xfrm>
                <a:off x="4067" y="2999"/>
                <a:ext cx="6" cy="2"/>
              </a:xfrm>
              <a:custGeom>
                <a:avLst/>
                <a:gdLst>
                  <a:gd name="T0" fmla="*/ 0 w 3"/>
                  <a:gd name="T1" fmla="*/ 0 h 1"/>
                  <a:gd name="T2" fmla="*/ 96 w 3"/>
                  <a:gd name="T3" fmla="*/ 32 h 1"/>
                  <a:gd name="T4" fmla="*/ 0 60000 65536"/>
                  <a:gd name="T5" fmla="*/ 0 60000 65536"/>
                  <a:gd name="T6" fmla="*/ 0 w 3"/>
                  <a:gd name="T7" fmla="*/ 0 h 1"/>
                  <a:gd name="T8" fmla="*/ 3 w 3"/>
                  <a:gd name="T9" fmla="*/ 1 h 1"/>
                </a:gdLst>
                <a:ahLst/>
                <a:cxnLst>
                  <a:cxn ang="T4">
                    <a:pos x="T0" y="T1"/>
                  </a:cxn>
                  <a:cxn ang="T5">
                    <a:pos x="T2" y="T3"/>
                  </a:cxn>
                </a:cxnLst>
                <a:rect l="T6" t="T7" r="T8" b="T9"/>
                <a:pathLst>
                  <a:path w="3" h="1">
                    <a:moveTo>
                      <a:pt x="0" y="0"/>
                    </a:moveTo>
                    <a:cubicBezTo>
                      <a:pt x="1" y="1"/>
                      <a:pt x="2" y="1"/>
                      <a:pt x="3"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8" name="Freeform 725"/>
              <p:cNvSpPr>
                <a:spLocks/>
              </p:cNvSpPr>
              <p:nvPr/>
            </p:nvSpPr>
            <p:spPr bwMode="auto">
              <a:xfrm>
                <a:off x="4257" y="2910"/>
                <a:ext cx="4" cy="14"/>
              </a:xfrm>
              <a:custGeom>
                <a:avLst/>
                <a:gdLst>
                  <a:gd name="T0" fmla="*/ 0 w 2"/>
                  <a:gd name="T1" fmla="*/ 0 h 7"/>
                  <a:gd name="T2" fmla="*/ 0 w 2"/>
                  <a:gd name="T3" fmla="*/ 224 h 7"/>
                  <a:gd name="T4" fmla="*/ 0 60000 65536"/>
                  <a:gd name="T5" fmla="*/ 0 60000 65536"/>
                  <a:gd name="T6" fmla="*/ 0 w 2"/>
                  <a:gd name="T7" fmla="*/ 0 h 7"/>
                  <a:gd name="T8" fmla="*/ 2 w 2"/>
                  <a:gd name="T9" fmla="*/ 7 h 7"/>
                </a:gdLst>
                <a:ahLst/>
                <a:cxnLst>
                  <a:cxn ang="T4">
                    <a:pos x="T0" y="T1"/>
                  </a:cxn>
                  <a:cxn ang="T5">
                    <a:pos x="T2" y="T3"/>
                  </a:cxn>
                </a:cxnLst>
                <a:rect l="T6" t="T7" r="T8" b="T9"/>
                <a:pathLst>
                  <a:path w="2" h="7">
                    <a:moveTo>
                      <a:pt x="0" y="0"/>
                    </a:moveTo>
                    <a:cubicBezTo>
                      <a:pt x="1" y="3"/>
                      <a:pt x="2" y="6"/>
                      <a:pt x="0"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59" name="Freeform 726"/>
              <p:cNvSpPr>
                <a:spLocks/>
              </p:cNvSpPr>
              <p:nvPr/>
            </p:nvSpPr>
            <p:spPr bwMode="auto">
              <a:xfrm>
                <a:off x="4097" y="2756"/>
                <a:ext cx="4" cy="9"/>
              </a:xfrm>
              <a:custGeom>
                <a:avLst/>
                <a:gdLst>
                  <a:gd name="T0" fmla="*/ 0 w 2"/>
                  <a:gd name="T1" fmla="*/ 94 h 5"/>
                  <a:gd name="T2" fmla="*/ 64 w 2"/>
                  <a:gd name="T3" fmla="*/ 0 h 5"/>
                  <a:gd name="T4" fmla="*/ 0 60000 65536"/>
                  <a:gd name="T5" fmla="*/ 0 60000 65536"/>
                  <a:gd name="T6" fmla="*/ 0 w 2"/>
                  <a:gd name="T7" fmla="*/ 0 h 5"/>
                  <a:gd name="T8" fmla="*/ 2 w 2"/>
                  <a:gd name="T9" fmla="*/ 5 h 5"/>
                </a:gdLst>
                <a:ahLst/>
                <a:cxnLst>
                  <a:cxn ang="T4">
                    <a:pos x="T0" y="T1"/>
                  </a:cxn>
                  <a:cxn ang="T5">
                    <a:pos x="T2" y="T3"/>
                  </a:cxn>
                </a:cxnLst>
                <a:rect l="T6" t="T7" r="T8" b="T9"/>
                <a:pathLst>
                  <a:path w="2" h="5">
                    <a:moveTo>
                      <a:pt x="0" y="5"/>
                    </a:moveTo>
                    <a:cubicBezTo>
                      <a:pt x="1" y="3"/>
                      <a:pt x="1" y="1"/>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0" name="Freeform 727"/>
              <p:cNvSpPr>
                <a:spLocks/>
              </p:cNvSpPr>
              <p:nvPr/>
            </p:nvSpPr>
            <p:spPr bwMode="auto">
              <a:xfrm>
                <a:off x="4065" y="2855"/>
                <a:ext cx="16" cy="19"/>
              </a:xfrm>
              <a:custGeom>
                <a:avLst/>
                <a:gdLst>
                  <a:gd name="T0" fmla="*/ 96 w 8"/>
                  <a:gd name="T1" fmla="*/ 245 h 10"/>
                  <a:gd name="T2" fmla="*/ 224 w 8"/>
                  <a:gd name="T3" fmla="*/ 76 h 10"/>
                  <a:gd name="T4" fmla="*/ 0 w 8"/>
                  <a:gd name="T5" fmla="*/ 129 h 10"/>
                  <a:gd name="T6" fmla="*/ 0 60000 65536"/>
                  <a:gd name="T7" fmla="*/ 0 60000 65536"/>
                  <a:gd name="T8" fmla="*/ 0 60000 65536"/>
                  <a:gd name="T9" fmla="*/ 0 w 8"/>
                  <a:gd name="T10" fmla="*/ 0 h 10"/>
                  <a:gd name="T11" fmla="*/ 8 w 8"/>
                  <a:gd name="T12" fmla="*/ 10 h 10"/>
                </a:gdLst>
                <a:ahLst/>
                <a:cxnLst>
                  <a:cxn ang="T6">
                    <a:pos x="T0" y="T1"/>
                  </a:cxn>
                  <a:cxn ang="T7">
                    <a:pos x="T2" y="T3"/>
                  </a:cxn>
                  <a:cxn ang="T8">
                    <a:pos x="T4" y="T5"/>
                  </a:cxn>
                </a:cxnLst>
                <a:rect l="T9" t="T10" r="T11" b="T12"/>
                <a:pathLst>
                  <a:path w="8" h="10">
                    <a:moveTo>
                      <a:pt x="3" y="10"/>
                    </a:moveTo>
                    <a:cubicBezTo>
                      <a:pt x="4" y="9"/>
                      <a:pt x="8" y="5"/>
                      <a:pt x="7" y="3"/>
                    </a:cubicBezTo>
                    <a:cubicBezTo>
                      <a:pt x="5" y="0"/>
                      <a:pt x="2" y="4"/>
                      <a:pt x="0"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1" name="Freeform 728"/>
              <p:cNvSpPr>
                <a:spLocks/>
              </p:cNvSpPr>
              <p:nvPr/>
            </p:nvSpPr>
            <p:spPr bwMode="auto">
              <a:xfrm>
                <a:off x="3998" y="2841"/>
                <a:ext cx="22" cy="27"/>
              </a:xfrm>
              <a:custGeom>
                <a:avLst/>
                <a:gdLst>
                  <a:gd name="T0" fmla="*/ 0 w 11"/>
                  <a:gd name="T1" fmla="*/ 208 h 14"/>
                  <a:gd name="T2" fmla="*/ 128 w 11"/>
                  <a:gd name="T3" fmla="*/ 372 h 14"/>
                  <a:gd name="T4" fmla="*/ 0 60000 65536"/>
                  <a:gd name="T5" fmla="*/ 0 60000 65536"/>
                  <a:gd name="T6" fmla="*/ 0 w 11"/>
                  <a:gd name="T7" fmla="*/ 0 h 14"/>
                  <a:gd name="T8" fmla="*/ 11 w 11"/>
                  <a:gd name="T9" fmla="*/ 14 h 14"/>
                </a:gdLst>
                <a:ahLst/>
                <a:cxnLst>
                  <a:cxn ang="T4">
                    <a:pos x="T0" y="T1"/>
                  </a:cxn>
                  <a:cxn ang="T5">
                    <a:pos x="T2" y="T3"/>
                  </a:cxn>
                </a:cxnLst>
                <a:rect l="T6" t="T7" r="T8" b="T9"/>
                <a:pathLst>
                  <a:path w="11" h="14">
                    <a:moveTo>
                      <a:pt x="0" y="8"/>
                    </a:moveTo>
                    <a:cubicBezTo>
                      <a:pt x="5" y="0"/>
                      <a:pt x="11" y="11"/>
                      <a:pt x="4" y="1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2" name="Freeform 729"/>
              <p:cNvSpPr>
                <a:spLocks/>
              </p:cNvSpPr>
              <p:nvPr/>
            </p:nvSpPr>
            <p:spPr bwMode="auto">
              <a:xfrm>
                <a:off x="3958" y="2843"/>
                <a:ext cx="10" cy="4"/>
              </a:xfrm>
              <a:custGeom>
                <a:avLst/>
                <a:gdLst>
                  <a:gd name="T0" fmla="*/ 0 w 5"/>
                  <a:gd name="T1" fmla="*/ 0 h 2"/>
                  <a:gd name="T2" fmla="*/ 160 w 5"/>
                  <a:gd name="T3" fmla="*/ 64 h 2"/>
                  <a:gd name="T4" fmla="*/ 0 60000 65536"/>
                  <a:gd name="T5" fmla="*/ 0 60000 65536"/>
                  <a:gd name="T6" fmla="*/ 0 w 5"/>
                  <a:gd name="T7" fmla="*/ 0 h 2"/>
                  <a:gd name="T8" fmla="*/ 5 w 5"/>
                  <a:gd name="T9" fmla="*/ 2 h 2"/>
                </a:gdLst>
                <a:ahLst/>
                <a:cxnLst>
                  <a:cxn ang="T4">
                    <a:pos x="T0" y="T1"/>
                  </a:cxn>
                  <a:cxn ang="T5">
                    <a:pos x="T2" y="T3"/>
                  </a:cxn>
                </a:cxnLst>
                <a:rect l="T6" t="T7" r="T8" b="T9"/>
                <a:pathLst>
                  <a:path w="5" h="2">
                    <a:moveTo>
                      <a:pt x="0" y="0"/>
                    </a:moveTo>
                    <a:cubicBezTo>
                      <a:pt x="2" y="1"/>
                      <a:pt x="3" y="1"/>
                      <a:pt x="5"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3" name="Freeform 730"/>
              <p:cNvSpPr>
                <a:spLocks/>
              </p:cNvSpPr>
              <p:nvPr/>
            </p:nvSpPr>
            <p:spPr bwMode="auto">
              <a:xfrm>
                <a:off x="3982" y="2914"/>
                <a:ext cx="6" cy="18"/>
              </a:xfrm>
              <a:custGeom>
                <a:avLst/>
                <a:gdLst>
                  <a:gd name="T0" fmla="*/ 0 w 3"/>
                  <a:gd name="T1" fmla="*/ 288 h 9"/>
                  <a:gd name="T2" fmla="*/ 96 w 3"/>
                  <a:gd name="T3" fmla="*/ 0 h 9"/>
                  <a:gd name="T4" fmla="*/ 0 60000 65536"/>
                  <a:gd name="T5" fmla="*/ 0 60000 65536"/>
                  <a:gd name="T6" fmla="*/ 0 w 3"/>
                  <a:gd name="T7" fmla="*/ 0 h 9"/>
                  <a:gd name="T8" fmla="*/ 3 w 3"/>
                  <a:gd name="T9" fmla="*/ 9 h 9"/>
                </a:gdLst>
                <a:ahLst/>
                <a:cxnLst>
                  <a:cxn ang="T4">
                    <a:pos x="T0" y="T1"/>
                  </a:cxn>
                  <a:cxn ang="T5">
                    <a:pos x="T2" y="T3"/>
                  </a:cxn>
                </a:cxnLst>
                <a:rect l="T6" t="T7" r="T8" b="T9"/>
                <a:pathLst>
                  <a:path w="3" h="9">
                    <a:moveTo>
                      <a:pt x="0" y="9"/>
                    </a:moveTo>
                    <a:cubicBezTo>
                      <a:pt x="1" y="6"/>
                      <a:pt x="3" y="3"/>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4" name="Freeform 731"/>
              <p:cNvSpPr>
                <a:spLocks/>
              </p:cNvSpPr>
              <p:nvPr/>
            </p:nvSpPr>
            <p:spPr bwMode="auto">
              <a:xfrm>
                <a:off x="4012" y="2965"/>
                <a:ext cx="8" cy="10"/>
              </a:xfrm>
              <a:custGeom>
                <a:avLst/>
                <a:gdLst>
                  <a:gd name="T0" fmla="*/ 0 w 4"/>
                  <a:gd name="T1" fmla="*/ 160 h 5"/>
                  <a:gd name="T2" fmla="*/ 128 w 4"/>
                  <a:gd name="T3" fmla="*/ 0 h 5"/>
                  <a:gd name="T4" fmla="*/ 0 60000 65536"/>
                  <a:gd name="T5" fmla="*/ 0 60000 65536"/>
                  <a:gd name="T6" fmla="*/ 0 w 4"/>
                  <a:gd name="T7" fmla="*/ 0 h 5"/>
                  <a:gd name="T8" fmla="*/ 4 w 4"/>
                  <a:gd name="T9" fmla="*/ 5 h 5"/>
                </a:gdLst>
                <a:ahLst/>
                <a:cxnLst>
                  <a:cxn ang="T4">
                    <a:pos x="T0" y="T1"/>
                  </a:cxn>
                  <a:cxn ang="T5">
                    <a:pos x="T2" y="T3"/>
                  </a:cxn>
                </a:cxnLst>
                <a:rect l="T6" t="T7" r="T8" b="T9"/>
                <a:pathLst>
                  <a:path w="4" h="5">
                    <a:moveTo>
                      <a:pt x="0" y="5"/>
                    </a:moveTo>
                    <a:cubicBezTo>
                      <a:pt x="2" y="4"/>
                      <a:pt x="3" y="2"/>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5" name="Freeform 732"/>
              <p:cNvSpPr>
                <a:spLocks/>
              </p:cNvSpPr>
              <p:nvPr/>
            </p:nvSpPr>
            <p:spPr bwMode="auto">
              <a:xfrm>
                <a:off x="3980" y="2787"/>
                <a:ext cx="12" cy="12"/>
              </a:xfrm>
              <a:custGeom>
                <a:avLst/>
                <a:gdLst>
                  <a:gd name="T0" fmla="*/ 192 w 6"/>
                  <a:gd name="T1" fmla="*/ 192 h 6"/>
                  <a:gd name="T2" fmla="*/ 96 w 6"/>
                  <a:gd name="T3" fmla="*/ 0 h 6"/>
                  <a:gd name="T4" fmla="*/ 0 w 6"/>
                  <a:gd name="T5" fmla="*/ 192 h 6"/>
                  <a:gd name="T6" fmla="*/ 0 60000 65536"/>
                  <a:gd name="T7" fmla="*/ 0 60000 65536"/>
                  <a:gd name="T8" fmla="*/ 0 60000 65536"/>
                  <a:gd name="T9" fmla="*/ 0 w 6"/>
                  <a:gd name="T10" fmla="*/ 0 h 6"/>
                  <a:gd name="T11" fmla="*/ 6 w 6"/>
                  <a:gd name="T12" fmla="*/ 6 h 6"/>
                </a:gdLst>
                <a:ahLst/>
                <a:cxnLst>
                  <a:cxn ang="T6">
                    <a:pos x="T0" y="T1"/>
                  </a:cxn>
                  <a:cxn ang="T7">
                    <a:pos x="T2" y="T3"/>
                  </a:cxn>
                  <a:cxn ang="T8">
                    <a:pos x="T4" y="T5"/>
                  </a:cxn>
                </a:cxnLst>
                <a:rect l="T9" t="T10" r="T11" b="T12"/>
                <a:pathLst>
                  <a:path w="6" h="6">
                    <a:moveTo>
                      <a:pt x="6" y="6"/>
                    </a:moveTo>
                    <a:cubicBezTo>
                      <a:pt x="5" y="4"/>
                      <a:pt x="5" y="0"/>
                      <a:pt x="3" y="0"/>
                    </a:cubicBezTo>
                    <a:cubicBezTo>
                      <a:pt x="1" y="0"/>
                      <a:pt x="0" y="4"/>
                      <a:pt x="0"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6" name="Freeform 733"/>
              <p:cNvSpPr>
                <a:spLocks/>
              </p:cNvSpPr>
              <p:nvPr/>
            </p:nvSpPr>
            <p:spPr bwMode="auto">
              <a:xfrm>
                <a:off x="4024" y="2744"/>
                <a:ext cx="13" cy="2"/>
              </a:xfrm>
              <a:custGeom>
                <a:avLst/>
                <a:gdLst>
                  <a:gd name="T0" fmla="*/ 0 w 7"/>
                  <a:gd name="T1" fmla="*/ 0 h 1"/>
                  <a:gd name="T2" fmla="*/ 156 w 7"/>
                  <a:gd name="T3" fmla="*/ 32 h 1"/>
                  <a:gd name="T4" fmla="*/ 0 60000 65536"/>
                  <a:gd name="T5" fmla="*/ 0 60000 65536"/>
                  <a:gd name="T6" fmla="*/ 0 w 7"/>
                  <a:gd name="T7" fmla="*/ 0 h 1"/>
                  <a:gd name="T8" fmla="*/ 7 w 7"/>
                  <a:gd name="T9" fmla="*/ 1 h 1"/>
                </a:gdLst>
                <a:ahLst/>
                <a:cxnLst>
                  <a:cxn ang="T4">
                    <a:pos x="T0" y="T1"/>
                  </a:cxn>
                  <a:cxn ang="T5">
                    <a:pos x="T2" y="T3"/>
                  </a:cxn>
                </a:cxnLst>
                <a:rect l="T6" t="T7" r="T8" b="T9"/>
                <a:pathLst>
                  <a:path w="7" h="1">
                    <a:moveTo>
                      <a:pt x="0" y="0"/>
                    </a:moveTo>
                    <a:cubicBezTo>
                      <a:pt x="2" y="1"/>
                      <a:pt x="4" y="1"/>
                      <a:pt x="7"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7" name="Freeform 734"/>
              <p:cNvSpPr>
                <a:spLocks/>
              </p:cNvSpPr>
              <p:nvPr/>
            </p:nvSpPr>
            <p:spPr bwMode="auto">
              <a:xfrm>
                <a:off x="4208" y="2643"/>
                <a:ext cx="17" cy="25"/>
              </a:xfrm>
              <a:custGeom>
                <a:avLst/>
                <a:gdLst>
                  <a:gd name="T0" fmla="*/ 144 w 9"/>
                  <a:gd name="T1" fmla="*/ 0 h 13"/>
                  <a:gd name="T2" fmla="*/ 189 w 9"/>
                  <a:gd name="T3" fmla="*/ 233 h 13"/>
                  <a:gd name="T4" fmla="*/ 0 w 9"/>
                  <a:gd name="T5" fmla="*/ 108 h 13"/>
                  <a:gd name="T6" fmla="*/ 0 60000 65536"/>
                  <a:gd name="T7" fmla="*/ 0 60000 65536"/>
                  <a:gd name="T8" fmla="*/ 0 60000 65536"/>
                  <a:gd name="T9" fmla="*/ 0 w 9"/>
                  <a:gd name="T10" fmla="*/ 0 h 13"/>
                  <a:gd name="T11" fmla="*/ 9 w 9"/>
                  <a:gd name="T12" fmla="*/ 13 h 13"/>
                </a:gdLst>
                <a:ahLst/>
                <a:cxnLst>
                  <a:cxn ang="T6">
                    <a:pos x="T0" y="T1"/>
                  </a:cxn>
                  <a:cxn ang="T7">
                    <a:pos x="T2" y="T3"/>
                  </a:cxn>
                  <a:cxn ang="T8">
                    <a:pos x="T4" y="T5"/>
                  </a:cxn>
                </a:cxnLst>
                <a:rect l="T9" t="T10" r="T11" b="T12"/>
                <a:pathLst>
                  <a:path w="9" h="13">
                    <a:moveTo>
                      <a:pt x="6" y="0"/>
                    </a:moveTo>
                    <a:cubicBezTo>
                      <a:pt x="6" y="2"/>
                      <a:pt x="9" y="7"/>
                      <a:pt x="8" y="9"/>
                    </a:cubicBezTo>
                    <a:cubicBezTo>
                      <a:pt x="4" y="13"/>
                      <a:pt x="1" y="6"/>
                      <a:pt x="0"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8" name="Freeform 735"/>
              <p:cNvSpPr>
                <a:spLocks/>
              </p:cNvSpPr>
              <p:nvPr/>
            </p:nvSpPr>
            <p:spPr bwMode="auto">
              <a:xfrm>
                <a:off x="3921" y="2415"/>
                <a:ext cx="17" cy="12"/>
              </a:xfrm>
              <a:custGeom>
                <a:avLst/>
                <a:gdLst>
                  <a:gd name="T0" fmla="*/ 0 w 9"/>
                  <a:gd name="T1" fmla="*/ 96 h 6"/>
                  <a:gd name="T2" fmla="*/ 168 w 9"/>
                  <a:gd name="T3" fmla="*/ 160 h 6"/>
                  <a:gd name="T4" fmla="*/ 113 w 9"/>
                  <a:gd name="T5" fmla="*/ 0 h 6"/>
                  <a:gd name="T6" fmla="*/ 0 60000 65536"/>
                  <a:gd name="T7" fmla="*/ 0 60000 65536"/>
                  <a:gd name="T8" fmla="*/ 0 60000 65536"/>
                  <a:gd name="T9" fmla="*/ 0 w 9"/>
                  <a:gd name="T10" fmla="*/ 0 h 6"/>
                  <a:gd name="T11" fmla="*/ 9 w 9"/>
                  <a:gd name="T12" fmla="*/ 6 h 6"/>
                </a:gdLst>
                <a:ahLst/>
                <a:cxnLst>
                  <a:cxn ang="T6">
                    <a:pos x="T0" y="T1"/>
                  </a:cxn>
                  <a:cxn ang="T7">
                    <a:pos x="T2" y="T3"/>
                  </a:cxn>
                  <a:cxn ang="T8">
                    <a:pos x="T4" y="T5"/>
                  </a:cxn>
                </a:cxnLst>
                <a:rect l="T9" t="T10" r="T11" b="T12"/>
                <a:pathLst>
                  <a:path w="9" h="6">
                    <a:moveTo>
                      <a:pt x="0" y="3"/>
                    </a:moveTo>
                    <a:cubicBezTo>
                      <a:pt x="1" y="4"/>
                      <a:pt x="6" y="6"/>
                      <a:pt x="7" y="5"/>
                    </a:cubicBezTo>
                    <a:cubicBezTo>
                      <a:pt x="9" y="4"/>
                      <a:pt x="6" y="1"/>
                      <a:pt x="5"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69" name="Freeform 736"/>
              <p:cNvSpPr>
                <a:spLocks/>
              </p:cNvSpPr>
              <p:nvPr/>
            </p:nvSpPr>
            <p:spPr bwMode="auto">
              <a:xfrm>
                <a:off x="4014" y="2425"/>
                <a:ext cx="15" cy="18"/>
              </a:xfrm>
              <a:custGeom>
                <a:avLst/>
                <a:gdLst>
                  <a:gd name="T0" fmla="*/ 0 w 8"/>
                  <a:gd name="T1" fmla="*/ 192 h 9"/>
                  <a:gd name="T2" fmla="*/ 113 w 8"/>
                  <a:gd name="T3" fmla="*/ 32 h 9"/>
                  <a:gd name="T4" fmla="*/ 113 w 8"/>
                  <a:gd name="T5" fmla="*/ 288 h 9"/>
                  <a:gd name="T6" fmla="*/ 0 60000 65536"/>
                  <a:gd name="T7" fmla="*/ 0 60000 65536"/>
                  <a:gd name="T8" fmla="*/ 0 60000 65536"/>
                  <a:gd name="T9" fmla="*/ 0 w 8"/>
                  <a:gd name="T10" fmla="*/ 0 h 9"/>
                  <a:gd name="T11" fmla="*/ 8 w 8"/>
                  <a:gd name="T12" fmla="*/ 9 h 9"/>
                </a:gdLst>
                <a:ahLst/>
                <a:cxnLst>
                  <a:cxn ang="T6">
                    <a:pos x="T0" y="T1"/>
                  </a:cxn>
                  <a:cxn ang="T7">
                    <a:pos x="T2" y="T3"/>
                  </a:cxn>
                  <a:cxn ang="T8">
                    <a:pos x="T4" y="T5"/>
                  </a:cxn>
                </a:cxnLst>
                <a:rect l="T9" t="T10" r="T11" b="T12"/>
                <a:pathLst>
                  <a:path w="8" h="9">
                    <a:moveTo>
                      <a:pt x="0" y="6"/>
                    </a:moveTo>
                    <a:cubicBezTo>
                      <a:pt x="1" y="5"/>
                      <a:pt x="3" y="0"/>
                      <a:pt x="5" y="1"/>
                    </a:cubicBezTo>
                    <a:cubicBezTo>
                      <a:pt x="8" y="1"/>
                      <a:pt x="6" y="7"/>
                      <a:pt x="5" y="9"/>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0" name="Freeform 737"/>
              <p:cNvSpPr>
                <a:spLocks/>
              </p:cNvSpPr>
              <p:nvPr/>
            </p:nvSpPr>
            <p:spPr bwMode="auto">
              <a:xfrm>
                <a:off x="4055" y="2417"/>
                <a:ext cx="8" cy="6"/>
              </a:xfrm>
              <a:custGeom>
                <a:avLst/>
                <a:gdLst>
                  <a:gd name="T0" fmla="*/ 0 w 4"/>
                  <a:gd name="T1" fmla="*/ 96 h 3"/>
                  <a:gd name="T2" fmla="*/ 128 w 4"/>
                  <a:gd name="T3" fmla="*/ 0 h 3"/>
                  <a:gd name="T4" fmla="*/ 0 60000 65536"/>
                  <a:gd name="T5" fmla="*/ 0 60000 65536"/>
                  <a:gd name="T6" fmla="*/ 0 w 4"/>
                  <a:gd name="T7" fmla="*/ 0 h 3"/>
                  <a:gd name="T8" fmla="*/ 4 w 4"/>
                  <a:gd name="T9" fmla="*/ 3 h 3"/>
                </a:gdLst>
                <a:ahLst/>
                <a:cxnLst>
                  <a:cxn ang="T4">
                    <a:pos x="T0" y="T1"/>
                  </a:cxn>
                  <a:cxn ang="T5">
                    <a:pos x="T2" y="T3"/>
                  </a:cxn>
                </a:cxnLst>
                <a:rect l="T6" t="T7" r="T8" b="T9"/>
                <a:pathLst>
                  <a:path w="4" h="3">
                    <a:moveTo>
                      <a:pt x="0" y="3"/>
                    </a:moveTo>
                    <a:cubicBezTo>
                      <a:pt x="1" y="2"/>
                      <a:pt x="3" y="1"/>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1" name="Freeform 738"/>
              <p:cNvSpPr>
                <a:spLocks/>
              </p:cNvSpPr>
              <p:nvPr/>
            </p:nvSpPr>
            <p:spPr bwMode="auto">
              <a:xfrm>
                <a:off x="4089" y="2344"/>
                <a:ext cx="18" cy="21"/>
              </a:xfrm>
              <a:custGeom>
                <a:avLst/>
                <a:gdLst>
                  <a:gd name="T0" fmla="*/ 0 w 9"/>
                  <a:gd name="T1" fmla="*/ 132 h 11"/>
                  <a:gd name="T2" fmla="*/ 192 w 9"/>
                  <a:gd name="T3" fmla="*/ 29 h 11"/>
                  <a:gd name="T4" fmla="*/ 96 w 9"/>
                  <a:gd name="T5" fmla="*/ 277 h 11"/>
                  <a:gd name="T6" fmla="*/ 0 60000 65536"/>
                  <a:gd name="T7" fmla="*/ 0 60000 65536"/>
                  <a:gd name="T8" fmla="*/ 0 60000 65536"/>
                  <a:gd name="T9" fmla="*/ 0 w 9"/>
                  <a:gd name="T10" fmla="*/ 0 h 11"/>
                  <a:gd name="T11" fmla="*/ 9 w 9"/>
                  <a:gd name="T12" fmla="*/ 11 h 11"/>
                </a:gdLst>
                <a:ahLst/>
                <a:cxnLst>
                  <a:cxn ang="T6">
                    <a:pos x="T0" y="T1"/>
                  </a:cxn>
                  <a:cxn ang="T7">
                    <a:pos x="T2" y="T3"/>
                  </a:cxn>
                  <a:cxn ang="T8">
                    <a:pos x="T4" y="T5"/>
                  </a:cxn>
                </a:cxnLst>
                <a:rect l="T9" t="T10" r="T11" b="T12"/>
                <a:pathLst>
                  <a:path w="9" h="11">
                    <a:moveTo>
                      <a:pt x="0" y="5"/>
                    </a:moveTo>
                    <a:cubicBezTo>
                      <a:pt x="0" y="3"/>
                      <a:pt x="3" y="0"/>
                      <a:pt x="6" y="1"/>
                    </a:cubicBezTo>
                    <a:cubicBezTo>
                      <a:pt x="9" y="4"/>
                      <a:pt x="5" y="9"/>
                      <a:pt x="3" y="1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2" name="Freeform 739"/>
              <p:cNvSpPr>
                <a:spLocks/>
              </p:cNvSpPr>
              <p:nvPr/>
            </p:nvSpPr>
            <p:spPr bwMode="auto">
              <a:xfrm>
                <a:off x="4154" y="2294"/>
                <a:ext cx="4" cy="14"/>
              </a:xfrm>
              <a:custGeom>
                <a:avLst/>
                <a:gdLst>
                  <a:gd name="T0" fmla="*/ 0 w 2"/>
                  <a:gd name="T1" fmla="*/ 0 h 7"/>
                  <a:gd name="T2" fmla="*/ 64 w 2"/>
                  <a:gd name="T3" fmla="*/ 224 h 7"/>
                  <a:gd name="T4" fmla="*/ 0 60000 65536"/>
                  <a:gd name="T5" fmla="*/ 0 60000 65536"/>
                  <a:gd name="T6" fmla="*/ 0 w 2"/>
                  <a:gd name="T7" fmla="*/ 0 h 7"/>
                  <a:gd name="T8" fmla="*/ 2 w 2"/>
                  <a:gd name="T9" fmla="*/ 7 h 7"/>
                </a:gdLst>
                <a:ahLst/>
                <a:cxnLst>
                  <a:cxn ang="T4">
                    <a:pos x="T0" y="T1"/>
                  </a:cxn>
                  <a:cxn ang="T5">
                    <a:pos x="T2" y="T3"/>
                  </a:cxn>
                </a:cxnLst>
                <a:rect l="T6" t="T7" r="T8" b="T9"/>
                <a:pathLst>
                  <a:path w="2" h="7">
                    <a:moveTo>
                      <a:pt x="0" y="0"/>
                    </a:moveTo>
                    <a:cubicBezTo>
                      <a:pt x="0" y="3"/>
                      <a:pt x="1" y="5"/>
                      <a:pt x="2"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3" name="Freeform 740"/>
              <p:cNvSpPr>
                <a:spLocks/>
              </p:cNvSpPr>
              <p:nvPr/>
            </p:nvSpPr>
            <p:spPr bwMode="auto">
              <a:xfrm>
                <a:off x="4225" y="2257"/>
                <a:ext cx="18" cy="13"/>
              </a:xfrm>
              <a:custGeom>
                <a:avLst/>
                <a:gdLst>
                  <a:gd name="T0" fmla="*/ 0 w 9"/>
                  <a:gd name="T1" fmla="*/ 156 h 7"/>
                  <a:gd name="T2" fmla="*/ 256 w 9"/>
                  <a:gd name="T3" fmla="*/ 110 h 7"/>
                  <a:gd name="T4" fmla="*/ 64 w 9"/>
                  <a:gd name="T5" fmla="*/ 0 h 7"/>
                  <a:gd name="T6" fmla="*/ 0 60000 65536"/>
                  <a:gd name="T7" fmla="*/ 0 60000 65536"/>
                  <a:gd name="T8" fmla="*/ 0 60000 65536"/>
                  <a:gd name="T9" fmla="*/ 0 w 9"/>
                  <a:gd name="T10" fmla="*/ 0 h 7"/>
                  <a:gd name="T11" fmla="*/ 9 w 9"/>
                  <a:gd name="T12" fmla="*/ 7 h 7"/>
                </a:gdLst>
                <a:ahLst/>
                <a:cxnLst>
                  <a:cxn ang="T6">
                    <a:pos x="T0" y="T1"/>
                  </a:cxn>
                  <a:cxn ang="T7">
                    <a:pos x="T2" y="T3"/>
                  </a:cxn>
                  <a:cxn ang="T8">
                    <a:pos x="T4" y="T5"/>
                  </a:cxn>
                </a:cxnLst>
                <a:rect l="T9" t="T10" r="T11" b="T12"/>
                <a:pathLst>
                  <a:path w="9" h="7">
                    <a:moveTo>
                      <a:pt x="0" y="7"/>
                    </a:moveTo>
                    <a:cubicBezTo>
                      <a:pt x="2" y="7"/>
                      <a:pt x="6" y="7"/>
                      <a:pt x="8" y="5"/>
                    </a:cubicBezTo>
                    <a:cubicBezTo>
                      <a:pt x="9" y="2"/>
                      <a:pt x="4" y="1"/>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4" name="Freeform 741"/>
              <p:cNvSpPr>
                <a:spLocks/>
              </p:cNvSpPr>
              <p:nvPr/>
            </p:nvSpPr>
            <p:spPr bwMode="auto">
              <a:xfrm>
                <a:off x="4293" y="2205"/>
                <a:ext cx="6" cy="4"/>
              </a:xfrm>
              <a:custGeom>
                <a:avLst/>
                <a:gdLst>
                  <a:gd name="T0" fmla="*/ 0 w 3"/>
                  <a:gd name="T1" fmla="*/ 0 h 2"/>
                  <a:gd name="T2" fmla="*/ 96 w 3"/>
                  <a:gd name="T3" fmla="*/ 64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0" y="0"/>
                    </a:moveTo>
                    <a:cubicBezTo>
                      <a:pt x="1" y="1"/>
                      <a:pt x="2" y="2"/>
                      <a:pt x="3"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5" name="Freeform 742"/>
              <p:cNvSpPr>
                <a:spLocks/>
              </p:cNvSpPr>
              <p:nvPr/>
            </p:nvSpPr>
            <p:spPr bwMode="auto">
              <a:xfrm>
                <a:off x="4328" y="2257"/>
                <a:ext cx="6" cy="9"/>
              </a:xfrm>
              <a:custGeom>
                <a:avLst/>
                <a:gdLst>
                  <a:gd name="T0" fmla="*/ 0 w 3"/>
                  <a:gd name="T1" fmla="*/ 0 h 5"/>
                  <a:gd name="T2" fmla="*/ 96 w 3"/>
                  <a:gd name="T3" fmla="*/ 94 h 5"/>
                  <a:gd name="T4" fmla="*/ 0 60000 65536"/>
                  <a:gd name="T5" fmla="*/ 0 60000 65536"/>
                  <a:gd name="T6" fmla="*/ 0 w 3"/>
                  <a:gd name="T7" fmla="*/ 0 h 5"/>
                  <a:gd name="T8" fmla="*/ 3 w 3"/>
                  <a:gd name="T9" fmla="*/ 5 h 5"/>
                </a:gdLst>
                <a:ahLst/>
                <a:cxnLst>
                  <a:cxn ang="T4">
                    <a:pos x="T0" y="T1"/>
                  </a:cxn>
                  <a:cxn ang="T5">
                    <a:pos x="T2" y="T3"/>
                  </a:cxn>
                </a:cxnLst>
                <a:rect l="T6" t="T7" r="T8" b="T9"/>
                <a:pathLst>
                  <a:path w="3" h="5">
                    <a:moveTo>
                      <a:pt x="0" y="0"/>
                    </a:moveTo>
                    <a:cubicBezTo>
                      <a:pt x="1" y="2"/>
                      <a:pt x="2" y="4"/>
                      <a:pt x="3"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6" name="Freeform 743"/>
              <p:cNvSpPr>
                <a:spLocks/>
              </p:cNvSpPr>
              <p:nvPr/>
            </p:nvSpPr>
            <p:spPr bwMode="auto">
              <a:xfrm>
                <a:off x="4251" y="2300"/>
                <a:ext cx="22" cy="18"/>
              </a:xfrm>
              <a:custGeom>
                <a:avLst/>
                <a:gdLst>
                  <a:gd name="T0" fmla="*/ 352 w 11"/>
                  <a:gd name="T1" fmla="*/ 32 h 9"/>
                  <a:gd name="T2" fmla="*/ 288 w 11"/>
                  <a:gd name="T3" fmla="*/ 224 h 9"/>
                  <a:gd name="T4" fmla="*/ 0 60000 65536"/>
                  <a:gd name="T5" fmla="*/ 0 60000 65536"/>
                  <a:gd name="T6" fmla="*/ 0 w 11"/>
                  <a:gd name="T7" fmla="*/ 0 h 9"/>
                  <a:gd name="T8" fmla="*/ 11 w 11"/>
                  <a:gd name="T9" fmla="*/ 9 h 9"/>
                </a:gdLst>
                <a:ahLst/>
                <a:cxnLst>
                  <a:cxn ang="T4">
                    <a:pos x="T0" y="T1"/>
                  </a:cxn>
                  <a:cxn ang="T5">
                    <a:pos x="T2" y="T3"/>
                  </a:cxn>
                </a:cxnLst>
                <a:rect l="T6" t="T7" r="T8" b="T9"/>
                <a:pathLst>
                  <a:path w="11" h="9">
                    <a:moveTo>
                      <a:pt x="11" y="1"/>
                    </a:moveTo>
                    <a:cubicBezTo>
                      <a:pt x="4" y="0"/>
                      <a:pt x="0" y="9"/>
                      <a:pt x="9"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7" name="Freeform 744"/>
              <p:cNvSpPr>
                <a:spLocks/>
              </p:cNvSpPr>
              <p:nvPr/>
            </p:nvSpPr>
            <p:spPr bwMode="auto">
              <a:xfrm>
                <a:off x="4328" y="2336"/>
                <a:ext cx="6" cy="4"/>
              </a:xfrm>
              <a:custGeom>
                <a:avLst/>
                <a:gdLst>
                  <a:gd name="T0" fmla="*/ 0 w 3"/>
                  <a:gd name="T1" fmla="*/ 64 h 2"/>
                  <a:gd name="T2" fmla="*/ 96 w 3"/>
                  <a:gd name="T3" fmla="*/ 0 h 2"/>
                  <a:gd name="T4" fmla="*/ 0 60000 65536"/>
                  <a:gd name="T5" fmla="*/ 0 60000 65536"/>
                  <a:gd name="T6" fmla="*/ 0 w 3"/>
                  <a:gd name="T7" fmla="*/ 0 h 2"/>
                  <a:gd name="T8" fmla="*/ 3 w 3"/>
                  <a:gd name="T9" fmla="*/ 2 h 2"/>
                </a:gdLst>
                <a:ahLst/>
                <a:cxnLst>
                  <a:cxn ang="T4">
                    <a:pos x="T0" y="T1"/>
                  </a:cxn>
                  <a:cxn ang="T5">
                    <a:pos x="T2" y="T3"/>
                  </a:cxn>
                </a:cxnLst>
                <a:rect l="T6" t="T7" r="T8" b="T9"/>
                <a:pathLst>
                  <a:path w="3" h="2">
                    <a:moveTo>
                      <a:pt x="0" y="2"/>
                    </a:moveTo>
                    <a:cubicBezTo>
                      <a:pt x="1" y="1"/>
                      <a:pt x="2" y="0"/>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8" name="Freeform 745"/>
              <p:cNvSpPr>
                <a:spLocks/>
              </p:cNvSpPr>
              <p:nvPr/>
            </p:nvSpPr>
            <p:spPr bwMode="auto">
              <a:xfrm>
                <a:off x="4392" y="2334"/>
                <a:ext cx="1" cy="12"/>
              </a:xfrm>
              <a:custGeom>
                <a:avLst/>
                <a:gdLst>
                  <a:gd name="T0" fmla="*/ 0 w 1"/>
                  <a:gd name="T1" fmla="*/ 0 h 6"/>
                  <a:gd name="T2" fmla="*/ 0 w 1"/>
                  <a:gd name="T3" fmla="*/ 192 h 6"/>
                  <a:gd name="T4" fmla="*/ 0 60000 65536"/>
                  <a:gd name="T5" fmla="*/ 0 60000 65536"/>
                  <a:gd name="T6" fmla="*/ 0 w 1"/>
                  <a:gd name="T7" fmla="*/ 0 h 6"/>
                  <a:gd name="T8" fmla="*/ 1 w 1"/>
                  <a:gd name="T9" fmla="*/ 6 h 6"/>
                </a:gdLst>
                <a:ahLst/>
                <a:cxnLst>
                  <a:cxn ang="T4">
                    <a:pos x="T0" y="T1"/>
                  </a:cxn>
                  <a:cxn ang="T5">
                    <a:pos x="T2" y="T3"/>
                  </a:cxn>
                </a:cxnLst>
                <a:rect l="T6" t="T7" r="T8" b="T9"/>
                <a:pathLst>
                  <a:path w="1" h="6">
                    <a:moveTo>
                      <a:pt x="0" y="0"/>
                    </a:moveTo>
                    <a:cubicBezTo>
                      <a:pt x="0" y="2"/>
                      <a:pt x="0" y="4"/>
                      <a:pt x="0"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79" name="Freeform 746"/>
              <p:cNvSpPr>
                <a:spLocks/>
              </p:cNvSpPr>
              <p:nvPr/>
            </p:nvSpPr>
            <p:spPr bwMode="auto">
              <a:xfrm>
                <a:off x="4461" y="2326"/>
                <a:ext cx="14" cy="4"/>
              </a:xfrm>
              <a:custGeom>
                <a:avLst/>
                <a:gdLst>
                  <a:gd name="T0" fmla="*/ 0 w 7"/>
                  <a:gd name="T1" fmla="*/ 64 h 2"/>
                  <a:gd name="T2" fmla="*/ 224 w 7"/>
                  <a:gd name="T3" fmla="*/ 32 h 2"/>
                  <a:gd name="T4" fmla="*/ 0 60000 65536"/>
                  <a:gd name="T5" fmla="*/ 0 60000 65536"/>
                  <a:gd name="T6" fmla="*/ 0 w 7"/>
                  <a:gd name="T7" fmla="*/ 0 h 2"/>
                  <a:gd name="T8" fmla="*/ 7 w 7"/>
                  <a:gd name="T9" fmla="*/ 2 h 2"/>
                </a:gdLst>
                <a:ahLst/>
                <a:cxnLst>
                  <a:cxn ang="T4">
                    <a:pos x="T0" y="T1"/>
                  </a:cxn>
                  <a:cxn ang="T5">
                    <a:pos x="T2" y="T3"/>
                  </a:cxn>
                </a:cxnLst>
                <a:rect l="T6" t="T7" r="T8" b="T9"/>
                <a:pathLst>
                  <a:path w="7" h="2">
                    <a:moveTo>
                      <a:pt x="0" y="2"/>
                    </a:moveTo>
                    <a:cubicBezTo>
                      <a:pt x="3" y="1"/>
                      <a:pt x="5" y="0"/>
                      <a:pt x="7" y="1"/>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0" name="Freeform 747"/>
              <p:cNvSpPr>
                <a:spLocks/>
              </p:cNvSpPr>
              <p:nvPr/>
            </p:nvSpPr>
            <p:spPr bwMode="auto">
              <a:xfrm>
                <a:off x="3828" y="1862"/>
                <a:ext cx="7" cy="4"/>
              </a:xfrm>
              <a:custGeom>
                <a:avLst/>
                <a:gdLst>
                  <a:gd name="T0" fmla="*/ 0 w 4"/>
                  <a:gd name="T1" fmla="*/ 64 h 2"/>
                  <a:gd name="T2" fmla="*/ 65 w 4"/>
                  <a:gd name="T3" fmla="*/ 0 h 2"/>
                  <a:gd name="T4" fmla="*/ 0 60000 65536"/>
                  <a:gd name="T5" fmla="*/ 0 60000 65536"/>
                  <a:gd name="T6" fmla="*/ 0 w 4"/>
                  <a:gd name="T7" fmla="*/ 0 h 2"/>
                  <a:gd name="T8" fmla="*/ 4 w 4"/>
                  <a:gd name="T9" fmla="*/ 2 h 2"/>
                </a:gdLst>
                <a:ahLst/>
                <a:cxnLst>
                  <a:cxn ang="T4">
                    <a:pos x="T0" y="T1"/>
                  </a:cxn>
                  <a:cxn ang="T5">
                    <a:pos x="T2" y="T3"/>
                  </a:cxn>
                </a:cxnLst>
                <a:rect l="T6" t="T7" r="T8" b="T9"/>
                <a:pathLst>
                  <a:path w="4" h="2">
                    <a:moveTo>
                      <a:pt x="0" y="2"/>
                    </a:moveTo>
                    <a:cubicBezTo>
                      <a:pt x="2" y="1"/>
                      <a:pt x="3" y="0"/>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1" name="Freeform 748"/>
              <p:cNvSpPr>
                <a:spLocks/>
              </p:cNvSpPr>
              <p:nvPr/>
            </p:nvSpPr>
            <p:spPr bwMode="auto">
              <a:xfrm>
                <a:off x="3839" y="1942"/>
                <a:ext cx="12" cy="4"/>
              </a:xfrm>
              <a:custGeom>
                <a:avLst/>
                <a:gdLst>
                  <a:gd name="T0" fmla="*/ 0 w 6"/>
                  <a:gd name="T1" fmla="*/ 32 h 2"/>
                  <a:gd name="T2" fmla="*/ 32 w 6"/>
                  <a:gd name="T3" fmla="*/ 64 h 2"/>
                  <a:gd name="T4" fmla="*/ 192 w 6"/>
                  <a:gd name="T5" fmla="*/ 0 h 2"/>
                  <a:gd name="T6" fmla="*/ 0 60000 65536"/>
                  <a:gd name="T7" fmla="*/ 0 60000 65536"/>
                  <a:gd name="T8" fmla="*/ 0 60000 65536"/>
                  <a:gd name="T9" fmla="*/ 0 w 6"/>
                  <a:gd name="T10" fmla="*/ 0 h 2"/>
                  <a:gd name="T11" fmla="*/ 6 w 6"/>
                  <a:gd name="T12" fmla="*/ 2 h 2"/>
                </a:gdLst>
                <a:ahLst/>
                <a:cxnLst>
                  <a:cxn ang="T6">
                    <a:pos x="T0" y="T1"/>
                  </a:cxn>
                  <a:cxn ang="T7">
                    <a:pos x="T2" y="T3"/>
                  </a:cxn>
                  <a:cxn ang="T8">
                    <a:pos x="T4" y="T5"/>
                  </a:cxn>
                </a:cxnLst>
                <a:rect l="T9" t="T10" r="T11" b="T12"/>
                <a:pathLst>
                  <a:path w="6" h="2">
                    <a:moveTo>
                      <a:pt x="0" y="1"/>
                    </a:moveTo>
                    <a:cubicBezTo>
                      <a:pt x="1" y="1"/>
                      <a:pt x="1" y="2"/>
                      <a:pt x="1" y="2"/>
                    </a:cubicBezTo>
                    <a:cubicBezTo>
                      <a:pt x="3" y="2"/>
                      <a:pt x="4" y="1"/>
                      <a:pt x="6"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2" name="Freeform 749"/>
              <p:cNvSpPr>
                <a:spLocks/>
              </p:cNvSpPr>
              <p:nvPr/>
            </p:nvSpPr>
            <p:spPr bwMode="auto">
              <a:xfrm>
                <a:off x="3875" y="1946"/>
                <a:ext cx="16" cy="14"/>
              </a:xfrm>
              <a:custGeom>
                <a:avLst/>
                <a:gdLst>
                  <a:gd name="T0" fmla="*/ 192 w 8"/>
                  <a:gd name="T1" fmla="*/ 224 h 7"/>
                  <a:gd name="T2" fmla="*/ 0 w 8"/>
                  <a:gd name="T3" fmla="*/ 128 h 7"/>
                  <a:gd name="T4" fmla="*/ 256 w 8"/>
                  <a:gd name="T5" fmla="*/ 0 h 7"/>
                  <a:gd name="T6" fmla="*/ 0 60000 65536"/>
                  <a:gd name="T7" fmla="*/ 0 60000 65536"/>
                  <a:gd name="T8" fmla="*/ 0 60000 65536"/>
                  <a:gd name="T9" fmla="*/ 0 w 8"/>
                  <a:gd name="T10" fmla="*/ 0 h 7"/>
                  <a:gd name="T11" fmla="*/ 8 w 8"/>
                  <a:gd name="T12" fmla="*/ 7 h 7"/>
                </a:gdLst>
                <a:ahLst/>
                <a:cxnLst>
                  <a:cxn ang="T6">
                    <a:pos x="T0" y="T1"/>
                  </a:cxn>
                  <a:cxn ang="T7">
                    <a:pos x="T2" y="T3"/>
                  </a:cxn>
                  <a:cxn ang="T8">
                    <a:pos x="T4" y="T5"/>
                  </a:cxn>
                </a:cxnLst>
                <a:rect l="T9" t="T10" r="T11" b="T12"/>
                <a:pathLst>
                  <a:path w="8" h="7">
                    <a:moveTo>
                      <a:pt x="6" y="7"/>
                    </a:moveTo>
                    <a:cubicBezTo>
                      <a:pt x="5" y="7"/>
                      <a:pt x="0" y="7"/>
                      <a:pt x="0" y="4"/>
                    </a:cubicBezTo>
                    <a:cubicBezTo>
                      <a:pt x="0" y="0"/>
                      <a:pt x="6" y="1"/>
                      <a:pt x="8"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3" name="Freeform 750"/>
              <p:cNvSpPr>
                <a:spLocks/>
              </p:cNvSpPr>
              <p:nvPr/>
            </p:nvSpPr>
            <p:spPr bwMode="auto">
              <a:xfrm>
                <a:off x="3923" y="1886"/>
                <a:ext cx="2" cy="14"/>
              </a:xfrm>
              <a:custGeom>
                <a:avLst/>
                <a:gdLst>
                  <a:gd name="T0" fmla="*/ 0 w 1"/>
                  <a:gd name="T1" fmla="*/ 0 h 7"/>
                  <a:gd name="T2" fmla="*/ 0 w 1"/>
                  <a:gd name="T3" fmla="*/ 224 h 7"/>
                  <a:gd name="T4" fmla="*/ 0 60000 65536"/>
                  <a:gd name="T5" fmla="*/ 0 60000 65536"/>
                  <a:gd name="T6" fmla="*/ 0 w 1"/>
                  <a:gd name="T7" fmla="*/ 0 h 7"/>
                  <a:gd name="T8" fmla="*/ 1 w 1"/>
                  <a:gd name="T9" fmla="*/ 7 h 7"/>
                </a:gdLst>
                <a:ahLst/>
                <a:cxnLst>
                  <a:cxn ang="T4">
                    <a:pos x="T0" y="T1"/>
                  </a:cxn>
                  <a:cxn ang="T5">
                    <a:pos x="T2" y="T3"/>
                  </a:cxn>
                </a:cxnLst>
                <a:rect l="T6" t="T7" r="T8" b="T9"/>
                <a:pathLst>
                  <a:path w="1" h="7">
                    <a:moveTo>
                      <a:pt x="0" y="0"/>
                    </a:moveTo>
                    <a:cubicBezTo>
                      <a:pt x="0" y="2"/>
                      <a:pt x="1" y="5"/>
                      <a:pt x="0"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4" name="Freeform 751"/>
              <p:cNvSpPr>
                <a:spLocks/>
              </p:cNvSpPr>
              <p:nvPr/>
            </p:nvSpPr>
            <p:spPr bwMode="auto">
              <a:xfrm>
                <a:off x="3996" y="1944"/>
                <a:ext cx="8" cy="6"/>
              </a:xfrm>
              <a:custGeom>
                <a:avLst/>
                <a:gdLst>
                  <a:gd name="T0" fmla="*/ 0 w 4"/>
                  <a:gd name="T1" fmla="*/ 96 h 3"/>
                  <a:gd name="T2" fmla="*/ 128 w 4"/>
                  <a:gd name="T3" fmla="*/ 0 h 3"/>
                  <a:gd name="T4" fmla="*/ 0 60000 65536"/>
                  <a:gd name="T5" fmla="*/ 0 60000 65536"/>
                  <a:gd name="T6" fmla="*/ 0 w 4"/>
                  <a:gd name="T7" fmla="*/ 0 h 3"/>
                  <a:gd name="T8" fmla="*/ 4 w 4"/>
                  <a:gd name="T9" fmla="*/ 3 h 3"/>
                </a:gdLst>
                <a:ahLst/>
                <a:cxnLst>
                  <a:cxn ang="T4">
                    <a:pos x="T0" y="T1"/>
                  </a:cxn>
                  <a:cxn ang="T5">
                    <a:pos x="T2" y="T3"/>
                  </a:cxn>
                </a:cxnLst>
                <a:rect l="T6" t="T7" r="T8" b="T9"/>
                <a:pathLst>
                  <a:path w="4" h="3">
                    <a:moveTo>
                      <a:pt x="0" y="3"/>
                    </a:moveTo>
                    <a:cubicBezTo>
                      <a:pt x="1" y="2"/>
                      <a:pt x="3" y="1"/>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5" name="Freeform 752"/>
              <p:cNvSpPr>
                <a:spLocks/>
              </p:cNvSpPr>
              <p:nvPr/>
            </p:nvSpPr>
            <p:spPr bwMode="auto">
              <a:xfrm>
                <a:off x="3972" y="1973"/>
                <a:ext cx="6" cy="10"/>
              </a:xfrm>
              <a:custGeom>
                <a:avLst/>
                <a:gdLst>
                  <a:gd name="T0" fmla="*/ 0 w 3"/>
                  <a:gd name="T1" fmla="*/ 0 h 5"/>
                  <a:gd name="T2" fmla="*/ 96 w 3"/>
                  <a:gd name="T3" fmla="*/ 160 h 5"/>
                  <a:gd name="T4" fmla="*/ 0 60000 65536"/>
                  <a:gd name="T5" fmla="*/ 0 60000 65536"/>
                  <a:gd name="T6" fmla="*/ 0 w 3"/>
                  <a:gd name="T7" fmla="*/ 0 h 5"/>
                  <a:gd name="T8" fmla="*/ 3 w 3"/>
                  <a:gd name="T9" fmla="*/ 5 h 5"/>
                </a:gdLst>
                <a:ahLst/>
                <a:cxnLst>
                  <a:cxn ang="T4">
                    <a:pos x="T0" y="T1"/>
                  </a:cxn>
                  <a:cxn ang="T5">
                    <a:pos x="T2" y="T3"/>
                  </a:cxn>
                </a:cxnLst>
                <a:rect l="T6" t="T7" r="T8" b="T9"/>
                <a:pathLst>
                  <a:path w="3" h="5">
                    <a:moveTo>
                      <a:pt x="0" y="0"/>
                    </a:moveTo>
                    <a:cubicBezTo>
                      <a:pt x="0" y="2"/>
                      <a:pt x="1" y="4"/>
                      <a:pt x="3"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6" name="Freeform 753"/>
              <p:cNvSpPr>
                <a:spLocks/>
              </p:cNvSpPr>
              <p:nvPr/>
            </p:nvSpPr>
            <p:spPr bwMode="auto">
              <a:xfrm>
                <a:off x="4002" y="1997"/>
                <a:ext cx="2" cy="10"/>
              </a:xfrm>
              <a:custGeom>
                <a:avLst/>
                <a:gdLst>
                  <a:gd name="T0" fmla="*/ 0 w 1"/>
                  <a:gd name="T1" fmla="*/ 0 h 5"/>
                  <a:gd name="T2" fmla="*/ 32 w 1"/>
                  <a:gd name="T3" fmla="*/ 16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0" y="0"/>
                    </a:moveTo>
                    <a:cubicBezTo>
                      <a:pt x="0" y="2"/>
                      <a:pt x="0" y="3"/>
                      <a:pt x="1"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7" name="Freeform 754"/>
              <p:cNvSpPr>
                <a:spLocks/>
              </p:cNvSpPr>
              <p:nvPr/>
            </p:nvSpPr>
            <p:spPr bwMode="auto">
              <a:xfrm>
                <a:off x="3923" y="2017"/>
                <a:ext cx="9" cy="6"/>
              </a:xfrm>
              <a:custGeom>
                <a:avLst/>
                <a:gdLst>
                  <a:gd name="T0" fmla="*/ 0 w 5"/>
                  <a:gd name="T1" fmla="*/ 96 h 3"/>
                  <a:gd name="T2" fmla="*/ 94 w 5"/>
                  <a:gd name="T3" fmla="*/ 0 h 3"/>
                  <a:gd name="T4" fmla="*/ 0 60000 65536"/>
                  <a:gd name="T5" fmla="*/ 0 60000 65536"/>
                  <a:gd name="T6" fmla="*/ 0 w 5"/>
                  <a:gd name="T7" fmla="*/ 0 h 3"/>
                  <a:gd name="T8" fmla="*/ 5 w 5"/>
                  <a:gd name="T9" fmla="*/ 3 h 3"/>
                </a:gdLst>
                <a:ahLst/>
                <a:cxnLst>
                  <a:cxn ang="T4">
                    <a:pos x="T0" y="T1"/>
                  </a:cxn>
                  <a:cxn ang="T5">
                    <a:pos x="T2" y="T3"/>
                  </a:cxn>
                </a:cxnLst>
                <a:rect l="T6" t="T7" r="T8" b="T9"/>
                <a:pathLst>
                  <a:path w="5" h="3">
                    <a:moveTo>
                      <a:pt x="0" y="3"/>
                    </a:moveTo>
                    <a:cubicBezTo>
                      <a:pt x="2" y="2"/>
                      <a:pt x="3" y="1"/>
                      <a:pt x="5"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8" name="Freeform 755"/>
              <p:cNvSpPr>
                <a:spLocks/>
              </p:cNvSpPr>
              <p:nvPr/>
            </p:nvSpPr>
            <p:spPr bwMode="auto">
              <a:xfrm>
                <a:off x="3931" y="2057"/>
                <a:ext cx="11" cy="19"/>
              </a:xfrm>
              <a:custGeom>
                <a:avLst/>
                <a:gdLst>
                  <a:gd name="T0" fmla="*/ 24 w 6"/>
                  <a:gd name="T1" fmla="*/ 245 h 10"/>
                  <a:gd name="T2" fmla="*/ 44 w 6"/>
                  <a:gd name="T3" fmla="*/ 29 h 10"/>
                  <a:gd name="T4" fmla="*/ 125 w 6"/>
                  <a:gd name="T5" fmla="*/ 220 h 10"/>
                  <a:gd name="T6" fmla="*/ 0 60000 65536"/>
                  <a:gd name="T7" fmla="*/ 0 60000 65536"/>
                  <a:gd name="T8" fmla="*/ 0 60000 65536"/>
                  <a:gd name="T9" fmla="*/ 0 w 6"/>
                  <a:gd name="T10" fmla="*/ 0 h 10"/>
                  <a:gd name="T11" fmla="*/ 6 w 6"/>
                  <a:gd name="T12" fmla="*/ 10 h 10"/>
                </a:gdLst>
                <a:ahLst/>
                <a:cxnLst>
                  <a:cxn ang="T6">
                    <a:pos x="T0" y="T1"/>
                  </a:cxn>
                  <a:cxn ang="T7">
                    <a:pos x="T2" y="T3"/>
                  </a:cxn>
                  <a:cxn ang="T8">
                    <a:pos x="T4" y="T5"/>
                  </a:cxn>
                </a:cxnLst>
                <a:rect l="T9" t="T10" r="T11" b="T12"/>
                <a:pathLst>
                  <a:path w="6" h="10">
                    <a:moveTo>
                      <a:pt x="1" y="10"/>
                    </a:moveTo>
                    <a:cubicBezTo>
                      <a:pt x="0" y="8"/>
                      <a:pt x="0" y="2"/>
                      <a:pt x="2" y="1"/>
                    </a:cubicBezTo>
                    <a:cubicBezTo>
                      <a:pt x="6" y="0"/>
                      <a:pt x="6" y="7"/>
                      <a:pt x="6" y="9"/>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89" name="Freeform 756"/>
              <p:cNvSpPr>
                <a:spLocks/>
              </p:cNvSpPr>
              <p:nvPr/>
            </p:nvSpPr>
            <p:spPr bwMode="auto">
              <a:xfrm>
                <a:off x="3891" y="2102"/>
                <a:ext cx="10" cy="6"/>
              </a:xfrm>
              <a:custGeom>
                <a:avLst/>
                <a:gdLst>
                  <a:gd name="T0" fmla="*/ 0 w 5"/>
                  <a:gd name="T1" fmla="*/ 96 h 3"/>
                  <a:gd name="T2" fmla="*/ 160 w 5"/>
                  <a:gd name="T3" fmla="*/ 0 h 3"/>
                  <a:gd name="T4" fmla="*/ 0 60000 65536"/>
                  <a:gd name="T5" fmla="*/ 0 60000 65536"/>
                  <a:gd name="T6" fmla="*/ 0 w 5"/>
                  <a:gd name="T7" fmla="*/ 0 h 3"/>
                  <a:gd name="T8" fmla="*/ 5 w 5"/>
                  <a:gd name="T9" fmla="*/ 3 h 3"/>
                </a:gdLst>
                <a:ahLst/>
                <a:cxnLst>
                  <a:cxn ang="T4">
                    <a:pos x="T0" y="T1"/>
                  </a:cxn>
                  <a:cxn ang="T5">
                    <a:pos x="T2" y="T3"/>
                  </a:cxn>
                </a:cxnLst>
                <a:rect l="T6" t="T7" r="T8" b="T9"/>
                <a:pathLst>
                  <a:path w="5" h="3">
                    <a:moveTo>
                      <a:pt x="0" y="3"/>
                    </a:moveTo>
                    <a:cubicBezTo>
                      <a:pt x="2" y="3"/>
                      <a:pt x="3" y="2"/>
                      <a:pt x="5"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0" name="Freeform 757"/>
              <p:cNvSpPr>
                <a:spLocks/>
              </p:cNvSpPr>
              <p:nvPr/>
            </p:nvSpPr>
            <p:spPr bwMode="auto">
              <a:xfrm>
                <a:off x="3917" y="2136"/>
                <a:ext cx="4" cy="6"/>
              </a:xfrm>
              <a:custGeom>
                <a:avLst/>
                <a:gdLst>
                  <a:gd name="T0" fmla="*/ 0 w 2"/>
                  <a:gd name="T1" fmla="*/ 0 h 3"/>
                  <a:gd name="T2" fmla="*/ 64 w 2"/>
                  <a:gd name="T3" fmla="*/ 96 h 3"/>
                  <a:gd name="T4" fmla="*/ 0 60000 65536"/>
                  <a:gd name="T5" fmla="*/ 0 60000 65536"/>
                  <a:gd name="T6" fmla="*/ 0 w 2"/>
                  <a:gd name="T7" fmla="*/ 0 h 3"/>
                  <a:gd name="T8" fmla="*/ 2 w 2"/>
                  <a:gd name="T9" fmla="*/ 3 h 3"/>
                </a:gdLst>
                <a:ahLst/>
                <a:cxnLst>
                  <a:cxn ang="T4">
                    <a:pos x="T0" y="T1"/>
                  </a:cxn>
                  <a:cxn ang="T5">
                    <a:pos x="T2" y="T3"/>
                  </a:cxn>
                </a:cxnLst>
                <a:rect l="T6" t="T7" r="T8" b="T9"/>
                <a:pathLst>
                  <a:path w="2" h="3">
                    <a:moveTo>
                      <a:pt x="0" y="0"/>
                    </a:moveTo>
                    <a:cubicBezTo>
                      <a:pt x="1" y="1"/>
                      <a:pt x="1" y="2"/>
                      <a:pt x="2"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1" name="Freeform 758"/>
              <p:cNvSpPr>
                <a:spLocks/>
              </p:cNvSpPr>
              <p:nvPr/>
            </p:nvSpPr>
            <p:spPr bwMode="auto">
              <a:xfrm>
                <a:off x="3913" y="2177"/>
                <a:ext cx="2" cy="6"/>
              </a:xfrm>
              <a:custGeom>
                <a:avLst/>
                <a:gdLst>
                  <a:gd name="T0" fmla="*/ 0 w 1"/>
                  <a:gd name="T1" fmla="*/ 96 h 3"/>
                  <a:gd name="T2" fmla="*/ 32 w 1"/>
                  <a:gd name="T3" fmla="*/ 0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0" y="3"/>
                    </a:moveTo>
                    <a:cubicBezTo>
                      <a:pt x="0" y="2"/>
                      <a:pt x="1" y="1"/>
                      <a:pt x="1"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2" name="Freeform 759"/>
              <p:cNvSpPr>
                <a:spLocks/>
              </p:cNvSpPr>
              <p:nvPr/>
            </p:nvSpPr>
            <p:spPr bwMode="auto">
              <a:xfrm>
                <a:off x="3968" y="2142"/>
                <a:ext cx="4" cy="12"/>
              </a:xfrm>
              <a:custGeom>
                <a:avLst/>
                <a:gdLst>
                  <a:gd name="T0" fmla="*/ 0 w 2"/>
                  <a:gd name="T1" fmla="*/ 0 h 6"/>
                  <a:gd name="T2" fmla="*/ 64 w 2"/>
                  <a:gd name="T3" fmla="*/ 192 h 6"/>
                  <a:gd name="T4" fmla="*/ 0 60000 65536"/>
                  <a:gd name="T5" fmla="*/ 0 60000 65536"/>
                  <a:gd name="T6" fmla="*/ 0 w 2"/>
                  <a:gd name="T7" fmla="*/ 0 h 6"/>
                  <a:gd name="T8" fmla="*/ 2 w 2"/>
                  <a:gd name="T9" fmla="*/ 6 h 6"/>
                </a:gdLst>
                <a:ahLst/>
                <a:cxnLst>
                  <a:cxn ang="T4">
                    <a:pos x="T0" y="T1"/>
                  </a:cxn>
                  <a:cxn ang="T5">
                    <a:pos x="T2" y="T3"/>
                  </a:cxn>
                </a:cxnLst>
                <a:rect l="T6" t="T7" r="T8" b="T9"/>
                <a:pathLst>
                  <a:path w="2" h="6">
                    <a:moveTo>
                      <a:pt x="0" y="0"/>
                    </a:moveTo>
                    <a:cubicBezTo>
                      <a:pt x="1" y="2"/>
                      <a:pt x="2" y="4"/>
                      <a:pt x="2"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3" name="Freeform 760"/>
              <p:cNvSpPr>
                <a:spLocks/>
              </p:cNvSpPr>
              <p:nvPr/>
            </p:nvSpPr>
            <p:spPr bwMode="auto">
              <a:xfrm>
                <a:off x="3923" y="2207"/>
                <a:ext cx="1" cy="12"/>
              </a:xfrm>
              <a:custGeom>
                <a:avLst/>
                <a:gdLst>
                  <a:gd name="T0" fmla="*/ 0 w 1"/>
                  <a:gd name="T1" fmla="*/ 192 h 6"/>
                  <a:gd name="T2" fmla="*/ 0 w 1"/>
                  <a:gd name="T3" fmla="*/ 0 h 6"/>
                  <a:gd name="T4" fmla="*/ 0 60000 65536"/>
                  <a:gd name="T5" fmla="*/ 0 60000 65536"/>
                  <a:gd name="T6" fmla="*/ 0 w 1"/>
                  <a:gd name="T7" fmla="*/ 0 h 6"/>
                  <a:gd name="T8" fmla="*/ 1 w 1"/>
                  <a:gd name="T9" fmla="*/ 6 h 6"/>
                </a:gdLst>
                <a:ahLst/>
                <a:cxnLst>
                  <a:cxn ang="T4">
                    <a:pos x="T0" y="T1"/>
                  </a:cxn>
                  <a:cxn ang="T5">
                    <a:pos x="T2" y="T3"/>
                  </a:cxn>
                </a:cxnLst>
                <a:rect l="T6" t="T7" r="T8" b="T9"/>
                <a:pathLst>
                  <a:path w="1" h="6">
                    <a:moveTo>
                      <a:pt x="0" y="6"/>
                    </a:moveTo>
                    <a:cubicBezTo>
                      <a:pt x="0" y="4"/>
                      <a:pt x="0" y="2"/>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4" name="Freeform 761"/>
              <p:cNvSpPr>
                <a:spLocks/>
              </p:cNvSpPr>
              <p:nvPr/>
            </p:nvSpPr>
            <p:spPr bwMode="auto">
              <a:xfrm>
                <a:off x="3883" y="2262"/>
                <a:ext cx="18" cy="20"/>
              </a:xfrm>
              <a:custGeom>
                <a:avLst/>
                <a:gdLst>
                  <a:gd name="T0" fmla="*/ 288 w 9"/>
                  <a:gd name="T1" fmla="*/ 64 h 10"/>
                  <a:gd name="T2" fmla="*/ 224 w 9"/>
                  <a:gd name="T3" fmla="*/ 256 h 10"/>
                  <a:gd name="T4" fmla="*/ 0 60000 65536"/>
                  <a:gd name="T5" fmla="*/ 0 60000 65536"/>
                  <a:gd name="T6" fmla="*/ 0 w 9"/>
                  <a:gd name="T7" fmla="*/ 0 h 10"/>
                  <a:gd name="T8" fmla="*/ 9 w 9"/>
                  <a:gd name="T9" fmla="*/ 10 h 10"/>
                </a:gdLst>
                <a:ahLst/>
                <a:cxnLst>
                  <a:cxn ang="T4">
                    <a:pos x="T0" y="T1"/>
                  </a:cxn>
                  <a:cxn ang="T5">
                    <a:pos x="T2" y="T3"/>
                  </a:cxn>
                </a:cxnLst>
                <a:rect l="T6" t="T7" r="T8" b="T9"/>
                <a:pathLst>
                  <a:path w="9" h="10">
                    <a:moveTo>
                      <a:pt x="9" y="2"/>
                    </a:moveTo>
                    <a:cubicBezTo>
                      <a:pt x="0" y="0"/>
                      <a:pt x="2" y="10"/>
                      <a:pt x="7" y="8"/>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5" name="Freeform 762"/>
              <p:cNvSpPr>
                <a:spLocks/>
              </p:cNvSpPr>
              <p:nvPr/>
            </p:nvSpPr>
            <p:spPr bwMode="auto">
              <a:xfrm>
                <a:off x="3913" y="2302"/>
                <a:ext cx="12" cy="4"/>
              </a:xfrm>
              <a:custGeom>
                <a:avLst/>
                <a:gdLst>
                  <a:gd name="T0" fmla="*/ 0 w 6"/>
                  <a:gd name="T1" fmla="*/ 0 h 2"/>
                  <a:gd name="T2" fmla="*/ 192 w 6"/>
                  <a:gd name="T3" fmla="*/ 64 h 2"/>
                  <a:gd name="T4" fmla="*/ 0 60000 65536"/>
                  <a:gd name="T5" fmla="*/ 0 60000 65536"/>
                  <a:gd name="T6" fmla="*/ 0 w 6"/>
                  <a:gd name="T7" fmla="*/ 0 h 2"/>
                  <a:gd name="T8" fmla="*/ 6 w 6"/>
                  <a:gd name="T9" fmla="*/ 2 h 2"/>
                </a:gdLst>
                <a:ahLst/>
                <a:cxnLst>
                  <a:cxn ang="T4">
                    <a:pos x="T0" y="T1"/>
                  </a:cxn>
                  <a:cxn ang="T5">
                    <a:pos x="T2" y="T3"/>
                  </a:cxn>
                </a:cxnLst>
                <a:rect l="T6" t="T7" r="T8" b="T9"/>
                <a:pathLst>
                  <a:path w="6" h="2">
                    <a:moveTo>
                      <a:pt x="0" y="0"/>
                    </a:moveTo>
                    <a:cubicBezTo>
                      <a:pt x="2" y="1"/>
                      <a:pt x="4" y="2"/>
                      <a:pt x="6"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6" name="Freeform 763"/>
              <p:cNvSpPr>
                <a:spLocks/>
              </p:cNvSpPr>
              <p:nvPr/>
            </p:nvSpPr>
            <p:spPr bwMode="auto">
              <a:xfrm>
                <a:off x="3984" y="2264"/>
                <a:ext cx="8" cy="2"/>
              </a:xfrm>
              <a:custGeom>
                <a:avLst/>
                <a:gdLst>
                  <a:gd name="T0" fmla="*/ 128 w 4"/>
                  <a:gd name="T1" fmla="*/ 0 h 1"/>
                  <a:gd name="T2" fmla="*/ 0 w 4"/>
                  <a:gd name="T3" fmla="*/ 32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4" y="0"/>
                    </a:moveTo>
                    <a:cubicBezTo>
                      <a:pt x="3" y="1"/>
                      <a:pt x="2" y="1"/>
                      <a:pt x="0"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7" name="Freeform 764"/>
              <p:cNvSpPr>
                <a:spLocks/>
              </p:cNvSpPr>
              <p:nvPr/>
            </p:nvSpPr>
            <p:spPr bwMode="auto">
              <a:xfrm>
                <a:off x="4004" y="2363"/>
                <a:ext cx="2" cy="10"/>
              </a:xfrm>
              <a:custGeom>
                <a:avLst/>
                <a:gdLst>
                  <a:gd name="T0" fmla="*/ 0 w 1"/>
                  <a:gd name="T1" fmla="*/ 160 h 5"/>
                  <a:gd name="T2" fmla="*/ 32 w 1"/>
                  <a:gd name="T3" fmla="*/ 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0" y="5"/>
                    </a:moveTo>
                    <a:cubicBezTo>
                      <a:pt x="0" y="4"/>
                      <a:pt x="1" y="2"/>
                      <a:pt x="1"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8" name="Freeform 765"/>
              <p:cNvSpPr>
                <a:spLocks/>
              </p:cNvSpPr>
              <p:nvPr/>
            </p:nvSpPr>
            <p:spPr bwMode="auto">
              <a:xfrm>
                <a:off x="4105" y="2051"/>
                <a:ext cx="14" cy="6"/>
              </a:xfrm>
              <a:custGeom>
                <a:avLst/>
                <a:gdLst>
                  <a:gd name="T0" fmla="*/ 224 w 7"/>
                  <a:gd name="T1" fmla="*/ 0 h 3"/>
                  <a:gd name="T2" fmla="*/ 0 w 7"/>
                  <a:gd name="T3" fmla="*/ 96 h 3"/>
                  <a:gd name="T4" fmla="*/ 0 60000 65536"/>
                  <a:gd name="T5" fmla="*/ 0 60000 65536"/>
                  <a:gd name="T6" fmla="*/ 0 w 7"/>
                  <a:gd name="T7" fmla="*/ 0 h 3"/>
                  <a:gd name="T8" fmla="*/ 7 w 7"/>
                  <a:gd name="T9" fmla="*/ 3 h 3"/>
                </a:gdLst>
                <a:ahLst/>
                <a:cxnLst>
                  <a:cxn ang="T4">
                    <a:pos x="T0" y="T1"/>
                  </a:cxn>
                  <a:cxn ang="T5">
                    <a:pos x="T2" y="T3"/>
                  </a:cxn>
                </a:cxnLst>
                <a:rect l="T6" t="T7" r="T8" b="T9"/>
                <a:pathLst>
                  <a:path w="7" h="3">
                    <a:moveTo>
                      <a:pt x="7" y="0"/>
                    </a:moveTo>
                    <a:cubicBezTo>
                      <a:pt x="5" y="1"/>
                      <a:pt x="2" y="1"/>
                      <a:pt x="0"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699" name="Freeform 766"/>
              <p:cNvSpPr>
                <a:spLocks/>
              </p:cNvSpPr>
              <p:nvPr/>
            </p:nvSpPr>
            <p:spPr bwMode="auto">
              <a:xfrm>
                <a:off x="4093" y="2102"/>
                <a:ext cx="8" cy="14"/>
              </a:xfrm>
              <a:custGeom>
                <a:avLst/>
                <a:gdLst>
                  <a:gd name="T0" fmla="*/ 128 w 4"/>
                  <a:gd name="T1" fmla="*/ 0 h 7"/>
                  <a:gd name="T2" fmla="*/ 0 w 4"/>
                  <a:gd name="T3" fmla="*/ 224 h 7"/>
                  <a:gd name="T4" fmla="*/ 0 60000 65536"/>
                  <a:gd name="T5" fmla="*/ 0 60000 65536"/>
                  <a:gd name="T6" fmla="*/ 0 w 4"/>
                  <a:gd name="T7" fmla="*/ 0 h 7"/>
                  <a:gd name="T8" fmla="*/ 4 w 4"/>
                  <a:gd name="T9" fmla="*/ 7 h 7"/>
                </a:gdLst>
                <a:ahLst/>
                <a:cxnLst>
                  <a:cxn ang="T4">
                    <a:pos x="T0" y="T1"/>
                  </a:cxn>
                  <a:cxn ang="T5">
                    <a:pos x="T2" y="T3"/>
                  </a:cxn>
                </a:cxnLst>
                <a:rect l="T6" t="T7" r="T8" b="T9"/>
                <a:pathLst>
                  <a:path w="4" h="7">
                    <a:moveTo>
                      <a:pt x="4" y="0"/>
                    </a:moveTo>
                    <a:cubicBezTo>
                      <a:pt x="3" y="2"/>
                      <a:pt x="1" y="5"/>
                      <a:pt x="0"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0" name="Freeform 767"/>
              <p:cNvSpPr>
                <a:spLocks/>
              </p:cNvSpPr>
              <p:nvPr/>
            </p:nvSpPr>
            <p:spPr bwMode="auto">
              <a:xfrm>
                <a:off x="4115" y="2120"/>
                <a:ext cx="8" cy="12"/>
              </a:xfrm>
              <a:custGeom>
                <a:avLst/>
                <a:gdLst>
                  <a:gd name="T0" fmla="*/ 128 w 4"/>
                  <a:gd name="T1" fmla="*/ 0 h 6"/>
                  <a:gd name="T2" fmla="*/ 0 w 4"/>
                  <a:gd name="T3" fmla="*/ 192 h 6"/>
                  <a:gd name="T4" fmla="*/ 0 60000 65536"/>
                  <a:gd name="T5" fmla="*/ 0 60000 65536"/>
                  <a:gd name="T6" fmla="*/ 0 w 4"/>
                  <a:gd name="T7" fmla="*/ 0 h 6"/>
                  <a:gd name="T8" fmla="*/ 4 w 4"/>
                  <a:gd name="T9" fmla="*/ 6 h 6"/>
                </a:gdLst>
                <a:ahLst/>
                <a:cxnLst>
                  <a:cxn ang="T4">
                    <a:pos x="T0" y="T1"/>
                  </a:cxn>
                  <a:cxn ang="T5">
                    <a:pos x="T2" y="T3"/>
                  </a:cxn>
                </a:cxnLst>
                <a:rect l="T6" t="T7" r="T8" b="T9"/>
                <a:pathLst>
                  <a:path w="4" h="6">
                    <a:moveTo>
                      <a:pt x="4" y="0"/>
                    </a:moveTo>
                    <a:cubicBezTo>
                      <a:pt x="3" y="3"/>
                      <a:pt x="1" y="4"/>
                      <a:pt x="0" y="6"/>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1" name="Freeform 768"/>
              <p:cNvSpPr>
                <a:spLocks/>
              </p:cNvSpPr>
              <p:nvPr/>
            </p:nvSpPr>
            <p:spPr bwMode="auto">
              <a:xfrm>
                <a:off x="4208" y="2120"/>
                <a:ext cx="14" cy="16"/>
              </a:xfrm>
              <a:custGeom>
                <a:avLst/>
                <a:gdLst>
                  <a:gd name="T0" fmla="*/ 192 w 7"/>
                  <a:gd name="T1" fmla="*/ 0 h 8"/>
                  <a:gd name="T2" fmla="*/ 160 w 7"/>
                  <a:gd name="T3" fmla="*/ 192 h 8"/>
                  <a:gd name="T4" fmla="*/ 0 w 7"/>
                  <a:gd name="T5" fmla="*/ 32 h 8"/>
                  <a:gd name="T6" fmla="*/ 0 60000 65536"/>
                  <a:gd name="T7" fmla="*/ 0 60000 65536"/>
                  <a:gd name="T8" fmla="*/ 0 60000 65536"/>
                  <a:gd name="T9" fmla="*/ 0 w 7"/>
                  <a:gd name="T10" fmla="*/ 0 h 8"/>
                  <a:gd name="T11" fmla="*/ 7 w 7"/>
                  <a:gd name="T12" fmla="*/ 8 h 8"/>
                </a:gdLst>
                <a:ahLst/>
                <a:cxnLst>
                  <a:cxn ang="T6">
                    <a:pos x="T0" y="T1"/>
                  </a:cxn>
                  <a:cxn ang="T7">
                    <a:pos x="T2" y="T3"/>
                  </a:cxn>
                  <a:cxn ang="T8">
                    <a:pos x="T4" y="T5"/>
                  </a:cxn>
                </a:cxnLst>
                <a:rect l="T9" t="T10" r="T11" b="T12"/>
                <a:pathLst>
                  <a:path w="7" h="8">
                    <a:moveTo>
                      <a:pt x="6" y="0"/>
                    </a:moveTo>
                    <a:cubicBezTo>
                      <a:pt x="6" y="1"/>
                      <a:pt x="7" y="5"/>
                      <a:pt x="5" y="6"/>
                    </a:cubicBezTo>
                    <a:cubicBezTo>
                      <a:pt x="3" y="8"/>
                      <a:pt x="0" y="3"/>
                      <a:pt x="0"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2" name="Freeform 769"/>
              <p:cNvSpPr>
                <a:spLocks/>
              </p:cNvSpPr>
              <p:nvPr/>
            </p:nvSpPr>
            <p:spPr bwMode="auto">
              <a:xfrm>
                <a:off x="4223" y="2154"/>
                <a:ext cx="6" cy="7"/>
              </a:xfrm>
              <a:custGeom>
                <a:avLst/>
                <a:gdLst>
                  <a:gd name="T0" fmla="*/ 0 w 3"/>
                  <a:gd name="T1" fmla="*/ 0 h 4"/>
                  <a:gd name="T2" fmla="*/ 96 w 3"/>
                  <a:gd name="T3" fmla="*/ 65 h 4"/>
                  <a:gd name="T4" fmla="*/ 0 60000 65536"/>
                  <a:gd name="T5" fmla="*/ 0 60000 65536"/>
                  <a:gd name="T6" fmla="*/ 0 w 3"/>
                  <a:gd name="T7" fmla="*/ 0 h 4"/>
                  <a:gd name="T8" fmla="*/ 3 w 3"/>
                  <a:gd name="T9" fmla="*/ 4 h 4"/>
                </a:gdLst>
                <a:ahLst/>
                <a:cxnLst>
                  <a:cxn ang="T4">
                    <a:pos x="T0" y="T1"/>
                  </a:cxn>
                  <a:cxn ang="T5">
                    <a:pos x="T2" y="T3"/>
                  </a:cxn>
                </a:cxnLst>
                <a:rect l="T6" t="T7" r="T8" b="T9"/>
                <a:pathLst>
                  <a:path w="3" h="4">
                    <a:moveTo>
                      <a:pt x="0" y="0"/>
                    </a:moveTo>
                    <a:cubicBezTo>
                      <a:pt x="1" y="2"/>
                      <a:pt x="2" y="3"/>
                      <a:pt x="3"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3" name="Freeform 770"/>
              <p:cNvSpPr>
                <a:spLocks/>
              </p:cNvSpPr>
              <p:nvPr/>
            </p:nvSpPr>
            <p:spPr bwMode="auto">
              <a:xfrm>
                <a:off x="4194" y="2183"/>
                <a:ext cx="6" cy="6"/>
              </a:xfrm>
              <a:custGeom>
                <a:avLst/>
                <a:gdLst>
                  <a:gd name="T0" fmla="*/ 0 w 3"/>
                  <a:gd name="T1" fmla="*/ 96 h 3"/>
                  <a:gd name="T2" fmla="*/ 96 w 3"/>
                  <a:gd name="T3" fmla="*/ 0 h 3"/>
                  <a:gd name="T4" fmla="*/ 0 60000 65536"/>
                  <a:gd name="T5" fmla="*/ 0 60000 65536"/>
                  <a:gd name="T6" fmla="*/ 0 w 3"/>
                  <a:gd name="T7" fmla="*/ 0 h 3"/>
                  <a:gd name="T8" fmla="*/ 3 w 3"/>
                  <a:gd name="T9" fmla="*/ 3 h 3"/>
                </a:gdLst>
                <a:ahLst/>
                <a:cxnLst>
                  <a:cxn ang="T4">
                    <a:pos x="T0" y="T1"/>
                  </a:cxn>
                  <a:cxn ang="T5">
                    <a:pos x="T2" y="T3"/>
                  </a:cxn>
                </a:cxnLst>
                <a:rect l="T6" t="T7" r="T8" b="T9"/>
                <a:pathLst>
                  <a:path w="3" h="3">
                    <a:moveTo>
                      <a:pt x="0" y="3"/>
                    </a:moveTo>
                    <a:cubicBezTo>
                      <a:pt x="1" y="2"/>
                      <a:pt x="2" y="1"/>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4" name="Freeform 771"/>
              <p:cNvSpPr>
                <a:spLocks/>
              </p:cNvSpPr>
              <p:nvPr/>
            </p:nvSpPr>
            <p:spPr bwMode="auto">
              <a:xfrm>
                <a:off x="4121" y="2195"/>
                <a:ext cx="19" cy="18"/>
              </a:xfrm>
              <a:custGeom>
                <a:avLst/>
                <a:gdLst>
                  <a:gd name="T0" fmla="*/ 0 w 10"/>
                  <a:gd name="T1" fmla="*/ 160 h 9"/>
                  <a:gd name="T2" fmla="*/ 53 w 10"/>
                  <a:gd name="T3" fmla="*/ 288 h 9"/>
                  <a:gd name="T4" fmla="*/ 0 60000 65536"/>
                  <a:gd name="T5" fmla="*/ 0 60000 65536"/>
                  <a:gd name="T6" fmla="*/ 0 w 10"/>
                  <a:gd name="T7" fmla="*/ 0 h 9"/>
                  <a:gd name="T8" fmla="*/ 10 w 10"/>
                  <a:gd name="T9" fmla="*/ 9 h 9"/>
                </a:gdLst>
                <a:ahLst/>
                <a:cxnLst>
                  <a:cxn ang="T4">
                    <a:pos x="T0" y="T1"/>
                  </a:cxn>
                  <a:cxn ang="T5">
                    <a:pos x="T2" y="T3"/>
                  </a:cxn>
                </a:cxnLst>
                <a:rect l="T6" t="T7" r="T8" b="T9"/>
                <a:pathLst>
                  <a:path w="10" h="9">
                    <a:moveTo>
                      <a:pt x="0" y="5"/>
                    </a:moveTo>
                    <a:cubicBezTo>
                      <a:pt x="0" y="0"/>
                      <a:pt x="10" y="2"/>
                      <a:pt x="2" y="9"/>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5" name="Freeform 772"/>
              <p:cNvSpPr>
                <a:spLocks/>
              </p:cNvSpPr>
              <p:nvPr/>
            </p:nvSpPr>
            <p:spPr bwMode="auto">
              <a:xfrm>
                <a:off x="4041" y="2229"/>
                <a:ext cx="4" cy="2"/>
              </a:xfrm>
              <a:custGeom>
                <a:avLst/>
                <a:gdLst>
                  <a:gd name="T0" fmla="*/ 0 w 2"/>
                  <a:gd name="T1" fmla="*/ 32 h 1"/>
                  <a:gd name="T2" fmla="*/ 64 w 2"/>
                  <a:gd name="T3" fmla="*/ 0 h 1"/>
                  <a:gd name="T4" fmla="*/ 0 60000 65536"/>
                  <a:gd name="T5" fmla="*/ 0 60000 65536"/>
                  <a:gd name="T6" fmla="*/ 0 w 2"/>
                  <a:gd name="T7" fmla="*/ 0 h 1"/>
                  <a:gd name="T8" fmla="*/ 2 w 2"/>
                  <a:gd name="T9" fmla="*/ 1 h 1"/>
                </a:gdLst>
                <a:ahLst/>
                <a:cxnLst>
                  <a:cxn ang="T4">
                    <a:pos x="T0" y="T1"/>
                  </a:cxn>
                  <a:cxn ang="T5">
                    <a:pos x="T2" y="T3"/>
                  </a:cxn>
                </a:cxnLst>
                <a:rect l="T6" t="T7" r="T8" b="T9"/>
                <a:pathLst>
                  <a:path w="2" h="1">
                    <a:moveTo>
                      <a:pt x="0" y="1"/>
                    </a:moveTo>
                    <a:cubicBezTo>
                      <a:pt x="0" y="1"/>
                      <a:pt x="1" y="0"/>
                      <a:pt x="2"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6" name="Freeform 773"/>
              <p:cNvSpPr>
                <a:spLocks/>
              </p:cNvSpPr>
              <p:nvPr/>
            </p:nvSpPr>
            <p:spPr bwMode="auto">
              <a:xfrm>
                <a:off x="4186" y="2328"/>
                <a:ext cx="12" cy="8"/>
              </a:xfrm>
              <a:custGeom>
                <a:avLst/>
                <a:gdLst>
                  <a:gd name="T0" fmla="*/ 0 w 6"/>
                  <a:gd name="T1" fmla="*/ 128 h 4"/>
                  <a:gd name="T2" fmla="*/ 192 w 6"/>
                  <a:gd name="T3" fmla="*/ 0 h 4"/>
                  <a:gd name="T4" fmla="*/ 0 60000 65536"/>
                  <a:gd name="T5" fmla="*/ 0 60000 65536"/>
                  <a:gd name="T6" fmla="*/ 0 w 6"/>
                  <a:gd name="T7" fmla="*/ 0 h 4"/>
                  <a:gd name="T8" fmla="*/ 6 w 6"/>
                  <a:gd name="T9" fmla="*/ 4 h 4"/>
                </a:gdLst>
                <a:ahLst/>
                <a:cxnLst>
                  <a:cxn ang="T4">
                    <a:pos x="T0" y="T1"/>
                  </a:cxn>
                  <a:cxn ang="T5">
                    <a:pos x="T2" y="T3"/>
                  </a:cxn>
                </a:cxnLst>
                <a:rect l="T6" t="T7" r="T8" b="T9"/>
                <a:pathLst>
                  <a:path w="6" h="4">
                    <a:moveTo>
                      <a:pt x="0" y="4"/>
                    </a:moveTo>
                    <a:cubicBezTo>
                      <a:pt x="2" y="3"/>
                      <a:pt x="4" y="2"/>
                      <a:pt x="6"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7" name="Freeform 774"/>
              <p:cNvSpPr>
                <a:spLocks/>
              </p:cNvSpPr>
              <p:nvPr/>
            </p:nvSpPr>
            <p:spPr bwMode="auto">
              <a:xfrm>
                <a:off x="3996" y="1859"/>
                <a:ext cx="16" cy="15"/>
              </a:xfrm>
              <a:custGeom>
                <a:avLst/>
                <a:gdLst>
                  <a:gd name="T0" fmla="*/ 0 w 8"/>
                  <a:gd name="T1" fmla="*/ 98 h 8"/>
                  <a:gd name="T2" fmla="*/ 224 w 8"/>
                  <a:gd name="T3" fmla="*/ 113 h 8"/>
                  <a:gd name="T4" fmla="*/ 96 w 8"/>
                  <a:gd name="T5" fmla="*/ 0 h 8"/>
                  <a:gd name="T6" fmla="*/ 0 60000 65536"/>
                  <a:gd name="T7" fmla="*/ 0 60000 65536"/>
                  <a:gd name="T8" fmla="*/ 0 60000 65536"/>
                  <a:gd name="T9" fmla="*/ 0 w 8"/>
                  <a:gd name="T10" fmla="*/ 0 h 8"/>
                  <a:gd name="T11" fmla="*/ 8 w 8"/>
                  <a:gd name="T12" fmla="*/ 8 h 8"/>
                </a:gdLst>
                <a:ahLst/>
                <a:cxnLst>
                  <a:cxn ang="T6">
                    <a:pos x="T0" y="T1"/>
                  </a:cxn>
                  <a:cxn ang="T7">
                    <a:pos x="T2" y="T3"/>
                  </a:cxn>
                  <a:cxn ang="T8">
                    <a:pos x="T4" y="T5"/>
                  </a:cxn>
                </a:cxnLst>
                <a:rect l="T9" t="T10" r="T11" b="T12"/>
                <a:pathLst>
                  <a:path w="8" h="8">
                    <a:moveTo>
                      <a:pt x="0" y="4"/>
                    </a:moveTo>
                    <a:cubicBezTo>
                      <a:pt x="2" y="5"/>
                      <a:pt x="4" y="8"/>
                      <a:pt x="7" y="5"/>
                    </a:cubicBezTo>
                    <a:cubicBezTo>
                      <a:pt x="8" y="3"/>
                      <a:pt x="6" y="0"/>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8" name="Freeform 775"/>
              <p:cNvSpPr>
                <a:spLocks/>
              </p:cNvSpPr>
              <p:nvPr/>
            </p:nvSpPr>
            <p:spPr bwMode="auto">
              <a:xfrm>
                <a:off x="3958" y="1793"/>
                <a:ext cx="10" cy="4"/>
              </a:xfrm>
              <a:custGeom>
                <a:avLst/>
                <a:gdLst>
                  <a:gd name="T0" fmla="*/ 160 w 5"/>
                  <a:gd name="T1" fmla="*/ 0 h 2"/>
                  <a:gd name="T2" fmla="*/ 0 w 5"/>
                  <a:gd name="T3" fmla="*/ 64 h 2"/>
                  <a:gd name="T4" fmla="*/ 0 60000 65536"/>
                  <a:gd name="T5" fmla="*/ 0 60000 65536"/>
                  <a:gd name="T6" fmla="*/ 0 w 5"/>
                  <a:gd name="T7" fmla="*/ 0 h 2"/>
                  <a:gd name="T8" fmla="*/ 5 w 5"/>
                  <a:gd name="T9" fmla="*/ 2 h 2"/>
                </a:gdLst>
                <a:ahLst/>
                <a:cxnLst>
                  <a:cxn ang="T4">
                    <a:pos x="T0" y="T1"/>
                  </a:cxn>
                  <a:cxn ang="T5">
                    <a:pos x="T2" y="T3"/>
                  </a:cxn>
                </a:cxnLst>
                <a:rect l="T6" t="T7" r="T8" b="T9"/>
                <a:pathLst>
                  <a:path w="5" h="2">
                    <a:moveTo>
                      <a:pt x="5" y="0"/>
                    </a:moveTo>
                    <a:cubicBezTo>
                      <a:pt x="3" y="0"/>
                      <a:pt x="1" y="1"/>
                      <a:pt x="0" y="2"/>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09" name="Freeform 776"/>
              <p:cNvSpPr>
                <a:spLocks/>
              </p:cNvSpPr>
              <p:nvPr/>
            </p:nvSpPr>
            <p:spPr bwMode="auto">
              <a:xfrm>
                <a:off x="3915" y="1817"/>
                <a:ext cx="6" cy="2"/>
              </a:xfrm>
              <a:custGeom>
                <a:avLst/>
                <a:gdLst>
                  <a:gd name="T0" fmla="*/ 0 w 3"/>
                  <a:gd name="T1" fmla="*/ 0 h 1"/>
                  <a:gd name="T2" fmla="*/ 96 w 3"/>
                  <a:gd name="T3" fmla="*/ 32 h 1"/>
                  <a:gd name="T4" fmla="*/ 0 60000 65536"/>
                  <a:gd name="T5" fmla="*/ 0 60000 65536"/>
                  <a:gd name="T6" fmla="*/ 0 w 3"/>
                  <a:gd name="T7" fmla="*/ 0 h 1"/>
                  <a:gd name="T8" fmla="*/ 3 w 3"/>
                  <a:gd name="T9" fmla="*/ 1 h 1"/>
                </a:gdLst>
                <a:ahLst/>
                <a:cxnLst>
                  <a:cxn ang="T4">
                    <a:pos x="T0" y="T1"/>
                  </a:cxn>
                  <a:cxn ang="T5">
                    <a:pos x="T2" y="T3"/>
                  </a:cxn>
                </a:cxnLst>
                <a:rect l="T6" t="T7" r="T8" b="T9"/>
                <a:pathLst>
                  <a:path w="3" h="1">
                    <a:moveTo>
                      <a:pt x="0" y="0"/>
                    </a:moveTo>
                    <a:cubicBezTo>
                      <a:pt x="1" y="1"/>
                      <a:pt x="2" y="1"/>
                      <a:pt x="3"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0" name="Freeform 777"/>
              <p:cNvSpPr>
                <a:spLocks/>
              </p:cNvSpPr>
              <p:nvPr/>
            </p:nvSpPr>
            <p:spPr bwMode="auto">
              <a:xfrm>
                <a:off x="3796" y="1678"/>
                <a:ext cx="8" cy="2"/>
              </a:xfrm>
              <a:custGeom>
                <a:avLst/>
                <a:gdLst>
                  <a:gd name="T0" fmla="*/ 0 w 4"/>
                  <a:gd name="T1" fmla="*/ 0 h 1"/>
                  <a:gd name="T2" fmla="*/ 128 w 4"/>
                  <a:gd name="T3" fmla="*/ 32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0"/>
                    </a:moveTo>
                    <a:cubicBezTo>
                      <a:pt x="1" y="1"/>
                      <a:pt x="2" y="1"/>
                      <a:pt x="4"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1" name="Freeform 778"/>
              <p:cNvSpPr>
                <a:spLocks/>
              </p:cNvSpPr>
              <p:nvPr/>
            </p:nvSpPr>
            <p:spPr bwMode="auto">
              <a:xfrm>
                <a:off x="3832" y="1698"/>
                <a:ext cx="7" cy="4"/>
              </a:xfrm>
              <a:custGeom>
                <a:avLst/>
                <a:gdLst>
                  <a:gd name="T0" fmla="*/ 0 w 4"/>
                  <a:gd name="T1" fmla="*/ 64 h 2"/>
                  <a:gd name="T2" fmla="*/ 65 w 4"/>
                  <a:gd name="T3" fmla="*/ 0 h 2"/>
                  <a:gd name="T4" fmla="*/ 0 60000 65536"/>
                  <a:gd name="T5" fmla="*/ 0 60000 65536"/>
                  <a:gd name="T6" fmla="*/ 0 w 4"/>
                  <a:gd name="T7" fmla="*/ 0 h 2"/>
                  <a:gd name="T8" fmla="*/ 4 w 4"/>
                  <a:gd name="T9" fmla="*/ 2 h 2"/>
                </a:gdLst>
                <a:ahLst/>
                <a:cxnLst>
                  <a:cxn ang="T4">
                    <a:pos x="T0" y="T1"/>
                  </a:cxn>
                  <a:cxn ang="T5">
                    <a:pos x="T2" y="T3"/>
                  </a:cxn>
                </a:cxnLst>
                <a:rect l="T6" t="T7" r="T8" b="T9"/>
                <a:pathLst>
                  <a:path w="4" h="2">
                    <a:moveTo>
                      <a:pt x="0" y="2"/>
                    </a:moveTo>
                    <a:cubicBezTo>
                      <a:pt x="1" y="1"/>
                      <a:pt x="3" y="1"/>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2" name="Freeform 779"/>
              <p:cNvSpPr>
                <a:spLocks/>
              </p:cNvSpPr>
              <p:nvPr/>
            </p:nvSpPr>
            <p:spPr bwMode="auto">
              <a:xfrm>
                <a:off x="3774" y="1542"/>
                <a:ext cx="18" cy="16"/>
              </a:xfrm>
              <a:custGeom>
                <a:avLst/>
                <a:gdLst>
                  <a:gd name="T0" fmla="*/ 128 w 9"/>
                  <a:gd name="T1" fmla="*/ 256 h 8"/>
                  <a:gd name="T2" fmla="*/ 0 w 9"/>
                  <a:gd name="T3" fmla="*/ 224 h 8"/>
                  <a:gd name="T4" fmla="*/ 0 60000 65536"/>
                  <a:gd name="T5" fmla="*/ 0 60000 65536"/>
                  <a:gd name="T6" fmla="*/ 0 w 9"/>
                  <a:gd name="T7" fmla="*/ 0 h 8"/>
                  <a:gd name="T8" fmla="*/ 9 w 9"/>
                  <a:gd name="T9" fmla="*/ 8 h 8"/>
                </a:gdLst>
                <a:ahLst/>
                <a:cxnLst>
                  <a:cxn ang="T4">
                    <a:pos x="T0" y="T1"/>
                  </a:cxn>
                  <a:cxn ang="T5">
                    <a:pos x="T2" y="T3"/>
                  </a:cxn>
                </a:cxnLst>
                <a:rect l="T6" t="T7" r="T8" b="T9"/>
                <a:pathLst>
                  <a:path w="9" h="8">
                    <a:moveTo>
                      <a:pt x="4" y="8"/>
                    </a:moveTo>
                    <a:cubicBezTo>
                      <a:pt x="9" y="6"/>
                      <a:pt x="2" y="0"/>
                      <a:pt x="0"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3" name="Freeform 780"/>
              <p:cNvSpPr>
                <a:spLocks/>
              </p:cNvSpPr>
              <p:nvPr/>
            </p:nvSpPr>
            <p:spPr bwMode="auto">
              <a:xfrm>
                <a:off x="3782" y="1520"/>
                <a:ext cx="2" cy="6"/>
              </a:xfrm>
              <a:custGeom>
                <a:avLst/>
                <a:gdLst>
                  <a:gd name="T0" fmla="*/ 32 w 1"/>
                  <a:gd name="T1" fmla="*/ 0 h 3"/>
                  <a:gd name="T2" fmla="*/ 0 w 1"/>
                  <a:gd name="T3" fmla="*/ 96 h 3"/>
                  <a:gd name="T4" fmla="*/ 0 60000 65536"/>
                  <a:gd name="T5" fmla="*/ 0 60000 65536"/>
                  <a:gd name="T6" fmla="*/ 0 w 1"/>
                  <a:gd name="T7" fmla="*/ 0 h 3"/>
                  <a:gd name="T8" fmla="*/ 1 w 1"/>
                  <a:gd name="T9" fmla="*/ 3 h 3"/>
                </a:gdLst>
                <a:ahLst/>
                <a:cxnLst>
                  <a:cxn ang="T4">
                    <a:pos x="T0" y="T1"/>
                  </a:cxn>
                  <a:cxn ang="T5">
                    <a:pos x="T2" y="T3"/>
                  </a:cxn>
                </a:cxnLst>
                <a:rect l="T6" t="T7" r="T8" b="T9"/>
                <a:pathLst>
                  <a:path w="1" h="3">
                    <a:moveTo>
                      <a:pt x="1" y="0"/>
                    </a:moveTo>
                    <a:cubicBezTo>
                      <a:pt x="1" y="1"/>
                      <a:pt x="0" y="2"/>
                      <a:pt x="0" y="3"/>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4" name="Freeform 781"/>
              <p:cNvSpPr>
                <a:spLocks/>
              </p:cNvSpPr>
              <p:nvPr/>
            </p:nvSpPr>
            <p:spPr bwMode="auto">
              <a:xfrm>
                <a:off x="3802" y="1581"/>
                <a:ext cx="10" cy="1"/>
              </a:xfrm>
              <a:custGeom>
                <a:avLst/>
                <a:gdLst>
                  <a:gd name="T0" fmla="*/ 160 w 5"/>
                  <a:gd name="T1" fmla="*/ 0 h 1"/>
                  <a:gd name="T2" fmla="*/ 0 w 5"/>
                  <a:gd name="T3" fmla="*/ 0 h 1"/>
                  <a:gd name="T4" fmla="*/ 0 60000 65536"/>
                  <a:gd name="T5" fmla="*/ 0 60000 65536"/>
                  <a:gd name="T6" fmla="*/ 0 w 5"/>
                  <a:gd name="T7" fmla="*/ 0 h 1"/>
                  <a:gd name="T8" fmla="*/ 5 w 5"/>
                  <a:gd name="T9" fmla="*/ 1 h 1"/>
                </a:gdLst>
                <a:ahLst/>
                <a:cxnLst>
                  <a:cxn ang="T4">
                    <a:pos x="T0" y="T1"/>
                  </a:cxn>
                  <a:cxn ang="T5">
                    <a:pos x="T2" y="T3"/>
                  </a:cxn>
                </a:cxnLst>
                <a:rect l="T6" t="T7" r="T8" b="T9"/>
                <a:pathLst>
                  <a:path w="5" h="1">
                    <a:moveTo>
                      <a:pt x="5" y="0"/>
                    </a:moveTo>
                    <a:cubicBezTo>
                      <a:pt x="3" y="0"/>
                      <a:pt x="2" y="0"/>
                      <a:pt x="0"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5" name="Freeform 782"/>
              <p:cNvSpPr>
                <a:spLocks/>
              </p:cNvSpPr>
              <p:nvPr/>
            </p:nvSpPr>
            <p:spPr bwMode="auto">
              <a:xfrm>
                <a:off x="3822" y="1637"/>
                <a:ext cx="12" cy="2"/>
              </a:xfrm>
              <a:custGeom>
                <a:avLst/>
                <a:gdLst>
                  <a:gd name="T0" fmla="*/ 0 w 6"/>
                  <a:gd name="T1" fmla="*/ 0 h 1"/>
                  <a:gd name="T2" fmla="*/ 192 w 6"/>
                  <a:gd name="T3" fmla="*/ 0 h 1"/>
                  <a:gd name="T4" fmla="*/ 0 60000 65536"/>
                  <a:gd name="T5" fmla="*/ 0 60000 65536"/>
                  <a:gd name="T6" fmla="*/ 0 w 6"/>
                  <a:gd name="T7" fmla="*/ 0 h 1"/>
                  <a:gd name="T8" fmla="*/ 6 w 6"/>
                  <a:gd name="T9" fmla="*/ 1 h 1"/>
                </a:gdLst>
                <a:ahLst/>
                <a:cxnLst>
                  <a:cxn ang="T4">
                    <a:pos x="T0" y="T1"/>
                  </a:cxn>
                  <a:cxn ang="T5">
                    <a:pos x="T2" y="T3"/>
                  </a:cxn>
                </a:cxnLst>
                <a:rect l="T6" t="T7" r="T8" b="T9"/>
                <a:pathLst>
                  <a:path w="6" h="1">
                    <a:moveTo>
                      <a:pt x="0" y="0"/>
                    </a:moveTo>
                    <a:cubicBezTo>
                      <a:pt x="2" y="1"/>
                      <a:pt x="4" y="0"/>
                      <a:pt x="6"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6" name="Freeform 783"/>
              <p:cNvSpPr>
                <a:spLocks/>
              </p:cNvSpPr>
              <p:nvPr/>
            </p:nvSpPr>
            <p:spPr bwMode="auto">
              <a:xfrm>
                <a:off x="3865" y="1678"/>
                <a:ext cx="16" cy="14"/>
              </a:xfrm>
              <a:custGeom>
                <a:avLst/>
                <a:gdLst>
                  <a:gd name="T0" fmla="*/ 0 w 8"/>
                  <a:gd name="T1" fmla="*/ 128 h 7"/>
                  <a:gd name="T2" fmla="*/ 160 w 8"/>
                  <a:gd name="T3" fmla="*/ 0 h 7"/>
                  <a:gd name="T4" fmla="*/ 224 w 8"/>
                  <a:gd name="T5" fmla="*/ 224 h 7"/>
                  <a:gd name="T6" fmla="*/ 0 60000 65536"/>
                  <a:gd name="T7" fmla="*/ 0 60000 65536"/>
                  <a:gd name="T8" fmla="*/ 0 60000 65536"/>
                  <a:gd name="T9" fmla="*/ 0 w 8"/>
                  <a:gd name="T10" fmla="*/ 0 h 7"/>
                  <a:gd name="T11" fmla="*/ 8 w 8"/>
                  <a:gd name="T12" fmla="*/ 7 h 7"/>
                </a:gdLst>
                <a:ahLst/>
                <a:cxnLst>
                  <a:cxn ang="T6">
                    <a:pos x="T0" y="T1"/>
                  </a:cxn>
                  <a:cxn ang="T7">
                    <a:pos x="T2" y="T3"/>
                  </a:cxn>
                  <a:cxn ang="T8">
                    <a:pos x="T4" y="T5"/>
                  </a:cxn>
                </a:cxnLst>
                <a:rect l="T9" t="T10" r="T11" b="T12"/>
                <a:pathLst>
                  <a:path w="8" h="7">
                    <a:moveTo>
                      <a:pt x="0" y="4"/>
                    </a:moveTo>
                    <a:cubicBezTo>
                      <a:pt x="1" y="3"/>
                      <a:pt x="3" y="0"/>
                      <a:pt x="5" y="0"/>
                    </a:cubicBezTo>
                    <a:cubicBezTo>
                      <a:pt x="8" y="1"/>
                      <a:pt x="6" y="6"/>
                      <a:pt x="7" y="7"/>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7" name="Freeform 784"/>
              <p:cNvSpPr>
                <a:spLocks/>
              </p:cNvSpPr>
              <p:nvPr/>
            </p:nvSpPr>
            <p:spPr bwMode="auto">
              <a:xfrm>
                <a:off x="3814" y="1730"/>
                <a:ext cx="10" cy="10"/>
              </a:xfrm>
              <a:custGeom>
                <a:avLst/>
                <a:gdLst>
                  <a:gd name="T0" fmla="*/ 160 w 5"/>
                  <a:gd name="T1" fmla="*/ 0 h 5"/>
                  <a:gd name="T2" fmla="*/ 0 w 5"/>
                  <a:gd name="T3" fmla="*/ 160 h 5"/>
                  <a:gd name="T4" fmla="*/ 0 60000 65536"/>
                  <a:gd name="T5" fmla="*/ 0 60000 65536"/>
                  <a:gd name="T6" fmla="*/ 0 w 5"/>
                  <a:gd name="T7" fmla="*/ 0 h 5"/>
                  <a:gd name="T8" fmla="*/ 5 w 5"/>
                  <a:gd name="T9" fmla="*/ 5 h 5"/>
                </a:gdLst>
                <a:ahLst/>
                <a:cxnLst>
                  <a:cxn ang="T4">
                    <a:pos x="T0" y="T1"/>
                  </a:cxn>
                  <a:cxn ang="T5">
                    <a:pos x="T2" y="T3"/>
                  </a:cxn>
                </a:cxnLst>
                <a:rect l="T6" t="T7" r="T8" b="T9"/>
                <a:pathLst>
                  <a:path w="5" h="5">
                    <a:moveTo>
                      <a:pt x="5" y="0"/>
                    </a:moveTo>
                    <a:cubicBezTo>
                      <a:pt x="3" y="0"/>
                      <a:pt x="1" y="3"/>
                      <a:pt x="0" y="5"/>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8" name="Freeform 785"/>
              <p:cNvSpPr>
                <a:spLocks/>
              </p:cNvSpPr>
              <p:nvPr/>
            </p:nvSpPr>
            <p:spPr bwMode="auto">
              <a:xfrm>
                <a:off x="3867" y="1742"/>
                <a:ext cx="12" cy="21"/>
              </a:xfrm>
              <a:custGeom>
                <a:avLst/>
                <a:gdLst>
                  <a:gd name="T0" fmla="*/ 0 w 6"/>
                  <a:gd name="T1" fmla="*/ 132 h 11"/>
                  <a:gd name="T2" fmla="*/ 32 w 6"/>
                  <a:gd name="T3" fmla="*/ 277 h 11"/>
                  <a:gd name="T4" fmla="*/ 0 60000 65536"/>
                  <a:gd name="T5" fmla="*/ 0 60000 65536"/>
                  <a:gd name="T6" fmla="*/ 0 w 6"/>
                  <a:gd name="T7" fmla="*/ 0 h 11"/>
                  <a:gd name="T8" fmla="*/ 6 w 6"/>
                  <a:gd name="T9" fmla="*/ 11 h 11"/>
                </a:gdLst>
                <a:ahLst/>
                <a:cxnLst>
                  <a:cxn ang="T4">
                    <a:pos x="T0" y="T1"/>
                  </a:cxn>
                  <a:cxn ang="T5">
                    <a:pos x="T2" y="T3"/>
                  </a:cxn>
                </a:cxnLst>
                <a:rect l="T6" t="T7" r="T8" b="T9"/>
                <a:pathLst>
                  <a:path w="6" h="11">
                    <a:moveTo>
                      <a:pt x="0" y="5"/>
                    </a:moveTo>
                    <a:cubicBezTo>
                      <a:pt x="4" y="0"/>
                      <a:pt x="6" y="9"/>
                      <a:pt x="1" y="1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19" name="Freeform 786"/>
              <p:cNvSpPr>
                <a:spLocks/>
              </p:cNvSpPr>
              <p:nvPr/>
            </p:nvSpPr>
            <p:spPr bwMode="auto">
              <a:xfrm>
                <a:off x="3820" y="1793"/>
                <a:ext cx="10" cy="2"/>
              </a:xfrm>
              <a:custGeom>
                <a:avLst/>
                <a:gdLst>
                  <a:gd name="T0" fmla="*/ 0 w 5"/>
                  <a:gd name="T1" fmla="*/ 32 h 1"/>
                  <a:gd name="T2" fmla="*/ 160 w 5"/>
                  <a:gd name="T3" fmla="*/ 0 h 1"/>
                  <a:gd name="T4" fmla="*/ 0 60000 65536"/>
                  <a:gd name="T5" fmla="*/ 0 60000 65536"/>
                  <a:gd name="T6" fmla="*/ 0 w 5"/>
                  <a:gd name="T7" fmla="*/ 0 h 1"/>
                  <a:gd name="T8" fmla="*/ 5 w 5"/>
                  <a:gd name="T9" fmla="*/ 1 h 1"/>
                </a:gdLst>
                <a:ahLst/>
                <a:cxnLst>
                  <a:cxn ang="T4">
                    <a:pos x="T0" y="T1"/>
                  </a:cxn>
                  <a:cxn ang="T5">
                    <a:pos x="T2" y="T3"/>
                  </a:cxn>
                </a:cxnLst>
                <a:rect l="T6" t="T7" r="T8" b="T9"/>
                <a:pathLst>
                  <a:path w="5" h="1">
                    <a:moveTo>
                      <a:pt x="0" y="1"/>
                    </a:moveTo>
                    <a:cubicBezTo>
                      <a:pt x="2" y="1"/>
                      <a:pt x="4" y="1"/>
                      <a:pt x="5"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0" name="Freeform 787"/>
              <p:cNvSpPr>
                <a:spLocks/>
              </p:cNvSpPr>
              <p:nvPr/>
            </p:nvSpPr>
            <p:spPr bwMode="auto">
              <a:xfrm>
                <a:off x="3859" y="1785"/>
                <a:ext cx="4" cy="8"/>
              </a:xfrm>
              <a:custGeom>
                <a:avLst/>
                <a:gdLst>
                  <a:gd name="T0" fmla="*/ 64 w 2"/>
                  <a:gd name="T1" fmla="*/ 0 h 4"/>
                  <a:gd name="T2" fmla="*/ 0 w 2"/>
                  <a:gd name="T3" fmla="*/ 128 h 4"/>
                  <a:gd name="T4" fmla="*/ 0 60000 65536"/>
                  <a:gd name="T5" fmla="*/ 0 60000 65536"/>
                  <a:gd name="T6" fmla="*/ 0 w 2"/>
                  <a:gd name="T7" fmla="*/ 0 h 4"/>
                  <a:gd name="T8" fmla="*/ 2 w 2"/>
                  <a:gd name="T9" fmla="*/ 4 h 4"/>
                </a:gdLst>
                <a:ahLst/>
                <a:cxnLst>
                  <a:cxn ang="T4">
                    <a:pos x="T0" y="T1"/>
                  </a:cxn>
                  <a:cxn ang="T5">
                    <a:pos x="T2" y="T3"/>
                  </a:cxn>
                </a:cxnLst>
                <a:rect l="T6" t="T7" r="T8" b="T9"/>
                <a:pathLst>
                  <a:path w="2" h="4">
                    <a:moveTo>
                      <a:pt x="2" y="0"/>
                    </a:moveTo>
                    <a:cubicBezTo>
                      <a:pt x="2" y="2"/>
                      <a:pt x="1" y="3"/>
                      <a:pt x="0" y="4"/>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1" name="Freeform 788"/>
              <p:cNvSpPr>
                <a:spLocks/>
              </p:cNvSpPr>
              <p:nvPr/>
            </p:nvSpPr>
            <p:spPr bwMode="auto">
              <a:xfrm>
                <a:off x="4035" y="1910"/>
                <a:ext cx="6" cy="10"/>
              </a:xfrm>
              <a:custGeom>
                <a:avLst/>
                <a:gdLst>
                  <a:gd name="T0" fmla="*/ 0 w 3"/>
                  <a:gd name="T1" fmla="*/ 160 h 5"/>
                  <a:gd name="T2" fmla="*/ 96 w 3"/>
                  <a:gd name="T3" fmla="*/ 0 h 5"/>
                  <a:gd name="T4" fmla="*/ 0 60000 65536"/>
                  <a:gd name="T5" fmla="*/ 0 60000 65536"/>
                  <a:gd name="T6" fmla="*/ 0 w 3"/>
                  <a:gd name="T7" fmla="*/ 0 h 5"/>
                  <a:gd name="T8" fmla="*/ 3 w 3"/>
                  <a:gd name="T9" fmla="*/ 5 h 5"/>
                </a:gdLst>
                <a:ahLst/>
                <a:cxnLst>
                  <a:cxn ang="T4">
                    <a:pos x="T0" y="T1"/>
                  </a:cxn>
                  <a:cxn ang="T5">
                    <a:pos x="T2" y="T3"/>
                  </a:cxn>
                </a:cxnLst>
                <a:rect l="T6" t="T7" r="T8" b="T9"/>
                <a:pathLst>
                  <a:path w="3" h="5">
                    <a:moveTo>
                      <a:pt x="0" y="5"/>
                    </a:moveTo>
                    <a:cubicBezTo>
                      <a:pt x="0" y="3"/>
                      <a:pt x="1" y="1"/>
                      <a:pt x="3"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2" name="Freeform 789"/>
              <p:cNvSpPr>
                <a:spLocks/>
              </p:cNvSpPr>
              <p:nvPr/>
            </p:nvSpPr>
            <p:spPr bwMode="auto">
              <a:xfrm>
                <a:off x="4087" y="1958"/>
                <a:ext cx="12" cy="2"/>
              </a:xfrm>
              <a:custGeom>
                <a:avLst/>
                <a:gdLst>
                  <a:gd name="T0" fmla="*/ 0 w 6"/>
                  <a:gd name="T1" fmla="*/ 32 h 1"/>
                  <a:gd name="T2" fmla="*/ 192 w 6"/>
                  <a:gd name="T3" fmla="*/ 32 h 1"/>
                  <a:gd name="T4" fmla="*/ 0 60000 65536"/>
                  <a:gd name="T5" fmla="*/ 0 60000 65536"/>
                  <a:gd name="T6" fmla="*/ 0 w 6"/>
                  <a:gd name="T7" fmla="*/ 0 h 1"/>
                  <a:gd name="T8" fmla="*/ 6 w 6"/>
                  <a:gd name="T9" fmla="*/ 1 h 1"/>
                </a:gdLst>
                <a:ahLst/>
                <a:cxnLst>
                  <a:cxn ang="T4">
                    <a:pos x="T0" y="T1"/>
                  </a:cxn>
                  <a:cxn ang="T5">
                    <a:pos x="T2" y="T3"/>
                  </a:cxn>
                </a:cxnLst>
                <a:rect l="T6" t="T7" r="T8" b="T9"/>
                <a:pathLst>
                  <a:path w="6" h="1">
                    <a:moveTo>
                      <a:pt x="0" y="1"/>
                    </a:moveTo>
                    <a:cubicBezTo>
                      <a:pt x="2" y="1"/>
                      <a:pt x="4" y="0"/>
                      <a:pt x="6" y="1"/>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3" name="Freeform 790"/>
              <p:cNvSpPr>
                <a:spLocks/>
              </p:cNvSpPr>
              <p:nvPr/>
            </p:nvSpPr>
            <p:spPr bwMode="auto">
              <a:xfrm>
                <a:off x="4051" y="1977"/>
                <a:ext cx="8" cy="4"/>
              </a:xfrm>
              <a:custGeom>
                <a:avLst/>
                <a:gdLst>
                  <a:gd name="T0" fmla="*/ 0 w 4"/>
                  <a:gd name="T1" fmla="*/ 64 h 2"/>
                  <a:gd name="T2" fmla="*/ 128 w 4"/>
                  <a:gd name="T3" fmla="*/ 0 h 2"/>
                  <a:gd name="T4" fmla="*/ 0 60000 65536"/>
                  <a:gd name="T5" fmla="*/ 0 60000 65536"/>
                  <a:gd name="T6" fmla="*/ 0 w 4"/>
                  <a:gd name="T7" fmla="*/ 0 h 2"/>
                  <a:gd name="T8" fmla="*/ 4 w 4"/>
                  <a:gd name="T9" fmla="*/ 2 h 2"/>
                </a:gdLst>
                <a:ahLst/>
                <a:cxnLst>
                  <a:cxn ang="T4">
                    <a:pos x="T0" y="T1"/>
                  </a:cxn>
                  <a:cxn ang="T5">
                    <a:pos x="T2" y="T3"/>
                  </a:cxn>
                </a:cxnLst>
                <a:rect l="T6" t="T7" r="T8" b="T9"/>
                <a:pathLst>
                  <a:path w="4" h="2">
                    <a:moveTo>
                      <a:pt x="0" y="2"/>
                    </a:moveTo>
                    <a:cubicBezTo>
                      <a:pt x="1" y="2"/>
                      <a:pt x="3" y="1"/>
                      <a:pt x="4" y="0"/>
                    </a:cubicBezTo>
                  </a:path>
                </a:pathLst>
              </a:custGeom>
              <a:noFill/>
              <a:ln w="9525" cap="flat">
                <a:solidFill>
                  <a:srgbClr val="F6BEC6"/>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4" name="Freeform 791"/>
              <p:cNvSpPr>
                <a:spLocks/>
              </p:cNvSpPr>
              <p:nvPr/>
            </p:nvSpPr>
            <p:spPr bwMode="auto">
              <a:xfrm>
                <a:off x="4431" y="2310"/>
                <a:ext cx="8" cy="4"/>
              </a:xfrm>
              <a:custGeom>
                <a:avLst/>
                <a:gdLst>
                  <a:gd name="T0" fmla="*/ 0 w 4"/>
                  <a:gd name="T1" fmla="*/ 32 h 2"/>
                  <a:gd name="T2" fmla="*/ 128 w 4"/>
                  <a:gd name="T3" fmla="*/ 0 h 2"/>
                  <a:gd name="T4" fmla="*/ 0 60000 65536"/>
                  <a:gd name="T5" fmla="*/ 0 60000 65536"/>
                  <a:gd name="T6" fmla="*/ 0 w 4"/>
                  <a:gd name="T7" fmla="*/ 0 h 2"/>
                  <a:gd name="T8" fmla="*/ 4 w 4"/>
                  <a:gd name="T9" fmla="*/ 2 h 2"/>
                </a:gdLst>
                <a:ahLst/>
                <a:cxnLst>
                  <a:cxn ang="T4">
                    <a:pos x="T0" y="T1"/>
                  </a:cxn>
                  <a:cxn ang="T5">
                    <a:pos x="T2" y="T3"/>
                  </a:cxn>
                </a:cxnLst>
                <a:rect l="T6" t="T7" r="T8" b="T9"/>
                <a:pathLst>
                  <a:path w="4" h="2">
                    <a:moveTo>
                      <a:pt x="0" y="1"/>
                    </a:moveTo>
                    <a:cubicBezTo>
                      <a:pt x="2" y="2"/>
                      <a:pt x="3" y="1"/>
                      <a:pt x="4"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5" name="Freeform 792"/>
              <p:cNvSpPr>
                <a:spLocks/>
              </p:cNvSpPr>
              <p:nvPr/>
            </p:nvSpPr>
            <p:spPr bwMode="auto">
              <a:xfrm>
                <a:off x="4522" y="2411"/>
                <a:ext cx="8" cy="2"/>
              </a:xfrm>
              <a:custGeom>
                <a:avLst/>
                <a:gdLst>
                  <a:gd name="T0" fmla="*/ 0 w 4"/>
                  <a:gd name="T1" fmla="*/ 0 h 1"/>
                  <a:gd name="T2" fmla="*/ 128 w 4"/>
                  <a:gd name="T3" fmla="*/ 0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0"/>
                    </a:moveTo>
                    <a:cubicBezTo>
                      <a:pt x="1" y="1"/>
                      <a:pt x="3" y="0"/>
                      <a:pt x="4"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6" name="Freeform 793"/>
              <p:cNvSpPr>
                <a:spLocks/>
              </p:cNvSpPr>
              <p:nvPr/>
            </p:nvSpPr>
            <p:spPr bwMode="auto">
              <a:xfrm>
                <a:off x="4568" y="2455"/>
                <a:ext cx="8" cy="6"/>
              </a:xfrm>
              <a:custGeom>
                <a:avLst/>
                <a:gdLst>
                  <a:gd name="T0" fmla="*/ 0 w 4"/>
                  <a:gd name="T1" fmla="*/ 96 h 3"/>
                  <a:gd name="T2" fmla="*/ 128 w 4"/>
                  <a:gd name="T3" fmla="*/ 0 h 3"/>
                  <a:gd name="T4" fmla="*/ 0 60000 65536"/>
                  <a:gd name="T5" fmla="*/ 0 60000 65536"/>
                  <a:gd name="T6" fmla="*/ 0 w 4"/>
                  <a:gd name="T7" fmla="*/ 0 h 3"/>
                  <a:gd name="T8" fmla="*/ 4 w 4"/>
                  <a:gd name="T9" fmla="*/ 3 h 3"/>
                </a:gdLst>
                <a:ahLst/>
                <a:cxnLst>
                  <a:cxn ang="T4">
                    <a:pos x="T0" y="T1"/>
                  </a:cxn>
                  <a:cxn ang="T5">
                    <a:pos x="T2" y="T3"/>
                  </a:cxn>
                </a:cxnLst>
                <a:rect l="T6" t="T7" r="T8" b="T9"/>
                <a:pathLst>
                  <a:path w="4" h="3">
                    <a:moveTo>
                      <a:pt x="0" y="3"/>
                    </a:moveTo>
                    <a:cubicBezTo>
                      <a:pt x="1" y="2"/>
                      <a:pt x="2" y="1"/>
                      <a:pt x="4"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7" name="Freeform 794"/>
              <p:cNvSpPr>
                <a:spLocks/>
              </p:cNvSpPr>
              <p:nvPr/>
            </p:nvSpPr>
            <p:spPr bwMode="auto">
              <a:xfrm>
                <a:off x="4621" y="2504"/>
                <a:ext cx="10" cy="4"/>
              </a:xfrm>
              <a:custGeom>
                <a:avLst/>
                <a:gdLst>
                  <a:gd name="T0" fmla="*/ 0 w 5"/>
                  <a:gd name="T1" fmla="*/ 64 h 2"/>
                  <a:gd name="T2" fmla="*/ 160 w 5"/>
                  <a:gd name="T3" fmla="*/ 0 h 2"/>
                  <a:gd name="T4" fmla="*/ 0 60000 65536"/>
                  <a:gd name="T5" fmla="*/ 0 60000 65536"/>
                  <a:gd name="T6" fmla="*/ 0 w 5"/>
                  <a:gd name="T7" fmla="*/ 0 h 2"/>
                  <a:gd name="T8" fmla="*/ 5 w 5"/>
                  <a:gd name="T9" fmla="*/ 2 h 2"/>
                </a:gdLst>
                <a:ahLst/>
                <a:cxnLst>
                  <a:cxn ang="T4">
                    <a:pos x="T0" y="T1"/>
                  </a:cxn>
                  <a:cxn ang="T5">
                    <a:pos x="T2" y="T3"/>
                  </a:cxn>
                </a:cxnLst>
                <a:rect l="T6" t="T7" r="T8" b="T9"/>
                <a:pathLst>
                  <a:path w="5" h="2">
                    <a:moveTo>
                      <a:pt x="0" y="2"/>
                    </a:moveTo>
                    <a:cubicBezTo>
                      <a:pt x="1" y="2"/>
                      <a:pt x="3" y="1"/>
                      <a:pt x="5"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8" name="Freeform 795"/>
              <p:cNvSpPr>
                <a:spLocks/>
              </p:cNvSpPr>
              <p:nvPr/>
            </p:nvSpPr>
            <p:spPr bwMode="auto">
              <a:xfrm>
                <a:off x="4655" y="2542"/>
                <a:ext cx="8" cy="8"/>
              </a:xfrm>
              <a:custGeom>
                <a:avLst/>
                <a:gdLst>
                  <a:gd name="T0" fmla="*/ 0 w 4"/>
                  <a:gd name="T1" fmla="*/ 128 h 4"/>
                  <a:gd name="T2" fmla="*/ 128 w 4"/>
                  <a:gd name="T3" fmla="*/ 0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0" y="4"/>
                    </a:moveTo>
                    <a:cubicBezTo>
                      <a:pt x="1" y="3"/>
                      <a:pt x="3" y="2"/>
                      <a:pt x="4"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29" name="Freeform 796"/>
              <p:cNvSpPr>
                <a:spLocks/>
              </p:cNvSpPr>
              <p:nvPr/>
            </p:nvSpPr>
            <p:spPr bwMode="auto">
              <a:xfrm>
                <a:off x="4671" y="2750"/>
                <a:ext cx="8" cy="1"/>
              </a:xfrm>
              <a:custGeom>
                <a:avLst/>
                <a:gdLst>
                  <a:gd name="T0" fmla="*/ 0 w 4"/>
                  <a:gd name="T1" fmla="*/ 0 h 1"/>
                  <a:gd name="T2" fmla="*/ 128 w 4"/>
                  <a:gd name="T3" fmla="*/ 0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0"/>
                    </a:moveTo>
                    <a:cubicBezTo>
                      <a:pt x="1" y="0"/>
                      <a:pt x="3" y="0"/>
                      <a:pt x="4"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0" name="Freeform 797"/>
              <p:cNvSpPr>
                <a:spLocks/>
              </p:cNvSpPr>
              <p:nvPr/>
            </p:nvSpPr>
            <p:spPr bwMode="auto">
              <a:xfrm>
                <a:off x="4651" y="2791"/>
                <a:ext cx="16" cy="4"/>
              </a:xfrm>
              <a:custGeom>
                <a:avLst/>
                <a:gdLst>
                  <a:gd name="T0" fmla="*/ 0 w 8"/>
                  <a:gd name="T1" fmla="*/ 64 h 2"/>
                  <a:gd name="T2" fmla="*/ 256 w 8"/>
                  <a:gd name="T3" fmla="*/ 0 h 2"/>
                  <a:gd name="T4" fmla="*/ 0 60000 65536"/>
                  <a:gd name="T5" fmla="*/ 0 60000 65536"/>
                  <a:gd name="T6" fmla="*/ 0 w 8"/>
                  <a:gd name="T7" fmla="*/ 0 h 2"/>
                  <a:gd name="T8" fmla="*/ 8 w 8"/>
                  <a:gd name="T9" fmla="*/ 2 h 2"/>
                </a:gdLst>
                <a:ahLst/>
                <a:cxnLst>
                  <a:cxn ang="T4">
                    <a:pos x="T0" y="T1"/>
                  </a:cxn>
                  <a:cxn ang="T5">
                    <a:pos x="T2" y="T3"/>
                  </a:cxn>
                </a:cxnLst>
                <a:rect l="T6" t="T7" r="T8" b="T9"/>
                <a:pathLst>
                  <a:path w="8" h="2">
                    <a:moveTo>
                      <a:pt x="0" y="2"/>
                    </a:moveTo>
                    <a:cubicBezTo>
                      <a:pt x="3" y="2"/>
                      <a:pt x="5" y="1"/>
                      <a:pt x="8"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1" name="Freeform 798"/>
              <p:cNvSpPr>
                <a:spLocks/>
              </p:cNvSpPr>
              <p:nvPr/>
            </p:nvSpPr>
            <p:spPr bwMode="auto">
              <a:xfrm>
                <a:off x="4637" y="2813"/>
                <a:ext cx="8" cy="12"/>
              </a:xfrm>
              <a:custGeom>
                <a:avLst/>
                <a:gdLst>
                  <a:gd name="T0" fmla="*/ 0 w 4"/>
                  <a:gd name="T1" fmla="*/ 0 h 6"/>
                  <a:gd name="T2" fmla="*/ 128 w 4"/>
                  <a:gd name="T3" fmla="*/ 192 h 6"/>
                  <a:gd name="T4" fmla="*/ 0 60000 65536"/>
                  <a:gd name="T5" fmla="*/ 0 60000 65536"/>
                  <a:gd name="T6" fmla="*/ 0 w 4"/>
                  <a:gd name="T7" fmla="*/ 0 h 6"/>
                  <a:gd name="T8" fmla="*/ 4 w 4"/>
                  <a:gd name="T9" fmla="*/ 6 h 6"/>
                </a:gdLst>
                <a:ahLst/>
                <a:cxnLst>
                  <a:cxn ang="T4">
                    <a:pos x="T0" y="T1"/>
                  </a:cxn>
                  <a:cxn ang="T5">
                    <a:pos x="T2" y="T3"/>
                  </a:cxn>
                </a:cxnLst>
                <a:rect l="T6" t="T7" r="T8" b="T9"/>
                <a:pathLst>
                  <a:path w="4" h="6">
                    <a:moveTo>
                      <a:pt x="0" y="0"/>
                    </a:moveTo>
                    <a:cubicBezTo>
                      <a:pt x="1" y="2"/>
                      <a:pt x="2" y="4"/>
                      <a:pt x="4" y="6"/>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2" name="Freeform 799"/>
              <p:cNvSpPr>
                <a:spLocks/>
              </p:cNvSpPr>
              <p:nvPr/>
            </p:nvSpPr>
            <p:spPr bwMode="auto">
              <a:xfrm>
                <a:off x="4572" y="2914"/>
                <a:ext cx="8" cy="8"/>
              </a:xfrm>
              <a:custGeom>
                <a:avLst/>
                <a:gdLst>
                  <a:gd name="T0" fmla="*/ 0 w 4"/>
                  <a:gd name="T1" fmla="*/ 0 h 4"/>
                  <a:gd name="T2" fmla="*/ 128 w 4"/>
                  <a:gd name="T3" fmla="*/ 128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0" y="0"/>
                    </a:moveTo>
                    <a:cubicBezTo>
                      <a:pt x="1" y="2"/>
                      <a:pt x="3" y="3"/>
                      <a:pt x="4" y="4"/>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3" name="Freeform 800"/>
              <p:cNvSpPr>
                <a:spLocks/>
              </p:cNvSpPr>
              <p:nvPr/>
            </p:nvSpPr>
            <p:spPr bwMode="auto">
              <a:xfrm>
                <a:off x="4427" y="3104"/>
                <a:ext cx="2" cy="10"/>
              </a:xfrm>
              <a:custGeom>
                <a:avLst/>
                <a:gdLst>
                  <a:gd name="T0" fmla="*/ 0 w 1"/>
                  <a:gd name="T1" fmla="*/ 160 h 5"/>
                  <a:gd name="T2" fmla="*/ 32 w 1"/>
                  <a:gd name="T3" fmla="*/ 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0" y="5"/>
                    </a:moveTo>
                    <a:cubicBezTo>
                      <a:pt x="1" y="4"/>
                      <a:pt x="1" y="2"/>
                      <a:pt x="1"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4" name="Freeform 801"/>
              <p:cNvSpPr>
                <a:spLocks/>
              </p:cNvSpPr>
              <p:nvPr/>
            </p:nvSpPr>
            <p:spPr bwMode="auto">
              <a:xfrm>
                <a:off x="4356" y="3136"/>
                <a:ext cx="26" cy="16"/>
              </a:xfrm>
              <a:custGeom>
                <a:avLst/>
                <a:gdLst>
                  <a:gd name="T0" fmla="*/ 416 w 13"/>
                  <a:gd name="T1" fmla="*/ 192 h 8"/>
                  <a:gd name="T2" fmla="*/ 128 w 13"/>
                  <a:gd name="T3" fmla="*/ 32 h 8"/>
                  <a:gd name="T4" fmla="*/ 224 w 13"/>
                  <a:gd name="T5" fmla="*/ 256 h 8"/>
                  <a:gd name="T6" fmla="*/ 0 60000 65536"/>
                  <a:gd name="T7" fmla="*/ 0 60000 65536"/>
                  <a:gd name="T8" fmla="*/ 0 60000 65536"/>
                  <a:gd name="T9" fmla="*/ 0 w 13"/>
                  <a:gd name="T10" fmla="*/ 0 h 8"/>
                  <a:gd name="T11" fmla="*/ 13 w 13"/>
                  <a:gd name="T12" fmla="*/ 8 h 8"/>
                </a:gdLst>
                <a:ahLst/>
                <a:cxnLst>
                  <a:cxn ang="T6">
                    <a:pos x="T0" y="T1"/>
                  </a:cxn>
                  <a:cxn ang="T7">
                    <a:pos x="T2" y="T3"/>
                  </a:cxn>
                  <a:cxn ang="T8">
                    <a:pos x="T4" y="T5"/>
                  </a:cxn>
                </a:cxnLst>
                <a:rect l="T9" t="T10" r="T11" b="T12"/>
                <a:pathLst>
                  <a:path w="13" h="8">
                    <a:moveTo>
                      <a:pt x="13" y="6"/>
                    </a:moveTo>
                    <a:cubicBezTo>
                      <a:pt x="11" y="4"/>
                      <a:pt x="7" y="0"/>
                      <a:pt x="4" y="1"/>
                    </a:cubicBezTo>
                    <a:cubicBezTo>
                      <a:pt x="0" y="3"/>
                      <a:pt x="5" y="7"/>
                      <a:pt x="7" y="8"/>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5" name="Freeform 802"/>
              <p:cNvSpPr>
                <a:spLocks/>
              </p:cNvSpPr>
              <p:nvPr/>
            </p:nvSpPr>
            <p:spPr bwMode="auto">
              <a:xfrm>
                <a:off x="4243" y="3156"/>
                <a:ext cx="10" cy="4"/>
              </a:xfrm>
              <a:custGeom>
                <a:avLst/>
                <a:gdLst>
                  <a:gd name="T0" fmla="*/ 0 w 5"/>
                  <a:gd name="T1" fmla="*/ 32 h 2"/>
                  <a:gd name="T2" fmla="*/ 160 w 5"/>
                  <a:gd name="T3" fmla="*/ 64 h 2"/>
                  <a:gd name="T4" fmla="*/ 0 60000 65536"/>
                  <a:gd name="T5" fmla="*/ 0 60000 65536"/>
                  <a:gd name="T6" fmla="*/ 0 w 5"/>
                  <a:gd name="T7" fmla="*/ 0 h 2"/>
                  <a:gd name="T8" fmla="*/ 5 w 5"/>
                  <a:gd name="T9" fmla="*/ 2 h 2"/>
                </a:gdLst>
                <a:ahLst/>
                <a:cxnLst>
                  <a:cxn ang="T4">
                    <a:pos x="T0" y="T1"/>
                  </a:cxn>
                  <a:cxn ang="T5">
                    <a:pos x="T2" y="T3"/>
                  </a:cxn>
                </a:cxnLst>
                <a:rect l="T6" t="T7" r="T8" b="T9"/>
                <a:pathLst>
                  <a:path w="5" h="2">
                    <a:moveTo>
                      <a:pt x="0" y="1"/>
                    </a:moveTo>
                    <a:cubicBezTo>
                      <a:pt x="1" y="0"/>
                      <a:pt x="3" y="0"/>
                      <a:pt x="5" y="2"/>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6" name="Freeform 803"/>
              <p:cNvSpPr>
                <a:spLocks/>
              </p:cNvSpPr>
              <p:nvPr/>
            </p:nvSpPr>
            <p:spPr bwMode="auto">
              <a:xfrm>
                <a:off x="4223" y="3195"/>
                <a:ext cx="10" cy="10"/>
              </a:xfrm>
              <a:custGeom>
                <a:avLst/>
                <a:gdLst>
                  <a:gd name="T0" fmla="*/ 0 w 5"/>
                  <a:gd name="T1" fmla="*/ 0 h 5"/>
                  <a:gd name="T2" fmla="*/ 160 w 5"/>
                  <a:gd name="T3" fmla="*/ 160 h 5"/>
                  <a:gd name="T4" fmla="*/ 0 60000 65536"/>
                  <a:gd name="T5" fmla="*/ 0 60000 65536"/>
                  <a:gd name="T6" fmla="*/ 0 w 5"/>
                  <a:gd name="T7" fmla="*/ 0 h 5"/>
                  <a:gd name="T8" fmla="*/ 5 w 5"/>
                  <a:gd name="T9" fmla="*/ 5 h 5"/>
                </a:gdLst>
                <a:ahLst/>
                <a:cxnLst>
                  <a:cxn ang="T4">
                    <a:pos x="T0" y="T1"/>
                  </a:cxn>
                  <a:cxn ang="T5">
                    <a:pos x="T2" y="T3"/>
                  </a:cxn>
                </a:cxnLst>
                <a:rect l="T6" t="T7" r="T8" b="T9"/>
                <a:pathLst>
                  <a:path w="5" h="5">
                    <a:moveTo>
                      <a:pt x="0" y="0"/>
                    </a:moveTo>
                    <a:cubicBezTo>
                      <a:pt x="1" y="2"/>
                      <a:pt x="3" y="4"/>
                      <a:pt x="5" y="5"/>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7" name="Freeform 804"/>
              <p:cNvSpPr>
                <a:spLocks/>
              </p:cNvSpPr>
              <p:nvPr/>
            </p:nvSpPr>
            <p:spPr bwMode="auto">
              <a:xfrm>
                <a:off x="4144" y="3215"/>
                <a:ext cx="14" cy="4"/>
              </a:xfrm>
              <a:custGeom>
                <a:avLst/>
                <a:gdLst>
                  <a:gd name="T0" fmla="*/ 0 w 7"/>
                  <a:gd name="T1" fmla="*/ 32 h 2"/>
                  <a:gd name="T2" fmla="*/ 224 w 7"/>
                  <a:gd name="T3" fmla="*/ 64 h 2"/>
                  <a:gd name="T4" fmla="*/ 0 60000 65536"/>
                  <a:gd name="T5" fmla="*/ 0 60000 65536"/>
                  <a:gd name="T6" fmla="*/ 0 w 7"/>
                  <a:gd name="T7" fmla="*/ 0 h 2"/>
                  <a:gd name="T8" fmla="*/ 7 w 7"/>
                  <a:gd name="T9" fmla="*/ 2 h 2"/>
                </a:gdLst>
                <a:ahLst/>
                <a:cxnLst>
                  <a:cxn ang="T4">
                    <a:pos x="T0" y="T1"/>
                  </a:cxn>
                  <a:cxn ang="T5">
                    <a:pos x="T2" y="T3"/>
                  </a:cxn>
                </a:cxnLst>
                <a:rect l="T6" t="T7" r="T8" b="T9"/>
                <a:pathLst>
                  <a:path w="7" h="2">
                    <a:moveTo>
                      <a:pt x="0" y="1"/>
                    </a:moveTo>
                    <a:cubicBezTo>
                      <a:pt x="2" y="0"/>
                      <a:pt x="5" y="1"/>
                      <a:pt x="7" y="2"/>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8" name="Freeform 805"/>
              <p:cNvSpPr>
                <a:spLocks/>
              </p:cNvSpPr>
              <p:nvPr/>
            </p:nvSpPr>
            <p:spPr bwMode="auto">
              <a:xfrm>
                <a:off x="4144" y="3292"/>
                <a:ext cx="8" cy="10"/>
              </a:xfrm>
              <a:custGeom>
                <a:avLst/>
                <a:gdLst>
                  <a:gd name="T0" fmla="*/ 0 w 4"/>
                  <a:gd name="T1" fmla="*/ 0 h 5"/>
                  <a:gd name="T2" fmla="*/ 128 w 4"/>
                  <a:gd name="T3" fmla="*/ 160 h 5"/>
                  <a:gd name="T4" fmla="*/ 0 60000 65536"/>
                  <a:gd name="T5" fmla="*/ 0 60000 65536"/>
                  <a:gd name="T6" fmla="*/ 0 w 4"/>
                  <a:gd name="T7" fmla="*/ 0 h 5"/>
                  <a:gd name="T8" fmla="*/ 4 w 4"/>
                  <a:gd name="T9" fmla="*/ 5 h 5"/>
                </a:gdLst>
                <a:ahLst/>
                <a:cxnLst>
                  <a:cxn ang="T4">
                    <a:pos x="T0" y="T1"/>
                  </a:cxn>
                  <a:cxn ang="T5">
                    <a:pos x="T2" y="T3"/>
                  </a:cxn>
                </a:cxnLst>
                <a:rect l="T6" t="T7" r="T8" b="T9"/>
                <a:pathLst>
                  <a:path w="4" h="5">
                    <a:moveTo>
                      <a:pt x="0" y="0"/>
                    </a:moveTo>
                    <a:cubicBezTo>
                      <a:pt x="1" y="2"/>
                      <a:pt x="3" y="3"/>
                      <a:pt x="4" y="5"/>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39" name="Freeform 806"/>
              <p:cNvSpPr>
                <a:spLocks/>
              </p:cNvSpPr>
              <p:nvPr/>
            </p:nvSpPr>
            <p:spPr bwMode="auto">
              <a:xfrm>
                <a:off x="4168" y="3276"/>
                <a:ext cx="2" cy="18"/>
              </a:xfrm>
              <a:custGeom>
                <a:avLst/>
                <a:gdLst>
                  <a:gd name="T0" fmla="*/ 32 w 1"/>
                  <a:gd name="T1" fmla="*/ 0 h 9"/>
                  <a:gd name="T2" fmla="*/ 32 w 1"/>
                  <a:gd name="T3" fmla="*/ 288 h 9"/>
                  <a:gd name="T4" fmla="*/ 0 60000 65536"/>
                  <a:gd name="T5" fmla="*/ 0 60000 65536"/>
                  <a:gd name="T6" fmla="*/ 0 w 1"/>
                  <a:gd name="T7" fmla="*/ 0 h 9"/>
                  <a:gd name="T8" fmla="*/ 1 w 1"/>
                  <a:gd name="T9" fmla="*/ 9 h 9"/>
                </a:gdLst>
                <a:ahLst/>
                <a:cxnLst>
                  <a:cxn ang="T4">
                    <a:pos x="T0" y="T1"/>
                  </a:cxn>
                  <a:cxn ang="T5">
                    <a:pos x="T2" y="T3"/>
                  </a:cxn>
                </a:cxnLst>
                <a:rect l="T6" t="T7" r="T8" b="T9"/>
                <a:pathLst>
                  <a:path w="1" h="9">
                    <a:moveTo>
                      <a:pt x="1" y="0"/>
                    </a:moveTo>
                    <a:cubicBezTo>
                      <a:pt x="0" y="3"/>
                      <a:pt x="0" y="6"/>
                      <a:pt x="1" y="9"/>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0" name="Freeform 807"/>
              <p:cNvSpPr>
                <a:spLocks/>
              </p:cNvSpPr>
              <p:nvPr/>
            </p:nvSpPr>
            <p:spPr bwMode="auto">
              <a:xfrm>
                <a:off x="4148" y="3328"/>
                <a:ext cx="32" cy="39"/>
              </a:xfrm>
              <a:custGeom>
                <a:avLst/>
                <a:gdLst>
                  <a:gd name="T0" fmla="*/ 480 w 16"/>
                  <a:gd name="T1" fmla="*/ 201 h 20"/>
                  <a:gd name="T2" fmla="*/ 512 w 16"/>
                  <a:gd name="T3" fmla="*/ 335 h 20"/>
                  <a:gd name="T4" fmla="*/ 0 60000 65536"/>
                  <a:gd name="T5" fmla="*/ 0 60000 65536"/>
                  <a:gd name="T6" fmla="*/ 0 w 16"/>
                  <a:gd name="T7" fmla="*/ 0 h 20"/>
                  <a:gd name="T8" fmla="*/ 16 w 16"/>
                  <a:gd name="T9" fmla="*/ 20 h 20"/>
                </a:gdLst>
                <a:ahLst/>
                <a:cxnLst>
                  <a:cxn ang="T4">
                    <a:pos x="T0" y="T1"/>
                  </a:cxn>
                  <a:cxn ang="T5">
                    <a:pos x="T2" y="T3"/>
                  </a:cxn>
                </a:cxnLst>
                <a:rect l="T6" t="T7" r="T8" b="T9"/>
                <a:pathLst>
                  <a:path w="16" h="20">
                    <a:moveTo>
                      <a:pt x="15" y="7"/>
                    </a:moveTo>
                    <a:cubicBezTo>
                      <a:pt x="6" y="0"/>
                      <a:pt x="0" y="20"/>
                      <a:pt x="16" y="12"/>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1" name="Freeform 808"/>
              <p:cNvSpPr>
                <a:spLocks/>
              </p:cNvSpPr>
              <p:nvPr/>
            </p:nvSpPr>
            <p:spPr bwMode="auto">
              <a:xfrm>
                <a:off x="4077" y="3308"/>
                <a:ext cx="22" cy="24"/>
              </a:xfrm>
              <a:custGeom>
                <a:avLst/>
                <a:gdLst>
                  <a:gd name="T0" fmla="*/ 96 w 11"/>
                  <a:gd name="T1" fmla="*/ 384 h 12"/>
                  <a:gd name="T2" fmla="*/ 288 w 11"/>
                  <a:gd name="T3" fmla="*/ 128 h 12"/>
                  <a:gd name="T4" fmla="*/ 0 w 11"/>
                  <a:gd name="T5" fmla="*/ 224 h 12"/>
                  <a:gd name="T6" fmla="*/ 0 60000 65536"/>
                  <a:gd name="T7" fmla="*/ 0 60000 65536"/>
                  <a:gd name="T8" fmla="*/ 0 60000 65536"/>
                  <a:gd name="T9" fmla="*/ 0 w 11"/>
                  <a:gd name="T10" fmla="*/ 0 h 12"/>
                  <a:gd name="T11" fmla="*/ 11 w 11"/>
                  <a:gd name="T12" fmla="*/ 12 h 12"/>
                </a:gdLst>
                <a:ahLst/>
                <a:cxnLst>
                  <a:cxn ang="T6">
                    <a:pos x="T0" y="T1"/>
                  </a:cxn>
                  <a:cxn ang="T7">
                    <a:pos x="T2" y="T3"/>
                  </a:cxn>
                  <a:cxn ang="T8">
                    <a:pos x="T4" y="T5"/>
                  </a:cxn>
                </a:cxnLst>
                <a:rect l="T9" t="T10" r="T11" b="T12"/>
                <a:pathLst>
                  <a:path w="11" h="12">
                    <a:moveTo>
                      <a:pt x="3" y="12"/>
                    </a:moveTo>
                    <a:cubicBezTo>
                      <a:pt x="5" y="11"/>
                      <a:pt x="11" y="7"/>
                      <a:pt x="9" y="4"/>
                    </a:cubicBezTo>
                    <a:cubicBezTo>
                      <a:pt x="8" y="0"/>
                      <a:pt x="1" y="5"/>
                      <a:pt x="0" y="7"/>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2" name="Freeform 809"/>
              <p:cNvSpPr>
                <a:spLocks/>
              </p:cNvSpPr>
              <p:nvPr/>
            </p:nvSpPr>
            <p:spPr bwMode="auto">
              <a:xfrm>
                <a:off x="4057" y="3336"/>
                <a:ext cx="8" cy="8"/>
              </a:xfrm>
              <a:custGeom>
                <a:avLst/>
                <a:gdLst>
                  <a:gd name="T0" fmla="*/ 0 w 4"/>
                  <a:gd name="T1" fmla="*/ 128 h 4"/>
                  <a:gd name="T2" fmla="*/ 128 w 4"/>
                  <a:gd name="T3" fmla="*/ 0 h 4"/>
                  <a:gd name="T4" fmla="*/ 0 60000 65536"/>
                  <a:gd name="T5" fmla="*/ 0 60000 65536"/>
                  <a:gd name="T6" fmla="*/ 0 w 4"/>
                  <a:gd name="T7" fmla="*/ 0 h 4"/>
                  <a:gd name="T8" fmla="*/ 4 w 4"/>
                  <a:gd name="T9" fmla="*/ 4 h 4"/>
                </a:gdLst>
                <a:ahLst/>
                <a:cxnLst>
                  <a:cxn ang="T4">
                    <a:pos x="T0" y="T1"/>
                  </a:cxn>
                  <a:cxn ang="T5">
                    <a:pos x="T2" y="T3"/>
                  </a:cxn>
                </a:cxnLst>
                <a:rect l="T6" t="T7" r="T8" b="T9"/>
                <a:pathLst>
                  <a:path w="4" h="4">
                    <a:moveTo>
                      <a:pt x="0" y="4"/>
                    </a:moveTo>
                    <a:cubicBezTo>
                      <a:pt x="1" y="3"/>
                      <a:pt x="2" y="2"/>
                      <a:pt x="4"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743" name="Freeform 810"/>
              <p:cNvSpPr>
                <a:spLocks/>
              </p:cNvSpPr>
              <p:nvPr/>
            </p:nvSpPr>
            <p:spPr bwMode="auto">
              <a:xfrm>
                <a:off x="4386" y="2217"/>
                <a:ext cx="6" cy="14"/>
              </a:xfrm>
              <a:custGeom>
                <a:avLst/>
                <a:gdLst>
                  <a:gd name="T0" fmla="*/ 0 w 3"/>
                  <a:gd name="T1" fmla="*/ 224 h 7"/>
                  <a:gd name="T2" fmla="*/ 96 w 3"/>
                  <a:gd name="T3" fmla="*/ 0 h 7"/>
                  <a:gd name="T4" fmla="*/ 0 60000 65536"/>
                  <a:gd name="T5" fmla="*/ 0 60000 65536"/>
                  <a:gd name="T6" fmla="*/ 0 w 3"/>
                  <a:gd name="T7" fmla="*/ 0 h 7"/>
                  <a:gd name="T8" fmla="*/ 3 w 3"/>
                  <a:gd name="T9" fmla="*/ 7 h 7"/>
                </a:gdLst>
                <a:ahLst/>
                <a:cxnLst>
                  <a:cxn ang="T4">
                    <a:pos x="T0" y="T1"/>
                  </a:cxn>
                  <a:cxn ang="T5">
                    <a:pos x="T2" y="T3"/>
                  </a:cxn>
                </a:cxnLst>
                <a:rect l="T6" t="T7" r="T8" b="T9"/>
                <a:pathLst>
                  <a:path w="3" h="7">
                    <a:moveTo>
                      <a:pt x="0" y="7"/>
                    </a:moveTo>
                    <a:cubicBezTo>
                      <a:pt x="0" y="5"/>
                      <a:pt x="2" y="2"/>
                      <a:pt x="3"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sp>
          <p:nvSpPr>
            <p:cNvPr id="21513" name="Freeform 811"/>
            <p:cNvSpPr>
              <a:spLocks/>
            </p:cNvSpPr>
            <p:nvPr/>
          </p:nvSpPr>
          <p:spPr bwMode="auto">
            <a:xfrm>
              <a:off x="4190" y="1995"/>
              <a:ext cx="18" cy="26"/>
            </a:xfrm>
            <a:custGeom>
              <a:avLst/>
              <a:gdLst>
                <a:gd name="T0" fmla="*/ 0 w 9"/>
                <a:gd name="T1" fmla="*/ 160 h 13"/>
                <a:gd name="T2" fmla="*/ 0 w 9"/>
                <a:gd name="T3" fmla="*/ 416 h 13"/>
                <a:gd name="T4" fmla="*/ 0 60000 65536"/>
                <a:gd name="T5" fmla="*/ 0 60000 65536"/>
                <a:gd name="T6" fmla="*/ 0 w 9"/>
                <a:gd name="T7" fmla="*/ 0 h 13"/>
                <a:gd name="T8" fmla="*/ 9 w 9"/>
                <a:gd name="T9" fmla="*/ 13 h 13"/>
              </a:gdLst>
              <a:ahLst/>
              <a:cxnLst>
                <a:cxn ang="T4">
                  <a:pos x="T0" y="T1"/>
                </a:cxn>
                <a:cxn ang="T5">
                  <a:pos x="T2" y="T3"/>
                </a:cxn>
              </a:cxnLst>
              <a:rect l="T6" t="T7" r="T8" b="T9"/>
              <a:pathLst>
                <a:path w="9" h="13">
                  <a:moveTo>
                    <a:pt x="0" y="5"/>
                  </a:moveTo>
                  <a:cubicBezTo>
                    <a:pt x="5" y="0"/>
                    <a:pt x="9" y="10"/>
                    <a:pt x="0" y="13"/>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14" name="Freeform 812"/>
            <p:cNvSpPr>
              <a:spLocks/>
            </p:cNvSpPr>
            <p:nvPr/>
          </p:nvSpPr>
          <p:spPr bwMode="auto">
            <a:xfrm>
              <a:off x="4091" y="1890"/>
              <a:ext cx="16" cy="20"/>
            </a:xfrm>
            <a:custGeom>
              <a:avLst/>
              <a:gdLst>
                <a:gd name="T0" fmla="*/ 192 w 8"/>
                <a:gd name="T1" fmla="*/ 288 h 10"/>
                <a:gd name="T2" fmla="*/ 224 w 8"/>
                <a:gd name="T3" fmla="*/ 288 h 10"/>
                <a:gd name="T4" fmla="*/ 160 w 8"/>
                <a:gd name="T5" fmla="*/ 32 h 10"/>
                <a:gd name="T6" fmla="*/ 0 w 8"/>
                <a:gd name="T7" fmla="*/ 256 h 10"/>
                <a:gd name="T8" fmla="*/ 0 60000 65536"/>
                <a:gd name="T9" fmla="*/ 0 60000 65536"/>
                <a:gd name="T10" fmla="*/ 0 60000 65536"/>
                <a:gd name="T11" fmla="*/ 0 60000 65536"/>
                <a:gd name="T12" fmla="*/ 0 w 8"/>
                <a:gd name="T13" fmla="*/ 0 h 10"/>
                <a:gd name="T14" fmla="*/ 8 w 8"/>
                <a:gd name="T15" fmla="*/ 10 h 10"/>
              </a:gdLst>
              <a:ahLst/>
              <a:cxnLst>
                <a:cxn ang="T8">
                  <a:pos x="T0" y="T1"/>
                </a:cxn>
                <a:cxn ang="T9">
                  <a:pos x="T2" y="T3"/>
                </a:cxn>
                <a:cxn ang="T10">
                  <a:pos x="T4" y="T5"/>
                </a:cxn>
                <a:cxn ang="T11">
                  <a:pos x="T6" y="T7"/>
                </a:cxn>
              </a:cxnLst>
              <a:rect l="T12" t="T13" r="T14" b="T15"/>
              <a:pathLst>
                <a:path w="8" h="10">
                  <a:moveTo>
                    <a:pt x="6" y="9"/>
                  </a:moveTo>
                  <a:cubicBezTo>
                    <a:pt x="7" y="10"/>
                    <a:pt x="7" y="10"/>
                    <a:pt x="7" y="9"/>
                  </a:cubicBezTo>
                  <a:cubicBezTo>
                    <a:pt x="8" y="7"/>
                    <a:pt x="8" y="1"/>
                    <a:pt x="5" y="1"/>
                  </a:cubicBezTo>
                  <a:cubicBezTo>
                    <a:pt x="2" y="0"/>
                    <a:pt x="0" y="6"/>
                    <a:pt x="0" y="8"/>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15" name="Freeform 813"/>
            <p:cNvSpPr>
              <a:spLocks/>
            </p:cNvSpPr>
            <p:nvPr/>
          </p:nvSpPr>
          <p:spPr bwMode="auto">
            <a:xfrm>
              <a:off x="4107" y="1827"/>
              <a:ext cx="25" cy="26"/>
            </a:xfrm>
            <a:custGeom>
              <a:avLst/>
              <a:gdLst>
                <a:gd name="T0" fmla="*/ 340 w 13"/>
                <a:gd name="T1" fmla="*/ 288 h 13"/>
                <a:gd name="T2" fmla="*/ 108 w 13"/>
                <a:gd name="T3" fmla="*/ 320 h 13"/>
                <a:gd name="T4" fmla="*/ 285 w 13"/>
                <a:gd name="T5" fmla="*/ 0 h 13"/>
                <a:gd name="T6" fmla="*/ 0 60000 65536"/>
                <a:gd name="T7" fmla="*/ 0 60000 65536"/>
                <a:gd name="T8" fmla="*/ 0 60000 65536"/>
                <a:gd name="T9" fmla="*/ 0 w 13"/>
                <a:gd name="T10" fmla="*/ 0 h 13"/>
                <a:gd name="T11" fmla="*/ 13 w 13"/>
                <a:gd name="T12" fmla="*/ 13 h 13"/>
              </a:gdLst>
              <a:ahLst/>
              <a:cxnLst>
                <a:cxn ang="T6">
                  <a:pos x="T0" y="T1"/>
                </a:cxn>
                <a:cxn ang="T7">
                  <a:pos x="T2" y="T3"/>
                </a:cxn>
                <a:cxn ang="T8">
                  <a:pos x="T4" y="T5"/>
                </a:cxn>
              </a:cxnLst>
              <a:rect l="T9" t="T10" r="T11" b="T12"/>
              <a:pathLst>
                <a:path w="13" h="13">
                  <a:moveTo>
                    <a:pt x="13" y="9"/>
                  </a:moveTo>
                  <a:cubicBezTo>
                    <a:pt x="13" y="7"/>
                    <a:pt x="6" y="13"/>
                    <a:pt x="4" y="10"/>
                  </a:cubicBezTo>
                  <a:cubicBezTo>
                    <a:pt x="0" y="7"/>
                    <a:pt x="9" y="2"/>
                    <a:pt x="11"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16" name="Freeform 814"/>
            <p:cNvSpPr>
              <a:spLocks/>
            </p:cNvSpPr>
            <p:nvPr/>
          </p:nvSpPr>
          <p:spPr bwMode="auto">
            <a:xfrm>
              <a:off x="4012" y="1773"/>
              <a:ext cx="17" cy="18"/>
            </a:xfrm>
            <a:custGeom>
              <a:avLst/>
              <a:gdLst>
                <a:gd name="T0" fmla="*/ 100 w 9"/>
                <a:gd name="T1" fmla="*/ 288 h 9"/>
                <a:gd name="T2" fmla="*/ 168 w 9"/>
                <a:gd name="T3" fmla="*/ 32 h 9"/>
                <a:gd name="T4" fmla="*/ 0 w 9"/>
                <a:gd name="T5" fmla="*/ 160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4" y="9"/>
                  </a:moveTo>
                  <a:cubicBezTo>
                    <a:pt x="5" y="8"/>
                    <a:pt x="9" y="3"/>
                    <a:pt x="7" y="1"/>
                  </a:cubicBezTo>
                  <a:cubicBezTo>
                    <a:pt x="5" y="0"/>
                    <a:pt x="1" y="4"/>
                    <a:pt x="0" y="5"/>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17" name="Freeform 815"/>
            <p:cNvSpPr>
              <a:spLocks/>
            </p:cNvSpPr>
            <p:nvPr/>
          </p:nvSpPr>
          <p:spPr bwMode="auto">
            <a:xfrm>
              <a:off x="4024" y="1716"/>
              <a:ext cx="23" cy="26"/>
            </a:xfrm>
            <a:custGeom>
              <a:avLst/>
              <a:gdLst>
                <a:gd name="T0" fmla="*/ 132 w 12"/>
                <a:gd name="T1" fmla="*/ 416 h 13"/>
                <a:gd name="T2" fmla="*/ 309 w 12"/>
                <a:gd name="T3" fmla="*/ 192 h 13"/>
                <a:gd name="T4" fmla="*/ 0 w 12"/>
                <a:gd name="T5" fmla="*/ 128 h 13"/>
                <a:gd name="T6" fmla="*/ 0 60000 65536"/>
                <a:gd name="T7" fmla="*/ 0 60000 65536"/>
                <a:gd name="T8" fmla="*/ 0 60000 65536"/>
                <a:gd name="T9" fmla="*/ 0 w 12"/>
                <a:gd name="T10" fmla="*/ 0 h 13"/>
                <a:gd name="T11" fmla="*/ 12 w 12"/>
                <a:gd name="T12" fmla="*/ 13 h 13"/>
              </a:gdLst>
              <a:ahLst/>
              <a:cxnLst>
                <a:cxn ang="T6">
                  <a:pos x="T0" y="T1"/>
                </a:cxn>
                <a:cxn ang="T7">
                  <a:pos x="T2" y="T3"/>
                </a:cxn>
                <a:cxn ang="T8">
                  <a:pos x="T4" y="T5"/>
                </a:cxn>
              </a:cxnLst>
              <a:rect l="T9" t="T10" r="T11" b="T12"/>
              <a:pathLst>
                <a:path w="12" h="13">
                  <a:moveTo>
                    <a:pt x="5" y="13"/>
                  </a:moveTo>
                  <a:cubicBezTo>
                    <a:pt x="8" y="12"/>
                    <a:pt x="12" y="9"/>
                    <a:pt x="12" y="6"/>
                  </a:cubicBezTo>
                  <a:cubicBezTo>
                    <a:pt x="11" y="0"/>
                    <a:pt x="3" y="3"/>
                    <a:pt x="0" y="4"/>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18" name="Freeform 816"/>
            <p:cNvSpPr>
              <a:spLocks/>
            </p:cNvSpPr>
            <p:nvPr/>
          </p:nvSpPr>
          <p:spPr bwMode="auto">
            <a:xfrm>
              <a:off x="3938" y="1680"/>
              <a:ext cx="10" cy="6"/>
            </a:xfrm>
            <a:custGeom>
              <a:avLst/>
              <a:gdLst>
                <a:gd name="T0" fmla="*/ 0 w 5"/>
                <a:gd name="T1" fmla="*/ 96 h 3"/>
                <a:gd name="T2" fmla="*/ 160 w 5"/>
                <a:gd name="T3" fmla="*/ 0 h 3"/>
                <a:gd name="T4" fmla="*/ 0 60000 65536"/>
                <a:gd name="T5" fmla="*/ 0 60000 65536"/>
                <a:gd name="T6" fmla="*/ 0 w 5"/>
                <a:gd name="T7" fmla="*/ 0 h 3"/>
                <a:gd name="T8" fmla="*/ 5 w 5"/>
                <a:gd name="T9" fmla="*/ 3 h 3"/>
              </a:gdLst>
              <a:ahLst/>
              <a:cxnLst>
                <a:cxn ang="T4">
                  <a:pos x="T0" y="T1"/>
                </a:cxn>
                <a:cxn ang="T5">
                  <a:pos x="T2" y="T3"/>
                </a:cxn>
              </a:cxnLst>
              <a:rect l="T6" t="T7" r="T8" b="T9"/>
              <a:pathLst>
                <a:path w="5" h="3">
                  <a:moveTo>
                    <a:pt x="0" y="3"/>
                  </a:moveTo>
                  <a:cubicBezTo>
                    <a:pt x="2" y="2"/>
                    <a:pt x="3" y="1"/>
                    <a:pt x="5"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19" name="Freeform 817"/>
            <p:cNvSpPr>
              <a:spLocks/>
            </p:cNvSpPr>
            <p:nvPr/>
          </p:nvSpPr>
          <p:spPr bwMode="auto">
            <a:xfrm>
              <a:off x="3788" y="1431"/>
              <a:ext cx="12" cy="8"/>
            </a:xfrm>
            <a:custGeom>
              <a:avLst/>
              <a:gdLst>
                <a:gd name="T0" fmla="*/ 0 w 6"/>
                <a:gd name="T1" fmla="*/ 128 h 4"/>
                <a:gd name="T2" fmla="*/ 192 w 6"/>
                <a:gd name="T3" fmla="*/ 0 h 4"/>
                <a:gd name="T4" fmla="*/ 0 60000 65536"/>
                <a:gd name="T5" fmla="*/ 0 60000 65536"/>
                <a:gd name="T6" fmla="*/ 0 w 6"/>
                <a:gd name="T7" fmla="*/ 0 h 4"/>
                <a:gd name="T8" fmla="*/ 6 w 6"/>
                <a:gd name="T9" fmla="*/ 4 h 4"/>
              </a:gdLst>
              <a:ahLst/>
              <a:cxnLst>
                <a:cxn ang="T4">
                  <a:pos x="T0" y="T1"/>
                </a:cxn>
                <a:cxn ang="T5">
                  <a:pos x="T2" y="T3"/>
                </a:cxn>
              </a:cxnLst>
              <a:rect l="T6" t="T7" r="T8" b="T9"/>
              <a:pathLst>
                <a:path w="6" h="4">
                  <a:moveTo>
                    <a:pt x="0" y="4"/>
                  </a:moveTo>
                  <a:cubicBezTo>
                    <a:pt x="2" y="4"/>
                    <a:pt x="4" y="2"/>
                    <a:pt x="6"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0" name="Freeform 818"/>
            <p:cNvSpPr>
              <a:spLocks/>
            </p:cNvSpPr>
            <p:nvPr/>
          </p:nvSpPr>
          <p:spPr bwMode="auto">
            <a:xfrm>
              <a:off x="3861" y="1405"/>
              <a:ext cx="32" cy="18"/>
            </a:xfrm>
            <a:custGeom>
              <a:avLst/>
              <a:gdLst>
                <a:gd name="T0" fmla="*/ 192 w 16"/>
                <a:gd name="T1" fmla="*/ 224 h 9"/>
                <a:gd name="T2" fmla="*/ 512 w 16"/>
                <a:gd name="T3" fmla="*/ 128 h 9"/>
                <a:gd name="T4" fmla="*/ 0 w 16"/>
                <a:gd name="T5" fmla="*/ 32 h 9"/>
                <a:gd name="T6" fmla="*/ 0 60000 65536"/>
                <a:gd name="T7" fmla="*/ 0 60000 65536"/>
                <a:gd name="T8" fmla="*/ 0 60000 65536"/>
                <a:gd name="T9" fmla="*/ 0 w 16"/>
                <a:gd name="T10" fmla="*/ 0 h 9"/>
                <a:gd name="T11" fmla="*/ 16 w 16"/>
                <a:gd name="T12" fmla="*/ 9 h 9"/>
              </a:gdLst>
              <a:ahLst/>
              <a:cxnLst>
                <a:cxn ang="T6">
                  <a:pos x="T0" y="T1"/>
                </a:cxn>
                <a:cxn ang="T7">
                  <a:pos x="T2" y="T3"/>
                </a:cxn>
                <a:cxn ang="T8">
                  <a:pos x="T4" y="T5"/>
                </a:cxn>
              </a:cxnLst>
              <a:rect l="T9" t="T10" r="T11" b="T12"/>
              <a:pathLst>
                <a:path w="16" h="9">
                  <a:moveTo>
                    <a:pt x="6" y="7"/>
                  </a:moveTo>
                  <a:cubicBezTo>
                    <a:pt x="9" y="9"/>
                    <a:pt x="13" y="6"/>
                    <a:pt x="16" y="4"/>
                  </a:cubicBezTo>
                  <a:cubicBezTo>
                    <a:pt x="12" y="0"/>
                    <a:pt x="5" y="0"/>
                    <a:pt x="0" y="1"/>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1" name="Freeform 819"/>
            <p:cNvSpPr>
              <a:spLocks/>
            </p:cNvSpPr>
            <p:nvPr/>
          </p:nvSpPr>
          <p:spPr bwMode="auto">
            <a:xfrm>
              <a:off x="3857" y="1488"/>
              <a:ext cx="26" cy="22"/>
            </a:xfrm>
            <a:custGeom>
              <a:avLst/>
              <a:gdLst>
                <a:gd name="T0" fmla="*/ 0 w 13"/>
                <a:gd name="T1" fmla="*/ 96 h 11"/>
                <a:gd name="T2" fmla="*/ 384 w 13"/>
                <a:gd name="T3" fmla="*/ 128 h 11"/>
                <a:gd name="T4" fmla="*/ 32 w 13"/>
                <a:gd name="T5" fmla="*/ 288 h 11"/>
                <a:gd name="T6" fmla="*/ 0 60000 65536"/>
                <a:gd name="T7" fmla="*/ 0 60000 65536"/>
                <a:gd name="T8" fmla="*/ 0 60000 65536"/>
                <a:gd name="T9" fmla="*/ 0 w 13"/>
                <a:gd name="T10" fmla="*/ 0 h 11"/>
                <a:gd name="T11" fmla="*/ 13 w 13"/>
                <a:gd name="T12" fmla="*/ 11 h 11"/>
              </a:gdLst>
              <a:ahLst/>
              <a:cxnLst>
                <a:cxn ang="T6">
                  <a:pos x="T0" y="T1"/>
                </a:cxn>
                <a:cxn ang="T7">
                  <a:pos x="T2" y="T3"/>
                </a:cxn>
                <a:cxn ang="T8">
                  <a:pos x="T4" y="T5"/>
                </a:cxn>
              </a:cxnLst>
              <a:rect l="T9" t="T10" r="T11" b="T12"/>
              <a:pathLst>
                <a:path w="13" h="11">
                  <a:moveTo>
                    <a:pt x="0" y="3"/>
                  </a:moveTo>
                  <a:cubicBezTo>
                    <a:pt x="3" y="2"/>
                    <a:pt x="11" y="0"/>
                    <a:pt x="12" y="4"/>
                  </a:cubicBezTo>
                  <a:cubicBezTo>
                    <a:pt x="13" y="8"/>
                    <a:pt x="4" y="11"/>
                    <a:pt x="1" y="9"/>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2" name="Freeform 820"/>
            <p:cNvSpPr>
              <a:spLocks/>
            </p:cNvSpPr>
            <p:nvPr/>
          </p:nvSpPr>
          <p:spPr bwMode="auto">
            <a:xfrm>
              <a:off x="3883" y="1575"/>
              <a:ext cx="18" cy="26"/>
            </a:xfrm>
            <a:custGeom>
              <a:avLst/>
              <a:gdLst>
                <a:gd name="T0" fmla="*/ 96 w 9"/>
                <a:gd name="T1" fmla="*/ 416 h 13"/>
                <a:gd name="T2" fmla="*/ 224 w 9"/>
                <a:gd name="T3" fmla="*/ 0 h 13"/>
                <a:gd name="T4" fmla="*/ 0 w 9"/>
                <a:gd name="T5" fmla="*/ 192 h 13"/>
                <a:gd name="T6" fmla="*/ 0 60000 65536"/>
                <a:gd name="T7" fmla="*/ 0 60000 65536"/>
                <a:gd name="T8" fmla="*/ 0 60000 65536"/>
                <a:gd name="T9" fmla="*/ 0 w 9"/>
                <a:gd name="T10" fmla="*/ 0 h 13"/>
                <a:gd name="T11" fmla="*/ 9 w 9"/>
                <a:gd name="T12" fmla="*/ 13 h 13"/>
              </a:gdLst>
              <a:ahLst/>
              <a:cxnLst>
                <a:cxn ang="T6">
                  <a:pos x="T0" y="T1"/>
                </a:cxn>
                <a:cxn ang="T7">
                  <a:pos x="T2" y="T3"/>
                </a:cxn>
                <a:cxn ang="T8">
                  <a:pos x="T4" y="T5"/>
                </a:cxn>
              </a:cxnLst>
              <a:rect l="T9" t="T10" r="T11" b="T12"/>
              <a:pathLst>
                <a:path w="9" h="13">
                  <a:moveTo>
                    <a:pt x="3" y="13"/>
                  </a:moveTo>
                  <a:cubicBezTo>
                    <a:pt x="6" y="10"/>
                    <a:pt x="9" y="4"/>
                    <a:pt x="7" y="0"/>
                  </a:cubicBezTo>
                  <a:cubicBezTo>
                    <a:pt x="4" y="0"/>
                    <a:pt x="2" y="4"/>
                    <a:pt x="0" y="6"/>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3" name="Freeform 821"/>
            <p:cNvSpPr>
              <a:spLocks/>
            </p:cNvSpPr>
            <p:nvPr/>
          </p:nvSpPr>
          <p:spPr bwMode="auto">
            <a:xfrm>
              <a:off x="3796" y="1334"/>
              <a:ext cx="16" cy="6"/>
            </a:xfrm>
            <a:custGeom>
              <a:avLst/>
              <a:gdLst>
                <a:gd name="T0" fmla="*/ 0 w 8"/>
                <a:gd name="T1" fmla="*/ 96 h 3"/>
                <a:gd name="T2" fmla="*/ 256 w 8"/>
                <a:gd name="T3" fmla="*/ 0 h 3"/>
                <a:gd name="T4" fmla="*/ 0 60000 65536"/>
                <a:gd name="T5" fmla="*/ 0 60000 65536"/>
                <a:gd name="T6" fmla="*/ 0 w 8"/>
                <a:gd name="T7" fmla="*/ 0 h 3"/>
                <a:gd name="T8" fmla="*/ 8 w 8"/>
                <a:gd name="T9" fmla="*/ 3 h 3"/>
              </a:gdLst>
              <a:ahLst/>
              <a:cxnLst>
                <a:cxn ang="T4">
                  <a:pos x="T0" y="T1"/>
                </a:cxn>
                <a:cxn ang="T5">
                  <a:pos x="T2" y="T3"/>
                </a:cxn>
              </a:cxnLst>
              <a:rect l="T6" t="T7" r="T8" b="T9"/>
              <a:pathLst>
                <a:path w="8" h="3">
                  <a:moveTo>
                    <a:pt x="0" y="3"/>
                  </a:moveTo>
                  <a:cubicBezTo>
                    <a:pt x="2" y="2"/>
                    <a:pt x="5" y="2"/>
                    <a:pt x="8"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4" name="Freeform 822"/>
            <p:cNvSpPr>
              <a:spLocks/>
            </p:cNvSpPr>
            <p:nvPr/>
          </p:nvSpPr>
          <p:spPr bwMode="auto">
            <a:xfrm>
              <a:off x="3986" y="1591"/>
              <a:ext cx="4" cy="12"/>
            </a:xfrm>
            <a:custGeom>
              <a:avLst/>
              <a:gdLst>
                <a:gd name="T0" fmla="*/ 64 w 2"/>
                <a:gd name="T1" fmla="*/ 0 h 6"/>
                <a:gd name="T2" fmla="*/ 0 w 2"/>
                <a:gd name="T3" fmla="*/ 192 h 6"/>
                <a:gd name="T4" fmla="*/ 0 60000 65536"/>
                <a:gd name="T5" fmla="*/ 0 60000 65536"/>
                <a:gd name="T6" fmla="*/ 0 w 2"/>
                <a:gd name="T7" fmla="*/ 0 h 6"/>
                <a:gd name="T8" fmla="*/ 2 w 2"/>
                <a:gd name="T9" fmla="*/ 6 h 6"/>
              </a:gdLst>
              <a:ahLst/>
              <a:cxnLst>
                <a:cxn ang="T4">
                  <a:pos x="T0" y="T1"/>
                </a:cxn>
                <a:cxn ang="T5">
                  <a:pos x="T2" y="T3"/>
                </a:cxn>
              </a:cxnLst>
              <a:rect l="T6" t="T7" r="T8" b="T9"/>
              <a:pathLst>
                <a:path w="2" h="6">
                  <a:moveTo>
                    <a:pt x="2" y="0"/>
                  </a:moveTo>
                  <a:cubicBezTo>
                    <a:pt x="1" y="2"/>
                    <a:pt x="0" y="4"/>
                    <a:pt x="0" y="6"/>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5" name="Freeform 823"/>
            <p:cNvSpPr>
              <a:spLocks/>
            </p:cNvSpPr>
            <p:nvPr/>
          </p:nvSpPr>
          <p:spPr bwMode="auto">
            <a:xfrm>
              <a:off x="3986" y="3070"/>
              <a:ext cx="85" cy="244"/>
            </a:xfrm>
            <a:custGeom>
              <a:avLst/>
              <a:gdLst>
                <a:gd name="T0" fmla="*/ 0 w 43"/>
                <a:gd name="T1" fmla="*/ 0 h 123"/>
                <a:gd name="T2" fmla="*/ 247 w 43"/>
                <a:gd name="T3" fmla="*/ 1101 h 123"/>
                <a:gd name="T4" fmla="*/ 1052 w 43"/>
                <a:gd name="T5" fmla="*/ 1841 h 123"/>
                <a:gd name="T6" fmla="*/ 903 w 43"/>
                <a:gd name="T7" fmla="*/ 2523 h 123"/>
                <a:gd name="T8" fmla="*/ 1083 w 43"/>
                <a:gd name="T9" fmla="*/ 2976 h 123"/>
                <a:gd name="T10" fmla="*/ 1145 w 43"/>
                <a:gd name="T11" fmla="*/ 3372 h 123"/>
                <a:gd name="T12" fmla="*/ 720 w 43"/>
                <a:gd name="T13" fmla="*/ 3777 h 123"/>
                <a:gd name="T14" fmla="*/ 247 w 43"/>
                <a:gd name="T15" fmla="*/ 2279 h 123"/>
                <a:gd name="T16" fmla="*/ 93 w 43"/>
                <a:gd name="T17" fmla="*/ 555 h 1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123"/>
                <a:gd name="T29" fmla="*/ 43 w 43"/>
                <a:gd name="T30" fmla="*/ 123 h 1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123">
                  <a:moveTo>
                    <a:pt x="0" y="0"/>
                  </a:moveTo>
                  <a:cubicBezTo>
                    <a:pt x="4" y="12"/>
                    <a:pt x="4" y="25"/>
                    <a:pt x="8" y="36"/>
                  </a:cubicBezTo>
                  <a:cubicBezTo>
                    <a:pt x="14" y="49"/>
                    <a:pt x="31" y="49"/>
                    <a:pt x="35" y="60"/>
                  </a:cubicBezTo>
                  <a:cubicBezTo>
                    <a:pt x="36" y="66"/>
                    <a:pt x="30" y="75"/>
                    <a:pt x="30" y="82"/>
                  </a:cubicBezTo>
                  <a:cubicBezTo>
                    <a:pt x="30" y="91"/>
                    <a:pt x="32" y="90"/>
                    <a:pt x="36" y="97"/>
                  </a:cubicBezTo>
                  <a:cubicBezTo>
                    <a:pt x="42" y="108"/>
                    <a:pt x="43" y="101"/>
                    <a:pt x="38" y="110"/>
                  </a:cubicBezTo>
                  <a:cubicBezTo>
                    <a:pt x="35" y="115"/>
                    <a:pt x="27" y="118"/>
                    <a:pt x="24" y="123"/>
                  </a:cubicBezTo>
                  <a:cubicBezTo>
                    <a:pt x="6" y="117"/>
                    <a:pt x="11" y="88"/>
                    <a:pt x="8" y="74"/>
                  </a:cubicBezTo>
                  <a:cubicBezTo>
                    <a:pt x="5" y="56"/>
                    <a:pt x="1" y="36"/>
                    <a:pt x="3" y="18"/>
                  </a:cubicBezTo>
                </a:path>
              </a:pathLst>
            </a:custGeom>
            <a:solidFill>
              <a:srgbClr val="FEE6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526" name="Freeform 824"/>
            <p:cNvSpPr>
              <a:spLocks/>
            </p:cNvSpPr>
            <p:nvPr/>
          </p:nvSpPr>
          <p:spPr bwMode="auto">
            <a:xfrm>
              <a:off x="3936" y="2651"/>
              <a:ext cx="90" cy="356"/>
            </a:xfrm>
            <a:custGeom>
              <a:avLst/>
              <a:gdLst>
                <a:gd name="T0" fmla="*/ 0 w 45"/>
                <a:gd name="T1" fmla="*/ 0 h 180"/>
                <a:gd name="T2" fmla="*/ 64 w 45"/>
                <a:gd name="T3" fmla="*/ 1145 h 180"/>
                <a:gd name="T4" fmla="*/ 256 w 45"/>
                <a:gd name="T5" fmla="*/ 2569 h 180"/>
                <a:gd name="T6" fmla="*/ 416 w 45"/>
                <a:gd name="T7" fmla="*/ 4304 h 180"/>
                <a:gd name="T8" fmla="*/ 672 w 45"/>
                <a:gd name="T9" fmla="*/ 5445 h 180"/>
                <a:gd name="T10" fmla="*/ 704 w 45"/>
                <a:gd name="T11" fmla="*/ 4604 h 180"/>
                <a:gd name="T12" fmla="*/ 608 w 45"/>
                <a:gd name="T13" fmla="*/ 3273 h 180"/>
                <a:gd name="T14" fmla="*/ 864 w 45"/>
                <a:gd name="T15" fmla="*/ 2723 h 180"/>
                <a:gd name="T16" fmla="*/ 1024 w 45"/>
                <a:gd name="T17" fmla="*/ 2413 h 180"/>
                <a:gd name="T18" fmla="*/ 512 w 45"/>
                <a:gd name="T19" fmla="*/ 2112 h 180"/>
                <a:gd name="T20" fmla="*/ 448 w 45"/>
                <a:gd name="T21" fmla="*/ 1424 h 180"/>
                <a:gd name="T22" fmla="*/ 352 w 45"/>
                <a:gd name="T23" fmla="*/ 752 h 180"/>
                <a:gd name="T24" fmla="*/ 64 w 45"/>
                <a:gd name="T25" fmla="*/ 216 h 1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5"/>
                <a:gd name="T40" fmla="*/ 0 h 180"/>
                <a:gd name="T41" fmla="*/ 45 w 45"/>
                <a:gd name="T42" fmla="*/ 180 h 1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5" h="180">
                  <a:moveTo>
                    <a:pt x="0" y="0"/>
                  </a:moveTo>
                  <a:cubicBezTo>
                    <a:pt x="5" y="14"/>
                    <a:pt x="1" y="24"/>
                    <a:pt x="2" y="38"/>
                  </a:cubicBezTo>
                  <a:cubicBezTo>
                    <a:pt x="4" y="52"/>
                    <a:pt x="8" y="71"/>
                    <a:pt x="8" y="85"/>
                  </a:cubicBezTo>
                  <a:cubicBezTo>
                    <a:pt x="9" y="100"/>
                    <a:pt x="11" y="128"/>
                    <a:pt x="13" y="142"/>
                  </a:cubicBezTo>
                  <a:cubicBezTo>
                    <a:pt x="15" y="156"/>
                    <a:pt x="13" y="169"/>
                    <a:pt x="21" y="180"/>
                  </a:cubicBezTo>
                  <a:cubicBezTo>
                    <a:pt x="32" y="177"/>
                    <a:pt x="24" y="158"/>
                    <a:pt x="22" y="152"/>
                  </a:cubicBezTo>
                  <a:cubicBezTo>
                    <a:pt x="16" y="138"/>
                    <a:pt x="17" y="123"/>
                    <a:pt x="19" y="108"/>
                  </a:cubicBezTo>
                  <a:cubicBezTo>
                    <a:pt x="21" y="100"/>
                    <a:pt x="21" y="95"/>
                    <a:pt x="27" y="90"/>
                  </a:cubicBezTo>
                  <a:cubicBezTo>
                    <a:pt x="32" y="86"/>
                    <a:pt x="45" y="86"/>
                    <a:pt x="32" y="80"/>
                  </a:cubicBezTo>
                  <a:cubicBezTo>
                    <a:pt x="26" y="76"/>
                    <a:pt x="19" y="81"/>
                    <a:pt x="16" y="70"/>
                  </a:cubicBezTo>
                  <a:cubicBezTo>
                    <a:pt x="14" y="63"/>
                    <a:pt x="17" y="55"/>
                    <a:pt x="14" y="47"/>
                  </a:cubicBezTo>
                  <a:cubicBezTo>
                    <a:pt x="12" y="40"/>
                    <a:pt x="13" y="33"/>
                    <a:pt x="11" y="25"/>
                  </a:cubicBezTo>
                  <a:cubicBezTo>
                    <a:pt x="10" y="18"/>
                    <a:pt x="2" y="15"/>
                    <a:pt x="2" y="7"/>
                  </a:cubicBezTo>
                </a:path>
              </a:pathLst>
            </a:custGeom>
            <a:solidFill>
              <a:srgbClr val="FEE6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527" name="Freeform 825"/>
            <p:cNvSpPr>
              <a:spLocks/>
            </p:cNvSpPr>
            <p:nvPr/>
          </p:nvSpPr>
          <p:spPr bwMode="auto">
            <a:xfrm>
              <a:off x="3715" y="1290"/>
              <a:ext cx="156" cy="434"/>
            </a:xfrm>
            <a:custGeom>
              <a:avLst/>
              <a:gdLst>
                <a:gd name="T0" fmla="*/ 2372 w 79"/>
                <a:gd name="T1" fmla="*/ 4948 h 219"/>
                <a:gd name="T2" fmla="*/ 1748 w 79"/>
                <a:gd name="T3" fmla="*/ 5628 h 219"/>
                <a:gd name="T4" fmla="*/ 1295 w 79"/>
                <a:gd name="T5" fmla="*/ 6692 h 219"/>
                <a:gd name="T6" fmla="*/ 1076 w 79"/>
                <a:gd name="T7" fmla="*/ 5596 h 219"/>
                <a:gd name="T8" fmla="*/ 924 w 79"/>
                <a:gd name="T9" fmla="*/ 4701 h 219"/>
                <a:gd name="T10" fmla="*/ 577 w 79"/>
                <a:gd name="T11" fmla="*/ 2808 h 219"/>
                <a:gd name="T12" fmla="*/ 245 w 79"/>
                <a:gd name="T13" fmla="*/ 1252 h 219"/>
                <a:gd name="T14" fmla="*/ 152 w 79"/>
                <a:gd name="T15" fmla="*/ 188 h 219"/>
                <a:gd name="T16" fmla="*/ 687 w 79"/>
                <a:gd name="T17" fmla="*/ 644 h 2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
                <a:gd name="T28" fmla="*/ 0 h 219"/>
                <a:gd name="T29" fmla="*/ 79 w 79"/>
                <a:gd name="T30" fmla="*/ 219 h 2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 h="219">
                  <a:moveTo>
                    <a:pt x="79" y="162"/>
                  </a:moveTo>
                  <a:cubicBezTo>
                    <a:pt x="66" y="143"/>
                    <a:pt x="59" y="176"/>
                    <a:pt x="58" y="184"/>
                  </a:cubicBezTo>
                  <a:cubicBezTo>
                    <a:pt x="57" y="195"/>
                    <a:pt x="57" y="217"/>
                    <a:pt x="43" y="219"/>
                  </a:cubicBezTo>
                  <a:cubicBezTo>
                    <a:pt x="37" y="209"/>
                    <a:pt x="38" y="195"/>
                    <a:pt x="36" y="183"/>
                  </a:cubicBezTo>
                  <a:cubicBezTo>
                    <a:pt x="35" y="173"/>
                    <a:pt x="33" y="164"/>
                    <a:pt x="31" y="154"/>
                  </a:cubicBezTo>
                  <a:cubicBezTo>
                    <a:pt x="27" y="135"/>
                    <a:pt x="24" y="111"/>
                    <a:pt x="19" y="92"/>
                  </a:cubicBezTo>
                  <a:cubicBezTo>
                    <a:pt x="14" y="73"/>
                    <a:pt x="10" y="60"/>
                    <a:pt x="8" y="41"/>
                  </a:cubicBezTo>
                  <a:cubicBezTo>
                    <a:pt x="7" y="34"/>
                    <a:pt x="0" y="13"/>
                    <a:pt x="5" y="6"/>
                  </a:cubicBezTo>
                  <a:cubicBezTo>
                    <a:pt x="10" y="0"/>
                    <a:pt x="25" y="10"/>
                    <a:pt x="23" y="21"/>
                  </a:cubicBezTo>
                </a:path>
              </a:pathLst>
            </a:custGeom>
            <a:solidFill>
              <a:srgbClr val="FEE6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1528" name="Freeform 826"/>
            <p:cNvSpPr>
              <a:spLocks/>
            </p:cNvSpPr>
            <p:nvPr/>
          </p:nvSpPr>
          <p:spPr bwMode="auto">
            <a:xfrm>
              <a:off x="3822" y="1492"/>
              <a:ext cx="15" cy="66"/>
            </a:xfrm>
            <a:custGeom>
              <a:avLst/>
              <a:gdLst>
                <a:gd name="T0" fmla="*/ 53 w 8"/>
                <a:gd name="T1" fmla="*/ 0 h 33"/>
                <a:gd name="T2" fmla="*/ 0 w 8"/>
                <a:gd name="T3" fmla="*/ 1056 h 33"/>
                <a:gd name="T4" fmla="*/ 0 60000 65536"/>
                <a:gd name="T5" fmla="*/ 0 60000 65536"/>
                <a:gd name="T6" fmla="*/ 0 w 8"/>
                <a:gd name="T7" fmla="*/ 0 h 33"/>
                <a:gd name="T8" fmla="*/ 8 w 8"/>
                <a:gd name="T9" fmla="*/ 33 h 33"/>
              </a:gdLst>
              <a:ahLst/>
              <a:cxnLst>
                <a:cxn ang="T4">
                  <a:pos x="T0" y="T1"/>
                </a:cxn>
                <a:cxn ang="T5">
                  <a:pos x="T2" y="T3"/>
                </a:cxn>
              </a:cxnLst>
              <a:rect l="T6" t="T7" r="T8" b="T9"/>
              <a:pathLst>
                <a:path w="8" h="33">
                  <a:moveTo>
                    <a:pt x="2" y="0"/>
                  </a:moveTo>
                  <a:cubicBezTo>
                    <a:pt x="7" y="10"/>
                    <a:pt x="8" y="24"/>
                    <a:pt x="0" y="33"/>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29" name="Freeform 827"/>
            <p:cNvSpPr>
              <a:spLocks/>
            </p:cNvSpPr>
            <p:nvPr/>
          </p:nvSpPr>
          <p:spPr bwMode="auto">
            <a:xfrm>
              <a:off x="3746" y="1429"/>
              <a:ext cx="36" cy="87"/>
            </a:xfrm>
            <a:custGeom>
              <a:avLst/>
              <a:gdLst>
                <a:gd name="T0" fmla="*/ 128 w 18"/>
                <a:gd name="T1" fmla="*/ 0 h 44"/>
                <a:gd name="T2" fmla="*/ 576 w 18"/>
                <a:gd name="T3" fmla="*/ 1329 h 44"/>
                <a:gd name="T4" fmla="*/ 0 60000 65536"/>
                <a:gd name="T5" fmla="*/ 0 60000 65536"/>
                <a:gd name="T6" fmla="*/ 0 w 18"/>
                <a:gd name="T7" fmla="*/ 0 h 44"/>
                <a:gd name="T8" fmla="*/ 18 w 18"/>
                <a:gd name="T9" fmla="*/ 44 h 44"/>
              </a:gdLst>
              <a:ahLst/>
              <a:cxnLst>
                <a:cxn ang="T4">
                  <a:pos x="T0" y="T1"/>
                </a:cxn>
                <a:cxn ang="T5">
                  <a:pos x="T2" y="T3"/>
                </a:cxn>
              </a:cxnLst>
              <a:rect l="T6" t="T7" r="T8" b="T9"/>
              <a:pathLst>
                <a:path w="18" h="44">
                  <a:moveTo>
                    <a:pt x="4" y="0"/>
                  </a:moveTo>
                  <a:cubicBezTo>
                    <a:pt x="0" y="15"/>
                    <a:pt x="4" y="35"/>
                    <a:pt x="18" y="4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0" name="Freeform 828"/>
            <p:cNvSpPr>
              <a:spLocks/>
            </p:cNvSpPr>
            <p:nvPr/>
          </p:nvSpPr>
          <p:spPr bwMode="auto">
            <a:xfrm>
              <a:off x="3782" y="1500"/>
              <a:ext cx="6" cy="52"/>
            </a:xfrm>
            <a:custGeom>
              <a:avLst/>
              <a:gdLst>
                <a:gd name="T0" fmla="*/ 96 w 3"/>
                <a:gd name="T1" fmla="*/ 0 h 26"/>
                <a:gd name="T2" fmla="*/ 96 w 3"/>
                <a:gd name="T3" fmla="*/ 832 h 26"/>
                <a:gd name="T4" fmla="*/ 0 60000 65536"/>
                <a:gd name="T5" fmla="*/ 0 60000 65536"/>
                <a:gd name="T6" fmla="*/ 0 w 3"/>
                <a:gd name="T7" fmla="*/ 0 h 26"/>
                <a:gd name="T8" fmla="*/ 3 w 3"/>
                <a:gd name="T9" fmla="*/ 26 h 26"/>
              </a:gdLst>
              <a:ahLst/>
              <a:cxnLst>
                <a:cxn ang="T4">
                  <a:pos x="T0" y="T1"/>
                </a:cxn>
                <a:cxn ang="T5">
                  <a:pos x="T2" y="T3"/>
                </a:cxn>
              </a:cxnLst>
              <a:rect l="T6" t="T7" r="T8" b="T9"/>
              <a:pathLst>
                <a:path w="3" h="26">
                  <a:moveTo>
                    <a:pt x="3" y="0"/>
                  </a:moveTo>
                  <a:cubicBezTo>
                    <a:pt x="0" y="9"/>
                    <a:pt x="0" y="17"/>
                    <a:pt x="3" y="2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1" name="Freeform 829"/>
            <p:cNvSpPr>
              <a:spLocks/>
            </p:cNvSpPr>
            <p:nvPr/>
          </p:nvSpPr>
          <p:spPr bwMode="auto">
            <a:xfrm>
              <a:off x="3800" y="1623"/>
              <a:ext cx="16" cy="30"/>
            </a:xfrm>
            <a:custGeom>
              <a:avLst/>
              <a:gdLst>
                <a:gd name="T0" fmla="*/ 0 w 8"/>
                <a:gd name="T1" fmla="*/ 480 h 15"/>
                <a:gd name="T2" fmla="*/ 256 w 8"/>
                <a:gd name="T3" fmla="*/ 0 h 15"/>
                <a:gd name="T4" fmla="*/ 0 60000 65536"/>
                <a:gd name="T5" fmla="*/ 0 60000 65536"/>
                <a:gd name="T6" fmla="*/ 0 w 8"/>
                <a:gd name="T7" fmla="*/ 0 h 15"/>
                <a:gd name="T8" fmla="*/ 8 w 8"/>
                <a:gd name="T9" fmla="*/ 15 h 15"/>
              </a:gdLst>
              <a:ahLst/>
              <a:cxnLst>
                <a:cxn ang="T4">
                  <a:pos x="T0" y="T1"/>
                </a:cxn>
                <a:cxn ang="T5">
                  <a:pos x="T2" y="T3"/>
                </a:cxn>
              </a:cxnLst>
              <a:rect l="T6" t="T7" r="T8" b="T9"/>
              <a:pathLst>
                <a:path w="8" h="15">
                  <a:moveTo>
                    <a:pt x="0" y="15"/>
                  </a:moveTo>
                  <a:cubicBezTo>
                    <a:pt x="5" y="12"/>
                    <a:pt x="8" y="5"/>
                    <a:pt x="8"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2" name="Freeform 830"/>
            <p:cNvSpPr>
              <a:spLocks/>
            </p:cNvSpPr>
            <p:nvPr/>
          </p:nvSpPr>
          <p:spPr bwMode="auto">
            <a:xfrm>
              <a:off x="3810" y="1639"/>
              <a:ext cx="8" cy="14"/>
            </a:xfrm>
            <a:custGeom>
              <a:avLst/>
              <a:gdLst>
                <a:gd name="T0" fmla="*/ 0 w 4"/>
                <a:gd name="T1" fmla="*/ 0 h 7"/>
                <a:gd name="T2" fmla="*/ 128 w 4"/>
                <a:gd name="T3" fmla="*/ 224 h 7"/>
                <a:gd name="T4" fmla="*/ 0 60000 65536"/>
                <a:gd name="T5" fmla="*/ 0 60000 65536"/>
                <a:gd name="T6" fmla="*/ 0 w 4"/>
                <a:gd name="T7" fmla="*/ 0 h 7"/>
                <a:gd name="T8" fmla="*/ 4 w 4"/>
                <a:gd name="T9" fmla="*/ 7 h 7"/>
              </a:gdLst>
              <a:ahLst/>
              <a:cxnLst>
                <a:cxn ang="T4">
                  <a:pos x="T0" y="T1"/>
                </a:cxn>
                <a:cxn ang="T5">
                  <a:pos x="T2" y="T3"/>
                </a:cxn>
              </a:cxnLst>
              <a:rect l="T6" t="T7" r="T8" b="T9"/>
              <a:pathLst>
                <a:path w="4" h="7">
                  <a:moveTo>
                    <a:pt x="0" y="0"/>
                  </a:moveTo>
                  <a:cubicBezTo>
                    <a:pt x="2" y="2"/>
                    <a:pt x="4" y="5"/>
                    <a:pt x="4" y="7"/>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3" name="Freeform 831"/>
            <p:cNvSpPr>
              <a:spLocks/>
            </p:cNvSpPr>
            <p:nvPr/>
          </p:nvSpPr>
          <p:spPr bwMode="auto">
            <a:xfrm>
              <a:off x="4004" y="3205"/>
              <a:ext cx="20" cy="52"/>
            </a:xfrm>
            <a:custGeom>
              <a:avLst/>
              <a:gdLst>
                <a:gd name="T0" fmla="*/ 0 w 10"/>
                <a:gd name="T1" fmla="*/ 0 h 26"/>
                <a:gd name="T2" fmla="*/ 320 w 10"/>
                <a:gd name="T3" fmla="*/ 832 h 26"/>
                <a:gd name="T4" fmla="*/ 0 60000 65536"/>
                <a:gd name="T5" fmla="*/ 0 60000 65536"/>
                <a:gd name="T6" fmla="*/ 0 w 10"/>
                <a:gd name="T7" fmla="*/ 0 h 26"/>
                <a:gd name="T8" fmla="*/ 10 w 10"/>
                <a:gd name="T9" fmla="*/ 26 h 26"/>
              </a:gdLst>
              <a:ahLst/>
              <a:cxnLst>
                <a:cxn ang="T4">
                  <a:pos x="T0" y="T1"/>
                </a:cxn>
                <a:cxn ang="T5">
                  <a:pos x="T2" y="T3"/>
                </a:cxn>
              </a:cxnLst>
              <a:rect l="T6" t="T7" r="T8" b="T9"/>
              <a:pathLst>
                <a:path w="10" h="26">
                  <a:moveTo>
                    <a:pt x="0" y="0"/>
                  </a:moveTo>
                  <a:cubicBezTo>
                    <a:pt x="3" y="9"/>
                    <a:pt x="0" y="21"/>
                    <a:pt x="10" y="26"/>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4" name="Freeform 832"/>
            <p:cNvSpPr>
              <a:spLocks/>
            </p:cNvSpPr>
            <p:nvPr/>
          </p:nvSpPr>
          <p:spPr bwMode="auto">
            <a:xfrm>
              <a:off x="4024" y="3239"/>
              <a:ext cx="29" cy="59"/>
            </a:xfrm>
            <a:custGeom>
              <a:avLst/>
              <a:gdLst>
                <a:gd name="T0" fmla="*/ 29 w 15"/>
                <a:gd name="T1" fmla="*/ 0 h 30"/>
                <a:gd name="T2" fmla="*/ 404 w 15"/>
                <a:gd name="T3" fmla="*/ 881 h 30"/>
                <a:gd name="T4" fmla="*/ 0 60000 65536"/>
                <a:gd name="T5" fmla="*/ 0 60000 65536"/>
                <a:gd name="T6" fmla="*/ 0 w 15"/>
                <a:gd name="T7" fmla="*/ 0 h 30"/>
                <a:gd name="T8" fmla="*/ 15 w 15"/>
                <a:gd name="T9" fmla="*/ 30 h 30"/>
              </a:gdLst>
              <a:ahLst/>
              <a:cxnLst>
                <a:cxn ang="T4">
                  <a:pos x="T0" y="T1"/>
                </a:cxn>
                <a:cxn ang="T5">
                  <a:pos x="T2" y="T3"/>
                </a:cxn>
              </a:cxnLst>
              <a:rect l="T6" t="T7" r="T8" b="T9"/>
              <a:pathLst>
                <a:path w="15" h="30">
                  <a:moveTo>
                    <a:pt x="1" y="0"/>
                  </a:moveTo>
                  <a:cubicBezTo>
                    <a:pt x="0" y="11"/>
                    <a:pt x="1" y="29"/>
                    <a:pt x="15" y="3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5" name="Freeform 833"/>
            <p:cNvSpPr>
              <a:spLocks/>
            </p:cNvSpPr>
            <p:nvPr/>
          </p:nvSpPr>
          <p:spPr bwMode="auto">
            <a:xfrm>
              <a:off x="4018" y="3175"/>
              <a:ext cx="19" cy="30"/>
            </a:xfrm>
            <a:custGeom>
              <a:avLst/>
              <a:gdLst>
                <a:gd name="T0" fmla="*/ 0 w 10"/>
                <a:gd name="T1" fmla="*/ 0 h 15"/>
                <a:gd name="T2" fmla="*/ 220 w 10"/>
                <a:gd name="T3" fmla="*/ 480 h 15"/>
                <a:gd name="T4" fmla="*/ 0 60000 65536"/>
                <a:gd name="T5" fmla="*/ 0 60000 65536"/>
                <a:gd name="T6" fmla="*/ 0 w 10"/>
                <a:gd name="T7" fmla="*/ 0 h 15"/>
                <a:gd name="T8" fmla="*/ 10 w 10"/>
                <a:gd name="T9" fmla="*/ 15 h 15"/>
              </a:gdLst>
              <a:ahLst/>
              <a:cxnLst>
                <a:cxn ang="T4">
                  <a:pos x="T0" y="T1"/>
                </a:cxn>
                <a:cxn ang="T5">
                  <a:pos x="T2" y="T3"/>
                </a:cxn>
              </a:cxnLst>
              <a:rect l="T6" t="T7" r="T8" b="T9"/>
              <a:pathLst>
                <a:path w="10" h="15">
                  <a:moveTo>
                    <a:pt x="0" y="0"/>
                  </a:moveTo>
                  <a:cubicBezTo>
                    <a:pt x="7" y="1"/>
                    <a:pt x="10" y="9"/>
                    <a:pt x="9" y="15"/>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6" name="Freeform 834"/>
            <p:cNvSpPr>
              <a:spLocks/>
            </p:cNvSpPr>
            <p:nvPr/>
          </p:nvSpPr>
          <p:spPr bwMode="auto">
            <a:xfrm>
              <a:off x="4035" y="3189"/>
              <a:ext cx="8" cy="2"/>
            </a:xfrm>
            <a:custGeom>
              <a:avLst/>
              <a:gdLst>
                <a:gd name="T0" fmla="*/ 0 w 4"/>
                <a:gd name="T1" fmla="*/ 32 h 1"/>
                <a:gd name="T2" fmla="*/ 128 w 4"/>
                <a:gd name="T3" fmla="*/ 0 h 1"/>
                <a:gd name="T4" fmla="*/ 0 60000 65536"/>
                <a:gd name="T5" fmla="*/ 0 60000 65536"/>
                <a:gd name="T6" fmla="*/ 0 w 4"/>
                <a:gd name="T7" fmla="*/ 0 h 1"/>
                <a:gd name="T8" fmla="*/ 4 w 4"/>
                <a:gd name="T9" fmla="*/ 1 h 1"/>
              </a:gdLst>
              <a:ahLst/>
              <a:cxnLst>
                <a:cxn ang="T4">
                  <a:pos x="T0" y="T1"/>
                </a:cxn>
                <a:cxn ang="T5">
                  <a:pos x="T2" y="T3"/>
                </a:cxn>
              </a:cxnLst>
              <a:rect l="T6" t="T7" r="T8" b="T9"/>
              <a:pathLst>
                <a:path w="4" h="1">
                  <a:moveTo>
                    <a:pt x="0" y="1"/>
                  </a:moveTo>
                  <a:cubicBezTo>
                    <a:pt x="1" y="1"/>
                    <a:pt x="3" y="0"/>
                    <a:pt x="4" y="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7" name="Freeform 835"/>
            <p:cNvSpPr>
              <a:spLocks/>
            </p:cNvSpPr>
            <p:nvPr/>
          </p:nvSpPr>
          <p:spPr bwMode="auto">
            <a:xfrm>
              <a:off x="3956" y="2801"/>
              <a:ext cx="6" cy="40"/>
            </a:xfrm>
            <a:custGeom>
              <a:avLst/>
              <a:gdLst>
                <a:gd name="T0" fmla="*/ 96 w 3"/>
                <a:gd name="T1" fmla="*/ 0 h 20"/>
                <a:gd name="T2" fmla="*/ 96 w 3"/>
                <a:gd name="T3" fmla="*/ 640 h 20"/>
                <a:gd name="T4" fmla="*/ 0 60000 65536"/>
                <a:gd name="T5" fmla="*/ 0 60000 65536"/>
                <a:gd name="T6" fmla="*/ 0 w 3"/>
                <a:gd name="T7" fmla="*/ 0 h 20"/>
                <a:gd name="T8" fmla="*/ 3 w 3"/>
                <a:gd name="T9" fmla="*/ 20 h 20"/>
              </a:gdLst>
              <a:ahLst/>
              <a:cxnLst>
                <a:cxn ang="T4">
                  <a:pos x="T0" y="T1"/>
                </a:cxn>
                <a:cxn ang="T5">
                  <a:pos x="T2" y="T3"/>
                </a:cxn>
              </a:cxnLst>
              <a:rect l="T6" t="T7" r="T8" b="T9"/>
              <a:pathLst>
                <a:path w="3" h="20">
                  <a:moveTo>
                    <a:pt x="3" y="0"/>
                  </a:moveTo>
                  <a:cubicBezTo>
                    <a:pt x="0" y="7"/>
                    <a:pt x="0" y="14"/>
                    <a:pt x="3" y="20"/>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8" name="Freeform 836"/>
            <p:cNvSpPr>
              <a:spLocks/>
            </p:cNvSpPr>
            <p:nvPr/>
          </p:nvSpPr>
          <p:spPr bwMode="auto">
            <a:xfrm>
              <a:off x="3958" y="2833"/>
              <a:ext cx="10" cy="28"/>
            </a:xfrm>
            <a:custGeom>
              <a:avLst/>
              <a:gdLst>
                <a:gd name="T0" fmla="*/ 160 w 5"/>
                <a:gd name="T1" fmla="*/ 0 h 14"/>
                <a:gd name="T2" fmla="*/ 64 w 5"/>
                <a:gd name="T3" fmla="*/ 448 h 14"/>
                <a:gd name="T4" fmla="*/ 0 60000 65536"/>
                <a:gd name="T5" fmla="*/ 0 60000 65536"/>
                <a:gd name="T6" fmla="*/ 0 w 5"/>
                <a:gd name="T7" fmla="*/ 0 h 14"/>
                <a:gd name="T8" fmla="*/ 5 w 5"/>
                <a:gd name="T9" fmla="*/ 14 h 14"/>
              </a:gdLst>
              <a:ahLst/>
              <a:cxnLst>
                <a:cxn ang="T4">
                  <a:pos x="T0" y="T1"/>
                </a:cxn>
                <a:cxn ang="T5">
                  <a:pos x="T2" y="T3"/>
                </a:cxn>
              </a:cxnLst>
              <a:rect l="T6" t="T7" r="T8" b="T9"/>
              <a:pathLst>
                <a:path w="5" h="14">
                  <a:moveTo>
                    <a:pt x="5" y="0"/>
                  </a:moveTo>
                  <a:cubicBezTo>
                    <a:pt x="3" y="5"/>
                    <a:pt x="0" y="9"/>
                    <a:pt x="2" y="14"/>
                  </a:cubicBezTo>
                </a:path>
              </a:pathLst>
            </a:custGeom>
            <a:noFill/>
            <a:ln w="6350" cap="rnd">
              <a:solidFill>
                <a:srgbClr val="FD802E"/>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39" name="Freeform 837"/>
            <p:cNvSpPr>
              <a:spLocks/>
            </p:cNvSpPr>
            <p:nvPr/>
          </p:nvSpPr>
          <p:spPr bwMode="auto">
            <a:xfrm>
              <a:off x="3778" y="1530"/>
              <a:ext cx="22" cy="12"/>
            </a:xfrm>
            <a:custGeom>
              <a:avLst/>
              <a:gdLst>
                <a:gd name="T0" fmla="*/ 0 w 11"/>
                <a:gd name="T1" fmla="*/ 192 h 6"/>
                <a:gd name="T2" fmla="*/ 352 w 11"/>
                <a:gd name="T3" fmla="*/ 0 h 6"/>
                <a:gd name="T4" fmla="*/ 0 60000 65536"/>
                <a:gd name="T5" fmla="*/ 0 60000 65536"/>
                <a:gd name="T6" fmla="*/ 0 w 11"/>
                <a:gd name="T7" fmla="*/ 0 h 6"/>
                <a:gd name="T8" fmla="*/ 11 w 11"/>
                <a:gd name="T9" fmla="*/ 6 h 6"/>
              </a:gdLst>
              <a:ahLst/>
              <a:cxnLst>
                <a:cxn ang="T4">
                  <a:pos x="T0" y="T1"/>
                </a:cxn>
                <a:cxn ang="T5">
                  <a:pos x="T2" y="T3"/>
                </a:cxn>
              </a:cxnLst>
              <a:rect l="T6" t="T7" r="T8" b="T9"/>
              <a:pathLst>
                <a:path w="11" h="6">
                  <a:moveTo>
                    <a:pt x="0" y="6"/>
                  </a:moveTo>
                  <a:cubicBezTo>
                    <a:pt x="4" y="4"/>
                    <a:pt x="7" y="2"/>
                    <a:pt x="11"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0" name="Freeform 838"/>
            <p:cNvSpPr>
              <a:spLocks/>
            </p:cNvSpPr>
            <p:nvPr/>
          </p:nvSpPr>
          <p:spPr bwMode="auto">
            <a:xfrm>
              <a:off x="3752" y="1433"/>
              <a:ext cx="12" cy="6"/>
            </a:xfrm>
            <a:custGeom>
              <a:avLst/>
              <a:gdLst>
                <a:gd name="T0" fmla="*/ 0 w 6"/>
                <a:gd name="T1" fmla="*/ 0 h 3"/>
                <a:gd name="T2" fmla="*/ 192 w 6"/>
                <a:gd name="T3" fmla="*/ 96 h 3"/>
                <a:gd name="T4" fmla="*/ 0 60000 65536"/>
                <a:gd name="T5" fmla="*/ 0 60000 65536"/>
                <a:gd name="T6" fmla="*/ 0 w 6"/>
                <a:gd name="T7" fmla="*/ 0 h 3"/>
                <a:gd name="T8" fmla="*/ 6 w 6"/>
                <a:gd name="T9" fmla="*/ 3 h 3"/>
              </a:gdLst>
              <a:ahLst/>
              <a:cxnLst>
                <a:cxn ang="T4">
                  <a:pos x="T0" y="T1"/>
                </a:cxn>
                <a:cxn ang="T5">
                  <a:pos x="T2" y="T3"/>
                </a:cxn>
              </a:cxnLst>
              <a:rect l="T6" t="T7" r="T8" b="T9"/>
              <a:pathLst>
                <a:path w="6" h="3">
                  <a:moveTo>
                    <a:pt x="0" y="0"/>
                  </a:moveTo>
                  <a:cubicBezTo>
                    <a:pt x="2" y="1"/>
                    <a:pt x="4" y="2"/>
                    <a:pt x="6" y="3"/>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1" name="Freeform 839"/>
            <p:cNvSpPr>
              <a:spLocks/>
            </p:cNvSpPr>
            <p:nvPr/>
          </p:nvSpPr>
          <p:spPr bwMode="auto">
            <a:xfrm>
              <a:off x="4028" y="3268"/>
              <a:ext cx="21" cy="28"/>
            </a:xfrm>
            <a:custGeom>
              <a:avLst/>
              <a:gdLst>
                <a:gd name="T0" fmla="*/ 176 w 11"/>
                <a:gd name="T1" fmla="*/ 448 h 14"/>
                <a:gd name="T2" fmla="*/ 145 w 11"/>
                <a:gd name="T3" fmla="*/ 0 h 14"/>
                <a:gd name="T4" fmla="*/ 0 w 11"/>
                <a:gd name="T5" fmla="*/ 288 h 14"/>
                <a:gd name="T6" fmla="*/ 0 60000 65536"/>
                <a:gd name="T7" fmla="*/ 0 60000 65536"/>
                <a:gd name="T8" fmla="*/ 0 60000 65536"/>
                <a:gd name="T9" fmla="*/ 0 w 11"/>
                <a:gd name="T10" fmla="*/ 0 h 14"/>
                <a:gd name="T11" fmla="*/ 11 w 11"/>
                <a:gd name="T12" fmla="*/ 14 h 14"/>
              </a:gdLst>
              <a:ahLst/>
              <a:cxnLst>
                <a:cxn ang="T6">
                  <a:pos x="T0" y="T1"/>
                </a:cxn>
                <a:cxn ang="T7">
                  <a:pos x="T2" y="T3"/>
                </a:cxn>
                <a:cxn ang="T8">
                  <a:pos x="T4" y="T5"/>
                </a:cxn>
              </a:cxnLst>
              <a:rect l="T9" t="T10" r="T11" b="T12"/>
              <a:pathLst>
                <a:path w="11" h="14">
                  <a:moveTo>
                    <a:pt x="7" y="14"/>
                  </a:moveTo>
                  <a:cubicBezTo>
                    <a:pt x="9" y="10"/>
                    <a:pt x="11" y="3"/>
                    <a:pt x="6" y="0"/>
                  </a:cubicBezTo>
                  <a:cubicBezTo>
                    <a:pt x="3" y="2"/>
                    <a:pt x="1" y="6"/>
                    <a:pt x="0" y="9"/>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2" name="Freeform 840"/>
            <p:cNvSpPr>
              <a:spLocks/>
            </p:cNvSpPr>
            <p:nvPr/>
          </p:nvSpPr>
          <p:spPr bwMode="auto">
            <a:xfrm>
              <a:off x="4026" y="3175"/>
              <a:ext cx="2" cy="10"/>
            </a:xfrm>
            <a:custGeom>
              <a:avLst/>
              <a:gdLst>
                <a:gd name="T0" fmla="*/ 32 w 1"/>
                <a:gd name="T1" fmla="*/ 160 h 5"/>
                <a:gd name="T2" fmla="*/ 32 w 1"/>
                <a:gd name="T3" fmla="*/ 0 h 5"/>
                <a:gd name="T4" fmla="*/ 0 60000 65536"/>
                <a:gd name="T5" fmla="*/ 0 60000 65536"/>
                <a:gd name="T6" fmla="*/ 0 w 1"/>
                <a:gd name="T7" fmla="*/ 0 h 5"/>
                <a:gd name="T8" fmla="*/ 1 w 1"/>
                <a:gd name="T9" fmla="*/ 5 h 5"/>
              </a:gdLst>
              <a:ahLst/>
              <a:cxnLst>
                <a:cxn ang="T4">
                  <a:pos x="T0" y="T1"/>
                </a:cxn>
                <a:cxn ang="T5">
                  <a:pos x="T2" y="T3"/>
                </a:cxn>
              </a:cxnLst>
              <a:rect l="T6" t="T7" r="T8" b="T9"/>
              <a:pathLst>
                <a:path w="1" h="5">
                  <a:moveTo>
                    <a:pt x="1" y="5"/>
                  </a:moveTo>
                  <a:cubicBezTo>
                    <a:pt x="0" y="4"/>
                    <a:pt x="0" y="2"/>
                    <a:pt x="1" y="0"/>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sp>
          <p:nvSpPr>
            <p:cNvPr id="21543" name="Freeform 841"/>
            <p:cNvSpPr>
              <a:spLocks/>
            </p:cNvSpPr>
            <p:nvPr/>
          </p:nvSpPr>
          <p:spPr bwMode="auto">
            <a:xfrm>
              <a:off x="3956" y="2807"/>
              <a:ext cx="8" cy="6"/>
            </a:xfrm>
            <a:custGeom>
              <a:avLst/>
              <a:gdLst>
                <a:gd name="T0" fmla="*/ 0 w 4"/>
                <a:gd name="T1" fmla="*/ 0 h 3"/>
                <a:gd name="T2" fmla="*/ 128 w 4"/>
                <a:gd name="T3" fmla="*/ 96 h 3"/>
                <a:gd name="T4" fmla="*/ 0 60000 65536"/>
                <a:gd name="T5" fmla="*/ 0 60000 65536"/>
                <a:gd name="T6" fmla="*/ 0 w 4"/>
                <a:gd name="T7" fmla="*/ 0 h 3"/>
                <a:gd name="T8" fmla="*/ 4 w 4"/>
                <a:gd name="T9" fmla="*/ 3 h 3"/>
              </a:gdLst>
              <a:ahLst/>
              <a:cxnLst>
                <a:cxn ang="T4">
                  <a:pos x="T0" y="T1"/>
                </a:cxn>
                <a:cxn ang="T5">
                  <a:pos x="T2" y="T3"/>
                </a:cxn>
              </a:cxnLst>
              <a:rect l="T6" t="T7" r="T8" b="T9"/>
              <a:pathLst>
                <a:path w="4" h="3">
                  <a:moveTo>
                    <a:pt x="0" y="0"/>
                  </a:moveTo>
                  <a:cubicBezTo>
                    <a:pt x="2" y="0"/>
                    <a:pt x="3" y="1"/>
                    <a:pt x="4" y="3"/>
                  </a:cubicBezTo>
                </a:path>
              </a:pathLst>
            </a:custGeom>
            <a:noFill/>
            <a:ln w="12700" cap="rnd">
              <a:solidFill>
                <a:srgbClr val="FEE67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a-IR"/>
            </a:p>
          </p:txBody>
        </p:sp>
      </p:grpSp>
    </p:spTree>
    <p:extLst>
      <p:ext uri="{BB962C8B-B14F-4D97-AF65-F5344CB8AC3E}">
        <p14:creationId xmlns:p14="http://schemas.microsoft.com/office/powerpoint/2010/main" val="40717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endParaRPr lang="en-CA" smtClean="0"/>
          </a:p>
        </p:txBody>
      </p:sp>
      <p:sp>
        <p:nvSpPr>
          <p:cNvPr id="22531" name="Rectangle 4"/>
          <p:cNvSpPr>
            <a:spLocks noGrp="1" noChangeArrowheads="1"/>
          </p:cNvSpPr>
          <p:nvPr>
            <p:ph idx="1"/>
          </p:nvPr>
        </p:nvSpPr>
        <p:spPr>
          <a:xfrm>
            <a:off x="457200" y="1219200"/>
            <a:ext cx="8229600" cy="4525963"/>
          </a:xfrm>
        </p:spPr>
        <p:txBody>
          <a:bodyPr/>
          <a:lstStyle/>
          <a:p>
            <a:pPr algn="r" rtl="1" eaLnBrk="1" hangingPunct="1">
              <a:buFontTx/>
              <a:buChar char="•"/>
            </a:pPr>
            <a:r>
              <a:rPr lang="fa-IR" dirty="0" smtClean="0">
                <a:cs typeface="B Homa" pitchFamily="2" charset="-78"/>
              </a:rPr>
              <a:t>چند هفته پس از تولد نوزاد ميزان پرولاكتين به حد قبل از بارداري مي رسد و در صورتيكه شيردادن قطع شود ترشح پرولاكتين نيز قطع مي شود.</a:t>
            </a:r>
            <a:r>
              <a:rPr lang="en-US" dirty="0" smtClean="0">
                <a:cs typeface="B Homa" pitchFamily="2" charset="-78"/>
              </a:rPr>
              <a:t> </a:t>
            </a:r>
            <a:endParaRPr lang="fa-IR" dirty="0" smtClean="0">
              <a:cs typeface="B Homa" pitchFamily="2" charset="-78"/>
            </a:endParaRPr>
          </a:p>
          <a:p>
            <a:pPr algn="r" rtl="1" eaLnBrk="1" hangingPunct="1">
              <a:buFontTx/>
              <a:buChar char="•"/>
            </a:pPr>
            <a:r>
              <a:rPr lang="fa-IR" dirty="0" smtClean="0">
                <a:cs typeface="B Homa" pitchFamily="2" charset="-78"/>
              </a:rPr>
              <a:t>بطور كلي </a:t>
            </a:r>
            <a:r>
              <a:rPr lang="fa-IR" dirty="0" smtClean="0">
                <a:solidFill>
                  <a:srgbClr val="FF0000"/>
                </a:solidFill>
                <a:cs typeface="B Homa" pitchFamily="2" charset="-78"/>
              </a:rPr>
              <a:t>هيپوتالاموس</a:t>
            </a:r>
            <a:r>
              <a:rPr lang="fa-IR" dirty="0" smtClean="0">
                <a:cs typeface="B Homa" pitchFamily="2" charset="-78"/>
              </a:rPr>
              <a:t> نقش اساسي در تحريك يا مهار ترشح پرولاكتين دارد.</a:t>
            </a:r>
            <a:endParaRPr lang="en-US" dirty="0" smtClean="0">
              <a:cs typeface="B Homa" pitchFamily="2" charset="-78"/>
            </a:endParaRPr>
          </a:p>
        </p:txBody>
      </p:sp>
    </p:spTree>
    <p:extLst>
      <p:ext uri="{BB962C8B-B14F-4D97-AF65-F5344CB8AC3E}">
        <p14:creationId xmlns:p14="http://schemas.microsoft.com/office/powerpoint/2010/main" val="1676004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endParaRPr lang="en-CA" smtClean="0"/>
          </a:p>
        </p:txBody>
      </p:sp>
      <p:sp>
        <p:nvSpPr>
          <p:cNvPr id="23555" name="Rectangle 5"/>
          <p:cNvSpPr>
            <a:spLocks noGrp="1" noChangeArrowheads="1"/>
          </p:cNvSpPr>
          <p:nvPr>
            <p:ph idx="1"/>
          </p:nvPr>
        </p:nvSpPr>
        <p:spPr/>
        <p:txBody>
          <a:bodyPr/>
          <a:lstStyle/>
          <a:p>
            <a:pPr algn="r" rtl="1" eaLnBrk="1" hangingPunct="1">
              <a:buFontTx/>
              <a:buChar char="•"/>
            </a:pPr>
            <a:r>
              <a:rPr lang="fa-IR" dirty="0" smtClean="0">
                <a:solidFill>
                  <a:srgbClr val="0000FF"/>
                </a:solidFill>
                <a:cs typeface="B Homa" pitchFamily="2" charset="-78"/>
              </a:rPr>
              <a:t>هورمون محركه تيروئيد</a:t>
            </a:r>
            <a:r>
              <a:rPr lang="en-CA" dirty="0" smtClean="0">
                <a:cs typeface="B Homa" pitchFamily="2" charset="-78"/>
              </a:rPr>
              <a:t> </a:t>
            </a:r>
            <a:r>
              <a:rPr lang="en-US" dirty="0" smtClean="0">
                <a:solidFill>
                  <a:srgbClr val="0000FF"/>
                </a:solidFill>
                <a:cs typeface="B Homa" pitchFamily="2" charset="-78"/>
              </a:rPr>
              <a:t>TSH</a:t>
            </a:r>
            <a:r>
              <a:rPr lang="en-US" dirty="0" smtClean="0">
                <a:cs typeface="B Homa" pitchFamily="2" charset="-78"/>
              </a:rPr>
              <a:t> </a:t>
            </a:r>
            <a:r>
              <a:rPr lang="fa-IR" dirty="0" smtClean="0">
                <a:cs typeface="B Homa" pitchFamily="2" charset="-78"/>
              </a:rPr>
              <a:t>در هيپوفيز قدامي ساخته مي شود و سنتز آن تحت كنترل هورمونهاي تحريكي و مهاري </a:t>
            </a:r>
            <a:r>
              <a:rPr lang="en-US" dirty="0" smtClean="0">
                <a:cs typeface="B Homa" pitchFamily="2" charset="-78"/>
              </a:rPr>
              <a:t>TRH</a:t>
            </a:r>
            <a:r>
              <a:rPr lang="fa-IR" dirty="0" smtClean="0">
                <a:cs typeface="B Homa" pitchFamily="2" charset="-78"/>
              </a:rPr>
              <a:t>و </a:t>
            </a:r>
            <a:r>
              <a:rPr lang="en-US" dirty="0" smtClean="0">
                <a:cs typeface="B Homa" pitchFamily="2" charset="-78"/>
              </a:rPr>
              <a:t>TIH</a:t>
            </a:r>
            <a:r>
              <a:rPr lang="fa-IR" dirty="0" smtClean="0">
                <a:cs typeface="B Homa" pitchFamily="2" charset="-78"/>
              </a:rPr>
              <a:t> هيپوتالاموس مي باشد.</a:t>
            </a:r>
          </a:p>
          <a:p>
            <a:pPr algn="r" rtl="1" eaLnBrk="1" hangingPunct="1">
              <a:buFontTx/>
              <a:buChar char="•"/>
            </a:pPr>
            <a:r>
              <a:rPr lang="fa-IR" dirty="0" smtClean="0">
                <a:solidFill>
                  <a:srgbClr val="0000FF"/>
                </a:solidFill>
                <a:cs typeface="B Homa" pitchFamily="2" charset="-78"/>
              </a:rPr>
              <a:t>هورمون محركه قشر كليه</a:t>
            </a:r>
            <a:r>
              <a:rPr lang="en-CA" dirty="0" smtClean="0">
                <a:cs typeface="B Homa" pitchFamily="2" charset="-78"/>
              </a:rPr>
              <a:t> </a:t>
            </a:r>
            <a:r>
              <a:rPr lang="en-US" dirty="0" smtClean="0">
                <a:solidFill>
                  <a:srgbClr val="0000FF"/>
                </a:solidFill>
                <a:cs typeface="B Homa" pitchFamily="2" charset="-78"/>
              </a:rPr>
              <a:t>ACTH</a:t>
            </a:r>
            <a:r>
              <a:rPr lang="fa-IR" dirty="0" smtClean="0">
                <a:cs typeface="B Homa" pitchFamily="2" charset="-78"/>
              </a:rPr>
              <a:t>درهيپوفيز قدامي توليد مي شود و تحت كنترل هورمونهاي تحريكي و مهاري </a:t>
            </a:r>
            <a:r>
              <a:rPr lang="en-US" dirty="0" smtClean="0">
                <a:cs typeface="B Homa" pitchFamily="2" charset="-78"/>
              </a:rPr>
              <a:t>GRH</a:t>
            </a:r>
            <a:r>
              <a:rPr lang="fa-IR" dirty="0" smtClean="0">
                <a:cs typeface="B Homa" pitchFamily="2" charset="-78"/>
              </a:rPr>
              <a:t>و</a:t>
            </a:r>
            <a:r>
              <a:rPr lang="en-US" dirty="0" smtClean="0">
                <a:cs typeface="B Homa" pitchFamily="2" charset="-78"/>
              </a:rPr>
              <a:t>GIH</a:t>
            </a:r>
            <a:r>
              <a:rPr lang="fa-IR" dirty="0" smtClean="0">
                <a:cs typeface="B Homa" pitchFamily="2" charset="-78"/>
              </a:rPr>
              <a:t> هيپوتالاموس مي باشد.</a:t>
            </a:r>
            <a:endParaRPr lang="en-US" dirty="0" smtClean="0">
              <a:cs typeface="B Homa" pitchFamily="2" charset="-78"/>
            </a:endParaRPr>
          </a:p>
          <a:p>
            <a:pPr algn="r" rtl="1" eaLnBrk="1" hangingPunct="1">
              <a:buFontTx/>
              <a:buChar char="•"/>
            </a:pPr>
            <a:endParaRPr lang="en-US" dirty="0" smtClean="0">
              <a:cs typeface="B Homa" pitchFamily="2" charset="-78"/>
            </a:endParaRPr>
          </a:p>
        </p:txBody>
      </p:sp>
      <p:pic>
        <p:nvPicPr>
          <p:cNvPr id="2" name="Picture 1"/>
          <p:cNvPicPr>
            <a:picLocks noChangeAspect="1"/>
          </p:cNvPicPr>
          <p:nvPr/>
        </p:nvPicPr>
        <p:blipFill>
          <a:blip r:embed="rId2"/>
          <a:stretch>
            <a:fillRect/>
          </a:stretch>
        </p:blipFill>
        <p:spPr>
          <a:xfrm>
            <a:off x="-7961" y="4419600"/>
            <a:ext cx="2143125" cy="2143125"/>
          </a:xfrm>
          <a:prstGeom prst="rect">
            <a:avLst/>
          </a:prstGeom>
        </p:spPr>
      </p:pic>
      <p:pic>
        <p:nvPicPr>
          <p:cNvPr id="3" name="Picture 2"/>
          <p:cNvPicPr>
            <a:picLocks noChangeAspect="1"/>
          </p:cNvPicPr>
          <p:nvPr/>
        </p:nvPicPr>
        <p:blipFill>
          <a:blip r:embed="rId3"/>
          <a:stretch>
            <a:fillRect/>
          </a:stretch>
        </p:blipFill>
        <p:spPr>
          <a:xfrm>
            <a:off x="3412" y="4035342"/>
            <a:ext cx="1628775" cy="2809875"/>
          </a:xfrm>
          <a:prstGeom prst="rect">
            <a:avLst/>
          </a:prstGeom>
        </p:spPr>
      </p:pic>
    </p:spTree>
    <p:extLst>
      <p:ext uri="{BB962C8B-B14F-4D97-AF65-F5344CB8AC3E}">
        <p14:creationId xmlns:p14="http://schemas.microsoft.com/office/powerpoint/2010/main" val="32192292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Grp="1" noChangeArrowheads="1"/>
          </p:cNvSpPr>
          <p:nvPr>
            <p:ph idx="1"/>
          </p:nvPr>
        </p:nvSpPr>
        <p:spPr>
          <a:xfrm>
            <a:off x="3581400" y="1295400"/>
            <a:ext cx="5105400" cy="5257800"/>
          </a:xfrm>
        </p:spPr>
        <p:txBody>
          <a:bodyPr/>
          <a:lstStyle/>
          <a:p>
            <a:pPr algn="r" rtl="1" eaLnBrk="1" hangingPunct="1">
              <a:lnSpc>
                <a:spcPct val="90000"/>
              </a:lnSpc>
              <a:buFontTx/>
              <a:buChar char="•"/>
            </a:pPr>
            <a:r>
              <a:rPr lang="fa-IR" dirty="0" smtClean="0">
                <a:solidFill>
                  <a:srgbClr val="0000FF"/>
                </a:solidFill>
                <a:cs typeface="B Homa" pitchFamily="2" charset="-78"/>
              </a:rPr>
              <a:t>هورمون ضد ادراري(</a:t>
            </a:r>
            <a:r>
              <a:rPr lang="en-US" dirty="0" smtClean="0">
                <a:solidFill>
                  <a:srgbClr val="0000FF"/>
                </a:solidFill>
                <a:cs typeface="B Homa" pitchFamily="2" charset="-78"/>
              </a:rPr>
              <a:t>ADH</a:t>
            </a:r>
            <a:r>
              <a:rPr lang="fa-IR" dirty="0" smtClean="0">
                <a:solidFill>
                  <a:srgbClr val="0000FF"/>
                </a:solidFill>
                <a:cs typeface="B Homa" pitchFamily="2" charset="-78"/>
              </a:rPr>
              <a:t>):</a:t>
            </a:r>
            <a:r>
              <a:rPr lang="fa-IR" dirty="0" smtClean="0">
                <a:cs typeface="B Homa" pitchFamily="2" charset="-78"/>
              </a:rPr>
              <a:t> </a:t>
            </a:r>
          </a:p>
          <a:p>
            <a:pPr algn="r" rtl="1" eaLnBrk="1" hangingPunct="1">
              <a:lnSpc>
                <a:spcPct val="90000"/>
              </a:lnSpc>
              <a:buFontTx/>
              <a:buChar char="•"/>
            </a:pPr>
            <a:r>
              <a:rPr lang="fa-IR" dirty="0" smtClean="0">
                <a:cs typeface="B Homa" pitchFamily="2" charset="-78"/>
              </a:rPr>
              <a:t>اين هورمون </a:t>
            </a:r>
            <a:r>
              <a:rPr lang="fa-IR" dirty="0" smtClean="0">
                <a:solidFill>
                  <a:srgbClr val="FF0000"/>
                </a:solidFill>
                <a:cs typeface="B Homa" pitchFamily="2" charset="-78"/>
              </a:rPr>
              <a:t>جذب آب و حفظ مايعات</a:t>
            </a:r>
            <a:r>
              <a:rPr lang="fa-IR" dirty="0" smtClean="0">
                <a:cs typeface="B Homa" pitchFamily="2" charset="-78"/>
              </a:rPr>
              <a:t>، بدن را القا مي كند. </a:t>
            </a:r>
          </a:p>
          <a:p>
            <a:pPr algn="r" rtl="1" eaLnBrk="1" hangingPunct="1">
              <a:lnSpc>
                <a:spcPct val="90000"/>
              </a:lnSpc>
              <a:buFontTx/>
              <a:buChar char="•"/>
            </a:pPr>
            <a:r>
              <a:rPr lang="fa-IR" dirty="0" smtClean="0">
                <a:cs typeface="B Homa" pitchFamily="2" charset="-78"/>
              </a:rPr>
              <a:t>در غياب </a:t>
            </a:r>
            <a:r>
              <a:rPr lang="en-US" dirty="0" smtClean="0">
                <a:cs typeface="B Homa" pitchFamily="2" charset="-78"/>
              </a:rPr>
              <a:t>ADH</a:t>
            </a:r>
            <a:r>
              <a:rPr lang="fa-IR" dirty="0" smtClean="0">
                <a:cs typeface="B Homa" pitchFamily="2" charset="-78"/>
              </a:rPr>
              <a:t> توبول ها و مجاري جمع كننده بطور تقريبا كامل به آب نفوذ ناپذيرند، در نتيجه دفع فوق العاده زياد آب، ادرار رقيق تشكيل مي شود. </a:t>
            </a:r>
          </a:p>
          <a:p>
            <a:pPr algn="r" rtl="1" eaLnBrk="1" hangingPunct="1">
              <a:lnSpc>
                <a:spcPct val="90000"/>
              </a:lnSpc>
              <a:buFontTx/>
              <a:buChar char="•"/>
            </a:pPr>
            <a:r>
              <a:rPr lang="fa-IR" dirty="0" smtClean="0">
                <a:cs typeface="B Homa" pitchFamily="2" charset="-78"/>
              </a:rPr>
              <a:t>برعكس در حضور </a:t>
            </a:r>
            <a:r>
              <a:rPr lang="en-US" dirty="0" smtClean="0">
                <a:cs typeface="B Homa" pitchFamily="2" charset="-78"/>
              </a:rPr>
              <a:t>ADH</a:t>
            </a:r>
            <a:r>
              <a:rPr lang="fa-IR" dirty="0" smtClean="0">
                <a:cs typeface="B Homa" pitchFamily="2" charset="-78"/>
              </a:rPr>
              <a:t> قسمت اعظم آب در كليه ها بازجذب شده و ادرار غليظ توليد مي شود. </a:t>
            </a:r>
            <a:endParaRPr lang="en-US" dirty="0" smtClean="0">
              <a:cs typeface="B Homa" pitchFamily="2" charset="-78"/>
            </a:endParaRPr>
          </a:p>
        </p:txBody>
      </p:sp>
      <p:sp>
        <p:nvSpPr>
          <p:cNvPr id="24579" name="Title 4"/>
          <p:cNvSpPr>
            <a:spLocks noGrp="1" noChangeArrowheads="1"/>
          </p:cNvSpPr>
          <p:nvPr>
            <p:ph type="title"/>
          </p:nvPr>
        </p:nvSpPr>
        <p:spPr>
          <a:noFill/>
        </p:spPr>
        <p:txBody>
          <a:bodyPr/>
          <a:lstStyle/>
          <a:p>
            <a:pPr rtl="1" eaLnBrk="1" hangingPunct="1"/>
            <a:r>
              <a:rPr lang="fa-IR" sz="3600" b="1" smtClean="0">
                <a:solidFill>
                  <a:srgbClr val="0000FF"/>
                </a:solidFill>
                <a:cs typeface="B Homa" pitchFamily="2" charset="-78"/>
              </a:rPr>
              <a:t>هيپوفيز خلفي</a:t>
            </a:r>
            <a:r>
              <a:rPr lang="en-US" sz="3600" smtClean="0">
                <a:solidFill>
                  <a:srgbClr val="0000FF"/>
                </a:solidFill>
                <a:cs typeface="B Homa" pitchFamily="2" charset="-78"/>
              </a:rPr>
              <a:t> </a:t>
            </a:r>
            <a:r>
              <a:rPr lang="fa-IR" sz="3600" smtClean="0">
                <a:solidFill>
                  <a:srgbClr val="0000FF"/>
                </a:solidFill>
                <a:cs typeface="B Homa" pitchFamily="2" charset="-78"/>
              </a:rPr>
              <a:t>                       </a:t>
            </a:r>
            <a:endParaRPr lang="en-US" sz="3600" smtClean="0">
              <a:solidFill>
                <a:srgbClr val="0000FF"/>
              </a:solidFill>
              <a:cs typeface="B Homa" pitchFamily="2" charset="-78"/>
            </a:endParaRPr>
          </a:p>
        </p:txBody>
      </p:sp>
      <p:pic>
        <p:nvPicPr>
          <p:cNvPr id="4" name="Picture 19" descr="HHr"/>
          <p:cNvPicPr>
            <a:picLocks noChangeAspect="1" noChangeArrowheads="1"/>
          </p:cNvPicPr>
          <p:nvPr/>
        </p:nvPicPr>
        <p:blipFill>
          <a:blip r:embed="rId2">
            <a:lum bright="-20000" contrast="30000"/>
            <a:extLst>
              <a:ext uri="{28A0092B-C50C-407E-A947-70E740481C1C}">
                <a14:useLocalDpi xmlns:a14="http://schemas.microsoft.com/office/drawing/2010/main" val="0"/>
              </a:ext>
            </a:extLst>
          </a:blip>
          <a:srcRect/>
          <a:stretch>
            <a:fillRect/>
          </a:stretch>
        </p:blipFill>
        <p:spPr bwMode="auto">
          <a:xfrm>
            <a:off x="2628" y="1795434"/>
            <a:ext cx="3698875" cy="5062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175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fa-IR" dirty="0">
                <a:solidFill>
                  <a:srgbClr val="0000FF"/>
                </a:solidFill>
                <a:cs typeface="B Homa" pitchFamily="2" charset="-78"/>
              </a:rPr>
              <a:t>هورمون ضد ادراري(</a:t>
            </a:r>
            <a:r>
              <a:rPr lang="en-US" dirty="0">
                <a:solidFill>
                  <a:srgbClr val="0000FF"/>
                </a:solidFill>
                <a:cs typeface="B Homa" pitchFamily="2" charset="-78"/>
              </a:rPr>
              <a:t>ADH</a:t>
            </a:r>
            <a:r>
              <a:rPr lang="fa-IR" dirty="0" smtClean="0">
                <a:solidFill>
                  <a:srgbClr val="0000FF"/>
                </a:solidFill>
                <a:cs typeface="B Homa" pitchFamily="2" charset="-78"/>
              </a:rPr>
              <a:t>):</a:t>
            </a:r>
            <a:endParaRPr lang="en-CA" dirty="0" smtClean="0"/>
          </a:p>
        </p:txBody>
      </p:sp>
      <p:sp>
        <p:nvSpPr>
          <p:cNvPr id="25603" name="Rectangle 4"/>
          <p:cNvSpPr>
            <a:spLocks noGrp="1" noChangeArrowheads="1"/>
          </p:cNvSpPr>
          <p:nvPr>
            <p:ph idx="1"/>
          </p:nvPr>
        </p:nvSpPr>
        <p:spPr/>
        <p:txBody>
          <a:bodyPr/>
          <a:lstStyle/>
          <a:p>
            <a:pPr algn="r" rtl="1" eaLnBrk="1" hangingPunct="1">
              <a:buFontTx/>
              <a:buChar char="•"/>
            </a:pPr>
            <a:r>
              <a:rPr lang="fa-IR" dirty="0" smtClean="0">
                <a:cs typeface="B Homa" pitchFamily="2" charset="-78"/>
              </a:rPr>
              <a:t>اين هورمون داراي اثر تنگ كنندگي آرتريولها در سرتاسر بدن است. به همين دليل نام ديگر اين هورمون </a:t>
            </a:r>
            <a:r>
              <a:rPr lang="fa-IR" dirty="0" smtClean="0">
                <a:solidFill>
                  <a:srgbClr val="008000"/>
                </a:solidFill>
                <a:cs typeface="B Homa" pitchFamily="2" charset="-78"/>
              </a:rPr>
              <a:t>وازوپرسين</a:t>
            </a:r>
            <a:r>
              <a:rPr lang="fa-IR" dirty="0" smtClean="0">
                <a:cs typeface="B Homa" pitchFamily="2" charset="-78"/>
              </a:rPr>
              <a:t> است.</a:t>
            </a:r>
            <a:endParaRPr lang="en-US" dirty="0" smtClean="0">
              <a:cs typeface="B Homa" pitchFamily="2" charset="-78"/>
            </a:endParaRPr>
          </a:p>
          <a:p>
            <a:pPr algn="r" rtl="1" eaLnBrk="1" hangingPunct="1">
              <a:buFontTx/>
              <a:buChar char="•"/>
            </a:pPr>
            <a:r>
              <a:rPr lang="fa-IR" dirty="0" smtClean="0">
                <a:cs typeface="B Homa" pitchFamily="2" charset="-78"/>
              </a:rPr>
              <a:t>همچنين </a:t>
            </a:r>
            <a:r>
              <a:rPr lang="fa-IR" dirty="0" smtClean="0">
                <a:solidFill>
                  <a:srgbClr val="FF0000"/>
                </a:solidFill>
                <a:cs typeface="B Homa" pitchFamily="2" charset="-78"/>
              </a:rPr>
              <a:t>كاهش حجم خون</a:t>
            </a:r>
            <a:r>
              <a:rPr lang="fa-IR" dirty="0" smtClean="0">
                <a:cs typeface="B Homa" pitchFamily="2" charset="-78"/>
              </a:rPr>
              <a:t> (ميزان 10-15 درصد) محرك پر قدرتي براي افزايش </a:t>
            </a:r>
            <a:r>
              <a:rPr lang="en-US" dirty="0" smtClean="0">
                <a:cs typeface="B Homa" pitchFamily="2" charset="-78"/>
              </a:rPr>
              <a:t>ADH</a:t>
            </a:r>
            <a:r>
              <a:rPr lang="fa-IR" dirty="0" smtClean="0">
                <a:cs typeface="B Homa" pitchFamily="2" charset="-78"/>
              </a:rPr>
              <a:t> مي باشد و ميزان ترشح </a:t>
            </a:r>
            <a:r>
              <a:rPr lang="en-US" dirty="0" smtClean="0">
                <a:cs typeface="B Homa" pitchFamily="2" charset="-78"/>
              </a:rPr>
              <a:t>ADH</a:t>
            </a:r>
            <a:r>
              <a:rPr lang="fa-IR" dirty="0" smtClean="0">
                <a:cs typeface="B Homa" pitchFamily="2" charset="-78"/>
              </a:rPr>
              <a:t> را گاهي تا 50 برابر افزايش مي دهد.</a:t>
            </a:r>
            <a:endParaRPr lang="en-US" dirty="0" smtClean="0">
              <a:cs typeface="B Homa" pitchFamily="2" charset="-78"/>
            </a:endParaRPr>
          </a:p>
          <a:p>
            <a:pPr algn="r" rtl="1" eaLnBrk="1" hangingPunct="1">
              <a:buFontTx/>
              <a:buChar char="•"/>
            </a:pPr>
            <a:endParaRPr lang="en-US" dirty="0" smtClean="0"/>
          </a:p>
        </p:txBody>
      </p:sp>
    </p:spTree>
    <p:extLst>
      <p:ext uri="{BB962C8B-B14F-4D97-AF65-F5344CB8AC3E}">
        <p14:creationId xmlns:p14="http://schemas.microsoft.com/office/powerpoint/2010/main" val="14169173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0" y="0"/>
            <a:ext cx="9144000" cy="1557338"/>
          </a:xfrm>
        </p:spPr>
        <p:txBody>
          <a:bodyPr/>
          <a:lstStyle/>
          <a:p>
            <a:pPr eaLnBrk="1" hangingPunct="1">
              <a:defRPr/>
            </a:pPr>
            <a:r>
              <a:rPr lang="fa-IR" sz="5400" b="1" dirty="0" smtClean="0">
                <a:solidFill>
                  <a:srgbClr val="C00000"/>
                </a:solidFill>
                <a:effectLst>
                  <a:outerShdw blurRad="38100" dist="38100" dir="2700000" algn="tl">
                    <a:srgbClr val="000000">
                      <a:alpha val="43137"/>
                    </a:srgbClr>
                  </a:outerShdw>
                </a:effectLst>
              </a:rPr>
              <a:t>ديابت بي مزه </a:t>
            </a:r>
            <a:r>
              <a:rPr lang="en-US" sz="5400" b="1" dirty="0" smtClean="0">
                <a:solidFill>
                  <a:srgbClr val="C00000"/>
                </a:solidFill>
                <a:effectLst>
                  <a:outerShdw blurRad="38100" dist="38100" dir="2700000" algn="tl">
                    <a:srgbClr val="000000">
                      <a:alpha val="43137"/>
                    </a:srgbClr>
                  </a:outerShdw>
                </a:effectLst>
                <a:cs typeface="Times New Roman" pitchFamily="18" charset="0"/>
              </a:rPr>
              <a:t>insipiduse Diabete</a:t>
            </a:r>
            <a:endParaRPr lang="fa-IR" sz="5400" dirty="0" smtClean="0">
              <a:solidFill>
                <a:srgbClr val="C00000"/>
              </a:solidFill>
              <a:effectLst>
                <a:outerShdw blurRad="38100" dist="38100" dir="2700000" algn="tl">
                  <a:srgbClr val="000000">
                    <a:alpha val="43137"/>
                  </a:srgbClr>
                </a:outerShdw>
              </a:effectLst>
            </a:endParaRPr>
          </a:p>
        </p:txBody>
      </p:sp>
      <p:sp>
        <p:nvSpPr>
          <p:cNvPr id="17411" name="Content Placeholder 2"/>
          <p:cNvSpPr>
            <a:spLocks noGrp="1"/>
          </p:cNvSpPr>
          <p:nvPr>
            <p:ph idx="1"/>
          </p:nvPr>
        </p:nvSpPr>
        <p:spPr>
          <a:xfrm>
            <a:off x="0" y="1600200"/>
            <a:ext cx="9144000" cy="5257800"/>
          </a:xfrm>
        </p:spPr>
        <p:txBody>
          <a:bodyPr/>
          <a:lstStyle/>
          <a:p>
            <a:pPr eaLnBrk="1" hangingPunct="1">
              <a:defRPr/>
            </a:pPr>
            <a:r>
              <a:rPr lang="fa-IR" b="1" dirty="0" smtClean="0">
                <a:effectLst>
                  <a:outerShdw blurRad="38100" dist="38100" dir="2700000" algn="tl">
                    <a:srgbClr val="000000">
                      <a:alpha val="43137"/>
                    </a:srgbClr>
                  </a:outerShdw>
                </a:effectLst>
              </a:rPr>
              <a:t>شايعترين اختلال لوب خلفی هيپوفيز</a:t>
            </a:r>
          </a:p>
          <a:p>
            <a:pPr eaLnBrk="1" hangingPunct="1">
              <a:defRPr/>
            </a:pPr>
            <a:r>
              <a:rPr lang="fa-IR" b="1" dirty="0" smtClean="0">
                <a:effectLst>
                  <a:outerShdw blurRad="38100" dist="38100" dir="2700000" algn="tl">
                    <a:srgbClr val="000000">
                      <a:alpha val="43137"/>
                    </a:srgbClr>
                  </a:outerShdw>
                </a:effectLst>
              </a:rPr>
              <a:t>علت </a:t>
            </a:r>
            <a:r>
              <a:rPr lang="fa-IR" b="1" u="sng" dirty="0" smtClean="0">
                <a:solidFill>
                  <a:srgbClr val="FF0000"/>
                </a:solidFill>
                <a:effectLst>
                  <a:outerShdw blurRad="38100" dist="38100" dir="2700000" algn="tl">
                    <a:srgbClr val="000000">
                      <a:alpha val="43137"/>
                    </a:srgbClr>
                  </a:outerShdw>
                </a:effectLst>
              </a:rPr>
              <a:t>كاهش توليد هورمون آنتی دیورتیک</a:t>
            </a:r>
          </a:p>
          <a:p>
            <a:pPr eaLnBrk="1" hangingPunct="1">
              <a:defRPr/>
            </a:pPr>
            <a:r>
              <a:rPr lang="fa-IR" b="1" dirty="0" smtClean="0">
                <a:effectLst>
                  <a:outerShdw blurRad="38100" dist="38100" dir="2700000" algn="tl">
                    <a:srgbClr val="000000">
                      <a:alpha val="43137"/>
                    </a:srgbClr>
                  </a:outerShdw>
                </a:effectLst>
              </a:rPr>
              <a:t>همانند افراد مبتلا به دیابت ملیتوس دفع  مقادير زيادي ادرار رقيق از طريق كليه ها ( پلی اوری) دارند.</a:t>
            </a:r>
            <a:endParaRPr lang="fa-IR" dirty="0"/>
          </a:p>
          <a:p>
            <a:pPr eaLnBrk="1" hangingPunct="1">
              <a:defRPr/>
            </a:pPr>
            <a:r>
              <a:rPr lang="fa-IR" b="1" dirty="0" smtClean="0">
                <a:effectLst>
                  <a:outerShdw blurRad="38100" dist="38100" dir="2700000" algn="tl">
                    <a:srgbClr val="000000">
                      <a:alpha val="43137"/>
                    </a:srgbClr>
                  </a:outerShdw>
                </a:effectLst>
              </a:rPr>
              <a:t>در مردان شایعتر</a:t>
            </a:r>
          </a:p>
          <a:p>
            <a:pPr eaLnBrk="1" hangingPunct="1">
              <a:defRPr/>
            </a:pPr>
            <a:endParaRPr lang="fa-IR" b="1"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53932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animEffect transition="in" filter="slide(fromBottom)">
                                      <p:cBhvr>
                                        <p:cTn id="7" dur="500"/>
                                        <p:tgtEl>
                                          <p:spTgt spid="17411">
                                            <p:txEl>
                                              <p:pRg st="1" end="1"/>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17411">
                                            <p:txEl>
                                              <p:pRg st="2" end="2"/>
                                            </p:txEl>
                                          </p:spTgt>
                                        </p:tgtEl>
                                        <p:attrNameLst>
                                          <p:attrName>style.visibility</p:attrName>
                                        </p:attrNameLst>
                                      </p:cBhvr>
                                      <p:to>
                                        <p:strVal val="visible"/>
                                      </p:to>
                                    </p:set>
                                    <p:animEffect transition="in" filter="slide(fromBottom)">
                                      <p:cBhvr>
                                        <p:cTn id="10" dur="500"/>
                                        <p:tgtEl>
                                          <p:spTgt spid="17411">
                                            <p:txEl>
                                              <p:pRg st="2" end="2"/>
                                            </p:txEl>
                                          </p:spTgt>
                                        </p:tgtEl>
                                      </p:cBhvr>
                                    </p:animEffect>
                                  </p:childTnLst>
                                </p:cTn>
                              </p:par>
                              <p:par>
                                <p:cTn id="11" presetID="12" presetClass="entr" presetSubtype="4" fill="hold" nodeType="withEffect">
                                  <p:stCondLst>
                                    <p:cond delay="0"/>
                                  </p:stCondLst>
                                  <p:childTnLst>
                                    <p:set>
                                      <p:cBhvr>
                                        <p:cTn id="12" dur="1" fill="hold">
                                          <p:stCondLst>
                                            <p:cond delay="0"/>
                                          </p:stCondLst>
                                        </p:cTn>
                                        <p:tgtEl>
                                          <p:spTgt spid="17411">
                                            <p:txEl>
                                              <p:pRg st="3" end="3"/>
                                            </p:txEl>
                                          </p:spTgt>
                                        </p:tgtEl>
                                        <p:attrNameLst>
                                          <p:attrName>style.visibility</p:attrName>
                                        </p:attrNameLst>
                                      </p:cBhvr>
                                      <p:to>
                                        <p:strVal val="visible"/>
                                      </p:to>
                                    </p:set>
                                    <p:animEffect transition="in" filter="slide(fromBottom)">
                                      <p:cBhvr>
                                        <p:cTn id="13" dur="500"/>
                                        <p:tgtEl>
                                          <p:spTgt spid="174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علائم دیابت بی مزه</a:t>
            </a:r>
            <a:endParaRPr lang="fa-IR" b="1" dirty="0"/>
          </a:p>
        </p:txBody>
      </p:sp>
      <p:sp>
        <p:nvSpPr>
          <p:cNvPr id="3" name="Content Placeholder 2"/>
          <p:cNvSpPr>
            <a:spLocks noGrp="1"/>
          </p:cNvSpPr>
          <p:nvPr>
            <p:ph idx="1"/>
          </p:nvPr>
        </p:nvSpPr>
        <p:spPr/>
        <p:txBody>
          <a:bodyPr/>
          <a:lstStyle/>
          <a:p>
            <a:r>
              <a:rPr lang="fa-IR" b="1" dirty="0" smtClean="0"/>
              <a:t>پر ادراری</a:t>
            </a:r>
          </a:p>
          <a:p>
            <a:r>
              <a:rPr lang="fa-IR" b="1" dirty="0" smtClean="0"/>
              <a:t>پر نوشی</a:t>
            </a:r>
          </a:p>
          <a:p>
            <a:r>
              <a:rPr lang="fa-IR" b="1" dirty="0" smtClean="0"/>
              <a:t>دهیدراتاسیون </a:t>
            </a:r>
          </a:p>
          <a:p>
            <a:r>
              <a:rPr lang="fa-IR" b="1" dirty="0" smtClean="0"/>
              <a:t>شوک هیپوولمیک</a:t>
            </a:r>
            <a:endParaRPr lang="fa-IR" b="1" dirty="0"/>
          </a:p>
        </p:txBody>
      </p:sp>
    </p:spTree>
    <p:extLst>
      <p:ext uri="{BB962C8B-B14F-4D97-AF65-F5344CB8AC3E}">
        <p14:creationId xmlns:p14="http://schemas.microsoft.com/office/powerpoint/2010/main" val="128659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اتیولوژی</a:t>
            </a:r>
            <a:endParaRPr lang="fa-IR" dirty="0"/>
          </a:p>
        </p:txBody>
      </p:sp>
      <p:sp>
        <p:nvSpPr>
          <p:cNvPr id="3" name="Content Placeholder 2"/>
          <p:cNvSpPr>
            <a:spLocks noGrp="1"/>
          </p:cNvSpPr>
          <p:nvPr>
            <p:ph idx="1"/>
          </p:nvPr>
        </p:nvSpPr>
        <p:spPr/>
        <p:txBody>
          <a:bodyPr/>
          <a:lstStyle/>
          <a:p>
            <a:r>
              <a:rPr lang="fa-IR" dirty="0" smtClean="0"/>
              <a:t>عوامل ارثی و ایدئوپاتیک</a:t>
            </a:r>
          </a:p>
          <a:p>
            <a:r>
              <a:rPr lang="fa-IR" dirty="0" smtClean="0"/>
              <a:t>کانسر هیپوفیز و هیپوتالاموس</a:t>
            </a:r>
          </a:p>
          <a:p>
            <a:r>
              <a:rPr lang="fa-IR" dirty="0" smtClean="0"/>
              <a:t>جراحات شدید سر،مننژیت </a:t>
            </a:r>
          </a:p>
          <a:p>
            <a:r>
              <a:rPr lang="fa-IR" dirty="0" smtClean="0"/>
              <a:t>شوک و ایست قلبی تنفسی</a:t>
            </a:r>
          </a:p>
          <a:p>
            <a:r>
              <a:rPr lang="fa-IR" dirty="0" smtClean="0"/>
              <a:t>داروهایی مانند فنی توئین ، لیتیوم و الکل </a:t>
            </a:r>
          </a:p>
          <a:p>
            <a:r>
              <a:rPr lang="fa-IR" dirty="0" smtClean="0"/>
              <a:t>بیماری های عفونی</a:t>
            </a:r>
          </a:p>
          <a:p>
            <a:endParaRPr lang="fa-IR" dirty="0"/>
          </a:p>
        </p:txBody>
      </p:sp>
    </p:spTree>
    <p:extLst>
      <p:ext uri="{BB962C8B-B14F-4D97-AF65-F5344CB8AC3E}">
        <p14:creationId xmlns:p14="http://schemas.microsoft.com/office/powerpoint/2010/main" val="3665884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defRPr/>
            </a:pPr>
            <a:r>
              <a:rPr lang="fa-IR" sz="6000" b="1" dirty="0" smtClean="0">
                <a:effectLst>
                  <a:outerShdw blurRad="38100" dist="38100" dir="2700000" algn="tl">
                    <a:srgbClr val="000000">
                      <a:alpha val="43137"/>
                    </a:srgbClr>
                  </a:outerShdw>
                </a:effectLst>
              </a:rPr>
              <a:t>بررسي و يافته های تشخيصی </a:t>
            </a:r>
          </a:p>
        </p:txBody>
      </p:sp>
      <p:sp>
        <p:nvSpPr>
          <p:cNvPr id="3" name="Content Placeholder 2"/>
          <p:cNvSpPr>
            <a:spLocks noGrp="1"/>
          </p:cNvSpPr>
          <p:nvPr>
            <p:ph idx="1"/>
          </p:nvPr>
        </p:nvSpPr>
        <p:spPr>
          <a:xfrm>
            <a:off x="457200" y="2276475"/>
            <a:ext cx="8229600" cy="3849688"/>
          </a:xfrm>
        </p:spPr>
        <p:txBody>
          <a:bodyPr rtlCol="1">
            <a:normAutofit/>
          </a:bodyPr>
          <a:lstStyle/>
          <a:p>
            <a:pPr algn="ctr" eaLnBrk="1" fontAlgn="auto" hangingPunct="1">
              <a:spcAft>
                <a:spcPts val="0"/>
              </a:spcAft>
              <a:buFont typeface="Arial" pitchFamily="34" charset="0"/>
              <a:buNone/>
              <a:defRPr/>
            </a:pPr>
            <a:r>
              <a:rPr lang="fa-IR" sz="5400" b="1" dirty="0" smtClean="0">
                <a:effectLst>
                  <a:outerShdw blurRad="38100" dist="38100" dir="2700000" algn="tl">
                    <a:srgbClr val="000000">
                      <a:alpha val="43137"/>
                    </a:srgbClr>
                  </a:outerShdw>
                </a:effectLst>
              </a:rPr>
              <a:t>استفاده از تست محروميت از آب</a:t>
            </a:r>
          </a:p>
          <a:p>
            <a:pPr algn="ctr" eaLnBrk="1" fontAlgn="auto" hangingPunct="1">
              <a:spcAft>
                <a:spcPts val="0"/>
              </a:spcAft>
              <a:buFont typeface="Arial" pitchFamily="34" charset="0"/>
              <a:buNone/>
              <a:defRPr/>
            </a:pPr>
            <a:r>
              <a:rPr lang="fa-IR" sz="5400" b="1" dirty="0" smtClean="0">
                <a:effectLst>
                  <a:outerShdw blurRad="38100" dist="38100" dir="2700000" algn="tl">
                    <a:srgbClr val="000000">
                      <a:alpha val="43137"/>
                    </a:srgbClr>
                  </a:outerShdw>
                </a:effectLst>
              </a:rPr>
              <a:t> </a:t>
            </a:r>
            <a:r>
              <a:rPr lang="en-US" sz="5400" b="1" dirty="0" smtClean="0">
                <a:effectLst>
                  <a:outerShdw blurRad="38100" dist="38100" dir="2700000" algn="tl">
                    <a:srgbClr val="000000">
                      <a:alpha val="43137"/>
                    </a:srgbClr>
                  </a:outerShdw>
                </a:effectLst>
              </a:rPr>
              <a:t>Water deprivation test</a:t>
            </a:r>
            <a:endParaRPr lang="en-US" sz="54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882735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defRPr/>
            </a:pPr>
            <a:r>
              <a:rPr lang="fa-IR" sz="4800" b="1" dirty="0" smtClean="0">
                <a:solidFill>
                  <a:schemeClr val="accent1">
                    <a:lumMod val="75000"/>
                  </a:schemeClr>
                </a:solidFill>
                <a:effectLst>
                  <a:outerShdw blurRad="38100" dist="38100" dir="2700000" algn="tl">
                    <a:srgbClr val="000000">
                      <a:alpha val="43137"/>
                    </a:srgbClr>
                  </a:outerShdw>
                </a:effectLst>
              </a:rPr>
              <a:t>ساير اقدامات تشخيصی ديابت بی مزه </a:t>
            </a:r>
            <a:endParaRPr lang="fa-IR" sz="4800" dirty="0" smtClean="0">
              <a:solidFill>
                <a:schemeClr val="accent1">
                  <a:lumMod val="75000"/>
                </a:schemeClr>
              </a:solidFill>
              <a:effectLst>
                <a:outerShdw blurRad="38100" dist="38100" dir="2700000" algn="tl">
                  <a:srgbClr val="000000">
                    <a:alpha val="43137"/>
                  </a:srgbClr>
                </a:outerShdw>
              </a:effectLst>
            </a:endParaRPr>
          </a:p>
        </p:txBody>
      </p:sp>
      <p:sp>
        <p:nvSpPr>
          <p:cNvPr id="33795" name="Content Placeholder 2"/>
          <p:cNvSpPr>
            <a:spLocks noGrp="1"/>
          </p:cNvSpPr>
          <p:nvPr>
            <p:ph idx="1"/>
          </p:nvPr>
        </p:nvSpPr>
        <p:spPr>
          <a:xfrm>
            <a:off x="0" y="1600200"/>
            <a:ext cx="9144000" cy="4525963"/>
          </a:xfrm>
        </p:spPr>
        <p:txBody>
          <a:bodyPr/>
          <a:lstStyle/>
          <a:p>
            <a:pPr eaLnBrk="1" hangingPunct="1"/>
            <a:r>
              <a:rPr lang="fa-IR" sz="4800" b="1" smtClean="0"/>
              <a:t>اندازه گيري سطح پلاسمايي </a:t>
            </a:r>
            <a:r>
              <a:rPr lang="en-US" sz="4800" b="1" smtClean="0">
                <a:cs typeface="Arial" pitchFamily="34" charset="0"/>
              </a:rPr>
              <a:t>ADH</a:t>
            </a:r>
          </a:p>
          <a:p>
            <a:pPr eaLnBrk="1" hangingPunct="1"/>
            <a:r>
              <a:rPr lang="fa-IR" sz="4800" b="1" smtClean="0"/>
              <a:t>اندازه گيري اسمولاليته پلاسما و ادرار</a:t>
            </a:r>
            <a:endParaRPr lang="en-US" sz="4800" b="1" smtClean="0">
              <a:cs typeface="Arial" pitchFamily="34" charset="0"/>
            </a:endParaRPr>
          </a:p>
          <a:p>
            <a:pPr eaLnBrk="1" hangingPunct="1"/>
            <a:r>
              <a:rPr lang="fa-IR" sz="4800" b="1" smtClean="0"/>
              <a:t>تجويز </a:t>
            </a:r>
            <a:r>
              <a:rPr lang="fa-IR" sz="4800" b="1" u="sng" smtClean="0"/>
              <a:t>دسموپرسين</a:t>
            </a:r>
            <a:r>
              <a:rPr lang="fa-IR" sz="4800" b="1" smtClean="0"/>
              <a:t> </a:t>
            </a:r>
            <a:r>
              <a:rPr lang="fa-IR" sz="4800" b="1" u="sng" smtClean="0"/>
              <a:t>( وازوپرسين صناعی </a:t>
            </a:r>
            <a:r>
              <a:rPr lang="fa-IR" sz="4800" b="1" smtClean="0"/>
              <a:t>) و بررسي نتايج آن </a:t>
            </a:r>
            <a:endParaRPr lang="en-US" sz="4800" b="1" smtClean="0">
              <a:cs typeface="Arial" pitchFamily="34" charset="0"/>
            </a:endParaRPr>
          </a:p>
          <a:p>
            <a:pPr eaLnBrk="1" hangingPunct="1">
              <a:buFont typeface="Arial" pitchFamily="34" charset="0"/>
              <a:buNone/>
            </a:pPr>
            <a:endParaRPr lang="fa-IR" smtClean="0"/>
          </a:p>
        </p:txBody>
      </p:sp>
    </p:spTree>
    <p:extLst>
      <p:ext uri="{BB962C8B-B14F-4D97-AF65-F5344CB8AC3E}">
        <p14:creationId xmlns:p14="http://schemas.microsoft.com/office/powerpoint/2010/main" val="3935678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defRPr/>
            </a:pPr>
            <a:r>
              <a:rPr lang="fa-IR" sz="8000" b="1" dirty="0" smtClean="0">
                <a:solidFill>
                  <a:schemeClr val="accent1">
                    <a:lumMod val="50000"/>
                  </a:schemeClr>
                </a:solidFill>
                <a:effectLst>
                  <a:outerShdw blurRad="38100" dist="38100" dir="2700000" algn="tl">
                    <a:srgbClr val="000000">
                      <a:alpha val="43137"/>
                    </a:srgbClr>
                  </a:outerShdw>
                </a:effectLst>
              </a:rPr>
              <a:t>درمان طبی </a:t>
            </a:r>
          </a:p>
        </p:txBody>
      </p:sp>
      <p:sp>
        <p:nvSpPr>
          <p:cNvPr id="3" name="Content Placeholder 2"/>
          <p:cNvSpPr>
            <a:spLocks noGrp="1"/>
          </p:cNvSpPr>
          <p:nvPr>
            <p:ph idx="1"/>
          </p:nvPr>
        </p:nvSpPr>
        <p:spPr>
          <a:xfrm>
            <a:off x="0" y="1600200"/>
            <a:ext cx="9144000" cy="5257800"/>
          </a:xfrm>
        </p:spPr>
        <p:txBody>
          <a:bodyPr rtlCol="1">
            <a:normAutofit fontScale="92500" lnSpcReduction="20000"/>
          </a:bodyPr>
          <a:lstStyle/>
          <a:p>
            <a:pPr eaLnBrk="1" fontAlgn="auto" hangingPunct="1">
              <a:spcAft>
                <a:spcPts val="0"/>
              </a:spcAft>
              <a:defRPr/>
            </a:pPr>
            <a:r>
              <a:rPr lang="fa-IR" sz="4800" b="1" dirty="0" smtClean="0">
                <a:solidFill>
                  <a:schemeClr val="accent1">
                    <a:lumMod val="50000"/>
                  </a:schemeClr>
                </a:solidFill>
                <a:effectLst>
                  <a:outerShdw blurRad="38100" dist="38100" dir="2700000" algn="tl">
                    <a:srgbClr val="000000">
                      <a:alpha val="43137"/>
                    </a:srgbClr>
                  </a:outerShdw>
                </a:effectLst>
              </a:rPr>
              <a:t>درمان دارويی: </a:t>
            </a:r>
          </a:p>
          <a:p>
            <a:pPr eaLnBrk="1" fontAlgn="auto" hangingPunct="1">
              <a:spcAft>
                <a:spcPts val="0"/>
              </a:spcAft>
              <a:defRPr/>
            </a:pPr>
            <a:r>
              <a:rPr lang="fa-IR" sz="4400" b="1" dirty="0" smtClean="0">
                <a:effectLst>
                  <a:outerShdw blurRad="38100" dist="38100" dir="2700000" algn="tl">
                    <a:srgbClr val="000000">
                      <a:alpha val="43137"/>
                    </a:srgbClr>
                  </a:outerShdw>
                </a:effectLst>
              </a:rPr>
              <a:t>ديورتيكهای تیازیدی</a:t>
            </a:r>
            <a:endParaRPr lang="en-US" sz="4000" b="1" dirty="0" smtClean="0"/>
          </a:p>
          <a:p>
            <a:pPr eaLnBrk="1" fontAlgn="auto" hangingPunct="1">
              <a:spcAft>
                <a:spcPts val="0"/>
              </a:spcAft>
              <a:buFont typeface="Arial" pitchFamily="34" charset="0"/>
              <a:buNone/>
              <a:defRPr/>
            </a:pPr>
            <a:r>
              <a:rPr lang="fa-IR" sz="3900" b="1" dirty="0" smtClean="0"/>
              <a:t>  مثل </a:t>
            </a:r>
            <a:r>
              <a:rPr lang="en-US" sz="3900" b="1" dirty="0" smtClean="0"/>
              <a:t>Hydrochlorothiazide</a:t>
            </a:r>
            <a:endParaRPr lang="fa-IR" sz="3900" b="1" dirty="0" smtClean="0">
              <a:effectLst>
                <a:outerShdw blurRad="38100" dist="38100" dir="2700000" algn="tl">
                  <a:srgbClr val="000000">
                    <a:alpha val="43137"/>
                  </a:srgbClr>
                </a:outerShdw>
              </a:effectLst>
            </a:endParaRPr>
          </a:p>
          <a:p>
            <a:pPr eaLnBrk="1" fontAlgn="auto" hangingPunct="1">
              <a:spcAft>
                <a:spcPts val="0"/>
              </a:spcAft>
              <a:defRPr/>
            </a:pPr>
            <a:r>
              <a:rPr lang="fa-IR" sz="4400" b="1" dirty="0" smtClean="0">
                <a:effectLst>
                  <a:outerShdw blurRad="38100" dist="38100" dir="2700000" algn="tl">
                    <a:srgbClr val="000000">
                      <a:alpha val="43137"/>
                    </a:srgbClr>
                  </a:outerShdw>
                </a:effectLst>
              </a:rPr>
              <a:t>اسپري دسموپرسين (</a:t>
            </a:r>
            <a:r>
              <a:rPr lang="en-US" sz="4400" b="1" dirty="0" smtClean="0">
                <a:effectLst>
                  <a:outerShdw blurRad="38100" dist="38100" dir="2700000" algn="tl">
                    <a:srgbClr val="000000">
                      <a:alpha val="43137"/>
                    </a:srgbClr>
                  </a:outerShdw>
                </a:effectLst>
              </a:rPr>
              <a:t>minirin</a:t>
            </a:r>
            <a:r>
              <a:rPr lang="fa-IR" sz="4400" b="1" dirty="0" smtClean="0">
                <a:effectLst>
                  <a:outerShdw blurRad="38100" dist="38100" dir="2700000" algn="tl">
                    <a:srgbClr val="000000">
                      <a:alpha val="43137"/>
                    </a:srgbClr>
                  </a:outerShdw>
                </a:effectLst>
              </a:rPr>
              <a:t>)</a:t>
            </a:r>
          </a:p>
          <a:p>
            <a:pPr eaLnBrk="1" fontAlgn="auto" hangingPunct="1">
              <a:spcAft>
                <a:spcPts val="0"/>
              </a:spcAft>
              <a:defRPr/>
            </a:pPr>
            <a:r>
              <a:rPr lang="fa-IR" sz="4400" b="1" dirty="0" smtClean="0">
                <a:effectLst>
                  <a:outerShdw blurRad="38100" dist="38100" dir="2700000" algn="tl">
                    <a:srgbClr val="000000">
                      <a:alpha val="43137"/>
                    </a:srgbClr>
                  </a:outerShdw>
                </a:effectLst>
              </a:rPr>
              <a:t> تزريق وازوپرسين </a:t>
            </a:r>
          </a:p>
          <a:p>
            <a:pPr eaLnBrk="1" fontAlgn="auto" hangingPunct="1">
              <a:spcAft>
                <a:spcPts val="0"/>
              </a:spcAft>
              <a:defRPr/>
            </a:pPr>
            <a:endParaRPr lang="en-US" dirty="0" smtClean="0"/>
          </a:p>
          <a:p>
            <a:pPr eaLnBrk="1" fontAlgn="auto" hangingPunct="1">
              <a:spcAft>
                <a:spcPts val="0"/>
              </a:spcAft>
              <a:defRPr/>
            </a:pPr>
            <a:r>
              <a:rPr lang="fa-IR" sz="4800" b="1" dirty="0" smtClean="0">
                <a:solidFill>
                  <a:schemeClr val="accent1">
                    <a:lumMod val="50000"/>
                  </a:schemeClr>
                </a:solidFill>
                <a:effectLst>
                  <a:outerShdw blurRad="38100" dist="38100" dir="2700000" algn="tl">
                    <a:srgbClr val="000000">
                      <a:alpha val="43137"/>
                    </a:srgbClr>
                  </a:outerShdw>
                </a:effectLst>
              </a:rPr>
              <a:t>درمان جراحي:</a:t>
            </a:r>
          </a:p>
          <a:p>
            <a:pPr eaLnBrk="1" fontAlgn="auto" hangingPunct="1">
              <a:spcAft>
                <a:spcPts val="0"/>
              </a:spcAft>
              <a:defRPr/>
            </a:pPr>
            <a:r>
              <a:rPr lang="fa-IR" dirty="0" smtClean="0"/>
              <a:t> </a:t>
            </a:r>
            <a:r>
              <a:rPr lang="fa-IR" sz="4400" b="1" dirty="0" smtClean="0">
                <a:effectLst>
                  <a:outerShdw blurRad="38100" dist="38100" dir="2700000" algn="tl">
                    <a:srgbClr val="000000">
                      <a:alpha val="43137"/>
                    </a:srgbClr>
                  </a:outerShdw>
                </a:effectLst>
              </a:rPr>
              <a:t>برداشتن تومور</a:t>
            </a:r>
          </a:p>
        </p:txBody>
      </p:sp>
    </p:spTree>
    <p:extLst>
      <p:ext uri="{BB962C8B-B14F-4D97-AF65-F5344CB8AC3E}">
        <p14:creationId xmlns:p14="http://schemas.microsoft.com/office/powerpoint/2010/main" val="3721746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defRPr/>
            </a:pPr>
            <a:r>
              <a:rPr lang="fa-IR" sz="7200" b="1" dirty="0" smtClean="0">
                <a:solidFill>
                  <a:srgbClr val="00B050"/>
                </a:solidFill>
                <a:effectLst>
                  <a:outerShdw blurRad="38100" dist="38100" dir="2700000" algn="tl">
                    <a:srgbClr val="000000">
                      <a:alpha val="43137"/>
                    </a:srgbClr>
                  </a:outerShdw>
                </a:effectLst>
              </a:rPr>
              <a:t>مراقبت پرستاری </a:t>
            </a:r>
          </a:p>
        </p:txBody>
      </p:sp>
      <p:sp>
        <p:nvSpPr>
          <p:cNvPr id="3" name="Content Placeholder 2"/>
          <p:cNvSpPr>
            <a:spLocks noGrp="1"/>
          </p:cNvSpPr>
          <p:nvPr>
            <p:ph idx="1"/>
          </p:nvPr>
        </p:nvSpPr>
        <p:spPr>
          <a:xfrm>
            <a:off x="0" y="1600200"/>
            <a:ext cx="9144000" cy="5257800"/>
          </a:xfrm>
        </p:spPr>
        <p:txBody>
          <a:bodyPr rtlCol="1">
            <a:normAutofit lnSpcReduction="10000"/>
          </a:bodyPr>
          <a:lstStyle/>
          <a:p>
            <a:pPr eaLnBrk="1" fontAlgn="auto" hangingPunct="1">
              <a:spcAft>
                <a:spcPts val="0"/>
              </a:spcAft>
              <a:buFont typeface="Wingdings" pitchFamily="2" charset="2"/>
              <a:buChar char="v"/>
              <a:defRPr/>
            </a:pPr>
            <a:r>
              <a:rPr lang="fa-IR" sz="4400" b="1" dirty="0" smtClean="0">
                <a:effectLst>
                  <a:outerShdw blurRad="38100" dist="38100" dir="2700000" algn="tl">
                    <a:srgbClr val="000000">
                      <a:alpha val="43137"/>
                    </a:srgbClr>
                  </a:outerShdw>
                </a:effectLst>
              </a:rPr>
              <a:t>كنترل وزن</a:t>
            </a:r>
          </a:p>
          <a:p>
            <a:pPr eaLnBrk="1" fontAlgn="auto" hangingPunct="1">
              <a:spcAft>
                <a:spcPts val="0"/>
              </a:spcAft>
              <a:buFont typeface="Wingdings" pitchFamily="2" charset="2"/>
              <a:buChar char="v"/>
              <a:defRPr/>
            </a:pPr>
            <a:r>
              <a:rPr lang="fa-IR" sz="4400" b="1" dirty="0" smtClean="0">
                <a:effectLst>
                  <a:outerShdw blurRad="38100" dist="38100" dir="2700000" algn="tl">
                    <a:srgbClr val="000000">
                      <a:alpha val="43137"/>
                    </a:srgbClr>
                  </a:outerShdw>
                </a:effectLst>
              </a:rPr>
              <a:t>كنترل دقيق مايعات و الكتروليتها</a:t>
            </a:r>
          </a:p>
          <a:p>
            <a:pPr eaLnBrk="1" fontAlgn="auto" hangingPunct="1">
              <a:spcAft>
                <a:spcPts val="0"/>
              </a:spcAft>
              <a:buFont typeface="Wingdings" pitchFamily="2" charset="2"/>
              <a:buChar char="v"/>
              <a:defRPr/>
            </a:pPr>
            <a:r>
              <a:rPr lang="fa-IR" sz="4400" b="1" dirty="0" smtClean="0">
                <a:effectLst>
                  <a:outerShdw blurRad="38100" dist="38100" dir="2700000" algn="tl">
                    <a:srgbClr val="000000">
                      <a:alpha val="43137"/>
                    </a:srgbClr>
                  </a:outerShdw>
                </a:effectLst>
              </a:rPr>
              <a:t> كنترل نبض و فشار خون  </a:t>
            </a:r>
            <a:endParaRPr lang="en-US" sz="4400" b="1" dirty="0" smtClean="0">
              <a:effectLst>
                <a:outerShdw blurRad="38100" dist="38100" dir="2700000" algn="tl">
                  <a:srgbClr val="000000">
                    <a:alpha val="43137"/>
                  </a:srgbClr>
                </a:outerShdw>
              </a:effectLst>
            </a:endParaRPr>
          </a:p>
          <a:p>
            <a:pPr eaLnBrk="1" fontAlgn="auto" hangingPunct="1">
              <a:spcAft>
                <a:spcPts val="0"/>
              </a:spcAft>
              <a:buFont typeface="Wingdings" pitchFamily="2" charset="2"/>
              <a:buChar char="v"/>
              <a:defRPr/>
            </a:pPr>
            <a:r>
              <a:rPr lang="fa-IR" sz="4400" b="1" dirty="0" smtClean="0">
                <a:effectLst>
                  <a:outerShdw blurRad="38100" dist="38100" dir="2700000" algn="tl">
                    <a:srgbClr val="000000">
                      <a:alpha val="43137"/>
                    </a:srgbClr>
                  </a:outerShdw>
                </a:effectLst>
              </a:rPr>
              <a:t>آموزش به بیمار درباره داروها</a:t>
            </a:r>
            <a:endParaRPr lang="en-US" sz="4400" b="1" dirty="0" smtClean="0">
              <a:effectLst>
                <a:outerShdw blurRad="38100" dist="38100" dir="2700000" algn="tl">
                  <a:srgbClr val="000000">
                    <a:alpha val="43137"/>
                  </a:srgbClr>
                </a:outerShdw>
              </a:effectLst>
            </a:endParaRPr>
          </a:p>
          <a:p>
            <a:pPr eaLnBrk="1" fontAlgn="auto" hangingPunct="1">
              <a:spcAft>
                <a:spcPts val="0"/>
              </a:spcAft>
              <a:buFont typeface="Wingdings" pitchFamily="2" charset="2"/>
              <a:buChar char="v"/>
              <a:defRPr/>
            </a:pPr>
            <a:r>
              <a:rPr lang="fa-IR" sz="4400" b="1" dirty="0" smtClean="0">
                <a:effectLst>
                  <a:outerShdw blurRad="38100" dist="38100" dir="2700000" algn="tl">
                    <a:srgbClr val="000000">
                      <a:alpha val="43137"/>
                    </a:srgbClr>
                  </a:outerShdw>
                </a:effectLst>
              </a:rPr>
              <a:t>در صورت وجود بيماري عروق كرونر تجويز وازوپرسين بايد با احتياط انجام گيرد؛ زيرا اين دارو سبب انقباض عروق مي شود. </a:t>
            </a:r>
            <a:endParaRPr lang="en-US" sz="4400" b="1" dirty="0" smtClean="0">
              <a:effectLst>
                <a:outerShdw blurRad="38100" dist="38100" dir="2700000" algn="tl">
                  <a:srgbClr val="000000">
                    <a:alpha val="43137"/>
                  </a:srgbClr>
                </a:outerShdw>
              </a:effectLst>
            </a:endParaRPr>
          </a:p>
          <a:p>
            <a:pPr eaLnBrk="1" fontAlgn="auto" hangingPunct="1">
              <a:spcAft>
                <a:spcPts val="0"/>
              </a:spcAft>
              <a:defRPr/>
            </a:pPr>
            <a:endParaRPr lang="fa-IR" dirty="0" smtClean="0"/>
          </a:p>
        </p:txBody>
      </p:sp>
    </p:spTree>
    <p:extLst>
      <p:ext uri="{BB962C8B-B14F-4D97-AF65-F5344CB8AC3E}">
        <p14:creationId xmlns:p14="http://schemas.microsoft.com/office/powerpoint/2010/main" val="24993120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dddddddddddff.jpg"/>
          <p:cNvPicPr>
            <a:picLocks noGrp="1" noChangeAspect="1"/>
          </p:cNvPicPr>
          <p:nvPr>
            <p:ph idx="1"/>
          </p:nvPr>
        </p:nvPicPr>
        <p:blipFill>
          <a:blip r:embed="rId2" cstate="print"/>
          <a:stretch>
            <a:fillRect/>
          </a:stretch>
        </p:blipFill>
        <p:spPr>
          <a:xfrm>
            <a:off x="0" y="0"/>
            <a:ext cx="9144000" cy="6858000"/>
          </a:xfrm>
          <a:effectLst>
            <a:softEdge rad="112500"/>
          </a:effectLst>
        </p:spPr>
      </p:pic>
    </p:spTree>
    <p:extLst>
      <p:ext uri="{BB962C8B-B14F-4D97-AF65-F5344CB8AC3E}">
        <p14:creationId xmlns:p14="http://schemas.microsoft.com/office/powerpoint/2010/main" val="14565349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1">
            <a:noAutofit/>
          </a:bodyPr>
          <a:lstStyle/>
          <a:p>
            <a:pPr eaLnBrk="1" fontAlgn="auto" hangingPunct="1">
              <a:spcAft>
                <a:spcPts val="0"/>
              </a:spcAft>
              <a:defRPr/>
            </a:pPr>
            <a:r>
              <a:rPr lang="fa-IR" sz="4800" b="1" dirty="0" smtClean="0">
                <a:solidFill>
                  <a:schemeClr val="accent1">
                    <a:lumMod val="50000"/>
                  </a:schemeClr>
                </a:solidFill>
                <a:effectLst>
                  <a:outerShdw blurRad="38100" dist="38100" dir="2700000" algn="tl">
                    <a:srgbClr val="000000">
                      <a:alpha val="43137"/>
                    </a:srgbClr>
                  </a:outerShdw>
                </a:effectLst>
              </a:rPr>
              <a:t>سندرم ترشح نابجا هورمون ضد ادراری (</a:t>
            </a:r>
            <a:r>
              <a:rPr lang="en-US" sz="4800" b="1" dirty="0" smtClean="0">
                <a:solidFill>
                  <a:schemeClr val="accent1">
                    <a:lumMod val="50000"/>
                  </a:schemeClr>
                </a:solidFill>
                <a:effectLst>
                  <a:outerShdw blurRad="38100" dist="38100" dir="2700000" algn="tl">
                    <a:srgbClr val="000000">
                      <a:alpha val="43137"/>
                    </a:srgbClr>
                  </a:outerShdw>
                </a:effectLst>
              </a:rPr>
              <a:t>SIADH</a:t>
            </a:r>
            <a:r>
              <a:rPr lang="fa-IR" sz="4800" b="1" dirty="0" smtClean="0">
                <a:solidFill>
                  <a:schemeClr val="accent1">
                    <a:lumMod val="50000"/>
                  </a:schemeClr>
                </a:solidFill>
                <a:effectLst>
                  <a:outerShdw blurRad="38100" dist="38100" dir="2700000" algn="tl">
                    <a:srgbClr val="000000">
                      <a:alpha val="43137"/>
                    </a:srgbClr>
                  </a:outerShdw>
                </a:effectLst>
              </a:rPr>
              <a:t>)</a:t>
            </a:r>
          </a:p>
        </p:txBody>
      </p:sp>
      <p:sp>
        <p:nvSpPr>
          <p:cNvPr id="26627" name="Content Placeholder 2"/>
          <p:cNvSpPr>
            <a:spLocks noGrp="1"/>
          </p:cNvSpPr>
          <p:nvPr>
            <p:ph idx="1"/>
          </p:nvPr>
        </p:nvSpPr>
        <p:spPr>
          <a:xfrm>
            <a:off x="0" y="1887538"/>
            <a:ext cx="9144000" cy="4710112"/>
          </a:xfrm>
        </p:spPr>
        <p:txBody>
          <a:bodyPr/>
          <a:lstStyle/>
          <a:p>
            <a:pPr eaLnBrk="1" hangingPunct="1">
              <a:defRPr/>
            </a:pPr>
            <a:r>
              <a:rPr lang="fa-IR" sz="3600" b="1" dirty="0" smtClean="0">
                <a:effectLst>
                  <a:outerShdw blurRad="38100" dist="38100" dir="2700000" algn="tl">
                    <a:srgbClr val="000000">
                      <a:alpha val="43137"/>
                    </a:srgbClr>
                  </a:outerShdw>
                </a:effectLst>
              </a:rPr>
              <a:t>ترشح هورمون بیش از نیاز بدن</a:t>
            </a:r>
          </a:p>
          <a:p>
            <a:pPr eaLnBrk="1" hangingPunct="1">
              <a:defRPr/>
            </a:pPr>
            <a:r>
              <a:rPr lang="fa-IR" sz="3600" b="1" dirty="0" smtClean="0">
                <a:effectLst>
                  <a:outerShdw blurRad="38100" dist="38100" dir="2700000" algn="tl">
                    <a:srgbClr val="000000">
                      <a:alpha val="43137"/>
                    </a:srgbClr>
                  </a:outerShdw>
                </a:effectLst>
              </a:rPr>
              <a:t>اين بيماران قادر به دفع ادرار نمي باشند.</a:t>
            </a:r>
          </a:p>
          <a:p>
            <a:pPr eaLnBrk="1" hangingPunct="1">
              <a:defRPr/>
            </a:pPr>
            <a:r>
              <a:rPr lang="fa-IR" sz="2800" b="1" u="sng" dirty="0" smtClean="0">
                <a:effectLst>
                  <a:outerShdw blurRad="38100" dist="38100" dir="2700000" algn="tl">
                    <a:srgbClr val="000000">
                      <a:alpha val="43137"/>
                    </a:srgbClr>
                  </a:outerShdw>
                </a:effectLst>
              </a:rPr>
              <a:t>احتباس مايعات (مسمومیت با آب) و كمبود سديم </a:t>
            </a:r>
            <a:r>
              <a:rPr lang="fa-IR" sz="2800" b="1" dirty="0" smtClean="0">
                <a:effectLst>
                  <a:outerShdw blurRad="38100" dist="38100" dir="2700000" algn="tl">
                    <a:srgbClr val="000000">
                      <a:alpha val="43137"/>
                    </a:srgbClr>
                  </a:outerShdw>
                </a:effectLst>
              </a:rPr>
              <a:t>(هيپوناترمي رقتي) </a:t>
            </a:r>
            <a:endParaRPr lang="en-US" sz="2800" b="1" dirty="0" smtClean="0">
              <a:effectLst>
                <a:outerShdw blurRad="38100" dist="38100" dir="2700000" algn="tl">
                  <a:srgbClr val="000000">
                    <a:alpha val="43137"/>
                  </a:srgbClr>
                </a:outerShdw>
              </a:effectLst>
              <a:cs typeface="Arial" pitchFamily="34" charset="0"/>
            </a:endParaRPr>
          </a:p>
          <a:p>
            <a:pPr eaLnBrk="1" hangingPunct="1">
              <a:defRPr/>
            </a:pPr>
            <a:r>
              <a:rPr lang="en-US" sz="3600" b="1" dirty="0" smtClean="0">
                <a:effectLst>
                  <a:outerShdw blurRad="38100" dist="38100" dir="2700000" algn="tl">
                    <a:srgbClr val="000000">
                      <a:alpha val="43137"/>
                    </a:srgbClr>
                  </a:outerShdw>
                </a:effectLst>
                <a:cs typeface="Arial" pitchFamily="34" charset="0"/>
              </a:rPr>
              <a:t>SIADH</a:t>
            </a:r>
            <a:r>
              <a:rPr lang="fa-IR" sz="3600" b="1" dirty="0" smtClean="0">
                <a:effectLst>
                  <a:outerShdw blurRad="38100" dist="38100" dir="2700000" algn="tl">
                    <a:srgbClr val="000000">
                      <a:alpha val="43137"/>
                    </a:srgbClr>
                  </a:outerShdw>
                </a:effectLst>
              </a:rPr>
              <a:t>  غالباً منشأ غير اندوكرينی</a:t>
            </a:r>
          </a:p>
          <a:p>
            <a:pPr eaLnBrk="1" hangingPunct="1">
              <a:buFont typeface="Arial" pitchFamily="34" charset="0"/>
              <a:buNone/>
              <a:defRPr/>
            </a:pPr>
            <a:r>
              <a:rPr lang="fa-IR" sz="3600" b="1" dirty="0" smtClean="0">
                <a:effectLst>
                  <a:outerShdw blurRad="38100" dist="38100" dir="2700000" algn="tl">
                    <a:srgbClr val="000000">
                      <a:alpha val="43137"/>
                    </a:srgbClr>
                  </a:outerShdw>
                </a:effectLst>
              </a:rPr>
              <a:t> (برای مثال سرطان ریه)</a:t>
            </a:r>
            <a:endParaRPr lang="en-US" sz="3600" b="1" dirty="0" smtClean="0">
              <a:effectLst>
                <a:outerShdw blurRad="38100" dist="38100" dir="2700000" algn="tl">
                  <a:srgbClr val="000000">
                    <a:alpha val="43137"/>
                  </a:srgbClr>
                </a:outerShdw>
              </a:effectLst>
              <a:cs typeface="Arial" pitchFamily="34" charset="0"/>
            </a:endParaRPr>
          </a:p>
          <a:p>
            <a:pPr eaLnBrk="1" hangingPunct="1">
              <a:defRPr/>
            </a:pPr>
            <a:r>
              <a:rPr lang="en-US" sz="3600" b="1" dirty="0" smtClean="0">
                <a:effectLst>
                  <a:outerShdw blurRad="38100" dist="38100" dir="2700000" algn="tl">
                    <a:srgbClr val="000000">
                      <a:alpha val="43137"/>
                    </a:srgbClr>
                  </a:outerShdw>
                </a:effectLst>
                <a:cs typeface="Arial" pitchFamily="34" charset="0"/>
              </a:rPr>
              <a:t>SIADH</a:t>
            </a:r>
            <a:r>
              <a:rPr lang="fa-IR" sz="3600" b="1" dirty="0" smtClean="0">
                <a:effectLst>
                  <a:outerShdw blurRad="38100" dist="38100" dir="2700000" algn="tl">
                    <a:srgbClr val="000000">
                      <a:alpha val="43137"/>
                    </a:srgbClr>
                  </a:outerShdw>
                </a:effectLst>
              </a:rPr>
              <a:t>  يكي از شايعترين علل </a:t>
            </a:r>
            <a:r>
              <a:rPr lang="fa-IR" sz="3600" b="1" u="sng" dirty="0" smtClean="0">
                <a:solidFill>
                  <a:schemeClr val="accent1">
                    <a:lumMod val="50000"/>
                  </a:schemeClr>
                </a:solidFill>
                <a:effectLst>
                  <a:outerShdw blurRad="38100" dist="38100" dir="2700000" algn="tl">
                    <a:srgbClr val="000000">
                      <a:alpha val="43137"/>
                    </a:srgbClr>
                  </a:outerShdw>
                </a:effectLst>
              </a:rPr>
              <a:t>هيپوناترمی</a:t>
            </a:r>
            <a:endParaRPr lang="en-US" sz="3600" b="1" u="sng" dirty="0" smtClean="0">
              <a:solidFill>
                <a:schemeClr val="accent1">
                  <a:lumMod val="50000"/>
                </a:schemeClr>
              </a:solidFill>
              <a:effectLst>
                <a:outerShdw blurRad="38100" dist="38100" dir="2700000" algn="tl">
                  <a:srgbClr val="000000">
                    <a:alpha val="43137"/>
                  </a:srgbClr>
                </a:outerShdw>
              </a:effectLst>
              <a:cs typeface="Arial" pitchFamily="34" charset="0"/>
            </a:endParaRPr>
          </a:p>
          <a:p>
            <a:pPr eaLnBrk="1" hangingPunct="1">
              <a:buFont typeface="Arial" pitchFamily="34" charset="0"/>
              <a:buNone/>
              <a:defRPr/>
            </a:pPr>
            <a:endParaRPr lang="fa-IR" sz="3600" b="1"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99539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تظاهرات بالینی</a:t>
            </a:r>
            <a:endParaRPr lang="fa-IR" dirty="0"/>
          </a:p>
        </p:txBody>
      </p:sp>
      <p:sp>
        <p:nvSpPr>
          <p:cNvPr id="3" name="Content Placeholder 2"/>
          <p:cNvSpPr>
            <a:spLocks noGrp="1"/>
          </p:cNvSpPr>
          <p:nvPr>
            <p:ph idx="1"/>
          </p:nvPr>
        </p:nvSpPr>
        <p:spPr/>
        <p:txBody>
          <a:bodyPr/>
          <a:lstStyle/>
          <a:p>
            <a:r>
              <a:rPr lang="fa-IR" dirty="0" smtClean="0"/>
              <a:t>افژایش وزن</a:t>
            </a:r>
          </a:p>
          <a:p>
            <a:r>
              <a:rPr lang="fa-IR" dirty="0" smtClean="0"/>
              <a:t>ضعف</a:t>
            </a:r>
          </a:p>
          <a:p>
            <a:r>
              <a:rPr lang="fa-IR" dirty="0" smtClean="0"/>
              <a:t>خواب آلودگی</a:t>
            </a:r>
          </a:p>
          <a:p>
            <a:r>
              <a:rPr lang="fa-IR" dirty="0" smtClean="0"/>
              <a:t>کاهش سطح هوشیاری</a:t>
            </a:r>
          </a:p>
          <a:p>
            <a:r>
              <a:rPr lang="fa-IR" dirty="0" smtClean="0"/>
              <a:t>کاهش سدیم آلبومین و اسمولالیته خون</a:t>
            </a:r>
          </a:p>
          <a:p>
            <a:endParaRPr lang="fa-IR" dirty="0"/>
          </a:p>
        </p:txBody>
      </p:sp>
    </p:spTree>
    <p:extLst>
      <p:ext uri="{BB962C8B-B14F-4D97-AF65-F5344CB8AC3E}">
        <p14:creationId xmlns:p14="http://schemas.microsoft.com/office/powerpoint/2010/main" val="1841329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defRPr/>
            </a:pPr>
            <a:r>
              <a:rPr lang="fa-IR" sz="7200" b="1" dirty="0" smtClean="0">
                <a:solidFill>
                  <a:schemeClr val="accent1">
                    <a:lumMod val="50000"/>
                  </a:schemeClr>
                </a:solidFill>
              </a:rPr>
              <a:t>علل </a:t>
            </a:r>
            <a:r>
              <a:rPr lang="en-US" sz="7200" b="1" dirty="0" smtClean="0">
                <a:solidFill>
                  <a:schemeClr val="accent1">
                    <a:lumMod val="50000"/>
                  </a:schemeClr>
                </a:solidFill>
              </a:rPr>
              <a:t>SIADH</a:t>
            </a:r>
            <a:endParaRPr lang="fa-IR" dirty="0" smtClean="0">
              <a:solidFill>
                <a:schemeClr val="accent1">
                  <a:lumMod val="50000"/>
                </a:schemeClr>
              </a:solidFill>
            </a:endParaRPr>
          </a:p>
        </p:txBody>
      </p:sp>
      <p:sp>
        <p:nvSpPr>
          <p:cNvPr id="3" name="Content Placeholder 2"/>
          <p:cNvSpPr>
            <a:spLocks noGrp="1"/>
          </p:cNvSpPr>
          <p:nvPr>
            <p:ph idx="1"/>
          </p:nvPr>
        </p:nvSpPr>
        <p:spPr>
          <a:xfrm>
            <a:off x="0" y="1600200"/>
            <a:ext cx="9144000" cy="5257800"/>
          </a:xfrm>
        </p:spPr>
        <p:txBody>
          <a:bodyPr rtlCol="1">
            <a:normAutofit fontScale="92500" lnSpcReduction="10000"/>
          </a:bodyPr>
          <a:lstStyle/>
          <a:p>
            <a:pPr eaLnBrk="1" fontAlgn="auto" hangingPunct="1">
              <a:spcAft>
                <a:spcPts val="0"/>
              </a:spcAft>
              <a:defRPr/>
            </a:pPr>
            <a:r>
              <a:rPr lang="fa-IR" sz="4000" b="1" dirty="0" smtClean="0">
                <a:effectLst>
                  <a:outerShdw blurRad="38100" dist="38100" dir="2700000" algn="tl">
                    <a:srgbClr val="000000">
                      <a:alpha val="43137"/>
                    </a:srgbClr>
                  </a:outerShdw>
                </a:effectLst>
              </a:rPr>
              <a:t>اختلالات عصبي مركزي: </a:t>
            </a:r>
            <a:r>
              <a:rPr lang="fa-IR" sz="3500" b="1" dirty="0" smtClean="0">
                <a:effectLst>
                  <a:outerShdw blurRad="38100" dist="38100" dir="2700000" algn="tl">
                    <a:srgbClr val="000000">
                      <a:alpha val="43137"/>
                    </a:srgbClr>
                  </a:outerShdw>
                </a:effectLst>
              </a:rPr>
              <a:t>ضربه به سر، جراحي يا عفونت</a:t>
            </a:r>
            <a:endParaRPr lang="en-US" sz="4000" b="1" dirty="0" smtClean="0">
              <a:effectLst>
                <a:outerShdw blurRad="38100" dist="38100" dir="2700000" algn="tl">
                  <a:srgbClr val="000000">
                    <a:alpha val="43137"/>
                  </a:srgbClr>
                </a:outerShdw>
              </a:effectLst>
            </a:endParaRPr>
          </a:p>
          <a:p>
            <a:pPr eaLnBrk="1" fontAlgn="auto" hangingPunct="1">
              <a:spcAft>
                <a:spcPts val="0"/>
              </a:spcAft>
              <a:defRPr/>
            </a:pPr>
            <a:r>
              <a:rPr lang="fa-IR" sz="4000" b="1" dirty="0" smtClean="0">
                <a:effectLst>
                  <a:outerShdw blurRad="38100" dist="38100" dir="2700000" algn="tl">
                    <a:srgbClr val="000000">
                      <a:alpha val="43137"/>
                    </a:srgbClr>
                  </a:outerShdw>
                </a:effectLst>
              </a:rPr>
              <a:t>درمان با مقادير زياد وازوپرسين</a:t>
            </a:r>
            <a:endParaRPr lang="en-US" sz="4000" b="1" dirty="0" smtClean="0">
              <a:effectLst>
                <a:outerShdw blurRad="38100" dist="38100" dir="2700000" algn="tl">
                  <a:srgbClr val="000000">
                    <a:alpha val="43137"/>
                  </a:srgbClr>
                </a:outerShdw>
              </a:effectLst>
            </a:endParaRPr>
          </a:p>
          <a:p>
            <a:pPr eaLnBrk="1" fontAlgn="auto" hangingPunct="1">
              <a:spcAft>
                <a:spcPts val="0"/>
              </a:spcAft>
              <a:defRPr/>
            </a:pPr>
            <a:r>
              <a:rPr lang="fa-IR" sz="4000" b="1" dirty="0" smtClean="0">
                <a:effectLst>
                  <a:outerShdw blurRad="38100" dist="38100" dir="2700000" algn="tl">
                    <a:srgbClr val="000000">
                      <a:alpha val="43137"/>
                    </a:srgbClr>
                  </a:outerShdw>
                </a:effectLst>
              </a:rPr>
              <a:t>بعضي داروها (وين كريستين، فنوتيازين ها، ضد افسردگيهاي سه حلقه اي، تيازيدها و غيره) با تحريك مستقيم غده هيپوفيز يا افزايش حساسيت توبولهاي كليوي به </a:t>
            </a:r>
            <a:r>
              <a:rPr lang="en-US" sz="4000" b="1" dirty="0" smtClean="0">
                <a:effectLst>
                  <a:outerShdw blurRad="38100" dist="38100" dir="2700000" algn="tl">
                    <a:srgbClr val="000000">
                      <a:alpha val="43137"/>
                    </a:srgbClr>
                  </a:outerShdw>
                </a:effectLst>
              </a:rPr>
              <a:t>ADH</a:t>
            </a:r>
          </a:p>
          <a:p>
            <a:pPr eaLnBrk="1" fontAlgn="auto" hangingPunct="1">
              <a:spcAft>
                <a:spcPts val="0"/>
              </a:spcAft>
              <a:defRPr/>
            </a:pPr>
            <a:r>
              <a:rPr lang="fa-IR" sz="4000" b="1" dirty="0" smtClean="0">
                <a:effectLst>
                  <a:outerShdw blurRad="38100" dist="38100" dir="2700000" algn="tl">
                    <a:srgbClr val="000000">
                      <a:alpha val="43137"/>
                    </a:srgbClr>
                  </a:outerShdw>
                </a:effectLst>
              </a:rPr>
              <a:t>نيكوتين </a:t>
            </a:r>
            <a:endParaRPr lang="en-US" sz="4000" b="1" dirty="0" smtClean="0">
              <a:effectLst>
                <a:outerShdw blurRad="38100" dist="38100" dir="2700000" algn="tl">
                  <a:srgbClr val="000000">
                    <a:alpha val="43137"/>
                  </a:srgbClr>
                </a:outerShdw>
              </a:effectLst>
            </a:endParaRPr>
          </a:p>
          <a:p>
            <a:pPr eaLnBrk="1" fontAlgn="auto" hangingPunct="1">
              <a:spcAft>
                <a:spcPts val="0"/>
              </a:spcAft>
              <a:defRPr/>
            </a:pPr>
            <a:r>
              <a:rPr lang="fa-IR" sz="4000" b="1" dirty="0" smtClean="0">
                <a:effectLst>
                  <a:outerShdw blurRad="38100" dist="38100" dir="2700000" algn="tl">
                    <a:srgbClr val="000000">
                      <a:alpha val="43137"/>
                    </a:srgbClr>
                  </a:outerShdw>
                </a:effectLst>
              </a:rPr>
              <a:t>پنوموني هاي شديد ، پنوموتوراكس</a:t>
            </a:r>
          </a:p>
          <a:p>
            <a:pPr eaLnBrk="1" fontAlgn="auto" hangingPunct="1">
              <a:spcAft>
                <a:spcPts val="0"/>
              </a:spcAft>
              <a:defRPr/>
            </a:pPr>
            <a:r>
              <a:rPr lang="fa-IR" sz="4000" b="1" dirty="0" smtClean="0">
                <a:effectLst>
                  <a:outerShdw blurRad="38100" dist="38100" dir="2700000" algn="tl">
                    <a:srgbClr val="000000">
                      <a:alpha val="43137"/>
                    </a:srgbClr>
                  </a:outerShdw>
                </a:effectLst>
              </a:rPr>
              <a:t>ساير اختلالات ريوی</a:t>
            </a:r>
            <a:endParaRPr lang="en-US" sz="4000" b="1" dirty="0" smtClean="0">
              <a:effectLst>
                <a:outerShdw blurRad="38100" dist="38100" dir="2700000" algn="tl">
                  <a:srgbClr val="000000">
                    <a:alpha val="43137"/>
                  </a:srgbClr>
                </a:outerShdw>
              </a:effectLst>
            </a:endParaRPr>
          </a:p>
          <a:p>
            <a:pPr eaLnBrk="1" fontAlgn="auto" hangingPunct="1">
              <a:spcAft>
                <a:spcPts val="0"/>
              </a:spcAft>
              <a:defRPr/>
            </a:pPr>
            <a:endParaRPr lang="fa-IR" dirty="0" smtClean="0"/>
          </a:p>
        </p:txBody>
      </p:sp>
    </p:spTree>
    <p:extLst>
      <p:ext uri="{BB962C8B-B14F-4D97-AF65-F5344CB8AC3E}">
        <p14:creationId xmlns:p14="http://schemas.microsoft.com/office/powerpoint/2010/main" val="21270628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defRPr/>
            </a:pPr>
            <a:r>
              <a:rPr lang="fa-IR" sz="8800" b="1" dirty="0" smtClean="0">
                <a:solidFill>
                  <a:schemeClr val="accent1">
                    <a:lumMod val="50000"/>
                  </a:schemeClr>
                </a:solidFill>
                <a:effectLst>
                  <a:outerShdw blurRad="38100" dist="38100" dir="2700000" algn="tl">
                    <a:srgbClr val="000000">
                      <a:alpha val="43137"/>
                    </a:srgbClr>
                  </a:outerShdw>
                </a:effectLst>
              </a:rPr>
              <a:t>درمان طبی</a:t>
            </a:r>
          </a:p>
        </p:txBody>
      </p:sp>
      <p:sp>
        <p:nvSpPr>
          <p:cNvPr id="30723" name="Content Placeholder 2"/>
          <p:cNvSpPr>
            <a:spLocks noGrp="1"/>
          </p:cNvSpPr>
          <p:nvPr>
            <p:ph idx="1"/>
          </p:nvPr>
        </p:nvSpPr>
        <p:spPr>
          <a:xfrm>
            <a:off x="0" y="1844675"/>
            <a:ext cx="9144000" cy="5013325"/>
          </a:xfrm>
        </p:spPr>
        <p:txBody>
          <a:bodyPr/>
          <a:lstStyle/>
          <a:p>
            <a:pPr eaLnBrk="1" hangingPunct="1">
              <a:defRPr/>
            </a:pPr>
            <a:r>
              <a:rPr lang="fa-IR" sz="4800" b="1" dirty="0" smtClean="0">
                <a:effectLst>
                  <a:outerShdw blurRad="38100" dist="38100" dir="2700000" algn="tl">
                    <a:srgbClr val="000000">
                      <a:alpha val="43137"/>
                    </a:srgbClr>
                  </a:outerShdw>
                </a:effectLst>
              </a:rPr>
              <a:t>محدود كردن مايعات تا نیم ليتر در روز </a:t>
            </a:r>
            <a:endParaRPr lang="en-US" sz="4800" b="1" dirty="0" smtClean="0">
              <a:effectLst>
                <a:outerShdw blurRad="38100" dist="38100" dir="2700000" algn="tl">
                  <a:srgbClr val="000000">
                    <a:alpha val="43137"/>
                  </a:srgbClr>
                </a:outerShdw>
              </a:effectLst>
              <a:cs typeface="Arial" pitchFamily="34" charset="0"/>
            </a:endParaRPr>
          </a:p>
          <a:p>
            <a:pPr eaLnBrk="1" hangingPunct="1">
              <a:defRPr/>
            </a:pPr>
            <a:r>
              <a:rPr lang="fa-IR" sz="4800" b="1" dirty="0" smtClean="0">
                <a:effectLst>
                  <a:outerShdw blurRad="38100" dist="38100" dir="2700000" algn="tl">
                    <a:srgbClr val="000000">
                      <a:alpha val="43137"/>
                    </a:srgbClr>
                  </a:outerShdw>
                </a:effectLst>
              </a:rPr>
              <a:t>جايگزيني با دقت </a:t>
            </a:r>
            <a:r>
              <a:rPr lang="en-US" sz="4800" b="1" dirty="0" smtClean="0">
                <a:effectLst>
                  <a:outerShdw blurRad="38100" dist="38100" dir="2700000" algn="tl">
                    <a:srgbClr val="000000">
                      <a:alpha val="43137"/>
                    </a:srgbClr>
                  </a:outerShdw>
                </a:effectLst>
                <a:cs typeface="Arial" pitchFamily="34" charset="0"/>
              </a:rPr>
              <a:t>Na</a:t>
            </a:r>
          </a:p>
          <a:p>
            <a:pPr eaLnBrk="1" hangingPunct="1">
              <a:defRPr/>
            </a:pPr>
            <a:r>
              <a:rPr lang="fa-IR" sz="4800" b="1" dirty="0" smtClean="0">
                <a:effectLst>
                  <a:outerShdw blurRad="38100" dist="38100" dir="2700000" algn="tl">
                    <a:srgbClr val="000000">
                      <a:alpha val="43137"/>
                    </a:srgbClr>
                  </a:outerShdw>
                </a:effectLst>
              </a:rPr>
              <a:t>تجويز ديورتيكها(لازیکس)</a:t>
            </a:r>
            <a:endParaRPr lang="en-US" sz="4800" b="1" dirty="0" smtClean="0">
              <a:effectLst>
                <a:outerShdw blurRad="38100" dist="38100" dir="2700000" algn="tl">
                  <a:srgbClr val="000000">
                    <a:alpha val="43137"/>
                  </a:srgbClr>
                </a:outerShdw>
              </a:effectLst>
              <a:cs typeface="Arial" pitchFamily="34" charset="0"/>
            </a:endParaRPr>
          </a:p>
          <a:p>
            <a:pPr eaLnBrk="1" hangingPunct="1">
              <a:defRPr/>
            </a:pPr>
            <a:r>
              <a:rPr lang="fa-IR" sz="4800" b="1" dirty="0" smtClean="0">
                <a:effectLst>
                  <a:outerShdw blurRad="38100" dist="38100" dir="2700000" algn="tl">
                    <a:srgbClr val="000000">
                      <a:alpha val="43137"/>
                    </a:srgbClr>
                  </a:outerShdw>
                </a:effectLst>
              </a:rPr>
              <a:t>برطرف كردن علت زمينه ای</a:t>
            </a:r>
            <a:endParaRPr lang="en-US" sz="4800" b="1" dirty="0" smtClean="0">
              <a:effectLst>
                <a:outerShdw blurRad="38100" dist="38100" dir="2700000" algn="tl">
                  <a:srgbClr val="000000">
                    <a:alpha val="43137"/>
                  </a:srgbClr>
                </a:outerShdw>
              </a:effectLst>
              <a:cs typeface="Arial" pitchFamily="34" charset="0"/>
            </a:endParaRPr>
          </a:p>
        </p:txBody>
      </p:sp>
    </p:spTree>
    <p:extLst>
      <p:ext uri="{BB962C8B-B14F-4D97-AF65-F5344CB8AC3E}">
        <p14:creationId xmlns:p14="http://schemas.microsoft.com/office/powerpoint/2010/main" val="10925897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defRPr/>
            </a:pPr>
            <a:r>
              <a:rPr lang="fa-IR" sz="8000" b="1" dirty="0" smtClean="0">
                <a:effectLst>
                  <a:outerShdw blurRad="38100" dist="38100" dir="2700000" algn="tl">
                    <a:srgbClr val="000000">
                      <a:alpha val="43137"/>
                    </a:srgbClr>
                  </a:outerShdw>
                </a:effectLst>
              </a:rPr>
              <a:t>اقدامات پرستاری </a:t>
            </a:r>
          </a:p>
        </p:txBody>
      </p:sp>
      <p:sp>
        <p:nvSpPr>
          <p:cNvPr id="31747" name="Content Placeholder 2"/>
          <p:cNvSpPr>
            <a:spLocks noGrp="1"/>
          </p:cNvSpPr>
          <p:nvPr>
            <p:ph idx="1"/>
          </p:nvPr>
        </p:nvSpPr>
        <p:spPr>
          <a:xfrm>
            <a:off x="0" y="1600200"/>
            <a:ext cx="9144000" cy="5257800"/>
          </a:xfrm>
        </p:spPr>
        <p:txBody>
          <a:bodyPr/>
          <a:lstStyle/>
          <a:p>
            <a:pPr eaLnBrk="1" hangingPunct="1">
              <a:defRPr/>
            </a:pPr>
            <a:r>
              <a:rPr lang="fa-IR" sz="4400" b="1" dirty="0" smtClean="0">
                <a:effectLst>
                  <a:outerShdw blurRad="38100" dist="38100" dir="2700000" algn="tl">
                    <a:srgbClr val="000000">
                      <a:alpha val="43137"/>
                    </a:srgbClr>
                  </a:outerShdw>
                </a:effectLst>
              </a:rPr>
              <a:t>بررسي وضعيت مايعات و الكتروليت ها</a:t>
            </a:r>
            <a:endParaRPr lang="en-US" sz="4400" b="1" dirty="0" smtClean="0">
              <a:effectLst>
                <a:outerShdw blurRad="38100" dist="38100" dir="2700000" algn="tl">
                  <a:srgbClr val="000000">
                    <a:alpha val="43137"/>
                  </a:srgbClr>
                </a:outerShdw>
              </a:effectLst>
              <a:cs typeface="Arial" pitchFamily="34" charset="0"/>
            </a:endParaRPr>
          </a:p>
          <a:p>
            <a:pPr eaLnBrk="1" hangingPunct="1">
              <a:defRPr/>
            </a:pPr>
            <a:r>
              <a:rPr lang="fa-IR" sz="4000" b="1" dirty="0" smtClean="0">
                <a:effectLst>
                  <a:outerShdw blurRad="38100" dist="38100" dir="2700000" algn="tl">
                    <a:srgbClr val="000000">
                      <a:alpha val="43137"/>
                    </a:srgbClr>
                  </a:outerShdw>
                </a:effectLst>
              </a:rPr>
              <a:t>توزين روزانه بيش از 900 گرم اضافه وزن= </a:t>
            </a:r>
            <a:r>
              <a:rPr lang="fa-IR" sz="4000" b="1" u="sng" dirty="0" smtClean="0">
                <a:solidFill>
                  <a:srgbClr val="FF0000"/>
                </a:solidFill>
                <a:effectLst>
                  <a:outerShdw blurRad="38100" dist="38100" dir="2700000" algn="tl">
                    <a:srgbClr val="000000">
                      <a:alpha val="43137"/>
                    </a:srgbClr>
                  </a:outerShdw>
                </a:effectLst>
              </a:rPr>
              <a:t>خطر</a:t>
            </a:r>
            <a:endParaRPr lang="en-US" sz="4000" b="1" u="sng" dirty="0" smtClean="0">
              <a:solidFill>
                <a:srgbClr val="FF0000"/>
              </a:solidFill>
              <a:effectLst>
                <a:outerShdw blurRad="38100" dist="38100" dir="2700000" algn="tl">
                  <a:srgbClr val="000000">
                    <a:alpha val="43137"/>
                  </a:srgbClr>
                </a:outerShdw>
              </a:effectLst>
              <a:cs typeface="Arial" pitchFamily="34" charset="0"/>
            </a:endParaRPr>
          </a:p>
          <a:p>
            <a:pPr eaLnBrk="1" hangingPunct="1">
              <a:defRPr/>
            </a:pPr>
            <a:r>
              <a:rPr lang="fa-IR" sz="4400" b="1" dirty="0" smtClean="0">
                <a:effectLst>
                  <a:outerShdw blurRad="38100" dist="38100" dir="2700000" algn="tl">
                    <a:srgbClr val="000000">
                      <a:alpha val="43137"/>
                    </a:srgbClr>
                  </a:outerShdw>
                </a:effectLst>
              </a:rPr>
              <a:t>بررسي وضعيت قلب و عروق</a:t>
            </a:r>
            <a:endParaRPr lang="en-US" sz="4400" b="1" dirty="0" smtClean="0">
              <a:effectLst>
                <a:outerShdw blurRad="38100" dist="38100" dir="2700000" algn="tl">
                  <a:srgbClr val="000000">
                    <a:alpha val="43137"/>
                  </a:srgbClr>
                </a:outerShdw>
              </a:effectLst>
              <a:cs typeface="Arial" pitchFamily="34" charset="0"/>
            </a:endParaRPr>
          </a:p>
          <a:p>
            <a:pPr eaLnBrk="1" hangingPunct="1">
              <a:defRPr/>
            </a:pPr>
            <a:r>
              <a:rPr lang="fa-IR" sz="4400" b="1" dirty="0" smtClean="0">
                <a:effectLst>
                  <a:outerShdw blurRad="38100" dist="38100" dir="2700000" algn="tl">
                    <a:srgbClr val="000000">
                      <a:alpha val="43137"/>
                    </a:srgbClr>
                  </a:outerShdw>
                </a:effectLst>
              </a:rPr>
              <a:t>بررسي وضعيت نورولوژيك ( عصبي) از نظر علائم هيپوناترمی</a:t>
            </a:r>
            <a:endParaRPr lang="en-US" sz="4400" b="1" dirty="0" smtClean="0">
              <a:effectLst>
                <a:outerShdw blurRad="38100" dist="38100" dir="2700000" algn="tl">
                  <a:srgbClr val="000000">
                    <a:alpha val="43137"/>
                  </a:srgbClr>
                </a:outerShdw>
              </a:effectLst>
              <a:cs typeface="Arial" pitchFamily="34" charset="0"/>
            </a:endParaRPr>
          </a:p>
        </p:txBody>
      </p:sp>
    </p:spTree>
    <p:extLst>
      <p:ext uri="{BB962C8B-B14F-4D97-AF65-F5344CB8AC3E}">
        <p14:creationId xmlns:p14="http://schemas.microsoft.com/office/powerpoint/2010/main" val="31729713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defRPr/>
            </a:pPr>
            <a:r>
              <a:rPr lang="fa-IR" sz="8000" b="1" dirty="0" smtClean="0">
                <a:solidFill>
                  <a:srgbClr val="0070C0"/>
                </a:solidFill>
                <a:effectLst>
                  <a:outerShdw blurRad="38100" dist="38100" dir="2700000" algn="tl">
                    <a:srgbClr val="000000">
                      <a:alpha val="43137"/>
                    </a:srgbClr>
                  </a:outerShdw>
                </a:effectLst>
              </a:rPr>
              <a:t>اقدامات پرستاری</a:t>
            </a:r>
            <a:endParaRPr lang="fa-IR" sz="8000" dirty="0" smtClean="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600200"/>
            <a:ext cx="9144000" cy="5257800"/>
          </a:xfrm>
        </p:spPr>
        <p:txBody>
          <a:bodyPr rtlCol="1">
            <a:normAutofit/>
          </a:bodyPr>
          <a:lstStyle/>
          <a:p>
            <a:pPr eaLnBrk="1" fontAlgn="auto" hangingPunct="1">
              <a:spcAft>
                <a:spcPts val="0"/>
              </a:spcAft>
              <a:defRPr/>
            </a:pPr>
            <a:r>
              <a:rPr lang="fa-IR" sz="3800" b="1" dirty="0" smtClean="0">
                <a:effectLst>
                  <a:outerShdw blurRad="38100" dist="38100" dir="2700000" algn="tl">
                    <a:srgbClr val="000000">
                      <a:alpha val="43137"/>
                    </a:srgbClr>
                  </a:outerShdw>
                </a:effectLst>
              </a:rPr>
              <a:t>محدوديت دريافت مايعات طوري كه از 500 تا 600 </a:t>
            </a:r>
            <a:r>
              <a:rPr lang="fa-IR" sz="3000" b="1" dirty="0" smtClean="0">
                <a:effectLst>
                  <a:outerShdw blurRad="38100" dist="38100" dir="2700000" algn="tl">
                    <a:srgbClr val="000000">
                      <a:alpha val="43137"/>
                    </a:srgbClr>
                  </a:outerShdw>
                </a:effectLst>
              </a:rPr>
              <a:t>سی سی</a:t>
            </a:r>
            <a:endParaRPr lang="en-US" sz="3800" b="1" dirty="0" smtClean="0">
              <a:effectLst>
                <a:outerShdw blurRad="38100" dist="38100" dir="2700000" algn="tl">
                  <a:srgbClr val="000000">
                    <a:alpha val="43137"/>
                  </a:srgbClr>
                </a:outerShdw>
              </a:effectLst>
            </a:endParaRPr>
          </a:p>
          <a:p>
            <a:pPr eaLnBrk="1" fontAlgn="auto" hangingPunct="1">
              <a:spcAft>
                <a:spcPts val="0"/>
              </a:spcAft>
              <a:defRPr/>
            </a:pPr>
            <a:r>
              <a:rPr lang="fa-IR" sz="3800" b="1" dirty="0" smtClean="0">
                <a:effectLst>
                  <a:outerShdw blurRad="38100" dist="38100" dir="2700000" algn="tl">
                    <a:srgbClr val="000000">
                      <a:alpha val="43137"/>
                    </a:srgbClr>
                  </a:outerShdw>
                </a:effectLst>
              </a:rPr>
              <a:t>كم شدن ادرار را فوراً بايد اطلاع داد. </a:t>
            </a:r>
            <a:endParaRPr lang="en-US" sz="3800" b="1" dirty="0" smtClean="0">
              <a:effectLst>
                <a:outerShdw blurRad="38100" dist="38100" dir="2700000" algn="tl">
                  <a:srgbClr val="000000">
                    <a:alpha val="43137"/>
                  </a:srgbClr>
                </a:outerShdw>
              </a:effectLst>
            </a:endParaRPr>
          </a:p>
          <a:p>
            <a:pPr eaLnBrk="1" fontAlgn="auto" hangingPunct="1">
              <a:spcAft>
                <a:spcPts val="0"/>
              </a:spcAft>
              <a:defRPr/>
            </a:pPr>
            <a:r>
              <a:rPr lang="fa-IR" sz="3800" b="1" dirty="0" smtClean="0">
                <a:effectLst>
                  <a:outerShdw blurRad="38100" dist="38100" dir="2700000" algn="tl">
                    <a:srgbClr val="000000">
                      <a:alpha val="43137"/>
                    </a:srgbClr>
                  </a:outerShdw>
                </a:effectLst>
              </a:rPr>
              <a:t>تجويز ديورتيك </a:t>
            </a:r>
            <a:endParaRPr lang="en-US" sz="3800" b="1" dirty="0" smtClean="0">
              <a:effectLst>
                <a:outerShdw blurRad="38100" dist="38100" dir="2700000" algn="tl">
                  <a:srgbClr val="000000">
                    <a:alpha val="43137"/>
                  </a:srgbClr>
                </a:outerShdw>
              </a:effectLst>
            </a:endParaRPr>
          </a:p>
          <a:p>
            <a:pPr eaLnBrk="1" fontAlgn="auto" hangingPunct="1">
              <a:spcAft>
                <a:spcPts val="0"/>
              </a:spcAft>
              <a:defRPr/>
            </a:pPr>
            <a:r>
              <a:rPr lang="fa-IR" sz="3800" b="1" dirty="0" smtClean="0">
                <a:effectLst>
                  <a:outerShdw blurRad="38100" dist="38100" dir="2700000" algn="tl">
                    <a:srgbClr val="000000">
                      <a:alpha val="43137"/>
                    </a:srgbClr>
                  </a:outerShdw>
                </a:effectLst>
              </a:rPr>
              <a:t>از مصرف آسپرين يا داروهاي ضد التهاب غير استروئيدي پرهيز كند؛ چون احتمال هيپوناترمي را افزايش مي دهد. </a:t>
            </a:r>
            <a:endParaRPr lang="en-US" sz="3800" b="1" dirty="0" smtClean="0">
              <a:effectLst>
                <a:outerShdw blurRad="38100" dist="38100" dir="2700000" algn="tl">
                  <a:srgbClr val="000000">
                    <a:alpha val="43137"/>
                  </a:srgbClr>
                </a:outerShdw>
              </a:effectLst>
            </a:endParaRPr>
          </a:p>
          <a:p>
            <a:pPr eaLnBrk="1" fontAlgn="auto" hangingPunct="1">
              <a:spcAft>
                <a:spcPts val="0"/>
              </a:spcAft>
              <a:defRPr/>
            </a:pPr>
            <a:r>
              <a:rPr lang="fa-IR" sz="3800" b="1" dirty="0" smtClean="0">
                <a:effectLst>
                  <a:outerShdw blurRad="38100" dist="38100" dir="2700000" algn="tl">
                    <a:srgbClr val="000000">
                      <a:alpha val="43137"/>
                    </a:srgbClr>
                  </a:outerShdw>
                </a:effectLst>
              </a:rPr>
              <a:t>دادن مايعات كم حجم و هيپراسمولار ( بدون نمك )</a:t>
            </a:r>
            <a:endParaRPr lang="en-US" sz="3800" b="1" dirty="0" smtClean="0">
              <a:effectLst>
                <a:outerShdw blurRad="38100" dist="38100" dir="2700000" algn="tl">
                  <a:srgbClr val="000000">
                    <a:alpha val="43137"/>
                  </a:srgbClr>
                </a:outerShdw>
              </a:effectLst>
            </a:endParaRPr>
          </a:p>
          <a:p>
            <a:pPr eaLnBrk="1" fontAlgn="auto" hangingPunct="1">
              <a:spcAft>
                <a:spcPts val="0"/>
              </a:spcAft>
              <a:buFont typeface="Arial" pitchFamily="34" charset="0"/>
              <a:buNone/>
              <a:defRPr/>
            </a:pPr>
            <a:endParaRPr lang="fa-IR" dirty="0" smtClean="0"/>
          </a:p>
        </p:txBody>
      </p:sp>
    </p:spTree>
    <p:extLst>
      <p:ext uri="{BB962C8B-B14F-4D97-AF65-F5344CB8AC3E}">
        <p14:creationId xmlns:p14="http://schemas.microsoft.com/office/powerpoint/2010/main" val="11810016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Content Placeholder 4" descr="hh.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41490222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fa-IR" dirty="0">
                <a:solidFill>
                  <a:srgbClr val="0000FF"/>
                </a:solidFill>
                <a:cs typeface="B Homa" pitchFamily="2" charset="-78"/>
              </a:rPr>
              <a:t>هورمون اكسي توسين:</a:t>
            </a:r>
            <a:r>
              <a:rPr lang="fa-IR" dirty="0">
                <a:cs typeface="B Homa" pitchFamily="2" charset="-78"/>
              </a:rPr>
              <a:t> </a:t>
            </a:r>
            <a:br>
              <a:rPr lang="fa-IR" dirty="0">
                <a:cs typeface="B Homa" pitchFamily="2" charset="-78"/>
              </a:rPr>
            </a:br>
            <a:endParaRPr lang="en-CA" dirty="0" smtClean="0"/>
          </a:p>
        </p:txBody>
      </p:sp>
      <p:sp>
        <p:nvSpPr>
          <p:cNvPr id="26627" name="Rectangle 4"/>
          <p:cNvSpPr>
            <a:spLocks noGrp="1" noChangeArrowheads="1"/>
          </p:cNvSpPr>
          <p:nvPr>
            <p:ph idx="1"/>
          </p:nvPr>
        </p:nvSpPr>
        <p:spPr/>
        <p:txBody>
          <a:bodyPr/>
          <a:lstStyle/>
          <a:p>
            <a:pPr algn="r" rtl="1" eaLnBrk="1" hangingPunct="1">
              <a:buFontTx/>
              <a:buChar char="•"/>
            </a:pPr>
            <a:r>
              <a:rPr lang="fa-IR" dirty="0" smtClean="0">
                <a:cs typeface="B Homa" pitchFamily="2" charset="-78"/>
              </a:rPr>
              <a:t>اين هورمون در زمان زايمان با ايجاد </a:t>
            </a:r>
            <a:r>
              <a:rPr lang="fa-IR" dirty="0" smtClean="0">
                <a:solidFill>
                  <a:srgbClr val="FF0000"/>
                </a:solidFill>
                <a:cs typeface="B Homa" pitchFamily="2" charset="-78"/>
              </a:rPr>
              <a:t>انقباضات شديد رحمي</a:t>
            </a:r>
            <a:r>
              <a:rPr lang="fa-IR" dirty="0" smtClean="0">
                <a:cs typeface="B Homa" pitchFamily="2" charset="-78"/>
              </a:rPr>
              <a:t> زايمان را تسهيل مي كند. </a:t>
            </a:r>
          </a:p>
          <a:p>
            <a:pPr algn="r" rtl="1" eaLnBrk="1" hangingPunct="1">
              <a:buFontTx/>
              <a:buChar char="•"/>
            </a:pPr>
            <a:r>
              <a:rPr lang="fa-IR" dirty="0" smtClean="0">
                <a:cs typeface="B Homa" pitchFamily="2" charset="-78"/>
              </a:rPr>
              <a:t>همچنين تحريك نوك پستان و ارسال پيامهاي عصبي به مغز باعث تحريك هيپوتالاموس شده و موجب آزاد شدن اكسي توسين از غده هيپوفيز خلفي مي شود، آنگاه اكسي توسين از طريق خون مهاجرت كرده و موجب انقباض سلولهاي ميواپتليال و </a:t>
            </a:r>
            <a:r>
              <a:rPr lang="fa-IR" dirty="0" smtClean="0">
                <a:solidFill>
                  <a:srgbClr val="990000"/>
                </a:solidFill>
                <a:cs typeface="B Homa" pitchFamily="2" charset="-78"/>
              </a:rPr>
              <a:t>خروج شير</a:t>
            </a:r>
            <a:r>
              <a:rPr lang="fa-IR" dirty="0" smtClean="0">
                <a:cs typeface="B Homa" pitchFamily="2" charset="-78"/>
              </a:rPr>
              <a:t> از آلوئولهاي غدد پستاني مي شود.</a:t>
            </a:r>
            <a:endParaRPr lang="en-US" dirty="0" smtClean="0">
              <a:cs typeface="B Homa" pitchFamily="2" charset="-78"/>
            </a:endParaRPr>
          </a:p>
        </p:txBody>
      </p:sp>
    </p:spTree>
    <p:extLst>
      <p:ext uri="{BB962C8B-B14F-4D97-AF65-F5344CB8AC3E}">
        <p14:creationId xmlns:p14="http://schemas.microsoft.com/office/powerpoint/2010/main" val="27132959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solidFill>
                  <a:srgbClr val="7030A0"/>
                </a:solidFill>
                <a:effectLst>
                  <a:outerShdw blurRad="38100" dist="38100" dir="2700000" algn="tl">
                    <a:srgbClr val="000000">
                      <a:alpha val="43137"/>
                    </a:srgbClr>
                  </a:outerShdw>
                </a:effectLst>
              </a:rPr>
              <a:t>هیپوفیزکتومی ترانس اسفنوئيدال</a:t>
            </a:r>
            <a:endParaRPr lang="fa-IR" dirty="0"/>
          </a:p>
        </p:txBody>
      </p:sp>
      <p:pic>
        <p:nvPicPr>
          <p:cNvPr id="4" name="Content Placeholder 3" descr="X2604-H-51.png"/>
          <p:cNvPicPr>
            <a:picLocks noGrp="1" noChangeAspect="1"/>
          </p:cNvPicPr>
          <p:nvPr>
            <p:ph idx="1"/>
          </p:nvPr>
        </p:nvPicPr>
        <p:blipFill>
          <a:blip r:embed="rId2"/>
          <a:stretch>
            <a:fillRect/>
          </a:stretch>
        </p:blipFill>
        <p:spPr>
          <a:xfrm>
            <a:off x="827088" y="1341438"/>
            <a:ext cx="7561262" cy="5516562"/>
          </a:xfrm>
          <a:ln w="38100" cap="sq">
            <a:solidFill>
              <a:srgbClr val="000000"/>
            </a:solidFill>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450589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solidFill>
                  <a:srgbClr val="7030A0"/>
                </a:solidFill>
                <a:effectLst>
                  <a:outerShdw blurRad="38100" dist="38100" dir="2700000" algn="tl">
                    <a:srgbClr val="000000">
                      <a:alpha val="43137"/>
                    </a:srgbClr>
                  </a:outerShdw>
                </a:effectLst>
              </a:rPr>
              <a:t>هیپوفیزکتومی ترانس اسفنوئيدال</a:t>
            </a:r>
            <a:endParaRPr lang="fa-IR" dirty="0"/>
          </a:p>
        </p:txBody>
      </p:sp>
      <p:pic>
        <p:nvPicPr>
          <p:cNvPr id="20483" name="Content Placeholder 7" descr="transsphenoida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412875"/>
            <a:ext cx="9144000" cy="5445125"/>
          </a:xfrm>
        </p:spPr>
      </p:pic>
    </p:spTree>
    <p:extLst>
      <p:ext uri="{BB962C8B-B14F-4D97-AF65-F5344CB8AC3E}">
        <p14:creationId xmlns:p14="http://schemas.microsoft.com/office/powerpoint/2010/main" val="17434802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725</TotalTime>
  <Words>1842</Words>
  <Application>Microsoft Office PowerPoint</Application>
  <PresentationFormat>On-screen Show (4:3)</PresentationFormat>
  <Paragraphs>173</Paragraphs>
  <Slides>42</Slides>
  <Notes>0</Notes>
  <HiddenSlides>0</HiddenSlides>
  <MMClips>0</MMClips>
  <ScaleCrop>false</ScaleCrop>
  <HeadingPairs>
    <vt:vector size="4" baseType="variant">
      <vt:variant>
        <vt:lpstr>Theme</vt:lpstr>
      </vt:variant>
      <vt:variant>
        <vt:i4>2</vt:i4>
      </vt:variant>
      <vt:variant>
        <vt:lpstr>Slide Titles</vt:lpstr>
      </vt:variant>
      <vt:variant>
        <vt:i4>42</vt:i4>
      </vt:variant>
    </vt:vector>
  </HeadingPairs>
  <TitlesOfParts>
    <vt:vector size="44" baseType="lpstr">
      <vt:lpstr>Office Theme</vt:lpstr>
      <vt:lpstr>1_Office Theme</vt:lpstr>
      <vt:lpstr>به نام خدای مهربان</vt:lpstr>
      <vt:lpstr>غدد درون ریز </vt:lpstr>
      <vt:lpstr>تنظیم فیدبکی</vt:lpstr>
      <vt:lpstr>PowerPoint Presentation</vt:lpstr>
      <vt:lpstr>PowerPoint Presentation</vt:lpstr>
      <vt:lpstr>PowerPoint Presentation</vt:lpstr>
      <vt:lpstr>PowerPoint Presentation</vt:lpstr>
      <vt:lpstr>انتقال هورمونها در خون: </vt:lpstr>
      <vt:lpstr>PowerPoint Presentation</vt:lpstr>
      <vt:lpstr>مکانیسم عمل هورمونها: </vt:lpstr>
      <vt:lpstr>غده هيپوفيز Pituitary Gland</vt:lpstr>
      <vt:lpstr>غده هیپوفیز: </vt:lpstr>
      <vt:lpstr>PowerPoint Presentation</vt:lpstr>
      <vt:lpstr>هورمون رشد (سوماتوتروپین(</vt:lpstr>
      <vt:lpstr>اثرات متابولیک هورمون رشد عبارتند از: </vt:lpstr>
      <vt:lpstr>PowerPoint Presentation</vt:lpstr>
      <vt:lpstr>اختلالات ترشح هورمون رشد </vt:lpstr>
      <vt:lpstr>غول پيكري ( Gigantism ): </vt:lpstr>
      <vt:lpstr>آكرومگالي:</vt:lpstr>
      <vt:lpstr>پرولاكتين</vt:lpstr>
      <vt:lpstr>PowerPoint Presentation</vt:lpstr>
      <vt:lpstr>PowerPoint Presentation</vt:lpstr>
      <vt:lpstr>هيپوفيز خلفي                        </vt:lpstr>
      <vt:lpstr>هورمون ضد ادراري(ADH):</vt:lpstr>
      <vt:lpstr>ديابت بي مزه insipiduse Diabete</vt:lpstr>
      <vt:lpstr>علائم دیابت بی مزه</vt:lpstr>
      <vt:lpstr>اتیولوژی</vt:lpstr>
      <vt:lpstr>بررسي و يافته های تشخيصی </vt:lpstr>
      <vt:lpstr>ساير اقدامات تشخيصی ديابت بی مزه </vt:lpstr>
      <vt:lpstr>درمان طبی </vt:lpstr>
      <vt:lpstr>مراقبت پرستاری </vt:lpstr>
      <vt:lpstr>PowerPoint Presentation</vt:lpstr>
      <vt:lpstr>سندرم ترشح نابجا هورمون ضد ادراری (SIADH)</vt:lpstr>
      <vt:lpstr>تظاهرات بالینی</vt:lpstr>
      <vt:lpstr>علل SIADH</vt:lpstr>
      <vt:lpstr>درمان طبی</vt:lpstr>
      <vt:lpstr>اقدامات پرستاری </vt:lpstr>
      <vt:lpstr>اقدامات پرستاری</vt:lpstr>
      <vt:lpstr>PowerPoint Presentation</vt:lpstr>
      <vt:lpstr>هورمون اكسي توسين:  </vt:lpstr>
      <vt:lpstr>هیپوفیزکتومی ترانس اسفنوئيدال</vt:lpstr>
      <vt:lpstr>هیپوفیزکتومی ترانس اسفنوئيدال</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خدای مهربان</dc:title>
  <dc:creator>mmm</dc:creator>
  <cp:lastModifiedBy>Windows User</cp:lastModifiedBy>
  <cp:revision>81</cp:revision>
  <dcterms:created xsi:type="dcterms:W3CDTF">2006-08-16T00:00:00Z</dcterms:created>
  <dcterms:modified xsi:type="dcterms:W3CDTF">2020-04-30T18:37:34Z</dcterms:modified>
</cp:coreProperties>
</file>