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4" r:id="rId3"/>
    <p:sldId id="298" r:id="rId4"/>
    <p:sldId id="299" r:id="rId5"/>
    <p:sldId id="300" r:id="rId6"/>
    <p:sldId id="301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92080" y="972010"/>
            <a:ext cx="6336704" cy="36009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5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علوم </a:t>
            </a:r>
            <a:r>
              <a:rPr lang="fa-IR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سوم </a:t>
            </a:r>
            <a:r>
              <a:rPr lang="fa-I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دبستان</a:t>
            </a:r>
            <a:endParaRPr lang="en-US" sz="6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زنگ علوم </a:t>
            </a:r>
          </a:p>
        </p:txBody>
      </p:sp>
    </p:spTree>
    <p:extLst>
      <p:ext uri="{BB962C8B-B14F-4D97-AF65-F5344CB8AC3E}">
        <p14:creationId xmlns:p14="http://schemas.microsoft.com/office/powerpoint/2010/main" val="377854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3552573" y="979323"/>
            <a:ext cx="5644885" cy="6096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buNone/>
            </a:pPr>
            <a:endParaRPr lang="en-US" sz="36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84201" y="1163299"/>
            <a:ext cx="10927262" cy="79997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lnSpc>
                <a:spcPct val="150000"/>
              </a:lnSpc>
              <a:buNone/>
            </a:pPr>
            <a:r>
              <a:rPr lang="fa-IR" sz="3200" dirty="0">
                <a:solidFill>
                  <a:srgbClr val="C00000"/>
                </a:solidFill>
                <a:cs typeface="B Titr" pitchFamily="2" charset="-78"/>
              </a:rPr>
              <a:t>مراحل انجام </a:t>
            </a:r>
            <a:r>
              <a:rPr lang="fa-IR" sz="3200" dirty="0" smtClean="0">
                <a:solidFill>
                  <a:srgbClr val="C00000"/>
                </a:solidFill>
                <a:cs typeface="B Titr" pitchFamily="2" charset="-78"/>
              </a:rPr>
              <a:t>پژوهش</a:t>
            </a:r>
            <a:endParaRPr lang="fa-IR" sz="3200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750020" y="2609691"/>
            <a:ext cx="10927262" cy="352839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1. مشاهده </a:t>
            </a:r>
            <a:r>
              <a:rPr lang="fa-IR" sz="2800" b="1" dirty="0">
                <a:solidFill>
                  <a:srgbClr val="C00000"/>
                </a:solidFill>
                <a:cs typeface="B Nazanin" pitchFamily="2" charset="-78"/>
              </a:rPr>
              <a:t>: </a:t>
            </a: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استفاده از حواس پنجگانه </a:t>
            </a:r>
            <a:endParaRPr lang="fa-IR" sz="2800" b="1" dirty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	</a:t>
            </a: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   شنوایی ، بینایی ، لامسه ، بویایی ، چشایی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800" b="1" dirty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با دقت محیط اطرافمان را بررسی کنیم 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44" y="3023908"/>
            <a:ext cx="285750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9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3552573" y="979323"/>
            <a:ext cx="5644885" cy="6096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buNone/>
            </a:pPr>
            <a:endParaRPr lang="en-US" sz="36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911384" y="2085256"/>
            <a:ext cx="10927262" cy="352839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2. طرح پرسش : </a:t>
            </a: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طرح یک پرسش منطقی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3. جمع آوری اطلاعات : </a:t>
            </a: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استفاده  از منابع مختلف بوسیله ی مصاحبه ، مطالعه ی کتاب ، 			    اینترنت ، مجلات معتبر و ...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4. مرتب کردن اطلاعات در جدول : </a:t>
            </a: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حذف اطلاعات اضافی و دسته بندی اطلاعات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5. نتیجه گیری </a:t>
            </a:r>
          </a:p>
        </p:txBody>
      </p:sp>
    </p:spTree>
    <p:extLst>
      <p:ext uri="{BB962C8B-B14F-4D97-AF65-F5344CB8AC3E}">
        <p14:creationId xmlns:p14="http://schemas.microsoft.com/office/powerpoint/2010/main" val="202328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470647" y="1163299"/>
            <a:ext cx="11040816" cy="253464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lnSpc>
                <a:spcPct val="150000"/>
              </a:lnSpc>
              <a:buNone/>
            </a:pPr>
            <a:r>
              <a:rPr lang="fa-IR" sz="3200" dirty="0" smtClean="0">
                <a:solidFill>
                  <a:srgbClr val="C00000"/>
                </a:solidFill>
                <a:cs typeface="B Titr" pitchFamily="2" charset="-78"/>
              </a:rPr>
              <a:t>مثال</a:t>
            </a:r>
            <a:endParaRPr lang="en-US" sz="3200" dirty="0">
              <a:solidFill>
                <a:srgbClr val="C00000"/>
              </a:solidFill>
              <a:cs typeface="B Titr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1</a:t>
            </a:r>
            <a:r>
              <a:rPr lang="fa-IR" sz="2400" b="1" dirty="0" smtClean="0">
                <a:solidFill>
                  <a:schemeClr val="tx1"/>
                </a:solidFill>
                <a:cs typeface="B Nazanin" pitchFamily="2" charset="-78"/>
              </a:rPr>
              <a:t>. یک دانش آموز با دیدن خوراکی های دوستانش این سوال در ذهنش ایجاد می شود که چه خوراکی هایی برای خوردن در زنگ تفریح مناسب است ؟</a:t>
            </a:r>
          </a:p>
        </p:txBody>
      </p:sp>
      <p:sp>
        <p:nvSpPr>
          <p:cNvPr id="3" name="Rectangle 2"/>
          <p:cNvSpPr/>
          <p:nvPr/>
        </p:nvSpPr>
        <p:spPr>
          <a:xfrm>
            <a:off x="3711388" y="3697941"/>
            <a:ext cx="78000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400" b="1" dirty="0">
                <a:solidFill>
                  <a:prstClr val="black"/>
                </a:solidFill>
                <a:cs typeface="B Nazanin" pitchFamily="2" charset="-78"/>
              </a:rPr>
              <a:t>وی به سراغ کتاب های تغذیه می رود ، از اینترنت جستجو می کند و ازکارشناسان تغذیه و یا معلم کلاس خود سوال می پرسد . سپس اطلاعات بدست آمده را در یک جدول مرتب می کند </a:t>
            </a:r>
            <a:r>
              <a:rPr lang="fa-IR" sz="2400" b="1" dirty="0" smtClean="0">
                <a:solidFill>
                  <a:prstClr val="black"/>
                </a:solidFill>
                <a:cs typeface="B Nazanin" pitchFamily="2" charset="-78"/>
              </a:rPr>
              <a:t>.</a:t>
            </a:r>
          </a:p>
          <a:p>
            <a:pPr lvl="0" algn="just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itchFamily="2" charset="-78"/>
              </a:rPr>
              <a:t>نتیجه گیری : </a:t>
            </a:r>
            <a:r>
              <a:rPr lang="fa-IR" sz="2400" b="1" dirty="0" smtClean="0">
                <a:solidFill>
                  <a:prstClr val="black"/>
                </a:solidFill>
                <a:cs typeface="B Nazanin" pitchFamily="2" charset="-78"/>
              </a:rPr>
              <a:t>سیب و نان و پنیر برای خوردن در زنگ تفریح مناسب است .</a:t>
            </a:r>
            <a:endParaRPr lang="fa-IR" sz="2400" b="1" dirty="0">
              <a:solidFill>
                <a:prstClr val="black"/>
              </a:solidFill>
              <a:cs typeface="B Nazanin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364621"/>
              </p:ext>
            </p:extLst>
          </p:nvPr>
        </p:nvGraphicFramePr>
        <p:xfrm>
          <a:off x="570752" y="3839383"/>
          <a:ext cx="3140636" cy="2382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318"/>
                <a:gridCol w="1570318"/>
              </a:tblGrid>
              <a:tr h="595655">
                <a:tc gridSpan="2">
                  <a:txBody>
                    <a:bodyPr/>
                    <a:lstStyle/>
                    <a:p>
                      <a:pPr algn="ctr"/>
                      <a:r>
                        <a:rPr lang="fa-IR" sz="2800" dirty="0" smtClean="0">
                          <a:solidFill>
                            <a:schemeClr val="tx1"/>
                          </a:solidFill>
                          <a:cs typeface="2  Nazanin" panose="00000400000000000000" pitchFamily="2" charset="-78"/>
                        </a:rPr>
                        <a:t>خوراکی ها</a:t>
                      </a:r>
                      <a:endParaRPr lang="en-US" sz="2400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</a:tr>
              <a:tr h="59565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rgbClr val="C00000"/>
                          </a:solidFill>
                          <a:cs typeface="2  Nazanin" panose="00000400000000000000" pitchFamily="2" charset="-78"/>
                        </a:rPr>
                        <a:t>مضر</a:t>
                      </a:r>
                      <a:endParaRPr lang="en-US" sz="2400" b="1" dirty="0">
                        <a:solidFill>
                          <a:srgbClr val="C00000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rgbClr val="C00000"/>
                          </a:solidFill>
                          <a:cs typeface="2  Nazanin" panose="00000400000000000000" pitchFamily="2" charset="-78"/>
                        </a:rPr>
                        <a:t>مفید</a:t>
                      </a:r>
                      <a:endParaRPr lang="en-US" sz="2400" b="1" dirty="0">
                        <a:solidFill>
                          <a:srgbClr val="C00000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</a:tr>
              <a:tr h="595655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chemeClr val="tx1"/>
                          </a:solidFill>
                          <a:cs typeface="2  Nazanin" panose="00000400000000000000" pitchFamily="2" charset="-78"/>
                        </a:rPr>
                        <a:t>چیپس</a:t>
                      </a:r>
                      <a:endParaRPr lang="en-US" sz="2000" b="1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chemeClr val="tx1"/>
                          </a:solidFill>
                          <a:cs typeface="2  Nazanin" panose="00000400000000000000" pitchFamily="2" charset="-78"/>
                        </a:rPr>
                        <a:t>سیب</a:t>
                      </a:r>
                      <a:endParaRPr lang="en-US" sz="2000" b="1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</a:tr>
              <a:tr h="595655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chemeClr val="tx1"/>
                          </a:solidFill>
                          <a:cs typeface="2  Nazanin" panose="00000400000000000000" pitchFamily="2" charset="-78"/>
                        </a:rPr>
                        <a:t>پفک</a:t>
                      </a:r>
                      <a:endParaRPr lang="en-US" sz="2000" b="1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chemeClr val="tx1"/>
                          </a:solidFill>
                          <a:cs typeface="2  Nazanin" panose="00000400000000000000" pitchFamily="2" charset="-78"/>
                        </a:rPr>
                        <a:t>لقمه نان و پنیر</a:t>
                      </a:r>
                      <a:endParaRPr lang="en-US" sz="2000" b="1" dirty="0">
                        <a:solidFill>
                          <a:schemeClr val="tx1"/>
                        </a:solidFill>
                        <a:cs typeface="2  Nazanin" panose="00000400000000000000" pitchFamily="2" charset="-7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325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712693" y="1163299"/>
            <a:ext cx="11040816" cy="253464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lnSpc>
                <a:spcPct val="150000"/>
              </a:lnSpc>
              <a:buNone/>
            </a:pPr>
            <a:r>
              <a:rPr lang="fa-IR" sz="3200" dirty="0" smtClean="0">
                <a:solidFill>
                  <a:srgbClr val="C00000"/>
                </a:solidFill>
                <a:cs typeface="B Titr" pitchFamily="2" charset="-78"/>
              </a:rPr>
              <a:t>سوال</a:t>
            </a:r>
            <a:endParaRPr lang="en-US" sz="3200" dirty="0">
              <a:solidFill>
                <a:srgbClr val="C00000"/>
              </a:solidFill>
              <a:cs typeface="B Titr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1</a:t>
            </a: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. مرحله اول یک پژوهش ------- است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1.  نتیجه گیری		2. مشاهده 		3. پرسش		4.جمع آوری اطلاعات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6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2. پس از جمع آوری اطلاعات نوبت چه کاری است ؟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1. مشاهده 		2. آزمایش 		3.مرتب کردن اطلاعات		4.نتیجه گیری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600" b="1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33610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36176" y="975040"/>
            <a:ext cx="11417333" cy="5694701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bg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rtl="1">
              <a:lnSpc>
                <a:spcPct val="150000"/>
              </a:lnSpc>
              <a:buNone/>
            </a:pPr>
            <a:r>
              <a:rPr lang="fa-IR" sz="3200" dirty="0" smtClean="0">
                <a:solidFill>
                  <a:srgbClr val="C00000"/>
                </a:solidFill>
                <a:cs typeface="B Titr" pitchFamily="2" charset="-78"/>
              </a:rPr>
              <a:t>سوال</a:t>
            </a:r>
            <a:endParaRPr lang="en-US" sz="3200" dirty="0">
              <a:solidFill>
                <a:srgbClr val="C00000"/>
              </a:solidFill>
              <a:cs typeface="B Titr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fa-IR" sz="20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chemeClr val="tx1"/>
                </a:solidFill>
                <a:cs typeface="B Nazanin" pitchFamily="2" charset="-78"/>
              </a:rPr>
              <a:t>3</a:t>
            </a: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. اگر بخواهیم دوباره ی حیوانات پژوهش کنیم به سراغ ------ می رویم </a:t>
            </a:r>
            <a:r>
              <a:rPr lang="fa-IR" sz="2600" b="1" dirty="0">
                <a:solidFill>
                  <a:schemeClr val="tx1"/>
                </a:solidFill>
                <a:cs typeface="B Nazanin" pitchFamily="2" charset="-78"/>
              </a:rPr>
              <a:t>. ( جانورشناس – پزشک )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600" b="1" dirty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4. کاری که دانش آموز در پژوهش انجام می دهد مانند کار یک ------- در جمع آوری اطلاعات است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solidFill>
                  <a:schemeClr val="tx1"/>
                </a:solidFill>
                <a:cs typeface="B Nazanin" pitchFamily="2" charset="-78"/>
              </a:rPr>
              <a:t>1.معلم			2.پزشک		3.کارشناس			4.دانشمند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400" b="1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2473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33" y="1376892"/>
            <a:ext cx="10515600" cy="4351338"/>
          </a:xfrm>
        </p:spPr>
        <p:txBody>
          <a:bodyPr>
            <a:normAutofit/>
          </a:bodyPr>
          <a:lstStyle/>
          <a:p>
            <a:pPr algn="ctr"/>
            <a:endParaRPr lang="fa-IR" sz="3600" dirty="0" smtClean="0">
              <a:solidFill>
                <a:srgbClr val="002060"/>
              </a:solidFill>
              <a:cs typeface="B Titr" pitchFamily="2" charset="-78"/>
            </a:endParaRPr>
          </a:p>
          <a:p>
            <a:pPr algn="ctr"/>
            <a:endParaRPr lang="fa-IR" sz="3600" dirty="0">
              <a:solidFill>
                <a:srgbClr val="002060"/>
              </a:solidFill>
              <a:cs typeface="B Titr" pitchFamily="2" charset="-78"/>
            </a:endParaRPr>
          </a:p>
          <a:p>
            <a:pPr marL="0" indent="0" algn="ctr">
              <a:buNone/>
            </a:pPr>
            <a:r>
              <a:rPr lang="fa-IR" sz="1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پایان </a:t>
            </a:r>
            <a:endParaRPr lang="fa-IR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810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197</Words>
  <Application>Microsoft Office PowerPoint</Application>
  <PresentationFormat>Custom</PresentationFormat>
  <Paragraphs>39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66</cp:revision>
  <dcterms:created xsi:type="dcterms:W3CDTF">2015-07-06T05:06:21Z</dcterms:created>
  <dcterms:modified xsi:type="dcterms:W3CDTF">2020-01-07T09:01:45Z</dcterms:modified>
</cp:coreProperties>
</file>