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1" r:id="rId1"/>
  </p:sldMasterIdLst>
  <p:notesMasterIdLst>
    <p:notesMasterId r:id="rId27"/>
  </p:notesMasterIdLst>
  <p:sldIdLst>
    <p:sldId id="280" r:id="rId2"/>
    <p:sldId id="256" r:id="rId3"/>
    <p:sldId id="257" r:id="rId4"/>
    <p:sldId id="258" r:id="rId5"/>
    <p:sldId id="269" r:id="rId6"/>
    <p:sldId id="259" r:id="rId7"/>
    <p:sldId id="260" r:id="rId8"/>
    <p:sldId id="261" r:id="rId9"/>
    <p:sldId id="267" r:id="rId10"/>
    <p:sldId id="262" r:id="rId11"/>
    <p:sldId id="263" r:id="rId12"/>
    <p:sldId id="264" r:id="rId13"/>
    <p:sldId id="265" r:id="rId14"/>
    <p:sldId id="266" r:id="rId15"/>
    <p:sldId id="268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</p:sldIdLst>
  <p:sldSz cx="9144000" cy="6858000" type="screen4x3"/>
  <p:notesSz cx="6858000" cy="9144000"/>
  <p:defaultTextStyle>
    <a:defPPr>
      <a:defRPr lang="en-US"/>
    </a:defPPr>
    <a:lvl1pPr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+mn-ea"/>
        <a:cs typeface="Arial" charset="0"/>
      </a:defRPr>
    </a:lvl1pPr>
    <a:lvl2pPr marL="4572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+mn-ea"/>
        <a:cs typeface="Arial" charset="0"/>
      </a:defRPr>
    </a:lvl2pPr>
    <a:lvl3pPr marL="9144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+mn-ea"/>
        <a:cs typeface="Arial" charset="0"/>
      </a:defRPr>
    </a:lvl3pPr>
    <a:lvl4pPr marL="13716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+mn-ea"/>
        <a:cs typeface="Arial" charset="0"/>
      </a:defRPr>
    </a:lvl4pPr>
    <a:lvl5pPr marL="18288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66"/>
    <a:srgbClr val="FFFF00"/>
    <a:srgbClr val="990000"/>
    <a:srgbClr val="FFFFFF"/>
    <a:srgbClr val="009900"/>
    <a:srgbClr val="FF0066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>
                <a:effectLst/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effectLst/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6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09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809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>
                <a:effectLst/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09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effectLst/>
                <a:latin typeface="Arial" charset="0"/>
              </a:defRPr>
            </a:lvl1pPr>
          </a:lstStyle>
          <a:p>
            <a:pPr>
              <a:defRPr/>
            </a:pPr>
            <a:fld id="{6527AF03-0296-4654-8CD0-DAD8C4FE22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1932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4274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87F23FC-56BC-40AC-B96C-29B93629C2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82D5E82-496B-421C-9118-070E2894383E}" type="datetime1">
              <a:rPr lang="en-US"/>
              <a:pPr>
                <a:defRPr/>
              </a:pPr>
              <a:t>5/10/2020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54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B4311E-01CD-4824-9C7D-B520B082EDF9}" type="datetime1">
              <a:rPr lang="en-US"/>
              <a:pPr>
                <a:defRPr/>
              </a:pPr>
              <a:t>5/10/2020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4781D3-AB24-4540-90BE-C8749954F1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7267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B83BB1-BF91-4593-833A-6D896908D886}" type="datetime1">
              <a:rPr lang="en-US"/>
              <a:pPr>
                <a:defRPr/>
              </a:pPr>
              <a:t>5/10/2020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3D2901-FA7D-46D6-ACE2-814239457A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1007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A024D-A3D7-4B7B-9374-C0292AEA0732}" type="datetime1">
              <a:rPr lang="en-US"/>
              <a:pPr>
                <a:defRPr/>
              </a:pPr>
              <a:t>5/10/2020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BE712F-A2C9-4793-876B-2CA94B655F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961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E62BB1-52D9-4204-8F27-F36EDF03A8F6}" type="datetime1">
              <a:rPr lang="en-US"/>
              <a:pPr>
                <a:defRPr/>
              </a:pPr>
              <a:t>5/10/2020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E09598-F1F1-4364-966E-26B0378EFF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729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32BBE-3B75-487F-8C17-CECB265F554F}" type="datetime1">
              <a:rPr lang="en-US"/>
              <a:pPr>
                <a:defRPr/>
              </a:pPr>
              <a:t>5/10/2020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7D1D92-23BA-47D6-B13C-98F1E6E546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6653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A5FBBD-7CC5-429E-84D1-85117B635A3A}" type="datetime1">
              <a:rPr lang="en-US"/>
              <a:pPr>
                <a:defRPr/>
              </a:pPr>
              <a:t>5/10/2020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09672E-3E65-4804-8E27-239B8E3C0A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1939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CE5255-8715-4A23-A85C-A315A88F464F}" type="datetime1">
              <a:rPr lang="en-US"/>
              <a:pPr>
                <a:defRPr/>
              </a:pPr>
              <a:t>5/10/2020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38CDAD-0158-4CBD-9352-051DF59D29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5755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D66346-CAAB-4EA0-B72A-0B9090F06C67}" type="datetime1">
              <a:rPr lang="en-US"/>
              <a:pPr>
                <a:defRPr/>
              </a:pPr>
              <a:t>5/10/2020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4E87D0-62B3-42EE-AD9F-5E7155EF78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456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BF4A85-DAA7-41CE-9C04-39ECEF7926EF}" type="datetime1">
              <a:rPr lang="en-US"/>
              <a:pPr>
                <a:defRPr/>
              </a:pPr>
              <a:t>5/10/2020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F79D2F-84ED-41E4-A0A3-3FF336BF67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62036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143504-9534-4328-9CBC-47260E4104F8}" type="datetime1">
              <a:rPr lang="en-US"/>
              <a:pPr>
                <a:defRPr/>
              </a:pPr>
              <a:t>5/10/2020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D5837C-5387-43A9-9C62-77358DFCD2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7851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32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4AB7DA5E-40F4-46A7-9EFB-73750F065E13}" type="datetime1">
              <a:rPr lang="en-US"/>
              <a:pPr>
                <a:defRPr/>
              </a:pPr>
              <a:t>5/10/2020</a:t>
            </a:fld>
            <a:endParaRPr lang="en-US"/>
          </a:p>
        </p:txBody>
      </p:sp>
      <p:sp>
        <p:nvSpPr>
          <p:cNvPr id="532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345867AB-FE89-46A0-9BC3-98498CF4A7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04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7D1D92-23BA-47D6-B13C-98F1E6E54649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1517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E5B9F03-C9C4-4975-9428-54B31B807D98}" type="slidenum">
              <a:rPr lang="en-US"/>
              <a:pPr>
                <a:defRPr/>
              </a:pPr>
              <a:t>2</a:t>
            </a:fld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1905000"/>
            <a:ext cx="9144000" cy="4648200"/>
          </a:xfrm>
        </p:spPr>
        <p:txBody>
          <a:bodyPr/>
          <a:lstStyle/>
          <a:p>
            <a:pPr rtl="1" eaLnBrk="1" hangingPunct="1">
              <a:defRPr/>
            </a:pPr>
            <a:r>
              <a:rPr lang="fa-IR" sz="3600" dirty="0" smtClean="0">
                <a:solidFill>
                  <a:srgbClr val="FF0066"/>
                </a:solidFill>
              </a:rPr>
              <a:t>شناسایی گسلها با روش مغناطیس سنجی</a:t>
            </a:r>
          </a:p>
          <a:p>
            <a:pPr rtl="1" eaLnBrk="1" hangingPunct="1">
              <a:defRPr/>
            </a:pPr>
            <a:endParaRPr lang="fa-IR" sz="3600" dirty="0" smtClean="0">
              <a:solidFill>
                <a:srgbClr val="FF0066"/>
              </a:solidFill>
            </a:endParaRPr>
          </a:p>
          <a:p>
            <a:pPr algn="r" rtl="1" eaLnBrk="1" hangingPunct="1">
              <a:defRPr/>
            </a:pPr>
            <a:endParaRPr lang="fa-IR" sz="3600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7A714D-5B33-4B3D-8B46-BA1BCA52F3FA}" type="slidenum">
              <a:rPr lang="en-US"/>
              <a:pPr>
                <a:defRPr/>
              </a:pPr>
              <a:t>3</a:t>
            </a:fld>
            <a:endParaRPr lang="en-US"/>
          </a:p>
        </p:txBody>
      </p:sp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8610600" cy="1384300"/>
          </a:xfrm>
        </p:spPr>
        <p:txBody>
          <a:bodyPr/>
          <a:lstStyle/>
          <a:p>
            <a:pPr algn="r" rtl="1" eaLnBrk="1" hangingPunct="1">
              <a:defRPr/>
            </a:pPr>
            <a:r>
              <a:rPr lang="fa-IR" sz="3600" smtClean="0">
                <a:solidFill>
                  <a:srgbClr val="FF0066"/>
                </a:solidFill>
              </a:rPr>
              <a:t>تاریخچه مغناطیس سنجی</a:t>
            </a:r>
            <a:endParaRPr lang="en-US" sz="3600" smtClean="0">
              <a:solidFill>
                <a:srgbClr val="FF0066"/>
              </a:solidFill>
            </a:endParaRP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524000"/>
            <a:ext cx="8610600" cy="5029200"/>
          </a:xfrm>
        </p:spPr>
        <p:txBody>
          <a:bodyPr/>
          <a:lstStyle/>
          <a:p>
            <a:pPr algn="r" rtl="1" eaLnBrk="1" hangingPunct="1">
              <a:defRPr/>
            </a:pPr>
            <a:r>
              <a:rPr lang="fa-IR" sz="2800" b="1" smtClean="0"/>
              <a:t>. کاربرد روش های مغناطیس سنجی در مسائل زمین شناسی حداقل به سال 1630 میلادی می رسد. تفسیر میدان های مغناطیسی یکی از قدیمی ترین روش های ژئوفیزیک اکتشافی است</a:t>
            </a:r>
            <a:r>
              <a:rPr lang="en-US" smtClean="0"/>
              <a:t> </a:t>
            </a:r>
            <a:endParaRPr lang="fa-IR" smtClean="0">
              <a:solidFill>
                <a:srgbClr val="FFFFFF"/>
              </a:solidFill>
            </a:endParaRPr>
          </a:p>
          <a:p>
            <a:pPr algn="r" rtl="1" eaLnBrk="1" hangingPunct="1">
              <a:defRPr/>
            </a:pPr>
            <a:endParaRPr lang="fa-IR" b="1" smtClean="0"/>
          </a:p>
          <a:p>
            <a:pPr algn="r" rtl="1" eaLnBrk="1" hangingPunct="1">
              <a:defRPr/>
            </a:pPr>
            <a:r>
              <a:rPr lang="fa-IR" sz="2800" b="1" smtClean="0"/>
              <a:t>اولین اندازه گیری میدان مغناطیسی بر روی خشکی و با استفاده از مغناطیس سنج های تعادلی که از لحاظ کارکرد مشابه گرانی سنج های متداول امروزی است</a:t>
            </a:r>
          </a:p>
          <a:p>
            <a:pPr algn="r" rtl="1" eaLnBrk="1" hangingPunct="1">
              <a:defRPr/>
            </a:pPr>
            <a:endParaRPr lang="fa-IR" sz="2800" b="1" smtClean="0"/>
          </a:p>
          <a:p>
            <a:pPr algn="r" rtl="1" eaLnBrk="1" hangingPunct="1">
              <a:spcBef>
                <a:spcPct val="0"/>
              </a:spcBef>
              <a:buClrTx/>
              <a:buSzTx/>
              <a:defRPr/>
            </a:pPr>
            <a:r>
              <a:rPr lang="fa-IR" smtClean="0"/>
              <a:t>فون ورده در سال </a:t>
            </a:r>
            <a:r>
              <a:rPr lang="fa-IR" smtClean="0">
                <a:solidFill>
                  <a:srgbClr val="FF99FF"/>
                </a:solidFill>
              </a:rPr>
              <a:t>1843</a:t>
            </a:r>
            <a:r>
              <a:rPr lang="fa-IR" smtClean="0"/>
              <a:t> برای اولین بار تغییرات میدان را برای تعیین محل کانسارهای مغناطیسی به کار برد</a:t>
            </a:r>
          </a:p>
          <a:p>
            <a:pPr algn="ctr" rtl="1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8A65DB-D4DA-4EFD-B78E-D4733E141E9A}" type="slidenum">
              <a:rPr lang="en-US"/>
              <a:pPr>
                <a:defRPr/>
              </a:pPr>
              <a:t>4</a:t>
            </a:fld>
            <a:endParaRPr lang="en-US"/>
          </a:p>
        </p:txBody>
      </p:sp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-228600"/>
            <a:ext cx="8229600" cy="1384300"/>
          </a:xfrm>
        </p:spPr>
        <p:txBody>
          <a:bodyPr/>
          <a:lstStyle/>
          <a:p>
            <a:pPr algn="r" rtl="1" eaLnBrk="1" hangingPunct="1">
              <a:defRPr/>
            </a:pPr>
            <a:r>
              <a:rPr lang="fa-IR" sz="3200" smtClean="0">
                <a:solidFill>
                  <a:srgbClr val="FF0066"/>
                </a:solidFill>
              </a:rPr>
              <a:t>کلیات</a:t>
            </a:r>
            <a:endParaRPr lang="en-US" sz="3200" smtClean="0">
              <a:solidFill>
                <a:srgbClr val="FF0066"/>
              </a:solidFill>
            </a:endParaRP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219200"/>
            <a:ext cx="8534400" cy="5334000"/>
          </a:xfrm>
        </p:spPr>
        <p:txBody>
          <a:bodyPr/>
          <a:lstStyle/>
          <a:p>
            <a:pPr algn="r" rtl="1" eaLnBrk="1" hangingPunct="1">
              <a:defRPr/>
            </a:pPr>
            <a:r>
              <a:rPr lang="fa-IR" sz="2800" smtClean="0"/>
              <a:t> </a:t>
            </a:r>
            <a:r>
              <a:rPr lang="fa-IR" sz="2800" b="1" smtClean="0"/>
              <a:t>از اندازه گیری آنومالی های مغناطیسی برای شناسایی تغییرات مغناطیسی کانی های زیرین سطح زمین، لایه ها، سنگ ها، گسل ها، توده های نفوذی آذرینی و سنگ پی استفاده میشود</a:t>
            </a:r>
            <a:r>
              <a:rPr lang="en-US" sz="2800" smtClean="0"/>
              <a:t> </a:t>
            </a:r>
            <a:endParaRPr lang="fa-IR" sz="2800" smtClean="0"/>
          </a:p>
          <a:p>
            <a:pPr algn="r" rtl="1" eaLnBrk="1" hangingPunct="1">
              <a:defRPr/>
            </a:pPr>
            <a:endParaRPr lang="fa-IR" sz="2800" smtClean="0"/>
          </a:p>
          <a:p>
            <a:pPr algn="r" rtl="1" eaLnBrk="1" hangingPunct="1">
              <a:defRPr/>
            </a:pPr>
            <a:r>
              <a:rPr lang="fa-IR" sz="2800" b="1" smtClean="0"/>
              <a:t>در واقع در این اندازه گیری ها تفاوت نسبی تغییرات نیروی مغناطیسی ( به علت تفاوت ها در خاصیت مغناطیسی سنگ ها) در هر نقطه اندازه گیری می شود. بدین ترتیب آنومالی مغناطیسی تعیین می گردد</a:t>
            </a:r>
            <a:r>
              <a:rPr lang="en-US" smtClean="0"/>
              <a:t>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36F9FE-131A-4586-B874-4000BC1C8693}" type="slidenum">
              <a:rPr lang="en-US"/>
              <a:pPr>
                <a:defRPr/>
              </a:pPr>
              <a:t>5</a:t>
            </a:fld>
            <a:endParaRPr lang="en-US"/>
          </a:p>
        </p:txBody>
      </p:sp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228600"/>
            <a:ext cx="8686800" cy="1384300"/>
          </a:xfrm>
        </p:spPr>
        <p:txBody>
          <a:bodyPr/>
          <a:lstStyle/>
          <a:p>
            <a:pPr algn="r" rtl="1" eaLnBrk="1" hangingPunct="1">
              <a:defRPr/>
            </a:pPr>
            <a:r>
              <a:rPr lang="fa-IR" sz="3600" smtClean="0">
                <a:solidFill>
                  <a:srgbClr val="FF0066"/>
                </a:solidFill>
              </a:rPr>
              <a:t>کاربرد مغناطیس سنجی</a:t>
            </a:r>
            <a:endParaRPr lang="en-US" sz="3600" smtClean="0">
              <a:solidFill>
                <a:srgbClr val="FF0066"/>
              </a:solidFill>
            </a:endParaRP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143000"/>
            <a:ext cx="8686800" cy="5334000"/>
          </a:xfrm>
        </p:spPr>
        <p:txBody>
          <a:bodyPr/>
          <a:lstStyle/>
          <a:p>
            <a:pPr algn="r" rtl="1" eaLnBrk="1" hangingPunct="1">
              <a:defRPr/>
            </a:pPr>
            <a:r>
              <a:rPr lang="fa-IR" sz="2800" smtClean="0"/>
              <a:t>به نقشه درآوردن گسلهای زیرزمینی و توده های نفوذی آذرین</a:t>
            </a:r>
          </a:p>
          <a:p>
            <a:pPr algn="r" rtl="1" eaLnBrk="1" hangingPunct="1">
              <a:defRPr/>
            </a:pPr>
            <a:r>
              <a:rPr lang="fa-IR" sz="2800" smtClean="0"/>
              <a:t>بررسی های باستان شناسی</a:t>
            </a:r>
          </a:p>
          <a:p>
            <a:pPr algn="r" rtl="1" eaLnBrk="1" hangingPunct="1">
              <a:defRPr/>
            </a:pPr>
            <a:r>
              <a:rPr lang="fa-IR" sz="2800" smtClean="0"/>
              <a:t>اکتشاف ذخایر کانساری</a:t>
            </a:r>
          </a:p>
          <a:p>
            <a:pPr algn="r" rtl="1" eaLnBrk="1" hangingPunct="1">
              <a:defRPr/>
            </a:pPr>
            <a:r>
              <a:rPr lang="fa-IR" sz="2800" smtClean="0">
                <a:solidFill>
                  <a:srgbClr val="FFFFFF"/>
                </a:solidFill>
              </a:rPr>
              <a:t>در اكتشافات نفت</a:t>
            </a:r>
          </a:p>
          <a:p>
            <a:pPr algn="r" rtl="1" eaLnBrk="1" hangingPunct="1">
              <a:defRPr/>
            </a:pPr>
            <a:r>
              <a:rPr lang="fa-IR" sz="2800" smtClean="0">
                <a:solidFill>
                  <a:srgbClr val="FFFFFF"/>
                </a:solidFill>
              </a:rPr>
              <a:t>اكتشافات ژئوترمال</a:t>
            </a:r>
            <a:endParaRPr lang="en-US" sz="2800" smtClean="0">
              <a:solidFill>
                <a:srgbClr val="FFFFFF"/>
              </a:solidFill>
            </a:endParaRPr>
          </a:p>
        </p:txBody>
      </p:sp>
      <p:pic>
        <p:nvPicPr>
          <p:cNvPr id="6149" name="Picture 8" descr="fig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14600"/>
            <a:ext cx="3025775" cy="193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1" descr="magnetometry_graphic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64050"/>
            <a:ext cx="4343400" cy="239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500" y="4451350"/>
            <a:ext cx="2349500" cy="240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0713" y="4419600"/>
            <a:ext cx="2322512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437622-F960-4864-BF1C-EBE851AD7B2E}" type="slidenum">
              <a:rPr lang="en-US"/>
              <a:pPr>
                <a:defRPr/>
              </a:pPr>
              <a:t>6</a:t>
            </a:fld>
            <a:endParaRPr lang="en-US"/>
          </a:p>
        </p:txBody>
      </p:sp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-152400"/>
            <a:ext cx="8610600" cy="1384300"/>
          </a:xfrm>
        </p:spPr>
        <p:txBody>
          <a:bodyPr/>
          <a:lstStyle/>
          <a:p>
            <a:pPr algn="r" rtl="1" eaLnBrk="1" hangingPunct="1">
              <a:defRPr/>
            </a:pPr>
            <a:r>
              <a:rPr lang="fa-IR" sz="3200" smtClean="0">
                <a:solidFill>
                  <a:srgbClr val="FF0066"/>
                </a:solidFill>
              </a:rPr>
              <a:t>مغناطیس سنجی به 3 شکل زیر انجام میپذیرد:</a:t>
            </a:r>
            <a:endParaRPr lang="en-US" sz="3200" smtClean="0">
              <a:solidFill>
                <a:srgbClr val="FF0066"/>
              </a:solidFill>
            </a:endParaRP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143000"/>
            <a:ext cx="8915400" cy="5410200"/>
          </a:xfrm>
        </p:spPr>
        <p:txBody>
          <a:bodyPr/>
          <a:lstStyle/>
          <a:p>
            <a:pPr marL="609600" indent="-609600" algn="r" rtl="1" eaLnBrk="1" hangingPunct="1">
              <a:lnSpc>
                <a:spcPct val="90000"/>
              </a:lnSpc>
              <a:buFontTx/>
              <a:buAutoNum type="arabicParenR"/>
              <a:defRPr/>
            </a:pPr>
            <a:r>
              <a:rPr lang="fa-IR" smtClean="0"/>
              <a:t>زمینی</a:t>
            </a:r>
          </a:p>
          <a:p>
            <a:pPr marL="609600" indent="-609600" algn="r" rtl="1" eaLnBrk="1" hangingPunct="1">
              <a:lnSpc>
                <a:spcPct val="90000"/>
              </a:lnSpc>
              <a:buFontTx/>
              <a:buAutoNum type="arabicParenR"/>
              <a:defRPr/>
            </a:pPr>
            <a:endParaRPr lang="fa-IR" smtClean="0"/>
          </a:p>
          <a:p>
            <a:pPr marL="609600" indent="-609600" algn="r" rtl="1" eaLnBrk="1" hangingPunct="1">
              <a:lnSpc>
                <a:spcPct val="90000"/>
              </a:lnSpc>
              <a:buFontTx/>
              <a:buAutoNum type="arabicParenR"/>
              <a:defRPr/>
            </a:pPr>
            <a:endParaRPr lang="fa-IR" smtClean="0"/>
          </a:p>
          <a:p>
            <a:pPr marL="609600" indent="-609600" algn="r" rtl="1" eaLnBrk="1" hangingPunct="1">
              <a:lnSpc>
                <a:spcPct val="90000"/>
              </a:lnSpc>
              <a:buFontTx/>
              <a:buAutoNum type="arabicParenR"/>
              <a:defRPr/>
            </a:pPr>
            <a:endParaRPr lang="fa-IR" smtClean="0"/>
          </a:p>
          <a:p>
            <a:pPr marL="609600" indent="-609600" algn="r" rtl="1" eaLnBrk="1" hangingPunct="1">
              <a:lnSpc>
                <a:spcPct val="90000"/>
              </a:lnSpc>
              <a:buFontTx/>
              <a:buAutoNum type="arabicParenR"/>
              <a:defRPr/>
            </a:pPr>
            <a:r>
              <a:rPr lang="fa-IR" smtClean="0"/>
              <a:t>دریایی </a:t>
            </a:r>
          </a:p>
          <a:p>
            <a:pPr marL="609600" indent="-609600" algn="r" rtl="1" eaLnBrk="1" hangingPunct="1">
              <a:lnSpc>
                <a:spcPct val="90000"/>
              </a:lnSpc>
              <a:buFontTx/>
              <a:buAutoNum type="arabicParenR"/>
              <a:defRPr/>
            </a:pPr>
            <a:endParaRPr lang="fa-IR" smtClean="0"/>
          </a:p>
          <a:p>
            <a:pPr marL="609600" indent="-609600" algn="r" rtl="1" eaLnBrk="1" hangingPunct="1">
              <a:lnSpc>
                <a:spcPct val="90000"/>
              </a:lnSpc>
              <a:buFontTx/>
              <a:buAutoNum type="arabicParenR"/>
              <a:defRPr/>
            </a:pPr>
            <a:endParaRPr lang="fa-IR" smtClean="0"/>
          </a:p>
          <a:p>
            <a:pPr marL="609600" indent="-609600" algn="r" rtl="1" eaLnBrk="1" hangingPunct="1">
              <a:lnSpc>
                <a:spcPct val="90000"/>
              </a:lnSpc>
              <a:buFontTx/>
              <a:buAutoNum type="arabicParenR"/>
              <a:defRPr/>
            </a:pPr>
            <a:endParaRPr lang="fa-IR" smtClean="0"/>
          </a:p>
          <a:p>
            <a:pPr marL="609600" indent="-609600" algn="r" rtl="1" eaLnBrk="1" hangingPunct="1">
              <a:lnSpc>
                <a:spcPct val="90000"/>
              </a:lnSpc>
              <a:buFontTx/>
              <a:buAutoNum type="arabicParenR"/>
              <a:defRPr/>
            </a:pPr>
            <a:endParaRPr lang="fa-IR" smtClean="0"/>
          </a:p>
          <a:p>
            <a:pPr marL="609600" indent="-609600" algn="r" rtl="1" eaLnBrk="1" hangingPunct="1">
              <a:lnSpc>
                <a:spcPct val="90000"/>
              </a:lnSpc>
              <a:buFontTx/>
              <a:buAutoNum type="arabicParenR"/>
              <a:defRPr/>
            </a:pPr>
            <a:r>
              <a:rPr lang="fa-IR" smtClean="0"/>
              <a:t>هوایی</a:t>
            </a:r>
          </a:p>
          <a:p>
            <a:pPr marL="609600" indent="-609600" algn="r" rtl="1" eaLnBrk="1" hangingPunct="1">
              <a:lnSpc>
                <a:spcPct val="90000"/>
              </a:lnSpc>
              <a:buFontTx/>
              <a:buNone/>
              <a:defRPr/>
            </a:pPr>
            <a:endParaRPr lang="fa-IR" smtClean="0"/>
          </a:p>
          <a:p>
            <a:pPr marL="609600" indent="-609600" algn="r" rtl="1" eaLnBrk="1" hangingPunct="1">
              <a:lnSpc>
                <a:spcPct val="90000"/>
              </a:lnSpc>
              <a:buFontTx/>
              <a:buAutoNum type="arabicParenR"/>
              <a:defRPr/>
            </a:pPr>
            <a:endParaRPr lang="fa-IR" smtClean="0"/>
          </a:p>
          <a:p>
            <a:pPr marL="609600" indent="-609600" algn="r" rtl="1" eaLnBrk="1" hangingPunct="1">
              <a:lnSpc>
                <a:spcPct val="90000"/>
              </a:lnSpc>
              <a:buFontTx/>
              <a:buNone/>
              <a:defRPr/>
            </a:pPr>
            <a:endParaRPr lang="fa-IR" smtClean="0"/>
          </a:p>
          <a:p>
            <a:pPr marL="609600" indent="-609600" algn="r" rtl="1" eaLnBrk="1" hangingPunct="1">
              <a:lnSpc>
                <a:spcPct val="90000"/>
              </a:lnSpc>
              <a:buFontTx/>
              <a:buAutoNum type="arabicParenR"/>
              <a:defRPr/>
            </a:pPr>
            <a:endParaRPr lang="fa-IR" smtClean="0"/>
          </a:p>
          <a:p>
            <a:pPr marL="609600" indent="-609600" algn="r" rtl="1" eaLnBrk="1" hangingPunct="1">
              <a:lnSpc>
                <a:spcPct val="90000"/>
              </a:lnSpc>
              <a:buFontTx/>
              <a:buAutoNum type="arabicParenR"/>
              <a:defRPr/>
            </a:pPr>
            <a:endParaRPr lang="fa-IR" smtClean="0"/>
          </a:p>
          <a:p>
            <a:pPr marL="609600" indent="-609600" algn="r" rtl="1" eaLnBrk="1" hangingPunct="1">
              <a:lnSpc>
                <a:spcPct val="90000"/>
              </a:lnSpc>
              <a:buFontTx/>
              <a:buAutoNum type="arabicParenR"/>
              <a:defRPr/>
            </a:pPr>
            <a:endParaRPr lang="en-US" smtClean="0"/>
          </a:p>
        </p:txBody>
      </p:sp>
      <p:pic>
        <p:nvPicPr>
          <p:cNvPr id="7173" name="Picture 3" descr="3ش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8200"/>
            <a:ext cx="5943600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7" descr="11111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33600"/>
            <a:ext cx="59436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91000"/>
            <a:ext cx="5943600" cy="24955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6CC831-1E9E-47BE-A0F6-DA7BCC05E362}" type="slidenum">
              <a:rPr lang="en-US"/>
              <a:pPr>
                <a:defRPr/>
              </a:pPr>
              <a:t>7</a:t>
            </a:fld>
            <a:endParaRPr lang="en-US"/>
          </a:p>
        </p:txBody>
      </p:sp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8763000" cy="1384300"/>
          </a:xfrm>
        </p:spPr>
        <p:txBody>
          <a:bodyPr/>
          <a:lstStyle/>
          <a:p>
            <a:pPr algn="r" rtl="1" eaLnBrk="1" hangingPunct="1">
              <a:defRPr/>
            </a:pPr>
            <a:r>
              <a:rPr lang="fa-IR" sz="3200" smtClean="0">
                <a:solidFill>
                  <a:srgbClr val="FF0066"/>
                </a:solidFill>
              </a:rPr>
              <a:t>دستگاههای اندازه گیری مغناطیسی</a:t>
            </a:r>
            <a:r>
              <a:rPr lang="en-US" sz="3200" smtClean="0">
                <a:solidFill>
                  <a:srgbClr val="FF0066"/>
                </a:solidFill>
              </a:rPr>
              <a:t/>
            </a:r>
            <a:br>
              <a:rPr lang="en-US" sz="3200" smtClean="0">
                <a:solidFill>
                  <a:srgbClr val="FF0066"/>
                </a:solidFill>
              </a:rPr>
            </a:br>
            <a:endParaRPr lang="en-US" sz="3200" smtClean="0">
              <a:solidFill>
                <a:srgbClr val="FF0066"/>
              </a:solidFill>
            </a:endParaRP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676400"/>
            <a:ext cx="8610600" cy="5181600"/>
          </a:xfrm>
        </p:spPr>
        <p:txBody>
          <a:bodyPr/>
          <a:lstStyle/>
          <a:p>
            <a:pPr algn="r" rtl="1" eaLnBrk="1" hangingPunct="1">
              <a:defRPr/>
            </a:pPr>
            <a:r>
              <a:rPr lang="fa-IR" smtClean="0">
                <a:solidFill>
                  <a:srgbClr val="FFFFFF"/>
                </a:solidFill>
              </a:rPr>
              <a:t>تغییر سنج مغناطیسی</a:t>
            </a:r>
          </a:p>
          <a:p>
            <a:pPr algn="r" rtl="1" eaLnBrk="1" hangingPunct="1">
              <a:defRPr/>
            </a:pPr>
            <a:r>
              <a:rPr lang="fa-IR" smtClean="0">
                <a:solidFill>
                  <a:srgbClr val="FFFFFF"/>
                </a:solidFill>
              </a:rPr>
              <a:t>مغناطیس سنج فلاکس گیت</a:t>
            </a:r>
            <a:endParaRPr lang="en-US" smtClean="0">
              <a:solidFill>
                <a:srgbClr val="FFFFFF"/>
              </a:solidFill>
            </a:endParaRPr>
          </a:p>
          <a:p>
            <a:pPr algn="r" rtl="1" eaLnBrk="1" hangingPunct="1">
              <a:defRPr/>
            </a:pPr>
            <a:r>
              <a:rPr lang="fa-IR" smtClean="0">
                <a:solidFill>
                  <a:srgbClr val="FFFFFF"/>
                </a:solidFill>
              </a:rPr>
              <a:t>مغناطیس سنج </a:t>
            </a:r>
            <a:r>
              <a:rPr lang="fa-IR" smtClean="0"/>
              <a:t>بخار سزيوم يا روبيديوم</a:t>
            </a:r>
            <a:endParaRPr lang="en-US" smtClean="0"/>
          </a:p>
          <a:p>
            <a:pPr algn="r" rtl="1" eaLnBrk="1" hangingPunct="1">
              <a:defRPr/>
            </a:pPr>
            <a:r>
              <a:rPr lang="fa-IR" smtClean="0">
                <a:solidFill>
                  <a:srgbClr val="FFFFFF"/>
                </a:solidFill>
              </a:rPr>
              <a:t>مغناطیس سنج </a:t>
            </a:r>
            <a:r>
              <a:rPr lang="fa-IR" smtClean="0"/>
              <a:t>اسكوئيد</a:t>
            </a:r>
          </a:p>
          <a:p>
            <a:pPr algn="r" rtl="1" eaLnBrk="1" hangingPunct="1">
              <a:defRPr/>
            </a:pPr>
            <a:r>
              <a:rPr lang="fa-IR" smtClean="0">
                <a:solidFill>
                  <a:srgbClr val="FFFFFF"/>
                </a:solidFill>
              </a:rPr>
              <a:t>مغناطیس سنج پروتونی</a:t>
            </a:r>
            <a:endParaRPr lang="en-US" smtClean="0">
              <a:solidFill>
                <a:srgbClr val="FFFFFF"/>
              </a:solidFill>
            </a:endParaRPr>
          </a:p>
        </p:txBody>
      </p:sp>
      <p:pic>
        <p:nvPicPr>
          <p:cNvPr id="8197" name="Picture 1" descr="flux_grafik_e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52600"/>
            <a:ext cx="1785938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4" descr="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62400"/>
            <a:ext cx="1714500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B875A2-09A2-4CE0-8D86-0C26BA6704D9}" type="slidenum">
              <a:rPr lang="en-US"/>
              <a:pPr>
                <a:defRPr/>
              </a:pPr>
              <a:t>8</a:t>
            </a:fld>
            <a:endParaRPr lang="en-US"/>
          </a:p>
        </p:txBody>
      </p:sp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-228600"/>
            <a:ext cx="8229600" cy="1384300"/>
          </a:xfrm>
        </p:spPr>
        <p:txBody>
          <a:bodyPr/>
          <a:lstStyle/>
          <a:p>
            <a:pPr algn="r" rtl="1" eaLnBrk="1" hangingPunct="1">
              <a:defRPr/>
            </a:pPr>
            <a:r>
              <a:rPr lang="fa-IR" sz="3600" b="1" smtClean="0">
                <a:solidFill>
                  <a:srgbClr val="FF0066"/>
                </a:solidFill>
              </a:rPr>
              <a:t>آنومالی های مغناطیسی</a:t>
            </a:r>
            <a:endParaRPr lang="en-US" sz="3600" b="1" smtClean="0">
              <a:solidFill>
                <a:srgbClr val="FF0066"/>
              </a:solidFill>
            </a:endParaRP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8991600" cy="5562600"/>
          </a:xfrm>
        </p:spPr>
        <p:txBody>
          <a:bodyPr/>
          <a:lstStyle/>
          <a:p>
            <a:pPr algn="r" rtl="1" eaLnBrk="1" hangingPunct="1">
              <a:defRPr/>
            </a:pPr>
            <a:r>
              <a:rPr lang="en-US" sz="2800" smtClean="0"/>
              <a:t> </a:t>
            </a:r>
            <a:r>
              <a:rPr lang="fa-IR" sz="2800" smtClean="0"/>
              <a:t> </a:t>
            </a:r>
            <a:r>
              <a:rPr lang="fa-IR" sz="2800" b="1" smtClean="0"/>
              <a:t>آنومالی های مغناطیسی در حوضه های رسوبی بیشتر مربوط به نفود سنگ های آذرین یا دگرگونی به شکل های مختلف است( دایک- سیل- توده های گسیخته، گسله شده و چین خورده).</a:t>
            </a:r>
            <a:r>
              <a:rPr lang="fa-IR" smtClean="0"/>
              <a:t> </a:t>
            </a:r>
            <a:endParaRPr lang="en-US" smtClean="0"/>
          </a:p>
          <a:p>
            <a:pPr algn="r" rtl="1" eaLnBrk="1" hangingPunct="1">
              <a:defRPr/>
            </a:pPr>
            <a:endParaRPr lang="en-US" smtClean="0"/>
          </a:p>
          <a:p>
            <a:pPr algn="r" rtl="1" eaLnBrk="1" hangingPunct="1">
              <a:defRPr/>
            </a:pPr>
            <a:r>
              <a:rPr lang="fa-IR" sz="2800" b="1" smtClean="0"/>
              <a:t>). بیشینه دامنه آنومالی های مغناطیسی برای سنگ های دگرگونی معمولا تا 100 نانوتسلا، برای سنگ های آذرین قلیایی بیش از چند صد نانوتسلا و برای سنگ های رسوبی مگنتیت دار به بیش از چند هزار نانوتسلا می رسد</a:t>
            </a:r>
            <a:r>
              <a:rPr lang="en-US" smtClean="0"/>
              <a:t> </a:t>
            </a:r>
          </a:p>
          <a:p>
            <a:pPr algn="r" rtl="1" eaLnBrk="1" hangingPunct="1">
              <a:defRPr/>
            </a:pPr>
            <a:endParaRPr lang="en-US" smtClean="0"/>
          </a:p>
          <a:p>
            <a:pPr algn="r" rtl="1" eaLnBrk="1" hangingPunct="1">
              <a:defRPr/>
            </a:pPr>
            <a:r>
              <a:rPr lang="fa-IR" sz="2800" b="1" smtClean="0"/>
              <a:t>آنومالی های مغناطیسی نیز بر میدان ژئومغناطیسی زمین منطبق است</a:t>
            </a:r>
            <a:r>
              <a:rPr lang="en-US" smtClean="0"/>
              <a:t> </a:t>
            </a:r>
          </a:p>
          <a:p>
            <a:pPr algn="r" rtl="1" eaLnBrk="1" hangingPunct="1">
              <a:defRPr/>
            </a:pPr>
            <a:endParaRPr lang="en-US" sz="2800" smtClean="0"/>
          </a:p>
        </p:txBody>
      </p:sp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93888" cy="1471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A8BCA5-AB54-4779-AA5D-31E520FA9B5E}" type="slidenum">
              <a:rPr lang="en-US"/>
              <a:pPr>
                <a:defRPr/>
              </a:pPr>
              <a:t>9</a:t>
            </a:fld>
            <a:endParaRPr lang="en-US"/>
          </a:p>
        </p:txBody>
      </p:sp>
      <p:pic>
        <p:nvPicPr>
          <p:cNvPr id="10243" name="Picture 137"/>
          <p:cNvPicPr>
            <a:picLocks noGrp="1" noChangeAspect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32432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4" name="Picture 138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3200400"/>
            <a:ext cx="9144000" cy="29797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5542" name="Rectangle 6"/>
          <p:cNvSpPr>
            <a:spLocks noChangeArrowheads="1"/>
          </p:cNvSpPr>
          <p:nvPr/>
        </p:nvSpPr>
        <p:spPr bwMode="auto">
          <a:xfrm>
            <a:off x="1905000" y="6324600"/>
            <a:ext cx="53292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l">
              <a:defRPr/>
            </a:pPr>
            <a:r>
              <a:rPr lang="fa-IR" b="1">
                <a:effectLst/>
              </a:rPr>
              <a:t>آنومالی مغناطیسی مربوط به انواع گسل ها از نظر شیب صفحه گسلی</a:t>
            </a: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478835D-B731-4DE3-93E9-B6256F0B981E}" type="slidenum">
              <a:rPr lang="en-US"/>
              <a:pPr>
                <a:defRPr/>
              </a:pPr>
              <a:t>10</a:t>
            </a:fld>
            <a:endParaRPr lang="en-US"/>
          </a:p>
        </p:txBody>
      </p:sp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-228600"/>
            <a:ext cx="8229600" cy="1384300"/>
          </a:xfrm>
        </p:spPr>
        <p:txBody>
          <a:bodyPr/>
          <a:lstStyle/>
          <a:p>
            <a:pPr algn="r" rtl="1" eaLnBrk="1" hangingPunct="1">
              <a:defRPr/>
            </a:pPr>
            <a:r>
              <a:rPr lang="fa-IR" sz="3600" b="1" smtClean="0">
                <a:solidFill>
                  <a:srgbClr val="FF0066"/>
                </a:solidFill>
              </a:rPr>
              <a:t>تفسیر آنومالی های مغناطیسی</a:t>
            </a:r>
            <a:endParaRPr lang="en-US" sz="3600" b="1" smtClean="0">
              <a:solidFill>
                <a:srgbClr val="FF0066"/>
              </a:solidFill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447800"/>
            <a:ext cx="8534400" cy="5105400"/>
          </a:xfrm>
        </p:spPr>
        <p:txBody>
          <a:bodyPr/>
          <a:lstStyle/>
          <a:p>
            <a:pPr algn="r" rtl="1" eaLnBrk="1" hangingPunct="1">
              <a:defRPr/>
            </a:pPr>
            <a:r>
              <a:rPr lang="fa-IR" sz="2800" smtClean="0"/>
              <a:t> </a:t>
            </a:r>
            <a:r>
              <a:rPr lang="fa-IR" sz="2800" b="1" smtClean="0"/>
              <a:t>تفسیر آنومالی های مغناطیسی تا حدودی مشابه تفسیر آنومالی های گرانی است</a:t>
            </a:r>
            <a:r>
              <a:rPr lang="en-US" sz="2800" smtClean="0"/>
              <a:t> </a:t>
            </a:r>
          </a:p>
          <a:p>
            <a:pPr algn="r" rtl="1" eaLnBrk="1" hangingPunct="1">
              <a:defRPr/>
            </a:pPr>
            <a:endParaRPr lang="en-US" sz="2800" smtClean="0"/>
          </a:p>
          <a:p>
            <a:pPr algn="r" rtl="1" eaLnBrk="1" hangingPunct="1">
              <a:defRPr/>
            </a:pPr>
            <a:r>
              <a:rPr lang="fa-IR" sz="2800" b="1" smtClean="0"/>
              <a:t>روش ها و محدودیت ها در تفسیر بر مبنای میدان پتانسیل صورت می گیرد</a:t>
            </a:r>
            <a:r>
              <a:rPr lang="en-US" smtClean="0"/>
              <a:t> </a:t>
            </a:r>
          </a:p>
          <a:p>
            <a:pPr algn="r" rtl="1" eaLnBrk="1" hangingPunct="1">
              <a:defRPr/>
            </a:pPr>
            <a:endParaRPr lang="en-US" smtClean="0"/>
          </a:p>
          <a:p>
            <a:pPr algn="r" rtl="1" eaLnBrk="1" hangingPunct="1">
              <a:defRPr/>
            </a:pPr>
            <a:r>
              <a:rPr lang="fa-IR" sz="2800" b="1" smtClean="0"/>
              <a:t>آنومالی مغناطیسی ماهیتی برداری دارد</a:t>
            </a:r>
          </a:p>
          <a:p>
            <a:pPr algn="r" rtl="1" eaLnBrk="1" hangingPunct="1">
              <a:defRPr/>
            </a:pPr>
            <a:endParaRPr lang="en-US" sz="2800" b="1" smtClean="0"/>
          </a:p>
          <a:p>
            <a:pPr algn="r" rtl="1" eaLnBrk="1" hangingPunct="1">
              <a:defRPr/>
            </a:pPr>
            <a:r>
              <a:rPr lang="fa-IR" sz="2800" b="1" smtClean="0"/>
              <a:t>اولین قدم در تفسیر تخمین بزرگی و شکل آنومالیهای مغناطیسی است</a:t>
            </a:r>
            <a:r>
              <a:rPr lang="fa-IR" smtClean="0"/>
              <a:t> </a:t>
            </a:r>
            <a:endParaRPr lang="en-US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58284F-A07C-457C-80F0-467C660DE6CB}" type="slidenum">
              <a:rPr lang="en-US"/>
              <a:pPr>
                <a:defRPr/>
              </a:pPr>
              <a:t>11</a:t>
            </a:fld>
            <a:endParaRPr lang="en-US"/>
          </a:p>
        </p:txBody>
      </p:sp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0"/>
            <a:ext cx="8839200" cy="1384300"/>
          </a:xfrm>
        </p:spPr>
        <p:txBody>
          <a:bodyPr/>
          <a:lstStyle/>
          <a:p>
            <a:pPr algn="r" rtl="1" eaLnBrk="1" hangingPunct="1">
              <a:defRPr/>
            </a:pPr>
            <a:r>
              <a:rPr lang="fa-IR" sz="3200" smtClean="0">
                <a:solidFill>
                  <a:srgbClr val="FF0066"/>
                </a:solidFill>
              </a:rPr>
              <a:t>بطور کلی تفسیر اطلاعات مغناطیسی به 2روش زیر صورت میگیرد:</a:t>
            </a:r>
            <a:endParaRPr lang="en-US" sz="3200" smtClean="0">
              <a:solidFill>
                <a:srgbClr val="FF0066"/>
              </a:solidFill>
            </a:endParaRP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447800"/>
            <a:ext cx="8686800" cy="5029200"/>
          </a:xfrm>
        </p:spPr>
        <p:txBody>
          <a:bodyPr/>
          <a:lstStyle/>
          <a:p>
            <a:pPr marL="609600" indent="-609600" algn="r" rtl="1" eaLnBrk="1" hangingPunct="1">
              <a:buFontTx/>
              <a:buAutoNum type="arabicPeriod"/>
              <a:defRPr/>
            </a:pPr>
            <a:r>
              <a:rPr lang="fa-IR" smtClean="0"/>
              <a:t>کیفی </a:t>
            </a:r>
            <a:r>
              <a:rPr lang="en-US" smtClean="0">
                <a:latin typeface="Arial" charset="0"/>
              </a:rPr>
              <a:t>←</a:t>
            </a:r>
            <a:r>
              <a:rPr lang="fa-IR" smtClean="0">
                <a:latin typeface="Arial" charset="0"/>
              </a:rPr>
              <a:t> مفسر با تجربه در مغناطیس سنجی معمولا ساختار زمین شناسی را صرفا با نگاه کردن به نقشه های مغناطیسی تفسیر میکند</a:t>
            </a:r>
          </a:p>
          <a:p>
            <a:pPr marL="609600" indent="-609600" algn="r" rtl="1" eaLnBrk="1" hangingPunct="1">
              <a:buFontTx/>
              <a:buAutoNum type="arabicPeriod"/>
              <a:defRPr/>
            </a:pPr>
            <a:endParaRPr lang="fa-IR" smtClean="0">
              <a:latin typeface="Arial" charset="0"/>
            </a:endParaRPr>
          </a:p>
          <a:p>
            <a:pPr marL="609600" indent="-609600" algn="r" rtl="1" eaLnBrk="1" hangingPunct="1">
              <a:buFontTx/>
              <a:buAutoNum type="arabicPeriod"/>
              <a:defRPr/>
            </a:pPr>
            <a:r>
              <a:rPr lang="fa-IR" smtClean="0">
                <a:latin typeface="Arial" charset="0"/>
              </a:rPr>
              <a:t>کمی</a:t>
            </a:r>
            <a:r>
              <a:rPr lang="en-US" smtClean="0">
                <a:latin typeface="Arial" charset="0"/>
              </a:rPr>
              <a:t>←</a:t>
            </a:r>
            <a:r>
              <a:rPr lang="fa-IR" smtClean="0">
                <a:latin typeface="Arial" charset="0"/>
              </a:rPr>
              <a:t> از الگوی ساده هندسی استفاده میشود</a:t>
            </a:r>
          </a:p>
          <a:p>
            <a:pPr marL="990600" lvl="1" indent="-533400" algn="r" rtl="1" eaLnBrk="1" hangingPunct="1">
              <a:buFontTx/>
              <a:buAutoNum type="arabicPeriod"/>
              <a:defRPr/>
            </a:pPr>
            <a:endParaRPr lang="fa-IR" smtClean="0">
              <a:latin typeface="Arial" charset="0"/>
            </a:endParaRPr>
          </a:p>
          <a:p>
            <a:pPr marL="609600" indent="-609600" algn="r" rtl="1" eaLnBrk="1" hangingPunct="1">
              <a:defRPr/>
            </a:pPr>
            <a:r>
              <a:rPr lang="fa-IR" sz="2800" b="1" smtClean="0"/>
              <a:t>به منظور آماده سازی داده ها برای تفسیر، شدت میدان مغناطیسی عمودی(</a:t>
            </a:r>
            <a:r>
              <a:rPr lang="en-US" sz="2800" b="1" smtClean="0"/>
              <a:t>VMI</a:t>
            </a:r>
            <a:r>
              <a:rPr lang="fa-IR" sz="2800" b="1" smtClean="0"/>
              <a:t>) با استفاده از تکنیک فیلترینگ مانند کاهش قطب(</a:t>
            </a:r>
            <a:r>
              <a:rPr lang="en-US" sz="2800" b="1" smtClean="0"/>
              <a:t>RTP</a:t>
            </a:r>
            <a:r>
              <a:rPr lang="fa-IR" sz="2800" b="1" smtClean="0"/>
              <a:t>)، مشتق قائم(</a:t>
            </a:r>
            <a:r>
              <a:rPr lang="en-US" sz="2800" b="1" smtClean="0"/>
              <a:t>VD</a:t>
            </a:r>
            <a:r>
              <a:rPr lang="fa-IR" sz="2800" b="1" smtClean="0"/>
              <a:t>) و پهنای باند(</a:t>
            </a:r>
            <a:r>
              <a:rPr lang="en-US" sz="2800" b="1" smtClean="0"/>
              <a:t>BP</a:t>
            </a:r>
            <a:r>
              <a:rPr lang="fa-IR" sz="2800" b="1" smtClean="0"/>
              <a:t>) برجسته میشوند</a:t>
            </a:r>
            <a:r>
              <a:rPr lang="en-US" smtClean="0"/>
              <a:t> </a:t>
            </a:r>
            <a:endParaRPr lang="en-US" smtClean="0">
              <a:latin typeface="Arial" charset="0"/>
            </a:endParaRPr>
          </a:p>
          <a:p>
            <a:pPr marL="609600" indent="-609600" algn="r" rtl="1" eaLnBrk="1" hangingPunct="1">
              <a:buFontTx/>
              <a:buAutoNum type="arabicPeriod"/>
              <a:defRPr/>
            </a:pPr>
            <a:endParaRPr lang="en-US" smtClean="0"/>
          </a:p>
        </p:txBody>
      </p:sp>
      <p:sp>
        <p:nvSpPr>
          <p:cNvPr id="61445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defRPr/>
            </a:pPr>
            <a:endParaRPr lang="en-US"/>
          </a:p>
        </p:txBody>
      </p:sp>
      <p:sp>
        <p:nvSpPr>
          <p:cNvPr id="61447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754AB2-D941-415A-84E6-9AC594735BD1}" type="slidenum">
              <a:rPr lang="en-US"/>
              <a:pPr>
                <a:defRPr/>
              </a:pPr>
              <a:t>12</a:t>
            </a:fld>
            <a:endParaRPr lang="en-US"/>
          </a:p>
        </p:txBody>
      </p:sp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-228600"/>
            <a:ext cx="8305800" cy="1384300"/>
          </a:xfrm>
        </p:spPr>
        <p:txBody>
          <a:bodyPr/>
          <a:lstStyle/>
          <a:p>
            <a:pPr algn="r" rtl="1" eaLnBrk="1" hangingPunct="1">
              <a:defRPr/>
            </a:pPr>
            <a:r>
              <a:rPr lang="fa-IR" sz="3600" smtClean="0">
                <a:solidFill>
                  <a:srgbClr val="FF0066"/>
                </a:solidFill>
              </a:rPr>
              <a:t>روشهای تفسیری در مطالعه مغناطیس سنجی:</a:t>
            </a:r>
            <a:endParaRPr lang="en-US" sz="3600" smtClean="0">
              <a:solidFill>
                <a:srgbClr val="FF0066"/>
              </a:solidFill>
            </a:endParaRP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143000"/>
            <a:ext cx="8686800" cy="5334000"/>
          </a:xfrm>
        </p:spPr>
        <p:txBody>
          <a:bodyPr/>
          <a:lstStyle/>
          <a:p>
            <a:pPr algn="r" rtl="1" eaLnBrk="1" hangingPunct="1">
              <a:defRPr/>
            </a:pPr>
            <a:r>
              <a:rPr lang="fa-IR" sz="2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روش وارون برای تخمین عمق منشا آنومالی ها</a:t>
            </a:r>
          </a:p>
          <a:p>
            <a:pPr algn="r" rtl="1" eaLnBrk="1" hangingPunct="1">
              <a:buFontTx/>
              <a:buNone/>
              <a:defRPr/>
            </a:pPr>
            <a:endParaRPr lang="fa-IR" sz="2800" b="1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r" rtl="1" eaLnBrk="1" hangingPunct="1">
              <a:buFontTx/>
              <a:buNone/>
              <a:defRPr/>
            </a:pPr>
            <a:r>
              <a:rPr lang="fa-IR" sz="2800" b="1" smtClean="0"/>
              <a:t>یکی از گسترده ترین روش های معکوس آنومالی مغناطیسی استفاده شده</a:t>
            </a:r>
          </a:p>
          <a:p>
            <a:pPr algn="r" rtl="1" eaLnBrk="1" hangingPunct="1">
              <a:buFontTx/>
              <a:buNone/>
              <a:defRPr/>
            </a:pPr>
            <a:r>
              <a:rPr lang="fa-IR" sz="2800" b="1" smtClean="0"/>
              <a:t> روش نیمه شیب پیتر است که به وسیله ژئوفیزیکدان اکتشافی به نام </a:t>
            </a:r>
          </a:p>
          <a:p>
            <a:pPr algn="r" rtl="1" eaLnBrk="1" hangingPunct="1">
              <a:buFontTx/>
              <a:buNone/>
              <a:defRPr/>
            </a:pPr>
            <a:r>
              <a:rPr lang="fa-IR" sz="2800" b="1" smtClean="0"/>
              <a:t>لئوپیتردر سال 1949 پیشنهاد داده شد</a:t>
            </a:r>
            <a:r>
              <a:rPr lang="en-US" smtClean="0"/>
              <a:t> </a:t>
            </a:r>
            <a:endParaRPr lang="fa-IR" smtClean="0"/>
          </a:p>
          <a:p>
            <a:pPr algn="r" rtl="1" eaLnBrk="1" hangingPunct="1">
              <a:buFontTx/>
              <a:buNone/>
              <a:defRPr/>
            </a:pPr>
            <a:endParaRPr lang="fa-IR" smtClean="0"/>
          </a:p>
          <a:p>
            <a:pPr algn="r" rtl="1" eaLnBrk="1" hangingPunct="1">
              <a:buFontTx/>
              <a:buNone/>
              <a:defRPr/>
            </a:pPr>
            <a:r>
              <a:rPr lang="fa-IR" sz="2800" b="1" smtClean="0"/>
              <a:t>روش بر اساس تحلیل آنومالی روی یک صفحه قائم بوده که به طور قائم</a:t>
            </a:r>
          </a:p>
          <a:p>
            <a:pPr algn="r" rtl="1" eaLnBrk="1" hangingPunct="1">
              <a:buFontTx/>
              <a:buNone/>
              <a:defRPr/>
            </a:pPr>
            <a:r>
              <a:rPr lang="fa-IR" sz="2800" b="1" smtClean="0"/>
              <a:t>مغناطیسی شده باشد</a:t>
            </a:r>
            <a:r>
              <a:rPr lang="en-US" smtClean="0"/>
              <a:t>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4A6F3C-F98C-4B3F-BAF4-315F0687E8A6}" type="slidenum">
              <a:rPr lang="en-US"/>
              <a:pPr>
                <a:defRPr/>
              </a:pPr>
              <a:t>13</a:t>
            </a:fld>
            <a:endParaRPr lang="en-US"/>
          </a:p>
        </p:txBody>
      </p:sp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>
              <a:defRPr/>
            </a:pPr>
            <a:r>
              <a:rPr lang="fa-IR" sz="3200" b="1" smtClean="0"/>
              <a:t>فرض میشود که صفحه از عمق  تا بی نهایت به طرف پایین ادامه داشته باشد. آنومالی مغناطیسی در طول یک پروفیل عمود بر چنین صفحه ای عبارت است از:</a:t>
            </a:r>
            <a:endParaRPr lang="en-US" sz="3200" b="1" smtClean="0"/>
          </a:p>
        </p:txBody>
      </p:sp>
      <p:sp>
        <p:nvSpPr>
          <p:cNvPr id="14340" name="Rectangle 7"/>
          <p:cNvSpPr>
            <a:spLocks noChangeArrowheads="1"/>
          </p:cNvSpPr>
          <p:nvPr/>
        </p:nvSpPr>
        <p:spPr bwMode="auto">
          <a:xfrm>
            <a:off x="3116263" y="2789238"/>
            <a:ext cx="21907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l"/>
            <a:r>
              <a:rPr lang="en-US" sz="1200" b="1"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 </a:t>
            </a:r>
            <a:endParaRPr lang="en-US">
              <a:effectLst/>
              <a:latin typeface="Arial" charset="0"/>
              <a:ea typeface="Calibri" pitchFamily="34" charset="0"/>
              <a:cs typeface="B Nazanin" pitchFamily="2" charset="-78"/>
            </a:endParaRPr>
          </a:p>
        </p:txBody>
      </p:sp>
      <p:sp>
        <p:nvSpPr>
          <p:cNvPr id="14341" name="Rectangle 12"/>
          <p:cNvSpPr>
            <a:spLocks noChangeArrowheads="1"/>
          </p:cNvSpPr>
          <p:nvPr/>
        </p:nvSpPr>
        <p:spPr bwMode="auto">
          <a:xfrm>
            <a:off x="3116263" y="2789238"/>
            <a:ext cx="21907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l"/>
            <a:r>
              <a:rPr lang="en-US" sz="1200" b="1"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 </a:t>
            </a:r>
            <a:endParaRPr lang="en-US">
              <a:effectLst/>
              <a:latin typeface="Arial" charset="0"/>
              <a:ea typeface="Calibri" pitchFamily="34" charset="0"/>
              <a:cs typeface="B Nazanin" pitchFamily="2" charset="-78"/>
            </a:endParaRPr>
          </a:p>
        </p:txBody>
      </p:sp>
      <p:sp>
        <p:nvSpPr>
          <p:cNvPr id="14342" name="Rectangle 16"/>
          <p:cNvSpPr>
            <a:spLocks noChangeArrowheads="1"/>
          </p:cNvSpPr>
          <p:nvPr/>
        </p:nvSpPr>
        <p:spPr bwMode="auto">
          <a:xfrm>
            <a:off x="4137025" y="3021013"/>
            <a:ext cx="21907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l"/>
            <a:r>
              <a:rPr lang="en-US" sz="1200" b="1"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 </a:t>
            </a:r>
            <a:endParaRPr lang="en-US">
              <a:effectLst/>
              <a:latin typeface="Arial" charset="0"/>
              <a:ea typeface="Calibri" pitchFamily="34" charset="0"/>
              <a:cs typeface="B Nazanin" pitchFamily="2" charset="-78"/>
            </a:endParaRPr>
          </a:p>
        </p:txBody>
      </p:sp>
      <p:sp>
        <p:nvSpPr>
          <p:cNvPr id="63506" name="Rectangle 18"/>
          <p:cNvSpPr>
            <a:spLocks noGrp="1" noChangeArrowheads="1"/>
          </p:cNvSpPr>
          <p:nvPr>
            <p:ph type="body" idx="1"/>
          </p:nvPr>
        </p:nvSpPr>
        <p:spPr>
          <a:xfrm>
            <a:off x="457200" y="1905000"/>
            <a:ext cx="8686800" cy="4953000"/>
          </a:xfrm>
        </p:spPr>
        <p:txBody>
          <a:bodyPr/>
          <a:lstStyle/>
          <a:p>
            <a:pPr algn="r" rtl="1" eaLnBrk="1" hangingPunct="1">
              <a:buFontTx/>
              <a:buNone/>
              <a:defRPr/>
            </a:pPr>
            <a:endParaRPr lang="fa-IR" smtClean="0"/>
          </a:p>
          <a:p>
            <a:pPr algn="r" rtl="1" eaLnBrk="1" hangingPunct="1">
              <a:defRPr/>
            </a:pPr>
            <a:endParaRPr lang="fa-IR" smtClean="0"/>
          </a:p>
          <a:p>
            <a:pPr algn="r" rtl="1" eaLnBrk="1" hangingPunct="1">
              <a:defRPr/>
            </a:pPr>
            <a:endParaRPr lang="fa-IR" smtClean="0"/>
          </a:p>
          <a:p>
            <a:pPr algn="r" rtl="1" eaLnBrk="1" hangingPunct="1">
              <a:buFontTx/>
              <a:buNone/>
              <a:defRPr/>
            </a:pPr>
            <a:r>
              <a:rPr lang="fa-IR" sz="2000" b="1" smtClean="0"/>
              <a:t>            </a:t>
            </a:r>
            <a:endParaRPr lang="fa-IR" smtClean="0"/>
          </a:p>
          <a:p>
            <a:pPr algn="r" rtl="1" eaLnBrk="1" hangingPunct="1">
              <a:defRPr/>
            </a:pPr>
            <a:endParaRPr lang="fa-IR" smtClean="0"/>
          </a:p>
          <a:p>
            <a:pPr algn="r" rtl="1" eaLnBrk="1" hangingPunct="1">
              <a:buFontTx/>
              <a:buNone/>
              <a:defRPr/>
            </a:pPr>
            <a:r>
              <a:rPr lang="fa-IR" smtClean="0"/>
              <a:t> </a:t>
            </a:r>
            <a:endParaRPr lang="en-US" smtClean="0"/>
          </a:p>
        </p:txBody>
      </p:sp>
      <p:pic>
        <p:nvPicPr>
          <p:cNvPr id="14344" name="Picture 19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133600"/>
            <a:ext cx="6172200" cy="909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509" name="Rectangle 2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defRPr/>
            </a:pPr>
            <a:endParaRPr lang="en-US"/>
          </a:p>
        </p:txBody>
      </p:sp>
      <p:pic>
        <p:nvPicPr>
          <p:cNvPr id="14346" name="Picture 2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3276600"/>
            <a:ext cx="1066800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510" name="Rectangle 22"/>
          <p:cNvSpPr>
            <a:spLocks noChangeArrowheads="1"/>
          </p:cNvSpPr>
          <p:nvPr/>
        </p:nvSpPr>
        <p:spPr bwMode="auto">
          <a:xfrm>
            <a:off x="6858000" y="3505200"/>
            <a:ext cx="11334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rtl="1"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fa-IR" b="1">
                <a:effectLst>
                  <a:outerShdw blurRad="38100" dist="38100" dir="2700000" algn="tl">
                    <a:srgbClr val="000000"/>
                  </a:outerShdw>
                </a:effectLst>
              </a:rPr>
              <a:t>فواصل افقی</a:t>
            </a:r>
            <a:r>
              <a:rPr lang="fa-IR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</p:txBody>
      </p:sp>
      <p:pic>
        <p:nvPicPr>
          <p:cNvPr id="14348" name="Picture 2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9363" y="3886200"/>
            <a:ext cx="274637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513" name="Rectangle 25"/>
          <p:cNvSpPr>
            <a:spLocks noChangeArrowheads="1"/>
          </p:cNvSpPr>
          <p:nvPr/>
        </p:nvSpPr>
        <p:spPr bwMode="auto">
          <a:xfrm>
            <a:off x="4648200" y="4038600"/>
            <a:ext cx="41846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l">
              <a:defRPr/>
            </a:pPr>
            <a:r>
              <a:rPr lang="fa-IR" b="1">
                <a:effectLst/>
              </a:rPr>
              <a:t>فاصله عمودی گوشه صفحه از یک نقطه روی پروفیل</a:t>
            </a: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</p:txBody>
      </p:sp>
      <p:pic>
        <p:nvPicPr>
          <p:cNvPr id="14350" name="Picture 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86275"/>
            <a:ext cx="4467225" cy="237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A3891D-7D16-4B04-B4CC-25C69EA48CEE}" type="slidenum">
              <a:rPr lang="en-US"/>
              <a:pPr>
                <a:defRPr/>
              </a:pPr>
              <a:t>14</a:t>
            </a:fld>
            <a:endParaRPr lang="en-US"/>
          </a:p>
        </p:txBody>
      </p:sp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-228600"/>
            <a:ext cx="8839200" cy="1384300"/>
          </a:xfrm>
        </p:spPr>
        <p:txBody>
          <a:bodyPr/>
          <a:lstStyle/>
          <a:p>
            <a:pPr algn="r" rtl="1" eaLnBrk="1" hangingPunct="1">
              <a:defRPr/>
            </a:pPr>
            <a:r>
              <a:rPr lang="fa-IR" sz="3200" b="1" smtClean="0">
                <a:solidFill>
                  <a:srgbClr val="FF0066"/>
                </a:solidFill>
              </a:rPr>
              <a:t>روش دی کانولوشن اویلر</a:t>
            </a:r>
            <a:endParaRPr lang="en-US" sz="3200" b="1" smtClean="0">
              <a:solidFill>
                <a:srgbClr val="FF0066"/>
              </a:solidFill>
            </a:endParaRP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066800"/>
            <a:ext cx="8839200" cy="5105400"/>
          </a:xfrm>
        </p:spPr>
        <p:txBody>
          <a:bodyPr/>
          <a:lstStyle/>
          <a:p>
            <a:pPr algn="r" rtl="1" eaLnBrk="1" hangingPunct="1">
              <a:defRPr/>
            </a:pPr>
            <a:r>
              <a:rPr lang="fa-IR" sz="2800" b="1" smtClean="0"/>
              <a:t> روشی برای برآورد عمق آنومالی های میدان مغناطیسی (و نیز گرانی) ارائه شده است</a:t>
            </a:r>
            <a:r>
              <a:rPr lang="en-US" smtClean="0"/>
              <a:t> </a:t>
            </a:r>
            <a:endParaRPr lang="fa-IR" smtClean="0"/>
          </a:p>
          <a:p>
            <a:pPr algn="r" rtl="1" eaLnBrk="1" hangingPunct="1">
              <a:defRPr/>
            </a:pPr>
            <a:endParaRPr lang="fa-IR" smtClean="0"/>
          </a:p>
          <a:p>
            <a:pPr algn="r" rtl="1" eaLnBrk="1" hangingPunct="1">
              <a:defRPr/>
            </a:pPr>
            <a:r>
              <a:rPr lang="fa-IR" sz="2800" b="1" smtClean="0"/>
              <a:t>این روش به طبیعت و هندسه چشمه سبب شونده، یعنی توده با خاصیت مغناطیسی وابسته است</a:t>
            </a:r>
          </a:p>
          <a:p>
            <a:pPr algn="r" rtl="1" eaLnBrk="1" hangingPunct="1">
              <a:defRPr/>
            </a:pPr>
            <a:endParaRPr lang="fa-IR" sz="2800" b="1" smtClean="0"/>
          </a:p>
          <a:p>
            <a:pPr algn="r" rtl="1" eaLnBrk="1" hangingPunct="1">
              <a:defRPr/>
            </a:pPr>
            <a:r>
              <a:rPr lang="fa-IR" sz="2800" b="1" smtClean="0"/>
              <a:t>. اساس این روش بر اساس معادلات دیفرانسیل جزئی اویلر بنا شده و تنها برای معادلات همگن معتبر است.</a:t>
            </a:r>
            <a:r>
              <a:rPr lang="fa-IR" sz="2800" smtClean="0"/>
              <a:t> </a:t>
            </a:r>
            <a:endParaRPr lang="fa-IR" smtClean="0"/>
          </a:p>
          <a:p>
            <a:pPr algn="r" rtl="1" eaLnBrk="1" hangingPunct="1">
              <a:defRPr/>
            </a:pPr>
            <a:endParaRPr lang="fa-IR" smtClean="0"/>
          </a:p>
          <a:p>
            <a:pPr algn="r" rtl="1" eaLnBrk="1" hangingPunct="1">
              <a:defRPr/>
            </a:pPr>
            <a:endParaRPr lang="en-US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9384F46-0F00-4DFF-BC97-D181215CE819}" type="slidenum">
              <a:rPr lang="en-US"/>
              <a:pPr>
                <a:defRPr/>
              </a:pPr>
              <a:t>15</a:t>
            </a:fld>
            <a:endParaRPr lang="en-US"/>
          </a:p>
        </p:txBody>
      </p:sp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228600"/>
            <a:ext cx="9144000" cy="1384300"/>
          </a:xfrm>
        </p:spPr>
        <p:txBody>
          <a:bodyPr/>
          <a:lstStyle/>
          <a:p>
            <a:pPr algn="r" rtl="1" eaLnBrk="1" hangingPunct="1">
              <a:defRPr/>
            </a:pPr>
            <a:r>
              <a:rPr lang="fa-IR" sz="3200" smtClean="0">
                <a:solidFill>
                  <a:srgbClr val="FF0066"/>
                </a:solidFill>
              </a:rPr>
              <a:t>مثالهایی از کارهای انجام شده بر روی گسل با مغناطیس سنجی</a:t>
            </a:r>
            <a:endParaRPr lang="en-US" sz="3200" smtClean="0">
              <a:solidFill>
                <a:srgbClr val="FF0066"/>
              </a:solidFill>
            </a:endParaRPr>
          </a:p>
        </p:txBody>
      </p:sp>
      <p:sp>
        <p:nvSpPr>
          <p:cNvPr id="6656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228600" y="1219200"/>
            <a:ext cx="8610600" cy="5410200"/>
          </a:xfrm>
        </p:spPr>
        <p:txBody>
          <a:bodyPr/>
          <a:lstStyle/>
          <a:p>
            <a:pPr marL="609600" indent="-609600" algn="r" rtl="1" eaLnBrk="1" hangingPunct="1">
              <a:defRPr/>
            </a:pPr>
            <a:r>
              <a:rPr lang="fa-IR" smtClean="0"/>
              <a:t>قریب(1985) در مطالعات</a:t>
            </a:r>
            <a:r>
              <a:rPr lang="fa-IR" sz="2400" b="1" smtClean="0">
                <a:solidFill>
                  <a:srgbClr val="FF0066"/>
                </a:solidFill>
              </a:rPr>
              <a:t> </a:t>
            </a:r>
            <a:r>
              <a:rPr lang="fa-IR" smtClean="0">
                <a:solidFill>
                  <a:srgbClr val="FFFFFF"/>
                </a:solidFill>
              </a:rPr>
              <a:t>ژئوفیزیکی در حوزه قرادیگ</a:t>
            </a:r>
          </a:p>
          <a:p>
            <a:pPr marL="609600" indent="-609600" algn="r" rtl="1" eaLnBrk="1" hangingPunct="1">
              <a:buFontTx/>
              <a:buNone/>
              <a:defRPr/>
            </a:pPr>
            <a:r>
              <a:rPr lang="fa-IR" smtClean="0">
                <a:solidFill>
                  <a:srgbClr val="FFFFFF"/>
                </a:solidFill>
              </a:rPr>
              <a:t> </a:t>
            </a:r>
            <a:r>
              <a:rPr lang="en-US" smtClean="0">
                <a:solidFill>
                  <a:srgbClr val="FFFFFF"/>
                </a:solidFill>
              </a:rPr>
              <a:t>(Gharadig)</a:t>
            </a:r>
            <a:r>
              <a:rPr lang="fa-IR" smtClean="0">
                <a:solidFill>
                  <a:srgbClr val="FFFFFF"/>
                </a:solidFill>
              </a:rPr>
              <a:t> مصر از روش مغناطیس سنجی استفاده کرده</a:t>
            </a:r>
          </a:p>
          <a:p>
            <a:pPr marL="609600" indent="-609600" algn="r" rtl="1" eaLnBrk="1" hangingPunct="1">
              <a:buFontTx/>
              <a:buNone/>
              <a:defRPr/>
            </a:pPr>
            <a:r>
              <a:rPr lang="fa-IR" smtClean="0">
                <a:solidFill>
                  <a:srgbClr val="FFFFFF"/>
                </a:solidFill>
              </a:rPr>
              <a:t>و گسترش شکستگیهای مهم منطقه رابدست آورده است</a:t>
            </a:r>
          </a:p>
          <a:p>
            <a:pPr marL="609600" indent="-609600" algn="r" rtl="1" eaLnBrk="1" hangingPunct="1">
              <a:buFontTx/>
              <a:buNone/>
              <a:defRPr/>
            </a:pPr>
            <a:endParaRPr lang="fa-IR" smtClean="0">
              <a:solidFill>
                <a:srgbClr val="FFFFFF"/>
              </a:solidFill>
            </a:endParaRPr>
          </a:p>
          <a:p>
            <a:pPr marL="609600" indent="-609600" algn="r" rtl="1" eaLnBrk="1" hangingPunct="1">
              <a:defRPr/>
            </a:pPr>
            <a:r>
              <a:rPr lang="fa-IR" smtClean="0">
                <a:solidFill>
                  <a:srgbClr val="FFFFFF"/>
                </a:solidFill>
              </a:rPr>
              <a:t>راس ومور(1985) برای </a:t>
            </a:r>
            <a:r>
              <a:rPr lang="fa-IR" smtClean="0">
                <a:effectLst/>
              </a:rPr>
              <a:t>يافتن منابع زمین گرمايي در</a:t>
            </a:r>
          </a:p>
          <a:p>
            <a:pPr marL="609600" indent="-609600" algn="r" rtl="1" eaLnBrk="1" hangingPunct="1">
              <a:buFontTx/>
              <a:buNone/>
              <a:defRPr/>
            </a:pPr>
            <a:r>
              <a:rPr lang="fa-IR" smtClean="0">
                <a:effectLst/>
              </a:rPr>
              <a:t> ايالت يوتاي امريكا به جستجوي ساختارهاي پايين افتاده</a:t>
            </a:r>
          </a:p>
          <a:p>
            <a:pPr marL="609600" indent="-609600" algn="r" rtl="1" eaLnBrk="1" hangingPunct="1">
              <a:buFontTx/>
              <a:buNone/>
              <a:defRPr/>
            </a:pPr>
            <a:r>
              <a:rPr lang="fa-IR" smtClean="0">
                <a:effectLst/>
              </a:rPr>
              <a:t> </a:t>
            </a:r>
            <a:r>
              <a:rPr lang="en-US" smtClean="0">
                <a:effectLst/>
              </a:rPr>
              <a:t>(Graben)</a:t>
            </a:r>
            <a:r>
              <a:rPr lang="fa-IR" smtClean="0">
                <a:effectLst/>
              </a:rPr>
              <a:t> پرداختند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7E2F03-49EC-4949-96F0-351A1AD2D46B}" type="slidenum">
              <a:rPr lang="en-US"/>
              <a:pPr>
                <a:defRPr/>
              </a:pPr>
              <a:t>16</a:t>
            </a:fld>
            <a:endParaRPr lang="en-US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304800"/>
            <a:ext cx="8610600" cy="6096000"/>
          </a:xfrm>
        </p:spPr>
        <p:txBody>
          <a:bodyPr/>
          <a:lstStyle/>
          <a:p>
            <a:pPr algn="r" rtl="1" eaLnBrk="1" hangingPunct="1">
              <a:defRPr/>
            </a:pPr>
            <a:r>
              <a:rPr lang="fa-IR" smtClean="0"/>
              <a:t>برای بررسی ساختارهای زیر سطحی محل احداث سد٫ادبایو وهمکاران(1996) با استفاده از روش </a:t>
            </a:r>
            <a:r>
              <a:rPr lang="fa-IR" smtClean="0">
                <a:solidFill>
                  <a:srgbClr val="FFFFFF"/>
                </a:solidFill>
              </a:rPr>
              <a:t>مغناطیس سنجی هوایی گسل احتمالی و جهت آن را بدست آوردند</a:t>
            </a:r>
          </a:p>
          <a:p>
            <a:pPr algn="r" rtl="1" eaLnBrk="1" hangingPunct="1">
              <a:defRPr/>
            </a:pPr>
            <a:endParaRPr lang="fa-IR" smtClean="0">
              <a:solidFill>
                <a:srgbClr val="FFFFFF"/>
              </a:solidFill>
            </a:endParaRPr>
          </a:p>
          <a:p>
            <a:pPr algn="r" rtl="1" eaLnBrk="1" hangingPunct="1">
              <a:defRPr/>
            </a:pPr>
            <a:r>
              <a:rPr lang="fa-IR" smtClean="0">
                <a:effectLst/>
              </a:rPr>
              <a:t>مطالعه مغناطيسي و فركانس پايين قسمتي از غرب گسل مشا (منطقه تيرك)</a:t>
            </a:r>
            <a:endParaRPr lang="fa-IR" smtClean="0">
              <a:solidFill>
                <a:srgbClr val="FFFFFF"/>
              </a:solidFill>
            </a:endParaRPr>
          </a:p>
          <a:p>
            <a:pPr algn="r" rtl="1" eaLnBrk="1" hangingPunct="1">
              <a:defRPr/>
            </a:pPr>
            <a:endParaRPr lang="fa-IR" smtClean="0">
              <a:solidFill>
                <a:srgbClr val="FFFFFF"/>
              </a:solidFill>
            </a:endParaRPr>
          </a:p>
          <a:p>
            <a:pPr algn="r" rtl="1" eaLnBrk="1" hangingPunct="1">
              <a:defRPr/>
            </a:pPr>
            <a:r>
              <a:rPr lang="ar-SA" smtClean="0">
                <a:effectLst/>
              </a:rPr>
              <a:t>تشخيص گسل نهان صحنه در منطقه كركساردر استان كرمانشاه با استفاده از روش مغناطيسي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715206-E4C8-4EE7-9159-DCFF48DCC836}" type="slidenum">
              <a:rPr lang="en-US"/>
              <a:pPr>
                <a:defRPr/>
              </a:pPr>
              <a:t>17</a:t>
            </a:fld>
            <a:endParaRPr lang="en-US"/>
          </a:p>
        </p:txBody>
      </p:sp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0"/>
            <a:ext cx="8915400" cy="1384300"/>
          </a:xfrm>
        </p:spPr>
        <p:txBody>
          <a:bodyPr/>
          <a:lstStyle/>
          <a:p>
            <a:pPr algn="r" rtl="1" eaLnBrk="1" hangingPunct="1"/>
            <a:r>
              <a:rPr lang="ar-SA" sz="3600" smtClean="0">
                <a:solidFill>
                  <a:srgbClr val="FF0066"/>
                </a:solidFill>
                <a:effectLst/>
              </a:rPr>
              <a:t>تشخيص گسل نهان صحنه</a:t>
            </a:r>
            <a:endParaRPr lang="en-US" sz="3600" smtClean="0">
              <a:solidFill>
                <a:srgbClr val="FF0066"/>
              </a:solidFill>
              <a:effectLst/>
            </a:endParaRPr>
          </a:p>
        </p:txBody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371600"/>
            <a:ext cx="8610600" cy="5486400"/>
          </a:xfrm>
        </p:spPr>
        <p:txBody>
          <a:bodyPr/>
          <a:lstStyle/>
          <a:p>
            <a:pPr algn="r" rtl="1" eaLnBrk="1" hangingPunct="1"/>
            <a:r>
              <a:rPr lang="ar-SA" smtClean="0">
                <a:effectLst/>
              </a:rPr>
              <a:t>كاوش هاي مغناطيسي در شرق روستاي كركسار واقع در جاده بيستون به سنقر براي تشخيص گسل صحنه صورت گرفت</a:t>
            </a:r>
            <a:endParaRPr lang="fa-IR" smtClean="0">
              <a:effectLst/>
            </a:endParaRPr>
          </a:p>
          <a:p>
            <a:pPr algn="r" rtl="1" eaLnBrk="1" hangingPunct="1"/>
            <a:endParaRPr lang="fa-IR" smtClean="0">
              <a:effectLst/>
            </a:endParaRPr>
          </a:p>
          <a:p>
            <a:pPr algn="r" rtl="1" eaLnBrk="1" hangingPunct="1"/>
            <a:r>
              <a:rPr lang="ar-SA" smtClean="0">
                <a:effectLst/>
              </a:rPr>
              <a:t>د</a:t>
            </a:r>
            <a:r>
              <a:rPr lang="fa-IR" smtClean="0">
                <a:effectLst/>
              </a:rPr>
              <a:t>ر </a:t>
            </a:r>
            <a:r>
              <a:rPr lang="ar-SA" smtClean="0">
                <a:effectLst/>
              </a:rPr>
              <a:t>200ايستگاه، چهار نيم رخ ميدان مغناطيسي زمين توسط دستگاه مغناطيس سنج پروتون</a:t>
            </a:r>
            <a:r>
              <a:rPr lang="fa-IR" smtClean="0">
                <a:effectLst/>
              </a:rPr>
              <a:t> 19</a:t>
            </a:r>
            <a:r>
              <a:rPr lang="en-US" smtClean="0">
                <a:effectLst/>
              </a:rPr>
              <a:t>GSM</a:t>
            </a:r>
            <a:r>
              <a:rPr lang="fa-IR" smtClean="0">
                <a:effectLst/>
              </a:rPr>
              <a:t> </a:t>
            </a:r>
            <a:r>
              <a:rPr lang="ar-SA" smtClean="0">
                <a:effectLst/>
              </a:rPr>
              <a:t>اندا</a:t>
            </a:r>
            <a:r>
              <a:rPr lang="fa-IR" smtClean="0">
                <a:effectLst/>
              </a:rPr>
              <a:t>ز</a:t>
            </a:r>
            <a:r>
              <a:rPr lang="ar-SA" smtClean="0">
                <a:effectLst/>
              </a:rPr>
              <a:t>ه</a:t>
            </a:r>
            <a:r>
              <a:rPr lang="fa-IR" smtClean="0">
                <a:effectLst/>
              </a:rPr>
              <a:t> </a:t>
            </a:r>
            <a:r>
              <a:rPr lang="ar-SA" smtClean="0">
                <a:effectLst/>
              </a:rPr>
              <a:t>گيري شده</a:t>
            </a:r>
            <a:r>
              <a:rPr lang="fa-IR" smtClean="0">
                <a:effectLst/>
              </a:rPr>
              <a:t> است</a:t>
            </a:r>
          </a:p>
          <a:p>
            <a:pPr algn="r" rtl="1" eaLnBrk="1" hangingPunct="1"/>
            <a:endParaRPr lang="fa-IR" smtClean="0">
              <a:effectLst/>
            </a:endParaRPr>
          </a:p>
          <a:p>
            <a:pPr algn="r" rtl="1" eaLnBrk="1" hangingPunct="1"/>
            <a:r>
              <a:rPr lang="ar-SA" smtClean="0">
                <a:effectLst/>
              </a:rPr>
              <a:t>علاوه بر اين, داده هاي الكترومغناطيسي با بسامد بسيار كم</a:t>
            </a:r>
            <a:r>
              <a:rPr lang="fa-IR" smtClean="0">
                <a:effectLst/>
              </a:rPr>
              <a:t> </a:t>
            </a:r>
            <a:r>
              <a:rPr lang="en-US" smtClean="0">
                <a:effectLst/>
              </a:rPr>
              <a:t>(VLF)</a:t>
            </a:r>
            <a:r>
              <a:rPr lang="fa-IR" smtClean="0">
                <a:effectLst/>
              </a:rPr>
              <a:t> </a:t>
            </a:r>
            <a:r>
              <a:rPr lang="ar-SA" smtClean="0">
                <a:effectLst/>
              </a:rPr>
              <a:t>همراه با داده</a:t>
            </a:r>
            <a:r>
              <a:rPr lang="en-US" smtClean="0">
                <a:effectLst/>
              </a:rPr>
              <a:t> </a:t>
            </a:r>
            <a:r>
              <a:rPr lang="ar-SA" smtClean="0">
                <a:effectLst/>
              </a:rPr>
              <a:t>هاي مغناطيسي برداشت شده است.</a:t>
            </a:r>
            <a:endParaRPr lang="en-US" smtClean="0">
              <a:effectLst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BBB7A2-ABAD-4307-920A-539C46E9CDD5}" type="slidenum">
              <a:rPr lang="en-US"/>
              <a:pPr>
                <a:defRPr/>
              </a:pPr>
              <a:t>18</a:t>
            </a:fld>
            <a:endParaRPr lang="en-U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228600"/>
            <a:ext cx="8915400" cy="6324600"/>
          </a:xfrm>
        </p:spPr>
        <p:txBody>
          <a:bodyPr/>
          <a:lstStyle/>
          <a:p>
            <a:pPr algn="r" rtl="1" eaLnBrk="1" hangingPunct="1"/>
            <a:r>
              <a:rPr lang="ar-SA" smtClean="0">
                <a:effectLst/>
              </a:rPr>
              <a:t>با استفاده از داده هاي مغناطيسي، ژرفاي كمر بالايي گسل 37</a:t>
            </a:r>
          </a:p>
          <a:p>
            <a:pPr algn="r" rtl="1" eaLnBrk="1" hangingPunct="1">
              <a:buFontTx/>
              <a:buNone/>
            </a:pPr>
            <a:r>
              <a:rPr lang="ar-SA" smtClean="0">
                <a:effectLst/>
              </a:rPr>
              <a:t>متر و شيب گسل 74 درجه به دست آمد</a:t>
            </a:r>
            <a:endParaRPr lang="fa-IR" smtClean="0">
              <a:effectLst/>
            </a:endParaRPr>
          </a:p>
          <a:p>
            <a:pPr algn="r" rtl="1" eaLnBrk="1" hangingPunct="1">
              <a:buFontTx/>
              <a:buNone/>
            </a:pPr>
            <a:endParaRPr lang="fa-IR" smtClean="0">
              <a:effectLst/>
            </a:endParaRPr>
          </a:p>
          <a:p>
            <a:pPr algn="r" rtl="1" eaLnBrk="1" hangingPunct="1"/>
            <a:r>
              <a:rPr lang="fa-IR" smtClean="0">
                <a:effectLst/>
              </a:rPr>
              <a:t>جهت شيب در طول خط گسله متغير است و از شمال غرب در شرق به شمال در مركز و غرب تغيير مي كند</a:t>
            </a:r>
          </a:p>
          <a:p>
            <a:pPr algn="r" rtl="1" eaLnBrk="1" hangingPunct="1"/>
            <a:endParaRPr lang="fa-IR" smtClean="0">
              <a:effectLst/>
            </a:endParaRPr>
          </a:p>
          <a:p>
            <a:pPr algn="r" rtl="1" eaLnBrk="1" hangingPunct="1"/>
            <a:r>
              <a:rPr lang="fa-IR" smtClean="0">
                <a:effectLst/>
              </a:rPr>
              <a:t>شبه مقاطع مؤلفه حقيقي </a:t>
            </a:r>
            <a:r>
              <a:rPr lang="en-US" smtClean="0">
                <a:effectLst/>
              </a:rPr>
              <a:t>VLF</a:t>
            </a:r>
            <a:r>
              <a:rPr lang="fa-IR" smtClean="0">
                <a:effectLst/>
              </a:rPr>
              <a:t> مسيرشكستگي را مشخص كرده كه با نقشه هاي تصويري مغناطيسي كاملاً مطابقت دارد.</a:t>
            </a:r>
          </a:p>
          <a:p>
            <a:pPr algn="r" rtl="1" eaLnBrk="1" hangingPunct="1"/>
            <a:endParaRPr lang="fa-IR" smtClean="0">
              <a:effectLst/>
            </a:endParaRPr>
          </a:p>
          <a:p>
            <a:pPr algn="r" rtl="1" eaLnBrk="1" hangingPunct="1">
              <a:buFontTx/>
              <a:buNone/>
            </a:pPr>
            <a:endParaRPr lang="en-US" smtClean="0">
              <a:effectLst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20B9D6-3CB6-4459-A794-2527B6D4049C}" type="slidenum">
              <a:rPr lang="en-US"/>
              <a:pPr>
                <a:defRPr/>
              </a:pPr>
              <a:t>19</a:t>
            </a:fld>
            <a:endParaRPr lang="en-US"/>
          </a:p>
        </p:txBody>
      </p:sp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pic>
        <p:nvPicPr>
          <p:cNvPr id="20484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477000"/>
          </a:xfrm>
          <a:noFill/>
        </p:spPr>
      </p:pic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3200400" y="6491288"/>
            <a:ext cx="27527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r-SA">
                <a:effectLst/>
              </a:rPr>
              <a:t>نقشه تصويري ميدان مغناطيسي كل</a:t>
            </a:r>
            <a:endParaRPr lang="en-US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8C9CB0-FF80-4ACC-9350-CEC0AAFA745D}" type="slidenum">
              <a:rPr lang="en-US"/>
              <a:pPr>
                <a:defRPr/>
              </a:pPr>
              <a:t>20</a:t>
            </a:fld>
            <a:endParaRPr lang="en-US"/>
          </a:p>
        </p:txBody>
      </p:sp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pic>
        <p:nvPicPr>
          <p:cNvPr id="21508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943600"/>
          </a:xfrm>
          <a:noFill/>
        </p:spPr>
      </p:pic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1905000" y="6172200"/>
            <a:ext cx="42179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ar-SA" sz="2400">
                <a:effectLst/>
              </a:rPr>
              <a:t>نمايش سه بعدي داده</a:t>
            </a:r>
            <a:r>
              <a:rPr lang="fa-IR" sz="2400">
                <a:effectLst/>
              </a:rPr>
              <a:t> </a:t>
            </a:r>
            <a:r>
              <a:rPr lang="ar-SA" sz="2400">
                <a:effectLst/>
              </a:rPr>
              <a:t>هاي ميدان كل</a:t>
            </a:r>
            <a:r>
              <a:rPr lang="en-US">
                <a:effectLst/>
              </a:rPr>
              <a:t>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AA3018-4DE5-4D34-8481-40B505C4CAC1}" type="slidenum">
              <a:rPr lang="en-US"/>
              <a:pPr>
                <a:defRPr/>
              </a:pPr>
              <a:t>21</a:t>
            </a:fld>
            <a:endParaRPr lang="en-US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pic>
        <p:nvPicPr>
          <p:cNvPr id="22532" name="Picture 4"/>
          <p:cNvPicPr>
            <a:picLocks noGrp="1" noChangeAspect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096000"/>
          </a:xfrm>
          <a:noFill/>
        </p:spPr>
      </p:pic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1524000" y="6096000"/>
            <a:ext cx="609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ar-SA" sz="2400">
                <a:effectLst/>
              </a:rPr>
              <a:t>نقشه سه بعدي داد ههاي گراديان (مشتق اول عمودي</a:t>
            </a:r>
            <a:endParaRPr lang="en-US" sz="240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DB3CE3-945C-451C-89A8-C67028A57200}" type="slidenum">
              <a:rPr lang="en-US"/>
              <a:pPr>
                <a:defRPr/>
              </a:pPr>
              <a:t>22</a:t>
            </a:fld>
            <a:endParaRPr lang="en-US"/>
          </a:p>
        </p:txBody>
      </p:sp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-228600"/>
            <a:ext cx="8229600" cy="1384300"/>
          </a:xfrm>
        </p:spPr>
        <p:txBody>
          <a:bodyPr/>
          <a:lstStyle/>
          <a:p>
            <a:pPr algn="r" rtl="1" eaLnBrk="1" hangingPunct="1">
              <a:defRPr/>
            </a:pPr>
            <a:r>
              <a:rPr lang="fa-IR" sz="3600" smtClean="0">
                <a:solidFill>
                  <a:srgbClr val="FF0066"/>
                </a:solidFill>
              </a:rPr>
              <a:t>مزایای روش مغناطیس سنجی</a:t>
            </a:r>
            <a:endParaRPr lang="en-US" sz="3600" smtClean="0">
              <a:solidFill>
                <a:srgbClr val="FF0066"/>
              </a:solidFill>
            </a:endParaRPr>
          </a:p>
        </p:txBody>
      </p:sp>
      <p:sp>
        <p:nvSpPr>
          <p:cNvPr id="7578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533400" y="1447800"/>
            <a:ext cx="8458200" cy="4953000"/>
          </a:xfrm>
        </p:spPr>
        <p:txBody>
          <a:bodyPr/>
          <a:lstStyle/>
          <a:p>
            <a:pPr algn="r" rtl="1" eaLnBrk="1" hangingPunct="1">
              <a:defRPr/>
            </a:pPr>
            <a:r>
              <a:rPr lang="fa-IR" smtClean="0"/>
              <a:t>توانایی شناسایی دقیق گسل ها و آلتراسیون های همراه آن را دارد.</a:t>
            </a:r>
          </a:p>
          <a:p>
            <a:pPr algn="r" rtl="1" eaLnBrk="1" hangingPunct="1">
              <a:defRPr/>
            </a:pPr>
            <a:endParaRPr lang="fa-IR" sz="2800" smtClean="0"/>
          </a:p>
          <a:p>
            <a:pPr algn="r" rtl="1" eaLnBrk="1" hangingPunct="1">
              <a:defRPr/>
            </a:pPr>
            <a:r>
              <a:rPr lang="fa-IR" smtClean="0"/>
              <a:t>پیمایش های مغناطیسی مقرون به صرفه است</a:t>
            </a:r>
          </a:p>
          <a:p>
            <a:pPr algn="r" rtl="1" eaLnBrk="1" hangingPunct="1">
              <a:defRPr/>
            </a:pPr>
            <a:endParaRPr lang="fa-IR" sz="2800" smtClean="0"/>
          </a:p>
          <a:p>
            <a:pPr algn="r" rtl="1" eaLnBrk="1" hangingPunct="1">
              <a:defRPr/>
            </a:pPr>
            <a:r>
              <a:rPr lang="fa-IR" smtClean="0"/>
              <a:t>در کمترین زمان، بخش وسیعی از زمین را پوشش می دهد.</a:t>
            </a:r>
          </a:p>
          <a:p>
            <a:pPr algn="r" rtl="1" eaLnBrk="1" hangingPunct="1">
              <a:defRPr/>
            </a:pPr>
            <a:r>
              <a:rPr lang="fa-IR" smtClean="0"/>
              <a:t>دقت اندازه گیری بسیار زیاد است.</a:t>
            </a:r>
          </a:p>
          <a:p>
            <a:pPr algn="r" rtl="1" eaLnBrk="1" hangingPunct="1">
              <a:defRPr/>
            </a:pPr>
            <a:r>
              <a:rPr lang="fa-IR" smtClean="0"/>
              <a:t>نیاز به اعمال تصحیح در قرائتها نیست</a:t>
            </a:r>
          </a:p>
          <a:p>
            <a:pPr algn="r" rtl="1" eaLnBrk="1" hangingPunct="1">
              <a:defRPr/>
            </a:pPr>
            <a:endParaRPr lang="fa-IR" smtClean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5A69C64-D100-45A6-8886-8AACAFF3A8C2}" type="slidenum">
              <a:rPr lang="en-US"/>
              <a:pPr>
                <a:defRPr/>
              </a:pPr>
              <a:t>23</a:t>
            </a:fld>
            <a:endParaRPr lang="en-US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685800"/>
            <a:ext cx="8458200" cy="5791200"/>
          </a:xfrm>
        </p:spPr>
        <p:txBody>
          <a:bodyPr/>
          <a:lstStyle/>
          <a:p>
            <a:pPr algn="r" rtl="1"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fa-IR" smtClean="0"/>
              <a:t>روش های مغناطیسی قابلیت تصحیح اطلاعات را بدون </a:t>
            </a:r>
          </a:p>
          <a:p>
            <a:pPr algn="r" rtl="1"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Tx/>
              <a:buNone/>
              <a:defRPr/>
            </a:pPr>
            <a:r>
              <a:rPr lang="fa-IR" smtClean="0"/>
              <a:t>کاهش کیفیت داده ها دارند که سبب کاهش هزینه ها هم میشود.</a:t>
            </a:r>
          </a:p>
          <a:p>
            <a:pPr algn="r" rtl="1" eaLnBrk="1" hangingPunct="1">
              <a:defRPr/>
            </a:pPr>
            <a:endParaRPr lang="fa-IR" smtClean="0"/>
          </a:p>
          <a:p>
            <a:pPr algn="r" rtl="1" eaLnBrk="1" hangingPunct="1">
              <a:defRPr/>
            </a:pPr>
            <a:endParaRPr lang="fa-IR" smtClean="0"/>
          </a:p>
          <a:p>
            <a:pPr algn="r" rtl="1" eaLnBrk="1" hangingPunct="1">
              <a:defRPr/>
            </a:pPr>
            <a:r>
              <a:rPr lang="fa-IR" smtClean="0"/>
              <a:t>به دلیل قابل حمل بودن ابزارهای اندازه گیری، روشی مناسب برای مکان هایی با توپوگرافی متفاوت است.</a:t>
            </a:r>
            <a:endParaRPr lang="en-US" smtClean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17303A-CEA7-4531-A180-3A6F2A3F6BA9}" type="slidenum">
              <a:rPr lang="en-US"/>
              <a:pPr>
                <a:defRPr/>
              </a:pPr>
              <a:t>24</a:t>
            </a:fld>
            <a:endParaRPr lang="en-US"/>
          </a:p>
        </p:txBody>
      </p:sp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-228600"/>
            <a:ext cx="8915400" cy="1384300"/>
          </a:xfrm>
        </p:spPr>
        <p:txBody>
          <a:bodyPr/>
          <a:lstStyle/>
          <a:p>
            <a:pPr algn="r" rtl="1" eaLnBrk="1" hangingPunct="1">
              <a:defRPr/>
            </a:pPr>
            <a:r>
              <a:rPr lang="fa-IR" sz="3600" smtClean="0">
                <a:solidFill>
                  <a:srgbClr val="FF0066"/>
                </a:solidFill>
              </a:rPr>
              <a:t>محدودیتهای روش مغناطیس سنجی</a:t>
            </a:r>
            <a:endParaRPr lang="en-US" sz="3600" smtClean="0">
              <a:solidFill>
                <a:srgbClr val="FF0066"/>
              </a:solidFill>
            </a:endParaRPr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524000"/>
            <a:ext cx="8915400" cy="4876800"/>
          </a:xfrm>
        </p:spPr>
        <p:txBody>
          <a:bodyPr/>
          <a:lstStyle/>
          <a:p>
            <a:pPr algn="r" rtl="1" eaLnBrk="1" hangingPunct="1">
              <a:defRPr/>
            </a:pPr>
            <a:r>
              <a:rPr lang="fa-IR" smtClean="0"/>
              <a:t>تحت تاثیر نویزهای موجود در محل قرار می گیرد.</a:t>
            </a:r>
          </a:p>
          <a:p>
            <a:pPr algn="r" rtl="1" eaLnBrk="1" hangingPunct="1">
              <a:defRPr/>
            </a:pPr>
            <a:r>
              <a:rPr lang="fa-IR" smtClean="0"/>
              <a:t>اطلاعات را از منابعی دریافت می کند که همگی در محدوده پوسته زمین قرار گرفته اند.</a:t>
            </a:r>
          </a:p>
          <a:p>
            <a:pPr algn="r" rtl="1" eaLnBrk="1" hangingPunct="1">
              <a:defRPr/>
            </a:pPr>
            <a:r>
              <a:rPr lang="fa-IR" smtClean="0"/>
              <a:t>تفسیر نقشه های مغناطیسی به مراتب پیچیده تر و سخت تر است</a:t>
            </a:r>
            <a:r>
              <a:rPr lang="fa-IR" sz="2800" smtClean="0"/>
              <a:t>.</a:t>
            </a:r>
          </a:p>
          <a:p>
            <a:pPr algn="r" rtl="1" eaLnBrk="1" hangingPunct="1">
              <a:defRPr/>
            </a:pPr>
            <a:r>
              <a:rPr lang="fa-IR" smtClean="0"/>
              <a:t>اطلاعاتی درباره چینه شناسی منطقه در اختیار نمی گذارد.</a:t>
            </a:r>
          </a:p>
          <a:p>
            <a:pPr algn="r" rtl="1" eaLnBrk="1" hangingPunct="1">
              <a:defRPr/>
            </a:pPr>
            <a:r>
              <a:rPr lang="fa-IR" smtClean="0"/>
              <a:t>آنومالی های مغناطیسی تفاوت های زیادی از نظر شکل و دامنه نشان می دهند که گاهی متناسب با محیط نیستند.</a:t>
            </a:r>
          </a:p>
          <a:p>
            <a:pPr algn="r" rtl="1" eaLnBrk="1" hangingPunct="1">
              <a:defRPr/>
            </a:pPr>
            <a:endParaRPr lang="en-US" smtClean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430DD3-BE18-4E5C-9849-E2A5D168F0AC}" type="slidenum">
              <a:rPr lang="en-US"/>
              <a:pPr>
                <a:defRPr/>
              </a:pPr>
              <a:t>25</a:t>
            </a:fld>
            <a:endParaRPr lang="en-US"/>
          </a:p>
        </p:txBody>
      </p:sp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0"/>
            <a:ext cx="8229600" cy="1384300"/>
          </a:xfrm>
        </p:spPr>
        <p:txBody>
          <a:bodyPr/>
          <a:lstStyle/>
          <a:p>
            <a:pPr algn="r" rtl="1" eaLnBrk="1" hangingPunct="1">
              <a:defRPr/>
            </a:pPr>
            <a:r>
              <a:rPr lang="fa-IR" smtClean="0">
                <a:solidFill>
                  <a:srgbClr val="FF0066"/>
                </a:solidFill>
              </a:rPr>
              <a:t>منابع</a:t>
            </a:r>
            <a:endParaRPr lang="en-US" smtClean="0">
              <a:solidFill>
                <a:srgbClr val="FF0066"/>
              </a:solidFill>
            </a:endParaRPr>
          </a:p>
        </p:txBody>
      </p:sp>
      <p:sp>
        <p:nvSpPr>
          <p:cNvPr id="7987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0" y="1371600"/>
            <a:ext cx="9144000" cy="5486400"/>
          </a:xfrm>
        </p:spPr>
        <p:txBody>
          <a:bodyPr/>
          <a:lstStyle/>
          <a:p>
            <a:pPr algn="r" rtl="1" eaLnBrk="1" hangingPunct="1">
              <a:lnSpc>
                <a:spcPct val="90000"/>
              </a:lnSpc>
              <a:defRPr/>
            </a:pPr>
            <a:r>
              <a:rPr lang="fa-IR" sz="2400" smtClean="0"/>
              <a:t>محمد کمال قاسم العسگری، اصول ژئوفیزیک اکتشافی، ویرایش دوم، 1390</a:t>
            </a:r>
            <a:r>
              <a:rPr lang="en-US" sz="2400" smtClean="0"/>
              <a:t> </a:t>
            </a:r>
            <a:endParaRPr lang="fa-IR" sz="2400" smtClean="0"/>
          </a:p>
          <a:p>
            <a:pPr algn="r" rtl="1" eaLnBrk="1" hangingPunct="1">
              <a:lnSpc>
                <a:spcPct val="90000"/>
              </a:lnSpc>
              <a:defRPr/>
            </a:pPr>
            <a:r>
              <a:rPr lang="fa-IR" sz="2400" smtClean="0"/>
              <a:t>ای. اس. رابینسون-س. کورو، ترجمه دکتر محمد رضا حیدریان شهری، مبانی اکتشافات ژئوفیزیک، چاپ سوم. 1388</a:t>
            </a:r>
          </a:p>
          <a:p>
            <a:pPr algn="r" rtl="1" eaLnBrk="1" hangingPunct="1">
              <a:lnSpc>
                <a:spcPct val="90000"/>
              </a:lnSpc>
              <a:defRPr/>
            </a:pPr>
            <a:r>
              <a:rPr lang="fa-IR" sz="2400" smtClean="0"/>
              <a:t>شهاب توکلی٫ ژئوفیزیک دانشگاه پیام نور</a:t>
            </a:r>
          </a:p>
          <a:p>
            <a:pPr algn="r" rtl="1" eaLnBrk="1" hangingPunct="1">
              <a:lnSpc>
                <a:spcPct val="90000"/>
              </a:lnSpc>
              <a:defRPr/>
            </a:pPr>
            <a:r>
              <a:rPr lang="fa-IR" sz="2400" smtClean="0"/>
              <a:t>سایت </a:t>
            </a:r>
            <a:r>
              <a:rPr lang="en-US" sz="2400" b="1" smtClean="0">
                <a:solidFill>
                  <a:srgbClr val="FFFFFF"/>
                </a:solidFill>
                <a:effectLst/>
              </a:rPr>
              <a:t>Ngdir.ir</a:t>
            </a:r>
            <a:r>
              <a:rPr lang="en-US" sz="2400" smtClean="0">
                <a:solidFill>
                  <a:srgbClr val="FFFFFF"/>
                </a:solidFill>
              </a:rPr>
              <a:t> </a:t>
            </a:r>
            <a:r>
              <a:rPr lang="fa-IR" sz="2400" smtClean="0">
                <a:solidFill>
                  <a:srgbClr val="FFFFFF"/>
                </a:solidFill>
              </a:rPr>
              <a:t>.</a:t>
            </a:r>
            <a:r>
              <a:rPr lang="en-US" sz="2400" b="1" smtClean="0">
                <a:solidFill>
                  <a:srgbClr val="FFFFFF"/>
                </a:solidFill>
              </a:rPr>
              <a:t>www</a:t>
            </a:r>
          </a:p>
          <a:p>
            <a:pPr algn="r" rtl="1" eaLnBrk="1" hangingPunct="1">
              <a:lnSpc>
                <a:spcPct val="90000"/>
              </a:lnSpc>
              <a:defRPr/>
            </a:pPr>
            <a:endParaRPr lang="en-US" sz="2400" b="1" smtClean="0">
              <a:solidFill>
                <a:srgbClr val="FFFFFF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sz="2400" smtClean="0">
                <a:effectLst/>
              </a:rPr>
              <a:t>Murthy, R. I. M., 1985, The midpoint method: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US" sz="2400" smtClean="0">
                <a:effectLst/>
              </a:rPr>
              <a:t>magnetic interpretation of dikes and faults: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US" sz="2400" smtClean="0">
                <a:effectLst/>
              </a:rPr>
              <a:t>Geophysics, </a:t>
            </a:r>
            <a:r>
              <a:rPr lang="en-US" sz="2400" b="1" smtClean="0">
                <a:effectLst/>
              </a:rPr>
              <a:t>50</a:t>
            </a:r>
            <a:r>
              <a:rPr lang="en-US" sz="2400" smtClean="0">
                <a:effectLst/>
              </a:rPr>
              <a:t>, 834-839.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sz="2400" smtClean="0">
              <a:effectLst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sz="2400" smtClean="0">
                <a:effectLst/>
              </a:rPr>
              <a:t>Powell, D. W., 1967, Fitting observed profiles to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US" sz="2400" smtClean="0">
                <a:effectLst/>
              </a:rPr>
              <a:t>a magnetized dyke or faults-step model: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US" sz="2400" smtClean="0">
                <a:effectLst/>
              </a:rPr>
              <a:t>Geophys. Prospect., </a:t>
            </a:r>
            <a:r>
              <a:rPr lang="en-US" sz="2400" b="1" smtClean="0">
                <a:effectLst/>
              </a:rPr>
              <a:t>15</a:t>
            </a:r>
            <a:r>
              <a:rPr lang="en-US" sz="2400" smtClean="0">
                <a:effectLst/>
              </a:rPr>
              <a:t>, 208-220.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ahoma" pitchFamily="34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ahoma" pitchFamily="34" charset="0"/>
            <a:cs typeface="Arial" charset="0"/>
          </a:defRPr>
        </a:defPPr>
      </a:lstStyle>
    </a:lnDef>
  </a:objectDefaults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Ocean</Template>
  <TotalTime>477</TotalTime>
  <Words>1176</Words>
  <Application>Microsoft Office PowerPoint</Application>
  <PresentationFormat>On-screen Show (4:3)</PresentationFormat>
  <Paragraphs>172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Ocean</vt:lpstr>
      <vt:lpstr>بنام خدا</vt:lpstr>
      <vt:lpstr>PowerPoint Presentation</vt:lpstr>
      <vt:lpstr>تاریخچه مغناطیس سنجی</vt:lpstr>
      <vt:lpstr>کلیات</vt:lpstr>
      <vt:lpstr>کاربرد مغناطیس سنجی</vt:lpstr>
      <vt:lpstr>مغناطیس سنجی به 3 شکل زیر انجام میپذیرد:</vt:lpstr>
      <vt:lpstr>دستگاههای اندازه گیری مغناطیسی </vt:lpstr>
      <vt:lpstr>آنومالی های مغناطیسی</vt:lpstr>
      <vt:lpstr>PowerPoint Presentation</vt:lpstr>
      <vt:lpstr>تفسیر آنومالی های مغناطیسی</vt:lpstr>
      <vt:lpstr>بطور کلی تفسیر اطلاعات مغناطیسی به 2روش زیر صورت میگیرد:</vt:lpstr>
      <vt:lpstr>روشهای تفسیری در مطالعه مغناطیس سنجی:</vt:lpstr>
      <vt:lpstr>فرض میشود که صفحه از عمق  تا بی نهایت به طرف پایین ادامه داشته باشد. آنومالی مغناطیسی در طول یک پروفیل عمود بر چنین صفحه ای عبارت است از:</vt:lpstr>
      <vt:lpstr>روش دی کانولوشن اویلر</vt:lpstr>
      <vt:lpstr>مثالهایی از کارهای انجام شده بر روی گسل با مغناطیس سنجی</vt:lpstr>
      <vt:lpstr>PowerPoint Presentation</vt:lpstr>
      <vt:lpstr>تشخيص گسل نهان صحنه</vt:lpstr>
      <vt:lpstr>PowerPoint Presentation</vt:lpstr>
      <vt:lpstr>PowerPoint Presentation</vt:lpstr>
      <vt:lpstr>PowerPoint Presentation</vt:lpstr>
      <vt:lpstr>PowerPoint Presentation</vt:lpstr>
      <vt:lpstr>مزایای روش مغناطیس سنجی</vt:lpstr>
      <vt:lpstr>PowerPoint Presentation</vt:lpstr>
      <vt:lpstr>محدودیتهای روش مغناطیس سنجی</vt:lpstr>
      <vt:lpstr>منابع</vt:lpstr>
    </vt:vector>
  </TitlesOfParts>
  <Company>MRT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Rz</dc:creator>
  <cp:lastModifiedBy>Windows User</cp:lastModifiedBy>
  <cp:revision>18</cp:revision>
  <dcterms:created xsi:type="dcterms:W3CDTF">2004-01-23T22:11:54Z</dcterms:created>
  <dcterms:modified xsi:type="dcterms:W3CDTF">2020-05-10T01:30:50Z</dcterms:modified>
</cp:coreProperties>
</file>