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99" r:id="rId1"/>
  </p:sldMasterIdLst>
  <p:sldIdLst>
    <p:sldId id="322" r:id="rId2"/>
    <p:sldId id="292" r:id="rId3"/>
    <p:sldId id="293" r:id="rId4"/>
    <p:sldId id="294" r:id="rId5"/>
    <p:sldId id="295" r:id="rId6"/>
    <p:sldId id="296"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309" r:id="rId20"/>
    <p:sldId id="310" r:id="rId21"/>
    <p:sldId id="311" r:id="rId22"/>
    <p:sldId id="312" r:id="rId23"/>
    <p:sldId id="313" r:id="rId24"/>
    <p:sldId id="314" r:id="rId25"/>
    <p:sldId id="315" r:id="rId26"/>
    <p:sldId id="316" r:id="rId27"/>
    <p:sldId id="317" r:id="rId28"/>
    <p:sldId id="318" r:id="rId29"/>
    <p:sldId id="319" r:id="rId30"/>
    <p:sldId id="320" r:id="rId31"/>
    <p:sldId id="321" r:id="rId32"/>
    <p:sldId id="257" r:id="rId33"/>
    <p:sldId id="258" r:id="rId34"/>
    <p:sldId id="259" r:id="rId35"/>
    <p:sldId id="260" r:id="rId36"/>
    <p:sldId id="261" r:id="rId37"/>
    <p:sldId id="268" r:id="rId38"/>
    <p:sldId id="269" r:id="rId39"/>
    <p:sldId id="270" r:id="rId40"/>
    <p:sldId id="271" r:id="rId41"/>
    <p:sldId id="272" r:id="rId42"/>
    <p:sldId id="273" r:id="rId43"/>
    <p:sldId id="274" r:id="rId44"/>
    <p:sldId id="275" r:id="rId45"/>
    <p:sldId id="276" r:id="rId46"/>
    <p:sldId id="277" r:id="rId47"/>
    <p:sldId id="278" r:id="rId48"/>
    <p:sldId id="279" r:id="rId49"/>
    <p:sldId id="280" r:id="rId50"/>
    <p:sldId id="262" r:id="rId51"/>
    <p:sldId id="281" r:id="rId52"/>
    <p:sldId id="282" r:id="rId53"/>
    <p:sldId id="283" r:id="rId54"/>
    <p:sldId id="263" r:id="rId55"/>
    <p:sldId id="284" r:id="rId56"/>
    <p:sldId id="264" r:id="rId57"/>
    <p:sldId id="266" r:id="rId58"/>
    <p:sldId id="265" r:id="rId59"/>
    <p:sldId id="285" r:id="rId60"/>
    <p:sldId id="267" r:id="rId61"/>
    <p:sldId id="286" r:id="rId62"/>
    <p:sldId id="287" r:id="rId63"/>
    <p:sldId id="289" r:id="rId64"/>
    <p:sldId id="288" r:id="rId65"/>
    <p:sldId id="290" r:id="rId66"/>
    <p:sldId id="291" r:id="rId6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31"/>
    <p:restoredTop sz="94631"/>
  </p:normalViewPr>
  <p:slideViewPr>
    <p:cSldViewPr snapToGrid="0" snapToObjects="1">
      <p:cViewPr varScale="1">
        <p:scale>
          <a:sx n="74" d="100"/>
          <a:sy n="74" d="100"/>
        </p:scale>
        <p:origin x="-360"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F231DB6-0997-4F1D-BB42-5785EBFD9F69}" type="doc">
      <dgm:prSet loTypeId="urn:diagrams.loki3.com/VaryingWidthList" loCatId="list" qsTypeId="urn:microsoft.com/office/officeart/2005/8/quickstyle/3d1" qsCatId="3D" csTypeId="urn:microsoft.com/office/officeart/2005/8/colors/accent1_2" csCatId="accent1" phldr="1"/>
      <dgm:spPr/>
    </dgm:pt>
    <dgm:pt modelId="{E8F093DE-9BAF-433F-87AB-7CE5E2FAA968}">
      <dgm:prSet phldrT="[Text]" custT="1"/>
      <dgm:spPr>
        <a:solidFill>
          <a:srgbClr val="FFC000"/>
        </a:solidFill>
      </dgm:spPr>
      <dgm:t>
        <a:bodyPr/>
        <a:lstStyle/>
        <a:p>
          <a:r>
            <a:rPr lang="fa-IR" sz="2800" dirty="0" smtClean="0">
              <a:solidFill>
                <a:schemeClr val="bg2"/>
              </a:solidFill>
              <a:cs typeface="A Farhood" panose="02000503000000020004" pitchFamily="2" charset="-78"/>
            </a:rPr>
            <a:t>سرمایه و نیروی کار</a:t>
          </a:r>
          <a:endParaRPr lang="en-US" sz="2800" dirty="0">
            <a:solidFill>
              <a:schemeClr val="bg2"/>
            </a:solidFill>
            <a:cs typeface="A Farhood" panose="02000503000000020004" pitchFamily="2" charset="-78"/>
          </a:endParaRPr>
        </a:p>
      </dgm:t>
    </dgm:pt>
    <dgm:pt modelId="{92A87709-D077-4371-9880-72639CC49147}" type="parTrans" cxnId="{630513CB-B50B-4533-8EA6-7874C6564C86}">
      <dgm:prSet/>
      <dgm:spPr/>
      <dgm:t>
        <a:bodyPr/>
        <a:lstStyle/>
        <a:p>
          <a:endParaRPr lang="en-US"/>
        </a:p>
      </dgm:t>
    </dgm:pt>
    <dgm:pt modelId="{701FAC54-D459-4E10-A72A-BE8A6F48511D}" type="sibTrans" cxnId="{630513CB-B50B-4533-8EA6-7874C6564C86}">
      <dgm:prSet/>
      <dgm:spPr/>
      <dgm:t>
        <a:bodyPr/>
        <a:lstStyle/>
        <a:p>
          <a:endParaRPr lang="en-US"/>
        </a:p>
      </dgm:t>
    </dgm:pt>
    <dgm:pt modelId="{81293D07-CF76-4E3A-8329-34C10634F908}">
      <dgm:prSet phldrT="[Text]"/>
      <dgm:spPr>
        <a:solidFill>
          <a:srgbClr val="FFC000"/>
        </a:solidFill>
      </dgm:spPr>
      <dgm:t>
        <a:bodyPr/>
        <a:lstStyle/>
        <a:p>
          <a:r>
            <a:rPr lang="fa-IR" dirty="0" smtClean="0">
              <a:solidFill>
                <a:schemeClr val="bg2"/>
              </a:solidFill>
              <a:cs typeface="A Farhood" panose="02000503000000020004" pitchFamily="2" charset="-78"/>
            </a:rPr>
            <a:t>فرایند تولید</a:t>
          </a:r>
          <a:endParaRPr lang="en-US" dirty="0">
            <a:solidFill>
              <a:schemeClr val="bg2"/>
            </a:solidFill>
            <a:cs typeface="A Farhood" panose="02000503000000020004" pitchFamily="2" charset="-78"/>
          </a:endParaRPr>
        </a:p>
      </dgm:t>
    </dgm:pt>
    <dgm:pt modelId="{8F47EAA8-E8C3-4036-9ECE-B05FB456C3FE}" type="parTrans" cxnId="{B6F464F5-55E3-4692-AE2E-92510F559F98}">
      <dgm:prSet/>
      <dgm:spPr/>
      <dgm:t>
        <a:bodyPr/>
        <a:lstStyle/>
        <a:p>
          <a:endParaRPr lang="en-US"/>
        </a:p>
      </dgm:t>
    </dgm:pt>
    <dgm:pt modelId="{3E57DFA4-A409-4F92-9DB4-267FB20F928E}" type="sibTrans" cxnId="{B6F464F5-55E3-4692-AE2E-92510F559F98}">
      <dgm:prSet/>
      <dgm:spPr/>
      <dgm:t>
        <a:bodyPr/>
        <a:lstStyle/>
        <a:p>
          <a:endParaRPr lang="en-US"/>
        </a:p>
      </dgm:t>
    </dgm:pt>
    <dgm:pt modelId="{D5241DA5-62B4-40CB-91DA-A19B38D72A6D}">
      <dgm:prSet phldrT="[Text]"/>
      <dgm:spPr>
        <a:solidFill>
          <a:srgbClr val="FFC000"/>
        </a:solidFill>
      </dgm:spPr>
      <dgm:t>
        <a:bodyPr/>
        <a:lstStyle/>
        <a:p>
          <a:r>
            <a:rPr lang="fa-IR" dirty="0" smtClean="0">
              <a:solidFill>
                <a:schemeClr val="bg2"/>
              </a:solidFill>
              <a:cs typeface="A Farhood" panose="02000503000000020004" pitchFamily="2" charset="-78"/>
            </a:rPr>
            <a:t>محصولات و خدمات</a:t>
          </a:r>
          <a:endParaRPr lang="en-US" dirty="0">
            <a:solidFill>
              <a:schemeClr val="bg2"/>
            </a:solidFill>
            <a:cs typeface="A Farhood" panose="02000503000000020004" pitchFamily="2" charset="-78"/>
          </a:endParaRPr>
        </a:p>
      </dgm:t>
    </dgm:pt>
    <dgm:pt modelId="{C8357F92-F5D2-4FD0-9A57-C3001D2E363A}" type="parTrans" cxnId="{3113D208-516F-4693-882A-5B388CA756AE}">
      <dgm:prSet/>
      <dgm:spPr/>
      <dgm:t>
        <a:bodyPr/>
        <a:lstStyle/>
        <a:p>
          <a:endParaRPr lang="en-US"/>
        </a:p>
      </dgm:t>
    </dgm:pt>
    <dgm:pt modelId="{D7418766-D8EE-4B4C-A696-A6455DDDDA70}" type="sibTrans" cxnId="{3113D208-516F-4693-882A-5B388CA756AE}">
      <dgm:prSet/>
      <dgm:spPr/>
      <dgm:t>
        <a:bodyPr/>
        <a:lstStyle/>
        <a:p>
          <a:endParaRPr lang="en-US"/>
        </a:p>
      </dgm:t>
    </dgm:pt>
    <dgm:pt modelId="{88F7AC89-7867-44E4-A7C8-21D7BCA56F47}" type="pres">
      <dgm:prSet presAssocID="{4F231DB6-0997-4F1D-BB42-5785EBFD9F69}" presName="Name0" presStyleCnt="0">
        <dgm:presLayoutVars>
          <dgm:resizeHandles/>
        </dgm:presLayoutVars>
      </dgm:prSet>
      <dgm:spPr/>
    </dgm:pt>
    <dgm:pt modelId="{CACFCA11-CB33-4B34-8CAE-8EF543F5F7C1}" type="pres">
      <dgm:prSet presAssocID="{E8F093DE-9BAF-433F-87AB-7CE5E2FAA968}" presName="text" presStyleLbl="node1" presStyleIdx="0" presStyleCnt="3" custScaleX="122556">
        <dgm:presLayoutVars>
          <dgm:bulletEnabled val="1"/>
        </dgm:presLayoutVars>
      </dgm:prSet>
      <dgm:spPr/>
      <dgm:t>
        <a:bodyPr/>
        <a:lstStyle/>
        <a:p>
          <a:endParaRPr lang="en-US"/>
        </a:p>
      </dgm:t>
    </dgm:pt>
    <dgm:pt modelId="{4E6B5072-8FD1-408F-A58B-5D7B567664AA}" type="pres">
      <dgm:prSet presAssocID="{701FAC54-D459-4E10-A72A-BE8A6F48511D}" presName="space" presStyleCnt="0"/>
      <dgm:spPr/>
    </dgm:pt>
    <dgm:pt modelId="{34BC4155-8985-40E0-B65F-6C0A7A8375E2}" type="pres">
      <dgm:prSet presAssocID="{81293D07-CF76-4E3A-8329-34C10634F908}" presName="text" presStyleLbl="node1" presStyleIdx="1" presStyleCnt="3" custScaleX="141302">
        <dgm:presLayoutVars>
          <dgm:bulletEnabled val="1"/>
        </dgm:presLayoutVars>
      </dgm:prSet>
      <dgm:spPr/>
      <dgm:t>
        <a:bodyPr/>
        <a:lstStyle/>
        <a:p>
          <a:endParaRPr lang="en-US"/>
        </a:p>
      </dgm:t>
    </dgm:pt>
    <dgm:pt modelId="{59D29C64-C938-45F8-8619-546C5873BFCE}" type="pres">
      <dgm:prSet presAssocID="{3E57DFA4-A409-4F92-9DB4-267FB20F928E}" presName="space" presStyleCnt="0"/>
      <dgm:spPr/>
    </dgm:pt>
    <dgm:pt modelId="{2362E251-24F6-4FF5-A674-EBF36BAF116A}" type="pres">
      <dgm:prSet presAssocID="{D5241DA5-62B4-40CB-91DA-A19B38D72A6D}" presName="text" presStyleLbl="node1" presStyleIdx="2" presStyleCnt="3" custScaleX="85872">
        <dgm:presLayoutVars>
          <dgm:bulletEnabled val="1"/>
        </dgm:presLayoutVars>
      </dgm:prSet>
      <dgm:spPr/>
      <dgm:t>
        <a:bodyPr/>
        <a:lstStyle/>
        <a:p>
          <a:endParaRPr lang="en-US"/>
        </a:p>
      </dgm:t>
    </dgm:pt>
  </dgm:ptLst>
  <dgm:cxnLst>
    <dgm:cxn modelId="{B6F464F5-55E3-4692-AE2E-92510F559F98}" srcId="{4F231DB6-0997-4F1D-BB42-5785EBFD9F69}" destId="{81293D07-CF76-4E3A-8329-34C10634F908}" srcOrd="1" destOrd="0" parTransId="{8F47EAA8-E8C3-4036-9ECE-B05FB456C3FE}" sibTransId="{3E57DFA4-A409-4F92-9DB4-267FB20F928E}"/>
    <dgm:cxn modelId="{4914229D-D574-4148-82BE-FA63CE1A721B}" type="presOf" srcId="{E8F093DE-9BAF-433F-87AB-7CE5E2FAA968}" destId="{CACFCA11-CB33-4B34-8CAE-8EF543F5F7C1}" srcOrd="0" destOrd="0" presId="urn:diagrams.loki3.com/VaryingWidthList"/>
    <dgm:cxn modelId="{3113D208-516F-4693-882A-5B388CA756AE}" srcId="{4F231DB6-0997-4F1D-BB42-5785EBFD9F69}" destId="{D5241DA5-62B4-40CB-91DA-A19B38D72A6D}" srcOrd="2" destOrd="0" parTransId="{C8357F92-F5D2-4FD0-9A57-C3001D2E363A}" sibTransId="{D7418766-D8EE-4B4C-A696-A6455DDDDA70}"/>
    <dgm:cxn modelId="{630513CB-B50B-4533-8EA6-7874C6564C86}" srcId="{4F231DB6-0997-4F1D-BB42-5785EBFD9F69}" destId="{E8F093DE-9BAF-433F-87AB-7CE5E2FAA968}" srcOrd="0" destOrd="0" parTransId="{92A87709-D077-4371-9880-72639CC49147}" sibTransId="{701FAC54-D459-4E10-A72A-BE8A6F48511D}"/>
    <dgm:cxn modelId="{43D1AA44-A09B-44F2-81A0-A3341FFFD9D9}" type="presOf" srcId="{81293D07-CF76-4E3A-8329-34C10634F908}" destId="{34BC4155-8985-40E0-B65F-6C0A7A8375E2}" srcOrd="0" destOrd="0" presId="urn:diagrams.loki3.com/VaryingWidthList"/>
    <dgm:cxn modelId="{7B82CE04-FE68-445B-A529-7DDF477D7C1D}" type="presOf" srcId="{D5241DA5-62B4-40CB-91DA-A19B38D72A6D}" destId="{2362E251-24F6-4FF5-A674-EBF36BAF116A}" srcOrd="0" destOrd="0" presId="urn:diagrams.loki3.com/VaryingWidthList"/>
    <dgm:cxn modelId="{002CB281-0B97-4E94-B158-E92AEE74B269}" type="presOf" srcId="{4F231DB6-0997-4F1D-BB42-5785EBFD9F69}" destId="{88F7AC89-7867-44E4-A7C8-21D7BCA56F47}" srcOrd="0" destOrd="0" presId="urn:diagrams.loki3.com/VaryingWidthList"/>
    <dgm:cxn modelId="{30EBA622-C14A-48E2-B6DB-0CA418622B24}" type="presParOf" srcId="{88F7AC89-7867-44E4-A7C8-21D7BCA56F47}" destId="{CACFCA11-CB33-4B34-8CAE-8EF543F5F7C1}" srcOrd="0" destOrd="0" presId="urn:diagrams.loki3.com/VaryingWidthList"/>
    <dgm:cxn modelId="{848E0D93-941A-48FD-9A34-A7FD5975D631}" type="presParOf" srcId="{88F7AC89-7867-44E4-A7C8-21D7BCA56F47}" destId="{4E6B5072-8FD1-408F-A58B-5D7B567664AA}" srcOrd="1" destOrd="0" presId="urn:diagrams.loki3.com/VaryingWidthList"/>
    <dgm:cxn modelId="{8F015862-63AB-4265-BCF9-6D2BF595B5AE}" type="presParOf" srcId="{88F7AC89-7867-44E4-A7C8-21D7BCA56F47}" destId="{34BC4155-8985-40E0-B65F-6C0A7A8375E2}" srcOrd="2" destOrd="0" presId="urn:diagrams.loki3.com/VaryingWidthList"/>
    <dgm:cxn modelId="{550C35B4-14D1-4DC4-A58A-C45C24F081FD}" type="presParOf" srcId="{88F7AC89-7867-44E4-A7C8-21D7BCA56F47}" destId="{59D29C64-C938-45F8-8619-546C5873BFCE}" srcOrd="3" destOrd="0" presId="urn:diagrams.loki3.com/VaryingWidthList"/>
    <dgm:cxn modelId="{0F4A7A2F-29E4-4A5F-A920-2C401B5D731E}" type="presParOf" srcId="{88F7AC89-7867-44E4-A7C8-21D7BCA56F47}" destId="{2362E251-24F6-4FF5-A674-EBF36BAF116A}" srcOrd="4" destOrd="0" presId="urn:diagrams.loki3.com/VaryingWidth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A63927-39AE-B74E-8F80-51F90B871CA7}"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8F864E31-6B9A-C149-ACFB-5979C5BD0995}">
      <dgm:prSet phldrT="[Text]" custT="1"/>
      <dgm:spPr>
        <a:solidFill>
          <a:schemeClr val="accent4">
            <a:lumMod val="60000"/>
            <a:lumOff val="40000"/>
          </a:schemeClr>
        </a:solidFill>
      </dgm:spPr>
      <dgm:t>
        <a:bodyPr/>
        <a:lstStyle/>
        <a:p>
          <a:pPr algn="ctr" rtl="1"/>
          <a:r>
            <a:rPr lang="fa-IR" sz="2400" dirty="0">
              <a:solidFill>
                <a:schemeClr val="bg1"/>
              </a:solidFill>
              <a:latin typeface="A Farhood" panose="02000503000000020004" pitchFamily="2" charset="-78"/>
              <a:cs typeface="A Farhood" panose="02000503000000020004" pitchFamily="2" charset="-78"/>
            </a:rPr>
            <a:t>سیستم زنجیره تامین</a:t>
          </a:r>
          <a:endParaRPr lang="en-US" sz="2400" dirty="0">
            <a:solidFill>
              <a:schemeClr val="bg1"/>
            </a:solidFill>
            <a:latin typeface="A Farhood" panose="02000503000000020004" pitchFamily="2" charset="-78"/>
            <a:cs typeface="A Farhood" panose="02000503000000020004" pitchFamily="2" charset="-78"/>
          </a:endParaRPr>
        </a:p>
      </dgm:t>
    </dgm:pt>
    <dgm:pt modelId="{B7C34BAE-5C84-284E-A78F-D39340D83DC4}" type="parTrans" cxnId="{C7DA4EF3-DF08-5C48-AC5E-ADE3ABF57DEB}">
      <dgm:prSet/>
      <dgm:spPr/>
      <dgm:t>
        <a:bodyPr/>
        <a:lstStyle/>
        <a:p>
          <a:endParaRPr lang="en-US"/>
        </a:p>
      </dgm:t>
    </dgm:pt>
    <dgm:pt modelId="{1F205442-3CBE-094A-AB71-9C948DE9FAF4}" type="sibTrans" cxnId="{C7DA4EF3-DF08-5C48-AC5E-ADE3ABF57DEB}">
      <dgm:prSet/>
      <dgm:spPr/>
      <dgm:t>
        <a:bodyPr/>
        <a:lstStyle/>
        <a:p>
          <a:endParaRPr lang="en-US"/>
        </a:p>
      </dgm:t>
    </dgm:pt>
    <dgm:pt modelId="{BFD09309-F2A2-5B41-B1F3-20C57A61A581}">
      <dgm:prSet phldrT="[Text]" custT="1"/>
      <dgm:spPr>
        <a:solidFill>
          <a:schemeClr val="accent4">
            <a:lumMod val="60000"/>
            <a:lumOff val="40000"/>
          </a:schemeClr>
        </a:solidFill>
      </dgm:spPr>
      <dgm:t>
        <a:bodyPr/>
        <a:lstStyle/>
        <a:p>
          <a:pPr algn="ctr" rtl="1"/>
          <a:r>
            <a:rPr lang="fa-IR" sz="2400" dirty="0">
              <a:solidFill>
                <a:schemeClr val="bg1"/>
              </a:solidFill>
              <a:latin typeface="A Farhood" panose="02000503000000020004" pitchFamily="2" charset="-78"/>
              <a:cs typeface="A Farhood" panose="02000503000000020004" pitchFamily="2" charset="-78"/>
            </a:rPr>
            <a:t>سیستم روابط مشتری</a:t>
          </a:r>
          <a:endParaRPr lang="en-US" sz="2400" dirty="0">
            <a:solidFill>
              <a:schemeClr val="bg1"/>
            </a:solidFill>
            <a:latin typeface="A Farhood" panose="02000503000000020004" pitchFamily="2" charset="-78"/>
            <a:cs typeface="A Farhood" panose="02000503000000020004" pitchFamily="2" charset="-78"/>
          </a:endParaRPr>
        </a:p>
      </dgm:t>
    </dgm:pt>
    <dgm:pt modelId="{2C72413F-B8B7-6344-A4D7-E6867DBC2F9C}" type="parTrans" cxnId="{77433993-D97B-F346-817A-DE389E3108D0}">
      <dgm:prSet/>
      <dgm:spPr/>
      <dgm:t>
        <a:bodyPr/>
        <a:lstStyle/>
        <a:p>
          <a:endParaRPr lang="en-US"/>
        </a:p>
      </dgm:t>
    </dgm:pt>
    <dgm:pt modelId="{8F7A914B-2D7D-E744-8683-91A619122B15}" type="sibTrans" cxnId="{77433993-D97B-F346-817A-DE389E3108D0}">
      <dgm:prSet/>
      <dgm:spPr/>
      <dgm:t>
        <a:bodyPr/>
        <a:lstStyle/>
        <a:p>
          <a:endParaRPr lang="en-US"/>
        </a:p>
      </dgm:t>
    </dgm:pt>
    <dgm:pt modelId="{8CA2A4B4-7277-FA4D-8035-5A028F814811}">
      <dgm:prSet phldrT="[Text]" custT="1"/>
      <dgm:spPr>
        <a:solidFill>
          <a:schemeClr val="accent4">
            <a:lumMod val="60000"/>
            <a:lumOff val="40000"/>
          </a:schemeClr>
        </a:solidFill>
      </dgm:spPr>
      <dgm:t>
        <a:bodyPr/>
        <a:lstStyle/>
        <a:p>
          <a:pPr algn="ctr" rtl="1"/>
          <a:r>
            <a:rPr lang="fa-IR" sz="2400" dirty="0">
              <a:solidFill>
                <a:schemeClr val="bg1"/>
              </a:solidFill>
              <a:latin typeface="A Farhood" panose="02000503000000020004" pitchFamily="2" charset="-78"/>
              <a:cs typeface="A Farhood" panose="02000503000000020004" pitchFamily="2" charset="-78"/>
            </a:rPr>
            <a:t>سیستم مدیریت بنگاه</a:t>
          </a:r>
          <a:endParaRPr lang="en-US" sz="2400" dirty="0">
            <a:solidFill>
              <a:schemeClr val="bg1"/>
            </a:solidFill>
            <a:latin typeface="A Farhood" panose="02000503000000020004" pitchFamily="2" charset="-78"/>
            <a:cs typeface="A Farhood" panose="02000503000000020004" pitchFamily="2" charset="-78"/>
          </a:endParaRPr>
        </a:p>
      </dgm:t>
    </dgm:pt>
    <dgm:pt modelId="{477689EC-C88D-CD47-9757-17FD6A954D91}" type="parTrans" cxnId="{33C780A7-8194-214F-8F3F-0B928D973E3B}">
      <dgm:prSet/>
      <dgm:spPr/>
      <dgm:t>
        <a:bodyPr/>
        <a:lstStyle/>
        <a:p>
          <a:endParaRPr lang="en-US"/>
        </a:p>
      </dgm:t>
    </dgm:pt>
    <dgm:pt modelId="{C2457D3B-80AE-0540-84AB-D6049E8FEAF2}" type="sibTrans" cxnId="{33C780A7-8194-214F-8F3F-0B928D973E3B}">
      <dgm:prSet/>
      <dgm:spPr/>
      <dgm:t>
        <a:bodyPr/>
        <a:lstStyle/>
        <a:p>
          <a:endParaRPr lang="en-US"/>
        </a:p>
      </dgm:t>
    </dgm:pt>
    <dgm:pt modelId="{34D2BFA2-2699-8440-8472-DCE05591A8B9}" type="pres">
      <dgm:prSet presAssocID="{A5A63927-39AE-B74E-8F80-51F90B871CA7}" presName="Name0" presStyleCnt="0">
        <dgm:presLayoutVars>
          <dgm:chMax val="7"/>
          <dgm:chPref val="7"/>
          <dgm:dir/>
        </dgm:presLayoutVars>
      </dgm:prSet>
      <dgm:spPr/>
      <dgm:t>
        <a:bodyPr/>
        <a:lstStyle/>
        <a:p>
          <a:endParaRPr lang="en-US"/>
        </a:p>
      </dgm:t>
    </dgm:pt>
    <dgm:pt modelId="{A1C94EA1-423C-1B43-87DA-BB4E22DF4CA1}" type="pres">
      <dgm:prSet presAssocID="{A5A63927-39AE-B74E-8F80-51F90B871CA7}" presName="Name1" presStyleCnt="0"/>
      <dgm:spPr/>
    </dgm:pt>
    <dgm:pt modelId="{54DC78B3-74CF-084F-B116-C4BF54BE0787}" type="pres">
      <dgm:prSet presAssocID="{A5A63927-39AE-B74E-8F80-51F90B871CA7}" presName="cycle" presStyleCnt="0"/>
      <dgm:spPr/>
    </dgm:pt>
    <dgm:pt modelId="{10A1404E-3148-4B44-B9AA-49C42C6FDDFA}" type="pres">
      <dgm:prSet presAssocID="{A5A63927-39AE-B74E-8F80-51F90B871CA7}" presName="srcNode" presStyleLbl="node1" presStyleIdx="0" presStyleCnt="3"/>
      <dgm:spPr/>
    </dgm:pt>
    <dgm:pt modelId="{8F57C66D-5DD8-134B-892D-882AAB1B6BC1}" type="pres">
      <dgm:prSet presAssocID="{A5A63927-39AE-B74E-8F80-51F90B871CA7}" presName="conn" presStyleLbl="parChTrans1D2" presStyleIdx="0" presStyleCnt="1"/>
      <dgm:spPr/>
      <dgm:t>
        <a:bodyPr/>
        <a:lstStyle/>
        <a:p>
          <a:endParaRPr lang="en-US"/>
        </a:p>
      </dgm:t>
    </dgm:pt>
    <dgm:pt modelId="{83CA2702-7434-B842-BA7D-278ED4B5D57E}" type="pres">
      <dgm:prSet presAssocID="{A5A63927-39AE-B74E-8F80-51F90B871CA7}" presName="extraNode" presStyleLbl="node1" presStyleIdx="0" presStyleCnt="3"/>
      <dgm:spPr/>
    </dgm:pt>
    <dgm:pt modelId="{983F7645-B972-A144-B96F-9091D48B3821}" type="pres">
      <dgm:prSet presAssocID="{A5A63927-39AE-B74E-8F80-51F90B871CA7}" presName="dstNode" presStyleLbl="node1" presStyleIdx="0" presStyleCnt="3"/>
      <dgm:spPr/>
    </dgm:pt>
    <dgm:pt modelId="{7548382B-88BC-0645-9784-002FEA82CCD2}" type="pres">
      <dgm:prSet presAssocID="{8F864E31-6B9A-C149-ACFB-5979C5BD0995}" presName="text_1" presStyleLbl="node1" presStyleIdx="0" presStyleCnt="3">
        <dgm:presLayoutVars>
          <dgm:bulletEnabled val="1"/>
        </dgm:presLayoutVars>
      </dgm:prSet>
      <dgm:spPr/>
      <dgm:t>
        <a:bodyPr/>
        <a:lstStyle/>
        <a:p>
          <a:endParaRPr lang="en-US"/>
        </a:p>
      </dgm:t>
    </dgm:pt>
    <dgm:pt modelId="{E0C0E774-F198-504A-AAE3-AE4A6C074AB1}" type="pres">
      <dgm:prSet presAssocID="{8F864E31-6B9A-C149-ACFB-5979C5BD0995}" presName="accent_1" presStyleCnt="0"/>
      <dgm:spPr/>
    </dgm:pt>
    <dgm:pt modelId="{AFEE1244-390D-AD4F-8479-174AB51AF941}" type="pres">
      <dgm:prSet presAssocID="{8F864E31-6B9A-C149-ACFB-5979C5BD0995}" presName="accentRepeatNode" presStyleLbl="solidFgAcc1" presStyleIdx="0" presStyleCnt="3"/>
      <dgm:spPr>
        <a:solidFill>
          <a:schemeClr val="bg2">
            <a:lumMod val="25000"/>
          </a:schemeClr>
        </a:solidFill>
      </dgm:spPr>
    </dgm:pt>
    <dgm:pt modelId="{D3F5A7E9-53FD-0C4A-A92B-98FD749CB019}" type="pres">
      <dgm:prSet presAssocID="{BFD09309-F2A2-5B41-B1F3-20C57A61A581}" presName="text_2" presStyleLbl="node1" presStyleIdx="1" presStyleCnt="3">
        <dgm:presLayoutVars>
          <dgm:bulletEnabled val="1"/>
        </dgm:presLayoutVars>
      </dgm:prSet>
      <dgm:spPr/>
      <dgm:t>
        <a:bodyPr/>
        <a:lstStyle/>
        <a:p>
          <a:endParaRPr lang="en-US"/>
        </a:p>
      </dgm:t>
    </dgm:pt>
    <dgm:pt modelId="{D6F390DD-2B66-784B-A65F-8F5414A1CF23}" type="pres">
      <dgm:prSet presAssocID="{BFD09309-F2A2-5B41-B1F3-20C57A61A581}" presName="accent_2" presStyleCnt="0"/>
      <dgm:spPr/>
    </dgm:pt>
    <dgm:pt modelId="{28584AA5-5785-7941-882C-C2C04172966E}" type="pres">
      <dgm:prSet presAssocID="{BFD09309-F2A2-5B41-B1F3-20C57A61A581}" presName="accentRepeatNode" presStyleLbl="solidFgAcc1" presStyleIdx="1" presStyleCnt="3"/>
      <dgm:spPr>
        <a:solidFill>
          <a:srgbClr val="FFC000"/>
        </a:solidFill>
      </dgm:spPr>
    </dgm:pt>
    <dgm:pt modelId="{B6703841-2B45-0043-B9D4-E8689A77C9B0}" type="pres">
      <dgm:prSet presAssocID="{8CA2A4B4-7277-FA4D-8035-5A028F814811}" presName="text_3" presStyleLbl="node1" presStyleIdx="2" presStyleCnt="3">
        <dgm:presLayoutVars>
          <dgm:bulletEnabled val="1"/>
        </dgm:presLayoutVars>
      </dgm:prSet>
      <dgm:spPr/>
      <dgm:t>
        <a:bodyPr/>
        <a:lstStyle/>
        <a:p>
          <a:endParaRPr lang="en-US"/>
        </a:p>
      </dgm:t>
    </dgm:pt>
    <dgm:pt modelId="{4279D86A-7992-7245-9E0B-733087A56458}" type="pres">
      <dgm:prSet presAssocID="{8CA2A4B4-7277-FA4D-8035-5A028F814811}" presName="accent_3" presStyleCnt="0"/>
      <dgm:spPr/>
    </dgm:pt>
    <dgm:pt modelId="{5629EB3A-7EED-2843-96D9-3B395418E418}" type="pres">
      <dgm:prSet presAssocID="{8CA2A4B4-7277-FA4D-8035-5A028F814811}" presName="accentRepeatNode" presStyleLbl="solidFgAcc1" presStyleIdx="2" presStyleCnt="3"/>
      <dgm:spPr>
        <a:solidFill>
          <a:schemeClr val="tx1">
            <a:lumMod val="65000"/>
          </a:schemeClr>
        </a:solidFill>
      </dgm:spPr>
    </dgm:pt>
  </dgm:ptLst>
  <dgm:cxnLst>
    <dgm:cxn modelId="{06AA5E75-114F-5A49-ABE4-0AEFCE3C91C9}" type="presOf" srcId="{1F205442-3CBE-094A-AB71-9C948DE9FAF4}" destId="{8F57C66D-5DD8-134B-892D-882AAB1B6BC1}" srcOrd="0" destOrd="0" presId="urn:microsoft.com/office/officeart/2008/layout/VerticalCurvedList"/>
    <dgm:cxn modelId="{E4579819-7FE0-A744-8FC9-84F9FAEB992F}" type="presOf" srcId="{8CA2A4B4-7277-FA4D-8035-5A028F814811}" destId="{B6703841-2B45-0043-B9D4-E8689A77C9B0}" srcOrd="0" destOrd="0" presId="urn:microsoft.com/office/officeart/2008/layout/VerticalCurvedList"/>
    <dgm:cxn modelId="{41D32D21-4DE5-CC4B-88B6-E4F13834A2B3}" type="presOf" srcId="{BFD09309-F2A2-5B41-B1F3-20C57A61A581}" destId="{D3F5A7E9-53FD-0C4A-A92B-98FD749CB019}" srcOrd="0" destOrd="0" presId="urn:microsoft.com/office/officeart/2008/layout/VerticalCurvedList"/>
    <dgm:cxn modelId="{C7DA4EF3-DF08-5C48-AC5E-ADE3ABF57DEB}" srcId="{A5A63927-39AE-B74E-8F80-51F90B871CA7}" destId="{8F864E31-6B9A-C149-ACFB-5979C5BD0995}" srcOrd="0" destOrd="0" parTransId="{B7C34BAE-5C84-284E-A78F-D39340D83DC4}" sibTransId="{1F205442-3CBE-094A-AB71-9C948DE9FAF4}"/>
    <dgm:cxn modelId="{25CE8216-6C89-5F4D-BF87-C5A3484D9D89}" type="presOf" srcId="{A5A63927-39AE-B74E-8F80-51F90B871CA7}" destId="{34D2BFA2-2699-8440-8472-DCE05591A8B9}" srcOrd="0" destOrd="0" presId="urn:microsoft.com/office/officeart/2008/layout/VerticalCurvedList"/>
    <dgm:cxn modelId="{400D3704-FB71-4B4A-8F93-E1303231D5FE}" type="presOf" srcId="{8F864E31-6B9A-C149-ACFB-5979C5BD0995}" destId="{7548382B-88BC-0645-9784-002FEA82CCD2}" srcOrd="0" destOrd="0" presId="urn:microsoft.com/office/officeart/2008/layout/VerticalCurvedList"/>
    <dgm:cxn modelId="{77433993-D97B-F346-817A-DE389E3108D0}" srcId="{A5A63927-39AE-B74E-8F80-51F90B871CA7}" destId="{BFD09309-F2A2-5B41-B1F3-20C57A61A581}" srcOrd="1" destOrd="0" parTransId="{2C72413F-B8B7-6344-A4D7-E6867DBC2F9C}" sibTransId="{8F7A914B-2D7D-E744-8683-91A619122B15}"/>
    <dgm:cxn modelId="{33C780A7-8194-214F-8F3F-0B928D973E3B}" srcId="{A5A63927-39AE-B74E-8F80-51F90B871CA7}" destId="{8CA2A4B4-7277-FA4D-8035-5A028F814811}" srcOrd="2" destOrd="0" parTransId="{477689EC-C88D-CD47-9757-17FD6A954D91}" sibTransId="{C2457D3B-80AE-0540-84AB-D6049E8FEAF2}"/>
    <dgm:cxn modelId="{4A373B6C-2791-7C48-843F-3D1E53DF54C3}" type="presParOf" srcId="{34D2BFA2-2699-8440-8472-DCE05591A8B9}" destId="{A1C94EA1-423C-1B43-87DA-BB4E22DF4CA1}" srcOrd="0" destOrd="0" presId="urn:microsoft.com/office/officeart/2008/layout/VerticalCurvedList"/>
    <dgm:cxn modelId="{1732823D-1171-8F4E-8C5C-619E54D82FC3}" type="presParOf" srcId="{A1C94EA1-423C-1B43-87DA-BB4E22DF4CA1}" destId="{54DC78B3-74CF-084F-B116-C4BF54BE0787}" srcOrd="0" destOrd="0" presId="urn:microsoft.com/office/officeart/2008/layout/VerticalCurvedList"/>
    <dgm:cxn modelId="{65AFB2F6-3EFA-9A46-B6B6-B9F0FE6AA9B6}" type="presParOf" srcId="{54DC78B3-74CF-084F-B116-C4BF54BE0787}" destId="{10A1404E-3148-4B44-B9AA-49C42C6FDDFA}" srcOrd="0" destOrd="0" presId="urn:microsoft.com/office/officeart/2008/layout/VerticalCurvedList"/>
    <dgm:cxn modelId="{5EC31C0F-F37C-FB45-8C6F-890CD87321C9}" type="presParOf" srcId="{54DC78B3-74CF-084F-B116-C4BF54BE0787}" destId="{8F57C66D-5DD8-134B-892D-882AAB1B6BC1}" srcOrd="1" destOrd="0" presId="urn:microsoft.com/office/officeart/2008/layout/VerticalCurvedList"/>
    <dgm:cxn modelId="{608B3166-32D7-0849-BA65-32BCFDA678AD}" type="presParOf" srcId="{54DC78B3-74CF-084F-B116-C4BF54BE0787}" destId="{83CA2702-7434-B842-BA7D-278ED4B5D57E}" srcOrd="2" destOrd="0" presId="urn:microsoft.com/office/officeart/2008/layout/VerticalCurvedList"/>
    <dgm:cxn modelId="{16970870-B0DE-B046-83C3-CDC4E5BD3A05}" type="presParOf" srcId="{54DC78B3-74CF-084F-B116-C4BF54BE0787}" destId="{983F7645-B972-A144-B96F-9091D48B3821}" srcOrd="3" destOrd="0" presId="urn:microsoft.com/office/officeart/2008/layout/VerticalCurvedList"/>
    <dgm:cxn modelId="{25475AC3-8A8A-B54C-9474-CE8BD4C6DFB7}" type="presParOf" srcId="{A1C94EA1-423C-1B43-87DA-BB4E22DF4CA1}" destId="{7548382B-88BC-0645-9784-002FEA82CCD2}" srcOrd="1" destOrd="0" presId="urn:microsoft.com/office/officeart/2008/layout/VerticalCurvedList"/>
    <dgm:cxn modelId="{57F2FE88-DB95-0740-A2DC-2B93CE27270C}" type="presParOf" srcId="{A1C94EA1-423C-1B43-87DA-BB4E22DF4CA1}" destId="{E0C0E774-F198-504A-AAE3-AE4A6C074AB1}" srcOrd="2" destOrd="0" presId="urn:microsoft.com/office/officeart/2008/layout/VerticalCurvedList"/>
    <dgm:cxn modelId="{98F8CE03-930B-F346-B378-667BB9300C25}" type="presParOf" srcId="{E0C0E774-F198-504A-AAE3-AE4A6C074AB1}" destId="{AFEE1244-390D-AD4F-8479-174AB51AF941}" srcOrd="0" destOrd="0" presId="urn:microsoft.com/office/officeart/2008/layout/VerticalCurvedList"/>
    <dgm:cxn modelId="{EDDA2C5B-5D43-8C44-9C59-F08D0801BF4D}" type="presParOf" srcId="{A1C94EA1-423C-1B43-87DA-BB4E22DF4CA1}" destId="{D3F5A7E9-53FD-0C4A-A92B-98FD749CB019}" srcOrd="3" destOrd="0" presId="urn:microsoft.com/office/officeart/2008/layout/VerticalCurvedList"/>
    <dgm:cxn modelId="{992A8203-32C8-F546-9926-141842799408}" type="presParOf" srcId="{A1C94EA1-423C-1B43-87DA-BB4E22DF4CA1}" destId="{D6F390DD-2B66-784B-A65F-8F5414A1CF23}" srcOrd="4" destOrd="0" presId="urn:microsoft.com/office/officeart/2008/layout/VerticalCurvedList"/>
    <dgm:cxn modelId="{4D14FC4F-5947-AE4C-AF14-9335E0C898D5}" type="presParOf" srcId="{D6F390DD-2B66-784B-A65F-8F5414A1CF23}" destId="{28584AA5-5785-7941-882C-C2C04172966E}" srcOrd="0" destOrd="0" presId="urn:microsoft.com/office/officeart/2008/layout/VerticalCurvedList"/>
    <dgm:cxn modelId="{682D957B-55FC-D54B-92DC-05E5AADDD89A}" type="presParOf" srcId="{A1C94EA1-423C-1B43-87DA-BB4E22DF4CA1}" destId="{B6703841-2B45-0043-B9D4-E8689A77C9B0}" srcOrd="5" destOrd="0" presId="urn:microsoft.com/office/officeart/2008/layout/VerticalCurvedList"/>
    <dgm:cxn modelId="{7CBED6CD-0B16-404F-8C0E-69BB229F6E39}" type="presParOf" srcId="{A1C94EA1-423C-1B43-87DA-BB4E22DF4CA1}" destId="{4279D86A-7992-7245-9E0B-733087A56458}" srcOrd="6" destOrd="0" presId="urn:microsoft.com/office/officeart/2008/layout/VerticalCurvedList"/>
    <dgm:cxn modelId="{B230C181-C953-D746-A030-1412FD7004F5}" type="presParOf" srcId="{4279D86A-7992-7245-9E0B-733087A56458}" destId="{5629EB3A-7EED-2843-96D9-3B395418E418}"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2462D6-0373-3640-82FB-E465C69EB73C}" type="doc">
      <dgm:prSet loTypeId="urn:microsoft.com/office/officeart/2005/8/layout/chevron1" loCatId="" qsTypeId="urn:microsoft.com/office/officeart/2005/8/quickstyle/simple1" qsCatId="simple" csTypeId="urn:microsoft.com/office/officeart/2005/8/colors/accent3_4" csCatId="accent3" phldr="1"/>
      <dgm:spPr/>
    </dgm:pt>
    <dgm:pt modelId="{610CA1BE-6741-4A4C-B73B-A2240AAC6BD5}">
      <dgm:prSet phldrT="[Text]"/>
      <dgm:spPr/>
      <dgm:t>
        <a:bodyPr/>
        <a:lstStyle/>
        <a:p>
          <a:pPr rtl="1"/>
          <a:r>
            <a:rPr lang="fa-IR" b="0" dirty="0">
              <a:solidFill>
                <a:schemeClr val="bg1"/>
              </a:solidFill>
              <a:latin typeface="A Farhood" panose="02000503000000020004" pitchFamily="2" charset="-78"/>
              <a:cs typeface="A Farhood" panose="02000503000000020004" pitchFamily="2" charset="-78"/>
            </a:rPr>
            <a:t>تامین </a:t>
          </a:r>
          <a:r>
            <a:rPr lang="fa-IR" b="0" dirty="0" err="1">
              <a:solidFill>
                <a:schemeClr val="bg1"/>
              </a:solidFill>
              <a:latin typeface="A Farhood" panose="02000503000000020004" pitchFamily="2" charset="-78"/>
              <a:cs typeface="A Farhood" panose="02000503000000020004" pitchFamily="2" charset="-78"/>
            </a:rPr>
            <a:t>کنندگان</a:t>
          </a:r>
          <a:r>
            <a:rPr lang="fa-IR" b="0" dirty="0">
              <a:solidFill>
                <a:schemeClr val="bg1"/>
              </a:solidFill>
              <a:latin typeface="A Farhood" panose="02000503000000020004" pitchFamily="2" charset="-78"/>
              <a:cs typeface="A Farhood" panose="02000503000000020004" pitchFamily="2" charset="-78"/>
            </a:rPr>
            <a:t> تامین </a:t>
          </a:r>
          <a:r>
            <a:rPr lang="fa-IR" b="0" dirty="0" err="1">
              <a:solidFill>
                <a:schemeClr val="bg1"/>
              </a:solidFill>
              <a:latin typeface="A Farhood" panose="02000503000000020004" pitchFamily="2" charset="-78"/>
              <a:cs typeface="A Farhood" panose="02000503000000020004" pitchFamily="2" charset="-78"/>
            </a:rPr>
            <a:t>کنندگان</a:t>
          </a:r>
          <a:endParaRPr lang="en-US" b="0" dirty="0">
            <a:solidFill>
              <a:schemeClr val="bg1"/>
            </a:solidFill>
            <a:latin typeface="A Farhood" panose="02000503000000020004" pitchFamily="2" charset="-78"/>
            <a:cs typeface="A Farhood" panose="02000503000000020004" pitchFamily="2" charset="-78"/>
          </a:endParaRPr>
        </a:p>
      </dgm:t>
    </dgm:pt>
    <dgm:pt modelId="{16F47DDC-7BB7-EA46-8D8E-02ECA27ABED5}" type="parTrans" cxnId="{53AABE38-A43D-6D4F-BCB3-5006B86E49FE}">
      <dgm:prSet/>
      <dgm:spPr/>
      <dgm:t>
        <a:bodyPr/>
        <a:lstStyle/>
        <a:p>
          <a:endParaRPr lang="en-US"/>
        </a:p>
      </dgm:t>
    </dgm:pt>
    <dgm:pt modelId="{FCCB7432-6A36-8749-B4FB-F7D86CC02F24}" type="sibTrans" cxnId="{53AABE38-A43D-6D4F-BCB3-5006B86E49FE}">
      <dgm:prSet/>
      <dgm:spPr/>
      <dgm:t>
        <a:bodyPr/>
        <a:lstStyle/>
        <a:p>
          <a:endParaRPr lang="en-US"/>
        </a:p>
      </dgm:t>
    </dgm:pt>
    <dgm:pt modelId="{83529DE6-10DA-6E4E-B0E5-33DA5963D9D0}">
      <dgm:prSet phldrT="[Text]" custT="1"/>
      <dgm:spPr/>
      <dgm:t>
        <a:bodyPr/>
        <a:lstStyle/>
        <a:p>
          <a:pPr rtl="1"/>
          <a:r>
            <a:rPr lang="fa-IR" sz="2400" b="0" dirty="0">
              <a:solidFill>
                <a:schemeClr val="bg1"/>
              </a:solidFill>
              <a:latin typeface="A Farhood" panose="02000503000000020004" pitchFamily="2" charset="-78"/>
              <a:cs typeface="A Farhood" panose="02000503000000020004" pitchFamily="2" charset="-78"/>
            </a:rPr>
            <a:t>توزیع </a:t>
          </a:r>
          <a:r>
            <a:rPr lang="fa-IR" sz="2400" b="0" dirty="0" err="1">
              <a:solidFill>
                <a:schemeClr val="bg1"/>
              </a:solidFill>
              <a:latin typeface="A Farhood" panose="02000503000000020004" pitchFamily="2" charset="-78"/>
              <a:cs typeface="A Farhood" panose="02000503000000020004" pitchFamily="2" charset="-78"/>
            </a:rPr>
            <a:t>کنندگان</a:t>
          </a:r>
          <a:endParaRPr lang="en-US" sz="2400" b="0" dirty="0">
            <a:solidFill>
              <a:schemeClr val="bg1"/>
            </a:solidFill>
            <a:latin typeface="A Farhood" panose="02000503000000020004" pitchFamily="2" charset="-78"/>
            <a:cs typeface="A Farhood" panose="02000503000000020004" pitchFamily="2" charset="-78"/>
          </a:endParaRPr>
        </a:p>
      </dgm:t>
    </dgm:pt>
    <dgm:pt modelId="{DFFFAFF6-29DC-3F40-9B6F-05B78E376F00}" type="parTrans" cxnId="{05B686DA-100A-1D4F-9E18-07967383C70F}">
      <dgm:prSet/>
      <dgm:spPr/>
      <dgm:t>
        <a:bodyPr/>
        <a:lstStyle/>
        <a:p>
          <a:endParaRPr lang="en-US"/>
        </a:p>
      </dgm:t>
    </dgm:pt>
    <dgm:pt modelId="{A6B083A9-B63D-5D48-84CC-A3BF00A5221A}" type="sibTrans" cxnId="{05B686DA-100A-1D4F-9E18-07967383C70F}">
      <dgm:prSet/>
      <dgm:spPr/>
      <dgm:t>
        <a:bodyPr/>
        <a:lstStyle/>
        <a:p>
          <a:endParaRPr lang="en-US"/>
        </a:p>
      </dgm:t>
    </dgm:pt>
    <dgm:pt modelId="{42BE8AD9-F3DE-ED4F-BD18-BFE903F580F9}">
      <dgm:prSet phldrT="[Text]" custT="1"/>
      <dgm:spPr/>
      <dgm:t>
        <a:bodyPr/>
        <a:lstStyle/>
        <a:p>
          <a:pPr rtl="1"/>
          <a:r>
            <a:rPr lang="fa-IR" sz="2400" b="0" dirty="0">
              <a:solidFill>
                <a:schemeClr val="bg1"/>
              </a:solidFill>
              <a:latin typeface="A Farhood" panose="02000503000000020004" pitchFamily="2" charset="-78"/>
              <a:cs typeface="A Farhood" panose="02000503000000020004" pitchFamily="2" charset="-78"/>
            </a:rPr>
            <a:t>مشتریان</a:t>
          </a:r>
          <a:endParaRPr lang="en-US" sz="2400" b="0" dirty="0">
            <a:solidFill>
              <a:schemeClr val="bg1"/>
            </a:solidFill>
            <a:latin typeface="A Farhood" panose="02000503000000020004" pitchFamily="2" charset="-78"/>
            <a:cs typeface="A Farhood" panose="02000503000000020004" pitchFamily="2" charset="-78"/>
          </a:endParaRPr>
        </a:p>
      </dgm:t>
    </dgm:pt>
    <dgm:pt modelId="{3BCBC856-E665-2348-9A38-6060A62BDBCF}" type="parTrans" cxnId="{3209EA0F-F9A2-2B4E-A8BB-C1130894EC12}">
      <dgm:prSet/>
      <dgm:spPr/>
      <dgm:t>
        <a:bodyPr/>
        <a:lstStyle/>
        <a:p>
          <a:endParaRPr lang="en-US"/>
        </a:p>
      </dgm:t>
    </dgm:pt>
    <dgm:pt modelId="{224A84E3-E914-4148-9BEB-169046238823}" type="sibTrans" cxnId="{3209EA0F-F9A2-2B4E-A8BB-C1130894EC12}">
      <dgm:prSet/>
      <dgm:spPr/>
      <dgm:t>
        <a:bodyPr/>
        <a:lstStyle/>
        <a:p>
          <a:endParaRPr lang="en-US"/>
        </a:p>
      </dgm:t>
    </dgm:pt>
    <dgm:pt modelId="{A07E028F-9A64-A14A-B6EF-08ABF9557168}">
      <dgm:prSet custT="1"/>
      <dgm:spPr/>
      <dgm:t>
        <a:bodyPr/>
        <a:lstStyle/>
        <a:p>
          <a:pPr rtl="1"/>
          <a:r>
            <a:rPr lang="fa-IR" sz="2400" b="0" dirty="0">
              <a:solidFill>
                <a:schemeClr val="bg1"/>
              </a:solidFill>
              <a:latin typeface="A Farhood" panose="02000503000000020004" pitchFamily="2" charset="-78"/>
              <a:cs typeface="A Farhood" panose="02000503000000020004" pitchFamily="2" charset="-78"/>
            </a:rPr>
            <a:t>تامین </a:t>
          </a:r>
          <a:r>
            <a:rPr lang="fa-IR" sz="2400" b="0" dirty="0" err="1">
              <a:solidFill>
                <a:schemeClr val="bg1"/>
              </a:solidFill>
              <a:latin typeface="A Farhood" panose="02000503000000020004" pitchFamily="2" charset="-78"/>
              <a:cs typeface="A Farhood" panose="02000503000000020004" pitchFamily="2" charset="-78"/>
            </a:rPr>
            <a:t>کنندگان</a:t>
          </a:r>
          <a:endParaRPr lang="en-US" sz="2400" b="0" dirty="0">
            <a:solidFill>
              <a:schemeClr val="bg1"/>
            </a:solidFill>
            <a:latin typeface="A Farhood" panose="02000503000000020004" pitchFamily="2" charset="-78"/>
            <a:cs typeface="A Farhood" panose="02000503000000020004" pitchFamily="2" charset="-78"/>
          </a:endParaRPr>
        </a:p>
      </dgm:t>
    </dgm:pt>
    <dgm:pt modelId="{D064933C-F0C3-9745-BD69-0E3CF7B47CAA}" type="parTrans" cxnId="{5E7A8C71-A089-0E46-AC25-43A6B315443A}">
      <dgm:prSet/>
      <dgm:spPr/>
      <dgm:t>
        <a:bodyPr/>
        <a:lstStyle/>
        <a:p>
          <a:endParaRPr lang="en-US"/>
        </a:p>
      </dgm:t>
    </dgm:pt>
    <dgm:pt modelId="{44C8406E-5504-BE49-A180-5F7EB90971B2}" type="sibTrans" cxnId="{5E7A8C71-A089-0E46-AC25-43A6B315443A}">
      <dgm:prSet/>
      <dgm:spPr/>
      <dgm:t>
        <a:bodyPr/>
        <a:lstStyle/>
        <a:p>
          <a:endParaRPr lang="en-US"/>
        </a:p>
      </dgm:t>
    </dgm:pt>
    <dgm:pt modelId="{36BFD64D-9193-C742-AF6D-C116F16498D9}">
      <dgm:prSet custT="1"/>
      <dgm:spPr/>
      <dgm:t>
        <a:bodyPr/>
        <a:lstStyle/>
        <a:p>
          <a:pPr rtl="1"/>
          <a:r>
            <a:rPr lang="fa-IR" sz="2400" b="0" dirty="0">
              <a:solidFill>
                <a:schemeClr val="bg1"/>
              </a:solidFill>
              <a:latin typeface="A Farhood" panose="02000503000000020004" pitchFamily="2" charset="-78"/>
              <a:cs typeface="A Farhood" panose="02000503000000020004" pitchFamily="2" charset="-78"/>
            </a:rPr>
            <a:t>بنگاه</a:t>
          </a:r>
          <a:endParaRPr lang="en-US" sz="2400" b="0" dirty="0">
            <a:solidFill>
              <a:schemeClr val="bg1"/>
            </a:solidFill>
            <a:latin typeface="A Farhood" panose="02000503000000020004" pitchFamily="2" charset="-78"/>
            <a:cs typeface="A Farhood" panose="02000503000000020004" pitchFamily="2" charset="-78"/>
          </a:endParaRPr>
        </a:p>
      </dgm:t>
    </dgm:pt>
    <dgm:pt modelId="{D40BAB6B-D3F3-1645-B68E-2561288D701C}" type="parTrans" cxnId="{67000A42-CF31-2B48-AE61-ED1E9D526235}">
      <dgm:prSet/>
      <dgm:spPr/>
      <dgm:t>
        <a:bodyPr/>
        <a:lstStyle/>
        <a:p>
          <a:endParaRPr lang="en-US"/>
        </a:p>
      </dgm:t>
    </dgm:pt>
    <dgm:pt modelId="{4612F570-09B0-F449-81BE-19C297B22A71}" type="sibTrans" cxnId="{67000A42-CF31-2B48-AE61-ED1E9D526235}">
      <dgm:prSet/>
      <dgm:spPr/>
      <dgm:t>
        <a:bodyPr/>
        <a:lstStyle/>
        <a:p>
          <a:endParaRPr lang="en-US"/>
        </a:p>
      </dgm:t>
    </dgm:pt>
    <dgm:pt modelId="{896C73DC-25B8-DF4A-80BF-5A341BC51B59}" type="pres">
      <dgm:prSet presAssocID="{B82462D6-0373-3640-82FB-E465C69EB73C}" presName="Name0" presStyleCnt="0">
        <dgm:presLayoutVars>
          <dgm:dir/>
          <dgm:animLvl val="lvl"/>
          <dgm:resizeHandles val="exact"/>
        </dgm:presLayoutVars>
      </dgm:prSet>
      <dgm:spPr/>
    </dgm:pt>
    <dgm:pt modelId="{CB3DD3EC-BD7B-BB4A-A329-654678B03C61}" type="pres">
      <dgm:prSet presAssocID="{610CA1BE-6741-4A4C-B73B-A2240AAC6BD5}" presName="parTxOnly" presStyleLbl="node1" presStyleIdx="0" presStyleCnt="5">
        <dgm:presLayoutVars>
          <dgm:chMax val="0"/>
          <dgm:chPref val="0"/>
          <dgm:bulletEnabled val="1"/>
        </dgm:presLayoutVars>
      </dgm:prSet>
      <dgm:spPr/>
      <dgm:t>
        <a:bodyPr/>
        <a:lstStyle/>
        <a:p>
          <a:endParaRPr lang="en-US"/>
        </a:p>
      </dgm:t>
    </dgm:pt>
    <dgm:pt modelId="{943EBD6A-B72F-1A43-BF42-BB153F44C832}" type="pres">
      <dgm:prSet presAssocID="{FCCB7432-6A36-8749-B4FB-F7D86CC02F24}" presName="parTxOnlySpace" presStyleCnt="0"/>
      <dgm:spPr/>
    </dgm:pt>
    <dgm:pt modelId="{1B14FD33-31E1-8548-80A1-1AF83C54413B}" type="pres">
      <dgm:prSet presAssocID="{A07E028F-9A64-A14A-B6EF-08ABF9557168}" presName="parTxOnly" presStyleLbl="node1" presStyleIdx="1" presStyleCnt="5">
        <dgm:presLayoutVars>
          <dgm:chMax val="0"/>
          <dgm:chPref val="0"/>
          <dgm:bulletEnabled val="1"/>
        </dgm:presLayoutVars>
      </dgm:prSet>
      <dgm:spPr/>
      <dgm:t>
        <a:bodyPr/>
        <a:lstStyle/>
        <a:p>
          <a:endParaRPr lang="en-US"/>
        </a:p>
      </dgm:t>
    </dgm:pt>
    <dgm:pt modelId="{29033A69-3B74-EF40-9CFD-A2F8758D5B95}" type="pres">
      <dgm:prSet presAssocID="{44C8406E-5504-BE49-A180-5F7EB90971B2}" presName="parTxOnlySpace" presStyleCnt="0"/>
      <dgm:spPr/>
    </dgm:pt>
    <dgm:pt modelId="{28365161-D011-A946-A81D-59254B3D0B01}" type="pres">
      <dgm:prSet presAssocID="{36BFD64D-9193-C742-AF6D-C116F16498D9}" presName="parTxOnly" presStyleLbl="node1" presStyleIdx="2" presStyleCnt="5">
        <dgm:presLayoutVars>
          <dgm:chMax val="0"/>
          <dgm:chPref val="0"/>
          <dgm:bulletEnabled val="1"/>
        </dgm:presLayoutVars>
      </dgm:prSet>
      <dgm:spPr/>
      <dgm:t>
        <a:bodyPr/>
        <a:lstStyle/>
        <a:p>
          <a:endParaRPr lang="en-US"/>
        </a:p>
      </dgm:t>
    </dgm:pt>
    <dgm:pt modelId="{721A857F-C80A-5047-AF71-92488F7C5D41}" type="pres">
      <dgm:prSet presAssocID="{4612F570-09B0-F449-81BE-19C297B22A71}" presName="parTxOnlySpace" presStyleCnt="0"/>
      <dgm:spPr/>
    </dgm:pt>
    <dgm:pt modelId="{A4F5F8A4-B860-6A48-BB36-570D5CD96D92}" type="pres">
      <dgm:prSet presAssocID="{83529DE6-10DA-6E4E-B0E5-33DA5963D9D0}" presName="parTxOnly" presStyleLbl="node1" presStyleIdx="3" presStyleCnt="5">
        <dgm:presLayoutVars>
          <dgm:chMax val="0"/>
          <dgm:chPref val="0"/>
          <dgm:bulletEnabled val="1"/>
        </dgm:presLayoutVars>
      </dgm:prSet>
      <dgm:spPr/>
      <dgm:t>
        <a:bodyPr/>
        <a:lstStyle/>
        <a:p>
          <a:endParaRPr lang="en-US"/>
        </a:p>
      </dgm:t>
    </dgm:pt>
    <dgm:pt modelId="{6AEADCAA-745D-884D-B322-77E0BFE5A8A0}" type="pres">
      <dgm:prSet presAssocID="{A6B083A9-B63D-5D48-84CC-A3BF00A5221A}" presName="parTxOnlySpace" presStyleCnt="0"/>
      <dgm:spPr/>
    </dgm:pt>
    <dgm:pt modelId="{11781141-E335-0447-92F1-E438011D592D}" type="pres">
      <dgm:prSet presAssocID="{42BE8AD9-F3DE-ED4F-BD18-BFE903F580F9}" presName="parTxOnly" presStyleLbl="node1" presStyleIdx="4" presStyleCnt="5">
        <dgm:presLayoutVars>
          <dgm:chMax val="0"/>
          <dgm:chPref val="0"/>
          <dgm:bulletEnabled val="1"/>
        </dgm:presLayoutVars>
      </dgm:prSet>
      <dgm:spPr/>
      <dgm:t>
        <a:bodyPr/>
        <a:lstStyle/>
        <a:p>
          <a:endParaRPr lang="en-US"/>
        </a:p>
      </dgm:t>
    </dgm:pt>
  </dgm:ptLst>
  <dgm:cxnLst>
    <dgm:cxn modelId="{3209EA0F-F9A2-2B4E-A8BB-C1130894EC12}" srcId="{B82462D6-0373-3640-82FB-E465C69EB73C}" destId="{42BE8AD9-F3DE-ED4F-BD18-BFE903F580F9}" srcOrd="4" destOrd="0" parTransId="{3BCBC856-E665-2348-9A38-6060A62BDBCF}" sibTransId="{224A84E3-E914-4148-9BEB-169046238823}"/>
    <dgm:cxn modelId="{633D57AF-77C2-BC41-A1F4-F90820FA5A2F}" type="presOf" srcId="{A07E028F-9A64-A14A-B6EF-08ABF9557168}" destId="{1B14FD33-31E1-8548-80A1-1AF83C54413B}" srcOrd="0" destOrd="0" presId="urn:microsoft.com/office/officeart/2005/8/layout/chevron1"/>
    <dgm:cxn modelId="{DDD3A948-D066-8F4F-8AFC-47132BA28449}" type="presOf" srcId="{83529DE6-10DA-6E4E-B0E5-33DA5963D9D0}" destId="{A4F5F8A4-B860-6A48-BB36-570D5CD96D92}" srcOrd="0" destOrd="0" presId="urn:microsoft.com/office/officeart/2005/8/layout/chevron1"/>
    <dgm:cxn modelId="{4E759E3D-C035-A047-A0BF-C90FFD993034}" type="presOf" srcId="{B82462D6-0373-3640-82FB-E465C69EB73C}" destId="{896C73DC-25B8-DF4A-80BF-5A341BC51B59}" srcOrd="0" destOrd="0" presId="urn:microsoft.com/office/officeart/2005/8/layout/chevron1"/>
    <dgm:cxn modelId="{3F9BFC9B-DFE8-C04B-9BFE-B573271DBDE9}" type="presOf" srcId="{36BFD64D-9193-C742-AF6D-C116F16498D9}" destId="{28365161-D011-A946-A81D-59254B3D0B01}" srcOrd="0" destOrd="0" presId="urn:microsoft.com/office/officeart/2005/8/layout/chevron1"/>
    <dgm:cxn modelId="{631FEB88-AE4E-1742-B285-9F0B9F8D11BD}" type="presOf" srcId="{610CA1BE-6741-4A4C-B73B-A2240AAC6BD5}" destId="{CB3DD3EC-BD7B-BB4A-A329-654678B03C61}" srcOrd="0" destOrd="0" presId="urn:microsoft.com/office/officeart/2005/8/layout/chevron1"/>
    <dgm:cxn modelId="{05B686DA-100A-1D4F-9E18-07967383C70F}" srcId="{B82462D6-0373-3640-82FB-E465C69EB73C}" destId="{83529DE6-10DA-6E4E-B0E5-33DA5963D9D0}" srcOrd="3" destOrd="0" parTransId="{DFFFAFF6-29DC-3F40-9B6F-05B78E376F00}" sibTransId="{A6B083A9-B63D-5D48-84CC-A3BF00A5221A}"/>
    <dgm:cxn modelId="{53AABE38-A43D-6D4F-BCB3-5006B86E49FE}" srcId="{B82462D6-0373-3640-82FB-E465C69EB73C}" destId="{610CA1BE-6741-4A4C-B73B-A2240AAC6BD5}" srcOrd="0" destOrd="0" parTransId="{16F47DDC-7BB7-EA46-8D8E-02ECA27ABED5}" sibTransId="{FCCB7432-6A36-8749-B4FB-F7D86CC02F24}"/>
    <dgm:cxn modelId="{67000A42-CF31-2B48-AE61-ED1E9D526235}" srcId="{B82462D6-0373-3640-82FB-E465C69EB73C}" destId="{36BFD64D-9193-C742-AF6D-C116F16498D9}" srcOrd="2" destOrd="0" parTransId="{D40BAB6B-D3F3-1645-B68E-2561288D701C}" sibTransId="{4612F570-09B0-F449-81BE-19C297B22A71}"/>
    <dgm:cxn modelId="{6C6055DB-7337-BB40-87BC-B99BBED5745F}" type="presOf" srcId="{42BE8AD9-F3DE-ED4F-BD18-BFE903F580F9}" destId="{11781141-E335-0447-92F1-E438011D592D}" srcOrd="0" destOrd="0" presId="urn:microsoft.com/office/officeart/2005/8/layout/chevron1"/>
    <dgm:cxn modelId="{5E7A8C71-A089-0E46-AC25-43A6B315443A}" srcId="{B82462D6-0373-3640-82FB-E465C69EB73C}" destId="{A07E028F-9A64-A14A-B6EF-08ABF9557168}" srcOrd="1" destOrd="0" parTransId="{D064933C-F0C3-9745-BD69-0E3CF7B47CAA}" sibTransId="{44C8406E-5504-BE49-A180-5F7EB90971B2}"/>
    <dgm:cxn modelId="{537BD3A7-CD87-0B41-B792-07B4701EAE30}" type="presParOf" srcId="{896C73DC-25B8-DF4A-80BF-5A341BC51B59}" destId="{CB3DD3EC-BD7B-BB4A-A329-654678B03C61}" srcOrd="0" destOrd="0" presId="urn:microsoft.com/office/officeart/2005/8/layout/chevron1"/>
    <dgm:cxn modelId="{3E35E5B5-5C6B-824B-9BC9-D56E540ABA19}" type="presParOf" srcId="{896C73DC-25B8-DF4A-80BF-5A341BC51B59}" destId="{943EBD6A-B72F-1A43-BF42-BB153F44C832}" srcOrd="1" destOrd="0" presId="urn:microsoft.com/office/officeart/2005/8/layout/chevron1"/>
    <dgm:cxn modelId="{0DDDA8BF-093F-1E48-8776-3DB6D2CE4DF4}" type="presParOf" srcId="{896C73DC-25B8-DF4A-80BF-5A341BC51B59}" destId="{1B14FD33-31E1-8548-80A1-1AF83C54413B}" srcOrd="2" destOrd="0" presId="urn:microsoft.com/office/officeart/2005/8/layout/chevron1"/>
    <dgm:cxn modelId="{C432172B-43AB-AB4E-9C05-09F38264A647}" type="presParOf" srcId="{896C73DC-25B8-DF4A-80BF-5A341BC51B59}" destId="{29033A69-3B74-EF40-9CFD-A2F8758D5B95}" srcOrd="3" destOrd="0" presId="urn:microsoft.com/office/officeart/2005/8/layout/chevron1"/>
    <dgm:cxn modelId="{DEDE1604-EC83-EA4C-8D6E-68064389A2A0}" type="presParOf" srcId="{896C73DC-25B8-DF4A-80BF-5A341BC51B59}" destId="{28365161-D011-A946-A81D-59254B3D0B01}" srcOrd="4" destOrd="0" presId="urn:microsoft.com/office/officeart/2005/8/layout/chevron1"/>
    <dgm:cxn modelId="{077CF538-540E-8A42-A6FA-9BECFB4E61B3}" type="presParOf" srcId="{896C73DC-25B8-DF4A-80BF-5A341BC51B59}" destId="{721A857F-C80A-5047-AF71-92488F7C5D41}" srcOrd="5" destOrd="0" presId="urn:microsoft.com/office/officeart/2005/8/layout/chevron1"/>
    <dgm:cxn modelId="{723DF036-248C-F841-A620-57249F0F3C6B}" type="presParOf" srcId="{896C73DC-25B8-DF4A-80BF-5A341BC51B59}" destId="{A4F5F8A4-B860-6A48-BB36-570D5CD96D92}" srcOrd="6" destOrd="0" presId="urn:microsoft.com/office/officeart/2005/8/layout/chevron1"/>
    <dgm:cxn modelId="{218B71C0-9222-EE42-B044-9FAC5000821A}" type="presParOf" srcId="{896C73DC-25B8-DF4A-80BF-5A341BC51B59}" destId="{6AEADCAA-745D-884D-B322-77E0BFE5A8A0}" srcOrd="7" destOrd="0" presId="urn:microsoft.com/office/officeart/2005/8/layout/chevron1"/>
    <dgm:cxn modelId="{4FED3E08-1F2D-E649-A4CB-8CE67FED0898}" type="presParOf" srcId="{896C73DC-25B8-DF4A-80BF-5A341BC51B59}" destId="{11781141-E335-0447-92F1-E438011D592D}" srcOrd="8"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72FD19-8A44-DD4C-B236-68FE6E6ACC93}" type="doc">
      <dgm:prSet loTypeId="urn:microsoft.com/office/officeart/2008/layout/VerticalAccentList" loCatId="" qsTypeId="urn:microsoft.com/office/officeart/2005/8/quickstyle/simple1" qsCatId="simple" csTypeId="urn:microsoft.com/office/officeart/2005/8/colors/accent5_3" csCatId="accent5" phldr="1"/>
      <dgm:spPr/>
      <dgm:t>
        <a:bodyPr/>
        <a:lstStyle/>
        <a:p>
          <a:endParaRPr lang="en-US"/>
        </a:p>
      </dgm:t>
    </dgm:pt>
    <dgm:pt modelId="{4E7C7CB9-81B1-F54F-B49F-B3B02E5FF488}">
      <dgm:prSet phldrT="[Text]"/>
      <dgm:spPr>
        <a:solidFill>
          <a:schemeClr val="accent3">
            <a:lumMod val="20000"/>
            <a:lumOff val="80000"/>
          </a:schemeClr>
        </a:solidFill>
      </dgm:spPr>
      <dgm:t>
        <a:bodyPr/>
        <a:lstStyle/>
        <a:p>
          <a:pPr rtl="1"/>
          <a:r>
            <a:rPr lang="fa-IR" b="0" dirty="0">
              <a:solidFill>
                <a:schemeClr val="bg1"/>
              </a:solidFill>
              <a:latin typeface="A Farhood" panose="02000503000000020004" pitchFamily="2" charset="-78"/>
              <a:cs typeface="A Farhood" panose="02000503000000020004" pitchFamily="2" charset="-78"/>
            </a:rPr>
            <a:t>اداره </a:t>
          </a:r>
          <a:r>
            <a:rPr lang="fa-IR" b="0" dirty="0" err="1">
              <a:solidFill>
                <a:schemeClr val="bg1"/>
              </a:solidFill>
              <a:latin typeface="A Farhood" panose="02000503000000020004" pitchFamily="2" charset="-78"/>
              <a:cs typeface="A Farhood" panose="02000503000000020004" pitchFamily="2" charset="-78"/>
            </a:rPr>
            <a:t>ی</a:t>
          </a:r>
          <a:r>
            <a:rPr lang="fa-IR" b="0" dirty="0">
              <a:solidFill>
                <a:schemeClr val="bg1"/>
              </a:solidFill>
              <a:latin typeface="A Farhood" panose="02000503000000020004" pitchFamily="2" charset="-78"/>
              <a:cs typeface="A Farhood" panose="02000503000000020004" pitchFamily="2" charset="-78"/>
            </a:rPr>
            <a:t> امور و </a:t>
          </a:r>
          <a:r>
            <a:rPr lang="fa-IR" b="0" dirty="0" err="1">
              <a:solidFill>
                <a:schemeClr val="bg1"/>
              </a:solidFill>
              <a:latin typeface="A Farhood" panose="02000503000000020004" pitchFamily="2" charset="-78"/>
              <a:cs typeface="A Farhood" panose="02000503000000020004" pitchFamily="2" charset="-78"/>
            </a:rPr>
            <a:t>مدیریت:سیستم</a:t>
          </a:r>
          <a:r>
            <a:rPr lang="fa-IR" b="0" dirty="0">
              <a:solidFill>
                <a:schemeClr val="bg1"/>
              </a:solidFill>
              <a:latin typeface="A Farhood" panose="02000503000000020004" pitchFamily="2" charset="-78"/>
              <a:cs typeface="A Farhood" panose="02000503000000020004" pitchFamily="2" charset="-78"/>
            </a:rPr>
            <a:t> های زمان بندی و پیام رسانی الکترونیکی</a:t>
          </a:r>
          <a:endParaRPr lang="en-US" b="0" dirty="0">
            <a:solidFill>
              <a:schemeClr val="bg1"/>
            </a:solidFill>
            <a:latin typeface="A Farhood" panose="02000503000000020004" pitchFamily="2" charset="-78"/>
            <a:cs typeface="A Farhood" panose="02000503000000020004" pitchFamily="2" charset="-78"/>
          </a:endParaRPr>
        </a:p>
      </dgm:t>
    </dgm:pt>
    <dgm:pt modelId="{293CCFDC-84CC-FF41-933A-CFDAD45F1790}" type="parTrans" cxnId="{BEAE56BE-2819-884F-9F6F-08D72623262E}">
      <dgm:prSet/>
      <dgm:spPr/>
      <dgm:t>
        <a:bodyPr/>
        <a:lstStyle/>
        <a:p>
          <a:endParaRPr lang="en-US"/>
        </a:p>
      </dgm:t>
    </dgm:pt>
    <dgm:pt modelId="{6A8A6998-7303-1B4D-A9BE-C850BB67F0E7}" type="sibTrans" cxnId="{BEAE56BE-2819-884F-9F6F-08D72623262E}">
      <dgm:prSet/>
      <dgm:spPr/>
      <dgm:t>
        <a:bodyPr/>
        <a:lstStyle/>
        <a:p>
          <a:endParaRPr lang="en-US"/>
        </a:p>
      </dgm:t>
    </dgm:pt>
    <dgm:pt modelId="{F0FE76B5-FD13-2443-A699-CFBF919A83E6}">
      <dgm:prSet phldrT="[Text]" custT="1"/>
      <dgm:spPr>
        <a:solidFill>
          <a:schemeClr val="accent3">
            <a:lumMod val="20000"/>
            <a:lumOff val="80000"/>
          </a:schemeClr>
        </a:solidFill>
      </dgm:spPr>
      <dgm:t>
        <a:bodyPr/>
        <a:lstStyle/>
        <a:p>
          <a:pPr rtl="1"/>
          <a:r>
            <a:rPr lang="fa-IR" sz="2400" b="0" dirty="0">
              <a:solidFill>
                <a:schemeClr val="bg1"/>
              </a:solidFill>
              <a:latin typeface="A Farhood" panose="02000503000000020004" pitchFamily="2" charset="-78"/>
              <a:cs typeface="A Farhood" panose="02000503000000020004" pitchFamily="2" charset="-78"/>
            </a:rPr>
            <a:t>منابع انسانی: سیستم های برنامه ریزی نیروی کار</a:t>
          </a:r>
          <a:endParaRPr lang="en-US" sz="2400" b="0" dirty="0">
            <a:solidFill>
              <a:schemeClr val="bg1"/>
            </a:solidFill>
            <a:latin typeface="A Farhood" panose="02000503000000020004" pitchFamily="2" charset="-78"/>
            <a:cs typeface="A Farhood" panose="02000503000000020004" pitchFamily="2" charset="-78"/>
          </a:endParaRPr>
        </a:p>
      </dgm:t>
    </dgm:pt>
    <dgm:pt modelId="{843D6AE3-66E9-C041-AC4D-74D07616E40F}" type="parTrans" cxnId="{6FF298DF-1B03-8A43-9F2A-3009C9546C94}">
      <dgm:prSet/>
      <dgm:spPr/>
      <dgm:t>
        <a:bodyPr/>
        <a:lstStyle/>
        <a:p>
          <a:endParaRPr lang="en-US"/>
        </a:p>
      </dgm:t>
    </dgm:pt>
    <dgm:pt modelId="{E1C32927-A32A-A948-ADF5-97ECA79AC75A}" type="sibTrans" cxnId="{6FF298DF-1B03-8A43-9F2A-3009C9546C94}">
      <dgm:prSet/>
      <dgm:spPr/>
      <dgm:t>
        <a:bodyPr/>
        <a:lstStyle/>
        <a:p>
          <a:endParaRPr lang="en-US"/>
        </a:p>
      </dgm:t>
    </dgm:pt>
    <dgm:pt modelId="{ABBE77B3-B29D-0941-BF10-739D2F9AFD07}">
      <dgm:prSet phldrT="[Text]" custT="1"/>
      <dgm:spPr/>
      <dgm:t>
        <a:bodyPr/>
        <a:lstStyle/>
        <a:p>
          <a:pPr rtl="1"/>
          <a:r>
            <a:rPr lang="fa-IR" sz="2400" b="0" dirty="0">
              <a:latin typeface="A Farhood" panose="02000503000000020004" pitchFamily="2" charset="-78"/>
              <a:cs typeface="A Farhood" panose="02000503000000020004" pitchFamily="2" charset="-78"/>
            </a:rPr>
            <a:t>فناوری: سیستم های طراحی به کمک رایانه</a:t>
          </a:r>
          <a:endParaRPr lang="en-US" sz="2400" b="0" dirty="0">
            <a:latin typeface="A Farhood" panose="02000503000000020004" pitchFamily="2" charset="-78"/>
            <a:cs typeface="A Farhood" panose="02000503000000020004" pitchFamily="2" charset="-78"/>
          </a:endParaRPr>
        </a:p>
      </dgm:t>
    </dgm:pt>
    <dgm:pt modelId="{2372AEF8-7FA1-9343-843A-B12E1AD4227A}" type="parTrans" cxnId="{CB4DD4A8-7F07-644D-970F-EB9752BF058E}">
      <dgm:prSet/>
      <dgm:spPr/>
      <dgm:t>
        <a:bodyPr/>
        <a:lstStyle/>
        <a:p>
          <a:endParaRPr lang="en-US"/>
        </a:p>
      </dgm:t>
    </dgm:pt>
    <dgm:pt modelId="{AF9DBB65-CE1F-FB45-AEE5-F18F46EF938C}" type="sibTrans" cxnId="{CB4DD4A8-7F07-644D-970F-EB9752BF058E}">
      <dgm:prSet/>
      <dgm:spPr/>
      <dgm:t>
        <a:bodyPr/>
        <a:lstStyle/>
        <a:p>
          <a:endParaRPr lang="en-US"/>
        </a:p>
      </dgm:t>
    </dgm:pt>
    <dgm:pt modelId="{2F0EF344-6BE4-E54F-AAFC-AF917DFB09EA}">
      <dgm:prSet phldrT="[Text]" custT="1"/>
      <dgm:spPr>
        <a:solidFill>
          <a:schemeClr val="accent3">
            <a:lumMod val="20000"/>
            <a:lumOff val="80000"/>
          </a:schemeClr>
        </a:solidFill>
      </dgm:spPr>
      <dgm:t>
        <a:bodyPr/>
        <a:lstStyle/>
        <a:p>
          <a:pPr algn="ctr"/>
          <a:r>
            <a:rPr lang="fa-IR" sz="2400" b="0" dirty="0">
              <a:solidFill>
                <a:schemeClr val="bg1"/>
              </a:solidFill>
              <a:latin typeface="A Farhood" panose="02000503000000020004" pitchFamily="2" charset="-78"/>
              <a:cs typeface="A Farhood" panose="02000503000000020004" pitchFamily="2" charset="-78"/>
            </a:rPr>
            <a:t>تهیه: سیستم های سفارش دهی رایانه ای</a:t>
          </a:r>
          <a:endParaRPr lang="en-US" sz="2400" b="0" dirty="0">
            <a:solidFill>
              <a:schemeClr val="bg1"/>
            </a:solidFill>
            <a:latin typeface="A Farhood" panose="02000503000000020004" pitchFamily="2" charset="-78"/>
            <a:cs typeface="A Farhood" panose="02000503000000020004" pitchFamily="2" charset="-78"/>
          </a:endParaRPr>
        </a:p>
      </dgm:t>
    </dgm:pt>
    <dgm:pt modelId="{51576611-FD47-A649-B935-6110F59D4B64}" type="parTrans" cxnId="{BE1B25A3-99D0-3648-9D4F-5BA98B70EF8D}">
      <dgm:prSet/>
      <dgm:spPr/>
      <dgm:t>
        <a:bodyPr/>
        <a:lstStyle/>
        <a:p>
          <a:endParaRPr lang="en-US"/>
        </a:p>
      </dgm:t>
    </dgm:pt>
    <dgm:pt modelId="{BB6DAD3C-0172-F240-962C-5D6D84ECC267}" type="sibTrans" cxnId="{BE1B25A3-99D0-3648-9D4F-5BA98B70EF8D}">
      <dgm:prSet/>
      <dgm:spPr/>
      <dgm:t>
        <a:bodyPr/>
        <a:lstStyle/>
        <a:p>
          <a:endParaRPr lang="en-US"/>
        </a:p>
      </dgm:t>
    </dgm:pt>
    <dgm:pt modelId="{9BDCF960-3F1B-CF40-B312-014FFDCC2EEF}" type="pres">
      <dgm:prSet presAssocID="{B372FD19-8A44-DD4C-B236-68FE6E6ACC93}" presName="Name0" presStyleCnt="0">
        <dgm:presLayoutVars>
          <dgm:chMax/>
          <dgm:chPref/>
          <dgm:dir/>
        </dgm:presLayoutVars>
      </dgm:prSet>
      <dgm:spPr/>
      <dgm:t>
        <a:bodyPr/>
        <a:lstStyle/>
        <a:p>
          <a:endParaRPr lang="en-US"/>
        </a:p>
      </dgm:t>
    </dgm:pt>
    <dgm:pt modelId="{1BEF958B-6325-BC43-8093-19A0941EB2CD}" type="pres">
      <dgm:prSet presAssocID="{4E7C7CB9-81B1-F54F-B49F-B3B02E5FF488}" presName="parenttextcomposite" presStyleCnt="0"/>
      <dgm:spPr/>
    </dgm:pt>
    <dgm:pt modelId="{9F0A8059-0035-6649-A421-43F7EE3BE7D0}" type="pres">
      <dgm:prSet presAssocID="{4E7C7CB9-81B1-F54F-B49F-B3B02E5FF488}" presName="parenttext" presStyleLbl="revTx" presStyleIdx="0" presStyleCnt="3">
        <dgm:presLayoutVars>
          <dgm:chMax/>
          <dgm:chPref val="2"/>
          <dgm:bulletEnabled val="1"/>
        </dgm:presLayoutVars>
      </dgm:prSet>
      <dgm:spPr/>
      <dgm:t>
        <a:bodyPr/>
        <a:lstStyle/>
        <a:p>
          <a:endParaRPr lang="en-US"/>
        </a:p>
      </dgm:t>
    </dgm:pt>
    <dgm:pt modelId="{54EDF139-C3D3-0745-9835-428734E17470}" type="pres">
      <dgm:prSet presAssocID="{4E7C7CB9-81B1-F54F-B49F-B3B02E5FF488}" presName="parallelogramComposite" presStyleCnt="0"/>
      <dgm:spPr/>
    </dgm:pt>
    <dgm:pt modelId="{9CF04BC6-FDE3-2341-98E0-5312D2388C77}" type="pres">
      <dgm:prSet presAssocID="{4E7C7CB9-81B1-F54F-B49F-B3B02E5FF488}" presName="parallelogram1" presStyleLbl="alignNode1" presStyleIdx="0" presStyleCnt="21"/>
      <dgm:spPr/>
    </dgm:pt>
    <dgm:pt modelId="{788289B5-A1A4-CF48-A03C-4D644A7E288E}" type="pres">
      <dgm:prSet presAssocID="{4E7C7CB9-81B1-F54F-B49F-B3B02E5FF488}" presName="parallelogram2" presStyleLbl="alignNode1" presStyleIdx="1" presStyleCnt="21"/>
      <dgm:spPr/>
    </dgm:pt>
    <dgm:pt modelId="{22AB7F88-5E09-8641-ABAD-8675CDBB5173}" type="pres">
      <dgm:prSet presAssocID="{4E7C7CB9-81B1-F54F-B49F-B3B02E5FF488}" presName="parallelogram3" presStyleLbl="alignNode1" presStyleIdx="2" presStyleCnt="21"/>
      <dgm:spPr/>
    </dgm:pt>
    <dgm:pt modelId="{F84CAAAF-7A42-9046-82E5-39546F0DF079}" type="pres">
      <dgm:prSet presAssocID="{4E7C7CB9-81B1-F54F-B49F-B3B02E5FF488}" presName="parallelogram4" presStyleLbl="alignNode1" presStyleIdx="3" presStyleCnt="21"/>
      <dgm:spPr/>
    </dgm:pt>
    <dgm:pt modelId="{9F67ACB0-18FB-C344-A577-A663CB3612DA}" type="pres">
      <dgm:prSet presAssocID="{4E7C7CB9-81B1-F54F-B49F-B3B02E5FF488}" presName="parallelogram5" presStyleLbl="alignNode1" presStyleIdx="4" presStyleCnt="21"/>
      <dgm:spPr/>
    </dgm:pt>
    <dgm:pt modelId="{D04BC4EF-518D-BD4F-8D74-427543C10B1B}" type="pres">
      <dgm:prSet presAssocID="{4E7C7CB9-81B1-F54F-B49F-B3B02E5FF488}" presName="parallelogram6" presStyleLbl="alignNode1" presStyleIdx="5" presStyleCnt="21"/>
      <dgm:spPr/>
    </dgm:pt>
    <dgm:pt modelId="{DBDA8D27-8017-FF4C-B4A2-B59237587818}" type="pres">
      <dgm:prSet presAssocID="{4E7C7CB9-81B1-F54F-B49F-B3B02E5FF488}" presName="parallelogram7" presStyleLbl="alignNode1" presStyleIdx="6" presStyleCnt="21"/>
      <dgm:spPr/>
    </dgm:pt>
    <dgm:pt modelId="{7A9357A3-17A7-004F-8788-2633EE174DDE}" type="pres">
      <dgm:prSet presAssocID="{6A8A6998-7303-1B4D-A9BE-C850BB67F0E7}" presName="sibTrans" presStyleCnt="0"/>
      <dgm:spPr/>
    </dgm:pt>
    <dgm:pt modelId="{C638F9B7-DAD2-B747-B055-2B71881B2CB1}" type="pres">
      <dgm:prSet presAssocID="{F0FE76B5-FD13-2443-A699-CFBF919A83E6}" presName="parenttextcomposite" presStyleCnt="0"/>
      <dgm:spPr/>
    </dgm:pt>
    <dgm:pt modelId="{55B3492F-B9F9-1E44-84CA-D64C214240C9}" type="pres">
      <dgm:prSet presAssocID="{F0FE76B5-FD13-2443-A699-CFBF919A83E6}" presName="parenttext" presStyleLbl="revTx" presStyleIdx="1" presStyleCnt="3">
        <dgm:presLayoutVars>
          <dgm:chMax/>
          <dgm:chPref val="2"/>
          <dgm:bulletEnabled val="1"/>
        </dgm:presLayoutVars>
      </dgm:prSet>
      <dgm:spPr/>
      <dgm:t>
        <a:bodyPr/>
        <a:lstStyle/>
        <a:p>
          <a:endParaRPr lang="en-US"/>
        </a:p>
      </dgm:t>
    </dgm:pt>
    <dgm:pt modelId="{7780B566-E35A-6945-A5B2-F710C9E9350C}" type="pres">
      <dgm:prSet presAssocID="{F0FE76B5-FD13-2443-A699-CFBF919A83E6}" presName="composite" presStyleCnt="0"/>
      <dgm:spPr/>
    </dgm:pt>
    <dgm:pt modelId="{EB8495CE-CCEF-BB47-A4EC-494DFAAE3E80}" type="pres">
      <dgm:prSet presAssocID="{F0FE76B5-FD13-2443-A699-CFBF919A83E6}" presName="chevron1" presStyleLbl="alignNode1" presStyleIdx="7" presStyleCnt="21"/>
      <dgm:spPr/>
    </dgm:pt>
    <dgm:pt modelId="{B64D72E0-6D6E-AA46-AD81-63D9AABA769B}" type="pres">
      <dgm:prSet presAssocID="{F0FE76B5-FD13-2443-A699-CFBF919A83E6}" presName="chevron2" presStyleLbl="alignNode1" presStyleIdx="8" presStyleCnt="21"/>
      <dgm:spPr/>
    </dgm:pt>
    <dgm:pt modelId="{FF3F2D6A-859C-5D45-B641-274E07D17356}" type="pres">
      <dgm:prSet presAssocID="{F0FE76B5-FD13-2443-A699-CFBF919A83E6}" presName="chevron3" presStyleLbl="alignNode1" presStyleIdx="9" presStyleCnt="21"/>
      <dgm:spPr/>
    </dgm:pt>
    <dgm:pt modelId="{19E8D28E-A404-2343-972E-43E197661123}" type="pres">
      <dgm:prSet presAssocID="{F0FE76B5-FD13-2443-A699-CFBF919A83E6}" presName="chevron4" presStyleLbl="alignNode1" presStyleIdx="10" presStyleCnt="21"/>
      <dgm:spPr/>
    </dgm:pt>
    <dgm:pt modelId="{9F455D6E-E672-4149-8F4E-4AFEF4F9E7E7}" type="pres">
      <dgm:prSet presAssocID="{F0FE76B5-FD13-2443-A699-CFBF919A83E6}" presName="chevron5" presStyleLbl="alignNode1" presStyleIdx="11" presStyleCnt="21"/>
      <dgm:spPr/>
    </dgm:pt>
    <dgm:pt modelId="{051B65E9-BCB8-3644-8330-57FA5C2366F0}" type="pres">
      <dgm:prSet presAssocID="{F0FE76B5-FD13-2443-A699-CFBF919A83E6}" presName="chevron6" presStyleLbl="alignNode1" presStyleIdx="12" presStyleCnt="21"/>
      <dgm:spPr/>
    </dgm:pt>
    <dgm:pt modelId="{F42C826D-AA6F-774F-81B4-5BEC6EF8AFB4}" type="pres">
      <dgm:prSet presAssocID="{F0FE76B5-FD13-2443-A699-CFBF919A83E6}" presName="chevron7" presStyleLbl="alignNode1" presStyleIdx="13" presStyleCnt="21"/>
      <dgm:spPr/>
    </dgm:pt>
    <dgm:pt modelId="{017451DD-53A9-2049-B4C9-761CBE3140A8}" type="pres">
      <dgm:prSet presAssocID="{F0FE76B5-FD13-2443-A699-CFBF919A83E6}" presName="childtext" presStyleLbl="solidFgAcc1" presStyleIdx="0" presStyleCnt="1">
        <dgm:presLayoutVars>
          <dgm:chMax/>
          <dgm:chPref val="0"/>
          <dgm:bulletEnabled val="1"/>
        </dgm:presLayoutVars>
      </dgm:prSet>
      <dgm:spPr>
        <a:prstGeom prst="stripedRightArrow">
          <a:avLst/>
        </a:prstGeom>
      </dgm:spPr>
      <dgm:t>
        <a:bodyPr/>
        <a:lstStyle/>
        <a:p>
          <a:endParaRPr lang="en-US"/>
        </a:p>
      </dgm:t>
    </dgm:pt>
    <dgm:pt modelId="{8F65812A-10AC-A949-9DE1-8EAE6628F03D}" type="pres">
      <dgm:prSet presAssocID="{E1C32927-A32A-A948-ADF5-97ECA79AC75A}" presName="sibTrans" presStyleCnt="0"/>
      <dgm:spPr/>
    </dgm:pt>
    <dgm:pt modelId="{898DD1B4-9F8C-1F42-A0B1-722EAE7236CB}" type="pres">
      <dgm:prSet presAssocID="{2F0EF344-6BE4-E54F-AAFC-AF917DFB09EA}" presName="parenttextcomposite" presStyleCnt="0"/>
      <dgm:spPr/>
    </dgm:pt>
    <dgm:pt modelId="{84A60859-86E4-CF4E-B2C8-90EBB9C2C761}" type="pres">
      <dgm:prSet presAssocID="{2F0EF344-6BE4-E54F-AAFC-AF917DFB09EA}" presName="parenttext" presStyleLbl="revTx" presStyleIdx="2" presStyleCnt="3">
        <dgm:presLayoutVars>
          <dgm:chMax/>
          <dgm:chPref val="2"/>
          <dgm:bulletEnabled val="1"/>
        </dgm:presLayoutVars>
      </dgm:prSet>
      <dgm:spPr/>
      <dgm:t>
        <a:bodyPr/>
        <a:lstStyle/>
        <a:p>
          <a:endParaRPr lang="en-US"/>
        </a:p>
      </dgm:t>
    </dgm:pt>
    <dgm:pt modelId="{5E39E587-977C-094B-A396-CAD73D96D3CA}" type="pres">
      <dgm:prSet presAssocID="{2F0EF344-6BE4-E54F-AAFC-AF917DFB09EA}" presName="parallelogramComposite" presStyleCnt="0"/>
      <dgm:spPr/>
    </dgm:pt>
    <dgm:pt modelId="{076B685A-9E41-E445-96EA-822670B3E964}" type="pres">
      <dgm:prSet presAssocID="{2F0EF344-6BE4-E54F-AAFC-AF917DFB09EA}" presName="parallelogram1" presStyleLbl="alignNode1" presStyleIdx="14" presStyleCnt="21"/>
      <dgm:spPr/>
    </dgm:pt>
    <dgm:pt modelId="{03A964EE-C1ED-B140-BC3B-DAD3205D9EF1}" type="pres">
      <dgm:prSet presAssocID="{2F0EF344-6BE4-E54F-AAFC-AF917DFB09EA}" presName="parallelogram2" presStyleLbl="alignNode1" presStyleIdx="15" presStyleCnt="21"/>
      <dgm:spPr/>
    </dgm:pt>
    <dgm:pt modelId="{7335EB6D-0B1F-EE4B-95D5-CA48AE61C014}" type="pres">
      <dgm:prSet presAssocID="{2F0EF344-6BE4-E54F-AAFC-AF917DFB09EA}" presName="parallelogram3" presStyleLbl="alignNode1" presStyleIdx="16" presStyleCnt="21"/>
      <dgm:spPr/>
    </dgm:pt>
    <dgm:pt modelId="{68C62DBB-20C7-C44D-9FDD-1AF1CB58BC44}" type="pres">
      <dgm:prSet presAssocID="{2F0EF344-6BE4-E54F-AAFC-AF917DFB09EA}" presName="parallelogram4" presStyleLbl="alignNode1" presStyleIdx="17" presStyleCnt="21"/>
      <dgm:spPr/>
    </dgm:pt>
    <dgm:pt modelId="{0AC6DF1B-F69D-BB46-BB5C-0E704F973462}" type="pres">
      <dgm:prSet presAssocID="{2F0EF344-6BE4-E54F-AAFC-AF917DFB09EA}" presName="parallelogram5" presStyleLbl="alignNode1" presStyleIdx="18" presStyleCnt="21"/>
      <dgm:spPr/>
    </dgm:pt>
    <dgm:pt modelId="{AF261863-1314-D046-9196-05DFBCC4B02F}" type="pres">
      <dgm:prSet presAssocID="{2F0EF344-6BE4-E54F-AAFC-AF917DFB09EA}" presName="parallelogram6" presStyleLbl="alignNode1" presStyleIdx="19" presStyleCnt="21"/>
      <dgm:spPr/>
    </dgm:pt>
    <dgm:pt modelId="{3B2482C6-3FEE-B942-B38E-30C04F0B6394}" type="pres">
      <dgm:prSet presAssocID="{2F0EF344-6BE4-E54F-AAFC-AF917DFB09EA}" presName="parallelogram7" presStyleLbl="alignNode1" presStyleIdx="20" presStyleCnt="21"/>
      <dgm:spPr/>
    </dgm:pt>
  </dgm:ptLst>
  <dgm:cxnLst>
    <dgm:cxn modelId="{BE1B25A3-99D0-3648-9D4F-5BA98B70EF8D}" srcId="{B372FD19-8A44-DD4C-B236-68FE6E6ACC93}" destId="{2F0EF344-6BE4-E54F-AAFC-AF917DFB09EA}" srcOrd="2" destOrd="0" parTransId="{51576611-FD47-A649-B935-6110F59D4B64}" sibTransId="{BB6DAD3C-0172-F240-962C-5D6D84ECC267}"/>
    <dgm:cxn modelId="{03970747-B2AC-2A44-8596-F53756B43A5C}" type="presOf" srcId="{B372FD19-8A44-DD4C-B236-68FE6E6ACC93}" destId="{9BDCF960-3F1B-CF40-B312-014FFDCC2EEF}" srcOrd="0" destOrd="0" presId="urn:microsoft.com/office/officeart/2008/layout/VerticalAccentList"/>
    <dgm:cxn modelId="{6FF298DF-1B03-8A43-9F2A-3009C9546C94}" srcId="{B372FD19-8A44-DD4C-B236-68FE6E6ACC93}" destId="{F0FE76B5-FD13-2443-A699-CFBF919A83E6}" srcOrd="1" destOrd="0" parTransId="{843D6AE3-66E9-C041-AC4D-74D07616E40F}" sibTransId="{E1C32927-A32A-A948-ADF5-97ECA79AC75A}"/>
    <dgm:cxn modelId="{E9D0392C-3574-6B44-B4BC-EDFEE8D5B0C9}" type="presOf" srcId="{2F0EF344-6BE4-E54F-AAFC-AF917DFB09EA}" destId="{84A60859-86E4-CF4E-B2C8-90EBB9C2C761}" srcOrd="0" destOrd="0" presId="urn:microsoft.com/office/officeart/2008/layout/VerticalAccentList"/>
    <dgm:cxn modelId="{BEAE56BE-2819-884F-9F6F-08D72623262E}" srcId="{B372FD19-8A44-DD4C-B236-68FE6E6ACC93}" destId="{4E7C7CB9-81B1-F54F-B49F-B3B02E5FF488}" srcOrd="0" destOrd="0" parTransId="{293CCFDC-84CC-FF41-933A-CFDAD45F1790}" sibTransId="{6A8A6998-7303-1B4D-A9BE-C850BB67F0E7}"/>
    <dgm:cxn modelId="{169396F1-8A53-4C47-A35B-D9AD4ACC7B6A}" type="presOf" srcId="{ABBE77B3-B29D-0941-BF10-739D2F9AFD07}" destId="{017451DD-53A9-2049-B4C9-761CBE3140A8}" srcOrd="0" destOrd="0" presId="urn:microsoft.com/office/officeart/2008/layout/VerticalAccentList"/>
    <dgm:cxn modelId="{7797EC4C-599B-544C-9542-5ECFAC5E32D5}" type="presOf" srcId="{4E7C7CB9-81B1-F54F-B49F-B3B02E5FF488}" destId="{9F0A8059-0035-6649-A421-43F7EE3BE7D0}" srcOrd="0" destOrd="0" presId="urn:microsoft.com/office/officeart/2008/layout/VerticalAccentList"/>
    <dgm:cxn modelId="{9ADDFD68-185C-4F42-89F8-AE5D91052428}" type="presOf" srcId="{F0FE76B5-FD13-2443-A699-CFBF919A83E6}" destId="{55B3492F-B9F9-1E44-84CA-D64C214240C9}" srcOrd="0" destOrd="0" presId="urn:microsoft.com/office/officeart/2008/layout/VerticalAccentList"/>
    <dgm:cxn modelId="{CB4DD4A8-7F07-644D-970F-EB9752BF058E}" srcId="{F0FE76B5-FD13-2443-A699-CFBF919A83E6}" destId="{ABBE77B3-B29D-0941-BF10-739D2F9AFD07}" srcOrd="0" destOrd="0" parTransId="{2372AEF8-7FA1-9343-843A-B12E1AD4227A}" sibTransId="{AF9DBB65-CE1F-FB45-AEE5-F18F46EF938C}"/>
    <dgm:cxn modelId="{164B7EBC-A094-864E-B5A8-852F72546F5F}" type="presParOf" srcId="{9BDCF960-3F1B-CF40-B312-014FFDCC2EEF}" destId="{1BEF958B-6325-BC43-8093-19A0941EB2CD}" srcOrd="0" destOrd="0" presId="urn:microsoft.com/office/officeart/2008/layout/VerticalAccentList"/>
    <dgm:cxn modelId="{92E02EC7-DFE4-6540-B49C-7D067FEC4786}" type="presParOf" srcId="{1BEF958B-6325-BC43-8093-19A0941EB2CD}" destId="{9F0A8059-0035-6649-A421-43F7EE3BE7D0}" srcOrd="0" destOrd="0" presId="urn:microsoft.com/office/officeart/2008/layout/VerticalAccentList"/>
    <dgm:cxn modelId="{E23EC0C9-F0B4-4A48-9B80-69A465B6310E}" type="presParOf" srcId="{9BDCF960-3F1B-CF40-B312-014FFDCC2EEF}" destId="{54EDF139-C3D3-0745-9835-428734E17470}" srcOrd="1" destOrd="0" presId="urn:microsoft.com/office/officeart/2008/layout/VerticalAccentList"/>
    <dgm:cxn modelId="{19053B13-C37C-4B44-BEFE-1DE165D15EDC}" type="presParOf" srcId="{54EDF139-C3D3-0745-9835-428734E17470}" destId="{9CF04BC6-FDE3-2341-98E0-5312D2388C77}" srcOrd="0" destOrd="0" presId="urn:microsoft.com/office/officeart/2008/layout/VerticalAccentList"/>
    <dgm:cxn modelId="{E12BDE67-3416-144E-BEDF-EBC07CC655A4}" type="presParOf" srcId="{54EDF139-C3D3-0745-9835-428734E17470}" destId="{788289B5-A1A4-CF48-A03C-4D644A7E288E}" srcOrd="1" destOrd="0" presId="urn:microsoft.com/office/officeart/2008/layout/VerticalAccentList"/>
    <dgm:cxn modelId="{2CA67C5B-0392-D842-B4D5-E12EFB67E4C7}" type="presParOf" srcId="{54EDF139-C3D3-0745-9835-428734E17470}" destId="{22AB7F88-5E09-8641-ABAD-8675CDBB5173}" srcOrd="2" destOrd="0" presId="urn:microsoft.com/office/officeart/2008/layout/VerticalAccentList"/>
    <dgm:cxn modelId="{51873F1A-25C5-514E-A892-EB73BB1FCC14}" type="presParOf" srcId="{54EDF139-C3D3-0745-9835-428734E17470}" destId="{F84CAAAF-7A42-9046-82E5-39546F0DF079}" srcOrd="3" destOrd="0" presId="urn:microsoft.com/office/officeart/2008/layout/VerticalAccentList"/>
    <dgm:cxn modelId="{13682C64-1048-0948-8B03-41903B289654}" type="presParOf" srcId="{54EDF139-C3D3-0745-9835-428734E17470}" destId="{9F67ACB0-18FB-C344-A577-A663CB3612DA}" srcOrd="4" destOrd="0" presId="urn:microsoft.com/office/officeart/2008/layout/VerticalAccentList"/>
    <dgm:cxn modelId="{402FE92E-A0E4-D94E-8717-86CEAAB0DE51}" type="presParOf" srcId="{54EDF139-C3D3-0745-9835-428734E17470}" destId="{D04BC4EF-518D-BD4F-8D74-427543C10B1B}" srcOrd="5" destOrd="0" presId="urn:microsoft.com/office/officeart/2008/layout/VerticalAccentList"/>
    <dgm:cxn modelId="{EB64485E-7D2D-384A-9F83-4EBBB3F2BD59}" type="presParOf" srcId="{54EDF139-C3D3-0745-9835-428734E17470}" destId="{DBDA8D27-8017-FF4C-B4A2-B59237587818}" srcOrd="6" destOrd="0" presId="urn:microsoft.com/office/officeart/2008/layout/VerticalAccentList"/>
    <dgm:cxn modelId="{DA9DD505-3611-9744-9B90-4A3F092E1D2A}" type="presParOf" srcId="{9BDCF960-3F1B-CF40-B312-014FFDCC2EEF}" destId="{7A9357A3-17A7-004F-8788-2633EE174DDE}" srcOrd="2" destOrd="0" presId="urn:microsoft.com/office/officeart/2008/layout/VerticalAccentList"/>
    <dgm:cxn modelId="{43532379-AA0C-3140-B846-A1BCF834FBD8}" type="presParOf" srcId="{9BDCF960-3F1B-CF40-B312-014FFDCC2EEF}" destId="{C638F9B7-DAD2-B747-B055-2B71881B2CB1}" srcOrd="3" destOrd="0" presId="urn:microsoft.com/office/officeart/2008/layout/VerticalAccentList"/>
    <dgm:cxn modelId="{6C7B050F-F83A-174D-ABD7-71FA691124EB}" type="presParOf" srcId="{C638F9B7-DAD2-B747-B055-2B71881B2CB1}" destId="{55B3492F-B9F9-1E44-84CA-D64C214240C9}" srcOrd="0" destOrd="0" presId="urn:microsoft.com/office/officeart/2008/layout/VerticalAccentList"/>
    <dgm:cxn modelId="{FA1051B6-CDAD-7447-8FAA-3B5D0D25BD90}" type="presParOf" srcId="{9BDCF960-3F1B-CF40-B312-014FFDCC2EEF}" destId="{7780B566-E35A-6945-A5B2-F710C9E9350C}" srcOrd="4" destOrd="0" presId="urn:microsoft.com/office/officeart/2008/layout/VerticalAccentList"/>
    <dgm:cxn modelId="{B1077AC0-4356-424E-BFDA-8811599BFD03}" type="presParOf" srcId="{7780B566-E35A-6945-A5B2-F710C9E9350C}" destId="{EB8495CE-CCEF-BB47-A4EC-494DFAAE3E80}" srcOrd="0" destOrd="0" presId="urn:microsoft.com/office/officeart/2008/layout/VerticalAccentList"/>
    <dgm:cxn modelId="{693625D9-FABE-D345-96EE-6416636D337F}" type="presParOf" srcId="{7780B566-E35A-6945-A5B2-F710C9E9350C}" destId="{B64D72E0-6D6E-AA46-AD81-63D9AABA769B}" srcOrd="1" destOrd="0" presId="urn:microsoft.com/office/officeart/2008/layout/VerticalAccentList"/>
    <dgm:cxn modelId="{D1BC02C3-F5B2-4447-B4B0-695FAF636E8B}" type="presParOf" srcId="{7780B566-E35A-6945-A5B2-F710C9E9350C}" destId="{FF3F2D6A-859C-5D45-B641-274E07D17356}" srcOrd="2" destOrd="0" presId="urn:microsoft.com/office/officeart/2008/layout/VerticalAccentList"/>
    <dgm:cxn modelId="{9ABFD727-B5D8-4746-9581-69CEB8E8191E}" type="presParOf" srcId="{7780B566-E35A-6945-A5B2-F710C9E9350C}" destId="{19E8D28E-A404-2343-972E-43E197661123}" srcOrd="3" destOrd="0" presId="urn:microsoft.com/office/officeart/2008/layout/VerticalAccentList"/>
    <dgm:cxn modelId="{830E25C0-EF7A-2E42-B64E-684B54585B6E}" type="presParOf" srcId="{7780B566-E35A-6945-A5B2-F710C9E9350C}" destId="{9F455D6E-E672-4149-8F4E-4AFEF4F9E7E7}" srcOrd="4" destOrd="0" presId="urn:microsoft.com/office/officeart/2008/layout/VerticalAccentList"/>
    <dgm:cxn modelId="{45E672DA-EEA7-8049-A082-6C90E47B05A3}" type="presParOf" srcId="{7780B566-E35A-6945-A5B2-F710C9E9350C}" destId="{051B65E9-BCB8-3644-8330-57FA5C2366F0}" srcOrd="5" destOrd="0" presId="urn:microsoft.com/office/officeart/2008/layout/VerticalAccentList"/>
    <dgm:cxn modelId="{30675317-B896-3145-8FE2-20B3D90D0755}" type="presParOf" srcId="{7780B566-E35A-6945-A5B2-F710C9E9350C}" destId="{F42C826D-AA6F-774F-81B4-5BEC6EF8AFB4}" srcOrd="6" destOrd="0" presId="urn:microsoft.com/office/officeart/2008/layout/VerticalAccentList"/>
    <dgm:cxn modelId="{106DC799-279D-BC42-BA81-039794C01F23}" type="presParOf" srcId="{7780B566-E35A-6945-A5B2-F710C9E9350C}" destId="{017451DD-53A9-2049-B4C9-761CBE3140A8}" srcOrd="7" destOrd="0" presId="urn:microsoft.com/office/officeart/2008/layout/VerticalAccentList"/>
    <dgm:cxn modelId="{2BA885A8-B589-2A43-A892-9D9C5F0170FB}" type="presParOf" srcId="{9BDCF960-3F1B-CF40-B312-014FFDCC2EEF}" destId="{8F65812A-10AC-A949-9DE1-8EAE6628F03D}" srcOrd="5" destOrd="0" presId="urn:microsoft.com/office/officeart/2008/layout/VerticalAccentList"/>
    <dgm:cxn modelId="{0B9E27BF-3BAD-7B4D-A1C0-26FA959CCC22}" type="presParOf" srcId="{9BDCF960-3F1B-CF40-B312-014FFDCC2EEF}" destId="{898DD1B4-9F8C-1F42-A0B1-722EAE7236CB}" srcOrd="6" destOrd="0" presId="urn:microsoft.com/office/officeart/2008/layout/VerticalAccentList"/>
    <dgm:cxn modelId="{F1ADE07D-02D4-3946-89B5-146794349487}" type="presParOf" srcId="{898DD1B4-9F8C-1F42-A0B1-722EAE7236CB}" destId="{84A60859-86E4-CF4E-B2C8-90EBB9C2C761}" srcOrd="0" destOrd="0" presId="urn:microsoft.com/office/officeart/2008/layout/VerticalAccentList"/>
    <dgm:cxn modelId="{6A6466C4-E658-D746-8E59-7B326473C79E}" type="presParOf" srcId="{9BDCF960-3F1B-CF40-B312-014FFDCC2EEF}" destId="{5E39E587-977C-094B-A396-CAD73D96D3CA}" srcOrd="7" destOrd="0" presId="urn:microsoft.com/office/officeart/2008/layout/VerticalAccentList"/>
    <dgm:cxn modelId="{6A4D6A83-8DE3-B04B-AE7C-46FCD6949C6A}" type="presParOf" srcId="{5E39E587-977C-094B-A396-CAD73D96D3CA}" destId="{076B685A-9E41-E445-96EA-822670B3E964}" srcOrd="0" destOrd="0" presId="urn:microsoft.com/office/officeart/2008/layout/VerticalAccentList"/>
    <dgm:cxn modelId="{5D36D051-B502-3547-81A7-FAE34E9BB815}" type="presParOf" srcId="{5E39E587-977C-094B-A396-CAD73D96D3CA}" destId="{03A964EE-C1ED-B140-BC3B-DAD3205D9EF1}" srcOrd="1" destOrd="0" presId="urn:microsoft.com/office/officeart/2008/layout/VerticalAccentList"/>
    <dgm:cxn modelId="{091C5E3C-B2DF-BF48-923B-7AE6B6AF219B}" type="presParOf" srcId="{5E39E587-977C-094B-A396-CAD73D96D3CA}" destId="{7335EB6D-0B1F-EE4B-95D5-CA48AE61C014}" srcOrd="2" destOrd="0" presId="urn:microsoft.com/office/officeart/2008/layout/VerticalAccentList"/>
    <dgm:cxn modelId="{C939A0B6-DC76-9342-9065-741800FC2366}" type="presParOf" srcId="{5E39E587-977C-094B-A396-CAD73D96D3CA}" destId="{68C62DBB-20C7-C44D-9FDD-1AF1CB58BC44}" srcOrd="3" destOrd="0" presId="urn:microsoft.com/office/officeart/2008/layout/VerticalAccentList"/>
    <dgm:cxn modelId="{13753AE9-A6E6-C943-A9E1-BAAE7C94AD89}" type="presParOf" srcId="{5E39E587-977C-094B-A396-CAD73D96D3CA}" destId="{0AC6DF1B-F69D-BB46-BB5C-0E704F973462}" srcOrd="4" destOrd="0" presId="urn:microsoft.com/office/officeart/2008/layout/VerticalAccentList"/>
    <dgm:cxn modelId="{75CE8C78-F178-2447-BD71-5CDA5E71A586}" type="presParOf" srcId="{5E39E587-977C-094B-A396-CAD73D96D3CA}" destId="{AF261863-1314-D046-9196-05DFBCC4B02F}" srcOrd="5" destOrd="0" presId="urn:microsoft.com/office/officeart/2008/layout/VerticalAccentList"/>
    <dgm:cxn modelId="{16942A08-AD5A-4D45-AEE9-67A7A7D01128}" type="presParOf" srcId="{5E39E587-977C-094B-A396-CAD73D96D3CA}" destId="{3B2482C6-3FEE-B942-B38E-30C04F0B6394}" srcOrd="6" destOrd="0" presId="urn:microsoft.com/office/officeart/2008/layout/Vertical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D73407-33B6-074F-933C-678C9C69495E}" type="doc">
      <dgm:prSet loTypeId="urn:microsoft.com/office/officeart/2005/8/layout/radial1" loCatId="" qsTypeId="urn:microsoft.com/office/officeart/2005/8/quickstyle/3d1" qsCatId="3D" csTypeId="urn:microsoft.com/office/officeart/2005/8/colors/accent3_3" csCatId="accent3" phldr="1"/>
      <dgm:spPr/>
      <dgm:t>
        <a:bodyPr/>
        <a:lstStyle/>
        <a:p>
          <a:endParaRPr lang="en-US"/>
        </a:p>
      </dgm:t>
    </dgm:pt>
    <dgm:pt modelId="{A79448DA-F12A-9349-9143-00C49E50EA45}">
      <dgm:prSet phldrT="[Text]" custT="1"/>
      <dgm:spPr/>
      <dgm:t>
        <a:bodyPr/>
        <a:lstStyle/>
        <a:p>
          <a:pPr rtl="1"/>
          <a:r>
            <a:rPr lang="fa-IR" sz="2400" b="0" dirty="0">
              <a:solidFill>
                <a:schemeClr val="bg1"/>
              </a:solidFill>
              <a:latin typeface="A Farhood" panose="02000503000000020004" pitchFamily="2" charset="-78"/>
              <a:cs typeface="A Farhood" panose="02000503000000020004" pitchFamily="2" charset="-78"/>
            </a:rPr>
            <a:t>صنعت</a:t>
          </a:r>
        </a:p>
        <a:p>
          <a:pPr rtl="1"/>
          <a:r>
            <a:rPr lang="fa-IR" sz="2400" b="0" dirty="0">
              <a:solidFill>
                <a:schemeClr val="bg1"/>
              </a:solidFill>
              <a:latin typeface="A Farhood" panose="02000503000000020004" pitchFamily="2" charset="-78"/>
              <a:cs typeface="A Farhood" panose="02000503000000020004" pitchFamily="2" charset="-78"/>
            </a:rPr>
            <a:t>بنگاه ها </a:t>
          </a:r>
        </a:p>
        <a:p>
          <a:pPr rtl="1"/>
          <a:r>
            <a:rPr lang="fa-IR" sz="2400" b="0" dirty="0">
              <a:solidFill>
                <a:schemeClr val="bg1"/>
              </a:solidFill>
              <a:latin typeface="A Farhood" panose="02000503000000020004" pitchFamily="2" charset="-78"/>
              <a:cs typeface="A Farhood" panose="02000503000000020004" pitchFamily="2" charset="-78"/>
            </a:rPr>
            <a:t>سیستم های </a:t>
          </a:r>
          <a:r>
            <a:rPr lang="en-US" sz="2400" b="0" dirty="0">
              <a:solidFill>
                <a:schemeClr val="bg1"/>
              </a:solidFill>
              <a:latin typeface="A Farhood" panose="02000503000000020004" pitchFamily="2" charset="-78"/>
              <a:cs typeface="A Farhood" panose="02000503000000020004" pitchFamily="2" charset="-78"/>
            </a:rPr>
            <a:t>ERP</a:t>
          </a:r>
        </a:p>
        <a:p>
          <a:pPr rtl="1"/>
          <a:r>
            <a:rPr lang="fa-IR" sz="2400" b="0" dirty="0">
              <a:solidFill>
                <a:schemeClr val="bg1"/>
              </a:solidFill>
              <a:latin typeface="A Farhood" panose="02000503000000020004" pitchFamily="2" charset="-78"/>
              <a:cs typeface="A Farhood" panose="02000503000000020004" pitchFamily="2" charset="-78"/>
            </a:rPr>
            <a:t>سیستم های </a:t>
          </a:r>
          <a:r>
            <a:rPr lang="fa-IR" sz="2400" b="0" dirty="0" err="1">
              <a:solidFill>
                <a:schemeClr val="bg1"/>
              </a:solidFill>
              <a:latin typeface="A Farhood" panose="02000503000000020004" pitchFamily="2" charset="-78"/>
              <a:cs typeface="A Farhood" panose="02000503000000020004" pitchFamily="2" charset="-78"/>
            </a:rPr>
            <a:t>تراکنش</a:t>
          </a:r>
          <a:r>
            <a:rPr lang="fa-IR" sz="2400" b="0" dirty="0">
              <a:solidFill>
                <a:schemeClr val="bg1"/>
              </a:solidFill>
              <a:latin typeface="A Farhood" panose="02000503000000020004" pitchFamily="2" charset="-78"/>
              <a:cs typeface="A Farhood" panose="02000503000000020004" pitchFamily="2" charset="-78"/>
            </a:rPr>
            <a:t> محوری</a:t>
          </a:r>
          <a:endParaRPr lang="en-US" sz="2400" b="0" dirty="0">
            <a:solidFill>
              <a:schemeClr val="bg1"/>
            </a:solidFill>
            <a:latin typeface="A Farhood" panose="02000503000000020004" pitchFamily="2" charset="-78"/>
            <a:cs typeface="A Farhood" panose="02000503000000020004" pitchFamily="2" charset="-78"/>
          </a:endParaRPr>
        </a:p>
      </dgm:t>
    </dgm:pt>
    <dgm:pt modelId="{4A4C77B1-DAA6-754F-9FED-E2B8E62B3966}" type="parTrans" cxnId="{4880BD43-1C7E-3847-9BCD-EA7578F4CE5E}">
      <dgm:prSet/>
      <dgm:spPr/>
      <dgm:t>
        <a:bodyPr/>
        <a:lstStyle/>
        <a:p>
          <a:endParaRPr lang="en-US"/>
        </a:p>
      </dgm:t>
    </dgm:pt>
    <dgm:pt modelId="{3068B487-485C-1B4B-847C-7E235E991780}" type="sibTrans" cxnId="{4880BD43-1C7E-3847-9BCD-EA7578F4CE5E}">
      <dgm:prSet/>
      <dgm:spPr/>
      <dgm:t>
        <a:bodyPr/>
        <a:lstStyle/>
        <a:p>
          <a:endParaRPr lang="en-US"/>
        </a:p>
      </dgm:t>
    </dgm:pt>
    <dgm:pt modelId="{D392D17B-3340-EA4D-BCAC-3CBE1302E45B}">
      <dgm:prSet phldrT="[Text]" custT="1"/>
      <dgm:spPr/>
      <dgm:t>
        <a:bodyPr/>
        <a:lstStyle/>
        <a:p>
          <a:pPr rtl="1"/>
          <a:r>
            <a:rPr lang="fa-IR" sz="2000" b="0" dirty="0">
              <a:solidFill>
                <a:schemeClr val="bg1"/>
              </a:solidFill>
              <a:latin typeface="A Farhood" panose="02000503000000020004" pitchFamily="2" charset="-78"/>
              <a:cs typeface="A Farhood" panose="02000503000000020004" pitchFamily="2" charset="-78"/>
            </a:rPr>
            <a:t>اتحاد راهبردی و شریک بنگاه ها</a:t>
          </a:r>
          <a:endParaRPr lang="en-US" sz="2000" b="0" dirty="0">
            <a:solidFill>
              <a:schemeClr val="bg1"/>
            </a:solidFill>
            <a:latin typeface="A Farhood" panose="02000503000000020004" pitchFamily="2" charset="-78"/>
            <a:cs typeface="A Farhood" panose="02000503000000020004" pitchFamily="2" charset="-78"/>
          </a:endParaRPr>
        </a:p>
      </dgm:t>
    </dgm:pt>
    <dgm:pt modelId="{64263043-31E3-0547-B93B-5B0AA26E79C9}" type="parTrans" cxnId="{F527C4A1-650A-DB44-A156-ABBA6A7A3CBB}">
      <dgm:prSet/>
      <dgm:spPr/>
      <dgm:t>
        <a:bodyPr/>
        <a:lstStyle/>
        <a:p>
          <a:endParaRPr lang="en-US"/>
        </a:p>
      </dgm:t>
    </dgm:pt>
    <dgm:pt modelId="{C0DDAC88-57CB-A744-A78D-F0F802D21196}" type="sibTrans" cxnId="{F527C4A1-650A-DB44-A156-ABBA6A7A3CBB}">
      <dgm:prSet/>
      <dgm:spPr/>
      <dgm:t>
        <a:bodyPr/>
        <a:lstStyle/>
        <a:p>
          <a:endParaRPr lang="en-US"/>
        </a:p>
      </dgm:t>
    </dgm:pt>
    <dgm:pt modelId="{F7D8B67B-0200-AD4D-9550-8F316EADEFC2}">
      <dgm:prSet phldrT="[Text]" custT="1"/>
      <dgm:spPr/>
      <dgm:t>
        <a:bodyPr/>
        <a:lstStyle/>
        <a:p>
          <a:pPr rtl="1"/>
          <a:r>
            <a:rPr lang="fa-IR" sz="1800" b="0" dirty="0">
              <a:solidFill>
                <a:schemeClr val="bg1"/>
              </a:solidFill>
              <a:latin typeface="A Farhood" panose="02000503000000020004" pitchFamily="2" charset="-78"/>
              <a:cs typeface="A Farhood" panose="02000503000000020004" pitchFamily="2" charset="-78"/>
            </a:rPr>
            <a:t>مشتریان</a:t>
          </a:r>
        </a:p>
        <a:p>
          <a:pPr rtl="1"/>
          <a:endParaRPr lang="fa-IR" sz="1600" b="1" dirty="0">
            <a:solidFill>
              <a:schemeClr val="bg1"/>
            </a:solidFill>
            <a:latin typeface="B Nazanin" pitchFamily="2" charset="-78"/>
            <a:cs typeface="B Nazanin" pitchFamily="2" charset="-78"/>
          </a:endParaRPr>
        </a:p>
        <a:p>
          <a:pPr rtl="1"/>
          <a:endParaRPr lang="fa-IR" sz="1600" b="1" dirty="0">
            <a:solidFill>
              <a:schemeClr val="bg1"/>
            </a:solidFill>
            <a:latin typeface="B Nazanin" pitchFamily="2" charset="-78"/>
            <a:cs typeface="B Nazanin" pitchFamily="2" charset="-78"/>
          </a:endParaRPr>
        </a:p>
        <a:p>
          <a:pPr rtl="1"/>
          <a:r>
            <a:rPr lang="fa-IR" sz="1800" b="0" dirty="0">
              <a:solidFill>
                <a:schemeClr val="bg1"/>
              </a:solidFill>
              <a:latin typeface="A Farhood" panose="02000503000000020004" pitchFamily="2" charset="-78"/>
              <a:cs typeface="A Farhood" panose="02000503000000020004" pitchFamily="2" charset="-78"/>
            </a:rPr>
            <a:t>مشتریان مشتریان</a:t>
          </a:r>
          <a:endParaRPr lang="en-US" sz="1800" b="0" dirty="0">
            <a:solidFill>
              <a:schemeClr val="bg1"/>
            </a:solidFill>
            <a:latin typeface="A Farhood" panose="02000503000000020004" pitchFamily="2" charset="-78"/>
            <a:cs typeface="A Farhood" panose="02000503000000020004" pitchFamily="2" charset="-78"/>
          </a:endParaRPr>
        </a:p>
      </dgm:t>
    </dgm:pt>
    <dgm:pt modelId="{5B1CFD34-0DC4-774D-9C65-DB2E6A6EF663}" type="parTrans" cxnId="{F2F3636A-22A3-FD41-97B0-A1574CF1656D}">
      <dgm:prSet/>
      <dgm:spPr/>
      <dgm:t>
        <a:bodyPr/>
        <a:lstStyle/>
        <a:p>
          <a:endParaRPr lang="en-US"/>
        </a:p>
      </dgm:t>
    </dgm:pt>
    <dgm:pt modelId="{93CE5ED9-2DA2-C140-B288-77C1DDE92536}" type="sibTrans" cxnId="{F2F3636A-22A3-FD41-97B0-A1574CF1656D}">
      <dgm:prSet/>
      <dgm:spPr/>
      <dgm:t>
        <a:bodyPr/>
        <a:lstStyle/>
        <a:p>
          <a:endParaRPr lang="en-US"/>
        </a:p>
      </dgm:t>
    </dgm:pt>
    <dgm:pt modelId="{5AD79337-E39B-DB40-9AC6-168B8F528077}">
      <dgm:prSet phldrT="[Text]" custT="1"/>
      <dgm:spPr/>
      <dgm:t>
        <a:bodyPr/>
        <a:lstStyle/>
        <a:p>
          <a:pPr rtl="1"/>
          <a:r>
            <a:rPr lang="fa-IR" sz="2000" b="0" dirty="0" err="1">
              <a:solidFill>
                <a:schemeClr val="bg1"/>
              </a:solidFill>
              <a:latin typeface="A Farhood" panose="02000503000000020004" pitchFamily="2" charset="-78"/>
              <a:cs typeface="A Farhood" panose="02000503000000020004" pitchFamily="2" charset="-78"/>
            </a:rPr>
            <a:t>نامین</a:t>
          </a:r>
          <a:r>
            <a:rPr lang="fa-IR" sz="2000" b="0" dirty="0">
              <a:solidFill>
                <a:schemeClr val="bg1"/>
              </a:solidFill>
              <a:latin typeface="A Farhood" panose="02000503000000020004" pitchFamily="2" charset="-78"/>
              <a:cs typeface="A Farhood" panose="02000503000000020004" pitchFamily="2" charset="-78"/>
            </a:rPr>
            <a:t> </a:t>
          </a:r>
          <a:r>
            <a:rPr lang="fa-IR" sz="2000" b="0" dirty="0" err="1">
              <a:solidFill>
                <a:schemeClr val="bg1"/>
              </a:solidFill>
              <a:latin typeface="A Farhood" panose="02000503000000020004" pitchFamily="2" charset="-78"/>
              <a:cs typeface="A Farhood" panose="02000503000000020004" pitchFamily="2" charset="-78"/>
            </a:rPr>
            <a:t>کنندگان</a:t>
          </a:r>
          <a:r>
            <a:rPr lang="fa-IR" sz="2000" b="0" dirty="0">
              <a:solidFill>
                <a:schemeClr val="bg1"/>
              </a:solidFill>
              <a:latin typeface="A Farhood" panose="02000503000000020004" pitchFamily="2" charset="-78"/>
              <a:cs typeface="A Farhood" panose="02000503000000020004" pitchFamily="2" charset="-78"/>
            </a:rPr>
            <a:t> غیر مستقیم</a:t>
          </a:r>
          <a:endParaRPr lang="en-US" sz="2000" b="0" dirty="0">
            <a:solidFill>
              <a:schemeClr val="bg1"/>
            </a:solidFill>
            <a:latin typeface="A Farhood" panose="02000503000000020004" pitchFamily="2" charset="-78"/>
            <a:cs typeface="A Farhood" panose="02000503000000020004" pitchFamily="2" charset="-78"/>
          </a:endParaRPr>
        </a:p>
      </dgm:t>
    </dgm:pt>
    <dgm:pt modelId="{A9F7BDE4-3045-B946-84D5-C5810A0C5933}" type="parTrans" cxnId="{69147204-ED8A-9C45-8F19-96E9F4935ED2}">
      <dgm:prSet/>
      <dgm:spPr/>
      <dgm:t>
        <a:bodyPr/>
        <a:lstStyle/>
        <a:p>
          <a:endParaRPr lang="en-US"/>
        </a:p>
      </dgm:t>
    </dgm:pt>
    <dgm:pt modelId="{7E5379AF-F388-EB4F-A7F1-55CBEA7136FF}" type="sibTrans" cxnId="{69147204-ED8A-9C45-8F19-96E9F4935ED2}">
      <dgm:prSet/>
      <dgm:spPr/>
      <dgm:t>
        <a:bodyPr/>
        <a:lstStyle/>
        <a:p>
          <a:endParaRPr lang="en-US"/>
        </a:p>
      </dgm:t>
    </dgm:pt>
    <dgm:pt modelId="{6D9D19BC-946F-7048-821C-2DD3754173E0}">
      <dgm:prSet phldrT="[Text]" custT="1"/>
      <dgm:spPr/>
      <dgm:t>
        <a:bodyPr/>
        <a:lstStyle/>
        <a:p>
          <a:pPr rtl="1"/>
          <a:r>
            <a:rPr lang="fa-IR" sz="2000" b="0" dirty="0">
              <a:solidFill>
                <a:schemeClr val="bg1"/>
              </a:solidFill>
              <a:latin typeface="A Farhood" panose="02000503000000020004" pitchFamily="2" charset="-78"/>
              <a:cs typeface="A Farhood" panose="02000503000000020004" pitchFamily="2" charset="-78"/>
            </a:rPr>
            <a:t>تامین </a:t>
          </a:r>
          <a:r>
            <a:rPr lang="fa-IR" sz="2000" b="0" dirty="0" err="1">
              <a:solidFill>
                <a:schemeClr val="bg1"/>
              </a:solidFill>
              <a:latin typeface="A Farhood" panose="02000503000000020004" pitchFamily="2" charset="-78"/>
              <a:cs typeface="A Farhood" panose="02000503000000020004" pitchFamily="2" charset="-78"/>
            </a:rPr>
            <a:t>کنندگان</a:t>
          </a:r>
          <a:endParaRPr lang="fa-IR" sz="2000" b="0" dirty="0">
            <a:solidFill>
              <a:schemeClr val="bg1"/>
            </a:solidFill>
            <a:latin typeface="A Farhood" panose="02000503000000020004" pitchFamily="2" charset="-78"/>
            <a:cs typeface="A Farhood" panose="02000503000000020004" pitchFamily="2" charset="-78"/>
          </a:endParaRPr>
        </a:p>
        <a:p>
          <a:pPr rtl="1"/>
          <a:endParaRPr lang="fa-IR" sz="2000" b="0" dirty="0">
            <a:solidFill>
              <a:schemeClr val="bg1"/>
            </a:solidFill>
            <a:latin typeface="A Farhood" panose="02000503000000020004" pitchFamily="2" charset="-78"/>
            <a:cs typeface="A Farhood" panose="02000503000000020004" pitchFamily="2" charset="-78"/>
          </a:endParaRPr>
        </a:p>
        <a:p>
          <a:pPr rtl="1"/>
          <a:r>
            <a:rPr lang="fa-IR" sz="2000" b="0" dirty="0">
              <a:solidFill>
                <a:schemeClr val="bg1"/>
              </a:solidFill>
              <a:latin typeface="A Farhood" panose="02000503000000020004" pitchFamily="2" charset="-78"/>
              <a:cs typeface="A Farhood" panose="02000503000000020004" pitchFamily="2" charset="-78"/>
            </a:rPr>
            <a:t>تامین </a:t>
          </a:r>
          <a:r>
            <a:rPr lang="fa-IR" sz="2000" b="0" dirty="0" err="1">
              <a:solidFill>
                <a:schemeClr val="bg1"/>
              </a:solidFill>
              <a:latin typeface="A Farhood" panose="02000503000000020004" pitchFamily="2" charset="-78"/>
              <a:cs typeface="A Farhood" panose="02000503000000020004" pitchFamily="2" charset="-78"/>
            </a:rPr>
            <a:t>کنندگان</a:t>
          </a:r>
          <a:r>
            <a:rPr lang="fa-IR" sz="2000" b="0" dirty="0">
              <a:solidFill>
                <a:schemeClr val="bg1"/>
              </a:solidFill>
              <a:latin typeface="A Farhood" panose="02000503000000020004" pitchFamily="2" charset="-78"/>
              <a:cs typeface="A Farhood" panose="02000503000000020004" pitchFamily="2" charset="-78"/>
            </a:rPr>
            <a:t> تامین </a:t>
          </a:r>
          <a:r>
            <a:rPr lang="fa-IR" sz="2000" b="0" dirty="0" err="1">
              <a:solidFill>
                <a:schemeClr val="bg1"/>
              </a:solidFill>
              <a:latin typeface="A Farhood" panose="02000503000000020004" pitchFamily="2" charset="-78"/>
              <a:cs typeface="A Farhood" panose="02000503000000020004" pitchFamily="2" charset="-78"/>
            </a:rPr>
            <a:t>کنندگان</a:t>
          </a:r>
          <a:endParaRPr lang="en-US" sz="2000" b="0" dirty="0">
            <a:solidFill>
              <a:schemeClr val="bg1"/>
            </a:solidFill>
            <a:latin typeface="A Farhood" panose="02000503000000020004" pitchFamily="2" charset="-78"/>
            <a:cs typeface="A Farhood" panose="02000503000000020004" pitchFamily="2" charset="-78"/>
          </a:endParaRPr>
        </a:p>
      </dgm:t>
    </dgm:pt>
    <dgm:pt modelId="{5A1C55B6-9D8F-D04B-90BF-227FA7A771BE}" type="parTrans" cxnId="{BD31BC11-24E6-7F47-9D9D-E309F5082808}">
      <dgm:prSet/>
      <dgm:spPr/>
      <dgm:t>
        <a:bodyPr/>
        <a:lstStyle/>
        <a:p>
          <a:endParaRPr lang="en-US"/>
        </a:p>
      </dgm:t>
    </dgm:pt>
    <dgm:pt modelId="{B9ACD305-12E8-BF4B-99E1-D12EED179FBD}" type="sibTrans" cxnId="{BD31BC11-24E6-7F47-9D9D-E309F5082808}">
      <dgm:prSet/>
      <dgm:spPr/>
      <dgm:t>
        <a:bodyPr/>
        <a:lstStyle/>
        <a:p>
          <a:endParaRPr lang="en-US"/>
        </a:p>
      </dgm:t>
    </dgm:pt>
    <dgm:pt modelId="{69951EDC-D1C7-864A-97F4-4CC4EA848E61}" type="pres">
      <dgm:prSet presAssocID="{81D73407-33B6-074F-933C-678C9C69495E}" presName="cycle" presStyleCnt="0">
        <dgm:presLayoutVars>
          <dgm:chMax val="1"/>
          <dgm:dir/>
          <dgm:animLvl val="ctr"/>
          <dgm:resizeHandles val="exact"/>
        </dgm:presLayoutVars>
      </dgm:prSet>
      <dgm:spPr/>
      <dgm:t>
        <a:bodyPr/>
        <a:lstStyle/>
        <a:p>
          <a:endParaRPr lang="en-US"/>
        </a:p>
      </dgm:t>
    </dgm:pt>
    <dgm:pt modelId="{E57044BA-BE6A-0649-BA37-7AC8671D4B6B}" type="pres">
      <dgm:prSet presAssocID="{A79448DA-F12A-9349-9143-00C49E50EA45}" presName="centerShape" presStyleLbl="node0" presStyleIdx="0" presStyleCnt="1" custScaleX="146295" custScaleY="142812"/>
      <dgm:spPr/>
      <dgm:t>
        <a:bodyPr/>
        <a:lstStyle/>
        <a:p>
          <a:endParaRPr lang="en-US"/>
        </a:p>
      </dgm:t>
    </dgm:pt>
    <dgm:pt modelId="{E6BD2C2F-C112-494E-BFE4-56EF30832A4B}" type="pres">
      <dgm:prSet presAssocID="{64263043-31E3-0547-B93B-5B0AA26E79C9}" presName="Name9" presStyleLbl="parChTrans1D2" presStyleIdx="0" presStyleCnt="4"/>
      <dgm:spPr/>
      <dgm:t>
        <a:bodyPr/>
        <a:lstStyle/>
        <a:p>
          <a:endParaRPr lang="en-US"/>
        </a:p>
      </dgm:t>
    </dgm:pt>
    <dgm:pt modelId="{83F81187-E85E-8A43-AE4E-C9D5CAF07D3C}" type="pres">
      <dgm:prSet presAssocID="{64263043-31E3-0547-B93B-5B0AA26E79C9}" presName="connTx" presStyleLbl="parChTrans1D2" presStyleIdx="0" presStyleCnt="4"/>
      <dgm:spPr/>
      <dgm:t>
        <a:bodyPr/>
        <a:lstStyle/>
        <a:p>
          <a:endParaRPr lang="en-US"/>
        </a:p>
      </dgm:t>
    </dgm:pt>
    <dgm:pt modelId="{9EE7891F-A4F7-A74E-AE4D-602C61B36C29}" type="pres">
      <dgm:prSet presAssocID="{D392D17B-3340-EA4D-BCAC-3CBE1302E45B}" presName="node" presStyleLbl="node1" presStyleIdx="0" presStyleCnt="4" custRadScaleRad="106343" custRadScaleInc="-641">
        <dgm:presLayoutVars>
          <dgm:bulletEnabled val="1"/>
        </dgm:presLayoutVars>
      </dgm:prSet>
      <dgm:spPr/>
      <dgm:t>
        <a:bodyPr/>
        <a:lstStyle/>
        <a:p>
          <a:endParaRPr lang="en-US"/>
        </a:p>
      </dgm:t>
    </dgm:pt>
    <dgm:pt modelId="{F0C4ED45-F41C-B140-9EF3-F1B133F2945F}" type="pres">
      <dgm:prSet presAssocID="{5B1CFD34-0DC4-774D-9C65-DB2E6A6EF663}" presName="Name9" presStyleLbl="parChTrans1D2" presStyleIdx="1" presStyleCnt="4"/>
      <dgm:spPr/>
      <dgm:t>
        <a:bodyPr/>
        <a:lstStyle/>
        <a:p>
          <a:endParaRPr lang="en-US"/>
        </a:p>
      </dgm:t>
    </dgm:pt>
    <dgm:pt modelId="{1EEFC3D9-3B27-6748-9699-ED3837F6BD5C}" type="pres">
      <dgm:prSet presAssocID="{5B1CFD34-0DC4-774D-9C65-DB2E6A6EF663}" presName="connTx" presStyleLbl="parChTrans1D2" presStyleIdx="1" presStyleCnt="4"/>
      <dgm:spPr/>
      <dgm:t>
        <a:bodyPr/>
        <a:lstStyle/>
        <a:p>
          <a:endParaRPr lang="en-US"/>
        </a:p>
      </dgm:t>
    </dgm:pt>
    <dgm:pt modelId="{8B777D50-96E1-D24D-B986-FF8C39F04B98}" type="pres">
      <dgm:prSet presAssocID="{F7D8B67B-0200-AD4D-9550-8F316EADEFC2}" presName="node" presStyleLbl="node1" presStyleIdx="1" presStyleCnt="4" custRadScaleRad="160468" custRadScaleInc="425">
        <dgm:presLayoutVars>
          <dgm:bulletEnabled val="1"/>
        </dgm:presLayoutVars>
      </dgm:prSet>
      <dgm:spPr/>
      <dgm:t>
        <a:bodyPr/>
        <a:lstStyle/>
        <a:p>
          <a:endParaRPr lang="en-US"/>
        </a:p>
      </dgm:t>
    </dgm:pt>
    <dgm:pt modelId="{34CEA42B-26FC-9844-BB8C-B6FA62E2CAD7}" type="pres">
      <dgm:prSet presAssocID="{A9F7BDE4-3045-B946-84D5-C5810A0C5933}" presName="Name9" presStyleLbl="parChTrans1D2" presStyleIdx="2" presStyleCnt="4"/>
      <dgm:spPr/>
      <dgm:t>
        <a:bodyPr/>
        <a:lstStyle/>
        <a:p>
          <a:endParaRPr lang="en-US"/>
        </a:p>
      </dgm:t>
    </dgm:pt>
    <dgm:pt modelId="{9E91E9FC-4225-6643-AB0E-D5FBA9B7B216}" type="pres">
      <dgm:prSet presAssocID="{A9F7BDE4-3045-B946-84D5-C5810A0C5933}" presName="connTx" presStyleLbl="parChTrans1D2" presStyleIdx="2" presStyleCnt="4"/>
      <dgm:spPr/>
      <dgm:t>
        <a:bodyPr/>
        <a:lstStyle/>
        <a:p>
          <a:endParaRPr lang="en-US"/>
        </a:p>
      </dgm:t>
    </dgm:pt>
    <dgm:pt modelId="{9AACE453-4602-9845-B5E5-5BDBF8A2B9CA}" type="pres">
      <dgm:prSet presAssocID="{5AD79337-E39B-DB40-9AC6-168B8F528077}" presName="node" presStyleLbl="node1" presStyleIdx="2" presStyleCnt="4" custRadScaleRad="105806">
        <dgm:presLayoutVars>
          <dgm:bulletEnabled val="1"/>
        </dgm:presLayoutVars>
      </dgm:prSet>
      <dgm:spPr/>
      <dgm:t>
        <a:bodyPr/>
        <a:lstStyle/>
        <a:p>
          <a:endParaRPr lang="en-US"/>
        </a:p>
      </dgm:t>
    </dgm:pt>
    <dgm:pt modelId="{09210364-C7BA-F34C-9F54-5AD6E89C873F}" type="pres">
      <dgm:prSet presAssocID="{5A1C55B6-9D8F-D04B-90BF-227FA7A771BE}" presName="Name9" presStyleLbl="parChTrans1D2" presStyleIdx="3" presStyleCnt="4"/>
      <dgm:spPr/>
      <dgm:t>
        <a:bodyPr/>
        <a:lstStyle/>
        <a:p>
          <a:endParaRPr lang="en-US"/>
        </a:p>
      </dgm:t>
    </dgm:pt>
    <dgm:pt modelId="{30586273-945A-CB43-B899-EA27C90EA0B8}" type="pres">
      <dgm:prSet presAssocID="{5A1C55B6-9D8F-D04B-90BF-227FA7A771BE}" presName="connTx" presStyleLbl="parChTrans1D2" presStyleIdx="3" presStyleCnt="4"/>
      <dgm:spPr/>
      <dgm:t>
        <a:bodyPr/>
        <a:lstStyle/>
        <a:p>
          <a:endParaRPr lang="en-US"/>
        </a:p>
      </dgm:t>
    </dgm:pt>
    <dgm:pt modelId="{B75F2BA5-0C69-714A-9A82-342D3319D55E}" type="pres">
      <dgm:prSet presAssocID="{6D9D19BC-946F-7048-821C-2DD3754173E0}" presName="node" presStyleLbl="node1" presStyleIdx="3" presStyleCnt="4" custScaleX="128353" custScaleY="126092" custRadScaleRad="161539" custRadScaleInc="422">
        <dgm:presLayoutVars>
          <dgm:bulletEnabled val="1"/>
        </dgm:presLayoutVars>
      </dgm:prSet>
      <dgm:spPr/>
      <dgm:t>
        <a:bodyPr/>
        <a:lstStyle/>
        <a:p>
          <a:endParaRPr lang="en-US"/>
        </a:p>
      </dgm:t>
    </dgm:pt>
  </dgm:ptLst>
  <dgm:cxnLst>
    <dgm:cxn modelId="{69147204-ED8A-9C45-8F19-96E9F4935ED2}" srcId="{A79448DA-F12A-9349-9143-00C49E50EA45}" destId="{5AD79337-E39B-DB40-9AC6-168B8F528077}" srcOrd="2" destOrd="0" parTransId="{A9F7BDE4-3045-B946-84D5-C5810A0C5933}" sibTransId="{7E5379AF-F388-EB4F-A7F1-55CBEA7136FF}"/>
    <dgm:cxn modelId="{25F7E22D-D7E7-BF43-9917-29D4CF80187A}" type="presOf" srcId="{6D9D19BC-946F-7048-821C-2DD3754173E0}" destId="{B75F2BA5-0C69-714A-9A82-342D3319D55E}" srcOrd="0" destOrd="0" presId="urn:microsoft.com/office/officeart/2005/8/layout/radial1"/>
    <dgm:cxn modelId="{3BC8A149-3566-7F4B-92A3-91853C320A34}" type="presOf" srcId="{A79448DA-F12A-9349-9143-00C49E50EA45}" destId="{E57044BA-BE6A-0649-BA37-7AC8671D4B6B}" srcOrd="0" destOrd="0" presId="urn:microsoft.com/office/officeart/2005/8/layout/radial1"/>
    <dgm:cxn modelId="{51404330-76B0-804F-B1B3-443DE2F9C64D}" type="presOf" srcId="{64263043-31E3-0547-B93B-5B0AA26E79C9}" destId="{E6BD2C2F-C112-494E-BFE4-56EF30832A4B}" srcOrd="0" destOrd="0" presId="urn:microsoft.com/office/officeart/2005/8/layout/radial1"/>
    <dgm:cxn modelId="{60BED519-C543-094F-B80E-82C062F5EFA6}" type="presOf" srcId="{5B1CFD34-0DC4-774D-9C65-DB2E6A6EF663}" destId="{1EEFC3D9-3B27-6748-9699-ED3837F6BD5C}" srcOrd="1" destOrd="0" presId="urn:microsoft.com/office/officeart/2005/8/layout/radial1"/>
    <dgm:cxn modelId="{D469ACD3-1435-9042-A892-8A0109C41FED}" type="presOf" srcId="{D392D17B-3340-EA4D-BCAC-3CBE1302E45B}" destId="{9EE7891F-A4F7-A74E-AE4D-602C61B36C29}" srcOrd="0" destOrd="0" presId="urn:microsoft.com/office/officeart/2005/8/layout/radial1"/>
    <dgm:cxn modelId="{04B22589-631C-AE43-B4BE-4079BEE2DED6}" type="presOf" srcId="{5A1C55B6-9D8F-D04B-90BF-227FA7A771BE}" destId="{30586273-945A-CB43-B899-EA27C90EA0B8}" srcOrd="1" destOrd="0" presId="urn:microsoft.com/office/officeart/2005/8/layout/radial1"/>
    <dgm:cxn modelId="{61A55B2D-17AA-8D4A-9D23-78A4157A1D9D}" type="presOf" srcId="{5A1C55B6-9D8F-D04B-90BF-227FA7A771BE}" destId="{09210364-C7BA-F34C-9F54-5AD6E89C873F}" srcOrd="0" destOrd="0" presId="urn:microsoft.com/office/officeart/2005/8/layout/radial1"/>
    <dgm:cxn modelId="{F527C4A1-650A-DB44-A156-ABBA6A7A3CBB}" srcId="{A79448DA-F12A-9349-9143-00C49E50EA45}" destId="{D392D17B-3340-EA4D-BCAC-3CBE1302E45B}" srcOrd="0" destOrd="0" parTransId="{64263043-31E3-0547-B93B-5B0AA26E79C9}" sibTransId="{C0DDAC88-57CB-A744-A78D-F0F802D21196}"/>
    <dgm:cxn modelId="{4880BD43-1C7E-3847-9BCD-EA7578F4CE5E}" srcId="{81D73407-33B6-074F-933C-678C9C69495E}" destId="{A79448DA-F12A-9349-9143-00C49E50EA45}" srcOrd="0" destOrd="0" parTransId="{4A4C77B1-DAA6-754F-9FED-E2B8E62B3966}" sibTransId="{3068B487-485C-1B4B-847C-7E235E991780}"/>
    <dgm:cxn modelId="{22A1BC02-84F3-BD4A-8CB8-5B32094325F5}" type="presOf" srcId="{A9F7BDE4-3045-B946-84D5-C5810A0C5933}" destId="{9E91E9FC-4225-6643-AB0E-D5FBA9B7B216}" srcOrd="1" destOrd="0" presId="urn:microsoft.com/office/officeart/2005/8/layout/radial1"/>
    <dgm:cxn modelId="{BD31BC11-24E6-7F47-9D9D-E309F5082808}" srcId="{A79448DA-F12A-9349-9143-00C49E50EA45}" destId="{6D9D19BC-946F-7048-821C-2DD3754173E0}" srcOrd="3" destOrd="0" parTransId="{5A1C55B6-9D8F-D04B-90BF-227FA7A771BE}" sibTransId="{B9ACD305-12E8-BF4B-99E1-D12EED179FBD}"/>
    <dgm:cxn modelId="{E476F3C4-4E0F-3A48-9190-CC8C81110AAF}" type="presOf" srcId="{F7D8B67B-0200-AD4D-9550-8F316EADEFC2}" destId="{8B777D50-96E1-D24D-B986-FF8C39F04B98}" srcOrd="0" destOrd="0" presId="urn:microsoft.com/office/officeart/2005/8/layout/radial1"/>
    <dgm:cxn modelId="{06B719CA-2E6A-1444-AA3B-0F545D7F71ED}" type="presOf" srcId="{64263043-31E3-0547-B93B-5B0AA26E79C9}" destId="{83F81187-E85E-8A43-AE4E-C9D5CAF07D3C}" srcOrd="1" destOrd="0" presId="urn:microsoft.com/office/officeart/2005/8/layout/radial1"/>
    <dgm:cxn modelId="{5BE8CBB7-C9A2-3F40-AE41-7FBB09824DBD}" type="presOf" srcId="{81D73407-33B6-074F-933C-678C9C69495E}" destId="{69951EDC-D1C7-864A-97F4-4CC4EA848E61}" srcOrd="0" destOrd="0" presId="urn:microsoft.com/office/officeart/2005/8/layout/radial1"/>
    <dgm:cxn modelId="{0F0976BA-03AC-584E-BE34-06DEB5FB668E}" type="presOf" srcId="{5B1CFD34-0DC4-774D-9C65-DB2E6A6EF663}" destId="{F0C4ED45-F41C-B140-9EF3-F1B133F2945F}" srcOrd="0" destOrd="0" presId="urn:microsoft.com/office/officeart/2005/8/layout/radial1"/>
    <dgm:cxn modelId="{F2F3636A-22A3-FD41-97B0-A1574CF1656D}" srcId="{A79448DA-F12A-9349-9143-00C49E50EA45}" destId="{F7D8B67B-0200-AD4D-9550-8F316EADEFC2}" srcOrd="1" destOrd="0" parTransId="{5B1CFD34-0DC4-774D-9C65-DB2E6A6EF663}" sibTransId="{93CE5ED9-2DA2-C140-B288-77C1DDE92536}"/>
    <dgm:cxn modelId="{8D06F633-D20C-D14F-AF39-7F3EA2546066}" type="presOf" srcId="{A9F7BDE4-3045-B946-84D5-C5810A0C5933}" destId="{34CEA42B-26FC-9844-BB8C-B6FA62E2CAD7}" srcOrd="0" destOrd="0" presId="urn:microsoft.com/office/officeart/2005/8/layout/radial1"/>
    <dgm:cxn modelId="{8AC8D79E-7443-0C43-9759-49BB82F49028}" type="presOf" srcId="{5AD79337-E39B-DB40-9AC6-168B8F528077}" destId="{9AACE453-4602-9845-B5E5-5BDBF8A2B9CA}" srcOrd="0" destOrd="0" presId="urn:microsoft.com/office/officeart/2005/8/layout/radial1"/>
    <dgm:cxn modelId="{E31ED276-C09F-C546-A8FF-C048D5393404}" type="presParOf" srcId="{69951EDC-D1C7-864A-97F4-4CC4EA848E61}" destId="{E57044BA-BE6A-0649-BA37-7AC8671D4B6B}" srcOrd="0" destOrd="0" presId="urn:microsoft.com/office/officeart/2005/8/layout/radial1"/>
    <dgm:cxn modelId="{89317A43-15FE-D342-9C89-5981563EBD90}" type="presParOf" srcId="{69951EDC-D1C7-864A-97F4-4CC4EA848E61}" destId="{E6BD2C2F-C112-494E-BFE4-56EF30832A4B}" srcOrd="1" destOrd="0" presId="urn:microsoft.com/office/officeart/2005/8/layout/radial1"/>
    <dgm:cxn modelId="{0D07C13A-30FC-0B4F-8D25-CC38969ED69D}" type="presParOf" srcId="{E6BD2C2F-C112-494E-BFE4-56EF30832A4B}" destId="{83F81187-E85E-8A43-AE4E-C9D5CAF07D3C}" srcOrd="0" destOrd="0" presId="urn:microsoft.com/office/officeart/2005/8/layout/radial1"/>
    <dgm:cxn modelId="{3DA8DF70-E57B-0A43-8268-6FFE86983E74}" type="presParOf" srcId="{69951EDC-D1C7-864A-97F4-4CC4EA848E61}" destId="{9EE7891F-A4F7-A74E-AE4D-602C61B36C29}" srcOrd="2" destOrd="0" presId="urn:microsoft.com/office/officeart/2005/8/layout/radial1"/>
    <dgm:cxn modelId="{3DDF36A2-7DFB-AB42-AF50-A4684AF3AF4B}" type="presParOf" srcId="{69951EDC-D1C7-864A-97F4-4CC4EA848E61}" destId="{F0C4ED45-F41C-B140-9EF3-F1B133F2945F}" srcOrd="3" destOrd="0" presId="urn:microsoft.com/office/officeart/2005/8/layout/radial1"/>
    <dgm:cxn modelId="{3B9C8B9D-63F1-7D44-AD7F-792807CF2782}" type="presParOf" srcId="{F0C4ED45-F41C-B140-9EF3-F1B133F2945F}" destId="{1EEFC3D9-3B27-6748-9699-ED3837F6BD5C}" srcOrd="0" destOrd="0" presId="urn:microsoft.com/office/officeart/2005/8/layout/radial1"/>
    <dgm:cxn modelId="{8810B6BD-4BF2-E24B-89E6-5B5F2B020075}" type="presParOf" srcId="{69951EDC-D1C7-864A-97F4-4CC4EA848E61}" destId="{8B777D50-96E1-D24D-B986-FF8C39F04B98}" srcOrd="4" destOrd="0" presId="urn:microsoft.com/office/officeart/2005/8/layout/radial1"/>
    <dgm:cxn modelId="{F3DA8873-A8F9-C849-8B07-2BD93FC0494B}" type="presParOf" srcId="{69951EDC-D1C7-864A-97F4-4CC4EA848E61}" destId="{34CEA42B-26FC-9844-BB8C-B6FA62E2CAD7}" srcOrd="5" destOrd="0" presId="urn:microsoft.com/office/officeart/2005/8/layout/radial1"/>
    <dgm:cxn modelId="{0971BBC4-9341-BC43-87DB-6CBF04C2D90A}" type="presParOf" srcId="{34CEA42B-26FC-9844-BB8C-B6FA62E2CAD7}" destId="{9E91E9FC-4225-6643-AB0E-D5FBA9B7B216}" srcOrd="0" destOrd="0" presId="urn:microsoft.com/office/officeart/2005/8/layout/radial1"/>
    <dgm:cxn modelId="{BF8812DA-F6E7-7E47-A8FC-43D02F262654}" type="presParOf" srcId="{69951EDC-D1C7-864A-97F4-4CC4EA848E61}" destId="{9AACE453-4602-9845-B5E5-5BDBF8A2B9CA}" srcOrd="6" destOrd="0" presId="urn:microsoft.com/office/officeart/2005/8/layout/radial1"/>
    <dgm:cxn modelId="{13F3034B-4D31-5E41-BC7F-71461170CB74}" type="presParOf" srcId="{69951EDC-D1C7-864A-97F4-4CC4EA848E61}" destId="{09210364-C7BA-F34C-9F54-5AD6E89C873F}" srcOrd="7" destOrd="0" presId="urn:microsoft.com/office/officeart/2005/8/layout/radial1"/>
    <dgm:cxn modelId="{B2C29C5B-E8BC-6344-9DD8-047D04537996}" type="presParOf" srcId="{09210364-C7BA-F34C-9F54-5AD6E89C873F}" destId="{30586273-945A-CB43-B899-EA27C90EA0B8}" srcOrd="0" destOrd="0" presId="urn:microsoft.com/office/officeart/2005/8/layout/radial1"/>
    <dgm:cxn modelId="{607CBBF4-FDA0-8B42-8213-CCC108E16107}" type="presParOf" srcId="{69951EDC-D1C7-864A-97F4-4CC4EA848E61}" destId="{B75F2BA5-0C69-714A-9A82-342D3319D55E}"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CFCA11-CB33-4B34-8CAE-8EF543F5F7C1}">
      <dsp:nvSpPr>
        <dsp:cNvPr id="0" name=""/>
        <dsp:cNvSpPr/>
      </dsp:nvSpPr>
      <dsp:spPr>
        <a:xfrm>
          <a:off x="3222959" y="1485"/>
          <a:ext cx="1682081" cy="980155"/>
        </a:xfrm>
        <a:prstGeom prst="rect">
          <a:avLst/>
        </a:prstGeom>
        <a:solidFill>
          <a:srgbClr val="FFC000"/>
        </a:solidFill>
        <a:ln>
          <a:noFill/>
        </a:ln>
        <a:effectLst>
          <a:outerShdw blurRad="38100" dist="12700" dir="5400000" algn="ctr" rotWithShape="0">
            <a:srgbClr val="000000">
              <a:alpha val="63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1120" tIns="71120" rIns="71120" bIns="71120" numCol="1" spcCol="1270" anchor="ctr" anchorCtr="0">
          <a:noAutofit/>
        </a:bodyPr>
        <a:lstStyle/>
        <a:p>
          <a:pPr lvl="0" algn="ctr" defTabSz="1244600">
            <a:lnSpc>
              <a:spcPct val="90000"/>
            </a:lnSpc>
            <a:spcBef>
              <a:spcPct val="0"/>
            </a:spcBef>
            <a:spcAft>
              <a:spcPct val="35000"/>
            </a:spcAft>
          </a:pPr>
          <a:r>
            <a:rPr lang="fa-IR" sz="2800" kern="1200" dirty="0" smtClean="0">
              <a:solidFill>
                <a:schemeClr val="bg2"/>
              </a:solidFill>
              <a:cs typeface="A Farhood" panose="02000503000000020004" pitchFamily="2" charset="-78"/>
            </a:rPr>
            <a:t>سرمایه و نیروی کار</a:t>
          </a:r>
          <a:endParaRPr lang="en-US" sz="2800" kern="1200" dirty="0">
            <a:solidFill>
              <a:schemeClr val="bg2"/>
            </a:solidFill>
            <a:cs typeface="A Farhood" panose="02000503000000020004" pitchFamily="2" charset="-78"/>
          </a:endParaRPr>
        </a:p>
      </dsp:txBody>
      <dsp:txXfrm>
        <a:off x="3222959" y="1485"/>
        <a:ext cx="1682081" cy="980155"/>
      </dsp:txXfrm>
    </dsp:sp>
    <dsp:sp modelId="{34BC4155-8985-40E0-B65F-6C0A7A8375E2}">
      <dsp:nvSpPr>
        <dsp:cNvPr id="0" name=""/>
        <dsp:cNvSpPr/>
      </dsp:nvSpPr>
      <dsp:spPr>
        <a:xfrm>
          <a:off x="2506145" y="1030647"/>
          <a:ext cx="3115709" cy="980155"/>
        </a:xfrm>
        <a:prstGeom prst="rect">
          <a:avLst/>
        </a:prstGeom>
        <a:solidFill>
          <a:srgbClr val="FFC000"/>
        </a:solidFill>
        <a:ln>
          <a:noFill/>
        </a:ln>
        <a:effectLst>
          <a:outerShdw blurRad="38100" dist="12700" dir="5400000" algn="ctr" rotWithShape="0">
            <a:srgbClr val="000000">
              <a:alpha val="63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3980" tIns="93980" rIns="93980" bIns="93980" numCol="1" spcCol="1270" anchor="ctr" anchorCtr="0">
          <a:noAutofit/>
        </a:bodyPr>
        <a:lstStyle/>
        <a:p>
          <a:pPr lvl="0" algn="ctr" defTabSz="1644650">
            <a:lnSpc>
              <a:spcPct val="90000"/>
            </a:lnSpc>
            <a:spcBef>
              <a:spcPct val="0"/>
            </a:spcBef>
            <a:spcAft>
              <a:spcPct val="35000"/>
            </a:spcAft>
          </a:pPr>
          <a:r>
            <a:rPr lang="fa-IR" sz="3700" kern="1200" dirty="0" smtClean="0">
              <a:solidFill>
                <a:schemeClr val="bg2"/>
              </a:solidFill>
              <a:cs typeface="A Farhood" panose="02000503000000020004" pitchFamily="2" charset="-78"/>
            </a:rPr>
            <a:t>فرایند تولید</a:t>
          </a:r>
          <a:endParaRPr lang="en-US" sz="3700" kern="1200" dirty="0">
            <a:solidFill>
              <a:schemeClr val="bg2"/>
            </a:solidFill>
            <a:cs typeface="A Farhood" panose="02000503000000020004" pitchFamily="2" charset="-78"/>
          </a:endParaRPr>
        </a:p>
      </dsp:txBody>
      <dsp:txXfrm>
        <a:off x="2506145" y="1030647"/>
        <a:ext cx="3115709" cy="980155"/>
      </dsp:txXfrm>
    </dsp:sp>
    <dsp:sp modelId="{2362E251-24F6-4FF5-A674-EBF36BAF116A}">
      <dsp:nvSpPr>
        <dsp:cNvPr id="0" name=""/>
        <dsp:cNvSpPr/>
      </dsp:nvSpPr>
      <dsp:spPr>
        <a:xfrm>
          <a:off x="2363734" y="2059810"/>
          <a:ext cx="3400531" cy="980155"/>
        </a:xfrm>
        <a:prstGeom prst="rect">
          <a:avLst/>
        </a:prstGeom>
        <a:solidFill>
          <a:srgbClr val="FFC000"/>
        </a:solidFill>
        <a:ln>
          <a:noFill/>
        </a:ln>
        <a:effectLst>
          <a:outerShdw blurRad="38100" dist="12700" dir="5400000" algn="ctr" rotWithShape="0">
            <a:srgbClr val="000000">
              <a:alpha val="63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3980" tIns="93980" rIns="93980" bIns="93980" numCol="1" spcCol="1270" anchor="ctr" anchorCtr="0">
          <a:noAutofit/>
        </a:bodyPr>
        <a:lstStyle/>
        <a:p>
          <a:pPr lvl="0" algn="ctr" defTabSz="1644650">
            <a:lnSpc>
              <a:spcPct val="90000"/>
            </a:lnSpc>
            <a:spcBef>
              <a:spcPct val="0"/>
            </a:spcBef>
            <a:spcAft>
              <a:spcPct val="35000"/>
            </a:spcAft>
          </a:pPr>
          <a:r>
            <a:rPr lang="fa-IR" sz="3700" kern="1200" dirty="0" smtClean="0">
              <a:solidFill>
                <a:schemeClr val="bg2"/>
              </a:solidFill>
              <a:cs typeface="A Farhood" panose="02000503000000020004" pitchFamily="2" charset="-78"/>
            </a:rPr>
            <a:t>محصولات و خدمات</a:t>
          </a:r>
          <a:endParaRPr lang="en-US" sz="3700" kern="1200" dirty="0">
            <a:solidFill>
              <a:schemeClr val="bg2"/>
            </a:solidFill>
            <a:cs typeface="A Farhood" panose="02000503000000020004" pitchFamily="2" charset="-78"/>
          </a:endParaRPr>
        </a:p>
      </dsp:txBody>
      <dsp:txXfrm>
        <a:off x="2363734" y="2059810"/>
        <a:ext cx="3400531" cy="9801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flip="none" rotWithShape="1">
          <a:gsLst>
            <a:gs pos="0">
              <a:srgbClr val="B1DDFF"/>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DDA51639-B2D6-4652-B8C3-1B4C224A7BAF}" type="datetimeFigureOut">
              <a:rPr lang="en-US" smtClean="0"/>
              <a:t>5/28/2020</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247341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 Farhood" panose="02000503000000020004" pitchFamily="2" charset="-78"/>
                <a:cs typeface="A Farhood" panose="02000503000000020004" pitchFamily="2" charset="-78"/>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A Farhood" panose="02000503000000020004" pitchFamily="2" charset="-78"/>
                <a:cs typeface="A Farhood" panose="02000503000000020004" pitchFamily="2" charset="-78"/>
              </a:defRPr>
            </a:lvl1pPr>
            <a:lvl2pPr>
              <a:defRPr>
                <a:latin typeface="A Farhood" panose="02000503000000020004" pitchFamily="2" charset="-78"/>
                <a:cs typeface="A Farhood" panose="02000503000000020004" pitchFamily="2" charset="-78"/>
              </a:defRPr>
            </a:lvl2pPr>
            <a:lvl3pPr>
              <a:defRPr/>
            </a:lvl3pPr>
            <a:lvl4pPr>
              <a:defRPr/>
            </a:lvl4pPr>
            <a:lvl5pPr>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2FF5DD9-2C52-442D-92E2-8072C0C3D7CD}" type="datetimeFigureOut">
              <a:rPr lang="en-US" smtClean="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948806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gradFill flip="none" rotWithShape="1">
          <a:gsLst>
            <a:gs pos="0">
              <a:schemeClr val="bg2">
                <a:tint val="80000"/>
                <a:shade val="100000"/>
                <a:satMod val="300000"/>
              </a:schemeClr>
            </a:gs>
            <a:gs pos="100000">
              <a:srgbClr val="B1DDFF">
                <a:lumMod val="64000"/>
                <a:lumOff val="36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C44961B7-6B89-48AB-966F-622E2788EECC}" type="datetimeFigureOut">
              <a:rPr lang="en-US" smtClean="0"/>
              <a:t>5/28/2020</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4FAB73BC-B049-4115-A692-8D63A059BFB8}" type="slidenum">
              <a:rPr lang="en-US" smtClean="0"/>
              <a:t>‹#›</a:t>
            </a:fld>
            <a:endParaRPr lang="en-US" dirty="0"/>
          </a:p>
        </p:txBody>
      </p:sp>
    </p:spTree>
    <p:extLst>
      <p:ext uri="{BB962C8B-B14F-4D97-AF65-F5344CB8AC3E}">
        <p14:creationId xmlns:p14="http://schemas.microsoft.com/office/powerpoint/2010/main" val="49699685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smtClean="0"/>
              <a:t>5/28/2020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19971598"/>
      </p:ext>
    </p:extLst>
  </p:cSld>
  <p:clrMapOvr>
    <a:masterClrMapping/>
  </p:clrMapOvr>
  <p:extLst>
    <p:ext uri="{DCECCB84-F9BA-43D5-87BE-67443E8EF086}">
      <p15:sldGuideLst xmlns:p15="http://schemas.microsoft.com/office/powerpoint/2012/main" xmlns=""/>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smtClean="0"/>
              <a:t>5/28/2020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16885535"/>
      </p:ext>
    </p:extLst>
  </p:cSld>
  <p:clrMapOvr>
    <a:masterClrMapping/>
  </p:clrMapOvr>
  <p:extLst>
    <p:ext uri="{DCECCB84-F9BA-43D5-87BE-67443E8EF086}">
      <p15:sldGuideLst xmlns:p15="http://schemas.microsoft.com/office/powerpoint/2012/main" xmlns=""/>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 Farhood" panose="02000503000000020004" pitchFamily="2" charset="-78"/>
                <a:cs typeface="A Farhood" panose="02000503000000020004" pitchFamily="2" charset="-78"/>
              </a:defRPr>
            </a:lvl1pPr>
          </a:lstStyle>
          <a:p>
            <a:r>
              <a:rPr lang="en-US" dirty="0"/>
              <a:t>Click to edit Master title style</a:t>
            </a:r>
          </a:p>
        </p:txBody>
      </p:sp>
      <p:sp>
        <p:nvSpPr>
          <p:cNvPr id="3" name="Date Placeholder 2"/>
          <p:cNvSpPr>
            <a:spLocks noGrp="1"/>
          </p:cNvSpPr>
          <p:nvPr>
            <p:ph type="dt" sz="half" idx="10"/>
          </p:nvPr>
        </p:nvSpPr>
        <p:spPr/>
        <p:txBody>
          <a:bodyPr/>
          <a:lstStyle/>
          <a:p>
            <a:fld id="{10B90D90-AA62-404D-A741-635B4370F9CB}" type="datetimeFigureOut">
              <a:rPr lang="en-US" smtClean="0"/>
              <a:t>5/28/2020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82484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smtClean="0"/>
              <a:t>5/28/2020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64916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1CF131DD-A141-4471-BCF9-C6073EDD7E20}" type="datetimeFigureOut">
              <a:rPr lang="en-US" smtClean="0"/>
              <a:t>5/28/2020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61605588"/>
      </p:ext>
    </p:extLst>
  </p:cSld>
  <p:clrMapOvr>
    <a:masterClrMapping/>
  </p:clrMapOvr>
  <p:extLst>
    <p:ext uri="{DCECCB84-F9BA-43D5-87BE-67443E8EF086}">
      <p15:sldGuideLst xmlns:p15="http://schemas.microsoft.com/office/powerpoint/2012/main" xmlns=""/>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AB334A90-EB03-42F3-8859-2C2B2724C058}" type="datetimeFigureOut">
              <a:rPr lang="en-US" smtClean="0"/>
              <a:t>5/28/2020</a:t>
            </a:fld>
            <a:endParaRPr lang="en-US" dirty="0"/>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dirty="0"/>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68769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smtClean="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29728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smtClean="0"/>
              <a:t>5/28/2020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939122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smtClean="0"/>
              <a:t>5/28/2020</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smtClean="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2908028468"/>
      </p:ext>
    </p:extLst>
  </p:cSld>
  <p:clrMap bg1="dk1" tx1="lt1" bg2="dk2" tx2="lt2" accent1="accent1" accent2="accent2" accent3="accent3" accent4="accent4" accent5="accent5" accent6="accent6" hlink="hlink" folHlink="folHlink"/>
  <p:sldLayoutIdLst>
    <p:sldLayoutId id="2147484000" r:id="rId1"/>
    <p:sldLayoutId id="2147484001" r:id="rId2"/>
    <p:sldLayoutId id="2147484002" r:id="rId3"/>
    <p:sldLayoutId id="2147484003" r:id="rId4"/>
    <p:sldLayoutId id="2147484004" r:id="rId5"/>
    <p:sldLayoutId id="2147484005" r:id="rId6"/>
    <p:sldLayoutId id="2147484006" r:id="rId7"/>
    <p:sldLayoutId id="2147484007" r:id="rId8"/>
    <p:sldLayoutId id="2147484008" r:id="rId9"/>
    <p:sldLayoutId id="2147484009" r:id="rId10"/>
    <p:sldLayoutId id="2147484010" r:id="rId11"/>
  </p:sldLayoutIdLst>
  <p:hf sldNum="0" hdr="0" ftr="0" dt="0"/>
  <p:txStyles>
    <p:titleStyle>
      <a:lvl1pPr algn="l" defTabSz="914400" rtl="1" eaLnBrk="1" latinLnBrk="0" hangingPunct="1">
        <a:lnSpc>
          <a:spcPct val="90000"/>
        </a:lnSpc>
        <a:spcBef>
          <a:spcPct val="0"/>
        </a:spcBef>
        <a:buNone/>
        <a:defRPr lang="en-US" sz="4800" kern="1200" cap="none" spc="0" baseline="0" dirty="0">
          <a:solidFill>
            <a:schemeClr val="tx1">
              <a:lumMod val="85000"/>
              <a:lumOff val="15000"/>
            </a:schemeClr>
          </a:solidFill>
          <a:effectLst/>
          <a:latin typeface="A Farhood" panose="02000503000000020004" pitchFamily="2" charset="-78"/>
          <a:ea typeface="+mn-ea"/>
          <a:cs typeface="A Farhood" panose="02000503000000020004" pitchFamily="2" charset="-78"/>
        </a:defRPr>
      </a:lvl1pPr>
    </p:titleStyle>
    <p:bodyStyle>
      <a:lvl1pPr marL="182880" indent="-182880" algn="r" defTabSz="914400" rtl="1"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A Farhood" panose="02000503000000020004" pitchFamily="2" charset="-78"/>
          <a:ea typeface="+mn-ea"/>
          <a:cs typeface="A Farhood" panose="02000503000000020004" pitchFamily="2" charset="-78"/>
        </a:defRPr>
      </a:lvl1pPr>
      <a:lvl2pPr marL="457200" indent="-182880" algn="r" defTabSz="914400" rtl="1" eaLnBrk="1" latinLnBrk="0" hangingPunct="1">
        <a:lnSpc>
          <a:spcPct val="100000"/>
        </a:lnSpc>
        <a:spcBef>
          <a:spcPts val="500"/>
        </a:spcBef>
        <a:buClr>
          <a:schemeClr val="tx2"/>
        </a:buClr>
        <a:buFont typeface="Arial" pitchFamily="34" charset="0"/>
        <a:buChar char="•"/>
        <a:defRPr sz="1600" kern="1200">
          <a:solidFill>
            <a:schemeClr val="tx1"/>
          </a:solidFill>
          <a:latin typeface="A Farhood" panose="02000503000000020004" pitchFamily="2" charset="-78"/>
          <a:ea typeface="+mn-ea"/>
          <a:cs typeface="A Farhood" panose="02000503000000020004" pitchFamily="2" charset="-78"/>
        </a:defRPr>
      </a:lvl2pPr>
      <a:lvl3pPr marL="731520" indent="-182880" algn="r" defTabSz="914400" rtl="1" eaLnBrk="1" latinLnBrk="0" hangingPunct="1">
        <a:lnSpc>
          <a:spcPct val="100000"/>
        </a:lnSpc>
        <a:spcBef>
          <a:spcPts val="500"/>
        </a:spcBef>
        <a:buClr>
          <a:schemeClr val="tx2"/>
        </a:buClr>
        <a:buFont typeface="Arial" pitchFamily="34" charset="0"/>
        <a:buChar char="•"/>
        <a:defRPr sz="1400" kern="1200">
          <a:solidFill>
            <a:schemeClr val="tx1"/>
          </a:solidFill>
          <a:latin typeface="A Farhood" panose="02000503000000020004" pitchFamily="2" charset="-78"/>
          <a:ea typeface="+mn-ea"/>
          <a:cs typeface="A Farhood" panose="02000503000000020004" pitchFamily="2" charset="-78"/>
        </a:defRPr>
      </a:lvl3pPr>
      <a:lvl4pPr marL="1005840" indent="-182880" algn="r" defTabSz="914400" rtl="1" eaLnBrk="1" latinLnBrk="0" hangingPunct="1">
        <a:lnSpc>
          <a:spcPct val="100000"/>
        </a:lnSpc>
        <a:spcBef>
          <a:spcPts val="500"/>
        </a:spcBef>
        <a:buClr>
          <a:schemeClr val="tx2"/>
        </a:buClr>
        <a:buFont typeface="Arial" pitchFamily="34" charset="0"/>
        <a:buChar char="•"/>
        <a:defRPr sz="1400" kern="1200">
          <a:solidFill>
            <a:schemeClr val="tx1"/>
          </a:solidFill>
          <a:latin typeface="A Farhood" panose="02000503000000020004" pitchFamily="2" charset="-78"/>
          <a:ea typeface="+mn-ea"/>
          <a:cs typeface="A Farhood" panose="02000503000000020004" pitchFamily="2" charset="-78"/>
        </a:defRPr>
      </a:lvl4pPr>
      <a:lvl5pPr marL="1280160" indent="-182880" algn="r" defTabSz="914400" rtl="1" eaLnBrk="1" latinLnBrk="0" hangingPunct="1">
        <a:lnSpc>
          <a:spcPct val="100000"/>
        </a:lnSpc>
        <a:spcBef>
          <a:spcPts val="500"/>
        </a:spcBef>
        <a:buClr>
          <a:schemeClr val="tx2"/>
        </a:buClr>
        <a:buFont typeface="Arial" pitchFamily="34" charset="0"/>
        <a:buChar char="•"/>
        <a:defRPr sz="1400" kern="1200">
          <a:solidFill>
            <a:schemeClr val="tx1"/>
          </a:solidFill>
          <a:latin typeface="A Farhood" panose="02000503000000020004" pitchFamily="2" charset="-78"/>
          <a:ea typeface="+mn-ea"/>
          <a:cs typeface="A Farhood" panose="02000503000000020004" pitchFamily="2" charset="-78"/>
        </a:defRPr>
      </a:lvl5pPr>
      <a:lvl6pPr marL="1600000" indent="-228600" algn="r" defTabSz="914400" rtl="1"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r" defTabSz="914400" rtl="1"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r" defTabSz="914400" rtl="1"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r" defTabSz="914400" rtl="1"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85462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sz="6000" dirty="0" smtClean="0">
                <a:cs typeface="A Farhood" panose="02000503000000020004" pitchFamily="2" charset="-78"/>
              </a:rPr>
              <a:t>سیستم های اطلاعاتی، سازمان ها، مدیریت و راهبرد</a:t>
            </a:r>
            <a:endParaRPr lang="en-US" sz="6000" dirty="0">
              <a:cs typeface="A Farhood" panose="02000503000000020004" pitchFamily="2" charset="-78"/>
            </a:endParaRPr>
          </a:p>
        </p:txBody>
      </p:sp>
    </p:spTree>
    <p:extLst>
      <p:ext uri="{BB962C8B-B14F-4D97-AF65-F5344CB8AC3E}">
        <p14:creationId xmlns:p14="http://schemas.microsoft.com/office/powerpoint/2010/main" val="39028891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63625" y="1086928"/>
            <a:ext cx="9070847" cy="974785"/>
          </a:xfrm>
        </p:spPr>
        <p:txBody>
          <a:bodyPr/>
          <a:lstStyle/>
          <a:p>
            <a:r>
              <a:rPr lang="fa-IR" sz="5400" dirty="0" smtClean="0">
                <a:cs typeface="A Farhood" panose="02000503000000020004" pitchFamily="2" charset="-78"/>
              </a:rPr>
              <a:t>اهداف</a:t>
            </a:r>
            <a:endParaRPr lang="en-US" sz="5400" dirty="0">
              <a:cs typeface="A Farhood" panose="02000503000000020004" pitchFamily="2" charset="-78"/>
            </a:endParaRPr>
          </a:p>
        </p:txBody>
      </p:sp>
      <p:sp>
        <p:nvSpPr>
          <p:cNvPr id="5" name="Text Placeholder 4"/>
          <p:cNvSpPr>
            <a:spLocks noGrp="1"/>
          </p:cNvSpPr>
          <p:nvPr>
            <p:ph type="body" idx="1"/>
          </p:nvPr>
        </p:nvSpPr>
        <p:spPr>
          <a:xfrm>
            <a:off x="1563624" y="2268747"/>
            <a:ext cx="9070848" cy="2870515"/>
          </a:xfrm>
        </p:spPr>
        <p:txBody>
          <a:bodyPr>
            <a:noAutofit/>
          </a:bodyPr>
          <a:lstStyle/>
          <a:p>
            <a:pPr algn="r"/>
            <a:r>
              <a:rPr lang="fa-IR" sz="2800" dirty="0" smtClean="0">
                <a:cs typeface="A Farhood" panose="02000503000000020004" pitchFamily="2" charset="-78"/>
              </a:rPr>
              <a:t>+ خصوصیات مهم سازمان ها که مدیران به منظور ساختن و استفاده از سیستم های اطلاعاتی باید بدانند.</a:t>
            </a:r>
          </a:p>
          <a:p>
            <a:pPr algn="r"/>
            <a:r>
              <a:rPr lang="fa-IR" sz="2800" dirty="0" smtClean="0">
                <a:cs typeface="A Farhood" panose="02000503000000020004" pitchFamily="2" charset="-78"/>
              </a:rPr>
              <a:t>+ تاثیر سیستم های اطلاعاتی بر سازمان ها</a:t>
            </a:r>
          </a:p>
          <a:p>
            <a:pPr algn="r"/>
            <a:r>
              <a:rPr lang="fa-IR" sz="2800" dirty="0" smtClean="0">
                <a:cs typeface="A Farhood" panose="02000503000000020004" pitchFamily="2" charset="-78"/>
              </a:rPr>
              <a:t>+ تاثیر سیستم های اطلاعاتی بر فعالیت مدیران</a:t>
            </a:r>
          </a:p>
          <a:p>
            <a:pPr algn="r"/>
            <a:r>
              <a:rPr lang="fa-IR" sz="2800" dirty="0" smtClean="0">
                <a:cs typeface="A Farhood" panose="02000503000000020004" pitchFamily="2" charset="-78"/>
              </a:rPr>
              <a:t>+ چگونگی حمایت سیستم های اطلاعاتی از راهبردهای مختلف کسب و کار به منظور دستیابی به مزیت رقابتی</a:t>
            </a:r>
          </a:p>
          <a:p>
            <a:pPr algn="r"/>
            <a:r>
              <a:rPr lang="fa-IR" sz="2800" dirty="0" smtClean="0">
                <a:cs typeface="A Farhood" panose="02000503000000020004" pitchFamily="2" charset="-78"/>
              </a:rPr>
              <a:t>+ چالش های سیستم های اطلاعاتی راهبردی و راه حل های مدیریتی آن</a:t>
            </a:r>
            <a:endParaRPr lang="en-US" sz="2800" dirty="0">
              <a:cs typeface="A Farhood" panose="02000503000000020004" pitchFamily="2" charset="-78"/>
            </a:endParaRPr>
          </a:p>
        </p:txBody>
      </p:sp>
    </p:spTree>
    <p:extLst>
      <p:ext uri="{BB962C8B-B14F-4D97-AF65-F5344CB8AC3E}">
        <p14:creationId xmlns:p14="http://schemas.microsoft.com/office/powerpoint/2010/main" val="2798999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algn="ctr"/>
            <a:r>
              <a:rPr lang="fa-IR" sz="6000" dirty="0" smtClean="0">
                <a:solidFill>
                  <a:srgbClr val="FFC000"/>
                </a:solidFill>
                <a:cs typeface="A Farhood" panose="02000503000000020004" pitchFamily="2" charset="-78"/>
              </a:rPr>
              <a:t>سازمان ها و سیستم های اطلاعاتی</a:t>
            </a:r>
            <a:endParaRPr lang="en-US" sz="6000" dirty="0">
              <a:solidFill>
                <a:srgbClr val="FFC000"/>
              </a:solidFill>
              <a:cs typeface="A Farhood" panose="02000503000000020004" pitchFamily="2" charset="-78"/>
            </a:endParaRPr>
          </a:p>
        </p:txBody>
      </p:sp>
      <p:sp>
        <p:nvSpPr>
          <p:cNvPr id="8" name="Content Placeholder 7"/>
          <p:cNvSpPr>
            <a:spLocks noGrp="1"/>
          </p:cNvSpPr>
          <p:nvPr>
            <p:ph idx="1"/>
          </p:nvPr>
        </p:nvSpPr>
        <p:spPr>
          <a:xfrm>
            <a:off x="816634" y="2146252"/>
            <a:ext cx="10058400" cy="3931920"/>
          </a:xfrm>
        </p:spPr>
        <p:txBody>
          <a:bodyPr>
            <a:normAutofit fontScale="92500" lnSpcReduction="10000"/>
          </a:bodyPr>
          <a:lstStyle/>
          <a:p>
            <a:pPr marL="0" indent="0" algn="ctr">
              <a:buNone/>
            </a:pPr>
            <a:r>
              <a:rPr lang="fa-IR" sz="3600" dirty="0" smtClean="0">
                <a:cs typeface="A Farhood" panose="02000503000000020004" pitchFamily="2" charset="-78"/>
              </a:rPr>
              <a:t>+ اثر متقابل و تعامل پیچیده</a:t>
            </a:r>
          </a:p>
          <a:p>
            <a:pPr marL="0" indent="0" algn="r">
              <a:buNone/>
            </a:pPr>
            <a:r>
              <a:rPr lang="fa-IR" sz="3600" dirty="0" smtClean="0">
                <a:cs typeface="A Farhood" panose="02000503000000020004" pitchFamily="2" charset="-78"/>
              </a:rPr>
              <a:t>تحت تاثیر : </a:t>
            </a:r>
            <a:br>
              <a:rPr lang="fa-IR" sz="3600" dirty="0" smtClean="0">
                <a:cs typeface="A Farhood" panose="02000503000000020004" pitchFamily="2" charset="-78"/>
              </a:rPr>
            </a:br>
            <a:r>
              <a:rPr lang="fa-IR" sz="3600" dirty="0" smtClean="0">
                <a:cs typeface="A Farhood" panose="02000503000000020004" pitchFamily="2" charset="-78"/>
              </a:rPr>
              <a:t>ساختار سازمان</a:t>
            </a:r>
            <a:br>
              <a:rPr lang="fa-IR" sz="3600" dirty="0" smtClean="0">
                <a:cs typeface="A Farhood" panose="02000503000000020004" pitchFamily="2" charset="-78"/>
              </a:rPr>
            </a:br>
            <a:r>
              <a:rPr lang="fa-IR" sz="3600" dirty="0" smtClean="0">
                <a:cs typeface="A Farhood" panose="02000503000000020004" pitchFamily="2" charset="-78"/>
              </a:rPr>
              <a:t>رویه های عملیاتی استاندارد</a:t>
            </a:r>
            <a:br>
              <a:rPr lang="fa-IR" sz="3600" dirty="0" smtClean="0">
                <a:cs typeface="A Farhood" panose="02000503000000020004" pitchFamily="2" charset="-78"/>
              </a:rPr>
            </a:br>
            <a:r>
              <a:rPr lang="fa-IR" sz="3600" dirty="0" smtClean="0">
                <a:cs typeface="A Farhood" panose="02000503000000020004" pitchFamily="2" charset="-78"/>
              </a:rPr>
              <a:t>سیاست ها</a:t>
            </a:r>
            <a:br>
              <a:rPr lang="fa-IR" sz="3600" dirty="0" smtClean="0">
                <a:cs typeface="A Farhood" panose="02000503000000020004" pitchFamily="2" charset="-78"/>
              </a:rPr>
            </a:br>
            <a:r>
              <a:rPr lang="fa-IR" sz="3600" dirty="0" smtClean="0">
                <a:cs typeface="A Farhood" panose="02000503000000020004" pitchFamily="2" charset="-78"/>
              </a:rPr>
              <a:t>فرهنگ </a:t>
            </a:r>
            <a:br>
              <a:rPr lang="fa-IR" sz="3600" dirty="0" smtClean="0">
                <a:cs typeface="A Farhood" panose="02000503000000020004" pitchFamily="2" charset="-78"/>
              </a:rPr>
            </a:br>
            <a:r>
              <a:rPr lang="fa-IR" sz="3600" dirty="0" smtClean="0">
                <a:cs typeface="A Farhood" panose="02000503000000020004" pitchFamily="2" charset="-78"/>
              </a:rPr>
              <a:t>محیط پیرامونی</a:t>
            </a:r>
            <a:br>
              <a:rPr lang="fa-IR" sz="3600" dirty="0" smtClean="0">
                <a:cs typeface="A Farhood" panose="02000503000000020004" pitchFamily="2" charset="-78"/>
              </a:rPr>
            </a:br>
            <a:r>
              <a:rPr lang="fa-IR" sz="3600" dirty="0" smtClean="0">
                <a:cs typeface="A Farhood" panose="02000503000000020004" pitchFamily="2" charset="-78"/>
              </a:rPr>
              <a:t>تصمیمات مدیریت (طراحی و درک)</a:t>
            </a:r>
            <a:endParaRPr lang="en-US" sz="3600" dirty="0">
              <a:cs typeface="A Farhood" panose="02000503000000020004" pitchFamily="2" charset="-78"/>
            </a:endParaRPr>
          </a:p>
        </p:txBody>
      </p:sp>
    </p:spTree>
    <p:extLst>
      <p:ext uri="{BB962C8B-B14F-4D97-AF65-F5344CB8AC3E}">
        <p14:creationId xmlns:p14="http://schemas.microsoft.com/office/powerpoint/2010/main" val="268050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4300267" y="1998236"/>
            <a:ext cx="3752490" cy="2631057"/>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solidFill>
                  <a:srgbClr val="FFC000"/>
                </a:solidFill>
                <a:cs typeface="A Farhood" panose="02000503000000020004" pitchFamily="2" charset="-78"/>
              </a:rPr>
              <a:t>ساختار </a:t>
            </a:r>
            <a:r>
              <a:rPr lang="fa-IR" sz="2800" dirty="0">
                <a:solidFill>
                  <a:srgbClr val="FFC000"/>
                </a:solidFill>
                <a:cs typeface="A Farhood" panose="02000503000000020004" pitchFamily="2" charset="-78"/>
              </a:rPr>
              <a:t>سازمان</a:t>
            </a:r>
            <a:br>
              <a:rPr lang="fa-IR" sz="2800" dirty="0">
                <a:solidFill>
                  <a:srgbClr val="FFC000"/>
                </a:solidFill>
                <a:cs typeface="A Farhood" panose="02000503000000020004" pitchFamily="2" charset="-78"/>
              </a:rPr>
            </a:br>
            <a:r>
              <a:rPr lang="fa-IR" sz="2800" dirty="0">
                <a:solidFill>
                  <a:srgbClr val="FFC000"/>
                </a:solidFill>
                <a:cs typeface="A Farhood" panose="02000503000000020004" pitchFamily="2" charset="-78"/>
              </a:rPr>
              <a:t>رویه های عملیاتی استاندارد</a:t>
            </a:r>
            <a:br>
              <a:rPr lang="fa-IR" sz="2800" dirty="0">
                <a:solidFill>
                  <a:srgbClr val="FFC000"/>
                </a:solidFill>
                <a:cs typeface="A Farhood" panose="02000503000000020004" pitchFamily="2" charset="-78"/>
              </a:rPr>
            </a:br>
            <a:r>
              <a:rPr lang="fa-IR" sz="2800" dirty="0">
                <a:solidFill>
                  <a:srgbClr val="FFC000"/>
                </a:solidFill>
                <a:cs typeface="A Farhood" panose="02000503000000020004" pitchFamily="2" charset="-78"/>
              </a:rPr>
              <a:t>سیاست ها</a:t>
            </a:r>
            <a:br>
              <a:rPr lang="fa-IR" sz="2800" dirty="0">
                <a:solidFill>
                  <a:srgbClr val="FFC000"/>
                </a:solidFill>
                <a:cs typeface="A Farhood" panose="02000503000000020004" pitchFamily="2" charset="-78"/>
              </a:rPr>
            </a:br>
            <a:r>
              <a:rPr lang="fa-IR" sz="2800" dirty="0">
                <a:solidFill>
                  <a:srgbClr val="FFC000"/>
                </a:solidFill>
                <a:cs typeface="A Farhood" panose="02000503000000020004" pitchFamily="2" charset="-78"/>
              </a:rPr>
              <a:t>فرهنگ </a:t>
            </a:r>
            <a:br>
              <a:rPr lang="fa-IR" sz="2800" dirty="0">
                <a:solidFill>
                  <a:srgbClr val="FFC000"/>
                </a:solidFill>
                <a:cs typeface="A Farhood" panose="02000503000000020004" pitchFamily="2" charset="-78"/>
              </a:rPr>
            </a:br>
            <a:r>
              <a:rPr lang="fa-IR" sz="2800" dirty="0">
                <a:solidFill>
                  <a:srgbClr val="FFC000"/>
                </a:solidFill>
                <a:cs typeface="A Farhood" panose="02000503000000020004" pitchFamily="2" charset="-78"/>
              </a:rPr>
              <a:t>محیط پیرامونی</a:t>
            </a:r>
            <a:br>
              <a:rPr lang="fa-IR" sz="2800" dirty="0">
                <a:solidFill>
                  <a:srgbClr val="FFC000"/>
                </a:solidFill>
                <a:cs typeface="A Farhood" panose="02000503000000020004" pitchFamily="2" charset="-78"/>
              </a:rPr>
            </a:br>
            <a:r>
              <a:rPr lang="fa-IR" sz="2800" dirty="0">
                <a:solidFill>
                  <a:srgbClr val="FFC000"/>
                </a:solidFill>
                <a:cs typeface="A Farhood" panose="02000503000000020004" pitchFamily="2" charset="-78"/>
              </a:rPr>
              <a:t>تصمیمات مدیریت</a:t>
            </a:r>
            <a:endParaRPr lang="en-US" sz="2800" dirty="0">
              <a:solidFill>
                <a:srgbClr val="FFC000"/>
              </a:solidFill>
            </a:endParaRPr>
          </a:p>
        </p:txBody>
      </p:sp>
      <p:sp>
        <p:nvSpPr>
          <p:cNvPr id="5" name="Oval 4"/>
          <p:cNvSpPr/>
          <p:nvPr/>
        </p:nvSpPr>
        <p:spPr>
          <a:xfrm>
            <a:off x="2262996" y="2955842"/>
            <a:ext cx="1639019" cy="100929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solidFill>
                  <a:schemeClr val="bg2"/>
                </a:solidFill>
                <a:cs typeface="A Farhood" panose="02000503000000020004" pitchFamily="2" charset="-78"/>
              </a:rPr>
              <a:t>سازمان ها</a:t>
            </a:r>
            <a:endParaRPr lang="en-US" sz="2800" dirty="0">
              <a:solidFill>
                <a:schemeClr val="bg2"/>
              </a:solidFill>
              <a:cs typeface="A Farhood" panose="02000503000000020004" pitchFamily="2" charset="-78"/>
            </a:endParaRPr>
          </a:p>
        </p:txBody>
      </p:sp>
      <p:sp>
        <p:nvSpPr>
          <p:cNvPr id="6" name="Oval 5"/>
          <p:cNvSpPr/>
          <p:nvPr/>
        </p:nvSpPr>
        <p:spPr>
          <a:xfrm>
            <a:off x="8384875" y="2835433"/>
            <a:ext cx="1639019" cy="100929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solidFill>
                  <a:schemeClr val="bg2"/>
                </a:solidFill>
                <a:cs typeface="A Farhood" panose="02000503000000020004" pitchFamily="2" charset="-78"/>
              </a:rPr>
              <a:t>فناوری اطلاعات</a:t>
            </a:r>
            <a:endParaRPr lang="en-US" sz="3200" dirty="0">
              <a:solidFill>
                <a:schemeClr val="bg2"/>
              </a:solidFill>
              <a:cs typeface="A Farhood" panose="02000503000000020004" pitchFamily="2" charset="-78"/>
            </a:endParaRPr>
          </a:p>
        </p:txBody>
      </p:sp>
      <p:sp>
        <p:nvSpPr>
          <p:cNvPr id="11" name="Curved Down Arrow 10"/>
          <p:cNvSpPr/>
          <p:nvPr/>
        </p:nvSpPr>
        <p:spPr>
          <a:xfrm>
            <a:off x="2859656" y="575381"/>
            <a:ext cx="6883879" cy="2199735"/>
          </a:xfrm>
          <a:prstGeom prst="curved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urved Down Arrow 15"/>
          <p:cNvSpPr/>
          <p:nvPr/>
        </p:nvSpPr>
        <p:spPr>
          <a:xfrm rot="10800000">
            <a:off x="2656935" y="4081448"/>
            <a:ext cx="6883879" cy="2199735"/>
          </a:xfrm>
          <a:prstGeom prst="curved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8651852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7200" dirty="0" smtClean="0">
                <a:solidFill>
                  <a:srgbClr val="FFC000"/>
                </a:solidFill>
                <a:cs typeface="A Farhood" panose="02000503000000020004" pitchFamily="2" charset="-78"/>
              </a:rPr>
              <a:t>سازمان چیست</a:t>
            </a:r>
            <a:endParaRPr lang="en-US" sz="7200" dirty="0">
              <a:solidFill>
                <a:srgbClr val="FFC000"/>
              </a:solidFill>
              <a:cs typeface="A Farhood" panose="02000503000000020004" pitchFamily="2" charset="-78"/>
            </a:endParaRPr>
          </a:p>
        </p:txBody>
      </p:sp>
      <p:sp>
        <p:nvSpPr>
          <p:cNvPr id="3" name="Content Placeholder 2"/>
          <p:cNvSpPr>
            <a:spLocks noGrp="1"/>
          </p:cNvSpPr>
          <p:nvPr>
            <p:ph idx="1"/>
          </p:nvPr>
        </p:nvSpPr>
        <p:spPr>
          <a:xfrm>
            <a:off x="1066800" y="2103120"/>
            <a:ext cx="10058400" cy="1088654"/>
          </a:xfrm>
        </p:spPr>
        <p:txBody>
          <a:bodyPr>
            <a:normAutofit/>
          </a:bodyPr>
          <a:lstStyle/>
          <a:p>
            <a:pPr algn="r"/>
            <a:r>
              <a:rPr lang="fa-IR" sz="2800" dirty="0" smtClean="0">
                <a:cs typeface="A Farhood" panose="02000503000000020004" pitchFamily="2" charset="-78"/>
              </a:rPr>
              <a:t>سازمان یک ساختار اجتماعی و رسمی و پایدار است که منابعی را از محیط دریافت می کند و برای تولید ستاده ها آن ها را پردازش می نماید.</a:t>
            </a:r>
            <a:endParaRPr lang="en-US" sz="2800" dirty="0">
              <a:cs typeface="A Farhood" panose="02000503000000020004" pitchFamily="2" charset="-78"/>
            </a:endParaRPr>
          </a:p>
        </p:txBody>
      </p:sp>
      <p:sp>
        <p:nvSpPr>
          <p:cNvPr id="4" name="TextBox 3"/>
          <p:cNvSpPr txBox="1"/>
          <p:nvPr/>
        </p:nvSpPr>
        <p:spPr>
          <a:xfrm>
            <a:off x="905774" y="3459192"/>
            <a:ext cx="10219426" cy="646331"/>
          </a:xfrm>
          <a:prstGeom prst="rect">
            <a:avLst/>
          </a:prstGeom>
          <a:noFill/>
        </p:spPr>
        <p:txBody>
          <a:bodyPr wrap="square" rtlCol="0">
            <a:spAutoFit/>
          </a:bodyPr>
          <a:lstStyle/>
          <a:p>
            <a:pPr algn="r"/>
            <a:r>
              <a:rPr lang="fa-IR" sz="3600" dirty="0" smtClean="0">
                <a:cs typeface="A Farhood" panose="02000503000000020004" pitchFamily="2" charset="-78"/>
              </a:rPr>
              <a:t>این تعریف فنی تمرکز بر سه مولفه:</a:t>
            </a:r>
            <a:endParaRPr lang="en-US" sz="3600" dirty="0">
              <a:cs typeface="A Farhood" panose="02000503000000020004" pitchFamily="2" charset="-78"/>
            </a:endParaRPr>
          </a:p>
        </p:txBody>
      </p:sp>
      <p:graphicFrame>
        <p:nvGraphicFramePr>
          <p:cNvPr id="5" name="Diagram 4"/>
          <p:cNvGraphicFramePr/>
          <p:nvPr>
            <p:extLst/>
          </p:nvPr>
        </p:nvGraphicFramePr>
        <p:xfrm>
          <a:off x="1712822" y="3280700"/>
          <a:ext cx="8128000" cy="3041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616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Rounded Rectangle 3"/>
          <p:cNvSpPr/>
          <p:nvPr/>
        </p:nvSpPr>
        <p:spPr>
          <a:xfrm>
            <a:off x="4183811" y="3229586"/>
            <a:ext cx="3079630" cy="151494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6000" dirty="0" smtClean="0">
                <a:solidFill>
                  <a:schemeClr val="bg2"/>
                </a:solidFill>
                <a:cs typeface="A Farhood" panose="02000503000000020004" pitchFamily="2" charset="-78"/>
              </a:rPr>
              <a:t>فرایند تولید</a:t>
            </a:r>
            <a:endParaRPr lang="en-US" sz="6000" dirty="0">
              <a:solidFill>
                <a:schemeClr val="bg2"/>
              </a:solidFill>
              <a:cs typeface="A Farhood" panose="02000503000000020004" pitchFamily="2" charset="-78"/>
            </a:endParaRPr>
          </a:p>
        </p:txBody>
      </p:sp>
      <p:sp>
        <p:nvSpPr>
          <p:cNvPr id="5" name="TextBox 4"/>
          <p:cNvSpPr txBox="1"/>
          <p:nvPr/>
        </p:nvSpPr>
        <p:spPr>
          <a:xfrm>
            <a:off x="5011947" y="2682815"/>
            <a:ext cx="1224951" cy="370936"/>
          </a:xfrm>
          <a:prstGeom prst="rect">
            <a:avLst/>
          </a:prstGeom>
          <a:noFill/>
        </p:spPr>
        <p:txBody>
          <a:bodyPr wrap="square" rtlCol="0">
            <a:spAutoFit/>
          </a:bodyPr>
          <a:lstStyle/>
          <a:p>
            <a:endParaRPr lang="en-US" dirty="0"/>
          </a:p>
        </p:txBody>
      </p:sp>
      <p:sp>
        <p:nvSpPr>
          <p:cNvPr id="6" name="TextBox 5"/>
          <p:cNvSpPr txBox="1"/>
          <p:nvPr/>
        </p:nvSpPr>
        <p:spPr>
          <a:xfrm>
            <a:off x="5158596" y="2506980"/>
            <a:ext cx="1423359" cy="646331"/>
          </a:xfrm>
          <a:prstGeom prst="rect">
            <a:avLst/>
          </a:prstGeom>
          <a:noFill/>
        </p:spPr>
        <p:txBody>
          <a:bodyPr wrap="square" rtlCol="0">
            <a:spAutoFit/>
          </a:bodyPr>
          <a:lstStyle/>
          <a:p>
            <a:r>
              <a:rPr lang="fa-IR" sz="3600" dirty="0" smtClean="0">
                <a:cs typeface="A Farhood" panose="02000503000000020004" pitchFamily="2" charset="-78"/>
              </a:rPr>
              <a:t>سازمان</a:t>
            </a:r>
            <a:endParaRPr lang="en-US" sz="3600" dirty="0">
              <a:cs typeface="A Farhood" panose="02000503000000020004" pitchFamily="2" charset="-78"/>
            </a:endParaRPr>
          </a:p>
        </p:txBody>
      </p:sp>
      <p:sp>
        <p:nvSpPr>
          <p:cNvPr id="9" name="TextBox 8"/>
          <p:cNvSpPr txBox="1"/>
          <p:nvPr/>
        </p:nvSpPr>
        <p:spPr>
          <a:xfrm>
            <a:off x="1457864" y="3795623"/>
            <a:ext cx="1656272" cy="560717"/>
          </a:xfrm>
          <a:prstGeom prst="rect">
            <a:avLst/>
          </a:prstGeom>
          <a:noFill/>
        </p:spPr>
        <p:txBody>
          <a:bodyPr wrap="square" rtlCol="0">
            <a:spAutoFit/>
          </a:bodyPr>
          <a:lstStyle/>
          <a:p>
            <a:endParaRPr lang="en-US" dirty="0"/>
          </a:p>
        </p:txBody>
      </p:sp>
      <p:sp>
        <p:nvSpPr>
          <p:cNvPr id="10" name="TextBox 9"/>
          <p:cNvSpPr txBox="1"/>
          <p:nvPr/>
        </p:nvSpPr>
        <p:spPr>
          <a:xfrm>
            <a:off x="1066800" y="3628846"/>
            <a:ext cx="2199736" cy="646331"/>
          </a:xfrm>
          <a:prstGeom prst="rect">
            <a:avLst/>
          </a:prstGeom>
          <a:noFill/>
        </p:spPr>
        <p:txBody>
          <a:bodyPr wrap="square" rtlCol="0">
            <a:spAutoFit/>
          </a:bodyPr>
          <a:lstStyle/>
          <a:p>
            <a:pPr algn="ctr"/>
            <a:r>
              <a:rPr lang="fa-IR" sz="3600" dirty="0" smtClean="0">
                <a:cs typeface="A Farhood" panose="02000503000000020004" pitchFamily="2" charset="-78"/>
              </a:rPr>
              <a:t>وارده ها از محیط</a:t>
            </a:r>
            <a:endParaRPr lang="en-US" sz="3600" dirty="0">
              <a:cs typeface="A Farhood" panose="02000503000000020004" pitchFamily="2" charset="-78"/>
            </a:endParaRPr>
          </a:p>
        </p:txBody>
      </p:sp>
      <p:sp>
        <p:nvSpPr>
          <p:cNvPr id="11" name="Right Arrow 10"/>
          <p:cNvSpPr/>
          <p:nvPr/>
        </p:nvSpPr>
        <p:spPr>
          <a:xfrm>
            <a:off x="3266536" y="3952011"/>
            <a:ext cx="762000" cy="21566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a:off x="7418716" y="3968151"/>
            <a:ext cx="762000" cy="21566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8180716" y="3690402"/>
            <a:ext cx="2225615" cy="646331"/>
          </a:xfrm>
          <a:prstGeom prst="rect">
            <a:avLst/>
          </a:prstGeom>
          <a:noFill/>
        </p:spPr>
        <p:txBody>
          <a:bodyPr wrap="square" rtlCol="0">
            <a:spAutoFit/>
          </a:bodyPr>
          <a:lstStyle/>
          <a:p>
            <a:r>
              <a:rPr lang="fa-IR" sz="3600" dirty="0" smtClean="0">
                <a:cs typeface="A Farhood" panose="02000503000000020004" pitchFamily="2" charset="-78"/>
              </a:rPr>
              <a:t>صادره ها به محیط</a:t>
            </a:r>
            <a:endParaRPr lang="en-US" sz="3600" dirty="0">
              <a:cs typeface="A Farhood" panose="02000503000000020004" pitchFamily="2" charset="-78"/>
            </a:endParaRPr>
          </a:p>
        </p:txBody>
      </p:sp>
      <p:sp>
        <p:nvSpPr>
          <p:cNvPr id="16" name="Curved Down Arrow 15"/>
          <p:cNvSpPr/>
          <p:nvPr/>
        </p:nvSpPr>
        <p:spPr>
          <a:xfrm rot="10800000">
            <a:off x="2385203" y="4517636"/>
            <a:ext cx="6478438" cy="776377"/>
          </a:xfrm>
          <a:prstGeom prst="curved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0665930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9676" y="2941607"/>
            <a:ext cx="1837426" cy="646331"/>
          </a:xfrm>
          <a:prstGeom prst="rect">
            <a:avLst/>
          </a:prstGeom>
          <a:noFill/>
        </p:spPr>
        <p:txBody>
          <a:bodyPr wrap="square" rtlCol="0">
            <a:spAutoFit/>
          </a:bodyPr>
          <a:lstStyle/>
          <a:p>
            <a:r>
              <a:rPr lang="fa-IR" sz="3600" dirty="0" smtClean="0">
                <a:cs typeface="A Farhood" panose="02000503000000020004" pitchFamily="2" charset="-78"/>
              </a:rPr>
              <a:t>منابع محیطی</a:t>
            </a:r>
            <a:endParaRPr lang="en-US" sz="3600" dirty="0">
              <a:cs typeface="A Farhood" panose="02000503000000020004" pitchFamily="2" charset="-78"/>
            </a:endParaRPr>
          </a:p>
        </p:txBody>
      </p:sp>
      <p:sp>
        <p:nvSpPr>
          <p:cNvPr id="5" name="TextBox 4"/>
          <p:cNvSpPr txBox="1"/>
          <p:nvPr/>
        </p:nvSpPr>
        <p:spPr>
          <a:xfrm>
            <a:off x="3390181" y="693906"/>
            <a:ext cx="3571336" cy="5509200"/>
          </a:xfrm>
          <a:prstGeom prst="rect">
            <a:avLst/>
          </a:prstGeom>
          <a:noFill/>
        </p:spPr>
        <p:txBody>
          <a:bodyPr wrap="square" rtlCol="0">
            <a:spAutoFit/>
          </a:bodyPr>
          <a:lstStyle/>
          <a:p>
            <a:pPr algn="r"/>
            <a:r>
              <a:rPr lang="fa-IR" sz="3200" dirty="0" smtClean="0">
                <a:cs typeface="A Farhood" panose="02000503000000020004" pitchFamily="2" charset="-78"/>
              </a:rPr>
              <a:t>ساختار</a:t>
            </a:r>
            <a:br>
              <a:rPr lang="fa-IR" sz="3200" dirty="0" smtClean="0">
                <a:cs typeface="A Farhood" panose="02000503000000020004" pitchFamily="2" charset="-78"/>
              </a:rPr>
            </a:br>
            <a:r>
              <a:rPr lang="fa-IR" sz="3200" dirty="0" smtClean="0">
                <a:cs typeface="A Farhood" panose="02000503000000020004" pitchFamily="2" charset="-78"/>
              </a:rPr>
              <a:t>                سلسله مراتب</a:t>
            </a:r>
            <a:br>
              <a:rPr lang="fa-IR" sz="3200" dirty="0" smtClean="0">
                <a:cs typeface="A Farhood" panose="02000503000000020004" pitchFamily="2" charset="-78"/>
              </a:rPr>
            </a:br>
            <a:r>
              <a:rPr lang="fa-IR" sz="3200" dirty="0" smtClean="0">
                <a:cs typeface="A Farhood" panose="02000503000000020004" pitchFamily="2" charset="-78"/>
              </a:rPr>
              <a:t>                تقسیم کار</a:t>
            </a:r>
            <a:br>
              <a:rPr lang="fa-IR" sz="3200" dirty="0" smtClean="0">
                <a:cs typeface="A Farhood" panose="02000503000000020004" pitchFamily="2" charset="-78"/>
              </a:rPr>
            </a:br>
            <a:r>
              <a:rPr lang="fa-IR" sz="3200" dirty="0" smtClean="0">
                <a:cs typeface="A Farhood" panose="02000503000000020004" pitchFamily="2" charset="-78"/>
              </a:rPr>
              <a:t>                قوانین رویه ها</a:t>
            </a:r>
            <a:br>
              <a:rPr lang="fa-IR" sz="3200" dirty="0" smtClean="0">
                <a:cs typeface="A Farhood" panose="02000503000000020004" pitchFamily="2" charset="-78"/>
              </a:rPr>
            </a:br>
            <a:r>
              <a:rPr lang="fa-IR" sz="3200" dirty="0" smtClean="0">
                <a:cs typeface="A Farhood" panose="02000503000000020004" pitchFamily="2" charset="-78"/>
              </a:rPr>
              <a:t>                 فرایندهای کسب و کار</a:t>
            </a:r>
          </a:p>
          <a:p>
            <a:pPr algn="r"/>
            <a:r>
              <a:rPr lang="fa-IR" sz="3200" dirty="0" smtClean="0">
                <a:cs typeface="A Farhood" panose="02000503000000020004" pitchFamily="2" charset="-78"/>
              </a:rPr>
              <a:t>فرایند</a:t>
            </a:r>
            <a:br>
              <a:rPr lang="fa-IR" sz="3200" dirty="0" smtClean="0">
                <a:cs typeface="A Farhood" panose="02000503000000020004" pitchFamily="2" charset="-78"/>
              </a:rPr>
            </a:br>
            <a:r>
              <a:rPr lang="fa-IR" sz="3200" dirty="0" smtClean="0">
                <a:cs typeface="A Farhood" panose="02000503000000020004" pitchFamily="2" charset="-78"/>
              </a:rPr>
              <a:t>                 حقوق/تعهدات</a:t>
            </a:r>
          </a:p>
          <a:p>
            <a:pPr algn="r"/>
            <a:r>
              <a:rPr lang="fa-IR" sz="3200" dirty="0">
                <a:cs typeface="A Farhood" panose="02000503000000020004" pitchFamily="2" charset="-78"/>
              </a:rPr>
              <a:t> </a:t>
            </a:r>
            <a:r>
              <a:rPr lang="fa-IR" sz="3200" dirty="0" smtClean="0">
                <a:cs typeface="A Farhood" panose="02000503000000020004" pitchFamily="2" charset="-78"/>
              </a:rPr>
              <a:t>               امتیازات/مسئولیت ها</a:t>
            </a:r>
            <a:br>
              <a:rPr lang="fa-IR" sz="3200" dirty="0" smtClean="0">
                <a:cs typeface="A Farhood" panose="02000503000000020004" pitchFamily="2" charset="-78"/>
              </a:rPr>
            </a:br>
            <a:r>
              <a:rPr lang="fa-IR" sz="3200" dirty="0" smtClean="0">
                <a:cs typeface="A Farhood" panose="02000503000000020004" pitchFamily="2" charset="-78"/>
              </a:rPr>
              <a:t>                ارزشها</a:t>
            </a:r>
            <a:br>
              <a:rPr lang="fa-IR" sz="3200" dirty="0" smtClean="0">
                <a:cs typeface="A Farhood" panose="02000503000000020004" pitchFamily="2" charset="-78"/>
              </a:rPr>
            </a:br>
            <a:r>
              <a:rPr lang="fa-IR" sz="3200" dirty="0" smtClean="0">
                <a:cs typeface="A Farhood" panose="02000503000000020004" pitchFamily="2" charset="-78"/>
              </a:rPr>
              <a:t>               هنجارها</a:t>
            </a:r>
            <a:br>
              <a:rPr lang="fa-IR" sz="3200" dirty="0" smtClean="0">
                <a:cs typeface="A Farhood" panose="02000503000000020004" pitchFamily="2" charset="-78"/>
              </a:rPr>
            </a:br>
            <a:r>
              <a:rPr lang="fa-IR" sz="3200" dirty="0" smtClean="0">
                <a:cs typeface="A Farhood" panose="02000503000000020004" pitchFamily="2" charset="-78"/>
              </a:rPr>
              <a:t>                افراد</a:t>
            </a:r>
            <a:endParaRPr lang="en-US" sz="3200" dirty="0">
              <a:cs typeface="A Farhood" panose="02000503000000020004" pitchFamily="2" charset="-78"/>
            </a:endParaRPr>
          </a:p>
        </p:txBody>
      </p:sp>
      <p:sp>
        <p:nvSpPr>
          <p:cNvPr id="7" name="Rectangle 6"/>
          <p:cNvSpPr/>
          <p:nvPr/>
        </p:nvSpPr>
        <p:spPr>
          <a:xfrm>
            <a:off x="3683479" y="560717"/>
            <a:ext cx="3631721" cy="5719313"/>
          </a:xfrm>
          <a:prstGeom prst="rect">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8195095" y="2990851"/>
            <a:ext cx="2122098" cy="584775"/>
          </a:xfrm>
          <a:prstGeom prst="rect">
            <a:avLst/>
          </a:prstGeom>
          <a:noFill/>
        </p:spPr>
        <p:txBody>
          <a:bodyPr wrap="square" rtlCol="0">
            <a:spAutoFit/>
          </a:bodyPr>
          <a:lstStyle/>
          <a:p>
            <a:pPr algn="r"/>
            <a:r>
              <a:rPr lang="fa-IR" sz="3200" dirty="0" smtClean="0">
                <a:cs typeface="A Farhood" panose="02000503000000020004" pitchFamily="2" charset="-78"/>
              </a:rPr>
              <a:t>ستاده های محیطی</a:t>
            </a:r>
            <a:endParaRPr lang="en-US" sz="3200" dirty="0">
              <a:cs typeface="A Farhood" panose="02000503000000020004" pitchFamily="2" charset="-78"/>
            </a:endParaRPr>
          </a:p>
        </p:txBody>
      </p:sp>
      <p:sp>
        <p:nvSpPr>
          <p:cNvPr id="9" name="Right Arrow 8"/>
          <p:cNvSpPr/>
          <p:nvPr/>
        </p:nvSpPr>
        <p:spPr>
          <a:xfrm>
            <a:off x="2695755" y="3268164"/>
            <a:ext cx="854015" cy="183734"/>
          </a:xfrm>
          <a:prstGeom prst="right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Arrow 9"/>
          <p:cNvSpPr/>
          <p:nvPr/>
        </p:nvSpPr>
        <p:spPr>
          <a:xfrm>
            <a:off x="7448909" y="3264772"/>
            <a:ext cx="854015" cy="183734"/>
          </a:xfrm>
          <a:prstGeom prst="rightArrow">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6269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7200" dirty="0" smtClean="0">
                <a:solidFill>
                  <a:srgbClr val="FFC000"/>
                </a:solidFill>
                <a:cs typeface="A Farhood" panose="02000503000000020004" pitchFamily="2" charset="-78"/>
              </a:rPr>
              <a:t>خصوصیات مشترک سازمان ها</a:t>
            </a:r>
            <a:endParaRPr lang="en-US" sz="72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noAutofit/>
          </a:bodyPr>
          <a:lstStyle/>
          <a:p>
            <a:pPr algn="r"/>
            <a:r>
              <a:rPr lang="fa-IR" sz="3600" dirty="0" smtClean="0">
                <a:cs typeface="A Farhood" panose="02000503000000020004" pitchFamily="2" charset="-78"/>
              </a:rPr>
              <a:t>تقسیم کار روشن</a:t>
            </a:r>
          </a:p>
          <a:p>
            <a:pPr algn="r"/>
            <a:r>
              <a:rPr lang="fa-IR" sz="3600" dirty="0" smtClean="0">
                <a:cs typeface="A Farhood" panose="02000503000000020004" pitchFamily="2" charset="-78"/>
              </a:rPr>
              <a:t>سلسله مراتب</a:t>
            </a:r>
          </a:p>
          <a:p>
            <a:pPr algn="r"/>
            <a:r>
              <a:rPr lang="fa-IR" sz="3600" dirty="0" smtClean="0">
                <a:cs typeface="A Farhood" panose="02000503000000020004" pitchFamily="2" charset="-78"/>
              </a:rPr>
              <a:t>قوانین و رویه های آشکار</a:t>
            </a:r>
          </a:p>
          <a:p>
            <a:pPr algn="r"/>
            <a:r>
              <a:rPr lang="fa-IR" sz="3600" dirty="0" smtClean="0">
                <a:cs typeface="A Farhood" panose="02000503000000020004" pitchFamily="2" charset="-78"/>
              </a:rPr>
              <a:t>قضاوتهای بی طرفانه</a:t>
            </a:r>
          </a:p>
          <a:p>
            <a:pPr algn="r"/>
            <a:r>
              <a:rPr lang="fa-IR" sz="3600" dirty="0" smtClean="0">
                <a:cs typeface="A Farhood" panose="02000503000000020004" pitchFamily="2" charset="-78"/>
              </a:rPr>
              <a:t>صلاحیت ها یا موقعیت های فنی</a:t>
            </a:r>
          </a:p>
          <a:p>
            <a:pPr algn="r"/>
            <a:r>
              <a:rPr lang="fa-IR" sz="3600" dirty="0" smtClean="0">
                <a:cs typeface="A Farhood" panose="02000503000000020004" pitchFamily="2" charset="-78"/>
              </a:rPr>
              <a:t>حداکثر کارایی سازمان</a:t>
            </a:r>
            <a:endParaRPr lang="en-US" sz="3600" dirty="0">
              <a:cs typeface="A Farhood" panose="02000503000000020004" pitchFamily="2" charset="-78"/>
            </a:endParaRPr>
          </a:p>
        </p:txBody>
      </p:sp>
    </p:spTree>
    <p:extLst>
      <p:ext uri="{BB962C8B-B14F-4D97-AF65-F5344CB8AC3E}">
        <p14:creationId xmlns:p14="http://schemas.microsoft.com/office/powerpoint/2010/main" val="18798507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4438" y="383801"/>
            <a:ext cx="10058400" cy="1371600"/>
          </a:xfrm>
        </p:spPr>
        <p:txBody>
          <a:bodyPr>
            <a:normAutofit/>
          </a:bodyPr>
          <a:lstStyle/>
          <a:p>
            <a:pPr algn="ctr"/>
            <a:r>
              <a:rPr lang="fa-IR" sz="5400" dirty="0" smtClean="0">
                <a:solidFill>
                  <a:srgbClr val="FFC000"/>
                </a:solidFill>
                <a:cs typeface="A Farhood" panose="02000503000000020004" pitchFamily="2" charset="-78"/>
              </a:rPr>
              <a:t>روش های جاری و فرایند های کسب و کار</a:t>
            </a:r>
            <a:endParaRPr lang="en-US" sz="5400" dirty="0">
              <a:solidFill>
                <a:srgbClr val="FFC000"/>
              </a:solidFill>
              <a:cs typeface="A Farhood" panose="02000503000000020004" pitchFamily="2" charset="-78"/>
            </a:endParaRPr>
          </a:p>
        </p:txBody>
      </p:sp>
      <p:sp>
        <p:nvSpPr>
          <p:cNvPr id="3" name="Content Placeholder 2"/>
          <p:cNvSpPr>
            <a:spLocks noGrp="1"/>
          </p:cNvSpPr>
          <p:nvPr>
            <p:ph idx="1"/>
          </p:nvPr>
        </p:nvSpPr>
        <p:spPr>
          <a:xfrm>
            <a:off x="989163" y="1844328"/>
            <a:ext cx="10058400" cy="3931920"/>
          </a:xfrm>
        </p:spPr>
        <p:txBody>
          <a:bodyPr>
            <a:normAutofit/>
          </a:bodyPr>
          <a:lstStyle/>
          <a:p>
            <a:pPr algn="r"/>
            <a:r>
              <a:rPr lang="fa-IR" sz="2800" dirty="0" smtClean="0">
                <a:cs typeface="A Farhood" panose="02000503000000020004" pitchFamily="2" charset="-78"/>
              </a:rPr>
              <a:t>روش های جاری = رویه های عملیاتی استاندارد : برای مقابله با تمام موقعیت های مورد انتظار</a:t>
            </a:r>
          </a:p>
          <a:p>
            <a:pPr algn="r"/>
            <a:r>
              <a:rPr lang="fa-IR" sz="2800" dirty="0" smtClean="0">
                <a:cs typeface="A Farhood" panose="02000503000000020004" pitchFamily="2" charset="-78"/>
              </a:rPr>
              <a:t>بهره وری و کارایی بیشتر</a:t>
            </a:r>
          </a:p>
          <a:p>
            <a:pPr algn="r"/>
            <a:r>
              <a:rPr lang="fa-IR" sz="2800" dirty="0" smtClean="0">
                <a:cs typeface="A Farhood" panose="02000503000000020004" pitchFamily="2" charset="-78"/>
              </a:rPr>
              <a:t>کاهش هزینه</a:t>
            </a:r>
          </a:p>
          <a:p>
            <a:pPr algn="r"/>
            <a:r>
              <a:rPr lang="fa-IR" sz="2800" dirty="0" smtClean="0">
                <a:cs typeface="A Farhood" panose="02000503000000020004" pitchFamily="2" charset="-78"/>
              </a:rPr>
              <a:t>فرایند های کسب و کار مجموعه ای از این روش های جاری هستند و یک بنکاه تجاری نیز مجموعه ای از فرایند های کسب و کار است:</a:t>
            </a:r>
          </a:p>
          <a:p>
            <a:pPr algn="r"/>
            <a:r>
              <a:rPr lang="fa-IR" sz="2800" dirty="0" smtClean="0">
                <a:cs typeface="A Farhood" panose="02000503000000020004" pitchFamily="2" charset="-78"/>
              </a:rPr>
              <a:t>تجزیه وتحلیل این فرایند ها -&gt; چگونگی کارا تر و اثربخش تر کردن یک کسب و کار</a:t>
            </a:r>
          </a:p>
          <a:p>
            <a:pPr algn="r"/>
            <a:endParaRPr lang="fa-IR" sz="2800" dirty="0" smtClean="0">
              <a:cs typeface="A Farhood" panose="02000503000000020004" pitchFamily="2" charset="-78"/>
            </a:endParaRPr>
          </a:p>
        </p:txBody>
      </p:sp>
    </p:spTree>
    <p:extLst>
      <p:ext uri="{BB962C8B-B14F-4D97-AF65-F5344CB8AC3E}">
        <p14:creationId xmlns:p14="http://schemas.microsoft.com/office/powerpoint/2010/main" val="42665447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52965" y="802257"/>
            <a:ext cx="5557625" cy="5457705"/>
          </a:xfrm>
          <a:prstGeom prst="rect">
            <a:avLst/>
          </a:prstGeom>
          <a:ln>
            <a:noFill/>
          </a:ln>
          <a:effectLst>
            <a:softEdge rad="112500"/>
          </a:effectLst>
        </p:spPr>
      </p:pic>
    </p:spTree>
    <p:extLst>
      <p:ext uri="{BB962C8B-B14F-4D97-AF65-F5344CB8AC3E}">
        <p14:creationId xmlns:p14="http://schemas.microsoft.com/office/powerpoint/2010/main" val="30549438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8800" dirty="0" smtClean="0">
                <a:solidFill>
                  <a:srgbClr val="FFC000"/>
                </a:solidFill>
                <a:cs typeface="A Farhood" panose="02000503000000020004" pitchFamily="2" charset="-78"/>
              </a:rPr>
              <a:t>سیاست های سازمان</a:t>
            </a:r>
            <a:endParaRPr lang="en-US" sz="8800" dirty="0">
              <a:solidFill>
                <a:srgbClr val="FFC000"/>
              </a:solidFill>
              <a:cs typeface="A Farhood" panose="02000503000000020004" pitchFamily="2" charset="-78"/>
            </a:endParaRPr>
          </a:p>
        </p:txBody>
      </p:sp>
      <p:sp>
        <p:nvSpPr>
          <p:cNvPr id="3" name="Content Placeholder 2"/>
          <p:cNvSpPr>
            <a:spLocks noGrp="1"/>
          </p:cNvSpPr>
          <p:nvPr>
            <p:ph idx="1"/>
          </p:nvPr>
        </p:nvSpPr>
        <p:spPr>
          <a:xfrm>
            <a:off x="310552" y="2103120"/>
            <a:ext cx="11585274" cy="3931920"/>
          </a:xfrm>
        </p:spPr>
        <p:txBody>
          <a:bodyPr>
            <a:noAutofit/>
          </a:bodyPr>
          <a:lstStyle/>
          <a:p>
            <a:pPr marL="0" indent="0" algn="ctr">
              <a:buNone/>
            </a:pPr>
            <a:r>
              <a:rPr lang="fa-IR" sz="3600" dirty="0" smtClean="0">
                <a:cs typeface="A Farhood" panose="02000503000000020004" pitchFamily="2" charset="-78"/>
              </a:rPr>
              <a:t>پست های متفاوت = تخصص ها ملاحظات و چشم اندازهای متفاوت :</a:t>
            </a:r>
            <a:br>
              <a:rPr lang="fa-IR" sz="3600" dirty="0" smtClean="0">
                <a:cs typeface="A Farhood" panose="02000503000000020004" pitchFamily="2" charset="-78"/>
              </a:rPr>
            </a:br>
            <a:r>
              <a:rPr lang="fa-IR" sz="3600" dirty="0" smtClean="0">
                <a:cs typeface="A Farhood" panose="02000503000000020004" pitchFamily="2" charset="-78"/>
              </a:rPr>
              <a:t>نظرات متفاوت در چگونگی توزیع منابع، پاداش ها و توبیخ ها</a:t>
            </a:r>
          </a:p>
          <a:p>
            <a:pPr marL="0" indent="0" algn="ctr">
              <a:buNone/>
            </a:pPr>
            <a:endParaRPr lang="fa-IR" sz="3600" dirty="0">
              <a:cs typeface="A Farhood" panose="02000503000000020004" pitchFamily="2" charset="-78"/>
            </a:endParaRPr>
          </a:p>
          <a:p>
            <a:pPr marL="0" indent="0" algn="ctr">
              <a:buNone/>
            </a:pPr>
            <a:r>
              <a:rPr lang="fa-IR" sz="3600" dirty="0" smtClean="0">
                <a:cs typeface="A Farhood" panose="02000503000000020004" pitchFamily="2" charset="-78"/>
              </a:rPr>
              <a:t>منجر به تلاش سیاسی برای منابع، رقابت و تعارض در داخل سازمان ها</a:t>
            </a:r>
          </a:p>
          <a:p>
            <a:pPr marL="0" indent="0" algn="ctr">
              <a:buNone/>
            </a:pPr>
            <a:endParaRPr lang="fa-IR" sz="3600" dirty="0" smtClean="0">
              <a:cs typeface="A Farhood" panose="02000503000000020004" pitchFamily="2" charset="-78"/>
            </a:endParaRPr>
          </a:p>
          <a:p>
            <a:pPr marL="0" indent="0" algn="ctr">
              <a:buNone/>
            </a:pPr>
            <a:r>
              <a:rPr lang="fa-IR" sz="3600" dirty="0" smtClean="0">
                <a:solidFill>
                  <a:srgbClr val="FFC000"/>
                </a:solidFill>
                <a:cs typeface="A Farhood" panose="02000503000000020004" pitchFamily="2" charset="-78"/>
              </a:rPr>
              <a:t>مقاومت سیاسی یکی از بزرگترین دشواری ها در زمینه تغییر سازمان به خصوص ایجاد سیستم اطلاعاتی جدید</a:t>
            </a:r>
            <a:endParaRPr lang="en-US" sz="3600" dirty="0">
              <a:solidFill>
                <a:srgbClr val="FFC000"/>
              </a:solidFill>
              <a:cs typeface="A Farhood" panose="02000503000000020004" pitchFamily="2" charset="-78"/>
            </a:endParaRPr>
          </a:p>
        </p:txBody>
      </p:sp>
      <p:sp>
        <p:nvSpPr>
          <p:cNvPr id="4" name="Down Arrow 3"/>
          <p:cNvSpPr/>
          <p:nvPr/>
        </p:nvSpPr>
        <p:spPr>
          <a:xfrm>
            <a:off x="5607170" y="3321170"/>
            <a:ext cx="534838" cy="664233"/>
          </a:xfrm>
          <a:prstGeom prst="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431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8000" dirty="0" smtClean="0">
                <a:solidFill>
                  <a:srgbClr val="FFC000"/>
                </a:solidFill>
                <a:cs typeface="A Farhood" panose="02000503000000020004" pitchFamily="2" charset="-78"/>
              </a:rPr>
              <a:t>فرهنگ سازمان</a:t>
            </a:r>
            <a:endParaRPr lang="en-US" sz="8000" dirty="0">
              <a:solidFill>
                <a:srgbClr val="FFC000"/>
              </a:solidFill>
              <a:cs typeface="A Farhood" panose="02000503000000020004" pitchFamily="2" charset="-78"/>
            </a:endParaRPr>
          </a:p>
        </p:txBody>
      </p:sp>
      <p:sp>
        <p:nvSpPr>
          <p:cNvPr id="3" name="Content Placeholder 2"/>
          <p:cNvSpPr>
            <a:spLocks noGrp="1"/>
          </p:cNvSpPr>
          <p:nvPr>
            <p:ph idx="1"/>
          </p:nvPr>
        </p:nvSpPr>
        <p:spPr>
          <a:xfrm>
            <a:off x="379563" y="2103120"/>
            <a:ext cx="11395494" cy="3931920"/>
          </a:xfrm>
        </p:spPr>
        <p:txBody>
          <a:bodyPr>
            <a:normAutofit/>
          </a:bodyPr>
          <a:lstStyle/>
          <a:p>
            <a:pPr marL="0" indent="0" algn="ctr">
              <a:buNone/>
            </a:pPr>
            <a:r>
              <a:rPr lang="fa-IR" sz="3600" dirty="0" smtClean="0">
                <a:cs typeface="A Farhood" panose="02000503000000020004" pitchFamily="2" charset="-78"/>
              </a:rPr>
              <a:t>فرض های پایه، خدشه ناپذیر و غیرقابل تردید</a:t>
            </a:r>
          </a:p>
          <a:p>
            <a:pPr marL="0" indent="0" algn="r">
              <a:buNone/>
            </a:pPr>
            <a:r>
              <a:rPr lang="fa-IR" sz="3600" dirty="0" smtClean="0">
                <a:cs typeface="A Farhood" panose="02000503000000020004" pitchFamily="2" charset="-78"/>
              </a:rPr>
              <a:t>فرهنگ سازمان عبارت است از مجموعه ای از فرضیات اساسی در این زمینه که یک سازمان چه محصولاتی را چگونه کجا و برای چه کسانی باید تولید کند.</a:t>
            </a:r>
          </a:p>
          <a:p>
            <a:pPr marL="0" indent="0" algn="r">
              <a:buNone/>
            </a:pPr>
            <a:r>
              <a:rPr lang="fa-IR" sz="3600" dirty="0" smtClean="0">
                <a:cs typeface="A Farhood" panose="02000503000000020004" pitchFamily="2" charset="-78"/>
              </a:rPr>
              <a:t>- یک نیروی وحدت بخش پر قدرت، مانع تعرض، موجب درد مشترک، توافق بر سر رویه ها و اقدامات</a:t>
            </a:r>
            <a:br>
              <a:rPr lang="fa-IR" sz="3600" dirty="0" smtClean="0">
                <a:cs typeface="A Farhood" panose="02000503000000020004" pitchFamily="2" charset="-78"/>
              </a:rPr>
            </a:br>
            <a:r>
              <a:rPr lang="fa-IR" sz="3600" dirty="0" smtClean="0">
                <a:cs typeface="A Farhood" panose="02000503000000020004" pitchFamily="2" charset="-78"/>
              </a:rPr>
              <a:t>- مانع قدرتمند تغییر، بخصوص تغییر فنی</a:t>
            </a:r>
            <a:br>
              <a:rPr lang="fa-IR" sz="3600" dirty="0" smtClean="0">
                <a:cs typeface="A Farhood" panose="02000503000000020004" pitchFamily="2" charset="-78"/>
              </a:rPr>
            </a:br>
            <a:r>
              <a:rPr lang="fa-IR" sz="3600" dirty="0" smtClean="0">
                <a:cs typeface="A Farhood" panose="02000503000000020004" pitchFamily="2" charset="-78"/>
              </a:rPr>
              <a:t>- تعدیل فرهنگ -&gt; توقف فناوری</a:t>
            </a:r>
          </a:p>
        </p:txBody>
      </p:sp>
    </p:spTree>
    <p:extLst>
      <p:ext uri="{BB962C8B-B14F-4D97-AF65-F5344CB8AC3E}">
        <p14:creationId xmlns:p14="http://schemas.microsoft.com/office/powerpoint/2010/main" val="38147256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smtClean="0">
                <a:solidFill>
                  <a:srgbClr val="FFC000"/>
                </a:solidFill>
                <a:cs typeface="A Farhood" panose="02000503000000020004" pitchFamily="2" charset="-78"/>
              </a:rPr>
              <a:t>خصوصیات منحصر به فرد سازمان ها</a:t>
            </a:r>
            <a:endParaRPr lang="en-US" sz="60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noAutofit/>
          </a:bodyPr>
          <a:lstStyle/>
          <a:p>
            <a:pPr algn="ctr"/>
            <a:r>
              <a:rPr lang="fa-IR" sz="3600" dirty="0" smtClean="0">
                <a:cs typeface="A Farhood" panose="02000503000000020004" pitchFamily="2" charset="-78"/>
              </a:rPr>
              <a:t>ساختار</a:t>
            </a:r>
          </a:p>
          <a:p>
            <a:pPr algn="ctr"/>
            <a:r>
              <a:rPr lang="fa-IR" sz="3600" dirty="0" smtClean="0">
                <a:cs typeface="A Farhood" panose="02000503000000020004" pitchFamily="2" charset="-78"/>
              </a:rPr>
              <a:t>اهداف</a:t>
            </a:r>
          </a:p>
          <a:p>
            <a:pPr algn="ctr"/>
            <a:r>
              <a:rPr lang="fa-IR" sz="3600" dirty="0" smtClean="0">
                <a:cs typeface="A Farhood" panose="02000503000000020004" pitchFamily="2" charset="-78"/>
              </a:rPr>
              <a:t>هیئت موسسان</a:t>
            </a:r>
          </a:p>
          <a:p>
            <a:pPr algn="ctr"/>
            <a:r>
              <a:rPr lang="fa-IR" sz="3600" dirty="0" smtClean="0">
                <a:cs typeface="A Farhood" panose="02000503000000020004" pitchFamily="2" charset="-78"/>
              </a:rPr>
              <a:t>سبک های رهبری</a:t>
            </a:r>
          </a:p>
          <a:p>
            <a:pPr algn="ctr"/>
            <a:r>
              <a:rPr lang="fa-IR" sz="3600" dirty="0" smtClean="0">
                <a:cs typeface="A Farhood" panose="02000503000000020004" pitchFamily="2" charset="-78"/>
              </a:rPr>
              <a:t>وظایف</a:t>
            </a:r>
          </a:p>
          <a:p>
            <a:pPr algn="ctr"/>
            <a:r>
              <a:rPr lang="fa-IR" sz="3600" dirty="0" smtClean="0">
                <a:cs typeface="A Farhood" panose="02000503000000020004" pitchFamily="2" charset="-78"/>
              </a:rPr>
              <a:t>محیط پیرامونی</a:t>
            </a:r>
            <a:endParaRPr lang="en-US" sz="3600" dirty="0">
              <a:cs typeface="A Farhood" panose="02000503000000020004" pitchFamily="2" charset="-78"/>
            </a:endParaRPr>
          </a:p>
        </p:txBody>
      </p:sp>
    </p:spTree>
    <p:extLst>
      <p:ext uri="{BB962C8B-B14F-4D97-AF65-F5344CB8AC3E}">
        <p14:creationId xmlns:p14="http://schemas.microsoft.com/office/powerpoint/2010/main" val="30446385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41023" y="392427"/>
            <a:ext cx="10058400" cy="1371600"/>
          </a:xfrm>
        </p:spPr>
        <p:txBody>
          <a:bodyPr>
            <a:normAutofit/>
          </a:bodyPr>
          <a:lstStyle/>
          <a:p>
            <a:pPr algn="ctr"/>
            <a:r>
              <a:rPr lang="fa-IR" sz="6600" dirty="0" smtClean="0">
                <a:solidFill>
                  <a:srgbClr val="FFC000"/>
                </a:solidFill>
                <a:cs typeface="A Farhood" panose="02000503000000020004" pitchFamily="2" charset="-78"/>
              </a:rPr>
              <a:t>انواع مختلف سازمان</a:t>
            </a:r>
            <a:endParaRPr lang="en-US" sz="6600" dirty="0">
              <a:solidFill>
                <a:srgbClr val="FFC000"/>
              </a:solidFill>
              <a:cs typeface="A Farhood" panose="02000503000000020004" pitchFamily="2" charset="-78"/>
            </a:endParaRPr>
          </a:p>
        </p:txBody>
      </p:sp>
      <p:pic>
        <p:nvPicPr>
          <p:cNvPr id="4"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6200000">
            <a:off x="716908" y="769658"/>
            <a:ext cx="6096296" cy="5341834"/>
          </a:xfrm>
        </p:spPr>
      </p:pic>
    </p:spTree>
    <p:extLst>
      <p:ext uri="{BB962C8B-B14F-4D97-AF65-F5344CB8AC3E}">
        <p14:creationId xmlns:p14="http://schemas.microsoft.com/office/powerpoint/2010/main" val="14397428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600" dirty="0" smtClean="0">
                <a:solidFill>
                  <a:srgbClr val="FFC000"/>
                </a:solidFill>
                <a:cs typeface="A Farhood" panose="02000503000000020004" pitchFamily="2" charset="-78"/>
              </a:rPr>
              <a:t>سازمان و محیط</a:t>
            </a:r>
            <a:endParaRPr lang="en-US" sz="66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lstStyle/>
          <a:p>
            <a:r>
              <a:rPr lang="fa-IR" dirty="0" smtClean="0"/>
              <a:t>استخراج منابع از محیط و عرضه ی کالاها و خدمات به محیط</a:t>
            </a:r>
          </a:p>
          <a:p>
            <a:r>
              <a:rPr lang="fa-IR" dirty="0" smtClean="0"/>
              <a:t>سازمان و محیط دارای رابطه ی متقابل هستند</a:t>
            </a:r>
          </a:p>
          <a:p>
            <a:r>
              <a:rPr lang="fa-IR" dirty="0" smtClean="0"/>
              <a:t>سازماه ها نسبت به محیط اجتماعی و فیزیکی باز و بدان وابسته هستند.</a:t>
            </a:r>
          </a:p>
          <a:p>
            <a:r>
              <a:rPr lang="fa-IR" dirty="0" smtClean="0"/>
              <a:t>تاثیر سازمان بر محیط: اتحاد با دیگر کسب و کار ها و تاثیر بر فرایند سیاسی و تبلیغات</a:t>
            </a:r>
          </a:p>
          <a:p>
            <a:endParaRPr lang="en-US" dirty="0"/>
          </a:p>
        </p:txBody>
      </p:sp>
    </p:spTree>
    <p:extLst>
      <p:ext uri="{BB962C8B-B14F-4D97-AF65-F5344CB8AC3E}">
        <p14:creationId xmlns:p14="http://schemas.microsoft.com/office/powerpoint/2010/main" val="11872177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5396248" y="2125014"/>
            <a:ext cx="4803820" cy="2807594"/>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C000"/>
              </a:solidFill>
            </a:endParaRPr>
          </a:p>
        </p:txBody>
      </p:sp>
      <p:sp>
        <p:nvSpPr>
          <p:cNvPr id="5" name="Oval 4"/>
          <p:cNvSpPr/>
          <p:nvPr/>
        </p:nvSpPr>
        <p:spPr>
          <a:xfrm>
            <a:off x="6143222" y="2324636"/>
            <a:ext cx="953037" cy="2408349"/>
          </a:xfrm>
          <a:prstGeom prst="ellipse">
            <a:avLst/>
          </a:prstGeom>
          <a:solidFill>
            <a:schemeClr val="tx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flipH="1" flipV="1">
            <a:off x="2820473" y="2125014"/>
            <a:ext cx="4275786" cy="1043189"/>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flipH="1" flipV="1">
            <a:off x="2060620" y="2485623"/>
            <a:ext cx="5035639" cy="862884"/>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p:nvCxnSpPr>
        <p:spPr>
          <a:xfrm flipH="1" flipV="1">
            <a:off x="2034862" y="2987899"/>
            <a:ext cx="5061397" cy="379926"/>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H="1">
            <a:off x="2060620" y="3348507"/>
            <a:ext cx="5035639" cy="199622"/>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flipH="1">
            <a:off x="1590541" y="3670479"/>
            <a:ext cx="5505718" cy="360608"/>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flipH="1">
            <a:off x="1590541" y="3931276"/>
            <a:ext cx="5505718" cy="901521"/>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flipH="1">
            <a:off x="1590541" y="3908737"/>
            <a:ext cx="5505718" cy="1526147"/>
          </a:xfrm>
          <a:prstGeom prst="line">
            <a:avLst/>
          </a:prstGeom>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a:off x="7096259" y="3670479"/>
            <a:ext cx="1184856" cy="0"/>
          </a:xfrm>
          <a:prstGeom prst="line">
            <a:avLst/>
          </a:prstGeom>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7096259" y="3908737"/>
            <a:ext cx="1197735" cy="473299"/>
          </a:xfrm>
          <a:prstGeom prst="line">
            <a:avLst/>
          </a:prstGeom>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7096259" y="3348507"/>
            <a:ext cx="1043189" cy="0"/>
          </a:xfrm>
          <a:prstGeom prst="line">
            <a:avLst/>
          </a:prstGeom>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flipV="1">
            <a:off x="7096259" y="2646608"/>
            <a:ext cx="1326524" cy="521595"/>
          </a:xfrm>
          <a:prstGeom prst="line">
            <a:avLst/>
          </a:prstGeom>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4816698" y="558080"/>
            <a:ext cx="3129566" cy="646331"/>
          </a:xfrm>
          <a:prstGeom prst="rect">
            <a:avLst/>
          </a:prstGeom>
          <a:noFill/>
        </p:spPr>
        <p:txBody>
          <a:bodyPr wrap="square" rtlCol="0">
            <a:spAutoFit/>
          </a:bodyPr>
          <a:lstStyle/>
          <a:p>
            <a:r>
              <a:rPr lang="fa-IR" sz="3600" dirty="0" smtClean="0">
                <a:cs typeface="A Farhood" panose="02000503000000020004" pitchFamily="2" charset="-78"/>
              </a:rPr>
              <a:t>سازمان ها و محیط آن ها</a:t>
            </a:r>
            <a:endParaRPr lang="en-US" sz="3600" dirty="0">
              <a:cs typeface="A Farhood" panose="02000503000000020004" pitchFamily="2" charset="-78"/>
            </a:endParaRPr>
          </a:p>
        </p:txBody>
      </p:sp>
      <p:sp>
        <p:nvSpPr>
          <p:cNvPr id="34" name="TextBox 33"/>
          <p:cNvSpPr txBox="1"/>
          <p:nvPr/>
        </p:nvSpPr>
        <p:spPr>
          <a:xfrm>
            <a:off x="7456868" y="2056648"/>
            <a:ext cx="837126" cy="646331"/>
          </a:xfrm>
          <a:prstGeom prst="rect">
            <a:avLst/>
          </a:prstGeom>
          <a:noFill/>
        </p:spPr>
        <p:txBody>
          <a:bodyPr wrap="square" rtlCol="0">
            <a:spAutoFit/>
          </a:bodyPr>
          <a:lstStyle/>
          <a:p>
            <a:r>
              <a:rPr lang="fa-IR" sz="3600" dirty="0" smtClean="0">
                <a:solidFill>
                  <a:schemeClr val="bg2"/>
                </a:solidFill>
                <a:cs typeface="A Farhood" panose="02000503000000020004" pitchFamily="2" charset="-78"/>
              </a:rPr>
              <a:t>بنگاه</a:t>
            </a:r>
            <a:endParaRPr lang="en-US" sz="3600" dirty="0">
              <a:solidFill>
                <a:schemeClr val="bg2"/>
              </a:solidFill>
              <a:cs typeface="A Farhood" panose="02000503000000020004" pitchFamily="2" charset="-78"/>
            </a:endParaRPr>
          </a:p>
        </p:txBody>
      </p:sp>
      <p:sp>
        <p:nvSpPr>
          <p:cNvPr id="35" name="TextBox 34"/>
          <p:cNvSpPr txBox="1"/>
          <p:nvPr/>
        </p:nvSpPr>
        <p:spPr>
          <a:xfrm>
            <a:off x="5003442" y="5673141"/>
            <a:ext cx="2614411" cy="646331"/>
          </a:xfrm>
          <a:prstGeom prst="rect">
            <a:avLst/>
          </a:prstGeom>
          <a:noFill/>
        </p:spPr>
        <p:txBody>
          <a:bodyPr wrap="square" rtlCol="0">
            <a:spAutoFit/>
          </a:bodyPr>
          <a:lstStyle/>
          <a:p>
            <a:r>
              <a:rPr lang="fa-IR" sz="3600" dirty="0" smtClean="0">
                <a:cs typeface="A Farhood" panose="02000503000000020004" pitchFamily="2" charset="-78"/>
              </a:rPr>
              <a:t>سیستم های اطلاعات</a:t>
            </a:r>
            <a:endParaRPr lang="en-US" sz="3600" dirty="0">
              <a:cs typeface="A Farhood" panose="02000503000000020004" pitchFamily="2" charset="-78"/>
            </a:endParaRPr>
          </a:p>
        </p:txBody>
      </p:sp>
      <p:sp>
        <p:nvSpPr>
          <p:cNvPr id="36" name="TextBox 35"/>
          <p:cNvSpPr txBox="1"/>
          <p:nvPr/>
        </p:nvSpPr>
        <p:spPr>
          <a:xfrm>
            <a:off x="459345" y="958481"/>
            <a:ext cx="3739168" cy="646331"/>
          </a:xfrm>
          <a:prstGeom prst="rect">
            <a:avLst/>
          </a:prstGeom>
          <a:noFill/>
        </p:spPr>
        <p:txBody>
          <a:bodyPr wrap="square" rtlCol="0">
            <a:spAutoFit/>
          </a:bodyPr>
          <a:lstStyle/>
          <a:p>
            <a:pPr algn="ctr"/>
            <a:r>
              <a:rPr lang="fa-IR" sz="3600" dirty="0" smtClean="0">
                <a:cs typeface="A Farhood" panose="02000503000000020004" pitchFamily="2" charset="-78"/>
              </a:rPr>
              <a:t>محدودیت ها و منابع محیطی</a:t>
            </a:r>
            <a:endParaRPr lang="en-US" sz="3600" dirty="0">
              <a:cs typeface="A Farhood" panose="02000503000000020004" pitchFamily="2" charset="-78"/>
            </a:endParaRPr>
          </a:p>
        </p:txBody>
      </p:sp>
      <p:sp>
        <p:nvSpPr>
          <p:cNvPr id="37" name="TextBox 36"/>
          <p:cNvSpPr txBox="1"/>
          <p:nvPr/>
        </p:nvSpPr>
        <p:spPr>
          <a:xfrm>
            <a:off x="1888660" y="1774122"/>
            <a:ext cx="1259982" cy="523220"/>
          </a:xfrm>
          <a:prstGeom prst="rect">
            <a:avLst/>
          </a:prstGeom>
          <a:noFill/>
        </p:spPr>
        <p:txBody>
          <a:bodyPr wrap="square" rtlCol="0">
            <a:spAutoFit/>
          </a:bodyPr>
          <a:lstStyle/>
          <a:p>
            <a:r>
              <a:rPr lang="fa-IR" sz="2800" dirty="0" smtClean="0">
                <a:cs typeface="A Farhood" panose="02000503000000020004" pitchFamily="2" charset="-78"/>
              </a:rPr>
              <a:t>دولت ها</a:t>
            </a:r>
            <a:endParaRPr lang="en-US" sz="2800" dirty="0">
              <a:cs typeface="A Farhood" panose="02000503000000020004" pitchFamily="2" charset="-78"/>
            </a:endParaRPr>
          </a:p>
        </p:txBody>
      </p:sp>
      <p:sp>
        <p:nvSpPr>
          <p:cNvPr id="38" name="TextBox 37"/>
          <p:cNvSpPr txBox="1"/>
          <p:nvPr/>
        </p:nvSpPr>
        <p:spPr>
          <a:xfrm>
            <a:off x="843445" y="5165727"/>
            <a:ext cx="877910" cy="523220"/>
          </a:xfrm>
          <a:prstGeom prst="rect">
            <a:avLst/>
          </a:prstGeom>
          <a:noFill/>
        </p:spPr>
        <p:txBody>
          <a:bodyPr wrap="square" rtlCol="0">
            <a:spAutoFit/>
          </a:bodyPr>
          <a:lstStyle/>
          <a:p>
            <a:r>
              <a:rPr lang="fa-IR" sz="2800" dirty="0" smtClean="0">
                <a:cs typeface="A Farhood" panose="02000503000000020004" pitchFamily="2" charset="-78"/>
              </a:rPr>
              <a:t>فناوری</a:t>
            </a:r>
            <a:endParaRPr lang="en-US" sz="2800" dirty="0">
              <a:cs typeface="A Farhood" panose="02000503000000020004" pitchFamily="2" charset="-78"/>
            </a:endParaRPr>
          </a:p>
        </p:txBody>
      </p:sp>
      <p:sp>
        <p:nvSpPr>
          <p:cNvPr id="39" name="TextBox 38"/>
          <p:cNvSpPr txBox="1"/>
          <p:nvPr/>
        </p:nvSpPr>
        <p:spPr>
          <a:xfrm>
            <a:off x="850005" y="4519967"/>
            <a:ext cx="839274" cy="523220"/>
          </a:xfrm>
          <a:prstGeom prst="rect">
            <a:avLst/>
          </a:prstGeom>
          <a:noFill/>
        </p:spPr>
        <p:txBody>
          <a:bodyPr wrap="square" rtlCol="0">
            <a:spAutoFit/>
          </a:bodyPr>
          <a:lstStyle/>
          <a:p>
            <a:r>
              <a:rPr lang="fa-IR" sz="2800" dirty="0" smtClean="0">
                <a:cs typeface="A Farhood" panose="02000503000000020004" pitchFamily="2" charset="-78"/>
              </a:rPr>
              <a:t>دانایی</a:t>
            </a:r>
            <a:endParaRPr lang="en-US" sz="2800" dirty="0">
              <a:cs typeface="A Farhood" panose="02000503000000020004" pitchFamily="2" charset="-78"/>
            </a:endParaRPr>
          </a:p>
        </p:txBody>
      </p:sp>
      <p:sp>
        <p:nvSpPr>
          <p:cNvPr id="40" name="TextBox 39"/>
          <p:cNvSpPr txBox="1"/>
          <p:nvPr/>
        </p:nvSpPr>
        <p:spPr>
          <a:xfrm>
            <a:off x="811369" y="3747095"/>
            <a:ext cx="869324" cy="523220"/>
          </a:xfrm>
          <a:prstGeom prst="rect">
            <a:avLst/>
          </a:prstGeom>
          <a:noFill/>
        </p:spPr>
        <p:txBody>
          <a:bodyPr wrap="square" rtlCol="0">
            <a:spAutoFit/>
          </a:bodyPr>
          <a:lstStyle/>
          <a:p>
            <a:r>
              <a:rPr lang="fa-IR" sz="2800" dirty="0" smtClean="0">
                <a:cs typeface="A Farhood" panose="02000503000000020004" pitchFamily="2" charset="-78"/>
              </a:rPr>
              <a:t>فرهنگ</a:t>
            </a:r>
            <a:endParaRPr lang="en-US" sz="2800" dirty="0">
              <a:cs typeface="A Farhood" panose="02000503000000020004" pitchFamily="2" charset="-78"/>
            </a:endParaRPr>
          </a:p>
        </p:txBody>
      </p:sp>
      <p:sp>
        <p:nvSpPr>
          <p:cNvPr id="41" name="TextBox 40"/>
          <p:cNvSpPr txBox="1"/>
          <p:nvPr/>
        </p:nvSpPr>
        <p:spPr>
          <a:xfrm>
            <a:off x="692635" y="3220810"/>
            <a:ext cx="1719330" cy="523220"/>
          </a:xfrm>
          <a:prstGeom prst="rect">
            <a:avLst/>
          </a:prstGeom>
          <a:noFill/>
        </p:spPr>
        <p:txBody>
          <a:bodyPr wrap="square" rtlCol="0">
            <a:spAutoFit/>
          </a:bodyPr>
          <a:lstStyle/>
          <a:p>
            <a:r>
              <a:rPr lang="fa-IR" sz="2800" dirty="0" smtClean="0">
                <a:cs typeface="A Farhood" panose="02000503000000020004" pitchFamily="2" charset="-78"/>
              </a:rPr>
              <a:t>موسسات مالی</a:t>
            </a:r>
            <a:endParaRPr lang="en-US" sz="2800" dirty="0">
              <a:cs typeface="A Farhood" panose="02000503000000020004" pitchFamily="2" charset="-78"/>
            </a:endParaRPr>
          </a:p>
        </p:txBody>
      </p:sp>
      <p:sp>
        <p:nvSpPr>
          <p:cNvPr id="42" name="TextBox 41"/>
          <p:cNvSpPr txBox="1"/>
          <p:nvPr/>
        </p:nvSpPr>
        <p:spPr>
          <a:xfrm>
            <a:off x="1165091" y="2642367"/>
            <a:ext cx="1148366" cy="523220"/>
          </a:xfrm>
          <a:prstGeom prst="rect">
            <a:avLst/>
          </a:prstGeom>
          <a:noFill/>
        </p:spPr>
        <p:txBody>
          <a:bodyPr wrap="square" rtlCol="0">
            <a:spAutoFit/>
          </a:bodyPr>
          <a:lstStyle/>
          <a:p>
            <a:r>
              <a:rPr lang="fa-IR" sz="2800" dirty="0" smtClean="0">
                <a:cs typeface="A Farhood" panose="02000503000000020004" pitchFamily="2" charset="-78"/>
              </a:rPr>
              <a:t>مشتریان</a:t>
            </a:r>
            <a:endParaRPr lang="en-US" sz="2800" dirty="0">
              <a:cs typeface="A Farhood" panose="02000503000000020004" pitchFamily="2" charset="-78"/>
            </a:endParaRPr>
          </a:p>
        </p:txBody>
      </p:sp>
      <p:sp>
        <p:nvSpPr>
          <p:cNvPr id="43" name="TextBox 42"/>
          <p:cNvSpPr txBox="1"/>
          <p:nvPr/>
        </p:nvSpPr>
        <p:spPr>
          <a:xfrm>
            <a:off x="1373505" y="2076392"/>
            <a:ext cx="772732" cy="523220"/>
          </a:xfrm>
          <a:prstGeom prst="rect">
            <a:avLst/>
          </a:prstGeom>
          <a:noFill/>
        </p:spPr>
        <p:txBody>
          <a:bodyPr wrap="square" rtlCol="0">
            <a:spAutoFit/>
          </a:bodyPr>
          <a:lstStyle/>
          <a:p>
            <a:r>
              <a:rPr lang="fa-IR" sz="2800" dirty="0" smtClean="0">
                <a:cs typeface="A Farhood" panose="02000503000000020004" pitchFamily="2" charset="-78"/>
              </a:rPr>
              <a:t>رقیبان</a:t>
            </a:r>
            <a:endParaRPr lang="en-US" sz="2800" dirty="0">
              <a:cs typeface="A Farhood" panose="02000503000000020004" pitchFamily="2" charset="-78"/>
            </a:endParaRPr>
          </a:p>
        </p:txBody>
      </p:sp>
    </p:spTree>
    <p:extLst>
      <p:ext uri="{BB962C8B-B14F-4D97-AF65-F5344CB8AC3E}">
        <p14:creationId xmlns:p14="http://schemas.microsoft.com/office/powerpoint/2010/main" val="3780902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000" dirty="0" smtClean="0">
                <a:solidFill>
                  <a:srgbClr val="FFC000"/>
                </a:solidFill>
                <a:cs typeface="A Farhood" panose="02000503000000020004" pitchFamily="2" charset="-78"/>
              </a:rPr>
              <a:t>تفاوت ها</a:t>
            </a:r>
            <a:r>
              <a:rPr lang="fa-IR" sz="6000" dirty="0">
                <a:solidFill>
                  <a:srgbClr val="FFC000"/>
                </a:solidFill>
                <a:cs typeface="A Farhood" panose="02000503000000020004" pitchFamily="2" charset="-78"/>
              </a:rPr>
              <a:t>ی</a:t>
            </a:r>
            <a:r>
              <a:rPr lang="fa-IR" sz="6000" dirty="0" smtClean="0">
                <a:solidFill>
                  <a:srgbClr val="FFC000"/>
                </a:solidFill>
                <a:cs typeface="A Farhood" panose="02000503000000020004" pitchFamily="2" charset="-78"/>
              </a:rPr>
              <a:t> دیگر میان سازمان ها</a:t>
            </a:r>
            <a:endParaRPr lang="en-US" sz="60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normAutofit/>
          </a:bodyPr>
          <a:lstStyle/>
          <a:p>
            <a:pPr algn="r"/>
            <a:r>
              <a:rPr lang="fa-IR" sz="3200" dirty="0" smtClean="0">
                <a:cs typeface="A Farhood" panose="02000503000000020004" pitchFamily="2" charset="-78"/>
              </a:rPr>
              <a:t>اهداف نهایی و شکل های قدرت موردنیاز برای دستیابی به این اهداف </a:t>
            </a:r>
            <a:br>
              <a:rPr lang="fa-IR" sz="3200" dirty="0" smtClean="0">
                <a:cs typeface="A Farhood" panose="02000503000000020004" pitchFamily="2" charset="-78"/>
              </a:rPr>
            </a:br>
            <a:r>
              <a:rPr lang="fa-IR" sz="3200" dirty="0" smtClean="0">
                <a:cs typeface="A Farhood" panose="02000503000000020004" pitchFamily="2" charset="-78"/>
              </a:rPr>
              <a:t>اهداف قهریه، اهداف سودگرایانه، اهداف هنجاری</a:t>
            </a:r>
          </a:p>
          <a:p>
            <a:pPr algn="r"/>
            <a:r>
              <a:rPr lang="fa-IR" sz="3200" dirty="0" smtClean="0">
                <a:cs typeface="A Farhood" panose="02000503000000020004" pitchFamily="2" charset="-78"/>
              </a:rPr>
              <a:t>هیئت موسسان متفاوت</a:t>
            </a:r>
          </a:p>
          <a:p>
            <a:pPr algn="r"/>
            <a:r>
              <a:rPr lang="fa-IR" sz="3200" dirty="0" smtClean="0">
                <a:cs typeface="A Farhood" panose="02000503000000020004" pitchFamily="2" charset="-78"/>
              </a:rPr>
              <a:t>ماهیت رهبری </a:t>
            </a:r>
            <a:br>
              <a:rPr lang="fa-IR" sz="3200" dirty="0" smtClean="0">
                <a:cs typeface="A Farhood" panose="02000503000000020004" pitchFamily="2" charset="-78"/>
              </a:rPr>
            </a:br>
            <a:r>
              <a:rPr lang="fa-IR" sz="3200" dirty="0" smtClean="0">
                <a:cs typeface="A Farhood" panose="02000503000000020004" pitchFamily="2" charset="-78"/>
              </a:rPr>
              <a:t>مردم سالار، قتدارگرا</a:t>
            </a:r>
          </a:p>
          <a:p>
            <a:pPr algn="r"/>
            <a:r>
              <a:rPr lang="fa-IR" sz="3200" dirty="0" smtClean="0">
                <a:cs typeface="A Farhood" panose="02000503000000020004" pitchFamily="2" charset="-78"/>
              </a:rPr>
              <a:t>وظایفی که اجرا می کنند و فناوری مورد استفاده</a:t>
            </a:r>
            <a:br>
              <a:rPr lang="fa-IR" sz="3200" dirty="0" smtClean="0">
                <a:cs typeface="A Farhood" panose="02000503000000020004" pitchFamily="2" charset="-78"/>
              </a:rPr>
            </a:br>
            <a:r>
              <a:rPr lang="fa-IR" sz="3200" dirty="0" smtClean="0">
                <a:cs typeface="A Farhood" panose="02000503000000020004" pitchFamily="2" charset="-78"/>
              </a:rPr>
              <a:t>وظایف روزمره( ساخت قطعات خودرو) ، وظایف غیرروزمره (بنگاه های مشاوره ای)</a:t>
            </a:r>
            <a:endParaRPr lang="en-US" sz="3200" dirty="0">
              <a:cs typeface="A Farhood" panose="02000503000000020004" pitchFamily="2" charset="-78"/>
            </a:endParaRPr>
          </a:p>
        </p:txBody>
      </p:sp>
    </p:spTree>
    <p:extLst>
      <p:ext uri="{BB962C8B-B14F-4D97-AF65-F5344CB8AC3E}">
        <p14:creationId xmlns:p14="http://schemas.microsoft.com/office/powerpoint/2010/main" val="6078428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5400" dirty="0" smtClean="0">
                <a:solidFill>
                  <a:srgbClr val="FFC000"/>
                </a:solidFill>
                <a:cs typeface="A Farhood" panose="02000503000000020004" pitchFamily="2" charset="-78"/>
              </a:rPr>
              <a:t>سازماندهی فناوری اطلاعات</a:t>
            </a:r>
            <a:endParaRPr lang="en-US" sz="54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normAutofit/>
          </a:bodyPr>
          <a:lstStyle/>
          <a:p>
            <a:pPr algn="r"/>
            <a:r>
              <a:rPr lang="fa-IR" sz="2800" dirty="0" smtClean="0">
                <a:cs typeface="A Farhood" panose="02000503000000020004" pitchFamily="2" charset="-78"/>
              </a:rPr>
              <a:t>در یک بنگاه واحد رسمی ای که مسئول خدمات فناوری اطلاعات است بخش سیستم های اطلاعاتی نامیده می شود. (مسئول نگهداری سخت افزار، نرم افزار، انباره= داده و شبکه هایی که زیرساخت فناوری اطلاعات اند)</a:t>
            </a:r>
          </a:p>
          <a:p>
            <a:pPr algn="r"/>
            <a:r>
              <a:rPr lang="fa-IR" sz="2800" dirty="0" smtClean="0">
                <a:cs typeface="A Farhood" panose="02000503000000020004" pitchFamily="2" charset="-78"/>
              </a:rPr>
              <a:t>برنامه نویسان</a:t>
            </a:r>
          </a:p>
          <a:p>
            <a:pPr algn="r"/>
            <a:r>
              <a:rPr lang="fa-IR" sz="2800" dirty="0" smtClean="0">
                <a:cs typeface="A Farhood" panose="02000503000000020004" pitchFamily="2" charset="-78"/>
              </a:rPr>
              <a:t>تحلیل گران سیستم</a:t>
            </a:r>
          </a:p>
          <a:p>
            <a:pPr algn="r"/>
            <a:r>
              <a:rPr lang="fa-IR" sz="2800" dirty="0" smtClean="0">
                <a:cs typeface="A Farhood" panose="02000503000000020004" pitchFamily="2" charset="-78"/>
              </a:rPr>
              <a:t>مدیران سیستم های اطلاعاتی</a:t>
            </a:r>
          </a:p>
          <a:p>
            <a:pPr algn="r"/>
            <a:endParaRPr lang="en-US" sz="2800" dirty="0">
              <a:cs typeface="A Farhood" panose="02000503000000020004" pitchFamily="2" charset="-78"/>
            </a:endParaRPr>
          </a:p>
        </p:txBody>
      </p:sp>
    </p:spTree>
    <p:extLst>
      <p:ext uri="{BB962C8B-B14F-4D97-AF65-F5344CB8AC3E}">
        <p14:creationId xmlns:p14="http://schemas.microsoft.com/office/powerpoint/2010/main" val="2508181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79560" y="1718043"/>
            <a:ext cx="7547019" cy="4301543"/>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dirty="0" smtClean="0"/>
          </a:p>
        </p:txBody>
      </p:sp>
      <p:sp>
        <p:nvSpPr>
          <p:cNvPr id="3" name="Title 2"/>
          <p:cNvSpPr>
            <a:spLocks noGrp="1"/>
          </p:cNvSpPr>
          <p:nvPr>
            <p:ph type="title"/>
          </p:nvPr>
        </p:nvSpPr>
        <p:spPr>
          <a:xfrm>
            <a:off x="1023870" y="346443"/>
            <a:ext cx="10058400" cy="1371600"/>
          </a:xfrm>
        </p:spPr>
        <p:txBody>
          <a:bodyPr>
            <a:normAutofit/>
          </a:bodyPr>
          <a:lstStyle/>
          <a:p>
            <a:pPr algn="ctr"/>
            <a:r>
              <a:rPr lang="fa-IR" sz="2800" dirty="0" smtClean="0">
                <a:cs typeface="A Farhood" panose="02000503000000020004" pitchFamily="2" charset="-78"/>
              </a:rPr>
              <a:t>سازمان</a:t>
            </a:r>
            <a:br>
              <a:rPr lang="fa-IR" sz="2800" dirty="0" smtClean="0">
                <a:cs typeface="A Farhood" panose="02000503000000020004" pitchFamily="2" charset="-78"/>
              </a:rPr>
            </a:br>
            <a:r>
              <a:rPr lang="fa-IR" sz="2800" dirty="0" smtClean="0">
                <a:cs typeface="A Farhood" panose="02000503000000020004" pitchFamily="2" charset="-78"/>
              </a:rPr>
              <a:t>مدیریت ارشد</a:t>
            </a:r>
            <a:br>
              <a:rPr lang="fa-IR" sz="2800" dirty="0" smtClean="0">
                <a:cs typeface="A Farhood" panose="02000503000000020004" pitchFamily="2" charset="-78"/>
              </a:rPr>
            </a:br>
            <a:r>
              <a:rPr lang="fa-IR" sz="2800" dirty="0" smtClean="0">
                <a:cs typeface="A Farhood" panose="02000503000000020004" pitchFamily="2" charset="-78"/>
              </a:rPr>
              <a:t>کاربران نهایی (اصلی)</a:t>
            </a:r>
            <a:endParaRPr lang="en-US" sz="2800" dirty="0">
              <a:cs typeface="A Farhood" panose="02000503000000020004" pitchFamily="2" charset="-78"/>
            </a:endParaRPr>
          </a:p>
        </p:txBody>
      </p:sp>
      <p:sp>
        <p:nvSpPr>
          <p:cNvPr id="5" name="Rectangle 4"/>
          <p:cNvSpPr/>
          <p:nvPr/>
        </p:nvSpPr>
        <p:spPr>
          <a:xfrm>
            <a:off x="2819503" y="3314123"/>
            <a:ext cx="2112135" cy="256046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400" dirty="0" smtClean="0">
                <a:solidFill>
                  <a:schemeClr val="tx1"/>
                </a:solidFill>
                <a:cs typeface="A Farhood" panose="02000503000000020004" pitchFamily="2" charset="-78"/>
              </a:rPr>
              <a:t>زیرساخت فناوری اطلاعات</a:t>
            </a:r>
            <a:br>
              <a:rPr lang="fa-IR" sz="2400" dirty="0" smtClean="0">
                <a:solidFill>
                  <a:schemeClr val="tx1"/>
                </a:solidFill>
                <a:cs typeface="A Farhood" panose="02000503000000020004" pitchFamily="2" charset="-78"/>
              </a:rPr>
            </a:br>
            <a:r>
              <a:rPr lang="fa-IR" sz="2400" dirty="0" smtClean="0">
                <a:solidFill>
                  <a:schemeClr val="tx1"/>
                </a:solidFill>
                <a:cs typeface="A Farhood" panose="02000503000000020004" pitchFamily="2" charset="-78"/>
              </a:rPr>
              <a:t/>
            </a:r>
            <a:br>
              <a:rPr lang="fa-IR" sz="2400" dirty="0" smtClean="0">
                <a:solidFill>
                  <a:schemeClr val="tx1"/>
                </a:solidFill>
                <a:cs typeface="A Farhood" panose="02000503000000020004" pitchFamily="2" charset="-78"/>
              </a:rPr>
            </a:br>
            <a:r>
              <a:rPr lang="fa-IR" sz="2400" dirty="0" smtClean="0">
                <a:solidFill>
                  <a:schemeClr val="tx1"/>
                </a:solidFill>
                <a:cs typeface="A Farhood" panose="02000503000000020004" pitchFamily="2" charset="-78"/>
              </a:rPr>
              <a:t>سخت افزار</a:t>
            </a:r>
            <a:br>
              <a:rPr lang="fa-IR" sz="2400" dirty="0" smtClean="0">
                <a:solidFill>
                  <a:schemeClr val="tx1"/>
                </a:solidFill>
                <a:cs typeface="A Farhood" panose="02000503000000020004" pitchFamily="2" charset="-78"/>
              </a:rPr>
            </a:br>
            <a:r>
              <a:rPr lang="fa-IR" sz="2400" dirty="0" smtClean="0">
                <a:solidFill>
                  <a:schemeClr val="tx1"/>
                </a:solidFill>
                <a:cs typeface="A Farhood" panose="02000503000000020004" pitchFamily="2" charset="-78"/>
              </a:rPr>
              <a:t>نرم افزار</a:t>
            </a:r>
            <a:br>
              <a:rPr lang="fa-IR" sz="2400" dirty="0" smtClean="0">
                <a:solidFill>
                  <a:schemeClr val="tx1"/>
                </a:solidFill>
                <a:cs typeface="A Farhood" panose="02000503000000020004" pitchFamily="2" charset="-78"/>
              </a:rPr>
            </a:br>
            <a:r>
              <a:rPr lang="fa-IR" sz="2400" dirty="0" smtClean="0">
                <a:solidFill>
                  <a:schemeClr val="tx1"/>
                </a:solidFill>
                <a:cs typeface="A Farhood" panose="02000503000000020004" pitchFamily="2" charset="-78"/>
              </a:rPr>
              <a:t>انبار داده</a:t>
            </a:r>
            <a:br>
              <a:rPr lang="fa-IR" sz="2400" dirty="0" smtClean="0">
                <a:solidFill>
                  <a:schemeClr val="tx1"/>
                </a:solidFill>
                <a:cs typeface="A Farhood" panose="02000503000000020004" pitchFamily="2" charset="-78"/>
              </a:rPr>
            </a:br>
            <a:r>
              <a:rPr lang="fa-IR" sz="2400" dirty="0" smtClean="0">
                <a:solidFill>
                  <a:schemeClr val="tx1"/>
                </a:solidFill>
                <a:cs typeface="A Farhood" panose="02000503000000020004" pitchFamily="2" charset="-78"/>
              </a:rPr>
              <a:t>شبکه ها</a:t>
            </a:r>
            <a:endParaRPr lang="en-US" sz="2400" dirty="0">
              <a:solidFill>
                <a:schemeClr val="tx1"/>
              </a:solidFill>
              <a:cs typeface="A Farhood" panose="02000503000000020004" pitchFamily="2" charset="-78"/>
            </a:endParaRPr>
          </a:p>
        </p:txBody>
      </p:sp>
      <p:sp>
        <p:nvSpPr>
          <p:cNvPr id="6" name="Rectangle 5"/>
          <p:cNvSpPr/>
          <p:nvPr/>
        </p:nvSpPr>
        <p:spPr>
          <a:xfrm>
            <a:off x="5415080" y="2480171"/>
            <a:ext cx="3928057" cy="3455359"/>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fa-IR" sz="2400" dirty="0" smtClean="0">
                <a:cs typeface="A Farhood" panose="02000503000000020004" pitchFamily="2" charset="-78"/>
              </a:rPr>
              <a:t>متخصصان سیستم های اطلاعات</a:t>
            </a:r>
          </a:p>
          <a:p>
            <a:pPr algn="ctr"/>
            <a:r>
              <a:rPr lang="en-US" sz="2400" dirty="0" smtClean="0">
                <a:cs typeface="A Farhood" panose="02000503000000020004" pitchFamily="2" charset="-78"/>
              </a:rPr>
              <a:t>CIO</a:t>
            </a:r>
            <a:r>
              <a:rPr lang="fa-IR" sz="2400" dirty="0" smtClean="0">
                <a:cs typeface="A Farhood" panose="02000503000000020004" pitchFamily="2" charset="-78"/>
              </a:rPr>
              <a:t/>
            </a:r>
            <a:br>
              <a:rPr lang="fa-IR" sz="2400" dirty="0" smtClean="0">
                <a:cs typeface="A Farhood" panose="02000503000000020004" pitchFamily="2" charset="-78"/>
              </a:rPr>
            </a:br>
            <a:r>
              <a:rPr lang="fa-IR" sz="2400" dirty="0" smtClean="0">
                <a:cs typeface="A Farhood" panose="02000503000000020004" pitchFamily="2" charset="-78"/>
              </a:rPr>
              <a:t>مدیران</a:t>
            </a:r>
            <a:br>
              <a:rPr lang="fa-IR" sz="2400" dirty="0" smtClean="0">
                <a:cs typeface="A Farhood" panose="02000503000000020004" pitchFamily="2" charset="-78"/>
              </a:rPr>
            </a:br>
            <a:r>
              <a:rPr lang="fa-IR" sz="2400" dirty="0" smtClean="0">
                <a:cs typeface="A Farhood" panose="02000503000000020004" pitchFamily="2" charset="-78"/>
              </a:rPr>
              <a:t>تحلیلگران سیستم</a:t>
            </a:r>
            <a:br>
              <a:rPr lang="fa-IR" sz="2400" dirty="0" smtClean="0">
                <a:cs typeface="A Farhood" panose="02000503000000020004" pitchFamily="2" charset="-78"/>
              </a:rPr>
            </a:br>
            <a:r>
              <a:rPr lang="fa-IR" sz="2400" dirty="0" smtClean="0">
                <a:cs typeface="A Farhood" panose="02000503000000020004" pitchFamily="2" charset="-78"/>
              </a:rPr>
              <a:t>طراحان سیستم</a:t>
            </a:r>
            <a:br>
              <a:rPr lang="fa-IR" sz="2400" dirty="0" smtClean="0">
                <a:cs typeface="A Farhood" panose="02000503000000020004" pitchFamily="2" charset="-78"/>
              </a:rPr>
            </a:br>
            <a:r>
              <a:rPr lang="fa-IR" sz="2400" dirty="0" smtClean="0">
                <a:cs typeface="A Farhood" panose="02000503000000020004" pitchFamily="2" charset="-78"/>
              </a:rPr>
              <a:t>برنامه نویسان</a:t>
            </a:r>
            <a:br>
              <a:rPr lang="fa-IR" sz="2400" dirty="0" smtClean="0">
                <a:cs typeface="A Farhood" panose="02000503000000020004" pitchFamily="2" charset="-78"/>
              </a:rPr>
            </a:br>
            <a:r>
              <a:rPr lang="fa-IR" sz="2400" dirty="0" smtClean="0">
                <a:cs typeface="A Farhood" panose="02000503000000020004" pitchFamily="2" charset="-78"/>
              </a:rPr>
              <a:t>متخصصان شبکه</a:t>
            </a:r>
            <a:br>
              <a:rPr lang="fa-IR" sz="2400" dirty="0" smtClean="0">
                <a:cs typeface="A Farhood" panose="02000503000000020004" pitchFamily="2" charset="-78"/>
              </a:rPr>
            </a:br>
            <a:r>
              <a:rPr lang="fa-IR" sz="2400" dirty="0" smtClean="0">
                <a:cs typeface="A Farhood" panose="02000503000000020004" pitchFamily="2" charset="-78"/>
              </a:rPr>
              <a:t>مدیرپایگاه داده ها</a:t>
            </a:r>
            <a:br>
              <a:rPr lang="fa-IR" sz="2400" dirty="0" smtClean="0">
                <a:cs typeface="A Farhood" panose="02000503000000020004" pitchFamily="2" charset="-78"/>
              </a:rPr>
            </a:br>
            <a:r>
              <a:rPr lang="fa-IR" sz="2400" dirty="0" smtClean="0">
                <a:cs typeface="A Farhood" panose="02000503000000020004" pitchFamily="2" charset="-78"/>
              </a:rPr>
              <a:t>کارمندان دفتری</a:t>
            </a:r>
            <a:endParaRPr lang="en-US" sz="2400" dirty="0">
              <a:cs typeface="A Farhood" panose="02000503000000020004" pitchFamily="2" charset="-78"/>
            </a:endParaRPr>
          </a:p>
        </p:txBody>
      </p:sp>
      <p:sp>
        <p:nvSpPr>
          <p:cNvPr id="7" name="TextBox 6"/>
          <p:cNvSpPr txBox="1"/>
          <p:nvPr/>
        </p:nvSpPr>
        <p:spPr>
          <a:xfrm>
            <a:off x="4559121" y="1749784"/>
            <a:ext cx="3296991" cy="646331"/>
          </a:xfrm>
          <a:prstGeom prst="rect">
            <a:avLst/>
          </a:prstGeom>
          <a:noFill/>
        </p:spPr>
        <p:txBody>
          <a:bodyPr wrap="square" rtlCol="0">
            <a:spAutoFit/>
          </a:bodyPr>
          <a:lstStyle/>
          <a:p>
            <a:r>
              <a:rPr lang="fa-IR" sz="3600" dirty="0" smtClean="0">
                <a:solidFill>
                  <a:schemeClr val="bg2"/>
                </a:solidFill>
                <a:cs typeface="A Farhood" panose="02000503000000020004" pitchFamily="2" charset="-78"/>
              </a:rPr>
              <a:t>بخش سیستم های اطلاعات</a:t>
            </a:r>
            <a:endParaRPr lang="en-US" sz="3600" dirty="0">
              <a:solidFill>
                <a:schemeClr val="bg2"/>
              </a:solidFill>
              <a:cs typeface="A Farhood" panose="02000503000000020004" pitchFamily="2" charset="-78"/>
            </a:endParaRPr>
          </a:p>
        </p:txBody>
      </p:sp>
    </p:spTree>
    <p:extLst>
      <p:ext uri="{BB962C8B-B14F-4D97-AF65-F5344CB8AC3E}">
        <p14:creationId xmlns:p14="http://schemas.microsoft.com/office/powerpoint/2010/main" val="129727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smtClean="0">
                <a:solidFill>
                  <a:srgbClr val="FFC000"/>
                </a:solidFill>
                <a:cs typeface="A Farhood" panose="02000503000000020004" pitchFamily="2" charset="-78"/>
              </a:rPr>
              <a:t>چگونه سیستم های اطلاعاتی بر سازمان ها و بنگاه های تجاری اثر می گذارند:</a:t>
            </a:r>
            <a:endParaRPr lang="en-US"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lstStyle/>
          <a:p>
            <a:pPr algn="r"/>
            <a:r>
              <a:rPr lang="fa-IR" sz="3600" dirty="0" smtClean="0">
                <a:cs typeface="A Farhood" panose="02000503000000020004" pitchFamily="2" charset="-78"/>
              </a:rPr>
              <a:t>سیستم های اطلاعاتی ابزار های جامع تعاملی آنلاین</a:t>
            </a:r>
          </a:p>
          <a:p>
            <a:pPr algn="r"/>
            <a:r>
              <a:rPr lang="fa-IR" sz="3600" dirty="0" smtClean="0">
                <a:cs typeface="A Farhood" panose="02000503000000020004" pitchFamily="2" charset="-78"/>
              </a:rPr>
              <a:t>حضور لحظه به لحظه در عملیات و تصمیم گیری های بزرگ</a:t>
            </a:r>
          </a:p>
          <a:p>
            <a:pPr algn="r"/>
            <a:r>
              <a:rPr lang="fa-IR" sz="3600" dirty="0" smtClean="0">
                <a:cs typeface="A Farhood" panose="02000503000000020004" pitchFamily="2" charset="-78"/>
              </a:rPr>
              <a:t>سیستم های اطلاعاتی اساسا اقتصاد سازمان ها را تغییر داده و امکان سازمان دهی کار را افزایش دا</a:t>
            </a:r>
            <a:r>
              <a:rPr lang="fa-IR" dirty="0" smtClean="0"/>
              <a:t>ده </a:t>
            </a:r>
            <a:endParaRPr lang="en-US" dirty="0"/>
          </a:p>
        </p:txBody>
      </p:sp>
    </p:spTree>
    <p:extLst>
      <p:ext uri="{BB962C8B-B14F-4D97-AF65-F5344CB8AC3E}">
        <p14:creationId xmlns:p14="http://schemas.microsoft.com/office/powerpoint/2010/main" val="3543025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600" dirty="0" smtClean="0">
                <a:solidFill>
                  <a:srgbClr val="FFC000"/>
                </a:solidFill>
                <a:cs typeface="A Farhood" panose="02000503000000020004" pitchFamily="2" charset="-78"/>
              </a:rPr>
              <a:t>اثرات اقتصادی:</a:t>
            </a:r>
            <a:endParaRPr lang="en-US" sz="66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normAutofit/>
          </a:bodyPr>
          <a:lstStyle/>
          <a:p>
            <a:pPr algn="r"/>
            <a:r>
              <a:rPr lang="fa-IR" sz="4400" dirty="0" smtClean="0">
                <a:cs typeface="A Farhood" panose="02000503000000020004" pitchFamily="2" charset="-78"/>
              </a:rPr>
              <a:t> * فناوری اطلاعات ، کاهش هزینه سرمایه و اطلاعات</a:t>
            </a:r>
            <a:endParaRPr lang="en-US" sz="4400" dirty="0">
              <a:cs typeface="A Farhood" panose="02000503000000020004" pitchFamily="2" charset="-78"/>
            </a:endParaRPr>
          </a:p>
        </p:txBody>
      </p:sp>
    </p:spTree>
    <p:extLst>
      <p:ext uri="{BB962C8B-B14F-4D97-AF65-F5344CB8AC3E}">
        <p14:creationId xmlns:p14="http://schemas.microsoft.com/office/powerpoint/2010/main" val="14285207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1691" y="510051"/>
            <a:ext cx="10058400" cy="1371600"/>
          </a:xfrm>
        </p:spPr>
        <p:txBody>
          <a:bodyPr>
            <a:normAutofit/>
          </a:bodyPr>
          <a:lstStyle/>
          <a:p>
            <a:pPr algn="ctr"/>
            <a:r>
              <a:rPr lang="fa-IR" sz="5400" dirty="0" smtClean="0">
                <a:solidFill>
                  <a:srgbClr val="FFC000"/>
                </a:solidFill>
                <a:cs typeface="A Farhood" panose="02000503000000020004" pitchFamily="2" charset="-78"/>
              </a:rPr>
              <a:t>تئوری هزینه ی مبادله و تاثیر فناوری اطلاعات بر سازمان</a:t>
            </a:r>
            <a:endParaRPr lang="en-US" sz="5400" dirty="0">
              <a:solidFill>
                <a:srgbClr val="FFC000"/>
              </a:solidFill>
              <a:cs typeface="A Farhood" panose="02000503000000020004" pitchFamily="2" charset="-78"/>
            </a:endParaRPr>
          </a:p>
        </p:txBody>
      </p:sp>
      <p:cxnSp>
        <p:nvCxnSpPr>
          <p:cNvPr id="12" name="Straight Connector 11"/>
          <p:cNvCxnSpPr/>
          <p:nvPr/>
        </p:nvCxnSpPr>
        <p:spPr>
          <a:xfrm>
            <a:off x="4328092" y="1850761"/>
            <a:ext cx="17355" cy="4092695"/>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4015697" y="5633049"/>
            <a:ext cx="5119677" cy="10511"/>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9" name="Arc 18"/>
          <p:cNvSpPr/>
          <p:nvPr/>
        </p:nvSpPr>
        <p:spPr>
          <a:xfrm rot="10800000">
            <a:off x="5072922" y="938725"/>
            <a:ext cx="4408238" cy="4198539"/>
          </a:xfrm>
          <a:prstGeom prst="arc">
            <a:avLst/>
          </a:prstGeom>
          <a:ln w="76200"/>
        </p:spPr>
        <p:style>
          <a:lnRef idx="3">
            <a:schemeClr val="accent3"/>
          </a:lnRef>
          <a:fillRef idx="0">
            <a:schemeClr val="accent3"/>
          </a:fillRef>
          <a:effectRef idx="2">
            <a:schemeClr val="accent3"/>
          </a:effectRef>
          <a:fontRef idx="minor">
            <a:schemeClr val="tx1"/>
          </a:fontRef>
        </p:style>
        <p:txBody>
          <a:bodyPr rtlCol="0" anchor="ctr"/>
          <a:lstStyle/>
          <a:p>
            <a:pPr algn="ctr"/>
            <a:endParaRPr lang="en-US"/>
          </a:p>
        </p:txBody>
      </p:sp>
      <p:sp>
        <p:nvSpPr>
          <p:cNvPr id="20" name="Arc 19"/>
          <p:cNvSpPr/>
          <p:nvPr/>
        </p:nvSpPr>
        <p:spPr>
          <a:xfrm rot="10800000">
            <a:off x="5635521" y="510051"/>
            <a:ext cx="4408238" cy="4198539"/>
          </a:xfrm>
          <a:prstGeom prst="arc">
            <a:avLst/>
          </a:prstGeom>
          <a:ln w="76200"/>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cxnSp>
        <p:nvCxnSpPr>
          <p:cNvPr id="22" name="Straight Arrow Connector 21"/>
          <p:cNvCxnSpPr/>
          <p:nvPr/>
        </p:nvCxnSpPr>
        <p:spPr>
          <a:xfrm flipH="1">
            <a:off x="5566101" y="3914750"/>
            <a:ext cx="503302" cy="37045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p:cNvCxnSpPr/>
          <p:nvPr/>
        </p:nvCxnSpPr>
        <p:spPr>
          <a:xfrm flipH="1">
            <a:off x="6380352" y="4591279"/>
            <a:ext cx="503302" cy="370459"/>
          </a:xfrm>
          <a:prstGeom prst="straightConnector1">
            <a:avLst/>
          </a:prstGeom>
          <a:ln w="19050">
            <a:tailEnd type="triangle"/>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6380352" y="4257897"/>
            <a:ext cx="0" cy="1375152"/>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4328092" y="4285209"/>
            <a:ext cx="2052260" cy="0"/>
          </a:xfrm>
          <a:prstGeom prst="line">
            <a:avLst/>
          </a:prstGeom>
          <a:ln w="19050">
            <a:prstDash val="lgDash"/>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4296273" y="4987067"/>
            <a:ext cx="2052260" cy="0"/>
          </a:xfrm>
          <a:prstGeom prst="line">
            <a:avLst/>
          </a:prstGeom>
          <a:ln w="19050">
            <a:prstDash val="lgDash"/>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7926416" y="4516546"/>
            <a:ext cx="740493" cy="505895"/>
          </a:xfrm>
          <a:prstGeom prst="rect">
            <a:avLst/>
          </a:prstGeom>
          <a:noFill/>
        </p:spPr>
        <p:txBody>
          <a:bodyPr wrap="square" rtlCol="0">
            <a:spAutoFit/>
          </a:bodyPr>
          <a:lstStyle/>
          <a:p>
            <a:r>
              <a:rPr lang="en-US" dirty="0" smtClean="0"/>
              <a:t>T</a:t>
            </a:r>
            <a:r>
              <a:rPr lang="en-US" sz="1400" dirty="0" smtClean="0"/>
              <a:t>1</a:t>
            </a:r>
            <a:endParaRPr lang="en-US" sz="1400" dirty="0"/>
          </a:p>
        </p:txBody>
      </p:sp>
      <p:sp>
        <p:nvSpPr>
          <p:cNvPr id="31" name="TextBox 30"/>
          <p:cNvSpPr txBox="1"/>
          <p:nvPr/>
        </p:nvSpPr>
        <p:spPr>
          <a:xfrm>
            <a:off x="7240881" y="4919441"/>
            <a:ext cx="740493" cy="505895"/>
          </a:xfrm>
          <a:prstGeom prst="rect">
            <a:avLst/>
          </a:prstGeom>
          <a:noFill/>
        </p:spPr>
        <p:txBody>
          <a:bodyPr wrap="square" rtlCol="0">
            <a:spAutoFit/>
          </a:bodyPr>
          <a:lstStyle/>
          <a:p>
            <a:r>
              <a:rPr lang="en-US" dirty="0" smtClean="0"/>
              <a:t>T</a:t>
            </a:r>
            <a:r>
              <a:rPr lang="en-US" sz="1400" dirty="0"/>
              <a:t>2</a:t>
            </a:r>
          </a:p>
        </p:txBody>
      </p:sp>
      <p:sp>
        <p:nvSpPr>
          <p:cNvPr id="32" name="TextBox 31"/>
          <p:cNvSpPr txBox="1"/>
          <p:nvPr/>
        </p:nvSpPr>
        <p:spPr>
          <a:xfrm>
            <a:off x="5354222" y="5733077"/>
            <a:ext cx="4068366" cy="584775"/>
          </a:xfrm>
          <a:prstGeom prst="rect">
            <a:avLst/>
          </a:prstGeom>
          <a:noFill/>
        </p:spPr>
        <p:txBody>
          <a:bodyPr wrap="square" rtlCol="0">
            <a:spAutoFit/>
          </a:bodyPr>
          <a:lstStyle/>
          <a:p>
            <a:r>
              <a:rPr lang="fa-IR" sz="3200" dirty="0" smtClean="0">
                <a:cs typeface="A Farhood" panose="02000503000000020004" pitchFamily="2" charset="-78"/>
              </a:rPr>
              <a:t>اندازه ی بنگاه (کارمندان)</a:t>
            </a:r>
            <a:endParaRPr lang="en-US" sz="3200" dirty="0">
              <a:cs typeface="A Farhood" panose="02000503000000020004" pitchFamily="2" charset="-78"/>
            </a:endParaRPr>
          </a:p>
        </p:txBody>
      </p:sp>
      <p:sp>
        <p:nvSpPr>
          <p:cNvPr id="33" name="TextBox 32"/>
          <p:cNvSpPr txBox="1"/>
          <p:nvPr/>
        </p:nvSpPr>
        <p:spPr>
          <a:xfrm>
            <a:off x="2338022" y="3408855"/>
            <a:ext cx="2128913" cy="584775"/>
          </a:xfrm>
          <a:prstGeom prst="rect">
            <a:avLst/>
          </a:prstGeom>
          <a:noFill/>
        </p:spPr>
        <p:txBody>
          <a:bodyPr wrap="square" rtlCol="0">
            <a:spAutoFit/>
          </a:bodyPr>
          <a:lstStyle/>
          <a:p>
            <a:pPr algn="ctr"/>
            <a:r>
              <a:rPr lang="fa-IR" sz="3200" dirty="0" smtClean="0">
                <a:cs typeface="A Farhood" panose="02000503000000020004" pitchFamily="2" charset="-78"/>
              </a:rPr>
              <a:t>هزینه مبادله</a:t>
            </a:r>
            <a:endParaRPr lang="en-US" sz="3200" dirty="0">
              <a:cs typeface="A Farhood" panose="02000503000000020004" pitchFamily="2" charset="-78"/>
            </a:endParaRPr>
          </a:p>
        </p:txBody>
      </p:sp>
    </p:spTree>
    <p:extLst>
      <p:ext uri="{BB962C8B-B14F-4D97-AF65-F5344CB8AC3E}">
        <p14:creationId xmlns:p14="http://schemas.microsoft.com/office/powerpoint/2010/main" val="1116766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4400" dirty="0" smtClean="0">
                <a:solidFill>
                  <a:srgbClr val="FFC000"/>
                </a:solidFill>
                <a:cs typeface="A Farhood" panose="02000503000000020004" pitchFamily="2" charset="-78"/>
              </a:rPr>
              <a:t>تئوری هزینه ی نمایندگی و تاثیر فناوری اطلاعات بر سازمان</a:t>
            </a:r>
            <a:endParaRPr lang="en-US" sz="4400" dirty="0">
              <a:solidFill>
                <a:srgbClr val="FFC000"/>
              </a:solidFill>
              <a:cs typeface="A Farhood" panose="02000503000000020004" pitchFamily="2" charset="-78"/>
            </a:endParaRPr>
          </a:p>
        </p:txBody>
      </p:sp>
      <p:cxnSp>
        <p:nvCxnSpPr>
          <p:cNvPr id="3" name="Straight Connector 2"/>
          <p:cNvCxnSpPr/>
          <p:nvPr/>
        </p:nvCxnSpPr>
        <p:spPr>
          <a:xfrm flipV="1">
            <a:off x="4167495" y="5665288"/>
            <a:ext cx="5028263" cy="1"/>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4439204" y="1902598"/>
            <a:ext cx="15095" cy="4060206"/>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5177450" y="5768504"/>
            <a:ext cx="3538511" cy="523220"/>
          </a:xfrm>
          <a:prstGeom prst="rect">
            <a:avLst/>
          </a:prstGeom>
          <a:noFill/>
        </p:spPr>
        <p:txBody>
          <a:bodyPr wrap="square" rtlCol="0">
            <a:spAutoFit/>
          </a:bodyPr>
          <a:lstStyle/>
          <a:p>
            <a:r>
              <a:rPr lang="fa-IR" sz="2800" dirty="0" smtClean="0">
                <a:cs typeface="A Farhood" panose="02000503000000020004" pitchFamily="2" charset="-78"/>
              </a:rPr>
              <a:t>اندازه ی بنگاه (کارمندان)</a:t>
            </a:r>
            <a:endParaRPr lang="en-US" sz="2800" dirty="0">
              <a:cs typeface="A Farhood" panose="02000503000000020004" pitchFamily="2" charset="-78"/>
            </a:endParaRPr>
          </a:p>
        </p:txBody>
      </p:sp>
      <p:sp>
        <p:nvSpPr>
          <p:cNvPr id="6" name="TextBox 5"/>
          <p:cNvSpPr txBox="1"/>
          <p:nvPr/>
        </p:nvSpPr>
        <p:spPr>
          <a:xfrm>
            <a:off x="2708317" y="3448324"/>
            <a:ext cx="1851648" cy="646331"/>
          </a:xfrm>
          <a:prstGeom prst="rect">
            <a:avLst/>
          </a:prstGeom>
          <a:noFill/>
        </p:spPr>
        <p:txBody>
          <a:bodyPr wrap="square" rtlCol="0">
            <a:spAutoFit/>
          </a:bodyPr>
          <a:lstStyle/>
          <a:p>
            <a:r>
              <a:rPr lang="fa-IR" sz="3600" dirty="0" smtClean="0">
                <a:cs typeface="A Farhood" panose="02000503000000020004" pitchFamily="2" charset="-78"/>
              </a:rPr>
              <a:t>هزینه مبادله</a:t>
            </a:r>
            <a:endParaRPr lang="en-US" sz="3600" dirty="0">
              <a:cs typeface="A Farhood" panose="02000503000000020004" pitchFamily="2" charset="-78"/>
            </a:endParaRPr>
          </a:p>
        </p:txBody>
      </p:sp>
      <p:sp>
        <p:nvSpPr>
          <p:cNvPr id="7" name="Arc 6"/>
          <p:cNvSpPr/>
          <p:nvPr/>
        </p:nvSpPr>
        <p:spPr>
          <a:xfrm rot="5047938">
            <a:off x="2647301" y="182164"/>
            <a:ext cx="4830245" cy="4845480"/>
          </a:xfrm>
          <a:prstGeom prst="arc">
            <a:avLst/>
          </a:prstGeom>
          <a:ln w="76200">
            <a:solidFill>
              <a:schemeClr val="bg2">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Arc 7"/>
          <p:cNvSpPr/>
          <p:nvPr/>
        </p:nvSpPr>
        <p:spPr>
          <a:xfrm rot="5568000">
            <a:off x="3391203" y="395584"/>
            <a:ext cx="4830245" cy="4845480"/>
          </a:xfrm>
          <a:prstGeom prst="arc">
            <a:avLst/>
          </a:prstGeom>
          <a:ln w="76200"/>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cxnSp>
        <p:nvCxnSpPr>
          <p:cNvPr id="12" name="Straight Arrow Connector 11"/>
          <p:cNvCxnSpPr/>
          <p:nvPr/>
        </p:nvCxnSpPr>
        <p:spPr>
          <a:xfrm>
            <a:off x="7458195" y="2987653"/>
            <a:ext cx="679274" cy="4606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6039277" y="4459515"/>
            <a:ext cx="717011" cy="4864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794017" y="4177712"/>
            <a:ext cx="15095" cy="148757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H="1" flipV="1">
            <a:off x="4439204" y="4160213"/>
            <a:ext cx="2369908" cy="17501"/>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H="1" flipV="1">
            <a:off x="4424109" y="5000254"/>
            <a:ext cx="2369908" cy="17501"/>
          </a:xfrm>
          <a:prstGeom prst="line">
            <a:avLst/>
          </a:prstGeom>
          <a:ln>
            <a:prstDash val="lgDash"/>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8142500" y="2351445"/>
            <a:ext cx="644053" cy="501879"/>
          </a:xfrm>
          <a:prstGeom prst="rect">
            <a:avLst/>
          </a:prstGeom>
          <a:noFill/>
        </p:spPr>
        <p:txBody>
          <a:bodyPr wrap="square" rtlCol="0">
            <a:spAutoFit/>
          </a:bodyPr>
          <a:lstStyle/>
          <a:p>
            <a:r>
              <a:rPr lang="en-US" dirty="0"/>
              <a:t>A</a:t>
            </a:r>
            <a:r>
              <a:rPr lang="en-US" sz="1400" dirty="0" smtClean="0"/>
              <a:t>1</a:t>
            </a:r>
            <a:endParaRPr lang="en-US" sz="1400" dirty="0"/>
          </a:p>
        </p:txBody>
      </p:sp>
      <p:sp>
        <p:nvSpPr>
          <p:cNvPr id="23" name="TextBox 22"/>
          <p:cNvSpPr txBox="1"/>
          <p:nvPr/>
        </p:nvSpPr>
        <p:spPr>
          <a:xfrm>
            <a:off x="7246864" y="1779121"/>
            <a:ext cx="644053" cy="501879"/>
          </a:xfrm>
          <a:prstGeom prst="rect">
            <a:avLst/>
          </a:prstGeom>
          <a:noFill/>
        </p:spPr>
        <p:txBody>
          <a:bodyPr wrap="square" rtlCol="0">
            <a:spAutoFit/>
          </a:bodyPr>
          <a:lstStyle/>
          <a:p>
            <a:r>
              <a:rPr lang="en-US" dirty="0" smtClean="0"/>
              <a:t>A</a:t>
            </a:r>
            <a:r>
              <a:rPr lang="en-US" sz="1400" dirty="0" smtClean="0"/>
              <a:t>1</a:t>
            </a:r>
            <a:endParaRPr lang="en-US" sz="1400" dirty="0"/>
          </a:p>
        </p:txBody>
      </p:sp>
    </p:spTree>
    <p:extLst>
      <p:ext uri="{BB962C8B-B14F-4D97-AF65-F5344CB8AC3E}">
        <p14:creationId xmlns:p14="http://schemas.microsoft.com/office/powerpoint/2010/main" val="3872108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sz="6700" dirty="0" smtClean="0">
                <a:solidFill>
                  <a:srgbClr val="FFC000"/>
                </a:solidFill>
                <a:cs typeface="A Farhood" panose="02000503000000020004" pitchFamily="2" charset="-78"/>
              </a:rPr>
              <a:t>فناوری اطلاعات سازمان ها را مسطح میکند.</a:t>
            </a:r>
            <a:r>
              <a:rPr lang="fa-IR" dirty="0" smtClean="0"/>
              <a:t/>
            </a:r>
            <a:br>
              <a:rPr lang="fa-IR" dirty="0" smtClean="0"/>
            </a:br>
            <a:endParaRPr lang="en-US" dirty="0"/>
          </a:p>
        </p:txBody>
      </p:sp>
      <p:sp>
        <p:nvSpPr>
          <p:cNvPr id="3" name="Content Placeholder 2"/>
          <p:cNvSpPr>
            <a:spLocks noGrp="1"/>
          </p:cNvSpPr>
          <p:nvPr>
            <p:ph idx="1"/>
          </p:nvPr>
        </p:nvSpPr>
        <p:spPr/>
        <p:txBody>
          <a:bodyPr>
            <a:normAutofit/>
          </a:bodyPr>
          <a:lstStyle/>
          <a:p>
            <a:pPr algn="r"/>
            <a:r>
              <a:rPr lang="fa-IR" sz="3600" dirty="0" smtClean="0">
                <a:cs typeface="A Farhood" panose="02000503000000020004" pitchFamily="2" charset="-78"/>
              </a:rPr>
              <a:t>سازمان های بزرگ بوروکراتیک قبل از عصر رایانه اغلب ناکارآمد و در برابر تغییر کند بودند و توان رقابتی کمتری داشتند.</a:t>
            </a:r>
          </a:p>
          <a:p>
            <a:pPr algn="r"/>
            <a:r>
              <a:rPr lang="fa-IR" sz="3600" dirty="0" smtClean="0">
                <a:cs typeface="A Farhood" panose="02000503000000020004" pitchFamily="2" charset="-78"/>
              </a:rPr>
              <a:t>فناوری اطلاعات از طریق گسترش توزیع اطلاعات ، کارمندان سطوح پایین را توانمند و کارآیی مدیریت را افزایش و سلسله مراتب را کاهش می دهد.</a:t>
            </a:r>
            <a:endParaRPr lang="en-US" sz="3600" dirty="0">
              <a:cs typeface="A Farhood" panose="02000503000000020004" pitchFamily="2" charset="-78"/>
            </a:endParaRPr>
          </a:p>
        </p:txBody>
      </p:sp>
    </p:spTree>
    <p:extLst>
      <p:ext uri="{BB962C8B-B14F-4D97-AF65-F5344CB8AC3E}">
        <p14:creationId xmlns:p14="http://schemas.microsoft.com/office/powerpoint/2010/main" val="2543427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9831" y="178954"/>
            <a:ext cx="10058400" cy="1371600"/>
          </a:xfrm>
        </p:spPr>
        <p:txBody>
          <a:bodyPr>
            <a:normAutofit/>
          </a:bodyPr>
          <a:lstStyle/>
          <a:p>
            <a:pPr algn="ctr"/>
            <a:r>
              <a:rPr lang="fa-IR" sz="6600" dirty="0" smtClean="0">
                <a:solidFill>
                  <a:srgbClr val="FFC000"/>
                </a:solidFill>
                <a:cs typeface="A Farhood" panose="02000503000000020004" pitchFamily="2" charset="-78"/>
              </a:rPr>
              <a:t>مسطح کردن سازمان ها</a:t>
            </a:r>
            <a:endParaRPr lang="en-US" sz="6600" dirty="0">
              <a:solidFill>
                <a:srgbClr val="FFC000"/>
              </a:solidFill>
              <a:cs typeface="A Farhood" panose="02000503000000020004" pitchFamily="2" charset="-78"/>
            </a:endParaRPr>
          </a:p>
        </p:txBody>
      </p:sp>
      <p:sp>
        <p:nvSpPr>
          <p:cNvPr id="5" name="Isosceles Triangle 4"/>
          <p:cNvSpPr/>
          <p:nvPr/>
        </p:nvSpPr>
        <p:spPr>
          <a:xfrm>
            <a:off x="2367566" y="1550554"/>
            <a:ext cx="7662930" cy="2846231"/>
          </a:xfrm>
          <a:prstGeom prst="triangle">
            <a:avLst/>
          </a:prstGeom>
          <a:solidFill>
            <a:srgbClr val="FFC000"/>
          </a:solidFill>
          <a:effectLst>
            <a:glow rad="101600">
              <a:schemeClr val="tx2">
                <a:alpha val="40000"/>
              </a:schemeClr>
            </a:glo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harsh" dir="t"/>
            </a:scene3d>
            <a:sp3d extrusionH="57150" prstMaterial="matte">
              <a:bevelT w="63500" h="12700" prst="angle"/>
              <a:contourClr>
                <a:schemeClr val="bg1">
                  <a:lumMod val="65000"/>
                </a:schemeClr>
              </a:contourClr>
            </a:sp3d>
          </a:bodyPr>
          <a:lstStyle/>
          <a:p>
            <a:pPr algn="ctr"/>
            <a:endParaRPr lang="en-US" b="1">
              <a:ln/>
              <a:solidFill>
                <a:schemeClr val="accent3"/>
              </a:solidFill>
            </a:endParaRPr>
          </a:p>
        </p:txBody>
      </p:sp>
      <p:sp>
        <p:nvSpPr>
          <p:cNvPr id="6" name="Isosceles Triangle 5"/>
          <p:cNvSpPr/>
          <p:nvPr/>
        </p:nvSpPr>
        <p:spPr>
          <a:xfrm>
            <a:off x="2367566" y="4724400"/>
            <a:ext cx="7662930" cy="1479452"/>
          </a:xfrm>
          <a:prstGeom prst="triangle">
            <a:avLst/>
          </a:prstGeom>
          <a:solidFill>
            <a:srgbClr val="FFC000"/>
          </a:solidFill>
          <a:effectLst>
            <a:glow rad="101600">
              <a:schemeClr val="accent4">
                <a:satMod val="175000"/>
                <a:alpha val="40000"/>
              </a:schemeClr>
            </a:glow>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3882037" y="5728172"/>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5980848" y="5729281"/>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5968893" y="1732301"/>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p:cNvSpPr/>
          <p:nvPr/>
        </p:nvSpPr>
        <p:spPr>
          <a:xfrm>
            <a:off x="4553391" y="5736854"/>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5297971" y="5726813"/>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6700778" y="5736854"/>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2" name="Oval 31"/>
          <p:cNvSpPr/>
          <p:nvPr/>
        </p:nvSpPr>
        <p:spPr>
          <a:xfrm>
            <a:off x="7420708" y="5716292"/>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8211469" y="571755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p:cNvSpPr/>
          <p:nvPr/>
        </p:nvSpPr>
        <p:spPr>
          <a:xfrm>
            <a:off x="5312568" y="526327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Oval 34"/>
          <p:cNvSpPr/>
          <p:nvPr/>
        </p:nvSpPr>
        <p:spPr>
          <a:xfrm>
            <a:off x="5997460" y="5271101"/>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6700778" y="5282957"/>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p:cNvSpPr/>
          <p:nvPr/>
        </p:nvSpPr>
        <p:spPr>
          <a:xfrm>
            <a:off x="5987946" y="4812921"/>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Oval 37"/>
          <p:cNvSpPr/>
          <p:nvPr/>
        </p:nvSpPr>
        <p:spPr>
          <a:xfrm>
            <a:off x="5355530" y="2256737"/>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p:cNvSpPr/>
          <p:nvPr/>
        </p:nvSpPr>
        <p:spPr>
          <a:xfrm>
            <a:off x="5980848" y="2262839"/>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p:cNvSpPr/>
          <p:nvPr/>
        </p:nvSpPr>
        <p:spPr>
          <a:xfrm>
            <a:off x="6619738" y="272520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Oval 40"/>
          <p:cNvSpPr/>
          <p:nvPr/>
        </p:nvSpPr>
        <p:spPr>
          <a:xfrm>
            <a:off x="6615346" y="2257200"/>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Oval 41"/>
          <p:cNvSpPr/>
          <p:nvPr/>
        </p:nvSpPr>
        <p:spPr>
          <a:xfrm>
            <a:off x="4707000" y="2741363"/>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p:cNvSpPr/>
          <p:nvPr/>
        </p:nvSpPr>
        <p:spPr>
          <a:xfrm>
            <a:off x="7287921" y="2743581"/>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p:cNvSpPr/>
          <p:nvPr/>
        </p:nvSpPr>
        <p:spPr>
          <a:xfrm>
            <a:off x="7981034" y="333438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p:cNvSpPr/>
          <p:nvPr/>
        </p:nvSpPr>
        <p:spPr>
          <a:xfrm>
            <a:off x="6615346" y="333438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p:cNvSpPr/>
          <p:nvPr/>
        </p:nvSpPr>
        <p:spPr>
          <a:xfrm>
            <a:off x="5352230" y="2741363"/>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p:cNvSpPr/>
          <p:nvPr/>
        </p:nvSpPr>
        <p:spPr>
          <a:xfrm>
            <a:off x="7287921" y="333438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p:cNvSpPr/>
          <p:nvPr/>
        </p:nvSpPr>
        <p:spPr>
          <a:xfrm>
            <a:off x="5980848" y="274903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5968893" y="332580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Straight Connector 50"/>
          <p:cNvCxnSpPr>
            <a:endCxn id="35" idx="4"/>
          </p:cNvCxnSpPr>
          <p:nvPr/>
        </p:nvCxnSpPr>
        <p:spPr>
          <a:xfrm>
            <a:off x="6199031" y="5040343"/>
            <a:ext cx="0" cy="624654"/>
          </a:xfrm>
          <a:prstGeom prst="line">
            <a:avLst/>
          </a:prstGeom>
          <a:ln>
            <a:solidFill>
              <a:schemeClr val="tx2">
                <a:lumMod val="10000"/>
              </a:schemeClr>
            </a:solidFill>
          </a:ln>
        </p:spPr>
        <p:style>
          <a:lnRef idx="1">
            <a:schemeClr val="dk1"/>
          </a:lnRef>
          <a:fillRef idx="0">
            <a:schemeClr val="dk1"/>
          </a:fillRef>
          <a:effectRef idx="0">
            <a:schemeClr val="dk1"/>
          </a:effectRef>
          <a:fontRef idx="minor">
            <a:schemeClr val="tx1"/>
          </a:fontRef>
        </p:style>
      </p:cxnSp>
      <p:cxnSp>
        <p:nvCxnSpPr>
          <p:cNvPr id="52" name="Straight Connector 51"/>
          <p:cNvCxnSpPr/>
          <p:nvPr/>
        </p:nvCxnSpPr>
        <p:spPr>
          <a:xfrm>
            <a:off x="6182419" y="2025979"/>
            <a:ext cx="0" cy="624654"/>
          </a:xfrm>
          <a:prstGeom prst="line">
            <a:avLst/>
          </a:prstGeom>
          <a:ln>
            <a:solidFill>
              <a:schemeClr val="tx2">
                <a:lumMod val="10000"/>
              </a:schemeClr>
            </a:solidFill>
          </a:ln>
        </p:spPr>
        <p:style>
          <a:lnRef idx="1">
            <a:schemeClr val="dk1"/>
          </a:lnRef>
          <a:fillRef idx="0">
            <a:schemeClr val="dk1"/>
          </a:fillRef>
          <a:effectRef idx="0">
            <a:schemeClr val="dk1"/>
          </a:effectRef>
          <a:fontRef idx="minor">
            <a:schemeClr val="tx1"/>
          </a:fontRef>
        </p:style>
      </p:cxnSp>
      <p:cxnSp>
        <p:nvCxnSpPr>
          <p:cNvPr id="54" name="Straight Connector 53"/>
          <p:cNvCxnSpPr>
            <a:stCxn id="36" idx="0"/>
            <a:endCxn id="34" idx="0"/>
          </p:cNvCxnSpPr>
          <p:nvPr/>
        </p:nvCxnSpPr>
        <p:spPr>
          <a:xfrm flipH="1" flipV="1">
            <a:off x="5514139" y="5263276"/>
            <a:ext cx="1388210" cy="19681"/>
          </a:xfrm>
          <a:prstGeom prst="line">
            <a:avLst/>
          </a:prstGeom>
          <a:ln>
            <a:solidFill>
              <a:schemeClr val="tx2">
                <a:lumMod val="1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flipH="1">
            <a:off x="4083608" y="5676813"/>
            <a:ext cx="4329432" cy="39439"/>
          </a:xfrm>
          <a:prstGeom prst="line">
            <a:avLst/>
          </a:prstGeom>
          <a:ln>
            <a:solidFill>
              <a:schemeClr val="tx2">
                <a:lumMod val="1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41" idx="0"/>
            <a:endCxn id="38" idx="0"/>
          </p:cNvCxnSpPr>
          <p:nvPr/>
        </p:nvCxnSpPr>
        <p:spPr>
          <a:xfrm flipH="1" flipV="1">
            <a:off x="5557101" y="2256737"/>
            <a:ext cx="1259816" cy="463"/>
          </a:xfrm>
          <a:prstGeom prst="line">
            <a:avLst/>
          </a:prstGeom>
          <a:ln>
            <a:solidFill>
              <a:schemeClr val="tx2">
                <a:lumMod val="10000"/>
              </a:schemeClr>
            </a:solidFill>
          </a:ln>
        </p:spPr>
        <p:style>
          <a:lnRef idx="1">
            <a:schemeClr val="accent1"/>
          </a:lnRef>
          <a:fillRef idx="0">
            <a:schemeClr val="accent1"/>
          </a:fillRef>
          <a:effectRef idx="0">
            <a:schemeClr val="accent1"/>
          </a:effectRef>
          <a:fontRef idx="minor">
            <a:schemeClr val="tx1"/>
          </a:fontRef>
        </p:style>
      </p:cxnSp>
      <p:sp>
        <p:nvSpPr>
          <p:cNvPr id="61" name="Oval 60"/>
          <p:cNvSpPr/>
          <p:nvPr/>
        </p:nvSpPr>
        <p:spPr>
          <a:xfrm>
            <a:off x="4088005" y="3285001"/>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p:cNvSpPr/>
          <p:nvPr/>
        </p:nvSpPr>
        <p:spPr>
          <a:xfrm>
            <a:off x="4704668" y="3295332"/>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p:cNvSpPr/>
          <p:nvPr/>
        </p:nvSpPr>
        <p:spPr>
          <a:xfrm>
            <a:off x="5352230" y="3326529"/>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p:cNvSpPr/>
          <p:nvPr/>
        </p:nvSpPr>
        <p:spPr>
          <a:xfrm>
            <a:off x="7979580" y="387579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p:cNvSpPr/>
          <p:nvPr/>
        </p:nvSpPr>
        <p:spPr>
          <a:xfrm>
            <a:off x="8578447" y="387579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Oval 65"/>
          <p:cNvSpPr/>
          <p:nvPr/>
        </p:nvSpPr>
        <p:spPr>
          <a:xfrm>
            <a:off x="5324820" y="387570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66"/>
          <p:cNvSpPr/>
          <p:nvPr/>
        </p:nvSpPr>
        <p:spPr>
          <a:xfrm>
            <a:off x="5941646" y="388288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Oval 67"/>
          <p:cNvSpPr/>
          <p:nvPr/>
        </p:nvSpPr>
        <p:spPr>
          <a:xfrm>
            <a:off x="6615346" y="3893284"/>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Oval 68"/>
          <p:cNvSpPr/>
          <p:nvPr/>
        </p:nvSpPr>
        <p:spPr>
          <a:xfrm>
            <a:off x="7287921" y="389892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Oval 69"/>
          <p:cNvSpPr/>
          <p:nvPr/>
        </p:nvSpPr>
        <p:spPr>
          <a:xfrm>
            <a:off x="3317524" y="387570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Oval 70"/>
          <p:cNvSpPr/>
          <p:nvPr/>
        </p:nvSpPr>
        <p:spPr>
          <a:xfrm>
            <a:off x="4057516" y="3882886"/>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Oval 71"/>
          <p:cNvSpPr/>
          <p:nvPr/>
        </p:nvSpPr>
        <p:spPr>
          <a:xfrm>
            <a:off x="4691168" y="3875705"/>
            <a:ext cx="403142" cy="393896"/>
          </a:xfrm>
          <a:prstGeom prst="ellipse">
            <a:avLst/>
          </a:prstGeom>
          <a:solidFill>
            <a:schemeClr val="tx2">
              <a:lumMod val="1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4" name="Straight Connector 73"/>
          <p:cNvCxnSpPr>
            <a:stCxn id="43" idx="0"/>
            <a:endCxn id="42" idx="0"/>
          </p:cNvCxnSpPr>
          <p:nvPr/>
        </p:nvCxnSpPr>
        <p:spPr>
          <a:xfrm flipH="1" flipV="1">
            <a:off x="4908571" y="2741363"/>
            <a:ext cx="2580921" cy="2218"/>
          </a:xfrm>
          <a:prstGeom prst="line">
            <a:avLst/>
          </a:prstGeom>
          <a:ln>
            <a:solidFill>
              <a:schemeClr val="tx2">
                <a:lumMod val="1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44" idx="0"/>
            <a:endCxn id="61" idx="0"/>
          </p:cNvCxnSpPr>
          <p:nvPr/>
        </p:nvCxnSpPr>
        <p:spPr>
          <a:xfrm flipH="1" flipV="1">
            <a:off x="4289576" y="3285001"/>
            <a:ext cx="3893029" cy="49384"/>
          </a:xfrm>
          <a:prstGeom prst="line">
            <a:avLst/>
          </a:prstGeom>
          <a:ln>
            <a:solidFill>
              <a:schemeClr val="tx2">
                <a:lumMod val="10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65" idx="0"/>
            <a:endCxn id="70" idx="0"/>
          </p:cNvCxnSpPr>
          <p:nvPr/>
        </p:nvCxnSpPr>
        <p:spPr>
          <a:xfrm flipH="1" flipV="1">
            <a:off x="3519095" y="3875705"/>
            <a:ext cx="5260923" cy="91"/>
          </a:xfrm>
          <a:prstGeom prst="line">
            <a:avLst/>
          </a:prstGeom>
          <a:ln>
            <a:solidFill>
              <a:schemeClr val="tx2">
                <a:lumMod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82486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r"/>
            <a:r>
              <a:rPr lang="fa-IR" sz="6600" dirty="0" smtClean="0">
                <a:solidFill>
                  <a:srgbClr val="FFC000"/>
                </a:solidFill>
                <a:cs typeface="A Farhood" panose="02000503000000020004" pitchFamily="2" charset="-78"/>
              </a:rPr>
              <a:t>سازمان های فرا صنعتی و بنگاه های مجازی :</a:t>
            </a:r>
            <a:endParaRPr lang="en-US" sz="6600" dirty="0">
              <a:solidFill>
                <a:srgbClr val="FFC000"/>
              </a:solidFill>
              <a:cs typeface="A Farhood" panose="02000503000000020004" pitchFamily="2" charset="-78"/>
            </a:endParaRPr>
          </a:p>
        </p:txBody>
      </p:sp>
      <p:sp>
        <p:nvSpPr>
          <p:cNvPr id="4" name="Content Placeholder 3"/>
          <p:cNvSpPr>
            <a:spLocks noGrp="1"/>
          </p:cNvSpPr>
          <p:nvPr>
            <p:ph idx="1"/>
          </p:nvPr>
        </p:nvSpPr>
        <p:spPr/>
        <p:txBody>
          <a:bodyPr>
            <a:normAutofit/>
          </a:bodyPr>
          <a:lstStyle/>
          <a:p>
            <a:pPr algn="r"/>
            <a:r>
              <a:rPr lang="fa-IR" sz="3200" dirty="0" smtClean="0">
                <a:cs typeface="A Farhood" panose="02000503000000020004" pitchFamily="2" charset="-78"/>
              </a:rPr>
              <a:t>تئوری های فرا صنعتی که بیشتر مبتنی بر تاریخ و جامعه شناسی هستند از مفهوم لزوم مسطح شدن سلسله مراتب توسط فناوری اطلاعات حمایت می کنند.</a:t>
            </a:r>
          </a:p>
          <a:p>
            <a:pPr algn="r"/>
            <a:r>
              <a:rPr lang="fa-IR" sz="3200" dirty="0" smtClean="0">
                <a:cs typeface="A Farhood" panose="02000503000000020004" pitchFamily="2" charset="-78"/>
              </a:rPr>
              <a:t>در جوامع فرا صنعتی اختیارات به طور فزاینده ای مبتنی بر دانش و صلاحیت است تا جایگاه رسمی .از این رو شکل سازمان ها باید مسطح شود زیرا کارکنان حرفه ای به خود مدیریتی علاقه دارند.</a:t>
            </a:r>
          </a:p>
          <a:p>
            <a:pPr algn="r"/>
            <a:r>
              <a:rPr lang="fa-IR" sz="3200" dirty="0" smtClean="0">
                <a:cs typeface="A Farhood" panose="02000503000000020004" pitchFamily="2" charset="-78"/>
              </a:rPr>
              <a:t>برخی از سازمان ها به مثابه سازمان های مجازی عمل میکنند و به مکان جغرافیایی وابسته نیستند. به منظور برقراری ارتباطات از شبکه ها استفاده میکنند و می توانند با رقبا و تامین کنندگان و مشتریان خود بدون محدودیت مرزهای سنتی یا مکان های فیزیکی ارتباط داشته باشند.</a:t>
            </a:r>
            <a:endParaRPr lang="en-US" sz="3200" dirty="0">
              <a:cs typeface="A Farhood" panose="02000503000000020004" pitchFamily="2" charset="-78"/>
            </a:endParaRPr>
          </a:p>
        </p:txBody>
      </p:sp>
    </p:spTree>
    <p:extLst>
      <p:ext uri="{BB962C8B-B14F-4D97-AF65-F5344CB8AC3E}">
        <p14:creationId xmlns:p14="http://schemas.microsoft.com/office/powerpoint/2010/main" val="18681364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600" dirty="0" smtClean="0">
                <a:solidFill>
                  <a:srgbClr val="FFC000"/>
                </a:solidFill>
                <a:cs typeface="A Farhood" panose="02000503000000020004" pitchFamily="2" charset="-78"/>
              </a:rPr>
              <a:t>افزایش انعطاف پذیری سازمان ها:</a:t>
            </a:r>
            <a:endParaRPr lang="en-US" sz="66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lstStyle/>
          <a:p>
            <a:pPr algn="r"/>
            <a:r>
              <a:rPr lang="fa-IR" sz="3200" dirty="0" smtClean="0">
                <a:cs typeface="A Farhood" panose="02000503000000020004" pitchFamily="2" charset="-78"/>
              </a:rPr>
              <a:t>فناوری اطلاعات به بنگاه ها کمک می کند تا ساختار انعطاف پذیر تری داشته باشند</a:t>
            </a:r>
            <a:endParaRPr lang="fa-IR" sz="4000" dirty="0" smtClean="0">
              <a:cs typeface="A Farhood" panose="02000503000000020004" pitchFamily="2" charset="-78"/>
            </a:endParaRPr>
          </a:p>
          <a:p>
            <a:pPr algn="r"/>
            <a:r>
              <a:rPr lang="fa-IR" sz="4000" dirty="0" smtClean="0">
                <a:cs typeface="A Farhood" panose="02000503000000020004" pitchFamily="2" charset="-78"/>
              </a:rPr>
              <a:t>افزایش توانایی در درک تغییرات بازار و وا</a:t>
            </a:r>
            <a:r>
              <a:rPr lang="fa-IR" sz="3200" dirty="0" smtClean="0">
                <a:cs typeface="A Farhood" panose="02000503000000020004" pitchFamily="2" charset="-78"/>
              </a:rPr>
              <a:t>کنش به آنها  و بهره مند شدن از فرصت های جدید.</a:t>
            </a:r>
          </a:p>
          <a:p>
            <a:pPr algn="r"/>
            <a:r>
              <a:rPr lang="fa-IR" sz="3200" dirty="0" smtClean="0">
                <a:cs typeface="A Farhood" panose="02000503000000020004" pitchFamily="2" charset="-78"/>
              </a:rPr>
              <a:t>کمک به سازمان های کوچک به منظور دستیابی به قدرت و توان سازمان های بزرگ تر.</a:t>
            </a:r>
          </a:p>
          <a:p>
            <a:pPr algn="r"/>
            <a:r>
              <a:rPr lang="fa-IR" sz="4000" dirty="0" smtClean="0">
                <a:cs typeface="A Farhood" panose="02000503000000020004" pitchFamily="2" charset="-78"/>
              </a:rPr>
              <a:t>کمک به تولید منطبق بر نیاز مشتری به صورت انبوه .</a:t>
            </a:r>
          </a:p>
          <a:p>
            <a:pPr lvl="8" algn="r"/>
            <a:r>
              <a:rPr lang="fa-IR" sz="4000" dirty="0" smtClean="0">
                <a:cs typeface="A Farhood" panose="02000503000000020004" pitchFamily="2" charset="-78"/>
              </a:rPr>
              <a:t>کمک به بازاریابی خرد</a:t>
            </a:r>
            <a:r>
              <a:rPr lang="fa-IR" dirty="0" smtClean="0">
                <a:cs typeface="A Farhood" panose="02000503000000020004" pitchFamily="2" charset="-78"/>
              </a:rPr>
              <a:t>.</a:t>
            </a:r>
            <a:endParaRPr lang="en-US" dirty="0">
              <a:cs typeface="A Farhood" panose="02000503000000020004" pitchFamily="2" charset="-78"/>
            </a:endParaRPr>
          </a:p>
        </p:txBody>
      </p:sp>
    </p:spTree>
    <p:extLst>
      <p:ext uri="{BB962C8B-B14F-4D97-AF65-F5344CB8AC3E}">
        <p14:creationId xmlns:p14="http://schemas.microsoft.com/office/powerpoint/2010/main" val="16147938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C000"/>
                </a:solidFill>
                <a:cs typeface="A Farhood" panose="02000503000000020004" pitchFamily="2" charset="-78"/>
              </a:rPr>
              <a:t>مقاومت سازمان ها در برابر تغییر:</a:t>
            </a:r>
            <a:endParaRPr lang="en-US"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normAutofit/>
          </a:bodyPr>
          <a:lstStyle/>
          <a:p>
            <a:pPr algn="r"/>
            <a:r>
              <a:rPr lang="fa-IR" sz="3200" dirty="0" smtClean="0">
                <a:cs typeface="A Farhood" panose="02000503000000020004" pitchFamily="2" charset="-78"/>
              </a:rPr>
              <a:t>سرمایه گذاری در فناوری اطلاعات مستلزم تغییر روش های جاری است که کارمندان را وادار به تلاش های بیشتر میکند،تلاش هایی که ممکن است پاداشی به انها تعلق نگیرد.</a:t>
            </a:r>
          </a:p>
          <a:p>
            <a:pPr algn="r"/>
            <a:r>
              <a:rPr lang="fa-IR" sz="3200" dirty="0" smtClean="0">
                <a:cs typeface="A Farhood" panose="02000503000000020004" pitchFamily="2" charset="-78"/>
              </a:rPr>
              <a:t>یک رویکرد دیگر سیستم های اطلاعاتی را به مثابه پیامد رقابت سیاسی میان زیر گروه های سازمان به منظور نفوذ بر سیاست ها و رویه ها و منابع در نظر میگیرند.</a:t>
            </a:r>
            <a:endParaRPr lang="en-US" sz="3200" dirty="0">
              <a:cs typeface="A Farhood" panose="02000503000000020004" pitchFamily="2" charset="-78"/>
            </a:endParaRPr>
          </a:p>
        </p:txBody>
      </p:sp>
    </p:spTree>
    <p:extLst>
      <p:ext uri="{BB962C8B-B14F-4D97-AF65-F5344CB8AC3E}">
        <p14:creationId xmlns:p14="http://schemas.microsoft.com/office/powerpoint/2010/main" val="35019450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2899" y="193512"/>
            <a:ext cx="10058400" cy="1371600"/>
          </a:xfrm>
        </p:spPr>
        <p:txBody>
          <a:bodyPr>
            <a:normAutofit/>
          </a:bodyPr>
          <a:lstStyle/>
          <a:p>
            <a:pPr algn="r"/>
            <a:r>
              <a:rPr lang="fa-IR" dirty="0" smtClean="0">
                <a:solidFill>
                  <a:srgbClr val="FFC000"/>
                </a:solidFill>
                <a:cs typeface="A Farhood" panose="02000503000000020004" pitchFamily="2" charset="-78"/>
              </a:rPr>
              <a:t>مقاومت سازمانی و تعدیل 2 سویه روابط میان فناوری و سازمان</a:t>
            </a:r>
            <a:endParaRPr lang="en-US" dirty="0">
              <a:solidFill>
                <a:srgbClr val="FFC000"/>
              </a:solidFill>
              <a:cs typeface="A Farhood" panose="02000503000000020004" pitchFamily="2" charset="-78"/>
            </a:endParaRPr>
          </a:p>
        </p:txBody>
      </p:sp>
      <p:grpSp>
        <p:nvGrpSpPr>
          <p:cNvPr id="6" name="Group 5"/>
          <p:cNvGrpSpPr/>
          <p:nvPr/>
        </p:nvGrpSpPr>
        <p:grpSpPr>
          <a:xfrm>
            <a:off x="3571336" y="1371601"/>
            <a:ext cx="4268173" cy="4802614"/>
            <a:chOff x="3866271" y="979627"/>
            <a:chExt cx="4689231" cy="5527308"/>
          </a:xfrm>
        </p:grpSpPr>
        <p:sp>
          <p:nvSpPr>
            <p:cNvPr id="3" name="Flowchart: Decision 2"/>
            <p:cNvSpPr/>
            <p:nvPr/>
          </p:nvSpPr>
          <p:spPr>
            <a:xfrm>
              <a:off x="4724400" y="1483867"/>
              <a:ext cx="2743200" cy="4518828"/>
            </a:xfrm>
            <a:prstGeom prst="flowChartDecision">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p:cNvCxnSpPr>
              <a:stCxn id="3" idx="3"/>
              <a:endCxn id="3" idx="1"/>
            </p:cNvCxnSpPr>
            <p:nvPr/>
          </p:nvCxnSpPr>
          <p:spPr>
            <a:xfrm flipH="1">
              <a:off x="4724400" y="3743281"/>
              <a:ext cx="2743200" cy="0"/>
            </a:xfrm>
            <a:prstGeom prst="straightConnector1">
              <a:avLst/>
            </a:prstGeom>
            <a:ln w="57150">
              <a:solidFill>
                <a:schemeClr val="tx2">
                  <a:lumMod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6096000" y="1483867"/>
              <a:ext cx="0" cy="4507439"/>
            </a:xfrm>
            <a:prstGeom prst="straightConnector1">
              <a:avLst/>
            </a:prstGeom>
            <a:ln w="57150">
              <a:solidFill>
                <a:schemeClr val="tx2">
                  <a:lumMod val="10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526216" y="3514862"/>
              <a:ext cx="1029286" cy="584775"/>
            </a:xfrm>
            <a:prstGeom prst="rect">
              <a:avLst/>
            </a:prstGeom>
            <a:noFill/>
          </p:spPr>
          <p:txBody>
            <a:bodyPr wrap="square" rtlCol="0">
              <a:spAutoFit/>
            </a:bodyPr>
            <a:lstStyle/>
            <a:p>
              <a:r>
                <a:rPr lang="fa-IR" sz="3200" dirty="0" smtClean="0">
                  <a:cs typeface="A Farhood" panose="02000503000000020004" pitchFamily="2" charset="-78"/>
                </a:rPr>
                <a:t>افراد</a:t>
              </a:r>
              <a:endParaRPr lang="en-US" sz="3200" dirty="0">
                <a:cs typeface="A Farhood" panose="02000503000000020004" pitchFamily="2" charset="-78"/>
              </a:endParaRPr>
            </a:p>
          </p:txBody>
        </p:sp>
        <p:sp>
          <p:nvSpPr>
            <p:cNvPr id="10" name="TextBox 9"/>
            <p:cNvSpPr txBox="1"/>
            <p:nvPr/>
          </p:nvSpPr>
          <p:spPr>
            <a:xfrm>
              <a:off x="3866271" y="3407140"/>
              <a:ext cx="1029286" cy="584775"/>
            </a:xfrm>
            <a:prstGeom prst="rect">
              <a:avLst/>
            </a:prstGeom>
            <a:noFill/>
          </p:spPr>
          <p:txBody>
            <a:bodyPr wrap="square" rtlCol="0">
              <a:spAutoFit/>
            </a:bodyPr>
            <a:lstStyle/>
            <a:p>
              <a:r>
                <a:rPr lang="fa-IR" sz="3200" dirty="0" smtClean="0">
                  <a:cs typeface="A Farhood" panose="02000503000000020004" pitchFamily="2" charset="-78"/>
                </a:rPr>
                <a:t>فناوری</a:t>
              </a:r>
              <a:endParaRPr lang="en-US" sz="3200" dirty="0">
                <a:cs typeface="A Farhood" panose="02000503000000020004" pitchFamily="2" charset="-78"/>
              </a:endParaRPr>
            </a:p>
          </p:txBody>
        </p:sp>
        <p:sp>
          <p:nvSpPr>
            <p:cNvPr id="11" name="TextBox 10"/>
            <p:cNvSpPr txBox="1"/>
            <p:nvPr/>
          </p:nvSpPr>
          <p:spPr>
            <a:xfrm>
              <a:off x="5581357" y="5860604"/>
              <a:ext cx="1029286" cy="646331"/>
            </a:xfrm>
            <a:prstGeom prst="rect">
              <a:avLst/>
            </a:prstGeom>
            <a:noFill/>
          </p:spPr>
          <p:txBody>
            <a:bodyPr wrap="square" rtlCol="0">
              <a:spAutoFit/>
            </a:bodyPr>
            <a:lstStyle/>
            <a:p>
              <a:r>
                <a:rPr lang="fa-IR" sz="3600" dirty="0" smtClean="0">
                  <a:cs typeface="A Farhood" panose="02000503000000020004" pitchFamily="2" charset="-78"/>
                </a:rPr>
                <a:t>ساختار</a:t>
              </a:r>
              <a:endParaRPr lang="en-US" sz="3600" dirty="0">
                <a:cs typeface="A Farhood" panose="02000503000000020004" pitchFamily="2" charset="-78"/>
              </a:endParaRPr>
            </a:p>
          </p:txBody>
        </p:sp>
        <p:sp>
          <p:nvSpPr>
            <p:cNvPr id="12" name="TextBox 11"/>
            <p:cNvSpPr txBox="1"/>
            <p:nvPr/>
          </p:nvSpPr>
          <p:spPr>
            <a:xfrm>
              <a:off x="5581357" y="979627"/>
              <a:ext cx="1029286" cy="584775"/>
            </a:xfrm>
            <a:prstGeom prst="rect">
              <a:avLst/>
            </a:prstGeom>
            <a:noFill/>
          </p:spPr>
          <p:txBody>
            <a:bodyPr wrap="square" rtlCol="0">
              <a:spAutoFit/>
            </a:bodyPr>
            <a:lstStyle/>
            <a:p>
              <a:pPr algn="ctr"/>
              <a:r>
                <a:rPr lang="fa-IR" sz="3200" dirty="0" smtClean="0">
                  <a:cs typeface="A Farhood" panose="02000503000000020004" pitchFamily="2" charset="-78"/>
                </a:rPr>
                <a:t>وظیفه</a:t>
              </a:r>
              <a:endParaRPr lang="en-US" sz="3200" dirty="0">
                <a:cs typeface="A Farhood" panose="02000503000000020004" pitchFamily="2" charset="-78"/>
              </a:endParaRPr>
            </a:p>
          </p:txBody>
        </p:sp>
      </p:grpSp>
    </p:spTree>
    <p:extLst>
      <p:ext uri="{BB962C8B-B14F-4D97-AF65-F5344CB8AC3E}">
        <p14:creationId xmlns:p14="http://schemas.microsoft.com/office/powerpoint/2010/main" val="7261992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6600" dirty="0" smtClean="0">
                <a:solidFill>
                  <a:srgbClr val="FFC000"/>
                </a:solidFill>
                <a:cs typeface="A Farhood" panose="02000503000000020004" pitchFamily="2" charset="-78"/>
              </a:rPr>
              <a:t>اینترنت و سازمان ها:</a:t>
            </a:r>
            <a:endParaRPr lang="en-US" sz="6600" dirty="0">
              <a:solidFill>
                <a:srgbClr val="FFC000"/>
              </a:solidFill>
              <a:cs typeface="A Farhood" panose="02000503000000020004" pitchFamily="2" charset="-78"/>
            </a:endParaRPr>
          </a:p>
        </p:txBody>
      </p:sp>
      <p:sp>
        <p:nvSpPr>
          <p:cNvPr id="3" name="Content Placeholder 2"/>
          <p:cNvSpPr>
            <a:spLocks noGrp="1"/>
          </p:cNvSpPr>
          <p:nvPr>
            <p:ph idx="1"/>
          </p:nvPr>
        </p:nvSpPr>
        <p:spPr/>
        <p:txBody>
          <a:bodyPr>
            <a:normAutofit/>
          </a:bodyPr>
          <a:lstStyle/>
          <a:p>
            <a:pPr algn="r"/>
            <a:r>
              <a:rPr lang="fa-IR" sz="3600" dirty="0" smtClean="0">
                <a:cs typeface="A Farhood" panose="02000503000000020004" pitchFamily="2" charset="-78"/>
              </a:rPr>
              <a:t>تاثیر بر روابط میان بنگاه ها و بنگاه های خارجی،و فرایند های داخل بنگاه.</a:t>
            </a:r>
          </a:p>
          <a:p>
            <a:pPr algn="r"/>
            <a:r>
              <a:rPr lang="fa-IR" sz="3600" dirty="0" smtClean="0">
                <a:cs typeface="A Farhood" panose="02000503000000020004" pitchFamily="2" charset="-78"/>
              </a:rPr>
              <a:t>قابلیت دسترسی،ذخیره سازی،توزیع اطلاعات و دانش در سازمان ها.</a:t>
            </a:r>
          </a:p>
          <a:p>
            <a:pPr algn="r"/>
            <a:r>
              <a:rPr lang="fa-IR" sz="3600" dirty="0" smtClean="0">
                <a:cs typeface="A Farhood" panose="02000503000000020004" pitchFamily="2" charset="-78"/>
              </a:rPr>
              <a:t>کاهش هزینه نمایندگی و مبادله.</a:t>
            </a:r>
          </a:p>
          <a:p>
            <a:pPr algn="r"/>
            <a:r>
              <a:rPr lang="fa-IR" sz="3600" dirty="0" smtClean="0">
                <a:cs typeface="A Farhood" panose="02000503000000020004" pitchFamily="2" charset="-78"/>
              </a:rPr>
              <a:t>سفارش از طریق سایت ها و یا پست الکترونیک.</a:t>
            </a:r>
          </a:p>
          <a:p>
            <a:pPr algn="r"/>
            <a:r>
              <a:rPr lang="fa-IR" sz="3600" dirty="0" smtClean="0">
                <a:cs typeface="A Farhood" panose="02000503000000020004" pitchFamily="2" charset="-78"/>
              </a:rPr>
              <a:t>سازمان ها از طریق اینترنت به دنبال فرایند های ساده تر،کارمندهای کمتر و سازمان های مسطح ترند.</a:t>
            </a:r>
            <a:endParaRPr lang="en-US" sz="3600" dirty="0">
              <a:cs typeface="A Farhood" panose="02000503000000020004" pitchFamily="2" charset="-78"/>
            </a:endParaRPr>
          </a:p>
        </p:txBody>
      </p:sp>
    </p:spTree>
    <p:extLst>
      <p:ext uri="{BB962C8B-B14F-4D97-AF65-F5344CB8AC3E}">
        <p14:creationId xmlns:p14="http://schemas.microsoft.com/office/powerpoint/2010/main" val="2205031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D0AF917-2359-6541-B8F1-EC6E7B1C616F}"/>
              </a:ext>
            </a:extLst>
          </p:cNvPr>
          <p:cNvSpPr>
            <a:spLocks noGrp="1"/>
          </p:cNvSpPr>
          <p:nvPr>
            <p:ph type="title"/>
          </p:nvPr>
        </p:nvSpPr>
        <p:spPr>
          <a:xfrm>
            <a:off x="1033568" y="170479"/>
            <a:ext cx="10058400" cy="1371600"/>
          </a:xfrm>
        </p:spPr>
        <p:txBody>
          <a:bodyPr>
            <a:normAutofit fontScale="90000"/>
          </a:bodyPr>
          <a:lstStyle/>
          <a:p>
            <a:pPr algn="r" defTabSz="914400" rtl="1" eaLnBrk="1" latinLnBrk="0" hangingPunct="1">
              <a:lnSpc>
                <a:spcPct val="90000"/>
              </a:lnSpc>
              <a:spcBef>
                <a:spcPct val="0"/>
              </a:spcBef>
              <a:buNone/>
            </a:pPr>
            <a:r>
              <a:rPr lang="en-US" sz="4000" dirty="0">
                <a:solidFill>
                  <a:srgbClr val="FFC000"/>
                </a:solidFill>
                <a:latin typeface="A Farhood" panose="02000503000000020004" pitchFamily="2" charset="-78"/>
                <a:cs typeface="A Farhood" panose="02000503000000020004" pitchFamily="2" charset="-78"/>
              </a:rPr>
              <a:t/>
            </a:r>
            <a:br>
              <a:rPr lang="en-US" sz="4000" dirty="0">
                <a:solidFill>
                  <a:srgbClr val="FFC000"/>
                </a:solidFill>
                <a:latin typeface="A Farhood" panose="02000503000000020004" pitchFamily="2" charset="-78"/>
                <a:cs typeface="A Farhood" panose="02000503000000020004" pitchFamily="2" charset="-78"/>
              </a:rPr>
            </a:br>
            <a:r>
              <a:rPr lang="en-US" sz="4400" dirty="0">
                <a:solidFill>
                  <a:srgbClr val="FFC000"/>
                </a:solidFill>
                <a:latin typeface="A Farhood" panose="02000503000000020004" pitchFamily="2" charset="-78"/>
                <a:cs typeface="A Farhood" panose="02000503000000020004" pitchFamily="2" charset="-78"/>
              </a:rPr>
              <a:t/>
            </a:r>
            <a:br>
              <a:rPr lang="en-US" sz="4400" dirty="0">
                <a:solidFill>
                  <a:srgbClr val="FFC000"/>
                </a:solidFill>
                <a:latin typeface="A Farhood" panose="02000503000000020004" pitchFamily="2" charset="-78"/>
                <a:cs typeface="A Farhood" panose="02000503000000020004" pitchFamily="2" charset="-78"/>
              </a:rPr>
            </a:br>
            <a:r>
              <a:rPr lang="fa-IR" sz="4400" dirty="0">
                <a:solidFill>
                  <a:srgbClr val="FFC000"/>
                </a:solidFill>
                <a:latin typeface="A Farhood" panose="02000503000000020004" pitchFamily="2" charset="-78"/>
                <a:cs typeface="A Farhood" panose="02000503000000020004" pitchFamily="2" charset="-78"/>
              </a:rPr>
              <a:t>تاثیر فن آوری اطلاعات بر تصمیم گیری مدیریت:</a:t>
            </a:r>
            <a:r>
              <a:rPr lang="fa-IR" sz="4400" dirty="0">
                <a:latin typeface="A Farhood" panose="02000503000000020004" pitchFamily="2" charset="-78"/>
                <a:cs typeface="A Farhood" panose="02000503000000020004" pitchFamily="2" charset="-78"/>
              </a:rPr>
              <a:t/>
            </a:r>
            <a:br>
              <a:rPr lang="fa-IR" sz="4400" dirty="0">
                <a:latin typeface="A Farhood" panose="02000503000000020004" pitchFamily="2" charset="-78"/>
                <a:cs typeface="A Farhood" panose="02000503000000020004" pitchFamily="2" charset="-78"/>
              </a:rPr>
            </a:br>
            <a:r>
              <a:rPr lang="fa-IR" sz="4400" dirty="0">
                <a:latin typeface="A Farhood" panose="02000503000000020004" pitchFamily="2" charset="-78"/>
                <a:cs typeface="A Farhood" panose="02000503000000020004" pitchFamily="2" charset="-78"/>
              </a:rPr>
              <a:t>    </a:t>
            </a:r>
            <a:r>
              <a:rPr lang="fa-IR" sz="4400" dirty="0">
                <a:solidFill>
                  <a:schemeClr val="tx2">
                    <a:lumMod val="60000"/>
                    <a:lumOff val="40000"/>
                  </a:schemeClr>
                </a:solidFill>
                <a:latin typeface="A Farhood" panose="02000503000000020004" pitchFamily="2" charset="-78"/>
                <a:cs typeface="A Farhood" panose="02000503000000020004" pitchFamily="2" charset="-78"/>
              </a:rPr>
              <a:t>کاهش عدم اطمینان اطلاعات</a:t>
            </a:r>
          </a:p>
        </p:txBody>
      </p:sp>
      <p:sp>
        <p:nvSpPr>
          <p:cNvPr id="3" name="Content Placeholder 2">
            <a:extLst>
              <a:ext uri="{FF2B5EF4-FFF2-40B4-BE49-F238E27FC236}">
                <a16:creationId xmlns="" xmlns:a16="http://schemas.microsoft.com/office/drawing/2014/main" id="{0B9551EC-7734-FB49-BD85-212025A36769}"/>
              </a:ext>
            </a:extLst>
          </p:cNvPr>
          <p:cNvSpPr>
            <a:spLocks noGrp="1"/>
          </p:cNvSpPr>
          <p:nvPr>
            <p:ph idx="1"/>
          </p:nvPr>
        </p:nvSpPr>
        <p:spPr>
          <a:xfrm>
            <a:off x="576368" y="1427793"/>
            <a:ext cx="10515600" cy="4351338"/>
          </a:xfrm>
        </p:spPr>
        <p:txBody>
          <a:bodyPr>
            <a:normAutofit/>
          </a:bodyPr>
          <a:lstStyle/>
          <a:p>
            <a:pPr marL="0" indent="0" algn="r">
              <a:buNone/>
            </a:pPr>
            <a:r>
              <a:rPr lang="en-US" sz="4000" dirty="0">
                <a:solidFill>
                  <a:srgbClr val="FFC000"/>
                </a:solidFill>
              </a:rPr>
              <a:t> &amp;</a:t>
            </a:r>
          </a:p>
          <a:p>
            <a:pPr marL="0" indent="0" algn="r">
              <a:buNone/>
            </a:pPr>
            <a:r>
              <a:rPr lang="fa-IR" sz="4000" dirty="0">
                <a:solidFill>
                  <a:srgbClr val="FFC000"/>
                </a:solidFill>
              </a:rPr>
              <a:t>چگونگی اثر گذاری فن آوری اطلاعات بر تصمیم گیری</a:t>
            </a:r>
            <a:r>
              <a:rPr lang="fa-IR" sz="4000" dirty="0"/>
              <a:t> </a:t>
            </a:r>
            <a:r>
              <a:rPr lang="fa-IR" sz="4000" dirty="0">
                <a:solidFill>
                  <a:srgbClr val="FFC000"/>
                </a:solidFill>
              </a:rPr>
              <a:t>مدیریت:</a:t>
            </a:r>
          </a:p>
          <a:p>
            <a:pPr marL="0" indent="0" algn="r">
              <a:buNone/>
            </a:pPr>
            <a:r>
              <a:rPr lang="fa-IR" sz="4000" dirty="0">
                <a:solidFill>
                  <a:schemeClr val="tx2">
                    <a:lumMod val="60000"/>
                    <a:lumOff val="40000"/>
                  </a:schemeClr>
                </a:solidFill>
              </a:rPr>
              <a:t>شاخص های بهره </a:t>
            </a:r>
            <a:r>
              <a:rPr lang="fa-IR" sz="4000" dirty="0" err="1">
                <a:solidFill>
                  <a:schemeClr val="tx2">
                    <a:lumMod val="60000"/>
                    <a:lumOff val="40000"/>
                  </a:schemeClr>
                </a:solidFill>
              </a:rPr>
              <a:t>وری</a:t>
            </a:r>
            <a:r>
              <a:rPr lang="fa-IR" sz="4000" dirty="0">
                <a:solidFill>
                  <a:schemeClr val="tx2">
                    <a:lumMod val="60000"/>
                    <a:lumOff val="40000"/>
                  </a:schemeClr>
                </a:solidFill>
              </a:rPr>
              <a:t> و عملکرد کلی بنگاه (قابلیت سود آوری) در راستای قیمت سهام آن در بازار بورس</a:t>
            </a:r>
          </a:p>
          <a:p>
            <a:pPr marL="0" indent="0" algn="r">
              <a:buNone/>
            </a:pPr>
            <a:r>
              <a:rPr lang="fa-IR" sz="4000" dirty="0">
                <a:solidFill>
                  <a:srgbClr val="FFC000"/>
                </a:solidFill>
              </a:rPr>
              <a:t>نقش مدیران در سازمان:</a:t>
            </a:r>
          </a:p>
          <a:p>
            <a:pPr marL="0" indent="0" algn="r">
              <a:buNone/>
            </a:pPr>
            <a:r>
              <a:rPr lang="fa-IR" sz="4000" dirty="0">
                <a:solidFill>
                  <a:schemeClr val="tx2">
                    <a:lumMod val="60000"/>
                    <a:lumOff val="40000"/>
                  </a:schemeClr>
                </a:solidFill>
              </a:rPr>
              <a:t>{مدل کلاسیک و معاصر}</a:t>
            </a:r>
          </a:p>
        </p:txBody>
      </p:sp>
      <p:sp>
        <p:nvSpPr>
          <p:cNvPr id="4" name="Oval 3">
            <a:extLst>
              <a:ext uri="{FF2B5EF4-FFF2-40B4-BE49-F238E27FC236}">
                <a16:creationId xmlns="" xmlns:a16="http://schemas.microsoft.com/office/drawing/2014/main" id="{183F4D77-4C15-434E-914A-2CB4FFAADDE4}"/>
              </a:ext>
            </a:extLst>
          </p:cNvPr>
          <p:cNvSpPr/>
          <p:nvPr/>
        </p:nvSpPr>
        <p:spPr>
          <a:xfrm>
            <a:off x="11138421" y="856279"/>
            <a:ext cx="363255" cy="363254"/>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5" name="Oval 4">
            <a:extLst>
              <a:ext uri="{FF2B5EF4-FFF2-40B4-BE49-F238E27FC236}">
                <a16:creationId xmlns="" xmlns:a16="http://schemas.microsoft.com/office/drawing/2014/main" id="{04009BDF-A908-5744-A202-7C1B3E628CCD}"/>
              </a:ext>
            </a:extLst>
          </p:cNvPr>
          <p:cNvSpPr/>
          <p:nvPr/>
        </p:nvSpPr>
        <p:spPr>
          <a:xfrm>
            <a:off x="11138421" y="2395263"/>
            <a:ext cx="363255" cy="363254"/>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fa-IR"/>
          </a:p>
        </p:txBody>
      </p:sp>
      <p:sp>
        <p:nvSpPr>
          <p:cNvPr id="6" name="Oval 5">
            <a:extLst>
              <a:ext uri="{FF2B5EF4-FFF2-40B4-BE49-F238E27FC236}">
                <a16:creationId xmlns="" xmlns:a16="http://schemas.microsoft.com/office/drawing/2014/main" id="{2A876A2C-7A29-494C-81BE-49C52C5C82A2}"/>
              </a:ext>
            </a:extLst>
          </p:cNvPr>
          <p:cNvSpPr/>
          <p:nvPr/>
        </p:nvSpPr>
        <p:spPr>
          <a:xfrm>
            <a:off x="11138421" y="4367677"/>
            <a:ext cx="363255" cy="363254"/>
          </a:xfrm>
          <a:prstGeom prst="ellipse">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0" eaLnBrk="1" latinLnBrk="0" hangingPunct="1"/>
            <a:endParaRPr lang="fa-IR"/>
          </a:p>
        </p:txBody>
      </p:sp>
    </p:spTree>
    <p:extLst>
      <p:ext uri="{BB962C8B-B14F-4D97-AF65-F5344CB8AC3E}">
        <p14:creationId xmlns:p14="http://schemas.microsoft.com/office/powerpoint/2010/main" val="38192271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FDD3DF-6943-9E4D-A372-09692A1E2C65}"/>
              </a:ext>
            </a:extLst>
          </p:cNvPr>
          <p:cNvSpPr>
            <a:spLocks noGrp="1"/>
          </p:cNvSpPr>
          <p:nvPr>
            <p:ph type="title"/>
          </p:nvPr>
        </p:nvSpPr>
        <p:spPr>
          <a:xfrm>
            <a:off x="1325033" y="1057460"/>
            <a:ext cx="10058400" cy="4826873"/>
          </a:xfrm>
        </p:spPr>
        <p:txBody>
          <a:bodyPr>
            <a:noAutofit/>
          </a:bodyPr>
          <a:lstStyle/>
          <a:p>
            <a:pPr algn="r" defTabSz="914400" rtl="1" eaLnBrk="1" latinLnBrk="0" hangingPunct="1">
              <a:lnSpc>
                <a:spcPct val="90000"/>
              </a:lnSpc>
              <a:spcBef>
                <a:spcPct val="0"/>
              </a:spcBef>
              <a:buNone/>
            </a:pPr>
            <a:r>
              <a:rPr lang="fa-IR" sz="4400" dirty="0">
                <a:solidFill>
                  <a:srgbClr val="FFC000"/>
                </a:solidFill>
              </a:rPr>
              <a:t>تعریف کلاسیک مدیریت:</a:t>
            </a:r>
            <a:r>
              <a:rPr lang="fa-IR" sz="4400" dirty="0"/>
              <a:t/>
            </a:r>
            <a:br>
              <a:rPr lang="fa-IR" sz="4400" dirty="0"/>
            </a:br>
            <a:r>
              <a:rPr lang="fa-IR" sz="4400" dirty="0">
                <a:solidFill>
                  <a:schemeClr val="tx1"/>
                </a:solidFill>
              </a:rPr>
              <a:t>آنچه که مدیران انجام می دهند.</a:t>
            </a:r>
            <a:r>
              <a:rPr lang="fa-IR" sz="4400" dirty="0"/>
              <a:t/>
            </a:r>
            <a:br>
              <a:rPr lang="fa-IR" sz="4400" dirty="0"/>
            </a:br>
            <a:r>
              <a:rPr lang="fa-IR" sz="4400" dirty="0"/>
              <a:t/>
            </a:r>
            <a:br>
              <a:rPr lang="fa-IR" sz="4400" dirty="0"/>
            </a:br>
            <a:r>
              <a:rPr lang="fa-IR" sz="4400" dirty="0">
                <a:solidFill>
                  <a:srgbClr val="FFC000"/>
                </a:solidFill>
              </a:rPr>
              <a:t>۵ وظیفه کلاسیک مدیران:</a:t>
            </a:r>
            <a:r>
              <a:rPr lang="fa-IR" sz="4400" dirty="0"/>
              <a:t/>
            </a:r>
            <a:br>
              <a:rPr lang="fa-IR" sz="4400" dirty="0"/>
            </a:br>
            <a:r>
              <a:rPr lang="fa-IR" sz="4400" dirty="0">
                <a:solidFill>
                  <a:schemeClr val="tx1"/>
                </a:solidFill>
              </a:rPr>
              <a:t>برنامه ریزی ، سازماندهی ،هماهنگی ،تصمیم </a:t>
            </a:r>
            <a:r>
              <a:rPr lang="fa-IR" sz="4400" dirty="0" err="1">
                <a:solidFill>
                  <a:schemeClr val="tx1"/>
                </a:solidFill>
              </a:rPr>
              <a:t>گیری،کنترل</a:t>
            </a:r>
            <a:r>
              <a:rPr lang="fa-IR" sz="4400" dirty="0">
                <a:solidFill>
                  <a:schemeClr val="accent1">
                    <a:lumMod val="50000"/>
                  </a:schemeClr>
                </a:solidFill>
              </a:rPr>
              <a:t/>
            </a:r>
            <a:br>
              <a:rPr lang="fa-IR" sz="4400" dirty="0">
                <a:solidFill>
                  <a:schemeClr val="accent1">
                    <a:lumMod val="50000"/>
                  </a:schemeClr>
                </a:solidFill>
              </a:rPr>
            </a:br>
            <a:r>
              <a:rPr lang="fa-IR" sz="4400" dirty="0">
                <a:solidFill>
                  <a:schemeClr val="accent1">
                    <a:lumMod val="50000"/>
                  </a:schemeClr>
                </a:solidFill>
              </a:rPr>
              <a:t/>
            </a:r>
            <a:br>
              <a:rPr lang="fa-IR" sz="4400" dirty="0">
                <a:solidFill>
                  <a:schemeClr val="accent1">
                    <a:lumMod val="50000"/>
                  </a:schemeClr>
                </a:solidFill>
              </a:rPr>
            </a:br>
            <a:r>
              <a:rPr lang="fa-IR" sz="4400" dirty="0">
                <a:solidFill>
                  <a:srgbClr val="FFC000"/>
                </a:solidFill>
              </a:rPr>
              <a:t>مدل های رفتاری:</a:t>
            </a:r>
            <a:r>
              <a:rPr lang="fa-IR" sz="4400" dirty="0">
                <a:solidFill>
                  <a:schemeClr val="tx1"/>
                </a:solidFill>
              </a:rPr>
              <a:t/>
            </a:r>
            <a:br>
              <a:rPr lang="fa-IR" sz="4400" dirty="0">
                <a:solidFill>
                  <a:schemeClr val="tx1"/>
                </a:solidFill>
              </a:rPr>
            </a:br>
            <a:r>
              <a:rPr lang="fa-IR" sz="4400" dirty="0">
                <a:solidFill>
                  <a:schemeClr val="tx1"/>
                </a:solidFill>
              </a:rPr>
              <a:t>کمتر سیستماتیک(بیشتر غیر رسمی)/ کمتر وابسته به طرز </a:t>
            </a:r>
            <a:r>
              <a:rPr lang="fa-IR" sz="4400" dirty="0" err="1">
                <a:solidFill>
                  <a:schemeClr val="tx1"/>
                </a:solidFill>
              </a:rPr>
              <a:t>تفکر،بیشتر</a:t>
            </a:r>
            <a:r>
              <a:rPr lang="fa-IR" sz="4400" dirty="0">
                <a:solidFill>
                  <a:schemeClr val="tx1"/>
                </a:solidFill>
              </a:rPr>
              <a:t> واکنشی/  با سازماندهی کمتر و سطحی</a:t>
            </a:r>
          </a:p>
        </p:txBody>
      </p:sp>
    </p:spTree>
    <p:extLst>
      <p:ext uri="{BB962C8B-B14F-4D97-AF65-F5344CB8AC3E}">
        <p14:creationId xmlns:p14="http://schemas.microsoft.com/office/powerpoint/2010/main" val="2463622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EC4BC4-D6A1-4342-B3F0-6BDA756675C1}"/>
              </a:ext>
            </a:extLst>
          </p:cNvPr>
          <p:cNvSpPr>
            <a:spLocks noGrp="1"/>
          </p:cNvSpPr>
          <p:nvPr>
            <p:ph type="title"/>
          </p:nvPr>
        </p:nvSpPr>
        <p:spPr>
          <a:xfrm>
            <a:off x="1295400" y="794994"/>
            <a:ext cx="10058400" cy="5555006"/>
          </a:xfrm>
        </p:spPr>
        <p:txBody>
          <a:bodyPr>
            <a:noAutofit/>
          </a:bodyPr>
          <a:lstStyle/>
          <a:p>
            <a:pPr algn="r"/>
            <a:r>
              <a:rPr lang="fa-IR" sz="5400" dirty="0">
                <a:solidFill>
                  <a:srgbClr val="FFC000"/>
                </a:solidFill>
              </a:rPr>
              <a:t>۵ خصوصیت رفتار مدیریتی از دیدگاه مدل رفتاری:</a:t>
            </a:r>
            <a:r>
              <a:rPr lang="fa-IR" sz="5400" dirty="0">
                <a:solidFill>
                  <a:schemeClr val="tx1"/>
                </a:solidFill>
              </a:rPr>
              <a:t/>
            </a:r>
            <a:br>
              <a:rPr lang="fa-IR" sz="5400" dirty="0">
                <a:solidFill>
                  <a:schemeClr val="tx1"/>
                </a:solidFill>
              </a:rPr>
            </a:br>
            <a:r>
              <a:rPr lang="fa-IR" sz="5400" dirty="0">
                <a:solidFill>
                  <a:schemeClr val="tx1"/>
                </a:solidFill>
              </a:rPr>
              <a:t/>
            </a:r>
            <a:br>
              <a:rPr lang="fa-IR" sz="5400" dirty="0">
                <a:solidFill>
                  <a:schemeClr val="tx1"/>
                </a:solidFill>
              </a:rPr>
            </a:br>
            <a:r>
              <a:rPr lang="fa-IR" sz="5400" dirty="0">
                <a:solidFill>
                  <a:schemeClr val="tx1"/>
                </a:solidFill>
              </a:rPr>
              <a:t>۱- کار زیاد با سرعت بی امان</a:t>
            </a:r>
            <a:br>
              <a:rPr lang="fa-IR" sz="5400" dirty="0">
                <a:solidFill>
                  <a:schemeClr val="tx1"/>
                </a:solidFill>
              </a:rPr>
            </a:br>
            <a:r>
              <a:rPr lang="fa-IR" sz="5400" dirty="0">
                <a:solidFill>
                  <a:schemeClr val="tx1"/>
                </a:solidFill>
              </a:rPr>
              <a:t>۲- فعالیت های چند بخشی</a:t>
            </a:r>
            <a:br>
              <a:rPr lang="fa-IR" sz="5400" dirty="0">
                <a:solidFill>
                  <a:schemeClr val="tx1"/>
                </a:solidFill>
              </a:rPr>
            </a:br>
            <a:r>
              <a:rPr lang="fa-IR" sz="5400" dirty="0">
                <a:solidFill>
                  <a:schemeClr val="tx1"/>
                </a:solidFill>
              </a:rPr>
              <a:t>۳-ترجیح به گمانه زنی و شایعه و غیبت</a:t>
            </a:r>
            <a:br>
              <a:rPr lang="fa-IR" sz="5400" dirty="0">
                <a:solidFill>
                  <a:schemeClr val="tx1"/>
                </a:solidFill>
              </a:rPr>
            </a:br>
            <a:r>
              <a:rPr lang="fa-IR" sz="5400" dirty="0">
                <a:solidFill>
                  <a:schemeClr val="tx1"/>
                </a:solidFill>
              </a:rPr>
              <a:t>۴-ترجیح شکل شفاهی ارتباطات</a:t>
            </a:r>
            <a:br>
              <a:rPr lang="fa-IR" sz="5400" dirty="0">
                <a:solidFill>
                  <a:schemeClr val="tx1"/>
                </a:solidFill>
              </a:rPr>
            </a:br>
            <a:r>
              <a:rPr lang="fa-IR" sz="5400" dirty="0">
                <a:solidFill>
                  <a:schemeClr val="tx1"/>
                </a:solidFill>
              </a:rPr>
              <a:t>۵- اولویت سیستم های غیر رسمی</a:t>
            </a:r>
            <a:br>
              <a:rPr lang="fa-IR" sz="5400" dirty="0">
                <a:solidFill>
                  <a:schemeClr val="tx1"/>
                </a:solidFill>
              </a:rPr>
            </a:br>
            <a:endParaRPr lang="fa-IR" sz="5400" dirty="0"/>
          </a:p>
        </p:txBody>
      </p:sp>
    </p:spTree>
    <p:extLst>
      <p:ext uri="{BB962C8B-B14F-4D97-AF65-F5344CB8AC3E}">
        <p14:creationId xmlns:p14="http://schemas.microsoft.com/office/powerpoint/2010/main" val="33862861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362ED58-9F4F-4B4A-881F-E326A11A38F2}"/>
              </a:ext>
            </a:extLst>
          </p:cNvPr>
          <p:cNvSpPr>
            <a:spLocks noGrp="1"/>
          </p:cNvSpPr>
          <p:nvPr>
            <p:ph type="title"/>
          </p:nvPr>
        </p:nvSpPr>
        <p:spPr>
          <a:xfrm>
            <a:off x="9334499" y="2549113"/>
            <a:ext cx="2404533" cy="1371600"/>
          </a:xfrm>
        </p:spPr>
        <p:txBody>
          <a:bodyPr>
            <a:noAutofit/>
          </a:bodyPr>
          <a:lstStyle/>
          <a:p>
            <a:pPr algn="r"/>
            <a:r>
              <a:rPr lang="fa-IR" sz="3200" dirty="0">
                <a:solidFill>
                  <a:schemeClr val="tx1"/>
                </a:solidFill>
              </a:rPr>
              <a:t>۱۰ نقش مدیریتی از دیدگاه </a:t>
            </a:r>
            <a:r>
              <a:rPr lang="fa-IR" sz="3200" dirty="0" err="1">
                <a:solidFill>
                  <a:schemeClr val="tx1"/>
                </a:solidFill>
              </a:rPr>
              <a:t>مینتزبرگ</a:t>
            </a:r>
            <a:r>
              <a:rPr lang="fa-IR" sz="3200" dirty="0">
                <a:solidFill>
                  <a:schemeClr val="tx1"/>
                </a:solidFill>
              </a:rPr>
              <a:t> در ۳ طبقه </a:t>
            </a:r>
            <a:r>
              <a:rPr lang="fa-IR" sz="3200" dirty="0" err="1">
                <a:solidFill>
                  <a:schemeClr val="tx1"/>
                </a:solidFill>
              </a:rPr>
              <a:t>ی</a:t>
            </a:r>
            <a:r>
              <a:rPr lang="fa-IR" sz="3200" dirty="0">
                <a:solidFill>
                  <a:schemeClr val="tx1"/>
                </a:solidFill>
              </a:rPr>
              <a:t>:</a:t>
            </a:r>
            <a:br>
              <a:rPr lang="fa-IR" sz="3200" dirty="0">
                <a:solidFill>
                  <a:schemeClr val="tx1"/>
                </a:solidFill>
              </a:rPr>
            </a:br>
            <a:r>
              <a:rPr lang="fa-IR" sz="3200" dirty="0">
                <a:solidFill>
                  <a:schemeClr val="tx1"/>
                </a:solidFill>
              </a:rPr>
              <a:t> </a:t>
            </a:r>
            <a:r>
              <a:rPr lang="fa-IR" sz="3200" u="sng" dirty="0">
                <a:solidFill>
                  <a:srgbClr val="FFC000"/>
                </a:solidFill>
              </a:rPr>
              <a:t>بین فردی </a:t>
            </a:r>
            <a:r>
              <a:rPr lang="fa-IR" sz="3200" dirty="0">
                <a:solidFill>
                  <a:schemeClr val="tx1"/>
                </a:solidFill>
              </a:rPr>
              <a:t>،</a:t>
            </a:r>
            <a:br>
              <a:rPr lang="fa-IR" sz="3200" dirty="0">
                <a:solidFill>
                  <a:schemeClr val="tx1"/>
                </a:solidFill>
              </a:rPr>
            </a:br>
            <a:r>
              <a:rPr lang="fa-IR" sz="3200" u="sng" dirty="0">
                <a:solidFill>
                  <a:srgbClr val="FFC000"/>
                </a:solidFill>
              </a:rPr>
              <a:t>اطلاعاتی</a:t>
            </a:r>
            <a:r>
              <a:rPr lang="fa-IR" sz="3200" dirty="0">
                <a:solidFill>
                  <a:srgbClr val="FFC000"/>
                </a:solidFill>
              </a:rPr>
              <a:t>، </a:t>
            </a:r>
            <a:br>
              <a:rPr lang="fa-IR" sz="3200" dirty="0">
                <a:solidFill>
                  <a:srgbClr val="FFC000"/>
                </a:solidFill>
              </a:rPr>
            </a:br>
            <a:r>
              <a:rPr lang="fa-IR" sz="3200" u="sng" dirty="0">
                <a:solidFill>
                  <a:srgbClr val="FFC000"/>
                </a:solidFill>
              </a:rPr>
              <a:t>تصمیم گیری</a:t>
            </a:r>
            <a:br>
              <a:rPr lang="fa-IR" sz="3200" u="sng" dirty="0">
                <a:solidFill>
                  <a:srgbClr val="FFC000"/>
                </a:solidFill>
              </a:rPr>
            </a:br>
            <a:r>
              <a:rPr lang="fa-IR" sz="3200" u="sng" dirty="0">
                <a:solidFill>
                  <a:srgbClr val="FFC000"/>
                </a:solidFill>
              </a:rPr>
              <a:t> </a:t>
            </a:r>
            <a:r>
              <a:rPr lang="fa-IR" sz="3200" dirty="0">
                <a:solidFill>
                  <a:schemeClr val="tx1"/>
                </a:solidFill>
              </a:rPr>
              <a:t>قرار می گیرند.</a:t>
            </a:r>
          </a:p>
        </p:txBody>
      </p:sp>
      <p:graphicFrame>
        <p:nvGraphicFramePr>
          <p:cNvPr id="6" name="Table 5">
            <a:extLst>
              <a:ext uri="{FF2B5EF4-FFF2-40B4-BE49-F238E27FC236}">
                <a16:creationId xmlns="" xmlns:a16="http://schemas.microsoft.com/office/drawing/2014/main" id="{B6C14CD4-A5BF-5247-85F6-3CA800F655A2}"/>
              </a:ext>
            </a:extLst>
          </p:cNvPr>
          <p:cNvGraphicFramePr>
            <a:graphicFrameLocks noGrp="1"/>
          </p:cNvGraphicFramePr>
          <p:nvPr>
            <p:extLst>
              <p:ext uri="{D42A27DB-BD31-4B8C-83A1-F6EECF244321}">
                <p14:modId xmlns:p14="http://schemas.microsoft.com/office/powerpoint/2010/main" val="2638283955"/>
              </p:ext>
            </p:extLst>
          </p:nvPr>
        </p:nvGraphicFramePr>
        <p:xfrm>
          <a:off x="1282701" y="1088613"/>
          <a:ext cx="6972300" cy="5083462"/>
        </p:xfrm>
        <a:graphic>
          <a:graphicData uri="http://schemas.openxmlformats.org/drawingml/2006/table">
            <a:tbl>
              <a:tblPr firstRow="1" bandRow="1">
                <a:tableStyleId>{00A15C55-8517-42AA-B614-E9B94910E393}</a:tableStyleId>
              </a:tblPr>
              <a:tblGrid>
                <a:gridCol w="2324100">
                  <a:extLst>
                    <a:ext uri="{9D8B030D-6E8A-4147-A177-3AD203B41FA5}">
                      <a16:colId xmlns="" xmlns:a16="http://schemas.microsoft.com/office/drawing/2014/main" val="3134704015"/>
                    </a:ext>
                  </a:extLst>
                </a:gridCol>
                <a:gridCol w="2324100">
                  <a:extLst>
                    <a:ext uri="{9D8B030D-6E8A-4147-A177-3AD203B41FA5}">
                      <a16:colId xmlns="" xmlns:a16="http://schemas.microsoft.com/office/drawing/2014/main" val="3346615144"/>
                    </a:ext>
                  </a:extLst>
                </a:gridCol>
                <a:gridCol w="2324100">
                  <a:extLst>
                    <a:ext uri="{9D8B030D-6E8A-4147-A177-3AD203B41FA5}">
                      <a16:colId xmlns="" xmlns:a16="http://schemas.microsoft.com/office/drawing/2014/main" val="4130093072"/>
                    </a:ext>
                  </a:extLst>
                </a:gridCol>
              </a:tblGrid>
              <a:tr h="539252">
                <a:tc>
                  <a:txBody>
                    <a:bodyPr/>
                    <a:lstStyle/>
                    <a:p>
                      <a:pPr marL="0" algn="ctr" defTabSz="914400" rtl="1" eaLnBrk="1" latinLnBrk="0" hangingPunct="1"/>
                      <a:r>
                        <a:rPr lang="fa-IR" sz="2400" b="0" dirty="0">
                          <a:solidFill>
                            <a:schemeClr val="bg1"/>
                          </a:solidFill>
                          <a:latin typeface="A Farhood" panose="02000503000000020004" pitchFamily="2" charset="-78"/>
                          <a:cs typeface="A Farhood" panose="02000503000000020004" pitchFamily="2" charset="-78"/>
                        </a:rPr>
                        <a:t>سیستم های پشتیبان </a:t>
                      </a:r>
                    </a:p>
                  </a:txBody>
                  <a:tcPr>
                    <a:solidFill>
                      <a:schemeClr val="accent2">
                        <a:lumMod val="75000"/>
                      </a:schemeClr>
                    </a:solidFill>
                  </a:tcPr>
                </a:tc>
                <a:tc>
                  <a:txBody>
                    <a:bodyPr/>
                    <a:lstStyle/>
                    <a:p>
                      <a:pPr marL="0" algn="ctr" defTabSz="914400" rtl="1" eaLnBrk="1" latinLnBrk="0" hangingPunct="1"/>
                      <a:r>
                        <a:rPr lang="fa-IR" sz="2400" b="0" dirty="0">
                          <a:solidFill>
                            <a:schemeClr val="bg1"/>
                          </a:solidFill>
                          <a:latin typeface="A Farhood" panose="02000503000000020004" pitchFamily="2" charset="-78"/>
                          <a:cs typeface="A Farhood" panose="02000503000000020004" pitchFamily="2" charset="-78"/>
                        </a:rPr>
                        <a:t>رفتار </a:t>
                      </a:r>
                    </a:p>
                  </a:txBody>
                  <a:tcPr>
                    <a:solidFill>
                      <a:schemeClr val="accent2">
                        <a:lumMod val="75000"/>
                      </a:schemeClr>
                    </a:solidFill>
                  </a:tcPr>
                </a:tc>
                <a:tc>
                  <a:txBody>
                    <a:bodyPr/>
                    <a:lstStyle/>
                    <a:p>
                      <a:pPr marL="0" algn="ctr" defTabSz="914400" rtl="1" eaLnBrk="1" latinLnBrk="0" hangingPunct="1"/>
                      <a:r>
                        <a:rPr lang="fa-IR" sz="2400" b="0" dirty="0">
                          <a:solidFill>
                            <a:schemeClr val="bg1"/>
                          </a:solidFill>
                          <a:latin typeface="A Farhood" panose="02000503000000020004" pitchFamily="2" charset="-78"/>
                          <a:cs typeface="A Farhood" panose="02000503000000020004" pitchFamily="2" charset="-78"/>
                        </a:rPr>
                        <a:t>نقش </a:t>
                      </a:r>
                    </a:p>
                  </a:txBody>
                  <a:tcPr>
                    <a:solidFill>
                      <a:schemeClr val="accent2">
                        <a:lumMod val="75000"/>
                      </a:schemeClr>
                    </a:solidFill>
                  </a:tcPr>
                </a:tc>
                <a:extLst>
                  <a:ext uri="{0D108BD9-81ED-4DB2-BD59-A6C34878D82A}">
                    <a16:rowId xmlns="" xmlns:a16="http://schemas.microsoft.com/office/drawing/2014/main" val="2537022632"/>
                  </a:ext>
                </a:extLst>
              </a:tr>
              <a:tr h="1107141">
                <a:tc>
                  <a:txBody>
                    <a:bodyPr/>
                    <a:lstStyle/>
                    <a:p>
                      <a:pPr marL="0" algn="r" defTabSz="914400" rtl="1" eaLnBrk="1" latinLnBrk="0" hangingPunct="1"/>
                      <a:r>
                        <a:rPr lang="fa-IR" sz="2000" b="0" dirty="0">
                          <a:latin typeface="A Farhood" panose="02000503000000020004" pitchFamily="2" charset="-78"/>
                          <a:cs typeface="A Farhood" panose="02000503000000020004" pitchFamily="2" charset="-78"/>
                        </a:rPr>
                        <a:t>وجود ندارد</a:t>
                      </a:r>
                    </a:p>
                    <a:p>
                      <a:pPr marL="0" algn="r" defTabSz="914400" rtl="1" eaLnBrk="1" latinLnBrk="0" hangingPunct="1"/>
                      <a:r>
                        <a:rPr lang="fa-IR" sz="2000" b="0" dirty="0">
                          <a:latin typeface="A Farhood" panose="02000503000000020004" pitchFamily="2" charset="-78"/>
                          <a:cs typeface="A Farhood" panose="02000503000000020004" pitchFamily="2" charset="-78"/>
                        </a:rPr>
                        <a:t>وجود ندارد </a:t>
                      </a:r>
                    </a:p>
                    <a:p>
                      <a:pPr marL="0" algn="r" defTabSz="914400" rtl="1" eaLnBrk="1" latinLnBrk="0" hangingPunct="1"/>
                      <a:r>
                        <a:rPr lang="fa-IR" sz="2000" b="0" dirty="0">
                          <a:latin typeface="A Farhood" panose="02000503000000020004" pitchFamily="2" charset="-78"/>
                          <a:cs typeface="A Farhood" panose="02000503000000020004" pitchFamily="2" charset="-78"/>
                        </a:rPr>
                        <a:t>سیستم های ارتباطات الکترونیکی</a:t>
                      </a:r>
                    </a:p>
                  </a:txBody>
                  <a:tcPr/>
                </a:tc>
                <a:tc>
                  <a:txBody>
                    <a:bodyPr/>
                    <a:lstStyle/>
                    <a:p>
                      <a:pPr marL="0" algn="ctr" defTabSz="914400" rtl="1" eaLnBrk="1" latinLnBrk="0" hangingPunct="1"/>
                      <a:r>
                        <a:rPr lang="fa-IR" sz="2000" b="0" dirty="0">
                          <a:latin typeface="A Farhood" panose="02000503000000020004" pitchFamily="2" charset="-78"/>
                          <a:cs typeface="A Farhood" panose="02000503000000020004" pitchFamily="2" charset="-78"/>
                        </a:rPr>
                        <a:t>بین فردی </a:t>
                      </a:r>
                    </a:p>
                  </a:txBody>
                  <a:tcPr>
                    <a:solidFill>
                      <a:srgbClr val="FFC000"/>
                    </a:solidFill>
                  </a:tcPr>
                </a:tc>
                <a:tc>
                  <a:txBody>
                    <a:bodyPr/>
                    <a:lstStyle/>
                    <a:p>
                      <a:pPr marL="0" algn="r" defTabSz="914400" rtl="1" eaLnBrk="1" latinLnBrk="0" hangingPunct="1"/>
                      <a:r>
                        <a:rPr lang="fa-IR" sz="2000" b="0" dirty="0">
                          <a:latin typeface="A Farhood" panose="02000503000000020004" pitchFamily="2" charset="-78"/>
                          <a:cs typeface="A Farhood" panose="02000503000000020004" pitchFamily="2" charset="-78"/>
                        </a:rPr>
                        <a:t>نقش های بین فردی </a:t>
                      </a:r>
                    </a:p>
                    <a:p>
                      <a:pPr marL="0" algn="r" defTabSz="914400" rtl="1" eaLnBrk="1" latinLnBrk="0" hangingPunct="1"/>
                      <a:r>
                        <a:rPr lang="fa-IR" sz="2000" b="0" dirty="0">
                          <a:latin typeface="A Farhood" panose="02000503000000020004" pitchFamily="2" charset="-78"/>
                          <a:cs typeface="A Farhood" panose="02000503000000020004" pitchFamily="2" charset="-78"/>
                        </a:rPr>
                        <a:t>*مدیر تشریفات </a:t>
                      </a:r>
                    </a:p>
                    <a:p>
                      <a:pPr marL="0" algn="r" defTabSz="914400" rtl="1" eaLnBrk="1" latinLnBrk="0" hangingPunct="1"/>
                      <a:r>
                        <a:rPr lang="fa-IR" sz="2000" b="0" dirty="0">
                          <a:latin typeface="A Farhood" panose="02000503000000020004" pitchFamily="2" charset="-78"/>
                          <a:cs typeface="A Farhood" panose="02000503000000020004" pitchFamily="2" charset="-78"/>
                        </a:rPr>
                        <a:t>*رهبر</a:t>
                      </a:r>
                    </a:p>
                    <a:p>
                      <a:pPr marL="0" algn="r" defTabSz="914400" rtl="1" eaLnBrk="1" latinLnBrk="0" hangingPunct="1"/>
                      <a:r>
                        <a:rPr lang="fa-IR" sz="2000" b="0" dirty="0">
                          <a:latin typeface="A Farhood" panose="02000503000000020004" pitchFamily="2" charset="-78"/>
                          <a:cs typeface="A Farhood" panose="02000503000000020004" pitchFamily="2" charset="-78"/>
                        </a:rPr>
                        <a:t>*رابط</a:t>
                      </a:r>
                    </a:p>
                  </a:txBody>
                  <a:tcPr/>
                </a:tc>
                <a:extLst>
                  <a:ext uri="{0D108BD9-81ED-4DB2-BD59-A6C34878D82A}">
                    <a16:rowId xmlns="" xmlns:a16="http://schemas.microsoft.com/office/drawing/2014/main" val="3916384517"/>
                  </a:ext>
                </a:extLst>
              </a:tr>
              <a:tr h="1618130">
                <a:tc>
                  <a:txBody>
                    <a:bodyPr/>
                    <a:lstStyle/>
                    <a:p>
                      <a:pPr marL="0" algn="r" defTabSz="914400" rtl="1" eaLnBrk="1" latinLnBrk="0" hangingPunct="1"/>
                      <a:r>
                        <a:rPr lang="fa-IR" sz="2000" b="0" dirty="0">
                          <a:latin typeface="A Farhood" panose="02000503000000020004" pitchFamily="2" charset="-78"/>
                          <a:cs typeface="A Farhood" panose="02000503000000020004" pitchFamily="2" charset="-78"/>
                        </a:rPr>
                        <a:t>سیستم های اطلاعاتی مدیریت </a:t>
                      </a:r>
                      <a:r>
                        <a:rPr lang="en-US" sz="2000" b="0" dirty="0">
                          <a:latin typeface="A Farhood" panose="02000503000000020004" pitchFamily="2" charset="-78"/>
                          <a:cs typeface="A Farhood" panose="02000503000000020004" pitchFamily="2" charset="-78"/>
                        </a:rPr>
                        <a:t>ESS</a:t>
                      </a:r>
                    </a:p>
                    <a:p>
                      <a:pPr marL="0" algn="r" defTabSz="914400" rtl="1" eaLnBrk="1" latinLnBrk="0" hangingPunct="1"/>
                      <a:r>
                        <a:rPr lang="fa-IR" sz="2000" b="0" dirty="0">
                          <a:latin typeface="A Farhood" panose="02000503000000020004" pitchFamily="2" charset="-78"/>
                          <a:cs typeface="A Farhood" panose="02000503000000020004" pitchFamily="2" charset="-78"/>
                        </a:rPr>
                        <a:t>پست </a:t>
                      </a:r>
                      <a:r>
                        <a:rPr lang="fa-IR" sz="2000" b="0" dirty="0" err="1">
                          <a:latin typeface="A Farhood" panose="02000503000000020004" pitchFamily="2" charset="-78"/>
                          <a:cs typeface="A Farhood" panose="02000503000000020004" pitchFamily="2" charset="-78"/>
                        </a:rPr>
                        <a:t>الکترونیک،سیستم</a:t>
                      </a:r>
                      <a:r>
                        <a:rPr lang="fa-IR" sz="2000" b="0" dirty="0">
                          <a:latin typeface="A Farhood" panose="02000503000000020004" pitchFamily="2" charset="-78"/>
                          <a:cs typeface="A Farhood" panose="02000503000000020004" pitchFamily="2" charset="-78"/>
                        </a:rPr>
                        <a:t> های دفتری</a:t>
                      </a:r>
                    </a:p>
                    <a:p>
                      <a:pPr marL="0" algn="r" defTabSz="914400" rtl="1" eaLnBrk="1" latinLnBrk="0" hangingPunct="1"/>
                      <a:r>
                        <a:rPr lang="fa-IR" sz="2000" b="0" dirty="0">
                          <a:latin typeface="A Farhood" panose="02000503000000020004" pitchFamily="2" charset="-78"/>
                          <a:cs typeface="A Farhood" panose="02000503000000020004" pitchFamily="2" charset="-78"/>
                        </a:rPr>
                        <a:t>سیستم های حرفه ای و دفتری</a:t>
                      </a:r>
                    </a:p>
                    <a:p>
                      <a:pPr marL="0" algn="r" defTabSz="914400" rtl="1" eaLnBrk="1" latinLnBrk="0" hangingPunct="1"/>
                      <a:r>
                        <a:rPr lang="fa-IR" sz="2000" b="0" dirty="0">
                          <a:latin typeface="A Farhood" panose="02000503000000020004" pitchFamily="2" charset="-78"/>
                          <a:cs typeface="A Farhood" panose="02000503000000020004" pitchFamily="2" charset="-78"/>
                        </a:rPr>
                        <a:t>ایستگاه های کار</a:t>
                      </a:r>
                    </a:p>
                  </a:txBody>
                  <a:tcPr/>
                </a:tc>
                <a:tc>
                  <a:txBody>
                    <a:bodyPr/>
                    <a:lstStyle/>
                    <a:p>
                      <a:pPr marL="0" algn="ctr" defTabSz="914400" rtl="1" eaLnBrk="1" latinLnBrk="0" hangingPunct="1"/>
                      <a:r>
                        <a:rPr lang="fa-IR" sz="2000" b="0" dirty="0">
                          <a:latin typeface="A Farhood" panose="02000503000000020004" pitchFamily="2" charset="-78"/>
                          <a:cs typeface="A Farhood" panose="02000503000000020004" pitchFamily="2" charset="-78"/>
                        </a:rPr>
                        <a:t>پردازش اطلاعات</a:t>
                      </a:r>
                    </a:p>
                  </a:txBody>
                  <a:tcPr>
                    <a:solidFill>
                      <a:srgbClr val="FFC000"/>
                    </a:solidFill>
                  </a:tcPr>
                </a:tc>
                <a:tc>
                  <a:txBody>
                    <a:bodyPr/>
                    <a:lstStyle/>
                    <a:p>
                      <a:pPr marL="0" algn="r" defTabSz="914400" rtl="1" eaLnBrk="1" latinLnBrk="0" hangingPunct="1"/>
                      <a:r>
                        <a:rPr lang="fa-IR" sz="2000" b="0" dirty="0">
                          <a:latin typeface="A Farhood" panose="02000503000000020004" pitchFamily="2" charset="-78"/>
                          <a:cs typeface="A Farhood" panose="02000503000000020004" pitchFamily="2" charset="-78"/>
                        </a:rPr>
                        <a:t>نقش های اطلاعاتی</a:t>
                      </a:r>
                    </a:p>
                    <a:p>
                      <a:pPr marL="0" algn="r" defTabSz="914400" rtl="1" eaLnBrk="1" latinLnBrk="0" hangingPunct="1"/>
                      <a:r>
                        <a:rPr lang="fa-IR" sz="2000" b="0" dirty="0">
                          <a:latin typeface="A Farhood" panose="02000503000000020004" pitchFamily="2" charset="-78"/>
                          <a:cs typeface="A Farhood" panose="02000503000000020004" pitchFamily="2" charset="-78"/>
                        </a:rPr>
                        <a:t>*مرکز اطلاعاتی</a:t>
                      </a:r>
                    </a:p>
                    <a:p>
                      <a:pPr marL="0" algn="r" defTabSz="914400" rtl="1" eaLnBrk="1" latinLnBrk="0" hangingPunct="1"/>
                      <a:r>
                        <a:rPr lang="fa-IR" sz="2000" b="0" dirty="0">
                          <a:latin typeface="A Farhood" panose="02000503000000020004" pitchFamily="2" charset="-78"/>
                          <a:cs typeface="A Farhood" panose="02000503000000020004" pitchFamily="2" charset="-78"/>
                        </a:rPr>
                        <a:t>*توزیع کننده</a:t>
                      </a:r>
                    </a:p>
                    <a:p>
                      <a:pPr marL="0" algn="r" defTabSz="914400" rtl="1" eaLnBrk="1" latinLnBrk="0" hangingPunct="1"/>
                      <a:r>
                        <a:rPr lang="fa-IR" sz="2000" b="0" dirty="0">
                          <a:latin typeface="A Farhood" panose="02000503000000020004" pitchFamily="2" charset="-78"/>
                          <a:cs typeface="A Farhood" panose="02000503000000020004" pitchFamily="2" charset="-78"/>
                        </a:rPr>
                        <a:t>*سخنگو</a:t>
                      </a:r>
                    </a:p>
                  </a:txBody>
                  <a:tcPr/>
                </a:tc>
                <a:extLst>
                  <a:ext uri="{0D108BD9-81ED-4DB2-BD59-A6C34878D82A}">
                    <a16:rowId xmlns="" xmlns:a16="http://schemas.microsoft.com/office/drawing/2014/main" val="1555437051"/>
                  </a:ext>
                </a:extLst>
              </a:tr>
              <a:tr h="1596216">
                <a:tc>
                  <a:txBody>
                    <a:bodyPr/>
                    <a:lstStyle/>
                    <a:p>
                      <a:pPr marL="0" algn="r" defTabSz="914400" rtl="1" eaLnBrk="1" latinLnBrk="0" hangingPunct="1"/>
                      <a:r>
                        <a:rPr lang="fa-IR" sz="2000" b="0" dirty="0">
                          <a:latin typeface="A Farhood" panose="02000503000000020004" pitchFamily="2" charset="-78"/>
                          <a:cs typeface="A Farhood" panose="02000503000000020004" pitchFamily="2" charset="-78"/>
                        </a:rPr>
                        <a:t>وجود ندارد </a:t>
                      </a:r>
                    </a:p>
                    <a:p>
                      <a:pPr marL="0" algn="r" defTabSz="914400" rtl="1" eaLnBrk="1" latinLnBrk="0" hangingPunct="1"/>
                      <a:r>
                        <a:rPr lang="fa-IR" sz="2000" b="0" dirty="0">
                          <a:latin typeface="A Farhood" panose="02000503000000020004" pitchFamily="2" charset="-78"/>
                          <a:cs typeface="A Farhood" panose="02000503000000020004" pitchFamily="2" charset="-78"/>
                        </a:rPr>
                        <a:t>وجود ندارد </a:t>
                      </a:r>
                    </a:p>
                    <a:p>
                      <a:pPr marL="0" algn="r" defTabSz="914400" rtl="1" eaLnBrk="1" latinLnBrk="0" hangingPunct="1"/>
                      <a:r>
                        <a:rPr lang="fa-IR" sz="2000" b="0" dirty="0">
                          <a:latin typeface="A Farhood" panose="02000503000000020004" pitchFamily="2" charset="-78"/>
                          <a:cs typeface="A Farhood" panose="02000503000000020004" pitchFamily="2" charset="-78"/>
                        </a:rPr>
                        <a:t>سیستم </a:t>
                      </a:r>
                      <a:r>
                        <a:rPr lang="en-US" sz="2000" b="0" dirty="0">
                          <a:latin typeface="A Farhood" panose="02000503000000020004" pitchFamily="2" charset="-78"/>
                          <a:cs typeface="A Farhood" panose="02000503000000020004" pitchFamily="2" charset="-78"/>
                        </a:rPr>
                        <a:t>DSS </a:t>
                      </a:r>
                    </a:p>
                    <a:p>
                      <a:pPr marL="0" algn="r" defTabSz="914400" rtl="1" eaLnBrk="1" latinLnBrk="0" hangingPunct="1"/>
                      <a:r>
                        <a:rPr lang="en-US" sz="2000" b="0" dirty="0">
                          <a:latin typeface="A Farhood" panose="02000503000000020004" pitchFamily="2" charset="-78"/>
                          <a:cs typeface="A Farhood" panose="02000503000000020004" pitchFamily="2" charset="-78"/>
                        </a:rPr>
                        <a:t> </a:t>
                      </a:r>
                      <a:r>
                        <a:rPr lang="fa-IR" sz="2000" b="0" dirty="0">
                          <a:latin typeface="A Farhood" panose="02000503000000020004" pitchFamily="2" charset="-78"/>
                          <a:cs typeface="A Farhood" panose="02000503000000020004" pitchFamily="2" charset="-78"/>
                        </a:rPr>
                        <a:t>وجود ندارد </a:t>
                      </a:r>
                    </a:p>
                  </a:txBody>
                  <a:tcPr/>
                </a:tc>
                <a:tc>
                  <a:txBody>
                    <a:bodyPr/>
                    <a:lstStyle/>
                    <a:p>
                      <a:pPr marL="0" algn="ctr" defTabSz="914400" rtl="1" eaLnBrk="1" latinLnBrk="0" hangingPunct="1"/>
                      <a:r>
                        <a:rPr lang="fa-IR" sz="2000" b="0" dirty="0">
                          <a:latin typeface="A Farhood" panose="02000503000000020004" pitchFamily="2" charset="-78"/>
                          <a:cs typeface="A Farhood" panose="02000503000000020004" pitchFamily="2" charset="-78"/>
                        </a:rPr>
                        <a:t>تصمیم گیری</a:t>
                      </a:r>
                    </a:p>
                  </a:txBody>
                  <a:tcPr>
                    <a:solidFill>
                      <a:srgbClr val="FFC000"/>
                    </a:solidFill>
                  </a:tcPr>
                </a:tc>
                <a:tc>
                  <a:txBody>
                    <a:bodyPr/>
                    <a:lstStyle/>
                    <a:p>
                      <a:pPr marL="0" algn="r" defTabSz="914400" rtl="1" eaLnBrk="1" latinLnBrk="0" hangingPunct="1"/>
                      <a:r>
                        <a:rPr lang="fa-IR" sz="2000" b="0" dirty="0">
                          <a:latin typeface="A Farhood" panose="02000503000000020004" pitchFamily="2" charset="-78"/>
                          <a:cs typeface="A Farhood" panose="02000503000000020004" pitchFamily="2" charset="-78"/>
                        </a:rPr>
                        <a:t>نقش های تصمیم گیری</a:t>
                      </a:r>
                    </a:p>
                    <a:p>
                      <a:pPr marL="0" algn="r" defTabSz="914400" rtl="1" eaLnBrk="1" latinLnBrk="0" hangingPunct="1"/>
                      <a:r>
                        <a:rPr lang="fa-IR" sz="2000" b="0" dirty="0">
                          <a:latin typeface="A Farhood" panose="02000503000000020004" pitchFamily="2" charset="-78"/>
                          <a:cs typeface="A Farhood" panose="02000503000000020004" pitchFamily="2" charset="-78"/>
                        </a:rPr>
                        <a:t>*کار آفرین</a:t>
                      </a:r>
                    </a:p>
                    <a:p>
                      <a:pPr marL="0" algn="r" defTabSz="914400" rtl="1" eaLnBrk="1" latinLnBrk="0" hangingPunct="1"/>
                      <a:r>
                        <a:rPr lang="fa-IR" sz="2000" b="0" dirty="0">
                          <a:latin typeface="A Farhood" panose="02000503000000020004" pitchFamily="2" charset="-78"/>
                          <a:cs typeface="A Farhood" panose="02000503000000020004" pitchFamily="2" charset="-78"/>
                        </a:rPr>
                        <a:t>*رفع کننده ناملایمات</a:t>
                      </a:r>
                    </a:p>
                    <a:p>
                      <a:pPr marL="0" algn="r" defTabSz="914400" rtl="1" eaLnBrk="1" latinLnBrk="0" hangingPunct="1"/>
                      <a:r>
                        <a:rPr lang="fa-IR" sz="2000" b="0" dirty="0">
                          <a:latin typeface="A Farhood" panose="02000503000000020004" pitchFamily="2" charset="-78"/>
                          <a:cs typeface="A Farhood" panose="02000503000000020004" pitchFamily="2" charset="-78"/>
                        </a:rPr>
                        <a:t>*تخصیص دهنده </a:t>
                      </a:r>
                      <a:r>
                        <a:rPr lang="fa-IR" sz="2000" b="0" dirty="0" err="1">
                          <a:latin typeface="A Farhood" panose="02000503000000020004" pitchFamily="2" charset="-78"/>
                          <a:cs typeface="A Farhood" panose="02000503000000020004" pitchFamily="2" charset="-78"/>
                        </a:rPr>
                        <a:t>ی</a:t>
                      </a:r>
                      <a:r>
                        <a:rPr lang="fa-IR" sz="2000" b="0" dirty="0">
                          <a:latin typeface="A Farhood" panose="02000503000000020004" pitchFamily="2" charset="-78"/>
                          <a:cs typeface="A Farhood" panose="02000503000000020004" pitchFamily="2" charset="-78"/>
                        </a:rPr>
                        <a:t> منابع</a:t>
                      </a:r>
                    </a:p>
                    <a:p>
                      <a:pPr marL="0" algn="r" defTabSz="914400" rtl="1" eaLnBrk="1" latinLnBrk="0" hangingPunct="1"/>
                      <a:r>
                        <a:rPr lang="fa-IR" sz="2000" b="0" dirty="0">
                          <a:latin typeface="A Farhood" panose="02000503000000020004" pitchFamily="2" charset="-78"/>
                          <a:cs typeface="A Farhood" panose="02000503000000020004" pitchFamily="2" charset="-78"/>
                        </a:rPr>
                        <a:t>*مذاکره کننده</a:t>
                      </a:r>
                    </a:p>
                  </a:txBody>
                  <a:tcPr/>
                </a:tc>
                <a:extLst>
                  <a:ext uri="{0D108BD9-81ED-4DB2-BD59-A6C34878D82A}">
                    <a16:rowId xmlns="" xmlns:a16="http://schemas.microsoft.com/office/drawing/2014/main" val="67830812"/>
                  </a:ext>
                </a:extLst>
              </a:tr>
            </a:tbl>
          </a:graphicData>
        </a:graphic>
      </p:graphicFrame>
    </p:spTree>
    <p:extLst>
      <p:ext uri="{BB962C8B-B14F-4D97-AF65-F5344CB8AC3E}">
        <p14:creationId xmlns:p14="http://schemas.microsoft.com/office/powerpoint/2010/main" val="14674765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188B5E-ECD8-1846-8504-B961747A85B2}"/>
              </a:ext>
            </a:extLst>
          </p:cNvPr>
          <p:cNvSpPr>
            <a:spLocks noGrp="1"/>
          </p:cNvSpPr>
          <p:nvPr>
            <p:ph type="title"/>
          </p:nvPr>
        </p:nvSpPr>
        <p:spPr/>
        <p:txBody>
          <a:bodyPr>
            <a:normAutofit/>
          </a:bodyPr>
          <a:lstStyle/>
          <a:p>
            <a:pPr algn="r" defTabSz="914400" rtl="0" eaLnBrk="1" latinLnBrk="0" hangingPunct="1">
              <a:lnSpc>
                <a:spcPct val="90000"/>
              </a:lnSpc>
              <a:spcBef>
                <a:spcPct val="0"/>
              </a:spcBef>
              <a:buNone/>
            </a:pPr>
            <a:r>
              <a:rPr lang="en-US" sz="5400" dirty="0"/>
              <a:t> </a:t>
            </a:r>
            <a:r>
              <a:rPr lang="fa-IR" sz="5400" dirty="0">
                <a:solidFill>
                  <a:srgbClr val="FFC000"/>
                </a:solidFill>
              </a:rPr>
              <a:t>مدل های تصمیم گیری</a:t>
            </a:r>
          </a:p>
        </p:txBody>
      </p:sp>
      <p:sp>
        <p:nvSpPr>
          <p:cNvPr id="3" name="Content Placeholder 2">
            <a:extLst>
              <a:ext uri="{FF2B5EF4-FFF2-40B4-BE49-F238E27FC236}">
                <a16:creationId xmlns="" xmlns:a16="http://schemas.microsoft.com/office/drawing/2014/main" id="{79DBD2E0-8A8D-994C-B649-D86E43287613}"/>
              </a:ext>
            </a:extLst>
          </p:cNvPr>
          <p:cNvSpPr>
            <a:spLocks noGrp="1"/>
          </p:cNvSpPr>
          <p:nvPr>
            <p:ph idx="1"/>
          </p:nvPr>
        </p:nvSpPr>
        <p:spPr>
          <a:xfrm>
            <a:off x="228600" y="1825625"/>
            <a:ext cx="11125200" cy="4351338"/>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3600" dirty="0">
                <a:solidFill>
                  <a:schemeClr val="tx1">
                    <a:lumMod val="95000"/>
                  </a:schemeClr>
                </a:solidFill>
              </a:rPr>
              <a:t>آیا سازمان از یک مدیر تشکیل شده است که تصمیم گیرنده </a:t>
            </a:r>
            <a:r>
              <a:rPr lang="fa-IR" sz="3600" dirty="0" err="1">
                <a:solidFill>
                  <a:schemeClr val="tx1">
                    <a:lumMod val="95000"/>
                  </a:schemeClr>
                </a:solidFill>
              </a:rPr>
              <a:t>ی</a:t>
            </a:r>
            <a:r>
              <a:rPr lang="fa-IR" sz="3600" dirty="0">
                <a:solidFill>
                  <a:schemeClr val="tx1">
                    <a:lumMod val="95000"/>
                  </a:schemeClr>
                </a:solidFill>
              </a:rPr>
              <a:t> انفرادی است؟</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solidFill>
                  <a:schemeClr val="tx1">
                    <a:lumMod val="95000"/>
                  </a:schemeClr>
                </a:solidFill>
              </a:rPr>
              <a:t>اگر به تنهایی پروسه </a:t>
            </a:r>
            <a:r>
              <a:rPr lang="fa-IR" sz="3600" dirty="0" err="1">
                <a:solidFill>
                  <a:schemeClr val="tx1">
                    <a:lumMod val="95000"/>
                  </a:schemeClr>
                </a:solidFill>
              </a:rPr>
              <a:t>ی</a:t>
            </a:r>
            <a:r>
              <a:rPr lang="fa-IR" sz="3600" dirty="0">
                <a:solidFill>
                  <a:schemeClr val="tx1">
                    <a:lumMod val="95000"/>
                  </a:schemeClr>
                </a:solidFill>
              </a:rPr>
              <a:t> تصمیم گیری را طی کنیم امکان بروز چه </a:t>
            </a:r>
            <a:r>
              <a:rPr lang="fa-IR" sz="3600" dirty="0" err="1">
                <a:solidFill>
                  <a:schemeClr val="tx1">
                    <a:lumMod val="95000"/>
                  </a:schemeClr>
                </a:solidFill>
              </a:rPr>
              <a:t>خطاهایی</a:t>
            </a:r>
            <a:r>
              <a:rPr lang="fa-IR" sz="3600" dirty="0">
                <a:solidFill>
                  <a:schemeClr val="tx1">
                    <a:lumMod val="95000"/>
                  </a:schemeClr>
                </a:solidFill>
              </a:rPr>
              <a:t> وجود دارد؟</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solidFill>
                  <a:schemeClr val="tx1">
                    <a:lumMod val="95000"/>
                  </a:schemeClr>
                </a:solidFill>
              </a:rPr>
              <a:t>مطابق مدل </a:t>
            </a:r>
            <a:r>
              <a:rPr lang="fa-IR" sz="3600" dirty="0" err="1">
                <a:solidFill>
                  <a:schemeClr val="tx1">
                    <a:lumMod val="95000"/>
                  </a:schemeClr>
                </a:solidFill>
              </a:rPr>
              <a:t>بروکراتیک</a:t>
            </a:r>
            <a:r>
              <a:rPr lang="fa-IR" sz="3600" dirty="0">
                <a:solidFill>
                  <a:schemeClr val="tx1">
                    <a:lumMod val="95000"/>
                  </a:schemeClr>
                </a:solidFill>
              </a:rPr>
              <a:t> مهم ترین هدف </a:t>
            </a:r>
            <a:r>
              <a:rPr lang="fa-IR" sz="3600" dirty="0" err="1">
                <a:solidFill>
                  <a:schemeClr val="tx1">
                    <a:lumMod val="95000"/>
                  </a:schemeClr>
                </a:solidFill>
              </a:rPr>
              <a:t>سازمان،حفظ</a:t>
            </a:r>
            <a:r>
              <a:rPr lang="fa-IR" sz="3600" dirty="0">
                <a:solidFill>
                  <a:schemeClr val="tx1">
                    <a:lumMod val="95000"/>
                  </a:schemeClr>
                </a:solidFill>
              </a:rPr>
              <a:t> سازمان است و کاهش عدم اطمینان هدف اصلی دیگری است.</a:t>
            </a:r>
          </a:p>
          <a:p>
            <a:pPr marL="0" indent="0" algn="r" defTabSz="914400" rtl="1" eaLnBrk="1" latinLnBrk="0" hangingPunct="1">
              <a:lnSpc>
                <a:spcPct val="90000"/>
              </a:lnSpc>
              <a:spcBef>
                <a:spcPts val="1000"/>
              </a:spcBef>
              <a:buNone/>
            </a:pPr>
            <a:r>
              <a:rPr lang="fa-IR" sz="3600" dirty="0">
                <a:solidFill>
                  <a:schemeClr val="tx1">
                    <a:lumMod val="95000"/>
                  </a:schemeClr>
                </a:solidFill>
              </a:rPr>
              <a:t>    تصمیمات: نتیجه </a:t>
            </a:r>
            <a:r>
              <a:rPr lang="fa-IR" sz="3600" dirty="0" err="1">
                <a:solidFill>
                  <a:schemeClr val="tx1">
                    <a:lumMod val="95000"/>
                  </a:schemeClr>
                </a:solidFill>
              </a:rPr>
              <a:t>ی</a:t>
            </a:r>
            <a:r>
              <a:rPr lang="fa-IR" sz="3600" dirty="0">
                <a:solidFill>
                  <a:schemeClr val="tx1">
                    <a:lumMod val="95000"/>
                  </a:schemeClr>
                </a:solidFill>
              </a:rPr>
              <a:t> روش های جاری و فرآیند های موجود.           </a:t>
            </a:r>
          </a:p>
        </p:txBody>
      </p:sp>
      <p:cxnSp>
        <p:nvCxnSpPr>
          <p:cNvPr id="7" name="Straight Arrow Connector 6">
            <a:extLst>
              <a:ext uri="{FF2B5EF4-FFF2-40B4-BE49-F238E27FC236}">
                <a16:creationId xmlns="" xmlns:a16="http://schemas.microsoft.com/office/drawing/2014/main" id="{41258ED3-315D-6C44-88A0-6990D2D32802}"/>
              </a:ext>
            </a:extLst>
          </p:cNvPr>
          <p:cNvCxnSpPr>
            <a:cxnSpLocks/>
          </p:cNvCxnSpPr>
          <p:nvPr/>
        </p:nvCxnSpPr>
        <p:spPr>
          <a:xfrm flipH="1">
            <a:off x="7912100" y="4675275"/>
            <a:ext cx="190500" cy="1133785"/>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8" name="Straight Arrow Connector 7">
            <a:extLst>
              <a:ext uri="{FF2B5EF4-FFF2-40B4-BE49-F238E27FC236}">
                <a16:creationId xmlns="" xmlns:a16="http://schemas.microsoft.com/office/drawing/2014/main" id="{4C287D84-190D-FC47-AAAF-1FC882164CDE}"/>
              </a:ext>
            </a:extLst>
          </p:cNvPr>
          <p:cNvCxnSpPr>
            <a:cxnSpLocks/>
          </p:cNvCxnSpPr>
          <p:nvPr/>
        </p:nvCxnSpPr>
        <p:spPr>
          <a:xfrm>
            <a:off x="8128000" y="4675275"/>
            <a:ext cx="673100" cy="1121085"/>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sp>
        <p:nvSpPr>
          <p:cNvPr id="11" name="TextBox 10">
            <a:extLst>
              <a:ext uri="{FF2B5EF4-FFF2-40B4-BE49-F238E27FC236}">
                <a16:creationId xmlns="" xmlns:a16="http://schemas.microsoft.com/office/drawing/2014/main" id="{3DD39A91-4FA0-8348-9922-A5B6B2E0CE87}"/>
              </a:ext>
            </a:extLst>
          </p:cNvPr>
          <p:cNvSpPr txBox="1"/>
          <p:nvPr/>
        </p:nvSpPr>
        <p:spPr>
          <a:xfrm>
            <a:off x="6686550" y="5691843"/>
            <a:ext cx="3213100" cy="523220"/>
          </a:xfrm>
          <a:prstGeom prst="rect">
            <a:avLst/>
          </a:prstGeom>
          <a:noFill/>
        </p:spPr>
        <p:txBody>
          <a:bodyPr wrap="square" rtlCol="0">
            <a:spAutoFit/>
          </a:bodyPr>
          <a:lstStyle/>
          <a:p>
            <a:pPr marL="0" algn="ctr" defTabSz="457200" rtl="1" eaLnBrk="1" latinLnBrk="0" hangingPunct="1"/>
            <a:r>
              <a:rPr lang="fa-IR" sz="2800" dirty="0">
                <a:solidFill>
                  <a:schemeClr val="tx1">
                    <a:lumMod val="95000"/>
                  </a:schemeClr>
                </a:solidFill>
                <a:latin typeface="A Farhood" panose="02000503000000020004" pitchFamily="2" charset="-78"/>
                <a:cs typeface="A Farhood" panose="02000503000000020004" pitchFamily="2" charset="-78"/>
              </a:rPr>
              <a:t>تغییر    - ریسک </a:t>
            </a:r>
            <a:r>
              <a:rPr lang="en-US" sz="2800" dirty="0">
                <a:latin typeface="A Farhood" panose="02000503000000020004" pitchFamily="2" charset="-78"/>
                <a:cs typeface="A Farhood" panose="02000503000000020004" pitchFamily="2" charset="-78"/>
              </a:rPr>
              <a:t> </a:t>
            </a:r>
            <a:endParaRPr lang="fa-IR" sz="2800" dirty="0">
              <a:latin typeface="A Farhood" panose="02000503000000020004" pitchFamily="2" charset="-78"/>
              <a:cs typeface="A Farhood" panose="02000503000000020004" pitchFamily="2" charset="-78"/>
            </a:endParaRPr>
          </a:p>
        </p:txBody>
      </p:sp>
    </p:spTree>
    <p:extLst>
      <p:ext uri="{BB962C8B-B14F-4D97-AF65-F5344CB8AC3E}">
        <p14:creationId xmlns:p14="http://schemas.microsoft.com/office/powerpoint/2010/main" val="3222149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50B4B0-4C35-D34D-9E7D-37B71C9F7415}"/>
              </a:ext>
            </a:extLst>
          </p:cNvPr>
          <p:cNvSpPr>
            <a:spLocks noGrp="1"/>
          </p:cNvSpPr>
          <p:nvPr>
            <p:ph type="title"/>
          </p:nvPr>
        </p:nvSpPr>
        <p:spPr>
          <a:xfrm>
            <a:off x="1066800" y="1190625"/>
            <a:ext cx="10058400" cy="1371600"/>
          </a:xfrm>
        </p:spPr>
        <p:txBody>
          <a:bodyPr>
            <a:normAutofit fontScale="90000"/>
          </a:bodyPr>
          <a:lstStyle/>
          <a:p>
            <a:pPr algn="r" defTabSz="914400" rtl="1" eaLnBrk="1" latinLnBrk="0" hangingPunct="1">
              <a:lnSpc>
                <a:spcPct val="90000"/>
              </a:lnSpc>
              <a:spcBef>
                <a:spcPct val="0"/>
              </a:spcBef>
              <a:buNone/>
            </a:pPr>
            <a:r>
              <a:rPr lang="fa-IR" sz="5300" u="sng" dirty="0">
                <a:solidFill>
                  <a:srgbClr val="FFC000"/>
                </a:solidFill>
              </a:rPr>
              <a:t>کاربرد های طراحی و درک سیستم های اطلاعاتی:</a:t>
            </a:r>
            <a:r>
              <a:rPr lang="fa-IR" b="1" u="sng" dirty="0">
                <a:solidFill>
                  <a:srgbClr val="C00000"/>
                </a:solidFill>
              </a:rPr>
              <a:t/>
            </a:r>
            <a:br>
              <a:rPr lang="fa-IR" b="1" u="sng" dirty="0">
                <a:solidFill>
                  <a:srgbClr val="C00000"/>
                </a:solidFill>
              </a:rPr>
            </a:br>
            <a:r>
              <a:rPr lang="fa-IR" dirty="0"/>
              <a:t/>
            </a:r>
            <a:br>
              <a:rPr lang="fa-IR" dirty="0"/>
            </a:br>
            <a:r>
              <a:rPr lang="fa-IR" sz="3600" dirty="0"/>
              <a:t>سیستم اطلاعاتی طراحی شده زمانی سود آور می باشد که عوامل سازمانی محوری زیر را مورد توجه قرار داده باشد:</a:t>
            </a:r>
          </a:p>
        </p:txBody>
      </p:sp>
      <p:sp>
        <p:nvSpPr>
          <p:cNvPr id="3" name="Content Placeholder 2">
            <a:extLst>
              <a:ext uri="{FF2B5EF4-FFF2-40B4-BE49-F238E27FC236}">
                <a16:creationId xmlns="" xmlns:a16="http://schemas.microsoft.com/office/drawing/2014/main" id="{79D7068E-D7FA-E14C-AE7E-D9D3E956D664}"/>
              </a:ext>
            </a:extLst>
          </p:cNvPr>
          <p:cNvSpPr>
            <a:spLocks noGrp="1"/>
          </p:cNvSpPr>
          <p:nvPr>
            <p:ph idx="1"/>
          </p:nvPr>
        </p:nvSpPr>
        <p:spPr>
          <a:xfrm>
            <a:off x="838200" y="3136899"/>
            <a:ext cx="10515600" cy="3167063"/>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2800" dirty="0"/>
              <a:t>۱- محیطی که سازمان باید در آن عمل کند.</a:t>
            </a:r>
          </a:p>
          <a:p>
            <a:pPr marL="228600" indent="-228600" algn="r" defTabSz="914400" rtl="1" eaLnBrk="1" latinLnBrk="0" hangingPunct="1">
              <a:lnSpc>
                <a:spcPct val="90000"/>
              </a:lnSpc>
              <a:spcBef>
                <a:spcPts val="1000"/>
              </a:spcBef>
              <a:buFont typeface="Arial" panose="020B0604020202020204" pitchFamily="34" charset="0"/>
              <a:buChar char="•"/>
            </a:pPr>
            <a:r>
              <a:rPr lang="fa-IR" sz="2800" dirty="0"/>
              <a:t>۲-ساختار </a:t>
            </a:r>
            <a:r>
              <a:rPr lang="fa-IR" sz="2800" dirty="0" err="1"/>
              <a:t>سازمان:سلسله</a:t>
            </a:r>
            <a:r>
              <a:rPr lang="fa-IR" sz="2800" dirty="0"/>
              <a:t> </a:t>
            </a:r>
            <a:r>
              <a:rPr lang="fa-IR" sz="2800" dirty="0" err="1"/>
              <a:t>مراتب،تخصص</a:t>
            </a:r>
            <a:r>
              <a:rPr lang="fa-IR" sz="2800" dirty="0"/>
              <a:t> </a:t>
            </a:r>
            <a:r>
              <a:rPr lang="fa-IR" sz="2800" dirty="0" err="1"/>
              <a:t>گرایی،روش</a:t>
            </a:r>
            <a:r>
              <a:rPr lang="fa-IR" sz="2800" dirty="0"/>
              <a:t> های جاری </a:t>
            </a:r>
            <a:r>
              <a:rPr lang="fa-IR" sz="2800" dirty="0" err="1"/>
              <a:t>وفرآیند</a:t>
            </a:r>
            <a:r>
              <a:rPr lang="fa-IR" sz="2800" dirty="0"/>
              <a:t> های کسب و کار</a:t>
            </a:r>
          </a:p>
          <a:p>
            <a:pPr marL="228600" indent="-228600" algn="r" defTabSz="914400" rtl="1" eaLnBrk="1" latinLnBrk="0" hangingPunct="1">
              <a:lnSpc>
                <a:spcPct val="90000"/>
              </a:lnSpc>
              <a:spcBef>
                <a:spcPts val="1000"/>
              </a:spcBef>
              <a:buFont typeface="Arial" panose="020B0604020202020204" pitchFamily="34" charset="0"/>
              <a:buChar char="•"/>
            </a:pPr>
            <a:r>
              <a:rPr lang="fa-IR" sz="2800" dirty="0"/>
              <a:t>۳-فرهنگ و سیاست های سازمان</a:t>
            </a:r>
          </a:p>
          <a:p>
            <a:pPr marL="228600" indent="-228600" algn="r" defTabSz="914400" rtl="1" eaLnBrk="1" latinLnBrk="0" hangingPunct="1">
              <a:lnSpc>
                <a:spcPct val="90000"/>
              </a:lnSpc>
              <a:spcBef>
                <a:spcPts val="1000"/>
              </a:spcBef>
              <a:buFont typeface="Arial" panose="020B0604020202020204" pitchFamily="34" charset="0"/>
              <a:buChar char="•"/>
            </a:pPr>
            <a:r>
              <a:rPr lang="fa-IR" sz="2800" dirty="0"/>
              <a:t>۴-نوع سازمان و سبک رهبری آن </a:t>
            </a:r>
          </a:p>
          <a:p>
            <a:pPr marL="228600" indent="-228600" algn="r" defTabSz="914400" rtl="1" eaLnBrk="1" latinLnBrk="0" hangingPunct="1">
              <a:lnSpc>
                <a:spcPct val="90000"/>
              </a:lnSpc>
              <a:spcBef>
                <a:spcPts val="1000"/>
              </a:spcBef>
              <a:buFont typeface="Arial" panose="020B0604020202020204" pitchFamily="34" charset="0"/>
              <a:buChar char="•"/>
            </a:pPr>
            <a:r>
              <a:rPr lang="fa-IR" sz="2800" dirty="0"/>
              <a:t>۵-علايق اصلی گروه های تحت تاثیر سیستم</a:t>
            </a:r>
          </a:p>
          <a:p>
            <a:pPr marL="228600" indent="-228600" algn="r" defTabSz="914400" rtl="1" eaLnBrk="1" latinLnBrk="0" hangingPunct="1">
              <a:lnSpc>
                <a:spcPct val="90000"/>
              </a:lnSpc>
              <a:spcBef>
                <a:spcPts val="1000"/>
              </a:spcBef>
              <a:buFont typeface="Arial" panose="020B0604020202020204" pitchFamily="34" charset="0"/>
              <a:buChar char="•"/>
            </a:pPr>
            <a:r>
              <a:rPr lang="fa-IR" sz="2800" dirty="0"/>
              <a:t>۶-انواع وظایف و تصمیمات و فرآیند های کسب و کار که سیستم برای کمک به آنها ساخته شده است.</a:t>
            </a:r>
          </a:p>
          <a:p>
            <a:pPr marL="228600" indent="-228600" algn="r" defTabSz="914400" rtl="1" eaLnBrk="1" latinLnBrk="0" hangingPunct="1">
              <a:lnSpc>
                <a:spcPct val="90000"/>
              </a:lnSpc>
              <a:spcBef>
                <a:spcPts val="1000"/>
              </a:spcBef>
              <a:buFont typeface="Arial" panose="020B0604020202020204" pitchFamily="34" charset="0"/>
              <a:buChar char="•"/>
            </a:pPr>
            <a:endParaRPr lang="fa-IR" dirty="0"/>
          </a:p>
        </p:txBody>
      </p:sp>
    </p:spTree>
    <p:extLst>
      <p:ext uri="{BB962C8B-B14F-4D97-AF65-F5344CB8AC3E}">
        <p14:creationId xmlns:p14="http://schemas.microsoft.com/office/powerpoint/2010/main" val="11657304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FE96730-3C5E-0942-B156-0D5C65D0612E}"/>
              </a:ext>
            </a:extLst>
          </p:cNvPr>
          <p:cNvSpPr>
            <a:spLocks noGrp="1"/>
          </p:cNvSpPr>
          <p:nvPr>
            <p:ph type="title"/>
          </p:nvPr>
        </p:nvSpPr>
        <p:spPr>
          <a:xfrm>
            <a:off x="1066800" y="1023594"/>
            <a:ext cx="10058400" cy="1371600"/>
          </a:xfrm>
        </p:spPr>
        <p:txBody>
          <a:bodyPr>
            <a:normAutofit fontScale="90000"/>
          </a:bodyPr>
          <a:lstStyle/>
          <a:p>
            <a:pPr algn="r" defTabSz="914400" rtl="1" eaLnBrk="1" latinLnBrk="0" hangingPunct="1">
              <a:lnSpc>
                <a:spcPct val="90000"/>
              </a:lnSpc>
              <a:spcBef>
                <a:spcPct val="0"/>
              </a:spcBef>
              <a:buNone/>
            </a:pPr>
            <a:r>
              <a:rPr lang="fa-IR" sz="5300" dirty="0">
                <a:solidFill>
                  <a:srgbClr val="FFC000"/>
                </a:solidFill>
              </a:rPr>
              <a:t>خصوصیات سیستم های اطلاعاتی:</a:t>
            </a:r>
            <a:r>
              <a:rPr lang="fa-IR" dirty="0"/>
              <a:t/>
            </a:r>
            <a:br>
              <a:rPr lang="fa-IR" dirty="0"/>
            </a:br>
            <a:endParaRPr lang="fa-IR" dirty="0"/>
          </a:p>
        </p:txBody>
      </p:sp>
      <p:sp>
        <p:nvSpPr>
          <p:cNvPr id="3" name="Content Placeholder 2">
            <a:extLst>
              <a:ext uri="{FF2B5EF4-FFF2-40B4-BE49-F238E27FC236}">
                <a16:creationId xmlns="" xmlns:a16="http://schemas.microsoft.com/office/drawing/2014/main" id="{D07B170F-92FB-9941-B74C-47EBFCA3F90B}"/>
              </a:ext>
            </a:extLst>
          </p:cNvPr>
          <p:cNvSpPr>
            <a:spLocks noGrp="1"/>
          </p:cNvSpPr>
          <p:nvPr>
            <p:ph idx="1"/>
          </p:nvPr>
        </p:nvSpPr>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4000" dirty="0"/>
              <a:t>۱- آنها انعطاف پذیر هستند و گزینه های زیادی را برای اداره و ارزیابی اطلاعات فراهم میکنند.</a:t>
            </a:r>
          </a:p>
          <a:p>
            <a:pPr marL="228600" indent="-228600" algn="r" defTabSz="914400" rtl="1" eaLnBrk="1" latinLnBrk="0" hangingPunct="1">
              <a:lnSpc>
                <a:spcPct val="90000"/>
              </a:lnSpc>
              <a:spcBef>
                <a:spcPts val="1000"/>
              </a:spcBef>
              <a:buFont typeface="Arial" panose="020B0604020202020204" pitchFamily="34" charset="0"/>
              <a:buChar char="•"/>
            </a:pPr>
            <a:r>
              <a:rPr lang="fa-IR" sz="4000" dirty="0"/>
              <a:t>۲-آنها قادر به حمایت از انواع سبک ها ،مهارت ها و دانش و همچنین </a:t>
            </a:r>
            <a:r>
              <a:rPr lang="fa-IR" sz="4000" dirty="0" err="1"/>
              <a:t>ردگیری</a:t>
            </a:r>
            <a:r>
              <a:rPr lang="fa-IR" sz="4000" dirty="0"/>
              <a:t> بسیاری از بدیل ها و پیامد ها می باشند.</a:t>
            </a:r>
          </a:p>
          <a:p>
            <a:pPr marL="228600" indent="-228600" algn="r" defTabSz="914400" rtl="1" eaLnBrk="1" latinLnBrk="0" hangingPunct="1">
              <a:lnSpc>
                <a:spcPct val="90000"/>
              </a:lnSpc>
              <a:spcBef>
                <a:spcPts val="1000"/>
              </a:spcBef>
              <a:buFont typeface="Arial" panose="020B0604020202020204" pitchFamily="34" charset="0"/>
              <a:buChar char="•"/>
            </a:pPr>
            <a:r>
              <a:rPr lang="fa-IR" sz="4000" dirty="0"/>
              <a:t>۳-آنها نسبت به الزامات سیاسی و </a:t>
            </a:r>
            <a:r>
              <a:rPr lang="fa-IR" sz="4000" dirty="0" err="1"/>
              <a:t>بروکراتیک</a:t>
            </a:r>
            <a:r>
              <a:rPr lang="fa-IR" sz="4000" dirty="0"/>
              <a:t> سازمان حساس هستند.</a:t>
            </a:r>
          </a:p>
        </p:txBody>
      </p:sp>
    </p:spTree>
    <p:extLst>
      <p:ext uri="{BB962C8B-B14F-4D97-AF65-F5344CB8AC3E}">
        <p14:creationId xmlns:p14="http://schemas.microsoft.com/office/powerpoint/2010/main" val="15949170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F909A38-D583-8C4D-A872-FD3959230DCD}"/>
              </a:ext>
            </a:extLst>
          </p:cNvPr>
          <p:cNvSpPr>
            <a:spLocks noGrp="1"/>
          </p:cNvSpPr>
          <p:nvPr>
            <p:ph type="title"/>
          </p:nvPr>
        </p:nvSpPr>
        <p:spPr>
          <a:xfrm>
            <a:off x="1066800" y="988646"/>
            <a:ext cx="10058400" cy="1371600"/>
          </a:xfrm>
        </p:spPr>
        <p:txBody>
          <a:bodyPr>
            <a:noAutofit/>
          </a:bodyPr>
          <a:lstStyle/>
          <a:p>
            <a:pPr algn="r" defTabSz="914400" rtl="1" eaLnBrk="1" latinLnBrk="0" hangingPunct="1">
              <a:lnSpc>
                <a:spcPct val="90000"/>
              </a:lnSpc>
              <a:spcBef>
                <a:spcPct val="0"/>
              </a:spcBef>
              <a:buNone/>
            </a:pPr>
            <a:r>
              <a:rPr lang="fa-IR" sz="4400" dirty="0">
                <a:solidFill>
                  <a:srgbClr val="FFC000"/>
                </a:solidFill>
              </a:rPr>
              <a:t>راهبرد کسب و کار :</a:t>
            </a:r>
            <a:r>
              <a:rPr lang="en-US" sz="3600" dirty="0">
                <a:solidFill>
                  <a:srgbClr val="FFC000"/>
                </a:solidFill>
              </a:rPr>
              <a:t/>
            </a:r>
            <a:br>
              <a:rPr lang="en-US" sz="3600" dirty="0">
                <a:solidFill>
                  <a:srgbClr val="FFC000"/>
                </a:solidFill>
              </a:rPr>
            </a:br>
            <a:r>
              <a:rPr lang="fa-IR" sz="3600" dirty="0"/>
              <a:t/>
            </a:r>
            <a:br>
              <a:rPr lang="fa-IR" sz="3600" dirty="0"/>
            </a:br>
            <a:r>
              <a:rPr lang="fa-IR" sz="3600" dirty="0"/>
              <a:t>مجموعه ای از فعالیت ها و تصمیمات اتخاذ شده توسط بنگاه که مشخص کننده </a:t>
            </a:r>
            <a:r>
              <a:rPr lang="fa-IR" sz="3600" dirty="0" err="1"/>
              <a:t>ی</a:t>
            </a:r>
            <a:r>
              <a:rPr lang="fa-IR" sz="3600" dirty="0"/>
              <a:t> موارد زیر است:</a:t>
            </a:r>
          </a:p>
        </p:txBody>
      </p:sp>
      <p:sp>
        <p:nvSpPr>
          <p:cNvPr id="3" name="Content Placeholder 2">
            <a:extLst>
              <a:ext uri="{FF2B5EF4-FFF2-40B4-BE49-F238E27FC236}">
                <a16:creationId xmlns="" xmlns:a16="http://schemas.microsoft.com/office/drawing/2014/main" id="{697F641C-5D9C-234E-BDEE-67D3617BC9B9}"/>
              </a:ext>
            </a:extLst>
          </p:cNvPr>
          <p:cNvSpPr>
            <a:spLocks noGrp="1"/>
          </p:cNvSpPr>
          <p:nvPr>
            <p:ph idx="1"/>
          </p:nvPr>
        </p:nvSpPr>
        <p:spPr>
          <a:xfrm>
            <a:off x="1066800" y="2611120"/>
            <a:ext cx="10058400" cy="3931920"/>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۱-محصولات و خدماتی که بنگاه تولید می کند.</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۲-صنایعی که بنگاه در آن به رقابت می پردازد.</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۳-رقبا،تامین </a:t>
            </a:r>
            <a:r>
              <a:rPr lang="fa-IR" sz="3600" dirty="0" err="1"/>
              <a:t>کنندگان</a:t>
            </a:r>
            <a:r>
              <a:rPr lang="fa-IR" sz="3600" dirty="0"/>
              <a:t> و مشتریان بنگاه.</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۴-اهداف بلند مدت بنگاه.</a:t>
            </a:r>
          </a:p>
        </p:txBody>
      </p:sp>
      <p:cxnSp>
        <p:nvCxnSpPr>
          <p:cNvPr id="7" name="Elbow Connector 6">
            <a:extLst>
              <a:ext uri="{FF2B5EF4-FFF2-40B4-BE49-F238E27FC236}">
                <a16:creationId xmlns="" xmlns:a16="http://schemas.microsoft.com/office/drawing/2014/main" id="{772FDB30-1003-8042-B683-CDC180B1D551}"/>
              </a:ext>
            </a:extLst>
          </p:cNvPr>
          <p:cNvCxnSpPr>
            <a:cxnSpLocks/>
          </p:cNvCxnSpPr>
          <p:nvPr/>
        </p:nvCxnSpPr>
        <p:spPr>
          <a:xfrm rot="10800000" flipV="1">
            <a:off x="2349500" y="2222500"/>
            <a:ext cx="6502400" cy="3733800"/>
          </a:xfrm>
          <a:prstGeom prst="bentConnector3">
            <a:avLst>
              <a:gd name="adj1" fmla="val 50000"/>
            </a:avLst>
          </a:prstGeom>
          <a:ln>
            <a:tailEnd type="triangle"/>
          </a:ln>
        </p:spPr>
        <p:style>
          <a:lnRef idx="3">
            <a:schemeClr val="accent3"/>
          </a:lnRef>
          <a:fillRef idx="0">
            <a:schemeClr val="accent3"/>
          </a:fillRef>
          <a:effectRef idx="2">
            <a:schemeClr val="accent3"/>
          </a:effectRef>
          <a:fontRef idx="minor">
            <a:schemeClr val="tx1"/>
          </a:fontRef>
        </p:style>
      </p:cxnSp>
      <p:sp>
        <p:nvSpPr>
          <p:cNvPr id="13" name="TextBox 12">
            <a:extLst>
              <a:ext uri="{FF2B5EF4-FFF2-40B4-BE49-F238E27FC236}">
                <a16:creationId xmlns="" xmlns:a16="http://schemas.microsoft.com/office/drawing/2014/main" id="{328811CC-DBE4-9D4B-BC7F-24132683D2AF}"/>
              </a:ext>
            </a:extLst>
          </p:cNvPr>
          <p:cNvSpPr txBox="1"/>
          <p:nvPr/>
        </p:nvSpPr>
        <p:spPr>
          <a:xfrm>
            <a:off x="495300" y="5468035"/>
            <a:ext cx="1765300" cy="707886"/>
          </a:xfrm>
          <a:prstGeom prst="rect">
            <a:avLst/>
          </a:prstGeom>
          <a:solidFill>
            <a:srgbClr val="FFC000"/>
          </a:solidFill>
        </p:spPr>
        <p:txBody>
          <a:bodyPr wrap="square" rtlCol="0">
            <a:spAutoFit/>
          </a:bodyPr>
          <a:lstStyle/>
          <a:p>
            <a:pPr marL="0" algn="ctr" defTabSz="457200" rtl="1" eaLnBrk="1" latinLnBrk="0" hangingPunct="1"/>
            <a:r>
              <a:rPr lang="fa-IR" sz="2000" dirty="0">
                <a:solidFill>
                  <a:schemeClr val="bg1">
                    <a:lumMod val="95000"/>
                    <a:lumOff val="5000"/>
                  </a:schemeClr>
                </a:solidFill>
                <a:latin typeface="A Farhood" panose="02000503000000020004" pitchFamily="2" charset="-78"/>
                <a:cs typeface="A Farhood" panose="02000503000000020004" pitchFamily="2" charset="-78"/>
              </a:rPr>
              <a:t>ناشی از یک فرآیند برنامه ریزی مستمر</a:t>
            </a:r>
          </a:p>
        </p:txBody>
      </p:sp>
    </p:spTree>
    <p:extLst>
      <p:ext uri="{BB962C8B-B14F-4D97-AF65-F5344CB8AC3E}">
        <p14:creationId xmlns:p14="http://schemas.microsoft.com/office/powerpoint/2010/main" val="14593015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0CE736E-9D1A-B54E-B636-CDFA6CD5FFDE}"/>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fa-IR" sz="4400" dirty="0">
                <a:solidFill>
                  <a:srgbClr val="FFC000"/>
                </a:solidFill>
              </a:rPr>
              <a:t>۳ سطح تفکر در زمینه </a:t>
            </a:r>
            <a:r>
              <a:rPr lang="fa-IR" sz="4400" dirty="0" err="1">
                <a:solidFill>
                  <a:srgbClr val="FFC000"/>
                </a:solidFill>
              </a:rPr>
              <a:t>ی</a:t>
            </a:r>
            <a:r>
              <a:rPr lang="fa-IR" sz="4400" dirty="0">
                <a:solidFill>
                  <a:srgbClr val="FFC000"/>
                </a:solidFill>
              </a:rPr>
              <a:t> راهبرد:</a:t>
            </a:r>
          </a:p>
        </p:txBody>
      </p:sp>
      <p:sp>
        <p:nvSpPr>
          <p:cNvPr id="3" name="Content Placeholder 2">
            <a:extLst>
              <a:ext uri="{FF2B5EF4-FFF2-40B4-BE49-F238E27FC236}">
                <a16:creationId xmlns="" xmlns:a16="http://schemas.microsoft.com/office/drawing/2014/main" id="{BD0B5DC0-C798-BE4B-AC09-81B42C6EEAF5}"/>
              </a:ext>
            </a:extLst>
          </p:cNvPr>
          <p:cNvSpPr>
            <a:spLocks noGrp="1"/>
          </p:cNvSpPr>
          <p:nvPr>
            <p:ph idx="1"/>
          </p:nvPr>
        </p:nvSpPr>
        <p:spPr/>
        <p:txBody>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3200" dirty="0">
                <a:solidFill>
                  <a:srgbClr val="FFC000"/>
                </a:solidFill>
              </a:rPr>
              <a:t>کسب و کار:</a:t>
            </a:r>
            <a:r>
              <a:rPr lang="fa-IR" sz="3200" dirty="0">
                <a:solidFill>
                  <a:srgbClr val="C00000"/>
                </a:solidFill>
              </a:rPr>
              <a:t> </a:t>
            </a:r>
            <a:r>
              <a:rPr lang="fa-IR" sz="3200" dirty="0"/>
              <a:t>یک بنگاه واحد که به تولید مجموعه ای از کالاها و خدمات مرتبط می پردازد.</a:t>
            </a:r>
          </a:p>
          <a:p>
            <a:pPr marL="228600" indent="-228600" algn="r" defTabSz="914400" rtl="1" eaLnBrk="1" latinLnBrk="0" hangingPunct="1">
              <a:lnSpc>
                <a:spcPct val="90000"/>
              </a:lnSpc>
              <a:spcBef>
                <a:spcPts val="1000"/>
              </a:spcBef>
              <a:buFont typeface="Arial" panose="020B0604020202020204" pitchFamily="34" charset="0"/>
              <a:buChar char="•"/>
            </a:pPr>
            <a:r>
              <a:rPr lang="fa-IR" sz="3200" dirty="0">
                <a:solidFill>
                  <a:srgbClr val="FFC000"/>
                </a:solidFill>
              </a:rPr>
              <a:t>بنگاه</a:t>
            </a:r>
            <a:r>
              <a:rPr lang="fa-IR" sz="3200" dirty="0">
                <a:solidFill>
                  <a:srgbClr val="C00000"/>
                </a:solidFill>
              </a:rPr>
              <a:t>: </a:t>
            </a:r>
            <a:r>
              <a:rPr lang="fa-IR" sz="3200" dirty="0"/>
              <a:t>مجموعه ای از کسب و کارها که یک بنگاه واحد چند بخشی را می سازد.</a:t>
            </a:r>
          </a:p>
          <a:p>
            <a:pPr marL="228600" indent="-228600" algn="r" defTabSz="914400" rtl="1" eaLnBrk="1" latinLnBrk="0" hangingPunct="1">
              <a:lnSpc>
                <a:spcPct val="90000"/>
              </a:lnSpc>
              <a:spcBef>
                <a:spcPts val="1000"/>
              </a:spcBef>
              <a:buFont typeface="Arial" panose="020B0604020202020204" pitchFamily="34" charset="0"/>
              <a:buChar char="•"/>
            </a:pPr>
            <a:r>
              <a:rPr lang="fa-IR" sz="3200" dirty="0" err="1">
                <a:solidFill>
                  <a:srgbClr val="FFC000"/>
                </a:solidFill>
              </a:rPr>
              <a:t>صنعت:</a:t>
            </a:r>
            <a:r>
              <a:rPr lang="fa-IR" sz="3200" dirty="0" err="1"/>
              <a:t>مجموعه</a:t>
            </a:r>
            <a:r>
              <a:rPr lang="fa-IR" sz="3200" dirty="0"/>
              <a:t> ای از بنگاه ها که یک محیط یا اکوسیستم صنعتی را میسازد.</a:t>
            </a:r>
          </a:p>
          <a:p>
            <a:pPr marL="228600" indent="-228600" algn="r" defTabSz="914400" rtl="1" eaLnBrk="1" latinLnBrk="0" hangingPunct="1">
              <a:lnSpc>
                <a:spcPct val="90000"/>
              </a:lnSpc>
              <a:spcBef>
                <a:spcPts val="1000"/>
              </a:spcBef>
              <a:buFont typeface="Arial" panose="020B0604020202020204" pitchFamily="34" charset="0"/>
              <a:buChar char="•"/>
            </a:pPr>
            <a:r>
              <a:rPr lang="fa-IR" sz="3200" dirty="0"/>
              <a:t>توجه داشته باشیم که هر سیستم اطلاعاتی اساسی </a:t>
            </a:r>
          </a:p>
          <a:p>
            <a:pPr marL="228600" indent="-228600" algn="r" defTabSz="914400" rtl="1" eaLnBrk="1" latinLnBrk="0" hangingPunct="1">
              <a:lnSpc>
                <a:spcPct val="90000"/>
              </a:lnSpc>
              <a:spcBef>
                <a:spcPts val="1000"/>
              </a:spcBef>
              <a:buFont typeface="Arial" panose="020B0604020202020204" pitchFamily="34" charset="0"/>
              <a:buChar char="•"/>
            </a:pPr>
            <a:r>
              <a:rPr lang="fa-IR" sz="3200" dirty="0"/>
              <a:t>مطابق نمودار مقابل است که می تواند برای بنگاه </a:t>
            </a:r>
          </a:p>
          <a:p>
            <a:pPr marL="228600" indent="-228600" algn="r" defTabSz="914400" rtl="1" eaLnBrk="1" latinLnBrk="0" hangingPunct="1">
              <a:lnSpc>
                <a:spcPct val="90000"/>
              </a:lnSpc>
              <a:spcBef>
                <a:spcPts val="1000"/>
              </a:spcBef>
              <a:buFont typeface="Arial" panose="020B0604020202020204" pitchFamily="34" charset="0"/>
              <a:buChar char="•"/>
            </a:pPr>
            <a:r>
              <a:rPr lang="fa-IR" sz="3200" dirty="0"/>
              <a:t>کاربرد های راهبردی داشته باشد.</a:t>
            </a:r>
          </a:p>
          <a:p>
            <a:pPr marL="228600" indent="-228600" algn="r" defTabSz="914400" rtl="1" eaLnBrk="1" latinLnBrk="0" hangingPunct="1">
              <a:lnSpc>
                <a:spcPct val="90000"/>
              </a:lnSpc>
              <a:spcBef>
                <a:spcPts val="1000"/>
              </a:spcBef>
              <a:buFont typeface="Arial" panose="020B0604020202020204" pitchFamily="34" charset="0"/>
              <a:buChar char="•"/>
            </a:pPr>
            <a:endParaRPr lang="fa-IR" dirty="0"/>
          </a:p>
        </p:txBody>
      </p:sp>
      <p:graphicFrame>
        <p:nvGraphicFramePr>
          <p:cNvPr id="4" name="Diagram 3">
            <a:extLst>
              <a:ext uri="{FF2B5EF4-FFF2-40B4-BE49-F238E27FC236}">
                <a16:creationId xmlns="" xmlns:a16="http://schemas.microsoft.com/office/drawing/2014/main" id="{009E2343-B0DE-B24A-9BE7-8C92EA36DA78}"/>
              </a:ext>
            </a:extLst>
          </p:cNvPr>
          <p:cNvGraphicFramePr/>
          <p:nvPr>
            <p:extLst>
              <p:ext uri="{D42A27DB-BD31-4B8C-83A1-F6EECF244321}">
                <p14:modId xmlns:p14="http://schemas.microsoft.com/office/powerpoint/2010/main" val="2407015379"/>
              </p:ext>
            </p:extLst>
          </p:nvPr>
        </p:nvGraphicFramePr>
        <p:xfrm flipH="1">
          <a:off x="838200" y="3767667"/>
          <a:ext cx="4432300" cy="2544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21041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596FCA-0D64-2645-888D-507F89C21E3E}"/>
              </a:ext>
            </a:extLst>
          </p:cNvPr>
          <p:cNvSpPr>
            <a:spLocks noGrp="1"/>
          </p:cNvSpPr>
          <p:nvPr>
            <p:ph type="title"/>
          </p:nvPr>
        </p:nvSpPr>
        <p:spPr>
          <a:xfrm>
            <a:off x="1041400" y="1038225"/>
            <a:ext cx="10515600" cy="1325563"/>
          </a:xfrm>
        </p:spPr>
        <p:txBody>
          <a:bodyPr>
            <a:noAutofit/>
          </a:bodyPr>
          <a:lstStyle/>
          <a:p>
            <a:pPr algn="r" defTabSz="914400" rtl="1" eaLnBrk="1" latinLnBrk="0" hangingPunct="1">
              <a:lnSpc>
                <a:spcPct val="90000"/>
              </a:lnSpc>
              <a:spcBef>
                <a:spcPct val="0"/>
              </a:spcBef>
              <a:buNone/>
            </a:pPr>
            <a:r>
              <a:rPr lang="fa-IR" sz="4000" dirty="0">
                <a:solidFill>
                  <a:srgbClr val="FFC000"/>
                </a:solidFill>
              </a:rPr>
              <a:t>راهبرد سطح کسب و کار:</a:t>
            </a:r>
            <a:r>
              <a:rPr lang="fa-IR" sz="4000" dirty="0"/>
              <a:t/>
            </a:r>
            <a:br>
              <a:rPr lang="fa-IR" sz="4000" dirty="0"/>
            </a:br>
            <a:r>
              <a:rPr lang="fa-IR" sz="4000" dirty="0"/>
              <a:t/>
            </a:r>
            <a:br>
              <a:rPr lang="fa-IR" sz="4000" dirty="0"/>
            </a:br>
            <a:r>
              <a:rPr lang="fa-IR" sz="4000" u="sng" dirty="0">
                <a:solidFill>
                  <a:srgbClr val="FFC000"/>
                </a:solidFill>
              </a:rPr>
              <a:t>پرسش کلیدی </a:t>
            </a:r>
            <a:r>
              <a:rPr lang="fa-IR" sz="4000" dirty="0">
                <a:solidFill>
                  <a:srgbClr val="FFC000"/>
                </a:solidFill>
              </a:rPr>
              <a:t>: </a:t>
            </a:r>
            <a:r>
              <a:rPr lang="fa-IR" sz="4000" dirty="0"/>
              <a:t>چگونه می توان به طور اثر بخش در یک بازار مشخص رقابت کرد؟</a:t>
            </a:r>
          </a:p>
        </p:txBody>
      </p:sp>
      <p:sp>
        <p:nvSpPr>
          <p:cNvPr id="3" name="Content Placeholder 2">
            <a:extLst>
              <a:ext uri="{FF2B5EF4-FFF2-40B4-BE49-F238E27FC236}">
                <a16:creationId xmlns="" xmlns:a16="http://schemas.microsoft.com/office/drawing/2014/main" id="{4C3AE045-A219-7543-BFAC-AD66BBF90A03}"/>
              </a:ext>
            </a:extLst>
          </p:cNvPr>
          <p:cNvSpPr>
            <a:spLocks noGrp="1"/>
          </p:cNvSpPr>
          <p:nvPr>
            <p:ph idx="1"/>
          </p:nvPr>
        </p:nvSpPr>
        <p:spPr>
          <a:xfrm>
            <a:off x="838200" y="2943224"/>
            <a:ext cx="10718800" cy="5121275"/>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متداول ترین راهبرد ها در این سطح عبارتند از:</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۱-تبدیل شدن به تولیدکننده </a:t>
            </a:r>
            <a:r>
              <a:rPr lang="fa-IR" sz="3600" dirty="0" err="1"/>
              <a:t>ی</a:t>
            </a:r>
            <a:r>
              <a:rPr lang="fa-IR" sz="3600" dirty="0"/>
              <a:t> کم هزینه.</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۲-متمایز کردن محصولات و خدمات.</a:t>
            </a:r>
          </a:p>
          <a:p>
            <a:pPr marL="228600" indent="-228600" algn="r" defTabSz="914400" rtl="1" eaLnBrk="1" latinLnBrk="0" hangingPunct="1">
              <a:lnSpc>
                <a:spcPct val="90000"/>
              </a:lnSpc>
              <a:spcBef>
                <a:spcPts val="1000"/>
              </a:spcBef>
              <a:buFont typeface="Arial" panose="020B0604020202020204" pitchFamily="34" charset="0"/>
              <a:buChar char="•"/>
            </a:pPr>
            <a:r>
              <a:rPr lang="fa-IR" sz="3600" dirty="0"/>
              <a:t>۳- </a:t>
            </a:r>
            <a:r>
              <a:rPr lang="fa-IR" sz="3600" dirty="0" err="1"/>
              <a:t>تغییرعرصه</a:t>
            </a:r>
            <a:r>
              <a:rPr lang="fa-IR" sz="3600" dirty="0"/>
              <a:t> رقابت با افزایش سهم بازار.</a:t>
            </a:r>
          </a:p>
        </p:txBody>
      </p:sp>
    </p:spTree>
    <p:extLst>
      <p:ext uri="{BB962C8B-B14F-4D97-AF65-F5344CB8AC3E}">
        <p14:creationId xmlns:p14="http://schemas.microsoft.com/office/powerpoint/2010/main" val="17707774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9F544BB-51CA-D446-83C0-805134CB0B5F}"/>
              </a:ext>
            </a:extLst>
          </p:cNvPr>
          <p:cNvSpPr>
            <a:spLocks noGrp="1"/>
          </p:cNvSpPr>
          <p:nvPr>
            <p:ph type="title"/>
          </p:nvPr>
        </p:nvSpPr>
        <p:spPr>
          <a:xfrm>
            <a:off x="1066800" y="579094"/>
            <a:ext cx="10058400" cy="1371600"/>
          </a:xfrm>
        </p:spPr>
        <p:txBody>
          <a:bodyPr>
            <a:noAutofit/>
          </a:bodyPr>
          <a:lstStyle/>
          <a:p>
            <a:pPr algn="r" defTabSz="914400" rtl="1" eaLnBrk="1" latinLnBrk="0" hangingPunct="1">
              <a:lnSpc>
                <a:spcPct val="90000"/>
              </a:lnSpc>
              <a:spcBef>
                <a:spcPct val="0"/>
              </a:spcBef>
              <a:buNone/>
            </a:pPr>
            <a:r>
              <a:rPr lang="fa-IR" sz="4000" dirty="0">
                <a:solidFill>
                  <a:srgbClr val="FFC000"/>
                </a:solidFill>
              </a:rPr>
              <a:t>زنجیره ارزش و تاثیر فن آوری اطلاعات در زنجیره ارزش:</a:t>
            </a:r>
            <a:r>
              <a:rPr lang="fa-IR" sz="3600" dirty="0">
                <a:solidFill>
                  <a:srgbClr val="FFC000"/>
                </a:solidFill>
              </a:rPr>
              <a:t/>
            </a:r>
            <a:br>
              <a:rPr lang="fa-IR" sz="3600" dirty="0">
                <a:solidFill>
                  <a:srgbClr val="FFC000"/>
                </a:solidFill>
              </a:rPr>
            </a:br>
            <a:r>
              <a:rPr lang="fa-IR" sz="3600" dirty="0">
                <a:solidFill>
                  <a:srgbClr val="C00000"/>
                </a:solidFill>
              </a:rPr>
              <a:t/>
            </a:r>
            <a:br>
              <a:rPr lang="fa-IR" sz="3600" dirty="0">
                <a:solidFill>
                  <a:srgbClr val="C00000"/>
                </a:solidFill>
              </a:rPr>
            </a:br>
            <a:r>
              <a:rPr lang="fa-IR" sz="3600" dirty="0">
                <a:solidFill>
                  <a:schemeClr val="tx1">
                    <a:lumMod val="75000"/>
                    <a:lumOff val="25000"/>
                  </a:schemeClr>
                </a:solidFill>
              </a:rPr>
              <a:t> متداول ترین ابزار تحلیل در سطح کسب و کار تجزیه و تحلیل زنجیره ارزش است.</a:t>
            </a:r>
          </a:p>
        </p:txBody>
      </p:sp>
      <p:sp>
        <p:nvSpPr>
          <p:cNvPr id="3" name="Content Placeholder 2">
            <a:extLst>
              <a:ext uri="{FF2B5EF4-FFF2-40B4-BE49-F238E27FC236}">
                <a16:creationId xmlns="" xmlns:a16="http://schemas.microsoft.com/office/drawing/2014/main" id="{067CE1FB-C4AA-3048-BB9F-09806FC5A92A}"/>
              </a:ext>
            </a:extLst>
          </p:cNvPr>
          <p:cNvSpPr>
            <a:spLocks noGrp="1"/>
          </p:cNvSpPr>
          <p:nvPr>
            <p:ph idx="1"/>
          </p:nvPr>
        </p:nvSpPr>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3200" dirty="0"/>
              <a:t>مدل زنجیره ارزش:</a:t>
            </a:r>
          </a:p>
          <a:p>
            <a:pPr marL="228600" indent="-228600" algn="r" defTabSz="914400" rtl="1" eaLnBrk="1" latinLnBrk="0" hangingPunct="1">
              <a:lnSpc>
                <a:spcPct val="90000"/>
              </a:lnSpc>
              <a:spcBef>
                <a:spcPts val="1000"/>
              </a:spcBef>
              <a:buFont typeface="Arial" panose="020B0604020202020204" pitchFamily="34" charset="0"/>
              <a:buChar char="•"/>
            </a:pPr>
            <a:r>
              <a:rPr lang="fa-IR" sz="3200" dirty="0"/>
              <a:t>فعالیت خاصی را در کسب و کار برجسته می کند که می توان راهبرد های مقاومتی را در آن به بهترین وجه به کار برد. این مدل به شناسایی نقاط حیاتی و خاصی می پردازد که بنگاه می تواند به موثر ترین وجه فن آوری اطلاعات را در آنها برای بهبود جایگاه رقابتی خود مورد استفاده قرار دهد.</a:t>
            </a:r>
          </a:p>
          <a:p>
            <a:pPr marL="228600" indent="-228600" algn="r" defTabSz="914400" rtl="1" eaLnBrk="1" latinLnBrk="0" hangingPunct="1">
              <a:lnSpc>
                <a:spcPct val="90000"/>
              </a:lnSpc>
              <a:spcBef>
                <a:spcPts val="1000"/>
              </a:spcBef>
              <a:buFont typeface="Arial" panose="020B0604020202020204" pitchFamily="34" charset="0"/>
              <a:buChar char="•"/>
            </a:pPr>
            <a:r>
              <a:rPr lang="fa-IR" sz="3200" dirty="0"/>
              <a:t>در این مدل بنگاه سلسله ای از فعالیت های اساسی در نظر گرفته شده است.</a:t>
            </a:r>
          </a:p>
        </p:txBody>
      </p:sp>
      <p:cxnSp>
        <p:nvCxnSpPr>
          <p:cNvPr id="5" name="Elbow Connector 4">
            <a:extLst>
              <a:ext uri="{FF2B5EF4-FFF2-40B4-BE49-F238E27FC236}">
                <a16:creationId xmlns="" xmlns:a16="http://schemas.microsoft.com/office/drawing/2014/main" id="{518F6667-8F90-B040-8D9C-2A7BD6ECC038}"/>
              </a:ext>
            </a:extLst>
          </p:cNvPr>
          <p:cNvCxnSpPr>
            <a:cxnSpLocks/>
          </p:cNvCxnSpPr>
          <p:nvPr/>
        </p:nvCxnSpPr>
        <p:spPr>
          <a:xfrm rot="5400000">
            <a:off x="6032500" y="4572000"/>
            <a:ext cx="1066800" cy="939800"/>
          </a:xfrm>
          <a:prstGeom prst="bentConnector3">
            <a:avLst/>
          </a:prstGeom>
          <a:ln>
            <a:tailEnd type="triangle"/>
          </a:ln>
        </p:spPr>
        <p:style>
          <a:lnRef idx="3">
            <a:schemeClr val="accent3"/>
          </a:lnRef>
          <a:fillRef idx="0">
            <a:schemeClr val="accent3"/>
          </a:fillRef>
          <a:effectRef idx="2">
            <a:schemeClr val="accent3"/>
          </a:effectRef>
          <a:fontRef idx="minor">
            <a:schemeClr val="tx1"/>
          </a:fontRef>
        </p:style>
      </p:cxnSp>
      <p:sp>
        <p:nvSpPr>
          <p:cNvPr id="7" name="TextBox 6">
            <a:extLst>
              <a:ext uri="{FF2B5EF4-FFF2-40B4-BE49-F238E27FC236}">
                <a16:creationId xmlns="" xmlns:a16="http://schemas.microsoft.com/office/drawing/2014/main" id="{65B4F50D-889F-A04A-9984-BFF1284D4E83}"/>
              </a:ext>
            </a:extLst>
          </p:cNvPr>
          <p:cNvSpPr txBox="1"/>
          <p:nvPr/>
        </p:nvSpPr>
        <p:spPr>
          <a:xfrm>
            <a:off x="4216400" y="5619541"/>
            <a:ext cx="3489325" cy="830997"/>
          </a:xfrm>
          <a:prstGeom prst="rect">
            <a:avLst/>
          </a:prstGeom>
          <a:solidFill>
            <a:srgbClr val="FFC000"/>
          </a:solidFill>
        </p:spPr>
        <p:txBody>
          <a:bodyPr wrap="square" rtlCol="0">
            <a:spAutoFit/>
          </a:bodyPr>
          <a:lstStyle/>
          <a:p>
            <a:pPr marL="0" algn="ctr" defTabSz="457200" rtl="1" eaLnBrk="1" latinLnBrk="0" hangingPunct="1"/>
            <a:r>
              <a:rPr lang="fa-IR" sz="2400" dirty="0">
                <a:solidFill>
                  <a:schemeClr val="bg1"/>
                </a:solidFill>
                <a:latin typeface="A Farhood" panose="02000503000000020004" pitchFamily="2" charset="-78"/>
                <a:cs typeface="A Farhood" panose="02000503000000020004" pitchFamily="2" charset="-78"/>
              </a:rPr>
              <a:t>۱-فعالیت های اولیه</a:t>
            </a:r>
          </a:p>
          <a:p>
            <a:pPr marL="0" algn="ctr" defTabSz="457200" rtl="1" eaLnBrk="1" latinLnBrk="0" hangingPunct="1"/>
            <a:r>
              <a:rPr lang="fa-IR" sz="2400" dirty="0">
                <a:solidFill>
                  <a:schemeClr val="bg1"/>
                </a:solidFill>
                <a:latin typeface="A Farhood" panose="02000503000000020004" pitchFamily="2" charset="-78"/>
                <a:cs typeface="A Farhood" panose="02000503000000020004" pitchFamily="2" charset="-78"/>
              </a:rPr>
              <a:t>۲-فعالیت های پشتیبان</a:t>
            </a:r>
          </a:p>
        </p:txBody>
      </p:sp>
    </p:spTree>
    <p:extLst>
      <p:ext uri="{BB962C8B-B14F-4D97-AF65-F5344CB8AC3E}">
        <p14:creationId xmlns:p14="http://schemas.microsoft.com/office/powerpoint/2010/main" val="42371102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87DA5673-5110-6440-95ED-2C980DD9C2BB}"/>
              </a:ext>
            </a:extLst>
          </p:cNvPr>
          <p:cNvSpPr>
            <a:spLocks noGrp="1"/>
          </p:cNvSpPr>
          <p:nvPr>
            <p:ph idx="1"/>
          </p:nvPr>
        </p:nvSpPr>
        <p:spPr>
          <a:xfrm>
            <a:off x="1041400" y="898525"/>
            <a:ext cx="10515600" cy="4351338"/>
          </a:xfrm>
        </p:spPr>
        <p:txBody>
          <a:bodyPr>
            <a:no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fa-IR" sz="4000" dirty="0">
                <a:solidFill>
                  <a:srgbClr val="FFC000"/>
                </a:solidFill>
              </a:rPr>
              <a:t>فعالیت های اولیه: </a:t>
            </a:r>
            <a:r>
              <a:rPr lang="fa-IR" sz="4000" dirty="0"/>
              <a:t>مستقیما مرتبط با تولید و توزیع کالاها و خدمات بنگاه است که به خلق ارزش بیشتر برای مشتری می پردازد که شامل تدارکات </a:t>
            </a:r>
            <a:r>
              <a:rPr lang="fa-IR" sz="4000" dirty="0" err="1"/>
              <a:t>ورودی،عملیات</a:t>
            </a:r>
            <a:r>
              <a:rPr lang="fa-IR" sz="4000" dirty="0"/>
              <a:t> ،تدارکات </a:t>
            </a:r>
            <a:r>
              <a:rPr lang="fa-IR" sz="4000" dirty="0" err="1"/>
              <a:t>خروجی،فروش</a:t>
            </a:r>
            <a:r>
              <a:rPr lang="fa-IR" sz="4000" dirty="0"/>
              <a:t> و بازاریابی و خدمات می باشد.</a:t>
            </a:r>
          </a:p>
          <a:p>
            <a:pPr marL="228600" indent="-228600" algn="r" defTabSz="914400" rtl="1" eaLnBrk="1" latinLnBrk="0" hangingPunct="1">
              <a:lnSpc>
                <a:spcPct val="90000"/>
              </a:lnSpc>
              <a:spcBef>
                <a:spcPts val="1000"/>
              </a:spcBef>
              <a:buFont typeface="Arial" panose="020B0604020202020204" pitchFamily="34" charset="0"/>
              <a:buChar char="•"/>
            </a:pPr>
            <a:endParaRPr lang="fa-IR" sz="4000" dirty="0"/>
          </a:p>
          <a:p>
            <a:pPr marL="228600" indent="-228600" algn="r" defTabSz="914400" rtl="1" eaLnBrk="1" latinLnBrk="0" hangingPunct="1">
              <a:lnSpc>
                <a:spcPct val="90000"/>
              </a:lnSpc>
              <a:spcBef>
                <a:spcPts val="1000"/>
              </a:spcBef>
              <a:buFont typeface="Arial" panose="020B0604020202020204" pitchFamily="34" charset="0"/>
              <a:buChar char="•"/>
            </a:pPr>
            <a:r>
              <a:rPr lang="fa-IR" sz="4000" u="sng" dirty="0">
                <a:solidFill>
                  <a:schemeClr val="accent3">
                    <a:lumMod val="40000"/>
                    <a:lumOff val="60000"/>
                  </a:schemeClr>
                </a:solidFill>
              </a:rPr>
              <a:t>تدارکات ورودی: </a:t>
            </a:r>
            <a:r>
              <a:rPr lang="fa-IR" sz="4000" dirty="0"/>
              <a:t>دریافت و ذخیره سازی مواد اولیه برای توزیع آنها به تولید است.</a:t>
            </a:r>
          </a:p>
          <a:p>
            <a:pPr marL="228600" indent="-228600" algn="r" defTabSz="914400" rtl="1" eaLnBrk="1" latinLnBrk="0" hangingPunct="1">
              <a:lnSpc>
                <a:spcPct val="90000"/>
              </a:lnSpc>
              <a:spcBef>
                <a:spcPts val="1000"/>
              </a:spcBef>
              <a:buFont typeface="Arial" panose="020B0604020202020204" pitchFamily="34" charset="0"/>
              <a:buChar char="•"/>
            </a:pPr>
            <a:r>
              <a:rPr lang="fa-IR" sz="4000" u="sng" dirty="0" err="1">
                <a:solidFill>
                  <a:schemeClr val="accent3">
                    <a:lumMod val="40000"/>
                    <a:lumOff val="60000"/>
                  </a:schemeClr>
                </a:solidFill>
              </a:rPr>
              <a:t>عملیات:</a:t>
            </a:r>
            <a:r>
              <a:rPr lang="fa-IR" sz="4000" dirty="0" err="1"/>
              <a:t>وارده</a:t>
            </a:r>
            <a:r>
              <a:rPr lang="fa-IR" sz="4000" dirty="0"/>
              <a:t> ها را به محصول تکمیل شده تبدیل می کند.</a:t>
            </a:r>
          </a:p>
          <a:p>
            <a:pPr marL="228600" indent="-228600" algn="r" defTabSz="914400" rtl="1" eaLnBrk="1" latinLnBrk="0" hangingPunct="1">
              <a:lnSpc>
                <a:spcPct val="90000"/>
              </a:lnSpc>
              <a:spcBef>
                <a:spcPts val="1000"/>
              </a:spcBef>
              <a:buFont typeface="Arial" panose="020B0604020202020204" pitchFamily="34" charset="0"/>
              <a:buChar char="•"/>
            </a:pPr>
            <a:r>
              <a:rPr lang="fa-IR" sz="4000" u="sng" dirty="0">
                <a:solidFill>
                  <a:schemeClr val="accent3">
                    <a:lumMod val="40000"/>
                    <a:lumOff val="60000"/>
                  </a:schemeClr>
                </a:solidFill>
              </a:rPr>
              <a:t>تدارکات </a:t>
            </a:r>
            <a:r>
              <a:rPr lang="fa-IR" sz="4000" u="sng" dirty="0" err="1">
                <a:solidFill>
                  <a:schemeClr val="accent3">
                    <a:lumMod val="40000"/>
                    <a:lumOff val="60000"/>
                  </a:schemeClr>
                </a:solidFill>
              </a:rPr>
              <a:t>خروجی</a:t>
            </a:r>
            <a:r>
              <a:rPr lang="fa-IR" sz="4000" u="sng" dirty="0" err="1">
                <a:solidFill>
                  <a:schemeClr val="accent3">
                    <a:lumMod val="75000"/>
                  </a:schemeClr>
                </a:solidFill>
              </a:rPr>
              <a:t>:</a:t>
            </a:r>
            <a:r>
              <a:rPr lang="fa-IR" sz="4000" dirty="0" err="1"/>
              <a:t>ذخیره</a:t>
            </a:r>
            <a:r>
              <a:rPr lang="fa-IR" sz="4000" dirty="0"/>
              <a:t> سازی و توزیع محصول تکمیل شده </a:t>
            </a:r>
          </a:p>
          <a:p>
            <a:pPr marL="228600" indent="-228600" algn="r" defTabSz="914400" rtl="1" eaLnBrk="1" latinLnBrk="0" hangingPunct="1">
              <a:lnSpc>
                <a:spcPct val="90000"/>
              </a:lnSpc>
              <a:spcBef>
                <a:spcPts val="1000"/>
              </a:spcBef>
              <a:buFont typeface="Arial" panose="020B0604020202020204" pitchFamily="34" charset="0"/>
              <a:buChar char="•"/>
            </a:pPr>
            <a:r>
              <a:rPr lang="fa-IR" sz="4000" u="sng" dirty="0">
                <a:solidFill>
                  <a:schemeClr val="accent3">
                    <a:lumMod val="40000"/>
                    <a:lumOff val="60000"/>
                  </a:schemeClr>
                </a:solidFill>
              </a:rPr>
              <a:t>فروش و </a:t>
            </a:r>
            <a:r>
              <a:rPr lang="fa-IR" sz="4000" u="sng" dirty="0" err="1">
                <a:solidFill>
                  <a:schemeClr val="accent3">
                    <a:lumMod val="40000"/>
                    <a:lumOff val="60000"/>
                  </a:schemeClr>
                </a:solidFill>
              </a:rPr>
              <a:t>بازاریابی:</a:t>
            </a:r>
            <a:r>
              <a:rPr lang="fa-IR" sz="4000" dirty="0" err="1"/>
              <a:t>شامل</a:t>
            </a:r>
            <a:r>
              <a:rPr lang="fa-IR" sz="4000" dirty="0"/>
              <a:t> تبلیغات </a:t>
            </a:r>
          </a:p>
        </p:txBody>
      </p:sp>
    </p:spTree>
    <p:extLst>
      <p:ext uri="{BB962C8B-B14F-4D97-AF65-F5344CB8AC3E}">
        <p14:creationId xmlns:p14="http://schemas.microsoft.com/office/powerpoint/2010/main" val="10007027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9ED91A7-30FB-3A4B-881C-CE876AE3D546}"/>
              </a:ext>
            </a:extLst>
          </p:cNvPr>
          <p:cNvSpPr>
            <a:spLocks noGrp="1"/>
          </p:cNvSpPr>
          <p:nvPr>
            <p:ph type="title"/>
          </p:nvPr>
        </p:nvSpPr>
        <p:spPr/>
        <p:txBody>
          <a:bodyPr>
            <a:normAutofit/>
          </a:bodyPr>
          <a:lstStyle/>
          <a:p>
            <a:pPr algn="r"/>
            <a:r>
              <a:rPr lang="fa-IR" sz="6000" dirty="0">
                <a:solidFill>
                  <a:srgbClr val="FFC000"/>
                </a:solidFill>
              </a:rPr>
              <a:t>فعالیت های پشتیبان:</a:t>
            </a:r>
          </a:p>
        </p:txBody>
      </p:sp>
      <p:sp>
        <p:nvSpPr>
          <p:cNvPr id="3" name="Content Placeholder 2">
            <a:extLst>
              <a:ext uri="{FF2B5EF4-FFF2-40B4-BE49-F238E27FC236}">
                <a16:creationId xmlns="" xmlns:a16="http://schemas.microsoft.com/office/drawing/2014/main" id="{08BDE83F-5C8B-C847-95E1-8CEDEDC40CFE}"/>
              </a:ext>
            </a:extLst>
          </p:cNvPr>
          <p:cNvSpPr>
            <a:spLocks noGrp="1"/>
          </p:cNvSpPr>
          <p:nvPr>
            <p:ph idx="1"/>
          </p:nvPr>
        </p:nvSpPr>
        <p:spPr/>
        <p:txBody>
          <a:bodyPr/>
          <a:lstStyle/>
          <a:p>
            <a:r>
              <a:rPr lang="fa-IR" sz="4000" dirty="0"/>
              <a:t>ارایه فعالیت های اولیه را امکان پذیر می سازد و شامل زیر ساخت سازمان(اجرا و مدیریت)،منابع انسانی(کارمند یابی </a:t>
            </a:r>
            <a:r>
              <a:rPr lang="fa-IR" sz="4000" dirty="0" err="1"/>
              <a:t>و،استخدام</a:t>
            </a:r>
            <a:r>
              <a:rPr lang="fa-IR" sz="4000" dirty="0"/>
              <a:t> و آموزش)،فن آوری (بهبود کالاها و فرآیند های تولید) و تهیه (خرید وارده ) می باشد .</a:t>
            </a:r>
          </a:p>
          <a:p>
            <a:endParaRPr lang="fa-IR" dirty="0">
              <a:latin typeface="B Nazanin" pitchFamily="2" charset="-78"/>
              <a:cs typeface="B Nazanin" pitchFamily="2" charset="-78"/>
            </a:endParaRPr>
          </a:p>
        </p:txBody>
      </p:sp>
    </p:spTree>
    <p:extLst>
      <p:ext uri="{BB962C8B-B14F-4D97-AF65-F5344CB8AC3E}">
        <p14:creationId xmlns:p14="http://schemas.microsoft.com/office/powerpoint/2010/main" val="36456724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 xmlns:a16="http://schemas.microsoft.com/office/drawing/2014/main" id="{373B0DF0-0C4C-C047-B753-DE4DCBCF8862}"/>
              </a:ext>
            </a:extLst>
          </p:cNvPr>
          <p:cNvGraphicFramePr/>
          <p:nvPr>
            <p:extLst>
              <p:ext uri="{D42A27DB-BD31-4B8C-83A1-F6EECF244321}">
                <p14:modId xmlns:p14="http://schemas.microsoft.com/office/powerpoint/2010/main" val="3070567511"/>
              </p:ext>
            </p:extLst>
          </p:nvPr>
        </p:nvGraphicFramePr>
        <p:xfrm>
          <a:off x="2108200" y="4124636"/>
          <a:ext cx="8128000" cy="3890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 xmlns:a16="http://schemas.microsoft.com/office/drawing/2014/main" id="{45DA18CA-5751-5945-9230-717EC3E78E24}"/>
              </a:ext>
            </a:extLst>
          </p:cNvPr>
          <p:cNvGraphicFramePr/>
          <p:nvPr>
            <p:extLst>
              <p:ext uri="{D42A27DB-BD31-4B8C-83A1-F6EECF244321}">
                <p14:modId xmlns:p14="http://schemas.microsoft.com/office/powerpoint/2010/main" val="3189637850"/>
              </p:ext>
            </p:extLst>
          </p:nvPr>
        </p:nvGraphicFramePr>
        <p:xfrm>
          <a:off x="2540000" y="-389144"/>
          <a:ext cx="7010400" cy="425873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cxnSp>
        <p:nvCxnSpPr>
          <p:cNvPr id="7" name="Straight Connector 6">
            <a:extLst>
              <a:ext uri="{FF2B5EF4-FFF2-40B4-BE49-F238E27FC236}">
                <a16:creationId xmlns="" xmlns:a16="http://schemas.microsoft.com/office/drawing/2014/main" id="{D484B4A3-86DD-0949-9BF0-7775705C25C9}"/>
              </a:ext>
            </a:extLst>
          </p:cNvPr>
          <p:cNvCxnSpPr>
            <a:cxnSpLocks/>
          </p:cNvCxnSpPr>
          <p:nvPr/>
        </p:nvCxnSpPr>
        <p:spPr>
          <a:xfrm>
            <a:off x="9017000" y="87657"/>
            <a:ext cx="2565400" cy="2198343"/>
          </a:xfrm>
          <a:prstGeom prst="line">
            <a:avLst/>
          </a:prstGeom>
        </p:spPr>
        <p:style>
          <a:lnRef idx="3">
            <a:schemeClr val="accent3"/>
          </a:lnRef>
          <a:fillRef idx="0">
            <a:schemeClr val="accent3"/>
          </a:fillRef>
          <a:effectRef idx="2">
            <a:schemeClr val="accent3"/>
          </a:effectRef>
          <a:fontRef idx="minor">
            <a:schemeClr val="tx1"/>
          </a:fontRef>
        </p:style>
      </p:cxnSp>
      <p:cxnSp>
        <p:nvCxnSpPr>
          <p:cNvPr id="8" name="Straight Connector 7">
            <a:extLst>
              <a:ext uri="{FF2B5EF4-FFF2-40B4-BE49-F238E27FC236}">
                <a16:creationId xmlns="" xmlns:a16="http://schemas.microsoft.com/office/drawing/2014/main" id="{F2CF0858-D11F-5A48-B47F-110BD9860590}"/>
              </a:ext>
            </a:extLst>
          </p:cNvPr>
          <p:cNvCxnSpPr>
            <a:cxnSpLocks/>
          </p:cNvCxnSpPr>
          <p:nvPr/>
        </p:nvCxnSpPr>
        <p:spPr>
          <a:xfrm flipV="1">
            <a:off x="8928100" y="2286001"/>
            <a:ext cx="2654300" cy="2349374"/>
          </a:xfrm>
          <a:prstGeom prst="line">
            <a:avLst/>
          </a:prstGeom>
        </p:spPr>
        <p:style>
          <a:lnRef idx="3">
            <a:schemeClr val="accent3"/>
          </a:lnRef>
          <a:fillRef idx="0">
            <a:schemeClr val="accent3"/>
          </a:fillRef>
          <a:effectRef idx="2">
            <a:schemeClr val="accent3"/>
          </a:effectRef>
          <a:fontRef idx="minor">
            <a:schemeClr val="tx1"/>
          </a:fontRef>
        </p:style>
      </p:cxnSp>
      <p:sp>
        <p:nvSpPr>
          <p:cNvPr id="11" name="TextBox 10">
            <a:extLst>
              <a:ext uri="{FF2B5EF4-FFF2-40B4-BE49-F238E27FC236}">
                <a16:creationId xmlns="" xmlns:a16="http://schemas.microsoft.com/office/drawing/2014/main" id="{154EC78D-C5D6-5742-9216-46B8653BD4A7}"/>
              </a:ext>
            </a:extLst>
          </p:cNvPr>
          <p:cNvSpPr txBox="1"/>
          <p:nvPr/>
        </p:nvSpPr>
        <p:spPr>
          <a:xfrm>
            <a:off x="9719159" y="1806490"/>
            <a:ext cx="977900" cy="1200329"/>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pPr algn="ctr"/>
            <a:r>
              <a:rPr lang="fa-IR" sz="2400" dirty="0">
                <a:solidFill>
                  <a:schemeClr val="bg1"/>
                </a:solidFill>
                <a:latin typeface="A Farhood" panose="02000503000000020004" pitchFamily="2" charset="-78"/>
                <a:cs typeface="A Farhood" panose="02000503000000020004" pitchFamily="2" charset="-78"/>
              </a:rPr>
              <a:t>زنجیره ارزش بنگاه</a:t>
            </a:r>
          </a:p>
        </p:txBody>
      </p:sp>
      <p:sp>
        <p:nvSpPr>
          <p:cNvPr id="14" name="TextBox 13">
            <a:extLst>
              <a:ext uri="{FF2B5EF4-FFF2-40B4-BE49-F238E27FC236}">
                <a16:creationId xmlns="" xmlns:a16="http://schemas.microsoft.com/office/drawing/2014/main" id="{7A5D6CF7-F85D-664D-856F-CAFCE9140B87}"/>
              </a:ext>
            </a:extLst>
          </p:cNvPr>
          <p:cNvSpPr txBox="1"/>
          <p:nvPr/>
        </p:nvSpPr>
        <p:spPr>
          <a:xfrm>
            <a:off x="8925194" y="4947028"/>
            <a:ext cx="2050727" cy="707886"/>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marL="0" algn="ct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سیستم های مدیریت رابطه   مشتری</a:t>
            </a:r>
          </a:p>
        </p:txBody>
      </p:sp>
      <p:sp>
        <p:nvSpPr>
          <p:cNvPr id="15" name="TextBox 14">
            <a:extLst>
              <a:ext uri="{FF2B5EF4-FFF2-40B4-BE49-F238E27FC236}">
                <a16:creationId xmlns="" xmlns:a16="http://schemas.microsoft.com/office/drawing/2014/main" id="{FB1230EF-B703-3D4A-8EB6-AA2B9D4DE6FA}"/>
              </a:ext>
            </a:extLst>
          </p:cNvPr>
          <p:cNvSpPr txBox="1"/>
          <p:nvPr/>
        </p:nvSpPr>
        <p:spPr>
          <a:xfrm>
            <a:off x="762000" y="4947533"/>
            <a:ext cx="1676400" cy="707886"/>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fa-IR" sz="2000" dirty="0">
                <a:solidFill>
                  <a:schemeClr val="bg1"/>
                </a:solidFill>
                <a:latin typeface="A Farhood" panose="02000503000000020004" pitchFamily="2" charset="-78"/>
                <a:cs typeface="A Farhood" panose="02000503000000020004" pitchFamily="2" charset="-78"/>
              </a:rPr>
              <a:t>سیستم های تهیه و منبع یابی</a:t>
            </a:r>
          </a:p>
        </p:txBody>
      </p:sp>
      <p:graphicFrame>
        <p:nvGraphicFramePr>
          <p:cNvPr id="16" name="Table 15">
            <a:extLst>
              <a:ext uri="{FF2B5EF4-FFF2-40B4-BE49-F238E27FC236}">
                <a16:creationId xmlns="" xmlns:a16="http://schemas.microsoft.com/office/drawing/2014/main" id="{D47C4B89-A4C5-C040-B566-1D441C66AB57}"/>
              </a:ext>
            </a:extLst>
          </p:cNvPr>
          <p:cNvGraphicFramePr>
            <a:graphicFrameLocks noGrp="1"/>
          </p:cNvGraphicFramePr>
          <p:nvPr>
            <p:extLst>
              <p:ext uri="{D42A27DB-BD31-4B8C-83A1-F6EECF244321}">
                <p14:modId xmlns:p14="http://schemas.microsoft.com/office/powerpoint/2010/main" val="3261456104"/>
              </p:ext>
            </p:extLst>
          </p:nvPr>
        </p:nvGraphicFramePr>
        <p:xfrm>
          <a:off x="2660650" y="3355215"/>
          <a:ext cx="6267450" cy="1310640"/>
        </p:xfrm>
        <a:graphic>
          <a:graphicData uri="http://schemas.openxmlformats.org/drawingml/2006/table">
            <a:tbl>
              <a:tblPr firstRow="1" bandRow="1">
                <a:tableStyleId>{775DCB02-9BB8-47FD-8907-85C794F793BA}</a:tableStyleId>
              </a:tblPr>
              <a:tblGrid>
                <a:gridCol w="1253490">
                  <a:extLst>
                    <a:ext uri="{9D8B030D-6E8A-4147-A177-3AD203B41FA5}">
                      <a16:colId xmlns="" xmlns:a16="http://schemas.microsoft.com/office/drawing/2014/main" val="703684268"/>
                    </a:ext>
                  </a:extLst>
                </a:gridCol>
                <a:gridCol w="1253490">
                  <a:extLst>
                    <a:ext uri="{9D8B030D-6E8A-4147-A177-3AD203B41FA5}">
                      <a16:colId xmlns="" xmlns:a16="http://schemas.microsoft.com/office/drawing/2014/main" val="2690821018"/>
                    </a:ext>
                  </a:extLst>
                </a:gridCol>
                <a:gridCol w="1253490">
                  <a:extLst>
                    <a:ext uri="{9D8B030D-6E8A-4147-A177-3AD203B41FA5}">
                      <a16:colId xmlns="" xmlns:a16="http://schemas.microsoft.com/office/drawing/2014/main" val="2298263379"/>
                    </a:ext>
                  </a:extLst>
                </a:gridCol>
                <a:gridCol w="1253490">
                  <a:extLst>
                    <a:ext uri="{9D8B030D-6E8A-4147-A177-3AD203B41FA5}">
                      <a16:colId xmlns="" xmlns:a16="http://schemas.microsoft.com/office/drawing/2014/main" val="2530508468"/>
                    </a:ext>
                  </a:extLst>
                </a:gridCol>
                <a:gridCol w="1253490">
                  <a:extLst>
                    <a:ext uri="{9D8B030D-6E8A-4147-A177-3AD203B41FA5}">
                      <a16:colId xmlns="" xmlns:a16="http://schemas.microsoft.com/office/drawing/2014/main" val="4039366656"/>
                    </a:ext>
                  </a:extLst>
                </a:gridCol>
              </a:tblGrid>
              <a:tr h="1261534">
                <a:tc>
                  <a:txBody>
                    <a:bodyPr/>
                    <a:lstStyle/>
                    <a:p>
                      <a:pPr rtl="1"/>
                      <a:r>
                        <a:rPr lang="fa-IR" sz="2000" b="0" u="sng" dirty="0">
                          <a:solidFill>
                            <a:schemeClr val="bg1"/>
                          </a:solidFill>
                          <a:latin typeface="A Farhood" panose="02000503000000020004" pitchFamily="2" charset="-78"/>
                          <a:cs typeface="A Farhood" panose="02000503000000020004" pitchFamily="2" charset="-78"/>
                        </a:rPr>
                        <a:t>تدارکات</a:t>
                      </a:r>
                      <a:r>
                        <a:rPr lang="fa-IR" sz="2000" b="0" dirty="0">
                          <a:latin typeface="A Farhood" panose="02000503000000020004" pitchFamily="2" charset="-78"/>
                          <a:cs typeface="A Farhood" panose="02000503000000020004" pitchFamily="2" charset="-78"/>
                        </a:rPr>
                        <a:t> </a:t>
                      </a:r>
                      <a:endParaRPr lang="en-US" sz="2000" b="0" dirty="0">
                        <a:latin typeface="A Farhood" panose="02000503000000020004" pitchFamily="2" charset="-78"/>
                        <a:cs typeface="A Farhood" panose="02000503000000020004" pitchFamily="2" charset="-78"/>
                      </a:endParaRPr>
                    </a:p>
                    <a:p>
                      <a:pPr rtl="1"/>
                      <a:r>
                        <a:rPr lang="fa-IR" sz="2000" b="0" dirty="0">
                          <a:latin typeface="A Farhood" panose="02000503000000020004" pitchFamily="2" charset="-78"/>
                          <a:cs typeface="A Farhood" panose="02000503000000020004" pitchFamily="2" charset="-78"/>
                        </a:rPr>
                        <a:t>درون رو</a:t>
                      </a:r>
                    </a:p>
                    <a:p>
                      <a:pPr rtl="1"/>
                      <a:r>
                        <a:rPr lang="fa-IR" sz="2000" b="0" dirty="0">
                          <a:latin typeface="A Farhood" panose="02000503000000020004" pitchFamily="2" charset="-78"/>
                          <a:cs typeface="A Farhood" panose="02000503000000020004" pitchFamily="2" charset="-78"/>
                        </a:rPr>
                        <a:t>سیستم های انبار خودکار</a:t>
                      </a:r>
                    </a:p>
                  </a:txBody>
                  <a:tcPr/>
                </a:tc>
                <a:tc>
                  <a:txBody>
                    <a:bodyPr/>
                    <a:lstStyle/>
                    <a:p>
                      <a:pPr rtl="1"/>
                      <a:r>
                        <a:rPr lang="fa-IR" sz="2000" b="0" u="sng" dirty="0">
                          <a:solidFill>
                            <a:schemeClr val="bg1"/>
                          </a:solidFill>
                          <a:latin typeface="A Farhood" panose="02000503000000020004" pitchFamily="2" charset="-78"/>
                          <a:cs typeface="A Farhood" panose="02000503000000020004" pitchFamily="2" charset="-78"/>
                        </a:rPr>
                        <a:t>عملیات</a:t>
                      </a:r>
                    </a:p>
                    <a:p>
                      <a:pPr rtl="1"/>
                      <a:r>
                        <a:rPr lang="fa-IR" sz="2000" b="0" dirty="0">
                          <a:latin typeface="A Farhood" panose="02000503000000020004" pitchFamily="2" charset="-78"/>
                          <a:cs typeface="A Farhood" panose="02000503000000020004" pitchFamily="2" charset="-78"/>
                        </a:rPr>
                        <a:t>سیستم های ماشین کاری تحت کنترل رایانه</a:t>
                      </a:r>
                    </a:p>
                  </a:txBody>
                  <a:tcPr/>
                </a:tc>
                <a:tc>
                  <a:txBody>
                    <a:bodyPr/>
                    <a:lstStyle/>
                    <a:p>
                      <a:pPr rtl="1"/>
                      <a:r>
                        <a:rPr lang="fa-IR" sz="2000" b="0" u="sng" dirty="0">
                          <a:solidFill>
                            <a:schemeClr val="bg1"/>
                          </a:solidFill>
                          <a:latin typeface="A Farhood" panose="02000503000000020004" pitchFamily="2" charset="-78"/>
                          <a:cs typeface="A Farhood" panose="02000503000000020004" pitchFamily="2" charset="-78"/>
                        </a:rPr>
                        <a:t>فروش و بازاریابی</a:t>
                      </a:r>
                    </a:p>
                    <a:p>
                      <a:pPr rtl="1"/>
                      <a:r>
                        <a:rPr lang="fa-IR" sz="2000" b="0" dirty="0">
                          <a:latin typeface="A Farhood" panose="02000503000000020004" pitchFamily="2" charset="-78"/>
                          <a:cs typeface="A Farhood" panose="02000503000000020004" pitchFamily="2" charset="-78"/>
                        </a:rPr>
                        <a:t>سیستم های سفارش دهی رایانه ای</a:t>
                      </a:r>
                    </a:p>
                  </a:txBody>
                  <a:tcPr/>
                </a:tc>
                <a:tc>
                  <a:txBody>
                    <a:bodyPr/>
                    <a:lstStyle/>
                    <a:p>
                      <a:pPr rtl="1"/>
                      <a:r>
                        <a:rPr lang="fa-IR" sz="2000" b="0" u="sng" dirty="0">
                          <a:solidFill>
                            <a:schemeClr val="bg1"/>
                          </a:solidFill>
                          <a:latin typeface="A Farhood" panose="02000503000000020004" pitchFamily="2" charset="-78"/>
                          <a:cs typeface="A Farhood" panose="02000503000000020004" pitchFamily="2" charset="-78"/>
                        </a:rPr>
                        <a:t>خدمات</a:t>
                      </a:r>
                    </a:p>
                    <a:p>
                      <a:pPr rtl="1"/>
                      <a:r>
                        <a:rPr lang="fa-IR" sz="2000" b="0" dirty="0">
                          <a:latin typeface="A Farhood" panose="02000503000000020004" pitchFamily="2" charset="-78"/>
                          <a:cs typeface="A Farhood" panose="02000503000000020004" pitchFamily="2" charset="-78"/>
                        </a:rPr>
                        <a:t>سیستم های نگهداری تجهیزات</a:t>
                      </a:r>
                    </a:p>
                  </a:txBody>
                  <a:tcPr/>
                </a:tc>
                <a:tc>
                  <a:txBody>
                    <a:bodyPr/>
                    <a:lstStyle/>
                    <a:p>
                      <a:pPr rtl="1"/>
                      <a:r>
                        <a:rPr lang="fa-IR" sz="2000" b="0" u="sng" dirty="0">
                          <a:solidFill>
                            <a:schemeClr val="bg1"/>
                          </a:solidFill>
                          <a:latin typeface="A Farhood" panose="02000503000000020004" pitchFamily="2" charset="-78"/>
                          <a:cs typeface="A Farhood" panose="02000503000000020004" pitchFamily="2" charset="-78"/>
                        </a:rPr>
                        <a:t>تدارکات برون رو</a:t>
                      </a:r>
                    </a:p>
                    <a:p>
                      <a:pPr rtl="1"/>
                      <a:r>
                        <a:rPr lang="fa-IR" sz="2000" b="0" dirty="0">
                          <a:latin typeface="A Farhood" panose="02000503000000020004" pitchFamily="2" charset="-78"/>
                          <a:cs typeface="A Farhood" panose="02000503000000020004" pitchFamily="2" charset="-78"/>
                        </a:rPr>
                        <a:t>سیستم های زمان بندی حمل خودکار</a:t>
                      </a:r>
                    </a:p>
                  </a:txBody>
                  <a:tcPr/>
                </a:tc>
                <a:extLst>
                  <a:ext uri="{0D108BD9-81ED-4DB2-BD59-A6C34878D82A}">
                    <a16:rowId xmlns="" xmlns:a16="http://schemas.microsoft.com/office/drawing/2014/main" val="1963795026"/>
                  </a:ext>
                </a:extLst>
              </a:tr>
            </a:tbl>
          </a:graphicData>
        </a:graphic>
      </p:graphicFrame>
      <p:cxnSp>
        <p:nvCxnSpPr>
          <p:cNvPr id="23" name="Straight Connector 22">
            <a:extLst>
              <a:ext uri="{FF2B5EF4-FFF2-40B4-BE49-F238E27FC236}">
                <a16:creationId xmlns="" xmlns:a16="http://schemas.microsoft.com/office/drawing/2014/main" id="{7001AD40-2D2A-7842-BB29-CE5C9F1553B8}"/>
              </a:ext>
            </a:extLst>
          </p:cNvPr>
          <p:cNvCxnSpPr/>
          <p:nvPr/>
        </p:nvCxnSpPr>
        <p:spPr>
          <a:xfrm>
            <a:off x="2660650" y="4635375"/>
            <a:ext cx="3133725" cy="1033059"/>
          </a:xfrm>
          <a:prstGeom prst="line">
            <a:avLst/>
          </a:prstGeom>
          <a:ln w="9525" cap="flat" cmpd="sng" algn="ctr">
            <a:solidFill>
              <a:schemeClr val="tx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4" name="Straight Connector 23">
            <a:extLst>
              <a:ext uri="{FF2B5EF4-FFF2-40B4-BE49-F238E27FC236}">
                <a16:creationId xmlns="" xmlns:a16="http://schemas.microsoft.com/office/drawing/2014/main" id="{28BACB43-6DAC-E74C-88C6-501C3CE7FA8E}"/>
              </a:ext>
            </a:extLst>
          </p:cNvPr>
          <p:cNvCxnSpPr>
            <a:cxnSpLocks/>
          </p:cNvCxnSpPr>
          <p:nvPr/>
        </p:nvCxnSpPr>
        <p:spPr>
          <a:xfrm flipV="1">
            <a:off x="5851525" y="4635375"/>
            <a:ext cx="3076575" cy="1033059"/>
          </a:xfrm>
          <a:prstGeom prst="line">
            <a:avLst/>
          </a:prstGeom>
          <a:ln w="9525" cap="flat" cmpd="sng" algn="ctr">
            <a:solidFill>
              <a:schemeClr val="tx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8" name="Straight Connector 27">
            <a:extLst>
              <a:ext uri="{FF2B5EF4-FFF2-40B4-BE49-F238E27FC236}">
                <a16:creationId xmlns="" xmlns:a16="http://schemas.microsoft.com/office/drawing/2014/main" id="{3BD744F9-36B9-6548-BE90-623050467EEC}"/>
              </a:ext>
            </a:extLst>
          </p:cNvPr>
          <p:cNvCxnSpPr/>
          <p:nvPr/>
        </p:nvCxnSpPr>
        <p:spPr>
          <a:xfrm>
            <a:off x="2355742" y="87657"/>
            <a:ext cx="0" cy="4547718"/>
          </a:xfrm>
          <a:prstGeom prst="line">
            <a:avLst/>
          </a:prstGeom>
          <a:ln w="9525" cap="flat" cmpd="sng" algn="ctr">
            <a:solidFill>
              <a:schemeClr val="tx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1" name="TextBox 30">
            <a:extLst>
              <a:ext uri="{FF2B5EF4-FFF2-40B4-BE49-F238E27FC236}">
                <a16:creationId xmlns="" xmlns:a16="http://schemas.microsoft.com/office/drawing/2014/main" id="{B699A620-D777-2F45-9F4B-B2AE1367A689}"/>
              </a:ext>
            </a:extLst>
          </p:cNvPr>
          <p:cNvSpPr txBox="1"/>
          <p:nvPr/>
        </p:nvSpPr>
        <p:spPr>
          <a:xfrm>
            <a:off x="165315" y="1294716"/>
            <a:ext cx="1257085" cy="830997"/>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pPr marL="0" algn="ctr" defTabSz="457200" rtl="1" eaLnBrk="1" latinLnBrk="0" hangingPunct="1"/>
            <a:r>
              <a:rPr lang="fa-IR" sz="2400" dirty="0">
                <a:solidFill>
                  <a:schemeClr val="bg1"/>
                </a:solidFill>
                <a:latin typeface="A Farhood" panose="02000503000000020004" pitchFamily="2" charset="-78"/>
                <a:cs typeface="A Farhood" panose="02000503000000020004" pitchFamily="2" charset="-78"/>
              </a:rPr>
              <a:t>فعالیت های پشتیبان</a:t>
            </a:r>
          </a:p>
        </p:txBody>
      </p:sp>
      <p:sp>
        <p:nvSpPr>
          <p:cNvPr id="32" name="TextBox 31">
            <a:extLst>
              <a:ext uri="{FF2B5EF4-FFF2-40B4-BE49-F238E27FC236}">
                <a16:creationId xmlns="" xmlns:a16="http://schemas.microsoft.com/office/drawing/2014/main" id="{7AF0B62A-3D98-CC41-BF0E-06DF20D13F2B}"/>
              </a:ext>
            </a:extLst>
          </p:cNvPr>
          <p:cNvSpPr txBox="1"/>
          <p:nvPr/>
        </p:nvSpPr>
        <p:spPr>
          <a:xfrm>
            <a:off x="181512" y="3641352"/>
            <a:ext cx="1388068" cy="461665"/>
          </a:xfrm>
          <a:prstGeom prst="rect">
            <a:avLst/>
          </a:prstGeom>
        </p:spPr>
        <p:style>
          <a:lnRef idx="3">
            <a:schemeClr val="lt1"/>
          </a:lnRef>
          <a:fillRef idx="1">
            <a:schemeClr val="accent4"/>
          </a:fillRef>
          <a:effectRef idx="1">
            <a:schemeClr val="accent4"/>
          </a:effectRef>
          <a:fontRef idx="minor">
            <a:schemeClr val="lt1"/>
          </a:fontRef>
        </p:style>
        <p:txBody>
          <a:bodyPr wrap="square" rtlCol="0">
            <a:spAutoFit/>
          </a:bodyPr>
          <a:lstStyle/>
          <a:p>
            <a:pPr marL="0" algn="ctr" defTabSz="457200" rtl="1" eaLnBrk="1" latinLnBrk="0" hangingPunct="1"/>
            <a:r>
              <a:rPr lang="fa-IR" sz="2400" dirty="0">
                <a:solidFill>
                  <a:schemeClr val="bg1"/>
                </a:solidFill>
                <a:latin typeface="A Farhood" panose="02000503000000020004" pitchFamily="2" charset="-78"/>
                <a:cs typeface="A Farhood" panose="02000503000000020004" pitchFamily="2" charset="-78"/>
              </a:rPr>
              <a:t>فعالیت های اولیه</a:t>
            </a:r>
          </a:p>
        </p:txBody>
      </p:sp>
      <p:sp>
        <p:nvSpPr>
          <p:cNvPr id="33" name="Left Brace 32">
            <a:extLst>
              <a:ext uri="{FF2B5EF4-FFF2-40B4-BE49-F238E27FC236}">
                <a16:creationId xmlns="" xmlns:a16="http://schemas.microsoft.com/office/drawing/2014/main" id="{1526D03D-F186-854A-B979-F3E7F45CCCBA}"/>
              </a:ext>
            </a:extLst>
          </p:cNvPr>
          <p:cNvSpPr/>
          <p:nvPr/>
        </p:nvSpPr>
        <p:spPr>
          <a:xfrm>
            <a:off x="1506780" y="87657"/>
            <a:ext cx="1033220" cy="3267558"/>
          </a:xfrm>
          <a:prstGeom prst="leftBrace">
            <a:avLst/>
          </a:prstGeom>
          <a:ln>
            <a:solidFill>
              <a:srgbClr val="FFC000"/>
            </a:solidFill>
          </a:ln>
        </p:spPr>
        <p:style>
          <a:lnRef idx="3">
            <a:schemeClr val="accent3"/>
          </a:lnRef>
          <a:fillRef idx="0">
            <a:schemeClr val="accent3"/>
          </a:fillRef>
          <a:effectRef idx="2">
            <a:schemeClr val="accent3"/>
          </a:effectRef>
          <a:fontRef idx="minor">
            <a:schemeClr val="tx1"/>
          </a:fontRef>
        </p:style>
        <p:txBody>
          <a:bodyPr rtlCol="0" anchor="ctr"/>
          <a:lstStyle/>
          <a:p>
            <a:pPr marL="0" algn="ctr" defTabSz="457200" rtl="1" eaLnBrk="1" latinLnBrk="0" hangingPunct="1"/>
            <a:endParaRPr lang="fa-IR"/>
          </a:p>
        </p:txBody>
      </p:sp>
    </p:spTree>
    <p:extLst>
      <p:ext uri="{BB962C8B-B14F-4D97-AF65-F5344CB8AC3E}">
        <p14:creationId xmlns:p14="http://schemas.microsoft.com/office/powerpoint/2010/main" val="13942075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AC3289-F623-6645-867B-C89BD1FEE13A}"/>
              </a:ext>
            </a:extLst>
          </p:cNvPr>
          <p:cNvSpPr>
            <a:spLocks noGrp="1"/>
          </p:cNvSpPr>
          <p:nvPr>
            <p:ph type="title"/>
          </p:nvPr>
        </p:nvSpPr>
        <p:spPr>
          <a:xfrm>
            <a:off x="1268277" y="2679989"/>
            <a:ext cx="10058400" cy="1371600"/>
          </a:xfrm>
        </p:spPr>
        <p:txBody>
          <a:bodyPr>
            <a:normAutofit fontScale="90000"/>
          </a:bodyPr>
          <a:lstStyle/>
          <a:p>
            <a:pPr algn="r"/>
            <a:r>
              <a:rPr lang="fa-IR" sz="4400" u="sng" dirty="0">
                <a:solidFill>
                  <a:srgbClr val="FFC000"/>
                </a:solidFill>
              </a:rPr>
              <a:t>شبکه ارزش:</a:t>
            </a:r>
            <a:r>
              <a:rPr lang="fa-IR" sz="4400" dirty="0">
                <a:solidFill>
                  <a:srgbClr val="FFC000"/>
                </a:solidFill>
              </a:rPr>
              <a:t/>
            </a:r>
            <a:br>
              <a:rPr lang="fa-IR" sz="4400" dirty="0">
                <a:solidFill>
                  <a:srgbClr val="FFC000"/>
                </a:solidFill>
              </a:rPr>
            </a:br>
            <a:r>
              <a:rPr lang="fa-IR" sz="4400" dirty="0">
                <a:solidFill>
                  <a:srgbClr val="FFC000"/>
                </a:solidFill>
              </a:rPr>
              <a:t>-</a:t>
            </a:r>
            <a:r>
              <a:rPr lang="fa-IR" sz="4400" dirty="0">
                <a:solidFill>
                  <a:schemeClr val="tx1"/>
                </a:solidFill>
              </a:rPr>
              <a:t>مجموعه ای از بنگاه های وابسته است که از فن آوری اطلاعات به منظور هماهنگی زنجیره ارزش خود استفاده می کنند تا به طور گروهی یک کالا یا خدمت را برای بازار تامین کنند. </a:t>
            </a:r>
            <a:br>
              <a:rPr lang="fa-IR" sz="4400" dirty="0">
                <a:solidFill>
                  <a:schemeClr val="tx1"/>
                </a:solidFill>
              </a:rPr>
            </a:br>
            <a:r>
              <a:rPr lang="fa-IR" sz="4400" dirty="0">
                <a:solidFill>
                  <a:schemeClr val="tx1"/>
                </a:solidFill>
              </a:rPr>
              <a:t>-شبکه ارزش نسبت به زنجیره ارزش سنتی مشتری </a:t>
            </a:r>
            <a:r>
              <a:rPr lang="fa-IR" sz="4400" dirty="0" err="1">
                <a:solidFill>
                  <a:srgbClr val="FFC000"/>
                </a:solidFill>
              </a:rPr>
              <a:t>مدارتر</a:t>
            </a:r>
            <a:r>
              <a:rPr lang="fa-IR" sz="4400" dirty="0">
                <a:solidFill>
                  <a:schemeClr val="tx1"/>
                </a:solidFill>
              </a:rPr>
              <a:t> است.</a:t>
            </a:r>
            <a:br>
              <a:rPr lang="fa-IR" sz="4400" dirty="0">
                <a:solidFill>
                  <a:schemeClr val="tx1"/>
                </a:solidFill>
              </a:rPr>
            </a:br>
            <a:r>
              <a:rPr lang="fa-IR" sz="4400" dirty="0">
                <a:solidFill>
                  <a:schemeClr val="tx1"/>
                </a:solidFill>
              </a:rPr>
              <a:t>-شبکه ارزش فرآیند های کسب و </a:t>
            </a:r>
            <a:r>
              <a:rPr lang="fa-IR" sz="4400" dirty="0" err="1">
                <a:solidFill>
                  <a:schemeClr val="tx1"/>
                </a:solidFill>
              </a:rPr>
              <a:t>کارمربوط</a:t>
            </a:r>
            <a:r>
              <a:rPr lang="fa-IR" sz="4400" dirty="0">
                <a:solidFill>
                  <a:schemeClr val="tx1"/>
                </a:solidFill>
              </a:rPr>
              <a:t> به </a:t>
            </a:r>
            <a:r>
              <a:rPr lang="fa-IR" sz="4400" dirty="0" err="1">
                <a:solidFill>
                  <a:schemeClr val="tx1"/>
                </a:solidFill>
              </a:rPr>
              <a:t>مشتریان،تامین</a:t>
            </a:r>
            <a:r>
              <a:rPr lang="fa-IR" sz="4400" dirty="0">
                <a:solidFill>
                  <a:schemeClr val="tx1"/>
                </a:solidFill>
              </a:rPr>
              <a:t> </a:t>
            </a:r>
            <a:r>
              <a:rPr lang="fa-IR" sz="4400" dirty="0" err="1">
                <a:solidFill>
                  <a:schemeClr val="tx1"/>
                </a:solidFill>
              </a:rPr>
              <a:t>کنندگان،و</a:t>
            </a:r>
            <a:r>
              <a:rPr lang="fa-IR" sz="4400" dirty="0">
                <a:solidFill>
                  <a:schemeClr val="tx1"/>
                </a:solidFill>
              </a:rPr>
              <a:t> شرکای تجاری را میان بنگاه مختلف در یک صنعت باهم هماهنگ می کند.</a:t>
            </a:r>
            <a:r>
              <a:rPr lang="en-US" sz="3600" dirty="0">
                <a:solidFill>
                  <a:schemeClr val="tx1"/>
                </a:solidFill>
                <a:latin typeface="B Nazanin" pitchFamily="2" charset="-78"/>
                <a:cs typeface="B Nazanin" pitchFamily="2" charset="-78"/>
              </a:rPr>
              <a:t/>
            </a:r>
            <a:br>
              <a:rPr lang="en-US" sz="3600" dirty="0">
                <a:solidFill>
                  <a:schemeClr val="tx1"/>
                </a:solidFill>
                <a:latin typeface="B Nazanin" pitchFamily="2" charset="-78"/>
                <a:cs typeface="B Nazanin" pitchFamily="2" charset="-78"/>
              </a:rPr>
            </a:br>
            <a:r>
              <a:rPr lang="fa-IR" sz="4000" dirty="0">
                <a:solidFill>
                  <a:schemeClr val="tx1"/>
                </a:solidFill>
              </a:rPr>
              <a:t/>
            </a:r>
            <a:br>
              <a:rPr lang="fa-IR" sz="4000" dirty="0">
                <a:solidFill>
                  <a:schemeClr val="tx1"/>
                </a:solidFill>
              </a:rPr>
            </a:br>
            <a:r>
              <a:rPr lang="fa-IR" sz="4000" dirty="0">
                <a:solidFill>
                  <a:schemeClr val="tx1"/>
                </a:solidFill>
              </a:rPr>
              <a:t>     </a:t>
            </a:r>
            <a:r>
              <a:rPr lang="fa-IR" sz="4000" u="sng" dirty="0">
                <a:solidFill>
                  <a:schemeClr val="tx1"/>
                </a:solidFill>
              </a:rPr>
              <a:t>انعطاف </a:t>
            </a:r>
            <a:r>
              <a:rPr lang="fa-IR" sz="4000" u="sng" dirty="0" err="1">
                <a:solidFill>
                  <a:schemeClr val="tx1"/>
                </a:solidFill>
              </a:rPr>
              <a:t>پذیر:نسبت</a:t>
            </a:r>
            <a:r>
              <a:rPr lang="fa-IR" sz="4000" u="sng" dirty="0">
                <a:solidFill>
                  <a:schemeClr val="tx1"/>
                </a:solidFill>
              </a:rPr>
              <a:t> به تغییرات عرضه و تقاضا سازگار می باشد.</a:t>
            </a:r>
            <a:r>
              <a:rPr lang="fa-IR" sz="4000" dirty="0">
                <a:solidFill>
                  <a:schemeClr val="tx1"/>
                </a:solidFill>
              </a:rPr>
              <a:t/>
            </a:r>
            <a:br>
              <a:rPr lang="fa-IR" sz="4000" dirty="0">
                <a:solidFill>
                  <a:schemeClr val="tx1"/>
                </a:solidFill>
              </a:rPr>
            </a:br>
            <a:r>
              <a:rPr lang="fa-IR" sz="4000" dirty="0">
                <a:solidFill>
                  <a:schemeClr val="tx1"/>
                </a:solidFill>
              </a:rPr>
              <a:t>     </a:t>
            </a:r>
            <a:r>
              <a:rPr lang="fa-IR" sz="4000" u="sng" dirty="0">
                <a:solidFill>
                  <a:schemeClr val="tx1"/>
                </a:solidFill>
              </a:rPr>
              <a:t>حفظ روابط بلند مدت</a:t>
            </a:r>
            <a:r>
              <a:rPr lang="fa-IR" sz="4000" dirty="0">
                <a:solidFill>
                  <a:schemeClr val="tx1"/>
                </a:solidFill>
              </a:rPr>
              <a:t/>
            </a:r>
            <a:br>
              <a:rPr lang="fa-IR" sz="4000" dirty="0">
                <a:solidFill>
                  <a:schemeClr val="tx1"/>
                </a:solidFill>
              </a:rPr>
            </a:br>
            <a:r>
              <a:rPr lang="fa-IR" sz="4000" dirty="0">
                <a:solidFill>
                  <a:schemeClr val="tx1"/>
                </a:solidFill>
              </a:rPr>
              <a:t>    </a:t>
            </a:r>
            <a:r>
              <a:rPr lang="fa-IR" sz="4000" u="sng" dirty="0">
                <a:solidFill>
                  <a:schemeClr val="tx1"/>
                </a:solidFill>
              </a:rPr>
              <a:t>واکنش سریع نسبت به مبادلات</a:t>
            </a:r>
          </a:p>
        </p:txBody>
      </p:sp>
      <p:sp>
        <p:nvSpPr>
          <p:cNvPr id="4" name="Right Brace 3">
            <a:extLst>
              <a:ext uri="{FF2B5EF4-FFF2-40B4-BE49-F238E27FC236}">
                <a16:creationId xmlns="" xmlns:a16="http://schemas.microsoft.com/office/drawing/2014/main" id="{74867758-9008-A04B-899A-42D7274DA6FD}"/>
              </a:ext>
            </a:extLst>
          </p:cNvPr>
          <p:cNvSpPr/>
          <p:nvPr/>
        </p:nvSpPr>
        <p:spPr>
          <a:xfrm>
            <a:off x="11002503" y="4924901"/>
            <a:ext cx="325464" cy="1270861"/>
          </a:xfrm>
          <a:prstGeom prst="rightBrace">
            <a:avLst/>
          </a:prstGeom>
          <a:ln>
            <a:solidFill>
              <a:srgbClr val="FFC000"/>
            </a:solidFill>
          </a:ln>
        </p:spPr>
        <p:style>
          <a:lnRef idx="3">
            <a:schemeClr val="dk1"/>
          </a:lnRef>
          <a:fillRef idx="0">
            <a:schemeClr val="dk1"/>
          </a:fillRef>
          <a:effectRef idx="2">
            <a:schemeClr val="dk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algn="ctr" defTabSz="457200" rtl="0" eaLnBrk="1" latinLnBrk="0" hangingPunct="1"/>
            <a:endParaRPr lang="fa-IR" b="1">
              <a:ln w="22225">
                <a:solidFill>
                  <a:schemeClr val="accent2"/>
                </a:solidFill>
                <a:prstDash val="solid"/>
              </a:ln>
              <a:solidFill>
                <a:schemeClr val="accent2">
                  <a:lumMod val="40000"/>
                  <a:lumOff val="60000"/>
                </a:schemeClr>
              </a:solidFill>
            </a:endParaRPr>
          </a:p>
        </p:txBody>
      </p:sp>
      <p:sp>
        <p:nvSpPr>
          <p:cNvPr id="5" name="TextBox 4">
            <a:extLst>
              <a:ext uri="{FF2B5EF4-FFF2-40B4-BE49-F238E27FC236}">
                <a16:creationId xmlns="" xmlns:a16="http://schemas.microsoft.com/office/drawing/2014/main" id="{572A2A5E-1772-B242-B84C-99B692838DCC}"/>
              </a:ext>
            </a:extLst>
          </p:cNvPr>
          <p:cNvSpPr txBox="1"/>
          <p:nvPr/>
        </p:nvSpPr>
        <p:spPr>
          <a:xfrm>
            <a:off x="11326677" y="4816577"/>
            <a:ext cx="865323" cy="954107"/>
          </a:xfrm>
          <a:prstGeom prst="rect">
            <a:avLst/>
          </a:prstGeom>
          <a:solidFill>
            <a:srgbClr val="FFC000"/>
          </a:solidFill>
        </p:spPr>
        <p:txBody>
          <a:bodyPr wrap="square" rtlCol="0">
            <a:spAutoFit/>
          </a:bodyPr>
          <a:lstStyle/>
          <a:p>
            <a:pPr marL="0" algn="ctr" defTabSz="457200" rtl="1" eaLnBrk="1" latinLnBrk="0" hangingPunct="1"/>
            <a:r>
              <a:rPr lang="fa-IR" sz="2800" dirty="0">
                <a:solidFill>
                  <a:schemeClr val="bg1">
                    <a:lumMod val="95000"/>
                    <a:lumOff val="5000"/>
                  </a:schemeClr>
                </a:solidFill>
                <a:latin typeface="A Farhood" panose="02000503000000020004" pitchFamily="2" charset="-78"/>
                <a:cs typeface="A Farhood" panose="02000503000000020004" pitchFamily="2" charset="-78"/>
              </a:rPr>
              <a:t>شبکه ارزش</a:t>
            </a:r>
          </a:p>
        </p:txBody>
      </p:sp>
    </p:spTree>
    <p:extLst>
      <p:ext uri="{BB962C8B-B14F-4D97-AF65-F5344CB8AC3E}">
        <p14:creationId xmlns:p14="http://schemas.microsoft.com/office/powerpoint/2010/main" val="7900165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 xmlns:a16="http://schemas.microsoft.com/office/drawing/2014/main" id="{9C155069-CE3C-D545-867C-B0BEFDDF9A18}"/>
              </a:ext>
            </a:extLst>
          </p:cNvPr>
          <p:cNvGraphicFramePr/>
          <p:nvPr>
            <p:extLst>
              <p:ext uri="{D42A27DB-BD31-4B8C-83A1-F6EECF244321}">
                <p14:modId xmlns:p14="http://schemas.microsoft.com/office/powerpoint/2010/main" val="3711398665"/>
              </p:ext>
            </p:extLst>
          </p:nvPr>
        </p:nvGraphicFramePr>
        <p:xfrm>
          <a:off x="889000" y="127000"/>
          <a:ext cx="10337800" cy="6616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a:extLst>
              <a:ext uri="{FF2B5EF4-FFF2-40B4-BE49-F238E27FC236}">
                <a16:creationId xmlns="" xmlns:a16="http://schemas.microsoft.com/office/drawing/2014/main" id="{DB077F63-509D-7243-8959-2A33C8D7ABE7}"/>
              </a:ext>
            </a:extLst>
          </p:cNvPr>
          <p:cNvCxnSpPr>
            <a:cxnSpLocks/>
          </p:cNvCxnSpPr>
          <p:nvPr/>
        </p:nvCxnSpPr>
        <p:spPr>
          <a:xfrm>
            <a:off x="7556500" y="2989306"/>
            <a:ext cx="1536700" cy="0"/>
          </a:xfrm>
          <a:prstGeom prst="straightConnector1">
            <a:avLst/>
          </a:prstGeom>
          <a:ln>
            <a:solidFill>
              <a:srgbClr val="FFC000"/>
            </a:solidFill>
            <a:headEnd type="triangle"/>
            <a:tailEnd type="triangle"/>
          </a:ln>
        </p:spPr>
        <p:style>
          <a:lnRef idx="3">
            <a:schemeClr val="dk1"/>
          </a:lnRef>
          <a:fillRef idx="0">
            <a:schemeClr val="dk1"/>
          </a:fillRef>
          <a:effectRef idx="2">
            <a:schemeClr val="dk1"/>
          </a:effectRef>
          <a:fontRef idx="minor">
            <a:schemeClr val="tx1"/>
          </a:fontRef>
        </p:style>
      </p:cxnSp>
      <p:cxnSp>
        <p:nvCxnSpPr>
          <p:cNvPr id="9" name="Straight Arrow Connector 8">
            <a:extLst>
              <a:ext uri="{FF2B5EF4-FFF2-40B4-BE49-F238E27FC236}">
                <a16:creationId xmlns="" xmlns:a16="http://schemas.microsoft.com/office/drawing/2014/main" id="{17405CF8-104D-774C-9304-079FD1912E72}"/>
              </a:ext>
            </a:extLst>
          </p:cNvPr>
          <p:cNvCxnSpPr>
            <a:cxnSpLocks/>
          </p:cNvCxnSpPr>
          <p:nvPr/>
        </p:nvCxnSpPr>
        <p:spPr>
          <a:xfrm>
            <a:off x="6057900" y="1739900"/>
            <a:ext cx="0" cy="533400"/>
          </a:xfrm>
          <a:prstGeom prst="straightConnector1">
            <a:avLst/>
          </a:prstGeom>
          <a:ln>
            <a:solidFill>
              <a:srgbClr val="FFC000"/>
            </a:solidFill>
            <a:headEnd type="triangle"/>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a:extLst>
              <a:ext uri="{FF2B5EF4-FFF2-40B4-BE49-F238E27FC236}">
                <a16:creationId xmlns="" xmlns:a16="http://schemas.microsoft.com/office/drawing/2014/main" id="{8A0F587F-815B-8E4A-8337-9D48AB333C65}"/>
              </a:ext>
            </a:extLst>
          </p:cNvPr>
          <p:cNvCxnSpPr>
            <a:cxnSpLocks/>
          </p:cNvCxnSpPr>
          <p:nvPr/>
        </p:nvCxnSpPr>
        <p:spPr>
          <a:xfrm>
            <a:off x="6057900" y="4610100"/>
            <a:ext cx="0" cy="533400"/>
          </a:xfrm>
          <a:prstGeom prst="straightConnector1">
            <a:avLst/>
          </a:prstGeom>
          <a:ln>
            <a:solidFill>
              <a:srgbClr val="FFC000"/>
            </a:solidFill>
            <a:headEnd type="triangle"/>
            <a:tailEnd type="triangle"/>
          </a:ln>
        </p:spPr>
        <p:style>
          <a:lnRef idx="3">
            <a:schemeClr val="dk1"/>
          </a:lnRef>
          <a:fillRef idx="0">
            <a:schemeClr val="dk1"/>
          </a:fillRef>
          <a:effectRef idx="2">
            <a:schemeClr val="dk1"/>
          </a:effectRef>
          <a:fontRef idx="minor">
            <a:schemeClr val="tx1"/>
          </a:fontRef>
        </p:style>
      </p:cxnSp>
      <p:sp>
        <p:nvSpPr>
          <p:cNvPr id="13" name="TextBox 12">
            <a:extLst>
              <a:ext uri="{FF2B5EF4-FFF2-40B4-BE49-F238E27FC236}">
                <a16:creationId xmlns="" xmlns:a16="http://schemas.microsoft.com/office/drawing/2014/main" id="{9548D6ED-2656-D144-8EE1-77823DEEF9FA}"/>
              </a:ext>
            </a:extLst>
          </p:cNvPr>
          <p:cNvSpPr txBox="1"/>
          <p:nvPr/>
        </p:nvSpPr>
        <p:spPr>
          <a:xfrm>
            <a:off x="1054100" y="4685263"/>
            <a:ext cx="1993900" cy="830997"/>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fa-IR" sz="2400" dirty="0">
                <a:latin typeface="A Farhood" panose="02000503000000020004" pitchFamily="2" charset="-78"/>
                <a:cs typeface="A Farhood" panose="02000503000000020004" pitchFamily="2" charset="-78"/>
              </a:rPr>
              <a:t>سیستم های مدیریت زنجیره تامین</a:t>
            </a:r>
          </a:p>
        </p:txBody>
      </p:sp>
      <p:sp>
        <p:nvSpPr>
          <p:cNvPr id="14" name="TextBox 13">
            <a:extLst>
              <a:ext uri="{FF2B5EF4-FFF2-40B4-BE49-F238E27FC236}">
                <a16:creationId xmlns="" xmlns:a16="http://schemas.microsoft.com/office/drawing/2014/main" id="{7849BBD9-C4C8-7F44-ADDB-137796FE0345}"/>
              </a:ext>
            </a:extLst>
          </p:cNvPr>
          <p:cNvSpPr txBox="1"/>
          <p:nvPr/>
        </p:nvSpPr>
        <p:spPr>
          <a:xfrm>
            <a:off x="488950" y="5519693"/>
            <a:ext cx="3124200" cy="400110"/>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fa-IR" b="1" dirty="0" err="1">
                <a:latin typeface="B Nazanin" pitchFamily="2" charset="-78"/>
                <a:cs typeface="B Nazanin" pitchFamily="2" charset="-78"/>
              </a:rPr>
              <a:t>ا</a:t>
            </a:r>
            <a:r>
              <a:rPr lang="fa-IR" sz="2000" dirty="0" err="1">
                <a:latin typeface="A Farhood" panose="02000503000000020004" pitchFamily="2" charset="-78"/>
                <a:cs typeface="A Farhood" panose="02000503000000020004" pitchFamily="2" charset="-78"/>
              </a:rPr>
              <a:t>کسترانت</a:t>
            </a:r>
            <a:r>
              <a:rPr lang="fa-IR" sz="2000" dirty="0">
                <a:latin typeface="A Farhood" panose="02000503000000020004" pitchFamily="2" charset="-78"/>
                <a:cs typeface="A Farhood" panose="02000503000000020004" pitchFamily="2" charset="-78"/>
              </a:rPr>
              <a:t> های تامین کننده</a:t>
            </a:r>
          </a:p>
        </p:txBody>
      </p:sp>
      <p:sp>
        <p:nvSpPr>
          <p:cNvPr id="15" name="TextBox 14">
            <a:extLst>
              <a:ext uri="{FF2B5EF4-FFF2-40B4-BE49-F238E27FC236}">
                <a16:creationId xmlns="" xmlns:a16="http://schemas.microsoft.com/office/drawing/2014/main" id="{D3A981D5-30FB-D440-B3C1-DDFC9D3BDB65}"/>
              </a:ext>
            </a:extLst>
          </p:cNvPr>
          <p:cNvSpPr txBox="1"/>
          <p:nvPr/>
        </p:nvSpPr>
        <p:spPr>
          <a:xfrm>
            <a:off x="1270000" y="5941083"/>
            <a:ext cx="1549400" cy="400110"/>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algn="ctr"/>
            <a:r>
              <a:rPr lang="fa-IR" sz="2000" dirty="0" err="1">
                <a:latin typeface="A Farhood" panose="02000503000000020004" pitchFamily="2" charset="-78"/>
                <a:cs typeface="A Farhood" panose="02000503000000020004" pitchFamily="2" charset="-78"/>
              </a:rPr>
              <a:t>بازارگاه</a:t>
            </a:r>
            <a:r>
              <a:rPr lang="fa-IR" sz="2000" dirty="0">
                <a:latin typeface="A Farhood" panose="02000503000000020004" pitchFamily="2" charset="-78"/>
                <a:cs typeface="A Farhood" panose="02000503000000020004" pitchFamily="2" charset="-78"/>
              </a:rPr>
              <a:t> های شبکه ای</a:t>
            </a:r>
          </a:p>
        </p:txBody>
      </p:sp>
      <p:sp>
        <p:nvSpPr>
          <p:cNvPr id="16" name="TextBox 15">
            <a:extLst>
              <a:ext uri="{FF2B5EF4-FFF2-40B4-BE49-F238E27FC236}">
                <a16:creationId xmlns="" xmlns:a16="http://schemas.microsoft.com/office/drawing/2014/main" id="{D4C0631B-CD74-DA4B-9A7C-3BDFC5F543D6}"/>
              </a:ext>
            </a:extLst>
          </p:cNvPr>
          <p:cNvSpPr txBox="1"/>
          <p:nvPr/>
        </p:nvSpPr>
        <p:spPr>
          <a:xfrm>
            <a:off x="8026400" y="5034350"/>
            <a:ext cx="2628900" cy="830997"/>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algn="ctr" defTabSz="457200" rtl="1" eaLnBrk="1" latinLnBrk="0" hangingPunct="1"/>
            <a:r>
              <a:rPr lang="fa-IR" sz="2400" dirty="0">
                <a:latin typeface="A Farhood" panose="02000503000000020004" pitchFamily="2" charset="-78"/>
                <a:cs typeface="A Farhood" panose="02000503000000020004" pitchFamily="2" charset="-78"/>
              </a:rPr>
              <a:t>سیستم های مدیریت رابطه مشتری</a:t>
            </a:r>
          </a:p>
        </p:txBody>
      </p:sp>
      <p:sp>
        <p:nvSpPr>
          <p:cNvPr id="17" name="Rectangle 16">
            <a:extLst>
              <a:ext uri="{FF2B5EF4-FFF2-40B4-BE49-F238E27FC236}">
                <a16:creationId xmlns="" xmlns:a16="http://schemas.microsoft.com/office/drawing/2014/main" id="{53CDAD22-F500-F541-9197-7B532EC67FE3}"/>
              </a:ext>
            </a:extLst>
          </p:cNvPr>
          <p:cNvSpPr/>
          <p:nvPr/>
        </p:nvSpPr>
        <p:spPr>
          <a:xfrm>
            <a:off x="5461000" y="44450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18" name="Rectangle 17">
            <a:extLst>
              <a:ext uri="{FF2B5EF4-FFF2-40B4-BE49-F238E27FC236}">
                <a16:creationId xmlns="" xmlns:a16="http://schemas.microsoft.com/office/drawing/2014/main" id="{5CFCB4F9-78B5-4144-92C2-857146616958}"/>
              </a:ext>
            </a:extLst>
          </p:cNvPr>
          <p:cNvSpPr/>
          <p:nvPr/>
        </p:nvSpPr>
        <p:spPr>
          <a:xfrm>
            <a:off x="6108700" y="53340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19" name="Rectangle 18">
            <a:extLst>
              <a:ext uri="{FF2B5EF4-FFF2-40B4-BE49-F238E27FC236}">
                <a16:creationId xmlns="" xmlns:a16="http://schemas.microsoft.com/office/drawing/2014/main" id="{E973A59D-094B-C44D-8101-4493E18FF8EC}"/>
              </a:ext>
            </a:extLst>
          </p:cNvPr>
          <p:cNvSpPr/>
          <p:nvPr/>
        </p:nvSpPr>
        <p:spPr>
          <a:xfrm>
            <a:off x="5403850" y="130810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0" name="Rectangle 19">
            <a:extLst>
              <a:ext uri="{FF2B5EF4-FFF2-40B4-BE49-F238E27FC236}">
                <a16:creationId xmlns="" xmlns:a16="http://schemas.microsoft.com/office/drawing/2014/main" id="{602297EE-848B-6340-8A2C-D18B6287DADD}"/>
              </a:ext>
            </a:extLst>
          </p:cNvPr>
          <p:cNvSpPr/>
          <p:nvPr/>
        </p:nvSpPr>
        <p:spPr>
          <a:xfrm>
            <a:off x="5829300" y="152400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2" name="Rectangle 21">
            <a:extLst>
              <a:ext uri="{FF2B5EF4-FFF2-40B4-BE49-F238E27FC236}">
                <a16:creationId xmlns="" xmlns:a16="http://schemas.microsoft.com/office/drawing/2014/main" id="{D166F3C2-DECF-534E-9E24-A556E9D3B917}"/>
              </a:ext>
            </a:extLst>
          </p:cNvPr>
          <p:cNvSpPr/>
          <p:nvPr/>
        </p:nvSpPr>
        <p:spPr>
          <a:xfrm>
            <a:off x="6337300" y="130810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3" name="Oval 22">
            <a:extLst>
              <a:ext uri="{FF2B5EF4-FFF2-40B4-BE49-F238E27FC236}">
                <a16:creationId xmlns="" xmlns:a16="http://schemas.microsoft.com/office/drawing/2014/main" id="{E5E2A491-6D34-874B-9CCF-C171E2D09457}"/>
              </a:ext>
            </a:extLst>
          </p:cNvPr>
          <p:cNvSpPr/>
          <p:nvPr/>
        </p:nvSpPr>
        <p:spPr>
          <a:xfrm>
            <a:off x="1955800" y="3078206"/>
            <a:ext cx="419100" cy="406400"/>
          </a:xfrm>
          <a:prstGeom prst="ellipse">
            <a:avLst/>
          </a:prstGeom>
          <a:solidFill>
            <a:srgbClr val="FFC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4" name="Rectangle 23">
            <a:extLst>
              <a:ext uri="{FF2B5EF4-FFF2-40B4-BE49-F238E27FC236}">
                <a16:creationId xmlns="" xmlns:a16="http://schemas.microsoft.com/office/drawing/2014/main" id="{706EBCA8-3B5C-544C-9B4B-709B26AD9C98}"/>
              </a:ext>
            </a:extLst>
          </p:cNvPr>
          <p:cNvSpPr/>
          <p:nvPr/>
        </p:nvSpPr>
        <p:spPr>
          <a:xfrm>
            <a:off x="1612900" y="253588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5" name="Rectangle 24">
            <a:extLst>
              <a:ext uri="{FF2B5EF4-FFF2-40B4-BE49-F238E27FC236}">
                <a16:creationId xmlns="" xmlns:a16="http://schemas.microsoft.com/office/drawing/2014/main" id="{03A3E884-62CD-2441-BE0D-D9F68BF4BC6B}"/>
              </a:ext>
            </a:extLst>
          </p:cNvPr>
          <p:cNvSpPr/>
          <p:nvPr/>
        </p:nvSpPr>
        <p:spPr>
          <a:xfrm>
            <a:off x="1276350" y="3009384"/>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6" name="Rectangle 25">
            <a:extLst>
              <a:ext uri="{FF2B5EF4-FFF2-40B4-BE49-F238E27FC236}">
                <a16:creationId xmlns="" xmlns:a16="http://schemas.microsoft.com/office/drawing/2014/main" id="{FEA94688-6E09-8C46-B6D4-EEC23B88F480}"/>
              </a:ext>
            </a:extLst>
          </p:cNvPr>
          <p:cNvSpPr/>
          <p:nvPr/>
        </p:nvSpPr>
        <p:spPr>
          <a:xfrm>
            <a:off x="9340850" y="2989306"/>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7" name="Rectangle 26">
            <a:extLst>
              <a:ext uri="{FF2B5EF4-FFF2-40B4-BE49-F238E27FC236}">
                <a16:creationId xmlns="" xmlns:a16="http://schemas.microsoft.com/office/drawing/2014/main" id="{7917B382-9EEE-2C46-B690-753BE375091C}"/>
              </a:ext>
            </a:extLst>
          </p:cNvPr>
          <p:cNvSpPr/>
          <p:nvPr/>
        </p:nvSpPr>
        <p:spPr>
          <a:xfrm>
            <a:off x="2571750" y="3078206"/>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8" name="Rectangle 27">
            <a:extLst>
              <a:ext uri="{FF2B5EF4-FFF2-40B4-BE49-F238E27FC236}">
                <a16:creationId xmlns="" xmlns:a16="http://schemas.microsoft.com/office/drawing/2014/main" id="{B7AED6DC-DF1A-D443-B3C5-E5CBA9AA8943}"/>
              </a:ext>
            </a:extLst>
          </p:cNvPr>
          <p:cNvSpPr/>
          <p:nvPr/>
        </p:nvSpPr>
        <p:spPr>
          <a:xfrm>
            <a:off x="2774950" y="3803735"/>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9" name="Rectangle 28">
            <a:extLst>
              <a:ext uri="{FF2B5EF4-FFF2-40B4-BE49-F238E27FC236}">
                <a16:creationId xmlns="" xmlns:a16="http://schemas.microsoft.com/office/drawing/2014/main" id="{C325B33D-6EF7-C840-9CF3-B5F96ED2DC1A}"/>
              </a:ext>
            </a:extLst>
          </p:cNvPr>
          <p:cNvSpPr/>
          <p:nvPr/>
        </p:nvSpPr>
        <p:spPr>
          <a:xfrm>
            <a:off x="2825750" y="334645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30" name="Rectangle 29">
            <a:extLst>
              <a:ext uri="{FF2B5EF4-FFF2-40B4-BE49-F238E27FC236}">
                <a16:creationId xmlns="" xmlns:a16="http://schemas.microsoft.com/office/drawing/2014/main" id="{84F3B5CA-64EF-CB41-A946-3B9CF5C6C112}"/>
              </a:ext>
            </a:extLst>
          </p:cNvPr>
          <p:cNvSpPr/>
          <p:nvPr/>
        </p:nvSpPr>
        <p:spPr>
          <a:xfrm>
            <a:off x="10055225" y="2989306"/>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31" name="Rectangle 30">
            <a:extLst>
              <a:ext uri="{FF2B5EF4-FFF2-40B4-BE49-F238E27FC236}">
                <a16:creationId xmlns="" xmlns:a16="http://schemas.microsoft.com/office/drawing/2014/main" id="{8889DF02-5FF8-3740-A880-38EFDD8B1472}"/>
              </a:ext>
            </a:extLst>
          </p:cNvPr>
          <p:cNvSpPr/>
          <p:nvPr/>
        </p:nvSpPr>
        <p:spPr>
          <a:xfrm>
            <a:off x="10426700" y="3452856"/>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32" name="Rectangle 31">
            <a:extLst>
              <a:ext uri="{FF2B5EF4-FFF2-40B4-BE49-F238E27FC236}">
                <a16:creationId xmlns="" xmlns:a16="http://schemas.microsoft.com/office/drawing/2014/main" id="{E794ECD9-5357-6D4C-89B3-C4EE259B20CE}"/>
              </a:ext>
            </a:extLst>
          </p:cNvPr>
          <p:cNvSpPr/>
          <p:nvPr/>
        </p:nvSpPr>
        <p:spPr>
          <a:xfrm>
            <a:off x="9798050" y="3714835"/>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33" name="Rectangle 32">
            <a:extLst>
              <a:ext uri="{FF2B5EF4-FFF2-40B4-BE49-F238E27FC236}">
                <a16:creationId xmlns="" xmlns:a16="http://schemas.microsoft.com/office/drawing/2014/main" id="{8BE75DDF-8150-D941-BD2E-F8076A967B88}"/>
              </a:ext>
            </a:extLst>
          </p:cNvPr>
          <p:cNvSpPr/>
          <p:nvPr/>
        </p:nvSpPr>
        <p:spPr>
          <a:xfrm>
            <a:off x="9213850" y="3491041"/>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34" name="Rectangle 33">
            <a:extLst>
              <a:ext uri="{FF2B5EF4-FFF2-40B4-BE49-F238E27FC236}">
                <a16:creationId xmlns="" xmlns:a16="http://schemas.microsoft.com/office/drawing/2014/main" id="{FD6C4838-16D6-B14E-B387-2CDC765F1551}"/>
              </a:ext>
            </a:extLst>
          </p:cNvPr>
          <p:cNvSpPr/>
          <p:nvPr/>
        </p:nvSpPr>
        <p:spPr>
          <a:xfrm>
            <a:off x="5689600" y="533846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35" name="Rectangle 34">
            <a:extLst>
              <a:ext uri="{FF2B5EF4-FFF2-40B4-BE49-F238E27FC236}">
                <a16:creationId xmlns="" xmlns:a16="http://schemas.microsoft.com/office/drawing/2014/main" id="{B9C04B7F-D9B4-7142-8B38-E9F2C56E0B98}"/>
              </a:ext>
            </a:extLst>
          </p:cNvPr>
          <p:cNvSpPr/>
          <p:nvPr/>
        </p:nvSpPr>
        <p:spPr>
          <a:xfrm>
            <a:off x="6267450" y="533846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36" name="Rectangle 35">
            <a:extLst>
              <a:ext uri="{FF2B5EF4-FFF2-40B4-BE49-F238E27FC236}">
                <a16:creationId xmlns="" xmlns:a16="http://schemas.microsoft.com/office/drawing/2014/main" id="{DD2BF742-4EAB-754E-8135-0672E95E3E73}"/>
              </a:ext>
            </a:extLst>
          </p:cNvPr>
          <p:cNvSpPr/>
          <p:nvPr/>
        </p:nvSpPr>
        <p:spPr>
          <a:xfrm>
            <a:off x="6616700" y="5863280"/>
            <a:ext cx="457200" cy="1778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2" name="TextBox 1">
            <a:extLst>
              <a:ext uri="{FF2B5EF4-FFF2-40B4-BE49-F238E27FC236}">
                <a16:creationId xmlns="" xmlns:a16="http://schemas.microsoft.com/office/drawing/2014/main" id="{1EEEBF2C-45A8-CF41-8F74-ABA654FF2242}"/>
              </a:ext>
            </a:extLst>
          </p:cNvPr>
          <p:cNvSpPr txBox="1"/>
          <p:nvPr/>
        </p:nvSpPr>
        <p:spPr>
          <a:xfrm>
            <a:off x="7461250" y="1105068"/>
            <a:ext cx="4102100" cy="1015663"/>
          </a:xfrm>
          <a:prstGeom prst="rect">
            <a:avLst/>
          </a:prstGeom>
          <a:noFill/>
        </p:spPr>
        <p:txBody>
          <a:bodyPr wrap="square" rtlCol="0">
            <a:spAutoFit/>
          </a:bodyPr>
          <a:lstStyle/>
          <a:p>
            <a:pPr marL="0" algn="r" defTabSz="457200" rtl="1" eaLnBrk="1" latinLnBrk="0" hangingPunct="1"/>
            <a:r>
              <a:rPr lang="fa-IR" sz="2000" dirty="0">
                <a:latin typeface="A Farhood" panose="02000503000000020004" pitchFamily="2" charset="-78"/>
                <a:cs typeface="A Farhood" panose="02000503000000020004" pitchFamily="2" charset="-78"/>
              </a:rPr>
              <a:t>*شبکه ارزش یک سیستم شبکه ای است که می تواند زنجیره ارزش شرکای تجاری را در داخل یک صنعت باهم هماهنگ کند تا به سرعت نسبت به تغییرات عرضه و تقاضا واکنش نشان دهد.</a:t>
            </a:r>
          </a:p>
        </p:txBody>
      </p:sp>
      <p:cxnSp>
        <p:nvCxnSpPr>
          <p:cNvPr id="37" name="Straight Arrow Connector 36">
            <a:extLst>
              <a:ext uri="{FF2B5EF4-FFF2-40B4-BE49-F238E27FC236}">
                <a16:creationId xmlns="" xmlns:a16="http://schemas.microsoft.com/office/drawing/2014/main" id="{021D9E53-220B-6741-BDEA-3856D233D22F}"/>
              </a:ext>
            </a:extLst>
          </p:cNvPr>
          <p:cNvCxnSpPr>
            <a:cxnSpLocks/>
          </p:cNvCxnSpPr>
          <p:nvPr/>
        </p:nvCxnSpPr>
        <p:spPr>
          <a:xfrm>
            <a:off x="3429000" y="2832100"/>
            <a:ext cx="1536700" cy="0"/>
          </a:xfrm>
          <a:prstGeom prst="straightConnector1">
            <a:avLst/>
          </a:prstGeom>
          <a:ln>
            <a:solidFill>
              <a:srgbClr val="FFC000"/>
            </a:solidFill>
            <a:headEnd type="triangle"/>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0929037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0B3AE5-1CFD-A443-A361-1EA77CE84B8E}"/>
              </a:ext>
            </a:extLst>
          </p:cNvPr>
          <p:cNvSpPr>
            <a:spLocks noGrp="1"/>
          </p:cNvSpPr>
          <p:nvPr>
            <p:ph type="title"/>
          </p:nvPr>
        </p:nvSpPr>
        <p:spPr/>
        <p:txBody>
          <a:bodyPr/>
          <a:lstStyle/>
          <a:p>
            <a:pPr algn="r" defTabSz="914400" rtl="1" eaLnBrk="1" latinLnBrk="0" hangingPunct="1">
              <a:lnSpc>
                <a:spcPct val="90000"/>
              </a:lnSpc>
              <a:spcBef>
                <a:spcPct val="0"/>
              </a:spcBef>
              <a:buNone/>
            </a:pPr>
            <a:r>
              <a:rPr lang="fa-IR" dirty="0">
                <a:solidFill>
                  <a:srgbClr val="FFC000"/>
                </a:solidFill>
              </a:rPr>
              <a:t>کاربرد سیستم اطلاعات:</a:t>
            </a:r>
          </a:p>
        </p:txBody>
      </p:sp>
      <p:sp>
        <p:nvSpPr>
          <p:cNvPr id="3" name="Content Placeholder 2">
            <a:extLst>
              <a:ext uri="{FF2B5EF4-FFF2-40B4-BE49-F238E27FC236}">
                <a16:creationId xmlns="" xmlns:a16="http://schemas.microsoft.com/office/drawing/2014/main" id="{41B063C6-0226-4A4C-A995-12FD57A52923}"/>
              </a:ext>
            </a:extLst>
          </p:cNvPr>
          <p:cNvSpPr>
            <a:spLocks noGrp="1"/>
          </p:cNvSpPr>
          <p:nvPr>
            <p:ph idx="1"/>
          </p:nvPr>
        </p:nvSpPr>
        <p:spPr>
          <a:xfrm>
            <a:off x="1066800" y="1836420"/>
            <a:ext cx="10058400" cy="3931920"/>
          </a:xfrm>
        </p:spPr>
        <p:txBody>
          <a:bodyPr>
            <a:normAutofit lnSpcReduction="10000"/>
          </a:bodyPr>
          <a:lstStyle/>
          <a:p>
            <a:r>
              <a:rPr lang="fa-IR" sz="2800" dirty="0"/>
              <a:t>بنگاه می تواند از سیستم اطلاعاتی برای ایجاد محصولات و خدمات جدید و منحصر به فرد استفاده کند که چون تمایز هم دارد دیگر مجبور نیست که بر مبنای هزینه رقابت کند.</a:t>
            </a:r>
          </a:p>
          <a:p>
            <a:r>
              <a:rPr lang="fa-IR" sz="2800" dirty="0"/>
              <a:t>یک کسب و کار از طریق شناسایی هدف خاص برای محصول و خدمتی که می تواند آن را به بهترین نحو ممکن ارایه دهد، بازار بکر جدیدی به وجود آورد و از طریق راهبرد تمرکز بنگاه می تواند یک محصول یا خدمت تخصصی را برای یک بازار هدف محدود بهتر از </a:t>
            </a:r>
            <a:r>
              <a:rPr lang="fa-IR" sz="2800" dirty="0" err="1"/>
              <a:t>رقیبان</a:t>
            </a:r>
            <a:r>
              <a:rPr lang="fa-IR" sz="2800" dirty="0"/>
              <a:t> فراهم کند.</a:t>
            </a:r>
          </a:p>
          <a:p>
            <a:r>
              <a:rPr lang="fa-IR" sz="2800" dirty="0"/>
              <a:t>با استفاده از داده های مختلف مثل </a:t>
            </a:r>
            <a:r>
              <a:rPr lang="fa-IR" sz="2800" dirty="0" err="1"/>
              <a:t>تراکنش</a:t>
            </a:r>
            <a:r>
              <a:rPr lang="fa-IR" sz="2800" dirty="0"/>
              <a:t> کارت های </a:t>
            </a:r>
            <a:r>
              <a:rPr lang="fa-IR" sz="2800" dirty="0" err="1"/>
              <a:t>اعتباری،داده</a:t>
            </a:r>
            <a:r>
              <a:rPr lang="fa-IR" sz="2800" dirty="0"/>
              <a:t> های جغرافیایی،.. </a:t>
            </a:r>
            <a:r>
              <a:rPr lang="fa-IR" sz="2800" dirty="0" err="1"/>
              <a:t>الگوریتم</a:t>
            </a:r>
            <a:r>
              <a:rPr lang="fa-IR" sz="2800" dirty="0"/>
              <a:t> در می </a:t>
            </a:r>
            <a:r>
              <a:rPr lang="fa-IR" sz="2800" dirty="0" err="1"/>
              <a:t>آوریم.مثل</a:t>
            </a:r>
            <a:r>
              <a:rPr lang="fa-IR" sz="2800" dirty="0"/>
              <a:t> سیستم مدیریت روابط مشتری.</a:t>
            </a:r>
          </a:p>
          <a:p>
            <a:r>
              <a:rPr lang="fa-IR" sz="2800" dirty="0"/>
              <a:t>همه </a:t>
            </a:r>
            <a:r>
              <a:rPr lang="fa-IR" sz="2800" dirty="0" err="1"/>
              <a:t>ی</a:t>
            </a:r>
            <a:r>
              <a:rPr lang="fa-IR" sz="2800" dirty="0"/>
              <a:t> این فرآیند ها به علم به این مساله طی می شود که هزینه </a:t>
            </a:r>
            <a:r>
              <a:rPr lang="fa-IR" sz="2800" dirty="0" err="1"/>
              <a:t>ی</a:t>
            </a:r>
            <a:r>
              <a:rPr lang="fa-IR" sz="2800" dirty="0"/>
              <a:t> دستیابی به مشتری جدید ۵ برابر نگهداری مشتری موجود است.</a:t>
            </a:r>
          </a:p>
        </p:txBody>
      </p:sp>
    </p:spTree>
    <p:extLst>
      <p:ext uri="{BB962C8B-B14F-4D97-AF65-F5344CB8AC3E}">
        <p14:creationId xmlns:p14="http://schemas.microsoft.com/office/powerpoint/2010/main" val="12572266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BBE5543-A631-AC48-909C-EAF20558A9E6}"/>
              </a:ext>
            </a:extLst>
          </p:cNvPr>
          <p:cNvSpPr>
            <a:spLocks noGrp="1"/>
          </p:cNvSpPr>
          <p:nvPr>
            <p:ph type="title"/>
          </p:nvPr>
        </p:nvSpPr>
        <p:spPr/>
        <p:txBody>
          <a:bodyPr/>
          <a:lstStyle/>
          <a:p>
            <a:pPr algn="r"/>
            <a:r>
              <a:rPr lang="fa-IR" dirty="0">
                <a:solidFill>
                  <a:srgbClr val="FFC000"/>
                </a:solidFill>
              </a:rPr>
              <a:t>مدیریت زنجیره تامین و پاسخ کارآمد به مشتری:</a:t>
            </a:r>
          </a:p>
        </p:txBody>
      </p:sp>
      <p:sp>
        <p:nvSpPr>
          <p:cNvPr id="3" name="Content Placeholder 2">
            <a:extLst>
              <a:ext uri="{FF2B5EF4-FFF2-40B4-BE49-F238E27FC236}">
                <a16:creationId xmlns="" xmlns:a16="http://schemas.microsoft.com/office/drawing/2014/main" id="{F2DE7715-E7B2-6A4C-8D9C-29A9542BEBD1}"/>
              </a:ext>
            </a:extLst>
          </p:cNvPr>
          <p:cNvSpPr>
            <a:spLocks noGrp="1"/>
          </p:cNvSpPr>
          <p:nvPr>
            <p:ph idx="1"/>
          </p:nvPr>
        </p:nvSpPr>
        <p:spPr>
          <a:xfrm>
            <a:off x="1066800" y="2230120"/>
            <a:ext cx="10058400" cy="3931920"/>
          </a:xfrm>
        </p:spPr>
        <p:txBody>
          <a:bodyPr>
            <a:normAutofit/>
          </a:bodyPr>
          <a:lstStyle/>
          <a:p>
            <a:r>
              <a:rPr lang="fa-IR" sz="2400" dirty="0"/>
              <a:t>یک راهبرد قدرتمند سطح کسب و کار ایجاد ارتباط میان زنجیره ارزش فروشنده و تامین کننده بنگاه است. از طریق این اتصال یک سیستم کارآمد پاسخ به مشتری ایجاد میشود و هزینه های موجودی کالا کم می شود و کالا و خدمات با سرعت بیشتری به مشتری عرضه میشود. یک سیستم کارآمد پاسخ به مشتری به طور مستقیم تقاضای مشتری را به زنجیره توزیع و تامین و تولید وصل می </a:t>
            </a:r>
            <a:r>
              <a:rPr lang="fa-IR" sz="2400" dirty="0" err="1"/>
              <a:t>کند.پس</a:t>
            </a:r>
            <a:r>
              <a:rPr lang="fa-IR" sz="2400" dirty="0"/>
              <a:t> تولید پس از خرید و سفارش آغاز می شود.</a:t>
            </a:r>
          </a:p>
          <a:p>
            <a:r>
              <a:rPr lang="fa-IR" sz="2400" dirty="0"/>
              <a:t>به خاطر این سهولت و راحتی استفاده از این سیستم اطلاعاتی ،هزینه جایگزینی کالا با محصول رقیب افزایش یافته است پس مشتری نسبت به رقبا  دلسرد می شود.</a:t>
            </a:r>
          </a:p>
        </p:txBody>
      </p:sp>
    </p:spTree>
    <p:extLst>
      <p:ext uri="{BB962C8B-B14F-4D97-AF65-F5344CB8AC3E}">
        <p14:creationId xmlns:p14="http://schemas.microsoft.com/office/powerpoint/2010/main" val="7070292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 xmlns:a16="http://schemas.microsoft.com/office/drawing/2014/main" id="{96059C42-C4F0-3840-8180-0F7C509FA3CE}"/>
              </a:ext>
            </a:extLst>
          </p:cNvPr>
          <p:cNvSpPr/>
          <p:nvPr/>
        </p:nvSpPr>
        <p:spPr>
          <a:xfrm>
            <a:off x="5003799" y="1747422"/>
            <a:ext cx="2095500" cy="1567180"/>
          </a:xfrm>
          <a:prstGeom prst="round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0800000" scaled="1"/>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dirty="0"/>
          </a:p>
        </p:txBody>
      </p:sp>
      <p:sp>
        <p:nvSpPr>
          <p:cNvPr id="5" name="TextBox 4">
            <a:extLst>
              <a:ext uri="{FF2B5EF4-FFF2-40B4-BE49-F238E27FC236}">
                <a16:creationId xmlns="" xmlns:a16="http://schemas.microsoft.com/office/drawing/2014/main" id="{9CF7995B-5481-9F49-BC16-B39751C0B173}"/>
              </a:ext>
            </a:extLst>
          </p:cNvPr>
          <p:cNvSpPr txBox="1"/>
          <p:nvPr/>
        </p:nvSpPr>
        <p:spPr>
          <a:xfrm>
            <a:off x="5000625" y="2221818"/>
            <a:ext cx="2095499" cy="646331"/>
          </a:xfrm>
          <a:prstGeom prst="rect">
            <a:avLst/>
          </a:prstGeom>
          <a:noFill/>
        </p:spPr>
        <p:txBody>
          <a:bodyPr wrap="square" rtlCol="0">
            <a:spAutoFit/>
          </a:bodyPr>
          <a:lstStyle/>
          <a:p>
            <a:pPr marL="0" algn="ctr" defTabSz="457200" rtl="1" eaLnBrk="1" latinLnBrk="0" hangingPunct="1"/>
            <a:r>
              <a:rPr lang="fa-IR" sz="3600" dirty="0">
                <a:solidFill>
                  <a:schemeClr val="bg1"/>
                </a:solidFill>
                <a:latin typeface="A Farhood" panose="02000503000000020004" pitchFamily="2" charset="-78"/>
                <a:cs typeface="A Farhood" panose="02000503000000020004" pitchFamily="2" charset="-78"/>
              </a:rPr>
              <a:t>بنگاه تجاری</a:t>
            </a:r>
          </a:p>
        </p:txBody>
      </p:sp>
      <p:cxnSp>
        <p:nvCxnSpPr>
          <p:cNvPr id="67" name="Straight Connector 66">
            <a:extLst>
              <a:ext uri="{FF2B5EF4-FFF2-40B4-BE49-F238E27FC236}">
                <a16:creationId xmlns="" xmlns:a16="http://schemas.microsoft.com/office/drawing/2014/main" id="{6520B3F7-EC3D-704D-9343-BBA03D7FD737}"/>
              </a:ext>
            </a:extLst>
          </p:cNvPr>
          <p:cNvCxnSpPr>
            <a:cxnSpLocks/>
          </p:cNvCxnSpPr>
          <p:nvPr/>
        </p:nvCxnSpPr>
        <p:spPr>
          <a:xfrm flipH="1" flipV="1">
            <a:off x="3611560" y="1033780"/>
            <a:ext cx="1390652" cy="950840"/>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68" name="Straight Connector 67">
            <a:extLst>
              <a:ext uri="{FF2B5EF4-FFF2-40B4-BE49-F238E27FC236}">
                <a16:creationId xmlns="" xmlns:a16="http://schemas.microsoft.com/office/drawing/2014/main" id="{867838D8-B7AD-EE41-94F9-DCE57D762FBA}"/>
              </a:ext>
            </a:extLst>
          </p:cNvPr>
          <p:cNvCxnSpPr>
            <a:cxnSpLocks/>
          </p:cNvCxnSpPr>
          <p:nvPr/>
        </p:nvCxnSpPr>
        <p:spPr>
          <a:xfrm flipH="1" flipV="1">
            <a:off x="3057525" y="2029460"/>
            <a:ext cx="1917700" cy="110198"/>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69" name="Straight Connector 68">
            <a:extLst>
              <a:ext uri="{FF2B5EF4-FFF2-40B4-BE49-F238E27FC236}">
                <a16:creationId xmlns="" xmlns:a16="http://schemas.microsoft.com/office/drawing/2014/main" id="{4753DA72-53B7-B94C-8E07-3246B0723122}"/>
              </a:ext>
            </a:extLst>
          </p:cNvPr>
          <p:cNvCxnSpPr>
            <a:cxnSpLocks/>
          </p:cNvCxnSpPr>
          <p:nvPr/>
        </p:nvCxnSpPr>
        <p:spPr>
          <a:xfrm flipH="1">
            <a:off x="2968625" y="2350379"/>
            <a:ext cx="2006600" cy="210917"/>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70" name="Straight Connector 69">
            <a:extLst>
              <a:ext uri="{FF2B5EF4-FFF2-40B4-BE49-F238E27FC236}">
                <a16:creationId xmlns="" xmlns:a16="http://schemas.microsoft.com/office/drawing/2014/main" id="{41BD8FCC-DF15-4E42-A301-0F650F4D3F31}"/>
              </a:ext>
            </a:extLst>
          </p:cNvPr>
          <p:cNvCxnSpPr>
            <a:cxnSpLocks/>
          </p:cNvCxnSpPr>
          <p:nvPr/>
        </p:nvCxnSpPr>
        <p:spPr>
          <a:xfrm flipH="1">
            <a:off x="2816225" y="2578442"/>
            <a:ext cx="2159002" cy="570279"/>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71" name="Straight Connector 70">
            <a:extLst>
              <a:ext uri="{FF2B5EF4-FFF2-40B4-BE49-F238E27FC236}">
                <a16:creationId xmlns="" xmlns:a16="http://schemas.microsoft.com/office/drawing/2014/main" id="{04C7EB08-9036-5545-A0C2-822A1487C0B8}"/>
              </a:ext>
            </a:extLst>
          </p:cNvPr>
          <p:cNvCxnSpPr>
            <a:cxnSpLocks/>
          </p:cNvCxnSpPr>
          <p:nvPr/>
        </p:nvCxnSpPr>
        <p:spPr>
          <a:xfrm flipH="1">
            <a:off x="3197242" y="2845777"/>
            <a:ext cx="1777983" cy="1361295"/>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sp>
        <p:nvSpPr>
          <p:cNvPr id="72" name="Oval 71">
            <a:extLst>
              <a:ext uri="{FF2B5EF4-FFF2-40B4-BE49-F238E27FC236}">
                <a16:creationId xmlns="" xmlns:a16="http://schemas.microsoft.com/office/drawing/2014/main" id="{40C0EDBC-FC5C-9A42-80A3-73A4D4D2E4C6}"/>
              </a:ext>
            </a:extLst>
          </p:cNvPr>
          <p:cNvSpPr/>
          <p:nvPr/>
        </p:nvSpPr>
        <p:spPr>
          <a:xfrm>
            <a:off x="3057525" y="715401"/>
            <a:ext cx="660400" cy="6731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marL="0" algn="ctr" defTabSz="457200" rtl="1" eaLnBrk="1" latinLnBrk="0" hangingPunct="1"/>
            <a:endParaRPr lang="fa-IR"/>
          </a:p>
        </p:txBody>
      </p:sp>
      <p:sp>
        <p:nvSpPr>
          <p:cNvPr id="73" name="Oval 72">
            <a:extLst>
              <a:ext uri="{FF2B5EF4-FFF2-40B4-BE49-F238E27FC236}">
                <a16:creationId xmlns="" xmlns:a16="http://schemas.microsoft.com/office/drawing/2014/main" id="{3C7F5825-D60B-BB40-85ED-EECC8AFE4588}"/>
              </a:ext>
            </a:extLst>
          </p:cNvPr>
          <p:cNvSpPr/>
          <p:nvPr/>
        </p:nvSpPr>
        <p:spPr>
          <a:xfrm>
            <a:off x="2727325" y="3835794"/>
            <a:ext cx="660400" cy="6731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marL="0" algn="ctr" defTabSz="457200" rtl="1" eaLnBrk="1" latinLnBrk="0" hangingPunct="1"/>
            <a:endParaRPr lang="fa-IR"/>
          </a:p>
        </p:txBody>
      </p:sp>
      <p:sp>
        <p:nvSpPr>
          <p:cNvPr id="74" name="Oval 73">
            <a:extLst>
              <a:ext uri="{FF2B5EF4-FFF2-40B4-BE49-F238E27FC236}">
                <a16:creationId xmlns="" xmlns:a16="http://schemas.microsoft.com/office/drawing/2014/main" id="{DF92F47E-38DC-B149-8971-BADF9DA5B9D6}"/>
              </a:ext>
            </a:extLst>
          </p:cNvPr>
          <p:cNvSpPr/>
          <p:nvPr/>
        </p:nvSpPr>
        <p:spPr>
          <a:xfrm>
            <a:off x="2501902" y="1571919"/>
            <a:ext cx="660400" cy="6731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0" algn="ctr" defTabSz="457200" rtl="1" eaLnBrk="1" latinLnBrk="0" hangingPunct="1"/>
            <a:endParaRPr lang="fa-IR"/>
          </a:p>
        </p:txBody>
      </p:sp>
      <p:sp>
        <p:nvSpPr>
          <p:cNvPr id="75" name="Oval 74">
            <a:extLst>
              <a:ext uri="{FF2B5EF4-FFF2-40B4-BE49-F238E27FC236}">
                <a16:creationId xmlns="" xmlns:a16="http://schemas.microsoft.com/office/drawing/2014/main" id="{23A17524-92A0-EA43-859D-1EB359A1875F}"/>
              </a:ext>
            </a:extLst>
          </p:cNvPr>
          <p:cNvSpPr/>
          <p:nvPr/>
        </p:nvSpPr>
        <p:spPr>
          <a:xfrm>
            <a:off x="2479675" y="3023479"/>
            <a:ext cx="660400" cy="6731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0" algn="ctr" defTabSz="457200" rtl="1" eaLnBrk="1" latinLnBrk="0" hangingPunct="1"/>
            <a:endParaRPr lang="fa-IR"/>
          </a:p>
        </p:txBody>
      </p:sp>
      <p:sp>
        <p:nvSpPr>
          <p:cNvPr id="76" name="Oval 75">
            <a:extLst>
              <a:ext uri="{FF2B5EF4-FFF2-40B4-BE49-F238E27FC236}">
                <a16:creationId xmlns="" xmlns:a16="http://schemas.microsoft.com/office/drawing/2014/main" id="{85314945-BFED-D94A-90E8-F6181C7FCC41}"/>
              </a:ext>
            </a:extLst>
          </p:cNvPr>
          <p:cNvSpPr/>
          <p:nvPr/>
        </p:nvSpPr>
        <p:spPr>
          <a:xfrm>
            <a:off x="2403478" y="2350379"/>
            <a:ext cx="660400" cy="6731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marL="0" algn="ctr" defTabSz="457200" rtl="1" eaLnBrk="1" latinLnBrk="0" hangingPunct="1"/>
            <a:endParaRPr lang="fa-IR"/>
          </a:p>
        </p:txBody>
      </p:sp>
      <p:cxnSp>
        <p:nvCxnSpPr>
          <p:cNvPr id="77" name="Straight Connector 76">
            <a:extLst>
              <a:ext uri="{FF2B5EF4-FFF2-40B4-BE49-F238E27FC236}">
                <a16:creationId xmlns="" xmlns:a16="http://schemas.microsoft.com/office/drawing/2014/main" id="{75DC7330-208B-D14D-BDBC-C6A2E4EA1312}"/>
              </a:ext>
            </a:extLst>
          </p:cNvPr>
          <p:cNvCxnSpPr/>
          <p:nvPr/>
        </p:nvCxnSpPr>
        <p:spPr>
          <a:xfrm flipV="1">
            <a:off x="7137411" y="1060744"/>
            <a:ext cx="1651000" cy="858520"/>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78" name="Straight Connector 77">
            <a:extLst>
              <a:ext uri="{FF2B5EF4-FFF2-40B4-BE49-F238E27FC236}">
                <a16:creationId xmlns="" xmlns:a16="http://schemas.microsoft.com/office/drawing/2014/main" id="{2874C949-A2EF-2142-9E62-A44B8535E15E}"/>
              </a:ext>
            </a:extLst>
          </p:cNvPr>
          <p:cNvCxnSpPr>
            <a:cxnSpLocks/>
          </p:cNvCxnSpPr>
          <p:nvPr/>
        </p:nvCxnSpPr>
        <p:spPr>
          <a:xfrm flipV="1">
            <a:off x="7096124" y="1950844"/>
            <a:ext cx="2057400" cy="166810"/>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79" name="Straight Connector 78">
            <a:extLst>
              <a:ext uri="{FF2B5EF4-FFF2-40B4-BE49-F238E27FC236}">
                <a16:creationId xmlns="" xmlns:a16="http://schemas.microsoft.com/office/drawing/2014/main" id="{1044EF21-81BC-064E-92F9-0E0E7DD0F625}"/>
              </a:ext>
            </a:extLst>
          </p:cNvPr>
          <p:cNvCxnSpPr>
            <a:cxnSpLocks/>
          </p:cNvCxnSpPr>
          <p:nvPr/>
        </p:nvCxnSpPr>
        <p:spPr>
          <a:xfrm>
            <a:off x="7127884" y="2252260"/>
            <a:ext cx="2165351" cy="202053"/>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80" name="Straight Connector 79">
            <a:extLst>
              <a:ext uri="{FF2B5EF4-FFF2-40B4-BE49-F238E27FC236}">
                <a16:creationId xmlns="" xmlns:a16="http://schemas.microsoft.com/office/drawing/2014/main" id="{F8C6EDDB-3912-1147-8F47-5E1EECEFE42F}"/>
              </a:ext>
            </a:extLst>
          </p:cNvPr>
          <p:cNvCxnSpPr>
            <a:cxnSpLocks/>
          </p:cNvCxnSpPr>
          <p:nvPr/>
        </p:nvCxnSpPr>
        <p:spPr>
          <a:xfrm>
            <a:off x="7131061" y="2455837"/>
            <a:ext cx="1885950" cy="662598"/>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cxnSp>
        <p:nvCxnSpPr>
          <p:cNvPr id="81" name="Straight Connector 80">
            <a:extLst>
              <a:ext uri="{FF2B5EF4-FFF2-40B4-BE49-F238E27FC236}">
                <a16:creationId xmlns="" xmlns:a16="http://schemas.microsoft.com/office/drawing/2014/main" id="{CADF7ACA-19C2-824F-8CDB-3706C8E92722}"/>
              </a:ext>
            </a:extLst>
          </p:cNvPr>
          <p:cNvCxnSpPr>
            <a:cxnSpLocks/>
          </p:cNvCxnSpPr>
          <p:nvPr/>
        </p:nvCxnSpPr>
        <p:spPr>
          <a:xfrm>
            <a:off x="7121522" y="2689565"/>
            <a:ext cx="1403350" cy="1338679"/>
          </a:xfrm>
          <a:prstGeom prst="line">
            <a:avLst/>
          </a:prstGeom>
          <a:ln w="38100">
            <a:solidFill>
              <a:schemeClr val="tx1">
                <a:lumMod val="50000"/>
              </a:schemeClr>
            </a:solidFill>
          </a:ln>
        </p:spPr>
        <p:style>
          <a:lnRef idx="3">
            <a:schemeClr val="dk1"/>
          </a:lnRef>
          <a:fillRef idx="0">
            <a:schemeClr val="dk1"/>
          </a:fillRef>
          <a:effectRef idx="2">
            <a:schemeClr val="dk1"/>
          </a:effectRef>
          <a:fontRef idx="minor">
            <a:schemeClr val="tx1"/>
          </a:fontRef>
        </p:style>
      </p:cxnSp>
      <p:sp>
        <p:nvSpPr>
          <p:cNvPr id="82" name="Oval 81">
            <a:extLst>
              <a:ext uri="{FF2B5EF4-FFF2-40B4-BE49-F238E27FC236}">
                <a16:creationId xmlns="" xmlns:a16="http://schemas.microsoft.com/office/drawing/2014/main" id="{7F461380-D912-E64B-8DDE-33B1DB2D9E17}"/>
              </a:ext>
            </a:extLst>
          </p:cNvPr>
          <p:cNvSpPr/>
          <p:nvPr/>
        </p:nvSpPr>
        <p:spPr>
          <a:xfrm>
            <a:off x="8686811" y="661110"/>
            <a:ext cx="660400" cy="6731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marL="0" algn="ctr" defTabSz="457200" rtl="1" eaLnBrk="1" latinLnBrk="0" hangingPunct="1"/>
            <a:endParaRPr lang="fa-IR"/>
          </a:p>
        </p:txBody>
      </p:sp>
      <p:sp>
        <p:nvSpPr>
          <p:cNvPr id="83" name="Oval 82">
            <a:extLst>
              <a:ext uri="{FF2B5EF4-FFF2-40B4-BE49-F238E27FC236}">
                <a16:creationId xmlns="" xmlns:a16="http://schemas.microsoft.com/office/drawing/2014/main" id="{5D0A0A02-04EB-C145-8A98-13AA2CCE109A}"/>
              </a:ext>
            </a:extLst>
          </p:cNvPr>
          <p:cNvSpPr/>
          <p:nvPr/>
        </p:nvSpPr>
        <p:spPr>
          <a:xfrm>
            <a:off x="9074185" y="1523525"/>
            <a:ext cx="688957" cy="6731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0" algn="ctr" defTabSz="457200" rtl="1" eaLnBrk="1" latinLnBrk="0" hangingPunct="1"/>
            <a:endParaRPr lang="fa-IR"/>
          </a:p>
        </p:txBody>
      </p:sp>
      <p:sp>
        <p:nvSpPr>
          <p:cNvPr id="84" name="Oval 83">
            <a:extLst>
              <a:ext uri="{FF2B5EF4-FFF2-40B4-BE49-F238E27FC236}">
                <a16:creationId xmlns="" xmlns:a16="http://schemas.microsoft.com/office/drawing/2014/main" id="{E2656B77-485C-3E49-A142-62F2AA3511A6}"/>
              </a:ext>
            </a:extLst>
          </p:cNvPr>
          <p:cNvSpPr/>
          <p:nvPr/>
        </p:nvSpPr>
        <p:spPr>
          <a:xfrm>
            <a:off x="8921758" y="2985478"/>
            <a:ext cx="660400" cy="673100"/>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marL="0" algn="ctr" defTabSz="457200" rtl="1" eaLnBrk="1" latinLnBrk="0" hangingPunct="1"/>
            <a:endParaRPr lang="fa-IR"/>
          </a:p>
        </p:txBody>
      </p:sp>
      <p:sp>
        <p:nvSpPr>
          <p:cNvPr id="85" name="Oval 84">
            <a:extLst>
              <a:ext uri="{FF2B5EF4-FFF2-40B4-BE49-F238E27FC236}">
                <a16:creationId xmlns="" xmlns:a16="http://schemas.microsoft.com/office/drawing/2014/main" id="{838C2B11-595B-974D-8430-20FBC3191F49}"/>
              </a:ext>
            </a:extLst>
          </p:cNvPr>
          <p:cNvSpPr/>
          <p:nvPr/>
        </p:nvSpPr>
        <p:spPr>
          <a:xfrm>
            <a:off x="9118611" y="2263203"/>
            <a:ext cx="660400" cy="6731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marL="0" algn="ctr" defTabSz="457200" rtl="1" eaLnBrk="1" latinLnBrk="0" hangingPunct="1"/>
            <a:endParaRPr lang="fa-IR"/>
          </a:p>
        </p:txBody>
      </p:sp>
      <p:sp>
        <p:nvSpPr>
          <p:cNvPr id="86" name="Oval 85">
            <a:extLst>
              <a:ext uri="{FF2B5EF4-FFF2-40B4-BE49-F238E27FC236}">
                <a16:creationId xmlns="" xmlns:a16="http://schemas.microsoft.com/office/drawing/2014/main" id="{B377B7A3-9289-3B4B-9A1F-F2CD4CBA46AA}"/>
              </a:ext>
            </a:extLst>
          </p:cNvPr>
          <p:cNvSpPr/>
          <p:nvPr/>
        </p:nvSpPr>
        <p:spPr>
          <a:xfrm>
            <a:off x="8458211" y="3870522"/>
            <a:ext cx="660400" cy="673100"/>
          </a:xfrm>
          <a:prstGeom prst="ellipse">
            <a:avLst/>
          </a:prstGeom>
        </p:spPr>
        <p:style>
          <a:lnRef idx="0">
            <a:schemeClr val="accent4"/>
          </a:lnRef>
          <a:fillRef idx="3">
            <a:schemeClr val="accent4"/>
          </a:fillRef>
          <a:effectRef idx="3">
            <a:schemeClr val="accent4"/>
          </a:effectRef>
          <a:fontRef idx="minor">
            <a:schemeClr val="lt1"/>
          </a:fontRef>
        </p:style>
        <p:txBody>
          <a:bodyPr rtlCol="0" anchor="ctr"/>
          <a:lstStyle/>
          <a:p>
            <a:pPr marL="0" algn="ctr" defTabSz="457200" rtl="1" eaLnBrk="1" latinLnBrk="0" hangingPunct="1"/>
            <a:endParaRPr lang="fa-IR"/>
          </a:p>
        </p:txBody>
      </p:sp>
      <p:cxnSp>
        <p:nvCxnSpPr>
          <p:cNvPr id="92" name="Straight Connector 91">
            <a:extLst>
              <a:ext uri="{FF2B5EF4-FFF2-40B4-BE49-F238E27FC236}">
                <a16:creationId xmlns="" xmlns:a16="http://schemas.microsoft.com/office/drawing/2014/main" id="{E1DA2E11-88A0-7642-B315-D0699F0E3C0E}"/>
              </a:ext>
            </a:extLst>
          </p:cNvPr>
          <p:cNvCxnSpPr>
            <a:cxnSpLocks/>
          </p:cNvCxnSpPr>
          <p:nvPr/>
        </p:nvCxnSpPr>
        <p:spPr>
          <a:xfrm>
            <a:off x="3009900" y="4775200"/>
            <a:ext cx="6007111" cy="0"/>
          </a:xfrm>
          <a:prstGeom prst="line">
            <a:avLst/>
          </a:prstGeom>
          <a:ln w="9525" cap="flat" cmpd="sng" algn="ctr">
            <a:solidFill>
              <a:schemeClr val="tx1">
                <a:lumMod val="95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95" name="Straight Arrow Connector 94">
            <a:extLst>
              <a:ext uri="{FF2B5EF4-FFF2-40B4-BE49-F238E27FC236}">
                <a16:creationId xmlns="" xmlns:a16="http://schemas.microsoft.com/office/drawing/2014/main" id="{B230F5C3-F08B-CE4E-AE59-FC15571446C7}"/>
              </a:ext>
            </a:extLst>
          </p:cNvPr>
          <p:cNvCxnSpPr/>
          <p:nvPr/>
        </p:nvCxnSpPr>
        <p:spPr>
          <a:xfrm>
            <a:off x="2968625" y="4775200"/>
            <a:ext cx="0" cy="546100"/>
          </a:xfrm>
          <a:prstGeom prst="straightConnector1">
            <a:avLst/>
          </a:prstGeom>
          <a:ln w="9525" cap="flat" cmpd="sng" algn="ctr">
            <a:solidFill>
              <a:schemeClr val="tx1">
                <a:lumMod val="95000"/>
              </a:schemeClr>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97" name="TextBox 96">
            <a:extLst>
              <a:ext uri="{FF2B5EF4-FFF2-40B4-BE49-F238E27FC236}">
                <a16:creationId xmlns="" xmlns:a16="http://schemas.microsoft.com/office/drawing/2014/main" id="{24FAD9DA-390D-E443-B896-FCCA411907ED}"/>
              </a:ext>
            </a:extLst>
          </p:cNvPr>
          <p:cNvSpPr txBox="1"/>
          <p:nvPr/>
        </p:nvSpPr>
        <p:spPr>
          <a:xfrm>
            <a:off x="8348706" y="102664"/>
            <a:ext cx="1450958"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marL="0" algn="ctr" defTabSz="457200" rtl="1" eaLnBrk="1" latinLnBrk="0" hangingPunct="1"/>
            <a:r>
              <a:rPr lang="fa-IR" sz="2800" dirty="0">
                <a:solidFill>
                  <a:schemeClr val="bg1"/>
                </a:solidFill>
                <a:latin typeface="A Farhood" panose="02000503000000020004" pitchFamily="2" charset="-78"/>
                <a:cs typeface="A Farhood" panose="02000503000000020004" pitchFamily="2" charset="-78"/>
              </a:rPr>
              <a:t>مشتریان</a:t>
            </a:r>
          </a:p>
        </p:txBody>
      </p:sp>
      <p:sp>
        <p:nvSpPr>
          <p:cNvPr id="98" name="TextBox 97">
            <a:extLst>
              <a:ext uri="{FF2B5EF4-FFF2-40B4-BE49-F238E27FC236}">
                <a16:creationId xmlns="" xmlns:a16="http://schemas.microsoft.com/office/drawing/2014/main" id="{1401E8D9-C376-A740-93B6-53C364D94810}"/>
              </a:ext>
            </a:extLst>
          </p:cNvPr>
          <p:cNvSpPr txBox="1"/>
          <p:nvPr/>
        </p:nvSpPr>
        <p:spPr>
          <a:xfrm>
            <a:off x="2489200" y="116907"/>
            <a:ext cx="1482725"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marL="0" algn="ctr" defTabSz="457200" rtl="1" eaLnBrk="1" latinLnBrk="0" hangingPunct="1"/>
            <a:r>
              <a:rPr lang="fa-IR" sz="2800" dirty="0">
                <a:solidFill>
                  <a:schemeClr val="bg1"/>
                </a:solidFill>
                <a:latin typeface="A Farhood" panose="02000503000000020004" pitchFamily="2" charset="-78"/>
                <a:cs typeface="A Farhood" panose="02000503000000020004" pitchFamily="2" charset="-78"/>
              </a:rPr>
              <a:t>فروشندگان</a:t>
            </a:r>
          </a:p>
        </p:txBody>
      </p:sp>
      <p:sp>
        <p:nvSpPr>
          <p:cNvPr id="99" name="TextBox 98">
            <a:extLst>
              <a:ext uri="{FF2B5EF4-FFF2-40B4-BE49-F238E27FC236}">
                <a16:creationId xmlns="" xmlns:a16="http://schemas.microsoft.com/office/drawing/2014/main" id="{BBF621FC-4DF0-A047-9CB3-9CDE2AAD9B2D}"/>
              </a:ext>
            </a:extLst>
          </p:cNvPr>
          <p:cNvSpPr txBox="1"/>
          <p:nvPr/>
        </p:nvSpPr>
        <p:spPr>
          <a:xfrm>
            <a:off x="5141520" y="218594"/>
            <a:ext cx="1813708" cy="400110"/>
          </a:xfrm>
          <a:prstGeom prst="rect">
            <a:avLst/>
          </a:prstGeom>
          <a:solidFill>
            <a:srgbClr val="FFC000"/>
          </a:solidFill>
        </p:spPr>
        <p:style>
          <a:lnRef idx="1">
            <a:schemeClr val="accent4"/>
          </a:lnRef>
          <a:fillRef idx="2">
            <a:schemeClr val="accent4"/>
          </a:fillRef>
          <a:effectRef idx="1">
            <a:schemeClr val="accent4"/>
          </a:effectRef>
          <a:fontRef idx="minor">
            <a:schemeClr val="dk1"/>
          </a:fontRef>
        </p:style>
        <p:txBody>
          <a:bodyPr wrap="square" rtlCol="0">
            <a:spAutoFit/>
          </a:bodyPr>
          <a:lstStyle/>
          <a:p>
            <a:pPr marL="0" algn="ct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استراتژی سطح کسب و کار</a:t>
            </a:r>
          </a:p>
        </p:txBody>
      </p:sp>
      <p:sp>
        <p:nvSpPr>
          <p:cNvPr id="100" name="TextBox 99">
            <a:extLst>
              <a:ext uri="{FF2B5EF4-FFF2-40B4-BE49-F238E27FC236}">
                <a16:creationId xmlns="" xmlns:a16="http://schemas.microsoft.com/office/drawing/2014/main" id="{C6F36B58-34C3-954C-8722-232E613233FE}"/>
              </a:ext>
            </a:extLst>
          </p:cNvPr>
          <p:cNvSpPr txBox="1"/>
          <p:nvPr/>
        </p:nvSpPr>
        <p:spPr>
          <a:xfrm>
            <a:off x="1847057" y="5321300"/>
            <a:ext cx="2325686" cy="1323439"/>
          </a:xfrm>
          <a:prstGeom prst="rect">
            <a:avLst/>
          </a:prstGeom>
          <a:solidFill>
            <a:srgbClr val="FFC000"/>
          </a:solidFill>
        </p:spPr>
        <p:style>
          <a:lnRef idx="0">
            <a:schemeClr val="accent4"/>
          </a:lnRef>
          <a:fillRef idx="3">
            <a:schemeClr val="accent4"/>
          </a:fillRef>
          <a:effectRef idx="3">
            <a:schemeClr val="accent4"/>
          </a:effectRef>
          <a:fontRef idx="minor">
            <a:schemeClr val="lt1"/>
          </a:fontRef>
        </p:style>
        <p:txBody>
          <a:bodyPr wrap="square" rtlCol="0">
            <a:spAutoFit/>
          </a:bodyPr>
          <a:lstStyle/>
          <a:p>
            <a:pPr marL="0" algn="ct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مدیریت زنجیره تامین</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موجودی بدون کالا</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جایگزینی مستمر</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تحویل به هنگام</a:t>
            </a:r>
          </a:p>
        </p:txBody>
      </p:sp>
      <p:sp>
        <p:nvSpPr>
          <p:cNvPr id="102" name="TextBox 101">
            <a:extLst>
              <a:ext uri="{FF2B5EF4-FFF2-40B4-BE49-F238E27FC236}">
                <a16:creationId xmlns="" xmlns:a16="http://schemas.microsoft.com/office/drawing/2014/main" id="{63884079-9700-4347-9E79-5DCFDFBD6AEC}"/>
              </a:ext>
            </a:extLst>
          </p:cNvPr>
          <p:cNvSpPr txBox="1"/>
          <p:nvPr/>
        </p:nvSpPr>
        <p:spPr>
          <a:xfrm>
            <a:off x="7896218" y="5358813"/>
            <a:ext cx="2241585" cy="1323439"/>
          </a:xfrm>
          <a:prstGeom prst="rect">
            <a:avLst/>
          </a:prstGeom>
          <a:solidFill>
            <a:srgbClr val="FFC000"/>
          </a:solidFill>
        </p:spPr>
        <p:style>
          <a:lnRef idx="0">
            <a:schemeClr val="accent4"/>
          </a:lnRef>
          <a:fillRef idx="3">
            <a:schemeClr val="accent4"/>
          </a:fillRef>
          <a:effectRef idx="3">
            <a:schemeClr val="accent4"/>
          </a:effectRef>
          <a:fontRef idx="minor">
            <a:schemeClr val="lt1"/>
          </a:fontRef>
        </p:style>
        <p:txBody>
          <a:bodyPr wrap="square" rtlCol="0">
            <a:spAutoFit/>
          </a:bodyPr>
          <a:lstStyle/>
          <a:p>
            <a:pPr marL="0" algn="ct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پاسخ کارآمد به مشتری</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سیستم های نقطه فروش</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تحلیل داده</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سفارشات آنلاین</a:t>
            </a:r>
          </a:p>
        </p:txBody>
      </p:sp>
      <p:sp>
        <p:nvSpPr>
          <p:cNvPr id="103" name="TextBox 102">
            <a:extLst>
              <a:ext uri="{FF2B5EF4-FFF2-40B4-BE49-F238E27FC236}">
                <a16:creationId xmlns="" xmlns:a16="http://schemas.microsoft.com/office/drawing/2014/main" id="{52469564-933A-1145-8848-67CAA5624AD2}"/>
              </a:ext>
            </a:extLst>
          </p:cNvPr>
          <p:cNvSpPr txBox="1"/>
          <p:nvPr/>
        </p:nvSpPr>
        <p:spPr>
          <a:xfrm>
            <a:off x="4640269" y="5134536"/>
            <a:ext cx="2705099" cy="1631216"/>
          </a:xfrm>
          <a:prstGeom prst="rect">
            <a:avLst/>
          </a:prstGeom>
          <a:solidFill>
            <a:srgbClr val="FFC000"/>
          </a:solidFill>
        </p:spPr>
        <p:style>
          <a:lnRef idx="0">
            <a:schemeClr val="accent4"/>
          </a:lnRef>
          <a:fillRef idx="3">
            <a:schemeClr val="accent4"/>
          </a:fillRef>
          <a:effectRef idx="3">
            <a:schemeClr val="accent4"/>
          </a:effectRef>
          <a:fontRef idx="minor">
            <a:schemeClr val="lt1"/>
          </a:fontRef>
        </p:style>
        <p:txBody>
          <a:bodyPr wrap="square" rtlCol="0">
            <a:spAutoFit/>
          </a:bodyPr>
          <a:lstStyle/>
          <a:p>
            <a:pPr marL="0" algn="ct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راهبرد درون شرکت</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تمایز محصول(محصولات فناوری اطلاعات)</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تفکیک متمرکز(تحلیل داده)</a:t>
            </a:r>
          </a:p>
          <a:p>
            <a:pPr marL="0" algn="r" defTabSz="457200" rtl="1" eaLnBrk="1" latinLnBrk="0" hangingPunct="1"/>
            <a:r>
              <a:rPr lang="fa-IR" sz="2000" dirty="0">
                <a:solidFill>
                  <a:schemeClr val="bg1"/>
                </a:solidFill>
                <a:latin typeface="A Farhood" panose="02000503000000020004" pitchFamily="2" charset="-78"/>
                <a:cs typeface="A Farhood" panose="02000503000000020004" pitchFamily="2" charset="-78"/>
              </a:rPr>
              <a:t>تولید کننده کم هزینه</a:t>
            </a:r>
          </a:p>
        </p:txBody>
      </p:sp>
      <p:cxnSp>
        <p:nvCxnSpPr>
          <p:cNvPr id="105" name="Straight Connector 104">
            <a:extLst>
              <a:ext uri="{FF2B5EF4-FFF2-40B4-BE49-F238E27FC236}">
                <a16:creationId xmlns="" xmlns:a16="http://schemas.microsoft.com/office/drawing/2014/main" id="{5C91BDCF-7C7E-344E-9FB7-D21BAFC1728E}"/>
              </a:ext>
            </a:extLst>
          </p:cNvPr>
          <p:cNvCxnSpPr/>
          <p:nvPr/>
        </p:nvCxnSpPr>
        <p:spPr>
          <a:xfrm>
            <a:off x="9010695" y="4775200"/>
            <a:ext cx="0" cy="546100"/>
          </a:xfrm>
          <a:prstGeom prst="line">
            <a:avLst/>
          </a:prstGeom>
          <a:ln>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 xmlns:a16="http://schemas.microsoft.com/office/drawing/2014/main" id="{4F186F25-0545-0946-9663-F8364124194A}"/>
              </a:ext>
            </a:extLst>
          </p:cNvPr>
          <p:cNvSpPr txBox="1"/>
          <p:nvPr/>
        </p:nvSpPr>
        <p:spPr>
          <a:xfrm>
            <a:off x="9904451" y="1183978"/>
            <a:ext cx="1828800" cy="3970318"/>
          </a:xfrm>
          <a:prstGeom prst="rect">
            <a:avLst/>
          </a:prstGeom>
          <a:noFill/>
        </p:spPr>
        <p:txBody>
          <a:bodyPr wrap="square" rtlCol="0">
            <a:spAutoFit/>
          </a:bodyPr>
          <a:lstStyle/>
          <a:p>
            <a:pPr marL="0" algn="r" defTabSz="457200" rtl="1" eaLnBrk="1" latinLnBrk="0" hangingPunct="1"/>
            <a:r>
              <a:rPr lang="fa-IR" dirty="0">
                <a:latin typeface="A Farhood" panose="02000503000000020004" pitchFamily="2" charset="-78"/>
                <a:cs typeface="A Farhood" panose="02000503000000020004" pitchFamily="2" charset="-78"/>
              </a:rPr>
              <a:t>* راهبرد سطح کسب و کار:</a:t>
            </a:r>
          </a:p>
          <a:p>
            <a:pPr marL="0" algn="r" defTabSz="457200" rtl="1" eaLnBrk="1" latinLnBrk="0" hangingPunct="1"/>
            <a:r>
              <a:rPr lang="fa-IR" dirty="0">
                <a:latin typeface="A Farhood" panose="02000503000000020004" pitchFamily="2" charset="-78"/>
                <a:cs typeface="A Farhood" panose="02000503000000020004" pitchFamily="2" charset="-78"/>
              </a:rPr>
              <a:t>سیستم کارآمد پاسخ به مشتری و مدیریت زنجیره تامین اغلب ارتباط متقابل دارند و به بنگاه ها  کمک میکنند تا در عین کاهش هزینه های عملیاتی به ایمن سازی مشتریان و تامین </a:t>
            </a:r>
            <a:r>
              <a:rPr lang="fa-IR" dirty="0" err="1">
                <a:latin typeface="A Farhood" panose="02000503000000020004" pitchFamily="2" charset="-78"/>
                <a:cs typeface="A Farhood" panose="02000503000000020004" pitchFamily="2" charset="-78"/>
              </a:rPr>
              <a:t>کنندگان</a:t>
            </a:r>
            <a:r>
              <a:rPr lang="fa-IR" dirty="0">
                <a:latin typeface="A Farhood" panose="02000503000000020004" pitchFamily="2" charset="-78"/>
                <a:cs typeface="A Farhood" panose="02000503000000020004" pitchFamily="2" charset="-78"/>
              </a:rPr>
              <a:t> </a:t>
            </a:r>
            <a:r>
              <a:rPr lang="fa-IR" dirty="0" err="1">
                <a:latin typeface="A Farhood" panose="02000503000000020004" pitchFamily="2" charset="-78"/>
                <a:cs typeface="A Farhood" panose="02000503000000020004" pitchFamily="2" charset="-78"/>
              </a:rPr>
              <a:t>بپردازد.انواع</a:t>
            </a:r>
            <a:r>
              <a:rPr lang="fa-IR" dirty="0">
                <a:latin typeface="A Farhood" panose="02000503000000020004" pitchFamily="2" charset="-78"/>
                <a:cs typeface="A Farhood" panose="02000503000000020004" pitchFamily="2" charset="-78"/>
              </a:rPr>
              <a:t> دیگر سیستم ها می تواند برای حمایت از راهبرد های تمایز محصول ،تفکیک متمرکز و تولید کننده کم هزینه مورد استفاده قرار گیرد.</a:t>
            </a:r>
          </a:p>
        </p:txBody>
      </p:sp>
    </p:spTree>
    <p:extLst>
      <p:ext uri="{BB962C8B-B14F-4D97-AF65-F5344CB8AC3E}">
        <p14:creationId xmlns:p14="http://schemas.microsoft.com/office/powerpoint/2010/main" val="5196512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39A3F06-ABD9-E342-9860-1BF9F32321E6}"/>
              </a:ext>
            </a:extLst>
          </p:cNvPr>
          <p:cNvSpPr>
            <a:spLocks noGrp="1"/>
          </p:cNvSpPr>
          <p:nvPr>
            <p:ph type="title"/>
          </p:nvPr>
        </p:nvSpPr>
        <p:spPr>
          <a:xfrm>
            <a:off x="1066800" y="896594"/>
            <a:ext cx="10058400" cy="1371600"/>
          </a:xfrm>
        </p:spPr>
        <p:txBody>
          <a:bodyPr>
            <a:normAutofit fontScale="90000"/>
          </a:bodyPr>
          <a:lstStyle/>
          <a:p>
            <a:pPr algn="r"/>
            <a:r>
              <a:rPr lang="fa-IR" dirty="0">
                <a:solidFill>
                  <a:srgbClr val="FFC000"/>
                </a:solidFill>
              </a:rPr>
              <a:t>راهبرد سطح بنگاه:</a:t>
            </a:r>
            <a:br>
              <a:rPr lang="fa-IR" dirty="0">
                <a:solidFill>
                  <a:srgbClr val="FFC000"/>
                </a:solidFill>
              </a:rPr>
            </a:br>
            <a:r>
              <a:rPr lang="fa-IR" dirty="0">
                <a:solidFill>
                  <a:srgbClr val="FFC000"/>
                </a:solidFill>
              </a:rPr>
              <a:t/>
            </a:r>
            <a:br>
              <a:rPr lang="fa-IR" dirty="0">
                <a:solidFill>
                  <a:srgbClr val="FFC000"/>
                </a:solidFill>
              </a:rPr>
            </a:br>
            <a:r>
              <a:rPr lang="fa-IR" sz="3100" dirty="0">
                <a:solidFill>
                  <a:schemeClr val="tx1">
                    <a:lumMod val="95000"/>
                  </a:schemeClr>
                </a:solidFill>
              </a:rPr>
              <a:t>بنگاه مجموعه ای از کسب و کارهاست که </a:t>
            </a:r>
            <a:r>
              <a:rPr lang="fa-IR" sz="3100" dirty="0" err="1">
                <a:solidFill>
                  <a:schemeClr val="tx1">
                    <a:lumMod val="95000"/>
                  </a:schemeClr>
                </a:solidFill>
              </a:rPr>
              <a:t>درآمدش</a:t>
            </a:r>
            <a:r>
              <a:rPr lang="fa-IR" sz="3100" dirty="0">
                <a:solidFill>
                  <a:schemeClr val="tx1">
                    <a:lumMod val="95000"/>
                  </a:schemeClr>
                </a:solidFill>
              </a:rPr>
              <a:t> مستقیما به عملکرد واحدهای کسب و کاری گره خورده است.</a:t>
            </a:r>
            <a:br>
              <a:rPr lang="fa-IR" sz="3100" dirty="0">
                <a:solidFill>
                  <a:schemeClr val="tx1">
                    <a:lumMod val="95000"/>
                  </a:schemeClr>
                </a:solidFill>
              </a:rPr>
            </a:br>
            <a:r>
              <a:rPr lang="fa-IR" sz="3100" dirty="0">
                <a:solidFill>
                  <a:schemeClr val="tx1">
                    <a:lumMod val="95000"/>
                  </a:schemeClr>
                </a:solidFill>
              </a:rPr>
              <a:t>سیستم های اطلاعاتی از طریق افزایش </a:t>
            </a:r>
            <a:r>
              <a:rPr lang="fa-IR" sz="3100" dirty="0">
                <a:solidFill>
                  <a:srgbClr val="FFC000"/>
                </a:solidFill>
              </a:rPr>
              <a:t>شایستگی هسته ای و هم افزایی </a:t>
            </a:r>
            <a:r>
              <a:rPr lang="fa-IR" sz="3100" dirty="0">
                <a:solidFill>
                  <a:schemeClr val="tx1">
                    <a:lumMod val="95000"/>
                  </a:schemeClr>
                </a:solidFill>
              </a:rPr>
              <a:t>می توانند عملکرد کلی واحد های کسب و کار را بهبود ببخشند.</a:t>
            </a:r>
            <a:endParaRPr lang="fa-IR" sz="3100" dirty="0">
              <a:solidFill>
                <a:srgbClr val="FFC000"/>
              </a:solidFill>
            </a:endParaRPr>
          </a:p>
        </p:txBody>
      </p:sp>
      <p:sp>
        <p:nvSpPr>
          <p:cNvPr id="3" name="Content Placeholder 2">
            <a:extLst>
              <a:ext uri="{FF2B5EF4-FFF2-40B4-BE49-F238E27FC236}">
                <a16:creationId xmlns="" xmlns:a16="http://schemas.microsoft.com/office/drawing/2014/main" id="{D74B29FB-D406-CD4E-A647-BF1169A7FA82}"/>
              </a:ext>
            </a:extLst>
          </p:cNvPr>
          <p:cNvSpPr>
            <a:spLocks noGrp="1"/>
          </p:cNvSpPr>
          <p:nvPr>
            <p:ph idx="1"/>
          </p:nvPr>
        </p:nvSpPr>
        <p:spPr>
          <a:xfrm>
            <a:off x="1066800" y="3068320"/>
            <a:ext cx="10058400" cy="3931920"/>
          </a:xfrm>
        </p:spPr>
        <p:txBody>
          <a:bodyPr>
            <a:normAutofit/>
          </a:bodyPr>
          <a:lstStyle/>
          <a:p>
            <a:r>
              <a:rPr lang="fa-IR" sz="2800" dirty="0">
                <a:solidFill>
                  <a:srgbClr val="FFC000"/>
                </a:solidFill>
              </a:rPr>
              <a:t>هم افزایی: </a:t>
            </a:r>
            <a:r>
              <a:rPr lang="fa-IR" sz="2800" dirty="0"/>
              <a:t>یعنی زمانی که ستاده </a:t>
            </a:r>
            <a:r>
              <a:rPr lang="fa-IR" sz="2800" dirty="0" err="1"/>
              <a:t>ی</a:t>
            </a:r>
            <a:r>
              <a:rPr lang="fa-IR" sz="2800" dirty="0"/>
              <a:t> بعضی واحدها به عنوان داده </a:t>
            </a:r>
            <a:r>
              <a:rPr lang="fa-IR" sz="2800" dirty="0" err="1"/>
              <a:t>ی</a:t>
            </a:r>
            <a:r>
              <a:rPr lang="fa-IR" sz="2800" dirty="0"/>
              <a:t> دیگر واحد ها مورد استفاده قرار گیرد و یا دو سازمان می توانند بازارها و تجارب خود را ادغام کنند و این روابط هزینه ها را کاهش می دهد.</a:t>
            </a:r>
          </a:p>
          <a:p>
            <a:endParaRPr lang="fa-IR" sz="2800" dirty="0"/>
          </a:p>
          <a:p>
            <a:r>
              <a:rPr lang="fa-IR" sz="2800" dirty="0">
                <a:solidFill>
                  <a:srgbClr val="FFC000"/>
                </a:solidFill>
              </a:rPr>
              <a:t>شایستگی هسته ای: </a:t>
            </a:r>
            <a:r>
              <a:rPr lang="fa-IR" sz="2800" dirty="0"/>
              <a:t>عملکرد تمام واحدهای کسب و کار می تواند افزایش یابد تا جایی که این واحدها یک هسته </a:t>
            </a:r>
            <a:r>
              <a:rPr lang="fa-IR" sz="2800" dirty="0" err="1"/>
              <a:t>ی</a:t>
            </a:r>
            <a:r>
              <a:rPr lang="fa-IR" sz="2800" dirty="0"/>
              <a:t> مرکزی از شایستگی ها را خلق کنند. یک شایستگی هسته ای فعالیتی است که یک بنگاه در آن در رده </a:t>
            </a:r>
            <a:r>
              <a:rPr lang="fa-IR" sz="2800" dirty="0" err="1"/>
              <a:t>ی</a:t>
            </a:r>
            <a:r>
              <a:rPr lang="fa-IR" sz="2800" dirty="0"/>
              <a:t> جهانی پیشرو باشد. شایستگی هسته ای مبتنی بر دانشی است که توسط افراد متخصص دنبال می شود.</a:t>
            </a:r>
          </a:p>
        </p:txBody>
      </p:sp>
    </p:spTree>
    <p:extLst>
      <p:ext uri="{BB962C8B-B14F-4D97-AF65-F5344CB8AC3E}">
        <p14:creationId xmlns:p14="http://schemas.microsoft.com/office/powerpoint/2010/main" val="11710744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3DABD9-8333-2245-8F98-05BF82458B00}"/>
              </a:ext>
            </a:extLst>
          </p:cNvPr>
          <p:cNvSpPr>
            <a:spLocks noGrp="1"/>
          </p:cNvSpPr>
          <p:nvPr>
            <p:ph type="title"/>
          </p:nvPr>
        </p:nvSpPr>
        <p:spPr>
          <a:xfrm>
            <a:off x="1346200" y="673100"/>
            <a:ext cx="10058400" cy="1371600"/>
          </a:xfrm>
        </p:spPr>
        <p:txBody>
          <a:bodyPr>
            <a:normAutofit fontScale="90000"/>
          </a:bodyPr>
          <a:lstStyle/>
          <a:p>
            <a:pPr algn="r"/>
            <a:r>
              <a:rPr lang="fa-IR" sz="4900" dirty="0">
                <a:solidFill>
                  <a:srgbClr val="FFC000"/>
                </a:solidFill>
              </a:rPr>
              <a:t>راهبرد سطح صنعت و سیستم های اطلاعاتی:</a:t>
            </a:r>
            <a:r>
              <a:rPr lang="fa-IR" sz="4400" dirty="0">
                <a:solidFill>
                  <a:srgbClr val="FFC000"/>
                </a:solidFill>
              </a:rPr>
              <a:t/>
            </a:r>
            <a:br>
              <a:rPr lang="fa-IR" sz="4400" dirty="0">
                <a:solidFill>
                  <a:srgbClr val="FFC000"/>
                </a:solidFill>
              </a:rPr>
            </a:br>
            <a:r>
              <a:rPr lang="fa-IR" sz="4400" dirty="0">
                <a:solidFill>
                  <a:srgbClr val="FFC000"/>
                </a:solidFill>
              </a:rPr>
              <a:t/>
            </a:r>
            <a:br>
              <a:rPr lang="fa-IR" sz="4400" dirty="0">
                <a:solidFill>
                  <a:srgbClr val="FFC000"/>
                </a:solidFill>
              </a:rPr>
            </a:br>
            <a:r>
              <a:rPr lang="fa-IR" sz="4400" dirty="0">
                <a:solidFill>
                  <a:srgbClr val="FFC000"/>
                </a:solidFill>
              </a:rPr>
              <a:t>نیروهای رقابتی و اقتصاد شبکه</a:t>
            </a:r>
          </a:p>
        </p:txBody>
      </p:sp>
      <p:sp>
        <p:nvSpPr>
          <p:cNvPr id="3" name="Content Placeholder 2">
            <a:extLst>
              <a:ext uri="{FF2B5EF4-FFF2-40B4-BE49-F238E27FC236}">
                <a16:creationId xmlns="" xmlns:a16="http://schemas.microsoft.com/office/drawing/2014/main" id="{B99DD628-61FC-A64A-9641-7DCCDC88C9A9}"/>
              </a:ext>
            </a:extLst>
          </p:cNvPr>
          <p:cNvSpPr>
            <a:spLocks noGrp="1"/>
          </p:cNvSpPr>
          <p:nvPr>
            <p:ph idx="1"/>
          </p:nvPr>
        </p:nvSpPr>
        <p:spPr>
          <a:xfrm>
            <a:off x="1346200" y="2255520"/>
            <a:ext cx="10058400" cy="3931920"/>
          </a:xfrm>
        </p:spPr>
        <p:txBody>
          <a:bodyPr>
            <a:normAutofit/>
          </a:bodyPr>
          <a:lstStyle/>
          <a:p>
            <a:r>
              <a:rPr lang="fa-IR" sz="2800" dirty="0"/>
              <a:t>بنگاه ها با یکدیگر تشکیل یک صنعت را می </a:t>
            </a:r>
            <a:r>
              <a:rPr lang="fa-IR" sz="2800" dirty="0" err="1"/>
              <a:t>دهند،همانند</a:t>
            </a:r>
            <a:r>
              <a:rPr lang="fa-IR" sz="2800" dirty="0"/>
              <a:t> صنعت خودرو و ...پرسش کلیدی راهبردی در این سطح از تحلیل عبارت است از: چگونه و چه وقت ما به جای همکاری با دیگران در </a:t>
            </a:r>
            <a:r>
              <a:rPr lang="fa-IR" sz="2800" dirty="0" err="1"/>
              <a:t>صنعت،با</a:t>
            </a:r>
            <a:r>
              <a:rPr lang="fa-IR" sz="2800" dirty="0"/>
              <a:t> ایشان رقابت می </a:t>
            </a:r>
            <a:r>
              <a:rPr lang="fa-IR" sz="2800" dirty="0" err="1"/>
              <a:t>کنیم؟درحالیکه</a:t>
            </a:r>
            <a:r>
              <a:rPr lang="fa-IR" sz="2800" dirty="0"/>
              <a:t> اکثر تحلیل های راهبردی بر رقابت تاکید می </a:t>
            </a:r>
            <a:r>
              <a:rPr lang="fa-IR" sz="2800" dirty="0" err="1"/>
              <a:t>کنند،ولی</a:t>
            </a:r>
            <a:r>
              <a:rPr lang="fa-IR" sz="2800" dirty="0"/>
              <a:t> همکاری با دیگر بنگاه ها در صنعتی مشابه یا صنایع </a:t>
            </a:r>
            <a:r>
              <a:rPr lang="fa-IR" sz="2800" dirty="0" err="1"/>
              <a:t>مرتبط،پول</a:t>
            </a:r>
            <a:r>
              <a:rPr lang="fa-IR" sz="2800" dirty="0"/>
              <a:t> زیادی می توان بدست </a:t>
            </a:r>
            <a:r>
              <a:rPr lang="fa-IR" sz="2800" dirty="0" err="1"/>
              <a:t>آورد.برای</a:t>
            </a:r>
            <a:r>
              <a:rPr lang="fa-IR" sz="2800" dirty="0"/>
              <a:t> مثال بنگاه </a:t>
            </a:r>
            <a:r>
              <a:rPr lang="fa-IR" sz="2800" dirty="0" err="1"/>
              <a:t>هامی</a:t>
            </a:r>
            <a:r>
              <a:rPr lang="fa-IR" sz="2800" dirty="0"/>
              <a:t> توانند در برخی زمینه ها برای ایجاد استاندارد های صنعت باهم همکاری </a:t>
            </a:r>
            <a:r>
              <a:rPr lang="fa-IR" sz="2800" dirty="0" err="1"/>
              <a:t>کنند،آنها</a:t>
            </a:r>
            <a:r>
              <a:rPr lang="fa-IR" sz="2800" dirty="0"/>
              <a:t> می توانند برای آگاه ساختن مشتری باهم همکاری کنند و از طریق کار دسته جمعی با تامین </a:t>
            </a:r>
            <a:r>
              <a:rPr lang="fa-IR" sz="2800" dirty="0" err="1"/>
              <a:t>کنندگان</a:t>
            </a:r>
            <a:r>
              <a:rPr lang="fa-IR" sz="2800" dirty="0"/>
              <a:t> ،هزینه ها را کاهش </a:t>
            </a:r>
            <a:r>
              <a:rPr lang="fa-IR" sz="2800" dirty="0" err="1"/>
              <a:t>دهند.مفاهیم</a:t>
            </a:r>
            <a:r>
              <a:rPr lang="fa-IR" sz="2800" dirty="0"/>
              <a:t> اصلی برای تحلیل راهبرد در سطح صنعت ، </a:t>
            </a:r>
            <a:r>
              <a:rPr lang="fa-IR" sz="2800" dirty="0">
                <a:solidFill>
                  <a:srgbClr val="FFC000"/>
                </a:solidFill>
              </a:rPr>
              <a:t>مشارکت اطلاعاتی ،مدل نیروی های </a:t>
            </a:r>
            <a:r>
              <a:rPr lang="fa-IR" sz="2800" dirty="0" err="1">
                <a:solidFill>
                  <a:srgbClr val="FFC000"/>
                </a:solidFill>
              </a:rPr>
              <a:t>رقابتی،اکوسیستم</a:t>
            </a:r>
            <a:r>
              <a:rPr lang="fa-IR" sz="2800" dirty="0">
                <a:solidFill>
                  <a:srgbClr val="FFC000"/>
                </a:solidFill>
              </a:rPr>
              <a:t> کسب و کار و اقتصاد شبکه </a:t>
            </a:r>
            <a:r>
              <a:rPr lang="fa-IR" sz="2800" dirty="0"/>
              <a:t>می باشد</a:t>
            </a:r>
            <a:r>
              <a:rPr lang="fa-IR" sz="2800" dirty="0">
                <a:solidFill>
                  <a:srgbClr val="FFC000"/>
                </a:solidFill>
              </a:rPr>
              <a:t>. </a:t>
            </a:r>
          </a:p>
        </p:txBody>
      </p:sp>
    </p:spTree>
    <p:extLst>
      <p:ext uri="{BB962C8B-B14F-4D97-AF65-F5344CB8AC3E}">
        <p14:creationId xmlns:p14="http://schemas.microsoft.com/office/powerpoint/2010/main" val="31653469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A8B718F-749D-554E-BA4C-138B2647DAE6}"/>
              </a:ext>
            </a:extLst>
          </p:cNvPr>
          <p:cNvSpPr>
            <a:spLocks noGrp="1"/>
          </p:cNvSpPr>
          <p:nvPr>
            <p:ph type="title"/>
          </p:nvPr>
        </p:nvSpPr>
        <p:spPr>
          <a:xfrm>
            <a:off x="1282700" y="629894"/>
            <a:ext cx="10058400" cy="1371600"/>
          </a:xfrm>
        </p:spPr>
        <p:txBody>
          <a:bodyPr/>
          <a:lstStyle/>
          <a:p>
            <a:pPr algn="r"/>
            <a:r>
              <a:rPr lang="fa-IR" dirty="0">
                <a:solidFill>
                  <a:srgbClr val="FFC000"/>
                </a:solidFill>
              </a:rPr>
              <a:t> </a:t>
            </a:r>
          </a:p>
        </p:txBody>
      </p:sp>
      <p:sp>
        <p:nvSpPr>
          <p:cNvPr id="3" name="Content Placeholder 2">
            <a:extLst>
              <a:ext uri="{FF2B5EF4-FFF2-40B4-BE49-F238E27FC236}">
                <a16:creationId xmlns="" xmlns:a16="http://schemas.microsoft.com/office/drawing/2014/main" id="{C32D9783-FC58-CC46-815A-F7510B51B797}"/>
              </a:ext>
            </a:extLst>
          </p:cNvPr>
          <p:cNvSpPr>
            <a:spLocks noGrp="1"/>
          </p:cNvSpPr>
          <p:nvPr>
            <p:ph idx="1"/>
          </p:nvPr>
        </p:nvSpPr>
        <p:spPr>
          <a:xfrm>
            <a:off x="762000" y="1468094"/>
            <a:ext cx="10579100" cy="3931920"/>
          </a:xfrm>
        </p:spPr>
        <p:txBody>
          <a:bodyPr>
            <a:normAutofit/>
          </a:bodyPr>
          <a:lstStyle/>
          <a:p>
            <a:pPr marL="0" indent="0">
              <a:buNone/>
            </a:pPr>
            <a:r>
              <a:rPr lang="fa-IR" sz="2400" dirty="0"/>
              <a:t>بنگاه ها می توانند برای دستیابی به هم </a:t>
            </a:r>
            <a:r>
              <a:rPr lang="fa-IR" sz="2400" dirty="0" err="1"/>
              <a:t>افزایی،مشارکت</a:t>
            </a:r>
            <a:r>
              <a:rPr lang="fa-IR" sz="2400" dirty="0"/>
              <a:t> اطلاعاتی را به وجود آورده یا حتی سیستم های اطلاعاتی خود را به هم متصل کنند. در یک مشارکت </a:t>
            </a:r>
            <a:r>
              <a:rPr lang="fa-IR" sz="2400" dirty="0" err="1"/>
              <a:t>اطلاعاتی،هر</a:t>
            </a:r>
            <a:r>
              <a:rPr lang="fa-IR" sz="2400" dirty="0"/>
              <a:t> دو بنگاه می توانند از طریق به اشتراک گذاردن اطلاعات بدون ادغام واقعی ،نیرو ها را باهم به اشتراک بگذارند.</a:t>
            </a:r>
          </a:p>
          <a:p>
            <a:pPr marL="0" indent="0">
              <a:buNone/>
            </a:pPr>
            <a:r>
              <a:rPr lang="fa-IR" sz="4400" dirty="0">
                <a:solidFill>
                  <a:srgbClr val="FFC000"/>
                </a:solidFill>
              </a:rPr>
              <a:t>مدل نیروهای رقابتی:</a:t>
            </a:r>
          </a:p>
          <a:p>
            <a:pPr marL="0" indent="0">
              <a:buNone/>
            </a:pPr>
            <a:r>
              <a:rPr lang="fa-IR" sz="2400" dirty="0">
                <a:solidFill>
                  <a:srgbClr val="FFC000"/>
                </a:solidFill>
              </a:rPr>
              <a:t> </a:t>
            </a:r>
            <a:r>
              <a:rPr lang="fa-IR" sz="2400" dirty="0"/>
              <a:t>در مدل نیروهای رقابتی </a:t>
            </a:r>
            <a:r>
              <a:rPr lang="fa-IR" sz="2400" dirty="0" err="1"/>
              <a:t>پورتر،بنگاه</a:t>
            </a:r>
            <a:r>
              <a:rPr lang="fa-IR" sz="2400" dirty="0"/>
              <a:t> با شماری از فرصت ها و تهدیدات خارجی مواجه می شود: </a:t>
            </a:r>
            <a:r>
              <a:rPr lang="fa-IR" sz="2400" dirty="0">
                <a:solidFill>
                  <a:srgbClr val="FFC000"/>
                </a:solidFill>
              </a:rPr>
              <a:t>خطر تازه </a:t>
            </a:r>
            <a:r>
              <a:rPr lang="fa-IR" sz="2400" dirty="0" err="1">
                <a:solidFill>
                  <a:srgbClr val="FFC000"/>
                </a:solidFill>
              </a:rPr>
              <a:t>واردها</a:t>
            </a:r>
            <a:r>
              <a:rPr lang="fa-IR" sz="2400" dirty="0">
                <a:solidFill>
                  <a:srgbClr val="FFC000"/>
                </a:solidFill>
              </a:rPr>
              <a:t> به </a:t>
            </a:r>
            <a:r>
              <a:rPr lang="fa-IR" sz="2400" dirty="0" err="1">
                <a:solidFill>
                  <a:srgbClr val="FFC000"/>
                </a:solidFill>
              </a:rPr>
              <a:t>بازار،فشار</a:t>
            </a:r>
            <a:r>
              <a:rPr lang="fa-IR" sz="2400" dirty="0">
                <a:solidFill>
                  <a:srgbClr val="FFC000"/>
                </a:solidFill>
              </a:rPr>
              <a:t> از سوی کالا و خدمات </a:t>
            </a:r>
            <a:r>
              <a:rPr lang="fa-IR" sz="2400" dirty="0" err="1">
                <a:solidFill>
                  <a:srgbClr val="FFC000"/>
                </a:solidFill>
              </a:rPr>
              <a:t>جایگزین،قدرت</a:t>
            </a:r>
            <a:r>
              <a:rPr lang="fa-IR" sz="2400" dirty="0">
                <a:solidFill>
                  <a:srgbClr val="FFC000"/>
                </a:solidFill>
              </a:rPr>
              <a:t> چانه زنی </a:t>
            </a:r>
            <a:r>
              <a:rPr lang="fa-IR" sz="2400" dirty="0" err="1">
                <a:solidFill>
                  <a:srgbClr val="FFC000"/>
                </a:solidFill>
              </a:rPr>
              <a:t>مشتریان،قدرت</a:t>
            </a:r>
            <a:r>
              <a:rPr lang="fa-IR" sz="2400" dirty="0">
                <a:solidFill>
                  <a:srgbClr val="FFC000"/>
                </a:solidFill>
              </a:rPr>
              <a:t> چانه زنی تامین </a:t>
            </a:r>
            <a:r>
              <a:rPr lang="fa-IR" sz="2400" dirty="0" err="1">
                <a:solidFill>
                  <a:srgbClr val="FFC000"/>
                </a:solidFill>
              </a:rPr>
              <a:t>کنندگان</a:t>
            </a:r>
            <a:r>
              <a:rPr lang="fa-IR" sz="2400" dirty="0">
                <a:solidFill>
                  <a:srgbClr val="FFC000"/>
                </a:solidFill>
              </a:rPr>
              <a:t> ،جایگاه رقبای صنعتی سنتی ، ماهیت عوامل موثر در یک صنعت </a:t>
            </a:r>
            <a:r>
              <a:rPr lang="fa-IR" sz="2400" dirty="0" err="1">
                <a:solidFill>
                  <a:srgbClr val="FFC000"/>
                </a:solidFill>
              </a:rPr>
              <a:t>وقدرت</a:t>
            </a:r>
            <a:r>
              <a:rPr lang="fa-IR" sz="2400" dirty="0">
                <a:solidFill>
                  <a:srgbClr val="FFC000"/>
                </a:solidFill>
              </a:rPr>
              <a:t> چانه زنی نسبی آنها </a:t>
            </a:r>
            <a:r>
              <a:rPr lang="fa-IR" sz="2400" dirty="0"/>
              <a:t>، تعیین کننده ساختار صنعت و قابلیت سودآوری آن می باشد.</a:t>
            </a:r>
          </a:p>
          <a:p>
            <a:pPr marL="0" indent="0">
              <a:buNone/>
            </a:pPr>
            <a:r>
              <a:rPr lang="fa-IR" sz="2400" dirty="0"/>
              <a:t>یک بنگاه می تواند از طریق بالا بردن توانایی در برخورد با مشتریان ،تامین </a:t>
            </a:r>
            <a:r>
              <a:rPr lang="fa-IR" sz="2400" dirty="0" err="1"/>
              <a:t>کنندگان،کالاها</a:t>
            </a:r>
            <a:r>
              <a:rPr lang="fa-IR" sz="2400" dirty="0"/>
              <a:t> و خدمات جایگزین ،و تازه وارد ها به مزیت رقابتی دست پیدا کند که به نوبه </a:t>
            </a:r>
            <a:r>
              <a:rPr lang="fa-IR" sz="2400" dirty="0" err="1"/>
              <a:t>ی</a:t>
            </a:r>
            <a:r>
              <a:rPr lang="fa-IR" sz="2400" dirty="0"/>
              <a:t> </a:t>
            </a:r>
            <a:r>
              <a:rPr lang="fa-IR" sz="2400" dirty="0" err="1"/>
              <a:t>خودممکن</a:t>
            </a:r>
            <a:r>
              <a:rPr lang="fa-IR" sz="2400" dirty="0"/>
              <a:t> است توازن قدرت میان بنگاه و دیگر رقبا را در صنعت به نفع بنگاه تغییر دهد.</a:t>
            </a:r>
          </a:p>
        </p:txBody>
      </p:sp>
      <p:sp>
        <p:nvSpPr>
          <p:cNvPr id="4" name="Title 1">
            <a:extLst>
              <a:ext uri="{FF2B5EF4-FFF2-40B4-BE49-F238E27FC236}">
                <a16:creationId xmlns="" xmlns:a16="http://schemas.microsoft.com/office/drawing/2014/main" id="{B5103463-5C38-A04B-B16E-9F94C447AC13}"/>
              </a:ext>
            </a:extLst>
          </p:cNvPr>
          <p:cNvSpPr txBox="1">
            <a:spLocks/>
          </p:cNvSpPr>
          <p:nvPr/>
        </p:nvSpPr>
        <p:spPr>
          <a:xfrm>
            <a:off x="1282700" y="96494"/>
            <a:ext cx="10058400" cy="1371600"/>
          </a:xfrm>
          <a:prstGeom prst="rect">
            <a:avLst/>
          </a:prstGeom>
        </p:spPr>
        <p:txBody>
          <a:bodyPr vert="horz" lIns="91440" tIns="45720" rIns="91440" bIns="45720" rtlCol="0" anchor="ctr">
            <a:normAutofit/>
          </a:bodyPr>
          <a:lstStyle>
            <a:lvl1pPr algn="l" defTabSz="914400" rtl="1" eaLnBrk="1" latinLnBrk="0" hangingPunct="1">
              <a:lnSpc>
                <a:spcPct val="90000"/>
              </a:lnSpc>
              <a:spcBef>
                <a:spcPct val="0"/>
              </a:spcBef>
              <a:buNone/>
              <a:defRPr lang="en-US" sz="4800" kern="1200" cap="none" spc="0" baseline="0">
                <a:solidFill>
                  <a:schemeClr val="tx1">
                    <a:lumMod val="85000"/>
                    <a:lumOff val="15000"/>
                  </a:schemeClr>
                </a:solidFill>
                <a:effectLst/>
                <a:latin typeface="A Farhood" panose="02000503000000020004" pitchFamily="2" charset="-78"/>
                <a:ea typeface="+mn-ea"/>
                <a:cs typeface="A Farhood" panose="02000503000000020004" pitchFamily="2" charset="-78"/>
              </a:defRPr>
            </a:lvl1pPr>
          </a:lstStyle>
          <a:p>
            <a:pPr algn="r"/>
            <a:r>
              <a:rPr lang="fa-IR">
                <a:solidFill>
                  <a:srgbClr val="FFC000"/>
                </a:solidFill>
              </a:rPr>
              <a:t>مشارکت اطلاعاتی:</a:t>
            </a:r>
            <a:endParaRPr lang="fa-IR" dirty="0">
              <a:solidFill>
                <a:srgbClr val="FFC000"/>
              </a:solidFill>
            </a:endParaRPr>
          </a:p>
        </p:txBody>
      </p:sp>
    </p:spTree>
    <p:extLst>
      <p:ext uri="{BB962C8B-B14F-4D97-AF65-F5344CB8AC3E}">
        <p14:creationId xmlns:p14="http://schemas.microsoft.com/office/powerpoint/2010/main" val="33319618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 xmlns:a16="http://schemas.microsoft.com/office/drawing/2014/main" id="{70F84CF6-D97A-AE4A-A6EC-82C1EA49BAE6}"/>
              </a:ext>
            </a:extLst>
          </p:cNvPr>
          <p:cNvSpPr/>
          <p:nvPr/>
        </p:nvSpPr>
        <p:spPr>
          <a:xfrm>
            <a:off x="3225800" y="2082800"/>
            <a:ext cx="5232400" cy="2578100"/>
          </a:xfrm>
          <a:prstGeom prst="ellipse">
            <a:avLst/>
          </a:prstGeom>
          <a:solidFill>
            <a:srgbClr val="FFC000"/>
          </a:solidFill>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p:spPr>
        <p:style>
          <a:lnRef idx="0">
            <a:schemeClr val="accent3"/>
          </a:lnRef>
          <a:fillRef idx="3">
            <a:schemeClr val="accent3"/>
          </a:fillRef>
          <a:effectRef idx="3">
            <a:schemeClr val="accent3"/>
          </a:effectRef>
          <a:fontRef idx="minor">
            <a:schemeClr val="lt1"/>
          </a:fontRef>
        </p:style>
        <p:txBody>
          <a:bodyPr rtlCol="0" anchor="ctr"/>
          <a:lstStyle/>
          <a:p>
            <a:pPr marL="0" algn="ctr" defTabSz="457200" rtl="1" eaLnBrk="1" latinLnBrk="0" hangingPunct="1"/>
            <a:endParaRPr lang="fa-IR"/>
          </a:p>
        </p:txBody>
      </p:sp>
      <p:sp>
        <p:nvSpPr>
          <p:cNvPr id="5" name="TextBox 4">
            <a:extLst>
              <a:ext uri="{FF2B5EF4-FFF2-40B4-BE49-F238E27FC236}">
                <a16:creationId xmlns="" xmlns:a16="http://schemas.microsoft.com/office/drawing/2014/main" id="{7B0B689F-29D5-224F-BC04-032D583568B8}"/>
              </a:ext>
            </a:extLst>
          </p:cNvPr>
          <p:cNvSpPr txBox="1"/>
          <p:nvPr/>
        </p:nvSpPr>
        <p:spPr>
          <a:xfrm>
            <a:off x="3810000" y="3048684"/>
            <a:ext cx="1320800" cy="646331"/>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marL="0" algn="ctr" defTabSz="457200" rtl="1" eaLnBrk="1" latinLnBrk="0" hangingPunct="1"/>
            <a:r>
              <a:rPr lang="fa-IR" sz="3600" dirty="0">
                <a:solidFill>
                  <a:schemeClr val="bg1"/>
                </a:solidFill>
                <a:latin typeface="A Farhood" panose="02000503000000020004" pitchFamily="2" charset="-78"/>
                <a:cs typeface="A Farhood" panose="02000503000000020004" pitchFamily="2" charset="-78"/>
              </a:rPr>
              <a:t>بنگاه</a:t>
            </a:r>
          </a:p>
        </p:txBody>
      </p:sp>
      <p:sp>
        <p:nvSpPr>
          <p:cNvPr id="6" name="TextBox 5">
            <a:extLst>
              <a:ext uri="{FF2B5EF4-FFF2-40B4-BE49-F238E27FC236}">
                <a16:creationId xmlns="" xmlns:a16="http://schemas.microsoft.com/office/drawing/2014/main" id="{C5047170-F80B-D54F-AC70-35BE12AD7D77}"/>
              </a:ext>
            </a:extLst>
          </p:cNvPr>
          <p:cNvSpPr txBox="1"/>
          <p:nvPr/>
        </p:nvSpPr>
        <p:spPr>
          <a:xfrm>
            <a:off x="6388100" y="3141016"/>
            <a:ext cx="1866900" cy="461665"/>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fa-IR" sz="2400" dirty="0" err="1">
                <a:solidFill>
                  <a:schemeClr val="bg1"/>
                </a:solidFill>
                <a:latin typeface="A Farhood" panose="02000503000000020004" pitchFamily="2" charset="-78"/>
                <a:cs typeface="A Farhood" panose="02000503000000020004" pitchFamily="2" charset="-78"/>
              </a:rPr>
              <a:t>رقیبان</a:t>
            </a:r>
            <a:r>
              <a:rPr lang="fa-IR" sz="2400" dirty="0">
                <a:solidFill>
                  <a:schemeClr val="bg1"/>
                </a:solidFill>
                <a:latin typeface="A Farhood" panose="02000503000000020004" pitchFamily="2" charset="-78"/>
                <a:cs typeface="A Farhood" panose="02000503000000020004" pitchFamily="2" charset="-78"/>
              </a:rPr>
              <a:t> سنتی در صنعت</a:t>
            </a:r>
          </a:p>
        </p:txBody>
      </p:sp>
      <p:cxnSp>
        <p:nvCxnSpPr>
          <p:cNvPr id="8" name="Straight Arrow Connector 7">
            <a:extLst>
              <a:ext uri="{FF2B5EF4-FFF2-40B4-BE49-F238E27FC236}">
                <a16:creationId xmlns="" xmlns:a16="http://schemas.microsoft.com/office/drawing/2014/main" id="{E59BF123-D715-EC47-8ED6-D0F1D2B7F274}"/>
              </a:ext>
            </a:extLst>
          </p:cNvPr>
          <p:cNvCxnSpPr>
            <a:cxnSpLocks/>
          </p:cNvCxnSpPr>
          <p:nvPr/>
        </p:nvCxnSpPr>
        <p:spPr>
          <a:xfrm>
            <a:off x="5130800" y="3371848"/>
            <a:ext cx="1257300"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
        <p:nvSpPr>
          <p:cNvPr id="10" name="TextBox 9">
            <a:extLst>
              <a:ext uri="{FF2B5EF4-FFF2-40B4-BE49-F238E27FC236}">
                <a16:creationId xmlns="" xmlns:a16="http://schemas.microsoft.com/office/drawing/2014/main" id="{3F619A53-10BE-994D-A560-7CD61532BF09}"/>
              </a:ext>
            </a:extLst>
          </p:cNvPr>
          <p:cNvSpPr txBox="1"/>
          <p:nvPr/>
        </p:nvSpPr>
        <p:spPr>
          <a:xfrm>
            <a:off x="5302250" y="2270124"/>
            <a:ext cx="1079500" cy="52322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0" algn="ctr" defTabSz="457200" rtl="1" eaLnBrk="1" latinLnBrk="0" hangingPunct="1"/>
            <a:r>
              <a:rPr lang="fa-IR" sz="2800" dirty="0">
                <a:latin typeface="A Farhood" panose="02000503000000020004" pitchFamily="2" charset="-78"/>
                <a:cs typeface="A Farhood" panose="02000503000000020004" pitchFamily="2" charset="-78"/>
              </a:rPr>
              <a:t>صنعت</a:t>
            </a:r>
          </a:p>
        </p:txBody>
      </p:sp>
      <p:sp>
        <p:nvSpPr>
          <p:cNvPr id="13" name="TextBox 12">
            <a:extLst>
              <a:ext uri="{FF2B5EF4-FFF2-40B4-BE49-F238E27FC236}">
                <a16:creationId xmlns="" xmlns:a16="http://schemas.microsoft.com/office/drawing/2014/main" id="{8BECDB88-891F-C346-8E67-2DD6C5BF1BD4}"/>
              </a:ext>
            </a:extLst>
          </p:cNvPr>
          <p:cNvSpPr txBox="1"/>
          <p:nvPr/>
        </p:nvSpPr>
        <p:spPr>
          <a:xfrm>
            <a:off x="8851900" y="939800"/>
            <a:ext cx="2540000" cy="58477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0" algn="ctr" defTabSz="457200" rtl="1" eaLnBrk="1" latinLnBrk="0" hangingPunct="1"/>
            <a:r>
              <a:rPr lang="fa-IR" sz="3200" dirty="0">
                <a:latin typeface="A Farhood" panose="02000503000000020004" pitchFamily="2" charset="-78"/>
                <a:cs typeface="A Farhood" panose="02000503000000020004" pitchFamily="2" charset="-78"/>
              </a:rPr>
              <a:t>کالا و خدمات جایگزین</a:t>
            </a:r>
          </a:p>
        </p:txBody>
      </p:sp>
      <p:sp>
        <p:nvSpPr>
          <p:cNvPr id="14" name="TextBox 13">
            <a:extLst>
              <a:ext uri="{FF2B5EF4-FFF2-40B4-BE49-F238E27FC236}">
                <a16:creationId xmlns="" xmlns:a16="http://schemas.microsoft.com/office/drawing/2014/main" id="{FCEEA4AF-6BF8-9748-9DF6-CE8362FFF916}"/>
              </a:ext>
            </a:extLst>
          </p:cNvPr>
          <p:cNvSpPr txBox="1"/>
          <p:nvPr/>
        </p:nvSpPr>
        <p:spPr>
          <a:xfrm>
            <a:off x="8953500" y="5397500"/>
            <a:ext cx="2438400" cy="58477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0" algn="ctr" defTabSz="457200" rtl="1" eaLnBrk="1" latinLnBrk="0" hangingPunct="1"/>
            <a:r>
              <a:rPr lang="fa-IR" sz="3200" dirty="0">
                <a:latin typeface="A Farhood" panose="02000503000000020004" pitchFamily="2" charset="-78"/>
                <a:cs typeface="A Farhood" panose="02000503000000020004" pitchFamily="2" charset="-78"/>
              </a:rPr>
              <a:t>مشتریان</a:t>
            </a:r>
          </a:p>
        </p:txBody>
      </p:sp>
      <p:sp>
        <p:nvSpPr>
          <p:cNvPr id="15" name="TextBox 14">
            <a:extLst>
              <a:ext uri="{FF2B5EF4-FFF2-40B4-BE49-F238E27FC236}">
                <a16:creationId xmlns="" xmlns:a16="http://schemas.microsoft.com/office/drawing/2014/main" id="{20A3259A-3757-7B48-95D3-F4BE1440E507}"/>
              </a:ext>
            </a:extLst>
          </p:cNvPr>
          <p:cNvSpPr txBox="1"/>
          <p:nvPr/>
        </p:nvSpPr>
        <p:spPr>
          <a:xfrm>
            <a:off x="495300" y="939800"/>
            <a:ext cx="2451100" cy="646331"/>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0" algn="ctr" defTabSz="457200" rtl="1" eaLnBrk="1" latinLnBrk="0" hangingPunct="1"/>
            <a:r>
              <a:rPr lang="fa-IR" sz="3600" dirty="0">
                <a:latin typeface="A Farhood" panose="02000503000000020004" pitchFamily="2" charset="-78"/>
                <a:cs typeface="A Farhood" panose="02000503000000020004" pitchFamily="2" charset="-78"/>
              </a:rPr>
              <a:t>تازه وارد های بازار</a:t>
            </a:r>
          </a:p>
        </p:txBody>
      </p:sp>
      <p:sp>
        <p:nvSpPr>
          <p:cNvPr id="16" name="TextBox 15">
            <a:extLst>
              <a:ext uri="{FF2B5EF4-FFF2-40B4-BE49-F238E27FC236}">
                <a16:creationId xmlns="" xmlns:a16="http://schemas.microsoft.com/office/drawing/2014/main" id="{F2D1ABB3-91A2-BF4E-B409-233A42B33BD6}"/>
              </a:ext>
            </a:extLst>
          </p:cNvPr>
          <p:cNvSpPr txBox="1"/>
          <p:nvPr/>
        </p:nvSpPr>
        <p:spPr>
          <a:xfrm>
            <a:off x="609600" y="5397500"/>
            <a:ext cx="2616200" cy="646331"/>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0" algn="ctr" defTabSz="457200" rtl="1" eaLnBrk="1" latinLnBrk="0" hangingPunct="1"/>
            <a:r>
              <a:rPr lang="fa-IR" sz="3600" dirty="0">
                <a:latin typeface="A Farhood" panose="02000503000000020004" pitchFamily="2" charset="-78"/>
                <a:cs typeface="A Farhood" panose="02000503000000020004" pitchFamily="2" charset="-78"/>
              </a:rPr>
              <a:t>تامین </a:t>
            </a:r>
            <a:r>
              <a:rPr lang="fa-IR" sz="3600" dirty="0" err="1">
                <a:latin typeface="A Farhood" panose="02000503000000020004" pitchFamily="2" charset="-78"/>
                <a:cs typeface="A Farhood" panose="02000503000000020004" pitchFamily="2" charset="-78"/>
              </a:rPr>
              <a:t>کنندگان</a:t>
            </a:r>
            <a:endParaRPr lang="fa-IR" sz="3600" dirty="0">
              <a:latin typeface="A Farhood" panose="02000503000000020004" pitchFamily="2" charset="-78"/>
              <a:cs typeface="A Farhood" panose="02000503000000020004" pitchFamily="2" charset="-78"/>
            </a:endParaRPr>
          </a:p>
        </p:txBody>
      </p:sp>
      <p:cxnSp>
        <p:nvCxnSpPr>
          <p:cNvPr id="18" name="Straight Arrow Connector 17">
            <a:extLst>
              <a:ext uri="{FF2B5EF4-FFF2-40B4-BE49-F238E27FC236}">
                <a16:creationId xmlns="" xmlns:a16="http://schemas.microsoft.com/office/drawing/2014/main" id="{74DD2A63-E85C-EF47-AEC3-F0F5979703D5}"/>
              </a:ext>
            </a:extLst>
          </p:cNvPr>
          <p:cNvCxnSpPr/>
          <p:nvPr/>
        </p:nvCxnSpPr>
        <p:spPr>
          <a:xfrm>
            <a:off x="2451100" y="1586131"/>
            <a:ext cx="1193800" cy="945603"/>
          </a:xfrm>
          <a:prstGeom prst="straightConnector1">
            <a:avLst/>
          </a:prstGeom>
          <a:ln>
            <a:solidFill>
              <a:schemeClr val="tx1">
                <a:lumMod val="95000"/>
              </a:schemeClr>
            </a:solidFill>
            <a:tailEnd type="triangle"/>
          </a:ln>
        </p:spPr>
        <p:style>
          <a:lnRef idx="2">
            <a:schemeClr val="dk1"/>
          </a:lnRef>
          <a:fillRef idx="0">
            <a:schemeClr val="dk1"/>
          </a:fillRef>
          <a:effectRef idx="1">
            <a:schemeClr val="dk1"/>
          </a:effectRef>
          <a:fontRef idx="minor">
            <a:schemeClr val="tx1"/>
          </a:fontRef>
        </p:style>
      </p:cxnSp>
      <p:cxnSp>
        <p:nvCxnSpPr>
          <p:cNvPr id="20" name="Straight Arrow Connector 19">
            <a:extLst>
              <a:ext uri="{FF2B5EF4-FFF2-40B4-BE49-F238E27FC236}">
                <a16:creationId xmlns="" xmlns:a16="http://schemas.microsoft.com/office/drawing/2014/main" id="{157B5825-A7C8-B44D-8F74-95CD1C597669}"/>
              </a:ext>
            </a:extLst>
          </p:cNvPr>
          <p:cNvCxnSpPr/>
          <p:nvPr/>
        </p:nvCxnSpPr>
        <p:spPr>
          <a:xfrm flipV="1">
            <a:off x="2451100" y="4140200"/>
            <a:ext cx="1079500" cy="1257300"/>
          </a:xfrm>
          <a:prstGeom prst="straightConnector1">
            <a:avLst/>
          </a:prstGeom>
          <a:ln>
            <a:solidFill>
              <a:schemeClr val="tx1">
                <a:lumMod val="95000"/>
              </a:schemeClr>
            </a:solidFill>
            <a:tailEnd type="triangle"/>
          </a:ln>
        </p:spPr>
        <p:style>
          <a:lnRef idx="2">
            <a:schemeClr val="dk1"/>
          </a:lnRef>
          <a:fillRef idx="0">
            <a:schemeClr val="dk1"/>
          </a:fillRef>
          <a:effectRef idx="1">
            <a:schemeClr val="dk1"/>
          </a:effectRef>
          <a:fontRef idx="minor">
            <a:schemeClr val="tx1"/>
          </a:fontRef>
        </p:style>
      </p:cxnSp>
      <p:cxnSp>
        <p:nvCxnSpPr>
          <p:cNvPr id="22" name="Straight Arrow Connector 21">
            <a:extLst>
              <a:ext uri="{FF2B5EF4-FFF2-40B4-BE49-F238E27FC236}">
                <a16:creationId xmlns="" xmlns:a16="http://schemas.microsoft.com/office/drawing/2014/main" id="{117C699B-7946-0143-B725-30B23D1A6B41}"/>
              </a:ext>
            </a:extLst>
          </p:cNvPr>
          <p:cNvCxnSpPr/>
          <p:nvPr/>
        </p:nvCxnSpPr>
        <p:spPr>
          <a:xfrm flipH="1">
            <a:off x="8140700" y="1524575"/>
            <a:ext cx="1371600" cy="1142425"/>
          </a:xfrm>
          <a:prstGeom prst="straightConnector1">
            <a:avLst/>
          </a:prstGeom>
          <a:ln>
            <a:solidFill>
              <a:schemeClr val="tx1">
                <a:lumMod val="95000"/>
              </a:schemeClr>
            </a:solidFill>
            <a:tailEnd type="triangle"/>
          </a:ln>
        </p:spPr>
        <p:style>
          <a:lnRef idx="2">
            <a:schemeClr val="dk1"/>
          </a:lnRef>
          <a:fillRef idx="0">
            <a:schemeClr val="dk1"/>
          </a:fillRef>
          <a:effectRef idx="1">
            <a:schemeClr val="dk1"/>
          </a:effectRef>
          <a:fontRef idx="minor">
            <a:schemeClr val="tx1"/>
          </a:fontRef>
        </p:style>
      </p:cxnSp>
      <p:cxnSp>
        <p:nvCxnSpPr>
          <p:cNvPr id="24" name="Straight Arrow Connector 23">
            <a:extLst>
              <a:ext uri="{FF2B5EF4-FFF2-40B4-BE49-F238E27FC236}">
                <a16:creationId xmlns="" xmlns:a16="http://schemas.microsoft.com/office/drawing/2014/main" id="{3AD0F9B2-96CD-C346-8923-0516455ED6F4}"/>
              </a:ext>
            </a:extLst>
          </p:cNvPr>
          <p:cNvCxnSpPr>
            <a:cxnSpLocks/>
          </p:cNvCxnSpPr>
          <p:nvPr/>
        </p:nvCxnSpPr>
        <p:spPr>
          <a:xfrm flipH="1" flipV="1">
            <a:off x="8140700" y="4076697"/>
            <a:ext cx="1371600" cy="1320803"/>
          </a:xfrm>
          <a:prstGeom prst="straightConnector1">
            <a:avLst/>
          </a:prstGeom>
          <a:ln>
            <a:solidFill>
              <a:schemeClr val="tx1">
                <a:lumMod val="95000"/>
              </a:schemeClr>
            </a:solidFill>
            <a:tailEnd type="triangle"/>
          </a:ln>
        </p:spPr>
        <p:style>
          <a:lnRef idx="2">
            <a:schemeClr val="dk1"/>
          </a:lnRef>
          <a:fillRef idx="0">
            <a:schemeClr val="dk1"/>
          </a:fillRef>
          <a:effectRef idx="1">
            <a:schemeClr val="dk1"/>
          </a:effectRef>
          <a:fontRef idx="minor">
            <a:schemeClr val="tx1"/>
          </a:fontRef>
        </p:style>
      </p:cxnSp>
      <p:sp>
        <p:nvSpPr>
          <p:cNvPr id="2" name="TextBox 1">
            <a:extLst>
              <a:ext uri="{FF2B5EF4-FFF2-40B4-BE49-F238E27FC236}">
                <a16:creationId xmlns="" xmlns:a16="http://schemas.microsoft.com/office/drawing/2014/main" id="{6A5BACED-2B2A-C84A-82C2-1D5BE5FB831F}"/>
              </a:ext>
            </a:extLst>
          </p:cNvPr>
          <p:cNvSpPr txBox="1"/>
          <p:nvPr/>
        </p:nvSpPr>
        <p:spPr>
          <a:xfrm>
            <a:off x="3810000" y="4660897"/>
            <a:ext cx="4330700" cy="1754326"/>
          </a:xfrm>
          <a:prstGeom prst="rect">
            <a:avLst/>
          </a:prstGeom>
          <a:noFill/>
        </p:spPr>
        <p:txBody>
          <a:bodyPr wrap="square" rtlCol="0">
            <a:spAutoFit/>
          </a:bodyPr>
          <a:lstStyle/>
          <a:p>
            <a:pPr algn="r"/>
            <a:r>
              <a:rPr lang="fa-IR" dirty="0">
                <a:latin typeface="A Farhood" panose="02000503000000020004" pitchFamily="2" charset="-78"/>
                <a:cs typeface="A Farhood" panose="02000503000000020004" pitchFamily="2" charset="-78"/>
              </a:rPr>
              <a:t>مدل نیروهای رقابتی </a:t>
            </a:r>
            <a:r>
              <a:rPr lang="fa-IR" dirty="0" err="1">
                <a:latin typeface="A Farhood" panose="02000503000000020004" pitchFamily="2" charset="-78"/>
                <a:cs typeface="A Farhood" panose="02000503000000020004" pitchFamily="2" charset="-78"/>
              </a:rPr>
              <a:t>پورتر</a:t>
            </a:r>
            <a:r>
              <a:rPr lang="fa-IR" dirty="0">
                <a:latin typeface="A Farhood" panose="02000503000000020004" pitchFamily="2" charset="-78"/>
                <a:cs typeface="A Farhood" panose="02000503000000020004" pitchFamily="2" charset="-78"/>
              </a:rPr>
              <a:t>:</a:t>
            </a:r>
          </a:p>
          <a:p>
            <a:pPr algn="r"/>
            <a:r>
              <a:rPr lang="fa-IR" dirty="0">
                <a:latin typeface="A Farhood" panose="02000503000000020004" pitchFamily="2" charset="-78"/>
                <a:cs typeface="A Farhood" panose="02000503000000020004" pitchFamily="2" charset="-78"/>
              </a:rPr>
              <a:t>نیروهای زیادی بر توانایی یک سازمان برای رقابت تاثیر میگذارند و بر راهبرد کسب و کار یک بنگاه تاثیر میگذارند. </a:t>
            </a:r>
            <a:r>
              <a:rPr lang="fa-IR" dirty="0" err="1">
                <a:latin typeface="A Farhood" panose="02000503000000020004" pitchFamily="2" charset="-78"/>
                <a:cs typeface="A Farhood" panose="02000503000000020004" pitchFamily="2" charset="-78"/>
              </a:rPr>
              <a:t>تهدیداتی</a:t>
            </a:r>
            <a:r>
              <a:rPr lang="fa-IR" dirty="0">
                <a:latin typeface="A Farhood" panose="02000503000000020004" pitchFamily="2" charset="-78"/>
                <a:cs typeface="A Farhood" panose="02000503000000020004" pitchFamily="2" charset="-78"/>
              </a:rPr>
              <a:t> از طرف وارد شوندگان به بازار و کالاها و خدمات جدید وارد می شود.</a:t>
            </a:r>
          </a:p>
          <a:p>
            <a:pPr algn="r"/>
            <a:r>
              <a:rPr lang="fa-IR" dirty="0">
                <a:latin typeface="A Farhood" panose="02000503000000020004" pitchFamily="2" charset="-78"/>
                <a:cs typeface="A Farhood" panose="02000503000000020004" pitchFamily="2" charset="-78"/>
              </a:rPr>
              <a:t>مشتریان و تامین </a:t>
            </a:r>
            <a:r>
              <a:rPr lang="fa-IR" dirty="0" err="1">
                <a:latin typeface="A Farhood" panose="02000503000000020004" pitchFamily="2" charset="-78"/>
                <a:cs typeface="A Farhood" panose="02000503000000020004" pitchFamily="2" charset="-78"/>
              </a:rPr>
              <a:t>کنندگان</a:t>
            </a:r>
            <a:r>
              <a:rPr lang="fa-IR" dirty="0">
                <a:latin typeface="A Farhood" panose="02000503000000020004" pitchFamily="2" charset="-78"/>
                <a:cs typeface="A Farhood" panose="02000503000000020004" pitchFamily="2" charset="-78"/>
              </a:rPr>
              <a:t> دارای قدرت چانه زنی گردیده </a:t>
            </a:r>
            <a:r>
              <a:rPr lang="fa-IR" dirty="0" err="1">
                <a:latin typeface="A Farhood" panose="02000503000000020004" pitchFamily="2" charset="-78"/>
                <a:cs typeface="A Farhood" panose="02000503000000020004" pitchFamily="2" charset="-78"/>
              </a:rPr>
              <a:t>اند.رقبای</a:t>
            </a:r>
            <a:r>
              <a:rPr lang="fa-IR" dirty="0">
                <a:latin typeface="A Farhood" panose="02000503000000020004" pitchFamily="2" charset="-78"/>
                <a:cs typeface="A Farhood" panose="02000503000000020004" pitchFamily="2" charset="-78"/>
              </a:rPr>
              <a:t> سنتی به طور مداوم راهبرد های خود را برای نگهداری جایگاه </a:t>
            </a:r>
            <a:r>
              <a:rPr lang="fa-IR" dirty="0" err="1">
                <a:latin typeface="A Farhood" panose="02000503000000020004" pitchFamily="2" charset="-78"/>
                <a:cs typeface="A Farhood" panose="02000503000000020004" pitchFamily="2" charset="-78"/>
              </a:rPr>
              <a:t>بازر</a:t>
            </a:r>
            <a:r>
              <a:rPr lang="fa-IR" dirty="0">
                <a:latin typeface="A Farhood" panose="02000503000000020004" pitchFamily="2" charset="-78"/>
                <a:cs typeface="A Farhood" panose="02000503000000020004" pitchFamily="2" charset="-78"/>
              </a:rPr>
              <a:t> سازگار می کنند.</a:t>
            </a:r>
          </a:p>
        </p:txBody>
      </p:sp>
      <p:sp>
        <p:nvSpPr>
          <p:cNvPr id="3" name="TextBox 2">
            <a:extLst>
              <a:ext uri="{FF2B5EF4-FFF2-40B4-BE49-F238E27FC236}">
                <a16:creationId xmlns="" xmlns:a16="http://schemas.microsoft.com/office/drawing/2014/main" id="{D5192591-E00E-F440-BC1F-DCDAB76D515F}"/>
              </a:ext>
            </a:extLst>
          </p:cNvPr>
          <p:cNvSpPr txBox="1"/>
          <p:nvPr/>
        </p:nvSpPr>
        <p:spPr>
          <a:xfrm>
            <a:off x="4692650" y="793752"/>
            <a:ext cx="2298700" cy="523220"/>
          </a:xfrm>
          <a:prstGeom prst="rect">
            <a:avLst/>
          </a:prstGeom>
          <a:noFill/>
        </p:spPr>
        <p:txBody>
          <a:bodyPr wrap="square" rtlCol="0">
            <a:spAutoFit/>
          </a:bodyPr>
          <a:lstStyle/>
          <a:p>
            <a:pPr marL="0" algn="ctr" defTabSz="457200" rtl="1" eaLnBrk="1" latinLnBrk="0" hangingPunct="1"/>
            <a:r>
              <a:rPr lang="fa-IR" sz="2800" dirty="0">
                <a:latin typeface="A Farhood" panose="02000503000000020004" pitchFamily="2" charset="-78"/>
                <a:cs typeface="A Farhood" panose="02000503000000020004" pitchFamily="2" charset="-78"/>
              </a:rPr>
              <a:t>مدل نیروی رقابتی</a:t>
            </a:r>
          </a:p>
        </p:txBody>
      </p:sp>
    </p:spTree>
    <p:extLst>
      <p:ext uri="{BB962C8B-B14F-4D97-AF65-F5344CB8AC3E}">
        <p14:creationId xmlns:p14="http://schemas.microsoft.com/office/powerpoint/2010/main" val="39367885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8B58F38C-ED59-2D4E-97E0-1C16582E2E39}"/>
              </a:ext>
            </a:extLst>
          </p:cNvPr>
          <p:cNvSpPr>
            <a:spLocks noGrp="1"/>
          </p:cNvSpPr>
          <p:nvPr>
            <p:ph idx="1"/>
          </p:nvPr>
        </p:nvSpPr>
        <p:spPr>
          <a:xfrm>
            <a:off x="749300" y="368300"/>
            <a:ext cx="7772400" cy="5334000"/>
          </a:xfrm>
        </p:spPr>
        <p:txBody>
          <a:bodyPr>
            <a:noAutofit/>
          </a:bodyPr>
          <a:lstStyle/>
          <a:p>
            <a:r>
              <a:rPr lang="fa-IR" sz="3600" dirty="0"/>
              <a:t>در عصر اینترنت ،نیروهای رقابتی سنتی هنوز بر سر کارند ولی رقابت شدید تر شده </a:t>
            </a:r>
            <a:r>
              <a:rPr lang="fa-IR" sz="3600" dirty="0" err="1"/>
              <a:t>است.فناوری</a:t>
            </a:r>
            <a:r>
              <a:rPr lang="fa-IR" sz="3600" dirty="0"/>
              <a:t> اینترنت مبتنی بر استانداردهای جهانی ،می تواند مورد استفاده هر </a:t>
            </a:r>
            <a:r>
              <a:rPr lang="fa-IR" sz="3600" dirty="0" err="1"/>
              <a:t>بنگاهی</a:t>
            </a:r>
            <a:r>
              <a:rPr lang="fa-IR" sz="3600" dirty="0"/>
              <a:t> و رقابت بر سر قیمت و ورود به بازار را برای رقبا  تسهیل کند. از آنجایی که اینترنت ،اطلاعات را در دسترس همگان قرار می دهد لذا قدرت چانه زنی مشتریان افزایش می یابد زیرا آنان می توانند با </a:t>
            </a:r>
            <a:r>
              <a:rPr lang="fa-IR" sz="3600" dirty="0" err="1"/>
              <a:t>سرعت،ارزان</a:t>
            </a:r>
            <a:r>
              <a:rPr lang="fa-IR" sz="3600" dirty="0"/>
              <a:t> ترین تامین کننده را بر روی شبکه  پیدا کنند.</a:t>
            </a:r>
          </a:p>
          <a:p>
            <a:r>
              <a:rPr lang="fa-IR" sz="3600" dirty="0"/>
              <a:t>در هر حال بر خلاف قضاوت منفی </a:t>
            </a:r>
            <a:r>
              <a:rPr lang="fa-IR" sz="3600" dirty="0" err="1"/>
              <a:t>پورتر</a:t>
            </a:r>
            <a:r>
              <a:rPr lang="fa-IR" sz="3600" dirty="0"/>
              <a:t>، اینترنت می تواند برای ساختن مارک های تجاری و ایجاد پایگاه های بسیار بزرگ و وفادار مشتریان که حاضرند برای این مارک پول اضافی بپردازند فرصت </a:t>
            </a:r>
            <a:r>
              <a:rPr lang="fa-IR" sz="3600" dirty="0" err="1"/>
              <a:t>هایی</a:t>
            </a:r>
            <a:r>
              <a:rPr lang="fa-IR" sz="3600" dirty="0"/>
              <a:t> را خلق کند.</a:t>
            </a:r>
          </a:p>
        </p:txBody>
      </p:sp>
    </p:spTree>
    <p:extLst>
      <p:ext uri="{BB962C8B-B14F-4D97-AF65-F5344CB8AC3E}">
        <p14:creationId xmlns:p14="http://schemas.microsoft.com/office/powerpoint/2010/main" val="4579810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 xmlns:a16="http://schemas.microsoft.com/office/drawing/2014/main" id="{7911DF15-6760-BC4D-9DE3-5704F8CC5A1B}"/>
              </a:ext>
            </a:extLst>
          </p:cNvPr>
          <p:cNvGraphicFramePr>
            <a:graphicFrameLocks noGrp="1"/>
          </p:cNvGraphicFramePr>
          <p:nvPr>
            <p:extLst>
              <p:ext uri="{D42A27DB-BD31-4B8C-83A1-F6EECF244321}">
                <p14:modId xmlns:p14="http://schemas.microsoft.com/office/powerpoint/2010/main" val="3636103402"/>
              </p:ext>
            </p:extLst>
          </p:nvPr>
        </p:nvGraphicFramePr>
        <p:xfrm>
          <a:off x="0" y="215900"/>
          <a:ext cx="7791450" cy="4055616"/>
        </p:xfrm>
        <a:graphic>
          <a:graphicData uri="http://schemas.openxmlformats.org/drawingml/2006/table">
            <a:tbl>
              <a:tblPr firstRow="1" bandRow="1">
                <a:tableStyleId>{E929F9F4-4A8F-4326-A1B4-22849713DDAB}</a:tableStyleId>
              </a:tblPr>
              <a:tblGrid>
                <a:gridCol w="3895725">
                  <a:extLst>
                    <a:ext uri="{9D8B030D-6E8A-4147-A177-3AD203B41FA5}">
                      <a16:colId xmlns="" xmlns:a16="http://schemas.microsoft.com/office/drawing/2014/main" val="149154985"/>
                    </a:ext>
                  </a:extLst>
                </a:gridCol>
                <a:gridCol w="3895725">
                  <a:extLst>
                    <a:ext uri="{9D8B030D-6E8A-4147-A177-3AD203B41FA5}">
                      <a16:colId xmlns="" xmlns:a16="http://schemas.microsoft.com/office/drawing/2014/main" val="1543146464"/>
                    </a:ext>
                  </a:extLst>
                </a:gridCol>
              </a:tblGrid>
              <a:tr h="583625">
                <a:tc>
                  <a:txBody>
                    <a:bodyPr/>
                    <a:lstStyle/>
                    <a:p>
                      <a:pPr marL="571500" indent="-571500" algn="ctr" rtl="1">
                        <a:buFont typeface="Wingdings" pitchFamily="2" charset="2"/>
                        <a:buChar char="v"/>
                      </a:pPr>
                      <a:r>
                        <a:rPr lang="fa-IR" sz="3600" b="0" dirty="0">
                          <a:latin typeface="A Farhood" panose="02000503000000020004" pitchFamily="2" charset="-78"/>
                          <a:cs typeface="A Farhood" panose="02000503000000020004" pitchFamily="2" charset="-78"/>
                        </a:rPr>
                        <a:t> تاثیر اینترنت</a:t>
                      </a:r>
                    </a:p>
                  </a:txBody>
                  <a:tcPr>
                    <a:lnR w="12700" cap="flat" cmpd="sng" algn="ctr">
                      <a:solidFill>
                        <a:schemeClr val="tx1"/>
                      </a:solidFill>
                      <a:prstDash val="solid"/>
                      <a:round/>
                      <a:headEnd type="none" w="med" len="med"/>
                      <a:tailEnd type="none" w="med" len="med"/>
                    </a:lnR>
                  </a:tcPr>
                </a:tc>
                <a:tc>
                  <a:txBody>
                    <a:bodyPr/>
                    <a:lstStyle/>
                    <a:p>
                      <a:pPr algn="ctr" rtl="1"/>
                      <a:r>
                        <a:rPr lang="fa-IR" sz="3600" b="0" dirty="0">
                          <a:latin typeface="A Farhood" panose="02000503000000020004" pitchFamily="2" charset="-78"/>
                          <a:cs typeface="A Farhood" panose="02000503000000020004" pitchFamily="2" charset="-78"/>
                        </a:rPr>
                        <a:t>نیرو های رقابتی</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421653470"/>
                  </a:ext>
                </a:extLst>
              </a:tr>
              <a:tr h="930697">
                <a:tc>
                  <a:txBody>
                    <a:bodyPr/>
                    <a:lstStyle/>
                    <a:p>
                      <a:pPr marL="342900" indent="-342900" rtl="1">
                        <a:buFont typeface="Wingdings" pitchFamily="2" charset="2"/>
                        <a:buChar char="v"/>
                      </a:pPr>
                      <a:r>
                        <a:rPr lang="fa-IR" sz="2000" dirty="0">
                          <a:solidFill>
                            <a:schemeClr val="bg1"/>
                          </a:solidFill>
                          <a:latin typeface="A Farhood" panose="02000503000000020004" pitchFamily="2" charset="-78"/>
                          <a:cs typeface="A Farhood" panose="02000503000000020004" pitchFamily="2" charset="-78"/>
                        </a:rPr>
                        <a:t>توانا سازی جایگزین های جدید برای پدیدار شدن با رویکرد های جدید برای برآوردن نیاز ها و وظایف در حال اجرا.</a:t>
                      </a:r>
                    </a:p>
                  </a:txBody>
                  <a:tcPr>
                    <a:solidFill>
                      <a:schemeClr val="tx1">
                        <a:lumMod val="75000"/>
                      </a:schemeClr>
                    </a:solidFill>
                  </a:tcPr>
                </a:tc>
                <a:tc>
                  <a:txBody>
                    <a:bodyPr/>
                    <a:lstStyle/>
                    <a:p>
                      <a:pPr algn="ctr" rtl="1"/>
                      <a:r>
                        <a:rPr lang="fa-IR" sz="2400" dirty="0">
                          <a:solidFill>
                            <a:schemeClr val="bg1"/>
                          </a:solidFill>
                          <a:latin typeface="A Farhood" panose="02000503000000020004" pitchFamily="2" charset="-78"/>
                          <a:cs typeface="A Farhood" panose="02000503000000020004" pitchFamily="2" charset="-78"/>
                        </a:rPr>
                        <a:t>کالا و خدمات جایگزین</a:t>
                      </a:r>
                    </a:p>
                  </a:txBody>
                  <a:tcPr>
                    <a:lnT w="12700" cap="flat" cmpd="sng" algn="ctr">
                      <a:solidFill>
                        <a:schemeClr val="tx1"/>
                      </a:solidFill>
                      <a:prstDash val="solid"/>
                      <a:round/>
                      <a:headEnd type="none" w="med" len="med"/>
                      <a:tailEnd type="none" w="med" len="med"/>
                    </a:lnT>
                    <a:solidFill>
                      <a:schemeClr val="tx1">
                        <a:lumMod val="75000"/>
                      </a:schemeClr>
                    </a:solidFill>
                  </a:tcPr>
                </a:tc>
                <a:extLst>
                  <a:ext uri="{0D108BD9-81ED-4DB2-BD59-A6C34878D82A}">
                    <a16:rowId xmlns="" xmlns:a16="http://schemas.microsoft.com/office/drawing/2014/main" val="3211424520"/>
                  </a:ext>
                </a:extLst>
              </a:tr>
              <a:tr h="794256">
                <a:tc>
                  <a:txBody>
                    <a:bodyPr/>
                    <a:lstStyle/>
                    <a:p>
                      <a:pPr marL="342900" indent="-342900" rtl="1">
                        <a:buFont typeface="Wingdings" pitchFamily="2" charset="2"/>
                        <a:buChar char="v"/>
                      </a:pPr>
                      <a:r>
                        <a:rPr lang="fa-IR" sz="2000" dirty="0">
                          <a:solidFill>
                            <a:schemeClr val="bg1"/>
                          </a:solidFill>
                          <a:latin typeface="A Farhood" panose="02000503000000020004" pitchFamily="2" charset="-78"/>
                          <a:cs typeface="A Farhood" panose="02000503000000020004" pitchFamily="2" charset="-78"/>
                        </a:rPr>
                        <a:t>در دسترس بودن اطلاعات مربوط به قیمت جهانی و محصول قدرت چانه زنی را به مشتریان انتقال می دهد.</a:t>
                      </a:r>
                    </a:p>
                  </a:txBody>
                  <a:tcPr>
                    <a:solidFill>
                      <a:srgbClr val="FFC000"/>
                    </a:solidFill>
                  </a:tcPr>
                </a:tc>
                <a:tc>
                  <a:txBody>
                    <a:bodyPr/>
                    <a:lstStyle/>
                    <a:p>
                      <a:pPr algn="ctr" rtl="1"/>
                      <a:r>
                        <a:rPr lang="fa-IR" sz="2400" dirty="0">
                          <a:solidFill>
                            <a:schemeClr val="bg1"/>
                          </a:solidFill>
                          <a:latin typeface="A Farhood" panose="02000503000000020004" pitchFamily="2" charset="-78"/>
                          <a:cs typeface="A Farhood" panose="02000503000000020004" pitchFamily="2" charset="-78"/>
                        </a:rPr>
                        <a:t>قدرت چانه زنی مشتری</a:t>
                      </a:r>
                    </a:p>
                  </a:txBody>
                  <a:tcPr>
                    <a:solidFill>
                      <a:srgbClr val="FFC000"/>
                    </a:solidFill>
                  </a:tcPr>
                </a:tc>
                <a:extLst>
                  <a:ext uri="{0D108BD9-81ED-4DB2-BD59-A6C34878D82A}">
                    <a16:rowId xmlns="" xmlns:a16="http://schemas.microsoft.com/office/drawing/2014/main" val="2082944104"/>
                  </a:ext>
                </a:extLst>
              </a:tr>
              <a:tr h="1494756">
                <a:tc>
                  <a:txBody>
                    <a:bodyPr/>
                    <a:lstStyle/>
                    <a:p>
                      <a:pPr marL="342900" indent="-342900" rtl="1">
                        <a:buFont typeface="Wingdings" pitchFamily="2" charset="2"/>
                        <a:buChar char="v"/>
                      </a:pPr>
                      <a:r>
                        <a:rPr lang="fa-IR" sz="2000" dirty="0">
                          <a:solidFill>
                            <a:schemeClr val="bg1"/>
                          </a:solidFill>
                          <a:latin typeface="A Farhood" panose="02000503000000020004" pitchFamily="2" charset="-78"/>
                          <a:cs typeface="A Farhood" panose="02000503000000020004" pitchFamily="2" charset="-78"/>
                        </a:rPr>
                        <a:t>تهیه از طریق اینترنت ،باعث افزایش قدرت چانه زنی روی تامین </a:t>
                      </a:r>
                      <a:r>
                        <a:rPr lang="fa-IR" sz="2000" dirty="0" err="1">
                          <a:solidFill>
                            <a:schemeClr val="bg1"/>
                          </a:solidFill>
                          <a:latin typeface="A Farhood" panose="02000503000000020004" pitchFamily="2" charset="-78"/>
                          <a:cs typeface="A Farhood" panose="02000503000000020004" pitchFamily="2" charset="-78"/>
                        </a:rPr>
                        <a:t>کنندگان</a:t>
                      </a:r>
                      <a:r>
                        <a:rPr lang="fa-IR" sz="2000" dirty="0">
                          <a:solidFill>
                            <a:schemeClr val="bg1"/>
                          </a:solidFill>
                          <a:latin typeface="A Farhood" panose="02000503000000020004" pitchFamily="2" charset="-78"/>
                          <a:cs typeface="A Farhood" panose="02000503000000020004" pitchFamily="2" charset="-78"/>
                        </a:rPr>
                        <a:t> می </a:t>
                      </a:r>
                      <a:r>
                        <a:rPr lang="fa-IR" sz="2000" dirty="0" err="1">
                          <a:solidFill>
                            <a:schemeClr val="bg1"/>
                          </a:solidFill>
                          <a:latin typeface="A Farhood" panose="02000503000000020004" pitchFamily="2" charset="-78"/>
                          <a:cs typeface="A Farhood" panose="02000503000000020004" pitchFamily="2" charset="-78"/>
                        </a:rPr>
                        <a:t>شود،تامین</a:t>
                      </a:r>
                      <a:r>
                        <a:rPr lang="fa-IR" sz="2000" dirty="0">
                          <a:solidFill>
                            <a:schemeClr val="bg1"/>
                          </a:solidFill>
                          <a:latin typeface="A Farhood" panose="02000503000000020004" pitchFamily="2" charset="-78"/>
                          <a:cs typeface="A Farhood" panose="02000503000000020004" pitchFamily="2" charset="-78"/>
                        </a:rPr>
                        <a:t> </a:t>
                      </a:r>
                      <a:r>
                        <a:rPr lang="fa-IR" sz="2000" dirty="0" err="1">
                          <a:solidFill>
                            <a:schemeClr val="bg1"/>
                          </a:solidFill>
                          <a:latin typeface="A Farhood" panose="02000503000000020004" pitchFamily="2" charset="-78"/>
                          <a:cs typeface="A Farhood" panose="02000503000000020004" pitchFamily="2" charset="-78"/>
                        </a:rPr>
                        <a:t>کنندگان</a:t>
                      </a:r>
                      <a:r>
                        <a:rPr lang="fa-IR" sz="2000" dirty="0">
                          <a:solidFill>
                            <a:schemeClr val="bg1"/>
                          </a:solidFill>
                          <a:latin typeface="A Farhood" panose="02000503000000020004" pitchFamily="2" charset="-78"/>
                          <a:cs typeface="A Farhood" panose="02000503000000020004" pitchFamily="2" charset="-78"/>
                        </a:rPr>
                        <a:t> میتوانند از کاهش موانع ورود و حذف توزیع </a:t>
                      </a:r>
                      <a:r>
                        <a:rPr lang="fa-IR" sz="2000" dirty="0" err="1">
                          <a:solidFill>
                            <a:schemeClr val="bg1"/>
                          </a:solidFill>
                          <a:latin typeface="A Farhood" panose="02000503000000020004" pitchFamily="2" charset="-78"/>
                          <a:cs typeface="A Farhood" panose="02000503000000020004" pitchFamily="2" charset="-78"/>
                        </a:rPr>
                        <a:t>کنندگان</a:t>
                      </a:r>
                      <a:r>
                        <a:rPr lang="fa-IR" sz="2000" dirty="0">
                          <a:solidFill>
                            <a:schemeClr val="bg1"/>
                          </a:solidFill>
                          <a:latin typeface="A Farhood" panose="02000503000000020004" pitchFamily="2" charset="-78"/>
                          <a:cs typeface="A Farhood" panose="02000503000000020004" pitchFamily="2" charset="-78"/>
                        </a:rPr>
                        <a:t> و </a:t>
                      </a:r>
                      <a:r>
                        <a:rPr lang="fa-IR" sz="2000" dirty="0" err="1">
                          <a:solidFill>
                            <a:schemeClr val="bg1"/>
                          </a:solidFill>
                          <a:latin typeface="A Farhood" panose="02000503000000020004" pitchFamily="2" charset="-78"/>
                          <a:cs typeface="A Farhood" panose="02000503000000020004" pitchFamily="2" charset="-78"/>
                        </a:rPr>
                        <a:t>دیگران،واسطه</a:t>
                      </a:r>
                      <a:r>
                        <a:rPr lang="fa-IR" sz="2000" dirty="0">
                          <a:solidFill>
                            <a:schemeClr val="bg1"/>
                          </a:solidFill>
                          <a:latin typeface="A Farhood" panose="02000503000000020004" pitchFamily="2" charset="-78"/>
                          <a:cs typeface="A Farhood" panose="02000503000000020004" pitchFamily="2" charset="-78"/>
                        </a:rPr>
                        <a:t> های میان آنها و مصرف </a:t>
                      </a:r>
                      <a:r>
                        <a:rPr lang="fa-IR" sz="2000" dirty="0" err="1">
                          <a:solidFill>
                            <a:schemeClr val="bg1"/>
                          </a:solidFill>
                          <a:latin typeface="A Farhood" panose="02000503000000020004" pitchFamily="2" charset="-78"/>
                          <a:cs typeface="A Farhood" panose="02000503000000020004" pitchFamily="2" charset="-78"/>
                        </a:rPr>
                        <a:t>کنندگان</a:t>
                      </a:r>
                      <a:r>
                        <a:rPr lang="fa-IR" sz="2000" dirty="0">
                          <a:solidFill>
                            <a:schemeClr val="bg1"/>
                          </a:solidFill>
                          <a:latin typeface="A Farhood" panose="02000503000000020004" pitchFamily="2" charset="-78"/>
                          <a:cs typeface="A Farhood" panose="02000503000000020004" pitchFamily="2" charset="-78"/>
                        </a:rPr>
                        <a:t> </a:t>
                      </a:r>
                      <a:r>
                        <a:rPr lang="fa-IR" sz="2000" dirty="0" err="1">
                          <a:solidFill>
                            <a:schemeClr val="bg1"/>
                          </a:solidFill>
                          <a:latin typeface="A Farhood" panose="02000503000000020004" pitchFamily="2" charset="-78"/>
                          <a:cs typeface="A Farhood" panose="02000503000000020004" pitchFamily="2" charset="-78"/>
                        </a:rPr>
                        <a:t>منتفع</a:t>
                      </a:r>
                      <a:r>
                        <a:rPr lang="fa-IR" sz="2000" dirty="0">
                          <a:solidFill>
                            <a:schemeClr val="bg1"/>
                          </a:solidFill>
                          <a:latin typeface="A Farhood" panose="02000503000000020004" pitchFamily="2" charset="-78"/>
                          <a:cs typeface="A Farhood" panose="02000503000000020004" pitchFamily="2" charset="-78"/>
                        </a:rPr>
                        <a:t> شوند.</a:t>
                      </a:r>
                    </a:p>
                  </a:txBody>
                  <a:tcPr>
                    <a:solidFill>
                      <a:schemeClr val="tx1">
                        <a:lumMod val="75000"/>
                      </a:schemeClr>
                    </a:solidFill>
                  </a:tcPr>
                </a:tc>
                <a:tc>
                  <a:txBody>
                    <a:bodyPr/>
                    <a:lstStyle/>
                    <a:p>
                      <a:pPr algn="ctr" rtl="1"/>
                      <a:r>
                        <a:rPr lang="fa-IR" sz="2400" dirty="0">
                          <a:solidFill>
                            <a:schemeClr val="bg1"/>
                          </a:solidFill>
                          <a:latin typeface="A Farhood" panose="02000503000000020004" pitchFamily="2" charset="-78"/>
                          <a:cs typeface="A Farhood" panose="02000503000000020004" pitchFamily="2" charset="-78"/>
                        </a:rPr>
                        <a:t>قدرت چانه زنی تامین کننده</a:t>
                      </a:r>
                    </a:p>
                  </a:txBody>
                  <a:tcPr>
                    <a:solidFill>
                      <a:schemeClr val="tx1">
                        <a:lumMod val="75000"/>
                      </a:schemeClr>
                    </a:solidFill>
                  </a:tcPr>
                </a:tc>
                <a:extLst>
                  <a:ext uri="{0D108BD9-81ED-4DB2-BD59-A6C34878D82A}">
                    <a16:rowId xmlns="" xmlns:a16="http://schemas.microsoft.com/office/drawing/2014/main" val="703594083"/>
                  </a:ext>
                </a:extLst>
              </a:tr>
            </a:tbl>
          </a:graphicData>
        </a:graphic>
      </p:graphicFrame>
      <p:sp>
        <p:nvSpPr>
          <p:cNvPr id="5" name="TextBox 4">
            <a:extLst>
              <a:ext uri="{FF2B5EF4-FFF2-40B4-BE49-F238E27FC236}">
                <a16:creationId xmlns="" xmlns:a16="http://schemas.microsoft.com/office/drawing/2014/main" id="{9FE4A6E6-125C-DF4E-B7D7-29663B327428}"/>
              </a:ext>
            </a:extLst>
          </p:cNvPr>
          <p:cNvSpPr txBox="1"/>
          <p:nvPr/>
        </p:nvSpPr>
        <p:spPr>
          <a:xfrm>
            <a:off x="8521700" y="2978398"/>
            <a:ext cx="3536950" cy="1077218"/>
          </a:xfrm>
          <a:prstGeom prst="rect">
            <a:avLst/>
          </a:prstGeom>
          <a:solidFill>
            <a:srgbClr val="FFC000"/>
          </a:solidFill>
        </p:spPr>
        <p:txBody>
          <a:bodyPr wrap="square" rtlCol="0">
            <a:spAutoFit/>
          </a:bodyPr>
          <a:lstStyle/>
          <a:p>
            <a:pPr algn="ctr"/>
            <a:r>
              <a:rPr lang="fa-IR" sz="3200" dirty="0">
                <a:solidFill>
                  <a:schemeClr val="bg1"/>
                </a:solidFill>
                <a:latin typeface="A Farhood" panose="02000503000000020004" pitchFamily="2" charset="-78"/>
                <a:cs typeface="A Farhood" panose="02000503000000020004" pitchFamily="2" charset="-78"/>
              </a:rPr>
              <a:t>تاثیر اینترنت بر نیروهای رقابتی و ساختار صنعت</a:t>
            </a:r>
          </a:p>
        </p:txBody>
      </p:sp>
      <p:graphicFrame>
        <p:nvGraphicFramePr>
          <p:cNvPr id="6" name="Table 5">
            <a:extLst>
              <a:ext uri="{FF2B5EF4-FFF2-40B4-BE49-F238E27FC236}">
                <a16:creationId xmlns="" xmlns:a16="http://schemas.microsoft.com/office/drawing/2014/main" id="{1643E24D-C382-A547-9608-23FDB352D1CD}"/>
              </a:ext>
            </a:extLst>
          </p:cNvPr>
          <p:cNvGraphicFramePr>
            <a:graphicFrameLocks noGrp="1"/>
          </p:cNvGraphicFramePr>
          <p:nvPr>
            <p:extLst>
              <p:ext uri="{D42A27DB-BD31-4B8C-83A1-F6EECF244321}">
                <p14:modId xmlns:p14="http://schemas.microsoft.com/office/powerpoint/2010/main" val="3665648743"/>
              </p:ext>
            </p:extLst>
          </p:nvPr>
        </p:nvGraphicFramePr>
        <p:xfrm>
          <a:off x="0" y="4271516"/>
          <a:ext cx="7791450" cy="2316480"/>
        </p:xfrm>
        <a:graphic>
          <a:graphicData uri="http://schemas.openxmlformats.org/drawingml/2006/table">
            <a:tbl>
              <a:tblPr firstRow="1" bandRow="1">
                <a:tableStyleId>{D7AC3CCA-C797-4891-BE02-D94E43425B78}</a:tableStyleId>
              </a:tblPr>
              <a:tblGrid>
                <a:gridCol w="3895725">
                  <a:extLst>
                    <a:ext uri="{9D8B030D-6E8A-4147-A177-3AD203B41FA5}">
                      <a16:colId xmlns="" xmlns:a16="http://schemas.microsoft.com/office/drawing/2014/main" val="3416320047"/>
                    </a:ext>
                  </a:extLst>
                </a:gridCol>
                <a:gridCol w="3895725">
                  <a:extLst>
                    <a:ext uri="{9D8B030D-6E8A-4147-A177-3AD203B41FA5}">
                      <a16:colId xmlns="" xmlns:a16="http://schemas.microsoft.com/office/drawing/2014/main" val="4254668039"/>
                    </a:ext>
                  </a:extLst>
                </a:gridCol>
              </a:tblGrid>
              <a:tr h="796195">
                <a:tc>
                  <a:txBody>
                    <a:bodyPr/>
                    <a:lstStyle/>
                    <a:p>
                      <a:pPr marL="342900" indent="-342900" algn="r" rtl="1">
                        <a:buFont typeface="Wingdings" pitchFamily="2" charset="2"/>
                        <a:buChar char="v"/>
                      </a:pPr>
                      <a:r>
                        <a:rPr lang="fa-IR" sz="2000" b="0" dirty="0">
                          <a:latin typeface="A Farhood" panose="02000503000000020004" pitchFamily="2" charset="-78"/>
                          <a:cs typeface="A Farhood" panose="02000503000000020004" pitchFamily="2" charset="-78"/>
                        </a:rPr>
                        <a:t>اینترنت ،موانع ورود را کاهش می </a:t>
                      </a:r>
                      <a:r>
                        <a:rPr lang="fa-IR" sz="2000" b="0" dirty="0" err="1">
                          <a:latin typeface="A Farhood" panose="02000503000000020004" pitchFamily="2" charset="-78"/>
                          <a:cs typeface="A Farhood" panose="02000503000000020004" pitchFamily="2" charset="-78"/>
                        </a:rPr>
                        <a:t>دهد،همانند</a:t>
                      </a:r>
                      <a:r>
                        <a:rPr lang="fa-IR" sz="2000" b="0" dirty="0">
                          <a:latin typeface="A Farhood" panose="02000503000000020004" pitchFamily="2" charset="-78"/>
                          <a:cs typeface="A Farhood" panose="02000503000000020004" pitchFamily="2" charset="-78"/>
                        </a:rPr>
                        <a:t> نیاز به نیروی فروش ،دستیابی به کانال ها و دارایی های فیزیکی و فناوری را برای تحریک </a:t>
                      </a:r>
                      <a:r>
                        <a:rPr lang="fa-IR" sz="2000" b="0" dirty="0" err="1">
                          <a:latin typeface="A Farhood" panose="02000503000000020004" pitchFamily="2" charset="-78"/>
                          <a:cs typeface="A Farhood" panose="02000503000000020004" pitchFamily="2" charset="-78"/>
                        </a:rPr>
                        <a:t>فرایندهای</a:t>
                      </a:r>
                      <a:r>
                        <a:rPr lang="fa-IR" sz="2000" b="0" dirty="0">
                          <a:latin typeface="A Farhood" panose="02000503000000020004" pitchFamily="2" charset="-78"/>
                          <a:cs typeface="A Farhood" panose="02000503000000020004" pitchFamily="2" charset="-78"/>
                        </a:rPr>
                        <a:t> کسب و کار فراهم میکند که انجام دادن سایر چیز ها را آسان میکند.</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C000"/>
                    </a:solidFill>
                  </a:tcPr>
                </a:tc>
                <a:tc>
                  <a:txBody>
                    <a:bodyPr/>
                    <a:lstStyle/>
                    <a:p>
                      <a:pPr algn="ctr" rtl="1"/>
                      <a:r>
                        <a:rPr lang="fa-IR" sz="2400" b="0" dirty="0">
                          <a:latin typeface="A Farhood" panose="02000503000000020004" pitchFamily="2" charset="-78"/>
                          <a:cs typeface="A Farhood" panose="02000503000000020004" pitchFamily="2" charset="-78"/>
                        </a:rPr>
                        <a:t>خطر وارد شوندگان جدید</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C000"/>
                    </a:solidFill>
                  </a:tcPr>
                </a:tc>
                <a:extLst>
                  <a:ext uri="{0D108BD9-81ED-4DB2-BD59-A6C34878D82A}">
                    <a16:rowId xmlns="" xmlns:a16="http://schemas.microsoft.com/office/drawing/2014/main" val="2672628412"/>
                  </a:ext>
                </a:extLst>
              </a:tr>
              <a:tr h="626205">
                <a:tc>
                  <a:txBody>
                    <a:bodyPr/>
                    <a:lstStyle/>
                    <a:p>
                      <a:pPr marL="285750" indent="-285750" rtl="1">
                        <a:buFont typeface="Wingdings" pitchFamily="2" charset="2"/>
                        <a:buChar char="v"/>
                      </a:pPr>
                      <a:r>
                        <a:rPr lang="fa-IR" sz="2000" dirty="0">
                          <a:latin typeface="A Farhood" panose="02000503000000020004" pitchFamily="2" charset="-78"/>
                          <a:cs typeface="A Farhood" panose="02000503000000020004" pitchFamily="2" charset="-78"/>
                        </a:rPr>
                        <a:t>گسترش بازار </a:t>
                      </a:r>
                      <a:r>
                        <a:rPr lang="fa-IR" sz="2000" dirty="0" err="1">
                          <a:latin typeface="A Farhood" panose="02000503000000020004" pitchFamily="2" charset="-78"/>
                          <a:cs typeface="A Farhood" panose="02000503000000020004" pitchFamily="2" charset="-78"/>
                        </a:rPr>
                        <a:t>جغرافیایی،افزایش</a:t>
                      </a:r>
                      <a:r>
                        <a:rPr lang="fa-IR" sz="2000" dirty="0">
                          <a:latin typeface="A Farhood" panose="02000503000000020004" pitchFamily="2" charset="-78"/>
                          <a:cs typeface="A Farhood" panose="02000503000000020004" pitchFamily="2" charset="-78"/>
                        </a:rPr>
                        <a:t> تعداد رقبا و کاهش تفاوت میان </a:t>
                      </a:r>
                      <a:r>
                        <a:rPr lang="fa-IR" sz="2000" dirty="0" err="1">
                          <a:latin typeface="A Farhood" panose="02000503000000020004" pitchFamily="2" charset="-78"/>
                          <a:cs typeface="A Farhood" panose="02000503000000020004" pitchFamily="2" charset="-78"/>
                        </a:rPr>
                        <a:t>رقبا.نگهداری</a:t>
                      </a:r>
                      <a:r>
                        <a:rPr lang="fa-IR" sz="2000" dirty="0">
                          <a:latin typeface="A Farhood" panose="02000503000000020004" pitchFamily="2" charset="-78"/>
                          <a:cs typeface="A Farhood" panose="02000503000000020004" pitchFamily="2" charset="-78"/>
                        </a:rPr>
                        <a:t> مزایای عملیاتی را دشوار کرده و برای رقابت بر سر قیمت فشار </a:t>
                      </a:r>
                      <a:r>
                        <a:rPr lang="fa-IR" sz="2000" dirty="0" err="1">
                          <a:latin typeface="A Farhood" panose="02000503000000020004" pitchFamily="2" charset="-78"/>
                          <a:cs typeface="A Farhood" panose="02000503000000020004" pitchFamily="2" charset="-78"/>
                        </a:rPr>
                        <a:t>هایی</a:t>
                      </a:r>
                      <a:r>
                        <a:rPr lang="fa-IR" sz="2000" dirty="0">
                          <a:latin typeface="A Farhood" panose="02000503000000020004" pitchFamily="2" charset="-78"/>
                          <a:cs typeface="A Farhood" panose="02000503000000020004" pitchFamily="2" charset="-78"/>
                        </a:rPr>
                        <a:t> را وارد ساخته است</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rtl="1"/>
                      <a:r>
                        <a:rPr lang="fa-IR" sz="2400" dirty="0">
                          <a:latin typeface="A Farhood" panose="02000503000000020004" pitchFamily="2" charset="-78"/>
                          <a:cs typeface="A Farhood" panose="02000503000000020004" pitchFamily="2" charset="-78"/>
                        </a:rPr>
                        <a:t>تثبیت موقعیت و هم چشمی میان رقبای موجود</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 xmlns:a16="http://schemas.microsoft.com/office/drawing/2014/main" val="3360825695"/>
                  </a:ext>
                </a:extLst>
              </a:tr>
            </a:tbl>
          </a:graphicData>
        </a:graphic>
      </p:graphicFrame>
      <p:sp>
        <p:nvSpPr>
          <p:cNvPr id="2" name="TextBox 1">
            <a:extLst>
              <a:ext uri="{FF2B5EF4-FFF2-40B4-BE49-F238E27FC236}">
                <a16:creationId xmlns="" xmlns:a16="http://schemas.microsoft.com/office/drawing/2014/main" id="{DD0661EF-7495-5549-910A-37AB167FC500}"/>
              </a:ext>
            </a:extLst>
          </p:cNvPr>
          <p:cNvSpPr txBox="1"/>
          <p:nvPr/>
        </p:nvSpPr>
        <p:spPr>
          <a:xfrm>
            <a:off x="8982075" y="4055616"/>
            <a:ext cx="2616200" cy="830997"/>
          </a:xfrm>
          <a:prstGeom prst="rect">
            <a:avLst/>
          </a:prstGeom>
          <a:noFill/>
        </p:spPr>
        <p:txBody>
          <a:bodyPr wrap="square" rtlCol="0">
            <a:spAutoFit/>
          </a:bodyPr>
          <a:lstStyle/>
          <a:p>
            <a:pPr algn="ctr"/>
            <a:r>
              <a:rPr lang="fa-IR" sz="2400" dirty="0">
                <a:latin typeface="A Farhood" panose="02000503000000020004" pitchFamily="2" charset="-78"/>
                <a:cs typeface="A Farhood" panose="02000503000000020004" pitchFamily="2" charset="-78"/>
              </a:rPr>
              <a:t>(برخی تاثیرات منفی و بالقوه اینترنت بر بنگاه های تجاری)</a:t>
            </a:r>
          </a:p>
        </p:txBody>
      </p:sp>
    </p:spTree>
    <p:extLst>
      <p:ext uri="{BB962C8B-B14F-4D97-AF65-F5344CB8AC3E}">
        <p14:creationId xmlns:p14="http://schemas.microsoft.com/office/powerpoint/2010/main" val="32703191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127D6D7-1F61-AD48-8D32-F4FFE3D24989}"/>
              </a:ext>
            </a:extLst>
          </p:cNvPr>
          <p:cNvSpPr>
            <a:spLocks noGrp="1"/>
          </p:cNvSpPr>
          <p:nvPr>
            <p:ph type="title"/>
          </p:nvPr>
        </p:nvSpPr>
        <p:spPr/>
        <p:txBody>
          <a:bodyPr/>
          <a:lstStyle/>
          <a:p>
            <a:pPr algn="r"/>
            <a:r>
              <a:rPr lang="fa-IR" dirty="0" err="1">
                <a:solidFill>
                  <a:srgbClr val="FFC000"/>
                </a:solidFill>
              </a:rPr>
              <a:t>اکوسیستم‌های</a:t>
            </a:r>
            <a:r>
              <a:rPr lang="fa-IR" dirty="0">
                <a:solidFill>
                  <a:srgbClr val="FFC000"/>
                </a:solidFill>
              </a:rPr>
              <a:t> کسب و کار</a:t>
            </a:r>
          </a:p>
        </p:txBody>
      </p:sp>
      <p:sp>
        <p:nvSpPr>
          <p:cNvPr id="3" name="Content Placeholder 2">
            <a:extLst>
              <a:ext uri="{FF2B5EF4-FFF2-40B4-BE49-F238E27FC236}">
                <a16:creationId xmlns="" xmlns:a16="http://schemas.microsoft.com/office/drawing/2014/main" id="{F8AF4C9D-15A4-3242-A009-19523D605F74}"/>
              </a:ext>
            </a:extLst>
          </p:cNvPr>
          <p:cNvSpPr>
            <a:spLocks noGrp="1"/>
          </p:cNvSpPr>
          <p:nvPr>
            <p:ph idx="1"/>
          </p:nvPr>
        </p:nvSpPr>
        <p:spPr/>
        <p:txBody>
          <a:bodyPr/>
          <a:lstStyle/>
          <a:p>
            <a:pPr marL="182880" indent="-182880" algn="r" defTabSz="914400" rtl="1" eaLnBrk="1" latinLnBrk="0" hangingPunct="1">
              <a:lnSpc>
                <a:spcPct val="100000"/>
              </a:lnSpc>
              <a:spcBef>
                <a:spcPts val="900"/>
              </a:spcBef>
              <a:spcAft>
                <a:spcPts val="0"/>
              </a:spcAft>
              <a:buClr>
                <a:schemeClr val="tx2"/>
              </a:buClr>
              <a:buFont typeface="Arial" pitchFamily="34" charset="0"/>
              <a:buChar char="•"/>
            </a:pPr>
            <a:r>
              <a:rPr lang="fa-IR" sz="2800" dirty="0"/>
              <a:t>اینترنت و ظهور </a:t>
            </a:r>
            <a:r>
              <a:rPr lang="fa-IR" sz="2800" dirty="0" err="1"/>
              <a:t>بنگاه‌های</a:t>
            </a:r>
            <a:r>
              <a:rPr lang="fa-IR" sz="2800" dirty="0"/>
              <a:t> دیجیتالی مستلزم اصلاحاتی در مدل نیروهای رقابتی صنعت است.</a:t>
            </a:r>
          </a:p>
          <a:p>
            <a:pPr marL="182880" indent="-182880" algn="r" defTabSz="914400" rtl="1" eaLnBrk="1" latinLnBrk="0" hangingPunct="1">
              <a:lnSpc>
                <a:spcPct val="100000"/>
              </a:lnSpc>
              <a:spcBef>
                <a:spcPts val="900"/>
              </a:spcBef>
              <a:spcAft>
                <a:spcPts val="0"/>
              </a:spcAft>
              <a:buClr>
                <a:schemeClr val="tx2"/>
              </a:buClr>
              <a:buFont typeface="Arial" pitchFamily="34" charset="0"/>
              <a:buChar char="•"/>
            </a:pPr>
            <a:r>
              <a:rPr lang="fa-IR" sz="2800" dirty="0"/>
              <a:t>مدل سنتی </a:t>
            </a:r>
            <a:r>
              <a:rPr lang="fa-IR" sz="2800" dirty="0" err="1"/>
              <a:t>پورتر</a:t>
            </a:r>
            <a:r>
              <a:rPr lang="fa-IR" sz="2800" dirty="0"/>
              <a:t>: وجود یک محیط صنعتی نسبتا ایستا با مرزهای نسبتا روشن صنعت و </a:t>
            </a:r>
            <a:r>
              <a:rPr lang="fa-IR" sz="2800" dirty="0" err="1"/>
              <a:t>مجموعه‌ی</a:t>
            </a:r>
            <a:r>
              <a:rPr lang="fa-IR" sz="2800" dirty="0"/>
              <a:t> نسبتا پایداری از </a:t>
            </a:r>
            <a:r>
              <a:rPr lang="fa-IR" sz="2800" dirty="0" err="1"/>
              <a:t>تامین‌کنندگان</a:t>
            </a:r>
            <a:r>
              <a:rPr lang="fa-IR" sz="2800" dirty="0"/>
              <a:t>، </a:t>
            </a:r>
            <a:r>
              <a:rPr lang="fa-IR" sz="2800" dirty="0" err="1"/>
              <a:t>جایگزین‌ها</a:t>
            </a:r>
            <a:r>
              <a:rPr lang="fa-IR" sz="2800" dirty="0"/>
              <a:t>، مشتریان.</a:t>
            </a:r>
          </a:p>
          <a:p>
            <a:pPr marL="182880" indent="-182880" algn="r" defTabSz="914400" rtl="1" eaLnBrk="1" latinLnBrk="0" hangingPunct="1">
              <a:lnSpc>
                <a:spcPct val="100000"/>
              </a:lnSpc>
              <a:spcBef>
                <a:spcPts val="900"/>
              </a:spcBef>
              <a:spcAft>
                <a:spcPts val="0"/>
              </a:spcAft>
              <a:buClr>
                <a:schemeClr val="tx2"/>
              </a:buClr>
              <a:buFont typeface="Arial" pitchFamily="34" charset="0"/>
              <a:buChar char="•"/>
            </a:pPr>
            <a:r>
              <a:rPr lang="fa-IR" sz="2800" dirty="0"/>
              <a:t>تمایل </a:t>
            </a:r>
            <a:r>
              <a:rPr lang="fa-IR" sz="2800" dirty="0" err="1"/>
              <a:t>بنگاه‌های</a:t>
            </a:r>
            <a:r>
              <a:rPr lang="fa-IR" sz="2800" dirty="0"/>
              <a:t> معاصر در مشارکت در </a:t>
            </a:r>
            <a:r>
              <a:rPr lang="fa-IR" sz="2800" dirty="0" err="1"/>
              <a:t>مجموعه‌ی</a:t>
            </a:r>
            <a:r>
              <a:rPr lang="fa-IR" sz="2800" dirty="0"/>
              <a:t> صنعت تا در یک صنعت واحد.</a:t>
            </a:r>
          </a:p>
          <a:p>
            <a:pPr marL="182880" indent="-182880" algn="r" defTabSz="914400" rtl="1" eaLnBrk="1" latinLnBrk="0" hangingPunct="1">
              <a:lnSpc>
                <a:spcPct val="100000"/>
              </a:lnSpc>
              <a:spcBef>
                <a:spcPts val="900"/>
              </a:spcBef>
              <a:spcAft>
                <a:spcPts val="0"/>
              </a:spcAft>
              <a:buClr>
                <a:schemeClr val="tx2"/>
              </a:buClr>
              <a:buFont typeface="Arial" pitchFamily="34" charset="0"/>
              <a:buChar char="•"/>
            </a:pPr>
            <a:endParaRPr lang="fa-IR" dirty="0"/>
          </a:p>
        </p:txBody>
      </p:sp>
    </p:spTree>
    <p:extLst>
      <p:ext uri="{BB962C8B-B14F-4D97-AF65-F5344CB8AC3E}">
        <p14:creationId xmlns:p14="http://schemas.microsoft.com/office/powerpoint/2010/main" val="4179325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 xmlns:a16="http://schemas.microsoft.com/office/drawing/2014/main" id="{59B524E6-EEBF-744F-A0B4-0B9893C411C7}"/>
              </a:ext>
            </a:extLst>
          </p:cNvPr>
          <p:cNvSpPr/>
          <p:nvPr/>
        </p:nvSpPr>
        <p:spPr>
          <a:xfrm>
            <a:off x="3010916" y="1318260"/>
            <a:ext cx="6197600" cy="4066540"/>
          </a:xfrm>
          <a:prstGeom prst="ellipse">
            <a:avLst/>
          </a:prstGeom>
          <a:pattFill prst="pct40">
            <a:fgClr>
              <a:srgbClr val="FFC000"/>
            </a:fgClr>
            <a:bgClr>
              <a:schemeClr val="tx1">
                <a:lumMod val="50000"/>
              </a:schemeClr>
            </a:bgClr>
          </a:pattFill>
          <a:ln w="9525"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marL="0" algn="ctr" defTabSz="457200" rtl="1" eaLnBrk="1" latinLnBrk="0" hangingPunct="1"/>
            <a:endParaRPr lang="fa-IR"/>
          </a:p>
        </p:txBody>
      </p:sp>
      <p:sp>
        <p:nvSpPr>
          <p:cNvPr id="5" name="Oval 4">
            <a:extLst>
              <a:ext uri="{FF2B5EF4-FFF2-40B4-BE49-F238E27FC236}">
                <a16:creationId xmlns="" xmlns:a16="http://schemas.microsoft.com/office/drawing/2014/main" id="{7FA8B469-2353-914C-A426-7EFBCF6BFE36}"/>
              </a:ext>
            </a:extLst>
          </p:cNvPr>
          <p:cNvSpPr/>
          <p:nvPr/>
        </p:nvSpPr>
        <p:spPr>
          <a:xfrm>
            <a:off x="3683000" y="2057400"/>
            <a:ext cx="1257300" cy="1295400"/>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r>
              <a:rPr lang="fa-IR" sz="2400" dirty="0">
                <a:solidFill>
                  <a:schemeClr val="bg1"/>
                </a:solidFill>
                <a:latin typeface="A Farhood" panose="02000503000000020004" pitchFamily="2" charset="-78"/>
                <a:cs typeface="A Farhood" panose="02000503000000020004" pitchFamily="2" charset="-78"/>
              </a:rPr>
              <a:t>صنعت ۱</a:t>
            </a:r>
          </a:p>
        </p:txBody>
      </p:sp>
      <p:sp>
        <p:nvSpPr>
          <p:cNvPr id="6" name="Oval 5">
            <a:extLst>
              <a:ext uri="{FF2B5EF4-FFF2-40B4-BE49-F238E27FC236}">
                <a16:creationId xmlns="" xmlns:a16="http://schemas.microsoft.com/office/drawing/2014/main" id="{1A3B2749-A8BE-0A4B-BD0D-DF92A8D33B37}"/>
              </a:ext>
            </a:extLst>
          </p:cNvPr>
          <p:cNvSpPr/>
          <p:nvPr/>
        </p:nvSpPr>
        <p:spPr>
          <a:xfrm>
            <a:off x="7251700" y="2057400"/>
            <a:ext cx="1257300" cy="1295400"/>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7" name="Oval 6">
            <a:extLst>
              <a:ext uri="{FF2B5EF4-FFF2-40B4-BE49-F238E27FC236}">
                <a16:creationId xmlns="" xmlns:a16="http://schemas.microsoft.com/office/drawing/2014/main" id="{CD6D7196-44C6-D941-9D51-309467542911}"/>
              </a:ext>
            </a:extLst>
          </p:cNvPr>
          <p:cNvSpPr/>
          <p:nvPr/>
        </p:nvSpPr>
        <p:spPr>
          <a:xfrm>
            <a:off x="3683000" y="3444240"/>
            <a:ext cx="1257300" cy="1295400"/>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8" name="Oval 7">
            <a:extLst>
              <a:ext uri="{FF2B5EF4-FFF2-40B4-BE49-F238E27FC236}">
                <a16:creationId xmlns="" xmlns:a16="http://schemas.microsoft.com/office/drawing/2014/main" id="{837EEC0E-2608-AF48-8D21-CC4FECBEF5B2}"/>
              </a:ext>
            </a:extLst>
          </p:cNvPr>
          <p:cNvSpPr/>
          <p:nvPr/>
        </p:nvSpPr>
        <p:spPr>
          <a:xfrm>
            <a:off x="7251700" y="3444240"/>
            <a:ext cx="1257300" cy="1295400"/>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fa-IR"/>
          </a:p>
        </p:txBody>
      </p:sp>
      <p:sp>
        <p:nvSpPr>
          <p:cNvPr id="9" name="TextBox 8">
            <a:extLst>
              <a:ext uri="{FF2B5EF4-FFF2-40B4-BE49-F238E27FC236}">
                <a16:creationId xmlns="" xmlns:a16="http://schemas.microsoft.com/office/drawing/2014/main" id="{6358B0AC-A9EF-094E-AB51-4C00029C1D9F}"/>
              </a:ext>
            </a:extLst>
          </p:cNvPr>
          <p:cNvSpPr txBox="1"/>
          <p:nvPr/>
        </p:nvSpPr>
        <p:spPr>
          <a:xfrm>
            <a:off x="7480046" y="2474267"/>
            <a:ext cx="800608" cy="461665"/>
          </a:xfrm>
          <a:prstGeom prst="rect">
            <a:avLst/>
          </a:prstGeom>
          <a:noFill/>
        </p:spPr>
        <p:txBody>
          <a:bodyPr wrap="square" rtlCol="0">
            <a:spAutoFit/>
          </a:bodyPr>
          <a:lstStyle/>
          <a:p>
            <a:r>
              <a:rPr lang="fa-IR" sz="2400" dirty="0">
                <a:solidFill>
                  <a:schemeClr val="bg1"/>
                </a:solidFill>
                <a:latin typeface="A Farhood" panose="02000503000000020004" pitchFamily="2" charset="-78"/>
                <a:cs typeface="A Farhood" panose="02000503000000020004" pitchFamily="2" charset="-78"/>
              </a:rPr>
              <a:t>صنعت ۲</a:t>
            </a:r>
          </a:p>
        </p:txBody>
      </p:sp>
      <p:sp>
        <p:nvSpPr>
          <p:cNvPr id="10" name="TextBox 9">
            <a:extLst>
              <a:ext uri="{FF2B5EF4-FFF2-40B4-BE49-F238E27FC236}">
                <a16:creationId xmlns="" xmlns:a16="http://schemas.microsoft.com/office/drawing/2014/main" id="{C81B10D9-3AD3-4246-9C27-4EE7271034A2}"/>
              </a:ext>
            </a:extLst>
          </p:cNvPr>
          <p:cNvSpPr txBox="1"/>
          <p:nvPr/>
        </p:nvSpPr>
        <p:spPr>
          <a:xfrm>
            <a:off x="3854450" y="3861107"/>
            <a:ext cx="914400" cy="461665"/>
          </a:xfrm>
          <a:prstGeom prst="rect">
            <a:avLst/>
          </a:prstGeom>
          <a:noFill/>
        </p:spPr>
        <p:txBody>
          <a:bodyPr wrap="square" rtlCol="0">
            <a:spAutoFit/>
          </a:bodyPr>
          <a:lstStyle/>
          <a:p>
            <a:pPr marL="0" algn="r" defTabSz="457200" rtl="1" eaLnBrk="1" latinLnBrk="0" hangingPunct="1"/>
            <a:r>
              <a:rPr lang="fa-IR" sz="2400" dirty="0">
                <a:solidFill>
                  <a:schemeClr val="bg1"/>
                </a:solidFill>
                <a:latin typeface="A Farhood" panose="02000503000000020004" pitchFamily="2" charset="-78"/>
                <a:cs typeface="A Farhood" panose="02000503000000020004" pitchFamily="2" charset="-78"/>
              </a:rPr>
              <a:t>صنعت ۳</a:t>
            </a:r>
          </a:p>
        </p:txBody>
      </p:sp>
      <p:sp>
        <p:nvSpPr>
          <p:cNvPr id="11" name="TextBox 10">
            <a:extLst>
              <a:ext uri="{FF2B5EF4-FFF2-40B4-BE49-F238E27FC236}">
                <a16:creationId xmlns="" xmlns:a16="http://schemas.microsoft.com/office/drawing/2014/main" id="{50168228-241D-EB41-B1A6-ABAB78CF160A}"/>
              </a:ext>
            </a:extLst>
          </p:cNvPr>
          <p:cNvSpPr txBox="1"/>
          <p:nvPr/>
        </p:nvSpPr>
        <p:spPr>
          <a:xfrm>
            <a:off x="7480046" y="3861107"/>
            <a:ext cx="927354" cy="461665"/>
          </a:xfrm>
          <a:prstGeom prst="rect">
            <a:avLst/>
          </a:prstGeom>
          <a:noFill/>
        </p:spPr>
        <p:txBody>
          <a:bodyPr wrap="square" rtlCol="0">
            <a:spAutoFit/>
          </a:bodyPr>
          <a:lstStyle/>
          <a:p>
            <a:r>
              <a:rPr lang="fa-IR" sz="2400" dirty="0">
                <a:solidFill>
                  <a:schemeClr val="bg1"/>
                </a:solidFill>
                <a:latin typeface="A Farhood" panose="02000503000000020004" pitchFamily="2" charset="-78"/>
                <a:cs typeface="A Farhood" panose="02000503000000020004" pitchFamily="2" charset="-78"/>
              </a:rPr>
              <a:t>صنعت ۴</a:t>
            </a:r>
          </a:p>
        </p:txBody>
      </p:sp>
      <p:sp>
        <p:nvSpPr>
          <p:cNvPr id="12" name="TextBox 11">
            <a:extLst>
              <a:ext uri="{FF2B5EF4-FFF2-40B4-BE49-F238E27FC236}">
                <a16:creationId xmlns="" xmlns:a16="http://schemas.microsoft.com/office/drawing/2014/main" id="{E4469B14-5AD4-5944-BCA3-3DDB79C45DA0}"/>
              </a:ext>
            </a:extLst>
          </p:cNvPr>
          <p:cNvSpPr txBox="1"/>
          <p:nvPr/>
        </p:nvSpPr>
        <p:spPr>
          <a:xfrm>
            <a:off x="4774946" y="5647034"/>
            <a:ext cx="2705100" cy="584775"/>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algn="ctr" defTabSz="457200" rtl="1" eaLnBrk="1" latinLnBrk="0" hangingPunct="1"/>
            <a:r>
              <a:rPr lang="fa-IR" sz="3200" dirty="0">
                <a:latin typeface="A Farhood" panose="02000503000000020004" pitchFamily="2" charset="-78"/>
                <a:cs typeface="A Farhood" panose="02000503000000020004" pitchFamily="2" charset="-78"/>
              </a:rPr>
              <a:t>اکوسیستم صنعت</a:t>
            </a:r>
          </a:p>
        </p:txBody>
      </p:sp>
      <p:sp>
        <p:nvSpPr>
          <p:cNvPr id="13" name="TextBox 12">
            <a:extLst>
              <a:ext uri="{FF2B5EF4-FFF2-40B4-BE49-F238E27FC236}">
                <a16:creationId xmlns="" xmlns:a16="http://schemas.microsoft.com/office/drawing/2014/main" id="{29218BDE-9720-8344-92E7-4653FC89B4BE}"/>
              </a:ext>
            </a:extLst>
          </p:cNvPr>
          <p:cNvSpPr txBox="1"/>
          <p:nvPr/>
        </p:nvSpPr>
        <p:spPr>
          <a:xfrm>
            <a:off x="9499600" y="800100"/>
            <a:ext cx="2057400" cy="954107"/>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algn="ctr" defTabSz="457200" rtl="1" eaLnBrk="1" latinLnBrk="0" hangingPunct="1"/>
            <a:r>
              <a:rPr lang="fa-IR" sz="2800" dirty="0">
                <a:latin typeface="A Farhood" panose="02000503000000020004" pitchFamily="2" charset="-78"/>
                <a:cs typeface="A Farhood" panose="02000503000000020004" pitchFamily="2" charset="-78"/>
              </a:rPr>
              <a:t>کالا و خدمات جایگزین</a:t>
            </a:r>
          </a:p>
        </p:txBody>
      </p:sp>
      <p:sp>
        <p:nvSpPr>
          <p:cNvPr id="14" name="TextBox 13">
            <a:extLst>
              <a:ext uri="{FF2B5EF4-FFF2-40B4-BE49-F238E27FC236}">
                <a16:creationId xmlns="" xmlns:a16="http://schemas.microsoft.com/office/drawing/2014/main" id="{32DECFAC-426A-6B45-9883-962A38EAB4E4}"/>
              </a:ext>
            </a:extLst>
          </p:cNvPr>
          <p:cNvSpPr txBox="1"/>
          <p:nvPr/>
        </p:nvSpPr>
        <p:spPr>
          <a:xfrm>
            <a:off x="9550400" y="5647034"/>
            <a:ext cx="2006600" cy="523220"/>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algn="ctr" defTabSz="457200" rtl="1" eaLnBrk="1" latinLnBrk="0" hangingPunct="1"/>
            <a:r>
              <a:rPr lang="fa-IR" sz="2800" dirty="0">
                <a:latin typeface="A Farhood" panose="02000503000000020004" pitchFamily="2" charset="-78"/>
                <a:cs typeface="A Farhood" panose="02000503000000020004" pitchFamily="2" charset="-78"/>
              </a:rPr>
              <a:t>مشتریان</a:t>
            </a:r>
          </a:p>
        </p:txBody>
      </p:sp>
      <p:sp>
        <p:nvSpPr>
          <p:cNvPr id="15" name="TextBox 14">
            <a:extLst>
              <a:ext uri="{FF2B5EF4-FFF2-40B4-BE49-F238E27FC236}">
                <a16:creationId xmlns="" xmlns:a16="http://schemas.microsoft.com/office/drawing/2014/main" id="{9231C461-A05F-0F43-B48F-11874D1B5E49}"/>
              </a:ext>
            </a:extLst>
          </p:cNvPr>
          <p:cNvSpPr txBox="1"/>
          <p:nvPr/>
        </p:nvSpPr>
        <p:spPr>
          <a:xfrm>
            <a:off x="635000" y="800100"/>
            <a:ext cx="1917700" cy="523220"/>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algn="ctr" defTabSz="457200" rtl="1" eaLnBrk="1" latinLnBrk="0" hangingPunct="1"/>
            <a:r>
              <a:rPr lang="fa-IR" sz="2800" dirty="0">
                <a:latin typeface="A Farhood" panose="02000503000000020004" pitchFamily="2" charset="-78"/>
                <a:cs typeface="A Farhood" panose="02000503000000020004" pitchFamily="2" charset="-78"/>
              </a:rPr>
              <a:t>تازه </a:t>
            </a:r>
            <a:r>
              <a:rPr lang="fa-IR" sz="2800" dirty="0" err="1">
                <a:latin typeface="A Farhood" panose="02000503000000020004" pitchFamily="2" charset="-78"/>
                <a:cs typeface="A Farhood" panose="02000503000000020004" pitchFamily="2" charset="-78"/>
              </a:rPr>
              <a:t>واردهای</a:t>
            </a:r>
            <a:r>
              <a:rPr lang="fa-IR" sz="2800" dirty="0">
                <a:latin typeface="A Farhood" panose="02000503000000020004" pitchFamily="2" charset="-78"/>
                <a:cs typeface="A Farhood" panose="02000503000000020004" pitchFamily="2" charset="-78"/>
              </a:rPr>
              <a:t> بازار</a:t>
            </a:r>
          </a:p>
        </p:txBody>
      </p:sp>
      <p:sp>
        <p:nvSpPr>
          <p:cNvPr id="16" name="TextBox 15">
            <a:extLst>
              <a:ext uri="{FF2B5EF4-FFF2-40B4-BE49-F238E27FC236}">
                <a16:creationId xmlns="" xmlns:a16="http://schemas.microsoft.com/office/drawing/2014/main" id="{544475C3-FCE4-5C4A-A238-25A631BFE25B}"/>
              </a:ext>
            </a:extLst>
          </p:cNvPr>
          <p:cNvSpPr txBox="1"/>
          <p:nvPr/>
        </p:nvSpPr>
        <p:spPr>
          <a:xfrm>
            <a:off x="635000" y="5647034"/>
            <a:ext cx="2146300" cy="523220"/>
          </a:xfrm>
          <a:prstGeom prst="rect">
            <a:avLst/>
          </a:prstGeom>
          <a:gradFill flip="none" rotWithShape="1">
            <a:gsLst>
              <a:gs pos="0">
                <a:schemeClr val="dk1">
                  <a:lumMod val="67000"/>
                </a:schemeClr>
              </a:gs>
              <a:gs pos="48000">
                <a:schemeClr val="dk1">
                  <a:lumMod val="97000"/>
                  <a:lumOff val="3000"/>
                </a:schemeClr>
              </a:gs>
              <a:gs pos="100000">
                <a:schemeClr val="dk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rtlCol="0">
            <a:spAutoFit/>
          </a:bodyPr>
          <a:lstStyle/>
          <a:p>
            <a:pPr marL="0" algn="ctr" defTabSz="457200" rtl="1" eaLnBrk="1" latinLnBrk="0" hangingPunct="1"/>
            <a:r>
              <a:rPr lang="fa-IR" sz="2800" dirty="0">
                <a:latin typeface="A Farhood" panose="02000503000000020004" pitchFamily="2" charset="-78"/>
                <a:cs typeface="A Farhood" panose="02000503000000020004" pitchFamily="2" charset="-78"/>
              </a:rPr>
              <a:t>تامین </a:t>
            </a:r>
            <a:r>
              <a:rPr lang="fa-IR" sz="2800" dirty="0" err="1">
                <a:latin typeface="A Farhood" panose="02000503000000020004" pitchFamily="2" charset="-78"/>
                <a:cs typeface="A Farhood" panose="02000503000000020004" pitchFamily="2" charset="-78"/>
              </a:rPr>
              <a:t>کنندگان</a:t>
            </a:r>
            <a:endParaRPr lang="fa-IR" sz="2800" dirty="0">
              <a:latin typeface="A Farhood" panose="02000503000000020004" pitchFamily="2" charset="-78"/>
              <a:cs typeface="A Farhood" panose="02000503000000020004" pitchFamily="2" charset="-78"/>
            </a:endParaRPr>
          </a:p>
        </p:txBody>
      </p:sp>
      <p:cxnSp>
        <p:nvCxnSpPr>
          <p:cNvPr id="18" name="Straight Arrow Connector 17">
            <a:extLst>
              <a:ext uri="{FF2B5EF4-FFF2-40B4-BE49-F238E27FC236}">
                <a16:creationId xmlns="" xmlns:a16="http://schemas.microsoft.com/office/drawing/2014/main" id="{55D8651E-558D-9D4B-9E56-6665355E5D5E}"/>
              </a:ext>
            </a:extLst>
          </p:cNvPr>
          <p:cNvCxnSpPr/>
          <p:nvPr/>
        </p:nvCxnSpPr>
        <p:spPr>
          <a:xfrm>
            <a:off x="1892300" y="1318260"/>
            <a:ext cx="1562100" cy="82804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 xmlns:a16="http://schemas.microsoft.com/office/drawing/2014/main" id="{BDED6F46-E94F-844E-83FE-405ED585F76A}"/>
              </a:ext>
            </a:extLst>
          </p:cNvPr>
          <p:cNvCxnSpPr/>
          <p:nvPr/>
        </p:nvCxnSpPr>
        <p:spPr>
          <a:xfrm flipV="1">
            <a:off x="2006600" y="4635500"/>
            <a:ext cx="1447800" cy="10115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 xmlns:a16="http://schemas.microsoft.com/office/drawing/2014/main" id="{605E3633-F3D8-2C40-B64B-D4AFF302639A}"/>
              </a:ext>
            </a:extLst>
          </p:cNvPr>
          <p:cNvCxnSpPr/>
          <p:nvPr/>
        </p:nvCxnSpPr>
        <p:spPr>
          <a:xfrm flipH="1">
            <a:off x="8928100" y="1754207"/>
            <a:ext cx="1219200" cy="5444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 xmlns:a16="http://schemas.microsoft.com/office/drawing/2014/main" id="{B59263BC-A8EB-894D-A2CD-A85F6FB37FDB}"/>
              </a:ext>
            </a:extLst>
          </p:cNvPr>
          <p:cNvCxnSpPr/>
          <p:nvPr/>
        </p:nvCxnSpPr>
        <p:spPr>
          <a:xfrm flipH="1" flipV="1">
            <a:off x="8744458" y="4635500"/>
            <a:ext cx="1468374" cy="10115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 xmlns:a16="http://schemas.microsoft.com/office/drawing/2014/main" id="{E0A8D522-EB60-7C49-892B-B9E10CD5EEB8}"/>
              </a:ext>
            </a:extLst>
          </p:cNvPr>
          <p:cNvSpPr txBox="1"/>
          <p:nvPr/>
        </p:nvSpPr>
        <p:spPr>
          <a:xfrm>
            <a:off x="546100" y="1774060"/>
            <a:ext cx="2006600" cy="3416320"/>
          </a:xfrm>
          <a:prstGeom prst="rect">
            <a:avLst/>
          </a:prstGeom>
          <a:noFill/>
        </p:spPr>
        <p:txBody>
          <a:bodyPr wrap="square" rtlCol="0">
            <a:spAutoFit/>
          </a:bodyPr>
          <a:lstStyle/>
          <a:p>
            <a:pPr marL="0" algn="r" defTabSz="457200" rtl="1" eaLnBrk="1" latinLnBrk="0" hangingPunct="1"/>
            <a:r>
              <a:rPr lang="fa-IR" dirty="0">
                <a:latin typeface="A Farhood" panose="02000503000000020004" pitchFamily="2" charset="-78"/>
                <a:cs typeface="A Farhood" panose="02000503000000020004" pitchFamily="2" charset="-78"/>
              </a:rPr>
              <a:t>* حوزه بنگاه دیجیتالی مستلزم دید </a:t>
            </a:r>
            <a:r>
              <a:rPr lang="fa-IR" dirty="0" err="1">
                <a:latin typeface="A Farhood" panose="02000503000000020004" pitchFamily="2" charset="-78"/>
                <a:cs typeface="A Farhood" panose="02000503000000020004" pitchFamily="2" charset="-78"/>
              </a:rPr>
              <a:t>پویاتری</a:t>
            </a:r>
            <a:r>
              <a:rPr lang="fa-IR" dirty="0">
                <a:latin typeface="A Farhood" panose="02000503000000020004" pitchFamily="2" charset="-78"/>
                <a:cs typeface="A Farhood" panose="02000503000000020004" pitchFamily="2" charset="-78"/>
              </a:rPr>
              <a:t> از مرزهای میان صنایع ،بنگاه </a:t>
            </a:r>
            <a:r>
              <a:rPr lang="fa-IR" dirty="0" err="1">
                <a:latin typeface="A Farhood" panose="02000503000000020004" pitchFamily="2" charset="-78"/>
                <a:cs typeface="A Farhood" panose="02000503000000020004" pitchFamily="2" charset="-78"/>
              </a:rPr>
              <a:t>ها،مشتریان</a:t>
            </a:r>
            <a:r>
              <a:rPr lang="fa-IR" dirty="0">
                <a:latin typeface="A Farhood" panose="02000503000000020004" pitchFamily="2" charset="-78"/>
                <a:cs typeface="A Farhood" panose="02000503000000020004" pitchFamily="2" charset="-78"/>
              </a:rPr>
              <a:t> و تامین </a:t>
            </a:r>
            <a:r>
              <a:rPr lang="fa-IR" dirty="0" err="1">
                <a:latin typeface="A Farhood" panose="02000503000000020004" pitchFamily="2" charset="-78"/>
                <a:cs typeface="A Farhood" panose="02000503000000020004" pitchFamily="2" charset="-78"/>
              </a:rPr>
              <a:t>کنندگان،با</a:t>
            </a:r>
            <a:r>
              <a:rPr lang="fa-IR" dirty="0">
                <a:latin typeface="A Farhood" panose="02000503000000020004" pitchFamily="2" charset="-78"/>
                <a:cs typeface="A Farhood" panose="02000503000000020004" pitchFamily="2" charset="-78"/>
              </a:rPr>
              <a:t> رقابتی است که میان مجموعه های صنعتی در یک اکوسیستم کسب و کار روی میدهد. در مدل اکوسیستم ،صنایع </a:t>
            </a:r>
            <a:r>
              <a:rPr lang="fa-IR" dirty="0" err="1">
                <a:latin typeface="A Farhood" panose="02000503000000020004" pitchFamily="2" charset="-78"/>
                <a:cs typeface="A Farhood" panose="02000503000000020004" pitchFamily="2" charset="-78"/>
              </a:rPr>
              <a:t>چندگانه</a:t>
            </a:r>
            <a:r>
              <a:rPr lang="fa-IR" dirty="0">
                <a:latin typeface="A Farhood" panose="02000503000000020004" pitchFamily="2" charset="-78"/>
                <a:cs typeface="A Farhood" panose="02000503000000020004" pitchFamily="2" charset="-78"/>
              </a:rPr>
              <a:t> باهم کار میکنند تا به مشتری ارزش ارایه </a:t>
            </a:r>
            <a:r>
              <a:rPr lang="fa-IR" dirty="0" err="1">
                <a:latin typeface="A Farhood" panose="02000503000000020004" pitchFamily="2" charset="-78"/>
                <a:cs typeface="A Farhood" panose="02000503000000020004" pitchFamily="2" charset="-78"/>
              </a:rPr>
              <a:t>دهند.فناوری</a:t>
            </a:r>
            <a:r>
              <a:rPr lang="fa-IR" dirty="0">
                <a:latin typeface="A Farhood" panose="02000503000000020004" pitchFamily="2" charset="-78"/>
                <a:cs typeface="A Farhood" panose="02000503000000020004" pitchFamily="2" charset="-78"/>
              </a:rPr>
              <a:t> اطلاعات در ایجاد شبکه انبوهی از تعاملات میان بنگاه های مشارکت </a:t>
            </a:r>
            <a:r>
              <a:rPr lang="fa-IR" dirty="0" err="1">
                <a:latin typeface="A Farhood" panose="02000503000000020004" pitchFamily="2" charset="-78"/>
                <a:cs typeface="A Farhood" panose="02000503000000020004" pitchFamily="2" charset="-78"/>
              </a:rPr>
              <a:t>کننده،نقش</a:t>
            </a:r>
            <a:r>
              <a:rPr lang="fa-IR" dirty="0">
                <a:latin typeface="A Farhood" panose="02000503000000020004" pitchFamily="2" charset="-78"/>
                <a:cs typeface="A Farhood" panose="02000503000000020004" pitchFamily="2" charset="-78"/>
              </a:rPr>
              <a:t> مهمی را ایفا میکند.</a:t>
            </a:r>
          </a:p>
        </p:txBody>
      </p:sp>
    </p:spTree>
    <p:extLst>
      <p:ext uri="{BB962C8B-B14F-4D97-AF65-F5344CB8AC3E}">
        <p14:creationId xmlns:p14="http://schemas.microsoft.com/office/powerpoint/2010/main" val="20522752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44623ED9-F660-9845-8CA7-1BD64C40A35C}"/>
              </a:ext>
            </a:extLst>
          </p:cNvPr>
          <p:cNvSpPr>
            <a:spLocks noGrp="1"/>
          </p:cNvSpPr>
          <p:nvPr>
            <p:ph idx="1"/>
          </p:nvPr>
        </p:nvSpPr>
        <p:spPr>
          <a:xfrm>
            <a:off x="1155700" y="1442720"/>
            <a:ext cx="10058400" cy="3931920"/>
          </a:xfrm>
        </p:spPr>
        <p:txBody>
          <a:bodyPr/>
          <a:lstStyle/>
          <a:p>
            <a:r>
              <a:rPr lang="fa-IR" sz="2800" dirty="0"/>
              <a:t>مفهوم اکوسیستم کسب و کار بر مبنای </a:t>
            </a:r>
            <a:r>
              <a:rPr lang="fa-IR" sz="2800" dirty="0" err="1"/>
              <a:t>ایده‌ی</a:t>
            </a:r>
            <a:r>
              <a:rPr lang="fa-IR" sz="2800" dirty="0"/>
              <a:t>  </a:t>
            </a:r>
            <a:r>
              <a:rPr lang="fa-IR" sz="2800" dirty="0" err="1"/>
              <a:t>زنجیره‌ی</a:t>
            </a:r>
            <a:r>
              <a:rPr lang="fa-IR" sz="2800" dirty="0"/>
              <a:t> ارزش</a:t>
            </a:r>
          </a:p>
          <a:p>
            <a:r>
              <a:rPr lang="fa-IR" sz="2800" dirty="0"/>
              <a:t>تفاوت این دو مدل: همکاری میان صنایع به جای میان </a:t>
            </a:r>
            <a:r>
              <a:rPr lang="fa-IR" sz="2800" dirty="0" err="1"/>
              <a:t>بنگاه‌ها</a:t>
            </a:r>
            <a:r>
              <a:rPr lang="fa-IR" sz="2800" dirty="0"/>
              <a:t>.</a:t>
            </a:r>
          </a:p>
          <a:p>
            <a:r>
              <a:rPr lang="fa-IR" sz="2800" dirty="0"/>
              <a:t>فناوری اطلاعات در ایجاد </a:t>
            </a:r>
            <a:r>
              <a:rPr lang="fa-IR" sz="2800" dirty="0" err="1"/>
              <a:t>اکوسیستم‌های</a:t>
            </a:r>
            <a:r>
              <a:rPr lang="fa-IR" sz="2800" dirty="0"/>
              <a:t> کسب و کار دارای نقش قدرتمندی است. بسیاری از </a:t>
            </a:r>
            <a:r>
              <a:rPr lang="fa-IR" sz="2800" dirty="0" err="1"/>
              <a:t>بنگاه‌ها</a:t>
            </a:r>
            <a:r>
              <a:rPr lang="fa-IR" sz="2800" dirty="0"/>
              <a:t> با ساخت </a:t>
            </a:r>
            <a:r>
              <a:rPr lang="fa-IR" sz="2800" dirty="0" err="1"/>
              <a:t>سکوهای</a:t>
            </a:r>
            <a:r>
              <a:rPr lang="fa-IR" sz="2800" dirty="0"/>
              <a:t> </a:t>
            </a:r>
            <a:r>
              <a:rPr lang="fa-IR" sz="2800" dirty="0" err="1"/>
              <a:t>مبنتی</a:t>
            </a:r>
            <a:r>
              <a:rPr lang="fa-IR" sz="2800" dirty="0"/>
              <a:t> بر فناوری اطلاعات از </a:t>
            </a:r>
            <a:r>
              <a:rPr lang="fa-IR" sz="2800" dirty="0" err="1"/>
              <a:t>سیستم‌های</a:t>
            </a:r>
            <a:r>
              <a:rPr lang="fa-IR" sz="2800" dirty="0"/>
              <a:t> اطلاعاتی یکدیگر استفاده </a:t>
            </a:r>
            <a:r>
              <a:rPr lang="fa-IR" sz="2800" dirty="0" err="1"/>
              <a:t>می‌کنند</a:t>
            </a:r>
            <a:r>
              <a:rPr lang="fa-IR" sz="2800" dirty="0"/>
              <a:t>.</a:t>
            </a:r>
          </a:p>
          <a:p>
            <a:r>
              <a:rPr lang="fa-IR" sz="2800" dirty="0"/>
              <a:t>در </a:t>
            </a:r>
            <a:r>
              <a:rPr lang="fa-IR" sz="2800" dirty="0" err="1"/>
              <a:t>حوزه‌ی</a:t>
            </a:r>
            <a:r>
              <a:rPr lang="fa-IR" sz="2800" dirty="0"/>
              <a:t> بنگاه دیجیتالی برای ساعت </a:t>
            </a:r>
            <a:r>
              <a:rPr lang="fa-IR" sz="2800" dirty="0" err="1"/>
              <a:t>اکوسیستم‌های</a:t>
            </a:r>
            <a:r>
              <a:rPr lang="fa-IR" sz="2800" dirty="0"/>
              <a:t> صنعت تاکید بر استفاده از فناوری اطلاعات است</a:t>
            </a:r>
            <a:r>
              <a:rPr lang="fa-IR" dirty="0"/>
              <a:t>.</a:t>
            </a:r>
          </a:p>
        </p:txBody>
      </p:sp>
    </p:spTree>
    <p:extLst>
      <p:ext uri="{BB962C8B-B14F-4D97-AF65-F5344CB8AC3E}">
        <p14:creationId xmlns:p14="http://schemas.microsoft.com/office/powerpoint/2010/main" val="64719816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8424C82-6803-594A-85C6-F8972EFF93AD}"/>
              </a:ext>
            </a:extLst>
          </p:cNvPr>
          <p:cNvSpPr>
            <a:spLocks noGrp="1"/>
          </p:cNvSpPr>
          <p:nvPr>
            <p:ph type="title"/>
          </p:nvPr>
        </p:nvSpPr>
        <p:spPr/>
        <p:txBody>
          <a:bodyPr>
            <a:normAutofit/>
          </a:bodyPr>
          <a:lstStyle/>
          <a:p>
            <a:pPr algn="r"/>
            <a:r>
              <a:rPr lang="fa-IR" dirty="0">
                <a:solidFill>
                  <a:srgbClr val="FFC000"/>
                </a:solidFill>
              </a:rPr>
              <a:t>اقتصاد شبکه</a:t>
            </a:r>
          </a:p>
        </p:txBody>
      </p:sp>
      <p:sp>
        <p:nvSpPr>
          <p:cNvPr id="3" name="Content Placeholder 2">
            <a:extLst>
              <a:ext uri="{FF2B5EF4-FFF2-40B4-BE49-F238E27FC236}">
                <a16:creationId xmlns="" xmlns:a16="http://schemas.microsoft.com/office/drawing/2014/main" id="{937D44C4-55F1-A048-A0F4-206E7571D52E}"/>
              </a:ext>
            </a:extLst>
          </p:cNvPr>
          <p:cNvSpPr>
            <a:spLocks noGrp="1"/>
          </p:cNvSpPr>
          <p:nvPr>
            <p:ph idx="1"/>
          </p:nvPr>
        </p:nvSpPr>
        <p:spPr/>
        <p:txBody>
          <a:bodyPr/>
          <a:lstStyle/>
          <a:p>
            <a:r>
              <a:rPr lang="fa-IR" sz="2400" dirty="0"/>
              <a:t>سومین مفهوم راهبردی در سطح صنعت.</a:t>
            </a:r>
          </a:p>
          <a:p>
            <a:r>
              <a:rPr lang="fa-IR" sz="2400" dirty="0"/>
              <a:t>قانون بازده نزولی (اساسی برای اکثر اقتصادهای نوین).</a:t>
            </a:r>
          </a:p>
          <a:p>
            <a:r>
              <a:rPr lang="fa-IR" sz="2400" dirty="0"/>
              <a:t>در برخی </a:t>
            </a:r>
            <a:r>
              <a:rPr lang="fa-IR" sz="2400" dirty="0" err="1"/>
              <a:t>موقعیت‌ها</a:t>
            </a:r>
            <a:r>
              <a:rPr lang="fa-IR" sz="2400" dirty="0"/>
              <a:t> قانون بازده نزولی کاربرد ندارد(مثال).</a:t>
            </a:r>
          </a:p>
          <a:p>
            <a:r>
              <a:rPr lang="fa-IR" sz="2400" dirty="0"/>
              <a:t>اقتصاد شبکه نقش اساسی در مدل اکوسیستم.</a:t>
            </a:r>
          </a:p>
          <a:p>
            <a:r>
              <a:rPr lang="fa-IR" sz="2400" dirty="0"/>
              <a:t>از دیدگاه اقتصاد شبکه فناوری اطلاعات از نظر راهبردی مفید است. </a:t>
            </a:r>
            <a:r>
              <a:rPr lang="fa-IR" sz="2400" dirty="0" err="1"/>
              <a:t>بنگاه‌ها</a:t>
            </a:r>
            <a:r>
              <a:rPr lang="fa-IR" sz="2400" dirty="0"/>
              <a:t> </a:t>
            </a:r>
            <a:r>
              <a:rPr lang="fa-IR" sz="2400" dirty="0" err="1"/>
              <a:t>می‌توانند</a:t>
            </a:r>
            <a:r>
              <a:rPr lang="fa-IR" sz="2400" dirty="0"/>
              <a:t> از </a:t>
            </a:r>
            <a:r>
              <a:rPr lang="fa-IR" sz="2400" dirty="0" err="1"/>
              <a:t>سایت‌های</a:t>
            </a:r>
            <a:r>
              <a:rPr lang="fa-IR" sz="2400" dirty="0"/>
              <a:t> اینترنتی به منظور ایجاد جوامع کاربران استفاده کنند. باعث </a:t>
            </a:r>
            <a:r>
              <a:rPr lang="fa-IR" sz="2400" dirty="0" err="1"/>
              <a:t>وفاداری</a:t>
            </a:r>
            <a:r>
              <a:rPr lang="fa-IR" sz="2400" dirty="0"/>
              <a:t> و خشنودی مشتری </a:t>
            </a:r>
            <a:r>
              <a:rPr lang="fa-IR" sz="2400" dirty="0" err="1"/>
              <a:t>می‌شود</a:t>
            </a:r>
            <a:r>
              <a:rPr lang="fa-IR" sz="2400" dirty="0"/>
              <a:t>.</a:t>
            </a:r>
          </a:p>
          <a:p>
            <a:r>
              <a:rPr lang="fa-IR" sz="2400" dirty="0"/>
              <a:t>اقتصاد شبکه و مزایای راهبردی برای فروشندگان </a:t>
            </a:r>
            <a:r>
              <a:rPr lang="fa-IR" sz="2400" dirty="0" err="1"/>
              <a:t>نرم‌افزار</a:t>
            </a:r>
            <a:r>
              <a:rPr lang="fa-IR" sz="2400" dirty="0"/>
              <a:t>.</a:t>
            </a:r>
          </a:p>
          <a:p>
            <a:pPr marL="0" indent="0">
              <a:buNone/>
            </a:pPr>
            <a:endParaRPr lang="fa-IR" dirty="0"/>
          </a:p>
        </p:txBody>
      </p:sp>
    </p:spTree>
    <p:extLst>
      <p:ext uri="{BB962C8B-B14F-4D97-AF65-F5344CB8AC3E}">
        <p14:creationId xmlns:p14="http://schemas.microsoft.com/office/powerpoint/2010/main" val="24546844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8123FE-2235-C646-9386-E16908144B9B}"/>
              </a:ext>
            </a:extLst>
          </p:cNvPr>
          <p:cNvSpPr>
            <a:spLocks noGrp="1"/>
          </p:cNvSpPr>
          <p:nvPr>
            <p:ph type="title"/>
          </p:nvPr>
        </p:nvSpPr>
        <p:spPr>
          <a:xfrm>
            <a:off x="3378200" y="642594"/>
            <a:ext cx="7747000" cy="1371600"/>
          </a:xfrm>
        </p:spPr>
        <p:txBody>
          <a:bodyPr/>
          <a:lstStyle/>
          <a:p>
            <a:pPr algn="r"/>
            <a:r>
              <a:rPr lang="fa-IR" dirty="0" err="1">
                <a:solidFill>
                  <a:srgbClr val="FFC000"/>
                </a:solidFill>
              </a:rPr>
              <a:t>فرصت‌های</a:t>
            </a:r>
            <a:r>
              <a:rPr lang="fa-IR" dirty="0">
                <a:solidFill>
                  <a:srgbClr val="FFC000"/>
                </a:solidFill>
              </a:rPr>
              <a:t> و </a:t>
            </a:r>
            <a:r>
              <a:rPr lang="fa-IR" dirty="0" err="1">
                <a:solidFill>
                  <a:srgbClr val="FFC000"/>
                </a:solidFill>
              </a:rPr>
              <a:t>چالش‌ها</a:t>
            </a:r>
            <a:r>
              <a:rPr lang="fa-IR" dirty="0">
                <a:solidFill>
                  <a:srgbClr val="FFC000"/>
                </a:solidFill>
              </a:rPr>
              <a:t> و </a:t>
            </a:r>
            <a:r>
              <a:rPr lang="fa-IR" dirty="0" err="1">
                <a:solidFill>
                  <a:srgbClr val="FFC000"/>
                </a:solidFill>
              </a:rPr>
              <a:t>راه‌حل‌های</a:t>
            </a:r>
            <a:r>
              <a:rPr lang="fa-IR" dirty="0">
                <a:solidFill>
                  <a:srgbClr val="FFC000"/>
                </a:solidFill>
              </a:rPr>
              <a:t> مدیریتی</a:t>
            </a:r>
          </a:p>
        </p:txBody>
      </p:sp>
      <p:sp>
        <p:nvSpPr>
          <p:cNvPr id="3" name="Content Placeholder 2">
            <a:extLst>
              <a:ext uri="{FF2B5EF4-FFF2-40B4-BE49-F238E27FC236}">
                <a16:creationId xmlns="" xmlns:a16="http://schemas.microsoft.com/office/drawing/2014/main" id="{94FDA1DA-3843-A141-9F81-976B6129CC35}"/>
              </a:ext>
            </a:extLst>
          </p:cNvPr>
          <p:cNvSpPr>
            <a:spLocks noGrp="1"/>
          </p:cNvSpPr>
          <p:nvPr>
            <p:ph idx="1"/>
          </p:nvPr>
        </p:nvSpPr>
        <p:spPr/>
        <p:txBody>
          <a:bodyPr/>
          <a:lstStyle/>
          <a:p>
            <a:r>
              <a:rPr lang="fa-IR" sz="2800" dirty="0"/>
              <a:t>روابط میان </a:t>
            </a:r>
            <a:r>
              <a:rPr lang="fa-IR" sz="2800" dirty="0" err="1"/>
              <a:t>سیستم‌های</a:t>
            </a:r>
            <a:r>
              <a:rPr lang="fa-IR" sz="2800" dirty="0"/>
              <a:t> اطلاعاتی و عملکرد سازمان بسیار </a:t>
            </a:r>
            <a:r>
              <a:rPr lang="fa-IR" sz="2800" dirty="0" err="1"/>
              <a:t>پیچیده‌ست</a:t>
            </a:r>
            <a:r>
              <a:rPr lang="fa-IR" sz="2800" dirty="0"/>
              <a:t> و برای مدیران هم فرصت و هم چالش به همراه دارد.</a:t>
            </a:r>
          </a:p>
          <a:p>
            <a:r>
              <a:rPr lang="fa-IR" sz="2800" dirty="0" err="1"/>
              <a:t>فرصت‌ها</a:t>
            </a:r>
            <a:r>
              <a:rPr lang="fa-IR" sz="2800" dirty="0"/>
              <a:t>: کاهش </a:t>
            </a:r>
            <a:r>
              <a:rPr lang="fa-IR" sz="2800" dirty="0" err="1"/>
              <a:t>هزینه‌های</a:t>
            </a:r>
            <a:r>
              <a:rPr lang="fa-IR" sz="2800" dirty="0"/>
              <a:t> نمایندگی و داد و ستد - ایجاد محصولات و خدمات و </a:t>
            </a:r>
            <a:r>
              <a:rPr lang="fa-IR" sz="2800" dirty="0" err="1"/>
              <a:t>فرآیند‌های</a:t>
            </a:r>
            <a:r>
              <a:rPr lang="fa-IR" sz="2800" dirty="0"/>
              <a:t> منحصر به فرد.</a:t>
            </a:r>
          </a:p>
          <a:p>
            <a:r>
              <a:rPr lang="fa-IR" sz="2800" dirty="0" err="1"/>
              <a:t>چالش‌های</a:t>
            </a:r>
            <a:r>
              <a:rPr lang="fa-IR" sz="2800" dirty="0"/>
              <a:t> مدیریت: </a:t>
            </a:r>
            <a:r>
              <a:rPr lang="fa-IR" sz="2800" dirty="0" err="1"/>
              <a:t>بنگاه‌ها</a:t>
            </a:r>
            <a:r>
              <a:rPr lang="fa-IR" sz="2800" dirty="0"/>
              <a:t> اغلب بعد از غلبه بر موانع بزرگ و با استفاده از </a:t>
            </a:r>
            <a:r>
              <a:rPr lang="fa-IR" sz="2800" dirty="0" err="1"/>
              <a:t>سیستم‌ها</a:t>
            </a:r>
            <a:r>
              <a:rPr lang="fa-IR" sz="2800" dirty="0"/>
              <a:t> به </a:t>
            </a:r>
            <a:r>
              <a:rPr lang="fa-IR" sz="2800" dirty="0" err="1"/>
              <a:t>عمل‌کرد</a:t>
            </a:r>
            <a:r>
              <a:rPr lang="fa-IR" sz="2800" dirty="0"/>
              <a:t> سازمانی بهتر و مزیت‌ راهبردی دست </a:t>
            </a:r>
            <a:r>
              <a:rPr lang="fa-IR" sz="2800" dirty="0" err="1"/>
              <a:t>میابند</a:t>
            </a:r>
            <a:r>
              <a:rPr lang="fa-IR" sz="2800" dirty="0"/>
              <a:t>.</a:t>
            </a:r>
          </a:p>
          <a:p>
            <a:endParaRPr lang="fa-IR" dirty="0"/>
          </a:p>
          <a:p>
            <a:endParaRPr lang="fa-IR" dirty="0"/>
          </a:p>
        </p:txBody>
      </p:sp>
    </p:spTree>
    <p:extLst>
      <p:ext uri="{BB962C8B-B14F-4D97-AF65-F5344CB8AC3E}">
        <p14:creationId xmlns:p14="http://schemas.microsoft.com/office/powerpoint/2010/main" val="181547260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887CD52-7DE7-B04F-9FE7-57BCDA85D9A9}"/>
              </a:ext>
            </a:extLst>
          </p:cNvPr>
          <p:cNvSpPr>
            <a:spLocks noGrp="1"/>
          </p:cNvSpPr>
          <p:nvPr>
            <p:ph type="title"/>
          </p:nvPr>
        </p:nvSpPr>
        <p:spPr/>
        <p:txBody>
          <a:bodyPr/>
          <a:lstStyle/>
          <a:p>
            <a:pPr algn="r"/>
            <a:r>
              <a:rPr lang="fa-IR" dirty="0" err="1">
                <a:solidFill>
                  <a:srgbClr val="FFC000"/>
                </a:solidFill>
              </a:rPr>
              <a:t>مشکل‌های</a:t>
            </a:r>
            <a:r>
              <a:rPr lang="fa-IR" dirty="0">
                <a:solidFill>
                  <a:srgbClr val="FFC000"/>
                </a:solidFill>
              </a:rPr>
              <a:t> </a:t>
            </a:r>
            <a:r>
              <a:rPr lang="fa-IR" dirty="0" err="1">
                <a:solidFill>
                  <a:srgbClr val="FFC000"/>
                </a:solidFill>
              </a:rPr>
              <a:t>نگه‌داری</a:t>
            </a:r>
            <a:r>
              <a:rPr lang="fa-IR" dirty="0">
                <a:solidFill>
                  <a:srgbClr val="FFC000"/>
                </a:solidFill>
              </a:rPr>
              <a:t> مزیت‌ رقابتی</a:t>
            </a:r>
          </a:p>
        </p:txBody>
      </p:sp>
      <p:sp>
        <p:nvSpPr>
          <p:cNvPr id="3" name="Content Placeholder 2">
            <a:extLst>
              <a:ext uri="{FF2B5EF4-FFF2-40B4-BE49-F238E27FC236}">
                <a16:creationId xmlns="" xmlns:a16="http://schemas.microsoft.com/office/drawing/2014/main" id="{C8D019EE-9BF6-7840-81F8-8B7E83EC4F7C}"/>
              </a:ext>
            </a:extLst>
          </p:cNvPr>
          <p:cNvSpPr>
            <a:spLocks noGrp="1"/>
          </p:cNvSpPr>
          <p:nvPr>
            <p:ph idx="1"/>
          </p:nvPr>
        </p:nvSpPr>
        <p:spPr/>
        <p:txBody>
          <a:bodyPr>
            <a:normAutofit/>
          </a:bodyPr>
          <a:lstStyle/>
          <a:p>
            <a:r>
              <a:rPr lang="fa-IR" sz="2800" dirty="0"/>
              <a:t>بازارها، انتظارات مشتریان و فناوری به طور مستمر در حال تغییر -&gt;  فرصتی برای رقبا جهت </a:t>
            </a:r>
            <a:r>
              <a:rPr lang="fa-IR" sz="2800" dirty="0" err="1"/>
              <a:t>دست‌یابی</a:t>
            </a:r>
            <a:r>
              <a:rPr lang="fa-IR" sz="2800" dirty="0"/>
              <a:t> به مزیت مربوط به خودشان.</a:t>
            </a:r>
          </a:p>
          <a:p>
            <a:r>
              <a:rPr lang="fa-IR" sz="2800" dirty="0"/>
              <a:t>رسیدن به مزیت راهبردی از طریق </a:t>
            </a:r>
            <a:r>
              <a:rPr lang="fa-IR" sz="2800" dirty="0" err="1"/>
              <a:t>سرمایه‌گذاری</a:t>
            </a:r>
            <a:r>
              <a:rPr lang="fa-IR" sz="2800" dirty="0"/>
              <a:t> اولیه در فناوری اطلاعات </a:t>
            </a:r>
            <a:r>
              <a:rPr lang="fa-IR" sz="2800" dirty="0">
                <a:sym typeface="Wingdings" pitchFamily="2" charset="2"/>
              </a:rPr>
              <a:t>-&gt; به کارگیری تجارب و دانش در </a:t>
            </a:r>
            <a:r>
              <a:rPr lang="fa-IR" sz="2800" dirty="0" err="1">
                <a:sym typeface="Wingdings" pitchFamily="2" charset="2"/>
              </a:rPr>
              <a:t>سرمایه‌گذاری‌های</a:t>
            </a:r>
            <a:r>
              <a:rPr lang="fa-IR" sz="2800" dirty="0">
                <a:sym typeface="Wingdings" pitchFamily="2" charset="2"/>
              </a:rPr>
              <a:t> جدید برای نیل به </a:t>
            </a:r>
            <a:r>
              <a:rPr lang="fa-IR" sz="2800" dirty="0" err="1">
                <a:sym typeface="Wingdings" pitchFamily="2" charset="2"/>
              </a:rPr>
              <a:t>مزیت‌ها</a:t>
            </a:r>
            <a:r>
              <a:rPr lang="fa-IR" sz="2800" dirty="0">
                <a:sym typeface="Wingdings" pitchFamily="2" charset="2"/>
              </a:rPr>
              <a:t> راهبردی.</a:t>
            </a:r>
          </a:p>
        </p:txBody>
      </p:sp>
    </p:spTree>
    <p:extLst>
      <p:ext uri="{BB962C8B-B14F-4D97-AF65-F5344CB8AC3E}">
        <p14:creationId xmlns:p14="http://schemas.microsoft.com/office/powerpoint/2010/main" val="170368800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6B5CB54-ADC4-AD43-9C7A-F6005EF834AC}"/>
              </a:ext>
            </a:extLst>
          </p:cNvPr>
          <p:cNvSpPr>
            <a:spLocks noGrp="1"/>
          </p:cNvSpPr>
          <p:nvPr>
            <p:ph type="title"/>
          </p:nvPr>
        </p:nvSpPr>
        <p:spPr/>
        <p:txBody>
          <a:bodyPr/>
          <a:lstStyle/>
          <a:p>
            <a:pPr algn="r"/>
            <a:r>
              <a:rPr lang="fa-IR" dirty="0">
                <a:solidFill>
                  <a:srgbClr val="FFC000"/>
                </a:solidFill>
              </a:rPr>
              <a:t>مشکلات مدیریت کردن تغییر مرتبط با سیستم </a:t>
            </a:r>
          </a:p>
        </p:txBody>
      </p:sp>
      <p:sp>
        <p:nvSpPr>
          <p:cNvPr id="3" name="Content Placeholder 2">
            <a:extLst>
              <a:ext uri="{FF2B5EF4-FFF2-40B4-BE49-F238E27FC236}">
                <a16:creationId xmlns="" xmlns:a16="http://schemas.microsoft.com/office/drawing/2014/main" id="{BA2A43AF-A035-AA46-88E5-126236277454}"/>
              </a:ext>
            </a:extLst>
          </p:cNvPr>
          <p:cNvSpPr>
            <a:spLocks noGrp="1"/>
          </p:cNvSpPr>
          <p:nvPr>
            <p:ph idx="1"/>
          </p:nvPr>
        </p:nvSpPr>
        <p:spPr/>
        <p:txBody>
          <a:bodyPr/>
          <a:lstStyle/>
          <a:p>
            <a:r>
              <a:rPr lang="fa-IR" sz="2800" dirty="0"/>
              <a:t>ایجاد تغییر از طریق فناوری اطلاعات و </a:t>
            </a:r>
            <a:r>
              <a:rPr lang="fa-IR" sz="2800" dirty="0" err="1"/>
              <a:t>فناوری‌های</a:t>
            </a:r>
            <a:r>
              <a:rPr lang="fa-IR" sz="2800" dirty="0"/>
              <a:t> جدید به طور قابل </a:t>
            </a:r>
            <a:r>
              <a:rPr lang="fa-IR" sz="2800" dirty="0" err="1"/>
              <a:t>ملاحظه‌ای</a:t>
            </a:r>
            <a:r>
              <a:rPr lang="fa-IR" sz="2800" dirty="0"/>
              <a:t> به خاطر ماهیت داخلی </a:t>
            </a:r>
            <a:r>
              <a:rPr lang="fa-IR" sz="2800" dirty="0" err="1"/>
              <a:t>سازمان‌ها</a:t>
            </a:r>
            <a:r>
              <a:rPr lang="fa-IR" sz="2800" dirty="0"/>
              <a:t> کند </a:t>
            </a:r>
            <a:r>
              <a:rPr lang="fa-IR" sz="2800" dirty="0" err="1"/>
              <a:t>شده‌است</a:t>
            </a:r>
            <a:r>
              <a:rPr lang="fa-IR" sz="2800" dirty="0"/>
              <a:t>. البته </a:t>
            </a:r>
            <a:r>
              <a:rPr lang="fa-IR" sz="2800" dirty="0" err="1"/>
              <a:t>سازمان‌ها</a:t>
            </a:r>
            <a:r>
              <a:rPr lang="fa-IR" sz="2800" dirty="0"/>
              <a:t> </a:t>
            </a:r>
            <a:r>
              <a:rPr lang="fa-IR" sz="2800" dirty="0" err="1"/>
              <a:t>می‌توانند</a:t>
            </a:r>
            <a:r>
              <a:rPr lang="fa-IR" sz="2800" dirty="0"/>
              <a:t> و باید تغییر کنند ولی تغییر </a:t>
            </a:r>
            <a:r>
              <a:rPr lang="fa-IR" sz="2800" dirty="0" err="1"/>
              <a:t>فرآیند‌ها</a:t>
            </a:r>
            <a:r>
              <a:rPr lang="fa-IR" sz="2800" dirty="0"/>
              <a:t> </a:t>
            </a:r>
            <a:r>
              <a:rPr lang="fa-IR" sz="2800" dirty="0" err="1"/>
              <a:t>پیچیده‌تر</a:t>
            </a:r>
            <a:r>
              <a:rPr lang="fa-IR" sz="2800" dirty="0"/>
              <a:t> </a:t>
            </a:r>
            <a:r>
              <a:rPr lang="fa-IR" sz="2800" dirty="0" err="1"/>
              <a:t>ازآن</a:t>
            </a:r>
            <a:r>
              <a:rPr lang="fa-IR" sz="2800" dirty="0"/>
              <a:t> است که </a:t>
            </a:r>
            <a:r>
              <a:rPr lang="fa-IR" sz="2800" dirty="0" err="1"/>
              <a:t>پیش‌بینی</a:t>
            </a:r>
            <a:r>
              <a:rPr lang="fa-IR" sz="2800" dirty="0"/>
              <a:t> </a:t>
            </a:r>
            <a:r>
              <a:rPr lang="fa-IR" sz="2800" dirty="0" err="1"/>
              <a:t>می‌شود</a:t>
            </a:r>
            <a:r>
              <a:rPr lang="fa-IR" sz="2800" dirty="0"/>
              <a:t>.</a:t>
            </a:r>
          </a:p>
          <a:p>
            <a:pPr marL="0" indent="0">
              <a:buNone/>
            </a:pPr>
            <a:endParaRPr lang="fa-IR" dirty="0"/>
          </a:p>
        </p:txBody>
      </p:sp>
    </p:spTree>
    <p:extLst>
      <p:ext uri="{BB962C8B-B14F-4D97-AF65-F5344CB8AC3E}">
        <p14:creationId xmlns:p14="http://schemas.microsoft.com/office/powerpoint/2010/main" val="11410811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D983AE2-6B32-294B-85DC-7C3181657D42}"/>
              </a:ext>
            </a:extLst>
          </p:cNvPr>
          <p:cNvSpPr>
            <a:spLocks noGrp="1"/>
          </p:cNvSpPr>
          <p:nvPr>
            <p:ph type="title"/>
          </p:nvPr>
        </p:nvSpPr>
        <p:spPr/>
        <p:txBody>
          <a:bodyPr/>
          <a:lstStyle/>
          <a:p>
            <a:pPr algn="r"/>
            <a:r>
              <a:rPr lang="fa-IR" dirty="0" err="1">
                <a:solidFill>
                  <a:srgbClr val="FFC000"/>
                </a:solidFill>
              </a:rPr>
              <a:t>رهنمودهای</a:t>
            </a:r>
            <a:r>
              <a:rPr lang="fa-IR" dirty="0">
                <a:solidFill>
                  <a:srgbClr val="FFC000"/>
                </a:solidFill>
              </a:rPr>
              <a:t> </a:t>
            </a:r>
            <a:r>
              <a:rPr lang="fa-IR" dirty="0" err="1">
                <a:solidFill>
                  <a:srgbClr val="FFC000"/>
                </a:solidFill>
              </a:rPr>
              <a:t>راه‌گشا</a:t>
            </a:r>
            <a:endParaRPr lang="fa-IR" dirty="0">
              <a:solidFill>
                <a:srgbClr val="FFC000"/>
              </a:solidFill>
            </a:endParaRPr>
          </a:p>
        </p:txBody>
      </p:sp>
      <p:sp>
        <p:nvSpPr>
          <p:cNvPr id="3" name="Content Placeholder 2">
            <a:extLst>
              <a:ext uri="{FF2B5EF4-FFF2-40B4-BE49-F238E27FC236}">
                <a16:creationId xmlns="" xmlns:a16="http://schemas.microsoft.com/office/drawing/2014/main" id="{57977F5D-BA5E-F843-B904-9D8C190ACD32}"/>
              </a:ext>
            </a:extLst>
          </p:cNvPr>
          <p:cNvSpPr>
            <a:spLocks noGrp="1"/>
          </p:cNvSpPr>
          <p:nvPr>
            <p:ph idx="1"/>
          </p:nvPr>
        </p:nvSpPr>
        <p:spPr/>
        <p:txBody>
          <a:bodyPr/>
          <a:lstStyle/>
          <a:p>
            <a:pPr lvl="1">
              <a:spcBef>
                <a:spcPts val="900"/>
              </a:spcBef>
            </a:pPr>
            <a:r>
              <a:rPr lang="fa-IR" sz="3200" dirty="0" err="1"/>
              <a:t>سیستم‌های</a:t>
            </a:r>
            <a:r>
              <a:rPr lang="fa-IR" sz="3200" dirty="0"/>
              <a:t> اطلاعاتی راهبردی؛ سازمان و همچنین محصولات، خدمات و فرآیندهای کسب </a:t>
            </a:r>
            <a:r>
              <a:rPr lang="fa-IR" sz="3200" dirty="0" err="1"/>
              <a:t>وکار</a:t>
            </a:r>
            <a:r>
              <a:rPr lang="fa-IR" sz="3200" dirty="0"/>
              <a:t> را تغییر </a:t>
            </a:r>
            <a:r>
              <a:rPr lang="fa-IR" sz="3200" dirty="0" err="1"/>
              <a:t>می‌دهند</a:t>
            </a:r>
            <a:r>
              <a:rPr lang="fa-IR" sz="3200" dirty="0"/>
              <a:t> و سازمان را به سمت الگوهای جدید رفتاری هدایت </a:t>
            </a:r>
            <a:r>
              <a:rPr lang="fa-IR" sz="3200" dirty="0" err="1"/>
              <a:t>می‌کنند</a:t>
            </a:r>
            <a:r>
              <a:rPr lang="fa-IR" sz="3200" dirty="0"/>
              <a:t>. استفاده از فناوری برای دستیابی به مزایای راهبردی مستلزم برنامه ریزی و مدیریت دقیق است.</a:t>
            </a:r>
          </a:p>
          <a:p>
            <a:pPr marL="274320" lvl="1" indent="0">
              <a:spcBef>
                <a:spcPts val="900"/>
              </a:spcBef>
              <a:buNone/>
            </a:pPr>
            <a:endParaRPr lang="fa-IR" dirty="0"/>
          </a:p>
        </p:txBody>
      </p:sp>
    </p:spTree>
    <p:extLst>
      <p:ext uri="{BB962C8B-B14F-4D97-AF65-F5344CB8AC3E}">
        <p14:creationId xmlns:p14="http://schemas.microsoft.com/office/powerpoint/2010/main" val="89716067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CD75A03-04DA-384D-8C9B-964EDB690D7F}"/>
              </a:ext>
            </a:extLst>
          </p:cNvPr>
          <p:cNvSpPr>
            <a:spLocks noGrp="1"/>
          </p:cNvSpPr>
          <p:nvPr>
            <p:ph type="title"/>
          </p:nvPr>
        </p:nvSpPr>
        <p:spPr/>
        <p:txBody>
          <a:bodyPr/>
          <a:lstStyle/>
          <a:p>
            <a:pPr algn="r"/>
            <a:r>
              <a:rPr lang="fa-IR" dirty="0">
                <a:solidFill>
                  <a:srgbClr val="FFC000"/>
                </a:solidFill>
              </a:rPr>
              <a:t>تجزیه و تحلیل </a:t>
            </a:r>
            <a:r>
              <a:rPr lang="fa-IR" dirty="0" err="1">
                <a:solidFill>
                  <a:srgbClr val="FFC000"/>
                </a:solidFill>
              </a:rPr>
              <a:t>سیستم‌های</a:t>
            </a:r>
            <a:r>
              <a:rPr lang="fa-IR" dirty="0">
                <a:solidFill>
                  <a:srgbClr val="FFC000"/>
                </a:solidFill>
              </a:rPr>
              <a:t> راهبردی</a:t>
            </a:r>
          </a:p>
        </p:txBody>
      </p:sp>
      <p:sp>
        <p:nvSpPr>
          <p:cNvPr id="3" name="Content Placeholder 2">
            <a:extLst>
              <a:ext uri="{FF2B5EF4-FFF2-40B4-BE49-F238E27FC236}">
                <a16:creationId xmlns="" xmlns:a16="http://schemas.microsoft.com/office/drawing/2014/main" id="{FC1D18AD-98E2-244D-BD46-12CF56A6BB24}"/>
              </a:ext>
            </a:extLst>
          </p:cNvPr>
          <p:cNvSpPr>
            <a:spLocks noGrp="1"/>
          </p:cNvSpPr>
          <p:nvPr>
            <p:ph idx="1"/>
          </p:nvPr>
        </p:nvSpPr>
        <p:spPr/>
        <p:txBody>
          <a:bodyPr/>
          <a:lstStyle/>
          <a:p>
            <a:r>
              <a:rPr lang="fa-IR" sz="3200" dirty="0"/>
              <a:t>مدیرانی که برای دستیابی به مزیت رقابتی خواهان استفاده از </a:t>
            </a:r>
            <a:r>
              <a:rPr lang="fa-IR" sz="3200" dirty="0" err="1"/>
              <a:t>یسیتم‌های</a:t>
            </a:r>
            <a:r>
              <a:rPr lang="fa-IR" sz="3200" dirty="0"/>
              <a:t> اطلاعاتی هستند نیازمند تجزیه و تحلیل </a:t>
            </a:r>
            <a:r>
              <a:rPr lang="fa-IR" sz="3200" dirty="0" err="1"/>
              <a:t>سیستم‌های</a:t>
            </a:r>
            <a:r>
              <a:rPr lang="fa-IR" sz="3200" dirty="0"/>
              <a:t> راهبردی </a:t>
            </a:r>
            <a:r>
              <a:rPr lang="fa-IR" sz="3200" dirty="0" err="1"/>
              <a:t>مي</a:t>
            </a:r>
            <a:r>
              <a:rPr lang="fa-IR" sz="3200" dirty="0"/>
              <a:t> باشند برای شناسایی انواع </a:t>
            </a:r>
            <a:r>
              <a:rPr lang="fa-IR" sz="3200" dirty="0" err="1"/>
              <a:t>سیستم‌های</a:t>
            </a:r>
            <a:r>
              <a:rPr lang="fa-IR" sz="3200" dirty="0"/>
              <a:t> اطلاعاتی که برای بنگاه مزیت رقابتی فراهم </a:t>
            </a:r>
            <a:r>
              <a:rPr lang="fa-IR" sz="3200" dirty="0" err="1"/>
              <a:t>می‌کنند</a:t>
            </a:r>
            <a:r>
              <a:rPr lang="fa-IR" sz="3200" dirty="0"/>
              <a:t> مدیران باید به </a:t>
            </a:r>
            <a:r>
              <a:rPr lang="fa-IR" sz="3200" dirty="0" err="1"/>
              <a:t>یک‌سری</a:t>
            </a:r>
            <a:r>
              <a:rPr lang="fa-IR" sz="3200" dirty="0"/>
              <a:t> از </a:t>
            </a:r>
            <a:r>
              <a:rPr lang="fa-IR" sz="3200" dirty="0" err="1"/>
              <a:t>سولات</a:t>
            </a:r>
            <a:r>
              <a:rPr lang="fa-IR" sz="3200" dirty="0"/>
              <a:t> پاسخ دهند</a:t>
            </a:r>
            <a:r>
              <a:rPr lang="fa-IR" dirty="0"/>
              <a:t>.</a:t>
            </a:r>
          </a:p>
        </p:txBody>
      </p:sp>
    </p:spTree>
    <p:extLst>
      <p:ext uri="{BB962C8B-B14F-4D97-AF65-F5344CB8AC3E}">
        <p14:creationId xmlns:p14="http://schemas.microsoft.com/office/powerpoint/2010/main" val="269327834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831E710-56EF-AB47-A107-537FDE2E5F8C}"/>
              </a:ext>
            </a:extLst>
          </p:cNvPr>
          <p:cNvSpPr>
            <a:spLocks noGrp="1"/>
          </p:cNvSpPr>
          <p:nvPr>
            <p:ph type="title"/>
          </p:nvPr>
        </p:nvSpPr>
        <p:spPr/>
        <p:txBody>
          <a:bodyPr/>
          <a:lstStyle/>
          <a:p>
            <a:pPr algn="r"/>
            <a:r>
              <a:rPr lang="fa-IR" dirty="0">
                <a:solidFill>
                  <a:srgbClr val="FFC000"/>
                </a:solidFill>
              </a:rPr>
              <a:t>مدیریت تحولات راهبردی</a:t>
            </a:r>
          </a:p>
        </p:txBody>
      </p:sp>
      <p:sp>
        <p:nvSpPr>
          <p:cNvPr id="3" name="Content Placeholder 2">
            <a:extLst>
              <a:ext uri="{FF2B5EF4-FFF2-40B4-BE49-F238E27FC236}">
                <a16:creationId xmlns="" xmlns:a16="http://schemas.microsoft.com/office/drawing/2014/main" id="{D134A002-DB3C-8E4E-9F00-0475106A7CDB}"/>
              </a:ext>
            </a:extLst>
          </p:cNvPr>
          <p:cNvSpPr>
            <a:spLocks noGrp="1"/>
          </p:cNvSpPr>
          <p:nvPr>
            <p:ph idx="1"/>
          </p:nvPr>
        </p:nvSpPr>
        <p:spPr/>
        <p:txBody>
          <a:bodyPr/>
          <a:lstStyle/>
          <a:p>
            <a:r>
              <a:rPr lang="fa-IR" sz="2400" dirty="0"/>
              <a:t>پذیرش انواع </a:t>
            </a:r>
            <a:r>
              <a:rPr lang="fa-IR" sz="2400" dirty="0" err="1"/>
              <a:t>سیستم‌های</a:t>
            </a:r>
            <a:r>
              <a:rPr lang="fa-IR" sz="2400" dirty="0"/>
              <a:t> راهبردی که در این فصل توصیف شد مستلزم تغییر در اهداف کسب و کار، روابط با مشتریان و تامین </a:t>
            </a:r>
            <a:r>
              <a:rPr lang="fa-IR" sz="2400" dirty="0" err="1"/>
              <a:t>کنندگان</a:t>
            </a:r>
            <a:r>
              <a:rPr lang="fa-IR" sz="2400" dirty="0"/>
              <a:t>، عملیات داخلی و معماری اطلاعات است. این تغییرات که هم بر عناصر اجتماعی  و هم بر عناصر فنی سازمان تاثیر می‌گذارند می‌توانند به عنوان تحولات راهبردی در نظر گرفته </a:t>
            </a:r>
            <a:r>
              <a:rPr lang="fa-IR" sz="2400" dirty="0" smtClean="0"/>
              <a:t>شوند.</a:t>
            </a:r>
            <a:endParaRPr lang="fa-IR" sz="2400" dirty="0"/>
          </a:p>
          <a:p>
            <a:r>
              <a:rPr lang="fa-IR" sz="2400" dirty="0"/>
              <a:t>چنین تغییراتی اغلب مستلزم از بین رفتن مرزهای سازمان است. مشتریان و </a:t>
            </a:r>
            <a:r>
              <a:rPr lang="fa-IR" sz="2400" dirty="0" err="1"/>
              <a:t>تامین‌کنندگان</a:t>
            </a:r>
            <a:r>
              <a:rPr lang="fa-IR" sz="2400" dirty="0"/>
              <a:t> باید به هم </a:t>
            </a:r>
            <a:r>
              <a:rPr lang="fa-IR" sz="2400" dirty="0" err="1"/>
              <a:t>متاصل</a:t>
            </a:r>
            <a:r>
              <a:rPr lang="fa-IR" sz="2400" dirty="0"/>
              <a:t> شوند. </a:t>
            </a:r>
          </a:p>
          <a:p>
            <a:r>
              <a:rPr lang="fa-IR" dirty="0"/>
              <a:t> </a:t>
            </a:r>
          </a:p>
        </p:txBody>
      </p:sp>
    </p:spTree>
    <p:extLst>
      <p:ext uri="{BB962C8B-B14F-4D97-AF65-F5344CB8AC3E}">
        <p14:creationId xmlns:p14="http://schemas.microsoft.com/office/powerpoint/2010/main" val="311648205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913DB040-6816-4415-960D-8178C785755E}"/>
    </a:ext>
  </a:extLst>
</a:theme>
</file>

<file path=docProps/app.xml><?xml version="1.0" encoding="utf-8"?>
<Properties xmlns="http://schemas.openxmlformats.org/officeDocument/2006/extended-properties" xmlns:vt="http://schemas.openxmlformats.org/officeDocument/2006/docPropsVTypes">
  <Template>{7E565AC4-DEAE-7E43-B57D-0C7F05769D02}tf10001067</Template>
  <TotalTime>7223</TotalTime>
  <Words>3828</Words>
  <Application>Microsoft Office PowerPoint</Application>
  <PresentationFormat>Custom</PresentationFormat>
  <Paragraphs>378</Paragraphs>
  <Slides>66</Slides>
  <Notes>0</Notes>
  <HiddenSlides>0</HiddenSlides>
  <MMClips>0</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Savon</vt:lpstr>
      <vt:lpstr>بنام خدا</vt:lpstr>
      <vt:lpstr>سیستم های اطلاعاتی، سازمان ها، مدیریت و راهبرد</vt:lpstr>
      <vt:lpstr>اهداف</vt:lpstr>
      <vt:lpstr>سازمان ها و سیستم های اطلاعاتی</vt:lpstr>
      <vt:lpstr>PowerPoint Presentation</vt:lpstr>
      <vt:lpstr>سازمان چیست</vt:lpstr>
      <vt:lpstr>PowerPoint Presentation</vt:lpstr>
      <vt:lpstr>PowerPoint Presentation</vt:lpstr>
      <vt:lpstr>خصوصیات مشترک سازمان ها</vt:lpstr>
      <vt:lpstr>روش های جاری و فرایند های کسب و کار</vt:lpstr>
      <vt:lpstr>PowerPoint Presentation</vt:lpstr>
      <vt:lpstr>سیاست های سازمان</vt:lpstr>
      <vt:lpstr>فرهنگ سازمان</vt:lpstr>
      <vt:lpstr>خصوصیات منحصر به فرد سازمان ها</vt:lpstr>
      <vt:lpstr>انواع مختلف سازمان</vt:lpstr>
      <vt:lpstr>سازمان و محیط</vt:lpstr>
      <vt:lpstr>PowerPoint Presentation</vt:lpstr>
      <vt:lpstr>تفاوت های دیگر میان سازمان ها</vt:lpstr>
      <vt:lpstr>سازماندهی فناوری اطلاعات</vt:lpstr>
      <vt:lpstr>سازمان مدیریت ارشد کاربران نهایی (اصلی)</vt:lpstr>
      <vt:lpstr>چگونه سیستم های اطلاعاتی بر سازمان ها و بنگاه های تجاری اثر می گذارند:</vt:lpstr>
      <vt:lpstr>اثرات اقتصادی:</vt:lpstr>
      <vt:lpstr>تئوری هزینه ی مبادله و تاثیر فناوری اطلاعات بر سازمان</vt:lpstr>
      <vt:lpstr>تئوری هزینه ی نمایندگی و تاثیر فناوری اطلاعات بر سازمان</vt:lpstr>
      <vt:lpstr>فناوری اطلاعات سازمان ها را مسطح میکند. </vt:lpstr>
      <vt:lpstr>مسطح کردن سازمان ها</vt:lpstr>
      <vt:lpstr>سازمان های فرا صنعتی و بنگاه های مجازی :</vt:lpstr>
      <vt:lpstr>افزایش انعطاف پذیری سازمان ها:</vt:lpstr>
      <vt:lpstr>مقاومت سازمان ها در برابر تغییر:</vt:lpstr>
      <vt:lpstr>مقاومت سازمانی و تعدیل 2 سویه روابط میان فناوری و سازمان</vt:lpstr>
      <vt:lpstr>اینترنت و سازمان ها:</vt:lpstr>
      <vt:lpstr>  تاثیر فن آوری اطلاعات بر تصمیم گیری مدیریت:     کاهش عدم اطمینان اطلاعات</vt:lpstr>
      <vt:lpstr>تعریف کلاسیک مدیریت: آنچه که مدیران انجام می دهند.  ۵ وظیفه کلاسیک مدیران: برنامه ریزی ، سازماندهی ،هماهنگی ،تصمیم گیری،کنترل  مدل های رفتاری: کمتر سیستماتیک(بیشتر غیر رسمی)/ کمتر وابسته به طرز تفکر،بیشتر واکنشی/  با سازماندهی کمتر و سطحی</vt:lpstr>
      <vt:lpstr>۵ خصوصیت رفتار مدیریتی از دیدگاه مدل رفتاری:  ۱- کار زیاد با سرعت بی امان ۲- فعالیت های چند بخشی ۳-ترجیح به گمانه زنی و شایعه و غیبت ۴-ترجیح شکل شفاهی ارتباطات ۵- اولویت سیستم های غیر رسمی </vt:lpstr>
      <vt:lpstr>۱۰ نقش مدیریتی از دیدگاه مینتزبرگ در ۳ طبقه ی:  بین فردی ، اطلاعاتی،  تصمیم گیری  قرار می گیرند.</vt:lpstr>
      <vt:lpstr> مدل های تصمیم گیری</vt:lpstr>
      <vt:lpstr>کاربرد های طراحی و درک سیستم های اطلاعاتی:  سیستم اطلاعاتی طراحی شده زمانی سود آور می باشد که عوامل سازمانی محوری زیر را مورد توجه قرار داده باشد:</vt:lpstr>
      <vt:lpstr>خصوصیات سیستم های اطلاعاتی: </vt:lpstr>
      <vt:lpstr>راهبرد کسب و کار :  مجموعه ای از فعالیت ها و تصمیمات اتخاذ شده توسط بنگاه که مشخص کننده ی موارد زیر است:</vt:lpstr>
      <vt:lpstr>۳ سطح تفکر در زمینه ی راهبرد:</vt:lpstr>
      <vt:lpstr>راهبرد سطح کسب و کار:  پرسش کلیدی : چگونه می توان به طور اثر بخش در یک بازار مشخص رقابت کرد؟</vt:lpstr>
      <vt:lpstr>زنجیره ارزش و تاثیر فن آوری اطلاعات در زنجیره ارزش:   متداول ترین ابزار تحلیل در سطح کسب و کار تجزیه و تحلیل زنجیره ارزش است.</vt:lpstr>
      <vt:lpstr>PowerPoint Presentation</vt:lpstr>
      <vt:lpstr>فعالیت های پشتیبان:</vt:lpstr>
      <vt:lpstr>PowerPoint Presentation</vt:lpstr>
      <vt:lpstr>شبکه ارزش: -مجموعه ای از بنگاه های وابسته است که از فن آوری اطلاعات به منظور هماهنگی زنجیره ارزش خود استفاده می کنند تا به طور گروهی یک کالا یا خدمت را برای بازار تامین کنند.  -شبکه ارزش نسبت به زنجیره ارزش سنتی مشتری مدارتر است. -شبکه ارزش فرآیند های کسب و کارمربوط به مشتریان،تامین کنندگان،و شرکای تجاری را میان بنگاه مختلف در یک صنعت باهم هماهنگ می کند.       انعطاف پذیر:نسبت به تغییرات عرضه و تقاضا سازگار می باشد.      حفظ روابط بلند مدت     واکنش سریع نسبت به مبادلات</vt:lpstr>
      <vt:lpstr>PowerPoint Presentation</vt:lpstr>
      <vt:lpstr>کاربرد سیستم اطلاعات:</vt:lpstr>
      <vt:lpstr>مدیریت زنجیره تامین و پاسخ کارآمد به مشتری:</vt:lpstr>
      <vt:lpstr>PowerPoint Presentation</vt:lpstr>
      <vt:lpstr>راهبرد سطح بنگاه:  بنگاه مجموعه ای از کسب و کارهاست که درآمدش مستقیما به عملکرد واحدهای کسب و کاری گره خورده است. سیستم های اطلاعاتی از طریق افزایش شایستگی هسته ای و هم افزایی می توانند عملکرد کلی واحد های کسب و کار را بهبود ببخشند.</vt:lpstr>
      <vt:lpstr>راهبرد سطح صنعت و سیستم های اطلاعاتی:  نیروهای رقابتی و اقتصاد شبکه</vt:lpstr>
      <vt:lpstr> </vt:lpstr>
      <vt:lpstr>PowerPoint Presentation</vt:lpstr>
      <vt:lpstr>PowerPoint Presentation</vt:lpstr>
      <vt:lpstr>PowerPoint Presentation</vt:lpstr>
      <vt:lpstr>اکوسیستم‌های کسب و کار</vt:lpstr>
      <vt:lpstr>PowerPoint Presentation</vt:lpstr>
      <vt:lpstr>PowerPoint Presentation</vt:lpstr>
      <vt:lpstr>اقتصاد شبکه</vt:lpstr>
      <vt:lpstr>فرصت‌های و چالش‌ها و راه‌حل‌های مدیریتی</vt:lpstr>
      <vt:lpstr>مشکل‌های نگه‌داری مزیت‌ رقابتی</vt:lpstr>
      <vt:lpstr>مشکلات مدیریت کردن تغییر مرتبط با سیستم </vt:lpstr>
      <vt:lpstr>رهنمودهای راه‌گشا</vt:lpstr>
      <vt:lpstr>تجزیه و تحلیل سیستم‌های راهبردی</vt:lpstr>
      <vt:lpstr>مدیریت تحولات راهبردی</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Windows User</cp:lastModifiedBy>
  <cp:revision>81</cp:revision>
  <dcterms:created xsi:type="dcterms:W3CDTF">2018-10-12T18:51:46Z</dcterms:created>
  <dcterms:modified xsi:type="dcterms:W3CDTF">2020-05-27T21:52:04Z</dcterms:modified>
</cp:coreProperties>
</file>