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929" r:id="rId2"/>
    <p:sldId id="873" r:id="rId3"/>
    <p:sldId id="894" r:id="rId4"/>
    <p:sldId id="900" r:id="rId5"/>
    <p:sldId id="874" r:id="rId6"/>
    <p:sldId id="891" r:id="rId7"/>
    <p:sldId id="897" r:id="rId8"/>
    <p:sldId id="898" r:id="rId9"/>
    <p:sldId id="901" r:id="rId10"/>
    <p:sldId id="902" r:id="rId11"/>
    <p:sldId id="903" r:id="rId12"/>
    <p:sldId id="904" r:id="rId13"/>
    <p:sldId id="905" r:id="rId14"/>
    <p:sldId id="906" r:id="rId15"/>
    <p:sldId id="907" r:id="rId16"/>
    <p:sldId id="908" r:id="rId17"/>
    <p:sldId id="909" r:id="rId18"/>
    <p:sldId id="910" r:id="rId19"/>
    <p:sldId id="911" r:id="rId20"/>
    <p:sldId id="912" r:id="rId21"/>
    <p:sldId id="913" r:id="rId22"/>
    <p:sldId id="896" r:id="rId23"/>
    <p:sldId id="881" r:id="rId24"/>
    <p:sldId id="888" r:id="rId25"/>
    <p:sldId id="915" r:id="rId26"/>
    <p:sldId id="917" r:id="rId27"/>
    <p:sldId id="919" r:id="rId28"/>
    <p:sldId id="921" r:id="rId29"/>
    <p:sldId id="923" r:id="rId30"/>
    <p:sldId id="925" r:id="rId31"/>
    <p:sldId id="928" r:id="rId32"/>
  </p:sldIdLst>
  <p:sldSz cx="9906000" cy="6858000" type="A4"/>
  <p:notesSz cx="9144000" cy="6858000"/>
  <p:defaultTextStyle>
    <a:defPPr>
      <a:defRPr lang="en-GB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FFFF00"/>
    <a:srgbClr val="0066CC"/>
    <a:srgbClr val="CC0066"/>
    <a:srgbClr val="CC3399"/>
    <a:srgbClr val="FF0000"/>
    <a:srgbClr val="006DB8"/>
    <a:srgbClr val="FF6D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 autoAdjust="0"/>
    <p:restoredTop sz="94660"/>
  </p:normalViewPr>
  <p:slideViewPr>
    <p:cSldViewPr>
      <p:cViewPr varScale="1">
        <p:scale>
          <a:sx n="71" d="100"/>
          <a:sy n="71" d="100"/>
        </p:scale>
        <p:origin x="750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7B91C1C3-01BA-444B-9400-5907D783DE8A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517391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14625" y="514350"/>
            <a:ext cx="371475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CEB1AAED-1F19-428F-A4C0-31B8837B9D9A}" type="slidenum">
              <a:rPr lang="fa-IR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4703464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22247B-5FED-4673-B1BD-79D779CF747D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167025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95A69A-407B-42DD-AB13-A9340F7F46A6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498141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80ECB5-7406-409E-9F40-AA0B2C24F33C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1950941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676400"/>
            <a:ext cx="413385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76400"/>
            <a:ext cx="413385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1783C0-9999-4FE1-A427-0C5073963CC7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088782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F5B14C-2BF1-4358-BCA7-44CEDB44DDE9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3618380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26A2C5-700D-4DED-976B-630CB5A37CD0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896613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657805-54B4-43E8-8B15-36054BB3BC27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1692432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04A826-F895-4FA1-976A-5B1ED5CAB181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1850677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6B9C00-3345-4F18-A40B-05F1AE32DB4D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648549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A0F239-14C9-4DBA-A03C-29F5A25BC30F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391675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29500" y="0"/>
            <a:ext cx="24765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72771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1857E4-D7C7-4ACD-BF23-81B21C4C3CDF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513783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0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676400"/>
            <a:ext cx="413385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29200" y="1676400"/>
            <a:ext cx="413385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24FAB2-3126-41A0-B1BD-8E3B36BFF065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036083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46111" y="714725"/>
            <a:ext cx="8414839" cy="53950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idx="10"/>
          </p:nvPr>
        </p:nvSpPr>
        <p:spPr>
          <a:xfrm>
            <a:off x="3432175" y="6345238"/>
            <a:ext cx="3133725" cy="476250"/>
          </a:xfrm>
          <a:prstGeom prst="rect">
            <a:avLst/>
          </a:prstGeom>
        </p:spPr>
        <p:txBody>
          <a:bodyPr lIns="67373" tIns="33686" rIns="67373" bIns="33686"/>
          <a:lstStyle>
            <a:lvl1pPr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>
          <a:xfrm>
            <a:off x="7192963" y="6345238"/>
            <a:ext cx="2060575" cy="476250"/>
          </a:xfrm>
        </p:spPr>
        <p:txBody>
          <a:bodyPr/>
          <a:lstStyle>
            <a:lvl1pPr>
              <a:defRPr/>
            </a:lvl1pPr>
          </a:lstStyle>
          <a:p>
            <a:fld id="{412623FD-6975-4AB2-A860-F86FF5DC6245}" type="slidenum">
              <a:rPr lang="fa-IR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3236799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906000" cy="1066800"/>
          </a:xfrm>
          <a:prstGeom prst="rect">
            <a:avLst/>
          </a:prstGeom>
          <a:solidFill>
            <a:srgbClr val="006DB8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ISO overview</a:t>
            </a:r>
            <a:br>
              <a:rPr lang="en-GB" smtClean="0"/>
            </a:br>
            <a:r>
              <a:rPr lang="en-GB" smtClean="0"/>
              <a:t>Contents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676400"/>
            <a:ext cx="84201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a-IR" smtClean="0"/>
              <a:t>Click to edit Master text styles</a:t>
            </a:r>
          </a:p>
          <a:p>
            <a:pPr lvl="1"/>
            <a:r>
              <a:rPr lang="en-GB" altLang="fa-IR" smtClean="0"/>
              <a:t>Second level</a:t>
            </a:r>
          </a:p>
          <a:p>
            <a:pPr lvl="2"/>
            <a:r>
              <a:rPr lang="en-GB" altLang="fa-IR" smtClean="0"/>
              <a:t>Third level</a:t>
            </a:r>
          </a:p>
          <a:p>
            <a:pPr lvl="3"/>
            <a:r>
              <a:rPr lang="en-GB" altLang="fa-IR" smtClean="0"/>
              <a:t>Fourth level</a:t>
            </a:r>
          </a:p>
          <a:p>
            <a:pPr lvl="4"/>
            <a:r>
              <a:rPr lang="en-GB" altLang="fa-I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72200" y="6248400"/>
            <a:ext cx="297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Arial" panose="020B0604020202020204" pitchFamily="34" charset="0"/>
              </a:defRPr>
            </a:lvl1pPr>
          </a:lstStyle>
          <a:p>
            <a:fld id="{4E03FC19-D107-4437-8C97-C1652FD19EF3}" type="slidenum">
              <a:rPr lang="fa-IR" altLang="fa-IR"/>
              <a:pPr/>
              <a:t>‹#›</a:t>
            </a:fld>
            <a:endParaRPr lang="en-GB" altLang="fa-IR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6465888"/>
            <a:ext cx="9906000" cy="392112"/>
          </a:xfrm>
          <a:prstGeom prst="rect">
            <a:avLst/>
          </a:prstGeom>
          <a:solidFill>
            <a:srgbClr val="DCD8D6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79352" tIns="39676" rIns="79352" bIns="39676" anchor="ctr"/>
          <a:lstStyle/>
          <a:p>
            <a:pPr algn="ctr" defTabSz="793750">
              <a:defRPr/>
            </a:pPr>
            <a:endParaRPr lang="en-US" sz="3100" b="1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9296400" y="6538913"/>
            <a:ext cx="6096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9352" tIns="39676" rIns="79352" bIns="39676">
            <a:spAutoFit/>
          </a:bodyPr>
          <a:lstStyle>
            <a:lvl1pPr defTabSz="793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93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93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93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93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defTabSz="793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defTabSz="793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defTabSz="793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defTabSz="793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fld id="{9B0FC597-2B3E-41C7-8747-074C505FB2AC}" type="slidenum">
              <a:rPr lang="fa-IR" altLang="fa-IR" sz="1200">
                <a:latin typeface="Arial" panose="020B0604020202020204" pitchFamily="34" charset="0"/>
                <a:cs typeface="Arial" panose="020B0604020202020204" pitchFamily="34" charset="0"/>
              </a:rPr>
              <a:pPr algn="ctr" eaLnBrk="1" hangingPunct="1"/>
              <a:t>‹#›</a:t>
            </a:fld>
            <a:r>
              <a:rPr lang="en-GB" altLang="fa-IR" sz="1200"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1032" name="Picture 1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6508750"/>
            <a:ext cx="352425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3200400" y="6553200"/>
            <a:ext cx="60039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9352" tIns="39676" rIns="79352" bIns="39676">
            <a:spAutoFit/>
          </a:bodyPr>
          <a:lstStyle/>
          <a:p>
            <a:pPr defTabSz="793750">
              <a:defRPr/>
            </a:pPr>
            <a:r>
              <a:rPr lang="en-GB" sz="1200">
                <a:latin typeface="Arial" charset="0"/>
              </a:rPr>
              <a:t>Membership of ISO and its Committees </a:t>
            </a:r>
          </a:p>
        </p:txBody>
      </p:sp>
      <p:sp>
        <p:nvSpPr>
          <p:cNvPr id="1038" name="Text Box 14"/>
          <p:cNvSpPr txBox="1">
            <a:spLocks noChangeArrowheads="1"/>
          </p:cNvSpPr>
          <p:nvPr/>
        </p:nvSpPr>
        <p:spPr bwMode="auto">
          <a:xfrm>
            <a:off x="406400" y="6491288"/>
            <a:ext cx="3200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defRPr/>
            </a:pPr>
            <a:r>
              <a:rPr lang="fr-CH" sz="1000">
                <a:latin typeface="Arial" charset="0"/>
              </a:rPr>
              <a:t>DEVT/GBO</a:t>
            </a:r>
          </a:p>
          <a:p>
            <a:pPr algn="l">
              <a:lnSpc>
                <a:spcPct val="90000"/>
              </a:lnSpc>
              <a:defRPr/>
            </a:pPr>
            <a:r>
              <a:rPr lang="en-GB" sz="1000">
                <a:latin typeface="Arial" charset="0"/>
              </a:rPr>
              <a:t>© ISO 2005 </a:t>
            </a:r>
            <a:endParaRPr lang="en-US" sz="1000">
              <a:latin typeface="Arial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-228600" y="-76200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2" r:id="rId3"/>
    <p:sldLayoutId id="2147483671" r:id="rId4"/>
    <p:sldLayoutId id="2147483670" r:id="rId5"/>
    <p:sldLayoutId id="2147483669" r:id="rId6"/>
    <p:sldLayoutId id="2147483668" r:id="rId7"/>
    <p:sldLayoutId id="2147483667" r:id="rId8"/>
    <p:sldLayoutId id="2147483666" r:id="rId9"/>
    <p:sldLayoutId id="2147483665" r:id="rId10"/>
    <p:sldLayoutId id="2147483664" r:id="rId11"/>
    <p:sldLayoutId id="2147483663" r:id="rId12"/>
    <p:sldLayoutId id="2147483675" r:id="rId13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</a:defRPr>
      </a:lvl5pPr>
      <a:lvl6pPr marL="2514600" indent="-228600" algn="l" rtl="0" fontAlgn="base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lnSpc>
          <a:spcPct val="90000"/>
        </a:lnSpc>
        <a:spcBef>
          <a:spcPct val="0"/>
        </a:spcBef>
        <a:spcAft>
          <a:spcPct val="70000"/>
        </a:spcAft>
        <a:buSzPct val="70000"/>
        <a:buBlip>
          <a:blip r:embed="rId16"/>
        </a:buBlip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1077058" y="533400"/>
            <a:ext cx="7609742" cy="597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535378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ChangeArrowheads="1"/>
          </p:cNvSpPr>
          <p:nvPr/>
        </p:nvSpPr>
        <p:spPr bwMode="auto">
          <a:xfrm>
            <a:off x="0" y="0"/>
            <a:ext cx="9906000" cy="5516563"/>
          </a:xfrm>
          <a:prstGeom prst="rect">
            <a:avLst/>
          </a:prstGeom>
          <a:solidFill>
            <a:srgbClr val="DCD8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endParaRPr lang="en-US" altLang="fa-IR"/>
          </a:p>
        </p:txBody>
      </p:sp>
      <p:sp>
        <p:nvSpPr>
          <p:cNvPr id="937988" name="Rectangle 4"/>
          <p:cNvSpPr>
            <a:spLocks noChangeArrowheads="1"/>
          </p:cNvSpPr>
          <p:nvPr/>
        </p:nvSpPr>
        <p:spPr bwMode="auto">
          <a:xfrm>
            <a:off x="0" y="4508500"/>
            <a:ext cx="9906000" cy="2327275"/>
          </a:xfrm>
          <a:prstGeom prst="rect">
            <a:avLst/>
          </a:prstGeom>
          <a:solidFill>
            <a:srgbClr val="006DB8"/>
          </a:solidFill>
          <a:ln w="9525">
            <a:noFill/>
            <a:miter lim="800000"/>
            <a:headEnd/>
            <a:tailEnd/>
          </a:ln>
          <a:effectLst/>
        </p:spPr>
        <p:txBody>
          <a:bodyPr lIns="79352" tIns="39676" rIns="79352" bIns="39676" anchor="ctr" anchorCtr="1"/>
          <a:lstStyle/>
          <a:p>
            <a:pPr algn="ctr" defTabSz="793750" rtl="1">
              <a:spcAft>
                <a:spcPct val="100000"/>
              </a:spcAft>
              <a:defRPr/>
            </a:pPr>
            <a:r>
              <a:rPr lang="en-GB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Yagut" pitchFamily="2" charset="-78"/>
              </a:rPr>
              <a:t> </a:t>
            </a:r>
            <a:r>
              <a:rPr lang="fa-IR" b="1">
                <a:solidFill>
                  <a:schemeClr val="bg1"/>
                </a:solidFill>
                <a:cs typeface="Titr" pitchFamily="2" charset="-78"/>
              </a:rPr>
              <a:t>سازمان استاندارد و تحقيقات صنعتي ايران </a:t>
            </a:r>
            <a:br>
              <a:rPr lang="fa-IR" b="1">
                <a:solidFill>
                  <a:schemeClr val="bg1"/>
                </a:solidFill>
                <a:cs typeface="Titr" pitchFamily="2" charset="-78"/>
              </a:rPr>
            </a:br>
            <a:r>
              <a:rPr lang="fa-IR" b="1">
                <a:solidFill>
                  <a:schemeClr val="bg1"/>
                </a:solidFill>
                <a:cs typeface="Titr" pitchFamily="2" charset="-78"/>
              </a:rPr>
              <a:t>معاونت مشاركت در تدوين استانداردهاي بين الملي</a:t>
            </a:r>
            <a:br>
              <a:rPr lang="fa-IR" b="1">
                <a:solidFill>
                  <a:schemeClr val="bg1"/>
                </a:solidFill>
                <a:cs typeface="Titr" pitchFamily="2" charset="-78"/>
              </a:rPr>
            </a:br>
            <a:r>
              <a:rPr lang="fa-IR" b="1">
                <a:solidFill>
                  <a:srgbClr val="A50021"/>
                </a:solidFill>
                <a:cs typeface="Titr" pitchFamily="2" charset="-78"/>
              </a:rPr>
              <a:t>مقدم ميهمانان محترم را گرامي مي دارد.</a:t>
            </a:r>
            <a:endParaRPr lang="en-GB" b="1">
              <a:solidFill>
                <a:srgbClr val="A50021"/>
              </a:solidFill>
              <a:cs typeface="Titr" pitchFamily="2" charset="-78"/>
            </a:endParaRPr>
          </a:p>
        </p:txBody>
      </p:sp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836613"/>
            <a:ext cx="2624138" cy="237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7990" name="Rectangle 6"/>
          <p:cNvSpPr>
            <a:spLocks noChangeArrowheads="1"/>
          </p:cNvSpPr>
          <p:nvPr/>
        </p:nvSpPr>
        <p:spPr bwMode="auto">
          <a:xfrm>
            <a:off x="4860925" y="3581400"/>
            <a:ext cx="18415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5000"/>
              </a:lnSpc>
              <a:defRPr/>
            </a:pPr>
            <a:endParaRPr 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3078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836613"/>
            <a:ext cx="2592388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ar-SA" sz="4000" b="0" smtClean="0">
                <a:latin typeface="Tahoma" pitchFamily="34" charset="0"/>
                <a:cs typeface="Titr" pitchFamily="2" charset="-78"/>
              </a:rPr>
              <a:t>سازمان</a:t>
            </a:r>
            <a:r>
              <a:rPr lang="fa-IR" sz="4000" b="0" smtClean="0">
                <a:latin typeface="Tahoma" pitchFamily="34" charset="0"/>
                <a:cs typeface="Titr" pitchFamily="2" charset="-78"/>
              </a:rPr>
              <a:t> </a:t>
            </a:r>
            <a:r>
              <a:rPr lang="ar-SA" sz="4000" b="0" smtClean="0">
                <a:latin typeface="Tahoma" pitchFamily="34" charset="0"/>
                <a:cs typeface="Titr" pitchFamily="2" charset="-78"/>
              </a:rPr>
              <a:t> </a:t>
            </a:r>
            <a:r>
              <a:rPr lang="en-US" sz="4000" b="0" smtClean="0">
                <a:latin typeface="Tahoma" pitchFamily="34" charset="0"/>
                <a:cs typeface="Titr" pitchFamily="2" charset="-78"/>
              </a:rPr>
              <a:t>ISO</a:t>
            </a:r>
          </a:p>
        </p:txBody>
      </p:sp>
      <p:sp>
        <p:nvSpPr>
          <p:cNvPr id="963587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r" rtl="1" eaLnBrk="1" hangingPunct="1">
              <a:defRPr/>
            </a:pPr>
            <a:endParaRPr lang="fa-IR" sz="3200" b="1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B Homa" pitchFamily="2" charset="-78"/>
            </a:endParaRPr>
          </a:p>
          <a:p>
            <a:pPr algn="r" rtl="1" eaLnBrk="1" hangingPunct="1">
              <a:lnSpc>
                <a:spcPct val="110000"/>
              </a:lnSpc>
              <a:spcBef>
                <a:spcPts val="2100"/>
              </a:spcBef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سازمان بين المللي استاندارد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 سازي در اکتبر 1946 تاسيس و از فوريه 1947 شروع به فعاليت نموده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 است 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و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مقر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 آ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ن در شهر ژنو سوئيس بوده و وظيفه اصلي آن تدوي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ن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استانداردهاي بين المللي در كلية زمينه ها 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بـجز بـرق و الكترونيك و مخابرات مي باشد.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  <a:cs typeface="Yagut" pitchFamily="2" charset="-78"/>
            </a:endParaRPr>
          </a:p>
          <a:p>
            <a:pPr eaLnBrk="1" hangingPunct="1">
              <a:buFontTx/>
              <a:buNone/>
              <a:defRPr/>
            </a:pPr>
            <a:endParaRPr lang="en-US" smtClean="0">
              <a:effectLst>
                <a:outerShdw blurRad="38100" dist="38100" dir="2700000" algn="tl">
                  <a:srgbClr val="C0C0C0"/>
                </a:outerShdw>
              </a:effectLst>
              <a:cs typeface="Yagut" pitchFamily="2" charset="-78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-26988"/>
            <a:ext cx="1223963" cy="1152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238" y="-26988"/>
            <a:ext cx="1471612" cy="1079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58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sz="4000" b="0" smtClean="0">
                <a:latin typeface="Tahoma" pitchFamily="34" charset="0"/>
                <a:cs typeface="Titr" pitchFamily="2" charset="-78"/>
              </a:rPr>
              <a:t>هدف از استاندارد سازي</a:t>
            </a:r>
            <a:endParaRPr lang="en-US" sz="4000" b="0" smtClean="0">
              <a:latin typeface="Tahoma" pitchFamily="34" charset="0"/>
              <a:cs typeface="Titr" pitchFamily="2" charset="-78"/>
            </a:endParaRPr>
          </a:p>
        </p:txBody>
      </p:sp>
      <p:sp>
        <p:nvSpPr>
          <p:cNvPr id="963587" name="Rectangle 3"/>
          <p:cNvSpPr>
            <a:spLocks noGrp="1" noChangeArrowheads="1"/>
          </p:cNvSpPr>
          <p:nvPr>
            <p:ph type="body" idx="4294967295"/>
          </p:nvPr>
        </p:nvSpPr>
        <p:spPr>
          <a:ln>
            <a:solidFill>
              <a:schemeClr val="tx1"/>
            </a:solidFill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r" rtl="1" eaLnBrk="1" hangingPunct="1">
              <a:defRPr/>
            </a:pPr>
            <a:endParaRPr lang="fa-IR" sz="3200" b="1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B Homa" pitchFamily="2" charset="-78"/>
            </a:endParaRPr>
          </a:p>
          <a:p>
            <a:pPr algn="r" rtl="1" eaLnBrk="1" hangingPunct="1">
              <a:lnSpc>
                <a:spcPct val="110000"/>
              </a:lnSpc>
              <a:spcBef>
                <a:spcPts val="2100"/>
              </a:spcBef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توليد يا ارائه  يك محصول . فرايند . خدمت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.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درست مطابق با هدف موردنظر</a:t>
            </a:r>
          </a:p>
          <a:p>
            <a:pPr algn="r" rtl="1" eaLnBrk="1" hangingPunct="1">
              <a:lnSpc>
                <a:spcPct val="110000"/>
              </a:lnSpc>
              <a:spcBef>
                <a:spcPts val="2100"/>
              </a:spcBef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Yagut" pitchFamily="2" charset="-78"/>
              </a:rPr>
              <a:t>پذيرش بين المللي </a:t>
            </a:r>
          </a:p>
          <a:p>
            <a:pPr algn="r" rtl="1" eaLnBrk="1" hangingPunct="1">
              <a:lnSpc>
                <a:spcPct val="110000"/>
              </a:lnSpc>
              <a:spcBef>
                <a:spcPts val="2100"/>
              </a:spcBef>
              <a:defRPr/>
            </a:pP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  <a:cs typeface="Yagut" pitchFamily="2" charset="-78"/>
            </a:endParaRPr>
          </a:p>
          <a:p>
            <a:pPr eaLnBrk="1" hangingPunct="1">
              <a:buFontTx/>
              <a:buNone/>
              <a:defRPr/>
            </a:pPr>
            <a:endParaRPr lang="en-US" smtClean="0">
              <a:effectLst>
                <a:outerShdw blurRad="38100" dist="38100" dir="2700000" algn="tl">
                  <a:srgbClr val="C0C0C0"/>
                </a:outerShdw>
              </a:effectLst>
              <a:cs typeface="Yagut" pitchFamily="2" charset="-78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-26988"/>
            <a:ext cx="1223963" cy="1152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238" y="-26988"/>
            <a:ext cx="1471612" cy="1079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034" name="Rectangle 2"/>
          <p:cNvSpPr>
            <a:spLocks noChangeArrowheads="1"/>
          </p:cNvSpPr>
          <p:nvPr/>
        </p:nvSpPr>
        <p:spPr bwMode="auto">
          <a:xfrm>
            <a:off x="381000" y="2209800"/>
            <a:ext cx="9067800" cy="2579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2700" dir="54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 defTabSz="762000">
              <a:lnSpc>
                <a:spcPct val="150000"/>
              </a:lnSpc>
              <a:defRPr/>
            </a:pPr>
            <a:r>
              <a:rPr lang="fa-IR" sz="5700" b="1" dirty="0">
                <a:solidFill>
                  <a:srgbClr val="006D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شيوه کار</a:t>
            </a:r>
            <a:r>
              <a:rPr lang="fa-IR" sz="5700" b="1" dirty="0">
                <a:solidFill>
                  <a:srgbClr val="006D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charset="0"/>
              </a:rPr>
              <a:t> با </a:t>
            </a:r>
            <a:r>
              <a:rPr lang="fa-IR" sz="5700" b="1" dirty="0">
                <a:solidFill>
                  <a:srgbClr val="006D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سازمان بين المللي استاندارد سازي</a:t>
            </a:r>
            <a:endParaRPr lang="en-US" sz="4000" b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smtClean="0">
                <a:cs typeface="Titr" pitchFamily="2" charset="-78"/>
              </a:rPr>
              <a:t>سه نوع عضويت در </a:t>
            </a:r>
            <a:r>
              <a:rPr lang="en-US" smtClean="0">
                <a:cs typeface="Titr" pitchFamily="2" charset="-78"/>
              </a:rPr>
              <a:t>ISO </a:t>
            </a:r>
            <a:r>
              <a:rPr lang="fa-IR" smtClean="0">
                <a:cs typeface="Titr" pitchFamily="2" charset="-78"/>
              </a:rPr>
              <a:t>وجود دارد</a:t>
            </a:r>
            <a:endParaRPr lang="en-GB" smtClean="0">
              <a:cs typeface="Titr" pitchFamily="2" charset="-78"/>
            </a:endParaRPr>
          </a:p>
        </p:txBody>
      </p:sp>
      <p:sp>
        <p:nvSpPr>
          <p:cNvPr id="7171" name="Content Placeholder 2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r-CH" altLang="fa-IR" b="1" smtClean="0"/>
              <a:t>Member bodies</a:t>
            </a:r>
            <a:r>
              <a:rPr lang="fa-IR" altLang="fa-IR" b="1" smtClean="0"/>
              <a:t> (</a:t>
            </a:r>
            <a:r>
              <a:rPr lang="fa-IR" altLang="fa-IR" b="1" smtClean="0">
                <a:cs typeface="Titr" pitchFamily="2" charset="0"/>
              </a:rPr>
              <a:t>عضو اصلي</a:t>
            </a:r>
            <a:r>
              <a:rPr lang="fa-IR" altLang="fa-IR" b="1" smtClean="0"/>
              <a:t> )</a:t>
            </a:r>
          </a:p>
          <a:p>
            <a:pPr algn="r" rtl="1" eaLnBrk="1" hangingPunct="1"/>
            <a:r>
              <a:rPr lang="fa-IR" altLang="fa-IR" i="1" smtClean="0">
                <a:cs typeface="Titr" pitchFamily="2" charset="0"/>
              </a:rPr>
              <a:t>عضو ملي است كه توانايي  استاندارد سازي در كشور خودش را دارد</a:t>
            </a:r>
          </a:p>
          <a:p>
            <a:pPr algn="r" rtl="1" eaLnBrk="1" hangingPunct="1">
              <a:buFontTx/>
              <a:buNone/>
            </a:pPr>
            <a:r>
              <a:rPr lang="fa-IR" altLang="fa-IR" i="1" smtClean="0">
                <a:cs typeface="Titr" pitchFamily="2" charset="0"/>
              </a:rPr>
              <a:t>اين عضو در سازمان </a:t>
            </a:r>
            <a:r>
              <a:rPr lang="en-US" altLang="fa-IR" i="1" smtClean="0">
                <a:cs typeface="Titr" pitchFamily="2" charset="0"/>
              </a:rPr>
              <a:t>ISO</a:t>
            </a:r>
            <a:r>
              <a:rPr lang="fa-IR" altLang="fa-IR" i="1" smtClean="0">
                <a:cs typeface="Titr" pitchFamily="2" charset="0"/>
              </a:rPr>
              <a:t> </a:t>
            </a:r>
          </a:p>
          <a:p>
            <a:pPr algn="r" rtl="1" eaLnBrk="1" hangingPunct="1"/>
            <a:r>
              <a:rPr lang="fa-IR" altLang="fa-IR" i="1" smtClean="0">
                <a:cs typeface="Titr" pitchFamily="2" charset="0"/>
              </a:rPr>
              <a:t>كميته هاي فني و سياست گذار ايزو مي تواند عضو فعال باشد </a:t>
            </a:r>
          </a:p>
          <a:p>
            <a:pPr algn="r" rtl="1" eaLnBrk="1" hangingPunct="1"/>
            <a:r>
              <a:rPr lang="fa-IR" altLang="fa-IR" i="1" smtClean="0">
                <a:solidFill>
                  <a:srgbClr val="A50021"/>
                </a:solidFill>
                <a:cs typeface="Titr" pitchFamily="2" charset="0"/>
              </a:rPr>
              <a:t> اين اعضا حق راي دارند</a:t>
            </a:r>
            <a:endParaRPr lang="en-GB" altLang="fa-IR" b="1" i="1" smtClean="0">
              <a:solidFill>
                <a:srgbClr val="A50021"/>
              </a:solidFill>
              <a:cs typeface="Titr" pitchFamily="2" charset="0"/>
            </a:endParaRPr>
          </a:p>
          <a:p>
            <a:pPr algn="just" rtl="1" eaLnBrk="1" hangingPunct="1">
              <a:buFontTx/>
              <a:buNone/>
            </a:pPr>
            <a:endParaRPr lang="fa-IR" altLang="fa-IR" i="1" smtClean="0">
              <a:cs typeface="Titr" pitchFamily="2" charset="0"/>
            </a:endParaRPr>
          </a:p>
          <a:p>
            <a:pPr algn="r" rtl="1" eaLnBrk="1" hangingPunct="1"/>
            <a:endParaRPr lang="en-US" altLang="fa-I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" name="Rectangle 10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rtl="1">
              <a:defRPr/>
            </a:pPr>
            <a:r>
              <a:rPr lang="fa-IR" smtClean="0">
                <a:cs typeface="Titr" pitchFamily="2" charset="-78"/>
              </a:rPr>
              <a:t>سه نوع عضويت در </a:t>
            </a:r>
            <a:r>
              <a:rPr lang="en-US" smtClean="0">
                <a:cs typeface="Titr" pitchFamily="2" charset="-78"/>
              </a:rPr>
              <a:t>ISO </a:t>
            </a:r>
            <a:r>
              <a:rPr lang="fa-IR" smtClean="0">
                <a:cs typeface="Titr" pitchFamily="2" charset="-78"/>
              </a:rPr>
              <a:t>وجود دارد</a:t>
            </a:r>
            <a:endParaRPr lang="en-US" smtClean="0">
              <a:cs typeface="Titr" pitchFamily="2" charset="-78"/>
            </a:endParaRPr>
          </a:p>
        </p:txBody>
      </p:sp>
      <p:sp>
        <p:nvSpPr>
          <p:cNvPr id="8195" name="Rectangle 11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algn="r" rtl="1"/>
            <a:r>
              <a:rPr lang="fr-CH" altLang="fa-IR" b="1" smtClean="0">
                <a:cs typeface="Titr" pitchFamily="2" charset="0"/>
              </a:rPr>
              <a:t>Correspondent members</a:t>
            </a:r>
            <a:r>
              <a:rPr lang="fa-IR" altLang="fa-IR" b="1" smtClean="0">
                <a:cs typeface="Titr" pitchFamily="2" charset="0"/>
              </a:rPr>
              <a:t>(عضو متناظر)</a:t>
            </a:r>
            <a:endParaRPr lang="fa-IR" altLang="fa-IR" b="1" i="1" smtClean="0">
              <a:cs typeface="Titr" pitchFamily="2" charset="0"/>
            </a:endParaRPr>
          </a:p>
          <a:p>
            <a:pPr algn="r" rtl="1"/>
            <a:r>
              <a:rPr lang="fa-IR" altLang="fa-IR" b="1" i="1" smtClean="0">
                <a:cs typeface="Titr" pitchFamily="2" charset="0"/>
              </a:rPr>
              <a:t>عضو ملي است كه در كشورشان تاكنون تدوين استاندارد كبه طور كامل انجام نشده است . </a:t>
            </a:r>
          </a:p>
          <a:p>
            <a:pPr algn="r" rtl="1" eaLnBrk="1" hangingPunct="1">
              <a:buFontTx/>
              <a:buNone/>
            </a:pPr>
            <a:r>
              <a:rPr lang="fa-IR" altLang="fa-IR" i="1" smtClean="0">
                <a:solidFill>
                  <a:srgbClr val="A50021"/>
                </a:solidFill>
                <a:cs typeface="Titr" pitchFamily="2" charset="0"/>
              </a:rPr>
              <a:t>اين عضو در سازمان </a:t>
            </a:r>
            <a:r>
              <a:rPr lang="en-US" altLang="fa-IR" i="1" smtClean="0">
                <a:solidFill>
                  <a:srgbClr val="A50021"/>
                </a:solidFill>
                <a:cs typeface="Titr" pitchFamily="2" charset="0"/>
              </a:rPr>
              <a:t>ISO</a:t>
            </a:r>
            <a:r>
              <a:rPr lang="fa-IR" altLang="fa-IR" i="1" smtClean="0">
                <a:solidFill>
                  <a:srgbClr val="A50021"/>
                </a:solidFill>
                <a:cs typeface="Titr" pitchFamily="2" charset="0"/>
              </a:rPr>
              <a:t> :</a:t>
            </a:r>
          </a:p>
          <a:p>
            <a:pPr algn="r" rtl="1">
              <a:buFontTx/>
              <a:buNone/>
            </a:pPr>
            <a:r>
              <a:rPr lang="fa-IR" altLang="fa-IR" b="1" i="1" smtClean="0">
                <a:cs typeface="Titr" pitchFamily="2" charset="0"/>
              </a:rPr>
              <a:t>به عنوان عضو ناظر در كميته هاي سياست گذار و فني حضور دارد</a:t>
            </a:r>
          </a:p>
          <a:p>
            <a:pPr algn="r" rtl="1"/>
            <a:r>
              <a:rPr lang="fa-IR" altLang="fa-IR" b="1" i="1" smtClean="0">
                <a:cs typeface="Titr" pitchFamily="2" charset="0"/>
              </a:rPr>
              <a:t>برگه راي اين اعضا شمرده نمي شود</a:t>
            </a:r>
            <a:r>
              <a:rPr lang="fa-IR" altLang="fa-IR" smtClean="0">
                <a:cs typeface="Titr" pitchFamily="2" charset="0"/>
              </a:rPr>
              <a:t> </a:t>
            </a:r>
            <a:endParaRPr lang="en-US" altLang="fa-IR" smtClean="0">
              <a:cs typeface="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smtClean="0">
                <a:cs typeface="Titr" pitchFamily="2" charset="-78"/>
              </a:rPr>
              <a:t>سه نوع عضويت در </a:t>
            </a:r>
            <a:r>
              <a:rPr lang="en-US" smtClean="0">
                <a:cs typeface="Titr" pitchFamily="2" charset="-78"/>
              </a:rPr>
              <a:t>ISO </a:t>
            </a:r>
            <a:r>
              <a:rPr lang="fa-IR" smtClean="0">
                <a:cs typeface="Titr" pitchFamily="2" charset="-78"/>
              </a:rPr>
              <a:t>وجود دارد</a:t>
            </a:r>
            <a:endParaRPr lang="en-US" smtClean="0">
              <a:cs typeface="Titr" pitchFamily="2" charset="-78"/>
            </a:endParaRPr>
          </a:p>
        </p:txBody>
      </p:sp>
      <p:sp>
        <p:nvSpPr>
          <p:cNvPr id="9219" name="Rectangle 1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algn="r" rtl="1"/>
            <a:r>
              <a:rPr lang="fr-CH" altLang="fa-IR" b="1" smtClean="0">
                <a:cs typeface="Titr" pitchFamily="2" charset="0"/>
              </a:rPr>
              <a:t>Subscriber members</a:t>
            </a:r>
            <a:r>
              <a:rPr lang="fa-IR" altLang="fa-IR" b="1" smtClean="0">
                <a:cs typeface="Titr" pitchFamily="2" charset="0"/>
              </a:rPr>
              <a:t> (عضو مشترك شده )</a:t>
            </a:r>
          </a:p>
          <a:p>
            <a:pPr algn="r" rtl="1">
              <a:buFontTx/>
              <a:buNone/>
            </a:pPr>
            <a:endParaRPr lang="fa-IR" altLang="fa-IR" i="1" smtClean="0">
              <a:cs typeface="Titr" pitchFamily="2" charset="0"/>
            </a:endParaRPr>
          </a:p>
          <a:p>
            <a:pPr algn="r" rtl="1"/>
            <a:r>
              <a:rPr lang="fa-IR" altLang="fa-IR" i="1" smtClean="0">
                <a:cs typeface="Titr" pitchFamily="2" charset="0"/>
              </a:rPr>
              <a:t>اين عضويت براي اعضا با اقتصاد كوچك است </a:t>
            </a:r>
          </a:p>
          <a:p>
            <a:pPr algn="r" rtl="1">
              <a:buFontTx/>
              <a:buNone/>
            </a:pPr>
            <a:endParaRPr lang="fa-IR" altLang="fa-IR" i="1" smtClean="0">
              <a:cs typeface="Titr" pitchFamily="2" charset="0"/>
            </a:endParaRPr>
          </a:p>
          <a:p>
            <a:pPr algn="r" rtl="1"/>
            <a:r>
              <a:rPr lang="fa-IR" altLang="fa-IR" i="1" smtClean="0">
                <a:cs typeface="Titr" pitchFamily="2" charset="0"/>
              </a:rPr>
              <a:t>اين اعضا منحصرا در مجمع عمومي عضو ناظر هستند</a:t>
            </a:r>
            <a:endParaRPr lang="en-US" altLang="fa-IR" i="1" smtClean="0">
              <a:cs typeface="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altLang="fa-IR" smtClean="0">
                <a:effectLst/>
                <a:cs typeface="Arial" panose="020B0604020202020204" pitchFamily="34" charset="0"/>
              </a:rPr>
              <a:t>ساختار </a:t>
            </a:r>
            <a:r>
              <a:rPr lang="en-US" altLang="fa-IR" smtClean="0">
                <a:effectLst/>
                <a:cs typeface="Arial" panose="020B0604020202020204" pitchFamily="34" charset="0"/>
              </a:rPr>
              <a:t>ISO</a:t>
            </a:r>
          </a:p>
        </p:txBody>
      </p:sp>
      <p:pic>
        <p:nvPicPr>
          <p:cNvPr id="10243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81113" y="1125538"/>
            <a:ext cx="7056437" cy="54959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fa-IR" smtClean="0">
                <a:effectLst/>
                <a:cs typeface="Titr" pitchFamily="2" charset="0"/>
              </a:rPr>
              <a:t>مجمع عمومي </a:t>
            </a:r>
            <a:endParaRPr lang="en-US" altLang="fa-IR" smtClean="0">
              <a:effectLst/>
              <a:cs typeface="Titr" pitchFamily="2" charset="0"/>
            </a:endParaRPr>
          </a:p>
        </p:txBody>
      </p:sp>
      <p:sp>
        <p:nvSpPr>
          <p:cNvPr id="11267" name="Rectangle 14"/>
          <p:cNvSpPr>
            <a:spLocks noGrp="1" noChangeArrowheads="1"/>
          </p:cNvSpPr>
          <p:nvPr>
            <p:ph type="body" sz="half" idx="2"/>
          </p:nvPr>
        </p:nvSpPr>
        <p:spPr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r" rtl="1">
              <a:buFontTx/>
              <a:buNone/>
            </a:pPr>
            <a:r>
              <a:rPr lang="fa-IR" altLang="fa-IR" sz="2000" smtClean="0">
                <a:solidFill>
                  <a:srgbClr val="A50021"/>
                </a:solidFill>
                <a:cs typeface="Titr" pitchFamily="2" charset="0"/>
              </a:rPr>
              <a:t>باحضور</a:t>
            </a:r>
          </a:p>
          <a:p>
            <a:pPr algn="r" rtl="1"/>
            <a:r>
              <a:rPr lang="fa-IR" altLang="fa-IR" sz="2000" smtClean="0">
                <a:cs typeface="Titr" pitchFamily="2" charset="0"/>
              </a:rPr>
              <a:t>رئيس مجمع</a:t>
            </a:r>
          </a:p>
          <a:p>
            <a:pPr algn="r" rtl="1"/>
            <a:r>
              <a:rPr lang="fa-IR" altLang="fa-IR" sz="2000" smtClean="0">
                <a:cs typeface="Titr" pitchFamily="2" charset="0"/>
              </a:rPr>
              <a:t>نمايندگان اعضا اصلي سازمان </a:t>
            </a:r>
            <a:r>
              <a:rPr lang="en-US" altLang="fa-IR" sz="2000" smtClean="0">
                <a:cs typeface="Titr" pitchFamily="2" charset="0"/>
              </a:rPr>
              <a:t>MB</a:t>
            </a:r>
          </a:p>
          <a:p>
            <a:pPr algn="r" rtl="1"/>
            <a:r>
              <a:rPr lang="fa-IR" altLang="fa-IR" sz="2000" smtClean="0">
                <a:cs typeface="Titr" pitchFamily="2" charset="0"/>
              </a:rPr>
              <a:t>اعضا متناظر و مشترك شده به عنوان اعضا ناظر</a:t>
            </a:r>
          </a:p>
          <a:p>
            <a:pPr algn="r" rtl="1">
              <a:buFontTx/>
              <a:buNone/>
            </a:pPr>
            <a:r>
              <a:rPr lang="fa-IR" altLang="fa-IR" sz="2000" smtClean="0">
                <a:solidFill>
                  <a:srgbClr val="A50021"/>
                </a:solidFill>
                <a:cs typeface="Titr" pitchFamily="2" charset="0"/>
              </a:rPr>
              <a:t>وظيفه اصلي</a:t>
            </a:r>
          </a:p>
          <a:p>
            <a:pPr algn="r" rtl="1"/>
            <a:r>
              <a:rPr lang="fa-IR" altLang="fa-IR" sz="2000" smtClean="0">
                <a:cs typeface="Titr" pitchFamily="2" charset="0"/>
              </a:rPr>
              <a:t>تائيد گزارش سالانه . استراتژي و امور مالي</a:t>
            </a:r>
          </a:p>
          <a:p>
            <a:pPr algn="r" rtl="1"/>
            <a:r>
              <a:rPr lang="fa-IR" altLang="fa-IR" sz="2000" smtClean="0">
                <a:cs typeface="Titr" pitchFamily="2" charset="0"/>
              </a:rPr>
              <a:t>تائيد تصميم هاي بزرگ اعضاي ايزو</a:t>
            </a:r>
          </a:p>
          <a:p>
            <a:pPr algn="r" rtl="1">
              <a:buFontTx/>
              <a:buNone/>
            </a:pPr>
            <a:endParaRPr lang="fa-IR" altLang="fa-IR" sz="2000" smtClean="0">
              <a:cs typeface="Titr" pitchFamily="2" charset="0"/>
            </a:endParaRPr>
          </a:p>
          <a:p>
            <a:pPr algn="r" rtl="1"/>
            <a:endParaRPr lang="fa-IR" altLang="fa-IR" sz="2000" smtClean="0">
              <a:solidFill>
                <a:srgbClr val="A50021"/>
              </a:solidFill>
              <a:cs typeface="Titr" pitchFamily="2" charset="0"/>
            </a:endParaRPr>
          </a:p>
          <a:p>
            <a:pPr algn="r" rtl="1"/>
            <a:endParaRPr lang="fa-IR" altLang="fa-IR" sz="2000" smtClean="0">
              <a:cs typeface="Titr" pitchFamily="2" charset="0"/>
            </a:endParaRPr>
          </a:p>
          <a:p>
            <a:pPr algn="r" rtl="1"/>
            <a:endParaRPr lang="fa-IR" altLang="fa-IR" sz="2000" smtClean="0">
              <a:cs typeface="Titr" pitchFamily="2" charset="0"/>
            </a:endParaRPr>
          </a:p>
          <a:p>
            <a:pPr algn="r" rtl="1"/>
            <a:endParaRPr lang="fa-IR" altLang="fa-IR" sz="2000" smtClean="0">
              <a:cs typeface="Titr" pitchFamily="2" charset="0"/>
            </a:endParaRPr>
          </a:p>
          <a:p>
            <a:pPr algn="r" rtl="1"/>
            <a:endParaRPr lang="en-US" altLang="fa-IR" sz="2000" smtClean="0">
              <a:cs typeface="Titr" pitchFamily="2" charset="0"/>
            </a:endParaRPr>
          </a:p>
        </p:txBody>
      </p:sp>
      <p:pic>
        <p:nvPicPr>
          <p:cNvPr id="11268" name="Picture 15" descr="Picture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2950" y="2473325"/>
            <a:ext cx="4133850" cy="25193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fa-IR" smtClean="0">
                <a:effectLst/>
                <a:cs typeface="Titr" pitchFamily="2" charset="0"/>
              </a:rPr>
              <a:t>شوراي ايزو</a:t>
            </a:r>
            <a:endParaRPr lang="en-US" altLang="fa-IR" smtClean="0">
              <a:effectLst/>
              <a:cs typeface="Titr" pitchFamily="2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80000"/>
              </a:lnSpc>
            </a:pPr>
            <a:r>
              <a:rPr lang="fa-IR" altLang="fa-IR" smtClean="0">
                <a:cs typeface="Titr" pitchFamily="2" charset="0"/>
              </a:rPr>
              <a:t>18 عضو دارد </a:t>
            </a:r>
            <a:r>
              <a:rPr lang="en-US" altLang="fa-IR" smtClean="0">
                <a:cs typeface="Titr" pitchFamily="2" charset="0"/>
              </a:rPr>
              <a:t>(MB)</a:t>
            </a:r>
          </a:p>
          <a:p>
            <a:pPr algn="r" rtl="1">
              <a:lnSpc>
                <a:spcPct val="80000"/>
              </a:lnSpc>
            </a:pPr>
            <a:r>
              <a:rPr lang="fa-IR" altLang="fa-IR" smtClean="0">
                <a:cs typeface="Titr" pitchFamily="2" charset="0"/>
              </a:rPr>
              <a:t>با راي گيري اعضا ايزو انتخاب مي شود . و ادواري است </a:t>
            </a:r>
          </a:p>
          <a:p>
            <a:pPr algn="r" rtl="1">
              <a:lnSpc>
                <a:spcPct val="80000"/>
              </a:lnSpc>
            </a:pPr>
            <a:r>
              <a:rPr lang="fa-IR" altLang="fa-IR" smtClean="0">
                <a:cs typeface="Titr" pitchFamily="2" charset="0"/>
              </a:rPr>
              <a:t>كميته هاي سياست گذار زير نظر آنهاست .</a:t>
            </a:r>
          </a:p>
          <a:p>
            <a:pPr algn="r" rtl="1">
              <a:lnSpc>
                <a:spcPct val="80000"/>
              </a:lnSpc>
            </a:pPr>
            <a:r>
              <a:rPr lang="fa-IR" altLang="fa-IR" smtClean="0">
                <a:cs typeface="Titr" pitchFamily="2" charset="0"/>
              </a:rPr>
              <a:t>هيات فني را زير نظر دارد </a:t>
            </a:r>
          </a:p>
          <a:p>
            <a:pPr algn="r" rtl="1">
              <a:lnSpc>
                <a:spcPct val="80000"/>
              </a:lnSpc>
            </a:pPr>
            <a:r>
              <a:rPr lang="fa-IR" altLang="fa-IR" smtClean="0">
                <a:cs typeface="Titr" pitchFamily="2" charset="0"/>
              </a:rPr>
              <a:t>طرح پيشنهاد ي استراتژي را  تهيه  مي كند.</a:t>
            </a:r>
          </a:p>
          <a:p>
            <a:pPr algn="r" rtl="1">
              <a:lnSpc>
                <a:spcPct val="80000"/>
              </a:lnSpc>
            </a:pPr>
            <a:r>
              <a:rPr lang="fa-IR" altLang="fa-IR" smtClean="0">
                <a:cs typeface="Titr" pitchFamily="2" charset="0"/>
              </a:rPr>
              <a:t>بودجه گذار ايزو مي باشد.</a:t>
            </a:r>
          </a:p>
          <a:p>
            <a:pPr algn="r" rtl="1">
              <a:lnSpc>
                <a:spcPct val="80000"/>
              </a:lnSpc>
            </a:pPr>
            <a:endParaRPr lang="en-US" altLang="fa-IR" smtClean="0">
              <a:cs typeface="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altLang="fa-IR" smtClean="0">
                <a:effectLst/>
                <a:cs typeface="Titr" pitchFamily="2" charset="0"/>
              </a:rPr>
              <a:t>هيات مديره فني </a:t>
            </a:r>
            <a:r>
              <a:rPr lang="en-US" altLang="fa-IR" smtClean="0">
                <a:effectLst/>
                <a:cs typeface="Titr" pitchFamily="2" charset="0"/>
              </a:rPr>
              <a:t>TMB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fa-IR" altLang="fa-IR" smtClean="0">
                <a:cs typeface="Titr" pitchFamily="2" charset="0"/>
              </a:rPr>
              <a:t>گزارش دهي به شورا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مديريت كارهاي فني ايزو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12 نفر از اعضاي ايزو در آن عضويت دارند.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براي دوره 3 ساله انتخاب مي شوند.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هيات فني در كيفيت و اثر بخشي كارها نقش دارد.</a:t>
            </a:r>
            <a:endParaRPr lang="en-US" altLang="fa-IR" smtClean="0">
              <a:cs typeface="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fa-IR" smtClean="0">
                <a:effectLst/>
                <a:cs typeface="Titr" pitchFamily="2" charset="0"/>
              </a:rPr>
              <a:t>هيات مديره فني </a:t>
            </a:r>
            <a:endParaRPr lang="en-US" altLang="fa-IR" smtClean="0">
              <a:effectLst/>
              <a:cs typeface="Titr" pitchFamily="2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algn="r" rtl="1">
              <a:lnSpc>
                <a:spcPct val="70000"/>
              </a:lnSpc>
            </a:pPr>
            <a:r>
              <a:rPr lang="fa-IR" altLang="fa-IR" sz="2400" smtClean="0">
                <a:cs typeface="Titr" pitchFamily="2" charset="0"/>
              </a:rPr>
              <a:t>وظايف اصلي :</a:t>
            </a:r>
          </a:p>
          <a:p>
            <a:pPr marL="533400" indent="-533400" algn="r" rtl="1">
              <a:lnSpc>
                <a:spcPct val="70000"/>
              </a:lnSpc>
              <a:buFontTx/>
              <a:buAutoNum type="arabicPeriod"/>
            </a:pPr>
            <a:r>
              <a:rPr lang="fa-IR" altLang="fa-IR" sz="2400" smtClean="0">
                <a:cs typeface="Titr" pitchFamily="2" charset="0"/>
              </a:rPr>
              <a:t>تاسيس كميته اي فني</a:t>
            </a:r>
          </a:p>
          <a:p>
            <a:pPr marL="533400" indent="-533400" algn="r" rtl="1">
              <a:lnSpc>
                <a:spcPct val="70000"/>
              </a:lnSpc>
              <a:buFontTx/>
              <a:buAutoNum type="arabicPeriod"/>
            </a:pPr>
            <a:r>
              <a:rPr lang="fa-IR" altLang="fa-IR" sz="2400" smtClean="0">
                <a:cs typeface="Titr" pitchFamily="2" charset="0"/>
              </a:rPr>
              <a:t>انتصاب رئيس </a:t>
            </a:r>
          </a:p>
          <a:p>
            <a:pPr marL="533400" indent="-533400" algn="r" rtl="1">
              <a:lnSpc>
                <a:spcPct val="70000"/>
              </a:lnSpc>
              <a:buFontTx/>
              <a:buAutoNum type="arabicPeriod"/>
            </a:pPr>
            <a:r>
              <a:rPr lang="fa-IR" altLang="fa-IR" sz="2400" smtClean="0">
                <a:cs typeface="Titr" pitchFamily="2" charset="0"/>
              </a:rPr>
              <a:t>تصويب عنوان و هدف و دامنه كاربرد</a:t>
            </a:r>
          </a:p>
          <a:p>
            <a:pPr marL="533400" indent="-533400" algn="r" rtl="1">
              <a:lnSpc>
                <a:spcPct val="70000"/>
              </a:lnSpc>
              <a:buFontTx/>
              <a:buAutoNum type="arabicPeriod"/>
            </a:pPr>
            <a:r>
              <a:rPr lang="fa-IR" altLang="fa-IR" sz="2400" smtClean="0">
                <a:cs typeface="Titr" pitchFamily="2" charset="0"/>
              </a:rPr>
              <a:t>هماهنگي  . پايش وبرنامه ريزي ( براي حوزه هاي جديد)</a:t>
            </a:r>
          </a:p>
          <a:p>
            <a:pPr marL="533400" indent="-533400" algn="r" rtl="1">
              <a:lnSpc>
                <a:spcPct val="70000"/>
              </a:lnSpc>
              <a:buFontTx/>
              <a:buAutoNum type="arabicPeriod"/>
            </a:pPr>
            <a:r>
              <a:rPr lang="fa-IR" altLang="fa-IR" sz="2400" smtClean="0">
                <a:cs typeface="Titr" pitchFamily="2" charset="0"/>
              </a:rPr>
              <a:t>رهنمود هاي ايزو </a:t>
            </a:r>
            <a:r>
              <a:rPr lang="en-US" altLang="fa-IR" sz="2400" smtClean="0">
                <a:cs typeface="Titr" pitchFamily="2" charset="0"/>
              </a:rPr>
              <a:t>ISO/IEC Directives</a:t>
            </a:r>
            <a:endParaRPr lang="fa-IR" altLang="fa-IR" sz="2400" smtClean="0">
              <a:cs typeface="Titr" pitchFamily="2" charset="0"/>
            </a:endParaRPr>
          </a:p>
          <a:p>
            <a:pPr marL="533400" indent="-533400" algn="r" rtl="1">
              <a:lnSpc>
                <a:spcPct val="70000"/>
              </a:lnSpc>
              <a:buFontTx/>
              <a:buNone/>
            </a:pPr>
            <a:r>
              <a:rPr lang="fa-IR" altLang="fa-IR" sz="2400" smtClean="0">
                <a:cs typeface="Titr" pitchFamily="2" charset="0"/>
              </a:rPr>
              <a:t/>
            </a:r>
            <a:br>
              <a:rPr lang="fa-IR" altLang="fa-IR" sz="2400" smtClean="0">
                <a:cs typeface="Titr" pitchFamily="2" charset="0"/>
              </a:rPr>
            </a:br>
            <a:endParaRPr lang="fa-IR" altLang="fa-IR" sz="2400" smtClean="0">
              <a:cs typeface="Titr" pitchFamily="2" charset="0"/>
            </a:endParaRPr>
          </a:p>
          <a:p>
            <a:pPr marL="533400" indent="-533400" algn="r" rtl="1">
              <a:lnSpc>
                <a:spcPct val="70000"/>
              </a:lnSpc>
              <a:buFontTx/>
              <a:buAutoNum type="arabicPeriod"/>
            </a:pPr>
            <a:endParaRPr lang="en-US" altLang="fa-IR" sz="2400" smtClean="0">
              <a:cs typeface="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fa-IR" smtClean="0">
                <a:effectLst/>
                <a:cs typeface="Titr" pitchFamily="2" charset="0"/>
              </a:rPr>
              <a:t>ساختار كميته هاي ايزو</a:t>
            </a:r>
            <a:endParaRPr lang="en-US" altLang="fa-IR" smtClean="0">
              <a:effectLst/>
              <a:cs typeface="Titr" pitchFamily="2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fa-IR" altLang="fa-IR" sz="2400" smtClean="0">
                <a:cs typeface="Titr" pitchFamily="2" charset="0"/>
              </a:rPr>
              <a:t>عنوان آن بر اساس ويژگيهاي صنعتي يا موضوع هاي عمومي </a:t>
            </a:r>
          </a:p>
          <a:p>
            <a:pPr algn="r" rtl="1">
              <a:buFontTx/>
              <a:buNone/>
            </a:pPr>
            <a:endParaRPr lang="fa-IR" altLang="fa-IR" sz="2400" smtClean="0">
              <a:cs typeface="Titr" pitchFamily="2" charset="0"/>
            </a:endParaRPr>
          </a:p>
          <a:p>
            <a:pPr algn="r" rtl="1"/>
            <a:r>
              <a:rPr lang="fa-IR" altLang="fa-IR" sz="2400" smtClean="0">
                <a:cs typeface="Titr" pitchFamily="2" charset="0"/>
              </a:rPr>
              <a:t>كميته هاي فرعي بر اساس حوزه هاي تعريف شده در دامنه كاربرد كميته تشكيل شده و برروي آن تمركز مي كنند.</a:t>
            </a:r>
          </a:p>
          <a:p>
            <a:pPr algn="r" rtl="1"/>
            <a:r>
              <a:rPr lang="fa-IR" altLang="fa-IR" sz="2400" smtClean="0">
                <a:cs typeface="Titr" pitchFamily="2" charset="0"/>
              </a:rPr>
              <a:t>گروه هاي كاري روي كاري ها فني در هر حوزه تعريف شده چه </a:t>
            </a:r>
            <a:r>
              <a:rPr lang="en-US" altLang="fa-IR" sz="2400" smtClean="0">
                <a:cs typeface="Titr" pitchFamily="2" charset="0"/>
              </a:rPr>
              <a:t>TC ,SC </a:t>
            </a:r>
            <a:r>
              <a:rPr lang="fa-IR" altLang="fa-IR" sz="2400" smtClean="0">
                <a:cs typeface="Titr" pitchFamily="2" charset="0"/>
              </a:rPr>
              <a:t>كار مي كنند اين گروه هاي كاري يا :</a:t>
            </a:r>
          </a:p>
          <a:p>
            <a:pPr lvl="1" algn="r" rtl="1"/>
            <a:r>
              <a:rPr lang="fa-IR" altLang="fa-IR" sz="2000" smtClean="0">
                <a:cs typeface="Titr" pitchFamily="2" charset="0"/>
              </a:rPr>
              <a:t>گروه مشاوره اي هستند</a:t>
            </a:r>
          </a:p>
          <a:p>
            <a:pPr lvl="1" algn="r" rtl="1"/>
            <a:r>
              <a:rPr lang="fa-IR" altLang="fa-IR" sz="2000" smtClean="0">
                <a:cs typeface="Titr" pitchFamily="2" charset="0"/>
              </a:rPr>
              <a:t>مطالعاتي و ويرايشي </a:t>
            </a:r>
          </a:p>
          <a:p>
            <a:pPr lvl="1" algn="r" rtl="1"/>
            <a:endParaRPr lang="en-US" altLang="fa-IR" sz="2000" smtClean="0">
              <a:cs typeface="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fa-IR" smtClean="0">
                <a:effectLst/>
                <a:cs typeface="Titr" pitchFamily="2" charset="0"/>
              </a:rPr>
              <a:t>عضويت در كميته هاي فني </a:t>
            </a:r>
            <a:endParaRPr lang="en-US" altLang="fa-IR" smtClean="0">
              <a:effectLst/>
              <a:cs typeface="Titr" pitchFamily="2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2950" y="1676400"/>
            <a:ext cx="8420100" cy="4395788"/>
          </a:xfrm>
        </p:spPr>
        <p:txBody>
          <a:bodyPr/>
          <a:lstStyle/>
          <a:p>
            <a:pPr marL="533400" indent="-533400" algn="r" rtl="1"/>
            <a:r>
              <a:rPr lang="fa-IR" altLang="fa-IR" smtClean="0">
                <a:cs typeface="Titr" pitchFamily="2" charset="0"/>
              </a:rPr>
              <a:t>سه نوع عضويت وجود دارد</a:t>
            </a:r>
          </a:p>
          <a:p>
            <a:pPr marL="533400" indent="-533400" algn="r" rtl="1">
              <a:buFontTx/>
              <a:buAutoNum type="arabicPeriod"/>
            </a:pPr>
            <a:r>
              <a:rPr lang="fa-IR" altLang="fa-IR" smtClean="0">
                <a:cs typeface="Titr" pitchFamily="2" charset="0"/>
              </a:rPr>
              <a:t>عضو </a:t>
            </a:r>
            <a:r>
              <a:rPr lang="en-US" altLang="fa-IR" smtClean="0">
                <a:cs typeface="Titr" pitchFamily="2" charset="0"/>
              </a:rPr>
              <a:t>P  </a:t>
            </a:r>
            <a:r>
              <a:rPr lang="fa-IR" altLang="fa-IR" smtClean="0">
                <a:cs typeface="Titr" pitchFamily="2" charset="0"/>
              </a:rPr>
              <a:t> فعال</a:t>
            </a:r>
          </a:p>
          <a:p>
            <a:pPr marL="533400" indent="-533400" algn="r" rtl="1">
              <a:buFontTx/>
              <a:buAutoNum type="arabicPeriod"/>
            </a:pPr>
            <a:r>
              <a:rPr lang="fa-IR" altLang="fa-IR" smtClean="0">
                <a:cs typeface="Titr" pitchFamily="2" charset="0"/>
              </a:rPr>
              <a:t>عضو ناظر</a:t>
            </a:r>
          </a:p>
          <a:p>
            <a:pPr marL="533400" indent="-533400" algn="r" rtl="1">
              <a:buFontTx/>
              <a:buNone/>
            </a:pPr>
            <a:r>
              <a:rPr lang="en-US" altLang="fa-IR" smtClean="0">
                <a:cs typeface="Titr" pitchFamily="2" charset="0"/>
              </a:rPr>
              <a:t>3. </a:t>
            </a:r>
            <a:r>
              <a:rPr lang="fa-IR" altLang="fa-IR" smtClean="0">
                <a:effectLst>
                  <a:outerShdw blurRad="38100" dist="38100" dir="2700000" algn="tl">
                    <a:srgbClr val="C0C0C0"/>
                  </a:outerShdw>
                </a:effectLst>
                <a:cs typeface="Titr" pitchFamily="2" charset="0"/>
              </a:rPr>
              <a:t>عضو در ارتباط</a:t>
            </a:r>
            <a:endParaRPr lang="en-US" altLang="fa-IR" smtClean="0">
              <a:effectLst>
                <a:outerShdw blurRad="38100" dist="38100" dir="2700000" algn="tl">
                  <a:srgbClr val="C0C0C0"/>
                </a:outerShdw>
              </a:effectLst>
              <a:cs typeface="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fa-IR" smtClean="0">
                <a:effectLst/>
                <a:cs typeface="Titr" pitchFamily="2" charset="0"/>
              </a:rPr>
              <a:t>عضويت در كميته فني </a:t>
            </a:r>
            <a:endParaRPr lang="en-US" altLang="fa-IR" smtClean="0">
              <a:effectLst/>
              <a:cs typeface="Titr" pitchFamily="2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Tx/>
              <a:buNone/>
            </a:pPr>
            <a:r>
              <a:rPr lang="fa-IR" altLang="fa-IR" smtClean="0">
                <a:cs typeface="Titr" pitchFamily="2" charset="0"/>
              </a:rPr>
              <a:t>عضو فعال</a:t>
            </a:r>
            <a:r>
              <a:rPr lang="en-US" altLang="fa-IR" smtClean="0">
                <a:cs typeface="Titr" pitchFamily="2" charset="0"/>
              </a:rPr>
              <a:t> p-member</a:t>
            </a: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altLang="fa-IR" smtClean="0">
                <a:cs typeface="Titr" pitchFamily="2" charset="0"/>
              </a:rPr>
              <a:t> عضو اصلي است که مي خواهند نقش فعالي داشته باشند.</a:t>
            </a: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altLang="fa-IR" smtClean="0">
                <a:cs typeface="Titr" pitchFamily="2" charset="0"/>
              </a:rPr>
              <a:t>حق راي دارند</a:t>
            </a: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altLang="fa-IR" smtClean="0">
                <a:cs typeface="Titr" pitchFamily="2" charset="0"/>
              </a:rPr>
              <a:t>مي توانند کارشناس معرفي کنند.</a:t>
            </a:r>
          </a:p>
          <a:p>
            <a:pPr algn="r" rtl="1">
              <a:buFontTx/>
              <a:buNone/>
            </a:pPr>
            <a:endParaRPr lang="fa-IR" altLang="fa-IR" smtClean="0">
              <a:cs typeface="Arial" panose="020B0604020202020204" pitchFamily="34" charset="0"/>
            </a:endParaRPr>
          </a:p>
          <a:p>
            <a:pPr algn="r" rtl="1">
              <a:buFontTx/>
              <a:buNone/>
            </a:pPr>
            <a:endParaRPr lang="fa-IR" altLang="fa-IR" smtClean="0">
              <a:cs typeface="Arial" panose="020B0604020202020204" pitchFamily="34" charset="0"/>
            </a:endParaRPr>
          </a:p>
          <a:p>
            <a:pPr algn="r" rtl="1"/>
            <a:endParaRPr lang="fa-IR" altLang="fa-IR" smtClean="0">
              <a:cs typeface="Arial" panose="020B0604020202020204" pitchFamily="34" charset="0"/>
            </a:endParaRPr>
          </a:p>
          <a:p>
            <a:pPr algn="r" rtl="1"/>
            <a:endParaRPr lang="en-US" altLang="fa-IR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>
                <a:cs typeface="Titr" pitchFamily="2" charset="-78"/>
              </a:rPr>
              <a:t>عضو ناظر</a:t>
            </a:r>
            <a:endParaRPr lang="en-US" dirty="0">
              <a:cs typeface="Titr" pitchFamily="2" charset="-78"/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altLang="fa-IR" smtClean="0">
                <a:cs typeface="Titr" pitchFamily="2" charset="0"/>
              </a:rPr>
              <a:t>علاقمند هستند که در جريان امور قرار بگيرند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ميتواند در کارها فعاليت داشته باشد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راي آنها شمرده نمي شود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عضو اصلي هم مي تواند در کميته اين نوع عضويت را داشته باشد.</a:t>
            </a:r>
          </a:p>
          <a:p>
            <a:pPr algn="r" rtl="1"/>
            <a:endParaRPr lang="en-US" altLang="fa-I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>
                <a:cs typeface="Titr" pitchFamily="2" charset="-78"/>
              </a:rPr>
              <a:t>عضو در ارتباط</a:t>
            </a:r>
            <a:endParaRPr lang="en-US" dirty="0">
              <a:cs typeface="Titr" pitchFamily="2" charset="-78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altLang="fa-IR" smtClean="0">
                <a:cs typeface="Titr" pitchFamily="2" charset="0"/>
              </a:rPr>
              <a:t>سازمان هاي بين المللي يا منطقه اي 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حق راي ندارد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نظر کارشناسي مي توانند بدهند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کمک به تضمين گستره پذيرش </a:t>
            </a:r>
          </a:p>
          <a:p>
            <a:pPr algn="r" rtl="1"/>
            <a:endParaRPr lang="en-US" altLang="fa-IR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>
                <a:cs typeface="Titr" pitchFamily="2" charset="-78"/>
              </a:rPr>
              <a:t>گروه هاي کاري</a:t>
            </a:r>
            <a:endParaRPr lang="en-US" dirty="0">
              <a:cs typeface="Titr" pitchFamily="2" charset="-78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altLang="fa-IR" smtClean="0">
                <a:cs typeface="Titr" pitchFamily="2" charset="0"/>
              </a:rPr>
              <a:t>توسط کميته ها ايجاد مي شود.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براي کارهاي ويژه تشکيل مي شوند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وقتي کار تمام شد منحل مي شود</a:t>
            </a:r>
          </a:p>
          <a:p>
            <a:pPr algn="r" rtl="1"/>
            <a:endParaRPr lang="en-US" altLang="fa-I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>
                <a:cs typeface="Titr" pitchFamily="2" charset="-78"/>
              </a:rPr>
              <a:t>سمت ها در کميته ها</a:t>
            </a:r>
            <a:endParaRPr lang="en-US" dirty="0">
              <a:cs typeface="Titr" pitchFamily="2" charset="-78"/>
            </a:endParaRP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Tx/>
              <a:buNone/>
            </a:pPr>
            <a:r>
              <a:rPr lang="fa-IR" altLang="fa-IR" smtClean="0">
                <a:cs typeface="Titr" pitchFamily="2" charset="0"/>
              </a:rPr>
              <a:t>دبير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هر کميته يک دبير دارد 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سمت به يک عضو اصلي فعال داده مي شود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بايد به منابع مورد نياز دسترسي داشته باشد.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دبيرخانه بايد ايجاد کند.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بي غرض باشد</a:t>
            </a:r>
            <a:endParaRPr lang="en-US" altLang="fa-IR" smtClean="0">
              <a:cs typeface="Titr" pitchFamily="2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>
                <a:cs typeface="Titr" pitchFamily="2" charset="-78"/>
              </a:rPr>
              <a:t>سمت ها در کميته ها</a:t>
            </a:r>
            <a:endParaRPr lang="en-US" dirty="0">
              <a:cs typeface="Titr" pitchFamily="2" charset="-78"/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Tx/>
              <a:buNone/>
            </a:pPr>
            <a:r>
              <a:rPr lang="fa-IR" altLang="fa-IR" smtClean="0">
                <a:cs typeface="Titr" pitchFamily="2" charset="0"/>
              </a:rPr>
              <a:t>رئيس 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بوسيله هيات فني تائيد مي شود 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کمک به توافق رسيدن اعضا 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به عنوان نماينده خودش در سازمان نمي باشد.</a:t>
            </a:r>
          </a:p>
          <a:p>
            <a:pPr algn="r" rtl="1"/>
            <a:r>
              <a:rPr lang="fa-IR" altLang="fa-IR" smtClean="0">
                <a:cs typeface="Titr" pitchFamily="2" charset="0"/>
              </a:rPr>
              <a:t>بي غرض باشد.</a:t>
            </a:r>
            <a:endParaRPr lang="en-US" altLang="fa-IR" smtClean="0">
              <a:cs typeface="Titr" pitchFamily="2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5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H" smtClean="0"/>
              <a:t>ISO System</a:t>
            </a:r>
            <a:endParaRPr lang="en-US" smtClean="0"/>
          </a:p>
        </p:txBody>
      </p:sp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906000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3"/>
          <p:cNvGrpSpPr>
            <a:grpSpLocks/>
          </p:cNvGrpSpPr>
          <p:nvPr/>
        </p:nvGrpSpPr>
        <p:grpSpPr bwMode="auto">
          <a:xfrm>
            <a:off x="457200" y="1066800"/>
            <a:ext cx="8866188" cy="5194300"/>
            <a:chOff x="529" y="644"/>
            <a:chExt cx="5585" cy="3272"/>
          </a:xfrm>
        </p:grpSpPr>
        <p:sp>
          <p:nvSpPr>
            <p:cNvPr id="24581" name="Rectangle 4"/>
            <p:cNvSpPr>
              <a:spLocks noChangeArrowheads="1"/>
            </p:cNvSpPr>
            <p:nvPr/>
          </p:nvSpPr>
          <p:spPr bwMode="auto">
            <a:xfrm>
              <a:off x="529" y="653"/>
              <a:ext cx="1662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GB" altLang="fa-IR" b="1">
                  <a:latin typeface="Arial Narrow" panose="020B0606020202030204" pitchFamily="34" charset="0"/>
                </a:rPr>
                <a:t>Activity</a:t>
              </a:r>
            </a:p>
          </p:txBody>
        </p:sp>
        <p:sp>
          <p:nvSpPr>
            <p:cNvPr id="24582" name="Rectangle 5"/>
            <p:cNvSpPr>
              <a:spLocks noChangeArrowheads="1"/>
            </p:cNvSpPr>
            <p:nvPr/>
          </p:nvSpPr>
          <p:spPr bwMode="auto">
            <a:xfrm>
              <a:off x="529" y="1225"/>
              <a:ext cx="1662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NP</a:t>
              </a:r>
              <a:r>
                <a:rPr lang="en-GB" altLang="fa-IR">
                  <a:latin typeface="Arial Narrow" panose="020B0606020202030204" pitchFamily="34" charset="0"/>
                </a:rPr>
                <a:t>	submission</a:t>
              </a:r>
            </a:p>
            <a:p>
              <a:pPr algn="l" eaLnBrk="1" hangingPunct="1"/>
              <a:r>
                <a:rPr lang="en-GB" altLang="fa-IR">
                  <a:latin typeface="Arial Narrow" panose="020B0606020202030204" pitchFamily="34" charset="0"/>
                </a:rPr>
                <a:t>	vote</a:t>
              </a:r>
            </a:p>
          </p:txBody>
        </p:sp>
        <p:sp>
          <p:nvSpPr>
            <p:cNvPr id="24583" name="Rectangle 6"/>
            <p:cNvSpPr>
              <a:spLocks noChangeArrowheads="1"/>
            </p:cNvSpPr>
            <p:nvPr/>
          </p:nvSpPr>
          <p:spPr bwMode="auto">
            <a:xfrm>
              <a:off x="529" y="1789"/>
              <a:ext cx="1662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WG	</a:t>
              </a:r>
              <a:r>
                <a:rPr lang="en-GB" altLang="fa-IR">
                  <a:latin typeface="Arial Narrow" panose="020B0606020202030204" pitchFamily="34" charset="0"/>
                </a:rPr>
                <a:t>participation</a:t>
              </a:r>
            </a:p>
          </p:txBody>
        </p:sp>
        <p:sp>
          <p:nvSpPr>
            <p:cNvPr id="24584" name="Rectangle 7"/>
            <p:cNvSpPr>
              <a:spLocks noChangeArrowheads="1"/>
            </p:cNvSpPr>
            <p:nvPr/>
          </p:nvSpPr>
          <p:spPr bwMode="auto">
            <a:xfrm>
              <a:off x="529" y="2180"/>
              <a:ext cx="1662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TC/SC	</a:t>
              </a:r>
              <a:r>
                <a:rPr lang="en-GB" altLang="fa-IR">
                  <a:latin typeface="Arial Narrow" panose="020B0606020202030204" pitchFamily="34" charset="0"/>
                </a:rPr>
                <a:t>meetings</a:t>
              </a:r>
            </a:p>
          </p:txBody>
        </p:sp>
        <p:sp>
          <p:nvSpPr>
            <p:cNvPr id="24585" name="Rectangle 8"/>
            <p:cNvSpPr>
              <a:spLocks noChangeArrowheads="1"/>
            </p:cNvSpPr>
            <p:nvPr/>
          </p:nvSpPr>
          <p:spPr bwMode="auto">
            <a:xfrm>
              <a:off x="529" y="2566"/>
              <a:ext cx="1662" cy="56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CD</a:t>
              </a:r>
              <a:r>
                <a:rPr lang="en-GB" altLang="fa-IR">
                  <a:latin typeface="Arial Narrow" panose="020B0606020202030204" pitchFamily="34" charset="0"/>
                </a:rPr>
                <a:t>	comments</a:t>
              </a:r>
            </a:p>
            <a:p>
              <a:pPr algn="l" eaLnBrk="1" hangingPunct="1"/>
              <a:r>
                <a:rPr lang="en-GB" altLang="fa-IR">
                  <a:latin typeface="Arial Narrow" panose="020B0606020202030204" pitchFamily="34" charset="0"/>
                </a:rPr>
                <a:t>Acceptance as DIS</a:t>
              </a:r>
            </a:p>
          </p:txBody>
        </p:sp>
        <p:sp>
          <p:nvSpPr>
            <p:cNvPr id="24586" name="Rectangle 9"/>
            <p:cNvSpPr>
              <a:spLocks noChangeArrowheads="1"/>
            </p:cNvSpPr>
            <p:nvPr/>
          </p:nvSpPr>
          <p:spPr bwMode="auto">
            <a:xfrm>
              <a:off x="529" y="3132"/>
              <a:ext cx="1662" cy="39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Enquiry </a:t>
              </a:r>
              <a:r>
                <a:rPr lang="en-GB" altLang="fa-IR">
                  <a:latin typeface="Arial Narrow" panose="020B0606020202030204" pitchFamily="34" charset="0"/>
                </a:rPr>
                <a:t>(DIS)     vote</a:t>
              </a:r>
            </a:p>
          </p:txBody>
        </p:sp>
        <p:sp>
          <p:nvSpPr>
            <p:cNvPr id="24587" name="Rectangle 10"/>
            <p:cNvSpPr>
              <a:spLocks noChangeArrowheads="1"/>
            </p:cNvSpPr>
            <p:nvPr/>
          </p:nvSpPr>
          <p:spPr bwMode="auto">
            <a:xfrm>
              <a:off x="529" y="3526"/>
              <a:ext cx="1662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Approval </a:t>
              </a:r>
              <a:r>
                <a:rPr lang="en-GB" altLang="fa-IR">
                  <a:latin typeface="Arial Narrow" panose="020B0606020202030204" pitchFamily="34" charset="0"/>
                </a:rPr>
                <a:t>(FDIS) vote</a:t>
              </a:r>
            </a:p>
          </p:txBody>
        </p:sp>
        <p:sp>
          <p:nvSpPr>
            <p:cNvPr id="24588" name="Rectangle 11"/>
            <p:cNvSpPr>
              <a:spLocks noChangeArrowheads="1"/>
            </p:cNvSpPr>
            <p:nvPr/>
          </p:nvSpPr>
          <p:spPr bwMode="auto">
            <a:xfrm>
              <a:off x="2187" y="653"/>
              <a:ext cx="874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72000" tIns="72000" rIns="72000" bIns="72000"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GB" altLang="fa-IR" b="1">
                  <a:latin typeface="Arial Narrow" panose="020B0606020202030204" pitchFamily="34" charset="0"/>
                </a:rPr>
                <a:t>P- member</a:t>
              </a:r>
            </a:p>
          </p:txBody>
        </p:sp>
        <p:sp>
          <p:nvSpPr>
            <p:cNvPr id="24589" name="Rectangle 12"/>
            <p:cNvSpPr>
              <a:spLocks noChangeArrowheads="1"/>
            </p:cNvSpPr>
            <p:nvPr/>
          </p:nvSpPr>
          <p:spPr bwMode="auto">
            <a:xfrm>
              <a:off x="2193" y="1225"/>
              <a:ext cx="863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endParaRPr lang="en-GB" altLang="fa-IR">
                <a:latin typeface="Arial Narrow" panose="020B0606020202030204" pitchFamily="34" charset="0"/>
              </a:endParaRPr>
            </a:p>
            <a:p>
              <a:pPr algn="ctr" eaLnBrk="1" hangingPunct="1">
                <a:spcAft>
                  <a:spcPct val="20000"/>
                </a:spcAft>
              </a:pPr>
              <a:r>
                <a:rPr lang="en-GB" altLang="fa-IR" sz="2000" b="1">
                  <a:latin typeface="Arial Narrow" panose="020B0606020202030204" pitchFamily="34" charset="0"/>
                  <a:sym typeface="ZapfDingbats BT" charset="2"/>
                </a:rPr>
                <a:t>M</a:t>
              </a:r>
              <a:endParaRPr lang="en-GB" altLang="fa-IR" sz="2000">
                <a:latin typeface="Arial Narrow" panose="020B0606020202030204" pitchFamily="34" charset="0"/>
                <a:sym typeface="ZapfDingbats BT" charset="2"/>
              </a:endParaRPr>
            </a:p>
          </p:txBody>
        </p:sp>
        <p:sp>
          <p:nvSpPr>
            <p:cNvPr id="24590" name="Rectangle 13"/>
            <p:cNvSpPr>
              <a:spLocks noChangeArrowheads="1"/>
            </p:cNvSpPr>
            <p:nvPr/>
          </p:nvSpPr>
          <p:spPr bwMode="auto">
            <a:xfrm>
              <a:off x="2193" y="1789"/>
              <a:ext cx="863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</a:p>
          </p:txBody>
        </p:sp>
        <p:sp>
          <p:nvSpPr>
            <p:cNvPr id="24591" name="Rectangle 14"/>
            <p:cNvSpPr>
              <a:spLocks noChangeArrowheads="1"/>
            </p:cNvSpPr>
            <p:nvPr/>
          </p:nvSpPr>
          <p:spPr bwMode="auto">
            <a:xfrm>
              <a:off x="2193" y="2180"/>
              <a:ext cx="863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 b="1">
                  <a:latin typeface="Arial Narrow" panose="020B0606020202030204" pitchFamily="34" charset="0"/>
                  <a:sym typeface="ZapfDingbats BT" charset="2"/>
                </a:rPr>
                <a:t>M</a:t>
              </a:r>
              <a:endParaRPr lang="en-GB" altLang="fa-IR" sz="2000">
                <a:latin typeface="Arial Narrow" panose="020B0606020202030204" pitchFamily="34" charset="0"/>
                <a:sym typeface="ZapfDingbats BT" charset="2"/>
              </a:endParaRPr>
            </a:p>
          </p:txBody>
        </p:sp>
        <p:sp>
          <p:nvSpPr>
            <p:cNvPr id="24592" name="Rectangle 15"/>
            <p:cNvSpPr>
              <a:spLocks noChangeArrowheads="1"/>
            </p:cNvSpPr>
            <p:nvPr/>
          </p:nvSpPr>
          <p:spPr bwMode="auto">
            <a:xfrm>
              <a:off x="2193" y="2566"/>
              <a:ext cx="863" cy="56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endParaRPr lang="en-GB" altLang="fa-IR">
                <a:latin typeface="Arial Narrow" panose="020B0606020202030204" pitchFamily="34" charset="0"/>
              </a:endParaRPr>
            </a:p>
            <a:p>
              <a:pPr algn="ctr" eaLnBrk="1" hangingPunct="1"/>
              <a:r>
                <a:rPr lang="en-GB" altLang="fa-IR" sz="2000" b="1">
                  <a:latin typeface="Arial Narrow" panose="020B0606020202030204" pitchFamily="34" charset="0"/>
                  <a:sym typeface="ZapfDingbats BT" charset="2"/>
                </a:rPr>
                <a:t>M</a:t>
              </a:r>
              <a:endParaRPr lang="en-GB" altLang="fa-IR" sz="2000">
                <a:latin typeface="Arial Narrow" panose="020B0606020202030204" pitchFamily="34" charset="0"/>
                <a:sym typeface="ZapfDingbats BT" charset="2"/>
              </a:endParaRPr>
            </a:p>
          </p:txBody>
        </p:sp>
        <p:sp>
          <p:nvSpPr>
            <p:cNvPr id="24593" name="Rectangle 16"/>
            <p:cNvSpPr>
              <a:spLocks noChangeArrowheads="1"/>
            </p:cNvSpPr>
            <p:nvPr/>
          </p:nvSpPr>
          <p:spPr bwMode="auto">
            <a:xfrm>
              <a:off x="2193" y="3132"/>
              <a:ext cx="863" cy="39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 b="1">
                  <a:latin typeface="Arial Narrow" panose="020B0606020202030204" pitchFamily="34" charset="0"/>
                  <a:sym typeface="ZapfDingbats BT" charset="2"/>
                </a:rPr>
                <a:t>M</a:t>
              </a:r>
              <a:endParaRPr lang="en-GB" altLang="fa-IR" sz="2000">
                <a:latin typeface="Arial Narrow" panose="020B0606020202030204" pitchFamily="34" charset="0"/>
                <a:sym typeface="ZapfDingbats BT" charset="2"/>
              </a:endParaRPr>
            </a:p>
          </p:txBody>
        </p:sp>
        <p:sp>
          <p:nvSpPr>
            <p:cNvPr id="24594" name="Rectangle 17"/>
            <p:cNvSpPr>
              <a:spLocks noChangeArrowheads="1"/>
            </p:cNvSpPr>
            <p:nvPr/>
          </p:nvSpPr>
          <p:spPr bwMode="auto">
            <a:xfrm>
              <a:off x="2193" y="3526"/>
              <a:ext cx="863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 b="1">
                  <a:latin typeface="Arial Narrow" panose="020B0606020202030204" pitchFamily="34" charset="0"/>
                  <a:sym typeface="ZapfDingbats BT" charset="2"/>
                </a:rPr>
                <a:t>M</a:t>
              </a:r>
              <a:endParaRPr lang="en-GB" altLang="fa-IR" sz="2000">
                <a:latin typeface="Arial Narrow" panose="020B0606020202030204" pitchFamily="34" charset="0"/>
                <a:sym typeface="ZapfDingbats BT" charset="2"/>
              </a:endParaRPr>
            </a:p>
          </p:txBody>
        </p:sp>
        <p:sp>
          <p:nvSpPr>
            <p:cNvPr id="24595" name="Rectangle 18"/>
            <p:cNvSpPr>
              <a:spLocks noChangeArrowheads="1"/>
            </p:cNvSpPr>
            <p:nvPr/>
          </p:nvSpPr>
          <p:spPr bwMode="auto">
            <a:xfrm>
              <a:off x="3052" y="653"/>
              <a:ext cx="874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72000" tIns="72000" rIns="72000" bIns="72000"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GB" altLang="fa-IR" b="1">
                  <a:latin typeface="Arial Narrow" panose="020B0606020202030204" pitchFamily="34" charset="0"/>
                </a:rPr>
                <a:t>O- member</a:t>
              </a:r>
            </a:p>
          </p:txBody>
        </p:sp>
        <p:sp>
          <p:nvSpPr>
            <p:cNvPr id="24596" name="Rectangle 19"/>
            <p:cNvSpPr>
              <a:spLocks noChangeArrowheads="1"/>
            </p:cNvSpPr>
            <p:nvPr/>
          </p:nvSpPr>
          <p:spPr bwMode="auto">
            <a:xfrm>
              <a:off x="3056" y="1225"/>
              <a:ext cx="866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endParaRPr lang="en-GB" altLang="fa-IR">
                <a:latin typeface="Arial Narrow" panose="020B0606020202030204" pitchFamily="34" charset="0"/>
              </a:endParaRPr>
            </a:p>
            <a:p>
              <a:pPr algn="ctr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 </a:t>
              </a:r>
            </a:p>
          </p:txBody>
        </p:sp>
        <p:sp>
          <p:nvSpPr>
            <p:cNvPr id="24597" name="Rectangle 20"/>
            <p:cNvSpPr>
              <a:spLocks noChangeArrowheads="1"/>
            </p:cNvSpPr>
            <p:nvPr/>
          </p:nvSpPr>
          <p:spPr bwMode="auto">
            <a:xfrm>
              <a:off x="3056" y="1789"/>
              <a:ext cx="866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>
                  <a:latin typeface="Arial Narrow" panose="020B0606020202030204" pitchFamily="34" charset="0"/>
                </a:rPr>
                <a:t> </a:t>
              </a:r>
            </a:p>
          </p:txBody>
        </p:sp>
        <p:sp>
          <p:nvSpPr>
            <p:cNvPr id="24598" name="Rectangle 21"/>
            <p:cNvSpPr>
              <a:spLocks noChangeArrowheads="1"/>
            </p:cNvSpPr>
            <p:nvPr/>
          </p:nvSpPr>
          <p:spPr bwMode="auto">
            <a:xfrm>
              <a:off x="3056" y="2180"/>
              <a:ext cx="866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</a:p>
          </p:txBody>
        </p:sp>
        <p:sp>
          <p:nvSpPr>
            <p:cNvPr id="24599" name="Rectangle 22"/>
            <p:cNvSpPr>
              <a:spLocks noChangeArrowheads="1"/>
            </p:cNvSpPr>
            <p:nvPr/>
          </p:nvSpPr>
          <p:spPr bwMode="auto">
            <a:xfrm>
              <a:off x="3056" y="2566"/>
              <a:ext cx="866" cy="56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endParaRPr lang="en-GB" altLang="fa-IR">
                <a:latin typeface="Arial Narrow" panose="020B0606020202030204" pitchFamily="34" charset="0"/>
              </a:endParaRPr>
            </a:p>
            <a:p>
              <a:pPr algn="ctr" eaLnBrk="1" hangingPunct="1"/>
              <a:r>
                <a:rPr lang="en-GB" altLang="fa-IR">
                  <a:latin typeface="Arial Narrow" panose="020B0606020202030204" pitchFamily="34" charset="0"/>
                </a:rPr>
                <a:t> </a:t>
              </a:r>
            </a:p>
          </p:txBody>
        </p:sp>
        <p:sp>
          <p:nvSpPr>
            <p:cNvPr id="24600" name="Rectangle 23"/>
            <p:cNvSpPr>
              <a:spLocks noChangeArrowheads="1"/>
            </p:cNvSpPr>
            <p:nvPr/>
          </p:nvSpPr>
          <p:spPr bwMode="auto">
            <a:xfrm>
              <a:off x="3056" y="3132"/>
              <a:ext cx="866" cy="39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</a:p>
          </p:txBody>
        </p:sp>
        <p:sp>
          <p:nvSpPr>
            <p:cNvPr id="24601" name="Rectangle 24"/>
            <p:cNvSpPr>
              <a:spLocks noChangeArrowheads="1"/>
            </p:cNvSpPr>
            <p:nvPr/>
          </p:nvSpPr>
          <p:spPr bwMode="auto">
            <a:xfrm>
              <a:off x="3056" y="3526"/>
              <a:ext cx="866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</a:p>
          </p:txBody>
        </p:sp>
        <p:sp>
          <p:nvSpPr>
            <p:cNvPr id="24602" name="Rectangle 25"/>
            <p:cNvSpPr>
              <a:spLocks noChangeArrowheads="1"/>
            </p:cNvSpPr>
            <p:nvPr/>
          </p:nvSpPr>
          <p:spPr bwMode="auto">
            <a:xfrm>
              <a:off x="3922" y="653"/>
              <a:ext cx="862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72000" tIns="72000" rIns="72000" bIns="72000"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70000"/>
                </a:lnSpc>
              </a:pPr>
              <a:r>
                <a:rPr lang="en-GB" altLang="fa-IR" b="1">
                  <a:latin typeface="Arial Narrow" panose="020B0606020202030204" pitchFamily="34" charset="0"/>
                </a:rPr>
                <a:t>Other</a:t>
              </a:r>
            </a:p>
            <a:p>
              <a:pPr algn="ctr" eaLnBrk="1" hangingPunct="1">
                <a:lnSpc>
                  <a:spcPct val="70000"/>
                </a:lnSpc>
              </a:pPr>
              <a:r>
                <a:rPr lang="en-GB" altLang="fa-IR" b="1">
                  <a:latin typeface="Arial Narrow" panose="020B0606020202030204" pitchFamily="34" charset="0"/>
                </a:rPr>
                <a:t>national bodies</a:t>
              </a:r>
            </a:p>
          </p:txBody>
        </p:sp>
        <p:sp>
          <p:nvSpPr>
            <p:cNvPr id="24603" name="Rectangle 26"/>
            <p:cNvSpPr>
              <a:spLocks noChangeArrowheads="1"/>
            </p:cNvSpPr>
            <p:nvPr/>
          </p:nvSpPr>
          <p:spPr bwMode="auto">
            <a:xfrm>
              <a:off x="3922" y="1225"/>
              <a:ext cx="863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endParaRPr lang="en-GB" altLang="fa-IR">
                <a:latin typeface="Arial Narrow" panose="020B0606020202030204" pitchFamily="34" charset="0"/>
              </a:endParaRPr>
            </a:p>
            <a:p>
              <a:pPr algn="ctr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 </a:t>
              </a:r>
            </a:p>
          </p:txBody>
        </p:sp>
        <p:sp>
          <p:nvSpPr>
            <p:cNvPr id="24604" name="Rectangle 27"/>
            <p:cNvSpPr>
              <a:spLocks noChangeArrowheads="1"/>
            </p:cNvSpPr>
            <p:nvPr/>
          </p:nvSpPr>
          <p:spPr bwMode="auto">
            <a:xfrm>
              <a:off x="3922" y="1789"/>
              <a:ext cx="863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>
                  <a:latin typeface="Arial Narrow" panose="020B0606020202030204" pitchFamily="34" charset="0"/>
                </a:rPr>
                <a:t> </a:t>
              </a:r>
            </a:p>
          </p:txBody>
        </p:sp>
        <p:sp>
          <p:nvSpPr>
            <p:cNvPr id="24605" name="Rectangle 28"/>
            <p:cNvSpPr>
              <a:spLocks noChangeArrowheads="1"/>
            </p:cNvSpPr>
            <p:nvPr/>
          </p:nvSpPr>
          <p:spPr bwMode="auto">
            <a:xfrm>
              <a:off x="3922" y="2180"/>
              <a:ext cx="863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b="1">
                  <a:latin typeface="Arial Narrow" panose="020B0606020202030204" pitchFamily="34" charset="0"/>
                </a:rPr>
                <a:t> </a:t>
              </a:r>
            </a:p>
          </p:txBody>
        </p:sp>
        <p:sp>
          <p:nvSpPr>
            <p:cNvPr id="24606" name="Rectangle 29"/>
            <p:cNvSpPr>
              <a:spLocks noChangeArrowheads="1"/>
            </p:cNvSpPr>
            <p:nvPr/>
          </p:nvSpPr>
          <p:spPr bwMode="auto">
            <a:xfrm>
              <a:off x="3922" y="2566"/>
              <a:ext cx="863" cy="56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GB" altLang="fa-IR">
                  <a:latin typeface="Arial Narrow" panose="020B0606020202030204" pitchFamily="34" charset="0"/>
                </a:rPr>
                <a:t> </a:t>
              </a:r>
            </a:p>
            <a:p>
              <a:pPr algn="ctr" eaLnBrk="1" hangingPunct="1"/>
              <a:r>
                <a:rPr lang="en-GB" altLang="fa-IR">
                  <a:latin typeface="Arial Narrow" panose="020B0606020202030204" pitchFamily="34" charset="0"/>
                </a:rPr>
                <a:t> </a:t>
              </a:r>
            </a:p>
          </p:txBody>
        </p:sp>
        <p:sp>
          <p:nvSpPr>
            <p:cNvPr id="24607" name="Rectangle 30"/>
            <p:cNvSpPr>
              <a:spLocks noChangeArrowheads="1"/>
            </p:cNvSpPr>
            <p:nvPr/>
          </p:nvSpPr>
          <p:spPr bwMode="auto">
            <a:xfrm>
              <a:off x="3922" y="3132"/>
              <a:ext cx="863" cy="39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</a:p>
          </p:txBody>
        </p:sp>
        <p:sp>
          <p:nvSpPr>
            <p:cNvPr id="24608" name="Rectangle 31"/>
            <p:cNvSpPr>
              <a:spLocks noChangeArrowheads="1"/>
            </p:cNvSpPr>
            <p:nvPr/>
          </p:nvSpPr>
          <p:spPr bwMode="auto">
            <a:xfrm>
              <a:off x="3922" y="3526"/>
              <a:ext cx="863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</a:p>
          </p:txBody>
        </p:sp>
        <p:sp>
          <p:nvSpPr>
            <p:cNvPr id="24609" name="Rectangle 32"/>
            <p:cNvSpPr>
              <a:spLocks noChangeArrowheads="1"/>
            </p:cNvSpPr>
            <p:nvPr/>
          </p:nvSpPr>
          <p:spPr bwMode="auto">
            <a:xfrm>
              <a:off x="4785" y="653"/>
              <a:ext cx="1329" cy="576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0" tIns="0" rIns="0" bIns="0" anchor="b"/>
            <a:lstStyle>
              <a:lvl1pPr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70000"/>
                </a:lnSpc>
              </a:pPr>
              <a:endParaRPr lang="en-GB" altLang="fa-IR" b="1">
                <a:latin typeface="Arial Narrow" panose="020B0606020202030204" pitchFamily="34" charset="0"/>
              </a:endParaRPr>
            </a:p>
            <a:p>
              <a:pPr algn="ctr" eaLnBrk="1" hangingPunct="1">
                <a:lnSpc>
                  <a:spcPct val="70000"/>
                </a:lnSpc>
              </a:pPr>
              <a:endParaRPr lang="en-GB" altLang="fa-IR" b="1">
                <a:latin typeface="Arial Narrow" panose="020B0606020202030204" pitchFamily="34" charset="0"/>
              </a:endParaRPr>
            </a:p>
            <a:p>
              <a:pPr algn="l" eaLnBrk="1" hangingPunct="1">
                <a:lnSpc>
                  <a:spcPct val="70000"/>
                </a:lnSpc>
              </a:pPr>
              <a:r>
                <a:rPr lang="en-GB" altLang="fa-IR" b="1">
                  <a:latin typeface="Arial Narrow" panose="020B0606020202030204" pitchFamily="34" charset="0"/>
                </a:rPr>
                <a:t>	A        B	D</a:t>
              </a:r>
            </a:p>
          </p:txBody>
        </p:sp>
        <p:sp>
          <p:nvSpPr>
            <p:cNvPr id="24610" name="Text Box 33"/>
            <p:cNvSpPr txBox="1">
              <a:spLocks noChangeArrowheads="1"/>
            </p:cNvSpPr>
            <p:nvPr/>
          </p:nvSpPr>
          <p:spPr bwMode="auto">
            <a:xfrm>
              <a:off x="5062" y="644"/>
              <a:ext cx="75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GB" altLang="fa-IR" b="1">
                  <a:latin typeface="Arial Narrow" panose="020B0606020202030204" pitchFamily="34" charset="0"/>
                </a:rPr>
                <a:t>Liaisons</a:t>
              </a:r>
            </a:p>
          </p:txBody>
        </p:sp>
        <p:sp>
          <p:nvSpPr>
            <p:cNvPr id="24611" name="Rectangle 34"/>
            <p:cNvSpPr>
              <a:spLocks noChangeArrowheads="1"/>
            </p:cNvSpPr>
            <p:nvPr/>
          </p:nvSpPr>
          <p:spPr bwMode="auto">
            <a:xfrm>
              <a:off x="4785" y="1227"/>
              <a:ext cx="1329" cy="56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0" tIns="0" rIns="0" bIns="0" anchor="b"/>
            <a:lstStyle>
              <a:lvl1pPr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lnSpc>
                  <a:spcPct val="70000"/>
                </a:lnSpc>
              </a:pPr>
              <a:r>
                <a:rPr lang="en-GB" altLang="fa-IR">
                  <a:latin typeface="Arial Narrow" panose="020B0606020202030204" pitchFamily="34" charset="0"/>
                </a:rPr>
                <a:t> 	 </a:t>
              </a: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       </a:t>
              </a:r>
              <a:r>
                <a:rPr lang="en-GB" altLang="fa-IR">
                  <a:latin typeface="Arial Narrow" panose="020B0606020202030204" pitchFamily="34" charset="0"/>
                </a:rPr>
                <a:t>  </a:t>
              </a: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r>
                <a:rPr lang="en-GB" altLang="fa-IR">
                  <a:latin typeface="Arial Narrow" panose="020B0606020202030204" pitchFamily="34" charset="0"/>
                </a:rPr>
                <a:t> 	 </a:t>
              </a: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endParaRPr lang="en-GB" altLang="fa-IR" b="1">
                <a:latin typeface="Arial Narrow" panose="020B0606020202030204" pitchFamily="34" charset="0"/>
              </a:endParaRPr>
            </a:p>
            <a:p>
              <a:pPr algn="l" eaLnBrk="1" hangingPunct="1">
                <a:lnSpc>
                  <a:spcPct val="70000"/>
                </a:lnSpc>
              </a:pPr>
              <a:endParaRPr lang="en-GB" altLang="fa-IR" b="1">
                <a:latin typeface="Arial Narrow" panose="020B0606020202030204" pitchFamily="34" charset="0"/>
              </a:endParaRPr>
            </a:p>
            <a:p>
              <a:pPr algn="l" eaLnBrk="1" hangingPunct="1">
                <a:lnSpc>
                  <a:spcPct val="70000"/>
                </a:lnSpc>
              </a:pPr>
              <a:r>
                <a:rPr lang="en-GB" altLang="fa-IR" b="1">
                  <a:latin typeface="Arial Narrow" panose="020B0606020202030204" pitchFamily="34" charset="0"/>
                </a:rPr>
                <a:t>	 	 </a:t>
              </a:r>
            </a:p>
          </p:txBody>
        </p:sp>
        <p:sp>
          <p:nvSpPr>
            <p:cNvPr id="24612" name="Rectangle 35"/>
            <p:cNvSpPr>
              <a:spLocks noChangeArrowheads="1"/>
            </p:cNvSpPr>
            <p:nvPr/>
          </p:nvSpPr>
          <p:spPr bwMode="auto">
            <a:xfrm>
              <a:off x="4785" y="1788"/>
              <a:ext cx="1329" cy="390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0" tIns="0" rIns="0" bIns="0" anchor="ctr"/>
            <a:lstStyle>
              <a:lvl1pPr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>
                  <a:latin typeface="Arial Narrow" panose="020B0606020202030204" pitchFamily="34" charset="0"/>
                </a:rPr>
                <a:t>  	 </a:t>
              </a: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r>
                <a:rPr lang="en-GB" altLang="fa-IR">
                  <a:latin typeface="Arial Narrow" panose="020B0606020202030204" pitchFamily="34" charset="0"/>
                </a:rPr>
                <a:t> 	 </a:t>
              </a: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</a:p>
          </p:txBody>
        </p:sp>
        <p:sp>
          <p:nvSpPr>
            <p:cNvPr id="24613" name="Rectangle 36"/>
            <p:cNvSpPr>
              <a:spLocks noChangeArrowheads="1"/>
            </p:cNvSpPr>
            <p:nvPr/>
          </p:nvSpPr>
          <p:spPr bwMode="auto">
            <a:xfrm>
              <a:off x="4785" y="2185"/>
              <a:ext cx="1329" cy="384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0" tIns="0" rIns="0" bIns="0" anchor="ctr"/>
            <a:lstStyle>
              <a:lvl1pPr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spcAft>
                  <a:spcPct val="20000"/>
                </a:spcAft>
              </a:pPr>
              <a:r>
                <a:rPr lang="en-GB" altLang="fa-IR">
                  <a:latin typeface="Arial Narrow" panose="020B0606020202030204" pitchFamily="34" charset="0"/>
                </a:rPr>
                <a:t>	 </a:t>
              </a: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</a:p>
          </p:txBody>
        </p:sp>
        <p:sp>
          <p:nvSpPr>
            <p:cNvPr id="24614" name="Rectangle 37"/>
            <p:cNvSpPr>
              <a:spLocks noChangeArrowheads="1"/>
            </p:cNvSpPr>
            <p:nvPr/>
          </p:nvSpPr>
          <p:spPr bwMode="auto">
            <a:xfrm>
              <a:off x="4785" y="3132"/>
              <a:ext cx="1329" cy="41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0" tIns="0" rIns="0" bIns="0" anchor="b"/>
            <a:lstStyle>
              <a:lvl1pPr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70000"/>
                </a:lnSpc>
              </a:pPr>
              <a:endParaRPr lang="en-US" altLang="fa-IR" b="1">
                <a:latin typeface="Arial Narrow" panose="020B0606020202030204" pitchFamily="34" charset="0"/>
              </a:endParaRPr>
            </a:p>
          </p:txBody>
        </p:sp>
        <p:sp>
          <p:nvSpPr>
            <p:cNvPr id="24615" name="Rectangle 38"/>
            <p:cNvSpPr>
              <a:spLocks noChangeArrowheads="1"/>
            </p:cNvSpPr>
            <p:nvPr/>
          </p:nvSpPr>
          <p:spPr bwMode="auto">
            <a:xfrm>
              <a:off x="4785" y="3523"/>
              <a:ext cx="1329" cy="39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lIns="0" tIns="0" rIns="0" bIns="0" anchor="b"/>
            <a:lstStyle>
              <a:lvl1pPr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70000"/>
                </a:lnSpc>
              </a:pPr>
              <a:endParaRPr lang="en-GB" altLang="fa-IR" b="1">
                <a:latin typeface="Arial Narrow" panose="020B0606020202030204" pitchFamily="34" charset="0"/>
              </a:endParaRPr>
            </a:p>
            <a:p>
              <a:pPr algn="ctr" eaLnBrk="1" hangingPunct="1">
                <a:lnSpc>
                  <a:spcPct val="70000"/>
                </a:lnSpc>
              </a:pPr>
              <a:endParaRPr lang="en-GB" altLang="fa-IR" b="1">
                <a:latin typeface="Arial Narrow" panose="020B0606020202030204" pitchFamily="34" charset="0"/>
              </a:endParaRPr>
            </a:p>
            <a:p>
              <a:pPr algn="l" eaLnBrk="1" hangingPunct="1">
                <a:lnSpc>
                  <a:spcPct val="70000"/>
                </a:lnSpc>
              </a:pPr>
              <a:r>
                <a:rPr lang="en-GB" altLang="fa-IR" b="1">
                  <a:latin typeface="Arial Narrow" panose="020B0606020202030204" pitchFamily="34" charset="0"/>
                </a:rPr>
                <a:t>	 </a:t>
              </a:r>
            </a:p>
          </p:txBody>
        </p:sp>
        <p:sp>
          <p:nvSpPr>
            <p:cNvPr id="24616" name="Rectangle 39"/>
            <p:cNvSpPr>
              <a:spLocks noChangeArrowheads="1"/>
            </p:cNvSpPr>
            <p:nvPr/>
          </p:nvSpPr>
          <p:spPr bwMode="auto">
            <a:xfrm>
              <a:off x="4785" y="2566"/>
              <a:ext cx="1329" cy="565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990033"/>
              </a:solidFill>
              <a:miter lim="800000"/>
              <a:headEnd/>
              <a:tailEnd/>
            </a:ln>
            <a:effectLst>
              <a:prstShdw prst="shdw17" dist="17961" dir="2700000">
                <a:srgbClr val="5C001F"/>
              </a:prstShdw>
            </a:effectLst>
          </p:spPr>
          <p:txBody>
            <a:bodyPr wrap="none" lIns="0" tIns="0" rIns="0" bIns="0" anchor="b"/>
            <a:lstStyle>
              <a:lvl1pPr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96850" algn="l"/>
                  <a:tab pos="17081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 eaLnBrk="1" hangingPunct="1">
                <a:lnSpc>
                  <a:spcPct val="70000"/>
                </a:lnSpc>
              </a:pPr>
              <a:r>
                <a:rPr lang="en-GB" altLang="fa-IR">
                  <a:latin typeface="Arial Narrow" panose="020B0606020202030204" pitchFamily="34" charset="0"/>
                </a:rPr>
                <a:t> 	 </a:t>
              </a:r>
              <a:r>
                <a:rPr lang="en-GB" altLang="fa-IR" sz="2000">
                  <a:latin typeface="Arial Narrow" panose="020B0606020202030204" pitchFamily="34" charset="0"/>
                  <a:sym typeface="ZapfDingbats BT" charset="2"/>
                </a:rPr>
                <a:t></a:t>
              </a:r>
              <a:r>
                <a:rPr lang="en-GB" altLang="fa-IR">
                  <a:latin typeface="Arial Narrow" panose="020B0606020202030204" pitchFamily="34" charset="0"/>
                </a:rPr>
                <a:t> 	 </a:t>
              </a:r>
              <a:endParaRPr lang="en-GB" altLang="fa-IR" b="1">
                <a:latin typeface="Arial Narrow" panose="020B0606020202030204" pitchFamily="34" charset="0"/>
              </a:endParaRPr>
            </a:p>
            <a:p>
              <a:pPr algn="l" eaLnBrk="1" hangingPunct="1">
                <a:lnSpc>
                  <a:spcPct val="70000"/>
                </a:lnSpc>
              </a:pPr>
              <a:endParaRPr lang="en-GB" altLang="fa-IR" b="1">
                <a:latin typeface="Arial Narrow" panose="020B0606020202030204" pitchFamily="34" charset="0"/>
              </a:endParaRPr>
            </a:p>
            <a:p>
              <a:pPr algn="l" eaLnBrk="1" hangingPunct="1">
                <a:lnSpc>
                  <a:spcPct val="70000"/>
                </a:lnSpc>
              </a:pPr>
              <a:r>
                <a:rPr lang="en-GB" altLang="fa-IR" b="1">
                  <a:latin typeface="Arial Narrow" panose="020B0606020202030204" pitchFamily="34" charset="0"/>
                </a:rPr>
                <a:t>	 	 </a:t>
              </a:r>
            </a:p>
          </p:txBody>
        </p:sp>
      </p:grpSp>
      <p:sp>
        <p:nvSpPr>
          <p:cNvPr id="24579" name="Text Box 40"/>
          <p:cNvSpPr txBox="1">
            <a:spLocks noChangeArrowheads="1"/>
          </p:cNvSpPr>
          <p:nvPr/>
        </p:nvSpPr>
        <p:spPr bwMode="auto">
          <a:xfrm>
            <a:off x="7977188" y="5762625"/>
            <a:ext cx="1844675" cy="619125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>
              <a:lnSpc>
                <a:spcPct val="85000"/>
              </a:lnSpc>
            </a:pPr>
            <a:r>
              <a:rPr lang="en-GB" altLang="fa-IR" sz="2000" b="1">
                <a:latin typeface="Arial Narrow" panose="020B0606020202030204" pitchFamily="34" charset="0"/>
                <a:sym typeface="ZapfDingbats BT" charset="2"/>
              </a:rPr>
              <a:t>M</a:t>
            </a:r>
            <a:r>
              <a:rPr lang="en-GB" altLang="fa-IR" sz="2000">
                <a:latin typeface="Arial Narrow" panose="020B0606020202030204" pitchFamily="34" charset="0"/>
              </a:rPr>
              <a:t> = obligation</a:t>
            </a:r>
            <a:br>
              <a:rPr lang="en-GB" altLang="fa-IR" sz="2000">
                <a:latin typeface="Arial Narrow" panose="020B0606020202030204" pitchFamily="34" charset="0"/>
              </a:rPr>
            </a:br>
            <a:r>
              <a:rPr lang="en-GB" altLang="fa-IR" sz="2000">
                <a:latin typeface="Arial Narrow" panose="020B0606020202030204" pitchFamily="34" charset="0"/>
              </a:rPr>
              <a:t> </a:t>
            </a:r>
            <a:r>
              <a:rPr lang="en-GB" altLang="fa-IR" sz="2000">
                <a:latin typeface="Arial Narrow" panose="020B0606020202030204" pitchFamily="34" charset="0"/>
                <a:sym typeface="ZapfDingbats BT" charset="2"/>
              </a:rPr>
              <a:t></a:t>
            </a:r>
            <a:r>
              <a:rPr lang="en-GB" altLang="fa-IR" sz="2000">
                <a:latin typeface="Arial Narrow" panose="020B0606020202030204" pitchFamily="34" charset="0"/>
              </a:rPr>
              <a:t> = right</a:t>
            </a:r>
          </a:p>
        </p:txBody>
      </p:sp>
      <p:sp>
        <p:nvSpPr>
          <p:cNvPr id="947241" name="Rectangle 41"/>
          <p:cNvSpPr>
            <a:spLocks noChangeArrowheads="1"/>
          </p:cNvSpPr>
          <p:nvPr/>
        </p:nvSpPr>
        <p:spPr bwMode="auto">
          <a:xfrm>
            <a:off x="0" y="-26988"/>
            <a:ext cx="9906000" cy="990601"/>
          </a:xfrm>
          <a:prstGeom prst="rect">
            <a:avLst/>
          </a:prstGeom>
          <a:solidFill>
            <a:srgbClr val="006DB8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lnSpc>
                <a:spcPct val="90000"/>
              </a:lnSpc>
              <a:defRPr/>
            </a:pPr>
            <a:r>
              <a:rPr lang="fr-FR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Participation in TC/SC Activities [1.7]</a:t>
            </a:r>
            <a:endParaRPr lang="en-GB" sz="32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371" name="Rectangle 3"/>
          <p:cNvSpPr>
            <a:spLocks noChangeArrowheads="1"/>
          </p:cNvSpPr>
          <p:nvPr/>
        </p:nvSpPr>
        <p:spPr bwMode="auto">
          <a:xfrm>
            <a:off x="344488" y="1196975"/>
            <a:ext cx="92170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250" tIns="47625" rIns="95250" bIns="47625"/>
          <a:lstStyle>
            <a:lvl1pPr marL="377825" indent="-377825" defTabSz="7842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842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842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842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84225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defTabSz="784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defTabSz="784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defTabSz="784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defTabSz="784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Low" rtl="1" eaLnBrk="1" hangingPunct="1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</a:pPr>
            <a:endParaRPr lang="en-US" altLang="fa-IR">
              <a:cs typeface="Titr" pitchFamily="2" charset="0"/>
            </a:endParaRPr>
          </a:p>
          <a:p>
            <a:pPr algn="justLow" rtl="1" eaLnBrk="1" hangingPunct="1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fa-IR" altLang="fa-IR">
                <a:cs typeface="Titr" pitchFamily="2" charset="0"/>
              </a:rPr>
              <a:t>مجمع عمومي كميته هاي مشاوره اي تاسيس كرده است به نام كميته هاي سياست گذار كه در آن اعضاي اصلي . متناظر عضو هستند و گزارش دهي به شورا را مديريت مي كنند.</a:t>
            </a:r>
            <a:r>
              <a:rPr lang="en-US" altLang="fa-IR">
                <a:cs typeface="Titr" pitchFamily="2" charset="0"/>
              </a:rPr>
              <a:t> </a:t>
            </a:r>
          </a:p>
          <a:p>
            <a:pPr algn="justLow" rtl="1" eaLnBrk="1" hangingPunct="1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ar-SA" altLang="fa-IR">
                <a:cs typeface="Titr" pitchFamily="2" charset="0"/>
              </a:rPr>
              <a:t>عضويت در </a:t>
            </a:r>
            <a:r>
              <a:rPr lang="fa-IR" altLang="fa-IR">
                <a:cs typeface="Titr" pitchFamily="2" charset="0"/>
              </a:rPr>
              <a:t>آنها</a:t>
            </a:r>
            <a:r>
              <a:rPr lang="ar-SA" altLang="fa-IR">
                <a:cs typeface="Titr" pitchFamily="2" charset="0"/>
              </a:rPr>
              <a:t>براي سازمان عضو به عنوان اعضاء </a:t>
            </a:r>
            <a:r>
              <a:rPr lang="fa-IR" altLang="fa-IR">
                <a:cs typeface="Titr" pitchFamily="2" charset="0"/>
              </a:rPr>
              <a:t>اصلي </a:t>
            </a:r>
            <a:r>
              <a:rPr lang="ar-SA" altLang="fa-IR">
                <a:cs typeface="Titr" pitchFamily="2" charset="0"/>
              </a:rPr>
              <a:t>(</a:t>
            </a:r>
            <a:r>
              <a:rPr lang="en-US" altLang="fa-IR">
                <a:cs typeface="Titr" pitchFamily="2" charset="0"/>
              </a:rPr>
              <a:t>P</a:t>
            </a:r>
            <a:r>
              <a:rPr lang="ar-SA" altLang="fa-IR">
                <a:cs typeface="Titr" pitchFamily="2" charset="0"/>
              </a:rPr>
              <a:t>) و ناظر(</a:t>
            </a:r>
            <a:r>
              <a:rPr lang="en-US" altLang="fa-IR">
                <a:cs typeface="Titr" pitchFamily="2" charset="0"/>
              </a:rPr>
              <a:t>O</a:t>
            </a:r>
            <a:r>
              <a:rPr lang="ar-SA" altLang="fa-IR">
                <a:cs typeface="Titr" pitchFamily="2" charset="0"/>
              </a:rPr>
              <a:t>) و همچنين اعضاي </a:t>
            </a:r>
            <a:r>
              <a:rPr lang="fa-IR" altLang="fa-IR">
                <a:cs typeface="Titr" pitchFamily="2" charset="0"/>
              </a:rPr>
              <a:t>متناظر</a:t>
            </a:r>
            <a:r>
              <a:rPr lang="ar-SA" altLang="fa-IR">
                <a:cs typeface="Titr" pitchFamily="2" charset="0"/>
              </a:rPr>
              <a:t>علاقمند بعنوان ناظر (</a:t>
            </a:r>
            <a:r>
              <a:rPr lang="en-US" altLang="fa-IR">
                <a:cs typeface="Titr" pitchFamily="2" charset="0"/>
              </a:rPr>
              <a:t>O</a:t>
            </a:r>
            <a:r>
              <a:rPr lang="ar-SA" altLang="fa-IR">
                <a:cs typeface="Titr" pitchFamily="2" charset="0"/>
              </a:rPr>
              <a:t>) آزاد است.</a:t>
            </a:r>
            <a:endParaRPr lang="en-US" altLang="fa-IR">
              <a:cs typeface="Titr" pitchFamily="2" charset="0"/>
            </a:endParaRPr>
          </a:p>
          <a:p>
            <a:pPr algn="ctr" eaLnBrk="1" hangingPunct="1"/>
            <a:r>
              <a:rPr lang="en-US" altLang="fa-IR" b="1"/>
              <a:t>CASCO</a:t>
            </a:r>
            <a:r>
              <a:rPr lang="en-US" altLang="fa-IR" b="1">
                <a:solidFill>
                  <a:srgbClr val="A50021"/>
                </a:solidFill>
              </a:rPr>
              <a:t>( Committee on conformity assessment</a:t>
            </a:r>
            <a:r>
              <a:rPr lang="en-US" altLang="fa-IR">
                <a:solidFill>
                  <a:srgbClr val="A50021"/>
                </a:solidFill>
              </a:rPr>
              <a:t> )</a:t>
            </a:r>
            <a:endParaRPr lang="en-US" altLang="fa-IR" b="1">
              <a:solidFill>
                <a:srgbClr val="A50021"/>
              </a:solidFill>
            </a:endParaRPr>
          </a:p>
          <a:p>
            <a:pPr algn="ctr" eaLnBrk="1" hangingPunct="1"/>
            <a:r>
              <a:rPr lang="en-US" altLang="fa-IR" b="1"/>
              <a:t>COPOLCO </a:t>
            </a:r>
            <a:r>
              <a:rPr lang="en-US" altLang="fa-IR" b="1">
                <a:solidFill>
                  <a:srgbClr val="A50021"/>
                </a:solidFill>
              </a:rPr>
              <a:t>(Committee on consumer policy)</a:t>
            </a:r>
            <a:r>
              <a:rPr lang="en-US" altLang="fa-IR"/>
              <a:t> </a:t>
            </a:r>
            <a:r>
              <a:rPr lang="en-US" altLang="fa-IR" b="1"/>
              <a:t> </a:t>
            </a:r>
          </a:p>
          <a:p>
            <a:pPr algn="ctr" eaLnBrk="1" hangingPunct="1"/>
            <a:r>
              <a:rPr lang="en-US" altLang="fa-IR" b="1"/>
              <a:t>DEVCO</a:t>
            </a:r>
            <a:r>
              <a:rPr lang="en-US" altLang="fa-IR" b="1">
                <a:solidFill>
                  <a:srgbClr val="A50021"/>
                </a:solidFill>
              </a:rPr>
              <a:t>(Committee on developing country matters)</a:t>
            </a:r>
            <a:r>
              <a:rPr lang="en-US" altLang="fa-IR"/>
              <a:t> </a:t>
            </a:r>
          </a:p>
          <a:p>
            <a:pPr algn="ctr" eaLnBrk="1" hangingPunct="1"/>
            <a:endParaRPr lang="en-US" altLang="fa-IR" b="1"/>
          </a:p>
          <a:p>
            <a:pPr algn="justLow" rtl="1" eaLnBrk="1" hangingPunct="1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endParaRPr lang="en-US" altLang="fa-IR">
              <a:cs typeface="Titr" pitchFamily="2" charset="0"/>
            </a:endParaRPr>
          </a:p>
        </p:txBody>
      </p:sp>
      <p:sp>
        <p:nvSpPr>
          <p:cNvPr id="954373" name="Rectangle 5"/>
          <p:cNvSpPr>
            <a:spLocks noChangeArrowheads="1"/>
          </p:cNvSpPr>
          <p:nvPr/>
        </p:nvSpPr>
        <p:spPr bwMode="auto">
          <a:xfrm>
            <a:off x="0" y="-26988"/>
            <a:ext cx="9906000" cy="990601"/>
          </a:xfrm>
          <a:prstGeom prst="rect">
            <a:avLst/>
          </a:prstGeom>
          <a:solidFill>
            <a:srgbClr val="006DB8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a-IR" altLang="fa-IR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Titr" pitchFamily="2" charset="0"/>
              </a:rPr>
              <a:t>كميته هاي سياست گذار</a:t>
            </a:r>
            <a:endParaRPr lang="en-GB" altLang="fa-IR" sz="32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Titr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4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4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4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4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4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4371" grpId="0" build="p" bldLvl="2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1352550"/>
            <a:ext cx="8958262" cy="402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1" descr="66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3" y="1098550"/>
            <a:ext cx="164623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34925"/>
            <a:ext cx="957263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AutoShape 7"/>
          <p:cNvSpPr>
            <a:spLocks noChangeArrowheads="1"/>
          </p:cNvSpPr>
          <p:nvPr/>
        </p:nvSpPr>
        <p:spPr bwMode="auto">
          <a:xfrm rot="-5960204">
            <a:off x="1180307" y="642144"/>
            <a:ext cx="563562" cy="609600"/>
          </a:xfrm>
          <a:prstGeom prst="curvedUpArrow">
            <a:avLst>
              <a:gd name="adj1" fmla="val 20000"/>
              <a:gd name="adj2" fmla="val 40000"/>
              <a:gd name="adj3" fmla="val 33297"/>
            </a:avLst>
          </a:prstGeom>
          <a:solidFill>
            <a:srgbClr val="FFFFFF"/>
          </a:solidFill>
          <a:ln w="25400">
            <a:solidFill>
              <a:srgbClr val="5F5F5F"/>
            </a:solidFill>
            <a:miter lim="800000"/>
            <a:headEnd/>
            <a:tailEnd/>
          </a:ln>
        </p:spPr>
        <p:txBody>
          <a:bodyPr lIns="67373" tIns="33686" rIns="67373" bIns="33686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26630" name="AutoShape 8"/>
          <p:cNvSpPr>
            <a:spLocks noChangeArrowheads="1"/>
          </p:cNvSpPr>
          <p:nvPr/>
        </p:nvSpPr>
        <p:spPr bwMode="auto">
          <a:xfrm>
            <a:off x="-312738" y="744538"/>
            <a:ext cx="609601" cy="561975"/>
          </a:xfrm>
          <a:prstGeom prst="curvedRightArrow">
            <a:avLst>
              <a:gd name="adj1" fmla="val 24917"/>
              <a:gd name="adj2" fmla="val 40000"/>
              <a:gd name="adj3" fmla="val 33391"/>
            </a:avLst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lIns="67373" tIns="33686" rIns="67373" bIns="33686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80975" y="185738"/>
            <a:ext cx="658813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73" tIns="33686" rIns="67373" bIns="33686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pic>
        <p:nvPicPr>
          <p:cNvPr id="27651" name="Image1" descr="6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38" y="819150"/>
            <a:ext cx="1646237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3" y="835025"/>
            <a:ext cx="979487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2922588"/>
            <a:ext cx="9128125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AutoShape 9"/>
          <p:cNvSpPr>
            <a:spLocks noChangeArrowheads="1"/>
          </p:cNvSpPr>
          <p:nvPr/>
        </p:nvSpPr>
        <p:spPr bwMode="auto">
          <a:xfrm rot="21594575" flipV="1">
            <a:off x="5418138" y="1722438"/>
            <a:ext cx="2030412" cy="374650"/>
          </a:xfrm>
          <a:prstGeom prst="curvedDownArrow">
            <a:avLst>
              <a:gd name="adj1" fmla="val 100010"/>
              <a:gd name="adj2" fmla="val 200170"/>
              <a:gd name="adj3" fmla="val 33333"/>
            </a:avLst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7373" tIns="33686" rIns="67373" bIns="33686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27655" name="AutoShape 10"/>
          <p:cNvSpPr>
            <a:spLocks noChangeArrowheads="1"/>
          </p:cNvSpPr>
          <p:nvPr/>
        </p:nvSpPr>
        <p:spPr bwMode="auto">
          <a:xfrm rot="10800000">
            <a:off x="5283200" y="454025"/>
            <a:ext cx="1919288" cy="404813"/>
          </a:xfrm>
          <a:prstGeom prst="curvedUpArrow">
            <a:avLst>
              <a:gd name="adj1" fmla="val 87580"/>
              <a:gd name="adj2" fmla="val 175116"/>
              <a:gd name="adj3" fmla="val 33333"/>
            </a:avLst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7373" tIns="33686" rIns="67373" bIns="33686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80975" y="185738"/>
            <a:ext cx="658813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73" tIns="33686" rIns="67373" bIns="33686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1003300" y="1049338"/>
            <a:ext cx="8612188" cy="379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7370" tIns="33685" rIns="67370" bIns="33685"/>
          <a:lstStyle>
            <a:lvl1pPr marL="357188" indent="-3571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>
              <a:lnSpc>
                <a:spcPct val="78000"/>
              </a:lnSpc>
              <a:spcBef>
                <a:spcPts val="1575"/>
              </a:spcBef>
              <a:buClr>
                <a:srgbClr val="1F5D9C"/>
              </a:buClr>
              <a:buSzPct val="90000"/>
            </a:pPr>
            <a:r>
              <a:rPr lang="fa-IR" altLang="fa-IR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         </a:t>
            </a:r>
            <a:r>
              <a:rPr lang="fa-IR" altLang="fa-IR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Titr" pitchFamily="2" charset="0"/>
              </a:rPr>
              <a:t>وضعيت سازمان استاندارد و تحقيقات صنعتي ايران  در </a:t>
            </a:r>
            <a:r>
              <a:rPr lang="ar-SA" altLang="fa-IR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Titr" pitchFamily="2" charset="0"/>
              </a:rPr>
              <a:t> </a:t>
            </a:r>
            <a:r>
              <a:rPr lang="en-US" altLang="fa-IR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Titr" pitchFamily="2" charset="0"/>
              </a:rPr>
              <a:t>ISO</a:t>
            </a:r>
            <a:endParaRPr lang="fa-IR" altLang="fa-IR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rtl="1" eaLnBrk="1" hangingPunct="1">
              <a:lnSpc>
                <a:spcPct val="78000"/>
              </a:lnSpc>
              <a:spcBef>
                <a:spcPts val="1575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None/>
            </a:pPr>
            <a:endParaRPr lang="fa-IR" altLang="fa-IR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rtl="1" eaLnBrk="1" hangingPunct="1">
              <a:lnSpc>
                <a:spcPct val="115000"/>
              </a:lnSpc>
              <a:spcBef>
                <a:spcPts val="1575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fa-IR" altLang="fa-IR" b="1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Titr" pitchFamily="2" charset="0"/>
              </a:rPr>
              <a:t>سازمان استاندارد در حال حاضر در بيش از 124 کميته فني و فرعي عضو فعال و در 152 کميته فني و فرعي عضو ناظر مي باشد.</a:t>
            </a:r>
          </a:p>
          <a:p>
            <a:pPr rtl="1" eaLnBrk="1" hangingPunct="1">
              <a:lnSpc>
                <a:spcPct val="115000"/>
              </a:lnSpc>
              <a:spcBef>
                <a:spcPts val="1575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fa-IR" altLang="fa-IR" b="1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Titr" pitchFamily="2" charset="0"/>
              </a:rPr>
              <a:t>سازمان استاندارد به منظور پاسخگويي به مدارک سازمان ايزو نظير بسياري از سازمان هاي استاندارد ساير کشورها، کميته هاي متناظر با کميته هاي فني ايزو را تشکيل داده است.</a:t>
            </a:r>
          </a:p>
          <a:p>
            <a:pPr rtl="1" eaLnBrk="1" hangingPunct="1">
              <a:lnSpc>
                <a:spcPct val="115000"/>
              </a:lnSpc>
              <a:spcBef>
                <a:spcPts val="1575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endParaRPr lang="fa-IR" altLang="fa-IR" b="1"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rtl="1" eaLnBrk="1" hangingPunct="1">
              <a:lnSpc>
                <a:spcPct val="115000"/>
              </a:lnSpc>
              <a:spcBef>
                <a:spcPts val="1550"/>
              </a:spcBef>
              <a:buClr>
                <a:srgbClr val="1F5D9C"/>
              </a:buClr>
              <a:buSzPct val="90000"/>
            </a:pPr>
            <a:endParaRPr lang="en-US" altLang="fa-IR" sz="2100" b="1">
              <a:solidFill>
                <a:srgbClr val="005400"/>
              </a:solidFill>
              <a:latin typeface="Arial" panose="020B0604020202020204" pitchFamily="34" charset="0"/>
              <a:ea typeface="Arial Unicode MS" panose="020B0604020202020204" pitchFamily="34" charset="-128"/>
              <a:cs typeface="B Compset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180975" y="185738"/>
            <a:ext cx="658813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73" tIns="33686" rIns="67373" bIns="33686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1639888" y="1125538"/>
            <a:ext cx="7789862" cy="334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7370" tIns="33685" rIns="67370" bIns="33685"/>
          <a:lstStyle>
            <a:lvl1pPr marL="357188" indent="-3571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78000"/>
              </a:lnSpc>
              <a:spcBef>
                <a:spcPts val="1575"/>
              </a:spcBef>
              <a:buClr>
                <a:srgbClr val="1F5D9C"/>
              </a:buClr>
              <a:buSzPct val="90000"/>
            </a:pPr>
            <a:endParaRPr lang="en-GB" altLang="fa-IR" sz="2500" b="1">
              <a:solidFill>
                <a:srgbClr val="1160AD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rtl="1" eaLnBrk="1" hangingPunct="1">
              <a:lnSpc>
                <a:spcPct val="78000"/>
              </a:lnSpc>
              <a:spcBef>
                <a:spcPts val="1575"/>
              </a:spcBef>
              <a:buClr>
                <a:srgbClr val="1F5D9C"/>
              </a:buClr>
              <a:buSzPct val="90000"/>
            </a:pPr>
            <a:r>
              <a:rPr lang="fa-IR" altLang="fa-IR" sz="2700" b="1">
                <a:solidFill>
                  <a:srgbClr val="99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کميته ملي استانداردهاي ايزو</a:t>
            </a:r>
          </a:p>
          <a:p>
            <a:pPr algn="justLow" rtl="1" eaLnBrk="1" hangingPunct="1">
              <a:lnSpc>
                <a:spcPct val="105000"/>
              </a:lnSpc>
              <a:spcBef>
                <a:spcPts val="1550"/>
              </a:spcBef>
              <a:buClr>
                <a:srgbClr val="1F5D9C"/>
              </a:buClr>
              <a:buSzPct val="90000"/>
            </a:pPr>
            <a:r>
              <a:rPr lang="fa-IR" altLang="fa-IR" sz="2100" b="1">
                <a:solidFill>
                  <a:srgbClr val="000099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بر اساس مصوبه يکصد و پنجمين اجلاس شوراي عالي استاندارد در مورخ 14/11/83 ، تشکيل کميته ملي استانداردهاي ايزو مورد تائيد قرار گرفت.</a:t>
            </a:r>
          </a:p>
          <a:p>
            <a:pPr algn="justLow" rtl="1" eaLnBrk="1" hangingPunct="1">
              <a:lnSpc>
                <a:spcPct val="115000"/>
              </a:lnSpc>
              <a:spcBef>
                <a:spcPts val="1550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ar-SA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كـميتة مـلي استـانداردهاي </a:t>
            </a:r>
            <a:r>
              <a:rPr lang="en-US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ISO</a:t>
            </a:r>
            <a:r>
              <a:rPr lang="ar-SA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بـه منظور ساماندهي مشاركت جمهوري اسلامي ايران در فعاليت هاي سازمان بين المللي استاندارد </a:t>
            </a:r>
            <a:r>
              <a:rPr lang="en-US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(ISO)</a:t>
            </a:r>
            <a:r>
              <a:rPr lang="ar-SA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و همكاري با ساير سازمانهاي مرتبط در سطح بين المللي، منطقه اي و ملي تحت نظارت </a:t>
            </a:r>
            <a:r>
              <a:rPr lang="fa-IR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سازمان </a:t>
            </a:r>
            <a:r>
              <a:rPr lang="ar-SA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استاندارد و تحقيقات صنعتي ايران تـشكـيل گرد</a:t>
            </a:r>
            <a:r>
              <a:rPr lang="fa-IR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ي</a:t>
            </a:r>
            <a:r>
              <a:rPr lang="ar-SA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د</a:t>
            </a:r>
            <a:r>
              <a:rPr lang="fa-IR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.</a:t>
            </a:r>
          </a:p>
          <a:p>
            <a:pPr algn="justLow" rtl="1" eaLnBrk="1" hangingPunct="1">
              <a:lnSpc>
                <a:spcPct val="115000"/>
              </a:lnSpc>
              <a:spcBef>
                <a:spcPts val="1550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fa-IR" altLang="fa-IR" sz="2200" b="1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کميته ملي داراي ارکاني شامل مجمع، شورا، هيات فني، دبيرخانه کميته ملي و کميته هاي فني است.</a:t>
            </a:r>
            <a:endParaRPr lang="en-US" altLang="fa-IR" sz="2200" b="1"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2044700" y="349250"/>
            <a:ext cx="3894138" cy="434975"/>
          </a:xfrm>
          <a:prstGeom prst="rect">
            <a:avLst/>
          </a:prstGeom>
          <a:noFill/>
          <a:ln w="381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66309" tIns="34480" rIns="66309" bIns="34480">
            <a:spAutoFit/>
          </a:bodyPr>
          <a:lstStyle/>
          <a:p>
            <a:pPr>
              <a:buClr>
                <a:srgbClr val="1F5D9C"/>
              </a:buClr>
              <a:tabLst>
                <a:tab pos="0" algn="l"/>
                <a:tab pos="329847" algn="l"/>
                <a:tab pos="659694" algn="l"/>
                <a:tab pos="990711" algn="l"/>
                <a:tab pos="1321727" algn="l"/>
                <a:tab pos="1652744" algn="l"/>
                <a:tab pos="1986100" algn="l"/>
                <a:tab pos="2317117" algn="l"/>
                <a:tab pos="2648133" algn="l"/>
                <a:tab pos="2977980" algn="l"/>
                <a:tab pos="3308997" algn="l"/>
                <a:tab pos="3640013" algn="l"/>
                <a:tab pos="3971030" algn="l"/>
                <a:tab pos="4302046" algn="l"/>
                <a:tab pos="4633063" algn="l"/>
                <a:tab pos="4964079" algn="l"/>
                <a:tab pos="5295096" algn="l"/>
                <a:tab pos="5626113" algn="l"/>
                <a:tab pos="5957130" algn="l"/>
                <a:tab pos="6288146" algn="l"/>
                <a:tab pos="6619163" algn="l"/>
              </a:tabLst>
              <a:defRPr/>
            </a:pPr>
            <a:r>
              <a:rPr lang="en-GB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ISO National Committee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80975" y="185738"/>
            <a:ext cx="658813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73" tIns="33686" rIns="67373" bIns="33686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05476" name="Rectangle 4"/>
          <p:cNvSpPr>
            <a:spLocks noChangeArrowheads="1"/>
          </p:cNvSpPr>
          <p:nvPr/>
        </p:nvSpPr>
        <p:spPr bwMode="auto">
          <a:xfrm>
            <a:off x="947738" y="1455738"/>
            <a:ext cx="8010525" cy="455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7370" tIns="33685" rIns="67370" bIns="33685"/>
          <a:lstStyle>
            <a:lvl1pPr marL="357188" indent="-3571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Low" rtl="1" eaLnBrk="1" hangingPunct="1">
              <a:lnSpc>
                <a:spcPct val="78000"/>
              </a:lnSpc>
              <a:spcBef>
                <a:spcPts val="1575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endParaRPr lang="fa-IR" altLang="fa-IR" sz="2500" b="1">
              <a:solidFill>
                <a:schemeClr val="hlink"/>
              </a:solidFill>
              <a:latin typeface="Arial" panose="020B0604020202020204" pitchFamily="34" charset="0"/>
              <a:ea typeface="Arial Unicode MS" panose="020B0604020202020204" pitchFamily="34" charset="-128"/>
              <a:cs typeface="B Titr" panose="00000700000000000000" pitchFamily="2" charset="-78"/>
            </a:endParaRPr>
          </a:p>
          <a:p>
            <a:pPr algn="ctr" rtl="1" eaLnBrk="1" hangingPunct="1">
              <a:lnSpc>
                <a:spcPct val="78000"/>
              </a:lnSpc>
              <a:spcBef>
                <a:spcPts val="1575"/>
              </a:spcBef>
              <a:buClr>
                <a:srgbClr val="1F5D9C"/>
              </a:buClr>
              <a:buSzPct val="90000"/>
            </a:pPr>
            <a:r>
              <a:rPr lang="ar-SA" altLang="fa-IR" sz="2500" b="1" u="sng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Titr" pitchFamily="2" charset="0"/>
              </a:rPr>
              <a:t>اهداف</a:t>
            </a:r>
            <a:r>
              <a:rPr lang="en-US" altLang="fa-IR" sz="2500" b="1" u="sng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Titr" pitchFamily="2" charset="0"/>
              </a:rPr>
              <a:t> </a:t>
            </a:r>
            <a:r>
              <a:rPr lang="fa-IR" altLang="fa-IR" sz="2500" b="1" u="sng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Arial Unicode MS" panose="020B0604020202020204" pitchFamily="34" charset="-128"/>
                <a:cs typeface="Titr" pitchFamily="2" charset="0"/>
              </a:rPr>
              <a:t>کميته ملي</a:t>
            </a:r>
          </a:p>
          <a:p>
            <a:pPr algn="justLow" rtl="1" eaLnBrk="1" hangingPunct="1">
              <a:lnSpc>
                <a:spcPct val="78000"/>
              </a:lnSpc>
              <a:spcBef>
                <a:spcPts val="1575"/>
              </a:spcBef>
              <a:buClr>
                <a:srgbClr val="1F5D9C"/>
              </a:buClr>
              <a:buSzPct val="90000"/>
            </a:pPr>
            <a:endParaRPr lang="fa-IR" altLang="fa-IR" sz="2500" u="sng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algn="justLow" rtl="1" eaLnBrk="1" hangingPunct="1">
              <a:spcBef>
                <a:spcPts val="1550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ar-SA" altLang="fa-IR" sz="2500">
                <a:solidFill>
                  <a:srgbClr val="505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</a:t>
            </a:r>
            <a:r>
              <a:rPr lang="ar-SA" altLang="fa-IR" sz="2500">
                <a:solidFill>
                  <a:schemeClr val="tx2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تأمين منافع كشور از طريق مشاركت در فعاليت هاي فني تدوين استاندارد بين المللي توسط سازمان </a:t>
            </a:r>
            <a:r>
              <a:rPr lang="en-US" altLang="fa-IR" sz="2500">
                <a:solidFill>
                  <a:schemeClr val="tx2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ISO</a:t>
            </a:r>
            <a:r>
              <a:rPr lang="ar-SA" altLang="fa-IR" sz="2500">
                <a:solidFill>
                  <a:schemeClr val="tx2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و سياستگذاري هاي آن سازمان</a:t>
            </a:r>
            <a:endParaRPr lang="fa-IR" altLang="fa-IR" sz="2500">
              <a:solidFill>
                <a:schemeClr val="tx2"/>
              </a:solidFill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algn="justLow" rtl="1" eaLnBrk="1" hangingPunct="1">
              <a:spcBef>
                <a:spcPts val="1550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ar-SA" altLang="fa-IR" sz="2500">
                <a:solidFill>
                  <a:schemeClr val="tx2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ترويج استفاده از استانداردهاي بين المللي در داخل كشور</a:t>
            </a:r>
            <a:endParaRPr lang="fa-IR" altLang="fa-IR" sz="2500">
              <a:solidFill>
                <a:schemeClr val="tx2"/>
              </a:solidFill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algn="justLow" rtl="1" eaLnBrk="1" hangingPunct="1">
              <a:spcBef>
                <a:spcPts val="1550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ar-SA" altLang="fa-IR" sz="2500">
                <a:solidFill>
                  <a:schemeClr val="tx2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همكاري با ساير سازمانهاي بين المللي،</a:t>
            </a:r>
            <a:r>
              <a:rPr lang="ar-SA" altLang="fa-IR" sz="2500">
                <a:solidFill>
                  <a:schemeClr val="tx2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B Titr" panose="00000700000000000000" pitchFamily="2" charset="-78"/>
              </a:rPr>
              <a:t>‌</a:t>
            </a:r>
            <a:r>
              <a:rPr lang="ar-SA" altLang="fa-IR" sz="2500">
                <a:solidFill>
                  <a:schemeClr val="tx2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منطقه اي و ملي كه در زمينه استانداردسازي فعاليت مي نمايند.</a:t>
            </a:r>
            <a:endParaRPr lang="en-US" altLang="fa-IR" sz="2500">
              <a:solidFill>
                <a:schemeClr val="tx2"/>
              </a:solidFill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</p:txBody>
      </p:sp>
      <p:sp>
        <p:nvSpPr>
          <p:cNvPr id="105481" name="Text Box 9"/>
          <p:cNvSpPr txBox="1">
            <a:spLocks noChangeArrowheads="1"/>
          </p:cNvSpPr>
          <p:nvPr/>
        </p:nvSpPr>
        <p:spPr bwMode="auto">
          <a:xfrm>
            <a:off x="1771650" y="339725"/>
            <a:ext cx="4937125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66309" tIns="34480" rIns="66309" bIns="34480">
            <a:spAutoFit/>
          </a:bodyPr>
          <a:lstStyle/>
          <a:p>
            <a:pPr>
              <a:buClr>
                <a:srgbClr val="1F5D9C"/>
              </a:buClr>
              <a:tabLst>
                <a:tab pos="0" algn="l"/>
                <a:tab pos="329847" algn="l"/>
                <a:tab pos="659694" algn="l"/>
                <a:tab pos="990711" algn="l"/>
                <a:tab pos="1321727" algn="l"/>
                <a:tab pos="1652744" algn="l"/>
                <a:tab pos="1986100" algn="l"/>
                <a:tab pos="2317117" algn="l"/>
                <a:tab pos="2648133" algn="l"/>
                <a:tab pos="2977980" algn="l"/>
                <a:tab pos="3308997" algn="l"/>
                <a:tab pos="3640013" algn="l"/>
                <a:tab pos="3971030" algn="l"/>
                <a:tab pos="4302046" algn="l"/>
                <a:tab pos="4633063" algn="l"/>
                <a:tab pos="4964079" algn="l"/>
                <a:tab pos="5295096" algn="l"/>
                <a:tab pos="5626113" algn="l"/>
                <a:tab pos="5957130" algn="l"/>
                <a:tab pos="6288146" algn="l"/>
                <a:tab pos="6619163" algn="l"/>
              </a:tabLst>
              <a:defRPr/>
            </a:pPr>
            <a:r>
              <a:rPr lang="en-GB" sz="1800" b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ISO National Committee</a:t>
            </a:r>
          </a:p>
        </p:txBody>
      </p:sp>
      <p:pic>
        <p:nvPicPr>
          <p:cNvPr id="30725" name="Image1" descr="6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363" y="1828800"/>
            <a:ext cx="1646237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975" y="766763"/>
            <a:ext cx="957263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AutoShape 12"/>
          <p:cNvSpPr>
            <a:spLocks noChangeArrowheads="1"/>
          </p:cNvSpPr>
          <p:nvPr/>
        </p:nvSpPr>
        <p:spPr bwMode="auto">
          <a:xfrm rot="-5960204">
            <a:off x="9247981" y="1373982"/>
            <a:ext cx="563563" cy="609600"/>
          </a:xfrm>
          <a:prstGeom prst="curvedUpArrow">
            <a:avLst>
              <a:gd name="adj1" fmla="val 20000"/>
              <a:gd name="adj2" fmla="val 40000"/>
              <a:gd name="adj3" fmla="val 33297"/>
            </a:avLst>
          </a:prstGeom>
          <a:solidFill>
            <a:srgbClr val="FFFFFF"/>
          </a:solidFill>
          <a:ln w="25400">
            <a:solidFill>
              <a:srgbClr val="5F5F5F"/>
            </a:solidFill>
            <a:miter lim="800000"/>
            <a:headEnd/>
            <a:tailEnd/>
          </a:ln>
        </p:spPr>
        <p:txBody>
          <a:bodyPr lIns="67373" tIns="33686" rIns="67373" bIns="33686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30728" name="AutoShape 13"/>
          <p:cNvSpPr>
            <a:spLocks noChangeArrowheads="1"/>
          </p:cNvSpPr>
          <p:nvPr/>
        </p:nvSpPr>
        <p:spPr bwMode="auto">
          <a:xfrm>
            <a:off x="7754938" y="1476375"/>
            <a:ext cx="609600" cy="561975"/>
          </a:xfrm>
          <a:prstGeom prst="curvedRightArrow">
            <a:avLst>
              <a:gd name="adj1" fmla="val 24917"/>
              <a:gd name="adj2" fmla="val 40000"/>
              <a:gd name="adj3" fmla="val 33391"/>
            </a:avLst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lIns="67373" tIns="33686" rIns="67373" bIns="33686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pic>
        <p:nvPicPr>
          <p:cNvPr id="3072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795338"/>
            <a:ext cx="2138362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80975" y="185738"/>
            <a:ext cx="658813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73" tIns="33686" rIns="67373" bIns="33686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pic>
        <p:nvPicPr>
          <p:cNvPr id="3174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538" y="-15875"/>
            <a:ext cx="957262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7" descr="ISIRI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947738"/>
            <a:ext cx="8794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AutoShape 8"/>
          <p:cNvSpPr>
            <a:spLocks noChangeArrowheads="1"/>
          </p:cNvSpPr>
          <p:nvPr/>
        </p:nvSpPr>
        <p:spPr bwMode="auto">
          <a:xfrm rot="-5960204">
            <a:off x="9303544" y="591344"/>
            <a:ext cx="561975" cy="611187"/>
          </a:xfrm>
          <a:prstGeom prst="curvedUpArrow">
            <a:avLst>
              <a:gd name="adj1" fmla="val 20000"/>
              <a:gd name="adj2" fmla="val 40000"/>
              <a:gd name="adj3" fmla="val 33478"/>
            </a:avLst>
          </a:prstGeom>
          <a:solidFill>
            <a:srgbClr val="FFFFFF"/>
          </a:solidFill>
          <a:ln w="25400">
            <a:solidFill>
              <a:srgbClr val="5F5F5F"/>
            </a:solidFill>
            <a:miter lim="800000"/>
            <a:headEnd/>
            <a:tailEnd/>
          </a:ln>
        </p:spPr>
        <p:txBody>
          <a:bodyPr lIns="67373" tIns="33686" rIns="67373" bIns="33686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31750" name="AutoShape 9"/>
          <p:cNvSpPr>
            <a:spLocks noChangeArrowheads="1"/>
          </p:cNvSpPr>
          <p:nvPr/>
        </p:nvSpPr>
        <p:spPr bwMode="auto">
          <a:xfrm>
            <a:off x="7812088" y="693738"/>
            <a:ext cx="608012" cy="561975"/>
          </a:xfrm>
          <a:prstGeom prst="curvedRightArrow">
            <a:avLst>
              <a:gd name="adj1" fmla="val 24917"/>
              <a:gd name="adj2" fmla="val 40000"/>
              <a:gd name="adj3" fmla="val 33304"/>
            </a:avLst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lIns="67373" tIns="33686" rIns="67373" bIns="33686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06501" name="Rectangle 5"/>
          <p:cNvSpPr>
            <a:spLocks noChangeArrowheads="1"/>
          </p:cNvSpPr>
          <p:nvPr/>
        </p:nvSpPr>
        <p:spPr bwMode="auto">
          <a:xfrm>
            <a:off x="839788" y="1403350"/>
            <a:ext cx="8556625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7370" tIns="33685" rIns="67370" bIns="33685"/>
          <a:lstStyle>
            <a:lvl1pPr marL="357188" indent="-3571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>
              <a:lnSpc>
                <a:spcPct val="80000"/>
              </a:lnSpc>
              <a:spcBef>
                <a:spcPts val="1575"/>
              </a:spcBef>
              <a:buClr>
                <a:srgbClr val="1F5D9C"/>
              </a:buClr>
              <a:buSzPct val="90000"/>
            </a:pPr>
            <a:r>
              <a:rPr lang="ar-SA" altLang="fa-IR" b="1" u="sng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وظايف</a:t>
            </a:r>
            <a:r>
              <a:rPr lang="fa-IR" altLang="fa-IR" b="1" u="sng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کميته ملي</a:t>
            </a:r>
            <a:r>
              <a:rPr lang="fa-IR" altLang="fa-IR" sz="1800" b="1" u="sng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</a:t>
            </a:r>
          </a:p>
          <a:p>
            <a:pPr algn="ctr" rtl="1" eaLnBrk="1" hangingPunct="1">
              <a:lnSpc>
                <a:spcPct val="80000"/>
              </a:lnSpc>
              <a:spcBef>
                <a:spcPts val="1575"/>
              </a:spcBef>
              <a:buClr>
                <a:srgbClr val="1F5D9C"/>
              </a:buClr>
              <a:buSzPct val="90000"/>
            </a:pPr>
            <a:endParaRPr lang="fa-IR" altLang="fa-IR" sz="1800" u="sng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algn="just" rtl="1" eaLnBrk="1" hangingPunct="1">
              <a:spcBef>
                <a:spcPts val="1550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تـأمـين شرايط لازم براي ملحوظ شدن منافع و مصالح كشور در سياستگذاري ها و رويه هاي اجرايي سازمان بين المللي استاندارد </a:t>
            </a:r>
            <a:r>
              <a:rPr lang="en-US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(ISO)</a:t>
            </a: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در جهت مشاركت مؤثر در فعاليت هاي آن</a:t>
            </a:r>
            <a:endParaRPr lang="fa-IR" altLang="fa-IR" sz="1800"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algn="just" rtl="1" eaLnBrk="1" hangingPunct="1">
              <a:spcBef>
                <a:spcPts val="1550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تأمين شرايط لازم براي مشاركت فعال، مؤثر و ساماندهي شده متخصصان</a:t>
            </a:r>
            <a:r>
              <a:rPr lang="fa-IR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</a:t>
            </a: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صاحب نظر و گروههاي ذيـنفع و ذيربط كـشور در فـعاليت هاي تدوين استانداردهاي بين المللي </a:t>
            </a:r>
            <a:r>
              <a:rPr lang="en-US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ISO</a:t>
            </a: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در تمامي سطوح، از طريق فعاليت مؤثر آنها در كميته هاي فني و كميته هاي فرعي و گروههايي كه بر حسب ضرورت ايجاد مي شوند.</a:t>
            </a:r>
            <a:endParaRPr lang="fa-IR" altLang="fa-IR" sz="1800"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  <a:p>
            <a:pPr algn="just" rtl="1" eaLnBrk="1" hangingPunct="1">
              <a:spcBef>
                <a:spcPts val="1550"/>
              </a:spcBef>
              <a:buClr>
                <a:srgbClr val="1F5D9C"/>
              </a:buClr>
              <a:buSzPct val="90000"/>
              <a:buFont typeface="Webdings" panose="05030102010509060703" pitchFamily="18" charset="2"/>
              <a:buChar char=""/>
            </a:pP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توسعة همكاري با سازمان بين المللي استاندارد </a:t>
            </a:r>
            <a:r>
              <a:rPr lang="en-US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(ISO)</a:t>
            </a: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از طريق پذيرش</a:t>
            </a:r>
            <a:r>
              <a:rPr lang="fa-IR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</a:t>
            </a: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وظايف دبيرخانه اي كميته هاي فني بين المللي </a:t>
            </a:r>
            <a:r>
              <a:rPr lang="en-US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(ISO)</a:t>
            </a:r>
            <a:r>
              <a:rPr lang="ar-SA" altLang="fa-IR" sz="1800">
                <a:latin typeface="Arial" panose="020B0604020202020204" pitchFamily="34" charset="0"/>
                <a:ea typeface="Arial Unicode MS" panose="020B0604020202020204" pitchFamily="34" charset="-128"/>
                <a:cs typeface="Titr" pitchFamily="2" charset="0"/>
              </a:rPr>
              <a:t> با توجه به مزيت هاي كشور و نظارت مستمر بر فعاليت آنها</a:t>
            </a:r>
            <a:endParaRPr lang="fa-IR" altLang="fa-IR" sz="1800">
              <a:latin typeface="Arial" panose="020B0604020202020204" pitchFamily="34" charset="0"/>
              <a:ea typeface="Arial Unicode MS" panose="020B0604020202020204" pitchFamily="34" charset="-128"/>
              <a:cs typeface="Titr" pitchFamily="2" charset="0"/>
            </a:endParaRPr>
          </a:p>
        </p:txBody>
      </p:sp>
      <p:sp>
        <p:nvSpPr>
          <p:cNvPr id="106506" name="Text Box 10"/>
          <p:cNvSpPr txBox="1">
            <a:spLocks noChangeArrowheads="1"/>
          </p:cNvSpPr>
          <p:nvPr/>
        </p:nvSpPr>
        <p:spPr bwMode="auto">
          <a:xfrm>
            <a:off x="1771650" y="339725"/>
            <a:ext cx="4937125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66309" tIns="34480" rIns="66309" bIns="34480">
            <a:spAutoFit/>
          </a:bodyPr>
          <a:lstStyle/>
          <a:p>
            <a:pPr>
              <a:buClr>
                <a:srgbClr val="1F5D9C"/>
              </a:buClr>
              <a:tabLst>
                <a:tab pos="0" algn="l"/>
                <a:tab pos="329847" algn="l"/>
                <a:tab pos="659694" algn="l"/>
                <a:tab pos="990711" algn="l"/>
                <a:tab pos="1321727" algn="l"/>
                <a:tab pos="1652744" algn="l"/>
                <a:tab pos="1986100" algn="l"/>
                <a:tab pos="2317117" algn="l"/>
                <a:tab pos="2648133" algn="l"/>
                <a:tab pos="2977980" algn="l"/>
                <a:tab pos="3308997" algn="l"/>
                <a:tab pos="3640013" algn="l"/>
                <a:tab pos="3971030" algn="l"/>
                <a:tab pos="4302046" algn="l"/>
                <a:tab pos="4633063" algn="l"/>
                <a:tab pos="4964079" algn="l"/>
                <a:tab pos="5295096" algn="l"/>
                <a:tab pos="5626113" algn="l"/>
                <a:tab pos="5957130" algn="l"/>
                <a:tab pos="6288146" algn="l"/>
                <a:tab pos="6619163" algn="l"/>
              </a:tabLst>
              <a:defRPr/>
            </a:pPr>
            <a:r>
              <a:rPr lang="en-GB" sz="1800" b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ISO National Committee</a:t>
            </a:r>
          </a:p>
        </p:txBody>
      </p:sp>
      <p:pic>
        <p:nvPicPr>
          <p:cNvPr id="31753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795338"/>
            <a:ext cx="2138362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fa-IR" smtClean="0">
              <a:effectLst/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0"/>
            <a:ext cx="9906000" cy="1066800"/>
          </a:xfrm>
          <a:prstGeom prst="rect">
            <a:avLst/>
          </a:prstGeom>
          <a:solidFill>
            <a:srgbClr val="006DB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/>
          <a:lstStyle>
            <a:lvl1pPr algn="ctr" eaLnBrk="0" hangingPunct="0">
              <a:lnSpc>
                <a:spcPct val="90000"/>
              </a:lnSpc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algn="ctr" eaLnBrk="0" hangingPunct="0">
              <a:lnSpc>
                <a:spcPct val="90000"/>
              </a:lnSpc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algn="ctr" eaLnBrk="0" hangingPunct="0">
              <a:lnSpc>
                <a:spcPct val="90000"/>
              </a:lnSpc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algn="ctr" eaLnBrk="0" hangingPunct="0">
              <a:lnSpc>
                <a:spcPct val="90000"/>
              </a:lnSpc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algn="ctr" eaLnBrk="0" hangingPunct="0">
              <a:lnSpc>
                <a:spcPct val="90000"/>
              </a:lnSpc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fa-IR"/>
              <a:t>Access to ISO for stakeholders in a country</a:t>
            </a: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3729038" y="3357563"/>
            <a:ext cx="1439862" cy="10160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n-GB" altLang="fa-IR" sz="1800">
              <a:latin typeface="Arial" panose="020B0604020202020204" pitchFamily="34" charset="0"/>
            </a:endParaRPr>
          </a:p>
          <a:p>
            <a:pPr algn="ctr"/>
            <a:r>
              <a:rPr lang="en-GB" altLang="fa-IR">
                <a:latin typeface="Arial" panose="020B0604020202020204" pitchFamily="34" charset="0"/>
              </a:rPr>
              <a:t>NSB</a:t>
            </a:r>
          </a:p>
          <a:p>
            <a:pPr algn="ctr"/>
            <a:endParaRPr lang="en-GB" altLang="fa-IR" sz="1800">
              <a:latin typeface="Arial" panose="020B0604020202020204" pitchFamily="34" charset="0"/>
            </a:endParaRP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200025" y="5516563"/>
            <a:ext cx="1584325" cy="59055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a-IR" sz="1600">
                <a:latin typeface="Arial" panose="020B0604020202020204" pitchFamily="34" charset="0"/>
              </a:rPr>
              <a:t>Stakeholder</a:t>
            </a:r>
            <a:r>
              <a:rPr lang="en-GB" altLang="fa-IR" sz="1600" baseline="-25000">
                <a:latin typeface="Arial" panose="020B0604020202020204" pitchFamily="34" charset="0"/>
              </a:rPr>
              <a:t>….</a:t>
            </a:r>
          </a:p>
          <a:p>
            <a:pPr algn="ctr"/>
            <a:r>
              <a:rPr lang="en-GB" altLang="fa-IR" sz="1600">
                <a:latin typeface="Arial" panose="020B0604020202020204" pitchFamily="34" charset="0"/>
              </a:rPr>
              <a:t>(Country)</a:t>
            </a:r>
            <a:endParaRPr lang="en-GB" altLang="fa-IR" sz="1800">
              <a:latin typeface="Arial" panose="020B0604020202020204" pitchFamily="34" charset="0"/>
            </a:endParaRP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200025" y="1773238"/>
            <a:ext cx="1657350" cy="62071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a-IR" sz="1800">
                <a:latin typeface="Arial" panose="020B0604020202020204" pitchFamily="34" charset="0"/>
              </a:rPr>
              <a:t>Stakeholder</a:t>
            </a:r>
            <a:r>
              <a:rPr lang="en-GB" altLang="fa-IR" sz="1800" baseline="-25000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fa-IR" sz="1600">
                <a:latin typeface="Arial" panose="020B0604020202020204" pitchFamily="34" charset="0"/>
              </a:rPr>
              <a:t>(Country)</a:t>
            </a:r>
            <a:endParaRPr lang="en-GB" altLang="fa-IR" sz="1800">
              <a:latin typeface="Arial" panose="020B0604020202020204" pitchFamily="34" charset="0"/>
            </a:endParaRP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200025" y="3644900"/>
            <a:ext cx="1657350" cy="59055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a-IR" sz="1600">
                <a:latin typeface="Arial" panose="020B0604020202020204" pitchFamily="34" charset="0"/>
              </a:rPr>
              <a:t>Stakeholder</a:t>
            </a:r>
            <a:r>
              <a:rPr lang="en-GB" altLang="fa-IR" sz="1600" baseline="-25000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fa-IR" sz="1600">
                <a:latin typeface="Arial" panose="020B0604020202020204" pitchFamily="34" charset="0"/>
              </a:rPr>
              <a:t>(Country)</a:t>
            </a:r>
            <a:endParaRPr lang="en-GB" altLang="fa-IR" sz="1800">
              <a:latin typeface="Arial" panose="020B0604020202020204" pitchFamily="34" charset="0"/>
            </a:endParaRP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5529263" y="3357563"/>
            <a:ext cx="1366837" cy="10160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n-GB" altLang="fa-IR" sz="1800">
              <a:latin typeface="Arial" panose="020B0604020202020204" pitchFamily="34" charset="0"/>
            </a:endParaRPr>
          </a:p>
          <a:p>
            <a:pPr algn="ctr"/>
            <a:r>
              <a:rPr lang="en-GB" altLang="fa-IR">
                <a:latin typeface="Arial" panose="020B0604020202020204" pitchFamily="34" charset="0"/>
              </a:rPr>
              <a:t>ISO</a:t>
            </a:r>
          </a:p>
          <a:p>
            <a:pPr algn="ctr"/>
            <a:endParaRPr lang="en-GB" altLang="fa-IR" sz="1800">
              <a:latin typeface="Arial" panose="020B0604020202020204" pitchFamily="34" charset="0"/>
            </a:endParaRP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6753225" y="1196975"/>
            <a:ext cx="28797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H" altLang="fa-IR" sz="2000" i="1">
                <a:latin typeface="Arial" panose="020B0604020202020204" pitchFamily="34" charset="0"/>
              </a:rPr>
              <a:t>(selective) Participation </a:t>
            </a:r>
            <a:br>
              <a:rPr lang="fr-CH" altLang="fa-IR" sz="2000" i="1">
                <a:latin typeface="Arial" panose="020B0604020202020204" pitchFamily="34" charset="0"/>
              </a:rPr>
            </a:br>
            <a:r>
              <a:rPr lang="fr-CH" altLang="fa-IR" sz="2000" i="1">
                <a:latin typeface="Arial" panose="020B0604020202020204" pitchFamily="34" charset="0"/>
              </a:rPr>
              <a:t>in ISO committees</a:t>
            </a:r>
            <a:endParaRPr lang="en-US" altLang="fa-IR" sz="2000" i="1">
              <a:latin typeface="Arial" panose="020B0604020202020204" pitchFamily="34" charset="0"/>
            </a:endParaRPr>
          </a:p>
        </p:txBody>
      </p:sp>
      <p:graphicFrame>
        <p:nvGraphicFramePr>
          <p:cNvPr id="50187" name="Group 11"/>
          <p:cNvGraphicFramePr>
            <a:graphicFrameLocks noGrp="1"/>
          </p:cNvGraphicFramePr>
          <p:nvPr/>
        </p:nvGraphicFramePr>
        <p:xfrm>
          <a:off x="7689850" y="1916113"/>
          <a:ext cx="1871663" cy="4113217"/>
        </p:xfrm>
        <a:graphic>
          <a:graphicData uri="http://schemas.openxmlformats.org/drawingml/2006/table">
            <a:tbl>
              <a:tblPr/>
              <a:tblGrid>
                <a:gridCol w="1871663">
                  <a:extLst>
                    <a:ext uri="{9D8B030D-6E8A-4147-A177-3AD203B41FA5}">
                      <a16:colId xmlns:a16="http://schemas.microsoft.com/office/drawing/2014/main" xmlns="" val="2088742521"/>
                    </a:ext>
                  </a:extLst>
                </a:gridCol>
              </a:tblGrid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1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59714813"/>
                  </a:ext>
                </a:extLst>
              </a:tr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2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67170381"/>
                  </a:ext>
                </a:extLst>
              </a:tr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6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1479877"/>
                  </a:ext>
                </a:extLst>
              </a:tr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10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39210442"/>
                  </a:ext>
                </a:extLst>
              </a:tr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26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9376423"/>
                  </a:ext>
                </a:extLst>
              </a:tr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34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55113568"/>
                  </a:ext>
                </a:extLst>
              </a:tr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126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79641876"/>
                  </a:ext>
                </a:extLst>
              </a:tr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210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0333525"/>
                  </a:ext>
                </a:extLst>
              </a:tr>
              <a:tr h="412750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ISO/TC 215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13119284"/>
                  </a:ext>
                </a:extLst>
              </a:tr>
              <a:tr h="411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………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06467042"/>
                  </a:ext>
                </a:extLst>
              </a:tr>
            </a:tbl>
          </a:graphicData>
        </a:graphic>
      </p:graphicFrame>
      <p:sp>
        <p:nvSpPr>
          <p:cNvPr id="50211" name="Line 35"/>
          <p:cNvSpPr>
            <a:spLocks noChangeShapeType="1"/>
          </p:cNvSpPr>
          <p:nvPr/>
        </p:nvSpPr>
        <p:spPr bwMode="auto">
          <a:xfrm>
            <a:off x="7113588" y="2133600"/>
            <a:ext cx="0" cy="3816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12" name="Line 36"/>
          <p:cNvSpPr>
            <a:spLocks noChangeShapeType="1"/>
          </p:cNvSpPr>
          <p:nvPr/>
        </p:nvSpPr>
        <p:spPr bwMode="auto">
          <a:xfrm>
            <a:off x="7113588" y="213360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13" name="Line 37"/>
          <p:cNvSpPr>
            <a:spLocks noChangeShapeType="1"/>
          </p:cNvSpPr>
          <p:nvPr/>
        </p:nvSpPr>
        <p:spPr bwMode="auto">
          <a:xfrm>
            <a:off x="7113588" y="256540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14" name="Line 38"/>
          <p:cNvSpPr>
            <a:spLocks noChangeShapeType="1"/>
          </p:cNvSpPr>
          <p:nvPr/>
        </p:nvSpPr>
        <p:spPr bwMode="auto">
          <a:xfrm>
            <a:off x="7113588" y="299720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15" name="Line 39"/>
          <p:cNvSpPr>
            <a:spLocks noChangeShapeType="1"/>
          </p:cNvSpPr>
          <p:nvPr/>
        </p:nvSpPr>
        <p:spPr bwMode="auto">
          <a:xfrm>
            <a:off x="7113588" y="33575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16" name="Line 40"/>
          <p:cNvSpPr>
            <a:spLocks noChangeShapeType="1"/>
          </p:cNvSpPr>
          <p:nvPr/>
        </p:nvSpPr>
        <p:spPr bwMode="auto">
          <a:xfrm>
            <a:off x="7113588" y="386080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17" name="Line 41"/>
          <p:cNvSpPr>
            <a:spLocks noChangeShapeType="1"/>
          </p:cNvSpPr>
          <p:nvPr/>
        </p:nvSpPr>
        <p:spPr bwMode="auto">
          <a:xfrm>
            <a:off x="7113588" y="429260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18" name="Line 42"/>
          <p:cNvSpPr>
            <a:spLocks noChangeShapeType="1"/>
          </p:cNvSpPr>
          <p:nvPr/>
        </p:nvSpPr>
        <p:spPr bwMode="auto">
          <a:xfrm>
            <a:off x="7113588" y="472440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19" name="Line 43"/>
          <p:cNvSpPr>
            <a:spLocks noChangeShapeType="1"/>
          </p:cNvSpPr>
          <p:nvPr/>
        </p:nvSpPr>
        <p:spPr bwMode="auto">
          <a:xfrm>
            <a:off x="7113588" y="50847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20" name="Line 44"/>
          <p:cNvSpPr>
            <a:spLocks noChangeShapeType="1"/>
          </p:cNvSpPr>
          <p:nvPr/>
        </p:nvSpPr>
        <p:spPr bwMode="auto">
          <a:xfrm>
            <a:off x="7113588" y="55165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21" name="Line 45"/>
          <p:cNvSpPr>
            <a:spLocks noChangeShapeType="1"/>
          </p:cNvSpPr>
          <p:nvPr/>
        </p:nvSpPr>
        <p:spPr bwMode="auto">
          <a:xfrm>
            <a:off x="7113588" y="594995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22" name="Text Box 46"/>
          <p:cNvSpPr txBox="1">
            <a:spLocks noChangeArrowheads="1"/>
          </p:cNvSpPr>
          <p:nvPr/>
        </p:nvSpPr>
        <p:spPr bwMode="auto">
          <a:xfrm>
            <a:off x="200025" y="2708275"/>
            <a:ext cx="1657350" cy="62071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a-IR" sz="1800">
                <a:latin typeface="Arial" panose="020B0604020202020204" pitchFamily="34" charset="0"/>
              </a:rPr>
              <a:t>Stakeholder</a:t>
            </a:r>
            <a:r>
              <a:rPr lang="en-GB" altLang="fa-IR" sz="1800" baseline="-25000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fa-IR" sz="1600">
                <a:latin typeface="Arial" panose="020B0604020202020204" pitchFamily="34" charset="0"/>
              </a:rPr>
              <a:t>(Country)</a:t>
            </a:r>
            <a:endParaRPr lang="en-GB" altLang="fa-IR" sz="1800">
              <a:latin typeface="Arial" panose="020B0604020202020204" pitchFamily="34" charset="0"/>
            </a:endParaRPr>
          </a:p>
        </p:txBody>
      </p:sp>
      <p:sp>
        <p:nvSpPr>
          <p:cNvPr id="50223" name="Text Box 47"/>
          <p:cNvSpPr txBox="1">
            <a:spLocks noChangeArrowheads="1"/>
          </p:cNvSpPr>
          <p:nvPr/>
        </p:nvSpPr>
        <p:spPr bwMode="auto">
          <a:xfrm>
            <a:off x="200025" y="4581525"/>
            <a:ext cx="1657350" cy="59055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a-IR" sz="1600">
                <a:latin typeface="Arial" panose="020B0604020202020204" pitchFamily="34" charset="0"/>
              </a:rPr>
              <a:t>Stakeholder</a:t>
            </a:r>
            <a:r>
              <a:rPr lang="en-GB" altLang="fa-IR" sz="1600" baseline="-25000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fa-IR" sz="1600">
                <a:latin typeface="Arial" panose="020B0604020202020204" pitchFamily="34" charset="0"/>
              </a:rPr>
              <a:t>(Country)</a:t>
            </a:r>
            <a:endParaRPr lang="en-GB" altLang="fa-IR" sz="1800">
              <a:latin typeface="Arial" panose="020B0604020202020204" pitchFamily="34" charset="0"/>
            </a:endParaRPr>
          </a:p>
        </p:txBody>
      </p:sp>
      <p:graphicFrame>
        <p:nvGraphicFramePr>
          <p:cNvPr id="50224" name="Group 48"/>
          <p:cNvGraphicFramePr>
            <a:graphicFrameLocks noGrp="1"/>
          </p:cNvGraphicFramePr>
          <p:nvPr/>
        </p:nvGraphicFramePr>
        <p:xfrm>
          <a:off x="2144713" y="1700213"/>
          <a:ext cx="1008062" cy="4515359"/>
        </p:xfrm>
        <a:graphic>
          <a:graphicData uri="http://schemas.openxmlformats.org/drawingml/2006/table">
            <a:tbl>
              <a:tblPr/>
              <a:tblGrid>
                <a:gridCol w="1008062">
                  <a:extLst>
                    <a:ext uri="{9D8B030D-6E8A-4147-A177-3AD203B41FA5}">
                      <a16:colId xmlns:a16="http://schemas.microsoft.com/office/drawing/2014/main" xmlns="" val="213728386"/>
                    </a:ext>
                  </a:extLst>
                </a:gridCol>
              </a:tblGrid>
              <a:tr h="7921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NSB/</a:t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NMC 1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63735381"/>
                  </a:ext>
                </a:extLst>
              </a:tr>
              <a:tr h="9699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NSB/</a:t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NMC 2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83832980"/>
                  </a:ext>
                </a:extLst>
              </a:tr>
              <a:tr h="1038225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endParaRPr kumimoji="0" lang="fr-CH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NSB/</a:t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NMC 3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23394041"/>
                  </a:ext>
                </a:extLst>
              </a:tr>
              <a:tr h="842963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NSB/</a:t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NMC 4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34678503"/>
                  </a:ext>
                </a:extLst>
              </a:tr>
              <a:tr h="746125">
                <a:tc>
                  <a:txBody>
                    <a:bodyPr/>
                    <a:lstStyle>
                      <a:lvl1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 eaLnBrk="0" hangingPunct="0">
                        <a:lnSpc>
                          <a:spcPct val="90000"/>
                        </a:lnSpc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SzPct val="7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7000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NSB/</a:t>
                      </a:r>
                      <a:b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fr-CH" alt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NMC...</a:t>
                      </a:r>
                      <a:endParaRPr kumimoji="0" lang="en-US" altLang="fa-I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38879020"/>
                  </a:ext>
                </a:extLst>
              </a:tr>
            </a:tbl>
          </a:graphicData>
        </a:graphic>
      </p:graphicFrame>
      <p:sp>
        <p:nvSpPr>
          <p:cNvPr id="50238" name="Line 62"/>
          <p:cNvSpPr>
            <a:spLocks noChangeShapeType="1"/>
          </p:cNvSpPr>
          <p:nvPr/>
        </p:nvSpPr>
        <p:spPr bwMode="auto">
          <a:xfrm>
            <a:off x="1857375" y="5734050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39" name="Line 63"/>
          <p:cNvSpPr>
            <a:spLocks noChangeShapeType="1"/>
          </p:cNvSpPr>
          <p:nvPr/>
        </p:nvSpPr>
        <p:spPr bwMode="auto">
          <a:xfrm>
            <a:off x="1857375" y="4868863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0" name="Line 64"/>
          <p:cNvSpPr>
            <a:spLocks noChangeShapeType="1"/>
          </p:cNvSpPr>
          <p:nvPr/>
        </p:nvSpPr>
        <p:spPr bwMode="auto">
          <a:xfrm>
            <a:off x="1857375" y="3933825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1" name="Line 65"/>
          <p:cNvSpPr>
            <a:spLocks noChangeShapeType="1"/>
          </p:cNvSpPr>
          <p:nvPr/>
        </p:nvSpPr>
        <p:spPr bwMode="auto">
          <a:xfrm>
            <a:off x="1857375" y="2997200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2" name="Line 66"/>
          <p:cNvSpPr>
            <a:spLocks noChangeShapeType="1"/>
          </p:cNvSpPr>
          <p:nvPr/>
        </p:nvSpPr>
        <p:spPr bwMode="auto">
          <a:xfrm>
            <a:off x="1857375" y="2060575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3" name="Line 67"/>
          <p:cNvSpPr>
            <a:spLocks noChangeShapeType="1"/>
          </p:cNvSpPr>
          <p:nvPr/>
        </p:nvSpPr>
        <p:spPr bwMode="auto">
          <a:xfrm>
            <a:off x="3368675" y="2060575"/>
            <a:ext cx="0" cy="37449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4" name="Line 68"/>
          <p:cNvSpPr>
            <a:spLocks noChangeShapeType="1"/>
          </p:cNvSpPr>
          <p:nvPr/>
        </p:nvSpPr>
        <p:spPr bwMode="auto">
          <a:xfrm>
            <a:off x="3152775" y="2060575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5" name="Line 69"/>
          <p:cNvSpPr>
            <a:spLocks noChangeShapeType="1"/>
          </p:cNvSpPr>
          <p:nvPr/>
        </p:nvSpPr>
        <p:spPr bwMode="auto">
          <a:xfrm>
            <a:off x="3152775" y="2997200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6" name="Line 70"/>
          <p:cNvSpPr>
            <a:spLocks noChangeShapeType="1"/>
          </p:cNvSpPr>
          <p:nvPr/>
        </p:nvSpPr>
        <p:spPr bwMode="auto">
          <a:xfrm>
            <a:off x="3152775" y="4005263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7" name="Line 71"/>
          <p:cNvSpPr>
            <a:spLocks noChangeShapeType="1"/>
          </p:cNvSpPr>
          <p:nvPr/>
        </p:nvSpPr>
        <p:spPr bwMode="auto">
          <a:xfrm>
            <a:off x="3152775" y="4941888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8" name="Line 72"/>
          <p:cNvSpPr>
            <a:spLocks noChangeShapeType="1"/>
          </p:cNvSpPr>
          <p:nvPr/>
        </p:nvSpPr>
        <p:spPr bwMode="auto">
          <a:xfrm>
            <a:off x="3152775" y="5805488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49" name="Line 73"/>
          <p:cNvSpPr>
            <a:spLocks noChangeShapeType="1"/>
          </p:cNvSpPr>
          <p:nvPr/>
        </p:nvSpPr>
        <p:spPr bwMode="auto">
          <a:xfrm>
            <a:off x="3368675" y="38608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50" name="Line 74"/>
          <p:cNvSpPr>
            <a:spLocks noChangeShapeType="1"/>
          </p:cNvSpPr>
          <p:nvPr/>
        </p:nvSpPr>
        <p:spPr bwMode="auto">
          <a:xfrm>
            <a:off x="5168900" y="38608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51" name="Line 75"/>
          <p:cNvSpPr>
            <a:spLocks noChangeShapeType="1"/>
          </p:cNvSpPr>
          <p:nvPr/>
        </p:nvSpPr>
        <p:spPr bwMode="auto">
          <a:xfrm>
            <a:off x="6897688" y="3860800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0252" name="Text Box 76"/>
          <p:cNvSpPr txBox="1">
            <a:spLocks noChangeArrowheads="1"/>
          </p:cNvSpPr>
          <p:nvPr/>
        </p:nvSpPr>
        <p:spPr bwMode="auto">
          <a:xfrm>
            <a:off x="3440113" y="5589588"/>
            <a:ext cx="363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H" altLang="fa-IR" sz="1800">
                <a:latin typeface="Arial" panose="020B0604020202020204" pitchFamily="34" charset="0"/>
              </a:rPr>
              <a:t>NSB = National Standards Body</a:t>
            </a:r>
          </a:p>
          <a:p>
            <a:pPr algn="l"/>
            <a:r>
              <a:rPr lang="fr-CH" altLang="fa-IR" sz="1800">
                <a:latin typeface="Arial" panose="020B0604020202020204" pitchFamily="34" charset="0"/>
              </a:rPr>
              <a:t>NMC = National Mirror Committee</a:t>
            </a:r>
            <a:endParaRPr lang="en-US" altLang="fa-IR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nimBg="1" autoUpdateAnimBg="0"/>
      <p:bldP spid="50182" grpId="0" animBg="1" autoUpdateAnimBg="0"/>
      <p:bldP spid="50183" grpId="0" animBg="1" autoUpdateAnimBg="0"/>
      <p:bldP spid="50184" grpId="0" animBg="1" autoUpdateAnimBg="0"/>
      <p:bldP spid="50185" grpId="0" animBg="1" autoUpdateAnimBg="0"/>
      <p:bldP spid="50222" grpId="0" animBg="1" autoUpdateAnimBg="0"/>
      <p:bldP spid="50223" grpId="0" animBg="1" autoUpdateAnimBg="0"/>
    </p:bldLst>
  </p:timing>
</p:sld>
</file>

<file path=ppt/theme/theme1.xml><?xml version="1.0" encoding="utf-8"?>
<a:theme xmlns:a="http://schemas.openxmlformats.org/drawingml/2006/main" name="iso presentation template 2003">
  <a:themeElements>
    <a:clrScheme name="iso presentation template 2003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iso presentation template 2003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so presentation template 2003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o presentation template 2003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o presentation template 2003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o presentation template 2003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o presentation template 2003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o presentation template 2003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o presentation template 2003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Settings\All Users\Templates\iso presentation template 2003.pot</Template>
  <TotalTime>2890</TotalTime>
  <Words>1222</Words>
  <Application>Microsoft Office PowerPoint</Application>
  <PresentationFormat>A4 Paper (210x297 mm)</PresentationFormat>
  <Paragraphs>226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6" baseType="lpstr">
      <vt:lpstr>Arial Unicode MS</vt:lpstr>
      <vt:lpstr>Arial</vt:lpstr>
      <vt:lpstr>Arial Black</vt:lpstr>
      <vt:lpstr>Arial Narrow</vt:lpstr>
      <vt:lpstr>B Compset</vt:lpstr>
      <vt:lpstr>B Homa</vt:lpstr>
      <vt:lpstr>B Titr</vt:lpstr>
      <vt:lpstr>Tahoma</vt:lpstr>
      <vt:lpstr>Times New Roman</vt:lpstr>
      <vt:lpstr>Titr</vt:lpstr>
      <vt:lpstr>Webdings</vt:lpstr>
      <vt:lpstr>Wingdings</vt:lpstr>
      <vt:lpstr>Yagut</vt:lpstr>
      <vt:lpstr>ZapfDingbats BT</vt:lpstr>
      <vt:lpstr>iso presentation template 2003</vt:lpstr>
      <vt:lpstr>PowerPoint Presentation</vt:lpstr>
      <vt:lpstr>PowerPoint Presentation</vt:lpstr>
      <vt:lpstr>سازمان  ISO</vt:lpstr>
      <vt:lpstr>هدف از استاندارد سازي</vt:lpstr>
      <vt:lpstr>PowerPoint Presentation</vt:lpstr>
      <vt:lpstr>سه نوع عضويت در ISO وجود دارد</vt:lpstr>
      <vt:lpstr>سه نوع عضويت در ISO وجود دارد</vt:lpstr>
      <vt:lpstr>سه نوع عضويت در ISO وجود دارد</vt:lpstr>
      <vt:lpstr>ساختار ISO</vt:lpstr>
      <vt:lpstr>مجمع عمومي </vt:lpstr>
      <vt:lpstr>شوراي ايزو</vt:lpstr>
      <vt:lpstr>هيات مديره فني TMB</vt:lpstr>
      <vt:lpstr>هيات مديره فني </vt:lpstr>
      <vt:lpstr>ساختار كميته هاي ايزو</vt:lpstr>
      <vt:lpstr>عضويت در كميته هاي فني </vt:lpstr>
      <vt:lpstr>عضويت در كميته فني </vt:lpstr>
      <vt:lpstr>عضو ناظر</vt:lpstr>
      <vt:lpstr>عضو در ارتباط</vt:lpstr>
      <vt:lpstr>گروه هاي کاري</vt:lpstr>
      <vt:lpstr>سمت ها در کميته ها</vt:lpstr>
      <vt:lpstr>سمت ها در کميته ها</vt:lpstr>
      <vt:lpstr>ISO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ISO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</dc:creator>
  <cp:lastModifiedBy>DadeFam-43262657</cp:lastModifiedBy>
  <cp:revision>250</cp:revision>
  <dcterms:created xsi:type="dcterms:W3CDTF">2003-06-19T05:38:58Z</dcterms:created>
  <dcterms:modified xsi:type="dcterms:W3CDTF">2023-07-30T01:24:23Z</dcterms:modified>
</cp:coreProperties>
</file>