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8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67" r:id="rId21"/>
    <p:sldId id="276" r:id="rId22"/>
    <p:sldId id="268" r:id="rId23"/>
    <p:sldId id="269" r:id="rId24"/>
  </p:sldIdLst>
  <p:sldSz cx="9144000" cy="6858000" type="screen4x3"/>
  <p:notesSz cx="6858000" cy="9144000"/>
  <p:defaultTextStyle>
    <a:defPPr>
      <a:defRPr lang="fa-IR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8DDF3-B9FD-4C44-8C5E-3FB798108299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D2E54-2372-4EA2-9995-F8532FACFAB1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B004F-6765-4DD8-87DF-73283EAE5647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614D1-5C00-411C-9214-2361776976CA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4E309-F7AB-4E68-B1F7-E1B3F2068A0E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3A5BB-EFA7-4139-A4F2-52379E76AFC6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4CEFE-EE06-4DA4-9A39-2E21C847D8FD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6A75B-AAD1-454F-A11F-EBD93994A84B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D88BD-D603-4347-AA68-03173A449B10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91393-9465-45B6-B928-C86E798EFEA8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9A29C-3390-4FA6-A713-B4CF5586FAFC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BA87C-ABF8-4B9B-A10E-328FF2DFD290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C4F49-9C21-4CB8-B78B-B9C0DD5B9576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CB2DF-3E06-4CC1-B3D8-7D132388317B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0DF8F-5A1C-4D9C-B28B-1E2B6783CFBD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9B3D2-FD52-4386-81ED-AF5736FF92ED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6C3F2-2C35-4C44-A72B-11E858A023C1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B37F5-7084-434E-9653-E35CFC9854D7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7EAC3-1C81-43AA-BA4C-603C7C721890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2C4CB-CEB7-4221-A2DC-D6424692592F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68D32-2CD6-459D-9E01-474AED26F8C3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9FAC-A5AA-4E5E-AE18-181C7AE3E1F9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3700B5-9CDD-4273-96F2-1E3F5D687E6F}" type="datetimeFigureOut">
              <a:rPr lang="fa-IR"/>
              <a:pPr>
                <a:defRPr/>
              </a:pPr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321972-29D6-441B-B443-3D6F94F201DB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ds.yahoo.com/_ylt=A0WTb_gkVzdLuqwAI8ijzbkF/SIG=12lkdvhda/EXP=1262004388/**http:/www.bounty.co.nz/images/uploaded/immunisation/measles1.jpg" TargetMode="External"/><Relationship Id="rId5" Type="http://schemas.openxmlformats.org/officeDocument/2006/relationships/image" Target="../media/image46.jpeg"/><Relationship Id="rId4" Type="http://schemas.openxmlformats.org/officeDocument/2006/relationships/hyperlink" Target="http://rds.yahoo.com/_ylt=A0WTbx9aVzdLwCcBee2jzbkF/SIG=11v2c3gve/EXP=1262004442/**http:/www.idinchildren.com/200612/tdap.jpg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armaceutical-technology.com/projects/sbl_vaccin/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52564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75"/>
          </a:xfrm>
        </p:spPr>
        <p:txBody>
          <a:bodyPr/>
          <a:lstStyle/>
          <a:p>
            <a:pPr eaLnBrk="1" hangingPunct="1"/>
            <a:r>
              <a:rPr lang="fa-IR" sz="3600" dirty="0" smtClean="0">
                <a:cs typeface="2  Titr" pitchFamily="2" charset="-78"/>
              </a:rPr>
              <a:t>مشکلات رده بندی باکتری ها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457200" y="1357313"/>
            <a:ext cx="8472488" cy="4768850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fa-IR" smtClean="0">
                <a:cs typeface="B Nazanin" pitchFamily="2" charset="-78"/>
              </a:rPr>
              <a:t>محدود بودن صفات مورفولوژیک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fa-IR" smtClean="0">
                <a:cs typeface="B Nazanin" pitchFamily="2" charset="-78"/>
              </a:rPr>
              <a:t>نداشتن تولید مثل جنسی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fa-IR" smtClean="0">
                <a:cs typeface="B Nazanin" pitchFamily="2" charset="-78"/>
              </a:rPr>
              <a:t>مشخص نبودن تعریف گونه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fa-IR" smtClean="0">
                <a:cs typeface="B Nazanin" pitchFamily="2" charset="-78"/>
              </a:rPr>
              <a:t>در دست نبودن سنگواره ها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lum bright="20000" contrast="40000"/>
          </a:blip>
          <a:srcRect/>
          <a:stretch>
            <a:fillRect/>
          </a:stretch>
        </p:blipFill>
        <p:spPr bwMode="auto">
          <a:xfrm>
            <a:off x="357158" y="1571612"/>
            <a:ext cx="3840000" cy="47149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3600" smtClean="0">
                <a:cs typeface="2  Titr" pitchFamily="2" charset="-78"/>
              </a:rPr>
              <a:t>روش های رده بندی باکتری ها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4768850"/>
          </a:xfrm>
        </p:spPr>
        <p:txBody>
          <a:bodyPr/>
          <a:lstStyle/>
          <a:p>
            <a:pPr eaLnBrk="1" hangingPunct="1">
              <a:defRPr/>
            </a:pPr>
            <a:r>
              <a:rPr lang="fa-I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رده بندی کلاسیک</a:t>
            </a:r>
          </a:p>
          <a:p>
            <a:pPr algn="justLow" eaLnBrk="1" hangingPunct="1">
              <a:buFont typeface="Arial" pitchFamily="34" charset="0"/>
              <a:buNone/>
              <a:defRPr/>
            </a:pPr>
            <a:r>
              <a:rPr lang="fa-IR" dirty="0">
                <a:cs typeface="B Nazanin" pitchFamily="2" charset="-78"/>
              </a:rPr>
              <a:t>اساس رده بندی خصوصیات مورفولوژیک ، واکنش گرم ، </a:t>
            </a:r>
            <a:r>
              <a:rPr lang="fa-IR" dirty="0" smtClean="0">
                <a:cs typeface="B Nazanin" pitchFamily="2" charset="-78"/>
              </a:rPr>
              <a:t>آزمونهای </a:t>
            </a:r>
            <a:r>
              <a:rPr lang="fa-IR" dirty="0">
                <a:cs typeface="B Nazanin" pitchFamily="2" charset="-78"/>
              </a:rPr>
              <a:t>بیوشیمیایی ، آزمون های سرولوژیک و فاژتایپینگ است.</a:t>
            </a:r>
          </a:p>
        </p:txBody>
      </p:sp>
      <p:pic>
        <p:nvPicPr>
          <p:cNvPr id="4100" name="Picture 4" descr="K:\picture\mic1\you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3286124"/>
            <a:ext cx="5072063" cy="29289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457200" y="571500"/>
            <a:ext cx="8229600" cy="5554663"/>
          </a:xfrm>
        </p:spPr>
        <p:txBody>
          <a:bodyPr/>
          <a:lstStyle/>
          <a:p>
            <a:pPr algn="justLow" eaLnBrk="1" hangingPunct="1">
              <a:defRPr/>
            </a:pPr>
            <a:r>
              <a:rPr lang="fa-I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روش کامپیوتری = </a:t>
            </a:r>
            <a:r>
              <a:rPr lang="fa-I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تاکسونومی </a:t>
            </a:r>
            <a:r>
              <a:rPr lang="fa-I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عددی=روش ادونسونین</a:t>
            </a:r>
          </a:p>
          <a:p>
            <a:pPr algn="justLow" eaLnBrk="1" hangingPunct="1">
              <a:buFont typeface="Arial" pitchFamily="34" charset="0"/>
              <a:buNone/>
              <a:defRPr/>
            </a:pPr>
            <a:r>
              <a:rPr lang="fa-IR" dirty="0">
                <a:cs typeface="B Nazanin" pitchFamily="2" charset="-78"/>
              </a:rPr>
              <a:t>صفات هر باکتری کد گذاری شده و بصورت داده این اطلاعات در کامپیوتر جمع آوری می گردد. آنگاه کامپیوتر صفات هر باکتری را نسبت به صفات باکتری دیگر مطابقت داده و درصد تشابه بین آنها را بدست می آورد.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ontent Placeholder 2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5697538"/>
          </a:xfrm>
        </p:spPr>
        <p:txBody>
          <a:bodyPr/>
          <a:lstStyle/>
          <a:p>
            <a:pPr eaLnBrk="1" hangingPunct="1">
              <a:defRPr/>
            </a:pPr>
            <a:r>
              <a:rPr lang="fa-I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رده بندی ژنتیکی</a:t>
            </a:r>
          </a:p>
          <a:p>
            <a:pPr eaLnBrk="1" hangingPunct="1">
              <a:buFont typeface="Arial" pitchFamily="34" charset="0"/>
              <a:buNone/>
              <a:defRPr/>
            </a:pPr>
            <a:r>
              <a:rPr lang="fa-IR" dirty="0">
                <a:cs typeface="B Nazanin" pitchFamily="2" charset="-78"/>
              </a:rPr>
              <a:t>اساس رده بندی ژنتیکی مقایسه ژنوتیپ باکتری ها بجای فنوتیپ آنها است.</a:t>
            </a:r>
          </a:p>
          <a:p>
            <a:pPr eaLnBrk="1" hangingPunct="1">
              <a:buFont typeface="Arial" pitchFamily="34" charset="0"/>
              <a:buNone/>
              <a:defRPr/>
            </a:pPr>
            <a:r>
              <a:rPr lang="fa-IR" dirty="0">
                <a:cs typeface="B Nazanin" pitchFamily="2" charset="-78"/>
              </a:rPr>
              <a:t>روش های ژنتیکی موجود برای رده بندی باکتری ها</a:t>
            </a:r>
          </a:p>
          <a:p>
            <a:pPr eaLnBrk="1" hangingPunct="1">
              <a:buFont typeface="Arial" pitchFamily="34" charset="0"/>
              <a:buNone/>
              <a:defRPr/>
            </a:pPr>
            <a:r>
              <a:rPr lang="fa-IR" dirty="0">
                <a:cs typeface="B Nazanin" pitchFamily="2" charset="-78"/>
              </a:rPr>
              <a:t>1- محاسبه میزان </a:t>
            </a:r>
            <a:r>
              <a:rPr lang="en-US" dirty="0">
                <a:cs typeface="B Nazanin" pitchFamily="2" charset="-78"/>
              </a:rPr>
              <a:t>G+C</a:t>
            </a:r>
          </a:p>
          <a:p>
            <a:pPr eaLnBrk="1" hangingPunct="1">
              <a:buFont typeface="Arial" pitchFamily="34" charset="0"/>
              <a:buNone/>
              <a:defRPr/>
            </a:pPr>
            <a:r>
              <a:rPr lang="fa-IR" dirty="0">
                <a:cs typeface="B Nazanin" pitchFamily="2" charset="-78"/>
              </a:rPr>
              <a:t>2- </a:t>
            </a:r>
            <a:r>
              <a:rPr lang="fa-IR" dirty="0" smtClean="0">
                <a:cs typeface="B Nazanin" pitchFamily="2" charset="-78"/>
              </a:rPr>
              <a:t>هیبریداسیون </a:t>
            </a:r>
            <a:r>
              <a:rPr lang="en-US" dirty="0">
                <a:cs typeface="B Nazanin" pitchFamily="2" charset="-78"/>
              </a:rPr>
              <a:t>DNA-DNA</a:t>
            </a:r>
          </a:p>
          <a:p>
            <a:pPr eaLnBrk="1" hangingPunct="1">
              <a:buFont typeface="Arial" pitchFamily="34" charset="0"/>
              <a:buNone/>
              <a:defRPr/>
            </a:pPr>
            <a:r>
              <a:rPr lang="fa-IR" dirty="0">
                <a:cs typeface="B Nazanin" pitchFamily="2" charset="-78"/>
              </a:rPr>
              <a:t>3- </a:t>
            </a:r>
            <a:r>
              <a:rPr lang="fa-IR" dirty="0" smtClean="0">
                <a:cs typeface="B Nazanin" pitchFamily="2" charset="-78"/>
              </a:rPr>
              <a:t>هیبریداسیون </a:t>
            </a:r>
            <a:r>
              <a:rPr lang="en-US" dirty="0" err="1">
                <a:cs typeface="B Nazanin" pitchFamily="2" charset="-78"/>
              </a:rPr>
              <a:t>rRNA</a:t>
            </a:r>
            <a:endParaRPr lang="fa-IR" dirty="0">
              <a:cs typeface="B Nazanin" pitchFamily="2" charset="-78"/>
            </a:endParaRPr>
          </a:p>
        </p:txBody>
      </p:sp>
      <p:pic>
        <p:nvPicPr>
          <p:cNvPr id="6147" name="Picture 4"/>
          <p:cNvPicPr>
            <a:picLocks noChangeAspect="1" noChangeArrowheads="1"/>
          </p:cNvPicPr>
          <p:nvPr/>
        </p:nvPicPr>
        <p:blipFill>
          <a:blip r:embed="rId2">
            <a:lum bright="20000" contrast="40000"/>
          </a:blip>
          <a:srcRect/>
          <a:stretch>
            <a:fillRect/>
          </a:stretch>
        </p:blipFill>
        <p:spPr bwMode="auto">
          <a:xfrm>
            <a:off x="428625" y="2714625"/>
            <a:ext cx="2879725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>
            <a:spLocks noGrp="1"/>
          </p:cNvSpPr>
          <p:nvPr>
            <p:ph idx="1"/>
          </p:nvPr>
        </p:nvSpPr>
        <p:spPr>
          <a:xfrm>
            <a:off x="357188" y="571500"/>
            <a:ext cx="8229600" cy="5554663"/>
          </a:xfrm>
        </p:spPr>
        <p:txBody>
          <a:bodyPr/>
          <a:lstStyle/>
          <a:p>
            <a:pPr algn="justLow" eaLnBrk="1" hangingPunct="1">
              <a:defRPr/>
            </a:pPr>
            <a:r>
              <a:rPr lang="fa-I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رده بندی کلاسیک برجی</a:t>
            </a:r>
          </a:p>
          <a:p>
            <a:pPr algn="justLow" eaLnBrk="1" hangingPunct="1">
              <a:buFont typeface="Arial" pitchFamily="34" charset="0"/>
              <a:buNone/>
              <a:defRPr/>
            </a:pPr>
            <a:r>
              <a:rPr lang="fa-IR" dirty="0">
                <a:cs typeface="B Nazanin" pitchFamily="2" charset="-78"/>
              </a:rPr>
              <a:t>اساس روش برجی خصوصیات مورفولوژیک ، واکنش گرم ، </a:t>
            </a:r>
            <a:r>
              <a:rPr lang="fa-IR" dirty="0" smtClean="0">
                <a:cs typeface="B Nazanin" pitchFamily="2" charset="-78"/>
              </a:rPr>
              <a:t>آزمونهای </a:t>
            </a:r>
            <a:r>
              <a:rPr lang="fa-IR" dirty="0">
                <a:cs typeface="B Nazanin" pitchFamily="2" charset="-78"/>
              </a:rPr>
              <a:t>بیوشیمیایی ، آزمون های سرولوژیک و فاژتایپینگ است که در تمام موارد با محاسبه </a:t>
            </a:r>
            <a:r>
              <a:rPr lang="en-US" dirty="0">
                <a:cs typeface="B Nazanin" pitchFamily="2" charset="-78"/>
              </a:rPr>
              <a:t>G+C</a:t>
            </a:r>
            <a:r>
              <a:rPr lang="fa-IR" dirty="0">
                <a:cs typeface="B Nazanin" pitchFamily="2" charset="-78"/>
              </a:rPr>
              <a:t> آنرا تأئید کرده است.</a:t>
            </a:r>
          </a:p>
          <a:p>
            <a:pPr algn="justLow" eaLnBrk="1" hangingPunct="1">
              <a:buFont typeface="Arial" pitchFamily="34" charset="0"/>
              <a:buNone/>
              <a:defRPr/>
            </a:pPr>
            <a:endParaRPr lang="fa-IR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lum bright="20000" contrast="-10000"/>
          </a:blip>
          <a:srcRect/>
          <a:stretch>
            <a:fillRect/>
          </a:stretch>
        </p:blipFill>
        <p:spPr bwMode="auto">
          <a:xfrm>
            <a:off x="714375" y="2857500"/>
            <a:ext cx="2879725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571500" y="0"/>
            <a:ext cx="8229600" cy="1143000"/>
          </a:xfrm>
        </p:spPr>
        <p:txBody>
          <a:bodyPr/>
          <a:lstStyle/>
          <a:p>
            <a:pPr eaLnBrk="1" hangingPunct="1"/>
            <a:r>
              <a:rPr lang="fa-IR" sz="3600" smtClean="0">
                <a:cs typeface="2  Titr" pitchFamily="2" charset="-78"/>
              </a:rPr>
              <a:t>گروه های مهم باکتری ها از نظر پزشکی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fa-IR" sz="4000" b="1" i="1" smtClean="0">
                <a:cs typeface="B Nazanin" pitchFamily="2" charset="-78"/>
              </a:rPr>
              <a:t>اسپیروکت ها </a:t>
            </a:r>
          </a:p>
          <a:p>
            <a:pPr algn="justLow" eaLnBrk="1" hangingPunct="1"/>
            <a:r>
              <a:rPr lang="fa-IR" sz="2800" smtClean="0">
                <a:cs typeface="B Nazanin" pitchFamily="2" charset="-78"/>
              </a:rPr>
              <a:t>باکتری هایی مارپیچ اند که در خاک ، فاضلاب ، آبهای آلوده پیدا      می شوند. تعدادی از آنها پاتوژن انسانی هستند.</a:t>
            </a:r>
          </a:p>
          <a:p>
            <a:pPr algn="justLow" eaLnBrk="1" hangingPunct="1"/>
            <a:r>
              <a:rPr lang="fa-IR" sz="2800" smtClean="0">
                <a:cs typeface="B Nazanin" pitchFamily="2" charset="-78"/>
              </a:rPr>
              <a:t>اسپیروکتها به کمک فلاژل پری پلاسمی حرکت می کند.</a:t>
            </a:r>
          </a:p>
          <a:p>
            <a:pPr algn="justLow" eaLnBrk="1" hangingPunct="1"/>
            <a:r>
              <a:rPr lang="fa-IR" sz="2800" smtClean="0">
                <a:cs typeface="B Nazanin" pitchFamily="2" charset="-78"/>
              </a:rPr>
              <a:t>قابل انعطاف هستند.</a:t>
            </a:r>
          </a:p>
        </p:txBody>
      </p:sp>
      <p:pic>
        <p:nvPicPr>
          <p:cNvPr id="8196" name="Picture 5" descr="http://www.wales.nhs.uk/sites3/gallery/719/syphilisbacateri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3571875"/>
            <a:ext cx="485775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/>
          <p:cNvSpPr>
            <a:spLocks noGrp="1"/>
          </p:cNvSpPr>
          <p:nvPr>
            <p:ph idx="1"/>
          </p:nvPr>
        </p:nvSpPr>
        <p:spPr>
          <a:xfrm>
            <a:off x="457200" y="714375"/>
            <a:ext cx="8229600" cy="5411788"/>
          </a:xfrm>
        </p:spPr>
        <p:txBody>
          <a:bodyPr/>
          <a:lstStyle/>
          <a:p>
            <a:pPr eaLnBrk="1" hangingPunct="1"/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Treponema pallidum</a:t>
            </a:r>
            <a:r>
              <a:rPr lang="fa-IR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mtClean="0">
                <a:cs typeface="B Nazanin" pitchFamily="2" charset="-78"/>
              </a:rPr>
              <a:t>عامل بیماری سفلیس</a:t>
            </a:r>
          </a:p>
          <a:p>
            <a:pPr eaLnBrk="1" hangingPunct="1"/>
            <a:r>
              <a:rPr lang="fa-IR" smtClean="0">
                <a:cs typeface="B Nazanin" pitchFamily="2" charset="-78"/>
              </a:rPr>
              <a:t>بیماری مقاربتی است.</a:t>
            </a:r>
          </a:p>
          <a:p>
            <a:pPr eaLnBrk="1" hangingPunct="1"/>
            <a:r>
              <a:rPr lang="fa-IR" smtClean="0">
                <a:cs typeface="B Nazanin" pitchFamily="2" charset="-78"/>
              </a:rPr>
              <a:t>در محیط آزمایشگاهی رشد نمی کند</a:t>
            </a:r>
          </a:p>
          <a:p>
            <a:pPr eaLnBrk="1" hangingPunct="1"/>
            <a:endParaRPr lang="fa-IR" smtClean="0">
              <a:cs typeface="B Nazanin" pitchFamily="2" charset="-78"/>
            </a:endParaRPr>
          </a:p>
        </p:txBody>
      </p:sp>
      <p:pic>
        <p:nvPicPr>
          <p:cNvPr id="9219" name="Picture 3" descr="K:\picture\spirochetts\treponema\arg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314325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K:\picture\spirochetts\images[65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3143250"/>
            <a:ext cx="3071813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1"/>
          </p:nvPr>
        </p:nvSpPr>
        <p:spPr>
          <a:xfrm>
            <a:off x="457200" y="642938"/>
            <a:ext cx="8229600" cy="5483225"/>
          </a:xfrm>
        </p:spPr>
        <p:txBody>
          <a:bodyPr/>
          <a:lstStyle/>
          <a:p>
            <a:pPr eaLnBrk="1" hangingPunct="1"/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Borrelia recurrentis</a:t>
            </a:r>
            <a:r>
              <a:rPr lang="fa-IR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2800" smtClean="0">
                <a:cs typeface="B Nazanin" pitchFamily="2" charset="-78"/>
              </a:rPr>
              <a:t>عامل تب راجعه </a:t>
            </a:r>
          </a:p>
          <a:p>
            <a:pPr eaLnBrk="1" hangingPunct="1"/>
            <a:r>
              <a:rPr lang="fa-IR" sz="2800" smtClean="0">
                <a:cs typeface="B Nazanin" pitchFamily="2" charset="-78"/>
              </a:rPr>
              <a:t>توسط بندپاها مثل کنه و شپش به انسان منتقل می شوند.</a:t>
            </a:r>
          </a:p>
          <a:p>
            <a:pPr eaLnBrk="1" hangingPunct="1"/>
            <a:r>
              <a:rPr lang="fa-IR" sz="2800" smtClean="0">
                <a:cs typeface="B Nazanin" pitchFamily="2" charset="-78"/>
              </a:rPr>
              <a:t>در محیط آزمایشگاهی رشد می کند</a:t>
            </a:r>
          </a:p>
          <a:p>
            <a:pPr eaLnBrk="1" hangingPunct="1"/>
            <a:endParaRPr lang="fa-IR" smtClean="0">
              <a:cs typeface="B Nazanin" pitchFamily="2" charset="-78"/>
            </a:endParaRPr>
          </a:p>
          <a:p>
            <a:pPr eaLnBrk="1" hangingPunct="1"/>
            <a:endParaRPr lang="fa-IR" smtClean="0">
              <a:cs typeface="B Nazanin" pitchFamily="2" charset="-78"/>
            </a:endParaRPr>
          </a:p>
          <a:p>
            <a:pPr eaLnBrk="1" hangingPunct="1"/>
            <a:endParaRPr lang="fa-IR" smtClean="0">
              <a:cs typeface="B Nazanin" pitchFamily="2" charset="-78"/>
            </a:endParaRPr>
          </a:p>
          <a:p>
            <a:pPr eaLnBrk="1" hangingPunct="1"/>
            <a:endParaRPr lang="fa-IR" smtClean="0">
              <a:cs typeface="B Nazanin" pitchFamily="2" charset="-78"/>
            </a:endParaRPr>
          </a:p>
          <a:p>
            <a:pPr eaLnBrk="1" hangingPunct="1"/>
            <a:endParaRPr lang="fa-IR" smtClean="0"/>
          </a:p>
          <a:p>
            <a:pPr eaLnBrk="1" hangingPunct="1"/>
            <a:endParaRPr lang="en-US" smtClean="0">
              <a:cs typeface="Arial" pitchFamily="34" charset="0"/>
            </a:endParaRPr>
          </a:p>
        </p:txBody>
      </p:sp>
      <p:pic>
        <p:nvPicPr>
          <p:cNvPr id="10243" name="Picture 3" descr="K:\picture\spirochetts\borelliea\172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928938"/>
            <a:ext cx="3810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K:\picture\spirochetts\borelliea\b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2928938"/>
            <a:ext cx="3500437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457200" y="642938"/>
            <a:ext cx="8229600" cy="5483225"/>
          </a:xfrm>
        </p:spPr>
        <p:txBody>
          <a:bodyPr/>
          <a:lstStyle/>
          <a:p>
            <a:pPr eaLnBrk="1" hangingPunct="1"/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Leptospira</a:t>
            </a:r>
            <a:r>
              <a:rPr lang="fa-IR" smtClean="0">
                <a:cs typeface="B Nazanin" pitchFamily="2" charset="-78"/>
              </a:rPr>
              <a:t> عامل لپتوسپیروزیس در انسان هستند.</a:t>
            </a:r>
          </a:p>
          <a:p>
            <a:pPr eaLnBrk="1" hangingPunct="1"/>
            <a:r>
              <a:rPr lang="fa-IR" smtClean="0">
                <a:cs typeface="B Nazanin" pitchFamily="2" charset="-78"/>
              </a:rPr>
              <a:t>از طریق آب آلوده به ادرار حیوانات از راه خراش جلدی یا خوردن به انسان منتقل می شوند.</a:t>
            </a:r>
          </a:p>
          <a:p>
            <a:pPr eaLnBrk="1" hangingPunct="1"/>
            <a:endParaRPr lang="fa-IR" smtClean="0">
              <a:cs typeface="B Nazanin" pitchFamily="2" charset="-78"/>
            </a:endParaRPr>
          </a:p>
        </p:txBody>
      </p:sp>
      <p:pic>
        <p:nvPicPr>
          <p:cNvPr id="11267" name="Picture 3" descr="K:\picture\spirochetts\leptospira\spirill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5" y="3071813"/>
            <a:ext cx="35718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K:\picture\spirochetts\leptospira\image_23578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3143250"/>
            <a:ext cx="4191000" cy="304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algn="r" eaLnBrk="1" hangingPunct="1"/>
            <a:r>
              <a:rPr lang="fa-IR" sz="3600" smtClean="0">
                <a:cs typeface="2  Titr" pitchFamily="2" charset="-78"/>
              </a:rPr>
              <a:t>باکتری های مارپیچی و خمیده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3786188" y="1285875"/>
            <a:ext cx="4900612" cy="4840288"/>
          </a:xfrm>
        </p:spPr>
        <p:txBody>
          <a:bodyPr/>
          <a:lstStyle/>
          <a:p>
            <a:pPr algn="justLow" eaLnBrk="1" hangingPunct="1"/>
            <a:r>
              <a:rPr lang="fa-IR" sz="2800" smtClean="0">
                <a:cs typeface="B Nazanin" pitchFamily="2" charset="-78"/>
              </a:rPr>
              <a:t>این گروه از باکتری های مارپیچ غیرقابل انعطاف هستند.</a:t>
            </a:r>
          </a:p>
          <a:p>
            <a:pPr algn="justLow" eaLnBrk="1" hangingPunct="1"/>
            <a:r>
              <a:rPr lang="fa-IR" sz="2800" smtClean="0">
                <a:cs typeface="B Nazanin" pitchFamily="2" charset="-78"/>
              </a:rPr>
              <a:t>واجد فلاژل های آزاد اند.</a:t>
            </a:r>
          </a:p>
          <a:p>
            <a:pPr algn="justLow" eaLnBrk="1" hangingPunct="1"/>
            <a:r>
              <a:rPr lang="fa-IR" sz="2800" smtClean="0">
                <a:cs typeface="B Nazanin" pitchFamily="2" charset="-78"/>
              </a:rPr>
              <a:t>در آب ها پیدا می شوند و انواعی از آنها نیز پاتوژن انسان اند.</a:t>
            </a:r>
          </a:p>
          <a:p>
            <a:pPr algn="justLow" eaLnBrk="1" hangingPunct="1">
              <a:buFont typeface="Wingdings" pitchFamily="2" charset="2"/>
              <a:buChar char="ü"/>
            </a:pP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Campylobacter fetus</a:t>
            </a:r>
            <a:r>
              <a:rPr lang="fa-IR" sz="2800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2800" smtClean="0">
                <a:cs typeface="B Nazanin" pitchFamily="2" charset="-78"/>
              </a:rPr>
              <a:t>عامل مسمومیت غذایی در انسان</a:t>
            </a:r>
          </a:p>
          <a:p>
            <a:pPr algn="justLow" eaLnBrk="1" hangingPunct="1">
              <a:buFont typeface="Wingdings" pitchFamily="2" charset="2"/>
              <a:buChar char="ü"/>
            </a:pP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Helicobacter pylori</a:t>
            </a:r>
            <a:r>
              <a:rPr lang="fa-IR" sz="2800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2800" smtClean="0">
                <a:cs typeface="B Nazanin" pitchFamily="2" charset="-78"/>
              </a:rPr>
              <a:t>عامل گاستریت</a:t>
            </a:r>
          </a:p>
          <a:p>
            <a:pPr algn="justLow" eaLnBrk="1" hangingPunct="1"/>
            <a:endParaRPr lang="fa-IR" sz="2800" smtClean="0">
              <a:cs typeface="B Nazanin" pitchFamily="2" charset="-78"/>
            </a:endParaRPr>
          </a:p>
        </p:txBody>
      </p:sp>
      <p:pic>
        <p:nvPicPr>
          <p:cNvPr id="12292" name="Picture 5" descr="http://pathmicro.med.sc.edu/fox/campylo-cd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500313"/>
            <a:ext cx="3000375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7" descr="http://www.buddycom.com/bacteria/gnr/campyflag10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3714750"/>
            <a:ext cx="1428750" cy="69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9" descr="http://wpcontent.answers.com/wikipedia/commons/thumb/b/ba/Campylobacter.jpg/250px-Campylobact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500063"/>
            <a:ext cx="2928937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11" descr="http://www.steadyhealth.com/articles/user_files/11361/Image/Helicobacter%20The%20Bacteria%20that%20Cause%20Ulcers.jpg"/>
          <p:cNvPicPr>
            <a:picLocks noChangeAspect="1" noChangeArrowheads="1"/>
          </p:cNvPicPr>
          <p:nvPr/>
        </p:nvPicPr>
        <p:blipFill>
          <a:blip r:embed="rId5"/>
          <a:srcRect l="10149" t="1578" r="3185" b="14104"/>
          <a:stretch>
            <a:fillRect/>
          </a:stretch>
        </p:blipFill>
        <p:spPr bwMode="auto">
          <a:xfrm>
            <a:off x="285750" y="4643438"/>
            <a:ext cx="3000375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fa-IR" sz="3600" smtClean="0">
                <a:cs typeface="2  Titr" pitchFamily="2" charset="-78"/>
              </a:rPr>
              <a:t>باسیل های گرم مثبت اسپوردار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3" y="1143000"/>
            <a:ext cx="8472487" cy="4983163"/>
          </a:xfrm>
        </p:spPr>
        <p:txBody>
          <a:bodyPr/>
          <a:lstStyle/>
          <a:p>
            <a:pPr eaLnBrk="1" hangingPunct="1">
              <a:defRPr/>
            </a:pPr>
            <a:r>
              <a:rPr lang="fa-IR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خانواده باسیلاسه آ</a:t>
            </a:r>
          </a:p>
          <a:p>
            <a:pPr algn="l" rtl="0" eaLnBrk="1" hangingPunct="1">
              <a:defRPr/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Bacillus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anthrasis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2800" dirty="0">
                <a:cs typeface="B Nazanin" pitchFamily="2" charset="-78"/>
              </a:rPr>
              <a:t>(</a:t>
            </a:r>
            <a:r>
              <a:rPr lang="fa-IR" sz="2800" dirty="0">
                <a:latin typeface="Times New Roman" pitchFamily="18" charset="0"/>
                <a:cs typeface="B Nazanin" pitchFamily="2" charset="-78"/>
              </a:rPr>
              <a:t>عامل</a:t>
            </a:r>
            <a:r>
              <a:rPr lang="fa-IR" sz="2800" dirty="0">
                <a:cs typeface="B Nazanin" pitchFamily="2" charset="-78"/>
              </a:rPr>
              <a:t> سیاه زخم) </a:t>
            </a:r>
          </a:p>
          <a:p>
            <a:pPr algn="l" rtl="0" eaLnBrk="1" hangingPunct="1">
              <a:defRPr/>
            </a:pPr>
            <a:endParaRPr lang="fa-IR" sz="2800" dirty="0">
              <a:cs typeface="B Nazanin" pitchFamily="2" charset="-78"/>
            </a:endParaRPr>
          </a:p>
          <a:p>
            <a:pPr algn="l" rtl="0" eaLnBrk="1" hangingPunct="1">
              <a:defRPr/>
            </a:pPr>
            <a:endParaRPr lang="fa-IR" sz="2800" dirty="0">
              <a:cs typeface="B Nazanin" pitchFamily="2" charset="-78"/>
            </a:endParaRPr>
          </a:p>
          <a:p>
            <a:pPr algn="l" rtl="0" eaLnBrk="1" hangingPunct="1">
              <a:defRPr/>
            </a:pPr>
            <a:endParaRPr lang="fa-IR" sz="2800" dirty="0">
              <a:cs typeface="B Nazanin" pitchFamily="2" charset="-78"/>
            </a:endParaRPr>
          </a:p>
          <a:p>
            <a:pPr algn="l" rtl="0" eaLnBrk="1" hangingPunct="1">
              <a:defRPr/>
            </a:pPr>
            <a:endParaRPr lang="en-US" sz="2800" dirty="0">
              <a:cs typeface="B Nazanin" pitchFamily="2" charset="-78"/>
            </a:endParaRPr>
          </a:p>
          <a:p>
            <a:pPr algn="l" rtl="0" eaLnBrk="1" hangingPunct="1">
              <a:defRPr/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Bacillus cereus </a:t>
            </a:r>
            <a:r>
              <a:rPr lang="fa-IR" sz="2800" dirty="0">
                <a:cs typeface="B Nazanin" pitchFamily="2" charset="-78"/>
              </a:rPr>
              <a:t>(عامل مسمومیت غذایی) </a:t>
            </a:r>
          </a:p>
        </p:txBody>
      </p:sp>
      <p:pic>
        <p:nvPicPr>
          <p:cNvPr id="13316" name="Picture 1" descr="K:\picture\bacillus\190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3" y="2500313"/>
            <a:ext cx="3333750" cy="202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2" descr="K:\picture\bacillus\Bacillus_anthracis_Gra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63" y="2571750"/>
            <a:ext cx="3262312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3" descr="K:\picture\bacillus\B.cereu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4714875"/>
            <a:ext cx="2409825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3" y="357188"/>
            <a:ext cx="8472487" cy="5768975"/>
          </a:xfrm>
        </p:spPr>
        <p:txBody>
          <a:bodyPr/>
          <a:lstStyle/>
          <a:p>
            <a:pPr eaLnBrk="1" hangingPunct="1">
              <a:defRPr/>
            </a:pPr>
            <a:r>
              <a:rPr lang="fa-I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کلستریدیوم ها</a:t>
            </a:r>
          </a:p>
          <a:p>
            <a:pPr algn="l" rtl="0" eaLnBrk="1" hangingPunct="1">
              <a:defRPr/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Clostridium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tetani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2800" dirty="0">
                <a:cs typeface="B Nazanin" pitchFamily="2" charset="-78"/>
              </a:rPr>
              <a:t>(عامل کزاز) </a:t>
            </a:r>
          </a:p>
        </p:txBody>
      </p:sp>
      <p:pic>
        <p:nvPicPr>
          <p:cNvPr id="14339" name="Picture 1" descr="K:\picture\clostridium\tetani\tetanu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0" y="1428750"/>
            <a:ext cx="30003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2" descr="K:\picture\clostridium\tetani\tetanus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1785938"/>
            <a:ext cx="19018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3" descr="K:\picture\clostridium\tetani\tetanus-pathoge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3" y="4214813"/>
            <a:ext cx="357187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4" descr="K:\picture\clostridium\tetani\Tetanus 0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63" y="1857375"/>
            <a:ext cx="2690812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5697538"/>
          </a:xfrm>
        </p:spPr>
        <p:txBody>
          <a:bodyPr/>
          <a:lstStyle/>
          <a:p>
            <a:pPr algn="l" rtl="0" eaLnBrk="1" hangingPunct="1"/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Clostridium butolinum </a:t>
            </a:r>
            <a:r>
              <a:rPr lang="fa-IR" sz="2800" smtClean="0">
                <a:cs typeface="B Nazanin" pitchFamily="2" charset="-78"/>
              </a:rPr>
              <a:t>(عامل بوتولیسم )</a:t>
            </a:r>
          </a:p>
          <a:p>
            <a:pPr eaLnBrk="1" hangingPunct="1"/>
            <a:endParaRPr lang="fa-IR" smtClean="0"/>
          </a:p>
        </p:txBody>
      </p:sp>
      <p:pic>
        <p:nvPicPr>
          <p:cNvPr id="15363" name="Picture 2" descr="K:\picture\clostridium\botolinum\untitled1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1214438"/>
            <a:ext cx="201295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 descr="K:\picture\clostridium\botolinum\clostridium_botulinu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50" y="4000500"/>
            <a:ext cx="26670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K:\picture\clostridium\botolinum\infant_botulis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857375"/>
            <a:ext cx="3214687" cy="416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57200" y="642938"/>
            <a:ext cx="8229600" cy="5483225"/>
          </a:xfrm>
        </p:spPr>
        <p:txBody>
          <a:bodyPr/>
          <a:lstStyle/>
          <a:p>
            <a:pPr algn="l" rtl="0" eaLnBrk="1" hangingPunct="1"/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Clostridium perfringens </a:t>
            </a:r>
            <a:r>
              <a:rPr lang="fa-IR" sz="2800" smtClean="0">
                <a:cs typeface="B Nazanin" pitchFamily="2" charset="-78"/>
              </a:rPr>
              <a:t>( عامل قانقاریا) </a:t>
            </a:r>
          </a:p>
          <a:p>
            <a:pPr eaLnBrk="1" hangingPunct="1"/>
            <a:endParaRPr lang="fa-IR" smtClean="0"/>
          </a:p>
        </p:txBody>
      </p:sp>
      <p:pic>
        <p:nvPicPr>
          <p:cNvPr id="16387" name="Picture 2" descr="K:\picture\clostridium\perfringens\756148-780913-782709-17053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5" y="1571625"/>
            <a:ext cx="39052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3" descr="K:\picture\clostridium\perfringens\b323-5 Clostridium perfringens[1]. India ink preparation showing capsules  Mayhe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1500188"/>
            <a:ext cx="345598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4" descr="K:\picture\clostridium\perfringens\foodpoisoning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75" y="4429125"/>
            <a:ext cx="4491038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hangingPunct="1"/>
            <a:r>
              <a:rPr lang="fa-IR" sz="3600" smtClean="0">
                <a:cs typeface="2  Titr" pitchFamily="2" charset="-78"/>
              </a:rPr>
              <a:t>باسیل های گرم مثبت بدون اسپور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" y="1071563"/>
            <a:ext cx="8229600" cy="5054600"/>
          </a:xfrm>
        </p:spPr>
        <p:txBody>
          <a:bodyPr/>
          <a:lstStyle/>
          <a:p>
            <a:pPr eaLnBrk="1" hangingPunct="1">
              <a:defRPr/>
            </a:pPr>
            <a:r>
              <a:rPr lang="fa-I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کورینه باکتریوم ها</a:t>
            </a:r>
          </a:p>
          <a:p>
            <a:pPr algn="l" rtl="0" eaLnBrk="1" hangingPunct="1">
              <a:defRPr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Corynebacterium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diphtheriae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2800" dirty="0">
                <a:cs typeface="B Nazanin" pitchFamily="2" charset="-78"/>
              </a:rPr>
              <a:t>(عامل دیفتری ) </a:t>
            </a:r>
          </a:p>
        </p:txBody>
      </p:sp>
      <p:pic>
        <p:nvPicPr>
          <p:cNvPr id="17412" name="Picture 1" descr="K:\picture\corynebacterium\CG_contr_cutou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2214563"/>
            <a:ext cx="3143250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2" descr="K:\picture\corynebacterium\untitled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2286000"/>
            <a:ext cx="30003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3" descr="K:\picture\corynebacterium\mem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88" y="4429125"/>
            <a:ext cx="3214687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hangingPunct="1"/>
            <a:r>
              <a:rPr lang="fa-IR" sz="3600" smtClean="0">
                <a:cs typeface="2  Titr" pitchFamily="2" charset="-78"/>
              </a:rPr>
              <a:t>کوکسی های گرم مثبت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eaLnBrk="1" hangingPunct="1"/>
            <a:r>
              <a:rPr lang="fa-IR" b="1" i="1" smtClean="0">
                <a:cs typeface="B Nazanin" pitchFamily="2" charset="-78"/>
              </a:rPr>
              <a:t>استافیلوکوکوس</a:t>
            </a:r>
          </a:p>
          <a:p>
            <a:pPr algn="l" rtl="0" eaLnBrk="1" hangingPunct="1"/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Staphylococcus aureus </a:t>
            </a:r>
            <a:r>
              <a:rPr lang="fa-IR" sz="2800" smtClean="0">
                <a:cs typeface="B Nazanin" pitchFamily="2" charset="-78"/>
              </a:rPr>
              <a:t>(عامل عفونت های فرصت طلب)</a:t>
            </a:r>
          </a:p>
          <a:p>
            <a:pPr eaLnBrk="1" hangingPunct="1"/>
            <a:endParaRPr lang="fa-IR" sz="2800" smtClean="0">
              <a:cs typeface="B Nazanin" pitchFamily="2" charset="-78"/>
            </a:endParaRPr>
          </a:p>
          <a:p>
            <a:pPr eaLnBrk="1" hangingPunct="1"/>
            <a:endParaRPr lang="fa-IR" sz="2800" smtClean="0">
              <a:cs typeface="B Nazanin" pitchFamily="2" charset="-78"/>
            </a:endParaRPr>
          </a:p>
        </p:txBody>
      </p:sp>
      <p:pic>
        <p:nvPicPr>
          <p:cNvPr id="18436" name="Picture 1" descr="K:\picture\strep\strep.faecalis\Staphylococcus_Cultu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2571750"/>
            <a:ext cx="32146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2" descr="K:\picture\neisseria\19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2571750"/>
            <a:ext cx="381000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88"/>
            <a:ext cx="8401050" cy="5768975"/>
          </a:xfrm>
        </p:spPr>
        <p:txBody>
          <a:bodyPr/>
          <a:lstStyle/>
          <a:p>
            <a:pPr eaLnBrk="1" hangingPunct="1">
              <a:defRPr/>
            </a:pPr>
            <a:r>
              <a:rPr lang="fa-I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استرپتوکوکها</a:t>
            </a:r>
          </a:p>
          <a:p>
            <a:pPr algn="l" rtl="0" eaLnBrk="1" hangingPunct="1">
              <a:defRPr/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Streptococcus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pyogenes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2800" dirty="0">
                <a:cs typeface="B Nazanin" pitchFamily="2" charset="-78"/>
              </a:rPr>
              <a:t>(عامل گلودرد چرکی و مخملک )</a:t>
            </a:r>
          </a:p>
          <a:p>
            <a:pPr algn="l" rtl="0" eaLnBrk="1" hangingPunct="1">
              <a:defRPr/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Streptococcus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pneumoniae</a:t>
            </a:r>
            <a:r>
              <a:rPr lang="fa-IR" sz="2800" dirty="0">
                <a:cs typeface="B Nazanin" pitchFamily="2" charset="-78"/>
              </a:rPr>
              <a:t>(عامل پنومونی) </a:t>
            </a:r>
          </a:p>
        </p:txBody>
      </p:sp>
      <p:pic>
        <p:nvPicPr>
          <p:cNvPr id="19459" name="Picture 1" descr="K:\picture\strep\84150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2428875"/>
            <a:ext cx="2786062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2" descr="K:\picture\strep\strep.faecalis\Enterococcu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4572000"/>
            <a:ext cx="2714625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3" descr="K:\picture\strep\2352-0550x04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5" y="2357438"/>
            <a:ext cx="3429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4" descr="K:\picture\strep\Scarlet_Fever_Tongu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86688" y="5072063"/>
            <a:ext cx="114300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fa-IR" sz="3600" smtClean="0">
                <a:cs typeface="2  Titr" pitchFamily="2" charset="-78"/>
              </a:rPr>
              <a:t>کوکسی های گرم منفی هوازی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eaLnBrk="1" hangingPunct="1"/>
            <a:r>
              <a:rPr lang="fa-IR" sz="2800" smtClean="0">
                <a:cs typeface="B Nazanin" pitchFamily="2" charset="-78"/>
              </a:rPr>
              <a:t>نایسریاها</a:t>
            </a:r>
          </a:p>
          <a:p>
            <a:pPr algn="l" rtl="0" eaLnBrk="1" hangingPunct="1"/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Neisseria gonorrhoae</a:t>
            </a:r>
            <a:r>
              <a:rPr lang="fa-IR" sz="2800" smtClean="0">
                <a:cs typeface="B Nazanin" pitchFamily="2" charset="-78"/>
              </a:rPr>
              <a:t>(عامل سوزاک) </a:t>
            </a:r>
          </a:p>
          <a:p>
            <a:pPr algn="l" rtl="0" eaLnBrk="1" hangingPunct="1"/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Neisseria meningitidis </a:t>
            </a:r>
            <a:r>
              <a:rPr lang="fa-IR" sz="2800" smtClean="0">
                <a:cs typeface="B Nazanin" pitchFamily="2" charset="-78"/>
              </a:rPr>
              <a:t>(عامل مننژیت) </a:t>
            </a:r>
          </a:p>
        </p:txBody>
      </p:sp>
      <p:pic>
        <p:nvPicPr>
          <p:cNvPr id="20484" name="Picture 1" descr="K:\picture\neisseria\2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3143250"/>
            <a:ext cx="3052763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2" descr="K:\picture\neisseria\6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50" y="3071813"/>
            <a:ext cx="3338513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fa-IR" sz="3600" smtClean="0">
                <a:cs typeface="2  Titr" pitchFamily="2" charset="-78"/>
              </a:rPr>
              <a:t>باسیلهای گرم منفی هوازی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983163"/>
          </a:xfrm>
        </p:spPr>
        <p:txBody>
          <a:bodyPr/>
          <a:lstStyle/>
          <a:p>
            <a:pPr algn="l" rtl="0" eaLnBrk="1" hangingPunct="1"/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Pseudomonas    P.aeruginosa </a:t>
            </a:r>
            <a:r>
              <a:rPr lang="fa-IR" sz="2800" b="1" i="1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a-IR" sz="2800" smtClean="0">
                <a:cs typeface="B Nazanin" pitchFamily="2" charset="-78"/>
              </a:rPr>
              <a:t>عامل انواع عفونتهای فرصت طلب) </a:t>
            </a:r>
            <a:endParaRPr lang="en-US" sz="2800" smtClean="0">
              <a:cs typeface="B Nazanin" pitchFamily="2" charset="-78"/>
            </a:endParaRPr>
          </a:p>
          <a:p>
            <a:pPr algn="l" rtl="0" eaLnBrk="1" hangingPunct="1">
              <a:buFont typeface="Arial" pitchFamily="34" charset="0"/>
              <a:buNone/>
            </a:pPr>
            <a:endParaRPr lang="fa-IR" sz="2800" b="1" i="1" smtClean="0">
              <a:latin typeface="Times New Roman" pitchFamily="18" charset="0"/>
              <a:cs typeface="Times New Roman" pitchFamily="18" charset="0"/>
            </a:endParaRPr>
          </a:p>
          <a:p>
            <a:pPr algn="l" rtl="0" eaLnBrk="1" hangingPunct="1">
              <a:buFont typeface="Arial" pitchFamily="34" charset="0"/>
              <a:buNone/>
            </a:pPr>
            <a:endParaRPr lang="fa-IR" sz="2800" b="1" i="1" smtClean="0">
              <a:latin typeface="Times New Roman" pitchFamily="18" charset="0"/>
              <a:cs typeface="Times New Roman" pitchFamily="18" charset="0"/>
            </a:endParaRPr>
          </a:p>
          <a:p>
            <a:pPr algn="l" rtl="0" eaLnBrk="1" hangingPunct="1">
              <a:buFont typeface="Arial" pitchFamily="34" charset="0"/>
              <a:buNone/>
            </a:pPr>
            <a:endParaRPr lang="fa-IR" sz="2800" b="1" i="1" smtClean="0">
              <a:latin typeface="Times New Roman" pitchFamily="18" charset="0"/>
              <a:cs typeface="Times New Roman" pitchFamily="18" charset="0"/>
            </a:endParaRPr>
          </a:p>
          <a:p>
            <a:pPr algn="l" rtl="0" eaLnBrk="1" hangingPunct="1">
              <a:buFont typeface="Arial" pitchFamily="34" charset="0"/>
              <a:buNone/>
            </a:pPr>
            <a:endParaRPr lang="en-US" sz="2800" b="1" i="1" smtClean="0">
              <a:latin typeface="Times New Roman" pitchFamily="18" charset="0"/>
              <a:cs typeface="Times New Roman" pitchFamily="18" charset="0"/>
            </a:endParaRPr>
          </a:p>
          <a:p>
            <a:pPr algn="l" rtl="0" eaLnBrk="1" hangingPunct="1"/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Brucella </a:t>
            </a:r>
            <a:r>
              <a:rPr lang="fa-IR" sz="2800" b="1" i="1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a-IR" sz="2800" smtClean="0">
                <a:cs typeface="B Nazanin" pitchFamily="2" charset="-78"/>
              </a:rPr>
              <a:t>عامل بروسلوز یا تب مالت) </a:t>
            </a:r>
            <a:endParaRPr lang="en-US" sz="2800" smtClean="0">
              <a:cs typeface="B Nazanin" pitchFamily="2" charset="-78"/>
            </a:endParaRPr>
          </a:p>
          <a:p>
            <a:pPr algn="l" rtl="0" eaLnBrk="1" hangingPunct="1">
              <a:buFont typeface="Arial" pitchFamily="34" charset="0"/>
              <a:buNone/>
            </a:pPr>
            <a:endParaRPr lang="en-US" sz="2800" b="1" i="1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8" descr="K:\picture\pseudomonas\p.aerogino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88" y="1785938"/>
            <a:ext cx="322897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9" descr="K:\picture\pseudomonas\Pseudomonas_aeruginosa_Gra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1785938"/>
            <a:ext cx="2952750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0" descr="K:\picture\brucella\brucella-cdc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25" y="4429125"/>
            <a:ext cx="316706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1" descr="K:\picture\brucella\07Sep2006-Limages-1710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3" y="4143375"/>
            <a:ext cx="314325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428625" y="714375"/>
            <a:ext cx="8229600" cy="5483225"/>
          </a:xfrm>
        </p:spPr>
        <p:txBody>
          <a:bodyPr/>
          <a:lstStyle/>
          <a:p>
            <a:pPr algn="l" rtl="0" eaLnBrk="1" hangingPunct="1"/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Bordetella - B.pertosis  </a:t>
            </a:r>
            <a:r>
              <a:rPr lang="fa-IR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mtClean="0">
                <a:latin typeface="Times New Roman" pitchFamily="18" charset="0"/>
                <a:cs typeface="B Nazanin" pitchFamily="2" charset="-78"/>
              </a:rPr>
              <a:t>(عامل سیاه سرفه</a:t>
            </a:r>
            <a:r>
              <a:rPr lang="fa-IR" b="1" i="1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b="1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b="1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pitchFamily="34" charset="0"/>
              <a:buNone/>
            </a:pPr>
            <a:endParaRPr lang="fa-IR" b="1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b="1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b="1" i="1" smtClean="0">
              <a:latin typeface="Times New Roman" pitchFamily="18" charset="0"/>
              <a:cs typeface="Times New Roman" pitchFamily="18" charset="0"/>
            </a:endParaRPr>
          </a:p>
          <a:p>
            <a:pPr algn="l" rtl="0" eaLnBrk="1" hangingPunct="1"/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Francisella - F.tularensis</a:t>
            </a:r>
            <a:r>
              <a:rPr lang="fa-IR" smtClean="0">
                <a:latin typeface="Times New Roman" pitchFamily="18" charset="0"/>
                <a:cs typeface="B Nazanin" pitchFamily="2" charset="-78"/>
              </a:rPr>
              <a:t>(عامل تولارمی) </a:t>
            </a:r>
            <a:endParaRPr lang="fa-IR" smtClean="0">
              <a:cs typeface="B Nazanin" pitchFamily="2" charset="-78"/>
            </a:endParaRPr>
          </a:p>
        </p:txBody>
      </p:sp>
      <p:pic>
        <p:nvPicPr>
          <p:cNvPr id="22531" name="Picture 2" descr="http://www.nrc-cnrc.gc.ca/images/education/crimebusting2_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4286250"/>
            <a:ext cx="2643188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 descr="http://weblogs.madrimasd.org/images/weblogs_madrimasd_org/universo/163/o_Francisella%20turalens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5" y="4286250"/>
            <a:ext cx="2643188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 descr="View Image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88" y="1500188"/>
            <a:ext cx="25717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8" descr="View Image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6250" y="1571625"/>
            <a:ext cx="228600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fa-IR" sz="3600" smtClean="0">
                <a:cs typeface="2  Titr" pitchFamily="2" charset="-78"/>
              </a:rPr>
              <a:t>باسیلهای گرم منفی بی هوازی اختیاری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054600"/>
          </a:xfrm>
        </p:spPr>
        <p:txBody>
          <a:bodyPr/>
          <a:lstStyle/>
          <a:p>
            <a:pPr eaLnBrk="1" hangingPunct="1">
              <a:defRPr/>
            </a:pPr>
            <a:r>
              <a:rPr lang="fa-I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خانواده انتروباکتریاسه آ</a:t>
            </a:r>
          </a:p>
          <a:p>
            <a:pPr eaLnBrk="1" hangingPunct="1">
              <a:defRPr/>
            </a:pPr>
            <a:r>
              <a:rPr lang="fa-IR" sz="2800" dirty="0">
                <a:cs typeface="B Nazanin" pitchFamily="2" charset="-78"/>
              </a:rPr>
              <a:t>این باکتری ها ساکن دستگاه گوارش انسان و حیوانات هستند.</a:t>
            </a:r>
          </a:p>
          <a:p>
            <a:pPr eaLnBrk="1" hangingPunct="1">
              <a:defRPr/>
            </a:pPr>
            <a:r>
              <a:rPr lang="fa-IR" sz="2800" dirty="0">
                <a:cs typeface="B Nazanin" pitchFamily="2" charset="-78"/>
              </a:rPr>
              <a:t>معروفترین جنس های آنها عبارتند از:</a:t>
            </a:r>
          </a:p>
          <a:p>
            <a:pPr algn="l" rtl="0" eaLnBrk="1" hangingPunct="1">
              <a:defRPr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Echerichia</a:t>
            </a:r>
            <a:endParaRPr lang="en-US" sz="2800" b="1" i="1" dirty="0">
              <a:latin typeface="Times New Roman" pitchFamily="18" charset="0"/>
              <a:cs typeface="Times New Roman" pitchFamily="18" charset="0"/>
            </a:endParaRPr>
          </a:p>
          <a:p>
            <a:pPr algn="l" rtl="0" eaLnBrk="1" hangingPunct="1">
              <a:defRPr/>
            </a:pP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Salmonella</a:t>
            </a:r>
          </a:p>
          <a:p>
            <a:pPr algn="l" rtl="0" eaLnBrk="1" hangingPunct="1">
              <a:defRPr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Shigella</a:t>
            </a:r>
            <a:endParaRPr lang="en-US" sz="2800" b="1" i="1" dirty="0">
              <a:latin typeface="Times New Roman" pitchFamily="18" charset="0"/>
              <a:cs typeface="Times New Roman" pitchFamily="18" charset="0"/>
            </a:endParaRPr>
          </a:p>
          <a:p>
            <a:pPr algn="l" rtl="0" eaLnBrk="1" hangingPunct="1">
              <a:defRPr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Klebsiella</a:t>
            </a:r>
            <a:endParaRPr lang="en-US" sz="2800" b="1" i="1" dirty="0">
              <a:latin typeface="Times New Roman" pitchFamily="18" charset="0"/>
              <a:cs typeface="Times New Roman" pitchFamily="18" charset="0"/>
            </a:endParaRPr>
          </a:p>
          <a:p>
            <a:pPr algn="l" rtl="0" eaLnBrk="1" hangingPunct="1">
              <a:defRPr/>
            </a:pP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Proteus</a:t>
            </a:r>
          </a:p>
          <a:p>
            <a:pPr algn="l" rtl="0" eaLnBrk="1" hangingPunct="1">
              <a:defRPr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Serratia</a:t>
            </a:r>
            <a:endParaRPr lang="fa-IR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6" name="Picture 1" descr="K:\picture\enterobacter\ecol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5" y="3143250"/>
            <a:ext cx="357187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57200" y="357188"/>
            <a:ext cx="8229600" cy="5768975"/>
          </a:xfrm>
        </p:spPr>
        <p:txBody>
          <a:bodyPr/>
          <a:lstStyle/>
          <a:p>
            <a:pPr eaLnBrk="1" hangingPunct="1">
              <a:defRPr/>
            </a:pPr>
            <a:r>
              <a:rPr lang="fa-I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خانواده ویبریوناسه</a:t>
            </a:r>
          </a:p>
          <a:p>
            <a:pPr algn="l" rtl="0" eaLnBrk="1" hangingPunct="1">
              <a:defRPr/>
            </a:pP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Vibrio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cholerae</a:t>
            </a:r>
            <a:r>
              <a:rPr lang="fa-IR" sz="2800" dirty="0">
                <a:cs typeface="B Nazanin" pitchFamily="2" charset="-78"/>
              </a:rPr>
              <a:t>(عامل وبا) </a:t>
            </a:r>
          </a:p>
          <a:p>
            <a:pPr algn="l" rtl="0" eaLnBrk="1" hangingPunct="1">
              <a:defRPr/>
            </a:pPr>
            <a:endParaRPr lang="fa-IR" sz="2800" dirty="0">
              <a:cs typeface="B Nazanin" pitchFamily="2" charset="-78"/>
            </a:endParaRPr>
          </a:p>
          <a:p>
            <a:pPr algn="l" rtl="0" eaLnBrk="1" hangingPunct="1">
              <a:defRPr/>
            </a:pPr>
            <a:endParaRPr lang="fa-IR" sz="2800" dirty="0">
              <a:cs typeface="B Nazanin" pitchFamily="2" charset="-78"/>
            </a:endParaRPr>
          </a:p>
          <a:p>
            <a:pPr algn="l" rtl="0" eaLnBrk="1" hangingPunct="1">
              <a:defRPr/>
            </a:pPr>
            <a:endParaRPr lang="fa-IR" sz="2800" dirty="0">
              <a:cs typeface="B Nazanin" pitchFamily="2" charset="-78"/>
            </a:endParaRPr>
          </a:p>
          <a:p>
            <a:pPr algn="l" rtl="0" eaLnBrk="1" hangingPunct="1">
              <a:defRPr/>
            </a:pPr>
            <a:endParaRPr lang="fa-IR" sz="2800" dirty="0">
              <a:cs typeface="B Nazanin" pitchFamily="2" charset="-78"/>
            </a:endParaRPr>
          </a:p>
          <a:p>
            <a:pPr algn="l" rtl="0" eaLnBrk="1" hangingPunct="1">
              <a:defRPr/>
            </a:pP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Vibrio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parahaemolyticus</a:t>
            </a:r>
            <a:r>
              <a:rPr lang="en-US" dirty="0">
                <a:cs typeface="Arial" pitchFamily="34" charset="0"/>
              </a:rPr>
              <a:t> </a:t>
            </a:r>
            <a:r>
              <a:rPr lang="fa-IR" sz="2800" dirty="0">
                <a:cs typeface="B Nazanin" pitchFamily="2" charset="-78"/>
              </a:rPr>
              <a:t>(عامل مسمومیت غذایی) </a:t>
            </a:r>
          </a:p>
          <a:p>
            <a:pPr algn="l" rtl="0" eaLnBrk="1" hangingPunct="1">
              <a:defRPr/>
            </a:pPr>
            <a:endParaRPr lang="fa-IR" dirty="0"/>
          </a:p>
          <a:p>
            <a:pPr algn="l" rtl="0" eaLnBrk="1" hangingPunct="1">
              <a:defRPr/>
            </a:pPr>
            <a:endParaRPr lang="en-US" dirty="0">
              <a:cs typeface="Arial" pitchFamily="34" charset="0"/>
            </a:endParaRPr>
          </a:p>
        </p:txBody>
      </p:sp>
      <p:pic>
        <p:nvPicPr>
          <p:cNvPr id="24579" name="Picture 4" descr="Vibrio cholerae bacter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1714500"/>
            <a:ext cx="285750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8" descr="http://www.pharmaceutical-technology.com/projects/sbl_vaccin/images/sbl4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88" y="1571625"/>
            <a:ext cx="2976562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10" descr="http://rds.yahoo.com/_ylt=A0WTb_6KWTdLRZkA5K6jzbkF/SIG=12172p77l/EXP=1262005002/**http%3A/www.membrana.ru/images/forms/4608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63" y="4429125"/>
            <a:ext cx="2428875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12" descr="http://www.soi.wide.ad.jp/class/20050027/slides/02/img/8.png"/>
          <p:cNvPicPr>
            <a:picLocks noChangeAspect="1" noChangeArrowheads="1"/>
          </p:cNvPicPr>
          <p:nvPr/>
        </p:nvPicPr>
        <p:blipFill>
          <a:blip r:embed="rId6"/>
          <a:srcRect l="1563" t="6250" b="6248"/>
          <a:stretch>
            <a:fillRect/>
          </a:stretch>
        </p:blipFill>
        <p:spPr bwMode="auto">
          <a:xfrm>
            <a:off x="4429125" y="4286250"/>
            <a:ext cx="3857625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511</Words>
  <Application>Microsoft Office PowerPoint</Application>
  <PresentationFormat>On-screen Show (4:3)</PresentationFormat>
  <Paragraphs>97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بنام خدا</vt:lpstr>
      <vt:lpstr>مشکلات رده بندی باکتری ها</vt:lpstr>
      <vt:lpstr>روش های رده بندی باکتری ها</vt:lpstr>
      <vt:lpstr>PowerPoint Presentation</vt:lpstr>
      <vt:lpstr>PowerPoint Presentation</vt:lpstr>
      <vt:lpstr>PowerPoint Presentation</vt:lpstr>
      <vt:lpstr>گروه های مهم باکتری ها از نظر پزشکی</vt:lpstr>
      <vt:lpstr>PowerPoint Presentation</vt:lpstr>
      <vt:lpstr>PowerPoint Presentation</vt:lpstr>
      <vt:lpstr>PowerPoint Presentation</vt:lpstr>
      <vt:lpstr>باکتری های مارپیچی و خمیده</vt:lpstr>
      <vt:lpstr>باسیل های گرم مثبت اسپوردار</vt:lpstr>
      <vt:lpstr>PowerPoint Presentation</vt:lpstr>
      <vt:lpstr>PowerPoint Presentation</vt:lpstr>
      <vt:lpstr>PowerPoint Presentation</vt:lpstr>
      <vt:lpstr>باسیل های گرم مثبت بدون اسپور</vt:lpstr>
      <vt:lpstr>کوکسی های گرم مثبت</vt:lpstr>
      <vt:lpstr>PowerPoint Presentation</vt:lpstr>
      <vt:lpstr>کوکسی های گرم منفی هوازی</vt:lpstr>
      <vt:lpstr>باسیلهای گرم منفی هوازی</vt:lpstr>
      <vt:lpstr>PowerPoint Presentation</vt:lpstr>
      <vt:lpstr>باسیلهای گرم منفی بی هوازی اختیاری</vt:lpstr>
      <vt:lpstr>PowerPoint Presentation</vt:lpstr>
    </vt:vector>
  </TitlesOfParts>
  <Company>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رده بندی باکتری ها</dc:title>
  <dc:creator>adel</dc:creator>
  <cp:lastModifiedBy>Windows User</cp:lastModifiedBy>
  <cp:revision>28</cp:revision>
  <dcterms:created xsi:type="dcterms:W3CDTF">2009-12-27T05:52:40Z</dcterms:created>
  <dcterms:modified xsi:type="dcterms:W3CDTF">2020-04-26T02:14:44Z</dcterms:modified>
</cp:coreProperties>
</file>