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66" r:id="rId3"/>
    <p:sldId id="267" r:id="rId4"/>
    <p:sldId id="257" r:id="rId5"/>
    <p:sldId id="258" r:id="rId6"/>
    <p:sldId id="259" r:id="rId7"/>
    <p:sldId id="260" r:id="rId8"/>
    <p:sldId id="268" r:id="rId9"/>
    <p:sldId id="269" r:id="rId10"/>
    <p:sldId id="271" r:id="rId11"/>
    <p:sldId id="272" r:id="rId12"/>
    <p:sldId id="261" r:id="rId13"/>
    <p:sldId id="262" r:id="rId14"/>
    <p:sldId id="270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FF"/>
    <a:srgbClr val="D60093"/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5ED48-711E-4B71-99AC-6EDB98D5920F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2D39F-6A2C-44D5-8A78-1B6227BDA4FF}" type="slidenum">
              <a:rPr lang="en-US" smtClean="0"/>
              <a:t>‹#›</a:t>
            </a:fld>
            <a:endParaRPr lang="en-US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5ED48-711E-4B71-99AC-6EDB98D5920F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2D39F-6A2C-44D5-8A78-1B6227BDA4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5ED48-711E-4B71-99AC-6EDB98D5920F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2D39F-6A2C-44D5-8A78-1B6227BDA4FF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5ED48-711E-4B71-99AC-6EDB98D5920F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2D39F-6A2C-44D5-8A78-1B6227BDA4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5ED48-711E-4B71-99AC-6EDB98D5920F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2D39F-6A2C-44D5-8A78-1B6227BDA4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5ED48-711E-4B71-99AC-6EDB98D5920F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2D39F-6A2C-44D5-8A78-1B6227BDA4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5ED48-711E-4B71-99AC-6EDB98D5920F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2D39F-6A2C-44D5-8A78-1B6227BDA4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5ED48-711E-4B71-99AC-6EDB98D5920F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2D39F-6A2C-44D5-8A78-1B6227BDA4FF}" type="slidenum">
              <a:rPr lang="en-US" smtClean="0"/>
              <a:t>‹#›</a:t>
            </a:fld>
            <a:endParaRPr lang="en-US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5ED48-711E-4B71-99AC-6EDB98D5920F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2D39F-6A2C-44D5-8A78-1B6227BDA4FF}" type="slidenum">
              <a:rPr lang="en-US" smtClean="0"/>
              <a:t>‹#›</a:t>
            </a:fld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5ED48-711E-4B71-99AC-6EDB98D5920F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2D39F-6A2C-44D5-8A78-1B6227BDA4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5ED48-711E-4B71-99AC-6EDB98D5920F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2D39F-6A2C-44D5-8A78-1B6227BDA4F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CEA5ED48-711E-4B71-99AC-6EDB98D5920F}" type="datetimeFigureOut">
              <a:rPr lang="en-US" smtClean="0"/>
              <a:t>3/1/2020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7F82D39F-6A2C-44D5-8A78-1B6227BDA4FF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828800" y="838200"/>
            <a:ext cx="5486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4000" dirty="0" smtClean="0">
                <a:cs typeface="B Yekan" pitchFamily="2" charset="-78"/>
              </a:rPr>
              <a:t>بسم الله الرحمن الرحیم</a:t>
            </a:r>
            <a:endParaRPr lang="en-US" sz="4000" dirty="0">
              <a:cs typeface="B Yekan" pitchFamily="2" charset="-78"/>
            </a:endParaRPr>
          </a:p>
        </p:txBody>
      </p:sp>
      <p:sp>
        <p:nvSpPr>
          <p:cNvPr id="2" name="5-Point Star 1"/>
          <p:cNvSpPr/>
          <p:nvPr/>
        </p:nvSpPr>
        <p:spPr>
          <a:xfrm>
            <a:off x="7315200" y="5029200"/>
            <a:ext cx="1600200" cy="160020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7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733800" y="304800"/>
            <a:ext cx="1828800" cy="1143000"/>
          </a:xfrm>
        </p:spPr>
        <p:txBody>
          <a:bodyPr>
            <a:noAutofit/>
          </a:bodyPr>
          <a:lstStyle/>
          <a:p>
            <a:r>
              <a:rPr lang="fa-IR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w Cen MT Condensed Extra Bold" pitchFamily="34" charset="0"/>
                <a:cs typeface="Kartika" pitchFamily="18" charset="0"/>
              </a:rPr>
              <a:t>قواعد</a:t>
            </a:r>
            <a:r>
              <a:rPr lang="fa-IR" sz="36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w Cen MT Condensed Extra Bold" pitchFamily="34" charset="0"/>
                <a:cs typeface="Kartika" pitchFamily="18" charset="0"/>
              </a:rPr>
              <a:t/>
            </a:r>
            <a:br>
              <a:rPr lang="fa-IR" sz="36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w Cen MT Condensed Extra Bold" pitchFamily="34" charset="0"/>
                <a:cs typeface="Kartika" pitchFamily="18" charset="0"/>
              </a:rPr>
            </a:br>
            <a:r>
              <a:rPr lang="fa-IR" sz="36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w Cen MT Condensed Extra Bold" pitchFamily="34" charset="0"/>
                <a:cs typeface="Kartika" pitchFamily="18" charset="0"/>
              </a:rPr>
              <a:t>فعل نهی</a:t>
            </a:r>
            <a:endParaRPr lang="en-US" sz="36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w Cen MT Condensed Extra Bold" pitchFamily="34" charset="0"/>
              <a:cs typeface="Kartika" pitchFamily="18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gradFill flip="none" rotWithShape="1">
            <a:gsLst>
              <a:gs pos="0">
                <a:srgbClr val="6600FF">
                  <a:shade val="30000"/>
                  <a:satMod val="115000"/>
                </a:srgbClr>
              </a:gs>
              <a:gs pos="50000">
                <a:srgbClr val="6600FF">
                  <a:shade val="67500"/>
                  <a:satMod val="115000"/>
                </a:srgbClr>
              </a:gs>
              <a:gs pos="100000">
                <a:srgbClr val="66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fa-IR" sz="2800" dirty="0" smtClean="0">
                <a:latin typeface="Aparajita" pitchFamily="34" charset="0"/>
                <a:cs typeface="B Nazanin" pitchFamily="2" charset="-78"/>
              </a:rPr>
              <a:t>فعل نهی کسی را از انجام دادن کاری بازمی دارد.</a:t>
            </a:r>
          </a:p>
          <a:p>
            <a:pPr marL="0" indent="0" algn="ctr">
              <a:buNone/>
            </a:pPr>
            <a:r>
              <a:rPr lang="fa-IR" sz="2800" dirty="0" smtClean="0">
                <a:latin typeface="Aparajita" pitchFamily="34" charset="0"/>
                <a:cs typeface="B Nazanin" pitchFamily="2" charset="-78"/>
              </a:rPr>
              <a:t>مانند؛نرو،ننویس</a:t>
            </a:r>
            <a:r>
              <a:rPr lang="fa-IR" sz="3600" dirty="0" smtClean="0">
                <a:latin typeface="Aparajita" pitchFamily="34" charset="0"/>
                <a:cs typeface="B Nazanin" pitchFamily="2" charset="-78"/>
              </a:rPr>
              <a:t>.</a:t>
            </a:r>
            <a:endParaRPr lang="fa-IR" sz="2800" dirty="0" smtClean="0">
              <a:latin typeface="Aparajita" pitchFamily="34" charset="0"/>
              <a:cs typeface="B Nazanin" pitchFamily="2" charset="-78"/>
            </a:endParaRPr>
          </a:p>
          <a:p>
            <a:pPr marL="0" indent="0" algn="ctr">
              <a:buNone/>
            </a:pPr>
            <a:r>
              <a:rPr lang="fa-IR" sz="2800" dirty="0" smtClean="0">
                <a:solidFill>
                  <a:srgbClr val="FF0000"/>
                </a:solidFill>
                <a:latin typeface="Aparajita" pitchFamily="34" charset="0"/>
                <a:cs typeface="B Nazanin" pitchFamily="2" charset="-78"/>
              </a:rPr>
              <a:t>طریقه ی ساخت فعل نهی:</a:t>
            </a:r>
          </a:p>
          <a:p>
            <a:pPr marL="0" indent="0" algn="r">
              <a:buNone/>
            </a:pPr>
            <a:r>
              <a:rPr lang="fa-IR" sz="2800" dirty="0" smtClean="0">
                <a:solidFill>
                  <a:srgbClr val="FF0000"/>
                </a:solidFill>
                <a:latin typeface="Aparajita" pitchFamily="34" charset="0"/>
                <a:cs typeface="B Nazanin" pitchFamily="2" charset="-78"/>
              </a:rPr>
              <a:t>الف)</a:t>
            </a:r>
            <a:r>
              <a:rPr lang="fa-IR" sz="2800" dirty="0" smtClean="0">
                <a:latin typeface="Aparajita" pitchFamily="34" charset="0"/>
                <a:cs typeface="B Nazanin" pitchFamily="2" charset="-78"/>
              </a:rPr>
              <a:t>به اول فعل مضارع«لا»اضافه میکنیم</a:t>
            </a:r>
            <a:r>
              <a:rPr lang="fa-IR" sz="3600" dirty="0" smtClean="0">
                <a:latin typeface="Aparajita" pitchFamily="34" charset="0"/>
                <a:cs typeface="B Nazanin" pitchFamily="2" charset="-78"/>
              </a:rPr>
              <a:t>.   </a:t>
            </a:r>
            <a:r>
              <a:rPr lang="fa-IR" sz="2800" dirty="0" smtClean="0">
                <a:latin typeface="Aparajita" pitchFamily="34" charset="0"/>
                <a:cs typeface="B Nazanin" pitchFamily="2" charset="-78"/>
              </a:rPr>
              <a:t>لا+تَذهَبُ=لاتَذهَبُ</a:t>
            </a:r>
          </a:p>
          <a:p>
            <a:pPr marL="0" indent="0" algn="r">
              <a:buNone/>
            </a:pPr>
            <a:r>
              <a:rPr lang="fa-IR" sz="2800" dirty="0" smtClean="0">
                <a:solidFill>
                  <a:srgbClr val="FF0000"/>
                </a:solidFill>
                <a:latin typeface="Aparajita" pitchFamily="34" charset="0"/>
                <a:cs typeface="B Nazanin" pitchFamily="2" charset="-78"/>
              </a:rPr>
              <a:t>ب)</a:t>
            </a:r>
            <a:r>
              <a:rPr lang="fa-IR" sz="2800" dirty="0" smtClean="0">
                <a:latin typeface="Aparajita" pitchFamily="34" charset="0"/>
                <a:cs typeface="B Nazanin" pitchFamily="2" charset="-78"/>
              </a:rPr>
              <a:t>آخرفعل راجزم میکنیم.                      لاتَذهَبُ=لاتَذهَب</a:t>
            </a:r>
            <a:endParaRPr lang="en-US" sz="3600" dirty="0">
              <a:latin typeface="Aparajita" pitchFamily="34" charset="0"/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66343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prstTxWarp prst="textWave2">
              <a:avLst/>
            </a:prstTxWarp>
          </a:bodyPr>
          <a:lstStyle/>
          <a:p>
            <a:r>
              <a:rPr lang="fa-IR" sz="1600" dirty="0" smtClean="0">
                <a:solidFill>
                  <a:srgbClr val="D60093"/>
                </a:solidFill>
                <a:cs typeface="B Nazanin" pitchFamily="2" charset="-78"/>
              </a:rPr>
              <a:t>صرف فعل نهی در6صیغه</a:t>
            </a:r>
            <a:endParaRPr lang="en-US" sz="1600" dirty="0">
              <a:solidFill>
                <a:srgbClr val="D60093"/>
              </a:solidFill>
              <a:cs typeface="B Nazanin" pitchFamily="2" charset="-78"/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2209800" y="2209800"/>
            <a:ext cx="1066800" cy="658368"/>
          </a:xfrm>
        </p:spPr>
        <p:txBody>
          <a:bodyPr>
            <a:noAutofit/>
          </a:bodyPr>
          <a:lstStyle/>
          <a:p>
            <a:r>
              <a:rPr lang="fa-IR" sz="4000" dirty="0" smtClean="0">
                <a:solidFill>
                  <a:srgbClr val="0070C0"/>
                </a:solidFill>
                <a:cs typeface="B Nazanin" pitchFamily="2" charset="-78"/>
              </a:rPr>
              <a:t>مؤنث</a:t>
            </a:r>
            <a:endParaRPr lang="en-US" sz="4000" dirty="0">
              <a:solidFill>
                <a:srgbClr val="0070C0"/>
              </a:solidFill>
              <a:cs typeface="B Nazanin" pitchFamily="2" charset="-78"/>
            </a:endParaRPr>
          </a:p>
        </p:txBody>
      </p:sp>
      <p:sp>
        <p:nvSpPr>
          <p:cNvPr id="10" name="Content Placeholder 9"/>
          <p:cNvSpPr>
            <a:spLocks noGrp="1"/>
          </p:cNvSpPr>
          <p:nvPr>
            <p:ph sz="half" idx="2"/>
          </p:nvPr>
        </p:nvSpPr>
        <p:spPr>
          <a:xfrm>
            <a:off x="533400" y="2947595"/>
            <a:ext cx="3958992" cy="3172968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fa-IR" sz="3200" dirty="0" smtClean="0">
                <a:solidFill>
                  <a:srgbClr val="FF0000"/>
                </a:solidFill>
                <a:cs typeface="B Nazanin" pitchFamily="2" charset="-78"/>
              </a:rPr>
              <a:t>مفرد   </a:t>
            </a:r>
            <a:r>
              <a:rPr lang="fa-IR" sz="3200" dirty="0" smtClean="0">
                <a:solidFill>
                  <a:srgbClr val="6600FF"/>
                </a:solidFill>
                <a:cs typeface="B Nazanin" pitchFamily="2" charset="-78"/>
              </a:rPr>
              <a:t>تَذهَبین</a:t>
            </a:r>
            <a:r>
              <a:rPr lang="fa-IR" sz="3200" dirty="0" smtClean="0">
                <a:solidFill>
                  <a:srgbClr val="FF0000"/>
                </a:solidFill>
                <a:cs typeface="B Nazanin" pitchFamily="2" charset="-78"/>
              </a:rPr>
              <a:t>َ=</a:t>
            </a:r>
            <a:r>
              <a:rPr lang="fa-IR" sz="3200" dirty="0" smtClean="0">
                <a:solidFill>
                  <a:srgbClr val="6600FF"/>
                </a:solidFill>
                <a:cs typeface="B Nazanin" pitchFamily="2" charset="-78"/>
              </a:rPr>
              <a:t>لاتَذهَبی</a:t>
            </a:r>
            <a:r>
              <a:rPr lang="fa-IR" sz="3200" dirty="0" smtClean="0">
                <a:solidFill>
                  <a:srgbClr val="FF0000"/>
                </a:solidFill>
                <a:cs typeface="B Nazanin" pitchFamily="2" charset="-78"/>
              </a:rPr>
              <a:t>=</a:t>
            </a:r>
            <a:r>
              <a:rPr lang="fa-IR" sz="3200" dirty="0" smtClean="0">
                <a:solidFill>
                  <a:srgbClr val="6600FF"/>
                </a:solidFill>
                <a:cs typeface="B Nazanin" pitchFamily="2" charset="-78"/>
              </a:rPr>
              <a:t>نرو</a:t>
            </a:r>
          </a:p>
          <a:p>
            <a:pPr marL="0" indent="0" algn="r">
              <a:buNone/>
            </a:pPr>
            <a:endParaRPr lang="fa-IR" sz="3200" dirty="0">
              <a:solidFill>
                <a:srgbClr val="FF0000"/>
              </a:solidFill>
              <a:cs typeface="B Nazanin" pitchFamily="2" charset="-78"/>
            </a:endParaRPr>
          </a:p>
          <a:p>
            <a:pPr marL="0" indent="0" algn="r">
              <a:buNone/>
            </a:pPr>
            <a:r>
              <a:rPr lang="fa-IR" sz="3200" dirty="0" smtClean="0">
                <a:solidFill>
                  <a:srgbClr val="FF0000"/>
                </a:solidFill>
                <a:cs typeface="B Nazanin" pitchFamily="2" charset="-78"/>
              </a:rPr>
              <a:t>مثنی   </a:t>
            </a:r>
            <a:r>
              <a:rPr lang="fa-IR" sz="3200" dirty="0" smtClean="0">
                <a:solidFill>
                  <a:srgbClr val="6600FF"/>
                </a:solidFill>
                <a:cs typeface="B Nazanin" pitchFamily="2" charset="-78"/>
              </a:rPr>
              <a:t>تَذهَبان</a:t>
            </a:r>
            <a:r>
              <a:rPr lang="fa-IR" sz="3200" dirty="0" smtClean="0">
                <a:solidFill>
                  <a:srgbClr val="FF0000"/>
                </a:solidFill>
                <a:cs typeface="B Nazanin" pitchFamily="2" charset="-78"/>
              </a:rPr>
              <a:t>ِ=</a:t>
            </a:r>
            <a:r>
              <a:rPr lang="fa-IR" sz="3200" dirty="0" smtClean="0">
                <a:solidFill>
                  <a:srgbClr val="6600FF"/>
                </a:solidFill>
                <a:cs typeface="B Nazanin" pitchFamily="2" charset="-78"/>
              </a:rPr>
              <a:t>لاتَذهَبا</a:t>
            </a:r>
            <a:r>
              <a:rPr lang="fa-IR" sz="3200" dirty="0" smtClean="0">
                <a:solidFill>
                  <a:srgbClr val="FF0000"/>
                </a:solidFill>
                <a:cs typeface="B Nazanin" pitchFamily="2" charset="-78"/>
              </a:rPr>
              <a:t>=</a:t>
            </a:r>
            <a:r>
              <a:rPr lang="fa-IR" sz="3200" dirty="0" smtClean="0">
                <a:solidFill>
                  <a:srgbClr val="6600FF"/>
                </a:solidFill>
                <a:cs typeface="B Nazanin" pitchFamily="2" charset="-78"/>
              </a:rPr>
              <a:t>نروید</a:t>
            </a:r>
          </a:p>
          <a:p>
            <a:pPr marL="0" indent="0" algn="r">
              <a:buNone/>
            </a:pPr>
            <a:endParaRPr lang="fa-IR" sz="3200" dirty="0">
              <a:solidFill>
                <a:srgbClr val="FF0000"/>
              </a:solidFill>
              <a:cs typeface="B Nazanin" pitchFamily="2" charset="-78"/>
            </a:endParaRPr>
          </a:p>
          <a:p>
            <a:pPr marL="0" indent="0" algn="r">
              <a:buNone/>
            </a:pPr>
            <a:r>
              <a:rPr lang="fa-IR" sz="3200" dirty="0" smtClean="0">
                <a:solidFill>
                  <a:srgbClr val="FF0000"/>
                </a:solidFill>
                <a:cs typeface="B Nazanin" pitchFamily="2" charset="-78"/>
              </a:rPr>
              <a:t>جمع   </a:t>
            </a:r>
            <a:r>
              <a:rPr lang="fa-IR" sz="3200" dirty="0" smtClean="0">
                <a:solidFill>
                  <a:srgbClr val="6600FF"/>
                </a:solidFill>
                <a:cs typeface="B Nazanin" pitchFamily="2" charset="-78"/>
              </a:rPr>
              <a:t>تَذهَبون</a:t>
            </a:r>
            <a:r>
              <a:rPr lang="fa-IR" sz="3200" dirty="0" smtClean="0">
                <a:solidFill>
                  <a:srgbClr val="FF0000"/>
                </a:solidFill>
                <a:cs typeface="B Nazanin" pitchFamily="2" charset="-78"/>
              </a:rPr>
              <a:t>َ=</a:t>
            </a:r>
            <a:r>
              <a:rPr lang="fa-IR" sz="3200" dirty="0" smtClean="0">
                <a:solidFill>
                  <a:srgbClr val="6600FF"/>
                </a:solidFill>
                <a:cs typeface="B Nazanin" pitchFamily="2" charset="-78"/>
              </a:rPr>
              <a:t>لاتَذهَبوا</a:t>
            </a:r>
            <a:r>
              <a:rPr lang="fa-IR" sz="3200" dirty="0" smtClean="0">
                <a:solidFill>
                  <a:srgbClr val="FF0000"/>
                </a:solidFill>
                <a:cs typeface="B Nazanin" pitchFamily="2" charset="-78"/>
              </a:rPr>
              <a:t>=</a:t>
            </a:r>
            <a:r>
              <a:rPr lang="fa-IR" sz="3200" dirty="0" smtClean="0">
                <a:solidFill>
                  <a:srgbClr val="6600FF"/>
                </a:solidFill>
                <a:cs typeface="B Nazanin" pitchFamily="2" charset="-78"/>
              </a:rPr>
              <a:t>نروید</a:t>
            </a:r>
            <a:endParaRPr lang="en-US" sz="3200" dirty="0">
              <a:solidFill>
                <a:srgbClr val="6600FF"/>
              </a:solidFill>
              <a:cs typeface="B Nazanin" pitchFamily="2" charset="-78"/>
            </a:endParaRP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3"/>
          </p:nvPr>
        </p:nvSpPr>
        <p:spPr>
          <a:xfrm>
            <a:off x="6324600" y="2209800"/>
            <a:ext cx="1066800" cy="658368"/>
          </a:xfrm>
        </p:spPr>
        <p:txBody>
          <a:bodyPr>
            <a:noAutofit/>
          </a:bodyPr>
          <a:lstStyle/>
          <a:p>
            <a:r>
              <a:rPr lang="fa-IR" sz="3600" dirty="0" smtClean="0">
                <a:solidFill>
                  <a:srgbClr val="0070C0"/>
                </a:solidFill>
                <a:cs typeface="B Nazanin" pitchFamily="2" charset="-78"/>
              </a:rPr>
              <a:t>مذکر</a:t>
            </a:r>
            <a:endParaRPr lang="en-US" sz="3600" dirty="0">
              <a:solidFill>
                <a:srgbClr val="0070C0"/>
              </a:solidFill>
              <a:cs typeface="B Nazanin" pitchFamily="2" charset="-78"/>
            </a:endParaRPr>
          </a:p>
        </p:txBody>
      </p:sp>
      <p:sp>
        <p:nvSpPr>
          <p:cNvPr id="12" name="Content Placeholder 11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4041774" cy="3172968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fa-IR" sz="3200" dirty="0" smtClean="0">
                <a:solidFill>
                  <a:srgbClr val="FF0000"/>
                </a:solidFill>
                <a:cs typeface="B Nazanin" pitchFamily="2" charset="-78"/>
              </a:rPr>
              <a:t>مفرد  </a:t>
            </a:r>
            <a:r>
              <a:rPr lang="fa-IR" sz="3200" dirty="0" smtClean="0">
                <a:solidFill>
                  <a:srgbClr val="6600FF"/>
                </a:solidFill>
                <a:cs typeface="B Nazanin" pitchFamily="2" charset="-78"/>
              </a:rPr>
              <a:t> تَذهَب</a:t>
            </a:r>
            <a:r>
              <a:rPr lang="fa-IR" sz="3200" dirty="0" smtClean="0">
                <a:solidFill>
                  <a:srgbClr val="FF0000"/>
                </a:solidFill>
                <a:cs typeface="B Nazanin" pitchFamily="2" charset="-78"/>
              </a:rPr>
              <a:t>ُ=</a:t>
            </a:r>
            <a:r>
              <a:rPr lang="fa-IR" sz="3200" dirty="0" smtClean="0">
                <a:solidFill>
                  <a:srgbClr val="6600FF"/>
                </a:solidFill>
                <a:cs typeface="B Nazanin" pitchFamily="2" charset="-78"/>
              </a:rPr>
              <a:t>لاتَذهَب</a:t>
            </a:r>
            <a:r>
              <a:rPr lang="fa-IR" sz="3200" dirty="0" smtClean="0">
                <a:solidFill>
                  <a:srgbClr val="FF0000"/>
                </a:solidFill>
                <a:cs typeface="B Nazanin" pitchFamily="2" charset="-78"/>
              </a:rPr>
              <a:t>=</a:t>
            </a:r>
            <a:r>
              <a:rPr lang="fa-IR" sz="3200" dirty="0" smtClean="0">
                <a:solidFill>
                  <a:srgbClr val="6600FF"/>
                </a:solidFill>
                <a:cs typeface="B Nazanin" pitchFamily="2" charset="-78"/>
              </a:rPr>
              <a:t>نرو</a:t>
            </a:r>
          </a:p>
          <a:p>
            <a:pPr marL="0" indent="0" algn="r">
              <a:buNone/>
            </a:pPr>
            <a:endParaRPr lang="fa-IR" sz="3200" dirty="0">
              <a:solidFill>
                <a:srgbClr val="FF0000"/>
              </a:solidFill>
              <a:cs typeface="B Nazanin" pitchFamily="2" charset="-78"/>
            </a:endParaRPr>
          </a:p>
          <a:p>
            <a:pPr marL="0" indent="0" algn="r">
              <a:buNone/>
            </a:pPr>
            <a:r>
              <a:rPr lang="fa-IR" sz="3200" dirty="0" smtClean="0">
                <a:solidFill>
                  <a:srgbClr val="FF0000"/>
                </a:solidFill>
                <a:cs typeface="B Nazanin" pitchFamily="2" charset="-78"/>
              </a:rPr>
              <a:t>مثنی   </a:t>
            </a:r>
            <a:r>
              <a:rPr lang="fa-IR" sz="3200" dirty="0" smtClean="0">
                <a:solidFill>
                  <a:srgbClr val="6600FF"/>
                </a:solidFill>
                <a:cs typeface="B Nazanin" pitchFamily="2" charset="-78"/>
              </a:rPr>
              <a:t>تَذهَبان</a:t>
            </a:r>
            <a:r>
              <a:rPr lang="fa-IR" sz="3200" dirty="0" smtClean="0">
                <a:solidFill>
                  <a:srgbClr val="FF0000"/>
                </a:solidFill>
                <a:cs typeface="B Nazanin" pitchFamily="2" charset="-78"/>
              </a:rPr>
              <a:t>ِ=</a:t>
            </a:r>
            <a:r>
              <a:rPr lang="fa-IR" sz="3200" dirty="0" smtClean="0">
                <a:solidFill>
                  <a:srgbClr val="6600FF"/>
                </a:solidFill>
                <a:cs typeface="B Nazanin" pitchFamily="2" charset="-78"/>
              </a:rPr>
              <a:t>لاتَذهَبا</a:t>
            </a:r>
            <a:r>
              <a:rPr lang="fa-IR" sz="3200" dirty="0" smtClean="0">
                <a:solidFill>
                  <a:srgbClr val="FF0000"/>
                </a:solidFill>
                <a:cs typeface="B Nazanin" pitchFamily="2" charset="-78"/>
              </a:rPr>
              <a:t>=</a:t>
            </a:r>
            <a:r>
              <a:rPr lang="fa-IR" sz="3200" dirty="0" smtClean="0">
                <a:solidFill>
                  <a:srgbClr val="6600FF"/>
                </a:solidFill>
                <a:cs typeface="B Nazanin" pitchFamily="2" charset="-78"/>
              </a:rPr>
              <a:t>نروید</a:t>
            </a:r>
          </a:p>
          <a:p>
            <a:pPr marL="0" indent="0" algn="r">
              <a:buNone/>
            </a:pPr>
            <a:endParaRPr lang="fa-IR" sz="3200" dirty="0">
              <a:solidFill>
                <a:srgbClr val="FF0000"/>
              </a:solidFill>
              <a:cs typeface="B Nazanin" pitchFamily="2" charset="-78"/>
            </a:endParaRPr>
          </a:p>
          <a:p>
            <a:pPr marL="0" indent="0" algn="r">
              <a:buNone/>
            </a:pPr>
            <a:r>
              <a:rPr lang="fa-IR" sz="3200" dirty="0" smtClean="0">
                <a:solidFill>
                  <a:srgbClr val="FF0000"/>
                </a:solidFill>
                <a:cs typeface="B Nazanin" pitchFamily="2" charset="-78"/>
              </a:rPr>
              <a:t>جمع   </a:t>
            </a:r>
            <a:r>
              <a:rPr lang="fa-IR" sz="3200" dirty="0" smtClean="0">
                <a:solidFill>
                  <a:srgbClr val="6600FF"/>
                </a:solidFill>
                <a:cs typeface="B Nazanin" pitchFamily="2" charset="-78"/>
              </a:rPr>
              <a:t>تَذهَبون</a:t>
            </a:r>
            <a:r>
              <a:rPr lang="fa-IR" sz="3200" dirty="0" smtClean="0">
                <a:solidFill>
                  <a:srgbClr val="FF0000"/>
                </a:solidFill>
                <a:cs typeface="B Nazanin" pitchFamily="2" charset="-78"/>
              </a:rPr>
              <a:t>َ=</a:t>
            </a:r>
            <a:r>
              <a:rPr lang="fa-IR" sz="3200" dirty="0" smtClean="0">
                <a:solidFill>
                  <a:srgbClr val="6600FF"/>
                </a:solidFill>
                <a:cs typeface="B Nazanin" pitchFamily="2" charset="-78"/>
              </a:rPr>
              <a:t>لاتَذهَبوا</a:t>
            </a:r>
            <a:r>
              <a:rPr lang="fa-IR" sz="3200" dirty="0" smtClean="0">
                <a:solidFill>
                  <a:srgbClr val="FF0000"/>
                </a:solidFill>
                <a:cs typeface="B Nazanin" pitchFamily="2" charset="-78"/>
              </a:rPr>
              <a:t>=</a:t>
            </a:r>
            <a:r>
              <a:rPr lang="fa-IR" sz="3200" dirty="0" smtClean="0">
                <a:solidFill>
                  <a:srgbClr val="6600FF"/>
                </a:solidFill>
                <a:cs typeface="B Nazanin" pitchFamily="2" charset="-78"/>
              </a:rPr>
              <a:t>نروید</a:t>
            </a:r>
            <a:endParaRPr lang="en-US" sz="3200" dirty="0">
              <a:solidFill>
                <a:srgbClr val="6600FF"/>
              </a:solidFill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29803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57600" y="304800"/>
            <a:ext cx="2057400" cy="1143000"/>
          </a:xfrm>
        </p:spPr>
        <p:txBody>
          <a:bodyPr>
            <a:normAutofit fontScale="90000"/>
          </a:bodyPr>
          <a:lstStyle/>
          <a:p>
            <a:r>
              <a:rPr lang="fa-IR" sz="4400" dirty="0" smtClean="0">
                <a:solidFill>
                  <a:srgbClr val="D60093"/>
                </a:solidFill>
                <a:cs typeface="B Yekan" pitchFamily="2" charset="-78"/>
              </a:rPr>
              <a:t>لاتَیأس!</a:t>
            </a:r>
            <a:br>
              <a:rPr lang="fa-IR" sz="4400" dirty="0" smtClean="0">
                <a:solidFill>
                  <a:srgbClr val="D60093"/>
                </a:solidFill>
                <a:cs typeface="B Yekan" pitchFamily="2" charset="-78"/>
              </a:rPr>
            </a:br>
            <a:r>
              <a:rPr lang="fa-IR" sz="3600" dirty="0" smtClean="0">
                <a:solidFill>
                  <a:srgbClr val="7030A0"/>
                </a:solidFill>
                <a:cs typeface="B Yekan" pitchFamily="2" charset="-78"/>
              </a:rPr>
              <a:t>ناامیدمشو!</a:t>
            </a:r>
            <a:endParaRPr lang="en-US" sz="3600" dirty="0">
              <a:solidFill>
                <a:srgbClr val="7030A0"/>
              </a:solidFill>
              <a:cs typeface="B Yekan" pitchFamily="2" charset="-78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0" y="2248347"/>
            <a:ext cx="9143999" cy="387781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a-IR" sz="3600" dirty="0" smtClean="0">
                <a:solidFill>
                  <a:schemeClr val="tx1"/>
                </a:solidFill>
                <a:cs typeface="B Nazanin" pitchFamily="2" charset="-78"/>
              </a:rPr>
              <a:t> یَسکُنُ هذاالصَّیّادُقُربَ البَحر.وَفی الأیّامِ الأخیرَتِ ماحَصَلَ عَلی شَیءٍ!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CC0066"/>
                </a:solidFill>
                <a:cs typeface="B Nazanin" pitchFamily="2" charset="-78"/>
              </a:rPr>
              <a:t>این ماهیگیرنزدیک دریازندگی میکندودرروزهای اخیرچیزی به دست نیاورده است.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chemeClr val="tx1"/>
                </a:solidFill>
                <a:cs typeface="B Nazanin" pitchFamily="2" charset="-78"/>
              </a:rPr>
              <a:t>غَداًسَأذهَبُ لِلصَّید.</a:t>
            </a:r>
          </a:p>
          <a:p>
            <a:pPr marL="0" indent="0" algn="ctr">
              <a:buNone/>
            </a:pPr>
            <a:r>
              <a:rPr lang="fa-IR" sz="3600" dirty="0" smtClean="0">
                <a:solidFill>
                  <a:srgbClr val="CC0066"/>
                </a:solidFill>
                <a:cs typeface="B Nazanin" pitchFamily="2" charset="-78"/>
              </a:rPr>
              <a:t>فردابه شکارخواهم رفت.</a:t>
            </a:r>
            <a:endParaRPr lang="en-US" sz="3600" dirty="0">
              <a:solidFill>
                <a:srgbClr val="CC0066"/>
              </a:solidFill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46016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28600"/>
            <a:ext cx="91440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600" dirty="0" smtClean="0">
                <a:cs typeface="B Nazanin" pitchFamily="2" charset="-78"/>
              </a:rPr>
              <a:t>لا...لاتَذهَبُ.اَلبَحرُفِی هذه الأیّامُ هائِج.اَلبَحرُخَطَرٌ!</a:t>
            </a:r>
          </a:p>
          <a:p>
            <a:pPr algn="ctr"/>
            <a:r>
              <a:rPr lang="fa-IR" sz="3600" dirty="0" smtClean="0">
                <a:solidFill>
                  <a:srgbClr val="CC0066"/>
                </a:solidFill>
                <a:cs typeface="B Nazanin" pitchFamily="2" charset="-78"/>
              </a:rPr>
              <a:t>نه...نه نرو.دریادراین روزهاطوفانی است.دریاخطرناک است.</a:t>
            </a:r>
          </a:p>
          <a:p>
            <a:pPr algn="ctr"/>
            <a:r>
              <a:rPr lang="fa-IR" sz="3600" dirty="0" smtClean="0">
                <a:cs typeface="B Nazanin" pitchFamily="2" charset="-78"/>
              </a:rPr>
              <a:t>رَجاءً...لاتَذهَبُ...لاتَذهَبُ...هُناکَ خَطَرٌ!</a:t>
            </a:r>
          </a:p>
          <a:p>
            <a:pPr algn="ctr"/>
            <a:r>
              <a:rPr lang="fa-IR" sz="3600" dirty="0" smtClean="0">
                <a:solidFill>
                  <a:srgbClr val="CC0066"/>
                </a:solidFill>
                <a:cs typeface="B Nazanin" pitchFamily="2" charset="-78"/>
              </a:rPr>
              <a:t>لطفاً...نرو...نرو...آنجاخطرناک است.</a:t>
            </a:r>
          </a:p>
          <a:p>
            <a:pPr algn="ctr"/>
            <a:r>
              <a:rPr lang="fa-IR" sz="3600" dirty="0" smtClean="0">
                <a:cs typeface="B Nazanin" pitchFamily="2" charset="-78"/>
              </a:rPr>
              <a:t>نَعَم!لاتَحزَنُ...إنَّ الله مَعَنا.نَحنُ نَصبِرُ...الرِّزقُ مِن عِندِالله.</a:t>
            </a:r>
          </a:p>
          <a:p>
            <a:pPr algn="ctr"/>
            <a:r>
              <a:rPr lang="fa-IR" sz="3600" dirty="0" smtClean="0">
                <a:solidFill>
                  <a:srgbClr val="CC0066"/>
                </a:solidFill>
                <a:cs typeface="B Nazanin" pitchFamily="2" charset="-78"/>
              </a:rPr>
              <a:t>بله!ناراحت نباش...هماناخداهمراه ماست.ماصبرمیکنیم...روزی ازنزد خداونداست.</a:t>
            </a:r>
          </a:p>
          <a:p>
            <a:pPr algn="ctr"/>
            <a:r>
              <a:rPr lang="fa-IR" sz="3600" dirty="0" smtClean="0">
                <a:cs typeface="B Nazanin" pitchFamily="2" charset="-78"/>
              </a:rPr>
              <a:t>لا...لاشَیءَعِندِنا!نَحنُ جائِعونَ!تَوَکُّلُناعَلَی اللهِ...سَأذهَبُ!</a:t>
            </a:r>
          </a:p>
          <a:p>
            <a:pPr algn="ctr"/>
            <a:r>
              <a:rPr lang="fa-IR" sz="3600" dirty="0" smtClean="0">
                <a:solidFill>
                  <a:srgbClr val="CC0066"/>
                </a:solidFill>
                <a:cs typeface="B Nazanin" pitchFamily="2" charset="-78"/>
              </a:rPr>
              <a:t>نه...هیچ چیزنداریم!ماگرسنه ایم!توکل مابرخداست...خواهم رفت!</a:t>
            </a:r>
          </a:p>
          <a:p>
            <a:pPr algn="ctr"/>
            <a:r>
              <a:rPr lang="fa-IR" sz="3600" dirty="0" smtClean="0">
                <a:cs typeface="B Nazanin" pitchFamily="2" charset="-78"/>
              </a:rPr>
              <a:t>اَلصَّیِادُعَزَمَ عَلَی الذَّهاب.</a:t>
            </a:r>
          </a:p>
          <a:p>
            <a:pPr algn="ctr"/>
            <a:r>
              <a:rPr lang="fa-IR" sz="3600" dirty="0" smtClean="0">
                <a:solidFill>
                  <a:srgbClr val="CC0066"/>
                </a:solidFill>
                <a:cs typeface="B Nazanin" pitchFamily="2" charset="-78"/>
              </a:rPr>
              <a:t>ماهیگیرتصمیم به رفتن کرد.</a:t>
            </a:r>
            <a:endParaRPr lang="en-US" sz="3600" dirty="0">
              <a:solidFill>
                <a:srgbClr val="CC0066"/>
              </a:solidFill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3319260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2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381000"/>
            <a:ext cx="861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04800" y="381000"/>
            <a:ext cx="86106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600" dirty="0" smtClean="0">
                <a:cs typeface="B Nazanin" pitchFamily="2" charset="-78"/>
              </a:rPr>
              <a:t>یا زَوجَتی،نَعَم...!هذاعَمَلٌ خَطَرٌ.ولکِن...لاتَیأسی...لاتَحزَنی... لاتَقلَقی...إنَّ اللهَ مَعَنا!</a:t>
            </a:r>
          </a:p>
          <a:p>
            <a:pPr algn="ctr"/>
            <a:r>
              <a:rPr lang="fa-IR" sz="3600" dirty="0" smtClean="0">
                <a:solidFill>
                  <a:srgbClr val="D60093"/>
                </a:solidFill>
                <a:cs typeface="B Nazanin" pitchFamily="2" charset="-78"/>
              </a:rPr>
              <a:t>ای همسرم،بله...!این کارخطرناکی است.ولی...ناامیدمباش... ناراحت نباش...نگران مباش...هماناخداوندهمراه ماست.</a:t>
            </a:r>
          </a:p>
          <a:p>
            <a:pPr algn="ctr"/>
            <a:r>
              <a:rPr lang="fa-IR" sz="3600" dirty="0" smtClean="0">
                <a:cs typeface="B Nazanin" pitchFamily="2" charset="-78"/>
              </a:rPr>
              <a:t>یامَریَم،یاهُدی،لاتَقلَقا!اِعمَلاالأعمالَ الیَومَة وَلاتَشعُرابِالضَّعفِ!</a:t>
            </a:r>
          </a:p>
          <a:p>
            <a:pPr algn="ctr"/>
            <a:r>
              <a:rPr lang="fa-IR" sz="3600" dirty="0" smtClean="0">
                <a:solidFill>
                  <a:srgbClr val="D60093"/>
                </a:solidFill>
                <a:cs typeface="B Nazanin" pitchFamily="2" charset="-78"/>
              </a:rPr>
              <a:t>ای مریم،ای هدا،نگران نباشید!کارهای روزانه راانجام دهیدو احساس ضعف نکنید.</a:t>
            </a:r>
          </a:p>
          <a:p>
            <a:pPr algn="ctr"/>
            <a:r>
              <a:rPr lang="fa-IR" sz="3600" dirty="0" smtClean="0">
                <a:cs typeface="B Nazanin" pitchFamily="2" charset="-78"/>
              </a:rPr>
              <a:t>یاإیمانُ ویاأمیرُ،لاتَترُکاالأَعمالَ ولاتَقلَقا!أناسَوفَ أرجِعُ...         إن شاءَاللهُ...</a:t>
            </a:r>
          </a:p>
          <a:p>
            <a:pPr algn="ctr"/>
            <a:r>
              <a:rPr lang="fa-IR" sz="3600" dirty="0" smtClean="0">
                <a:solidFill>
                  <a:srgbClr val="D60093"/>
                </a:solidFill>
                <a:cs typeface="B Nazanin" pitchFamily="2" charset="-78"/>
              </a:rPr>
              <a:t>ای ایمان وای امیر،کارهارارهانکنیدونگران نشوید!من بزودی بازخواهم گشت...اگرخدابخواهد...</a:t>
            </a:r>
            <a:endParaRPr lang="en-US" sz="3600" dirty="0">
              <a:solidFill>
                <a:srgbClr val="D60093"/>
              </a:solidFill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11738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378630"/>
            <a:ext cx="86868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B Nazanin" pitchFamily="2" charset="-78"/>
              </a:rPr>
              <a:t>فِی البَحر...</a:t>
            </a:r>
          </a:p>
          <a:p>
            <a:pPr algn="ctr"/>
            <a:r>
              <a:rPr lang="fa-IR" sz="3600" dirty="0" smtClean="0">
                <a:solidFill>
                  <a:srgbClr val="D60093"/>
                </a:solidFill>
                <a:cs typeface="B Nazanin" pitchFamily="2" charset="-78"/>
              </a:rPr>
              <a:t>دردریا...</a:t>
            </a:r>
          </a:p>
          <a:p>
            <a:pPr algn="ctr"/>
            <a:r>
              <a:rPr lang="fa-IR" sz="3600" dirty="0" smtClean="0">
                <a:cs typeface="B Nazanin" pitchFamily="2" charset="-78"/>
              </a:rPr>
              <a:t>ماذاأفعَلُ؟!لاشَیءَفِی البَحر!أینَ الأسماکُ</a:t>
            </a:r>
          </a:p>
          <a:p>
            <a:pPr algn="ctr"/>
            <a:r>
              <a:rPr lang="fa-IR" sz="3600" dirty="0" smtClean="0">
                <a:solidFill>
                  <a:srgbClr val="D60093"/>
                </a:solidFill>
                <a:cs typeface="B Nazanin" pitchFamily="2" charset="-78"/>
              </a:rPr>
              <a:t>چه کارکنم؟!هیچ چیزدردریانیست!ماهی هاکجاهستند؟</a:t>
            </a:r>
          </a:p>
          <a:p>
            <a:pPr algn="ctr"/>
            <a:r>
              <a:rPr lang="fa-IR" sz="3600" dirty="0" smtClean="0">
                <a:cs typeface="B Nazanin" pitchFamily="2" charset="-78"/>
              </a:rPr>
              <a:t>کَأنَّا الشَّبَکَةَ قَد ثَقُلتَ...نَعَم...نَعَم...</a:t>
            </a:r>
          </a:p>
          <a:p>
            <a:pPr algn="ctr"/>
            <a:r>
              <a:rPr lang="fa-IR" sz="3600" dirty="0" smtClean="0">
                <a:solidFill>
                  <a:srgbClr val="D60093"/>
                </a:solidFill>
                <a:cs typeface="B Nazanin" pitchFamily="2" charset="-78"/>
              </a:rPr>
              <a:t>مثل اینکه تورسنگین شد...بله...بله...                         </a:t>
            </a:r>
            <a:r>
              <a:rPr lang="fa-IR" sz="3600" dirty="0" smtClean="0">
                <a:cs typeface="B Nazanin" pitchFamily="2" charset="-78"/>
              </a:rPr>
              <a:t>فَجأةً...!     </a:t>
            </a:r>
            <a:r>
              <a:rPr lang="fa-IR" sz="3600" dirty="0" smtClean="0">
                <a:solidFill>
                  <a:srgbClr val="D60093"/>
                </a:solidFill>
                <a:cs typeface="B Nazanin" pitchFamily="2" charset="-78"/>
              </a:rPr>
              <a:t>ناگهان...!</a:t>
            </a:r>
          </a:p>
          <a:p>
            <a:pPr algn="ctr"/>
            <a:r>
              <a:rPr lang="fa-IR" sz="3600" dirty="0" smtClean="0">
                <a:cs typeface="B Nazanin" pitchFamily="2" charset="-78"/>
              </a:rPr>
              <a:t>ماهذه؟</a:t>
            </a:r>
          </a:p>
          <a:p>
            <a:pPr algn="ctr"/>
            <a:r>
              <a:rPr lang="fa-IR" sz="3600" dirty="0" smtClean="0">
                <a:solidFill>
                  <a:srgbClr val="D60093"/>
                </a:solidFill>
                <a:cs typeface="B Nazanin" pitchFamily="2" charset="-78"/>
              </a:rPr>
              <a:t>این چیست؟</a:t>
            </a:r>
          </a:p>
          <a:p>
            <a:pPr algn="r"/>
            <a:r>
              <a:rPr lang="fa-IR" sz="3600" dirty="0" smtClean="0">
                <a:cs typeface="B Nazanin" pitchFamily="2" charset="-78"/>
              </a:rPr>
              <a:t>هَل هذه سَمَکَةُ؟!أم...حوتٌ...؟!</a:t>
            </a:r>
          </a:p>
          <a:p>
            <a:pPr algn="r"/>
            <a:r>
              <a:rPr lang="fa-IR" sz="3600" dirty="0" smtClean="0">
                <a:solidFill>
                  <a:srgbClr val="D60093"/>
                </a:solidFill>
                <a:cs typeface="B Nazanin" pitchFamily="2" charset="-78"/>
              </a:rPr>
              <a:t>آیااین ماهی است؟!یا...نهنگ...؟!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114800"/>
            <a:ext cx="2852737" cy="26209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1771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wheelReverse spokes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4800" y="304800"/>
            <a:ext cx="86106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600" dirty="0" smtClean="0">
                <a:cs typeface="B Nazanin" pitchFamily="2" charset="-78"/>
              </a:rPr>
              <a:t>نَعَم...اَلحَمدُلِلّهِ</a:t>
            </a:r>
          </a:p>
          <a:p>
            <a:pPr algn="ctr"/>
            <a:r>
              <a:rPr lang="fa-IR" sz="3600" dirty="0" smtClean="0">
                <a:solidFill>
                  <a:srgbClr val="D60093"/>
                </a:solidFill>
                <a:cs typeface="B Nazanin" pitchFamily="2" charset="-78"/>
              </a:rPr>
              <a:t>بله...سپاس مخصوص خداست</a:t>
            </a:r>
          </a:p>
          <a:p>
            <a:pPr algn="ctr"/>
            <a:r>
              <a:rPr lang="fa-IR" sz="3600" dirty="0" smtClean="0">
                <a:cs typeface="B Nazanin" pitchFamily="2" charset="-78"/>
              </a:rPr>
              <a:t>أیُّهَاالرَّجُلُ،لاتَترُک الحَبلَ!لاتَشعَرُبَالضَّعفِ!</a:t>
            </a:r>
          </a:p>
          <a:p>
            <a:pPr algn="ctr"/>
            <a:r>
              <a:rPr lang="fa-IR" sz="3600" dirty="0" smtClean="0">
                <a:solidFill>
                  <a:srgbClr val="D60093"/>
                </a:solidFill>
                <a:cs typeface="B Nazanin" pitchFamily="2" charset="-78"/>
              </a:rPr>
              <a:t>ای مرد،طناب رارهانکن!احساس ضعف نکن!</a:t>
            </a:r>
          </a:p>
          <a:p>
            <a:pPr algn="ctr"/>
            <a:r>
              <a:rPr lang="fa-IR" sz="3600" dirty="0" smtClean="0">
                <a:cs typeface="B Nazanin" pitchFamily="2" charset="-78"/>
              </a:rPr>
              <a:t>عَزَمَ عَلی الرُّجوعِ</a:t>
            </a:r>
          </a:p>
          <a:p>
            <a:pPr algn="ctr"/>
            <a:r>
              <a:rPr lang="fa-IR" sz="3600" dirty="0" smtClean="0">
                <a:solidFill>
                  <a:srgbClr val="D60093"/>
                </a:solidFill>
                <a:cs typeface="B Nazanin" pitchFamily="2" charset="-78"/>
              </a:rPr>
              <a:t>تصمیم به برگشتن گرفت</a:t>
            </a:r>
          </a:p>
          <a:p>
            <a:pPr algn="ctr"/>
            <a:r>
              <a:rPr lang="fa-IR" sz="3600" dirty="0" smtClean="0">
                <a:cs typeface="B Nazanin" pitchFamily="2" charset="-78"/>
              </a:rPr>
              <a:t>ظَهَرَت سَحَابَةُ سَوداءُفِی السَّماءِوَعَصَفَت الرّیاحُ بِشِدَّةٍ...</a:t>
            </a:r>
          </a:p>
          <a:p>
            <a:pPr algn="ctr"/>
            <a:r>
              <a:rPr lang="fa-IR" sz="3600" dirty="0" smtClean="0">
                <a:solidFill>
                  <a:srgbClr val="D60093"/>
                </a:solidFill>
                <a:cs typeface="B Nazanin" pitchFamily="2" charset="-78"/>
              </a:rPr>
              <a:t>ابرسیاهی درآسمان ظاهرشدوبادهابه شدت وزیدند...</a:t>
            </a:r>
          </a:p>
          <a:p>
            <a:pPr algn="ctr"/>
            <a:r>
              <a:rPr lang="fa-IR" sz="3600" dirty="0" smtClean="0">
                <a:cs typeface="B Nazanin" pitchFamily="2" charset="-78"/>
              </a:rPr>
              <a:t>بَعدَلَحظَةٍ     </a:t>
            </a:r>
            <a:r>
              <a:rPr lang="fa-IR" sz="3600" dirty="0" smtClean="0">
                <a:solidFill>
                  <a:srgbClr val="D60093"/>
                </a:solidFill>
                <a:cs typeface="B Nazanin" pitchFamily="2" charset="-78"/>
              </a:rPr>
              <a:t> لحظه ای بعد</a:t>
            </a:r>
          </a:p>
          <a:p>
            <a:pPr algn="ctr"/>
            <a:r>
              <a:rPr lang="fa-IR" sz="3600" dirty="0" smtClean="0">
                <a:cs typeface="B Nazanin" pitchFamily="2" charset="-78"/>
              </a:rPr>
              <a:t>هَجَمَ حوتٌ!</a:t>
            </a:r>
          </a:p>
          <a:p>
            <a:pPr algn="ctr"/>
            <a:r>
              <a:rPr lang="fa-IR" sz="3600" dirty="0" smtClean="0">
                <a:solidFill>
                  <a:srgbClr val="D60093"/>
                </a:solidFill>
                <a:cs typeface="B Nazanin" pitchFamily="2" charset="-78"/>
              </a:rPr>
              <a:t>نهنگی حمله کرد!</a:t>
            </a:r>
            <a:endParaRPr lang="en-US" sz="3600" dirty="0">
              <a:solidFill>
                <a:srgbClr val="D60093"/>
              </a:solidFill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47373766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381000"/>
            <a:ext cx="86106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600" dirty="0" smtClean="0">
                <a:cs typeface="B Nazanin" pitchFamily="2" charset="-78"/>
              </a:rPr>
              <a:t>إلهی،ماذاأفعَلُ؟!یا اَلله...لامَعبودَسِواکَ اِرحَم عَبدَکَ الضَّعیف...</a:t>
            </a:r>
          </a:p>
          <a:p>
            <a:pPr algn="ctr"/>
            <a:r>
              <a:rPr lang="fa-IR" sz="3600" dirty="0" smtClean="0">
                <a:solidFill>
                  <a:srgbClr val="D60093"/>
                </a:solidFill>
                <a:cs typeface="B Nazanin" pitchFamily="2" charset="-78"/>
              </a:rPr>
              <a:t>خدایا،چه کارکنم؟!ای الله...هیچ معبودی جزتونیست به بنده ناتوانت رحم کن.</a:t>
            </a:r>
          </a:p>
          <a:p>
            <a:pPr algn="ctr"/>
            <a:r>
              <a:rPr lang="fa-IR" sz="3600" dirty="0" smtClean="0">
                <a:cs typeface="B Nazanin" pitchFamily="2" charset="-78"/>
              </a:rPr>
              <a:t>ثُمَّ سَقَطَ...    </a:t>
            </a:r>
            <a:r>
              <a:rPr lang="fa-IR" sz="3600" dirty="0" smtClean="0">
                <a:solidFill>
                  <a:srgbClr val="D60093"/>
                </a:solidFill>
                <a:cs typeface="B Nazanin" pitchFamily="2" charset="-78"/>
              </a:rPr>
              <a:t>سپس افتاد...</a:t>
            </a:r>
          </a:p>
          <a:p>
            <a:pPr algn="ctr"/>
            <a:endParaRPr lang="fa-IR" sz="3600" dirty="0" smtClean="0">
              <a:solidFill>
                <a:srgbClr val="D60093"/>
              </a:solidFill>
              <a:cs typeface="B Nazanin" pitchFamily="2" charset="-78"/>
            </a:endParaRPr>
          </a:p>
          <a:p>
            <a:pPr algn="ctr"/>
            <a:endParaRPr lang="fa-IR" sz="3600" dirty="0" smtClean="0">
              <a:solidFill>
                <a:srgbClr val="D60093"/>
              </a:solidFill>
              <a:cs typeface="B Nazanin" pitchFamily="2" charset="-78"/>
            </a:endParaRPr>
          </a:p>
          <a:p>
            <a:pPr algn="ctr"/>
            <a:r>
              <a:rPr lang="fa-IR" sz="3600" dirty="0" smtClean="0">
                <a:cs typeface="B Nazanin" pitchFamily="2" charset="-78"/>
              </a:rPr>
              <a:t>یَئِسَ أهلُ القَریَةِ مِن رُجوعِ الصَّیّادِ...</a:t>
            </a:r>
          </a:p>
          <a:p>
            <a:pPr algn="ctr"/>
            <a:r>
              <a:rPr lang="fa-IR" sz="3600" dirty="0" smtClean="0">
                <a:cs typeface="B Nazanin" pitchFamily="2" charset="-78"/>
              </a:rPr>
              <a:t>اهالی روستاازبرگشتن ماهیگیرناامیدشدند.</a:t>
            </a:r>
          </a:p>
          <a:p>
            <a:pPr algn="ctr"/>
            <a:r>
              <a:rPr lang="fa-IR" sz="3600" dirty="0" smtClean="0">
                <a:cs typeface="B Nazanin" pitchFamily="2" charset="-78"/>
              </a:rPr>
              <a:t>فِی الیَوم التّال  درروزبعد</a:t>
            </a:r>
          </a:p>
          <a:p>
            <a:pPr algn="ctr"/>
            <a:r>
              <a:rPr lang="fa-IR" sz="3600" dirty="0" smtClean="0">
                <a:cs typeface="B Nazanin" pitchFamily="2" charset="-78"/>
              </a:rPr>
              <a:t>رأی النّاسُ زَورَقاًمِن بَعیدٍ...ذَهَبواإلی السّاحِلِ...</a:t>
            </a:r>
          </a:p>
          <a:p>
            <a:pPr algn="ctr"/>
            <a:r>
              <a:rPr lang="fa-IR" sz="3600" dirty="0" smtClean="0">
                <a:solidFill>
                  <a:srgbClr val="D60093"/>
                </a:solidFill>
                <a:cs typeface="B Nazanin" pitchFamily="2" charset="-78"/>
              </a:rPr>
              <a:t>مردم قایقی راازدوردیدند...بطرف ساحل رفتند...</a:t>
            </a:r>
            <a:endParaRPr lang="en-US" sz="3600" dirty="0">
              <a:solidFill>
                <a:srgbClr val="D60093"/>
              </a:solidFill>
              <a:cs typeface="B Nazanin" pitchFamily="2" charset="-78"/>
            </a:endParaRPr>
          </a:p>
        </p:txBody>
      </p:sp>
      <p:sp>
        <p:nvSpPr>
          <p:cNvPr id="5" name="Cloud 4"/>
          <p:cNvSpPr/>
          <p:nvPr/>
        </p:nvSpPr>
        <p:spPr>
          <a:xfrm rot="330144">
            <a:off x="5070764" y="2819400"/>
            <a:ext cx="3810000" cy="914400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  <a:cs typeface="B Nazanin" pitchFamily="2" charset="-78"/>
              </a:rPr>
              <a:t>فِی القَریَةِ</a:t>
            </a:r>
          </a:p>
          <a:p>
            <a:pPr algn="ctr"/>
            <a:r>
              <a:rPr lang="fa-IR" sz="2800" dirty="0" smtClean="0">
                <a:solidFill>
                  <a:srgbClr val="D60093"/>
                </a:solidFill>
                <a:cs typeface="B Nazanin" pitchFamily="2" charset="-78"/>
              </a:rPr>
              <a:t>درروستا</a:t>
            </a:r>
            <a:endParaRPr lang="en-US" sz="2800" dirty="0">
              <a:solidFill>
                <a:srgbClr val="D60093"/>
              </a:solidFill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9676728"/>
      </p:ext>
    </p:extLst>
  </p:cSld>
  <p:clrMapOvr>
    <a:masterClrMapping/>
  </p:clrMapOvr>
  <p:transition spd="slow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7873" y="381000"/>
            <a:ext cx="85344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600" dirty="0" smtClean="0">
                <a:cs typeface="B Nazanin" pitchFamily="2" charset="-78"/>
              </a:rPr>
              <a:t>اَلصَّیّادُمَجروحٌ وَسَمَکَةٌ عَظیمَةٌ فی شَبَکَتهِ.</a:t>
            </a:r>
          </a:p>
          <a:p>
            <a:pPr algn="ctr"/>
            <a:r>
              <a:rPr lang="fa-IR" sz="3600" dirty="0" smtClean="0">
                <a:solidFill>
                  <a:srgbClr val="D60093"/>
                </a:solidFill>
                <a:cs typeface="B Nazanin" pitchFamily="2" charset="-78"/>
              </a:rPr>
              <a:t>ماهیگیرزخمی بودوماهی بزرگی درتورش بود.</a:t>
            </a:r>
          </a:p>
          <a:p>
            <a:pPr algn="ctr"/>
            <a:r>
              <a:rPr lang="fa-IR" sz="3600" dirty="0" smtClean="0">
                <a:cs typeface="B Nazanin" pitchFamily="2" charset="-78"/>
              </a:rPr>
              <a:t>فَحَمَلواالصَّیّادَ إلی القَریَةِ.</a:t>
            </a:r>
          </a:p>
          <a:p>
            <a:pPr algn="ctr"/>
            <a:r>
              <a:rPr lang="fa-IR" sz="3600" dirty="0" smtClean="0">
                <a:solidFill>
                  <a:srgbClr val="D60093"/>
                </a:solidFill>
                <a:cs typeface="B Nazanin" pitchFamily="2" charset="-78"/>
              </a:rPr>
              <a:t>پس ماهیگیررابه روستابردند.</a:t>
            </a:r>
          </a:p>
          <a:p>
            <a:pPr algn="ctr"/>
            <a:endParaRPr lang="fa-IR" sz="3600" dirty="0">
              <a:cs typeface="B Nazanin" pitchFamily="2" charset="-78"/>
            </a:endParaRPr>
          </a:p>
          <a:p>
            <a:pPr algn="ctr"/>
            <a:endParaRPr lang="fa-IR" sz="3600" dirty="0" smtClean="0">
              <a:cs typeface="B Nazanin" pitchFamily="2" charset="-78"/>
            </a:endParaRPr>
          </a:p>
          <a:p>
            <a:pPr algn="ctr"/>
            <a:r>
              <a:rPr lang="fa-IR" sz="3600" dirty="0" smtClean="0">
                <a:cs typeface="B Nazanin" pitchFamily="2" charset="-78"/>
              </a:rPr>
              <a:t>جاءأهل القَریَةِ لِزیارَةِ الصَیّادِ.فقالَ الصَیّادُ:</a:t>
            </a:r>
          </a:p>
          <a:p>
            <a:pPr algn="ctr"/>
            <a:r>
              <a:rPr lang="fa-IR" sz="3600" dirty="0" smtClean="0">
                <a:cs typeface="B Nazanin" pitchFamily="2" charset="-78"/>
              </a:rPr>
              <a:t> </a:t>
            </a:r>
            <a:r>
              <a:rPr lang="fa-IR" sz="3600" dirty="0" smtClean="0">
                <a:solidFill>
                  <a:srgbClr val="D60093"/>
                </a:solidFill>
                <a:cs typeface="B Nazanin" pitchFamily="2" charset="-78"/>
              </a:rPr>
              <a:t>اهالی روستابرای دیدن ماهیگیرآمدند.پس ماهیگیر گفت:</a:t>
            </a:r>
          </a:p>
          <a:p>
            <a:pPr algn="ctr"/>
            <a:r>
              <a:rPr lang="fa-IR" sz="3600" dirty="0" smtClean="0">
                <a:cs typeface="B Nazanin" pitchFamily="2" charset="-78"/>
              </a:rPr>
              <a:t>کانَت هذه رِحلَةً عَجیبَةً.فیهاتَجارِبُ کَثیرَةٌ!</a:t>
            </a:r>
          </a:p>
          <a:p>
            <a:pPr algn="ctr"/>
            <a:r>
              <a:rPr lang="fa-IR" sz="3600" dirty="0" smtClean="0">
                <a:solidFill>
                  <a:srgbClr val="D60093"/>
                </a:solidFill>
                <a:cs typeface="B Nazanin" pitchFamily="2" charset="-78"/>
              </a:rPr>
              <a:t>این سفرشگفتی بود.درآن تجربه های بسیاربود!</a:t>
            </a:r>
          </a:p>
        </p:txBody>
      </p:sp>
      <p:sp>
        <p:nvSpPr>
          <p:cNvPr id="3" name="Cloud 2"/>
          <p:cNvSpPr/>
          <p:nvPr/>
        </p:nvSpPr>
        <p:spPr>
          <a:xfrm rot="274772">
            <a:off x="6324599" y="2438400"/>
            <a:ext cx="2507673" cy="1143000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dirty="0" smtClean="0">
                <a:solidFill>
                  <a:schemeClr val="tx1"/>
                </a:solidFill>
                <a:cs typeface="B Nazanin" pitchFamily="2" charset="-78"/>
              </a:rPr>
              <a:t>وَبَعدِیَومٍ</a:t>
            </a:r>
          </a:p>
          <a:p>
            <a:pPr algn="ctr"/>
            <a:r>
              <a:rPr lang="fa-IR" sz="2800" dirty="0" smtClean="0">
                <a:solidFill>
                  <a:srgbClr val="D60093"/>
                </a:solidFill>
                <a:cs typeface="B Nazanin" pitchFamily="2" charset="-78"/>
              </a:rPr>
              <a:t>وروزبعد</a:t>
            </a:r>
            <a:endParaRPr lang="en-US" sz="2800" dirty="0">
              <a:solidFill>
                <a:srgbClr val="D60093"/>
              </a:solidFill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9676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4800" y="138475"/>
            <a:ext cx="861060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3600" dirty="0" smtClean="0">
                <a:cs typeface="B Nazanin" pitchFamily="2" charset="-78"/>
              </a:rPr>
              <a:t>یاإخوَتی،لاتَیأسوا فِی الحَیاة!</a:t>
            </a:r>
          </a:p>
          <a:p>
            <a:pPr algn="ctr"/>
            <a:r>
              <a:rPr lang="fa-IR" sz="3600" dirty="0" smtClean="0">
                <a:solidFill>
                  <a:srgbClr val="D60093"/>
                </a:solidFill>
                <a:cs typeface="B Nazanin" pitchFamily="2" charset="-78"/>
              </a:rPr>
              <a:t>ای برادرانم،درزندگی ناامیدنشوید!</a:t>
            </a:r>
          </a:p>
          <a:p>
            <a:pPr algn="ctr"/>
            <a:r>
              <a:rPr lang="fa-IR" sz="3600" dirty="0" smtClean="0">
                <a:cs typeface="B Nazanin" pitchFamily="2" charset="-78"/>
              </a:rPr>
              <a:t>لاتَشعُروابَالضَّعفِ عِندَمُواجَهَةِ المَشاکِلِ!</a:t>
            </a:r>
          </a:p>
          <a:p>
            <a:pPr algn="ctr"/>
            <a:r>
              <a:rPr lang="fa-IR" sz="3600" dirty="0" smtClean="0">
                <a:solidFill>
                  <a:srgbClr val="D60093"/>
                </a:solidFill>
                <a:cs typeface="B Nazanin" pitchFamily="2" charset="-78"/>
              </a:rPr>
              <a:t>هنگام رویارویی بامشکلات احساس ضعف نکنید.</a:t>
            </a:r>
          </a:p>
          <a:p>
            <a:pPr algn="ctr"/>
            <a:r>
              <a:rPr lang="fa-IR" sz="3600" dirty="0" smtClean="0">
                <a:cs typeface="B Nazanin" pitchFamily="2" charset="-78"/>
              </a:rPr>
              <a:t>لاتَقنَطوامِن رَحمَةِ اللهِ!</a:t>
            </a:r>
          </a:p>
          <a:p>
            <a:pPr algn="ctr"/>
            <a:r>
              <a:rPr lang="fa-IR" sz="3600" dirty="0" smtClean="0">
                <a:solidFill>
                  <a:srgbClr val="D60093"/>
                </a:solidFill>
                <a:cs typeface="B Nazanin" pitchFamily="2" charset="-78"/>
              </a:rPr>
              <a:t>ازرحمت خداوندناامیدنشوید!</a:t>
            </a:r>
          </a:p>
          <a:p>
            <a:pPr algn="ctr"/>
            <a:r>
              <a:rPr lang="fa-IR" sz="3600" dirty="0" smtClean="0">
                <a:cs typeface="B Nazanin" pitchFamily="2" charset="-78"/>
              </a:rPr>
              <a:t>یاأخَواتی،لاتَغفُلنَ عَن ذِکرالله!</a:t>
            </a:r>
          </a:p>
          <a:p>
            <a:pPr algn="ctr"/>
            <a:r>
              <a:rPr lang="fa-IR" sz="3600" dirty="0" smtClean="0">
                <a:solidFill>
                  <a:srgbClr val="D60093"/>
                </a:solidFill>
                <a:cs typeface="B Nazanin" pitchFamily="2" charset="-78"/>
              </a:rPr>
              <a:t>ای خواهرانم،ازیادخداغافل نشوید!</a:t>
            </a:r>
          </a:p>
          <a:p>
            <a:pPr algn="ctr"/>
            <a:r>
              <a:rPr lang="fa-IR" sz="3600" dirty="0" smtClean="0">
                <a:cs typeface="B Nazanin" pitchFamily="2" charset="-78"/>
              </a:rPr>
              <a:t>فَإنَّ ذِکرِاللهِ أنیسُ أوقاتِ الوَحشَةِ لاتَیأُسنَ!</a:t>
            </a:r>
          </a:p>
          <a:p>
            <a:pPr algn="ctr"/>
            <a:r>
              <a:rPr lang="fa-IR" sz="3600" dirty="0" smtClean="0">
                <a:solidFill>
                  <a:srgbClr val="D60093"/>
                </a:solidFill>
                <a:cs typeface="B Nazanin" pitchFamily="2" charset="-78"/>
              </a:rPr>
              <a:t>پس همانایادخداوندمونس تنهایی است.</a:t>
            </a:r>
          </a:p>
          <a:p>
            <a:pPr algn="ctr"/>
            <a:r>
              <a:rPr lang="fa-IR" sz="3600" dirty="0" smtClean="0">
                <a:cs typeface="B Nazanin" pitchFamily="2" charset="-78"/>
              </a:rPr>
              <a:t>فَإنَّ الّیَأسَ مِنَ الشَّیطانِ!</a:t>
            </a:r>
          </a:p>
          <a:p>
            <a:pPr algn="ctr"/>
            <a:r>
              <a:rPr lang="fa-IR" sz="3600" dirty="0" smtClean="0">
                <a:solidFill>
                  <a:srgbClr val="D60093"/>
                </a:solidFill>
                <a:cs typeface="B Nazanin" pitchFamily="2" charset="-78"/>
              </a:rPr>
              <a:t>پس همانا ناامیدی ازسوی شیطان است.</a:t>
            </a:r>
            <a:endParaRPr lang="en-US" sz="3600" dirty="0">
              <a:solidFill>
                <a:srgbClr val="D60093"/>
              </a:solidFill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3842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loud 6"/>
          <p:cNvSpPr/>
          <p:nvPr/>
        </p:nvSpPr>
        <p:spPr>
          <a:xfrm>
            <a:off x="3352800" y="228600"/>
            <a:ext cx="2590800" cy="986880"/>
          </a:xfrm>
          <a:prstGeom prst="cloud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5400" dirty="0" smtClean="0">
                <a:solidFill>
                  <a:schemeClr val="bg1"/>
                </a:solidFill>
                <a:latin typeface="Wide Latin" pitchFamily="18" charset="0"/>
              </a:rPr>
              <a:t>لغات</a:t>
            </a:r>
            <a:endParaRPr lang="en-US" sz="5400" dirty="0">
              <a:solidFill>
                <a:schemeClr val="bg1"/>
              </a:solidFill>
              <a:latin typeface="Wide Latin" pitchFamily="18" charset="0"/>
            </a:endParaRPr>
          </a:p>
        </p:txBody>
      </p:sp>
      <p:sp>
        <p:nvSpPr>
          <p:cNvPr id="10" name="Horizontal Scroll 9"/>
          <p:cNvSpPr/>
          <p:nvPr/>
        </p:nvSpPr>
        <p:spPr>
          <a:xfrm>
            <a:off x="304800" y="457201"/>
            <a:ext cx="8610600" cy="6324599"/>
          </a:xfrm>
          <a:prstGeom prst="horizontalScroll">
            <a:avLst/>
          </a:prstGeom>
          <a:gradFill>
            <a:gsLst>
              <a:gs pos="0">
                <a:srgbClr val="03D4A8"/>
              </a:gs>
              <a:gs pos="71000">
                <a:srgbClr val="21D6E0"/>
              </a:gs>
              <a:gs pos="21000">
                <a:srgbClr val="0087E6"/>
              </a:gs>
              <a:gs pos="100000">
                <a:srgbClr val="005CBF"/>
              </a:gs>
            </a:gsLst>
            <a:lin ang="27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fa-IR" sz="3600" dirty="0" smtClean="0">
                <a:cs typeface="B Nazanin" pitchFamily="2" charset="-78"/>
              </a:rPr>
              <a:t>أسماک:ماهی ها                 حَبل:طناب،ریسمان</a:t>
            </a:r>
          </a:p>
          <a:p>
            <a:pPr algn="r"/>
            <a:r>
              <a:rPr lang="fa-IR" sz="3600" dirty="0" smtClean="0">
                <a:cs typeface="B Nazanin" pitchFamily="2" charset="-78"/>
              </a:rPr>
              <a:t>أم:یا                               حَصَلُ عَلی:بدست اورد</a:t>
            </a:r>
          </a:p>
          <a:p>
            <a:pPr algn="r"/>
            <a:r>
              <a:rPr lang="fa-IR" sz="3600" dirty="0" smtClean="0">
                <a:cs typeface="B Nazanin" pitchFamily="2" charset="-78"/>
              </a:rPr>
              <a:t>تَیأسُ:ناامیدمیشوی             حوت:نهنگ</a:t>
            </a:r>
          </a:p>
          <a:p>
            <a:pPr algn="r"/>
            <a:r>
              <a:rPr lang="fa-IR" sz="3600" dirty="0" smtClean="0">
                <a:cs typeface="B Nazanin" pitchFamily="2" charset="-78"/>
              </a:rPr>
              <a:t>لاتَیأس:ناامیدمشو               خَطِرَ:خطرناک</a:t>
            </a:r>
          </a:p>
          <a:p>
            <a:pPr algn="r"/>
            <a:r>
              <a:rPr lang="fa-IR" sz="3600" dirty="0" smtClean="0">
                <a:cs typeface="B Nazanin" pitchFamily="2" charset="-78"/>
              </a:rPr>
              <a:t>تَفلَقُ:نگران میشوی             ذَهاب:رفتن</a:t>
            </a:r>
          </a:p>
          <a:p>
            <a:pPr algn="r"/>
            <a:r>
              <a:rPr lang="fa-IR" sz="3600" dirty="0" smtClean="0">
                <a:cs typeface="B Nazanin" pitchFamily="2" charset="-78"/>
              </a:rPr>
              <a:t>لاتَفلَقُ:نگران مشو!              رَجاءً:لطفاً</a:t>
            </a:r>
          </a:p>
          <a:p>
            <a:pPr algn="r"/>
            <a:r>
              <a:rPr lang="fa-IR" sz="3600" dirty="0" smtClean="0">
                <a:cs typeface="B Nazanin" pitchFamily="2" charset="-78"/>
              </a:rPr>
              <a:t>تَکتُمون:پنهان میکنید         رِحلَته:سفر</a:t>
            </a:r>
          </a:p>
          <a:p>
            <a:pPr algn="r"/>
            <a:r>
              <a:rPr lang="fa-IR" sz="3600" dirty="0" smtClean="0">
                <a:cs typeface="B Nazanin" pitchFamily="2" charset="-78"/>
              </a:rPr>
              <a:t>ثَقُلَت:سنگین شد               ریاح:بادها</a:t>
            </a:r>
            <a:endParaRPr lang="en-US" sz="36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797336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Horizontal Scroll 3"/>
          <p:cNvSpPr/>
          <p:nvPr/>
        </p:nvSpPr>
        <p:spPr>
          <a:xfrm>
            <a:off x="235527" y="152400"/>
            <a:ext cx="8679873" cy="6477000"/>
          </a:xfrm>
          <a:prstGeom prst="horizontalScroll">
            <a:avLst/>
          </a:prstGeom>
          <a:gradFill>
            <a:gsLst>
              <a:gs pos="0">
                <a:srgbClr val="03D4A8"/>
              </a:gs>
              <a:gs pos="71000">
                <a:srgbClr val="21D6E0"/>
              </a:gs>
              <a:gs pos="21000">
                <a:srgbClr val="0087E6"/>
              </a:gs>
              <a:gs pos="100000">
                <a:srgbClr val="005CBF"/>
              </a:gs>
            </a:gsLst>
            <a:lin ang="27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fa-IR" sz="3600" dirty="0" smtClean="0">
                <a:cs typeface="B Nazanin" pitchFamily="2" charset="-78"/>
              </a:rPr>
              <a:t>زَورَق:قایق                    قَنََطَ:مأیوس شد</a:t>
            </a:r>
          </a:p>
          <a:p>
            <a:pPr algn="r"/>
            <a:r>
              <a:rPr lang="fa-IR" sz="3600" dirty="0" smtClean="0">
                <a:cs typeface="B Nazanin" pitchFamily="2" charset="-78"/>
              </a:rPr>
              <a:t>سَحابة:ابر                     لاتَقنَطوا:نومیدمشوید!</a:t>
            </a:r>
          </a:p>
          <a:p>
            <a:pPr algn="r"/>
            <a:r>
              <a:rPr lang="fa-IR" sz="3600" dirty="0" smtClean="0">
                <a:cs typeface="B Nazanin" pitchFamily="2" charset="-78"/>
              </a:rPr>
              <a:t>سُمّ:سَم                       لَبَسَ:آمیخت</a:t>
            </a:r>
          </a:p>
          <a:p>
            <a:pPr algn="r"/>
            <a:r>
              <a:rPr lang="fa-IR" sz="3600" dirty="0" smtClean="0">
                <a:cs typeface="B Nazanin" pitchFamily="2" charset="-78"/>
              </a:rPr>
              <a:t>سِواک:جزتو!                 لاتَلبِسوا:میامیزید</a:t>
            </a:r>
          </a:p>
          <a:p>
            <a:pPr algn="r"/>
            <a:r>
              <a:rPr lang="fa-IR" sz="3600" dirty="0" smtClean="0">
                <a:cs typeface="B Nazanin" pitchFamily="2" charset="-78"/>
              </a:rPr>
              <a:t>سَوداء:سیاه                  هائِج:طوفانی</a:t>
            </a:r>
          </a:p>
          <a:p>
            <a:pPr algn="r"/>
            <a:r>
              <a:rPr lang="fa-IR" sz="3600" dirty="0" smtClean="0">
                <a:cs typeface="B Nazanin" pitchFamily="2" charset="-78"/>
              </a:rPr>
              <a:t>شَبَکَة:تور                    وَحشَة:تنهایی </a:t>
            </a:r>
          </a:p>
          <a:p>
            <a:pPr algn="r"/>
            <a:r>
              <a:rPr lang="fa-IR" sz="3600" dirty="0" smtClean="0">
                <a:cs typeface="B Nazanin" pitchFamily="2" charset="-78"/>
              </a:rPr>
              <a:t>عَزَمِ:تصمیم گرفت     أوقات الوَحشَة:اوقات تنهایی</a:t>
            </a:r>
          </a:p>
          <a:p>
            <a:pPr algn="r"/>
            <a:r>
              <a:rPr lang="fa-IR" sz="3600" dirty="0" smtClean="0">
                <a:cs typeface="B Nazanin" pitchFamily="2" charset="-78"/>
              </a:rPr>
              <a:t>عَصَفت:وزید                 یَسکُنُ:سکونت میکند</a:t>
            </a:r>
          </a:p>
          <a:p>
            <a:pPr algn="r"/>
            <a:r>
              <a:rPr lang="fa-IR" sz="3600" dirty="0" smtClean="0">
                <a:cs typeface="B Nazanin" pitchFamily="2" charset="-78"/>
              </a:rPr>
              <a:t>قُرب:نزدیک                 یَئِسَ:نومیدشد</a:t>
            </a:r>
            <a:endParaRPr lang="en-US" sz="36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0458965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1524000" y="381000"/>
            <a:ext cx="7239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5400" dirty="0" smtClean="0">
                <a:solidFill>
                  <a:srgbClr val="6600FF"/>
                </a:solidFill>
                <a:cs typeface="B Shiraz" pitchFamily="2" charset="-78"/>
              </a:rPr>
              <a:t>خداوند یار و</a:t>
            </a:r>
          </a:p>
          <a:p>
            <a:r>
              <a:rPr lang="fa-IR" sz="5400" dirty="0" smtClean="0">
                <a:solidFill>
                  <a:srgbClr val="6600FF"/>
                </a:solidFill>
                <a:cs typeface="B Shiraz" pitchFamily="2" charset="-78"/>
              </a:rPr>
              <a:t>نگهدارتان</a:t>
            </a:r>
          </a:p>
        </p:txBody>
      </p:sp>
    </p:spTree>
    <p:extLst>
      <p:ext uri="{BB962C8B-B14F-4D97-AF65-F5344CB8AC3E}">
        <p14:creationId xmlns:p14="http://schemas.microsoft.com/office/powerpoint/2010/main" val="13967672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atch">
  <a:themeElements>
    <a:clrScheme name="Thatch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hatch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252</TotalTime>
  <Words>566</Words>
  <Application>Microsoft Office PowerPoint</Application>
  <PresentationFormat>On-screen Show (4:3)</PresentationFormat>
  <Paragraphs>118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4" baseType="lpstr">
      <vt:lpstr>Aparajita</vt:lpstr>
      <vt:lpstr>Arial</vt:lpstr>
      <vt:lpstr>B Nazanin</vt:lpstr>
      <vt:lpstr>B Shiraz</vt:lpstr>
      <vt:lpstr>B Yekan</vt:lpstr>
      <vt:lpstr>Kartika</vt:lpstr>
      <vt:lpstr>Tw Cen MT</vt:lpstr>
      <vt:lpstr>Tw Cen MT Condensed Extra Bold</vt:lpstr>
      <vt:lpstr>Wide Latin</vt:lpstr>
      <vt:lpstr>Thatch</vt:lpstr>
      <vt:lpstr>PowerPoint Presentation</vt:lpstr>
      <vt:lpstr>قواعد فعل نهی</vt:lpstr>
      <vt:lpstr>صرف فعل نهی در6صیغه</vt:lpstr>
      <vt:lpstr>لاتَیأس! ناامیدمشو!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MRT www.Win2Farsi.com</cp:lastModifiedBy>
  <cp:revision>29</cp:revision>
  <dcterms:created xsi:type="dcterms:W3CDTF">2013-11-29T13:45:08Z</dcterms:created>
  <dcterms:modified xsi:type="dcterms:W3CDTF">2020-03-01T16:39:51Z</dcterms:modified>
</cp:coreProperties>
</file>