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94" r:id="rId2"/>
    <p:sldId id="262" r:id="rId3"/>
    <p:sldId id="263" r:id="rId4"/>
    <p:sldId id="264" r:id="rId5"/>
    <p:sldId id="265" r:id="rId6"/>
    <p:sldId id="282" r:id="rId7"/>
    <p:sldId id="266" r:id="rId8"/>
    <p:sldId id="283" r:id="rId9"/>
    <p:sldId id="284" r:id="rId10"/>
    <p:sldId id="267" r:id="rId11"/>
    <p:sldId id="268" r:id="rId12"/>
    <p:sldId id="269" r:id="rId13"/>
    <p:sldId id="270" r:id="rId14"/>
    <p:sldId id="271" r:id="rId15"/>
    <p:sldId id="285" r:id="rId16"/>
    <p:sldId id="272" r:id="rId17"/>
    <p:sldId id="273" r:id="rId18"/>
    <p:sldId id="287" r:id="rId19"/>
    <p:sldId id="288" r:id="rId20"/>
    <p:sldId id="289" r:id="rId21"/>
    <p:sldId id="274" r:id="rId22"/>
    <p:sldId id="275" r:id="rId23"/>
    <p:sldId id="295" r:id="rId24"/>
    <p:sldId id="276" r:id="rId25"/>
    <p:sldId id="277" r:id="rId26"/>
    <p:sldId id="278" r:id="rId27"/>
    <p:sldId id="290" r:id="rId28"/>
    <p:sldId id="291" r:id="rId29"/>
    <p:sldId id="279" r:id="rId30"/>
    <p:sldId id="280" r:id="rId31"/>
    <p:sldId id="292" r:id="rId32"/>
    <p:sldId id="281" r:id="rId33"/>
    <p:sldId id="293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5F5E66-5D69-4B8F-88AB-639F80A9D5E7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bagherif881@mums.ac.ir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37BBCE-CBDC-4317-A6E4-04CB972168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08959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B7C512-6414-4409-8F12-AD3AE962D9CD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bagherif881@mums.ac.ir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C6A17C-C2F1-40E2-8EFA-96A06874D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31128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6A17C-C2F1-40E2-8EFA-96A06874D40F}" type="slidenum">
              <a:rPr lang="en-US" smtClean="0"/>
              <a:t>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bagherif881@mums.ac.ir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4843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bagherif881@mums.ac.ir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C6A17C-C2F1-40E2-8EFA-96A06874D40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566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bagherif881@mums.ac.ir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C6A17C-C2F1-40E2-8EFA-96A06874D40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289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B016E-452C-47CC-B3F9-4EE2EBB0C9BC}" type="datetime3">
              <a:rPr lang="en-US" smtClean="0"/>
              <a:t>29 April 2020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C1FAE-4EEA-44FE-A038-ECCBAF42801D}" type="datetime3">
              <a:rPr lang="en-US" smtClean="0"/>
              <a:t>29 April 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7CC3D-D94C-42AE-8589-4BFA08E6829B}" type="datetime3">
              <a:rPr lang="en-US" smtClean="0"/>
              <a:t>29 April 2020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66ED8-D4BF-47AA-83C4-662A05200D38}" type="datetime3">
              <a:rPr lang="en-US" smtClean="0"/>
              <a:t>29 April 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1F2B-7F79-49E8-95F2-5C3940BA9B8F}" type="datetime3">
              <a:rPr lang="en-US" smtClean="0"/>
              <a:t>29 April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BA060-1329-4A50-B6EB-4D186516A6E4}" type="datetime3">
              <a:rPr lang="en-US" smtClean="0"/>
              <a:t>29 April 2020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7D078-D17C-458F-9FFD-B5DC71F7A50A}" type="datetime3">
              <a:rPr lang="en-US" smtClean="0"/>
              <a:t>29 April 2020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59CC-57EE-48AF-92C2-A8422DDE5341}" type="datetime3">
              <a:rPr lang="en-US" smtClean="0"/>
              <a:t>29 April 2020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8049-137D-4DB0-9E5A-8139DBBBD36A}" type="datetime3">
              <a:rPr lang="en-US" smtClean="0"/>
              <a:t>29 April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3B41C-94E4-48DD-B7CE-FF0AD7F24D89}" type="datetime3">
              <a:rPr lang="en-US" smtClean="0"/>
              <a:t>29 April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4CFEE-AAD8-4652-AD1B-03A1B51CCE43}" type="datetime3">
              <a:rPr lang="en-US" smtClean="0"/>
              <a:t>29 April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8947BA3-0319-435A-A455-EFA93D0D88C6}" type="datetime3">
              <a:rPr lang="en-US" smtClean="0"/>
              <a:t>29 April 2020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greenbism_1_"/>
          <p:cNvPicPr>
            <a:picLocks noChangeAspect="1" noChangeArrowheads="1"/>
          </p:cNvPicPr>
          <p:nvPr/>
        </p:nvPicPr>
        <p:blipFill>
          <a:blip r:embed="rId3">
            <a:lum bright="-30000" contrast="6000"/>
          </a:blip>
          <a:srcRect/>
          <a:stretch>
            <a:fillRect/>
          </a:stretch>
        </p:blipFill>
        <p:spPr bwMode="auto">
          <a:xfrm>
            <a:off x="2895600" y="2133600"/>
            <a:ext cx="3135312" cy="189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629400" y="5715000"/>
            <a:ext cx="2514600" cy="288925"/>
          </a:xfrm>
        </p:spPr>
        <p:txBody>
          <a:bodyPr/>
          <a:lstStyle/>
          <a:p>
            <a:fld id="{C9ABAF54-6D97-4E2C-9D1D-7F308BA184B9}" type="datetime3">
              <a:rPr lang="en-US" smtClean="0"/>
              <a:t>29 April 2020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88913"/>
            <a:ext cx="7354888" cy="1244600"/>
          </a:xfrm>
        </p:spPr>
        <p:txBody>
          <a:bodyPr/>
          <a:lstStyle/>
          <a:p>
            <a:pPr algn="l" rtl="1" eaLnBrk="1" hangingPunct="1"/>
            <a:r>
              <a:rPr lang="fa-IR" sz="3600" dirty="0" smtClean="0">
                <a:solidFill>
                  <a:srgbClr val="CC3300"/>
                </a:solidFill>
                <a:cs typeface="B Jadid" pitchFamily="2" charset="-78"/>
              </a:rPr>
              <a:t>حاملگی نابجا  </a:t>
            </a:r>
            <a:r>
              <a:rPr lang="en-US" sz="3200" dirty="0" smtClean="0">
                <a:solidFill>
                  <a:srgbClr val="CC3300"/>
                </a:solidFill>
                <a:latin typeface="Algerian" pitchFamily="82" charset="0"/>
                <a:cs typeface="B Jadid" pitchFamily="2" charset="-78"/>
              </a:rPr>
              <a:t>Ectopic </a:t>
            </a:r>
            <a:r>
              <a:rPr lang="en-US" sz="3200" dirty="0" err="1" smtClean="0">
                <a:solidFill>
                  <a:srgbClr val="CC3300"/>
                </a:solidFill>
                <a:latin typeface="Algerian" pitchFamily="82" charset="0"/>
                <a:cs typeface="B Jadid" pitchFamily="2" charset="-78"/>
              </a:rPr>
              <a:t>Prognancy</a:t>
            </a:r>
            <a:r>
              <a:rPr lang="en-US" sz="3600" dirty="0" smtClean="0">
                <a:cs typeface="B Jadid" pitchFamily="2" charset="-78"/>
              </a:rPr>
              <a:t>   </a:t>
            </a:r>
            <a:r>
              <a:rPr lang="fa-IR" sz="3600" dirty="0" smtClean="0">
                <a:cs typeface="B Jadid" pitchFamily="2" charset="-78"/>
              </a:rPr>
              <a:t>   </a:t>
            </a:r>
            <a:endParaRPr lang="en-US" sz="3600" dirty="0" smtClean="0">
              <a:cs typeface="B Jadid" pitchFamily="2" charset="-78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pPr algn="r" rtl="1" eaLnBrk="1" hangingPunct="1"/>
            <a:r>
              <a:rPr lang="fa-IR" b="1" dirty="0" smtClean="0">
                <a:cs typeface="B Kamran" pitchFamily="2" charset="-78"/>
              </a:rPr>
              <a:t>به لانه گزینی محصولات حاملگی در خارج از حفره رحم اطلاق میشود. در 95% در لوله های رحم بوده و قسمت آمپول شایعترین محل است. میزان حاملگی خارج رحمی 3برابر شده و شایعترین عامل مرگ مادر در 3 ماهه اول حاملگی است. </a:t>
            </a:r>
            <a:endParaRPr lang="en-US" b="1" dirty="0" smtClean="0">
              <a:cs typeface="B Kamran" pitchFamily="2" charset="-78"/>
            </a:endParaRPr>
          </a:p>
          <a:p>
            <a:pPr algn="r" rtl="1" eaLnBrk="1" hangingPunct="1"/>
            <a:r>
              <a:rPr lang="fa-IR" sz="2800" dirty="0" smtClean="0">
                <a:solidFill>
                  <a:srgbClr val="009900"/>
                </a:solidFill>
                <a:cs typeface="B Farnaz" pitchFamily="2" charset="-78"/>
              </a:rPr>
              <a:t>لانه گزینی غیرطبیعی سلول تخم دریکی مناطق زیر:</a:t>
            </a:r>
            <a:endParaRPr lang="en-US" sz="2800" dirty="0" smtClean="0">
              <a:solidFill>
                <a:srgbClr val="009900"/>
              </a:solidFill>
              <a:cs typeface="B Farnaz" pitchFamily="2" charset="-78"/>
            </a:endParaRP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4191000"/>
            <a:ext cx="5098473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B06A6-CD00-4764-9D86-CFC577F88D8C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340100"/>
            <a:ext cx="9144000" cy="936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-3411538"/>
            <a:ext cx="9144000" cy="4464051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2023-EA2E-447E-A26B-B87B8011CC64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fa-IR" dirty="0" smtClean="0">
                <a:solidFill>
                  <a:srgbClr val="FF0000"/>
                </a:solidFill>
                <a:cs typeface="B Jadid" pitchFamily="2" charset="-78"/>
              </a:rPr>
              <a:t>علل:</a:t>
            </a:r>
            <a:endParaRPr lang="en-US" dirty="0" smtClean="0">
              <a:solidFill>
                <a:srgbClr val="FF0000"/>
              </a:solidFill>
              <a:cs typeface="B Jadid" pitchFamily="2" charset="-78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60575"/>
            <a:ext cx="9144000" cy="926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Rectangle 6"/>
          <p:cNvSpPr>
            <a:spLocks noChangeArrowheads="1"/>
          </p:cNvSpPr>
          <p:nvPr/>
        </p:nvSpPr>
        <p:spPr bwMode="auto">
          <a:xfrm>
            <a:off x="0" y="6381750"/>
            <a:ext cx="9324975" cy="504031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C81B9-E00A-4459-8C12-47628311B7C0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0" y="152400"/>
            <a:ext cx="5638800" cy="914400"/>
          </a:xfrm>
        </p:spPr>
        <p:txBody>
          <a:bodyPr>
            <a:normAutofit/>
          </a:bodyPr>
          <a:lstStyle/>
          <a:p>
            <a:r>
              <a:rPr lang="fa-IR" sz="4800" dirty="0" smtClean="0">
                <a:solidFill>
                  <a:srgbClr val="FF0000"/>
                </a:solidFill>
                <a:cs typeface="B Elham" pitchFamily="2" charset="-78"/>
              </a:rPr>
              <a:t>اتیولوژی</a:t>
            </a:r>
            <a:endParaRPr lang="en-US" sz="4800" dirty="0" smtClean="0">
              <a:solidFill>
                <a:srgbClr val="FF0000"/>
              </a:solidFill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0" y="990600"/>
            <a:ext cx="8763000" cy="5867399"/>
          </a:xfrm>
        </p:spPr>
        <p:txBody>
          <a:bodyPr>
            <a:normAutofit fontScale="92500"/>
          </a:bodyPr>
          <a:lstStyle/>
          <a:p>
            <a:pPr algn="r" rtl="1" eaLnBrk="1" hangingPunct="1">
              <a:lnSpc>
                <a:spcPct val="170000"/>
              </a:lnSpc>
            </a:pPr>
            <a:r>
              <a:rPr lang="fa-IR" sz="2600" dirty="0" smtClean="0">
                <a:solidFill>
                  <a:srgbClr val="009900"/>
                </a:solidFill>
                <a:cs typeface="B Elham" pitchFamily="2" charset="-78"/>
              </a:rPr>
              <a:t>کلیه مواردی که باعث شود عبور تخمک از درون لوله های رحم به رحم مسدود شود می تواند موجب حاملگی خارج از رحمی شود. </a:t>
            </a:r>
          </a:p>
          <a:p>
            <a:pPr algn="r" rtl="1" eaLnBrk="1" hangingPunct="1">
              <a:buNone/>
            </a:pPr>
            <a:endParaRPr lang="fa-IR" sz="2600" dirty="0" smtClean="0">
              <a:solidFill>
                <a:srgbClr val="009900"/>
              </a:solidFill>
              <a:cs typeface="B Elham" pitchFamily="2" charset="-78"/>
            </a:endParaRPr>
          </a:p>
          <a:p>
            <a:pPr algn="r" rtl="1" eaLnBrk="1" hangingPunct="1"/>
            <a:r>
              <a:rPr lang="fa-IR" sz="2800" dirty="0" smtClean="0">
                <a:solidFill>
                  <a:srgbClr val="FF0000"/>
                </a:solidFill>
                <a:cs typeface="B Elham" pitchFamily="2" charset="-78"/>
              </a:rPr>
              <a:t>ریسک فاکتورها</a:t>
            </a:r>
          </a:p>
          <a:p>
            <a:pPr algn="r" rtl="1" eaLnBrk="1" hangingPunct="1">
              <a:buFont typeface="Wingdings" pitchFamily="2" charset="2"/>
              <a:buChar char="ü"/>
            </a:pPr>
            <a:r>
              <a:rPr lang="fa-IR" sz="2600" b="1" dirty="0" smtClean="0">
                <a:cs typeface="B Kamran" pitchFamily="2" charset="-78"/>
              </a:rPr>
              <a:t>چسبندگی اطراف لوله ها(سقط، آپاندیسیت، عفونتهای بعد از زایمان)</a:t>
            </a:r>
          </a:p>
          <a:p>
            <a:pPr algn="r" rtl="1" eaLnBrk="1" hangingPunct="1">
              <a:buFont typeface="Wingdings" pitchFamily="2" charset="2"/>
              <a:buChar char="ü"/>
            </a:pPr>
            <a:r>
              <a:rPr lang="fa-IR" sz="2600" b="1" dirty="0" smtClean="0">
                <a:cs typeface="B Kamran" pitchFamily="2" charset="-78"/>
              </a:rPr>
              <a:t>ناهنجاریهای تکاملی لوله ها(دیورتیکول، هیپوپلازی)</a:t>
            </a:r>
          </a:p>
          <a:p>
            <a:pPr algn="r" rtl="1" eaLnBrk="1" hangingPunct="1">
              <a:buFont typeface="Wingdings" pitchFamily="2" charset="2"/>
              <a:buChar char="ü"/>
            </a:pPr>
            <a:r>
              <a:rPr lang="fa-IR" sz="2600" b="1" dirty="0" smtClean="0">
                <a:cs typeface="B Kamran" pitchFamily="2" charset="-78"/>
              </a:rPr>
              <a:t>سابقه قبلی حاملگی نابجا</a:t>
            </a:r>
          </a:p>
          <a:p>
            <a:pPr algn="r" rtl="1" eaLnBrk="1" hangingPunct="1">
              <a:buFont typeface="Wingdings" pitchFamily="2" charset="2"/>
              <a:buChar char="ü"/>
            </a:pPr>
            <a:r>
              <a:rPr lang="fa-IR" sz="2600" b="1" dirty="0" smtClean="0">
                <a:cs typeface="B Kamran" pitchFamily="2" charset="-78"/>
              </a:rPr>
              <a:t>اعمال جراحی بر روی لوله ها</a:t>
            </a:r>
          </a:p>
          <a:p>
            <a:pPr algn="r" rtl="1" eaLnBrk="1" hangingPunct="1">
              <a:buFont typeface="Wingdings" pitchFamily="2" charset="2"/>
              <a:buChar char="ü"/>
            </a:pPr>
            <a:r>
              <a:rPr lang="fa-IR" sz="2600" b="1" dirty="0" smtClean="0">
                <a:cs typeface="B Kamran" pitchFamily="2" charset="-78"/>
              </a:rPr>
              <a:t>تومورهایی که موجب تغییر شکل لوله های رحمی می شود.</a:t>
            </a:r>
          </a:p>
          <a:p>
            <a:pPr algn="r" rtl="1" eaLnBrk="1" hangingPunct="1">
              <a:buFont typeface="Wingdings" pitchFamily="2" charset="2"/>
              <a:buChar char="ü"/>
            </a:pPr>
            <a:r>
              <a:rPr lang="fa-IR" sz="2600" b="1" dirty="0" smtClean="0">
                <a:cs typeface="B Kamran" pitchFamily="2" charset="-78"/>
              </a:rPr>
              <a:t>باروری به کمک روشهایی مثل </a:t>
            </a:r>
            <a:r>
              <a:rPr lang="en-US" sz="2600" b="1" dirty="0" smtClean="0">
                <a:cs typeface="B Kamran" pitchFamily="2" charset="-78"/>
              </a:rPr>
              <a:t>IVF</a:t>
            </a:r>
            <a:r>
              <a:rPr lang="fa-IR" sz="2600" b="1" dirty="0" smtClean="0">
                <a:cs typeface="B Kamran" pitchFamily="2" charset="-78"/>
              </a:rPr>
              <a:t> </a:t>
            </a:r>
            <a:endParaRPr lang="en-US" sz="2600" b="1" dirty="0" smtClean="0">
              <a:cs typeface="B Kamran" pitchFamily="2" charset="-78"/>
            </a:endParaRPr>
          </a:p>
          <a:p>
            <a:pPr algn="r" rtl="1" eaLnBrk="1" hangingPunct="1">
              <a:buFont typeface="Wingdings" pitchFamily="2" charset="2"/>
              <a:buChar char="ü"/>
            </a:pPr>
            <a:r>
              <a:rPr lang="fa-IR" sz="2600" b="1" dirty="0" smtClean="0">
                <a:cs typeface="B Kamran" pitchFamily="2" charset="-78"/>
              </a:rPr>
              <a:t>مصرف سیگار</a:t>
            </a:r>
          </a:p>
          <a:p>
            <a:pPr algn="r" rtl="1" eaLnBrk="1" hangingPunct="1">
              <a:buFont typeface="Wingdings" pitchFamily="2" charset="2"/>
              <a:buChar char="ü"/>
            </a:pPr>
            <a:r>
              <a:rPr lang="fa-IR" sz="2600" b="1" dirty="0" smtClean="0">
                <a:cs typeface="B Kamran" pitchFamily="2" charset="-78"/>
              </a:rPr>
              <a:t>استفاده از </a:t>
            </a:r>
            <a:r>
              <a:rPr lang="en-US" sz="2600" b="1" dirty="0" smtClean="0">
                <a:cs typeface="B Kamran" pitchFamily="2" charset="-78"/>
              </a:rPr>
              <a:t>IUD</a:t>
            </a:r>
          </a:p>
          <a:p>
            <a:pPr algn="r" rtl="1" eaLnBrk="1" hangingPunct="1">
              <a:buFont typeface="Wingdings" pitchFamily="2" charset="2"/>
              <a:buChar char="ü"/>
            </a:pPr>
            <a:r>
              <a:rPr lang="fa-IR" sz="2600" b="1" dirty="0" smtClean="0">
                <a:cs typeface="B Kamran" pitchFamily="2" charset="-78"/>
              </a:rPr>
              <a:t>عفونتهای لگنی</a:t>
            </a:r>
            <a:endParaRPr lang="en-US" sz="2600" b="1" dirty="0" smtClean="0">
              <a:cs typeface="B Kamra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6A975-1730-4C94-AE0A-B87CE0BDCCEE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800" dirty="0" smtClean="0">
                <a:solidFill>
                  <a:srgbClr val="FF0000"/>
                </a:solidFill>
                <a:cs typeface="B Elham" pitchFamily="2" charset="-78"/>
              </a:rPr>
              <a:t>تشخیص</a:t>
            </a:r>
            <a:endParaRPr lang="en-US" sz="4800" dirty="0" smtClean="0">
              <a:solidFill>
                <a:srgbClr val="FF0000"/>
              </a:solidFill>
              <a:cs typeface="B Elham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4000" dirty="0" smtClean="0">
                <a:solidFill>
                  <a:srgbClr val="00B050"/>
                </a:solidFill>
                <a:latin typeface="+mj-lt"/>
                <a:ea typeface="+mj-ea"/>
                <a:cs typeface="B Elham" pitchFamily="2" charset="-78"/>
              </a:rPr>
              <a:t>تشخیص بر اساس:</a:t>
            </a:r>
          </a:p>
          <a:p>
            <a:pPr algn="justLow" rtl="1">
              <a:buFont typeface="Wingdings" pitchFamily="2" charset="2"/>
              <a:buChar char="ü"/>
            </a:pPr>
            <a:r>
              <a:rPr lang="fa-IR" b="1" dirty="0" smtClean="0">
                <a:cs typeface="B Kamran" pitchFamily="2" charset="-78"/>
              </a:rPr>
              <a:t>علائم بالینی</a:t>
            </a:r>
          </a:p>
          <a:p>
            <a:pPr algn="justLow" rtl="1">
              <a:buFont typeface="Wingdings" pitchFamily="2" charset="2"/>
              <a:buChar char="ü"/>
            </a:pPr>
            <a:r>
              <a:rPr lang="fa-IR" b="1" dirty="0" smtClean="0">
                <a:cs typeface="B Kamran" pitchFamily="2" charset="-78"/>
              </a:rPr>
              <a:t>سونوگرافی</a:t>
            </a:r>
          </a:p>
          <a:p>
            <a:pPr algn="justLow" rtl="1">
              <a:buFont typeface="Wingdings" pitchFamily="2" charset="2"/>
              <a:buChar char="ü"/>
            </a:pPr>
            <a:r>
              <a:rPr lang="fa-IR" b="1" dirty="0" smtClean="0">
                <a:cs typeface="B Kamran" pitchFamily="2" charset="-78"/>
              </a:rPr>
              <a:t>مشاهده خون با انجام کلدوسنتز</a:t>
            </a:r>
          </a:p>
          <a:p>
            <a:pPr algn="justLow" rtl="1">
              <a:buFont typeface="Wingdings" pitchFamily="2" charset="2"/>
              <a:buChar char="ü"/>
            </a:pPr>
            <a:r>
              <a:rPr lang="fa-IR" b="1" dirty="0" smtClean="0">
                <a:cs typeface="B Kamran" pitchFamily="2" charset="-78"/>
              </a:rPr>
              <a:t>اندازه گیری سطح </a:t>
            </a:r>
            <a:r>
              <a:rPr lang="en-US" b="1" dirty="0" smtClean="0">
                <a:cs typeface="B Kamran" pitchFamily="2" charset="-78"/>
              </a:rPr>
              <a:t>HCG</a:t>
            </a:r>
            <a:endParaRPr lang="fa-IR" b="1" dirty="0" smtClean="0">
              <a:cs typeface="B Kamran" pitchFamily="2" charset="-78"/>
            </a:endParaRPr>
          </a:p>
          <a:p>
            <a:pPr algn="justLow" rtl="1">
              <a:buFont typeface="Wingdings" pitchFamily="2" charset="2"/>
              <a:buChar char="ü"/>
            </a:pPr>
            <a:r>
              <a:rPr lang="fa-IR" b="1" dirty="0" smtClean="0">
                <a:cs typeface="B Kamran" pitchFamily="2" charset="-78"/>
              </a:rPr>
              <a:t>دیلاتاسیون و کورتاژ</a:t>
            </a:r>
          </a:p>
          <a:p>
            <a:pPr algn="justLow" rtl="1">
              <a:buFont typeface="Wingdings" pitchFamily="2" charset="2"/>
              <a:buChar char="ü"/>
            </a:pPr>
            <a:r>
              <a:rPr lang="fa-IR" b="1" dirty="0" smtClean="0">
                <a:cs typeface="B Kamran" pitchFamily="2" charset="-78"/>
              </a:rPr>
              <a:t>لاپاراسکوپی</a:t>
            </a:r>
            <a:endParaRPr lang="en-US" b="1" dirty="0" smtClean="0">
              <a:cs typeface="B Kamra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D7D5B-F80F-43A7-9167-F3382DDBF3C9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a-IR" dirty="0" smtClean="0">
                <a:solidFill>
                  <a:srgbClr val="FF0000"/>
                </a:solidFill>
                <a:cs typeface="B Farnaz" pitchFamily="2" charset="-78"/>
              </a:rPr>
              <a:t>تظاهرات بالینی :</a:t>
            </a:r>
            <a:r>
              <a:rPr lang="en-US" dirty="0" smtClean="0">
                <a:solidFill>
                  <a:srgbClr val="FF0000"/>
                </a:solidFill>
                <a:cs typeface="B Farnaz" pitchFamily="2" charset="-78"/>
              </a:rPr>
              <a:t/>
            </a:r>
            <a:br>
              <a:rPr lang="en-US" dirty="0" smtClean="0">
                <a:solidFill>
                  <a:srgbClr val="FF0000"/>
                </a:solidFill>
                <a:cs typeface="B Farnaz" pitchFamily="2" charset="-78"/>
              </a:rPr>
            </a:b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0" y="1412875"/>
            <a:ext cx="8610600" cy="4683125"/>
          </a:xfrm>
        </p:spPr>
        <p:txBody>
          <a:bodyPr/>
          <a:lstStyle/>
          <a:p>
            <a:pPr algn="r" rtl="1" eaLnBrk="1" hangingPunct="1"/>
            <a:fld id="{632C6CC4-7CF3-4A38-8EAD-CDB7C86CFF3C}" type="slidenum">
              <a:rPr lang="en-US" sz="3600" smtClean="0">
                <a:solidFill>
                  <a:srgbClr val="009900"/>
                </a:solidFill>
                <a:cs typeface="B Farnaz" pitchFamily="2" charset="-78"/>
              </a:rPr>
              <a:t>7</a:t>
            </a:fld>
            <a:endParaRPr lang="en-US" sz="3600" dirty="0" smtClean="0">
              <a:solidFill>
                <a:srgbClr val="009900"/>
              </a:solidFill>
              <a:cs typeface="B Farnaz" pitchFamily="2" charset="-78"/>
            </a:endParaRPr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447800"/>
            <a:ext cx="6172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81200" y="3429000"/>
            <a:ext cx="61722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D9F5F-7894-491F-BC58-8B1935A33633}" type="datetime3">
              <a:rPr lang="en-US" smtClean="0"/>
              <a:t>29 April 2020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5400" dirty="0" smtClean="0">
                <a:solidFill>
                  <a:srgbClr val="FF0000"/>
                </a:solidFill>
                <a:cs typeface="B Farnaz" pitchFamily="2" charset="-78"/>
              </a:rPr>
              <a:t>درمان</a:t>
            </a:r>
            <a:endParaRPr lang="en-US" sz="4000" dirty="0" smtClean="0">
              <a:solidFill>
                <a:srgbClr val="FF0000"/>
              </a:solidFill>
              <a:cs typeface="B Farnaz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153400" cy="4373563"/>
          </a:xfrm>
        </p:spPr>
        <p:txBody>
          <a:bodyPr>
            <a:normAutofit/>
          </a:bodyPr>
          <a:lstStyle/>
          <a:p>
            <a:pPr algn="r" rtl="1"/>
            <a:r>
              <a:rPr lang="fa-IR" b="1" dirty="0" smtClean="0">
                <a:cs typeface="B Kamran" pitchFamily="2" charset="-78"/>
              </a:rPr>
              <a:t>مناسبترین درمان، جراحی است. تشخیص به موقع از پارگی لوله ها جلوگیری می کند.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در صورت پارگی لوله و خونریزی داخل صفاقی، مادر سرییعا بستری شده و منتقل اتاق عمل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تزریق روگام اگر مادر</a:t>
            </a:r>
            <a:r>
              <a:rPr lang="en-US" b="1" dirty="0" smtClean="0">
                <a:cs typeface="B Kamran" pitchFamily="2" charset="-78"/>
              </a:rPr>
              <a:t>-</a:t>
            </a:r>
            <a:r>
              <a:rPr lang="fa-IR" b="1" dirty="0" smtClean="0">
                <a:cs typeface="B Kamran" pitchFamily="2" charset="-78"/>
              </a:rPr>
              <a:t> </a:t>
            </a:r>
            <a:r>
              <a:rPr lang="en-US" b="1" dirty="0" smtClean="0">
                <a:cs typeface="B Kamran" pitchFamily="2" charset="-78"/>
              </a:rPr>
              <a:t>RH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تزریق متوترکسات</a:t>
            </a:r>
            <a:endParaRPr lang="en-US" b="1" dirty="0" smtClean="0">
              <a:cs typeface="B Kamra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84B95-F8ED-42E6-8EC2-191454BC3387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95400"/>
            <a:ext cx="7772400" cy="4830763"/>
          </a:xfrm>
        </p:spPr>
        <p:txBody>
          <a:bodyPr>
            <a:normAutofit fontScale="92500"/>
          </a:bodyPr>
          <a:lstStyle/>
          <a:p>
            <a:pPr algn="ctr" rtl="1">
              <a:buNone/>
            </a:pPr>
            <a:r>
              <a:rPr lang="fa-IR" sz="3600" dirty="0" smtClean="0">
                <a:solidFill>
                  <a:srgbClr val="00B050"/>
                </a:solidFill>
                <a:latin typeface="+mj-lt"/>
                <a:ea typeface="+mj-ea"/>
                <a:cs typeface="B Farnaz" pitchFamily="2" charset="-78"/>
              </a:rPr>
              <a:t>تزریق متوتروکسات: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>
                <a:cs typeface="B Kamran" pitchFamily="2" charset="-78"/>
              </a:rPr>
              <a:t>سنتز اسیدهای هسته ای در سلولهای تروفوبلاست را بلوک می کند.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>
                <a:cs typeface="B Kamran" pitchFamily="2" charset="-78"/>
              </a:rPr>
              <a:t>متوتروکسات از طریق سیستمیک یا تزریق داخل کیسه حاملگی تحت سونوگرافی تزریق می شود.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>
                <a:cs typeface="B Kamran" pitchFamily="2" charset="-78"/>
              </a:rPr>
              <a:t>در حاملگی های کوچک زیر 3 سانتی متر و پاره نشده استفاده می شود.</a:t>
            </a:r>
            <a:endParaRPr lang="en-US" b="1" dirty="0" smtClean="0">
              <a:cs typeface="B Kamra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A9B9-F254-42EF-AC12-747888B6692B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38200"/>
          </a:xfrm>
        </p:spPr>
        <p:txBody>
          <a:bodyPr>
            <a:noAutofit/>
          </a:bodyPr>
          <a:lstStyle/>
          <a:p>
            <a:r>
              <a:rPr lang="fa-IR" dirty="0" smtClean="0">
                <a:solidFill>
                  <a:srgbClr val="FF0000"/>
                </a:solidFill>
                <a:cs typeface="B Elham" pitchFamily="2" charset="-78"/>
              </a:rPr>
              <a:t>ارزیابی ومراقبت:</a:t>
            </a:r>
            <a:r>
              <a:rPr lang="en-US" dirty="0" smtClean="0">
                <a:solidFill>
                  <a:srgbClr val="FF0000"/>
                </a:solidFill>
                <a:cs typeface="B Elham" pitchFamily="2" charset="-78"/>
              </a:rPr>
              <a:t/>
            </a:r>
            <a:br>
              <a:rPr lang="en-US" dirty="0" smtClean="0">
                <a:solidFill>
                  <a:srgbClr val="FF0000"/>
                </a:solidFill>
                <a:cs typeface="B Elham" pitchFamily="2" charset="-78"/>
              </a:rPr>
            </a:b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 rtl="1" eaLnBrk="1" hangingPunct="1">
              <a:lnSpc>
                <a:spcPct val="150000"/>
              </a:lnSpc>
            </a:pPr>
            <a:r>
              <a:rPr lang="fa-IR" sz="2400" dirty="0" smtClean="0">
                <a:solidFill>
                  <a:srgbClr val="009900"/>
                </a:solidFill>
                <a:cs typeface="B Elham" pitchFamily="2" charset="-78"/>
              </a:rPr>
              <a:t>شناسایی زنان در معرض خطر</a:t>
            </a:r>
          </a:p>
          <a:p>
            <a:pPr algn="r" rtl="1" eaLnBrk="1" hangingPunct="1">
              <a:lnSpc>
                <a:spcPct val="150000"/>
              </a:lnSpc>
            </a:pPr>
            <a:r>
              <a:rPr lang="fa-IR" sz="2400" dirty="0" smtClean="0">
                <a:solidFill>
                  <a:srgbClr val="009900"/>
                </a:solidFill>
                <a:cs typeface="B Elham" pitchFamily="2" charset="-78"/>
              </a:rPr>
              <a:t>بررسی علائم خونریزی داخلی و اطلاع آن به پزشک</a:t>
            </a:r>
          </a:p>
          <a:p>
            <a:pPr algn="r" rtl="1" eaLnBrk="1" hangingPunct="1">
              <a:lnSpc>
                <a:spcPct val="150000"/>
              </a:lnSpc>
            </a:pPr>
            <a:r>
              <a:rPr lang="fa-IR" sz="2400" dirty="0" smtClean="0">
                <a:solidFill>
                  <a:srgbClr val="009900"/>
                </a:solidFill>
                <a:cs typeface="B Elham" pitchFamily="2" charset="-78"/>
              </a:rPr>
              <a:t>کنترل علائم حیاتی</a:t>
            </a:r>
          </a:p>
          <a:p>
            <a:pPr algn="r" rtl="1" eaLnBrk="1" hangingPunct="1">
              <a:lnSpc>
                <a:spcPct val="150000"/>
              </a:lnSpc>
            </a:pPr>
            <a:r>
              <a:rPr lang="fa-IR" sz="2400" dirty="0" smtClean="0">
                <a:solidFill>
                  <a:srgbClr val="009900"/>
                </a:solidFill>
                <a:cs typeface="B Elham" pitchFamily="2" charset="-78"/>
              </a:rPr>
              <a:t>تخیله مثانه با سوند</a:t>
            </a:r>
          </a:p>
          <a:p>
            <a:pPr algn="r" rtl="1" eaLnBrk="1" hangingPunct="1">
              <a:lnSpc>
                <a:spcPct val="150000"/>
              </a:lnSpc>
            </a:pPr>
            <a:r>
              <a:rPr lang="fa-IR" sz="2400" dirty="0" smtClean="0">
                <a:solidFill>
                  <a:srgbClr val="009900"/>
                </a:solidFill>
                <a:cs typeface="B Elham" pitchFamily="2" charset="-78"/>
              </a:rPr>
              <a:t>رزرو خون و کراس مچ</a:t>
            </a:r>
          </a:p>
          <a:p>
            <a:pPr algn="r" rtl="1" eaLnBrk="1" hangingPunct="1">
              <a:lnSpc>
                <a:spcPct val="150000"/>
              </a:lnSpc>
            </a:pPr>
            <a:r>
              <a:rPr lang="fa-IR" sz="2400" dirty="0" smtClean="0">
                <a:solidFill>
                  <a:srgbClr val="009900"/>
                </a:solidFill>
                <a:cs typeface="B Elham" pitchFamily="2" charset="-78"/>
              </a:rPr>
              <a:t>تزریق مایعات وریدی</a:t>
            </a:r>
          </a:p>
          <a:p>
            <a:pPr algn="r" rtl="1" eaLnBrk="1" hangingPunct="1">
              <a:lnSpc>
                <a:spcPct val="150000"/>
              </a:lnSpc>
            </a:pPr>
            <a:r>
              <a:rPr lang="fa-IR" sz="2400" dirty="0" smtClean="0">
                <a:solidFill>
                  <a:srgbClr val="009900"/>
                </a:solidFill>
                <a:cs typeface="B Elham" pitchFamily="2" charset="-78"/>
              </a:rPr>
              <a:t>آماده نمودن بیمار جهت عمل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C76D-F055-49A2-8989-9305B214C9BE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813DF-5CF1-4F54-BF3B-037E8624B161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931863" y="96838"/>
            <a:ext cx="7169150" cy="1100137"/>
          </a:xfrm>
        </p:spPr>
        <p:txBody>
          <a:bodyPr>
            <a:normAutofit/>
          </a:bodyPr>
          <a:lstStyle/>
          <a:p>
            <a:pPr algn="r" eaLnBrk="1" hangingPunct="1"/>
            <a:r>
              <a:rPr lang="fa-IR" dirty="0" smtClean="0">
                <a:solidFill>
                  <a:srgbClr val="006600"/>
                </a:solidFill>
                <a:cs typeface="B Jadid" pitchFamily="2" charset="-78"/>
              </a:rPr>
              <a:t>خونریزی واژینال</a:t>
            </a:r>
            <a:r>
              <a:rPr lang="fa-IR" sz="4000" dirty="0" smtClean="0"/>
              <a:t> </a:t>
            </a:r>
            <a:endParaRPr lang="en-US" sz="4000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371600"/>
            <a:ext cx="8664575" cy="5105400"/>
          </a:xfrm>
        </p:spPr>
        <p:txBody>
          <a:bodyPr>
            <a:normAutofit fontScale="92500" lnSpcReduction="20000"/>
          </a:bodyPr>
          <a:lstStyle/>
          <a:p>
            <a:pPr algn="r" rtl="1" eaLnBrk="1" hangingPunct="1">
              <a:lnSpc>
                <a:spcPct val="150000"/>
              </a:lnSpc>
              <a:buNone/>
            </a:pPr>
            <a:r>
              <a:rPr lang="fa-IR" sz="4000" dirty="0" smtClean="0">
                <a:solidFill>
                  <a:srgbClr val="CC3300"/>
                </a:solidFill>
                <a:cs typeface="B Farnaz" pitchFamily="2" charset="-78"/>
              </a:rPr>
              <a:t>1-جفت سرراهی       </a:t>
            </a:r>
            <a:r>
              <a:rPr lang="en-US" sz="4000" dirty="0" smtClean="0">
                <a:solidFill>
                  <a:srgbClr val="CC3300"/>
                </a:solidFill>
                <a:cs typeface="B Farnaz" pitchFamily="2" charset="-78"/>
              </a:rPr>
              <a:t> </a:t>
            </a:r>
            <a:r>
              <a:rPr lang="fa-IR" sz="4000" dirty="0" smtClean="0">
                <a:solidFill>
                  <a:srgbClr val="CC3300"/>
                </a:solidFill>
                <a:cs typeface="B Farnaz" pitchFamily="2" charset="-78"/>
              </a:rPr>
              <a:t>      </a:t>
            </a:r>
            <a:r>
              <a:rPr lang="en-US" sz="4000" dirty="0" smtClean="0">
                <a:solidFill>
                  <a:srgbClr val="CC3300"/>
                </a:solidFill>
                <a:cs typeface="B Farnaz" pitchFamily="2" charset="-78"/>
              </a:rPr>
              <a:t> </a:t>
            </a:r>
            <a:r>
              <a:rPr lang="en-US" sz="3600" dirty="0" smtClean="0">
                <a:solidFill>
                  <a:srgbClr val="CC3300"/>
                </a:solidFill>
                <a:latin typeface="Algerian" pitchFamily="82" charset="0"/>
                <a:cs typeface="B Farnaz" pitchFamily="2" charset="-78"/>
              </a:rPr>
              <a:t>Placenta </a:t>
            </a:r>
            <a:r>
              <a:rPr lang="en-US" sz="3600" dirty="0" err="1" smtClean="0">
                <a:solidFill>
                  <a:srgbClr val="CC3300"/>
                </a:solidFill>
                <a:latin typeface="Algerian" pitchFamily="82" charset="0"/>
                <a:cs typeface="B Farnaz" pitchFamily="2" charset="-78"/>
              </a:rPr>
              <a:t>Previa</a:t>
            </a:r>
            <a:r>
              <a:rPr lang="fa-IR" sz="4000" dirty="0" smtClean="0">
                <a:solidFill>
                  <a:srgbClr val="CC3300"/>
                </a:solidFill>
                <a:cs typeface="B Farnaz" pitchFamily="2" charset="-78"/>
              </a:rPr>
              <a:t> </a:t>
            </a:r>
            <a:r>
              <a:rPr lang="en-US" sz="4000" dirty="0" smtClean="0">
                <a:solidFill>
                  <a:srgbClr val="CC3300"/>
                </a:solidFill>
                <a:cs typeface="B Farnaz" pitchFamily="2" charset="-78"/>
              </a:rPr>
              <a:t> </a:t>
            </a:r>
            <a:r>
              <a:rPr lang="fa-IR" sz="4000" dirty="0" smtClean="0">
                <a:solidFill>
                  <a:srgbClr val="CC3300"/>
                </a:solidFill>
                <a:cs typeface="B Farnaz" pitchFamily="2" charset="-78"/>
              </a:rPr>
              <a:t> </a:t>
            </a:r>
            <a:r>
              <a:rPr lang="fa-IR" sz="3500" b="1" dirty="0" smtClean="0">
                <a:cs typeface="B Kamran" pitchFamily="2" charset="-78"/>
              </a:rPr>
              <a:t>لانه گزینی غیر طبیعی جفت، قسمتی از جفت در سگمان تحتانی رحم کاشته می شود. </a:t>
            </a:r>
          </a:p>
          <a:p>
            <a:pPr algn="r" rtl="1" eaLnBrk="1" hangingPunct="1">
              <a:lnSpc>
                <a:spcPct val="150000"/>
              </a:lnSpc>
              <a:buNone/>
            </a:pPr>
            <a:r>
              <a:rPr lang="fa-IR" sz="3500" b="1" dirty="0" smtClean="0">
                <a:cs typeface="B Kamran" pitchFamily="2" charset="-78"/>
              </a:rPr>
              <a:t>  جفت سرراهی با توجه به موقعیت جفت نسبت به سوراخ داخل رحم به انواع: </a:t>
            </a:r>
          </a:p>
          <a:p>
            <a:pPr algn="r" rtl="1" eaLnBrk="1" hangingPunct="1">
              <a:buNone/>
            </a:pPr>
            <a:endParaRPr lang="fa-IR" sz="2800" dirty="0" smtClean="0">
              <a:solidFill>
                <a:srgbClr val="009900"/>
              </a:solidFill>
              <a:cs typeface="B Koodak" pitchFamily="2" charset="-78"/>
            </a:endParaRPr>
          </a:p>
          <a:p>
            <a:pPr algn="r" rtl="1" eaLnBrk="1" hangingPunct="1"/>
            <a:r>
              <a:rPr lang="fa-IR" sz="2800" dirty="0" smtClean="0">
                <a:solidFill>
                  <a:srgbClr val="0033CC"/>
                </a:solidFill>
                <a:cs typeface="B Badr" pitchFamily="2" charset="-78"/>
              </a:rPr>
              <a:t>الف/جفت سرراهی کامل             </a:t>
            </a:r>
            <a:r>
              <a:rPr lang="en-US" sz="2800" dirty="0" smtClean="0">
                <a:solidFill>
                  <a:srgbClr val="0033CC"/>
                </a:solidFill>
                <a:cs typeface="B Badr" pitchFamily="2" charset="-78"/>
              </a:rPr>
              <a:t>Total</a:t>
            </a:r>
            <a:r>
              <a:rPr lang="fa-IR" sz="2800" dirty="0" smtClean="0">
                <a:solidFill>
                  <a:srgbClr val="0033CC"/>
                </a:solidFill>
                <a:cs typeface="B Badr" pitchFamily="2" charset="-78"/>
              </a:rPr>
              <a:t>  </a:t>
            </a:r>
            <a:r>
              <a:rPr lang="en-US" sz="2800" dirty="0" smtClean="0">
                <a:solidFill>
                  <a:srgbClr val="0033CC"/>
                </a:solidFill>
                <a:cs typeface="B Badr" pitchFamily="2" charset="-78"/>
              </a:rPr>
              <a:t>Placenta </a:t>
            </a:r>
            <a:r>
              <a:rPr lang="en-US" sz="2800" dirty="0" err="1" smtClean="0">
                <a:solidFill>
                  <a:srgbClr val="0033CC"/>
                </a:solidFill>
                <a:cs typeface="B Badr" pitchFamily="2" charset="-78"/>
              </a:rPr>
              <a:t>Previa</a:t>
            </a:r>
            <a:endParaRPr lang="fa-IR" sz="2800" dirty="0" smtClean="0">
              <a:solidFill>
                <a:srgbClr val="0033CC"/>
              </a:solidFill>
              <a:cs typeface="B Badr" pitchFamily="2" charset="-78"/>
            </a:endParaRPr>
          </a:p>
          <a:p>
            <a:pPr algn="r" rtl="1" eaLnBrk="1" hangingPunct="1"/>
            <a:r>
              <a:rPr lang="fa-IR" sz="2800" dirty="0" smtClean="0">
                <a:solidFill>
                  <a:srgbClr val="0033CC"/>
                </a:solidFill>
                <a:cs typeface="B Badr" pitchFamily="2" charset="-78"/>
              </a:rPr>
              <a:t>ب/جفت سرراهی ناکامل           </a:t>
            </a:r>
            <a:r>
              <a:rPr lang="en-US" sz="2800" dirty="0" smtClean="0">
                <a:solidFill>
                  <a:srgbClr val="0033CC"/>
                </a:solidFill>
                <a:cs typeface="B Badr" pitchFamily="2" charset="-78"/>
              </a:rPr>
              <a:t>Placenta </a:t>
            </a:r>
            <a:r>
              <a:rPr lang="en-US" sz="2800" dirty="0" err="1" smtClean="0">
                <a:solidFill>
                  <a:srgbClr val="0033CC"/>
                </a:solidFill>
                <a:cs typeface="B Badr" pitchFamily="2" charset="-78"/>
              </a:rPr>
              <a:t>Previa</a:t>
            </a:r>
            <a:r>
              <a:rPr lang="en-US" sz="2800" dirty="0" smtClean="0">
                <a:solidFill>
                  <a:srgbClr val="0033CC"/>
                </a:solidFill>
                <a:cs typeface="B Badr" pitchFamily="2" charset="-78"/>
              </a:rPr>
              <a:t> Partial</a:t>
            </a:r>
            <a:endParaRPr lang="fa-IR" sz="2800" dirty="0" smtClean="0">
              <a:solidFill>
                <a:srgbClr val="0033CC"/>
              </a:solidFill>
              <a:cs typeface="B Badr" pitchFamily="2" charset="-78"/>
            </a:endParaRPr>
          </a:p>
          <a:p>
            <a:pPr algn="r" rtl="1" eaLnBrk="1" hangingPunct="1"/>
            <a:r>
              <a:rPr lang="fa-IR" sz="2800" dirty="0" smtClean="0">
                <a:solidFill>
                  <a:srgbClr val="0033CC"/>
                </a:solidFill>
                <a:cs typeface="B Badr" pitchFamily="2" charset="-78"/>
              </a:rPr>
              <a:t>ج/جفت سرراهی حاشیه ای </a:t>
            </a:r>
            <a:r>
              <a:rPr lang="en-US" sz="2800" dirty="0" smtClean="0">
                <a:solidFill>
                  <a:srgbClr val="0033CC"/>
                </a:solidFill>
                <a:cs typeface="B Badr" pitchFamily="2" charset="-78"/>
              </a:rPr>
              <a:t>Placenta </a:t>
            </a:r>
            <a:r>
              <a:rPr lang="en-US" sz="2800" dirty="0" err="1" smtClean="0">
                <a:solidFill>
                  <a:srgbClr val="0033CC"/>
                </a:solidFill>
                <a:cs typeface="B Badr" pitchFamily="2" charset="-78"/>
              </a:rPr>
              <a:t>Previa</a:t>
            </a:r>
            <a:r>
              <a:rPr lang="en-US" sz="2800" dirty="0" smtClean="0">
                <a:solidFill>
                  <a:srgbClr val="0033CC"/>
                </a:solidFill>
                <a:cs typeface="B Badr" pitchFamily="2" charset="-78"/>
              </a:rPr>
              <a:t> Marginal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AB71-4A78-4F0A-99A7-60C4576B77AA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8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E88BD-EA2C-4AF0-BC0A-CA1BACF2027C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44675"/>
            <a:ext cx="9144000" cy="460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AA4AA-6A68-4013-8732-17AA8C079DA4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140000"/>
              </a:lnSpc>
            </a:pPr>
            <a:r>
              <a:rPr lang="fa-IR" b="1" dirty="0" smtClean="0">
                <a:cs typeface="B Kamran" pitchFamily="2" charset="-78"/>
              </a:rPr>
              <a:t>شیوع جفت سرراهی1/200 زایمان</a:t>
            </a:r>
          </a:p>
          <a:p>
            <a:pPr algn="r" rtl="1">
              <a:lnSpc>
                <a:spcPct val="140000"/>
              </a:lnSpc>
            </a:pPr>
            <a:r>
              <a:rPr lang="fa-IR" b="1" dirty="0" smtClean="0">
                <a:cs typeface="B Kamran" pitchFamily="2" charset="-78"/>
              </a:rPr>
              <a:t>نوع مارژینال24%، پارشیال29%، و توتال47%</a:t>
            </a:r>
          </a:p>
          <a:p>
            <a:pPr algn="r" rtl="1">
              <a:lnSpc>
                <a:spcPct val="140000"/>
              </a:lnSpc>
            </a:pPr>
            <a:r>
              <a:rPr lang="fa-IR" sz="3700" dirty="0" smtClean="0">
                <a:solidFill>
                  <a:srgbClr val="CC3300"/>
                </a:solidFill>
                <a:cs typeface="B Farnaz" pitchFamily="2" charset="-78"/>
              </a:rPr>
              <a:t>علت جفت سرراهی مشخص نیست. از نظر تئوری کمبود عروق دسیدوا را مسئول </a:t>
            </a:r>
            <a:br>
              <a:rPr lang="fa-IR" sz="3700" dirty="0" smtClean="0">
                <a:solidFill>
                  <a:srgbClr val="CC3300"/>
                </a:solidFill>
                <a:cs typeface="B Farnaz" pitchFamily="2" charset="-78"/>
              </a:rPr>
            </a:br>
            <a:r>
              <a:rPr lang="fa-IR" sz="3700" dirty="0" smtClean="0">
                <a:solidFill>
                  <a:srgbClr val="CC3300"/>
                </a:solidFill>
                <a:cs typeface="B Farnaz" pitchFamily="2" charset="-78"/>
              </a:rPr>
              <a:t>می دانند.</a:t>
            </a:r>
            <a:endParaRPr lang="en-US" sz="3700" dirty="0" smtClean="0">
              <a:solidFill>
                <a:srgbClr val="CC3300"/>
              </a:solidFill>
              <a:cs typeface="B Farnaz" pitchFamily="2" charset="-78"/>
            </a:endParaRPr>
          </a:p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02928-95FE-44D8-9707-D3784E9955F1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endParaRPr lang="en-US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/>
            <a:r>
              <a:rPr lang="fa-IR" sz="3600" dirty="0" smtClean="0">
                <a:solidFill>
                  <a:srgbClr val="CC0066"/>
                </a:solidFill>
                <a:cs typeface="B Elham" pitchFamily="2" charset="-78"/>
              </a:rPr>
              <a:t>عوامل خطرساز:</a:t>
            </a:r>
            <a:endParaRPr lang="en-US" sz="3600" dirty="0" smtClean="0">
              <a:solidFill>
                <a:srgbClr val="CC0066"/>
              </a:solidFill>
              <a:cs typeface="B Elham" pitchFamily="2" charset="-78"/>
            </a:endParaRP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8800" y="2362200"/>
            <a:ext cx="29527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5F3A4-E2D8-4051-896E-EF27628F78F4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838200"/>
            <a:ext cx="8153400" cy="884238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solidFill>
                  <a:srgbClr val="CC0066"/>
                </a:solidFill>
                <a:cs typeface="B Elham" pitchFamily="2" charset="-78"/>
              </a:rPr>
              <a:t>ارزیابی و مراقبت:</a:t>
            </a:r>
            <a:r>
              <a:rPr lang="fa-IR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0" y="1905000"/>
            <a:ext cx="5472112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837B-79C3-42AD-8463-FC05634F28CF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800" dirty="0" smtClean="0">
                <a:solidFill>
                  <a:srgbClr val="CC0066"/>
                </a:solidFill>
                <a:cs typeface="B Elham" pitchFamily="2" charset="-78"/>
              </a:rPr>
              <a:t>تشخیص</a:t>
            </a:r>
            <a:endParaRPr lang="en-US" sz="4800" dirty="0" smtClean="0">
              <a:solidFill>
                <a:srgbClr val="CC0066"/>
              </a:solidFill>
              <a:cs typeface="B Elham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b="1" dirty="0" smtClean="0">
                <a:cs typeface="B Kamran" pitchFamily="2" charset="-78"/>
              </a:rPr>
              <a:t>سونوگرافی به علت دقت و سلامت آن به سایر روشها ارجحیت دارد.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>
                <a:cs typeface="B Kamran" pitchFamily="2" charset="-78"/>
              </a:rPr>
              <a:t>95-98% کمک کننده است.</a:t>
            </a:r>
          </a:p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E95BF-2D06-4A86-B246-B55EA8F48964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20762"/>
          </a:xfrm>
        </p:spPr>
        <p:txBody>
          <a:bodyPr/>
          <a:lstStyle/>
          <a:p>
            <a:r>
              <a:rPr lang="fa-IR" sz="5400" dirty="0" smtClean="0">
                <a:solidFill>
                  <a:srgbClr val="CC0066"/>
                </a:solidFill>
                <a:cs typeface="B Elham" pitchFamily="2" charset="-78"/>
              </a:rPr>
              <a:t>درمان</a:t>
            </a:r>
            <a:endParaRPr lang="en-US" sz="4800" dirty="0" smtClean="0">
              <a:solidFill>
                <a:srgbClr val="CC0066"/>
              </a:solidFill>
              <a:cs typeface="B Elham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001000" cy="4678363"/>
          </a:xfrm>
        </p:spPr>
        <p:txBody>
          <a:bodyPr>
            <a:normAutofit/>
          </a:bodyPr>
          <a:lstStyle/>
          <a:p>
            <a:pPr algn="r" rtl="1"/>
            <a:r>
              <a:rPr lang="fa-IR" b="1" dirty="0" smtClean="0">
                <a:cs typeface="B Kamran" pitchFamily="2" charset="-78"/>
              </a:rPr>
              <a:t>درمان بسته به سن حاملگی و مقدار خونریزی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در حاملگی های 37 هفته یا بیشتر ختم بارداری با سزارین</a:t>
            </a:r>
            <a:endParaRPr lang="fa-IR" dirty="0" smtClean="0"/>
          </a:p>
          <a:p>
            <a:pPr algn="r" rtl="1">
              <a:buNone/>
            </a:pPr>
            <a:r>
              <a:rPr lang="fa-IR" sz="4400" dirty="0" smtClean="0">
                <a:solidFill>
                  <a:srgbClr val="CC0066"/>
                </a:solidFill>
                <a:latin typeface="+mj-lt"/>
                <a:ea typeface="+mj-ea"/>
                <a:cs typeface="B Elham" pitchFamily="2" charset="-78"/>
              </a:rPr>
              <a:t>   </a:t>
            </a:r>
          </a:p>
          <a:p>
            <a:pPr algn="r" rtl="1">
              <a:buNone/>
            </a:pPr>
            <a:r>
              <a:rPr lang="fa-IR" sz="4400" dirty="0" smtClean="0">
                <a:solidFill>
                  <a:srgbClr val="CC0066"/>
                </a:solidFill>
                <a:latin typeface="+mj-lt"/>
                <a:ea typeface="+mj-ea"/>
                <a:cs typeface="B Elham" pitchFamily="2" charset="-78"/>
              </a:rPr>
              <a:t> درمان نگهدارنده:</a:t>
            </a:r>
          </a:p>
          <a:p>
            <a:pPr algn="r" rtl="1"/>
            <a:r>
              <a:rPr lang="fa-IR" sz="3600" b="1" dirty="0" smtClean="0">
                <a:solidFill>
                  <a:srgbClr val="0070C0"/>
                </a:solidFill>
                <a:cs typeface="B Kamran" pitchFamily="2" charset="-78"/>
              </a:rPr>
              <a:t>خونریزی شدید نباشد.</a:t>
            </a:r>
          </a:p>
          <a:p>
            <a:pPr algn="r" rtl="1"/>
            <a:r>
              <a:rPr lang="fa-IR" sz="3600" b="1" dirty="0" smtClean="0">
                <a:solidFill>
                  <a:srgbClr val="0070C0"/>
                </a:solidFill>
                <a:cs typeface="B Kamran" pitchFamily="2" charset="-78"/>
              </a:rPr>
              <a:t> و خطر نارس بودن جنین وجود داشته باشد.</a:t>
            </a:r>
            <a:endParaRPr lang="en-US" sz="3600" b="1" dirty="0" smtClean="0">
              <a:solidFill>
                <a:srgbClr val="0070C0"/>
              </a:solidFill>
              <a:cs typeface="B Kamra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3F0F-2B53-4063-83E0-80DB0183D963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5400" dirty="0" smtClean="0">
                <a:solidFill>
                  <a:srgbClr val="CC0066"/>
                </a:solidFill>
                <a:cs typeface="B Elham" pitchFamily="2" charset="-78"/>
              </a:rPr>
              <a:t>درمان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001000" cy="4602163"/>
          </a:xfrm>
        </p:spPr>
        <p:txBody>
          <a:bodyPr/>
          <a:lstStyle/>
          <a:p>
            <a:pPr algn="r" rtl="1"/>
            <a:r>
              <a:rPr lang="fa-IR" b="1" dirty="0" smtClean="0">
                <a:cs typeface="B Kamran" pitchFamily="2" charset="-78"/>
              </a:rPr>
              <a:t>بستری در بیمارستان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فعالیت فیزیکی محدود شود.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اجتناب از مقاربت و دوش واژینال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معاینه لگنی فقط در اتاق عمل انجام شود.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استفاده از داروهای توکولیتیک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تزریق روگام </a:t>
            </a:r>
          </a:p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9D0C-1735-4DE1-9454-63B520D7F40A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620000" cy="1219200"/>
          </a:xfrm>
        </p:spPr>
        <p:txBody>
          <a:bodyPr>
            <a:normAutofit/>
          </a:bodyPr>
          <a:lstStyle/>
          <a:p>
            <a:pPr rtl="1" eaLnBrk="1" hangingPunct="1"/>
            <a:r>
              <a:rPr lang="fa-IR" sz="3600" dirty="0" smtClean="0">
                <a:solidFill>
                  <a:srgbClr val="CC0066"/>
                </a:solidFill>
                <a:cs typeface="B Elham" pitchFamily="2" charset="-78"/>
              </a:rPr>
              <a:t>جداشدن زود رس جفت (دکولمان جفت) </a:t>
            </a:r>
            <a:br>
              <a:rPr lang="fa-IR" sz="3600" dirty="0" smtClean="0">
                <a:solidFill>
                  <a:srgbClr val="CC0066"/>
                </a:solidFill>
                <a:cs typeface="B Elham" pitchFamily="2" charset="-78"/>
              </a:rPr>
            </a:br>
            <a:r>
              <a:rPr lang="en-US" sz="3600" dirty="0" smtClean="0"/>
              <a:t>    </a:t>
            </a:r>
            <a:r>
              <a:rPr lang="en-US" sz="3200" dirty="0" smtClean="0">
                <a:solidFill>
                  <a:srgbClr val="CC0066"/>
                </a:solidFill>
                <a:latin typeface="Algerian" pitchFamily="82" charset="0"/>
              </a:rPr>
              <a:t>Placental Abruption</a:t>
            </a:r>
            <a:r>
              <a:rPr lang="en-US" sz="3600" dirty="0" smtClean="0"/>
              <a:t>                   </a:t>
            </a:r>
            <a:r>
              <a:rPr lang="fa-IR" sz="3600" dirty="0" smtClean="0"/>
              <a:t>  </a:t>
            </a:r>
            <a:endParaRPr lang="en-US" sz="3600" dirty="0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7924800" cy="4525963"/>
          </a:xfrm>
        </p:spPr>
        <p:txBody>
          <a:bodyPr/>
          <a:lstStyle/>
          <a:p>
            <a:pPr algn="r" rtl="1" eaLnBrk="1" hangingPunct="1">
              <a:lnSpc>
                <a:spcPct val="150000"/>
              </a:lnSpc>
            </a:pPr>
            <a:r>
              <a:rPr lang="fa-IR" sz="2400" dirty="0" smtClean="0">
                <a:solidFill>
                  <a:srgbClr val="009900"/>
                </a:solidFill>
                <a:cs typeface="B Farnaz" pitchFamily="2" charset="-78"/>
              </a:rPr>
              <a:t>جداشدن غیرطبیعی وزودهنگام جفت از دیواره رحم قبل از تولد نوزاد </a:t>
            </a:r>
          </a:p>
          <a:p>
            <a:pPr algn="r" rtl="1" eaLnBrk="1" hangingPunct="1">
              <a:lnSpc>
                <a:spcPct val="150000"/>
              </a:lnSpc>
            </a:pPr>
            <a:r>
              <a:rPr lang="fa-IR" sz="2400" dirty="0" smtClean="0">
                <a:solidFill>
                  <a:srgbClr val="009900"/>
                </a:solidFill>
                <a:cs typeface="B Farnaz" pitchFamily="2" charset="-78"/>
              </a:rPr>
              <a:t>عامل اصلی آن ناشناخته ولی می تواند بدلیل یک ضعف ذاتی یا آنومالی در آرتریولهای مارپیچی باشد.</a:t>
            </a:r>
          </a:p>
          <a:p>
            <a:pPr eaLnBrk="1" hangingPunct="1"/>
            <a:endParaRPr lang="fa-IR" dirty="0" smtClean="0">
              <a:solidFill>
                <a:srgbClr val="FF3300"/>
              </a:solidFill>
              <a:cs typeface="B Davat" pitchFamily="2" charset="-78"/>
            </a:endParaRPr>
          </a:p>
          <a:p>
            <a:pPr algn="r" rtl="1" eaLnBrk="1" hangingPunct="1"/>
            <a:r>
              <a:rPr lang="fa-IR" dirty="0" smtClean="0">
                <a:solidFill>
                  <a:srgbClr val="FF3300"/>
                </a:solidFill>
                <a:cs typeface="B Davat" pitchFamily="2" charset="-78"/>
              </a:rPr>
              <a:t>الف/ کامل </a:t>
            </a:r>
            <a:r>
              <a:rPr lang="en-US" dirty="0" smtClean="0">
                <a:solidFill>
                  <a:srgbClr val="FF3300"/>
                </a:solidFill>
                <a:latin typeface="Baskerville Old Face" pitchFamily="18" charset="0"/>
                <a:cs typeface="B Davat" pitchFamily="2" charset="-78"/>
              </a:rPr>
              <a:t>Complete</a:t>
            </a:r>
            <a:r>
              <a:rPr lang="en-US" dirty="0" smtClean="0">
                <a:solidFill>
                  <a:srgbClr val="FF3300"/>
                </a:solidFill>
                <a:cs typeface="B Davat" pitchFamily="2" charset="-78"/>
              </a:rPr>
              <a:t>   </a:t>
            </a:r>
            <a:endParaRPr lang="fa-IR" dirty="0" smtClean="0">
              <a:solidFill>
                <a:srgbClr val="FF3300"/>
              </a:solidFill>
              <a:cs typeface="B Davat" pitchFamily="2" charset="-78"/>
            </a:endParaRPr>
          </a:p>
          <a:p>
            <a:pPr algn="r" rtl="1" eaLnBrk="1" hangingPunct="1"/>
            <a:r>
              <a:rPr lang="fa-IR" dirty="0" smtClean="0">
                <a:solidFill>
                  <a:srgbClr val="FF3300"/>
                </a:solidFill>
                <a:cs typeface="B Davat" pitchFamily="2" charset="-78"/>
              </a:rPr>
              <a:t>ب/ ناقص       </a:t>
            </a:r>
            <a:r>
              <a:rPr lang="fa-IR" dirty="0" smtClean="0">
                <a:solidFill>
                  <a:srgbClr val="FF3300"/>
                </a:solidFill>
                <a:latin typeface="Baskerville Old Face" pitchFamily="18" charset="0"/>
                <a:cs typeface="B Davat" pitchFamily="2" charset="-78"/>
              </a:rPr>
              <a:t> </a:t>
            </a:r>
            <a:r>
              <a:rPr lang="en-US" dirty="0" smtClean="0">
                <a:solidFill>
                  <a:srgbClr val="FF3300"/>
                </a:solidFill>
                <a:latin typeface="Baskerville Old Face" pitchFamily="18" charset="0"/>
                <a:cs typeface="B Davat" pitchFamily="2" charset="-78"/>
              </a:rPr>
              <a:t> Partial</a:t>
            </a:r>
            <a:r>
              <a:rPr lang="fa-IR" dirty="0" smtClean="0">
                <a:solidFill>
                  <a:srgbClr val="FF3300"/>
                </a:solidFill>
                <a:cs typeface="B Davat" pitchFamily="2" charset="-78"/>
              </a:rPr>
              <a:t>   </a:t>
            </a:r>
            <a:endParaRPr lang="en-US" dirty="0" smtClean="0">
              <a:solidFill>
                <a:srgbClr val="FF3300"/>
              </a:solidFill>
              <a:cs typeface="B Davat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4FB6F-377C-41EC-9D9C-EC9A904CC825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989138"/>
            <a:ext cx="868680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E3493-3C57-4588-B640-1FDFF2B3C99A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53200" y="1676400"/>
            <a:ext cx="2438400" cy="4403725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6" name="Picture 2" descr="Pictures of abruptio placentas causing both internal and external bleed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447800"/>
            <a:ext cx="6934200" cy="4913557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0081-9829-4F05-947C-DD89761AB05A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-533400" y="762000"/>
            <a:ext cx="7145337" cy="655638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solidFill>
                  <a:srgbClr val="FF3300"/>
                </a:solidFill>
                <a:cs typeface="B Farnaz" pitchFamily="2" charset="-78"/>
              </a:rPr>
              <a:t>عوامل خطرساز:</a:t>
            </a:r>
            <a:r>
              <a:rPr lang="en-US" dirty="0" smtClean="0">
                <a:solidFill>
                  <a:srgbClr val="FF3300"/>
                </a:solidFill>
                <a:cs typeface="B Farnaz" pitchFamily="2" charset="-78"/>
              </a:rPr>
              <a:t/>
            </a:r>
            <a:br>
              <a:rPr lang="en-US" dirty="0" smtClean="0">
                <a:solidFill>
                  <a:srgbClr val="FF3300"/>
                </a:solidFill>
                <a:cs typeface="B Farnaz" pitchFamily="2" charset="-78"/>
              </a:rPr>
            </a:br>
            <a:endParaRPr lang="en-US" dirty="0" smtClean="0">
              <a:cs typeface="B Farnaz" pitchFamily="2" charset="-78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752600"/>
            <a:ext cx="3047999" cy="3962400"/>
          </a:xfrm>
        </p:spPr>
        <p:txBody>
          <a:bodyPr>
            <a:normAutofit/>
          </a:bodyPr>
          <a:lstStyle/>
          <a:p>
            <a:pPr algn="r" rtl="1" eaLnBrk="1" hangingPunct="1"/>
            <a:r>
              <a:rPr lang="fa-IR" sz="2400" b="1" dirty="0" smtClean="0">
                <a:cs typeface="B Nazanin" pitchFamily="2" charset="-78"/>
              </a:rPr>
              <a:t>کمبود اسید فولیک و ویتامین</a:t>
            </a:r>
          </a:p>
          <a:p>
            <a:pPr algn="r" rtl="1" eaLnBrk="1" hangingPunct="1"/>
            <a:r>
              <a:rPr lang="fa-IR" sz="2400" b="1" dirty="0" smtClean="0">
                <a:cs typeface="B Nazanin" pitchFamily="2" charset="-78"/>
              </a:rPr>
              <a:t>افزایش سن مادر</a:t>
            </a:r>
          </a:p>
          <a:p>
            <a:pPr algn="r" rtl="1" eaLnBrk="1" hangingPunct="1"/>
            <a:r>
              <a:rPr lang="fa-IR" sz="2400" b="1" dirty="0" smtClean="0">
                <a:cs typeface="B Nazanin" pitchFamily="2" charset="-78"/>
              </a:rPr>
              <a:t>پلی هیدروآمینوس</a:t>
            </a:r>
            <a:endParaRPr lang="en-US" sz="2400" b="1" dirty="0" smtClean="0">
              <a:cs typeface="B Nazanin" pitchFamily="2" charset="-78"/>
            </a:endParaRP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1524000"/>
            <a:ext cx="4881562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D4DBA-37C6-482C-A4A7-58D615903648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609600"/>
            <a:ext cx="7169150" cy="939800"/>
          </a:xfrm>
        </p:spPr>
        <p:txBody>
          <a:bodyPr>
            <a:noAutofit/>
          </a:bodyPr>
          <a:lstStyle/>
          <a:p>
            <a:pPr algn="r"/>
            <a:r>
              <a:rPr lang="fa-IR" dirty="0" smtClean="0">
                <a:solidFill>
                  <a:srgbClr val="FF3300"/>
                </a:solidFill>
                <a:cs typeface="B Elham" pitchFamily="2" charset="-78"/>
              </a:rPr>
              <a:t>تظاهرات بالینی:</a:t>
            </a:r>
            <a:r>
              <a:rPr lang="en-US" dirty="0" smtClean="0">
                <a:solidFill>
                  <a:srgbClr val="FF3300"/>
                </a:solidFill>
                <a:cs typeface="B Elham" pitchFamily="2" charset="-78"/>
              </a:rPr>
              <a:t/>
            </a:r>
            <a:br>
              <a:rPr lang="en-US" dirty="0" smtClean="0">
                <a:solidFill>
                  <a:srgbClr val="FF3300"/>
                </a:solidFill>
                <a:cs typeface="B Elham" pitchFamily="2" charset="-78"/>
              </a:rPr>
            </a:br>
            <a:endParaRPr lang="en-US" dirty="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162800" cy="4800600"/>
          </a:xfrm>
        </p:spPr>
        <p:txBody>
          <a:bodyPr>
            <a:noAutofit/>
          </a:bodyPr>
          <a:lstStyle/>
          <a:p>
            <a:pPr algn="r" rtl="1"/>
            <a:r>
              <a:rPr lang="fa-IR" b="1" dirty="0" smtClean="0">
                <a:cs typeface="B Kamran" pitchFamily="2" charset="-78"/>
              </a:rPr>
              <a:t>خونریزی از واژن به رنگ قرمز تیره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درد در اغلب موارد، شروع ناگهانی، مداوم و در محل رحم و قسمت پشت لوکالیزه می شود.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ارتجاع بیش از حد رحم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مایع آمنیوتیک خونی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شوک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اختلال انعقادی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زایمان زودرس</a:t>
            </a:r>
            <a:endParaRPr lang="en-US" b="1" dirty="0" smtClean="0">
              <a:cs typeface="B Kamra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A8B58-D56E-4E5D-87E6-CE7BEA777E31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a-IR" sz="6000" dirty="0" smtClean="0">
                <a:solidFill>
                  <a:srgbClr val="FF3300"/>
                </a:solidFill>
                <a:latin typeface="+mn-lt"/>
                <a:ea typeface="+mn-ea"/>
                <a:cs typeface="B Elham" pitchFamily="2" charset="-78"/>
              </a:rPr>
              <a:t>درمان</a:t>
            </a:r>
            <a:endParaRPr lang="en-US" sz="4000" dirty="0" smtClean="0">
              <a:solidFill>
                <a:srgbClr val="FF3300"/>
              </a:solidFill>
              <a:latin typeface="+mn-lt"/>
              <a:ea typeface="+mn-ea"/>
              <a:cs typeface="B Elham" pitchFamily="2" charset="-78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Autofit/>
          </a:bodyPr>
          <a:lstStyle/>
          <a:p>
            <a:pPr algn="r" rtl="1"/>
            <a:r>
              <a:rPr lang="fa-IR" b="1" dirty="0" smtClean="0">
                <a:cs typeface="B Kamran" pitchFamily="2" charset="-78"/>
              </a:rPr>
              <a:t>کنترل علائم حیاتی و </a:t>
            </a:r>
            <a:r>
              <a:rPr lang="en-US" b="1" dirty="0" smtClean="0">
                <a:cs typeface="B Kamran" pitchFamily="2" charset="-78"/>
              </a:rPr>
              <a:t>I/O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سونداژ مثانه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بررسی وضعیت همودینامیک با </a:t>
            </a:r>
            <a:r>
              <a:rPr lang="en-US" b="1" dirty="0" smtClean="0">
                <a:cs typeface="B Kamran" pitchFamily="2" charset="-78"/>
              </a:rPr>
              <a:t>CVP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تسکین درد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بررسی الکترولیتی و اسید و باز و اکسیژناسیون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انجام زایمان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انجام آمنیوتومی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در بیمارنی که در شوک هستند جایگزینی خون و مایعات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D822E-5625-461C-B1C0-2140662CD6F3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800" dirty="0" smtClean="0">
                <a:solidFill>
                  <a:srgbClr val="FF3300"/>
                </a:solidFill>
                <a:latin typeface="+mn-lt"/>
                <a:ea typeface="+mn-ea"/>
                <a:cs typeface="B Elham" pitchFamily="2" charset="-78"/>
              </a:rPr>
              <a:t>اندیکاسیون سزارین</a:t>
            </a:r>
            <a:endParaRPr lang="en-US" sz="4800" dirty="0" smtClean="0">
              <a:solidFill>
                <a:srgbClr val="FF3300"/>
              </a:solidFill>
              <a:latin typeface="+mn-lt"/>
              <a:ea typeface="+mn-ea"/>
              <a:cs typeface="B Elham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b="1" dirty="0" smtClean="0">
                <a:cs typeface="B Kamran" pitchFamily="2" charset="-78"/>
              </a:rPr>
              <a:t>دیسترس جنینی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کنده شدن شدید جفت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خونریزی شدید 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در بیمارانی که یکبارتلاش ناموفق برای زایمان واژینال  </a:t>
            </a:r>
            <a:endParaRPr lang="en-US" b="1" dirty="0" smtClean="0">
              <a:cs typeface="B Kamra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8F57E-DC31-441E-81FD-D8C8CC6A6308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800" dirty="0" smtClean="0">
                <a:solidFill>
                  <a:srgbClr val="FF3300"/>
                </a:solidFill>
                <a:latin typeface="+mn-lt"/>
                <a:ea typeface="+mn-ea"/>
                <a:cs typeface="B Elham" pitchFamily="2" charset="-78"/>
              </a:rPr>
              <a:t>عوارض دکولمان جفت</a:t>
            </a:r>
            <a:endParaRPr lang="en-US" sz="4800" dirty="0" smtClean="0">
              <a:solidFill>
                <a:srgbClr val="FF3300"/>
              </a:solidFill>
              <a:latin typeface="+mn-lt"/>
              <a:ea typeface="+mn-ea"/>
              <a:cs typeface="B Elham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b="1" dirty="0" smtClean="0">
                <a:cs typeface="B Kamran" pitchFamily="2" charset="-78"/>
              </a:rPr>
              <a:t>شوک هموراژیک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اختلال انعقادی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رحم کوولار</a:t>
            </a:r>
          </a:p>
          <a:p>
            <a:pPr algn="r" rtl="1"/>
            <a:r>
              <a:rPr lang="fa-IR" b="1" dirty="0" smtClean="0">
                <a:cs typeface="B Kamran" pitchFamily="2" charset="-78"/>
              </a:rPr>
              <a:t>نکروز ایسکمیک اعضاء(کلیه، هیپوفیز قدامی)</a:t>
            </a:r>
            <a:endParaRPr lang="en-US" b="1" dirty="0" smtClean="0">
              <a:cs typeface="B Kamra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FCFD5-23D2-4D4B-A701-D6B103F53DF3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685800"/>
            <a:ext cx="83058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Rectangle 6"/>
          <p:cNvSpPr>
            <a:spLocks noChangeArrowheads="1"/>
          </p:cNvSpPr>
          <p:nvPr/>
        </p:nvSpPr>
        <p:spPr bwMode="auto">
          <a:xfrm>
            <a:off x="468313" y="404813"/>
            <a:ext cx="790575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6" name="Rectangle 7"/>
          <p:cNvSpPr>
            <a:spLocks noChangeArrowheads="1"/>
          </p:cNvSpPr>
          <p:nvPr/>
        </p:nvSpPr>
        <p:spPr bwMode="auto">
          <a:xfrm>
            <a:off x="7740650" y="0"/>
            <a:ext cx="935038" cy="76517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73AE-4464-42A5-9441-C13A55EFDB33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0"/>
            <a:ext cx="7200900" cy="1341438"/>
          </a:xfrm>
        </p:spPr>
        <p:txBody>
          <a:bodyPr/>
          <a:lstStyle/>
          <a:p>
            <a:pPr algn="r" eaLnBrk="1" hangingPunct="1"/>
            <a:r>
              <a:rPr lang="fa-IR" sz="4400" dirty="0" smtClean="0">
                <a:solidFill>
                  <a:srgbClr val="CC3300"/>
                </a:solidFill>
                <a:cs typeface="B Jadid" pitchFamily="2" charset="-78"/>
              </a:rPr>
              <a:t>پارگی رحم</a:t>
            </a:r>
            <a:endParaRPr lang="en-US" sz="4400" dirty="0" smtClean="0">
              <a:solidFill>
                <a:srgbClr val="CC3300"/>
              </a:solidFill>
              <a:cs typeface="B Jadid" pitchFamily="2" charset="-78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>
                <a:solidFill>
                  <a:srgbClr val="009900"/>
                </a:solidFill>
                <a:cs typeface="B Elham" pitchFamily="2" charset="-78"/>
              </a:rPr>
              <a:t>پارگی رحم به معنای جدا شدن کامل رحم در تمام لایه ای خود و بیرون زدن تمام یا قسمتی از جنین از داخل رحم</a:t>
            </a:r>
          </a:p>
          <a:p>
            <a:pPr algn="r" rtl="1"/>
            <a:r>
              <a:rPr lang="fa-IR" dirty="0" smtClean="0">
                <a:solidFill>
                  <a:srgbClr val="009900"/>
                </a:solidFill>
                <a:cs typeface="B Elham" pitchFamily="2" charset="-78"/>
              </a:rPr>
              <a:t>شیوع آن5%</a:t>
            </a:r>
            <a:endParaRPr lang="fa-IR" sz="4000" dirty="0" smtClean="0">
              <a:solidFill>
                <a:srgbClr val="009900"/>
              </a:solidFill>
              <a:cs typeface="B Elham" pitchFamily="2" charset="-78"/>
            </a:endParaRPr>
          </a:p>
          <a:p>
            <a:pPr algn="r" rtl="1" eaLnBrk="1" hangingPunct="1">
              <a:buNone/>
            </a:pPr>
            <a:endParaRPr lang="fa-IR" sz="4000" dirty="0" smtClean="0">
              <a:solidFill>
                <a:srgbClr val="009900"/>
              </a:solidFill>
              <a:cs typeface="B Elham" pitchFamily="2" charset="-78"/>
            </a:endParaRPr>
          </a:p>
          <a:p>
            <a:pPr algn="r" rtl="1" eaLnBrk="1" hangingPunct="1">
              <a:buNone/>
            </a:pPr>
            <a:r>
              <a:rPr lang="fa-IR" sz="4000" dirty="0" smtClean="0">
                <a:solidFill>
                  <a:srgbClr val="009900"/>
                </a:solidFill>
                <a:cs typeface="B Elham" pitchFamily="2" charset="-78"/>
              </a:rPr>
              <a:t>عوامل خطرساز :                    </a:t>
            </a:r>
            <a:r>
              <a:rPr lang="fa-IR" sz="3600" dirty="0" smtClean="0">
                <a:cs typeface="B Elham" pitchFamily="2" charset="-78"/>
              </a:rPr>
              <a:t>اسکار قبلی بر روی رحم         </a:t>
            </a:r>
          </a:p>
          <a:p>
            <a:pPr algn="r" rtl="1" eaLnBrk="1" hangingPunct="1">
              <a:buNone/>
            </a:pPr>
            <a:r>
              <a:rPr lang="fa-IR" sz="3600" dirty="0" smtClean="0">
                <a:cs typeface="B Elham" pitchFamily="2" charset="-78"/>
              </a:rPr>
              <a:t>                                                             ضربه و تروما به رحم</a:t>
            </a:r>
          </a:p>
          <a:p>
            <a:pPr algn="ctr" eaLnBrk="1" hangingPunct="1">
              <a:buNone/>
            </a:pPr>
            <a:endParaRPr lang="fa-IR" sz="3600" dirty="0" smtClean="0">
              <a:solidFill>
                <a:srgbClr val="009900"/>
              </a:solidFill>
              <a:cs typeface="B Elham" pitchFamily="2" charset="-78"/>
            </a:endParaRPr>
          </a:p>
          <a:p>
            <a:pPr algn="ctr" eaLnBrk="1" hangingPunct="1">
              <a:buNone/>
            </a:pPr>
            <a:endParaRPr lang="en-US" sz="3600" dirty="0" smtClean="0">
              <a:solidFill>
                <a:srgbClr val="009900"/>
              </a:solidFill>
              <a:cs typeface="B Elham" pitchFamily="2" charset="-78"/>
            </a:endParaRPr>
          </a:p>
        </p:txBody>
      </p:sp>
      <p:sp>
        <p:nvSpPr>
          <p:cNvPr id="6" name="Down Arrow 5"/>
          <p:cNvSpPr/>
          <p:nvPr/>
        </p:nvSpPr>
        <p:spPr>
          <a:xfrm rot="5400000">
            <a:off x="4887895" y="3875105"/>
            <a:ext cx="762000" cy="1241390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6784-E276-4BE2-ABDA-EAB4F17DF4FE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7200" cy="1143000"/>
          </a:xfrm>
        </p:spPr>
        <p:txBody>
          <a:bodyPr>
            <a:noAutofit/>
          </a:bodyPr>
          <a:lstStyle/>
          <a:p>
            <a:r>
              <a:rPr lang="fa-IR" sz="3200" dirty="0" smtClean="0">
                <a:solidFill>
                  <a:srgbClr val="CC3300"/>
                </a:solidFill>
                <a:cs typeface="B Jadid" pitchFamily="2" charset="-78"/>
              </a:rPr>
              <a:t>ریسک فاکتورهای پارگی رحم بدون اسکار</a:t>
            </a:r>
            <a:endParaRPr lang="en-US" sz="3200" dirty="0" smtClean="0">
              <a:solidFill>
                <a:srgbClr val="CC3300"/>
              </a:solidFill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/>
            <a:r>
              <a:rPr lang="fa-IR" sz="3500" b="1" dirty="0" smtClean="0">
                <a:cs typeface="B Kamran" pitchFamily="2" charset="-78"/>
              </a:rPr>
              <a:t>استفاده بدون احتیاط از اکسی توسین</a:t>
            </a:r>
          </a:p>
          <a:p>
            <a:pPr algn="r" rtl="1"/>
            <a:r>
              <a:rPr lang="fa-IR" sz="3500" b="1" dirty="0" smtClean="0">
                <a:cs typeface="B Kamran" pitchFamily="2" charset="-78"/>
              </a:rPr>
              <a:t>مولتی پاریتی بالا</a:t>
            </a:r>
          </a:p>
          <a:p>
            <a:pPr algn="r" rtl="1"/>
            <a:r>
              <a:rPr lang="fa-IR" sz="3500" b="1" dirty="0" smtClean="0">
                <a:cs typeface="B Kamran" pitchFamily="2" charset="-78"/>
              </a:rPr>
              <a:t>اتساع شدید رحم</a:t>
            </a:r>
          </a:p>
          <a:p>
            <a:pPr algn="r" rtl="1"/>
            <a:r>
              <a:rPr lang="fa-IR" sz="3500" b="1" dirty="0" smtClean="0">
                <a:cs typeface="B Kamran" pitchFamily="2" charset="-78"/>
              </a:rPr>
              <a:t>قرار غیر طبیعی جنین </a:t>
            </a:r>
          </a:p>
          <a:p>
            <a:pPr algn="r" rtl="1"/>
            <a:r>
              <a:rPr lang="fa-IR" sz="3500" b="1" dirty="0" smtClean="0">
                <a:cs typeface="B Kamran" pitchFamily="2" charset="-78"/>
              </a:rPr>
              <a:t>عدم تناسب سر با لگن</a:t>
            </a:r>
          </a:p>
          <a:p>
            <a:pPr algn="r" rtl="1"/>
            <a:r>
              <a:rPr lang="fa-IR" sz="3500" b="1" dirty="0" smtClean="0">
                <a:cs typeface="B Kamran" pitchFamily="2" charset="-78"/>
              </a:rPr>
              <a:t>چرخش از بیرون</a:t>
            </a:r>
          </a:p>
          <a:p>
            <a:pPr algn="r" rtl="1"/>
            <a:r>
              <a:rPr lang="fa-IR" sz="3500" b="1" dirty="0" smtClean="0">
                <a:cs typeface="B Kamran" pitchFamily="2" charset="-78"/>
              </a:rPr>
              <a:t>سخت زایی شانه</a:t>
            </a:r>
          </a:p>
          <a:p>
            <a:pPr algn="r" rtl="1"/>
            <a:r>
              <a:rPr lang="fa-IR" sz="3500" b="1" dirty="0" smtClean="0">
                <a:cs typeface="B Kamran" pitchFamily="2" charset="-78"/>
              </a:rPr>
              <a:t>تولد به وسیله فورسپس میانی</a:t>
            </a:r>
          </a:p>
          <a:p>
            <a:pPr algn="r" rtl="1"/>
            <a:r>
              <a:rPr lang="fa-IR" sz="3500" b="1" dirty="0" smtClean="0">
                <a:cs typeface="B Kamran" pitchFamily="2" charset="-78"/>
              </a:rPr>
              <a:t>وجود پاتولوژی دررحم و جفت </a:t>
            </a:r>
            <a:endParaRPr lang="en-US" sz="3500" b="1" dirty="0" smtClean="0">
              <a:cs typeface="B Kamra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00A70-BBB9-48AF-AC42-66F93A73CFB0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447800"/>
            <a:ext cx="8151812" cy="5076825"/>
          </a:xfrm>
        </p:spPr>
        <p:txBody>
          <a:bodyPr/>
          <a:lstStyle/>
          <a:p>
            <a:pPr algn="r" rtl="1" eaLnBrk="1" hangingPunct="1"/>
            <a:r>
              <a:rPr lang="fa-IR" sz="3600" dirty="0" smtClean="0">
                <a:solidFill>
                  <a:srgbClr val="009900"/>
                </a:solidFill>
                <a:cs typeface="B Farnaz" pitchFamily="2" charset="-78"/>
              </a:rPr>
              <a:t>تظاهرات بالینی</a:t>
            </a:r>
            <a:r>
              <a:rPr lang="fa-IR" dirty="0" smtClean="0">
                <a:solidFill>
                  <a:srgbClr val="009900"/>
                </a:solidFill>
                <a:cs typeface="B Farnaz" pitchFamily="2" charset="-78"/>
              </a:rPr>
              <a:t> :</a:t>
            </a:r>
            <a:endParaRPr lang="en-US" dirty="0" smtClean="0">
              <a:solidFill>
                <a:srgbClr val="009900"/>
              </a:solidFill>
              <a:cs typeface="B Farnaz" pitchFamily="2" charset="-78"/>
            </a:endParaRPr>
          </a:p>
          <a:p>
            <a:pPr algn="r" rtl="1" eaLnBrk="1" hangingPunct="1"/>
            <a:endParaRPr lang="en-US" dirty="0" smtClean="0">
              <a:solidFill>
                <a:srgbClr val="009900"/>
              </a:solidFill>
              <a:cs typeface="B Farnaz" pitchFamily="2" charset="-78"/>
            </a:endParaRPr>
          </a:p>
          <a:p>
            <a:pPr algn="r" rtl="1" eaLnBrk="1" hangingPunct="1"/>
            <a:endParaRPr lang="en-US" dirty="0" smtClean="0">
              <a:solidFill>
                <a:srgbClr val="009900"/>
              </a:solidFill>
              <a:cs typeface="B Farnaz" pitchFamily="2" charset="-78"/>
            </a:endParaRPr>
          </a:p>
          <a:p>
            <a:pPr algn="r" rtl="1" eaLnBrk="1" hangingPunct="1"/>
            <a:endParaRPr lang="en-US" dirty="0" smtClean="0">
              <a:solidFill>
                <a:srgbClr val="009900"/>
              </a:solidFill>
              <a:cs typeface="B Farnaz" pitchFamily="2" charset="-78"/>
            </a:endParaRPr>
          </a:p>
          <a:p>
            <a:pPr algn="r" rtl="1" eaLnBrk="1" hangingPunct="1"/>
            <a:endParaRPr lang="en-US" dirty="0" smtClean="0">
              <a:solidFill>
                <a:srgbClr val="009900"/>
              </a:solidFill>
              <a:cs typeface="B Farnaz" pitchFamily="2" charset="-78"/>
            </a:endParaRPr>
          </a:p>
          <a:p>
            <a:pPr algn="r" rtl="1" eaLnBrk="1" hangingPunct="1">
              <a:buFont typeface="Wingdings" pitchFamily="2" charset="2"/>
              <a:buNone/>
            </a:pPr>
            <a:r>
              <a:rPr lang="fa-IR" dirty="0" smtClean="0">
                <a:solidFill>
                  <a:srgbClr val="009900"/>
                </a:solidFill>
                <a:cs typeface="B Farnaz" pitchFamily="2" charset="-78"/>
              </a:rPr>
              <a:t>     </a:t>
            </a:r>
            <a:r>
              <a:rPr lang="fa-IR" sz="3600" dirty="0" smtClean="0">
                <a:solidFill>
                  <a:srgbClr val="009900"/>
                </a:solidFill>
                <a:cs typeface="B Farnaz" pitchFamily="2" charset="-78"/>
              </a:rPr>
              <a:t>ارزیابی ومراقبت :</a:t>
            </a:r>
            <a:endParaRPr lang="en-US" sz="3600" dirty="0" smtClean="0">
              <a:solidFill>
                <a:srgbClr val="009900"/>
              </a:solidFill>
              <a:cs typeface="B Farnaz" pitchFamily="2" charset="-78"/>
            </a:endParaRPr>
          </a:p>
        </p:txBody>
      </p:sp>
      <p:pic>
        <p:nvPicPr>
          <p:cNvPr id="2765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1" y="685800"/>
            <a:ext cx="3505200" cy="224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4038600"/>
            <a:ext cx="3809999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Down Arrow 5"/>
          <p:cNvSpPr/>
          <p:nvPr/>
        </p:nvSpPr>
        <p:spPr>
          <a:xfrm rot="5400000">
            <a:off x="4114800" y="1219200"/>
            <a:ext cx="762000" cy="1066800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 rot="5400000">
            <a:off x="4229100" y="4152900"/>
            <a:ext cx="914400" cy="1143000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C5FCF-08D5-4DFB-947B-655FB269D382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endParaRPr lang="en-US" sz="3200" dirty="0" smtClean="0">
              <a:solidFill>
                <a:srgbClr val="CC3300"/>
              </a:solidFill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>
                <a:solidFill>
                  <a:srgbClr val="CC3300"/>
                </a:solidFill>
                <a:cs typeface="B Jadid" pitchFamily="2" charset="-78"/>
              </a:rPr>
              <a:t>درمان                        </a:t>
            </a:r>
            <a:r>
              <a:rPr lang="fa-IR" b="1" dirty="0" smtClean="0">
                <a:cs typeface="B Kamran" pitchFamily="2" charset="-78"/>
              </a:rPr>
              <a:t>لاپاراتومی و هیسترکتومی</a:t>
            </a:r>
          </a:p>
          <a:p>
            <a:pPr algn="r" rtl="1"/>
            <a:endParaRPr lang="fa-IR" dirty="0" smtClean="0"/>
          </a:p>
          <a:p>
            <a:pPr algn="r" rtl="1">
              <a:buNone/>
            </a:pPr>
            <a:endParaRPr lang="fa-IR" dirty="0" smtClean="0"/>
          </a:p>
          <a:p>
            <a:pPr algn="r" rtl="1"/>
            <a:r>
              <a:rPr lang="fa-IR" dirty="0" smtClean="0">
                <a:solidFill>
                  <a:srgbClr val="CC3300"/>
                </a:solidFill>
                <a:cs typeface="B Jadid" pitchFamily="2" charset="-78"/>
              </a:rPr>
              <a:t>خطر برای مادر و جنین:                </a:t>
            </a:r>
            <a:r>
              <a:rPr lang="fa-IR" b="1" dirty="0" smtClean="0">
                <a:cs typeface="B Kamran" pitchFamily="2" charset="-78"/>
              </a:rPr>
              <a:t>خونریزی و شوک</a:t>
            </a:r>
          </a:p>
          <a:p>
            <a:pPr algn="r" rtl="1">
              <a:buNone/>
            </a:pPr>
            <a:r>
              <a:rPr lang="fa-IR" dirty="0" smtClean="0"/>
              <a:t>                                                 </a:t>
            </a:r>
            <a:r>
              <a:rPr lang="fa-IR" b="1" dirty="0" smtClean="0">
                <a:cs typeface="B Kamran" pitchFamily="2" charset="-78"/>
              </a:rPr>
              <a:t>در جنین مرگ و میر</a:t>
            </a:r>
          </a:p>
          <a:p>
            <a:endParaRPr lang="en-US" dirty="0"/>
          </a:p>
        </p:txBody>
      </p:sp>
      <p:sp>
        <p:nvSpPr>
          <p:cNvPr id="4" name="Down Arrow 3"/>
          <p:cNvSpPr/>
          <p:nvPr/>
        </p:nvSpPr>
        <p:spPr>
          <a:xfrm rot="5400000">
            <a:off x="5600700" y="1333500"/>
            <a:ext cx="685800" cy="1066800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own Arrow 4"/>
          <p:cNvSpPr/>
          <p:nvPr/>
        </p:nvSpPr>
        <p:spPr>
          <a:xfrm rot="5400000">
            <a:off x="3848100" y="3162300"/>
            <a:ext cx="685800" cy="1066800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930BC-F622-4901-989D-8183D8FED74D}" type="datetime3">
              <a:rPr lang="en-US" smtClean="0"/>
              <a:t>29 April 2020</a:t>
            </a:fld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205</TotalTime>
  <Words>828</Words>
  <Application>Microsoft Office PowerPoint</Application>
  <PresentationFormat>On-screen Show (4:3)</PresentationFormat>
  <Paragraphs>209</Paragraphs>
  <Slides>33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Trek</vt:lpstr>
      <vt:lpstr>PowerPoint Presentation</vt:lpstr>
      <vt:lpstr>حاملگی نابجا  Ectopic Prognancy      </vt:lpstr>
      <vt:lpstr>PowerPoint Presentation</vt:lpstr>
      <vt:lpstr>علل:</vt:lpstr>
      <vt:lpstr>اتیولوژی</vt:lpstr>
      <vt:lpstr>تشخیص</vt:lpstr>
      <vt:lpstr>تظاهرات بالینی : </vt:lpstr>
      <vt:lpstr>درمان</vt:lpstr>
      <vt:lpstr>PowerPoint Presentation</vt:lpstr>
      <vt:lpstr>ارزیابی ومراقبت: </vt:lpstr>
      <vt:lpstr>PowerPoint Presentation</vt:lpstr>
      <vt:lpstr>خونریزی واژینال </vt:lpstr>
      <vt:lpstr>PowerPoint Presentation</vt:lpstr>
      <vt:lpstr>PowerPoint Presentation</vt:lpstr>
      <vt:lpstr>PowerPoint Presentation</vt:lpstr>
      <vt:lpstr>PowerPoint Presentation</vt:lpstr>
      <vt:lpstr>ارزیابی و مراقبت:  </vt:lpstr>
      <vt:lpstr>تشخیص</vt:lpstr>
      <vt:lpstr>درمان</vt:lpstr>
      <vt:lpstr>درمان</vt:lpstr>
      <vt:lpstr>جداشدن زود رس جفت (دکولمان جفت)      Placental Abruption                     </vt:lpstr>
      <vt:lpstr>PowerPoint Presentation</vt:lpstr>
      <vt:lpstr>PowerPoint Presentation</vt:lpstr>
      <vt:lpstr>عوامل خطرساز: </vt:lpstr>
      <vt:lpstr>تظاهرات بالینی: </vt:lpstr>
      <vt:lpstr>درمان</vt:lpstr>
      <vt:lpstr>اندیکاسیون سزارین</vt:lpstr>
      <vt:lpstr>عوارض دکولمان جفت</vt:lpstr>
      <vt:lpstr>PowerPoint Presentation</vt:lpstr>
      <vt:lpstr>پارگی رحم</vt:lpstr>
      <vt:lpstr>ریسک فاکتورهای پارگی رحم بدون اسکار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javan</dc:creator>
  <cp:lastModifiedBy>Windows User</cp:lastModifiedBy>
  <cp:revision>27</cp:revision>
  <dcterms:created xsi:type="dcterms:W3CDTF">2006-08-16T00:00:00Z</dcterms:created>
  <dcterms:modified xsi:type="dcterms:W3CDTF">2020-04-28T23:23:25Z</dcterms:modified>
</cp:coreProperties>
</file>