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46"/>
  </p:notesMasterIdLst>
  <p:sldIdLst>
    <p:sldId id="334" r:id="rId5"/>
    <p:sldId id="257" r:id="rId6"/>
    <p:sldId id="290" r:id="rId7"/>
    <p:sldId id="258" r:id="rId8"/>
    <p:sldId id="260" r:id="rId9"/>
    <p:sldId id="292" r:id="rId10"/>
    <p:sldId id="293" r:id="rId11"/>
    <p:sldId id="261" r:id="rId12"/>
    <p:sldId id="312" r:id="rId13"/>
    <p:sldId id="263" r:id="rId14"/>
    <p:sldId id="264" r:id="rId15"/>
    <p:sldId id="266" r:id="rId16"/>
    <p:sldId id="311" r:id="rId17"/>
    <p:sldId id="328" r:id="rId18"/>
    <p:sldId id="298" r:id="rId19"/>
    <p:sldId id="299" r:id="rId20"/>
    <p:sldId id="329" r:id="rId21"/>
    <p:sldId id="300" r:id="rId22"/>
    <p:sldId id="330" r:id="rId23"/>
    <p:sldId id="301" r:id="rId24"/>
    <p:sldId id="331" r:id="rId25"/>
    <p:sldId id="332" r:id="rId26"/>
    <p:sldId id="267" r:id="rId27"/>
    <p:sldId id="302" r:id="rId28"/>
    <p:sldId id="268" r:id="rId29"/>
    <p:sldId id="303" r:id="rId30"/>
    <p:sldId id="269" r:id="rId31"/>
    <p:sldId id="304" r:id="rId32"/>
    <p:sldId id="333" r:id="rId33"/>
    <p:sldId id="270" r:id="rId34"/>
    <p:sldId id="271" r:id="rId35"/>
    <p:sldId id="305" r:id="rId36"/>
    <p:sldId id="272" r:id="rId37"/>
    <p:sldId id="306" r:id="rId38"/>
    <p:sldId id="281" r:id="rId39"/>
    <p:sldId id="324" r:id="rId40"/>
    <p:sldId id="282" r:id="rId41"/>
    <p:sldId id="325" r:id="rId42"/>
    <p:sldId id="283" r:id="rId43"/>
    <p:sldId id="284" r:id="rId44"/>
    <p:sldId id="326"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C155F00-9FAC-44F5-A131-F235127C19DE}" type="datetimeFigureOut">
              <a:rPr lang="en-US" smtClean="0"/>
              <a:t>5/24/2020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F02DB1-610C-4BBF-BA47-50DBF74E44FD}" type="slidenum">
              <a:rPr lang="en-US" smtClean="0"/>
              <a:t>‹#›</a:t>
            </a:fld>
            <a:endParaRPr lang="en-US"/>
          </a:p>
        </p:txBody>
      </p:sp>
    </p:spTree>
    <p:extLst>
      <p:ext uri="{BB962C8B-B14F-4D97-AF65-F5344CB8AC3E}">
        <p14:creationId xmlns:p14="http://schemas.microsoft.com/office/powerpoint/2010/main" val="583142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BF02DB1-610C-4BBF-BA47-50DBF74E44FD}" type="slidenum">
              <a:rPr lang="en-US" smtClean="0"/>
              <a:t>41</a:t>
            </a:fld>
            <a:endParaRPr lang="en-US"/>
          </a:p>
        </p:txBody>
      </p:sp>
    </p:spTree>
    <p:extLst>
      <p:ext uri="{BB962C8B-B14F-4D97-AF65-F5344CB8AC3E}">
        <p14:creationId xmlns:p14="http://schemas.microsoft.com/office/powerpoint/2010/main" val="3925424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563"/>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C3E55BB-C5A3-426A-BE25-597FD3F29B34}" type="datetimeFigureOut">
              <a:rPr lang="en-US" smtClean="0"/>
              <a:t>5/24/2020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B22C24-A70C-4C49-A1F0-9703426AAC49}" type="slidenum">
              <a:rPr lang="en-US" smtClean="0"/>
              <a:t>‹#›</a:t>
            </a:fld>
            <a:endParaRPr lang="en-US"/>
          </a:p>
        </p:txBody>
      </p:sp>
    </p:spTree>
    <p:extLst>
      <p:ext uri="{BB962C8B-B14F-4D97-AF65-F5344CB8AC3E}">
        <p14:creationId xmlns:p14="http://schemas.microsoft.com/office/powerpoint/2010/main" val="41957741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C3E55BB-C5A3-426A-BE25-597FD3F29B34}" type="datetimeFigureOut">
              <a:rPr lang="en-US" smtClean="0"/>
              <a:t>5/24/2020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B22C24-A70C-4C49-A1F0-9703426AAC49}" type="slidenum">
              <a:rPr lang="en-US" smtClean="0"/>
              <a:t>‹#›</a:t>
            </a:fld>
            <a:endParaRPr lang="en-US"/>
          </a:p>
        </p:txBody>
      </p:sp>
    </p:spTree>
    <p:extLst>
      <p:ext uri="{BB962C8B-B14F-4D97-AF65-F5344CB8AC3E}">
        <p14:creationId xmlns:p14="http://schemas.microsoft.com/office/powerpoint/2010/main" val="1902659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7038"/>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3E55BB-C5A3-426A-BE25-597FD3F29B34}" type="datetimeFigureOut">
              <a:rPr lang="en-US" smtClean="0"/>
              <a:t>5/24/2020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B22C24-A70C-4C49-A1F0-9703426AAC49}" type="slidenum">
              <a:rPr lang="en-US" smtClean="0"/>
              <a:t>‹#›</a:t>
            </a:fld>
            <a:endParaRPr lang="en-US"/>
          </a:p>
        </p:txBody>
      </p:sp>
    </p:spTree>
    <p:extLst>
      <p:ext uri="{BB962C8B-B14F-4D97-AF65-F5344CB8AC3E}">
        <p14:creationId xmlns:p14="http://schemas.microsoft.com/office/powerpoint/2010/main" val="3134096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C3E55BB-C5A3-426A-BE25-597FD3F29B34}" type="datetimeFigureOut">
              <a:rPr lang="en-US" smtClean="0"/>
              <a:t>5/24/2020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B22C24-A70C-4C49-A1F0-9703426AAC49}" type="slidenum">
              <a:rPr lang="en-US" smtClean="0"/>
              <a:t>‹#›</a:t>
            </a:fld>
            <a:endParaRPr lang="en-US"/>
          </a:p>
        </p:txBody>
      </p:sp>
    </p:spTree>
    <p:extLst>
      <p:ext uri="{BB962C8B-B14F-4D97-AF65-F5344CB8AC3E}">
        <p14:creationId xmlns:p14="http://schemas.microsoft.com/office/powerpoint/2010/main" val="2951342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94"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94"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C3E55BB-C5A3-426A-BE25-597FD3F29B34}" type="datetimeFigureOut">
              <a:rPr lang="en-US" smtClean="0"/>
              <a:t>5/24/2020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FB22C24-A70C-4C49-A1F0-9703426AAC49}" type="slidenum">
              <a:rPr lang="en-US" smtClean="0"/>
              <a:t>‹#›</a:t>
            </a:fld>
            <a:endParaRPr lang="en-US"/>
          </a:p>
        </p:txBody>
      </p:sp>
    </p:spTree>
    <p:extLst>
      <p:ext uri="{BB962C8B-B14F-4D97-AF65-F5344CB8AC3E}">
        <p14:creationId xmlns:p14="http://schemas.microsoft.com/office/powerpoint/2010/main" val="3714910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C3E55BB-C5A3-426A-BE25-597FD3F29B34}" type="datetimeFigureOut">
              <a:rPr lang="en-US" smtClean="0"/>
              <a:t>5/24/2020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FB22C24-A70C-4C49-A1F0-9703426AAC49}" type="slidenum">
              <a:rPr lang="en-US" smtClean="0"/>
              <a:t>‹#›</a:t>
            </a:fld>
            <a:endParaRPr lang="en-US"/>
          </a:p>
        </p:txBody>
      </p:sp>
    </p:spTree>
    <p:extLst>
      <p:ext uri="{BB962C8B-B14F-4D97-AF65-F5344CB8AC3E}">
        <p14:creationId xmlns:p14="http://schemas.microsoft.com/office/powerpoint/2010/main" val="1674970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3E55BB-C5A3-426A-BE25-597FD3F29B34}" type="datetimeFigureOut">
              <a:rPr lang="en-US" smtClean="0"/>
              <a:t>5/24/2020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FB22C24-A70C-4C49-A1F0-9703426AAC49}" type="slidenum">
              <a:rPr lang="en-US" smtClean="0"/>
              <a:t>‹#›</a:t>
            </a:fld>
            <a:endParaRPr lang="en-US"/>
          </a:p>
        </p:txBody>
      </p:sp>
    </p:spTree>
    <p:extLst>
      <p:ext uri="{BB962C8B-B14F-4D97-AF65-F5344CB8AC3E}">
        <p14:creationId xmlns:p14="http://schemas.microsoft.com/office/powerpoint/2010/main" val="3331013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18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C3E55BB-C5A3-426A-BE25-597FD3F29B34}" type="datetimeFigureOut">
              <a:rPr lang="en-US" smtClean="0"/>
              <a:t>5/24/2020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B22C24-A70C-4C49-A1F0-9703426AAC49}" type="slidenum">
              <a:rPr lang="en-US" smtClean="0"/>
              <a:t>‹#›</a:t>
            </a:fld>
            <a:endParaRPr lang="en-US"/>
          </a:p>
        </p:txBody>
      </p:sp>
    </p:spTree>
    <p:extLst>
      <p:ext uri="{BB962C8B-B14F-4D97-AF65-F5344CB8AC3E}">
        <p14:creationId xmlns:p14="http://schemas.microsoft.com/office/powerpoint/2010/main" val="3686476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C3E55BB-C5A3-426A-BE25-597FD3F29B34}" type="datetimeFigureOut">
              <a:rPr lang="en-US" smtClean="0"/>
              <a:t>5/24/2020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B22C24-A70C-4C49-A1F0-9703426AAC49}" type="slidenum">
              <a:rPr lang="en-US" smtClean="0"/>
              <a:t>‹#›</a:t>
            </a:fld>
            <a:endParaRPr lang="en-US"/>
          </a:p>
        </p:txBody>
      </p:sp>
    </p:spTree>
    <p:extLst>
      <p:ext uri="{BB962C8B-B14F-4D97-AF65-F5344CB8AC3E}">
        <p14:creationId xmlns:p14="http://schemas.microsoft.com/office/powerpoint/2010/main" val="3767204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C3E55BB-C5A3-426A-BE25-597FD3F29B34}" type="datetimeFigureOut">
              <a:rPr lang="en-US" smtClean="0"/>
              <a:t>5/24/2020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B22C24-A70C-4C49-A1F0-9703426AAC49}" type="slidenum">
              <a:rPr lang="en-US" smtClean="0"/>
              <a:t>‹#›</a:t>
            </a:fld>
            <a:endParaRPr lang="en-US"/>
          </a:p>
        </p:txBody>
      </p:sp>
    </p:spTree>
    <p:extLst>
      <p:ext uri="{BB962C8B-B14F-4D97-AF65-F5344CB8AC3E}">
        <p14:creationId xmlns:p14="http://schemas.microsoft.com/office/powerpoint/2010/main" val="1475872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776"/>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776"/>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C3E55BB-C5A3-426A-BE25-597FD3F29B34}" type="datetimeFigureOut">
              <a:rPr lang="en-US" smtClean="0"/>
              <a:t>5/24/2020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B22C24-A70C-4C49-A1F0-9703426AAC49}" type="slidenum">
              <a:rPr lang="en-US" smtClean="0"/>
              <a:t>‹#›</a:t>
            </a:fld>
            <a:endParaRPr lang="en-US"/>
          </a:p>
        </p:txBody>
      </p:sp>
    </p:spTree>
    <p:extLst>
      <p:ext uri="{BB962C8B-B14F-4D97-AF65-F5344CB8AC3E}">
        <p14:creationId xmlns:p14="http://schemas.microsoft.com/office/powerpoint/2010/main" val="39811246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138"/>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3" y="138"/>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11"/>
          </p:nvPr>
        </p:nvSpPr>
        <p:spPr/>
        <p:txBody>
          <a:bodyPr/>
          <a:lstStyle/>
          <a:p>
            <a:endParaRPr lang="en-CA">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6449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aseline="0">
                <a:cs typeface="B Nazanin" panose="00000400000000000000" pitchFamily="2" charset="-78"/>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11"/>
          </p:nvPr>
        </p:nvSpPr>
        <p:spPr/>
        <p:txBody>
          <a:bodyPr/>
          <a:lstStyle/>
          <a:p>
            <a:endParaRPr lang="en-CA">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24620071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138"/>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3" y="138"/>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11"/>
          </p:nvPr>
        </p:nvSpPr>
        <p:spPr/>
        <p:txBody>
          <a:bodyPr/>
          <a:lstStyle/>
          <a:p>
            <a:endParaRPr lang="en-CA">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11276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6" name="Footer Placeholder 5"/>
          <p:cNvSpPr>
            <a:spLocks noGrp="1"/>
          </p:cNvSpPr>
          <p:nvPr>
            <p:ph type="ftr" sz="quarter" idx="11"/>
          </p:nvPr>
        </p:nvSpPr>
        <p:spPr/>
        <p:txBody>
          <a:bodyPr/>
          <a:lstStyle/>
          <a:p>
            <a:endParaRPr lang="en-CA">
              <a:solidFill>
                <a:prstClr val="black">
                  <a:lumMod val="95000"/>
                  <a:lumOff val="5000"/>
                </a:prstClr>
              </a:solidFill>
            </a:endParaRPr>
          </a:p>
        </p:txBody>
      </p:sp>
      <p:sp>
        <p:nvSpPr>
          <p:cNvPr id="7" name="Slide Number Placeholder 6"/>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2535577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8" name="Footer Placeholder 7"/>
          <p:cNvSpPr>
            <a:spLocks noGrp="1"/>
          </p:cNvSpPr>
          <p:nvPr>
            <p:ph type="ftr" sz="quarter" idx="11"/>
          </p:nvPr>
        </p:nvSpPr>
        <p:spPr/>
        <p:txBody>
          <a:bodyPr/>
          <a:lstStyle/>
          <a:p>
            <a:endParaRPr lang="en-CA">
              <a:solidFill>
                <a:prstClr val="black">
                  <a:lumMod val="95000"/>
                  <a:lumOff val="5000"/>
                </a:prstClr>
              </a:solidFill>
            </a:endParaRPr>
          </a:p>
        </p:txBody>
      </p:sp>
      <p:sp>
        <p:nvSpPr>
          <p:cNvPr id="9" name="Slide Number Placeholder 8"/>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39983919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4" name="Footer Placeholder 3"/>
          <p:cNvSpPr>
            <a:spLocks noGrp="1"/>
          </p:cNvSpPr>
          <p:nvPr>
            <p:ph type="ftr" sz="quarter" idx="11"/>
          </p:nvPr>
        </p:nvSpPr>
        <p:spPr/>
        <p:txBody>
          <a:bodyPr/>
          <a:lstStyle/>
          <a:p>
            <a:endParaRPr lang="en-CA">
              <a:solidFill>
                <a:prstClr val="black">
                  <a:lumMod val="95000"/>
                  <a:lumOff val="5000"/>
                </a:prstClr>
              </a:solidFill>
            </a:endParaRPr>
          </a:p>
        </p:txBody>
      </p:sp>
      <p:sp>
        <p:nvSpPr>
          <p:cNvPr id="5" name="Slide Number Placeholder 4"/>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37072105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3" name="Footer Placeholder 2"/>
          <p:cNvSpPr>
            <a:spLocks noGrp="1"/>
          </p:cNvSpPr>
          <p:nvPr>
            <p:ph type="ftr" sz="quarter" idx="11"/>
          </p:nvPr>
        </p:nvSpPr>
        <p:spPr/>
        <p:txBody>
          <a:bodyPr/>
          <a:lstStyle/>
          <a:p>
            <a:endParaRPr lang="en-CA">
              <a:solidFill>
                <a:prstClr val="black">
                  <a:lumMod val="95000"/>
                  <a:lumOff val="5000"/>
                </a:prstClr>
              </a:solidFill>
            </a:endParaRPr>
          </a:p>
        </p:txBody>
      </p:sp>
      <p:sp>
        <p:nvSpPr>
          <p:cNvPr id="4" name="Slide Number Placeholder 3"/>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22869333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smtClean="0"/>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6" name="Footer Placeholder 5"/>
          <p:cNvSpPr>
            <a:spLocks noGrp="1"/>
          </p:cNvSpPr>
          <p:nvPr>
            <p:ph type="ftr" sz="quarter" idx="11"/>
          </p:nvPr>
        </p:nvSpPr>
        <p:spPr/>
        <p:txBody>
          <a:bodyPr/>
          <a:lstStyle/>
          <a:p>
            <a:endParaRPr lang="en-CA">
              <a:solidFill>
                <a:prstClr val="black">
                  <a:lumMod val="95000"/>
                  <a:lumOff val="5000"/>
                </a:prstClr>
              </a:solidFill>
            </a:endParaRPr>
          </a:p>
        </p:txBody>
      </p:sp>
      <p:sp>
        <p:nvSpPr>
          <p:cNvPr id="7" name="Slide Number Placeholder 6"/>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23821317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6" name="Footer Placeholder 5"/>
          <p:cNvSpPr>
            <a:spLocks noGrp="1"/>
          </p:cNvSpPr>
          <p:nvPr>
            <p:ph type="ftr" sz="quarter" idx="11"/>
          </p:nvPr>
        </p:nvSpPr>
        <p:spPr/>
        <p:txBody>
          <a:bodyPr/>
          <a:lstStyle/>
          <a:p>
            <a:endParaRPr lang="en-CA">
              <a:solidFill>
                <a:prstClr val="black">
                  <a:lumMod val="95000"/>
                  <a:lumOff val="5000"/>
                </a:prstClr>
              </a:solidFill>
            </a:endParaRPr>
          </a:p>
        </p:txBody>
      </p:sp>
      <p:sp>
        <p:nvSpPr>
          <p:cNvPr id="7" name="Slide Number Placeholder 6"/>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49779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11"/>
          </p:nvPr>
        </p:nvSpPr>
        <p:spPr/>
        <p:txBody>
          <a:bodyPr/>
          <a:lstStyle/>
          <a:p>
            <a:endParaRPr lang="en-CA">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13656979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42952" y="762000"/>
            <a:ext cx="5686425"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11"/>
          </p:nvPr>
        </p:nvSpPr>
        <p:spPr/>
        <p:txBody>
          <a:bodyPr/>
          <a:lstStyle/>
          <a:p>
            <a:endParaRPr lang="en-CA">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83639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138"/>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3" y="138"/>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11"/>
          </p:nvPr>
        </p:nvSpPr>
        <p:spPr/>
        <p:txBody>
          <a:bodyPr/>
          <a:lstStyle/>
          <a:p>
            <a:endParaRPr lang="en-CA">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35143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aseline="0">
                <a:cs typeface="B Nazanin" panose="00000400000000000000" pitchFamily="2" charset="-78"/>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11"/>
          </p:nvPr>
        </p:nvSpPr>
        <p:spPr/>
        <p:txBody>
          <a:bodyPr/>
          <a:lstStyle/>
          <a:p>
            <a:endParaRPr lang="en-CA">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42148519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138"/>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3" y="138"/>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11"/>
          </p:nvPr>
        </p:nvSpPr>
        <p:spPr/>
        <p:txBody>
          <a:bodyPr/>
          <a:lstStyle/>
          <a:p>
            <a:endParaRPr lang="en-CA">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10574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6" name="Footer Placeholder 5"/>
          <p:cNvSpPr>
            <a:spLocks noGrp="1"/>
          </p:cNvSpPr>
          <p:nvPr>
            <p:ph type="ftr" sz="quarter" idx="11"/>
          </p:nvPr>
        </p:nvSpPr>
        <p:spPr/>
        <p:txBody>
          <a:bodyPr/>
          <a:lstStyle/>
          <a:p>
            <a:endParaRPr lang="en-CA">
              <a:solidFill>
                <a:prstClr val="black">
                  <a:lumMod val="95000"/>
                  <a:lumOff val="5000"/>
                </a:prstClr>
              </a:solidFill>
            </a:endParaRPr>
          </a:p>
        </p:txBody>
      </p:sp>
      <p:sp>
        <p:nvSpPr>
          <p:cNvPr id="7" name="Slide Number Placeholder 6"/>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30590080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8" name="Footer Placeholder 7"/>
          <p:cNvSpPr>
            <a:spLocks noGrp="1"/>
          </p:cNvSpPr>
          <p:nvPr>
            <p:ph type="ftr" sz="quarter" idx="11"/>
          </p:nvPr>
        </p:nvSpPr>
        <p:spPr/>
        <p:txBody>
          <a:bodyPr/>
          <a:lstStyle/>
          <a:p>
            <a:endParaRPr lang="en-CA">
              <a:solidFill>
                <a:prstClr val="black">
                  <a:lumMod val="95000"/>
                  <a:lumOff val="5000"/>
                </a:prstClr>
              </a:solidFill>
            </a:endParaRPr>
          </a:p>
        </p:txBody>
      </p:sp>
      <p:sp>
        <p:nvSpPr>
          <p:cNvPr id="9" name="Slide Number Placeholder 8"/>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42499752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4" name="Footer Placeholder 3"/>
          <p:cNvSpPr>
            <a:spLocks noGrp="1"/>
          </p:cNvSpPr>
          <p:nvPr>
            <p:ph type="ftr" sz="quarter" idx="11"/>
          </p:nvPr>
        </p:nvSpPr>
        <p:spPr/>
        <p:txBody>
          <a:bodyPr/>
          <a:lstStyle/>
          <a:p>
            <a:endParaRPr lang="en-CA">
              <a:solidFill>
                <a:prstClr val="black">
                  <a:lumMod val="95000"/>
                  <a:lumOff val="5000"/>
                </a:prstClr>
              </a:solidFill>
            </a:endParaRPr>
          </a:p>
        </p:txBody>
      </p:sp>
      <p:sp>
        <p:nvSpPr>
          <p:cNvPr id="5" name="Slide Number Placeholder 4"/>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28658109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3" name="Footer Placeholder 2"/>
          <p:cNvSpPr>
            <a:spLocks noGrp="1"/>
          </p:cNvSpPr>
          <p:nvPr>
            <p:ph type="ftr" sz="quarter" idx="11"/>
          </p:nvPr>
        </p:nvSpPr>
        <p:spPr/>
        <p:txBody>
          <a:bodyPr/>
          <a:lstStyle/>
          <a:p>
            <a:endParaRPr lang="en-CA">
              <a:solidFill>
                <a:prstClr val="black">
                  <a:lumMod val="95000"/>
                  <a:lumOff val="5000"/>
                </a:prstClr>
              </a:solidFill>
            </a:endParaRPr>
          </a:p>
        </p:txBody>
      </p:sp>
      <p:sp>
        <p:nvSpPr>
          <p:cNvPr id="4" name="Slide Number Placeholder 3"/>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31227502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smtClean="0"/>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6" name="Footer Placeholder 5"/>
          <p:cNvSpPr>
            <a:spLocks noGrp="1"/>
          </p:cNvSpPr>
          <p:nvPr>
            <p:ph type="ftr" sz="quarter" idx="11"/>
          </p:nvPr>
        </p:nvSpPr>
        <p:spPr/>
        <p:txBody>
          <a:bodyPr/>
          <a:lstStyle/>
          <a:p>
            <a:endParaRPr lang="en-CA">
              <a:solidFill>
                <a:prstClr val="black">
                  <a:lumMod val="95000"/>
                  <a:lumOff val="5000"/>
                </a:prstClr>
              </a:solidFill>
            </a:endParaRPr>
          </a:p>
        </p:txBody>
      </p:sp>
      <p:sp>
        <p:nvSpPr>
          <p:cNvPr id="7" name="Slide Number Placeholder 6"/>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344628493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6" name="Footer Placeholder 5"/>
          <p:cNvSpPr>
            <a:spLocks noGrp="1"/>
          </p:cNvSpPr>
          <p:nvPr>
            <p:ph type="ftr" sz="quarter" idx="11"/>
          </p:nvPr>
        </p:nvSpPr>
        <p:spPr/>
        <p:txBody>
          <a:bodyPr/>
          <a:lstStyle/>
          <a:p>
            <a:endParaRPr lang="en-CA">
              <a:solidFill>
                <a:prstClr val="black">
                  <a:lumMod val="95000"/>
                  <a:lumOff val="5000"/>
                </a:prstClr>
              </a:solidFill>
            </a:endParaRPr>
          </a:p>
        </p:txBody>
      </p:sp>
      <p:sp>
        <p:nvSpPr>
          <p:cNvPr id="7" name="Slide Number Placeholder 6"/>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63962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11"/>
          </p:nvPr>
        </p:nvSpPr>
        <p:spPr/>
        <p:txBody>
          <a:bodyPr/>
          <a:lstStyle/>
          <a:p>
            <a:endParaRPr lang="en-CA">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183685969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42952" y="762000"/>
            <a:ext cx="5686425"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11"/>
          </p:nvPr>
        </p:nvSpPr>
        <p:spPr/>
        <p:txBody>
          <a:bodyPr/>
          <a:lstStyle/>
          <a:p>
            <a:endParaRPr lang="en-CA">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934452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138"/>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3" y="138"/>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11"/>
          </p:nvPr>
        </p:nvSpPr>
        <p:spPr/>
        <p:txBody>
          <a:bodyPr/>
          <a:lstStyle/>
          <a:p>
            <a:endParaRPr lang="en-CA">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533220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aseline="0">
                <a:cs typeface="B Nazanin" panose="00000400000000000000" pitchFamily="2" charset="-78"/>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11"/>
          </p:nvPr>
        </p:nvSpPr>
        <p:spPr/>
        <p:txBody>
          <a:bodyPr/>
          <a:lstStyle/>
          <a:p>
            <a:endParaRPr lang="en-CA">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123117150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138"/>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3" y="138"/>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11"/>
          </p:nvPr>
        </p:nvSpPr>
        <p:spPr/>
        <p:txBody>
          <a:bodyPr/>
          <a:lstStyle/>
          <a:p>
            <a:endParaRPr lang="en-CA">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75629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6" name="Footer Placeholder 5"/>
          <p:cNvSpPr>
            <a:spLocks noGrp="1"/>
          </p:cNvSpPr>
          <p:nvPr>
            <p:ph type="ftr" sz="quarter" idx="11"/>
          </p:nvPr>
        </p:nvSpPr>
        <p:spPr/>
        <p:txBody>
          <a:bodyPr/>
          <a:lstStyle/>
          <a:p>
            <a:endParaRPr lang="en-CA">
              <a:solidFill>
                <a:prstClr val="black">
                  <a:lumMod val="95000"/>
                  <a:lumOff val="5000"/>
                </a:prstClr>
              </a:solidFill>
            </a:endParaRPr>
          </a:p>
        </p:txBody>
      </p:sp>
      <p:sp>
        <p:nvSpPr>
          <p:cNvPr id="7" name="Slide Number Placeholder 6"/>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25987312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8" name="Footer Placeholder 7"/>
          <p:cNvSpPr>
            <a:spLocks noGrp="1"/>
          </p:cNvSpPr>
          <p:nvPr>
            <p:ph type="ftr" sz="quarter" idx="11"/>
          </p:nvPr>
        </p:nvSpPr>
        <p:spPr/>
        <p:txBody>
          <a:bodyPr/>
          <a:lstStyle/>
          <a:p>
            <a:endParaRPr lang="en-CA">
              <a:solidFill>
                <a:prstClr val="black">
                  <a:lumMod val="95000"/>
                  <a:lumOff val="5000"/>
                </a:prstClr>
              </a:solidFill>
            </a:endParaRPr>
          </a:p>
        </p:txBody>
      </p:sp>
      <p:sp>
        <p:nvSpPr>
          <p:cNvPr id="9" name="Slide Number Placeholder 8"/>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35114120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4" name="Footer Placeholder 3"/>
          <p:cNvSpPr>
            <a:spLocks noGrp="1"/>
          </p:cNvSpPr>
          <p:nvPr>
            <p:ph type="ftr" sz="quarter" idx="11"/>
          </p:nvPr>
        </p:nvSpPr>
        <p:spPr/>
        <p:txBody>
          <a:bodyPr/>
          <a:lstStyle/>
          <a:p>
            <a:endParaRPr lang="en-CA">
              <a:solidFill>
                <a:prstClr val="black">
                  <a:lumMod val="95000"/>
                  <a:lumOff val="5000"/>
                </a:prstClr>
              </a:solidFill>
            </a:endParaRPr>
          </a:p>
        </p:txBody>
      </p:sp>
      <p:sp>
        <p:nvSpPr>
          <p:cNvPr id="5" name="Slide Number Placeholder 4"/>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221229029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3" name="Footer Placeholder 2"/>
          <p:cNvSpPr>
            <a:spLocks noGrp="1"/>
          </p:cNvSpPr>
          <p:nvPr>
            <p:ph type="ftr" sz="quarter" idx="11"/>
          </p:nvPr>
        </p:nvSpPr>
        <p:spPr/>
        <p:txBody>
          <a:bodyPr/>
          <a:lstStyle/>
          <a:p>
            <a:endParaRPr lang="en-CA">
              <a:solidFill>
                <a:prstClr val="black">
                  <a:lumMod val="95000"/>
                  <a:lumOff val="5000"/>
                </a:prstClr>
              </a:solidFill>
            </a:endParaRPr>
          </a:p>
        </p:txBody>
      </p:sp>
      <p:sp>
        <p:nvSpPr>
          <p:cNvPr id="4" name="Slide Number Placeholder 3"/>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36272342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smtClean="0"/>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6" name="Footer Placeholder 5"/>
          <p:cNvSpPr>
            <a:spLocks noGrp="1"/>
          </p:cNvSpPr>
          <p:nvPr>
            <p:ph type="ftr" sz="quarter" idx="11"/>
          </p:nvPr>
        </p:nvSpPr>
        <p:spPr/>
        <p:txBody>
          <a:bodyPr/>
          <a:lstStyle/>
          <a:p>
            <a:endParaRPr lang="en-CA">
              <a:solidFill>
                <a:prstClr val="black">
                  <a:lumMod val="95000"/>
                  <a:lumOff val="5000"/>
                </a:prstClr>
              </a:solidFill>
            </a:endParaRPr>
          </a:p>
        </p:txBody>
      </p:sp>
      <p:sp>
        <p:nvSpPr>
          <p:cNvPr id="7" name="Slide Number Placeholder 6"/>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1085429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6" name="Footer Placeholder 5"/>
          <p:cNvSpPr>
            <a:spLocks noGrp="1"/>
          </p:cNvSpPr>
          <p:nvPr>
            <p:ph type="ftr" sz="quarter" idx="11"/>
          </p:nvPr>
        </p:nvSpPr>
        <p:spPr/>
        <p:txBody>
          <a:bodyPr/>
          <a:lstStyle/>
          <a:p>
            <a:endParaRPr lang="en-CA">
              <a:solidFill>
                <a:prstClr val="black">
                  <a:lumMod val="95000"/>
                  <a:lumOff val="5000"/>
                </a:prstClr>
              </a:solidFill>
            </a:endParaRPr>
          </a:p>
        </p:txBody>
      </p:sp>
      <p:sp>
        <p:nvSpPr>
          <p:cNvPr id="7" name="Slide Number Placeholder 6"/>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459122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11"/>
          </p:nvPr>
        </p:nvSpPr>
        <p:spPr/>
        <p:txBody>
          <a:bodyPr/>
          <a:lstStyle/>
          <a:p>
            <a:endParaRPr lang="en-CA">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spTree>
    <p:extLst>
      <p:ext uri="{BB962C8B-B14F-4D97-AF65-F5344CB8AC3E}">
        <p14:creationId xmlns:p14="http://schemas.microsoft.com/office/powerpoint/2010/main" val="182559277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42952" y="762000"/>
            <a:ext cx="5686425"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11"/>
          </p:nvPr>
        </p:nvSpPr>
        <p:spPr/>
        <p:txBody>
          <a:bodyPr/>
          <a:lstStyle/>
          <a:p>
            <a:endParaRPr lang="en-CA">
              <a:solidFill>
                <a:prstClr val="black">
                  <a:lumMod val="95000"/>
                  <a:lumOff val="5000"/>
                </a:prstClr>
              </a:solidFill>
            </a:endParaRPr>
          </a:p>
        </p:txBody>
      </p:sp>
      <p:sp>
        <p:nvSpPr>
          <p:cNvPr id="6" name="Slide Number Placeholder 5"/>
          <p:cNvSpPr>
            <a:spLocks noGrp="1"/>
          </p:cNvSpPr>
          <p:nvPr>
            <p:ph type="sldNum" sz="quarter" idx="12"/>
          </p:nvPr>
        </p:nvSpPr>
        <p:spPr/>
        <p:txBody>
          <a:body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7126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488"/>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3E55BB-C5A3-426A-BE25-597FD3F29B34}" type="datetimeFigureOut">
              <a:rPr lang="en-US" smtClean="0"/>
              <a:t>5/24/2020</a:t>
            </a:fld>
            <a:endParaRPr lang="en-US"/>
          </a:p>
        </p:txBody>
      </p:sp>
      <p:sp>
        <p:nvSpPr>
          <p:cNvPr id="5" name="Footer Placeholder 4"/>
          <p:cNvSpPr>
            <a:spLocks noGrp="1"/>
          </p:cNvSpPr>
          <p:nvPr>
            <p:ph type="ftr" sz="quarter" idx="3"/>
          </p:nvPr>
        </p:nvSpPr>
        <p:spPr>
          <a:xfrm>
            <a:off x="3124200" y="6356488"/>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488"/>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B22C24-A70C-4C49-A1F0-9703426AAC49}" type="slidenum">
              <a:rPr lang="en-US" smtClean="0"/>
              <a:t>‹#›</a:t>
            </a:fld>
            <a:endParaRPr lang="en-US"/>
          </a:p>
        </p:txBody>
      </p:sp>
    </p:spTree>
    <p:extLst>
      <p:ext uri="{BB962C8B-B14F-4D97-AF65-F5344CB8AC3E}">
        <p14:creationId xmlns:p14="http://schemas.microsoft.com/office/powerpoint/2010/main" val="2584605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768165" y="2286000"/>
            <a:ext cx="7290055" cy="4023360"/>
          </a:xfrm>
          <a:prstGeom prst="rect">
            <a:avLst/>
          </a:prstGeom>
        </p:spPr>
        <p:txBody>
          <a:bodyPr vert="horz" lIns="45720" tIns="45720" rIns="4572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768166"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CA">
              <a:solidFill>
                <a:prstClr val="black">
                  <a:lumMod val="95000"/>
                  <a:lumOff val="5000"/>
                </a:prstClr>
              </a:solidFill>
            </a:endParaRPr>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033192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r" defTabSz="914400" rtl="1"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r" defTabSz="914400" rtl="1" eaLnBrk="1" latinLnBrk="0" hangingPunct="1">
        <a:lnSpc>
          <a:spcPct val="150000"/>
        </a:lnSpc>
        <a:spcBef>
          <a:spcPts val="1200"/>
        </a:spcBef>
        <a:spcAft>
          <a:spcPts val="200"/>
        </a:spcAft>
        <a:buClr>
          <a:schemeClr val="accent1"/>
        </a:buClr>
        <a:buSzPct val="100000"/>
        <a:buFont typeface="Tw Cen MT" panose="020B0602020104020603" pitchFamily="34" charset="0"/>
        <a:buChar char=" "/>
        <a:defRPr sz="2000" kern="1200" baseline="0">
          <a:solidFill>
            <a:schemeClr val="tx1"/>
          </a:solidFill>
          <a:latin typeface="+mn-lt"/>
          <a:ea typeface="+mn-ea"/>
          <a:cs typeface="B Nazanin" panose="00000400000000000000" pitchFamily="2" charset="-78"/>
        </a:defRPr>
      </a:lvl1pPr>
      <a:lvl2pPr marL="265176" indent="-137160" algn="r" defTabSz="914400" rtl="1" eaLnBrk="1" latinLnBrk="0" hangingPunct="1">
        <a:lnSpc>
          <a:spcPct val="150000"/>
        </a:lnSpc>
        <a:spcBef>
          <a:spcPts val="200"/>
        </a:spcBef>
        <a:spcAft>
          <a:spcPts val="400"/>
        </a:spcAft>
        <a:buClr>
          <a:schemeClr val="accent1"/>
        </a:buClr>
        <a:buFont typeface="Wingdings 3" pitchFamily="18" charset="2"/>
        <a:buChar char=""/>
        <a:defRPr sz="1600" kern="1200" baseline="0">
          <a:solidFill>
            <a:schemeClr val="tx1"/>
          </a:solidFill>
          <a:latin typeface="+mn-lt"/>
          <a:ea typeface="+mn-ea"/>
          <a:cs typeface="B Nazanin" panose="00000400000000000000" pitchFamily="2" charset="-78"/>
        </a:defRPr>
      </a:lvl2pPr>
      <a:lvl3pPr marL="448056" indent="-137160" algn="r" defTabSz="914400" rtl="1" eaLnBrk="1" latinLnBrk="0" hangingPunct="1">
        <a:lnSpc>
          <a:spcPct val="150000"/>
        </a:lnSpc>
        <a:spcBef>
          <a:spcPts val="200"/>
        </a:spcBef>
        <a:spcAft>
          <a:spcPts val="400"/>
        </a:spcAft>
        <a:buClr>
          <a:schemeClr val="accent1"/>
        </a:buClr>
        <a:buFont typeface="Wingdings 3" pitchFamily="18" charset="2"/>
        <a:buChar char=""/>
        <a:defRPr sz="1200" kern="1200" baseline="0">
          <a:solidFill>
            <a:schemeClr val="tx1"/>
          </a:solidFill>
          <a:latin typeface="+mn-lt"/>
          <a:ea typeface="+mn-ea"/>
          <a:cs typeface="B Nazanin" panose="00000400000000000000" pitchFamily="2" charset="-78"/>
        </a:defRPr>
      </a:lvl3pPr>
      <a:lvl4pPr marL="594360" indent="-137160" algn="r" defTabSz="914400" rtl="1" eaLnBrk="1" latinLnBrk="0" hangingPunct="1">
        <a:lnSpc>
          <a:spcPct val="150000"/>
        </a:lnSpc>
        <a:spcBef>
          <a:spcPts val="200"/>
        </a:spcBef>
        <a:spcAft>
          <a:spcPts val="400"/>
        </a:spcAft>
        <a:buClr>
          <a:schemeClr val="accent1"/>
        </a:buClr>
        <a:buFont typeface="Wingdings 3" pitchFamily="18" charset="2"/>
        <a:buChar char=""/>
        <a:defRPr sz="1200" kern="1200" baseline="0">
          <a:solidFill>
            <a:schemeClr val="tx1"/>
          </a:solidFill>
          <a:latin typeface="+mn-lt"/>
          <a:ea typeface="+mn-ea"/>
          <a:cs typeface="B Nazanin" panose="00000400000000000000" pitchFamily="2" charset="-78"/>
        </a:defRPr>
      </a:lvl4pPr>
      <a:lvl5pPr marL="777240" indent="-137160" algn="r" defTabSz="914400" rtl="1" eaLnBrk="1" latinLnBrk="0" hangingPunct="1">
        <a:lnSpc>
          <a:spcPct val="150000"/>
        </a:lnSpc>
        <a:spcBef>
          <a:spcPts val="200"/>
        </a:spcBef>
        <a:spcAft>
          <a:spcPts val="400"/>
        </a:spcAft>
        <a:buClr>
          <a:schemeClr val="accent1"/>
        </a:buClr>
        <a:buFont typeface="Wingdings 3" pitchFamily="18" charset="2"/>
        <a:buChar char=""/>
        <a:defRPr sz="1200" kern="1200" baseline="0">
          <a:solidFill>
            <a:schemeClr val="tx1"/>
          </a:solidFill>
          <a:latin typeface="+mn-lt"/>
          <a:ea typeface="+mn-ea"/>
          <a:cs typeface="B Nazanin" panose="00000400000000000000" pitchFamily="2" charset="-78"/>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768165" y="2286000"/>
            <a:ext cx="7290055" cy="4023360"/>
          </a:xfrm>
          <a:prstGeom prst="rect">
            <a:avLst/>
          </a:prstGeom>
        </p:spPr>
        <p:txBody>
          <a:bodyPr vert="horz" lIns="45720" tIns="45720" rIns="4572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768166"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CA">
              <a:solidFill>
                <a:prstClr val="black">
                  <a:lumMod val="95000"/>
                  <a:lumOff val="5000"/>
                </a:prstClr>
              </a:solidFill>
            </a:endParaRPr>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093567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r" defTabSz="914400" rtl="1"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r" defTabSz="914400" rtl="1" eaLnBrk="1" latinLnBrk="0" hangingPunct="1">
        <a:lnSpc>
          <a:spcPct val="150000"/>
        </a:lnSpc>
        <a:spcBef>
          <a:spcPts val="1200"/>
        </a:spcBef>
        <a:spcAft>
          <a:spcPts val="200"/>
        </a:spcAft>
        <a:buClr>
          <a:schemeClr val="accent1"/>
        </a:buClr>
        <a:buSzPct val="100000"/>
        <a:buFont typeface="Tw Cen MT" panose="020B0602020104020603" pitchFamily="34" charset="0"/>
        <a:buChar char=" "/>
        <a:defRPr sz="2000" kern="1200" baseline="0">
          <a:solidFill>
            <a:schemeClr val="tx1"/>
          </a:solidFill>
          <a:latin typeface="+mn-lt"/>
          <a:ea typeface="+mn-ea"/>
          <a:cs typeface="B Nazanin" panose="00000400000000000000" pitchFamily="2" charset="-78"/>
        </a:defRPr>
      </a:lvl1pPr>
      <a:lvl2pPr marL="265176" indent="-137160" algn="r" defTabSz="914400" rtl="1" eaLnBrk="1" latinLnBrk="0" hangingPunct="1">
        <a:lnSpc>
          <a:spcPct val="150000"/>
        </a:lnSpc>
        <a:spcBef>
          <a:spcPts val="200"/>
        </a:spcBef>
        <a:spcAft>
          <a:spcPts val="400"/>
        </a:spcAft>
        <a:buClr>
          <a:schemeClr val="accent1"/>
        </a:buClr>
        <a:buFont typeface="Wingdings 3" pitchFamily="18" charset="2"/>
        <a:buChar char=""/>
        <a:defRPr sz="1600" kern="1200" baseline="0">
          <a:solidFill>
            <a:schemeClr val="tx1"/>
          </a:solidFill>
          <a:latin typeface="+mn-lt"/>
          <a:ea typeface="+mn-ea"/>
          <a:cs typeface="B Nazanin" panose="00000400000000000000" pitchFamily="2" charset="-78"/>
        </a:defRPr>
      </a:lvl2pPr>
      <a:lvl3pPr marL="448056" indent="-137160" algn="r" defTabSz="914400" rtl="1" eaLnBrk="1" latinLnBrk="0" hangingPunct="1">
        <a:lnSpc>
          <a:spcPct val="150000"/>
        </a:lnSpc>
        <a:spcBef>
          <a:spcPts val="200"/>
        </a:spcBef>
        <a:spcAft>
          <a:spcPts val="400"/>
        </a:spcAft>
        <a:buClr>
          <a:schemeClr val="accent1"/>
        </a:buClr>
        <a:buFont typeface="Wingdings 3" pitchFamily="18" charset="2"/>
        <a:buChar char=""/>
        <a:defRPr sz="1200" kern="1200" baseline="0">
          <a:solidFill>
            <a:schemeClr val="tx1"/>
          </a:solidFill>
          <a:latin typeface="+mn-lt"/>
          <a:ea typeface="+mn-ea"/>
          <a:cs typeface="B Nazanin" panose="00000400000000000000" pitchFamily="2" charset="-78"/>
        </a:defRPr>
      </a:lvl3pPr>
      <a:lvl4pPr marL="594360" indent="-137160" algn="r" defTabSz="914400" rtl="1" eaLnBrk="1" latinLnBrk="0" hangingPunct="1">
        <a:lnSpc>
          <a:spcPct val="150000"/>
        </a:lnSpc>
        <a:spcBef>
          <a:spcPts val="200"/>
        </a:spcBef>
        <a:spcAft>
          <a:spcPts val="400"/>
        </a:spcAft>
        <a:buClr>
          <a:schemeClr val="accent1"/>
        </a:buClr>
        <a:buFont typeface="Wingdings 3" pitchFamily="18" charset="2"/>
        <a:buChar char=""/>
        <a:defRPr sz="1200" kern="1200" baseline="0">
          <a:solidFill>
            <a:schemeClr val="tx1"/>
          </a:solidFill>
          <a:latin typeface="+mn-lt"/>
          <a:ea typeface="+mn-ea"/>
          <a:cs typeface="B Nazanin" panose="00000400000000000000" pitchFamily="2" charset="-78"/>
        </a:defRPr>
      </a:lvl4pPr>
      <a:lvl5pPr marL="777240" indent="-137160" algn="r" defTabSz="914400" rtl="1" eaLnBrk="1" latinLnBrk="0" hangingPunct="1">
        <a:lnSpc>
          <a:spcPct val="150000"/>
        </a:lnSpc>
        <a:spcBef>
          <a:spcPts val="200"/>
        </a:spcBef>
        <a:spcAft>
          <a:spcPts val="400"/>
        </a:spcAft>
        <a:buClr>
          <a:schemeClr val="accent1"/>
        </a:buClr>
        <a:buFont typeface="Wingdings 3" pitchFamily="18" charset="2"/>
        <a:buChar char=""/>
        <a:defRPr sz="1200" kern="1200" baseline="0">
          <a:solidFill>
            <a:schemeClr val="tx1"/>
          </a:solidFill>
          <a:latin typeface="+mn-lt"/>
          <a:ea typeface="+mn-ea"/>
          <a:cs typeface="B Nazanin" panose="00000400000000000000" pitchFamily="2" charset="-78"/>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768165" y="2286000"/>
            <a:ext cx="7290055" cy="4023360"/>
          </a:xfrm>
          <a:prstGeom prst="rect">
            <a:avLst/>
          </a:prstGeom>
        </p:spPr>
        <p:txBody>
          <a:bodyPr vert="horz" lIns="45720" tIns="45720" rIns="4572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768166"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ABBADAF-35B4-45C8-BA52-1C4726A84A56}" type="datetimeFigureOut">
              <a:rPr lang="en-CA" smtClean="0">
                <a:solidFill>
                  <a:prstClr val="black">
                    <a:lumMod val="95000"/>
                    <a:lumOff val="5000"/>
                  </a:prstClr>
                </a:solidFill>
              </a:rPr>
              <a:pPr/>
              <a:t>2020-05-24</a:t>
            </a:fld>
            <a:endParaRPr lang="en-CA">
              <a:solidFill>
                <a:prstClr val="black">
                  <a:lumMod val="95000"/>
                  <a:lumOff val="5000"/>
                </a:prstClr>
              </a:solidFill>
            </a:endParaRPr>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CA">
              <a:solidFill>
                <a:prstClr val="black">
                  <a:lumMod val="95000"/>
                  <a:lumOff val="5000"/>
                </a:prstClr>
              </a:solidFill>
            </a:endParaRPr>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CD584244-4F73-4213-8A86-15E5CD927360}" type="slidenum">
              <a:rPr lang="en-CA" smtClean="0">
                <a:solidFill>
                  <a:prstClr val="black">
                    <a:lumMod val="95000"/>
                    <a:lumOff val="5000"/>
                  </a:prstClr>
                </a:solidFill>
              </a:rPr>
              <a:pPr/>
              <a:t>‹#›</a:t>
            </a:fld>
            <a:endParaRPr lang="en-CA">
              <a:solidFill>
                <a:prstClr val="black">
                  <a:lumMod val="95000"/>
                  <a:lumOff val="5000"/>
                </a:prstClr>
              </a:solidFill>
            </a:endParaRPr>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846804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r" defTabSz="914400" rtl="1"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r" defTabSz="914400" rtl="1" eaLnBrk="1" latinLnBrk="0" hangingPunct="1">
        <a:lnSpc>
          <a:spcPct val="150000"/>
        </a:lnSpc>
        <a:spcBef>
          <a:spcPts val="1200"/>
        </a:spcBef>
        <a:spcAft>
          <a:spcPts val="200"/>
        </a:spcAft>
        <a:buClr>
          <a:schemeClr val="accent1"/>
        </a:buClr>
        <a:buSzPct val="100000"/>
        <a:buFont typeface="Tw Cen MT" panose="020B0602020104020603" pitchFamily="34" charset="0"/>
        <a:buChar char=" "/>
        <a:defRPr sz="2000" kern="1200" baseline="0">
          <a:solidFill>
            <a:schemeClr val="tx1"/>
          </a:solidFill>
          <a:latin typeface="+mn-lt"/>
          <a:ea typeface="+mn-ea"/>
          <a:cs typeface="B Nazanin" panose="00000400000000000000" pitchFamily="2" charset="-78"/>
        </a:defRPr>
      </a:lvl1pPr>
      <a:lvl2pPr marL="265176" indent="-137160" algn="r" defTabSz="914400" rtl="1" eaLnBrk="1" latinLnBrk="0" hangingPunct="1">
        <a:lnSpc>
          <a:spcPct val="150000"/>
        </a:lnSpc>
        <a:spcBef>
          <a:spcPts val="200"/>
        </a:spcBef>
        <a:spcAft>
          <a:spcPts val="400"/>
        </a:spcAft>
        <a:buClr>
          <a:schemeClr val="accent1"/>
        </a:buClr>
        <a:buFont typeface="Wingdings 3" pitchFamily="18" charset="2"/>
        <a:buChar char=""/>
        <a:defRPr sz="1600" kern="1200" baseline="0">
          <a:solidFill>
            <a:schemeClr val="tx1"/>
          </a:solidFill>
          <a:latin typeface="+mn-lt"/>
          <a:ea typeface="+mn-ea"/>
          <a:cs typeface="B Nazanin" panose="00000400000000000000" pitchFamily="2" charset="-78"/>
        </a:defRPr>
      </a:lvl2pPr>
      <a:lvl3pPr marL="448056" indent="-137160" algn="r" defTabSz="914400" rtl="1" eaLnBrk="1" latinLnBrk="0" hangingPunct="1">
        <a:lnSpc>
          <a:spcPct val="150000"/>
        </a:lnSpc>
        <a:spcBef>
          <a:spcPts val="200"/>
        </a:spcBef>
        <a:spcAft>
          <a:spcPts val="400"/>
        </a:spcAft>
        <a:buClr>
          <a:schemeClr val="accent1"/>
        </a:buClr>
        <a:buFont typeface="Wingdings 3" pitchFamily="18" charset="2"/>
        <a:buChar char=""/>
        <a:defRPr sz="1200" kern="1200" baseline="0">
          <a:solidFill>
            <a:schemeClr val="tx1"/>
          </a:solidFill>
          <a:latin typeface="+mn-lt"/>
          <a:ea typeface="+mn-ea"/>
          <a:cs typeface="B Nazanin" panose="00000400000000000000" pitchFamily="2" charset="-78"/>
        </a:defRPr>
      </a:lvl3pPr>
      <a:lvl4pPr marL="594360" indent="-137160" algn="r" defTabSz="914400" rtl="1" eaLnBrk="1" latinLnBrk="0" hangingPunct="1">
        <a:lnSpc>
          <a:spcPct val="150000"/>
        </a:lnSpc>
        <a:spcBef>
          <a:spcPts val="200"/>
        </a:spcBef>
        <a:spcAft>
          <a:spcPts val="400"/>
        </a:spcAft>
        <a:buClr>
          <a:schemeClr val="accent1"/>
        </a:buClr>
        <a:buFont typeface="Wingdings 3" pitchFamily="18" charset="2"/>
        <a:buChar char=""/>
        <a:defRPr sz="1200" kern="1200" baseline="0">
          <a:solidFill>
            <a:schemeClr val="tx1"/>
          </a:solidFill>
          <a:latin typeface="+mn-lt"/>
          <a:ea typeface="+mn-ea"/>
          <a:cs typeface="B Nazanin" panose="00000400000000000000" pitchFamily="2" charset="-78"/>
        </a:defRPr>
      </a:lvl4pPr>
      <a:lvl5pPr marL="777240" indent="-137160" algn="r" defTabSz="914400" rtl="1" eaLnBrk="1" latinLnBrk="0" hangingPunct="1">
        <a:lnSpc>
          <a:spcPct val="150000"/>
        </a:lnSpc>
        <a:spcBef>
          <a:spcPts val="200"/>
        </a:spcBef>
        <a:spcAft>
          <a:spcPts val="400"/>
        </a:spcAft>
        <a:buClr>
          <a:schemeClr val="accent1"/>
        </a:buClr>
        <a:buFont typeface="Wingdings 3" pitchFamily="18" charset="2"/>
        <a:buChar char=""/>
        <a:defRPr sz="1200" kern="1200" baseline="0">
          <a:solidFill>
            <a:schemeClr val="tx1"/>
          </a:solidFill>
          <a:latin typeface="+mn-lt"/>
          <a:ea typeface="+mn-ea"/>
          <a:cs typeface="B Nazanin" panose="00000400000000000000" pitchFamily="2" charset="-78"/>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openxmlformats.org/officeDocument/2006/relationships/hyperlink" Target="http://fa.wikipedia.org/wiki/%D8%B3%D8%A8%D8%B2" TargetMode="External"/><Relationship Id="rId3" Type="http://schemas.openxmlformats.org/officeDocument/2006/relationships/hyperlink" Target="http://fa.wikipedia.org/wiki/%D8%A8%D8%B3%D8%A7%D9%85%D8%AF" TargetMode="External"/><Relationship Id="rId7" Type="http://schemas.openxmlformats.org/officeDocument/2006/relationships/hyperlink" Target="http://fa.wikipedia.org/wiki/%D8%A2%D8%A8%DB%8C_%D8%AF%D8%B1%DB%8C%D8%A7%DB%8C%DB%8C" TargetMode="External"/><Relationship Id="rId12" Type="http://schemas.openxmlformats.org/officeDocument/2006/relationships/image" Target="../media/image5.png"/><Relationship Id="rId2" Type="http://schemas.openxmlformats.org/officeDocument/2006/relationships/hyperlink" Target="http://fa.wikipedia.org/wiki/%D8%B1%D9%86%DA%AF" TargetMode="External"/><Relationship Id="rId1" Type="http://schemas.openxmlformats.org/officeDocument/2006/relationships/slideLayout" Target="../slideLayouts/slideLayout24.xml"/><Relationship Id="rId6" Type="http://schemas.openxmlformats.org/officeDocument/2006/relationships/hyperlink" Target="http://fa.wikipedia.org/wiki/%D8%A2%D8%A8%DB%8C" TargetMode="External"/><Relationship Id="rId11" Type="http://schemas.openxmlformats.org/officeDocument/2006/relationships/hyperlink" Target="http://fa.wikipedia.org/wiki/%D8%B3%D8%B1%D8%AE" TargetMode="External"/><Relationship Id="rId5" Type="http://schemas.openxmlformats.org/officeDocument/2006/relationships/hyperlink" Target="http://fa.wikipedia.org/wiki/%D8%A8%D9%86%D9%81%D8%B4" TargetMode="External"/><Relationship Id="rId10" Type="http://schemas.openxmlformats.org/officeDocument/2006/relationships/hyperlink" Target="http://fa.wikipedia.org/wiki/%D9%86%D8%A7%D8%B1%D9%86%D8%AC%DB%8C" TargetMode="External"/><Relationship Id="rId4" Type="http://schemas.openxmlformats.org/officeDocument/2006/relationships/hyperlink" Target="http://fa.wikipedia.org/wiki/%D8%B7%D9%88%D9%84_%D9%85%D9%88%D8%AC" TargetMode="External"/><Relationship Id="rId9" Type="http://schemas.openxmlformats.org/officeDocument/2006/relationships/hyperlink" Target="http://fa.wikipedia.org/wiki/%D8%B2%D8%B1%D8%AF"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293000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pPr algn="r" rtl="1"/>
            <a:r>
              <a:rPr lang="fa-IR" sz="3200" dirty="0">
                <a:solidFill>
                  <a:prstClr val="black"/>
                </a:solidFill>
                <a:ea typeface="+mn-ea"/>
                <a:cs typeface="Tahoma" pitchFamily="34" charset="0"/>
              </a:rPr>
              <a:t>تئوري نور</a:t>
            </a:r>
            <a:endParaRPr lang="en-US" dirty="0"/>
          </a:p>
        </p:txBody>
      </p:sp>
      <p:sp>
        <p:nvSpPr>
          <p:cNvPr id="3" name="Content Placeholder 2"/>
          <p:cNvSpPr>
            <a:spLocks noGrp="1"/>
          </p:cNvSpPr>
          <p:nvPr>
            <p:ph idx="1"/>
          </p:nvPr>
        </p:nvSpPr>
        <p:spPr>
          <a:xfrm>
            <a:off x="457200" y="1143006"/>
            <a:ext cx="8229600" cy="4983163"/>
          </a:xfrm>
        </p:spPr>
        <p:txBody>
          <a:bodyPr/>
          <a:lstStyle/>
          <a:p>
            <a:pPr algn="r" rtl="1"/>
            <a:r>
              <a:rPr lang="fa-IR" sz="2800" b="1" dirty="0" smtClean="0">
                <a:solidFill>
                  <a:srgbClr val="0070C0"/>
                </a:solidFill>
                <a:cs typeface="B Nazanin" pitchFamily="2" charset="-78"/>
              </a:rPr>
              <a:t>موجي </a:t>
            </a:r>
            <a:r>
              <a:rPr lang="fa-IR" sz="2800" b="1" dirty="0">
                <a:solidFill>
                  <a:srgbClr val="0070C0"/>
                </a:solidFill>
                <a:cs typeface="B Nazanin" pitchFamily="2" charset="-78"/>
              </a:rPr>
              <a:t>بودن </a:t>
            </a:r>
            <a:r>
              <a:rPr lang="fa-IR" sz="2800" b="1" dirty="0" smtClean="0">
                <a:solidFill>
                  <a:srgbClr val="0070C0"/>
                </a:solidFill>
                <a:cs typeface="B Nazanin" pitchFamily="2" charset="-78"/>
              </a:rPr>
              <a:t>:</a:t>
            </a:r>
          </a:p>
          <a:p>
            <a:pPr algn="r" rtl="1"/>
            <a:r>
              <a:rPr lang="fa-IR" sz="2000" b="1" dirty="0" smtClean="0">
                <a:cs typeface="B Nazanin" pitchFamily="2" charset="-78"/>
              </a:rPr>
              <a:t>هويگنس </a:t>
            </a:r>
            <a:r>
              <a:rPr lang="fa-IR" sz="2000" b="1" dirty="0">
                <a:cs typeface="B Nazanin" pitchFamily="2" charset="-78"/>
              </a:rPr>
              <a:t>و فرنل تئوري </a:t>
            </a:r>
            <a:r>
              <a:rPr lang="fa-IR" sz="2000" b="1" dirty="0" smtClean="0">
                <a:cs typeface="B Nazanin" pitchFamily="2" charset="-78"/>
              </a:rPr>
              <a:t>موجی بودن </a:t>
            </a:r>
            <a:r>
              <a:rPr lang="fa-IR" sz="2000" b="1" dirty="0">
                <a:cs typeface="B Nazanin" pitchFamily="2" charset="-78"/>
              </a:rPr>
              <a:t>نور را ثابت </a:t>
            </a:r>
            <a:r>
              <a:rPr lang="fa-IR" sz="2000" b="1" dirty="0" smtClean="0">
                <a:cs typeface="B Nazanin" pitchFamily="2" charset="-78"/>
              </a:rPr>
              <a:t>نمودند </a:t>
            </a:r>
            <a:r>
              <a:rPr lang="fa-IR" sz="2000" b="1" dirty="0">
                <a:cs typeface="B Nazanin" pitchFamily="2" charset="-78"/>
              </a:rPr>
              <a:t>با اين تئوري پراش و تداخل قابل توضيح است</a:t>
            </a:r>
          </a:p>
          <a:p>
            <a:pPr algn="r" rtl="1"/>
            <a:r>
              <a:rPr lang="fa-IR" sz="2800" b="1" dirty="0">
                <a:solidFill>
                  <a:srgbClr val="0070C0"/>
                </a:solidFill>
                <a:cs typeface="B Nazanin" pitchFamily="2" charset="-78"/>
              </a:rPr>
              <a:t>كوانتا بودن نور: </a:t>
            </a:r>
            <a:endParaRPr lang="fa-IR" sz="2800" b="1" dirty="0" smtClean="0">
              <a:solidFill>
                <a:srgbClr val="0070C0"/>
              </a:solidFill>
              <a:cs typeface="B Nazanin" pitchFamily="2" charset="-78"/>
            </a:endParaRPr>
          </a:p>
          <a:p>
            <a:pPr algn="r" rtl="1"/>
            <a:r>
              <a:rPr lang="fa-IR" sz="2000" b="1" dirty="0" smtClean="0">
                <a:cs typeface="B Nazanin" pitchFamily="2" charset="-78"/>
              </a:rPr>
              <a:t>پلانك </a:t>
            </a:r>
            <a:r>
              <a:rPr lang="fa-IR" sz="2000" b="1" dirty="0">
                <a:cs typeface="B Nazanin" pitchFamily="2" charset="-78"/>
              </a:rPr>
              <a:t>و انشتين ذره اي بودن نور را </a:t>
            </a:r>
            <a:r>
              <a:rPr lang="fa-IR" sz="2000" b="1" dirty="0" smtClean="0">
                <a:cs typeface="B Nazanin" pitchFamily="2" charset="-78"/>
              </a:rPr>
              <a:t>تاييد </a:t>
            </a:r>
            <a:r>
              <a:rPr lang="fa-IR" sz="2000" b="1" dirty="0">
                <a:cs typeface="B Nazanin" pitchFamily="2" charset="-78"/>
              </a:rPr>
              <a:t>كردند كه پديده فتوالكتريك با آن قابل توجيه است</a:t>
            </a:r>
            <a:r>
              <a:rPr lang="fa-IR" sz="2000" dirty="0">
                <a:cs typeface="B Nazanin" pitchFamily="2" charset="-78"/>
              </a:rPr>
              <a:t/>
            </a:r>
            <a:br>
              <a:rPr lang="fa-IR" sz="2000" dirty="0">
                <a:cs typeface="B Nazanin" pitchFamily="2" charset="-78"/>
              </a:rPr>
            </a:br>
            <a:r>
              <a:rPr lang="fa-IR" sz="2000" b="1" dirty="0">
                <a:solidFill>
                  <a:srgbClr val="0070C0"/>
                </a:solidFill>
                <a:cs typeface="B Nazanin" pitchFamily="2" charset="-78"/>
              </a:rPr>
              <a:t>موج الكترومغناطيس: </a:t>
            </a:r>
            <a:r>
              <a:rPr lang="fa-IR" sz="2000" b="1" dirty="0">
                <a:cs typeface="B Nazanin" pitchFamily="2" charset="-78"/>
              </a:rPr>
              <a:t>دو بردار </a:t>
            </a:r>
            <a:r>
              <a:rPr lang="fa-IR" sz="2000" b="1" dirty="0" smtClean="0">
                <a:cs typeface="B Nazanin" pitchFamily="2" charset="-78"/>
              </a:rPr>
              <a:t>نوساني </a:t>
            </a:r>
            <a:r>
              <a:rPr lang="fa-IR" sz="2000" b="1" dirty="0">
                <a:cs typeface="B Nazanin" pitchFamily="2" charset="-78"/>
              </a:rPr>
              <a:t>ميدانهاي الكتريكي و مغناطيسي برهم عمود بوده و براي نوري كه در </a:t>
            </a:r>
            <a:r>
              <a:rPr lang="fa-IR" sz="2000" b="1" dirty="0" smtClean="0">
                <a:cs typeface="B Nazanin" pitchFamily="2" charset="-78"/>
              </a:rPr>
              <a:t>راستا</a:t>
            </a:r>
          </a:p>
          <a:p>
            <a:r>
              <a:rPr lang="en-US" sz="1800" b="1" dirty="0" smtClean="0"/>
              <a:t>E= </a:t>
            </a:r>
            <a:r>
              <a:rPr lang="en-US" sz="1800" b="1" dirty="0" err="1" smtClean="0"/>
              <a:t>EmSin</a:t>
            </a:r>
            <a:r>
              <a:rPr lang="en-US" sz="1800" b="1" dirty="0" smtClean="0"/>
              <a:t>(</a:t>
            </a:r>
            <a:r>
              <a:rPr lang="en-US" sz="1800" b="1" dirty="0" err="1" smtClean="0"/>
              <a:t>kx-wt</a:t>
            </a:r>
            <a:r>
              <a:rPr lang="en-US" sz="1800" b="1" dirty="0" smtClean="0"/>
              <a:t>)    B=</a:t>
            </a:r>
            <a:r>
              <a:rPr lang="en-US" sz="1800" b="1" dirty="0" err="1" smtClean="0"/>
              <a:t>BmSin</a:t>
            </a:r>
            <a:r>
              <a:rPr lang="en-US" sz="1800" b="1" dirty="0" smtClean="0"/>
              <a:t>(</a:t>
            </a:r>
            <a:r>
              <a:rPr lang="en-US" sz="1800" b="1" dirty="0" err="1" smtClean="0"/>
              <a:t>kx-wt</a:t>
            </a:r>
            <a:r>
              <a:rPr lang="en-US" sz="1800" b="1" dirty="0" smtClean="0"/>
              <a:t>)  </a:t>
            </a:r>
            <a:r>
              <a:rPr lang="fa-IR" sz="1800" b="1" dirty="0" smtClean="0"/>
              <a:t> </a:t>
            </a:r>
            <a:br>
              <a:rPr lang="fa-IR" sz="1800" b="1" dirty="0" smtClean="0"/>
            </a:br>
            <a:r>
              <a:rPr lang="en-US" sz="2000" b="1" dirty="0" smtClean="0"/>
              <a:t>w=2</a:t>
            </a:r>
            <a:r>
              <a:rPr lang="el-GR" sz="2000" b="1" dirty="0"/>
              <a:t>π</a:t>
            </a:r>
            <a:r>
              <a:rPr lang="en-US" sz="2000" b="1" dirty="0" smtClean="0"/>
              <a:t>f  k=2</a:t>
            </a:r>
            <a:r>
              <a:rPr lang="el-GR" sz="2000" b="1" dirty="0" smtClean="0"/>
              <a:t>π</a:t>
            </a:r>
            <a:r>
              <a:rPr lang="en-US" sz="2000" b="1" dirty="0" smtClean="0"/>
              <a:t>/</a:t>
            </a:r>
            <a:r>
              <a:rPr lang="el-GR" sz="2000" b="1" dirty="0" smtClean="0"/>
              <a:t>λ</a:t>
            </a:r>
            <a:endParaRPr lang="fa-IR" sz="2000" b="1" dirty="0" smtClean="0"/>
          </a:p>
          <a:p>
            <a:pPr algn="r" rtl="1"/>
            <a:r>
              <a:rPr lang="fa-IR" sz="2000" b="1" dirty="0" smtClean="0">
                <a:cs typeface="B Nazanin" pitchFamily="2" charset="-78"/>
              </a:rPr>
              <a:t>در خلا رابطه بين ميدان </a:t>
            </a:r>
            <a:r>
              <a:rPr lang="en-US" sz="2000" b="1" dirty="0" smtClean="0">
                <a:cs typeface="B Nazanin" pitchFamily="2" charset="-78"/>
              </a:rPr>
              <a:t>E</a:t>
            </a:r>
            <a:r>
              <a:rPr lang="fa-IR" sz="2000" b="1" dirty="0" smtClean="0">
                <a:cs typeface="B Nazanin" pitchFamily="2" charset="-78"/>
              </a:rPr>
              <a:t>و</a:t>
            </a:r>
            <a:r>
              <a:rPr lang="en-US" sz="2000" b="1" dirty="0" smtClean="0">
                <a:cs typeface="B Nazanin" pitchFamily="2" charset="-78"/>
              </a:rPr>
              <a:t> B</a:t>
            </a:r>
            <a:r>
              <a:rPr lang="fa-IR" sz="2000" b="1" dirty="0" smtClean="0">
                <a:cs typeface="B Nazanin" pitchFamily="2" charset="-78"/>
              </a:rPr>
              <a:t> بصورت زير مي باشد </a:t>
            </a:r>
            <a:r>
              <a:rPr lang="en-US" sz="2000" b="1" dirty="0" smtClean="0">
                <a:cs typeface="B Nazanin" pitchFamily="2" charset="-78"/>
              </a:rPr>
              <a:t>E=CB</a:t>
            </a:r>
            <a:endParaRPr kumimoji="0" lang="fa-IR" sz="16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Tahoma"/>
              <a:ea typeface="+mj-ea"/>
              <a:cs typeface="Arial"/>
            </a:endParaRPr>
          </a:p>
          <a:p>
            <a:pPr algn="r" rtl="1"/>
            <a:r>
              <a:rPr lang="fa-IR" sz="2400" b="1" dirty="0" smtClean="0">
                <a:solidFill>
                  <a:srgbClr val="0070C0"/>
                </a:solidFill>
                <a:cs typeface="B Nazanin" pitchFamily="2" charset="-78"/>
              </a:rPr>
              <a:t>انتقال </a:t>
            </a:r>
            <a:r>
              <a:rPr lang="fa-IR" sz="2400" b="1" dirty="0">
                <a:solidFill>
                  <a:srgbClr val="0070C0"/>
                </a:solidFill>
                <a:cs typeface="B Nazanin" pitchFamily="2" charset="-78"/>
              </a:rPr>
              <a:t>انرژي بوسيله امواج الكترومغناطيس: </a:t>
            </a:r>
            <a:endParaRPr lang="fa-IR" sz="2400" b="1" dirty="0" smtClean="0">
              <a:solidFill>
                <a:srgbClr val="0070C0"/>
              </a:solidFill>
              <a:cs typeface="B Nazanin" pitchFamily="2" charset="-78"/>
            </a:endParaRPr>
          </a:p>
          <a:p>
            <a:pPr algn="r" rtl="1"/>
            <a:r>
              <a:rPr lang="fa-IR" sz="2000" b="1" dirty="0" smtClean="0">
                <a:cs typeface="B Nazanin" pitchFamily="2" charset="-78"/>
              </a:rPr>
              <a:t>مقدار </a:t>
            </a:r>
            <a:r>
              <a:rPr lang="fa-IR" sz="2000" b="1" dirty="0">
                <a:cs typeface="B Nazanin" pitchFamily="2" charset="-78"/>
              </a:rPr>
              <a:t>انرژي انتقال يافته بر يكاي سطح در ثانيه را با </a:t>
            </a:r>
            <a:r>
              <a:rPr lang="fa-IR" sz="2000" b="1" dirty="0" smtClean="0">
                <a:cs typeface="B Nazanin" pitchFamily="2" charset="-78"/>
              </a:rPr>
              <a:t>بردار</a:t>
            </a:r>
            <a:r>
              <a:rPr lang="en-US" sz="2000" b="1" dirty="0" smtClean="0">
                <a:cs typeface="B Nazanin" pitchFamily="2" charset="-78"/>
              </a:rPr>
              <a:t>S</a:t>
            </a:r>
            <a:r>
              <a:rPr lang="fa-IR" sz="2000" b="1" dirty="0" smtClean="0">
                <a:cs typeface="B Nazanin" pitchFamily="2" charset="-78"/>
              </a:rPr>
              <a:t> </a:t>
            </a:r>
            <a:r>
              <a:rPr lang="fa-IR" sz="2000" b="1" dirty="0">
                <a:cs typeface="B Nazanin" pitchFamily="2" charset="-78"/>
              </a:rPr>
              <a:t>نشان مي دهند</a:t>
            </a:r>
            <a:endParaRPr lang="en-US" sz="2000" b="1" dirty="0">
              <a:cs typeface="B Nazanin" pitchFamily="2" charset="-78"/>
            </a:endParaRPr>
          </a:p>
        </p:txBody>
      </p:sp>
    </p:spTree>
    <p:extLst>
      <p:ext uri="{BB962C8B-B14F-4D97-AF65-F5344CB8AC3E}">
        <p14:creationId xmlns:p14="http://schemas.microsoft.com/office/powerpoint/2010/main" val="1453395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wheel(1)">
                                      <p:cBhvr>
                                        <p:cTn id="20" dur="2000"/>
                                        <p:tgtEl>
                                          <p:spTgt spid="3">
                                            <p:txEl>
                                              <p:pRg st="2" end="2"/>
                                            </p:txEl>
                                          </p:spTgt>
                                        </p:tgtEl>
                                      </p:cBhvr>
                                    </p:animEffect>
                                  </p:childTnLst>
                                </p:cTn>
                              </p:par>
                              <p:par>
                                <p:cTn id="21" presetID="42"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1000"/>
                                        <p:tgtEl>
                                          <p:spTgt spid="3">
                                            <p:txEl>
                                              <p:pRg st="3" end="3"/>
                                            </p:txEl>
                                          </p:spTgt>
                                        </p:tgtEl>
                                      </p:cBhvr>
                                    </p:animEffect>
                                    <p:anim calcmode="lin" valueType="num">
                                      <p:cBhvr>
                                        <p:cTn id="2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wipe(down)">
                                      <p:cBhvr>
                                        <p:cTn id="35" dur="500"/>
                                        <p:tgtEl>
                                          <p:spTgt spid="3">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circle(in)">
                                      <p:cBhvr>
                                        <p:cTn id="40" dur="2000"/>
                                        <p:tgtEl>
                                          <p:spTgt spid="3">
                                            <p:txEl>
                                              <p:pRg st="6" end="6"/>
                                            </p:txEl>
                                          </p:spTgt>
                                        </p:tgtEl>
                                      </p:cBhvr>
                                    </p:animEffect>
                                  </p:childTnLst>
                                </p:cTn>
                              </p:par>
                              <p:par>
                                <p:cTn id="41" presetID="6" presetClass="entr" presetSubtype="16" fill="hold" nodeType="with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Effect transition="in" filter="circle(in)">
                                      <p:cBhvr>
                                        <p:cTn id="43"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8200" y="3352800"/>
            <a:ext cx="6553200"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69" y="152400"/>
            <a:ext cx="7086599"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74717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738"/>
            <a:ext cx="8229600" cy="5897563"/>
          </a:xfrm>
        </p:spPr>
        <p:txBody>
          <a:bodyPr>
            <a:normAutofit/>
          </a:bodyPr>
          <a:lstStyle/>
          <a:p>
            <a:pPr algn="r" rtl="1"/>
            <a:r>
              <a:rPr lang="en-US" sz="2000" b="1" dirty="0">
                <a:cs typeface="B Nazanin" pitchFamily="2" charset="-78"/>
              </a:rPr>
              <a:t>E</a:t>
            </a:r>
            <a:r>
              <a:rPr lang="fa-IR" sz="2000" b="1" dirty="0">
                <a:cs typeface="B Nazanin" pitchFamily="2" charset="-78"/>
              </a:rPr>
              <a:t>و </a:t>
            </a:r>
            <a:r>
              <a:rPr lang="en-US" sz="2000" b="1" dirty="0">
                <a:cs typeface="B Nazanin" pitchFamily="2" charset="-78"/>
              </a:rPr>
              <a:t>B</a:t>
            </a:r>
            <a:r>
              <a:rPr lang="fa-IR" sz="2000" b="1" dirty="0">
                <a:cs typeface="B Nazanin" pitchFamily="2" charset="-78"/>
              </a:rPr>
              <a:t> اندازه لحظه اي بردارهاي الكتريكي و مغناطيسي مي باشد</a:t>
            </a:r>
            <a:br>
              <a:rPr lang="fa-IR" sz="2000" b="1" dirty="0">
                <a:cs typeface="B Nazanin" pitchFamily="2" charset="-78"/>
              </a:rPr>
            </a:br>
            <a:r>
              <a:rPr lang="en-US" sz="2000" b="1" dirty="0" err="1" smtClean="0">
                <a:cs typeface="B Nazanin" pitchFamily="2" charset="-78"/>
              </a:rPr>
              <a:t>Em</a:t>
            </a:r>
            <a:r>
              <a:rPr lang="fa-IR" sz="2000" b="1" dirty="0" smtClean="0">
                <a:cs typeface="B Nazanin" pitchFamily="2" charset="-78"/>
              </a:rPr>
              <a:t>&gt;&gt; </a:t>
            </a:r>
            <a:r>
              <a:rPr lang="en-US" sz="2000" b="1" dirty="0" err="1" smtClean="0">
                <a:cs typeface="B Nazanin" pitchFamily="2" charset="-78"/>
              </a:rPr>
              <a:t>Bm</a:t>
            </a:r>
            <a:r>
              <a:rPr lang="fa-IR" sz="2000" b="1" dirty="0" smtClean="0">
                <a:cs typeface="B Nazanin" pitchFamily="2" charset="-78"/>
              </a:rPr>
              <a:t> </a:t>
            </a:r>
            <a:r>
              <a:rPr lang="fa-IR" sz="2000" b="1" dirty="0">
                <a:cs typeface="B Nazanin" pitchFamily="2" charset="-78"/>
              </a:rPr>
              <a:t>: بنابراين بيشتر در پديده هاي نوري بردار </a:t>
            </a:r>
            <a:r>
              <a:rPr lang="en-US" sz="2000" b="1" dirty="0">
                <a:cs typeface="B Nazanin" pitchFamily="2" charset="-78"/>
              </a:rPr>
              <a:t>E</a:t>
            </a:r>
            <a:r>
              <a:rPr lang="fa-IR" sz="2000" b="1" dirty="0">
                <a:cs typeface="B Nazanin" pitchFamily="2" charset="-78"/>
              </a:rPr>
              <a:t> نقش موثرتري دارد</a:t>
            </a:r>
            <a:br>
              <a:rPr lang="fa-IR" sz="2000" b="1" dirty="0">
                <a:cs typeface="B Nazanin" pitchFamily="2" charset="-78"/>
              </a:rPr>
            </a:br>
            <a:r>
              <a:rPr lang="en-US" sz="2000" b="1" dirty="0">
                <a:cs typeface="B Nazanin" pitchFamily="2" charset="-78"/>
              </a:rPr>
              <a:t>E=</a:t>
            </a:r>
            <a:r>
              <a:rPr lang="en-US" sz="2000" b="1" dirty="0" err="1">
                <a:cs typeface="B Nazanin" pitchFamily="2" charset="-78"/>
              </a:rPr>
              <a:t>hf</a:t>
            </a:r>
            <a:r>
              <a:rPr lang="en-US" sz="2000" b="1" dirty="0">
                <a:cs typeface="B Nazanin" pitchFamily="2" charset="-78"/>
              </a:rPr>
              <a:t> &amp; </a:t>
            </a:r>
            <a:r>
              <a:rPr lang="en-US" sz="2000" b="1" dirty="0" smtClean="0">
                <a:cs typeface="B Nazanin" pitchFamily="2" charset="-78"/>
              </a:rPr>
              <a:t>F=C/</a:t>
            </a:r>
            <a:r>
              <a:rPr lang="el-GR" sz="2000" b="1" dirty="0">
                <a:cs typeface="B Nazanin" pitchFamily="2" charset="-78"/>
              </a:rPr>
              <a:t>λ</a:t>
            </a:r>
          </a:p>
          <a:p>
            <a:pPr algn="r" rtl="1"/>
            <a:r>
              <a:rPr lang="en-US" sz="2000" b="1" dirty="0" smtClean="0">
                <a:cs typeface="B Nazanin" pitchFamily="2" charset="-78"/>
              </a:rPr>
              <a:t>  E=</a:t>
            </a:r>
            <a:r>
              <a:rPr lang="en-US" sz="2000" b="1" dirty="0" err="1" smtClean="0">
                <a:cs typeface="B Nazanin" pitchFamily="2" charset="-78"/>
              </a:rPr>
              <a:t>hc</a:t>
            </a:r>
            <a:r>
              <a:rPr lang="en-US" sz="2000" b="1" dirty="0" smtClean="0">
                <a:cs typeface="B Nazanin" pitchFamily="2" charset="-78"/>
              </a:rPr>
              <a:t>/</a:t>
            </a:r>
            <a:r>
              <a:rPr lang="el-GR" sz="2000" b="1" dirty="0">
                <a:cs typeface="B Nazanin" pitchFamily="2" charset="-78"/>
              </a:rPr>
              <a:t>λ</a:t>
            </a:r>
          </a:p>
          <a:p>
            <a:pPr algn="r" rtl="1"/>
            <a:r>
              <a:rPr lang="en-US" sz="2000" b="1" dirty="0" smtClean="0">
                <a:cs typeface="B Nazanin" pitchFamily="2" charset="-78"/>
              </a:rPr>
              <a:t>  </a:t>
            </a:r>
            <a:r>
              <a:rPr lang="el-GR" sz="2000" b="1" dirty="0">
                <a:cs typeface="B Nazanin" pitchFamily="2" charset="-78"/>
              </a:rPr>
              <a:t>λ </a:t>
            </a:r>
            <a:r>
              <a:rPr lang="en-US" sz="2000" b="1" dirty="0" smtClean="0">
                <a:cs typeface="B Nazanin" pitchFamily="2" charset="-78"/>
              </a:rPr>
              <a:t>(</a:t>
            </a:r>
            <a:r>
              <a:rPr lang="en-US" sz="2000" b="1" dirty="0">
                <a:cs typeface="B Nazanin" pitchFamily="2" charset="-78"/>
              </a:rPr>
              <a:t>A)=12.4/E(</a:t>
            </a:r>
            <a:r>
              <a:rPr lang="en-US" sz="2000" b="1" dirty="0" err="1">
                <a:cs typeface="B Nazanin" pitchFamily="2" charset="-78"/>
              </a:rPr>
              <a:t>kv</a:t>
            </a:r>
            <a:r>
              <a:rPr lang="en-US" sz="2000" b="1" dirty="0" smtClean="0">
                <a:cs typeface="B Nazanin" pitchFamily="2" charset="-78"/>
              </a:rPr>
              <a:t>)</a:t>
            </a:r>
            <a:endParaRPr lang="fa-IR" sz="2000" b="1" dirty="0" smtClean="0">
              <a:cs typeface="B Nazanin" pitchFamily="2" charset="-78"/>
            </a:endParaRPr>
          </a:p>
          <a:p>
            <a:pPr algn="r" rtl="1"/>
            <a:r>
              <a:rPr lang="fa-IR" sz="2000" b="1" dirty="0" smtClean="0">
                <a:solidFill>
                  <a:srgbClr val="FF0000"/>
                </a:solidFill>
                <a:cs typeface="B Nazanin" pitchFamily="2" charset="-78"/>
              </a:rPr>
              <a:t>اندازه </a:t>
            </a:r>
            <a:r>
              <a:rPr lang="fa-IR" sz="2000" b="1" dirty="0">
                <a:solidFill>
                  <a:srgbClr val="FF0000"/>
                </a:solidFill>
                <a:cs typeface="B Nazanin" pitchFamily="2" charset="-78"/>
              </a:rPr>
              <a:t>گيري نور و يكاهاي </a:t>
            </a:r>
            <a:r>
              <a:rPr lang="fa-IR" sz="2000" b="1" dirty="0" smtClean="0">
                <a:solidFill>
                  <a:srgbClr val="FF0000"/>
                </a:solidFill>
                <a:cs typeface="B Nazanin" pitchFamily="2" charset="-78"/>
              </a:rPr>
              <a:t>آن</a:t>
            </a:r>
          </a:p>
          <a:p>
            <a:pPr algn="r" rtl="1"/>
            <a:r>
              <a:rPr lang="fa-IR" sz="2000" b="1" dirty="0" smtClean="0">
                <a:solidFill>
                  <a:srgbClr val="0070C0"/>
                </a:solidFill>
                <a:cs typeface="B Nazanin" pitchFamily="2" charset="-78"/>
              </a:rPr>
              <a:t>فلو</a:t>
            </a:r>
            <a:r>
              <a:rPr lang="en-US" sz="2000" b="1" dirty="0">
                <a:solidFill>
                  <a:srgbClr val="0070C0"/>
                </a:solidFill>
                <a:cs typeface="B Nazanin" pitchFamily="2" charset="-78"/>
              </a:rPr>
              <a:t>Flux)</a:t>
            </a:r>
            <a:r>
              <a:rPr lang="fa-IR" sz="2000" b="1" dirty="0">
                <a:solidFill>
                  <a:srgbClr val="0070C0"/>
                </a:solidFill>
                <a:cs typeface="B Nazanin" pitchFamily="2" charset="-78"/>
              </a:rPr>
              <a:t> </a:t>
            </a:r>
            <a:r>
              <a:rPr lang="fa-IR" sz="2000" b="1" dirty="0" smtClean="0">
                <a:solidFill>
                  <a:srgbClr val="0070C0"/>
                </a:solidFill>
                <a:cs typeface="B Nazanin" pitchFamily="2" charset="-78"/>
              </a:rPr>
              <a:t>): </a:t>
            </a:r>
            <a:r>
              <a:rPr lang="fa-IR" sz="2000" b="1" dirty="0" smtClean="0">
                <a:cs typeface="B Nazanin" pitchFamily="2" charset="-78"/>
              </a:rPr>
              <a:t>اندازه </a:t>
            </a:r>
            <a:r>
              <a:rPr lang="fa-IR" sz="2000" b="1" dirty="0">
                <a:cs typeface="B Nazanin" pitchFamily="2" charset="-78"/>
              </a:rPr>
              <a:t>گيري نور كه از سطح </a:t>
            </a:r>
            <a:r>
              <a:rPr lang="en-US" sz="2000" b="1" dirty="0">
                <a:cs typeface="B Nazanin" pitchFamily="2" charset="-78"/>
              </a:rPr>
              <a:t>S</a:t>
            </a:r>
            <a:r>
              <a:rPr lang="fa-IR" sz="2000" b="1" dirty="0">
                <a:cs typeface="B Nazanin" pitchFamily="2" charset="-78"/>
              </a:rPr>
              <a:t> در يك ثانيه مي </a:t>
            </a:r>
            <a:r>
              <a:rPr lang="fa-IR" sz="2000" b="1" dirty="0" smtClean="0">
                <a:cs typeface="B Nazanin" pitchFamily="2" charset="-78"/>
              </a:rPr>
              <a:t>گذرد</a:t>
            </a:r>
          </a:p>
          <a:p>
            <a:pPr algn="r" rtl="1"/>
            <a:r>
              <a:rPr lang="fa-IR" sz="2000" dirty="0">
                <a:cs typeface="B Nazanin" pitchFamily="2" charset="-78"/>
              </a:rPr>
              <a:t/>
            </a:r>
            <a:br>
              <a:rPr lang="fa-IR" sz="2000" dirty="0">
                <a:cs typeface="B Nazanin" pitchFamily="2" charset="-78"/>
              </a:rPr>
            </a:br>
            <a:r>
              <a:rPr lang="fa-IR" sz="2000" b="1" dirty="0">
                <a:solidFill>
                  <a:srgbClr val="0070C0"/>
                </a:solidFill>
                <a:cs typeface="B Nazanin" pitchFamily="2" charset="-78"/>
              </a:rPr>
              <a:t>كاندلا: </a:t>
            </a:r>
            <a:r>
              <a:rPr lang="fa-IR" sz="2000" b="1" dirty="0">
                <a:cs typeface="B Nazanin" pitchFamily="2" charset="-78"/>
              </a:rPr>
              <a:t>روشنايي يك شمع </a:t>
            </a:r>
            <a:r>
              <a:rPr lang="fa-IR" sz="2000" b="1" dirty="0" smtClean="0">
                <a:cs typeface="B Nazanin" pitchFamily="2" charset="-78"/>
              </a:rPr>
              <a:t>بازاري </a:t>
            </a:r>
            <a:r>
              <a:rPr lang="fa-IR" sz="2000" b="1" dirty="0">
                <a:cs typeface="B Nazanin" pitchFamily="2" charset="-78"/>
              </a:rPr>
              <a:t>معمولي را </a:t>
            </a:r>
            <a:r>
              <a:rPr lang="fa-IR" sz="2000" b="1" dirty="0" smtClean="0">
                <a:cs typeface="B Nazanin" pitchFamily="2" charset="-78"/>
              </a:rPr>
              <a:t>گويند</a:t>
            </a:r>
          </a:p>
          <a:p>
            <a:pPr algn="r" rtl="1"/>
            <a:r>
              <a:rPr lang="fa-IR" sz="2000" dirty="0">
                <a:cs typeface="B Nazanin" pitchFamily="2" charset="-78"/>
              </a:rPr>
              <a:t/>
            </a:r>
            <a:br>
              <a:rPr lang="fa-IR" sz="2000" dirty="0">
                <a:cs typeface="B Nazanin" pitchFamily="2" charset="-78"/>
              </a:rPr>
            </a:br>
            <a:r>
              <a:rPr lang="fa-IR" sz="2000" b="1" dirty="0">
                <a:solidFill>
                  <a:srgbClr val="0070C0"/>
                </a:solidFill>
                <a:cs typeface="B Nazanin" pitchFamily="2" charset="-78"/>
              </a:rPr>
              <a:t>لومن: </a:t>
            </a:r>
            <a:r>
              <a:rPr lang="fa-IR" sz="2000" b="1" dirty="0">
                <a:cs typeface="B Nazanin" pitchFamily="2" charset="-78"/>
              </a:rPr>
              <a:t>اگر فلوي نوراني در زاويه فضايي يك استراديان از چشمه نوري به شدت يك كاندلاباشد.</a:t>
            </a:r>
            <a:r>
              <a:rPr lang="fa-IR" sz="2000" dirty="0">
                <a:cs typeface="B Nazanin" pitchFamily="2" charset="-78"/>
              </a:rPr>
              <a:t/>
            </a:r>
            <a:br>
              <a:rPr lang="fa-IR" sz="2000" dirty="0">
                <a:cs typeface="B Nazanin" pitchFamily="2" charset="-78"/>
              </a:rPr>
            </a:br>
            <a:r>
              <a:rPr lang="fa-IR" sz="2000" b="1" dirty="0">
                <a:cs typeface="B Nazanin" pitchFamily="2" charset="-78"/>
              </a:rPr>
              <a:t>زاوي فضايي =</a:t>
            </a:r>
            <a:r>
              <a:rPr lang="en-US" sz="2000" b="1" dirty="0" smtClean="0">
                <a:cs typeface="B Nazanin" pitchFamily="2" charset="-78"/>
              </a:rPr>
              <a:t>4</a:t>
            </a:r>
            <a:r>
              <a:rPr lang="el-GR" sz="2000" b="1" dirty="0">
                <a:cs typeface="B Nazanin" pitchFamily="2" charset="-78"/>
              </a:rPr>
              <a:t>π</a:t>
            </a:r>
            <a:r>
              <a:rPr lang="en-US" sz="2000" b="1" dirty="0" err="1" smtClean="0">
                <a:cs typeface="B Nazanin" pitchFamily="2" charset="-78"/>
              </a:rPr>
              <a:t>sr</a:t>
            </a:r>
            <a:r>
              <a:rPr lang="fa-IR" sz="2000" b="1" dirty="0" smtClean="0">
                <a:cs typeface="B Nazanin" pitchFamily="2" charset="-78"/>
              </a:rPr>
              <a:t> </a:t>
            </a:r>
            <a:r>
              <a:rPr lang="fa-IR" sz="2000" b="1" dirty="0">
                <a:cs typeface="B Nazanin" pitchFamily="2" charset="-78"/>
              </a:rPr>
              <a:t>= </a:t>
            </a:r>
            <a:r>
              <a:rPr lang="en-US" sz="2000" b="1" dirty="0" err="1">
                <a:cs typeface="B Nazanin" pitchFamily="2" charset="-78"/>
              </a:rPr>
              <a:t>sr</a:t>
            </a:r>
            <a:r>
              <a:rPr lang="fa-IR" sz="2000" b="1" dirty="0">
                <a:cs typeface="B Nazanin" pitchFamily="2" charset="-78"/>
              </a:rPr>
              <a:t> </a:t>
            </a:r>
            <a:r>
              <a:rPr lang="fa-IR" sz="2000" b="1" dirty="0" smtClean="0">
                <a:cs typeface="B Nazanin" pitchFamily="2" charset="-78"/>
              </a:rPr>
              <a:t>12/56 </a:t>
            </a:r>
          </a:p>
          <a:p>
            <a:pPr algn="r" rtl="1"/>
            <a:r>
              <a:rPr lang="fa-IR" sz="2000" b="1" dirty="0">
                <a:cs typeface="B Nazanin" pitchFamily="2" charset="-78"/>
              </a:rPr>
              <a:t/>
            </a:r>
            <a:br>
              <a:rPr lang="fa-IR" sz="2000" b="1" dirty="0">
                <a:cs typeface="B Nazanin" pitchFamily="2" charset="-78"/>
              </a:rPr>
            </a:br>
            <a:r>
              <a:rPr lang="fa-IR" sz="2000" b="1" dirty="0">
                <a:solidFill>
                  <a:srgbClr val="0070C0"/>
                </a:solidFill>
                <a:cs typeface="B Nazanin" pitchFamily="2" charset="-78"/>
              </a:rPr>
              <a:t>لوكس: </a:t>
            </a:r>
            <a:r>
              <a:rPr lang="fa-IR" sz="2000" b="1" dirty="0">
                <a:cs typeface="B Nazanin" pitchFamily="2" charset="-78"/>
              </a:rPr>
              <a:t>يك لومن بر متر </a:t>
            </a:r>
            <a:r>
              <a:rPr lang="fa-IR" sz="2000" b="1" dirty="0" smtClean="0">
                <a:cs typeface="B Nazanin" pitchFamily="2" charset="-78"/>
              </a:rPr>
              <a:t>مربع</a:t>
            </a:r>
          </a:p>
          <a:p>
            <a:pPr algn="r" rtl="1"/>
            <a:r>
              <a:rPr lang="fa-IR" sz="2000" b="1" dirty="0">
                <a:cs typeface="B Nazanin" pitchFamily="2" charset="-78"/>
              </a:rPr>
              <a:t/>
            </a:r>
            <a:br>
              <a:rPr lang="fa-IR" sz="2000" b="1" dirty="0">
                <a:cs typeface="B Nazanin" pitchFamily="2" charset="-78"/>
              </a:rPr>
            </a:br>
            <a:r>
              <a:rPr lang="fa-IR" sz="2000" b="1" dirty="0">
                <a:solidFill>
                  <a:srgbClr val="0070C0"/>
                </a:solidFill>
                <a:cs typeface="B Nazanin" pitchFamily="2" charset="-78"/>
              </a:rPr>
              <a:t>استيلب( </a:t>
            </a:r>
            <a:r>
              <a:rPr lang="en-US" sz="2000" b="1" dirty="0">
                <a:solidFill>
                  <a:srgbClr val="0070C0"/>
                </a:solidFill>
                <a:cs typeface="B Nazanin" pitchFamily="2" charset="-78"/>
              </a:rPr>
              <a:t> </a:t>
            </a:r>
            <a:r>
              <a:rPr lang="en-US" sz="2000" b="1" dirty="0" err="1">
                <a:solidFill>
                  <a:srgbClr val="0070C0"/>
                </a:solidFill>
                <a:cs typeface="B Nazanin" pitchFamily="2" charset="-78"/>
              </a:rPr>
              <a:t>Stilb</a:t>
            </a:r>
            <a:r>
              <a:rPr lang="fa-IR" sz="2000" b="1" dirty="0">
                <a:solidFill>
                  <a:srgbClr val="0070C0"/>
                </a:solidFill>
                <a:cs typeface="B Nazanin" pitchFamily="2" charset="-78"/>
              </a:rPr>
              <a:t>): </a:t>
            </a:r>
            <a:r>
              <a:rPr lang="fa-IR" sz="2000" b="1" dirty="0">
                <a:cs typeface="B Nazanin" pitchFamily="2" charset="-78"/>
              </a:rPr>
              <a:t>يك كاندلا بر سانتي مترمربع</a:t>
            </a:r>
            <a:endParaRPr lang="en-US" sz="2000" b="1" dirty="0">
              <a:cs typeface="B Nazanin" pitchFamily="2" charset="-78"/>
            </a:endParaRPr>
          </a:p>
        </p:txBody>
      </p:sp>
    </p:spTree>
    <p:extLst>
      <p:ext uri="{BB962C8B-B14F-4D97-AF65-F5344CB8AC3E}">
        <p14:creationId xmlns:p14="http://schemas.microsoft.com/office/powerpoint/2010/main" val="1270330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down)">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wheel(1)">
                                      <p:cBhvr>
                                        <p:cTn id="28" dur="20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barn(inVertical)">
                                      <p:cBhvr>
                                        <p:cTn id="33" dur="500"/>
                                        <p:tgtEl>
                                          <p:spTgt spid="3">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738"/>
            <a:ext cx="8229600" cy="5897563"/>
          </a:xfrm>
        </p:spPr>
        <p:txBody>
          <a:bodyPr>
            <a:normAutofit/>
          </a:bodyPr>
          <a:lstStyle/>
          <a:p>
            <a:pPr marL="0" lvl="0" indent="0" algn="r" rtl="1" fontAlgn="base">
              <a:spcAft>
                <a:spcPct val="0"/>
              </a:spcAft>
              <a:buClr>
                <a:srgbClr val="FFCC00"/>
              </a:buClr>
              <a:buSzPct val="120000"/>
              <a:buNone/>
            </a:pPr>
            <a:r>
              <a:rPr lang="fa-IR" sz="2800" b="1" dirty="0">
                <a:cs typeface="B Nazanin" pitchFamily="2" charset="-78"/>
              </a:rPr>
              <a:t>در سيستم </a:t>
            </a:r>
            <a:r>
              <a:rPr lang="en-US" sz="2800" b="1" dirty="0">
                <a:cs typeface="B Nazanin" pitchFamily="2" charset="-78"/>
              </a:rPr>
              <a:t>SI</a:t>
            </a:r>
            <a:r>
              <a:rPr lang="fa-IR" sz="2800" b="1" dirty="0">
                <a:cs typeface="B Nazanin" pitchFamily="2" charset="-78"/>
              </a:rPr>
              <a:t> براي اندازه گيري نور از دستگاه راديومتري استفاده مي شود(</a:t>
            </a:r>
            <a:r>
              <a:rPr lang="en-US" sz="2800" b="1" dirty="0">
                <a:cs typeface="B Nazanin" pitchFamily="2" charset="-78"/>
              </a:rPr>
              <a:t>IR</a:t>
            </a:r>
            <a:r>
              <a:rPr lang="fa-IR" sz="2800" b="1" dirty="0">
                <a:cs typeface="B Nazanin" pitchFamily="2" charset="-78"/>
              </a:rPr>
              <a:t> و </a:t>
            </a:r>
            <a:r>
              <a:rPr lang="en-US" sz="2800" b="1" dirty="0">
                <a:cs typeface="B Nazanin" pitchFamily="2" charset="-78"/>
              </a:rPr>
              <a:t>UV</a:t>
            </a:r>
            <a:r>
              <a:rPr lang="fa-IR" sz="2800" b="1" dirty="0">
                <a:cs typeface="B Nazanin" pitchFamily="2" charset="-78"/>
              </a:rPr>
              <a:t> ) </a:t>
            </a:r>
          </a:p>
          <a:p>
            <a:pPr marL="0" lvl="0" indent="0" algn="r" rtl="1" fontAlgn="base">
              <a:spcAft>
                <a:spcPct val="0"/>
              </a:spcAft>
              <a:buClr>
                <a:srgbClr val="FFCC00"/>
              </a:buClr>
              <a:buSzPct val="120000"/>
              <a:buNone/>
            </a:pPr>
            <a:r>
              <a:rPr lang="fa-IR" sz="2800" b="1" dirty="0">
                <a:cs typeface="B Nazanin" pitchFamily="2" charset="-78"/>
              </a:rPr>
              <a:t>در راديومتري ، نوري كه به يك سطح بر خورد مي كند با واحد روشنايي (</a:t>
            </a:r>
            <a:r>
              <a:rPr lang="en-US" sz="2800" b="1" dirty="0" smtClean="0">
                <a:cs typeface="B Nazanin" pitchFamily="2" charset="-78"/>
              </a:rPr>
              <a:t>W/m2</a:t>
            </a:r>
            <a:r>
              <a:rPr lang="fa-IR" sz="2800" b="1" dirty="0" smtClean="0">
                <a:cs typeface="B Nazanin" pitchFamily="2" charset="-78"/>
              </a:rPr>
              <a:t> </a:t>
            </a:r>
            <a:r>
              <a:rPr lang="fa-IR" sz="2800" b="1" dirty="0">
                <a:cs typeface="B Nazanin" pitchFamily="2" charset="-78"/>
              </a:rPr>
              <a:t>) و شدت نوري كه از چشمه خارج مي شود درخشندگي يا تابناكي (</a:t>
            </a:r>
            <a:r>
              <a:rPr lang="en-US" sz="2800" b="1" dirty="0" smtClean="0">
                <a:cs typeface="B Nazanin" pitchFamily="2" charset="-78"/>
              </a:rPr>
              <a:t>W/m2.sr</a:t>
            </a:r>
            <a:r>
              <a:rPr lang="fa-IR" sz="2800" b="1" dirty="0" smtClean="0">
                <a:cs typeface="B Nazanin" pitchFamily="2" charset="-78"/>
              </a:rPr>
              <a:t>)</a:t>
            </a:r>
          </a:p>
          <a:p>
            <a:pPr marL="0" indent="0" algn="r" rtl="1" fontAlgn="base">
              <a:spcAft>
                <a:spcPct val="0"/>
              </a:spcAft>
              <a:buClr>
                <a:srgbClr val="FFCC00"/>
              </a:buClr>
              <a:buSzPct val="120000"/>
              <a:buNone/>
            </a:pPr>
            <a:r>
              <a:rPr lang="fa-IR" sz="2800" b="1" dirty="0" smtClean="0">
                <a:solidFill>
                  <a:srgbClr val="0070C0"/>
                </a:solidFill>
              </a:rPr>
              <a:t>اكتينومترها: </a:t>
            </a:r>
            <a:r>
              <a:rPr lang="fa-IR" sz="2800" b="1" dirty="0">
                <a:cs typeface="B Nazanin" pitchFamily="2" charset="-78"/>
              </a:rPr>
              <a:t>براي اندازه گيري كاربردي نور بر اساس  تغييرات فيزيكي و شيميايي بوجود آمده  نور استوار است (سلول هاي فتوالكتريك</a:t>
            </a:r>
            <a:r>
              <a:rPr lang="fa-IR" sz="2800" dirty="0" smtClean="0"/>
              <a:t>)</a:t>
            </a:r>
          </a:p>
          <a:p>
            <a:pPr marL="0" lvl="0" indent="0" algn="r" rtl="1" fontAlgn="base">
              <a:spcAft>
                <a:spcPct val="0"/>
              </a:spcAft>
              <a:buClr>
                <a:srgbClr val="FFCC00"/>
              </a:buClr>
              <a:buSzPct val="120000"/>
              <a:buNone/>
            </a:pPr>
            <a:endParaRPr lang="fa-IR" sz="2000" dirty="0" smtClean="0">
              <a:cs typeface="B Nazanin" pitchFamily="2" charset="-78"/>
            </a:endParaRPr>
          </a:p>
          <a:p>
            <a:pPr marL="0" lvl="0" indent="0" algn="r" rtl="1" fontAlgn="base">
              <a:spcAft>
                <a:spcPct val="0"/>
              </a:spcAft>
              <a:buClr>
                <a:srgbClr val="FFCC00"/>
              </a:buClr>
              <a:buSzPct val="120000"/>
              <a:buNone/>
            </a:pPr>
            <a:r>
              <a:rPr lang="fa-IR" sz="2800" b="1" dirty="0">
                <a:cs typeface="B Nazanin" pitchFamily="2" charset="-78"/>
              </a:rPr>
              <a:t>انرژي نور ديدگاني بين </a:t>
            </a:r>
            <a:r>
              <a:rPr lang="en-US" sz="2800" b="1" dirty="0" err="1">
                <a:cs typeface="B Nazanin" pitchFamily="2" charset="-78"/>
              </a:rPr>
              <a:t>ev</a:t>
            </a:r>
            <a:r>
              <a:rPr lang="fa-IR" sz="2800" b="1" dirty="0">
                <a:cs typeface="B Nazanin" pitchFamily="2" charset="-78"/>
              </a:rPr>
              <a:t>4-2 ، انرژي پرتو رونتگن(</a:t>
            </a:r>
            <a:r>
              <a:rPr lang="en-US" sz="2800" b="1" dirty="0">
                <a:cs typeface="B Nazanin" pitchFamily="2" charset="-78"/>
              </a:rPr>
              <a:t>x</a:t>
            </a:r>
            <a:r>
              <a:rPr lang="fa-IR" sz="2800" b="1" dirty="0">
                <a:cs typeface="B Nazanin" pitchFamily="2" charset="-78"/>
              </a:rPr>
              <a:t>) </a:t>
            </a:r>
            <a:r>
              <a:rPr lang="en-US" sz="2800" b="1" dirty="0" err="1">
                <a:cs typeface="B Nazanin" pitchFamily="2" charset="-78"/>
              </a:rPr>
              <a:t>ev</a:t>
            </a:r>
            <a:r>
              <a:rPr lang="fa-IR" sz="2800" b="1" dirty="0">
                <a:cs typeface="B Nazanin" pitchFamily="2" charset="-78"/>
              </a:rPr>
              <a:t> 50000 يا  </a:t>
            </a:r>
            <a:r>
              <a:rPr lang="en-US" sz="2800" b="1" dirty="0" err="1">
                <a:cs typeface="B Nazanin" pitchFamily="2" charset="-78"/>
              </a:rPr>
              <a:t>Kev</a:t>
            </a:r>
            <a:r>
              <a:rPr lang="fa-IR" sz="2800" b="1" dirty="0">
                <a:cs typeface="B Nazanin" pitchFamily="2" charset="-78"/>
              </a:rPr>
              <a:t> 50 مي </a:t>
            </a:r>
            <a:r>
              <a:rPr lang="fa-IR" sz="2800" b="1" dirty="0" smtClean="0">
                <a:cs typeface="B Nazanin" pitchFamily="2" charset="-78"/>
              </a:rPr>
              <a:t>باشد</a:t>
            </a:r>
          </a:p>
          <a:p>
            <a:pPr marL="0" lvl="0" indent="0" algn="r" rtl="1" fontAlgn="base">
              <a:spcAft>
                <a:spcPct val="0"/>
              </a:spcAft>
              <a:buClr>
                <a:srgbClr val="FFCC00"/>
              </a:buClr>
              <a:buSzPct val="120000"/>
              <a:buNone/>
            </a:pPr>
            <a:r>
              <a:rPr lang="fa-IR" sz="2800" b="1" dirty="0">
                <a:cs typeface="B Nazanin" pitchFamily="2" charset="-78"/>
              </a:rPr>
              <a:t/>
            </a:r>
            <a:br>
              <a:rPr lang="fa-IR" sz="2800" b="1" dirty="0">
                <a:cs typeface="B Nazanin" pitchFamily="2" charset="-78"/>
              </a:rPr>
            </a:br>
            <a:r>
              <a:rPr lang="fa-IR" sz="2800" b="1" dirty="0">
                <a:cs typeface="B Nazanin" pitchFamily="2" charset="-78"/>
              </a:rPr>
              <a:t>جذب كوانتوم هاي نور در مواد سبب تغيير در انرژي جنبشي ملكولي يا سبب شكسته شدن  و ايجاد تغييرات شيميايي مي شود اين تغييرات با انرژي كوانتوم نور بستگي دارد</a:t>
            </a:r>
          </a:p>
          <a:p>
            <a:pPr marL="0" lvl="0" indent="0" algn="ctr" rtl="1" fontAlgn="base">
              <a:spcAft>
                <a:spcPct val="0"/>
              </a:spcAft>
              <a:buClr>
                <a:srgbClr val="FFCC00"/>
              </a:buClr>
              <a:buSzPct val="120000"/>
              <a:buNone/>
            </a:pPr>
            <a:r>
              <a:rPr lang="fa-IR" sz="1800" dirty="0" smtClean="0">
                <a:solidFill>
                  <a:schemeClr val="tx1"/>
                </a:solidFill>
              </a:rPr>
              <a:t/>
            </a:r>
            <a:br>
              <a:rPr lang="fa-IR" sz="1800" dirty="0" smtClean="0">
                <a:solidFill>
                  <a:schemeClr val="tx1"/>
                </a:solidFill>
              </a:rPr>
            </a:br>
            <a:r>
              <a:rPr lang="en-US" sz="2400" b="1" dirty="0"/>
              <a:t>IR&lt;</a:t>
            </a:r>
            <a:r>
              <a:rPr lang="en-US" sz="2400" b="1" dirty="0" err="1"/>
              <a:t>Vissible</a:t>
            </a:r>
            <a:r>
              <a:rPr lang="en-US" sz="2400" b="1" dirty="0"/>
              <a:t>&lt;</a:t>
            </a:r>
            <a:r>
              <a:rPr lang="en-US" sz="2400" b="1" dirty="0" err="1"/>
              <a:t>uv</a:t>
            </a:r>
            <a:r>
              <a:rPr lang="en-US" sz="2400" b="1" dirty="0"/>
              <a:t> </a:t>
            </a:r>
            <a:endParaRPr lang="fa-IR" sz="2400" b="1" dirty="0"/>
          </a:p>
          <a:p>
            <a:pPr algn="r" rtl="1"/>
            <a:endParaRPr lang="en-US" dirty="0"/>
          </a:p>
        </p:txBody>
      </p:sp>
    </p:spTree>
    <p:extLst>
      <p:ext uri="{BB962C8B-B14F-4D97-AF65-F5344CB8AC3E}">
        <p14:creationId xmlns:p14="http://schemas.microsoft.com/office/powerpoint/2010/main" val="279753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wipe(down)">
                                      <p:cBhvr>
                                        <p:cTn id="3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endParaRPr lang="en-CA"/>
          </a:p>
        </p:txBody>
      </p:sp>
      <p:pic>
        <p:nvPicPr>
          <p:cNvPr id="4" name="Picture 2" descr="http://www.arpansa.gov.au/images/basics/emr.jpg"/>
          <p:cNvPicPr>
            <a:picLocks noChangeAspect="1" noChangeArrowheads="1"/>
          </p:cNvPicPr>
          <p:nvPr/>
        </p:nvPicPr>
        <p:blipFill>
          <a:blip r:embed="rId2" cstate="print"/>
          <a:srcRect/>
          <a:stretch>
            <a:fillRect/>
          </a:stretch>
        </p:blipFill>
        <p:spPr bwMode="auto">
          <a:xfrm>
            <a:off x="899593" y="838200"/>
            <a:ext cx="7000322" cy="4248472"/>
          </a:xfrm>
          <a:prstGeom prst="rect">
            <a:avLst/>
          </a:prstGeom>
          <a:noFill/>
        </p:spPr>
      </p:pic>
    </p:spTree>
    <p:extLst>
      <p:ext uri="{BB962C8B-B14F-4D97-AF65-F5344CB8AC3E}">
        <p14:creationId xmlns:p14="http://schemas.microsoft.com/office/powerpoint/2010/main" val="4683393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524000" y="2217261"/>
          <a:ext cx="6096000" cy="2926080"/>
        </p:xfrm>
        <a:graphic>
          <a:graphicData uri="http://schemas.openxmlformats.org/drawingml/2006/table">
            <a:tbl>
              <a:tblPr/>
              <a:tblGrid>
                <a:gridCol w="2032000"/>
                <a:gridCol w="2032000"/>
                <a:gridCol w="2032000"/>
              </a:tblGrid>
              <a:tr h="0">
                <a:tc>
                  <a:txBody>
                    <a:bodyPr/>
                    <a:lstStyle/>
                    <a:p>
                      <a:pPr algn="ctr"/>
                      <a:r>
                        <a:rPr lang="fa-IR" dirty="0">
                          <a:cs typeface="B Nazanin" pitchFamily="2" charset="-78"/>
                          <a:hlinkClick r:id="rId2" tooltip="رنگ"/>
                        </a:rPr>
                        <a:t>رنگ</a:t>
                      </a:r>
                      <a:endParaRPr lang="fa-IR" dirty="0">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a-IR" dirty="0">
                          <a:cs typeface="B Nazanin" pitchFamily="2" charset="-78"/>
                          <a:hlinkClick r:id="rId3" tooltip="بسامد"/>
                        </a:rPr>
                        <a:t>بسامد</a:t>
                      </a:r>
                      <a:endParaRPr lang="fa-IR" dirty="0">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a-IR" dirty="0">
                          <a:cs typeface="B Nazanin" pitchFamily="2" charset="-78"/>
                          <a:hlinkClick r:id="rId4" tooltip="طول موج"/>
                        </a:rPr>
                        <a:t>طول موج</a:t>
                      </a:r>
                      <a:endParaRPr lang="fa-IR" dirty="0">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ctr"/>
                      <a:r>
                        <a:rPr lang="fa-IR" b="1">
                          <a:cs typeface="B Nazanin" pitchFamily="2" charset="-78"/>
                          <a:hlinkClick r:id="rId5" tooltip="بنفش"/>
                        </a:rPr>
                        <a:t>بنفش</a:t>
                      </a:r>
                      <a:endParaRPr lang="fa-IR">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B0F4"/>
                    </a:solidFill>
                  </a:tcPr>
                </a:tc>
                <a:tc>
                  <a:txBody>
                    <a:bodyPr/>
                    <a:lstStyle/>
                    <a:p>
                      <a:pPr algn="ctr"/>
                      <a:r>
                        <a:rPr lang="fa-IR" dirty="0" smtClean="0">
                          <a:cs typeface="B Nazanin" pitchFamily="2" charset="-78"/>
                        </a:rPr>
                        <a:t>789-668</a:t>
                      </a:r>
                      <a:r>
                        <a:rPr lang="fa-IR" dirty="0">
                          <a:cs typeface="B Nazanin" pitchFamily="2" charset="-78"/>
                        </a:rPr>
                        <a:t> تراهرتز</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fa-IR" dirty="0" smtClean="0">
                          <a:cs typeface="B Nazanin" pitchFamily="2" charset="-78"/>
                        </a:rPr>
                        <a:t>450-380</a:t>
                      </a:r>
                      <a:r>
                        <a:rPr lang="fa-IR" baseline="0" dirty="0" smtClean="0">
                          <a:cs typeface="B Nazanin" pitchFamily="2" charset="-78"/>
                        </a:rPr>
                        <a:t> </a:t>
                      </a:r>
                      <a:r>
                        <a:rPr lang="fa-IR" dirty="0" smtClean="0">
                          <a:cs typeface="B Nazanin" pitchFamily="2" charset="-78"/>
                        </a:rPr>
                        <a:t>نانومتر</a:t>
                      </a:r>
                      <a:endParaRPr lang="fa-IR" dirty="0">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ctr"/>
                      <a:r>
                        <a:rPr lang="fa-IR" b="1">
                          <a:cs typeface="B Nazanin" pitchFamily="2" charset="-78"/>
                          <a:hlinkClick r:id="rId6" tooltip="آبی"/>
                        </a:rPr>
                        <a:t>آبی</a:t>
                      </a:r>
                      <a:endParaRPr lang="fa-IR">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0B0F4"/>
                    </a:solidFill>
                  </a:tcPr>
                </a:tc>
                <a:tc>
                  <a:txBody>
                    <a:bodyPr/>
                    <a:lstStyle/>
                    <a:p>
                      <a:pPr algn="ctr"/>
                      <a:r>
                        <a:rPr lang="fa-IR" dirty="0" smtClean="0">
                          <a:cs typeface="B Nazanin" pitchFamily="2" charset="-78"/>
                        </a:rPr>
                        <a:t>668-631</a:t>
                      </a:r>
                      <a:r>
                        <a:rPr lang="fa-IR" dirty="0">
                          <a:cs typeface="B Nazanin" pitchFamily="2" charset="-78"/>
                        </a:rPr>
                        <a:t> تراهرتز</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a-IR" dirty="0" smtClean="0">
                          <a:cs typeface="B Nazanin" pitchFamily="2" charset="-78"/>
                        </a:rPr>
                        <a:t>475-450</a:t>
                      </a:r>
                      <a:r>
                        <a:rPr lang="fa-IR" baseline="0" dirty="0" smtClean="0">
                          <a:cs typeface="B Nazanin" pitchFamily="2" charset="-78"/>
                        </a:rPr>
                        <a:t> </a:t>
                      </a:r>
                      <a:r>
                        <a:rPr lang="fa-IR" dirty="0" smtClean="0">
                          <a:cs typeface="B Nazanin" pitchFamily="2" charset="-78"/>
                        </a:rPr>
                        <a:t>نانومتر</a:t>
                      </a:r>
                      <a:endParaRPr lang="fa-IR" dirty="0">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ctr"/>
                      <a:r>
                        <a:rPr lang="fa-IR" b="1">
                          <a:cs typeface="B Nazanin" pitchFamily="2" charset="-78"/>
                          <a:hlinkClick r:id="rId7" tooltip="آبی دریایی"/>
                        </a:rPr>
                        <a:t>آبی دریایی</a:t>
                      </a:r>
                      <a:endParaRPr lang="fa-IR">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0F4F4"/>
                    </a:solidFill>
                  </a:tcPr>
                </a:tc>
                <a:tc>
                  <a:txBody>
                    <a:bodyPr/>
                    <a:lstStyle/>
                    <a:p>
                      <a:pPr algn="ctr"/>
                      <a:r>
                        <a:rPr lang="fa-IR" dirty="0" smtClean="0">
                          <a:cs typeface="B Nazanin" pitchFamily="2" charset="-78"/>
                        </a:rPr>
                        <a:t>630-606</a:t>
                      </a:r>
                      <a:r>
                        <a:rPr lang="fa-IR" dirty="0">
                          <a:cs typeface="B Nazanin" pitchFamily="2" charset="-78"/>
                        </a:rPr>
                        <a:t> تراهرتز</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a-IR" dirty="0" smtClean="0">
                          <a:cs typeface="B Nazanin" pitchFamily="2" charset="-78"/>
                        </a:rPr>
                        <a:t>495-475</a:t>
                      </a:r>
                      <a:r>
                        <a:rPr lang="fa-IR" dirty="0">
                          <a:cs typeface="B Nazanin" pitchFamily="2" charset="-78"/>
                        </a:rPr>
                        <a:t> نانومتر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ctr"/>
                      <a:r>
                        <a:rPr lang="fa-IR" b="1">
                          <a:cs typeface="B Nazanin" pitchFamily="2" charset="-78"/>
                          <a:hlinkClick r:id="rId8" tooltip="سبز"/>
                        </a:rPr>
                        <a:t>سبز</a:t>
                      </a:r>
                      <a:endParaRPr lang="fa-IR">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0F4B0"/>
                    </a:solidFill>
                  </a:tcPr>
                </a:tc>
                <a:tc>
                  <a:txBody>
                    <a:bodyPr/>
                    <a:lstStyle/>
                    <a:p>
                      <a:pPr algn="ctr"/>
                      <a:r>
                        <a:rPr lang="fa-IR" dirty="0" smtClean="0">
                          <a:cs typeface="B Nazanin" pitchFamily="2" charset="-78"/>
                        </a:rPr>
                        <a:t>606-526</a:t>
                      </a:r>
                      <a:r>
                        <a:rPr lang="fa-IR" dirty="0">
                          <a:cs typeface="B Nazanin" pitchFamily="2" charset="-78"/>
                        </a:rPr>
                        <a:t> تراهرتز</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a-IR" dirty="0" smtClean="0">
                          <a:cs typeface="B Nazanin" pitchFamily="2" charset="-78"/>
                        </a:rPr>
                        <a:t>570-495</a:t>
                      </a:r>
                      <a:r>
                        <a:rPr lang="fa-IR" dirty="0">
                          <a:cs typeface="B Nazanin" pitchFamily="2" charset="-78"/>
                        </a:rPr>
                        <a:t> نانومتر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ctr"/>
                      <a:r>
                        <a:rPr lang="fa-IR" b="1">
                          <a:cs typeface="B Nazanin" pitchFamily="2" charset="-78"/>
                          <a:hlinkClick r:id="rId9" tooltip="زرد"/>
                        </a:rPr>
                        <a:t>زرد</a:t>
                      </a:r>
                      <a:endParaRPr lang="fa-IR">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4F4B0"/>
                    </a:solidFill>
                  </a:tcPr>
                </a:tc>
                <a:tc>
                  <a:txBody>
                    <a:bodyPr/>
                    <a:lstStyle/>
                    <a:p>
                      <a:pPr algn="ctr"/>
                      <a:r>
                        <a:rPr lang="fa-IR" dirty="0" smtClean="0">
                          <a:cs typeface="B Nazanin" pitchFamily="2" charset="-78"/>
                        </a:rPr>
                        <a:t>526-508</a:t>
                      </a:r>
                      <a:r>
                        <a:rPr lang="fa-IR" dirty="0">
                          <a:cs typeface="B Nazanin" pitchFamily="2" charset="-78"/>
                        </a:rPr>
                        <a:t> تراهرتز</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a-IR" dirty="0" smtClean="0">
                          <a:cs typeface="B Nazanin" pitchFamily="2" charset="-78"/>
                        </a:rPr>
                        <a:t>590-570</a:t>
                      </a:r>
                      <a:r>
                        <a:rPr lang="fa-IR" dirty="0">
                          <a:cs typeface="B Nazanin" pitchFamily="2" charset="-78"/>
                        </a:rPr>
                        <a:t> نانومتر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ctr"/>
                      <a:r>
                        <a:rPr lang="fa-IR" b="1" dirty="0">
                          <a:cs typeface="B Nazanin" pitchFamily="2" charset="-78"/>
                          <a:hlinkClick r:id="rId10" tooltip="نارنجی"/>
                        </a:rPr>
                        <a:t>نارنجی</a:t>
                      </a:r>
                      <a:endParaRPr lang="fa-IR" dirty="0">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4CCB0"/>
                    </a:solidFill>
                  </a:tcPr>
                </a:tc>
                <a:tc>
                  <a:txBody>
                    <a:bodyPr/>
                    <a:lstStyle/>
                    <a:p>
                      <a:pPr algn="ctr"/>
                      <a:r>
                        <a:rPr lang="fa-IR" dirty="0" smtClean="0">
                          <a:cs typeface="B Nazanin" pitchFamily="2" charset="-78"/>
                        </a:rPr>
                        <a:t>508-484</a:t>
                      </a:r>
                      <a:r>
                        <a:rPr lang="fa-IR" dirty="0">
                          <a:cs typeface="B Nazanin" pitchFamily="2" charset="-78"/>
                        </a:rPr>
                        <a:t> </a:t>
                      </a:r>
                      <a:r>
                        <a:rPr lang="fa-IR" dirty="0" smtClean="0">
                          <a:cs typeface="B Nazanin" pitchFamily="2" charset="-78"/>
                        </a:rPr>
                        <a:t>تراهرتز</a:t>
                      </a:r>
                      <a:endParaRPr lang="fa-IR" dirty="0">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a-IR" dirty="0" smtClean="0">
                          <a:cs typeface="B Nazanin" pitchFamily="2" charset="-78"/>
                        </a:rPr>
                        <a:t>620-590 نانومتر</a:t>
                      </a:r>
                      <a:endParaRPr lang="fa-IR" dirty="0">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algn="ctr"/>
                      <a:r>
                        <a:rPr lang="fa-IR" b="1">
                          <a:cs typeface="B Nazanin" pitchFamily="2" charset="-78"/>
                          <a:hlinkClick r:id="rId11" tooltip="سرخ"/>
                        </a:rPr>
                        <a:t>سرخ</a:t>
                      </a:r>
                      <a:endParaRPr lang="fa-IR">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4B0B0"/>
                    </a:solidFill>
                  </a:tcPr>
                </a:tc>
                <a:tc>
                  <a:txBody>
                    <a:bodyPr/>
                    <a:lstStyle/>
                    <a:p>
                      <a:pPr algn="ctr"/>
                      <a:r>
                        <a:rPr lang="fa-IR" dirty="0" smtClean="0">
                          <a:cs typeface="B Nazanin" pitchFamily="2" charset="-78"/>
                        </a:rPr>
                        <a:t>484-400 تراهرتز</a:t>
                      </a:r>
                      <a:endParaRPr lang="fa-IR" dirty="0">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a-IR" dirty="0" smtClean="0">
                          <a:cs typeface="B Nazanin" pitchFamily="2" charset="-78"/>
                        </a:rPr>
                        <a:t>750-620 نانومتر</a:t>
                      </a:r>
                      <a:endParaRPr lang="fa-IR" dirty="0">
                        <a:cs typeface="B Nazanin"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1028" name="Picture 4" descr="File:Linear visible spectrum.svg"/>
          <p:cNvPicPr>
            <a:picLocks noChangeAspect="1" noChangeArrowheads="1"/>
          </p:cNvPicPr>
          <p:nvPr/>
        </p:nvPicPr>
        <p:blipFill>
          <a:blip r:embed="rId12" cstate="print"/>
          <a:srcRect/>
          <a:stretch>
            <a:fillRect/>
          </a:stretch>
        </p:blipFill>
        <p:spPr bwMode="auto">
          <a:xfrm>
            <a:off x="1619672" y="692696"/>
            <a:ext cx="5762625" cy="1095376"/>
          </a:xfrm>
          <a:prstGeom prst="rect">
            <a:avLst/>
          </a:prstGeom>
          <a:noFill/>
        </p:spPr>
      </p:pic>
    </p:spTree>
    <p:extLst>
      <p:ext uri="{BB962C8B-B14F-4D97-AF65-F5344CB8AC3E}">
        <p14:creationId xmlns:p14="http://schemas.microsoft.com/office/powerpoint/2010/main" val="4974490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2800" b="1" dirty="0" smtClean="0">
                <a:cs typeface="B Nazanin" pitchFamily="2" charset="-78"/>
              </a:rPr>
              <a:t>لومينسانس- </a:t>
            </a:r>
            <a:r>
              <a:rPr lang="fa-IR" sz="2800" b="1" dirty="0">
                <a:cs typeface="B Nazanin" pitchFamily="2" charset="-78"/>
              </a:rPr>
              <a:t>فسفرسانس- فلوئورسانس </a:t>
            </a:r>
            <a:endParaRPr lang="en-US" sz="2800" b="1" dirty="0">
              <a:cs typeface="B Nazanin" pitchFamily="2" charset="-78"/>
            </a:endParaRPr>
          </a:p>
        </p:txBody>
      </p:sp>
      <p:sp>
        <p:nvSpPr>
          <p:cNvPr id="3" name="Content Placeholder 2"/>
          <p:cNvSpPr>
            <a:spLocks noGrp="1"/>
          </p:cNvSpPr>
          <p:nvPr>
            <p:ph idx="1"/>
          </p:nvPr>
        </p:nvSpPr>
        <p:spPr/>
        <p:txBody>
          <a:bodyPr>
            <a:normAutofit/>
          </a:bodyPr>
          <a:lstStyle/>
          <a:p>
            <a:pPr algn="r" rtl="1"/>
            <a:r>
              <a:rPr lang="fa-IR" sz="2400" b="1" dirty="0">
                <a:cs typeface="B Nazanin" pitchFamily="2" charset="-78"/>
              </a:rPr>
              <a:t>انرژي نور جذب شده سبب گرم شدن ملكول يا تغيير فيزيكي در ملكول، كه باعث تابش نور ديگري مي </a:t>
            </a:r>
            <a:r>
              <a:rPr lang="fa-IR" sz="2400" b="1" dirty="0" smtClean="0">
                <a:cs typeface="B Nazanin" pitchFamily="2" charset="-78"/>
              </a:rPr>
              <a:t>شود</a:t>
            </a:r>
          </a:p>
          <a:p>
            <a:pPr algn="r" rtl="1"/>
            <a:r>
              <a:rPr lang="fa-IR" sz="2400" b="1" dirty="0">
                <a:cs typeface="B Nazanin" pitchFamily="2" charset="-78"/>
              </a:rPr>
              <a:t/>
            </a:r>
            <a:br>
              <a:rPr lang="fa-IR" sz="2400" b="1" dirty="0">
                <a:cs typeface="B Nazanin" pitchFamily="2" charset="-78"/>
              </a:rPr>
            </a:br>
            <a:r>
              <a:rPr lang="fa-IR" sz="2400" b="1" dirty="0">
                <a:cs typeface="B Nazanin" pitchFamily="2" charset="-78"/>
              </a:rPr>
              <a:t>-</a:t>
            </a:r>
            <a:r>
              <a:rPr lang="fa-IR" sz="2400" b="1" dirty="0">
                <a:solidFill>
                  <a:srgbClr val="0070C0"/>
                </a:solidFill>
                <a:cs typeface="B Nazanin" pitchFamily="2" charset="-78"/>
              </a:rPr>
              <a:t>پديده </a:t>
            </a:r>
            <a:r>
              <a:rPr lang="fa-IR" sz="2400" b="1" dirty="0" smtClean="0">
                <a:solidFill>
                  <a:srgbClr val="0070C0"/>
                </a:solidFill>
                <a:cs typeface="B Nazanin" pitchFamily="2" charset="-78"/>
              </a:rPr>
              <a:t>لومينسانس</a:t>
            </a:r>
            <a:r>
              <a:rPr lang="en-US" sz="2400" b="1" dirty="0" smtClean="0">
                <a:solidFill>
                  <a:srgbClr val="0070C0"/>
                </a:solidFill>
                <a:cs typeface="B Nazanin" pitchFamily="2" charset="-78"/>
              </a:rPr>
              <a:t>:</a:t>
            </a:r>
          </a:p>
          <a:p>
            <a:pPr algn="r" rtl="1"/>
            <a:r>
              <a:rPr lang="fa-IR" sz="2400" b="1" dirty="0" smtClean="0">
                <a:cs typeface="B Nazanin" pitchFamily="2" charset="-78"/>
              </a:rPr>
              <a:t> </a:t>
            </a:r>
            <a:r>
              <a:rPr lang="fa-IR" sz="2400" b="1" dirty="0">
                <a:cs typeface="B Nazanin" pitchFamily="2" charset="-78"/>
              </a:rPr>
              <a:t>اگر ملكول، نوري در گستره طول موج نور ديدگاني داشته </a:t>
            </a:r>
            <a:r>
              <a:rPr lang="fa-IR" sz="2400" b="1" dirty="0" smtClean="0">
                <a:cs typeface="B Nazanin" pitchFamily="2" charset="-78"/>
              </a:rPr>
              <a:t>باشد</a:t>
            </a:r>
          </a:p>
          <a:p>
            <a:pPr algn="r" rtl="1"/>
            <a:endParaRPr lang="en-US" sz="2400" b="1" dirty="0" smtClean="0">
              <a:cs typeface="B Nazanin" pitchFamily="2" charset="-78"/>
            </a:endParaRPr>
          </a:p>
          <a:p>
            <a:pPr algn="r" rtl="1"/>
            <a:r>
              <a:rPr lang="fa-IR" sz="2400" b="1" dirty="0" smtClean="0">
                <a:solidFill>
                  <a:srgbClr val="0070C0"/>
                </a:solidFill>
                <a:cs typeface="B Nazanin" pitchFamily="2" charset="-78"/>
              </a:rPr>
              <a:t>پدیده فلوئورسانس</a:t>
            </a:r>
            <a:r>
              <a:rPr lang="fa-IR" sz="2400" b="1" dirty="0">
                <a:cs typeface="B Nazanin" pitchFamily="2" charset="-78"/>
              </a:rPr>
              <a:t/>
            </a:r>
            <a:br>
              <a:rPr lang="fa-IR" sz="2400" b="1" dirty="0">
                <a:cs typeface="B Nazanin" pitchFamily="2" charset="-78"/>
              </a:rPr>
            </a:br>
            <a:r>
              <a:rPr lang="fa-IR" sz="2400" b="1" dirty="0">
                <a:cs typeface="B Nazanin" pitchFamily="2" charset="-78"/>
              </a:rPr>
              <a:t>اگر تابش در زمان كوتاهي (يك ميليونيوم )ثانيه انجام شود، يعني تابش آني </a:t>
            </a:r>
            <a:r>
              <a:rPr lang="fa-IR" sz="2400" b="1" dirty="0" smtClean="0">
                <a:cs typeface="B Nazanin" pitchFamily="2" charset="-78"/>
              </a:rPr>
              <a:t>باشد</a:t>
            </a:r>
          </a:p>
          <a:p>
            <a:pPr algn="r" rtl="1"/>
            <a:r>
              <a:rPr lang="fa-IR" sz="2400" b="1" dirty="0">
                <a:cs typeface="B Nazanin" pitchFamily="2" charset="-78"/>
              </a:rPr>
              <a:t/>
            </a:r>
            <a:br>
              <a:rPr lang="fa-IR" sz="2400" b="1" dirty="0">
                <a:cs typeface="B Nazanin" pitchFamily="2" charset="-78"/>
              </a:rPr>
            </a:br>
            <a:r>
              <a:rPr lang="fa-IR" sz="2400" b="1" dirty="0" smtClean="0">
                <a:cs typeface="B Nazanin" pitchFamily="2" charset="-78"/>
              </a:rPr>
              <a:t>-</a:t>
            </a:r>
            <a:r>
              <a:rPr lang="fa-IR" sz="2400" b="1" dirty="0" smtClean="0">
                <a:solidFill>
                  <a:srgbClr val="0070C0"/>
                </a:solidFill>
                <a:cs typeface="B Nazanin" pitchFamily="2" charset="-78"/>
              </a:rPr>
              <a:t>پدیده فسفرسانس</a:t>
            </a:r>
            <a:endParaRPr lang="en-US" sz="2400" b="1" dirty="0" smtClean="0">
              <a:solidFill>
                <a:srgbClr val="0070C0"/>
              </a:solidFill>
              <a:cs typeface="B Nazanin" pitchFamily="2" charset="-78"/>
            </a:endParaRPr>
          </a:p>
          <a:p>
            <a:pPr algn="r" rtl="1"/>
            <a:r>
              <a:rPr lang="fa-IR" sz="2400" b="1" dirty="0" smtClean="0">
                <a:cs typeface="B Nazanin" pitchFamily="2" charset="-78"/>
              </a:rPr>
              <a:t> </a:t>
            </a:r>
            <a:r>
              <a:rPr lang="fa-IR" sz="2400" b="1" dirty="0">
                <a:cs typeface="B Nazanin" pitchFamily="2" charset="-78"/>
              </a:rPr>
              <a:t>اگر تابش زماني پس از جذب انجام شود(چند دقيقه يا ساعت) </a:t>
            </a:r>
            <a:endParaRPr lang="fa-IR" sz="2400" b="1" dirty="0" smtClean="0">
              <a:cs typeface="B Nazanin" pitchFamily="2" charset="-78"/>
            </a:endParaRPr>
          </a:p>
          <a:p>
            <a:pPr algn="r" rtl="1"/>
            <a:endParaRPr lang="en-US" sz="2000" dirty="0"/>
          </a:p>
        </p:txBody>
      </p:sp>
    </p:spTree>
    <p:extLst>
      <p:ext uri="{BB962C8B-B14F-4D97-AF65-F5344CB8AC3E}">
        <p14:creationId xmlns:p14="http://schemas.microsoft.com/office/powerpoint/2010/main" val="2525004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1000"/>
                                        <p:tgtEl>
                                          <p:spTgt spid="3">
                                            <p:txEl>
                                              <p:pRg st="1" end="1"/>
                                            </p:txEl>
                                          </p:spTgt>
                                        </p:tgtEl>
                                      </p:cBhvr>
                                    </p:animEffect>
                                    <p:anim calcmode="lin" valueType="num">
                                      <p:cBhvr>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barn(inVertical)">
                                      <p:cBhvr>
                                        <p:cTn id="35" dur="500"/>
                                        <p:tgtEl>
                                          <p:spTgt spid="3">
                                            <p:txEl>
                                              <p:pRg st="5" end="5"/>
                                            </p:txEl>
                                          </p:spTgt>
                                        </p:tgtEl>
                                      </p:cBhvr>
                                    </p:animEffect>
                                  </p:childTnLst>
                                </p:cTn>
                              </p:par>
                              <p:par>
                                <p:cTn id="36" presetID="16" presetClass="entr" presetSubtype="21" fill="hold" nodeType="with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barn(inVertical)">
                                      <p:cBhvr>
                                        <p:cTn id="38"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81069" y="990600"/>
            <a:ext cx="8375963"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98607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
            <a:ext cx="8229600" cy="6553200"/>
          </a:xfrm>
        </p:spPr>
        <p:txBody>
          <a:bodyPr>
            <a:noAutofit/>
          </a:bodyPr>
          <a:lstStyle/>
          <a:p>
            <a:pPr algn="r" rtl="1"/>
            <a:r>
              <a:rPr lang="fa-IR" sz="2400" b="1" dirty="0">
                <a:solidFill>
                  <a:srgbClr val="0070C0"/>
                </a:solidFill>
              </a:rPr>
              <a:t>تابش فرابنفش(</a:t>
            </a:r>
            <a:r>
              <a:rPr lang="en-US" sz="2400" b="1" dirty="0">
                <a:solidFill>
                  <a:srgbClr val="0070C0"/>
                </a:solidFill>
              </a:rPr>
              <a:t>UV</a:t>
            </a:r>
            <a:r>
              <a:rPr lang="fa-IR" sz="2400" b="1" dirty="0">
                <a:solidFill>
                  <a:srgbClr val="0070C0"/>
                </a:solidFill>
              </a:rPr>
              <a:t> </a:t>
            </a:r>
            <a:r>
              <a:rPr lang="fa-IR" sz="2400" b="1" dirty="0" smtClean="0">
                <a:solidFill>
                  <a:srgbClr val="0070C0"/>
                </a:solidFill>
              </a:rPr>
              <a:t>):</a:t>
            </a:r>
          </a:p>
          <a:p>
            <a:pPr algn="r" rtl="1"/>
            <a:r>
              <a:rPr lang="fa-IR" sz="2400" dirty="0" smtClean="0"/>
              <a:t>طول موج </a:t>
            </a:r>
            <a:r>
              <a:rPr lang="fa-IR" sz="2400" dirty="0"/>
              <a:t>فرابنفش از جرقه ميان دوالكترود نزديك به هم مس-نيكل با آلومينيوم </a:t>
            </a:r>
            <a:br>
              <a:rPr lang="fa-IR" sz="2400" dirty="0"/>
            </a:br>
            <a:r>
              <a:rPr lang="fa-IR" sz="2400" dirty="0"/>
              <a:t>يا بمباران آنتي كاتد اين فلزات ، لامپ پرفشارجيوه يا شيشه كوارتز ايجاد </a:t>
            </a:r>
            <a:br>
              <a:rPr lang="fa-IR" sz="2400" dirty="0"/>
            </a:br>
            <a:r>
              <a:rPr lang="fa-IR" sz="2400" dirty="0"/>
              <a:t>پرتو</a:t>
            </a:r>
            <a:r>
              <a:rPr lang="en-US" sz="2400" dirty="0"/>
              <a:t>UV</a:t>
            </a:r>
            <a:r>
              <a:rPr lang="fa-IR" sz="2400" dirty="0"/>
              <a:t> به علت گستردگي بينابش </a:t>
            </a:r>
            <a:r>
              <a:rPr lang="en-US" sz="2400" dirty="0"/>
              <a:t>nm</a:t>
            </a:r>
            <a:r>
              <a:rPr lang="fa-IR" sz="2400" dirty="0"/>
              <a:t>400-100 به بخشهاي زير تقسيم مي شود</a:t>
            </a:r>
            <a:r>
              <a:rPr lang="fa-IR" sz="2400" dirty="0" smtClean="0"/>
              <a:t>.</a:t>
            </a:r>
          </a:p>
          <a:p>
            <a:pPr algn="r" rtl="1"/>
            <a:r>
              <a:rPr lang="en-US" sz="2400" b="1" dirty="0" smtClean="0">
                <a:solidFill>
                  <a:srgbClr val="0070C0"/>
                </a:solidFill>
              </a:rPr>
              <a:t>UVA   </a:t>
            </a:r>
            <a:r>
              <a:rPr lang="fa-IR" sz="2400" b="1" dirty="0" smtClean="0">
                <a:solidFill>
                  <a:srgbClr val="0070C0"/>
                </a:solidFill>
              </a:rPr>
              <a:t> :</a:t>
            </a:r>
            <a:r>
              <a:rPr lang="fa-IR" sz="2400" dirty="0" smtClean="0">
                <a:solidFill>
                  <a:srgbClr val="0070C0"/>
                </a:solidFill>
              </a:rPr>
              <a:t> </a:t>
            </a:r>
            <a:r>
              <a:rPr lang="fa-IR" sz="2400" dirty="0" smtClean="0"/>
              <a:t>ناحيه طول موج بلند كه از </a:t>
            </a:r>
            <a:r>
              <a:rPr lang="en-US" sz="2400" dirty="0" smtClean="0"/>
              <a:t>nm</a:t>
            </a:r>
            <a:r>
              <a:rPr lang="fa-IR" sz="2400" dirty="0" smtClean="0"/>
              <a:t> 400- 315 مي باشد، بيشتر فرابنفش خورشيد در اين رنج مي باشد</a:t>
            </a:r>
            <a:br>
              <a:rPr lang="fa-IR" sz="2400" dirty="0" smtClean="0"/>
            </a:br>
            <a:r>
              <a:rPr lang="fa-IR" sz="2400" dirty="0" smtClean="0"/>
              <a:t> اثرات زيستي اين ناحيه از طول موج، ايجاد تغيير رنگ و رنگدانه ها مي باشد، سرخي پوست يا اريتما ايجاد نمي كند و توان باكتري كشي اين ناحيه كم است ، از شيشه معمولي عبور نمي كند</a:t>
            </a:r>
          </a:p>
          <a:p>
            <a:pPr algn="r" rtl="1"/>
            <a:r>
              <a:rPr lang="fa-IR" sz="2400" dirty="0" smtClean="0"/>
              <a:t/>
            </a:r>
            <a:br>
              <a:rPr lang="fa-IR" sz="2400" dirty="0" smtClean="0"/>
            </a:br>
            <a:r>
              <a:rPr lang="en-US" sz="2400" b="1" dirty="0" smtClean="0">
                <a:solidFill>
                  <a:srgbClr val="0070C0"/>
                </a:solidFill>
              </a:rPr>
              <a:t>UVB</a:t>
            </a:r>
            <a:r>
              <a:rPr lang="fa-IR" sz="2400" b="1" dirty="0" smtClean="0">
                <a:solidFill>
                  <a:srgbClr val="0070C0"/>
                </a:solidFill>
              </a:rPr>
              <a:t> :</a:t>
            </a:r>
            <a:r>
              <a:rPr lang="fa-IR" sz="2400" dirty="0" smtClean="0">
                <a:solidFill>
                  <a:srgbClr val="0070C0"/>
                </a:solidFill>
              </a:rPr>
              <a:t> </a:t>
            </a:r>
            <a:r>
              <a:rPr lang="fa-IR" sz="2400" dirty="0" smtClean="0"/>
              <a:t>ناحيه طول موج ميانه </a:t>
            </a:r>
            <a:r>
              <a:rPr lang="en-US" sz="2400" dirty="0" smtClean="0"/>
              <a:t>nm</a:t>
            </a:r>
            <a:r>
              <a:rPr lang="fa-IR" sz="2400" dirty="0" smtClean="0"/>
              <a:t>315 – 280 بوده و تنها از شيشه هاي كوارتز يا شيشه هاي مخصوص مي گذرد، سبب اريتما مي شود  و ساخت ويتامين </a:t>
            </a:r>
            <a:r>
              <a:rPr lang="en-US" sz="2400" dirty="0" smtClean="0"/>
              <a:t>D</a:t>
            </a:r>
            <a:r>
              <a:rPr lang="fa-IR" sz="2400" dirty="0" smtClean="0"/>
              <a:t> را انجام مي دهد</a:t>
            </a:r>
          </a:p>
          <a:p>
            <a:pPr algn="r" rtl="1"/>
            <a:r>
              <a:rPr lang="en-US" sz="2400" dirty="0">
                <a:solidFill>
                  <a:srgbClr val="0070C0"/>
                </a:solidFill>
              </a:rPr>
              <a:t>UVC</a:t>
            </a:r>
            <a:r>
              <a:rPr lang="fa-IR" sz="2400" dirty="0">
                <a:solidFill>
                  <a:srgbClr val="0070C0"/>
                </a:solidFill>
              </a:rPr>
              <a:t> : </a:t>
            </a:r>
            <a:r>
              <a:rPr lang="fa-IR" sz="2400" dirty="0"/>
              <a:t>طول موجهاي كمتر از </a:t>
            </a:r>
            <a:r>
              <a:rPr lang="en-US" sz="2400" dirty="0"/>
              <a:t>nm</a:t>
            </a:r>
            <a:r>
              <a:rPr lang="fa-IR" sz="2400" dirty="0"/>
              <a:t> 280 داراي ويژگي ميكروب كشي قوي (براي استرليزه كردن وسايل پزشكي )، اثرفتوشيميايي زياد دارد</a:t>
            </a:r>
            <a:endParaRPr lang="en-US" sz="2400" dirty="0"/>
          </a:p>
        </p:txBody>
      </p:sp>
    </p:spTree>
    <p:extLst>
      <p:ext uri="{BB962C8B-B14F-4D97-AF65-F5344CB8AC3E}">
        <p14:creationId xmlns:p14="http://schemas.microsoft.com/office/powerpoint/2010/main" val="1529656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circle(in)">
                                      <p:cBhvr>
                                        <p:cTn id="19" dur="20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heel(1)">
                                      <p:cBhvr>
                                        <p:cTn id="24"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400800"/>
          </a:xfrm>
        </p:spPr>
        <p:txBody>
          <a:bodyPr>
            <a:normAutofit lnSpcReduction="10000"/>
          </a:bodyPr>
          <a:lstStyle/>
          <a:p>
            <a:pPr algn="r" rtl="1"/>
            <a:r>
              <a:rPr lang="fa-IR" sz="2800" dirty="0">
                <a:solidFill>
                  <a:srgbClr val="FF0000"/>
                </a:solidFill>
              </a:rPr>
              <a:t>تابش هاي </a:t>
            </a:r>
            <a:r>
              <a:rPr lang="en-US" sz="2800" dirty="0">
                <a:solidFill>
                  <a:srgbClr val="FF0000"/>
                </a:solidFill>
              </a:rPr>
              <a:t>IR</a:t>
            </a:r>
            <a:r>
              <a:rPr lang="fa-IR" sz="2800" dirty="0" smtClean="0">
                <a:solidFill>
                  <a:srgbClr val="FF0000"/>
                </a:solidFill>
              </a:rPr>
              <a:t>:</a:t>
            </a:r>
          </a:p>
          <a:p>
            <a:pPr algn="r" rtl="1"/>
            <a:r>
              <a:rPr lang="fa-IR" sz="2800" dirty="0" smtClean="0">
                <a:solidFill>
                  <a:srgbClr val="FF0000"/>
                </a:solidFill>
              </a:rPr>
              <a:t> </a:t>
            </a:r>
            <a:r>
              <a:rPr lang="fa-IR" sz="2800" dirty="0"/>
              <a:t>نيمي از انرژي خورشيد كه به ما مي </a:t>
            </a:r>
            <a:r>
              <a:rPr lang="fa-IR" sz="2800" dirty="0" smtClean="0"/>
              <a:t>رسداز</a:t>
            </a:r>
            <a:r>
              <a:rPr lang="fa-IR" sz="2800" dirty="0" smtClean="0">
                <a:solidFill>
                  <a:srgbClr val="FF0000"/>
                </a:solidFill>
              </a:rPr>
              <a:t>( </a:t>
            </a:r>
            <a:r>
              <a:rPr lang="en-US" sz="2800" dirty="0" smtClean="0">
                <a:solidFill>
                  <a:srgbClr val="FF0000"/>
                </a:solidFill>
              </a:rPr>
              <a:t>IR</a:t>
            </a:r>
            <a:r>
              <a:rPr lang="fa-IR" sz="2800" dirty="0" smtClean="0">
                <a:solidFill>
                  <a:srgbClr val="FF0000"/>
                </a:solidFill>
              </a:rPr>
              <a:t>) </a:t>
            </a:r>
            <a:r>
              <a:rPr lang="fa-IR" sz="2800" dirty="0"/>
              <a:t>، گرماييكه از نور خورشيد حس مي كنيم ، </a:t>
            </a:r>
            <a:r>
              <a:rPr lang="en-US" sz="2800" dirty="0"/>
              <a:t>IR</a:t>
            </a:r>
            <a:r>
              <a:rPr lang="fa-IR" sz="2800" dirty="0"/>
              <a:t> از هر جسم بالاي صفر كلوين تابش مي شود.            </a:t>
            </a:r>
            <a:endParaRPr lang="fa-IR" sz="2800" dirty="0" smtClean="0"/>
          </a:p>
          <a:p>
            <a:pPr algn="l" rtl="1"/>
            <a:r>
              <a:rPr lang="fa-IR" sz="2800" dirty="0" smtClean="0"/>
              <a:t>                   </a:t>
            </a:r>
            <a:r>
              <a:rPr lang="en-US" sz="2800" dirty="0" smtClean="0"/>
              <a:t>T^4</a:t>
            </a:r>
            <a:r>
              <a:rPr lang="fa-IR" sz="2800" dirty="0" smtClean="0"/>
              <a:t> </a:t>
            </a:r>
            <a:r>
              <a:rPr lang="el-GR" sz="2800" dirty="0"/>
              <a:t>σε</a:t>
            </a:r>
            <a:r>
              <a:rPr lang="fa-IR" sz="2800" dirty="0"/>
              <a:t>  </a:t>
            </a:r>
            <a:r>
              <a:rPr lang="en-US" sz="2800" dirty="0"/>
              <a:t>W</a:t>
            </a:r>
            <a:r>
              <a:rPr lang="en-US" sz="2800" dirty="0" smtClean="0"/>
              <a:t>=</a:t>
            </a:r>
            <a:endParaRPr lang="fa-IR" sz="2800" dirty="0" smtClean="0"/>
          </a:p>
          <a:p>
            <a:pPr algn="r" rtl="1"/>
            <a:r>
              <a:rPr lang="el-GR" sz="2800" dirty="0"/>
              <a:t>σ</a:t>
            </a:r>
            <a:r>
              <a:rPr lang="fa-IR" sz="2800" dirty="0"/>
              <a:t> ثابت بولتزمن 12- </a:t>
            </a:r>
            <a:r>
              <a:rPr lang="fa-IR" sz="2800" dirty="0" smtClean="0"/>
              <a:t>^ </a:t>
            </a:r>
            <a:r>
              <a:rPr lang="fa-IR" sz="2800" dirty="0"/>
              <a:t>10 ×5/6</a:t>
            </a:r>
            <a:br>
              <a:rPr lang="fa-IR" sz="2800" dirty="0"/>
            </a:br>
            <a:r>
              <a:rPr lang="fa-IR" sz="2800" dirty="0"/>
              <a:t> </a:t>
            </a:r>
            <a:r>
              <a:rPr lang="el-GR" sz="2800" dirty="0"/>
              <a:t>ε</a:t>
            </a:r>
            <a:r>
              <a:rPr lang="fa-IR" sz="2800" dirty="0"/>
              <a:t> پاياي تابندگي سطح تابش كه براي بدن    </a:t>
            </a:r>
            <a:r>
              <a:rPr lang="en-US" sz="2800" dirty="0" smtClean="0"/>
              <a:t>mw/cm2</a:t>
            </a:r>
            <a:r>
              <a:rPr lang="fa-IR" sz="2800" dirty="0" smtClean="0"/>
              <a:t> </a:t>
            </a:r>
            <a:r>
              <a:rPr lang="fa-IR" sz="2800" dirty="0"/>
              <a:t>50</a:t>
            </a:r>
            <a:br>
              <a:rPr lang="fa-IR" sz="2800" dirty="0"/>
            </a:br>
            <a:r>
              <a:rPr lang="fa-IR" sz="2800" dirty="0"/>
              <a:t>منبع </a:t>
            </a:r>
            <a:r>
              <a:rPr lang="en-US" sz="2800" dirty="0"/>
              <a:t>IR</a:t>
            </a:r>
            <a:r>
              <a:rPr lang="fa-IR" sz="2800" dirty="0"/>
              <a:t> بصورت مصنوعي از لامپ هاي گرمايي داراي رشته تنگستني و يا زغال گداخته مي باشد </a:t>
            </a:r>
            <a:br>
              <a:rPr lang="fa-IR" sz="2800" dirty="0"/>
            </a:br>
            <a:r>
              <a:rPr lang="en-US" sz="2800" dirty="0"/>
              <a:t>IR</a:t>
            </a:r>
            <a:r>
              <a:rPr lang="fa-IR" sz="2800" dirty="0"/>
              <a:t> بيش از نور ديدگاني در بافت نفوذ مي كند از اينرو بهتر مي تواند در عمق نفوذ كند   </a:t>
            </a:r>
            <a:r>
              <a:rPr lang="el-GR" sz="2800" dirty="0"/>
              <a:t>λ</a:t>
            </a:r>
            <a:r>
              <a:rPr lang="fa-IR" sz="2800" dirty="0"/>
              <a:t>200=</a:t>
            </a:r>
            <a:r>
              <a:rPr lang="en-US" sz="2800" dirty="0"/>
              <a:t>d</a:t>
            </a:r>
            <a:r>
              <a:rPr lang="fa-IR" sz="2800" dirty="0"/>
              <a:t> </a:t>
            </a:r>
            <a:br>
              <a:rPr lang="fa-IR" sz="2800" dirty="0"/>
            </a:br>
            <a:r>
              <a:rPr lang="fa-IR" sz="2800" dirty="0"/>
              <a:t>از اثرات </a:t>
            </a:r>
            <a:r>
              <a:rPr lang="en-US" sz="2800" dirty="0"/>
              <a:t>IR</a:t>
            </a:r>
            <a:r>
              <a:rPr lang="fa-IR" sz="2800" dirty="0"/>
              <a:t> مي توان به گشادگي رگها در نتيجه زيادشدن خون در بافت، افزايش تعرق ، اثر ارام بخشي و ضددرد دارد. </a:t>
            </a:r>
            <a:r>
              <a:rPr lang="en-US" sz="2800" dirty="0"/>
              <a:t>IR</a:t>
            </a:r>
            <a:r>
              <a:rPr lang="fa-IR" sz="2800" dirty="0"/>
              <a:t> در درمان روماتيسم هاي كهنه ، گرفتگي ماهيچه اي و كاهش چاقي كاربرد دارد.</a:t>
            </a:r>
            <a:r>
              <a:rPr lang="fa-IR" sz="1800" b="1" kern="0" dirty="0">
                <a:solidFill>
                  <a:srgbClr val="FFFFFF"/>
                </a:solidFill>
                <a:effectLst>
                  <a:outerShdw blurRad="38100" dist="38100" dir="2700000" algn="tl">
                    <a:srgbClr val="000000"/>
                  </a:outerShdw>
                </a:effectLst>
                <a:latin typeface="Tahoma"/>
                <a:ea typeface="+mj-ea"/>
              </a:rPr>
              <a:t/>
            </a:r>
            <a:br>
              <a:rPr lang="fa-IR" sz="1800" b="1" kern="0" dirty="0">
                <a:solidFill>
                  <a:srgbClr val="FFFFFF"/>
                </a:solidFill>
                <a:effectLst>
                  <a:outerShdw blurRad="38100" dist="38100" dir="2700000" algn="tl">
                    <a:srgbClr val="000000"/>
                  </a:outerShdw>
                </a:effectLst>
                <a:latin typeface="Tahoma"/>
                <a:ea typeface="+mj-ea"/>
              </a:rPr>
            </a:br>
            <a:endParaRPr lang="en-US" sz="2000" dirty="0"/>
          </a:p>
        </p:txBody>
      </p:sp>
    </p:spTree>
    <p:extLst>
      <p:ext uri="{BB962C8B-B14F-4D97-AF65-F5344CB8AC3E}">
        <p14:creationId xmlns:p14="http://schemas.microsoft.com/office/powerpoint/2010/main" val="208776975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circle(in)">
                                      <p:cBhvr>
                                        <p:cTn id="2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6400800"/>
          </a:xfrm>
        </p:spPr>
        <p:txBody>
          <a:bodyPr>
            <a:normAutofit/>
          </a:bodyPr>
          <a:lstStyle/>
          <a:p>
            <a:pPr algn="r" rtl="1"/>
            <a:r>
              <a:rPr lang="fa-IR" sz="2000" b="1" dirty="0">
                <a:cs typeface="B Nazanin" pitchFamily="2" charset="-78"/>
              </a:rPr>
              <a:t>بيراهي يا خطاها در عدسي هاي كروي:</a:t>
            </a:r>
          </a:p>
          <a:p>
            <a:pPr algn="r" rtl="1"/>
            <a:r>
              <a:rPr lang="fa-IR" sz="2000" b="1" dirty="0">
                <a:solidFill>
                  <a:srgbClr val="0070C0"/>
                </a:solidFill>
                <a:cs typeface="B Nazanin" pitchFamily="2" charset="-78"/>
              </a:rPr>
              <a:t> 1- خطا كروي  2-خطا رنگي</a:t>
            </a:r>
          </a:p>
          <a:p>
            <a:pPr algn="r" rtl="1"/>
            <a:r>
              <a:rPr lang="fa-IR" sz="2400" b="1" dirty="0" smtClean="0">
                <a:solidFill>
                  <a:srgbClr val="FF0000"/>
                </a:solidFill>
                <a:cs typeface="B Nazanin" pitchFamily="2" charset="-78"/>
              </a:rPr>
              <a:t>خطا </a:t>
            </a:r>
            <a:r>
              <a:rPr lang="fa-IR" sz="2400" b="1" dirty="0">
                <a:solidFill>
                  <a:srgbClr val="FF0000"/>
                </a:solidFill>
                <a:cs typeface="B Nazanin" pitchFamily="2" charset="-78"/>
              </a:rPr>
              <a:t>كروي: </a:t>
            </a:r>
            <a:r>
              <a:rPr lang="fa-IR" sz="2400" dirty="0">
                <a:cs typeface="B Nazanin" pitchFamily="2" charset="-78"/>
              </a:rPr>
              <a:t>بخاطر بزرگ بودن دهانه عدسي نور پس از برخورد به عدسي دريك نقطه جمع نمي </a:t>
            </a:r>
            <a:r>
              <a:rPr lang="fa-IR" sz="2000" dirty="0">
                <a:cs typeface="B Nazanin" pitchFamily="2" charset="-78"/>
              </a:rPr>
              <a:t>شود</a:t>
            </a:r>
            <a:br>
              <a:rPr lang="fa-IR" sz="2000" dirty="0">
                <a:cs typeface="B Nazanin" pitchFamily="2" charset="-78"/>
              </a:rPr>
            </a:br>
            <a:r>
              <a:rPr lang="fa-IR" sz="2400" b="1" dirty="0">
                <a:solidFill>
                  <a:srgbClr val="FF0000"/>
                </a:solidFill>
                <a:cs typeface="B Nazanin" pitchFamily="2" charset="-78"/>
              </a:rPr>
              <a:t>خطا رنگي: </a:t>
            </a:r>
            <a:r>
              <a:rPr lang="fa-IR" sz="2400" dirty="0">
                <a:cs typeface="B Nazanin" pitchFamily="2" charset="-78"/>
              </a:rPr>
              <a:t>پاياي شكست اجسام براي فركانس ها گوناگون نور يكسان نيست، هرچه فركانس بيشتر، شكست نيز </a:t>
            </a:r>
            <a:r>
              <a:rPr lang="fa-IR" sz="2400" dirty="0" smtClean="0">
                <a:cs typeface="B Nazanin" pitchFamily="2" charset="-78"/>
              </a:rPr>
              <a:t>بيشتر </a:t>
            </a:r>
            <a:r>
              <a:rPr lang="fa-IR" sz="2400" dirty="0">
                <a:cs typeface="B Nazanin" pitchFamily="2" charset="-78"/>
              </a:rPr>
              <a:t>است</a:t>
            </a:r>
            <a:r>
              <a:rPr lang="fa-IR" sz="2000" dirty="0" smtClean="0">
                <a:cs typeface="B Nazanin" pitchFamily="2" charset="-78"/>
              </a:rPr>
              <a:t>.</a:t>
            </a:r>
            <a:endParaRPr lang="en-US" sz="2000" dirty="0" smtClean="0">
              <a:cs typeface="B Nazanin" pitchFamily="2" charset="-78"/>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5127" y="2514600"/>
            <a:ext cx="6132473"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4572000"/>
            <a:ext cx="71628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0137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6146"/>
                                        </p:tgtEl>
                                        <p:attrNameLst>
                                          <p:attrName>style.visibility</p:attrName>
                                        </p:attrNameLst>
                                      </p:cBhvr>
                                      <p:to>
                                        <p:strVal val="visible"/>
                                      </p:to>
                                    </p:set>
                                    <p:anim calcmode="lin" valueType="num">
                                      <p:cBhvr additive="base">
                                        <p:cTn id="15" dur="500" fill="hold"/>
                                        <p:tgtEl>
                                          <p:spTgt spid="6146"/>
                                        </p:tgtEl>
                                        <p:attrNameLst>
                                          <p:attrName>ppt_x</p:attrName>
                                        </p:attrNameLst>
                                      </p:cBhvr>
                                      <p:tavLst>
                                        <p:tav tm="0">
                                          <p:val>
                                            <p:strVal val="#ppt_x"/>
                                          </p:val>
                                        </p:tav>
                                        <p:tav tm="100000">
                                          <p:val>
                                            <p:strVal val="#ppt_x"/>
                                          </p:val>
                                        </p:tav>
                                      </p:tavLst>
                                    </p:anim>
                                    <p:anim calcmode="lin" valueType="num">
                                      <p:cBhvr additive="base">
                                        <p:cTn id="16" dur="500" fill="hold"/>
                                        <p:tgtEl>
                                          <p:spTgt spid="614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nodeType="clickEffect">
                                  <p:stCondLst>
                                    <p:cond delay="0"/>
                                  </p:stCondLst>
                                  <p:childTnLst>
                                    <p:set>
                                      <p:cBhvr>
                                        <p:cTn id="20" dur="1" fill="hold">
                                          <p:stCondLst>
                                            <p:cond delay="0"/>
                                          </p:stCondLst>
                                        </p:cTn>
                                        <p:tgtEl>
                                          <p:spTgt spid="6146"/>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6147"/>
                                        </p:tgtEl>
                                        <p:attrNameLst>
                                          <p:attrName>style.visibility</p:attrName>
                                        </p:attrNameLst>
                                      </p:cBhvr>
                                      <p:to>
                                        <p:strVal val="visible"/>
                                      </p:to>
                                    </p:set>
                                    <p:animEffect transition="in" filter="circle(in)">
                                      <p:cBhvr>
                                        <p:cTn id="25" dur="2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آستیگماتیسم </a:t>
            </a:r>
            <a:endParaRPr lang="en-CA" dirty="0"/>
          </a:p>
        </p:txBody>
      </p:sp>
      <p:sp>
        <p:nvSpPr>
          <p:cNvPr id="3" name="Content Placeholder 2"/>
          <p:cNvSpPr>
            <a:spLocks noGrp="1"/>
          </p:cNvSpPr>
          <p:nvPr>
            <p:ph idx="1"/>
          </p:nvPr>
        </p:nvSpPr>
        <p:spPr/>
        <p:txBody>
          <a:bodyPr/>
          <a:lstStyle/>
          <a:p>
            <a:r>
              <a:rPr lang="fa-IR" dirty="0" smtClean="0"/>
              <a:t>اگر چشم را به عنوان یک عدسی کروی در نظر بگیریم. در صورتی که این عدسی از حالت کروی خارج شود و به سمت حالت بیضوی برود (شبیه خربزه). در این صورت دارای دو کانون خطی به جای یک کانون نقطه‌ایی خواهد بود. در نتیجه تصاویر بدلیل انکسار نامساوی در قسمت‌های مختلف قرنیه کاملا بر روی شبکیه متمرکز نمی‌شوند و تصاویر چه دور و چه نزدیک تار می‌شوند.</a:t>
            </a:r>
            <a:endParaRPr lang="en-CA" dirty="0"/>
          </a:p>
        </p:txBody>
      </p:sp>
    </p:spTree>
    <p:extLst>
      <p:ext uri="{BB962C8B-B14F-4D97-AF65-F5344CB8AC3E}">
        <p14:creationId xmlns:p14="http://schemas.microsoft.com/office/powerpoint/2010/main" val="37497598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Grp="1" noChangeAspect="1" noChangeArrowheads="1"/>
          </p:cNvPicPr>
          <p:nvPr>
            <p:ph idx="1"/>
          </p:nvPr>
        </p:nvPicPr>
        <p:blipFill>
          <a:blip r:embed="rId2" cstate="print"/>
          <a:srcRect/>
          <a:stretch>
            <a:fillRect/>
          </a:stretch>
        </p:blipFill>
        <p:spPr bwMode="auto">
          <a:xfrm rot="10800000">
            <a:off x="381001" y="2420937"/>
            <a:ext cx="4514850" cy="3752850"/>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4274855" y="838200"/>
            <a:ext cx="4452495" cy="2520280"/>
          </a:xfrm>
          <a:prstGeom prst="rect">
            <a:avLst/>
          </a:prstGeom>
          <a:noFill/>
          <a:ln w="9525">
            <a:noFill/>
            <a:miter lim="800000"/>
            <a:headEnd/>
            <a:tailEnd/>
          </a:ln>
        </p:spPr>
      </p:pic>
    </p:spTree>
    <p:extLst>
      <p:ext uri="{BB962C8B-B14F-4D97-AF65-F5344CB8AC3E}">
        <p14:creationId xmlns:p14="http://schemas.microsoft.com/office/powerpoint/2010/main" val="3618397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738"/>
            <a:ext cx="8229600" cy="5897563"/>
          </a:xfrm>
        </p:spPr>
        <p:txBody>
          <a:bodyPr/>
          <a:lstStyle/>
          <a:p>
            <a:pPr lvl="0" algn="r" rtl="1"/>
            <a:r>
              <a:rPr lang="fa-IR" sz="2000" b="1" dirty="0">
                <a:solidFill>
                  <a:srgbClr val="0070C0"/>
                </a:solidFill>
              </a:rPr>
              <a:t>دستگاه يا سيستم آستيگمات:</a:t>
            </a:r>
            <a:r>
              <a:rPr lang="fa-IR" sz="2000" dirty="0">
                <a:solidFill>
                  <a:srgbClr val="0070C0"/>
                </a:solidFill>
              </a:rPr>
              <a:t> </a:t>
            </a:r>
          </a:p>
          <a:p>
            <a:pPr lvl="0" algn="r" rtl="1"/>
            <a:r>
              <a:rPr lang="fa-IR" sz="2000" dirty="0">
                <a:solidFill>
                  <a:prstClr val="black"/>
                </a:solidFill>
              </a:rPr>
              <a:t>در يك عدسي استوانه اي يكي از روزان ها خمش دارد درحاليكه نيم روزان ديگر خمش ندارد. در اين عدسي تصوير يك نقطه در راستاي محور استوانه يك خط راست است</a:t>
            </a:r>
            <a:r>
              <a:rPr lang="fa-IR" sz="2000" dirty="0" smtClean="0">
                <a:solidFill>
                  <a:prstClr val="black"/>
                </a:solidFill>
              </a:rPr>
              <a:t>.</a:t>
            </a:r>
          </a:p>
          <a:p>
            <a:pPr lvl="0" algn="r" rtl="1"/>
            <a:r>
              <a:rPr lang="fa-IR" sz="2000" dirty="0">
                <a:solidFill>
                  <a:prstClr val="black"/>
                </a:solidFill>
              </a:rPr>
              <a:t/>
            </a:r>
            <a:br>
              <a:rPr lang="fa-IR" sz="2000" dirty="0">
                <a:solidFill>
                  <a:prstClr val="black"/>
                </a:solidFill>
              </a:rPr>
            </a:br>
            <a:r>
              <a:rPr lang="fa-IR" sz="2000" b="1" dirty="0">
                <a:solidFill>
                  <a:prstClr val="black"/>
                </a:solidFill>
                <a:cs typeface="B Nazanin" pitchFamily="2" charset="-78"/>
              </a:rPr>
              <a:t>- ممكن است دو نيم روزان عمودي و افقي داراي خمش بوده و خمش آنها متفاوت باشد(گودي قاشق</a:t>
            </a:r>
            <a:r>
              <a:rPr lang="fa-IR" sz="2000" b="1" dirty="0" smtClean="0">
                <a:solidFill>
                  <a:prstClr val="black"/>
                </a:solidFill>
                <a:cs typeface="B Nazanin" pitchFamily="2" charset="-78"/>
              </a:rPr>
              <a:t>)</a:t>
            </a:r>
          </a:p>
          <a:p>
            <a:pPr lvl="0" algn="r" rtl="1"/>
            <a:r>
              <a:rPr lang="fa-IR" sz="2000" dirty="0">
                <a:solidFill>
                  <a:prstClr val="black"/>
                </a:solidFill>
              </a:rPr>
              <a:t/>
            </a:r>
            <a:br>
              <a:rPr lang="fa-IR" sz="2000" dirty="0">
                <a:solidFill>
                  <a:prstClr val="black"/>
                </a:solidFill>
              </a:rPr>
            </a:br>
            <a:r>
              <a:rPr lang="fa-IR" sz="2000" dirty="0">
                <a:solidFill>
                  <a:prstClr val="black"/>
                </a:solidFill>
              </a:rPr>
              <a:t>-</a:t>
            </a:r>
            <a:r>
              <a:rPr lang="fa-IR" sz="2000" b="1" dirty="0">
                <a:solidFill>
                  <a:srgbClr val="0070C0"/>
                </a:solidFill>
              </a:rPr>
              <a:t>آستيگمات منظم  </a:t>
            </a:r>
            <a:r>
              <a:rPr lang="fa-IR" sz="2000" b="1" dirty="0">
                <a:solidFill>
                  <a:prstClr val="black"/>
                </a:solidFill>
              </a:rPr>
              <a:t>اگر دو نيم روزان خمش هاي عمود برهم داشته </a:t>
            </a:r>
            <a:r>
              <a:rPr lang="fa-IR" sz="2000" b="1" dirty="0" smtClean="0">
                <a:solidFill>
                  <a:prstClr val="black"/>
                </a:solidFill>
              </a:rPr>
              <a:t>باشند</a:t>
            </a:r>
          </a:p>
          <a:p>
            <a:pPr lvl="0" algn="r" rtl="1"/>
            <a:r>
              <a:rPr lang="fa-IR" sz="2000" b="1" dirty="0" smtClean="0">
                <a:solidFill>
                  <a:prstClr val="black"/>
                </a:solidFill>
              </a:rPr>
              <a:t>(غيراينصورت </a:t>
            </a:r>
            <a:r>
              <a:rPr lang="fa-IR" sz="2000" b="1" dirty="0">
                <a:solidFill>
                  <a:srgbClr val="0070C0"/>
                </a:solidFill>
              </a:rPr>
              <a:t>آستيگمات نامنظم </a:t>
            </a:r>
            <a:r>
              <a:rPr lang="fa-IR" sz="2000" b="1" dirty="0" smtClean="0">
                <a:solidFill>
                  <a:prstClr val="black"/>
                </a:solidFill>
              </a:rPr>
              <a:t>)</a:t>
            </a:r>
          </a:p>
          <a:p>
            <a:pPr lvl="0" algn="r" rtl="1"/>
            <a:endParaRPr lang="en-US" sz="2000" dirty="0">
              <a:solidFill>
                <a:prstClr val="black"/>
              </a:solidFill>
            </a:endParaRPr>
          </a:p>
          <a:p>
            <a:pPr lvl="0" algn="r" rtl="1"/>
            <a:r>
              <a:rPr lang="fa-IR" sz="2400" b="1" dirty="0">
                <a:solidFill>
                  <a:srgbClr val="0070C0"/>
                </a:solidFill>
                <a:cs typeface="B Nazanin" pitchFamily="2" charset="-78"/>
              </a:rPr>
              <a:t>تصوير يك خط در دستگاه آستيگمات: </a:t>
            </a:r>
            <a:endParaRPr lang="fa-IR" sz="2400" b="1" dirty="0" smtClean="0">
              <a:solidFill>
                <a:srgbClr val="0070C0"/>
              </a:solidFill>
              <a:cs typeface="B Nazanin" pitchFamily="2" charset="-78"/>
            </a:endParaRPr>
          </a:p>
          <a:p>
            <a:pPr lvl="0" algn="r" rtl="1"/>
            <a:r>
              <a:rPr lang="fa-IR" sz="2000" dirty="0" smtClean="0">
                <a:solidFill>
                  <a:prstClr val="black"/>
                </a:solidFill>
              </a:rPr>
              <a:t>اگر </a:t>
            </a:r>
            <a:r>
              <a:rPr lang="fa-IR" sz="2000" dirty="0">
                <a:solidFill>
                  <a:prstClr val="black"/>
                </a:solidFill>
              </a:rPr>
              <a:t>خط راست موازي بايكي از نيم روزان ها باشد تصوير آن يك خط راست است و اگر عمود بر ديگري باشد تصوير يك دسته خط مي باشد.</a:t>
            </a:r>
            <a:endParaRPr lang="en-US" sz="2000" dirty="0">
              <a:solidFill>
                <a:prstClr val="black"/>
              </a:solidFill>
            </a:endParaRPr>
          </a:p>
          <a:p>
            <a:pPr lvl="0" algn="r" rtl="1"/>
            <a:r>
              <a:rPr lang="fa-IR" sz="2000" dirty="0">
                <a:solidFill>
                  <a:prstClr val="black"/>
                </a:solidFill>
              </a:rPr>
              <a:t>اگر با هيچ يك از نيم روزان ها موازي نباشد دو دسته خط داريم</a:t>
            </a:r>
            <a:endParaRPr lang="en-US" sz="2000" dirty="0">
              <a:solidFill>
                <a:prstClr val="black"/>
              </a:solidFill>
              <a:cs typeface="B Nazanin" pitchFamily="2" charset="-78"/>
            </a:endParaRPr>
          </a:p>
          <a:p>
            <a:endParaRPr lang="en-US" dirty="0"/>
          </a:p>
        </p:txBody>
      </p:sp>
    </p:spTree>
    <p:extLst>
      <p:ext uri="{BB962C8B-B14F-4D97-AF65-F5344CB8AC3E}">
        <p14:creationId xmlns:p14="http://schemas.microsoft.com/office/powerpoint/2010/main" val="3384165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2000" y="300173"/>
            <a:ext cx="7391400" cy="564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5799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717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990600"/>
            <a:ext cx="75438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2173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57400" y="228600"/>
            <a:ext cx="5410200" cy="6142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5960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wheel(1)">
                                      <p:cBhvr>
                                        <p:cTn id="7" dur="20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819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69" y="1905000"/>
            <a:ext cx="7315201"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68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81269" y="304800"/>
            <a:ext cx="5105399" cy="632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2030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circle(in)">
                                      <p:cBhvr>
                                        <p:cTn id="7" dur="2000"/>
                                        <p:tgtEl>
                                          <p:spTgt spid="921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92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400" y="76200"/>
            <a:ext cx="5486340" cy="2809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980" y="2902411"/>
            <a:ext cx="7125020" cy="3879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0741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26690" y="1905000"/>
            <a:ext cx="8364910" cy="2720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7691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6477000"/>
          </a:xfrm>
        </p:spPr>
        <p:txBody>
          <a:bodyPr>
            <a:normAutofit fontScale="92500" lnSpcReduction="20000"/>
          </a:bodyPr>
          <a:lstStyle/>
          <a:p>
            <a:pPr algn="r" rtl="1"/>
            <a:r>
              <a:rPr lang="fa-IR" sz="2400" b="1" dirty="0">
                <a:solidFill>
                  <a:srgbClr val="0070C0"/>
                </a:solidFill>
                <a:cs typeface="B Nazanin" pitchFamily="2" charset="-78"/>
              </a:rPr>
              <a:t>تصحيح سيستم آستيگمات: </a:t>
            </a:r>
          </a:p>
          <a:p>
            <a:pPr algn="r" rtl="1"/>
            <a:r>
              <a:rPr lang="fa-IR" sz="2400" dirty="0" smtClean="0">
                <a:cs typeface="B Nazanin" pitchFamily="2" charset="-78"/>
              </a:rPr>
              <a:t>اگر </a:t>
            </a:r>
            <a:r>
              <a:rPr lang="fa-IR" sz="2400" dirty="0">
                <a:cs typeface="B Nazanin" pitchFamily="2" charset="-78"/>
              </a:rPr>
              <a:t>بتوان تصوير يك نقطه رابه نقطه، يا تصوير يك خط را به يك خط تبديل كنيم </a:t>
            </a:r>
            <a:br>
              <a:rPr lang="fa-IR" sz="2400" dirty="0">
                <a:cs typeface="B Nazanin" pitchFamily="2" charset="-78"/>
              </a:rPr>
            </a:br>
            <a:r>
              <a:rPr lang="fa-IR" sz="2400" dirty="0">
                <a:cs typeface="B Nazanin" pitchFamily="2" charset="-78"/>
              </a:rPr>
              <a:t>بايد همگرايي دستگاه آستيگمات در همه نيم روزن ها يكسان شود(به عدسي كروي تبديل شود</a:t>
            </a:r>
            <a:r>
              <a:rPr lang="fa-IR" sz="2400" dirty="0" smtClean="0">
                <a:cs typeface="B Nazanin" pitchFamily="2" charset="-78"/>
              </a:rPr>
              <a:t>)</a:t>
            </a:r>
            <a:endParaRPr lang="en-US" sz="2400" dirty="0" smtClean="0">
              <a:cs typeface="B Nazanin" pitchFamily="2" charset="-78"/>
            </a:endParaRPr>
          </a:p>
          <a:p>
            <a:pPr algn="r" rtl="1"/>
            <a:r>
              <a:rPr lang="fa-IR" sz="2400" dirty="0">
                <a:cs typeface="B Nazanin" pitchFamily="2" charset="-78"/>
              </a:rPr>
              <a:t/>
            </a:r>
            <a:br>
              <a:rPr lang="fa-IR" sz="2400" dirty="0">
                <a:cs typeface="B Nazanin" pitchFamily="2" charset="-78"/>
              </a:rPr>
            </a:br>
            <a:r>
              <a:rPr lang="fa-IR" sz="2400" dirty="0">
                <a:cs typeface="B Nazanin" pitchFamily="2" charset="-78"/>
              </a:rPr>
              <a:t>- براي تصحيح بايد محور عدسي استوانه تصحيح كننده موازي تارترين خط يا عمود برراستاي خط پررنگ مشخص شود</a:t>
            </a:r>
            <a:r>
              <a:rPr lang="fa-IR" sz="2400" dirty="0" smtClean="0">
                <a:cs typeface="B Nazanin" pitchFamily="2" charset="-78"/>
              </a:rPr>
              <a:t>.</a:t>
            </a:r>
          </a:p>
          <a:p>
            <a:pPr algn="r" rtl="1"/>
            <a:endParaRPr lang="en-US" sz="2400" dirty="0" smtClean="0"/>
          </a:p>
          <a:p>
            <a:pPr algn="r" rtl="1"/>
            <a:r>
              <a:rPr lang="fa-IR" sz="2400" b="1" dirty="0" smtClean="0">
                <a:cs typeface="B Nazanin" pitchFamily="2" charset="-78"/>
              </a:rPr>
              <a:t>تشخيص گونه عدسي و اندازه گيري توان آن:</a:t>
            </a:r>
            <a:r>
              <a:rPr lang="fa-IR" sz="2400" dirty="0" smtClean="0">
                <a:cs typeface="B Nazanin" pitchFamily="2" charset="-78"/>
              </a:rPr>
              <a:t> </a:t>
            </a:r>
            <a:r>
              <a:rPr lang="fa-IR" sz="2400" dirty="0" smtClean="0"/>
              <a:t/>
            </a:r>
            <a:br>
              <a:rPr lang="fa-IR" sz="2400" dirty="0" smtClean="0"/>
            </a:br>
            <a:r>
              <a:rPr lang="fa-IR" sz="2400" dirty="0" smtClean="0">
                <a:solidFill>
                  <a:srgbClr val="0070C0"/>
                </a:solidFill>
                <a:cs typeface="B Nazanin" pitchFamily="2" charset="-78"/>
              </a:rPr>
              <a:t>1- تصوير تغييرشكل ندهد دراين حالت عدسي كروي است</a:t>
            </a:r>
            <a:r>
              <a:rPr lang="fa-IR" sz="2400" dirty="0" smtClean="0">
                <a:cs typeface="B Nazanin" pitchFamily="2" charset="-78"/>
              </a:rPr>
              <a:t/>
            </a:r>
            <a:br>
              <a:rPr lang="fa-IR" sz="2400" dirty="0" smtClean="0">
                <a:cs typeface="B Nazanin" pitchFamily="2" charset="-78"/>
              </a:rPr>
            </a:br>
            <a:r>
              <a:rPr lang="fa-IR" sz="2400" dirty="0" smtClean="0">
                <a:solidFill>
                  <a:srgbClr val="0070C0"/>
                </a:solidFill>
                <a:cs typeface="B Nazanin" pitchFamily="2" charset="-78"/>
              </a:rPr>
              <a:t>2- تصوير تغييرشكل دهد، دراين حالت عدسي استوانه اي است</a:t>
            </a:r>
            <a:endParaRPr lang="en-US" sz="2400" dirty="0" smtClean="0">
              <a:solidFill>
                <a:srgbClr val="0070C0"/>
              </a:solidFill>
              <a:cs typeface="B Nazanin" pitchFamily="2" charset="-78"/>
            </a:endParaRPr>
          </a:p>
          <a:p>
            <a:pPr algn="r" rtl="1"/>
            <a:r>
              <a:rPr lang="fa-IR" sz="2000" dirty="0" smtClean="0"/>
              <a:t/>
            </a:r>
            <a:br>
              <a:rPr lang="fa-IR" sz="2000" dirty="0" smtClean="0"/>
            </a:br>
            <a:r>
              <a:rPr lang="fa-IR" sz="2400" b="1" dirty="0">
                <a:solidFill>
                  <a:srgbClr val="FF0000"/>
                </a:solidFill>
                <a:cs typeface="B Nazanin" pitchFamily="2" charset="-78"/>
              </a:rPr>
              <a:t>تشخيص عدسي همگرا كروي: </a:t>
            </a:r>
            <a:r>
              <a:rPr lang="fa-IR" sz="2400" dirty="0">
                <a:solidFill>
                  <a:srgbClr val="333300"/>
                </a:solidFill>
                <a:cs typeface="B Nazanin" pitchFamily="2" charset="-78"/>
              </a:rPr>
              <a:t>اگر عدسي را جلوي چشم نگه داشته به جسم دوري(6متري) نگاه كنيم هنگاميكه عدسي در سطح خودش از سوئي به سوي ديگر حركت داده شود، تصوير در خلاف جهت حركت مي كند</a:t>
            </a:r>
            <a:r>
              <a:rPr lang="fa-IR" sz="2400" dirty="0" smtClean="0">
                <a:solidFill>
                  <a:srgbClr val="0070C0"/>
                </a:solidFill>
                <a:cs typeface="B Nazanin" pitchFamily="2" charset="-78"/>
              </a:rPr>
              <a:t>.</a:t>
            </a:r>
            <a:endParaRPr lang="en-US" sz="2400" dirty="0">
              <a:solidFill>
                <a:srgbClr val="0070C0"/>
              </a:solidFill>
              <a:cs typeface="B Nazanin" pitchFamily="2" charset="-78"/>
            </a:endParaRPr>
          </a:p>
          <a:p>
            <a:pPr algn="r" rtl="1">
              <a:lnSpc>
                <a:spcPct val="90000"/>
              </a:lnSpc>
              <a:buFontTx/>
              <a:buNone/>
            </a:pPr>
            <a:r>
              <a:rPr lang="fa-IR" sz="2400" b="1" dirty="0">
                <a:solidFill>
                  <a:srgbClr val="FF0000"/>
                </a:solidFill>
                <a:cs typeface="B Nazanin" pitchFamily="2" charset="-78"/>
              </a:rPr>
              <a:t>تشخيص عدسي واگراكروي: </a:t>
            </a:r>
            <a:r>
              <a:rPr lang="fa-IR" sz="2400" dirty="0">
                <a:solidFill>
                  <a:srgbClr val="333300"/>
                </a:solidFill>
                <a:cs typeface="B Nazanin" pitchFamily="2" charset="-78"/>
              </a:rPr>
              <a:t>اگر همين كاررا با عدسي واگرا انجام دهيم، تصوير در همان سو حركت مي كند</a:t>
            </a:r>
            <a:endParaRPr lang="en-US" sz="2400" dirty="0">
              <a:solidFill>
                <a:srgbClr val="333300"/>
              </a:solidFill>
              <a:cs typeface="B Nazanin" pitchFamily="2" charset="-78"/>
            </a:endParaRPr>
          </a:p>
          <a:p>
            <a:pPr algn="r" rtl="1">
              <a:lnSpc>
                <a:spcPct val="90000"/>
              </a:lnSpc>
              <a:buFontTx/>
              <a:buNone/>
            </a:pPr>
            <a:endParaRPr lang="fa-IR" sz="2000" dirty="0" smtClean="0"/>
          </a:p>
          <a:p>
            <a:pPr algn="r" rtl="1">
              <a:lnSpc>
                <a:spcPct val="90000"/>
              </a:lnSpc>
              <a:buFontTx/>
              <a:buNone/>
            </a:pPr>
            <a:r>
              <a:rPr lang="fa-IR" sz="2400" b="1" dirty="0">
                <a:solidFill>
                  <a:srgbClr val="FF0000"/>
                </a:solidFill>
                <a:cs typeface="B Nazanin" pitchFamily="2" charset="-78"/>
              </a:rPr>
              <a:t>تعيين توان عدسي هاي همگرا و واگرا: </a:t>
            </a:r>
            <a:r>
              <a:rPr lang="fa-IR" sz="2400" dirty="0">
                <a:solidFill>
                  <a:srgbClr val="333300"/>
                </a:solidFill>
                <a:cs typeface="B Nazanin" pitchFamily="2" charset="-78"/>
              </a:rPr>
              <a:t>با استفاده از جعبه عينك مي توان اين كار را انجام داد،باقرار دادن عدسي  هاي مخالف طوري اضافه كنيم كه عدسي خنثي شود.</a:t>
            </a:r>
            <a:endParaRPr lang="en-US" sz="2400" dirty="0">
              <a:solidFill>
                <a:srgbClr val="333300"/>
              </a:solidFill>
              <a:cs typeface="B Nazanin" pitchFamily="2" charset="-78"/>
            </a:endParaRPr>
          </a:p>
          <a:p>
            <a:pPr algn="r" rtl="1"/>
            <a:r>
              <a:rPr lang="fa-IR" sz="2400" dirty="0">
                <a:solidFill>
                  <a:srgbClr val="333300"/>
                </a:solidFill>
                <a:cs typeface="B Nazanin" pitchFamily="2" charset="-78"/>
              </a:rPr>
              <a:t/>
            </a:r>
            <a:br>
              <a:rPr lang="fa-IR" sz="2400" dirty="0">
                <a:solidFill>
                  <a:srgbClr val="333300"/>
                </a:solidFill>
                <a:cs typeface="B Nazanin" pitchFamily="2" charset="-78"/>
              </a:rPr>
            </a:br>
            <a:endParaRPr lang="en-US" sz="2400" dirty="0">
              <a:solidFill>
                <a:srgbClr val="333300"/>
              </a:solidFill>
              <a:cs typeface="B Nazanin" pitchFamily="2" charset="-78"/>
            </a:endParaRPr>
          </a:p>
        </p:txBody>
      </p:sp>
    </p:spTree>
    <p:extLst>
      <p:ext uri="{BB962C8B-B14F-4D97-AF65-F5344CB8AC3E}">
        <p14:creationId xmlns:p14="http://schemas.microsoft.com/office/powerpoint/2010/main" val="360662401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ircle(in)">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barn(inVertical)">
                                      <p:cBhvr>
                                        <p:cTn id="33" dur="500"/>
                                        <p:tgtEl>
                                          <p:spTgt spid="3">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circle(in)">
                                      <p:cBhvr>
                                        <p:cTn id="38"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2800" dirty="0">
                <a:cs typeface="B Nazanin" pitchFamily="2" charset="-78"/>
              </a:rPr>
              <a:t>تشخيص گونه عدسي </a:t>
            </a:r>
            <a:endParaRPr lang="en-US" sz="2800" dirty="0">
              <a:cs typeface="B Nazanin" pitchFamily="2" charset="-78"/>
            </a:endParaRPr>
          </a:p>
        </p:txBody>
      </p:sp>
      <p:sp>
        <p:nvSpPr>
          <p:cNvPr id="3" name="Content Placeholder 2"/>
          <p:cNvSpPr>
            <a:spLocks noGrp="1"/>
          </p:cNvSpPr>
          <p:nvPr>
            <p:ph idx="1"/>
          </p:nvPr>
        </p:nvSpPr>
        <p:spPr/>
        <p:txBody>
          <a:bodyPr/>
          <a:lstStyle/>
          <a:p>
            <a:endParaRPr lang="en-US" dirty="0"/>
          </a:p>
        </p:txBody>
      </p:sp>
      <p:pic>
        <p:nvPicPr>
          <p:cNvPr id="1026" name="Picture 2" descr="D:\hossein\book1\ketab takavar\fasl1-1\Offprints Order Form 0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2057400"/>
            <a:ext cx="52578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hossein\book1\ketab takavar\fasl1-1\Offprints Order Form 01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5530" y="2043548"/>
            <a:ext cx="5992906" cy="3773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5962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02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102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1027"/>
                                        </p:tgtEl>
                                        <p:attrNameLst>
                                          <p:attrName>style.visibility</p:attrName>
                                        </p:attrNameLst>
                                      </p:cBhvr>
                                      <p:to>
                                        <p:strVal val="visible"/>
                                      </p:to>
                                    </p:set>
                                    <p:animEffect transition="in" filter="circle(in)">
                                      <p:cBhvr>
                                        <p:cTn id="15" dur="2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6477000"/>
          </a:xfrm>
        </p:spPr>
        <p:txBody>
          <a:bodyPr>
            <a:normAutofit lnSpcReduction="10000"/>
          </a:bodyPr>
          <a:lstStyle/>
          <a:p>
            <a:pPr algn="r" rtl="1"/>
            <a:r>
              <a:rPr lang="fa-IR" sz="2800" b="1" dirty="0">
                <a:cs typeface="B Nazanin" pitchFamily="2" charset="-78"/>
              </a:rPr>
              <a:t>نادرستي هاي شكست: </a:t>
            </a:r>
            <a:endParaRPr lang="en-US" sz="2800" b="1" dirty="0" smtClean="0">
              <a:cs typeface="B Nazanin" pitchFamily="2" charset="-78"/>
            </a:endParaRPr>
          </a:p>
          <a:p>
            <a:pPr algn="r" rtl="1"/>
            <a:r>
              <a:rPr lang="fa-IR" sz="2000" b="1" dirty="0" smtClean="0">
                <a:cs typeface="B Nazanin" pitchFamily="2" charset="-78"/>
              </a:rPr>
              <a:t>علت </a:t>
            </a:r>
            <a:r>
              <a:rPr lang="fa-IR" sz="2000" b="1" dirty="0">
                <a:cs typeface="B Nazanin" pitchFamily="2" charset="-78"/>
              </a:rPr>
              <a:t>فيزيكي ناهنجاربيني</a:t>
            </a:r>
            <a:r>
              <a:rPr lang="fa-IR" sz="2000" b="1" dirty="0">
                <a:solidFill>
                  <a:srgbClr val="0070C0"/>
                </a:solidFill>
                <a:cs typeface="B Nazanin" pitchFamily="2" charset="-78"/>
              </a:rPr>
              <a:t>(آمتروپيا) </a:t>
            </a:r>
            <a:r>
              <a:rPr lang="fa-IR" sz="2000" b="1" dirty="0">
                <a:cs typeface="B Nazanin" pitchFamily="2" charset="-78"/>
              </a:rPr>
              <a:t>نادرستي شكست مي باشد</a:t>
            </a:r>
            <a:r>
              <a:rPr lang="fa-IR" sz="2000" b="1" dirty="0" smtClean="0">
                <a:cs typeface="B Nazanin" pitchFamily="2" charset="-78"/>
              </a:rPr>
              <a:t>،</a:t>
            </a:r>
            <a:endParaRPr lang="en-US" sz="2000" b="1" dirty="0" smtClean="0">
              <a:cs typeface="B Nazanin" pitchFamily="2" charset="-78"/>
            </a:endParaRPr>
          </a:p>
          <a:p>
            <a:pPr algn="r" rtl="1"/>
            <a:r>
              <a:rPr lang="fa-IR" sz="2000" b="1" dirty="0" smtClean="0">
                <a:cs typeface="B Nazanin" pitchFamily="2" charset="-78"/>
              </a:rPr>
              <a:t> </a:t>
            </a:r>
            <a:r>
              <a:rPr lang="fa-IR" sz="2000" b="1" dirty="0">
                <a:cs typeface="B Nazanin" pitchFamily="2" charset="-78"/>
              </a:rPr>
              <a:t>در آمتروپيا يك كانون اصلي مي تواند به وسيله دستگاه چشم تشكيل گردد ولي بجاي اينك روي شبكيه قرار گيرد، ممكن است درجلو يا پشت آن بوجود آيد</a:t>
            </a:r>
            <a:r>
              <a:rPr lang="fa-IR" sz="2000" b="1" dirty="0" smtClean="0">
                <a:cs typeface="B Nazanin" pitchFamily="2" charset="-78"/>
              </a:rPr>
              <a:t>.</a:t>
            </a:r>
            <a:endParaRPr lang="en-US" sz="2000" b="1" dirty="0" smtClean="0">
              <a:cs typeface="B Nazanin" pitchFamily="2" charset="-78"/>
            </a:endParaRPr>
          </a:p>
          <a:p>
            <a:pPr algn="r" rtl="1"/>
            <a:endParaRPr lang="en-US" sz="2000" b="1" dirty="0" smtClean="0">
              <a:cs typeface="B Nazanin" pitchFamily="2" charset="-78"/>
            </a:endParaRPr>
          </a:p>
          <a:p>
            <a:pPr algn="r" rtl="1"/>
            <a:r>
              <a:rPr lang="fa-IR" sz="2800" b="1" dirty="0">
                <a:cs typeface="B Nazanin" pitchFamily="2" charset="-78"/>
              </a:rPr>
              <a:t>انواع ناهنجاريهاي شكست:</a:t>
            </a:r>
            <a:endParaRPr lang="en-US" sz="2800" b="1" dirty="0">
              <a:cs typeface="B Nazanin" pitchFamily="2" charset="-78"/>
            </a:endParaRPr>
          </a:p>
          <a:p>
            <a:pPr algn="r" rtl="1"/>
            <a:r>
              <a:rPr lang="fa-IR" sz="1800" b="1" kern="0" dirty="0">
                <a:solidFill>
                  <a:srgbClr val="FFFFFF"/>
                </a:solidFill>
                <a:effectLst>
                  <a:outerShdw blurRad="38100" dist="38100" dir="2700000" algn="tl">
                    <a:srgbClr val="000000"/>
                  </a:outerShdw>
                </a:effectLst>
                <a:latin typeface="Tahoma"/>
                <a:ea typeface="+mj-ea"/>
              </a:rPr>
              <a:t/>
            </a:r>
            <a:br>
              <a:rPr lang="fa-IR" sz="1800" b="1" kern="0" dirty="0">
                <a:solidFill>
                  <a:srgbClr val="FFFFFF"/>
                </a:solidFill>
                <a:effectLst>
                  <a:outerShdw blurRad="38100" dist="38100" dir="2700000" algn="tl">
                    <a:srgbClr val="000000"/>
                  </a:outerShdw>
                </a:effectLst>
                <a:latin typeface="Tahoma"/>
                <a:ea typeface="+mj-ea"/>
              </a:rPr>
            </a:br>
            <a:r>
              <a:rPr lang="fa-IR" sz="2000" b="1" dirty="0">
                <a:solidFill>
                  <a:srgbClr val="0070C0"/>
                </a:solidFill>
                <a:cs typeface="B Nazanin" pitchFamily="2" charset="-78"/>
              </a:rPr>
              <a:t>1- ناهنجاريهاي محوري: </a:t>
            </a:r>
            <a:r>
              <a:rPr lang="fa-IR" sz="2000" b="1" dirty="0">
                <a:cs typeface="B Nazanin" pitchFamily="2" charset="-78"/>
              </a:rPr>
              <a:t>دراين حالت چشم داراي توان همگرايي عادي است، فاصله رويه جلويي تا رويه پشتي چشم در فرد دوربين كوتاهتر و در نزديك بين بلندتراست</a:t>
            </a:r>
            <a:r>
              <a:rPr lang="fa-IR" sz="2000" b="1" dirty="0" smtClean="0">
                <a:cs typeface="B Nazanin" pitchFamily="2" charset="-78"/>
              </a:rPr>
              <a:t>.</a:t>
            </a:r>
            <a:endParaRPr lang="en-US" sz="2000" b="1" dirty="0" smtClean="0">
              <a:cs typeface="B Nazanin" pitchFamily="2" charset="-78"/>
            </a:endParaRPr>
          </a:p>
          <a:p>
            <a:pPr algn="r" rtl="1"/>
            <a:r>
              <a:rPr lang="fa-IR" sz="2000" b="1" dirty="0">
                <a:cs typeface="B Nazanin" pitchFamily="2" charset="-78"/>
              </a:rPr>
              <a:t/>
            </a:r>
            <a:br>
              <a:rPr lang="fa-IR" sz="2000" b="1" dirty="0">
                <a:cs typeface="B Nazanin" pitchFamily="2" charset="-78"/>
              </a:rPr>
            </a:br>
            <a:r>
              <a:rPr lang="fa-IR" sz="2000" b="1" dirty="0">
                <a:solidFill>
                  <a:srgbClr val="0070C0"/>
                </a:solidFill>
                <a:cs typeface="B Nazanin" pitchFamily="2" charset="-78"/>
              </a:rPr>
              <a:t>2- ناهنجاريهاي خمشي: </a:t>
            </a:r>
            <a:r>
              <a:rPr lang="fa-IR" sz="2000" b="1" dirty="0">
                <a:cs typeface="B Nazanin" pitchFamily="2" charset="-78"/>
              </a:rPr>
              <a:t>در اينجا اندازه هاي چشم عادي است،تنها خمش رويه ديوپترهاي گوناگون كمتر(دوربين) يا زيادتر(نزديك بين)از حالت طبيعي </a:t>
            </a:r>
            <a:r>
              <a:rPr lang="fa-IR" sz="2000" b="1" dirty="0" smtClean="0">
                <a:cs typeface="B Nazanin" pitchFamily="2" charset="-78"/>
              </a:rPr>
              <a:t>است</a:t>
            </a:r>
            <a:endParaRPr lang="en-US" sz="2000" b="1" dirty="0" smtClean="0">
              <a:cs typeface="B Nazanin" pitchFamily="2" charset="-78"/>
            </a:endParaRPr>
          </a:p>
          <a:p>
            <a:pPr algn="r" rtl="1"/>
            <a:r>
              <a:rPr lang="fa-IR" sz="2000" b="1" dirty="0">
                <a:cs typeface="B Nazanin" pitchFamily="2" charset="-78"/>
              </a:rPr>
              <a:t/>
            </a:r>
            <a:br>
              <a:rPr lang="fa-IR" sz="2000" b="1" dirty="0">
                <a:cs typeface="B Nazanin" pitchFamily="2" charset="-78"/>
              </a:rPr>
            </a:br>
            <a:r>
              <a:rPr lang="fa-IR" sz="2000" b="1" dirty="0">
                <a:solidFill>
                  <a:srgbClr val="0070C0"/>
                </a:solidFill>
                <a:cs typeface="B Nazanin" pitchFamily="2" charset="-78"/>
              </a:rPr>
              <a:t>3- ناهنجاريهاي پاياي شكست: </a:t>
            </a:r>
            <a:r>
              <a:rPr lang="fa-IR" sz="2000" b="1" dirty="0">
                <a:cs typeface="B Nazanin" pitchFamily="2" charset="-78"/>
              </a:rPr>
              <a:t>دراين حالت محور چشم و شعاعهاي خمشي طبيعي و تنها پاياي شكست محيطهاي شفاف چشم با حالت هنجار تفاوت دارد( تغيير پاياي شكست در بيماران ديابتي</a:t>
            </a:r>
            <a:r>
              <a:rPr lang="fa-IR" sz="2000" b="1" dirty="0" smtClean="0">
                <a:cs typeface="B Nazanin" pitchFamily="2" charset="-78"/>
              </a:rPr>
              <a:t>)</a:t>
            </a:r>
            <a:endParaRPr lang="en-US" sz="2000" b="1" dirty="0" smtClean="0">
              <a:cs typeface="B Nazanin" pitchFamily="2" charset="-78"/>
            </a:endParaRPr>
          </a:p>
          <a:p>
            <a:pPr algn="r" rtl="1"/>
            <a:r>
              <a:rPr lang="fa-IR" sz="2000" b="1" dirty="0">
                <a:cs typeface="B Nazanin" pitchFamily="2" charset="-78"/>
              </a:rPr>
              <a:t/>
            </a:r>
            <a:br>
              <a:rPr lang="fa-IR" sz="2000" b="1" dirty="0">
                <a:cs typeface="B Nazanin" pitchFamily="2" charset="-78"/>
              </a:rPr>
            </a:br>
            <a:r>
              <a:rPr lang="fa-IR" sz="2000" b="1" dirty="0">
                <a:solidFill>
                  <a:srgbClr val="0070C0"/>
                </a:solidFill>
                <a:cs typeface="B Nazanin" pitchFamily="2" charset="-78"/>
              </a:rPr>
              <a:t>4- ناهنجاريهاي عدسي: </a:t>
            </a:r>
            <a:r>
              <a:rPr lang="fa-IR" sz="2000" b="1" dirty="0">
                <a:cs typeface="B Nazanin" pitchFamily="2" charset="-78"/>
              </a:rPr>
              <a:t>عدسي ممكن است جلوتر از حد طبيعي(نزديك بيني) يا عقب تر(دوربيني)باشد يا ممكن است نسبت به محور به گونه مايل جاگيرد.</a:t>
            </a:r>
            <a:br>
              <a:rPr lang="fa-IR" sz="2000" b="1" dirty="0">
                <a:cs typeface="B Nazanin" pitchFamily="2" charset="-78"/>
              </a:rPr>
            </a:br>
            <a:endParaRPr lang="en-US" sz="2000" b="1" dirty="0">
              <a:cs typeface="B Nazanin" pitchFamily="2" charset="-78"/>
            </a:endParaRPr>
          </a:p>
        </p:txBody>
      </p:sp>
    </p:spTree>
    <p:extLst>
      <p:ext uri="{BB962C8B-B14F-4D97-AF65-F5344CB8AC3E}">
        <p14:creationId xmlns:p14="http://schemas.microsoft.com/office/powerpoint/2010/main" val="214890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heel(1)">
                                      <p:cBhvr>
                                        <p:cTn id="18" dur="2000"/>
                                        <p:tgtEl>
                                          <p:spTgt spid="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barn(inVertical)">
                                      <p:cBhvr>
                                        <p:cTn id="23" dur="500"/>
                                        <p:tgtEl>
                                          <p:spTgt spid="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500"/>
                                        <p:tgtEl>
                                          <p:spTgt spid="3">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8" end="8"/>
                                            </p:txEl>
                                          </p:spTgt>
                                        </p:tgtEl>
                                        <p:attrNameLst>
                                          <p:attrName>style.visibility</p:attrName>
                                        </p:attrNameLst>
                                      </p:cBhvr>
                                      <p:to>
                                        <p:strVal val="visible"/>
                                      </p:to>
                                    </p:set>
                                    <p:animEffect transition="in" filter="fade">
                                      <p:cBhvr>
                                        <p:cTn id="40"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738"/>
            <a:ext cx="8382000" cy="5897563"/>
          </a:xfrm>
        </p:spPr>
        <p:txBody>
          <a:bodyPr/>
          <a:lstStyle/>
          <a:p>
            <a:endParaRPr lang="en-US" dirty="0"/>
          </a:p>
        </p:txBody>
      </p:sp>
      <p:pic>
        <p:nvPicPr>
          <p:cNvPr id="2050" name="Picture 2" descr="D:\hossein\book1\ketab takavar\fasl1-1\Offprints Order Form 0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3" y="609602"/>
            <a:ext cx="6415006" cy="5913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23785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
            <a:ext cx="8229600" cy="6477000"/>
          </a:xfrm>
        </p:spPr>
        <p:txBody>
          <a:bodyPr/>
          <a:lstStyle/>
          <a:p>
            <a:pPr marL="0" lvl="0" indent="0" algn="r" rtl="1" fontAlgn="base">
              <a:lnSpc>
                <a:spcPct val="90000"/>
              </a:lnSpc>
              <a:spcAft>
                <a:spcPct val="0"/>
              </a:spcAft>
              <a:buClr>
                <a:srgbClr val="FFCC00"/>
              </a:buClr>
              <a:buSzPct val="120000"/>
              <a:buNone/>
            </a:pPr>
            <a:r>
              <a:rPr lang="fa-IR" sz="2400" b="1" dirty="0">
                <a:cs typeface="B Nazanin" pitchFamily="2" charset="-78"/>
              </a:rPr>
              <a:t>اندازه تصوير روي شبكيه و تيز بيني</a:t>
            </a:r>
            <a:r>
              <a:rPr lang="fa-IR" sz="2400" b="1" dirty="0" smtClean="0">
                <a:cs typeface="B Nazanin" pitchFamily="2" charset="-78"/>
              </a:rPr>
              <a:t>:</a:t>
            </a:r>
            <a:endParaRPr lang="en-US" sz="2400" b="1" dirty="0" smtClean="0">
              <a:cs typeface="B Nazanin" pitchFamily="2" charset="-78"/>
            </a:endParaRPr>
          </a:p>
          <a:p>
            <a:pPr marL="0" lvl="0" indent="0" algn="r" rtl="1" fontAlgn="base">
              <a:lnSpc>
                <a:spcPct val="90000"/>
              </a:lnSpc>
              <a:spcAft>
                <a:spcPct val="0"/>
              </a:spcAft>
              <a:buClr>
                <a:srgbClr val="FFCC00"/>
              </a:buClr>
              <a:buSzPct val="120000"/>
              <a:buNone/>
            </a:pPr>
            <a:endParaRPr lang="fa-IR" sz="2400" b="1" dirty="0">
              <a:cs typeface="B Nazanin" pitchFamily="2" charset="-78"/>
            </a:endParaRPr>
          </a:p>
          <a:p>
            <a:pPr marL="0" lvl="0" indent="0" algn="r" rtl="1" fontAlgn="base">
              <a:lnSpc>
                <a:spcPct val="90000"/>
              </a:lnSpc>
              <a:spcAft>
                <a:spcPct val="0"/>
              </a:spcAft>
              <a:buClr>
                <a:srgbClr val="FFCC00"/>
              </a:buClr>
              <a:buSzPct val="120000"/>
              <a:buNone/>
            </a:pPr>
            <a:r>
              <a:rPr lang="fa-IR" sz="2400" b="1" dirty="0" smtClean="0">
                <a:solidFill>
                  <a:srgbClr val="0070C0"/>
                </a:solidFill>
                <a:cs typeface="B Nazanin" pitchFamily="2" charset="-78"/>
              </a:rPr>
              <a:t>تیزبيني</a:t>
            </a:r>
            <a:r>
              <a:rPr lang="fa-IR" sz="2400" b="1" dirty="0">
                <a:solidFill>
                  <a:srgbClr val="0070C0"/>
                </a:solidFill>
                <a:cs typeface="B Nazanin" pitchFamily="2" charset="-78"/>
              </a:rPr>
              <a:t>: </a:t>
            </a:r>
            <a:r>
              <a:rPr lang="fa-IR" sz="2000" b="1" dirty="0">
                <a:cs typeface="B Nazanin" pitchFamily="2" charset="-78"/>
              </a:rPr>
              <a:t>كوچكترين تصويرشبكيه اي است كه مي توان شكل آنرا حس كرد</a:t>
            </a:r>
            <a:r>
              <a:rPr lang="fa-IR" sz="2000" b="1" dirty="0" smtClean="0">
                <a:cs typeface="B Nazanin" pitchFamily="2" charset="-78"/>
              </a:rPr>
              <a:t>.</a:t>
            </a:r>
            <a:endParaRPr lang="en-US" sz="2000" b="1" dirty="0" smtClean="0">
              <a:cs typeface="B Nazanin" pitchFamily="2" charset="-78"/>
            </a:endParaRPr>
          </a:p>
          <a:p>
            <a:pPr marL="0" lvl="0" indent="0" algn="r" rtl="1" fontAlgn="base">
              <a:lnSpc>
                <a:spcPct val="90000"/>
              </a:lnSpc>
              <a:spcAft>
                <a:spcPct val="0"/>
              </a:spcAft>
              <a:buClr>
                <a:srgbClr val="FFCC00"/>
              </a:buClr>
              <a:buSzPct val="120000"/>
              <a:buNone/>
            </a:pPr>
            <a:endParaRPr lang="fa-IR" sz="2000" dirty="0">
              <a:cs typeface="B Nazanin" pitchFamily="2" charset="-78"/>
            </a:endParaRPr>
          </a:p>
          <a:p>
            <a:pPr marL="0" lvl="0" indent="0" algn="r" rtl="1" fontAlgn="base">
              <a:lnSpc>
                <a:spcPct val="90000"/>
              </a:lnSpc>
              <a:spcAft>
                <a:spcPct val="0"/>
              </a:spcAft>
              <a:buClr>
                <a:srgbClr val="FFCC00"/>
              </a:buClr>
              <a:buSzPct val="120000"/>
              <a:buNone/>
            </a:pPr>
            <a:r>
              <a:rPr lang="fa-IR" sz="2400" b="1" dirty="0">
                <a:solidFill>
                  <a:srgbClr val="0070C0"/>
                </a:solidFill>
                <a:cs typeface="B Nazanin" pitchFamily="2" charset="-78"/>
              </a:rPr>
              <a:t>زاويه ديد: </a:t>
            </a:r>
            <a:r>
              <a:rPr lang="fa-IR" sz="2000" b="1" dirty="0">
                <a:cs typeface="B Nazanin" pitchFamily="2" charset="-78"/>
              </a:rPr>
              <a:t>براي اندازه گيري تيزبيني استفاده مي شود، اين زاويه از رسم دوانتهاي جسم به مركز ديدگاني چشم بدست مي آيد</a:t>
            </a:r>
            <a:r>
              <a:rPr lang="fa-IR" sz="2000" b="1" dirty="0" smtClean="0">
                <a:cs typeface="B Nazanin" pitchFamily="2" charset="-78"/>
              </a:rPr>
              <a:t>.</a:t>
            </a:r>
            <a:endParaRPr lang="en-US" sz="2000" b="1" dirty="0" smtClean="0">
              <a:cs typeface="B Nazanin" pitchFamily="2" charset="-78"/>
            </a:endParaRPr>
          </a:p>
          <a:p>
            <a:pPr marL="0" lvl="0" indent="0" algn="r" rtl="1" fontAlgn="base">
              <a:lnSpc>
                <a:spcPct val="90000"/>
              </a:lnSpc>
              <a:spcAft>
                <a:spcPct val="0"/>
              </a:spcAft>
              <a:buClr>
                <a:srgbClr val="FFCC00"/>
              </a:buClr>
              <a:buSzPct val="120000"/>
              <a:buNone/>
            </a:pPr>
            <a:endParaRPr lang="fa-IR" sz="2000" dirty="0">
              <a:cs typeface="B Nazanin" pitchFamily="2" charset="-78"/>
            </a:endParaRPr>
          </a:p>
          <a:p>
            <a:pPr marL="0" lvl="0" indent="0" algn="r" rtl="1" fontAlgn="base">
              <a:lnSpc>
                <a:spcPct val="90000"/>
              </a:lnSpc>
              <a:spcAft>
                <a:spcPct val="0"/>
              </a:spcAft>
              <a:buClr>
                <a:srgbClr val="FFCC00"/>
              </a:buClr>
              <a:buSzPct val="120000"/>
              <a:buFontTx/>
              <a:buChar char="-"/>
            </a:pPr>
            <a:r>
              <a:rPr lang="fa-IR" sz="2000" b="1" dirty="0">
                <a:cs typeface="B Nazanin" pitchFamily="2" charset="-78"/>
              </a:rPr>
              <a:t>براي تشخيص شكل و ديدن اجزاء حروف بر روي تابلو اسنلن،چشم بايد بتواند حروف را تا حد استاندارد 1 دقيقه جداكند</a:t>
            </a:r>
          </a:p>
          <a:p>
            <a:pPr marL="0" lvl="0" indent="0" algn="r" rtl="1" fontAlgn="base">
              <a:lnSpc>
                <a:spcPct val="90000"/>
              </a:lnSpc>
              <a:spcAft>
                <a:spcPct val="0"/>
              </a:spcAft>
              <a:buClr>
                <a:srgbClr val="FFCC00"/>
              </a:buClr>
              <a:buSzPct val="120000"/>
              <a:buFontTx/>
              <a:buChar char="-"/>
            </a:pPr>
            <a:r>
              <a:rPr lang="fa-IR" sz="2400" b="1" dirty="0">
                <a:solidFill>
                  <a:srgbClr val="0070C0"/>
                </a:solidFill>
                <a:cs typeface="B Nazanin" pitchFamily="2" charset="-78"/>
              </a:rPr>
              <a:t>روش تشخيص شماره عينك در ناهنجاريهاي كروي</a:t>
            </a:r>
            <a:r>
              <a:rPr lang="fa-IR" sz="2400" b="1" dirty="0" smtClean="0">
                <a:solidFill>
                  <a:srgbClr val="0070C0"/>
                </a:solidFill>
                <a:cs typeface="B Nazanin" pitchFamily="2" charset="-78"/>
              </a:rPr>
              <a:t>:</a:t>
            </a:r>
            <a:endParaRPr lang="en-US" sz="2400" b="1" dirty="0" smtClean="0">
              <a:solidFill>
                <a:srgbClr val="0070C0"/>
              </a:solidFill>
              <a:cs typeface="B Nazanin" pitchFamily="2" charset="-78"/>
            </a:endParaRPr>
          </a:p>
          <a:p>
            <a:pPr marL="0" lvl="0" indent="0" algn="r" rtl="1" fontAlgn="base">
              <a:lnSpc>
                <a:spcPct val="90000"/>
              </a:lnSpc>
              <a:spcAft>
                <a:spcPct val="0"/>
              </a:spcAft>
              <a:buClr>
                <a:srgbClr val="FFCC00"/>
              </a:buClr>
              <a:buSzPct val="120000"/>
              <a:buFontTx/>
              <a:buChar char="-"/>
            </a:pPr>
            <a:endParaRPr lang="fa-IR" sz="2400" b="1" dirty="0">
              <a:solidFill>
                <a:srgbClr val="0070C0"/>
              </a:solidFill>
              <a:cs typeface="B Nazanin" pitchFamily="2" charset="-78"/>
            </a:endParaRPr>
          </a:p>
          <a:p>
            <a:pPr marL="0" lvl="0" indent="0" algn="r" rtl="1" fontAlgn="base">
              <a:lnSpc>
                <a:spcPct val="90000"/>
              </a:lnSpc>
              <a:spcAft>
                <a:spcPct val="0"/>
              </a:spcAft>
              <a:buClr>
                <a:srgbClr val="FFCC00"/>
              </a:buClr>
              <a:buSzPct val="120000"/>
              <a:buNone/>
            </a:pPr>
            <a:r>
              <a:rPr lang="fa-IR" sz="2400" b="1" dirty="0">
                <a:solidFill>
                  <a:srgbClr val="0070C0"/>
                </a:solidFill>
                <a:cs typeface="B Nazanin" pitchFamily="2" charset="-78"/>
              </a:rPr>
              <a:t>در دوربيني: </a:t>
            </a:r>
            <a:r>
              <a:rPr lang="fa-IR" sz="2000" b="1" dirty="0">
                <a:cs typeface="B Nazanin" pitchFamily="2" charset="-78"/>
              </a:rPr>
              <a:t>بيمار درفاصله 6متراز تابلو اسنلن قرار گرفته، اگر حروف را بخوبي ببيند چشم او يا هنجار است يا دوربين،با قرار دادن عدسي همگرا در قاب عينك اگر ديد او بدتر شد چشم او سالم است، اگر ديد او بهتر شد چشم او دوربين است</a:t>
            </a:r>
          </a:p>
          <a:p>
            <a:pPr marL="0" lvl="0" indent="0" algn="r" rtl="1" fontAlgn="base">
              <a:lnSpc>
                <a:spcPct val="90000"/>
              </a:lnSpc>
              <a:spcAft>
                <a:spcPct val="0"/>
              </a:spcAft>
              <a:buClr>
                <a:srgbClr val="FFCC00"/>
              </a:buClr>
              <a:buSzPct val="120000"/>
              <a:buNone/>
            </a:pPr>
            <a:r>
              <a:rPr lang="fa-IR" sz="2400" b="1" dirty="0">
                <a:solidFill>
                  <a:srgbClr val="0070C0"/>
                </a:solidFill>
                <a:cs typeface="B Nazanin" pitchFamily="2" charset="-78"/>
              </a:rPr>
              <a:t>نزديك بيني: </a:t>
            </a:r>
            <a:r>
              <a:rPr lang="fa-IR" sz="2000" b="1" dirty="0">
                <a:cs typeface="B Nazanin" pitchFamily="2" charset="-78"/>
              </a:rPr>
              <a:t>كار با عدسي واگرا آغاز مي شود، فرد درفاصله 6متر از تابلو اسنلن،كمترين ديوپتر كه بهترين ديد را بدست دهد شماره عينك مي باشد. </a:t>
            </a:r>
            <a:endParaRPr lang="en-US" sz="2000" b="1" dirty="0">
              <a:cs typeface="B Nazanin" pitchFamily="2" charset="-78"/>
            </a:endParaRPr>
          </a:p>
          <a:p>
            <a:pPr algn="r" rtl="1"/>
            <a:endParaRPr lang="en-US" dirty="0"/>
          </a:p>
        </p:txBody>
      </p:sp>
    </p:spTree>
    <p:extLst>
      <p:ext uri="{BB962C8B-B14F-4D97-AF65-F5344CB8AC3E}">
        <p14:creationId xmlns:p14="http://schemas.microsoft.com/office/powerpoint/2010/main" val="3851452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arn(inVertic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barn(inVertical)">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wipe(down)">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3">
                                            <p:txEl>
                                              <p:pRg st="10" end="10"/>
                                            </p:txEl>
                                          </p:spTgt>
                                        </p:tgtEl>
                                        <p:attrNameLst>
                                          <p:attrName>style.visibility</p:attrName>
                                        </p:attrNameLst>
                                      </p:cBhvr>
                                      <p:to>
                                        <p:strVal val="visible"/>
                                      </p:to>
                                    </p:set>
                                    <p:animEffect transition="in" filter="wipe(down)">
                                      <p:cBhvr>
                                        <p:cTn id="36"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538"/>
            <a:ext cx="8305800" cy="5973763"/>
          </a:xfrm>
        </p:spPr>
        <p:txBody>
          <a:bodyPr/>
          <a:lstStyle/>
          <a:p>
            <a:endParaRPr lang="en-US" dirty="0"/>
          </a:p>
        </p:txBody>
      </p:sp>
      <p:pic>
        <p:nvPicPr>
          <p:cNvPr id="3075" name="Picture 3" descr="D:\hossein\book1\ketab takavar\fasl1-1\Offprints Order Form 0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252984"/>
            <a:ext cx="5638800" cy="5843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5623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wheel(1)">
                                      <p:cBhvr>
                                        <p:cTn id="7" dur="2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hossein\book1\ketab takavar\fasl1-1\Offprints Order Form 018.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57400" y="329308"/>
            <a:ext cx="4724400" cy="4899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9267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538"/>
            <a:ext cx="8229600" cy="5592763"/>
          </a:xfrm>
        </p:spPr>
        <p:txBody>
          <a:bodyPr>
            <a:normAutofit/>
          </a:bodyPr>
          <a:lstStyle/>
          <a:p>
            <a:pPr algn="r" rtl="1"/>
            <a:r>
              <a:rPr lang="fa-IR" sz="2400" b="1" dirty="0" smtClean="0">
                <a:solidFill>
                  <a:srgbClr val="0070C0"/>
                </a:solidFill>
                <a:cs typeface="B Nazanin" pitchFamily="2" charset="-78"/>
              </a:rPr>
              <a:t>پيرچشمي</a:t>
            </a:r>
            <a:r>
              <a:rPr lang="fa-IR" sz="2400" dirty="0" smtClean="0">
                <a:solidFill>
                  <a:srgbClr val="0070C0"/>
                </a:solidFill>
                <a:cs typeface="B Nazanin" pitchFamily="2" charset="-78"/>
              </a:rPr>
              <a:t>:</a:t>
            </a:r>
            <a:endParaRPr lang="en-US" sz="2400" dirty="0" smtClean="0">
              <a:solidFill>
                <a:srgbClr val="0070C0"/>
              </a:solidFill>
              <a:cs typeface="B Nazanin" pitchFamily="2" charset="-78"/>
            </a:endParaRPr>
          </a:p>
          <a:p>
            <a:pPr algn="r" rtl="1"/>
            <a:r>
              <a:rPr lang="fa-IR" sz="2000" b="1" dirty="0" smtClean="0">
                <a:cs typeface="B Nazanin" pitchFamily="2" charset="-78"/>
              </a:rPr>
              <a:t>با </a:t>
            </a:r>
            <a:r>
              <a:rPr lang="fa-IR" sz="2000" b="1" dirty="0">
                <a:cs typeface="B Nazanin" pitchFamily="2" charset="-78"/>
              </a:rPr>
              <a:t>بالارفتن سن،بعلت دناتوراسيون پيشرونده پروتئينها،عدسي حالت كشساني خود را ازدست مي </a:t>
            </a:r>
            <a:r>
              <a:rPr lang="fa-IR" sz="2000" b="1" dirty="0" smtClean="0">
                <a:cs typeface="B Nazanin" pitchFamily="2" charset="-78"/>
              </a:rPr>
              <a:t>دهد</a:t>
            </a:r>
            <a:endParaRPr lang="en-US" sz="2000" b="1" dirty="0" smtClean="0">
              <a:cs typeface="B Nazanin" pitchFamily="2" charset="-78"/>
            </a:endParaRPr>
          </a:p>
          <a:p>
            <a:pPr algn="r" rtl="1"/>
            <a:r>
              <a:rPr lang="fa-IR" sz="2000" b="1" dirty="0">
                <a:cs typeface="B Nazanin" pitchFamily="2" charset="-78"/>
              </a:rPr>
              <a:t/>
            </a:r>
            <a:br>
              <a:rPr lang="fa-IR" sz="2000" b="1" dirty="0">
                <a:cs typeface="B Nazanin" pitchFamily="2" charset="-78"/>
              </a:rPr>
            </a:br>
            <a:r>
              <a:rPr lang="fa-IR" sz="2000" b="1" dirty="0">
                <a:cs typeface="B Nazanin" pitchFamily="2" charset="-78"/>
              </a:rPr>
              <a:t>بنابراين از توانايي عدسي براي بدست آوردن شكل كروي خود كم كم كسته مي شود و ديدن اجسام نزديك سخت مي شود</a:t>
            </a:r>
            <a:r>
              <a:rPr lang="fa-IR" sz="2000" b="1" dirty="0" smtClean="0">
                <a:cs typeface="B Nazanin" pitchFamily="2" charset="-78"/>
              </a:rPr>
              <a:t>.</a:t>
            </a:r>
            <a:endParaRPr lang="en-US" sz="2000" b="1" dirty="0" smtClean="0">
              <a:cs typeface="B Nazanin" pitchFamily="2" charset="-78"/>
            </a:endParaRPr>
          </a:p>
          <a:p>
            <a:pPr algn="r" rtl="1"/>
            <a:r>
              <a:rPr lang="fa-IR" sz="2000" dirty="0">
                <a:cs typeface="B Nazanin" pitchFamily="2" charset="-78"/>
              </a:rPr>
              <a:t/>
            </a:r>
            <a:br>
              <a:rPr lang="fa-IR" sz="2000" dirty="0">
                <a:cs typeface="B Nazanin" pitchFamily="2" charset="-78"/>
              </a:rPr>
            </a:br>
            <a:r>
              <a:rPr lang="fa-IR" sz="2000" b="1" dirty="0">
                <a:cs typeface="B Nazanin" pitchFamily="2" charset="-78"/>
              </a:rPr>
              <a:t>- براي شخص دوربين كه به پيرچشمي مبتلا مي شود از دو عينك يا از عينك هاي دو كانونه استفاده مي شود در عينك هاي دوكانونه بخش بالايي عينك براي ديد دور و بخش پاييني آن براي ديد نزديك تنظيم مي شود</a:t>
            </a:r>
            <a:r>
              <a:rPr lang="fa-IR" sz="2000" b="1" dirty="0" smtClean="0">
                <a:cs typeface="B Nazanin" pitchFamily="2" charset="-78"/>
              </a:rPr>
              <a:t>.</a:t>
            </a:r>
            <a:endParaRPr lang="en-US" sz="2000" b="1" dirty="0" smtClean="0">
              <a:cs typeface="B Nazanin" pitchFamily="2" charset="-78"/>
            </a:endParaRPr>
          </a:p>
          <a:p>
            <a:pPr algn="r" rtl="1"/>
            <a:r>
              <a:rPr lang="fa-IR" sz="2000" b="1" dirty="0">
                <a:cs typeface="B Nazanin" pitchFamily="2" charset="-78"/>
              </a:rPr>
              <a:t/>
            </a:r>
            <a:br>
              <a:rPr lang="fa-IR" sz="2000" b="1" dirty="0">
                <a:cs typeface="B Nazanin" pitchFamily="2" charset="-78"/>
              </a:rPr>
            </a:br>
            <a:r>
              <a:rPr lang="fa-IR" sz="2000" b="1" dirty="0">
                <a:cs typeface="B Nazanin" pitchFamily="2" charset="-78"/>
              </a:rPr>
              <a:t>- اشخاص نزديك بين با توان (</a:t>
            </a:r>
            <a:r>
              <a:rPr lang="en-US" sz="2000" b="1" dirty="0">
                <a:cs typeface="B Nazanin" pitchFamily="2" charset="-78"/>
              </a:rPr>
              <a:t>D</a:t>
            </a:r>
            <a:r>
              <a:rPr lang="fa-IR" sz="2000" b="1" dirty="0">
                <a:cs typeface="B Nazanin" pitchFamily="2" charset="-78"/>
              </a:rPr>
              <a:t>4-) هرگز دچار پيرچشمي نمي شوند.</a:t>
            </a:r>
            <a:br>
              <a:rPr lang="fa-IR" sz="2000" b="1" dirty="0">
                <a:cs typeface="B Nazanin" pitchFamily="2" charset="-78"/>
              </a:rPr>
            </a:br>
            <a:r>
              <a:rPr lang="fa-IR" sz="2000" b="1" dirty="0">
                <a:solidFill>
                  <a:srgbClr val="FF0000"/>
                </a:solidFill>
                <a:cs typeface="B Nazanin" pitchFamily="2" charset="-78"/>
              </a:rPr>
              <a:t>- بيشترين علت آستيگماتيسم، نادرستي خمشي مادرزادي قرنيه مي باشد.</a:t>
            </a:r>
            <a:endParaRPr lang="en-US" sz="2000" b="1" dirty="0">
              <a:solidFill>
                <a:srgbClr val="FF0000"/>
              </a:solidFill>
              <a:cs typeface="B Nazanin" pitchFamily="2" charset="-78"/>
            </a:endParaRPr>
          </a:p>
          <a:p>
            <a:pPr algn="r" rtl="1"/>
            <a:endParaRPr lang="en-US" sz="2000" dirty="0">
              <a:cs typeface="B Nazanin" pitchFamily="2" charset="-78"/>
            </a:endParaRPr>
          </a:p>
          <a:p>
            <a:pPr algn="r" rtl="1"/>
            <a:endParaRPr lang="en-US" sz="2000" dirty="0">
              <a:cs typeface="B Nazanin" pitchFamily="2" charset="-78"/>
            </a:endParaRPr>
          </a:p>
        </p:txBody>
      </p:sp>
    </p:spTree>
    <p:extLst>
      <p:ext uri="{BB962C8B-B14F-4D97-AF65-F5344CB8AC3E}">
        <p14:creationId xmlns:p14="http://schemas.microsoft.com/office/powerpoint/2010/main" val="1361258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80">
                                          <p:stCondLst>
                                            <p:cond delay="0"/>
                                          </p:stCondLst>
                                        </p:cTn>
                                        <p:tgtEl>
                                          <p:spTgt spid="3">
                                            <p:txEl>
                                              <p:pRg st="4" end="4"/>
                                            </p:txEl>
                                          </p:spTgt>
                                        </p:tgtEl>
                                      </p:cBhvr>
                                    </p:animEffect>
                                    <p:anim calcmode="lin" valueType="num">
                                      <p:cBhvr>
                                        <p:cTn id="1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3" dur="26">
                                          <p:stCondLst>
                                            <p:cond delay="650"/>
                                          </p:stCondLst>
                                        </p:cTn>
                                        <p:tgtEl>
                                          <p:spTgt spid="3">
                                            <p:txEl>
                                              <p:pRg st="4" end="4"/>
                                            </p:txEl>
                                          </p:spTgt>
                                        </p:tgtEl>
                                      </p:cBhvr>
                                      <p:to x="100000" y="60000"/>
                                    </p:animScale>
                                    <p:animScale>
                                      <p:cBhvr>
                                        <p:cTn id="24" dur="166" decel="50000">
                                          <p:stCondLst>
                                            <p:cond delay="676"/>
                                          </p:stCondLst>
                                        </p:cTn>
                                        <p:tgtEl>
                                          <p:spTgt spid="3">
                                            <p:txEl>
                                              <p:pRg st="4" end="4"/>
                                            </p:txEl>
                                          </p:spTgt>
                                        </p:tgtEl>
                                      </p:cBhvr>
                                      <p:to x="100000" y="100000"/>
                                    </p:animScale>
                                    <p:animScale>
                                      <p:cBhvr>
                                        <p:cTn id="25" dur="26">
                                          <p:stCondLst>
                                            <p:cond delay="1312"/>
                                          </p:stCondLst>
                                        </p:cTn>
                                        <p:tgtEl>
                                          <p:spTgt spid="3">
                                            <p:txEl>
                                              <p:pRg st="4" end="4"/>
                                            </p:txEl>
                                          </p:spTgt>
                                        </p:tgtEl>
                                      </p:cBhvr>
                                      <p:to x="100000" y="80000"/>
                                    </p:animScale>
                                    <p:animScale>
                                      <p:cBhvr>
                                        <p:cTn id="26" dur="166" decel="50000">
                                          <p:stCondLst>
                                            <p:cond delay="1338"/>
                                          </p:stCondLst>
                                        </p:cTn>
                                        <p:tgtEl>
                                          <p:spTgt spid="3">
                                            <p:txEl>
                                              <p:pRg st="4" end="4"/>
                                            </p:txEl>
                                          </p:spTgt>
                                        </p:tgtEl>
                                      </p:cBhvr>
                                      <p:to x="100000" y="100000"/>
                                    </p:animScale>
                                    <p:animScale>
                                      <p:cBhvr>
                                        <p:cTn id="27" dur="26">
                                          <p:stCondLst>
                                            <p:cond delay="1642"/>
                                          </p:stCondLst>
                                        </p:cTn>
                                        <p:tgtEl>
                                          <p:spTgt spid="3">
                                            <p:txEl>
                                              <p:pRg st="4" end="4"/>
                                            </p:txEl>
                                          </p:spTgt>
                                        </p:tgtEl>
                                      </p:cBhvr>
                                      <p:to x="100000" y="90000"/>
                                    </p:animScale>
                                    <p:animScale>
                                      <p:cBhvr>
                                        <p:cTn id="28" dur="166" decel="50000">
                                          <p:stCondLst>
                                            <p:cond delay="1668"/>
                                          </p:stCondLst>
                                        </p:cTn>
                                        <p:tgtEl>
                                          <p:spTgt spid="3">
                                            <p:txEl>
                                              <p:pRg st="4" end="4"/>
                                            </p:txEl>
                                          </p:spTgt>
                                        </p:tgtEl>
                                      </p:cBhvr>
                                      <p:to x="100000" y="100000"/>
                                    </p:animScale>
                                    <p:animScale>
                                      <p:cBhvr>
                                        <p:cTn id="29" dur="26">
                                          <p:stCondLst>
                                            <p:cond delay="1808"/>
                                          </p:stCondLst>
                                        </p:cTn>
                                        <p:tgtEl>
                                          <p:spTgt spid="3">
                                            <p:txEl>
                                              <p:pRg st="4" end="4"/>
                                            </p:txEl>
                                          </p:spTgt>
                                        </p:tgtEl>
                                      </p:cBhvr>
                                      <p:to x="100000" y="95000"/>
                                    </p:animScale>
                                    <p:animScale>
                                      <p:cBhvr>
                                        <p:cTn id="30" dur="166" decel="50000">
                                          <p:stCondLst>
                                            <p:cond delay="1834"/>
                                          </p:stCondLst>
                                        </p:cTn>
                                        <p:tgtEl>
                                          <p:spTgt spid="3">
                                            <p:txEl>
                                              <p:pRg st="4" end="4"/>
                                            </p:txEl>
                                          </p:spTgt>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6400800"/>
          </a:xfrm>
        </p:spPr>
        <p:txBody>
          <a:bodyPr>
            <a:normAutofit lnSpcReduction="10000"/>
          </a:bodyPr>
          <a:lstStyle/>
          <a:p>
            <a:pPr algn="r" rtl="1"/>
            <a:r>
              <a:rPr lang="fa-IR" sz="2400" b="1" dirty="0">
                <a:solidFill>
                  <a:srgbClr val="0070C0"/>
                </a:solidFill>
                <a:cs typeface="B Nazanin" pitchFamily="2" charset="-78"/>
              </a:rPr>
              <a:t>آستيگماتيسم مستقيم يا قانونمند</a:t>
            </a:r>
            <a:r>
              <a:rPr lang="fa-IR" sz="2400" b="1" dirty="0" smtClean="0">
                <a:solidFill>
                  <a:srgbClr val="0070C0"/>
                </a:solidFill>
                <a:cs typeface="B Nazanin" pitchFamily="2" charset="-78"/>
              </a:rPr>
              <a:t>:</a:t>
            </a:r>
            <a:endParaRPr lang="en-US" sz="2400" b="1" dirty="0" smtClean="0">
              <a:solidFill>
                <a:srgbClr val="0070C0"/>
              </a:solidFill>
              <a:cs typeface="B Nazanin" pitchFamily="2" charset="-78"/>
            </a:endParaRPr>
          </a:p>
          <a:p>
            <a:pPr algn="r" rtl="1"/>
            <a:r>
              <a:rPr lang="fa-IR" sz="2000" b="1" dirty="0" smtClean="0">
                <a:cs typeface="B Nazanin" pitchFamily="2" charset="-78"/>
              </a:rPr>
              <a:t>خمش </a:t>
            </a:r>
            <a:r>
              <a:rPr lang="fa-IR" sz="2000" b="1" dirty="0">
                <a:cs typeface="B Nazanin" pitchFamily="2" charset="-78"/>
              </a:rPr>
              <a:t>عمودي بيشتراز خمش افقي است كه تصور مي شود دراثر فشار هميشگي پلكهاي بالايي بر روي چشم پديد مي آيد.</a:t>
            </a:r>
            <a:endParaRPr lang="en-US" sz="2000" b="1" dirty="0">
              <a:cs typeface="B Nazanin" pitchFamily="2" charset="-78"/>
            </a:endParaRPr>
          </a:p>
          <a:p>
            <a:pPr algn="r" rtl="1"/>
            <a:endParaRPr lang="en-US" sz="2000" dirty="0" smtClean="0"/>
          </a:p>
          <a:p>
            <a:pPr algn="r" rtl="1"/>
            <a:r>
              <a:rPr lang="fa-IR" sz="2400" b="1" dirty="0">
                <a:solidFill>
                  <a:srgbClr val="0070C0"/>
                </a:solidFill>
                <a:cs typeface="B Nazanin" pitchFamily="2" charset="-78"/>
              </a:rPr>
              <a:t>آستيگماتيسم وارونه: </a:t>
            </a:r>
            <a:endParaRPr lang="en-US" sz="2400" b="1" dirty="0" smtClean="0">
              <a:solidFill>
                <a:srgbClr val="0070C0"/>
              </a:solidFill>
              <a:cs typeface="B Nazanin" pitchFamily="2" charset="-78"/>
            </a:endParaRPr>
          </a:p>
          <a:p>
            <a:pPr algn="r" rtl="1"/>
            <a:r>
              <a:rPr lang="fa-IR" sz="2400" b="1" dirty="0" smtClean="0">
                <a:solidFill>
                  <a:srgbClr val="0070C0"/>
                </a:solidFill>
                <a:cs typeface="B Nazanin" pitchFamily="2" charset="-78"/>
              </a:rPr>
              <a:t> </a:t>
            </a:r>
            <a:r>
              <a:rPr lang="fa-IR" sz="2000" b="1" dirty="0">
                <a:cs typeface="B Nazanin" pitchFamily="2" charset="-78"/>
              </a:rPr>
              <a:t>اگر خمش افقي بيشتراز عمودي باشد</a:t>
            </a:r>
            <a:r>
              <a:rPr lang="fa-IR" sz="2000" b="1" dirty="0" smtClean="0">
                <a:cs typeface="B Nazanin" pitchFamily="2" charset="-78"/>
              </a:rPr>
              <a:t>.</a:t>
            </a:r>
            <a:endParaRPr lang="en-US" sz="2000" b="1" dirty="0" smtClean="0">
              <a:cs typeface="B Nazanin" pitchFamily="2" charset="-78"/>
            </a:endParaRPr>
          </a:p>
          <a:p>
            <a:pPr algn="r" rtl="1"/>
            <a:r>
              <a:rPr lang="fa-IR" sz="2000" dirty="0"/>
              <a:t/>
            </a:r>
            <a:br>
              <a:rPr lang="fa-IR" sz="2000" dirty="0"/>
            </a:br>
            <a:r>
              <a:rPr lang="fa-IR" sz="2400" b="1" dirty="0">
                <a:solidFill>
                  <a:srgbClr val="0070C0"/>
                </a:solidFill>
                <a:cs typeface="B Nazanin" pitchFamily="2" charset="-78"/>
              </a:rPr>
              <a:t>گونه هاي آستيگماتيسم(منظم و نامنظم</a:t>
            </a:r>
            <a:r>
              <a:rPr lang="fa-IR" sz="2400" b="1" dirty="0" smtClean="0">
                <a:solidFill>
                  <a:srgbClr val="0070C0"/>
                </a:solidFill>
                <a:cs typeface="B Nazanin" pitchFamily="2" charset="-78"/>
              </a:rPr>
              <a:t>):</a:t>
            </a:r>
            <a:endParaRPr lang="en-US" sz="2400" b="1" dirty="0" smtClean="0">
              <a:solidFill>
                <a:srgbClr val="0070C0"/>
              </a:solidFill>
              <a:cs typeface="B Nazanin" pitchFamily="2" charset="-78"/>
            </a:endParaRPr>
          </a:p>
          <a:p>
            <a:pPr algn="r" rtl="1"/>
            <a:r>
              <a:rPr lang="fa-IR" sz="2000" dirty="0"/>
              <a:t/>
            </a:r>
            <a:br>
              <a:rPr lang="fa-IR" sz="2000" dirty="0"/>
            </a:br>
            <a:r>
              <a:rPr lang="fa-IR" sz="2000" b="1" dirty="0">
                <a:solidFill>
                  <a:srgbClr val="0070C0"/>
                </a:solidFill>
                <a:cs typeface="B Nazanin" pitchFamily="2" charset="-78"/>
              </a:rPr>
              <a:t>آستيگماتيسم منظم</a:t>
            </a:r>
            <a:r>
              <a:rPr lang="fa-IR" sz="2000" b="1" dirty="0" smtClean="0">
                <a:solidFill>
                  <a:srgbClr val="0070C0"/>
                </a:solidFill>
                <a:cs typeface="B Nazanin" pitchFamily="2" charset="-78"/>
              </a:rPr>
              <a:t>:</a:t>
            </a:r>
            <a:endParaRPr lang="en-US" sz="2000" b="1" dirty="0" smtClean="0">
              <a:solidFill>
                <a:srgbClr val="0070C0"/>
              </a:solidFill>
              <a:cs typeface="B Nazanin" pitchFamily="2" charset="-78"/>
            </a:endParaRPr>
          </a:p>
          <a:p>
            <a:pPr algn="r" rtl="1"/>
            <a:r>
              <a:rPr lang="fa-IR" sz="2000" b="1" dirty="0" smtClean="0">
                <a:solidFill>
                  <a:srgbClr val="0070C0"/>
                </a:solidFill>
                <a:cs typeface="B Nazanin" pitchFamily="2" charset="-78"/>
              </a:rPr>
              <a:t> </a:t>
            </a:r>
            <a:r>
              <a:rPr lang="fa-IR" sz="2000" b="1" dirty="0">
                <a:cs typeface="B Nazanin" pitchFamily="2" charset="-78"/>
              </a:rPr>
              <a:t>دونيم روزان برهم عمودند، اين دو نيم روزان بصورت افقي يا عمودي مي باشند </a:t>
            </a:r>
            <a:endParaRPr lang="en-US" sz="2000" b="1" dirty="0" smtClean="0">
              <a:cs typeface="B Nazanin" pitchFamily="2" charset="-78"/>
            </a:endParaRPr>
          </a:p>
          <a:p>
            <a:pPr algn="r" rtl="1"/>
            <a:r>
              <a:rPr lang="fa-IR" sz="2000" b="1" dirty="0" smtClean="0">
                <a:cs typeface="B Nazanin" pitchFamily="2" charset="-78"/>
              </a:rPr>
              <a:t>درصورتيكه </a:t>
            </a:r>
            <a:r>
              <a:rPr lang="fa-IR" sz="2000" b="1" dirty="0">
                <a:cs typeface="B Nazanin" pitchFamily="2" charset="-78"/>
              </a:rPr>
              <a:t>نيم روزان هاي عمودبرهم،افقي و عمودي نباشند </a:t>
            </a:r>
            <a:r>
              <a:rPr lang="fa-IR" sz="2000" b="1" dirty="0">
                <a:solidFill>
                  <a:srgbClr val="0070C0"/>
                </a:solidFill>
                <a:cs typeface="B Nazanin" pitchFamily="2" charset="-78"/>
              </a:rPr>
              <a:t>آستيگماتيسم مايل </a:t>
            </a:r>
            <a:r>
              <a:rPr lang="fa-IR" sz="2000" b="1" dirty="0">
                <a:cs typeface="B Nazanin" pitchFamily="2" charset="-78"/>
              </a:rPr>
              <a:t>گويند</a:t>
            </a:r>
            <a:r>
              <a:rPr lang="fa-IR" sz="2000" b="1" dirty="0" smtClean="0">
                <a:cs typeface="B Nazanin" pitchFamily="2" charset="-78"/>
              </a:rPr>
              <a:t>.</a:t>
            </a:r>
            <a:endParaRPr lang="en-US" sz="2000" b="1" dirty="0" smtClean="0">
              <a:cs typeface="B Nazanin" pitchFamily="2" charset="-78"/>
            </a:endParaRPr>
          </a:p>
          <a:p>
            <a:pPr algn="r" rtl="1"/>
            <a:r>
              <a:rPr lang="fa-IR" sz="2000" b="1" dirty="0">
                <a:cs typeface="B Nazanin" pitchFamily="2" charset="-78"/>
              </a:rPr>
              <a:t/>
            </a:r>
            <a:br>
              <a:rPr lang="fa-IR" sz="2000" b="1" dirty="0">
                <a:cs typeface="B Nazanin" pitchFamily="2" charset="-78"/>
              </a:rPr>
            </a:br>
            <a:r>
              <a:rPr lang="fa-IR" sz="2000" dirty="0"/>
              <a:t> </a:t>
            </a:r>
            <a:r>
              <a:rPr lang="fa-IR" sz="2000" b="1" dirty="0">
                <a:solidFill>
                  <a:srgbClr val="0070C0"/>
                </a:solidFill>
                <a:cs typeface="B Nazanin" pitchFamily="2" charset="-78"/>
              </a:rPr>
              <a:t>آستيگماتيسم نامنظم</a:t>
            </a:r>
            <a:r>
              <a:rPr lang="fa-IR" sz="2000" dirty="0"/>
              <a:t>: </a:t>
            </a:r>
            <a:endParaRPr lang="en-US" sz="2000" dirty="0" smtClean="0"/>
          </a:p>
          <a:p>
            <a:pPr algn="r" rtl="1"/>
            <a:r>
              <a:rPr lang="fa-IR" sz="2000" b="1" dirty="0">
                <a:cs typeface="B Nazanin" pitchFamily="2" charset="-78"/>
              </a:rPr>
              <a:t>نيم روزان هاي سيستم آستيگماتيسم در راستاهاي گوناگون باهم فرق مي كنند.با عينك معمولي قابل تصحيح نمي باشند(جراحي قرنيه)</a:t>
            </a:r>
            <a:endParaRPr lang="en-US" sz="2000" b="1" dirty="0">
              <a:cs typeface="B Nazanin" pitchFamily="2" charset="-78"/>
            </a:endParaRPr>
          </a:p>
          <a:p>
            <a:pPr algn="r" rtl="1"/>
            <a:r>
              <a:rPr lang="fa-IR" sz="2000" dirty="0"/>
              <a:t/>
            </a:r>
            <a:br>
              <a:rPr lang="fa-IR" sz="2000" dirty="0"/>
            </a:br>
            <a:endParaRPr lang="en-US" sz="2000" dirty="0"/>
          </a:p>
        </p:txBody>
      </p:sp>
    </p:spTree>
    <p:extLst>
      <p:ext uri="{BB962C8B-B14F-4D97-AF65-F5344CB8AC3E}">
        <p14:creationId xmlns:p14="http://schemas.microsoft.com/office/powerpoint/2010/main" val="2666215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00"/>
                                        <p:tgtEl>
                                          <p:spTgt spid="3">
                                            <p:txEl>
                                              <p:pRg st="3" end="3"/>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ipe(down)">
                                      <p:cBhvr>
                                        <p:cTn id="18" dur="500"/>
                                        <p:tgtEl>
                                          <p:spTgt spid="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wheel(1)">
                                      <p:cBhvr>
                                        <p:cTn id="23" dur="2000"/>
                                        <p:tgtEl>
                                          <p:spTgt spid="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wipe(down)">
                                      <p:cBhvr>
                                        <p:cTn id="28" dur="500"/>
                                        <p:tgtEl>
                                          <p:spTgt spid="3">
                                            <p:txEl>
                                              <p:pRg st="6" end="6"/>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wipe(down)">
                                      <p:cBhvr>
                                        <p:cTn id="31" dur="500"/>
                                        <p:tgtEl>
                                          <p:spTgt spid="3">
                                            <p:txEl>
                                              <p:pRg st="7" end="7"/>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Effect transition="in" filter="wipe(down)">
                                      <p:cBhvr>
                                        <p:cTn id="34" dur="500"/>
                                        <p:tgtEl>
                                          <p:spTgt spid="3">
                                            <p:txEl>
                                              <p:pRg st="8" end="8"/>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Effect transition="in" filter="wipe(down)">
                                      <p:cBhvr>
                                        <p:cTn id="39" dur="580">
                                          <p:stCondLst>
                                            <p:cond delay="0"/>
                                          </p:stCondLst>
                                        </p:cTn>
                                        <p:tgtEl>
                                          <p:spTgt spid="3">
                                            <p:txEl>
                                              <p:pRg st="9" end="9"/>
                                            </p:txEl>
                                          </p:spTgt>
                                        </p:tgtEl>
                                      </p:cBhvr>
                                    </p:animEffect>
                                    <p:anim calcmode="lin" valueType="num">
                                      <p:cBhvr>
                                        <p:cTn id="40"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9" end="9"/>
                                            </p:txEl>
                                          </p:spTgt>
                                        </p:tgtEl>
                                      </p:cBhvr>
                                      <p:to x="100000" y="60000"/>
                                    </p:animScale>
                                    <p:animScale>
                                      <p:cBhvr>
                                        <p:cTn id="46" dur="166" decel="50000">
                                          <p:stCondLst>
                                            <p:cond delay="676"/>
                                          </p:stCondLst>
                                        </p:cTn>
                                        <p:tgtEl>
                                          <p:spTgt spid="3">
                                            <p:txEl>
                                              <p:pRg st="9" end="9"/>
                                            </p:txEl>
                                          </p:spTgt>
                                        </p:tgtEl>
                                      </p:cBhvr>
                                      <p:to x="100000" y="100000"/>
                                    </p:animScale>
                                    <p:animScale>
                                      <p:cBhvr>
                                        <p:cTn id="47" dur="26">
                                          <p:stCondLst>
                                            <p:cond delay="1312"/>
                                          </p:stCondLst>
                                        </p:cTn>
                                        <p:tgtEl>
                                          <p:spTgt spid="3">
                                            <p:txEl>
                                              <p:pRg st="9" end="9"/>
                                            </p:txEl>
                                          </p:spTgt>
                                        </p:tgtEl>
                                      </p:cBhvr>
                                      <p:to x="100000" y="80000"/>
                                    </p:animScale>
                                    <p:animScale>
                                      <p:cBhvr>
                                        <p:cTn id="48" dur="166" decel="50000">
                                          <p:stCondLst>
                                            <p:cond delay="1338"/>
                                          </p:stCondLst>
                                        </p:cTn>
                                        <p:tgtEl>
                                          <p:spTgt spid="3">
                                            <p:txEl>
                                              <p:pRg st="9" end="9"/>
                                            </p:txEl>
                                          </p:spTgt>
                                        </p:tgtEl>
                                      </p:cBhvr>
                                      <p:to x="100000" y="100000"/>
                                    </p:animScale>
                                    <p:animScale>
                                      <p:cBhvr>
                                        <p:cTn id="49" dur="26">
                                          <p:stCondLst>
                                            <p:cond delay="1642"/>
                                          </p:stCondLst>
                                        </p:cTn>
                                        <p:tgtEl>
                                          <p:spTgt spid="3">
                                            <p:txEl>
                                              <p:pRg st="9" end="9"/>
                                            </p:txEl>
                                          </p:spTgt>
                                        </p:tgtEl>
                                      </p:cBhvr>
                                      <p:to x="100000" y="90000"/>
                                    </p:animScale>
                                    <p:animScale>
                                      <p:cBhvr>
                                        <p:cTn id="50" dur="166" decel="50000">
                                          <p:stCondLst>
                                            <p:cond delay="1668"/>
                                          </p:stCondLst>
                                        </p:cTn>
                                        <p:tgtEl>
                                          <p:spTgt spid="3">
                                            <p:txEl>
                                              <p:pRg st="9" end="9"/>
                                            </p:txEl>
                                          </p:spTgt>
                                        </p:tgtEl>
                                      </p:cBhvr>
                                      <p:to x="100000" y="100000"/>
                                    </p:animScale>
                                    <p:animScale>
                                      <p:cBhvr>
                                        <p:cTn id="51" dur="26">
                                          <p:stCondLst>
                                            <p:cond delay="1808"/>
                                          </p:stCondLst>
                                        </p:cTn>
                                        <p:tgtEl>
                                          <p:spTgt spid="3">
                                            <p:txEl>
                                              <p:pRg st="9" end="9"/>
                                            </p:txEl>
                                          </p:spTgt>
                                        </p:tgtEl>
                                      </p:cBhvr>
                                      <p:to x="100000" y="95000"/>
                                    </p:animScale>
                                    <p:animScale>
                                      <p:cBhvr>
                                        <p:cTn id="52" dur="166" decel="50000">
                                          <p:stCondLst>
                                            <p:cond delay="1834"/>
                                          </p:stCondLst>
                                        </p:cTn>
                                        <p:tgtEl>
                                          <p:spTgt spid="3">
                                            <p:txEl>
                                              <p:pRg st="9" end="9"/>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Effect transition="in" filter="wipe(down)">
                                      <p:cBhvr>
                                        <p:cTn id="55" dur="580">
                                          <p:stCondLst>
                                            <p:cond delay="0"/>
                                          </p:stCondLst>
                                        </p:cTn>
                                        <p:tgtEl>
                                          <p:spTgt spid="3">
                                            <p:txEl>
                                              <p:pRg st="10" end="10"/>
                                            </p:txEl>
                                          </p:spTgt>
                                        </p:tgtEl>
                                      </p:cBhvr>
                                    </p:animEffect>
                                    <p:anim calcmode="lin" valueType="num">
                                      <p:cBhvr>
                                        <p:cTn id="56" dur="1822" tmFilter="0,0; 0.14,0.36; 0.43,0.73; 0.71,0.91; 1.0,1.0">
                                          <p:stCondLst>
                                            <p:cond delay="0"/>
                                          </p:stCondLst>
                                        </p:cTn>
                                        <p:tgtEl>
                                          <p:spTgt spid="3">
                                            <p:txEl>
                                              <p:pRg st="10" end="10"/>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10" end="10"/>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10" end="10"/>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10" end="10"/>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10" end="10"/>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10" end="10"/>
                                            </p:txEl>
                                          </p:spTgt>
                                        </p:tgtEl>
                                      </p:cBhvr>
                                      <p:to x="100000" y="60000"/>
                                    </p:animScale>
                                    <p:animScale>
                                      <p:cBhvr>
                                        <p:cTn id="62" dur="166" decel="50000">
                                          <p:stCondLst>
                                            <p:cond delay="676"/>
                                          </p:stCondLst>
                                        </p:cTn>
                                        <p:tgtEl>
                                          <p:spTgt spid="3">
                                            <p:txEl>
                                              <p:pRg st="10" end="10"/>
                                            </p:txEl>
                                          </p:spTgt>
                                        </p:tgtEl>
                                      </p:cBhvr>
                                      <p:to x="100000" y="100000"/>
                                    </p:animScale>
                                    <p:animScale>
                                      <p:cBhvr>
                                        <p:cTn id="63" dur="26">
                                          <p:stCondLst>
                                            <p:cond delay="1312"/>
                                          </p:stCondLst>
                                        </p:cTn>
                                        <p:tgtEl>
                                          <p:spTgt spid="3">
                                            <p:txEl>
                                              <p:pRg st="10" end="10"/>
                                            </p:txEl>
                                          </p:spTgt>
                                        </p:tgtEl>
                                      </p:cBhvr>
                                      <p:to x="100000" y="80000"/>
                                    </p:animScale>
                                    <p:animScale>
                                      <p:cBhvr>
                                        <p:cTn id="64" dur="166" decel="50000">
                                          <p:stCondLst>
                                            <p:cond delay="1338"/>
                                          </p:stCondLst>
                                        </p:cTn>
                                        <p:tgtEl>
                                          <p:spTgt spid="3">
                                            <p:txEl>
                                              <p:pRg st="10" end="10"/>
                                            </p:txEl>
                                          </p:spTgt>
                                        </p:tgtEl>
                                      </p:cBhvr>
                                      <p:to x="100000" y="100000"/>
                                    </p:animScale>
                                    <p:animScale>
                                      <p:cBhvr>
                                        <p:cTn id="65" dur="26">
                                          <p:stCondLst>
                                            <p:cond delay="1642"/>
                                          </p:stCondLst>
                                        </p:cTn>
                                        <p:tgtEl>
                                          <p:spTgt spid="3">
                                            <p:txEl>
                                              <p:pRg st="10" end="10"/>
                                            </p:txEl>
                                          </p:spTgt>
                                        </p:tgtEl>
                                      </p:cBhvr>
                                      <p:to x="100000" y="90000"/>
                                    </p:animScale>
                                    <p:animScale>
                                      <p:cBhvr>
                                        <p:cTn id="66" dur="166" decel="50000">
                                          <p:stCondLst>
                                            <p:cond delay="1668"/>
                                          </p:stCondLst>
                                        </p:cTn>
                                        <p:tgtEl>
                                          <p:spTgt spid="3">
                                            <p:txEl>
                                              <p:pRg st="10" end="10"/>
                                            </p:txEl>
                                          </p:spTgt>
                                        </p:tgtEl>
                                      </p:cBhvr>
                                      <p:to x="100000" y="100000"/>
                                    </p:animScale>
                                    <p:animScale>
                                      <p:cBhvr>
                                        <p:cTn id="67" dur="26">
                                          <p:stCondLst>
                                            <p:cond delay="1808"/>
                                          </p:stCondLst>
                                        </p:cTn>
                                        <p:tgtEl>
                                          <p:spTgt spid="3">
                                            <p:txEl>
                                              <p:pRg st="10" end="10"/>
                                            </p:txEl>
                                          </p:spTgt>
                                        </p:tgtEl>
                                      </p:cBhvr>
                                      <p:to x="100000" y="95000"/>
                                    </p:animScale>
                                    <p:animScale>
                                      <p:cBhvr>
                                        <p:cTn id="68" dur="166" decel="50000">
                                          <p:stCondLst>
                                            <p:cond delay="1834"/>
                                          </p:stCondLst>
                                        </p:cTn>
                                        <p:tgtEl>
                                          <p:spTgt spid="3">
                                            <p:txEl>
                                              <p:pRg st="10" end="1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738"/>
            <a:ext cx="8229600" cy="5897563"/>
          </a:xfrm>
        </p:spPr>
        <p:txBody>
          <a:bodyPr>
            <a:normAutofit/>
          </a:bodyPr>
          <a:lstStyle/>
          <a:p>
            <a:pPr algn="r" rtl="1"/>
            <a:r>
              <a:rPr lang="fa-IR" sz="2400" dirty="0">
                <a:solidFill>
                  <a:srgbClr val="0070C0"/>
                </a:solidFill>
              </a:rPr>
              <a:t>گروه بندي آستيگماتيسم </a:t>
            </a:r>
            <a:r>
              <a:rPr lang="fa-IR" sz="2400" dirty="0" smtClean="0">
                <a:solidFill>
                  <a:srgbClr val="0070C0"/>
                </a:solidFill>
              </a:rPr>
              <a:t>منظم</a:t>
            </a:r>
            <a:endParaRPr lang="en-US" sz="2400" dirty="0" smtClean="0">
              <a:solidFill>
                <a:srgbClr val="0070C0"/>
              </a:solidFill>
            </a:endParaRPr>
          </a:p>
          <a:p>
            <a:pPr algn="r" rtl="1"/>
            <a:r>
              <a:rPr lang="fa-IR" sz="2400" dirty="0" smtClean="0">
                <a:solidFill>
                  <a:srgbClr val="0070C0"/>
                </a:solidFill>
              </a:rPr>
              <a:t>(</a:t>
            </a:r>
            <a:r>
              <a:rPr lang="fa-IR" sz="2400" dirty="0">
                <a:solidFill>
                  <a:srgbClr val="0070C0"/>
                </a:solidFill>
              </a:rPr>
              <a:t>ساده- مركب- درهم</a:t>
            </a:r>
            <a:r>
              <a:rPr lang="fa-IR" sz="2400" dirty="0" smtClean="0">
                <a:solidFill>
                  <a:srgbClr val="0070C0"/>
                </a:solidFill>
              </a:rPr>
              <a:t>)</a:t>
            </a:r>
            <a:endParaRPr lang="en-US" sz="2400" dirty="0" smtClean="0">
              <a:solidFill>
                <a:srgbClr val="0070C0"/>
              </a:solidFill>
            </a:endParaRPr>
          </a:p>
          <a:p>
            <a:pPr algn="r" rtl="1"/>
            <a:r>
              <a:rPr lang="fa-IR" sz="2000" b="1" dirty="0">
                <a:cs typeface="B Nazanin" pitchFamily="2" charset="-78"/>
              </a:rPr>
              <a:t/>
            </a:r>
            <a:br>
              <a:rPr lang="fa-IR" sz="2000" b="1" dirty="0">
                <a:cs typeface="B Nazanin" pitchFamily="2" charset="-78"/>
              </a:rPr>
            </a:br>
            <a:r>
              <a:rPr lang="fa-IR" sz="2000" b="1" dirty="0">
                <a:cs typeface="B Nazanin" pitchFamily="2" charset="-78"/>
              </a:rPr>
              <a:t> </a:t>
            </a:r>
            <a:r>
              <a:rPr lang="fa-IR" sz="2000" b="1" dirty="0">
                <a:solidFill>
                  <a:srgbClr val="0070C0"/>
                </a:solidFill>
                <a:cs typeface="B Nazanin" pitchFamily="2" charset="-78"/>
              </a:rPr>
              <a:t>آستيگماتيسم ساده</a:t>
            </a:r>
            <a:r>
              <a:rPr lang="fa-IR" sz="2000" b="1" dirty="0">
                <a:cs typeface="B Nazanin" pitchFamily="2" charset="-78"/>
              </a:rPr>
              <a:t>: </a:t>
            </a:r>
            <a:endParaRPr lang="en-US" sz="2000" b="1" dirty="0" smtClean="0">
              <a:cs typeface="B Nazanin" pitchFamily="2" charset="-78"/>
            </a:endParaRPr>
          </a:p>
          <a:p>
            <a:pPr algn="r" rtl="1"/>
            <a:r>
              <a:rPr lang="fa-IR" sz="2000" b="1" dirty="0" smtClean="0">
                <a:cs typeface="B Nazanin" pitchFamily="2" charset="-78"/>
              </a:rPr>
              <a:t>يكي </a:t>
            </a:r>
            <a:r>
              <a:rPr lang="fa-IR" sz="2000" b="1" dirty="0">
                <a:cs typeface="B Nazanin" pitchFamily="2" charset="-78"/>
              </a:rPr>
              <a:t>از كانونها روي شبكيه،درحاليكه كانون ديگر در جلو يا پشت شبكيه قرارمي </a:t>
            </a:r>
            <a:r>
              <a:rPr lang="fa-IR" sz="2000" b="1" dirty="0" smtClean="0">
                <a:cs typeface="B Nazanin" pitchFamily="2" charset="-78"/>
              </a:rPr>
              <a:t>گيرد</a:t>
            </a:r>
            <a:endParaRPr lang="en-US" sz="2000" b="1" dirty="0" smtClean="0">
              <a:cs typeface="B Nazanin" pitchFamily="2" charset="-78"/>
            </a:endParaRPr>
          </a:p>
          <a:p>
            <a:pPr algn="r" rtl="1"/>
            <a:r>
              <a:rPr lang="fa-IR" sz="2000" b="1" dirty="0">
                <a:cs typeface="B Nazanin" pitchFamily="2" charset="-78"/>
              </a:rPr>
              <a:t/>
            </a:r>
            <a:br>
              <a:rPr lang="fa-IR" sz="2000" b="1" dirty="0">
                <a:cs typeface="B Nazanin" pitchFamily="2" charset="-78"/>
              </a:rPr>
            </a:br>
            <a:r>
              <a:rPr lang="fa-IR" sz="2000" b="1" dirty="0">
                <a:cs typeface="B Nazanin" pitchFamily="2" charset="-78"/>
              </a:rPr>
              <a:t> </a:t>
            </a:r>
            <a:r>
              <a:rPr lang="fa-IR" sz="2000" b="1" dirty="0">
                <a:solidFill>
                  <a:srgbClr val="0070C0"/>
                </a:solidFill>
                <a:cs typeface="B Nazanin" pitchFamily="2" charset="-78"/>
              </a:rPr>
              <a:t>آستيگماتيسم مركب: </a:t>
            </a:r>
            <a:endParaRPr lang="en-US" sz="2000" b="1" dirty="0" smtClean="0">
              <a:solidFill>
                <a:srgbClr val="0070C0"/>
              </a:solidFill>
              <a:cs typeface="B Nazanin" pitchFamily="2" charset="-78"/>
            </a:endParaRPr>
          </a:p>
          <a:p>
            <a:pPr algn="r" rtl="1"/>
            <a:r>
              <a:rPr lang="fa-IR" sz="2000" b="1" dirty="0" smtClean="0">
                <a:cs typeface="B Nazanin" pitchFamily="2" charset="-78"/>
              </a:rPr>
              <a:t>هيچ </a:t>
            </a:r>
            <a:r>
              <a:rPr lang="fa-IR" sz="2000" b="1" dirty="0">
                <a:cs typeface="B Nazanin" pitchFamily="2" charset="-78"/>
              </a:rPr>
              <a:t>يك از كانون روي شبكيه نيست،هردوپشت(آستيگماتيسم دوربين مركب) يا هردو كانون در جلوي شبكيه(آستيگماتيسم نزديك بين مركب) گفته مي شود</a:t>
            </a:r>
            <a:r>
              <a:rPr lang="fa-IR" sz="2000" b="1" dirty="0" smtClean="0">
                <a:cs typeface="B Nazanin" pitchFamily="2" charset="-78"/>
              </a:rPr>
              <a:t>.</a:t>
            </a:r>
            <a:endParaRPr lang="en-US" sz="2000" b="1" dirty="0" smtClean="0">
              <a:cs typeface="B Nazanin" pitchFamily="2" charset="-78"/>
            </a:endParaRPr>
          </a:p>
          <a:p>
            <a:pPr algn="r" rtl="1"/>
            <a:endParaRPr lang="fa-IR" sz="2000" b="1" dirty="0">
              <a:cs typeface="B Nazanin" pitchFamily="2" charset="-78"/>
            </a:endParaRPr>
          </a:p>
          <a:p>
            <a:pPr algn="r" rtl="1"/>
            <a:r>
              <a:rPr lang="fa-IR" sz="2000" b="1" dirty="0">
                <a:solidFill>
                  <a:srgbClr val="0070C0"/>
                </a:solidFill>
                <a:cs typeface="B Nazanin" pitchFamily="2" charset="-78"/>
              </a:rPr>
              <a:t>آستيگماتيسم درهم</a:t>
            </a:r>
            <a:r>
              <a:rPr lang="fa-IR" sz="2000" b="1" dirty="0" smtClean="0">
                <a:solidFill>
                  <a:srgbClr val="0070C0"/>
                </a:solidFill>
                <a:cs typeface="B Nazanin" pitchFamily="2" charset="-78"/>
              </a:rPr>
              <a:t>:</a:t>
            </a:r>
            <a:endParaRPr lang="en-US" sz="2000" b="1" dirty="0" smtClean="0">
              <a:solidFill>
                <a:srgbClr val="0070C0"/>
              </a:solidFill>
              <a:cs typeface="B Nazanin" pitchFamily="2" charset="-78"/>
            </a:endParaRPr>
          </a:p>
          <a:p>
            <a:pPr algn="r" rtl="1"/>
            <a:r>
              <a:rPr lang="fa-IR" sz="2000" b="1" dirty="0" smtClean="0">
                <a:cs typeface="B Nazanin" pitchFamily="2" charset="-78"/>
              </a:rPr>
              <a:t> </a:t>
            </a:r>
            <a:r>
              <a:rPr lang="fa-IR" sz="2000" b="1" dirty="0">
                <a:cs typeface="B Nazanin" pitchFamily="2" charset="-78"/>
              </a:rPr>
              <a:t>يك كانون در جلو و كانون ديگر در پشت شبكيه قرار دارد. يا به زبان ديگر چگونگي شكست در يك راستا دوربين و در راستاي ديگر نزديك بين است.</a:t>
            </a:r>
          </a:p>
        </p:txBody>
      </p:sp>
    </p:spTree>
    <p:extLst>
      <p:ext uri="{BB962C8B-B14F-4D97-AF65-F5344CB8AC3E}">
        <p14:creationId xmlns:p14="http://schemas.microsoft.com/office/powerpoint/2010/main" val="311006202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6400800"/>
          </a:xfrm>
        </p:spPr>
        <p:txBody>
          <a:bodyPr>
            <a:normAutofit/>
          </a:bodyPr>
          <a:lstStyle/>
          <a:p>
            <a:pPr algn="r" rtl="1"/>
            <a:r>
              <a:rPr lang="fa-IR" sz="2400" b="1" dirty="0">
                <a:solidFill>
                  <a:srgbClr val="0070C0"/>
                </a:solidFill>
                <a:cs typeface="B Nazanin" pitchFamily="2" charset="-78"/>
              </a:rPr>
              <a:t>تشخيص آستيگماتيسم نامنظم (قرنيه اي</a:t>
            </a:r>
            <a:r>
              <a:rPr lang="fa-IR" sz="2400" b="1" dirty="0" smtClean="0">
                <a:solidFill>
                  <a:srgbClr val="0070C0"/>
                </a:solidFill>
                <a:cs typeface="B Nazanin" pitchFamily="2" charset="-78"/>
              </a:rPr>
              <a:t>):</a:t>
            </a:r>
            <a:endParaRPr lang="en-US" sz="2400" b="1" dirty="0" smtClean="0">
              <a:solidFill>
                <a:srgbClr val="0070C0"/>
              </a:solidFill>
              <a:cs typeface="B Nazanin" pitchFamily="2" charset="-78"/>
            </a:endParaRPr>
          </a:p>
          <a:p>
            <a:pPr algn="r" rtl="1"/>
            <a:r>
              <a:rPr lang="fa-IR" sz="2000" dirty="0" smtClean="0">
                <a:solidFill>
                  <a:srgbClr val="0070C0"/>
                </a:solidFill>
              </a:rPr>
              <a:t> </a:t>
            </a:r>
            <a:r>
              <a:rPr lang="fa-IR" sz="2000" b="1" dirty="0">
                <a:cs typeface="B Nazanin" pitchFamily="2" charset="-78"/>
              </a:rPr>
              <a:t>با ديدن بازتاب از سطح قرنيه به سادگي مي توان تشخيص داد، در اين كار از </a:t>
            </a:r>
            <a:r>
              <a:rPr lang="fa-IR" sz="2000" b="1" dirty="0">
                <a:solidFill>
                  <a:srgbClr val="0070C0"/>
                </a:solidFill>
                <a:cs typeface="B Nazanin" pitchFamily="2" charset="-78"/>
              </a:rPr>
              <a:t>صفه پلاسيدو </a:t>
            </a:r>
            <a:r>
              <a:rPr lang="fa-IR" sz="2000" b="1" dirty="0">
                <a:cs typeface="B Nazanin" pitchFamily="2" charset="-78"/>
              </a:rPr>
              <a:t>يا </a:t>
            </a:r>
            <a:r>
              <a:rPr lang="fa-IR" sz="2000" b="1" dirty="0">
                <a:solidFill>
                  <a:srgbClr val="0070C0"/>
                </a:solidFill>
                <a:cs typeface="B Nazanin" pitchFamily="2" charset="-78"/>
              </a:rPr>
              <a:t>كراتوسكوپ</a:t>
            </a:r>
            <a:r>
              <a:rPr lang="fa-IR" sz="2000" b="1" dirty="0">
                <a:cs typeface="B Nazanin" pitchFamily="2" charset="-78"/>
              </a:rPr>
              <a:t> كه صفه دايره اي كه بر روي آن دايره هاي سياه و سفيد هم مركزي رسم شده است، در كراتوسكوپي بازتاب اين دايره هاي هم مركزازقرنيه از سوراخ موجود درآن ديده يا عكسبرداري مي گردد</a:t>
            </a:r>
            <a:r>
              <a:rPr lang="fa-IR" sz="2000" b="1" dirty="0" smtClean="0">
                <a:cs typeface="B Nazanin" pitchFamily="2" charset="-78"/>
              </a:rPr>
              <a:t>.</a:t>
            </a:r>
            <a:endParaRPr lang="en-US" sz="2000" b="1" dirty="0" smtClean="0">
              <a:cs typeface="B Nazanin" pitchFamily="2" charset="-78"/>
            </a:endParaRPr>
          </a:p>
          <a:p>
            <a:pPr algn="r" rtl="1"/>
            <a:r>
              <a:rPr lang="fa-IR" sz="2000" dirty="0"/>
              <a:t/>
            </a:r>
            <a:br>
              <a:rPr lang="fa-IR" sz="2000" dirty="0"/>
            </a:br>
            <a:r>
              <a:rPr lang="fa-IR" sz="2000" dirty="0"/>
              <a:t>دادن شماره عينك: هرچشم بطور جداگانه آزمايش مي شود، بنابراين عدسي هر چشم جداگانه مشخص مي شود</a:t>
            </a:r>
            <a:br>
              <a:rPr lang="fa-IR" sz="2000" dirty="0"/>
            </a:br>
            <a:r>
              <a:rPr lang="fa-IR" sz="2000" dirty="0"/>
              <a:t>همگرا(+) واگرا(-) چشم راست(</a:t>
            </a:r>
            <a:r>
              <a:rPr lang="en-US" sz="2000" dirty="0"/>
              <a:t>OD</a:t>
            </a:r>
            <a:r>
              <a:rPr lang="fa-IR" sz="2000" dirty="0"/>
              <a:t>) چشم چپ (</a:t>
            </a:r>
            <a:r>
              <a:rPr lang="en-US" sz="2000" dirty="0"/>
              <a:t>OG</a:t>
            </a:r>
            <a:r>
              <a:rPr lang="fa-IR" sz="2000" dirty="0"/>
              <a:t>) كروي </a:t>
            </a:r>
            <a:r>
              <a:rPr lang="en-US" sz="2000" dirty="0" err="1"/>
              <a:t>Sph</a:t>
            </a:r>
            <a:r>
              <a:rPr lang="fa-IR" sz="2000" dirty="0"/>
              <a:t> و استوانه اي </a:t>
            </a:r>
            <a:r>
              <a:rPr lang="en-US" sz="2000" dirty="0" err="1"/>
              <a:t>Cyl</a:t>
            </a:r>
            <a:r>
              <a:rPr lang="fa-IR" sz="2000" dirty="0"/>
              <a:t> </a:t>
            </a:r>
            <a:br>
              <a:rPr lang="fa-IR" sz="2000" dirty="0"/>
            </a:br>
            <a:r>
              <a:rPr lang="en-US" sz="2000" dirty="0"/>
              <a:t>OD=1.5Sph </a:t>
            </a:r>
            <a:r>
              <a:rPr lang="fa-IR" sz="2000" dirty="0"/>
              <a:t>و </a:t>
            </a:r>
            <a:r>
              <a:rPr lang="en-US" sz="2000" dirty="0"/>
              <a:t>OG=2 </a:t>
            </a:r>
            <a:r>
              <a:rPr lang="en-US" sz="2000" dirty="0" err="1"/>
              <a:t>Sph</a:t>
            </a:r>
            <a:r>
              <a:rPr lang="fa-IR" sz="2000" dirty="0"/>
              <a:t>        &amp; </a:t>
            </a:r>
            <a:r>
              <a:rPr lang="en-US" sz="2000" dirty="0"/>
              <a:t>OD= -1.5 </a:t>
            </a:r>
            <a:r>
              <a:rPr lang="en-US" sz="2000" dirty="0" err="1"/>
              <a:t>Cyl</a:t>
            </a:r>
            <a:r>
              <a:rPr lang="en-US" sz="2000" dirty="0"/>
              <a:t> *45                          </a:t>
            </a:r>
            <a:r>
              <a:rPr lang="fa-IR" sz="2000" dirty="0"/>
              <a:t> </a:t>
            </a:r>
            <a:br>
              <a:rPr lang="fa-IR" sz="2000" dirty="0"/>
            </a:br>
            <a:r>
              <a:rPr lang="en-US" sz="2000" dirty="0"/>
              <a:t>OD=+0.75Sph +0.5 </a:t>
            </a:r>
            <a:r>
              <a:rPr lang="en-US" sz="2000" dirty="0" err="1"/>
              <a:t>Cyl</a:t>
            </a:r>
            <a:r>
              <a:rPr lang="en-US" sz="2000" dirty="0"/>
              <a:t> *45</a:t>
            </a:r>
            <a:r>
              <a:rPr lang="fa-IR" sz="2000" dirty="0"/>
              <a:t>         </a:t>
            </a:r>
            <a:r>
              <a:rPr lang="en-US" sz="2000" dirty="0"/>
              <a:t>OG=+1.25Sph +0.75Cyl85            </a:t>
            </a:r>
            <a:r>
              <a:rPr lang="fa-IR" sz="2000" dirty="0"/>
              <a:t> </a:t>
            </a:r>
            <a:br>
              <a:rPr lang="fa-IR" sz="2000" dirty="0"/>
            </a:br>
            <a:endParaRPr lang="en-US" sz="2000" dirty="0"/>
          </a:p>
        </p:txBody>
      </p:sp>
    </p:spTree>
    <p:extLst>
      <p:ext uri="{BB962C8B-B14F-4D97-AF65-F5344CB8AC3E}">
        <p14:creationId xmlns:p14="http://schemas.microsoft.com/office/powerpoint/2010/main" val="317780309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hossein\book1\ketab takavar\fasl1-1\Offprints Order Form 0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1905000"/>
            <a:ext cx="51816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524001" y="1219202"/>
            <a:ext cx="7016472" cy="45176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5536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heel(1)">
                                      <p:cBhvr>
                                        <p:cTn id="7" dur="20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4098"/>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nodeType="clickEffect">
                                  <p:stCondLst>
                                    <p:cond delay="0"/>
                                  </p:stCondLst>
                                  <p:childTnLst>
                                    <p:set>
                                      <p:cBhvr>
                                        <p:cTn id="15" dur="1" fill="hold">
                                          <p:stCondLst>
                                            <p:cond delay="0"/>
                                          </p:stCondLst>
                                        </p:cTn>
                                        <p:tgtEl>
                                          <p:spTgt spid="4099"/>
                                        </p:tgtEl>
                                        <p:attrNameLst>
                                          <p:attrName>style.visibility</p:attrName>
                                        </p:attrNameLst>
                                      </p:cBhvr>
                                      <p:to>
                                        <p:strVal val="visible"/>
                                      </p:to>
                                    </p:set>
                                    <p:animEffect transition="in" filter="wheel(1)">
                                      <p:cBhvr>
                                        <p:cTn id="16" dur="2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
            <a:ext cx="8686800" cy="6477000"/>
          </a:xfrm>
        </p:spPr>
        <p:txBody>
          <a:bodyPr/>
          <a:lstStyle/>
          <a:p>
            <a:pPr marL="0" lvl="0" indent="0" algn="r" rtl="1" fontAlgn="base">
              <a:lnSpc>
                <a:spcPct val="80000"/>
              </a:lnSpc>
              <a:spcAft>
                <a:spcPct val="0"/>
              </a:spcAft>
              <a:buClr>
                <a:srgbClr val="FFCC00"/>
              </a:buClr>
              <a:buSzPct val="120000"/>
              <a:buNone/>
              <a:defRPr/>
            </a:pPr>
            <a:endParaRPr lang="fa-IR" sz="800" b="1" kern="0" dirty="0">
              <a:solidFill>
                <a:srgbClr val="FFFF66"/>
              </a:solidFill>
              <a:effectLst>
                <a:outerShdw blurRad="38100" dist="38100" dir="2700000" algn="tl">
                  <a:srgbClr val="000000"/>
                </a:outerShdw>
              </a:effectLst>
              <a:latin typeface="Tahoma"/>
            </a:endParaRPr>
          </a:p>
          <a:p>
            <a:pPr marL="0" lvl="0" indent="0" algn="r" rtl="1" fontAlgn="base">
              <a:lnSpc>
                <a:spcPct val="80000"/>
              </a:lnSpc>
              <a:spcAft>
                <a:spcPct val="0"/>
              </a:spcAft>
              <a:buClr>
                <a:srgbClr val="FFCC00"/>
              </a:buClr>
              <a:buSzPct val="120000"/>
              <a:buNone/>
              <a:defRPr/>
            </a:pPr>
            <a:r>
              <a:rPr lang="fa-IR" sz="1800" b="1" kern="0" dirty="0">
                <a:latin typeface="Tahoma"/>
                <a:ea typeface="+mj-ea"/>
                <a:cs typeface="B Nazanin" pitchFamily="2" charset="-78"/>
              </a:rPr>
              <a:t>ليزر(</a:t>
            </a:r>
            <a:r>
              <a:rPr lang="en-US" sz="1800" b="1" kern="0" dirty="0">
                <a:latin typeface="Tahoma"/>
                <a:ea typeface="+mj-ea"/>
                <a:cs typeface="B Nazanin" pitchFamily="2" charset="-78"/>
              </a:rPr>
              <a:t>LASER</a:t>
            </a:r>
            <a:r>
              <a:rPr lang="fa-IR" sz="1800" b="1" kern="0" dirty="0">
                <a:latin typeface="Tahoma"/>
                <a:ea typeface="+mj-ea"/>
                <a:cs typeface="B Nazanin" pitchFamily="2" charset="-78"/>
              </a:rPr>
              <a:t>): (</a:t>
            </a:r>
            <a:r>
              <a:rPr lang="en-US" sz="1800" b="1" kern="0" dirty="0">
                <a:latin typeface="Tahoma"/>
                <a:ea typeface="+mj-ea"/>
                <a:cs typeface="B Nazanin" pitchFamily="2" charset="-78"/>
              </a:rPr>
              <a:t>Light amplification by stimulated emission of radiation</a:t>
            </a:r>
            <a:r>
              <a:rPr lang="fa-IR" sz="1800" b="1" kern="0" dirty="0" smtClean="0">
                <a:latin typeface="Tahoma"/>
                <a:ea typeface="+mj-ea"/>
                <a:cs typeface="B Nazanin" pitchFamily="2" charset="-78"/>
              </a:rPr>
              <a:t>)</a:t>
            </a:r>
          </a:p>
          <a:p>
            <a:pPr marL="0" lvl="0" indent="0" algn="r" rtl="1" fontAlgn="base">
              <a:lnSpc>
                <a:spcPct val="80000"/>
              </a:lnSpc>
              <a:spcAft>
                <a:spcPct val="0"/>
              </a:spcAft>
              <a:buClr>
                <a:srgbClr val="FFCC00"/>
              </a:buClr>
              <a:buSzPct val="120000"/>
              <a:buNone/>
              <a:defRPr/>
            </a:pPr>
            <a:endParaRPr lang="en-US" sz="1800" b="1" kern="0" dirty="0" smtClean="0">
              <a:latin typeface="Tahoma"/>
              <a:ea typeface="+mj-ea"/>
              <a:cs typeface="B Nazanin" pitchFamily="2" charset="-78"/>
            </a:endParaRPr>
          </a:p>
          <a:p>
            <a:pPr marL="0" lvl="0" indent="0" algn="r" rtl="1" fontAlgn="base">
              <a:lnSpc>
                <a:spcPct val="80000"/>
              </a:lnSpc>
              <a:spcAft>
                <a:spcPct val="0"/>
              </a:spcAft>
              <a:buClr>
                <a:srgbClr val="FFCC00"/>
              </a:buClr>
              <a:buSzPct val="120000"/>
              <a:buNone/>
              <a:defRPr/>
            </a:pPr>
            <a:r>
              <a:rPr lang="fa-IR" sz="1800" b="1" dirty="0" smtClean="0"/>
              <a:t>(به معنی </a:t>
            </a:r>
            <a:r>
              <a:rPr lang="ar-SA" sz="1800" b="1" dirty="0" smtClean="0"/>
              <a:t>تقويت </a:t>
            </a:r>
            <a:r>
              <a:rPr lang="ar-SA" sz="1800" b="1" dirty="0"/>
              <a:t>نور بوسيله امواج تحريك شده </a:t>
            </a:r>
            <a:r>
              <a:rPr lang="fa-IR" sz="1800" b="1" dirty="0" smtClean="0"/>
              <a:t>)</a:t>
            </a:r>
          </a:p>
          <a:p>
            <a:pPr marL="0" lvl="0" indent="0" algn="r" rtl="1" fontAlgn="base">
              <a:lnSpc>
                <a:spcPct val="80000"/>
              </a:lnSpc>
              <a:spcAft>
                <a:spcPct val="0"/>
              </a:spcAft>
              <a:buClr>
                <a:srgbClr val="FFCC00"/>
              </a:buClr>
              <a:buSzPct val="120000"/>
              <a:buNone/>
              <a:defRPr/>
            </a:pPr>
            <a:endParaRPr lang="fa-IR" sz="1800" b="1" kern="0" dirty="0">
              <a:latin typeface="Tahoma"/>
              <a:ea typeface="+mj-ea"/>
              <a:cs typeface="B Nazanin" pitchFamily="2" charset="-78"/>
            </a:endParaRPr>
          </a:p>
          <a:p>
            <a:pPr marL="0" lvl="0" indent="0" algn="r" rtl="1" fontAlgn="base">
              <a:lnSpc>
                <a:spcPct val="80000"/>
              </a:lnSpc>
              <a:spcAft>
                <a:spcPct val="0"/>
              </a:spcAft>
              <a:buClr>
                <a:srgbClr val="FFCC00"/>
              </a:buClr>
              <a:buSzPct val="120000"/>
              <a:buNone/>
              <a:defRPr/>
            </a:pPr>
            <a:r>
              <a:rPr lang="fa-IR" sz="1800" b="1" kern="0" dirty="0" smtClean="0">
                <a:solidFill>
                  <a:srgbClr val="FF0000"/>
                </a:solidFill>
                <a:latin typeface="Tahoma"/>
                <a:ea typeface="+mj-ea"/>
                <a:cs typeface="B Nazanin" pitchFamily="2" charset="-78"/>
              </a:rPr>
              <a:t>ليزرها </a:t>
            </a:r>
            <a:r>
              <a:rPr lang="fa-IR" sz="1800" b="1" kern="0" dirty="0">
                <a:solidFill>
                  <a:srgbClr val="FF0000"/>
                </a:solidFill>
                <a:latin typeface="Tahoma"/>
                <a:ea typeface="+mj-ea"/>
                <a:cs typeface="B Nazanin" pitchFamily="2" charset="-78"/>
              </a:rPr>
              <a:t>چشمه ها كوانتومي هستند كه بر پايه تقويت نوسانها امواج الكترومغناطيس اتمها و ملكولها القاء شده است</a:t>
            </a:r>
            <a:r>
              <a:rPr lang="fa-IR" sz="1800" b="1" kern="0" dirty="0" smtClean="0">
                <a:solidFill>
                  <a:srgbClr val="FF0000"/>
                </a:solidFill>
                <a:latin typeface="Tahoma"/>
                <a:ea typeface="+mj-ea"/>
                <a:cs typeface="B Nazanin" pitchFamily="2" charset="-78"/>
              </a:rPr>
              <a:t>.</a:t>
            </a:r>
            <a:endParaRPr lang="en-US" sz="1800" b="1" kern="0" dirty="0" smtClean="0">
              <a:solidFill>
                <a:srgbClr val="FF0000"/>
              </a:solidFill>
              <a:latin typeface="Tahoma"/>
              <a:ea typeface="+mj-ea"/>
              <a:cs typeface="B Nazanin" pitchFamily="2" charset="-78"/>
            </a:endParaRPr>
          </a:p>
          <a:p>
            <a:pPr marL="0" lvl="0" indent="0" algn="r" rtl="1" fontAlgn="base">
              <a:lnSpc>
                <a:spcPct val="80000"/>
              </a:lnSpc>
              <a:spcAft>
                <a:spcPct val="0"/>
              </a:spcAft>
              <a:buClr>
                <a:srgbClr val="FFCC00"/>
              </a:buClr>
              <a:buSzPct val="120000"/>
              <a:buNone/>
              <a:defRPr/>
            </a:pPr>
            <a:endParaRPr lang="fa-IR" sz="1800" b="1" kern="0" dirty="0">
              <a:latin typeface="Tahoma"/>
              <a:ea typeface="+mj-ea"/>
              <a:cs typeface="B Nazanin" pitchFamily="2" charset="-78"/>
            </a:endParaRPr>
          </a:p>
          <a:p>
            <a:pPr marL="0" lvl="0" indent="0" algn="r" rtl="1" fontAlgn="base">
              <a:lnSpc>
                <a:spcPct val="80000"/>
              </a:lnSpc>
              <a:spcAft>
                <a:spcPct val="0"/>
              </a:spcAft>
              <a:buClr>
                <a:srgbClr val="FFCC00"/>
              </a:buClr>
              <a:buSzPct val="120000"/>
              <a:buNone/>
              <a:defRPr/>
            </a:pPr>
            <a:r>
              <a:rPr lang="fa-IR" sz="2200" b="1" kern="0" dirty="0">
                <a:solidFill>
                  <a:srgbClr val="0070C0"/>
                </a:solidFill>
                <a:latin typeface="Tahoma"/>
                <a:ea typeface="+mj-ea"/>
                <a:cs typeface="B Nazanin" pitchFamily="2" charset="-78"/>
              </a:rPr>
              <a:t>گسيل خودبخودي: </a:t>
            </a:r>
            <a:endParaRPr lang="fa-IR" sz="2200" b="1" kern="0" dirty="0" smtClean="0">
              <a:solidFill>
                <a:srgbClr val="0070C0"/>
              </a:solidFill>
              <a:latin typeface="Tahoma"/>
              <a:ea typeface="+mj-ea"/>
              <a:cs typeface="B Nazanin" pitchFamily="2" charset="-78"/>
            </a:endParaRPr>
          </a:p>
          <a:p>
            <a:pPr marL="0" lvl="0" indent="0" algn="r" rtl="1" fontAlgn="base">
              <a:lnSpc>
                <a:spcPct val="80000"/>
              </a:lnSpc>
              <a:spcAft>
                <a:spcPct val="0"/>
              </a:spcAft>
              <a:buClr>
                <a:srgbClr val="FFCC00"/>
              </a:buClr>
              <a:buSzPct val="120000"/>
              <a:buNone/>
              <a:defRPr/>
            </a:pPr>
            <a:r>
              <a:rPr lang="fa-IR" sz="1800" b="1" kern="0" dirty="0" smtClean="0">
                <a:latin typeface="Tahoma"/>
                <a:ea typeface="+mj-ea"/>
                <a:cs typeface="B Nazanin" pitchFamily="2" charset="-78"/>
              </a:rPr>
              <a:t>الكترونها </a:t>
            </a:r>
            <a:r>
              <a:rPr lang="fa-IR" sz="1800" b="1" kern="0" dirty="0">
                <a:latin typeface="Tahoma"/>
                <a:ea typeface="+mj-ea"/>
                <a:cs typeface="B Nazanin" pitchFamily="2" charset="-78"/>
              </a:rPr>
              <a:t>در اطراف اتم در مدارهاي خاصي قرار دارند اگر به آنها انرژي داده شود برانگيخته شده به ترازها بالاتر مي روند، اين الكترونها برانگيخته گرايش دارند به مدارهاي با انرژي كمتر فروافتند، اين فروافتادن سبب تابش فوتون يا امواج الكترومغناطيس همراه است</a:t>
            </a:r>
            <a:r>
              <a:rPr lang="fa-IR" sz="1800" b="1" kern="0" dirty="0" smtClean="0">
                <a:latin typeface="Tahoma"/>
                <a:ea typeface="+mj-ea"/>
                <a:cs typeface="B Nazanin" pitchFamily="2" charset="-78"/>
              </a:rPr>
              <a:t>.</a:t>
            </a:r>
            <a:endParaRPr lang="en-US" sz="1800" b="1" kern="0" dirty="0" smtClean="0">
              <a:latin typeface="Tahoma"/>
              <a:ea typeface="+mj-ea"/>
              <a:cs typeface="B Nazanin" pitchFamily="2" charset="-78"/>
            </a:endParaRPr>
          </a:p>
          <a:p>
            <a:pPr marL="0" lvl="0" indent="0" algn="r" rtl="1" fontAlgn="base">
              <a:lnSpc>
                <a:spcPct val="80000"/>
              </a:lnSpc>
              <a:spcAft>
                <a:spcPct val="0"/>
              </a:spcAft>
              <a:buClr>
                <a:srgbClr val="FFCC00"/>
              </a:buClr>
              <a:buSzPct val="120000"/>
              <a:buNone/>
              <a:defRPr/>
            </a:pPr>
            <a:endParaRPr lang="en-US" sz="1800" b="1" kern="0" dirty="0">
              <a:latin typeface="Tahoma"/>
              <a:ea typeface="+mj-ea"/>
              <a:cs typeface="B Nazanin" pitchFamily="2" charset="-78"/>
            </a:endParaRPr>
          </a:p>
          <a:p>
            <a:pPr marL="0" lvl="0" indent="0" algn="r" rtl="1" fontAlgn="base">
              <a:lnSpc>
                <a:spcPct val="80000"/>
              </a:lnSpc>
              <a:spcAft>
                <a:spcPct val="0"/>
              </a:spcAft>
              <a:buClr>
                <a:srgbClr val="FFCC00"/>
              </a:buClr>
              <a:buSzPct val="120000"/>
              <a:buNone/>
              <a:defRPr/>
            </a:pPr>
            <a:r>
              <a:rPr lang="fa-IR" sz="2200" b="1" kern="0" dirty="0">
                <a:solidFill>
                  <a:srgbClr val="0070C0"/>
                </a:solidFill>
                <a:latin typeface="Tahoma"/>
                <a:ea typeface="+mj-ea"/>
                <a:cs typeface="B Nazanin" pitchFamily="2" charset="-78"/>
              </a:rPr>
              <a:t>گسيل القايي: </a:t>
            </a:r>
            <a:endParaRPr lang="fa-IR" sz="2200" b="1" kern="0" dirty="0" smtClean="0">
              <a:solidFill>
                <a:srgbClr val="0070C0"/>
              </a:solidFill>
              <a:latin typeface="Tahoma"/>
              <a:ea typeface="+mj-ea"/>
              <a:cs typeface="B Nazanin" pitchFamily="2" charset="-78"/>
            </a:endParaRPr>
          </a:p>
          <a:p>
            <a:pPr marL="0" lvl="0" indent="0" algn="r" rtl="1" fontAlgn="base">
              <a:lnSpc>
                <a:spcPct val="80000"/>
              </a:lnSpc>
              <a:spcAft>
                <a:spcPct val="0"/>
              </a:spcAft>
              <a:buClr>
                <a:srgbClr val="FFCC00"/>
              </a:buClr>
              <a:buSzPct val="120000"/>
              <a:buNone/>
              <a:defRPr/>
            </a:pPr>
            <a:r>
              <a:rPr lang="fa-IR" sz="1800" b="1" kern="0" dirty="0" smtClean="0">
                <a:latin typeface="Tahoma"/>
                <a:ea typeface="+mj-ea"/>
                <a:cs typeface="B Nazanin" pitchFamily="2" charset="-78"/>
              </a:rPr>
              <a:t>انشتين </a:t>
            </a:r>
            <a:r>
              <a:rPr lang="fa-IR" sz="1800" b="1" kern="0" dirty="0">
                <a:latin typeface="Tahoma"/>
                <a:ea typeface="+mj-ea"/>
                <a:cs typeface="B Nazanin" pitchFamily="2" charset="-78"/>
              </a:rPr>
              <a:t>در بررسيها خود بابكارگيري برابري پلانك درباره تابش جسم سياه فرض كرد گسيل فوتون از راه ديگري نيز مقدوراست</a:t>
            </a:r>
            <a:r>
              <a:rPr lang="fa-IR" sz="1800" b="1" kern="0" dirty="0" smtClean="0">
                <a:latin typeface="Tahoma"/>
                <a:ea typeface="+mj-ea"/>
                <a:cs typeface="B Nazanin" pitchFamily="2" charset="-78"/>
              </a:rPr>
              <a:t>.</a:t>
            </a:r>
            <a:endParaRPr lang="en-US" sz="1800" b="1" kern="0" dirty="0" smtClean="0">
              <a:latin typeface="Tahoma"/>
              <a:ea typeface="+mj-ea"/>
              <a:cs typeface="B Nazanin" pitchFamily="2" charset="-78"/>
            </a:endParaRPr>
          </a:p>
          <a:p>
            <a:pPr marL="0" lvl="0" indent="0" algn="r" rtl="1" fontAlgn="base">
              <a:lnSpc>
                <a:spcPct val="80000"/>
              </a:lnSpc>
              <a:spcAft>
                <a:spcPct val="0"/>
              </a:spcAft>
              <a:buClr>
                <a:srgbClr val="FFCC00"/>
              </a:buClr>
              <a:buSzPct val="120000"/>
              <a:buNone/>
              <a:defRPr/>
            </a:pPr>
            <a:r>
              <a:rPr lang="fa-IR" sz="1800" b="1" kern="0" dirty="0">
                <a:latin typeface="Tahoma"/>
                <a:ea typeface="+mj-ea"/>
                <a:cs typeface="B Nazanin" pitchFamily="2" charset="-78"/>
              </a:rPr>
              <a:t/>
            </a:r>
            <a:br>
              <a:rPr lang="fa-IR" sz="1800" b="1" kern="0" dirty="0">
                <a:latin typeface="Tahoma"/>
                <a:ea typeface="+mj-ea"/>
                <a:cs typeface="B Nazanin" pitchFamily="2" charset="-78"/>
              </a:rPr>
            </a:br>
            <a:r>
              <a:rPr lang="fa-IR" sz="2200" b="1" kern="0" dirty="0">
                <a:solidFill>
                  <a:srgbClr val="0070C0"/>
                </a:solidFill>
                <a:latin typeface="Tahoma"/>
                <a:ea typeface="+mj-ea"/>
                <a:cs typeface="B Nazanin" pitchFamily="2" charset="-78"/>
              </a:rPr>
              <a:t>فرايند گسيل القايي: </a:t>
            </a:r>
            <a:endParaRPr lang="fa-IR" sz="2200" b="1" kern="0" dirty="0" smtClean="0">
              <a:solidFill>
                <a:srgbClr val="0070C0"/>
              </a:solidFill>
              <a:latin typeface="Tahoma"/>
              <a:ea typeface="+mj-ea"/>
              <a:cs typeface="B Nazanin" pitchFamily="2" charset="-78"/>
            </a:endParaRPr>
          </a:p>
          <a:p>
            <a:pPr marL="0" lvl="0" indent="0" algn="r" rtl="1" fontAlgn="base">
              <a:lnSpc>
                <a:spcPct val="80000"/>
              </a:lnSpc>
              <a:spcAft>
                <a:spcPct val="0"/>
              </a:spcAft>
              <a:buClr>
                <a:srgbClr val="FFCC00"/>
              </a:buClr>
              <a:buSzPct val="120000"/>
              <a:buNone/>
              <a:defRPr/>
            </a:pPr>
            <a:r>
              <a:rPr lang="fa-IR" sz="1800" b="1" kern="0" dirty="0" smtClean="0">
                <a:latin typeface="Tahoma"/>
                <a:ea typeface="+mj-ea"/>
                <a:cs typeface="B Nazanin" pitchFamily="2" charset="-78"/>
              </a:rPr>
              <a:t>اگر </a:t>
            </a:r>
            <a:r>
              <a:rPr lang="fa-IR" sz="1800" b="1" kern="0" dirty="0">
                <a:latin typeface="Tahoma"/>
                <a:ea typeface="+mj-ea"/>
                <a:cs typeface="B Nazanin" pitchFamily="2" charset="-78"/>
              </a:rPr>
              <a:t>الكترون در تراز انرژي بالاتر جاداشته باشد و چنانچه فوتوني كه انرژي آن از برابري </a:t>
            </a:r>
            <a:r>
              <a:rPr lang="en-US" sz="1800" b="1" kern="0" dirty="0">
                <a:latin typeface="Tahoma"/>
                <a:ea typeface="+mj-ea"/>
                <a:cs typeface="B Nazanin" pitchFamily="2" charset="-78"/>
              </a:rPr>
              <a:t>E=</a:t>
            </a:r>
            <a:r>
              <a:rPr lang="en-US" sz="1800" b="1" kern="0" dirty="0" err="1">
                <a:latin typeface="Tahoma"/>
                <a:ea typeface="+mj-ea"/>
                <a:cs typeface="B Nazanin" pitchFamily="2" charset="-78"/>
              </a:rPr>
              <a:t>hf</a:t>
            </a:r>
            <a:r>
              <a:rPr lang="fa-IR" sz="1800" b="1" kern="0" dirty="0">
                <a:latin typeface="Tahoma"/>
                <a:ea typeface="+mj-ea"/>
                <a:cs typeface="B Nazanin" pitchFamily="2" charset="-78"/>
              </a:rPr>
              <a:t> </a:t>
            </a:r>
            <a:endParaRPr lang="en-US" sz="1800" b="1" kern="0" dirty="0" smtClean="0">
              <a:latin typeface="Tahoma"/>
              <a:ea typeface="+mj-ea"/>
              <a:cs typeface="B Nazanin" pitchFamily="2" charset="-78"/>
            </a:endParaRPr>
          </a:p>
          <a:p>
            <a:pPr marL="0" lvl="0" indent="0" algn="r" rtl="1" fontAlgn="base">
              <a:lnSpc>
                <a:spcPct val="80000"/>
              </a:lnSpc>
              <a:spcAft>
                <a:spcPct val="0"/>
              </a:spcAft>
              <a:buClr>
                <a:srgbClr val="FFCC00"/>
              </a:buClr>
              <a:buSzPct val="120000"/>
              <a:buNone/>
              <a:defRPr/>
            </a:pPr>
            <a:r>
              <a:rPr lang="fa-IR" sz="1800" b="1" kern="0" dirty="0">
                <a:latin typeface="Tahoma"/>
                <a:ea typeface="+mj-ea"/>
                <a:cs typeface="B Nazanin" pitchFamily="2" charset="-78"/>
              </a:rPr>
              <a:t/>
            </a:r>
            <a:br>
              <a:rPr lang="fa-IR" sz="1800" b="1" kern="0" dirty="0">
                <a:latin typeface="Tahoma"/>
                <a:ea typeface="+mj-ea"/>
                <a:cs typeface="B Nazanin" pitchFamily="2" charset="-78"/>
              </a:rPr>
            </a:br>
            <a:r>
              <a:rPr lang="fa-IR" sz="1800" b="1" kern="0" dirty="0">
                <a:latin typeface="Tahoma"/>
                <a:ea typeface="+mj-ea"/>
                <a:cs typeface="B Nazanin" pitchFamily="2" charset="-78"/>
              </a:rPr>
              <a:t>تعيين مي شود با اين الكترون در اين تراز انرژي برهمكنش انجام دهد، اين الكترون مجبور به افتادن به تراز انرژي پائين تر خواهد شد. دراين فروافتادن، اتم فوتون تابش مي كند و فوتون برهمكنش كننده بدون آنكه تغيير در آن بوجود آيد به راهش ادامه مي دهد و فوتون دوم كه در اثر رها شدن انرژي الكترون بوجودآمده در همان جهت روان مي شود، كه دوفوتون همفازند.</a:t>
            </a:r>
          </a:p>
          <a:p>
            <a:pPr algn="r" rtl="1"/>
            <a:endParaRPr lang="en-US" dirty="0"/>
          </a:p>
        </p:txBody>
      </p:sp>
    </p:spTree>
    <p:extLst>
      <p:ext uri="{BB962C8B-B14F-4D97-AF65-F5344CB8AC3E}">
        <p14:creationId xmlns:p14="http://schemas.microsoft.com/office/powerpoint/2010/main" val="401072031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550px-Stimulated_Emission.svg.png"/>
          <p:cNvPicPr>
            <a:picLocks noGrp="1" noChangeAspect="1"/>
          </p:cNvPicPr>
          <p:nvPr>
            <p:ph idx="1"/>
          </p:nvPr>
        </p:nvPicPr>
        <p:blipFill>
          <a:blip r:embed="rId2" cstate="print"/>
          <a:stretch>
            <a:fillRect/>
          </a:stretch>
        </p:blipFill>
        <p:spPr>
          <a:xfrm>
            <a:off x="838200" y="381000"/>
            <a:ext cx="7010400" cy="2971800"/>
          </a:xfrm>
        </p:spPr>
      </p:pic>
      <p:pic>
        <p:nvPicPr>
          <p:cNvPr id="5" name="Picture 4" descr="http://www.personageco.com/uploadedfiles/Webloge/007.jpg"/>
          <p:cNvPicPr>
            <a:picLocks noChangeAspect="1" noChangeArrowheads="1"/>
          </p:cNvPicPr>
          <p:nvPr/>
        </p:nvPicPr>
        <p:blipFill>
          <a:blip r:embed="rId3" cstate="print"/>
          <a:srcRect/>
          <a:stretch>
            <a:fillRect/>
          </a:stretch>
        </p:blipFill>
        <p:spPr bwMode="auto">
          <a:xfrm>
            <a:off x="838200" y="3581400"/>
            <a:ext cx="7391400" cy="2819400"/>
          </a:xfrm>
          <a:prstGeom prst="rect">
            <a:avLst/>
          </a:prstGeom>
          <a:noFill/>
        </p:spPr>
      </p:pic>
    </p:spTree>
    <p:extLst>
      <p:ext uri="{BB962C8B-B14F-4D97-AF65-F5344CB8AC3E}">
        <p14:creationId xmlns:p14="http://schemas.microsoft.com/office/powerpoint/2010/main" val="3260819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6477000"/>
          </a:xfrm>
        </p:spPr>
        <p:txBody>
          <a:bodyPr/>
          <a:lstStyle/>
          <a:p>
            <a:pPr lvl="0" algn="r" rtl="1" fontAlgn="base">
              <a:spcAft>
                <a:spcPct val="0"/>
              </a:spcAft>
              <a:buClr>
                <a:srgbClr val="FFCC00"/>
              </a:buClr>
              <a:buSzPct val="120000"/>
              <a:buFontTx/>
              <a:buChar char="•"/>
              <a:defRPr/>
            </a:pPr>
            <a:endParaRPr lang="en-US" sz="1800" b="1" kern="0" dirty="0">
              <a:latin typeface="Tahoma"/>
              <a:ea typeface="+mj-ea"/>
              <a:cs typeface="B Nazanin" pitchFamily="2" charset="-78"/>
            </a:endParaRPr>
          </a:p>
          <a:p>
            <a:pPr algn="r" rtl="1"/>
            <a:r>
              <a:rPr lang="fa-IR" sz="2400" kern="0" dirty="0">
                <a:solidFill>
                  <a:srgbClr val="0070C0"/>
                </a:solidFill>
                <a:effectLst>
                  <a:outerShdw blurRad="38100" dist="38100" dir="2700000" algn="tl">
                    <a:srgbClr val="000000"/>
                  </a:outerShdw>
                </a:effectLst>
                <a:latin typeface="Tahoma"/>
                <a:ea typeface="+mj-ea"/>
              </a:rPr>
              <a:t>- </a:t>
            </a:r>
            <a:r>
              <a:rPr lang="fa-IR" sz="2400" b="1" kern="0" dirty="0">
                <a:solidFill>
                  <a:srgbClr val="0070C0"/>
                </a:solidFill>
                <a:latin typeface="Tahoma"/>
                <a:ea typeface="+mj-ea"/>
                <a:cs typeface="B Nazanin" pitchFamily="2" charset="-78"/>
              </a:rPr>
              <a:t>دمش </a:t>
            </a:r>
            <a:endParaRPr lang="fa-IR" sz="2400" b="1" kern="0" dirty="0" smtClean="0">
              <a:solidFill>
                <a:srgbClr val="0070C0"/>
              </a:solidFill>
              <a:latin typeface="Tahoma"/>
              <a:ea typeface="+mj-ea"/>
              <a:cs typeface="B Nazanin" pitchFamily="2" charset="-78"/>
            </a:endParaRPr>
          </a:p>
          <a:p>
            <a:pPr algn="r" rtl="1"/>
            <a:r>
              <a:rPr lang="fa-IR" sz="1800" b="1" kern="0" dirty="0" smtClean="0">
                <a:latin typeface="Tahoma"/>
                <a:ea typeface="+mj-ea"/>
                <a:cs typeface="B Nazanin" pitchFamily="2" charset="-78"/>
              </a:rPr>
              <a:t>ممكن </a:t>
            </a:r>
            <a:r>
              <a:rPr lang="fa-IR" sz="1800" b="1" kern="0" dirty="0">
                <a:latin typeface="Tahoma"/>
                <a:ea typeface="+mj-ea"/>
                <a:cs typeface="B Nazanin" pitchFamily="2" charset="-78"/>
              </a:rPr>
              <a:t>است از طريق ا</a:t>
            </a:r>
            <a:r>
              <a:rPr lang="fa-IR" sz="1800" b="1" u="sng" kern="0" dirty="0">
                <a:latin typeface="Tahoma"/>
                <a:ea typeface="+mj-ea"/>
                <a:cs typeface="B Nazanin" pitchFamily="2" charset="-78"/>
              </a:rPr>
              <a:t>پتيكي</a:t>
            </a:r>
            <a:r>
              <a:rPr lang="fa-IR" sz="1800" b="1" kern="0" dirty="0">
                <a:latin typeface="Tahoma"/>
                <a:ea typeface="+mj-ea"/>
                <a:cs typeface="B Nazanin" pitchFamily="2" charset="-78"/>
              </a:rPr>
              <a:t> يا </a:t>
            </a:r>
            <a:r>
              <a:rPr lang="fa-IR" sz="1800" b="1" u="sng" kern="0" dirty="0">
                <a:latin typeface="Tahoma"/>
                <a:ea typeface="+mj-ea"/>
                <a:cs typeface="B Nazanin" pitchFamily="2" charset="-78"/>
              </a:rPr>
              <a:t>الكتريكي</a:t>
            </a:r>
            <a:r>
              <a:rPr lang="fa-IR" sz="1800" b="1" kern="0" dirty="0">
                <a:latin typeface="Tahoma"/>
                <a:ea typeface="+mj-ea"/>
                <a:cs typeface="B Nazanin" pitchFamily="2" charset="-78"/>
              </a:rPr>
              <a:t> و يا </a:t>
            </a:r>
            <a:r>
              <a:rPr lang="fa-IR" sz="1800" b="1" u="sng" kern="0" dirty="0">
                <a:latin typeface="Tahoma"/>
                <a:ea typeface="+mj-ea"/>
                <a:cs typeface="B Nazanin" pitchFamily="2" charset="-78"/>
              </a:rPr>
              <a:t>شيميايي</a:t>
            </a:r>
            <a:r>
              <a:rPr lang="fa-IR" sz="1800" b="1" kern="0" dirty="0">
                <a:latin typeface="Tahoma"/>
                <a:ea typeface="+mj-ea"/>
                <a:cs typeface="B Nazanin" pitchFamily="2" charset="-78"/>
              </a:rPr>
              <a:t> باشد</a:t>
            </a:r>
            <a:r>
              <a:rPr lang="fa-IR" sz="1800" b="1" kern="0" dirty="0" smtClean="0">
                <a:latin typeface="Tahoma"/>
                <a:ea typeface="+mj-ea"/>
                <a:cs typeface="B Nazanin" pitchFamily="2" charset="-78"/>
              </a:rPr>
              <a:t>.</a:t>
            </a:r>
          </a:p>
          <a:p>
            <a:pPr algn="r" rtl="1"/>
            <a:r>
              <a:rPr lang="fa-IR" sz="1800" b="1" kern="0" dirty="0">
                <a:latin typeface="Tahoma"/>
                <a:ea typeface="+mj-ea"/>
                <a:cs typeface="B Nazanin" pitchFamily="2" charset="-78"/>
              </a:rPr>
              <a:t/>
            </a:r>
            <a:br>
              <a:rPr lang="fa-IR" sz="1800" b="1" kern="0" dirty="0">
                <a:latin typeface="Tahoma"/>
                <a:ea typeface="+mj-ea"/>
                <a:cs typeface="B Nazanin" pitchFamily="2" charset="-78"/>
              </a:rPr>
            </a:br>
            <a:r>
              <a:rPr lang="fa-IR" sz="1800" b="1" kern="0" dirty="0">
                <a:latin typeface="Tahoma"/>
                <a:ea typeface="+mj-ea"/>
                <a:cs typeface="B Nazanin" pitchFamily="2" charset="-78"/>
              </a:rPr>
              <a:t>- محيط فعال ممكن است جامد، مايع و يا گاز باشد</a:t>
            </a:r>
            <a:r>
              <a:rPr lang="fa-IR" sz="1800" b="1" kern="0" dirty="0" smtClean="0">
                <a:latin typeface="Tahoma"/>
                <a:ea typeface="+mj-ea"/>
                <a:cs typeface="B Nazanin" pitchFamily="2" charset="-78"/>
              </a:rPr>
              <a:t>.</a:t>
            </a:r>
          </a:p>
          <a:p>
            <a:pPr algn="r" rtl="1"/>
            <a:r>
              <a:rPr lang="fa-IR" sz="1800" b="1" kern="0" dirty="0">
                <a:latin typeface="Tahoma"/>
                <a:ea typeface="+mj-ea"/>
                <a:cs typeface="B Nazanin" pitchFamily="2" charset="-78"/>
              </a:rPr>
              <a:t/>
            </a:r>
            <a:br>
              <a:rPr lang="fa-IR" sz="1800" b="1" kern="0" dirty="0">
                <a:latin typeface="Tahoma"/>
                <a:ea typeface="+mj-ea"/>
                <a:cs typeface="B Nazanin" pitchFamily="2" charset="-78"/>
              </a:rPr>
            </a:br>
            <a:r>
              <a:rPr lang="fa-IR" sz="2200" b="1" kern="0" dirty="0">
                <a:solidFill>
                  <a:srgbClr val="0070C0"/>
                </a:solidFill>
                <a:latin typeface="Tahoma"/>
                <a:ea typeface="+mj-ea"/>
                <a:cs typeface="B Nazanin" pitchFamily="2" charset="-78"/>
              </a:rPr>
              <a:t>ليزر جامد: </a:t>
            </a:r>
            <a:endParaRPr lang="fa-IR" sz="2200" b="1" kern="0" dirty="0" smtClean="0">
              <a:solidFill>
                <a:srgbClr val="0070C0"/>
              </a:solidFill>
              <a:latin typeface="Tahoma"/>
              <a:ea typeface="+mj-ea"/>
              <a:cs typeface="B Nazanin" pitchFamily="2" charset="-78"/>
            </a:endParaRPr>
          </a:p>
          <a:p>
            <a:pPr algn="r" rtl="1"/>
            <a:r>
              <a:rPr lang="fa-IR" sz="1800" b="1" kern="0" dirty="0" smtClean="0">
                <a:latin typeface="Tahoma"/>
                <a:ea typeface="+mj-ea"/>
                <a:cs typeface="B Nazanin" pitchFamily="2" charset="-78"/>
              </a:rPr>
              <a:t>محيط </a:t>
            </a:r>
            <a:r>
              <a:rPr lang="fa-IR" sz="1800" b="1" kern="0" dirty="0">
                <a:latin typeface="Tahoma"/>
                <a:ea typeface="+mj-ea"/>
                <a:cs typeface="B Nazanin" pitchFamily="2" charset="-78"/>
              </a:rPr>
              <a:t>فعال اكسيد آلومينيم </a:t>
            </a:r>
            <a:r>
              <a:rPr lang="en-US" sz="1800" b="1" kern="0" dirty="0">
                <a:latin typeface="Tahoma"/>
                <a:ea typeface="+mj-ea"/>
                <a:cs typeface="B Nazanin" pitchFamily="2" charset="-78"/>
              </a:rPr>
              <a:t>Al2o3</a:t>
            </a:r>
            <a:r>
              <a:rPr lang="fa-IR" sz="1800" b="1" kern="0" dirty="0">
                <a:latin typeface="Tahoma"/>
                <a:ea typeface="+mj-ea"/>
                <a:cs typeface="B Nazanin" pitchFamily="2" charset="-78"/>
              </a:rPr>
              <a:t> يا اكسيد كروم </a:t>
            </a:r>
            <a:r>
              <a:rPr lang="en-US" sz="1800" b="1" kern="0" dirty="0">
                <a:latin typeface="Tahoma"/>
                <a:ea typeface="+mj-ea"/>
                <a:cs typeface="B Nazanin" pitchFamily="2" charset="-78"/>
              </a:rPr>
              <a:t>Cr2o3</a:t>
            </a:r>
            <a:r>
              <a:rPr lang="fa-IR" sz="1800" b="1" kern="0" dirty="0">
                <a:latin typeface="Tahoma"/>
                <a:ea typeface="+mj-ea"/>
                <a:cs typeface="B Nazanin" pitchFamily="2" charset="-78"/>
              </a:rPr>
              <a:t> كه درحقيقت محيط فعال در </a:t>
            </a:r>
            <a:r>
              <a:rPr lang="fa-IR" sz="1800" b="1" kern="0" dirty="0" smtClean="0">
                <a:latin typeface="Tahoma"/>
                <a:ea typeface="+mj-ea"/>
                <a:cs typeface="B Nazanin" pitchFamily="2" charset="-78"/>
              </a:rPr>
              <a:t>ياقوت </a:t>
            </a:r>
            <a:r>
              <a:rPr lang="fa-IR" sz="1800" b="1" kern="0" dirty="0">
                <a:latin typeface="Tahoma"/>
                <a:ea typeface="+mj-ea"/>
                <a:cs typeface="B Nazanin" pitchFamily="2" charset="-78"/>
              </a:rPr>
              <a:t>يونها كروم </a:t>
            </a:r>
            <a:r>
              <a:rPr lang="en-US" sz="1800" b="1" kern="0" dirty="0">
                <a:latin typeface="Tahoma"/>
                <a:ea typeface="+mj-ea"/>
                <a:cs typeface="B Nazanin" pitchFamily="2" charset="-78"/>
              </a:rPr>
              <a:t>Cr+3</a:t>
            </a:r>
            <a:r>
              <a:rPr lang="fa-IR" sz="1800" b="1" kern="0" dirty="0">
                <a:latin typeface="Tahoma"/>
                <a:ea typeface="+mj-ea"/>
                <a:cs typeface="B Nazanin" pitchFamily="2" charset="-78"/>
              </a:rPr>
              <a:t> مي باشد</a:t>
            </a:r>
            <a:r>
              <a:rPr lang="fa-IR" sz="1800" b="1" kern="0" dirty="0" smtClean="0">
                <a:latin typeface="Tahoma"/>
                <a:ea typeface="+mj-ea"/>
                <a:cs typeface="B Nazanin" pitchFamily="2" charset="-78"/>
              </a:rPr>
              <a:t>.</a:t>
            </a:r>
            <a:endParaRPr lang="en-US" sz="1800" b="1" kern="0" dirty="0" smtClean="0">
              <a:latin typeface="Tahoma"/>
              <a:ea typeface="+mj-ea"/>
              <a:cs typeface="B Nazanin" pitchFamily="2" charset="-78"/>
            </a:endParaRPr>
          </a:p>
          <a:p>
            <a:pPr algn="r" rtl="1"/>
            <a:endParaRPr lang="en-US" sz="1800" b="1" kern="0" dirty="0" smtClean="0">
              <a:latin typeface="Tahoma"/>
              <a:ea typeface="+mj-ea"/>
              <a:cs typeface="B Nazanin" pitchFamily="2" charset="-78"/>
            </a:endParaRPr>
          </a:p>
          <a:p>
            <a:pPr algn="r" rtl="1"/>
            <a:r>
              <a:rPr lang="fa-IR" sz="1800" b="1" kern="0" dirty="0">
                <a:latin typeface="Tahoma"/>
                <a:ea typeface="+mj-ea"/>
                <a:cs typeface="B Nazanin" pitchFamily="2" charset="-78"/>
              </a:rPr>
              <a:t>ياقوت را بصورت ميله استوانه اي به طول </a:t>
            </a:r>
            <a:r>
              <a:rPr lang="en-US" sz="1800" b="1" kern="0" dirty="0">
                <a:latin typeface="Tahoma"/>
                <a:ea typeface="+mj-ea"/>
                <a:cs typeface="B Nazanin" pitchFamily="2" charset="-78"/>
              </a:rPr>
              <a:t>cm</a:t>
            </a:r>
            <a:r>
              <a:rPr lang="fa-IR" sz="1800" b="1" kern="0" dirty="0">
                <a:latin typeface="Tahoma"/>
                <a:ea typeface="+mj-ea"/>
                <a:cs typeface="B Nazanin" pitchFamily="2" charset="-78"/>
              </a:rPr>
              <a:t> 3-2 و قطر </a:t>
            </a:r>
            <a:r>
              <a:rPr lang="en-US" sz="1800" b="1" kern="0" dirty="0">
                <a:latin typeface="Tahoma"/>
                <a:ea typeface="+mj-ea"/>
                <a:cs typeface="B Nazanin" pitchFamily="2" charset="-78"/>
              </a:rPr>
              <a:t>cm</a:t>
            </a:r>
            <a:r>
              <a:rPr lang="fa-IR" sz="1800" b="1" kern="0" dirty="0">
                <a:latin typeface="Tahoma"/>
                <a:ea typeface="+mj-ea"/>
                <a:cs typeface="B Nazanin" pitchFamily="2" charset="-78"/>
              </a:rPr>
              <a:t> </a:t>
            </a:r>
            <a:r>
              <a:rPr lang="fa-IR" sz="1800" b="1" kern="0" dirty="0" smtClean="0">
                <a:latin typeface="Tahoma"/>
                <a:ea typeface="+mj-ea"/>
                <a:cs typeface="B Nazanin" pitchFamily="2" charset="-78"/>
              </a:rPr>
              <a:t>2-1/5  </a:t>
            </a:r>
            <a:r>
              <a:rPr lang="fa-IR" sz="1800" b="1" kern="0" dirty="0">
                <a:latin typeface="Tahoma"/>
                <a:ea typeface="+mj-ea"/>
                <a:cs typeface="B Nazanin" pitchFamily="2" charset="-78"/>
              </a:rPr>
              <a:t>درمي آورند</a:t>
            </a:r>
            <a:r>
              <a:rPr lang="fa-IR" sz="1800" b="1" kern="0" dirty="0" smtClean="0">
                <a:latin typeface="Tahoma"/>
                <a:ea typeface="+mj-ea"/>
                <a:cs typeface="B Nazanin" pitchFamily="2" charset="-78"/>
              </a:rPr>
              <a:t>. دو </a:t>
            </a:r>
            <a:r>
              <a:rPr lang="fa-IR" sz="1800" b="1" kern="0" dirty="0">
                <a:latin typeface="Tahoma"/>
                <a:ea typeface="+mj-ea"/>
                <a:cs typeface="B Nazanin" pitchFamily="2" charset="-78"/>
              </a:rPr>
              <a:t>انتها آن بصورت تخت و موازي و صيقلي بوسيله نقره روكش شده اند، بگونه ايكه يك طرف نور را كامل بازتاب مي كند و طرف ديگر حدود %15-10 نور رابازتاب مي دهد. ميله ياقوتي درون لوله مارپيچي تخليه </a:t>
            </a:r>
            <a:r>
              <a:rPr lang="en-US" sz="1800" b="1" kern="0" dirty="0" err="1">
                <a:latin typeface="Tahoma"/>
                <a:ea typeface="+mj-ea"/>
                <a:cs typeface="B Nazanin" pitchFamily="2" charset="-78"/>
              </a:rPr>
              <a:t>xe</a:t>
            </a:r>
            <a:r>
              <a:rPr lang="fa-IR" sz="1800" b="1" kern="0" dirty="0">
                <a:latin typeface="Tahoma"/>
                <a:ea typeface="+mj-ea"/>
                <a:cs typeface="B Nazanin" pitchFamily="2" charset="-78"/>
              </a:rPr>
              <a:t> كه از جنس كوارتز است قرار داده مي </a:t>
            </a:r>
            <a:r>
              <a:rPr lang="fa-IR" sz="1800" b="1" kern="0" dirty="0" smtClean="0">
                <a:latin typeface="Tahoma"/>
                <a:ea typeface="+mj-ea"/>
                <a:cs typeface="B Nazanin" pitchFamily="2" charset="-78"/>
              </a:rPr>
              <a:t>شود</a:t>
            </a:r>
          </a:p>
          <a:p>
            <a:pPr algn="r" rtl="1"/>
            <a:endParaRPr lang="fa-IR" sz="1800" b="1" kern="0" dirty="0" smtClean="0">
              <a:latin typeface="Tahoma"/>
              <a:ea typeface="+mj-ea"/>
              <a:cs typeface="B Nazanin" pitchFamily="2" charset="-78"/>
            </a:endParaRPr>
          </a:p>
          <a:p>
            <a:pPr algn="r" rtl="1"/>
            <a:r>
              <a:rPr lang="fa-IR" sz="1800" b="1" kern="0" dirty="0">
                <a:solidFill>
                  <a:srgbClr val="0070C0"/>
                </a:solidFill>
                <a:latin typeface="Tahoma"/>
                <a:cs typeface="B Nazanin" pitchFamily="2" charset="-78"/>
              </a:rPr>
              <a:t>ليزر ياقوتي بصورت پالس كار مي كند.</a:t>
            </a:r>
          </a:p>
          <a:p>
            <a:pPr algn="r" rtl="1"/>
            <a:endParaRPr lang="en-US" sz="1800" b="1" kern="0" dirty="0">
              <a:latin typeface="Tahoma"/>
              <a:ea typeface="+mj-ea"/>
              <a:cs typeface="B Nazanin" pitchFamily="2" charset="-78"/>
            </a:endParaRPr>
          </a:p>
        </p:txBody>
      </p:sp>
    </p:spTree>
    <p:extLst>
      <p:ext uri="{BB962C8B-B14F-4D97-AF65-F5344CB8AC3E}">
        <p14:creationId xmlns:p14="http://schemas.microsoft.com/office/powerpoint/2010/main" val="304319173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324600"/>
          </a:xfrm>
        </p:spPr>
        <p:txBody>
          <a:bodyPr/>
          <a:lstStyle/>
          <a:p>
            <a:endParaRPr lang="en-US" dirty="0"/>
          </a:p>
        </p:txBody>
      </p:sp>
      <p:pic>
        <p:nvPicPr>
          <p:cNvPr id="9218" name="Picture 2" descr="D:\hossein\book1\ketab takavar\fasl1-1\Offprints Order Form 03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533400"/>
            <a:ext cx="7696200"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750729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6400800"/>
          </a:xfrm>
        </p:spPr>
        <p:txBody>
          <a:bodyPr/>
          <a:lstStyle/>
          <a:p>
            <a:pPr algn="r" rtl="1"/>
            <a:r>
              <a:rPr lang="fa-IR" sz="2000" b="1" kern="0" dirty="0">
                <a:latin typeface="Tahoma"/>
                <a:ea typeface="+mj-ea"/>
                <a:cs typeface="B Nazanin" pitchFamily="2" charset="-78"/>
              </a:rPr>
              <a:t/>
            </a:r>
            <a:br>
              <a:rPr lang="fa-IR" sz="2000" b="1" kern="0" dirty="0">
                <a:latin typeface="Tahoma"/>
                <a:ea typeface="+mj-ea"/>
                <a:cs typeface="B Nazanin" pitchFamily="2" charset="-78"/>
              </a:rPr>
            </a:br>
            <a:r>
              <a:rPr lang="fa-IR" sz="2000" b="1" kern="0" dirty="0">
                <a:solidFill>
                  <a:srgbClr val="0070C0"/>
                </a:solidFill>
                <a:latin typeface="Tahoma"/>
                <a:ea typeface="+mj-ea"/>
                <a:cs typeface="B Nazanin" pitchFamily="2" charset="-78"/>
              </a:rPr>
              <a:t>ليزر نئوديميوم-ياگ (</a:t>
            </a:r>
            <a:r>
              <a:rPr lang="en-US" sz="2000" b="1" kern="0" dirty="0" err="1">
                <a:solidFill>
                  <a:srgbClr val="0070C0"/>
                </a:solidFill>
                <a:latin typeface="Tahoma"/>
                <a:ea typeface="+mj-ea"/>
                <a:cs typeface="B Nazanin" pitchFamily="2" charset="-78"/>
              </a:rPr>
              <a:t>Nd</a:t>
            </a:r>
            <a:r>
              <a:rPr lang="en-US" sz="2000" b="1" kern="0" dirty="0">
                <a:solidFill>
                  <a:srgbClr val="0070C0"/>
                </a:solidFill>
                <a:latin typeface="Tahoma"/>
                <a:ea typeface="+mj-ea"/>
                <a:cs typeface="B Nazanin" pitchFamily="2" charset="-78"/>
              </a:rPr>
              <a:t>-YAG</a:t>
            </a:r>
            <a:r>
              <a:rPr lang="fa-IR" sz="2000" b="1" kern="0" dirty="0">
                <a:solidFill>
                  <a:srgbClr val="0070C0"/>
                </a:solidFill>
                <a:latin typeface="Tahoma"/>
                <a:ea typeface="+mj-ea"/>
                <a:cs typeface="B Nazanin" pitchFamily="2" charset="-78"/>
              </a:rPr>
              <a:t> ):</a:t>
            </a:r>
            <a:r>
              <a:rPr lang="fa-IR" sz="1600" kern="0" dirty="0">
                <a:solidFill>
                  <a:srgbClr val="0070C0"/>
                </a:solidFill>
                <a:latin typeface="Tahoma"/>
                <a:ea typeface="+mj-ea"/>
                <a:cs typeface="B Nazanin" pitchFamily="2" charset="-78"/>
              </a:rPr>
              <a:t> </a:t>
            </a:r>
            <a:endParaRPr lang="fa-IR" sz="1600" kern="0" dirty="0" smtClean="0">
              <a:solidFill>
                <a:srgbClr val="0070C0"/>
              </a:solidFill>
              <a:latin typeface="Tahoma"/>
              <a:ea typeface="+mj-ea"/>
              <a:cs typeface="B Nazanin" pitchFamily="2" charset="-78"/>
            </a:endParaRPr>
          </a:p>
          <a:p>
            <a:pPr algn="r" rtl="1"/>
            <a:r>
              <a:rPr lang="fa-IR" sz="2000" kern="0" dirty="0" smtClean="0">
                <a:latin typeface="Tahoma"/>
                <a:ea typeface="+mj-ea"/>
                <a:cs typeface="B Nazanin" pitchFamily="2" charset="-78"/>
              </a:rPr>
              <a:t>از </a:t>
            </a:r>
            <a:r>
              <a:rPr lang="fa-IR" sz="2000" kern="0" dirty="0">
                <a:latin typeface="Tahoma"/>
                <a:ea typeface="+mj-ea"/>
                <a:cs typeface="B Nazanin" pitchFamily="2" charset="-78"/>
              </a:rPr>
              <a:t>نئوديميوم </a:t>
            </a:r>
            <a:r>
              <a:rPr lang="en-US" sz="2000" kern="0" dirty="0">
                <a:latin typeface="Tahoma"/>
                <a:ea typeface="+mj-ea"/>
                <a:cs typeface="B Nazanin" pitchFamily="2" charset="-78"/>
              </a:rPr>
              <a:t>Nd+3</a:t>
            </a:r>
            <a:r>
              <a:rPr lang="fa-IR" sz="2000" kern="0" dirty="0">
                <a:latin typeface="Tahoma"/>
                <a:ea typeface="+mj-ea"/>
                <a:cs typeface="B Nazanin" pitchFamily="2" charset="-78"/>
              </a:rPr>
              <a:t> با بلور </a:t>
            </a:r>
            <a:r>
              <a:rPr lang="en-US" sz="2000" kern="0" dirty="0">
                <a:latin typeface="Tahoma"/>
                <a:ea typeface="+mj-ea"/>
                <a:cs typeface="B Nazanin" pitchFamily="2" charset="-78"/>
              </a:rPr>
              <a:t>YAG</a:t>
            </a:r>
            <a:r>
              <a:rPr lang="fa-IR" sz="2000" kern="0" dirty="0">
                <a:latin typeface="Tahoma"/>
                <a:ea typeface="+mj-ea"/>
                <a:cs typeface="B Nazanin" pitchFamily="2" charset="-78"/>
              </a:rPr>
              <a:t> با ساختار</a:t>
            </a:r>
            <a:r>
              <a:rPr lang="en-US" sz="2000" kern="0" dirty="0">
                <a:latin typeface="Tahoma"/>
                <a:ea typeface="+mj-ea"/>
                <a:cs typeface="B Nazanin" pitchFamily="2" charset="-78"/>
              </a:rPr>
              <a:t>Y3AL5O12</a:t>
            </a:r>
            <a:r>
              <a:rPr lang="fa-IR" sz="2000" kern="0" dirty="0">
                <a:latin typeface="Tahoma"/>
                <a:ea typeface="+mj-ea"/>
                <a:cs typeface="B Nazanin" pitchFamily="2" charset="-78"/>
              </a:rPr>
              <a:t> دراي ساختمان بلوري مكعبي مي باشد، دلخواه ترين ليزر حالت جامد در پزشكي است</a:t>
            </a:r>
            <a:r>
              <a:rPr lang="fa-IR" sz="1600" kern="0" dirty="0">
                <a:latin typeface="Tahoma"/>
                <a:ea typeface="+mj-ea"/>
                <a:cs typeface="B Nazanin" pitchFamily="2" charset="-78"/>
              </a:rPr>
              <a:t/>
            </a:r>
            <a:br>
              <a:rPr lang="fa-IR" sz="1600" kern="0" dirty="0">
                <a:latin typeface="Tahoma"/>
                <a:ea typeface="+mj-ea"/>
                <a:cs typeface="B Nazanin" pitchFamily="2" charset="-78"/>
              </a:rPr>
            </a:br>
            <a:r>
              <a:rPr lang="fa-IR" sz="1600" kern="0" dirty="0">
                <a:latin typeface="Tahoma"/>
                <a:ea typeface="+mj-ea"/>
                <a:cs typeface="B Nazanin" pitchFamily="2" charset="-78"/>
              </a:rPr>
              <a:t>- </a:t>
            </a:r>
            <a:r>
              <a:rPr lang="fa-IR" sz="2000" kern="0" dirty="0">
                <a:latin typeface="Tahoma"/>
                <a:ea typeface="+mj-ea"/>
                <a:cs typeface="B Nazanin" pitchFamily="2" charset="-78"/>
              </a:rPr>
              <a:t>بصورت پيوسته و پالسي كار ميكند توان آن براي پالس(</a:t>
            </a:r>
            <a:r>
              <a:rPr lang="en-US" sz="2000" kern="0" dirty="0">
                <a:latin typeface="Tahoma"/>
                <a:ea typeface="+mj-ea"/>
                <a:cs typeface="B Nazanin" pitchFamily="2" charset="-78"/>
              </a:rPr>
              <a:t>W</a:t>
            </a:r>
            <a:r>
              <a:rPr lang="fa-IR" sz="2000" kern="0" dirty="0">
                <a:latin typeface="Tahoma"/>
                <a:ea typeface="+mj-ea"/>
                <a:cs typeface="B Nazanin" pitchFamily="2" charset="-78"/>
              </a:rPr>
              <a:t>500) و براي پيوسته (</a:t>
            </a:r>
            <a:r>
              <a:rPr lang="en-US" sz="2000" kern="0" dirty="0">
                <a:latin typeface="Tahoma"/>
                <a:ea typeface="+mj-ea"/>
                <a:cs typeface="B Nazanin" pitchFamily="2" charset="-78"/>
              </a:rPr>
              <a:t>W</a:t>
            </a:r>
            <a:r>
              <a:rPr lang="fa-IR" sz="2000" kern="0" dirty="0">
                <a:latin typeface="Tahoma"/>
                <a:ea typeface="+mj-ea"/>
                <a:cs typeface="B Nazanin" pitchFamily="2" charset="-78"/>
              </a:rPr>
              <a:t>200</a:t>
            </a:r>
            <a:r>
              <a:rPr lang="fa-IR" sz="2000" kern="0" dirty="0" smtClean="0">
                <a:latin typeface="Tahoma"/>
                <a:ea typeface="+mj-ea"/>
                <a:cs typeface="B Nazanin" pitchFamily="2" charset="-78"/>
              </a:rPr>
              <a:t>)</a:t>
            </a:r>
          </a:p>
          <a:p>
            <a:pPr algn="r" rtl="1"/>
            <a:r>
              <a:rPr lang="fa-IR" sz="2000" kern="0" dirty="0">
                <a:latin typeface="Tahoma"/>
                <a:ea typeface="+mj-ea"/>
                <a:cs typeface="B Nazanin" pitchFamily="2" charset="-78"/>
              </a:rPr>
              <a:t/>
            </a:r>
            <a:br>
              <a:rPr lang="fa-IR" sz="2000" kern="0" dirty="0">
                <a:latin typeface="Tahoma"/>
                <a:ea typeface="+mj-ea"/>
                <a:cs typeface="B Nazanin" pitchFamily="2" charset="-78"/>
              </a:rPr>
            </a:br>
            <a:r>
              <a:rPr lang="fa-IR" sz="2000" b="1" kern="0" dirty="0">
                <a:latin typeface="Tahoma"/>
                <a:ea typeface="+mj-ea"/>
                <a:cs typeface="B Nazanin" pitchFamily="2" charset="-78"/>
              </a:rPr>
              <a:t>ويژگيها پرتو ليزر: </a:t>
            </a:r>
            <a:r>
              <a:rPr lang="fa-IR" sz="2000" kern="0" dirty="0">
                <a:latin typeface="Tahoma"/>
                <a:ea typeface="+mj-ea"/>
                <a:cs typeface="B Nazanin" pitchFamily="2" charset="-78"/>
              </a:rPr>
              <a:t>(</a:t>
            </a:r>
            <a:r>
              <a:rPr lang="fa-IR" sz="2000" b="1" kern="0" dirty="0">
                <a:latin typeface="Tahoma"/>
                <a:ea typeface="+mj-ea"/>
                <a:cs typeface="B Nazanin" pitchFamily="2" charset="-78"/>
              </a:rPr>
              <a:t>همدوست يا چسبندگي- تكرنگ- جهتمندي- درخشاني</a:t>
            </a:r>
            <a:r>
              <a:rPr lang="fa-IR" sz="2000" b="1" kern="0" dirty="0" smtClean="0">
                <a:latin typeface="Tahoma"/>
                <a:ea typeface="+mj-ea"/>
                <a:cs typeface="B Nazanin" pitchFamily="2" charset="-78"/>
              </a:rPr>
              <a:t>)</a:t>
            </a:r>
          </a:p>
          <a:p>
            <a:pPr algn="r" rtl="1"/>
            <a:endParaRPr lang="fa-IR" sz="2000" b="1" kern="0" dirty="0">
              <a:latin typeface="Tahoma"/>
              <a:ea typeface="+mj-ea"/>
              <a:cs typeface="B Nazanin" pitchFamily="2" charset="-78"/>
            </a:endParaRPr>
          </a:p>
          <a:p>
            <a:pPr marL="0" lvl="0" indent="0" algn="r" rtl="1" fontAlgn="base">
              <a:spcAft>
                <a:spcPct val="0"/>
              </a:spcAft>
              <a:buClr>
                <a:srgbClr val="FFCC00"/>
              </a:buClr>
              <a:buSzPct val="120000"/>
              <a:buNone/>
              <a:defRPr/>
            </a:pPr>
            <a:r>
              <a:rPr lang="fa-IR" sz="2000" b="1" kern="0" dirty="0">
                <a:solidFill>
                  <a:srgbClr val="0070C0"/>
                </a:solidFill>
                <a:latin typeface="Tahoma"/>
                <a:ea typeface="+mj-ea"/>
                <a:cs typeface="B Nazanin" pitchFamily="2" charset="-78"/>
              </a:rPr>
              <a:t>ليزرهاي گازي:</a:t>
            </a:r>
            <a:r>
              <a:rPr lang="fa-IR" sz="2000" kern="0" dirty="0">
                <a:latin typeface="Tahoma"/>
                <a:ea typeface="+mj-ea"/>
                <a:cs typeface="B Nazanin" pitchFamily="2" charset="-78"/>
              </a:rPr>
              <a:t/>
            </a:r>
            <a:br>
              <a:rPr lang="fa-IR" sz="2000" kern="0" dirty="0">
                <a:latin typeface="Tahoma"/>
                <a:ea typeface="+mj-ea"/>
                <a:cs typeface="B Nazanin" pitchFamily="2" charset="-78"/>
              </a:rPr>
            </a:br>
            <a:r>
              <a:rPr lang="en-US" sz="2000" kern="0" dirty="0">
                <a:latin typeface="Tahoma"/>
                <a:ea typeface="+mj-ea"/>
                <a:cs typeface="B Nazanin" pitchFamily="2" charset="-78"/>
              </a:rPr>
              <a:t>He-Ne)</a:t>
            </a:r>
            <a:r>
              <a:rPr lang="fa-IR" sz="2000" kern="0" dirty="0">
                <a:latin typeface="Tahoma"/>
                <a:ea typeface="+mj-ea"/>
                <a:cs typeface="B Nazanin" pitchFamily="2" charset="-78"/>
              </a:rPr>
              <a:t>): مخترع اين ليزر دانشمند ايراني بنام علي جوان است كه با آميختن گازهاي </a:t>
            </a:r>
            <a:r>
              <a:rPr lang="en-US" sz="2000" kern="0" dirty="0">
                <a:latin typeface="Tahoma"/>
                <a:ea typeface="+mj-ea"/>
                <a:cs typeface="B Nazanin" pitchFamily="2" charset="-78"/>
              </a:rPr>
              <a:t>He</a:t>
            </a:r>
            <a:r>
              <a:rPr lang="fa-IR" sz="2000" kern="0" dirty="0">
                <a:latin typeface="Tahoma"/>
                <a:ea typeface="+mj-ea"/>
                <a:cs typeface="B Nazanin" pitchFamily="2" charset="-78"/>
              </a:rPr>
              <a:t> و </a:t>
            </a:r>
            <a:r>
              <a:rPr lang="en-US" sz="2000" kern="0" dirty="0">
                <a:latin typeface="Tahoma"/>
                <a:ea typeface="+mj-ea"/>
                <a:cs typeface="B Nazanin" pitchFamily="2" charset="-78"/>
              </a:rPr>
              <a:t>Ne</a:t>
            </a:r>
            <a:r>
              <a:rPr lang="fa-IR" sz="2000" kern="0" dirty="0">
                <a:latin typeface="Tahoma"/>
                <a:ea typeface="+mj-ea"/>
                <a:cs typeface="B Nazanin" pitchFamily="2" charset="-78"/>
              </a:rPr>
              <a:t> (%10) در لوله اي از پيركس به طول </a:t>
            </a:r>
            <a:r>
              <a:rPr lang="en-US" sz="2000" kern="0" dirty="0">
                <a:latin typeface="Tahoma"/>
                <a:ea typeface="+mj-ea"/>
                <a:cs typeface="B Nazanin" pitchFamily="2" charset="-78"/>
              </a:rPr>
              <a:t>cm</a:t>
            </a:r>
            <a:r>
              <a:rPr lang="fa-IR" sz="2000" kern="0" dirty="0">
                <a:latin typeface="Tahoma"/>
                <a:ea typeface="+mj-ea"/>
                <a:cs typeface="B Nazanin" pitchFamily="2" charset="-78"/>
              </a:rPr>
              <a:t>30 و قطر </a:t>
            </a:r>
            <a:r>
              <a:rPr lang="en-US" sz="2000" kern="0" dirty="0">
                <a:latin typeface="Tahoma"/>
                <a:ea typeface="+mj-ea"/>
                <a:cs typeface="B Nazanin" pitchFamily="2" charset="-78"/>
              </a:rPr>
              <a:t>mm</a:t>
            </a:r>
            <a:r>
              <a:rPr lang="fa-IR" sz="2000" kern="0" dirty="0">
                <a:latin typeface="Tahoma"/>
                <a:ea typeface="+mj-ea"/>
                <a:cs typeface="B Nazanin" pitchFamily="2" charset="-78"/>
              </a:rPr>
              <a:t>2 مي باشد، برانگيختگي با تخليه جريان </a:t>
            </a:r>
            <a:r>
              <a:rPr lang="en-US" sz="2000" kern="0" dirty="0">
                <a:latin typeface="Tahoma"/>
                <a:ea typeface="+mj-ea"/>
                <a:cs typeface="B Nazanin" pitchFamily="2" charset="-78"/>
              </a:rPr>
              <a:t>DC</a:t>
            </a:r>
            <a:r>
              <a:rPr lang="fa-IR" sz="2000" kern="0" dirty="0">
                <a:latin typeface="Tahoma"/>
                <a:ea typeface="+mj-ea"/>
                <a:cs typeface="B Nazanin" pitchFamily="2" charset="-78"/>
              </a:rPr>
              <a:t> باولتاژ 1000 و جريان </a:t>
            </a:r>
            <a:r>
              <a:rPr lang="en-US" sz="2000" kern="0" dirty="0">
                <a:latin typeface="Tahoma"/>
                <a:ea typeface="+mj-ea"/>
                <a:cs typeface="B Nazanin" pitchFamily="2" charset="-78"/>
              </a:rPr>
              <a:t>ma</a:t>
            </a:r>
            <a:r>
              <a:rPr lang="fa-IR" sz="2000" kern="0" dirty="0">
                <a:latin typeface="Tahoma"/>
                <a:ea typeface="+mj-ea"/>
                <a:cs typeface="B Nazanin" pitchFamily="2" charset="-78"/>
              </a:rPr>
              <a:t>5 انجام </a:t>
            </a:r>
            <a:r>
              <a:rPr lang="fa-IR" sz="2000" kern="0" dirty="0" smtClean="0">
                <a:latin typeface="Tahoma"/>
                <a:ea typeface="+mj-ea"/>
                <a:cs typeface="B Nazanin" pitchFamily="2" charset="-78"/>
              </a:rPr>
              <a:t>شد</a:t>
            </a:r>
          </a:p>
          <a:p>
            <a:pPr marL="0" lvl="0" indent="0" algn="r" rtl="1" fontAlgn="base">
              <a:spcAft>
                <a:spcPct val="0"/>
              </a:spcAft>
              <a:buClr>
                <a:srgbClr val="FFCC00"/>
              </a:buClr>
              <a:buSzPct val="120000"/>
              <a:buNone/>
              <a:defRPr/>
            </a:pPr>
            <a:endParaRPr lang="fa-IR" sz="2000" kern="0" dirty="0" smtClean="0">
              <a:latin typeface="Tahoma"/>
              <a:ea typeface="+mj-ea"/>
              <a:cs typeface="B Nazanin" pitchFamily="2" charset="-78"/>
            </a:endParaRPr>
          </a:p>
          <a:p>
            <a:pPr marL="0" lvl="0" indent="0" algn="r" rtl="1" fontAlgn="base">
              <a:spcAft>
                <a:spcPct val="0"/>
              </a:spcAft>
              <a:buClr>
                <a:srgbClr val="FFCC00"/>
              </a:buClr>
              <a:buSzPct val="120000"/>
              <a:buNone/>
              <a:defRPr/>
            </a:pPr>
            <a:r>
              <a:rPr lang="fa-IR" sz="2000" b="1" kern="0" dirty="0">
                <a:solidFill>
                  <a:srgbClr val="0070C0"/>
                </a:solidFill>
                <a:latin typeface="Tahoma"/>
                <a:ea typeface="+mj-ea"/>
                <a:cs typeface="B Nazanin" pitchFamily="2" charset="-78"/>
              </a:rPr>
              <a:t>ليزرگزكربنيك: </a:t>
            </a:r>
            <a:r>
              <a:rPr lang="fa-IR" sz="2000" kern="0" dirty="0">
                <a:latin typeface="Tahoma"/>
                <a:ea typeface="+mj-ea"/>
                <a:cs typeface="B Nazanin" pitchFamily="2" charset="-78"/>
              </a:rPr>
              <a:t>از گازهاي </a:t>
            </a:r>
            <a:r>
              <a:rPr lang="en-US" sz="2000" kern="0" dirty="0">
                <a:latin typeface="Tahoma"/>
                <a:ea typeface="+mj-ea"/>
                <a:cs typeface="B Nazanin" pitchFamily="2" charset="-78"/>
              </a:rPr>
              <a:t>Co2</a:t>
            </a:r>
            <a:r>
              <a:rPr lang="fa-IR" sz="2000" kern="0" dirty="0">
                <a:latin typeface="Tahoma"/>
                <a:ea typeface="+mj-ea"/>
                <a:cs typeface="B Nazanin" pitchFamily="2" charset="-78"/>
              </a:rPr>
              <a:t> و </a:t>
            </a:r>
            <a:r>
              <a:rPr lang="en-US" sz="2000" kern="0" dirty="0">
                <a:latin typeface="Tahoma"/>
                <a:ea typeface="+mj-ea"/>
                <a:cs typeface="B Nazanin" pitchFamily="2" charset="-78"/>
              </a:rPr>
              <a:t>N2</a:t>
            </a:r>
            <a:r>
              <a:rPr lang="fa-IR" sz="2000" kern="0" dirty="0">
                <a:latin typeface="Tahoma"/>
                <a:ea typeface="+mj-ea"/>
                <a:cs typeface="B Nazanin" pitchFamily="2" charset="-78"/>
              </a:rPr>
              <a:t> و </a:t>
            </a:r>
            <a:r>
              <a:rPr lang="en-US" sz="2000" kern="0" dirty="0">
                <a:latin typeface="Tahoma"/>
                <a:ea typeface="+mj-ea"/>
                <a:cs typeface="B Nazanin" pitchFamily="2" charset="-78"/>
              </a:rPr>
              <a:t>H</a:t>
            </a:r>
            <a:r>
              <a:rPr lang="fa-IR" sz="2000" kern="0" dirty="0">
                <a:latin typeface="Tahoma"/>
                <a:ea typeface="+mj-ea"/>
                <a:cs typeface="B Nazanin" pitchFamily="2" charset="-78"/>
              </a:rPr>
              <a:t> بكارگرفته مي شود كه از ارتعاش ملكولها </a:t>
            </a:r>
            <a:r>
              <a:rPr lang="en-US" sz="2000" kern="0" dirty="0">
                <a:latin typeface="Tahoma"/>
                <a:ea typeface="+mj-ea"/>
                <a:cs typeface="B Nazanin" pitchFamily="2" charset="-78"/>
              </a:rPr>
              <a:t>Co2</a:t>
            </a:r>
            <a:r>
              <a:rPr lang="fa-IR" sz="2000" kern="0" dirty="0">
                <a:latin typeface="Tahoma"/>
                <a:ea typeface="+mj-ea"/>
                <a:cs typeface="B Nazanin" pitchFamily="2" charset="-78"/>
              </a:rPr>
              <a:t> توليد مي شود، اين ليزر بصورت پيوسته و پالس با توانها بالاتر از </a:t>
            </a:r>
            <a:r>
              <a:rPr lang="en-US" sz="2000" kern="0" dirty="0">
                <a:latin typeface="Tahoma"/>
                <a:ea typeface="+mj-ea"/>
                <a:cs typeface="B Nazanin" pitchFamily="2" charset="-78"/>
              </a:rPr>
              <a:t>Kw</a:t>
            </a:r>
            <a:r>
              <a:rPr lang="fa-IR" sz="2000" kern="0" dirty="0">
                <a:latin typeface="Tahoma"/>
                <a:ea typeface="+mj-ea"/>
                <a:cs typeface="B Nazanin" pitchFamily="2" charset="-78"/>
              </a:rPr>
              <a:t>80 بكار مي رود.</a:t>
            </a:r>
            <a:endParaRPr lang="en-US" sz="2000" kern="0" dirty="0">
              <a:latin typeface="Tahoma"/>
              <a:ea typeface="+mj-ea"/>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148675302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0"/>
            <a:ext cx="8229600" cy="6477000"/>
          </a:xfrm>
        </p:spPr>
        <p:txBody>
          <a:bodyPr>
            <a:normAutofit lnSpcReduction="10000"/>
          </a:bodyPr>
          <a:lstStyle/>
          <a:p>
            <a:pPr algn="r" rtl="1"/>
            <a:r>
              <a:rPr lang="fa-IR" sz="2400" b="1" kern="0" dirty="0">
                <a:solidFill>
                  <a:srgbClr val="0070C0"/>
                </a:solidFill>
                <a:latin typeface="Tahoma"/>
                <a:ea typeface="+mj-ea"/>
                <a:cs typeface="B Nazanin" pitchFamily="2" charset="-78"/>
              </a:rPr>
              <a:t>ليزرهاي اگزايمر</a:t>
            </a:r>
            <a:r>
              <a:rPr lang="fa-IR" sz="2400" b="1" kern="0" dirty="0" smtClean="0">
                <a:solidFill>
                  <a:srgbClr val="0070C0"/>
                </a:solidFill>
                <a:latin typeface="Tahoma"/>
                <a:ea typeface="+mj-ea"/>
                <a:cs typeface="B Nazanin" pitchFamily="2" charset="-78"/>
              </a:rPr>
              <a:t>:</a:t>
            </a:r>
          </a:p>
          <a:p>
            <a:pPr algn="r" rtl="1"/>
            <a:r>
              <a:rPr lang="fa-IR" sz="2200" kern="0" dirty="0" smtClean="0">
                <a:latin typeface="Tahoma"/>
                <a:ea typeface="+mj-ea"/>
                <a:cs typeface="B Nazanin" pitchFamily="2" charset="-78"/>
              </a:rPr>
              <a:t> </a:t>
            </a:r>
            <a:r>
              <a:rPr lang="fa-IR" sz="2200" kern="0" dirty="0">
                <a:latin typeface="Tahoma"/>
                <a:ea typeface="+mj-ea"/>
                <a:cs typeface="B Nazanin" pitchFamily="2" charset="-78"/>
              </a:rPr>
              <a:t>محيط فعال اين گونه ليزرها تركيب از دو يا سه بخش گاز كه بيشر گازها نادر و هالوژنها كاربرد آن در زيست پزشكي و يا در پژوهش هايي كه نياز به چشمه </a:t>
            </a:r>
            <a:r>
              <a:rPr lang="en-US" sz="2200" kern="0" dirty="0" err="1">
                <a:latin typeface="Tahoma"/>
                <a:ea typeface="+mj-ea"/>
                <a:cs typeface="B Nazanin" pitchFamily="2" charset="-78"/>
              </a:rPr>
              <a:t>uv</a:t>
            </a:r>
            <a:r>
              <a:rPr lang="fa-IR" sz="2200" kern="0" dirty="0">
                <a:latin typeface="Tahoma"/>
                <a:ea typeface="+mj-ea"/>
                <a:cs typeface="B Nazanin" pitchFamily="2" charset="-78"/>
              </a:rPr>
              <a:t> با نور شديد وجود دارد استفاده مي شود</a:t>
            </a:r>
            <a:r>
              <a:rPr lang="fa-IR" sz="2200" kern="0" dirty="0" smtClean="0">
                <a:latin typeface="Tahoma"/>
                <a:ea typeface="+mj-ea"/>
                <a:cs typeface="B Nazanin" pitchFamily="2" charset="-78"/>
              </a:rPr>
              <a:t>.</a:t>
            </a:r>
          </a:p>
          <a:p>
            <a:pPr algn="r" rtl="1"/>
            <a:r>
              <a:rPr lang="fa-IR" sz="2200" kern="0" dirty="0">
                <a:solidFill>
                  <a:srgbClr val="0070C0"/>
                </a:solidFill>
                <a:latin typeface="Tahoma"/>
                <a:ea typeface="+mj-ea"/>
                <a:cs typeface="B Nazanin" pitchFamily="2" charset="-78"/>
              </a:rPr>
              <a:t>ليزيك</a:t>
            </a:r>
            <a:r>
              <a:rPr lang="en-CA" sz="2200" kern="0" dirty="0">
                <a:solidFill>
                  <a:srgbClr val="0070C0"/>
                </a:solidFill>
                <a:latin typeface="Tahoma"/>
                <a:ea typeface="+mj-ea"/>
                <a:cs typeface="B Nazanin" pitchFamily="2" charset="-78"/>
              </a:rPr>
              <a:t>LASIK)‎‏</a:t>
            </a:r>
            <a:r>
              <a:rPr lang="fa-IR" sz="2200" kern="0" dirty="0">
                <a:solidFill>
                  <a:srgbClr val="0070C0"/>
                </a:solidFill>
                <a:latin typeface="Tahoma"/>
                <a:ea typeface="+mj-ea"/>
                <a:cs typeface="B Nazanin" pitchFamily="2" charset="-78"/>
              </a:rPr>
              <a:t>)  </a:t>
            </a:r>
            <a:r>
              <a:rPr lang="fa-IR" sz="2200" kern="0" dirty="0">
                <a:latin typeface="Tahoma"/>
                <a:ea typeface="+mj-ea"/>
                <a:cs typeface="B Nazanin" pitchFamily="2" charset="-78"/>
              </a:rPr>
              <a:t>براي اصلاح عيوب انكساري توسط چشم پزشك به كار مي‌رود. در اين روش با‎ ‎تغيير شكل در قرنيه توسط ليزر اگزايمر، مي توان نزديك بيني، دوربيني و آستيگماتيسم‎ ‎را اصلاح كرد‎</a:t>
            </a:r>
          </a:p>
          <a:p>
            <a:pPr algn="r" rtl="1"/>
            <a:r>
              <a:rPr lang="fa-IR" sz="2400" b="1" kern="0" dirty="0" smtClean="0">
                <a:solidFill>
                  <a:srgbClr val="0070C0"/>
                </a:solidFill>
                <a:latin typeface="Tahoma"/>
                <a:ea typeface="+mj-ea"/>
                <a:cs typeface="B Nazanin" pitchFamily="2" charset="-78"/>
              </a:rPr>
              <a:t>كاربردهاي ليزر:</a:t>
            </a:r>
          </a:p>
          <a:p>
            <a:pPr algn="r" rtl="1"/>
            <a:r>
              <a:rPr lang="fa-IR" sz="2200" kern="0" dirty="0" smtClean="0">
                <a:latin typeface="Tahoma"/>
                <a:ea typeface="+mj-ea"/>
                <a:cs typeface="B Nazanin" pitchFamily="2" charset="-78"/>
              </a:rPr>
              <a:t> </a:t>
            </a:r>
            <a:r>
              <a:rPr lang="fa-IR" sz="2200" kern="0" dirty="0">
                <a:latin typeface="Tahoma"/>
                <a:ea typeface="+mj-ea"/>
                <a:cs typeface="B Nazanin" pitchFamily="2" charset="-78"/>
              </a:rPr>
              <a:t>در چشم پزشكي (</a:t>
            </a:r>
            <a:r>
              <a:rPr lang="en-US" sz="2200" kern="0" dirty="0" err="1">
                <a:latin typeface="Tahoma"/>
                <a:ea typeface="+mj-ea"/>
                <a:cs typeface="B Nazanin" pitchFamily="2" charset="-78"/>
              </a:rPr>
              <a:t>Ar</a:t>
            </a:r>
            <a:r>
              <a:rPr lang="fa-IR" sz="2200" kern="0" dirty="0">
                <a:latin typeface="Tahoma"/>
                <a:ea typeface="+mj-ea"/>
                <a:cs typeface="B Nazanin" pitchFamily="2" charset="-78"/>
              </a:rPr>
              <a:t>و </a:t>
            </a:r>
            <a:r>
              <a:rPr lang="en-US" sz="2200" kern="0" dirty="0" err="1">
                <a:latin typeface="Tahoma"/>
                <a:ea typeface="+mj-ea"/>
                <a:cs typeface="B Nazanin" pitchFamily="2" charset="-78"/>
              </a:rPr>
              <a:t>kr</a:t>
            </a:r>
            <a:r>
              <a:rPr lang="fa-IR" sz="2200" kern="0" dirty="0">
                <a:latin typeface="Tahoma"/>
                <a:ea typeface="+mj-ea"/>
                <a:cs typeface="B Nazanin" pitchFamily="2" charset="-78"/>
              </a:rPr>
              <a:t>) دربيماريها ته چشم مانند جداشدن شبكيه ويا خونريزي درون </a:t>
            </a:r>
            <a:r>
              <a:rPr lang="fa-IR" sz="2200" kern="0" dirty="0" smtClean="0">
                <a:latin typeface="Tahoma"/>
                <a:ea typeface="+mj-ea"/>
                <a:cs typeface="B Nazanin" pitchFamily="2" charset="-78"/>
              </a:rPr>
              <a:t>چشمي</a:t>
            </a:r>
          </a:p>
          <a:p>
            <a:pPr algn="r" rtl="1"/>
            <a:r>
              <a:rPr lang="fa-IR" sz="2200" kern="0" dirty="0">
                <a:latin typeface="Tahoma"/>
                <a:ea typeface="+mj-ea"/>
                <a:cs typeface="B Nazanin" pitchFamily="2" charset="-78"/>
              </a:rPr>
              <a:t/>
            </a:r>
            <a:br>
              <a:rPr lang="fa-IR" sz="2200" kern="0" dirty="0">
                <a:latin typeface="Tahoma"/>
                <a:ea typeface="+mj-ea"/>
                <a:cs typeface="B Nazanin" pitchFamily="2" charset="-78"/>
              </a:rPr>
            </a:br>
            <a:r>
              <a:rPr lang="fa-IR" sz="2200" kern="0" dirty="0">
                <a:latin typeface="Tahoma"/>
                <a:ea typeface="+mj-ea"/>
                <a:cs typeface="B Nazanin" pitchFamily="2" charset="-78"/>
              </a:rPr>
              <a:t>دربيماريهاي آب سياه كه مي تواند سبب كوري شود(</a:t>
            </a:r>
            <a:r>
              <a:rPr lang="en-US" sz="2200" kern="0" dirty="0" err="1">
                <a:latin typeface="Tahoma"/>
                <a:ea typeface="+mj-ea"/>
                <a:cs typeface="B Nazanin" pitchFamily="2" charset="-78"/>
              </a:rPr>
              <a:t>Nd</a:t>
            </a:r>
            <a:r>
              <a:rPr lang="en-US" sz="2200" kern="0" dirty="0">
                <a:latin typeface="Tahoma"/>
                <a:ea typeface="+mj-ea"/>
                <a:cs typeface="B Nazanin" pitchFamily="2" charset="-78"/>
              </a:rPr>
              <a:t>-YAG</a:t>
            </a:r>
            <a:r>
              <a:rPr lang="fa-IR" sz="2200" kern="0" dirty="0">
                <a:latin typeface="Tahoma"/>
                <a:ea typeface="+mj-ea"/>
                <a:cs typeface="B Nazanin" pitchFamily="2" charset="-78"/>
              </a:rPr>
              <a:t>) </a:t>
            </a:r>
            <a:br>
              <a:rPr lang="fa-IR" sz="2200" kern="0" dirty="0">
                <a:latin typeface="Tahoma"/>
                <a:ea typeface="+mj-ea"/>
                <a:cs typeface="B Nazanin" pitchFamily="2" charset="-78"/>
              </a:rPr>
            </a:br>
            <a:r>
              <a:rPr lang="fa-IR" sz="2200" kern="0" dirty="0">
                <a:latin typeface="Tahoma"/>
                <a:ea typeface="+mj-ea"/>
                <a:cs typeface="B Nazanin" pitchFamily="2" charset="-78"/>
              </a:rPr>
              <a:t>- ليزر اگزايمر در برش قرنيه براي درمان نزديك بيني بكار مي رود</a:t>
            </a:r>
            <a:r>
              <a:rPr lang="fa-IR" sz="2200" kern="0" dirty="0" smtClean="0">
                <a:latin typeface="Tahoma"/>
                <a:ea typeface="+mj-ea"/>
                <a:cs typeface="B Nazanin" pitchFamily="2" charset="-78"/>
              </a:rPr>
              <a:t>.</a:t>
            </a:r>
          </a:p>
          <a:p>
            <a:pPr lvl="0" algn="r" rtl="1"/>
            <a:r>
              <a:rPr lang="fa-IR" sz="2400" b="1" kern="0" dirty="0">
                <a:solidFill>
                  <a:srgbClr val="0070C0"/>
                </a:solidFill>
                <a:latin typeface="Tahoma"/>
                <a:ea typeface="+mj-ea"/>
                <a:cs typeface="B Nazanin" pitchFamily="2" charset="-78"/>
              </a:rPr>
              <a:t>خطرات ليزر</a:t>
            </a:r>
            <a:r>
              <a:rPr lang="fa-IR" sz="2400" b="1" kern="0" dirty="0" smtClean="0">
                <a:solidFill>
                  <a:srgbClr val="0070C0"/>
                </a:solidFill>
                <a:latin typeface="Tahoma"/>
                <a:ea typeface="+mj-ea"/>
                <a:cs typeface="B Nazanin" pitchFamily="2" charset="-78"/>
              </a:rPr>
              <a:t>:</a:t>
            </a:r>
          </a:p>
          <a:p>
            <a:pPr lvl="0" algn="r" rtl="1"/>
            <a:r>
              <a:rPr lang="fa-IR" sz="2400" b="1" kern="0" dirty="0" smtClean="0">
                <a:solidFill>
                  <a:srgbClr val="0070C0"/>
                </a:solidFill>
                <a:latin typeface="Tahoma"/>
                <a:ea typeface="+mj-ea"/>
                <a:cs typeface="B Nazanin" pitchFamily="2" charset="-78"/>
              </a:rPr>
              <a:t> </a:t>
            </a:r>
            <a:r>
              <a:rPr lang="fa-IR" sz="2200" kern="0" dirty="0">
                <a:latin typeface="Tahoma"/>
                <a:ea typeface="+mj-ea"/>
                <a:cs typeface="B Nazanin" pitchFamily="2" charset="-78"/>
              </a:rPr>
              <a:t>ازتمركز شديد انرژي پرتو ليزر در سطح كوچك (توان </a:t>
            </a:r>
            <a:r>
              <a:rPr lang="en-US" sz="2200" kern="0" dirty="0">
                <a:latin typeface="Tahoma"/>
                <a:ea typeface="+mj-ea"/>
                <a:cs typeface="B Nazanin" pitchFamily="2" charset="-78"/>
              </a:rPr>
              <a:t>1Mj/s</a:t>
            </a:r>
            <a:r>
              <a:rPr lang="fa-IR" sz="2200" kern="0" dirty="0">
                <a:latin typeface="Tahoma"/>
                <a:ea typeface="+mj-ea"/>
                <a:cs typeface="B Nazanin" pitchFamily="2" charset="-78"/>
              </a:rPr>
              <a:t> ) كه يك ارگانيسم زنده فرصت دفاع ندارد.</a:t>
            </a:r>
            <a:br>
              <a:rPr lang="fa-IR" sz="2200" kern="0" dirty="0">
                <a:latin typeface="Tahoma"/>
                <a:ea typeface="+mj-ea"/>
                <a:cs typeface="B Nazanin" pitchFamily="2" charset="-78"/>
              </a:rPr>
            </a:br>
            <a:r>
              <a:rPr lang="fa-IR" sz="2200" kern="0" dirty="0">
                <a:latin typeface="Tahoma"/>
                <a:ea typeface="+mj-ea"/>
                <a:cs typeface="B Nazanin" pitchFamily="2" charset="-78"/>
              </a:rPr>
              <a:t>- عبور پرتو ليزر از محيطها گوناگون سبب پراكندگي شده بنابراين براي عدسي چشم بسيار خطرناك است</a:t>
            </a:r>
            <a:endParaRPr lang="en-US" sz="2200" kern="0" dirty="0">
              <a:latin typeface="Tahoma"/>
              <a:ea typeface="+mj-ea"/>
              <a:cs typeface="B Nazanin" pitchFamily="2" charset="-78"/>
            </a:endParaRPr>
          </a:p>
          <a:p>
            <a:pPr algn="r" rtl="1"/>
            <a:endParaRPr lang="fa-IR" sz="2200" kern="0" dirty="0" smtClean="0">
              <a:latin typeface="Tahoma"/>
              <a:ea typeface="+mj-ea"/>
              <a:cs typeface="B Nazanin" pitchFamily="2" charset="-78"/>
            </a:endParaRPr>
          </a:p>
          <a:p>
            <a:pPr algn="r" rtl="1"/>
            <a:endParaRPr lang="en-US" sz="2200" kern="0" dirty="0">
              <a:latin typeface="Tahoma"/>
              <a:ea typeface="+mj-ea"/>
              <a:cs typeface="B Nazanin" pitchFamily="2" charset="-78"/>
            </a:endParaRPr>
          </a:p>
        </p:txBody>
      </p:sp>
    </p:spTree>
    <p:extLst>
      <p:ext uri="{BB962C8B-B14F-4D97-AF65-F5344CB8AC3E}">
        <p14:creationId xmlns:p14="http://schemas.microsoft.com/office/powerpoint/2010/main" val="75677751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738"/>
            <a:ext cx="8229600" cy="5897563"/>
          </a:xfrm>
        </p:spPr>
        <p:txBody>
          <a:bodyPr/>
          <a:lstStyle/>
          <a:p>
            <a:endParaRPr lang="en-US" dirty="0"/>
          </a:p>
        </p:txBody>
      </p:sp>
      <p:pic>
        <p:nvPicPr>
          <p:cNvPr id="10242" name="Picture 2" descr="D:\hossein\book1\ketab takavar\fasl1-1\Offprints Order Form 04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2" y="533400"/>
            <a:ext cx="8048625"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8825032"/>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xmlns="" name="Integral" id="{3577F8C9-A904-41D8-97D2-FD898F53F20E}" vid="{682D6EBE-8D36-4FF2-9DB3-F3D8D7B6715D}"/>
    </a:ext>
  </a:extLst>
</a:theme>
</file>

<file path=ppt/theme/theme3.xml><?xml version="1.0" encoding="utf-8"?>
<a:theme xmlns:a="http://schemas.openxmlformats.org/drawingml/2006/main" name="1_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xmlns="" name="Integral" id="{3577F8C9-A904-41D8-97D2-FD898F53F20E}" vid="{682D6EBE-8D36-4FF2-9DB3-F3D8D7B6715D}"/>
    </a:ext>
  </a:extLst>
</a:theme>
</file>

<file path=ppt/theme/theme4.xml><?xml version="1.0" encoding="utf-8"?>
<a:theme xmlns:a="http://schemas.openxmlformats.org/drawingml/2006/main" name="2_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 xmlns:thm15="http://schemas.microsoft.com/office/thememl/2012/main" name="Integral" id="{3577F8C9-A904-41D8-97D2-FD898F53F20E}" vid="{682D6EBE-8D36-4FF2-9DB3-F3D8D7B6715D}"/>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849</TotalTime>
  <Words>1014</Words>
  <Application>Microsoft Office PowerPoint</Application>
  <PresentationFormat>On-screen Show (4:3)</PresentationFormat>
  <Paragraphs>182</Paragraphs>
  <Slides>41</Slides>
  <Notes>1</Notes>
  <HiddenSlides>0</HiddenSlides>
  <MMClips>0</MMClips>
  <ScaleCrop>false</ScaleCrop>
  <HeadingPairs>
    <vt:vector size="4" baseType="variant">
      <vt:variant>
        <vt:lpstr>Theme</vt:lpstr>
      </vt:variant>
      <vt:variant>
        <vt:i4>4</vt:i4>
      </vt:variant>
      <vt:variant>
        <vt:lpstr>Slide Titles</vt:lpstr>
      </vt:variant>
      <vt:variant>
        <vt:i4>41</vt:i4>
      </vt:variant>
    </vt:vector>
  </HeadingPairs>
  <TitlesOfParts>
    <vt:vector size="45" baseType="lpstr">
      <vt:lpstr>Office Theme</vt:lpstr>
      <vt:lpstr>Integral</vt:lpstr>
      <vt:lpstr>1_Integral</vt:lpstr>
      <vt:lpstr>2_Integral</vt:lpstr>
      <vt:lpstr>بنام خدا</vt:lpstr>
      <vt:lpstr>تئوري نور</vt:lpstr>
      <vt:lpstr>PowerPoint Presentation</vt:lpstr>
      <vt:lpstr>PowerPoint Presentation</vt:lpstr>
      <vt:lpstr>PowerPoint Presentation</vt:lpstr>
      <vt:lpstr>PowerPoint Presentation</vt:lpstr>
      <vt:lpstr>PowerPoint Presentation</vt:lpstr>
      <vt:lpstr>لومينسانس- فسفرسانس- فلوئورسانس </vt:lpstr>
      <vt:lpstr>PowerPoint Presentation</vt:lpstr>
      <vt:lpstr>PowerPoint Presentation</vt:lpstr>
      <vt:lpstr>PowerPoint Presentation</vt:lpstr>
      <vt:lpstr>PowerPoint Presentation</vt:lpstr>
      <vt:lpstr>آستیگماتیسم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تشخيص گونه عدسي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dc:creator>
  <cp:lastModifiedBy>Windows User</cp:lastModifiedBy>
  <cp:revision>117</cp:revision>
  <dcterms:created xsi:type="dcterms:W3CDTF">2015-09-19T17:07:46Z</dcterms:created>
  <dcterms:modified xsi:type="dcterms:W3CDTF">2020-05-24T07:24:12Z</dcterms:modified>
</cp:coreProperties>
</file>