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23" r:id="rId2"/>
    <p:sldId id="256" r:id="rId3"/>
    <p:sldId id="306" r:id="rId4"/>
    <p:sldId id="307" r:id="rId5"/>
    <p:sldId id="308" r:id="rId6"/>
    <p:sldId id="309" r:id="rId7"/>
    <p:sldId id="310" r:id="rId8"/>
    <p:sldId id="311" r:id="rId9"/>
    <p:sldId id="312" r:id="rId10"/>
    <p:sldId id="313" r:id="rId11"/>
    <p:sldId id="314" r:id="rId12"/>
    <p:sldId id="315" r:id="rId13"/>
    <p:sldId id="316" r:id="rId14"/>
    <p:sldId id="317" r:id="rId15"/>
    <p:sldId id="318" r:id="rId16"/>
    <p:sldId id="319" r:id="rId17"/>
    <p:sldId id="320" r:id="rId18"/>
    <p:sldId id="321" r:id="rId19"/>
    <p:sldId id="322" r:id="rId20"/>
    <p:sldId id="26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7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AE2A4E-3265-48B6-A12E-377F737C077D}"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5691695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AE2A4E-3265-48B6-A12E-377F737C077D}"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2378330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AE2A4E-3265-48B6-A12E-377F737C077D}"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1707795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AE2A4E-3265-48B6-A12E-377F737C077D}" type="datetimeFigureOut">
              <a:rPr lang="en-US" smtClean="0"/>
              <a:t>4/23/2018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15125274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AE2A4E-3265-48B6-A12E-377F737C077D}" type="datetimeFigureOut">
              <a:rPr lang="en-US" smtClean="0"/>
              <a:t>4/23/2018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1447789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AE2A4E-3265-48B6-A12E-377F737C077D}" type="datetimeFigureOut">
              <a:rPr lang="en-US" smtClean="0"/>
              <a:t>4/23/2018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42576479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E2A4E-3265-48B6-A12E-377F737C077D}" type="datetimeFigureOut">
              <a:rPr lang="en-US" smtClean="0"/>
              <a:t>4/23/2018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1351097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AE2A4E-3265-48B6-A12E-377F737C077D}" type="datetimeFigureOut">
              <a:rPr lang="en-US" smtClean="0"/>
              <a:t>4/23/2018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26300094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AE2A4E-3265-48B6-A12E-377F737C077D}" type="datetimeFigureOut">
              <a:rPr lang="en-US" smtClean="0"/>
              <a:t>4/23/2018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3168950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AE2A4E-3265-48B6-A12E-377F737C077D}"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29342366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AE2A4E-3265-48B6-A12E-377F737C077D}"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33859785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E2A4E-3265-48B6-A12E-377F737C077D}" type="datetimeFigureOut">
              <a:rPr lang="en-US" smtClean="0"/>
              <a:t>4/23/2018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10B100-984A-4625-8783-5AF100E493E7}" type="slidenum">
              <a:rPr lang="en-US" smtClean="0"/>
              <a:t>‹#›</a:t>
            </a:fld>
            <a:endParaRPr lang="en-US"/>
          </a:p>
        </p:txBody>
      </p:sp>
    </p:spTree>
    <p:extLst>
      <p:ext uri="{BB962C8B-B14F-4D97-AF65-F5344CB8AC3E}">
        <p14:creationId xmlns:p14="http://schemas.microsoft.com/office/powerpoint/2010/main" val="34774367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3223468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6755" y="806823"/>
            <a:ext cx="13726836" cy="4401205"/>
          </a:xfrm>
          <a:prstGeom prst="rect">
            <a:avLst/>
          </a:prstGeom>
          <a:noFill/>
        </p:spPr>
        <p:txBody>
          <a:bodyPr wrap="none" rtlCol="0">
            <a:spAutoFit/>
          </a:bodyPr>
          <a:lstStyle/>
          <a:p>
            <a:pPr algn="ctr">
              <a:lnSpc>
                <a:spcPct val="200000"/>
              </a:lnSpc>
            </a:pPr>
            <a:r>
              <a:rPr lang="fa-IR" sz="8000" dirty="0" smtClean="0">
                <a:solidFill>
                  <a:srgbClr val="002060"/>
                </a:solidFill>
                <a:effectLst>
                  <a:reflection blurRad="6350" stA="55000" endA="300" endPos="45500" dir="5400000" sy="-100000" algn="bl" rotWithShape="0"/>
                </a:effectLst>
                <a:cs typeface="B Titr" panose="00000700000000000000" pitchFamily="2" charset="-78"/>
              </a:rPr>
              <a:t>تاریخ سال چهارم انسانی</a:t>
            </a:r>
          </a:p>
          <a:p>
            <a:pPr algn="ctr"/>
            <a:r>
              <a:rPr lang="fa-IR" sz="6000" dirty="0" smtClean="0">
                <a:solidFill>
                  <a:srgbClr val="002060"/>
                </a:solidFill>
                <a:effectLst>
                  <a:reflection blurRad="6350" stA="55000" endA="300" endPos="45500" dir="5400000" sy="-100000" algn="bl" rotWithShape="0"/>
                </a:effectLst>
                <a:cs typeface="B Titr" panose="00000700000000000000" pitchFamily="2" charset="-78"/>
              </a:rPr>
              <a:t>زندگی نامه و </a:t>
            </a:r>
            <a:r>
              <a:rPr lang="fa-IR" sz="6000" dirty="0" smtClean="0">
                <a:solidFill>
                  <a:srgbClr val="002060"/>
                </a:solidFill>
                <a:effectLst>
                  <a:reflection blurRad="6350" stA="55000" endA="300" endPos="45500" dir="5400000" sy="-100000" algn="bl" rotWithShape="0"/>
                </a:effectLst>
                <a:cs typeface="B Titr" panose="00000700000000000000" pitchFamily="2" charset="-78"/>
              </a:rPr>
              <a:t>تاریخ</a:t>
            </a:r>
            <a:endParaRPr lang="fa-IR" sz="6000" dirty="0" smtClean="0">
              <a:solidFill>
                <a:srgbClr val="002060"/>
              </a:solidFill>
              <a:effectLst>
                <a:reflection blurRad="6350" stA="55000" endA="300" endPos="45500" dir="5400000" sy="-100000" algn="bl" rotWithShape="0"/>
              </a:effectLst>
              <a:cs typeface="B Titr" panose="00000700000000000000" pitchFamily="2" charset="-78"/>
            </a:endParaRPr>
          </a:p>
          <a:p>
            <a:pPr algn="ctr"/>
            <a:endParaRPr lang="fa-IR" sz="6000" dirty="0">
              <a:solidFill>
                <a:srgbClr val="002060"/>
              </a:solidFill>
              <a:effectLst>
                <a:reflection blurRad="6350" stA="55000" endA="300" endPos="45500" dir="5400000" sy="-100000" algn="bl" rotWithShape="0"/>
              </a:effectLst>
              <a:cs typeface="B Titr" panose="00000700000000000000" pitchFamily="2" charset="-78"/>
            </a:endParaRPr>
          </a:p>
        </p:txBody>
      </p:sp>
    </p:spTree>
    <p:extLst>
      <p:ext uri="{BB962C8B-B14F-4D97-AF65-F5344CB8AC3E}">
        <p14:creationId xmlns:p14="http://schemas.microsoft.com/office/powerpoint/2010/main" val="2751570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3323987"/>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زندگی نامه: هر نوع نوشته کوتاه و بلند که حاوی آگاهی هایی از تمامی یا بخش هایی از دوران زندگانی یا اندیشه ی یک فرد باشد. </a:t>
            </a:r>
          </a:p>
          <a:p>
            <a:pPr algn="r" rtl="1">
              <a:lnSpc>
                <a:spcPct val="150000"/>
              </a:lnSpc>
            </a:pPr>
            <a:r>
              <a:rPr lang="fa-IR" sz="2800" b="1" dirty="0" smtClean="0">
                <a:cs typeface="B Nazanin" panose="00000400000000000000" pitchFamily="2" charset="-78"/>
              </a:rPr>
              <a:t>2) حسب حال: زندگی نامه ای که توسط خود شخص نوشته می شود.</a:t>
            </a:r>
          </a:p>
          <a:p>
            <a:pPr algn="r" rtl="1">
              <a:lnSpc>
                <a:spcPct val="150000"/>
              </a:lnSpc>
            </a:pPr>
            <a:r>
              <a:rPr lang="fa-IR" sz="2800" b="1" dirty="0" smtClean="0">
                <a:cs typeface="B Nazanin" panose="00000400000000000000" pitchFamily="2" charset="-78"/>
              </a:rPr>
              <a:t>3) سیره، رجال وَفَیات (در گذشتگان): شرخ حال هایی که بعضی از آن ها شامل شرح زندگانی یک تا صدها نفر می شوند.</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تعاریف</a:t>
            </a:r>
          </a:p>
        </p:txBody>
      </p:sp>
    </p:spTree>
    <p:extLst>
      <p:ext uri="{BB962C8B-B14F-4D97-AF65-F5344CB8AC3E}">
        <p14:creationId xmlns:p14="http://schemas.microsoft.com/office/powerpoint/2010/main" val="29503480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203132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زندگی نامه هر شخص: </a:t>
            </a:r>
          </a:p>
          <a:p>
            <a:pPr algn="r" rtl="1">
              <a:lnSpc>
                <a:spcPct val="150000"/>
              </a:lnSpc>
            </a:pPr>
            <a:r>
              <a:rPr lang="fa-IR" sz="2800" b="1" dirty="0" smtClean="0">
                <a:cs typeface="B Nazanin" panose="00000400000000000000" pitchFamily="2" charset="-78"/>
              </a:rPr>
              <a:t>1) توسط دیگران نوشته می شود ؛ حسب حال یا اتوبیوگرافی</a:t>
            </a:r>
          </a:p>
          <a:p>
            <a:pPr algn="r" rtl="1">
              <a:lnSpc>
                <a:spcPct val="150000"/>
              </a:lnSpc>
            </a:pPr>
            <a:r>
              <a:rPr lang="fa-IR" sz="2800" b="1" dirty="0" smtClean="0">
                <a:cs typeface="B Nazanin" panose="00000400000000000000" pitchFamily="2" charset="-78"/>
              </a:rPr>
              <a:t>2) توسط خود شخص نوشته می شود ؛ بیوگرافی یا خاطرات</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بیشتر بدانیم</a:t>
            </a:r>
          </a:p>
        </p:txBody>
      </p:sp>
    </p:spTree>
    <p:extLst>
      <p:ext uri="{BB962C8B-B14F-4D97-AF65-F5344CB8AC3E}">
        <p14:creationId xmlns:p14="http://schemas.microsoft.com/office/powerpoint/2010/main" val="1678804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1331134"/>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در ایران در دوران معاصر به ویژه بعد از مشروطه، نگارش حسب حال رواج یافت. این نوشته ها بسیاری از آثار تاریخی و حقایق اجتماعی و اخلاقی را دربرمی گیرد.</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نکته کلیدی</a:t>
            </a:r>
          </a:p>
        </p:txBody>
      </p:sp>
    </p:spTree>
    <p:extLst>
      <p:ext uri="{BB962C8B-B14F-4D97-AF65-F5344CB8AC3E}">
        <p14:creationId xmlns:p14="http://schemas.microsoft.com/office/powerpoint/2010/main" val="31807342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2968" y="2986549"/>
            <a:ext cx="10358437" cy="3323987"/>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نگارش حوادث زندگی به صورت یادداشت های روزانه: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 در پایان روز یا هر چند روز یکبار نوشته می شود.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در زمان حیات یا پس از مرگ چاپ می شود.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مثال : یادداشت های اسدالله علم وزیر دربار پهلوی</a:t>
            </a:r>
          </a:p>
          <a:p>
            <a:pPr algn="r" rtl="1">
              <a:lnSpc>
                <a:spcPct val="150000"/>
              </a:lnSpc>
            </a:pPr>
            <a:r>
              <a:rPr lang="fa-IR" sz="2800" b="1" dirty="0" smtClean="0">
                <a:cs typeface="B Nazanin" panose="00000400000000000000" pitchFamily="2" charset="-78"/>
              </a:rPr>
              <a:t>2) نگارش یا تدوین خاطرات و ماجراهای زندگی به صورت یکجا</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روش های تهیه ی حسب حال</a:t>
            </a:r>
          </a:p>
        </p:txBody>
      </p:sp>
    </p:spTree>
    <p:extLst>
      <p:ext uri="{BB962C8B-B14F-4D97-AF65-F5344CB8AC3E}">
        <p14:creationId xmlns:p14="http://schemas.microsoft.com/office/powerpoint/2010/main" val="40645709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21162" y="3349620"/>
            <a:ext cx="10358437" cy="3323987"/>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یادی از گذشته های می باشد.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شامل حادثه یا صحنه یا حالتی است.</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رنگی احساسی و عاطفی و خیالی دارد.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متکی بر مشاهدات و حضور اگرچه به صورت غیرمستقیم</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دارای ظرف مکان و زمان مشخص</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ویژگی های خاطرات</a:t>
            </a:r>
          </a:p>
        </p:txBody>
      </p:sp>
    </p:spTree>
    <p:extLst>
      <p:ext uri="{BB962C8B-B14F-4D97-AF65-F5344CB8AC3E}">
        <p14:creationId xmlns:p14="http://schemas.microsoft.com/office/powerpoint/2010/main" val="12790780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27032" y="3282384"/>
            <a:ext cx="10358437" cy="203132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عبرت آموزی : با انگیزه ی </a:t>
            </a:r>
          </a:p>
          <a:p>
            <a:pPr algn="r" rtl="1">
              <a:lnSpc>
                <a:spcPct val="150000"/>
              </a:lnSpc>
            </a:pPr>
            <a:r>
              <a:rPr lang="fa-IR" sz="2800" b="1" dirty="0" smtClean="0">
                <a:cs typeface="B Nazanin" panose="00000400000000000000" pitchFamily="2" charset="-78"/>
              </a:rPr>
              <a:t>الف) بیان پشتکار و صبر و اراده در برابر ناملایمات </a:t>
            </a:r>
          </a:p>
          <a:p>
            <a:pPr algn="r" rtl="1">
              <a:lnSpc>
                <a:spcPct val="150000"/>
              </a:lnSpc>
            </a:pPr>
            <a:r>
              <a:rPr lang="fa-IR" sz="2800" b="1" dirty="0">
                <a:cs typeface="B Nazanin" panose="00000400000000000000" pitchFamily="2" charset="-78"/>
              </a:rPr>
              <a:t>ب</a:t>
            </a:r>
            <a:r>
              <a:rPr lang="fa-IR" sz="2800" b="1" dirty="0" smtClean="0">
                <a:cs typeface="B Nazanin" panose="00000400000000000000" pitchFamily="2" charset="-78"/>
              </a:rPr>
              <a:t>) تدوین به منظور آموزش و تربیت جوانان</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دلایل و انگیزه های خاطره نویسی</a:t>
            </a:r>
          </a:p>
        </p:txBody>
      </p:sp>
    </p:spTree>
    <p:extLst>
      <p:ext uri="{BB962C8B-B14F-4D97-AF65-F5344CB8AC3E}">
        <p14:creationId xmlns:p14="http://schemas.microsoft.com/office/powerpoint/2010/main" val="29544395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34609" y="3174808"/>
            <a:ext cx="10358437" cy="684803"/>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کتاب «آنچه گذشت» ؛ عبدالهادی حائری ؛ با انگیزه ی عبرت آموزی جوانان</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بیشتر بدانیم</a:t>
            </a:r>
          </a:p>
        </p:txBody>
      </p:sp>
    </p:spTree>
    <p:extLst>
      <p:ext uri="{BB962C8B-B14F-4D97-AF65-F5344CB8AC3E}">
        <p14:creationId xmlns:p14="http://schemas.microsoft.com/office/powerpoint/2010/main" val="4083267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3268937"/>
            <a:ext cx="10358437" cy="2677656"/>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2) یادگاری برای نسل های آینده: داستان زندگی، موضوعی است مناسب که می تواند برای آیندگان باقی بماند. </a:t>
            </a:r>
          </a:p>
          <a:p>
            <a:pPr algn="r" rtl="1">
              <a:lnSpc>
                <a:spcPct val="150000"/>
              </a:lnSpc>
            </a:pPr>
            <a:r>
              <a:rPr lang="fa-IR" sz="2800" b="1" dirty="0" smtClean="0">
                <a:cs typeface="B Nazanin" panose="00000400000000000000" pitchFamily="2" charset="-78"/>
              </a:rPr>
              <a:t>3) افشاگری: بعضی از اعضای گروه های سیاسی به دلیل اختلاف با همراهان، فریب خیانت هم رزمان، خاطرات سیاسی-اجتماعی خود را می نگارند. </a:t>
            </a:r>
          </a:p>
        </p:txBody>
      </p:sp>
    </p:spTree>
    <p:extLst>
      <p:ext uri="{BB962C8B-B14F-4D97-AF65-F5344CB8AC3E}">
        <p14:creationId xmlns:p14="http://schemas.microsoft.com/office/powerpoint/2010/main" val="13104799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8056" y="3013443"/>
            <a:ext cx="10358437" cy="13849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کتاب فضیلت های فراموش شده : حسینعلی راشد درباره ی زندگی حاج آخوند ملا عباس تربتی است.</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نکته طلایی</a:t>
            </a:r>
          </a:p>
        </p:txBody>
      </p:sp>
    </p:spTree>
    <p:extLst>
      <p:ext uri="{BB962C8B-B14F-4D97-AF65-F5344CB8AC3E}">
        <p14:creationId xmlns:p14="http://schemas.microsoft.com/office/powerpoint/2010/main" val="1723500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3970318"/>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4) تبرئه ی خویش: در یک حادثه ی سیاسی و اجتماعی، فرد به علت اختلافات دورنی اعضا یک حزب و انقلاب برای دفاع از خویش در برابر ادعاهای دیگران دست به خاطره نویسی می زند. </a:t>
            </a:r>
          </a:p>
          <a:p>
            <a:pPr algn="r" rtl="1">
              <a:lnSpc>
                <a:spcPct val="150000"/>
              </a:lnSpc>
            </a:pPr>
            <a:r>
              <a:rPr lang="fa-IR" sz="2800" b="1" dirty="0" smtClean="0">
                <a:cs typeface="B Nazanin" panose="00000400000000000000" pitchFamily="2" charset="-78"/>
              </a:rPr>
              <a:t>5) درخواست نهاد ها و موسسات: بعضی نهادها با دعوت از شخصیت های سرشناس خاطراتشان را تهیه و تدوین می کنند. </a:t>
            </a:r>
          </a:p>
          <a:p>
            <a:pPr algn="r" rtl="1">
              <a:lnSpc>
                <a:spcPct val="150000"/>
              </a:lnSpc>
            </a:pPr>
            <a:r>
              <a:rPr lang="fa-IR" sz="2800" b="1" dirty="0" smtClean="0">
                <a:cs typeface="B Nazanin" panose="00000400000000000000" pitchFamily="2" charset="-78"/>
              </a:rPr>
              <a:t>این کار بیشتر از طریق مصاحبه و ضبط خاطرات صورت می گیرد.</a:t>
            </a:r>
          </a:p>
        </p:txBody>
      </p:sp>
    </p:spTree>
    <p:extLst>
      <p:ext uri="{BB962C8B-B14F-4D97-AF65-F5344CB8AC3E}">
        <p14:creationId xmlns:p14="http://schemas.microsoft.com/office/powerpoint/2010/main" val="5227500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13849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6) گذران اوقات: تدوین زندگی نامه توسط بازنشستگان یا زندانی ها</a:t>
            </a:r>
          </a:p>
          <a:p>
            <a:pPr algn="r" rtl="1">
              <a:lnSpc>
                <a:spcPct val="150000"/>
              </a:lnSpc>
            </a:pPr>
            <a:r>
              <a:rPr lang="fa-IR" sz="2800" b="1" dirty="0" smtClean="0">
                <a:cs typeface="B Nazanin" panose="00000400000000000000" pitchFamily="2" charset="-78"/>
              </a:rPr>
              <a:t>7) حفظ میراث و مفاخر ملی: این مورد از مهم ترین انگیزه های خاطره نویسی است. </a:t>
            </a:r>
          </a:p>
        </p:txBody>
      </p:sp>
    </p:spTree>
    <p:extLst>
      <p:ext uri="{BB962C8B-B14F-4D97-AF65-F5344CB8AC3E}">
        <p14:creationId xmlns:p14="http://schemas.microsoft.com/office/powerpoint/2010/main" val="3952768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3255490"/>
            <a:ext cx="10358437" cy="2031325"/>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در نوشتن زندگی نامه معمولا یک انگیزه نسبت به دیگر انگیزه ها مهم تر است.</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یادداشت های روزانه در تهیه ی اطلاعات سیاسی، اجتماعی، فرهنگی و نظامی کاربرد دارند و در ردیف مهم ترین منابع مورد استفاده تاریخ نگاران هستند.  </a:t>
            </a:r>
          </a:p>
        </p:txBody>
      </p:sp>
    </p:spTree>
    <p:extLst>
      <p:ext uri="{BB962C8B-B14F-4D97-AF65-F5344CB8AC3E}">
        <p14:creationId xmlns:p14="http://schemas.microsoft.com/office/powerpoint/2010/main" val="2321524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5616" y="2704161"/>
            <a:ext cx="11013141" cy="3970318"/>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الف) تاریخ سیاسی: بسیاری از موضوعات در زمان وقوع به دلیل: سری بودن، اشتغالات روزمره و... ثبت نمی شوند اما با گذشت زمان شرح بسیاری از آن ها در کتاب های خاطرات عرضه می شود. </a:t>
            </a:r>
            <a:endParaRPr lang="fa-IR" sz="2800" b="1" dirty="0">
              <a:cs typeface="B Nazanin" panose="00000400000000000000" pitchFamily="2" charset="-78"/>
            </a:endParaRPr>
          </a:p>
          <a:p>
            <a:pPr algn="r" rtl="1">
              <a:lnSpc>
                <a:spcPct val="150000"/>
              </a:lnSpc>
            </a:pPr>
            <a:r>
              <a:rPr lang="fa-IR" sz="2800" b="1" dirty="0" smtClean="0">
                <a:cs typeface="B Nazanin" panose="00000400000000000000" pitchFamily="2" charset="-78"/>
              </a:rPr>
              <a:t>کتاب خاطرات سیاسی: اسدالله علم، حسین فردوست؛ منبع بررسی اوضاع سیاسی پهلوی</a:t>
            </a:r>
          </a:p>
          <a:p>
            <a:pPr algn="r" rtl="1">
              <a:lnSpc>
                <a:spcPct val="150000"/>
              </a:lnSpc>
            </a:pPr>
            <a:r>
              <a:rPr lang="fa-IR" sz="2800" b="1" dirty="0" smtClean="0">
                <a:cs typeface="B Nazanin" panose="00000400000000000000" pitchFamily="2" charset="-78"/>
              </a:rPr>
              <a:t>ب) تاریخ اجتماعی: بررسی شیوه ی معیشت، آداب و رسوم، نوع پوشاک و خوراک و نوع ورزش و تفریحات</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کاربرد زندگی نامه ها در تاریخ</a:t>
            </a:r>
          </a:p>
        </p:txBody>
      </p:sp>
    </p:spTree>
    <p:extLst>
      <p:ext uri="{BB962C8B-B14F-4D97-AF65-F5344CB8AC3E}">
        <p14:creationId xmlns:p14="http://schemas.microsoft.com/office/powerpoint/2010/main" val="4287299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3323987"/>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ج) تاریخ علم و اندیشه: تحول علم و اندیشه ی بزرگان هر دانشی، موجب آموزش آن ها سیره ها و علوم به شاگردان می شد.</a:t>
            </a:r>
          </a:p>
          <a:p>
            <a:pPr algn="r" rtl="1">
              <a:lnSpc>
                <a:spcPct val="150000"/>
              </a:lnSpc>
            </a:pPr>
            <a:r>
              <a:rPr lang="fa-IR" sz="2800" b="1" dirty="0" smtClean="0">
                <a:cs typeface="B Nazanin" panose="00000400000000000000" pitchFamily="2" charset="-78"/>
              </a:rPr>
              <a:t>د) تاریخ انقلاب ها: عده ای که در جبهه ی انقلاب یا ضدانقلاب شرکت داشته یا شاهد آن بوده اند، پس از چندی خاطرات دوران انقلاب را می نگارند. این خاطرات اطلاعات مفیدی به تاریخ نگاران می دهد تا به علل انقلاب پی ببرند. </a:t>
            </a:r>
          </a:p>
        </p:txBody>
      </p:sp>
    </p:spTree>
    <p:extLst>
      <p:ext uri="{BB962C8B-B14F-4D97-AF65-F5344CB8AC3E}">
        <p14:creationId xmlns:p14="http://schemas.microsoft.com/office/powerpoint/2010/main" val="15859341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9284" y="3053784"/>
            <a:ext cx="11430000" cy="3323987"/>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ه) تاریخ جنگ ها: برای تدوین تاریخ جنگ ها، مورخان باید منابع و نوشته های قهرمانان جنگ را مطالعه کنند. </a:t>
            </a:r>
          </a:p>
          <a:p>
            <a:pPr algn="r" rtl="1">
              <a:lnSpc>
                <a:spcPct val="150000"/>
              </a:lnSpc>
            </a:pPr>
            <a:r>
              <a:rPr lang="fa-IR" sz="2800" b="1" dirty="0" smtClean="0">
                <a:cs typeface="B Nazanin" panose="00000400000000000000" pitchFamily="2" charset="-78"/>
              </a:rPr>
              <a:t>و) تاریخ احزاب: هر حزب از زمان تاسیس و فعالیت در اجتماع تا قدرتمندی یا انشعاب شدن ممکن است کتاب ها، نشریات و مطالبی را چاپ کند که این نوشته ها برای تالیف تاریخ هر حزب در تحولات جامعه مفید است.</a:t>
            </a:r>
          </a:p>
        </p:txBody>
      </p:sp>
    </p:spTree>
    <p:extLst>
      <p:ext uri="{BB962C8B-B14F-4D97-AF65-F5344CB8AC3E}">
        <p14:creationId xmlns:p14="http://schemas.microsoft.com/office/powerpoint/2010/main" val="28615346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2677656"/>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ز) تاریخ زندگی اشخاص: زندگی نامه با تاریخ زندگی اشخاص متفاوت است. به عنوان مثال: « اسدالله علم » علاوه بر یادداشت های خصوصی، در دوران زندگی خود، مصاحبه ها و سخنرانی هایی نیز داشته است. پس برای نگارش تاریخ زندگی اش باید همه این منابع مطالعه شود. </a:t>
            </a:r>
          </a:p>
        </p:txBody>
      </p:sp>
    </p:spTree>
    <p:extLst>
      <p:ext uri="{BB962C8B-B14F-4D97-AF65-F5344CB8AC3E}">
        <p14:creationId xmlns:p14="http://schemas.microsoft.com/office/powerpoint/2010/main" val="10760482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885" y="3259972"/>
            <a:ext cx="11255188" cy="26237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تاریخ شفاهی</a:t>
            </a:r>
          </a:p>
          <a:p>
            <a:pPr algn="r" rtl="1">
              <a:lnSpc>
                <a:spcPct val="150000"/>
              </a:lnSpc>
            </a:pPr>
            <a:endParaRPr lang="fa-IR" sz="2800" b="1" dirty="0">
              <a:cs typeface="B Nazanin" panose="00000400000000000000" pitchFamily="2" charset="-78"/>
            </a:endParaRPr>
          </a:p>
          <a:p>
            <a:pPr algn="r" rtl="1">
              <a:lnSpc>
                <a:spcPct val="150000"/>
              </a:lnSpc>
            </a:pPr>
            <a:endParaRPr lang="fa-IR" sz="2800" b="1" dirty="0" smtClean="0">
              <a:cs typeface="B Nazanin" panose="00000400000000000000" pitchFamily="2" charset="-78"/>
            </a:endParaRPr>
          </a:p>
          <a:p>
            <a:pPr algn="r" rtl="1">
              <a:lnSpc>
                <a:spcPct val="150000"/>
              </a:lnSpc>
            </a:pPr>
            <a:r>
              <a:rPr lang="fa-IR" sz="2800" b="1" dirty="0" smtClean="0">
                <a:cs typeface="B Nazanin" panose="00000400000000000000" pitchFamily="2" charset="-78"/>
              </a:rPr>
              <a:t>تفاوت تاریخ شفاهی با خاطره نویسی</a:t>
            </a:r>
          </a:p>
        </p:txBody>
      </p:sp>
      <p:sp>
        <p:nvSpPr>
          <p:cNvPr id="3" name="TextBox 2"/>
          <p:cNvSpPr txBox="1"/>
          <p:nvPr/>
        </p:nvSpPr>
        <p:spPr>
          <a:xfrm>
            <a:off x="23807" y="2034362"/>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بیشتر بدانیم</a:t>
            </a:r>
          </a:p>
        </p:txBody>
      </p:sp>
      <p:sp>
        <p:nvSpPr>
          <p:cNvPr id="4" name="TextBox 3"/>
          <p:cNvSpPr txBox="1"/>
          <p:nvPr/>
        </p:nvSpPr>
        <p:spPr>
          <a:xfrm>
            <a:off x="4958683" y="2995675"/>
            <a:ext cx="4776151" cy="13849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a:t>
            </a:r>
            <a:r>
              <a:rPr lang="fa-IR" sz="2800" b="1" dirty="0">
                <a:cs typeface="B Nazanin" panose="00000400000000000000" pitchFamily="2" charset="-78"/>
              </a:rPr>
              <a:t>) نوشتن تاریخ با روش مصاحبه کردن</a:t>
            </a:r>
          </a:p>
          <a:p>
            <a:pPr algn="r" rtl="1">
              <a:lnSpc>
                <a:spcPct val="150000"/>
              </a:lnSpc>
            </a:pPr>
            <a:r>
              <a:rPr lang="fa-IR" sz="2800" b="1" dirty="0">
                <a:cs typeface="B Nazanin" panose="00000400000000000000" pitchFamily="2" charset="-78"/>
              </a:rPr>
              <a:t>2) بسیار نزدیک به خاطره </a:t>
            </a:r>
            <a:r>
              <a:rPr lang="fa-IR" sz="2800" b="1" dirty="0" smtClean="0">
                <a:cs typeface="B Nazanin" panose="00000400000000000000" pitchFamily="2" charset="-78"/>
              </a:rPr>
              <a:t>نویسی</a:t>
            </a:r>
          </a:p>
        </p:txBody>
      </p:sp>
      <p:sp>
        <p:nvSpPr>
          <p:cNvPr id="5" name="TextBox 4"/>
          <p:cNvSpPr txBox="1"/>
          <p:nvPr/>
        </p:nvSpPr>
        <p:spPr>
          <a:xfrm>
            <a:off x="-14284" y="4645040"/>
            <a:ext cx="7196426" cy="2677656"/>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a:t>
            </a:r>
            <a:r>
              <a:rPr lang="fa-IR" sz="2800" b="1" dirty="0">
                <a:cs typeface="B Nazanin" panose="00000400000000000000" pitchFamily="2" charset="-78"/>
              </a:rPr>
              <a:t>نویسنده خاطرات، صاحب مقام بوده</a:t>
            </a:r>
          </a:p>
          <a:p>
            <a:pPr algn="r" rtl="1">
              <a:lnSpc>
                <a:spcPct val="150000"/>
              </a:lnSpc>
            </a:pPr>
            <a:r>
              <a:rPr lang="fa-IR" sz="2800" b="1" dirty="0">
                <a:cs typeface="B Nazanin" panose="00000400000000000000" pitchFamily="2" charset="-78"/>
              </a:rPr>
              <a:t>2) تاریخ شفاهی شامل اطلاعات مردم عادی بوده و تشخیص مهم و مفید بودن اطلاعات به عهده ی مورخ است.</a:t>
            </a:r>
          </a:p>
          <a:p>
            <a:pPr algn="r" rtl="1">
              <a:lnSpc>
                <a:spcPct val="150000"/>
              </a:lnSpc>
            </a:pPr>
            <a:endParaRPr lang="fa-IR" sz="2800" b="1" dirty="0" smtClean="0">
              <a:cs typeface="B Nazanin" panose="00000400000000000000" pitchFamily="2" charset="-78"/>
            </a:endParaRPr>
          </a:p>
        </p:txBody>
      </p:sp>
      <p:sp>
        <p:nvSpPr>
          <p:cNvPr id="6" name="Right Brace 5"/>
          <p:cNvSpPr/>
          <p:nvPr/>
        </p:nvSpPr>
        <p:spPr>
          <a:xfrm>
            <a:off x="7072316" y="4921623"/>
            <a:ext cx="177061" cy="1503097"/>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Right Brace 6"/>
          <p:cNvSpPr/>
          <p:nvPr/>
        </p:nvSpPr>
        <p:spPr>
          <a:xfrm>
            <a:off x="9573469" y="3206111"/>
            <a:ext cx="430306" cy="105660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179851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603812" y="2232212"/>
            <a:ext cx="5029200" cy="2218764"/>
          </a:xfrm>
          <a:prstGeom prst="roundRect">
            <a:avLst/>
          </a:prstGeom>
          <a:ln w="57150">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4" name="TextBox 3"/>
          <p:cNvSpPr txBox="1"/>
          <p:nvPr/>
        </p:nvSpPr>
        <p:spPr>
          <a:xfrm>
            <a:off x="5042637" y="2618319"/>
            <a:ext cx="2151550" cy="1446550"/>
          </a:xfrm>
          <a:prstGeom prst="rect">
            <a:avLst/>
          </a:prstGeom>
          <a:noFill/>
        </p:spPr>
        <p:txBody>
          <a:bodyPr wrap="none" rtlCol="0">
            <a:spAutoFit/>
          </a:bodyPr>
          <a:lstStyle/>
          <a:p>
            <a:pPr algn="ctr"/>
            <a:r>
              <a:rPr lang="fa-IR" sz="8800" dirty="0" smtClean="0">
                <a:effectLst>
                  <a:reflection blurRad="6350" stA="55000" endA="300" endPos="45500" dir="5400000" sy="-100000" algn="bl" rotWithShape="0"/>
                </a:effectLst>
                <a:cs typeface="B Titr" panose="00000700000000000000" pitchFamily="2" charset="-78"/>
              </a:rPr>
              <a:t>پایان</a:t>
            </a:r>
            <a:endParaRPr lang="en-US" sz="8800" dirty="0">
              <a:effectLst>
                <a:reflection blurRad="6350" stA="55000" endA="300" endPos="45500" dir="5400000" sy="-100000" algn="bl" rotWithShape="0"/>
              </a:effectLst>
              <a:cs typeface="B Titr" panose="00000700000000000000" pitchFamily="2" charset="-78"/>
            </a:endParaRPr>
          </a:p>
        </p:txBody>
      </p:sp>
    </p:spTree>
    <p:extLst>
      <p:ext uri="{BB962C8B-B14F-4D97-AF65-F5344CB8AC3E}">
        <p14:creationId xmlns:p14="http://schemas.microsoft.com/office/powerpoint/2010/main" val="2087399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29711592-03A5-4B42-A36B-AEA3D454CD0B}" vid="{BC50ED07-599E-4414-ABB3-82541E7BF84E}"/>
    </a:ext>
  </a:extLst>
</a:theme>
</file>

<file path=docProps/app.xml><?xml version="1.0" encoding="utf-8"?>
<Properties xmlns="http://schemas.openxmlformats.org/officeDocument/2006/extended-properties" xmlns:vt="http://schemas.openxmlformats.org/officeDocument/2006/docPropsVTypes">
  <Template>Theme1</Template>
  <TotalTime>4101</TotalTime>
  <Words>871</Words>
  <Application>Microsoft Office PowerPoint</Application>
  <PresentationFormat>Widescreen</PresentationFormat>
  <Paragraphs>61</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B Nazanin</vt:lpstr>
      <vt:lpstr>B Titr</vt:lpstr>
      <vt:lpstr>Calibri</vt:lpstr>
      <vt:lpstr>Calibri Light</vt:lpstr>
      <vt:lpstr>Times New Roman</vt:lpstr>
      <vt:lpstr>Theme1</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hanieh</dc:creator>
  <cp:lastModifiedBy>Windows User</cp:lastModifiedBy>
  <cp:revision>235</cp:revision>
  <dcterms:created xsi:type="dcterms:W3CDTF">2015-11-12T17:53:35Z</dcterms:created>
  <dcterms:modified xsi:type="dcterms:W3CDTF">2018-04-23T12:09:18Z</dcterms:modified>
</cp:coreProperties>
</file>