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0" r:id="rId2"/>
    <p:sldId id="256" r:id="rId3"/>
    <p:sldId id="263" r:id="rId4"/>
    <p:sldId id="264" r:id="rId5"/>
    <p:sldId id="265" r:id="rId6"/>
    <p:sldId id="266" r:id="rId7"/>
    <p:sldId id="267" r:id="rId8"/>
    <p:sldId id="268" r:id="rId9"/>
    <p:sldId id="269" r:id="rId10"/>
    <p:sldId id="270" r:id="rId11"/>
    <p:sldId id="271" r:id="rId12"/>
    <p:sldId id="273" r:id="rId13"/>
    <p:sldId id="274" r:id="rId14"/>
    <p:sldId id="275" r:id="rId15"/>
    <p:sldId id="276" r:id="rId16"/>
    <p:sldId id="277" r:id="rId17"/>
    <p:sldId id="278" r:id="rId18"/>
    <p:sldId id="279" r:id="rId19"/>
    <p:sldId id="262"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434" autoAdjust="0"/>
  </p:normalViewPr>
  <p:slideViewPr>
    <p:cSldViewPr snapToGrid="0">
      <p:cViewPr varScale="1">
        <p:scale>
          <a:sx n="69" d="100"/>
          <a:sy n="69" d="100"/>
        </p:scale>
        <p:origin x="810"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6" indent="0" algn="ctr">
              <a:buNone/>
              <a:defRPr sz="2000"/>
            </a:lvl2pPr>
            <a:lvl3pPr marL="914411" indent="0" algn="ctr">
              <a:buNone/>
              <a:defRPr sz="1800"/>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2"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2" y="4589464"/>
            <a:ext cx="10515600" cy="1500187"/>
          </a:xfr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0">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1"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1"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9"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6" indent="0">
              <a:buNone/>
              <a:defRPr sz="2000" b="1"/>
            </a:lvl2pPr>
            <a:lvl3pPr marL="914411" indent="0">
              <a:buNone/>
              <a:defRPr sz="1800"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9" y="2505076"/>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6" indent="0">
              <a:buNone/>
              <a:defRPr sz="2000" b="1"/>
            </a:lvl2pPr>
            <a:lvl3pPr marL="914411" indent="0">
              <a:buNone/>
              <a:defRPr sz="1800"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2" y="2505076"/>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t>4/23/2018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t>4/23/2018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0"/>
            </a:lvl2pPr>
            <a:lvl3pPr marL="914411" indent="0">
              <a:buNone/>
              <a:defRPr sz="1200"/>
            </a:lvl3pPr>
            <a:lvl4pPr marL="1371617" indent="0">
              <a:buNone/>
              <a:defRPr sz="1000"/>
            </a:lvl4pPr>
            <a:lvl5pPr marL="1828823" indent="0">
              <a:buNone/>
              <a:defRPr sz="1000"/>
            </a:lvl5pPr>
            <a:lvl6pPr marL="2286029" indent="0">
              <a:buNone/>
              <a:defRPr sz="1000"/>
            </a:lvl6pPr>
            <a:lvl7pPr marL="2743234" indent="0">
              <a:buNone/>
              <a:defRPr sz="1000"/>
            </a:lvl7pPr>
            <a:lvl8pPr marL="3200440" indent="0">
              <a:buNone/>
              <a:defRPr sz="1000"/>
            </a:lvl8pPr>
            <a:lvl9pPr marL="3657646"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90" y="457200"/>
            <a:ext cx="3932236"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1" cy="4873625"/>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endParaRPr lang="en-US"/>
          </a:p>
        </p:txBody>
      </p:sp>
      <p:sp>
        <p:nvSpPr>
          <p:cNvPr id="4" name="Text Placeholder 3"/>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0"/>
            </a:lvl2pPr>
            <a:lvl3pPr marL="914411" indent="0">
              <a:buNone/>
              <a:defRPr sz="1200"/>
            </a:lvl3pPr>
            <a:lvl4pPr marL="1371617" indent="0">
              <a:buNone/>
              <a:defRPr sz="1000"/>
            </a:lvl4pPr>
            <a:lvl5pPr marL="1828823" indent="0">
              <a:buNone/>
              <a:defRPr sz="1000"/>
            </a:lvl5pPr>
            <a:lvl6pPr marL="2286029" indent="0">
              <a:buNone/>
              <a:defRPr sz="1000"/>
            </a:lvl6pPr>
            <a:lvl7pPr marL="2743234" indent="0">
              <a:buNone/>
              <a:defRPr sz="1000"/>
            </a:lvl7pPr>
            <a:lvl8pPr marL="3200440" indent="0">
              <a:buNone/>
              <a:defRPr sz="1000"/>
            </a:lvl8pPr>
            <a:lvl9pPr marL="3657646"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899"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199"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1"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t>4/23/2018</a:t>
            </a:fld>
            <a:endParaRPr lang="en-US"/>
          </a:p>
        </p:txBody>
      </p:sp>
      <p:sp>
        <p:nvSpPr>
          <p:cNvPr id="5" name="Footer Placeholder 4"/>
          <p:cNvSpPr>
            <a:spLocks noGrp="1"/>
          </p:cNvSpPr>
          <p:nvPr>
            <p:ph type="ftr" sz="quarter" idx="3"/>
          </p:nvPr>
        </p:nvSpPr>
        <p:spPr>
          <a:xfrm>
            <a:off x="4038602"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1"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3" indent="-228603" algn="l" defTabSz="914411"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8" indent="-228603"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4" indent="-228603"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0"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26"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32"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37"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43"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48" indent="-228603" algn="l" defTabSz="914411"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11" rtl="0" eaLnBrk="1" latinLnBrk="0" hangingPunct="1">
        <a:defRPr sz="1800" kern="1200">
          <a:solidFill>
            <a:schemeClr val="tx1"/>
          </a:solidFill>
          <a:latin typeface="+mn-lt"/>
          <a:ea typeface="+mn-ea"/>
          <a:cs typeface="+mn-cs"/>
        </a:defRPr>
      </a:lvl1pPr>
      <a:lvl2pPr marL="457206" algn="l" defTabSz="914411" rtl="0" eaLnBrk="1" latinLnBrk="0" hangingPunct="1">
        <a:defRPr sz="1800" kern="1200">
          <a:solidFill>
            <a:schemeClr val="tx1"/>
          </a:solidFill>
          <a:latin typeface="+mn-lt"/>
          <a:ea typeface="+mn-ea"/>
          <a:cs typeface="+mn-cs"/>
        </a:defRPr>
      </a:lvl2pPr>
      <a:lvl3pPr marL="914411" algn="l" defTabSz="914411" rtl="0" eaLnBrk="1" latinLnBrk="0" hangingPunct="1">
        <a:defRPr sz="1800" kern="1200">
          <a:solidFill>
            <a:schemeClr val="tx1"/>
          </a:solidFill>
          <a:latin typeface="+mn-lt"/>
          <a:ea typeface="+mn-ea"/>
          <a:cs typeface="+mn-cs"/>
        </a:defRPr>
      </a:lvl3pPr>
      <a:lvl4pPr marL="1371617" algn="l" defTabSz="914411" rtl="0" eaLnBrk="1" latinLnBrk="0" hangingPunct="1">
        <a:defRPr sz="1800" kern="1200">
          <a:solidFill>
            <a:schemeClr val="tx1"/>
          </a:solidFill>
          <a:latin typeface="+mn-lt"/>
          <a:ea typeface="+mn-ea"/>
          <a:cs typeface="+mn-cs"/>
        </a:defRPr>
      </a:lvl4pPr>
      <a:lvl5pPr marL="1828823" algn="l" defTabSz="914411" rtl="0" eaLnBrk="1" latinLnBrk="0" hangingPunct="1">
        <a:defRPr sz="1800" kern="1200">
          <a:solidFill>
            <a:schemeClr val="tx1"/>
          </a:solidFill>
          <a:latin typeface="+mn-lt"/>
          <a:ea typeface="+mn-ea"/>
          <a:cs typeface="+mn-cs"/>
        </a:defRPr>
      </a:lvl5pPr>
      <a:lvl6pPr marL="2286029" algn="l" defTabSz="914411" rtl="0" eaLnBrk="1" latinLnBrk="0" hangingPunct="1">
        <a:defRPr sz="1800" kern="1200">
          <a:solidFill>
            <a:schemeClr val="tx1"/>
          </a:solidFill>
          <a:latin typeface="+mn-lt"/>
          <a:ea typeface="+mn-ea"/>
          <a:cs typeface="+mn-cs"/>
        </a:defRPr>
      </a:lvl6pPr>
      <a:lvl7pPr marL="2743234" algn="l" defTabSz="914411" rtl="0" eaLnBrk="1" latinLnBrk="0" hangingPunct="1">
        <a:defRPr sz="1800" kern="1200">
          <a:solidFill>
            <a:schemeClr val="tx1"/>
          </a:solidFill>
          <a:latin typeface="+mn-lt"/>
          <a:ea typeface="+mn-ea"/>
          <a:cs typeface="+mn-cs"/>
        </a:defRPr>
      </a:lvl7pPr>
      <a:lvl8pPr marL="3200440" algn="l" defTabSz="914411" rtl="0" eaLnBrk="1" latinLnBrk="0" hangingPunct="1">
        <a:defRPr sz="1800" kern="1200">
          <a:solidFill>
            <a:schemeClr val="tx1"/>
          </a:solidFill>
          <a:latin typeface="+mn-lt"/>
          <a:ea typeface="+mn-ea"/>
          <a:cs typeface="+mn-cs"/>
        </a:defRPr>
      </a:lvl8pPr>
      <a:lvl9pPr marL="3657646" algn="l" defTabSz="914411"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3790389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339573" y="114917"/>
            <a:ext cx="7521261" cy="5632311"/>
          </a:xfrm>
          <a:prstGeom prst="rect">
            <a:avLst/>
          </a:prstGeom>
          <a:noFill/>
        </p:spPr>
        <p:txBody>
          <a:bodyPr wrap="square" rtlCol="0">
            <a:spAutoFit/>
          </a:bodyPr>
          <a:lstStyle/>
          <a:p>
            <a:pPr algn="ctr">
              <a:lnSpc>
                <a:spcPct val="250000"/>
              </a:lnSpc>
            </a:pPr>
            <a:r>
              <a:rPr lang="fa-IR" sz="4400" b="1" dirty="0">
                <a:solidFill>
                  <a:srgbClr val="C00000"/>
                </a:solidFill>
                <a:cs typeface="B Titr" panose="00000700000000000000" pitchFamily="2" charset="-78"/>
              </a:rPr>
              <a:t>تاریخ ادبیات ایران و جهان</a:t>
            </a:r>
          </a:p>
          <a:p>
            <a:pPr algn="ctr">
              <a:lnSpc>
                <a:spcPct val="250000"/>
              </a:lnSpc>
            </a:pPr>
            <a:r>
              <a:rPr lang="fa-IR" sz="2800" b="1" dirty="0">
                <a:solidFill>
                  <a:srgbClr val="C00000"/>
                </a:solidFill>
                <a:cs typeface="B Titr" panose="00000700000000000000" pitchFamily="2" charset="-78"/>
              </a:rPr>
              <a:t>فصل اول(تاریخ ادبیات ایران)</a:t>
            </a:r>
          </a:p>
          <a:p>
            <a:pPr algn="ctr">
              <a:lnSpc>
                <a:spcPct val="250000"/>
              </a:lnSpc>
            </a:pPr>
            <a:r>
              <a:rPr lang="fa-IR" sz="2800" b="1" dirty="0">
                <a:solidFill>
                  <a:srgbClr val="C00000"/>
                </a:solidFill>
                <a:cs typeface="B Titr" panose="00000700000000000000" pitchFamily="2" charset="-78"/>
              </a:rPr>
              <a:t>عصر </a:t>
            </a:r>
            <a:r>
              <a:rPr lang="fa-IR" sz="2800" b="1" dirty="0" smtClean="0">
                <a:solidFill>
                  <a:srgbClr val="C00000"/>
                </a:solidFill>
                <a:cs typeface="B Titr" panose="00000700000000000000" pitchFamily="2" charset="-78"/>
              </a:rPr>
              <a:t>صبا</a:t>
            </a:r>
            <a:endParaRPr lang="fa-IR" sz="2800" b="1" dirty="0">
              <a:solidFill>
                <a:srgbClr val="C00000"/>
              </a:solidFill>
              <a:cs typeface="B Titr" panose="00000700000000000000" pitchFamily="2" charset="-78"/>
            </a:endParaRPr>
          </a:p>
        </p:txBody>
      </p:sp>
    </p:spTree>
    <p:extLst>
      <p:ext uri="{BB962C8B-B14F-4D97-AF65-F5344CB8AC3E}">
        <p14:creationId xmlns:p14="http://schemas.microsoft.com/office/powerpoint/2010/main" val="10951960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7201" y="2272554"/>
            <a:ext cx="11443446" cy="1200329"/>
          </a:xfrm>
          <a:prstGeom prst="rect">
            <a:avLst/>
          </a:prstGeom>
        </p:spPr>
        <p:txBody>
          <a:bodyPr wrap="square">
            <a:spAutoFit/>
          </a:bodyPr>
          <a:lstStyle/>
          <a:p>
            <a:pPr algn="justLow"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-این دوره روزگار حاکمیت یافتن طایفة قاجار به سرکردگی آقامحمدخان، همزمان با درگیریهای استعماری بین انگلیس و فرانسه و زمان نفوذ تمدن و فرهنگ غرب به ایران. </a:t>
            </a:r>
            <a:endParaRPr lang="en-US" b="1"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1797120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0" y="2286001"/>
            <a:ext cx="8745071" cy="2862322"/>
          </a:xfrm>
          <a:prstGeom prst="rect">
            <a:avLst/>
          </a:prstGeom>
        </p:spPr>
        <p:txBody>
          <a:bodyPr wrap="square">
            <a:spAutoFit/>
          </a:bodyPr>
          <a:lstStyle/>
          <a:p>
            <a:pPr marL="342905" indent="-342905" algn="justLow" rtl="1">
              <a:lnSpc>
                <a:spcPct val="150000"/>
              </a:lnSpc>
              <a:buFontTx/>
              <a:buChar char="-"/>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دلایل ایجاد نهضت مشروطه: </a:t>
            </a:r>
          </a:p>
          <a:p>
            <a:pPr algn="justLow" rtl="1">
              <a:lnSpc>
                <a:spcPct val="150000"/>
              </a:lnSpc>
            </a:pPr>
            <a:r>
              <a:rPr lang="fa-IR" sz="2400" b="1" dirty="0">
                <a:latin typeface="Calibri" panose="020F0502020204030204" pitchFamily="34" charset="0"/>
                <a:ea typeface="Times New Roman" panose="02020603050405020304" pitchFamily="18" charset="0"/>
                <a:cs typeface="B Nazanin" panose="00000400000000000000" pitchFamily="2" charset="-78"/>
              </a:rPr>
              <a:t>1) نفوذ فرهنگ غرب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2) بی خبری شاهان قاجار از مسائل حاد جهانی</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3) آشنایی تحصیل کردگان و فرنگ رفتگان</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4)ضرورت یافتن تحولات اجتماعی و اقتصادی</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41774914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9965" y="2205318"/>
            <a:ext cx="11389659" cy="2308324"/>
          </a:xfrm>
          <a:prstGeom prst="rect">
            <a:avLst/>
          </a:prstGeom>
        </p:spPr>
        <p:txBody>
          <a:bodyPr wrap="square">
            <a:spAutoFit/>
          </a:bodyPr>
          <a:lstStyle/>
          <a:p>
            <a:pPr algn="justLow" rtl="1">
              <a:lnSpc>
                <a:spcPct val="150000"/>
              </a:lnSpc>
              <a:tabLst>
                <a:tab pos="1618635" algn="l"/>
                <a:tab pos="1708806" algn="l"/>
              </a:tabLst>
            </a:pPr>
            <a:r>
              <a:rPr lang="fa-IR" sz="2400" b="1" dirty="0">
                <a:solidFill>
                  <a:srgbClr val="FF0000"/>
                </a:solidFill>
                <a:latin typeface="Calibri" panose="020F0502020204030204" pitchFamily="34" charset="0"/>
                <a:ea typeface="Times New Roman" panose="02020603050405020304" pitchFamily="18" charset="0"/>
                <a:cs typeface="B Nazanin" panose="00000400000000000000" pitchFamily="2" charset="-78"/>
              </a:rPr>
              <a:t>وضع شعر در عصر صبا: </a:t>
            </a: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احیای رسم مدیحه سرایی مورد توجه امرا و وزراء بوده است (به غیر از دورة امیر کبیر، به علت علاقه ای که شاهان قاجار به احیای رسم سلاطین پیشین داشتند شعر در میان طبقات عامه رایج نبود و در بین خواص و علما مورد توجه قرار گرفت. </a:t>
            </a:r>
            <a:endParaRPr lang="en-US" b="1"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34470975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58907" y="1828801"/>
            <a:ext cx="11335870" cy="2308324"/>
          </a:xfrm>
          <a:prstGeom prst="rect">
            <a:avLst/>
          </a:prstGeom>
        </p:spPr>
        <p:txBody>
          <a:bodyPr wrap="square">
            <a:spAutoFit/>
          </a:bodyPr>
          <a:lstStyle/>
          <a:p>
            <a:pPr algn="justLow" rtl="1">
              <a:lnSpc>
                <a:spcPct val="150000"/>
              </a:lnSpc>
              <a:tabLst>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*کتاب المعجم فی معاییر اشعار المعجم (شمس قیص رازی) که دربارة اصول و قواعد شعری است آقا میرزا محمدتقی لسان الملک سپهر کتاب براهین المعجم را به تشویق استاد خود ملک الشعرای صبا با همان موازین با اندکی تصرف از روی کتاب المعجم نوشت.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*شعر در بین علما و مجتهدان نیز رواج پیدا کرد: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2811852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74060" y="1613647"/>
            <a:ext cx="11161059" cy="3785652"/>
          </a:xfrm>
          <a:prstGeom prst="rect">
            <a:avLst/>
          </a:prstGeom>
        </p:spPr>
        <p:txBody>
          <a:bodyPr wrap="square">
            <a:spAutoFit/>
          </a:bodyPr>
          <a:lstStyle/>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1) ملا احمد نراقی: متخلص به : صفایی </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	اثر: دیوان غزلیات و مثنوی طاقدیس</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2)میرزا محمود مازندرانی : متخلص: فدایی </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r"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                              اثر: دیوان ، در سوگ امام حسین علیه السلام متنی عظیم سروده است.</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3) حاج ملا هادی سبزواری : متخلص: اسرار</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                                    اثر : دیوان غزلیّات</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4) میرزا حبیب خراسانی:  ائمة جماعت مشهد ، تدریس علوم شرعی. </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*نظر شاهان قاجار به شعر و شاعری: فتحعلی شاه : شاعر و شعر دوست. </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1069143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927848" y="2393577"/>
            <a:ext cx="10824883" cy="2862322"/>
          </a:xfrm>
          <a:prstGeom prst="rect">
            <a:avLst/>
          </a:prstGeom>
        </p:spPr>
        <p:txBody>
          <a:bodyPr wrap="square">
            <a:spAutoFit/>
          </a:bodyPr>
          <a:lstStyle/>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عباس میرزا: پیش از شعر به علوم و فنون جدید علاقه نشان می داد (ولیعهد فتحعلی شاه)</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قائم مقام فراهانی: شاعران را مورد تشویق قرار می­داد.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محمد شاه: از سیرة فتحعلی شاه پیروی می­کرد.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حاج میرزا آقاسی: خود شاعر بود (وزیر محمد شاه)</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	نادر شاه (آقا محمد خان): شاعران اعتنایی نداشتند. </a:t>
            </a:r>
            <a:endParaRPr lang="en-US" sz="2400" b="1" dirty="0">
              <a:cs typeface="B Nazanin" panose="00000400000000000000" pitchFamily="2" charset="-78"/>
            </a:endParaRPr>
          </a:p>
        </p:txBody>
      </p:sp>
    </p:spTree>
    <p:extLst>
      <p:ext uri="{BB962C8B-B14F-4D97-AF65-F5344CB8AC3E}">
        <p14:creationId xmlns:p14="http://schemas.microsoft.com/office/powerpoint/2010/main" val="4191151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10989" y="2460812"/>
            <a:ext cx="11282082" cy="2308324"/>
          </a:xfrm>
          <a:prstGeom prst="rect">
            <a:avLst/>
          </a:prstGeom>
        </p:spPr>
        <p:txBody>
          <a:bodyPr wrap="square">
            <a:spAutoFit/>
          </a:bodyPr>
          <a:lstStyle/>
          <a:p>
            <a:pPr algn="justLow" rtl="1">
              <a:lnSpc>
                <a:spcPct val="150000"/>
              </a:lnSpc>
              <a:tabLst>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شاعر عصر نادرشاه: مهدی خان استرآبادی بود که با نوشتن درة نادری و جهان گشای نادری و ستایش از نادرشاه در این دو کتاب نادر شاه را از هر شاعر و دبیر دیگری بی نیاز کرد.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*مهمترین تغییر عصر صبا: تغییر جغرافیایی در حوزة شعرو ادب، انتقال مرکزیت ادبی از اصفهان و شیراز به پایتخت جدید یعنی</a:t>
            </a:r>
            <a:r>
              <a:rPr lang="fa-IR" sz="2400" u="sng" dirty="0">
                <a:latin typeface="Calibri" panose="020F0502020204030204" pitchFamily="34" charset="0"/>
                <a:ea typeface="Times New Roman" panose="02020603050405020304" pitchFamily="18" charset="0"/>
                <a:cs typeface="B Nazanin" panose="00000400000000000000" pitchFamily="2" charset="-78"/>
              </a:rPr>
              <a:t> تهران</a:t>
            </a:r>
            <a:r>
              <a:rPr lang="fa-IR" sz="2400" dirty="0">
                <a:latin typeface="Calibri" panose="020F0502020204030204" pitchFamily="34" charset="0"/>
                <a:ea typeface="Times New Roman" panose="02020603050405020304" pitchFamily="18" charset="0"/>
                <a:cs typeface="B Nazanin" panose="00000400000000000000" pitchFamily="2" charset="-78"/>
              </a:rPr>
              <a:t> بود.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27943193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16859" y="2124636"/>
            <a:ext cx="11416553" cy="2862322"/>
          </a:xfrm>
          <a:prstGeom prst="rect">
            <a:avLst/>
          </a:prstGeom>
        </p:spPr>
        <p:txBody>
          <a:bodyPr wrap="square">
            <a:spAutoFit/>
          </a:bodyPr>
          <a:lstStyle/>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*روی آوردن شاعران به حماسه به علت علاقة شاهان قاجار که می­خواستند از سلاطین غزنوی چیزی کم نداشته باشند. (قاآنی)</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*شمار شاعران و حجم شعرها در این دوره نسبت به دوره های پیشین بیشتر است و استحکام شعر نیز به علت بازگشت به اصول و فنون ادب مهم پیشین بیشتر است.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618635" algn="l"/>
                <a:tab pos="1708806" algn="l"/>
              </a:tabLst>
            </a:pPr>
            <a:r>
              <a:rPr lang="fa-IR" sz="2400" b="1" dirty="0">
                <a:latin typeface="Calibri" panose="020F0502020204030204" pitchFamily="34" charset="0"/>
                <a:ea typeface="Times New Roman" panose="02020603050405020304" pitchFamily="18" charset="0"/>
                <a:cs typeface="B Nazanin" panose="00000400000000000000" pitchFamily="2" charset="-78"/>
              </a:rPr>
              <a:t>*قالب عمدة شعر عصر صبا: قصیده است به پیروی از منوچهری ، فرخی، معزّی ، انوری. </a:t>
            </a:r>
            <a:endParaRPr lang="en-US" sz="2400" b="1" dirty="0">
              <a:latin typeface="Calibri" panose="020F0502020204030204" pitchFamily="34" charset="0"/>
              <a:ea typeface="Times New Roman" panose="02020603050405020304" pitchFamily="18" charset="0"/>
              <a:cs typeface="B Nazanin" panose="00000400000000000000" pitchFamily="2" charset="-78"/>
            </a:endParaRPr>
          </a:p>
        </p:txBody>
      </p:sp>
      <p:sp>
        <p:nvSpPr>
          <p:cNvPr id="5" name="Rectangle 4"/>
          <p:cNvSpPr/>
          <p:nvPr/>
        </p:nvSpPr>
        <p:spPr>
          <a:xfrm>
            <a:off x="2447366" y="5448623"/>
            <a:ext cx="9251576" cy="461665"/>
          </a:xfrm>
          <a:prstGeom prst="rect">
            <a:avLst/>
          </a:prstGeom>
        </p:spPr>
        <p:txBody>
          <a:bodyPr wrap="square">
            <a:spAutoFit/>
          </a:bodyPr>
          <a:lstStyle/>
          <a:p>
            <a:pPr algn="r"/>
            <a:r>
              <a:rPr lang="fa-IR" sz="2400" b="1" dirty="0">
                <a:latin typeface="Calibri" panose="020F0502020204030204" pitchFamily="34" charset="0"/>
                <a:ea typeface="Times New Roman" panose="02020603050405020304" pitchFamily="18" charset="0"/>
                <a:cs typeface="B Nazanin" panose="00000400000000000000" pitchFamily="2" charset="-78"/>
              </a:rPr>
              <a:t>			مکتب عراقی (سعدی، حافظ، سلمان، سروده شده است. </a:t>
            </a:r>
            <a:endParaRPr lang="en-US" sz="2400" b="1" dirty="0">
              <a:cs typeface="B Nazanin" panose="00000400000000000000" pitchFamily="2" charset="-78"/>
            </a:endParaRPr>
          </a:p>
        </p:txBody>
      </p:sp>
      <p:sp>
        <p:nvSpPr>
          <p:cNvPr id="6" name="Rectangle 5"/>
          <p:cNvSpPr/>
          <p:nvPr/>
        </p:nvSpPr>
        <p:spPr>
          <a:xfrm>
            <a:off x="5195057" y="4986957"/>
            <a:ext cx="6638356" cy="461665"/>
          </a:xfrm>
          <a:prstGeom prst="rect">
            <a:avLst/>
          </a:prstGeom>
        </p:spPr>
        <p:txBody>
          <a:bodyPr wrap="none">
            <a:spAutoFit/>
          </a:bodyPr>
          <a:lstStyle/>
          <a:p>
            <a:r>
              <a:rPr lang="fa-IR" sz="2400" b="1" dirty="0">
                <a:latin typeface="Calibri" panose="020F0502020204030204" pitchFamily="34" charset="0"/>
                <a:ea typeface="Times New Roman" panose="02020603050405020304" pitchFamily="18" charset="0"/>
                <a:cs typeface="B Nazanin" panose="00000400000000000000" pitchFamily="2" charset="-78"/>
              </a:rPr>
              <a:t>غزل در عصر صبا به سبکی غیر از عصر صائب به شیوة غزل در </a:t>
            </a:r>
            <a:endParaRPr lang="en-US" sz="2400" dirty="0"/>
          </a:p>
        </p:txBody>
      </p:sp>
    </p:spTree>
    <p:extLst>
      <p:ext uri="{BB962C8B-B14F-4D97-AF65-F5344CB8AC3E}">
        <p14:creationId xmlns:p14="http://schemas.microsoft.com/office/powerpoint/2010/main" val="17013364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9282" y="2111188"/>
            <a:ext cx="11819964" cy="2862322"/>
          </a:xfrm>
          <a:prstGeom prst="rect">
            <a:avLst/>
          </a:prstGeom>
        </p:spPr>
        <p:txBody>
          <a:bodyPr wrap="square">
            <a:spAutoFit/>
          </a:bodyPr>
          <a:lstStyle/>
          <a:p>
            <a:pPr algn="justLow" rtl="1">
              <a:lnSpc>
                <a:spcPct val="150000"/>
              </a:lnSpc>
              <a:tabLst>
                <a:tab pos="1348757" algn="l"/>
                <a:tab pos="1528464" algn="l"/>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*موضوع شعر عموماً از چاشنی عرفان بی بهره است، </a:t>
            </a:r>
            <a:r>
              <a:rPr lang="fa-IR" sz="2400" u="sng" dirty="0">
                <a:latin typeface="Calibri" panose="020F0502020204030204" pitchFamily="34" charset="0"/>
                <a:ea typeface="Times New Roman" panose="02020603050405020304" pitchFamily="18" charset="0"/>
                <a:cs typeface="B Nazanin" panose="00000400000000000000" pitchFamily="2" charset="-78"/>
              </a:rPr>
              <a:t>آفاقی و عینیت گرا</a:t>
            </a:r>
            <a:r>
              <a:rPr lang="fa-IR" sz="2400" dirty="0">
                <a:latin typeface="Calibri" panose="020F0502020204030204" pitchFamily="34" charset="0"/>
                <a:ea typeface="Times New Roman" panose="02020603050405020304" pitchFamily="18" charset="0"/>
                <a:cs typeface="B Nazanin" panose="00000400000000000000" pitchFamily="2" charset="-78"/>
              </a:rPr>
              <a:t> مضامین مکتب </a:t>
            </a:r>
            <a:r>
              <a:rPr lang="fa-IR" sz="2400" u="sng" dirty="0">
                <a:latin typeface="Calibri" panose="020F0502020204030204" pitchFamily="34" charset="0"/>
                <a:ea typeface="Times New Roman" panose="02020603050405020304" pitchFamily="18" charset="0"/>
                <a:cs typeface="B Nazanin" panose="00000400000000000000" pitchFamily="2" charset="-78"/>
              </a:rPr>
              <a:t>خراسانی </a:t>
            </a:r>
            <a:r>
              <a:rPr lang="fa-IR" sz="2400" dirty="0">
                <a:latin typeface="Calibri" panose="020F0502020204030204" pitchFamily="34" charset="0"/>
                <a:ea typeface="Times New Roman" panose="02020603050405020304" pitchFamily="18" charset="0"/>
                <a:cs typeface="B Nazanin" panose="00000400000000000000" pitchFamily="2" charset="-78"/>
              </a:rPr>
              <a:t>تجربه شده است و غزل از محسوسات </a:t>
            </a:r>
            <a:r>
              <a:rPr lang="fa-IR" sz="2400" u="sng" dirty="0">
                <a:latin typeface="Calibri" panose="020F0502020204030204" pitchFamily="34" charset="0"/>
                <a:ea typeface="Times New Roman" panose="02020603050405020304" pitchFamily="18" charset="0"/>
                <a:cs typeface="B Nazanin" panose="00000400000000000000" pitchFamily="2" charset="-78"/>
              </a:rPr>
              <a:t>عشق مجازی</a:t>
            </a:r>
            <a:r>
              <a:rPr lang="fa-IR" sz="2400" dirty="0">
                <a:latin typeface="Calibri" panose="020F0502020204030204" pitchFamily="34" charset="0"/>
                <a:ea typeface="Times New Roman" panose="02020603050405020304" pitchFamily="18" charset="0"/>
                <a:cs typeface="B Nazanin" panose="00000400000000000000" pitchFamily="2" charset="-78"/>
              </a:rPr>
              <a:t> سخن می گوید.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348757" algn="l"/>
                <a:tab pos="1528464" algn="l"/>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*شاعران در عصر صبا به دو گروه تقسیم می­شوند: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a:p>
            <a:pPr algn="r" rtl="1">
              <a:lnSpc>
                <a:spcPct val="150000"/>
              </a:lnSpc>
              <a:tabLst>
                <a:tab pos="1348757" algn="l"/>
                <a:tab pos="1528464" algn="l"/>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                            1)صبا، وصال، صحاب، سروش، قاآنی: که شاعری پیشة اصلی آنها بود. </a:t>
            </a:r>
            <a:endParaRPr lang="en-US" sz="2400" dirty="0">
              <a:latin typeface="Calibri" panose="020F0502020204030204" pitchFamily="34" charset="0"/>
              <a:ea typeface="Times New Roman" panose="02020603050405020304" pitchFamily="18" charset="0"/>
              <a:cs typeface="B Nazanin" panose="00000400000000000000" pitchFamily="2" charset="-78"/>
            </a:endParaRPr>
          </a:p>
          <a:p>
            <a:pPr algn="justLow" rtl="1">
              <a:lnSpc>
                <a:spcPct val="150000"/>
              </a:lnSpc>
              <a:tabLst>
                <a:tab pos="1348757" algn="l"/>
                <a:tab pos="1528464" algn="l"/>
                <a:tab pos="1618635" algn="l"/>
                <a:tab pos="1708806" algn="l"/>
              </a:tabLst>
            </a:pPr>
            <a:r>
              <a:rPr lang="fa-IR" sz="2400" dirty="0">
                <a:latin typeface="Calibri" panose="020F0502020204030204" pitchFamily="34" charset="0"/>
                <a:ea typeface="Times New Roman" panose="02020603050405020304" pitchFamily="18" charset="0"/>
                <a:cs typeface="B Nazanin" panose="00000400000000000000" pitchFamily="2" charset="-78"/>
              </a:rPr>
              <a:t>                           2) نشاط، قائم مقام، شیبانی، نراقی، میرزا حبیب خراسانی: که در عین پرداختن به مشاغل دیگر از شاعری</a:t>
            </a:r>
            <a:endParaRPr lang="en-US" sz="2400" dirty="0">
              <a:latin typeface="Calibri" panose="020F0502020204030204" pitchFamily="34" charset="0"/>
              <a:ea typeface="Times New Roman" panose="02020603050405020304" pitchFamily="18" charset="0"/>
              <a:cs typeface="B Nazanin" panose="00000400000000000000" pitchFamily="2" charset="-78"/>
            </a:endParaRPr>
          </a:p>
        </p:txBody>
      </p:sp>
      <p:sp>
        <p:nvSpPr>
          <p:cNvPr id="5" name="Rectangle 4"/>
          <p:cNvSpPr/>
          <p:nvPr/>
        </p:nvSpPr>
        <p:spPr>
          <a:xfrm>
            <a:off x="8655486" y="4973509"/>
            <a:ext cx="1398140" cy="461665"/>
          </a:xfrm>
          <a:prstGeom prst="rect">
            <a:avLst/>
          </a:prstGeom>
        </p:spPr>
        <p:txBody>
          <a:bodyPr wrap="none">
            <a:spAutoFit/>
          </a:bodyPr>
          <a:lstStyle/>
          <a:p>
            <a:r>
              <a:rPr lang="fa-IR" sz="2400" dirty="0">
                <a:latin typeface="Calibri" panose="020F0502020204030204" pitchFamily="34" charset="0"/>
                <a:ea typeface="Times New Roman" panose="02020603050405020304" pitchFamily="18" charset="0"/>
                <a:cs typeface="B Nazanin" panose="00000400000000000000" pitchFamily="2" charset="-78"/>
              </a:rPr>
              <a:t>غافل نبودند. </a:t>
            </a:r>
            <a:endParaRPr lang="en-US" sz="2400" dirty="0"/>
          </a:p>
        </p:txBody>
      </p:sp>
    </p:spTree>
    <p:extLst>
      <p:ext uri="{BB962C8B-B14F-4D97-AF65-F5344CB8AC3E}">
        <p14:creationId xmlns:p14="http://schemas.microsoft.com/office/powerpoint/2010/main" val="8697334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25389" y="2904566"/>
            <a:ext cx="10555941" cy="2400657"/>
          </a:xfrm>
          <a:prstGeom prst="rect">
            <a:avLst/>
          </a:prstGeom>
        </p:spPr>
        <p:txBody>
          <a:bodyPr wrap="square">
            <a:spAutoFit/>
          </a:bodyPr>
          <a:lstStyle/>
          <a:p>
            <a:pPr algn="r" rtl="1">
              <a:lnSpc>
                <a:spcPct val="150000"/>
              </a:lnSpc>
              <a:tabLst>
                <a:tab pos="1348757" algn="l"/>
                <a:tab pos="1528464" algn="l"/>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شاعران این دوره را با پادشاهان هم عصر: عهد نادرشاه: میرزا مهدی خان استرآبادی (درة نادر، جهان گشای نادری.)</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r" rtl="1">
              <a:lnSpc>
                <a:spcPct val="150000"/>
              </a:lnSpc>
              <a:tabLst>
                <a:tab pos="1348757" algn="l"/>
                <a:tab pos="1528464" algn="l"/>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	عهد فتحعلی شاه: صبا، مجمر، نشاط ، سحاب، 				 			فتحعلی خان صبا (ملک الشعرا).</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a:p>
            <a:pPr algn="r" rtl="1">
              <a:lnSpc>
                <a:spcPct val="150000"/>
              </a:lnSpc>
              <a:tabLst>
                <a:tab pos="1348757" algn="l"/>
                <a:tab pos="1528464" algn="l"/>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	عهد محمد شاه: میرزا آقاسی (وزیر شاه) قاآنی، 							لسان الملک سپهر، شهاب ، اصفهانی، فروغ اصفهانی . </a:t>
            </a:r>
            <a:endParaRPr lang="en-US" sz="2000" b="1"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18859306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86200" y="2460812"/>
            <a:ext cx="7893424" cy="1938992"/>
          </a:xfrm>
          <a:prstGeom prst="rect">
            <a:avLst/>
          </a:prstGeom>
        </p:spPr>
        <p:txBody>
          <a:bodyPr wrap="square">
            <a:spAutoFit/>
          </a:bodyPr>
          <a:lstStyle/>
          <a:p>
            <a:pPr algn="justLow" rtl="1">
              <a:lnSpc>
                <a:spcPct val="150000"/>
              </a:lnSpc>
              <a:tabLst>
                <a:tab pos="1348757" algn="l"/>
                <a:tab pos="1528464" algn="l"/>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عهد ناصر شاه:</a:t>
            </a:r>
          </a:p>
          <a:p>
            <a:pPr algn="justLow" rtl="1">
              <a:lnSpc>
                <a:spcPct val="150000"/>
              </a:lnSpc>
              <a:tabLst>
                <a:tab pos="1348757" algn="l"/>
                <a:tab pos="1528464" algn="l"/>
                <a:tab pos="1618635" algn="l"/>
                <a:tab pos="1708806" algn="l"/>
              </a:tabLst>
            </a:pPr>
            <a:r>
              <a:rPr lang="fa-IR" sz="2000" b="1" dirty="0">
                <a:latin typeface="Calibri" panose="020F0502020204030204" pitchFamily="34" charset="0"/>
                <a:ea typeface="Times New Roman" panose="02020603050405020304" pitchFamily="18" charset="0"/>
                <a:cs typeface="B Nazanin" panose="00000400000000000000" pitchFamily="2" charset="-78"/>
              </a:rPr>
              <a:t> فتح ا... خان شیبانی، محمود خان 						ملک الشعرا، وصال شیرازی، ملک الشعرای صبوری 					(پدر بهار) (خراسان رضوی.)</a:t>
            </a:r>
            <a:endParaRPr lang="en-US" sz="1600" b="1" dirty="0">
              <a:latin typeface="Calibri" panose="020F0502020204030204" pitchFamily="34" charset="0"/>
              <a:ea typeface="Times New Roman" panose="02020603050405020304" pitchFamily="18" charset="0"/>
              <a:cs typeface="B Nazanin" panose="00000400000000000000" pitchFamily="2" charset="-78"/>
            </a:endParaRPr>
          </a:p>
        </p:txBody>
      </p:sp>
    </p:spTree>
    <p:extLst>
      <p:ext uri="{BB962C8B-B14F-4D97-AF65-F5344CB8AC3E}">
        <p14:creationId xmlns:p14="http://schemas.microsoft.com/office/powerpoint/2010/main" val="40668650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p:cNvGraphicFramePr>
            <a:graphicFrameLocks noGrp="1"/>
          </p:cNvGraphicFramePr>
          <p:nvPr>
            <p:extLst>
              <p:ext uri="{D42A27DB-BD31-4B8C-83A1-F6EECF244321}">
                <p14:modId xmlns:p14="http://schemas.microsoft.com/office/powerpoint/2010/main" val="907487285"/>
              </p:ext>
            </p:extLst>
          </p:nvPr>
        </p:nvGraphicFramePr>
        <p:xfrm>
          <a:off x="1703295" y="1936377"/>
          <a:ext cx="9036423" cy="4480560"/>
        </p:xfrm>
        <a:graphic>
          <a:graphicData uri="http://schemas.openxmlformats.org/drawingml/2006/table">
            <a:tbl>
              <a:tblPr rtl="1" firstRow="1" firstCol="1" bandRow="1">
                <a:tableStyleId>{5940675A-B579-460E-94D1-54222C63F5DA}</a:tableStyleId>
              </a:tblPr>
              <a:tblGrid>
                <a:gridCol w="802341">
                  <a:extLst>
                    <a:ext uri="{9D8B030D-6E8A-4147-A177-3AD203B41FA5}">
                      <a16:colId xmlns:a16="http://schemas.microsoft.com/office/drawing/2014/main" val="20000"/>
                    </a:ext>
                  </a:extLst>
                </a:gridCol>
                <a:gridCol w="645459">
                  <a:extLst>
                    <a:ext uri="{9D8B030D-6E8A-4147-A177-3AD203B41FA5}">
                      <a16:colId xmlns:a16="http://schemas.microsoft.com/office/drawing/2014/main" val="20001"/>
                    </a:ext>
                  </a:extLst>
                </a:gridCol>
                <a:gridCol w="806824">
                  <a:extLst>
                    <a:ext uri="{9D8B030D-6E8A-4147-A177-3AD203B41FA5}">
                      <a16:colId xmlns:a16="http://schemas.microsoft.com/office/drawing/2014/main" val="20002"/>
                    </a:ext>
                  </a:extLst>
                </a:gridCol>
                <a:gridCol w="6781799">
                  <a:extLst>
                    <a:ext uri="{9D8B030D-6E8A-4147-A177-3AD203B41FA5}">
                      <a16:colId xmlns:a16="http://schemas.microsoft.com/office/drawing/2014/main" val="20003"/>
                    </a:ext>
                  </a:extLst>
                </a:gridCol>
              </a:tblGrid>
              <a:tr h="223851">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نام شاعر</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قرن</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آثار </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توضیحات</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extLst>
                  <a:ext uri="{0D108BD9-81ED-4DB2-BD59-A6C34878D82A}">
                    <a16:rowId xmlns:a16="http://schemas.microsoft.com/office/drawing/2014/main" val="10000"/>
                  </a:ext>
                </a:extLst>
              </a:tr>
              <a:tr h="2559691">
                <a:tc>
                  <a:txBody>
                    <a:bodyPr/>
                    <a:lstStyle/>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صبای کاشانی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پرچمدار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بازگشت </a:t>
                      </a:r>
                      <a:endParaRPr lang="en-US" sz="1400" b="1">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ادبی </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tc>
                <a:tc>
                  <a:txBody>
                    <a:bodyPr/>
                    <a:lstStyle/>
                    <a:p>
                      <a:pPr marL="0" marR="0" algn="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12و 13</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tc>
                <a:tc>
                  <a:txBody>
                    <a:bodyPr/>
                    <a:lstStyle/>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دیوان اشعار،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خداوند نامه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عبرت نامه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گلشن صبا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شهنشاه نامه</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tc>
                <a:tc>
                  <a:txBody>
                    <a:bodyPr/>
                    <a:lstStyle/>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حلقة اتصال شاعران این عصر به عصر هاتف است. نام: فتحعلی خان صبای کاشانی، پسرش: محمدحسین خان با تخلص عندلیب</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تربیت یافتة مکتب آذر بیگدلی و صباحی بیدگلی است و در غزل پیرو آنان است و در طرز مدیحه سرایی به شیوة مسعود سعد.</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مضمون : قصاید: مدح وصف و اندکی مناجات و منقبت. غزل: عشق و هجران. شعر صبا بویژه در قصیده سرایی سرمشق اکثر شاعران عصر اوست. هنگام جلوس فتحعلی شاه بر تخت عنوان ملک الشعرایی گرفت. چندی حاکم قم و کاشان بود. آثار صبا: مثنوی، قصیده ، غزل . ازدیوان اشعار: 16500 بیت بیشتر در قالب قصیده، غزل. 2) خداوند نامه: در بیان معجزات پیامبر و دلیریهای حضرت امیر المومنین علی علیه اسلام.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3) عبرت نامه: مثنوی در مدح فتحعلی شاه و آمیخته به اندرز و هجو به تقلید از تحفه العراقین خاقانی.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4) گلشن نامه: منظومه ای به تقلید از بوستان سعدی. </a:t>
                      </a:r>
                      <a:endParaRPr lang="en-US" sz="1400" b="1" dirty="0">
                        <a:effectLst/>
                        <a:cs typeface="B Nazanin" panose="00000400000000000000" pitchFamily="2" charset="-78"/>
                      </a:endParaRPr>
                    </a:p>
                    <a:p>
                      <a:pPr marL="0" marR="0" algn="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5) شهنشاه نامه: منظومه ای حماسی در بحر متقارب بر وزن شاهنامه، موضوع ذکر وقایع پادشاهی فتحعلی شاه و جنگهای عباس میرزا با سپاه روس. – در شعرش ناپختگی و مسامحه در انشایی و دستوری و سهل انگاری در استعمال الفاظ و ترکیبات وجود دارد. </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tc>
                <a:extLst>
                  <a:ext uri="{0D108BD9-81ED-4DB2-BD59-A6C34878D82A}">
                    <a16:rowId xmlns:a16="http://schemas.microsoft.com/office/drawing/2014/main" val="10001"/>
                  </a:ext>
                </a:extLst>
              </a:tr>
            </a:tbl>
          </a:graphicData>
        </a:graphic>
      </p:graphicFrame>
      <p:cxnSp>
        <p:nvCxnSpPr>
          <p:cNvPr id="9" name="AutoShape 29"/>
          <p:cNvCxnSpPr>
            <a:cxnSpLocks noChangeShapeType="1"/>
          </p:cNvCxnSpPr>
          <p:nvPr/>
        </p:nvCxnSpPr>
        <p:spPr bwMode="auto">
          <a:xfrm>
            <a:off x="10363200" y="8396288"/>
            <a:ext cx="0" cy="858837"/>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8958372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857847576"/>
              </p:ext>
            </p:extLst>
          </p:nvPr>
        </p:nvGraphicFramePr>
        <p:xfrm>
          <a:off x="1538007" y="2296925"/>
          <a:ext cx="9278471" cy="3657600"/>
        </p:xfrm>
        <a:graphic>
          <a:graphicData uri="http://schemas.openxmlformats.org/drawingml/2006/table">
            <a:tbl>
              <a:tblPr rtl="1" firstRow="1" firstCol="1" bandRow="1">
                <a:tableStyleId>{5940675A-B579-460E-94D1-54222C63F5DA}</a:tableStyleId>
              </a:tblPr>
              <a:tblGrid>
                <a:gridCol w="1090379">
                  <a:extLst>
                    <a:ext uri="{9D8B030D-6E8A-4147-A177-3AD203B41FA5}">
                      <a16:colId xmlns:a16="http://schemas.microsoft.com/office/drawing/2014/main" val="20000"/>
                    </a:ext>
                  </a:extLst>
                </a:gridCol>
                <a:gridCol w="645349">
                  <a:extLst>
                    <a:ext uri="{9D8B030D-6E8A-4147-A177-3AD203B41FA5}">
                      <a16:colId xmlns:a16="http://schemas.microsoft.com/office/drawing/2014/main" val="20001"/>
                    </a:ext>
                  </a:extLst>
                </a:gridCol>
                <a:gridCol w="1129079">
                  <a:extLst>
                    <a:ext uri="{9D8B030D-6E8A-4147-A177-3AD203B41FA5}">
                      <a16:colId xmlns:a16="http://schemas.microsoft.com/office/drawing/2014/main" val="20002"/>
                    </a:ext>
                  </a:extLst>
                </a:gridCol>
                <a:gridCol w="6413664">
                  <a:extLst>
                    <a:ext uri="{9D8B030D-6E8A-4147-A177-3AD203B41FA5}">
                      <a16:colId xmlns:a16="http://schemas.microsoft.com/office/drawing/2014/main" val="20003"/>
                    </a:ext>
                  </a:extLst>
                </a:gridCol>
              </a:tblGrid>
              <a:tr h="2960875">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نشاط اصفهانی</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en-US" sz="1600" b="1" dirty="0">
                          <a:effectLst/>
                          <a:cs typeface="B Nazanin" panose="00000400000000000000" pitchFamily="2" charset="-78"/>
                        </a:rPr>
                        <a:t/>
                      </a:r>
                      <a:br>
                        <a:rPr lang="en-US" sz="1600" b="1" dirty="0">
                          <a:effectLst/>
                          <a:cs typeface="B Nazanin" panose="00000400000000000000" pitchFamily="2" charset="-78"/>
                        </a:rPr>
                      </a:br>
                      <a:r>
                        <a:rPr lang="fa-IR" sz="1600" b="1" dirty="0">
                          <a:effectLst/>
                          <a:cs typeface="B Nazanin" panose="00000400000000000000" pitchFamily="2" charset="-78"/>
                        </a:rPr>
                        <a:t>گنجینة نظم و</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نثر </a:t>
                      </a:r>
                      <a:endParaRPr lang="en-US" sz="16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6602" marR="66602"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a:effectLst/>
                          <a:cs typeface="B Nazanin" panose="00000400000000000000" pitchFamily="2" charset="-78"/>
                        </a:rPr>
                        <a:t>12و13</a:t>
                      </a:r>
                      <a:endParaRPr lang="en-US" sz="1600" b="1">
                        <a:effectLst/>
                        <a:latin typeface="Calibri" panose="020F0502020204030204" pitchFamily="34" charset="0"/>
                        <a:ea typeface="Times New Roman" panose="02020603050405020304" pitchFamily="18" charset="0"/>
                        <a:cs typeface="B Nazanin" panose="00000400000000000000" pitchFamily="2" charset="-78"/>
                      </a:endParaRPr>
                    </a:p>
                  </a:txBody>
                  <a:tcPr marL="66602" marR="66602"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گنجینة نشاط </a:t>
                      </a:r>
                      <a:endParaRPr lang="en-US" sz="16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6602" marR="66602"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نام: میرزا عبدالوهاب نشاط اصفهانی بعد مشتاق کانون شعراصفهان به همت او گرم ماند و او رهبری کرد، طرفدار جدی بازگشت ادبی، خانه اش ، محفل شعرا از سادات اصفهان، جدش عبدالوهاب حاکم اصفهان بود که ثروت زیادی برای فرزندان خود باقی گذاشت زبان مادری (فارسی، عربی، ترکی می­دانست و خط خوشی داشت. دانش ها: دینی، ریاضی، حکمت الهی، منطق.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در 43 سالگی به تهران دربار فتحعلی شاه رفت سمت دبیری و لقب معتمد الدوله گرفت و بعد دیوان رسایل شد و همه جایش سلطان بود تا اینکه به دلیل بیماری سل در گذشت.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سبک شاعری: در نظم و نثر مهارت داشته کل آثار گنجینة نشاط.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قالب: قصاید بلند، غزلیات کم نظیر و فلسفی عرفانی است و تقلید استادانه ای از حافظ. ترکیب های نامانوس، صنعت پردازی های متکلفانه، سادگی بیان و لطف اندیشه. </a:t>
                      </a:r>
                      <a:endParaRPr lang="en-US" sz="16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6602" marR="66602" marT="0" marB="0"/>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162104520"/>
              </p:ext>
            </p:extLst>
          </p:nvPr>
        </p:nvGraphicFramePr>
        <p:xfrm>
          <a:off x="1543049" y="1939925"/>
          <a:ext cx="9282114" cy="320040"/>
        </p:xfrm>
        <a:graphic>
          <a:graphicData uri="http://schemas.openxmlformats.org/drawingml/2006/table">
            <a:tbl>
              <a:tblPr rtl="1" firstRow="1" firstCol="1" bandRow="1">
                <a:tableStyleId>{5940675A-B579-460E-94D1-54222C63F5DA}</a:tableStyleId>
              </a:tblPr>
              <a:tblGrid>
                <a:gridCol w="1123951">
                  <a:extLst>
                    <a:ext uri="{9D8B030D-6E8A-4147-A177-3AD203B41FA5}">
                      <a16:colId xmlns:a16="http://schemas.microsoft.com/office/drawing/2014/main" val="20000"/>
                    </a:ext>
                  </a:extLst>
                </a:gridCol>
                <a:gridCol w="614363">
                  <a:extLst>
                    <a:ext uri="{9D8B030D-6E8A-4147-A177-3AD203B41FA5}">
                      <a16:colId xmlns:a16="http://schemas.microsoft.com/office/drawing/2014/main" val="20001"/>
                    </a:ext>
                  </a:extLst>
                </a:gridCol>
                <a:gridCol w="1114425">
                  <a:extLst>
                    <a:ext uri="{9D8B030D-6E8A-4147-A177-3AD203B41FA5}">
                      <a16:colId xmlns:a16="http://schemas.microsoft.com/office/drawing/2014/main" val="20002"/>
                    </a:ext>
                  </a:extLst>
                </a:gridCol>
                <a:gridCol w="6429375">
                  <a:extLst>
                    <a:ext uri="{9D8B030D-6E8A-4147-A177-3AD203B41FA5}">
                      <a16:colId xmlns:a16="http://schemas.microsoft.com/office/drawing/2014/main" val="20003"/>
                    </a:ext>
                  </a:extLst>
                </a:gridCol>
              </a:tblGrid>
              <a:tr h="223851">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نام شاعر</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قرن</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آثار </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توضیحات</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60845250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915988671"/>
              </p:ext>
            </p:extLst>
          </p:nvPr>
        </p:nvGraphicFramePr>
        <p:xfrm>
          <a:off x="1671638" y="2700338"/>
          <a:ext cx="8801100" cy="3657600"/>
        </p:xfrm>
        <a:graphic>
          <a:graphicData uri="http://schemas.openxmlformats.org/drawingml/2006/table">
            <a:tbl>
              <a:tblPr rtl="1" firstRow="1" firstCol="1" bandRow="1">
                <a:tableStyleId>{5940675A-B579-460E-94D1-54222C63F5DA}</a:tableStyleId>
              </a:tblPr>
              <a:tblGrid>
                <a:gridCol w="1034281">
                  <a:extLst>
                    <a:ext uri="{9D8B030D-6E8A-4147-A177-3AD203B41FA5}">
                      <a16:colId xmlns:a16="http://schemas.microsoft.com/office/drawing/2014/main" val="20000"/>
                    </a:ext>
                  </a:extLst>
                </a:gridCol>
                <a:gridCol w="612147">
                  <a:extLst>
                    <a:ext uri="{9D8B030D-6E8A-4147-A177-3AD203B41FA5}">
                      <a16:colId xmlns:a16="http://schemas.microsoft.com/office/drawing/2014/main" val="20001"/>
                    </a:ext>
                  </a:extLst>
                </a:gridCol>
                <a:gridCol w="1070987">
                  <a:extLst>
                    <a:ext uri="{9D8B030D-6E8A-4147-A177-3AD203B41FA5}">
                      <a16:colId xmlns:a16="http://schemas.microsoft.com/office/drawing/2014/main" val="20002"/>
                    </a:ext>
                  </a:extLst>
                </a:gridCol>
                <a:gridCol w="6083685">
                  <a:extLst>
                    <a:ext uri="{9D8B030D-6E8A-4147-A177-3AD203B41FA5}">
                      <a16:colId xmlns:a16="http://schemas.microsoft.com/office/drawing/2014/main" val="20003"/>
                    </a:ext>
                  </a:extLst>
                </a:gridCol>
              </a:tblGrid>
              <a:tr h="3000375">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وصال شیرازی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en-US" sz="1600" b="1" dirty="0">
                          <a:effectLst/>
                          <a:cs typeface="B Nazanin" panose="00000400000000000000" pitchFamily="2" charset="-78"/>
                        </a:rPr>
                        <a:t/>
                      </a:r>
                      <a:br>
                        <a:rPr lang="en-US" sz="1600" b="1" dirty="0">
                          <a:effectLst/>
                          <a:cs typeface="B Nazanin" panose="00000400000000000000" pitchFamily="2" charset="-78"/>
                        </a:rPr>
                      </a:br>
                      <a:r>
                        <a:rPr lang="fa-IR" sz="1600" b="1" dirty="0">
                          <a:effectLst/>
                          <a:cs typeface="B Nazanin" panose="00000400000000000000" pitchFamily="2" charset="-78"/>
                        </a:rPr>
                        <a:t>شاعر خوش نویس </a:t>
                      </a:r>
                      <a:endParaRPr lang="en-US" sz="16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a:effectLst/>
                          <a:cs typeface="B Nazanin" panose="00000400000000000000" pitchFamily="2" charset="-78"/>
                        </a:rPr>
                        <a:t>12</a:t>
                      </a:r>
                      <a:endParaRPr lang="en-US" sz="1600" b="1">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a:effectLst/>
                          <a:cs typeface="B Nazanin" panose="00000400000000000000" pitchFamily="2" charset="-78"/>
                        </a:rPr>
                        <a:t>دیوان شعر- بزم وصال-</a:t>
                      </a:r>
                      <a:endParaRPr lang="en-US" sz="1600" b="1">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a:effectLst/>
                          <a:cs typeface="B Nazanin" panose="00000400000000000000" pitchFamily="2" charset="-78"/>
                        </a:rPr>
                        <a:t>فرهاد و شیرین </a:t>
                      </a:r>
                      <a:endParaRPr lang="en-US" sz="1600" b="1">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نام : میرزا شفیع شیرازی تخلص: وصال دوره: فرمانروایی فتحعلی شاه. در زمان پادشاهی کریم خان بدنیا آمد، خوش محضر و مهربان و درویش منش، در میان اهل ادب و عرفان دوستان زیادی داشت.(قاآنی). خط خوش، آواز نیکو و استعداد ادبی و شاعری: ویژگی ها: به محافل انس راه یافت. چون خط نیکویی داشت کتابت قرآن میکردو رونویسی دیوانهای شعرو کتب ارزشمند روزگار می گذراند. برخلاف بقیه شاعران هم عصر خود تا پایان عمرش در شیراز ماند و همانجا وفات یافت. شاعری را وسیله معیشت قرارنداد. </a:t>
                      </a:r>
                      <a:endParaRPr lang="en-US" sz="16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600" b="1" dirty="0">
                          <a:effectLst/>
                          <a:cs typeface="B Nazanin" panose="00000400000000000000" pitchFamily="2" charset="-78"/>
                        </a:rPr>
                        <a:t>دیوان شامل قصاید، غزلیات و مراثی است، مثنوی بزم وصال به شیوة بوستان ، فرهاد و شیرین وحشی بافقی را تمام کرد که به شیوة نظامی است، عقیده به شیوة قدما می سرود در مرثیه سرایی به شیوة محتشم . </a:t>
                      </a:r>
                      <a:endParaRPr lang="en-US" sz="16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extLst>
                  <a:ext uri="{0D108BD9-81ED-4DB2-BD59-A6C34878D82A}">
                    <a16:rowId xmlns:a16="http://schemas.microsoft.com/office/drawing/2014/main" val="10000"/>
                  </a:ext>
                </a:extLst>
              </a:tr>
            </a:tbl>
          </a:graphicData>
        </a:graphic>
      </p:graphicFrame>
      <p:cxnSp>
        <p:nvCxnSpPr>
          <p:cNvPr id="5" name="AutoShape 30"/>
          <p:cNvCxnSpPr>
            <a:cxnSpLocks noChangeShapeType="1"/>
          </p:cNvCxnSpPr>
          <p:nvPr/>
        </p:nvCxnSpPr>
        <p:spPr bwMode="auto">
          <a:xfrm>
            <a:off x="9675813" y="10990263"/>
            <a:ext cx="0" cy="531812"/>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aphicFrame>
        <p:nvGraphicFramePr>
          <p:cNvPr id="6" name="Table 5"/>
          <p:cNvGraphicFramePr>
            <a:graphicFrameLocks noGrp="1"/>
          </p:cNvGraphicFramePr>
          <p:nvPr>
            <p:extLst>
              <p:ext uri="{D42A27DB-BD31-4B8C-83A1-F6EECF244321}">
                <p14:modId xmlns:p14="http://schemas.microsoft.com/office/powerpoint/2010/main" val="3646374111"/>
              </p:ext>
            </p:extLst>
          </p:nvPr>
        </p:nvGraphicFramePr>
        <p:xfrm>
          <a:off x="1600199" y="2325688"/>
          <a:ext cx="8901114" cy="320040"/>
        </p:xfrm>
        <a:graphic>
          <a:graphicData uri="http://schemas.openxmlformats.org/drawingml/2006/table">
            <a:tbl>
              <a:tblPr rtl="1" firstRow="1" firstCol="1" bandRow="1">
                <a:tableStyleId>{5940675A-B579-460E-94D1-54222C63F5DA}</a:tableStyleId>
              </a:tblPr>
              <a:tblGrid>
                <a:gridCol w="1077817">
                  <a:extLst>
                    <a:ext uri="{9D8B030D-6E8A-4147-A177-3AD203B41FA5}">
                      <a16:colId xmlns:a16="http://schemas.microsoft.com/office/drawing/2014/main" val="20000"/>
                    </a:ext>
                  </a:extLst>
                </a:gridCol>
                <a:gridCol w="589145">
                  <a:extLst>
                    <a:ext uri="{9D8B030D-6E8A-4147-A177-3AD203B41FA5}">
                      <a16:colId xmlns:a16="http://schemas.microsoft.com/office/drawing/2014/main" val="20001"/>
                    </a:ext>
                  </a:extLst>
                </a:gridCol>
                <a:gridCol w="1068682">
                  <a:extLst>
                    <a:ext uri="{9D8B030D-6E8A-4147-A177-3AD203B41FA5}">
                      <a16:colId xmlns:a16="http://schemas.microsoft.com/office/drawing/2014/main" val="20002"/>
                    </a:ext>
                  </a:extLst>
                </a:gridCol>
                <a:gridCol w="6165470">
                  <a:extLst>
                    <a:ext uri="{9D8B030D-6E8A-4147-A177-3AD203B41FA5}">
                      <a16:colId xmlns:a16="http://schemas.microsoft.com/office/drawing/2014/main" val="20003"/>
                    </a:ext>
                  </a:extLst>
                </a:gridCol>
              </a:tblGrid>
              <a:tr h="223851">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نام شاعر</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قرن</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آثار </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توضیحات</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9134065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909922192"/>
              </p:ext>
            </p:extLst>
          </p:nvPr>
        </p:nvGraphicFramePr>
        <p:xfrm>
          <a:off x="3422015" y="2441099"/>
          <a:ext cx="5176520" cy="4114800"/>
        </p:xfrm>
        <a:graphic>
          <a:graphicData uri="http://schemas.openxmlformats.org/drawingml/2006/table">
            <a:tbl>
              <a:tblPr rtl="1" firstRow="1" firstCol="1" bandRow="1">
                <a:tableStyleId>{5940675A-B579-460E-94D1-54222C63F5DA}</a:tableStyleId>
              </a:tblPr>
              <a:tblGrid>
                <a:gridCol w="608330">
                  <a:extLst>
                    <a:ext uri="{9D8B030D-6E8A-4147-A177-3AD203B41FA5}">
                      <a16:colId xmlns:a16="http://schemas.microsoft.com/office/drawing/2014/main" val="20000"/>
                    </a:ext>
                  </a:extLst>
                </a:gridCol>
                <a:gridCol w="360045">
                  <a:extLst>
                    <a:ext uri="{9D8B030D-6E8A-4147-A177-3AD203B41FA5}">
                      <a16:colId xmlns:a16="http://schemas.microsoft.com/office/drawing/2014/main" val="20001"/>
                    </a:ext>
                  </a:extLst>
                </a:gridCol>
                <a:gridCol w="629920">
                  <a:extLst>
                    <a:ext uri="{9D8B030D-6E8A-4147-A177-3AD203B41FA5}">
                      <a16:colId xmlns:a16="http://schemas.microsoft.com/office/drawing/2014/main" val="20002"/>
                    </a:ext>
                  </a:extLst>
                </a:gridCol>
                <a:gridCol w="3578225">
                  <a:extLst>
                    <a:ext uri="{9D8B030D-6E8A-4147-A177-3AD203B41FA5}">
                      <a16:colId xmlns:a16="http://schemas.microsoft.com/office/drawing/2014/main" val="20003"/>
                    </a:ext>
                  </a:extLst>
                </a:gridCol>
              </a:tblGrid>
              <a:tr h="0">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800" b="1" dirty="0">
                          <a:effectLst/>
                          <a:cs typeface="B Nazanin" panose="00000400000000000000" pitchFamily="2" charset="-78"/>
                        </a:rPr>
                        <a:t>یغمای جندقی </a:t>
                      </a:r>
                      <a:endParaRPr lang="en-US" sz="18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800" b="1" dirty="0">
                          <a:effectLst/>
                          <a:cs typeface="B Nazanin" panose="00000400000000000000" pitchFamily="2" charset="-78"/>
                        </a:rPr>
                        <a:t> </a:t>
                      </a:r>
                      <a:endParaRPr lang="en-US" sz="18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800" b="1" dirty="0">
                          <a:effectLst/>
                          <a:cs typeface="B Nazanin" panose="00000400000000000000" pitchFamily="2" charset="-78"/>
                        </a:rPr>
                        <a:t> </a:t>
                      </a:r>
                      <a:endParaRPr lang="en-US" sz="18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800" b="1" dirty="0">
                          <a:effectLst/>
                          <a:cs typeface="B Nazanin" panose="00000400000000000000" pitchFamily="2" charset="-78"/>
                        </a:rPr>
                        <a:t> </a:t>
                      </a:r>
                      <a:endParaRPr lang="en-US" sz="18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en-US" sz="1800" b="1" dirty="0">
                          <a:effectLst/>
                          <a:cs typeface="B Nazanin" panose="00000400000000000000" pitchFamily="2" charset="-78"/>
                        </a:rPr>
                        <a:t/>
                      </a:r>
                      <a:br>
                        <a:rPr lang="en-US" sz="1800" b="1" dirty="0">
                          <a:effectLst/>
                          <a:cs typeface="B Nazanin" panose="00000400000000000000" pitchFamily="2" charset="-78"/>
                        </a:rPr>
                      </a:br>
                      <a:r>
                        <a:rPr lang="fa-IR" sz="1800" b="1" dirty="0">
                          <a:effectLst/>
                          <a:cs typeface="B Nazanin" panose="00000400000000000000" pitchFamily="2" charset="-78"/>
                        </a:rPr>
                        <a:t>شاعری آواره </a:t>
                      </a:r>
                      <a:endParaRPr lang="en-US" sz="18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800" b="1">
                          <a:effectLst/>
                          <a:cs typeface="B Nazanin" panose="00000400000000000000" pitchFamily="2" charset="-78"/>
                        </a:rPr>
                        <a:t>13</a:t>
                      </a:r>
                      <a:endParaRPr lang="en-US" sz="1800" b="1">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800" b="1">
                          <a:effectLst/>
                          <a:cs typeface="B Nazanin" panose="00000400000000000000" pitchFamily="2" charset="-78"/>
                        </a:rPr>
                        <a:t>غزلیات،</a:t>
                      </a:r>
                      <a:endParaRPr lang="en-US" sz="1800" b="1">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800" b="1">
                          <a:effectLst/>
                          <a:cs typeface="B Nazanin" panose="00000400000000000000" pitchFamily="2" charset="-78"/>
                        </a:rPr>
                        <a:t>هزلیات،</a:t>
                      </a:r>
                      <a:endParaRPr lang="en-US" sz="1800" b="1">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800" b="1">
                          <a:effectLst/>
                          <a:cs typeface="B Nazanin" panose="00000400000000000000" pitchFamily="2" charset="-78"/>
                        </a:rPr>
                        <a:t>مجموعه نامه ها</a:t>
                      </a:r>
                      <a:endParaRPr lang="en-US" sz="1800" b="1">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800" b="1" dirty="0">
                          <a:effectLst/>
                          <a:cs typeface="B Nazanin" panose="00000400000000000000" pitchFamily="2" charset="-78"/>
                        </a:rPr>
                        <a:t>اهل خور و بیابانک از توابع جندق ، زندگی فقر و آوارگی در 80 سالگی ، زادگاهش برگشت و درگذشت شهرت در هجوها و هزلیات نیشدار و مرثیه های ساده و دردناکش، علاقمند به سره نویسی، در آثارش فساد اجتماعی زمان خود را نشان میدهد، عربی نمی دانست و بیزار بود از آن و در نوشته هایش از به کاربردن واژه های تازی پرهیز می­کرد، نامه هایی به دوستان و بستگان و دانشمندان عصر خود نوشته. </a:t>
                      </a:r>
                      <a:endParaRPr lang="en-US" sz="18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68580" marR="68580" marT="0" marB="0"/>
                </a:tc>
                <a:extLst>
                  <a:ext uri="{0D108BD9-81ED-4DB2-BD59-A6C34878D82A}">
                    <a16:rowId xmlns:a16="http://schemas.microsoft.com/office/drawing/2014/main" val="10000"/>
                  </a:ext>
                </a:extLst>
              </a:tr>
            </a:tbl>
          </a:graphicData>
        </a:graphic>
      </p:graphicFrame>
      <p:cxnSp>
        <p:nvCxnSpPr>
          <p:cNvPr id="5" name="AutoShape 19"/>
          <p:cNvCxnSpPr>
            <a:cxnSpLocks noChangeShapeType="1"/>
          </p:cNvCxnSpPr>
          <p:nvPr/>
        </p:nvCxnSpPr>
        <p:spPr bwMode="auto">
          <a:xfrm>
            <a:off x="9675813" y="9420225"/>
            <a:ext cx="0" cy="587375"/>
          </a:xfrm>
          <a:prstGeom prst="straightConnector1">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cxnSp>
      <p:graphicFrame>
        <p:nvGraphicFramePr>
          <p:cNvPr id="6" name="Table 5"/>
          <p:cNvGraphicFramePr>
            <a:graphicFrameLocks noGrp="1"/>
          </p:cNvGraphicFramePr>
          <p:nvPr>
            <p:extLst>
              <p:ext uri="{D42A27DB-BD31-4B8C-83A1-F6EECF244321}">
                <p14:modId xmlns:p14="http://schemas.microsoft.com/office/powerpoint/2010/main" val="2309559388"/>
              </p:ext>
            </p:extLst>
          </p:nvPr>
        </p:nvGraphicFramePr>
        <p:xfrm>
          <a:off x="3429000" y="1768476"/>
          <a:ext cx="5167312" cy="640080"/>
        </p:xfrm>
        <a:graphic>
          <a:graphicData uri="http://schemas.openxmlformats.org/drawingml/2006/table">
            <a:tbl>
              <a:tblPr rtl="1" firstRow="1" firstCol="1" bandRow="1">
                <a:tableStyleId>{5940675A-B579-460E-94D1-54222C63F5DA}</a:tableStyleId>
              </a:tblPr>
              <a:tblGrid>
                <a:gridCol w="609600">
                  <a:extLst>
                    <a:ext uri="{9D8B030D-6E8A-4147-A177-3AD203B41FA5}">
                      <a16:colId xmlns:a16="http://schemas.microsoft.com/office/drawing/2014/main" val="20000"/>
                    </a:ext>
                  </a:extLst>
                </a:gridCol>
                <a:gridCol w="357187">
                  <a:extLst>
                    <a:ext uri="{9D8B030D-6E8A-4147-A177-3AD203B41FA5}">
                      <a16:colId xmlns:a16="http://schemas.microsoft.com/office/drawing/2014/main" val="20001"/>
                    </a:ext>
                  </a:extLst>
                </a:gridCol>
                <a:gridCol w="614363">
                  <a:extLst>
                    <a:ext uri="{9D8B030D-6E8A-4147-A177-3AD203B41FA5}">
                      <a16:colId xmlns:a16="http://schemas.microsoft.com/office/drawing/2014/main" val="20002"/>
                    </a:ext>
                  </a:extLst>
                </a:gridCol>
                <a:gridCol w="3586162">
                  <a:extLst>
                    <a:ext uri="{9D8B030D-6E8A-4147-A177-3AD203B41FA5}">
                      <a16:colId xmlns:a16="http://schemas.microsoft.com/office/drawing/2014/main" val="20003"/>
                    </a:ext>
                  </a:extLst>
                </a:gridCol>
              </a:tblGrid>
              <a:tr h="223851">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نام شاعر</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قرن</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آثار </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توضیحات</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2650989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903442415"/>
              </p:ext>
            </p:extLst>
          </p:nvPr>
        </p:nvGraphicFramePr>
        <p:xfrm>
          <a:off x="1357315" y="2671763"/>
          <a:ext cx="9329736" cy="3520440"/>
        </p:xfrm>
        <a:graphic>
          <a:graphicData uri="http://schemas.openxmlformats.org/drawingml/2006/table">
            <a:tbl>
              <a:tblPr rtl="1" firstRow="1" firstCol="1" bandRow="1">
                <a:tableStyleId>{5940675A-B579-460E-94D1-54222C63F5DA}</a:tableStyleId>
              </a:tblPr>
              <a:tblGrid>
                <a:gridCol w="1096405">
                  <a:extLst>
                    <a:ext uri="{9D8B030D-6E8A-4147-A177-3AD203B41FA5}">
                      <a16:colId xmlns:a16="http://schemas.microsoft.com/office/drawing/2014/main" val="20000"/>
                    </a:ext>
                  </a:extLst>
                </a:gridCol>
                <a:gridCol w="648915">
                  <a:extLst>
                    <a:ext uri="{9D8B030D-6E8A-4147-A177-3AD203B41FA5}">
                      <a16:colId xmlns:a16="http://schemas.microsoft.com/office/drawing/2014/main" val="20001"/>
                    </a:ext>
                  </a:extLst>
                </a:gridCol>
                <a:gridCol w="1135316">
                  <a:extLst>
                    <a:ext uri="{9D8B030D-6E8A-4147-A177-3AD203B41FA5}">
                      <a16:colId xmlns:a16="http://schemas.microsoft.com/office/drawing/2014/main" val="20002"/>
                    </a:ext>
                  </a:extLst>
                </a:gridCol>
                <a:gridCol w="6449100">
                  <a:extLst>
                    <a:ext uri="{9D8B030D-6E8A-4147-A177-3AD203B41FA5}">
                      <a16:colId xmlns:a16="http://schemas.microsoft.com/office/drawing/2014/main" val="20003"/>
                    </a:ext>
                  </a:extLst>
                </a:gridCol>
              </a:tblGrid>
              <a:tr h="3143250">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قاآنی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en-US" sz="1400" b="1" dirty="0">
                          <a:effectLst/>
                          <a:cs typeface="B Nazanin" panose="00000400000000000000" pitchFamily="2" charset="-78"/>
                        </a:rPr>
                        <a:t/>
                      </a:r>
                      <a:br>
                        <a:rPr lang="en-US" sz="1400" b="1" dirty="0">
                          <a:effectLst/>
                          <a:cs typeface="B Nazanin" panose="00000400000000000000" pitchFamily="2" charset="-78"/>
                        </a:rPr>
                      </a:br>
                      <a:r>
                        <a:rPr lang="fa-IR" sz="1400" b="1" dirty="0">
                          <a:effectLst/>
                          <a:cs typeface="B Nazanin" panose="00000400000000000000" pitchFamily="2" charset="-78"/>
                        </a:rPr>
                        <a:t>پهلوان میدان و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قصیده سرایی </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9075" marR="49075"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13</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9075" marR="49075"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پریشان –دیوان شعر</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9075" marR="49075" marT="0" marB="0"/>
                </a:tc>
                <a:tc>
                  <a:txBody>
                    <a:bodyPr/>
                    <a:lstStyle/>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نام: میرزا حبیب قاآنی، اهل شیراز، تخلص در ابتدا: حبیب  سفر: خراسان ، تهران خاقان: شاهزاده حسنعلی میرزا به ارادة او تخلص قاآنی برگزید. بعد مرگ خاقان مورد حمایت </a:t>
                      </a:r>
                      <a:r>
                        <a:rPr lang="fa-IR" sz="1400" b="1" u="sng" dirty="0">
                          <a:effectLst/>
                          <a:cs typeface="B Nazanin" panose="00000400000000000000" pitchFamily="2" charset="-78"/>
                        </a:rPr>
                        <a:t>حاجی میرزا آقاسی </a:t>
                      </a:r>
                      <a:r>
                        <a:rPr lang="fa-IR" sz="1400" b="1" dirty="0">
                          <a:effectLst/>
                          <a:cs typeface="B Nazanin" panose="00000400000000000000" pitchFamily="2" charset="-78"/>
                        </a:rPr>
                        <a:t>و لقب حسان العجم از او گرفت. در دوران وزارت امیر کبیر در غضب بود ناچار، جای مدیحه سرایی سخنانی دربارة کشاورزی از فرانسه به فارسی برگرداند. نخستین شاعر عصر قاجاری که با زبان های عربی (فرانسه و انگلیسی) آشنایی داشت ولی این آشنایی در شعرش اثری نداشت وگرنه می توانست با قدرت قریحه اش تحولی بزرگ در شعر و ادب فارسی بگذارد. دیوان: غزلیات مسمطات، قطعات، قصاید: 20000 بیت تملق و ستایش نالایقان عصر.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پریشان: نثر، تقلیدی کم ارزش بر شیوة گلستان سعدی. </a:t>
                      </a:r>
                      <a:endParaRPr lang="en-US" sz="1400" b="1" dirty="0">
                        <a:effectLst/>
                        <a:cs typeface="B Nazanin" panose="00000400000000000000" pitchFamily="2" charset="-78"/>
                      </a:endParaRPr>
                    </a:p>
                    <a:p>
                      <a:pPr marL="0" marR="0" algn="justLow"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سبک شاعری: لفظ بر معنا پیشی دارد، استواری در الفاظ ، تشبیهات خیال انگیز و تعبیرات خوش آهنگ که سبب جذب خواننده و بازماندن از معنا، بر خلاف پیشینیان از معانی فلسفی عرفانی کمتر بهره می گیرد و با امور طبیعی و حسی توجه دارد. به شیوة قدما: انوری، معزی، خاقانی نظر دارد و بر خلاف معاصرانش به قصص و روایات ملی و اسطوره های ایرانی علاقه دارد. </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9075" marR="49075" marT="0" marB="0"/>
                </a:tc>
                <a:extLst>
                  <a:ext uri="{0D108BD9-81ED-4DB2-BD59-A6C34878D82A}">
                    <a16:rowId xmlns:a16="http://schemas.microsoft.com/office/drawing/2014/main" val="10000"/>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59891845"/>
              </p:ext>
            </p:extLst>
          </p:nvPr>
        </p:nvGraphicFramePr>
        <p:xfrm>
          <a:off x="1371601" y="2297113"/>
          <a:ext cx="9296399" cy="320040"/>
        </p:xfrm>
        <a:graphic>
          <a:graphicData uri="http://schemas.openxmlformats.org/drawingml/2006/table">
            <a:tbl>
              <a:tblPr rtl="1" firstRow="1" firstCol="1" bandRow="1">
                <a:tableStyleId>{5940675A-B579-460E-94D1-54222C63F5DA}</a:tableStyleId>
              </a:tblPr>
              <a:tblGrid>
                <a:gridCol w="1096718">
                  <a:extLst>
                    <a:ext uri="{9D8B030D-6E8A-4147-A177-3AD203B41FA5}">
                      <a16:colId xmlns:a16="http://schemas.microsoft.com/office/drawing/2014/main" val="20000"/>
                    </a:ext>
                  </a:extLst>
                </a:gridCol>
                <a:gridCol w="642607">
                  <a:extLst>
                    <a:ext uri="{9D8B030D-6E8A-4147-A177-3AD203B41FA5}">
                      <a16:colId xmlns:a16="http://schemas.microsoft.com/office/drawing/2014/main" val="20001"/>
                    </a:ext>
                  </a:extLst>
                </a:gridCol>
                <a:gridCol w="1105287">
                  <a:extLst>
                    <a:ext uri="{9D8B030D-6E8A-4147-A177-3AD203B41FA5}">
                      <a16:colId xmlns:a16="http://schemas.microsoft.com/office/drawing/2014/main" val="20002"/>
                    </a:ext>
                  </a:extLst>
                </a:gridCol>
                <a:gridCol w="6451787">
                  <a:extLst>
                    <a:ext uri="{9D8B030D-6E8A-4147-A177-3AD203B41FA5}">
                      <a16:colId xmlns:a16="http://schemas.microsoft.com/office/drawing/2014/main" val="20003"/>
                    </a:ext>
                  </a:extLst>
                </a:gridCol>
              </a:tblGrid>
              <a:tr h="223851">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نام شاعر</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قرن</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a:effectLst/>
                          <a:cs typeface="B Nazanin" panose="00000400000000000000" pitchFamily="2" charset="-78"/>
                        </a:rPr>
                        <a:t>آثار </a:t>
                      </a:r>
                      <a:endParaRPr lang="en-US" sz="1400" b="1">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tc>
                  <a:txBody>
                    <a:bodyPr/>
                    <a:lstStyle/>
                    <a:p>
                      <a:pPr marL="0" marR="0" algn="ctr" rtl="1">
                        <a:lnSpc>
                          <a:spcPct val="150000"/>
                        </a:lnSpc>
                        <a:spcBef>
                          <a:spcPts val="0"/>
                        </a:spcBef>
                        <a:spcAft>
                          <a:spcPts val="0"/>
                        </a:spcAft>
                        <a:tabLst>
                          <a:tab pos="1348740" algn="l"/>
                          <a:tab pos="1528445" algn="l"/>
                          <a:tab pos="1618615" algn="l"/>
                          <a:tab pos="1708785" algn="l"/>
                        </a:tabLst>
                      </a:pPr>
                      <a:r>
                        <a:rPr lang="fa-IR" sz="1400" b="1" dirty="0">
                          <a:effectLst/>
                          <a:cs typeface="B Nazanin" panose="00000400000000000000" pitchFamily="2" charset="-78"/>
                        </a:rPr>
                        <a:t>توضیحات</a:t>
                      </a:r>
                      <a:endParaRPr lang="en-US" sz="1400" b="1" dirty="0">
                        <a:effectLst/>
                        <a:latin typeface="Calibri" panose="020F0502020204030204" pitchFamily="34" charset="0"/>
                        <a:ea typeface="Times New Roman" panose="02020603050405020304" pitchFamily="18" charset="0"/>
                        <a:cs typeface="B Nazanin" panose="00000400000000000000" pitchFamily="2" charset="-78"/>
                      </a:endParaRPr>
                    </a:p>
                  </a:txBody>
                  <a:tcPr marL="46621" marR="46621" marT="0" marB="0">
                    <a:solidFill>
                      <a:schemeClr val="tx2">
                        <a:lumMod val="40000"/>
                        <a:lumOff val="60000"/>
                      </a:schemeClr>
                    </a:solid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36218223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559121" y="2511381"/>
            <a:ext cx="5254580" cy="1862048"/>
          </a:xfrm>
          <a:prstGeom prst="rect">
            <a:avLst/>
          </a:prstGeom>
          <a:noFill/>
        </p:spPr>
        <p:txBody>
          <a:bodyPr wrap="square" rtlCol="0">
            <a:spAutoFit/>
          </a:bodyPr>
          <a:lstStyle/>
          <a:p>
            <a:r>
              <a:rPr lang="fa-IR" sz="11500" dirty="0">
                <a:solidFill>
                  <a:srgbClr val="C00000"/>
                </a:solidFill>
                <a:cs typeface="B Titr" panose="00000700000000000000" pitchFamily="2" charset="-78"/>
              </a:rPr>
              <a:t>پایان</a:t>
            </a:r>
            <a:endParaRPr lang="en-US" sz="11500" dirty="0">
              <a:solidFill>
                <a:srgbClr val="C00000"/>
              </a:solidFill>
              <a:cs typeface="B Titr" panose="00000700000000000000" pitchFamily="2" charset="-78"/>
            </a:endParaRPr>
          </a:p>
        </p:txBody>
      </p:sp>
    </p:spTree>
    <p:extLst>
      <p:ext uri="{BB962C8B-B14F-4D97-AF65-F5344CB8AC3E}">
        <p14:creationId xmlns:p14="http://schemas.microsoft.com/office/powerpoint/2010/main" val="41375668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716</TotalTime>
  <Words>1373</Words>
  <Application>Microsoft Office PowerPoint</Application>
  <PresentationFormat>Widescreen</PresentationFormat>
  <Paragraphs>130</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B Nazanin</vt:lpstr>
      <vt:lpstr>B Titr</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70</cp:revision>
  <dcterms:created xsi:type="dcterms:W3CDTF">2015-07-06T05:06:21Z</dcterms:created>
  <dcterms:modified xsi:type="dcterms:W3CDTF">2018-04-23T13:51:52Z</dcterms:modified>
</cp:coreProperties>
</file>