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کاربر ناشناخته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سبک متوسط 2 - آکسان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B0F89F1-E3AC-0E4E-A4A9-D3CC2F011C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زیر نویس 2">
            <a:extLst>
              <a:ext uri="{FF2B5EF4-FFF2-40B4-BE49-F238E27FC236}">
                <a16:creationId xmlns:a16="http://schemas.microsoft.com/office/drawing/2014/main" xmlns="" id="{A02B1C92-37B2-C446-9E8B-DADE51B6EB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a-IR"/>
              <a:t>برای ویرایش نسخه اصلی سبک زیرنویس کلیک کنید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8D05553D-888E-8C42-BE64-2D36E8550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DD9691EA-B200-6A4C-B105-5C0BF0F9D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4FF12D30-CFAE-1B46-B5F1-91F5BE2B1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86855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0155C9B-1B19-D641-9E22-78D21C14B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9E68840F-8AFD-8341-91F1-0E2CF1B63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F9E4F57E-6505-C84C-8DB7-103BC6E20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ED6FBB2B-4A30-7B45-864E-C5D26BB78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6A5BF7F7-520B-E74F-B609-54AE54D40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84498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03D91D3F-513C-164D-B5C9-11E4085F9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A6329FC3-0A4C-4D4F-96B2-20403A26C5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برای ویرایش سبک‌های متن اصلی، کلیک کنید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6C52C75B-797C-754C-A5A6-AFEA51443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0A2C8476-F566-7448-898B-5062F916B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1C75F8C6-1E05-DB4C-9C73-483DF4004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67130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3D8A906E-B483-5345-9DAE-D9D1BD1AB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B030ED64-9A7E-5149-AC1F-4FA5A26A7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محتوا 3">
            <a:extLst>
              <a:ext uri="{FF2B5EF4-FFF2-40B4-BE49-F238E27FC236}">
                <a16:creationId xmlns:a16="http://schemas.microsoft.com/office/drawing/2014/main" xmlns="" id="{18D671AD-A885-2342-84CF-8A802C9D84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8CBEA972-BA56-8A41-A74C-6F427909D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03838AAD-A42A-0B49-860A-E6487B649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98BDC6D8-B167-7143-A3ED-4D17CD9BF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15800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5A440806-7BB2-F640-8649-EA79A8DCC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8E0E2BE5-852C-3C45-A558-A663ECE92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/>
              <a:t>برای ویرایش سبک‌های متن اصلی، کلیک کنید</a:t>
            </a:r>
          </a:p>
        </p:txBody>
      </p:sp>
      <p:sp>
        <p:nvSpPr>
          <p:cNvPr id="4" name="نگهدارنده مکان محتوا 3">
            <a:extLst>
              <a:ext uri="{FF2B5EF4-FFF2-40B4-BE49-F238E27FC236}">
                <a16:creationId xmlns:a16="http://schemas.microsoft.com/office/drawing/2014/main" xmlns="" id="{31FACBFB-3A08-0445-9507-0B23AAF2A3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5" name="نگهدارنده مکان متن 4">
            <a:extLst>
              <a:ext uri="{FF2B5EF4-FFF2-40B4-BE49-F238E27FC236}">
                <a16:creationId xmlns:a16="http://schemas.microsoft.com/office/drawing/2014/main" xmlns="" id="{F15DD05A-18F5-C345-83C1-907212C60B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/>
              <a:t>برای ویرایش سبک‌های متن اصلی، کلیک کنید</a:t>
            </a:r>
          </a:p>
        </p:txBody>
      </p:sp>
      <p:sp>
        <p:nvSpPr>
          <p:cNvPr id="6" name="نگهدارنده مکان محتوا 5">
            <a:extLst>
              <a:ext uri="{FF2B5EF4-FFF2-40B4-BE49-F238E27FC236}">
                <a16:creationId xmlns:a16="http://schemas.microsoft.com/office/drawing/2014/main" xmlns="" id="{B7296085-54F4-8A4D-863B-E99C41825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7" name="نگهدارنده مکان تاریخ 6">
            <a:extLst>
              <a:ext uri="{FF2B5EF4-FFF2-40B4-BE49-F238E27FC236}">
                <a16:creationId xmlns:a16="http://schemas.microsoft.com/office/drawing/2014/main" xmlns="" id="{ED1F2BF5-B6D1-AD45-BAB0-036DA8941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8" name="نگهدارنده مکان پانویس 7">
            <a:extLst>
              <a:ext uri="{FF2B5EF4-FFF2-40B4-BE49-F238E27FC236}">
                <a16:creationId xmlns:a16="http://schemas.microsoft.com/office/drawing/2014/main" xmlns="" id="{2AC23C0A-B3B0-DE46-B798-9A944DAB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نگهدارنده مکان شماره اسلاید 8">
            <a:extLst>
              <a:ext uri="{FF2B5EF4-FFF2-40B4-BE49-F238E27FC236}">
                <a16:creationId xmlns:a16="http://schemas.microsoft.com/office/drawing/2014/main" xmlns="" id="{D4E278DE-73CA-8743-9C96-33E370A4B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5297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6E1349BF-40CD-2E46-A6F1-FC23FC283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تاریخ 2">
            <a:extLst>
              <a:ext uri="{FF2B5EF4-FFF2-40B4-BE49-F238E27FC236}">
                <a16:creationId xmlns:a16="http://schemas.microsoft.com/office/drawing/2014/main" xmlns="" id="{263AF128-95DF-2E47-85DB-E166B1256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4" name="نگهدارنده مکان پانویس 3">
            <a:extLst>
              <a:ext uri="{FF2B5EF4-FFF2-40B4-BE49-F238E27FC236}">
                <a16:creationId xmlns:a16="http://schemas.microsoft.com/office/drawing/2014/main" xmlns="" id="{E0A11762-BE06-7F4C-ABB9-F1BE96307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نگهدارنده مکان شماره اسلاید 4">
            <a:extLst>
              <a:ext uri="{FF2B5EF4-FFF2-40B4-BE49-F238E27FC236}">
                <a16:creationId xmlns:a16="http://schemas.microsoft.com/office/drawing/2014/main" xmlns="" id="{674CCB8C-289A-BA47-8E41-AF90CAC3B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1901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>
            <a:extLst>
              <a:ext uri="{FF2B5EF4-FFF2-40B4-BE49-F238E27FC236}">
                <a16:creationId xmlns:a16="http://schemas.microsoft.com/office/drawing/2014/main" xmlns="" id="{D7AD7002-D31A-AA42-BBB6-DC99AA42D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3" name="نگهدارنده مکان پانویس 2">
            <a:extLst>
              <a:ext uri="{FF2B5EF4-FFF2-40B4-BE49-F238E27FC236}">
                <a16:creationId xmlns:a16="http://schemas.microsoft.com/office/drawing/2014/main" xmlns="" id="{B5ADCCDE-AB6F-B140-A5F2-ED5930CA2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نگهدارنده مکان شماره اسلاید 3">
            <a:extLst>
              <a:ext uri="{FF2B5EF4-FFF2-40B4-BE49-F238E27FC236}">
                <a16:creationId xmlns:a16="http://schemas.microsoft.com/office/drawing/2014/main" xmlns="" id="{88107C3A-E920-EE43-9380-3BD6F3E2C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5806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07A52BE2-A29F-FB49-9322-636066379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EB781987-9A74-B548-BC01-C31A235085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متن 3">
            <a:extLst>
              <a:ext uri="{FF2B5EF4-FFF2-40B4-BE49-F238E27FC236}">
                <a16:creationId xmlns:a16="http://schemas.microsoft.com/office/drawing/2014/main" xmlns="" id="{5DCD9421-8A59-9749-ACE3-A1439AFC88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/>
              <a:t>برای ویرایش سبک‌های متن اصلی، کلیک کنید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01C93BF9-E501-A841-BD88-A8E510CAE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61DC72B9-3EEE-F844-BC34-A5FA2D67D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262AD8FA-60A1-A14C-A77E-B176676DB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68268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09272772-A7EA-0B44-A3A6-568F42C48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تصویر 2">
            <a:extLst>
              <a:ext uri="{FF2B5EF4-FFF2-40B4-BE49-F238E27FC236}">
                <a16:creationId xmlns:a16="http://schemas.microsoft.com/office/drawing/2014/main" xmlns="" id="{0167776E-75B6-6B4C-B7AC-08562FCBBC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نگهدارنده مکان متن 3">
            <a:extLst>
              <a:ext uri="{FF2B5EF4-FFF2-40B4-BE49-F238E27FC236}">
                <a16:creationId xmlns:a16="http://schemas.microsoft.com/office/drawing/2014/main" xmlns="" id="{DC386B30-83B3-F047-91BE-761B991BD5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/>
              <a:t>برای ویرایش سبک‌های متن اصلی، کلیک کنید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D0801D3E-B3DE-FF45-B760-CA673320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E5CC7469-B37C-9848-A9DD-0AE176C54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52B1028E-224B-2D40-9075-15A716BFF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57230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0F65AF2-AFA5-FF4E-9D98-5512AB1CD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عمودی 2">
            <a:extLst>
              <a:ext uri="{FF2B5EF4-FFF2-40B4-BE49-F238E27FC236}">
                <a16:creationId xmlns:a16="http://schemas.microsoft.com/office/drawing/2014/main" xmlns="" id="{722A3328-52D4-6948-A8DE-D4793119D5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AFAB08F8-3620-FB41-84EF-72ECBD6F9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6BA09523-8C75-6B4A-B67E-3AE58714C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5A13CEB5-BE10-814F-948E-74F0481CC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44460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>
            <a:extLst>
              <a:ext uri="{FF2B5EF4-FFF2-40B4-BE49-F238E27FC236}">
                <a16:creationId xmlns:a16="http://schemas.microsoft.com/office/drawing/2014/main" xmlns="" id="{6E1C3B12-A1D2-9B4D-A5C9-43B44AA837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عمودی 2">
            <a:extLst>
              <a:ext uri="{FF2B5EF4-FFF2-40B4-BE49-F238E27FC236}">
                <a16:creationId xmlns:a16="http://schemas.microsoft.com/office/drawing/2014/main" xmlns="" id="{D334EFF9-74DB-7244-9D95-3B66E3C99B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81DB8576-FA3E-2449-8B1E-7A81F0ED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F2A7B2B1-1776-D747-8ECB-C8466B5D8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5A820AF7-57DF-B040-9EE4-A5F7F8F39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36162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عنوان 1">
            <a:extLst>
              <a:ext uri="{FF2B5EF4-FFF2-40B4-BE49-F238E27FC236}">
                <a16:creationId xmlns:a16="http://schemas.microsoft.com/office/drawing/2014/main" xmlns="" id="{95F1D3D8-D4F3-7846-86F5-51A717604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2296F579-A336-284A-9DC9-1A646BBC5C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fa-IR"/>
              <a:t>برای ویرایش سبک‌های متن اصلی، کلیک کنید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BE3C21A8-6921-2C4A-89BC-A8D6FCF6F7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2E657-008A-1346-AE4E-2E5321524D3D}" type="datetimeFigureOut">
              <a:rPr lang="fa-IR"/>
              <a:t>11/10/1441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91E357ED-BD44-8E4B-A822-D5541BDF91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306DF5B6-4167-AA4A-8162-F262753A07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420CE-B500-934B-9E49-D9537BC4DC84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820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35639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B1019E3B-1477-3249-ACFE-7B0E2C5408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457674"/>
            <a:ext cx="9144000" cy="1655762"/>
          </a:xfrm>
        </p:spPr>
        <p:txBody>
          <a:bodyPr/>
          <a:lstStyle/>
          <a:p>
            <a:r>
              <a:rPr lang="fa-IR" dirty="0">
                <a:solidFill>
                  <a:srgbClr val="FF0000"/>
                </a:solidFill>
              </a:rPr>
              <a:t>پودمان سوم کنترل فرایند</a:t>
            </a:r>
          </a:p>
        </p:txBody>
      </p:sp>
      <p:sp>
        <p:nvSpPr>
          <p:cNvPr id="7" name="زیر نویس 6">
            <a:extLst>
              <a:ext uri="{FF2B5EF4-FFF2-40B4-BE49-F238E27FC236}">
                <a16:creationId xmlns:a16="http://schemas.microsoft.com/office/drawing/2014/main" xmlns="" id="{4CD3E444-6D73-ED40-8E51-3CD7811D3F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62698" y="1877162"/>
            <a:ext cx="7329302" cy="4743606"/>
          </a:xfrm>
        </p:spPr>
        <p:txBody>
          <a:bodyPr>
            <a:normAutofit lnSpcReduction="10000"/>
          </a:bodyPr>
          <a:lstStyle/>
          <a:p>
            <a:r>
              <a:rPr lang="en-US">
                <a:solidFill>
                  <a:srgbClr val="FF0000"/>
                </a:solidFill>
              </a:rPr>
              <a:t>فشار                                                                                                </a:t>
            </a:r>
          </a:p>
          <a:p>
            <a:r>
              <a:rPr lang="en-US"/>
              <a:t>هر جسمی مانند کتاب روی میز ، آب موجود در یک لیوان بر روی سطحی قرار دارن و نیرو وارد میکنند                                                                           </a:t>
            </a:r>
          </a:p>
          <a:p>
            <a:r>
              <a:rPr lang="en-US">
                <a:solidFill>
                  <a:srgbClr val="FF0000"/>
                </a:solidFill>
              </a:rPr>
              <a:t>نکته : </a:t>
            </a:r>
            <a:r>
              <a:rPr lang="en-US"/>
              <a:t>هرچه سطح بیشتر باشد فشار کم تر می شود                            </a:t>
            </a:r>
          </a:p>
          <a:p>
            <a:r>
              <a:rPr lang="en-US"/>
              <a:t>    </a:t>
            </a:r>
            <a:r>
              <a:rPr lang="en-US">
                <a:solidFill>
                  <a:srgbClr val="FF0000"/>
                </a:solidFill>
              </a:rPr>
              <a:t>کمیت های وابسته به فشار دو نوع هستند                                            </a:t>
            </a:r>
          </a:p>
          <a:p>
            <a:r>
              <a:rPr lang="en-US"/>
              <a:t>اولی نیروی اعمال شده هست و دومی مساحتی که نیرو به صورت     </a:t>
            </a:r>
          </a:p>
          <a:p>
            <a:r>
              <a:rPr lang="en-US"/>
              <a:t>عمودی به آن وارد می شود                                                          .</a:t>
            </a:r>
          </a:p>
          <a:p>
            <a:r>
              <a:rPr lang="en-US"/>
              <a:t>نام دیگر فشار پاسکال می باشد که به افتخار کاشف آن روی این یکا  </a:t>
            </a:r>
          </a:p>
          <a:p>
            <a:r>
              <a:rPr lang="en-US"/>
              <a:t>قرار دارد                                                                                </a:t>
            </a:r>
          </a:p>
          <a:p>
            <a:r>
              <a:rPr lang="en-US"/>
              <a:t>       </a:t>
            </a:r>
          </a:p>
          <a:p>
            <a:r>
              <a:rPr lang="en-US"/>
              <a:t>     </a:t>
            </a:r>
            <a:endParaRPr lang="fa-IR">
              <a:solidFill>
                <a:srgbClr val="FF0000"/>
              </a:solidFill>
            </a:endParaRPr>
          </a:p>
        </p:txBody>
      </p:sp>
      <p:pic>
        <p:nvPicPr>
          <p:cNvPr id="8" name="تصویر 8">
            <a:extLst>
              <a:ext uri="{FF2B5EF4-FFF2-40B4-BE49-F238E27FC236}">
                <a16:creationId xmlns:a16="http://schemas.microsoft.com/office/drawing/2014/main" xmlns="" id="{75C150BE-1530-634A-804D-973693F810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339" y="2078182"/>
            <a:ext cx="3483133" cy="4542586"/>
          </a:xfrm>
          <a:prstGeom prst="rect">
            <a:avLst/>
          </a:prstGeom>
        </p:spPr>
      </p:pic>
      <p:sp>
        <p:nvSpPr>
          <p:cNvPr id="13" name="کادر متن 12">
            <a:extLst>
              <a:ext uri="{FF2B5EF4-FFF2-40B4-BE49-F238E27FC236}">
                <a16:creationId xmlns:a16="http://schemas.microsoft.com/office/drawing/2014/main" xmlns="" id="{70CA1B68-9B8E-1749-A774-3C6FA92A7907}"/>
              </a:ext>
            </a:extLst>
          </p:cNvPr>
          <p:cNvSpPr txBox="1"/>
          <p:nvPr/>
        </p:nvSpPr>
        <p:spPr>
          <a:xfrm rot="10800000" flipV="1">
            <a:off x="0" y="6436102"/>
            <a:ext cx="52882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r"/>
            <a:r>
              <a:rPr lang="en-US"/>
              <a:t>1</a:t>
            </a:r>
            <a:endParaRPr lang="fa-IR"/>
          </a:p>
        </p:txBody>
      </p:sp>
      <p:pic>
        <p:nvPicPr>
          <p:cNvPr id="14" name="تصویر 14">
            <a:extLst>
              <a:ext uri="{FF2B5EF4-FFF2-40B4-BE49-F238E27FC236}">
                <a16:creationId xmlns:a16="http://schemas.microsoft.com/office/drawing/2014/main" xmlns="" id="{A9CA2712-6B89-A54F-A886-F9B6838319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851" y="5538149"/>
            <a:ext cx="1400298" cy="1082619"/>
          </a:xfrm>
          <a:prstGeom prst="rect">
            <a:avLst/>
          </a:prstGeom>
        </p:spPr>
      </p:pic>
      <p:sp>
        <p:nvSpPr>
          <p:cNvPr id="18" name="زیر نویس 6">
            <a:extLst>
              <a:ext uri="{FF2B5EF4-FFF2-40B4-BE49-F238E27FC236}">
                <a16:creationId xmlns:a16="http://schemas.microsoft.com/office/drawing/2014/main" xmlns="" id="{0C506A6C-D7EC-C940-9B3C-8D247B1A51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66879" y="4433631"/>
            <a:ext cx="7329302" cy="4743606"/>
          </a:xfrm>
        </p:spPr>
        <p:txBody>
          <a:bodyPr>
            <a:normAutofit/>
          </a:bodyPr>
          <a:lstStyle/>
          <a:p>
            <a:endParaRPr lang="en-US"/>
          </a:p>
          <a:p>
            <a:r>
              <a:rPr lang="en-US"/>
              <a:t>     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20" name="زیر نویس 6">
            <a:extLst>
              <a:ext uri="{FF2B5EF4-FFF2-40B4-BE49-F238E27FC236}">
                <a16:creationId xmlns:a16="http://schemas.microsoft.com/office/drawing/2014/main" xmlns="" id="{AC4A62D2-33E4-E443-A0E0-0E70E44481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53919" y="5911427"/>
            <a:ext cx="3905867" cy="709341"/>
          </a:xfrm>
        </p:spPr>
        <p:txBody>
          <a:bodyPr>
            <a:normAutofit/>
          </a:bodyPr>
          <a:lstStyle/>
          <a:p>
            <a:r>
              <a:rPr lang="en-US"/>
              <a:t>فرمول فشار ⬅️</a:t>
            </a:r>
          </a:p>
        </p:txBody>
      </p:sp>
    </p:spTree>
    <p:extLst>
      <p:ext uri="{BB962C8B-B14F-4D97-AF65-F5344CB8AC3E}">
        <p14:creationId xmlns:p14="http://schemas.microsoft.com/office/powerpoint/2010/main" val="102285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5C35CB69-59EB-4E4D-9593-C2FCFC41C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6187" y="-607281"/>
            <a:ext cx="10515600" cy="2191678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یکا ‌های اندازه گیری  فشار: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8" name="نگهدارنده مکان محتوا 7">
            <a:extLst>
              <a:ext uri="{FF2B5EF4-FFF2-40B4-BE49-F238E27FC236}">
                <a16:creationId xmlns:a16="http://schemas.microsoft.com/office/drawing/2014/main" xmlns="" id="{85E56D2C-8184-184D-BDA3-9E428559B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70561"/>
            <a:ext cx="12021787" cy="5692362"/>
          </a:xfrm>
        </p:spPr>
        <p:txBody>
          <a:bodyPr>
            <a:normAutofit lnSpcReduction="10000"/>
          </a:bodyPr>
          <a:lstStyle/>
          <a:p>
            <a:r>
              <a:rPr lang="fa-IR">
                <a:solidFill>
                  <a:srgbClr val="FF0000"/>
                </a:solidFill>
              </a:rPr>
              <a:t>پاسکال</a:t>
            </a:r>
            <a:r>
              <a:rPr lang="fa-IR"/>
              <a:t>: یکای اندازهگیری فشار در دستگاه بینالمللی </a:t>
            </a:r>
            <a:r>
              <a:rPr lang="af-ZA"/>
              <a:t>SI </a:t>
            </a:r>
            <a:r>
              <a:rPr lang="fa-IR"/>
              <a:t>پاسکال میباشد که با نماد </a:t>
            </a:r>
            <a:r>
              <a:rPr lang="af-ZA"/>
              <a:t>Pa </a:t>
            </a:r>
            <a:r>
              <a:rPr lang="fa-IR"/>
              <a:t>نشان داده میشود</a:t>
            </a:r>
            <a:endParaRPr lang="en-US"/>
          </a:p>
          <a:p>
            <a:r>
              <a:rPr lang="fa-IR">
                <a:solidFill>
                  <a:srgbClr val="FF0000"/>
                </a:solidFill>
              </a:rPr>
              <a:t>بار</a:t>
            </a:r>
            <a:r>
              <a:rPr lang="fa-IR"/>
              <a:t> یکای اندازهگيري فشار در سامانۀ متریک میباشد. یک بار معادل صد کیلو پاسکال میباشد.</a:t>
            </a:r>
          </a:p>
          <a:p>
            <a:r>
              <a:rPr lang="fa-IR">
                <a:solidFill>
                  <a:srgbClr val="FF0000"/>
                </a:solidFill>
              </a:rPr>
              <a:t>اتمسفر</a:t>
            </a:r>
            <a:r>
              <a:rPr lang="fa-IR"/>
              <a:t> برابر با فشار ناشی از ستون آب به ارتفاع 3/10 متر است</a:t>
            </a:r>
            <a:endParaRPr lang="en-US"/>
          </a:p>
          <a:p>
            <a:r>
              <a:rPr lang="en-US">
                <a:solidFill>
                  <a:srgbClr val="FF0000"/>
                </a:solidFill>
              </a:rPr>
              <a:t>میلی متر جیوه </a:t>
            </a:r>
            <a:r>
              <a:rPr lang="en-US"/>
              <a:t>: مقدار ناشی از ستون جیوه به ارتفاع یک میلی متر را یک میلی متر جیوه میگویند</a:t>
            </a:r>
          </a:p>
          <a:p>
            <a:r>
              <a:rPr lang="en-US">
                <a:solidFill>
                  <a:srgbClr val="FF0000"/>
                </a:solidFill>
              </a:rPr>
              <a:t>پی اس ای</a:t>
            </a:r>
            <a:r>
              <a:rPr lang="en-US"/>
              <a:t>  : یکای اندازه گیری ب پایه سیستم انگلیسی بوده و معادل پوند نیرو بر اینچ می باشد </a:t>
            </a:r>
          </a:p>
          <a:p>
            <a:pPr marL="0" indent="0">
              <a:buNone/>
            </a:pPr>
            <a:endParaRPr lang="en-US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0000"/>
                </a:solidFill>
              </a:rPr>
              <a:t>                                                             ضرایب تبدیل واحد</a:t>
            </a:r>
          </a:p>
        </p:txBody>
      </p:sp>
      <p:pic>
        <p:nvPicPr>
          <p:cNvPr id="9" name="تصویر 9">
            <a:extLst>
              <a:ext uri="{FF2B5EF4-FFF2-40B4-BE49-F238E27FC236}">
                <a16:creationId xmlns:a16="http://schemas.microsoft.com/office/drawing/2014/main" xmlns="" id="{5FB751AD-C7E3-AA48-9700-8A45901E0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3429000"/>
            <a:ext cx="6248400" cy="2552700"/>
          </a:xfrm>
          <a:prstGeom prst="rect">
            <a:avLst/>
          </a:prstGeom>
        </p:spPr>
      </p:pic>
      <p:sp>
        <p:nvSpPr>
          <p:cNvPr id="11" name="کادر متن 10">
            <a:extLst>
              <a:ext uri="{FF2B5EF4-FFF2-40B4-BE49-F238E27FC236}">
                <a16:creationId xmlns:a16="http://schemas.microsoft.com/office/drawing/2014/main" xmlns="" id="{83888686-0AEB-3E40-908A-558B0AEC7354}"/>
              </a:ext>
            </a:extLst>
          </p:cNvPr>
          <p:cNvSpPr txBox="1"/>
          <p:nvPr/>
        </p:nvSpPr>
        <p:spPr>
          <a:xfrm>
            <a:off x="85105" y="6369442"/>
            <a:ext cx="3391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en-US"/>
              <a:t>2</a:t>
            </a:r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9105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2A1958F6-4D87-814E-B836-BFCCDED75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فشار گاز ها</a:t>
            </a:r>
            <a:endParaRPr lang="fa-IR">
              <a:solidFill>
                <a:srgbClr val="FF0000"/>
              </a:solidFill>
            </a:endParaRP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0CB141F1-8DBD-9442-839A-EE3854381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8686" y="1690688"/>
            <a:ext cx="6789222" cy="4351338"/>
          </a:xfrm>
        </p:spPr>
        <p:txBody>
          <a:bodyPr>
            <a:normAutofit fontScale="85000" lnSpcReduction="20000"/>
          </a:bodyPr>
          <a:lstStyle/>
          <a:p>
            <a:r>
              <a:rPr lang="fa-IR"/>
              <a:t>مولکولهای گاز را میتوان به ُ صورت کرههای </a:t>
            </a:r>
          </a:p>
          <a:p>
            <a:r>
              <a:rPr lang="fa-IR"/>
              <a:t>کوچکی تجسم کرد که در یک ظرف بسته در حال حرکت </a:t>
            </a:r>
          </a:p>
          <a:p>
            <a:r>
              <a:rPr lang="fa-IR"/>
              <a:t>تصادفی میباشند. این مولکولها تمام فضای ظرف را اشغال </a:t>
            </a:r>
          </a:p>
          <a:p>
            <a:r>
              <a:rPr lang="fa-IR"/>
              <a:t>میکنند و درهنگام حرکت، با یکدیگر و دیوارۀ ظرف برخورد </a:t>
            </a:r>
          </a:p>
          <a:p>
            <a:r>
              <a:rPr lang="fa-IR"/>
              <a:t>کرده و تولید فشار میکنند. فشار گاز وابسته به تعداد مولکولها </a:t>
            </a:r>
          </a:p>
          <a:p>
            <a:r>
              <a:rPr lang="fa-IR"/>
              <a:t>)عده مول(، جرم آنها و سرعت متوسط مولکولهای گاز میباشد.</a:t>
            </a:r>
          </a:p>
          <a:p>
            <a:r>
              <a:rPr lang="fa-IR"/>
              <a:t>سرعت وابسته به انرژی جنبشی گاز میباشد و انرژی جنبشی </a:t>
            </a:r>
          </a:p>
          <a:p>
            <a:r>
              <a:rPr lang="fa-IR"/>
              <a:t>بیشتر به مفهوم دمای باالتر است. هرچه تعداد مولکولهای گاز و </a:t>
            </a:r>
          </a:p>
          <a:p>
            <a:r>
              <a:rPr lang="fa-IR"/>
              <a:t>انرژی جنبشی افزایش پیدا کند، تعداد برخوردها به دیوارۀ ظرف </a:t>
            </a:r>
          </a:p>
          <a:p>
            <a:r>
              <a:rPr lang="fa-IR"/>
              <a:t>محتوی گاز افزایش مییابد، بنابراین میزان نیرو بر واحد سطح و </a:t>
            </a:r>
          </a:p>
          <a:p>
            <a:r>
              <a:rPr lang="fa-IR"/>
              <a:t>در نتیجۀ آن فشار نیز افزایش خواهد داشت.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4B0C3955-D342-C04E-AFAC-B1B085DD1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42" y="1509620"/>
            <a:ext cx="4333144" cy="3838759"/>
          </a:xfrm>
          <a:prstGeom prst="rect">
            <a:avLst/>
          </a:prstGeom>
        </p:spPr>
      </p:pic>
      <p:sp>
        <p:nvSpPr>
          <p:cNvPr id="6" name="کادر متن 5">
            <a:extLst>
              <a:ext uri="{FF2B5EF4-FFF2-40B4-BE49-F238E27FC236}">
                <a16:creationId xmlns:a16="http://schemas.microsoft.com/office/drawing/2014/main" xmlns="" id="{9F21EA24-6283-EA46-AE46-161793608F57}"/>
              </a:ext>
            </a:extLst>
          </p:cNvPr>
          <p:cNvSpPr txBox="1"/>
          <p:nvPr/>
        </p:nvSpPr>
        <p:spPr>
          <a:xfrm rot="10800000" flipV="1">
            <a:off x="0" y="6419539"/>
            <a:ext cx="4412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10169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41A020C0-5842-F245-87A9-F18576AD3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9610" y="18255"/>
            <a:ext cx="10515600" cy="1325563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گاز ایده آل 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9F106D4A-68ED-D844-BFA9-5FD997800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9773" y="1076200"/>
            <a:ext cx="12264983" cy="4208377"/>
          </a:xfrm>
        </p:spPr>
        <p:txBody>
          <a:bodyPr/>
          <a:lstStyle/>
          <a:p>
            <a:r>
              <a:rPr lang="fa-IR"/>
              <a:t>گاز ایده آل، گازی است که هیچ نیروی بینمولکولی، بین ذرات آن وجود ندارد و حجم مولکولهای  </a:t>
            </a:r>
          </a:p>
          <a:p>
            <a:r>
              <a:rPr lang="fa-IR"/>
              <a:t>آن صفر میباشد. گرچه از دیدگاه عملی چنین گازی وجود ندارد اما این فرض</a:t>
            </a:r>
          </a:p>
          <a:p>
            <a:r>
              <a:rPr lang="fa-IR"/>
              <a:t> کمک میکند تا رابطۀ بین دما، فشار، حجم و تعداد مول گازها</a:t>
            </a:r>
          </a:p>
          <a:p>
            <a:endParaRPr lang="fa-IR"/>
          </a:p>
          <a:p>
            <a:endParaRPr lang="fa-IR"/>
          </a:p>
          <a:p>
            <a:pPr marL="0" indent="0">
              <a:buNone/>
            </a:pPr>
            <a:r>
              <a:rPr lang="fa-IR"/>
              <a:t>                </a:t>
            </a:r>
          </a:p>
          <a:p>
            <a:pPr marL="0" indent="0">
              <a:buNone/>
            </a:pPr>
            <a:r>
              <a:rPr lang="fa-IR"/>
              <a:t>           فرمول گاز ایده آل ⬅️</a:t>
            </a:r>
          </a:p>
        </p:txBody>
      </p:sp>
      <p:pic>
        <p:nvPicPr>
          <p:cNvPr id="8" name="تصویر 8">
            <a:extLst>
              <a:ext uri="{FF2B5EF4-FFF2-40B4-BE49-F238E27FC236}">
                <a16:creationId xmlns:a16="http://schemas.microsoft.com/office/drawing/2014/main" xmlns="" id="{3F5669B9-8FBF-8D41-AEC2-125F18534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89" y="3429000"/>
            <a:ext cx="5095875" cy="1571625"/>
          </a:xfrm>
          <a:prstGeom prst="rect">
            <a:avLst/>
          </a:prstGeom>
        </p:spPr>
      </p:pic>
      <p:sp>
        <p:nvSpPr>
          <p:cNvPr id="10" name="کادر متن 9">
            <a:extLst>
              <a:ext uri="{FF2B5EF4-FFF2-40B4-BE49-F238E27FC236}">
                <a16:creationId xmlns:a16="http://schemas.microsoft.com/office/drawing/2014/main" xmlns="" id="{5765AC4B-8298-FF4A-9CFA-3C5CC23EBDC8}"/>
              </a:ext>
            </a:extLst>
          </p:cNvPr>
          <p:cNvSpPr txBox="1"/>
          <p:nvPr/>
        </p:nvSpPr>
        <p:spPr>
          <a:xfrm>
            <a:off x="219446" y="6342522"/>
            <a:ext cx="42268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490008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78B7F549-97AD-A04B-ACBD-6DB7EA745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6622" y="-463879"/>
            <a:ext cx="9704368" cy="2154568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فشار جو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AF4B9063-81B5-E441-AA85-90C6BE776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6811" y="1029586"/>
            <a:ext cx="7684179" cy="4798828"/>
          </a:xfrm>
        </p:spPr>
        <p:txBody>
          <a:bodyPr>
            <a:normAutofit/>
          </a:bodyPr>
          <a:lstStyle/>
          <a:p>
            <a:r>
              <a:rPr lang="fa-IR"/>
              <a:t>فشاری معادل </a:t>
            </a:r>
          </a:p>
          <a:p>
            <a:r>
              <a:rPr lang="af-ZA"/>
              <a:t>mmHg 760 </a:t>
            </a:r>
            <a:r>
              <a:rPr lang="fa-IR"/>
              <a:t>که برابر با 1</a:t>
            </a:r>
            <a:r>
              <a:rPr lang="af-ZA"/>
              <a:t>atm </a:t>
            </a:r>
            <a:r>
              <a:rPr lang="fa-IR"/>
              <a:t>است، ایجاد میکند و میتواند به دلیل جریانات پرفشار و کم فشار هوا تا </a:t>
            </a:r>
          </a:p>
          <a:p>
            <a:r>
              <a:rPr lang="fa-IR"/>
              <a:t>5 %نوسان داشته باشد، به این مقدار فشار استاندارد جو یا فشار اتمسفریک گفته میشود. با افزایش ارتفاع از </a:t>
            </a:r>
          </a:p>
          <a:p>
            <a:r>
              <a:rPr lang="fa-IR"/>
              <a:t>فشار جو کاسته شده تا به صفر مطلق )خأل کامل( در خارج از اتمسفر برسو با وسیله ای به نام بارومتر </a:t>
            </a:r>
          </a:p>
          <a:p>
            <a:r>
              <a:rPr lang="fa-IR"/>
              <a:t>اندازه گیری می شود و توسط توریچلی اختراع شد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DD01FA9D-84C5-3E4B-8CCA-E8DA3E037A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10" y="868107"/>
            <a:ext cx="4150468" cy="5418667"/>
          </a:xfrm>
          <a:prstGeom prst="rect">
            <a:avLst/>
          </a:prstGeom>
        </p:spPr>
      </p:pic>
      <p:sp>
        <p:nvSpPr>
          <p:cNvPr id="6" name="کادر متن 5">
            <a:extLst>
              <a:ext uri="{FF2B5EF4-FFF2-40B4-BE49-F238E27FC236}">
                <a16:creationId xmlns:a16="http://schemas.microsoft.com/office/drawing/2014/main" xmlns="" id="{B66E3542-C85E-0B44-8C70-88828C9636A4}"/>
              </a:ext>
            </a:extLst>
          </p:cNvPr>
          <p:cNvSpPr txBox="1"/>
          <p:nvPr/>
        </p:nvSpPr>
        <p:spPr>
          <a:xfrm flipH="1">
            <a:off x="69619" y="6286774"/>
            <a:ext cx="38278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170270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27E4664E-35FA-614B-9850-518BBB893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772" y="-55815"/>
            <a:ext cx="11148456" cy="1473704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فشار مطلق ¹ و فشار نسبی²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75B53C10-E4C8-ED4C-B0AF-CEF9A6BFF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0"/>
            <a:ext cx="10832028" cy="5604669"/>
          </a:xfrm>
        </p:spPr>
        <p:txBody>
          <a:bodyPr/>
          <a:lstStyle/>
          <a:p>
            <a:pPr marL="0" indent="0">
              <a:buNone/>
            </a:pPr>
            <a:r>
              <a:rPr lang="fa-IR"/>
              <a:t>به دو صورت نسبی (pg) و مطلق (pa) بیان می گردد</a:t>
            </a:r>
          </a:p>
          <a:p>
            <a:pPr marL="0" indent="0">
              <a:buNone/>
            </a:pPr>
            <a:r>
              <a:rPr lang="fa-IR"/>
              <a:t>مرجع تعریف شده اندازه گیری، فشار صفر مطلق می باشد و مکانی هست که هیچ فشاری</a:t>
            </a:r>
          </a:p>
          <a:p>
            <a:pPr marL="0" indent="0">
              <a:buNone/>
            </a:pPr>
            <a:r>
              <a:rPr lang="fa-IR"/>
              <a:t>در آن وجود ندارد و خلا کامل بر قرار است ، اگر فشار را بر مبنای صفر مطلق اندازه </a:t>
            </a:r>
          </a:p>
          <a:p>
            <a:pPr marL="0" indent="0">
              <a:buNone/>
            </a:pPr>
            <a:r>
              <a:rPr lang="fa-IR"/>
              <a:t>گیری کنیم ، فشار مطلق نامیده می شود</a:t>
            </a:r>
          </a:p>
          <a:p>
            <a:pPr marL="0" indent="0">
              <a:buNone/>
            </a:pPr>
            <a:r>
              <a:rPr lang="fa-IR"/>
              <a:t>فشارنسبی که فشار گیج نیز نامیده می شود متداول ترین روش اندازه گیری فشار می باشد</a:t>
            </a:r>
          </a:p>
          <a:p>
            <a:pPr marL="0" indent="0">
              <a:buNone/>
            </a:pPr>
            <a:r>
              <a:rPr lang="fa-IR"/>
              <a:t>و زمانی که از لفظ فشار استفاده می کنیم منظور فشار بالاتر از فشار محیط می باشد و</a:t>
            </a:r>
          </a:p>
          <a:p>
            <a:pPr marL="0" indent="0">
              <a:buNone/>
            </a:pPr>
            <a:r>
              <a:rPr lang="fa-IR"/>
              <a:t>زمانی که منظور فشار کمتر از فشار محیط باشد از لفظ خلا استفاده می گردد</a:t>
            </a:r>
          </a:p>
          <a:p>
            <a:pPr marL="0" indent="0">
              <a:buNone/>
            </a:pPr>
            <a:endParaRPr lang="fa-IR"/>
          </a:p>
          <a:p>
            <a:pPr marL="0" indent="0">
              <a:buNone/>
            </a:pPr>
            <a:r>
              <a:rPr lang="fa-IR"/>
              <a:t>فرمول فشار مطلق ، نسبی⬅️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32057CFE-7948-1C43-986D-5360ED4C6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" y="5078128"/>
            <a:ext cx="4295156" cy="1263393"/>
          </a:xfrm>
          <a:prstGeom prst="rect">
            <a:avLst/>
          </a:prstGeom>
        </p:spPr>
      </p:pic>
      <p:sp>
        <p:nvSpPr>
          <p:cNvPr id="6" name="کادر متن 5">
            <a:extLst>
              <a:ext uri="{FF2B5EF4-FFF2-40B4-BE49-F238E27FC236}">
                <a16:creationId xmlns:a16="http://schemas.microsoft.com/office/drawing/2014/main" xmlns="" id="{081581BE-C77E-7D41-8DD9-799C1DB5F3C9}"/>
              </a:ext>
            </a:extLst>
          </p:cNvPr>
          <p:cNvSpPr txBox="1"/>
          <p:nvPr/>
        </p:nvSpPr>
        <p:spPr>
          <a:xfrm rot="10800000" flipV="1">
            <a:off x="114207" y="6341521"/>
            <a:ext cx="4001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823562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0AA093E-8FB4-3A4F-B081-9FFF907BB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1074236" cy="1314449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روش های اندازه گیری فشار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D24ABBA3-1377-D948-9D4A-83932445A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146" y="1094756"/>
            <a:ext cx="8753707" cy="5398119"/>
          </a:xfrm>
          <a:prstGeom prst="rect">
            <a:avLst/>
          </a:prstGeom>
        </p:spPr>
      </p:pic>
      <p:sp>
        <p:nvSpPr>
          <p:cNvPr id="6" name="کادر متن 5">
            <a:extLst>
              <a:ext uri="{FF2B5EF4-FFF2-40B4-BE49-F238E27FC236}">
                <a16:creationId xmlns:a16="http://schemas.microsoft.com/office/drawing/2014/main" xmlns="" id="{F2F344A2-2CB4-654A-9D9B-4917E4A6A849}"/>
              </a:ext>
            </a:extLst>
          </p:cNvPr>
          <p:cNvSpPr txBox="1"/>
          <p:nvPr/>
        </p:nvSpPr>
        <p:spPr>
          <a:xfrm rot="10800000" flipH="1" flipV="1">
            <a:off x="-438089" y="6308209"/>
            <a:ext cx="87617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184843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719B8C27-BA41-A547-8D32-CD209B3C6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پیزومتر</a:t>
            </a:r>
          </a:p>
        </p:txBody>
      </p:sp>
      <p:pic>
        <p:nvPicPr>
          <p:cNvPr id="8" name="تصویر 8">
            <a:extLst>
              <a:ext uri="{FF2B5EF4-FFF2-40B4-BE49-F238E27FC236}">
                <a16:creationId xmlns:a16="http://schemas.microsoft.com/office/drawing/2014/main" xmlns="" id="{C336E43A-72C2-324F-AD04-2D9432EAD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573" y="1361744"/>
            <a:ext cx="6305227" cy="5496255"/>
          </a:xfrm>
        </p:spPr>
      </p:pic>
      <p:pic>
        <p:nvPicPr>
          <p:cNvPr id="10" name="تصویر 10">
            <a:extLst>
              <a:ext uri="{FF2B5EF4-FFF2-40B4-BE49-F238E27FC236}">
                <a16:creationId xmlns:a16="http://schemas.microsoft.com/office/drawing/2014/main" xmlns="" id="{F44C1A1E-4AF3-BA4C-A7A6-6CE29ABBE6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8" y="1361744"/>
            <a:ext cx="4371975" cy="3505200"/>
          </a:xfrm>
          <a:prstGeom prst="rect">
            <a:avLst/>
          </a:prstGeom>
        </p:spPr>
      </p:pic>
      <p:sp>
        <p:nvSpPr>
          <p:cNvPr id="12" name="کادر متن 11">
            <a:extLst>
              <a:ext uri="{FF2B5EF4-FFF2-40B4-BE49-F238E27FC236}">
                <a16:creationId xmlns:a16="http://schemas.microsoft.com/office/drawing/2014/main" xmlns="" id="{2E1686FD-1DED-224F-9796-22C2652F0B2E}"/>
              </a:ext>
            </a:extLst>
          </p:cNvPr>
          <p:cNvSpPr txBox="1"/>
          <p:nvPr/>
        </p:nvSpPr>
        <p:spPr>
          <a:xfrm rot="10800000" flipV="1">
            <a:off x="-424296" y="6354597"/>
            <a:ext cx="84859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039341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0DCB38ED-AD4B-AD4C-BD30-77D0EB48E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67987"/>
            <a:ext cx="11167011" cy="2493612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مانومتر U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A6254E68-4335-BE4E-AF1A-125D64506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7174"/>
            <a:ext cx="11167011" cy="5063651"/>
          </a:xfrm>
        </p:spPr>
        <p:txBody>
          <a:bodyPr/>
          <a:lstStyle/>
          <a:p>
            <a:r>
              <a:rPr lang="fa-IR"/>
              <a:t>لوله ی شیشه ای U شکلی هستند که توسط جیوه و با یک مایع با فراریت کم که به مایع</a:t>
            </a:r>
          </a:p>
          <a:p>
            <a:r>
              <a:rPr lang="fa-IR"/>
              <a:t>مانومتری معروف است پر شده است و توسط این فرمول محاسبه می شود</a:t>
            </a:r>
          </a:p>
          <a:p>
            <a:pPr marL="0" indent="0">
              <a:buNone/>
            </a:pPr>
            <a:endParaRPr lang="fa-IR"/>
          </a:p>
          <a:p>
            <a:r>
              <a:rPr lang="fa-IR"/>
              <a:t>اختلاف ارتفاع مایع در دو ستون است که از روی یک خط کش درجه بندی شده است</a:t>
            </a:r>
          </a:p>
          <a:p>
            <a:r>
              <a:rPr lang="fa-IR"/>
              <a:t>وانتخاب مایع مانومتر به اندازه فشار مورد اندازه گیری بستگی دارد مانند : الکل ، جیوه و آب</a:t>
            </a:r>
          </a:p>
          <a:p>
            <a:pPr marL="0" indent="0">
              <a:buNone/>
            </a:pPr>
            <a:endParaRPr lang="fa-IR"/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1848F573-8D63-D546-8DFD-EBBD4E189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06" y="1628402"/>
            <a:ext cx="2464625" cy="818046"/>
          </a:xfrm>
          <a:prstGeom prst="rect">
            <a:avLst/>
          </a:prstGeom>
        </p:spPr>
      </p:pic>
      <p:pic>
        <p:nvPicPr>
          <p:cNvPr id="6" name="تصویر 6">
            <a:extLst>
              <a:ext uri="{FF2B5EF4-FFF2-40B4-BE49-F238E27FC236}">
                <a16:creationId xmlns:a16="http://schemas.microsoft.com/office/drawing/2014/main" xmlns="" id="{36766082-A57E-5947-A37B-4094F2296E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082" y="3581732"/>
            <a:ext cx="3039836" cy="3276268"/>
          </a:xfrm>
          <a:prstGeom prst="rect">
            <a:avLst/>
          </a:prstGeom>
        </p:spPr>
      </p:pic>
      <p:sp>
        <p:nvSpPr>
          <p:cNvPr id="8" name="کادر متن 7">
            <a:extLst>
              <a:ext uri="{FF2B5EF4-FFF2-40B4-BE49-F238E27FC236}">
                <a16:creationId xmlns:a16="http://schemas.microsoft.com/office/drawing/2014/main" xmlns="" id="{3A22F5E9-2960-574C-8239-731307B5CC17}"/>
              </a:ext>
            </a:extLst>
          </p:cNvPr>
          <p:cNvSpPr txBox="1"/>
          <p:nvPr/>
        </p:nvSpPr>
        <p:spPr>
          <a:xfrm>
            <a:off x="-1829667" y="6414611"/>
            <a:ext cx="224109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689683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D0672C9-A3C5-9447-96B0-27D62EDE3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انواع مانومتر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73BFF73D-5080-024E-BE29-7D365F77E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r>
              <a:rPr lang="fa-IR"/>
              <a:t>۱. ستون مایع</a:t>
            </a:r>
          </a:p>
          <a:p>
            <a:r>
              <a:rPr lang="fa-IR"/>
              <a:t>۲. لوله مورب</a:t>
            </a:r>
          </a:p>
          <a:p>
            <a:r>
              <a:rPr lang="fa-IR"/>
              <a:t>۳. با چند مایع مانومتری</a:t>
            </a:r>
          </a:p>
          <a:p>
            <a:r>
              <a:rPr lang="fa-IR"/>
              <a:t>۴. مانومتر های نوع شناور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D4BBEF32-1BE2-A042-B000-1A248059D7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71" y="365126"/>
            <a:ext cx="3812886" cy="1657546"/>
          </a:xfrm>
          <a:prstGeom prst="rect">
            <a:avLst/>
          </a:prstGeom>
        </p:spPr>
      </p:pic>
      <p:pic>
        <p:nvPicPr>
          <p:cNvPr id="6" name="تصویر 6">
            <a:extLst>
              <a:ext uri="{FF2B5EF4-FFF2-40B4-BE49-F238E27FC236}">
                <a16:creationId xmlns:a16="http://schemas.microsoft.com/office/drawing/2014/main" xmlns="" id="{B3455B20-C0F8-9C41-9548-6DF8985B9B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98" y="2022672"/>
            <a:ext cx="3534559" cy="2458236"/>
          </a:xfrm>
          <a:prstGeom prst="rect">
            <a:avLst/>
          </a:prstGeom>
        </p:spPr>
      </p:pic>
      <p:pic>
        <p:nvPicPr>
          <p:cNvPr id="8" name="تصویر 8">
            <a:extLst>
              <a:ext uri="{FF2B5EF4-FFF2-40B4-BE49-F238E27FC236}">
                <a16:creationId xmlns:a16="http://schemas.microsoft.com/office/drawing/2014/main" xmlns="" id="{3EAAA682-50CD-5C43-A491-D5EC786D9A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77" y="4480908"/>
            <a:ext cx="4064000" cy="2218267"/>
          </a:xfrm>
          <a:prstGeom prst="rect">
            <a:avLst/>
          </a:prstGeom>
        </p:spPr>
      </p:pic>
      <p:sp>
        <p:nvSpPr>
          <p:cNvPr id="10" name="کادر متن 9">
            <a:extLst>
              <a:ext uri="{FF2B5EF4-FFF2-40B4-BE49-F238E27FC236}">
                <a16:creationId xmlns:a16="http://schemas.microsoft.com/office/drawing/2014/main" xmlns="" id="{2C02A792-8857-9244-9F2B-68DBCC413D51}"/>
              </a:ext>
            </a:extLst>
          </p:cNvPr>
          <p:cNvSpPr txBox="1"/>
          <p:nvPr/>
        </p:nvSpPr>
        <p:spPr>
          <a:xfrm rot="10800000" flipV="1">
            <a:off x="0" y="6308208"/>
            <a:ext cx="5711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401879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858A4A5-6CF6-6346-B0EB-B6DCC6E9F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575211"/>
            <a:ext cx="11167011" cy="2265899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فشارسنج پیستونی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2F789E07-EBB7-AC42-ABD5-26BB4F5B1D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9092"/>
            <a:ext cx="11167010" cy="5137872"/>
          </a:xfrm>
        </p:spPr>
        <p:txBody>
          <a:bodyPr/>
          <a:lstStyle/>
          <a:p>
            <a:r>
              <a:rPr lang="fa-IR"/>
              <a:t>در این وسایل فشار بر سطح مشخص A یک پیستون آب بندی شده وارد می شود و</a:t>
            </a:r>
          </a:p>
          <a:p>
            <a:r>
              <a:rPr lang="fa-IR"/>
              <a:t>تولید نیروی F می نماید این نیرو باعث جمع شدن یک فنر می گردد که میزان جا به جای</a:t>
            </a:r>
          </a:p>
          <a:p>
            <a:r>
              <a:rPr lang="fa-IR"/>
              <a:t>فنر تابعی از فشار می باشد و می توان آن را روی یک مقیاس مدرج مشاهده کرد.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41679AE0-2AA7-7C41-8AD2-E26D7FE4D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2671144"/>
            <a:ext cx="8330661" cy="3505820"/>
          </a:xfrm>
          <a:prstGeom prst="rect">
            <a:avLst/>
          </a:prstGeom>
        </p:spPr>
      </p:pic>
      <p:sp>
        <p:nvSpPr>
          <p:cNvPr id="6" name="کادر متن 5">
            <a:extLst>
              <a:ext uri="{FF2B5EF4-FFF2-40B4-BE49-F238E27FC236}">
                <a16:creationId xmlns:a16="http://schemas.microsoft.com/office/drawing/2014/main" xmlns="" id="{79B06F3D-B1B3-504C-A4EB-9277B26EB46E}"/>
              </a:ext>
            </a:extLst>
          </p:cNvPr>
          <p:cNvSpPr txBox="1"/>
          <p:nvPr/>
        </p:nvSpPr>
        <p:spPr>
          <a:xfrm>
            <a:off x="-1239116" y="6349958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2341080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7017519F-E3E7-BF46-8ADE-3C4821CA3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33993"/>
            <a:ext cx="11111346" cy="2024682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لوله بوردون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FF5685E1-C093-4D4A-B0F3-A7EC93B98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61754"/>
            <a:ext cx="11111345" cy="4915210"/>
          </a:xfrm>
        </p:spPr>
        <p:txBody>
          <a:bodyPr/>
          <a:lstStyle/>
          <a:p>
            <a:r>
              <a:rPr lang="fa-IR"/>
              <a:t>از یک لوله خمیده از جنس فلز با قابلیت ارتجاعی تشکیل شده</a:t>
            </a:r>
          </a:p>
          <a:p>
            <a:r>
              <a:rPr lang="fa-IR"/>
              <a:t>این لوله یک سر بسته و یک سر باز دارد و فشار از سر باز</a:t>
            </a:r>
          </a:p>
          <a:p>
            <a:r>
              <a:rPr lang="fa-IR"/>
              <a:t>وارد لوله می شود و سر مسدود به سمت خارج از شعاع</a:t>
            </a:r>
          </a:p>
          <a:p>
            <a:r>
              <a:rPr lang="fa-IR"/>
              <a:t>منحرف میگردد و با انتقال این حرکت به یک عقربه می توان</a:t>
            </a:r>
          </a:p>
          <a:p>
            <a:r>
              <a:rPr lang="fa-IR"/>
              <a:t>فشار را اندازه گیری کرد.</a:t>
            </a:r>
          </a:p>
          <a:p>
            <a:r>
              <a:rPr lang="fa-IR"/>
              <a:t>لوله بوردون دو نوع هست:</a:t>
            </a:r>
          </a:p>
          <a:p>
            <a:r>
              <a:rPr lang="fa-IR"/>
              <a:t>۱. </a:t>
            </a:r>
            <a:r>
              <a:rPr lang="fa-IR">
                <a:solidFill>
                  <a:srgbClr val="FF0000"/>
                </a:solidFill>
              </a:rPr>
              <a:t>حسگر C شکل </a:t>
            </a:r>
          </a:p>
          <a:p>
            <a:pPr marL="0" indent="0">
              <a:buNone/>
            </a:pPr>
            <a:r>
              <a:rPr lang="fa-IR"/>
              <a:t>۲. </a:t>
            </a:r>
            <a:r>
              <a:rPr lang="fa-IR">
                <a:solidFill>
                  <a:srgbClr val="FF0000"/>
                </a:solidFill>
              </a:rPr>
              <a:t>حسگر نوع حلزونی</a:t>
            </a:r>
          </a:p>
          <a:p>
            <a:pPr marL="0" indent="0">
              <a:buNone/>
            </a:pPr>
            <a:r>
              <a:rPr lang="fa-IR"/>
              <a:t>۳. </a:t>
            </a:r>
            <a:r>
              <a:rPr lang="fa-IR">
                <a:solidFill>
                  <a:srgbClr val="FF0000"/>
                </a:solidFill>
              </a:rPr>
              <a:t>حسگر نوع حلقوی</a:t>
            </a:r>
            <a:endParaRPr lang="fa-IR"/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D8528C5D-5CAC-A740-AD4E-1826ADC96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86" y="0"/>
            <a:ext cx="3048000" cy="3048000"/>
          </a:xfrm>
          <a:prstGeom prst="rect">
            <a:avLst/>
          </a:prstGeom>
        </p:spPr>
      </p:pic>
      <p:pic>
        <p:nvPicPr>
          <p:cNvPr id="6" name="تصویر 6">
            <a:extLst>
              <a:ext uri="{FF2B5EF4-FFF2-40B4-BE49-F238E27FC236}">
                <a16:creationId xmlns:a16="http://schemas.microsoft.com/office/drawing/2014/main" xmlns="" id="{9F24D439-98CF-824D-A262-445C2FF578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85" y="2709621"/>
            <a:ext cx="3048000" cy="2200760"/>
          </a:xfrm>
          <a:prstGeom prst="rect">
            <a:avLst/>
          </a:prstGeom>
        </p:spPr>
      </p:pic>
      <p:pic>
        <p:nvPicPr>
          <p:cNvPr id="8" name="تصویر 8">
            <a:extLst>
              <a:ext uri="{FF2B5EF4-FFF2-40B4-BE49-F238E27FC236}">
                <a16:creationId xmlns:a16="http://schemas.microsoft.com/office/drawing/2014/main" xmlns="" id="{3E9FEF96-8212-664B-A6B5-1E5E790BDC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94" y="4848514"/>
            <a:ext cx="1481201" cy="2009486"/>
          </a:xfrm>
          <a:prstGeom prst="rect">
            <a:avLst/>
          </a:prstGeom>
        </p:spPr>
      </p:pic>
      <p:sp>
        <p:nvSpPr>
          <p:cNvPr id="10" name="کادر متن 9">
            <a:extLst>
              <a:ext uri="{FF2B5EF4-FFF2-40B4-BE49-F238E27FC236}">
                <a16:creationId xmlns:a16="http://schemas.microsoft.com/office/drawing/2014/main" xmlns="" id="{5D8EFDCE-2C6F-5444-85C7-1144C8297D87}"/>
              </a:ext>
            </a:extLst>
          </p:cNvPr>
          <p:cNvSpPr txBox="1"/>
          <p:nvPr/>
        </p:nvSpPr>
        <p:spPr>
          <a:xfrm>
            <a:off x="1207694" y="392670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۱.</a:t>
            </a:r>
          </a:p>
        </p:txBody>
      </p:sp>
      <p:sp>
        <p:nvSpPr>
          <p:cNvPr id="11" name="کادر متن 10">
            <a:extLst>
              <a:ext uri="{FF2B5EF4-FFF2-40B4-BE49-F238E27FC236}">
                <a16:creationId xmlns:a16="http://schemas.microsoft.com/office/drawing/2014/main" xmlns="" id="{AEF7D42A-D25A-0944-8090-D635A4B5388A}"/>
              </a:ext>
            </a:extLst>
          </p:cNvPr>
          <p:cNvSpPr txBox="1"/>
          <p:nvPr/>
        </p:nvSpPr>
        <p:spPr>
          <a:xfrm>
            <a:off x="1207694" y="2900895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۲.</a:t>
            </a:r>
          </a:p>
        </p:txBody>
      </p:sp>
      <p:sp>
        <p:nvSpPr>
          <p:cNvPr id="12" name="کادر متن 11">
            <a:extLst>
              <a:ext uri="{FF2B5EF4-FFF2-40B4-BE49-F238E27FC236}">
                <a16:creationId xmlns:a16="http://schemas.microsoft.com/office/drawing/2014/main" xmlns="" id="{E7CC8AEA-84F4-E44A-A891-AA18E82AD761}"/>
              </a:ext>
            </a:extLst>
          </p:cNvPr>
          <p:cNvSpPr txBox="1"/>
          <p:nvPr/>
        </p:nvSpPr>
        <p:spPr>
          <a:xfrm>
            <a:off x="1199035" y="5040801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۳.</a:t>
            </a:r>
          </a:p>
        </p:txBody>
      </p:sp>
      <p:sp>
        <p:nvSpPr>
          <p:cNvPr id="13" name="کادر متن 12">
            <a:extLst>
              <a:ext uri="{FF2B5EF4-FFF2-40B4-BE49-F238E27FC236}">
                <a16:creationId xmlns:a16="http://schemas.microsoft.com/office/drawing/2014/main" xmlns="" id="{CFA96F6B-1AEC-CF49-AF9B-6A191630CD40}"/>
              </a:ext>
            </a:extLst>
          </p:cNvPr>
          <p:cNvSpPr txBox="1"/>
          <p:nvPr/>
        </p:nvSpPr>
        <p:spPr>
          <a:xfrm>
            <a:off x="-1361706" y="6488668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482276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48B1B404-1F34-8A44-86FF-F01FDEF6C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641" y="-358055"/>
            <a:ext cx="11204120" cy="2152403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تنظیم فشارسنج ها 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0CF88732-6FF7-E240-8048-93E6E69D6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939" y="1224644"/>
            <a:ext cx="11529822" cy="4915210"/>
          </a:xfrm>
        </p:spPr>
        <p:txBody>
          <a:bodyPr/>
          <a:lstStyle/>
          <a:p>
            <a:r>
              <a:rPr lang="fa-IR"/>
              <a:t>یک وزنه با جرم معلوم روی یک پیستون آب بندی شده با سطح مقطع ثابت قرار می گیرد</a:t>
            </a:r>
          </a:p>
          <a:p>
            <a:r>
              <a:rPr lang="fa-IR"/>
              <a:t>نیروی وزن وزنه بر مساحت پیستون فشار ایجاد می کند که میزان آن از معادله اساسی فشار</a:t>
            </a:r>
          </a:p>
          <a:p>
            <a:r>
              <a:rPr lang="fa-IR"/>
              <a:t>معلوم است و این فشار توسط یک سیال هیدرولیک به فشارسنج منتقل می گردد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7052AE28-E572-434A-BFE1-8B3E5712F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238" y="3119013"/>
            <a:ext cx="5367523" cy="3738987"/>
          </a:xfrm>
          <a:prstGeom prst="rect">
            <a:avLst/>
          </a:prstGeom>
        </p:spPr>
      </p:pic>
      <p:sp>
        <p:nvSpPr>
          <p:cNvPr id="6" name="کادر متن 5">
            <a:extLst>
              <a:ext uri="{FF2B5EF4-FFF2-40B4-BE49-F238E27FC236}">
                <a16:creationId xmlns:a16="http://schemas.microsoft.com/office/drawing/2014/main" xmlns="" id="{984C60E0-24C2-C74B-AB89-67AF142E79EC}"/>
              </a:ext>
            </a:extLst>
          </p:cNvPr>
          <p:cNvSpPr txBox="1"/>
          <p:nvPr/>
        </p:nvSpPr>
        <p:spPr>
          <a:xfrm>
            <a:off x="-1334861" y="6408509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2974577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35ABF066-B724-6B4D-A045-19FB55356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575211"/>
            <a:ext cx="11074235" cy="2449286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تنظیم کننده های فشار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5E9588DA-8CA8-A847-AAA5-47B95BEF1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1868"/>
            <a:ext cx="11074234" cy="5045096"/>
          </a:xfrm>
        </p:spPr>
        <p:txBody>
          <a:bodyPr/>
          <a:lstStyle/>
          <a:p>
            <a:r>
              <a:rPr lang="fa-IR"/>
              <a:t>هوای فشرده ، گازهای شهری وانواع دیگر گازها توسط سیلندرهای فلزی و کامپوزیتی</a:t>
            </a:r>
          </a:p>
          <a:p>
            <a:r>
              <a:rPr lang="fa-IR"/>
              <a:t>و یا خطوط لوله منتقل کرد جهت ایجاد نیروی محرکه در خط لوله های گاز و غلبه بر</a:t>
            </a:r>
          </a:p>
          <a:p>
            <a:r>
              <a:rPr lang="fa-IR"/>
              <a:t>افت فشار در طول مسیر و نیز جهت ذخیره سازی بیشتر گاز در سیلندرها و خطوط لوله</a:t>
            </a:r>
          </a:p>
          <a:p>
            <a:r>
              <a:rPr lang="fa-IR"/>
              <a:t>آنها را تحت فشار ذخیره و منتقل می کنند.</a:t>
            </a:r>
          </a:p>
        </p:txBody>
      </p:sp>
      <p:pic>
        <p:nvPicPr>
          <p:cNvPr id="8" name="تصویر 8">
            <a:extLst>
              <a:ext uri="{FF2B5EF4-FFF2-40B4-BE49-F238E27FC236}">
                <a16:creationId xmlns:a16="http://schemas.microsoft.com/office/drawing/2014/main" xmlns="" id="{A1FFE970-4A32-454A-AFE3-F9027B0EA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3581154"/>
            <a:ext cx="2757817" cy="2203946"/>
          </a:xfrm>
          <a:prstGeom prst="rect">
            <a:avLst/>
          </a:prstGeom>
        </p:spPr>
      </p:pic>
      <p:pic>
        <p:nvPicPr>
          <p:cNvPr id="10" name="تصویر 10">
            <a:extLst>
              <a:ext uri="{FF2B5EF4-FFF2-40B4-BE49-F238E27FC236}">
                <a16:creationId xmlns:a16="http://schemas.microsoft.com/office/drawing/2014/main" xmlns="" id="{AED3106C-F87A-5B4F-A5E0-5A7A3DBD0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016" y="3753034"/>
            <a:ext cx="3496578" cy="1987942"/>
          </a:xfrm>
          <a:prstGeom prst="rect">
            <a:avLst/>
          </a:prstGeom>
        </p:spPr>
      </p:pic>
      <p:sp>
        <p:nvSpPr>
          <p:cNvPr id="12" name="کادر متن 11">
            <a:extLst>
              <a:ext uri="{FF2B5EF4-FFF2-40B4-BE49-F238E27FC236}">
                <a16:creationId xmlns:a16="http://schemas.microsoft.com/office/drawing/2014/main" xmlns="" id="{0090F5CD-38D0-8E46-9D99-BF0A15735AF3}"/>
              </a:ext>
            </a:extLst>
          </p:cNvPr>
          <p:cNvSpPr txBox="1"/>
          <p:nvPr/>
        </p:nvSpPr>
        <p:spPr>
          <a:xfrm rot="10800000" flipV="1">
            <a:off x="-2613003" y="5818898"/>
            <a:ext cx="57851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رگولاتور گاز های شهری</a:t>
            </a:r>
          </a:p>
        </p:txBody>
      </p:sp>
      <p:sp>
        <p:nvSpPr>
          <p:cNvPr id="14" name="کادر متن 13">
            <a:extLst>
              <a:ext uri="{FF2B5EF4-FFF2-40B4-BE49-F238E27FC236}">
                <a16:creationId xmlns:a16="http://schemas.microsoft.com/office/drawing/2014/main" xmlns="" id="{ACB09BE1-115E-F841-BC1A-8178C6ACCC59}"/>
              </a:ext>
            </a:extLst>
          </p:cNvPr>
          <p:cNvSpPr txBox="1"/>
          <p:nvPr/>
        </p:nvSpPr>
        <p:spPr>
          <a:xfrm rot="10800000" flipV="1">
            <a:off x="590178" y="5840960"/>
            <a:ext cx="57851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رگولاتور گاز های مایع</a:t>
            </a:r>
          </a:p>
        </p:txBody>
      </p:sp>
      <p:sp>
        <p:nvSpPr>
          <p:cNvPr id="15" name="کادر متن 14">
            <a:extLst>
              <a:ext uri="{FF2B5EF4-FFF2-40B4-BE49-F238E27FC236}">
                <a16:creationId xmlns:a16="http://schemas.microsoft.com/office/drawing/2014/main" xmlns="" id="{ADF8DC33-791B-0A49-BC32-04F99A725A7B}"/>
              </a:ext>
            </a:extLst>
          </p:cNvPr>
          <p:cNvSpPr txBox="1"/>
          <p:nvPr/>
        </p:nvSpPr>
        <p:spPr>
          <a:xfrm>
            <a:off x="-1269968" y="6413543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31851861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E6250DF-E3EF-1A4A-9A3C-D0817C266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482435"/>
            <a:ext cx="11185567" cy="2173123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شیر فشارشکن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703B6CB3-B259-3D4F-A79E-B96134F76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4756"/>
            <a:ext cx="11185566" cy="4847514"/>
          </a:xfrm>
        </p:spPr>
        <p:txBody>
          <a:bodyPr/>
          <a:lstStyle/>
          <a:p>
            <a:r>
              <a:rPr lang="fa-IR"/>
              <a:t>گونه ای از شیر های صنعتی می باشد که جهت تنظیم کاهش و ثابت نگه داشتن فشار</a:t>
            </a:r>
          </a:p>
          <a:p>
            <a:r>
              <a:rPr lang="fa-IR"/>
              <a:t>خروجی سیالاتی مانند بخار آب و گاز های صنعتی در خطوط انتقال شبکه و توضیع</a:t>
            </a:r>
          </a:p>
          <a:p>
            <a:r>
              <a:rPr lang="fa-IR"/>
              <a:t>مواد خام مورد استفاده قرار می گیرد.</a:t>
            </a:r>
          </a:p>
          <a:p>
            <a:r>
              <a:rPr lang="fa-IR"/>
              <a:t>و </a:t>
            </a:r>
            <a:r>
              <a:rPr lang="fa-IR">
                <a:solidFill>
                  <a:srgbClr val="FF0000"/>
                </a:solidFill>
              </a:rPr>
              <a:t>طرز عملکرد به صورت :</a:t>
            </a:r>
          </a:p>
          <a:p>
            <a:r>
              <a:rPr lang="fa-IR"/>
              <a:t>با چرخاندن دسته تنظیم فشار در جهت عقربه ساعت فنر الف به</a:t>
            </a:r>
          </a:p>
          <a:p>
            <a:r>
              <a:rPr lang="fa-IR"/>
              <a:t>دیافراگم نیرو وارد می کند این نیرو به سوپاپ وارد می شود و</a:t>
            </a:r>
          </a:p>
          <a:p>
            <a:r>
              <a:rPr lang="fa-IR"/>
              <a:t>علاوه بر کنار رفتن و باز کردن مسیر سیال فنر ب را فشرده</a:t>
            </a:r>
          </a:p>
          <a:p>
            <a:r>
              <a:rPr lang="fa-IR"/>
              <a:t>می کند.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B56C7F95-1A20-9B43-9098-526083E03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" y="3518513"/>
            <a:ext cx="3766333" cy="2990543"/>
          </a:xfrm>
          <a:prstGeom prst="rect">
            <a:avLst/>
          </a:prstGeom>
        </p:spPr>
      </p:pic>
      <p:sp>
        <p:nvSpPr>
          <p:cNvPr id="6" name="کادر متن 5">
            <a:extLst>
              <a:ext uri="{FF2B5EF4-FFF2-40B4-BE49-F238E27FC236}">
                <a16:creationId xmlns:a16="http://schemas.microsoft.com/office/drawing/2014/main" xmlns="" id="{27DFAE3F-D8BB-BA42-A276-DEBA188852B3}"/>
              </a:ext>
            </a:extLst>
          </p:cNvPr>
          <p:cNvSpPr txBox="1"/>
          <p:nvPr/>
        </p:nvSpPr>
        <p:spPr>
          <a:xfrm>
            <a:off x="-1369004" y="6488668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252301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5575A1F3-61B2-1B4E-B231-EDAFFC5DE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37445"/>
            <a:ext cx="11055680" cy="1836963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تجهیزات آرام سازی و کاهش فشار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8131C62C-86C9-A148-BB9A-C63966584C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8280" y="1261754"/>
            <a:ext cx="10515600" cy="4859544"/>
          </a:xfrm>
        </p:spPr>
        <p:txBody>
          <a:bodyPr/>
          <a:lstStyle/>
          <a:p>
            <a:r>
              <a:rPr lang="fa-IR"/>
              <a:t>الف) تجهیزات کاهش فشار بسته شونده : مانند شیر ایمنی</a:t>
            </a:r>
          </a:p>
          <a:p>
            <a:r>
              <a:rPr lang="fa-IR"/>
              <a:t>ب) تجهیزات کاهش فشار غیر بسته شونده : دیسک انفجاری</a:t>
            </a: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BE0A38E5-17C8-2C4E-8B74-5972B68E5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297" y="2621046"/>
            <a:ext cx="4608368" cy="3306346"/>
          </a:xfrm>
          <a:prstGeom prst="rect">
            <a:avLst/>
          </a:prstGeom>
        </p:spPr>
      </p:pic>
      <p:pic>
        <p:nvPicPr>
          <p:cNvPr id="6" name="تصویر 6">
            <a:extLst>
              <a:ext uri="{FF2B5EF4-FFF2-40B4-BE49-F238E27FC236}">
                <a16:creationId xmlns:a16="http://schemas.microsoft.com/office/drawing/2014/main" xmlns="" id="{61719213-84FC-6A40-9428-EC2F30EC1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337" y="2436952"/>
            <a:ext cx="3318901" cy="3490440"/>
          </a:xfrm>
          <a:prstGeom prst="rect">
            <a:avLst/>
          </a:prstGeom>
        </p:spPr>
      </p:pic>
      <p:sp>
        <p:nvSpPr>
          <p:cNvPr id="8" name="کادر متن 7">
            <a:extLst>
              <a:ext uri="{FF2B5EF4-FFF2-40B4-BE49-F238E27FC236}">
                <a16:creationId xmlns:a16="http://schemas.microsoft.com/office/drawing/2014/main" xmlns="" id="{1AEE348E-03A0-004A-B38F-3A5788EB4A63}"/>
              </a:ext>
            </a:extLst>
          </p:cNvPr>
          <p:cNvSpPr txBox="1"/>
          <p:nvPr/>
        </p:nvSpPr>
        <p:spPr>
          <a:xfrm>
            <a:off x="6251987" y="5848919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ب)</a:t>
            </a:r>
          </a:p>
        </p:txBody>
      </p:sp>
      <p:sp>
        <p:nvSpPr>
          <p:cNvPr id="9" name="کادر متن 8">
            <a:extLst>
              <a:ext uri="{FF2B5EF4-FFF2-40B4-BE49-F238E27FC236}">
                <a16:creationId xmlns:a16="http://schemas.microsoft.com/office/drawing/2014/main" xmlns="" id="{C67520C5-50F0-554C-976A-416D086F1F2B}"/>
              </a:ext>
            </a:extLst>
          </p:cNvPr>
          <p:cNvSpPr txBox="1"/>
          <p:nvPr/>
        </p:nvSpPr>
        <p:spPr>
          <a:xfrm>
            <a:off x="2071009" y="5927392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الف)</a:t>
            </a:r>
          </a:p>
        </p:txBody>
      </p:sp>
      <p:sp>
        <p:nvSpPr>
          <p:cNvPr id="10" name="کادر متن 9">
            <a:extLst>
              <a:ext uri="{FF2B5EF4-FFF2-40B4-BE49-F238E27FC236}">
                <a16:creationId xmlns:a16="http://schemas.microsoft.com/office/drawing/2014/main" xmlns="" id="{D3C2D514-D252-7D44-9966-102153D688E3}"/>
              </a:ext>
            </a:extLst>
          </p:cNvPr>
          <p:cNvSpPr txBox="1"/>
          <p:nvPr/>
        </p:nvSpPr>
        <p:spPr>
          <a:xfrm>
            <a:off x="-1342530" y="6488668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29623517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97A04745-747A-904F-9F53-BA98EBB52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30877"/>
            <a:ext cx="11148456" cy="2300846"/>
          </a:xfrm>
        </p:spPr>
        <p:txBody>
          <a:bodyPr/>
          <a:lstStyle/>
          <a:p>
            <a:r>
              <a:rPr lang="fa-IR">
                <a:solidFill>
                  <a:srgbClr val="FF0000"/>
                </a:solidFill>
              </a:rPr>
              <a:t>اتاق فرمان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14988D58-F2E7-404D-9641-31CB9B3B0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262" y="937038"/>
            <a:ext cx="11547393" cy="57799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/>
              <a:t>دراتقاق فرمان متخصصین فرایند بر کلیه ی تحولات نظارت دقیق دارند و در صورت لزوم</a:t>
            </a:r>
          </a:p>
          <a:p>
            <a:pPr marL="0" indent="0">
              <a:buNone/>
            </a:pPr>
            <a:r>
              <a:rPr lang="fa-IR"/>
              <a:t>فرمان های دستی یا خودکار را صادر می کنند</a:t>
            </a:r>
          </a:p>
          <a:p>
            <a:pPr marL="0" indent="0">
              <a:buNone/>
            </a:pPr>
            <a:r>
              <a:rPr lang="fa-IR"/>
              <a:t>در حالت عادی فرایند به صورت خودکار کنترل می شود و محصولات به صورت ایمن و با</a:t>
            </a:r>
          </a:p>
          <a:p>
            <a:pPr marL="0" indent="0">
              <a:buNone/>
            </a:pPr>
            <a:r>
              <a:rPr lang="fa-IR"/>
              <a:t>ملاحظات زیست محیطی و با کیفیت و کمیت مورد نظر تولید میگردد</a:t>
            </a:r>
          </a:p>
          <a:p>
            <a:pPr marL="0" indent="0">
              <a:buNone/>
            </a:pPr>
            <a:endParaRPr lang="fa-IR"/>
          </a:p>
          <a:p>
            <a:pPr marL="0" indent="0">
              <a:buNone/>
            </a:pPr>
            <a:r>
              <a:rPr lang="fa-IR">
                <a:solidFill>
                  <a:srgbClr val="FF0000"/>
                </a:solidFill>
              </a:rPr>
              <a:t>نشانگرها :</a:t>
            </a:r>
          </a:p>
          <a:p>
            <a:pPr marL="0" indent="0">
              <a:buNone/>
            </a:pPr>
            <a:r>
              <a:rPr lang="fa-IR">
                <a:solidFill>
                  <a:srgbClr val="FF0000"/>
                </a:solidFill>
              </a:rPr>
              <a:t>۱. </a:t>
            </a:r>
            <a:r>
              <a:rPr lang="fa-IR"/>
              <a:t>نشانگر آنالوگ</a:t>
            </a:r>
            <a:endParaRPr lang="fa-IR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a-IR">
                <a:solidFill>
                  <a:srgbClr val="FF0000"/>
                </a:solidFill>
              </a:rPr>
              <a:t>۲. </a:t>
            </a:r>
            <a:r>
              <a:rPr lang="fa-IR"/>
              <a:t>نشانگر دیجیتال</a:t>
            </a:r>
          </a:p>
          <a:p>
            <a:pPr marL="0" indent="0">
              <a:buNone/>
            </a:pPr>
            <a:endParaRPr lang="fa-IR"/>
          </a:p>
          <a:p>
            <a:pPr marL="0" indent="0">
              <a:buNone/>
            </a:pPr>
            <a:endParaRPr lang="fa-IR"/>
          </a:p>
          <a:p>
            <a:pPr marL="0" indent="0">
              <a:buNone/>
            </a:pPr>
            <a:r>
              <a:rPr lang="fa-IR">
                <a:solidFill>
                  <a:srgbClr val="0070C0"/>
                </a:solidFill>
              </a:rPr>
              <a:t>                     (</a:t>
            </a:r>
            <a:r>
              <a:rPr lang="fa-IR" b="1">
                <a:solidFill>
                  <a:srgbClr val="0070C0"/>
                </a:solidFill>
              </a:rPr>
              <a:t>حریفی که از وی نیازرد کس ، بسی آزمودم کتاب است و بس)</a:t>
            </a:r>
            <a:endParaRPr lang="fa-IR">
              <a:solidFill>
                <a:srgbClr val="0070C0"/>
              </a:solidFill>
            </a:endParaRPr>
          </a:p>
        </p:txBody>
      </p:sp>
      <p:pic>
        <p:nvPicPr>
          <p:cNvPr id="4" name="تصویر 4">
            <a:extLst>
              <a:ext uri="{FF2B5EF4-FFF2-40B4-BE49-F238E27FC236}">
                <a16:creationId xmlns:a16="http://schemas.microsoft.com/office/drawing/2014/main" xmlns="" id="{9666BB0B-BCE4-D645-BD2C-FE6017140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62" y="2736893"/>
            <a:ext cx="3457575" cy="2533650"/>
          </a:xfrm>
          <a:prstGeom prst="rect">
            <a:avLst/>
          </a:prstGeom>
        </p:spPr>
      </p:pic>
      <p:sp>
        <p:nvSpPr>
          <p:cNvPr id="6" name="کادر متن 5">
            <a:extLst>
              <a:ext uri="{FF2B5EF4-FFF2-40B4-BE49-F238E27FC236}">
                <a16:creationId xmlns:a16="http://schemas.microsoft.com/office/drawing/2014/main" xmlns="" id="{EACD010B-4BF4-3847-A7F2-FDBF66BD6A99}"/>
              </a:ext>
            </a:extLst>
          </p:cNvPr>
          <p:cNvSpPr txBox="1"/>
          <p:nvPr/>
        </p:nvSpPr>
        <p:spPr>
          <a:xfrm>
            <a:off x="-1389538" y="6451555"/>
            <a:ext cx="18288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a-IR"/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4205381850"/>
      </p:ext>
    </p:extLst>
  </p:cSld>
  <p:clrMapOvr>
    <a:masterClrMapping/>
  </p:clrMapOvr>
</p:sld>
</file>

<file path=ppt/theme/theme1.xml><?xml version="1.0" encoding="utf-8"?>
<a:theme xmlns:a="http://schemas.openxmlformats.org/drawingml/2006/main" name="طرح زمینه Office">
  <a:themeElements>
    <a:clrScheme name="دفتر کا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دفتر کا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دفتر کا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1149</Words>
  <Application>Microsoft Office PowerPoint</Application>
  <PresentationFormat>Custom</PresentationFormat>
  <Paragraphs>148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طرح زمینه Office</vt:lpstr>
      <vt:lpstr>بنام خدا</vt:lpstr>
      <vt:lpstr>پودمان سوم کنترل فرایند</vt:lpstr>
      <vt:lpstr>یکا ‌های اندازه گیری  فشار:</vt:lpstr>
      <vt:lpstr>فشار گاز ها</vt:lpstr>
      <vt:lpstr>گاز ایده آل </vt:lpstr>
      <vt:lpstr>فشار جو</vt:lpstr>
      <vt:lpstr>فشار مطلق ¹ و فشار نسبی²</vt:lpstr>
      <vt:lpstr>روش های اندازه گیری فشار</vt:lpstr>
      <vt:lpstr>پیزومتر</vt:lpstr>
      <vt:lpstr>مانومتر U</vt:lpstr>
      <vt:lpstr>انواع مانومتر</vt:lpstr>
      <vt:lpstr>فشارسنج پیستونی</vt:lpstr>
      <vt:lpstr>لوله بوردون</vt:lpstr>
      <vt:lpstr>تنظیم فشارسنج ها </vt:lpstr>
      <vt:lpstr>تنظیم کننده های فشار</vt:lpstr>
      <vt:lpstr>شیر فشارشکن</vt:lpstr>
      <vt:lpstr>تجهیزات آرام سازی و کاهش فشار</vt:lpstr>
      <vt:lpstr>اتاق فرمان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پودمان سوم کنترل فرایند</dc:title>
  <dc:creator>کاربر ناشناخته</dc:creator>
  <cp:lastModifiedBy>Windows User</cp:lastModifiedBy>
  <cp:revision>12</cp:revision>
  <dcterms:created xsi:type="dcterms:W3CDTF">2020-03-03T16:10:27Z</dcterms:created>
  <dcterms:modified xsi:type="dcterms:W3CDTF">2020-06-01T21:57:19Z</dcterms:modified>
</cp:coreProperties>
</file>