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260" r:id="rId1"/>
  </p:sldMasterIdLst>
  <p:notesMasterIdLst>
    <p:notesMasterId r:id="rId3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97" autoAdjust="0"/>
    <p:restoredTop sz="89964" autoAdjust="0"/>
  </p:normalViewPr>
  <p:slideViewPr>
    <p:cSldViewPr>
      <p:cViewPr varScale="1">
        <p:scale>
          <a:sx n="66" d="100"/>
          <a:sy n="66" d="100"/>
        </p:scale>
        <p:origin x="-1506" y="-102"/>
      </p:cViewPr>
      <p:guideLst>
        <p:guide orient="horz" pos="2160"/>
        <p:guide pos="2880"/>
      </p:guideLst>
    </p:cSldViewPr>
  </p:slideViewPr>
  <p:outlineViewPr>
    <p:cViewPr>
      <p:scale>
        <a:sx n="33" d="100"/>
        <a:sy n="33" d="100"/>
      </p:scale>
      <p:origin x="0" y="6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46E8E59-6438-45BB-83C2-A4DB4E898DE3}" type="datetimeFigureOut">
              <a:rPr lang="fa-IR" smtClean="0"/>
              <a:pPr/>
              <a:t>10/09/1441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CA93B81-47FA-4FCC-88C6-2CAEE038FABC}" type="slidenum">
              <a:rPr lang="fa-IR" smtClean="0"/>
              <a:pPr/>
              <a:t>‹#›</a:t>
            </a:fld>
            <a:endParaRPr lang="fa-IR"/>
          </a:p>
        </p:txBody>
      </p:sp>
    </p:spTree>
    <p:extLst>
      <p:ext uri="{BB962C8B-B14F-4D97-AF65-F5344CB8AC3E}">
        <p14:creationId xmlns:p14="http://schemas.microsoft.com/office/powerpoint/2010/main" val="34293361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80D41A5C-B812-4C72-82B4-2C71B1D5FA4F}" type="datetimeFigureOut">
              <a:rPr lang="fa-IR" smtClean="0"/>
              <a:pPr/>
              <a:t>10/09/1441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28076E28-1EBC-427D-82D0-5BB1EDC22B4A}"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80D41A5C-B812-4C72-82B4-2C71B1D5FA4F}" type="datetimeFigureOut">
              <a:rPr lang="fa-IR" smtClean="0"/>
              <a:pPr/>
              <a:t>10/09/1441</a:t>
            </a:fld>
            <a:endParaRPr lang="fa-IR"/>
          </a:p>
        </p:txBody>
      </p:sp>
      <p:sp>
        <p:nvSpPr>
          <p:cNvPr id="9" name="Slide Number Placeholder 8"/>
          <p:cNvSpPr>
            <a:spLocks noGrp="1"/>
          </p:cNvSpPr>
          <p:nvPr>
            <p:ph type="sldNum" sz="quarter" idx="15"/>
          </p:nvPr>
        </p:nvSpPr>
        <p:spPr/>
        <p:txBody>
          <a:bodyPr rtlCol="0"/>
          <a:lstStyle/>
          <a:p>
            <a:fld id="{28076E28-1EBC-427D-82D0-5BB1EDC22B4A}" type="slidenum">
              <a:rPr lang="fa-IR" smtClean="0"/>
              <a:pPr/>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80D41A5C-B812-4C72-82B4-2C71B1D5FA4F}" type="datetimeFigureOut">
              <a:rPr lang="fa-IR" smtClean="0"/>
              <a:pPr/>
              <a:t>10/09/1441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28076E28-1EBC-427D-82D0-5BB1EDC22B4A}"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0D41A5C-B812-4C72-82B4-2C71B1D5FA4F}"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8076E28-1EBC-427D-82D0-5BB1EDC22B4A}" type="slidenum">
              <a:rPr lang="fa-IR" smtClean="0"/>
              <a:pPr/>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80D41A5C-B812-4C72-82B4-2C71B1D5FA4F}" type="datetimeFigureOut">
              <a:rPr lang="fa-IR" smtClean="0"/>
              <a:pPr/>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8076E28-1EBC-427D-82D0-5BB1EDC22B4A}" type="slidenum">
              <a:rPr lang="fa-IR" smtClean="0"/>
              <a:pPr/>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80D41A5C-B812-4C72-82B4-2C71B1D5FA4F}" type="datetimeFigureOut">
              <a:rPr lang="fa-IR" smtClean="0"/>
              <a:pPr/>
              <a:t>10/09/1441</a:t>
            </a:fld>
            <a:endParaRPr lang="fa-IR"/>
          </a:p>
        </p:txBody>
      </p:sp>
      <p:sp>
        <p:nvSpPr>
          <p:cNvPr id="7" name="Slide Number Placeholder 6"/>
          <p:cNvSpPr>
            <a:spLocks noGrp="1"/>
          </p:cNvSpPr>
          <p:nvPr>
            <p:ph type="sldNum" sz="quarter" idx="11"/>
          </p:nvPr>
        </p:nvSpPr>
        <p:spPr/>
        <p:txBody>
          <a:bodyPr rtlCol="0"/>
          <a:lstStyle/>
          <a:p>
            <a:fld id="{28076E28-1EBC-427D-82D0-5BB1EDC22B4A}" type="slidenum">
              <a:rPr lang="fa-IR" smtClean="0"/>
              <a:pPr/>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D41A5C-B812-4C72-82B4-2C71B1D5FA4F}" type="datetimeFigureOut">
              <a:rPr lang="fa-IR" smtClean="0"/>
              <a:pPr/>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8076E28-1EBC-427D-82D0-5BB1EDC22B4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80D41A5C-B812-4C72-82B4-2C71B1D5FA4F}" type="datetimeFigureOut">
              <a:rPr lang="fa-IR" smtClean="0"/>
              <a:pPr/>
              <a:t>10/09/1441</a:t>
            </a:fld>
            <a:endParaRPr lang="fa-IR"/>
          </a:p>
        </p:txBody>
      </p:sp>
      <p:sp>
        <p:nvSpPr>
          <p:cNvPr id="22" name="Slide Number Placeholder 21"/>
          <p:cNvSpPr>
            <a:spLocks noGrp="1"/>
          </p:cNvSpPr>
          <p:nvPr>
            <p:ph type="sldNum" sz="quarter" idx="15"/>
          </p:nvPr>
        </p:nvSpPr>
        <p:spPr/>
        <p:txBody>
          <a:bodyPr rtlCol="0"/>
          <a:lstStyle/>
          <a:p>
            <a:fld id="{28076E28-1EBC-427D-82D0-5BB1EDC22B4A}" type="slidenum">
              <a:rPr lang="fa-IR" smtClean="0"/>
              <a:pPr/>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80D41A5C-B812-4C72-82B4-2C71B1D5FA4F}" type="datetimeFigureOut">
              <a:rPr lang="fa-IR" smtClean="0"/>
              <a:pPr/>
              <a:t>10/09/1441</a:t>
            </a:fld>
            <a:endParaRPr lang="fa-IR"/>
          </a:p>
        </p:txBody>
      </p:sp>
      <p:sp>
        <p:nvSpPr>
          <p:cNvPr id="18" name="Slide Number Placeholder 17"/>
          <p:cNvSpPr>
            <a:spLocks noGrp="1"/>
          </p:cNvSpPr>
          <p:nvPr>
            <p:ph type="sldNum" sz="quarter" idx="11"/>
          </p:nvPr>
        </p:nvSpPr>
        <p:spPr/>
        <p:txBody>
          <a:bodyPr rtlCol="0"/>
          <a:lstStyle/>
          <a:p>
            <a:fld id="{28076E28-1EBC-427D-82D0-5BB1EDC22B4A}" type="slidenum">
              <a:rPr lang="fa-IR" smtClean="0"/>
              <a:pPr/>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D41A5C-B812-4C72-82B4-2C71B1D5FA4F}"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076E28-1EBC-427D-82D0-5BB1EDC22B4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0D41A5C-B812-4C72-82B4-2C71B1D5FA4F}"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8076E28-1EBC-427D-82D0-5BB1EDC22B4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0D41A5C-B812-4C72-82B4-2C71B1D5FA4F}" type="datetimeFigureOut">
              <a:rPr lang="fa-IR" smtClean="0"/>
              <a:pPr/>
              <a:t>10/09/1441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28076E28-1EBC-427D-82D0-5BB1EDC22B4A}"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Picture\New folder\1_0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908720"/>
            <a:ext cx="6552728" cy="5216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28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altLang="fa-IR" sz="3600" dirty="0" smtClean="0">
                <a:cs typeface="B Titr" pitchFamily="2" charset="-78"/>
              </a:rPr>
              <a:t>محتوای مطالب</a:t>
            </a:r>
            <a:endParaRPr lang="fa-IR" sz="3600" dirty="0"/>
          </a:p>
        </p:txBody>
      </p:sp>
      <p:sp>
        <p:nvSpPr>
          <p:cNvPr id="3" name="Content Placeholder 2"/>
          <p:cNvSpPr>
            <a:spLocks noGrp="1"/>
          </p:cNvSpPr>
          <p:nvPr>
            <p:ph idx="1"/>
          </p:nvPr>
        </p:nvSpPr>
        <p:spPr/>
        <p:txBody>
          <a:bodyPr>
            <a:normAutofit/>
          </a:bodyPr>
          <a:lstStyle/>
          <a:p>
            <a:r>
              <a:rPr lang="fa-IR" dirty="0" smtClean="0"/>
              <a:t> حوزه های نمونه گیری در بیماریهای ویروسی</a:t>
            </a:r>
          </a:p>
          <a:p>
            <a:r>
              <a:rPr lang="fa-IR" dirty="0" smtClean="0"/>
              <a:t>روش های نمونه گیری در بیماریهای ویروسی</a:t>
            </a:r>
          </a:p>
          <a:p>
            <a:r>
              <a:rPr lang="fa-IR" dirty="0" smtClean="0"/>
              <a:t>اصول ازمایش های ویروس شناسی</a:t>
            </a:r>
          </a:p>
          <a:p>
            <a:r>
              <a:rPr lang="fa-IR" dirty="0" smtClean="0"/>
              <a:t>کشت ویروس ها </a:t>
            </a:r>
          </a:p>
          <a:p>
            <a:r>
              <a:rPr lang="fa-IR" dirty="0" smtClean="0"/>
              <a:t>ردیابی آنتی ژن یا آنتی بادی علیه ویروس ها</a:t>
            </a:r>
          </a:p>
          <a:p>
            <a:r>
              <a:rPr lang="fa-IR" dirty="0" smtClean="0"/>
              <a:t>ردیابی اسید نوکلئویک ویروس ها</a:t>
            </a:r>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3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3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3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3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ox(in)">
                                      <p:cBhvr>
                                        <p:cTn id="32" dur="3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1"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box(in)">
                                      <p:cBhvr>
                                        <p:cTn id="37" dur="50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1"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box(in)">
                                      <p:cBhvr>
                                        <p:cTn id="42" dur="50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1"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box(in)">
                                      <p:cBhvr>
                                        <p:cTn id="47" dur="5000"/>
                                        <p:tgtEl>
                                          <p:spTgt spid="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1"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box(in)">
                                      <p:cBhvr>
                                        <p:cTn id="52" dur="5000"/>
                                        <p:tgtEl>
                                          <p:spTgt spid="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1"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box(in)">
                                      <p:cBhvr>
                                        <p:cTn id="57" dur="50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1"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box(in)">
                                      <p:cBhvr>
                                        <p:cTn id="62" dur="5000"/>
                                        <p:tgtEl>
                                          <p:spTgt spid="3">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2" nodeType="clickEffect">
                                  <p:stCondLst>
                                    <p:cond delay="0"/>
                                  </p:stCondLst>
                                  <p:childTnLst>
                                    <p:set>
                                      <p:cBhvr>
                                        <p:cTn id="66" dur="1" fill="hold">
                                          <p:stCondLst>
                                            <p:cond delay="0"/>
                                          </p:stCondLst>
                                        </p:cTn>
                                        <p:tgtEl>
                                          <p:spTgt spid="3">
                                            <p:txEl>
                                              <p:pRg st="0" end="0"/>
                                            </p:txEl>
                                          </p:spTgt>
                                        </p:tgtEl>
                                        <p:attrNameLst>
                                          <p:attrName>style.visibility</p:attrName>
                                        </p:attrNameLst>
                                      </p:cBhvr>
                                      <p:to>
                                        <p:strVal val="visible"/>
                                      </p:to>
                                    </p:set>
                                    <p:animEffect transition="in" filter="blinds(horizontal)">
                                      <p:cBhvr>
                                        <p:cTn id="67" dur="500"/>
                                        <p:tgtEl>
                                          <p:spTgt spid="3">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2" nodeType="clickEffect">
                                  <p:stCondLst>
                                    <p:cond delay="0"/>
                                  </p:stCondLst>
                                  <p:childTnLst>
                                    <p:set>
                                      <p:cBhvr>
                                        <p:cTn id="71" dur="1" fill="hold">
                                          <p:stCondLst>
                                            <p:cond delay="0"/>
                                          </p:stCondLst>
                                        </p:cTn>
                                        <p:tgtEl>
                                          <p:spTgt spid="3">
                                            <p:txEl>
                                              <p:pRg st="1" end="1"/>
                                            </p:txEl>
                                          </p:spTgt>
                                        </p:tgtEl>
                                        <p:attrNameLst>
                                          <p:attrName>style.visibility</p:attrName>
                                        </p:attrNameLst>
                                      </p:cBhvr>
                                      <p:to>
                                        <p:strVal val="visible"/>
                                      </p:to>
                                    </p:set>
                                    <p:animEffect transition="in" filter="blinds(horizontal)">
                                      <p:cBhvr>
                                        <p:cTn id="72" dur="500"/>
                                        <p:tgtEl>
                                          <p:spTgt spid="3">
                                            <p:txEl>
                                              <p:pRg st="1" end="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2" nodeType="clickEffect">
                                  <p:stCondLst>
                                    <p:cond delay="0"/>
                                  </p:stCondLst>
                                  <p:childTnLst>
                                    <p:set>
                                      <p:cBhvr>
                                        <p:cTn id="76" dur="1" fill="hold">
                                          <p:stCondLst>
                                            <p:cond delay="0"/>
                                          </p:stCondLst>
                                        </p:cTn>
                                        <p:tgtEl>
                                          <p:spTgt spid="3">
                                            <p:txEl>
                                              <p:pRg st="2" end="2"/>
                                            </p:txEl>
                                          </p:spTgt>
                                        </p:tgtEl>
                                        <p:attrNameLst>
                                          <p:attrName>style.visibility</p:attrName>
                                        </p:attrNameLst>
                                      </p:cBhvr>
                                      <p:to>
                                        <p:strVal val="visible"/>
                                      </p:to>
                                    </p:set>
                                    <p:animEffect transition="in" filter="blinds(horizontal)">
                                      <p:cBhvr>
                                        <p:cTn id="77" dur="500"/>
                                        <p:tgtEl>
                                          <p:spTgt spid="3">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2" nodeType="clickEffect">
                                  <p:stCondLst>
                                    <p:cond delay="0"/>
                                  </p:stCondLst>
                                  <p:childTnLst>
                                    <p:set>
                                      <p:cBhvr>
                                        <p:cTn id="81" dur="1" fill="hold">
                                          <p:stCondLst>
                                            <p:cond delay="0"/>
                                          </p:stCondLst>
                                        </p:cTn>
                                        <p:tgtEl>
                                          <p:spTgt spid="3">
                                            <p:txEl>
                                              <p:pRg st="3" end="3"/>
                                            </p:txEl>
                                          </p:spTgt>
                                        </p:tgtEl>
                                        <p:attrNameLst>
                                          <p:attrName>style.visibility</p:attrName>
                                        </p:attrNameLst>
                                      </p:cBhvr>
                                      <p:to>
                                        <p:strVal val="visible"/>
                                      </p:to>
                                    </p:set>
                                    <p:animEffect transition="in" filter="blinds(horizontal)">
                                      <p:cBhvr>
                                        <p:cTn id="82" dur="500"/>
                                        <p:tgtEl>
                                          <p:spTgt spid="3">
                                            <p:txEl>
                                              <p:pRg st="3" end="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2" nodeType="clickEffect">
                                  <p:stCondLst>
                                    <p:cond delay="0"/>
                                  </p:stCondLst>
                                  <p:childTnLst>
                                    <p:set>
                                      <p:cBhvr>
                                        <p:cTn id="86" dur="1" fill="hold">
                                          <p:stCondLst>
                                            <p:cond delay="0"/>
                                          </p:stCondLst>
                                        </p:cTn>
                                        <p:tgtEl>
                                          <p:spTgt spid="3">
                                            <p:txEl>
                                              <p:pRg st="4" end="4"/>
                                            </p:txEl>
                                          </p:spTgt>
                                        </p:tgtEl>
                                        <p:attrNameLst>
                                          <p:attrName>style.visibility</p:attrName>
                                        </p:attrNameLst>
                                      </p:cBhvr>
                                      <p:to>
                                        <p:strVal val="visible"/>
                                      </p:to>
                                    </p:set>
                                    <p:animEffect transition="in" filter="blinds(horizontal)">
                                      <p:cBhvr>
                                        <p:cTn id="87" dur="500"/>
                                        <p:tgtEl>
                                          <p:spTgt spid="3">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2" nodeType="clickEffect">
                                  <p:stCondLst>
                                    <p:cond delay="0"/>
                                  </p:stCondLst>
                                  <p:childTnLst>
                                    <p:set>
                                      <p:cBhvr>
                                        <p:cTn id="91" dur="1" fill="hold">
                                          <p:stCondLst>
                                            <p:cond delay="0"/>
                                          </p:stCondLst>
                                        </p:cTn>
                                        <p:tgtEl>
                                          <p:spTgt spid="3">
                                            <p:txEl>
                                              <p:pRg st="5" end="5"/>
                                            </p:txEl>
                                          </p:spTgt>
                                        </p:tgtEl>
                                        <p:attrNameLst>
                                          <p:attrName>style.visibility</p:attrName>
                                        </p:attrNameLst>
                                      </p:cBhvr>
                                      <p:to>
                                        <p:strVal val="visible"/>
                                      </p:to>
                                    </p:set>
                                    <p:animEffect transition="in" filter="blinds(horizontal)">
                                      <p:cBhvr>
                                        <p:cTn id="9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3" grpId="2"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29600" cy="576064"/>
          </a:xfrm>
        </p:spPr>
        <p:txBody>
          <a:bodyPr>
            <a:normAutofit fontScale="90000"/>
          </a:bodyPr>
          <a:lstStyle/>
          <a:p>
            <a:pPr algn="r" eaLnBrk="1" hangingPunct="1">
              <a:defRPr/>
            </a:pPr>
            <a:r>
              <a:rPr lang="fa-IR" altLang="fa-IR" sz="3600" dirty="0" smtClean="0">
                <a:solidFill>
                  <a:schemeClr val="accent2"/>
                </a:solidFill>
                <a:cs typeface="B Titr" pitchFamily="2" charset="-78"/>
              </a:rPr>
              <a:t>انواع ضایعات پوستی</a:t>
            </a:r>
            <a:r>
              <a:rPr lang="fa-IR" sz="5400" kern="10" dirty="0" smtClean="0">
                <a:ln w="12700">
                  <a:solidFill>
                    <a:srgbClr val="EAEAEA"/>
                  </a:solidFill>
                  <a:round/>
                  <a:headEnd/>
                  <a:tailEnd/>
                </a:ln>
                <a:solidFill>
                  <a:schemeClr val="accent2"/>
                </a:solidFill>
                <a:effectLst>
                  <a:outerShdw dist="35921" dir="2700000" sy="50000" kx="2115830" algn="bl" rotWithShape="0">
                    <a:srgbClr val="C0C0C0">
                      <a:alpha val="80000"/>
                    </a:srgbClr>
                  </a:outerShdw>
                </a:effectLst>
                <a:latin typeface="Arial Black"/>
              </a:rPr>
              <a:t/>
            </a:r>
            <a:br>
              <a:rPr lang="fa-IR" sz="5400" kern="10" dirty="0" smtClean="0">
                <a:ln w="12700">
                  <a:solidFill>
                    <a:srgbClr val="EAEAEA"/>
                  </a:solidFill>
                  <a:round/>
                  <a:headEnd/>
                  <a:tailEnd/>
                </a:ln>
                <a:solidFill>
                  <a:schemeClr val="accent2"/>
                </a:solidFill>
                <a:effectLst>
                  <a:outerShdw dist="35921" dir="2700000" sy="50000" kx="2115830" algn="bl" rotWithShape="0">
                    <a:srgbClr val="C0C0C0">
                      <a:alpha val="80000"/>
                    </a:srgbClr>
                  </a:outerShdw>
                </a:effectLst>
                <a:latin typeface="Arial Black"/>
              </a:rPr>
            </a:br>
            <a:endParaRPr lang="fa-IR" dirty="0" smtClean="0">
              <a:solidFill>
                <a:schemeClr val="accent2"/>
              </a:solidFill>
            </a:endParaRPr>
          </a:p>
        </p:txBody>
      </p:sp>
      <p:sp>
        <p:nvSpPr>
          <p:cNvPr id="2051" name="Content Placeholder 2"/>
          <p:cNvSpPr>
            <a:spLocks noGrp="1"/>
          </p:cNvSpPr>
          <p:nvPr>
            <p:ph idx="1"/>
          </p:nvPr>
        </p:nvSpPr>
        <p:spPr>
          <a:xfrm>
            <a:off x="457200" y="1412875"/>
            <a:ext cx="8229600" cy="4911725"/>
          </a:xfrm>
        </p:spPr>
        <p:txBody>
          <a:bodyPr/>
          <a:lstStyle/>
          <a:p>
            <a:pPr eaLnBrk="1" hangingPunct="1"/>
            <a:r>
              <a:rPr lang="fa-IR" sz="2400" b="1" dirty="0" smtClean="0"/>
              <a:t>ماکول (</a:t>
            </a:r>
            <a:r>
              <a:rPr lang="en-US" sz="2400" b="1" dirty="0" err="1" smtClean="0"/>
              <a:t>Macule</a:t>
            </a:r>
            <a:r>
              <a:rPr lang="fa-IR" sz="2400" b="1" dirty="0" smtClean="0"/>
              <a:t>)</a:t>
            </a:r>
            <a:r>
              <a:rPr lang="fa-IR" sz="2400" dirty="0" smtClean="0"/>
              <a:t> :به هر ضایعه هم سطح پوست که اندازه ای زیر نیم سانتی متر داشته باشد، ماکول گویند. ماکول ها می توانند رنگ های مختلفی داشته باشند. یکی از مثال های ماکول، کک و مک است.</a:t>
            </a:r>
          </a:p>
          <a:p>
            <a:pPr eaLnBrk="1" hangingPunct="1"/>
            <a:endParaRPr lang="fa-IR" dirty="0" smtClean="0"/>
          </a:p>
          <a:p>
            <a:pPr eaLnBrk="1" hangingPunct="1"/>
            <a:r>
              <a:rPr lang="fa-IR" sz="2400" b="1" dirty="0" smtClean="0"/>
              <a:t>پاپول </a:t>
            </a:r>
            <a:r>
              <a:rPr lang="en-US" sz="2400" b="1" dirty="0" smtClean="0"/>
              <a:t>(Papule)</a:t>
            </a:r>
            <a:r>
              <a:rPr lang="fa-IR" sz="2400" b="1" dirty="0" smtClean="0"/>
              <a:t>:</a:t>
            </a:r>
            <a:r>
              <a:rPr lang="fa-IR" sz="2400" dirty="0" smtClean="0"/>
              <a:t>به هر ضایعه برآمده از سطح پوست که اندازه ای زیر نیم سانتی متر داشته باشد، پاپول گویند. پاپول ها شایع ترین نوع ضایعات پوستی هستند. زگیل معمولی نمونه ای از پاپول است.</a:t>
            </a:r>
          </a:p>
          <a:p>
            <a:pPr eaLnBrk="1" hangingPunct="1"/>
            <a:endParaRPr lang="fa-IR" sz="2400" dirty="0" smtClean="0"/>
          </a:p>
          <a:p>
            <a:pPr eaLnBrk="1" hangingPunct="1"/>
            <a:r>
              <a:rPr lang="fa-IR" sz="2400" b="1" dirty="0" smtClean="0"/>
              <a:t>وزیکول (</a:t>
            </a:r>
            <a:r>
              <a:rPr lang="en-US" sz="2400" b="1" dirty="0" smtClean="0"/>
              <a:t>Vesicle</a:t>
            </a:r>
            <a:r>
              <a:rPr lang="fa-IR" sz="2400" b="1" dirty="0" smtClean="0"/>
              <a:t>) :</a:t>
            </a:r>
            <a:r>
              <a:rPr lang="fa-IR" sz="2400" dirty="0" smtClean="0"/>
              <a:t>تجمع مایع در داخل پوست که اندازه ای زیر نیم سانتی متر داشته باشد وزیکول گفته می شود. مانند تبخال.</a:t>
            </a:r>
          </a:p>
          <a:p>
            <a:pPr eaLnBrk="1" hangingPunct="1"/>
            <a:r>
              <a:rPr lang="fa-IR" sz="2400" b="1" dirty="0" smtClean="0"/>
              <a:t>پوستول</a:t>
            </a:r>
            <a:r>
              <a:rPr lang="fa-IR" dirty="0" smtClean="0"/>
              <a:t>: </a:t>
            </a:r>
            <a:r>
              <a:rPr lang="fa-IR" sz="2400" dirty="0" smtClean="0"/>
              <a:t>برجسته حاوی چرک</a:t>
            </a:r>
          </a:p>
          <a:p>
            <a:pPr eaLnBrk="1" hangingPunct="1"/>
            <a:endParaRPr lang="fa-IR"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2" dur="500"/>
                                        <p:tgtEl>
                                          <p:spTgt spid="20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4" end="4"/>
                                            </p:txEl>
                                          </p:spTgt>
                                        </p:tgtEl>
                                        <p:attrNameLst>
                                          <p:attrName>style.visibility</p:attrName>
                                        </p:attrNameLst>
                                      </p:cBhvr>
                                      <p:to>
                                        <p:strVal val="visible"/>
                                      </p:to>
                                    </p:set>
                                    <p:animEffect transition="in" filter="blinds(horizontal)">
                                      <p:cBhvr>
                                        <p:cTn id="17" dur="500"/>
                                        <p:tgtEl>
                                          <p:spTgt spid="205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51">
                                            <p:txEl>
                                              <p:pRg st="5" end="5"/>
                                            </p:txEl>
                                          </p:spTgt>
                                        </p:tgtEl>
                                        <p:attrNameLst>
                                          <p:attrName>style.visibility</p:attrName>
                                        </p:attrNameLst>
                                      </p:cBhvr>
                                      <p:to>
                                        <p:strVal val="visible"/>
                                      </p:to>
                                    </p:set>
                                    <p:animEffect transition="in" filter="blinds(horizontal)">
                                      <p:cBhvr>
                                        <p:cTn id="22" dur="500"/>
                                        <p:tgtEl>
                                          <p:spTgt spid="20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50"/>
          <p:cNvPicPr>
            <a:picLocks noChangeAspect="1" noChangeArrowheads="1"/>
          </p:cNvPicPr>
          <p:nvPr/>
        </p:nvPicPr>
        <p:blipFill>
          <a:blip r:embed="rId2" cstate="print"/>
          <a:srcRect/>
          <a:stretch>
            <a:fillRect/>
          </a:stretch>
        </p:blipFill>
        <p:spPr bwMode="auto">
          <a:xfrm>
            <a:off x="1619250" y="476250"/>
            <a:ext cx="5832475" cy="4105275"/>
          </a:xfrm>
          <a:prstGeom prst="rect">
            <a:avLst/>
          </a:prstGeom>
          <a:noFill/>
          <a:ln w="9525">
            <a:noFill/>
            <a:miter lim="800000"/>
            <a:headEnd/>
            <a:tailEnd/>
          </a:ln>
        </p:spPr>
      </p:pic>
      <p:sp>
        <p:nvSpPr>
          <p:cNvPr id="3075" name="Text Box 3"/>
          <p:cNvSpPr txBox="1">
            <a:spLocks noChangeArrowheads="1"/>
          </p:cNvSpPr>
          <p:nvPr/>
        </p:nvSpPr>
        <p:spPr bwMode="auto">
          <a:xfrm>
            <a:off x="3059113" y="4797425"/>
            <a:ext cx="2736850" cy="1322388"/>
          </a:xfrm>
          <a:prstGeom prst="rect">
            <a:avLst/>
          </a:prstGeom>
          <a:noFill/>
          <a:ln w="9525">
            <a:noFill/>
            <a:miter lim="800000"/>
            <a:headEnd/>
            <a:tailEnd/>
          </a:ln>
        </p:spPr>
        <p:txBody>
          <a:bodyPr>
            <a:spAutoFit/>
          </a:bodyPr>
          <a:lstStyle/>
          <a:p>
            <a:pPr algn="ctr"/>
            <a:r>
              <a:rPr lang="fa-IR" sz="8000">
                <a:solidFill>
                  <a:schemeClr val="accent2"/>
                </a:solidFill>
              </a:rPr>
              <a:t>ماکول</a:t>
            </a:r>
            <a:endParaRPr lang="en-US" sz="8000">
              <a:solidFill>
                <a:schemeClr val="accent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55"/>
          <p:cNvPicPr>
            <a:picLocks noChangeAspect="1" noChangeArrowheads="1"/>
          </p:cNvPicPr>
          <p:nvPr/>
        </p:nvPicPr>
        <p:blipFill>
          <a:blip r:embed="rId2" cstate="print"/>
          <a:srcRect/>
          <a:stretch>
            <a:fillRect/>
          </a:stretch>
        </p:blipFill>
        <p:spPr bwMode="auto">
          <a:xfrm>
            <a:off x="395288" y="476250"/>
            <a:ext cx="4248150" cy="5976938"/>
          </a:xfrm>
          <a:prstGeom prst="rect">
            <a:avLst/>
          </a:prstGeom>
          <a:noFill/>
          <a:ln w="9525">
            <a:noFill/>
            <a:miter lim="800000"/>
            <a:headEnd/>
            <a:tailEnd/>
          </a:ln>
        </p:spPr>
      </p:pic>
      <p:sp>
        <p:nvSpPr>
          <p:cNvPr id="4099" name="Text Box 3"/>
          <p:cNvSpPr txBox="1">
            <a:spLocks noChangeArrowheads="1"/>
          </p:cNvSpPr>
          <p:nvPr/>
        </p:nvSpPr>
        <p:spPr bwMode="auto">
          <a:xfrm>
            <a:off x="4787900" y="5300663"/>
            <a:ext cx="1871663" cy="1189037"/>
          </a:xfrm>
          <a:prstGeom prst="rect">
            <a:avLst/>
          </a:prstGeom>
          <a:noFill/>
          <a:ln w="9525">
            <a:noFill/>
            <a:miter lim="800000"/>
            <a:headEnd/>
            <a:tailEnd/>
          </a:ln>
        </p:spPr>
        <p:txBody>
          <a:bodyPr>
            <a:spAutoFit/>
          </a:bodyPr>
          <a:lstStyle/>
          <a:p>
            <a:r>
              <a:rPr lang="fa-IR" sz="7200">
                <a:solidFill>
                  <a:schemeClr val="accent2"/>
                </a:solidFill>
              </a:rPr>
              <a:t>پاپول </a:t>
            </a:r>
            <a:endParaRPr lang="en-US" sz="7200">
              <a:solidFill>
                <a:schemeClr val="accent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256"/>
          <p:cNvPicPr>
            <a:picLocks noChangeAspect="1" noChangeArrowheads="1"/>
          </p:cNvPicPr>
          <p:nvPr/>
        </p:nvPicPr>
        <p:blipFill>
          <a:blip r:embed="rId2" cstate="print"/>
          <a:srcRect/>
          <a:stretch>
            <a:fillRect/>
          </a:stretch>
        </p:blipFill>
        <p:spPr bwMode="auto">
          <a:xfrm>
            <a:off x="1258888" y="1052513"/>
            <a:ext cx="6480175" cy="3671887"/>
          </a:xfrm>
          <a:prstGeom prst="rect">
            <a:avLst/>
          </a:prstGeom>
          <a:noFill/>
          <a:ln w="9525">
            <a:noFill/>
            <a:miter lim="800000"/>
            <a:headEnd/>
            <a:tailEnd/>
          </a:ln>
        </p:spPr>
      </p:pic>
      <p:sp>
        <p:nvSpPr>
          <p:cNvPr id="5123" name="Text Box 3"/>
          <p:cNvSpPr txBox="1">
            <a:spLocks noChangeArrowheads="1"/>
          </p:cNvSpPr>
          <p:nvPr/>
        </p:nvSpPr>
        <p:spPr bwMode="auto">
          <a:xfrm>
            <a:off x="2124075" y="4652963"/>
            <a:ext cx="3600450" cy="1189037"/>
          </a:xfrm>
          <a:prstGeom prst="rect">
            <a:avLst/>
          </a:prstGeom>
          <a:noFill/>
          <a:ln w="9525">
            <a:noFill/>
            <a:miter lim="800000"/>
            <a:headEnd/>
            <a:tailEnd/>
          </a:ln>
        </p:spPr>
        <p:txBody>
          <a:bodyPr>
            <a:spAutoFit/>
          </a:bodyPr>
          <a:lstStyle/>
          <a:p>
            <a:r>
              <a:rPr lang="fa-IR" sz="7200">
                <a:solidFill>
                  <a:schemeClr val="accent2"/>
                </a:solidFill>
              </a:rPr>
              <a:t>وزیکول</a:t>
            </a:r>
            <a:endParaRPr lang="en-US" sz="7200">
              <a:solidFill>
                <a:schemeClr val="accent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252"/>
          <p:cNvPicPr>
            <a:picLocks noChangeAspect="1" noChangeArrowheads="1"/>
          </p:cNvPicPr>
          <p:nvPr/>
        </p:nvPicPr>
        <p:blipFill>
          <a:blip r:embed="rId2" cstate="print"/>
          <a:srcRect/>
          <a:stretch>
            <a:fillRect/>
          </a:stretch>
        </p:blipFill>
        <p:spPr bwMode="auto">
          <a:xfrm>
            <a:off x="179388" y="188913"/>
            <a:ext cx="4032250" cy="6408737"/>
          </a:xfrm>
          <a:prstGeom prst="rect">
            <a:avLst/>
          </a:prstGeom>
          <a:noFill/>
          <a:ln w="9525">
            <a:noFill/>
            <a:miter lim="800000"/>
            <a:headEnd/>
            <a:tailEnd/>
          </a:ln>
        </p:spPr>
      </p:pic>
      <p:sp>
        <p:nvSpPr>
          <p:cNvPr id="6147" name="Text Box 3"/>
          <p:cNvSpPr txBox="1">
            <a:spLocks noChangeArrowheads="1"/>
          </p:cNvSpPr>
          <p:nvPr/>
        </p:nvSpPr>
        <p:spPr bwMode="auto">
          <a:xfrm>
            <a:off x="5076825" y="5373688"/>
            <a:ext cx="2735263" cy="1189037"/>
          </a:xfrm>
          <a:prstGeom prst="rect">
            <a:avLst/>
          </a:prstGeom>
          <a:noFill/>
          <a:ln w="9525">
            <a:noFill/>
            <a:miter lim="800000"/>
            <a:headEnd/>
            <a:tailEnd/>
          </a:ln>
        </p:spPr>
        <p:txBody>
          <a:bodyPr>
            <a:spAutoFit/>
          </a:bodyPr>
          <a:lstStyle/>
          <a:p>
            <a:r>
              <a:rPr lang="fa-IR" sz="7200">
                <a:solidFill>
                  <a:schemeClr val="accent2"/>
                </a:solidFill>
              </a:rPr>
              <a:t>پوستول </a:t>
            </a:r>
            <a:endParaRPr lang="en-US" sz="7200">
              <a:solidFill>
                <a:schemeClr val="accent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algn="r" eaLnBrk="1" hangingPunct="1"/>
            <a:r>
              <a:rPr lang="fa-IR" b="1" smtClean="0">
                <a:solidFill>
                  <a:schemeClr val="accent2"/>
                </a:solidFill>
              </a:rPr>
              <a:t>آبله چیست؟</a:t>
            </a:r>
            <a:endParaRPr lang="fa-IR" smtClean="0">
              <a:solidFill>
                <a:schemeClr val="accent2"/>
              </a:solidFill>
            </a:endParaRPr>
          </a:p>
        </p:txBody>
      </p:sp>
      <p:sp>
        <p:nvSpPr>
          <p:cNvPr id="7171" name="Content Placeholder 2"/>
          <p:cNvSpPr>
            <a:spLocks noGrp="1"/>
          </p:cNvSpPr>
          <p:nvPr>
            <p:ph idx="1"/>
          </p:nvPr>
        </p:nvSpPr>
        <p:spPr/>
        <p:txBody>
          <a:bodyPr/>
          <a:lstStyle/>
          <a:p>
            <a:pPr eaLnBrk="1" hangingPunct="1"/>
            <a:r>
              <a:rPr lang="fa-IR" sz="2400" smtClean="0"/>
              <a:t>آبله یک بیماری خیلی جدی است که توسط یک ویروس خطرناک به اسم ویروس آبله ایجاد می‌شود. با این که اسم این بیماری کمی شبیه آبله‌‌مرغان است، اما هیچ ربطی به آن ندارد</a:t>
            </a:r>
            <a:r>
              <a:rPr lang="fa-IR" b="1" smtClean="0"/>
              <a:t>. </a:t>
            </a:r>
          </a:p>
          <a:p>
            <a:pPr eaLnBrk="1" hangingPunct="1"/>
            <a:r>
              <a:rPr lang="fa-IR" sz="2400" smtClean="0"/>
              <a:t>آبله یک بیماری مُسری است، یعنی از شخصی به شخص دیگر سرایت می‌کند. ویروس این بیماری از طریق قطره های آب دهان منتشر می‌شود. وقتی که فرد بیمار عطسه یا سرفه کرده و یا حتی حرف می‌زند، قطره های خیلی ریزی از بزاق دهان یا ترشحات بینی او در هوا پخش می‌شود که آلوده به ویروس آبله است. حالا اگر یک شخص سالم در این هوا نفس بکشد و این قطره ها وارد بدنش شوند، احتمال ابتلای او به بیماری آبله وجود خواهد داشت.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lgn="r" eaLnBrk="1" hangingPunct="1"/>
            <a:r>
              <a:rPr lang="fa-IR" b="1" smtClean="0">
                <a:solidFill>
                  <a:schemeClr val="accent2"/>
                </a:solidFill>
              </a:rPr>
              <a:t>عامل بیماری آبله</a:t>
            </a:r>
          </a:p>
        </p:txBody>
      </p:sp>
      <p:sp>
        <p:nvSpPr>
          <p:cNvPr id="8195" name="Content Placeholder 2"/>
          <p:cNvSpPr>
            <a:spLocks noGrp="1"/>
          </p:cNvSpPr>
          <p:nvPr>
            <p:ph idx="1"/>
          </p:nvPr>
        </p:nvSpPr>
        <p:spPr/>
        <p:txBody>
          <a:bodyPr/>
          <a:lstStyle/>
          <a:p>
            <a:pPr eaLnBrk="1" hangingPunct="1"/>
            <a:r>
              <a:rPr lang="en-US" sz="2400" smtClean="0"/>
              <a:t>Poxviruse</a:t>
            </a:r>
            <a:r>
              <a:rPr lang="fa-IR" sz="2400" smtClean="0"/>
              <a:t>عضوی از خانواده پاکس ویریده می باشد.</a:t>
            </a:r>
          </a:p>
          <a:p>
            <a:pPr eaLnBrk="1" hangingPunct="1"/>
            <a:r>
              <a:rPr lang="fa-IR" sz="2400" smtClean="0"/>
              <a:t>خانواده پاکس ویریده از دسته </a:t>
            </a:r>
            <a:r>
              <a:rPr lang="en-US" sz="2400" smtClean="0"/>
              <a:t>DNA</a:t>
            </a:r>
            <a:r>
              <a:rPr lang="fa-IR" sz="2400" smtClean="0"/>
              <a:t>ویروس ها بوده ,کپسید آنها تقارن کمپلکس دارد,بزرگ ترین ویروس های انسانی قلمداد می شوند و البته قادرند تمام مراحل تکثیر خود را درون سیتوپلاسم سلول میزبان انجام دهند.</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r" eaLnBrk="1" hangingPunct="1"/>
            <a:r>
              <a:rPr lang="fa-IR" sz="3600" b="1" smtClean="0">
                <a:solidFill>
                  <a:schemeClr val="accent2"/>
                </a:solidFill>
              </a:rPr>
              <a:t>آبله انسانی</a:t>
            </a:r>
            <a:r>
              <a:rPr lang="fa-IR" smtClean="0"/>
              <a:t/>
            </a:r>
            <a:br>
              <a:rPr lang="fa-IR" smtClean="0"/>
            </a:br>
            <a:endParaRPr lang="fa-IR" smtClean="0"/>
          </a:p>
        </p:txBody>
      </p:sp>
      <p:sp>
        <p:nvSpPr>
          <p:cNvPr id="9219" name="Content Placeholder 2"/>
          <p:cNvSpPr>
            <a:spLocks noGrp="1"/>
          </p:cNvSpPr>
          <p:nvPr>
            <p:ph idx="1"/>
          </p:nvPr>
        </p:nvSpPr>
        <p:spPr>
          <a:xfrm>
            <a:off x="457200" y="1125538"/>
            <a:ext cx="8229600" cy="5000625"/>
          </a:xfrm>
        </p:spPr>
        <p:txBody>
          <a:bodyPr>
            <a:normAutofit lnSpcReduction="10000"/>
          </a:bodyPr>
          <a:lstStyle/>
          <a:p>
            <a:pPr eaLnBrk="1" hangingPunct="1">
              <a:lnSpc>
                <a:spcPct val="150000"/>
              </a:lnSpc>
            </a:pPr>
            <a:r>
              <a:rPr lang="fa-IR" sz="2400" smtClean="0"/>
              <a:t>این بیماری با ایجاد راش های وزیکولار در سطح بدن خودش را نشان می دهد. </a:t>
            </a:r>
          </a:p>
          <a:p>
            <a:pPr eaLnBrk="1" hangingPunct="1">
              <a:lnSpc>
                <a:spcPct val="150000"/>
              </a:lnSpc>
            </a:pPr>
            <a:r>
              <a:rPr lang="fa-IR" sz="2400" smtClean="0"/>
              <a:t>این ویروس ابتدا از راه تنفس وارد بدن می شود,ابتدا در ناحیه فوقانی تنفسی تکثیر می کند,سپس وارد لنف شده و با ورود به خون ایجاد ویرمی اولیه می کند.در ادامه وارد سیستم رتیکولواندوتلیال شده و در آنجا بیشتر تکتیر می شود,دوباره وارد خون می شود و ایجاد ویرمی ثانویه می کند.اکنون ویروس می تواند از طریق خون به تمام ارگان های داخلی بدن وارد شود.علاوه بر این با ورود به پوست و مخاط و تکثیر در آنها,ایجاد راش می کند.ابتدا این راش ها به حالت ماکول هستند و سپس به ترتیب به پاپول,وزیکول و کراست تبدیل می شوند.</a:t>
            </a:r>
          </a:p>
          <a:p>
            <a:pPr eaLnBrk="1" hangingPunct="1">
              <a:lnSpc>
                <a:spcPct val="150000"/>
              </a:lnSpc>
            </a:pPr>
            <a:endParaRPr lang="fa-IR" sz="24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endParaRPr lang="en-US" smtClean="0"/>
          </a:p>
        </p:txBody>
      </p:sp>
      <p:pic>
        <p:nvPicPr>
          <p:cNvPr id="10243" name="Content Placeholder 3" descr="smallpox.jpg"/>
          <p:cNvPicPr>
            <a:picLocks noGrp="1" noChangeAspect="1"/>
          </p:cNvPicPr>
          <p:nvPr>
            <p:ph idx="1"/>
          </p:nvPr>
        </p:nvPicPr>
        <p:blipFill>
          <a:blip r:embed="rId2" cstate="print"/>
          <a:srcRect/>
          <a:stretch>
            <a:fillRect/>
          </a:stretch>
        </p:blipFill>
        <p:spPr>
          <a:xfrm>
            <a:off x="0" y="0"/>
            <a:ext cx="2393950" cy="3468688"/>
          </a:xfrm>
        </p:spPr>
      </p:pic>
      <p:pic>
        <p:nvPicPr>
          <p:cNvPr id="10244" name="Picture 4" descr="smallpox1.jpg"/>
          <p:cNvPicPr>
            <a:picLocks noChangeAspect="1"/>
          </p:cNvPicPr>
          <p:nvPr/>
        </p:nvPicPr>
        <p:blipFill>
          <a:blip r:embed="rId3" cstate="print"/>
          <a:srcRect/>
          <a:stretch>
            <a:fillRect/>
          </a:stretch>
        </p:blipFill>
        <p:spPr bwMode="auto">
          <a:xfrm>
            <a:off x="2971800" y="152400"/>
            <a:ext cx="2016125" cy="3429000"/>
          </a:xfrm>
          <a:prstGeom prst="rect">
            <a:avLst/>
          </a:prstGeom>
          <a:noFill/>
          <a:ln w="9525">
            <a:noFill/>
            <a:miter lim="800000"/>
            <a:headEnd/>
            <a:tailEnd/>
          </a:ln>
        </p:spPr>
      </p:pic>
      <p:pic>
        <p:nvPicPr>
          <p:cNvPr id="10245" name="Picture 5" descr="smallpox_child.jpg"/>
          <p:cNvPicPr>
            <a:picLocks noChangeAspect="1"/>
          </p:cNvPicPr>
          <p:nvPr/>
        </p:nvPicPr>
        <p:blipFill>
          <a:blip r:embed="rId4" cstate="print"/>
          <a:srcRect/>
          <a:stretch>
            <a:fillRect/>
          </a:stretch>
        </p:blipFill>
        <p:spPr bwMode="auto">
          <a:xfrm>
            <a:off x="5410200" y="228600"/>
            <a:ext cx="2800350" cy="3048000"/>
          </a:xfrm>
          <a:prstGeom prst="rect">
            <a:avLst/>
          </a:prstGeom>
          <a:noFill/>
          <a:ln w="9525">
            <a:noFill/>
            <a:miter lim="800000"/>
            <a:headEnd/>
            <a:tailEnd/>
          </a:ln>
        </p:spPr>
      </p:pic>
      <p:pic>
        <p:nvPicPr>
          <p:cNvPr id="10246" name="Picture 6" descr="image4.jpg"/>
          <p:cNvPicPr>
            <a:picLocks noChangeAspect="1"/>
          </p:cNvPicPr>
          <p:nvPr/>
        </p:nvPicPr>
        <p:blipFill>
          <a:blip r:embed="rId5" cstate="print"/>
          <a:srcRect/>
          <a:stretch>
            <a:fillRect/>
          </a:stretch>
        </p:blipFill>
        <p:spPr bwMode="auto">
          <a:xfrm>
            <a:off x="2590800" y="3429000"/>
            <a:ext cx="4381500" cy="3619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algn="r" eaLnBrk="1" hangingPunct="1"/>
            <a:r>
              <a:rPr lang="fa-IR" sz="3600" b="1" smtClean="0">
                <a:solidFill>
                  <a:schemeClr val="accent2"/>
                </a:solidFill>
              </a:rPr>
              <a:t>تفاوت ضایغات آبله با آبله مرغان</a:t>
            </a:r>
          </a:p>
        </p:txBody>
      </p:sp>
      <p:sp>
        <p:nvSpPr>
          <p:cNvPr id="11267" name="Content Placeholder 2"/>
          <p:cNvSpPr>
            <a:spLocks noGrp="1"/>
          </p:cNvSpPr>
          <p:nvPr>
            <p:ph idx="1"/>
          </p:nvPr>
        </p:nvSpPr>
        <p:spPr/>
        <p:txBody>
          <a:bodyPr/>
          <a:lstStyle/>
          <a:p>
            <a:pPr eaLnBrk="1" hangingPunct="1">
              <a:lnSpc>
                <a:spcPct val="150000"/>
              </a:lnSpc>
            </a:pPr>
            <a:r>
              <a:rPr lang="fa-IR" sz="2400" smtClean="0"/>
              <a:t>ویروس آبله مرغان هم چنین ضایعات وزیکولاری ایجاد می کند.اما شدت ضایعات در آبله مرغان کم تر است و همچنین ضایعات آبله مرغان از تنه شروع می شود و سپس به بقیه اندام ها انتشار می یابد,اما ضایعات پوستی آبله از سر شروع می شود.هم چنین ضایعات پوستی آبله مرغان , خوشه ای شکل است,یعنی هم زمان می توانیم ماکول,پاپول و وزیکول را در پوست مشاهده کنیم.اما ضایعات آبله همگی در یک </a:t>
            </a:r>
            <a:r>
              <a:rPr lang="en-US" sz="2400" smtClean="0"/>
              <a:t>stage </a:t>
            </a:r>
            <a:r>
              <a:rPr lang="fa-IR" sz="2400" smtClean="0"/>
              <a:t>هستند</a:t>
            </a:r>
            <a:r>
              <a:rPr lang="fa-IR" smtClean="0"/>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113"/>
          <p:cNvPicPr>
            <a:picLocks noChangeAspect="1" noChangeArrowheads="1"/>
          </p:cNvPicPr>
          <p:nvPr/>
        </p:nvPicPr>
        <p:blipFill>
          <a:blip r:embed="rId2" cstate="print"/>
          <a:srcRect/>
          <a:stretch>
            <a:fillRect/>
          </a:stretch>
        </p:blipFill>
        <p:spPr bwMode="auto">
          <a:xfrm>
            <a:off x="4643438" y="476250"/>
            <a:ext cx="4105275" cy="5881688"/>
          </a:xfrm>
          <a:prstGeom prst="rect">
            <a:avLst/>
          </a:prstGeom>
          <a:noFill/>
          <a:ln w="9525">
            <a:noFill/>
            <a:miter lim="800000"/>
            <a:headEnd/>
            <a:tailEnd/>
          </a:ln>
        </p:spPr>
      </p:pic>
      <p:sp>
        <p:nvSpPr>
          <p:cNvPr id="12291" name="WordArt 3"/>
          <p:cNvSpPr>
            <a:spLocks noChangeArrowheads="1" noChangeShapeType="1" noTextEdit="1"/>
          </p:cNvSpPr>
          <p:nvPr/>
        </p:nvSpPr>
        <p:spPr bwMode="auto">
          <a:xfrm>
            <a:off x="539750" y="333375"/>
            <a:ext cx="2952750" cy="3167063"/>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آبله مرغان</a:t>
            </a:r>
          </a:p>
        </p:txBody>
      </p:sp>
      <p:sp>
        <p:nvSpPr>
          <p:cNvPr id="12292" name="WordArt 5"/>
          <p:cNvSpPr>
            <a:spLocks noChangeArrowheads="1" noChangeShapeType="1" noTextEdit="1"/>
          </p:cNvSpPr>
          <p:nvPr/>
        </p:nvSpPr>
        <p:spPr bwMode="auto">
          <a:xfrm>
            <a:off x="1476375" y="2060575"/>
            <a:ext cx="2447925" cy="3024188"/>
          </a:xfrm>
          <a:prstGeom prst="rect">
            <a:avLst/>
          </a:prstGeom>
        </p:spPr>
        <p:txBody>
          <a:bodyPr wrap="none" fromWordArt="1">
            <a:prstTxWarp prst="textSlantUp">
              <a:avLst>
                <a:gd name="adj" fmla="val 55556"/>
              </a:avLst>
            </a:prstTxWarp>
          </a:bodyPr>
          <a:lstStyle/>
          <a:p>
            <a:pPr algn="ctr" rtl="0"/>
            <a:r>
              <a:rPr lang="en-US" sz="3600" kern="10">
                <a:ln w="9525">
                  <a:solidFill>
                    <a:srgbClr val="000000"/>
                  </a:solidFill>
                  <a:round/>
                  <a:headEnd/>
                  <a:tailEnd/>
                </a:ln>
                <a:solidFill>
                  <a:srgbClr val="000000"/>
                </a:solidFill>
                <a:latin typeface="Arial Black"/>
              </a:rPr>
              <a:t>Chicken Pox</a:t>
            </a:r>
            <a:endParaRPr lang="fa-IR" sz="3600" kern="10">
              <a:ln w="9525">
                <a:solidFill>
                  <a:srgbClr val="000000"/>
                </a:solidFill>
                <a:round/>
                <a:headEnd/>
                <a:tailEnd/>
              </a:ln>
              <a:solidFill>
                <a:srgbClr val="000000"/>
              </a:solidFill>
              <a:latin typeface="Arial Black"/>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WordArt 2"/>
          <p:cNvSpPr>
            <a:spLocks noChangeArrowheads="1" noChangeShapeType="1" noTextEdit="1"/>
          </p:cNvSpPr>
          <p:nvPr/>
        </p:nvSpPr>
        <p:spPr bwMode="auto">
          <a:xfrm>
            <a:off x="5795963" y="404813"/>
            <a:ext cx="2879725" cy="1079500"/>
          </a:xfrm>
          <a:prstGeom prst="rect">
            <a:avLst/>
          </a:prstGeom>
        </p:spPr>
        <p:txBody>
          <a:bodyPr wrap="none" fromWordArt="1">
            <a:prstTxWarp prst="textPlain">
              <a:avLst>
                <a:gd name="adj" fmla="val 50000"/>
              </a:avLst>
            </a:prstTxWarp>
          </a:bodyPr>
          <a:lstStyle/>
          <a:p>
            <a:pPr algn="ctr"/>
            <a:r>
              <a:rPr lang="fa-IR" sz="36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Arial"/>
                <a:cs typeface="Arial"/>
              </a:rPr>
              <a:t>تعریف:</a:t>
            </a:r>
          </a:p>
        </p:txBody>
      </p:sp>
      <p:sp>
        <p:nvSpPr>
          <p:cNvPr id="24579" name="Text Box 3"/>
          <p:cNvSpPr txBox="1">
            <a:spLocks noChangeArrowheads="1"/>
          </p:cNvSpPr>
          <p:nvPr/>
        </p:nvSpPr>
        <p:spPr bwMode="auto">
          <a:xfrm>
            <a:off x="611188" y="1700213"/>
            <a:ext cx="7940675" cy="1446212"/>
          </a:xfrm>
          <a:prstGeom prst="rect">
            <a:avLst/>
          </a:prstGeom>
          <a:noFill/>
          <a:ln w="9525">
            <a:noFill/>
            <a:miter lim="800000"/>
            <a:headEnd/>
            <a:tailEnd/>
          </a:ln>
          <a:effectLst/>
        </p:spPr>
        <p:txBody>
          <a:bodyPr>
            <a:spAutoFit/>
          </a:bodyPr>
          <a:lstStyle/>
          <a:p>
            <a:pPr algn="ctr">
              <a:defRPr/>
            </a:pPr>
            <a:r>
              <a:rPr lang="fa-IR" sz="2800" dirty="0">
                <a:latin typeface="+mn-lt"/>
                <a:cs typeface="+mn-cs"/>
              </a:rPr>
              <a:t>آبله مرغان یک بیماری ویروسی حاد معمولا خوشخیم وبه شدت مسری است که به علت ویروس ”واریسلا زوستر ” ایجاد می شود</a:t>
            </a:r>
            <a:r>
              <a:rPr lang="fa-IR" sz="6000" dirty="0"/>
              <a:t>.</a:t>
            </a:r>
            <a:endParaRPr lang="en-US" sz="60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WordArt 2" descr="Paper bag"/>
          <p:cNvSpPr>
            <a:spLocks noChangeArrowheads="1" noChangeShapeType="1" noTextEdit="1"/>
          </p:cNvSpPr>
          <p:nvPr/>
        </p:nvSpPr>
        <p:spPr bwMode="auto">
          <a:xfrm>
            <a:off x="6588125" y="549275"/>
            <a:ext cx="2305050" cy="595313"/>
          </a:xfrm>
          <a:prstGeom prst="rect">
            <a:avLst/>
          </a:prstGeom>
        </p:spPr>
        <p:txBody>
          <a:bodyPr wrap="none" fromWordArt="1">
            <a:prstTxWarp prst="textPlain">
              <a:avLst>
                <a:gd name="adj" fmla="val 50000"/>
              </a:avLst>
            </a:prstTxWarp>
          </a:bodyPr>
          <a:lstStyle/>
          <a:p>
            <a:pPr algn="ctr"/>
            <a:r>
              <a:rPr lang="fa-IR" sz="3600" kern="10">
                <a:ln w="9525">
                  <a:solidFill>
                    <a:srgbClr val="008000"/>
                  </a:solidFill>
                  <a:round/>
                  <a:headEnd/>
                  <a:tailEnd/>
                </a:ln>
                <a:blipFill dpi="0" rotWithShape="0">
                  <a:blip r:embed="rId2"/>
                  <a:srcRect/>
                  <a:tile tx="0" ty="0" sx="100000" sy="100000" flip="none" algn="tl"/>
                </a:blipFill>
                <a:effectLst>
                  <a:outerShdw dist="563972" dir="14049741" sx="125000" sy="125000" algn="tl" rotWithShape="0">
                    <a:srgbClr val="C7DFD3">
                      <a:alpha val="79999"/>
                    </a:srgbClr>
                  </a:outerShdw>
                </a:effectLst>
                <a:latin typeface="Times New Roman"/>
                <a:cs typeface="Times New Roman"/>
              </a:rPr>
              <a:t>اپیدمیولوژی:</a:t>
            </a:r>
          </a:p>
        </p:txBody>
      </p:sp>
      <p:sp>
        <p:nvSpPr>
          <p:cNvPr id="14339" name="Rectangle 3"/>
          <p:cNvSpPr>
            <a:spLocks noChangeArrowheads="1"/>
          </p:cNvSpPr>
          <p:nvPr/>
        </p:nvSpPr>
        <p:spPr bwMode="auto">
          <a:xfrm>
            <a:off x="7235825" y="1196975"/>
            <a:ext cx="1706563" cy="481013"/>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کمون</a:t>
            </a:r>
            <a:r>
              <a:rPr lang="fa-IR" sz="4000"/>
              <a:t> </a:t>
            </a:r>
            <a:endParaRPr lang="en-US" sz="4000"/>
          </a:p>
        </p:txBody>
      </p:sp>
      <p:sp>
        <p:nvSpPr>
          <p:cNvPr id="14340" name="Rectangle 4"/>
          <p:cNvSpPr>
            <a:spLocks noChangeArrowheads="1"/>
          </p:cNvSpPr>
          <p:nvPr/>
        </p:nvSpPr>
        <p:spPr bwMode="auto">
          <a:xfrm>
            <a:off x="7235825" y="1916113"/>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سن </a:t>
            </a:r>
            <a:endParaRPr lang="en-US" sz="4000">
              <a:solidFill>
                <a:schemeClr val="bg1"/>
              </a:solidFill>
            </a:endParaRPr>
          </a:p>
        </p:txBody>
      </p:sp>
      <p:sp>
        <p:nvSpPr>
          <p:cNvPr id="14341" name="Rectangle 5"/>
          <p:cNvSpPr>
            <a:spLocks noChangeArrowheads="1"/>
          </p:cNvSpPr>
          <p:nvPr/>
        </p:nvSpPr>
        <p:spPr bwMode="auto">
          <a:xfrm>
            <a:off x="7235825" y="2636838"/>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جنس</a:t>
            </a:r>
            <a:endParaRPr lang="en-US" sz="4000">
              <a:solidFill>
                <a:schemeClr val="bg1"/>
              </a:solidFill>
            </a:endParaRPr>
          </a:p>
        </p:txBody>
      </p:sp>
      <p:sp>
        <p:nvSpPr>
          <p:cNvPr id="14342" name="Rectangle 6"/>
          <p:cNvSpPr>
            <a:spLocks noChangeArrowheads="1"/>
          </p:cNvSpPr>
          <p:nvPr/>
        </p:nvSpPr>
        <p:spPr bwMode="auto">
          <a:xfrm>
            <a:off x="7235825" y="3357563"/>
            <a:ext cx="1706563" cy="481012"/>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14343" name="Rectangle 7"/>
          <p:cNvSpPr>
            <a:spLocks noChangeArrowheads="1"/>
          </p:cNvSpPr>
          <p:nvPr/>
        </p:nvSpPr>
        <p:spPr bwMode="auto">
          <a:xfrm>
            <a:off x="7235825" y="4005263"/>
            <a:ext cx="1706563" cy="552450"/>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مخزن</a:t>
            </a:r>
            <a:endParaRPr lang="en-US" sz="4000">
              <a:solidFill>
                <a:schemeClr val="bg1"/>
              </a:solidFill>
            </a:endParaRPr>
          </a:p>
        </p:txBody>
      </p:sp>
      <p:sp>
        <p:nvSpPr>
          <p:cNvPr id="14344" name="Rectangle 8"/>
          <p:cNvSpPr>
            <a:spLocks noChangeArrowheads="1"/>
          </p:cNvSpPr>
          <p:nvPr/>
        </p:nvSpPr>
        <p:spPr bwMode="auto">
          <a:xfrm>
            <a:off x="7235825" y="4797425"/>
            <a:ext cx="1706563" cy="481013"/>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14345" name="Rectangle 9"/>
          <p:cNvSpPr>
            <a:spLocks noChangeArrowheads="1"/>
          </p:cNvSpPr>
          <p:nvPr/>
        </p:nvSpPr>
        <p:spPr bwMode="auto">
          <a:xfrm>
            <a:off x="7235825" y="5516563"/>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3200">
                <a:solidFill>
                  <a:schemeClr val="bg1"/>
                </a:solidFill>
              </a:rPr>
              <a:t>دوره واگیری</a:t>
            </a:r>
            <a:endParaRPr lang="en-US" sz="3200">
              <a:solidFill>
                <a:schemeClr val="bg1"/>
              </a:solidFill>
            </a:endParaRPr>
          </a:p>
        </p:txBody>
      </p:sp>
      <p:sp>
        <p:nvSpPr>
          <p:cNvPr id="14346" name="Rectangle 10"/>
          <p:cNvSpPr>
            <a:spLocks noChangeArrowheads="1"/>
          </p:cNvSpPr>
          <p:nvPr/>
        </p:nvSpPr>
        <p:spPr bwMode="auto">
          <a:xfrm>
            <a:off x="7235825" y="6165850"/>
            <a:ext cx="1706563" cy="481013"/>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14347" name="Text Box 11"/>
          <p:cNvSpPr txBox="1">
            <a:spLocks noChangeArrowheads="1"/>
          </p:cNvSpPr>
          <p:nvPr/>
        </p:nvSpPr>
        <p:spPr bwMode="auto">
          <a:xfrm>
            <a:off x="7235825" y="3213100"/>
            <a:ext cx="1584325" cy="701675"/>
          </a:xfrm>
          <a:prstGeom prst="rect">
            <a:avLst/>
          </a:prstGeom>
          <a:noFill/>
          <a:ln w="9525">
            <a:noFill/>
            <a:miter lim="800000"/>
            <a:headEnd/>
            <a:tailEnd/>
          </a:ln>
        </p:spPr>
        <p:txBody>
          <a:bodyPr>
            <a:spAutoFit/>
          </a:bodyPr>
          <a:lstStyle/>
          <a:p>
            <a:pPr algn="ctr"/>
            <a:r>
              <a:rPr lang="fa-IR" sz="4000">
                <a:solidFill>
                  <a:schemeClr val="bg1"/>
                </a:solidFill>
              </a:rPr>
              <a:t>فصل</a:t>
            </a:r>
            <a:endParaRPr lang="en-US" sz="4000">
              <a:solidFill>
                <a:schemeClr val="bg1"/>
              </a:solidFill>
            </a:endParaRPr>
          </a:p>
        </p:txBody>
      </p:sp>
      <p:sp>
        <p:nvSpPr>
          <p:cNvPr id="14348" name="Text Box 12"/>
          <p:cNvSpPr txBox="1">
            <a:spLocks noChangeArrowheads="1"/>
          </p:cNvSpPr>
          <p:nvPr/>
        </p:nvSpPr>
        <p:spPr bwMode="auto">
          <a:xfrm>
            <a:off x="7235825" y="4797425"/>
            <a:ext cx="1728788" cy="396875"/>
          </a:xfrm>
          <a:prstGeom prst="rect">
            <a:avLst/>
          </a:prstGeom>
          <a:solidFill>
            <a:srgbClr val="008000"/>
          </a:solidFill>
          <a:ln w="9525">
            <a:noFill/>
            <a:miter lim="800000"/>
            <a:headEnd/>
            <a:tailEnd/>
          </a:ln>
        </p:spPr>
        <p:txBody>
          <a:bodyPr>
            <a:spAutoFit/>
          </a:bodyPr>
          <a:lstStyle/>
          <a:p>
            <a:pPr algn="ctr"/>
            <a:r>
              <a:rPr lang="fa-IR" sz="2000">
                <a:solidFill>
                  <a:schemeClr val="bg1"/>
                </a:solidFill>
              </a:rPr>
              <a:t>راه اصلی انتقال</a:t>
            </a:r>
            <a:endParaRPr lang="en-US" sz="2000">
              <a:solidFill>
                <a:schemeClr val="bg1"/>
              </a:solidFill>
            </a:endParaRPr>
          </a:p>
        </p:txBody>
      </p:sp>
      <p:sp>
        <p:nvSpPr>
          <p:cNvPr id="14349" name="Text Box 13"/>
          <p:cNvSpPr txBox="1">
            <a:spLocks noChangeArrowheads="1"/>
          </p:cNvSpPr>
          <p:nvPr/>
        </p:nvSpPr>
        <p:spPr bwMode="auto">
          <a:xfrm>
            <a:off x="3276600" y="1073150"/>
            <a:ext cx="4051300" cy="701675"/>
          </a:xfrm>
          <a:prstGeom prst="rect">
            <a:avLst/>
          </a:prstGeom>
          <a:noFill/>
          <a:ln w="9525">
            <a:noFill/>
            <a:miter lim="800000"/>
            <a:headEnd/>
            <a:tailEnd/>
          </a:ln>
        </p:spPr>
        <p:txBody>
          <a:bodyPr>
            <a:spAutoFit/>
          </a:bodyPr>
          <a:lstStyle/>
          <a:p>
            <a:pPr algn="ctr"/>
            <a:r>
              <a:rPr lang="fa-IR" sz="4000">
                <a:solidFill>
                  <a:srgbClr val="FF0000"/>
                </a:solidFill>
              </a:rPr>
              <a:t>حدود 10 تا 21 روز.</a:t>
            </a:r>
            <a:endParaRPr lang="en-US" sz="4000">
              <a:solidFill>
                <a:srgbClr val="FF0000"/>
              </a:solidFill>
            </a:endParaRPr>
          </a:p>
        </p:txBody>
      </p:sp>
      <p:sp>
        <p:nvSpPr>
          <p:cNvPr id="14350" name="Text Box 14"/>
          <p:cNvSpPr txBox="1">
            <a:spLocks noChangeArrowheads="1"/>
          </p:cNvSpPr>
          <p:nvPr/>
        </p:nvSpPr>
        <p:spPr bwMode="auto">
          <a:xfrm>
            <a:off x="2627313" y="1792288"/>
            <a:ext cx="4700587" cy="701675"/>
          </a:xfrm>
          <a:prstGeom prst="rect">
            <a:avLst/>
          </a:prstGeom>
          <a:noFill/>
          <a:ln w="9525">
            <a:noFill/>
            <a:miter lim="800000"/>
            <a:headEnd/>
            <a:tailEnd/>
          </a:ln>
        </p:spPr>
        <p:txBody>
          <a:bodyPr>
            <a:spAutoFit/>
          </a:bodyPr>
          <a:lstStyle/>
          <a:p>
            <a:pPr algn="ctr"/>
            <a:r>
              <a:rPr lang="fa-IR" sz="4000">
                <a:solidFill>
                  <a:srgbClr val="0000FF"/>
                </a:solidFill>
              </a:rPr>
              <a:t>همه – 5 تا 9 سال بیشتر.</a:t>
            </a:r>
            <a:endParaRPr lang="en-US" sz="4000">
              <a:solidFill>
                <a:srgbClr val="0000FF"/>
              </a:solidFill>
            </a:endParaRPr>
          </a:p>
        </p:txBody>
      </p:sp>
      <p:sp>
        <p:nvSpPr>
          <p:cNvPr id="14351" name="Text Box 15"/>
          <p:cNvSpPr txBox="1">
            <a:spLocks noChangeArrowheads="1"/>
          </p:cNvSpPr>
          <p:nvPr/>
        </p:nvSpPr>
        <p:spPr bwMode="auto">
          <a:xfrm>
            <a:off x="5651500" y="2513013"/>
            <a:ext cx="1676400" cy="701675"/>
          </a:xfrm>
          <a:prstGeom prst="rect">
            <a:avLst/>
          </a:prstGeom>
          <a:noFill/>
          <a:ln w="9525">
            <a:noFill/>
            <a:miter lim="800000"/>
            <a:headEnd/>
            <a:tailEnd/>
          </a:ln>
        </p:spPr>
        <p:txBody>
          <a:bodyPr>
            <a:spAutoFit/>
          </a:bodyPr>
          <a:lstStyle/>
          <a:p>
            <a:pPr algn="ctr"/>
            <a:r>
              <a:rPr lang="fa-IR" sz="4000">
                <a:solidFill>
                  <a:srgbClr val="FF0000"/>
                </a:solidFill>
              </a:rPr>
              <a:t>یکسان</a:t>
            </a:r>
            <a:endParaRPr lang="en-US" sz="4000">
              <a:solidFill>
                <a:srgbClr val="FF0000"/>
              </a:solidFill>
            </a:endParaRPr>
          </a:p>
        </p:txBody>
      </p:sp>
      <p:sp>
        <p:nvSpPr>
          <p:cNvPr id="14352" name="Text Box 16"/>
          <p:cNvSpPr txBox="1">
            <a:spLocks noChangeArrowheads="1"/>
          </p:cNvSpPr>
          <p:nvPr/>
        </p:nvSpPr>
        <p:spPr bwMode="auto">
          <a:xfrm>
            <a:off x="2700338" y="3232150"/>
            <a:ext cx="4627562" cy="701675"/>
          </a:xfrm>
          <a:prstGeom prst="rect">
            <a:avLst/>
          </a:prstGeom>
          <a:noFill/>
          <a:ln w="9525">
            <a:noFill/>
            <a:miter lim="800000"/>
            <a:headEnd/>
            <a:tailEnd/>
          </a:ln>
        </p:spPr>
        <p:txBody>
          <a:bodyPr>
            <a:spAutoFit/>
          </a:bodyPr>
          <a:lstStyle/>
          <a:p>
            <a:pPr algn="ctr"/>
            <a:r>
              <a:rPr lang="fa-IR" sz="4000">
                <a:solidFill>
                  <a:srgbClr val="0000FF"/>
                </a:solidFill>
              </a:rPr>
              <a:t>بیشتر درزمستان و  بهار.</a:t>
            </a:r>
            <a:endParaRPr lang="en-US" sz="4000">
              <a:solidFill>
                <a:srgbClr val="0000FF"/>
              </a:solidFill>
            </a:endParaRPr>
          </a:p>
        </p:txBody>
      </p:sp>
      <p:sp>
        <p:nvSpPr>
          <p:cNvPr id="14353" name="Text Box 17"/>
          <p:cNvSpPr txBox="1">
            <a:spLocks noChangeArrowheads="1"/>
          </p:cNvSpPr>
          <p:nvPr/>
        </p:nvSpPr>
        <p:spPr bwMode="auto">
          <a:xfrm>
            <a:off x="5651500" y="3881438"/>
            <a:ext cx="1676400" cy="701675"/>
          </a:xfrm>
          <a:prstGeom prst="rect">
            <a:avLst/>
          </a:prstGeom>
          <a:noFill/>
          <a:ln w="9525">
            <a:noFill/>
            <a:miter lim="800000"/>
            <a:headEnd/>
            <a:tailEnd/>
          </a:ln>
        </p:spPr>
        <p:txBody>
          <a:bodyPr>
            <a:spAutoFit/>
          </a:bodyPr>
          <a:lstStyle/>
          <a:p>
            <a:pPr algn="ctr"/>
            <a:r>
              <a:rPr lang="fa-IR" sz="4000">
                <a:solidFill>
                  <a:srgbClr val="FF0000"/>
                </a:solidFill>
              </a:rPr>
              <a:t>انسان.</a:t>
            </a:r>
            <a:endParaRPr lang="en-US" sz="4000">
              <a:solidFill>
                <a:srgbClr val="FF0000"/>
              </a:solidFill>
            </a:endParaRPr>
          </a:p>
        </p:txBody>
      </p:sp>
      <p:sp>
        <p:nvSpPr>
          <p:cNvPr id="14354" name="Text Box 18"/>
          <p:cNvSpPr txBox="1">
            <a:spLocks noChangeArrowheads="1"/>
          </p:cNvSpPr>
          <p:nvPr/>
        </p:nvSpPr>
        <p:spPr bwMode="auto">
          <a:xfrm>
            <a:off x="5580063" y="4673600"/>
            <a:ext cx="1747837" cy="701675"/>
          </a:xfrm>
          <a:prstGeom prst="rect">
            <a:avLst/>
          </a:prstGeom>
          <a:noFill/>
          <a:ln w="9525">
            <a:noFill/>
            <a:miter lim="800000"/>
            <a:headEnd/>
            <a:tailEnd/>
          </a:ln>
        </p:spPr>
        <p:txBody>
          <a:bodyPr>
            <a:spAutoFit/>
          </a:bodyPr>
          <a:lstStyle/>
          <a:p>
            <a:pPr algn="ctr"/>
            <a:r>
              <a:rPr lang="fa-IR" sz="4000">
                <a:solidFill>
                  <a:srgbClr val="0000FF"/>
                </a:solidFill>
              </a:rPr>
              <a:t>تنفس.</a:t>
            </a:r>
            <a:endParaRPr lang="en-US" sz="4000">
              <a:solidFill>
                <a:srgbClr val="0000FF"/>
              </a:solidFill>
            </a:endParaRPr>
          </a:p>
        </p:txBody>
      </p:sp>
      <p:sp>
        <p:nvSpPr>
          <p:cNvPr id="14355" name="Text Box 19"/>
          <p:cNvSpPr txBox="1">
            <a:spLocks noChangeArrowheads="1"/>
          </p:cNvSpPr>
          <p:nvPr/>
        </p:nvSpPr>
        <p:spPr bwMode="auto">
          <a:xfrm>
            <a:off x="-252413" y="5229225"/>
            <a:ext cx="7272338" cy="946150"/>
          </a:xfrm>
          <a:prstGeom prst="rect">
            <a:avLst/>
          </a:prstGeom>
          <a:noFill/>
          <a:ln w="9525">
            <a:noFill/>
            <a:miter lim="800000"/>
            <a:headEnd/>
            <a:tailEnd/>
          </a:ln>
        </p:spPr>
        <p:txBody>
          <a:bodyPr>
            <a:spAutoFit/>
          </a:bodyPr>
          <a:lstStyle/>
          <a:p>
            <a:r>
              <a:rPr lang="fa-IR" sz="2800">
                <a:solidFill>
                  <a:srgbClr val="FF0000"/>
                </a:solidFill>
              </a:rPr>
              <a:t>7روز یا تا خشک شدن بثورات جلدی یا از 48 ساعت قبل از بثورات ،تا 5 روز پس ازآن.</a:t>
            </a:r>
            <a:endParaRPr lang="en-US" sz="2800">
              <a:solidFill>
                <a:srgbClr val="FF0000"/>
              </a:solidFill>
            </a:endParaRPr>
          </a:p>
        </p:txBody>
      </p:sp>
      <p:sp>
        <p:nvSpPr>
          <p:cNvPr id="14356" name="Text Box 20"/>
          <p:cNvSpPr txBox="1">
            <a:spLocks noChangeArrowheads="1"/>
          </p:cNvSpPr>
          <p:nvPr/>
        </p:nvSpPr>
        <p:spPr bwMode="auto">
          <a:xfrm>
            <a:off x="2771775" y="6040438"/>
            <a:ext cx="4556125" cy="914400"/>
          </a:xfrm>
          <a:prstGeom prst="rect">
            <a:avLst/>
          </a:prstGeom>
          <a:noFill/>
          <a:ln w="9525">
            <a:noFill/>
            <a:miter lim="800000"/>
            <a:headEnd/>
            <a:tailEnd/>
          </a:ln>
        </p:spPr>
        <p:txBody>
          <a:bodyPr>
            <a:spAutoFit/>
          </a:bodyPr>
          <a:lstStyle/>
          <a:p>
            <a:pPr algn="ctr"/>
            <a:r>
              <a:rPr lang="fa-IR" sz="5400">
                <a:solidFill>
                  <a:srgbClr val="0000FF"/>
                </a:solidFill>
              </a:rPr>
              <a:t>70</a:t>
            </a:r>
            <a:r>
              <a:rPr lang="fa-IR" sz="2800">
                <a:solidFill>
                  <a:srgbClr val="0000FF"/>
                </a:solidFill>
              </a:rPr>
              <a:t> </a:t>
            </a:r>
            <a:r>
              <a:rPr lang="fa-IR" sz="5400">
                <a:solidFill>
                  <a:srgbClr val="0000FF"/>
                </a:solidFill>
              </a:rPr>
              <a:t>تا 90 در صد.</a:t>
            </a:r>
            <a:endParaRPr lang="en-US" sz="5400">
              <a:solidFill>
                <a:srgbClr val="0000FF"/>
              </a:solidFill>
            </a:endParaRPr>
          </a:p>
        </p:txBody>
      </p:sp>
      <p:sp>
        <p:nvSpPr>
          <p:cNvPr id="14357" name="Text Box 21"/>
          <p:cNvSpPr txBox="1">
            <a:spLocks noChangeArrowheads="1"/>
          </p:cNvSpPr>
          <p:nvPr/>
        </p:nvSpPr>
        <p:spPr bwMode="auto">
          <a:xfrm>
            <a:off x="7164388" y="6092825"/>
            <a:ext cx="1979612" cy="579438"/>
          </a:xfrm>
          <a:prstGeom prst="rect">
            <a:avLst/>
          </a:prstGeom>
          <a:noFill/>
          <a:ln w="9525">
            <a:noFill/>
            <a:miter lim="800000"/>
            <a:headEnd/>
            <a:tailEnd/>
          </a:ln>
        </p:spPr>
        <p:txBody>
          <a:bodyPr>
            <a:spAutoFit/>
          </a:bodyPr>
          <a:lstStyle/>
          <a:p>
            <a:pPr algn="ctr"/>
            <a:r>
              <a:rPr lang="fa-IR" sz="3200">
                <a:solidFill>
                  <a:schemeClr val="bg1"/>
                </a:solidFill>
              </a:rPr>
              <a:t>حمله ثانویه</a:t>
            </a:r>
            <a:endParaRPr lang="en-US" sz="320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WordArt 2"/>
          <p:cNvSpPr>
            <a:spLocks noChangeArrowheads="1" noChangeShapeType="1" noTextEdit="1"/>
          </p:cNvSpPr>
          <p:nvPr/>
        </p:nvSpPr>
        <p:spPr bwMode="auto">
          <a:xfrm>
            <a:off x="3132138" y="549275"/>
            <a:ext cx="2952750" cy="571500"/>
          </a:xfrm>
          <a:prstGeom prst="rect">
            <a:avLst/>
          </a:prstGeom>
        </p:spPr>
        <p:txBody>
          <a:bodyPr wrap="none" fromWordArt="1">
            <a:prstTxWarp prst="textPlain">
              <a:avLst>
                <a:gd name="adj" fmla="val 50000"/>
              </a:avLst>
            </a:prstTxWarp>
          </a:bodyPr>
          <a:lstStyle/>
          <a:p>
            <a:pPr algn="ctr"/>
            <a:r>
              <a:rPr lang="fa-IR" sz="36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Arial"/>
                <a:cs typeface="Arial"/>
              </a:rPr>
              <a:t>علایم بالینی:</a:t>
            </a:r>
          </a:p>
        </p:txBody>
      </p:sp>
      <p:sp>
        <p:nvSpPr>
          <p:cNvPr id="15363" name="Rectangle 3"/>
          <p:cNvSpPr>
            <a:spLocks noChangeArrowheads="1"/>
          </p:cNvSpPr>
          <p:nvPr/>
        </p:nvSpPr>
        <p:spPr bwMode="auto">
          <a:xfrm>
            <a:off x="7812088" y="1700213"/>
            <a:ext cx="215900" cy="215900"/>
          </a:xfrm>
          <a:prstGeom prst="rect">
            <a:avLst/>
          </a:prstGeom>
          <a:solidFill>
            <a:srgbClr val="FF0000"/>
          </a:solidFill>
          <a:ln w="9525">
            <a:solidFill>
              <a:schemeClr val="tx1"/>
            </a:solidFill>
            <a:miter lim="800000"/>
            <a:headEnd/>
            <a:tailEnd/>
          </a:ln>
        </p:spPr>
        <p:txBody>
          <a:bodyPr wrap="none" anchor="ctr"/>
          <a:lstStyle/>
          <a:p>
            <a:endParaRPr lang="fa-IR"/>
          </a:p>
        </p:txBody>
      </p:sp>
      <p:sp>
        <p:nvSpPr>
          <p:cNvPr id="15364" name="Rectangle 4"/>
          <p:cNvSpPr>
            <a:spLocks noChangeArrowheads="1"/>
          </p:cNvSpPr>
          <p:nvPr/>
        </p:nvSpPr>
        <p:spPr bwMode="auto">
          <a:xfrm>
            <a:off x="7812088" y="2565400"/>
            <a:ext cx="215900" cy="215900"/>
          </a:xfrm>
          <a:prstGeom prst="rect">
            <a:avLst/>
          </a:prstGeom>
          <a:solidFill>
            <a:srgbClr val="FF0000"/>
          </a:solidFill>
          <a:ln w="9525">
            <a:solidFill>
              <a:schemeClr val="tx1"/>
            </a:solidFill>
            <a:miter lim="800000"/>
            <a:headEnd/>
            <a:tailEnd/>
          </a:ln>
        </p:spPr>
        <p:txBody>
          <a:bodyPr wrap="none" anchor="ctr"/>
          <a:lstStyle/>
          <a:p>
            <a:endParaRPr lang="fa-IR"/>
          </a:p>
        </p:txBody>
      </p:sp>
      <p:sp>
        <p:nvSpPr>
          <p:cNvPr id="15365" name="Rectangle 5"/>
          <p:cNvSpPr>
            <a:spLocks noChangeArrowheads="1"/>
          </p:cNvSpPr>
          <p:nvPr/>
        </p:nvSpPr>
        <p:spPr bwMode="auto">
          <a:xfrm>
            <a:off x="7812088" y="3500438"/>
            <a:ext cx="215900" cy="215900"/>
          </a:xfrm>
          <a:prstGeom prst="rect">
            <a:avLst/>
          </a:prstGeom>
          <a:solidFill>
            <a:srgbClr val="FF0000"/>
          </a:solidFill>
          <a:ln w="9525">
            <a:solidFill>
              <a:schemeClr val="tx1"/>
            </a:solidFill>
            <a:miter lim="800000"/>
            <a:headEnd/>
            <a:tailEnd/>
          </a:ln>
        </p:spPr>
        <p:txBody>
          <a:bodyPr wrap="none" anchor="ctr"/>
          <a:lstStyle/>
          <a:p>
            <a:endParaRPr lang="fa-IR"/>
          </a:p>
        </p:txBody>
      </p:sp>
      <p:sp>
        <p:nvSpPr>
          <p:cNvPr id="15366" name="Text Box 6"/>
          <p:cNvSpPr txBox="1">
            <a:spLocks noChangeArrowheads="1"/>
          </p:cNvSpPr>
          <p:nvPr/>
        </p:nvSpPr>
        <p:spPr bwMode="auto">
          <a:xfrm>
            <a:off x="5364163" y="1216025"/>
            <a:ext cx="2755900" cy="1006475"/>
          </a:xfrm>
          <a:prstGeom prst="rect">
            <a:avLst/>
          </a:prstGeom>
          <a:noFill/>
          <a:ln w="9525">
            <a:noFill/>
            <a:miter lim="800000"/>
            <a:headEnd/>
            <a:tailEnd/>
          </a:ln>
        </p:spPr>
        <p:txBody>
          <a:bodyPr>
            <a:spAutoFit/>
          </a:bodyPr>
          <a:lstStyle/>
          <a:p>
            <a:pPr algn="ctr"/>
            <a:r>
              <a:rPr lang="fa-IR" sz="6000" dirty="0">
                <a:solidFill>
                  <a:schemeClr val="accent2"/>
                </a:solidFill>
              </a:rPr>
              <a:t>کسالت</a:t>
            </a:r>
            <a:endParaRPr lang="en-US" sz="6000" dirty="0">
              <a:solidFill>
                <a:schemeClr val="accent2"/>
              </a:solidFill>
            </a:endParaRPr>
          </a:p>
        </p:txBody>
      </p:sp>
      <p:sp>
        <p:nvSpPr>
          <p:cNvPr id="15367" name="Text Box 7"/>
          <p:cNvSpPr txBox="1">
            <a:spLocks noChangeArrowheads="1"/>
          </p:cNvSpPr>
          <p:nvPr/>
        </p:nvSpPr>
        <p:spPr bwMode="auto">
          <a:xfrm>
            <a:off x="5795963" y="2133600"/>
            <a:ext cx="2181225" cy="1006475"/>
          </a:xfrm>
          <a:prstGeom prst="rect">
            <a:avLst/>
          </a:prstGeom>
          <a:noFill/>
          <a:ln w="9525">
            <a:noFill/>
            <a:miter lim="800000"/>
            <a:headEnd/>
            <a:tailEnd/>
          </a:ln>
        </p:spPr>
        <p:txBody>
          <a:bodyPr>
            <a:spAutoFit/>
          </a:bodyPr>
          <a:lstStyle/>
          <a:p>
            <a:pPr algn="ctr"/>
            <a:r>
              <a:rPr lang="fa-IR" sz="6000">
                <a:solidFill>
                  <a:schemeClr val="accent2"/>
                </a:solidFill>
              </a:rPr>
              <a:t>کاتار</a:t>
            </a:r>
            <a:endParaRPr lang="en-US" sz="6000">
              <a:solidFill>
                <a:schemeClr val="accent2"/>
              </a:solidFill>
            </a:endParaRPr>
          </a:p>
        </p:txBody>
      </p:sp>
      <p:sp>
        <p:nvSpPr>
          <p:cNvPr id="15368" name="Text Box 8"/>
          <p:cNvSpPr txBox="1">
            <a:spLocks noChangeArrowheads="1"/>
          </p:cNvSpPr>
          <p:nvPr/>
        </p:nvSpPr>
        <p:spPr bwMode="auto">
          <a:xfrm>
            <a:off x="4500563" y="3068638"/>
            <a:ext cx="3600450" cy="1006475"/>
          </a:xfrm>
          <a:prstGeom prst="rect">
            <a:avLst/>
          </a:prstGeom>
          <a:noFill/>
          <a:ln w="9525">
            <a:noFill/>
            <a:miter lim="800000"/>
            <a:headEnd/>
            <a:tailEnd/>
          </a:ln>
        </p:spPr>
        <p:txBody>
          <a:bodyPr>
            <a:spAutoFit/>
          </a:bodyPr>
          <a:lstStyle/>
          <a:p>
            <a:pPr algn="ctr"/>
            <a:r>
              <a:rPr lang="fa-IR" sz="6000" dirty="0">
                <a:solidFill>
                  <a:schemeClr val="accent2"/>
                </a:solidFill>
              </a:rPr>
              <a:t>تب خفیف</a:t>
            </a:r>
            <a:endParaRPr lang="en-US" sz="6000" dirty="0">
              <a:solidFill>
                <a:schemeClr val="accent2"/>
              </a:solidFill>
            </a:endParaRPr>
          </a:p>
        </p:txBody>
      </p:sp>
      <p:sp>
        <p:nvSpPr>
          <p:cNvPr id="15369" name="Rectangle 9"/>
          <p:cNvSpPr>
            <a:spLocks noChangeArrowheads="1"/>
          </p:cNvSpPr>
          <p:nvPr/>
        </p:nvSpPr>
        <p:spPr bwMode="auto">
          <a:xfrm>
            <a:off x="7812088" y="4508500"/>
            <a:ext cx="215900" cy="215900"/>
          </a:xfrm>
          <a:prstGeom prst="rect">
            <a:avLst/>
          </a:prstGeom>
          <a:solidFill>
            <a:srgbClr val="FF0000"/>
          </a:solidFill>
          <a:ln w="9525">
            <a:solidFill>
              <a:schemeClr val="tx1"/>
            </a:solidFill>
            <a:miter lim="800000"/>
            <a:headEnd/>
            <a:tailEnd/>
          </a:ln>
        </p:spPr>
        <p:txBody>
          <a:bodyPr wrap="none" anchor="ctr"/>
          <a:lstStyle/>
          <a:p>
            <a:endParaRPr lang="fa-IR"/>
          </a:p>
        </p:txBody>
      </p:sp>
      <p:sp>
        <p:nvSpPr>
          <p:cNvPr id="15370" name="Text Box 10"/>
          <p:cNvSpPr txBox="1">
            <a:spLocks noChangeArrowheads="1"/>
          </p:cNvSpPr>
          <p:nvPr/>
        </p:nvSpPr>
        <p:spPr bwMode="auto">
          <a:xfrm>
            <a:off x="3851275" y="4076700"/>
            <a:ext cx="3979863" cy="1006475"/>
          </a:xfrm>
          <a:prstGeom prst="rect">
            <a:avLst/>
          </a:prstGeom>
          <a:noFill/>
          <a:ln w="9525">
            <a:noFill/>
            <a:miter lim="800000"/>
            <a:headEnd/>
            <a:tailEnd/>
          </a:ln>
        </p:spPr>
        <p:txBody>
          <a:bodyPr>
            <a:spAutoFit/>
          </a:bodyPr>
          <a:lstStyle/>
          <a:p>
            <a:pPr algn="ctr"/>
            <a:r>
              <a:rPr lang="fa-IR" sz="6000">
                <a:solidFill>
                  <a:schemeClr val="accent2"/>
                </a:solidFill>
              </a:rPr>
              <a:t>بثورات جلدی</a:t>
            </a:r>
            <a:endParaRPr lang="en-US" sz="6000">
              <a:solidFill>
                <a:schemeClr val="accent2"/>
              </a:solidFill>
            </a:endParaRPr>
          </a:p>
        </p:txBody>
      </p:sp>
      <p:sp>
        <p:nvSpPr>
          <p:cNvPr id="15371" name="Text Box 11"/>
          <p:cNvSpPr txBox="1">
            <a:spLocks noChangeArrowheads="1"/>
          </p:cNvSpPr>
          <p:nvPr/>
        </p:nvSpPr>
        <p:spPr bwMode="auto">
          <a:xfrm>
            <a:off x="5292725" y="4941888"/>
            <a:ext cx="2827338" cy="1006475"/>
          </a:xfrm>
          <a:prstGeom prst="rect">
            <a:avLst/>
          </a:prstGeom>
          <a:noFill/>
          <a:ln w="9525">
            <a:noFill/>
            <a:miter lim="800000"/>
            <a:headEnd/>
            <a:tailEnd/>
          </a:ln>
        </p:spPr>
        <p:txBody>
          <a:bodyPr>
            <a:spAutoFit/>
          </a:bodyPr>
          <a:lstStyle/>
          <a:p>
            <a:pPr algn="ctr"/>
            <a:r>
              <a:rPr lang="fa-IR" sz="6000">
                <a:solidFill>
                  <a:schemeClr val="accent2"/>
                </a:solidFill>
              </a:rPr>
              <a:t>خارش</a:t>
            </a:r>
            <a:endParaRPr lang="en-US" sz="6000">
              <a:solidFill>
                <a:schemeClr val="accent2"/>
              </a:solidFill>
            </a:endParaRPr>
          </a:p>
        </p:txBody>
      </p:sp>
      <p:sp>
        <p:nvSpPr>
          <p:cNvPr id="15372" name="Rectangle 12"/>
          <p:cNvSpPr>
            <a:spLocks noChangeArrowheads="1"/>
          </p:cNvSpPr>
          <p:nvPr/>
        </p:nvSpPr>
        <p:spPr bwMode="auto">
          <a:xfrm>
            <a:off x="7740650" y="5516563"/>
            <a:ext cx="215900" cy="215900"/>
          </a:xfrm>
          <a:prstGeom prst="rect">
            <a:avLst/>
          </a:prstGeom>
          <a:solidFill>
            <a:srgbClr val="FF0000"/>
          </a:solidFill>
          <a:ln w="9525">
            <a:solidFill>
              <a:schemeClr val="tx1"/>
            </a:solidFill>
            <a:miter lim="800000"/>
            <a:headEnd/>
            <a:tailEnd/>
          </a:ln>
        </p:spPr>
        <p:txBody>
          <a:bodyPr wrap="none" anchor="ctr"/>
          <a:lstStyle/>
          <a:p>
            <a:endParaRPr lang="fa-IR"/>
          </a:p>
        </p:txBody>
      </p:sp>
      <p:sp>
        <p:nvSpPr>
          <p:cNvPr id="15373" name="Text Box 13"/>
          <p:cNvSpPr txBox="1">
            <a:spLocks noChangeArrowheads="1"/>
          </p:cNvSpPr>
          <p:nvPr/>
        </p:nvSpPr>
        <p:spPr bwMode="auto">
          <a:xfrm>
            <a:off x="323850" y="836613"/>
            <a:ext cx="2395538" cy="4203700"/>
          </a:xfrm>
          <a:prstGeom prst="rect">
            <a:avLst/>
          </a:prstGeom>
          <a:noFill/>
          <a:ln w="9525">
            <a:noFill/>
            <a:miter lim="800000"/>
            <a:headEnd/>
            <a:tailEnd/>
          </a:ln>
        </p:spPr>
        <p:txBody>
          <a:bodyPr>
            <a:spAutoFit/>
          </a:bodyPr>
          <a:lstStyle/>
          <a:p>
            <a:r>
              <a:rPr lang="fa-IR" sz="5400">
                <a:solidFill>
                  <a:srgbClr val="FF00FF"/>
                </a:solidFill>
              </a:rPr>
              <a:t>ماکول</a:t>
            </a:r>
          </a:p>
          <a:p>
            <a:r>
              <a:rPr lang="fa-IR" sz="5400">
                <a:solidFill>
                  <a:srgbClr val="FF00FF"/>
                </a:solidFill>
              </a:rPr>
              <a:t>پاپول</a:t>
            </a:r>
          </a:p>
          <a:p>
            <a:r>
              <a:rPr lang="fa-IR" sz="5400">
                <a:solidFill>
                  <a:srgbClr val="FF00FF"/>
                </a:solidFill>
              </a:rPr>
              <a:t>وزیکول </a:t>
            </a:r>
          </a:p>
          <a:p>
            <a:r>
              <a:rPr lang="fa-IR" sz="5400">
                <a:solidFill>
                  <a:srgbClr val="FF00FF"/>
                </a:solidFill>
              </a:rPr>
              <a:t>پوستول</a:t>
            </a:r>
          </a:p>
          <a:p>
            <a:r>
              <a:rPr lang="fa-IR" sz="5400">
                <a:solidFill>
                  <a:srgbClr val="FF00FF"/>
                </a:solidFill>
              </a:rPr>
              <a:t>کروت</a:t>
            </a:r>
            <a:endParaRPr lang="en-US" sz="5400">
              <a:solidFill>
                <a:srgbClr val="FF00FF"/>
              </a:solidFill>
            </a:endParaRPr>
          </a:p>
        </p:txBody>
      </p:sp>
      <p:sp>
        <p:nvSpPr>
          <p:cNvPr id="15374" name="Text Box 14"/>
          <p:cNvSpPr txBox="1">
            <a:spLocks noChangeArrowheads="1"/>
          </p:cNvSpPr>
          <p:nvPr/>
        </p:nvSpPr>
        <p:spPr bwMode="auto">
          <a:xfrm>
            <a:off x="0" y="5013325"/>
            <a:ext cx="4067175" cy="1920875"/>
          </a:xfrm>
          <a:prstGeom prst="rect">
            <a:avLst/>
          </a:prstGeom>
          <a:noFill/>
          <a:ln w="9525">
            <a:noFill/>
            <a:miter lim="800000"/>
            <a:headEnd/>
            <a:tailEnd/>
          </a:ln>
        </p:spPr>
        <p:txBody>
          <a:bodyPr>
            <a:spAutoFit/>
          </a:bodyPr>
          <a:lstStyle/>
          <a:p>
            <a:pPr algn="ctr"/>
            <a:r>
              <a:rPr lang="fa-IR" sz="4000">
                <a:solidFill>
                  <a:srgbClr val="3B6D43"/>
                </a:solidFill>
              </a:rPr>
              <a:t>از چند تا - تا 2000 تادر صورت،تنه و مخاطات</a:t>
            </a:r>
            <a:endParaRPr lang="en-US" sz="4000">
              <a:solidFill>
                <a:srgbClr val="3B6D43"/>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176"/>
          <p:cNvPicPr>
            <a:picLocks noChangeAspect="1" noChangeArrowheads="1"/>
          </p:cNvPicPr>
          <p:nvPr/>
        </p:nvPicPr>
        <p:blipFill>
          <a:blip r:embed="rId2" cstate="print"/>
          <a:srcRect/>
          <a:stretch>
            <a:fillRect/>
          </a:stretch>
        </p:blipFill>
        <p:spPr bwMode="auto">
          <a:xfrm>
            <a:off x="250825" y="1196975"/>
            <a:ext cx="3097213" cy="3311525"/>
          </a:xfrm>
          <a:prstGeom prst="rect">
            <a:avLst/>
          </a:prstGeom>
          <a:noFill/>
          <a:ln w="9525">
            <a:noFill/>
            <a:miter lim="800000"/>
            <a:headEnd/>
            <a:tailEnd/>
          </a:ln>
        </p:spPr>
      </p:pic>
      <p:pic>
        <p:nvPicPr>
          <p:cNvPr id="17411" name="Picture 3" descr="177"/>
          <p:cNvPicPr>
            <a:picLocks noChangeAspect="1" noChangeArrowheads="1"/>
          </p:cNvPicPr>
          <p:nvPr/>
        </p:nvPicPr>
        <p:blipFill>
          <a:blip r:embed="rId3" cstate="print"/>
          <a:srcRect/>
          <a:stretch>
            <a:fillRect/>
          </a:stretch>
        </p:blipFill>
        <p:spPr bwMode="auto">
          <a:xfrm>
            <a:off x="4140200" y="1268413"/>
            <a:ext cx="4775200" cy="3263900"/>
          </a:xfrm>
          <a:prstGeom prst="rect">
            <a:avLst/>
          </a:prstGeom>
          <a:noFill/>
          <a:ln w="9525">
            <a:noFill/>
            <a:miter lim="800000"/>
            <a:headEnd/>
            <a:tailEnd/>
          </a:ln>
        </p:spPr>
      </p:pic>
      <p:sp>
        <p:nvSpPr>
          <p:cNvPr id="17412" name="Text Box 4"/>
          <p:cNvSpPr txBox="1">
            <a:spLocks noChangeArrowheads="1"/>
          </p:cNvSpPr>
          <p:nvPr/>
        </p:nvSpPr>
        <p:spPr bwMode="auto">
          <a:xfrm>
            <a:off x="900113" y="4797425"/>
            <a:ext cx="5688012" cy="1006475"/>
          </a:xfrm>
          <a:prstGeom prst="rect">
            <a:avLst/>
          </a:prstGeom>
          <a:noFill/>
          <a:ln w="9525">
            <a:noFill/>
            <a:miter lim="800000"/>
            <a:headEnd/>
            <a:tailEnd/>
          </a:ln>
        </p:spPr>
        <p:txBody>
          <a:bodyPr>
            <a:spAutoFit/>
          </a:bodyPr>
          <a:lstStyle/>
          <a:p>
            <a:r>
              <a:rPr lang="fa-IR" sz="6000">
                <a:solidFill>
                  <a:schemeClr val="accent2"/>
                </a:solidFill>
              </a:rPr>
              <a:t>گرفتاری صورت </a:t>
            </a:r>
            <a:endParaRPr lang="en-US" sz="6000">
              <a:solidFill>
                <a:schemeClr val="accent2"/>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170"/>
          <p:cNvPicPr>
            <a:picLocks noChangeAspect="1" noChangeArrowheads="1"/>
          </p:cNvPicPr>
          <p:nvPr/>
        </p:nvPicPr>
        <p:blipFill>
          <a:blip r:embed="rId2" cstate="print"/>
          <a:srcRect/>
          <a:stretch>
            <a:fillRect/>
          </a:stretch>
        </p:blipFill>
        <p:spPr bwMode="auto">
          <a:xfrm>
            <a:off x="3995738" y="333375"/>
            <a:ext cx="4775200" cy="6264275"/>
          </a:xfrm>
          <a:prstGeom prst="rect">
            <a:avLst/>
          </a:prstGeom>
          <a:noFill/>
          <a:ln w="9525">
            <a:noFill/>
            <a:miter lim="800000"/>
            <a:headEnd/>
            <a:tailEnd/>
          </a:ln>
        </p:spPr>
      </p:pic>
      <p:sp>
        <p:nvSpPr>
          <p:cNvPr id="18435" name="Text Box 4"/>
          <p:cNvSpPr txBox="1">
            <a:spLocks noChangeArrowheads="1"/>
          </p:cNvSpPr>
          <p:nvPr/>
        </p:nvSpPr>
        <p:spPr bwMode="auto">
          <a:xfrm>
            <a:off x="468313" y="1916113"/>
            <a:ext cx="2879725" cy="2286000"/>
          </a:xfrm>
          <a:prstGeom prst="rect">
            <a:avLst/>
          </a:prstGeom>
          <a:noFill/>
          <a:ln w="9525">
            <a:noFill/>
            <a:miter lim="800000"/>
            <a:headEnd/>
            <a:tailEnd/>
          </a:ln>
        </p:spPr>
        <p:txBody>
          <a:bodyPr>
            <a:spAutoFit/>
          </a:bodyPr>
          <a:lstStyle/>
          <a:p>
            <a:pPr algn="ctr"/>
            <a:r>
              <a:rPr lang="fa-IR" sz="7200">
                <a:solidFill>
                  <a:srgbClr val="3B6D43"/>
                </a:solidFill>
              </a:rPr>
              <a:t>گرفتاری تنه</a:t>
            </a:r>
            <a:endParaRPr lang="en-US" sz="7200">
              <a:solidFill>
                <a:srgbClr val="3B6D43"/>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173"/>
          <p:cNvPicPr>
            <a:picLocks noChangeAspect="1" noChangeArrowheads="1"/>
          </p:cNvPicPr>
          <p:nvPr/>
        </p:nvPicPr>
        <p:blipFill>
          <a:blip r:embed="rId2" cstate="print"/>
          <a:srcRect/>
          <a:stretch>
            <a:fillRect/>
          </a:stretch>
        </p:blipFill>
        <p:spPr bwMode="auto">
          <a:xfrm>
            <a:off x="395288" y="333375"/>
            <a:ext cx="8353425" cy="5183188"/>
          </a:xfrm>
          <a:prstGeom prst="rect">
            <a:avLst/>
          </a:prstGeom>
          <a:noFill/>
          <a:ln w="9525">
            <a:noFill/>
            <a:miter lim="800000"/>
            <a:headEnd/>
            <a:tailEnd/>
          </a:ln>
        </p:spPr>
      </p:pic>
      <p:sp>
        <p:nvSpPr>
          <p:cNvPr id="19459" name="Text Box 3"/>
          <p:cNvSpPr txBox="1">
            <a:spLocks noChangeArrowheads="1"/>
          </p:cNvSpPr>
          <p:nvPr/>
        </p:nvSpPr>
        <p:spPr bwMode="auto">
          <a:xfrm>
            <a:off x="0" y="5516563"/>
            <a:ext cx="8172450" cy="1098550"/>
          </a:xfrm>
          <a:prstGeom prst="rect">
            <a:avLst/>
          </a:prstGeom>
          <a:noFill/>
          <a:ln w="9525">
            <a:noFill/>
            <a:miter lim="800000"/>
            <a:headEnd/>
            <a:tailEnd/>
          </a:ln>
        </p:spPr>
        <p:txBody>
          <a:bodyPr>
            <a:spAutoFit/>
          </a:bodyPr>
          <a:lstStyle/>
          <a:p>
            <a:r>
              <a:rPr lang="fa-IR" sz="6600">
                <a:solidFill>
                  <a:schemeClr val="accent2"/>
                </a:solidFill>
              </a:rPr>
              <a:t>گرفتاری پوست و مخاطات</a:t>
            </a:r>
            <a:r>
              <a:rPr lang="fa-IR" sz="6600"/>
              <a:t> </a:t>
            </a:r>
            <a:endParaRPr lang="en-US" sz="660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WordArt 2"/>
          <p:cNvSpPr>
            <a:spLocks noChangeArrowheads="1" noChangeShapeType="1" noTextEdit="1"/>
          </p:cNvSpPr>
          <p:nvPr/>
        </p:nvSpPr>
        <p:spPr bwMode="auto">
          <a:xfrm>
            <a:off x="0" y="0"/>
            <a:ext cx="3419475" cy="3357563"/>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fa-IR" sz="3600" kern="10">
                <a:ln w="9525">
                  <a:round/>
                  <a:headEnd/>
                  <a:tailEnd/>
                </a:ln>
                <a:gradFill rotWithShape="1">
                  <a:gsLst>
                    <a:gs pos="0">
                      <a:srgbClr val="FFE701"/>
                    </a:gs>
                    <a:gs pos="100000">
                      <a:srgbClr val="FE3E02"/>
                    </a:gs>
                  </a:gsLst>
                  <a:lin ang="5400000" scaled="1"/>
                </a:gradFill>
                <a:latin typeface="Arial"/>
                <a:cs typeface="Arial"/>
              </a:rPr>
              <a:t>پیشگیری:</a:t>
            </a:r>
          </a:p>
        </p:txBody>
      </p:sp>
      <p:sp>
        <p:nvSpPr>
          <p:cNvPr id="21507" name="Oval 3"/>
          <p:cNvSpPr>
            <a:spLocks noChangeArrowheads="1"/>
          </p:cNvSpPr>
          <p:nvPr/>
        </p:nvSpPr>
        <p:spPr bwMode="auto">
          <a:xfrm>
            <a:off x="8532813" y="620713"/>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08" name="Oval 4"/>
          <p:cNvSpPr>
            <a:spLocks noChangeArrowheads="1"/>
          </p:cNvSpPr>
          <p:nvPr/>
        </p:nvSpPr>
        <p:spPr bwMode="auto">
          <a:xfrm>
            <a:off x="8532813" y="1341438"/>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09" name="Oval 5"/>
          <p:cNvSpPr>
            <a:spLocks noChangeArrowheads="1"/>
          </p:cNvSpPr>
          <p:nvPr/>
        </p:nvSpPr>
        <p:spPr bwMode="auto">
          <a:xfrm>
            <a:off x="8532813" y="2060575"/>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10" name="Oval 6"/>
          <p:cNvSpPr>
            <a:spLocks noChangeArrowheads="1"/>
          </p:cNvSpPr>
          <p:nvPr/>
        </p:nvSpPr>
        <p:spPr bwMode="auto">
          <a:xfrm>
            <a:off x="8532813" y="2852738"/>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11" name="Oval 7"/>
          <p:cNvSpPr>
            <a:spLocks noChangeArrowheads="1"/>
          </p:cNvSpPr>
          <p:nvPr/>
        </p:nvSpPr>
        <p:spPr bwMode="auto">
          <a:xfrm>
            <a:off x="8532813" y="5084763"/>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12" name="Oval 9"/>
          <p:cNvSpPr>
            <a:spLocks noChangeArrowheads="1"/>
          </p:cNvSpPr>
          <p:nvPr/>
        </p:nvSpPr>
        <p:spPr bwMode="auto">
          <a:xfrm>
            <a:off x="8532813" y="3644900"/>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13" name="Oval 10"/>
          <p:cNvSpPr>
            <a:spLocks noChangeArrowheads="1"/>
          </p:cNvSpPr>
          <p:nvPr/>
        </p:nvSpPr>
        <p:spPr bwMode="auto">
          <a:xfrm>
            <a:off x="8532813" y="4365625"/>
            <a:ext cx="287337" cy="266700"/>
          </a:xfrm>
          <a:prstGeom prst="ellipse">
            <a:avLst/>
          </a:prstGeom>
          <a:solidFill>
            <a:srgbClr val="FF9900"/>
          </a:solidFill>
          <a:ln w="9525">
            <a:solidFill>
              <a:schemeClr val="tx1"/>
            </a:solidFill>
            <a:round/>
            <a:headEnd/>
            <a:tailEnd/>
          </a:ln>
        </p:spPr>
        <p:txBody>
          <a:bodyPr wrap="none" anchor="ctr"/>
          <a:lstStyle/>
          <a:p>
            <a:endParaRPr lang="fa-IR"/>
          </a:p>
        </p:txBody>
      </p:sp>
      <p:sp>
        <p:nvSpPr>
          <p:cNvPr id="21514" name="Text Box 11"/>
          <p:cNvSpPr txBox="1">
            <a:spLocks noChangeArrowheads="1"/>
          </p:cNvSpPr>
          <p:nvPr/>
        </p:nvSpPr>
        <p:spPr bwMode="auto">
          <a:xfrm>
            <a:off x="3348038" y="352425"/>
            <a:ext cx="5184775" cy="641350"/>
          </a:xfrm>
          <a:prstGeom prst="rect">
            <a:avLst/>
          </a:prstGeom>
          <a:noFill/>
          <a:ln w="9525">
            <a:noFill/>
            <a:miter lim="800000"/>
            <a:headEnd/>
            <a:tailEnd/>
          </a:ln>
        </p:spPr>
        <p:txBody>
          <a:bodyPr>
            <a:spAutoFit/>
          </a:bodyPr>
          <a:lstStyle/>
          <a:p>
            <a:r>
              <a:rPr lang="fa-IR" sz="3600" dirty="0">
                <a:solidFill>
                  <a:srgbClr val="FF0000"/>
                </a:solidFill>
              </a:rPr>
              <a:t>واکسیناسیون (زنده ضعیف شده).</a:t>
            </a:r>
            <a:endParaRPr lang="en-US" sz="3600" dirty="0">
              <a:solidFill>
                <a:srgbClr val="FF0000"/>
              </a:solidFill>
            </a:endParaRPr>
          </a:p>
        </p:txBody>
      </p:sp>
      <p:sp>
        <p:nvSpPr>
          <p:cNvPr id="21515" name="Text Box 12"/>
          <p:cNvSpPr txBox="1">
            <a:spLocks noChangeArrowheads="1"/>
          </p:cNvSpPr>
          <p:nvPr/>
        </p:nvSpPr>
        <p:spPr bwMode="auto">
          <a:xfrm>
            <a:off x="3924300" y="1125538"/>
            <a:ext cx="4556125" cy="641350"/>
          </a:xfrm>
          <a:prstGeom prst="rect">
            <a:avLst/>
          </a:prstGeom>
          <a:noFill/>
          <a:ln w="9525">
            <a:noFill/>
            <a:miter lim="800000"/>
            <a:headEnd/>
            <a:tailEnd/>
          </a:ln>
        </p:spPr>
        <p:txBody>
          <a:bodyPr>
            <a:spAutoFit/>
          </a:bodyPr>
          <a:lstStyle/>
          <a:p>
            <a:r>
              <a:rPr lang="en-US" sz="3600" dirty="0"/>
              <a:t>VZIG</a:t>
            </a:r>
          </a:p>
        </p:txBody>
      </p:sp>
      <p:sp>
        <p:nvSpPr>
          <p:cNvPr id="21516" name="Text Box 13"/>
          <p:cNvSpPr txBox="1">
            <a:spLocks noChangeArrowheads="1"/>
          </p:cNvSpPr>
          <p:nvPr/>
        </p:nvSpPr>
        <p:spPr bwMode="auto">
          <a:xfrm>
            <a:off x="2987675" y="1844675"/>
            <a:ext cx="5492750" cy="641350"/>
          </a:xfrm>
          <a:prstGeom prst="rect">
            <a:avLst/>
          </a:prstGeom>
          <a:noFill/>
          <a:ln w="9525">
            <a:noFill/>
            <a:miter lim="800000"/>
            <a:headEnd/>
            <a:tailEnd/>
          </a:ln>
        </p:spPr>
        <p:txBody>
          <a:bodyPr>
            <a:spAutoFit/>
          </a:bodyPr>
          <a:lstStyle/>
          <a:p>
            <a:r>
              <a:rPr lang="fa-IR" sz="3600" dirty="0">
                <a:solidFill>
                  <a:srgbClr val="FF0000"/>
                </a:solidFill>
              </a:rPr>
              <a:t>شستن مکرر دست ها</a:t>
            </a:r>
            <a:endParaRPr lang="en-US" sz="3600" dirty="0">
              <a:solidFill>
                <a:srgbClr val="FF0000"/>
              </a:solidFill>
            </a:endParaRPr>
          </a:p>
        </p:txBody>
      </p:sp>
      <p:sp>
        <p:nvSpPr>
          <p:cNvPr id="21517" name="Text Box 14"/>
          <p:cNvSpPr txBox="1">
            <a:spLocks noChangeArrowheads="1"/>
          </p:cNvSpPr>
          <p:nvPr/>
        </p:nvSpPr>
        <p:spPr bwMode="auto">
          <a:xfrm>
            <a:off x="2195513" y="2636838"/>
            <a:ext cx="6264275" cy="641350"/>
          </a:xfrm>
          <a:prstGeom prst="rect">
            <a:avLst/>
          </a:prstGeom>
          <a:noFill/>
          <a:ln w="9525">
            <a:noFill/>
            <a:miter lim="800000"/>
            <a:headEnd/>
            <a:tailEnd/>
          </a:ln>
        </p:spPr>
        <p:txBody>
          <a:bodyPr>
            <a:spAutoFit/>
          </a:bodyPr>
          <a:lstStyle/>
          <a:p>
            <a:r>
              <a:rPr lang="fa-IR" sz="3600" dirty="0"/>
              <a:t>کوتاه کردن ناخن ها</a:t>
            </a:r>
            <a:endParaRPr lang="en-US" sz="3600" dirty="0"/>
          </a:p>
        </p:txBody>
      </p:sp>
      <p:sp>
        <p:nvSpPr>
          <p:cNvPr id="21518" name="Text Box 15"/>
          <p:cNvSpPr txBox="1">
            <a:spLocks noChangeArrowheads="1"/>
          </p:cNvSpPr>
          <p:nvPr/>
        </p:nvSpPr>
        <p:spPr bwMode="auto">
          <a:xfrm>
            <a:off x="2268538" y="3429000"/>
            <a:ext cx="6140450" cy="641350"/>
          </a:xfrm>
          <a:prstGeom prst="rect">
            <a:avLst/>
          </a:prstGeom>
          <a:noFill/>
          <a:ln w="9525">
            <a:noFill/>
            <a:miter lim="800000"/>
            <a:headEnd/>
            <a:tailEnd/>
          </a:ln>
        </p:spPr>
        <p:txBody>
          <a:bodyPr>
            <a:spAutoFit/>
          </a:bodyPr>
          <a:lstStyle/>
          <a:p>
            <a:r>
              <a:rPr lang="fa-IR" sz="3600" dirty="0">
                <a:solidFill>
                  <a:srgbClr val="FF0000"/>
                </a:solidFill>
              </a:rPr>
              <a:t>استحمام روزانه</a:t>
            </a:r>
            <a:endParaRPr lang="en-US" sz="3600" dirty="0">
              <a:solidFill>
                <a:srgbClr val="FF0000"/>
              </a:solidFill>
            </a:endParaRPr>
          </a:p>
        </p:txBody>
      </p:sp>
      <p:sp>
        <p:nvSpPr>
          <p:cNvPr id="21519" name="Text Box 16"/>
          <p:cNvSpPr txBox="1">
            <a:spLocks noChangeArrowheads="1"/>
          </p:cNvSpPr>
          <p:nvPr/>
        </p:nvSpPr>
        <p:spPr bwMode="auto">
          <a:xfrm>
            <a:off x="2484438" y="4149725"/>
            <a:ext cx="6048375" cy="641350"/>
          </a:xfrm>
          <a:prstGeom prst="rect">
            <a:avLst/>
          </a:prstGeom>
          <a:noFill/>
          <a:ln w="9525">
            <a:noFill/>
            <a:miter lim="800000"/>
            <a:headEnd/>
            <a:tailEnd/>
          </a:ln>
        </p:spPr>
        <p:txBody>
          <a:bodyPr>
            <a:spAutoFit/>
          </a:bodyPr>
          <a:lstStyle/>
          <a:p>
            <a:r>
              <a:rPr lang="fa-IR" sz="3600" dirty="0"/>
              <a:t>عدم تجویز آسپیرین</a:t>
            </a:r>
            <a:endParaRPr lang="en-US" sz="3600" dirty="0"/>
          </a:p>
        </p:txBody>
      </p:sp>
      <p:sp>
        <p:nvSpPr>
          <p:cNvPr id="21520" name="Text Box 17"/>
          <p:cNvSpPr txBox="1">
            <a:spLocks noChangeArrowheads="1"/>
          </p:cNvSpPr>
          <p:nvPr/>
        </p:nvSpPr>
        <p:spPr bwMode="auto">
          <a:xfrm>
            <a:off x="323850" y="4868863"/>
            <a:ext cx="8085138" cy="641350"/>
          </a:xfrm>
          <a:prstGeom prst="rect">
            <a:avLst/>
          </a:prstGeom>
          <a:noFill/>
          <a:ln w="9525">
            <a:noFill/>
            <a:miter lim="800000"/>
            <a:headEnd/>
            <a:tailEnd/>
          </a:ln>
        </p:spPr>
        <p:txBody>
          <a:bodyPr>
            <a:spAutoFit/>
          </a:bodyPr>
          <a:lstStyle/>
          <a:p>
            <a:r>
              <a:rPr lang="fa-IR" sz="3600" dirty="0">
                <a:solidFill>
                  <a:srgbClr val="FF0000"/>
                </a:solidFill>
              </a:rPr>
              <a:t>تجویز آسیکلوویر در موارد خطیر در 24 ساعت اول</a:t>
            </a:r>
            <a:endParaRPr lang="en-US" sz="3600" dirty="0">
              <a:solidFill>
                <a:srgbClr val="FF0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anging_laundry"/>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120"/>
          <p:cNvPicPr>
            <a:picLocks noChangeAspect="1" noChangeArrowheads="1"/>
          </p:cNvPicPr>
          <p:nvPr/>
        </p:nvPicPr>
        <p:blipFill>
          <a:blip r:embed="rId2" cstate="print"/>
          <a:srcRect/>
          <a:stretch>
            <a:fillRect/>
          </a:stretch>
        </p:blipFill>
        <p:spPr bwMode="auto">
          <a:xfrm>
            <a:off x="3563938" y="476250"/>
            <a:ext cx="5580062" cy="6121400"/>
          </a:xfrm>
          <a:prstGeom prst="rect">
            <a:avLst/>
          </a:prstGeom>
          <a:noFill/>
          <a:ln w="9525">
            <a:noFill/>
            <a:miter lim="800000"/>
            <a:headEnd/>
            <a:tailEnd/>
          </a:ln>
        </p:spPr>
      </p:pic>
      <p:sp>
        <p:nvSpPr>
          <p:cNvPr id="23555" name="WordArt 3"/>
          <p:cNvSpPr>
            <a:spLocks noChangeArrowheads="1" noChangeShapeType="1" noTextEdit="1"/>
          </p:cNvSpPr>
          <p:nvPr/>
        </p:nvSpPr>
        <p:spPr bwMode="auto">
          <a:xfrm>
            <a:off x="395288" y="-387350"/>
            <a:ext cx="2592387" cy="5256213"/>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زونا</a:t>
            </a:r>
          </a:p>
        </p:txBody>
      </p:sp>
      <p:sp>
        <p:nvSpPr>
          <p:cNvPr id="23556" name="WordArt 4"/>
          <p:cNvSpPr>
            <a:spLocks noChangeArrowheads="1" noChangeShapeType="1" noTextEdit="1"/>
          </p:cNvSpPr>
          <p:nvPr/>
        </p:nvSpPr>
        <p:spPr bwMode="auto">
          <a:xfrm>
            <a:off x="1042988" y="2420938"/>
            <a:ext cx="2736850" cy="4032250"/>
          </a:xfrm>
          <a:prstGeom prst="rect">
            <a:avLst/>
          </a:prstGeom>
        </p:spPr>
        <p:txBody>
          <a:bodyPr wrap="none" fromWordArt="1">
            <a:prstTxWarp prst="textSlantUp">
              <a:avLst>
                <a:gd name="adj" fmla="val 55556"/>
              </a:avLst>
            </a:prstTxWarp>
          </a:bodyPr>
          <a:lstStyle/>
          <a:p>
            <a:pPr algn="ctr" rtl="0"/>
            <a:r>
              <a:rPr lang="en-US" sz="3600" kern="10">
                <a:ln w="9525">
                  <a:solidFill>
                    <a:srgbClr val="000000"/>
                  </a:solidFill>
                  <a:round/>
                  <a:headEnd/>
                  <a:tailEnd/>
                </a:ln>
                <a:solidFill>
                  <a:srgbClr val="000000"/>
                </a:solidFill>
                <a:latin typeface="Arial Black"/>
              </a:rPr>
              <a:t>Shingles</a:t>
            </a:r>
            <a:endParaRPr lang="fa-IR" sz="3600" kern="10">
              <a:ln w="9525">
                <a:solidFill>
                  <a:srgbClr val="000000"/>
                </a:solidFill>
                <a:round/>
                <a:headEnd/>
                <a:tailEnd/>
              </a:ln>
              <a:solidFill>
                <a:srgbClr val="000000"/>
              </a:solidFill>
              <a:latin typeface="Arial Black"/>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WordArt 2"/>
          <p:cNvSpPr>
            <a:spLocks noChangeArrowheads="1" noChangeShapeType="1" noTextEdit="1"/>
          </p:cNvSpPr>
          <p:nvPr/>
        </p:nvSpPr>
        <p:spPr bwMode="auto">
          <a:xfrm>
            <a:off x="179388" y="0"/>
            <a:ext cx="1800225" cy="2924175"/>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تعریف</a:t>
            </a:r>
          </a:p>
        </p:txBody>
      </p:sp>
      <p:sp>
        <p:nvSpPr>
          <p:cNvPr id="24579" name="Text Box 3"/>
          <p:cNvSpPr txBox="1">
            <a:spLocks noChangeArrowheads="1"/>
          </p:cNvSpPr>
          <p:nvPr/>
        </p:nvSpPr>
        <p:spPr bwMode="auto">
          <a:xfrm>
            <a:off x="1979613" y="260350"/>
            <a:ext cx="6913562" cy="6792913"/>
          </a:xfrm>
          <a:prstGeom prst="rect">
            <a:avLst/>
          </a:prstGeom>
          <a:noFill/>
          <a:ln w="9525">
            <a:noFill/>
            <a:miter lim="800000"/>
            <a:headEnd/>
            <a:tailEnd/>
          </a:ln>
        </p:spPr>
        <p:txBody>
          <a:bodyPr>
            <a:spAutoFit/>
          </a:bodyPr>
          <a:lstStyle/>
          <a:p>
            <a:r>
              <a:rPr lang="fa-IR" sz="3200" dirty="0"/>
              <a:t>زونا یک بیماری </a:t>
            </a:r>
            <a:r>
              <a:rPr lang="fa-IR" sz="3200" dirty="0">
                <a:solidFill>
                  <a:srgbClr val="0000FF"/>
                </a:solidFill>
              </a:rPr>
              <a:t>ماکولو  پاپولو  وزیکولو  بولوز</a:t>
            </a:r>
            <a:r>
              <a:rPr lang="fa-IR" sz="3200" dirty="0"/>
              <a:t> </a:t>
            </a:r>
            <a:r>
              <a:rPr lang="fa-IR" sz="3200" dirty="0">
                <a:solidFill>
                  <a:srgbClr val="990099"/>
                </a:solidFill>
              </a:rPr>
              <a:t>عصبی پوستی</a:t>
            </a:r>
            <a:r>
              <a:rPr lang="fa-IR" sz="3200" dirty="0"/>
              <a:t> است.</a:t>
            </a:r>
          </a:p>
          <a:p>
            <a:endParaRPr lang="fa-IR" sz="3200" dirty="0"/>
          </a:p>
          <a:p>
            <a:r>
              <a:rPr lang="fa-IR" sz="3200" dirty="0"/>
              <a:t>در این بیماری </a:t>
            </a:r>
            <a:r>
              <a:rPr lang="fa-IR" sz="3200" dirty="0">
                <a:solidFill>
                  <a:srgbClr val="008000"/>
                </a:solidFill>
              </a:rPr>
              <a:t>ویروس </a:t>
            </a:r>
            <a:r>
              <a:rPr lang="fa-IR" sz="3200" dirty="0"/>
              <a:t>مولد بیماری، در </a:t>
            </a:r>
            <a:r>
              <a:rPr lang="fa-IR" sz="3200" dirty="0">
                <a:solidFill>
                  <a:srgbClr val="008000"/>
                </a:solidFill>
              </a:rPr>
              <a:t>اعصاب نخاعی</a:t>
            </a:r>
            <a:r>
              <a:rPr lang="fa-IR" sz="3200" dirty="0"/>
              <a:t> به صورت </a:t>
            </a:r>
            <a:r>
              <a:rPr lang="fa-IR" sz="3200" dirty="0">
                <a:solidFill>
                  <a:srgbClr val="008000"/>
                </a:solidFill>
              </a:rPr>
              <a:t>خفته</a:t>
            </a:r>
            <a:r>
              <a:rPr lang="fa-IR" sz="3200" dirty="0"/>
              <a:t> باقی می ماند و با بروز:</a:t>
            </a:r>
          </a:p>
          <a:p>
            <a:endParaRPr lang="fa-IR" sz="3200" dirty="0"/>
          </a:p>
          <a:p>
            <a:r>
              <a:rPr lang="fa-IR" sz="3200" dirty="0">
                <a:solidFill>
                  <a:srgbClr val="FF0000"/>
                </a:solidFill>
              </a:rPr>
              <a:t>افت ایمنی – یک ضربه – یک عمل جراحی – استرس – افزایش سن –و ...</a:t>
            </a:r>
          </a:p>
          <a:p>
            <a:endParaRPr lang="fa-IR" sz="3200" dirty="0">
              <a:solidFill>
                <a:srgbClr val="FF0000"/>
              </a:solidFill>
            </a:endParaRPr>
          </a:p>
          <a:p>
            <a:r>
              <a:rPr lang="fa-IR" sz="3200" dirty="0">
                <a:solidFill>
                  <a:srgbClr val="993300"/>
                </a:solidFill>
              </a:rPr>
              <a:t>باز فعال</a:t>
            </a:r>
            <a:r>
              <a:rPr lang="fa-IR" sz="3200" dirty="0"/>
              <a:t> شده و از طریق </a:t>
            </a:r>
            <a:r>
              <a:rPr lang="fa-IR" sz="3200" dirty="0">
                <a:solidFill>
                  <a:srgbClr val="990099"/>
                </a:solidFill>
              </a:rPr>
              <a:t>درماتوم</a:t>
            </a:r>
            <a:r>
              <a:rPr lang="fa-IR" sz="3200" dirty="0">
                <a:solidFill>
                  <a:srgbClr val="FF9900"/>
                </a:solidFill>
              </a:rPr>
              <a:t> </a:t>
            </a:r>
            <a:r>
              <a:rPr lang="fa-IR" sz="3200" dirty="0"/>
              <a:t>مربوطه ،به پوست باز می گردد و ضایعات </a:t>
            </a:r>
            <a:r>
              <a:rPr lang="fa-IR" sz="3200" dirty="0">
                <a:solidFill>
                  <a:schemeClr val="accent2"/>
                </a:solidFill>
              </a:rPr>
              <a:t>کاملا یک طرفه ای</a:t>
            </a:r>
            <a:r>
              <a:rPr lang="fa-IR" sz="3200" dirty="0"/>
              <a:t> را ایجاد می نماید.</a:t>
            </a:r>
            <a:endParaRPr lang="en-US" sz="3200" dirty="0"/>
          </a:p>
          <a:p>
            <a:endParaRPr lang="fa-IR" sz="3200" dirty="0"/>
          </a:p>
          <a:p>
            <a:endParaRPr lang="fa-I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blinds(horizontal)">
                                      <p:cBhvr>
                                        <p:cTn id="7"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22"/>
          <p:cNvPicPr>
            <a:picLocks noChangeAspect="1" noChangeArrowheads="1"/>
          </p:cNvPicPr>
          <p:nvPr/>
        </p:nvPicPr>
        <p:blipFill>
          <a:blip r:embed="rId2" cstate="print"/>
          <a:srcRect/>
          <a:stretch>
            <a:fillRect/>
          </a:stretch>
        </p:blipFill>
        <p:spPr bwMode="auto">
          <a:xfrm>
            <a:off x="2771775" y="476250"/>
            <a:ext cx="3671888" cy="4608513"/>
          </a:xfrm>
          <a:prstGeom prst="rect">
            <a:avLst/>
          </a:prstGeom>
          <a:noFill/>
          <a:ln w="9525">
            <a:noFill/>
            <a:miter lim="800000"/>
            <a:headEnd/>
            <a:tailEnd/>
          </a:ln>
        </p:spPr>
      </p:pic>
      <p:sp>
        <p:nvSpPr>
          <p:cNvPr id="25603" name="Text Box 3"/>
          <p:cNvSpPr txBox="1">
            <a:spLocks noChangeArrowheads="1"/>
          </p:cNvSpPr>
          <p:nvPr/>
        </p:nvSpPr>
        <p:spPr bwMode="auto">
          <a:xfrm>
            <a:off x="0" y="5084763"/>
            <a:ext cx="8964613" cy="1006475"/>
          </a:xfrm>
          <a:prstGeom prst="rect">
            <a:avLst/>
          </a:prstGeom>
          <a:noFill/>
          <a:ln w="9525">
            <a:noFill/>
            <a:miter lim="800000"/>
            <a:headEnd/>
            <a:tailEnd/>
          </a:ln>
        </p:spPr>
        <p:txBody>
          <a:bodyPr>
            <a:spAutoFit/>
          </a:bodyPr>
          <a:lstStyle/>
          <a:p>
            <a:r>
              <a:rPr lang="fa-IR" sz="6000"/>
              <a:t>واکسیناسیون علیه زونا در سالمندان</a:t>
            </a:r>
            <a:endParaRPr lang="en-US" sz="600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WordArt 2"/>
          <p:cNvSpPr>
            <a:spLocks noChangeArrowheads="1" noChangeShapeType="1" noTextEdit="1"/>
          </p:cNvSpPr>
          <p:nvPr/>
        </p:nvSpPr>
        <p:spPr bwMode="auto">
          <a:xfrm>
            <a:off x="611188" y="0"/>
            <a:ext cx="2305050" cy="3500438"/>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ضایعات تبخالی</a:t>
            </a:r>
          </a:p>
        </p:txBody>
      </p:sp>
      <p:pic>
        <p:nvPicPr>
          <p:cNvPr id="27651" name="Picture 3" descr="22"/>
          <p:cNvPicPr>
            <a:picLocks noChangeAspect="1" noChangeArrowheads="1"/>
          </p:cNvPicPr>
          <p:nvPr/>
        </p:nvPicPr>
        <p:blipFill>
          <a:blip r:embed="rId2" cstate="print"/>
          <a:srcRect/>
          <a:stretch>
            <a:fillRect/>
          </a:stretch>
        </p:blipFill>
        <p:spPr bwMode="auto">
          <a:xfrm>
            <a:off x="3563938" y="981075"/>
            <a:ext cx="5280025" cy="5040313"/>
          </a:xfrm>
          <a:prstGeom prst="rect">
            <a:avLst/>
          </a:prstGeom>
          <a:noFill/>
          <a:ln w="9525">
            <a:noFill/>
            <a:miter lim="800000"/>
            <a:headEnd/>
            <a:tailEnd/>
          </a:ln>
        </p:spPr>
      </p:pic>
      <p:sp>
        <p:nvSpPr>
          <p:cNvPr id="27652" name="WordArt 4"/>
          <p:cNvSpPr>
            <a:spLocks noChangeArrowheads="1" noChangeShapeType="1" noTextEdit="1"/>
          </p:cNvSpPr>
          <p:nvPr/>
        </p:nvSpPr>
        <p:spPr bwMode="auto">
          <a:xfrm>
            <a:off x="323850" y="1484313"/>
            <a:ext cx="3168650" cy="4968875"/>
          </a:xfrm>
          <a:prstGeom prst="rect">
            <a:avLst/>
          </a:prstGeom>
        </p:spPr>
        <p:txBody>
          <a:bodyPr wrap="none" fromWordArt="1">
            <a:prstTxWarp prst="textSlantUp">
              <a:avLst>
                <a:gd name="adj" fmla="val 55556"/>
              </a:avLst>
            </a:prstTxWarp>
          </a:bodyPr>
          <a:lstStyle/>
          <a:p>
            <a:pPr algn="ctr" rtl="0"/>
            <a:r>
              <a:rPr lang="en-US" sz="3600" kern="10">
                <a:ln w="9525">
                  <a:solidFill>
                    <a:srgbClr val="000000"/>
                  </a:solidFill>
                  <a:round/>
                  <a:headEnd/>
                  <a:tailEnd/>
                </a:ln>
                <a:solidFill>
                  <a:srgbClr val="000000"/>
                </a:solidFill>
                <a:latin typeface="Arial Black"/>
              </a:rPr>
              <a:t>Herpetic Lesions</a:t>
            </a:r>
            <a:endParaRPr lang="fa-IR" sz="3600" kern="10">
              <a:ln w="9525">
                <a:solidFill>
                  <a:srgbClr val="000000"/>
                </a:solidFill>
                <a:round/>
                <a:headEnd/>
                <a:tailEnd/>
              </a:ln>
              <a:solidFill>
                <a:srgbClr val="000000"/>
              </a:solidFill>
              <a:latin typeface="Arial Black"/>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WordArt 2"/>
          <p:cNvSpPr>
            <a:spLocks noChangeArrowheads="1" noChangeShapeType="1" noTextEdit="1"/>
          </p:cNvSpPr>
          <p:nvPr/>
        </p:nvSpPr>
        <p:spPr bwMode="auto">
          <a:xfrm>
            <a:off x="684213" y="404813"/>
            <a:ext cx="1871662" cy="2532062"/>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تعریف</a:t>
            </a:r>
          </a:p>
        </p:txBody>
      </p:sp>
      <p:sp>
        <p:nvSpPr>
          <p:cNvPr id="28675" name="Text Box 3"/>
          <p:cNvSpPr txBox="1">
            <a:spLocks noChangeArrowheads="1"/>
          </p:cNvSpPr>
          <p:nvPr/>
        </p:nvSpPr>
        <p:spPr bwMode="auto">
          <a:xfrm>
            <a:off x="2771775" y="0"/>
            <a:ext cx="6372225" cy="3749675"/>
          </a:xfrm>
          <a:prstGeom prst="rect">
            <a:avLst/>
          </a:prstGeom>
          <a:noFill/>
          <a:ln w="9525">
            <a:noFill/>
            <a:miter lim="800000"/>
            <a:headEnd/>
            <a:tailEnd/>
          </a:ln>
        </p:spPr>
        <p:txBody>
          <a:bodyPr>
            <a:spAutoFit/>
          </a:bodyPr>
          <a:lstStyle/>
          <a:p>
            <a:pPr algn="ctr"/>
            <a:r>
              <a:rPr lang="fa-IR" sz="4000"/>
              <a:t>ضایعات تبخالی ضایعاتی هستند که توسط ویروس های </a:t>
            </a:r>
            <a:r>
              <a:rPr lang="en-US" sz="4000">
                <a:solidFill>
                  <a:srgbClr val="CC0000"/>
                </a:solidFill>
              </a:rPr>
              <a:t>HSV1</a:t>
            </a:r>
            <a:r>
              <a:rPr lang="en-US" sz="4000"/>
              <a:t> </a:t>
            </a:r>
            <a:r>
              <a:rPr lang="fa-IR" sz="4000"/>
              <a:t>و</a:t>
            </a:r>
            <a:r>
              <a:rPr lang="en-US" sz="4000">
                <a:solidFill>
                  <a:srgbClr val="CC0000"/>
                </a:solidFill>
              </a:rPr>
              <a:t>HSV2</a:t>
            </a:r>
            <a:r>
              <a:rPr lang="fa-IR" sz="4000"/>
              <a:t>ایجاد می شوند و </a:t>
            </a:r>
            <a:r>
              <a:rPr lang="fa-IR" sz="4000">
                <a:solidFill>
                  <a:srgbClr val="CC0000"/>
                </a:solidFill>
              </a:rPr>
              <a:t>پوست</a:t>
            </a:r>
            <a:r>
              <a:rPr lang="fa-IR" sz="4000"/>
              <a:t> – سطوح </a:t>
            </a:r>
            <a:r>
              <a:rPr lang="fa-IR" sz="4000">
                <a:solidFill>
                  <a:srgbClr val="CC0000"/>
                </a:solidFill>
              </a:rPr>
              <a:t>مخاطی</a:t>
            </a:r>
            <a:r>
              <a:rPr lang="fa-IR" sz="4000"/>
              <a:t> – سیستم </a:t>
            </a:r>
            <a:r>
              <a:rPr lang="fa-IR" sz="4000">
                <a:solidFill>
                  <a:srgbClr val="CC0000"/>
                </a:solidFill>
              </a:rPr>
              <a:t>اعصاب</a:t>
            </a:r>
            <a:r>
              <a:rPr lang="fa-IR" sz="4000"/>
              <a:t> مرکزی – و سیستم های </a:t>
            </a:r>
            <a:r>
              <a:rPr lang="fa-IR" sz="4000">
                <a:solidFill>
                  <a:srgbClr val="CC0000"/>
                </a:solidFill>
              </a:rPr>
              <a:t>احشایی</a:t>
            </a:r>
            <a:r>
              <a:rPr lang="fa-IR" sz="4000"/>
              <a:t> را گرفتار می کنند.</a:t>
            </a:r>
            <a:endParaRPr lang="en-US" sz="4000"/>
          </a:p>
        </p:txBody>
      </p:sp>
      <p:sp>
        <p:nvSpPr>
          <p:cNvPr id="28676" name="Text Box 4"/>
          <p:cNvSpPr txBox="1">
            <a:spLocks noChangeArrowheads="1"/>
          </p:cNvSpPr>
          <p:nvPr/>
        </p:nvSpPr>
        <p:spPr bwMode="auto">
          <a:xfrm>
            <a:off x="250825" y="4221163"/>
            <a:ext cx="8893175" cy="1920875"/>
          </a:xfrm>
          <a:prstGeom prst="rect">
            <a:avLst/>
          </a:prstGeom>
          <a:noFill/>
          <a:ln w="9525">
            <a:noFill/>
            <a:miter lim="800000"/>
            <a:headEnd/>
            <a:tailEnd/>
          </a:ln>
        </p:spPr>
        <p:txBody>
          <a:bodyPr>
            <a:spAutoFit/>
          </a:bodyPr>
          <a:lstStyle/>
          <a:p>
            <a:pPr algn="ctr"/>
            <a:r>
              <a:rPr lang="fa-IR" sz="4000"/>
              <a:t>وقتی ویروس به سلول های عصبی حمله می کند،یا آن ها را از بین می برد و یا در آن باقی می ماند و این امر موجب </a:t>
            </a:r>
            <a:r>
              <a:rPr lang="fa-IR" sz="4000">
                <a:solidFill>
                  <a:srgbClr val="D60093"/>
                </a:solidFill>
              </a:rPr>
              <a:t>راجعه شدن</a:t>
            </a:r>
            <a:r>
              <a:rPr lang="fa-IR" sz="4000"/>
              <a:t> بیماری می شود.</a:t>
            </a:r>
            <a:endParaRPr lang="en-US" sz="400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WordArt 2"/>
          <p:cNvSpPr>
            <a:spLocks noChangeArrowheads="1" noChangeShapeType="1" noTextEdit="1"/>
          </p:cNvSpPr>
          <p:nvPr/>
        </p:nvSpPr>
        <p:spPr bwMode="auto">
          <a:xfrm>
            <a:off x="611188" y="188913"/>
            <a:ext cx="2305050" cy="2879725"/>
          </a:xfrm>
          <a:prstGeom prst="rect">
            <a:avLst/>
          </a:prstGeom>
        </p:spPr>
        <p:txBody>
          <a:bodyPr wrap="none" fromWordArt="1">
            <a:prstTxWarp prst="textSlantUp">
              <a:avLst>
                <a:gd name="adj" fmla="val 55556"/>
              </a:avLst>
            </a:prstTxWarp>
          </a:bodyPr>
          <a:lstStyle/>
          <a:p>
            <a:pPr algn="ctr"/>
            <a:r>
              <a:rPr lang="fa-IR" sz="3600" kern="10">
                <a:ln w="9525">
                  <a:solidFill>
                    <a:srgbClr val="000000"/>
                  </a:solidFill>
                  <a:round/>
                  <a:headEnd/>
                  <a:tailEnd/>
                </a:ln>
                <a:solidFill>
                  <a:srgbClr val="000000"/>
                </a:solidFill>
                <a:latin typeface="Arial"/>
                <a:cs typeface="Arial"/>
              </a:rPr>
              <a:t>طیف بالینی</a:t>
            </a:r>
          </a:p>
        </p:txBody>
      </p:sp>
      <p:sp>
        <p:nvSpPr>
          <p:cNvPr id="29699" name="Text Box 3"/>
          <p:cNvSpPr txBox="1">
            <a:spLocks noChangeArrowheads="1"/>
          </p:cNvSpPr>
          <p:nvPr/>
        </p:nvSpPr>
        <p:spPr bwMode="auto">
          <a:xfrm>
            <a:off x="2627313" y="928688"/>
            <a:ext cx="6516687" cy="5578475"/>
          </a:xfrm>
          <a:prstGeom prst="rect">
            <a:avLst/>
          </a:prstGeom>
          <a:noFill/>
          <a:ln w="9525">
            <a:noFill/>
            <a:miter lim="800000"/>
            <a:headEnd/>
            <a:tailEnd/>
          </a:ln>
        </p:spPr>
        <p:txBody>
          <a:bodyPr>
            <a:spAutoFit/>
          </a:bodyPr>
          <a:lstStyle/>
          <a:p>
            <a:pPr algn="ctr"/>
            <a:r>
              <a:rPr lang="fa-IR" sz="6000"/>
              <a:t>بیش از </a:t>
            </a:r>
            <a:r>
              <a:rPr lang="fa-IR" sz="6000">
                <a:solidFill>
                  <a:srgbClr val="D60093"/>
                </a:solidFill>
              </a:rPr>
              <a:t>20</a:t>
            </a:r>
            <a:r>
              <a:rPr lang="fa-IR" sz="6000"/>
              <a:t> </a:t>
            </a:r>
            <a:r>
              <a:rPr lang="fa-IR" sz="6000">
                <a:solidFill>
                  <a:srgbClr val="D60093"/>
                </a:solidFill>
              </a:rPr>
              <a:t>شکل</a:t>
            </a:r>
            <a:r>
              <a:rPr lang="fa-IR" sz="6000"/>
              <a:t> بالینی دارد و بسته به محل درگیری (</a:t>
            </a:r>
            <a:r>
              <a:rPr lang="fa-IR" sz="6000">
                <a:solidFill>
                  <a:schemeClr val="accent2"/>
                </a:solidFill>
              </a:rPr>
              <a:t>پوست</a:t>
            </a:r>
            <a:r>
              <a:rPr lang="fa-IR" sz="6000"/>
              <a:t> – </a:t>
            </a:r>
            <a:r>
              <a:rPr lang="fa-IR" sz="6000">
                <a:solidFill>
                  <a:schemeClr val="accent2"/>
                </a:solidFill>
              </a:rPr>
              <a:t>مخاط</a:t>
            </a:r>
            <a:r>
              <a:rPr lang="fa-IR" sz="6000"/>
              <a:t> – </a:t>
            </a:r>
            <a:r>
              <a:rPr lang="fa-IR" sz="6000">
                <a:solidFill>
                  <a:schemeClr val="accent2"/>
                </a:solidFill>
              </a:rPr>
              <a:t>اعصاب</a:t>
            </a:r>
            <a:r>
              <a:rPr lang="fa-IR" sz="6000"/>
              <a:t> – و </a:t>
            </a:r>
            <a:r>
              <a:rPr lang="fa-IR" sz="6000">
                <a:solidFill>
                  <a:schemeClr val="accent2"/>
                </a:solidFill>
              </a:rPr>
              <a:t>احشا</a:t>
            </a:r>
            <a:r>
              <a:rPr lang="fa-IR" sz="6000"/>
              <a:t>)،علایم متفاوت دارد.</a:t>
            </a:r>
            <a:endParaRPr lang="en-US" sz="600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WordArt 2"/>
          <p:cNvSpPr>
            <a:spLocks noChangeArrowheads="1" noChangeShapeType="1" noTextEdit="1"/>
          </p:cNvSpPr>
          <p:nvPr/>
        </p:nvSpPr>
        <p:spPr bwMode="auto">
          <a:xfrm>
            <a:off x="2771775" y="260350"/>
            <a:ext cx="3744913" cy="931863"/>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پوست</a:t>
            </a:r>
          </a:p>
        </p:txBody>
      </p:sp>
      <p:pic>
        <p:nvPicPr>
          <p:cNvPr id="30723" name="Picture 3" descr="22"/>
          <p:cNvPicPr>
            <a:picLocks noChangeAspect="1" noChangeArrowheads="1"/>
          </p:cNvPicPr>
          <p:nvPr/>
        </p:nvPicPr>
        <p:blipFill>
          <a:blip r:embed="rId2" cstate="print"/>
          <a:srcRect/>
          <a:stretch>
            <a:fillRect/>
          </a:stretch>
        </p:blipFill>
        <p:spPr bwMode="auto">
          <a:xfrm>
            <a:off x="468313" y="1557338"/>
            <a:ext cx="2374900" cy="1943100"/>
          </a:xfrm>
          <a:prstGeom prst="rect">
            <a:avLst/>
          </a:prstGeom>
          <a:noFill/>
          <a:ln w="9525">
            <a:noFill/>
            <a:miter lim="800000"/>
            <a:headEnd/>
            <a:tailEnd/>
          </a:ln>
        </p:spPr>
      </p:pic>
      <p:pic>
        <p:nvPicPr>
          <p:cNvPr id="30724" name="Picture 4" descr="134"/>
          <p:cNvPicPr>
            <a:picLocks noChangeAspect="1" noChangeArrowheads="1"/>
          </p:cNvPicPr>
          <p:nvPr/>
        </p:nvPicPr>
        <p:blipFill>
          <a:blip r:embed="rId3" cstate="print"/>
          <a:srcRect/>
          <a:stretch>
            <a:fillRect/>
          </a:stretch>
        </p:blipFill>
        <p:spPr bwMode="auto">
          <a:xfrm>
            <a:off x="2987675" y="1557338"/>
            <a:ext cx="2520950" cy="1943100"/>
          </a:xfrm>
          <a:prstGeom prst="rect">
            <a:avLst/>
          </a:prstGeom>
          <a:noFill/>
          <a:ln w="9525">
            <a:noFill/>
            <a:miter lim="800000"/>
            <a:headEnd/>
            <a:tailEnd/>
          </a:ln>
        </p:spPr>
      </p:pic>
      <p:pic>
        <p:nvPicPr>
          <p:cNvPr id="30725" name="Picture 6" descr="136"/>
          <p:cNvPicPr>
            <a:picLocks noChangeAspect="1" noChangeArrowheads="1"/>
          </p:cNvPicPr>
          <p:nvPr/>
        </p:nvPicPr>
        <p:blipFill>
          <a:blip r:embed="rId4" cstate="print"/>
          <a:srcRect/>
          <a:stretch>
            <a:fillRect/>
          </a:stretch>
        </p:blipFill>
        <p:spPr bwMode="auto">
          <a:xfrm>
            <a:off x="5651500" y="1557338"/>
            <a:ext cx="3097213" cy="1963737"/>
          </a:xfrm>
          <a:prstGeom prst="rect">
            <a:avLst/>
          </a:prstGeom>
          <a:noFill/>
          <a:ln w="9525">
            <a:noFill/>
            <a:miter lim="800000"/>
            <a:headEnd/>
            <a:tailEnd/>
          </a:ln>
        </p:spPr>
      </p:pic>
      <p:sp>
        <p:nvSpPr>
          <p:cNvPr id="30726" name="Text Box 7"/>
          <p:cNvSpPr txBox="1">
            <a:spLocks noChangeArrowheads="1"/>
          </p:cNvSpPr>
          <p:nvPr/>
        </p:nvSpPr>
        <p:spPr bwMode="auto">
          <a:xfrm>
            <a:off x="900113" y="3573463"/>
            <a:ext cx="5327650" cy="1006475"/>
          </a:xfrm>
          <a:prstGeom prst="rect">
            <a:avLst/>
          </a:prstGeom>
          <a:noFill/>
          <a:ln w="9525">
            <a:noFill/>
            <a:miter lim="800000"/>
            <a:headEnd/>
            <a:tailEnd/>
          </a:ln>
        </p:spPr>
        <p:txBody>
          <a:bodyPr>
            <a:spAutoFit/>
          </a:bodyPr>
          <a:lstStyle/>
          <a:p>
            <a:r>
              <a:rPr lang="fa-IR" sz="6000">
                <a:solidFill>
                  <a:schemeClr val="accent2"/>
                </a:solidFill>
              </a:rPr>
              <a:t>تبخال پشت لب </a:t>
            </a:r>
            <a:endParaRPr lang="en-US" sz="6000">
              <a:solidFill>
                <a:schemeClr val="accent2"/>
              </a:solidFill>
            </a:endParaRPr>
          </a:p>
        </p:txBody>
      </p:sp>
      <p:sp>
        <p:nvSpPr>
          <p:cNvPr id="30727" name="Rectangle 8"/>
          <p:cNvSpPr>
            <a:spLocks noChangeArrowheads="1"/>
          </p:cNvSpPr>
          <p:nvPr/>
        </p:nvSpPr>
        <p:spPr bwMode="auto">
          <a:xfrm>
            <a:off x="8316913" y="4797425"/>
            <a:ext cx="287337"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0728" name="Rectangle 9"/>
          <p:cNvSpPr>
            <a:spLocks noChangeArrowheads="1"/>
          </p:cNvSpPr>
          <p:nvPr/>
        </p:nvSpPr>
        <p:spPr bwMode="auto">
          <a:xfrm>
            <a:off x="8316913" y="5445125"/>
            <a:ext cx="287337"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0729" name="Text Box 10"/>
          <p:cNvSpPr txBox="1">
            <a:spLocks noChangeArrowheads="1"/>
          </p:cNvSpPr>
          <p:nvPr/>
        </p:nvSpPr>
        <p:spPr bwMode="auto">
          <a:xfrm>
            <a:off x="3779838" y="4600575"/>
            <a:ext cx="4392612" cy="701675"/>
          </a:xfrm>
          <a:prstGeom prst="rect">
            <a:avLst/>
          </a:prstGeom>
          <a:noFill/>
          <a:ln w="9525">
            <a:noFill/>
            <a:miter lim="800000"/>
            <a:headEnd/>
            <a:tailEnd/>
          </a:ln>
        </p:spPr>
        <p:txBody>
          <a:bodyPr>
            <a:spAutoFit/>
          </a:bodyPr>
          <a:lstStyle/>
          <a:p>
            <a:r>
              <a:rPr lang="fa-IR" sz="4000">
                <a:solidFill>
                  <a:srgbClr val="CC0000"/>
                </a:solidFill>
              </a:rPr>
              <a:t>شایع ترین شکل </a:t>
            </a:r>
            <a:endParaRPr lang="en-US" sz="4000">
              <a:solidFill>
                <a:srgbClr val="CC0000"/>
              </a:solidFill>
            </a:endParaRPr>
          </a:p>
        </p:txBody>
      </p:sp>
      <p:sp>
        <p:nvSpPr>
          <p:cNvPr id="30730" name="Text Box 11"/>
          <p:cNvSpPr txBox="1">
            <a:spLocks noChangeArrowheads="1"/>
          </p:cNvSpPr>
          <p:nvPr/>
        </p:nvSpPr>
        <p:spPr bwMode="auto">
          <a:xfrm>
            <a:off x="3059113" y="5229225"/>
            <a:ext cx="5113337" cy="701675"/>
          </a:xfrm>
          <a:prstGeom prst="rect">
            <a:avLst/>
          </a:prstGeom>
          <a:noFill/>
          <a:ln w="9525">
            <a:noFill/>
            <a:miter lim="800000"/>
            <a:headEnd/>
            <a:tailEnd/>
          </a:ln>
        </p:spPr>
        <p:txBody>
          <a:bodyPr>
            <a:spAutoFit/>
          </a:bodyPr>
          <a:lstStyle/>
          <a:p>
            <a:r>
              <a:rPr lang="fa-IR" sz="4000">
                <a:solidFill>
                  <a:srgbClr val="CC0000"/>
                </a:solidFill>
              </a:rPr>
              <a:t>به صورت راجعه</a:t>
            </a:r>
            <a:endParaRPr lang="en-US" sz="4000">
              <a:solidFill>
                <a:srgbClr val="CC000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WordArt 3"/>
          <p:cNvSpPr>
            <a:spLocks noChangeArrowheads="1" noChangeShapeType="1" noTextEdit="1"/>
          </p:cNvSpPr>
          <p:nvPr/>
        </p:nvSpPr>
        <p:spPr bwMode="auto">
          <a:xfrm>
            <a:off x="2555875" y="188913"/>
            <a:ext cx="4248150" cy="1008062"/>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پوست</a:t>
            </a:r>
          </a:p>
        </p:txBody>
      </p:sp>
      <p:pic>
        <p:nvPicPr>
          <p:cNvPr id="31747" name="Picture 4" descr="143"/>
          <p:cNvPicPr>
            <a:picLocks noChangeAspect="1" noChangeArrowheads="1"/>
          </p:cNvPicPr>
          <p:nvPr/>
        </p:nvPicPr>
        <p:blipFill>
          <a:blip r:embed="rId2" cstate="print"/>
          <a:srcRect/>
          <a:stretch>
            <a:fillRect/>
          </a:stretch>
        </p:blipFill>
        <p:spPr bwMode="auto">
          <a:xfrm>
            <a:off x="250825" y="1628775"/>
            <a:ext cx="4105275" cy="3024188"/>
          </a:xfrm>
          <a:prstGeom prst="rect">
            <a:avLst/>
          </a:prstGeom>
          <a:noFill/>
          <a:ln w="9525">
            <a:noFill/>
            <a:miter lim="800000"/>
            <a:headEnd/>
            <a:tailEnd/>
          </a:ln>
        </p:spPr>
      </p:pic>
      <p:pic>
        <p:nvPicPr>
          <p:cNvPr id="31748" name="Picture 5" descr="149"/>
          <p:cNvPicPr>
            <a:picLocks noChangeAspect="1" noChangeArrowheads="1"/>
          </p:cNvPicPr>
          <p:nvPr/>
        </p:nvPicPr>
        <p:blipFill>
          <a:blip r:embed="rId3" cstate="print"/>
          <a:srcRect/>
          <a:stretch>
            <a:fillRect/>
          </a:stretch>
        </p:blipFill>
        <p:spPr bwMode="auto">
          <a:xfrm>
            <a:off x="4356100" y="1628775"/>
            <a:ext cx="3095625" cy="3025775"/>
          </a:xfrm>
          <a:prstGeom prst="rect">
            <a:avLst/>
          </a:prstGeom>
          <a:noFill/>
          <a:ln w="9525">
            <a:noFill/>
            <a:miter lim="800000"/>
            <a:headEnd/>
            <a:tailEnd/>
          </a:ln>
        </p:spPr>
      </p:pic>
      <p:sp>
        <p:nvSpPr>
          <p:cNvPr id="31749" name="Text Box 6"/>
          <p:cNvSpPr txBox="1">
            <a:spLocks noChangeArrowheads="1"/>
          </p:cNvSpPr>
          <p:nvPr/>
        </p:nvSpPr>
        <p:spPr bwMode="auto">
          <a:xfrm>
            <a:off x="611188" y="4797425"/>
            <a:ext cx="7777162" cy="701675"/>
          </a:xfrm>
          <a:prstGeom prst="rect">
            <a:avLst/>
          </a:prstGeom>
          <a:noFill/>
          <a:ln w="9525">
            <a:noFill/>
            <a:miter lim="800000"/>
            <a:headEnd/>
            <a:tailEnd/>
          </a:ln>
        </p:spPr>
        <p:txBody>
          <a:bodyPr>
            <a:spAutoFit/>
          </a:bodyPr>
          <a:lstStyle/>
          <a:p>
            <a:r>
              <a:rPr lang="fa-IR" sz="4000">
                <a:solidFill>
                  <a:schemeClr val="accent2"/>
                </a:solidFill>
              </a:rPr>
              <a:t>عقربک هرپسی (ضایعه ی وزیکولی انگشت).</a:t>
            </a:r>
            <a:endParaRPr lang="en-US" sz="4000">
              <a:solidFill>
                <a:schemeClr val="accent2"/>
              </a:solidFill>
            </a:endParaRPr>
          </a:p>
        </p:txBody>
      </p:sp>
      <p:pic>
        <p:nvPicPr>
          <p:cNvPr id="31750" name="Picture 7" descr="whitlow"/>
          <p:cNvPicPr>
            <a:picLocks noChangeAspect="1" noChangeArrowheads="1"/>
          </p:cNvPicPr>
          <p:nvPr/>
        </p:nvPicPr>
        <p:blipFill>
          <a:blip r:embed="rId4" cstate="print"/>
          <a:srcRect/>
          <a:stretch>
            <a:fillRect/>
          </a:stretch>
        </p:blipFill>
        <p:spPr bwMode="auto">
          <a:xfrm>
            <a:off x="7380288" y="1628775"/>
            <a:ext cx="1512887" cy="299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167"/>
          <p:cNvPicPr>
            <a:picLocks noChangeAspect="1" noChangeArrowheads="1"/>
          </p:cNvPicPr>
          <p:nvPr/>
        </p:nvPicPr>
        <p:blipFill>
          <a:blip r:embed="rId2" cstate="print"/>
          <a:srcRect/>
          <a:stretch>
            <a:fillRect/>
          </a:stretch>
        </p:blipFill>
        <p:spPr bwMode="auto">
          <a:xfrm>
            <a:off x="4716463" y="1557338"/>
            <a:ext cx="4176712" cy="2736850"/>
          </a:xfrm>
          <a:prstGeom prst="rect">
            <a:avLst/>
          </a:prstGeom>
          <a:noFill/>
          <a:ln w="9525">
            <a:noFill/>
            <a:miter lim="800000"/>
            <a:headEnd/>
            <a:tailEnd/>
          </a:ln>
        </p:spPr>
      </p:pic>
      <p:pic>
        <p:nvPicPr>
          <p:cNvPr id="32771" name="Picture 3" descr="151"/>
          <p:cNvPicPr>
            <a:picLocks noChangeAspect="1" noChangeArrowheads="1"/>
          </p:cNvPicPr>
          <p:nvPr/>
        </p:nvPicPr>
        <p:blipFill>
          <a:blip r:embed="rId3" cstate="print"/>
          <a:srcRect/>
          <a:stretch>
            <a:fillRect/>
          </a:stretch>
        </p:blipFill>
        <p:spPr bwMode="auto">
          <a:xfrm>
            <a:off x="323850" y="1557338"/>
            <a:ext cx="4203700" cy="2728912"/>
          </a:xfrm>
          <a:prstGeom prst="rect">
            <a:avLst/>
          </a:prstGeom>
          <a:noFill/>
          <a:ln w="9525">
            <a:noFill/>
            <a:miter lim="800000"/>
            <a:headEnd/>
            <a:tailEnd/>
          </a:ln>
        </p:spPr>
      </p:pic>
      <p:sp>
        <p:nvSpPr>
          <p:cNvPr id="32772" name="WordArt 4"/>
          <p:cNvSpPr>
            <a:spLocks noChangeArrowheads="1" noChangeShapeType="1" noTextEdit="1"/>
          </p:cNvSpPr>
          <p:nvPr/>
        </p:nvSpPr>
        <p:spPr bwMode="auto">
          <a:xfrm>
            <a:off x="2771775" y="188913"/>
            <a:ext cx="3600450" cy="1003300"/>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مخاط</a:t>
            </a:r>
          </a:p>
        </p:txBody>
      </p:sp>
      <p:sp>
        <p:nvSpPr>
          <p:cNvPr id="32773" name="Text Box 5"/>
          <p:cNvSpPr txBox="1">
            <a:spLocks noChangeArrowheads="1"/>
          </p:cNvSpPr>
          <p:nvPr/>
        </p:nvSpPr>
        <p:spPr bwMode="auto">
          <a:xfrm>
            <a:off x="1692275" y="4292600"/>
            <a:ext cx="4319588" cy="701675"/>
          </a:xfrm>
          <a:prstGeom prst="rect">
            <a:avLst/>
          </a:prstGeom>
          <a:noFill/>
          <a:ln w="9525">
            <a:noFill/>
            <a:miter lim="800000"/>
            <a:headEnd/>
            <a:tailEnd/>
          </a:ln>
        </p:spPr>
        <p:txBody>
          <a:bodyPr>
            <a:spAutoFit/>
          </a:bodyPr>
          <a:lstStyle/>
          <a:p>
            <a:r>
              <a:rPr lang="fa-IR" sz="4000">
                <a:solidFill>
                  <a:srgbClr val="CC0000"/>
                </a:solidFill>
              </a:rPr>
              <a:t>ژنژیوواستوماتیت </a:t>
            </a:r>
            <a:endParaRPr lang="en-US" sz="4000">
              <a:solidFill>
                <a:srgbClr val="CC0000"/>
              </a:solidFill>
            </a:endParaRPr>
          </a:p>
        </p:txBody>
      </p:sp>
      <p:sp>
        <p:nvSpPr>
          <p:cNvPr id="32774" name="Text Box 6"/>
          <p:cNvSpPr txBox="1">
            <a:spLocks noChangeArrowheads="1"/>
          </p:cNvSpPr>
          <p:nvPr/>
        </p:nvSpPr>
        <p:spPr bwMode="auto">
          <a:xfrm>
            <a:off x="-323850" y="4941888"/>
            <a:ext cx="9144000" cy="579437"/>
          </a:xfrm>
          <a:prstGeom prst="rect">
            <a:avLst/>
          </a:prstGeom>
          <a:noFill/>
          <a:ln w="9525">
            <a:noFill/>
            <a:miter lim="800000"/>
            <a:headEnd/>
            <a:tailEnd/>
          </a:ln>
        </p:spPr>
        <p:txBody>
          <a:bodyPr>
            <a:spAutoFit/>
          </a:bodyPr>
          <a:lstStyle/>
          <a:p>
            <a:r>
              <a:rPr lang="fa-IR" sz="3200">
                <a:solidFill>
                  <a:srgbClr val="CC0000"/>
                </a:solidFill>
              </a:rPr>
              <a:t>همراه با تب – کسالت – میالژی – فارنژیت – و آدنوپاتی گردنی </a:t>
            </a:r>
            <a:endParaRPr lang="en-US" sz="3200">
              <a:solidFill>
                <a:srgbClr val="CC0000"/>
              </a:solidFill>
            </a:endParaRPr>
          </a:p>
        </p:txBody>
      </p:sp>
      <p:sp>
        <p:nvSpPr>
          <p:cNvPr id="32775" name="Text Box 7"/>
          <p:cNvSpPr txBox="1">
            <a:spLocks noChangeArrowheads="1"/>
          </p:cNvSpPr>
          <p:nvPr/>
        </p:nvSpPr>
        <p:spPr bwMode="auto">
          <a:xfrm>
            <a:off x="2124075" y="6113463"/>
            <a:ext cx="4772025" cy="366712"/>
          </a:xfrm>
          <a:prstGeom prst="rect">
            <a:avLst/>
          </a:prstGeom>
          <a:noFill/>
          <a:ln w="9525">
            <a:noFill/>
            <a:miter lim="800000"/>
            <a:headEnd/>
            <a:tailEnd/>
          </a:ln>
        </p:spPr>
        <p:txBody>
          <a:bodyPr>
            <a:spAutoFit/>
          </a:bodyPr>
          <a:lstStyle/>
          <a:p>
            <a:endParaRPr lang="en-US"/>
          </a:p>
        </p:txBody>
      </p:sp>
      <p:sp>
        <p:nvSpPr>
          <p:cNvPr id="32776" name="Text Box 8"/>
          <p:cNvSpPr txBox="1">
            <a:spLocks noChangeArrowheads="1"/>
          </p:cNvSpPr>
          <p:nvPr/>
        </p:nvSpPr>
        <p:spPr bwMode="auto">
          <a:xfrm>
            <a:off x="0" y="5516563"/>
            <a:ext cx="8243888" cy="1006475"/>
          </a:xfrm>
          <a:prstGeom prst="rect">
            <a:avLst/>
          </a:prstGeom>
          <a:noFill/>
          <a:ln w="9525">
            <a:noFill/>
            <a:miter lim="800000"/>
            <a:headEnd/>
            <a:tailEnd/>
          </a:ln>
        </p:spPr>
        <p:txBody>
          <a:bodyPr>
            <a:spAutoFit/>
          </a:bodyPr>
          <a:lstStyle/>
          <a:p>
            <a:r>
              <a:rPr lang="fa-IR" sz="6000">
                <a:solidFill>
                  <a:srgbClr val="D60093"/>
                </a:solidFill>
              </a:rPr>
              <a:t>شایع ترین تظاهر عفونت اولیه</a:t>
            </a:r>
            <a:r>
              <a:rPr lang="fa-IR"/>
              <a:t> </a:t>
            </a: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WordArt 2"/>
          <p:cNvSpPr>
            <a:spLocks noChangeArrowheads="1" noChangeShapeType="1" noTextEdit="1"/>
          </p:cNvSpPr>
          <p:nvPr/>
        </p:nvSpPr>
        <p:spPr bwMode="auto">
          <a:xfrm>
            <a:off x="2627313" y="0"/>
            <a:ext cx="3816350" cy="1268413"/>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مخاط </a:t>
            </a:r>
          </a:p>
        </p:txBody>
      </p:sp>
      <p:sp>
        <p:nvSpPr>
          <p:cNvPr id="33795" name="Text Box 3"/>
          <p:cNvSpPr txBox="1">
            <a:spLocks noChangeArrowheads="1"/>
          </p:cNvSpPr>
          <p:nvPr/>
        </p:nvSpPr>
        <p:spPr bwMode="auto">
          <a:xfrm>
            <a:off x="1763713" y="5300663"/>
            <a:ext cx="5348287" cy="1431925"/>
          </a:xfrm>
          <a:prstGeom prst="rect">
            <a:avLst/>
          </a:prstGeom>
          <a:noFill/>
          <a:ln w="9525">
            <a:noFill/>
            <a:miter lim="800000"/>
            <a:headEnd/>
            <a:tailEnd/>
          </a:ln>
        </p:spPr>
        <p:txBody>
          <a:bodyPr>
            <a:spAutoFit/>
          </a:bodyPr>
          <a:lstStyle/>
          <a:p>
            <a:pPr algn="ctr"/>
            <a:r>
              <a:rPr lang="fa-IR" sz="4400">
                <a:solidFill>
                  <a:srgbClr val="D60093"/>
                </a:solidFill>
              </a:rPr>
              <a:t>گرفتاری چشم (شایع ترین علت کوری در آمریکا).</a:t>
            </a:r>
            <a:endParaRPr lang="en-US" sz="4400">
              <a:solidFill>
                <a:srgbClr val="D60093"/>
              </a:solidFill>
            </a:endParaRPr>
          </a:p>
        </p:txBody>
      </p:sp>
      <p:pic>
        <p:nvPicPr>
          <p:cNvPr id="33796" name="Picture 4" descr="11Kera3"/>
          <p:cNvPicPr>
            <a:picLocks noChangeAspect="1" noChangeArrowheads="1"/>
          </p:cNvPicPr>
          <p:nvPr/>
        </p:nvPicPr>
        <p:blipFill>
          <a:blip r:embed="rId2" cstate="print"/>
          <a:srcRect/>
          <a:stretch>
            <a:fillRect/>
          </a:stretch>
        </p:blipFill>
        <p:spPr bwMode="auto">
          <a:xfrm>
            <a:off x="3203575" y="1341438"/>
            <a:ext cx="2736850" cy="3959225"/>
          </a:xfrm>
          <a:prstGeom prst="rect">
            <a:avLst/>
          </a:prstGeom>
          <a:noFill/>
          <a:ln w="9525">
            <a:noFill/>
            <a:miter lim="800000"/>
            <a:headEnd/>
            <a:tailEnd/>
          </a:ln>
        </p:spPr>
      </p:pic>
      <p:pic>
        <p:nvPicPr>
          <p:cNvPr id="33797" name="Picture 5" descr="redeye0306fig4"/>
          <p:cNvPicPr>
            <a:picLocks noChangeAspect="1" noChangeArrowheads="1"/>
          </p:cNvPicPr>
          <p:nvPr/>
        </p:nvPicPr>
        <p:blipFill>
          <a:blip r:embed="rId3" cstate="print"/>
          <a:srcRect/>
          <a:stretch>
            <a:fillRect/>
          </a:stretch>
        </p:blipFill>
        <p:spPr bwMode="auto">
          <a:xfrm>
            <a:off x="900113" y="3933825"/>
            <a:ext cx="1743075" cy="137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WordArt 2"/>
          <p:cNvSpPr>
            <a:spLocks noChangeArrowheads="1" noChangeShapeType="1" noTextEdit="1"/>
          </p:cNvSpPr>
          <p:nvPr/>
        </p:nvSpPr>
        <p:spPr bwMode="auto">
          <a:xfrm>
            <a:off x="2484438" y="0"/>
            <a:ext cx="4175125" cy="1196975"/>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عصبی</a:t>
            </a:r>
          </a:p>
        </p:txBody>
      </p:sp>
      <p:sp>
        <p:nvSpPr>
          <p:cNvPr id="34819" name="Text Box 3"/>
          <p:cNvSpPr txBox="1">
            <a:spLocks noChangeArrowheads="1"/>
          </p:cNvSpPr>
          <p:nvPr/>
        </p:nvSpPr>
        <p:spPr bwMode="auto">
          <a:xfrm>
            <a:off x="971550" y="4437063"/>
            <a:ext cx="5688013" cy="1006475"/>
          </a:xfrm>
          <a:prstGeom prst="rect">
            <a:avLst/>
          </a:prstGeom>
          <a:noFill/>
          <a:ln w="9525">
            <a:noFill/>
            <a:miter lim="800000"/>
            <a:headEnd/>
            <a:tailEnd/>
          </a:ln>
        </p:spPr>
        <p:txBody>
          <a:bodyPr>
            <a:spAutoFit/>
          </a:bodyPr>
          <a:lstStyle/>
          <a:p>
            <a:r>
              <a:rPr lang="fa-IR" sz="6000">
                <a:solidFill>
                  <a:srgbClr val="CC0000"/>
                </a:solidFill>
              </a:rPr>
              <a:t>آنسفالیت هرپسی</a:t>
            </a:r>
            <a:endParaRPr lang="en-US" sz="6000">
              <a:solidFill>
                <a:srgbClr val="CC0000"/>
              </a:solidFill>
            </a:endParaRPr>
          </a:p>
        </p:txBody>
      </p:sp>
      <p:pic>
        <p:nvPicPr>
          <p:cNvPr id="34820" name="Picture 4" descr="150"/>
          <p:cNvPicPr>
            <a:picLocks noChangeAspect="1" noChangeArrowheads="1"/>
          </p:cNvPicPr>
          <p:nvPr/>
        </p:nvPicPr>
        <p:blipFill>
          <a:blip r:embed="rId2" cstate="print"/>
          <a:srcRect/>
          <a:stretch>
            <a:fillRect/>
          </a:stretch>
        </p:blipFill>
        <p:spPr bwMode="auto">
          <a:xfrm>
            <a:off x="2124075" y="1341438"/>
            <a:ext cx="4906963" cy="3190875"/>
          </a:xfrm>
          <a:prstGeom prst="rect">
            <a:avLst/>
          </a:prstGeom>
          <a:noFill/>
          <a:ln w="9525">
            <a:noFill/>
            <a:miter lim="800000"/>
            <a:headEnd/>
            <a:tailEnd/>
          </a:ln>
        </p:spPr>
      </p:pic>
      <p:sp>
        <p:nvSpPr>
          <p:cNvPr id="34821" name="Text Box 5"/>
          <p:cNvSpPr txBox="1">
            <a:spLocks noChangeArrowheads="1"/>
          </p:cNvSpPr>
          <p:nvPr/>
        </p:nvSpPr>
        <p:spPr bwMode="auto">
          <a:xfrm>
            <a:off x="971550" y="5300663"/>
            <a:ext cx="7200900" cy="1524000"/>
          </a:xfrm>
          <a:prstGeom prst="rect">
            <a:avLst/>
          </a:prstGeom>
          <a:noFill/>
          <a:ln w="9525">
            <a:noFill/>
            <a:miter lim="800000"/>
            <a:headEnd/>
            <a:tailEnd/>
          </a:ln>
        </p:spPr>
        <p:txBody>
          <a:bodyPr>
            <a:spAutoFit/>
          </a:bodyPr>
          <a:lstStyle/>
          <a:p>
            <a:pPr algn="ctr"/>
            <a:r>
              <a:rPr lang="fa-IR" sz="4000">
                <a:solidFill>
                  <a:srgbClr val="D60093"/>
                </a:solidFill>
              </a:rPr>
              <a:t>بیش از 95 % به علت </a:t>
            </a:r>
            <a:r>
              <a:rPr lang="en-US" sz="4000">
                <a:solidFill>
                  <a:srgbClr val="D60093"/>
                </a:solidFill>
              </a:rPr>
              <a:t>HSV1</a:t>
            </a:r>
            <a:r>
              <a:rPr lang="fa-IR" sz="4000">
                <a:solidFill>
                  <a:srgbClr val="D60093"/>
                </a:solidFill>
              </a:rPr>
              <a:t> – احتمالا از راه عصب بویایی ایجاد</a:t>
            </a:r>
            <a:r>
              <a:rPr lang="fa-IR" sz="5400">
                <a:solidFill>
                  <a:srgbClr val="D60093"/>
                </a:solidFill>
              </a:rPr>
              <a:t> </a:t>
            </a:r>
            <a:r>
              <a:rPr lang="fa-IR" sz="4000">
                <a:solidFill>
                  <a:srgbClr val="D60093"/>
                </a:solidFill>
              </a:rPr>
              <a:t>می شود.</a:t>
            </a:r>
            <a:endParaRPr lang="en-US" sz="4000">
              <a:solidFill>
                <a:srgbClr val="D60093"/>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WordArt 2"/>
          <p:cNvSpPr>
            <a:spLocks noChangeArrowheads="1" noChangeShapeType="1" noTextEdit="1"/>
          </p:cNvSpPr>
          <p:nvPr/>
        </p:nvSpPr>
        <p:spPr bwMode="auto">
          <a:xfrm>
            <a:off x="2627313" y="0"/>
            <a:ext cx="3744912" cy="976313"/>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گرفتاری احشایی </a:t>
            </a:r>
          </a:p>
        </p:txBody>
      </p:sp>
      <p:sp>
        <p:nvSpPr>
          <p:cNvPr id="35843" name="Rectangle 3"/>
          <p:cNvSpPr>
            <a:spLocks noChangeArrowheads="1"/>
          </p:cNvSpPr>
          <p:nvPr/>
        </p:nvSpPr>
        <p:spPr bwMode="auto">
          <a:xfrm>
            <a:off x="7956550" y="1341438"/>
            <a:ext cx="215900"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5844" name="Rectangle 4"/>
          <p:cNvSpPr>
            <a:spLocks noChangeArrowheads="1"/>
          </p:cNvSpPr>
          <p:nvPr/>
        </p:nvSpPr>
        <p:spPr bwMode="auto">
          <a:xfrm>
            <a:off x="7956550" y="3141663"/>
            <a:ext cx="215900"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5845" name="Rectangle 5"/>
          <p:cNvSpPr>
            <a:spLocks noChangeArrowheads="1"/>
          </p:cNvSpPr>
          <p:nvPr/>
        </p:nvSpPr>
        <p:spPr bwMode="auto">
          <a:xfrm>
            <a:off x="7885113" y="4365625"/>
            <a:ext cx="215900"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5846" name="Text Box 6"/>
          <p:cNvSpPr txBox="1">
            <a:spLocks noChangeArrowheads="1"/>
          </p:cNvSpPr>
          <p:nvPr/>
        </p:nvSpPr>
        <p:spPr bwMode="auto">
          <a:xfrm>
            <a:off x="900113" y="1052513"/>
            <a:ext cx="7561262" cy="1555750"/>
          </a:xfrm>
          <a:prstGeom prst="rect">
            <a:avLst/>
          </a:prstGeom>
          <a:noFill/>
          <a:ln w="9525">
            <a:noFill/>
            <a:miter lim="800000"/>
            <a:headEnd/>
            <a:tailEnd/>
          </a:ln>
        </p:spPr>
        <p:txBody>
          <a:bodyPr>
            <a:spAutoFit/>
          </a:bodyPr>
          <a:lstStyle/>
          <a:p>
            <a:pPr algn="ctr"/>
            <a:r>
              <a:rPr lang="fa-IR" sz="4800">
                <a:solidFill>
                  <a:srgbClr val="D60093"/>
                </a:solidFill>
              </a:rPr>
              <a:t>اوزافاژیت</a:t>
            </a:r>
            <a:r>
              <a:rPr lang="fa-IR" sz="4800">
                <a:solidFill>
                  <a:schemeClr val="accent2"/>
                </a:solidFill>
              </a:rPr>
              <a:t> </a:t>
            </a:r>
            <a:r>
              <a:rPr lang="fa-IR" sz="4800"/>
              <a:t>(به علت گسترش از طریق دهان یا عصب واگ ).</a:t>
            </a:r>
            <a:endParaRPr lang="en-US" sz="4800"/>
          </a:p>
        </p:txBody>
      </p:sp>
      <p:sp>
        <p:nvSpPr>
          <p:cNvPr id="35847" name="Text Box 7"/>
          <p:cNvSpPr txBox="1">
            <a:spLocks noChangeArrowheads="1"/>
          </p:cNvSpPr>
          <p:nvPr/>
        </p:nvSpPr>
        <p:spPr bwMode="auto">
          <a:xfrm>
            <a:off x="179388" y="2800350"/>
            <a:ext cx="7580312" cy="914400"/>
          </a:xfrm>
          <a:prstGeom prst="rect">
            <a:avLst/>
          </a:prstGeom>
          <a:noFill/>
          <a:ln w="9525">
            <a:noFill/>
            <a:miter lim="800000"/>
            <a:headEnd/>
            <a:tailEnd/>
          </a:ln>
        </p:spPr>
        <p:txBody>
          <a:bodyPr>
            <a:spAutoFit/>
          </a:bodyPr>
          <a:lstStyle/>
          <a:p>
            <a:r>
              <a:rPr lang="fa-IR" sz="5400">
                <a:solidFill>
                  <a:srgbClr val="CC0000"/>
                </a:solidFill>
              </a:rPr>
              <a:t>گرفتاری ریه.</a:t>
            </a:r>
            <a:endParaRPr lang="en-US" sz="5400">
              <a:solidFill>
                <a:srgbClr val="CC0000"/>
              </a:solidFill>
            </a:endParaRPr>
          </a:p>
        </p:txBody>
      </p:sp>
      <p:sp>
        <p:nvSpPr>
          <p:cNvPr id="35848" name="Text Box 8"/>
          <p:cNvSpPr txBox="1">
            <a:spLocks noChangeArrowheads="1"/>
          </p:cNvSpPr>
          <p:nvPr/>
        </p:nvSpPr>
        <p:spPr bwMode="auto">
          <a:xfrm>
            <a:off x="1619250" y="4005263"/>
            <a:ext cx="6069013" cy="914400"/>
          </a:xfrm>
          <a:prstGeom prst="rect">
            <a:avLst/>
          </a:prstGeom>
          <a:noFill/>
          <a:ln w="9525">
            <a:noFill/>
            <a:miter lim="800000"/>
            <a:headEnd/>
            <a:tailEnd/>
          </a:ln>
        </p:spPr>
        <p:txBody>
          <a:bodyPr>
            <a:spAutoFit/>
          </a:bodyPr>
          <a:lstStyle/>
          <a:p>
            <a:r>
              <a:rPr lang="fa-IR" sz="5400">
                <a:solidFill>
                  <a:srgbClr val="3B6D43"/>
                </a:solidFill>
              </a:rPr>
              <a:t>هپاتیت.</a:t>
            </a:r>
            <a:endParaRPr lang="en-US" sz="5400">
              <a:solidFill>
                <a:srgbClr val="3B6D43"/>
              </a:solidFill>
            </a:endParaRPr>
          </a:p>
        </p:txBody>
      </p:sp>
      <p:sp>
        <p:nvSpPr>
          <p:cNvPr id="35849" name="Rectangle 9"/>
          <p:cNvSpPr>
            <a:spLocks noChangeArrowheads="1"/>
          </p:cNvSpPr>
          <p:nvPr/>
        </p:nvSpPr>
        <p:spPr bwMode="auto">
          <a:xfrm>
            <a:off x="7885113" y="5516563"/>
            <a:ext cx="215900" cy="266700"/>
          </a:xfrm>
          <a:prstGeom prst="rect">
            <a:avLst/>
          </a:prstGeom>
          <a:solidFill>
            <a:schemeClr val="accent2"/>
          </a:solidFill>
          <a:ln w="9525">
            <a:solidFill>
              <a:schemeClr val="tx1"/>
            </a:solidFill>
            <a:miter lim="800000"/>
            <a:headEnd/>
            <a:tailEnd/>
          </a:ln>
        </p:spPr>
        <p:txBody>
          <a:bodyPr wrap="none" anchor="ctr"/>
          <a:lstStyle/>
          <a:p>
            <a:endParaRPr lang="fa-IR"/>
          </a:p>
        </p:txBody>
      </p:sp>
      <p:sp>
        <p:nvSpPr>
          <p:cNvPr id="35850" name="Text Box 10"/>
          <p:cNvSpPr txBox="1">
            <a:spLocks noChangeArrowheads="1"/>
          </p:cNvSpPr>
          <p:nvPr/>
        </p:nvSpPr>
        <p:spPr bwMode="auto">
          <a:xfrm>
            <a:off x="-252413" y="5084763"/>
            <a:ext cx="8085138" cy="914400"/>
          </a:xfrm>
          <a:prstGeom prst="rect">
            <a:avLst/>
          </a:prstGeom>
          <a:noFill/>
          <a:ln w="9525">
            <a:noFill/>
            <a:miter lim="800000"/>
            <a:headEnd/>
            <a:tailEnd/>
          </a:ln>
        </p:spPr>
        <p:txBody>
          <a:bodyPr>
            <a:spAutoFit/>
          </a:bodyPr>
          <a:lstStyle/>
          <a:p>
            <a:r>
              <a:rPr lang="fa-IR" sz="5400">
                <a:solidFill>
                  <a:srgbClr val="993300"/>
                </a:solidFill>
              </a:rPr>
              <a:t>هرپس نوزادی</a:t>
            </a:r>
            <a:r>
              <a:rPr lang="fa-IR" sz="5400"/>
              <a:t> (مرگ و میر بالا ).</a:t>
            </a:r>
            <a:endParaRPr lang="en-US" sz="540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WordArt 2" descr="Paper bag"/>
          <p:cNvSpPr>
            <a:spLocks noChangeArrowheads="1" noChangeShapeType="1" noTextEdit="1"/>
          </p:cNvSpPr>
          <p:nvPr/>
        </p:nvSpPr>
        <p:spPr bwMode="auto">
          <a:xfrm>
            <a:off x="6588125" y="549275"/>
            <a:ext cx="2305050" cy="595313"/>
          </a:xfrm>
          <a:prstGeom prst="rect">
            <a:avLst/>
          </a:prstGeom>
        </p:spPr>
        <p:txBody>
          <a:bodyPr wrap="none" fromWordArt="1">
            <a:prstTxWarp prst="textPlain">
              <a:avLst>
                <a:gd name="adj" fmla="val 50000"/>
              </a:avLst>
            </a:prstTxWarp>
          </a:bodyPr>
          <a:lstStyle/>
          <a:p>
            <a:pPr algn="ctr"/>
            <a:r>
              <a:rPr lang="fa-IR" sz="3600" kern="10">
                <a:ln w="9525">
                  <a:solidFill>
                    <a:srgbClr val="008000"/>
                  </a:solidFill>
                  <a:round/>
                  <a:headEnd/>
                  <a:tailEnd/>
                </a:ln>
                <a:blipFill dpi="0" rotWithShape="0">
                  <a:blip r:embed="rId2"/>
                  <a:srcRect/>
                  <a:tile tx="0" ty="0" sx="100000" sy="100000" flip="none" algn="tl"/>
                </a:blipFill>
                <a:effectLst>
                  <a:outerShdw dist="563972" dir="14049741" sx="125000" sy="125000" algn="tl" rotWithShape="0">
                    <a:srgbClr val="C7DFD3">
                      <a:alpha val="79999"/>
                    </a:srgbClr>
                  </a:outerShdw>
                </a:effectLst>
                <a:latin typeface="Times New Roman"/>
                <a:cs typeface="Times New Roman"/>
              </a:rPr>
              <a:t>اپیدمیولوژی:</a:t>
            </a:r>
          </a:p>
        </p:txBody>
      </p:sp>
      <p:sp>
        <p:nvSpPr>
          <p:cNvPr id="36867" name="Rectangle 3"/>
          <p:cNvSpPr>
            <a:spLocks noChangeArrowheads="1"/>
          </p:cNvSpPr>
          <p:nvPr/>
        </p:nvSpPr>
        <p:spPr bwMode="auto">
          <a:xfrm>
            <a:off x="7235825" y="1196975"/>
            <a:ext cx="1706563" cy="481013"/>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کمون</a:t>
            </a:r>
            <a:r>
              <a:rPr lang="fa-IR" sz="4000"/>
              <a:t> </a:t>
            </a:r>
            <a:endParaRPr lang="en-US" sz="4000"/>
          </a:p>
        </p:txBody>
      </p:sp>
      <p:sp>
        <p:nvSpPr>
          <p:cNvPr id="36868" name="Rectangle 4"/>
          <p:cNvSpPr>
            <a:spLocks noChangeArrowheads="1"/>
          </p:cNvSpPr>
          <p:nvPr/>
        </p:nvSpPr>
        <p:spPr bwMode="auto">
          <a:xfrm>
            <a:off x="7235825" y="1916113"/>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سن </a:t>
            </a:r>
            <a:endParaRPr lang="en-US" sz="4000">
              <a:solidFill>
                <a:schemeClr val="bg1"/>
              </a:solidFill>
            </a:endParaRPr>
          </a:p>
        </p:txBody>
      </p:sp>
      <p:sp>
        <p:nvSpPr>
          <p:cNvPr id="36869" name="Rectangle 5"/>
          <p:cNvSpPr>
            <a:spLocks noChangeArrowheads="1"/>
          </p:cNvSpPr>
          <p:nvPr/>
        </p:nvSpPr>
        <p:spPr bwMode="auto">
          <a:xfrm>
            <a:off x="7235825" y="2636838"/>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جنس</a:t>
            </a:r>
            <a:endParaRPr lang="en-US" sz="4000">
              <a:solidFill>
                <a:schemeClr val="bg1"/>
              </a:solidFill>
            </a:endParaRPr>
          </a:p>
        </p:txBody>
      </p:sp>
      <p:sp>
        <p:nvSpPr>
          <p:cNvPr id="36870" name="Rectangle 6"/>
          <p:cNvSpPr>
            <a:spLocks noChangeArrowheads="1"/>
          </p:cNvSpPr>
          <p:nvPr/>
        </p:nvSpPr>
        <p:spPr bwMode="auto">
          <a:xfrm>
            <a:off x="7235825" y="3357563"/>
            <a:ext cx="1706563" cy="481012"/>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36871" name="Rectangle 7"/>
          <p:cNvSpPr>
            <a:spLocks noChangeArrowheads="1"/>
          </p:cNvSpPr>
          <p:nvPr/>
        </p:nvSpPr>
        <p:spPr bwMode="auto">
          <a:xfrm>
            <a:off x="7235825" y="4005263"/>
            <a:ext cx="1706563" cy="552450"/>
          </a:xfrm>
          <a:prstGeom prst="rect">
            <a:avLst/>
          </a:prstGeom>
          <a:solidFill>
            <a:srgbClr val="008000"/>
          </a:solidFill>
          <a:ln w="9525">
            <a:solidFill>
              <a:schemeClr val="tx1"/>
            </a:solidFill>
            <a:miter lim="800000"/>
            <a:headEnd/>
            <a:tailEnd/>
          </a:ln>
        </p:spPr>
        <p:txBody>
          <a:bodyPr wrap="none" anchor="ctr"/>
          <a:lstStyle/>
          <a:p>
            <a:pPr algn="ctr"/>
            <a:r>
              <a:rPr lang="fa-IR" sz="4000">
                <a:solidFill>
                  <a:schemeClr val="bg1"/>
                </a:solidFill>
              </a:rPr>
              <a:t>مخزن</a:t>
            </a:r>
            <a:endParaRPr lang="en-US" sz="4000">
              <a:solidFill>
                <a:schemeClr val="bg1"/>
              </a:solidFill>
            </a:endParaRPr>
          </a:p>
        </p:txBody>
      </p:sp>
      <p:sp>
        <p:nvSpPr>
          <p:cNvPr id="36872" name="Rectangle 8"/>
          <p:cNvSpPr>
            <a:spLocks noChangeArrowheads="1"/>
          </p:cNvSpPr>
          <p:nvPr/>
        </p:nvSpPr>
        <p:spPr bwMode="auto">
          <a:xfrm>
            <a:off x="7235825" y="4797425"/>
            <a:ext cx="1706563" cy="481013"/>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36873" name="Rectangle 9"/>
          <p:cNvSpPr>
            <a:spLocks noChangeArrowheads="1"/>
          </p:cNvSpPr>
          <p:nvPr/>
        </p:nvSpPr>
        <p:spPr bwMode="auto">
          <a:xfrm>
            <a:off x="7235825" y="5516563"/>
            <a:ext cx="1706563" cy="481012"/>
          </a:xfrm>
          <a:prstGeom prst="rect">
            <a:avLst/>
          </a:prstGeom>
          <a:solidFill>
            <a:srgbClr val="008000"/>
          </a:solidFill>
          <a:ln w="9525">
            <a:solidFill>
              <a:schemeClr val="tx1"/>
            </a:solidFill>
            <a:miter lim="800000"/>
            <a:headEnd/>
            <a:tailEnd/>
          </a:ln>
        </p:spPr>
        <p:txBody>
          <a:bodyPr wrap="none" anchor="ctr"/>
          <a:lstStyle/>
          <a:p>
            <a:pPr algn="ctr"/>
            <a:r>
              <a:rPr lang="fa-IR" sz="3200">
                <a:solidFill>
                  <a:schemeClr val="bg1"/>
                </a:solidFill>
              </a:rPr>
              <a:t>مصونیت</a:t>
            </a:r>
            <a:endParaRPr lang="en-US" sz="3200">
              <a:solidFill>
                <a:schemeClr val="bg1"/>
              </a:solidFill>
            </a:endParaRPr>
          </a:p>
        </p:txBody>
      </p:sp>
      <p:sp>
        <p:nvSpPr>
          <p:cNvPr id="36874" name="Rectangle 10"/>
          <p:cNvSpPr>
            <a:spLocks noChangeArrowheads="1"/>
          </p:cNvSpPr>
          <p:nvPr/>
        </p:nvSpPr>
        <p:spPr bwMode="auto">
          <a:xfrm>
            <a:off x="7235825" y="6165850"/>
            <a:ext cx="1706563" cy="481013"/>
          </a:xfrm>
          <a:prstGeom prst="rect">
            <a:avLst/>
          </a:prstGeom>
          <a:solidFill>
            <a:srgbClr val="008000"/>
          </a:solidFill>
          <a:ln w="9525">
            <a:solidFill>
              <a:schemeClr val="tx1"/>
            </a:solidFill>
            <a:miter lim="800000"/>
            <a:headEnd/>
            <a:tailEnd/>
          </a:ln>
        </p:spPr>
        <p:txBody>
          <a:bodyPr wrap="none" anchor="ctr"/>
          <a:lstStyle/>
          <a:p>
            <a:pPr algn="ctr"/>
            <a:endParaRPr lang="en-US"/>
          </a:p>
        </p:txBody>
      </p:sp>
      <p:sp>
        <p:nvSpPr>
          <p:cNvPr id="36875" name="Text Box 11"/>
          <p:cNvSpPr txBox="1">
            <a:spLocks noChangeArrowheads="1"/>
          </p:cNvSpPr>
          <p:nvPr/>
        </p:nvSpPr>
        <p:spPr bwMode="auto">
          <a:xfrm>
            <a:off x="7235825" y="3213100"/>
            <a:ext cx="1584325" cy="701675"/>
          </a:xfrm>
          <a:prstGeom prst="rect">
            <a:avLst/>
          </a:prstGeom>
          <a:noFill/>
          <a:ln w="9525">
            <a:noFill/>
            <a:miter lim="800000"/>
            <a:headEnd/>
            <a:tailEnd/>
          </a:ln>
        </p:spPr>
        <p:txBody>
          <a:bodyPr>
            <a:spAutoFit/>
          </a:bodyPr>
          <a:lstStyle/>
          <a:p>
            <a:pPr algn="ctr"/>
            <a:r>
              <a:rPr lang="fa-IR" sz="4000">
                <a:solidFill>
                  <a:schemeClr val="bg1"/>
                </a:solidFill>
              </a:rPr>
              <a:t>فصل</a:t>
            </a:r>
            <a:endParaRPr lang="en-US" sz="4000">
              <a:solidFill>
                <a:schemeClr val="bg1"/>
              </a:solidFill>
            </a:endParaRPr>
          </a:p>
        </p:txBody>
      </p:sp>
      <p:sp>
        <p:nvSpPr>
          <p:cNvPr id="36876" name="Text Box 12"/>
          <p:cNvSpPr txBox="1">
            <a:spLocks noChangeArrowheads="1"/>
          </p:cNvSpPr>
          <p:nvPr/>
        </p:nvSpPr>
        <p:spPr bwMode="auto">
          <a:xfrm>
            <a:off x="7235825" y="4797425"/>
            <a:ext cx="1728788" cy="396875"/>
          </a:xfrm>
          <a:prstGeom prst="rect">
            <a:avLst/>
          </a:prstGeom>
          <a:solidFill>
            <a:srgbClr val="008000"/>
          </a:solidFill>
          <a:ln w="9525">
            <a:noFill/>
            <a:miter lim="800000"/>
            <a:headEnd/>
            <a:tailEnd/>
          </a:ln>
        </p:spPr>
        <p:txBody>
          <a:bodyPr>
            <a:spAutoFit/>
          </a:bodyPr>
          <a:lstStyle/>
          <a:p>
            <a:pPr algn="ctr"/>
            <a:r>
              <a:rPr lang="fa-IR" sz="2000">
                <a:solidFill>
                  <a:schemeClr val="bg1"/>
                </a:solidFill>
              </a:rPr>
              <a:t>راه اصلی انتقال</a:t>
            </a:r>
            <a:endParaRPr lang="en-US" sz="2000">
              <a:solidFill>
                <a:schemeClr val="bg1"/>
              </a:solidFill>
            </a:endParaRPr>
          </a:p>
        </p:txBody>
      </p:sp>
      <p:sp>
        <p:nvSpPr>
          <p:cNvPr id="36877" name="Text Box 13"/>
          <p:cNvSpPr txBox="1">
            <a:spLocks noChangeArrowheads="1"/>
          </p:cNvSpPr>
          <p:nvPr/>
        </p:nvSpPr>
        <p:spPr bwMode="auto">
          <a:xfrm>
            <a:off x="3132138" y="1073150"/>
            <a:ext cx="4195762" cy="701675"/>
          </a:xfrm>
          <a:prstGeom prst="rect">
            <a:avLst/>
          </a:prstGeom>
          <a:noFill/>
          <a:ln w="9525">
            <a:noFill/>
            <a:miter lim="800000"/>
            <a:headEnd/>
            <a:tailEnd/>
          </a:ln>
        </p:spPr>
        <p:txBody>
          <a:bodyPr>
            <a:spAutoFit/>
          </a:bodyPr>
          <a:lstStyle/>
          <a:p>
            <a:pPr algn="ctr"/>
            <a:r>
              <a:rPr lang="fa-IR" sz="4000"/>
              <a:t>حدود یک هفته.</a:t>
            </a:r>
            <a:endParaRPr lang="en-US" sz="4000"/>
          </a:p>
        </p:txBody>
      </p:sp>
      <p:sp>
        <p:nvSpPr>
          <p:cNvPr id="36878" name="Text Box 14"/>
          <p:cNvSpPr txBox="1">
            <a:spLocks noChangeArrowheads="1"/>
          </p:cNvSpPr>
          <p:nvPr/>
        </p:nvSpPr>
        <p:spPr bwMode="auto">
          <a:xfrm>
            <a:off x="1331913" y="1773238"/>
            <a:ext cx="5868987" cy="822325"/>
          </a:xfrm>
          <a:prstGeom prst="rect">
            <a:avLst/>
          </a:prstGeom>
          <a:noFill/>
          <a:ln w="9525">
            <a:noFill/>
            <a:miter lim="800000"/>
            <a:headEnd/>
            <a:tailEnd/>
          </a:ln>
        </p:spPr>
        <p:txBody>
          <a:bodyPr>
            <a:spAutoFit/>
          </a:bodyPr>
          <a:lstStyle/>
          <a:p>
            <a:pPr algn="ctr"/>
            <a:r>
              <a:rPr lang="en-US" sz="2400">
                <a:solidFill>
                  <a:srgbClr val="0000FF"/>
                </a:solidFill>
              </a:rPr>
              <a:t>HSV1</a:t>
            </a:r>
            <a:r>
              <a:rPr lang="fa-IR" sz="2400">
                <a:solidFill>
                  <a:srgbClr val="0000FF"/>
                </a:solidFill>
              </a:rPr>
              <a:t>در سنین پائین هم دیده می شود.و </a:t>
            </a:r>
            <a:r>
              <a:rPr lang="en-US" sz="2400">
                <a:solidFill>
                  <a:srgbClr val="0000FF"/>
                </a:solidFill>
              </a:rPr>
              <a:t>HSV2</a:t>
            </a:r>
            <a:r>
              <a:rPr lang="fa-IR" sz="2400">
                <a:solidFill>
                  <a:srgbClr val="0000FF"/>
                </a:solidFill>
              </a:rPr>
              <a:t>تا سنین بلوغ دیده نمی شود و با فعالیت جنسی ارتباط دارد.</a:t>
            </a:r>
            <a:endParaRPr lang="en-US" sz="2400">
              <a:solidFill>
                <a:srgbClr val="0000FF"/>
              </a:solidFill>
            </a:endParaRPr>
          </a:p>
        </p:txBody>
      </p:sp>
      <p:sp>
        <p:nvSpPr>
          <p:cNvPr id="36879" name="Text Box 15"/>
          <p:cNvSpPr txBox="1">
            <a:spLocks noChangeArrowheads="1"/>
          </p:cNvSpPr>
          <p:nvPr/>
        </p:nvSpPr>
        <p:spPr bwMode="auto">
          <a:xfrm>
            <a:off x="539750" y="2513013"/>
            <a:ext cx="6788150" cy="701675"/>
          </a:xfrm>
          <a:prstGeom prst="rect">
            <a:avLst/>
          </a:prstGeom>
          <a:noFill/>
          <a:ln w="9525">
            <a:noFill/>
            <a:miter lim="800000"/>
            <a:headEnd/>
            <a:tailEnd/>
          </a:ln>
        </p:spPr>
        <p:txBody>
          <a:bodyPr>
            <a:spAutoFit/>
          </a:bodyPr>
          <a:lstStyle/>
          <a:p>
            <a:pPr algn="ctr"/>
            <a:r>
              <a:rPr lang="fa-IR" sz="2800"/>
              <a:t>شیوع آنتی بادی</a:t>
            </a:r>
            <a:r>
              <a:rPr lang="en-US" sz="2800"/>
              <a:t>HSV2</a:t>
            </a:r>
            <a:r>
              <a:rPr lang="fa-IR" sz="2800"/>
              <a:t>در زنان دو برابرمردان است.</a:t>
            </a:r>
            <a:r>
              <a:rPr lang="fa-IR" sz="4000"/>
              <a:t> </a:t>
            </a:r>
            <a:endParaRPr lang="en-US" sz="4000"/>
          </a:p>
        </p:txBody>
      </p:sp>
      <p:sp>
        <p:nvSpPr>
          <p:cNvPr id="36880" name="Text Box 16"/>
          <p:cNvSpPr txBox="1">
            <a:spLocks noChangeArrowheads="1"/>
          </p:cNvSpPr>
          <p:nvPr/>
        </p:nvSpPr>
        <p:spPr bwMode="auto">
          <a:xfrm>
            <a:off x="4211638" y="3232150"/>
            <a:ext cx="3116262" cy="701675"/>
          </a:xfrm>
          <a:prstGeom prst="rect">
            <a:avLst/>
          </a:prstGeom>
          <a:noFill/>
          <a:ln w="9525">
            <a:noFill/>
            <a:miter lim="800000"/>
            <a:headEnd/>
            <a:tailEnd/>
          </a:ln>
        </p:spPr>
        <p:txBody>
          <a:bodyPr>
            <a:spAutoFit/>
          </a:bodyPr>
          <a:lstStyle/>
          <a:p>
            <a:pPr algn="ctr"/>
            <a:r>
              <a:rPr lang="fa-IR" sz="4000">
                <a:solidFill>
                  <a:srgbClr val="0000FF"/>
                </a:solidFill>
              </a:rPr>
              <a:t>در تمام فصول</a:t>
            </a:r>
            <a:endParaRPr lang="en-US" sz="4000">
              <a:solidFill>
                <a:srgbClr val="0000FF"/>
              </a:solidFill>
            </a:endParaRPr>
          </a:p>
        </p:txBody>
      </p:sp>
      <p:sp>
        <p:nvSpPr>
          <p:cNvPr id="36881" name="Text Box 17"/>
          <p:cNvSpPr txBox="1">
            <a:spLocks noChangeArrowheads="1"/>
          </p:cNvSpPr>
          <p:nvPr/>
        </p:nvSpPr>
        <p:spPr bwMode="auto">
          <a:xfrm>
            <a:off x="5580063" y="3881438"/>
            <a:ext cx="1747837" cy="701675"/>
          </a:xfrm>
          <a:prstGeom prst="rect">
            <a:avLst/>
          </a:prstGeom>
          <a:noFill/>
          <a:ln w="9525">
            <a:noFill/>
            <a:miter lim="800000"/>
            <a:headEnd/>
            <a:tailEnd/>
          </a:ln>
        </p:spPr>
        <p:txBody>
          <a:bodyPr>
            <a:spAutoFit/>
          </a:bodyPr>
          <a:lstStyle/>
          <a:p>
            <a:pPr algn="ctr"/>
            <a:r>
              <a:rPr lang="fa-IR" sz="4000"/>
              <a:t>انسان.</a:t>
            </a:r>
            <a:endParaRPr lang="en-US" sz="4000"/>
          </a:p>
        </p:txBody>
      </p:sp>
      <p:sp>
        <p:nvSpPr>
          <p:cNvPr id="36882" name="Text Box 18"/>
          <p:cNvSpPr txBox="1">
            <a:spLocks noChangeArrowheads="1"/>
          </p:cNvSpPr>
          <p:nvPr/>
        </p:nvSpPr>
        <p:spPr bwMode="auto">
          <a:xfrm>
            <a:off x="827088" y="4673600"/>
            <a:ext cx="6500812" cy="579438"/>
          </a:xfrm>
          <a:prstGeom prst="rect">
            <a:avLst/>
          </a:prstGeom>
          <a:noFill/>
          <a:ln w="9525">
            <a:noFill/>
            <a:miter lim="800000"/>
            <a:headEnd/>
            <a:tailEnd/>
          </a:ln>
        </p:spPr>
        <p:txBody>
          <a:bodyPr>
            <a:spAutoFit/>
          </a:bodyPr>
          <a:lstStyle/>
          <a:p>
            <a:pPr algn="ctr"/>
            <a:r>
              <a:rPr lang="fa-IR" sz="3200">
                <a:solidFill>
                  <a:srgbClr val="0000FF"/>
                </a:solidFill>
              </a:rPr>
              <a:t>تماس با افراد با یا بدون علامت – باز فعالی.</a:t>
            </a:r>
            <a:endParaRPr lang="en-US" sz="3200">
              <a:solidFill>
                <a:srgbClr val="0000FF"/>
              </a:solidFill>
            </a:endParaRPr>
          </a:p>
        </p:txBody>
      </p:sp>
      <p:sp>
        <p:nvSpPr>
          <p:cNvPr id="36883" name="Text Box 19"/>
          <p:cNvSpPr txBox="1">
            <a:spLocks noChangeArrowheads="1"/>
          </p:cNvSpPr>
          <p:nvPr/>
        </p:nvSpPr>
        <p:spPr bwMode="auto">
          <a:xfrm>
            <a:off x="-252413" y="5229225"/>
            <a:ext cx="7272338" cy="1066800"/>
          </a:xfrm>
          <a:prstGeom prst="rect">
            <a:avLst/>
          </a:prstGeom>
          <a:noFill/>
          <a:ln w="9525">
            <a:noFill/>
            <a:miter lim="800000"/>
            <a:headEnd/>
            <a:tailEnd/>
          </a:ln>
        </p:spPr>
        <p:txBody>
          <a:bodyPr>
            <a:spAutoFit/>
          </a:bodyPr>
          <a:lstStyle/>
          <a:p>
            <a:r>
              <a:rPr lang="fa-IR" sz="3200"/>
              <a:t>در دهه ی پنجم زندگی،بیش از 90% افراد آنتی بادی ضد </a:t>
            </a:r>
            <a:r>
              <a:rPr lang="en-US" sz="3200"/>
              <a:t>HSV1</a:t>
            </a:r>
            <a:r>
              <a:rPr lang="fa-IR" sz="3200"/>
              <a:t>را دارند.</a:t>
            </a:r>
            <a:endParaRPr lang="en-US" sz="3200"/>
          </a:p>
        </p:txBody>
      </p:sp>
      <p:sp>
        <p:nvSpPr>
          <p:cNvPr id="36884" name="Text Box 20"/>
          <p:cNvSpPr txBox="1">
            <a:spLocks noChangeArrowheads="1"/>
          </p:cNvSpPr>
          <p:nvPr/>
        </p:nvSpPr>
        <p:spPr bwMode="auto">
          <a:xfrm>
            <a:off x="250825" y="6165850"/>
            <a:ext cx="7077075" cy="579438"/>
          </a:xfrm>
          <a:prstGeom prst="rect">
            <a:avLst/>
          </a:prstGeom>
          <a:noFill/>
          <a:ln w="9525">
            <a:noFill/>
            <a:miter lim="800000"/>
            <a:headEnd/>
            <a:tailEnd/>
          </a:ln>
        </p:spPr>
        <p:txBody>
          <a:bodyPr>
            <a:spAutoFit/>
          </a:bodyPr>
          <a:lstStyle/>
          <a:p>
            <a:pPr algn="ctr"/>
            <a:r>
              <a:rPr lang="fa-IR" sz="3200">
                <a:solidFill>
                  <a:srgbClr val="0000FF"/>
                </a:solidFill>
              </a:rPr>
              <a:t>بیماری در نوزادان و نوع آنسفالیت خطرناک است.</a:t>
            </a:r>
            <a:endParaRPr lang="en-US" sz="3200">
              <a:solidFill>
                <a:srgbClr val="0000FF"/>
              </a:solidFill>
            </a:endParaRPr>
          </a:p>
        </p:txBody>
      </p:sp>
      <p:sp>
        <p:nvSpPr>
          <p:cNvPr id="36885" name="Text Box 21"/>
          <p:cNvSpPr txBox="1">
            <a:spLocks noChangeArrowheads="1"/>
          </p:cNvSpPr>
          <p:nvPr/>
        </p:nvSpPr>
        <p:spPr bwMode="auto">
          <a:xfrm>
            <a:off x="6948488" y="6092825"/>
            <a:ext cx="2195512" cy="579438"/>
          </a:xfrm>
          <a:prstGeom prst="rect">
            <a:avLst/>
          </a:prstGeom>
          <a:noFill/>
          <a:ln w="9525">
            <a:noFill/>
            <a:miter lim="800000"/>
            <a:headEnd/>
            <a:tailEnd/>
          </a:ln>
        </p:spPr>
        <p:txBody>
          <a:bodyPr>
            <a:spAutoFit/>
          </a:bodyPr>
          <a:lstStyle/>
          <a:p>
            <a:pPr algn="ctr"/>
            <a:r>
              <a:rPr lang="fa-IR" sz="3200">
                <a:solidFill>
                  <a:schemeClr val="bg1"/>
                </a:solidFill>
              </a:rPr>
              <a:t>شدت بیماری</a:t>
            </a:r>
            <a:endParaRPr lang="en-US" sz="3200">
              <a:solidFill>
                <a:schemeClr val="bg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WordArt 4"/>
          <p:cNvSpPr>
            <a:spLocks noChangeArrowheads="1" noChangeShapeType="1" noTextEdit="1"/>
          </p:cNvSpPr>
          <p:nvPr/>
        </p:nvSpPr>
        <p:spPr bwMode="auto">
          <a:xfrm>
            <a:off x="6156325" y="333375"/>
            <a:ext cx="2663825" cy="792163"/>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Arial"/>
                <a:cs typeface="Arial"/>
              </a:rPr>
              <a:t>پیشگیری</a:t>
            </a:r>
          </a:p>
        </p:txBody>
      </p:sp>
      <p:sp>
        <p:nvSpPr>
          <p:cNvPr id="37891" name="Oval 5"/>
          <p:cNvSpPr>
            <a:spLocks noChangeArrowheads="1"/>
          </p:cNvSpPr>
          <p:nvPr/>
        </p:nvSpPr>
        <p:spPr bwMode="auto">
          <a:xfrm>
            <a:off x="8388350" y="1412875"/>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2" name="Oval 6"/>
          <p:cNvSpPr>
            <a:spLocks noChangeArrowheads="1"/>
          </p:cNvSpPr>
          <p:nvPr/>
        </p:nvSpPr>
        <p:spPr bwMode="auto">
          <a:xfrm>
            <a:off x="8388350" y="1916113"/>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3" name="Oval 7"/>
          <p:cNvSpPr>
            <a:spLocks noChangeArrowheads="1"/>
          </p:cNvSpPr>
          <p:nvPr/>
        </p:nvSpPr>
        <p:spPr bwMode="auto">
          <a:xfrm>
            <a:off x="8388350" y="2492375"/>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4" name="Oval 8"/>
          <p:cNvSpPr>
            <a:spLocks noChangeArrowheads="1"/>
          </p:cNvSpPr>
          <p:nvPr/>
        </p:nvSpPr>
        <p:spPr bwMode="auto">
          <a:xfrm>
            <a:off x="8388350" y="3068638"/>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5" name="Oval 9"/>
          <p:cNvSpPr>
            <a:spLocks noChangeArrowheads="1"/>
          </p:cNvSpPr>
          <p:nvPr/>
        </p:nvSpPr>
        <p:spPr bwMode="auto">
          <a:xfrm>
            <a:off x="8388350" y="3644900"/>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6" name="Oval 10"/>
          <p:cNvSpPr>
            <a:spLocks noChangeArrowheads="1"/>
          </p:cNvSpPr>
          <p:nvPr/>
        </p:nvSpPr>
        <p:spPr bwMode="auto">
          <a:xfrm>
            <a:off x="8388350" y="4221163"/>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7" name="Oval 11"/>
          <p:cNvSpPr>
            <a:spLocks noChangeArrowheads="1"/>
          </p:cNvSpPr>
          <p:nvPr/>
        </p:nvSpPr>
        <p:spPr bwMode="auto">
          <a:xfrm>
            <a:off x="8388350" y="4797425"/>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8" name="Oval 12"/>
          <p:cNvSpPr>
            <a:spLocks noChangeArrowheads="1"/>
          </p:cNvSpPr>
          <p:nvPr/>
        </p:nvSpPr>
        <p:spPr bwMode="auto">
          <a:xfrm>
            <a:off x="8388350" y="5373688"/>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899" name="Text Box 13"/>
          <p:cNvSpPr txBox="1">
            <a:spLocks noChangeArrowheads="1"/>
          </p:cNvSpPr>
          <p:nvPr/>
        </p:nvSpPr>
        <p:spPr bwMode="auto">
          <a:xfrm>
            <a:off x="1979613" y="1125538"/>
            <a:ext cx="6319837" cy="641350"/>
          </a:xfrm>
          <a:prstGeom prst="rect">
            <a:avLst/>
          </a:prstGeom>
          <a:noFill/>
          <a:ln w="9525">
            <a:noFill/>
            <a:miter lim="800000"/>
            <a:headEnd/>
            <a:tailEnd/>
          </a:ln>
        </p:spPr>
        <p:txBody>
          <a:bodyPr>
            <a:spAutoFit/>
          </a:bodyPr>
          <a:lstStyle/>
          <a:p>
            <a:pPr>
              <a:spcBef>
                <a:spcPct val="50000"/>
              </a:spcBef>
            </a:pPr>
            <a:r>
              <a:rPr lang="fa-IR" sz="3600">
                <a:solidFill>
                  <a:srgbClr val="CC0000"/>
                </a:solidFill>
              </a:rPr>
              <a:t>پیشگیری از اضطراب .</a:t>
            </a:r>
            <a:endParaRPr lang="en-US" sz="3600">
              <a:solidFill>
                <a:srgbClr val="CC0000"/>
              </a:solidFill>
            </a:endParaRPr>
          </a:p>
        </p:txBody>
      </p:sp>
      <p:sp>
        <p:nvSpPr>
          <p:cNvPr id="37900" name="Text Box 14"/>
          <p:cNvSpPr txBox="1">
            <a:spLocks noChangeArrowheads="1"/>
          </p:cNvSpPr>
          <p:nvPr/>
        </p:nvSpPr>
        <p:spPr bwMode="auto">
          <a:xfrm>
            <a:off x="179388" y="1700213"/>
            <a:ext cx="8229600" cy="579437"/>
          </a:xfrm>
          <a:prstGeom prst="rect">
            <a:avLst/>
          </a:prstGeom>
          <a:noFill/>
          <a:ln w="9525">
            <a:noFill/>
            <a:miter lim="800000"/>
            <a:headEnd/>
            <a:tailEnd/>
          </a:ln>
        </p:spPr>
        <p:txBody>
          <a:bodyPr>
            <a:spAutoFit/>
          </a:bodyPr>
          <a:lstStyle/>
          <a:p>
            <a:r>
              <a:rPr lang="fa-IR" sz="3200"/>
              <a:t>استفاده ی فوری از دارو های ضد ویروسی در تبخال لابیال.</a:t>
            </a:r>
            <a:endParaRPr lang="en-US" sz="3200"/>
          </a:p>
        </p:txBody>
      </p:sp>
      <p:sp>
        <p:nvSpPr>
          <p:cNvPr id="37901" name="Text Box 15"/>
          <p:cNvSpPr txBox="1">
            <a:spLocks noChangeArrowheads="1"/>
          </p:cNvSpPr>
          <p:nvPr/>
        </p:nvSpPr>
        <p:spPr bwMode="auto">
          <a:xfrm>
            <a:off x="539750" y="2205038"/>
            <a:ext cx="7724775" cy="641350"/>
          </a:xfrm>
          <a:prstGeom prst="rect">
            <a:avLst/>
          </a:prstGeom>
          <a:noFill/>
          <a:ln w="9525">
            <a:noFill/>
            <a:miter lim="800000"/>
            <a:headEnd/>
            <a:tailEnd/>
          </a:ln>
        </p:spPr>
        <p:txBody>
          <a:bodyPr>
            <a:spAutoFit/>
          </a:bodyPr>
          <a:lstStyle/>
          <a:p>
            <a:r>
              <a:rPr lang="fa-IR" sz="3600">
                <a:solidFill>
                  <a:srgbClr val="CC0000"/>
                </a:solidFill>
              </a:rPr>
              <a:t>نشکافتن و درمان ضد ویروسی عقربک.</a:t>
            </a:r>
            <a:endParaRPr lang="en-US" sz="3600">
              <a:solidFill>
                <a:srgbClr val="CC0000"/>
              </a:solidFill>
            </a:endParaRPr>
          </a:p>
        </p:txBody>
      </p:sp>
      <p:sp>
        <p:nvSpPr>
          <p:cNvPr id="37902" name="Text Box 16"/>
          <p:cNvSpPr txBox="1">
            <a:spLocks noChangeArrowheads="1"/>
          </p:cNvSpPr>
          <p:nvPr/>
        </p:nvSpPr>
        <p:spPr bwMode="auto">
          <a:xfrm>
            <a:off x="-252413" y="2873375"/>
            <a:ext cx="8588376" cy="519113"/>
          </a:xfrm>
          <a:prstGeom prst="rect">
            <a:avLst/>
          </a:prstGeom>
          <a:noFill/>
          <a:ln w="9525">
            <a:noFill/>
            <a:miter lim="800000"/>
            <a:headEnd/>
            <a:tailEnd/>
          </a:ln>
        </p:spPr>
        <p:txBody>
          <a:bodyPr>
            <a:spAutoFit/>
          </a:bodyPr>
          <a:lstStyle/>
          <a:p>
            <a:r>
              <a:rPr lang="fa-IR" sz="2800"/>
              <a:t>نبوسیدن افراد ،به ویژه افراد مبتلا به درماتیت اتوپیک،در زمان ابتلا.</a:t>
            </a:r>
            <a:endParaRPr lang="en-US" sz="2800"/>
          </a:p>
        </p:txBody>
      </p:sp>
      <p:sp>
        <p:nvSpPr>
          <p:cNvPr id="37903" name="Text Box 17"/>
          <p:cNvSpPr txBox="1">
            <a:spLocks noChangeArrowheads="1"/>
          </p:cNvSpPr>
          <p:nvPr/>
        </p:nvSpPr>
        <p:spPr bwMode="auto">
          <a:xfrm>
            <a:off x="827088" y="3357563"/>
            <a:ext cx="7508875" cy="641350"/>
          </a:xfrm>
          <a:prstGeom prst="rect">
            <a:avLst/>
          </a:prstGeom>
          <a:noFill/>
          <a:ln w="9525">
            <a:noFill/>
            <a:miter lim="800000"/>
            <a:headEnd/>
            <a:tailEnd/>
          </a:ln>
        </p:spPr>
        <p:txBody>
          <a:bodyPr>
            <a:spAutoFit/>
          </a:bodyPr>
          <a:lstStyle/>
          <a:p>
            <a:r>
              <a:rPr lang="fa-IR" sz="3600">
                <a:solidFill>
                  <a:srgbClr val="CC0000"/>
                </a:solidFill>
              </a:rPr>
              <a:t>استحمام مکرر به ویژه در کشتی گیران.</a:t>
            </a:r>
            <a:endParaRPr lang="en-US" sz="3600">
              <a:solidFill>
                <a:srgbClr val="CC0000"/>
              </a:solidFill>
            </a:endParaRPr>
          </a:p>
        </p:txBody>
      </p:sp>
      <p:sp>
        <p:nvSpPr>
          <p:cNvPr id="37904" name="Text Box 18"/>
          <p:cNvSpPr txBox="1">
            <a:spLocks noChangeArrowheads="1"/>
          </p:cNvSpPr>
          <p:nvPr/>
        </p:nvSpPr>
        <p:spPr bwMode="auto">
          <a:xfrm>
            <a:off x="1116013" y="4005263"/>
            <a:ext cx="7219950" cy="641350"/>
          </a:xfrm>
          <a:prstGeom prst="rect">
            <a:avLst/>
          </a:prstGeom>
          <a:noFill/>
          <a:ln w="9525">
            <a:noFill/>
            <a:miter lim="800000"/>
            <a:headEnd/>
            <a:tailEnd/>
          </a:ln>
        </p:spPr>
        <p:txBody>
          <a:bodyPr>
            <a:spAutoFit/>
          </a:bodyPr>
          <a:lstStyle/>
          <a:p>
            <a:r>
              <a:rPr lang="fa-IR" sz="3600"/>
              <a:t>استفاده از کاندوم،درنوع ژنیتال.</a:t>
            </a:r>
            <a:endParaRPr lang="en-US" sz="3600"/>
          </a:p>
        </p:txBody>
      </p:sp>
      <p:sp>
        <p:nvSpPr>
          <p:cNvPr id="37905" name="Text Box 19"/>
          <p:cNvSpPr txBox="1">
            <a:spLocks noChangeArrowheads="1"/>
          </p:cNvSpPr>
          <p:nvPr/>
        </p:nvSpPr>
        <p:spPr bwMode="auto">
          <a:xfrm>
            <a:off x="0" y="4600575"/>
            <a:ext cx="8335963" cy="579438"/>
          </a:xfrm>
          <a:prstGeom prst="rect">
            <a:avLst/>
          </a:prstGeom>
          <a:noFill/>
          <a:ln w="9525">
            <a:noFill/>
            <a:miter lim="800000"/>
            <a:headEnd/>
            <a:tailEnd/>
          </a:ln>
        </p:spPr>
        <p:txBody>
          <a:bodyPr>
            <a:spAutoFit/>
          </a:bodyPr>
          <a:lstStyle/>
          <a:p>
            <a:r>
              <a:rPr lang="fa-IR" sz="3200">
                <a:solidFill>
                  <a:srgbClr val="CC0000"/>
                </a:solidFill>
              </a:rPr>
              <a:t>عدم استفاده از داروهای کورتیکواستروئیدی در هرپس چشمی.</a:t>
            </a:r>
            <a:endParaRPr lang="en-US" sz="3200">
              <a:solidFill>
                <a:srgbClr val="CC0000"/>
              </a:solidFill>
            </a:endParaRPr>
          </a:p>
        </p:txBody>
      </p:sp>
      <p:sp>
        <p:nvSpPr>
          <p:cNvPr id="37906" name="Text Box 20"/>
          <p:cNvSpPr txBox="1">
            <a:spLocks noChangeArrowheads="1"/>
          </p:cNvSpPr>
          <p:nvPr/>
        </p:nvSpPr>
        <p:spPr bwMode="auto">
          <a:xfrm>
            <a:off x="0" y="5157788"/>
            <a:ext cx="8372475" cy="519112"/>
          </a:xfrm>
          <a:prstGeom prst="rect">
            <a:avLst/>
          </a:prstGeom>
          <a:noFill/>
          <a:ln w="9525">
            <a:noFill/>
            <a:miter lim="800000"/>
            <a:headEnd/>
            <a:tailEnd/>
          </a:ln>
        </p:spPr>
        <p:txBody>
          <a:bodyPr>
            <a:spAutoFit/>
          </a:bodyPr>
          <a:lstStyle/>
          <a:p>
            <a:pPr>
              <a:spcBef>
                <a:spcPct val="50000"/>
              </a:spcBef>
            </a:pPr>
            <a:r>
              <a:rPr lang="fa-IR" sz="2800"/>
              <a:t>مراقبت از زنان باردار جهت باردار نشدن،به ویژه در سه ماهه ی سوم.</a:t>
            </a:r>
            <a:endParaRPr lang="en-US" sz="2800"/>
          </a:p>
        </p:txBody>
      </p:sp>
      <p:sp>
        <p:nvSpPr>
          <p:cNvPr id="37907" name="Oval 21"/>
          <p:cNvSpPr>
            <a:spLocks noChangeArrowheads="1"/>
          </p:cNvSpPr>
          <p:nvPr/>
        </p:nvSpPr>
        <p:spPr bwMode="auto">
          <a:xfrm>
            <a:off x="8388350" y="5876925"/>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908" name="Oval 22"/>
          <p:cNvSpPr>
            <a:spLocks noChangeArrowheads="1"/>
          </p:cNvSpPr>
          <p:nvPr/>
        </p:nvSpPr>
        <p:spPr bwMode="auto">
          <a:xfrm>
            <a:off x="8388350" y="6453188"/>
            <a:ext cx="215900" cy="193675"/>
          </a:xfrm>
          <a:prstGeom prst="ellipse">
            <a:avLst/>
          </a:prstGeom>
          <a:solidFill>
            <a:schemeClr val="accent2"/>
          </a:solidFill>
          <a:ln w="9525">
            <a:solidFill>
              <a:schemeClr val="tx1"/>
            </a:solidFill>
            <a:round/>
            <a:headEnd/>
            <a:tailEnd/>
          </a:ln>
        </p:spPr>
        <p:txBody>
          <a:bodyPr wrap="none" anchor="ctr"/>
          <a:lstStyle/>
          <a:p>
            <a:endParaRPr lang="fa-IR"/>
          </a:p>
        </p:txBody>
      </p:sp>
      <p:sp>
        <p:nvSpPr>
          <p:cNvPr id="37909" name="Text Box 23"/>
          <p:cNvSpPr txBox="1">
            <a:spLocks noChangeArrowheads="1"/>
          </p:cNvSpPr>
          <p:nvPr/>
        </p:nvSpPr>
        <p:spPr bwMode="auto">
          <a:xfrm>
            <a:off x="1979613" y="5589588"/>
            <a:ext cx="6284912" cy="701675"/>
          </a:xfrm>
          <a:prstGeom prst="rect">
            <a:avLst/>
          </a:prstGeom>
          <a:noFill/>
          <a:ln w="9525">
            <a:noFill/>
            <a:miter lim="800000"/>
            <a:headEnd/>
            <a:tailEnd/>
          </a:ln>
        </p:spPr>
        <p:txBody>
          <a:bodyPr>
            <a:spAutoFit/>
          </a:bodyPr>
          <a:lstStyle/>
          <a:p>
            <a:r>
              <a:rPr lang="fa-IR" sz="4000">
                <a:solidFill>
                  <a:srgbClr val="CC0000"/>
                </a:solidFill>
              </a:rPr>
              <a:t>سزارین زنان باردار مبتلا.</a:t>
            </a:r>
            <a:endParaRPr lang="en-US" sz="4000">
              <a:solidFill>
                <a:srgbClr val="CC0000"/>
              </a:solidFill>
            </a:endParaRPr>
          </a:p>
        </p:txBody>
      </p:sp>
      <p:sp>
        <p:nvSpPr>
          <p:cNvPr id="37910" name="Text Box 24"/>
          <p:cNvSpPr txBox="1">
            <a:spLocks noChangeArrowheads="1"/>
          </p:cNvSpPr>
          <p:nvPr/>
        </p:nvSpPr>
        <p:spPr bwMode="auto">
          <a:xfrm>
            <a:off x="1692275" y="6092825"/>
            <a:ext cx="6643688" cy="701675"/>
          </a:xfrm>
          <a:prstGeom prst="rect">
            <a:avLst/>
          </a:prstGeom>
          <a:noFill/>
          <a:ln w="9525">
            <a:noFill/>
            <a:miter lim="800000"/>
            <a:headEnd/>
            <a:tailEnd/>
          </a:ln>
        </p:spPr>
        <p:txBody>
          <a:bodyPr>
            <a:spAutoFit/>
          </a:bodyPr>
          <a:lstStyle/>
          <a:p>
            <a:r>
              <a:rPr lang="fa-IR" sz="4000"/>
              <a:t>واکسن در دست تحقیق است.</a:t>
            </a:r>
            <a:endParaRPr lang="en-US" sz="400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8665</TotalTime>
  <Words>1091</Words>
  <Application>Microsoft Office PowerPoint</Application>
  <PresentationFormat>On-screen Show (4:3)</PresentationFormat>
  <Paragraphs>139</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Oriel</vt:lpstr>
      <vt:lpstr>PowerPoint Presentation</vt:lpstr>
      <vt:lpstr>محتوای مطالب</vt:lpstr>
      <vt:lpstr>انواع ضایعات پوستی </vt:lpstr>
      <vt:lpstr>PowerPoint Presentation</vt:lpstr>
      <vt:lpstr>PowerPoint Presentation</vt:lpstr>
      <vt:lpstr>PowerPoint Presentation</vt:lpstr>
      <vt:lpstr>PowerPoint Presentation</vt:lpstr>
      <vt:lpstr>آبله چیست؟</vt:lpstr>
      <vt:lpstr>عامل بیماری آبله</vt:lpstr>
      <vt:lpstr>آبله انسانی </vt:lpstr>
      <vt:lpstr>PowerPoint Presentation</vt:lpstr>
      <vt:lpstr>تفاوت ضایغات آبله با آبله مرغان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Fajr 78</dc:creator>
  <cp:lastModifiedBy>Windows User</cp:lastModifiedBy>
  <cp:revision>187</cp:revision>
  <dcterms:created xsi:type="dcterms:W3CDTF">2015-11-22T19:36:35Z</dcterms:created>
  <dcterms:modified xsi:type="dcterms:W3CDTF">2020-05-02T00:33:04Z</dcterms:modified>
</cp:coreProperties>
</file>