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5"/>
  </p:notesMasterIdLst>
  <p:sldIdLst>
    <p:sldId id="275" r:id="rId2"/>
    <p:sldId id="257" r:id="rId3"/>
    <p:sldId id="258" r:id="rId4"/>
    <p:sldId id="259" r:id="rId5"/>
    <p:sldId id="279" r:id="rId6"/>
    <p:sldId id="260" r:id="rId7"/>
    <p:sldId id="277" r:id="rId8"/>
    <p:sldId id="280" r:id="rId9"/>
    <p:sldId id="261" r:id="rId10"/>
    <p:sldId id="266" r:id="rId11"/>
    <p:sldId id="267" r:id="rId12"/>
    <p:sldId id="268" r:id="rId13"/>
    <p:sldId id="269" r:id="rId14"/>
    <p:sldId id="282" r:id="rId15"/>
    <p:sldId id="284" r:id="rId16"/>
    <p:sldId id="288" r:id="rId17"/>
    <p:sldId id="272" r:id="rId18"/>
    <p:sldId id="295" r:id="rId19"/>
    <p:sldId id="292" r:id="rId20"/>
    <p:sldId id="291" r:id="rId21"/>
    <p:sldId id="293" r:id="rId22"/>
    <p:sldId id="273" r:id="rId23"/>
    <p:sldId id="274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3462C2-620B-47F3-A48E-1571FBA05BCD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129C7D-16F1-4D6D-AF43-B2F9493A81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189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a-IR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8791987-F52E-4273-91CE-D01FC7D0F52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CB94BD3-1A6F-4710-9A63-13DC2B137382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14CF125-90DF-41FA-BB95-0DC0FBEFA1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BD3-1A6F-4710-9A63-13DC2B137382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CF125-90DF-41FA-BB95-0DC0FBEFA1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CB94BD3-1A6F-4710-9A63-13DC2B137382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614CF125-90DF-41FA-BB95-0DC0FBEFA1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BD3-1A6F-4710-9A63-13DC2B137382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CF125-90DF-41FA-BB95-0DC0FBEFA1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BD3-1A6F-4710-9A63-13DC2B137382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CF125-90DF-41FA-BB95-0DC0FBEFA1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BD3-1A6F-4710-9A63-13DC2B137382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CF125-90DF-41FA-BB95-0DC0FBEFA1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CB94BD3-1A6F-4710-9A63-13DC2B137382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CF125-90DF-41FA-BB95-0DC0FBEFA1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BD3-1A6F-4710-9A63-13DC2B137382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CF125-90DF-41FA-BB95-0DC0FBEFA1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BD3-1A6F-4710-9A63-13DC2B137382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CF125-90DF-41FA-BB95-0DC0FBEFA1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BD3-1A6F-4710-9A63-13DC2B137382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CF125-90DF-41FA-BB95-0DC0FBEFA1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3CB94BD3-1A6F-4710-9A63-13DC2B137382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14CF125-90DF-41FA-BB95-0DC0FBEFA1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4300"/>
            <a:ext cx="40386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A6292-F3D1-4D4B-A538-617894D77E1E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4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CB94BD3-1A6F-4710-9A63-13DC2B137382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14CF125-90DF-41FA-BB95-0DC0FBEFA1A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googledrive.com/host/0B1IL5zI60TcWWjJyOTZMNTliNjQ/leishmania%20(amastigote)%204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"/>
            <a:ext cx="7543800" cy="1066800"/>
          </a:xfrm>
        </p:spPr>
        <p:txBody>
          <a:bodyPr>
            <a:normAutofit/>
          </a:bodyPr>
          <a:lstStyle/>
          <a:p>
            <a:pPr algn="ctr"/>
            <a:r>
              <a:rPr lang="fa-IR" sz="2800" dirty="0" smtClean="0">
                <a:cs typeface="B Homa" pitchFamily="2" charset="-78"/>
              </a:rPr>
              <a:t>بسم الله الرحمن الرحیم</a:t>
            </a:r>
            <a:endParaRPr lang="en-US" sz="2800" dirty="0">
              <a:cs typeface="B Homa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143000"/>
            <a:ext cx="9144000" cy="5715000"/>
          </a:xfrm>
        </p:spPr>
        <p:txBody>
          <a:bodyPr>
            <a:normAutofit/>
          </a:bodyPr>
          <a:lstStyle/>
          <a:p>
            <a:pPr marL="274320" indent="-274320" algn="l">
              <a:defRPr/>
            </a:pPr>
            <a:endParaRPr lang="en-US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algn="l">
              <a:defRPr/>
            </a:pPr>
            <a:endParaRPr lang="en-US" sz="1400" b="1" dirty="0">
              <a:latin typeface="Times New Roman" pitchFamily="18" charset="0"/>
              <a:cs typeface="Times New Roman" pitchFamily="18" charset="0"/>
            </a:endParaRPr>
          </a:p>
          <a:p>
            <a:pPr marL="274320" indent="-274320" algn="l">
              <a:defRPr/>
            </a:pPr>
            <a:endParaRPr lang="en-US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algn="l">
              <a:defRPr/>
            </a:pPr>
            <a:endParaRPr lang="en-US" sz="1400" b="1" dirty="0">
              <a:latin typeface="Times New Roman" pitchFamily="18" charset="0"/>
              <a:cs typeface="Times New Roman" pitchFamily="18" charset="0"/>
            </a:endParaRPr>
          </a:p>
          <a:p>
            <a:pPr marL="274320" indent="-274320" algn="l">
              <a:defRPr/>
            </a:pPr>
            <a:endParaRPr lang="en-US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rtl="1">
              <a:defRPr/>
            </a:pPr>
            <a:r>
              <a:rPr lang="fa-IR" sz="3600" b="1" dirty="0" smtClean="0">
                <a:solidFill>
                  <a:srgbClr val="FFFF00"/>
                </a:solidFill>
                <a:latin typeface="Times New Roman" pitchFamily="18" charset="0"/>
                <a:cs typeface="B Lotus" pitchFamily="2" charset="-78"/>
              </a:rPr>
              <a:t>             انگل لیشمانیا و لیشمانیوزها</a:t>
            </a:r>
            <a:endParaRPr lang="en-US" sz="3600" b="1" dirty="0" smtClean="0">
              <a:solidFill>
                <a:srgbClr val="FFFF00"/>
              </a:solidFill>
              <a:latin typeface="Times New Roman" pitchFamily="18" charset="0"/>
              <a:cs typeface="B Lotus" pitchFamily="2" charset="-78"/>
            </a:endParaRPr>
          </a:p>
          <a:p>
            <a:pPr marL="274320" indent="-274320" algn="l">
              <a:defRPr/>
            </a:pPr>
            <a:endParaRPr lang="en-US" sz="1400" b="1" dirty="0">
              <a:latin typeface="Times New Roman" pitchFamily="18" charset="0"/>
              <a:cs typeface="Times New Roman" pitchFamily="18" charset="0"/>
            </a:endParaRPr>
          </a:p>
          <a:p>
            <a:pPr marL="274320" indent="-274320" algn="l">
              <a:defRPr/>
            </a:pPr>
            <a:endParaRPr lang="en-US" sz="1400" b="1" dirty="0">
              <a:latin typeface="Times New Roman" pitchFamily="18" charset="0"/>
              <a:cs typeface="Times New Roman" pitchFamily="18" charset="0"/>
            </a:endParaRPr>
          </a:p>
          <a:p>
            <a:pPr marL="274320" indent="-274320" algn="l">
              <a:defRPr/>
            </a:pPr>
            <a:endParaRPr lang="en-US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algn="l">
              <a:defRPr/>
            </a:pPr>
            <a:endParaRPr lang="fa-IR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algn="l">
              <a:defRPr/>
            </a:pPr>
            <a:endParaRPr lang="en-US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algn="l">
              <a:defRPr/>
            </a:pPr>
            <a:endParaRPr lang="en-US" sz="1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8229600" cy="6126163"/>
          </a:xfrm>
        </p:spPr>
        <p:txBody>
          <a:bodyPr>
            <a:normAutofit/>
          </a:bodyPr>
          <a:lstStyle/>
          <a:p>
            <a:pPr algn="ctr" rtl="1">
              <a:lnSpc>
                <a:spcPct val="200000"/>
              </a:lnSpc>
              <a:buNone/>
            </a:pPr>
            <a:r>
              <a:rPr lang="fa-IR" sz="2400" b="1" dirty="0" smtClean="0">
                <a:solidFill>
                  <a:srgbClr val="7030A0"/>
                </a:solidFill>
                <a:latin typeface="Adobe Garamond Pro Bold" pitchFamily="18" charset="0"/>
                <a:cs typeface="B Mitra" pitchFamily="2" charset="-78"/>
              </a:rPr>
              <a:t>لیشمانیازیس (</a:t>
            </a:r>
            <a:r>
              <a:rPr lang="en-US" sz="2400" b="1" dirty="0" err="1" smtClean="0">
                <a:solidFill>
                  <a:srgbClr val="7030A0"/>
                </a:solidFill>
                <a:latin typeface="Adobe Garamond Pro Bold" pitchFamily="18" charset="0"/>
                <a:cs typeface="B Mitra" pitchFamily="2" charset="-78"/>
              </a:rPr>
              <a:t>Leishmaniasis</a:t>
            </a:r>
            <a:r>
              <a:rPr lang="fa-IR" sz="2400" b="1" dirty="0" smtClean="0">
                <a:solidFill>
                  <a:srgbClr val="7030A0"/>
                </a:solidFill>
                <a:latin typeface="Adobe Garamond Pro Bold" pitchFamily="18" charset="0"/>
                <a:cs typeface="B Mitra" pitchFamily="2" charset="-78"/>
              </a:rPr>
              <a:t>)</a:t>
            </a:r>
          </a:p>
          <a:p>
            <a:pPr algn="ctr" rtl="1">
              <a:lnSpc>
                <a:spcPct val="200000"/>
              </a:lnSpc>
              <a:buNone/>
            </a:pPr>
            <a:endParaRPr lang="fa-IR" sz="2400" b="1" dirty="0" smtClean="0">
              <a:solidFill>
                <a:srgbClr val="7030A0"/>
              </a:solidFill>
              <a:cs typeface="B Mitra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از بیماری های مشترک بین انسان و حیوان هستند (زئونوز)</a:t>
            </a:r>
          </a:p>
          <a:p>
            <a:pPr algn="just" rtl="1">
              <a:lnSpc>
                <a:spcPct val="200000"/>
              </a:lnSpc>
            </a:pPr>
            <a:r>
              <a:rPr lang="fa-IR" sz="1700" b="1" dirty="0" smtClean="0">
                <a:cs typeface="B Nazanin" pitchFamily="2" charset="-78"/>
              </a:rPr>
              <a:t>عامل بیماری تک یاخته ای از راسته کینتوپلاست داران، خانواده تریپانوزومیده و جنس لیشمانیا می باشد</a:t>
            </a:r>
          </a:p>
          <a:p>
            <a:pPr algn="just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در بیشتر نواحی گرمسیر و نیمه گرمسیر دنیا از جمله آسیا، آفریقا و آمریکای جنوبی وجود دارد</a:t>
            </a:r>
          </a:p>
          <a:p>
            <a:pPr algn="just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15-10 ميليون نفر در سراسر جهان آلوده هستند</a:t>
            </a:r>
            <a:endParaRPr lang="en-US" sz="1800" b="1" dirty="0" smtClean="0">
              <a:cs typeface="B Nazanin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سالانه 2 ميليون مورد جديد بيماري در جهان گزارش می شود</a:t>
            </a:r>
          </a:p>
          <a:p>
            <a:pPr algn="just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بيش از 350 ميليون نفر در معرض خطر آلودگي قرار دارند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18160"/>
          </a:xfrm>
        </p:spPr>
        <p:txBody>
          <a:bodyPr>
            <a:normAutofit/>
          </a:bodyPr>
          <a:lstStyle/>
          <a:p>
            <a:pPr algn="ctr"/>
            <a:r>
              <a:rPr lang="fa-IR" sz="2800" b="0" dirty="0" smtClean="0">
                <a:solidFill>
                  <a:srgbClr val="7030A0"/>
                </a:solidFill>
                <a:cs typeface="B Mitra" pitchFamily="2" charset="-78"/>
              </a:rPr>
              <a:t>اشکال بالینی بیماری</a:t>
            </a:r>
            <a:endParaRPr lang="en-US" sz="2800" b="0" dirty="0">
              <a:solidFill>
                <a:srgbClr val="7030A0"/>
              </a:solidFill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•"/>
              <a:defRPr/>
            </a:pPr>
            <a:endParaRPr lang="fa-IR" sz="2000" b="1" dirty="0">
              <a:solidFill>
                <a:schemeClr val="folHlink"/>
              </a:solidFill>
            </a:endParaRPr>
          </a:p>
          <a:p>
            <a:pPr algn="just" rtl="1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fa-IR" sz="2000" dirty="0">
                <a:solidFill>
                  <a:schemeClr val="accent1"/>
                </a:solidFill>
                <a:cs typeface="B Zar" pitchFamily="2" charset="-78"/>
              </a:rPr>
              <a:t> </a:t>
            </a:r>
            <a:r>
              <a:rPr lang="fa-IR" sz="2000" b="1" dirty="0">
                <a:solidFill>
                  <a:schemeClr val="accent1"/>
                </a:solidFill>
                <a:cs typeface="B Zar" pitchFamily="2" charset="-78"/>
              </a:rPr>
              <a:t>جلدي يا سالك </a:t>
            </a:r>
            <a:r>
              <a:rPr lang="en-US" sz="2000" b="1" dirty="0" err="1" smtClean="0">
                <a:solidFill>
                  <a:schemeClr val="accent1"/>
                </a:solidFill>
                <a:cs typeface="B Zar" pitchFamily="2" charset="-78"/>
              </a:rPr>
              <a:t>leishmaniasis</a:t>
            </a:r>
            <a:r>
              <a:rPr lang="en-US" sz="2000" b="1" dirty="0" smtClean="0">
                <a:solidFill>
                  <a:schemeClr val="accent1"/>
                </a:solidFill>
                <a:cs typeface="B Zar" pitchFamily="2" charset="-78"/>
              </a:rPr>
              <a:t>                 </a:t>
            </a:r>
            <a:r>
              <a:rPr lang="fa-IR" sz="2000" b="1" dirty="0" smtClean="0">
                <a:solidFill>
                  <a:schemeClr val="accent1"/>
                </a:solidFill>
                <a:cs typeface="B Zar" pitchFamily="2" charset="-78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cs typeface="B Zar" pitchFamily="2" charset="-78"/>
              </a:rPr>
              <a:t>Cutaneous</a:t>
            </a:r>
            <a:endParaRPr lang="en-US" sz="2000" b="1" dirty="0">
              <a:solidFill>
                <a:schemeClr val="accent1"/>
              </a:solidFill>
              <a:cs typeface="B Zar" pitchFamily="2" charset="-78"/>
            </a:endParaRPr>
          </a:p>
          <a:p>
            <a:pPr algn="just" rtl="1"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fa-IR" sz="2000" b="1" dirty="0">
              <a:cs typeface="B Zar" pitchFamily="2" charset="-78"/>
            </a:endParaRPr>
          </a:p>
          <a:p>
            <a:pPr algn="r" rtl="1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fa-IR" sz="2000" b="1" dirty="0">
                <a:cs typeface="B Zar" pitchFamily="2" charset="-78"/>
              </a:rPr>
              <a:t> </a:t>
            </a:r>
            <a:r>
              <a:rPr lang="fa-IR" sz="2000" b="1" dirty="0">
                <a:solidFill>
                  <a:schemeClr val="accent6">
                    <a:lumMod val="75000"/>
                  </a:schemeClr>
                </a:solidFill>
                <a:cs typeface="B Zar" pitchFamily="2" charset="-78"/>
              </a:rPr>
              <a:t>احشايي يا كالاآزار    </a:t>
            </a:r>
            <a:r>
              <a:rPr lang="fa-IR" sz="2000" b="1" dirty="0" smtClean="0">
                <a:solidFill>
                  <a:schemeClr val="accent6">
                    <a:lumMod val="75000"/>
                  </a:schemeClr>
                </a:solidFill>
                <a:cs typeface="B Zar" pitchFamily="2" charset="-78"/>
              </a:rPr>
              <a:t>          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B Zar" pitchFamily="2" charset="-78"/>
              </a:rPr>
              <a:t> </a:t>
            </a:r>
            <a:r>
              <a:rPr lang="fa-IR" sz="2000" b="1" dirty="0" smtClean="0">
                <a:solidFill>
                  <a:schemeClr val="accent6">
                    <a:lumMod val="75000"/>
                  </a:schemeClr>
                </a:solidFill>
                <a:cs typeface="B Zar" pitchFamily="2" charset="-78"/>
              </a:rPr>
              <a:t> 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cs typeface="B Zar" pitchFamily="2" charset="-78"/>
              </a:rPr>
              <a:t>Visceral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cs typeface="B Zar" pitchFamily="2" charset="-78"/>
              </a:rPr>
              <a:t>leishmaniasis</a:t>
            </a:r>
            <a:r>
              <a:rPr lang="fa-IR" sz="2000" b="1" dirty="0">
                <a:solidFill>
                  <a:schemeClr val="accent6">
                    <a:lumMod val="75000"/>
                  </a:schemeClr>
                </a:solidFill>
                <a:cs typeface="B Zar" pitchFamily="2" charset="-78"/>
              </a:rPr>
              <a:t> </a:t>
            </a:r>
            <a:endParaRPr lang="fa-IR" sz="2000" b="1" dirty="0" smtClean="0">
              <a:solidFill>
                <a:schemeClr val="accent6">
                  <a:lumMod val="75000"/>
                </a:schemeClr>
              </a:solidFill>
              <a:cs typeface="B Zar" pitchFamily="2" charset="-78"/>
            </a:endParaRPr>
          </a:p>
          <a:p>
            <a:pPr algn="r" rtl="1"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fa-IR" sz="2000" b="1" dirty="0">
              <a:solidFill>
                <a:schemeClr val="accent6">
                  <a:lumMod val="75000"/>
                </a:schemeClr>
              </a:solidFill>
              <a:cs typeface="B Zar" pitchFamily="2" charset="-78"/>
            </a:endParaRPr>
          </a:p>
          <a:p>
            <a:pPr algn="r" rtl="1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fa-IR" sz="2000" b="1" dirty="0" smtClean="0">
                <a:solidFill>
                  <a:schemeClr val="accent2">
                    <a:lumMod val="75000"/>
                  </a:schemeClr>
                </a:solidFill>
                <a:cs typeface="B Zar" pitchFamily="2" charset="-78"/>
              </a:rPr>
              <a:t>مخاطي-جلدي </a:t>
            </a:r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cs typeface="B Zar" pitchFamily="2" charset="-78"/>
              </a:rPr>
              <a:t>Mucocutaneous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cs typeface="B Zar" pitchFamily="2" charset="-78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cs typeface="B Zar" pitchFamily="2" charset="-78"/>
              </a:rPr>
              <a:t>leishmaniasis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cs typeface="B Zar" pitchFamily="2" charset="-78"/>
              </a:rPr>
              <a:t>                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cs typeface="B Zar" pitchFamily="2" charset="-78"/>
            </a:endParaRPr>
          </a:p>
          <a:p>
            <a:pPr algn="r" rtl="1"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en-US" sz="2000" b="1" dirty="0">
              <a:cs typeface="B Zar" pitchFamily="2" charset="-78"/>
            </a:endParaRPr>
          </a:p>
          <a:p>
            <a:pPr algn="r" rtl="1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fa-IR" sz="2000" b="1" dirty="0">
                <a:cs typeface="B Zar" pitchFamily="2" charset="-78"/>
              </a:rPr>
              <a:t> </a:t>
            </a:r>
            <a:r>
              <a:rPr lang="fa-IR" sz="2000" b="1" dirty="0">
                <a:solidFill>
                  <a:srgbClr val="00B0F0"/>
                </a:solidFill>
                <a:cs typeface="B Zar" pitchFamily="2" charset="-78"/>
              </a:rPr>
              <a:t>جلدي منتشره </a:t>
            </a:r>
            <a:r>
              <a:rPr lang="en-US" sz="2000" b="1" dirty="0" err="1" smtClean="0">
                <a:solidFill>
                  <a:srgbClr val="00B0F0"/>
                </a:solidFill>
                <a:cs typeface="B Zar" pitchFamily="2" charset="-78"/>
              </a:rPr>
              <a:t>leishmaniasis</a:t>
            </a:r>
            <a:r>
              <a:rPr lang="en-US" sz="2000" b="1" dirty="0" smtClean="0">
                <a:solidFill>
                  <a:srgbClr val="00B0F0"/>
                </a:solidFill>
                <a:cs typeface="B Zar" pitchFamily="2" charset="-78"/>
              </a:rPr>
              <a:t>               </a:t>
            </a:r>
            <a:r>
              <a:rPr lang="fa-IR" sz="2000" b="1" dirty="0" smtClean="0">
                <a:solidFill>
                  <a:srgbClr val="00B0F0"/>
                </a:solidFill>
                <a:cs typeface="B Zar" pitchFamily="2" charset="-78"/>
              </a:rPr>
              <a:t> </a:t>
            </a:r>
            <a:r>
              <a:rPr lang="en-US" sz="2000" b="1" dirty="0">
                <a:solidFill>
                  <a:srgbClr val="00B0F0"/>
                </a:solidFill>
                <a:cs typeface="B Zar" pitchFamily="2" charset="-78"/>
              </a:rPr>
              <a:t>Diffuse </a:t>
            </a:r>
            <a:r>
              <a:rPr lang="en-US" sz="2000" b="1" dirty="0" err="1">
                <a:solidFill>
                  <a:srgbClr val="00B0F0"/>
                </a:solidFill>
                <a:cs typeface="B Zar" pitchFamily="2" charset="-78"/>
              </a:rPr>
              <a:t>cutaneous</a:t>
            </a:r>
            <a:endParaRPr lang="en-US" sz="2000" b="1" dirty="0">
              <a:solidFill>
                <a:srgbClr val="00B0F0"/>
              </a:solidFill>
              <a:cs typeface="B Zar" pitchFamily="2" charset="-78"/>
            </a:endParaRPr>
          </a:p>
          <a:p>
            <a:pPr algn="r" rtl="1"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en-US" sz="2000" b="1" dirty="0">
              <a:cs typeface="B Zar" pitchFamily="2" charset="-78"/>
            </a:endParaRPr>
          </a:p>
          <a:p>
            <a:pPr algn="just" rtl="1">
              <a:buClr>
                <a:schemeClr val="tx1"/>
              </a:buClr>
              <a:buNone/>
              <a:defRPr/>
            </a:pPr>
            <a:endParaRPr lang="en-US" sz="2000" b="1" dirty="0">
              <a:solidFill>
                <a:schemeClr val="accent6">
                  <a:lumMod val="75000"/>
                </a:schemeClr>
              </a:solidFill>
              <a:cs typeface="B Zar" pitchFamily="2" charset="-78"/>
            </a:endParaRPr>
          </a:p>
          <a:p>
            <a:pPr>
              <a:buFontTx/>
              <a:buChar char="•"/>
              <a:defRPr/>
            </a:pPr>
            <a:endParaRPr lang="en-US" sz="2000" b="1" dirty="0">
              <a:solidFill>
                <a:schemeClr val="accent1"/>
              </a:solidFill>
            </a:endParaRPr>
          </a:p>
          <a:p>
            <a:pPr>
              <a:defRPr/>
            </a:pPr>
            <a:endParaRPr lang="en-US" sz="2000" dirty="0">
              <a:solidFill>
                <a:schemeClr val="accent1"/>
              </a:solidFill>
            </a:endParaRPr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/>
          </a:bodyPr>
          <a:lstStyle/>
          <a:p>
            <a:pPr algn="ctr" rtl="1"/>
            <a:r>
              <a:rPr lang="fa-IR" sz="2800" b="0" dirty="0" smtClean="0">
                <a:solidFill>
                  <a:srgbClr val="7030A0"/>
                </a:solidFill>
                <a:cs typeface="B Mitra" pitchFamily="2" charset="-78"/>
              </a:rPr>
              <a:t>ميزبانان </a:t>
            </a:r>
            <a:r>
              <a:rPr lang="en-US" sz="2800" b="0" dirty="0" smtClean="0">
                <a:solidFill>
                  <a:srgbClr val="7030A0"/>
                </a:solidFill>
                <a:cs typeface="B Mitra" pitchFamily="2" charset="-78"/>
              </a:rPr>
              <a:t>: </a:t>
            </a:r>
            <a:r>
              <a:rPr lang="en-US" sz="2800" b="0" dirty="0" smtClean="0">
                <a:solidFill>
                  <a:srgbClr val="7030A0"/>
                </a:solidFill>
                <a:latin typeface="Times New Roman" pitchFamily="18" charset="0"/>
                <a:cs typeface="B Mitra" pitchFamily="2" charset="-78"/>
              </a:rPr>
              <a:t>Hosts </a:t>
            </a:r>
            <a:endParaRPr lang="en-US" sz="2800" b="0" dirty="0">
              <a:solidFill>
                <a:srgbClr val="7030A0"/>
              </a:solidFill>
              <a:latin typeface="Times New Roman" pitchFamily="18" charset="0"/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7696200" cy="5638800"/>
          </a:xfrm>
        </p:spPr>
        <p:txBody>
          <a:bodyPr>
            <a:normAutofit/>
          </a:bodyPr>
          <a:lstStyle/>
          <a:p>
            <a:pPr algn="just" rtl="1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fa-IR" sz="2000" b="1" dirty="0">
                <a:solidFill>
                  <a:srgbClr val="7030A0"/>
                </a:solidFill>
                <a:cs typeface="B Nazanin" pitchFamily="2" charset="-78"/>
              </a:rPr>
              <a:t> </a:t>
            </a:r>
            <a:r>
              <a:rPr lang="fa-IR" sz="2400" b="1" dirty="0">
                <a:cs typeface="B Nazanin" pitchFamily="2" charset="-78"/>
              </a:rPr>
              <a:t>مهره</a:t>
            </a:r>
            <a:r>
              <a:rPr lang="en-US" sz="2400" b="1" dirty="0">
                <a:cs typeface="B Nazanin" pitchFamily="2" charset="-78"/>
              </a:rPr>
              <a:t> </a:t>
            </a:r>
            <a:r>
              <a:rPr lang="fa-IR" sz="2400" b="1" dirty="0" smtClean="0">
                <a:cs typeface="B Nazanin" pitchFamily="2" charset="-78"/>
              </a:rPr>
              <a:t>دار:</a:t>
            </a:r>
            <a:endParaRPr lang="fa-IR" sz="2000" b="1" dirty="0" smtClean="0">
              <a:cs typeface="B Nazanin" pitchFamily="2" charset="-78"/>
            </a:endParaRPr>
          </a:p>
          <a:p>
            <a:pPr algn="just" rtl="1">
              <a:buClr>
                <a:schemeClr val="tx1"/>
              </a:buClr>
              <a:buFont typeface="Wingdings" pitchFamily="2" charset="2"/>
              <a:buChar char="q"/>
              <a:defRPr/>
            </a:pP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 انسان</a:t>
            </a:r>
          </a:p>
          <a:p>
            <a:pPr algn="just" rtl="1">
              <a:buClr>
                <a:schemeClr val="tx1"/>
              </a:buClr>
              <a:buFont typeface="Wingdings" pitchFamily="2" charset="2"/>
              <a:buChar char="q"/>
              <a:defRPr/>
            </a:pP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 سگ </a:t>
            </a:r>
            <a:r>
              <a:rPr lang="fa-IR" sz="2000" b="1" dirty="0">
                <a:solidFill>
                  <a:srgbClr val="7030A0"/>
                </a:solidFill>
                <a:cs typeface="B Nazanin" pitchFamily="2" charset="-78"/>
              </a:rPr>
              <a:t>و سگ </a:t>
            </a: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سانان</a:t>
            </a:r>
          </a:p>
          <a:p>
            <a:pPr algn="just" rtl="1">
              <a:buClr>
                <a:schemeClr val="tx1"/>
              </a:buClr>
              <a:buFont typeface="Wingdings" pitchFamily="2" charset="2"/>
              <a:buChar char="q"/>
              <a:defRPr/>
            </a:pP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جوندگان صحرايي</a:t>
            </a:r>
            <a:r>
              <a:rPr lang="fa-IR" sz="2000" b="1" dirty="0">
                <a:solidFill>
                  <a:srgbClr val="7030A0"/>
                </a:solidFill>
                <a:cs typeface="B Nazanin" pitchFamily="2" charset="-78"/>
              </a:rPr>
              <a:t> </a:t>
            </a: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(ژربیل) </a:t>
            </a:r>
            <a:r>
              <a:rPr lang="fa-IR" sz="2000" b="1" dirty="0">
                <a:solidFill>
                  <a:srgbClr val="7030A0"/>
                </a:solidFill>
                <a:cs typeface="B Nazanin" pitchFamily="2" charset="-78"/>
              </a:rPr>
              <a:t>به عنوان مخزن.</a:t>
            </a:r>
          </a:p>
          <a:p>
            <a:pPr algn="r" rtl="1">
              <a:buClr>
                <a:schemeClr val="tx1"/>
              </a:buClr>
              <a:buNone/>
              <a:defRPr/>
            </a:pPr>
            <a:endParaRPr lang="fa-IR" sz="2000" b="1" dirty="0" smtClean="0">
              <a:solidFill>
                <a:schemeClr val="accent1"/>
              </a:solidFill>
              <a:cs typeface="B Nazanin" pitchFamily="2" charset="-78"/>
            </a:endParaRPr>
          </a:p>
          <a:p>
            <a:pPr algn="r" rtl="1">
              <a:buClr>
                <a:schemeClr val="tx1"/>
              </a:buClr>
              <a:buNone/>
              <a:defRPr/>
            </a:pPr>
            <a:endParaRPr lang="fa-IR" sz="2000" b="1" dirty="0">
              <a:solidFill>
                <a:schemeClr val="accent1"/>
              </a:solidFill>
              <a:cs typeface="B Nazanin" pitchFamily="2" charset="-78"/>
            </a:endParaRPr>
          </a:p>
          <a:p>
            <a:pPr algn="r" rtl="1">
              <a:buClr>
                <a:schemeClr val="tx1"/>
              </a:buClr>
              <a:buNone/>
              <a:defRPr/>
            </a:pPr>
            <a:endParaRPr lang="fa-IR" sz="2000" b="1" dirty="0" smtClean="0">
              <a:solidFill>
                <a:schemeClr val="accent1"/>
              </a:solidFill>
              <a:cs typeface="B Nazanin" pitchFamily="2" charset="-78"/>
            </a:endParaRPr>
          </a:p>
          <a:p>
            <a:pPr algn="r" rtl="1">
              <a:buClr>
                <a:schemeClr val="tx1"/>
              </a:buClr>
              <a:buNone/>
              <a:defRPr/>
            </a:pPr>
            <a:endParaRPr lang="fa-IR" sz="2000" b="1" dirty="0">
              <a:solidFill>
                <a:schemeClr val="accent1"/>
              </a:solidFill>
              <a:cs typeface="B Nazanin" pitchFamily="2" charset="-78"/>
            </a:endParaRPr>
          </a:p>
          <a:p>
            <a:pPr algn="r" rtl="1">
              <a:buClr>
                <a:schemeClr val="tx1"/>
              </a:buClr>
              <a:buNone/>
              <a:defRPr/>
            </a:pPr>
            <a:endParaRPr lang="fa-IR" sz="2000" b="1" dirty="0">
              <a:solidFill>
                <a:schemeClr val="accent1"/>
              </a:solidFill>
              <a:cs typeface="B Nazanin" pitchFamily="2" charset="-78"/>
            </a:endParaRPr>
          </a:p>
          <a:p>
            <a:pPr algn="r" rtl="1">
              <a:buClr>
                <a:schemeClr val="accent1"/>
              </a:buClr>
              <a:buNone/>
              <a:defRPr/>
            </a:pPr>
            <a:r>
              <a:rPr lang="fa-IR" sz="2000" b="1" dirty="0">
                <a:solidFill>
                  <a:schemeClr val="accent6">
                    <a:lumMod val="75000"/>
                  </a:schemeClr>
                </a:solidFill>
                <a:cs typeface="B Nazanin" pitchFamily="2" charset="-78"/>
              </a:rPr>
              <a:t> </a:t>
            </a:r>
            <a:endParaRPr lang="en-US" sz="2000" dirty="0">
              <a:cs typeface="B Nazanin" pitchFamily="2" charset="-78"/>
            </a:endParaRPr>
          </a:p>
        </p:txBody>
      </p:sp>
      <p:pic>
        <p:nvPicPr>
          <p:cNvPr id="5" name="Picture 7" descr="GJ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3429000"/>
            <a:ext cx="374327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7543800" cy="6150936"/>
          </a:xfrm>
        </p:spPr>
        <p:txBody>
          <a:bodyPr/>
          <a:lstStyle/>
          <a:p>
            <a:pPr algn="r" rtl="1">
              <a:buClr>
                <a:schemeClr val="accent1"/>
              </a:buClr>
              <a:buFont typeface="Wingdings" pitchFamily="2" charset="2"/>
              <a:buChar char="v"/>
              <a:defRPr/>
            </a:pPr>
            <a:r>
              <a:rPr lang="fa-IR" sz="2400" b="1" dirty="0" smtClean="0">
                <a:cs typeface="B Nazanin" pitchFamily="2" charset="-78"/>
              </a:rPr>
              <a:t>بي مهره:</a:t>
            </a:r>
          </a:p>
          <a:p>
            <a:pPr algn="r" rtl="1">
              <a:buClr>
                <a:schemeClr val="accent1"/>
              </a:buClr>
              <a:buFont typeface="Courier New" pitchFamily="49" charset="0"/>
              <a:buChar char="o"/>
              <a:defRPr/>
            </a:pPr>
            <a:r>
              <a:rPr lang="fa-IR" sz="2000" b="1" dirty="0" smtClean="0">
                <a:solidFill>
                  <a:schemeClr val="accent6">
                    <a:lumMod val="75000"/>
                  </a:schemeClr>
                </a:solidFill>
                <a:cs typeface="B Nazanin" pitchFamily="2" charset="-78"/>
              </a:rPr>
              <a:t> </a:t>
            </a: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پشه خاكي </a:t>
            </a:r>
            <a:r>
              <a:rPr lang="fa-IR" sz="2000" b="1" dirty="0" smtClean="0">
                <a:solidFill>
                  <a:schemeClr val="accent6">
                    <a:lumMod val="75000"/>
                  </a:schemeClr>
                </a:solidFill>
                <a:cs typeface="B Nazanin" pitchFamily="2" charset="-78"/>
              </a:rPr>
              <a:t>(از جنس فلبوتوموس) </a:t>
            </a: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به عنوان ناقل</a:t>
            </a: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.</a:t>
            </a:r>
            <a:endParaRPr lang="fa-IR" sz="2000" b="1" dirty="0" smtClean="0">
              <a:solidFill>
                <a:srgbClr val="FF00FF"/>
              </a:solidFill>
            </a:endParaRPr>
          </a:p>
          <a:p>
            <a:pPr algn="r" rtl="1">
              <a:lnSpc>
                <a:spcPct val="90000"/>
              </a:lnSpc>
            </a:pPr>
            <a:r>
              <a:rPr lang="fa-IR" sz="1800" b="1" dirty="0" smtClean="0">
                <a:solidFill>
                  <a:srgbClr val="7030A0"/>
                </a:solidFill>
                <a:cs typeface="B Nazanin" pitchFamily="2" charset="-78"/>
              </a:rPr>
              <a:t>محل زندگي: خاك،ديوارهاي سنگي،آشغال هاي انباشته شده.</a:t>
            </a:r>
            <a:endParaRPr lang="en-US" sz="1800" b="1" dirty="0" smtClean="0">
              <a:solidFill>
                <a:srgbClr val="7030A0"/>
              </a:solidFill>
              <a:cs typeface="B Nazanin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fa-IR" sz="1800" b="1" dirty="0" smtClean="0">
                <a:solidFill>
                  <a:srgbClr val="7030A0"/>
                </a:solidFill>
                <a:cs typeface="B Nazanin" pitchFamily="2" charset="-78"/>
              </a:rPr>
              <a:t>فقط ماده ها خونخوارند.</a:t>
            </a:r>
          </a:p>
          <a:p>
            <a:pPr algn="r" rtl="1">
              <a:lnSpc>
                <a:spcPct val="90000"/>
              </a:lnSpc>
            </a:pPr>
            <a:r>
              <a:rPr lang="fa-IR" sz="1800" b="1" dirty="0" smtClean="0">
                <a:solidFill>
                  <a:srgbClr val="7030A0"/>
                </a:solidFill>
                <a:cs typeface="B Nazanin" pitchFamily="2" charset="-78"/>
              </a:rPr>
              <a:t>طول عمر  پشه خاكي بالغ نزدیک به یک ماه</a:t>
            </a:r>
          </a:p>
          <a:p>
            <a:pPr algn="r" rtl="1">
              <a:lnSpc>
                <a:spcPct val="90000"/>
              </a:lnSpc>
            </a:pPr>
            <a:r>
              <a:rPr lang="fa-IR" sz="1800" b="1" dirty="0" smtClean="0">
                <a:solidFill>
                  <a:srgbClr val="7030A0"/>
                </a:solidFill>
                <a:cs typeface="B Nazanin" pitchFamily="2" charset="-78"/>
              </a:rPr>
              <a:t>تعداد خونخواري : 3-2 بار </a:t>
            </a:r>
          </a:p>
          <a:p>
            <a:pPr algn="r" rtl="1">
              <a:lnSpc>
                <a:spcPct val="90000"/>
              </a:lnSpc>
            </a:pPr>
            <a:r>
              <a:rPr lang="fa-IR" sz="1800" b="1" dirty="0" smtClean="0">
                <a:solidFill>
                  <a:srgbClr val="7030A0"/>
                </a:solidFill>
                <a:cs typeface="B Nazanin" pitchFamily="2" charset="-78"/>
              </a:rPr>
              <a:t>زمان خونخواري : فقط در شب</a:t>
            </a:r>
            <a:endParaRPr lang="en-US" sz="1800" b="1" dirty="0" smtClean="0">
              <a:solidFill>
                <a:srgbClr val="7030A0"/>
              </a:solidFill>
              <a:cs typeface="B Nazanin" pitchFamily="2" charset="-78"/>
            </a:endParaRPr>
          </a:p>
          <a:p>
            <a:endParaRPr lang="fa-IR" dirty="0"/>
          </a:p>
        </p:txBody>
      </p:sp>
      <p:pic>
        <p:nvPicPr>
          <p:cNvPr id="4" name="Picture 4" descr="517-Animals-Insects-Sand Fly-Phlebotomus Papatas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971800"/>
            <a:ext cx="4900817" cy="365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>
            <a:normAutofit/>
          </a:bodyPr>
          <a:lstStyle/>
          <a:p>
            <a:pPr algn="ctr"/>
            <a:r>
              <a:rPr lang="fa-IR" sz="2800" b="0" dirty="0" smtClean="0">
                <a:solidFill>
                  <a:srgbClr val="7030A0"/>
                </a:solidFill>
                <a:cs typeface="B Mitra" pitchFamily="2" charset="-78"/>
              </a:rPr>
              <a:t>اشکال مختلف چرخه زندگی</a:t>
            </a:r>
            <a:endParaRPr lang="en-US" sz="2800" b="0" dirty="0">
              <a:solidFill>
                <a:srgbClr val="7030A0"/>
              </a:solidFill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7696200" cy="4830763"/>
          </a:xfrm>
        </p:spPr>
        <p:txBody>
          <a:bodyPr>
            <a:normAutofit/>
          </a:bodyPr>
          <a:lstStyle/>
          <a:p>
            <a:pPr algn="r" rtl="1"/>
            <a:r>
              <a:rPr lang="fa-IR" sz="2400" b="1" dirty="0" smtClean="0">
                <a:cs typeface="B Nazanin" pitchFamily="2" charset="-78"/>
              </a:rPr>
              <a:t>پروماستیگوت </a:t>
            </a:r>
            <a:r>
              <a:rPr lang="fa-IR" sz="2000" b="1" dirty="0" smtClean="0">
                <a:cs typeface="B Nazanin" pitchFamily="2" charset="-78"/>
              </a:rPr>
              <a:t>(</a:t>
            </a:r>
            <a:r>
              <a:rPr lang="en-US" sz="2000" b="1" dirty="0" err="1" smtClean="0">
                <a:cs typeface="B Nazanin" pitchFamily="2" charset="-78"/>
              </a:rPr>
              <a:t>Promastigote</a:t>
            </a:r>
            <a:r>
              <a:rPr lang="fa-IR" sz="2000" b="1" dirty="0" smtClean="0">
                <a:cs typeface="B Nazanin" pitchFamily="2" charset="-78"/>
              </a:rPr>
              <a:t>)</a:t>
            </a:r>
            <a:endParaRPr lang="fa-IR" sz="2000" b="1" dirty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q"/>
            </a:pPr>
            <a:r>
              <a:rPr lang="fa-IR" sz="1600" b="1" dirty="0" smtClean="0">
                <a:solidFill>
                  <a:srgbClr val="7030A0"/>
                </a:solidFill>
                <a:cs typeface="B Nazanin" pitchFamily="2" charset="-78"/>
              </a:rPr>
              <a:t>طول :  </a:t>
            </a:r>
            <a:r>
              <a:rPr lang="en-US" sz="1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15-20 µm</a:t>
            </a:r>
            <a:r>
              <a:rPr lang="fa-IR" sz="1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pPr algn="r" rtl="1">
              <a:buFont typeface="Wingdings" pitchFamily="2" charset="2"/>
              <a:buChar char="q"/>
            </a:pPr>
            <a:r>
              <a:rPr lang="en-US" sz="1600" b="1" dirty="0" smtClean="0">
                <a:solidFill>
                  <a:srgbClr val="7030A0"/>
                </a:solidFill>
                <a:cs typeface="B Nazanin" pitchFamily="2" charset="-78"/>
              </a:rPr>
              <a:t> </a:t>
            </a:r>
            <a:r>
              <a:rPr lang="fa-IR" sz="1600" b="1" dirty="0" smtClean="0">
                <a:solidFill>
                  <a:srgbClr val="7030A0"/>
                </a:solidFill>
                <a:cs typeface="B Nazanin" pitchFamily="2" charset="-78"/>
              </a:rPr>
              <a:t>متحرک</a:t>
            </a:r>
          </a:p>
          <a:p>
            <a:pPr algn="r" rtl="1">
              <a:buFont typeface="Wingdings" pitchFamily="2" charset="2"/>
              <a:buChar char="q"/>
            </a:pPr>
            <a:r>
              <a:rPr lang="en-US" sz="1600" b="1" dirty="0" smtClean="0">
                <a:solidFill>
                  <a:srgbClr val="7030A0"/>
                </a:solidFill>
                <a:cs typeface="B Nazanin" pitchFamily="2" charset="-78"/>
              </a:rPr>
              <a:t> </a:t>
            </a:r>
            <a:r>
              <a:rPr lang="fa-IR" sz="1600" b="1" dirty="0" smtClean="0">
                <a:solidFill>
                  <a:srgbClr val="7030A0"/>
                </a:solidFill>
                <a:cs typeface="B Nazanin" pitchFamily="2" charset="-78"/>
              </a:rPr>
              <a:t>تكثير به روش دوتايي طولي</a:t>
            </a:r>
            <a:endParaRPr lang="en-US" sz="1600" b="1" dirty="0" smtClean="0">
              <a:solidFill>
                <a:srgbClr val="7030A0"/>
              </a:solidFill>
              <a:cs typeface="B Nazanin" pitchFamily="2" charset="-78"/>
            </a:endParaRPr>
          </a:p>
          <a:p>
            <a:pPr algn="r" rtl="1">
              <a:buFont typeface="Wingdings" pitchFamily="2" charset="2"/>
              <a:buChar char="q"/>
            </a:pPr>
            <a:r>
              <a:rPr lang="en-US" sz="1600" b="1" dirty="0" smtClean="0">
                <a:solidFill>
                  <a:srgbClr val="7030A0"/>
                </a:solidFill>
                <a:cs typeface="B Nazanin" pitchFamily="2" charset="-78"/>
              </a:rPr>
              <a:t> </a:t>
            </a:r>
            <a:r>
              <a:rPr lang="fa-IR" sz="1600" b="1" dirty="0" smtClean="0">
                <a:solidFill>
                  <a:srgbClr val="7030A0"/>
                </a:solidFill>
                <a:cs typeface="B Nazanin" pitchFamily="2" charset="-78"/>
              </a:rPr>
              <a:t>کینتوپلاست در قسمت قدامی و نزدیک غشا تک یاخته</a:t>
            </a:r>
          </a:p>
          <a:p>
            <a:pPr algn="r" rtl="1">
              <a:buFont typeface="Wingdings" pitchFamily="2" charset="2"/>
              <a:buChar char="q"/>
            </a:pPr>
            <a:r>
              <a:rPr lang="fa-IR" sz="1600" b="1" dirty="0" smtClean="0">
                <a:solidFill>
                  <a:srgbClr val="7030A0"/>
                </a:solidFill>
                <a:cs typeface="B Nazanin" pitchFamily="2" charset="-78"/>
              </a:rPr>
              <a:t>در دستگاه گوارش پشه خاکی و محیط کشت قرار دارند</a:t>
            </a:r>
          </a:p>
          <a:p>
            <a:pPr algn="r" rtl="1">
              <a:buFont typeface="Wingdings" pitchFamily="2" charset="2"/>
              <a:buChar char="q"/>
            </a:pPr>
            <a:endParaRPr lang="en-US" sz="1600" b="1" dirty="0" smtClean="0">
              <a:solidFill>
                <a:srgbClr val="0070C0"/>
              </a:solidFill>
              <a:cs typeface="B Nazanin" pitchFamily="2" charset="-78"/>
            </a:endParaRPr>
          </a:p>
          <a:p>
            <a:pPr algn="r" rtl="1"/>
            <a:endParaRPr lang="fa-IR" sz="2000" b="1" dirty="0" smtClean="0">
              <a:cs typeface="B Nazanin" pitchFamily="2" charset="-78"/>
            </a:endParaRPr>
          </a:p>
          <a:p>
            <a:pPr algn="r" rtl="1"/>
            <a:endParaRPr lang="fa-IR" sz="2000" b="1" dirty="0">
              <a:cs typeface="B Nazanin" pitchFamily="2" charset="-78"/>
            </a:endParaRPr>
          </a:p>
          <a:p>
            <a:pPr algn="r" rtl="1"/>
            <a:endParaRPr lang="fa-IR" sz="2000" b="1" dirty="0" smtClean="0">
              <a:cs typeface="B Nazanin" pitchFamily="2" charset="-78"/>
            </a:endParaRPr>
          </a:p>
          <a:p>
            <a:pPr algn="r" rtl="1"/>
            <a:endParaRPr lang="fa-IR" sz="2000" b="1" dirty="0">
              <a:cs typeface="B Nazanin" pitchFamily="2" charset="-78"/>
            </a:endParaRPr>
          </a:p>
          <a:p>
            <a:pPr algn="r" rtl="1"/>
            <a:endParaRPr lang="fa-IR" sz="2000" b="1" dirty="0" smtClean="0">
              <a:cs typeface="B Nazanin" pitchFamily="2" charset="-78"/>
            </a:endParaRPr>
          </a:p>
          <a:p>
            <a:pPr algn="r" rtl="1">
              <a:buNone/>
            </a:pPr>
            <a:endParaRPr lang="fa-IR" sz="2000" b="1" dirty="0">
              <a:cs typeface="B Nazanin" pitchFamily="2" charset="-78"/>
            </a:endParaRPr>
          </a:p>
        </p:txBody>
      </p:sp>
      <p:pic>
        <p:nvPicPr>
          <p:cNvPr id="4" name="Picture 9" descr="ld1015D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 r="467" b="461"/>
          <a:stretch>
            <a:fillRect/>
          </a:stretch>
        </p:blipFill>
        <p:spPr bwMode="auto">
          <a:xfrm>
            <a:off x="228600" y="1676400"/>
            <a:ext cx="3357562" cy="2519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7848600" cy="5693736"/>
          </a:xfrm>
        </p:spPr>
        <p:txBody>
          <a:bodyPr/>
          <a:lstStyle/>
          <a:p>
            <a:pPr algn="r" rtl="1"/>
            <a:r>
              <a:rPr lang="fa-IR" sz="2400" b="1" dirty="0" smtClean="0">
                <a:cs typeface="B Nazanin" pitchFamily="2" charset="-78"/>
              </a:rPr>
              <a:t>آماستیگوت یا جسم لیشمن (</a:t>
            </a:r>
            <a:r>
              <a:rPr lang="en-US" sz="2400" b="1" dirty="0" err="1" smtClean="0">
                <a:cs typeface="B Nazanin" pitchFamily="2" charset="-78"/>
              </a:rPr>
              <a:t>Amastigote</a:t>
            </a:r>
            <a:r>
              <a:rPr lang="fa-IR" sz="2400" b="1" dirty="0" smtClean="0">
                <a:cs typeface="B Nazanin" pitchFamily="2" charset="-78"/>
              </a:rPr>
              <a:t>)</a:t>
            </a:r>
          </a:p>
          <a:p>
            <a:pPr algn="r" rtl="1"/>
            <a:endParaRPr lang="fa-IR" sz="2400" b="1" dirty="0" smtClean="0">
              <a:cs typeface="B Nazanin" pitchFamily="2" charset="-78"/>
            </a:endParaRPr>
          </a:p>
          <a:p>
            <a:pPr algn="just" rtl="1">
              <a:lnSpc>
                <a:spcPct val="80000"/>
              </a:lnSpc>
              <a:buFont typeface="Wingdings" pitchFamily="2" charset="2"/>
              <a:buChar char="q"/>
            </a:pPr>
            <a:r>
              <a:rPr lang="fa-IR" sz="1600" b="1" dirty="0" smtClean="0">
                <a:solidFill>
                  <a:srgbClr val="7030A0"/>
                </a:solidFill>
                <a:latin typeface="Arial" pitchFamily="34" charset="0"/>
                <a:cs typeface="B Nazanin" pitchFamily="2" charset="-78"/>
              </a:rPr>
              <a:t>گرد يا بيضوي به قطر </a:t>
            </a:r>
            <a:r>
              <a:rPr lang="en-US" sz="1600" b="1" dirty="0" smtClean="0">
                <a:solidFill>
                  <a:srgbClr val="7030A0"/>
                </a:solidFill>
                <a:latin typeface="Arial" pitchFamily="34" charset="0"/>
                <a:cs typeface="B Nazanin" pitchFamily="2" charset="-78"/>
              </a:rPr>
              <a:t>2-5 µm</a:t>
            </a:r>
          </a:p>
          <a:p>
            <a:pPr>
              <a:lnSpc>
                <a:spcPct val="80000"/>
              </a:lnSpc>
              <a:buFont typeface="Wingdings" pitchFamily="2" charset="2"/>
              <a:buChar char="q"/>
            </a:pPr>
            <a:endParaRPr lang="fa-IR" sz="1600" b="1" dirty="0" smtClean="0">
              <a:solidFill>
                <a:srgbClr val="7030A0"/>
              </a:solidFill>
              <a:latin typeface="Arial" pitchFamily="34" charset="0"/>
              <a:cs typeface="B Nazanin" pitchFamily="2" charset="-78"/>
            </a:endParaRPr>
          </a:p>
          <a:p>
            <a:pPr algn="just" rtl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1600" b="1" dirty="0" smtClean="0">
                <a:solidFill>
                  <a:srgbClr val="7030A0"/>
                </a:solidFill>
                <a:latin typeface="Arial" pitchFamily="34" charset="0"/>
                <a:cs typeface="B Nazanin" pitchFamily="2" charset="-78"/>
              </a:rPr>
              <a:t> </a:t>
            </a:r>
            <a:r>
              <a:rPr lang="fa-IR" sz="1600" b="1" dirty="0" smtClean="0">
                <a:solidFill>
                  <a:srgbClr val="7030A0"/>
                </a:solidFill>
                <a:latin typeface="Arial" pitchFamily="34" charset="0"/>
                <a:cs typeface="B Nazanin" pitchFamily="2" charset="-78"/>
              </a:rPr>
              <a:t>در داخل سيتوپلاسم ماكروفاژها . دیگر سلول های تک هسته ای انسان و پستانداران حساس ديده مي شود.</a:t>
            </a:r>
          </a:p>
          <a:p>
            <a:pPr>
              <a:lnSpc>
                <a:spcPct val="80000"/>
              </a:lnSpc>
              <a:buFont typeface="Wingdings" pitchFamily="2" charset="2"/>
              <a:buChar char="q"/>
            </a:pPr>
            <a:endParaRPr lang="fa-IR" sz="1600" b="1" dirty="0" smtClean="0">
              <a:solidFill>
                <a:srgbClr val="7030A0"/>
              </a:solidFill>
              <a:latin typeface="Arial" pitchFamily="34" charset="0"/>
              <a:cs typeface="B Nazanin" pitchFamily="2" charset="-78"/>
            </a:endParaRPr>
          </a:p>
          <a:p>
            <a:pPr algn="just" rtl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1600" b="1" dirty="0" smtClean="0">
                <a:solidFill>
                  <a:srgbClr val="7030A0"/>
                </a:solidFill>
                <a:latin typeface="Arial" pitchFamily="34" charset="0"/>
                <a:cs typeface="B Nazanin" pitchFamily="2" charset="-78"/>
              </a:rPr>
              <a:t> </a:t>
            </a:r>
            <a:r>
              <a:rPr lang="fa-IR" sz="1600" b="1" dirty="0" smtClean="0">
                <a:solidFill>
                  <a:srgbClr val="7030A0"/>
                </a:solidFill>
                <a:latin typeface="Arial" pitchFamily="34" charset="0"/>
                <a:cs typeface="B Nazanin" pitchFamily="2" charset="-78"/>
              </a:rPr>
              <a:t>داراي هسته،سيتوپلاسم و كينتوپلاست و ريزوپلاست مي باشد</a:t>
            </a:r>
            <a:r>
              <a:rPr lang="fa-IR" sz="1600" b="1" dirty="0" smtClean="0">
                <a:latin typeface="Arial" pitchFamily="34" charset="0"/>
                <a:cs typeface="B Nazanin" pitchFamily="2" charset="-78"/>
              </a:rPr>
              <a:t>.</a:t>
            </a:r>
            <a:endParaRPr lang="en-US" sz="1600" b="1" dirty="0" smtClean="0">
              <a:latin typeface="Arial" pitchFamily="34" charset="0"/>
              <a:cs typeface="B Nazanin" pitchFamily="2" charset="-78"/>
            </a:endParaRPr>
          </a:p>
          <a:p>
            <a:pPr algn="r" rtl="1"/>
            <a:endParaRPr lang="en-US" sz="2400" b="1" dirty="0" smtClean="0">
              <a:cs typeface="B Nazanin" pitchFamily="2" charset="-78"/>
            </a:endParaRPr>
          </a:p>
          <a:p>
            <a:endParaRPr lang="fa-IR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4191000"/>
            <a:ext cx="3429000" cy="2223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hmahmoudvand\Desktop\amast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419600"/>
            <a:ext cx="3333750" cy="1933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50" y="-242888"/>
            <a:ext cx="7543800" cy="1004888"/>
          </a:xfrm>
        </p:spPr>
        <p:txBody>
          <a:bodyPr>
            <a:normAutofit/>
          </a:bodyPr>
          <a:lstStyle/>
          <a:p>
            <a:pPr algn="ctr" eaLnBrk="1" hangingPunct="1"/>
            <a:r>
              <a:rPr lang="fa-IR" sz="3200" dirty="0" smtClean="0">
                <a:solidFill>
                  <a:schemeClr val="accent1"/>
                </a:solidFill>
                <a:cs typeface="B Yagut" pitchFamily="2" charset="-78"/>
              </a:rPr>
              <a:t>چرخه زندگي ليشمانيا</a:t>
            </a:r>
            <a:endParaRPr lang="en-US" sz="3200" dirty="0" smtClean="0">
              <a:solidFill>
                <a:schemeClr val="accent1"/>
              </a:solidFill>
              <a:cs typeface="B Yagut" pitchFamily="2" charset="-78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a-IR" smtClean="0"/>
          </a:p>
        </p:txBody>
      </p:sp>
      <p:pic>
        <p:nvPicPr>
          <p:cNvPr id="22532" name="Picture 4" descr="Leishmania_LifeCyc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1438"/>
            <a:ext cx="9144000" cy="551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>
            <a:normAutofit/>
          </a:bodyPr>
          <a:lstStyle/>
          <a:p>
            <a:pPr algn="ctr" rtl="1"/>
            <a:r>
              <a:rPr lang="fa-IR" sz="2400" b="0" dirty="0" smtClean="0">
                <a:solidFill>
                  <a:srgbClr val="7030A0"/>
                </a:solidFill>
                <a:cs typeface="B Mitra" pitchFamily="2" charset="-78"/>
              </a:rPr>
              <a:t>راه هاي انتقال </a:t>
            </a:r>
            <a:r>
              <a:rPr lang="en-US" sz="2400" b="0" dirty="0" smtClean="0">
                <a:solidFill>
                  <a:srgbClr val="7030A0"/>
                </a:solidFill>
                <a:cs typeface="B Mitra" pitchFamily="2" charset="-78"/>
              </a:rPr>
              <a:t>Transmission)</a:t>
            </a:r>
            <a:r>
              <a:rPr lang="fa-IR" sz="2400" b="0" dirty="0" smtClean="0">
                <a:solidFill>
                  <a:srgbClr val="7030A0"/>
                </a:solidFill>
                <a:cs typeface="B Mitra" pitchFamily="2" charset="-78"/>
              </a:rPr>
              <a:t>) :</a:t>
            </a:r>
            <a:endParaRPr lang="en-US" sz="2400" b="0" dirty="0">
              <a:solidFill>
                <a:srgbClr val="7030A0"/>
              </a:solidFill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7620000" cy="4953000"/>
          </a:xfrm>
        </p:spPr>
        <p:txBody>
          <a:bodyPr>
            <a:normAutofit fontScale="92500" lnSpcReduction="20000"/>
          </a:bodyPr>
          <a:lstStyle/>
          <a:p>
            <a:pPr marL="457200" indent="-457200" algn="r" rtl="1">
              <a:lnSpc>
                <a:spcPct val="200000"/>
              </a:lnSpc>
              <a:buNone/>
            </a:pPr>
            <a:r>
              <a:rPr lang="fa-IR" sz="2000" b="1" dirty="0" smtClean="0">
                <a:solidFill>
                  <a:srgbClr val="00B050"/>
                </a:solidFill>
                <a:cs typeface="B Nazanin" pitchFamily="2" charset="-78"/>
              </a:rPr>
              <a:t>1.  از طريق گزش پشه خاكي:</a:t>
            </a:r>
          </a:p>
          <a:p>
            <a:pPr algn="r" rtl="1">
              <a:lnSpc>
                <a:spcPct val="200000"/>
              </a:lnSpc>
            </a:pPr>
            <a:r>
              <a:rPr lang="fa-IR" sz="2000" b="1" dirty="0" smtClean="0">
                <a:cs typeface="B Nazanin" pitchFamily="2" charset="-78"/>
              </a:rPr>
              <a:t>انتقال از مخازن به انسان</a:t>
            </a:r>
          </a:p>
          <a:p>
            <a:pPr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1"/>
                </a:solidFill>
                <a:cs typeface="B Nazanin" pitchFamily="2" charset="-78"/>
              </a:rPr>
              <a:t> </a:t>
            </a:r>
            <a:r>
              <a:rPr lang="fa-IR" sz="2000" b="1" dirty="0" smtClean="0">
                <a:cs typeface="B Nazanin" pitchFamily="2" charset="-78"/>
              </a:rPr>
              <a:t>انتقال از انسان به انسان</a:t>
            </a:r>
            <a:endParaRPr lang="fa-IR" sz="2000" b="1" dirty="0" smtClean="0">
              <a:solidFill>
                <a:srgbClr val="00B050"/>
              </a:solidFill>
              <a:cs typeface="B Nazanin" pitchFamily="2" charset="-78"/>
            </a:endParaRPr>
          </a:p>
          <a:p>
            <a:pPr marL="457200" indent="-457200" algn="r" rtl="1">
              <a:lnSpc>
                <a:spcPct val="200000"/>
              </a:lnSpc>
              <a:buNone/>
            </a:pPr>
            <a:r>
              <a:rPr lang="fa-IR" sz="2000" b="1" dirty="0" smtClean="0">
                <a:solidFill>
                  <a:srgbClr val="FF0066"/>
                </a:solidFill>
                <a:cs typeface="B Nazanin" pitchFamily="2" charset="-78"/>
              </a:rPr>
              <a:t>2.  مکانیکی</a:t>
            </a:r>
          </a:p>
          <a:p>
            <a:pPr marL="457200" indent="-457200" algn="r" rtl="1">
              <a:lnSpc>
                <a:spcPct val="200000"/>
              </a:lnSpc>
              <a:buNone/>
            </a:pPr>
            <a:r>
              <a:rPr lang="fa-IR" sz="2000" b="1" dirty="0" smtClean="0">
                <a:solidFill>
                  <a:srgbClr val="FF0066"/>
                </a:solidFill>
                <a:cs typeface="B Nazanin" pitchFamily="2" charset="-78"/>
              </a:rPr>
              <a:t>3. خون آلوده</a:t>
            </a:r>
          </a:p>
          <a:p>
            <a:pPr marL="457200" indent="-457200" algn="r" rtl="1">
              <a:lnSpc>
                <a:spcPct val="200000"/>
              </a:lnSpc>
              <a:buNone/>
            </a:pPr>
            <a:r>
              <a:rPr lang="fa-IR" sz="2000" b="1" dirty="0" smtClean="0">
                <a:solidFill>
                  <a:srgbClr val="FF0066"/>
                </a:solidFill>
                <a:cs typeface="B Nazanin" pitchFamily="2" charset="-78"/>
              </a:rPr>
              <a:t>4. جفت </a:t>
            </a:r>
          </a:p>
          <a:p>
            <a:pPr marL="457200" indent="-457200" algn="r" rtl="1">
              <a:lnSpc>
                <a:spcPct val="200000"/>
              </a:lnSpc>
              <a:buNone/>
            </a:pPr>
            <a:r>
              <a:rPr lang="fa-IR" sz="2000" b="1" dirty="0" smtClean="0">
                <a:solidFill>
                  <a:srgbClr val="FF0066"/>
                </a:solidFill>
                <a:cs typeface="B Nazanin" pitchFamily="2" charset="-78"/>
              </a:rPr>
              <a:t>5.  پيوند عضو</a:t>
            </a:r>
          </a:p>
          <a:p>
            <a:pPr marL="457200" indent="-457200" algn="r" rtl="1">
              <a:lnSpc>
                <a:spcPct val="200000"/>
              </a:lnSpc>
              <a:buNone/>
            </a:pPr>
            <a:r>
              <a:rPr lang="fa-IR" sz="2000" b="1" dirty="0" smtClean="0">
                <a:solidFill>
                  <a:srgbClr val="FF0066"/>
                </a:solidFill>
                <a:cs typeface="B Nazanin" pitchFamily="2" charset="-78"/>
              </a:rPr>
              <a:t>6.  تماس جنسي</a:t>
            </a:r>
            <a:endParaRPr lang="en-US" sz="2000" b="1" dirty="0" smtClean="0">
              <a:solidFill>
                <a:srgbClr val="FF0066"/>
              </a:solidFill>
              <a:cs typeface="B Nazanin" pitchFamily="2" charset="-78"/>
            </a:endParaRPr>
          </a:p>
          <a:p>
            <a:pPr marL="457200" indent="-457200" algn="r">
              <a:lnSpc>
                <a:spcPct val="200000"/>
              </a:lnSpc>
              <a:buFont typeface="+mj-lt"/>
              <a:buAutoNum type="arabicPeriod"/>
            </a:pPr>
            <a:endParaRPr lang="en-US" sz="2000" b="1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>
            <a:normAutofit/>
          </a:bodyPr>
          <a:lstStyle/>
          <a:p>
            <a:pPr algn="ctr" rtl="1" eaLnBrk="1" hangingPunct="1"/>
            <a:r>
              <a:rPr lang="fa-IR" sz="2400" b="0" dirty="0" smtClean="0">
                <a:solidFill>
                  <a:srgbClr val="7030A0"/>
                </a:solidFill>
                <a:cs typeface="B Mitra" pitchFamily="2" charset="-78"/>
              </a:rPr>
              <a:t> لیشمانیوز پوستی </a:t>
            </a:r>
            <a:br>
              <a:rPr lang="fa-IR" sz="2400" b="0" dirty="0" smtClean="0">
                <a:solidFill>
                  <a:srgbClr val="7030A0"/>
                </a:solidFill>
                <a:cs typeface="B Mitra" pitchFamily="2" charset="-78"/>
              </a:rPr>
            </a:br>
            <a:r>
              <a:rPr lang="en-US" sz="1800" b="0" dirty="0" err="1" smtClean="0">
                <a:solidFill>
                  <a:srgbClr val="7030A0"/>
                </a:solidFill>
                <a:latin typeface="Times New Roman" pitchFamily="18" charset="0"/>
                <a:cs typeface="B Mitra" pitchFamily="2" charset="-78"/>
              </a:rPr>
              <a:t>Anthroponotic</a:t>
            </a:r>
            <a:r>
              <a:rPr lang="en-US" sz="1800" b="0" dirty="0" smtClean="0">
                <a:solidFill>
                  <a:srgbClr val="7030A0"/>
                </a:solidFill>
                <a:latin typeface="Times New Roman" pitchFamily="18" charset="0"/>
                <a:cs typeface="B Mitra" pitchFamily="2" charset="-78"/>
              </a:rPr>
              <a:t> </a:t>
            </a:r>
            <a:r>
              <a:rPr lang="en-US" sz="1800" b="0" dirty="0" err="1" smtClean="0">
                <a:solidFill>
                  <a:srgbClr val="7030A0"/>
                </a:solidFill>
                <a:latin typeface="Times New Roman" pitchFamily="18" charset="0"/>
                <a:cs typeface="B Mitra" pitchFamily="2" charset="-78"/>
              </a:rPr>
              <a:t>Cutaneous</a:t>
            </a:r>
            <a:r>
              <a:rPr lang="en-US" sz="1800" b="0" dirty="0" smtClean="0">
                <a:solidFill>
                  <a:srgbClr val="7030A0"/>
                </a:solidFill>
                <a:latin typeface="Times New Roman" pitchFamily="18" charset="0"/>
                <a:cs typeface="B Mitra" pitchFamily="2" charset="-78"/>
              </a:rPr>
              <a:t> </a:t>
            </a:r>
            <a:r>
              <a:rPr lang="en-US" sz="1800" b="0" dirty="0" err="1" smtClean="0">
                <a:solidFill>
                  <a:srgbClr val="7030A0"/>
                </a:solidFill>
                <a:latin typeface="Times New Roman" pitchFamily="18" charset="0"/>
                <a:cs typeface="B Mitra" pitchFamily="2" charset="-78"/>
              </a:rPr>
              <a:t>Leishmaniasis</a:t>
            </a:r>
            <a:r>
              <a:rPr lang="en-US" sz="1800" b="0" dirty="0" smtClean="0">
                <a:solidFill>
                  <a:srgbClr val="7030A0"/>
                </a:solidFill>
                <a:latin typeface="Times New Roman" pitchFamily="18" charset="0"/>
                <a:cs typeface="B Mitra" pitchFamily="2" charset="-78"/>
              </a:rPr>
              <a:t>  (ACL)</a:t>
            </a:r>
          </a:p>
        </p:txBody>
      </p:sp>
      <p:sp>
        <p:nvSpPr>
          <p:cNvPr id="135173" name="Rectangle 5"/>
          <p:cNvSpPr>
            <a:spLocks noGrp="1" noChangeArrowheads="1"/>
          </p:cNvSpPr>
          <p:nvPr>
            <p:ph type="body" sz="half" idx="3"/>
          </p:nvPr>
        </p:nvSpPr>
        <p:spPr>
          <a:xfrm>
            <a:off x="685800" y="1844675"/>
            <a:ext cx="7467600" cy="5013325"/>
          </a:xfrm>
        </p:spPr>
        <p:txBody>
          <a:bodyPr rtlCol="0">
            <a:normAutofit/>
          </a:bodyPr>
          <a:lstStyle/>
          <a:p>
            <a:pPr algn="r" rtl="1">
              <a:lnSpc>
                <a:spcPct val="200000"/>
              </a:lnSpc>
              <a:defRPr/>
            </a:pPr>
            <a:r>
              <a:rPr lang="fa-IR" sz="1800" b="1" dirty="0" smtClean="0">
                <a:cs typeface="B Nazanin" pitchFamily="2" charset="-78"/>
              </a:rPr>
              <a:t>عامل بیماری:  </a:t>
            </a:r>
            <a:r>
              <a:rPr lang="fa-IR" sz="1800" b="1" i="1" dirty="0" smtClean="0">
                <a:cs typeface="B Nazanin" pitchFamily="2" charset="-78"/>
              </a:rPr>
              <a:t>لیشمانیا تروپیکا </a:t>
            </a:r>
          </a:p>
          <a:p>
            <a:pPr algn="r" rtl="1">
              <a:lnSpc>
                <a:spcPct val="200000"/>
              </a:lnSpc>
              <a:defRPr/>
            </a:pPr>
            <a:r>
              <a:rPr lang="fa-IR" sz="1800" b="1" dirty="0" smtClean="0">
                <a:cs typeface="B Nazanin" pitchFamily="2" charset="-78"/>
              </a:rPr>
              <a:t>لیشمانیوز (سالک) شهری یا خشک </a:t>
            </a:r>
          </a:p>
          <a:p>
            <a:pPr algn="r" rtl="1">
              <a:lnSpc>
                <a:spcPct val="200000"/>
              </a:lnSpc>
              <a:defRPr/>
            </a:pPr>
            <a:r>
              <a:rPr lang="fa-IR" sz="1800" b="1" dirty="0" smtClean="0">
                <a:cs typeface="B Nazanin" pitchFamily="2" charset="-78"/>
              </a:rPr>
              <a:t>زخم شرقی </a:t>
            </a:r>
            <a:r>
              <a:rPr lang="en-US" sz="1800" b="1" dirty="0" err="1" smtClean="0"/>
              <a:t>Orintal</a:t>
            </a:r>
            <a:r>
              <a:rPr lang="en-US" sz="1800" b="1" dirty="0" smtClean="0"/>
              <a:t> Sore</a:t>
            </a:r>
            <a:endParaRPr lang="fa-IR" sz="1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  <a:defRPr/>
            </a:pPr>
            <a:r>
              <a:rPr lang="fa-IR" sz="1800" b="1" dirty="0" smtClean="0">
                <a:cs typeface="B Nazanin" pitchFamily="2" charset="-78"/>
              </a:rPr>
              <a:t>مخازن بیماری: انسان و تا حدودی سگ</a:t>
            </a:r>
          </a:p>
          <a:p>
            <a:pPr algn="r" rtl="1">
              <a:lnSpc>
                <a:spcPct val="200000"/>
              </a:lnSpc>
              <a:defRPr/>
            </a:pPr>
            <a:r>
              <a:rPr lang="fa-IR" sz="1800" b="1" dirty="0" smtClean="0">
                <a:cs typeface="B Nazanin" pitchFamily="2" charset="-78"/>
              </a:rPr>
              <a:t>ناقل بیماری پشه خاکی فلبوتوموس سرژنتی</a:t>
            </a:r>
          </a:p>
          <a:p>
            <a:pPr algn="r" rtl="1">
              <a:lnSpc>
                <a:spcPct val="200000"/>
              </a:lnSpc>
              <a:defRPr/>
            </a:pPr>
            <a:r>
              <a:rPr lang="fa-IR" sz="1800" b="1" dirty="0" smtClean="0">
                <a:cs typeface="B Nazanin" pitchFamily="2" charset="-78"/>
              </a:rPr>
              <a:t>دوره کمون بیماری : 2- 8 ماه</a:t>
            </a:r>
            <a:r>
              <a:rPr lang="en-US" sz="1800" b="1" dirty="0" smtClean="0">
                <a:cs typeface="B Nazanin" pitchFamily="2" charset="-78"/>
              </a:rPr>
              <a:t> </a:t>
            </a:r>
          </a:p>
          <a:p>
            <a:pPr algn="r" rtl="1">
              <a:lnSpc>
                <a:spcPct val="200000"/>
              </a:lnSpc>
              <a:defRPr/>
            </a:pPr>
            <a:r>
              <a:rPr lang="en-US" sz="1800" b="1" dirty="0" smtClean="0">
                <a:cs typeface="B Nazanin" pitchFamily="2" charset="-78"/>
              </a:rPr>
              <a:t> </a:t>
            </a:r>
            <a:r>
              <a:rPr lang="fa-IR" sz="1800" b="1" dirty="0" smtClean="0">
                <a:cs typeface="B Nazanin" pitchFamily="2" charset="-78"/>
              </a:rPr>
              <a:t>اپیدمیولوژی در ایران : تهران، كرمان، بم، مشهد و نيشابور</a:t>
            </a:r>
            <a:endParaRPr lang="en-US" sz="1800" b="1" dirty="0" smtClean="0">
              <a:solidFill>
                <a:schemeClr val="accent6">
                  <a:lumMod val="75000"/>
                </a:schemeClr>
              </a:solidFill>
              <a:cs typeface="B Nazanin" pitchFamily="2" charset="-78"/>
            </a:endParaRPr>
          </a:p>
          <a:p>
            <a:pPr>
              <a:lnSpc>
                <a:spcPct val="200000"/>
              </a:lnSpc>
              <a:defRPr/>
            </a:pPr>
            <a:endParaRPr lang="en-US" sz="2400" b="1" dirty="0" smtClean="0">
              <a:solidFill>
                <a:schemeClr val="accent6">
                  <a:lumMod val="75000"/>
                </a:schemeClr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Scan0038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29200" y="0"/>
            <a:ext cx="4114800" cy="3200400"/>
          </a:xfrm>
          <a:noFill/>
        </p:spPr>
      </p:pic>
      <p:pic>
        <p:nvPicPr>
          <p:cNvPr id="31747" name="Picture 4" descr="Scan0037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0" y="0"/>
            <a:ext cx="4800600" cy="3200400"/>
          </a:xfrm>
          <a:noFill/>
        </p:spPr>
      </p:pic>
      <p:pic>
        <p:nvPicPr>
          <p:cNvPr id="31748" name="Picture 2" descr="C:\Users\farzanegan\Desktop\Leishmania slides\Scan0039.t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581400"/>
            <a:ext cx="4191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3" descr="C:\Users\farzanegan\Desktop\Leishmania slides\Scan0040.t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5800" y="3581400"/>
            <a:ext cx="46482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8964613" cy="990599"/>
          </a:xfrm>
        </p:spPr>
        <p:txBody>
          <a:bodyPr>
            <a:normAutofit/>
          </a:bodyPr>
          <a:lstStyle/>
          <a:p>
            <a:pPr algn="ctr"/>
            <a:r>
              <a:rPr lang="fa-IR" sz="2000" b="0" dirty="0" smtClean="0">
                <a:solidFill>
                  <a:srgbClr val="7030A0"/>
                </a:solidFill>
                <a:cs typeface="B Mitra" pitchFamily="2" charset="-78"/>
              </a:rPr>
              <a:t> </a:t>
            </a:r>
            <a:r>
              <a:rPr lang="fa-IR" sz="2400" b="0" dirty="0" smtClean="0">
                <a:solidFill>
                  <a:srgbClr val="7030A0"/>
                </a:solidFill>
                <a:cs typeface="B Mitra" pitchFamily="2" charset="-78"/>
              </a:rPr>
              <a:t>لیشمانیوز پوستی </a:t>
            </a:r>
            <a:r>
              <a:rPr lang="en-US" sz="2000" b="0" dirty="0" smtClean="0">
                <a:solidFill>
                  <a:srgbClr val="7030A0"/>
                </a:solidFill>
                <a:cs typeface="B Mitra" pitchFamily="2" charset="-78"/>
              </a:rPr>
              <a:t/>
            </a:r>
            <a:br>
              <a:rPr lang="en-US" sz="2000" b="0" dirty="0" smtClean="0">
                <a:solidFill>
                  <a:srgbClr val="7030A0"/>
                </a:solidFill>
                <a:cs typeface="B Mitra" pitchFamily="2" charset="-78"/>
              </a:rPr>
            </a:br>
            <a:r>
              <a:rPr lang="en-US" sz="1600" b="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Zoonotic</a:t>
            </a:r>
            <a:r>
              <a:rPr lang="en-US" sz="1600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b="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Cutaneous</a:t>
            </a:r>
            <a:r>
              <a:rPr lang="en-US" sz="1600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b="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Leishmaniasis</a:t>
            </a:r>
            <a:r>
              <a:rPr lang="en-US" sz="1600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(ZCL)</a:t>
            </a:r>
            <a:endParaRPr lang="en-US" sz="2000" b="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900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1143000"/>
            <a:ext cx="8153400" cy="5715000"/>
          </a:xfrm>
        </p:spPr>
        <p:txBody>
          <a:bodyPr rtlCol="0">
            <a:normAutofit/>
          </a:bodyPr>
          <a:lstStyle/>
          <a:p>
            <a:pPr algn="r" rtl="1">
              <a:lnSpc>
                <a:spcPct val="200000"/>
              </a:lnSpc>
              <a:defRPr/>
            </a:pPr>
            <a:r>
              <a:rPr lang="fa-IR" sz="1800" b="1" dirty="0">
                <a:solidFill>
                  <a:srgbClr val="0070C0"/>
                </a:solidFill>
                <a:cs typeface="B Nazanin" pitchFamily="2" charset="-78"/>
              </a:rPr>
              <a:t>عامل </a:t>
            </a:r>
            <a:r>
              <a:rPr lang="fa-IR" sz="1800" b="1" dirty="0" smtClean="0">
                <a:solidFill>
                  <a:srgbClr val="0070C0"/>
                </a:solidFill>
                <a:cs typeface="B Nazanin" pitchFamily="2" charset="-78"/>
              </a:rPr>
              <a:t>بیماری:  </a:t>
            </a:r>
            <a:r>
              <a:rPr lang="fa-IR" sz="1800" b="1" i="1" dirty="0">
                <a:solidFill>
                  <a:srgbClr val="0070C0"/>
                </a:solidFill>
                <a:cs typeface="B Nazanin" pitchFamily="2" charset="-78"/>
              </a:rPr>
              <a:t>لیشمانیا </a:t>
            </a:r>
            <a:r>
              <a:rPr lang="fa-IR" sz="1800" b="1" i="1" dirty="0" smtClean="0">
                <a:solidFill>
                  <a:srgbClr val="0070C0"/>
                </a:solidFill>
                <a:cs typeface="B Nazanin" pitchFamily="2" charset="-78"/>
              </a:rPr>
              <a:t>ماژور </a:t>
            </a:r>
            <a:endParaRPr lang="fa-IR" sz="1800" b="1" i="1" dirty="0">
              <a:solidFill>
                <a:srgbClr val="0070C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  <a:defRPr/>
            </a:pPr>
            <a:r>
              <a:rPr lang="fa-IR" sz="1800" b="1" dirty="0">
                <a:solidFill>
                  <a:srgbClr val="0070C0"/>
                </a:solidFill>
                <a:cs typeface="B Nazanin" pitchFamily="2" charset="-78"/>
              </a:rPr>
              <a:t>لیشمانیوز (سالک) </a:t>
            </a:r>
            <a:r>
              <a:rPr lang="fa-IR" sz="1800" b="1" dirty="0" smtClean="0">
                <a:solidFill>
                  <a:srgbClr val="0070C0"/>
                </a:solidFill>
                <a:cs typeface="B Nazanin" pitchFamily="2" charset="-78"/>
              </a:rPr>
              <a:t>روستایی </a:t>
            </a:r>
            <a:r>
              <a:rPr lang="fa-IR" sz="1800" b="1" dirty="0">
                <a:solidFill>
                  <a:srgbClr val="0070C0"/>
                </a:solidFill>
                <a:cs typeface="B Nazanin" pitchFamily="2" charset="-78"/>
              </a:rPr>
              <a:t>یا </a:t>
            </a:r>
            <a:r>
              <a:rPr lang="fa-IR" sz="1800" b="1" dirty="0" smtClean="0">
                <a:solidFill>
                  <a:srgbClr val="0070C0"/>
                </a:solidFill>
                <a:cs typeface="B Nazanin" pitchFamily="2" charset="-78"/>
              </a:rPr>
              <a:t>مرطوب</a:t>
            </a:r>
            <a:endParaRPr lang="fa-IR" sz="1800" b="1" dirty="0">
              <a:solidFill>
                <a:srgbClr val="0070C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  <a:defRPr/>
            </a:pPr>
            <a:r>
              <a:rPr lang="fa-IR" sz="1800" b="1" dirty="0">
                <a:solidFill>
                  <a:srgbClr val="0070C0"/>
                </a:solidFill>
                <a:cs typeface="B Nazanin" pitchFamily="2" charset="-78"/>
              </a:rPr>
              <a:t>مخازن بیماری: </a:t>
            </a:r>
            <a:r>
              <a:rPr lang="fa-IR" sz="1800" b="1" dirty="0" smtClean="0">
                <a:solidFill>
                  <a:srgbClr val="0070C0"/>
                </a:solidFill>
                <a:cs typeface="B Nazanin" pitchFamily="2" charset="-78"/>
              </a:rPr>
              <a:t>جوندگان (ژربیل)- رومبومیس اپیموس – تاترا ایندیکا- مرینوس هوریانه</a:t>
            </a:r>
            <a:endParaRPr lang="fa-IR" sz="1800" b="1" dirty="0">
              <a:solidFill>
                <a:srgbClr val="0070C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  <a:defRPr/>
            </a:pPr>
            <a:r>
              <a:rPr lang="fa-IR" sz="1800" b="1" dirty="0">
                <a:solidFill>
                  <a:srgbClr val="0070C0"/>
                </a:solidFill>
                <a:cs typeface="B Nazanin" pitchFamily="2" charset="-78"/>
              </a:rPr>
              <a:t>ناقل بیماری پشه خاکی فلبوتوموس </a:t>
            </a:r>
            <a:r>
              <a:rPr lang="fa-IR" sz="1800" b="1" dirty="0" smtClean="0">
                <a:solidFill>
                  <a:srgbClr val="0070C0"/>
                </a:solidFill>
                <a:cs typeface="B Nazanin" pitchFamily="2" charset="-78"/>
              </a:rPr>
              <a:t>پاپاتاسی</a:t>
            </a:r>
            <a:endParaRPr lang="fa-IR" sz="1800" b="1" dirty="0">
              <a:solidFill>
                <a:srgbClr val="0070C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  <a:defRPr/>
            </a:pPr>
            <a:r>
              <a:rPr lang="fa-IR" sz="1800" b="1" dirty="0">
                <a:solidFill>
                  <a:srgbClr val="0070C0"/>
                </a:solidFill>
                <a:cs typeface="B Nazanin" pitchFamily="2" charset="-78"/>
              </a:rPr>
              <a:t>دوره کمون بیماری : </a:t>
            </a:r>
            <a:r>
              <a:rPr lang="fa-IR" sz="1800" b="1" dirty="0" smtClean="0">
                <a:solidFill>
                  <a:srgbClr val="0070C0"/>
                </a:solidFill>
                <a:cs typeface="B Nazanin" pitchFamily="2" charset="-78"/>
              </a:rPr>
              <a:t>چند هفته تا چند ماه</a:t>
            </a:r>
          </a:p>
          <a:p>
            <a:pPr algn="r" rtl="1"/>
            <a:r>
              <a:rPr lang="fa-IR" sz="1800" b="1" dirty="0" smtClean="0">
                <a:solidFill>
                  <a:srgbClr val="0070C0"/>
                </a:solidFill>
                <a:cs typeface="B Nazanin" pitchFamily="2" charset="-78"/>
              </a:rPr>
              <a:t>اپیدمیولوژی در ایران: </a:t>
            </a:r>
          </a:p>
          <a:p>
            <a:pPr algn="r" rtl="1"/>
            <a:r>
              <a:rPr lang="fa-IR" sz="1800" b="1" dirty="0" smtClean="0">
                <a:solidFill>
                  <a:srgbClr val="0070C0"/>
                </a:solidFill>
                <a:cs typeface="B Nazanin" pitchFamily="2" charset="-78"/>
              </a:rPr>
              <a:t>مرکز و شمال شرق: نطنز، اصفهان،ترکمن صحرا، لطف آباد، سرخس، كاشمر</a:t>
            </a:r>
          </a:p>
          <a:p>
            <a:pPr algn="r" rtl="1"/>
            <a:r>
              <a:rPr lang="fa-IR" sz="1800" b="1" dirty="0" smtClean="0">
                <a:solidFill>
                  <a:srgbClr val="0070C0"/>
                </a:solidFill>
                <a:cs typeface="B Nazanin" pitchFamily="2" charset="-78"/>
              </a:rPr>
              <a:t>غرب و جنوب غرب: خوزستان، ايلام</a:t>
            </a:r>
          </a:p>
          <a:p>
            <a:pPr algn="r" rtl="1"/>
            <a:r>
              <a:rPr lang="fa-IR" sz="1800" b="1" dirty="0" smtClean="0">
                <a:solidFill>
                  <a:srgbClr val="0070C0"/>
                </a:solidFill>
                <a:cs typeface="B Nazanin" pitchFamily="2" charset="-78"/>
              </a:rPr>
              <a:t> جنوب شرق: چابهار و کنارک</a:t>
            </a:r>
            <a:endParaRPr lang="en-US" sz="1800" b="1" dirty="0">
              <a:solidFill>
                <a:srgbClr val="0070C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  <a:defRPr/>
            </a:pPr>
            <a:endParaRPr lang="en-US" sz="1800" b="1" dirty="0">
              <a:solidFill>
                <a:srgbClr val="0070C0"/>
              </a:solidFill>
              <a:cs typeface="B Nazanin" pitchFamily="2" charset="-78"/>
            </a:endParaRPr>
          </a:p>
          <a:p>
            <a:pPr>
              <a:lnSpc>
                <a:spcPct val="200000"/>
              </a:lnSpc>
              <a:defRPr/>
            </a:pPr>
            <a:endParaRPr lang="en-US" sz="1800" b="1" dirty="0">
              <a:solidFill>
                <a:srgbClr val="0070C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farzanegan\Desktop\Leishmania slides\leishmaniasis.bm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farzanegan\Desktop\Leishmania slides\Scan0043.t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334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7543800" cy="6150936"/>
          </a:xfrm>
        </p:spPr>
        <p:txBody>
          <a:bodyPr>
            <a:normAutofit/>
          </a:bodyPr>
          <a:lstStyle/>
          <a:p>
            <a:pPr algn="ctr" rtl="1">
              <a:buNone/>
            </a:pPr>
            <a:r>
              <a:rPr lang="fa-IR" sz="2000" b="1" dirty="0" smtClean="0">
                <a:cs typeface="B Nazanin" pitchFamily="2" charset="-78"/>
              </a:rPr>
              <a:t>تفاوت لیشمانیوز پوستی خشک و مرطوب</a:t>
            </a:r>
            <a:endParaRPr lang="fa-IR" sz="2000" b="1" dirty="0">
              <a:cs typeface="B Nazanin" pitchFamily="2" charset="-78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524000" y="1397000"/>
          <a:ext cx="6324600" cy="37338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2729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52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64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سالک مرطوب روستایی</a:t>
                      </a:r>
                      <a:endParaRPr lang="fa-IR" sz="2000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سالک خشک شهری</a:t>
                      </a:r>
                      <a:endParaRPr lang="fa-IR" sz="2000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itchFamily="2" charset="-78"/>
                        </a:rPr>
                        <a:t>مشخصات</a:t>
                      </a:r>
                      <a:endParaRPr lang="fa-IR" dirty="0">
                        <a:cs typeface="B Nazanin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dirty="0" smtClean="0">
                          <a:cs typeface="B Nazanin" pitchFamily="2" charset="-78"/>
                        </a:rPr>
                        <a:t>حاد، کوتاه 3 تا 2 ماه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itchFamily="2" charset="-78"/>
                        </a:rPr>
                        <a:t>مزمن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، </a:t>
                      </a:r>
                      <a:r>
                        <a:rPr lang="fa-IR" dirty="0" smtClean="0">
                          <a:cs typeface="B Nazanin" pitchFamily="2" charset="-78"/>
                        </a:rPr>
                        <a:t>طولانی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1 تا 2 سال</a:t>
                      </a:r>
                      <a:endParaRPr lang="fa-IR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1" dirty="0" smtClean="0">
                          <a:cs typeface="B Nazanin" pitchFamily="2" charset="-78"/>
                        </a:rPr>
                        <a:t>دوره کمون</a:t>
                      </a:r>
                      <a:endParaRPr lang="fa-IR" sz="1600" b="1" dirty="0">
                        <a:cs typeface="B Nazanin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itchFamily="2" charset="-78"/>
                        </a:rPr>
                        <a:t>پاها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و دیگر نقاط بدن</a:t>
                      </a:r>
                      <a:endParaRPr lang="fa-IR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itchFamily="2" charset="-78"/>
                        </a:rPr>
                        <a:t>صورت</a:t>
                      </a:r>
                      <a:endParaRPr lang="fa-IR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1" dirty="0" smtClean="0">
                          <a:cs typeface="B Nazanin" pitchFamily="2" charset="-78"/>
                        </a:rPr>
                        <a:t>مکان زخم</a:t>
                      </a:r>
                      <a:endParaRPr lang="fa-IR" sz="1600" b="1" dirty="0">
                        <a:cs typeface="B Nazanin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itchFamily="2" charset="-78"/>
                        </a:rPr>
                        <a:t>دو یا چند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تایی</a:t>
                      </a:r>
                      <a:endParaRPr lang="fa-IR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itchFamily="2" charset="-78"/>
                        </a:rPr>
                        <a:t>منفرد</a:t>
                      </a:r>
                      <a:endParaRPr lang="fa-IR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1" dirty="0" smtClean="0">
                          <a:cs typeface="B Nazanin" pitchFamily="2" charset="-78"/>
                        </a:rPr>
                        <a:t>تعداد زخم</a:t>
                      </a:r>
                      <a:endParaRPr lang="fa-IR" sz="1600" b="1" dirty="0">
                        <a:cs typeface="B Nazanin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itchFamily="2" charset="-78"/>
                        </a:rPr>
                        <a:t>بزرگ و کم</a:t>
                      </a:r>
                      <a:endParaRPr lang="fa-IR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itchFamily="2" charset="-78"/>
                        </a:rPr>
                        <a:t>کوچک و زیاد</a:t>
                      </a:r>
                      <a:endParaRPr lang="fa-IR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1" dirty="0" smtClean="0">
                          <a:cs typeface="B Nazanin" pitchFamily="2" charset="-78"/>
                        </a:rPr>
                        <a:t>شکل و تعداد انگل</a:t>
                      </a:r>
                      <a:r>
                        <a:rPr lang="fa-IR" sz="1600" b="1" baseline="0" dirty="0" smtClean="0">
                          <a:cs typeface="B Nazanin" pitchFamily="2" charset="-78"/>
                        </a:rPr>
                        <a:t> (آماستیگوت)</a:t>
                      </a:r>
                      <a:endParaRPr lang="fa-IR" sz="1600" b="1" dirty="0">
                        <a:cs typeface="B Nazanin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itchFamily="2" charset="-78"/>
                        </a:rPr>
                        <a:t>دارد</a:t>
                      </a:r>
                      <a:endParaRPr lang="fa-IR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itchFamily="2" charset="-78"/>
                        </a:rPr>
                        <a:t>ندارد</a:t>
                      </a:r>
                      <a:endParaRPr lang="fa-IR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1" dirty="0" smtClean="0">
                          <a:cs typeface="B Nazanin" pitchFamily="2" charset="-78"/>
                        </a:rPr>
                        <a:t>عفونت ثانویه</a:t>
                      </a:r>
                      <a:endParaRPr lang="fa-IR" sz="1600" b="1" dirty="0">
                        <a:cs typeface="B Nazanin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itchFamily="2" charset="-78"/>
                        </a:rPr>
                        <a:t>پاییز و زمستان</a:t>
                      </a:r>
                      <a:endParaRPr lang="fa-IR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dirty="0" smtClean="0">
                          <a:cs typeface="B Nazanin" pitchFamily="2" charset="-78"/>
                        </a:rPr>
                        <a:t>تمام فصول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1" dirty="0" smtClean="0">
                          <a:cs typeface="B Nazanin" pitchFamily="2" charset="-78"/>
                        </a:rPr>
                        <a:t>شیوع</a:t>
                      </a:r>
                      <a:r>
                        <a:rPr lang="fa-IR" sz="1600" b="1" baseline="0" dirty="0" smtClean="0">
                          <a:cs typeface="B Nazanin" pitchFamily="2" charset="-78"/>
                        </a:rPr>
                        <a:t> بیماری</a:t>
                      </a:r>
                      <a:endParaRPr lang="fa-IR" sz="1600" b="1" dirty="0">
                        <a:cs typeface="B Nazanin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itchFamily="2" charset="-78"/>
                        </a:rPr>
                        <a:t>در 70 درصد مبتلایان</a:t>
                      </a:r>
                      <a:endParaRPr lang="fa-IR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itchFamily="2" charset="-78"/>
                        </a:rPr>
                        <a:t>کمتر از 10 درصد</a:t>
                      </a:r>
                      <a:endParaRPr lang="fa-IR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1" dirty="0" smtClean="0">
                          <a:cs typeface="B Nazanin" pitchFamily="2" charset="-78"/>
                        </a:rPr>
                        <a:t>لنفانژیت</a:t>
                      </a:r>
                      <a:endParaRPr lang="fa-IR" sz="1600" b="1" dirty="0">
                        <a:cs typeface="B Nazanin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itchFamily="2" charset="-78"/>
                        </a:rPr>
                        <a:t>شدید</a:t>
                      </a:r>
                      <a:endParaRPr lang="fa-IR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Nazanin" pitchFamily="2" charset="-78"/>
                        </a:rPr>
                        <a:t>ضعیف</a:t>
                      </a:r>
                      <a:endParaRPr lang="fa-IR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b="1" dirty="0" smtClean="0">
                          <a:cs typeface="B Nazanin" pitchFamily="2" charset="-78"/>
                        </a:rPr>
                        <a:t>بیماری</a:t>
                      </a:r>
                      <a:r>
                        <a:rPr lang="fa-IR" sz="1600" b="1" baseline="0" dirty="0" smtClean="0">
                          <a:cs typeface="B Nazanin" pitchFamily="2" charset="-78"/>
                        </a:rPr>
                        <a:t> زایی در موش</a:t>
                      </a:r>
                      <a:endParaRPr lang="fa-IR" sz="1600" b="1" dirty="0">
                        <a:cs typeface="B Nazanin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2400"/>
            <a:ext cx="8001000" cy="6303336"/>
          </a:xfrm>
        </p:spPr>
        <p:txBody>
          <a:bodyPr/>
          <a:lstStyle/>
          <a:p>
            <a:pPr algn="ctr" rtl="1">
              <a:buNone/>
            </a:pPr>
            <a:r>
              <a:rPr lang="fa-IR" sz="2400" b="1" dirty="0" smtClean="0">
                <a:cs typeface="B Nazanin" pitchFamily="2" charset="-78"/>
              </a:rPr>
              <a:t>اشکال غیر معمول لیشمانیوز پوستی</a:t>
            </a:r>
          </a:p>
          <a:p>
            <a:pPr algn="r" rtl="1"/>
            <a:r>
              <a:rPr lang="fa-IR" sz="1800" b="1" dirty="0" smtClean="0">
                <a:cs typeface="B Nazanin" pitchFamily="2" charset="-78"/>
              </a:rPr>
              <a:t>سقط شونده</a:t>
            </a:r>
          </a:p>
          <a:p>
            <a:pPr algn="r" rtl="1"/>
            <a:r>
              <a:rPr lang="fa-IR" sz="1800" b="1" dirty="0" smtClean="0">
                <a:cs typeface="B Nazanin" pitchFamily="2" charset="-78"/>
              </a:rPr>
              <a:t>باد سرخی</a:t>
            </a:r>
          </a:p>
          <a:p>
            <a:pPr algn="r" rtl="1"/>
            <a:r>
              <a:rPr lang="fa-IR" sz="1800" b="1" dirty="0" smtClean="0">
                <a:cs typeface="B Nazanin" pitchFamily="2" charset="-78"/>
              </a:rPr>
              <a:t>شاخی</a:t>
            </a:r>
          </a:p>
          <a:p>
            <a:pPr algn="r" rtl="1"/>
            <a:r>
              <a:rPr lang="fa-IR" sz="1800" b="1" dirty="0" smtClean="0">
                <a:cs typeface="B Nazanin" pitchFamily="2" charset="-78"/>
              </a:rPr>
              <a:t>اگزمایی</a:t>
            </a:r>
          </a:p>
          <a:p>
            <a:pPr algn="r" rtl="1"/>
            <a:r>
              <a:rPr lang="fa-IR" sz="1800" b="1" dirty="0" smtClean="0">
                <a:cs typeface="B Nazanin" pitchFamily="2" charset="-78"/>
              </a:rPr>
              <a:t>زگیلی</a:t>
            </a:r>
          </a:p>
          <a:p>
            <a:pPr algn="r" rtl="1"/>
            <a:r>
              <a:rPr lang="fa-IR" sz="1800" b="1" dirty="0" smtClean="0">
                <a:cs typeface="B Nazanin" pitchFamily="2" charset="-78"/>
              </a:rPr>
              <a:t>توموری</a:t>
            </a:r>
          </a:p>
          <a:p>
            <a:pPr algn="r" rtl="1"/>
            <a:r>
              <a:rPr lang="fa-IR" sz="1800" b="1" dirty="0" smtClean="0">
                <a:cs typeface="B Nazanin" pitchFamily="2" charset="-78"/>
              </a:rPr>
              <a:t>اسپوروتریکوئیدی</a:t>
            </a:r>
          </a:p>
          <a:p>
            <a:pPr algn="r" rtl="1"/>
            <a:r>
              <a:rPr lang="fa-IR" sz="1800" b="1" dirty="0" smtClean="0">
                <a:cs typeface="B Nazanin" pitchFamily="2" charset="-78"/>
              </a:rPr>
              <a:t>لوپوئیدی:</a:t>
            </a:r>
          </a:p>
          <a:p>
            <a:pPr algn="r" rtl="1">
              <a:buClr>
                <a:srgbClr val="00FFCC"/>
              </a:buClr>
              <a:buFont typeface="Wingdings" pitchFamily="2" charset="2"/>
              <a:buChar char="v"/>
              <a:defRPr/>
            </a:pPr>
            <a:r>
              <a:rPr lang="fa-IR" sz="1800" b="1" dirty="0" smtClean="0">
                <a:solidFill>
                  <a:srgbClr val="7030A0"/>
                </a:solidFill>
                <a:cs typeface="B Nazanin" pitchFamily="2" charset="-78"/>
              </a:rPr>
              <a:t>در بیمارانی که حساسیت بیش از حد به انگل نشان می دهند ضایعه مرکزی اولیه بهبود پیدا می کند ولی ضایعات محیطی جدیدی ایجاد می گردند.</a:t>
            </a:r>
          </a:p>
          <a:p>
            <a:pPr algn="r" rtl="1">
              <a:buClr>
                <a:srgbClr val="00FFCC"/>
              </a:buClr>
              <a:buFont typeface="Wingdings" pitchFamily="2" charset="2"/>
              <a:buChar char="v"/>
              <a:defRPr/>
            </a:pPr>
            <a:r>
              <a:rPr lang="fa-IR" sz="1800" b="1" dirty="0" smtClean="0">
                <a:solidFill>
                  <a:srgbClr val="7030A0"/>
                </a:solidFill>
                <a:cs typeface="B Nazanin" pitchFamily="2" charset="-78"/>
              </a:rPr>
              <a:t>این حالت که در 10ـ 7 درصد بیماران و در شكل خشك ليشمانيا مشاهده می شود</a:t>
            </a:r>
          </a:p>
          <a:p>
            <a:pPr algn="r" rtl="1">
              <a:buClr>
                <a:srgbClr val="00FFCC"/>
              </a:buClr>
              <a:buFont typeface="Wingdings" pitchFamily="2" charset="2"/>
              <a:buChar char="v"/>
              <a:defRPr/>
            </a:pPr>
            <a:r>
              <a:rPr lang="fa-IR" sz="1800" b="1" dirty="0" smtClean="0">
                <a:solidFill>
                  <a:srgbClr val="7030A0"/>
                </a:solidFill>
                <a:cs typeface="B Nazanin" pitchFamily="2" charset="-78"/>
              </a:rPr>
              <a:t> به عنوان شکل لوپوسی لیشمانیازیس جلدی یا لیشمانیازیس عود کننده (</a:t>
            </a:r>
            <a:r>
              <a:rPr lang="fa-I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رسیدوا، </a:t>
            </a:r>
            <a:r>
              <a:rPr lang="en-US" sz="1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Recidivan</a:t>
            </a:r>
            <a:r>
              <a:rPr lang="fa-I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)</a:t>
            </a:r>
            <a:r>
              <a:rPr lang="fa-IR" sz="1800" b="1" dirty="0" smtClean="0">
                <a:solidFill>
                  <a:srgbClr val="7030A0"/>
                </a:solidFill>
                <a:cs typeface="B Nazanin" pitchFamily="2" charset="-78"/>
              </a:rPr>
              <a:t>) اطلاق می شود.</a:t>
            </a:r>
            <a:endParaRPr lang="en-US" sz="1800" b="1" dirty="0" smtClean="0">
              <a:solidFill>
                <a:srgbClr val="7030A0"/>
              </a:solidFill>
              <a:cs typeface="B Nazanin" pitchFamily="2" charset="-78"/>
            </a:endParaRPr>
          </a:p>
          <a:p>
            <a:pPr algn="r" rtl="1"/>
            <a:endParaRPr lang="fa-IR" sz="1800" b="1" dirty="0" smtClean="0">
              <a:cs typeface="B Nazanin" pitchFamily="2" charset="-78"/>
            </a:endParaRPr>
          </a:p>
          <a:p>
            <a:pPr algn="r" rtl="1">
              <a:buNone/>
            </a:pPr>
            <a:endParaRPr lang="fa-IR" dirty="0" smtClean="0"/>
          </a:p>
          <a:p>
            <a:pPr algn="ctr" rtl="1"/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"/>
            <a:ext cx="8001000" cy="6400800"/>
          </a:xfrm>
        </p:spPr>
        <p:txBody>
          <a:bodyPr/>
          <a:lstStyle/>
          <a:p>
            <a:pPr algn="ctr" rtl="1">
              <a:buNone/>
            </a:pPr>
            <a:r>
              <a:rPr lang="fa-IR" sz="2400" b="1" dirty="0" smtClean="0">
                <a:solidFill>
                  <a:srgbClr val="7030A0"/>
                </a:solidFill>
                <a:cs typeface="B Mitra" pitchFamily="2" charset="-78"/>
              </a:rPr>
              <a:t>تشخیص بیماری</a:t>
            </a:r>
          </a:p>
          <a:p>
            <a:pPr algn="ctr" rtl="1">
              <a:buNone/>
            </a:pPr>
            <a:endParaRPr lang="fa-IR" sz="2000" b="1" dirty="0" smtClean="0">
              <a:cs typeface="B Nazanin" pitchFamily="2" charset="-78"/>
            </a:endParaRPr>
          </a:p>
          <a:p>
            <a:pPr marL="457200" indent="-457200" algn="r" rtl="1">
              <a:lnSpc>
                <a:spcPct val="150000"/>
              </a:lnSpc>
              <a:buNone/>
            </a:pPr>
            <a:r>
              <a:rPr lang="fa-IR" sz="2000" dirty="0" smtClean="0">
                <a:cs typeface="B Lotus" pitchFamily="2" charset="-78"/>
              </a:rPr>
              <a:t>1. </a:t>
            </a:r>
            <a:r>
              <a:rPr lang="fa-IR" sz="2000" dirty="0" smtClean="0">
                <a:solidFill>
                  <a:srgbClr val="FF0000"/>
                </a:solidFill>
                <a:cs typeface="B Lotus" pitchFamily="2" charset="-78"/>
              </a:rPr>
              <a:t>آزمايش ميكروسكوپي و مشاهده مستقيم</a:t>
            </a:r>
            <a:r>
              <a:rPr lang="en-US" sz="2000" dirty="0" smtClean="0">
                <a:solidFill>
                  <a:srgbClr val="FF0000"/>
                </a:solidFill>
                <a:cs typeface="B Lotus" pitchFamily="2" charset="-78"/>
              </a:rPr>
              <a:t> </a:t>
            </a:r>
            <a:r>
              <a:rPr lang="fa-IR" sz="2000" dirty="0" smtClean="0">
                <a:solidFill>
                  <a:srgbClr val="FF0000"/>
                </a:solidFill>
                <a:cs typeface="B Lotus" pitchFamily="2" charset="-78"/>
              </a:rPr>
              <a:t>انگل</a:t>
            </a:r>
            <a:endParaRPr lang="fa-IR" sz="2000" dirty="0" smtClean="0">
              <a:solidFill>
                <a:srgbClr val="7030A0"/>
              </a:solidFill>
              <a:cs typeface="B Lotus" pitchFamily="2" charset="-78"/>
            </a:endParaRPr>
          </a:p>
          <a:p>
            <a:pPr marL="457200" indent="-457200" algn="r" rtl="1">
              <a:lnSpc>
                <a:spcPct val="150000"/>
              </a:lnSpc>
            </a:pPr>
            <a:r>
              <a:rPr lang="fa-IR" sz="2000" b="1" dirty="0" smtClean="0">
                <a:cs typeface="B Nazanin" pitchFamily="2" charset="-78"/>
              </a:rPr>
              <a:t>نمونه برداری از حاشیه زخم </a:t>
            </a:r>
          </a:p>
          <a:p>
            <a:pPr marL="457200" indent="-457200" algn="r" rtl="1">
              <a:buNone/>
            </a:pPr>
            <a:endParaRPr lang="fa-IR" sz="2000" dirty="0" smtClean="0">
              <a:cs typeface="B Nazanin" pitchFamily="2" charset="-78"/>
            </a:endParaRPr>
          </a:p>
          <a:p>
            <a:pPr marL="457200" indent="-457200" algn="r" rtl="1">
              <a:buNone/>
            </a:pPr>
            <a:endParaRPr lang="fa-IR" sz="2000" dirty="0" smtClean="0">
              <a:cs typeface="B Nazanin" pitchFamily="2" charset="-78"/>
            </a:endParaRPr>
          </a:p>
          <a:p>
            <a:pPr algn="r" rtl="1"/>
            <a:endParaRPr lang="en-US" sz="2000" b="1" dirty="0">
              <a:cs typeface="B Nazanin" pitchFamily="2" charset="-78"/>
            </a:endParaRPr>
          </a:p>
        </p:txBody>
      </p:sp>
      <p:pic>
        <p:nvPicPr>
          <p:cNvPr id="4" name="Picture 3" descr="Scan00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219200" y="2667000"/>
            <a:ext cx="5852160" cy="3657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026" name="Picture 2" descr="https://googledrive.com/host/0B1IL5zI60TcWWjJyOTZMNTliNjQ/leishmania%20(amastigote)%204_t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0"/>
            <a:ext cx="3581400" cy="3581400"/>
          </a:xfrm>
          <a:prstGeom prst="rect">
            <a:avLst/>
          </a:prstGeom>
          <a:noFill/>
        </p:spPr>
      </p:pic>
      <p:pic>
        <p:nvPicPr>
          <p:cNvPr id="1028" name="Picture 4" descr="http://www.pathobio.sdu.edu.cn/sdjsc/webteaching/Course/webteach/Protozoan/Leishmania/amastigote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3352800"/>
            <a:ext cx="5000626" cy="3333750"/>
          </a:xfrm>
          <a:prstGeom prst="rect">
            <a:avLst/>
          </a:prstGeom>
          <a:noFill/>
        </p:spPr>
      </p:pic>
      <p:pic>
        <p:nvPicPr>
          <p:cNvPr id="1030" name="Picture 6" descr="http://webpages.lincoln.ac.uk/fruedisueli/FR-webpages/parasitology/Parasites/PIC/images/Leishmania-amastigot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3400" y="685800"/>
            <a:ext cx="2895600" cy="2322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7467600" cy="5922336"/>
          </a:xfrm>
        </p:spPr>
        <p:txBody>
          <a:bodyPr/>
          <a:lstStyle/>
          <a:p>
            <a:pPr marL="514350" indent="-514350" algn="r" rtl="1">
              <a:buNone/>
            </a:pPr>
            <a:r>
              <a:rPr lang="fa-IR" sz="2400" dirty="0" smtClean="0">
                <a:solidFill>
                  <a:srgbClr val="FF0000"/>
                </a:solidFill>
                <a:cs typeface="B Lotus" pitchFamily="2" charset="-78"/>
              </a:rPr>
              <a:t>2. تست پوستي ليشمانين  يا مونته نگرو</a:t>
            </a:r>
          </a:p>
          <a:p>
            <a:pPr marL="514350" indent="-514350" algn="r" rtl="1">
              <a:buNone/>
            </a:pP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تلقیح داخل جلدی سوسپانسیون پروماستیگوتهای کشته شده</a:t>
            </a:r>
            <a:endParaRPr lang="fa-IR" sz="2000" b="1" dirty="0">
              <a:solidFill>
                <a:srgbClr val="7030A0"/>
              </a:solidFill>
              <a:cs typeface="B Nazanin" pitchFamily="2" charset="-78"/>
            </a:endParaRPr>
          </a:p>
        </p:txBody>
      </p:sp>
      <p:pic>
        <p:nvPicPr>
          <p:cNvPr id="4" name="Picture 3" descr="Scan00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838200" y="1676400"/>
            <a:ext cx="6532256" cy="3581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7543800" cy="6074736"/>
          </a:xfrm>
        </p:spPr>
        <p:txBody>
          <a:bodyPr>
            <a:normAutofit/>
          </a:bodyPr>
          <a:lstStyle/>
          <a:p>
            <a:pPr marL="457200" indent="-457200" algn="r" rtl="1">
              <a:lnSpc>
                <a:spcPct val="150000"/>
              </a:lnSpc>
              <a:buNone/>
            </a:pPr>
            <a:r>
              <a:rPr lang="fa-IR" sz="2000" b="1" dirty="0" smtClean="0">
                <a:solidFill>
                  <a:srgbClr val="FF0000"/>
                </a:solidFill>
                <a:cs typeface="B Nazanin" pitchFamily="2" charset="-78"/>
              </a:rPr>
              <a:t>3. </a:t>
            </a:r>
            <a:r>
              <a:rPr lang="fa-IR" sz="2000" b="1" dirty="0" smtClean="0">
                <a:cs typeface="B Nazanin" pitchFamily="2" charset="-78"/>
              </a:rPr>
              <a:t>کشت انگل در محیط </a:t>
            </a:r>
            <a:r>
              <a:rPr lang="en-US" sz="2000" dirty="0" smtClean="0">
                <a:cs typeface="B Nazanin" pitchFamily="2" charset="-78"/>
              </a:rPr>
              <a:t>N.N.N</a:t>
            </a:r>
            <a:endParaRPr lang="fa-IR" sz="2000" b="1" dirty="0" smtClean="0">
              <a:cs typeface="B Nazanin" pitchFamily="2" charset="-78"/>
            </a:endParaRPr>
          </a:p>
          <a:p>
            <a:pPr marL="457200" indent="-457200" algn="r" rtl="1">
              <a:lnSpc>
                <a:spcPct val="150000"/>
              </a:lnSpc>
              <a:buNone/>
            </a:pPr>
            <a:r>
              <a:rPr lang="fa-IR" sz="2000" b="1" dirty="0" smtClean="0">
                <a:solidFill>
                  <a:srgbClr val="00B050"/>
                </a:solidFill>
                <a:cs typeface="B Nazanin" pitchFamily="2" charset="-78"/>
              </a:rPr>
              <a:t>4. </a:t>
            </a:r>
            <a:r>
              <a:rPr lang="fa-IR" sz="2000" b="1" dirty="0" smtClean="0">
                <a:cs typeface="B Nazanin" pitchFamily="2" charset="-78"/>
              </a:rPr>
              <a:t>تلقیح به حیوان حساس آزمایشگاهی :</a:t>
            </a:r>
          </a:p>
          <a:p>
            <a:pPr marL="457200" indent="-457200"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موش </a:t>
            </a:r>
            <a:r>
              <a:rPr lang="en-US" sz="2000" b="1" dirty="0" smtClean="0">
                <a:solidFill>
                  <a:srgbClr val="7030A0"/>
                </a:solidFill>
                <a:latin typeface="Times New Roman" pitchFamily="18" charset="0"/>
                <a:cs typeface="B Nazanin" pitchFamily="2" charset="-78"/>
              </a:rPr>
              <a:t>BALB/C</a:t>
            </a:r>
            <a:endParaRPr lang="fa-IR" sz="2000" b="1" dirty="0" smtClean="0">
              <a:solidFill>
                <a:schemeClr val="accent6">
                  <a:lumMod val="75000"/>
                </a:schemeClr>
              </a:solidFill>
              <a:cs typeface="B Nazanin" pitchFamily="2" charset="-78"/>
            </a:endParaRPr>
          </a:p>
          <a:p>
            <a:pPr marL="457200" indent="-457200" algn="r" rtl="1">
              <a:lnSpc>
                <a:spcPct val="150000"/>
              </a:lnSpc>
              <a:buNone/>
            </a:pPr>
            <a:r>
              <a:rPr lang="fa-IR" sz="2000" b="1" dirty="0" smtClean="0">
                <a:solidFill>
                  <a:srgbClr val="0070C0"/>
                </a:solidFill>
                <a:cs typeface="B Nazanin" pitchFamily="2" charset="-78"/>
              </a:rPr>
              <a:t>5. </a:t>
            </a:r>
            <a:r>
              <a:rPr lang="fa-IR" sz="2000" b="1" dirty="0" smtClean="0">
                <a:cs typeface="B Nazanin" pitchFamily="2" charset="-78"/>
              </a:rPr>
              <a:t>روش های مولکولی:</a:t>
            </a:r>
          </a:p>
          <a:p>
            <a:pPr marL="457200" indent="-457200"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زخم های کهنه و کم انگل</a:t>
            </a:r>
          </a:p>
          <a:p>
            <a:pPr marL="457200" indent="-457200"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اشکال غیر معمول سالک</a:t>
            </a:r>
          </a:p>
          <a:p>
            <a:pPr algn="just">
              <a:buFont typeface="Wingdings" pitchFamily="2" charset="2"/>
              <a:buChar char="q"/>
            </a:pPr>
            <a:r>
              <a:rPr lang="en-US" sz="2000" b="1" dirty="0" smtClean="0">
                <a:cs typeface="B Zar" pitchFamily="2" charset="-78"/>
              </a:rPr>
              <a:t>PCR</a:t>
            </a:r>
            <a:r>
              <a:rPr lang="fa-IR" sz="2000" b="1" dirty="0" smtClean="0">
                <a:cs typeface="B Zar" pitchFamily="2" charset="-78"/>
              </a:rPr>
              <a:t>   </a:t>
            </a:r>
          </a:p>
          <a:p>
            <a:pPr algn="r" rtl="1"/>
            <a:endParaRPr lang="en-US" sz="2000" dirty="0" smtClean="0"/>
          </a:p>
          <a:p>
            <a:pPr>
              <a:buFont typeface="Wingdings" pitchFamily="2" charset="2"/>
              <a:buChar char="q"/>
            </a:pPr>
            <a:r>
              <a:rPr lang="fa-IR" sz="2000" b="1" dirty="0" smtClean="0"/>
              <a:t> </a:t>
            </a:r>
            <a:r>
              <a:rPr lang="en-US" sz="2000" b="1" dirty="0" smtClean="0"/>
              <a:t>PCR-ELISA</a:t>
            </a:r>
            <a:endParaRPr lang="fa-IR" sz="2000" b="1" dirty="0" smtClean="0"/>
          </a:p>
          <a:p>
            <a:pPr algn="r" rtl="1"/>
            <a:endParaRPr lang="en-US" sz="2000" b="1" dirty="0" smtClean="0"/>
          </a:p>
          <a:p>
            <a:pPr>
              <a:buFont typeface="Wingdings" pitchFamily="2" charset="2"/>
              <a:buChar char="q"/>
            </a:pPr>
            <a:r>
              <a:rPr lang="fa-IR" sz="2000" b="1" dirty="0" smtClean="0"/>
              <a:t> </a:t>
            </a:r>
            <a:r>
              <a:rPr lang="en-US" sz="2000" b="1" dirty="0" smtClean="0"/>
              <a:t>Rapid </a:t>
            </a:r>
            <a:r>
              <a:rPr lang="en-US" sz="2000" b="1" dirty="0" err="1" smtClean="0"/>
              <a:t>fluorogenic</a:t>
            </a:r>
            <a:r>
              <a:rPr lang="en-US" sz="2000" b="1" dirty="0" smtClean="0"/>
              <a:t> PCR</a:t>
            </a:r>
          </a:p>
          <a:p>
            <a:pPr marL="457200" indent="-457200" algn="r" rtl="1">
              <a:lnSpc>
                <a:spcPct val="150000"/>
              </a:lnSpc>
            </a:pPr>
            <a:endParaRPr lang="fa-IR" sz="2000" b="1" dirty="0" smtClean="0">
              <a:solidFill>
                <a:srgbClr val="7030A0"/>
              </a:solidFill>
              <a:cs typeface="B Nazanin" pitchFamily="2" charset="-78"/>
            </a:endParaRPr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609600"/>
            <a:ext cx="7696200" cy="5846136"/>
          </a:xfrm>
        </p:spPr>
        <p:txBody>
          <a:bodyPr/>
          <a:lstStyle/>
          <a:p>
            <a:pPr algn="just" rtl="1">
              <a:buClr>
                <a:srgbClr val="00FFCC"/>
              </a:buClr>
              <a:buFont typeface="Wingdings" pitchFamily="2" charset="2"/>
              <a:buChar char="v"/>
              <a:defRPr/>
            </a:pPr>
            <a:r>
              <a:rPr lang="fa-IR" sz="2000" b="1" dirty="0" smtClean="0">
                <a:cs typeface="B Nazanin" pitchFamily="2" charset="-78"/>
              </a:rPr>
              <a:t>درمان لیشمانیازیس جلدی اگر احتمال گرفتار شدن مخاط وجود داشته باشد از روشهای درمانی موضعی شامل</a:t>
            </a:r>
          </a:p>
          <a:p>
            <a:pPr algn="r" rtl="1">
              <a:buClr>
                <a:srgbClr val="00FFCC"/>
              </a:buClr>
              <a:buFont typeface="Wingdings" pitchFamily="2" charset="2"/>
              <a:buChar char="v"/>
              <a:defRPr/>
            </a:pPr>
            <a:endParaRPr lang="fa-IR" dirty="0" smtClean="0">
              <a:cs typeface="B Titr" pitchFamily="2" charset="-78"/>
            </a:endParaRPr>
          </a:p>
          <a:p>
            <a:pPr algn="r" rtl="1">
              <a:buClr>
                <a:srgbClr val="00FFCC"/>
              </a:buClr>
              <a:buFont typeface="Wingdings" pitchFamily="2" charset="2"/>
              <a:buChar char="v"/>
              <a:defRPr/>
            </a:pPr>
            <a:r>
              <a:rPr lang="fa-IR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Titr" pitchFamily="2" charset="-78"/>
              </a:rPr>
              <a:t> </a:t>
            </a: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انجماد (کرایوتراپی) با یخ خشک یا نیتروژن مایع</a:t>
            </a:r>
          </a:p>
          <a:p>
            <a:pPr algn="r" rtl="1">
              <a:buClr>
                <a:srgbClr val="00FFCC"/>
              </a:buClr>
              <a:buFont typeface="Wingdings" pitchFamily="2" charset="2"/>
              <a:buChar char="v"/>
              <a:defRPr/>
            </a:pPr>
            <a:endParaRPr lang="fa-IR" sz="2000" b="1" dirty="0" smtClean="0">
              <a:solidFill>
                <a:srgbClr val="7030A0"/>
              </a:solidFill>
              <a:cs typeface="B Nazanin" pitchFamily="2" charset="-78"/>
            </a:endParaRPr>
          </a:p>
          <a:p>
            <a:pPr algn="r" rtl="1">
              <a:buClr>
                <a:srgbClr val="00FFCC"/>
              </a:buClr>
              <a:buFont typeface="Wingdings" pitchFamily="2" charset="2"/>
              <a:buChar char="v"/>
              <a:defRPr/>
            </a:pP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  گرمادرمانی (ترموتراپی) توسط بخار آب داغ یا لیزر نیز استفاده می شود. </a:t>
            </a:r>
          </a:p>
          <a:p>
            <a:pPr algn="r" rtl="1">
              <a:buClr>
                <a:srgbClr val="00FFCC"/>
              </a:buClr>
              <a:buFont typeface="Wingdings" pitchFamily="2" charset="2"/>
              <a:buChar char="v"/>
              <a:defRPr/>
            </a:pPr>
            <a:endParaRPr lang="fa-IR" sz="2000" b="1" dirty="0" smtClean="0">
              <a:solidFill>
                <a:srgbClr val="7030A0"/>
              </a:solidFill>
              <a:cs typeface="B Nazanin" pitchFamily="2" charset="-78"/>
            </a:endParaRPr>
          </a:p>
          <a:p>
            <a:pPr algn="r" rtl="1">
              <a:buClr>
                <a:srgbClr val="00FFCC"/>
              </a:buClr>
              <a:buFont typeface="Wingdings" pitchFamily="2" charset="2"/>
              <a:buChar char="v"/>
              <a:defRPr/>
            </a:pP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روشهای جراحی</a:t>
            </a:r>
          </a:p>
          <a:p>
            <a:pPr algn="r" rtl="1">
              <a:buClr>
                <a:srgbClr val="00FFCC"/>
              </a:buClr>
              <a:buFont typeface="Wingdings" pitchFamily="2" charset="2"/>
              <a:buChar char="v"/>
              <a:defRPr/>
            </a:pPr>
            <a:endParaRPr lang="fa-IR" sz="2000" b="1" dirty="0" smtClean="0">
              <a:solidFill>
                <a:srgbClr val="7030A0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"/>
            <a:ext cx="8153400" cy="6227136"/>
          </a:xfrm>
        </p:spPr>
        <p:txBody>
          <a:bodyPr/>
          <a:lstStyle/>
          <a:p>
            <a:pPr algn="ctr" rtl="1">
              <a:buNone/>
            </a:pPr>
            <a:r>
              <a:rPr lang="fa-IR" sz="2400" b="1" dirty="0" smtClean="0">
                <a:solidFill>
                  <a:srgbClr val="7030A0"/>
                </a:solidFill>
                <a:cs typeface="B Mitra" pitchFamily="2" charset="-78"/>
              </a:rPr>
              <a:t>درمان بیماری</a:t>
            </a:r>
          </a:p>
          <a:p>
            <a:pPr marL="514350" indent="-514350" algn="r" rtl="1">
              <a:buNone/>
            </a:pPr>
            <a:endParaRPr lang="fa-IR" sz="2000" b="1" dirty="0" smtClean="0">
              <a:cs typeface="B Nazanin" pitchFamily="2" charset="-78"/>
            </a:endParaRPr>
          </a:p>
          <a:p>
            <a:pPr marL="514350" indent="-514350" algn="r" rtl="1">
              <a:buNone/>
            </a:pPr>
            <a:endParaRPr lang="fa-IR" sz="2000" b="1" dirty="0" smtClean="0">
              <a:cs typeface="B Nazanin" pitchFamily="2" charset="-78"/>
            </a:endParaRPr>
          </a:p>
          <a:p>
            <a:pPr marL="514350" indent="-514350" algn="r" rtl="1">
              <a:buFont typeface="Wingdings" pitchFamily="2" charset="2"/>
              <a:buChar char="v"/>
            </a:pP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ترکیبات 5 ظرفیتی آنتی موان:</a:t>
            </a:r>
          </a:p>
          <a:p>
            <a:pPr marL="514350" indent="-514350" algn="r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000" b="1" dirty="0" smtClean="0">
                <a:cs typeface="B Nazanin" pitchFamily="2" charset="-78"/>
              </a:rPr>
              <a:t>سدیم استیبوگلوکونات ( پنتوستام)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0.1- 0.2 ml/kg/day</a:t>
            </a:r>
            <a:r>
              <a:rPr lang="fa-IR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IM/IV</a:t>
            </a:r>
            <a:r>
              <a:rPr lang="fa-IR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14350" indent="-514350" algn="r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000" b="1" dirty="0" smtClean="0">
                <a:latin typeface="Times New Roman" pitchFamily="18" charset="0"/>
                <a:cs typeface="B Nazanin" pitchFamily="2" charset="-78"/>
              </a:rPr>
              <a:t>مگلومین آنتیموان (گلوکانتیم)</a:t>
            </a:r>
            <a:r>
              <a:rPr lang="fa-IR" sz="2000" dirty="0" smtClean="0">
                <a:latin typeface="Times New Roman" pitchFamily="18" charset="0"/>
                <a:cs typeface="B Nazanin" pitchFamily="2" charset="-78"/>
              </a:rPr>
              <a:t> </a:t>
            </a:r>
            <a:r>
              <a:rPr lang="en-US" sz="2000" dirty="0" smtClean="0">
                <a:latin typeface="Times New Roman" pitchFamily="18" charset="0"/>
                <a:cs typeface="B Nazanin" pitchFamily="2" charset="-78"/>
              </a:rPr>
              <a:t>0.4 ml/kg/day</a:t>
            </a:r>
            <a:r>
              <a:rPr lang="fa-IR" sz="2000" dirty="0" smtClean="0">
                <a:latin typeface="Times New Roman" pitchFamily="18" charset="0"/>
                <a:cs typeface="B Nazanin" pitchFamily="2" charset="-78"/>
              </a:rPr>
              <a:t>  برای 14 روز </a:t>
            </a:r>
            <a:r>
              <a:rPr lang="en-US" sz="2000" dirty="0" smtClean="0">
                <a:latin typeface="Times New Roman" pitchFamily="18" charset="0"/>
                <a:cs typeface="B Nazanin" pitchFamily="2" charset="-78"/>
              </a:rPr>
              <a:t>IM/IV</a:t>
            </a:r>
            <a:endParaRPr lang="fa-IR" sz="2000" dirty="0" smtClean="0">
              <a:latin typeface="Times New Roman" pitchFamily="18" charset="0"/>
              <a:cs typeface="B Nazanin" pitchFamily="2" charset="-78"/>
            </a:endParaRPr>
          </a:p>
          <a:p>
            <a:pPr marL="514350" indent="-514350" algn="r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000" b="1" dirty="0" smtClean="0">
                <a:latin typeface="Times New Roman" pitchFamily="18" charset="0"/>
                <a:cs typeface="B Nazanin" pitchFamily="2" charset="-78"/>
              </a:rPr>
              <a:t> </a:t>
            </a:r>
            <a:r>
              <a:rPr lang="fa-IR" sz="2000" b="1" dirty="0" smtClean="0">
                <a:cs typeface="B Nazanin" pitchFamily="2" charset="-78"/>
              </a:rPr>
              <a:t>در صورت عدم پاسخ دهی مناسب به ترکیبات آنتیموان 5 ظرفیتی ، آمفوتریسین </a:t>
            </a:r>
            <a:r>
              <a:rPr lang="en-US" sz="2000" b="1" dirty="0" smtClean="0">
                <a:cs typeface="B Nazanin" pitchFamily="2" charset="-78"/>
              </a:rPr>
              <a:t>B ، </a:t>
            </a:r>
            <a:r>
              <a:rPr lang="fa-IR" sz="2000" b="1" dirty="0" smtClean="0">
                <a:cs typeface="B Nazanin" pitchFamily="2" charset="-78"/>
              </a:rPr>
              <a:t>داروی جایگزین مفیدی است</a:t>
            </a:r>
            <a:endParaRPr lang="fa-IR" sz="2000" b="1" dirty="0" smtClean="0">
              <a:latin typeface="Times New Roman" pitchFamily="18" charset="0"/>
              <a:cs typeface="B Nazanin" pitchFamily="2" charset="-78"/>
            </a:endParaRPr>
          </a:p>
          <a:p>
            <a:pPr marL="514350" indent="-514350" algn="r" rtl="1">
              <a:buNone/>
            </a:pPr>
            <a:endParaRPr lang="en-US" sz="2000" dirty="0" smtClean="0">
              <a:latin typeface="Times New Roman" pitchFamily="18" charset="0"/>
              <a:cs typeface="B Nazanin" pitchFamily="2" charset="-78"/>
            </a:endParaRPr>
          </a:p>
          <a:p>
            <a:pPr marL="514350" indent="-514350" algn="r" rtl="1">
              <a:buNone/>
            </a:pPr>
            <a:endParaRPr lang="fa-IR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r" rtl="1">
              <a:buNone/>
            </a:pPr>
            <a:endParaRPr lang="fa-IR" dirty="0" smtClean="0">
              <a:cs typeface="B Lotus" pitchFamily="2" charset="-78"/>
            </a:endParaRPr>
          </a:p>
          <a:p>
            <a:pPr algn="ctr" rt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7620000" cy="6303336"/>
          </a:xfrm>
        </p:spPr>
        <p:txBody>
          <a:bodyPr/>
          <a:lstStyle/>
          <a:p>
            <a:pPr algn="ctr" rtl="1">
              <a:buNone/>
            </a:pPr>
            <a:r>
              <a:rPr lang="fa-IR" sz="2400" b="1" dirty="0" smtClean="0">
                <a:solidFill>
                  <a:srgbClr val="7030A0"/>
                </a:solidFill>
                <a:cs typeface="B Mitra" pitchFamily="2" charset="-78"/>
              </a:rPr>
              <a:t>روش های کنترل بیماری</a:t>
            </a:r>
          </a:p>
          <a:p>
            <a:pPr algn="ctr" rtl="1">
              <a:buNone/>
            </a:pPr>
            <a:endParaRPr lang="fa-IR" dirty="0" smtClean="0">
              <a:cs typeface="B Lotus" pitchFamily="2" charset="-78"/>
            </a:endParaRPr>
          </a:p>
          <a:p>
            <a:pPr algn="r" rtl="1">
              <a:lnSpc>
                <a:spcPct val="200000"/>
              </a:lnSpc>
              <a:buFont typeface="Wingdings" pitchFamily="2" charset="2"/>
              <a:buChar char="v"/>
            </a:pP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بیماریابی و درمان عفونت های انسانی</a:t>
            </a:r>
          </a:p>
          <a:p>
            <a:pPr algn="r" rtl="1">
              <a:lnSpc>
                <a:spcPct val="200000"/>
              </a:lnSpc>
              <a:buFont typeface="Wingdings" pitchFamily="2" charset="2"/>
              <a:buChar char="v"/>
            </a:pPr>
            <a:r>
              <a:rPr lang="fa-IR" sz="2000" b="1" dirty="0" smtClean="0">
                <a:solidFill>
                  <a:srgbClr val="FF0000"/>
                </a:solidFill>
                <a:cs typeface="B Nazanin" pitchFamily="2" charset="-78"/>
              </a:rPr>
              <a:t>مبارزه با مخازن عفونت</a:t>
            </a:r>
          </a:p>
          <a:p>
            <a:pPr algn="r" rtl="1">
              <a:lnSpc>
                <a:spcPct val="200000"/>
              </a:lnSpc>
              <a:buFont typeface="Wingdings" pitchFamily="2" charset="2"/>
              <a:buChar char="v"/>
            </a:pPr>
            <a:r>
              <a:rPr lang="fa-IR" sz="2000" b="1" dirty="0" smtClean="0">
                <a:solidFill>
                  <a:srgbClr val="00B050"/>
                </a:solidFill>
                <a:cs typeface="B Nazanin" pitchFamily="2" charset="-78"/>
              </a:rPr>
              <a:t>کنترل ناقلین</a:t>
            </a:r>
          </a:p>
          <a:p>
            <a:pPr algn="r" rtl="1">
              <a:lnSpc>
                <a:spcPct val="200000"/>
              </a:lnSpc>
              <a:buFont typeface="Wingdings" pitchFamily="2" charset="2"/>
              <a:buChar char="v"/>
            </a:pPr>
            <a:r>
              <a:rPr lang="fa-IR" sz="2000" b="1" dirty="0" smtClean="0">
                <a:solidFill>
                  <a:schemeClr val="accent6">
                    <a:lumMod val="75000"/>
                  </a:schemeClr>
                </a:solidFill>
                <a:cs typeface="B Nazanin" pitchFamily="2" charset="-78"/>
              </a:rPr>
              <a:t>ایمن سازی اشخاص سالم</a:t>
            </a:r>
            <a:endParaRPr lang="en-US" sz="2000" b="1" dirty="0">
              <a:solidFill>
                <a:srgbClr val="00B0F0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702</TotalTime>
  <Words>811</Words>
  <Application>Microsoft Office PowerPoint</Application>
  <PresentationFormat>On-screen Show (4:3)</PresentationFormat>
  <Paragraphs>178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40" baseType="lpstr">
      <vt:lpstr>Adobe Garamond Pro Bold</vt:lpstr>
      <vt:lpstr>Arial</vt:lpstr>
      <vt:lpstr>B Homa</vt:lpstr>
      <vt:lpstr>B Lotus</vt:lpstr>
      <vt:lpstr>B Mitra</vt:lpstr>
      <vt:lpstr>B Nazanin</vt:lpstr>
      <vt:lpstr>B Titr</vt:lpstr>
      <vt:lpstr>B Yagut</vt:lpstr>
      <vt:lpstr>B Zar</vt:lpstr>
      <vt:lpstr>Calibri</vt:lpstr>
      <vt:lpstr>Courier New</vt:lpstr>
      <vt:lpstr>Tahoma</vt:lpstr>
      <vt:lpstr>Times New Roman</vt:lpstr>
      <vt:lpstr>Trebuchet MS</vt:lpstr>
      <vt:lpstr>Wingdings</vt:lpstr>
      <vt:lpstr>Wingdings 2</vt:lpstr>
      <vt:lpstr>Opulent</vt:lpstr>
      <vt:lpstr>بسم الله الرحمن الرحیم</vt:lpstr>
      <vt:lpstr>PowerPoint Presentation</vt:lpstr>
      <vt:lpstr>اشکال بالینی بیماری</vt:lpstr>
      <vt:lpstr>ميزبانان : Hosts </vt:lpstr>
      <vt:lpstr>PowerPoint Presentation</vt:lpstr>
      <vt:lpstr>اشکال مختلف چرخه زندگی</vt:lpstr>
      <vt:lpstr>PowerPoint Presentation</vt:lpstr>
      <vt:lpstr>چرخه زندگي ليشمانيا</vt:lpstr>
      <vt:lpstr>راه هاي انتقال Transmission)) :</vt:lpstr>
      <vt:lpstr> لیشمانیوز پوستی  Anthroponotic Cutaneous Leishmaniasis  (ACL)</vt:lpstr>
      <vt:lpstr>PowerPoint Presentation</vt:lpstr>
      <vt:lpstr> لیشمانیوز پوستی  Zoonotic Cutaneous Leishmaniasis (ZCL)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Dell</dc:creator>
  <cp:lastModifiedBy>Windows User</cp:lastModifiedBy>
  <cp:revision>44</cp:revision>
  <dcterms:created xsi:type="dcterms:W3CDTF">2012-10-09T19:58:19Z</dcterms:created>
  <dcterms:modified xsi:type="dcterms:W3CDTF">2020-02-22T13:30:54Z</dcterms:modified>
</cp:coreProperties>
</file>