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59"/>
  </p:notesMasterIdLst>
  <p:sldIdLst>
    <p:sldId id="311" r:id="rId2"/>
    <p:sldId id="256" r:id="rId3"/>
    <p:sldId id="280" r:id="rId4"/>
    <p:sldId id="276" r:id="rId5"/>
    <p:sldId id="277" r:id="rId6"/>
    <p:sldId id="278" r:id="rId7"/>
    <p:sldId id="279" r:id="rId8"/>
    <p:sldId id="257" r:id="rId9"/>
    <p:sldId id="258" r:id="rId10"/>
    <p:sldId id="259" r:id="rId11"/>
    <p:sldId id="260" r:id="rId12"/>
    <p:sldId id="274" r:id="rId13"/>
    <p:sldId id="275" r:id="rId14"/>
    <p:sldId id="261" r:id="rId15"/>
    <p:sldId id="262" r:id="rId16"/>
    <p:sldId id="263" r:id="rId17"/>
    <p:sldId id="264" r:id="rId18"/>
    <p:sldId id="269" r:id="rId19"/>
    <p:sldId id="265" r:id="rId20"/>
    <p:sldId id="266" r:id="rId21"/>
    <p:sldId id="267" r:id="rId22"/>
    <p:sldId id="268" r:id="rId23"/>
    <p:sldId id="273" r:id="rId24"/>
    <p:sldId id="270" r:id="rId25"/>
    <p:sldId id="271" r:id="rId26"/>
    <p:sldId id="272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319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332" r:id="rId48"/>
    <p:sldId id="333" r:id="rId49"/>
    <p:sldId id="334" r:id="rId50"/>
    <p:sldId id="335" r:id="rId51"/>
    <p:sldId id="336" r:id="rId52"/>
    <p:sldId id="337" r:id="rId53"/>
    <p:sldId id="338" r:id="rId54"/>
    <p:sldId id="339" r:id="rId55"/>
    <p:sldId id="340" r:id="rId56"/>
    <p:sldId id="341" r:id="rId57"/>
    <p:sldId id="342" r:id="rId5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990033"/>
    <a:srgbClr val="FF3300"/>
    <a:srgbClr val="006600"/>
    <a:srgbClr val="CC00FF"/>
    <a:srgbClr val="003300"/>
    <a:srgbClr val="0000FF"/>
    <a:srgbClr val="663300"/>
    <a:srgbClr val="009900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1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6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A162B32-5590-4F86-9A26-E0B7395590D6}" type="datetimeFigureOut">
              <a:rPr lang="fa-IR" smtClean="0"/>
              <a:pPr/>
              <a:t>02/11/1440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5016CCC-9594-4047-B7A2-5B289A9A0BC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50339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16CCC-9594-4047-B7A2-5B289A9A0BCA}" type="slidenum">
              <a:rPr lang="fa-IR" smtClean="0"/>
              <a:pPr/>
              <a:t>26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71723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7AEEF-0EA7-4094-947C-DEC58D16ADEA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C1F4F-F241-403C-A090-31878475CDEF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63A94-EF3E-453B-B2C5-B19F4BD722B8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D1D08-A88E-4B85-89E4-59DE47312BBE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DBA9A-980B-4C7B-BA58-D80A5E7802A1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F7C81-1F38-4B5C-BA1F-B7354F0A534F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7E138-52C8-432F-B9B9-9141690C4B2E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34A0A-0028-453A-8D57-86A7A1DE4945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2915-326C-4CE2-811F-012E90F73AE3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96125-6DFF-48D1-9D6E-4B95F414864A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10156-3483-4119-9F96-DB9821EFB5D2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AAA72-9C5B-4EB8-B2B1-11AFB4C1FE8F}" type="datetime8">
              <a:rPr lang="fa-IR" smtClean="0"/>
              <a:pPr/>
              <a:t>4 ژوئيه 19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F55A-E2FC-48FC-8F40-032792EEE1A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30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13.png"/><Relationship Id="rId4" Type="http://schemas.openxmlformats.org/officeDocument/2006/relationships/image" Target="../media/image31.gif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1.gif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 \تم جدید\imagesCADO2H1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3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1722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3300"/>
                </a:solidFill>
              </a:rPr>
              <a:t>اختلالات لب ها،دهان ولثه ها</a:t>
            </a:r>
            <a:endParaRPr lang="fa-IR" b="1" dirty="0">
              <a:solidFill>
                <a:srgbClr val="FF33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اصطلاحات مربوطه</a:t>
            </a: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>
                <a:solidFill>
                  <a:srgbClr val="990033"/>
                </a:solidFill>
              </a:rPr>
              <a:t>پاروتیت(</a:t>
            </a:r>
            <a:r>
              <a:rPr lang="en-US" dirty="0" err="1" smtClean="0">
                <a:solidFill>
                  <a:srgbClr val="990033"/>
                </a:solidFill>
              </a:rPr>
              <a:t>Parotitis</a:t>
            </a:r>
            <a:r>
              <a:rPr lang="fa-IR" dirty="0" smtClean="0">
                <a:solidFill>
                  <a:srgbClr val="990033"/>
                </a:solidFill>
              </a:rPr>
              <a:t>):</a:t>
            </a:r>
            <a:r>
              <a:rPr lang="fa-IR" dirty="0" smtClean="0"/>
              <a:t>التهاب غده پاروتید</a:t>
            </a:r>
          </a:p>
          <a:p>
            <a:pPr>
              <a:buNone/>
            </a:pPr>
            <a:r>
              <a:rPr lang="fa-IR" dirty="0" smtClean="0">
                <a:solidFill>
                  <a:srgbClr val="990033"/>
                </a:solidFill>
              </a:rPr>
              <a:t>پیروسیس(</a:t>
            </a:r>
            <a:r>
              <a:rPr lang="en-US" dirty="0" err="1" smtClean="0">
                <a:solidFill>
                  <a:srgbClr val="990033"/>
                </a:solidFill>
              </a:rPr>
              <a:t>Pyrosis</a:t>
            </a:r>
            <a:r>
              <a:rPr lang="fa-IR" dirty="0" smtClean="0">
                <a:solidFill>
                  <a:srgbClr val="990033"/>
                </a:solidFill>
              </a:rPr>
              <a:t>):</a:t>
            </a:r>
            <a:r>
              <a:rPr lang="fa-IR" dirty="0" smtClean="0"/>
              <a:t>سوزش سر دل</a:t>
            </a:r>
          </a:p>
          <a:p>
            <a:pPr>
              <a:buNone/>
            </a:pPr>
            <a:r>
              <a:rPr lang="fa-IR" smtClean="0">
                <a:solidFill>
                  <a:srgbClr val="990033"/>
                </a:solidFill>
              </a:rPr>
              <a:t>سیالادنایتیس(</a:t>
            </a:r>
            <a:r>
              <a:rPr lang="en-US" dirty="0" err="1" smtClean="0">
                <a:solidFill>
                  <a:srgbClr val="990033"/>
                </a:solidFill>
              </a:rPr>
              <a:t>Sialadenitis</a:t>
            </a:r>
            <a:r>
              <a:rPr lang="fa-IR" dirty="0" smtClean="0">
                <a:solidFill>
                  <a:srgbClr val="990033"/>
                </a:solidFill>
              </a:rPr>
              <a:t>):</a:t>
            </a:r>
            <a:r>
              <a:rPr lang="fa-IR" dirty="0" smtClean="0"/>
              <a:t>التهاب غدد بزاقی</a:t>
            </a:r>
          </a:p>
          <a:p>
            <a:pPr>
              <a:buNone/>
            </a:pPr>
            <a:r>
              <a:rPr lang="fa-IR" dirty="0" smtClean="0">
                <a:solidFill>
                  <a:srgbClr val="990033"/>
                </a:solidFill>
              </a:rPr>
              <a:t>استوماتیت(</a:t>
            </a:r>
            <a:r>
              <a:rPr lang="en-US" dirty="0" err="1" smtClean="0">
                <a:solidFill>
                  <a:srgbClr val="990033"/>
                </a:solidFill>
              </a:rPr>
              <a:t>Stomatitis</a:t>
            </a:r>
            <a:r>
              <a:rPr lang="fa-IR" dirty="0" smtClean="0">
                <a:solidFill>
                  <a:srgbClr val="990033"/>
                </a:solidFill>
              </a:rPr>
              <a:t>):</a:t>
            </a:r>
            <a:r>
              <a:rPr lang="fa-IR" dirty="0" smtClean="0"/>
              <a:t>التهاب مخاط دهان</a:t>
            </a:r>
          </a:p>
          <a:p>
            <a:pPr>
              <a:buNone/>
            </a:pPr>
            <a:r>
              <a:rPr lang="fa-IR" dirty="0" smtClean="0">
                <a:solidFill>
                  <a:srgbClr val="990033"/>
                </a:solidFill>
              </a:rPr>
              <a:t>زروستومیا(</a:t>
            </a:r>
            <a:r>
              <a:rPr lang="en-US" dirty="0" err="1" smtClean="0">
                <a:solidFill>
                  <a:srgbClr val="990033"/>
                </a:solidFill>
              </a:rPr>
              <a:t>Xerostomia</a:t>
            </a:r>
            <a:r>
              <a:rPr lang="fa-IR" dirty="0" smtClean="0">
                <a:solidFill>
                  <a:srgbClr val="990033"/>
                </a:solidFill>
              </a:rPr>
              <a:t>):</a:t>
            </a:r>
            <a:r>
              <a:rPr lang="fa-IR" dirty="0" smtClean="0"/>
              <a:t>دهان خشک</a:t>
            </a:r>
            <a:endParaRPr lang="fa-I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اهمیت اختلالات دهان</a:t>
            </a: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شروع فرآیند هضم از دهان وتاثیر آن بر وضعیت غذایی فرد.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تاثیر در برقراری ارتباط وتکلم و پنداشت از خود.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5" name="Picture 11" descr="Picture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00042"/>
            <a:ext cx="250033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پلاک های دندانی وپوسیدگی</a:t>
            </a: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پوسیدگی دندان،یک فرآیند تخریب کننده است که با فعالیت</a:t>
            </a:r>
          </a:p>
          <a:p>
            <a:pPr>
              <a:buNone/>
            </a:pPr>
            <a:r>
              <a:rPr lang="fa-IR" sz="2800" dirty="0" smtClean="0"/>
              <a:t>باکتری ها روی کربوهیدارت ها وتولید اسید مینای دندان را </a:t>
            </a:r>
          </a:p>
          <a:p>
            <a:pPr>
              <a:buNone/>
            </a:pPr>
            <a:r>
              <a:rPr lang="fa-IR" sz="2800" dirty="0" smtClean="0"/>
              <a:t>حل می کند.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عوامل موثر شامل تغذیه،مصرف نوشابه ها واستعداد ژنتیکی</a:t>
            </a:r>
          </a:p>
          <a:p>
            <a:pPr>
              <a:buNone/>
            </a:pPr>
            <a:r>
              <a:rPr lang="fa-IR" dirty="0" smtClean="0"/>
              <a:t>می باشد.</a:t>
            </a:r>
          </a:p>
          <a:p>
            <a:pPr>
              <a:buNone/>
            </a:pPr>
            <a:endParaRPr lang="fa-IR" dirty="0" smtClean="0"/>
          </a:p>
        </p:txBody>
      </p:sp>
      <p:sp>
        <p:nvSpPr>
          <p:cNvPr id="3074" name="AutoShape 2" descr="data:image/jpeg;base64,/9j/4AAQSkZJRgABAQAAAQABAAD/2wCEAAkGBxIREhAQEBAQDw8QEBAPDxAPDw8PDRAPFBEWFhQRFBQYHCggGBolHBQUITEhJSkrLi4uFx8zODMsNygtLisBCgoKDg0OGhAQGiwkHCQsLCwtLCwsLCwsLCwsLCwsLCwsLCwsLCwsLCwsLCwsLCwsLCwsLCwsLCwsLCwsLCwsLP/AABEIALcBEwMBIgACEQEDEQH/xAAcAAACAwEBAQEAAAAAAAAAAAAEBQACAwYBBwj/xAAzEAACAgIBAwMDAwMDBAMAAAAAAQIDBBEhBRIxQVFhEyJxMoGRBhSxI6HwFULB8WJy0f/EABkBAAMBAQEAAAAAAAAAAAAAAAECAwQABf/EACQRAAICAwACAwACAwAAAAAAAAABAhEDEiEiMRNBUTJxBCNh/9oADAMBAAIRAxEAPwAynJN/7k52vIaN45R59M9XjHayD12CqGQaf3AoaGldhqrBTXkGqyTgjVWlZ3iqeWYTzDqDwdLI+TK3KQmllMzdzYdWDg0lmlJ53yK3szkztTr/AAIvzGCyyWVkjCdbYaQ6jJns7/kxneSOO2w+jpifk7ZD/F+sXRlspO3Q4fTe3j0FmXitbR1nKKRhO1aMsa5N6K5NTUQbCh93P5HSsDkkzo6KV27M8nTe9Iy/ueEtGq1ruA/wrFfZlXFb2/C5KX5Mn9sftT/3M8m7b0vU9rW2vhJfudY9dLUUvuXH/kZ24m9dzb+GwemTT37MNjd3efQFhnH7AbIQg9ySa9mKcmdfOmkzXrFrTaT4EFlDb5ZRdM0/EY15iT4f8Blecn5/5+xziq0zeuTQXEVTsdWrfPoZv/0YY97XHoEp/wAejE9D3ZlOH/PkK6f5MX40a4X6gis6St8I8PalwjwQWgWeK15TRi4tH0PMVVi7VHnXnWmJL+gv0G/oT37OYjJl1MaZPSJR8IDnhyXozjlEpGRdSNasKb9CzxJLhoDaR1GDJGAW8VvwFY3Tntd3hgU4v0d8bF0ay7q16HRf9Ckl3Rg3HzwvAPkYySC2ykMcWIHyaVYuxiunv1TX7BdOFoS2aNYxE7xUjyWOPZYqMJ4wGMmhfDB0kzausY9iSBZwDQt2D5D2tC7IoGs4Ad6DQFQmy6k00CYuPrwttjTIR7iVpJy9U+F8DJizigaNEHF9yan6eyKT+1NfAxhz/LZhlU8eBZO2NjVI5/u09v3DcTn+RffB9zX/ADyGY0Wg/Qd+jaqp6KTsa2kuf9giif2o8t8fkWx1k/Tn8yO5GOXQlENlD7uQTqNm+CkTPlfRdVDk0nUVx1yGOJRkoIFr4CapaKSrPYCspRdyN8SXJ5TFa2y9S5FCdFTPhfghjVLhfggoKO+eM0H47i48+QqeOBzr7Xsjik4umSbUwSyCc1tGGdjxclpflhbl3SMsh86RocuWCulXRFLhcgs8Lu9Bpj0N+Q6GOYcreT+h1JQEMem6Xg0rp9Hxo6D6AHk4uuRIweN2grKpcYd0vLUa9P7muPn8HOOtd6cvHem/xs1nb2vjx6/JWckzf8myQYY9W3+h/V6YPt1pP2XsBKnRpXW+GwtUkMmS3wH8VQssrQLOA5txuBZZHT0CE3dMeEgWUAaYVfIVdWu+nB+7KuSj7LRTfBb1brChwuWL6utqTSfqK8ilybb8tgSqkpxWn5QsctlJYUkdbetrgvTDUfHk1oq2kvhbC3XpfCKMjf0Z008fJTNqaXK0OOn1ppSWntA/XK/sbXpyQ3bf/Ce/lRxmVV/qeDeqrbSKztjFuU3rf5YXgtOSkntPT2Wstr9jCNGkkUnBJc8hTewLLuSWjm0LFCXLl9z0Lbq9h+U9JvQFHktBEMrM6atBGj2ESSQZBgj1wMuzk2PZ160xCtFIxNalyjytG1UfAGcxjX4RDyt8Igoh9paA8qvY2/t+NgttYJQdHnxn05rI+xnmI++WzXr1fanJFehV7jt+pJybWpqvx2HFFYVGBWuARXAZRMzkedhhfDhhygY2RHceCxl05TOhqTMK0OOr421tCnGbb1oyOWlpnpQntEa4i7kth8ajPGq0kFxiVhHlsyZJ9BpwEnU6dcofzQq6lHhgmvsbHLoroo3zrZfN6PG5crQdhSXaloOpoctJHP8A2MpLI4uzmMb+mKoPb5/Jl1To1Ul+hJrlM6jLx3F6Ysy4cHUo8oX5ZSdtnNY8VHe/wA5eTJyUK1tN/c3+nW/AVnxfc0vUbdK6b3OM5Ll/q+QTz3xGiPPJlMCpQWorUfRGXWH9kt+O1/4Oitx4JaS8CP8AqKH+nJJNtrS0tvkSpRXSKkpTPn9WDO6evV7/AAkPunYDj2163KK516/Ix/p3pc1tyi0nFr7vPkaVQcJtRWm29y/+OlwGEnrszRly+WqAq+nT+NC/qvTn3RO0px+Ni/PrXctjRh5bGd52cxLpS7eUc/lY3ZLR392kmcV1WxOb17mzHaZFS2ApwKfTNrXwUgxpGmC4U0ezezSyJg0IUo0q8aLRWilXyWm9MAG+DCt8I8PK/CPRRLP0CrEDW19yZnstXL0LuW3s8pRr0JOr0d0GjLpNfbFIZ5i8g1C0ZdfOzTt4UGQZvWzGBrApTJNhVa2jCcTaiws3yW1TSJXTFGXDaYnxKNSf5Ogyo+RfTV9zMWbHckbMWSosMx4GjZpGrS2YyZaqRG7ZSbAMyO0GTYFexJLhSPsyoo1pLkeYq0ktaF+DHlDW+1RS9xsUNVYuSVuhTnP75eoqyxlkPbbF95GfWVgKoYalPbQ9x4JLWgfpdKlNRfhvyN78dRjtPf3OJTHhS8hcmV+hbcxbbzJL22w7JYNiVbc5Px+lft5/yGrdATpWSPCManuT+NBdkDPCp33P3lr+EFwvgFKuhULdIUZ9vdP8DWyPoIL7l9SXwMouwXwxy5aTOMy397Oj6pmJJnMS3Jt+5WCHgVmyRZ7KJ4ogZtj6Nt8GTRpEjQg6ZgzxS5LuJ5o5HSXA6uXCIYRnwQ4z2ffIvZ536AvrFVeDdGHVl8uYPRYe5F3AJRZsk3UiqXiN4zNYSAIzN67CqfSbQZ3aC4tNCp2mtV2ikZUJKNmuXEEphya33bQA7X4RLJJXZTGnVDK+70MNmEZv1Pe8Kd+zqotNgeVLSNZ2AmR93AknwaK6G4Vnhm2Rbt7FOLa4vtf7BqsQYSuIJRplbWLclht1gvmtiP2UiV6dl/e48podWXtx0/fZzeZ/pas9FxL8e4zhmxlFNNP14KY5P0yeSP2jPMs1tm2PcvpVxXlbcnx5cmxN1fJen2rkp0/IaXKf4Z21MGtocXy4KY+WlBR/L/l7F3Vs5wqk4xcpaekjm8H+oO7hrkfbtoGto6rM6gopv44ORee9y922w2yyVn4B78LXOhkv0PriOfz8mUpc+CV2II6hT/IulwUXrg8H+hqaZHABjYzWF7Js1xNnE8PY2pnopWzztKyiaLkrI6gN8JFENIV8EASPrkbGyyizeqo2jDRFQMuwmzrJJNA/T8j0Yb1Pj9wfHxk+SLb34WVa9GdKcltLaRaM9eQrpzUU17meXHg0Pish7dGP1l7m0JiWUmrEtjvBgvX2FhJyYZxSRZVSktrwGf2sI0ttfdre/XfoEYcEo/uzLqL40aVFJWyGzbpCWdmjbGj3eTHICcZGe/Ki/wBGNlRn9MYWUPz6A8ogkqOTF91Zrg0ccvZa1FcGXn8gjJJjNNoKuwVruXK9fgDdCQ4wnzrW0/QpmYvbytab8exSUVVompO6Zz+bQpRaa4a0JsDCcF2ptJere9nUXVi+unz/APbx661smv5dKX4gNmL53yWw8ZuClraUnB+6aW+f5D517ROk3fTnZCUd1ySlJc6WuO7/AHRVNKRJ9QJbjJrwfPv6ownj2K6HEJP7l6J+59PyUtvX6dvt/Bz/APUGCra5xa8plL+xYi/pWVGytNa3x+Q6VO0cj/SmR9NyhN/pbjz8DfO/qRR4ithch/jbfATrWP2bZy7s3IM6l1yVu0+BNVPkeH6PTTpjLRaKMoTN4M5o0QZ44nsZs0RSSJtF0zemzyiJmS45LUcgFkMao8I8CaWu1EJg1PrdUQmMEC02G/1TlR5zsV9Uq9fYzwYbNuo2L1Mem2LRm1W9mlN6DWqBMmOke12GeZbwaXVEFbYhm93JnQY/GmJrKtakl6jjGltInBaumVy+kNKHwC5j9DWqzSB8ifll5PhmiuibNt1OMRjjvwc/kyl9Vy/7fA7wZ7SMSb3NkoVAc0PuTXwLbY6bQZTJrwYZC5b9zTkdxRmgqbF9y8gnT7U20n4YfkLhiehOH3ejlyZnFt8NUEmjoa/dGs3uOvXewHHv2FKxFITTIzg0wa6ItX6pDa6a0cj1Lq/07uxa53zJ6j+N6OnJR6Pig58R0UILQq6nlqhqbainuO3453r/AAW6f1NWR40pJLaW9a+NiX+r9Tgovn7l/PPI3yKa4dHE1OmPMbNhZBa4lra86a+H6gefkpRezlaepWRjCEpPUI9te29aXK8irr39QWzi4bjH3aWpDqdcHf8AitvhjZdCc7Ozh9z59yjhpeBb0+xp/wCToqNSRarGS1Oaza1vgHlDR0eZgxfKE2ZVoaPDn5dMqphUJANCbCoPQzBDjoJjIs2Y7LCF0bNm+LDkGghngw5EkzgyFT0jwaV1rSISO3O3xbtpBH1RXZZFJ9j2vYHuz+1bFn4mb47fA3qFi2l6lseOv3Eay+6W2OK2nHafOh4wTRWUNYpB8bTHJyt6iK55XoXxX3Pl6BG26BHDXWF2NpaXqHYcuEDUSXK88GFWT2tp+7BmetMDhsqR0Ndi0CZU+GDxyPk8UlPcdgUtuIjHHTtmdeMnFtlsKRLfs+18plKU4vn18Byw5/Roq0P8S5cJlMqe2B49ujfItT8HLJcKMbx1MDy3wxArHyn43sd5c+Gc7OzliRfkbMEbQZTmdq0zyHWI+r9dC6xb490I8hOLab/D90RzJx6jXDDGXs7O/LWm9prW/PocjkyVrk1vz5/w17CLPtsf2qUteum+V7Djp329q+ND4al1geD4u2YLLlTrfd3ptqS8Shx6fn/J5k9UeRNLSUY8t+7/AB/Izy8dSWmtp8/K+ULo4ka969fLfkaOJxla9DXGStrp7LGU48ra9V/5Oc6j0axPcP8AUj8/qR1mF4NJ45oqyG2ro5bHw9RSa0z2qfYx5kU6Rz2ZLTY4rVh7s7kKeoQNce8Gz7vIRUqYshd2to1jbt7BVywmESn0JXkFwZrFA9QXVERlbo1qgOOn1i6mA8waiUmMuIOjDghdEEECcbKXG/G+flBlkcaSb7mnrwm/P4ZzVVrM77miljSim/Y4rkl4Co5mvDOYefpFK+qc8nDVZ1cJ75N+/Ql6dmd41qmgUG6CcXI1Jc+uiZeu5873ygGT0yqs155EyQ3jqx1HtoJrlLf6uAzEyWn6gNdkfOz2/LXGiWHB8fbOl5coczyu7Wzfqm1XGfov5ENdm+d8jDp2QrW6rJaTXH5NP8lRCUdaf4YU9W7ZafgYf9Qi/wDuQo6l0icN7XdHf2zXt8+wnniz3w3/ACea1kxtpo0rFiyK06OnyMtPwxRN8g9MXBcvbPZ2cGjCm1cgaKDpBvbr/wDQDMpU+GXWVxy/ADLL+7yWlFNUxVJpg0un6e2+EWjLTQTbYmhbOT2xYwjBeJRycvY6hIHuq+DDCzPRhs7olUzO7izGiOgqS4BlPRf6+0FCStg+W+Gcf1W3UmdH1K3SZxfU7dsK9jRXCtWTolk9gVcglMc4pBchdaBkHY0djCMvXUG1QKwgEQiTYV1m+NDkfYngU4sRxREkx5egohTRAERZBozyEmaOsq6ilGn4wF0bNFioJVJb6bQKG1PcWPb4C45egN7PNHC6MYxytlvq7F6eiysOO6je2/Qvtz3s2sewWeOmwB3YxxOoGksvnexZClrwXlFnMVSVnT9O/qecdRmlNL3/AFfyUy8tWScku3focu7Gmg/HyfQDk/TCoxTtBrMbpaJ9YyusUkwWNKYlz8uW9ReiY+3y2wXLofc9eodRHUdPyFjpBUb1wkZWWlJRM7HwFRA0irs5Cseb2vb/AAANbewzGlvn9gtDfQwk/L86IrVow79Nr9wS+7QTPJGfU7trychnPkeZ2RsQZL5YUGuGEQiLB0bxKEzeuOxpi1aQNg0DSMdCtis8ijetFEgiqIrKxQVioa0yAMeIbFEmCYR3EMUyHECqiTsPSFTcXjUSVRCBOMZUlfpEIAJ46yrrIQBxR1lXAhDgURIjZCAA4ozkiRkQgtCNHsrTBWvZCHV0CMZPnbPbJaIQdFUaQluJhKXoeECd9klpL9j3GsIQIF6CrbePlLyK8q7eyEAiYnyJt7AbiEGA2YDHp9OyEGZNjymvSLkIIKiyCqEQgjLR9DCmIVFEITYky+iEIcRP/9k="/>
          <p:cNvSpPr>
            <a:spLocks noChangeAspect="1" noChangeArrowheads="1"/>
          </p:cNvSpPr>
          <p:nvPr/>
        </p:nvSpPr>
        <p:spPr bwMode="auto">
          <a:xfrm>
            <a:off x="90281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3076" name="AutoShape 4" descr="data:image/jpeg;base64,/9j/4AAQSkZJRgABAQAAAQABAAD/2wCEAAkGBxIREhAQEBAQDw8QEBAPDxAPDw8PDRAPFBEWFhQRFBQYHCggGBolHBQUITEhJSkrLi4uFx8zODMsNygtLisBCgoKDg0OGhAQGiwkHCQsLCwtLCwsLCwsLCwsLCwsLCwsLCwsLCwsLCwsLCwsLCwsLCwsLCwsLCwsLCwsLCwsLP/AABEIALcBEwMBIgACEQEDEQH/xAAcAAACAwEBAQEAAAAAAAAAAAAEBQACAwYBBwj/xAAzEAACAgIBAwMDAwMDBAMAAAAAAQIDBBEhBRIxQVFhEyJxMoGRBhSxI6HwFULB8WJy0f/EABkBAAMBAQEAAAAAAAAAAAAAAAECAwQABf/EACQRAAICAwACAwACAwAAAAAAAAABAhEDEiEiMRNBUTJxBCNh/9oADAMBAAIRAxEAPwAynJN/7k52vIaN45R59M9XjHayD12CqGQaf3AoaGldhqrBTXkGqyTgjVWlZ3iqeWYTzDqDwdLI+TK3KQmllMzdzYdWDg0lmlJ53yK3szkztTr/AAIvzGCyyWVkjCdbYaQ6jJns7/kxneSOO2w+jpifk7ZD/F+sXRlspO3Q4fTe3j0FmXitbR1nKKRhO1aMsa5N6K5NTUQbCh93P5HSsDkkzo6KV27M8nTe9Iy/ueEtGq1ruA/wrFfZlXFb2/C5KX5Mn9sftT/3M8m7b0vU9rW2vhJfudY9dLUUvuXH/kZ24m9dzb+GwemTT37MNjd3efQFhnH7AbIQg9ySa9mKcmdfOmkzXrFrTaT4EFlDb5ZRdM0/EY15iT4f8Blecn5/5+xziq0zeuTQXEVTsdWrfPoZv/0YY97XHoEp/wAejE9D3ZlOH/PkK6f5MX40a4X6gis6St8I8PalwjwQWgWeK15TRi4tH0PMVVi7VHnXnWmJL+gv0G/oT37OYjJl1MaZPSJR8IDnhyXozjlEpGRdSNasKb9CzxJLhoDaR1GDJGAW8VvwFY3Tntd3hgU4v0d8bF0ay7q16HRf9Ckl3Rg3HzwvAPkYySC2ykMcWIHyaVYuxiunv1TX7BdOFoS2aNYxE7xUjyWOPZYqMJ4wGMmhfDB0kzausY9iSBZwDQt2D5D2tC7IoGs4Ad6DQFQmy6k00CYuPrwttjTIR7iVpJy9U+F8DJizigaNEHF9yan6eyKT+1NfAxhz/LZhlU8eBZO2NjVI5/u09v3DcTn+RffB9zX/ADyGY0Wg/Qd+jaqp6KTsa2kuf9giif2o8t8fkWx1k/Tn8yO5GOXQlENlD7uQTqNm+CkTPlfRdVDk0nUVx1yGOJRkoIFr4CapaKSrPYCspRdyN8SXJ5TFa2y9S5FCdFTPhfghjVLhfggoKO+eM0H47i48+QqeOBzr7Xsjik4umSbUwSyCc1tGGdjxclpflhbl3SMsh86RocuWCulXRFLhcgs8Lu9Bpj0N+Q6GOYcreT+h1JQEMem6Xg0rp9Hxo6D6AHk4uuRIweN2grKpcYd0vLUa9P7muPn8HOOtd6cvHem/xs1nb2vjx6/JWckzf8myQYY9W3+h/V6YPt1pP2XsBKnRpXW+GwtUkMmS3wH8VQssrQLOA5txuBZZHT0CE3dMeEgWUAaYVfIVdWu+nB+7KuSj7LRTfBb1brChwuWL6utqTSfqK8ilybb8tgSqkpxWn5QsctlJYUkdbetrgvTDUfHk1oq2kvhbC3XpfCKMjf0Z008fJTNqaXK0OOn1ppSWntA/XK/sbXpyQ3bf/Ce/lRxmVV/qeDeqrbSKztjFuU3rf5YXgtOSkntPT2Wstr9jCNGkkUnBJc8hTewLLuSWjm0LFCXLl9z0Lbq9h+U9JvQFHktBEMrM6atBGj2ESSQZBgj1wMuzk2PZ160xCtFIxNalyjytG1UfAGcxjX4RDyt8Igoh9paA8qvY2/t+NgttYJQdHnxn05rI+xnmI++WzXr1fanJFehV7jt+pJybWpqvx2HFFYVGBWuARXAZRMzkedhhfDhhygY2RHceCxl05TOhqTMK0OOr421tCnGbb1oyOWlpnpQntEa4i7kth8ajPGq0kFxiVhHlsyZJ9BpwEnU6dcofzQq6lHhgmvsbHLoroo3zrZfN6PG5crQdhSXaloOpoctJHP8A2MpLI4uzmMb+mKoPb5/Jl1To1Ul+hJrlM6jLx3F6Ysy4cHUo8oX5ZSdtnNY8VHe/wA5eTJyUK1tN/c3+nW/AVnxfc0vUbdK6b3OM5Ll/q+QTz3xGiPPJlMCpQWorUfRGXWH9kt+O1/4Oitx4JaS8CP8AqKH+nJJNtrS0tvkSpRXSKkpTPn9WDO6evV7/AAkPunYDj2163KK516/Ix/p3pc1tyi0nFr7vPkaVQcJtRWm29y/+OlwGEnrszRly+WqAq+nT+NC/qvTn3RO0px+Ni/PrXctjRh5bGd52cxLpS7eUc/lY3ZLR392kmcV1WxOb17mzHaZFS2ApwKfTNrXwUgxpGmC4U0ezezSyJg0IUo0q8aLRWilXyWm9MAG+DCt8I8PK/CPRRLP0CrEDW19yZnstXL0LuW3s8pRr0JOr0d0GjLpNfbFIZ5i8g1C0ZdfOzTt4UGQZvWzGBrApTJNhVa2jCcTaiws3yW1TSJXTFGXDaYnxKNSf5Ogyo+RfTV9zMWbHckbMWSosMx4GjZpGrS2YyZaqRG7ZSbAMyO0GTYFexJLhSPsyoo1pLkeYq0ktaF+DHlDW+1RS9xsUNVYuSVuhTnP75eoqyxlkPbbF95GfWVgKoYalPbQ9x4JLWgfpdKlNRfhvyN78dRjtPf3OJTHhS8hcmV+hbcxbbzJL22w7JYNiVbc5Px+lft5/yGrdATpWSPCManuT+NBdkDPCp33P3lr+EFwvgFKuhULdIUZ9vdP8DWyPoIL7l9SXwMouwXwxy5aTOMy397Oj6pmJJnMS3Jt+5WCHgVmyRZ7KJ4ogZtj6Nt8GTRpEjQg6ZgzxS5LuJ5o5HSXA6uXCIYRnwQ4z2ffIvZ536AvrFVeDdGHVl8uYPRYe5F3AJRZsk3UiqXiN4zNYSAIzN67CqfSbQZ3aC4tNCp2mtV2ikZUJKNmuXEEphya33bQA7X4RLJJXZTGnVDK+70MNmEZv1Pe8Kd+zqotNgeVLSNZ2AmR93AknwaK6G4Vnhm2Rbt7FOLa4vtf7BqsQYSuIJRplbWLclht1gvmtiP2UiV6dl/e48podWXtx0/fZzeZ/pas9FxL8e4zhmxlFNNP14KY5P0yeSP2jPMs1tm2PcvpVxXlbcnx5cmxN1fJen2rkp0/IaXKf4Z21MGtocXy4KY+WlBR/L/l7F3Vs5wqk4xcpaekjm8H+oO7hrkfbtoGto6rM6gopv44ORee9y922w2yyVn4B78LXOhkv0PriOfz8mUpc+CV2II6hT/IulwUXrg8H+hqaZHABjYzWF7Js1xNnE8PY2pnopWzztKyiaLkrI6gN8JFENIV8EASPrkbGyyizeqo2jDRFQMuwmzrJJNA/T8j0Yb1Pj9wfHxk+SLb34WVa9GdKcltLaRaM9eQrpzUU17meXHg0Pish7dGP1l7m0JiWUmrEtjvBgvX2FhJyYZxSRZVSktrwGf2sI0ttfdre/XfoEYcEo/uzLqL40aVFJWyGzbpCWdmjbGj3eTHICcZGe/Ki/wBGNlRn9MYWUPz6A8ogkqOTF91Zrg0ccvZa1FcGXn8gjJJjNNoKuwVruXK9fgDdCQ4wnzrW0/QpmYvbytab8exSUVVompO6Zz+bQpRaa4a0JsDCcF2ptJere9nUXVi+unz/APbx661smv5dKX4gNmL53yWw8ZuClraUnB+6aW+f5D517ROk3fTnZCUd1ySlJc6WuO7/AHRVNKRJ9QJbjJrwfPv6ownj2K6HEJP7l6J+59PyUtvX6dvt/Bz/APUGCra5xa8plL+xYi/pWVGytNa3x+Q6VO0cj/SmR9NyhN/pbjz8DfO/qRR4ithch/jbfATrWP2bZy7s3IM6l1yVu0+BNVPkeH6PTTpjLRaKMoTN4M5o0QZ44nsZs0RSSJtF0zemzyiJmS45LUcgFkMao8I8CaWu1EJg1PrdUQmMEC02G/1TlR5zsV9Uq9fYzwYbNuo2L1Mem2LRm1W9mlN6DWqBMmOke12GeZbwaXVEFbYhm93JnQY/GmJrKtakl6jjGltInBaumVy+kNKHwC5j9DWqzSB8ifll5PhmiuibNt1OMRjjvwc/kyl9Vy/7fA7wZ7SMSb3NkoVAc0PuTXwLbY6bQZTJrwYZC5b9zTkdxRmgqbF9y8gnT7U20n4YfkLhiehOH3ejlyZnFt8NUEmjoa/dGs3uOvXewHHv2FKxFITTIzg0wa6ItX6pDa6a0cj1Lq/07uxa53zJ6j+N6OnJR6Pig58R0UILQq6nlqhqbainuO3453r/AAW6f1NWR40pJLaW9a+NiX+r9Tgovn7l/PPI3yKa4dHE1OmPMbNhZBa4lra86a+H6gefkpRezlaepWRjCEpPUI9te29aXK8irr39QWzi4bjH3aWpDqdcHf8AitvhjZdCc7Ozh9z59yjhpeBb0+xp/wCToqNSRarGS1Oaza1vgHlDR0eZgxfKE2ZVoaPDn5dMqphUJANCbCoPQzBDjoJjIs2Y7LCF0bNm+LDkGghngw5EkzgyFT0jwaV1rSISO3O3xbtpBH1RXZZFJ9j2vYHuz+1bFn4mb47fA3qFi2l6lseOv3Eay+6W2OK2nHafOh4wTRWUNYpB8bTHJyt6iK55XoXxX3Pl6BG26BHDXWF2NpaXqHYcuEDUSXK88GFWT2tp+7BmetMDhsqR0Ndi0CZU+GDxyPk8UlPcdgUtuIjHHTtmdeMnFtlsKRLfs+18plKU4vn18Byw5/Roq0P8S5cJlMqe2B49ujfItT8HLJcKMbx1MDy3wxArHyn43sd5c+Gc7OzliRfkbMEbQZTmdq0zyHWI+r9dC6xb490I8hOLab/D90RzJx6jXDDGXs7O/LWm9prW/PocjkyVrk1vz5/w17CLPtsf2qUteum+V7Djp329q+ND4al1geD4u2YLLlTrfd3ptqS8Shx6fn/J5k9UeRNLSUY8t+7/AB/Izy8dSWmtp8/K+ULo4ka969fLfkaOJxla9DXGStrp7LGU48ra9V/5Oc6j0axPcP8AUj8/qR1mF4NJ45oqyG2ro5bHw9RSa0z2qfYx5kU6Rz2ZLTY4rVh7s7kKeoQNce8Gz7vIRUqYshd2to1jbt7BVywmESn0JXkFwZrFA9QXVERlbo1qgOOn1i6mA8waiUmMuIOjDghdEEECcbKXG/G+flBlkcaSb7mnrwm/P4ZzVVrM77miljSim/Y4rkl4Co5mvDOYefpFK+qc8nDVZ1cJ75N+/Ql6dmd41qmgUG6CcXI1Jc+uiZeu5873ygGT0yqs155EyQ3jqx1HtoJrlLf6uAzEyWn6gNdkfOz2/LXGiWHB8fbOl5coczyu7Wzfqm1XGfov5ENdm+d8jDp2QrW6rJaTXH5NP8lRCUdaf4YU9W7ZafgYf9Qi/wDuQo6l0icN7XdHf2zXt8+wnniz3w3/ACea1kxtpo0rFiyK06OnyMtPwxRN8g9MXBcvbPZ2cGjCm1cgaKDpBvbr/wDQDMpU+GXWVxy/ADLL+7yWlFNUxVJpg0un6e2+EWjLTQTbYmhbOT2xYwjBeJRycvY6hIHuq+DDCzPRhs7olUzO7izGiOgqS4BlPRf6+0FCStg+W+Gcf1W3UmdH1K3SZxfU7dsK9jRXCtWTolk9gVcglMc4pBchdaBkHY0djCMvXUG1QKwgEQiTYV1m+NDkfYngU4sRxREkx5egohTRAERZBozyEmaOsq6ilGn4wF0bNFioJVJb6bQKG1PcWPb4C45egN7PNHC6MYxytlvq7F6eiysOO6je2/Qvtz3s2sewWeOmwB3YxxOoGksvnexZClrwXlFnMVSVnT9O/qecdRmlNL3/AFfyUy8tWScku3focu7Gmg/HyfQDk/TCoxTtBrMbpaJ9YyusUkwWNKYlz8uW9ReiY+3y2wXLofc9eodRHUdPyFjpBUb1wkZWWlJRM7HwFRA0irs5Cseb2vb/AAANbewzGlvn9gtDfQwk/L86IrVow79Nr9wS+7QTPJGfU7trychnPkeZ2RsQZL5YUGuGEQiLB0bxKEzeuOxpi1aQNg0DSMdCtis8ijetFEgiqIrKxQVioa0yAMeIbFEmCYR3EMUyHECqiTsPSFTcXjUSVRCBOMZUlfpEIAJ46yrrIQBxR1lXAhDgURIjZCAA4ozkiRkQgtCNHsrTBWvZCHV0CMZPnbPbJaIQdFUaQluJhKXoeECd9klpL9j3GsIQIF6CrbePlLyK8q7eyEAiYnyJt7AbiEGA2YDHp9OyEGZNjymvSLkIIKiyCqEQgjLR9DCmIVFEITYky+iEIcRP/9k="/>
          <p:cNvSpPr>
            <a:spLocks noChangeAspect="1" noChangeArrowheads="1"/>
          </p:cNvSpPr>
          <p:nvPr/>
        </p:nvSpPr>
        <p:spPr bwMode="auto">
          <a:xfrm>
            <a:off x="90281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3078" name="Picture 6" descr="G:\ \mouth\untitled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3143248"/>
            <a:ext cx="2143108" cy="1214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3" name="Picture 11" descr="G:\ \تم\2776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285728"/>
            <a:ext cx="1500198" cy="1143008"/>
          </a:xfrm>
          <a:prstGeom prst="rect">
            <a:avLst/>
          </a:prstGeom>
          <a:noFill/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85794"/>
            <a:ext cx="8686800" cy="5340369"/>
          </a:xfrm>
        </p:spPr>
        <p:txBody>
          <a:bodyPr/>
          <a:lstStyle/>
          <a:p>
            <a:pPr>
              <a:buNone/>
            </a:pPr>
            <a:endParaRPr lang="fa-I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میزان صدمه به دندان ها به عوامل زیر بستگی دارد:</a:t>
            </a:r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حضور پلاک های دندانی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dirty="0" smtClean="0"/>
              <a:t>مدت زمان تماس اسیدها با دندان</a:t>
            </a:r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قدرت اسیدهای تولید شده و قدرت بزاق برای خنثی کردن آنها</a:t>
            </a:r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استعداد دندان ها برای پوسیدگی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pic>
        <p:nvPicPr>
          <p:cNvPr id="2051" name="Picture 3" descr="http://blog.moshavercard.com/wp-content/uploads/worry-fa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0"/>
            <a:ext cx="1357322" cy="1643074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642918"/>
            <a:ext cx="8429684" cy="5483245"/>
          </a:xfrm>
        </p:spPr>
        <p:txBody>
          <a:bodyPr>
            <a:normAutofit/>
          </a:bodyPr>
          <a:lstStyle/>
          <a:p>
            <a:pPr>
              <a:buNone/>
            </a:pPr>
            <a:endParaRPr lang="fa-I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راه های مورد استفاده برای پیشگیری وکنترل پوسیدگی دندان:</a:t>
            </a:r>
          </a:p>
          <a:p>
            <a:pPr>
              <a:buFont typeface="Wingdings" pitchFamily="2" charset="2"/>
              <a:buChar char="q"/>
            </a:pPr>
            <a:endParaRPr lang="fa-IR" dirty="0" smtClean="0"/>
          </a:p>
          <a:p>
            <a:pPr>
              <a:buFont typeface="Wingdings" pitchFamily="2" charset="2"/>
              <a:buChar char="q"/>
            </a:pPr>
            <a:r>
              <a:rPr lang="fa-IR" dirty="0" smtClean="0"/>
              <a:t>مراقبت از دندان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/>
              <a:t>رژیم غذایی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/>
              <a:t>استفاده از فلوراید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/>
              <a:t>پوشاندن فرورفتگی ها وشیارهای دندان ها</a:t>
            </a:r>
            <a:endParaRPr lang="fa-IR" dirty="0"/>
          </a:p>
        </p:txBody>
      </p:sp>
      <p:pic>
        <p:nvPicPr>
          <p:cNvPr id="1026" name="Picture 2" descr="G:\ \تم جدید\imagesCAUH9IL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-1"/>
            <a:ext cx="1428760" cy="1357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  <a:cs typeface="+mn-cs"/>
              </a:rPr>
              <a:t>ناهنجاری های لب ها</a:t>
            </a:r>
            <a:endParaRPr lang="fa-IR" sz="3600" dirty="0">
              <a:solidFill>
                <a:srgbClr val="FF0000"/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Actinic </a:t>
            </a:r>
            <a:r>
              <a:rPr lang="en-US" sz="3600" dirty="0" err="1" smtClean="0">
                <a:solidFill>
                  <a:srgbClr val="FF0000"/>
                </a:solidFill>
              </a:rPr>
              <a:t>cheilitis</a:t>
            </a:r>
            <a:r>
              <a:rPr lang="fa-IR" sz="3600" dirty="0" smtClean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fa-IR" b="1" dirty="0" smtClean="0">
                <a:solidFill>
                  <a:srgbClr val="FF3300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 smtClean="0"/>
              <a:t>تحریک لب ها همراه با پوسته،شیار.رشدبیش از اندازه لایه شاخی </a:t>
            </a:r>
          </a:p>
          <a:p>
            <a:pPr>
              <a:buNone/>
            </a:pPr>
            <a:r>
              <a:rPr lang="fa-IR" sz="2800" dirty="0" smtClean="0"/>
              <a:t>اپیدرم(هیپرکراتوز)به عنوان یک ضایعه پیش سرطانی در سرطان </a:t>
            </a:r>
          </a:p>
          <a:p>
            <a:pPr>
              <a:buNone/>
            </a:pPr>
            <a:r>
              <a:rPr lang="fa-IR" sz="2800" dirty="0" smtClean="0"/>
              <a:t>پوست تلقی می شود.</a:t>
            </a:r>
          </a:p>
          <a:p>
            <a:pPr>
              <a:buNone/>
            </a:pPr>
            <a:r>
              <a:rPr lang="fa-IR" b="1" dirty="0" smtClean="0">
                <a:solidFill>
                  <a:srgbClr val="002060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2800" dirty="0" smtClean="0"/>
              <a:t>تماس با آفتاب،بیشتر درافراد دارای پوست روشن و نیز کشاورزان </a:t>
            </a:r>
          </a:p>
          <a:p>
            <a:pPr>
              <a:buNone/>
            </a:pPr>
            <a:r>
              <a:rPr lang="fa-IR" sz="2800" dirty="0" smtClean="0"/>
              <a:t>دیده می شود.</a:t>
            </a:r>
          </a:p>
          <a:p>
            <a:pPr>
              <a:buNone/>
            </a:pPr>
            <a:r>
              <a:rPr lang="fa-IR" sz="2800" dirty="0" smtClean="0"/>
              <a:t>ممکن است منجربه سرطان سلول های پوششی شود.</a:t>
            </a:r>
            <a:endParaRPr lang="fa-IR" sz="2800" dirty="0"/>
          </a:p>
        </p:txBody>
      </p:sp>
      <p:pic>
        <p:nvPicPr>
          <p:cNvPr id="8" name="Picture 2" descr="H:\1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976636">
            <a:off x="482981" y="921993"/>
            <a:ext cx="1857388" cy="1314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:\untitled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648618">
            <a:off x="2568655" y="1360168"/>
            <a:ext cx="1714495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80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b="1" dirty="0" smtClean="0">
                <a:solidFill>
                  <a:srgbClr val="CC00FF"/>
                </a:solidFill>
              </a:rPr>
              <a:t>تدابیر پرستاری:</a:t>
            </a:r>
          </a:p>
          <a:p>
            <a:pPr>
              <a:buNone/>
            </a:pPr>
            <a:r>
              <a:rPr lang="fa-IR" sz="2800" dirty="0" smtClean="0"/>
              <a:t>آموزش بیمار در زمینه حفاظت لب ها درمقابل آفتاب به وسیله استفاده </a:t>
            </a:r>
          </a:p>
          <a:p>
            <a:pPr>
              <a:buNone/>
            </a:pPr>
            <a:r>
              <a:rPr lang="fa-IR" sz="2800" dirty="0" smtClean="0"/>
              <a:t>از پمادهای محافظ مثل  ضد آفتاب مخصوص لب.</a:t>
            </a:r>
          </a:p>
          <a:p>
            <a:pPr>
              <a:buNone/>
            </a:pPr>
            <a:r>
              <a:rPr lang="fa-IR" sz="2800" dirty="0" smtClean="0"/>
              <a:t>معاینه دوره ای ومنظم بیمار توسط پزشک.</a:t>
            </a:r>
          </a:p>
          <a:p>
            <a:pPr>
              <a:buNone/>
            </a:pPr>
            <a:endParaRPr lang="fa-IR" sz="2800" dirty="0" smtClean="0"/>
          </a:p>
        </p:txBody>
      </p:sp>
      <p:pic>
        <p:nvPicPr>
          <p:cNvPr id="2052" name="Picture 4" descr="G:\ \تم جدید\imagesCA5HRRG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785794"/>
            <a:ext cx="1528758" cy="1819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7232"/>
            <a:ext cx="8686800" cy="52689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Herpes simplex1</a:t>
            </a:r>
            <a:r>
              <a:rPr lang="fa-IR" dirty="0" smtClean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fa-IR" dirty="0" smtClean="0">
                <a:solidFill>
                  <a:srgbClr val="6600FF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 smtClean="0"/>
              <a:t>نشانه ها ممکن است تا 20 روز بعد از تماس با ویروس دیده نشوند </a:t>
            </a:r>
          </a:p>
          <a:p>
            <a:pPr>
              <a:buNone/>
            </a:pPr>
            <a:r>
              <a:rPr lang="fa-IR" sz="2800" dirty="0" smtClean="0"/>
              <a:t>وزیکول های مفرد یا متجمع و دردناک  ظاهر می شوند که ممکن </a:t>
            </a:r>
          </a:p>
          <a:p>
            <a:pPr>
              <a:buNone/>
            </a:pPr>
            <a:r>
              <a:rPr lang="fa-IR" sz="2800" dirty="0" smtClean="0"/>
              <a:t>است پاره شوند.</a:t>
            </a:r>
          </a:p>
          <a:p>
            <a:pPr>
              <a:buNone/>
            </a:pPr>
            <a:r>
              <a:rPr lang="fa-IR" dirty="0" smtClean="0">
                <a:solidFill>
                  <a:srgbClr val="0000FF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2800" dirty="0" smtClean="0"/>
              <a:t>یک عفونت فرصت طلب است. </a:t>
            </a:r>
          </a:p>
          <a:p>
            <a:pPr>
              <a:buNone/>
            </a:pPr>
            <a:r>
              <a:rPr lang="fa-IR" sz="2800" dirty="0" smtClean="0"/>
              <a:t>بیشتر در بیماران مبتلا به سیستم ایمنی تضعیف شده ایجاد می شود.</a:t>
            </a:r>
          </a:p>
          <a:p>
            <a:pPr>
              <a:buNone/>
            </a:pPr>
            <a:r>
              <a:rPr lang="fa-IR" sz="2800" dirty="0" smtClean="0"/>
              <a:t>ممکن است همراه با عادت ماهیانه،تب،استرس یا تماس با آفتاب دیده شود.</a:t>
            </a:r>
            <a:endParaRPr lang="fa-IR" sz="2800" dirty="0"/>
          </a:p>
        </p:txBody>
      </p:sp>
      <p:pic>
        <p:nvPicPr>
          <p:cNvPr id="2050" name="Picture 2" descr="G:\ \گوارش\ت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13301">
            <a:off x="571472" y="3357563"/>
            <a:ext cx="2628900" cy="114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G:\ \گوارش\ت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48112">
            <a:off x="651974" y="563009"/>
            <a:ext cx="2286000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1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9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1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0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fa-IR" dirty="0" smtClean="0">
                <a:solidFill>
                  <a:srgbClr val="006600"/>
                </a:solidFill>
              </a:rPr>
              <a:t>تدابیر پرستاری:</a:t>
            </a:r>
          </a:p>
          <a:p>
            <a:pPr>
              <a:buFont typeface="Wingdings" pitchFamily="2" charset="2"/>
              <a:buChar char="§"/>
            </a:pPr>
            <a:r>
              <a:rPr lang="fa-IR" sz="2800" dirty="0" smtClean="0"/>
              <a:t>استفاده از پماد تجویز شده آسیکلوویر(</a:t>
            </a:r>
            <a:r>
              <a:rPr lang="en-US" sz="2800" dirty="0" smtClean="0"/>
              <a:t>Acyclovir</a:t>
            </a:r>
            <a:r>
              <a:rPr lang="fa-IR" sz="2800" dirty="0" smtClean="0"/>
              <a:t>)یا سایر داروهای</a:t>
            </a:r>
          </a:p>
          <a:p>
            <a:pPr>
              <a:buNone/>
            </a:pPr>
            <a:r>
              <a:rPr lang="fa-IR" sz="2800" dirty="0" smtClean="0"/>
              <a:t>دارای اثر عمومی.</a:t>
            </a:r>
          </a:p>
          <a:p>
            <a:pPr>
              <a:buFont typeface="Wingdings" pitchFamily="2" charset="2"/>
              <a:buChar char="§"/>
            </a:pPr>
            <a:r>
              <a:rPr lang="fa-IR" sz="2800" dirty="0" smtClean="0"/>
              <a:t>استفاده از مسکن های تجویز شده.</a:t>
            </a:r>
            <a:endParaRPr lang="fa-IR" sz="2800" dirty="0"/>
          </a:p>
          <a:p>
            <a:pPr>
              <a:buFont typeface="Wingdings" pitchFamily="2" charset="2"/>
              <a:buChar char="§"/>
            </a:pPr>
            <a:r>
              <a:rPr lang="fa-IR" sz="2800" dirty="0" smtClean="0"/>
              <a:t>آموزش به بیمار در زمینه ی پرهیز از خوردن غذاهای محرک.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85860"/>
            <a:ext cx="1857375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571480"/>
            <a:ext cx="8229600" cy="555468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شانکر(</a:t>
            </a:r>
            <a:r>
              <a:rPr lang="en-US" sz="3600" dirty="0" smtClean="0">
                <a:solidFill>
                  <a:srgbClr val="FF0000"/>
                </a:solidFill>
              </a:rPr>
              <a:t>(Chancre</a:t>
            </a:r>
            <a:r>
              <a:rPr lang="fa-IR" sz="3600" dirty="0" smtClean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fa-IR" b="1" dirty="0" smtClean="0">
                <a:solidFill>
                  <a:srgbClr val="006600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dirty="0" smtClean="0"/>
              <a:t>ضایعاتی قرمزو دایره ای شکل که زخم شده و پوسته ای </a:t>
            </a:r>
          </a:p>
          <a:p>
            <a:pPr>
              <a:buNone/>
            </a:pPr>
            <a:r>
              <a:rPr lang="fa-IR" dirty="0" smtClean="0"/>
              <a:t>روی آنها تشکیل می شود.</a:t>
            </a:r>
          </a:p>
          <a:p>
            <a:pPr>
              <a:buNone/>
            </a:pPr>
            <a:r>
              <a:rPr lang="fa-IR" b="1" dirty="0" smtClean="0">
                <a:solidFill>
                  <a:srgbClr val="990033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dirty="0" smtClean="0"/>
              <a:t>ضایعه اولیه سیفیلیس.</a:t>
            </a:r>
          </a:p>
          <a:p>
            <a:pPr>
              <a:buNone/>
            </a:pPr>
            <a:r>
              <a:rPr lang="fa-IR" dirty="0" smtClean="0"/>
              <a:t>بسیار آلوده وقابل سرایت.</a:t>
            </a:r>
          </a:p>
          <a:p>
            <a:pPr>
              <a:buNone/>
            </a:pPr>
            <a:r>
              <a:rPr lang="fa-IR" b="1" dirty="0" smtClean="0">
                <a:solidFill>
                  <a:srgbClr val="6600FF"/>
                </a:solidFill>
              </a:rPr>
              <a:t>تدابیر پرستاری:</a:t>
            </a:r>
          </a:p>
          <a:p>
            <a:pPr>
              <a:buNone/>
            </a:pPr>
            <a:r>
              <a:rPr lang="fa-IR" dirty="0" smtClean="0"/>
              <a:t>استفاده از کمپرس سرد روی لب ها،مراقبت از دهان.</a:t>
            </a:r>
          </a:p>
          <a:p>
            <a:pPr>
              <a:buNone/>
            </a:pPr>
            <a:r>
              <a:rPr lang="fa-IR" dirty="0" smtClean="0"/>
              <a:t>مصرف آنتی بیوتیک تجویز شده.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6" name="Picture 4" descr="G:\ \تم جدید\imagesCA5HRRG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72074"/>
            <a:ext cx="1285884" cy="114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G:\ \گوارش\ش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2571744"/>
            <a:ext cx="3514725" cy="1304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5668971"/>
          </a:xfrm>
        </p:spPr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درماتیت تماسی(</a:t>
            </a:r>
            <a:r>
              <a:rPr lang="en-US" sz="3600" dirty="0" smtClean="0">
                <a:solidFill>
                  <a:srgbClr val="FF0000"/>
                </a:solidFill>
              </a:rPr>
              <a:t>Contact dermatitis</a:t>
            </a:r>
            <a:r>
              <a:rPr lang="fa-IR" sz="3600" dirty="0" smtClean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 smtClean="0">
                <a:solidFill>
                  <a:srgbClr val="CC00FF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 smtClean="0"/>
              <a:t>نواحی قرمز یا برجسته،همراه با خارش</a:t>
            </a:r>
            <a:r>
              <a:rPr lang="fa-IR" dirty="0" smtClean="0"/>
              <a:t>.</a:t>
            </a:r>
          </a:p>
          <a:p>
            <a:pPr>
              <a:buNone/>
            </a:pPr>
            <a:r>
              <a:rPr lang="fa-IR" b="1" dirty="0" smtClean="0">
                <a:solidFill>
                  <a:srgbClr val="006600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2800" dirty="0" smtClean="0"/>
              <a:t>واکنش حساسیتی به رژلب،پماد آرایشی،یا خمیردندان.</a:t>
            </a:r>
          </a:p>
          <a:p>
            <a:pPr>
              <a:buNone/>
            </a:pPr>
            <a:r>
              <a:rPr lang="fa-IR" b="1" dirty="0" smtClean="0">
                <a:solidFill>
                  <a:srgbClr val="CC00FF"/>
                </a:solidFill>
              </a:rPr>
              <a:t>تدابیر پرستاری:</a:t>
            </a:r>
          </a:p>
          <a:p>
            <a:pPr>
              <a:buNone/>
            </a:pPr>
            <a:r>
              <a:rPr lang="fa-IR" sz="2800" dirty="0" smtClean="0"/>
              <a:t>آموزش بیمار درمورد اجتناب ازعامل حساسیت زا.</a:t>
            </a:r>
          </a:p>
          <a:p>
            <a:pPr>
              <a:buNone/>
            </a:pPr>
            <a:r>
              <a:rPr lang="fa-IR" sz="2800" dirty="0" smtClean="0"/>
              <a:t>مصرف کورتیکواستروئید طبق دستور پزشک.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pic>
        <p:nvPicPr>
          <p:cNvPr id="2050" name="Picture 2" descr="G:\ \گوارش\د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785926"/>
            <a:ext cx="2638425" cy="173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4286256"/>
            <a:ext cx="1857375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solidFill>
                  <a:srgbClr val="FF0000"/>
                </a:solidFill>
              </a:rPr>
              <a:t>ناهنجاری های دهان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a-IR" dirty="0">
                <a:solidFill>
                  <a:srgbClr val="FF0000"/>
                </a:solidFill>
              </a:rPr>
              <a:t>لکوپلازی(</a:t>
            </a:r>
            <a:r>
              <a:rPr lang="en-US" dirty="0">
                <a:solidFill>
                  <a:srgbClr val="FF0000"/>
                </a:solidFill>
              </a:rPr>
              <a:t>Leukoplakia</a:t>
            </a:r>
            <a:r>
              <a:rPr lang="fa-IR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sz="3500" b="1" dirty="0" smtClean="0">
                <a:solidFill>
                  <a:srgbClr val="990033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 smtClean="0"/>
              <a:t>تکه </a:t>
            </a:r>
            <a:r>
              <a:rPr lang="fa-IR" sz="2800" dirty="0"/>
              <a:t>های سفید رنگ در مخاط گونه </a:t>
            </a:r>
            <a:r>
              <a:rPr lang="fa-IR" sz="2800" dirty="0" smtClean="0"/>
              <a:t>ها.معمولا بدون درد.</a:t>
            </a:r>
            <a:endParaRPr lang="fa-IR" sz="2800" dirty="0"/>
          </a:p>
          <a:p>
            <a:pPr>
              <a:buNone/>
            </a:pPr>
            <a:r>
              <a:rPr lang="fa-IR" sz="3500" b="1" dirty="0" smtClean="0">
                <a:solidFill>
                  <a:srgbClr val="6600FF"/>
                </a:solidFill>
              </a:rPr>
              <a:t>علل </a:t>
            </a:r>
            <a:r>
              <a:rPr lang="fa-IR" sz="3500" b="1" dirty="0">
                <a:solidFill>
                  <a:srgbClr val="6600FF"/>
                </a:solidFill>
              </a:rPr>
              <a:t>احتمالی </a:t>
            </a:r>
            <a:r>
              <a:rPr lang="fa-IR" sz="3500" b="1" dirty="0" smtClean="0">
                <a:solidFill>
                  <a:srgbClr val="6600FF"/>
                </a:solidFill>
              </a:rPr>
              <a:t>وپیامد:</a:t>
            </a:r>
          </a:p>
          <a:p>
            <a:pPr>
              <a:buNone/>
            </a:pPr>
            <a:r>
              <a:rPr lang="fa-IR" dirty="0" smtClean="0"/>
              <a:t>ممکن است منجر به بدخیمی شود.کمتر از2%آنها بدخیم اند.</a:t>
            </a:r>
            <a:endParaRPr lang="fa-IR" dirty="0"/>
          </a:p>
          <a:p>
            <a:pPr>
              <a:buNone/>
            </a:pPr>
            <a:r>
              <a:rPr lang="fa-IR" dirty="0"/>
              <a:t>درمصرف کنندگان دخانیات شایع است.</a:t>
            </a:r>
          </a:p>
          <a:p>
            <a:pPr>
              <a:buNone/>
            </a:pPr>
            <a:r>
              <a:rPr lang="fa-IR" sz="3500" b="1" dirty="0">
                <a:solidFill>
                  <a:srgbClr val="FF3300"/>
                </a:solidFill>
              </a:rPr>
              <a:t>تدابیر </a:t>
            </a:r>
            <a:r>
              <a:rPr lang="fa-IR" sz="3500" b="1" dirty="0" smtClean="0">
                <a:solidFill>
                  <a:srgbClr val="FF3300"/>
                </a:solidFill>
              </a:rPr>
              <a:t>پرستاری:</a:t>
            </a:r>
            <a:endParaRPr lang="fa-IR" b="1" dirty="0"/>
          </a:p>
          <a:p>
            <a:pPr>
              <a:buNone/>
            </a:pPr>
            <a:r>
              <a:rPr lang="fa-IR" sz="2800" dirty="0" smtClean="0"/>
              <a:t>رفع </a:t>
            </a:r>
            <a:r>
              <a:rPr lang="fa-IR" sz="2800" dirty="0"/>
              <a:t>عامل خطرمثل مصرف </a:t>
            </a:r>
            <a:r>
              <a:rPr lang="fa-IR" sz="2800" dirty="0" smtClean="0"/>
              <a:t>دخانیات.</a:t>
            </a:r>
            <a:endParaRPr lang="fa-IR" sz="2800" dirty="0"/>
          </a:p>
        </p:txBody>
      </p:sp>
      <p:pic>
        <p:nvPicPr>
          <p:cNvPr id="4098" name="Picture 2" descr="G:\ \تم جدید\imagesCA5HRRG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4786322"/>
            <a:ext cx="1357322" cy="1676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G:\ \گوارش\لکوپلازی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70708">
            <a:off x="842793" y="1304102"/>
            <a:ext cx="2365706" cy="14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fa-IR" sz="3600" dirty="0">
                <a:solidFill>
                  <a:srgbClr val="FF0000"/>
                </a:solidFill>
              </a:rPr>
              <a:t>لکوپلازی همراه بامو(</a:t>
            </a:r>
            <a:r>
              <a:rPr lang="en-US" sz="3600" dirty="0">
                <a:solidFill>
                  <a:srgbClr val="FF0000"/>
                </a:solidFill>
              </a:rPr>
              <a:t>Hairy leukoplakia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 smtClean="0">
                <a:solidFill>
                  <a:srgbClr val="006600"/>
                </a:solidFill>
              </a:rPr>
              <a:t>علایم ونشانه ها</a:t>
            </a:r>
            <a:r>
              <a:rPr lang="fa-IR" dirty="0" smtClean="0">
                <a:solidFill>
                  <a:srgbClr val="006600"/>
                </a:solidFill>
              </a:rPr>
              <a:t>:</a:t>
            </a:r>
            <a:r>
              <a:rPr lang="fa-IR" sz="2800" dirty="0" smtClean="0"/>
              <a:t>تکه های </a:t>
            </a:r>
            <a:r>
              <a:rPr lang="fa-IR" sz="2800" dirty="0"/>
              <a:t>سفیدرنگ،همراه با رشد زواید خشن </a:t>
            </a:r>
          </a:p>
          <a:p>
            <a:pPr>
              <a:buNone/>
            </a:pPr>
            <a:r>
              <a:rPr lang="fa-IR" sz="2800" dirty="0"/>
              <a:t>شبه </a:t>
            </a:r>
            <a:r>
              <a:rPr lang="fa-IR" sz="2800" dirty="0" smtClean="0"/>
              <a:t>مو.بیشتردر </a:t>
            </a:r>
            <a:r>
              <a:rPr lang="fa-IR" sz="2800" dirty="0"/>
              <a:t>لبه های جانبی زبان مشاهده می شود</a:t>
            </a:r>
            <a:r>
              <a:rPr lang="fa-IR" dirty="0"/>
              <a:t>.</a:t>
            </a:r>
          </a:p>
          <a:p>
            <a:pPr>
              <a:buNone/>
            </a:pPr>
            <a:r>
              <a:rPr lang="fa-IR" b="1" dirty="0">
                <a:solidFill>
                  <a:srgbClr val="CC00FF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2800" dirty="0"/>
              <a:t>احتمالا ویروسی است.</a:t>
            </a:r>
          </a:p>
          <a:p>
            <a:pPr>
              <a:buNone/>
            </a:pPr>
            <a:r>
              <a:rPr lang="fa-IR" sz="2800" dirty="0"/>
              <a:t>کشیدن سیگار ومصرف دخانیات.</a:t>
            </a:r>
          </a:p>
          <a:p>
            <a:pPr>
              <a:buNone/>
            </a:pPr>
            <a:r>
              <a:rPr lang="fa-IR" sz="2800" dirty="0"/>
              <a:t>اغلب در افراد آلوده به ویروس ایدز دیده می شود.</a:t>
            </a:r>
          </a:p>
          <a:p>
            <a:pPr>
              <a:buNone/>
            </a:pPr>
            <a:r>
              <a:rPr lang="fa-IR" b="1" dirty="0" smtClean="0">
                <a:solidFill>
                  <a:srgbClr val="0000FF"/>
                </a:solidFill>
              </a:rPr>
              <a:t>تدابیرپرستاری</a:t>
            </a:r>
            <a:r>
              <a:rPr lang="fa-IR" sz="2800" b="1" dirty="0" smtClean="0">
                <a:solidFill>
                  <a:srgbClr val="0000FF"/>
                </a:solidFill>
              </a:rPr>
              <a:t>:</a:t>
            </a:r>
            <a:r>
              <a:rPr lang="fa-IR" sz="2800" dirty="0" smtClean="0"/>
              <a:t>آموزش </a:t>
            </a:r>
            <a:r>
              <a:rPr lang="fa-IR" sz="2800" dirty="0"/>
              <a:t>به بیمار جهت مراجعه به پزشک در</a:t>
            </a:r>
          </a:p>
          <a:p>
            <a:pPr>
              <a:buNone/>
            </a:pPr>
            <a:r>
              <a:rPr lang="fa-IR" sz="2800" dirty="0"/>
              <a:t>صورت دوام آنها بیش از2 هفته</a:t>
            </a:r>
            <a:r>
              <a:rPr lang="fa-IR" dirty="0"/>
              <a:t>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5122" name="Picture 2" descr="G:\ \گوارش\لکوپلازی همراه مو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428869"/>
            <a:ext cx="2486025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5214950"/>
            <a:ext cx="1857375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6712"/>
            <a:ext cx="8686800" cy="528945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a-IR" sz="3800" dirty="0">
                <a:solidFill>
                  <a:srgbClr val="FF0000"/>
                </a:solidFill>
              </a:rPr>
              <a:t>لیکن پلانوس(</a:t>
            </a:r>
            <a:r>
              <a:rPr lang="en-US" sz="3800" dirty="0">
                <a:solidFill>
                  <a:srgbClr val="FF0000"/>
                </a:solidFill>
              </a:rPr>
              <a:t>Lichen </a:t>
            </a:r>
            <a:r>
              <a:rPr lang="en-US" sz="3800" dirty="0" err="1">
                <a:solidFill>
                  <a:srgbClr val="FF0000"/>
                </a:solidFill>
              </a:rPr>
              <a:t>planus</a:t>
            </a:r>
            <a:r>
              <a:rPr lang="fa-IR" sz="3800" dirty="0" smtClean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endParaRPr lang="fa-IR" sz="3500" b="1" dirty="0" smtClean="0">
              <a:solidFill>
                <a:srgbClr val="CC00FF"/>
              </a:solidFill>
            </a:endParaRPr>
          </a:p>
          <a:p>
            <a:pPr>
              <a:buNone/>
            </a:pPr>
            <a:r>
              <a:rPr lang="fa-IR" sz="3800" b="1" dirty="0" smtClean="0">
                <a:solidFill>
                  <a:srgbClr val="CC00FF"/>
                </a:solidFill>
              </a:rPr>
              <a:t>علایم ونشانه ها:</a:t>
            </a:r>
            <a:endParaRPr lang="fa-IR" sz="3800" b="1" dirty="0">
              <a:solidFill>
                <a:srgbClr val="CC00FF"/>
              </a:solidFill>
            </a:endParaRPr>
          </a:p>
          <a:p>
            <a:pPr>
              <a:buNone/>
            </a:pPr>
            <a:r>
              <a:rPr lang="fa-IR" sz="3300" dirty="0" smtClean="0"/>
              <a:t>برجستگی های سفید رنگ بر روی بخش های داخلی.</a:t>
            </a:r>
          </a:p>
          <a:p>
            <a:pPr>
              <a:buNone/>
            </a:pPr>
            <a:r>
              <a:rPr lang="fa-IR" sz="3300" dirty="0" smtClean="0"/>
              <a:t>شبکه ای ازضایعات به هم پیوسته. </a:t>
            </a:r>
          </a:p>
          <a:p>
            <a:pPr>
              <a:buNone/>
            </a:pPr>
            <a:r>
              <a:rPr lang="fa-IR" sz="3300" dirty="0" smtClean="0"/>
              <a:t>معمولا زخم شده ودردناک هستند.</a:t>
            </a:r>
          </a:p>
          <a:p>
            <a:pPr>
              <a:buNone/>
            </a:pPr>
            <a:endParaRPr lang="fa-IR" sz="3800" dirty="0" smtClean="0"/>
          </a:p>
          <a:p>
            <a:pPr>
              <a:buNone/>
            </a:pPr>
            <a:r>
              <a:rPr lang="fa-IR" sz="3800" b="1" dirty="0" smtClean="0">
                <a:solidFill>
                  <a:srgbClr val="003300"/>
                </a:solidFill>
              </a:rPr>
              <a:t>علل </a:t>
            </a:r>
            <a:r>
              <a:rPr lang="fa-IR" sz="3800" b="1" dirty="0">
                <a:solidFill>
                  <a:srgbClr val="003300"/>
                </a:solidFill>
              </a:rPr>
              <a:t>احتمالی </a:t>
            </a:r>
            <a:r>
              <a:rPr lang="fa-IR" sz="3800" b="1" dirty="0" smtClean="0">
                <a:solidFill>
                  <a:srgbClr val="003300"/>
                </a:solidFill>
              </a:rPr>
              <a:t>وپیامد</a:t>
            </a:r>
            <a:r>
              <a:rPr lang="fa-IR" b="1" dirty="0" smtClean="0">
                <a:solidFill>
                  <a:srgbClr val="003300"/>
                </a:solidFill>
              </a:rPr>
              <a:t>: </a:t>
            </a:r>
            <a:r>
              <a:rPr lang="fa-IR" sz="3300" dirty="0" smtClean="0"/>
              <a:t>ممکن </a:t>
            </a:r>
            <a:r>
              <a:rPr lang="fa-IR" sz="3300" dirty="0"/>
              <a:t>است تبدیل به ضایعات </a:t>
            </a:r>
            <a:r>
              <a:rPr lang="fa-IR" sz="3300" dirty="0" smtClean="0"/>
              <a:t>سرطانی شود.</a:t>
            </a:r>
          </a:p>
          <a:p>
            <a:pPr>
              <a:buNone/>
            </a:pPr>
            <a:r>
              <a:rPr lang="fa-IR" sz="3300" dirty="0" smtClean="0"/>
              <a:t>علت </a:t>
            </a:r>
            <a:r>
              <a:rPr lang="fa-IR" sz="3300" dirty="0"/>
              <a:t>آن ناشناخته است.</a:t>
            </a:r>
          </a:p>
          <a:p>
            <a:pPr>
              <a:buNone/>
            </a:pPr>
            <a:r>
              <a:rPr lang="fa-IR" sz="3800" b="1" dirty="0">
                <a:solidFill>
                  <a:srgbClr val="990033"/>
                </a:solidFill>
              </a:rPr>
              <a:t>تدابیر پرستاری:</a:t>
            </a:r>
            <a:r>
              <a:rPr lang="fa-IR" sz="3300" dirty="0"/>
              <a:t>استفاده ازژل موضعی کورتیکواستروئید.</a:t>
            </a:r>
          </a:p>
          <a:p>
            <a:pPr>
              <a:buNone/>
            </a:pPr>
            <a:r>
              <a:rPr lang="fa-IR" sz="3300" dirty="0"/>
              <a:t>اجتناب از غذاهای محرک.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6146" name="Picture 2" descr="G:\ \گوارش\لیکن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785794"/>
            <a:ext cx="2638425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G:\ \تم جدید\imagesCA5HRRG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429132"/>
            <a:ext cx="1357322" cy="1676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5086"/>
            <a:ext cx="8686800" cy="553107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کاندیدیازیس یا برفک(</a:t>
            </a:r>
            <a:r>
              <a:rPr lang="en-US" sz="3600" dirty="0">
                <a:solidFill>
                  <a:srgbClr val="FF0000"/>
                </a:solidFill>
              </a:rPr>
              <a:t>Candidiasis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 smtClean="0">
                <a:solidFill>
                  <a:srgbClr val="002060"/>
                </a:solidFill>
              </a:rPr>
              <a:t>علایم ونشانه ها</a:t>
            </a:r>
            <a:r>
              <a:rPr lang="fa-IR" sz="2800" b="1" dirty="0" smtClean="0"/>
              <a:t>:</a:t>
            </a:r>
            <a:r>
              <a:rPr lang="fa-IR" sz="2800" dirty="0" smtClean="0"/>
              <a:t>پلاک های </a:t>
            </a:r>
            <a:r>
              <a:rPr lang="fa-IR" sz="2800" dirty="0"/>
              <a:t>پنیری شکل سفید </a:t>
            </a:r>
            <a:r>
              <a:rPr lang="fa-IR" sz="2800" dirty="0" smtClean="0"/>
              <a:t>رنگ.</a:t>
            </a:r>
          </a:p>
          <a:p>
            <a:pPr>
              <a:buNone/>
            </a:pPr>
            <a:r>
              <a:rPr lang="fa-IR" dirty="0" smtClean="0"/>
              <a:t>خون ریزی در اثر کنار زدن آنها.</a:t>
            </a:r>
            <a:endParaRPr lang="fa-IR" dirty="0"/>
          </a:p>
          <a:p>
            <a:pPr>
              <a:buNone/>
            </a:pPr>
            <a:r>
              <a:rPr lang="fa-IR" b="1" dirty="0">
                <a:solidFill>
                  <a:srgbClr val="990033"/>
                </a:solidFill>
              </a:rPr>
              <a:t>علل </a:t>
            </a:r>
            <a:r>
              <a:rPr lang="fa-IR" b="1" dirty="0" smtClean="0">
                <a:solidFill>
                  <a:srgbClr val="990033"/>
                </a:solidFill>
              </a:rPr>
              <a:t>احتمالی </a:t>
            </a:r>
            <a:r>
              <a:rPr lang="fa-IR" sz="2800" b="1" dirty="0">
                <a:solidFill>
                  <a:srgbClr val="990033"/>
                </a:solidFill>
              </a:rPr>
              <a:t>و</a:t>
            </a:r>
            <a:r>
              <a:rPr lang="fa-IR" b="1" dirty="0">
                <a:solidFill>
                  <a:srgbClr val="990033"/>
                </a:solidFill>
              </a:rPr>
              <a:t>پیامد</a:t>
            </a:r>
            <a:r>
              <a:rPr lang="fa-IR" sz="2800" b="1" dirty="0">
                <a:solidFill>
                  <a:srgbClr val="990033"/>
                </a:solidFill>
              </a:rPr>
              <a:t>:</a:t>
            </a:r>
            <a:r>
              <a:rPr lang="fa-IR" sz="2800" dirty="0"/>
              <a:t>قارچ کاندیدا آلبیکانس.</a:t>
            </a:r>
          </a:p>
          <a:p>
            <a:pPr>
              <a:buNone/>
            </a:pPr>
            <a:r>
              <a:rPr lang="fa-IR" sz="2800" dirty="0"/>
              <a:t>عوامل مستعد کننده شامل دیابت،درمان باآنتی بیوتیک</a:t>
            </a:r>
          </a:p>
          <a:p>
            <a:pPr>
              <a:buNone/>
            </a:pPr>
            <a:r>
              <a:rPr lang="fa-IR" sz="2800" dirty="0"/>
              <a:t>وتضعیف سیستم ایمنی.</a:t>
            </a:r>
          </a:p>
          <a:p>
            <a:pPr>
              <a:buNone/>
            </a:pPr>
            <a:r>
              <a:rPr lang="fa-IR" b="1" dirty="0">
                <a:solidFill>
                  <a:srgbClr val="002060"/>
                </a:solidFill>
              </a:rPr>
              <a:t>تدابیر پرستاری:</a:t>
            </a:r>
          </a:p>
          <a:p>
            <a:pPr>
              <a:buNone/>
            </a:pPr>
            <a:r>
              <a:rPr lang="fa-IR" sz="2800" dirty="0"/>
              <a:t>استفاده از </a:t>
            </a:r>
            <a:r>
              <a:rPr lang="fa-IR" sz="2800" dirty="0" smtClean="0"/>
              <a:t>ضد قارچ </a:t>
            </a:r>
            <a:r>
              <a:rPr lang="fa-IR" sz="2800" dirty="0"/>
              <a:t>ها :</a:t>
            </a:r>
          </a:p>
          <a:p>
            <a:pPr>
              <a:buNone/>
            </a:pPr>
            <a:r>
              <a:rPr lang="fa-IR" sz="2800" dirty="0"/>
              <a:t>نیستاتین(</a:t>
            </a:r>
            <a:r>
              <a:rPr lang="en-US" sz="2800" dirty="0"/>
              <a:t>(</a:t>
            </a:r>
            <a:r>
              <a:rPr lang="en-US" sz="2800" dirty="0" err="1"/>
              <a:t>Mycostatin</a:t>
            </a:r>
            <a:r>
              <a:rPr lang="fa-IR" sz="2800" dirty="0"/>
              <a:t>،(</a:t>
            </a:r>
            <a:r>
              <a:rPr lang="en-US" sz="2800" dirty="0"/>
              <a:t>(</a:t>
            </a:r>
            <a:r>
              <a:rPr lang="en-US" sz="2800" dirty="0" err="1"/>
              <a:t>AmphotericinB</a:t>
            </a:r>
            <a:r>
              <a:rPr lang="fa-IR" sz="2800" dirty="0"/>
              <a:t>،(</a:t>
            </a:r>
            <a:r>
              <a:rPr lang="en-US" sz="2800" dirty="0"/>
              <a:t>(</a:t>
            </a:r>
            <a:r>
              <a:rPr lang="en-US" sz="2800" dirty="0" err="1"/>
              <a:t>Clotrimazole</a:t>
            </a:r>
            <a:endParaRPr lang="fa-IR" sz="2800" dirty="0"/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9" y="3714752"/>
            <a:ext cx="1000132" cy="1143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G:\ \گوارش\برفک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142984"/>
            <a:ext cx="2181225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5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4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3600" dirty="0">
                <a:solidFill>
                  <a:srgbClr val="FF0000"/>
                </a:solidFill>
              </a:rPr>
              <a:t>استوماتیت(</a:t>
            </a:r>
            <a:r>
              <a:rPr lang="en-US" sz="3600" dirty="0">
                <a:solidFill>
                  <a:srgbClr val="FF0000"/>
                </a:solidFill>
              </a:rPr>
              <a:t>Stomatitis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>
                <a:solidFill>
                  <a:srgbClr val="FF3300"/>
                </a:solidFill>
              </a:rPr>
              <a:t>علایم ونشانه ها:</a:t>
            </a:r>
            <a:r>
              <a:rPr lang="fa-IR" sz="2800" dirty="0"/>
              <a:t>سرخی</a:t>
            </a:r>
            <a:r>
              <a:rPr lang="fa-IR" sz="2800" b="1" dirty="0">
                <a:solidFill>
                  <a:srgbClr val="FF3300"/>
                </a:solidFill>
              </a:rPr>
              <a:t> </a:t>
            </a:r>
            <a:r>
              <a:rPr lang="fa-IR" sz="2800" dirty="0"/>
              <a:t>خفیف همراه تورم؛که در صورت</a:t>
            </a:r>
          </a:p>
          <a:p>
            <a:pPr>
              <a:buNone/>
            </a:pPr>
            <a:r>
              <a:rPr lang="fa-IR" sz="2800" dirty="0"/>
              <a:t>شدید بودن با زخم های دردناک،خونریزی وعفونت ثانویه </a:t>
            </a:r>
          </a:p>
          <a:p>
            <a:pPr>
              <a:buNone/>
            </a:pPr>
            <a:r>
              <a:rPr lang="fa-IR" sz="2800" dirty="0"/>
              <a:t>همراه است.</a:t>
            </a:r>
          </a:p>
          <a:p>
            <a:pPr>
              <a:buNone/>
            </a:pPr>
            <a:r>
              <a:rPr lang="fa-IR" b="1" dirty="0">
                <a:solidFill>
                  <a:srgbClr val="CC00FF"/>
                </a:solidFill>
              </a:rPr>
              <a:t>علل احتمالی </a:t>
            </a:r>
            <a:r>
              <a:rPr lang="fa-IR" b="1" dirty="0" smtClean="0">
                <a:solidFill>
                  <a:srgbClr val="CC00FF"/>
                </a:solidFill>
              </a:rPr>
              <a:t>وپیامد:</a:t>
            </a:r>
            <a:r>
              <a:rPr lang="fa-IR" sz="2800" dirty="0" smtClean="0"/>
              <a:t>شیمی</a:t>
            </a:r>
            <a:r>
              <a:rPr lang="fa-IR" sz="2800" b="1" dirty="0" smtClean="0">
                <a:solidFill>
                  <a:srgbClr val="CC00FF"/>
                </a:solidFill>
              </a:rPr>
              <a:t> </a:t>
            </a:r>
            <a:r>
              <a:rPr lang="fa-IR" sz="2800" dirty="0"/>
              <a:t>درمانی،پرتودرمانی،حساسیت شدید </a:t>
            </a:r>
          </a:p>
          <a:p>
            <a:pPr>
              <a:buNone/>
            </a:pPr>
            <a:r>
              <a:rPr lang="fa-IR" sz="2800" dirty="0"/>
              <a:t>دارویی،افسردگی،مغز استخوان.</a:t>
            </a:r>
          </a:p>
          <a:p>
            <a:pPr>
              <a:buNone/>
            </a:pPr>
            <a:r>
              <a:rPr lang="fa-IR" b="1" dirty="0">
                <a:solidFill>
                  <a:srgbClr val="FF3300"/>
                </a:solidFill>
              </a:rPr>
              <a:t>تدابیر پرستاری</a:t>
            </a:r>
            <a:r>
              <a:rPr lang="fa-IR" b="1" dirty="0" smtClean="0">
                <a:solidFill>
                  <a:srgbClr val="FF3300"/>
                </a:solidFill>
              </a:rPr>
              <a:t>:</a:t>
            </a:r>
          </a:p>
          <a:p>
            <a:pPr>
              <a:buNone/>
            </a:pPr>
            <a:r>
              <a:rPr lang="fa-IR" sz="2800" dirty="0" smtClean="0"/>
              <a:t>مراقبت</a:t>
            </a:r>
            <a:r>
              <a:rPr lang="fa-IR" sz="2800" b="1" dirty="0" smtClean="0">
                <a:solidFill>
                  <a:srgbClr val="FF3300"/>
                </a:solidFill>
              </a:rPr>
              <a:t> </a:t>
            </a:r>
            <a:r>
              <a:rPr lang="fa-IR" sz="2800" dirty="0"/>
              <a:t>پیشگیری کننده از دهان.</a:t>
            </a:r>
          </a:p>
          <a:p>
            <a:pPr>
              <a:buNone/>
            </a:pPr>
            <a:r>
              <a:rPr lang="fa-IR" sz="2800" dirty="0"/>
              <a:t>استفاده از ضد التهاب موضعی،آنتی بیوتیک </a:t>
            </a:r>
            <a:r>
              <a:rPr lang="fa-IR" sz="2800" dirty="0" smtClean="0"/>
              <a:t>و مواد بی حس کننده.</a:t>
            </a:r>
            <a:endParaRPr lang="fa-IR" sz="2800" dirty="0"/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12290" name="Picture 2" descr="G:\ \گوارش\اس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0"/>
            <a:ext cx="2466975" cy="128586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1" y="3571876"/>
            <a:ext cx="1571636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6244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696"/>
            <a:ext cx="8686800" cy="54334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3600" dirty="0">
                <a:solidFill>
                  <a:srgbClr val="FF0000"/>
                </a:solidFill>
              </a:rPr>
              <a:t>استوماتیت آفتوس(</a:t>
            </a:r>
            <a:r>
              <a:rPr lang="en-US" sz="3600" dirty="0" err="1">
                <a:solidFill>
                  <a:srgbClr val="FF0000"/>
                </a:solidFill>
              </a:rPr>
              <a:t>Aphthous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stomatitis</a:t>
            </a:r>
            <a:r>
              <a:rPr lang="fa-IR" sz="3600" dirty="0" smtClean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sz="3500" b="1" dirty="0" smtClean="0">
                <a:solidFill>
                  <a:srgbClr val="6600FF"/>
                </a:solidFill>
              </a:rPr>
              <a:t>علایم و نشانه ها:</a:t>
            </a:r>
          </a:p>
          <a:p>
            <a:pPr>
              <a:buNone/>
            </a:pPr>
            <a:r>
              <a:rPr lang="fa-IR" sz="3000" dirty="0" smtClean="0"/>
              <a:t>زخمی سطحی با مرکزی سفید یا زرد و لبه های قرمز.</a:t>
            </a:r>
          </a:p>
          <a:p>
            <a:pPr>
              <a:buNone/>
            </a:pPr>
            <a:r>
              <a:rPr lang="fa-IR" sz="3000" dirty="0" smtClean="0"/>
              <a:t>در </a:t>
            </a:r>
            <a:r>
              <a:rPr lang="fa-IR" sz="3000" dirty="0"/>
              <a:t>قسمت داخلی لب </a:t>
            </a:r>
            <a:r>
              <a:rPr lang="fa-IR" sz="3000" dirty="0" smtClean="0"/>
              <a:t>وگونه یا </a:t>
            </a:r>
            <a:r>
              <a:rPr lang="fa-IR" sz="3000" dirty="0"/>
              <a:t>روی زبان دیده می شود.</a:t>
            </a:r>
          </a:p>
          <a:p>
            <a:pPr>
              <a:buNone/>
            </a:pPr>
            <a:r>
              <a:rPr lang="fa-IR" sz="3500" b="1" dirty="0">
                <a:solidFill>
                  <a:srgbClr val="CC00FF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3000" dirty="0"/>
              <a:t>با خستگی،تنیدگی عاطفی یا روانی،عوامل روانی،آلرژی </a:t>
            </a:r>
            <a:r>
              <a:rPr lang="fa-IR" sz="3000" dirty="0" smtClean="0"/>
              <a:t>ها</a:t>
            </a:r>
            <a:endParaRPr lang="fa-IR" sz="3000" dirty="0"/>
          </a:p>
          <a:p>
            <a:pPr>
              <a:buNone/>
            </a:pPr>
            <a:r>
              <a:rPr lang="fa-IR" sz="3000" dirty="0"/>
              <a:t>و غذاهای اسیدی همراه می شود.</a:t>
            </a:r>
          </a:p>
          <a:p>
            <a:pPr>
              <a:buNone/>
            </a:pPr>
            <a:r>
              <a:rPr lang="fa-IR" sz="3000" dirty="0"/>
              <a:t>در افراد آلوده به ویروس ایدز دیده می شود.</a:t>
            </a:r>
          </a:p>
          <a:p>
            <a:pPr>
              <a:buNone/>
            </a:pPr>
            <a:r>
              <a:rPr lang="fa-IR" b="1" dirty="0" smtClean="0">
                <a:solidFill>
                  <a:srgbClr val="990033"/>
                </a:solidFill>
              </a:rPr>
              <a:t>تدابیر </a:t>
            </a:r>
            <a:r>
              <a:rPr lang="fa-IR" b="1" dirty="0">
                <a:solidFill>
                  <a:srgbClr val="990033"/>
                </a:solidFill>
              </a:rPr>
              <a:t>پرستاری:</a:t>
            </a:r>
            <a:r>
              <a:rPr lang="fa-IR" dirty="0"/>
              <a:t>آ</a:t>
            </a:r>
            <a:r>
              <a:rPr lang="fa-IR" sz="2800" dirty="0"/>
              <a:t>موزش</a:t>
            </a:r>
            <a:r>
              <a:rPr lang="fa-IR" sz="2800" b="1" dirty="0">
                <a:solidFill>
                  <a:srgbClr val="990033"/>
                </a:solidFill>
              </a:rPr>
              <a:t> </a:t>
            </a:r>
            <a:r>
              <a:rPr lang="fa-IR" sz="2800" dirty="0"/>
              <a:t>به بیمارجهت استفاده ازدهان شویه</a:t>
            </a:r>
          </a:p>
          <a:p>
            <a:pPr>
              <a:buNone/>
            </a:pPr>
            <a:r>
              <a:rPr lang="fa-IR" sz="2800" dirty="0"/>
              <a:t>سرم فیزیولوژی ومصرف غذاهای نرم.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7" name="Picture 2" descr="G:\ \تم جدید\imagesCA5HRRG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5500702"/>
            <a:ext cx="1357322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G:\ \گوارش\اف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1500174"/>
            <a:ext cx="178591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G:\ \گوارش\اف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4143380"/>
            <a:ext cx="1428728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8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fa-IR" sz="3600" dirty="0">
                <a:solidFill>
                  <a:srgbClr val="FF0000"/>
                </a:solidFill>
              </a:rPr>
              <a:t>استوماتیت نیکوتینی(</a:t>
            </a:r>
            <a:r>
              <a:rPr lang="en-US" sz="3600" dirty="0">
                <a:solidFill>
                  <a:srgbClr val="FF0000"/>
                </a:solidFill>
              </a:rPr>
              <a:t>Nicotine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>
                <a:solidFill>
                  <a:srgbClr val="6600FF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/>
              <a:t>دارای دو مرحله است:ابتدا با ایجاد قرمزی همراه است سپس </a:t>
            </a:r>
          </a:p>
          <a:p>
            <a:pPr>
              <a:buNone/>
            </a:pPr>
            <a:r>
              <a:rPr lang="fa-IR" sz="2800" dirty="0"/>
              <a:t>با گذشت زمان،سطح دهان وزبان به وسیله غشای مخاطی </a:t>
            </a:r>
          </a:p>
          <a:p>
            <a:pPr>
              <a:buNone/>
            </a:pPr>
            <a:r>
              <a:rPr lang="fa-IR" sz="2800" dirty="0"/>
              <a:t>ضخیم وسفید پوشیده می شود.</a:t>
            </a:r>
          </a:p>
          <a:p>
            <a:pPr>
              <a:buNone/>
            </a:pPr>
            <a:r>
              <a:rPr lang="fa-IR" b="1" dirty="0">
                <a:solidFill>
                  <a:srgbClr val="FF3300"/>
                </a:solidFill>
              </a:rPr>
              <a:t>علل احتمالی و پیامد</a:t>
            </a:r>
            <a:r>
              <a:rPr lang="fa-IR" sz="2800" b="1" dirty="0" smtClean="0">
                <a:solidFill>
                  <a:srgbClr val="FF3300"/>
                </a:solidFill>
              </a:rPr>
              <a:t>:</a:t>
            </a:r>
          </a:p>
          <a:p>
            <a:pPr>
              <a:buNone/>
            </a:pPr>
            <a:r>
              <a:rPr lang="fa-IR" sz="2800" dirty="0" smtClean="0"/>
              <a:t>تحریک</a:t>
            </a:r>
            <a:r>
              <a:rPr lang="fa-IR" sz="2800" b="1" dirty="0" smtClean="0">
                <a:solidFill>
                  <a:srgbClr val="FF3300"/>
                </a:solidFill>
              </a:rPr>
              <a:t> </a:t>
            </a:r>
            <a:r>
              <a:rPr lang="fa-IR" sz="2800" dirty="0"/>
              <a:t>مزمن با دخانیات(تنباکو</a:t>
            </a:r>
            <a:r>
              <a:rPr lang="fa-IR" sz="2800" dirty="0" smtClean="0"/>
              <a:t>)</a:t>
            </a:r>
            <a:endParaRPr lang="fa-IR" sz="2800" dirty="0"/>
          </a:p>
          <a:p>
            <a:pPr>
              <a:buNone/>
            </a:pPr>
            <a:r>
              <a:rPr lang="fa-IR" b="1" dirty="0">
                <a:solidFill>
                  <a:srgbClr val="C00000"/>
                </a:solidFill>
              </a:rPr>
              <a:t>تدابیر پرستاری</a:t>
            </a:r>
            <a:r>
              <a:rPr lang="fa-IR" b="1" dirty="0" smtClean="0">
                <a:solidFill>
                  <a:srgbClr val="C00000"/>
                </a:solidFill>
              </a:rPr>
              <a:t>:</a:t>
            </a:r>
            <a:endParaRPr lang="fa-IR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fa-IR" sz="2800" dirty="0"/>
              <a:t>قطع مصرف دخانیات.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572008"/>
            <a:ext cx="1214433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89" name="Picture 1" descr="G:\ \اسلاید\741572271001394199148231212203485913251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66907">
            <a:off x="621724" y="666364"/>
            <a:ext cx="1714500" cy="133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G:\ \گوارش\ن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939464">
            <a:off x="910264" y="3490371"/>
            <a:ext cx="22860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کرایتوپلازی(</a:t>
            </a:r>
            <a:r>
              <a:rPr lang="en-US" sz="3600" dirty="0" err="1">
                <a:solidFill>
                  <a:srgbClr val="FF0000"/>
                </a:solidFill>
              </a:rPr>
              <a:t>Krythoplakia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>
                <a:solidFill>
                  <a:srgbClr val="6600FF"/>
                </a:solidFill>
              </a:rPr>
              <a:t>علایم ونشانه ها:</a:t>
            </a:r>
          </a:p>
          <a:p>
            <a:pPr>
              <a:buNone/>
            </a:pPr>
            <a:r>
              <a:rPr lang="fa-IR" sz="2800" dirty="0"/>
              <a:t>تکه های قرمز رنگ روی غشای مخاطی دهان.</a:t>
            </a:r>
          </a:p>
          <a:p>
            <a:pPr>
              <a:buNone/>
            </a:pPr>
            <a:r>
              <a:rPr lang="fa-IR" b="1" dirty="0" smtClean="0">
                <a:solidFill>
                  <a:srgbClr val="6600FF"/>
                </a:solidFill>
              </a:rPr>
              <a:t>علل احتمالی وپیامد:</a:t>
            </a:r>
          </a:p>
          <a:p>
            <a:pPr>
              <a:buNone/>
            </a:pPr>
            <a:r>
              <a:rPr lang="fa-IR" sz="2800" dirty="0" smtClean="0"/>
              <a:t>التهاب </a:t>
            </a:r>
            <a:r>
              <a:rPr lang="fa-IR" sz="2800" dirty="0"/>
              <a:t>غیر اختصاصی.</a:t>
            </a:r>
          </a:p>
          <a:p>
            <a:pPr>
              <a:buNone/>
            </a:pPr>
            <a:r>
              <a:rPr lang="fa-IR" sz="2800" dirty="0"/>
              <a:t>بیشتر درسالمندان دیده می شود</a:t>
            </a:r>
            <a:r>
              <a:rPr lang="fa-IR" sz="2800" dirty="0" smtClean="0"/>
              <a:t>.</a:t>
            </a:r>
          </a:p>
          <a:p>
            <a:pPr>
              <a:buNone/>
            </a:pPr>
            <a:r>
              <a:rPr lang="fa-IR" b="1" dirty="0" smtClean="0">
                <a:solidFill>
                  <a:srgbClr val="6600FF"/>
                </a:solidFill>
              </a:rPr>
              <a:t>تدابیر پرستاری:</a:t>
            </a:r>
            <a:endParaRPr lang="fa-IR" b="1" dirty="0">
              <a:solidFill>
                <a:srgbClr val="6600FF"/>
              </a:solidFill>
            </a:endParaRPr>
          </a:p>
          <a:p>
            <a:pPr marL="0" indent="0">
              <a:buNone/>
            </a:pPr>
            <a:r>
              <a:rPr lang="fa-IR" sz="2800" dirty="0" smtClean="0"/>
              <a:t>خوردن مایعات،رعایت بهداشت دهان</a:t>
            </a:r>
            <a:endParaRPr lang="fa-IR" sz="2800" dirty="0"/>
          </a:p>
        </p:txBody>
      </p:sp>
      <p:pic>
        <p:nvPicPr>
          <p:cNvPr id="9219" name="Picture 3" descr="G:\ \گوارش\ک1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214686"/>
            <a:ext cx="3857652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endParaRPr lang="fa-IR" dirty="0"/>
          </a:p>
          <a:p>
            <a:pPr>
              <a:buNone/>
            </a:pPr>
            <a:r>
              <a:rPr lang="fa-IR" sz="3600" dirty="0" smtClean="0">
                <a:solidFill>
                  <a:srgbClr val="C00000"/>
                </a:solidFill>
              </a:rPr>
              <a:t>کاپوسی </a:t>
            </a:r>
            <a:r>
              <a:rPr lang="fa-IR" sz="3600" dirty="0">
                <a:solidFill>
                  <a:srgbClr val="C00000"/>
                </a:solidFill>
              </a:rPr>
              <a:t>سارکوما(</a:t>
            </a:r>
            <a:r>
              <a:rPr lang="en-US" sz="3600" dirty="0">
                <a:solidFill>
                  <a:srgbClr val="C00000"/>
                </a:solidFill>
              </a:rPr>
              <a:t>(</a:t>
            </a:r>
            <a:r>
              <a:rPr lang="en-US" sz="3600" dirty="0" err="1">
                <a:solidFill>
                  <a:srgbClr val="C00000"/>
                </a:solidFill>
              </a:rPr>
              <a:t>Kaposis</a:t>
            </a:r>
            <a:r>
              <a:rPr lang="en-US" sz="3600" dirty="0">
                <a:solidFill>
                  <a:srgbClr val="C00000"/>
                </a:solidFill>
              </a:rPr>
              <a:t> sarcoma</a:t>
            </a:r>
            <a:r>
              <a:rPr lang="fa-IR" sz="3600" dirty="0">
                <a:solidFill>
                  <a:srgbClr val="C00000"/>
                </a:solidFill>
              </a:rPr>
              <a:t>:</a:t>
            </a:r>
          </a:p>
          <a:p>
            <a:pPr>
              <a:buNone/>
            </a:pPr>
            <a:r>
              <a:rPr lang="fa-IR" b="1" dirty="0">
                <a:solidFill>
                  <a:srgbClr val="6600FF"/>
                </a:solidFill>
              </a:rPr>
              <a:t>علایم ونشانه ها</a:t>
            </a:r>
            <a:r>
              <a:rPr lang="fa-IR" sz="2800" b="1" dirty="0">
                <a:solidFill>
                  <a:srgbClr val="6600FF"/>
                </a:solidFill>
              </a:rPr>
              <a:t>:</a:t>
            </a:r>
            <a:r>
              <a:rPr lang="fa-IR" sz="2800" dirty="0"/>
              <a:t>ابتدا</a:t>
            </a:r>
            <a:r>
              <a:rPr lang="fa-IR" sz="2800" b="1" dirty="0">
                <a:solidFill>
                  <a:srgbClr val="6600FF"/>
                </a:solidFill>
              </a:rPr>
              <a:t> </a:t>
            </a:r>
            <a:r>
              <a:rPr lang="fa-IR" sz="2800" dirty="0"/>
              <a:t>بر روی مخاط دهان وصورت ضایعاتی </a:t>
            </a:r>
          </a:p>
          <a:p>
            <a:pPr>
              <a:buNone/>
            </a:pPr>
            <a:r>
              <a:rPr lang="fa-IR" sz="2800" dirty="0"/>
              <a:t>قرمز،بنفش یاآبی دیده می شود.</a:t>
            </a:r>
          </a:p>
          <a:p>
            <a:pPr>
              <a:buNone/>
            </a:pPr>
            <a:r>
              <a:rPr lang="fa-IR" sz="2800" dirty="0"/>
              <a:t>ممکن است به شکل منفرد یا متعدد باشد.</a:t>
            </a:r>
          </a:p>
          <a:p>
            <a:pPr>
              <a:buNone/>
            </a:pPr>
            <a:r>
              <a:rPr lang="fa-IR" sz="2800" dirty="0"/>
              <a:t>ممکن است صاف یا برجسته باشد.</a:t>
            </a:r>
          </a:p>
          <a:p>
            <a:pPr>
              <a:buNone/>
            </a:pPr>
            <a:r>
              <a:rPr lang="fa-IR" b="1" dirty="0">
                <a:solidFill>
                  <a:srgbClr val="990033"/>
                </a:solidFill>
              </a:rPr>
              <a:t>علل احتمالی وپیامد</a:t>
            </a:r>
            <a:r>
              <a:rPr lang="fa-IR" sz="2800" b="1" dirty="0" smtClean="0">
                <a:solidFill>
                  <a:srgbClr val="990033"/>
                </a:solidFill>
              </a:rPr>
              <a:t>:</a:t>
            </a:r>
          </a:p>
          <a:p>
            <a:pPr>
              <a:buNone/>
            </a:pPr>
            <a:r>
              <a:rPr lang="fa-IR" sz="2800" dirty="0" smtClean="0"/>
              <a:t>آلودگی</a:t>
            </a:r>
            <a:r>
              <a:rPr lang="fa-IR" sz="2800" b="1" dirty="0" smtClean="0">
                <a:solidFill>
                  <a:srgbClr val="6600FF"/>
                </a:solidFill>
              </a:rPr>
              <a:t> </a:t>
            </a:r>
            <a:r>
              <a:rPr lang="fa-IR" sz="2800" dirty="0"/>
              <a:t>با ویروس ایدز.</a:t>
            </a:r>
          </a:p>
          <a:p>
            <a:pPr>
              <a:buNone/>
            </a:pPr>
            <a:r>
              <a:rPr lang="fa-IR" b="1" dirty="0">
                <a:solidFill>
                  <a:srgbClr val="6600FF"/>
                </a:solidFill>
              </a:rPr>
              <a:t>تدابیر پرستاری:</a:t>
            </a:r>
            <a:r>
              <a:rPr lang="fa-IR" dirty="0"/>
              <a:t>آ</a:t>
            </a:r>
            <a:r>
              <a:rPr lang="fa-IR" sz="2800" dirty="0"/>
              <a:t>موزش</a:t>
            </a:r>
            <a:r>
              <a:rPr lang="fa-IR" b="1" dirty="0"/>
              <a:t> </a:t>
            </a:r>
            <a:r>
              <a:rPr lang="fa-IR" sz="2800" dirty="0"/>
              <a:t>به بیمار درمورد عوارض ناشی از</a:t>
            </a:r>
          </a:p>
          <a:p>
            <a:pPr>
              <a:buNone/>
            </a:pPr>
            <a:r>
              <a:rPr lang="fa-IR" sz="2800" dirty="0"/>
              <a:t>درمان.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10242" name="Picture 2" descr="G:\ \گوارش\کاپوسی2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571744"/>
            <a:ext cx="2533334" cy="1809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G:\ \تم جدید\imagesCA5HRRG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929198"/>
            <a:ext cx="1571604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dirty="0">
                <a:solidFill>
                  <a:srgbClr val="C00000"/>
                </a:solidFill>
              </a:rPr>
              <a:t>ناهنجاری های لثه 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3600" dirty="0">
                <a:solidFill>
                  <a:srgbClr val="FF0000"/>
                </a:solidFill>
              </a:rPr>
              <a:t>التهاب لثه(</a:t>
            </a:r>
            <a:r>
              <a:rPr lang="en-US" sz="3600" dirty="0">
                <a:solidFill>
                  <a:srgbClr val="FF0000"/>
                </a:solidFill>
              </a:rPr>
              <a:t>(Gingivitis</a:t>
            </a:r>
            <a:r>
              <a:rPr lang="fa-IR" sz="3600" dirty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fa-IR" b="1" dirty="0">
                <a:solidFill>
                  <a:srgbClr val="003300"/>
                </a:solidFill>
              </a:rPr>
              <a:t>علایم ونشانه ها:</a:t>
            </a:r>
            <a:r>
              <a:rPr lang="fa-IR" sz="2800" dirty="0"/>
              <a:t>لثه</a:t>
            </a:r>
            <a:r>
              <a:rPr lang="fa-IR" sz="2800" b="1" dirty="0">
                <a:solidFill>
                  <a:srgbClr val="003300"/>
                </a:solidFill>
              </a:rPr>
              <a:t> </a:t>
            </a:r>
            <a:r>
              <a:rPr lang="fa-IR" sz="2800" dirty="0"/>
              <a:t>های دردناک،ملتهب ومتورم.لثه ها با </a:t>
            </a:r>
          </a:p>
          <a:p>
            <a:pPr>
              <a:buNone/>
            </a:pPr>
            <a:r>
              <a:rPr lang="fa-IR" sz="2800" dirty="0"/>
              <a:t>کوچکترین تماسی دچار خون ریزی می شوند.</a:t>
            </a:r>
          </a:p>
          <a:p>
            <a:pPr>
              <a:buNone/>
            </a:pPr>
            <a:r>
              <a:rPr lang="fa-IR" b="1" dirty="0">
                <a:solidFill>
                  <a:srgbClr val="663300"/>
                </a:solidFill>
              </a:rPr>
              <a:t>علل احتمالی </a:t>
            </a:r>
            <a:r>
              <a:rPr lang="fa-IR" b="1" dirty="0" smtClean="0">
                <a:solidFill>
                  <a:srgbClr val="663300"/>
                </a:solidFill>
              </a:rPr>
              <a:t>وپیامد:</a:t>
            </a:r>
          </a:p>
          <a:p>
            <a:pPr>
              <a:buNone/>
            </a:pPr>
            <a:r>
              <a:rPr lang="fa-IR" sz="2800" dirty="0" smtClean="0"/>
              <a:t>بهداشت</a:t>
            </a:r>
            <a:r>
              <a:rPr lang="fa-IR" sz="2800" b="1" dirty="0" smtClean="0">
                <a:solidFill>
                  <a:srgbClr val="663300"/>
                </a:solidFill>
              </a:rPr>
              <a:t> </a:t>
            </a:r>
            <a:r>
              <a:rPr lang="fa-IR" sz="2800" dirty="0" smtClean="0"/>
              <a:t>بد دهان.</a:t>
            </a:r>
          </a:p>
          <a:p>
            <a:pPr>
              <a:buNone/>
            </a:pPr>
            <a:r>
              <a:rPr lang="fa-IR" sz="2800" dirty="0" smtClean="0"/>
              <a:t>لثه ها درواکنش به فرآیندهای طبیعی مثل بلوغ و حاملگی ممکن است </a:t>
            </a:r>
          </a:p>
          <a:p>
            <a:pPr>
              <a:buNone/>
            </a:pPr>
            <a:r>
              <a:rPr lang="fa-IR" sz="2800" dirty="0" smtClean="0"/>
              <a:t>متورم شوند.</a:t>
            </a:r>
          </a:p>
          <a:p>
            <a:pPr>
              <a:buNone/>
            </a:pPr>
            <a:r>
              <a:rPr lang="fa-IR" b="1" dirty="0" smtClean="0">
                <a:solidFill>
                  <a:srgbClr val="003300"/>
                </a:solidFill>
              </a:rPr>
              <a:t>تدابیر </a:t>
            </a:r>
            <a:r>
              <a:rPr lang="fa-IR" b="1" dirty="0">
                <a:solidFill>
                  <a:srgbClr val="003300"/>
                </a:solidFill>
              </a:rPr>
              <a:t>پرستاری</a:t>
            </a:r>
            <a:r>
              <a:rPr lang="fa-IR" b="1" dirty="0" smtClean="0">
                <a:solidFill>
                  <a:srgbClr val="003300"/>
                </a:solidFill>
              </a:rPr>
              <a:t>:</a:t>
            </a:r>
          </a:p>
          <a:p>
            <a:pPr>
              <a:buNone/>
            </a:pPr>
            <a:r>
              <a:rPr lang="fa-IR" sz="2800" dirty="0" smtClean="0"/>
              <a:t>آموزش</a:t>
            </a:r>
            <a:r>
              <a:rPr lang="fa-IR" sz="2800" b="1" dirty="0" smtClean="0">
                <a:solidFill>
                  <a:srgbClr val="003300"/>
                </a:solidFill>
              </a:rPr>
              <a:t> </a:t>
            </a:r>
            <a:r>
              <a:rPr lang="fa-IR" sz="2800" dirty="0"/>
              <a:t>بیمار در مورد نحوه رعایت </a:t>
            </a:r>
            <a:r>
              <a:rPr lang="fa-IR" sz="2800" dirty="0" smtClean="0"/>
              <a:t>بهداشت دهان.</a:t>
            </a:r>
            <a:endParaRPr lang="fa-IR" sz="2800" dirty="0"/>
          </a:p>
        </p:txBody>
      </p:sp>
      <p:pic>
        <p:nvPicPr>
          <p:cNvPr id="13314" name="Picture 2" descr="G:\ \گوارش\التهاب لثه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714620"/>
            <a:ext cx="2561905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G:\ \تم جدید\imagesCA5HRRG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500570"/>
            <a:ext cx="1071538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01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696"/>
            <a:ext cx="8686800" cy="54334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3900" dirty="0">
                <a:solidFill>
                  <a:srgbClr val="FF0000"/>
                </a:solidFill>
              </a:rPr>
              <a:t>التهاب لثه همراه نکروز(</a:t>
            </a:r>
            <a:r>
              <a:rPr lang="en-US" sz="3900" dirty="0">
                <a:solidFill>
                  <a:srgbClr val="FF0000"/>
                </a:solidFill>
              </a:rPr>
              <a:t>Necrotizing gingivitis</a:t>
            </a:r>
            <a:r>
              <a:rPr lang="fa-IR" sz="3900" dirty="0" smtClean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sz="3500" b="1" dirty="0" smtClean="0">
                <a:solidFill>
                  <a:srgbClr val="003300"/>
                </a:solidFill>
              </a:rPr>
              <a:t>علایم ونشانه ها:</a:t>
            </a:r>
            <a:endParaRPr lang="fa-IR" sz="3500" b="1" dirty="0">
              <a:solidFill>
                <a:srgbClr val="003300"/>
              </a:solidFill>
            </a:endParaRPr>
          </a:p>
          <a:p>
            <a:pPr>
              <a:buNone/>
            </a:pPr>
            <a:r>
              <a:rPr lang="fa-IR" sz="2800" dirty="0" smtClean="0"/>
              <a:t>زخم </a:t>
            </a:r>
            <a:r>
              <a:rPr lang="fa-IR" sz="2800" dirty="0"/>
              <a:t>هایی با پوسته کاذب خاکستری مایل به سفید روی لبه های</a:t>
            </a:r>
          </a:p>
          <a:p>
            <a:pPr>
              <a:buNone/>
            </a:pPr>
            <a:r>
              <a:rPr lang="fa-IR" sz="2800" dirty="0"/>
              <a:t>لثه ها،مخاط دهان،لوزه ها وحلق. همراه با بوی </a:t>
            </a:r>
            <a:r>
              <a:rPr lang="fa-IR" sz="2800" dirty="0" smtClean="0"/>
              <a:t>بد،خونریزی ودرد.</a:t>
            </a:r>
          </a:p>
          <a:p>
            <a:pPr>
              <a:buNone/>
            </a:pPr>
            <a:r>
              <a:rPr lang="fa-IR" b="1" dirty="0" smtClean="0">
                <a:solidFill>
                  <a:srgbClr val="990033"/>
                </a:solidFill>
              </a:rPr>
              <a:t>علل </a:t>
            </a:r>
            <a:r>
              <a:rPr lang="fa-IR" b="1" dirty="0">
                <a:solidFill>
                  <a:srgbClr val="990033"/>
                </a:solidFill>
              </a:rPr>
              <a:t>احتمالی وپیامد</a:t>
            </a:r>
            <a:r>
              <a:rPr lang="fa-IR" dirty="0">
                <a:solidFill>
                  <a:srgbClr val="990033"/>
                </a:solidFill>
              </a:rPr>
              <a:t>:</a:t>
            </a:r>
            <a:r>
              <a:rPr lang="fa-IR" sz="2800" dirty="0"/>
              <a:t>عدم رعایت بهداشت دهان،عفونت </a:t>
            </a:r>
            <a:r>
              <a:rPr lang="fa-IR" sz="2800" dirty="0" smtClean="0"/>
              <a:t>باکتریال</a:t>
            </a:r>
            <a:r>
              <a:rPr lang="fa-IR" sz="2800" dirty="0"/>
              <a:t>،</a:t>
            </a:r>
          </a:p>
          <a:p>
            <a:pPr>
              <a:buNone/>
            </a:pPr>
            <a:r>
              <a:rPr lang="fa-IR" sz="2800" dirty="0"/>
              <a:t>نداشتن استراحت کافی،تنیدگی عاطفی،مصرف سیگاروتغذیه </a:t>
            </a:r>
            <a:r>
              <a:rPr lang="fa-IR" sz="2800" dirty="0" smtClean="0"/>
              <a:t>بد</a:t>
            </a:r>
            <a:endParaRPr lang="fa-IR" sz="2800" dirty="0"/>
          </a:p>
          <a:p>
            <a:pPr>
              <a:buNone/>
            </a:pPr>
            <a:r>
              <a:rPr lang="fa-IR" sz="2800" dirty="0"/>
              <a:t>ازعوامل ایجاد کننده هستند.</a:t>
            </a:r>
          </a:p>
          <a:p>
            <a:pPr>
              <a:buNone/>
            </a:pPr>
            <a:r>
              <a:rPr lang="fa-IR" b="1" dirty="0">
                <a:solidFill>
                  <a:srgbClr val="0000FF"/>
                </a:solidFill>
              </a:rPr>
              <a:t>تدابیر پرستاری</a:t>
            </a:r>
            <a:r>
              <a:rPr lang="fa-IR" b="1" dirty="0" smtClean="0">
                <a:solidFill>
                  <a:srgbClr val="0000FF"/>
                </a:solidFill>
              </a:rPr>
              <a:t>:</a:t>
            </a:r>
          </a:p>
          <a:p>
            <a:pPr>
              <a:buNone/>
            </a:pPr>
            <a:r>
              <a:rPr lang="fa-IR" sz="2800" dirty="0" smtClean="0"/>
              <a:t>آموزش</a:t>
            </a:r>
            <a:r>
              <a:rPr lang="fa-IR" sz="2800" b="1" dirty="0" smtClean="0">
                <a:solidFill>
                  <a:srgbClr val="0000FF"/>
                </a:solidFill>
              </a:rPr>
              <a:t> </a:t>
            </a:r>
            <a:r>
              <a:rPr lang="fa-IR" sz="2800" dirty="0"/>
              <a:t>بیمار جهت رعایت بهداشت </a:t>
            </a:r>
            <a:r>
              <a:rPr lang="fa-IR" sz="2800" dirty="0" smtClean="0"/>
              <a:t>دهان.</a:t>
            </a:r>
            <a:endParaRPr lang="fa-IR" sz="2800" dirty="0"/>
          </a:p>
          <a:p>
            <a:pPr>
              <a:buNone/>
            </a:pPr>
            <a:r>
              <a:rPr lang="fa-IR" sz="2800" dirty="0"/>
              <a:t>اجتناب ازمحرک ها مثل سیگارو غذاهای تند.</a:t>
            </a:r>
          </a:p>
        </p:txBody>
      </p:sp>
      <p:pic>
        <p:nvPicPr>
          <p:cNvPr id="14338" name="Picture 2" descr="G:\ \گوارش\ال ن 2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857628"/>
            <a:ext cx="2895600" cy="1362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4143380"/>
            <a:ext cx="1071570" cy="857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5799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42908" y="476672"/>
            <a:ext cx="8829708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التهاب </a:t>
            </a:r>
            <a:r>
              <a:rPr lang="fa-IR" dirty="0">
                <a:solidFill>
                  <a:srgbClr val="FF0000"/>
                </a:solidFill>
              </a:rPr>
              <a:t>دهان ولثه ویروسی(</a:t>
            </a:r>
            <a:r>
              <a:rPr lang="en-US" dirty="0">
                <a:solidFill>
                  <a:srgbClr val="FF0000"/>
                </a:solidFill>
              </a:rPr>
              <a:t>(Herpetic </a:t>
            </a:r>
            <a:r>
              <a:rPr lang="en-US" dirty="0" err="1">
                <a:solidFill>
                  <a:srgbClr val="FF0000"/>
                </a:solidFill>
              </a:rPr>
              <a:t>gingivostomatitis</a:t>
            </a:r>
            <a:r>
              <a:rPr lang="fa-IR" sz="3500" dirty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fa-IR" b="1" dirty="0">
                <a:solidFill>
                  <a:srgbClr val="0000FF"/>
                </a:solidFill>
              </a:rPr>
              <a:t>علایم ونشانه ها:</a:t>
            </a:r>
            <a:r>
              <a:rPr lang="fa-IR" sz="2800" dirty="0"/>
              <a:t>احساس</a:t>
            </a:r>
            <a:r>
              <a:rPr lang="fa-IR" sz="2800" b="1" dirty="0">
                <a:solidFill>
                  <a:srgbClr val="0000FF"/>
                </a:solidFill>
              </a:rPr>
              <a:t> </a:t>
            </a:r>
            <a:r>
              <a:rPr lang="fa-IR" sz="2800" dirty="0"/>
              <a:t>سوزش در دهان همراه با ظهور</a:t>
            </a:r>
          </a:p>
          <a:p>
            <a:pPr>
              <a:buNone/>
            </a:pPr>
            <a:r>
              <a:rPr lang="fa-IR" sz="2800" dirty="0"/>
              <a:t>وزیکول های کوچک.</a:t>
            </a:r>
          </a:p>
          <a:p>
            <a:pPr>
              <a:buNone/>
            </a:pPr>
            <a:r>
              <a:rPr lang="fa-IR" b="1" dirty="0">
                <a:solidFill>
                  <a:srgbClr val="990033"/>
                </a:solidFill>
              </a:rPr>
              <a:t>علل احتمالی وپیامد:</a:t>
            </a:r>
            <a:r>
              <a:rPr lang="fa-IR" sz="2800" dirty="0"/>
              <a:t>ویروس هرپس سیمپلکس.</a:t>
            </a:r>
          </a:p>
          <a:p>
            <a:pPr>
              <a:buNone/>
            </a:pPr>
            <a:r>
              <a:rPr lang="fa-IR" sz="2800" dirty="0"/>
              <a:t>بیشتر درافراد دارای ضعف ایمنی ایجاد می شود.</a:t>
            </a:r>
          </a:p>
          <a:p>
            <a:pPr>
              <a:buNone/>
            </a:pPr>
            <a:r>
              <a:rPr lang="fa-IR" sz="2800" dirty="0"/>
              <a:t>ممکن است همراه با عفونت </a:t>
            </a:r>
            <a:r>
              <a:rPr lang="fa-IR" sz="2800" dirty="0" smtClean="0"/>
              <a:t>هادیده شود. </a:t>
            </a:r>
          </a:p>
          <a:p>
            <a:pPr>
              <a:buNone/>
            </a:pPr>
            <a:r>
              <a:rPr lang="fa-IR" b="1" dirty="0" smtClean="0">
                <a:solidFill>
                  <a:srgbClr val="0000FF"/>
                </a:solidFill>
              </a:rPr>
              <a:t>تدابیر </a:t>
            </a:r>
            <a:r>
              <a:rPr lang="fa-IR" b="1" dirty="0">
                <a:solidFill>
                  <a:srgbClr val="0000FF"/>
                </a:solidFill>
              </a:rPr>
              <a:t>پرستاری:</a:t>
            </a:r>
            <a:r>
              <a:rPr lang="fa-IR" dirty="0"/>
              <a:t>ا</a:t>
            </a:r>
            <a:r>
              <a:rPr lang="fa-IR" sz="2800" dirty="0"/>
              <a:t>ستفاده ار بی حس کننده های تجویز شده.</a:t>
            </a:r>
          </a:p>
          <a:p>
            <a:pPr>
              <a:buNone/>
            </a:pPr>
            <a:r>
              <a:rPr lang="fa-IR" sz="2800" dirty="0"/>
              <a:t>استفاده از مخدرها در صورت درد شدید.</a:t>
            </a:r>
          </a:p>
          <a:p>
            <a:pPr>
              <a:buNone/>
            </a:pPr>
            <a:r>
              <a:rPr lang="fa-IR" sz="2800" dirty="0"/>
              <a:t>استفاده از داروهای ضدویروس» آسکیلوویر</a:t>
            </a:r>
          </a:p>
        </p:txBody>
      </p:sp>
      <p:pic>
        <p:nvPicPr>
          <p:cNvPr id="15362" name="Picture 2" descr="G:\ \گوارش\ال و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928802"/>
            <a:ext cx="24003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G:\ \تم جدید\imagesCA5HRRG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4357694"/>
            <a:ext cx="1071538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161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70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770" decel="100000"/>
                                        <p:tgtEl>
                                          <p:spTgt spid="153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77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7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9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6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8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5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7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20688"/>
            <a:ext cx="8686800" cy="5505475"/>
          </a:xfrm>
        </p:spPr>
        <p:txBody>
          <a:bodyPr/>
          <a:lstStyle/>
          <a:p>
            <a:pPr>
              <a:buNone/>
            </a:pPr>
            <a:endParaRPr lang="fa-IR" sz="36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التهاب </a:t>
            </a:r>
            <a:r>
              <a:rPr lang="fa-IR" sz="3600" dirty="0">
                <a:solidFill>
                  <a:srgbClr val="FF0000"/>
                </a:solidFill>
              </a:rPr>
              <a:t>بافت های اطراف دندان(</a:t>
            </a:r>
            <a:r>
              <a:rPr lang="en-US" sz="3600" dirty="0">
                <a:solidFill>
                  <a:srgbClr val="FF0000"/>
                </a:solidFill>
              </a:rPr>
              <a:t>Periodontitis</a:t>
            </a:r>
            <a:r>
              <a:rPr lang="fa-IR" sz="3600" dirty="0">
                <a:solidFill>
                  <a:srgbClr val="FF0000"/>
                </a:solidFill>
              </a:rPr>
              <a:t>):</a:t>
            </a:r>
          </a:p>
          <a:p>
            <a:pPr>
              <a:buNone/>
            </a:pPr>
            <a:r>
              <a:rPr lang="fa-IR" b="1" dirty="0">
                <a:solidFill>
                  <a:srgbClr val="7030A0"/>
                </a:solidFill>
              </a:rPr>
              <a:t>علایم ونشانه ها:</a:t>
            </a:r>
            <a:r>
              <a:rPr lang="fa-IR" dirty="0"/>
              <a:t>ممکن</a:t>
            </a:r>
            <a:r>
              <a:rPr lang="fa-IR" b="1" dirty="0">
                <a:solidFill>
                  <a:srgbClr val="7030A0"/>
                </a:solidFill>
              </a:rPr>
              <a:t> </a:t>
            </a:r>
            <a:r>
              <a:rPr lang="fa-IR" dirty="0"/>
              <a:t>است باعث خونریزی،عفونت،عقب</a:t>
            </a:r>
          </a:p>
          <a:p>
            <a:pPr>
              <a:buNone/>
            </a:pPr>
            <a:r>
              <a:rPr lang="fa-IR" dirty="0"/>
              <a:t>رفتن لثه ها،شل شدن دندان ها وحتی افتادن دندان ها شود.</a:t>
            </a:r>
          </a:p>
          <a:p>
            <a:pPr>
              <a:buNone/>
            </a:pPr>
            <a:r>
              <a:rPr lang="fa-IR" b="1" dirty="0">
                <a:solidFill>
                  <a:srgbClr val="003300"/>
                </a:solidFill>
              </a:rPr>
              <a:t>علل احتمالی وپیامد:</a:t>
            </a:r>
            <a:r>
              <a:rPr lang="fa-IR" sz="2800" dirty="0"/>
              <a:t>ممکن است ناشی از عدم درمان </a:t>
            </a:r>
            <a:r>
              <a:rPr lang="fa-IR" sz="2800" dirty="0" smtClean="0"/>
              <a:t>التهاب لثه باشد.</a:t>
            </a:r>
            <a:endParaRPr lang="fa-IR" sz="2800" dirty="0"/>
          </a:p>
          <a:p>
            <a:pPr>
              <a:buNone/>
            </a:pPr>
            <a:r>
              <a:rPr lang="fa-IR" sz="2800" dirty="0" smtClean="0"/>
              <a:t>عدم </a:t>
            </a:r>
            <a:r>
              <a:rPr lang="fa-IR" sz="2800" dirty="0"/>
              <a:t>رعایت بهداشت دندان ها و فقر مواد غذایی.</a:t>
            </a:r>
          </a:p>
          <a:p>
            <a:pPr>
              <a:buNone/>
            </a:pPr>
            <a:r>
              <a:rPr lang="fa-IR" b="1" dirty="0">
                <a:solidFill>
                  <a:srgbClr val="6600FF"/>
                </a:solidFill>
              </a:rPr>
              <a:t>تدابیر پرستاری:</a:t>
            </a:r>
          </a:p>
          <a:p>
            <a:pPr>
              <a:buNone/>
            </a:pPr>
            <a:r>
              <a:rPr lang="fa-IR" sz="2800" dirty="0"/>
              <a:t>آموزش بیمار در زمینه چگونگی رعایت بهداشت دهان.</a:t>
            </a:r>
          </a:p>
          <a:p>
            <a:pPr>
              <a:buNone/>
            </a:pPr>
            <a:r>
              <a:rPr lang="fa-IR" sz="2800" dirty="0"/>
              <a:t>آموزش بیمار در مورد مراجعه به داندان پزشک.</a:t>
            </a:r>
          </a:p>
          <a:p>
            <a:pPr marL="0" indent="0">
              <a:buNone/>
            </a:pPr>
            <a:endParaRPr lang="fa-IR" dirty="0"/>
          </a:p>
        </p:txBody>
      </p:sp>
      <p:pic>
        <p:nvPicPr>
          <p:cNvPr id="16386" name="Picture 2" descr="G:\ \گوارش\التهاب بافتهای دندان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643314"/>
            <a:ext cx="2714644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4071942"/>
            <a:ext cx="1071570" cy="857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610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آبسه ی مربوط به آلوئول دندان </a:t>
            </a: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pPr>
              <a:buNone/>
            </a:pPr>
            <a:r>
              <a:rPr lang="fa-IR" sz="2800" b="1" dirty="0" smtClean="0"/>
              <a:t>تجمع چرک در اطراف نوک ریشه دندان</a:t>
            </a:r>
          </a:p>
          <a:p>
            <a:pPr>
              <a:buNone/>
            </a:pPr>
            <a:r>
              <a:rPr lang="fa-IR" sz="2800" dirty="0" smtClean="0"/>
              <a:t>به دو شکل؛ 1-حاد      التهاب ثانویه پولپ دندان 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2-مزمن      فرآیند عفونی با پیشرفت آهسته(آبسه کور)</a:t>
            </a:r>
          </a:p>
          <a:p>
            <a:pPr>
              <a:buNone/>
            </a:pPr>
            <a:r>
              <a:rPr lang="fa-IR" sz="2800" dirty="0" smtClean="0"/>
              <a:t> 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002060"/>
                </a:solidFill>
              </a:rPr>
              <a:t>تظاهرات بالینی:        </a:t>
            </a:r>
            <a:r>
              <a:rPr lang="fa-IR" sz="2800" dirty="0" smtClean="0"/>
              <a:t>التهاب سلولی وتورم بافت های صورت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          تب واحساس خستگی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dirty="0" smtClean="0"/>
          </a:p>
          <a:p>
            <a:endParaRPr lang="fa-IR" dirty="0" smtClean="0"/>
          </a:p>
        </p:txBody>
      </p:sp>
      <p:sp>
        <p:nvSpPr>
          <p:cNvPr id="7" name="Striped Right Arrow 6"/>
          <p:cNvSpPr/>
          <p:nvPr/>
        </p:nvSpPr>
        <p:spPr>
          <a:xfrm rot="10800000">
            <a:off x="5929322" y="2357430"/>
            <a:ext cx="428628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Striped Right Arrow 7"/>
          <p:cNvSpPr/>
          <p:nvPr/>
        </p:nvSpPr>
        <p:spPr>
          <a:xfrm rot="10800000">
            <a:off x="5643570" y="2857496"/>
            <a:ext cx="428628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490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00079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fa-IR" sz="36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fa-IR" sz="36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sz="3600" dirty="0" smtClean="0">
                <a:solidFill>
                  <a:srgbClr val="FF0000"/>
                </a:solidFill>
              </a:rPr>
              <a:t>تدابیر پزشکی </a:t>
            </a:r>
          </a:p>
          <a:p>
            <a:pPr>
              <a:buNone/>
            </a:pPr>
            <a:r>
              <a:rPr lang="fa-IR" sz="2800" dirty="0" smtClean="0"/>
              <a:t>درمراحل ابتدایی؛ایجاد سوراخ درپولپ دندان(انجام آسپیراسیون) </a:t>
            </a:r>
          </a:p>
          <a:p>
            <a:pPr>
              <a:buNone/>
            </a:pPr>
            <a:r>
              <a:rPr lang="fa-IR" sz="2800" dirty="0" smtClean="0"/>
              <a:t>تجویز آنتی بیوتیک ومسکن ها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36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fa-IR" sz="36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fa-IR" sz="3600" dirty="0" smtClean="0">
                <a:solidFill>
                  <a:srgbClr val="7030A0"/>
                </a:solidFill>
              </a:rPr>
              <a:t>تدابیر پرستاری </a:t>
            </a:r>
          </a:p>
          <a:p>
            <a:pPr>
              <a:buNone/>
            </a:pPr>
            <a:r>
              <a:rPr lang="fa-IR" sz="2800" dirty="0" smtClean="0"/>
              <a:t>کنترل بیمارازنظر خونریزی </a:t>
            </a:r>
          </a:p>
          <a:p>
            <a:pPr>
              <a:buNone/>
            </a:pPr>
            <a:r>
              <a:rPr lang="fa-IR" sz="2800" dirty="0" smtClean="0"/>
              <a:t>آموزش درمورد رژیم غذایی</a:t>
            </a:r>
          </a:p>
          <a:p>
            <a:pPr>
              <a:buNone/>
            </a:pPr>
            <a:r>
              <a:rPr lang="fa-IR" sz="2800" dirty="0" smtClean="0"/>
              <a:t>مراجعه بیماربه پزشک درموعد مقرر</a:t>
            </a:r>
          </a:p>
          <a:p>
            <a:pPr>
              <a:buNone/>
            </a:pPr>
            <a:r>
              <a:rPr lang="fa-IR" sz="2800" dirty="0" smtClean="0"/>
              <a:t> </a:t>
            </a:r>
          </a:p>
          <a:p>
            <a:pPr>
              <a:buNone/>
            </a:pPr>
            <a:endParaRPr lang="fa-IR" sz="2800" dirty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3000372"/>
            <a:ext cx="1023633" cy="1323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d:\Users\4970177521\Desktop\رزدبدبلدبد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500042"/>
            <a:ext cx="1231226" cy="1428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5750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بد بسته شدن دندان ها </a:t>
            </a:r>
            <a:endParaRPr lang="fa-IR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b="1" dirty="0" smtClean="0"/>
              <a:t>قرارگیری نا مرتب دندان ها</a:t>
            </a:r>
          </a:p>
          <a:p>
            <a:pPr>
              <a:buNone/>
            </a:pPr>
            <a:r>
              <a:rPr lang="fa-IR" sz="2800" dirty="0" smtClean="0"/>
              <a:t>این دندان ها؛مستعد پوسیدگی ،بیماریهای لثه،ایجاد صدمات روی </a:t>
            </a:r>
          </a:p>
          <a:p>
            <a:pPr>
              <a:buNone/>
            </a:pPr>
            <a:r>
              <a:rPr lang="fa-IR" sz="2800" dirty="0" smtClean="0"/>
              <a:t>استخوان ها وبافت های محافظ </a:t>
            </a:r>
          </a:p>
          <a:p>
            <a:pPr>
              <a:buNone/>
            </a:pPr>
            <a:r>
              <a:rPr lang="fa-IR" b="1" dirty="0" smtClean="0">
                <a:solidFill>
                  <a:srgbClr val="7030A0"/>
                </a:solidFill>
              </a:rPr>
              <a:t>درمان</a:t>
            </a:r>
          </a:p>
          <a:p>
            <a:pPr>
              <a:buNone/>
            </a:pPr>
            <a:r>
              <a:rPr lang="fa-IR" sz="2800" dirty="0" smtClean="0"/>
              <a:t>ارتودنسیت </a:t>
            </a:r>
          </a:p>
          <a:p>
            <a:pPr>
              <a:buNone/>
            </a:pPr>
            <a:r>
              <a:rPr lang="fa-IR" sz="2800" dirty="0" smtClean="0"/>
              <a:t>موعد درمان ، (12-13،آخرین دندان های دایمی روییده اند)</a:t>
            </a:r>
          </a:p>
          <a:p>
            <a:pPr>
              <a:buNone/>
            </a:pPr>
            <a:r>
              <a:rPr lang="fa-IR" sz="2800" dirty="0" smtClean="0"/>
              <a:t>درمان پیشگیری کننده؛از سن 5 سالگی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29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3387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>
              <a:buNone/>
            </a:pPr>
            <a:endParaRPr lang="fa-IR" b="1" dirty="0" smtClean="0"/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تدابیر پزشکی </a:t>
            </a:r>
          </a:p>
          <a:p>
            <a:pPr>
              <a:buNone/>
            </a:pPr>
            <a:r>
              <a:rPr lang="fa-IR" sz="2800" dirty="0" smtClean="0"/>
              <a:t>ارتودنسی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b="1" dirty="0" smtClean="0">
                <a:solidFill>
                  <a:srgbClr val="7030A0"/>
                </a:solidFill>
              </a:rPr>
              <a:t>تدابیر پرستاری </a:t>
            </a:r>
          </a:p>
          <a:p>
            <a:pPr>
              <a:buNone/>
            </a:pPr>
            <a:r>
              <a:rPr lang="fa-IR" sz="2800" dirty="0" smtClean="0"/>
              <a:t>رعایت بهداشت دهان </a:t>
            </a:r>
            <a:endParaRPr lang="fa-IR" sz="2800" dirty="0"/>
          </a:p>
        </p:txBody>
      </p:sp>
      <p:pic>
        <p:nvPicPr>
          <p:cNvPr id="2051" name="Picture 3" descr="d:\Users\4970177521\Desktop\رزدبدبلدبد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500042"/>
            <a:ext cx="923417" cy="1335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2500306"/>
            <a:ext cx="1095071" cy="1323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f833e6e8ad1ff23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772449">
            <a:off x="1348338" y="2162318"/>
            <a:ext cx="314327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605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اختلالات آرواره ای </a:t>
            </a:r>
            <a:endParaRPr lang="fa-IR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00200"/>
            <a:ext cx="8215370" cy="4525963"/>
          </a:xfrm>
        </p:spPr>
        <p:txBody>
          <a:bodyPr/>
          <a:lstStyle/>
          <a:p>
            <a:pPr>
              <a:buNone/>
            </a:pPr>
            <a:r>
              <a:rPr lang="fa-IR" sz="2800" dirty="0" smtClean="0"/>
              <a:t>وضعیت های غیرطبیعی موثربرروی فک پایین ومفصل گیجگاهی</a:t>
            </a:r>
          </a:p>
          <a:p>
            <a:pPr>
              <a:buNone/>
            </a:pPr>
            <a:r>
              <a:rPr lang="fa-IR" sz="2800" dirty="0" smtClean="0"/>
              <a:t>آرواره ای</a:t>
            </a:r>
          </a:p>
          <a:p>
            <a:pPr>
              <a:buNone/>
            </a:pPr>
            <a:r>
              <a:rPr lang="fa-IR" sz="2800" dirty="0" smtClean="0"/>
              <a:t> </a:t>
            </a:r>
            <a:r>
              <a:rPr lang="fa-IR" b="1" dirty="0" smtClean="0"/>
              <a:t>شامل؛</a:t>
            </a:r>
            <a:r>
              <a:rPr lang="fa-IR" sz="2800" dirty="0" smtClean="0"/>
              <a:t>ناهنجاری مادرزادی،سرطان،سندرم های ایجاد کننده درد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5" name="Picture 5" descr="d5fd674faeec93e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19115">
            <a:off x="747882" y="3894912"/>
            <a:ext cx="2762716" cy="2067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a6e9f292ab4ec18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732031">
            <a:off x="5671304" y="3951171"/>
            <a:ext cx="2233607" cy="1884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6373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rgbClr val="C00000"/>
                </a:solidFill>
              </a:rPr>
              <a:t>اختلالات مربوط به مفصل گیجگاهی –آرواره ای</a:t>
            </a:r>
            <a:endParaRPr lang="fa-IR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به سه گروه؛</a:t>
            </a:r>
          </a:p>
          <a:p>
            <a:pPr>
              <a:buFont typeface="Wingdings" pitchFamily="2" charset="2"/>
              <a:buChar char="v"/>
            </a:pPr>
            <a:r>
              <a:rPr lang="fa-IR" sz="2800" dirty="0" smtClean="0">
                <a:solidFill>
                  <a:srgbClr val="0070C0"/>
                </a:solidFill>
              </a:rPr>
              <a:t>درد عضلانی صورت </a:t>
            </a:r>
          </a:p>
          <a:p>
            <a:pPr lvl="3">
              <a:buFont typeface="Wingdings" pitchFamily="2" charset="2"/>
              <a:buChar char="v"/>
            </a:pPr>
            <a:r>
              <a:rPr lang="fa-IR" sz="2800" dirty="0" smtClean="0">
                <a:solidFill>
                  <a:schemeClr val="accent6">
                    <a:lumMod val="50000"/>
                  </a:schemeClr>
                </a:solidFill>
              </a:rPr>
              <a:t>  جابجایی داخلی مفصل </a:t>
            </a:r>
          </a:p>
          <a:p>
            <a:pPr lvl="6">
              <a:buFont typeface="Wingdings" pitchFamily="2" charset="2"/>
              <a:buChar char="v"/>
            </a:pPr>
            <a:r>
              <a:rPr lang="fa-IR" sz="2800" dirty="0">
                <a:solidFill>
                  <a:srgbClr val="FF0000"/>
                </a:solidFill>
              </a:rPr>
              <a:t> </a:t>
            </a:r>
            <a:r>
              <a:rPr lang="fa-IR" sz="2800" dirty="0" smtClean="0">
                <a:solidFill>
                  <a:srgbClr val="FF0000"/>
                </a:solidFill>
              </a:rPr>
              <a:t> بیماری دژنراتیو مفصل </a:t>
            </a:r>
          </a:p>
          <a:p>
            <a:pPr>
              <a:buNone/>
            </a:pPr>
            <a:endParaRPr lang="fa-IR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5268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تظاهرات بالینی </a:t>
            </a:r>
          </a:p>
          <a:p>
            <a:pPr>
              <a:buNone/>
            </a:pPr>
            <a:r>
              <a:rPr lang="fa-IR" sz="2800" dirty="0" smtClean="0"/>
              <a:t>درد </a:t>
            </a:r>
          </a:p>
          <a:p>
            <a:pPr>
              <a:buNone/>
            </a:pPr>
            <a:r>
              <a:rPr lang="fa-IR" sz="2800" dirty="0" smtClean="0"/>
              <a:t>محدودیت حرکت در آرواره </a:t>
            </a:r>
          </a:p>
          <a:p>
            <a:pPr>
              <a:buNone/>
            </a:pPr>
            <a:r>
              <a:rPr lang="fa-IR" sz="2800" dirty="0" smtClean="0"/>
              <a:t>افسردگی </a:t>
            </a:r>
          </a:p>
          <a:p>
            <a:pPr>
              <a:buNone/>
            </a:pPr>
            <a:r>
              <a:rPr lang="fa-IR" sz="2800" dirty="0" smtClean="0"/>
              <a:t>اختلالات شنوایی وسرگیجه</a:t>
            </a:r>
          </a:p>
          <a:p>
            <a:pPr>
              <a:buNone/>
            </a:pPr>
            <a:r>
              <a:rPr lang="fa-IR" sz="2800" dirty="0" smtClean="0"/>
              <a:t> </a:t>
            </a:r>
            <a:r>
              <a:rPr lang="fa-IR" b="1" dirty="0" smtClean="0">
                <a:solidFill>
                  <a:srgbClr val="002060"/>
                </a:solidFill>
              </a:rPr>
              <a:t>بررسی ویافته های تشخیصی</a:t>
            </a:r>
          </a:p>
          <a:p>
            <a:pPr>
              <a:buNone/>
            </a:pPr>
            <a:r>
              <a:rPr lang="fa-IR" b="1" dirty="0" smtClean="0">
                <a:solidFill>
                  <a:srgbClr val="002060"/>
                </a:solidFill>
              </a:rPr>
              <a:t> </a:t>
            </a:r>
            <a:r>
              <a:rPr lang="fa-IR" dirty="0" smtClean="0"/>
              <a:t>دیسفاژی </a:t>
            </a:r>
          </a:p>
          <a:p>
            <a:pPr>
              <a:buNone/>
            </a:pPr>
            <a:r>
              <a:rPr lang="fa-IR" dirty="0" smtClean="0"/>
              <a:t>سختی در جویدن</a:t>
            </a:r>
          </a:p>
          <a:p>
            <a:pPr>
              <a:buNone/>
            </a:pPr>
            <a:r>
              <a:rPr lang="fa-IR" dirty="0" smtClean="0"/>
              <a:t>عکس برداری با اشعه ایکس و</a:t>
            </a:r>
            <a:r>
              <a:rPr lang="en-US" dirty="0" smtClean="0"/>
              <a:t>MRI</a:t>
            </a:r>
            <a:r>
              <a:rPr lang="fa-IR" dirty="0" smtClean="0"/>
              <a:t> 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fa-IR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fa-IR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47253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/>
          </a:bodyPr>
          <a:lstStyle/>
          <a:p>
            <a:pPr>
              <a:buNone/>
            </a:pPr>
            <a:endParaRPr lang="fa-IR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None/>
            </a:pPr>
            <a:r>
              <a:rPr lang="fa-IR" b="1" dirty="0" smtClean="0">
                <a:solidFill>
                  <a:schemeClr val="accent3">
                    <a:lumMod val="50000"/>
                  </a:schemeClr>
                </a:solidFill>
              </a:rPr>
              <a:t>تدابیر پزشکی </a:t>
            </a:r>
          </a:p>
          <a:p>
            <a:pPr>
              <a:buNone/>
            </a:pPr>
            <a:r>
              <a:rPr lang="fa-IR" sz="2800" dirty="0" smtClean="0"/>
              <a:t>آموزش در مورد سامان دهی تنیدگی </a:t>
            </a:r>
          </a:p>
          <a:p>
            <a:pPr>
              <a:buNone/>
            </a:pPr>
            <a:r>
              <a:rPr lang="fa-IR" sz="2800" dirty="0" smtClean="0"/>
              <a:t>استفاده از داروهای ضدالتهاب استروئیدی،مشتقات تریاک</a:t>
            </a:r>
          </a:p>
          <a:p>
            <a:pPr>
              <a:buNone/>
            </a:pPr>
            <a:r>
              <a:rPr lang="fa-IR" sz="2800" dirty="0" smtClean="0"/>
              <a:t>استفاده ازمحافظ های داخل دهانی </a:t>
            </a: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درمان جراحی </a:t>
            </a:r>
          </a:p>
          <a:p>
            <a:pPr>
              <a:buNone/>
            </a:pPr>
            <a:r>
              <a:rPr lang="fa-IR" sz="2800" dirty="0" smtClean="0"/>
              <a:t>درشکستگی های ساده </a:t>
            </a:r>
          </a:p>
          <a:p>
            <a:pPr>
              <a:buNone/>
            </a:pPr>
            <a:r>
              <a:rPr lang="fa-IR" sz="2800" dirty="0" smtClean="0"/>
              <a:t>سندرم آرواره بلند وکوتاه</a:t>
            </a:r>
          </a:p>
          <a:p>
            <a:pPr>
              <a:buNone/>
            </a:pPr>
            <a:r>
              <a:rPr lang="fa-IR" sz="2800" dirty="0" smtClean="0"/>
              <a:t>صدمات شدید وارد برآرواره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7" name="Picture 3" descr="d:\Users\4970177521\Desktop\رزدبدبلدبد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14290"/>
            <a:ext cx="1280607" cy="1335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d:\Users\4970177521\Desktop\لبتلبتلبتبلت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3071810"/>
            <a:ext cx="1500198" cy="1163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0695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428604"/>
            <a:ext cx="8572560" cy="6143668"/>
          </a:xfrm>
        </p:spPr>
        <p:txBody>
          <a:bodyPr/>
          <a:lstStyle/>
          <a:p>
            <a:pPr>
              <a:buNone/>
            </a:pPr>
            <a:endParaRPr lang="fa-IR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a-IR" sz="3600" b="1" dirty="0" smtClean="0">
                <a:solidFill>
                  <a:srgbClr val="FF0000"/>
                </a:solidFill>
              </a:rPr>
              <a:t>تدابیر پرستاری</a:t>
            </a:r>
          </a:p>
          <a:p>
            <a:pPr>
              <a:buNone/>
            </a:pPr>
            <a:r>
              <a:rPr lang="fa-IR" sz="2800" dirty="0" smtClean="0"/>
              <a:t>عدم جویدن غذا تا یک هفته تا 4 هفته بعد ازعمل </a:t>
            </a:r>
          </a:p>
          <a:p>
            <a:pPr>
              <a:buNone/>
            </a:pPr>
            <a:r>
              <a:rPr lang="fa-IR" sz="2800" dirty="0" smtClean="0"/>
              <a:t>مشاوره رژیم غذایی</a:t>
            </a:r>
          </a:p>
          <a:p>
            <a:pPr>
              <a:buNone/>
            </a:pPr>
            <a:endParaRPr lang="fa-IR" sz="28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fa-IR" sz="2800" b="1" dirty="0" smtClean="0">
                <a:solidFill>
                  <a:schemeClr val="accent4">
                    <a:lumMod val="50000"/>
                  </a:schemeClr>
                </a:solidFill>
              </a:rPr>
              <a:t>ارتقای مراقبت در منزل وجامعه محور </a:t>
            </a:r>
          </a:p>
          <a:p>
            <a:pPr>
              <a:buNone/>
            </a:pPr>
            <a:r>
              <a:rPr lang="fa-IR" sz="2800" dirty="0" smtClean="0"/>
              <a:t>راهنمای های لازم در مورد رعایت بهداشت دهان وتغذیه </a:t>
            </a:r>
          </a:p>
          <a:p>
            <a:pPr>
              <a:buNone/>
            </a:pPr>
            <a:r>
              <a:rPr lang="fa-IR" sz="2800" dirty="0" smtClean="0"/>
              <a:t>مشورت با یک متخصص تغذیه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571480"/>
            <a:ext cx="1571636" cy="11228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7008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اختلالات غدد بزاقی</a:t>
            </a:r>
            <a:endParaRPr lang="fa-IR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غدد شامل؛ </a:t>
            </a:r>
          </a:p>
          <a:p>
            <a:pPr>
              <a:buNone/>
            </a:pPr>
            <a:r>
              <a:rPr lang="fa-IR" dirty="0" smtClean="0"/>
              <a:t>           غدد پاروتید</a:t>
            </a:r>
          </a:p>
          <a:p>
            <a:pPr>
              <a:buNone/>
            </a:pPr>
            <a:r>
              <a:rPr lang="fa-IR" dirty="0" smtClean="0"/>
              <a:t>                      غدد تحت فکی</a:t>
            </a:r>
          </a:p>
          <a:p>
            <a:pPr>
              <a:buNone/>
            </a:pPr>
            <a:r>
              <a:rPr lang="fa-IR" dirty="0" smtClean="0"/>
              <a:t>                                          زیرزبانی</a:t>
            </a:r>
          </a:p>
          <a:p>
            <a:pPr>
              <a:buNone/>
            </a:pPr>
            <a:r>
              <a:rPr lang="fa-IR" dirty="0" smtClean="0"/>
              <a:t>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4098" name="Picture 2" descr="d:\Users\4970177521\Desktop\;l\لتبلتبلت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3929066"/>
            <a:ext cx="3929058" cy="2519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9163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fa-IR" b="1" dirty="0" smtClean="0">
                <a:solidFill>
                  <a:srgbClr val="002060"/>
                </a:solidFill>
              </a:rPr>
              <a:t>پاروتیت</a:t>
            </a:r>
            <a:r>
              <a:rPr lang="fa-IR" dirty="0" smtClean="0"/>
              <a:t>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a-IR" sz="3000" dirty="0" smtClean="0"/>
              <a:t>پاروتیت شایع ترین التهاب غدد بزاقی </a:t>
            </a:r>
          </a:p>
          <a:p>
            <a:pPr>
              <a:buNone/>
            </a:pPr>
            <a:r>
              <a:rPr lang="fa-IR" sz="3000" dirty="0" smtClean="0"/>
              <a:t>سالمندان مستعد ترین افراد برای پاروتیت </a:t>
            </a:r>
          </a:p>
          <a:p>
            <a:pPr>
              <a:buNone/>
            </a:pPr>
            <a:r>
              <a:rPr lang="fa-IR" sz="3000" dirty="0" smtClean="0"/>
              <a:t>شروع علایم پاروتیت؛ناگهانی با علایم ونشانه های تب وتورم</a:t>
            </a:r>
          </a:p>
          <a:p>
            <a:pPr>
              <a:buNone/>
            </a:pPr>
            <a:r>
              <a:rPr lang="fa-IR" sz="3900" b="1" dirty="0" smtClean="0">
                <a:solidFill>
                  <a:srgbClr val="00B050"/>
                </a:solidFill>
              </a:rPr>
              <a:t>درمان </a:t>
            </a:r>
          </a:p>
          <a:p>
            <a:pPr>
              <a:buNone/>
            </a:pPr>
            <a:r>
              <a:rPr lang="fa-IR" sz="3000" dirty="0" smtClean="0"/>
              <a:t>دریافت غذا ومایعات کافی </a:t>
            </a:r>
          </a:p>
          <a:p>
            <a:pPr>
              <a:buNone/>
            </a:pPr>
            <a:r>
              <a:rPr lang="fa-IR" sz="3000" dirty="0" smtClean="0"/>
              <a:t>قطع مصرف داروهای کاهش دهنده ترشح بزاق</a:t>
            </a:r>
          </a:p>
          <a:p>
            <a:pPr>
              <a:buNone/>
            </a:pPr>
            <a:r>
              <a:rPr lang="fa-IR" sz="3000" dirty="0" smtClean="0"/>
              <a:t>درمان آنتوبیوتیکی؛ ضروری </a:t>
            </a:r>
          </a:p>
          <a:p>
            <a:pPr>
              <a:buNone/>
            </a:pPr>
            <a:r>
              <a:rPr lang="fa-IR" sz="3000" dirty="0" smtClean="0"/>
              <a:t>در صورت عدم موفقیت،شکافی در غده برای خروج ترشحات </a:t>
            </a:r>
          </a:p>
          <a:p>
            <a:pPr>
              <a:buNone/>
            </a:pPr>
            <a:endParaRPr lang="fa-IR" sz="3000" dirty="0" smtClean="0"/>
          </a:p>
          <a:p>
            <a:pPr>
              <a:buNone/>
            </a:pPr>
            <a:endParaRPr lang="fa-IR" b="1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b="1" dirty="0" smtClean="0"/>
              <a:t> </a:t>
            </a:r>
          </a:p>
          <a:p>
            <a:pPr>
              <a:buNone/>
            </a:pPr>
            <a:r>
              <a:rPr lang="fa-IR" dirty="0" smtClean="0"/>
              <a:t> </a:t>
            </a:r>
          </a:p>
          <a:p>
            <a:pPr>
              <a:buNone/>
            </a:pPr>
            <a:endParaRPr lang="fa-IR" dirty="0" smtClean="0"/>
          </a:p>
        </p:txBody>
      </p:sp>
      <p:pic>
        <p:nvPicPr>
          <p:cNvPr id="2051" name="Picture 3" descr="d:\Users\4970177521\Desktop\;l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45038">
            <a:off x="381910" y="425510"/>
            <a:ext cx="2143140" cy="1844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5739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</a:rPr>
              <a:t>سیالادنایتیس</a:t>
            </a:r>
            <a:endParaRPr lang="fa-I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b="1" dirty="0" smtClean="0"/>
              <a:t>التهاب غدد بزاقی</a:t>
            </a:r>
            <a:r>
              <a:rPr lang="fa-IR" dirty="0" smtClean="0"/>
              <a:t> </a:t>
            </a:r>
          </a:p>
          <a:p>
            <a:pPr>
              <a:buNone/>
            </a:pPr>
            <a:r>
              <a:rPr lang="fa-IR" dirty="0" smtClean="0"/>
              <a:t>ناشی از ؛ کم آبی </a:t>
            </a:r>
          </a:p>
          <a:p>
            <a:pPr>
              <a:buNone/>
            </a:pPr>
            <a:r>
              <a:rPr lang="fa-IR" dirty="0" smtClean="0"/>
              <a:t>                 پرتو درمانی</a:t>
            </a:r>
          </a:p>
          <a:p>
            <a:pPr>
              <a:buNone/>
            </a:pPr>
            <a:r>
              <a:rPr lang="fa-IR" dirty="0" smtClean="0"/>
              <a:t>                    تنیدگی </a:t>
            </a:r>
          </a:p>
          <a:p>
            <a:pPr>
              <a:buNone/>
            </a:pPr>
            <a:r>
              <a:rPr lang="fa-IR" dirty="0" smtClean="0"/>
              <a:t>                        سوء تغذیه </a:t>
            </a:r>
          </a:p>
          <a:p>
            <a:pPr>
              <a:buNone/>
            </a:pPr>
            <a:r>
              <a:rPr lang="fa-IR" dirty="0" smtClean="0"/>
              <a:t>                           تشکیل سنگ</a:t>
            </a:r>
          </a:p>
          <a:p>
            <a:pPr>
              <a:buNone/>
            </a:pPr>
            <a:r>
              <a:rPr lang="fa-IR" dirty="0" smtClean="0"/>
              <a:t>                              فعالیت عوامل میکروبی  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3074" name="Picture 2" descr="d:\Users\4970177521\Desktop\;l\دذئذئدرذئرذئر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57547">
            <a:off x="545824" y="1216825"/>
            <a:ext cx="2838456" cy="2438551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0854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1">
                    <a:lumMod val="50000"/>
                  </a:schemeClr>
                </a:solidFill>
              </a:rPr>
              <a:t>نشانه ها </a:t>
            </a:r>
            <a:endParaRPr lang="fa-IR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dirty="0" smtClean="0"/>
              <a:t>درد </a:t>
            </a:r>
          </a:p>
          <a:p>
            <a:pPr>
              <a:buNone/>
            </a:pPr>
            <a:r>
              <a:rPr lang="fa-IR" sz="2800" dirty="0" smtClean="0"/>
              <a:t>تورم </a:t>
            </a:r>
          </a:p>
          <a:p>
            <a:pPr>
              <a:buNone/>
            </a:pPr>
            <a:r>
              <a:rPr lang="fa-IR" sz="2800" dirty="0" smtClean="0"/>
              <a:t>وجود ترشح چرکی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6146" name="Picture 2" descr="d:\Users\4970177521\Desktop\New folder (2)\عکس ها\87987978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93586">
            <a:off x="409387" y="1291899"/>
            <a:ext cx="4536586" cy="4825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39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9987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</a:rPr>
              <a:t>درمان</a:t>
            </a:r>
            <a:endParaRPr lang="fa-I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استفاده از آنتی بیوتیک</a:t>
            </a:r>
          </a:p>
          <a:p>
            <a:pPr>
              <a:buNone/>
            </a:pPr>
            <a:r>
              <a:rPr lang="fa-IR" dirty="0" smtClean="0"/>
              <a:t>ماساژ </a:t>
            </a:r>
          </a:p>
          <a:p>
            <a:pPr>
              <a:buNone/>
            </a:pPr>
            <a:r>
              <a:rPr lang="fa-IR" dirty="0" smtClean="0"/>
              <a:t>دریافت مایعات کافی</a:t>
            </a:r>
          </a:p>
          <a:p>
            <a:pPr>
              <a:buNone/>
            </a:pPr>
            <a:r>
              <a:rPr lang="fa-IR" dirty="0" smtClean="0"/>
              <a:t>کمپرس های گرم</a:t>
            </a:r>
          </a:p>
          <a:p>
            <a:pPr>
              <a:buNone/>
            </a:pPr>
            <a:r>
              <a:rPr lang="fa-IR" dirty="0" smtClean="0"/>
              <a:t>کورتیکو استروئیدها </a:t>
            </a:r>
          </a:p>
          <a:p>
            <a:pPr>
              <a:buNone/>
            </a:pPr>
            <a:r>
              <a:rPr lang="fa-IR" dirty="0" smtClean="0"/>
              <a:t>در صورت مزمن شدن:درمان جراحی 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2050" name="Picture 2" descr="d:\Users\4970177521\Desktop\u;s ndoctory\لتبلتبلتبلت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0"/>
            <a:ext cx="1739384" cy="1843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9595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chemeClr val="accent1">
                    <a:lumMod val="50000"/>
                  </a:schemeClr>
                </a:solidFill>
              </a:rPr>
              <a:t>سنگ غدد بزاقی </a:t>
            </a:r>
            <a:endParaRPr lang="fa-IR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dirty="0" smtClean="0"/>
              <a:t>سنگ ها؛بیشترازنوع فسفات کلسیم درغدد تحت فکی پایین</a:t>
            </a:r>
          </a:p>
          <a:p>
            <a:pPr>
              <a:buNone/>
            </a:pPr>
            <a:r>
              <a:rPr lang="fa-IR" sz="2800" dirty="0" smtClean="0"/>
              <a:t>سنگ های موجود در خود غده؛نامنظم، قطر بین 3تا30 میلیمتر</a:t>
            </a:r>
          </a:p>
          <a:p>
            <a:pPr>
              <a:buNone/>
            </a:pPr>
            <a:r>
              <a:rPr lang="fa-IR" sz="2800" dirty="0" smtClean="0"/>
              <a:t>اما؛سنگ های موجود در مجرا،کوچک وبیضی شکل 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7030A0"/>
                </a:solidFill>
              </a:rPr>
              <a:t>تشخیص با؛</a:t>
            </a:r>
          </a:p>
          <a:p>
            <a:pPr>
              <a:buNone/>
            </a:pPr>
            <a:r>
              <a:rPr lang="fa-IR" sz="2800" dirty="0" smtClean="0"/>
              <a:t>اولتراسونوگرافی</a:t>
            </a:r>
          </a:p>
          <a:p>
            <a:pPr>
              <a:buNone/>
            </a:pPr>
            <a:r>
              <a:rPr lang="fa-IR" sz="2800" dirty="0" smtClean="0"/>
              <a:t>عکس برداری با اشعه ایکس</a:t>
            </a:r>
          </a:p>
          <a:p>
            <a:pPr>
              <a:buNone/>
            </a:pPr>
            <a:endParaRPr lang="fa-IR" dirty="0" smtClean="0"/>
          </a:p>
        </p:txBody>
      </p:sp>
      <p:pic>
        <p:nvPicPr>
          <p:cNvPr id="1027" name="Picture 3" descr="d:\Users\4970177521\Desktop\;l\زرایببیایبایبای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21379">
            <a:off x="500034" y="3571876"/>
            <a:ext cx="3286148" cy="2643206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6464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وجود سنگ در غده بزاقی نشانه ای ایجاد نمیکند اما،اگر سنگ باعث</a:t>
            </a:r>
          </a:p>
          <a:p>
            <a:pPr>
              <a:buNone/>
            </a:pPr>
            <a:r>
              <a:rPr lang="fa-IR" sz="2800" dirty="0" smtClean="0"/>
              <a:t>مسدود شدن مجرا شود؛درد ناگهانی،کولیکی وموضعی ایجاد خواهد </a:t>
            </a:r>
          </a:p>
          <a:p>
            <a:pPr>
              <a:buNone/>
            </a:pPr>
            <a:r>
              <a:rPr lang="fa-IR" sz="2800" dirty="0" smtClean="0"/>
              <a:t>کرد.</a:t>
            </a:r>
          </a:p>
          <a:p>
            <a:pPr>
              <a:buNone/>
            </a:pPr>
            <a:r>
              <a:rPr lang="fa-IR" sz="2800" dirty="0" smtClean="0"/>
              <a:t>هنگام بررسی؛غده متورم وکاملا حساس</a:t>
            </a:r>
          </a:p>
          <a:p>
            <a:pPr>
              <a:buNone/>
            </a:pPr>
            <a:r>
              <a:rPr lang="fa-IR" sz="2800" dirty="0" smtClean="0"/>
              <a:t>سنگ شکنی؛راهی برای خرد کردن سنگ ها</a:t>
            </a:r>
          </a:p>
          <a:p>
            <a:pPr>
              <a:buNone/>
            </a:pPr>
            <a:endParaRPr lang="fa-IR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224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7030A0"/>
                </a:solidFill>
              </a:rPr>
              <a:t>نئوپلاسم </a:t>
            </a:r>
            <a:endParaRPr lang="fa-IR" sz="40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وجود توموردرغدد بزاقی بیشتردرغدد پاروتید </a:t>
            </a:r>
          </a:p>
          <a:p>
            <a:pPr>
              <a:buNone/>
            </a:pPr>
            <a:r>
              <a:rPr lang="fa-IR" sz="2800" dirty="0" smtClean="0"/>
              <a:t>تشخیص بر اساس تاریخچه ومعاینه جسمی و نمونه برداری  سوزنی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/>
          </a:p>
        </p:txBody>
      </p:sp>
      <p:pic>
        <p:nvPicPr>
          <p:cNvPr id="5122" name="Picture 2" descr="d:\Users\4970177521\Desktop\;l\رادبادیبایایب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98101">
            <a:off x="569668" y="3386631"/>
            <a:ext cx="2643206" cy="2366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092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b="1" dirty="0" smtClean="0">
                <a:solidFill>
                  <a:schemeClr val="accent5">
                    <a:lumMod val="75000"/>
                  </a:schemeClr>
                </a:solidFill>
              </a:rPr>
              <a:t>درمان</a:t>
            </a:r>
            <a:endParaRPr lang="fa-IR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401080" cy="4525963"/>
          </a:xfrm>
        </p:spPr>
        <p:txBody>
          <a:bodyPr/>
          <a:lstStyle/>
          <a:p>
            <a:pPr>
              <a:buNone/>
            </a:pPr>
            <a:r>
              <a:rPr lang="fa-IR" sz="2800" dirty="0" smtClean="0"/>
              <a:t>برداشتن توموروبافت های اطراف(حفظ  عصب صورت ،هفتمین عصب</a:t>
            </a:r>
          </a:p>
          <a:p>
            <a:pPr>
              <a:buNone/>
            </a:pPr>
            <a:r>
              <a:rPr lang="fa-IR" sz="2800" dirty="0" smtClean="0"/>
              <a:t> مغزی)</a:t>
            </a:r>
          </a:p>
          <a:p>
            <a:pPr>
              <a:buNone/>
            </a:pPr>
            <a:r>
              <a:rPr lang="fa-IR" sz="2800" dirty="0" smtClean="0"/>
              <a:t>تومور بدخیم؛پرتودرمانی بعد از عمل جراحی</a:t>
            </a:r>
          </a:p>
          <a:p>
            <a:pPr>
              <a:buNone/>
            </a:pPr>
            <a:endParaRPr lang="fa-IR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385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C00000"/>
                </a:solidFill>
              </a:rPr>
              <a:t>سرطان حفره ی دهان وحلق </a:t>
            </a:r>
            <a:endParaRPr lang="fa-IR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571612"/>
            <a:ext cx="850112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تشخیص سرطان قبل از گسترش به غدد لنفاوی امید به بقای 5 ساله</a:t>
            </a:r>
          </a:p>
          <a:p>
            <a:pPr>
              <a:buNone/>
            </a:pPr>
            <a:r>
              <a:rPr lang="fa-IR" sz="2800" dirty="0" smtClean="0"/>
              <a:t>به 80 درصد</a:t>
            </a:r>
          </a:p>
          <a:p>
            <a:pPr>
              <a:buNone/>
            </a:pPr>
            <a:r>
              <a:rPr lang="fa-IR" sz="2800" dirty="0" smtClean="0"/>
              <a:t>افرادی بالای 50 سال،مستعدترین 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002060"/>
                </a:solidFill>
              </a:rPr>
              <a:t>پیشگیری؛</a:t>
            </a:r>
            <a:r>
              <a:rPr lang="fa-IR" sz="2800" dirty="0" smtClean="0"/>
              <a:t>آموزش به افراد درمورد دخانیات</a:t>
            </a:r>
          </a:p>
          <a:p>
            <a:pPr>
              <a:buNone/>
            </a:pPr>
            <a:r>
              <a:rPr lang="fa-IR" sz="2800" dirty="0" smtClean="0"/>
              <a:t>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 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86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357166"/>
            <a:ext cx="8715436" cy="6143668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</a:rPr>
              <a:t>پاتوفیزیولوژی</a:t>
            </a:r>
          </a:p>
          <a:p>
            <a:pPr>
              <a:buNone/>
            </a:pPr>
            <a:r>
              <a:rPr lang="fa-IR" sz="2800" dirty="0" smtClean="0"/>
              <a:t>سرطان های بدخیم معمولااز نوع سرطان های سلول های پوششی فلسی </a:t>
            </a:r>
          </a:p>
          <a:p>
            <a:pPr>
              <a:buNone/>
            </a:pPr>
            <a:r>
              <a:rPr lang="fa-IR" sz="2800" dirty="0" smtClean="0"/>
              <a:t>هستند.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b="1" dirty="0" smtClean="0">
                <a:solidFill>
                  <a:schemeClr val="accent6">
                    <a:lumMod val="50000"/>
                  </a:schemeClr>
                </a:solidFill>
              </a:rPr>
              <a:t>تظاهرات بالینی</a:t>
            </a:r>
          </a:p>
          <a:p>
            <a:pPr>
              <a:buNone/>
            </a:pPr>
            <a:r>
              <a:rPr lang="fa-IR" sz="2800" dirty="0" smtClean="0"/>
              <a:t>درمراحل اولیه،بدون نشانه </a:t>
            </a:r>
          </a:p>
          <a:p>
            <a:pPr>
              <a:buNone/>
            </a:pPr>
            <a:r>
              <a:rPr lang="fa-IR" sz="2800" dirty="0" smtClean="0"/>
              <a:t>شایعترین نشانه،ظهور زخمی بدون درد </a:t>
            </a:r>
          </a:p>
          <a:p>
            <a:pPr>
              <a:buNone/>
            </a:pPr>
            <a:r>
              <a:rPr lang="fa-IR" sz="2800" dirty="0" smtClean="0"/>
              <a:t>با پیشرفت سرطان؛</a:t>
            </a:r>
          </a:p>
          <a:p>
            <a:pPr>
              <a:buNone/>
            </a:pPr>
            <a:r>
              <a:rPr lang="fa-IR" sz="2800" dirty="0" smtClean="0"/>
              <a:t>حساسیت درلمس،سختی در جویدن،بلع یا صحبت کردن،سرفه همراه </a:t>
            </a:r>
          </a:p>
          <a:p>
            <a:pPr>
              <a:buNone/>
            </a:pPr>
            <a:r>
              <a:rPr lang="fa-IR" sz="2800" dirty="0" smtClean="0"/>
              <a:t>با خلط خونی. </a:t>
            </a:r>
          </a:p>
          <a:p>
            <a:pPr>
              <a:buNone/>
            </a:pPr>
            <a:endParaRPr lang="fa-IR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7957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</a:rPr>
              <a:t>بررسی ویافته های تشخیصی</a:t>
            </a:r>
            <a:endParaRPr lang="fa-IR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dirty="0" smtClean="0"/>
              <a:t>معاینه ی دهان وغدد لنفاوی</a:t>
            </a:r>
          </a:p>
          <a:p>
            <a:pPr>
              <a:buNone/>
            </a:pPr>
            <a:r>
              <a:rPr lang="fa-IR" sz="2800" dirty="0" smtClean="0"/>
              <a:t>تهیه نمونه از ضایعات مشکوک 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1027" name="Picture 3" descr="G:\ \New folder (2)\124147\بیلیبلیل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0"/>
            <a:ext cx="1214446" cy="1571612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973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00B050"/>
                </a:solidFill>
              </a:rPr>
              <a:t>تدابیر پزشکی </a:t>
            </a:r>
            <a:endParaRPr lang="fa-IR" sz="40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جراحی </a:t>
            </a:r>
          </a:p>
          <a:p>
            <a:pPr>
              <a:buNone/>
            </a:pPr>
            <a:r>
              <a:rPr lang="fa-IR" dirty="0" smtClean="0"/>
              <a:t>پرتودرمانی</a:t>
            </a:r>
          </a:p>
          <a:p>
            <a:pPr>
              <a:buNone/>
            </a:pPr>
            <a:r>
              <a:rPr lang="fa-IR" dirty="0" smtClean="0"/>
              <a:t>شیمی درمانی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pic>
        <p:nvPicPr>
          <p:cNvPr id="6146" name="Picture 2" descr="d:\Users\4970177521\Desktop\u;s ndoctory\تانلنلانلن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71876"/>
            <a:ext cx="3571900" cy="2771775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58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002060"/>
                </a:solidFill>
              </a:rPr>
              <a:t>تدابیر پرستاری</a:t>
            </a:r>
            <a:endParaRPr lang="fa-IR" sz="40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بررسی وضعیت تغذیه ای فرد</a:t>
            </a:r>
          </a:p>
          <a:p>
            <a:pPr>
              <a:buNone/>
            </a:pPr>
            <a:r>
              <a:rPr lang="fa-IR" sz="2800" dirty="0" smtClean="0"/>
              <a:t>برآوردن نیازهای ارتباطی فرد</a:t>
            </a:r>
          </a:p>
          <a:p>
            <a:pPr>
              <a:buNone/>
            </a:pPr>
            <a:r>
              <a:rPr lang="fa-IR" sz="2800" dirty="0" smtClean="0"/>
              <a:t>اطمینان از باز بودن راه های هوایی بیمار </a:t>
            </a:r>
          </a:p>
          <a:p>
            <a:pPr>
              <a:buNone/>
            </a:pPr>
            <a:r>
              <a:rPr lang="fa-IR" sz="2800" dirty="0" smtClean="0"/>
              <a:t>بررسی زنده بودن بافت پیوندی</a:t>
            </a:r>
          </a:p>
          <a:p>
            <a:pPr>
              <a:buNone/>
            </a:pPr>
            <a:r>
              <a:rPr lang="fa-IR" sz="2800" dirty="0" smtClean="0"/>
              <a:t>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0"/>
            <a:ext cx="1095071" cy="1323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49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3034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chemeClr val="accent5">
                    <a:lumMod val="50000"/>
                  </a:schemeClr>
                </a:solidFill>
              </a:rPr>
              <a:t>اداره ی پرستاری از بیمار مبتلا به مشکلات حفره دهان </a:t>
            </a:r>
            <a:endParaRPr lang="fa-IR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b="1" dirty="0" smtClean="0">
                <a:solidFill>
                  <a:srgbClr val="FF0000"/>
                </a:solidFill>
              </a:rPr>
              <a:t>بهبود بهداشت دهان</a:t>
            </a:r>
          </a:p>
          <a:p>
            <a:pPr>
              <a:buNone/>
            </a:pPr>
            <a:r>
              <a:rPr lang="fa-IR" sz="2800" dirty="0" smtClean="0"/>
              <a:t>شستشوی مرتب دهان</a:t>
            </a:r>
          </a:p>
          <a:p>
            <a:pPr>
              <a:buNone/>
            </a:pPr>
            <a:r>
              <a:rPr lang="fa-IR" sz="2800" dirty="0" smtClean="0"/>
              <a:t>تشویق بیمار به مراقبت از دهان خود</a:t>
            </a:r>
          </a:p>
          <a:p>
            <a:pPr>
              <a:buNone/>
            </a:pPr>
            <a:r>
              <a:rPr lang="fa-IR" sz="2800" dirty="0" smtClean="0"/>
              <a:t>درهنگام خشکی دهان؛عدم مصرف غذاهای خشک ومایعات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        عدم مصرف سیگار والکل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        استفاده از دستگاه بخورهنگام خواب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        </a:t>
            </a:r>
          </a:p>
          <a:p>
            <a:pPr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  </a:t>
            </a:r>
          </a:p>
          <a:p>
            <a:pPr>
              <a:buNone/>
            </a:pPr>
            <a:endParaRPr lang="fa-IR" sz="2800" b="1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713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chemeClr val="accent6">
                    <a:lumMod val="50000"/>
                  </a:schemeClr>
                </a:solidFill>
              </a:rPr>
              <a:t>اطمینان از دریافت غذا ومایع کافی</a:t>
            </a:r>
            <a:endParaRPr lang="fa-IR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تعیین سن،وزن وسطح فعالیت بیمار</a:t>
            </a:r>
          </a:p>
          <a:p>
            <a:pPr marL="0" indent="0">
              <a:buNone/>
            </a:pPr>
            <a:r>
              <a:rPr lang="fa-IR" dirty="0" smtClean="0"/>
              <a:t>تعیین دفعات والگوی غذایی بیمار</a:t>
            </a:r>
          </a:p>
          <a:p>
            <a:pPr marL="0" indent="0">
              <a:buNone/>
            </a:pPr>
            <a:r>
              <a:rPr lang="fa-IR" dirty="0" smtClean="0"/>
              <a:t>مشورت با یک متخصص تغذیه</a:t>
            </a:r>
          </a:p>
          <a:p>
            <a:pPr marL="0" indent="0">
              <a:buNone/>
            </a:pPr>
            <a:endParaRPr lang="fa-I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4515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</a:rPr>
              <a:t>حمایت از تصویر شخصی مثبت </a:t>
            </a:r>
            <a:endParaRPr lang="fa-IR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sz="2800" dirty="0" smtClean="0"/>
              <a:t>بیمار مبتلا به مشکلات دهانی منجر به تغییر شکل ظاهری </a:t>
            </a:r>
          </a:p>
          <a:p>
            <a:pPr>
              <a:buNone/>
            </a:pPr>
            <a:r>
              <a:rPr lang="fa-IR" sz="2800" dirty="0" smtClean="0"/>
              <a:t>شده است،دچار تغییر در تصویر از خود</a:t>
            </a:r>
          </a:p>
          <a:p>
            <a:pPr>
              <a:buFont typeface="Wingdings" pitchFamily="2" charset="2"/>
              <a:buChar char="v"/>
            </a:pPr>
            <a:r>
              <a:rPr lang="fa-IR" sz="2800" dirty="0" smtClean="0"/>
              <a:t>حمایت از بیمار هنگام بروز ترس ها واحساسات منفی </a:t>
            </a:r>
          </a:p>
          <a:p>
            <a:pPr>
              <a:buFont typeface="Wingdings" pitchFamily="2" charset="2"/>
              <a:buChar char="v"/>
            </a:pPr>
            <a:r>
              <a:rPr lang="fa-IR" sz="2800" dirty="0" smtClean="0"/>
              <a:t>ارجاع بیمار به گروه های حمایتی.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pic>
        <p:nvPicPr>
          <p:cNvPr id="3074" name="Picture 2" descr="d:\Users\4970177521\Desktop\u;s ndoctory\هحهعحهعح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1760216" cy="2588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8500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7030A0"/>
                </a:solidFill>
              </a:rPr>
              <a:t>کاستن  از ناراحتی  درد</a:t>
            </a:r>
            <a:endParaRPr lang="fa-IR" sz="36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اجتناب از غذاهای پرادویه ،داغ،سخت</a:t>
            </a:r>
          </a:p>
          <a:p>
            <a:pPr>
              <a:buNone/>
            </a:pPr>
            <a:r>
              <a:rPr lang="fa-IR" sz="2800" dirty="0" smtClean="0"/>
              <a:t>استفاده از مسواک نرم.</a:t>
            </a:r>
          </a:p>
          <a:p>
            <a:pPr>
              <a:buNone/>
            </a:pPr>
            <a:r>
              <a:rPr lang="fa-IR" sz="2800" dirty="0" smtClean="0"/>
              <a:t>در صورت لزوم استفاده از مشتقات لیدوکائین</a:t>
            </a:r>
          </a:p>
          <a:p>
            <a:pPr>
              <a:buNone/>
            </a:pPr>
            <a:r>
              <a:rPr lang="fa-IR" sz="2800" dirty="0" smtClean="0"/>
              <a:t> </a:t>
            </a:r>
            <a:endParaRPr lang="fa-IR" sz="2800" dirty="0"/>
          </a:p>
        </p:txBody>
      </p:sp>
      <p:pic>
        <p:nvPicPr>
          <p:cNvPr id="1026" name="Picture 2" descr="d:\Users\4970177521\Desktop\u;s ndoctory\خحچخچخچخحچخ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14290"/>
            <a:ext cx="2247901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8870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</a:rPr>
              <a:t>پیشگیری از عفونت </a:t>
            </a:r>
            <a:endParaRPr lang="fa-I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بررسی مرتب یافته های آزمایشگاهی </a:t>
            </a:r>
          </a:p>
          <a:p>
            <a:pPr>
              <a:buNone/>
            </a:pPr>
            <a:r>
              <a:rPr lang="fa-IR" sz="2800" dirty="0" smtClean="0"/>
              <a:t>اندازه گیری درجه حرارت بدن </a:t>
            </a:r>
          </a:p>
          <a:p>
            <a:pPr>
              <a:buNone/>
            </a:pPr>
            <a:r>
              <a:rPr lang="fa-IR" sz="2800" dirty="0" smtClean="0"/>
              <a:t>جلوگیری ازملاقات عیادت کنندگان حامل میکروب </a:t>
            </a:r>
          </a:p>
          <a:p>
            <a:pPr>
              <a:buNone/>
            </a:pPr>
            <a:r>
              <a:rPr lang="fa-IR" sz="2800" dirty="0" smtClean="0"/>
              <a:t>گزارش علائم عفونت مثل قرمزی،تورم،ترشح</a:t>
            </a:r>
            <a:endParaRPr lang="fa-IR" sz="2800" dirty="0"/>
          </a:p>
        </p:txBody>
      </p:sp>
      <p:pic>
        <p:nvPicPr>
          <p:cNvPr id="4098" name="Picture 2" descr="d:\Users\4970177521\Desktop\u;s ndoctory\دذولانلنلن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2857456" cy="2419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188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0070C0"/>
                </a:solidFill>
              </a:rPr>
              <a:t>ارتقای مراقبت در منزل وجامعه محور</a:t>
            </a:r>
            <a:endParaRPr lang="fa-IR" sz="36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آموزش به بیماربرای مراقبت از خود</a:t>
            </a:r>
          </a:p>
          <a:p>
            <a:pPr>
              <a:buNone/>
            </a:pPr>
            <a:r>
              <a:rPr lang="fa-IR" sz="2800" dirty="0" smtClean="0"/>
              <a:t>آموزش در موردن غذاهای نرم</a:t>
            </a:r>
          </a:p>
          <a:p>
            <a:pPr>
              <a:buNone/>
            </a:pPr>
            <a:r>
              <a:rPr lang="fa-IR" sz="2800" dirty="0" smtClean="0"/>
              <a:t>آموزش در مورد نحوه ی استفاده ومراقبت از دندان های مصنوعی.</a:t>
            </a:r>
          </a:p>
          <a:p>
            <a:pPr>
              <a:buNone/>
            </a:pPr>
            <a:endParaRPr lang="fa-IR" sz="2800" dirty="0"/>
          </a:p>
        </p:txBody>
      </p:sp>
      <p:pic>
        <p:nvPicPr>
          <p:cNvPr id="2050" name="Picture 2" descr="d:\Users\4970177521\Desktop\u;s ndoctory\لتبلتبزلتلبتب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6124"/>
            <a:ext cx="4143372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0158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jalil\Desktop\New folder (2)\524565545\دبلبدبدلبدبل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</a:rPr>
              <a:t>تداوم مراقبت </a:t>
            </a:r>
            <a:endParaRPr lang="fa-IR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نیازبه تداوم مراقبت بستگی به وضعیت بیمار</a:t>
            </a:r>
          </a:p>
          <a:p>
            <a:pPr>
              <a:buNone/>
            </a:pPr>
            <a:r>
              <a:rPr lang="fa-IR" sz="2800" dirty="0" smtClean="0"/>
              <a:t>آموزش درمورد نحوه استفاده ازوسایل ساکشن </a:t>
            </a:r>
          </a:p>
          <a:p>
            <a:pPr>
              <a:buNone/>
            </a:pPr>
            <a:r>
              <a:rPr lang="fa-IR" sz="2800" dirty="0" smtClean="0"/>
              <a:t>پایش بیماراز نظرتغییردروضعیت جسمی</a:t>
            </a:r>
          </a:p>
          <a:p>
            <a:pPr>
              <a:buNone/>
            </a:pPr>
            <a:r>
              <a:rPr lang="fa-IR" sz="2800" dirty="0" smtClean="0"/>
              <a:t>پیگیری ملاقات ها با پزشک</a:t>
            </a:r>
          </a:p>
          <a:p>
            <a:pPr>
              <a:buNone/>
            </a:pPr>
            <a:r>
              <a:rPr lang="fa-IR" sz="2800" dirty="0" smtClean="0"/>
              <a:t>آموزش درمورد اهمیت برنامه های غربالگری وتداوم مراقبت </a:t>
            </a:r>
          </a:p>
        </p:txBody>
      </p:sp>
      <p:pic>
        <p:nvPicPr>
          <p:cNvPr id="5122" name="Picture 2" descr="d:\Users\4970177521\Desktop\u;s ndoctory\هخعخعهخعهخ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0"/>
            <a:ext cx="1167654" cy="2000264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485399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ew folder (13)\52414789\و.ئو.ئو.ئ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73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F55A-E2FC-48FC-8F40-032792EEE1A5}" type="slidenum">
              <a:rPr lang="fa-IR" smtClean="0"/>
              <a:pPr/>
              <a:t>57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8261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2107</Words>
  <Application>Microsoft Office PowerPoint</Application>
  <PresentationFormat>On-screen Show (4:3)</PresentationFormat>
  <Paragraphs>509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Arial</vt:lpstr>
      <vt:lpstr>Calibri</vt:lpstr>
      <vt:lpstr>Times New Roman</vt:lpstr>
      <vt:lpstr>Wingdings</vt:lpstr>
      <vt:lpstr>Office Theme</vt:lpstr>
      <vt:lpstr>PowerPoint Presentation</vt:lpstr>
      <vt:lpstr>اختلالات لب ها،دهان ولثه ها</vt:lpstr>
      <vt:lpstr>اصطلاحات مربوطه</vt:lpstr>
      <vt:lpstr>اهمیت اختلالات دهان</vt:lpstr>
      <vt:lpstr>پلاک های دندانی وپوسیدگی</vt:lpstr>
      <vt:lpstr>PowerPoint Presentation</vt:lpstr>
      <vt:lpstr>PowerPoint Presentation</vt:lpstr>
      <vt:lpstr>ناهنجاری های لب ها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ناهنجاری های دهان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ناهنجاری های لثه ها</vt:lpstr>
      <vt:lpstr>PowerPoint Presentation</vt:lpstr>
      <vt:lpstr>PowerPoint Presentation</vt:lpstr>
      <vt:lpstr>PowerPoint Presentation</vt:lpstr>
      <vt:lpstr>آبسه ی مربوط به آلوئول دندان </vt:lpstr>
      <vt:lpstr>PowerPoint Presentation</vt:lpstr>
      <vt:lpstr>بد بسته شدن دندان ها </vt:lpstr>
      <vt:lpstr>PowerPoint Presentation</vt:lpstr>
      <vt:lpstr>اختلالات آرواره ای </vt:lpstr>
      <vt:lpstr>اختلالات مربوط به مفصل گیجگاهی –آرواره ای</vt:lpstr>
      <vt:lpstr>PowerPoint Presentation</vt:lpstr>
      <vt:lpstr>PowerPoint Presentation</vt:lpstr>
      <vt:lpstr>PowerPoint Presentation</vt:lpstr>
      <vt:lpstr>اختلالات غدد بزاقی</vt:lpstr>
      <vt:lpstr>پاروتیت </vt:lpstr>
      <vt:lpstr>سیالادنایتیس</vt:lpstr>
      <vt:lpstr>نشانه ها </vt:lpstr>
      <vt:lpstr>درمان</vt:lpstr>
      <vt:lpstr>سنگ غدد بزاقی </vt:lpstr>
      <vt:lpstr>PowerPoint Presentation</vt:lpstr>
      <vt:lpstr>نئوپلاسم </vt:lpstr>
      <vt:lpstr>درمان</vt:lpstr>
      <vt:lpstr>سرطان حفره ی دهان وحلق </vt:lpstr>
      <vt:lpstr>PowerPoint Presentation</vt:lpstr>
      <vt:lpstr>بررسی ویافته های تشخیصی</vt:lpstr>
      <vt:lpstr>تدابیر پزشکی </vt:lpstr>
      <vt:lpstr>تدابیر پرستاری</vt:lpstr>
      <vt:lpstr>اداره ی پرستاری از بیمار مبتلا به مشکلات حفره دهان </vt:lpstr>
      <vt:lpstr>اطمینان از دریافت غذا ومایع کافی</vt:lpstr>
      <vt:lpstr>حمایت از تصویر شخصی مثبت </vt:lpstr>
      <vt:lpstr>کاستن  از ناراحتی  درد</vt:lpstr>
      <vt:lpstr>پیشگیری از عفونت </vt:lpstr>
      <vt:lpstr>ارتقای مراقبت در منزل وجامعه محور</vt:lpstr>
      <vt:lpstr>تداوم مراقبت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4970160538</dc:creator>
  <cp:lastModifiedBy>Windows User</cp:lastModifiedBy>
  <cp:revision>99</cp:revision>
  <dcterms:created xsi:type="dcterms:W3CDTF">2014-03-04T14:25:41Z</dcterms:created>
  <dcterms:modified xsi:type="dcterms:W3CDTF">2019-07-04T06:14:21Z</dcterms:modified>
</cp:coreProperties>
</file>