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1.xml" ContentType="application/vnd.openxmlformats-officedocument.drawingml.chart+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rts/chart2.xml" ContentType="application/vnd.openxmlformats-officedocument.drawingml.chart+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3.xml" ContentType="application/vnd.openxmlformats-officedocument.drawingml.chart+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44"/>
  </p:notesMasterIdLst>
  <p:sldIdLst>
    <p:sldId id="335" r:id="rId2"/>
    <p:sldId id="256" r:id="rId3"/>
    <p:sldId id="297" r:id="rId4"/>
    <p:sldId id="298" r:id="rId5"/>
    <p:sldId id="269" r:id="rId6"/>
    <p:sldId id="258" r:id="rId7"/>
    <p:sldId id="299" r:id="rId8"/>
    <p:sldId id="303" r:id="rId9"/>
    <p:sldId id="261" r:id="rId10"/>
    <p:sldId id="264" r:id="rId11"/>
    <p:sldId id="282" r:id="rId12"/>
    <p:sldId id="283" r:id="rId13"/>
    <p:sldId id="306" r:id="rId14"/>
    <p:sldId id="307" r:id="rId15"/>
    <p:sldId id="275" r:id="rId16"/>
    <p:sldId id="305" r:id="rId17"/>
    <p:sldId id="304" r:id="rId18"/>
    <p:sldId id="271" r:id="rId19"/>
    <p:sldId id="272" r:id="rId20"/>
    <p:sldId id="273" r:id="rId21"/>
    <p:sldId id="274" r:id="rId22"/>
    <p:sldId id="313" r:id="rId23"/>
    <p:sldId id="314" r:id="rId24"/>
    <p:sldId id="315" r:id="rId25"/>
    <p:sldId id="316" r:id="rId26"/>
    <p:sldId id="317" r:id="rId27"/>
    <p:sldId id="318" r:id="rId28"/>
    <p:sldId id="319" r:id="rId29"/>
    <p:sldId id="332" r:id="rId30"/>
    <p:sldId id="333" r:id="rId31"/>
    <p:sldId id="334" r:id="rId32"/>
    <p:sldId id="320" r:id="rId33"/>
    <p:sldId id="321" r:id="rId34"/>
    <p:sldId id="322" r:id="rId35"/>
    <p:sldId id="323" r:id="rId36"/>
    <p:sldId id="324" r:id="rId37"/>
    <p:sldId id="325" r:id="rId38"/>
    <p:sldId id="326" r:id="rId39"/>
    <p:sldId id="327" r:id="rId40"/>
    <p:sldId id="329" r:id="rId41"/>
    <p:sldId id="330" r:id="rId42"/>
    <p:sldId id="331" r:id="rId43"/>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charts/_rels/chart1.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fa-IR"/>
  <c:roundedCorners val="0"/>
  <mc:AlternateContent xmlns:mc="http://schemas.openxmlformats.org/markup-compatibility/2006">
    <mc:Choice xmlns:c14="http://schemas.microsoft.com/office/drawing/2007/8/2/chart" Requires="c14">
      <c14:style val="136"/>
    </mc:Choice>
    <mc:Fallback>
      <c:style val="36"/>
    </mc:Fallback>
  </mc:AlternateContent>
  <c:chart>
    <c:autoTitleDeleted val="0"/>
    <c:plotArea>
      <c:layout>
        <c:manualLayout>
          <c:layoutTarget val="inner"/>
          <c:xMode val="edge"/>
          <c:yMode val="edge"/>
          <c:x val="0.16501156979246098"/>
          <c:y val="3.7511665208515614E-2"/>
          <c:w val="0.70249759405074352"/>
          <c:h val="0.79822506561679785"/>
        </c:manualLayout>
      </c:layout>
      <c:lineChart>
        <c:grouping val="standard"/>
        <c:varyColors val="0"/>
        <c:ser>
          <c:idx val="0"/>
          <c:order val="0"/>
          <c:marker>
            <c:symbol val="none"/>
          </c:marker>
          <c:val>
            <c:numRef>
              <c:f>Sheet1!$H$7:$H$17</c:f>
              <c:numCache>
                <c:formatCode>General</c:formatCode>
                <c:ptCount val="11"/>
                <c:pt idx="0">
                  <c:v>1</c:v>
                </c:pt>
                <c:pt idx="1">
                  <c:v>1.6</c:v>
                </c:pt>
                <c:pt idx="2">
                  <c:v>2</c:v>
                </c:pt>
                <c:pt idx="3">
                  <c:v>2.56</c:v>
                </c:pt>
                <c:pt idx="4">
                  <c:v>4.0999999999999996</c:v>
                </c:pt>
                <c:pt idx="5">
                  <c:v>6.55</c:v>
                </c:pt>
                <c:pt idx="6">
                  <c:v>10.5</c:v>
                </c:pt>
                <c:pt idx="7">
                  <c:v>16.8</c:v>
                </c:pt>
                <c:pt idx="8">
                  <c:v>26.8</c:v>
                </c:pt>
                <c:pt idx="9">
                  <c:v>43</c:v>
                </c:pt>
                <c:pt idx="10">
                  <c:v>69</c:v>
                </c:pt>
              </c:numCache>
            </c:numRef>
          </c:val>
          <c:smooth val="0"/>
        </c:ser>
        <c:dLbls>
          <c:showLegendKey val="0"/>
          <c:showVal val="0"/>
          <c:showCatName val="0"/>
          <c:showSerName val="0"/>
          <c:showPercent val="0"/>
          <c:showBubbleSize val="0"/>
        </c:dLbls>
        <c:marker val="1"/>
        <c:smooth val="0"/>
        <c:axId val="214899712"/>
        <c:axId val="202932800"/>
      </c:lineChart>
      <c:catAx>
        <c:axId val="214899712"/>
        <c:scaling>
          <c:orientation val="minMax"/>
        </c:scaling>
        <c:delete val="0"/>
        <c:axPos val="b"/>
        <c:majorTickMark val="out"/>
        <c:minorTickMark val="none"/>
        <c:tickLblPos val="nextTo"/>
        <c:crossAx val="202932800"/>
        <c:crosses val="autoZero"/>
        <c:auto val="1"/>
        <c:lblAlgn val="ctr"/>
        <c:lblOffset val="100"/>
        <c:noMultiLvlLbl val="0"/>
      </c:catAx>
      <c:valAx>
        <c:axId val="202932800"/>
        <c:scaling>
          <c:orientation val="minMax"/>
        </c:scaling>
        <c:delete val="0"/>
        <c:axPos val="l"/>
        <c:numFmt formatCode="General" sourceLinked="1"/>
        <c:majorTickMark val="out"/>
        <c:minorTickMark val="none"/>
        <c:tickLblPos val="nextTo"/>
        <c:crossAx val="214899712"/>
        <c:crosses val="autoZero"/>
        <c:crossBetween val="between"/>
      </c:valAx>
    </c:plotArea>
    <c:plotVisOnly val="1"/>
    <c:dispBlanksAs val="gap"/>
    <c:showDLblsOverMax val="0"/>
  </c:chart>
  <c:txPr>
    <a:bodyPr/>
    <a:lstStyle/>
    <a:p>
      <a:pPr>
        <a:defRPr sz="1800"/>
      </a:pPr>
      <a:endParaRPr lang="fa-I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fa-IR"/>
  <c:roundedCorners val="0"/>
  <mc:AlternateContent xmlns:mc="http://schemas.openxmlformats.org/markup-compatibility/2006">
    <mc:Choice xmlns:c14="http://schemas.microsoft.com/office/drawing/2007/8/2/chart" Requires="c14">
      <c14:style val="136"/>
    </mc:Choice>
    <mc:Fallback>
      <c:style val="36"/>
    </mc:Fallback>
  </mc:AlternateContent>
  <c:chart>
    <c:autoTitleDeleted val="0"/>
    <c:plotArea>
      <c:layout/>
      <c:lineChart>
        <c:grouping val="standard"/>
        <c:varyColors val="0"/>
        <c:ser>
          <c:idx val="0"/>
          <c:order val="0"/>
          <c:marker>
            <c:symbol val="none"/>
          </c:marker>
          <c:val>
            <c:numRef>
              <c:f>Sheet1!$I$2:$I$14</c:f>
              <c:numCache>
                <c:formatCode>General</c:formatCode>
                <c:ptCount val="13"/>
                <c:pt idx="1">
                  <c:v>10</c:v>
                </c:pt>
                <c:pt idx="2">
                  <c:v>10</c:v>
                </c:pt>
                <c:pt idx="3">
                  <c:v>30</c:v>
                </c:pt>
                <c:pt idx="4">
                  <c:v>40</c:v>
                </c:pt>
                <c:pt idx="5">
                  <c:v>45</c:v>
                </c:pt>
                <c:pt idx="6">
                  <c:v>48</c:v>
                </c:pt>
                <c:pt idx="7">
                  <c:v>49</c:v>
                </c:pt>
                <c:pt idx="8">
                  <c:v>49.5</c:v>
                </c:pt>
                <c:pt idx="9">
                  <c:v>50</c:v>
                </c:pt>
                <c:pt idx="10">
                  <c:v>50</c:v>
                </c:pt>
                <c:pt idx="11">
                  <c:v>50</c:v>
                </c:pt>
                <c:pt idx="12">
                  <c:v>50</c:v>
                </c:pt>
              </c:numCache>
            </c:numRef>
          </c:val>
          <c:smooth val="0"/>
        </c:ser>
        <c:dLbls>
          <c:showLegendKey val="0"/>
          <c:showVal val="0"/>
          <c:showCatName val="0"/>
          <c:showSerName val="0"/>
          <c:showPercent val="0"/>
          <c:showBubbleSize val="0"/>
        </c:dLbls>
        <c:marker val="1"/>
        <c:smooth val="0"/>
        <c:axId val="211435520"/>
        <c:axId val="202934528"/>
      </c:lineChart>
      <c:catAx>
        <c:axId val="211435520"/>
        <c:scaling>
          <c:orientation val="minMax"/>
        </c:scaling>
        <c:delete val="0"/>
        <c:axPos val="b"/>
        <c:majorTickMark val="out"/>
        <c:minorTickMark val="none"/>
        <c:tickLblPos val="nextTo"/>
        <c:crossAx val="202934528"/>
        <c:crosses val="autoZero"/>
        <c:auto val="1"/>
        <c:lblAlgn val="ctr"/>
        <c:lblOffset val="100"/>
        <c:noMultiLvlLbl val="0"/>
      </c:catAx>
      <c:valAx>
        <c:axId val="202934528"/>
        <c:scaling>
          <c:orientation val="minMax"/>
        </c:scaling>
        <c:delete val="0"/>
        <c:axPos val="l"/>
        <c:majorGridlines/>
        <c:numFmt formatCode="General" sourceLinked="1"/>
        <c:majorTickMark val="out"/>
        <c:minorTickMark val="none"/>
        <c:tickLblPos val="nextTo"/>
        <c:crossAx val="211435520"/>
        <c:crosses val="autoZero"/>
        <c:crossBetween val="between"/>
      </c:valAx>
    </c:plotArea>
    <c:plotVisOnly val="1"/>
    <c:dispBlanksAs val="gap"/>
    <c:showDLblsOverMax val="0"/>
  </c:chart>
  <c:txPr>
    <a:bodyPr/>
    <a:lstStyle/>
    <a:p>
      <a:pPr>
        <a:defRPr sz="1800"/>
      </a:pPr>
      <a:endParaRPr lang="fa-IR"/>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fa-IR"/>
  <c:roundedCorners val="0"/>
  <mc:AlternateContent xmlns:mc="http://schemas.openxmlformats.org/markup-compatibility/2006">
    <mc:Choice xmlns:c14="http://schemas.microsoft.com/office/drawing/2007/8/2/chart" Requires="c14">
      <c14:style val="136"/>
    </mc:Choice>
    <mc:Fallback>
      <c:style val="36"/>
    </mc:Fallback>
  </mc:AlternateContent>
  <c:chart>
    <c:title>
      <c:overlay val="0"/>
    </c:title>
    <c:autoTitleDeleted val="0"/>
    <c:plotArea>
      <c:layout/>
      <c:lineChart>
        <c:grouping val="standard"/>
        <c:varyColors val="0"/>
        <c:ser>
          <c:idx val="0"/>
          <c:order val="0"/>
          <c:tx>
            <c:v>Number of Infected People</c:v>
          </c:tx>
          <c:marker>
            <c:symbol val="none"/>
          </c:marker>
          <c:val>
            <c:numRef>
              <c:f>Sheet1!$M$5:$M$17</c:f>
              <c:numCache>
                <c:formatCode>General</c:formatCode>
                <c:ptCount val="13"/>
                <c:pt idx="0">
                  <c:v>0</c:v>
                </c:pt>
                <c:pt idx="1">
                  <c:v>0</c:v>
                </c:pt>
                <c:pt idx="2">
                  <c:v>2</c:v>
                </c:pt>
                <c:pt idx="3">
                  <c:v>4</c:v>
                </c:pt>
                <c:pt idx="4">
                  <c:v>8</c:v>
                </c:pt>
                <c:pt idx="5">
                  <c:v>16</c:v>
                </c:pt>
                <c:pt idx="6">
                  <c:v>24</c:v>
                </c:pt>
                <c:pt idx="7">
                  <c:v>28</c:v>
                </c:pt>
                <c:pt idx="8">
                  <c:v>30</c:v>
                </c:pt>
                <c:pt idx="9">
                  <c:v>31</c:v>
                </c:pt>
                <c:pt idx="10">
                  <c:v>31</c:v>
                </c:pt>
                <c:pt idx="11">
                  <c:v>31</c:v>
                </c:pt>
                <c:pt idx="12">
                  <c:v>31</c:v>
                </c:pt>
              </c:numCache>
            </c:numRef>
          </c:val>
          <c:smooth val="0"/>
        </c:ser>
        <c:dLbls>
          <c:showLegendKey val="0"/>
          <c:showVal val="0"/>
          <c:showCatName val="0"/>
          <c:showSerName val="0"/>
          <c:showPercent val="0"/>
          <c:showBubbleSize val="0"/>
        </c:dLbls>
        <c:marker val="1"/>
        <c:smooth val="0"/>
        <c:axId val="211439104"/>
        <c:axId val="202936832"/>
      </c:lineChart>
      <c:catAx>
        <c:axId val="211439104"/>
        <c:scaling>
          <c:orientation val="minMax"/>
        </c:scaling>
        <c:delete val="0"/>
        <c:axPos val="b"/>
        <c:majorTickMark val="out"/>
        <c:minorTickMark val="none"/>
        <c:tickLblPos val="nextTo"/>
        <c:crossAx val="202936832"/>
        <c:crosses val="autoZero"/>
        <c:auto val="1"/>
        <c:lblAlgn val="ctr"/>
        <c:lblOffset val="100"/>
        <c:noMultiLvlLbl val="0"/>
      </c:catAx>
      <c:valAx>
        <c:axId val="202936832"/>
        <c:scaling>
          <c:orientation val="minMax"/>
        </c:scaling>
        <c:delete val="0"/>
        <c:axPos val="l"/>
        <c:majorGridlines/>
        <c:numFmt formatCode="General" sourceLinked="1"/>
        <c:majorTickMark val="out"/>
        <c:minorTickMark val="none"/>
        <c:tickLblPos val="nextTo"/>
        <c:crossAx val="211439104"/>
        <c:crosses val="autoZero"/>
        <c:crossBetween val="between"/>
      </c:valAx>
    </c:plotArea>
    <c:plotVisOnly val="1"/>
    <c:dispBlanksAs val="gap"/>
    <c:showDLblsOverMax val="0"/>
  </c:chart>
  <c:txPr>
    <a:bodyPr/>
    <a:lstStyle/>
    <a:p>
      <a:pPr>
        <a:defRPr sz="1800"/>
      </a:pPr>
      <a:endParaRPr lang="fa-IR"/>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2328FBAC-E81D-44BC-AF46-944DC2231C30}" type="datetimeFigureOut">
              <a:rPr lang="fa-IR" smtClean="0"/>
              <a:pPr/>
              <a:t>06/10/1441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ADF4CAEB-7608-412B-A931-830D1696A752}" type="slidenum">
              <a:rPr lang="fa-IR" smtClean="0"/>
              <a:pPr/>
              <a:t>‹#›</a:t>
            </a:fld>
            <a:endParaRPr lang="fa-IR"/>
          </a:p>
        </p:txBody>
      </p:sp>
    </p:spTree>
    <p:extLst>
      <p:ext uri="{BB962C8B-B14F-4D97-AF65-F5344CB8AC3E}">
        <p14:creationId xmlns:p14="http://schemas.microsoft.com/office/powerpoint/2010/main" val="1532464184"/>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2</a:t>
            </a:fld>
            <a:endParaRPr lang="fa-I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3</a:t>
            </a:fld>
            <a:endParaRPr lang="fa-I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4</a:t>
            </a:fld>
            <a:endParaRPr lang="fa-I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5</a:t>
            </a:fld>
            <a:endParaRPr lang="fa-I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6</a:t>
            </a:fld>
            <a:endParaRPr lang="fa-I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ADF4CAEB-7608-412B-A931-830D1696A752}" type="slidenum">
              <a:rPr lang="fa-IR" smtClean="0"/>
              <a:pPr/>
              <a:t>7</a:t>
            </a:fld>
            <a:endParaRPr lang="fa-I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8</a:t>
            </a:fld>
            <a:endParaRPr lang="fa-I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9</a:t>
            </a:fld>
            <a:endParaRPr lang="fa-I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10</a:t>
            </a:fld>
            <a:endParaRPr lang="fa-I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11</a:t>
            </a:fld>
            <a:endParaRPr lang="fa-I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12</a:t>
            </a:fld>
            <a:endParaRPr lang="fa-I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13</a:t>
            </a:fld>
            <a:endParaRPr lang="fa-I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14</a:t>
            </a:fld>
            <a:endParaRPr lang="fa-I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15</a:t>
            </a:fld>
            <a:endParaRPr lang="fa-I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sz="1200" dirty="0" smtClean="0">
                <a:cs typeface="B Nazanin" pitchFamily="2" charset="-78"/>
              </a:rPr>
              <a:t>همان طور که ملاحظه می کنید، امکان خطا به ویژه هنگامی که تجربه ما ناکافی است و با حوزه ای خاص آشنایی نداریم، بیشتر است. اما این طرز تفکر موجب می شود تا به دنبال بررسی تغییرات و روندها باشیم و تصمیم گیری را به نحو بهتر و با اطمینان بیشتر صورت دهیم. </a:t>
            </a:r>
          </a:p>
          <a:p>
            <a:endParaRPr lang="fa-IR" dirty="0"/>
          </a:p>
        </p:txBody>
      </p:sp>
      <p:sp>
        <p:nvSpPr>
          <p:cNvPr id="4" name="Slide Number Placeholder 3"/>
          <p:cNvSpPr>
            <a:spLocks noGrp="1"/>
          </p:cNvSpPr>
          <p:nvPr>
            <p:ph type="sldNum" sz="quarter" idx="10"/>
          </p:nvPr>
        </p:nvSpPr>
        <p:spPr/>
        <p:txBody>
          <a:bodyPr/>
          <a:lstStyle/>
          <a:p>
            <a:fld id="{ADF4CAEB-7608-412B-A931-830D1696A752}" type="slidenum">
              <a:rPr lang="fa-IR" smtClean="0"/>
              <a:pPr/>
              <a:t>16</a:t>
            </a:fld>
            <a:endParaRPr lang="fa-I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17</a:t>
            </a:fld>
            <a:endParaRPr lang="fa-I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18</a:t>
            </a:fld>
            <a:endParaRPr lang="fa-I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19</a:t>
            </a:fld>
            <a:endParaRPr lang="fa-I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20</a:t>
            </a:fld>
            <a:endParaRPr lang="fa-I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21</a:t>
            </a:fld>
            <a:endParaRPr lang="fa-I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22</a:t>
            </a:fld>
            <a:endParaRPr lang="fa-I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23</a:t>
            </a:fld>
            <a:endParaRPr lang="fa-I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24</a:t>
            </a:fld>
            <a:endParaRPr lang="fa-I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25</a:t>
            </a:fld>
            <a:endParaRPr lang="fa-I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26</a:t>
            </a:fld>
            <a:endParaRPr lang="fa-I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27</a:t>
            </a:fld>
            <a:endParaRPr lang="fa-I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28</a:t>
            </a:fld>
            <a:endParaRPr lang="fa-I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29</a:t>
            </a:fld>
            <a:endParaRPr lang="fa-I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30</a:t>
            </a:fld>
            <a:endParaRPr lang="fa-I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31</a:t>
            </a:fld>
            <a:endParaRPr lang="fa-I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32</a:t>
            </a:fld>
            <a:endParaRPr lang="fa-I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33</a:t>
            </a:fld>
            <a:endParaRPr lang="fa-I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34</a:t>
            </a:fld>
            <a:endParaRPr lang="fa-I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35</a:t>
            </a:fld>
            <a:endParaRPr lang="fa-I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36</a:t>
            </a:fld>
            <a:endParaRPr lang="fa-I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37</a:t>
            </a:fld>
            <a:endParaRPr lang="fa-I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38</a:t>
            </a:fld>
            <a:endParaRPr lang="fa-I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39</a:t>
            </a:fld>
            <a:endParaRPr lang="fa-I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40</a:t>
            </a:fld>
            <a:endParaRPr lang="fa-I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41</a:t>
            </a:fld>
            <a:endParaRPr lang="fa-I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ADF4CAEB-7608-412B-A931-830D1696A752}" type="slidenum">
              <a:rPr lang="fa-IR" smtClean="0"/>
              <a:pPr/>
              <a:t>42</a:t>
            </a:fld>
            <a:endParaRPr lang="fa-I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E6B69C4E-15AA-48F5-A297-8269BAF9B0BD}" type="datetimeFigureOut">
              <a:rPr lang="fa-IR" smtClean="0"/>
              <a:pPr/>
              <a:t>06/10/1441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E804A62-4A2F-4283-819E-EF98B995C59F}"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533400" y="6492875"/>
            <a:ext cx="2133600" cy="365125"/>
          </a:xfrm>
        </p:spPr>
        <p:txBody>
          <a:bodyPr/>
          <a:lstStyle/>
          <a:p>
            <a:fld id="{CDBA3057-9D01-459A-9B81-E82610C45125}" type="slidenum">
              <a:rPr lang="en-US" smtClean="0"/>
              <a:pPr/>
              <a:t>‹#›</a:t>
            </a:fld>
            <a:endParaRPr lang="en-US" dirty="0"/>
          </a:p>
        </p:txBody>
      </p:sp>
      <p:sp>
        <p:nvSpPr>
          <p:cNvPr id="28" name="TextBox 27"/>
          <p:cNvSpPr txBox="1"/>
          <p:nvPr userDrawn="1"/>
        </p:nvSpPr>
        <p:spPr>
          <a:xfrm>
            <a:off x="533400" y="609600"/>
            <a:ext cx="8001000" cy="6195060"/>
          </a:xfrm>
          <a:prstGeom prst="roundRect">
            <a:avLst>
              <a:gd name="adj" fmla="val 8293"/>
            </a:avLst>
          </a:prstGeom>
          <a:solidFill>
            <a:schemeClr val="accent1">
              <a:lumMod val="60000"/>
              <a:lumOff val="40000"/>
              <a:alpha val="37000"/>
            </a:schemeClr>
          </a:solidFill>
          <a:ln w="28575" cap="rnd">
            <a:solidFill>
              <a:schemeClr val="tx1"/>
            </a:solidFill>
            <a:prstDash val="solid"/>
          </a:ln>
          <a:scene3d>
            <a:camera prst="orthographicFront"/>
            <a:lightRig rig="threePt" dir="t"/>
          </a:scene3d>
          <a:sp3d>
            <a:bevelB/>
          </a:sp3d>
        </p:spPr>
        <p:txBody>
          <a:bodyPr wrap="square" rtlCol="0">
            <a:spAutoFit/>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p:txBody>
      </p:sp>
      <p:sp>
        <p:nvSpPr>
          <p:cNvPr id="10" name="TextBox 9"/>
          <p:cNvSpPr txBox="1"/>
          <p:nvPr userDrawn="1"/>
        </p:nvSpPr>
        <p:spPr>
          <a:xfrm>
            <a:off x="304800" y="372070"/>
            <a:ext cx="8458200" cy="923330"/>
          </a:xfrm>
          <a:prstGeom prst="rect">
            <a:avLst/>
          </a:prstGeom>
          <a:ln>
            <a:solidFill>
              <a:schemeClr val="accent1">
                <a:lumMod val="50000"/>
              </a:schemeClr>
            </a:solidFill>
          </a:ln>
          <a:effectLst>
            <a:outerShdw blurRad="40000" dist="20000" dir="5400000" rotWithShape="0">
              <a:srgbClr val="000000">
                <a:alpha val="38000"/>
              </a:srgbClr>
            </a:outerShdw>
            <a:softEdge rad="127000"/>
          </a:effectLst>
          <a:scene3d>
            <a:camera prst="orthographicFront"/>
            <a:lightRig rig="threePt" dir="t"/>
          </a:scene3d>
          <a:sp3d>
            <a:bevelT w="139700" h="139700" prst="divot"/>
          </a:sp3d>
        </p:spPr>
        <p:style>
          <a:lnRef idx="1">
            <a:schemeClr val="accent1"/>
          </a:lnRef>
          <a:fillRef idx="2">
            <a:schemeClr val="accent1"/>
          </a:fillRef>
          <a:effectRef idx="1">
            <a:schemeClr val="accent1"/>
          </a:effectRef>
          <a:fontRef idx="minor">
            <a:schemeClr val="dk1"/>
          </a:fontRef>
        </p:style>
        <p:txBody>
          <a:bodyPr wrap="square" rtlCol="0">
            <a:spAutoFit/>
          </a:bodyPr>
          <a:lstStyle/>
          <a:p>
            <a:endParaRPr lang="en-US" dirty="0" smtClean="0"/>
          </a:p>
          <a:p>
            <a:endParaRPr lang="en-US" dirty="0" smtClean="0"/>
          </a:p>
          <a:p>
            <a:endParaRPr lang="en-US" dirty="0"/>
          </a:p>
        </p:txBody>
      </p:sp>
      <p:pic>
        <p:nvPicPr>
          <p:cNvPr id="19" name="Picture 3" descr="Bar.bmp"/>
          <p:cNvPicPr>
            <a:picLocks noChangeAspect="1" noChangeArrowheads="1"/>
          </p:cNvPicPr>
          <p:nvPr userDrawn="1"/>
        </p:nvPicPr>
        <p:blipFill>
          <a:blip r:embed="rId2"/>
          <a:srcRect/>
          <a:stretch>
            <a:fillRect/>
          </a:stretch>
        </p:blipFill>
        <p:spPr bwMode="auto">
          <a:xfrm>
            <a:off x="0" y="6248400"/>
            <a:ext cx="9144000" cy="609600"/>
          </a:xfrm>
          <a:prstGeom prst="rect">
            <a:avLst/>
          </a:prstGeom>
          <a:noFill/>
          <a:ln w="9525">
            <a:noFill/>
            <a:miter lim="800000"/>
            <a:headEnd/>
            <a:tailEnd/>
          </a:ln>
        </p:spPr>
      </p:pic>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3_Title and Content">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533400" y="6492875"/>
            <a:ext cx="2133600" cy="365125"/>
          </a:xfrm>
        </p:spPr>
        <p:txBody>
          <a:bodyPr/>
          <a:lstStyle/>
          <a:p>
            <a:fld id="{CDBA3057-9D01-459A-9B81-E82610C45125}" type="slidenum">
              <a:rPr lang="en-US" smtClean="0"/>
              <a:pPr/>
              <a:t>‹#›</a:t>
            </a:fld>
            <a:endParaRPr lang="en-US" dirty="0"/>
          </a:p>
        </p:txBody>
      </p:sp>
      <p:sp>
        <p:nvSpPr>
          <p:cNvPr id="28" name="TextBox 27"/>
          <p:cNvSpPr txBox="1">
            <a:spLocks/>
          </p:cNvSpPr>
          <p:nvPr userDrawn="1"/>
        </p:nvSpPr>
        <p:spPr>
          <a:xfrm>
            <a:off x="905256" y="1295400"/>
            <a:ext cx="7315200" cy="4572000"/>
          </a:xfrm>
          <a:prstGeom prst="roundRect">
            <a:avLst>
              <a:gd name="adj" fmla="val 8293"/>
            </a:avLst>
          </a:prstGeom>
          <a:solidFill>
            <a:schemeClr val="accent1">
              <a:lumMod val="60000"/>
              <a:lumOff val="40000"/>
              <a:alpha val="37000"/>
            </a:schemeClr>
          </a:solidFill>
          <a:ln w="28575" cap="rnd">
            <a:solidFill>
              <a:schemeClr val="tx1"/>
            </a:solidFill>
            <a:prstDash val="solid"/>
          </a:ln>
          <a:scene3d>
            <a:camera prst="orthographicFront"/>
            <a:lightRig rig="threePt" dir="t"/>
          </a:scene3d>
          <a:sp3d>
            <a:bevelB/>
          </a:sp3d>
        </p:spPr>
        <p:txBody>
          <a:bodyPr wrap="square" rtlCol="0">
            <a:spAutoFit/>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p:txBody>
      </p:sp>
      <p:sp>
        <p:nvSpPr>
          <p:cNvPr id="10" name="TextBox 9"/>
          <p:cNvSpPr txBox="1"/>
          <p:nvPr userDrawn="1"/>
        </p:nvSpPr>
        <p:spPr>
          <a:xfrm>
            <a:off x="304800" y="838200"/>
            <a:ext cx="8458200" cy="923330"/>
          </a:xfrm>
          <a:prstGeom prst="rect">
            <a:avLst/>
          </a:prstGeom>
          <a:ln>
            <a:solidFill>
              <a:schemeClr val="accent1">
                <a:lumMod val="50000"/>
              </a:schemeClr>
            </a:solidFill>
          </a:ln>
          <a:effectLst>
            <a:outerShdw blurRad="40000" dist="20000" dir="5400000" rotWithShape="0">
              <a:srgbClr val="000000">
                <a:alpha val="38000"/>
              </a:srgbClr>
            </a:outerShdw>
            <a:softEdge rad="127000"/>
          </a:effectLst>
          <a:scene3d>
            <a:camera prst="orthographicFront"/>
            <a:lightRig rig="threePt" dir="t"/>
          </a:scene3d>
          <a:sp3d>
            <a:bevelT w="139700" h="139700" prst="divot"/>
          </a:sp3d>
        </p:spPr>
        <p:style>
          <a:lnRef idx="1">
            <a:schemeClr val="accent1"/>
          </a:lnRef>
          <a:fillRef idx="2">
            <a:schemeClr val="accent1"/>
          </a:fillRef>
          <a:effectRef idx="1">
            <a:schemeClr val="accent1"/>
          </a:effectRef>
          <a:fontRef idx="minor">
            <a:schemeClr val="dk1"/>
          </a:fontRef>
        </p:style>
        <p:txBody>
          <a:bodyPr wrap="square" rtlCol="0">
            <a:spAutoFit/>
          </a:bodyPr>
          <a:lstStyle/>
          <a:p>
            <a:endParaRPr lang="en-US" dirty="0" smtClean="0"/>
          </a:p>
          <a:p>
            <a:endParaRPr lang="en-US" dirty="0" smtClean="0"/>
          </a:p>
          <a:p>
            <a:endParaRPr lang="en-US" dirty="0"/>
          </a:p>
        </p:txBody>
      </p:sp>
      <p:pic>
        <p:nvPicPr>
          <p:cNvPr id="19" name="Picture 3" descr="Bar.bmp"/>
          <p:cNvPicPr>
            <a:picLocks noChangeAspect="1" noChangeArrowheads="1"/>
          </p:cNvPicPr>
          <p:nvPr userDrawn="1"/>
        </p:nvPicPr>
        <p:blipFill>
          <a:blip r:embed="rId2"/>
          <a:srcRect/>
          <a:stretch>
            <a:fillRect/>
          </a:stretch>
        </p:blipFill>
        <p:spPr bwMode="auto">
          <a:xfrm rot="10800000" flipV="1">
            <a:off x="432816" y="926377"/>
            <a:ext cx="8229600" cy="685800"/>
          </a:xfrm>
          <a:prstGeom prst="rect">
            <a:avLst/>
          </a:prstGeom>
          <a:noFill/>
          <a:ln w="9525">
            <a:noFill/>
            <a:miter lim="800000"/>
            <a:headEnd/>
            <a:tailEnd/>
          </a:ln>
          <a:scene3d>
            <a:camera prst="orthographicFront">
              <a:rot lat="0" lon="10800000" rev="0"/>
            </a:camera>
            <a:lightRig rig="threePt" dir="t"/>
          </a:scene3d>
        </p:spPr>
      </p:pic>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E6B69C4E-15AA-48F5-A297-8269BAF9B0BD}" type="datetimeFigureOut">
              <a:rPr lang="fa-IR" smtClean="0"/>
              <a:pPr/>
              <a:t>06/10/1441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E804A62-4A2F-4283-819E-EF98B995C59F}"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6B69C4E-15AA-48F5-A297-8269BAF9B0BD}" type="datetimeFigureOut">
              <a:rPr lang="fa-IR" smtClean="0"/>
              <a:pPr/>
              <a:t>06/10/1441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E804A62-4A2F-4283-819E-EF98B995C59F}"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E6B69C4E-15AA-48F5-A297-8269BAF9B0BD}" type="datetimeFigureOut">
              <a:rPr lang="fa-IR" smtClean="0"/>
              <a:pPr/>
              <a:t>06/10/1441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E804A62-4A2F-4283-819E-EF98B995C59F}"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E6B69C4E-15AA-48F5-A297-8269BAF9B0BD}" type="datetimeFigureOut">
              <a:rPr lang="fa-IR" smtClean="0"/>
              <a:pPr/>
              <a:t>06/10/1441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8E804A62-4A2F-4283-819E-EF98B995C59F}"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E6B69C4E-15AA-48F5-A297-8269BAF9B0BD}" type="datetimeFigureOut">
              <a:rPr lang="fa-IR" smtClean="0"/>
              <a:pPr/>
              <a:t>06/10/1441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8E804A62-4A2F-4283-819E-EF98B995C59F}"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B69C4E-15AA-48F5-A297-8269BAF9B0BD}" type="datetimeFigureOut">
              <a:rPr lang="fa-IR" smtClean="0"/>
              <a:pPr/>
              <a:t>06/10/1441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8E804A62-4A2F-4283-819E-EF98B995C59F}"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6B69C4E-15AA-48F5-A297-8269BAF9B0BD}" type="datetimeFigureOut">
              <a:rPr lang="fa-IR" smtClean="0"/>
              <a:pPr/>
              <a:t>06/10/1441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E804A62-4A2F-4283-819E-EF98B995C59F}"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6B69C4E-15AA-48F5-A297-8269BAF9B0BD}" type="datetimeFigureOut">
              <a:rPr lang="fa-IR" smtClean="0"/>
              <a:pPr/>
              <a:t>06/10/1441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E804A62-4A2F-4283-819E-EF98B995C59F}" type="slidenum">
              <a:rPr lang="fa-IR" smtClean="0"/>
              <a:pPr/>
              <a:t>‹#›</a:t>
            </a:fld>
            <a:endParaRPr lang="fa-I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E6B69C4E-15AA-48F5-A297-8269BAF9B0BD}" type="datetimeFigureOut">
              <a:rPr lang="fa-IR" smtClean="0"/>
              <a:pPr/>
              <a:t>06/10/1441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E804A62-4A2F-4283-819E-EF98B995C59F}" type="slidenum">
              <a:rPr lang="fa-IR" smtClean="0"/>
              <a:pPr/>
              <a:t>‹#›</a:t>
            </a:fld>
            <a:endParaRPr lang="fa-I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E6B69C4E-15AA-48F5-A297-8269BAF9B0BD}" type="datetimeFigureOut">
              <a:rPr lang="fa-IR" smtClean="0"/>
              <a:pPr/>
              <a:t>06/10/1441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E804A62-4A2F-4283-819E-EF98B995C59F}"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E6B69C4E-15AA-48F5-A297-8269BAF9B0BD}" type="datetimeFigureOut">
              <a:rPr lang="fa-IR" smtClean="0"/>
              <a:pPr/>
              <a:t>06/10/1441</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8E804A62-4A2F-4283-819E-EF98B995C59F}"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49" r:id="rId1"/>
    <p:sldLayoutId id="2147483660" r:id="rId2"/>
    <p:sldLayoutId id="2147483661"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42520108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p:cNvSpPr txBox="1"/>
          <p:nvPr/>
        </p:nvSpPr>
        <p:spPr>
          <a:xfrm>
            <a:off x="1447800" y="1752600"/>
            <a:ext cx="6096000" cy="2400657"/>
          </a:xfrm>
          <a:prstGeom prst="rect">
            <a:avLst/>
          </a:prstGeom>
          <a:noFill/>
        </p:spPr>
        <p:txBody>
          <a:bodyPr wrap="square" rtlCol="1">
            <a:spAutoFit/>
          </a:bodyPr>
          <a:lstStyle/>
          <a:p>
            <a:pPr algn="ctr"/>
            <a:r>
              <a:rPr lang="fa-IR" sz="5400" dirty="0" smtClean="0">
                <a:cs typeface="Titr" pitchFamily="2" charset="-78"/>
              </a:rPr>
              <a:t>آموزش تفکر سيستمی</a:t>
            </a:r>
          </a:p>
          <a:p>
            <a:pPr algn="ctr"/>
            <a:endParaRPr lang="fa-IR" sz="3200" dirty="0" smtClean="0">
              <a:cs typeface="Titr" pitchFamily="2" charset="-78"/>
            </a:endParaRPr>
          </a:p>
          <a:p>
            <a:pPr algn="ctr"/>
            <a:r>
              <a:rPr lang="fa-IR" sz="3200" dirty="0" smtClean="0">
                <a:cs typeface="Titr" pitchFamily="2" charset="-78"/>
              </a:rPr>
              <a:t>جلسه چهارم:</a:t>
            </a:r>
          </a:p>
          <a:p>
            <a:pPr algn="ctr"/>
            <a:endParaRPr lang="fa-IR" sz="3200" dirty="0" smtClean="0">
              <a:cs typeface="Titr"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آنچه</a:t>
            </a:r>
            <a:r>
              <a:rPr kumimoji="0" lang="fa-IR" sz="4400" b="0" i="0" u="none" strike="noStrike" kern="1200" cap="none" spc="0" normalizeH="0" noProof="0" dirty="0" smtClean="0">
                <a:ln>
                  <a:noFill/>
                </a:ln>
                <a:solidFill>
                  <a:schemeClr val="tx1"/>
                </a:solidFill>
                <a:effectLst/>
                <a:uLnTx/>
                <a:uFillTx/>
                <a:latin typeface="Elephant" pitchFamily="18" charset="0"/>
                <a:ea typeface="+mj-ea"/>
                <a:cs typeface="Nazanin" pitchFamily="2" charset="-78"/>
              </a:rPr>
              <a:t> گذشت....</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extBox 2"/>
          <p:cNvSpPr txBox="1"/>
          <p:nvPr/>
        </p:nvSpPr>
        <p:spPr>
          <a:xfrm>
            <a:off x="609600" y="1600201"/>
            <a:ext cx="7924800" cy="4339650"/>
          </a:xfrm>
          <a:prstGeom prst="rect">
            <a:avLst/>
          </a:prstGeom>
          <a:noFill/>
        </p:spPr>
        <p:txBody>
          <a:bodyPr wrap="square" rtlCol="1">
            <a:spAutoFit/>
          </a:bodyPr>
          <a:lstStyle/>
          <a:p>
            <a:pPr algn="ctr"/>
            <a:r>
              <a:rPr lang="fa-IR" sz="2800" b="1" u="sng" dirty="0" smtClean="0">
                <a:cs typeface="B Nazanin" pitchFamily="2" charset="-78"/>
              </a:rPr>
              <a:t>جلسه اول: </a:t>
            </a:r>
          </a:p>
          <a:p>
            <a:pPr algn="just"/>
            <a:r>
              <a:rPr lang="fa-IR" sz="2800" dirty="0" smtClean="0">
                <a:cs typeface="B Nazanin" pitchFamily="2" charset="-78"/>
              </a:rPr>
              <a:t>مدل های </a:t>
            </a:r>
            <a:r>
              <a:rPr lang="fa-IR" sz="2800" dirty="0">
                <a:cs typeface="B Nazanin" pitchFamily="2" charset="-78"/>
              </a:rPr>
              <a:t>ذهنی </a:t>
            </a:r>
            <a:r>
              <a:rPr lang="fa-IR" sz="2800" dirty="0" smtClean="0">
                <a:cs typeface="B Nazanin" pitchFamily="2" charset="-78"/>
              </a:rPr>
              <a:t>حايز </a:t>
            </a:r>
            <a:r>
              <a:rPr lang="fa-IR" sz="2800" dirty="0">
                <a:cs typeface="B Nazanin" pitchFamily="2" charset="-78"/>
              </a:rPr>
              <a:t>اهميت </a:t>
            </a:r>
            <a:r>
              <a:rPr lang="fa-IR" sz="2800" dirty="0" smtClean="0">
                <a:cs typeface="B Nazanin" pitchFamily="2" charset="-78"/>
              </a:rPr>
              <a:t>مي باشند، زيرا: </a:t>
            </a:r>
            <a:endParaRPr lang="en-US" sz="2800" dirty="0">
              <a:cs typeface="B Nazanin" pitchFamily="2" charset="-78"/>
            </a:endParaRPr>
          </a:p>
          <a:p>
            <a:pPr lvl="1" algn="just">
              <a:buFont typeface="Arial" pitchFamily="34" charset="0"/>
              <a:buChar char="•"/>
            </a:pPr>
            <a:r>
              <a:rPr lang="fa-IR" sz="2400" dirty="0" smtClean="0">
                <a:cs typeface="B Nazanin" pitchFamily="2" charset="-78"/>
              </a:rPr>
              <a:t> اساس </a:t>
            </a:r>
            <a:r>
              <a:rPr lang="fa-IR" sz="2400" dirty="0">
                <a:cs typeface="B Nazanin" pitchFamily="2" charset="-78"/>
              </a:rPr>
              <a:t>تصميم گيری ما بر پايه </a:t>
            </a:r>
            <a:r>
              <a:rPr lang="fa-IR" sz="2400" dirty="0" smtClean="0">
                <a:cs typeface="B Nazanin" pitchFamily="2" charset="-78"/>
              </a:rPr>
              <a:t>مدل های </a:t>
            </a:r>
            <a:r>
              <a:rPr lang="fa-IR" sz="2400" dirty="0">
                <a:cs typeface="B Nazanin" pitchFamily="2" charset="-78"/>
              </a:rPr>
              <a:t>ذهنی به همراه </a:t>
            </a:r>
            <a:r>
              <a:rPr lang="fa-IR" sz="2400" dirty="0" smtClean="0">
                <a:cs typeface="B Nazanin" pitchFamily="2" charset="-78"/>
              </a:rPr>
              <a:t>اطلاعاتي است </a:t>
            </a:r>
            <a:r>
              <a:rPr lang="fa-IR" sz="2400" dirty="0">
                <a:cs typeface="B Nazanin" pitchFamily="2" charset="-78"/>
              </a:rPr>
              <a:t>که از محيط جذب </a:t>
            </a:r>
            <a:r>
              <a:rPr lang="fa-IR" sz="2400" dirty="0" smtClean="0">
                <a:cs typeface="B Nazanin" pitchFamily="2" charset="-78"/>
              </a:rPr>
              <a:t>می کنيم</a:t>
            </a:r>
            <a:r>
              <a:rPr lang="fa-IR" sz="2400" dirty="0">
                <a:cs typeface="B Nazanin" pitchFamily="2" charset="-78"/>
              </a:rPr>
              <a:t>.</a:t>
            </a:r>
            <a:endParaRPr lang="en-US" sz="2400" dirty="0">
              <a:cs typeface="B Nazanin" pitchFamily="2" charset="-78"/>
            </a:endParaRPr>
          </a:p>
          <a:p>
            <a:pPr lvl="1" algn="just">
              <a:buFont typeface="Arial" pitchFamily="34" charset="0"/>
              <a:buChar char="•"/>
            </a:pPr>
            <a:r>
              <a:rPr lang="fa-IR" sz="2400" dirty="0" smtClean="0">
                <a:cs typeface="B Nazanin" pitchFamily="2" charset="-78"/>
              </a:rPr>
              <a:t> اطلاعاتی </a:t>
            </a:r>
            <a:r>
              <a:rPr lang="fa-IR" sz="2400" dirty="0">
                <a:cs typeface="B Nazanin" pitchFamily="2" charset="-78"/>
              </a:rPr>
              <a:t>که ما از محيط به دست </a:t>
            </a:r>
            <a:r>
              <a:rPr lang="fa-IR" sz="2400" dirty="0" smtClean="0">
                <a:cs typeface="B Nazanin" pitchFamily="2" charset="-78"/>
              </a:rPr>
              <a:t>می آوريم </a:t>
            </a:r>
            <a:r>
              <a:rPr lang="fa-IR" sz="2400" dirty="0">
                <a:cs typeface="B Nazanin" pitchFamily="2" charset="-78"/>
              </a:rPr>
              <a:t>خود تحت تاثير </a:t>
            </a:r>
            <a:r>
              <a:rPr lang="fa-IR" sz="2400" dirty="0" smtClean="0">
                <a:cs typeface="B Nazanin" pitchFamily="2" charset="-78"/>
              </a:rPr>
              <a:t>مدل های </a:t>
            </a:r>
            <a:r>
              <a:rPr lang="fa-IR" sz="2400" dirty="0">
                <a:cs typeface="B Nazanin" pitchFamily="2" charset="-78"/>
              </a:rPr>
              <a:t>ذهنی ما </a:t>
            </a:r>
            <a:r>
              <a:rPr lang="fa-IR" sz="2400" dirty="0" smtClean="0">
                <a:cs typeface="B Nazanin" pitchFamily="2" charset="-78"/>
              </a:rPr>
              <a:t>می باشد</a:t>
            </a:r>
            <a:r>
              <a:rPr lang="fa-IR" sz="2400" dirty="0">
                <a:cs typeface="B Nazanin" pitchFamily="2" charset="-78"/>
              </a:rPr>
              <a:t>.</a:t>
            </a:r>
            <a:endParaRPr lang="en-US" sz="2400" dirty="0">
              <a:cs typeface="B Nazanin" pitchFamily="2" charset="-78"/>
            </a:endParaRPr>
          </a:p>
          <a:p>
            <a:pPr lvl="1" algn="just">
              <a:buFont typeface="Arial" pitchFamily="34" charset="0"/>
              <a:buChar char="•"/>
            </a:pPr>
            <a:r>
              <a:rPr lang="fa-IR" sz="2400" dirty="0" smtClean="0">
                <a:cs typeface="B Nazanin" pitchFamily="2" charset="-78"/>
              </a:rPr>
              <a:t> </a:t>
            </a:r>
            <a:r>
              <a:rPr lang="en-US" sz="2400" dirty="0" smtClean="0">
                <a:cs typeface="B Nazanin" pitchFamily="2" charset="-78"/>
              </a:rPr>
              <a:t> </a:t>
            </a:r>
            <a:r>
              <a:rPr lang="fa-IR" sz="2400" dirty="0" smtClean="0">
                <a:cs typeface="B Nazanin" pitchFamily="2" charset="-78"/>
              </a:rPr>
              <a:t>گاهي مدل‌هاي ذهني باعث مي‌شود رفتاري داشته‌باشيم كه خود از نامناسب بودن آن آگاه نيستيم.</a:t>
            </a:r>
            <a:endParaRPr lang="en-US" sz="2400" dirty="0" smtClean="0">
              <a:cs typeface="B Nazanin" pitchFamily="2" charset="-78"/>
            </a:endParaRPr>
          </a:p>
          <a:p>
            <a:pPr lvl="1" algn="just">
              <a:buFont typeface="Arial" pitchFamily="34" charset="0"/>
              <a:buChar char="•"/>
            </a:pPr>
            <a:r>
              <a:rPr lang="fa-IR" sz="2400" dirty="0" smtClean="0">
                <a:cs typeface="B Nazanin" pitchFamily="2" charset="-78"/>
              </a:rPr>
              <a:t>تغيير مدل های </a:t>
            </a:r>
            <a:r>
              <a:rPr lang="fa-IR" sz="2400" dirty="0">
                <a:cs typeface="B Nazanin" pitchFamily="2" charset="-78"/>
              </a:rPr>
              <a:t>ذهنی نيازمند آگاهی از </a:t>
            </a:r>
            <a:r>
              <a:rPr lang="fa-IR" sz="2400" dirty="0" smtClean="0">
                <a:cs typeface="B Nazanin" pitchFamily="2" charset="-78"/>
              </a:rPr>
              <a:t>آن ها </a:t>
            </a:r>
            <a:r>
              <a:rPr lang="fa-IR" sz="2400" dirty="0">
                <a:cs typeface="B Nazanin" pitchFamily="2" charset="-78"/>
              </a:rPr>
              <a:t>و تمرين کردن </a:t>
            </a:r>
            <a:r>
              <a:rPr lang="fa-IR" sz="2400" dirty="0" smtClean="0">
                <a:cs typeface="B Nazanin" pitchFamily="2" charset="-78"/>
              </a:rPr>
              <a:t>مدلهای  جديد می باشد.</a:t>
            </a:r>
            <a:endParaRPr lang="en-US" sz="2400" dirty="0" smtClean="0">
              <a:cs typeface="B Nazanin" pitchFamily="2" charset="-78"/>
            </a:endParaRPr>
          </a:p>
          <a:p>
            <a:pPr algn="just"/>
            <a:endParaRPr lang="fa-IR" sz="2800" dirty="0" smtClean="0">
              <a:cs typeface="B Nazanin"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آنچه</a:t>
            </a:r>
            <a:r>
              <a:rPr kumimoji="0" lang="fa-IR" sz="4400" b="0" i="0" u="none" strike="noStrike" kern="1200" cap="none" spc="0" normalizeH="0" noProof="0" dirty="0" smtClean="0">
                <a:ln>
                  <a:noFill/>
                </a:ln>
                <a:solidFill>
                  <a:schemeClr val="tx1"/>
                </a:solidFill>
                <a:effectLst/>
                <a:uLnTx/>
                <a:uFillTx/>
                <a:latin typeface="Elephant" pitchFamily="18" charset="0"/>
                <a:ea typeface="+mj-ea"/>
                <a:cs typeface="Nazanin" pitchFamily="2" charset="-78"/>
              </a:rPr>
              <a:t> گذشت....</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extBox 2"/>
          <p:cNvSpPr txBox="1"/>
          <p:nvPr/>
        </p:nvSpPr>
        <p:spPr>
          <a:xfrm>
            <a:off x="609600" y="1600201"/>
            <a:ext cx="7924800" cy="4708981"/>
          </a:xfrm>
          <a:prstGeom prst="rect">
            <a:avLst/>
          </a:prstGeom>
          <a:noFill/>
        </p:spPr>
        <p:txBody>
          <a:bodyPr wrap="square" rtlCol="1">
            <a:spAutoFit/>
          </a:bodyPr>
          <a:lstStyle/>
          <a:p>
            <a:pPr algn="ctr">
              <a:lnSpc>
                <a:spcPct val="150000"/>
              </a:lnSpc>
            </a:pPr>
            <a:r>
              <a:rPr lang="fa-IR" sz="2800" b="1" u="sng" dirty="0" smtClean="0">
                <a:cs typeface="B Nazanin" pitchFamily="2" charset="-78"/>
              </a:rPr>
              <a:t>جلسه دوم: </a:t>
            </a:r>
          </a:p>
          <a:p>
            <a:pPr lvl="1" algn="just">
              <a:lnSpc>
                <a:spcPct val="150000"/>
              </a:lnSpc>
              <a:buFont typeface="Arial" pitchFamily="34" charset="0"/>
              <a:buChar char="•"/>
            </a:pPr>
            <a:r>
              <a:rPr lang="fa-IR" sz="2400" dirty="0" smtClean="0">
                <a:cs typeface="B Nazanin" pitchFamily="2" charset="-78"/>
              </a:rPr>
              <a:t>ساختارها عامل به‌وجود آمدن رفتارهايي است كه مشاهده مي‌كنيم و نه افراد يا وقايعي خاص</a:t>
            </a:r>
          </a:p>
          <a:p>
            <a:pPr lvl="1" algn="just">
              <a:lnSpc>
                <a:spcPct val="150000"/>
              </a:lnSpc>
              <a:buFont typeface="Arial" pitchFamily="34" charset="0"/>
              <a:buChar char="•"/>
            </a:pPr>
            <a:endParaRPr lang="en-US" sz="2400" dirty="0" smtClean="0">
              <a:cs typeface="B Nazanin" pitchFamily="2" charset="-78"/>
            </a:endParaRPr>
          </a:p>
          <a:p>
            <a:pPr lvl="1" algn="just">
              <a:lnSpc>
                <a:spcPct val="150000"/>
              </a:lnSpc>
              <a:buFont typeface="Arial" pitchFamily="34" charset="0"/>
              <a:buChar char="•"/>
            </a:pPr>
            <a:r>
              <a:rPr lang="en-US" sz="2400" dirty="0" smtClean="0">
                <a:cs typeface="B Nazanin" pitchFamily="2" charset="-78"/>
              </a:rPr>
              <a:t> </a:t>
            </a:r>
            <a:r>
              <a:rPr lang="fa-IR" sz="2400" dirty="0" smtClean="0">
                <a:cs typeface="B Nazanin" pitchFamily="2" charset="-78"/>
              </a:rPr>
              <a:t>يك مدل ذهني رايج ، تلاش براي يافتن يك شخص يا عامل به عنوان مقصر به جاي تشخيص ساختار به‌وجود آورنده رفتار نامطلوب است.</a:t>
            </a:r>
          </a:p>
          <a:p>
            <a:pPr lvl="1" algn="just">
              <a:lnSpc>
                <a:spcPct val="150000"/>
              </a:lnSpc>
              <a:buFont typeface="Arial" pitchFamily="34" charset="0"/>
              <a:buChar char="•"/>
            </a:pPr>
            <a:endParaRPr lang="en-US" sz="2400" dirty="0">
              <a:cs typeface="B Nazanin" pitchFamily="2" charset="-78"/>
            </a:endParaRPr>
          </a:p>
          <a:p>
            <a:pPr algn="just">
              <a:lnSpc>
                <a:spcPct val="150000"/>
              </a:lnSpc>
            </a:pPr>
            <a:r>
              <a:rPr lang="fa-IR" sz="2800" dirty="0" smtClean="0">
                <a:cs typeface="B Nazanin" pitchFamily="2" charset="-78"/>
              </a:rPr>
              <a:t>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آنچه</a:t>
            </a:r>
            <a:r>
              <a:rPr kumimoji="0" lang="fa-IR" sz="4400" b="0" i="0" u="none" strike="noStrike" kern="1200" cap="none" spc="0" normalizeH="0" noProof="0" dirty="0" smtClean="0">
                <a:ln>
                  <a:noFill/>
                </a:ln>
                <a:solidFill>
                  <a:schemeClr val="tx1"/>
                </a:solidFill>
                <a:effectLst/>
                <a:uLnTx/>
                <a:uFillTx/>
                <a:latin typeface="Elephant" pitchFamily="18" charset="0"/>
                <a:ea typeface="+mj-ea"/>
                <a:cs typeface="Nazanin" pitchFamily="2" charset="-78"/>
              </a:rPr>
              <a:t> گذشت....</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extBox 2"/>
          <p:cNvSpPr txBox="1"/>
          <p:nvPr/>
        </p:nvSpPr>
        <p:spPr>
          <a:xfrm>
            <a:off x="609600" y="1600201"/>
            <a:ext cx="7924800" cy="1938992"/>
          </a:xfrm>
          <a:prstGeom prst="rect">
            <a:avLst/>
          </a:prstGeom>
          <a:noFill/>
        </p:spPr>
        <p:txBody>
          <a:bodyPr wrap="square" rtlCol="1">
            <a:spAutoFit/>
          </a:bodyPr>
          <a:lstStyle/>
          <a:p>
            <a:pPr algn="ctr">
              <a:lnSpc>
                <a:spcPct val="150000"/>
              </a:lnSpc>
            </a:pPr>
            <a:r>
              <a:rPr lang="fa-IR" sz="2800" b="1" u="sng" dirty="0" smtClean="0">
                <a:cs typeface="Nazanin" pitchFamily="2" charset="-78"/>
              </a:rPr>
              <a:t>جلسه سوم: </a:t>
            </a:r>
          </a:p>
          <a:p>
            <a:pPr lvl="1" algn="just">
              <a:lnSpc>
                <a:spcPct val="150000"/>
              </a:lnSpc>
            </a:pPr>
            <a:endParaRPr lang="en-US" sz="2400" i="1" dirty="0">
              <a:cs typeface="Nazanin" pitchFamily="2" charset="-78"/>
            </a:endParaRPr>
          </a:p>
          <a:p>
            <a:pPr algn="just">
              <a:lnSpc>
                <a:spcPct val="150000"/>
              </a:lnSpc>
            </a:pPr>
            <a:endParaRPr lang="fa-IR" sz="2800" dirty="0" smtClean="0">
              <a:cs typeface="Nazanin"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457200" y="1219200"/>
            <a:ext cx="8153400" cy="5029200"/>
          </a:xfrm>
          <a:prstGeom prst="rect">
            <a:avLst/>
          </a:prstGeom>
          <a:noFill/>
          <a:ln w="9525">
            <a:noFill/>
            <a:miter lim="800000"/>
            <a:headEnd/>
            <a:tailEnd/>
          </a:ln>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مسأله</a:t>
            </a:r>
            <a:r>
              <a:rPr kumimoji="0" lang="fa-IR" sz="4400" b="0" i="0" u="none" strike="noStrike" kern="1200" cap="none" spc="0" normalizeH="0" noProof="0" dirty="0" smtClean="0">
                <a:ln>
                  <a:noFill/>
                </a:ln>
                <a:solidFill>
                  <a:schemeClr val="tx1"/>
                </a:solidFill>
                <a:effectLst/>
                <a:uLnTx/>
                <a:uFillTx/>
                <a:latin typeface="Elephant" pitchFamily="18" charset="0"/>
                <a:ea typeface="+mj-ea"/>
                <a:cs typeface="Nazanin" pitchFamily="2" charset="-78"/>
              </a:rPr>
              <a:t>  مسکن</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6" name="TextBox 5"/>
          <p:cNvSpPr txBox="1"/>
          <p:nvPr/>
        </p:nvSpPr>
        <p:spPr>
          <a:xfrm>
            <a:off x="609600" y="1447800"/>
            <a:ext cx="7772400" cy="5262979"/>
          </a:xfrm>
          <a:prstGeom prst="rect">
            <a:avLst/>
          </a:prstGeom>
          <a:noFill/>
        </p:spPr>
        <p:txBody>
          <a:bodyPr wrap="square" rtlCol="1">
            <a:spAutoFit/>
          </a:bodyPr>
          <a:lstStyle/>
          <a:p>
            <a:pPr>
              <a:lnSpc>
                <a:spcPct val="150000"/>
              </a:lnSpc>
            </a:pPr>
            <a:r>
              <a:rPr lang="fa-IR" sz="2800" b="1" dirty="0" smtClean="0">
                <a:cs typeface="B Nazanin" pitchFamily="2" charset="-78"/>
              </a:rPr>
              <a:t>اطلاعات اولیه : </a:t>
            </a:r>
          </a:p>
          <a:p>
            <a:pPr>
              <a:lnSpc>
                <a:spcPct val="150000"/>
              </a:lnSpc>
            </a:pPr>
            <a:r>
              <a:rPr lang="fa-IR" sz="2800" dirty="0" smtClean="0">
                <a:cs typeface="B Nazanin" pitchFamily="2" charset="-78"/>
              </a:rPr>
              <a:t>رابطه قیمت هر کالا با عرضه و تقاضای آن به صورت زیر است:</a:t>
            </a:r>
          </a:p>
          <a:p>
            <a:pPr lvl="1">
              <a:lnSpc>
                <a:spcPct val="150000"/>
              </a:lnSpc>
              <a:buFont typeface="Arial" pitchFamily="34" charset="0"/>
              <a:buChar char="•"/>
            </a:pPr>
            <a:r>
              <a:rPr lang="fa-IR" sz="2800" dirty="0" smtClean="0">
                <a:cs typeface="B Nazanin" pitchFamily="2" charset="-78"/>
              </a:rPr>
              <a:t>اگر عرضه از تقاضا بیشتر باشد، قیمت کاهش می یابد.</a:t>
            </a:r>
          </a:p>
          <a:p>
            <a:pPr lvl="1">
              <a:lnSpc>
                <a:spcPct val="150000"/>
              </a:lnSpc>
              <a:buFont typeface="Arial" pitchFamily="34" charset="0"/>
              <a:buChar char="•"/>
            </a:pPr>
            <a:r>
              <a:rPr lang="fa-IR" sz="2800" dirty="0" smtClean="0">
                <a:cs typeface="B Nazanin" pitchFamily="2" charset="-78"/>
              </a:rPr>
              <a:t>اگر تقاضا از عرضه بیشتر باشد، قیمت افزایش می یابد.</a:t>
            </a:r>
          </a:p>
          <a:p>
            <a:pPr lvl="1">
              <a:lnSpc>
                <a:spcPct val="150000"/>
              </a:lnSpc>
              <a:buFont typeface="Arial" pitchFamily="34" charset="0"/>
              <a:buChar char="•"/>
            </a:pPr>
            <a:r>
              <a:rPr lang="fa-IR" sz="2800" dirty="0" smtClean="0">
                <a:cs typeface="B Nazanin" pitchFamily="2" charset="-78"/>
              </a:rPr>
              <a:t>اگر قیمت افزایش(کاهش) یابد، تمایل برای سرمایه گذاری و عرضه کالا افزایش(کاهش) می یابد.</a:t>
            </a:r>
          </a:p>
          <a:p>
            <a:pPr lvl="1">
              <a:lnSpc>
                <a:spcPct val="150000"/>
              </a:lnSpc>
              <a:buFont typeface="Arial" pitchFamily="34" charset="0"/>
              <a:buChar char="•"/>
            </a:pPr>
            <a:r>
              <a:rPr lang="fa-IR" sz="2800" dirty="0" smtClean="0">
                <a:cs typeface="B Nazanin" pitchFamily="2" charset="-78"/>
              </a:rPr>
              <a:t>افزایش(کاهش) قیمت موجب کاهش(افزایش) تقاضا می شود.</a:t>
            </a:r>
          </a:p>
          <a:p>
            <a:pPr>
              <a:lnSpc>
                <a:spcPct val="150000"/>
              </a:lnSpc>
            </a:pPr>
            <a:endParaRPr lang="fa-IR" sz="2800" dirty="0">
              <a:cs typeface="B Nazanin"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457200" y="1219200"/>
            <a:ext cx="8077200" cy="5029200"/>
          </a:xfrm>
          <a:prstGeom prst="rect">
            <a:avLst/>
          </a:prstGeom>
          <a:noFill/>
          <a:ln w="9525">
            <a:noFill/>
            <a:miter lim="800000"/>
            <a:headEnd/>
            <a:tailEnd/>
          </a:ln>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مسأله</a:t>
            </a:r>
            <a:r>
              <a:rPr kumimoji="0" lang="fa-IR" sz="4400" b="0" i="0" u="none" strike="noStrike" kern="1200" cap="none" spc="0" normalizeH="0" noProof="0" dirty="0" smtClean="0">
                <a:ln>
                  <a:noFill/>
                </a:ln>
                <a:solidFill>
                  <a:schemeClr val="tx1"/>
                </a:solidFill>
                <a:effectLst/>
                <a:uLnTx/>
                <a:uFillTx/>
                <a:latin typeface="Elephant" pitchFamily="18" charset="0"/>
                <a:ea typeface="+mj-ea"/>
                <a:cs typeface="Nazanin" pitchFamily="2" charset="-78"/>
              </a:rPr>
              <a:t>  مسکن...</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6" name="TextBox 5"/>
          <p:cNvSpPr txBox="1"/>
          <p:nvPr/>
        </p:nvSpPr>
        <p:spPr>
          <a:xfrm>
            <a:off x="609600" y="1447800"/>
            <a:ext cx="7772400" cy="4616648"/>
          </a:xfrm>
          <a:prstGeom prst="rect">
            <a:avLst/>
          </a:prstGeom>
          <a:noFill/>
        </p:spPr>
        <p:txBody>
          <a:bodyPr wrap="square" rtlCol="1">
            <a:spAutoFit/>
          </a:bodyPr>
          <a:lstStyle/>
          <a:p>
            <a:pPr algn="just">
              <a:lnSpc>
                <a:spcPct val="150000"/>
              </a:lnSpc>
            </a:pPr>
            <a:r>
              <a:rPr lang="fa-IR" sz="2800" dirty="0" smtClean="0">
                <a:cs typeface="B Nazanin" pitchFamily="2" charset="-78"/>
              </a:rPr>
              <a:t>آقای منصوری، </a:t>
            </a:r>
            <a:r>
              <a:rPr lang="fa-IR" sz="2800" i="1" dirty="0" smtClean="0">
                <a:cs typeface="B Nazanin" pitchFamily="2" charset="-78"/>
              </a:rPr>
              <a:t>اخیراً</a:t>
            </a:r>
            <a:r>
              <a:rPr lang="fa-IR" sz="2800" dirty="0" smtClean="0">
                <a:cs typeface="B Nazanin" pitchFamily="2" charset="-78"/>
              </a:rPr>
              <a:t> بازار مسکن را بررسی کرده و متوجه شده است که سود حاصل از سرمایه گذاری در بخش مسکن حدوداً 80% است. او ریسک احتمالی این کار و گزینه های دیگر از جمله سرمایه گذاری بانکی را سنجیده و نهایتاً تصمیم به سرمایه گذاری در بخش مسکن گرفته است. او اقدام به این کار می کند، اما هنگامی که کار به پایان می رسد، او به سودی بسیار کمتر از آن چه مورد انتظارش بوده(حدود 20%)، می رسد.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3"/>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457200" y="1219200"/>
            <a:ext cx="8077200" cy="5029200"/>
          </a:xfrm>
          <a:prstGeom prst="rect">
            <a:avLst/>
          </a:prstGeom>
          <a:noFill/>
          <a:ln w="9525">
            <a:noFill/>
            <a:miter lim="800000"/>
            <a:headEnd/>
            <a:tailEnd/>
          </a:ln>
          <a:effectLst/>
        </p:spPr>
      </p:pic>
      <p:pic>
        <p:nvPicPr>
          <p:cNvPr id="4" name="Picture 3" descr="11.bmp"/>
          <p:cNvPicPr>
            <a:picLocks noChangeAspect="1"/>
          </p:cNvPicPr>
          <p:nvPr/>
        </p:nvPicPr>
        <p:blipFill>
          <a:blip r:embed="rId4" cstate="print"/>
          <a:stretch>
            <a:fillRect/>
          </a:stretch>
        </p:blipFill>
        <p:spPr>
          <a:xfrm>
            <a:off x="2819400" y="2514600"/>
            <a:ext cx="3124200" cy="2662333"/>
          </a:xfrm>
          <a:prstGeom prst="ellipse">
            <a:avLst/>
          </a:prstGeom>
          <a:ln>
            <a:noFill/>
          </a:ln>
          <a:effectLst>
            <a:softEdge rad="112500"/>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مسأله</a:t>
            </a:r>
            <a:r>
              <a:rPr kumimoji="0" lang="fa-IR" sz="4400" b="0" i="0" u="none" strike="noStrike" kern="1200" cap="none" spc="0" normalizeH="0" noProof="0" dirty="0" smtClean="0">
                <a:ln>
                  <a:noFill/>
                </a:ln>
                <a:solidFill>
                  <a:schemeClr val="tx1"/>
                </a:solidFill>
                <a:effectLst/>
                <a:uLnTx/>
                <a:uFillTx/>
                <a:latin typeface="Elephant" pitchFamily="18" charset="0"/>
                <a:ea typeface="+mj-ea"/>
                <a:cs typeface="Nazanin" pitchFamily="2" charset="-78"/>
              </a:rPr>
              <a:t>  مسکن...</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7" name="Rectangle 6"/>
          <p:cNvSpPr/>
          <p:nvPr/>
        </p:nvSpPr>
        <p:spPr>
          <a:xfrm>
            <a:off x="685800" y="1371600"/>
            <a:ext cx="7543800" cy="1384995"/>
          </a:xfrm>
          <a:prstGeom prst="rect">
            <a:avLst/>
          </a:prstGeom>
        </p:spPr>
        <p:txBody>
          <a:bodyPr wrap="square">
            <a:spAutoFit/>
          </a:bodyPr>
          <a:lstStyle/>
          <a:p>
            <a:pPr algn="just">
              <a:lnSpc>
                <a:spcPct val="150000"/>
              </a:lnSpc>
            </a:pPr>
            <a:r>
              <a:rPr lang="fa-IR" sz="2800" dirty="0" smtClean="0">
                <a:cs typeface="B Nazanin" pitchFamily="2" charset="-78"/>
              </a:rPr>
              <a:t>افراد دیگری نیز که با فاصله ی زمانی کمی پس از آقای منصوری سرمایه گزاری کرده بودند، متوجه ضرر شدند!!!</a:t>
            </a:r>
          </a:p>
        </p:txBody>
      </p:sp>
      <p:sp>
        <p:nvSpPr>
          <p:cNvPr id="8" name="Rectangle 7"/>
          <p:cNvSpPr/>
          <p:nvPr/>
        </p:nvSpPr>
        <p:spPr>
          <a:xfrm>
            <a:off x="609600" y="5105400"/>
            <a:ext cx="7543800" cy="684803"/>
          </a:xfrm>
          <a:prstGeom prst="rect">
            <a:avLst/>
          </a:prstGeom>
        </p:spPr>
        <p:txBody>
          <a:bodyPr wrap="square">
            <a:spAutoFit/>
          </a:bodyPr>
          <a:lstStyle/>
          <a:p>
            <a:pPr algn="ctr">
              <a:lnSpc>
                <a:spcPct val="150000"/>
              </a:lnSpc>
            </a:pPr>
            <a:r>
              <a:rPr lang="fa-IR" sz="2800" b="1" dirty="0" smtClean="0">
                <a:cs typeface="B Nazanin" pitchFamily="2" charset="-78"/>
              </a:rPr>
              <a:t>دلیل این امرکه همه ساله افراد زیادی با آن مواجه می شوند،چیست؟</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4"/>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304800" y="1219200"/>
            <a:ext cx="8410575" cy="4933950"/>
          </a:xfrm>
          <a:prstGeom prst="rect">
            <a:avLst/>
          </a:prstGeom>
          <a:ln>
            <a:noFill/>
          </a:ln>
          <a:effectLst>
            <a:softEdge rad="112500"/>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شرح</a:t>
            </a:r>
            <a:r>
              <a:rPr kumimoji="0" lang="fa-IR" sz="4400" b="0" i="0" u="none" strike="noStrike" kern="1200" cap="none" spc="0" normalizeH="0" noProof="0" dirty="0" smtClean="0">
                <a:ln>
                  <a:noFill/>
                </a:ln>
                <a:solidFill>
                  <a:schemeClr val="tx1"/>
                </a:solidFill>
                <a:effectLst/>
                <a:uLnTx/>
                <a:uFillTx/>
                <a:latin typeface="Elephant" pitchFamily="18" charset="0"/>
                <a:ea typeface="+mj-ea"/>
                <a:cs typeface="Nazanin" pitchFamily="2" charset="-78"/>
              </a:rPr>
              <a:t> درس</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6" name="TextBox 5"/>
          <p:cNvSpPr txBox="1"/>
          <p:nvPr/>
        </p:nvSpPr>
        <p:spPr>
          <a:xfrm>
            <a:off x="609600" y="1828800"/>
            <a:ext cx="7848600" cy="4616648"/>
          </a:xfrm>
          <a:prstGeom prst="rect">
            <a:avLst/>
          </a:prstGeom>
          <a:noFill/>
        </p:spPr>
        <p:txBody>
          <a:bodyPr wrap="square" rtlCol="1">
            <a:spAutoFit/>
          </a:bodyPr>
          <a:lstStyle/>
          <a:p>
            <a:pPr algn="just">
              <a:lnSpc>
                <a:spcPct val="150000"/>
              </a:lnSpc>
            </a:pPr>
            <a:r>
              <a:rPr lang="fa-IR" sz="2800" dirty="0" smtClean="0">
                <a:cs typeface="B Nazanin" pitchFamily="2" charset="-78"/>
              </a:rPr>
              <a:t>یکی از مهارت های اساسی در زمینه تفکر سیستمی ”تفکر پویا“ است. که موارد زیر را شامل می شود:</a:t>
            </a:r>
          </a:p>
          <a:p>
            <a:pPr algn="just">
              <a:lnSpc>
                <a:spcPct val="150000"/>
              </a:lnSpc>
            </a:pPr>
            <a:r>
              <a:rPr lang="fa-IR" sz="2800" dirty="0" smtClean="0">
                <a:cs typeface="B Nazanin" pitchFamily="2" charset="-78"/>
              </a:rPr>
              <a:t>بررسی متغیرها در طول زمان؛ بررسی تغییرات متغیرها در طول زمان و نه تمرکز بر مقدار آن ها در هر زمان.</a:t>
            </a:r>
          </a:p>
          <a:p>
            <a:pPr algn="just">
              <a:lnSpc>
                <a:spcPct val="150000"/>
              </a:lnSpc>
            </a:pPr>
            <a:r>
              <a:rPr lang="fa-IR" sz="2800" dirty="0" smtClean="0">
                <a:cs typeface="B Nazanin" pitchFamily="2" charset="-78"/>
              </a:rPr>
              <a:t>حساسیت به تغییرات کوچک و نه تنها تغییرات ناگهانی.</a:t>
            </a:r>
          </a:p>
          <a:p>
            <a:pPr algn="just">
              <a:lnSpc>
                <a:spcPct val="150000"/>
              </a:lnSpc>
            </a:pPr>
            <a:endParaRPr lang="fa-IR" sz="2800" dirty="0" smtClean="0">
              <a:cs typeface="B Nazanin" pitchFamily="2" charset="-78"/>
            </a:endParaRPr>
          </a:p>
          <a:p>
            <a:pPr algn="just">
              <a:lnSpc>
                <a:spcPct val="150000"/>
              </a:lnSpc>
            </a:pPr>
            <a:endParaRPr lang="fa-IR" sz="2800" dirty="0" smtClean="0">
              <a:cs typeface="B Nazanin" pitchFamily="2" charset="-7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609600" y="3581400"/>
            <a:ext cx="2921000" cy="2565400"/>
          </a:xfrm>
          <a:prstGeom prst="rect">
            <a:avLst/>
          </a:prstGeom>
          <a:ln>
            <a:noFill/>
          </a:ln>
          <a:effectLst>
            <a:softEdge rad="112500"/>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داستان قورباغه پخته</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4" name="TextBox 3"/>
          <p:cNvSpPr txBox="1"/>
          <p:nvPr/>
        </p:nvSpPr>
        <p:spPr>
          <a:xfrm>
            <a:off x="609600" y="1447800"/>
            <a:ext cx="7848600" cy="4401205"/>
          </a:xfrm>
          <a:prstGeom prst="rect">
            <a:avLst/>
          </a:prstGeom>
          <a:noFill/>
        </p:spPr>
        <p:txBody>
          <a:bodyPr wrap="square" rtlCol="1">
            <a:spAutoFit/>
          </a:bodyPr>
          <a:lstStyle/>
          <a:p>
            <a:pPr algn="just">
              <a:buFont typeface="Arial" pitchFamily="34" charset="0"/>
              <a:buChar char="•"/>
            </a:pPr>
            <a:r>
              <a:rPr lang="fa-IR" sz="2800" dirty="0" smtClean="0">
                <a:cs typeface="B Nazanin" pitchFamily="2" charset="-78"/>
              </a:rPr>
              <a:t> اگر شما یک قورباغه را در داخل ظرفی از آب جوش بیندازید، قورباغه بلافاصله تلاش می کند تا از ظرف بیرون بیاید.</a:t>
            </a:r>
          </a:p>
          <a:p>
            <a:pPr algn="just">
              <a:buFont typeface="Arial" pitchFamily="34" charset="0"/>
              <a:buChar char="•"/>
            </a:pPr>
            <a:r>
              <a:rPr lang="fa-IR" sz="2800" dirty="0" smtClean="0">
                <a:cs typeface="B Nazanin" pitchFamily="2" charset="-78"/>
              </a:rPr>
              <a:t> اما اگر قورباغه را در داخل ظرفی با حرارت معمولی بیندازید، در آن باقی می ماند.</a:t>
            </a:r>
          </a:p>
          <a:p>
            <a:pPr algn="just">
              <a:buFont typeface="Arial" pitchFamily="34" charset="0"/>
              <a:buChar char="•"/>
            </a:pPr>
            <a:r>
              <a:rPr lang="fa-IR" sz="2800" dirty="0" smtClean="0">
                <a:cs typeface="B Nazanin" pitchFamily="2" charset="-78"/>
              </a:rPr>
              <a:t> در این حالت اگر دما را تا 30 درجه سانتیگراد افزایش دهیم قورباغه هیچ اقدامی برای خارج شدن از ظرف انجام نمی دهد.</a:t>
            </a:r>
          </a:p>
          <a:p>
            <a:pPr algn="just">
              <a:buFont typeface="Arial" pitchFamily="34" charset="0"/>
              <a:buChar char="•"/>
            </a:pPr>
            <a:r>
              <a:rPr lang="fa-IR" sz="2800" dirty="0" smtClean="0">
                <a:cs typeface="B Nazanin" pitchFamily="2" charset="-78"/>
              </a:rPr>
              <a:t> پس از آن با افزایش دما قورباغه سست تر و</a:t>
            </a:r>
          </a:p>
          <a:p>
            <a:pPr algn="just"/>
            <a:r>
              <a:rPr lang="fa-IR" sz="2800" dirty="0" smtClean="0">
                <a:cs typeface="B Nazanin" pitchFamily="2" charset="-78"/>
              </a:rPr>
              <a:t>سست تر می شود تا جایی که دیگر قادر به</a:t>
            </a:r>
          </a:p>
          <a:p>
            <a:pPr algn="just"/>
            <a:r>
              <a:rPr lang="fa-IR" sz="2800" dirty="0" smtClean="0">
                <a:cs typeface="B Nazanin" pitchFamily="2" charset="-78"/>
              </a:rPr>
              <a:t>خروج از ظرف نیست.</a:t>
            </a:r>
          </a:p>
          <a:p>
            <a:pPr algn="just">
              <a:buFont typeface="Arial" pitchFamily="34" charset="0"/>
              <a:buChar char="•"/>
            </a:pPr>
            <a:r>
              <a:rPr lang="fa-IR" sz="2800" dirty="0" smtClean="0">
                <a:cs typeface="B Nazanin" pitchFamily="2" charset="-78"/>
              </a:rPr>
              <a:t> ونهایتاً در ظرف پخته می شود و می میرد!!!</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457200" y="1295400"/>
            <a:ext cx="8077200" cy="4911725"/>
          </a:xfrm>
          <a:prstGeom prst="rect">
            <a:avLst/>
          </a:prstGeom>
          <a:noFill/>
          <a:ln w="9525">
            <a:noFill/>
            <a:miter lim="800000"/>
            <a:headEnd/>
            <a:tailEnd/>
          </a:ln>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صنایع خودروسازی </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4" name="TextBox 3"/>
          <p:cNvSpPr txBox="1"/>
          <p:nvPr/>
        </p:nvSpPr>
        <p:spPr>
          <a:xfrm>
            <a:off x="609600" y="1447800"/>
            <a:ext cx="7848600" cy="4832092"/>
          </a:xfrm>
          <a:prstGeom prst="rect">
            <a:avLst/>
          </a:prstGeom>
          <a:noFill/>
        </p:spPr>
        <p:txBody>
          <a:bodyPr wrap="square" rtlCol="1">
            <a:spAutoFit/>
          </a:bodyPr>
          <a:lstStyle/>
          <a:p>
            <a:pPr algn="just">
              <a:buFont typeface="Arial" pitchFamily="34" charset="0"/>
              <a:buChar char="•"/>
            </a:pPr>
            <a:r>
              <a:rPr lang="fa-IR" sz="2800" dirty="0" smtClean="0">
                <a:cs typeface="B Nazanin" pitchFamily="2" charset="-78"/>
              </a:rPr>
              <a:t>در دهه 60 میلادی خودروسازان امریکایی بر بازار منطقه تسلط کامل داشتند. </a:t>
            </a:r>
          </a:p>
          <a:p>
            <a:pPr algn="just">
              <a:buFont typeface="Arial" pitchFamily="34" charset="0"/>
              <a:buChar char="•"/>
            </a:pPr>
            <a:r>
              <a:rPr lang="fa-IR" sz="2800" dirty="0" smtClean="0">
                <a:cs typeface="B Nazanin" pitchFamily="2" charset="-78"/>
              </a:rPr>
              <a:t>پس از آن شرایط به صورتی بسیار تدریجی شروع به تغییر کرد.</a:t>
            </a:r>
          </a:p>
          <a:p>
            <a:pPr algn="just">
              <a:buFont typeface="Arial" pitchFamily="34" charset="0"/>
              <a:buChar char="•"/>
            </a:pPr>
            <a:r>
              <a:rPr lang="fa-IR" sz="2800" dirty="0" smtClean="0">
                <a:cs typeface="B Nazanin" pitchFamily="2" charset="-78"/>
              </a:rPr>
              <a:t>یقیناً در زمانی که در سال 1962 میلادی سهم بازار ژاپنی ها در بازار اتومبیل امریکا کمتر از 4% بود، هیچ یک از کارخانه های بزرگ خودروسازی امریکا احساس خطر نمی کردند.</a:t>
            </a:r>
          </a:p>
          <a:p>
            <a:pPr algn="just">
              <a:buFont typeface="Arial" pitchFamily="34" charset="0"/>
              <a:buChar char="•"/>
            </a:pPr>
            <a:r>
              <a:rPr lang="fa-IR" sz="2800" dirty="0" smtClean="0">
                <a:cs typeface="B Nazanin" pitchFamily="2" charset="-78"/>
              </a:rPr>
              <a:t>همینطور زمانی که در سال 1967 میلادی زمانی که سهم بازار ژاپنی ها به 10% رسید، باز هم نگرانی زیادی احساس نمی شد. </a:t>
            </a:r>
          </a:p>
          <a:p>
            <a:pPr algn="just">
              <a:buFont typeface="Arial" pitchFamily="34" charset="0"/>
              <a:buChar char="•"/>
            </a:pPr>
            <a:r>
              <a:rPr lang="fa-IR" sz="2800" dirty="0" smtClean="0">
                <a:cs typeface="B Nazanin" pitchFamily="2" charset="-78"/>
              </a:rPr>
              <a:t>در سال 1974 که این رقم به حدود 15% رسید نیز کسی هشیار نشد.</a:t>
            </a:r>
          </a:p>
          <a:p>
            <a:pPr algn="just">
              <a:buFont typeface="Arial" pitchFamily="34" charset="0"/>
              <a:buChar char="•"/>
            </a:pPr>
            <a:r>
              <a:rPr lang="fa-IR" sz="2800" dirty="0" smtClean="0">
                <a:cs typeface="B Nazanin" pitchFamily="2" charset="-78"/>
              </a:rPr>
              <a:t>در اوئل دهه 80 میلادی شرکت های بزرگ خودروسازی زمانی به بررسی دقیق موضوع پرداختند که سهم ژاپنی ها به 21/3% رسیده بود.</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457200" y="1295400"/>
            <a:ext cx="8077200" cy="4911725"/>
          </a:xfrm>
          <a:prstGeom prst="rect">
            <a:avLst/>
          </a:prstGeom>
          <a:noFill/>
          <a:ln w="9525">
            <a:noFill/>
            <a:miter lim="800000"/>
            <a:headEnd/>
            <a:tailEnd/>
          </a:ln>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صنایع خودروسازی...</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4" name="TextBox 3"/>
          <p:cNvSpPr txBox="1"/>
          <p:nvPr/>
        </p:nvSpPr>
        <p:spPr>
          <a:xfrm>
            <a:off x="609600" y="1600200"/>
            <a:ext cx="7848600" cy="4832092"/>
          </a:xfrm>
          <a:prstGeom prst="rect">
            <a:avLst/>
          </a:prstGeom>
          <a:noFill/>
        </p:spPr>
        <p:txBody>
          <a:bodyPr wrap="square" rtlCol="1">
            <a:spAutoFit/>
          </a:bodyPr>
          <a:lstStyle/>
          <a:p>
            <a:pPr algn="just">
              <a:buFont typeface="Arial" pitchFamily="34" charset="0"/>
              <a:buChar char="•"/>
            </a:pPr>
            <a:r>
              <a:rPr lang="fa-IR" sz="2800" dirty="0" smtClean="0">
                <a:cs typeface="B Nazanin" pitchFamily="2" charset="-78"/>
              </a:rPr>
              <a:t> در سال 1989 میلادی سهم ژاپنی ها از این بازار حدود 30% بود و کارخانه های امریکایی تنها می توانستند بر 60% از بازار خودرو در امریکا حساب کنند. </a:t>
            </a:r>
          </a:p>
          <a:p>
            <a:pPr algn="just"/>
            <a:endParaRPr lang="fa-IR" sz="2800" dirty="0" smtClean="0">
              <a:cs typeface="B Nazanin" pitchFamily="2" charset="-78"/>
            </a:endParaRPr>
          </a:p>
          <a:p>
            <a:pPr algn="just"/>
            <a:r>
              <a:rPr lang="fa-IR" sz="2800" dirty="0" smtClean="0">
                <a:cs typeface="B Nazanin" pitchFamily="2" charset="-78"/>
              </a:rPr>
              <a:t>قطعاً کنترل بر شرایط در این مرحله غیرممکن یا بسیار دشوار و پرهزینه است. </a:t>
            </a:r>
          </a:p>
          <a:p>
            <a:pPr algn="just"/>
            <a:endParaRPr lang="fa-IR" sz="2800" dirty="0" smtClean="0">
              <a:cs typeface="B Nazanin" pitchFamily="2" charset="-78"/>
            </a:endParaRPr>
          </a:p>
          <a:p>
            <a:pPr algn="just"/>
            <a:r>
              <a:rPr lang="fa-IR" sz="2800" i="1" dirty="0" smtClean="0">
                <a:cs typeface="B Nazanin" pitchFamily="2" charset="-78"/>
              </a:rPr>
              <a:t>بنابراین باید فرآیندهای آرام و تدریجی را نیز ببینیم و به این موارد همان قدر حساس باشیم که به تغییرات ناگهانی. </a:t>
            </a:r>
          </a:p>
          <a:p>
            <a:pPr algn="just"/>
            <a:endParaRPr lang="fa-IR" sz="2800" dirty="0" smtClean="0">
              <a:cs typeface="B Nazanin" pitchFamily="2" charset="-78"/>
            </a:endParaRPr>
          </a:p>
          <a:p>
            <a:pPr algn="just"/>
            <a:endParaRPr lang="fa-IR" sz="2800" dirty="0" smtClean="0">
              <a:cs typeface="B Nazanin" pitchFamily="2" charset="-7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استخدام</a:t>
            </a:r>
            <a:endParaRPr kumimoji="0" lang="fa-IR" sz="4400" b="0" i="0" u="none" strike="noStrike" kern="1200" cap="none" spc="0" normalizeH="0" baseline="0" noProof="0" dirty="0" smtClean="0">
              <a:ln>
                <a:noFill/>
              </a:ln>
              <a:effectLst/>
              <a:uLnTx/>
              <a:uFillTx/>
              <a:latin typeface="Elephant" pitchFamily="18" charset="0"/>
              <a:ea typeface="+mj-ea"/>
              <a:cs typeface="Nazanin" pitchFamily="2" charset="-78"/>
            </a:endParaRPr>
          </a:p>
        </p:txBody>
      </p:sp>
      <p:sp>
        <p:nvSpPr>
          <p:cNvPr id="4" name="TextBox 3"/>
          <p:cNvSpPr txBox="1"/>
          <p:nvPr/>
        </p:nvSpPr>
        <p:spPr>
          <a:xfrm>
            <a:off x="609600" y="1676400"/>
            <a:ext cx="7848600" cy="3970318"/>
          </a:xfrm>
          <a:prstGeom prst="rect">
            <a:avLst/>
          </a:prstGeom>
          <a:noFill/>
        </p:spPr>
        <p:txBody>
          <a:bodyPr wrap="square" rtlCol="1">
            <a:spAutoFit/>
          </a:bodyPr>
          <a:lstStyle/>
          <a:p>
            <a:pPr algn="just"/>
            <a:r>
              <a:rPr lang="fa-IR" sz="2800" dirty="0" smtClean="0">
                <a:cs typeface="B Nazanin" pitchFamily="2" charset="-78"/>
              </a:rPr>
              <a:t>شرکت نوآوران، در چند ماه گذشته با بحرانی مواجه شده است. در نتیجه این بحران حجم زیادی از فعالیت های انجام نشده پیش روی شرکت است. شرکت برای هرچه سریعتر سر و سامان دادن کارها اقدام به استخدام کارمندان بیشتر می کند. در هر زمان نرخ استخدام کارمند با توجه به حجم کار باقیمانده است. </a:t>
            </a:r>
          </a:p>
          <a:p>
            <a:pPr algn="just"/>
            <a:endParaRPr lang="fa-IR" sz="2800" dirty="0" smtClean="0">
              <a:cs typeface="B Nazanin" pitchFamily="2" charset="-78"/>
            </a:endParaRPr>
          </a:p>
          <a:p>
            <a:pPr algn="just"/>
            <a:r>
              <a:rPr lang="fa-IR" sz="2800" dirty="0" smtClean="0">
                <a:cs typeface="B Nazanin" pitchFamily="2" charset="-78"/>
              </a:rPr>
              <a:t>آیا این روش مشکلات شرکت را برطرف می کند؟</a:t>
            </a:r>
          </a:p>
          <a:p>
            <a:pPr algn="just"/>
            <a:r>
              <a:rPr lang="fa-IR" sz="2800" dirty="0" smtClean="0">
                <a:cs typeface="B Nazanin" pitchFamily="2" charset="-78"/>
              </a:rPr>
              <a:t>مشکلات احتمالی این روش چیست؟</a:t>
            </a:r>
          </a:p>
          <a:p>
            <a:pPr algn="just"/>
            <a:r>
              <a:rPr lang="fa-IR" sz="2800" dirty="0" smtClean="0">
                <a:cs typeface="B Nazanin" pitchFamily="2" charset="-78"/>
              </a:rPr>
              <a:t>نحوه تصمیم گیری این مدیران چه ضعفی داشته است؟</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effectLst/>
                <a:uLnTx/>
                <a:uFillTx/>
                <a:latin typeface="Elephant" pitchFamily="18" charset="0"/>
                <a:ea typeface="+mj-ea"/>
                <a:cs typeface="Nazanin" pitchFamily="2" charset="-78"/>
              </a:rPr>
              <a:t>استخدام...</a:t>
            </a:r>
          </a:p>
        </p:txBody>
      </p:sp>
      <p:sp>
        <p:nvSpPr>
          <p:cNvPr id="4" name="TextBox 3"/>
          <p:cNvSpPr txBox="1"/>
          <p:nvPr/>
        </p:nvSpPr>
        <p:spPr>
          <a:xfrm>
            <a:off x="609600" y="1447800"/>
            <a:ext cx="7848600" cy="5855449"/>
          </a:xfrm>
          <a:prstGeom prst="rect">
            <a:avLst/>
          </a:prstGeom>
          <a:noFill/>
        </p:spPr>
        <p:txBody>
          <a:bodyPr wrap="square" rtlCol="1">
            <a:spAutoFit/>
          </a:bodyPr>
          <a:lstStyle/>
          <a:p>
            <a:pPr algn="just">
              <a:lnSpc>
                <a:spcPct val="150000"/>
              </a:lnSpc>
            </a:pPr>
            <a:r>
              <a:rPr lang="fa-IR" sz="2800" dirty="0" smtClean="0">
                <a:cs typeface="B Nazanin" pitchFamily="2" charset="-78"/>
              </a:rPr>
              <a:t>این روش مشکل فعالیت های مانده از قبل را به سرعت حل می کند، اما به محض پایان یافتن کارها، شرکت با تعداد زیادی از کارمندانی مواجه می شود که کاری برای انجام دادن ندارند.</a:t>
            </a:r>
          </a:p>
          <a:p>
            <a:pPr algn="just">
              <a:lnSpc>
                <a:spcPct val="150000"/>
              </a:lnSpc>
            </a:pPr>
            <a:r>
              <a:rPr lang="fa-IR" sz="2800" dirty="0" smtClean="0">
                <a:cs typeface="B Nazanin" pitchFamily="2" charset="-78"/>
              </a:rPr>
              <a:t>همان طور که ملاحظه کردید، مدیران شرکت توجهی به این مسأله ندارند که اگر تعداد کارمندان را ثابت نگه دارند، کارها با نرخی ثابت انجام می شوند و در هر زمان تنها به میزان کار باقیمانده توجه می کنند. </a:t>
            </a:r>
          </a:p>
          <a:p>
            <a:pPr algn="just">
              <a:lnSpc>
                <a:spcPct val="150000"/>
              </a:lnSpc>
            </a:pPr>
            <a:endParaRPr lang="fa-IR" sz="2800" dirty="0" smtClean="0">
              <a:cs typeface="B Nazanin" pitchFamily="2" charset="-78"/>
            </a:endParaRPr>
          </a:p>
          <a:p>
            <a:pPr algn="just">
              <a:lnSpc>
                <a:spcPct val="150000"/>
              </a:lnSpc>
            </a:pPr>
            <a:endParaRPr lang="fa-IR" sz="2800" dirty="0" smtClean="0">
              <a:cs typeface="B Nazanin" pitchFamily="2" charset="-78"/>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3"/>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457200" y="1219200"/>
            <a:ext cx="8077200" cy="5029200"/>
          </a:xfrm>
          <a:prstGeom prst="rect">
            <a:avLst/>
          </a:prstGeom>
          <a:noFill/>
          <a:ln w="9525">
            <a:noFill/>
            <a:miter lim="800000"/>
            <a:headEnd/>
            <a:tailEnd/>
          </a:ln>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مسأله</a:t>
            </a:r>
            <a:r>
              <a:rPr kumimoji="0" lang="fa-IR" sz="4400" b="0" i="0" u="none" strike="noStrike" kern="1200" cap="none" spc="0" normalizeH="0" noProof="0" dirty="0" smtClean="0">
                <a:ln>
                  <a:noFill/>
                </a:ln>
                <a:solidFill>
                  <a:schemeClr val="tx1"/>
                </a:solidFill>
                <a:effectLst/>
                <a:uLnTx/>
                <a:uFillTx/>
                <a:latin typeface="Elephant" pitchFamily="18" charset="0"/>
                <a:ea typeface="+mj-ea"/>
                <a:cs typeface="Nazanin" pitchFamily="2" charset="-78"/>
              </a:rPr>
              <a:t>  مسکن...</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itle 1"/>
          <p:cNvSpPr txBox="1">
            <a:spLocks/>
          </p:cNvSpPr>
          <p:nvPr/>
        </p:nvSpPr>
        <p:spPr>
          <a:xfrm>
            <a:off x="838200" y="1676400"/>
            <a:ext cx="7543800" cy="1143000"/>
          </a:xfrm>
          <a:prstGeom prst="rect">
            <a:avLst/>
          </a:prstGeom>
        </p:spPr>
        <p:txBody>
          <a:bodyPr vert="horz" lIns="91440" tIns="45720" rIns="91440" bIns="45720" rtlCol="1" anchor="ctr">
            <a:normAutofit/>
          </a:bodyPr>
          <a:lstStyle/>
          <a:p>
            <a:pPr marL="0" marR="0" lvl="0" indent="0" algn="just" defTabSz="914400" rtl="1" eaLnBrk="1" fontAlgn="auto" latinLnBrk="0" hangingPunct="1">
              <a:lnSpc>
                <a:spcPct val="100000"/>
              </a:lnSpc>
              <a:spcBef>
                <a:spcPct val="0"/>
              </a:spcBef>
              <a:spcAft>
                <a:spcPts val="0"/>
              </a:spcAft>
              <a:buClrTx/>
              <a:buSzTx/>
              <a:buFontTx/>
              <a:buNone/>
              <a:tabLst/>
              <a:defRPr/>
            </a:pPr>
            <a:endParaRPr kumimoji="0" lang="fa-IR" sz="28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5" name="TextBox 4"/>
          <p:cNvSpPr txBox="1"/>
          <p:nvPr/>
        </p:nvSpPr>
        <p:spPr>
          <a:xfrm>
            <a:off x="609600" y="1371600"/>
            <a:ext cx="7848600" cy="4401205"/>
          </a:xfrm>
          <a:prstGeom prst="rect">
            <a:avLst/>
          </a:prstGeom>
          <a:noFill/>
        </p:spPr>
        <p:txBody>
          <a:bodyPr wrap="square" rtlCol="1">
            <a:spAutoFit/>
          </a:bodyPr>
          <a:lstStyle/>
          <a:p>
            <a:pPr algn="just"/>
            <a:r>
              <a:rPr lang="fa-IR" sz="2800" dirty="0" smtClean="0">
                <a:cs typeface="B Nazanin" pitchFamily="2" charset="-78"/>
              </a:rPr>
              <a:t>اگر بخواهیم به سادگی مسأله را بررسی کنیم می توانیم بگوییم:</a:t>
            </a:r>
          </a:p>
          <a:p>
            <a:pPr algn="just"/>
            <a:r>
              <a:rPr lang="fa-IR" sz="2800" dirty="0" smtClean="0">
                <a:cs typeface="B Nazanin" pitchFamily="2" charset="-78"/>
              </a:rPr>
              <a:t>آقای منصوری هنگامی اقدام به ساخت مسکن نموده که قیمت مسکن و به تبع آن سود آوری آن در حال کاهش بوده یا به عبارتی </a:t>
            </a:r>
            <a:r>
              <a:rPr lang="fa-IR" sz="2800" b="1" i="1" dirty="0" smtClean="0">
                <a:cs typeface="B Nazanin" pitchFamily="2" charset="-78"/>
              </a:rPr>
              <a:t>روندی نزولی  </a:t>
            </a:r>
            <a:r>
              <a:rPr lang="fa-IR" sz="2800" dirty="0" smtClean="0">
                <a:cs typeface="B Nazanin" pitchFamily="2" charset="-78"/>
              </a:rPr>
              <a:t>داشته است. اما آقای منصوری تنها به قیمت مسکن در بازه زمانی کوتاهی توجه کرده و به روند تغییرات قیمت مسکن توجهی نداشته است.</a:t>
            </a:r>
          </a:p>
          <a:p>
            <a:pPr algn="just"/>
            <a:r>
              <a:rPr lang="fa-IR" sz="2800" dirty="0" smtClean="0">
                <a:cs typeface="B Nazanin" pitchFamily="2" charset="-78"/>
              </a:rPr>
              <a:t>این تغییرات باعث شده اند، بازار سودآور مسکن با گذشت زمان به بازاری راکد تبدیل شود. </a:t>
            </a:r>
          </a:p>
          <a:p>
            <a:pPr algn="just"/>
            <a:r>
              <a:rPr lang="fa-IR" sz="2800" dirty="0" smtClean="0">
                <a:cs typeface="B Nazanin" pitchFamily="2" charset="-78"/>
              </a:rPr>
              <a:t>حائز توجه است که این مسأله به طریقی معکوس نیز اتفاق می افتد!</a:t>
            </a:r>
          </a:p>
          <a:p>
            <a:pPr algn="just"/>
            <a:endParaRPr lang="fa-IR" sz="2800" dirty="0">
              <a:cs typeface="B Nazanin" pitchFamily="2" charset="-7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3"/>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457200" y="1219200"/>
            <a:ext cx="8077200" cy="5029200"/>
          </a:xfrm>
          <a:prstGeom prst="rect">
            <a:avLst/>
          </a:prstGeom>
          <a:noFill/>
          <a:ln w="9525">
            <a:noFill/>
            <a:miter lim="800000"/>
            <a:headEnd/>
            <a:tailEnd/>
          </a:ln>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مسأله</a:t>
            </a:r>
            <a:r>
              <a:rPr kumimoji="0" lang="fa-IR" sz="4400" b="0" i="0" u="none" strike="noStrike" kern="1200" cap="none" spc="0" normalizeH="0" noProof="0" dirty="0" smtClean="0">
                <a:ln>
                  <a:noFill/>
                </a:ln>
                <a:solidFill>
                  <a:schemeClr val="tx1"/>
                </a:solidFill>
                <a:effectLst/>
                <a:uLnTx/>
                <a:uFillTx/>
                <a:latin typeface="Elephant" pitchFamily="18" charset="0"/>
                <a:ea typeface="+mj-ea"/>
                <a:cs typeface="Nazanin" pitchFamily="2" charset="-78"/>
              </a:rPr>
              <a:t>  مسکن...</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itle 1"/>
          <p:cNvSpPr txBox="1">
            <a:spLocks/>
          </p:cNvSpPr>
          <p:nvPr/>
        </p:nvSpPr>
        <p:spPr>
          <a:xfrm>
            <a:off x="838200" y="1676400"/>
            <a:ext cx="7543800" cy="1143000"/>
          </a:xfrm>
          <a:prstGeom prst="rect">
            <a:avLst/>
          </a:prstGeom>
        </p:spPr>
        <p:txBody>
          <a:bodyPr vert="horz" lIns="91440" tIns="45720" rIns="91440" bIns="45720" rtlCol="1" anchor="ctr">
            <a:normAutofit/>
          </a:bodyPr>
          <a:lstStyle/>
          <a:p>
            <a:pPr marL="0" marR="0" lvl="0" indent="0" algn="just" defTabSz="914400" rtl="1" eaLnBrk="1" fontAlgn="auto" latinLnBrk="0" hangingPunct="1">
              <a:lnSpc>
                <a:spcPct val="100000"/>
              </a:lnSpc>
              <a:spcBef>
                <a:spcPct val="0"/>
              </a:spcBef>
              <a:spcAft>
                <a:spcPts val="0"/>
              </a:spcAft>
              <a:buClrTx/>
              <a:buSzTx/>
              <a:buFontTx/>
              <a:buNone/>
              <a:tabLst/>
              <a:defRPr/>
            </a:pPr>
            <a:endParaRPr kumimoji="0" lang="fa-IR" sz="28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5" name="TextBox 4"/>
          <p:cNvSpPr txBox="1"/>
          <p:nvPr/>
        </p:nvSpPr>
        <p:spPr>
          <a:xfrm>
            <a:off x="609600" y="1371600"/>
            <a:ext cx="7848600" cy="2246769"/>
          </a:xfrm>
          <a:prstGeom prst="rect">
            <a:avLst/>
          </a:prstGeom>
          <a:noFill/>
        </p:spPr>
        <p:txBody>
          <a:bodyPr wrap="square" rtlCol="1">
            <a:spAutoFit/>
          </a:bodyPr>
          <a:lstStyle/>
          <a:p>
            <a:pPr algn="just"/>
            <a:endParaRPr lang="fa-IR" sz="2800" dirty="0" smtClean="0">
              <a:cs typeface="B Nazanin" pitchFamily="2" charset="-78"/>
            </a:endParaRPr>
          </a:p>
          <a:p>
            <a:pPr algn="just"/>
            <a:r>
              <a:rPr lang="fa-IR" sz="2800" dirty="0" smtClean="0">
                <a:cs typeface="B Nazanin" pitchFamily="2" charset="-78"/>
              </a:rPr>
              <a:t>به این ترتیب که در زمان رکود بازار افراد به بازار مسکن توجهی نشان نمی دهند، و تنها بر وضع موجود بازار تمرکز می کنند. در حالی که ممکن است روند تغییرات قیمت مسکن به صورت افزایشی باشد و سودآوری زیادی را به دنبال بیاورد.</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3"/>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457200" y="1219200"/>
            <a:ext cx="8077200" cy="5029200"/>
          </a:xfrm>
          <a:prstGeom prst="rect">
            <a:avLst/>
          </a:prstGeom>
          <a:noFill/>
          <a:ln w="9525">
            <a:noFill/>
            <a:miter lim="800000"/>
            <a:headEnd/>
            <a:tailEnd/>
          </a:ln>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مسأله</a:t>
            </a:r>
            <a:r>
              <a:rPr kumimoji="0" lang="fa-IR" sz="4400" b="0" i="0" u="none" strike="noStrike" kern="1200" cap="none" spc="0" normalizeH="0" noProof="0" dirty="0" smtClean="0">
                <a:ln>
                  <a:noFill/>
                </a:ln>
                <a:solidFill>
                  <a:schemeClr val="tx1"/>
                </a:solidFill>
                <a:effectLst/>
                <a:uLnTx/>
                <a:uFillTx/>
                <a:latin typeface="Elephant" pitchFamily="18" charset="0"/>
                <a:ea typeface="+mj-ea"/>
                <a:cs typeface="Nazanin" pitchFamily="2" charset="-78"/>
              </a:rPr>
              <a:t>  مسکن...</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itle 1"/>
          <p:cNvSpPr txBox="1">
            <a:spLocks/>
          </p:cNvSpPr>
          <p:nvPr/>
        </p:nvSpPr>
        <p:spPr>
          <a:xfrm>
            <a:off x="838200" y="1676400"/>
            <a:ext cx="7543800" cy="1143000"/>
          </a:xfrm>
          <a:prstGeom prst="rect">
            <a:avLst/>
          </a:prstGeom>
        </p:spPr>
        <p:txBody>
          <a:bodyPr vert="horz" lIns="91440" tIns="45720" rIns="91440" bIns="45720" rtlCol="1" anchor="ctr">
            <a:normAutofit/>
          </a:bodyPr>
          <a:lstStyle/>
          <a:p>
            <a:pPr marL="0" marR="0" lvl="0" indent="0" algn="just" defTabSz="914400" rtl="1" eaLnBrk="1" fontAlgn="auto" latinLnBrk="0" hangingPunct="1">
              <a:lnSpc>
                <a:spcPct val="100000"/>
              </a:lnSpc>
              <a:spcBef>
                <a:spcPct val="0"/>
              </a:spcBef>
              <a:spcAft>
                <a:spcPts val="0"/>
              </a:spcAft>
              <a:buClrTx/>
              <a:buSzTx/>
              <a:buFontTx/>
              <a:buNone/>
              <a:tabLst/>
              <a:defRPr/>
            </a:pPr>
            <a:endParaRPr kumimoji="0" lang="fa-IR" sz="28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5" name="TextBox 4"/>
          <p:cNvSpPr txBox="1"/>
          <p:nvPr/>
        </p:nvSpPr>
        <p:spPr>
          <a:xfrm>
            <a:off x="609600" y="1371600"/>
            <a:ext cx="7848600" cy="3108543"/>
          </a:xfrm>
          <a:prstGeom prst="rect">
            <a:avLst/>
          </a:prstGeom>
          <a:noFill/>
        </p:spPr>
        <p:txBody>
          <a:bodyPr wrap="square" rtlCol="1">
            <a:spAutoFit/>
          </a:bodyPr>
          <a:lstStyle/>
          <a:p>
            <a:r>
              <a:rPr lang="fa-IR" sz="2800" b="1" dirty="0" smtClean="0">
                <a:cs typeface="B Nazanin" pitchFamily="2" charset="-78"/>
              </a:rPr>
              <a:t>تحلیل دقیق تر :</a:t>
            </a:r>
          </a:p>
          <a:p>
            <a:pPr>
              <a:buFont typeface="Arial" pitchFamily="34" charset="0"/>
              <a:buChar char="•"/>
            </a:pPr>
            <a:r>
              <a:rPr lang="fa-IR" sz="2800" dirty="0" smtClean="0">
                <a:cs typeface="B Nazanin" pitchFamily="2" charset="-78"/>
              </a:rPr>
              <a:t> هنگامی که تقاضای مسکن از عرضه آن بیشتر است قیمت مسکن افزایش می یابد.</a:t>
            </a:r>
          </a:p>
          <a:p>
            <a:pPr>
              <a:buFont typeface="Arial" pitchFamily="34" charset="0"/>
              <a:buChar char="•"/>
            </a:pPr>
            <a:r>
              <a:rPr lang="fa-IR" sz="2800" dirty="0" smtClean="0">
                <a:cs typeface="B Nazanin" pitchFamily="2" charset="-78"/>
              </a:rPr>
              <a:t> افزایش قیمت ها این احساس را به وجود می آورد که سرمایه گذاری در بخش مسکن سودآور است</a:t>
            </a:r>
          </a:p>
          <a:p>
            <a:pPr>
              <a:buFont typeface="Arial" pitchFamily="34" charset="0"/>
              <a:buChar char="•"/>
            </a:pPr>
            <a:r>
              <a:rPr lang="fa-IR" sz="2800" dirty="0" smtClean="0">
                <a:cs typeface="B Nazanin" pitchFamily="2" charset="-78"/>
              </a:rPr>
              <a:t> این امر موجب افزایش سرمایه گذاری در بخش مسکن می شود. </a:t>
            </a:r>
          </a:p>
          <a:p>
            <a:endParaRPr lang="fa-IR" sz="2800" dirty="0">
              <a:cs typeface="B Nazanin" pitchFamily="2" charset="-78"/>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3"/>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457200" y="1219200"/>
            <a:ext cx="8077200" cy="5029200"/>
          </a:xfrm>
          <a:prstGeom prst="rect">
            <a:avLst/>
          </a:prstGeom>
          <a:noFill/>
          <a:ln w="9525">
            <a:noFill/>
            <a:miter lim="800000"/>
            <a:headEnd/>
            <a:tailEnd/>
          </a:ln>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مسأله</a:t>
            </a:r>
            <a:r>
              <a:rPr kumimoji="0" lang="fa-IR" sz="4400" b="0" i="0" u="none" strike="noStrike" kern="1200" cap="none" spc="0" normalizeH="0" noProof="0" dirty="0" smtClean="0">
                <a:ln>
                  <a:noFill/>
                </a:ln>
                <a:solidFill>
                  <a:schemeClr val="tx1"/>
                </a:solidFill>
                <a:effectLst/>
                <a:uLnTx/>
                <a:uFillTx/>
                <a:latin typeface="Elephant" pitchFamily="18" charset="0"/>
                <a:ea typeface="+mj-ea"/>
                <a:cs typeface="Nazanin" pitchFamily="2" charset="-78"/>
              </a:rPr>
              <a:t>  مسکن...</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itle 1"/>
          <p:cNvSpPr txBox="1">
            <a:spLocks/>
          </p:cNvSpPr>
          <p:nvPr/>
        </p:nvSpPr>
        <p:spPr>
          <a:xfrm>
            <a:off x="838200" y="1676400"/>
            <a:ext cx="7543800" cy="1143000"/>
          </a:xfrm>
          <a:prstGeom prst="rect">
            <a:avLst/>
          </a:prstGeom>
        </p:spPr>
        <p:txBody>
          <a:bodyPr vert="horz" lIns="91440" tIns="45720" rIns="91440" bIns="45720" rtlCol="1" anchor="ctr">
            <a:normAutofit/>
          </a:bodyPr>
          <a:lstStyle/>
          <a:p>
            <a:pPr marL="0" marR="0" lvl="0" indent="0" algn="just" defTabSz="914400" rtl="1" eaLnBrk="1" fontAlgn="auto" latinLnBrk="0" hangingPunct="1">
              <a:lnSpc>
                <a:spcPct val="100000"/>
              </a:lnSpc>
              <a:spcBef>
                <a:spcPct val="0"/>
              </a:spcBef>
              <a:spcAft>
                <a:spcPts val="0"/>
              </a:spcAft>
              <a:buClrTx/>
              <a:buSzTx/>
              <a:buFontTx/>
              <a:buNone/>
              <a:tabLst/>
              <a:defRPr/>
            </a:pPr>
            <a:endParaRPr kumimoji="0" lang="fa-IR" sz="28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pic>
        <p:nvPicPr>
          <p:cNvPr id="2051" name="Picture 3"/>
          <p:cNvPicPr>
            <a:picLocks noChangeAspect="1" noChangeArrowheads="1"/>
          </p:cNvPicPr>
          <p:nvPr/>
        </p:nvPicPr>
        <p:blipFill>
          <a:blip r:embed="rId4"/>
          <a:srcRect/>
          <a:stretch>
            <a:fillRect/>
          </a:stretch>
        </p:blipFill>
        <p:spPr bwMode="auto">
          <a:xfrm>
            <a:off x="1676400" y="1447800"/>
            <a:ext cx="6230869" cy="4648200"/>
          </a:xfrm>
          <a:prstGeom prst="rect">
            <a:avLst/>
          </a:prstGeom>
          <a:noFill/>
          <a:ln w="9525">
            <a:noFill/>
            <a:miter lim="800000"/>
            <a:headEnd/>
            <a:tailEnd/>
          </a:ln>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3"/>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457200" y="1219200"/>
            <a:ext cx="8077200" cy="5029200"/>
          </a:xfrm>
          <a:prstGeom prst="rect">
            <a:avLst/>
          </a:prstGeom>
          <a:noFill/>
          <a:ln w="9525">
            <a:noFill/>
            <a:miter lim="800000"/>
            <a:headEnd/>
            <a:tailEnd/>
          </a:ln>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مسأله</a:t>
            </a:r>
            <a:r>
              <a:rPr kumimoji="0" lang="fa-IR" sz="4400" b="0" i="0" u="none" strike="noStrike" kern="1200" cap="none" spc="0" normalizeH="0" noProof="0" dirty="0" smtClean="0">
                <a:ln>
                  <a:noFill/>
                </a:ln>
                <a:solidFill>
                  <a:schemeClr val="tx1"/>
                </a:solidFill>
                <a:effectLst/>
                <a:uLnTx/>
                <a:uFillTx/>
                <a:latin typeface="Elephant" pitchFamily="18" charset="0"/>
                <a:ea typeface="+mj-ea"/>
                <a:cs typeface="Nazanin" pitchFamily="2" charset="-78"/>
              </a:rPr>
              <a:t>  مسکن...</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4" name="TextBox 3"/>
          <p:cNvSpPr txBox="1"/>
          <p:nvPr/>
        </p:nvSpPr>
        <p:spPr>
          <a:xfrm>
            <a:off x="609600" y="1524000"/>
            <a:ext cx="7772400" cy="3916457"/>
          </a:xfrm>
          <a:prstGeom prst="rect">
            <a:avLst/>
          </a:prstGeom>
          <a:noFill/>
        </p:spPr>
        <p:txBody>
          <a:bodyPr wrap="square" rtlCol="1">
            <a:spAutoFit/>
          </a:bodyPr>
          <a:lstStyle/>
          <a:p>
            <a:pPr>
              <a:lnSpc>
                <a:spcPct val="150000"/>
              </a:lnSpc>
              <a:buFont typeface="Arial" pitchFamily="34" charset="0"/>
              <a:buChar char="•"/>
            </a:pPr>
            <a:r>
              <a:rPr lang="fa-IR" sz="2800" dirty="0" smtClean="0">
                <a:cs typeface="B Nazanin" pitchFamily="2" charset="-78"/>
              </a:rPr>
              <a:t> سرمایه گذاری در بخش مسکن موجب افزایش عرضه می شود</a:t>
            </a:r>
          </a:p>
          <a:p>
            <a:pPr>
              <a:lnSpc>
                <a:spcPct val="150000"/>
              </a:lnSpc>
              <a:buFont typeface="Arial" pitchFamily="34" charset="0"/>
              <a:buChar char="•"/>
            </a:pPr>
            <a:r>
              <a:rPr lang="fa-IR" sz="2800" dirty="0" smtClean="0">
                <a:cs typeface="B Nazanin" pitchFamily="2" charset="-78"/>
              </a:rPr>
              <a:t> اگر عرضه بیش از تقاضا شود، کاهش قیمت ها را به دنبال دارد</a:t>
            </a:r>
          </a:p>
          <a:p>
            <a:pPr>
              <a:lnSpc>
                <a:spcPct val="150000"/>
              </a:lnSpc>
              <a:buFont typeface="Arial" pitchFamily="34" charset="0"/>
              <a:buChar char="•"/>
            </a:pPr>
            <a:r>
              <a:rPr lang="fa-IR" sz="2800" dirty="0" smtClean="0">
                <a:cs typeface="B Nazanin" pitchFamily="2" charset="-78"/>
              </a:rPr>
              <a:t> بنابراین احساس سود آوری کاهش می یابد</a:t>
            </a:r>
          </a:p>
          <a:p>
            <a:pPr>
              <a:lnSpc>
                <a:spcPct val="150000"/>
              </a:lnSpc>
              <a:buFont typeface="Arial" pitchFamily="34" charset="0"/>
              <a:buChar char="•"/>
            </a:pPr>
            <a:r>
              <a:rPr lang="fa-IR" sz="2800" dirty="0" smtClean="0">
                <a:cs typeface="B Nazanin" pitchFamily="2" charset="-78"/>
              </a:rPr>
              <a:t> در نتیجه سرمایه گذاری کمتری در این بخش صورت می گیرد و عرضه کاهش می یابد</a:t>
            </a:r>
          </a:p>
          <a:p>
            <a:pPr>
              <a:lnSpc>
                <a:spcPct val="150000"/>
              </a:lnSpc>
              <a:buFont typeface="Arial" pitchFamily="34" charset="0"/>
              <a:buChar char="•"/>
            </a:pPr>
            <a:r>
              <a:rPr lang="fa-IR" sz="2800" dirty="0" smtClean="0">
                <a:cs typeface="B Nazanin" pitchFamily="2" charset="-78"/>
              </a:rPr>
              <a:t> این روند به همین ترتیب ادامه می یابد.</a:t>
            </a:r>
            <a:endParaRPr lang="fa-IR" sz="2800" dirty="0">
              <a:cs typeface="B Nazanin" pitchFamily="2" charset="-78"/>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457200" y="1219200"/>
            <a:ext cx="8077200" cy="5029200"/>
          </a:xfrm>
          <a:prstGeom prst="rect">
            <a:avLst/>
          </a:prstGeom>
          <a:noFill/>
          <a:ln w="9525">
            <a:noFill/>
            <a:miter lim="800000"/>
            <a:headEnd/>
            <a:tailEnd/>
          </a:ln>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مسأله</a:t>
            </a:r>
            <a:r>
              <a:rPr kumimoji="0" lang="fa-IR" sz="4400" b="0" i="0" u="none" strike="noStrike" kern="1200" cap="none" spc="0" normalizeH="0" noProof="0" dirty="0" smtClean="0">
                <a:ln>
                  <a:noFill/>
                </a:ln>
                <a:solidFill>
                  <a:schemeClr val="tx1"/>
                </a:solidFill>
                <a:effectLst/>
                <a:uLnTx/>
                <a:uFillTx/>
                <a:latin typeface="Elephant" pitchFamily="18" charset="0"/>
                <a:ea typeface="+mj-ea"/>
                <a:cs typeface="Nazanin" pitchFamily="2" charset="-78"/>
              </a:rPr>
              <a:t>  مسکن...</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pic>
        <p:nvPicPr>
          <p:cNvPr id="3074" name="Picture 2"/>
          <p:cNvPicPr>
            <a:picLocks noChangeAspect="1" noChangeArrowheads="1"/>
          </p:cNvPicPr>
          <p:nvPr/>
        </p:nvPicPr>
        <p:blipFill>
          <a:blip r:embed="rId4"/>
          <a:srcRect/>
          <a:stretch>
            <a:fillRect/>
          </a:stretch>
        </p:blipFill>
        <p:spPr bwMode="auto">
          <a:xfrm>
            <a:off x="1447800" y="1447799"/>
            <a:ext cx="6248400" cy="4661277"/>
          </a:xfrm>
          <a:prstGeom prst="rect">
            <a:avLst/>
          </a:prstGeom>
          <a:noFill/>
          <a:ln w="9525">
            <a:noFill/>
            <a:miter lim="800000"/>
            <a:headEnd/>
            <a:tailEnd/>
          </a:ln>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457200" y="1219200"/>
            <a:ext cx="8077200" cy="5029200"/>
          </a:xfrm>
          <a:prstGeom prst="rect">
            <a:avLst/>
          </a:prstGeom>
          <a:noFill/>
          <a:ln w="9525">
            <a:noFill/>
            <a:miter lim="800000"/>
            <a:headEnd/>
            <a:tailEnd/>
          </a:ln>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مسأله</a:t>
            </a:r>
            <a:r>
              <a:rPr kumimoji="0" lang="fa-IR" sz="4400" b="0" i="0" u="none" strike="noStrike" kern="1200" cap="none" spc="0" normalizeH="0" noProof="0" dirty="0" smtClean="0">
                <a:ln>
                  <a:noFill/>
                </a:ln>
                <a:solidFill>
                  <a:schemeClr val="tx1"/>
                </a:solidFill>
                <a:effectLst/>
                <a:uLnTx/>
                <a:uFillTx/>
                <a:latin typeface="Elephant" pitchFamily="18" charset="0"/>
                <a:ea typeface="+mj-ea"/>
                <a:cs typeface="Nazanin" pitchFamily="2" charset="-78"/>
              </a:rPr>
              <a:t>  مسکن...</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extBox 2"/>
          <p:cNvSpPr txBox="1"/>
          <p:nvPr/>
        </p:nvSpPr>
        <p:spPr>
          <a:xfrm>
            <a:off x="609600" y="1447800"/>
            <a:ext cx="7848600" cy="3970318"/>
          </a:xfrm>
          <a:prstGeom prst="rect">
            <a:avLst/>
          </a:prstGeom>
          <a:noFill/>
        </p:spPr>
        <p:txBody>
          <a:bodyPr wrap="square" rtlCol="1">
            <a:spAutoFit/>
          </a:bodyPr>
          <a:lstStyle/>
          <a:p>
            <a:pPr algn="just">
              <a:lnSpc>
                <a:spcPct val="150000"/>
              </a:lnSpc>
            </a:pPr>
            <a:r>
              <a:rPr lang="fa-IR" sz="2800" dirty="0" smtClean="0">
                <a:cs typeface="B Nazanin" pitchFamily="2" charset="-78"/>
              </a:rPr>
              <a:t>مشکلی که در برخورد بسیاری از سرمایه گذاران وجود دارد این است که در طول زمان به قیمت مسکن توجه نمی کنند و تصمیم گیری خود را بر اساس قیمت مسکن در زمان تصمیم گیری انجام می دهند. در حالی که سودآوری سرمایه گذاری آن ها بیش از آن که به قیمت مسکن در زمان تصمیم گیری وابسته باشد، به قیمت در زمان اتمام کار یا عرضه بستگی دارد. </a:t>
            </a:r>
            <a:endParaRPr lang="fa-IR" sz="2800" dirty="0">
              <a:cs typeface="B Nazanin" pitchFamily="2" charset="-78"/>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descr="C:\Users\homa\Desktop\question-mark1a.jpg"/>
          <p:cNvPicPr>
            <a:picLocks noChangeAspect="1" noChangeArrowheads="1"/>
          </p:cNvPicPr>
          <p:nvPr/>
        </p:nvPicPr>
        <p:blipFill>
          <a:blip r:embed="rId3">
            <a:grayscl/>
          </a:blip>
          <a:srcRect/>
          <a:stretch>
            <a:fillRect/>
          </a:stretch>
        </p:blipFill>
        <p:spPr bwMode="auto">
          <a:xfrm>
            <a:off x="609600" y="2057400"/>
            <a:ext cx="2971800" cy="3962400"/>
          </a:xfrm>
          <a:prstGeom prst="ellipse">
            <a:avLst/>
          </a:prstGeom>
          <a:ln>
            <a:noFill/>
          </a:ln>
          <a:effectLst>
            <a:softEdge rad="112500"/>
          </a:effectLst>
        </p:spPr>
      </p:pic>
      <p:sp>
        <p:nvSpPr>
          <p:cNvPr id="2" name="TextBox 1"/>
          <p:cNvSpPr txBox="1"/>
          <p:nvPr/>
        </p:nvSpPr>
        <p:spPr>
          <a:xfrm>
            <a:off x="762000" y="1447800"/>
            <a:ext cx="7696200" cy="3754874"/>
          </a:xfrm>
          <a:prstGeom prst="rect">
            <a:avLst/>
          </a:prstGeom>
          <a:noFill/>
        </p:spPr>
        <p:txBody>
          <a:bodyPr wrap="square" rtlCol="1">
            <a:spAutoFit/>
          </a:bodyPr>
          <a:lstStyle/>
          <a:p>
            <a:pPr algn="just">
              <a:lnSpc>
                <a:spcPct val="150000"/>
              </a:lnSpc>
            </a:pPr>
            <a:r>
              <a:rPr lang="fa-IR" sz="2800" dirty="0" smtClean="0">
                <a:cs typeface="B Nazanin" pitchFamily="2" charset="-78"/>
              </a:rPr>
              <a:t>آیا تا به حال متوجه روندی خاص در تغییرات متغیرها شده اید؟</a:t>
            </a:r>
          </a:p>
          <a:p>
            <a:pPr algn="just">
              <a:lnSpc>
                <a:spcPct val="150000"/>
              </a:lnSpc>
            </a:pPr>
            <a:r>
              <a:rPr lang="fa-IR" sz="2800" dirty="0" smtClean="0">
                <a:cs typeface="B Nazanin" pitchFamily="2" charset="-78"/>
              </a:rPr>
              <a:t>آیا تا به حال دقت کرده اید که متغیرها در سیستم های مختلف رفتارهایی مشابه یکدیگر دارند؟ </a:t>
            </a:r>
          </a:p>
          <a:p>
            <a:pPr algn="just">
              <a:lnSpc>
                <a:spcPct val="150000"/>
              </a:lnSpc>
            </a:pPr>
            <a:endParaRPr lang="fa-IR" sz="2800" dirty="0" smtClean="0">
              <a:cs typeface="B Nazanin" pitchFamily="2" charset="-78"/>
            </a:endParaRPr>
          </a:p>
          <a:p>
            <a:pPr algn="just">
              <a:lnSpc>
                <a:spcPct val="150000"/>
              </a:lnSpc>
            </a:pPr>
            <a:endParaRPr lang="fa-IR" sz="2800" dirty="0" smtClean="0">
              <a:cs typeface="B Nazanin" pitchFamily="2" charset="-78"/>
            </a:endParaRPr>
          </a:p>
          <a:p>
            <a:endParaRPr lang="fa-IR" sz="2800" dirty="0"/>
          </a:p>
        </p:txBody>
      </p:sp>
      <p:sp>
        <p:nvSpPr>
          <p:cNvPr id="3" name="Title 1"/>
          <p:cNvSpPr txBox="1">
            <a:spLocks/>
          </p:cNvSpPr>
          <p:nvPr/>
        </p:nvSpPr>
        <p:spPr>
          <a:xfrm>
            <a:off x="304800" y="228600"/>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ادامه...</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304800" y="1219200"/>
            <a:ext cx="8410575" cy="4933950"/>
          </a:xfrm>
          <a:prstGeom prst="rect">
            <a:avLst/>
          </a:prstGeom>
          <a:ln>
            <a:noFill/>
          </a:ln>
          <a:effectLst>
            <a:softEdge rad="112500"/>
          </a:effectLst>
        </p:spPr>
      </p:pic>
      <p:sp>
        <p:nvSpPr>
          <p:cNvPr id="2" name="TextBox 1"/>
          <p:cNvSpPr txBox="1"/>
          <p:nvPr/>
        </p:nvSpPr>
        <p:spPr>
          <a:xfrm>
            <a:off x="762000" y="1447800"/>
            <a:ext cx="7696200" cy="5693866"/>
          </a:xfrm>
          <a:prstGeom prst="rect">
            <a:avLst/>
          </a:prstGeom>
          <a:noFill/>
        </p:spPr>
        <p:txBody>
          <a:bodyPr wrap="square" rtlCol="1">
            <a:spAutoFit/>
          </a:bodyPr>
          <a:lstStyle/>
          <a:p>
            <a:pPr algn="just">
              <a:lnSpc>
                <a:spcPct val="150000"/>
              </a:lnSpc>
            </a:pPr>
            <a:r>
              <a:rPr lang="fa-IR" sz="2800" dirty="0" smtClean="0">
                <a:cs typeface="B Nazanin" pitchFamily="2" charset="-78"/>
              </a:rPr>
              <a:t>تا اینجا به بررسی نحوه ی تغییرات متغیرها در طول زمان (از جمله تغییرات صعودی، نزولی و ...) پرداختیم و دیدیم که چشم پوشی از تغییرات آرام و کوچک چه عواقب احتمالی را به دنبال دارد. </a:t>
            </a:r>
          </a:p>
          <a:p>
            <a:pPr algn="just">
              <a:lnSpc>
                <a:spcPct val="150000"/>
              </a:lnSpc>
            </a:pPr>
            <a:r>
              <a:rPr lang="fa-IR" sz="2800" dirty="0" smtClean="0">
                <a:cs typeface="B Nazanin" pitchFamily="2" charset="-78"/>
              </a:rPr>
              <a:t>حال می خواهیم با دیدی وسیعتر با مسائل برخورد کنیم:</a:t>
            </a:r>
          </a:p>
          <a:p>
            <a:pPr algn="just">
              <a:lnSpc>
                <a:spcPct val="150000"/>
              </a:lnSpc>
            </a:pPr>
            <a:r>
              <a:rPr lang="fa-IR" sz="2800" dirty="0" smtClean="0">
                <a:cs typeface="B Nazanin" pitchFamily="2" charset="-78"/>
              </a:rPr>
              <a:t>اگر دقیقتر به سیستم ها بنگریم، شاهد رفتارهای مشابهی در آن ها خواهیم بود. آگاهی از این </a:t>
            </a:r>
            <a:r>
              <a:rPr lang="fa-IR" sz="2800" b="1" i="1" dirty="0" smtClean="0">
                <a:cs typeface="B Nazanin" pitchFamily="2" charset="-78"/>
              </a:rPr>
              <a:t>رفتارهای پایه</a:t>
            </a:r>
            <a:r>
              <a:rPr lang="fa-IR" sz="2800" dirty="0" smtClean="0">
                <a:cs typeface="B Nazanin" pitchFamily="2" charset="-78"/>
              </a:rPr>
              <a:t> ما را در تحلیل موقعیت ها و پیش بینی نسبی رویدادها توانمند می کند. </a:t>
            </a:r>
          </a:p>
          <a:p>
            <a:pPr algn="just">
              <a:lnSpc>
                <a:spcPct val="150000"/>
              </a:lnSpc>
            </a:pPr>
            <a:endParaRPr lang="fa-IR" sz="2800" dirty="0" smtClean="0">
              <a:cs typeface="B Nazanin" pitchFamily="2" charset="-78"/>
            </a:endParaRPr>
          </a:p>
          <a:p>
            <a:endParaRPr lang="fa-IR" sz="2800" dirty="0"/>
          </a:p>
        </p:txBody>
      </p:sp>
      <p:sp>
        <p:nvSpPr>
          <p:cNvPr id="3" name="Title 1"/>
          <p:cNvSpPr txBox="1">
            <a:spLocks/>
          </p:cNvSpPr>
          <p:nvPr/>
        </p:nvSpPr>
        <p:spPr>
          <a:xfrm>
            <a:off x="304800" y="228600"/>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rPr>
              <a:t>شرح</a:t>
            </a:r>
            <a:r>
              <a:rPr kumimoji="0" lang="fa-IR" sz="4400" b="0" i="0" u="none" strike="noStrike" kern="1200" cap="none" spc="0" normalizeH="0" noProof="0" dirty="0" smtClean="0">
                <a:ln>
                  <a:noFill/>
                </a:ln>
                <a:solidFill>
                  <a:schemeClr val="tx1"/>
                </a:solidFill>
                <a:effectLst/>
                <a:uLnTx/>
                <a:uFillTx/>
                <a:latin typeface="Elephant" pitchFamily="18" charset="0"/>
                <a:ea typeface="+mj-ea"/>
                <a:cs typeface="Nazanin" pitchFamily="2" charset="-78"/>
              </a:rPr>
              <a:t> درس...</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تا کردن کاغذ</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extBox 2"/>
          <p:cNvSpPr txBox="1"/>
          <p:nvPr/>
        </p:nvSpPr>
        <p:spPr>
          <a:xfrm>
            <a:off x="762000" y="1447800"/>
            <a:ext cx="7696200" cy="2623795"/>
          </a:xfrm>
          <a:prstGeom prst="rect">
            <a:avLst/>
          </a:prstGeom>
          <a:noFill/>
        </p:spPr>
        <p:txBody>
          <a:bodyPr wrap="square" rtlCol="1">
            <a:spAutoFit/>
          </a:bodyPr>
          <a:lstStyle/>
          <a:p>
            <a:pPr algn="just">
              <a:lnSpc>
                <a:spcPct val="150000"/>
              </a:lnSpc>
            </a:pPr>
            <a:r>
              <a:rPr lang="fa-IR" sz="2800" dirty="0" smtClean="0">
                <a:cs typeface="B Nazanin" pitchFamily="2" charset="-78"/>
              </a:rPr>
              <a:t>فکر می کنید اگر قطعه ای از کاغذ معمولی (ضخامت </a:t>
            </a:r>
            <a:r>
              <a:rPr lang="en-US" sz="2800" dirty="0" smtClean="0">
                <a:cs typeface="B Nazanin" pitchFamily="2" charset="-78"/>
              </a:rPr>
              <a:t>mm</a:t>
            </a:r>
            <a:r>
              <a:rPr lang="fa-IR" sz="2800" dirty="0" smtClean="0">
                <a:cs typeface="B Nazanin" pitchFamily="2" charset="-78"/>
              </a:rPr>
              <a:t> 0.1) را 42 بار تا کنید ضخامت آن چه قدر خواهد بود؟</a:t>
            </a:r>
          </a:p>
          <a:p>
            <a:pPr algn="just">
              <a:lnSpc>
                <a:spcPct val="150000"/>
              </a:lnSpc>
            </a:pPr>
            <a:r>
              <a:rPr lang="fa-IR" sz="2800" dirty="0" smtClean="0">
                <a:cs typeface="B Nazanin" pitchFamily="2" charset="-78"/>
              </a:rPr>
              <a:t>اگر 100 بار تا کنید چه طور؟</a:t>
            </a:r>
          </a:p>
          <a:p>
            <a:pPr algn="just">
              <a:lnSpc>
                <a:spcPct val="150000"/>
              </a:lnSpc>
            </a:pPr>
            <a:endParaRPr lang="fa-IR" sz="2800" dirty="0" smtClean="0">
              <a:cs typeface="B Nazanin" pitchFamily="2" charset="-78"/>
            </a:endParaRPr>
          </a:p>
        </p:txBody>
      </p:sp>
      <p:pic>
        <p:nvPicPr>
          <p:cNvPr id="2050" name="Picture 2" descr="C:\Users\homa\Desktop\question-mark.jpg"/>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1295400" y="3048000"/>
            <a:ext cx="2857500" cy="2857500"/>
          </a:xfrm>
          <a:prstGeom prst="rect">
            <a:avLst/>
          </a:prstGeom>
          <a:ln>
            <a:noFill/>
          </a:ln>
          <a:effectLst>
            <a:softEdge rad="112500"/>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0" name="Picture 2" descr="C:\Users\homa\Desktop\question-mark.jpg"/>
          <p:cNvPicPr>
            <a:picLocks noChangeAspect="1" noChangeArrowheads="1"/>
          </p:cNvPicPr>
          <p:nvPr/>
        </p:nvPicPr>
        <p:blipFill>
          <a:blip r:embed="rId3">
            <a:duotone>
              <a:schemeClr val="accent5">
                <a:shade val="45000"/>
                <a:satMod val="135000"/>
              </a:schemeClr>
              <a:prstClr val="white"/>
            </a:duotone>
          </a:blip>
          <a:srcRect/>
          <a:stretch>
            <a:fillRect/>
          </a:stretch>
        </p:blipFill>
        <p:spPr bwMode="auto">
          <a:xfrm>
            <a:off x="1295400" y="3048000"/>
            <a:ext cx="2857500" cy="2857500"/>
          </a:xfrm>
          <a:prstGeom prst="rect">
            <a:avLst/>
          </a:prstGeom>
          <a:ln>
            <a:noFill/>
          </a:ln>
          <a:effectLst>
            <a:softEdge rad="112500"/>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تا کردن کاغذ...</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extBox 2"/>
          <p:cNvSpPr txBox="1"/>
          <p:nvPr/>
        </p:nvSpPr>
        <p:spPr>
          <a:xfrm>
            <a:off x="762000" y="1447800"/>
            <a:ext cx="7696200" cy="2677656"/>
          </a:xfrm>
          <a:prstGeom prst="rect">
            <a:avLst/>
          </a:prstGeom>
          <a:noFill/>
        </p:spPr>
        <p:txBody>
          <a:bodyPr wrap="square" rtlCol="1">
            <a:spAutoFit/>
          </a:bodyPr>
          <a:lstStyle/>
          <a:p>
            <a:pPr algn="just">
              <a:lnSpc>
                <a:spcPct val="150000"/>
              </a:lnSpc>
            </a:pPr>
            <a:r>
              <a:rPr lang="fa-IR" sz="2800" dirty="0" smtClean="0">
                <a:cs typeface="B Nazanin" pitchFamily="2" charset="-78"/>
              </a:rPr>
              <a:t>اگر 42 بار کاغذ را تا کنید، ضخامت آن 440000 کیلومتر خواهد بود، چیزی بیش از فاصله زمین تا ماه!</a:t>
            </a:r>
          </a:p>
          <a:p>
            <a:pPr algn="just">
              <a:lnSpc>
                <a:spcPct val="150000"/>
              </a:lnSpc>
            </a:pPr>
            <a:r>
              <a:rPr lang="fa-IR" sz="2800" dirty="0" smtClean="0">
                <a:cs typeface="B Nazanin" pitchFamily="2" charset="-78"/>
              </a:rPr>
              <a:t>و اگر صد بار آن را تا کنید، ضخامت آن 850 تریلیون برابر فاصله زمین تا خورشید خواهد بود!!!!</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رفتار نمایی</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extBox 2"/>
          <p:cNvSpPr txBox="1"/>
          <p:nvPr/>
        </p:nvSpPr>
        <p:spPr>
          <a:xfrm>
            <a:off x="762000" y="1447800"/>
            <a:ext cx="7696200" cy="3323987"/>
          </a:xfrm>
          <a:prstGeom prst="rect">
            <a:avLst/>
          </a:prstGeom>
          <a:noFill/>
        </p:spPr>
        <p:txBody>
          <a:bodyPr wrap="square" rtlCol="1">
            <a:spAutoFit/>
          </a:bodyPr>
          <a:lstStyle/>
          <a:p>
            <a:pPr algn="just">
              <a:lnSpc>
                <a:spcPct val="150000"/>
              </a:lnSpc>
            </a:pPr>
            <a:r>
              <a:rPr lang="fa-IR" sz="2800" dirty="0" smtClean="0">
                <a:cs typeface="B Nazanin" pitchFamily="2" charset="-78"/>
              </a:rPr>
              <a:t>چنین رفتاری رفتار نمایی نامیده می شود . </a:t>
            </a:r>
          </a:p>
          <a:p>
            <a:pPr algn="just">
              <a:lnSpc>
                <a:spcPct val="150000"/>
              </a:lnSpc>
            </a:pPr>
            <a:r>
              <a:rPr lang="fa-IR" sz="2800" dirty="0" smtClean="0">
                <a:cs typeface="B Nazanin" pitchFamily="2" charset="-78"/>
              </a:rPr>
              <a:t>الگوی کلی رفتار نمایی به صورت زیر است: </a:t>
            </a:r>
          </a:p>
          <a:p>
            <a:pPr algn="just">
              <a:lnSpc>
                <a:spcPct val="150000"/>
              </a:lnSpc>
            </a:pPr>
            <a:endParaRPr lang="fa-IR" sz="2800" dirty="0" smtClean="0">
              <a:cs typeface="B Nazanin" pitchFamily="2" charset="-78"/>
            </a:endParaRPr>
          </a:p>
          <a:p>
            <a:pPr algn="just">
              <a:lnSpc>
                <a:spcPct val="150000"/>
              </a:lnSpc>
            </a:pPr>
            <a:endParaRPr lang="fa-IR" sz="2800" dirty="0" smtClean="0">
              <a:cs typeface="B Nazanin" pitchFamily="2" charset="-78"/>
            </a:endParaRPr>
          </a:p>
          <a:p>
            <a:pPr algn="just">
              <a:lnSpc>
                <a:spcPct val="150000"/>
              </a:lnSpc>
            </a:pPr>
            <a:r>
              <a:rPr lang="fa-IR" sz="2800" dirty="0" smtClean="0">
                <a:cs typeface="B Nazanin" pitchFamily="2" charset="-78"/>
              </a:rPr>
              <a:t> </a:t>
            </a:r>
          </a:p>
        </p:txBody>
      </p:sp>
      <p:graphicFrame>
        <p:nvGraphicFramePr>
          <p:cNvPr id="7" name="Chart 6"/>
          <p:cNvGraphicFramePr/>
          <p:nvPr/>
        </p:nvGraphicFramePr>
        <p:xfrm>
          <a:off x="1447800" y="2743200"/>
          <a:ext cx="5867400" cy="30480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noProof="0" dirty="0" smtClean="0">
                <a:latin typeface="Elephant" pitchFamily="18" charset="0"/>
                <a:ea typeface="+mj-ea"/>
                <a:cs typeface="Nazanin" pitchFamily="2" charset="-78"/>
              </a:rPr>
              <a:t>رفتار نمایی...</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extBox 2"/>
          <p:cNvSpPr txBox="1"/>
          <p:nvPr/>
        </p:nvSpPr>
        <p:spPr>
          <a:xfrm>
            <a:off x="762000" y="1447800"/>
            <a:ext cx="7696200" cy="4616648"/>
          </a:xfrm>
          <a:prstGeom prst="rect">
            <a:avLst/>
          </a:prstGeom>
          <a:noFill/>
        </p:spPr>
        <p:txBody>
          <a:bodyPr wrap="square" rtlCol="1">
            <a:spAutoFit/>
          </a:bodyPr>
          <a:lstStyle/>
          <a:p>
            <a:pPr algn="just">
              <a:lnSpc>
                <a:spcPct val="150000"/>
              </a:lnSpc>
            </a:pPr>
            <a:r>
              <a:rPr lang="fa-IR" sz="2800" dirty="0" smtClean="0">
                <a:cs typeface="B Nazanin" pitchFamily="2" charset="-78"/>
              </a:rPr>
              <a:t>تحقیقات نشان می دهد، که افراد غالباً مقادیر را در چنین رفتارهایی بسیار کمتر از واقعیت تخمین می زنند و با این وجود به تخمین خود اطمینان بالایی دارند.</a:t>
            </a:r>
          </a:p>
          <a:p>
            <a:pPr algn="just">
              <a:lnSpc>
                <a:spcPct val="150000"/>
              </a:lnSpc>
            </a:pPr>
            <a:r>
              <a:rPr lang="fa-IR" sz="2800" dirty="0" smtClean="0">
                <a:cs typeface="B Nazanin" pitchFamily="2" charset="-78"/>
              </a:rPr>
              <a:t>یکی از دلایل تخمین نادرست افراد آن است که بیشترین مقدار رشد در آخرین زمان رخ می دهد و پیش از آن رفتار شبیه رفتار خطی است. </a:t>
            </a:r>
          </a:p>
          <a:p>
            <a:pPr algn="just">
              <a:lnSpc>
                <a:spcPct val="150000"/>
              </a:lnSpc>
            </a:pPr>
            <a:endParaRPr lang="fa-IR" sz="2800" dirty="0" smtClean="0">
              <a:cs typeface="B Nazanin" pitchFamily="2" charset="-78"/>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p:cNvSpPr txBox="1">
            <a:spLocks/>
          </p:cNvSpPr>
          <p:nvPr/>
        </p:nvSpPr>
        <p:spPr>
          <a:xfrm>
            <a:off x="304800" y="228600"/>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noProof="0" dirty="0" smtClean="0">
                <a:latin typeface="Elephant" pitchFamily="18" charset="0"/>
                <a:ea typeface="+mj-ea"/>
                <a:cs typeface="Nazanin" pitchFamily="2" charset="-78"/>
              </a:rPr>
              <a:t>رشد باکتری ها</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pic>
        <p:nvPicPr>
          <p:cNvPr id="4098" name="Picture 2"/>
          <p:cNvPicPr>
            <a:picLocks noChangeAspect="1" noChangeArrowheads="1"/>
          </p:cNvPicPr>
          <p:nvPr/>
        </p:nvPicPr>
        <p:blipFill>
          <a:blip r:embed="rId3"/>
          <a:srcRect/>
          <a:stretch>
            <a:fillRect/>
          </a:stretch>
        </p:blipFill>
        <p:spPr bwMode="auto">
          <a:xfrm>
            <a:off x="1752600" y="1971675"/>
            <a:ext cx="5581650" cy="3286125"/>
          </a:xfrm>
          <a:prstGeom prst="rect">
            <a:avLst/>
          </a:prstGeom>
          <a:ln>
            <a:noFill/>
          </a:ln>
          <a:effectLst>
            <a:softEdge rad="112500"/>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28600"/>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شرکت پیشتاز </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extBox 2"/>
          <p:cNvSpPr txBox="1"/>
          <p:nvPr/>
        </p:nvSpPr>
        <p:spPr>
          <a:xfrm>
            <a:off x="762000" y="1752600"/>
            <a:ext cx="7696200" cy="3916457"/>
          </a:xfrm>
          <a:prstGeom prst="rect">
            <a:avLst/>
          </a:prstGeom>
          <a:noFill/>
        </p:spPr>
        <p:txBody>
          <a:bodyPr wrap="square" rtlCol="1">
            <a:spAutoFit/>
          </a:bodyPr>
          <a:lstStyle/>
          <a:p>
            <a:pPr algn="just">
              <a:lnSpc>
                <a:spcPct val="150000"/>
              </a:lnSpc>
            </a:pPr>
            <a:r>
              <a:rPr lang="fa-IR" sz="2800" dirty="0" smtClean="0">
                <a:cs typeface="B Nazanin" pitchFamily="2" charset="-78"/>
              </a:rPr>
              <a:t>شرکت پیشتاز که یک شرکت تولیدی است با مشکلی مواجه شده است. به این ترتیب که موجودی کالای انبار بسیار پایینتر از حد مطلوب برای برآوردن تقاضای مشتریان است. به این ترتیب شرکت برنامه کوتاه مدتی را برای رساندن موجودی انبار به حد مطلوب و تعریف شده ای آغاز می کند.</a:t>
            </a:r>
          </a:p>
          <a:p>
            <a:pPr algn="ctr">
              <a:lnSpc>
                <a:spcPct val="150000"/>
              </a:lnSpc>
            </a:pPr>
            <a:r>
              <a:rPr lang="fa-IR" sz="2800" b="1" dirty="0" smtClean="0">
                <a:cs typeface="B Nazanin" pitchFamily="2" charset="-78"/>
              </a:rPr>
              <a:t>فکر می کنید روند تغییرات موجودی انبار به چه صورت خواهد بود؟</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28600"/>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شرکت پیشتاز ...</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extBox 2"/>
          <p:cNvSpPr txBox="1"/>
          <p:nvPr/>
        </p:nvSpPr>
        <p:spPr>
          <a:xfrm>
            <a:off x="762000" y="1857613"/>
            <a:ext cx="7696200" cy="3323987"/>
          </a:xfrm>
          <a:prstGeom prst="rect">
            <a:avLst/>
          </a:prstGeom>
          <a:noFill/>
        </p:spPr>
        <p:txBody>
          <a:bodyPr wrap="square" rtlCol="1">
            <a:spAutoFit/>
          </a:bodyPr>
          <a:lstStyle/>
          <a:p>
            <a:pPr algn="just">
              <a:lnSpc>
                <a:spcPct val="150000"/>
              </a:lnSpc>
            </a:pPr>
            <a:r>
              <a:rPr lang="fa-IR" sz="2800" dirty="0" smtClean="0">
                <a:cs typeface="B Nazanin" pitchFamily="2" charset="-78"/>
              </a:rPr>
              <a:t>مدیران شرکت میزان مشخصی از موجودی کالا را تعریف می کنند و فعالیتهای کاری را برای رسیدن به آن تنظیم می نمایند. در ابتدا موجودی انبار با سرعت زیادی افزایش می یابد تا میزان موجودی را به میزان مطلوب نزدیک کند، اما با هر چه نزدیک شدن به مقدار مطلوب میزان افزایش کاهش می یابد تا این که نهایتاً به حد مطلوب برسیم.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28600"/>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شرکت پیشتاز ...</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graphicFrame>
        <p:nvGraphicFramePr>
          <p:cNvPr id="4" name="Chart 3"/>
          <p:cNvGraphicFramePr/>
          <p:nvPr/>
        </p:nvGraphicFramePr>
        <p:xfrm>
          <a:off x="1828800" y="1828800"/>
          <a:ext cx="5553076" cy="36576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762000" y="2438400"/>
            <a:ext cx="7543800" cy="2031325"/>
          </a:xfrm>
          <a:prstGeom prst="rect">
            <a:avLst/>
          </a:prstGeom>
        </p:spPr>
        <p:txBody>
          <a:bodyPr wrap="square">
            <a:spAutoFit/>
          </a:bodyPr>
          <a:lstStyle/>
          <a:p>
            <a:pPr algn="just">
              <a:lnSpc>
                <a:spcPct val="150000"/>
              </a:lnSpc>
            </a:pPr>
            <a:r>
              <a:rPr lang="fa-IR" sz="2800" dirty="0" smtClean="0">
                <a:cs typeface="B Nazanin" pitchFamily="2" charset="-78"/>
              </a:rPr>
              <a:t>رفتار نمایی در بسیاری از مسائل دنیای پیرامون ما از جمله رشد جمعیت، مصرف انرژی، میزان ارتکاب جرم و جنایت، افزایش قیمت خدمات، رشد باکتری ها و... دیده می شود.</a:t>
            </a:r>
            <a:endParaRPr lang="fa-IR" sz="2800" dirty="0"/>
          </a:p>
        </p:txBody>
      </p:sp>
      <p:sp>
        <p:nvSpPr>
          <p:cNvPr id="3"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noProof="0" dirty="0" smtClean="0">
                <a:latin typeface="Elephant" pitchFamily="18" charset="0"/>
                <a:ea typeface="+mj-ea"/>
                <a:cs typeface="Nazanin" pitchFamily="2" charset="-78"/>
              </a:rPr>
              <a:t>اهمیت رفتار نمایی</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descr="C:\Users\homa\Desktop\question_mark.jpg"/>
          <p:cNvPicPr>
            <a:picLocks noChangeAspect="1" noChangeArrowheads="1"/>
          </p:cNvPicPr>
          <p:nvPr/>
        </p:nvPicPr>
        <p:blipFill>
          <a:blip r:embed="rId3"/>
          <a:srcRect/>
          <a:stretch>
            <a:fillRect/>
          </a:stretch>
        </p:blipFill>
        <p:spPr bwMode="auto">
          <a:xfrm>
            <a:off x="685800" y="3505200"/>
            <a:ext cx="3221318" cy="2514600"/>
          </a:xfrm>
          <a:prstGeom prst="rect">
            <a:avLst/>
          </a:prstGeom>
          <a:ln>
            <a:noFill/>
          </a:ln>
          <a:effectLst>
            <a:softEdge rad="112500"/>
          </a:effectLst>
        </p:spPr>
      </p:pic>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فراگیر شدن بیماری</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6" name="TextBox 5"/>
          <p:cNvSpPr txBox="1"/>
          <p:nvPr/>
        </p:nvSpPr>
        <p:spPr>
          <a:xfrm>
            <a:off x="533400" y="1510605"/>
            <a:ext cx="7848600" cy="2677656"/>
          </a:xfrm>
          <a:prstGeom prst="rect">
            <a:avLst/>
          </a:prstGeom>
          <a:noFill/>
        </p:spPr>
        <p:txBody>
          <a:bodyPr wrap="square" rtlCol="1">
            <a:spAutoFit/>
          </a:bodyPr>
          <a:lstStyle/>
          <a:p>
            <a:r>
              <a:rPr lang="fa-IR" sz="2800" dirty="0" smtClean="0">
                <a:cs typeface="B Nazanin" pitchFamily="2" charset="-78"/>
              </a:rPr>
              <a:t>شهری را در نظر بگیرید که تعداد افراد آن ثابت است. حال فرض کنید عده ای از ساکنان این شهر به نوع خاصی از بیماری که از طریق تنفس انتقال می یابد مبتلا شده اند. </a:t>
            </a:r>
          </a:p>
          <a:p>
            <a:r>
              <a:rPr lang="fa-IR" sz="2800" dirty="0" smtClean="0">
                <a:cs typeface="B Nazanin" pitchFamily="2" charset="-78"/>
              </a:rPr>
              <a:t>می خواهیم ببینیم تعداد افرادی که به این بیماری مبتلا می شوند چگونه تغییر می کند؟</a:t>
            </a:r>
          </a:p>
          <a:p>
            <a:endParaRPr lang="fa-IR" sz="2800" dirty="0" smtClean="0">
              <a:cs typeface="B Nazanin" pitchFamily="2" charset="-78"/>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فراگیر شدن بیماری...</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6" name="TextBox 5"/>
          <p:cNvSpPr txBox="1"/>
          <p:nvPr/>
        </p:nvSpPr>
        <p:spPr>
          <a:xfrm>
            <a:off x="457200" y="2362200"/>
            <a:ext cx="7848600" cy="3108543"/>
          </a:xfrm>
          <a:prstGeom prst="rect">
            <a:avLst/>
          </a:prstGeom>
          <a:noFill/>
        </p:spPr>
        <p:txBody>
          <a:bodyPr wrap="square" rtlCol="1">
            <a:spAutoFit/>
          </a:bodyPr>
          <a:lstStyle/>
          <a:p>
            <a:pPr>
              <a:buFont typeface="Arial" pitchFamily="34" charset="0"/>
              <a:buChar char="•"/>
            </a:pPr>
            <a:r>
              <a:rPr lang="fa-IR" sz="2800" dirty="0" smtClean="0">
                <a:cs typeface="B Nazanin" pitchFamily="2" charset="-78"/>
              </a:rPr>
              <a:t> انتظار داریم که در نهایت تمامی افراد ساکن آن شهر به بیماری مبتلا شوند.</a:t>
            </a:r>
          </a:p>
          <a:p>
            <a:pPr>
              <a:buFont typeface="Arial" pitchFamily="34" charset="0"/>
              <a:buChar char="•"/>
            </a:pPr>
            <a:r>
              <a:rPr lang="fa-IR" sz="2800" dirty="0" smtClean="0">
                <a:cs typeface="B Nazanin" pitchFamily="2" charset="-78"/>
              </a:rPr>
              <a:t> در ابتدا رشد به صورت نمایی است.</a:t>
            </a:r>
          </a:p>
          <a:p>
            <a:pPr>
              <a:buFont typeface="Arial" pitchFamily="34" charset="0"/>
              <a:buChar char="•"/>
            </a:pPr>
            <a:r>
              <a:rPr lang="fa-IR" sz="2800" dirty="0" smtClean="0">
                <a:cs typeface="B Nazanin" pitchFamily="2" charset="-78"/>
              </a:rPr>
              <a:t> آن چه رشد نمایی را موقف می کند محدودیتی است که در مسأله وجود دارد و آن تعداد ثابت افراد است که نمی تواند از حدی بیش تر شود. </a:t>
            </a:r>
          </a:p>
          <a:p>
            <a:endParaRPr lang="fa-IR" sz="2800" dirty="0" smtClean="0">
              <a:cs typeface="B Nazanin" pitchFamily="2" charset="-78"/>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فراگیر شدن بیماری...</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graphicFrame>
        <p:nvGraphicFramePr>
          <p:cNvPr id="4" name="Chart 3"/>
          <p:cNvGraphicFramePr/>
          <p:nvPr/>
        </p:nvGraphicFramePr>
        <p:xfrm>
          <a:off x="1219200" y="1752600"/>
          <a:ext cx="6781800" cy="39624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B Nazanin" pitchFamily="2" charset="-78"/>
              </a:rPr>
              <a:t>رفتار </a:t>
            </a:r>
            <a:r>
              <a:rPr lang="en-US" sz="2800" dirty="0" smtClean="0">
                <a:latin typeface="Elephant" pitchFamily="18" charset="0"/>
                <a:ea typeface="+mj-ea"/>
                <a:cs typeface="B Nazanin" pitchFamily="2" charset="-78"/>
              </a:rPr>
              <a:t>S</a:t>
            </a:r>
            <a:r>
              <a:rPr lang="fa-IR" sz="2800" dirty="0" smtClean="0">
                <a:latin typeface="Elephant" pitchFamily="18" charset="0"/>
                <a:ea typeface="+mj-ea"/>
                <a:cs typeface="B Nazanin" pitchFamily="2" charset="-78"/>
              </a:rPr>
              <a:t> - </a:t>
            </a:r>
            <a:r>
              <a:rPr lang="fa-IR" sz="4400" dirty="0" smtClean="0">
                <a:latin typeface="Elephant" pitchFamily="18" charset="0"/>
                <a:ea typeface="+mj-ea"/>
                <a:cs typeface="B Nazanin" pitchFamily="2" charset="-78"/>
              </a:rPr>
              <a:t>شکل</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B Nazanin" pitchFamily="2" charset="-78"/>
            </a:endParaRPr>
          </a:p>
        </p:txBody>
      </p:sp>
      <p:sp>
        <p:nvSpPr>
          <p:cNvPr id="6" name="TextBox 5"/>
          <p:cNvSpPr txBox="1"/>
          <p:nvPr/>
        </p:nvSpPr>
        <p:spPr>
          <a:xfrm>
            <a:off x="533400" y="1510605"/>
            <a:ext cx="7848600" cy="4401205"/>
          </a:xfrm>
          <a:prstGeom prst="rect">
            <a:avLst/>
          </a:prstGeom>
          <a:noFill/>
        </p:spPr>
        <p:txBody>
          <a:bodyPr wrap="square" rtlCol="1">
            <a:spAutoFit/>
          </a:bodyPr>
          <a:lstStyle/>
          <a:p>
            <a:pPr>
              <a:buFont typeface="Arial" pitchFamily="34" charset="0"/>
              <a:buChar char="•"/>
            </a:pPr>
            <a:r>
              <a:rPr lang="fa-IR" sz="2800" dirty="0" smtClean="0">
                <a:cs typeface="B Nazanin" pitchFamily="2" charset="-78"/>
              </a:rPr>
              <a:t>همان طور که در مثال دیدیم، در این نوع از رفتار که به آن رفتار هدفجو می گوییم مقدار متغیر به حد خاصی میل می کند. </a:t>
            </a:r>
          </a:p>
          <a:p>
            <a:pPr>
              <a:buFont typeface="Arial" pitchFamily="34" charset="0"/>
              <a:buChar char="•"/>
            </a:pPr>
            <a:r>
              <a:rPr lang="fa-IR" sz="2800" dirty="0" smtClean="0">
                <a:cs typeface="B Nazanin" pitchFamily="2" charset="-78"/>
              </a:rPr>
              <a:t>در ابتدا رشد متغیر به صورت صعودی است اما محدودیت های مسأله، موجب روند کاهنده نرخ رشد می شود. به عبارتی نرخ ثابت رشد پیوسته کم می شود تا این که به صفر نزدیک شود و مقدار متغیر تقریباً ثابت بماند. </a:t>
            </a:r>
          </a:p>
          <a:p>
            <a:pPr>
              <a:buFont typeface="Arial" pitchFamily="34" charset="0"/>
              <a:buChar char="•"/>
            </a:pPr>
            <a:r>
              <a:rPr lang="fa-IR" sz="2800" dirty="0" smtClean="0">
                <a:cs typeface="B Nazanin" pitchFamily="2" charset="-78"/>
              </a:rPr>
              <a:t> رفتارهای هدفجو نیز اهمیت زیادی دارند، زیرا رفتارهای نمایی که پیشتر با آن ها آشنا شدیم در دنیای واقع با محدودیت هایی مواجه می شوند که آن ها را به این نوع رفتار (رفتار هدفجو) سوق می دهد. </a:t>
            </a:r>
          </a:p>
          <a:p>
            <a:endParaRPr lang="fa-IR" sz="2800" dirty="0" smtClean="0">
              <a:cs typeface="B Nazanin" pitchFamily="2" charset="-78"/>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نحوه تقویت این مهارت...</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4" name="TextBox 3"/>
          <p:cNvSpPr txBox="1"/>
          <p:nvPr/>
        </p:nvSpPr>
        <p:spPr>
          <a:xfrm>
            <a:off x="609600" y="1447800"/>
            <a:ext cx="7848600" cy="4616648"/>
          </a:xfrm>
          <a:prstGeom prst="rect">
            <a:avLst/>
          </a:prstGeom>
          <a:noFill/>
        </p:spPr>
        <p:txBody>
          <a:bodyPr wrap="square" rtlCol="1">
            <a:spAutoFit/>
          </a:bodyPr>
          <a:lstStyle/>
          <a:p>
            <a:pPr algn="just">
              <a:lnSpc>
                <a:spcPct val="150000"/>
              </a:lnSpc>
              <a:buFont typeface="Arial" pitchFamily="34" charset="0"/>
              <a:buChar char="•"/>
            </a:pPr>
            <a:r>
              <a:rPr lang="fa-IR" sz="2800" dirty="0" smtClean="0">
                <a:cs typeface="B Nazanin" pitchFamily="2" charset="-78"/>
              </a:rPr>
              <a:t> برای تقویت این مهارت یک راه این است که اتفاقات پیرامون خود را بررسی کنیم و سعی کنیم رفتار متغیرها در طول زمان را در نمودارهایی رسم نماییم.</a:t>
            </a:r>
          </a:p>
          <a:p>
            <a:pPr algn="just">
              <a:lnSpc>
                <a:spcPct val="150000"/>
              </a:lnSpc>
              <a:buFont typeface="Arial" pitchFamily="34" charset="0"/>
              <a:buChar char="•"/>
            </a:pPr>
            <a:r>
              <a:rPr lang="fa-IR" sz="2800" dirty="0" smtClean="0">
                <a:cs typeface="B Nazanin" pitchFamily="2" charset="-78"/>
              </a:rPr>
              <a:t> یک راه دیگر آن است که مسائلی را در نظر بگیریم که در حالت تعادل قرار دارند، در این حالت در یکی از متغیرها تغییری ناگهانی ایجاد کنیم و رفتار متغیرهای دیگر را در اثر این تغییر رسم کنیم. </a:t>
            </a:r>
          </a:p>
          <a:p>
            <a:pPr algn="just">
              <a:lnSpc>
                <a:spcPct val="150000"/>
              </a:lnSpc>
            </a:pPr>
            <a:endParaRPr lang="fa-IR" sz="2800" dirty="0" smtClean="0">
              <a:cs typeface="B Nazanin" pitchFamily="2" charset="-78"/>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درختان جنگل</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4" name="TextBox 3"/>
          <p:cNvSpPr txBox="1"/>
          <p:nvPr/>
        </p:nvSpPr>
        <p:spPr>
          <a:xfrm>
            <a:off x="609600" y="1219200"/>
            <a:ext cx="7848600" cy="5909310"/>
          </a:xfrm>
          <a:prstGeom prst="rect">
            <a:avLst/>
          </a:prstGeom>
          <a:noFill/>
        </p:spPr>
        <p:txBody>
          <a:bodyPr wrap="square" rtlCol="1">
            <a:spAutoFit/>
          </a:bodyPr>
          <a:lstStyle/>
          <a:p>
            <a:pPr algn="just">
              <a:lnSpc>
                <a:spcPct val="150000"/>
              </a:lnSpc>
              <a:buFont typeface="Arial" pitchFamily="34" charset="0"/>
              <a:buChar char="•"/>
            </a:pPr>
            <a:r>
              <a:rPr lang="fa-IR" sz="2800" dirty="0" smtClean="0">
                <a:cs typeface="B Nazanin" pitchFamily="2" charset="-78"/>
              </a:rPr>
              <a:t> جنگلی را در نظر بگیرید، که در آن تعدادی درخت بالغ وجود دارد. </a:t>
            </a:r>
          </a:p>
          <a:p>
            <a:pPr algn="just">
              <a:lnSpc>
                <a:spcPct val="150000"/>
              </a:lnSpc>
              <a:buFont typeface="Arial" pitchFamily="34" charset="0"/>
              <a:buChar char="•"/>
            </a:pPr>
            <a:r>
              <a:rPr lang="fa-IR" sz="2800" dirty="0" smtClean="0">
                <a:cs typeface="B Nazanin" pitchFamily="2" charset="-78"/>
              </a:rPr>
              <a:t> در هر نوبت یکی از این درختان را قطع می کنیم و به جای آن یک نهال می کاریم. </a:t>
            </a:r>
          </a:p>
          <a:p>
            <a:pPr algn="just">
              <a:lnSpc>
                <a:spcPct val="150000"/>
              </a:lnSpc>
              <a:buFont typeface="Arial" pitchFamily="34" charset="0"/>
              <a:buChar char="•"/>
            </a:pPr>
            <a:r>
              <a:rPr lang="fa-IR" sz="2800" dirty="0" smtClean="0">
                <a:cs typeface="B Nazanin" pitchFamily="2" charset="-78"/>
              </a:rPr>
              <a:t> 6 ماه طول می کشد تا یک نهال به درختی بالغ تبدیل شود. و فرض ما این است که هیچ یک از این نهال ها از بین نمی روند.</a:t>
            </a:r>
          </a:p>
          <a:p>
            <a:pPr algn="just">
              <a:lnSpc>
                <a:spcPct val="150000"/>
              </a:lnSpc>
              <a:buFont typeface="Arial" pitchFamily="34" charset="0"/>
              <a:buChar char="•"/>
            </a:pPr>
            <a:r>
              <a:rPr lang="fa-IR" sz="2800" dirty="0" smtClean="0">
                <a:cs typeface="B Nazanin" pitchFamily="2" charset="-78"/>
              </a:rPr>
              <a:t> فرض کنید مسأله در حالت تعادل است، به این معنی که تعداد درخت های بالغ ثابت است و میزان قطع درختان و میزان کاشت نهال در هر ماه برابر و  ثابت است</a:t>
            </a:r>
          </a:p>
          <a:p>
            <a:pPr algn="just">
              <a:lnSpc>
                <a:spcPct val="150000"/>
              </a:lnSpc>
            </a:pPr>
            <a:endParaRPr lang="fa-IR" sz="2800" dirty="0" smtClean="0">
              <a:cs typeface="B Nazanin" pitchFamily="2" charset="-78"/>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درختان جنگل...</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extBox 2"/>
          <p:cNvSpPr txBox="1"/>
          <p:nvPr/>
        </p:nvSpPr>
        <p:spPr>
          <a:xfrm>
            <a:off x="609600" y="1295400"/>
            <a:ext cx="7848600" cy="5262979"/>
          </a:xfrm>
          <a:prstGeom prst="rect">
            <a:avLst/>
          </a:prstGeom>
          <a:noFill/>
        </p:spPr>
        <p:txBody>
          <a:bodyPr wrap="square" rtlCol="1">
            <a:spAutoFit/>
          </a:bodyPr>
          <a:lstStyle/>
          <a:p>
            <a:pPr algn="just">
              <a:lnSpc>
                <a:spcPct val="150000"/>
              </a:lnSpc>
              <a:buFont typeface="Arial" pitchFamily="34" charset="0"/>
              <a:buChar char="•"/>
            </a:pPr>
            <a:r>
              <a:rPr lang="fa-IR" sz="2800" dirty="0" smtClean="0">
                <a:cs typeface="B Nazanin" pitchFamily="2" charset="-78"/>
              </a:rPr>
              <a:t> میزان قطع درختان در هر ماه را به صورت ناگهانی به مقداری جدید افزایش می دهیم. اما میزان کاشت نهال در هر ماه همان نرخ قبلی است.</a:t>
            </a:r>
          </a:p>
          <a:p>
            <a:pPr algn="just">
              <a:lnSpc>
                <a:spcPct val="150000"/>
              </a:lnSpc>
              <a:buFont typeface="Arial" pitchFamily="34" charset="0"/>
              <a:buChar char="•"/>
            </a:pPr>
            <a:r>
              <a:rPr lang="fa-IR" sz="2800" dirty="0" smtClean="0">
                <a:cs typeface="B Nazanin" pitchFamily="2" charset="-78"/>
              </a:rPr>
              <a:t> فرض کنید تعداد درختان بالغ در حالت تعادل اولیه 100 است. و نرخ قطع درختان را از 10 در حالت تعادل به صورت ناگهانی به 20 می رسانیم.</a:t>
            </a:r>
          </a:p>
          <a:p>
            <a:pPr algn="ctr">
              <a:lnSpc>
                <a:spcPct val="150000"/>
              </a:lnSpc>
            </a:pPr>
            <a:r>
              <a:rPr lang="fa-IR" sz="2800" b="1" dirty="0" smtClean="0">
                <a:cs typeface="B Nazanin" pitchFamily="2" charset="-78"/>
              </a:rPr>
              <a:t>تعداد درختان بالغ را در نموداری رسم کنید.</a:t>
            </a:r>
          </a:p>
          <a:p>
            <a:pPr algn="just">
              <a:lnSpc>
                <a:spcPct val="150000"/>
              </a:lnSpc>
            </a:pPr>
            <a:endParaRPr lang="fa-IR" sz="2800" dirty="0" smtClean="0">
              <a:cs typeface="B Nazanin" pitchFamily="2" charset="-78"/>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جمع بندی</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extBox 2"/>
          <p:cNvSpPr txBox="1"/>
          <p:nvPr/>
        </p:nvSpPr>
        <p:spPr>
          <a:xfrm>
            <a:off x="609600" y="1295400"/>
            <a:ext cx="7848600" cy="5262979"/>
          </a:xfrm>
          <a:prstGeom prst="rect">
            <a:avLst/>
          </a:prstGeom>
          <a:noFill/>
        </p:spPr>
        <p:txBody>
          <a:bodyPr wrap="square" rtlCol="1">
            <a:spAutoFit/>
          </a:bodyPr>
          <a:lstStyle/>
          <a:p>
            <a:pPr algn="just">
              <a:lnSpc>
                <a:spcPct val="150000"/>
              </a:lnSpc>
            </a:pPr>
            <a:r>
              <a:rPr lang="fa-IR" sz="2800" dirty="0" smtClean="0">
                <a:cs typeface="B Nazanin" pitchFamily="2" charset="-78"/>
              </a:rPr>
              <a:t>در این جلسه آموختیم:</a:t>
            </a:r>
          </a:p>
          <a:p>
            <a:pPr algn="just">
              <a:lnSpc>
                <a:spcPct val="150000"/>
              </a:lnSpc>
              <a:buFont typeface="Arial" pitchFamily="34" charset="0"/>
              <a:buChar char="•"/>
            </a:pPr>
            <a:r>
              <a:rPr lang="fa-IR" sz="2800" dirty="0" smtClean="0">
                <a:cs typeface="B Nazanin" pitchFamily="2" charset="-78"/>
              </a:rPr>
              <a:t> یکی از مهارت های مهم در تحلیل مسائل بررسی متغیرها در طول زمان است. </a:t>
            </a:r>
          </a:p>
          <a:p>
            <a:pPr algn="just">
              <a:lnSpc>
                <a:spcPct val="150000"/>
              </a:lnSpc>
              <a:buFont typeface="Arial" pitchFamily="34" charset="0"/>
              <a:buChar char="•"/>
            </a:pPr>
            <a:r>
              <a:rPr lang="fa-IR" sz="2800" dirty="0" smtClean="0">
                <a:cs typeface="B Nazanin" pitchFamily="2" charset="-78"/>
              </a:rPr>
              <a:t> باید به تغییرات آرام و تدریجی نیز بسیار حساس باشیم زیرا همانند تغییرات ناگهانی می توانند مشکلات جدی به وجود آورند. </a:t>
            </a:r>
          </a:p>
          <a:p>
            <a:pPr algn="just">
              <a:lnSpc>
                <a:spcPct val="150000"/>
              </a:lnSpc>
              <a:buFont typeface="Arial" pitchFamily="34" charset="0"/>
              <a:buChar char="•"/>
            </a:pPr>
            <a:r>
              <a:rPr lang="fa-IR" sz="2800" dirty="0" smtClean="0">
                <a:cs typeface="B Nazanin" pitchFamily="2" charset="-78"/>
              </a:rPr>
              <a:t> آشنایی با رفتارهای پایه دید وسیعتری از سیستم ها به ما می دهد و به کمک آن قادر به پیش بینی نسبی برخی رویدادها خواهیم بود.</a:t>
            </a:r>
          </a:p>
          <a:p>
            <a:pPr algn="just">
              <a:lnSpc>
                <a:spcPct val="150000"/>
              </a:lnSpc>
            </a:pPr>
            <a:endParaRPr lang="fa-IR" sz="2800" dirty="0" smtClean="0">
              <a:cs typeface="B Nazanin" pitchFamily="2" charset="-78"/>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نحوه تقويت اين مهارت</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extBox 2"/>
          <p:cNvSpPr txBox="1"/>
          <p:nvPr/>
        </p:nvSpPr>
        <p:spPr>
          <a:xfrm>
            <a:off x="762000" y="1900535"/>
            <a:ext cx="7620000" cy="1477328"/>
          </a:xfrm>
          <a:prstGeom prst="rect">
            <a:avLst/>
          </a:prstGeom>
          <a:noFill/>
        </p:spPr>
        <p:txBody>
          <a:bodyPr wrap="square" rtlCol="1">
            <a:spAutoFit/>
          </a:bodyPr>
          <a:lstStyle/>
          <a:p>
            <a:pPr algn="just">
              <a:lnSpc>
                <a:spcPct val="150000"/>
              </a:lnSpc>
            </a:pPr>
            <a:endParaRPr lang="fa-IR" sz="2800" u="sng" dirty="0" smtClean="0">
              <a:cs typeface="B Nazanin" pitchFamily="2" charset="-78"/>
            </a:endParaRPr>
          </a:p>
          <a:p>
            <a:pPr algn="just"/>
            <a:endParaRPr lang="fa-IR" sz="2400" i="1" dirty="0" smtClean="0">
              <a:cs typeface="Nazanin" pitchFamily="2" charset="-78"/>
            </a:endParaRPr>
          </a:p>
          <a:p>
            <a:pPr algn="just"/>
            <a:endParaRPr lang="fa-IR" sz="2400" i="1" dirty="0" smtClean="0">
              <a:cs typeface="Nazanin" pitchFamily="2" charset="-78"/>
            </a:endParaRPr>
          </a:p>
        </p:txBody>
      </p:sp>
      <p:sp>
        <p:nvSpPr>
          <p:cNvPr id="5" name="TextBox 4"/>
          <p:cNvSpPr txBox="1"/>
          <p:nvPr/>
        </p:nvSpPr>
        <p:spPr>
          <a:xfrm>
            <a:off x="609600" y="1752600"/>
            <a:ext cx="7848600" cy="3916457"/>
          </a:xfrm>
          <a:prstGeom prst="rect">
            <a:avLst/>
          </a:prstGeom>
          <a:noFill/>
        </p:spPr>
        <p:txBody>
          <a:bodyPr wrap="square" rtlCol="1">
            <a:spAutoFit/>
          </a:bodyPr>
          <a:lstStyle/>
          <a:p>
            <a:pPr>
              <a:lnSpc>
                <a:spcPct val="150000"/>
              </a:lnSpc>
            </a:pPr>
            <a:r>
              <a:rPr lang="fa-IR" sz="2800" dirty="0" smtClean="0">
                <a:cs typeface="B Nazanin" pitchFamily="2" charset="-78"/>
              </a:rPr>
              <a:t>به منظور تقویت مهارت تشخیص نوع سیستم ها و تعیین الگوی رفتاری حاکم بر آن ها بهترین کار انتخاب رویدادهای پیرامون و سعی در رسم رفتار این سیستم ها در نمودارهایی است که نمونه هایی از آن را در مسائل قبلی دیدیم. </a:t>
            </a:r>
          </a:p>
          <a:p>
            <a:pPr>
              <a:lnSpc>
                <a:spcPct val="150000"/>
              </a:lnSpc>
            </a:pPr>
            <a:r>
              <a:rPr lang="fa-IR" sz="2800" dirty="0" smtClean="0">
                <a:cs typeface="B Nazanin" pitchFamily="2" charset="-78"/>
              </a:rPr>
              <a:t>ضمناً توجه به رویدادهایی که رفتاری مشابه دارند به ما در آشنایی بیشتر با این مهارت کمک می کند.</a:t>
            </a:r>
            <a:endParaRPr lang="fa-IR" sz="2800" dirty="0">
              <a:cs typeface="B Nazanin" pitchFamily="2" charset="-78"/>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txBox="1">
            <a:spLocks/>
          </p:cNvSpPr>
          <p:nvPr/>
        </p:nvSpPr>
        <p:spPr>
          <a:xfrm>
            <a:off x="304800" y="274638"/>
            <a:ext cx="8229600" cy="1143000"/>
          </a:xfrm>
          <a:prstGeom prst="rect">
            <a:avLst/>
          </a:prstGeom>
        </p:spPr>
        <p:txBody>
          <a:bodyPr vert="horz" lIns="91440" tIns="45720" rIns="91440" bIns="45720" rtlCol="1" anchor="ctr">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fa-IR" sz="4400" dirty="0" smtClean="0">
                <a:latin typeface="Elephant" pitchFamily="18" charset="0"/>
                <a:ea typeface="+mj-ea"/>
                <a:cs typeface="Nazanin" pitchFamily="2" charset="-78"/>
              </a:rPr>
              <a:t>تمرین</a:t>
            </a:r>
            <a:endParaRPr kumimoji="0" lang="fa-IR" sz="4400" b="0" i="0" u="none" strike="noStrike" kern="1200" cap="none" spc="0" normalizeH="0" baseline="0" noProof="0" dirty="0" smtClean="0">
              <a:ln>
                <a:noFill/>
              </a:ln>
              <a:solidFill>
                <a:schemeClr val="tx1"/>
              </a:solidFill>
              <a:effectLst/>
              <a:uLnTx/>
              <a:uFillTx/>
              <a:latin typeface="Elephant" pitchFamily="18" charset="0"/>
              <a:ea typeface="+mj-ea"/>
              <a:cs typeface="Nazanin" pitchFamily="2" charset="-78"/>
            </a:endParaRPr>
          </a:p>
        </p:txBody>
      </p:sp>
      <p:sp>
        <p:nvSpPr>
          <p:cNvPr id="3" name="TextBox 2"/>
          <p:cNvSpPr txBox="1"/>
          <p:nvPr/>
        </p:nvSpPr>
        <p:spPr>
          <a:xfrm>
            <a:off x="609600" y="2514600"/>
            <a:ext cx="7848600" cy="1815882"/>
          </a:xfrm>
          <a:prstGeom prst="rect">
            <a:avLst/>
          </a:prstGeom>
          <a:noFill/>
        </p:spPr>
        <p:txBody>
          <a:bodyPr wrap="square" rtlCol="1">
            <a:spAutoFit/>
          </a:bodyPr>
          <a:lstStyle/>
          <a:p>
            <a:pPr marL="514350" indent="-514350">
              <a:lnSpc>
                <a:spcPct val="150000"/>
              </a:lnSpc>
              <a:buAutoNum type="arabicPeriod"/>
            </a:pPr>
            <a:r>
              <a:rPr lang="fa-IR" sz="2800" dirty="0" smtClean="0">
                <a:cs typeface="B Nazanin" pitchFamily="2" charset="-78"/>
              </a:rPr>
              <a:t>تعدادی از رفتارهای نمایی محیط اطراف خود را شناسایی کنید.</a:t>
            </a:r>
          </a:p>
          <a:p>
            <a:pPr marL="514350" indent="-514350">
              <a:lnSpc>
                <a:spcPct val="150000"/>
              </a:lnSpc>
              <a:buAutoNum type="arabicPeriod"/>
            </a:pPr>
            <a:r>
              <a:rPr lang="fa-IR" sz="2800" dirty="0" smtClean="0">
                <a:cs typeface="B Nazanin" pitchFamily="2" charset="-78"/>
              </a:rPr>
              <a:t>لیستی از رفتارهای هدفجو در دنیای واقع تهیه کنید.</a:t>
            </a:r>
          </a:p>
          <a:p>
            <a:pPr marL="514350" indent="-514350"/>
            <a:endParaRPr lang="fa-IR" sz="2800" dirty="0" smtClean="0">
              <a:cs typeface="B Nazanin" pitchFamily="2" charset="-78"/>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1375</TotalTime>
  <Words>2473</Words>
  <Application>Microsoft Office PowerPoint</Application>
  <PresentationFormat>On-screen Show (4:3)</PresentationFormat>
  <Paragraphs>200</Paragraphs>
  <Slides>42</Slides>
  <Notes>41</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Alireza</dc:creator>
  <cp:lastModifiedBy>Windows User</cp:lastModifiedBy>
  <cp:revision>90</cp:revision>
  <dcterms:created xsi:type="dcterms:W3CDTF">2009-05-04T14:51:52Z</dcterms:created>
  <dcterms:modified xsi:type="dcterms:W3CDTF">2020-05-28T03:51:47Z</dcterms:modified>
</cp:coreProperties>
</file>