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81" r:id="rId6"/>
    <p:sldId id="282" r:id="rId7"/>
    <p:sldId id="283" r:id="rId8"/>
    <p:sldId id="284" r:id="rId9"/>
    <p:sldId id="260" r:id="rId10"/>
    <p:sldId id="261" r:id="rId11"/>
    <p:sldId id="262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</p:sldIdLst>
  <p:sldSz cx="9144000" cy="6858000" type="screen4x3"/>
  <p:notesSz cx="6858000" cy="9144000"/>
  <p:custDataLst>
    <p:tags r:id="rId30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95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38094">
            <a:off x="5963446" y="736638"/>
            <a:ext cx="2455898" cy="308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854326" y="2481307"/>
            <a:ext cx="15776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4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Titr" pitchFamily="2" charset="-78"/>
              </a:rPr>
              <a:t>مثلثات</a:t>
            </a:r>
            <a:endParaRPr lang="en-US" sz="4800" dirty="0">
              <a:solidFill>
                <a:srgbClr val="00B050"/>
              </a:solidFill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2050026" y="214290"/>
            <a:ext cx="487780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rtl="1"/>
            <a:r>
              <a:rPr lang="fa-IR" altLang="ko-KR" sz="4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B Titr" pitchFamily="2" charset="-78"/>
              </a:rPr>
              <a:t>نقشه مفهومی </a:t>
            </a:r>
            <a:endParaRPr lang="en-US" altLang="ko-KR" sz="4000" b="1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ea typeface="맑은 고딕" pitchFamily="50" charset="-127"/>
              <a:cs typeface="B Titr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 flipH="1">
            <a:off x="648929" y="980767"/>
            <a:ext cx="5836893" cy="73004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cs typeface="2  Badr" panose="00000400000000000000" pitchFamily="2" charset="-78"/>
              </a:rPr>
              <a:t>نسبت اضلاع  دو مثلث قائم الزاویه متشابه و رابطه آن با زاویه‌های مثلث</a:t>
            </a:r>
            <a:endParaRPr lang="en-US" dirty="0">
              <a:cs typeface="2  Badr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 flipH="1">
            <a:off x="265470" y="2252598"/>
            <a:ext cx="3288889" cy="90788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>
                <a:cs typeface="2  Badr" panose="00000400000000000000" pitchFamily="2" charset="-78"/>
              </a:rPr>
              <a:t>دایره مثلثاتی و نسبتهای مثلثاتی یک زاویه </a:t>
            </a:r>
            <a:endParaRPr lang="en-US" dirty="0" smtClean="0">
              <a:cs typeface="2  Badr" panose="00000400000000000000" pitchFamily="2" charset="-78"/>
            </a:endParaRPr>
          </a:p>
          <a:p>
            <a:pPr algn="ctr"/>
            <a:r>
              <a:rPr lang="fa-IR" dirty="0" smtClean="0">
                <a:cs typeface="2  Badr" panose="00000400000000000000" pitchFamily="2" charset="-78"/>
              </a:rPr>
              <a:t>دلخواه </a:t>
            </a:r>
            <a:endParaRPr lang="en-US" dirty="0">
              <a:cs typeface="2  Badr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 flipH="1">
            <a:off x="3908323" y="2252598"/>
            <a:ext cx="2228718" cy="95864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>
                <a:cs typeface="2  Badr" panose="00000400000000000000" pitchFamily="2" charset="-78"/>
              </a:rPr>
              <a:t>نسبتهای مثلثاتی یک زاویه </a:t>
            </a:r>
            <a:endParaRPr lang="en-US" dirty="0" smtClean="0">
              <a:cs typeface="2  Badr" panose="00000400000000000000" pitchFamily="2" charset="-78"/>
            </a:endParaRPr>
          </a:p>
          <a:p>
            <a:pPr algn="ctr"/>
            <a:r>
              <a:rPr lang="fa-IR" dirty="0" smtClean="0">
                <a:cs typeface="2  Badr" panose="00000400000000000000" pitchFamily="2" charset="-78"/>
              </a:rPr>
              <a:t>حاده</a:t>
            </a:r>
            <a:endParaRPr lang="en-US" dirty="0">
              <a:cs typeface="2  Badr" panose="00000400000000000000" pitchFamily="2" charset="-78"/>
            </a:endParaRPr>
          </a:p>
        </p:txBody>
      </p:sp>
      <p:sp>
        <p:nvSpPr>
          <p:cNvPr id="5" name="Oval 4"/>
          <p:cNvSpPr/>
          <p:nvPr/>
        </p:nvSpPr>
        <p:spPr>
          <a:xfrm>
            <a:off x="6438109" y="2179712"/>
            <a:ext cx="2687671" cy="9144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>
                <a:cs typeface="2  Badr" panose="00000400000000000000" pitchFamily="2" charset="-78"/>
              </a:rPr>
              <a:t>شیب خط و تانژانت زاویه </a:t>
            </a:r>
            <a:endParaRPr lang="en-US" dirty="0">
              <a:cs typeface="2  Badr" panose="00000400000000000000" pitchFamily="2" charset="-78"/>
            </a:endParaRPr>
          </a:p>
        </p:txBody>
      </p:sp>
      <p:sp>
        <p:nvSpPr>
          <p:cNvPr id="7" name="Oval 6"/>
          <p:cNvSpPr/>
          <p:nvPr/>
        </p:nvSpPr>
        <p:spPr>
          <a:xfrm>
            <a:off x="2639959" y="3800319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cosx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1209368" y="3756073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Sinx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143398" y="3800319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tanx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5523709" y="3756073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cotx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 flipH="1">
            <a:off x="2772695" y="5073245"/>
            <a:ext cx="2729099" cy="94349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>
                <a:cs typeface="2  Badr" panose="00000400000000000000" pitchFamily="2" charset="-78"/>
              </a:rPr>
              <a:t>روابط بین نسبتهای مثلثاتی</a:t>
            </a:r>
            <a:endParaRPr lang="en-US" dirty="0">
              <a:cs typeface="2  Badr" panose="00000400000000000000" pitchFamily="2" charset="-78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107505" y="5707626"/>
            <a:ext cx="2232248" cy="81771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>
                <a:cs typeface="2  Badr" panose="00000400000000000000" pitchFamily="2" charset="-78"/>
              </a:rPr>
              <a:t>اتحادهای مثلثاتی</a:t>
            </a:r>
            <a:endParaRPr lang="en-US" dirty="0">
              <a:cs typeface="2  Badr" panose="00000400000000000000" pitchFamily="2" charset="-78"/>
            </a:endParaRPr>
          </a:p>
        </p:txBody>
      </p:sp>
      <p:cxnSp>
        <p:nvCxnSpPr>
          <p:cNvPr id="16" name="Straight Connector 15"/>
          <p:cNvCxnSpPr>
            <a:stCxn id="4" idx="0"/>
            <a:endCxn id="4" idx="0"/>
          </p:cNvCxnSpPr>
          <p:nvPr/>
        </p:nvCxnSpPr>
        <p:spPr>
          <a:xfrm>
            <a:off x="5022682" y="225259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endCxn id="4" idx="0"/>
          </p:cNvCxnSpPr>
          <p:nvPr/>
        </p:nvCxnSpPr>
        <p:spPr>
          <a:xfrm>
            <a:off x="4970206" y="1637071"/>
            <a:ext cx="52476" cy="6155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endCxn id="4" idx="3"/>
          </p:cNvCxnSpPr>
          <p:nvPr/>
        </p:nvCxnSpPr>
        <p:spPr>
          <a:xfrm>
            <a:off x="3554359" y="2731921"/>
            <a:ext cx="3539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1740309" y="1710813"/>
            <a:ext cx="44246" cy="5899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4" idx="2"/>
            <a:endCxn id="11" idx="0"/>
          </p:cNvCxnSpPr>
          <p:nvPr/>
        </p:nvCxnSpPr>
        <p:spPr>
          <a:xfrm>
            <a:off x="5022682" y="3211243"/>
            <a:ext cx="958227" cy="5448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10" idx="0"/>
            <a:endCxn id="4" idx="2"/>
          </p:cNvCxnSpPr>
          <p:nvPr/>
        </p:nvCxnSpPr>
        <p:spPr>
          <a:xfrm flipV="1">
            <a:off x="4600598" y="3211243"/>
            <a:ext cx="422084" cy="5890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>
            <a:stCxn id="7" idx="0"/>
            <a:endCxn id="4" idx="2"/>
          </p:cNvCxnSpPr>
          <p:nvPr/>
        </p:nvCxnSpPr>
        <p:spPr>
          <a:xfrm flipV="1">
            <a:off x="3097159" y="3211243"/>
            <a:ext cx="1925523" cy="5890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endCxn id="4" idx="2"/>
          </p:cNvCxnSpPr>
          <p:nvPr/>
        </p:nvCxnSpPr>
        <p:spPr>
          <a:xfrm flipV="1">
            <a:off x="1548581" y="3211243"/>
            <a:ext cx="3474101" cy="5495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10" idx="0"/>
            <a:endCxn id="5" idx="4"/>
          </p:cNvCxnSpPr>
          <p:nvPr/>
        </p:nvCxnSpPr>
        <p:spPr>
          <a:xfrm flipV="1">
            <a:off x="4600598" y="3094112"/>
            <a:ext cx="3181347" cy="7062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11" idx="4"/>
            <a:endCxn id="12" idx="0"/>
          </p:cNvCxnSpPr>
          <p:nvPr/>
        </p:nvCxnSpPr>
        <p:spPr>
          <a:xfrm flipH="1">
            <a:off x="4137244" y="4670473"/>
            <a:ext cx="1843665" cy="4027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10" idx="4"/>
            <a:endCxn id="12" idx="0"/>
          </p:cNvCxnSpPr>
          <p:nvPr/>
        </p:nvCxnSpPr>
        <p:spPr>
          <a:xfrm flipH="1">
            <a:off x="4137244" y="4714719"/>
            <a:ext cx="463354" cy="3585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stCxn id="7" idx="4"/>
            <a:endCxn id="12" idx="0"/>
          </p:cNvCxnSpPr>
          <p:nvPr/>
        </p:nvCxnSpPr>
        <p:spPr>
          <a:xfrm>
            <a:off x="3097159" y="4714719"/>
            <a:ext cx="1040085" cy="3585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9" idx="4"/>
            <a:endCxn id="12" idx="0"/>
          </p:cNvCxnSpPr>
          <p:nvPr/>
        </p:nvCxnSpPr>
        <p:spPr>
          <a:xfrm>
            <a:off x="1666568" y="4670473"/>
            <a:ext cx="2470676" cy="4027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>
            <a:stCxn id="14" idx="0"/>
            <a:endCxn id="12" idx="3"/>
          </p:cNvCxnSpPr>
          <p:nvPr/>
        </p:nvCxnSpPr>
        <p:spPr>
          <a:xfrm flipV="1">
            <a:off x="1223629" y="5544994"/>
            <a:ext cx="1549066" cy="1626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59693"/>
            <a:ext cx="4239434" cy="1010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88491" y="1519084"/>
            <a:ext cx="8657304" cy="417379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 rtl="1">
              <a:buFontTx/>
              <a:buChar char="-"/>
            </a:pPr>
            <a:r>
              <a:rPr lang="fa-IR" sz="2000" dirty="0" smtClean="0">
                <a:cs typeface="2  Davat" panose="00000400000000000000" pitchFamily="2" charset="-78"/>
              </a:rPr>
              <a:t>آشنایی با نسبتهای مثلثاتی یک زاویه حاده با استفاده از مثلث قائم الزاویه، از طریق محاسبه مستقیم.</a:t>
            </a:r>
          </a:p>
          <a:p>
            <a:pPr marL="285750" indent="-285750" algn="just" rtl="1">
              <a:buFontTx/>
              <a:buChar char="-"/>
            </a:pPr>
            <a:endParaRPr lang="fa-IR" sz="2000" dirty="0" smtClean="0">
              <a:cs typeface="2  Davat" panose="00000400000000000000" pitchFamily="2" charset="-78"/>
            </a:endParaRPr>
          </a:p>
          <a:p>
            <a:pPr marL="285750" indent="-285750" algn="just" rtl="1">
              <a:buFontTx/>
              <a:buChar char="-"/>
            </a:pPr>
            <a:r>
              <a:rPr lang="fa-IR" sz="2000" dirty="0" smtClean="0">
                <a:cs typeface="2  Davat" panose="00000400000000000000" pitchFamily="2" charset="-78"/>
              </a:rPr>
              <a:t>محاسبه تقریبی نسبتهای مثلثاتی یک زاویه با استفاده از رسم آن به کمک خط کش و نقاله  و تشکیل مثلث قائم الزاویه</a:t>
            </a:r>
          </a:p>
          <a:p>
            <a:pPr marL="285750" indent="-285750" algn="just" rtl="1">
              <a:buFontTx/>
              <a:buChar char="-"/>
            </a:pPr>
            <a:r>
              <a:rPr lang="fa-IR" sz="2000" dirty="0" smtClean="0">
                <a:cs typeface="2  Davat" panose="00000400000000000000" pitchFamily="2" charset="-78"/>
              </a:rPr>
              <a:t>ایجاد مهارت در استفاده از نسبتهای مثلثاتی در حل مسأله مربوطه در زندگی روزمره و کار با مقادیر تقریبی</a:t>
            </a:r>
          </a:p>
          <a:p>
            <a:pPr marL="285750" indent="-285750" algn="just" rtl="1">
              <a:buFontTx/>
              <a:buChar char="-"/>
            </a:pPr>
            <a:endParaRPr lang="fa-IR" sz="2000" dirty="0" smtClean="0">
              <a:cs typeface="2  Davat" panose="00000400000000000000" pitchFamily="2" charset="-78"/>
            </a:endParaRPr>
          </a:p>
          <a:p>
            <a:pPr marL="285750" indent="-285750" algn="just" rtl="1">
              <a:buFontTx/>
              <a:buChar char="-"/>
            </a:pPr>
            <a:r>
              <a:rPr lang="fa-IR" sz="2000" dirty="0" smtClean="0">
                <a:cs typeface="2  Davat" panose="00000400000000000000" pitchFamily="2" charset="-78"/>
              </a:rPr>
              <a:t>آشنایی با استفاده از ماشین حساب در محاسبه نسبتهای مثلثاتی یک زاویه</a:t>
            </a:r>
          </a:p>
          <a:p>
            <a:pPr marL="285750" indent="-285750" algn="just" rtl="1">
              <a:buFontTx/>
              <a:buChar char="-"/>
            </a:pPr>
            <a:endParaRPr lang="fa-IR" sz="2000" dirty="0" smtClean="0">
              <a:cs typeface="2  Davat" panose="00000400000000000000" pitchFamily="2" charset="-78"/>
            </a:endParaRPr>
          </a:p>
          <a:p>
            <a:pPr marL="285750" indent="-285750" algn="just" rtl="1">
              <a:buFontTx/>
              <a:buChar char="-"/>
            </a:pPr>
            <a:r>
              <a:rPr lang="fa-IR" sz="2000" dirty="0" smtClean="0">
                <a:cs typeface="2  Davat" panose="00000400000000000000" pitchFamily="2" charset="-78"/>
              </a:rPr>
              <a:t>آشنایی با روش محاسبه نسبتهای مث</a:t>
            </a:r>
            <a:r>
              <a:rPr lang="fa-IR" sz="2000" dirty="0">
                <a:cs typeface="2  Davat" panose="00000400000000000000" pitchFamily="2" charset="-78"/>
              </a:rPr>
              <a:t>ل</a:t>
            </a:r>
            <a:r>
              <a:rPr lang="fa-IR" sz="2000" dirty="0" smtClean="0">
                <a:cs typeface="2  Davat" panose="00000400000000000000" pitchFamily="2" charset="-78"/>
              </a:rPr>
              <a:t>ثاتی زاویه‌های 30 و 45و 60. </a:t>
            </a:r>
          </a:p>
          <a:p>
            <a:pPr marL="285750" indent="-285750" algn="just" rtl="1">
              <a:buFontTx/>
              <a:buChar char="-"/>
            </a:pPr>
            <a:endParaRPr lang="fa-IR" sz="2000" dirty="0" smtClean="0">
              <a:cs typeface="2  Davat" panose="00000400000000000000" pitchFamily="2" charset="-78"/>
            </a:endParaRPr>
          </a:p>
          <a:p>
            <a:pPr marL="285750" indent="-285750" algn="just" rtl="1">
              <a:buFontTx/>
              <a:buChar char="-"/>
            </a:pPr>
            <a:r>
              <a:rPr lang="fa-IR" sz="2000" dirty="0" smtClean="0">
                <a:cs typeface="2  Davat" panose="00000400000000000000" pitchFamily="2" charset="-78"/>
              </a:rPr>
              <a:t>درک این مفهوم که در مثلثهای متشابه قائم  الزاویه نسبت اضلاع ثابت است. </a:t>
            </a:r>
          </a:p>
        </p:txBody>
      </p:sp>
    </p:spTree>
    <p:extLst>
      <p:ext uri="{BB962C8B-B14F-4D97-AF65-F5344CB8AC3E}">
        <p14:creationId xmlns:p14="http://schemas.microsoft.com/office/powerpoint/2010/main" val="71319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856" y="0"/>
            <a:ext cx="5082356" cy="6863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668745"/>
            <a:ext cx="2664296" cy="173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576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3608" y="2204864"/>
            <a:ext cx="662473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r" rtl="1">
              <a:buFont typeface="+mj-lt"/>
              <a:buAutoNum type="arabicPeriod"/>
            </a:pPr>
            <a:r>
              <a:rPr lang="fa-IR" altLang="zh-CN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Lotus" pitchFamily="2" charset="-78"/>
              </a:rPr>
              <a:t>چرا مثلثات؟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Lotus" pitchFamily="2" charset="-78"/>
              </a:rPr>
              <a:t>مسایل انگیزشی</a:t>
            </a:r>
          </a:p>
          <a:p>
            <a:pPr marL="514350" indent="-514350" algn="r" rtl="1">
              <a:buFont typeface="Arial" pitchFamily="34" charset="0"/>
              <a:buChar char="•"/>
            </a:pPr>
            <a:r>
              <a:rPr lang="fa-I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Lotus" pitchFamily="2" charset="-78"/>
              </a:rPr>
              <a:t>شیب جاده ای</a:t>
            </a:r>
          </a:p>
          <a:p>
            <a:pPr marL="514350" indent="-514350" algn="r" rtl="1">
              <a:buFont typeface="Arial" pitchFamily="34" charset="0"/>
              <a:buChar char="•"/>
            </a:pPr>
            <a:r>
              <a:rPr lang="fa-I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Lotus" pitchFamily="2" charset="-78"/>
              </a:rPr>
              <a:t>فرود هواپیما</a:t>
            </a:r>
          </a:p>
          <a:p>
            <a:pPr marL="514350" indent="-514350" algn="r" rtl="1">
              <a:buFont typeface="Arial" pitchFamily="34" charset="0"/>
              <a:buChar char="•"/>
            </a:pPr>
            <a:r>
              <a:rPr lang="fa-I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Lotus" pitchFamily="2" charset="-78"/>
              </a:rPr>
              <a:t>نقش زاویه در دنیای مولکولی </a:t>
            </a:r>
            <a:r>
              <a:rPr lang="fa-IR" sz="24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Lotus" pitchFamily="2" charset="-78"/>
              </a:rPr>
              <a:t>مثل زاویه آبگریزی و ...</a:t>
            </a:r>
          </a:p>
          <a:p>
            <a:pPr algn="r" rtl="1"/>
            <a:endParaRPr lang="en-US" sz="32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6939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‫شیب عرضی جاده‬‎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453" y="1484784"/>
            <a:ext cx="3444579" cy="2580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9060" y="4437112"/>
            <a:ext cx="3357364" cy="197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2798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9551" y="1484784"/>
            <a:ext cx="3895515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293096"/>
            <a:ext cx="7661791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03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" y="3068960"/>
            <a:ext cx="3143250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AutoShape 6" descr="Image result for ‫زاویه آبگریزی‬‎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9" descr="Image result for ‫زاویه آبگریزی‬‎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366655"/>
            <a:ext cx="2838450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075" y="1700808"/>
            <a:ext cx="470535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6357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697" y="188639"/>
            <a:ext cx="7236823" cy="3638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736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476672"/>
            <a:ext cx="4824537" cy="5689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5868144" y="7936"/>
            <a:ext cx="3292202" cy="568166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fa-IR" sz="2400" dirty="0" smtClean="0">
                <a:cs typeface="B Lotus" pitchFamily="2" charset="-78"/>
              </a:rPr>
              <a:t>اشتباهات رایج </a:t>
            </a:r>
          </a:p>
          <a:p>
            <a:pPr algn="just" rtl="1"/>
            <a:r>
              <a:rPr lang="fa-IR" dirty="0" smtClean="0">
                <a:cs typeface="B Lotus" pitchFamily="2" charset="-78"/>
              </a:rPr>
              <a:t>عدم درک درست دانش آموزان از ضلع مقابل و مجاور و نقش وتر در مثلث قائم الزاویه. </a:t>
            </a:r>
          </a:p>
          <a:p>
            <a:pPr algn="just" rtl="1"/>
            <a:r>
              <a:rPr lang="fa-IR" dirty="0" smtClean="0">
                <a:cs typeface="B Lotus" pitchFamily="2" charset="-78"/>
              </a:rPr>
              <a:t> 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4" name="AutoShape 2" descr="Image result for isosceles right triang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Image result for isosceles right triangl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6" name="Picture 2" descr="C:\Users\Mrs_songhori\Desktop\Untitled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884" y="3711749"/>
            <a:ext cx="2854978" cy="1777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Connector 6"/>
          <p:cNvCxnSpPr/>
          <p:nvPr/>
        </p:nvCxnSpPr>
        <p:spPr>
          <a:xfrm>
            <a:off x="7516790" y="3861048"/>
            <a:ext cx="54254" cy="13499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7577373" y="5125635"/>
            <a:ext cx="86286" cy="85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138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0"/>
            <a:ext cx="535107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" y="334786"/>
            <a:ext cx="3878826" cy="633457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endParaRPr lang="fa-IR" dirty="0" smtClean="0">
              <a:cs typeface="2  Baran" panose="00000400000000000000" pitchFamily="2" charset="-78"/>
            </a:endParaRPr>
          </a:p>
          <a:p>
            <a:pPr algn="just" rtl="1"/>
            <a:endParaRPr lang="fa-IR" dirty="0" smtClean="0">
              <a:cs typeface="2  Baran" panose="00000400000000000000" pitchFamily="2" charset="-78"/>
            </a:endParaRPr>
          </a:p>
          <a:p>
            <a:pPr algn="just" rtl="1"/>
            <a:r>
              <a:rPr lang="fa-IR" sz="1600" dirty="0" smtClean="0">
                <a:cs typeface="2  Baran" panose="00000400000000000000" pitchFamily="2" charset="-78"/>
              </a:rPr>
              <a:t>پیشنهاد می شود قبل از انجام فعالیتهای این صفحه به چند مورد از کاربردهای تانژانت اشاره شود.  </a:t>
            </a:r>
            <a:endParaRPr lang="en-US" sz="1600" dirty="0">
              <a:cs typeface="2  Baran" panose="00000400000000000000" pitchFamily="2" charset="-78"/>
            </a:endParaRPr>
          </a:p>
        </p:txBody>
      </p:sp>
      <p:pic>
        <p:nvPicPr>
          <p:cNvPr id="1026" name="Picture 2" descr="I:\b9030164c5913683474efc07f6320bb4609e77f5_larg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82" y="16901"/>
            <a:ext cx="3392031" cy="3392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trigonometry and airpo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977" y="4120193"/>
            <a:ext cx="3331481" cy="279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227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0"/>
            <a:ext cx="800496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7955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"/>
            <a:ext cx="7888713" cy="6741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937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7884368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688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88" y="73742"/>
            <a:ext cx="8879458" cy="679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455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94370"/>
            <a:ext cx="260985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391886" y="1365920"/>
            <a:ext cx="8752113" cy="498263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fa-IR" sz="2400" b="1" dirty="0" smtClean="0">
                <a:cs typeface="2  Badr" panose="00000400000000000000" pitchFamily="2" charset="-78"/>
              </a:rPr>
              <a:t>اهداف کلی</a:t>
            </a:r>
          </a:p>
          <a:p>
            <a:pPr marL="285750" indent="-285750" algn="just" rtl="1">
              <a:buFontTx/>
              <a:buChar char="-"/>
            </a:pPr>
            <a:r>
              <a:rPr lang="fa-IR" sz="2400" dirty="0" smtClean="0">
                <a:cs typeface="2  Badr" panose="00000400000000000000" pitchFamily="2" charset="-78"/>
              </a:rPr>
              <a:t>آشنایی با دایره مثلثاتی.</a:t>
            </a:r>
          </a:p>
          <a:p>
            <a:pPr marL="285750" indent="-285750" algn="just" rtl="1">
              <a:buFontTx/>
              <a:buChar char="-"/>
            </a:pPr>
            <a:r>
              <a:rPr lang="fa-IR" sz="2400" dirty="0" smtClean="0">
                <a:cs typeface="2  Badr" panose="00000400000000000000" pitchFamily="2" charset="-78"/>
              </a:rPr>
              <a:t> آشنایی با زاویه های مثبت و منفی در بازه </a:t>
            </a:r>
            <a:r>
              <a:rPr lang="en-US" sz="2400" dirty="0" smtClean="0">
                <a:cs typeface="2  Badr" panose="00000400000000000000" pitchFamily="2" charset="-78"/>
              </a:rPr>
              <a:t>(-360, 360)</a:t>
            </a:r>
            <a:r>
              <a:rPr lang="fa-IR" sz="2400" dirty="0" smtClean="0">
                <a:cs typeface="2  Badr" panose="00000400000000000000" pitchFamily="2" charset="-78"/>
              </a:rPr>
              <a:t>.</a:t>
            </a:r>
          </a:p>
          <a:p>
            <a:pPr marL="285750" indent="-285750" algn="just" rtl="1">
              <a:buFontTx/>
              <a:buChar char="-"/>
            </a:pPr>
            <a:r>
              <a:rPr lang="fa-IR" sz="2400" dirty="0" smtClean="0">
                <a:cs typeface="2  Badr" panose="00000400000000000000" pitchFamily="2" charset="-78"/>
              </a:rPr>
              <a:t>محاسبه نسبتهای مثلثاتی زاویه های منفرجه به کمک دایره مثلثاتی.</a:t>
            </a:r>
          </a:p>
          <a:p>
            <a:pPr marL="285750" indent="-285750" algn="just" rtl="1">
              <a:buFontTx/>
              <a:buChar char="-"/>
            </a:pPr>
            <a:r>
              <a:rPr lang="fa-IR" sz="2400" dirty="0" smtClean="0">
                <a:cs typeface="2  Badr" panose="00000400000000000000" pitchFamily="2" charset="-78"/>
              </a:rPr>
              <a:t>محاسبه سایر نسبتهای مثلثاتی یک زاویه با داشتن اندازه سینوس یا کسینوس.</a:t>
            </a:r>
          </a:p>
          <a:p>
            <a:pPr marL="285750" indent="-285750" algn="just" rtl="1">
              <a:buFontTx/>
              <a:buChar char="-"/>
            </a:pPr>
            <a:r>
              <a:rPr lang="fa-IR" sz="2400" dirty="0" smtClean="0">
                <a:cs typeface="2  Badr" panose="00000400000000000000" pitchFamily="2" charset="-78"/>
              </a:rPr>
              <a:t>آن زاویه با استفاده از دایره مثلثاتی.</a:t>
            </a:r>
          </a:p>
          <a:p>
            <a:pPr marL="285750" indent="-285750" algn="just" rtl="1">
              <a:buFontTx/>
              <a:buChar char="-"/>
            </a:pPr>
            <a:r>
              <a:rPr lang="fa-IR" sz="2400" dirty="0">
                <a:cs typeface="2  Badr" panose="00000400000000000000" pitchFamily="2" charset="-78"/>
              </a:rPr>
              <a:t>ا</a:t>
            </a:r>
            <a:r>
              <a:rPr lang="fa-IR" sz="2400" dirty="0" smtClean="0">
                <a:cs typeface="2  Badr" panose="00000400000000000000" pitchFamily="2" charset="-78"/>
              </a:rPr>
              <a:t>یجاد مهارت در استفاده از دایره مثلثاتی در تعیین محل یک زاویه مشخص  در نواحی</a:t>
            </a:r>
          </a:p>
          <a:p>
            <a:pPr algn="just" rtl="1"/>
            <a:r>
              <a:rPr lang="fa-IR" sz="2400" dirty="0" smtClean="0">
                <a:cs typeface="2  Badr" panose="00000400000000000000" pitchFamily="2" charset="-78"/>
              </a:rPr>
              <a:t>چهارگانه.</a:t>
            </a:r>
          </a:p>
          <a:p>
            <a:pPr marL="285750" indent="-285750" algn="just" rtl="1">
              <a:buFontTx/>
              <a:buChar char="-"/>
            </a:pPr>
            <a:r>
              <a:rPr lang="fa-IR" sz="2400" dirty="0" smtClean="0">
                <a:cs typeface="2  Badr" panose="00000400000000000000" pitchFamily="2" charset="-78"/>
              </a:rPr>
              <a:t>آشنایی با رابطه بین شیب خط با تانژانت زاویه.</a:t>
            </a:r>
          </a:p>
          <a:p>
            <a:pPr marL="285750" indent="-285750" algn="just" rtl="1">
              <a:buFontTx/>
              <a:buChar char="-"/>
            </a:pPr>
            <a:endParaRPr lang="en-US" sz="2400" dirty="0"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85094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11" y="18306"/>
            <a:ext cx="6338119" cy="6855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Curved Connector 2"/>
          <p:cNvCxnSpPr/>
          <p:nvPr/>
        </p:nvCxnSpPr>
        <p:spPr>
          <a:xfrm rot="10800000" flipV="1">
            <a:off x="1259632" y="548680"/>
            <a:ext cx="5544616" cy="576064"/>
          </a:xfrm>
          <a:prstGeom prst="curvedConnector3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le 3"/>
              <p:cNvSpPr/>
              <p:nvPr/>
            </p:nvSpPr>
            <p:spPr>
              <a:xfrm>
                <a:off x="6444208" y="589061"/>
                <a:ext cx="2699792" cy="2695923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</p:spPr>
            <p:style>
              <a:lnRef idx="1">
                <a:schemeClr val="accent6"/>
              </a:lnRef>
              <a:fillRef idx="1002">
                <a:schemeClr val="lt2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fa-IR" b="1" dirty="0" smtClean="0"/>
                  <a:t>اشتباه رایج </a:t>
                </a:r>
              </a:p>
              <a:p>
                <a:pPr algn="ctr"/>
                <a:endParaRPr lang="fa-IR" dirty="0" smtClean="0"/>
              </a:p>
              <a:p>
                <a:pPr algn="just" rtl="1"/>
                <a:r>
                  <a:rPr lang="fa-IR" sz="1400" dirty="0" smtClean="0"/>
                  <a:t>تفاوت دو مفهوم  طول  در مختصات   نقطه  </a:t>
                </a:r>
                <a14:m>
                  <m:oMath xmlns:m="http://schemas.openxmlformats.org/officeDocument/2006/math">
                    <m:r>
                      <a:rPr lang="en-US" sz="1400" i="1"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en-US" sz="1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400" i="1">
                            <a:latin typeface="Cambria Math"/>
                          </a:rPr>
                          <m:t>𝑥</m:t>
                        </m:r>
                        <m:r>
                          <a:rPr lang="en-US" sz="1400" i="1">
                            <a:latin typeface="Cambria Math"/>
                          </a:rPr>
                          <m:t>,</m:t>
                        </m:r>
                        <m:r>
                          <a:rPr lang="en-US" sz="1400" i="1">
                            <a:latin typeface="Cambria Math"/>
                          </a:rPr>
                          <m:t>𝑦</m:t>
                        </m:r>
                      </m:e>
                    </m:d>
                  </m:oMath>
                </a14:m>
                <a:r>
                  <a:rPr lang="fa-IR" sz="1400" dirty="0" smtClean="0"/>
                  <a:t>و طول در پاره خط </a:t>
                </a:r>
                <a14:m>
                  <m:oMath xmlns:m="http://schemas.openxmlformats.org/officeDocument/2006/math">
                    <m:r>
                      <a:rPr lang="en-US" sz="1400" i="1" dirty="0" smtClean="0">
                        <a:latin typeface="Cambria Math"/>
                      </a:rPr>
                      <m:t>𝑃</m:t>
                    </m:r>
                    <m:r>
                      <a:rPr lang="en-US" sz="1400" b="0" i="1" dirty="0" smtClean="0">
                        <a:latin typeface="Cambria Math"/>
                      </a:rPr>
                      <m:t>𝑂</m:t>
                    </m:r>
                  </m:oMath>
                </a14:m>
                <a:r>
                  <a:rPr lang="fa-IR" sz="1400" dirty="0" smtClean="0"/>
                  <a:t> بهتر است این مطلب با چند  مثال برای دانش آموزان توضیح داده شود. </a:t>
                </a:r>
                <a:endParaRPr lang="en-US" sz="1400" dirty="0"/>
              </a:p>
            </p:txBody>
          </p:sp>
        </mc:Choice>
        <mc:Fallback xmlns="">
          <p:sp>
            <p:nvSpPr>
              <p:cNvPr id="4" name="Rounded 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4208" y="589061"/>
                <a:ext cx="2699792" cy="2695923"/>
              </a:xfrm>
              <a:prstGeom prst="round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2683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0648"/>
            <a:ext cx="6744791" cy="649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369"/>
            <a:ext cx="7791450" cy="6874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878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136"/>
            <a:ext cx="7641771" cy="6692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632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8174347" cy="6769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5593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5148" y="0"/>
            <a:ext cx="5772698" cy="6799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1561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04664"/>
            <a:ext cx="39243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179512" y="1433364"/>
            <a:ext cx="8172772" cy="396044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fa-IR" sz="2000" b="1" dirty="0" smtClean="0">
                <a:cs typeface="2  Baran" panose="00000400000000000000" pitchFamily="2" charset="-78"/>
              </a:rPr>
              <a:t>اهداف کلی</a:t>
            </a:r>
            <a:endParaRPr lang="en-US" sz="2000" b="1" dirty="0" smtClean="0">
              <a:cs typeface="2  Baran" panose="00000400000000000000" pitchFamily="2" charset="-78"/>
            </a:endParaRPr>
          </a:p>
          <a:p>
            <a:pPr algn="just" rtl="1"/>
            <a:endParaRPr lang="fa-IR" sz="2000" dirty="0" smtClean="0">
              <a:cs typeface="2  Baran" panose="00000400000000000000" pitchFamily="2" charset="-78"/>
            </a:endParaRPr>
          </a:p>
          <a:p>
            <a:pPr marL="285750" indent="-285750" algn="just" rtl="1">
              <a:buFontTx/>
              <a:buChar char="-"/>
            </a:pPr>
            <a:r>
              <a:rPr lang="fa-IR" sz="2000" dirty="0">
                <a:cs typeface="2  Baran" panose="00000400000000000000" pitchFamily="2" charset="-78"/>
              </a:rPr>
              <a:t>آشنایی با روابط بین نسبتهای مثلثاتی.</a:t>
            </a:r>
            <a:endParaRPr lang="en-US" sz="2000" dirty="0">
              <a:cs typeface="2  Baran" panose="00000400000000000000" pitchFamily="2" charset="-78"/>
            </a:endParaRPr>
          </a:p>
          <a:p>
            <a:pPr marL="285750" indent="-285750" algn="just" rtl="1">
              <a:buFontTx/>
              <a:buChar char="-"/>
            </a:pPr>
            <a:endParaRPr lang="fa-IR" sz="2000" dirty="0">
              <a:cs typeface="2  Baran" panose="00000400000000000000" pitchFamily="2" charset="-78"/>
            </a:endParaRPr>
          </a:p>
          <a:p>
            <a:pPr marL="285750" indent="-285750" algn="just" rtl="1">
              <a:buFontTx/>
              <a:buChar char="-"/>
            </a:pPr>
            <a:r>
              <a:rPr lang="fa-IR" sz="2000" dirty="0">
                <a:cs typeface="2  Baran" panose="00000400000000000000" pitchFamily="2" charset="-78"/>
              </a:rPr>
              <a:t>کسب مهارت  در محاسبه نسبتهای مثلثاتی یک زاویه با استفاده  از روابط مثلثاتی و یکی از </a:t>
            </a:r>
            <a:endParaRPr lang="en-US" sz="2000" dirty="0">
              <a:cs typeface="2  Baran" panose="00000400000000000000" pitchFamily="2" charset="-78"/>
            </a:endParaRPr>
          </a:p>
          <a:p>
            <a:pPr algn="just" rtl="1"/>
            <a:r>
              <a:rPr lang="fa-IR" sz="2000" dirty="0">
                <a:cs typeface="2  Baran" panose="00000400000000000000" pitchFamily="2" charset="-78"/>
              </a:rPr>
              <a:t>نسبتهای مثلثاتی. </a:t>
            </a:r>
          </a:p>
          <a:p>
            <a:pPr algn="just" rtl="1"/>
            <a:r>
              <a:rPr lang="fa-IR" sz="2000" dirty="0">
                <a:cs typeface="2  Baran" panose="00000400000000000000" pitchFamily="2" charset="-78"/>
              </a:rPr>
              <a:t>- معرفی اتحاد مثلثاتی</a:t>
            </a:r>
            <a:endParaRPr lang="en-US" sz="2000" dirty="0">
              <a:cs typeface="2  Baran" panose="00000400000000000000" pitchFamily="2" charset="-78"/>
            </a:endParaRPr>
          </a:p>
          <a:p>
            <a:pPr marL="285750" indent="-285750" algn="just" rtl="1">
              <a:buFontTx/>
              <a:buChar char="-"/>
            </a:pPr>
            <a:r>
              <a:rPr lang="fa-IR" sz="2000" dirty="0">
                <a:cs typeface="2  Baran" panose="00000400000000000000" pitchFamily="2" charset="-78"/>
              </a:rPr>
              <a:t>توانایی استفاده از روابط بین نسبتهای مثلثاتی در تعیین درستی یا نادرستی یک رابطه مثلثاتی</a:t>
            </a:r>
            <a:r>
              <a:rPr lang="fa-IR" sz="2000" dirty="0" smtClean="0">
                <a:cs typeface="2  Baran" panose="00000400000000000000" pitchFamily="2" charset="-78"/>
              </a:rPr>
              <a:t>.</a:t>
            </a:r>
            <a:endParaRPr lang="en-US" sz="2000" dirty="0">
              <a:cs typeface="2  Bar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06053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0"/>
            <a:ext cx="7199704" cy="6741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4560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537" y="-9128"/>
            <a:ext cx="5373703" cy="6867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1897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5408023" y="3212976"/>
            <a:ext cx="3735976" cy="215537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/>
          <a:lstStyle/>
          <a:p>
            <a:r>
              <a:rPr lang="en-US" dirty="0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65823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"/>
            <a:ext cx="5861248" cy="6741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05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684" y="798087"/>
            <a:ext cx="7819236" cy="361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376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40c92b958692a92b8351b3e6a42f2ed92eefc2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2173</TotalTime>
  <Words>341</Words>
  <Application>Microsoft Office PowerPoint</Application>
  <PresentationFormat>On-screen Show (4:3)</PresentationFormat>
  <Paragraphs>56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9" baseType="lpstr">
      <vt:lpstr>맑은 고딕</vt:lpstr>
      <vt:lpstr>宋体</vt:lpstr>
      <vt:lpstr>2  Badr</vt:lpstr>
      <vt:lpstr>2  Baran</vt:lpstr>
      <vt:lpstr>2  Davat</vt:lpstr>
      <vt:lpstr>Arial</vt:lpstr>
      <vt:lpstr>B Lotus</vt:lpstr>
      <vt:lpstr>B Titr</vt:lpstr>
      <vt:lpstr>Cambria Math</vt:lpstr>
      <vt:lpstr>Times New Roman</vt:lpstr>
      <vt:lpstr>Office 테마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www.Ghalamo.com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Light-Blue-Abstact-PPT-Design</dc:title>
  <dc:creator>www.Ghalamo.com;ALLPPT.COM</dc:creator>
  <dc:description>www.Ghalamo.com</dc:description>
  <cp:lastModifiedBy>DadeFam-43262657</cp:lastModifiedBy>
  <cp:revision>112</cp:revision>
  <dcterms:created xsi:type="dcterms:W3CDTF">2012-06-23T08:20:15Z</dcterms:created>
  <dcterms:modified xsi:type="dcterms:W3CDTF">2023-08-20T05:44:11Z</dcterms:modified>
</cp:coreProperties>
</file>