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257" r:id="rId3"/>
    <p:sldId id="287" r:id="rId4"/>
    <p:sldId id="288" r:id="rId5"/>
    <p:sldId id="291" r:id="rId6"/>
    <p:sldId id="306" r:id="rId7"/>
    <p:sldId id="301" r:id="rId8"/>
    <p:sldId id="292" r:id="rId9"/>
    <p:sldId id="302" r:id="rId10"/>
    <p:sldId id="293" r:id="rId11"/>
    <p:sldId id="307" r:id="rId12"/>
    <p:sldId id="304" r:id="rId13"/>
    <p:sldId id="309" r:id="rId14"/>
    <p:sldId id="308" r:id="rId15"/>
    <p:sldId id="295" r:id="rId16"/>
    <p:sldId id="296" r:id="rId17"/>
    <p:sldId id="28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0345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1652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فلسفه چیست 2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Equation" r:id="rId3" imgW="914400" imgH="272160" progId="">
                  <p:embed/>
                </p:oleObj>
              </mc:Choice>
              <mc:Fallback>
                <p:oleObj name="Equation" r:id="rId3" imgW="914400" imgH="272160" progId="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13427" y="600296"/>
            <a:ext cx="11681138" cy="5112568"/>
          </a:xfrm>
        </p:spPr>
        <p:txBody>
          <a:bodyPr>
            <a:noAutofit/>
          </a:bodyPr>
          <a:lstStyle/>
          <a:p>
            <a:pPr algn="r" rtl="1">
              <a:lnSpc>
                <a:spcPct val="1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فلسفه و علوم انسانی</a:t>
            </a:r>
          </a:p>
          <a:p>
            <a:pPr algn="r" rtl="1">
              <a:lnSpc>
                <a:spcPct val="100000"/>
              </a:lnSpc>
              <a:buNone/>
            </a:pPr>
            <a:endParaRPr lang="fa-IR" b="1" dirty="0" smtClean="0">
              <a:cs typeface="B Nazanin" pitchFamily="2" charset="-78"/>
            </a:endParaRPr>
          </a:p>
          <a:p>
            <a:pPr algn="r" rtl="1">
              <a:lnSpc>
                <a:spcPct val="100000"/>
              </a:lnSpc>
              <a:buNone/>
            </a:pPr>
            <a:r>
              <a:rPr lang="fa-IR" b="1" dirty="0">
                <a:cs typeface="B Nazanin" pitchFamily="2" charset="-78"/>
              </a:rPr>
              <a:t>-علوم انسانی عبارتند از: </a:t>
            </a:r>
            <a:r>
              <a:rPr lang="fa-IR" sz="2000" dirty="0">
                <a:latin typeface="Tahoma" pitchFamily="34" charset="0"/>
                <a:cs typeface="Tahoma" pitchFamily="34" charset="0"/>
              </a:rPr>
              <a:t>روانشناسی ، جامعه شناسی، علم سیاست، علم اخلاق، هنر و علم حقوق و غیره</a:t>
            </a:r>
            <a:r>
              <a:rPr lang="fa-IR" b="1" dirty="0" smtClean="0">
                <a:cs typeface="B Nazanin" pitchFamily="2" charset="-78"/>
              </a:rPr>
              <a:t>.</a:t>
            </a:r>
            <a:endParaRPr lang="fa-IR" b="1" dirty="0">
              <a:cs typeface="B Nazanin" pitchFamily="2" charset="-78"/>
            </a:endParaRPr>
          </a:p>
          <a:p>
            <a:pPr algn="r" rtl="1">
              <a:lnSpc>
                <a:spcPct val="100000"/>
              </a:lnSpc>
              <a:buNone/>
            </a:pPr>
            <a:endParaRPr lang="fa-IR" b="1" dirty="0">
              <a:cs typeface="B Nazanin" pitchFamily="2" charset="-78"/>
            </a:endParaRPr>
          </a:p>
        </p:txBody>
      </p:sp>
      <p:sp>
        <p:nvSpPr>
          <p:cNvPr id="3" name="Chevron 2"/>
          <p:cNvSpPr/>
          <p:nvPr/>
        </p:nvSpPr>
        <p:spPr>
          <a:xfrm>
            <a:off x="4575560" y="3651903"/>
            <a:ext cx="1752600" cy="1981200"/>
          </a:xfrm>
          <a:prstGeom prst="chevron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283722" y="3633387"/>
            <a:ext cx="1752600" cy="1981200"/>
          </a:xfrm>
          <a:prstGeom prst="chevron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Chevron 4"/>
          <p:cNvSpPr/>
          <p:nvPr/>
        </p:nvSpPr>
        <p:spPr>
          <a:xfrm>
            <a:off x="2043157" y="3623417"/>
            <a:ext cx="1752600" cy="1981200"/>
          </a:xfrm>
          <a:prstGeom prst="chevron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725680" y="3630538"/>
            <a:ext cx="1752600" cy="1981200"/>
          </a:xfrm>
          <a:prstGeom prst="chevron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04403" y="4191712"/>
            <a:ext cx="45947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 smtClean="0"/>
              <a:t>- نظریات دانشمندان باهم 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متفاوت</a:t>
            </a:r>
            <a:r>
              <a:rPr lang="fa-IR" dirty="0" smtClean="0"/>
              <a:t> است</a:t>
            </a:r>
          </a:p>
          <a:p>
            <a:pPr algn="r" rtl="1"/>
            <a:r>
              <a:rPr lang="fa-IR" dirty="0" smtClean="0"/>
              <a:t>- بسته به نظر و عقیده ی انها نسبت 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ماهیت و حقیقت انسان</a:t>
            </a:r>
            <a:endParaRPr lang="fa-IR" dirty="0" smtClean="0"/>
          </a:p>
          <a:p>
            <a:pPr algn="r" rtl="1"/>
            <a:r>
              <a:rPr lang="fa-IR" dirty="0" smtClean="0"/>
              <a:t>- این عقاید 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اساس نظریات </a:t>
            </a:r>
            <a:r>
              <a:rPr lang="fa-IR" dirty="0" smtClean="0"/>
              <a:t>در علوم انسانی است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16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193184" y="2420888"/>
            <a:ext cx="12192000" cy="5458611"/>
          </a:xfrm>
        </p:spPr>
        <p:txBody>
          <a:bodyPr>
            <a:noAutofit/>
          </a:bodyPr>
          <a:lstStyle/>
          <a:p>
            <a:pPr algn="r" rtl="1">
              <a:lnSpc>
                <a:spcPct val="2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فلسفه </a:t>
            </a:r>
            <a:r>
              <a:rPr lang="fa-IR" b="1" dirty="0">
                <a:cs typeface="B Nazanin" pitchFamily="2" charset="-78"/>
              </a:rPr>
              <a:t>و </a:t>
            </a:r>
            <a:r>
              <a:rPr lang="fa-IR" b="1" dirty="0" smtClean="0">
                <a:cs typeface="B Nazanin" pitchFamily="2" charset="-78"/>
              </a:rPr>
              <a:t>روانشناسی</a:t>
            </a:r>
          </a:p>
          <a:p>
            <a:pPr algn="r" rtl="1">
              <a:lnSpc>
                <a:spcPct val="200000"/>
              </a:lnSpc>
              <a:buNone/>
            </a:pPr>
            <a:endParaRPr lang="fa-IR" b="1" dirty="0">
              <a:cs typeface="B Nazanin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9240772" y="2274751"/>
            <a:ext cx="220006" cy="1673405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7451950" y="2056469"/>
            <a:ext cx="1649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latin typeface="Tahoma" pitchFamily="34" charset="0"/>
                <a:cs typeface="B Nazanin"/>
              </a:rPr>
              <a:t>شناخت / معرفت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8439426" y="3628894"/>
            <a:ext cx="635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cs typeface="B Nazanin" pitchFamily="2" charset="-78"/>
              </a:rPr>
              <a:t>روح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5524579" y="3227243"/>
            <a:ext cx="2499467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dirty="0" smtClean="0">
                <a:latin typeface="Tahoma" pitchFamily="34" charset="0"/>
                <a:cs typeface="Tahoma" pitchFamily="34" charset="0"/>
              </a:rPr>
              <a:t>روح غیرمادی هست</a:t>
            </a:r>
          </a:p>
          <a:p>
            <a:pPr algn="r" rtl="1"/>
            <a:endParaRPr lang="fa-IR" dirty="0" smtClean="0">
              <a:latin typeface="Tahoma" pitchFamily="34" charset="0"/>
              <a:cs typeface="Tahoma" pitchFamily="34" charset="0"/>
            </a:endParaRPr>
          </a:p>
          <a:p>
            <a:pPr algn="r" rtl="1"/>
            <a:endParaRPr lang="fa-IR" dirty="0" smtClean="0">
              <a:latin typeface="Tahoma" pitchFamily="34" charset="0"/>
              <a:cs typeface="Tahoma" pitchFamily="34" charset="0"/>
            </a:endParaRPr>
          </a:p>
          <a:p>
            <a:pPr algn="r" rtl="1"/>
            <a:endParaRPr lang="fa-IR" dirty="0" smtClean="0">
              <a:latin typeface="Tahoma" pitchFamily="34" charset="0"/>
              <a:cs typeface="Tahoma" pitchFamily="34" charset="0"/>
            </a:endParaRPr>
          </a:p>
          <a:p>
            <a:pPr algn="r" rtl="1"/>
            <a:r>
              <a:rPr lang="fa-IR" dirty="0" smtClean="0">
                <a:latin typeface="Tahoma" pitchFamily="34" charset="0"/>
                <a:cs typeface="Tahoma" pitchFamily="34" charset="0"/>
              </a:rPr>
              <a:t>روح غیر مادی وجود ندارد</a:t>
            </a:r>
            <a:endParaRPr lang="en-US" dirty="0"/>
          </a:p>
        </p:txBody>
      </p:sp>
      <p:sp>
        <p:nvSpPr>
          <p:cNvPr id="7" name="Right Brace 6"/>
          <p:cNvSpPr/>
          <p:nvPr/>
        </p:nvSpPr>
        <p:spPr>
          <a:xfrm>
            <a:off x="8111303" y="3418464"/>
            <a:ext cx="220006" cy="113610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954281" y="1574371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1400" dirty="0" smtClean="0">
                <a:latin typeface="Tahoma" pitchFamily="34" charset="0"/>
                <a:cs typeface="Tahoma" pitchFamily="34" charset="0"/>
              </a:rPr>
              <a:t>فلسفه: حقیقت ذهن آدمی و قواعد آن در شناخت عالم خارج</a:t>
            </a:r>
          </a:p>
          <a:p>
            <a:pPr algn="r" rtl="1">
              <a:lnSpc>
                <a:spcPct val="150000"/>
              </a:lnSpc>
              <a:buNone/>
            </a:pPr>
            <a:endParaRPr lang="fa-IR" sz="1400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lnSpc>
                <a:spcPct val="150000"/>
              </a:lnSpc>
              <a:buNone/>
            </a:pPr>
            <a:endParaRPr lang="fa-IR" sz="1400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1400" dirty="0" smtClean="0">
                <a:latin typeface="Tahoma" pitchFamily="34" charset="0"/>
                <a:cs typeface="Tahoma" pitchFamily="34" charset="0"/>
              </a:rPr>
              <a:t>روانشناسی: یکی از افعال روانی انسان</a:t>
            </a:r>
            <a:endParaRPr lang="fa-IR" sz="1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7145628" y="1760581"/>
            <a:ext cx="220006" cy="1050986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1831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2883" y="1838916"/>
            <a:ext cx="11047927" cy="5746643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buNone/>
            </a:pPr>
            <a:endParaRPr lang="fa-IR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فلسفه و جامعه شناسی                                      لف)اصالت </a:t>
            </a:r>
            <a:r>
              <a:rPr lang="fa-IR" b="1" dirty="0">
                <a:cs typeface="B Nazanin" pitchFamily="2" charset="-78"/>
              </a:rPr>
              <a:t>فرد و اصالت </a:t>
            </a:r>
            <a:r>
              <a:rPr lang="fa-IR" b="1" dirty="0" smtClean="0">
                <a:cs typeface="B Nazanin" panose="00000400000000000000" pitchFamily="2" charset="-78"/>
              </a:rPr>
              <a:t>جامعه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                                                                           ب) انسان و پایگاه طبقاتی او</a:t>
            </a:r>
          </a:p>
          <a:p>
            <a:pPr algn="r" rtl="1">
              <a:lnSpc>
                <a:spcPct val="150000"/>
              </a:lnSpc>
              <a:buNone/>
            </a:pPr>
            <a:endParaRPr lang="fa-IR" b="1" dirty="0">
              <a:cs typeface="B Nazanin" pitchFamily="2" charset="-78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847950" y="2761862"/>
            <a:ext cx="220006" cy="113610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5645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92964" y="1067519"/>
            <a:ext cx="105882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800" b="1" dirty="0" smtClean="0">
                <a:cs typeface="B Nazanin" panose="00000400000000000000" pitchFamily="2" charset="-78"/>
              </a:rPr>
              <a:t>الف)اصالت فرد و اصالت جامعه 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 smtClean="0">
                <a:cs typeface="B Nazanin" panose="00000400000000000000" pitchFamily="2" charset="-78"/>
              </a:rPr>
              <a:t>بعضی از جامعه شناسان اصالت را به فرد و بعضی </a:t>
            </a:r>
            <a:r>
              <a:rPr lang="fa-IR" sz="2000" dirty="0" smtClean="0">
                <a:latin typeface="Tahoma" pitchFamily="34" charset="0"/>
                <a:cs typeface="Tahoma" pitchFamily="34" charset="0"/>
              </a:rPr>
              <a:t>دیگر</a:t>
            </a:r>
            <a:r>
              <a:rPr lang="fa-IR" sz="2800" b="1" dirty="0" smtClean="0">
                <a:cs typeface="B Nazanin" panose="00000400000000000000" pitchFamily="2" charset="-78"/>
              </a:rPr>
              <a:t> اصالت را به جامعه می دهند.</a:t>
            </a:r>
            <a:endParaRPr lang="fa-IR" sz="2800" b="1" dirty="0"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52564" y="3004169"/>
            <a:ext cx="3785011" cy="4732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itchFamily="2" charset="-78"/>
              </a:rPr>
              <a:t>برای جامعه وجود مستقلی جدای از افراد قائل </a:t>
            </a:r>
            <a:r>
              <a:rPr lang="fa-IR" sz="1400" dirty="0" smtClean="0">
                <a:latin typeface="Tahoma" pitchFamily="34" charset="0"/>
                <a:cs typeface="Tahoma" pitchFamily="34" charset="0"/>
              </a:rPr>
              <a:t>نیستند.</a:t>
            </a:r>
            <a:endParaRPr lang="fa-IR" sz="1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57738" y="3551983"/>
            <a:ext cx="39757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cs typeface="B Nazanin" pitchFamily="2" charset="-78"/>
              </a:rPr>
              <a:t>برای جامعه وجودی مستقل و متفاوت از افراد جامعه قائلند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5400942" y="2401368"/>
            <a:ext cx="8546" cy="105113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8682527" y="2401368"/>
            <a:ext cx="8546" cy="7007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4742916" y="2315910"/>
            <a:ext cx="160660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7862131" y="2307364"/>
            <a:ext cx="1589518" cy="17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88008" y="2891185"/>
            <a:ext cx="11861442" cy="491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000" dirty="0" smtClean="0">
                <a:latin typeface="Tahoma" pitchFamily="34" charset="0"/>
                <a:cs typeface="Tahoma" pitchFamily="34" charset="0"/>
              </a:rPr>
              <a:t>-</a:t>
            </a:r>
            <a:r>
              <a:rPr lang="fa-IR" sz="2000" dirty="0">
                <a:latin typeface="Tahoma" pitchFamily="34" charset="0"/>
                <a:cs typeface="Tahoma" pitchFamily="34" charset="0"/>
              </a:rPr>
              <a:t>اینکه آیا“جامعه“ برای خود وجودی مستقل از افراد جامعه دارد یا خیر، یک بحث“فلسفی“ است.</a:t>
            </a:r>
          </a:p>
        </p:txBody>
      </p:sp>
    </p:spTree>
    <p:extLst>
      <p:ext uri="{BB962C8B-B14F-4D97-AF65-F5344CB8AC3E}">
        <p14:creationId xmlns:p14="http://schemas.microsoft.com/office/powerpoint/2010/main" val="203986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193182" y="2200092"/>
            <a:ext cx="12209172" cy="5544616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700" b="1" dirty="0" smtClean="0">
                <a:cs typeface="B Nazanin" panose="00000400000000000000" pitchFamily="2" charset="-78"/>
              </a:rPr>
              <a:t>ب) انسان و </a:t>
            </a:r>
            <a:r>
              <a:rPr lang="fa-IR" sz="2000" dirty="0" smtClean="0">
                <a:latin typeface="Tahoma" pitchFamily="34" charset="0"/>
                <a:cs typeface="Tahoma" pitchFamily="34" charset="0"/>
              </a:rPr>
              <a:t>پایگاه</a:t>
            </a:r>
            <a:r>
              <a:rPr lang="fa-IR" sz="2700" b="1" dirty="0" smtClean="0">
                <a:cs typeface="B Nazanin" panose="00000400000000000000" pitchFamily="2" charset="-78"/>
              </a:rPr>
              <a:t> طبقاتی او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1800" dirty="0" smtClean="0">
                <a:latin typeface="Tahoma" pitchFamily="34" charset="0"/>
                <a:cs typeface="Tahoma" pitchFamily="34" charset="0"/>
              </a:rPr>
              <a:t>آیا</a:t>
            </a:r>
            <a:r>
              <a:rPr lang="fa-IR" sz="2700" b="1" dirty="0" smtClean="0">
                <a:cs typeface="B Nazanin" pitchFamily="2" charset="-78"/>
              </a:rPr>
              <a:t> </a:t>
            </a:r>
            <a:r>
              <a:rPr lang="fa-IR" sz="2700" b="1" dirty="0">
                <a:cs typeface="B Nazanin" pitchFamily="2" charset="-78"/>
              </a:rPr>
              <a:t>انسان کاملا تابع </a:t>
            </a:r>
            <a:r>
              <a:rPr lang="fa-IR" sz="2000" dirty="0">
                <a:latin typeface="Tahoma" pitchFamily="34" charset="0"/>
                <a:cs typeface="Tahoma" pitchFamily="34" charset="0"/>
              </a:rPr>
              <a:t>پایگاه</a:t>
            </a:r>
            <a:r>
              <a:rPr lang="fa-IR" sz="2700" b="1" dirty="0">
                <a:cs typeface="B Nazanin" pitchFamily="2" charset="-78"/>
              </a:rPr>
              <a:t> طبقاتی </a:t>
            </a:r>
            <a:r>
              <a:rPr lang="fa-IR" sz="2700" b="1" dirty="0" smtClean="0">
                <a:cs typeface="B Nazanin" pitchFamily="2" charset="-78"/>
              </a:rPr>
              <a:t>خود </a:t>
            </a:r>
            <a:r>
              <a:rPr lang="fa-IR" sz="2700" b="1" dirty="0">
                <a:cs typeface="B Nazanin" pitchFamily="2" charset="-78"/>
              </a:rPr>
              <a:t>است و </a:t>
            </a:r>
            <a:r>
              <a:rPr lang="fa-IR" sz="2000" dirty="0">
                <a:latin typeface="Tahoma" pitchFamily="34" charset="0"/>
                <a:cs typeface="Tahoma" pitchFamily="34" charset="0"/>
              </a:rPr>
              <a:t>یا اینکه </a:t>
            </a:r>
            <a:r>
              <a:rPr lang="fa-IR" sz="2700" b="1" dirty="0">
                <a:cs typeface="B Nazanin" pitchFamily="2" charset="-78"/>
              </a:rPr>
              <a:t>انسان از </a:t>
            </a:r>
            <a:r>
              <a:rPr lang="fa-IR" sz="2000" dirty="0">
                <a:latin typeface="Tahoma" pitchFamily="34" charset="0"/>
                <a:cs typeface="Tahoma" pitchFamily="34" charset="0"/>
              </a:rPr>
              <a:t>تأثیر</a:t>
            </a:r>
            <a:r>
              <a:rPr lang="fa-IR" sz="2700" b="1" dirty="0">
                <a:cs typeface="B Nazanin" pitchFamily="2" charset="-78"/>
              </a:rPr>
              <a:t> بی </a:t>
            </a:r>
            <a:r>
              <a:rPr lang="fa-IR" sz="2000" dirty="0">
                <a:latin typeface="Tahoma" pitchFamily="34" charset="0"/>
                <a:cs typeface="Tahoma" pitchFamily="34" charset="0"/>
              </a:rPr>
              <a:t>قید</a:t>
            </a:r>
            <a:r>
              <a:rPr lang="fa-IR" sz="2700" b="1" dirty="0">
                <a:cs typeface="B Nazanin" pitchFamily="2" charset="-78"/>
              </a:rPr>
              <a:t> و شرط </a:t>
            </a:r>
            <a:r>
              <a:rPr lang="fa-IR" sz="2000" dirty="0">
                <a:latin typeface="Tahoma" pitchFamily="34" charset="0"/>
                <a:cs typeface="Tahoma" pitchFamily="34" charset="0"/>
              </a:rPr>
              <a:t>پایگاه</a:t>
            </a:r>
            <a:r>
              <a:rPr lang="fa-IR" sz="2700" b="1" dirty="0">
                <a:cs typeface="B Nazanin" pitchFamily="2" charset="-78"/>
              </a:rPr>
              <a:t> طبقاتی خود آزاد </a:t>
            </a:r>
            <a:r>
              <a:rPr lang="fa-IR" sz="2700" b="1" dirty="0" smtClean="0">
                <a:cs typeface="B Nazanin" pitchFamily="2" charset="-78"/>
              </a:rPr>
              <a:t>است؟</a:t>
            </a:r>
          </a:p>
        </p:txBody>
      </p:sp>
      <p:sp>
        <p:nvSpPr>
          <p:cNvPr id="3" name="Right Brace 2"/>
          <p:cNvSpPr/>
          <p:nvPr/>
        </p:nvSpPr>
        <p:spPr>
          <a:xfrm>
            <a:off x="11001206" y="4043731"/>
            <a:ext cx="220006" cy="113610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9402027" y="3859631"/>
            <a:ext cx="1505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latin typeface="Tahoma" pitchFamily="34" charset="0"/>
                <a:cs typeface="Tahoma" pitchFamily="34" charset="0"/>
              </a:rPr>
              <a:t>مارکسیسم:</a:t>
            </a:r>
            <a:endParaRPr lang="en-US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66191" y="4987676"/>
            <a:ext cx="19511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latin typeface="Tahoma" pitchFamily="34" charset="0"/>
                <a:cs typeface="Tahoma" pitchFamily="34" charset="0"/>
              </a:rPr>
              <a:t>فیلسوفان الهی:</a:t>
            </a:r>
            <a:endParaRPr lang="en-US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29782" y="3893815"/>
            <a:ext cx="3352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ahoma" pitchFamily="34" charset="0"/>
                <a:cs typeface="Tahoma" pitchFamily="34" charset="0"/>
              </a:rPr>
              <a:t>انسان را کاملا تابع پایگاه طبقاتی </a:t>
            </a:r>
            <a:endParaRPr lang="en-US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94814" y="4996222"/>
            <a:ext cx="61558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dirty="0" smtClean="0">
                <a:latin typeface="Tahoma" pitchFamily="34" charset="0"/>
                <a:cs typeface="Tahoma" pitchFamily="34" charset="0"/>
              </a:rPr>
              <a:t>انسان می تواند خود را از قید و بند پایگاه طبقاتی خود رها سازد</a:t>
            </a:r>
            <a:endParaRPr lang="en-US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57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92209" y="2759586"/>
            <a:ext cx="1098134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بحث آزاد یا مجبور بودن انسان و تابع بودن یا نبودن او نسبت به شرایط پایگاه طبقاتی اش، یک بحث“فلسفی“ است.</a:t>
            </a:r>
            <a:endParaRPr lang="fa-IR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49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41668" y="1683965"/>
            <a:ext cx="11771290" cy="5174035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itchFamily="2" charset="-78"/>
              </a:rPr>
              <a:t>فلسفه و علم </a:t>
            </a:r>
            <a:r>
              <a:rPr lang="fa-IR" sz="2400" dirty="0" smtClean="0">
                <a:latin typeface="Tahoma" pitchFamily="34" charset="0"/>
                <a:cs typeface="Tahoma" pitchFamily="34" charset="0"/>
              </a:rPr>
              <a:t>سیاست</a:t>
            </a:r>
          </a:p>
        </p:txBody>
      </p:sp>
      <p:sp>
        <p:nvSpPr>
          <p:cNvPr id="3" name="Right Brace 2"/>
          <p:cNvSpPr/>
          <p:nvPr/>
        </p:nvSpPr>
        <p:spPr>
          <a:xfrm>
            <a:off x="8565655" y="1556905"/>
            <a:ext cx="220006" cy="113610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5691000" y="1355713"/>
            <a:ext cx="28007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ahoma" pitchFamily="34" charset="0"/>
                <a:cs typeface="Tahoma" pitchFamily="34" charset="0"/>
              </a:rPr>
              <a:t>حکومت و اقتدار سیاسی</a:t>
            </a:r>
            <a:endParaRPr lang="en-US" sz="20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9302" y="2398301"/>
            <a:ext cx="70022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dirty="0" smtClean="0">
                <a:latin typeface="Tahoma" pitchFamily="34" charset="0"/>
                <a:cs typeface="Tahoma" pitchFamily="34" charset="0"/>
              </a:rPr>
              <a:t>حکومت حق چه کسانی است و مردم از چه کسانی اطاعت کنند </a:t>
            </a:r>
            <a:endParaRPr lang="en-US" sz="20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34604" y="3799811"/>
            <a:ext cx="330090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buFontTx/>
              <a:buChar char="-"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مارکسیسم </a:t>
            </a:r>
            <a:r>
              <a:rPr lang="fa-IR" b="1" dirty="0" smtClean="0">
                <a:cs typeface="B Nazanin" pitchFamily="2" charset="-78"/>
              </a:rPr>
              <a:t>حق طبقه کارگر</a:t>
            </a:r>
            <a:endParaRPr lang="fa-IR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buFontTx/>
              <a:buChar char="-"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غرب </a:t>
            </a:r>
            <a:r>
              <a:rPr lang="fa-IR" b="1" dirty="0" smtClean="0">
                <a:cs typeface="B Nazanin" pitchFamily="2" charset="-78"/>
              </a:rPr>
              <a:t>حق </a:t>
            </a:r>
            <a:r>
              <a:rPr lang="fa-IR" sz="1400" dirty="0" smtClean="0">
                <a:latin typeface="Tahoma" pitchFamily="34" charset="0"/>
                <a:cs typeface="Tahoma" pitchFamily="34" charset="0"/>
              </a:rPr>
              <a:t>اکثریت</a:t>
            </a:r>
            <a:r>
              <a:rPr lang="fa-IR" b="1" dirty="0" smtClean="0">
                <a:cs typeface="B Nazanin" pitchFamily="2" charset="-78"/>
              </a:rPr>
              <a:t> مردم </a:t>
            </a:r>
            <a:endParaRPr lang="fa-IR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buFontTx/>
              <a:buChar char="-"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اسلام </a:t>
            </a:r>
            <a:r>
              <a:rPr lang="fa-IR" b="1" dirty="0" smtClean="0">
                <a:cs typeface="B Nazanin" pitchFamily="2" charset="-78"/>
              </a:rPr>
              <a:t>حق کسی که حکم خدا را </a:t>
            </a:r>
            <a:r>
              <a:rPr lang="fa-IR" sz="1400" dirty="0" smtClean="0">
                <a:latin typeface="Tahoma" pitchFamily="34" charset="0"/>
                <a:cs typeface="Tahoma" pitchFamily="34" charset="0"/>
              </a:rPr>
              <a:t>بیا</a:t>
            </a:r>
            <a:r>
              <a:rPr lang="fa-IR" b="1" dirty="0" smtClean="0">
                <a:cs typeface="B Nazanin" pitchFamily="2" charset="-78"/>
              </a:rPr>
              <a:t>ن کند</a:t>
            </a:r>
            <a:endParaRPr lang="fa-IR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buFontTx/>
              <a:buChar char="-"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دیکتاتوری </a:t>
            </a:r>
            <a:r>
              <a:rPr lang="fa-IR" b="1" dirty="0" smtClean="0">
                <a:cs typeface="B Nazanin" pitchFamily="2" charset="-78"/>
              </a:rPr>
              <a:t>حق </a:t>
            </a:r>
            <a:r>
              <a:rPr lang="fa-IR" sz="1400" dirty="0" smtClean="0">
                <a:latin typeface="Tahoma" pitchFamily="34" charset="0"/>
                <a:cs typeface="Tahoma" pitchFamily="34" charset="0"/>
              </a:rPr>
              <a:t>یک</a:t>
            </a:r>
            <a:r>
              <a:rPr lang="fa-IR" b="1" dirty="0" smtClean="0">
                <a:cs typeface="B Nazanin" pitchFamily="2" charset="-78"/>
              </a:rPr>
              <a:t> فرد </a:t>
            </a:r>
            <a:r>
              <a:rPr lang="fa-IR" sz="1400" dirty="0" smtClean="0">
                <a:latin typeface="Tahoma" pitchFamily="34" charset="0"/>
                <a:cs typeface="Tahoma" pitchFamily="34" charset="0"/>
              </a:rPr>
              <a:t>دیکتا</a:t>
            </a:r>
            <a:r>
              <a:rPr lang="fa-IR" b="1" dirty="0" smtClean="0">
                <a:cs typeface="B Nazanin" pitchFamily="2" charset="-78"/>
              </a:rPr>
              <a:t>تور </a:t>
            </a:r>
            <a:endParaRPr lang="en-US" dirty="0"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0707880" y="2384277"/>
            <a:ext cx="8546" cy="12135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0806471" y="2911048"/>
            <a:ext cx="7713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200" dirty="0" smtClean="0">
                <a:latin typeface="Tahoma" pitchFamily="34" charset="0"/>
                <a:cs typeface="Tahoma" pitchFamily="34" charset="0"/>
              </a:rPr>
              <a:t>دیدگاه ها</a:t>
            </a:r>
            <a:endParaRPr lang="en-US" sz="12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76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90902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6751" y="3105835"/>
            <a:ext cx="110069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dirty="0" smtClean="0">
                <a:latin typeface="Tahoma" pitchFamily="34" charset="0"/>
                <a:cs typeface="Tahoma" pitchFamily="34" charset="0"/>
              </a:rPr>
              <a:t>با دست یافتن به مبانی ای درباره ماهیت و حقیقت انسان و جامعه، سیاست را به فلسفه مرتبط میکنیم.</a:t>
            </a:r>
            <a:endParaRPr lang="en-US" sz="20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185" y="1485852"/>
            <a:ext cx="11758410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800" b="1" dirty="0" smtClean="0">
                <a:cs typeface="B Nazanin" pitchFamily="2" charset="-78"/>
              </a:rPr>
              <a:t>فلسفه </a:t>
            </a:r>
            <a:r>
              <a:rPr lang="fa-IR" sz="2800" b="1" dirty="0">
                <a:cs typeface="B Nazanin" pitchFamily="2" charset="-78"/>
              </a:rPr>
              <a:t>و علم اخلاق</a:t>
            </a:r>
          </a:p>
          <a:p>
            <a:pPr algn="r" rtl="1">
              <a:lnSpc>
                <a:spcPct val="150000"/>
              </a:lnSpc>
              <a:buNone/>
            </a:pPr>
            <a:endParaRPr lang="fa-IR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endParaRPr lang="fa-IR" sz="2800" b="1" dirty="0" smtClean="0">
              <a:cs typeface="B Nazanin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9232227" y="1317623"/>
            <a:ext cx="220006" cy="113610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7712644" y="1116431"/>
            <a:ext cx="15792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ahoma" pitchFamily="34" charset="0"/>
                <a:cs typeface="Tahoma" pitchFamily="34" charset="0"/>
              </a:rPr>
              <a:t>خوبی و بدی </a:t>
            </a:r>
            <a:endParaRPr lang="en-US" sz="20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65997" y="2106860"/>
            <a:ext cx="1260281" cy="491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000" dirty="0" smtClean="0">
                <a:latin typeface="Tahoma" pitchFamily="34" charset="0"/>
                <a:cs typeface="Tahoma" pitchFamily="34" charset="0"/>
              </a:rPr>
              <a:t>باید و نباید</a:t>
            </a:r>
            <a:endParaRPr lang="fa-IR" sz="20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35528" y="3063989"/>
            <a:ext cx="2674130" cy="411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1600" dirty="0" smtClean="0">
                <a:latin typeface="Tahoma" pitchFamily="34" charset="0"/>
                <a:cs typeface="Tahoma" pitchFamily="34" charset="0"/>
              </a:rPr>
              <a:t>ایا اخلاق نسبی اند یا مطلق؟</a:t>
            </a:r>
            <a:endParaRPr lang="fa-IR" sz="1600" dirty="0"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0921525" y="2102266"/>
            <a:ext cx="17092" cy="9229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20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67357" y="1480366"/>
            <a:ext cx="6096000" cy="38318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دلایل فرو ریختن اخلاق 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1- متمرکز بودن بر منافع شخصی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2- بر اساس وجدان  انسان نباشد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3- قراردادی و نسبی باشد و بر پایه ی امور اعتباری</a:t>
            </a:r>
          </a:p>
          <a:p>
            <a:pPr algn="r" rtl="1">
              <a:lnSpc>
                <a:spcPct val="150000"/>
              </a:lnSpc>
              <a:buNone/>
            </a:pPr>
            <a:endParaRPr lang="fa-IR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دلایل استواری اخلاق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1- فلسفه اش بر اساس سرشت انسان باشد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2- در برابر خداوند مسئولیت اخلاقی داشته باشد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3- سرچشمه از دین گرفته باشد</a:t>
            </a:r>
            <a:endParaRPr lang="fa-IR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2766" y="2967335"/>
            <a:ext cx="10989892" cy="866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buNone/>
            </a:pPr>
            <a:r>
              <a:rPr lang="fa-IR" dirty="0" smtClean="0">
                <a:latin typeface="Tahoma" pitchFamily="34" charset="0"/>
                <a:cs typeface="Tahoma" pitchFamily="34" charset="0"/>
              </a:rPr>
              <a:t>پاسخ به پرسش، دست یافتن به یک مبنا و شالوده عقلانی است و تبیین عقلانی احکام و قواعد اخلاق است،که مرتبط با فلسفه علم اخلاق میباشد</a:t>
            </a:r>
            <a:endParaRPr lang="fa-IR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67425" y="2544906"/>
            <a:ext cx="11603865" cy="5400600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فلسفه و هنر</a:t>
            </a:r>
          </a:p>
          <a:p>
            <a:pPr algn="r" rtl="1">
              <a:buNone/>
            </a:pPr>
            <a:endParaRPr lang="fa-IR" b="1" dirty="0" smtClean="0">
              <a:cs typeface="B Nazanin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9967166" y="2180748"/>
            <a:ext cx="220006" cy="113610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8966927" y="2005194"/>
            <a:ext cx="8435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ahoma" pitchFamily="34" charset="0"/>
                <a:cs typeface="Tahoma" pitchFamily="34" charset="0"/>
              </a:rPr>
              <a:t>زیبایی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8937421" y="3047781"/>
            <a:ext cx="8755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ahoma" pitchFamily="34" charset="0"/>
                <a:cs typeface="Tahoma" pitchFamily="34" charset="0"/>
              </a:rPr>
              <a:t>زشتی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4015043" y="4286921"/>
            <a:ext cx="7882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dirty="0" smtClean="0">
                <a:latin typeface="Tahoma" pitchFamily="34" charset="0"/>
                <a:cs typeface="Tahoma" pitchFamily="34" charset="0"/>
              </a:rPr>
              <a:t>اینکه چه چیزی زشت و زیبا است، درواقه از ماهیت و حقیقت زیبایی سوال میشود</a:t>
            </a:r>
          </a:p>
          <a:p>
            <a:pPr algn="r" rtl="1"/>
            <a:r>
              <a:rPr lang="fa-IR" dirty="0" smtClean="0">
                <a:latin typeface="Tahoma" pitchFamily="34" charset="0"/>
                <a:cs typeface="Tahoma" pitchFamily="34" charset="0"/>
              </a:rPr>
              <a:t>و بحثی فلسفی است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1075349" y="3076487"/>
            <a:ext cx="17092" cy="9229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154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34850" y="2161457"/>
            <a:ext cx="11603865" cy="5462067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sz="2000" dirty="0">
                <a:latin typeface="Tahoma" pitchFamily="34" charset="0"/>
                <a:cs typeface="Tahoma" pitchFamily="34" charset="0"/>
              </a:rPr>
              <a:t>-آیا همه مردم در نگاه و به اشیاء و امور زیبایی آنها را درک می کنند؟</a:t>
            </a:r>
          </a:p>
          <a:p>
            <a:pPr algn="r" rtl="1">
              <a:buFontTx/>
              <a:buChar char="-"/>
            </a:pPr>
            <a:r>
              <a:rPr lang="fa-IR" sz="2000" dirty="0">
                <a:latin typeface="Tahoma" pitchFamily="34" charset="0"/>
                <a:cs typeface="Tahoma" pitchFamily="34" charset="0"/>
              </a:rPr>
              <a:t>چرا بعضی( مانند شاعران) زبان زیبایی و هنری اشیاء را می فهمند و بعضی نه</a:t>
            </a:r>
            <a:r>
              <a:rPr lang="fa-IR" sz="2000" dirty="0" smtClean="0">
                <a:latin typeface="Tahoma" pitchFamily="34" charset="0"/>
                <a:cs typeface="Tahoma" pitchFamily="34" charset="0"/>
              </a:rPr>
              <a:t>؟</a:t>
            </a:r>
          </a:p>
          <a:p>
            <a:pPr algn="r" rtl="1">
              <a:buNone/>
            </a:pPr>
            <a:endParaRPr lang="fa-IR" sz="2000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buNone/>
            </a:pPr>
            <a:endParaRPr lang="fa-IR" sz="2000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buNone/>
            </a:pPr>
            <a:r>
              <a:rPr lang="fa-IR" sz="2000" dirty="0" smtClean="0">
                <a:latin typeface="Tahoma" pitchFamily="34" charset="0"/>
                <a:cs typeface="Tahoma" pitchFamily="34" charset="0"/>
              </a:rPr>
              <a:t>پاسخ به این سوالات همراه با تبیین عقلانی است و وارد فلسفه هنر میشویم</a:t>
            </a:r>
          </a:p>
          <a:p>
            <a:pPr algn="r" rtl="1">
              <a:buFontTx/>
              <a:buChar char="-"/>
            </a:pPr>
            <a:endParaRPr lang="fa-IR" sz="20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2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7200" dirty="0" smtClean="0">
                <a:latin typeface="Tahoma" pitchFamily="34" charset="0"/>
                <a:cs typeface="Tahoma" pitchFamily="34" charset="0"/>
              </a:rPr>
              <a:t>پایان</a:t>
            </a:r>
            <a:endParaRPr lang="en-US" sz="72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فلسفه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فلسفه</Template>
  <TotalTime>5</TotalTime>
  <Words>492</Words>
  <Application>Microsoft Office PowerPoint</Application>
  <PresentationFormat>Widescreen</PresentationFormat>
  <Paragraphs>69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B Nazanin</vt:lpstr>
      <vt:lpstr>Calibri</vt:lpstr>
      <vt:lpstr>Calibri Light</vt:lpstr>
      <vt:lpstr>Tahoma</vt:lpstr>
      <vt:lpstr>Times New Roman</vt:lpstr>
      <vt:lpstr>فلسفه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shanechi</dc:creator>
  <cp:lastModifiedBy>Windows User</cp:lastModifiedBy>
  <cp:revision>2</cp:revision>
  <dcterms:created xsi:type="dcterms:W3CDTF">2017-11-09T08:00:36Z</dcterms:created>
  <dcterms:modified xsi:type="dcterms:W3CDTF">2020-02-22T13:10:09Z</dcterms:modified>
</cp:coreProperties>
</file>