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notesMasterIdLst>
    <p:notesMasterId r:id="rId37"/>
  </p:notesMasterIdLst>
  <p:sldIdLst>
    <p:sldId id="256" r:id="rId2"/>
    <p:sldId id="258" r:id="rId3"/>
    <p:sldId id="259" r:id="rId4"/>
    <p:sldId id="260" r:id="rId5"/>
    <p:sldId id="261" r:id="rId6"/>
    <p:sldId id="262" r:id="rId7"/>
    <p:sldId id="263" r:id="rId8"/>
    <p:sldId id="264" r:id="rId9"/>
    <p:sldId id="265" r:id="rId10"/>
    <p:sldId id="266" r:id="rId11"/>
    <p:sldId id="271" r:id="rId12"/>
    <p:sldId id="267" r:id="rId13"/>
    <p:sldId id="268"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783CFC-E58B-49FF-B07A-45A29F8FA55C}" type="datetimeFigureOut">
              <a:rPr lang="en-US" smtClean="0"/>
              <a:t>5/21/2020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889030-CB4A-4EBC-B004-4906AB4304FC}" type="slidenum">
              <a:rPr lang="en-US" smtClean="0"/>
              <a:t>‹#›</a:t>
            </a:fld>
            <a:endParaRPr lang="en-US"/>
          </a:p>
        </p:txBody>
      </p:sp>
    </p:spTree>
    <p:extLst>
      <p:ext uri="{BB962C8B-B14F-4D97-AF65-F5344CB8AC3E}">
        <p14:creationId xmlns:p14="http://schemas.microsoft.com/office/powerpoint/2010/main" val="31376757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771D2FB-88A1-4AF4-BD89-01AEF72E4A61}" type="datetime8">
              <a:rPr lang="fa-IR" smtClean="0"/>
              <a:t>21 مه 20</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09F8C236-4515-4D42-AC80-F093ABA538C6}"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C59B8B8-A618-4ABC-A6E3-A957ACE09941}" type="datetime8">
              <a:rPr lang="fa-IR" smtClean="0"/>
              <a:t>21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9F8C236-4515-4D42-AC80-F093ABA538C6}"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44A362B-69F9-4459-B82C-4BC426A5975F}" type="datetime8">
              <a:rPr lang="fa-IR" smtClean="0"/>
              <a:t>21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9F8C236-4515-4D42-AC80-F093ABA538C6}"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3F040AE-B0CE-4D73-84BE-6C2B1A7BC0E4}" type="datetime8">
              <a:rPr lang="fa-IR" smtClean="0"/>
              <a:t>21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9F8C236-4515-4D42-AC80-F093ABA538C6}"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30D3086-D5B8-4D2F-A29B-B0B0C5C93B02}" type="datetime8">
              <a:rPr lang="fa-IR" smtClean="0"/>
              <a:t>21 مه 20</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9F8C236-4515-4D42-AC80-F093ABA538C6}"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309E0A6F-E8E2-471C-A51E-69F5AD1631E8}" type="datetime8">
              <a:rPr lang="fa-IR" smtClean="0"/>
              <a:t>21 مه 20</a:t>
            </a:fld>
            <a:endParaRPr lang="fa-IR"/>
          </a:p>
        </p:txBody>
      </p:sp>
      <p:sp>
        <p:nvSpPr>
          <p:cNvPr id="8" name="Slide Number Placeholder 7"/>
          <p:cNvSpPr>
            <a:spLocks noGrp="1"/>
          </p:cNvSpPr>
          <p:nvPr>
            <p:ph type="sldNum" sz="quarter" idx="11"/>
          </p:nvPr>
        </p:nvSpPr>
        <p:spPr/>
        <p:txBody>
          <a:bodyPr/>
          <a:lstStyle/>
          <a:p>
            <a:fld id="{09F8C236-4515-4D42-AC80-F093ABA538C6}" type="slidenum">
              <a:rPr lang="fa-IR" smtClean="0"/>
              <a:pPr/>
              <a:t>‹#›</a:t>
            </a:fld>
            <a:endParaRPr lang="fa-IR"/>
          </a:p>
        </p:txBody>
      </p:sp>
      <p:sp>
        <p:nvSpPr>
          <p:cNvPr id="9" name="Footer Placeholder 8"/>
          <p:cNvSpPr>
            <a:spLocks noGrp="1"/>
          </p:cNvSpPr>
          <p:nvPr>
            <p:ph type="ftr" sz="quarter" idx="12"/>
          </p:nvPr>
        </p:nvSpPr>
        <p:spPr/>
        <p:txBody>
          <a:bodyPr/>
          <a:lstStyle/>
          <a:p>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5FFC91-3BC9-452D-A378-C1D8855381CB}" type="datetime8">
              <a:rPr lang="fa-IR" smtClean="0"/>
              <a:t>21 مه 20</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9F8C236-4515-4D42-AC80-F093ABA538C6}"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36047C1-B1D2-4533-B527-6CF881E0A7D4}" type="datetime8">
              <a:rPr lang="fa-IR" smtClean="0"/>
              <a:t>21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156448" y="6422064"/>
            <a:ext cx="762000" cy="365125"/>
          </a:xfrm>
        </p:spPr>
        <p:txBody>
          <a:bodyPr/>
          <a:lstStyle/>
          <a:p>
            <a:fld id="{09F8C236-4515-4D42-AC80-F093ABA538C6}"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79E18A14-04B9-4D46-BEF4-7F456704270F}" type="datetime8">
              <a:rPr lang="fa-IR" smtClean="0"/>
              <a:t>21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9F8C236-4515-4D42-AC80-F093ABA538C6}"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F7F41A2-0DD5-41BA-B9DE-C59B16938E17}" type="datetime8">
              <a:rPr lang="fa-IR" smtClean="0"/>
              <a:t>21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9F8C236-4515-4D42-AC80-F093ABA538C6}"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BD1D2F1-C1F9-4EB4-BBED-EABCEBED2E44}" type="datetime8">
              <a:rPr lang="fa-IR" smtClean="0"/>
              <a:t>21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9F8C236-4515-4D42-AC80-F093ABA538C6}"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41C45659-BC33-4B12-A326-DA9396EBE282}" type="datetime8">
              <a:rPr lang="fa-IR" smtClean="0"/>
              <a:t>21 مه 20</a:t>
            </a:fld>
            <a:endParaRPr lang="fa-IR"/>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fa-IR"/>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09F8C236-4515-4D42-AC80-F093ABA538C6}"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rtl="1" eaLnBrk="1" latinLnBrk="0" hangingPunct="1">
        <a:spcBef>
          <a:spcPct val="0"/>
        </a:spcBef>
        <a:buNone/>
        <a:defRPr kumimoji="0" sz="4600" kern="1200">
          <a:solidFill>
            <a:schemeClr val="tx1"/>
          </a:solidFill>
          <a:latin typeface="+mj-lt"/>
          <a:ea typeface="+mj-ea"/>
          <a:cs typeface="+mj-cs"/>
        </a:defRPr>
      </a:lvl1pPr>
    </p:titleStyle>
    <p:bodyStyle>
      <a:lvl1pPr marL="420624" indent="-384048" algn="r" rtl="1"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r" rtl="1"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r" rtl="1"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r" rtl="1"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r" rtl="1"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r" rtl="1"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r" rtl="1"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r" rtl="1"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r" rtl="1"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lstStyle/>
          <a:p>
            <a:endParaRPr lang="fa-IR" dirty="0"/>
          </a:p>
        </p:txBody>
      </p:sp>
      <p:pic>
        <p:nvPicPr>
          <p:cNvPr id="4" name="Picture 3" descr="th.jpeg"/>
          <p:cNvPicPr>
            <a:picLocks noChangeAspect="1"/>
          </p:cNvPicPr>
          <p:nvPr/>
        </p:nvPicPr>
        <p:blipFill>
          <a:blip r:embed="rId2" cstate="print"/>
          <a:stretch>
            <a:fillRect/>
          </a:stretch>
        </p:blipFill>
        <p:spPr>
          <a:xfrm>
            <a:off x="160664" y="0"/>
            <a:ext cx="8983336" cy="6858000"/>
          </a:xfrm>
          <a:prstGeom prst="rect">
            <a:avLst/>
          </a:prstGeom>
        </p:spPr>
      </p:pic>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92D050"/>
                </a:solidFill>
              </a:rPr>
              <a:t>فصل6:در جستجوی اهداف</a:t>
            </a:r>
            <a:endParaRPr lang="fa-IR" dirty="0">
              <a:solidFill>
                <a:srgbClr val="92D050"/>
              </a:solidFill>
            </a:endParaRPr>
          </a:p>
        </p:txBody>
      </p:sp>
    </p:spTree>
  </p:cSld>
  <p:clrMapOvr>
    <a:masterClrMapping/>
  </p:clrMapOvr>
  <p:transition>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92D050"/>
                </a:solidFill>
              </a:rPr>
              <a:t>اهداف اموزشی فصل</a:t>
            </a:r>
            <a:endParaRPr lang="fa-IR" dirty="0">
              <a:solidFill>
                <a:srgbClr val="92D050"/>
              </a:solidFill>
            </a:endParaRPr>
          </a:p>
        </p:txBody>
      </p:sp>
      <p:sp>
        <p:nvSpPr>
          <p:cNvPr id="3" name="Content Placeholder 2"/>
          <p:cNvSpPr>
            <a:spLocks noGrp="1"/>
          </p:cNvSpPr>
          <p:nvPr>
            <p:ph idx="1"/>
          </p:nvPr>
        </p:nvSpPr>
        <p:spPr/>
        <p:txBody>
          <a:bodyPr>
            <a:normAutofit/>
          </a:bodyPr>
          <a:lstStyle/>
          <a:p>
            <a:r>
              <a:rPr lang="fa-IR" sz="2400" dirty="0" smtClean="0"/>
              <a:t>اهمیت فزاینده نیاز ها واهداف استفاده کنندگان بعد از</a:t>
            </a:r>
            <a:r>
              <a:rPr lang="en-US" sz="2400" dirty="0" smtClean="0"/>
              <a:t>ARS </a:t>
            </a:r>
            <a:r>
              <a:rPr lang="fa-IR" sz="2400" dirty="0" smtClean="0"/>
              <a:t>شماره 1و</a:t>
            </a:r>
            <a:r>
              <a:rPr lang="en-US" sz="2400" dirty="0" smtClean="0"/>
              <a:t>ARS</a:t>
            </a:r>
            <a:r>
              <a:rPr lang="fa-IR" sz="2400" dirty="0" smtClean="0"/>
              <a:t>شماره3 را درک کنید</a:t>
            </a:r>
          </a:p>
          <a:p>
            <a:r>
              <a:rPr lang="fa-IR" sz="2400" dirty="0" smtClean="0"/>
              <a:t>اهمیت گزارش ها واسنادی را که در این فصل مورد بحث قرار میگیرند دریابید .این گزارش ها و اسناد از نظر زمانی در فاصله بین </a:t>
            </a:r>
            <a:r>
              <a:rPr lang="en-US" sz="2400" dirty="0" smtClean="0"/>
              <a:t>ARS</a:t>
            </a:r>
            <a:r>
              <a:rPr lang="fa-IR" sz="2400" dirty="0" smtClean="0"/>
              <a:t>شماره 1و3 وچارچوب نظری منتشر شده اند</a:t>
            </a:r>
          </a:p>
          <a:p>
            <a:r>
              <a:rPr lang="fa-IR" sz="2400" dirty="0" smtClean="0"/>
              <a:t>اهداف اساسی گزارشگری مالی را درک کنید</a:t>
            </a:r>
          </a:p>
          <a:p>
            <a:r>
              <a:rPr lang="fa-IR" sz="2400" dirty="0" smtClean="0"/>
              <a:t>موضوع نا همگونی استفاده کنندگان را بفهمید</a:t>
            </a:r>
          </a:p>
          <a:p>
            <a:pPr>
              <a:buNone/>
            </a:pPr>
            <a:endParaRPr lang="fa-IR" sz="2400" dirty="0"/>
          </a:p>
        </p:txBody>
      </p:sp>
      <p:pic>
        <p:nvPicPr>
          <p:cNvPr id="4" name="Picture 11" descr="j0199133[1]"/>
          <p:cNvPicPr>
            <a:picLocks noChangeAspect="1" noChangeArrowheads="1"/>
          </p:cNvPicPr>
          <p:nvPr/>
        </p:nvPicPr>
        <p:blipFill>
          <a:blip r:embed="rId2" cstate="print"/>
          <a:srcRect/>
          <a:stretch>
            <a:fillRect/>
          </a:stretch>
        </p:blipFill>
        <p:spPr>
          <a:xfrm>
            <a:off x="395536" y="4869160"/>
            <a:ext cx="2286000" cy="1517650"/>
          </a:xfrm>
          <a:prstGeom prst="rect">
            <a:avLst/>
          </a:prstGeom>
          <a:noFill/>
        </p:spPr>
      </p:pic>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نیاز ها واهداف استفاده کنندگان</a:t>
            </a:r>
            <a:endParaRPr lang="fa-IR" dirty="0">
              <a:solidFill>
                <a:srgbClr val="92D050"/>
              </a:solidFill>
            </a:endParaRPr>
          </a:p>
        </p:txBody>
      </p:sp>
      <p:sp>
        <p:nvSpPr>
          <p:cNvPr id="3" name="Content Placeholder 2"/>
          <p:cNvSpPr>
            <a:spLocks noGrp="1"/>
          </p:cNvSpPr>
          <p:nvPr>
            <p:ph idx="1"/>
          </p:nvPr>
        </p:nvSpPr>
        <p:spPr/>
        <p:txBody>
          <a:bodyPr>
            <a:normAutofit/>
          </a:bodyPr>
          <a:lstStyle/>
          <a:p>
            <a:pPr marL="420624" lvl="1" indent="-384048">
              <a:buSzPct val="80000"/>
              <a:buFont typeface="Wingdings 2"/>
              <a:buChar char=""/>
            </a:pPr>
            <a:r>
              <a:rPr lang="fa-IR" dirty="0" smtClean="0"/>
              <a:t>در رویکرد مفروضات واصول به اهداف استفاده کنندگان توجه چندانی نمیشد اما از اواخر دهه 1960 هم در تحقیقات وبیانیه های منتشره زیر این مساله نقش بیشتری پیدا کرد </a:t>
            </a:r>
          </a:p>
          <a:p>
            <a:pPr marL="420624" lvl="1" indent="-384048">
              <a:buSzPct val="80000"/>
              <a:buFont typeface="Wingdings 2"/>
              <a:buChar char=""/>
            </a:pPr>
            <a:r>
              <a:rPr lang="en-US" dirty="0" smtClean="0"/>
              <a:t>AAA</a:t>
            </a:r>
          </a:p>
          <a:p>
            <a:pPr marL="420624" lvl="1" indent="-384048">
              <a:buSzPct val="80000"/>
              <a:buFont typeface="Wingdings 2"/>
              <a:buChar char=""/>
            </a:pPr>
            <a:r>
              <a:rPr lang="en-US" dirty="0" smtClean="0"/>
              <a:t>AICPA</a:t>
            </a:r>
          </a:p>
          <a:p>
            <a:pPr marL="420624" lvl="1" indent="-384048">
              <a:buSzPct val="80000"/>
              <a:buFont typeface="Wingdings 2"/>
              <a:buChar char=""/>
            </a:pPr>
            <a:r>
              <a:rPr lang="en-US" dirty="0" smtClean="0"/>
              <a:t>APB</a:t>
            </a:r>
          </a:p>
          <a:p>
            <a:pPr marL="420624" lvl="1" indent="-384048">
              <a:buSzPct val="80000"/>
              <a:buFont typeface="Wingdings 2"/>
              <a:buChar char=""/>
            </a:pPr>
            <a:r>
              <a:rPr lang="en-US" dirty="0" smtClean="0"/>
              <a:t>FASB</a:t>
            </a:r>
          </a:p>
          <a:p>
            <a:pPr marL="420624" lvl="1" indent="-384048">
              <a:buSzPct val="80000"/>
              <a:buNone/>
            </a:pPr>
            <a:endParaRPr lang="en-US" dirty="0" smtClean="0"/>
          </a:p>
          <a:p>
            <a:pPr>
              <a:buNone/>
            </a:pPr>
            <a:endParaRPr lang="fa-IR" sz="2400" dirty="0"/>
          </a:p>
        </p:txBody>
      </p:sp>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solidFill>
                  <a:srgbClr val="92D050"/>
                </a:solidFill>
              </a:rPr>
              <a:t>گزارش هایی که استاندارد ها را جایگزین بدیهیات واصول نمودند</a:t>
            </a:r>
            <a:endParaRPr lang="fa-IR" sz="3200" dirty="0">
              <a:solidFill>
                <a:srgbClr val="92D050"/>
              </a:solidFill>
            </a:endParaRPr>
          </a:p>
        </p:txBody>
      </p:sp>
      <p:sp>
        <p:nvSpPr>
          <p:cNvPr id="3" name="Content Placeholder 2"/>
          <p:cNvSpPr>
            <a:spLocks noGrp="1"/>
          </p:cNvSpPr>
          <p:nvPr>
            <p:ph idx="1"/>
          </p:nvPr>
        </p:nvSpPr>
        <p:spPr/>
        <p:txBody>
          <a:bodyPr/>
          <a:lstStyle/>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a:p>
        </p:txBody>
      </p:sp>
      <p:sp>
        <p:nvSpPr>
          <p:cNvPr id="4" name="Round Same Side Corner Rectangle 3"/>
          <p:cNvSpPr/>
          <p:nvPr/>
        </p:nvSpPr>
        <p:spPr>
          <a:xfrm>
            <a:off x="3851920" y="1844824"/>
            <a:ext cx="4176464" cy="720080"/>
          </a:xfrm>
          <a:prstGeom prst="round2Same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بیانیه ای در مورد تئوری بنیادی حسابداری</a:t>
            </a:r>
            <a:endParaRPr lang="fa-IR" dirty="0"/>
          </a:p>
        </p:txBody>
      </p:sp>
      <p:sp>
        <p:nvSpPr>
          <p:cNvPr id="5" name="Round Single Corner Rectangle 4"/>
          <p:cNvSpPr/>
          <p:nvPr/>
        </p:nvSpPr>
        <p:spPr>
          <a:xfrm>
            <a:off x="2555776" y="1916832"/>
            <a:ext cx="936104"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AAA</a:t>
            </a:r>
            <a:endParaRPr lang="fa-IR" dirty="0"/>
          </a:p>
        </p:txBody>
      </p:sp>
      <p:sp>
        <p:nvSpPr>
          <p:cNvPr id="6" name="Round Single Corner Rectangle 5"/>
          <p:cNvSpPr/>
          <p:nvPr/>
        </p:nvSpPr>
        <p:spPr>
          <a:xfrm>
            <a:off x="971600" y="1988840"/>
            <a:ext cx="1152128"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1966</a:t>
            </a:r>
            <a:endParaRPr lang="fa-IR" dirty="0"/>
          </a:p>
        </p:txBody>
      </p:sp>
      <p:sp>
        <p:nvSpPr>
          <p:cNvPr id="7" name="Round Single Corner Rectangle 6"/>
          <p:cNvSpPr/>
          <p:nvPr/>
        </p:nvSpPr>
        <p:spPr>
          <a:xfrm>
            <a:off x="3851920" y="2852936"/>
            <a:ext cx="4176464"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مفاهیم اساسی واصول حسابداری زیر بنای صورت های مالی</a:t>
            </a:r>
            <a:endParaRPr lang="fa-IR" dirty="0"/>
          </a:p>
        </p:txBody>
      </p:sp>
      <p:sp>
        <p:nvSpPr>
          <p:cNvPr id="8" name="Round Single Corner Rectangle 7"/>
          <p:cNvSpPr/>
          <p:nvPr/>
        </p:nvSpPr>
        <p:spPr>
          <a:xfrm>
            <a:off x="2555776" y="2924944"/>
            <a:ext cx="1008112"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APB</a:t>
            </a:r>
            <a:endParaRPr lang="fa-IR" dirty="0"/>
          </a:p>
        </p:txBody>
      </p:sp>
      <p:sp>
        <p:nvSpPr>
          <p:cNvPr id="9" name="Round Single Corner Rectangle 8"/>
          <p:cNvSpPr/>
          <p:nvPr/>
        </p:nvSpPr>
        <p:spPr>
          <a:xfrm>
            <a:off x="971600" y="2924944"/>
            <a:ext cx="1080120"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1970</a:t>
            </a:r>
            <a:endParaRPr lang="fa-IR" dirty="0"/>
          </a:p>
        </p:txBody>
      </p:sp>
      <p:sp>
        <p:nvSpPr>
          <p:cNvPr id="10" name="Round Single Corner Rectangle 9"/>
          <p:cNvSpPr/>
          <p:nvPr/>
        </p:nvSpPr>
        <p:spPr>
          <a:xfrm>
            <a:off x="3923928" y="4005064"/>
            <a:ext cx="4104456" cy="720080"/>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اهداف صورت های مالی (گزارش کمیته تروبلاد)</a:t>
            </a:r>
            <a:endParaRPr lang="fa-IR" dirty="0"/>
          </a:p>
        </p:txBody>
      </p:sp>
      <p:sp>
        <p:nvSpPr>
          <p:cNvPr id="11" name="Round Single Corner Rectangle 10"/>
          <p:cNvSpPr/>
          <p:nvPr/>
        </p:nvSpPr>
        <p:spPr>
          <a:xfrm>
            <a:off x="2555776" y="4077072"/>
            <a:ext cx="1080120"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AICPA</a:t>
            </a:r>
            <a:endParaRPr lang="fa-IR" dirty="0"/>
          </a:p>
        </p:txBody>
      </p:sp>
      <p:sp>
        <p:nvSpPr>
          <p:cNvPr id="12" name="Round Same Side Corner Rectangle 11"/>
          <p:cNvSpPr/>
          <p:nvPr/>
        </p:nvSpPr>
        <p:spPr>
          <a:xfrm>
            <a:off x="899592" y="4149080"/>
            <a:ext cx="1152128" cy="504056"/>
          </a:xfrm>
          <a:prstGeom prst="round2Same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1973</a:t>
            </a:r>
            <a:endParaRPr lang="fa-IR" dirty="0"/>
          </a:p>
        </p:txBody>
      </p:sp>
      <p:sp>
        <p:nvSpPr>
          <p:cNvPr id="13" name="Round Single Corner Rectangle 12"/>
          <p:cNvSpPr/>
          <p:nvPr/>
        </p:nvSpPr>
        <p:spPr>
          <a:xfrm>
            <a:off x="3851920" y="5373216"/>
            <a:ext cx="4104456"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بیانیه ای در مورد تئوری حسابداری وپذیرش تئوری(</a:t>
            </a:r>
            <a:r>
              <a:rPr lang="en-US" dirty="0" smtClean="0"/>
              <a:t>SATTA</a:t>
            </a:r>
            <a:r>
              <a:rPr lang="fa-IR" dirty="0" smtClean="0"/>
              <a:t>)</a:t>
            </a:r>
            <a:endParaRPr lang="fa-IR" dirty="0"/>
          </a:p>
        </p:txBody>
      </p:sp>
      <p:sp>
        <p:nvSpPr>
          <p:cNvPr id="14" name="Round Single Corner Rectangle 13"/>
          <p:cNvSpPr/>
          <p:nvPr/>
        </p:nvSpPr>
        <p:spPr>
          <a:xfrm>
            <a:off x="2483768" y="5373216"/>
            <a:ext cx="1080120"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AAA</a:t>
            </a:r>
            <a:endParaRPr lang="fa-IR" dirty="0"/>
          </a:p>
        </p:txBody>
      </p:sp>
      <p:sp>
        <p:nvSpPr>
          <p:cNvPr id="15" name="Round Single Corner Rectangle 14"/>
          <p:cNvSpPr/>
          <p:nvPr/>
        </p:nvSpPr>
        <p:spPr>
          <a:xfrm>
            <a:off x="899592" y="5373216"/>
            <a:ext cx="1224136"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1977</a:t>
            </a:r>
            <a:endParaRPr lang="fa-IR" dirty="0"/>
          </a:p>
        </p:txBody>
      </p:sp>
    </p:spTree>
  </p:cSld>
  <p:clrMapOvr>
    <a:masterClrMapping/>
  </p:clrMapOvr>
  <p:transition>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بیانیه ای در مورد تئوری بنیادین حسابداری (</a:t>
            </a:r>
            <a:r>
              <a:rPr lang="en-US" dirty="0" smtClean="0">
                <a:solidFill>
                  <a:srgbClr val="92D050"/>
                </a:solidFill>
              </a:rPr>
              <a:t>ASOBAT</a:t>
            </a:r>
            <a:r>
              <a:rPr lang="fa-IR" dirty="0" smtClean="0">
                <a:solidFill>
                  <a:srgbClr val="92D050"/>
                </a:solidFill>
              </a:rPr>
              <a:t>)</a:t>
            </a:r>
            <a:endParaRPr lang="fa-IR" dirty="0">
              <a:solidFill>
                <a:srgbClr val="92D050"/>
              </a:solidFill>
            </a:endParaRPr>
          </a:p>
        </p:txBody>
      </p:sp>
      <p:sp>
        <p:nvSpPr>
          <p:cNvPr id="3" name="Content Placeholder 2"/>
          <p:cNvSpPr>
            <a:spLocks noGrp="1"/>
          </p:cNvSpPr>
          <p:nvPr>
            <p:ph idx="1"/>
          </p:nvPr>
        </p:nvSpPr>
        <p:spPr/>
        <p:txBody>
          <a:bodyPr/>
          <a:lstStyle/>
          <a:p>
            <a:r>
              <a:rPr lang="fa-IR" dirty="0" smtClean="0"/>
              <a:t>نشان دهنده تغییر در رویکرد،که نسبت به 4 بیانیه پیشین گسستی اشکار به شمار میرود</a:t>
            </a:r>
          </a:p>
          <a:p>
            <a:r>
              <a:rPr lang="fa-IR" dirty="0" smtClean="0"/>
              <a:t>در سال 1964کمیته تئوری را به این شکل تعریف نمود...مجموعه ای منسجم از اصول فرضی </a:t>
            </a:r>
            <a:r>
              <a:rPr lang="en-US" dirty="0" smtClean="0"/>
              <a:t>,</a:t>
            </a:r>
            <a:r>
              <a:rPr lang="fa-IR" dirty="0" smtClean="0"/>
              <a:t>نظری وعملی که چار چوبی کلی است که در یک رشته خاص می توان به ان مراجعه نمود</a:t>
            </a:r>
            <a:endParaRPr lang="fa-IR" dirty="0"/>
          </a:p>
        </p:txBody>
      </p:sp>
    </p:spTree>
  </p:cSld>
  <p:clrMapOvr>
    <a:masterClrMapping/>
  </p:clrMapOvr>
  <p:transition>
    <p:checke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92D050"/>
                </a:solidFill>
              </a:rPr>
              <a:t>اهداف حسابداری</a:t>
            </a:r>
            <a:endParaRPr lang="fa-IR" dirty="0">
              <a:solidFill>
                <a:srgbClr val="92D050"/>
              </a:solidFill>
            </a:endParaRPr>
          </a:p>
        </p:txBody>
      </p:sp>
      <p:sp>
        <p:nvSpPr>
          <p:cNvPr id="3" name="Content Placeholder 2"/>
          <p:cNvSpPr>
            <a:spLocks noGrp="1"/>
          </p:cNvSpPr>
          <p:nvPr>
            <p:ph idx="1"/>
          </p:nvPr>
        </p:nvSpPr>
        <p:spPr/>
        <p:txBody>
          <a:bodyPr/>
          <a:lstStyle/>
          <a:p>
            <a:r>
              <a:rPr lang="fa-IR" sz="2800" dirty="0" smtClean="0"/>
              <a:t>1:تصمیم گیری در مورد استفاده از منابع محدود</a:t>
            </a:r>
          </a:p>
          <a:p>
            <a:r>
              <a:rPr lang="fa-IR" dirty="0" smtClean="0"/>
              <a:t>2:هدایت وکنترل منابع انسانی </a:t>
            </a:r>
          </a:p>
          <a:p>
            <a:r>
              <a:rPr lang="fa-IR" dirty="0" smtClean="0"/>
              <a:t>3:حفظ منابع و گزارش در زمینه ایفای وظیفه امانت داری در قبال انها</a:t>
            </a:r>
          </a:p>
          <a:p>
            <a:r>
              <a:rPr lang="fa-IR" dirty="0" smtClean="0"/>
              <a:t>4:تسهیل ایفای وظایف و کنترل های اجتماعی</a:t>
            </a:r>
          </a:p>
        </p:txBody>
      </p:sp>
      <p:grpSp>
        <p:nvGrpSpPr>
          <p:cNvPr id="4" name="Group 43"/>
          <p:cNvGrpSpPr>
            <a:grpSpLocks/>
          </p:cNvGrpSpPr>
          <p:nvPr/>
        </p:nvGrpSpPr>
        <p:grpSpPr bwMode="auto">
          <a:xfrm>
            <a:off x="683569" y="4581128"/>
            <a:ext cx="2160240" cy="1944216"/>
            <a:chOff x="2925" y="1564"/>
            <a:chExt cx="2406" cy="2172"/>
          </a:xfrm>
        </p:grpSpPr>
        <p:sp>
          <p:nvSpPr>
            <p:cNvPr id="5" name="Freeform 6"/>
            <p:cNvSpPr>
              <a:spLocks/>
            </p:cNvSpPr>
            <p:nvPr/>
          </p:nvSpPr>
          <p:spPr bwMode="auto">
            <a:xfrm>
              <a:off x="3251" y="1729"/>
              <a:ext cx="88" cy="197"/>
            </a:xfrm>
            <a:custGeom>
              <a:avLst/>
              <a:gdLst>
                <a:gd name="T0" fmla="*/ 0 w 88"/>
                <a:gd name="T1" fmla="*/ 31 h 197"/>
                <a:gd name="T2" fmla="*/ 28 w 88"/>
                <a:gd name="T3" fmla="*/ 0 h 197"/>
                <a:gd name="T4" fmla="*/ 77 w 88"/>
                <a:gd name="T5" fmla="*/ 0 h 197"/>
                <a:gd name="T6" fmla="*/ 88 w 88"/>
                <a:gd name="T7" fmla="*/ 45 h 197"/>
                <a:gd name="T8" fmla="*/ 85 w 88"/>
                <a:gd name="T9" fmla="*/ 179 h 197"/>
                <a:gd name="T10" fmla="*/ 52 w 88"/>
                <a:gd name="T11" fmla="*/ 197 h 197"/>
                <a:gd name="T12" fmla="*/ 2 w 88"/>
                <a:gd name="T13" fmla="*/ 171 h 197"/>
                <a:gd name="T14" fmla="*/ 0 w 88"/>
                <a:gd name="T15" fmla="*/ 79 h 197"/>
                <a:gd name="T16" fmla="*/ 0 w 88"/>
                <a:gd name="T17" fmla="*/ 31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8"/>
                <a:gd name="T28" fmla="*/ 0 h 197"/>
                <a:gd name="T29" fmla="*/ 88 w 88"/>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8" h="197">
                  <a:moveTo>
                    <a:pt x="0" y="31"/>
                  </a:moveTo>
                  <a:lnTo>
                    <a:pt x="28" y="0"/>
                  </a:lnTo>
                  <a:lnTo>
                    <a:pt x="77" y="0"/>
                  </a:lnTo>
                  <a:lnTo>
                    <a:pt x="88" y="45"/>
                  </a:lnTo>
                  <a:lnTo>
                    <a:pt x="85" y="179"/>
                  </a:lnTo>
                  <a:lnTo>
                    <a:pt x="52" y="197"/>
                  </a:lnTo>
                  <a:lnTo>
                    <a:pt x="2" y="171"/>
                  </a:lnTo>
                  <a:lnTo>
                    <a:pt x="0" y="79"/>
                  </a:lnTo>
                  <a:lnTo>
                    <a:pt x="0" y="31"/>
                  </a:lnTo>
                  <a:close/>
                </a:path>
              </a:pathLst>
            </a:custGeom>
            <a:solidFill>
              <a:srgbClr val="F9CF66"/>
            </a:solidFill>
            <a:ln w="9525">
              <a:noFill/>
              <a:round/>
              <a:headEnd/>
              <a:tailEnd/>
            </a:ln>
          </p:spPr>
          <p:txBody>
            <a:bodyPr/>
            <a:lstStyle/>
            <a:p>
              <a:endParaRPr lang="fa-IR"/>
            </a:p>
          </p:txBody>
        </p:sp>
        <p:grpSp>
          <p:nvGrpSpPr>
            <p:cNvPr id="6" name="Group 16"/>
            <p:cNvGrpSpPr>
              <a:grpSpLocks/>
            </p:cNvGrpSpPr>
            <p:nvPr/>
          </p:nvGrpSpPr>
          <p:grpSpPr bwMode="auto">
            <a:xfrm>
              <a:off x="3236" y="1715"/>
              <a:ext cx="123" cy="223"/>
              <a:chOff x="3236" y="1715"/>
              <a:chExt cx="123" cy="223"/>
            </a:xfrm>
          </p:grpSpPr>
          <p:sp>
            <p:nvSpPr>
              <p:cNvPr id="36" name="Freeform 14"/>
              <p:cNvSpPr>
                <a:spLocks/>
              </p:cNvSpPr>
              <p:nvPr/>
            </p:nvSpPr>
            <p:spPr bwMode="auto">
              <a:xfrm>
                <a:off x="3260" y="1715"/>
                <a:ext cx="99" cy="223"/>
              </a:xfrm>
              <a:custGeom>
                <a:avLst/>
                <a:gdLst>
                  <a:gd name="T0" fmla="*/ 17 w 99"/>
                  <a:gd name="T1" fmla="*/ 62 h 223"/>
                  <a:gd name="T2" fmla="*/ 9 w 99"/>
                  <a:gd name="T3" fmla="*/ 40 h 223"/>
                  <a:gd name="T4" fmla="*/ 34 w 99"/>
                  <a:gd name="T5" fmla="*/ 28 h 223"/>
                  <a:gd name="T6" fmla="*/ 51 w 99"/>
                  <a:gd name="T7" fmla="*/ 37 h 223"/>
                  <a:gd name="T8" fmla="*/ 60 w 99"/>
                  <a:gd name="T9" fmla="*/ 52 h 223"/>
                  <a:gd name="T10" fmla="*/ 60 w 99"/>
                  <a:gd name="T11" fmla="*/ 171 h 223"/>
                  <a:gd name="T12" fmla="*/ 48 w 99"/>
                  <a:gd name="T13" fmla="*/ 192 h 223"/>
                  <a:gd name="T14" fmla="*/ 17 w 99"/>
                  <a:gd name="T15" fmla="*/ 186 h 223"/>
                  <a:gd name="T16" fmla="*/ 6 w 99"/>
                  <a:gd name="T17" fmla="*/ 171 h 223"/>
                  <a:gd name="T18" fmla="*/ 6 w 99"/>
                  <a:gd name="T19" fmla="*/ 199 h 223"/>
                  <a:gd name="T20" fmla="*/ 23 w 99"/>
                  <a:gd name="T21" fmla="*/ 214 h 223"/>
                  <a:gd name="T22" fmla="*/ 48 w 99"/>
                  <a:gd name="T23" fmla="*/ 223 h 223"/>
                  <a:gd name="T24" fmla="*/ 76 w 99"/>
                  <a:gd name="T25" fmla="*/ 214 h 223"/>
                  <a:gd name="T26" fmla="*/ 91 w 99"/>
                  <a:gd name="T27" fmla="*/ 186 h 223"/>
                  <a:gd name="T28" fmla="*/ 99 w 99"/>
                  <a:gd name="T29" fmla="*/ 161 h 223"/>
                  <a:gd name="T30" fmla="*/ 93 w 99"/>
                  <a:gd name="T31" fmla="*/ 47 h 223"/>
                  <a:gd name="T32" fmla="*/ 85 w 99"/>
                  <a:gd name="T33" fmla="*/ 24 h 223"/>
                  <a:gd name="T34" fmla="*/ 65 w 99"/>
                  <a:gd name="T35" fmla="*/ 0 h 223"/>
                  <a:gd name="T36" fmla="*/ 40 w 99"/>
                  <a:gd name="T37" fmla="*/ 0 h 223"/>
                  <a:gd name="T38" fmla="*/ 14 w 99"/>
                  <a:gd name="T39" fmla="*/ 6 h 223"/>
                  <a:gd name="T40" fmla="*/ 0 w 99"/>
                  <a:gd name="T41" fmla="*/ 24 h 223"/>
                  <a:gd name="T42" fmla="*/ 17 w 99"/>
                  <a:gd name="T43" fmla="*/ 62 h 22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9"/>
                  <a:gd name="T67" fmla="*/ 0 h 223"/>
                  <a:gd name="T68" fmla="*/ 99 w 99"/>
                  <a:gd name="T69" fmla="*/ 223 h 22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9" h="223">
                    <a:moveTo>
                      <a:pt x="17" y="62"/>
                    </a:moveTo>
                    <a:lnTo>
                      <a:pt x="9" y="40"/>
                    </a:lnTo>
                    <a:lnTo>
                      <a:pt x="34" y="28"/>
                    </a:lnTo>
                    <a:lnTo>
                      <a:pt x="51" y="37"/>
                    </a:lnTo>
                    <a:lnTo>
                      <a:pt x="60" y="52"/>
                    </a:lnTo>
                    <a:lnTo>
                      <a:pt x="60" y="171"/>
                    </a:lnTo>
                    <a:lnTo>
                      <a:pt x="48" y="192"/>
                    </a:lnTo>
                    <a:lnTo>
                      <a:pt x="17" y="186"/>
                    </a:lnTo>
                    <a:lnTo>
                      <a:pt x="6" y="171"/>
                    </a:lnTo>
                    <a:lnTo>
                      <a:pt x="6" y="199"/>
                    </a:lnTo>
                    <a:lnTo>
                      <a:pt x="23" y="214"/>
                    </a:lnTo>
                    <a:lnTo>
                      <a:pt x="48" y="223"/>
                    </a:lnTo>
                    <a:lnTo>
                      <a:pt x="76" y="214"/>
                    </a:lnTo>
                    <a:lnTo>
                      <a:pt x="91" y="186"/>
                    </a:lnTo>
                    <a:lnTo>
                      <a:pt x="99" y="161"/>
                    </a:lnTo>
                    <a:lnTo>
                      <a:pt x="93" y="47"/>
                    </a:lnTo>
                    <a:lnTo>
                      <a:pt x="85" y="24"/>
                    </a:lnTo>
                    <a:lnTo>
                      <a:pt x="65" y="0"/>
                    </a:lnTo>
                    <a:lnTo>
                      <a:pt x="40" y="0"/>
                    </a:lnTo>
                    <a:lnTo>
                      <a:pt x="14" y="6"/>
                    </a:lnTo>
                    <a:lnTo>
                      <a:pt x="0" y="24"/>
                    </a:lnTo>
                    <a:lnTo>
                      <a:pt x="17" y="62"/>
                    </a:lnTo>
                    <a:close/>
                  </a:path>
                </a:pathLst>
              </a:custGeom>
              <a:solidFill>
                <a:srgbClr val="000000"/>
              </a:solidFill>
              <a:ln w="9525">
                <a:noFill/>
                <a:round/>
                <a:headEnd/>
                <a:tailEnd/>
              </a:ln>
            </p:spPr>
            <p:txBody>
              <a:bodyPr/>
              <a:lstStyle/>
              <a:p>
                <a:endParaRPr lang="fa-IR"/>
              </a:p>
            </p:txBody>
          </p:sp>
          <p:sp>
            <p:nvSpPr>
              <p:cNvPr id="37" name="Freeform 15"/>
              <p:cNvSpPr>
                <a:spLocks/>
              </p:cNvSpPr>
              <p:nvPr/>
            </p:nvSpPr>
            <p:spPr bwMode="auto">
              <a:xfrm>
                <a:off x="3236" y="1722"/>
                <a:ext cx="81" cy="204"/>
              </a:xfrm>
              <a:custGeom>
                <a:avLst/>
                <a:gdLst>
                  <a:gd name="T0" fmla="*/ 44 w 81"/>
                  <a:gd name="T1" fmla="*/ 0 h 204"/>
                  <a:gd name="T2" fmla="*/ 12 w 81"/>
                  <a:gd name="T3" fmla="*/ 16 h 204"/>
                  <a:gd name="T4" fmla="*/ 0 w 81"/>
                  <a:gd name="T5" fmla="*/ 47 h 204"/>
                  <a:gd name="T6" fmla="*/ 9 w 81"/>
                  <a:gd name="T7" fmla="*/ 134 h 204"/>
                  <a:gd name="T8" fmla="*/ 12 w 81"/>
                  <a:gd name="T9" fmla="*/ 180 h 204"/>
                  <a:gd name="T10" fmla="*/ 26 w 81"/>
                  <a:gd name="T11" fmla="*/ 196 h 204"/>
                  <a:gd name="T12" fmla="*/ 53 w 81"/>
                  <a:gd name="T13" fmla="*/ 204 h 204"/>
                  <a:gd name="T14" fmla="*/ 81 w 81"/>
                  <a:gd name="T15" fmla="*/ 204 h 204"/>
                  <a:gd name="T16" fmla="*/ 44 w 81"/>
                  <a:gd name="T17" fmla="*/ 178 h 204"/>
                  <a:gd name="T18" fmla="*/ 34 w 81"/>
                  <a:gd name="T19" fmla="*/ 141 h 204"/>
                  <a:gd name="T20" fmla="*/ 37 w 81"/>
                  <a:gd name="T21" fmla="*/ 47 h 204"/>
                  <a:gd name="T22" fmla="*/ 44 w 81"/>
                  <a:gd name="T23" fmla="*/ 0 h 20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1"/>
                  <a:gd name="T37" fmla="*/ 0 h 204"/>
                  <a:gd name="T38" fmla="*/ 81 w 81"/>
                  <a:gd name="T39" fmla="*/ 204 h 20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1" h="204">
                    <a:moveTo>
                      <a:pt x="44" y="0"/>
                    </a:moveTo>
                    <a:lnTo>
                      <a:pt x="12" y="16"/>
                    </a:lnTo>
                    <a:lnTo>
                      <a:pt x="0" y="47"/>
                    </a:lnTo>
                    <a:lnTo>
                      <a:pt x="9" y="134"/>
                    </a:lnTo>
                    <a:lnTo>
                      <a:pt x="12" y="180"/>
                    </a:lnTo>
                    <a:lnTo>
                      <a:pt x="26" y="196"/>
                    </a:lnTo>
                    <a:lnTo>
                      <a:pt x="53" y="204"/>
                    </a:lnTo>
                    <a:lnTo>
                      <a:pt x="81" y="204"/>
                    </a:lnTo>
                    <a:lnTo>
                      <a:pt x="44" y="178"/>
                    </a:lnTo>
                    <a:lnTo>
                      <a:pt x="34" y="141"/>
                    </a:lnTo>
                    <a:lnTo>
                      <a:pt x="37" y="47"/>
                    </a:lnTo>
                    <a:lnTo>
                      <a:pt x="44" y="0"/>
                    </a:lnTo>
                    <a:close/>
                  </a:path>
                </a:pathLst>
              </a:custGeom>
              <a:solidFill>
                <a:srgbClr val="000000"/>
              </a:solidFill>
              <a:ln w="9525">
                <a:noFill/>
                <a:round/>
                <a:headEnd/>
                <a:tailEnd/>
              </a:ln>
            </p:spPr>
            <p:txBody>
              <a:bodyPr/>
              <a:lstStyle/>
              <a:p>
                <a:endParaRPr lang="fa-IR"/>
              </a:p>
            </p:txBody>
          </p:sp>
        </p:grpSp>
        <p:grpSp>
          <p:nvGrpSpPr>
            <p:cNvPr id="7" name="Group 42"/>
            <p:cNvGrpSpPr>
              <a:grpSpLocks/>
            </p:cNvGrpSpPr>
            <p:nvPr/>
          </p:nvGrpSpPr>
          <p:grpSpPr bwMode="auto">
            <a:xfrm>
              <a:off x="3313" y="1564"/>
              <a:ext cx="2018" cy="495"/>
              <a:chOff x="3313" y="1564"/>
              <a:chExt cx="2018" cy="495"/>
            </a:xfrm>
          </p:grpSpPr>
          <p:sp>
            <p:nvSpPr>
              <p:cNvPr id="15" name="Freeform 7"/>
              <p:cNvSpPr>
                <a:spLocks/>
              </p:cNvSpPr>
              <p:nvPr/>
            </p:nvSpPr>
            <p:spPr bwMode="auto">
              <a:xfrm>
                <a:off x="3801" y="1670"/>
                <a:ext cx="128" cy="283"/>
              </a:xfrm>
              <a:custGeom>
                <a:avLst/>
                <a:gdLst>
                  <a:gd name="T0" fmla="*/ 14 w 128"/>
                  <a:gd name="T1" fmla="*/ 78 h 283"/>
                  <a:gd name="T2" fmla="*/ 17 w 128"/>
                  <a:gd name="T3" fmla="*/ 23 h 283"/>
                  <a:gd name="T4" fmla="*/ 50 w 128"/>
                  <a:gd name="T5" fmla="*/ 0 h 283"/>
                  <a:gd name="T6" fmla="*/ 99 w 128"/>
                  <a:gd name="T7" fmla="*/ 7 h 283"/>
                  <a:gd name="T8" fmla="*/ 128 w 128"/>
                  <a:gd name="T9" fmla="*/ 37 h 283"/>
                  <a:gd name="T10" fmla="*/ 114 w 128"/>
                  <a:gd name="T11" fmla="*/ 262 h 283"/>
                  <a:gd name="T12" fmla="*/ 58 w 128"/>
                  <a:gd name="T13" fmla="*/ 283 h 283"/>
                  <a:gd name="T14" fmla="*/ 0 w 128"/>
                  <a:gd name="T15" fmla="*/ 255 h 283"/>
                  <a:gd name="T16" fmla="*/ 14 w 128"/>
                  <a:gd name="T17" fmla="*/ 78 h 2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8"/>
                  <a:gd name="T28" fmla="*/ 0 h 283"/>
                  <a:gd name="T29" fmla="*/ 128 w 128"/>
                  <a:gd name="T30" fmla="*/ 283 h 28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8" h="283">
                    <a:moveTo>
                      <a:pt x="14" y="78"/>
                    </a:moveTo>
                    <a:lnTo>
                      <a:pt x="17" y="23"/>
                    </a:lnTo>
                    <a:lnTo>
                      <a:pt x="50" y="0"/>
                    </a:lnTo>
                    <a:lnTo>
                      <a:pt x="99" y="7"/>
                    </a:lnTo>
                    <a:lnTo>
                      <a:pt x="128" y="37"/>
                    </a:lnTo>
                    <a:lnTo>
                      <a:pt x="114" y="262"/>
                    </a:lnTo>
                    <a:lnTo>
                      <a:pt x="58" y="283"/>
                    </a:lnTo>
                    <a:lnTo>
                      <a:pt x="0" y="255"/>
                    </a:lnTo>
                    <a:lnTo>
                      <a:pt x="14" y="78"/>
                    </a:lnTo>
                    <a:close/>
                  </a:path>
                </a:pathLst>
              </a:custGeom>
              <a:solidFill>
                <a:srgbClr val="F9CF66"/>
              </a:solidFill>
              <a:ln w="9525">
                <a:noFill/>
                <a:round/>
                <a:headEnd/>
                <a:tailEnd/>
              </a:ln>
            </p:spPr>
            <p:txBody>
              <a:bodyPr/>
              <a:lstStyle/>
              <a:p>
                <a:endParaRPr lang="fa-IR"/>
              </a:p>
            </p:txBody>
          </p:sp>
          <p:sp>
            <p:nvSpPr>
              <p:cNvPr id="16" name="Freeform 8"/>
              <p:cNvSpPr>
                <a:spLocks/>
              </p:cNvSpPr>
              <p:nvPr/>
            </p:nvSpPr>
            <p:spPr bwMode="auto">
              <a:xfrm>
                <a:off x="4374" y="1660"/>
                <a:ext cx="117" cy="307"/>
              </a:xfrm>
              <a:custGeom>
                <a:avLst/>
                <a:gdLst>
                  <a:gd name="T0" fmla="*/ 3 w 117"/>
                  <a:gd name="T1" fmla="*/ 31 h 307"/>
                  <a:gd name="T2" fmla="*/ 33 w 117"/>
                  <a:gd name="T3" fmla="*/ 0 h 307"/>
                  <a:gd name="T4" fmla="*/ 91 w 117"/>
                  <a:gd name="T5" fmla="*/ 0 h 307"/>
                  <a:gd name="T6" fmla="*/ 117 w 117"/>
                  <a:gd name="T7" fmla="*/ 34 h 307"/>
                  <a:gd name="T8" fmla="*/ 115 w 117"/>
                  <a:gd name="T9" fmla="*/ 286 h 307"/>
                  <a:gd name="T10" fmla="*/ 50 w 117"/>
                  <a:gd name="T11" fmla="*/ 307 h 307"/>
                  <a:gd name="T12" fmla="*/ 0 w 117"/>
                  <a:gd name="T13" fmla="*/ 279 h 307"/>
                  <a:gd name="T14" fmla="*/ 3 w 117"/>
                  <a:gd name="T15" fmla="*/ 31 h 307"/>
                  <a:gd name="T16" fmla="*/ 0 60000 65536"/>
                  <a:gd name="T17" fmla="*/ 0 60000 65536"/>
                  <a:gd name="T18" fmla="*/ 0 60000 65536"/>
                  <a:gd name="T19" fmla="*/ 0 60000 65536"/>
                  <a:gd name="T20" fmla="*/ 0 60000 65536"/>
                  <a:gd name="T21" fmla="*/ 0 60000 65536"/>
                  <a:gd name="T22" fmla="*/ 0 60000 65536"/>
                  <a:gd name="T23" fmla="*/ 0 60000 65536"/>
                  <a:gd name="T24" fmla="*/ 0 w 117"/>
                  <a:gd name="T25" fmla="*/ 0 h 307"/>
                  <a:gd name="T26" fmla="*/ 117 w 117"/>
                  <a:gd name="T27" fmla="*/ 307 h 30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7" h="307">
                    <a:moveTo>
                      <a:pt x="3" y="31"/>
                    </a:moveTo>
                    <a:lnTo>
                      <a:pt x="33" y="0"/>
                    </a:lnTo>
                    <a:lnTo>
                      <a:pt x="91" y="0"/>
                    </a:lnTo>
                    <a:lnTo>
                      <a:pt x="117" y="34"/>
                    </a:lnTo>
                    <a:lnTo>
                      <a:pt x="115" y="286"/>
                    </a:lnTo>
                    <a:lnTo>
                      <a:pt x="50" y="307"/>
                    </a:lnTo>
                    <a:lnTo>
                      <a:pt x="0" y="279"/>
                    </a:lnTo>
                    <a:lnTo>
                      <a:pt x="3" y="31"/>
                    </a:lnTo>
                    <a:close/>
                  </a:path>
                </a:pathLst>
              </a:custGeom>
              <a:solidFill>
                <a:srgbClr val="F9CF66"/>
              </a:solidFill>
              <a:ln w="9525">
                <a:noFill/>
                <a:round/>
                <a:headEnd/>
                <a:tailEnd/>
              </a:ln>
            </p:spPr>
            <p:txBody>
              <a:bodyPr/>
              <a:lstStyle/>
              <a:p>
                <a:endParaRPr lang="fa-IR"/>
              </a:p>
            </p:txBody>
          </p:sp>
          <p:sp>
            <p:nvSpPr>
              <p:cNvPr id="17" name="Freeform 9"/>
              <p:cNvSpPr>
                <a:spLocks/>
              </p:cNvSpPr>
              <p:nvPr/>
            </p:nvSpPr>
            <p:spPr bwMode="auto">
              <a:xfrm>
                <a:off x="5196" y="1594"/>
                <a:ext cx="118" cy="442"/>
              </a:xfrm>
              <a:custGeom>
                <a:avLst/>
                <a:gdLst>
                  <a:gd name="T0" fmla="*/ 8 w 118"/>
                  <a:gd name="T1" fmla="*/ 32 h 442"/>
                  <a:gd name="T2" fmla="*/ 40 w 118"/>
                  <a:gd name="T3" fmla="*/ 0 h 442"/>
                  <a:gd name="T4" fmla="*/ 98 w 118"/>
                  <a:gd name="T5" fmla="*/ 0 h 442"/>
                  <a:gd name="T6" fmla="*/ 118 w 118"/>
                  <a:gd name="T7" fmla="*/ 55 h 442"/>
                  <a:gd name="T8" fmla="*/ 107 w 118"/>
                  <a:gd name="T9" fmla="*/ 401 h 442"/>
                  <a:gd name="T10" fmla="*/ 60 w 118"/>
                  <a:gd name="T11" fmla="*/ 442 h 442"/>
                  <a:gd name="T12" fmla="*/ 0 w 118"/>
                  <a:gd name="T13" fmla="*/ 394 h 442"/>
                  <a:gd name="T14" fmla="*/ 8 w 118"/>
                  <a:gd name="T15" fmla="*/ 32 h 442"/>
                  <a:gd name="T16" fmla="*/ 0 60000 65536"/>
                  <a:gd name="T17" fmla="*/ 0 60000 65536"/>
                  <a:gd name="T18" fmla="*/ 0 60000 65536"/>
                  <a:gd name="T19" fmla="*/ 0 60000 65536"/>
                  <a:gd name="T20" fmla="*/ 0 60000 65536"/>
                  <a:gd name="T21" fmla="*/ 0 60000 65536"/>
                  <a:gd name="T22" fmla="*/ 0 60000 65536"/>
                  <a:gd name="T23" fmla="*/ 0 60000 65536"/>
                  <a:gd name="T24" fmla="*/ 0 w 118"/>
                  <a:gd name="T25" fmla="*/ 0 h 442"/>
                  <a:gd name="T26" fmla="*/ 118 w 118"/>
                  <a:gd name="T27" fmla="*/ 442 h 44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8" h="442">
                    <a:moveTo>
                      <a:pt x="8" y="32"/>
                    </a:moveTo>
                    <a:lnTo>
                      <a:pt x="40" y="0"/>
                    </a:lnTo>
                    <a:lnTo>
                      <a:pt x="98" y="0"/>
                    </a:lnTo>
                    <a:lnTo>
                      <a:pt x="118" y="55"/>
                    </a:lnTo>
                    <a:lnTo>
                      <a:pt x="107" y="401"/>
                    </a:lnTo>
                    <a:lnTo>
                      <a:pt x="60" y="442"/>
                    </a:lnTo>
                    <a:lnTo>
                      <a:pt x="0" y="394"/>
                    </a:lnTo>
                    <a:lnTo>
                      <a:pt x="8" y="32"/>
                    </a:lnTo>
                    <a:close/>
                  </a:path>
                </a:pathLst>
              </a:custGeom>
              <a:solidFill>
                <a:srgbClr val="F9CF66"/>
              </a:solidFill>
              <a:ln w="9525">
                <a:noFill/>
                <a:round/>
                <a:headEnd/>
                <a:tailEnd/>
              </a:ln>
            </p:spPr>
            <p:txBody>
              <a:bodyPr/>
              <a:lstStyle/>
              <a:p>
                <a:endParaRPr lang="fa-IR"/>
              </a:p>
            </p:txBody>
          </p:sp>
          <p:sp>
            <p:nvSpPr>
              <p:cNvPr id="18" name="Freeform 10"/>
              <p:cNvSpPr>
                <a:spLocks/>
              </p:cNvSpPr>
              <p:nvPr/>
            </p:nvSpPr>
            <p:spPr bwMode="auto">
              <a:xfrm>
                <a:off x="3332" y="1738"/>
                <a:ext cx="486" cy="170"/>
              </a:xfrm>
              <a:custGeom>
                <a:avLst/>
                <a:gdLst>
                  <a:gd name="T0" fmla="*/ 0 w 486"/>
                  <a:gd name="T1" fmla="*/ 24 h 170"/>
                  <a:gd name="T2" fmla="*/ 486 w 486"/>
                  <a:gd name="T3" fmla="*/ 0 h 170"/>
                  <a:gd name="T4" fmla="*/ 479 w 486"/>
                  <a:gd name="T5" fmla="*/ 170 h 170"/>
                  <a:gd name="T6" fmla="*/ 0 w 486"/>
                  <a:gd name="T7" fmla="*/ 170 h 170"/>
                  <a:gd name="T8" fmla="*/ 0 w 486"/>
                  <a:gd name="T9" fmla="*/ 24 h 170"/>
                  <a:gd name="T10" fmla="*/ 0 60000 65536"/>
                  <a:gd name="T11" fmla="*/ 0 60000 65536"/>
                  <a:gd name="T12" fmla="*/ 0 60000 65536"/>
                  <a:gd name="T13" fmla="*/ 0 60000 65536"/>
                  <a:gd name="T14" fmla="*/ 0 60000 65536"/>
                  <a:gd name="T15" fmla="*/ 0 w 486"/>
                  <a:gd name="T16" fmla="*/ 0 h 170"/>
                  <a:gd name="T17" fmla="*/ 486 w 486"/>
                  <a:gd name="T18" fmla="*/ 170 h 170"/>
                </a:gdLst>
                <a:ahLst/>
                <a:cxnLst>
                  <a:cxn ang="T10">
                    <a:pos x="T0" y="T1"/>
                  </a:cxn>
                  <a:cxn ang="T11">
                    <a:pos x="T2" y="T3"/>
                  </a:cxn>
                  <a:cxn ang="T12">
                    <a:pos x="T4" y="T5"/>
                  </a:cxn>
                  <a:cxn ang="T13">
                    <a:pos x="T6" y="T7"/>
                  </a:cxn>
                  <a:cxn ang="T14">
                    <a:pos x="T8" y="T9"/>
                  </a:cxn>
                </a:cxnLst>
                <a:rect l="T15" t="T16" r="T17" b="T18"/>
                <a:pathLst>
                  <a:path w="486" h="170">
                    <a:moveTo>
                      <a:pt x="0" y="24"/>
                    </a:moveTo>
                    <a:lnTo>
                      <a:pt x="486" y="0"/>
                    </a:lnTo>
                    <a:lnTo>
                      <a:pt x="479" y="170"/>
                    </a:lnTo>
                    <a:lnTo>
                      <a:pt x="0" y="170"/>
                    </a:lnTo>
                    <a:lnTo>
                      <a:pt x="0" y="24"/>
                    </a:lnTo>
                    <a:close/>
                  </a:path>
                </a:pathLst>
              </a:custGeom>
              <a:solidFill>
                <a:srgbClr val="FF6600"/>
              </a:solidFill>
              <a:ln w="9525">
                <a:noFill/>
                <a:round/>
                <a:headEnd/>
                <a:tailEnd/>
              </a:ln>
            </p:spPr>
            <p:txBody>
              <a:bodyPr/>
              <a:lstStyle/>
              <a:p>
                <a:endParaRPr lang="fa-IR"/>
              </a:p>
            </p:txBody>
          </p:sp>
          <p:sp>
            <p:nvSpPr>
              <p:cNvPr id="19" name="Freeform 11"/>
              <p:cNvSpPr>
                <a:spLocks/>
              </p:cNvSpPr>
              <p:nvPr/>
            </p:nvSpPr>
            <p:spPr bwMode="auto">
              <a:xfrm>
                <a:off x="3913" y="1700"/>
                <a:ext cx="473" cy="233"/>
              </a:xfrm>
              <a:custGeom>
                <a:avLst/>
                <a:gdLst>
                  <a:gd name="T0" fmla="*/ 19 w 473"/>
                  <a:gd name="T1" fmla="*/ 21 h 233"/>
                  <a:gd name="T2" fmla="*/ 473 w 473"/>
                  <a:gd name="T3" fmla="*/ 0 h 233"/>
                  <a:gd name="T4" fmla="*/ 466 w 473"/>
                  <a:gd name="T5" fmla="*/ 233 h 233"/>
                  <a:gd name="T6" fmla="*/ 0 w 473"/>
                  <a:gd name="T7" fmla="*/ 225 h 233"/>
                  <a:gd name="T8" fmla="*/ 19 w 473"/>
                  <a:gd name="T9" fmla="*/ 21 h 233"/>
                  <a:gd name="T10" fmla="*/ 0 60000 65536"/>
                  <a:gd name="T11" fmla="*/ 0 60000 65536"/>
                  <a:gd name="T12" fmla="*/ 0 60000 65536"/>
                  <a:gd name="T13" fmla="*/ 0 60000 65536"/>
                  <a:gd name="T14" fmla="*/ 0 60000 65536"/>
                  <a:gd name="T15" fmla="*/ 0 w 473"/>
                  <a:gd name="T16" fmla="*/ 0 h 233"/>
                  <a:gd name="T17" fmla="*/ 473 w 473"/>
                  <a:gd name="T18" fmla="*/ 233 h 233"/>
                </a:gdLst>
                <a:ahLst/>
                <a:cxnLst>
                  <a:cxn ang="T10">
                    <a:pos x="T0" y="T1"/>
                  </a:cxn>
                  <a:cxn ang="T11">
                    <a:pos x="T2" y="T3"/>
                  </a:cxn>
                  <a:cxn ang="T12">
                    <a:pos x="T4" y="T5"/>
                  </a:cxn>
                  <a:cxn ang="T13">
                    <a:pos x="T6" y="T7"/>
                  </a:cxn>
                  <a:cxn ang="T14">
                    <a:pos x="T8" y="T9"/>
                  </a:cxn>
                </a:cxnLst>
                <a:rect l="T15" t="T16" r="T17" b="T18"/>
                <a:pathLst>
                  <a:path w="473" h="233">
                    <a:moveTo>
                      <a:pt x="19" y="21"/>
                    </a:moveTo>
                    <a:lnTo>
                      <a:pt x="473" y="0"/>
                    </a:lnTo>
                    <a:lnTo>
                      <a:pt x="466" y="233"/>
                    </a:lnTo>
                    <a:lnTo>
                      <a:pt x="0" y="225"/>
                    </a:lnTo>
                    <a:lnTo>
                      <a:pt x="19" y="21"/>
                    </a:lnTo>
                    <a:close/>
                  </a:path>
                </a:pathLst>
              </a:custGeom>
              <a:solidFill>
                <a:srgbClr val="FF6600"/>
              </a:solidFill>
              <a:ln w="9525">
                <a:noFill/>
                <a:round/>
                <a:headEnd/>
                <a:tailEnd/>
              </a:ln>
            </p:spPr>
            <p:txBody>
              <a:bodyPr/>
              <a:lstStyle/>
              <a:p>
                <a:endParaRPr lang="fa-IR"/>
              </a:p>
            </p:txBody>
          </p:sp>
          <p:sp>
            <p:nvSpPr>
              <p:cNvPr id="20" name="Freeform 12"/>
              <p:cNvSpPr>
                <a:spLocks/>
              </p:cNvSpPr>
              <p:nvPr/>
            </p:nvSpPr>
            <p:spPr bwMode="auto">
              <a:xfrm>
                <a:off x="4486" y="1631"/>
                <a:ext cx="721" cy="374"/>
              </a:xfrm>
              <a:custGeom>
                <a:avLst/>
                <a:gdLst>
                  <a:gd name="T0" fmla="*/ 10 w 721"/>
                  <a:gd name="T1" fmla="*/ 56 h 374"/>
                  <a:gd name="T2" fmla="*/ 721 w 721"/>
                  <a:gd name="T3" fmla="*/ 0 h 374"/>
                  <a:gd name="T4" fmla="*/ 708 w 721"/>
                  <a:gd name="T5" fmla="*/ 374 h 374"/>
                  <a:gd name="T6" fmla="*/ 0 w 721"/>
                  <a:gd name="T7" fmla="*/ 308 h 374"/>
                  <a:gd name="T8" fmla="*/ 10 w 721"/>
                  <a:gd name="T9" fmla="*/ 56 h 374"/>
                  <a:gd name="T10" fmla="*/ 0 60000 65536"/>
                  <a:gd name="T11" fmla="*/ 0 60000 65536"/>
                  <a:gd name="T12" fmla="*/ 0 60000 65536"/>
                  <a:gd name="T13" fmla="*/ 0 60000 65536"/>
                  <a:gd name="T14" fmla="*/ 0 60000 65536"/>
                  <a:gd name="T15" fmla="*/ 0 w 721"/>
                  <a:gd name="T16" fmla="*/ 0 h 374"/>
                  <a:gd name="T17" fmla="*/ 721 w 721"/>
                  <a:gd name="T18" fmla="*/ 374 h 374"/>
                </a:gdLst>
                <a:ahLst/>
                <a:cxnLst>
                  <a:cxn ang="T10">
                    <a:pos x="T0" y="T1"/>
                  </a:cxn>
                  <a:cxn ang="T11">
                    <a:pos x="T2" y="T3"/>
                  </a:cxn>
                  <a:cxn ang="T12">
                    <a:pos x="T4" y="T5"/>
                  </a:cxn>
                  <a:cxn ang="T13">
                    <a:pos x="T6" y="T7"/>
                  </a:cxn>
                  <a:cxn ang="T14">
                    <a:pos x="T8" y="T9"/>
                  </a:cxn>
                </a:cxnLst>
                <a:rect l="T15" t="T16" r="T17" b="T18"/>
                <a:pathLst>
                  <a:path w="721" h="374">
                    <a:moveTo>
                      <a:pt x="10" y="56"/>
                    </a:moveTo>
                    <a:lnTo>
                      <a:pt x="721" y="0"/>
                    </a:lnTo>
                    <a:lnTo>
                      <a:pt x="708" y="374"/>
                    </a:lnTo>
                    <a:lnTo>
                      <a:pt x="0" y="308"/>
                    </a:lnTo>
                    <a:lnTo>
                      <a:pt x="10" y="56"/>
                    </a:lnTo>
                    <a:close/>
                  </a:path>
                </a:pathLst>
              </a:custGeom>
              <a:solidFill>
                <a:srgbClr val="FF6600"/>
              </a:solidFill>
              <a:ln w="9525">
                <a:noFill/>
                <a:round/>
                <a:headEnd/>
                <a:tailEnd/>
              </a:ln>
            </p:spPr>
            <p:txBody>
              <a:bodyPr/>
              <a:lstStyle/>
              <a:p>
                <a:endParaRPr lang="fa-IR"/>
              </a:p>
            </p:txBody>
          </p:sp>
          <p:grpSp>
            <p:nvGrpSpPr>
              <p:cNvPr id="21" name="Group 19"/>
              <p:cNvGrpSpPr>
                <a:grpSpLocks/>
              </p:cNvGrpSpPr>
              <p:nvPr/>
            </p:nvGrpSpPr>
            <p:grpSpPr bwMode="auto">
              <a:xfrm>
                <a:off x="3794" y="1660"/>
                <a:ext cx="149" cy="310"/>
                <a:chOff x="3794" y="1660"/>
                <a:chExt cx="149" cy="310"/>
              </a:xfrm>
            </p:grpSpPr>
            <p:sp>
              <p:nvSpPr>
                <p:cNvPr id="34" name="Freeform 17"/>
                <p:cNvSpPr>
                  <a:spLocks/>
                </p:cNvSpPr>
                <p:nvPr/>
              </p:nvSpPr>
              <p:spPr bwMode="auto">
                <a:xfrm>
                  <a:off x="3794" y="1660"/>
                  <a:ext cx="149" cy="310"/>
                </a:xfrm>
                <a:custGeom>
                  <a:avLst/>
                  <a:gdLst>
                    <a:gd name="T0" fmla="*/ 33 w 149"/>
                    <a:gd name="T1" fmla="*/ 26 h 310"/>
                    <a:gd name="T2" fmla="*/ 45 w 149"/>
                    <a:gd name="T3" fmla="*/ 7 h 310"/>
                    <a:gd name="T4" fmla="*/ 78 w 149"/>
                    <a:gd name="T5" fmla="*/ 0 h 310"/>
                    <a:gd name="T6" fmla="*/ 110 w 149"/>
                    <a:gd name="T7" fmla="*/ 7 h 310"/>
                    <a:gd name="T8" fmla="*/ 141 w 149"/>
                    <a:gd name="T9" fmla="*/ 23 h 310"/>
                    <a:gd name="T10" fmla="*/ 149 w 149"/>
                    <a:gd name="T11" fmla="*/ 57 h 310"/>
                    <a:gd name="T12" fmla="*/ 144 w 149"/>
                    <a:gd name="T13" fmla="*/ 248 h 310"/>
                    <a:gd name="T14" fmla="*/ 134 w 149"/>
                    <a:gd name="T15" fmla="*/ 295 h 310"/>
                    <a:gd name="T16" fmla="*/ 96 w 149"/>
                    <a:gd name="T17" fmla="*/ 310 h 310"/>
                    <a:gd name="T18" fmla="*/ 54 w 149"/>
                    <a:gd name="T19" fmla="*/ 310 h 310"/>
                    <a:gd name="T20" fmla="*/ 24 w 149"/>
                    <a:gd name="T21" fmla="*/ 295 h 310"/>
                    <a:gd name="T22" fmla="*/ 0 w 149"/>
                    <a:gd name="T23" fmla="*/ 269 h 310"/>
                    <a:gd name="T24" fmla="*/ 0 w 149"/>
                    <a:gd name="T25" fmla="*/ 248 h 310"/>
                    <a:gd name="T26" fmla="*/ 30 w 149"/>
                    <a:gd name="T27" fmla="*/ 264 h 310"/>
                    <a:gd name="T28" fmla="*/ 62 w 149"/>
                    <a:gd name="T29" fmla="*/ 276 h 310"/>
                    <a:gd name="T30" fmla="*/ 88 w 149"/>
                    <a:gd name="T31" fmla="*/ 264 h 310"/>
                    <a:gd name="T32" fmla="*/ 110 w 149"/>
                    <a:gd name="T33" fmla="*/ 248 h 310"/>
                    <a:gd name="T34" fmla="*/ 113 w 149"/>
                    <a:gd name="T35" fmla="*/ 200 h 310"/>
                    <a:gd name="T36" fmla="*/ 113 w 149"/>
                    <a:gd name="T37" fmla="*/ 47 h 310"/>
                    <a:gd name="T38" fmla="*/ 93 w 149"/>
                    <a:gd name="T39" fmla="*/ 31 h 310"/>
                    <a:gd name="T40" fmla="*/ 64 w 149"/>
                    <a:gd name="T41" fmla="*/ 34 h 310"/>
                    <a:gd name="T42" fmla="*/ 33 w 149"/>
                    <a:gd name="T43" fmla="*/ 26 h 31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9"/>
                    <a:gd name="T67" fmla="*/ 0 h 310"/>
                    <a:gd name="T68" fmla="*/ 149 w 149"/>
                    <a:gd name="T69" fmla="*/ 310 h 31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9" h="310">
                      <a:moveTo>
                        <a:pt x="33" y="26"/>
                      </a:moveTo>
                      <a:lnTo>
                        <a:pt x="45" y="7"/>
                      </a:lnTo>
                      <a:lnTo>
                        <a:pt x="78" y="0"/>
                      </a:lnTo>
                      <a:lnTo>
                        <a:pt x="110" y="7"/>
                      </a:lnTo>
                      <a:lnTo>
                        <a:pt x="141" y="23"/>
                      </a:lnTo>
                      <a:lnTo>
                        <a:pt x="149" y="57"/>
                      </a:lnTo>
                      <a:lnTo>
                        <a:pt x="144" y="248"/>
                      </a:lnTo>
                      <a:lnTo>
                        <a:pt x="134" y="295"/>
                      </a:lnTo>
                      <a:lnTo>
                        <a:pt x="96" y="310"/>
                      </a:lnTo>
                      <a:lnTo>
                        <a:pt x="54" y="310"/>
                      </a:lnTo>
                      <a:lnTo>
                        <a:pt x="24" y="295"/>
                      </a:lnTo>
                      <a:lnTo>
                        <a:pt x="0" y="269"/>
                      </a:lnTo>
                      <a:lnTo>
                        <a:pt x="0" y="248"/>
                      </a:lnTo>
                      <a:lnTo>
                        <a:pt x="30" y="264"/>
                      </a:lnTo>
                      <a:lnTo>
                        <a:pt x="62" y="276"/>
                      </a:lnTo>
                      <a:lnTo>
                        <a:pt x="88" y="264"/>
                      </a:lnTo>
                      <a:lnTo>
                        <a:pt x="110" y="248"/>
                      </a:lnTo>
                      <a:lnTo>
                        <a:pt x="113" y="200"/>
                      </a:lnTo>
                      <a:lnTo>
                        <a:pt x="113" y="47"/>
                      </a:lnTo>
                      <a:lnTo>
                        <a:pt x="93" y="31"/>
                      </a:lnTo>
                      <a:lnTo>
                        <a:pt x="64" y="34"/>
                      </a:lnTo>
                      <a:lnTo>
                        <a:pt x="33" y="26"/>
                      </a:lnTo>
                      <a:close/>
                    </a:path>
                  </a:pathLst>
                </a:custGeom>
                <a:solidFill>
                  <a:srgbClr val="000000"/>
                </a:solidFill>
                <a:ln w="9525">
                  <a:noFill/>
                  <a:round/>
                  <a:headEnd/>
                  <a:tailEnd/>
                </a:ln>
              </p:spPr>
              <p:txBody>
                <a:bodyPr/>
                <a:lstStyle/>
                <a:p>
                  <a:endParaRPr lang="fa-IR"/>
                </a:p>
              </p:txBody>
            </p:sp>
            <p:sp>
              <p:nvSpPr>
                <p:cNvPr id="35" name="Freeform 18"/>
                <p:cNvSpPr>
                  <a:spLocks/>
                </p:cNvSpPr>
                <p:nvPr/>
              </p:nvSpPr>
              <p:spPr bwMode="auto">
                <a:xfrm>
                  <a:off x="3794" y="1663"/>
                  <a:ext cx="90" cy="285"/>
                </a:xfrm>
                <a:custGeom>
                  <a:avLst/>
                  <a:gdLst>
                    <a:gd name="T0" fmla="*/ 9 w 90"/>
                    <a:gd name="T1" fmla="*/ 38 h 285"/>
                    <a:gd name="T2" fmla="*/ 26 w 90"/>
                    <a:gd name="T3" fmla="*/ 16 h 285"/>
                    <a:gd name="T4" fmla="*/ 59 w 90"/>
                    <a:gd name="T5" fmla="*/ 0 h 285"/>
                    <a:gd name="T6" fmla="*/ 90 w 90"/>
                    <a:gd name="T7" fmla="*/ 13 h 285"/>
                    <a:gd name="T8" fmla="*/ 48 w 90"/>
                    <a:gd name="T9" fmla="*/ 38 h 285"/>
                    <a:gd name="T10" fmla="*/ 40 w 90"/>
                    <a:gd name="T11" fmla="*/ 62 h 285"/>
                    <a:gd name="T12" fmla="*/ 34 w 90"/>
                    <a:gd name="T13" fmla="*/ 244 h 285"/>
                    <a:gd name="T14" fmla="*/ 42 w 90"/>
                    <a:gd name="T15" fmla="*/ 266 h 285"/>
                    <a:gd name="T16" fmla="*/ 73 w 90"/>
                    <a:gd name="T17" fmla="*/ 285 h 285"/>
                    <a:gd name="T18" fmla="*/ 14 w 90"/>
                    <a:gd name="T19" fmla="*/ 275 h 285"/>
                    <a:gd name="T20" fmla="*/ 0 w 90"/>
                    <a:gd name="T21" fmla="*/ 251 h 285"/>
                    <a:gd name="T22" fmla="*/ 9 w 90"/>
                    <a:gd name="T23" fmla="*/ 38 h 2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0"/>
                    <a:gd name="T37" fmla="*/ 0 h 285"/>
                    <a:gd name="T38" fmla="*/ 90 w 90"/>
                    <a:gd name="T39" fmla="*/ 285 h 28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0" h="285">
                      <a:moveTo>
                        <a:pt x="9" y="38"/>
                      </a:moveTo>
                      <a:lnTo>
                        <a:pt x="26" y="16"/>
                      </a:lnTo>
                      <a:lnTo>
                        <a:pt x="59" y="0"/>
                      </a:lnTo>
                      <a:lnTo>
                        <a:pt x="90" y="13"/>
                      </a:lnTo>
                      <a:lnTo>
                        <a:pt x="48" y="38"/>
                      </a:lnTo>
                      <a:lnTo>
                        <a:pt x="40" y="62"/>
                      </a:lnTo>
                      <a:lnTo>
                        <a:pt x="34" y="244"/>
                      </a:lnTo>
                      <a:lnTo>
                        <a:pt x="42" y="266"/>
                      </a:lnTo>
                      <a:lnTo>
                        <a:pt x="73" y="285"/>
                      </a:lnTo>
                      <a:lnTo>
                        <a:pt x="14" y="275"/>
                      </a:lnTo>
                      <a:lnTo>
                        <a:pt x="0" y="251"/>
                      </a:lnTo>
                      <a:lnTo>
                        <a:pt x="9" y="38"/>
                      </a:lnTo>
                      <a:close/>
                    </a:path>
                  </a:pathLst>
                </a:custGeom>
                <a:solidFill>
                  <a:srgbClr val="000000"/>
                </a:solidFill>
                <a:ln w="9525">
                  <a:noFill/>
                  <a:round/>
                  <a:headEnd/>
                  <a:tailEnd/>
                </a:ln>
              </p:spPr>
              <p:txBody>
                <a:bodyPr/>
                <a:lstStyle/>
                <a:p>
                  <a:endParaRPr lang="fa-IR"/>
                </a:p>
              </p:txBody>
            </p:sp>
          </p:grpSp>
          <p:grpSp>
            <p:nvGrpSpPr>
              <p:cNvPr id="22" name="Group 22"/>
              <p:cNvGrpSpPr>
                <a:grpSpLocks/>
              </p:cNvGrpSpPr>
              <p:nvPr/>
            </p:nvGrpSpPr>
            <p:grpSpPr bwMode="auto">
              <a:xfrm>
                <a:off x="4359" y="1639"/>
                <a:ext cx="149" cy="348"/>
                <a:chOff x="4359" y="1639"/>
                <a:chExt cx="149" cy="348"/>
              </a:xfrm>
            </p:grpSpPr>
            <p:sp>
              <p:nvSpPr>
                <p:cNvPr id="32" name="Freeform 20"/>
                <p:cNvSpPr>
                  <a:spLocks/>
                </p:cNvSpPr>
                <p:nvPr/>
              </p:nvSpPr>
              <p:spPr bwMode="auto">
                <a:xfrm>
                  <a:off x="4359" y="1639"/>
                  <a:ext cx="149" cy="348"/>
                </a:xfrm>
                <a:custGeom>
                  <a:avLst/>
                  <a:gdLst>
                    <a:gd name="T0" fmla="*/ 32 w 149"/>
                    <a:gd name="T1" fmla="*/ 28 h 348"/>
                    <a:gd name="T2" fmla="*/ 45 w 149"/>
                    <a:gd name="T3" fmla="*/ 9 h 348"/>
                    <a:gd name="T4" fmla="*/ 77 w 149"/>
                    <a:gd name="T5" fmla="*/ 0 h 348"/>
                    <a:gd name="T6" fmla="*/ 110 w 149"/>
                    <a:gd name="T7" fmla="*/ 9 h 348"/>
                    <a:gd name="T8" fmla="*/ 141 w 149"/>
                    <a:gd name="T9" fmla="*/ 25 h 348"/>
                    <a:gd name="T10" fmla="*/ 149 w 149"/>
                    <a:gd name="T11" fmla="*/ 63 h 348"/>
                    <a:gd name="T12" fmla="*/ 144 w 149"/>
                    <a:gd name="T13" fmla="*/ 279 h 348"/>
                    <a:gd name="T14" fmla="*/ 134 w 149"/>
                    <a:gd name="T15" fmla="*/ 331 h 348"/>
                    <a:gd name="T16" fmla="*/ 96 w 149"/>
                    <a:gd name="T17" fmla="*/ 348 h 348"/>
                    <a:gd name="T18" fmla="*/ 54 w 149"/>
                    <a:gd name="T19" fmla="*/ 348 h 348"/>
                    <a:gd name="T20" fmla="*/ 24 w 149"/>
                    <a:gd name="T21" fmla="*/ 331 h 348"/>
                    <a:gd name="T22" fmla="*/ 0 w 149"/>
                    <a:gd name="T23" fmla="*/ 301 h 348"/>
                    <a:gd name="T24" fmla="*/ 0 w 149"/>
                    <a:gd name="T25" fmla="*/ 279 h 348"/>
                    <a:gd name="T26" fmla="*/ 30 w 149"/>
                    <a:gd name="T27" fmla="*/ 296 h 348"/>
                    <a:gd name="T28" fmla="*/ 62 w 149"/>
                    <a:gd name="T29" fmla="*/ 310 h 348"/>
                    <a:gd name="T30" fmla="*/ 87 w 149"/>
                    <a:gd name="T31" fmla="*/ 296 h 348"/>
                    <a:gd name="T32" fmla="*/ 110 w 149"/>
                    <a:gd name="T33" fmla="*/ 279 h 348"/>
                    <a:gd name="T34" fmla="*/ 113 w 149"/>
                    <a:gd name="T35" fmla="*/ 224 h 348"/>
                    <a:gd name="T36" fmla="*/ 113 w 149"/>
                    <a:gd name="T37" fmla="*/ 52 h 348"/>
                    <a:gd name="T38" fmla="*/ 93 w 149"/>
                    <a:gd name="T39" fmla="*/ 34 h 348"/>
                    <a:gd name="T40" fmla="*/ 63 w 149"/>
                    <a:gd name="T41" fmla="*/ 38 h 348"/>
                    <a:gd name="T42" fmla="*/ 32 w 149"/>
                    <a:gd name="T43" fmla="*/ 28 h 34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9"/>
                    <a:gd name="T67" fmla="*/ 0 h 348"/>
                    <a:gd name="T68" fmla="*/ 149 w 149"/>
                    <a:gd name="T69" fmla="*/ 348 h 34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9" h="348">
                      <a:moveTo>
                        <a:pt x="32" y="28"/>
                      </a:moveTo>
                      <a:lnTo>
                        <a:pt x="45" y="9"/>
                      </a:lnTo>
                      <a:lnTo>
                        <a:pt x="77" y="0"/>
                      </a:lnTo>
                      <a:lnTo>
                        <a:pt x="110" y="9"/>
                      </a:lnTo>
                      <a:lnTo>
                        <a:pt x="141" y="25"/>
                      </a:lnTo>
                      <a:lnTo>
                        <a:pt x="149" y="63"/>
                      </a:lnTo>
                      <a:lnTo>
                        <a:pt x="144" y="279"/>
                      </a:lnTo>
                      <a:lnTo>
                        <a:pt x="134" y="331"/>
                      </a:lnTo>
                      <a:lnTo>
                        <a:pt x="96" y="348"/>
                      </a:lnTo>
                      <a:lnTo>
                        <a:pt x="54" y="348"/>
                      </a:lnTo>
                      <a:lnTo>
                        <a:pt x="24" y="331"/>
                      </a:lnTo>
                      <a:lnTo>
                        <a:pt x="0" y="301"/>
                      </a:lnTo>
                      <a:lnTo>
                        <a:pt x="0" y="279"/>
                      </a:lnTo>
                      <a:lnTo>
                        <a:pt x="30" y="296"/>
                      </a:lnTo>
                      <a:lnTo>
                        <a:pt x="62" y="310"/>
                      </a:lnTo>
                      <a:lnTo>
                        <a:pt x="87" y="296"/>
                      </a:lnTo>
                      <a:lnTo>
                        <a:pt x="110" y="279"/>
                      </a:lnTo>
                      <a:lnTo>
                        <a:pt x="113" y="224"/>
                      </a:lnTo>
                      <a:lnTo>
                        <a:pt x="113" y="52"/>
                      </a:lnTo>
                      <a:lnTo>
                        <a:pt x="93" y="34"/>
                      </a:lnTo>
                      <a:lnTo>
                        <a:pt x="63" y="38"/>
                      </a:lnTo>
                      <a:lnTo>
                        <a:pt x="32" y="28"/>
                      </a:lnTo>
                      <a:close/>
                    </a:path>
                  </a:pathLst>
                </a:custGeom>
                <a:solidFill>
                  <a:srgbClr val="000000"/>
                </a:solidFill>
                <a:ln w="9525">
                  <a:noFill/>
                  <a:round/>
                  <a:headEnd/>
                  <a:tailEnd/>
                </a:ln>
              </p:spPr>
              <p:txBody>
                <a:bodyPr/>
                <a:lstStyle/>
                <a:p>
                  <a:endParaRPr lang="fa-IR"/>
                </a:p>
              </p:txBody>
            </p:sp>
            <p:sp>
              <p:nvSpPr>
                <p:cNvPr id="33" name="Freeform 21"/>
                <p:cNvSpPr>
                  <a:spLocks/>
                </p:cNvSpPr>
                <p:nvPr/>
              </p:nvSpPr>
              <p:spPr bwMode="auto">
                <a:xfrm>
                  <a:off x="4359" y="1640"/>
                  <a:ext cx="90" cy="323"/>
                </a:xfrm>
                <a:custGeom>
                  <a:avLst/>
                  <a:gdLst>
                    <a:gd name="T0" fmla="*/ 8 w 90"/>
                    <a:gd name="T1" fmla="*/ 44 h 323"/>
                    <a:gd name="T2" fmla="*/ 25 w 90"/>
                    <a:gd name="T3" fmla="*/ 17 h 323"/>
                    <a:gd name="T4" fmla="*/ 59 w 90"/>
                    <a:gd name="T5" fmla="*/ 0 h 323"/>
                    <a:gd name="T6" fmla="*/ 90 w 90"/>
                    <a:gd name="T7" fmla="*/ 15 h 323"/>
                    <a:gd name="T8" fmla="*/ 48 w 90"/>
                    <a:gd name="T9" fmla="*/ 44 h 323"/>
                    <a:gd name="T10" fmla="*/ 39 w 90"/>
                    <a:gd name="T11" fmla="*/ 71 h 323"/>
                    <a:gd name="T12" fmla="*/ 34 w 90"/>
                    <a:gd name="T13" fmla="*/ 277 h 323"/>
                    <a:gd name="T14" fmla="*/ 42 w 90"/>
                    <a:gd name="T15" fmla="*/ 303 h 323"/>
                    <a:gd name="T16" fmla="*/ 73 w 90"/>
                    <a:gd name="T17" fmla="*/ 323 h 323"/>
                    <a:gd name="T18" fmla="*/ 14 w 90"/>
                    <a:gd name="T19" fmla="*/ 312 h 323"/>
                    <a:gd name="T20" fmla="*/ 0 w 90"/>
                    <a:gd name="T21" fmla="*/ 285 h 323"/>
                    <a:gd name="T22" fmla="*/ 8 w 90"/>
                    <a:gd name="T23" fmla="*/ 44 h 3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0"/>
                    <a:gd name="T37" fmla="*/ 0 h 323"/>
                    <a:gd name="T38" fmla="*/ 90 w 90"/>
                    <a:gd name="T39" fmla="*/ 323 h 32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0" h="323">
                      <a:moveTo>
                        <a:pt x="8" y="44"/>
                      </a:moveTo>
                      <a:lnTo>
                        <a:pt x="25" y="17"/>
                      </a:lnTo>
                      <a:lnTo>
                        <a:pt x="59" y="0"/>
                      </a:lnTo>
                      <a:lnTo>
                        <a:pt x="90" y="15"/>
                      </a:lnTo>
                      <a:lnTo>
                        <a:pt x="48" y="44"/>
                      </a:lnTo>
                      <a:lnTo>
                        <a:pt x="39" y="71"/>
                      </a:lnTo>
                      <a:lnTo>
                        <a:pt x="34" y="277"/>
                      </a:lnTo>
                      <a:lnTo>
                        <a:pt x="42" y="303"/>
                      </a:lnTo>
                      <a:lnTo>
                        <a:pt x="73" y="323"/>
                      </a:lnTo>
                      <a:lnTo>
                        <a:pt x="14" y="312"/>
                      </a:lnTo>
                      <a:lnTo>
                        <a:pt x="0" y="285"/>
                      </a:lnTo>
                      <a:lnTo>
                        <a:pt x="8" y="44"/>
                      </a:lnTo>
                      <a:close/>
                    </a:path>
                  </a:pathLst>
                </a:custGeom>
                <a:solidFill>
                  <a:srgbClr val="000000"/>
                </a:solidFill>
                <a:ln w="9525">
                  <a:noFill/>
                  <a:round/>
                  <a:headEnd/>
                  <a:tailEnd/>
                </a:ln>
              </p:spPr>
              <p:txBody>
                <a:bodyPr/>
                <a:lstStyle/>
                <a:p>
                  <a:endParaRPr lang="fa-IR"/>
                </a:p>
              </p:txBody>
            </p:sp>
          </p:grpSp>
          <p:grpSp>
            <p:nvGrpSpPr>
              <p:cNvPr id="23" name="Group 25"/>
              <p:cNvGrpSpPr>
                <a:grpSpLocks/>
              </p:cNvGrpSpPr>
              <p:nvPr/>
            </p:nvGrpSpPr>
            <p:grpSpPr bwMode="auto">
              <a:xfrm>
                <a:off x="5182" y="1564"/>
                <a:ext cx="149" cy="495"/>
                <a:chOff x="5182" y="1564"/>
                <a:chExt cx="149" cy="495"/>
              </a:xfrm>
            </p:grpSpPr>
            <p:sp>
              <p:nvSpPr>
                <p:cNvPr id="30" name="Freeform 23"/>
                <p:cNvSpPr>
                  <a:spLocks/>
                </p:cNvSpPr>
                <p:nvPr/>
              </p:nvSpPr>
              <p:spPr bwMode="auto">
                <a:xfrm>
                  <a:off x="5182" y="1564"/>
                  <a:ext cx="149" cy="495"/>
                </a:xfrm>
                <a:custGeom>
                  <a:avLst/>
                  <a:gdLst>
                    <a:gd name="T0" fmla="*/ 32 w 149"/>
                    <a:gd name="T1" fmla="*/ 41 h 495"/>
                    <a:gd name="T2" fmla="*/ 45 w 149"/>
                    <a:gd name="T3" fmla="*/ 13 h 495"/>
                    <a:gd name="T4" fmla="*/ 77 w 149"/>
                    <a:gd name="T5" fmla="*/ 0 h 495"/>
                    <a:gd name="T6" fmla="*/ 109 w 149"/>
                    <a:gd name="T7" fmla="*/ 13 h 495"/>
                    <a:gd name="T8" fmla="*/ 140 w 149"/>
                    <a:gd name="T9" fmla="*/ 37 h 495"/>
                    <a:gd name="T10" fmla="*/ 149 w 149"/>
                    <a:gd name="T11" fmla="*/ 91 h 495"/>
                    <a:gd name="T12" fmla="*/ 143 w 149"/>
                    <a:gd name="T13" fmla="*/ 396 h 495"/>
                    <a:gd name="T14" fmla="*/ 133 w 149"/>
                    <a:gd name="T15" fmla="*/ 471 h 495"/>
                    <a:gd name="T16" fmla="*/ 95 w 149"/>
                    <a:gd name="T17" fmla="*/ 495 h 495"/>
                    <a:gd name="T18" fmla="*/ 53 w 149"/>
                    <a:gd name="T19" fmla="*/ 495 h 495"/>
                    <a:gd name="T20" fmla="*/ 23 w 149"/>
                    <a:gd name="T21" fmla="*/ 471 h 495"/>
                    <a:gd name="T22" fmla="*/ 0 w 149"/>
                    <a:gd name="T23" fmla="*/ 430 h 495"/>
                    <a:gd name="T24" fmla="*/ 0 w 149"/>
                    <a:gd name="T25" fmla="*/ 396 h 495"/>
                    <a:gd name="T26" fmla="*/ 29 w 149"/>
                    <a:gd name="T27" fmla="*/ 422 h 495"/>
                    <a:gd name="T28" fmla="*/ 61 w 149"/>
                    <a:gd name="T29" fmla="*/ 441 h 495"/>
                    <a:gd name="T30" fmla="*/ 87 w 149"/>
                    <a:gd name="T31" fmla="*/ 422 h 495"/>
                    <a:gd name="T32" fmla="*/ 109 w 149"/>
                    <a:gd name="T33" fmla="*/ 396 h 495"/>
                    <a:gd name="T34" fmla="*/ 112 w 149"/>
                    <a:gd name="T35" fmla="*/ 319 h 495"/>
                    <a:gd name="T36" fmla="*/ 112 w 149"/>
                    <a:gd name="T37" fmla="*/ 74 h 495"/>
                    <a:gd name="T38" fmla="*/ 92 w 149"/>
                    <a:gd name="T39" fmla="*/ 50 h 495"/>
                    <a:gd name="T40" fmla="*/ 63 w 149"/>
                    <a:gd name="T41" fmla="*/ 54 h 495"/>
                    <a:gd name="T42" fmla="*/ 32 w 149"/>
                    <a:gd name="T43" fmla="*/ 41 h 49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9"/>
                    <a:gd name="T67" fmla="*/ 0 h 495"/>
                    <a:gd name="T68" fmla="*/ 149 w 149"/>
                    <a:gd name="T69" fmla="*/ 495 h 49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9" h="495">
                      <a:moveTo>
                        <a:pt x="32" y="41"/>
                      </a:moveTo>
                      <a:lnTo>
                        <a:pt x="45" y="13"/>
                      </a:lnTo>
                      <a:lnTo>
                        <a:pt x="77" y="0"/>
                      </a:lnTo>
                      <a:lnTo>
                        <a:pt x="109" y="13"/>
                      </a:lnTo>
                      <a:lnTo>
                        <a:pt x="140" y="37"/>
                      </a:lnTo>
                      <a:lnTo>
                        <a:pt x="149" y="91"/>
                      </a:lnTo>
                      <a:lnTo>
                        <a:pt x="143" y="396"/>
                      </a:lnTo>
                      <a:lnTo>
                        <a:pt x="133" y="471"/>
                      </a:lnTo>
                      <a:lnTo>
                        <a:pt x="95" y="495"/>
                      </a:lnTo>
                      <a:lnTo>
                        <a:pt x="53" y="495"/>
                      </a:lnTo>
                      <a:lnTo>
                        <a:pt x="23" y="471"/>
                      </a:lnTo>
                      <a:lnTo>
                        <a:pt x="0" y="430"/>
                      </a:lnTo>
                      <a:lnTo>
                        <a:pt x="0" y="396"/>
                      </a:lnTo>
                      <a:lnTo>
                        <a:pt x="29" y="422"/>
                      </a:lnTo>
                      <a:lnTo>
                        <a:pt x="61" y="441"/>
                      </a:lnTo>
                      <a:lnTo>
                        <a:pt x="87" y="422"/>
                      </a:lnTo>
                      <a:lnTo>
                        <a:pt x="109" y="396"/>
                      </a:lnTo>
                      <a:lnTo>
                        <a:pt x="112" y="319"/>
                      </a:lnTo>
                      <a:lnTo>
                        <a:pt x="112" y="74"/>
                      </a:lnTo>
                      <a:lnTo>
                        <a:pt x="92" y="50"/>
                      </a:lnTo>
                      <a:lnTo>
                        <a:pt x="63" y="54"/>
                      </a:lnTo>
                      <a:lnTo>
                        <a:pt x="32" y="41"/>
                      </a:lnTo>
                      <a:close/>
                    </a:path>
                  </a:pathLst>
                </a:custGeom>
                <a:solidFill>
                  <a:srgbClr val="000000"/>
                </a:solidFill>
                <a:ln w="9525">
                  <a:noFill/>
                  <a:round/>
                  <a:headEnd/>
                  <a:tailEnd/>
                </a:ln>
              </p:spPr>
              <p:txBody>
                <a:bodyPr/>
                <a:lstStyle/>
                <a:p>
                  <a:endParaRPr lang="fa-IR"/>
                </a:p>
              </p:txBody>
            </p:sp>
            <p:sp>
              <p:nvSpPr>
                <p:cNvPr id="31" name="Freeform 24"/>
                <p:cNvSpPr>
                  <a:spLocks/>
                </p:cNvSpPr>
                <p:nvPr/>
              </p:nvSpPr>
              <p:spPr bwMode="auto">
                <a:xfrm>
                  <a:off x="5182" y="1567"/>
                  <a:ext cx="90" cy="458"/>
                </a:xfrm>
                <a:custGeom>
                  <a:avLst/>
                  <a:gdLst>
                    <a:gd name="T0" fmla="*/ 8 w 90"/>
                    <a:gd name="T1" fmla="*/ 62 h 458"/>
                    <a:gd name="T2" fmla="*/ 25 w 90"/>
                    <a:gd name="T3" fmla="*/ 26 h 458"/>
                    <a:gd name="T4" fmla="*/ 59 w 90"/>
                    <a:gd name="T5" fmla="*/ 0 h 458"/>
                    <a:gd name="T6" fmla="*/ 90 w 90"/>
                    <a:gd name="T7" fmla="*/ 21 h 458"/>
                    <a:gd name="T8" fmla="*/ 47 w 90"/>
                    <a:gd name="T9" fmla="*/ 62 h 458"/>
                    <a:gd name="T10" fmla="*/ 39 w 90"/>
                    <a:gd name="T11" fmla="*/ 99 h 458"/>
                    <a:gd name="T12" fmla="*/ 33 w 90"/>
                    <a:gd name="T13" fmla="*/ 392 h 458"/>
                    <a:gd name="T14" fmla="*/ 42 w 90"/>
                    <a:gd name="T15" fmla="*/ 430 h 458"/>
                    <a:gd name="T16" fmla="*/ 73 w 90"/>
                    <a:gd name="T17" fmla="*/ 458 h 458"/>
                    <a:gd name="T18" fmla="*/ 14 w 90"/>
                    <a:gd name="T19" fmla="*/ 441 h 458"/>
                    <a:gd name="T20" fmla="*/ 0 w 90"/>
                    <a:gd name="T21" fmla="*/ 404 h 458"/>
                    <a:gd name="T22" fmla="*/ 8 w 90"/>
                    <a:gd name="T23" fmla="*/ 62 h 4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0"/>
                    <a:gd name="T37" fmla="*/ 0 h 458"/>
                    <a:gd name="T38" fmla="*/ 90 w 90"/>
                    <a:gd name="T39" fmla="*/ 458 h 4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0" h="458">
                      <a:moveTo>
                        <a:pt x="8" y="62"/>
                      </a:moveTo>
                      <a:lnTo>
                        <a:pt x="25" y="26"/>
                      </a:lnTo>
                      <a:lnTo>
                        <a:pt x="59" y="0"/>
                      </a:lnTo>
                      <a:lnTo>
                        <a:pt x="90" y="21"/>
                      </a:lnTo>
                      <a:lnTo>
                        <a:pt x="47" y="62"/>
                      </a:lnTo>
                      <a:lnTo>
                        <a:pt x="39" y="99"/>
                      </a:lnTo>
                      <a:lnTo>
                        <a:pt x="33" y="392"/>
                      </a:lnTo>
                      <a:lnTo>
                        <a:pt x="42" y="430"/>
                      </a:lnTo>
                      <a:lnTo>
                        <a:pt x="73" y="458"/>
                      </a:lnTo>
                      <a:lnTo>
                        <a:pt x="14" y="441"/>
                      </a:lnTo>
                      <a:lnTo>
                        <a:pt x="0" y="404"/>
                      </a:lnTo>
                      <a:lnTo>
                        <a:pt x="8" y="62"/>
                      </a:lnTo>
                      <a:close/>
                    </a:path>
                  </a:pathLst>
                </a:custGeom>
                <a:solidFill>
                  <a:srgbClr val="000000"/>
                </a:solidFill>
                <a:ln w="9525">
                  <a:noFill/>
                  <a:round/>
                  <a:headEnd/>
                  <a:tailEnd/>
                </a:ln>
              </p:spPr>
              <p:txBody>
                <a:bodyPr/>
                <a:lstStyle/>
                <a:p>
                  <a:endParaRPr lang="fa-IR"/>
                </a:p>
              </p:txBody>
            </p:sp>
          </p:grpSp>
          <p:sp>
            <p:nvSpPr>
              <p:cNvPr id="24" name="Freeform 26"/>
              <p:cNvSpPr>
                <a:spLocks/>
              </p:cNvSpPr>
              <p:nvPr/>
            </p:nvSpPr>
            <p:spPr bwMode="auto">
              <a:xfrm>
                <a:off x="4473" y="1604"/>
                <a:ext cx="749" cy="105"/>
              </a:xfrm>
              <a:custGeom>
                <a:avLst/>
                <a:gdLst>
                  <a:gd name="T0" fmla="*/ 0 w 749"/>
                  <a:gd name="T1" fmla="*/ 72 h 105"/>
                  <a:gd name="T2" fmla="*/ 749 w 749"/>
                  <a:gd name="T3" fmla="*/ 0 h 105"/>
                  <a:gd name="T4" fmla="*/ 734 w 749"/>
                  <a:gd name="T5" fmla="*/ 48 h 105"/>
                  <a:gd name="T6" fmla="*/ 13 w 749"/>
                  <a:gd name="T7" fmla="*/ 105 h 105"/>
                  <a:gd name="T8" fmla="*/ 0 w 749"/>
                  <a:gd name="T9" fmla="*/ 72 h 105"/>
                  <a:gd name="T10" fmla="*/ 0 60000 65536"/>
                  <a:gd name="T11" fmla="*/ 0 60000 65536"/>
                  <a:gd name="T12" fmla="*/ 0 60000 65536"/>
                  <a:gd name="T13" fmla="*/ 0 60000 65536"/>
                  <a:gd name="T14" fmla="*/ 0 60000 65536"/>
                  <a:gd name="T15" fmla="*/ 0 w 749"/>
                  <a:gd name="T16" fmla="*/ 0 h 105"/>
                  <a:gd name="T17" fmla="*/ 749 w 749"/>
                  <a:gd name="T18" fmla="*/ 105 h 105"/>
                </a:gdLst>
                <a:ahLst/>
                <a:cxnLst>
                  <a:cxn ang="T10">
                    <a:pos x="T0" y="T1"/>
                  </a:cxn>
                  <a:cxn ang="T11">
                    <a:pos x="T2" y="T3"/>
                  </a:cxn>
                  <a:cxn ang="T12">
                    <a:pos x="T4" y="T5"/>
                  </a:cxn>
                  <a:cxn ang="T13">
                    <a:pos x="T6" y="T7"/>
                  </a:cxn>
                  <a:cxn ang="T14">
                    <a:pos x="T8" y="T9"/>
                  </a:cxn>
                </a:cxnLst>
                <a:rect l="T15" t="T16" r="T17" b="T18"/>
                <a:pathLst>
                  <a:path w="749" h="105">
                    <a:moveTo>
                      <a:pt x="0" y="72"/>
                    </a:moveTo>
                    <a:lnTo>
                      <a:pt x="749" y="0"/>
                    </a:lnTo>
                    <a:lnTo>
                      <a:pt x="734" y="48"/>
                    </a:lnTo>
                    <a:lnTo>
                      <a:pt x="13" y="105"/>
                    </a:lnTo>
                    <a:lnTo>
                      <a:pt x="0" y="72"/>
                    </a:lnTo>
                    <a:close/>
                  </a:path>
                </a:pathLst>
              </a:custGeom>
              <a:solidFill>
                <a:srgbClr val="000000"/>
              </a:solidFill>
              <a:ln w="9525">
                <a:noFill/>
                <a:round/>
                <a:headEnd/>
                <a:tailEnd/>
              </a:ln>
            </p:spPr>
            <p:txBody>
              <a:bodyPr/>
              <a:lstStyle/>
              <a:p>
                <a:endParaRPr lang="fa-IR"/>
              </a:p>
            </p:txBody>
          </p:sp>
          <p:sp>
            <p:nvSpPr>
              <p:cNvPr id="25" name="Freeform 27"/>
              <p:cNvSpPr>
                <a:spLocks/>
              </p:cNvSpPr>
              <p:nvPr/>
            </p:nvSpPr>
            <p:spPr bwMode="auto">
              <a:xfrm>
                <a:off x="4477" y="1919"/>
                <a:ext cx="748" cy="100"/>
              </a:xfrm>
              <a:custGeom>
                <a:avLst/>
                <a:gdLst>
                  <a:gd name="T0" fmla="*/ 0 w 748"/>
                  <a:gd name="T1" fmla="*/ 0 h 100"/>
                  <a:gd name="T2" fmla="*/ 733 w 748"/>
                  <a:gd name="T3" fmla="*/ 58 h 100"/>
                  <a:gd name="T4" fmla="*/ 748 w 748"/>
                  <a:gd name="T5" fmla="*/ 100 h 100"/>
                  <a:gd name="T6" fmla="*/ 0 w 748"/>
                  <a:gd name="T7" fmla="*/ 34 h 100"/>
                  <a:gd name="T8" fmla="*/ 0 w 748"/>
                  <a:gd name="T9" fmla="*/ 0 h 100"/>
                  <a:gd name="T10" fmla="*/ 0 60000 65536"/>
                  <a:gd name="T11" fmla="*/ 0 60000 65536"/>
                  <a:gd name="T12" fmla="*/ 0 60000 65536"/>
                  <a:gd name="T13" fmla="*/ 0 60000 65536"/>
                  <a:gd name="T14" fmla="*/ 0 60000 65536"/>
                  <a:gd name="T15" fmla="*/ 0 w 748"/>
                  <a:gd name="T16" fmla="*/ 0 h 100"/>
                  <a:gd name="T17" fmla="*/ 748 w 748"/>
                  <a:gd name="T18" fmla="*/ 100 h 100"/>
                </a:gdLst>
                <a:ahLst/>
                <a:cxnLst>
                  <a:cxn ang="T10">
                    <a:pos x="T0" y="T1"/>
                  </a:cxn>
                  <a:cxn ang="T11">
                    <a:pos x="T2" y="T3"/>
                  </a:cxn>
                  <a:cxn ang="T12">
                    <a:pos x="T4" y="T5"/>
                  </a:cxn>
                  <a:cxn ang="T13">
                    <a:pos x="T6" y="T7"/>
                  </a:cxn>
                  <a:cxn ang="T14">
                    <a:pos x="T8" y="T9"/>
                  </a:cxn>
                </a:cxnLst>
                <a:rect l="T15" t="T16" r="T17" b="T18"/>
                <a:pathLst>
                  <a:path w="748" h="100">
                    <a:moveTo>
                      <a:pt x="0" y="0"/>
                    </a:moveTo>
                    <a:lnTo>
                      <a:pt x="733" y="58"/>
                    </a:lnTo>
                    <a:lnTo>
                      <a:pt x="748" y="100"/>
                    </a:lnTo>
                    <a:lnTo>
                      <a:pt x="0" y="34"/>
                    </a:lnTo>
                    <a:lnTo>
                      <a:pt x="0" y="0"/>
                    </a:lnTo>
                    <a:close/>
                  </a:path>
                </a:pathLst>
              </a:custGeom>
              <a:solidFill>
                <a:srgbClr val="000000"/>
              </a:solidFill>
              <a:ln w="9525">
                <a:noFill/>
                <a:round/>
                <a:headEnd/>
                <a:tailEnd/>
              </a:ln>
            </p:spPr>
            <p:txBody>
              <a:bodyPr/>
              <a:lstStyle/>
              <a:p>
                <a:endParaRPr lang="fa-IR"/>
              </a:p>
            </p:txBody>
          </p:sp>
          <p:sp>
            <p:nvSpPr>
              <p:cNvPr id="26" name="Freeform 28"/>
              <p:cNvSpPr>
                <a:spLocks/>
              </p:cNvSpPr>
              <p:nvPr/>
            </p:nvSpPr>
            <p:spPr bwMode="auto">
              <a:xfrm>
                <a:off x="3918" y="1679"/>
                <a:ext cx="475" cy="61"/>
              </a:xfrm>
              <a:custGeom>
                <a:avLst/>
                <a:gdLst>
                  <a:gd name="T0" fmla="*/ 10 w 475"/>
                  <a:gd name="T1" fmla="*/ 26 h 61"/>
                  <a:gd name="T2" fmla="*/ 469 w 475"/>
                  <a:gd name="T3" fmla="*/ 0 h 61"/>
                  <a:gd name="T4" fmla="*/ 475 w 475"/>
                  <a:gd name="T5" fmla="*/ 50 h 61"/>
                  <a:gd name="T6" fmla="*/ 0 w 475"/>
                  <a:gd name="T7" fmla="*/ 61 h 61"/>
                  <a:gd name="T8" fmla="*/ 10 w 475"/>
                  <a:gd name="T9" fmla="*/ 26 h 61"/>
                  <a:gd name="T10" fmla="*/ 0 60000 65536"/>
                  <a:gd name="T11" fmla="*/ 0 60000 65536"/>
                  <a:gd name="T12" fmla="*/ 0 60000 65536"/>
                  <a:gd name="T13" fmla="*/ 0 60000 65536"/>
                  <a:gd name="T14" fmla="*/ 0 60000 65536"/>
                  <a:gd name="T15" fmla="*/ 0 w 475"/>
                  <a:gd name="T16" fmla="*/ 0 h 61"/>
                  <a:gd name="T17" fmla="*/ 475 w 475"/>
                  <a:gd name="T18" fmla="*/ 61 h 61"/>
                </a:gdLst>
                <a:ahLst/>
                <a:cxnLst>
                  <a:cxn ang="T10">
                    <a:pos x="T0" y="T1"/>
                  </a:cxn>
                  <a:cxn ang="T11">
                    <a:pos x="T2" y="T3"/>
                  </a:cxn>
                  <a:cxn ang="T12">
                    <a:pos x="T4" y="T5"/>
                  </a:cxn>
                  <a:cxn ang="T13">
                    <a:pos x="T6" y="T7"/>
                  </a:cxn>
                  <a:cxn ang="T14">
                    <a:pos x="T8" y="T9"/>
                  </a:cxn>
                </a:cxnLst>
                <a:rect l="T15" t="T16" r="T17" b="T18"/>
                <a:pathLst>
                  <a:path w="475" h="61">
                    <a:moveTo>
                      <a:pt x="10" y="26"/>
                    </a:moveTo>
                    <a:lnTo>
                      <a:pt x="469" y="0"/>
                    </a:lnTo>
                    <a:lnTo>
                      <a:pt x="475" y="50"/>
                    </a:lnTo>
                    <a:lnTo>
                      <a:pt x="0" y="61"/>
                    </a:lnTo>
                    <a:lnTo>
                      <a:pt x="10" y="26"/>
                    </a:lnTo>
                    <a:close/>
                  </a:path>
                </a:pathLst>
              </a:custGeom>
              <a:solidFill>
                <a:srgbClr val="000000"/>
              </a:solidFill>
              <a:ln w="9525">
                <a:noFill/>
                <a:round/>
                <a:headEnd/>
                <a:tailEnd/>
              </a:ln>
            </p:spPr>
            <p:txBody>
              <a:bodyPr/>
              <a:lstStyle/>
              <a:p>
                <a:endParaRPr lang="fa-IR"/>
              </a:p>
            </p:txBody>
          </p:sp>
          <p:sp>
            <p:nvSpPr>
              <p:cNvPr id="27" name="Freeform 29"/>
              <p:cNvSpPr>
                <a:spLocks/>
              </p:cNvSpPr>
              <p:nvPr/>
            </p:nvSpPr>
            <p:spPr bwMode="auto">
              <a:xfrm>
                <a:off x="3905" y="1900"/>
                <a:ext cx="481" cy="53"/>
              </a:xfrm>
              <a:custGeom>
                <a:avLst/>
                <a:gdLst>
                  <a:gd name="T0" fmla="*/ 13 w 481"/>
                  <a:gd name="T1" fmla="*/ 0 h 53"/>
                  <a:gd name="T2" fmla="*/ 474 w 481"/>
                  <a:gd name="T3" fmla="*/ 10 h 53"/>
                  <a:gd name="T4" fmla="*/ 481 w 481"/>
                  <a:gd name="T5" fmla="*/ 53 h 53"/>
                  <a:gd name="T6" fmla="*/ 0 w 481"/>
                  <a:gd name="T7" fmla="*/ 43 h 53"/>
                  <a:gd name="T8" fmla="*/ 13 w 481"/>
                  <a:gd name="T9" fmla="*/ 0 h 53"/>
                  <a:gd name="T10" fmla="*/ 0 60000 65536"/>
                  <a:gd name="T11" fmla="*/ 0 60000 65536"/>
                  <a:gd name="T12" fmla="*/ 0 60000 65536"/>
                  <a:gd name="T13" fmla="*/ 0 60000 65536"/>
                  <a:gd name="T14" fmla="*/ 0 60000 65536"/>
                  <a:gd name="T15" fmla="*/ 0 w 481"/>
                  <a:gd name="T16" fmla="*/ 0 h 53"/>
                  <a:gd name="T17" fmla="*/ 481 w 481"/>
                  <a:gd name="T18" fmla="*/ 53 h 53"/>
                </a:gdLst>
                <a:ahLst/>
                <a:cxnLst>
                  <a:cxn ang="T10">
                    <a:pos x="T0" y="T1"/>
                  </a:cxn>
                  <a:cxn ang="T11">
                    <a:pos x="T2" y="T3"/>
                  </a:cxn>
                  <a:cxn ang="T12">
                    <a:pos x="T4" y="T5"/>
                  </a:cxn>
                  <a:cxn ang="T13">
                    <a:pos x="T6" y="T7"/>
                  </a:cxn>
                  <a:cxn ang="T14">
                    <a:pos x="T8" y="T9"/>
                  </a:cxn>
                </a:cxnLst>
                <a:rect l="T15" t="T16" r="T17" b="T18"/>
                <a:pathLst>
                  <a:path w="481" h="53">
                    <a:moveTo>
                      <a:pt x="13" y="0"/>
                    </a:moveTo>
                    <a:lnTo>
                      <a:pt x="474" y="10"/>
                    </a:lnTo>
                    <a:lnTo>
                      <a:pt x="481" y="53"/>
                    </a:lnTo>
                    <a:lnTo>
                      <a:pt x="0" y="43"/>
                    </a:lnTo>
                    <a:lnTo>
                      <a:pt x="13" y="0"/>
                    </a:lnTo>
                    <a:close/>
                  </a:path>
                </a:pathLst>
              </a:custGeom>
              <a:solidFill>
                <a:srgbClr val="000000"/>
              </a:solidFill>
              <a:ln w="9525">
                <a:noFill/>
                <a:round/>
                <a:headEnd/>
                <a:tailEnd/>
              </a:ln>
            </p:spPr>
            <p:txBody>
              <a:bodyPr/>
              <a:lstStyle/>
              <a:p>
                <a:endParaRPr lang="fa-IR"/>
              </a:p>
            </p:txBody>
          </p:sp>
          <p:sp>
            <p:nvSpPr>
              <p:cNvPr id="28" name="Freeform 30"/>
              <p:cNvSpPr>
                <a:spLocks/>
              </p:cNvSpPr>
              <p:nvPr/>
            </p:nvSpPr>
            <p:spPr bwMode="auto">
              <a:xfrm>
                <a:off x="3335" y="1722"/>
                <a:ext cx="490" cy="61"/>
              </a:xfrm>
              <a:custGeom>
                <a:avLst/>
                <a:gdLst>
                  <a:gd name="T0" fmla="*/ 7 w 490"/>
                  <a:gd name="T1" fmla="*/ 27 h 61"/>
                  <a:gd name="T2" fmla="*/ 490 w 490"/>
                  <a:gd name="T3" fmla="*/ 0 h 61"/>
                  <a:gd name="T4" fmla="*/ 478 w 490"/>
                  <a:gd name="T5" fmla="*/ 42 h 61"/>
                  <a:gd name="T6" fmla="*/ 0 w 490"/>
                  <a:gd name="T7" fmla="*/ 61 h 61"/>
                  <a:gd name="T8" fmla="*/ 7 w 490"/>
                  <a:gd name="T9" fmla="*/ 27 h 61"/>
                  <a:gd name="T10" fmla="*/ 0 60000 65536"/>
                  <a:gd name="T11" fmla="*/ 0 60000 65536"/>
                  <a:gd name="T12" fmla="*/ 0 60000 65536"/>
                  <a:gd name="T13" fmla="*/ 0 60000 65536"/>
                  <a:gd name="T14" fmla="*/ 0 60000 65536"/>
                  <a:gd name="T15" fmla="*/ 0 w 490"/>
                  <a:gd name="T16" fmla="*/ 0 h 61"/>
                  <a:gd name="T17" fmla="*/ 490 w 490"/>
                  <a:gd name="T18" fmla="*/ 61 h 61"/>
                </a:gdLst>
                <a:ahLst/>
                <a:cxnLst>
                  <a:cxn ang="T10">
                    <a:pos x="T0" y="T1"/>
                  </a:cxn>
                  <a:cxn ang="T11">
                    <a:pos x="T2" y="T3"/>
                  </a:cxn>
                  <a:cxn ang="T12">
                    <a:pos x="T4" y="T5"/>
                  </a:cxn>
                  <a:cxn ang="T13">
                    <a:pos x="T6" y="T7"/>
                  </a:cxn>
                  <a:cxn ang="T14">
                    <a:pos x="T8" y="T9"/>
                  </a:cxn>
                </a:cxnLst>
                <a:rect l="T15" t="T16" r="T17" b="T18"/>
                <a:pathLst>
                  <a:path w="490" h="61">
                    <a:moveTo>
                      <a:pt x="7" y="27"/>
                    </a:moveTo>
                    <a:lnTo>
                      <a:pt x="490" y="0"/>
                    </a:lnTo>
                    <a:lnTo>
                      <a:pt x="478" y="42"/>
                    </a:lnTo>
                    <a:lnTo>
                      <a:pt x="0" y="61"/>
                    </a:lnTo>
                    <a:lnTo>
                      <a:pt x="7" y="27"/>
                    </a:lnTo>
                    <a:close/>
                  </a:path>
                </a:pathLst>
              </a:custGeom>
              <a:solidFill>
                <a:srgbClr val="000000"/>
              </a:solidFill>
              <a:ln w="9525">
                <a:noFill/>
                <a:round/>
                <a:headEnd/>
                <a:tailEnd/>
              </a:ln>
            </p:spPr>
            <p:txBody>
              <a:bodyPr/>
              <a:lstStyle/>
              <a:p>
                <a:endParaRPr lang="fa-IR"/>
              </a:p>
            </p:txBody>
          </p:sp>
          <p:sp>
            <p:nvSpPr>
              <p:cNvPr id="29" name="Freeform 31"/>
              <p:cNvSpPr>
                <a:spLocks/>
              </p:cNvSpPr>
              <p:nvPr/>
            </p:nvSpPr>
            <p:spPr bwMode="auto">
              <a:xfrm>
                <a:off x="3313" y="1877"/>
                <a:ext cx="507" cy="47"/>
              </a:xfrm>
              <a:custGeom>
                <a:avLst/>
                <a:gdLst>
                  <a:gd name="T0" fmla="*/ 22 w 507"/>
                  <a:gd name="T1" fmla="*/ 7 h 47"/>
                  <a:gd name="T2" fmla="*/ 504 w 507"/>
                  <a:gd name="T3" fmla="*/ 0 h 47"/>
                  <a:gd name="T4" fmla="*/ 507 w 507"/>
                  <a:gd name="T5" fmla="*/ 47 h 47"/>
                  <a:gd name="T6" fmla="*/ 0 w 507"/>
                  <a:gd name="T7" fmla="*/ 40 h 47"/>
                  <a:gd name="T8" fmla="*/ 22 w 507"/>
                  <a:gd name="T9" fmla="*/ 7 h 47"/>
                  <a:gd name="T10" fmla="*/ 0 60000 65536"/>
                  <a:gd name="T11" fmla="*/ 0 60000 65536"/>
                  <a:gd name="T12" fmla="*/ 0 60000 65536"/>
                  <a:gd name="T13" fmla="*/ 0 60000 65536"/>
                  <a:gd name="T14" fmla="*/ 0 60000 65536"/>
                  <a:gd name="T15" fmla="*/ 0 w 507"/>
                  <a:gd name="T16" fmla="*/ 0 h 47"/>
                  <a:gd name="T17" fmla="*/ 507 w 507"/>
                  <a:gd name="T18" fmla="*/ 47 h 47"/>
                </a:gdLst>
                <a:ahLst/>
                <a:cxnLst>
                  <a:cxn ang="T10">
                    <a:pos x="T0" y="T1"/>
                  </a:cxn>
                  <a:cxn ang="T11">
                    <a:pos x="T2" y="T3"/>
                  </a:cxn>
                  <a:cxn ang="T12">
                    <a:pos x="T4" y="T5"/>
                  </a:cxn>
                  <a:cxn ang="T13">
                    <a:pos x="T6" y="T7"/>
                  </a:cxn>
                  <a:cxn ang="T14">
                    <a:pos x="T8" y="T9"/>
                  </a:cxn>
                </a:cxnLst>
                <a:rect l="T15" t="T16" r="T17" b="T18"/>
                <a:pathLst>
                  <a:path w="507" h="47">
                    <a:moveTo>
                      <a:pt x="22" y="7"/>
                    </a:moveTo>
                    <a:lnTo>
                      <a:pt x="504" y="0"/>
                    </a:lnTo>
                    <a:lnTo>
                      <a:pt x="507" y="47"/>
                    </a:lnTo>
                    <a:lnTo>
                      <a:pt x="0" y="40"/>
                    </a:lnTo>
                    <a:lnTo>
                      <a:pt x="22" y="7"/>
                    </a:lnTo>
                    <a:close/>
                  </a:path>
                </a:pathLst>
              </a:custGeom>
              <a:solidFill>
                <a:srgbClr val="000000"/>
              </a:solidFill>
              <a:ln w="9525">
                <a:noFill/>
                <a:round/>
                <a:headEnd/>
                <a:tailEnd/>
              </a:ln>
            </p:spPr>
            <p:txBody>
              <a:bodyPr/>
              <a:lstStyle/>
              <a:p>
                <a:endParaRPr lang="fa-IR"/>
              </a:p>
            </p:txBody>
          </p:sp>
        </p:grpSp>
        <p:grpSp>
          <p:nvGrpSpPr>
            <p:cNvPr id="8" name="Group 40"/>
            <p:cNvGrpSpPr>
              <a:grpSpLocks/>
            </p:cNvGrpSpPr>
            <p:nvPr/>
          </p:nvGrpSpPr>
          <p:grpSpPr bwMode="auto">
            <a:xfrm>
              <a:off x="2925" y="1609"/>
              <a:ext cx="1231" cy="2127"/>
              <a:chOff x="2925" y="1609"/>
              <a:chExt cx="1231" cy="2127"/>
            </a:xfrm>
          </p:grpSpPr>
          <p:sp>
            <p:nvSpPr>
              <p:cNvPr id="9" name="Freeform 34"/>
              <p:cNvSpPr>
                <a:spLocks/>
              </p:cNvSpPr>
              <p:nvPr/>
            </p:nvSpPr>
            <p:spPr bwMode="auto">
              <a:xfrm>
                <a:off x="2925" y="1609"/>
                <a:ext cx="480" cy="443"/>
              </a:xfrm>
              <a:custGeom>
                <a:avLst/>
                <a:gdLst>
                  <a:gd name="T0" fmla="*/ 327 w 480"/>
                  <a:gd name="T1" fmla="*/ 223 h 443"/>
                  <a:gd name="T2" fmla="*/ 306 w 480"/>
                  <a:gd name="T3" fmla="*/ 170 h 443"/>
                  <a:gd name="T4" fmla="*/ 283 w 480"/>
                  <a:gd name="T5" fmla="*/ 117 h 443"/>
                  <a:gd name="T6" fmla="*/ 252 w 480"/>
                  <a:gd name="T7" fmla="*/ 61 h 443"/>
                  <a:gd name="T8" fmla="*/ 223 w 480"/>
                  <a:gd name="T9" fmla="*/ 26 h 443"/>
                  <a:gd name="T10" fmla="*/ 192 w 480"/>
                  <a:gd name="T11" fmla="*/ 8 h 443"/>
                  <a:gd name="T12" fmla="*/ 152 w 480"/>
                  <a:gd name="T13" fmla="*/ 0 h 443"/>
                  <a:gd name="T14" fmla="*/ 109 w 480"/>
                  <a:gd name="T15" fmla="*/ 0 h 443"/>
                  <a:gd name="T16" fmla="*/ 71 w 480"/>
                  <a:gd name="T17" fmla="*/ 10 h 443"/>
                  <a:gd name="T18" fmla="*/ 38 w 480"/>
                  <a:gd name="T19" fmla="*/ 41 h 443"/>
                  <a:gd name="T20" fmla="*/ 16 w 480"/>
                  <a:gd name="T21" fmla="*/ 84 h 443"/>
                  <a:gd name="T22" fmla="*/ 0 w 480"/>
                  <a:gd name="T23" fmla="*/ 130 h 443"/>
                  <a:gd name="T24" fmla="*/ 0 w 480"/>
                  <a:gd name="T25" fmla="*/ 182 h 443"/>
                  <a:gd name="T26" fmla="*/ 16 w 480"/>
                  <a:gd name="T27" fmla="*/ 253 h 443"/>
                  <a:gd name="T28" fmla="*/ 45 w 480"/>
                  <a:gd name="T29" fmla="*/ 319 h 443"/>
                  <a:gd name="T30" fmla="*/ 76 w 480"/>
                  <a:gd name="T31" fmla="*/ 364 h 443"/>
                  <a:gd name="T32" fmla="*/ 117 w 480"/>
                  <a:gd name="T33" fmla="*/ 402 h 443"/>
                  <a:gd name="T34" fmla="*/ 169 w 480"/>
                  <a:gd name="T35" fmla="*/ 436 h 443"/>
                  <a:gd name="T36" fmla="*/ 220 w 480"/>
                  <a:gd name="T37" fmla="*/ 443 h 443"/>
                  <a:gd name="T38" fmla="*/ 258 w 480"/>
                  <a:gd name="T39" fmla="*/ 443 h 443"/>
                  <a:gd name="T40" fmla="*/ 289 w 480"/>
                  <a:gd name="T41" fmla="*/ 433 h 443"/>
                  <a:gd name="T42" fmla="*/ 306 w 480"/>
                  <a:gd name="T43" fmla="*/ 410 h 443"/>
                  <a:gd name="T44" fmla="*/ 328 w 480"/>
                  <a:gd name="T45" fmla="*/ 379 h 443"/>
                  <a:gd name="T46" fmla="*/ 337 w 480"/>
                  <a:gd name="T47" fmla="*/ 326 h 443"/>
                  <a:gd name="T48" fmla="*/ 341 w 480"/>
                  <a:gd name="T49" fmla="*/ 284 h 443"/>
                  <a:gd name="T50" fmla="*/ 395 w 480"/>
                  <a:gd name="T51" fmla="*/ 312 h 443"/>
                  <a:gd name="T52" fmla="*/ 462 w 480"/>
                  <a:gd name="T53" fmla="*/ 326 h 443"/>
                  <a:gd name="T54" fmla="*/ 480 w 480"/>
                  <a:gd name="T55" fmla="*/ 303 h 443"/>
                  <a:gd name="T56" fmla="*/ 478 w 480"/>
                  <a:gd name="T57" fmla="*/ 274 h 443"/>
                  <a:gd name="T58" fmla="*/ 420 w 480"/>
                  <a:gd name="T59" fmla="*/ 253 h 443"/>
                  <a:gd name="T60" fmla="*/ 359 w 480"/>
                  <a:gd name="T61" fmla="*/ 243 h 443"/>
                  <a:gd name="T62" fmla="*/ 327 w 480"/>
                  <a:gd name="T63" fmla="*/ 223 h 44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80"/>
                  <a:gd name="T97" fmla="*/ 0 h 443"/>
                  <a:gd name="T98" fmla="*/ 480 w 480"/>
                  <a:gd name="T99" fmla="*/ 443 h 44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80" h="443">
                    <a:moveTo>
                      <a:pt x="327" y="223"/>
                    </a:moveTo>
                    <a:lnTo>
                      <a:pt x="306" y="170"/>
                    </a:lnTo>
                    <a:lnTo>
                      <a:pt x="283" y="117"/>
                    </a:lnTo>
                    <a:lnTo>
                      <a:pt x="252" y="61"/>
                    </a:lnTo>
                    <a:lnTo>
                      <a:pt x="223" y="26"/>
                    </a:lnTo>
                    <a:lnTo>
                      <a:pt x="192" y="8"/>
                    </a:lnTo>
                    <a:lnTo>
                      <a:pt x="152" y="0"/>
                    </a:lnTo>
                    <a:lnTo>
                      <a:pt x="109" y="0"/>
                    </a:lnTo>
                    <a:lnTo>
                      <a:pt x="71" y="10"/>
                    </a:lnTo>
                    <a:lnTo>
                      <a:pt x="38" y="41"/>
                    </a:lnTo>
                    <a:lnTo>
                      <a:pt x="16" y="84"/>
                    </a:lnTo>
                    <a:lnTo>
                      <a:pt x="0" y="130"/>
                    </a:lnTo>
                    <a:lnTo>
                      <a:pt x="0" y="182"/>
                    </a:lnTo>
                    <a:lnTo>
                      <a:pt x="16" y="253"/>
                    </a:lnTo>
                    <a:lnTo>
                      <a:pt x="45" y="319"/>
                    </a:lnTo>
                    <a:lnTo>
                      <a:pt x="76" y="364"/>
                    </a:lnTo>
                    <a:lnTo>
                      <a:pt x="117" y="402"/>
                    </a:lnTo>
                    <a:lnTo>
                      <a:pt x="169" y="436"/>
                    </a:lnTo>
                    <a:lnTo>
                      <a:pt x="220" y="443"/>
                    </a:lnTo>
                    <a:lnTo>
                      <a:pt x="258" y="443"/>
                    </a:lnTo>
                    <a:lnTo>
                      <a:pt x="289" y="433"/>
                    </a:lnTo>
                    <a:lnTo>
                      <a:pt x="306" y="410"/>
                    </a:lnTo>
                    <a:lnTo>
                      <a:pt x="328" y="379"/>
                    </a:lnTo>
                    <a:lnTo>
                      <a:pt x="337" y="326"/>
                    </a:lnTo>
                    <a:lnTo>
                      <a:pt x="341" y="284"/>
                    </a:lnTo>
                    <a:lnTo>
                      <a:pt x="395" y="312"/>
                    </a:lnTo>
                    <a:lnTo>
                      <a:pt x="462" y="326"/>
                    </a:lnTo>
                    <a:lnTo>
                      <a:pt x="480" y="303"/>
                    </a:lnTo>
                    <a:lnTo>
                      <a:pt x="478" y="274"/>
                    </a:lnTo>
                    <a:lnTo>
                      <a:pt x="420" y="253"/>
                    </a:lnTo>
                    <a:lnTo>
                      <a:pt x="359" y="243"/>
                    </a:lnTo>
                    <a:lnTo>
                      <a:pt x="327" y="223"/>
                    </a:lnTo>
                    <a:close/>
                  </a:path>
                </a:pathLst>
              </a:custGeom>
              <a:solidFill>
                <a:srgbClr val="CC99FF"/>
              </a:solidFill>
              <a:ln w="9525">
                <a:noFill/>
                <a:round/>
                <a:headEnd/>
                <a:tailEnd/>
              </a:ln>
            </p:spPr>
            <p:txBody>
              <a:bodyPr/>
              <a:lstStyle/>
              <a:p>
                <a:endParaRPr lang="fa-IR"/>
              </a:p>
            </p:txBody>
          </p:sp>
          <p:sp>
            <p:nvSpPr>
              <p:cNvPr id="10" name="Freeform 35"/>
              <p:cNvSpPr>
                <a:spLocks/>
              </p:cNvSpPr>
              <p:nvPr/>
            </p:nvSpPr>
            <p:spPr bwMode="auto">
              <a:xfrm>
                <a:off x="3059" y="2107"/>
                <a:ext cx="421" cy="742"/>
              </a:xfrm>
              <a:custGeom>
                <a:avLst/>
                <a:gdLst>
                  <a:gd name="T0" fmla="*/ 86 w 421"/>
                  <a:gd name="T1" fmla="*/ 15 h 742"/>
                  <a:gd name="T2" fmla="*/ 155 w 421"/>
                  <a:gd name="T3" fmla="*/ 0 h 742"/>
                  <a:gd name="T4" fmla="*/ 208 w 421"/>
                  <a:gd name="T5" fmla="*/ 5 h 742"/>
                  <a:gd name="T6" fmla="*/ 238 w 421"/>
                  <a:gd name="T7" fmla="*/ 19 h 742"/>
                  <a:gd name="T8" fmla="*/ 292 w 421"/>
                  <a:gd name="T9" fmla="*/ 64 h 742"/>
                  <a:gd name="T10" fmla="*/ 327 w 421"/>
                  <a:gd name="T11" fmla="*/ 118 h 742"/>
                  <a:gd name="T12" fmla="*/ 352 w 421"/>
                  <a:gd name="T13" fmla="*/ 170 h 742"/>
                  <a:gd name="T14" fmla="*/ 380 w 421"/>
                  <a:gd name="T15" fmla="*/ 241 h 742"/>
                  <a:gd name="T16" fmla="*/ 406 w 421"/>
                  <a:gd name="T17" fmla="*/ 315 h 742"/>
                  <a:gd name="T18" fmla="*/ 421 w 421"/>
                  <a:gd name="T19" fmla="*/ 411 h 742"/>
                  <a:gd name="T20" fmla="*/ 418 w 421"/>
                  <a:gd name="T21" fmla="*/ 479 h 742"/>
                  <a:gd name="T22" fmla="*/ 411 w 421"/>
                  <a:gd name="T23" fmla="*/ 549 h 742"/>
                  <a:gd name="T24" fmla="*/ 390 w 421"/>
                  <a:gd name="T25" fmla="*/ 607 h 742"/>
                  <a:gd name="T26" fmla="*/ 368 w 421"/>
                  <a:gd name="T27" fmla="*/ 652 h 742"/>
                  <a:gd name="T28" fmla="*/ 327 w 421"/>
                  <a:gd name="T29" fmla="*/ 694 h 742"/>
                  <a:gd name="T30" fmla="*/ 275 w 421"/>
                  <a:gd name="T31" fmla="*/ 725 h 742"/>
                  <a:gd name="T32" fmla="*/ 215 w 421"/>
                  <a:gd name="T33" fmla="*/ 739 h 742"/>
                  <a:gd name="T34" fmla="*/ 155 w 421"/>
                  <a:gd name="T35" fmla="*/ 742 h 742"/>
                  <a:gd name="T36" fmla="*/ 99 w 421"/>
                  <a:gd name="T37" fmla="*/ 727 h 742"/>
                  <a:gd name="T38" fmla="*/ 69 w 421"/>
                  <a:gd name="T39" fmla="*/ 704 h 742"/>
                  <a:gd name="T40" fmla="*/ 38 w 421"/>
                  <a:gd name="T41" fmla="*/ 667 h 742"/>
                  <a:gd name="T42" fmla="*/ 25 w 421"/>
                  <a:gd name="T43" fmla="*/ 622 h 742"/>
                  <a:gd name="T44" fmla="*/ 23 w 421"/>
                  <a:gd name="T45" fmla="*/ 574 h 742"/>
                  <a:gd name="T46" fmla="*/ 25 w 421"/>
                  <a:gd name="T47" fmla="*/ 519 h 742"/>
                  <a:gd name="T48" fmla="*/ 54 w 421"/>
                  <a:gd name="T49" fmla="*/ 473 h 742"/>
                  <a:gd name="T50" fmla="*/ 83 w 421"/>
                  <a:gd name="T51" fmla="*/ 421 h 742"/>
                  <a:gd name="T52" fmla="*/ 99 w 421"/>
                  <a:gd name="T53" fmla="*/ 388 h 742"/>
                  <a:gd name="T54" fmla="*/ 92 w 421"/>
                  <a:gd name="T55" fmla="*/ 338 h 742"/>
                  <a:gd name="T56" fmla="*/ 70 w 421"/>
                  <a:gd name="T57" fmla="*/ 301 h 742"/>
                  <a:gd name="T58" fmla="*/ 41 w 421"/>
                  <a:gd name="T59" fmla="*/ 263 h 742"/>
                  <a:gd name="T60" fmla="*/ 10 w 421"/>
                  <a:gd name="T61" fmla="*/ 211 h 742"/>
                  <a:gd name="T62" fmla="*/ 0 w 421"/>
                  <a:gd name="T63" fmla="*/ 157 h 742"/>
                  <a:gd name="T64" fmla="*/ 7 w 421"/>
                  <a:gd name="T65" fmla="*/ 105 h 742"/>
                  <a:gd name="T66" fmla="*/ 25 w 421"/>
                  <a:gd name="T67" fmla="*/ 64 h 742"/>
                  <a:gd name="T68" fmla="*/ 54 w 421"/>
                  <a:gd name="T69" fmla="*/ 38 h 742"/>
                  <a:gd name="T70" fmla="*/ 86 w 421"/>
                  <a:gd name="T71" fmla="*/ 15 h 74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21"/>
                  <a:gd name="T109" fmla="*/ 0 h 742"/>
                  <a:gd name="T110" fmla="*/ 421 w 421"/>
                  <a:gd name="T111" fmla="*/ 742 h 74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21" h="742">
                    <a:moveTo>
                      <a:pt x="86" y="15"/>
                    </a:moveTo>
                    <a:lnTo>
                      <a:pt x="155" y="0"/>
                    </a:lnTo>
                    <a:lnTo>
                      <a:pt x="208" y="5"/>
                    </a:lnTo>
                    <a:lnTo>
                      <a:pt x="238" y="19"/>
                    </a:lnTo>
                    <a:lnTo>
                      <a:pt x="292" y="64"/>
                    </a:lnTo>
                    <a:lnTo>
                      <a:pt x="327" y="118"/>
                    </a:lnTo>
                    <a:lnTo>
                      <a:pt x="352" y="170"/>
                    </a:lnTo>
                    <a:lnTo>
                      <a:pt x="380" y="241"/>
                    </a:lnTo>
                    <a:lnTo>
                      <a:pt x="406" y="315"/>
                    </a:lnTo>
                    <a:lnTo>
                      <a:pt x="421" y="411"/>
                    </a:lnTo>
                    <a:lnTo>
                      <a:pt x="418" y="479"/>
                    </a:lnTo>
                    <a:lnTo>
                      <a:pt x="411" y="549"/>
                    </a:lnTo>
                    <a:lnTo>
                      <a:pt x="390" y="607"/>
                    </a:lnTo>
                    <a:lnTo>
                      <a:pt x="368" y="652"/>
                    </a:lnTo>
                    <a:lnTo>
                      <a:pt x="327" y="694"/>
                    </a:lnTo>
                    <a:lnTo>
                      <a:pt x="275" y="725"/>
                    </a:lnTo>
                    <a:lnTo>
                      <a:pt x="215" y="739"/>
                    </a:lnTo>
                    <a:lnTo>
                      <a:pt x="155" y="742"/>
                    </a:lnTo>
                    <a:lnTo>
                      <a:pt x="99" y="727"/>
                    </a:lnTo>
                    <a:lnTo>
                      <a:pt x="69" y="704"/>
                    </a:lnTo>
                    <a:lnTo>
                      <a:pt x="38" y="667"/>
                    </a:lnTo>
                    <a:lnTo>
                      <a:pt x="25" y="622"/>
                    </a:lnTo>
                    <a:lnTo>
                      <a:pt x="23" y="574"/>
                    </a:lnTo>
                    <a:lnTo>
                      <a:pt x="25" y="519"/>
                    </a:lnTo>
                    <a:lnTo>
                      <a:pt x="54" y="473"/>
                    </a:lnTo>
                    <a:lnTo>
                      <a:pt x="83" y="421"/>
                    </a:lnTo>
                    <a:lnTo>
                      <a:pt x="99" y="388"/>
                    </a:lnTo>
                    <a:lnTo>
                      <a:pt x="92" y="338"/>
                    </a:lnTo>
                    <a:lnTo>
                      <a:pt x="70" y="301"/>
                    </a:lnTo>
                    <a:lnTo>
                      <a:pt x="41" y="263"/>
                    </a:lnTo>
                    <a:lnTo>
                      <a:pt x="10" y="211"/>
                    </a:lnTo>
                    <a:lnTo>
                      <a:pt x="0" y="157"/>
                    </a:lnTo>
                    <a:lnTo>
                      <a:pt x="7" y="105"/>
                    </a:lnTo>
                    <a:lnTo>
                      <a:pt x="25" y="64"/>
                    </a:lnTo>
                    <a:lnTo>
                      <a:pt x="54" y="38"/>
                    </a:lnTo>
                    <a:lnTo>
                      <a:pt x="86" y="15"/>
                    </a:lnTo>
                    <a:close/>
                  </a:path>
                </a:pathLst>
              </a:custGeom>
              <a:solidFill>
                <a:srgbClr val="CC99FF"/>
              </a:solidFill>
              <a:ln w="9525">
                <a:noFill/>
                <a:round/>
                <a:headEnd/>
                <a:tailEnd/>
              </a:ln>
            </p:spPr>
            <p:txBody>
              <a:bodyPr/>
              <a:lstStyle/>
              <a:p>
                <a:endParaRPr lang="fa-IR"/>
              </a:p>
            </p:txBody>
          </p:sp>
          <p:sp>
            <p:nvSpPr>
              <p:cNvPr id="11" name="Freeform 36"/>
              <p:cNvSpPr>
                <a:spLocks/>
              </p:cNvSpPr>
              <p:nvPr/>
            </p:nvSpPr>
            <p:spPr bwMode="auto">
              <a:xfrm>
                <a:off x="3149" y="1771"/>
                <a:ext cx="1007" cy="523"/>
              </a:xfrm>
              <a:custGeom>
                <a:avLst/>
                <a:gdLst>
                  <a:gd name="T0" fmla="*/ 58 w 1007"/>
                  <a:gd name="T1" fmla="*/ 379 h 523"/>
                  <a:gd name="T2" fmla="*/ 28 w 1007"/>
                  <a:gd name="T3" fmla="*/ 389 h 523"/>
                  <a:gd name="T4" fmla="*/ 0 w 1007"/>
                  <a:gd name="T5" fmla="*/ 427 h 523"/>
                  <a:gd name="T6" fmla="*/ 16 w 1007"/>
                  <a:gd name="T7" fmla="*/ 465 h 523"/>
                  <a:gd name="T8" fmla="*/ 72 w 1007"/>
                  <a:gd name="T9" fmla="*/ 495 h 523"/>
                  <a:gd name="T10" fmla="*/ 178 w 1007"/>
                  <a:gd name="T11" fmla="*/ 517 h 523"/>
                  <a:gd name="T12" fmla="*/ 271 w 1007"/>
                  <a:gd name="T13" fmla="*/ 523 h 523"/>
                  <a:gd name="T14" fmla="*/ 404 w 1007"/>
                  <a:gd name="T15" fmla="*/ 510 h 523"/>
                  <a:gd name="T16" fmla="*/ 517 w 1007"/>
                  <a:gd name="T17" fmla="*/ 495 h 523"/>
                  <a:gd name="T18" fmla="*/ 555 w 1007"/>
                  <a:gd name="T19" fmla="*/ 495 h 523"/>
                  <a:gd name="T20" fmla="*/ 582 w 1007"/>
                  <a:gd name="T21" fmla="*/ 481 h 523"/>
                  <a:gd name="T22" fmla="*/ 607 w 1007"/>
                  <a:gd name="T23" fmla="*/ 440 h 523"/>
                  <a:gd name="T24" fmla="*/ 652 w 1007"/>
                  <a:gd name="T25" fmla="*/ 371 h 523"/>
                  <a:gd name="T26" fmla="*/ 710 w 1007"/>
                  <a:gd name="T27" fmla="*/ 322 h 523"/>
                  <a:gd name="T28" fmla="*/ 772 w 1007"/>
                  <a:gd name="T29" fmla="*/ 261 h 523"/>
                  <a:gd name="T30" fmla="*/ 823 w 1007"/>
                  <a:gd name="T31" fmla="*/ 223 h 523"/>
                  <a:gd name="T32" fmla="*/ 878 w 1007"/>
                  <a:gd name="T33" fmla="*/ 192 h 523"/>
                  <a:gd name="T34" fmla="*/ 942 w 1007"/>
                  <a:gd name="T35" fmla="*/ 177 h 523"/>
                  <a:gd name="T36" fmla="*/ 978 w 1007"/>
                  <a:gd name="T37" fmla="*/ 162 h 523"/>
                  <a:gd name="T38" fmla="*/ 1007 w 1007"/>
                  <a:gd name="T39" fmla="*/ 137 h 523"/>
                  <a:gd name="T40" fmla="*/ 994 w 1007"/>
                  <a:gd name="T41" fmla="*/ 102 h 523"/>
                  <a:gd name="T42" fmla="*/ 949 w 1007"/>
                  <a:gd name="T43" fmla="*/ 92 h 523"/>
                  <a:gd name="T44" fmla="*/ 914 w 1007"/>
                  <a:gd name="T45" fmla="*/ 77 h 523"/>
                  <a:gd name="T46" fmla="*/ 904 w 1007"/>
                  <a:gd name="T47" fmla="*/ 33 h 523"/>
                  <a:gd name="T48" fmla="*/ 878 w 1007"/>
                  <a:gd name="T49" fmla="*/ 0 h 523"/>
                  <a:gd name="T50" fmla="*/ 845 w 1007"/>
                  <a:gd name="T51" fmla="*/ 16 h 523"/>
                  <a:gd name="T52" fmla="*/ 847 w 1007"/>
                  <a:gd name="T53" fmla="*/ 71 h 523"/>
                  <a:gd name="T54" fmla="*/ 878 w 1007"/>
                  <a:gd name="T55" fmla="*/ 115 h 523"/>
                  <a:gd name="T56" fmla="*/ 862 w 1007"/>
                  <a:gd name="T57" fmla="*/ 140 h 523"/>
                  <a:gd name="T58" fmla="*/ 810 w 1007"/>
                  <a:gd name="T59" fmla="*/ 182 h 523"/>
                  <a:gd name="T60" fmla="*/ 727 w 1007"/>
                  <a:gd name="T61" fmla="*/ 230 h 523"/>
                  <a:gd name="T62" fmla="*/ 637 w 1007"/>
                  <a:gd name="T63" fmla="*/ 291 h 523"/>
                  <a:gd name="T64" fmla="*/ 575 w 1007"/>
                  <a:gd name="T65" fmla="*/ 348 h 523"/>
                  <a:gd name="T66" fmla="*/ 533 w 1007"/>
                  <a:gd name="T67" fmla="*/ 402 h 523"/>
                  <a:gd name="T68" fmla="*/ 503 w 1007"/>
                  <a:gd name="T69" fmla="*/ 412 h 523"/>
                  <a:gd name="T70" fmla="*/ 440 w 1007"/>
                  <a:gd name="T71" fmla="*/ 417 h 523"/>
                  <a:gd name="T72" fmla="*/ 323 w 1007"/>
                  <a:gd name="T73" fmla="*/ 420 h 523"/>
                  <a:gd name="T74" fmla="*/ 225 w 1007"/>
                  <a:gd name="T75" fmla="*/ 420 h 523"/>
                  <a:gd name="T76" fmla="*/ 142 w 1007"/>
                  <a:gd name="T77" fmla="*/ 405 h 523"/>
                  <a:gd name="T78" fmla="*/ 58 w 1007"/>
                  <a:gd name="T79" fmla="*/ 379 h 52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07"/>
                  <a:gd name="T121" fmla="*/ 0 h 523"/>
                  <a:gd name="T122" fmla="*/ 1007 w 1007"/>
                  <a:gd name="T123" fmla="*/ 523 h 52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07" h="523">
                    <a:moveTo>
                      <a:pt x="58" y="379"/>
                    </a:moveTo>
                    <a:lnTo>
                      <a:pt x="28" y="389"/>
                    </a:lnTo>
                    <a:lnTo>
                      <a:pt x="0" y="427"/>
                    </a:lnTo>
                    <a:lnTo>
                      <a:pt x="16" y="465"/>
                    </a:lnTo>
                    <a:lnTo>
                      <a:pt x="72" y="495"/>
                    </a:lnTo>
                    <a:lnTo>
                      <a:pt x="178" y="517"/>
                    </a:lnTo>
                    <a:lnTo>
                      <a:pt x="271" y="523"/>
                    </a:lnTo>
                    <a:lnTo>
                      <a:pt x="404" y="510"/>
                    </a:lnTo>
                    <a:lnTo>
                      <a:pt x="517" y="495"/>
                    </a:lnTo>
                    <a:lnTo>
                      <a:pt x="555" y="495"/>
                    </a:lnTo>
                    <a:lnTo>
                      <a:pt x="582" y="481"/>
                    </a:lnTo>
                    <a:lnTo>
                      <a:pt x="607" y="440"/>
                    </a:lnTo>
                    <a:lnTo>
                      <a:pt x="652" y="371"/>
                    </a:lnTo>
                    <a:lnTo>
                      <a:pt x="710" y="322"/>
                    </a:lnTo>
                    <a:lnTo>
                      <a:pt x="772" y="261"/>
                    </a:lnTo>
                    <a:lnTo>
                      <a:pt x="823" y="223"/>
                    </a:lnTo>
                    <a:lnTo>
                      <a:pt x="878" y="192"/>
                    </a:lnTo>
                    <a:lnTo>
                      <a:pt x="942" y="177"/>
                    </a:lnTo>
                    <a:lnTo>
                      <a:pt x="978" y="162"/>
                    </a:lnTo>
                    <a:lnTo>
                      <a:pt x="1007" y="137"/>
                    </a:lnTo>
                    <a:lnTo>
                      <a:pt x="994" y="102"/>
                    </a:lnTo>
                    <a:lnTo>
                      <a:pt x="949" y="92"/>
                    </a:lnTo>
                    <a:lnTo>
                      <a:pt x="914" y="77"/>
                    </a:lnTo>
                    <a:lnTo>
                      <a:pt x="904" y="33"/>
                    </a:lnTo>
                    <a:lnTo>
                      <a:pt x="878" y="0"/>
                    </a:lnTo>
                    <a:lnTo>
                      <a:pt x="845" y="16"/>
                    </a:lnTo>
                    <a:lnTo>
                      <a:pt x="847" y="71"/>
                    </a:lnTo>
                    <a:lnTo>
                      <a:pt x="878" y="115"/>
                    </a:lnTo>
                    <a:lnTo>
                      <a:pt x="862" y="140"/>
                    </a:lnTo>
                    <a:lnTo>
                      <a:pt x="810" y="182"/>
                    </a:lnTo>
                    <a:lnTo>
                      <a:pt x="727" y="230"/>
                    </a:lnTo>
                    <a:lnTo>
                      <a:pt x="637" y="291"/>
                    </a:lnTo>
                    <a:lnTo>
                      <a:pt x="575" y="348"/>
                    </a:lnTo>
                    <a:lnTo>
                      <a:pt x="533" y="402"/>
                    </a:lnTo>
                    <a:lnTo>
                      <a:pt x="503" y="412"/>
                    </a:lnTo>
                    <a:lnTo>
                      <a:pt x="440" y="417"/>
                    </a:lnTo>
                    <a:lnTo>
                      <a:pt x="323" y="420"/>
                    </a:lnTo>
                    <a:lnTo>
                      <a:pt x="225" y="420"/>
                    </a:lnTo>
                    <a:lnTo>
                      <a:pt x="142" y="405"/>
                    </a:lnTo>
                    <a:lnTo>
                      <a:pt x="58" y="379"/>
                    </a:lnTo>
                    <a:close/>
                  </a:path>
                </a:pathLst>
              </a:custGeom>
              <a:solidFill>
                <a:srgbClr val="CC99FF"/>
              </a:solidFill>
              <a:ln w="9525">
                <a:noFill/>
                <a:round/>
                <a:headEnd/>
                <a:tailEnd/>
              </a:ln>
            </p:spPr>
            <p:txBody>
              <a:bodyPr/>
              <a:lstStyle/>
              <a:p>
                <a:endParaRPr lang="fa-IR"/>
              </a:p>
            </p:txBody>
          </p:sp>
          <p:sp>
            <p:nvSpPr>
              <p:cNvPr id="12" name="Freeform 37"/>
              <p:cNvSpPr>
                <a:spLocks/>
              </p:cNvSpPr>
              <p:nvPr/>
            </p:nvSpPr>
            <p:spPr bwMode="auto">
              <a:xfrm>
                <a:off x="3187" y="1670"/>
                <a:ext cx="530" cy="641"/>
              </a:xfrm>
              <a:custGeom>
                <a:avLst/>
                <a:gdLst>
                  <a:gd name="T0" fmla="*/ 45 w 530"/>
                  <a:gd name="T1" fmla="*/ 458 h 641"/>
                  <a:gd name="T2" fmla="*/ 6 w 530"/>
                  <a:gd name="T3" fmla="*/ 468 h 641"/>
                  <a:gd name="T4" fmla="*/ 0 w 530"/>
                  <a:gd name="T5" fmla="*/ 503 h 641"/>
                  <a:gd name="T6" fmla="*/ 30 w 530"/>
                  <a:gd name="T7" fmla="*/ 551 h 641"/>
                  <a:gd name="T8" fmla="*/ 90 w 530"/>
                  <a:gd name="T9" fmla="*/ 586 h 641"/>
                  <a:gd name="T10" fmla="*/ 159 w 530"/>
                  <a:gd name="T11" fmla="*/ 618 h 641"/>
                  <a:gd name="T12" fmla="*/ 262 w 530"/>
                  <a:gd name="T13" fmla="*/ 641 h 641"/>
                  <a:gd name="T14" fmla="*/ 386 w 530"/>
                  <a:gd name="T15" fmla="*/ 641 h 641"/>
                  <a:gd name="T16" fmla="*/ 416 w 530"/>
                  <a:gd name="T17" fmla="*/ 638 h 641"/>
                  <a:gd name="T18" fmla="*/ 424 w 530"/>
                  <a:gd name="T19" fmla="*/ 571 h 641"/>
                  <a:gd name="T20" fmla="*/ 437 w 530"/>
                  <a:gd name="T21" fmla="*/ 480 h 641"/>
                  <a:gd name="T22" fmla="*/ 440 w 530"/>
                  <a:gd name="T23" fmla="*/ 378 h 641"/>
                  <a:gd name="T24" fmla="*/ 444 w 530"/>
                  <a:gd name="T25" fmla="*/ 321 h 641"/>
                  <a:gd name="T26" fmla="*/ 454 w 530"/>
                  <a:gd name="T27" fmla="*/ 276 h 641"/>
                  <a:gd name="T28" fmla="*/ 482 w 530"/>
                  <a:gd name="T29" fmla="*/ 254 h 641"/>
                  <a:gd name="T30" fmla="*/ 530 w 530"/>
                  <a:gd name="T31" fmla="*/ 241 h 641"/>
                  <a:gd name="T32" fmla="*/ 527 w 530"/>
                  <a:gd name="T33" fmla="*/ 216 h 641"/>
                  <a:gd name="T34" fmla="*/ 447 w 530"/>
                  <a:gd name="T35" fmla="*/ 216 h 641"/>
                  <a:gd name="T36" fmla="*/ 428 w 530"/>
                  <a:gd name="T37" fmla="*/ 166 h 641"/>
                  <a:gd name="T38" fmla="*/ 406 w 530"/>
                  <a:gd name="T39" fmla="*/ 135 h 641"/>
                  <a:gd name="T40" fmla="*/ 402 w 530"/>
                  <a:gd name="T41" fmla="*/ 96 h 641"/>
                  <a:gd name="T42" fmla="*/ 421 w 530"/>
                  <a:gd name="T43" fmla="*/ 61 h 641"/>
                  <a:gd name="T44" fmla="*/ 454 w 530"/>
                  <a:gd name="T45" fmla="*/ 52 h 641"/>
                  <a:gd name="T46" fmla="*/ 462 w 530"/>
                  <a:gd name="T47" fmla="*/ 28 h 641"/>
                  <a:gd name="T48" fmla="*/ 421 w 530"/>
                  <a:gd name="T49" fmla="*/ 6 h 641"/>
                  <a:gd name="T50" fmla="*/ 368 w 530"/>
                  <a:gd name="T51" fmla="*/ 0 h 641"/>
                  <a:gd name="T52" fmla="*/ 338 w 530"/>
                  <a:gd name="T53" fmla="*/ 16 h 641"/>
                  <a:gd name="T54" fmla="*/ 316 w 530"/>
                  <a:gd name="T55" fmla="*/ 61 h 641"/>
                  <a:gd name="T56" fmla="*/ 300 w 530"/>
                  <a:gd name="T57" fmla="*/ 90 h 641"/>
                  <a:gd name="T58" fmla="*/ 310 w 530"/>
                  <a:gd name="T59" fmla="*/ 135 h 641"/>
                  <a:gd name="T60" fmla="*/ 326 w 530"/>
                  <a:gd name="T61" fmla="*/ 180 h 641"/>
                  <a:gd name="T62" fmla="*/ 364 w 530"/>
                  <a:gd name="T63" fmla="*/ 224 h 641"/>
                  <a:gd name="T64" fmla="*/ 399 w 530"/>
                  <a:gd name="T65" fmla="*/ 249 h 641"/>
                  <a:gd name="T66" fmla="*/ 402 w 530"/>
                  <a:gd name="T67" fmla="*/ 301 h 641"/>
                  <a:gd name="T68" fmla="*/ 393 w 530"/>
                  <a:gd name="T69" fmla="*/ 400 h 641"/>
                  <a:gd name="T70" fmla="*/ 383 w 530"/>
                  <a:gd name="T71" fmla="*/ 475 h 641"/>
                  <a:gd name="T72" fmla="*/ 355 w 530"/>
                  <a:gd name="T73" fmla="*/ 548 h 641"/>
                  <a:gd name="T74" fmla="*/ 341 w 530"/>
                  <a:gd name="T75" fmla="*/ 555 h 641"/>
                  <a:gd name="T76" fmla="*/ 262 w 530"/>
                  <a:gd name="T77" fmla="*/ 548 h 641"/>
                  <a:gd name="T78" fmla="*/ 189 w 530"/>
                  <a:gd name="T79" fmla="*/ 528 h 641"/>
                  <a:gd name="T80" fmla="*/ 144 w 530"/>
                  <a:gd name="T81" fmla="*/ 497 h 641"/>
                  <a:gd name="T82" fmla="*/ 96 w 530"/>
                  <a:gd name="T83" fmla="*/ 475 h 641"/>
                  <a:gd name="T84" fmla="*/ 45 w 530"/>
                  <a:gd name="T85" fmla="*/ 458 h 64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30"/>
                  <a:gd name="T130" fmla="*/ 0 h 641"/>
                  <a:gd name="T131" fmla="*/ 530 w 530"/>
                  <a:gd name="T132" fmla="*/ 641 h 64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30" h="641">
                    <a:moveTo>
                      <a:pt x="45" y="458"/>
                    </a:moveTo>
                    <a:lnTo>
                      <a:pt x="6" y="468"/>
                    </a:lnTo>
                    <a:lnTo>
                      <a:pt x="0" y="503"/>
                    </a:lnTo>
                    <a:lnTo>
                      <a:pt x="30" y="551"/>
                    </a:lnTo>
                    <a:lnTo>
                      <a:pt x="90" y="586"/>
                    </a:lnTo>
                    <a:lnTo>
                      <a:pt x="159" y="618"/>
                    </a:lnTo>
                    <a:lnTo>
                      <a:pt x="262" y="641"/>
                    </a:lnTo>
                    <a:lnTo>
                      <a:pt x="386" y="641"/>
                    </a:lnTo>
                    <a:lnTo>
                      <a:pt x="416" y="638"/>
                    </a:lnTo>
                    <a:lnTo>
                      <a:pt x="424" y="571"/>
                    </a:lnTo>
                    <a:lnTo>
                      <a:pt x="437" y="480"/>
                    </a:lnTo>
                    <a:lnTo>
                      <a:pt x="440" y="378"/>
                    </a:lnTo>
                    <a:lnTo>
                      <a:pt x="444" y="321"/>
                    </a:lnTo>
                    <a:lnTo>
                      <a:pt x="454" y="276"/>
                    </a:lnTo>
                    <a:lnTo>
                      <a:pt x="482" y="254"/>
                    </a:lnTo>
                    <a:lnTo>
                      <a:pt x="530" y="241"/>
                    </a:lnTo>
                    <a:lnTo>
                      <a:pt x="527" y="216"/>
                    </a:lnTo>
                    <a:lnTo>
                      <a:pt x="447" y="216"/>
                    </a:lnTo>
                    <a:lnTo>
                      <a:pt x="428" y="166"/>
                    </a:lnTo>
                    <a:lnTo>
                      <a:pt x="406" y="135"/>
                    </a:lnTo>
                    <a:lnTo>
                      <a:pt x="402" y="96"/>
                    </a:lnTo>
                    <a:lnTo>
                      <a:pt x="421" y="61"/>
                    </a:lnTo>
                    <a:lnTo>
                      <a:pt x="454" y="52"/>
                    </a:lnTo>
                    <a:lnTo>
                      <a:pt x="462" y="28"/>
                    </a:lnTo>
                    <a:lnTo>
                      <a:pt x="421" y="6"/>
                    </a:lnTo>
                    <a:lnTo>
                      <a:pt x="368" y="0"/>
                    </a:lnTo>
                    <a:lnTo>
                      <a:pt x="338" y="16"/>
                    </a:lnTo>
                    <a:lnTo>
                      <a:pt x="316" y="61"/>
                    </a:lnTo>
                    <a:lnTo>
                      <a:pt x="300" y="90"/>
                    </a:lnTo>
                    <a:lnTo>
                      <a:pt x="310" y="135"/>
                    </a:lnTo>
                    <a:lnTo>
                      <a:pt x="326" y="180"/>
                    </a:lnTo>
                    <a:lnTo>
                      <a:pt x="364" y="224"/>
                    </a:lnTo>
                    <a:lnTo>
                      <a:pt x="399" y="249"/>
                    </a:lnTo>
                    <a:lnTo>
                      <a:pt x="402" y="301"/>
                    </a:lnTo>
                    <a:lnTo>
                      <a:pt x="393" y="400"/>
                    </a:lnTo>
                    <a:lnTo>
                      <a:pt x="383" y="475"/>
                    </a:lnTo>
                    <a:lnTo>
                      <a:pt x="355" y="548"/>
                    </a:lnTo>
                    <a:lnTo>
                      <a:pt x="341" y="555"/>
                    </a:lnTo>
                    <a:lnTo>
                      <a:pt x="262" y="548"/>
                    </a:lnTo>
                    <a:lnTo>
                      <a:pt x="189" y="528"/>
                    </a:lnTo>
                    <a:lnTo>
                      <a:pt x="144" y="497"/>
                    </a:lnTo>
                    <a:lnTo>
                      <a:pt x="96" y="475"/>
                    </a:lnTo>
                    <a:lnTo>
                      <a:pt x="45" y="458"/>
                    </a:lnTo>
                    <a:close/>
                  </a:path>
                </a:pathLst>
              </a:custGeom>
              <a:solidFill>
                <a:srgbClr val="CC99FF"/>
              </a:solidFill>
              <a:ln w="9525">
                <a:noFill/>
                <a:round/>
                <a:headEnd/>
                <a:tailEnd/>
              </a:ln>
            </p:spPr>
            <p:txBody>
              <a:bodyPr/>
              <a:lstStyle/>
              <a:p>
                <a:endParaRPr lang="fa-IR"/>
              </a:p>
            </p:txBody>
          </p:sp>
          <p:sp>
            <p:nvSpPr>
              <p:cNvPr id="13" name="Freeform 38"/>
              <p:cNvSpPr>
                <a:spLocks/>
              </p:cNvSpPr>
              <p:nvPr/>
            </p:nvSpPr>
            <p:spPr bwMode="auto">
              <a:xfrm>
                <a:off x="3113" y="2667"/>
                <a:ext cx="371" cy="1069"/>
              </a:xfrm>
              <a:custGeom>
                <a:avLst/>
                <a:gdLst>
                  <a:gd name="T0" fmla="*/ 22 w 371"/>
                  <a:gd name="T1" fmla="*/ 143 h 1069"/>
                  <a:gd name="T2" fmla="*/ 12 w 371"/>
                  <a:gd name="T3" fmla="*/ 88 h 1069"/>
                  <a:gd name="T4" fmla="*/ 22 w 371"/>
                  <a:gd name="T5" fmla="*/ 36 h 1069"/>
                  <a:gd name="T6" fmla="*/ 60 w 371"/>
                  <a:gd name="T7" fmla="*/ 0 h 1069"/>
                  <a:gd name="T8" fmla="*/ 104 w 371"/>
                  <a:gd name="T9" fmla="*/ 13 h 1069"/>
                  <a:gd name="T10" fmla="*/ 145 w 371"/>
                  <a:gd name="T11" fmla="*/ 58 h 1069"/>
                  <a:gd name="T12" fmla="*/ 157 w 371"/>
                  <a:gd name="T13" fmla="*/ 133 h 1069"/>
                  <a:gd name="T14" fmla="*/ 167 w 371"/>
                  <a:gd name="T15" fmla="*/ 252 h 1069"/>
                  <a:gd name="T16" fmla="*/ 166 w 371"/>
                  <a:gd name="T17" fmla="*/ 359 h 1069"/>
                  <a:gd name="T18" fmla="*/ 152 w 371"/>
                  <a:gd name="T19" fmla="*/ 464 h 1069"/>
                  <a:gd name="T20" fmla="*/ 138 w 371"/>
                  <a:gd name="T21" fmla="*/ 576 h 1069"/>
                  <a:gd name="T22" fmla="*/ 114 w 371"/>
                  <a:gd name="T23" fmla="*/ 664 h 1069"/>
                  <a:gd name="T24" fmla="*/ 104 w 371"/>
                  <a:gd name="T25" fmla="*/ 716 h 1069"/>
                  <a:gd name="T26" fmla="*/ 100 w 371"/>
                  <a:gd name="T27" fmla="*/ 807 h 1069"/>
                  <a:gd name="T28" fmla="*/ 112 w 371"/>
                  <a:gd name="T29" fmla="*/ 868 h 1069"/>
                  <a:gd name="T30" fmla="*/ 135 w 371"/>
                  <a:gd name="T31" fmla="*/ 910 h 1069"/>
                  <a:gd name="T32" fmla="*/ 166 w 371"/>
                  <a:gd name="T33" fmla="*/ 933 h 1069"/>
                  <a:gd name="T34" fmla="*/ 226 w 371"/>
                  <a:gd name="T35" fmla="*/ 962 h 1069"/>
                  <a:gd name="T36" fmla="*/ 311 w 371"/>
                  <a:gd name="T37" fmla="*/ 979 h 1069"/>
                  <a:gd name="T38" fmla="*/ 352 w 371"/>
                  <a:gd name="T39" fmla="*/ 988 h 1069"/>
                  <a:gd name="T40" fmla="*/ 371 w 371"/>
                  <a:gd name="T41" fmla="*/ 1007 h 1069"/>
                  <a:gd name="T42" fmla="*/ 364 w 371"/>
                  <a:gd name="T43" fmla="*/ 1022 h 1069"/>
                  <a:gd name="T44" fmla="*/ 340 w 371"/>
                  <a:gd name="T45" fmla="*/ 1037 h 1069"/>
                  <a:gd name="T46" fmla="*/ 287 w 371"/>
                  <a:gd name="T47" fmla="*/ 1067 h 1069"/>
                  <a:gd name="T48" fmla="*/ 233 w 371"/>
                  <a:gd name="T49" fmla="*/ 1069 h 1069"/>
                  <a:gd name="T50" fmla="*/ 205 w 371"/>
                  <a:gd name="T51" fmla="*/ 1060 h 1069"/>
                  <a:gd name="T52" fmla="*/ 180 w 371"/>
                  <a:gd name="T53" fmla="*/ 1030 h 1069"/>
                  <a:gd name="T54" fmla="*/ 135 w 371"/>
                  <a:gd name="T55" fmla="*/ 999 h 1069"/>
                  <a:gd name="T56" fmla="*/ 60 w 371"/>
                  <a:gd name="T57" fmla="*/ 972 h 1069"/>
                  <a:gd name="T58" fmla="*/ 35 w 371"/>
                  <a:gd name="T59" fmla="*/ 969 h 1069"/>
                  <a:gd name="T60" fmla="*/ 7 w 371"/>
                  <a:gd name="T61" fmla="*/ 962 h 1069"/>
                  <a:gd name="T62" fmla="*/ 0 w 371"/>
                  <a:gd name="T63" fmla="*/ 940 h 1069"/>
                  <a:gd name="T64" fmla="*/ 0 w 371"/>
                  <a:gd name="T65" fmla="*/ 905 h 1069"/>
                  <a:gd name="T66" fmla="*/ 15 w 371"/>
                  <a:gd name="T67" fmla="*/ 872 h 1069"/>
                  <a:gd name="T68" fmla="*/ 38 w 371"/>
                  <a:gd name="T69" fmla="*/ 837 h 1069"/>
                  <a:gd name="T70" fmla="*/ 46 w 371"/>
                  <a:gd name="T71" fmla="*/ 748 h 1069"/>
                  <a:gd name="T72" fmla="*/ 43 w 371"/>
                  <a:gd name="T73" fmla="*/ 643 h 1069"/>
                  <a:gd name="T74" fmla="*/ 50 w 371"/>
                  <a:gd name="T75" fmla="*/ 567 h 1069"/>
                  <a:gd name="T76" fmla="*/ 60 w 371"/>
                  <a:gd name="T77" fmla="*/ 493 h 1069"/>
                  <a:gd name="T78" fmla="*/ 59 w 371"/>
                  <a:gd name="T79" fmla="*/ 427 h 1069"/>
                  <a:gd name="T80" fmla="*/ 46 w 371"/>
                  <a:gd name="T81" fmla="*/ 334 h 1069"/>
                  <a:gd name="T82" fmla="*/ 35 w 371"/>
                  <a:gd name="T83" fmla="*/ 262 h 1069"/>
                  <a:gd name="T84" fmla="*/ 38 w 371"/>
                  <a:gd name="T85" fmla="*/ 188 h 1069"/>
                  <a:gd name="T86" fmla="*/ 22 w 371"/>
                  <a:gd name="T87" fmla="*/ 143 h 106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71"/>
                  <a:gd name="T133" fmla="*/ 0 h 1069"/>
                  <a:gd name="T134" fmla="*/ 371 w 371"/>
                  <a:gd name="T135" fmla="*/ 1069 h 106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71" h="1069">
                    <a:moveTo>
                      <a:pt x="22" y="143"/>
                    </a:moveTo>
                    <a:lnTo>
                      <a:pt x="12" y="88"/>
                    </a:lnTo>
                    <a:lnTo>
                      <a:pt x="22" y="36"/>
                    </a:lnTo>
                    <a:lnTo>
                      <a:pt x="60" y="0"/>
                    </a:lnTo>
                    <a:lnTo>
                      <a:pt x="104" y="13"/>
                    </a:lnTo>
                    <a:lnTo>
                      <a:pt x="145" y="58"/>
                    </a:lnTo>
                    <a:lnTo>
                      <a:pt x="157" y="133"/>
                    </a:lnTo>
                    <a:lnTo>
                      <a:pt x="167" y="252"/>
                    </a:lnTo>
                    <a:lnTo>
                      <a:pt x="166" y="359"/>
                    </a:lnTo>
                    <a:lnTo>
                      <a:pt x="152" y="464"/>
                    </a:lnTo>
                    <a:lnTo>
                      <a:pt x="138" y="576"/>
                    </a:lnTo>
                    <a:lnTo>
                      <a:pt x="114" y="664"/>
                    </a:lnTo>
                    <a:lnTo>
                      <a:pt x="104" y="716"/>
                    </a:lnTo>
                    <a:lnTo>
                      <a:pt x="100" y="807"/>
                    </a:lnTo>
                    <a:lnTo>
                      <a:pt x="112" y="868"/>
                    </a:lnTo>
                    <a:lnTo>
                      <a:pt x="135" y="910"/>
                    </a:lnTo>
                    <a:lnTo>
                      <a:pt x="166" y="933"/>
                    </a:lnTo>
                    <a:lnTo>
                      <a:pt x="226" y="962"/>
                    </a:lnTo>
                    <a:lnTo>
                      <a:pt x="311" y="979"/>
                    </a:lnTo>
                    <a:lnTo>
                      <a:pt x="352" y="988"/>
                    </a:lnTo>
                    <a:lnTo>
                      <a:pt x="371" y="1007"/>
                    </a:lnTo>
                    <a:lnTo>
                      <a:pt x="364" y="1022"/>
                    </a:lnTo>
                    <a:lnTo>
                      <a:pt x="340" y="1037"/>
                    </a:lnTo>
                    <a:lnTo>
                      <a:pt x="287" y="1067"/>
                    </a:lnTo>
                    <a:lnTo>
                      <a:pt x="233" y="1069"/>
                    </a:lnTo>
                    <a:lnTo>
                      <a:pt x="205" y="1060"/>
                    </a:lnTo>
                    <a:lnTo>
                      <a:pt x="180" y="1030"/>
                    </a:lnTo>
                    <a:lnTo>
                      <a:pt x="135" y="999"/>
                    </a:lnTo>
                    <a:lnTo>
                      <a:pt x="60" y="972"/>
                    </a:lnTo>
                    <a:lnTo>
                      <a:pt x="35" y="969"/>
                    </a:lnTo>
                    <a:lnTo>
                      <a:pt x="7" y="962"/>
                    </a:lnTo>
                    <a:lnTo>
                      <a:pt x="0" y="940"/>
                    </a:lnTo>
                    <a:lnTo>
                      <a:pt x="0" y="905"/>
                    </a:lnTo>
                    <a:lnTo>
                      <a:pt x="15" y="872"/>
                    </a:lnTo>
                    <a:lnTo>
                      <a:pt x="38" y="837"/>
                    </a:lnTo>
                    <a:lnTo>
                      <a:pt x="46" y="748"/>
                    </a:lnTo>
                    <a:lnTo>
                      <a:pt x="43" y="643"/>
                    </a:lnTo>
                    <a:lnTo>
                      <a:pt x="50" y="567"/>
                    </a:lnTo>
                    <a:lnTo>
                      <a:pt x="60" y="493"/>
                    </a:lnTo>
                    <a:lnTo>
                      <a:pt x="59" y="427"/>
                    </a:lnTo>
                    <a:lnTo>
                      <a:pt x="46" y="334"/>
                    </a:lnTo>
                    <a:lnTo>
                      <a:pt x="35" y="262"/>
                    </a:lnTo>
                    <a:lnTo>
                      <a:pt x="38" y="188"/>
                    </a:lnTo>
                    <a:lnTo>
                      <a:pt x="22" y="143"/>
                    </a:lnTo>
                    <a:close/>
                  </a:path>
                </a:pathLst>
              </a:custGeom>
              <a:solidFill>
                <a:srgbClr val="CC99FF"/>
              </a:solidFill>
              <a:ln w="9525">
                <a:noFill/>
                <a:round/>
                <a:headEnd/>
                <a:tailEnd/>
              </a:ln>
            </p:spPr>
            <p:txBody>
              <a:bodyPr/>
              <a:lstStyle/>
              <a:p>
                <a:endParaRPr lang="fa-IR"/>
              </a:p>
            </p:txBody>
          </p:sp>
          <p:sp>
            <p:nvSpPr>
              <p:cNvPr id="14" name="Freeform 39"/>
              <p:cNvSpPr>
                <a:spLocks/>
              </p:cNvSpPr>
              <p:nvPr/>
            </p:nvSpPr>
            <p:spPr bwMode="auto">
              <a:xfrm>
                <a:off x="3239" y="2680"/>
                <a:ext cx="423" cy="938"/>
              </a:xfrm>
              <a:custGeom>
                <a:avLst/>
                <a:gdLst>
                  <a:gd name="T0" fmla="*/ 92 w 423"/>
                  <a:gd name="T1" fmla="*/ 0 h 938"/>
                  <a:gd name="T2" fmla="*/ 152 w 423"/>
                  <a:gd name="T3" fmla="*/ 62 h 938"/>
                  <a:gd name="T4" fmla="*/ 188 w 423"/>
                  <a:gd name="T5" fmla="*/ 127 h 938"/>
                  <a:gd name="T6" fmla="*/ 217 w 423"/>
                  <a:gd name="T7" fmla="*/ 201 h 938"/>
                  <a:gd name="T8" fmla="*/ 241 w 423"/>
                  <a:gd name="T9" fmla="*/ 292 h 938"/>
                  <a:gd name="T10" fmla="*/ 251 w 423"/>
                  <a:gd name="T11" fmla="*/ 385 h 938"/>
                  <a:gd name="T12" fmla="*/ 243 w 423"/>
                  <a:gd name="T13" fmla="*/ 472 h 938"/>
                  <a:gd name="T14" fmla="*/ 233 w 423"/>
                  <a:gd name="T15" fmla="*/ 562 h 938"/>
                  <a:gd name="T16" fmla="*/ 220 w 423"/>
                  <a:gd name="T17" fmla="*/ 651 h 938"/>
                  <a:gd name="T18" fmla="*/ 197 w 423"/>
                  <a:gd name="T19" fmla="*/ 737 h 938"/>
                  <a:gd name="T20" fmla="*/ 195 w 423"/>
                  <a:gd name="T21" fmla="*/ 789 h 938"/>
                  <a:gd name="T22" fmla="*/ 203 w 423"/>
                  <a:gd name="T23" fmla="*/ 816 h 938"/>
                  <a:gd name="T24" fmla="*/ 248 w 423"/>
                  <a:gd name="T25" fmla="*/ 825 h 938"/>
                  <a:gd name="T26" fmla="*/ 317 w 423"/>
                  <a:gd name="T27" fmla="*/ 834 h 938"/>
                  <a:gd name="T28" fmla="*/ 395 w 423"/>
                  <a:gd name="T29" fmla="*/ 856 h 938"/>
                  <a:gd name="T30" fmla="*/ 407 w 423"/>
                  <a:gd name="T31" fmla="*/ 876 h 938"/>
                  <a:gd name="T32" fmla="*/ 423 w 423"/>
                  <a:gd name="T33" fmla="*/ 921 h 938"/>
                  <a:gd name="T34" fmla="*/ 416 w 423"/>
                  <a:gd name="T35" fmla="*/ 935 h 938"/>
                  <a:gd name="T36" fmla="*/ 385 w 423"/>
                  <a:gd name="T37" fmla="*/ 938 h 938"/>
                  <a:gd name="T38" fmla="*/ 319 w 423"/>
                  <a:gd name="T39" fmla="*/ 923 h 938"/>
                  <a:gd name="T40" fmla="*/ 255 w 423"/>
                  <a:gd name="T41" fmla="*/ 893 h 938"/>
                  <a:gd name="T42" fmla="*/ 190 w 423"/>
                  <a:gd name="T43" fmla="*/ 886 h 938"/>
                  <a:gd name="T44" fmla="*/ 152 w 423"/>
                  <a:gd name="T45" fmla="*/ 883 h 938"/>
                  <a:gd name="T46" fmla="*/ 112 w 423"/>
                  <a:gd name="T47" fmla="*/ 868 h 938"/>
                  <a:gd name="T48" fmla="*/ 104 w 423"/>
                  <a:gd name="T49" fmla="*/ 841 h 938"/>
                  <a:gd name="T50" fmla="*/ 112 w 423"/>
                  <a:gd name="T51" fmla="*/ 809 h 938"/>
                  <a:gd name="T52" fmla="*/ 137 w 423"/>
                  <a:gd name="T53" fmla="*/ 763 h 938"/>
                  <a:gd name="T54" fmla="*/ 159 w 423"/>
                  <a:gd name="T55" fmla="*/ 711 h 938"/>
                  <a:gd name="T56" fmla="*/ 172 w 423"/>
                  <a:gd name="T57" fmla="*/ 594 h 938"/>
                  <a:gd name="T58" fmla="*/ 172 w 423"/>
                  <a:gd name="T59" fmla="*/ 511 h 938"/>
                  <a:gd name="T60" fmla="*/ 172 w 423"/>
                  <a:gd name="T61" fmla="*/ 449 h 938"/>
                  <a:gd name="T62" fmla="*/ 168 w 423"/>
                  <a:gd name="T63" fmla="*/ 385 h 938"/>
                  <a:gd name="T64" fmla="*/ 152 w 423"/>
                  <a:gd name="T65" fmla="*/ 330 h 938"/>
                  <a:gd name="T66" fmla="*/ 134 w 423"/>
                  <a:gd name="T67" fmla="*/ 265 h 938"/>
                  <a:gd name="T68" fmla="*/ 92 w 423"/>
                  <a:gd name="T69" fmla="*/ 201 h 938"/>
                  <a:gd name="T70" fmla="*/ 58 w 423"/>
                  <a:gd name="T71" fmla="*/ 152 h 938"/>
                  <a:gd name="T72" fmla="*/ 16 w 423"/>
                  <a:gd name="T73" fmla="*/ 90 h 938"/>
                  <a:gd name="T74" fmla="*/ 0 w 423"/>
                  <a:gd name="T75" fmla="*/ 48 h 938"/>
                  <a:gd name="T76" fmla="*/ 16 w 423"/>
                  <a:gd name="T77" fmla="*/ 7 h 938"/>
                  <a:gd name="T78" fmla="*/ 45 w 423"/>
                  <a:gd name="T79" fmla="*/ 0 h 938"/>
                  <a:gd name="T80" fmla="*/ 92 w 423"/>
                  <a:gd name="T81" fmla="*/ 0 h 93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23"/>
                  <a:gd name="T124" fmla="*/ 0 h 938"/>
                  <a:gd name="T125" fmla="*/ 423 w 423"/>
                  <a:gd name="T126" fmla="*/ 938 h 93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23" h="938">
                    <a:moveTo>
                      <a:pt x="92" y="0"/>
                    </a:moveTo>
                    <a:lnTo>
                      <a:pt x="152" y="62"/>
                    </a:lnTo>
                    <a:lnTo>
                      <a:pt x="188" y="127"/>
                    </a:lnTo>
                    <a:lnTo>
                      <a:pt x="217" y="201"/>
                    </a:lnTo>
                    <a:lnTo>
                      <a:pt x="241" y="292"/>
                    </a:lnTo>
                    <a:lnTo>
                      <a:pt x="251" y="385"/>
                    </a:lnTo>
                    <a:lnTo>
                      <a:pt x="243" y="472"/>
                    </a:lnTo>
                    <a:lnTo>
                      <a:pt x="233" y="562"/>
                    </a:lnTo>
                    <a:lnTo>
                      <a:pt x="220" y="651"/>
                    </a:lnTo>
                    <a:lnTo>
                      <a:pt x="197" y="737"/>
                    </a:lnTo>
                    <a:lnTo>
                      <a:pt x="195" y="789"/>
                    </a:lnTo>
                    <a:lnTo>
                      <a:pt x="203" y="816"/>
                    </a:lnTo>
                    <a:lnTo>
                      <a:pt x="248" y="825"/>
                    </a:lnTo>
                    <a:lnTo>
                      <a:pt x="317" y="834"/>
                    </a:lnTo>
                    <a:lnTo>
                      <a:pt x="395" y="856"/>
                    </a:lnTo>
                    <a:lnTo>
                      <a:pt x="407" y="876"/>
                    </a:lnTo>
                    <a:lnTo>
                      <a:pt x="423" y="921"/>
                    </a:lnTo>
                    <a:lnTo>
                      <a:pt x="416" y="935"/>
                    </a:lnTo>
                    <a:lnTo>
                      <a:pt x="385" y="938"/>
                    </a:lnTo>
                    <a:lnTo>
                      <a:pt x="319" y="923"/>
                    </a:lnTo>
                    <a:lnTo>
                      <a:pt x="255" y="893"/>
                    </a:lnTo>
                    <a:lnTo>
                      <a:pt x="190" y="886"/>
                    </a:lnTo>
                    <a:lnTo>
                      <a:pt x="152" y="883"/>
                    </a:lnTo>
                    <a:lnTo>
                      <a:pt x="112" y="868"/>
                    </a:lnTo>
                    <a:lnTo>
                      <a:pt x="104" y="841"/>
                    </a:lnTo>
                    <a:lnTo>
                      <a:pt x="112" y="809"/>
                    </a:lnTo>
                    <a:lnTo>
                      <a:pt x="137" y="763"/>
                    </a:lnTo>
                    <a:lnTo>
                      <a:pt x="159" y="711"/>
                    </a:lnTo>
                    <a:lnTo>
                      <a:pt x="172" y="594"/>
                    </a:lnTo>
                    <a:lnTo>
                      <a:pt x="172" y="511"/>
                    </a:lnTo>
                    <a:lnTo>
                      <a:pt x="172" y="449"/>
                    </a:lnTo>
                    <a:lnTo>
                      <a:pt x="168" y="385"/>
                    </a:lnTo>
                    <a:lnTo>
                      <a:pt x="152" y="330"/>
                    </a:lnTo>
                    <a:lnTo>
                      <a:pt x="134" y="265"/>
                    </a:lnTo>
                    <a:lnTo>
                      <a:pt x="92" y="201"/>
                    </a:lnTo>
                    <a:lnTo>
                      <a:pt x="58" y="152"/>
                    </a:lnTo>
                    <a:lnTo>
                      <a:pt x="16" y="90"/>
                    </a:lnTo>
                    <a:lnTo>
                      <a:pt x="0" y="48"/>
                    </a:lnTo>
                    <a:lnTo>
                      <a:pt x="16" y="7"/>
                    </a:lnTo>
                    <a:lnTo>
                      <a:pt x="45" y="0"/>
                    </a:lnTo>
                    <a:lnTo>
                      <a:pt x="92" y="0"/>
                    </a:lnTo>
                    <a:close/>
                  </a:path>
                </a:pathLst>
              </a:custGeom>
              <a:solidFill>
                <a:srgbClr val="CC99FF"/>
              </a:solidFill>
              <a:ln w="9525">
                <a:noFill/>
                <a:round/>
                <a:headEnd/>
                <a:tailEnd/>
              </a:ln>
            </p:spPr>
            <p:txBody>
              <a:bodyPr/>
              <a:lstStyle/>
              <a:p>
                <a:endParaRPr lang="fa-IR"/>
              </a:p>
            </p:txBody>
          </p:sp>
        </p:grpSp>
      </p:grpSp>
    </p:spTree>
  </p:cSld>
  <p:clrMapOvr>
    <a:masterClrMapping/>
  </p:clrMapOvr>
  <p:transition>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استاندارد هایی برای اطلاعات حسابداری</a:t>
            </a:r>
            <a:endParaRPr lang="fa-IR" dirty="0">
              <a:solidFill>
                <a:srgbClr val="92D050"/>
              </a:solidFill>
            </a:endParaRPr>
          </a:p>
        </p:txBody>
      </p:sp>
      <p:sp>
        <p:nvSpPr>
          <p:cNvPr id="3" name="Content Placeholder 2"/>
          <p:cNvSpPr>
            <a:spLocks noGrp="1"/>
          </p:cNvSpPr>
          <p:nvPr>
            <p:ph idx="1"/>
          </p:nvPr>
        </p:nvSpPr>
        <p:spPr/>
        <p:txBody>
          <a:bodyPr>
            <a:normAutofit lnSpcReduction="10000"/>
          </a:bodyPr>
          <a:lstStyle/>
          <a:p>
            <a:r>
              <a:rPr lang="fa-IR" dirty="0" smtClean="0">
                <a:solidFill>
                  <a:srgbClr val="FFC000"/>
                </a:solidFill>
              </a:rPr>
              <a:t>مربوط </a:t>
            </a:r>
            <a:r>
              <a:rPr lang="fa-IR" sz="3200" dirty="0" smtClean="0">
                <a:solidFill>
                  <a:srgbClr val="FFC000"/>
                </a:solidFill>
              </a:rPr>
              <a:t>بودن:</a:t>
            </a:r>
            <a:r>
              <a:rPr lang="fa-IR" sz="2200" dirty="0" smtClean="0"/>
              <a:t>با سودمندی برای اتخاذ تصمیمات مرتبط است وریشه در چهار هدفی دارد که برای انواع اطلاعات مطرح شده اند</a:t>
            </a:r>
          </a:p>
          <a:p>
            <a:pPr>
              <a:buNone/>
            </a:pPr>
            <a:r>
              <a:rPr lang="fa-IR" dirty="0" smtClean="0">
                <a:solidFill>
                  <a:srgbClr val="FFC000"/>
                </a:solidFill>
              </a:rPr>
              <a:t>قابلیت تایید:</a:t>
            </a:r>
            <a:r>
              <a:rPr lang="fa-IR" sz="2000" dirty="0" smtClean="0"/>
              <a:t>به عنوان یک واژه مناسب برای توصیف مقدار اماری توافق میان اندازه گیران</a:t>
            </a:r>
            <a:r>
              <a:rPr lang="en-US" sz="2000" dirty="0" smtClean="0"/>
              <a:t>,</a:t>
            </a:r>
            <a:r>
              <a:rPr lang="fa-IR" sz="2000" dirty="0" smtClean="0"/>
              <a:t>جایگزین واژه عینیت شده باشد بنابر این جنبه ای از تئوری اندازه گیری است</a:t>
            </a:r>
            <a:endParaRPr lang="fa-IR" sz="2000" dirty="0" smtClean="0">
              <a:solidFill>
                <a:srgbClr val="FFC000"/>
              </a:solidFill>
            </a:endParaRPr>
          </a:p>
          <a:p>
            <a:pPr>
              <a:buNone/>
            </a:pPr>
            <a:r>
              <a:rPr lang="fa-IR" dirty="0" smtClean="0">
                <a:solidFill>
                  <a:srgbClr val="FFC000"/>
                </a:solidFill>
              </a:rPr>
              <a:t>نداشتن سویه:</a:t>
            </a:r>
            <a:r>
              <a:rPr lang="fa-IR" sz="2000" dirty="0" smtClean="0"/>
              <a:t>نداشتن سویه مکمل ویژگی کیفی بی طرفی است وبا تهیه صورت های مالی مرتبط است</a:t>
            </a:r>
            <a:endParaRPr lang="fa-IR" sz="2000" dirty="0" smtClean="0">
              <a:solidFill>
                <a:srgbClr val="FFC000"/>
              </a:solidFill>
            </a:endParaRPr>
          </a:p>
          <a:p>
            <a:pPr>
              <a:buNone/>
            </a:pPr>
            <a:r>
              <a:rPr lang="fa-IR" dirty="0" smtClean="0">
                <a:solidFill>
                  <a:srgbClr val="FFC000"/>
                </a:solidFill>
              </a:rPr>
              <a:t>کمی بودن:</a:t>
            </a:r>
            <a:r>
              <a:rPr lang="fa-IR" sz="2000" dirty="0" smtClean="0"/>
              <a:t>رابطه نزدیکی با تئوری اندازه گیری دارد</a:t>
            </a:r>
            <a:r>
              <a:rPr lang="en-US" sz="2000" dirty="0" smtClean="0"/>
              <a:t>,</a:t>
            </a:r>
            <a:r>
              <a:rPr lang="fa-IR" sz="2000" dirty="0" smtClean="0"/>
              <a:t>مشکل کوچک چنین استانداردی این است که از انجا که قابلیت تایید جنبه ای از</a:t>
            </a:r>
            <a:r>
              <a:rPr lang="fa-IR" sz="3200" dirty="0" smtClean="0"/>
              <a:t> </a:t>
            </a:r>
            <a:r>
              <a:rPr lang="fa-IR" sz="2000" dirty="0" smtClean="0"/>
              <a:t>تئوری اندازه گیری است به نظر میرسد استاندارد قابلیت تایید زیر مجموعه کمی بودن است</a:t>
            </a:r>
            <a:endParaRPr lang="fa-IR" sz="2000" dirty="0"/>
          </a:p>
        </p:txBody>
      </p:sp>
    </p:spTree>
  </p:cSld>
  <p:clrMapOvr>
    <a:masterClrMapping/>
  </p:clrMapOvr>
  <p:transition>
    <p:strips dir="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پنج رهنمود برای مخابره اطلاعات حسابداری</a:t>
            </a:r>
            <a:endParaRPr lang="fa-IR" dirty="0">
              <a:solidFill>
                <a:srgbClr val="92D050"/>
              </a:solidFill>
            </a:endParaRPr>
          </a:p>
        </p:txBody>
      </p:sp>
      <p:sp>
        <p:nvSpPr>
          <p:cNvPr id="3" name="Content Placeholder 2"/>
          <p:cNvSpPr>
            <a:spLocks noGrp="1"/>
          </p:cNvSpPr>
          <p:nvPr>
            <p:ph idx="1"/>
          </p:nvPr>
        </p:nvSpPr>
        <p:spPr/>
        <p:txBody>
          <a:bodyPr/>
          <a:lstStyle/>
          <a:p>
            <a:r>
              <a:rPr lang="fa-IR" dirty="0" smtClean="0"/>
              <a:t>مناسب بودن برای استفاده مورد انتظار</a:t>
            </a:r>
          </a:p>
          <a:p>
            <a:r>
              <a:rPr lang="fa-IR" dirty="0" smtClean="0"/>
              <a:t>افشای روابط مهم</a:t>
            </a:r>
          </a:p>
          <a:p>
            <a:r>
              <a:rPr lang="fa-IR" dirty="0" smtClean="0"/>
              <a:t>شمول اطلاعات محیطی</a:t>
            </a:r>
          </a:p>
          <a:p>
            <a:r>
              <a:rPr lang="fa-IR" dirty="0" smtClean="0"/>
              <a:t>یکنواختی رویه های عمل درون شرکت ومیان شرکت ها</a:t>
            </a:r>
          </a:p>
          <a:p>
            <a:r>
              <a:rPr lang="fa-IR" dirty="0" smtClean="0"/>
              <a:t>یکنواختی رویه های عمل در طی زمان</a:t>
            </a:r>
          </a:p>
          <a:p>
            <a:endParaRPr lang="fa-IR" dirty="0" smtClean="0"/>
          </a:p>
          <a:p>
            <a:pPr>
              <a:buNone/>
            </a:pPr>
            <a:endParaRPr lang="fa-IR" dirty="0"/>
          </a:p>
        </p:txBody>
      </p:sp>
    </p:spTree>
  </p:cSld>
  <p:clrMapOvr>
    <a:masterClrMapping/>
  </p:clrMapOvr>
  <p:transition>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92D050"/>
                </a:solidFill>
              </a:rPr>
              <a:t>نتیجه گیری در مورد </a:t>
            </a:r>
            <a:r>
              <a:rPr lang="en-US" dirty="0" smtClean="0">
                <a:solidFill>
                  <a:srgbClr val="92D050"/>
                </a:solidFill>
              </a:rPr>
              <a:t>ASOBAT</a:t>
            </a:r>
            <a:endParaRPr lang="fa-IR" dirty="0">
              <a:solidFill>
                <a:srgbClr val="92D050"/>
              </a:solidFill>
            </a:endParaRPr>
          </a:p>
        </p:txBody>
      </p:sp>
      <p:sp>
        <p:nvSpPr>
          <p:cNvPr id="3" name="Content Placeholder 2"/>
          <p:cNvSpPr>
            <a:spLocks noGrp="1"/>
          </p:cNvSpPr>
          <p:nvPr>
            <p:ph idx="1"/>
          </p:nvPr>
        </p:nvSpPr>
        <p:spPr/>
        <p:txBody>
          <a:bodyPr/>
          <a:lstStyle/>
          <a:p>
            <a:r>
              <a:rPr lang="fa-IR" dirty="0" smtClean="0"/>
              <a:t>رهنمود های ان مختصر از ان هستند که مباحث را به طور کافی پوشش دهند.همچنین میشد از وازه های مناسب تری استفاده نمود</a:t>
            </a:r>
          </a:p>
          <a:p>
            <a:r>
              <a:rPr lang="en-US" dirty="0" smtClean="0"/>
              <a:t>ASOBAT</a:t>
            </a:r>
            <a:r>
              <a:rPr lang="fa-IR" dirty="0" smtClean="0"/>
              <a:t> تاثیر مهم وسودمندی براسناد وگزارش های بعد از خود داشته است</a:t>
            </a:r>
            <a:endParaRPr lang="fa-IR" dirty="0"/>
          </a:p>
        </p:txBody>
      </p:sp>
    </p:spTree>
  </p:cSld>
  <p:clrMapOvr>
    <a:masterClrMapping/>
  </p:clrMapOvr>
  <p:transition>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solidFill>
                  <a:srgbClr val="92D050"/>
                </a:solidFill>
              </a:rPr>
              <a:t>گزارش هایی که استاندارد ها را جایگزین بدیهیات واصول نمودند</a:t>
            </a:r>
            <a:endParaRPr lang="fa-IR" sz="3200" dirty="0">
              <a:solidFill>
                <a:srgbClr val="92D050"/>
              </a:solidFill>
            </a:endParaRPr>
          </a:p>
        </p:txBody>
      </p:sp>
      <p:sp>
        <p:nvSpPr>
          <p:cNvPr id="3" name="Content Placeholder 2"/>
          <p:cNvSpPr>
            <a:spLocks noGrp="1"/>
          </p:cNvSpPr>
          <p:nvPr>
            <p:ph idx="1"/>
          </p:nvPr>
        </p:nvSpPr>
        <p:spPr/>
        <p:txBody>
          <a:bodyPr/>
          <a:lstStyle/>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a:p>
        </p:txBody>
      </p:sp>
      <p:sp>
        <p:nvSpPr>
          <p:cNvPr id="4" name="Round Same Side Corner Rectangle 3"/>
          <p:cNvSpPr/>
          <p:nvPr/>
        </p:nvSpPr>
        <p:spPr>
          <a:xfrm>
            <a:off x="3851920" y="1844824"/>
            <a:ext cx="4176464" cy="720080"/>
          </a:xfrm>
          <a:prstGeom prst="round2Same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بیانیه ای در مورد تئوری بنیادی حسابداری</a:t>
            </a:r>
            <a:endParaRPr lang="fa-IR" dirty="0"/>
          </a:p>
        </p:txBody>
      </p:sp>
      <p:sp>
        <p:nvSpPr>
          <p:cNvPr id="5" name="Round Single Corner Rectangle 4"/>
          <p:cNvSpPr/>
          <p:nvPr/>
        </p:nvSpPr>
        <p:spPr>
          <a:xfrm>
            <a:off x="2555776" y="1916832"/>
            <a:ext cx="936104"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AAA</a:t>
            </a:r>
            <a:endParaRPr lang="fa-IR" dirty="0"/>
          </a:p>
        </p:txBody>
      </p:sp>
      <p:sp>
        <p:nvSpPr>
          <p:cNvPr id="6" name="Round Single Corner Rectangle 5"/>
          <p:cNvSpPr/>
          <p:nvPr/>
        </p:nvSpPr>
        <p:spPr>
          <a:xfrm>
            <a:off x="971600" y="1988840"/>
            <a:ext cx="1152128"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1966</a:t>
            </a:r>
            <a:endParaRPr lang="fa-IR" dirty="0"/>
          </a:p>
        </p:txBody>
      </p:sp>
      <p:sp>
        <p:nvSpPr>
          <p:cNvPr id="7" name="Round Single Corner Rectangle 6"/>
          <p:cNvSpPr/>
          <p:nvPr/>
        </p:nvSpPr>
        <p:spPr>
          <a:xfrm>
            <a:off x="3851920" y="2852936"/>
            <a:ext cx="4176464"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solidFill>
                  <a:srgbClr val="FFC000"/>
                </a:solidFill>
              </a:rPr>
              <a:t>مفاهیم اساسی واصول حسابداری زیر بنای صورت های مالی</a:t>
            </a:r>
            <a:endParaRPr lang="fa-IR" dirty="0">
              <a:solidFill>
                <a:srgbClr val="FFC000"/>
              </a:solidFill>
            </a:endParaRPr>
          </a:p>
        </p:txBody>
      </p:sp>
      <p:sp>
        <p:nvSpPr>
          <p:cNvPr id="8" name="Round Single Corner Rectangle 7"/>
          <p:cNvSpPr/>
          <p:nvPr/>
        </p:nvSpPr>
        <p:spPr>
          <a:xfrm>
            <a:off x="2555776" y="2924944"/>
            <a:ext cx="1008112"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rgbClr val="FFC000"/>
                </a:solidFill>
              </a:rPr>
              <a:t>APB</a:t>
            </a:r>
            <a:endParaRPr lang="fa-IR" dirty="0">
              <a:solidFill>
                <a:srgbClr val="FFC000"/>
              </a:solidFill>
            </a:endParaRPr>
          </a:p>
        </p:txBody>
      </p:sp>
      <p:sp>
        <p:nvSpPr>
          <p:cNvPr id="9" name="Round Single Corner Rectangle 8"/>
          <p:cNvSpPr/>
          <p:nvPr/>
        </p:nvSpPr>
        <p:spPr>
          <a:xfrm>
            <a:off x="1043608" y="2924944"/>
            <a:ext cx="1080120"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rgbClr val="FFC000"/>
                </a:solidFill>
              </a:rPr>
              <a:t>1970</a:t>
            </a:r>
            <a:endParaRPr lang="fa-IR" dirty="0">
              <a:solidFill>
                <a:srgbClr val="FFC000"/>
              </a:solidFill>
            </a:endParaRPr>
          </a:p>
        </p:txBody>
      </p:sp>
      <p:sp>
        <p:nvSpPr>
          <p:cNvPr id="10" name="Round Single Corner Rectangle 9"/>
          <p:cNvSpPr/>
          <p:nvPr/>
        </p:nvSpPr>
        <p:spPr>
          <a:xfrm>
            <a:off x="3923928" y="4005064"/>
            <a:ext cx="4104456" cy="720080"/>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اهداف صورت های مالی (گزارش کمیته تروبلاد)</a:t>
            </a:r>
            <a:endParaRPr lang="fa-IR" dirty="0"/>
          </a:p>
        </p:txBody>
      </p:sp>
      <p:sp>
        <p:nvSpPr>
          <p:cNvPr id="11" name="Round Single Corner Rectangle 10"/>
          <p:cNvSpPr/>
          <p:nvPr/>
        </p:nvSpPr>
        <p:spPr>
          <a:xfrm>
            <a:off x="2555776" y="4077072"/>
            <a:ext cx="1080120"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AICPA</a:t>
            </a:r>
            <a:endParaRPr lang="fa-IR" dirty="0"/>
          </a:p>
        </p:txBody>
      </p:sp>
      <p:sp>
        <p:nvSpPr>
          <p:cNvPr id="12" name="Round Same Side Corner Rectangle 11"/>
          <p:cNvSpPr/>
          <p:nvPr/>
        </p:nvSpPr>
        <p:spPr>
          <a:xfrm>
            <a:off x="899592" y="4149080"/>
            <a:ext cx="1152128" cy="504056"/>
          </a:xfrm>
          <a:prstGeom prst="round2Same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1973</a:t>
            </a:r>
            <a:endParaRPr lang="fa-IR" dirty="0"/>
          </a:p>
        </p:txBody>
      </p:sp>
      <p:sp>
        <p:nvSpPr>
          <p:cNvPr id="13" name="Round Single Corner Rectangle 12"/>
          <p:cNvSpPr/>
          <p:nvPr/>
        </p:nvSpPr>
        <p:spPr>
          <a:xfrm>
            <a:off x="3851920" y="5373216"/>
            <a:ext cx="4104456"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بیانیه ای در مورد تئوری حسابداری وپذیرش تئوری(</a:t>
            </a:r>
            <a:r>
              <a:rPr lang="en-US" dirty="0" smtClean="0"/>
              <a:t>SATTA</a:t>
            </a:r>
            <a:r>
              <a:rPr lang="fa-IR" dirty="0" smtClean="0"/>
              <a:t>)</a:t>
            </a:r>
            <a:endParaRPr lang="fa-IR" dirty="0"/>
          </a:p>
        </p:txBody>
      </p:sp>
      <p:sp>
        <p:nvSpPr>
          <p:cNvPr id="14" name="Round Single Corner Rectangle 13"/>
          <p:cNvSpPr/>
          <p:nvPr/>
        </p:nvSpPr>
        <p:spPr>
          <a:xfrm>
            <a:off x="2483768" y="5373216"/>
            <a:ext cx="1080120"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AAA</a:t>
            </a:r>
            <a:endParaRPr lang="fa-IR" dirty="0"/>
          </a:p>
        </p:txBody>
      </p:sp>
      <p:sp>
        <p:nvSpPr>
          <p:cNvPr id="15" name="Round Single Corner Rectangle 14"/>
          <p:cNvSpPr/>
          <p:nvPr/>
        </p:nvSpPr>
        <p:spPr>
          <a:xfrm>
            <a:off x="899592" y="5373216"/>
            <a:ext cx="1224136"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1977</a:t>
            </a:r>
            <a:endParaRPr lang="fa-IR" dirty="0"/>
          </a:p>
        </p:txBody>
      </p:sp>
    </p:spTree>
  </p:cSld>
  <p:clrMapOvr>
    <a:masterClrMapping/>
  </p:clrMapOvr>
  <p:transition>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92D050"/>
                </a:solidFill>
              </a:rPr>
              <a:t>بیانیه</a:t>
            </a:r>
            <a:r>
              <a:rPr lang="en-US" dirty="0" smtClean="0">
                <a:solidFill>
                  <a:srgbClr val="92D050"/>
                </a:solidFill>
              </a:rPr>
              <a:t>APB</a:t>
            </a:r>
            <a:r>
              <a:rPr lang="fa-IR" dirty="0" smtClean="0">
                <a:solidFill>
                  <a:srgbClr val="92D050"/>
                </a:solidFill>
              </a:rPr>
              <a:t> شماره4</a:t>
            </a:r>
            <a:endParaRPr lang="fa-IR" dirty="0">
              <a:solidFill>
                <a:srgbClr val="92D050"/>
              </a:solidFill>
            </a:endParaRPr>
          </a:p>
        </p:txBody>
      </p:sp>
      <p:sp>
        <p:nvSpPr>
          <p:cNvPr id="3" name="Content Placeholder 2"/>
          <p:cNvSpPr>
            <a:spLocks noGrp="1"/>
          </p:cNvSpPr>
          <p:nvPr>
            <p:ph idx="1"/>
          </p:nvPr>
        </p:nvSpPr>
        <p:spPr/>
        <p:txBody>
          <a:bodyPr/>
          <a:lstStyle/>
          <a:p>
            <a:r>
              <a:rPr lang="fa-IR" dirty="0" smtClean="0"/>
              <a:t>در اکتبر 1970منتشر شد</a:t>
            </a:r>
          </a:p>
          <a:p>
            <a:r>
              <a:rPr lang="fa-IR" dirty="0" smtClean="0"/>
              <a:t>هدف از ارائه بیانیه شماره 4 بیان مفاهیم اساسی گزارشگری مالی بود تا این مفاهیم  به عنوان بنیانی برای اظهار نظر های </a:t>
            </a:r>
            <a:r>
              <a:rPr lang="en-US" dirty="0" smtClean="0"/>
              <a:t>APB</a:t>
            </a:r>
            <a:r>
              <a:rPr lang="fa-IR" dirty="0" smtClean="0"/>
              <a:t>عمل کنند</a:t>
            </a:r>
          </a:p>
          <a:p>
            <a:r>
              <a:rPr lang="fa-IR" dirty="0" smtClean="0"/>
              <a:t>با وجود شروعی امیدوار کننده اغلب تعریف های ارائه شده در بیانیه شماره4 </a:t>
            </a:r>
            <a:r>
              <a:rPr lang="en-US" dirty="0" smtClean="0"/>
              <a:t>APB</a:t>
            </a:r>
            <a:r>
              <a:rPr lang="fa-IR" dirty="0" smtClean="0"/>
              <a:t>سودمند نبودند</a:t>
            </a:r>
            <a:endParaRPr lang="fa-IR" dirty="0"/>
          </a:p>
        </p:txBody>
      </p:sp>
    </p:spTree>
  </p:cSld>
  <p:clrMapOvr>
    <a:masterClrMapping/>
  </p:clrMapOvr>
  <p:transition>
    <p:check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solidFill>
                  <a:srgbClr val="92D050"/>
                </a:solidFill>
              </a:rPr>
              <a:t>تعاریف بیانیه شماره4</a:t>
            </a:r>
            <a:r>
              <a:rPr lang="en-US" dirty="0" smtClean="0">
                <a:solidFill>
                  <a:srgbClr val="92D050"/>
                </a:solidFill>
              </a:rPr>
              <a:t>APB</a:t>
            </a:r>
            <a:endParaRPr lang="fa-IR" dirty="0">
              <a:solidFill>
                <a:srgbClr val="92D050"/>
              </a:solidFill>
            </a:endParaRPr>
          </a:p>
        </p:txBody>
      </p:sp>
      <p:sp>
        <p:nvSpPr>
          <p:cNvPr id="3" name="Content Placeholder 2"/>
          <p:cNvSpPr>
            <a:spLocks noGrp="1"/>
          </p:cNvSpPr>
          <p:nvPr>
            <p:ph idx="1"/>
          </p:nvPr>
        </p:nvSpPr>
        <p:spPr/>
        <p:txBody>
          <a:bodyPr/>
          <a:lstStyle/>
          <a:p>
            <a:r>
              <a:rPr lang="fa-IR" dirty="0" smtClean="0"/>
              <a:t>حسابداری یک فعالیت خدماتی است</a:t>
            </a:r>
            <a:r>
              <a:rPr lang="en-US" dirty="0" smtClean="0"/>
              <a:t>,</a:t>
            </a:r>
            <a:r>
              <a:rPr lang="fa-IR" dirty="0" smtClean="0"/>
              <a:t>که نقش ان فراهم اوردن اطلاعات کمی </a:t>
            </a:r>
            <a:r>
              <a:rPr lang="en-US" dirty="0" smtClean="0"/>
              <a:t>,</a:t>
            </a:r>
            <a:r>
              <a:rPr lang="fa-IR" dirty="0" smtClean="0"/>
              <a:t>عمدتا با ماهیت مالی در مورد واحد های اقتصادی </a:t>
            </a:r>
            <a:r>
              <a:rPr lang="fa-IR" smtClean="0"/>
              <a:t>که ایجاد اطلاعات سودمند برای تصمیم گیری واحد های اقتصادی میکنند </a:t>
            </a:r>
            <a:endParaRPr lang="fa-IR" dirty="0"/>
          </a:p>
        </p:txBody>
      </p:sp>
    </p:spTree>
  </p:cSld>
  <p:clrMapOvr>
    <a:masterClrMapping/>
  </p:clrMapOvr>
  <p:transition>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نتیجه گیری در مورد بیانیه شماره </a:t>
            </a:r>
            <a:r>
              <a:rPr lang="en-US" dirty="0" smtClean="0">
                <a:solidFill>
                  <a:srgbClr val="92D050"/>
                </a:solidFill>
              </a:rPr>
              <a:t>APB</a:t>
            </a:r>
            <a:r>
              <a:rPr lang="fa-IR" dirty="0" smtClean="0">
                <a:solidFill>
                  <a:srgbClr val="92D050"/>
                </a:solidFill>
              </a:rPr>
              <a:t>4 </a:t>
            </a:r>
            <a:endParaRPr lang="fa-IR" dirty="0">
              <a:solidFill>
                <a:srgbClr val="92D050"/>
              </a:solidFill>
            </a:endParaRPr>
          </a:p>
        </p:txBody>
      </p:sp>
      <p:sp>
        <p:nvSpPr>
          <p:cNvPr id="3" name="Content Placeholder 2"/>
          <p:cNvSpPr>
            <a:spLocks noGrp="1"/>
          </p:cNvSpPr>
          <p:nvPr>
            <p:ph idx="1"/>
          </p:nvPr>
        </p:nvSpPr>
        <p:spPr/>
        <p:txBody>
          <a:bodyPr>
            <a:normAutofit/>
          </a:bodyPr>
          <a:lstStyle/>
          <a:p>
            <a:r>
              <a:rPr lang="fa-IR" sz="2400" dirty="0" smtClean="0"/>
              <a:t>همه بخش های زیادی از این سند در جهت تشکیل یک کل منسجم با یکدیگر هماهنگ نیستند این موضوع بسیار سوال انگیز است که آیا اهداف که بر گرفته از </a:t>
            </a:r>
            <a:r>
              <a:rPr lang="en-US" sz="2400" dirty="0" smtClean="0"/>
              <a:t>ASOBAT</a:t>
            </a:r>
            <a:r>
              <a:rPr lang="fa-IR" sz="2400" dirty="0" smtClean="0"/>
              <a:t>هستند میتوانند عملی شوند یا خیر تازه این مشکل از طریق تعاریف ضعیف ارائه شده است از این رو این سند تا حدود زیادی همان چیزیست که به آن متهم میشود همه چیز برای همه با این وجود با توجه به این حقیقت که در زمان تدوین این سند </a:t>
            </a:r>
            <a:r>
              <a:rPr lang="en-US" sz="2400" dirty="0" smtClean="0"/>
              <a:t>APB</a:t>
            </a:r>
            <a:r>
              <a:rPr lang="fa-IR" sz="2400" dirty="0" smtClean="0"/>
              <a:t>زیر حملات شدیدی قرار داشته می توان گفت این سند نقش مثبت ایجاد کرده است.</a:t>
            </a:r>
            <a:endParaRPr lang="en-US" sz="2400" dirty="0" smtClean="0"/>
          </a:p>
        </p:txBody>
      </p:sp>
    </p:spTree>
  </p:cSld>
  <p:clrMapOvr>
    <a:masterClrMapping/>
  </p:clrMapOvr>
  <p:transition>
    <p:push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solidFill>
                  <a:srgbClr val="92D050"/>
                </a:solidFill>
              </a:rPr>
              <a:t>گزارش هایی که استاندارد ها را جایگزین بدیهیات واصول نمودند</a:t>
            </a:r>
            <a:endParaRPr lang="fa-IR" sz="3200" dirty="0">
              <a:solidFill>
                <a:srgbClr val="92D050"/>
              </a:solidFill>
            </a:endParaRPr>
          </a:p>
        </p:txBody>
      </p:sp>
      <p:sp>
        <p:nvSpPr>
          <p:cNvPr id="3" name="Content Placeholder 2"/>
          <p:cNvSpPr>
            <a:spLocks noGrp="1"/>
          </p:cNvSpPr>
          <p:nvPr>
            <p:ph idx="1"/>
          </p:nvPr>
        </p:nvSpPr>
        <p:spPr/>
        <p:txBody>
          <a:bodyPr/>
          <a:lstStyle/>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a:p>
        </p:txBody>
      </p:sp>
      <p:sp>
        <p:nvSpPr>
          <p:cNvPr id="4" name="Round Same Side Corner Rectangle 3"/>
          <p:cNvSpPr/>
          <p:nvPr/>
        </p:nvSpPr>
        <p:spPr>
          <a:xfrm>
            <a:off x="3851920" y="1844824"/>
            <a:ext cx="4176464" cy="720080"/>
          </a:xfrm>
          <a:prstGeom prst="round2Same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بیانیه ای در مورد تئوری بنیادی حسابداری</a:t>
            </a:r>
            <a:endParaRPr lang="fa-IR" dirty="0"/>
          </a:p>
        </p:txBody>
      </p:sp>
      <p:sp>
        <p:nvSpPr>
          <p:cNvPr id="5" name="Round Single Corner Rectangle 4"/>
          <p:cNvSpPr/>
          <p:nvPr/>
        </p:nvSpPr>
        <p:spPr>
          <a:xfrm>
            <a:off x="2555776" y="1916832"/>
            <a:ext cx="936104"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AAA</a:t>
            </a:r>
            <a:endParaRPr lang="fa-IR" dirty="0"/>
          </a:p>
        </p:txBody>
      </p:sp>
      <p:sp>
        <p:nvSpPr>
          <p:cNvPr id="6" name="Round Single Corner Rectangle 5"/>
          <p:cNvSpPr/>
          <p:nvPr/>
        </p:nvSpPr>
        <p:spPr>
          <a:xfrm>
            <a:off x="971600" y="1988840"/>
            <a:ext cx="1152128"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1966</a:t>
            </a:r>
            <a:endParaRPr lang="fa-IR" dirty="0"/>
          </a:p>
        </p:txBody>
      </p:sp>
      <p:sp>
        <p:nvSpPr>
          <p:cNvPr id="7" name="Round Single Corner Rectangle 6"/>
          <p:cNvSpPr/>
          <p:nvPr/>
        </p:nvSpPr>
        <p:spPr>
          <a:xfrm>
            <a:off x="3851920" y="2852936"/>
            <a:ext cx="4176464"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مفاهیم اساسی واصول حسابداری زیر بنای صورت های مالی</a:t>
            </a:r>
            <a:endParaRPr lang="fa-IR" dirty="0"/>
          </a:p>
        </p:txBody>
      </p:sp>
      <p:sp>
        <p:nvSpPr>
          <p:cNvPr id="8" name="Round Single Corner Rectangle 7"/>
          <p:cNvSpPr/>
          <p:nvPr/>
        </p:nvSpPr>
        <p:spPr>
          <a:xfrm>
            <a:off x="2555776" y="2924944"/>
            <a:ext cx="1008112"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APB</a:t>
            </a:r>
            <a:endParaRPr lang="fa-IR" dirty="0"/>
          </a:p>
        </p:txBody>
      </p:sp>
      <p:sp>
        <p:nvSpPr>
          <p:cNvPr id="9" name="Round Single Corner Rectangle 8"/>
          <p:cNvSpPr/>
          <p:nvPr/>
        </p:nvSpPr>
        <p:spPr>
          <a:xfrm>
            <a:off x="971600" y="2924944"/>
            <a:ext cx="1080120"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1970</a:t>
            </a:r>
            <a:endParaRPr lang="fa-IR" dirty="0"/>
          </a:p>
        </p:txBody>
      </p:sp>
      <p:sp>
        <p:nvSpPr>
          <p:cNvPr id="10" name="Round Single Corner Rectangle 9"/>
          <p:cNvSpPr/>
          <p:nvPr/>
        </p:nvSpPr>
        <p:spPr>
          <a:xfrm>
            <a:off x="3923928" y="4005064"/>
            <a:ext cx="4104456" cy="720080"/>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solidFill>
                  <a:srgbClr val="FFC000"/>
                </a:solidFill>
              </a:rPr>
              <a:t>اهداف صورت های مالی (گزارش کمیته تروبلاد)</a:t>
            </a:r>
            <a:endParaRPr lang="fa-IR" dirty="0">
              <a:solidFill>
                <a:srgbClr val="FFC000"/>
              </a:solidFill>
            </a:endParaRPr>
          </a:p>
        </p:txBody>
      </p:sp>
      <p:sp>
        <p:nvSpPr>
          <p:cNvPr id="11" name="Round Single Corner Rectangle 10"/>
          <p:cNvSpPr/>
          <p:nvPr/>
        </p:nvSpPr>
        <p:spPr>
          <a:xfrm>
            <a:off x="2627784" y="4077072"/>
            <a:ext cx="1080120"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rgbClr val="FFC000"/>
                </a:solidFill>
              </a:rPr>
              <a:t>AICPA</a:t>
            </a:r>
            <a:endParaRPr lang="fa-IR" dirty="0">
              <a:solidFill>
                <a:srgbClr val="FFC000"/>
              </a:solidFill>
            </a:endParaRPr>
          </a:p>
        </p:txBody>
      </p:sp>
      <p:sp>
        <p:nvSpPr>
          <p:cNvPr id="12" name="Round Same Side Corner Rectangle 11"/>
          <p:cNvSpPr/>
          <p:nvPr/>
        </p:nvSpPr>
        <p:spPr>
          <a:xfrm>
            <a:off x="899592" y="4149080"/>
            <a:ext cx="1224136" cy="504056"/>
          </a:xfrm>
          <a:prstGeom prst="round2SameRect">
            <a:avLst>
              <a:gd name="adj1" fmla="val 16667"/>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rgbClr val="FFC000"/>
                </a:solidFill>
              </a:rPr>
              <a:t>1973</a:t>
            </a:r>
            <a:endParaRPr lang="fa-IR" dirty="0">
              <a:solidFill>
                <a:srgbClr val="FFC000"/>
              </a:solidFill>
            </a:endParaRPr>
          </a:p>
        </p:txBody>
      </p:sp>
      <p:sp>
        <p:nvSpPr>
          <p:cNvPr id="13" name="Round Single Corner Rectangle 12"/>
          <p:cNvSpPr/>
          <p:nvPr/>
        </p:nvSpPr>
        <p:spPr>
          <a:xfrm>
            <a:off x="3851920" y="5373216"/>
            <a:ext cx="4104456"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بیانیه ای در مورد تئوری حسابداری وپذیرش تئوری(</a:t>
            </a:r>
            <a:r>
              <a:rPr lang="en-US" dirty="0" smtClean="0"/>
              <a:t>SATTA</a:t>
            </a:r>
            <a:r>
              <a:rPr lang="fa-IR" dirty="0" smtClean="0"/>
              <a:t>)</a:t>
            </a:r>
            <a:endParaRPr lang="fa-IR" dirty="0"/>
          </a:p>
        </p:txBody>
      </p:sp>
      <p:sp>
        <p:nvSpPr>
          <p:cNvPr id="14" name="Round Single Corner Rectangle 13"/>
          <p:cNvSpPr/>
          <p:nvPr/>
        </p:nvSpPr>
        <p:spPr>
          <a:xfrm>
            <a:off x="2483768" y="5373216"/>
            <a:ext cx="1080120"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AAA</a:t>
            </a:r>
            <a:endParaRPr lang="fa-IR" dirty="0"/>
          </a:p>
        </p:txBody>
      </p:sp>
      <p:sp>
        <p:nvSpPr>
          <p:cNvPr id="15" name="Round Single Corner Rectangle 14"/>
          <p:cNvSpPr/>
          <p:nvPr/>
        </p:nvSpPr>
        <p:spPr>
          <a:xfrm>
            <a:off x="899592" y="5373216"/>
            <a:ext cx="1224136"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1977</a:t>
            </a:r>
            <a:endParaRPr lang="fa-IR" dirty="0"/>
          </a:p>
        </p:txBody>
      </p:sp>
    </p:spTree>
  </p:cSld>
  <p:clrMapOvr>
    <a:masterClrMapping/>
  </p:clrMapOvr>
  <p:transition>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92D050"/>
                </a:solidFill>
              </a:rPr>
              <a:t>گزارش کمیته تروبلاد</a:t>
            </a:r>
            <a:endParaRPr lang="fa-IR" dirty="0">
              <a:solidFill>
                <a:srgbClr val="92D050"/>
              </a:solidFill>
            </a:endParaRPr>
          </a:p>
        </p:txBody>
      </p:sp>
      <p:sp>
        <p:nvSpPr>
          <p:cNvPr id="3" name="Content Placeholder 2"/>
          <p:cNvSpPr>
            <a:spLocks noGrp="1"/>
          </p:cNvSpPr>
          <p:nvPr>
            <p:ph idx="1"/>
          </p:nvPr>
        </p:nvSpPr>
        <p:spPr/>
        <p:txBody>
          <a:bodyPr/>
          <a:lstStyle/>
          <a:p>
            <a:r>
              <a:rPr lang="en-US" dirty="0" smtClean="0"/>
              <a:t>AICPA</a:t>
            </a:r>
            <a:r>
              <a:rPr lang="fa-IR" dirty="0" smtClean="0"/>
              <a:t>کمیته تروبلاد را در اوریل 1971 تشکیل داد</a:t>
            </a:r>
          </a:p>
          <a:p>
            <a:r>
              <a:rPr lang="fa-IR" dirty="0" smtClean="0"/>
              <a:t> همان زمان که </a:t>
            </a:r>
            <a:r>
              <a:rPr lang="en-US" dirty="0" smtClean="0"/>
              <a:t>APB</a:t>
            </a:r>
            <a:r>
              <a:rPr lang="fa-IR" dirty="0" smtClean="0"/>
              <a:t>زیر انتقادات شدیدی بود مسئولیت کمیته این بود که با استفاده از بیانیه ی شماره 4 </a:t>
            </a:r>
            <a:r>
              <a:rPr lang="en-US" dirty="0" smtClean="0"/>
              <a:t>APB</a:t>
            </a:r>
            <a:r>
              <a:rPr lang="fa-IR" smtClean="0"/>
              <a:t>به اصلاح وبهبود اهداف صورتهای مالی بپردازد</a:t>
            </a:r>
            <a:endParaRPr lang="fa-IR" dirty="0" smtClean="0"/>
          </a:p>
          <a:p>
            <a:r>
              <a:rPr lang="fa-IR" dirty="0" smtClean="0"/>
              <a:t>کمیته تروبلاد در مجموع 12هدف را برای حسابداری مالی برشمرد</a:t>
            </a:r>
            <a:endParaRPr lang="fa-IR" dirty="0"/>
          </a:p>
        </p:txBody>
      </p:sp>
    </p:spTree>
  </p:cSld>
  <p:clrMapOvr>
    <a:masterClrMapping/>
  </p:clrMapOvr>
  <p:transition>
    <p:pull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7467600" cy="1143000"/>
          </a:xfrm>
        </p:spPr>
        <p:txBody>
          <a:bodyPr>
            <a:normAutofit/>
          </a:bodyPr>
          <a:lstStyle/>
          <a:p>
            <a:r>
              <a:rPr lang="fa-IR" dirty="0" smtClean="0">
                <a:solidFill>
                  <a:srgbClr val="92D050"/>
                </a:solidFill>
              </a:rPr>
              <a:t>12 هدف صورتهای مالی </a:t>
            </a:r>
            <a:endParaRPr lang="fa-IR" dirty="0">
              <a:solidFill>
                <a:srgbClr val="92D050"/>
              </a:solidFill>
            </a:endParaRPr>
          </a:p>
        </p:txBody>
      </p:sp>
      <p:sp>
        <p:nvSpPr>
          <p:cNvPr id="3" name="Content Placeholder 2"/>
          <p:cNvSpPr>
            <a:spLocks noGrp="1"/>
          </p:cNvSpPr>
          <p:nvPr>
            <p:ph idx="1"/>
          </p:nvPr>
        </p:nvSpPr>
        <p:spPr/>
        <p:txBody>
          <a:bodyPr/>
          <a:lstStyle/>
          <a:p>
            <a:r>
              <a:rPr lang="fa-IR" sz="2400" dirty="0" smtClean="0"/>
              <a:t>1.هدف اصلی صورت های مالی فراهم کردن اطلاعات سودمند برای اتخاذ تصمیمات اقتصادی است</a:t>
            </a:r>
          </a:p>
          <a:p>
            <a:r>
              <a:rPr lang="fa-IR" sz="2400" dirty="0" smtClean="0"/>
              <a:t>2.یکی از اهداف صورتهای مالی این است که اساسا در خدمت استفاده کنندگانی باشد که بر صورت های مالی به عنوان منبع اصلی اطلاعات درباره فعالیت یک واحد اقتصادی تکیه می کنند</a:t>
            </a:r>
          </a:p>
          <a:p>
            <a:r>
              <a:rPr lang="fa-IR" sz="2400" dirty="0" smtClean="0"/>
              <a:t>3.یکی از اهداف صورت های مالی این است که  برای سرمایه گذاران و اعتبار دهندگان اطلاعاتی سودمند در رابطه با پیشبینی مقایسه و ارزیابی جریان های نقدی بالقوه مربوط به آنها بر حسب مبلغ زمان بندی و عدم اطمینان مربوطه فراهم آورد </a:t>
            </a:r>
          </a:p>
          <a:p>
            <a:endParaRPr lang="fa-IR" dirty="0" smtClean="0"/>
          </a:p>
          <a:p>
            <a:endParaRPr lang="fa-IR" dirty="0"/>
          </a:p>
        </p:txBody>
      </p:sp>
    </p:spTree>
  </p:cSld>
  <p:clrMapOvr>
    <a:masterClrMapping/>
  </p:clrMapOvr>
  <p:transition>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92D050"/>
                </a:solidFill>
              </a:rPr>
              <a:t>12 هدف صورتهای مالی </a:t>
            </a:r>
            <a:endParaRPr lang="fa-IR" dirty="0">
              <a:solidFill>
                <a:srgbClr val="92D050"/>
              </a:solidFill>
            </a:endParaRPr>
          </a:p>
        </p:txBody>
      </p:sp>
      <p:sp>
        <p:nvSpPr>
          <p:cNvPr id="3" name="Content Placeholder 2"/>
          <p:cNvSpPr>
            <a:spLocks noGrp="1"/>
          </p:cNvSpPr>
          <p:nvPr>
            <p:ph idx="1"/>
          </p:nvPr>
        </p:nvSpPr>
        <p:spPr/>
        <p:txBody>
          <a:bodyPr/>
          <a:lstStyle/>
          <a:p>
            <a:r>
              <a:rPr lang="fa-IR" sz="2400" dirty="0" smtClean="0"/>
              <a:t>4.یکی از اهداف صورتهای مالی این است که برای استفاده کنندگان اطلاعاتی در رابطه با پیش بینی مقایسه و ارزیابی قدرت سود آوری واحد تجاری فراهم کند</a:t>
            </a:r>
          </a:p>
          <a:p>
            <a:r>
              <a:rPr lang="fa-IR" sz="2400" dirty="0" smtClean="0"/>
              <a:t>5. یکی از اهداف صورتهای مالی فراهم کردن اطلاعات سود مند جهت قضاوت پیرامون توانایی مدیریت برای به کار گیری موثر منابع در جهت رسیدن به هدف اصلی واحد تجاری </a:t>
            </a:r>
          </a:p>
          <a:p>
            <a:r>
              <a:rPr lang="fa-IR" sz="2400" dirty="0" smtClean="0"/>
              <a:t>6. یکی از اهداف صورتهای مالی فراهم کردن اطلاعات عینی و تفسیری درباره مبادلات و سایر رویداد هاست که سودمند است برای .... </a:t>
            </a:r>
            <a:endParaRPr lang="fa-IR" sz="2400" dirty="0"/>
          </a:p>
        </p:txBody>
      </p:sp>
    </p:spTree>
  </p:cSld>
  <p:clrMapOvr>
    <a:masterClrMapping/>
  </p:clrMapOvr>
  <p:transition>
    <p:wipe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92D050"/>
                </a:solidFill>
              </a:rPr>
              <a:t>12 هدف صورتهای مالی </a:t>
            </a:r>
            <a:endParaRPr lang="fa-IR" dirty="0">
              <a:solidFill>
                <a:srgbClr val="92D050"/>
              </a:solidFill>
            </a:endParaRPr>
          </a:p>
        </p:txBody>
      </p:sp>
      <p:sp>
        <p:nvSpPr>
          <p:cNvPr id="3" name="Content Placeholder 2"/>
          <p:cNvSpPr>
            <a:spLocks noGrp="1"/>
          </p:cNvSpPr>
          <p:nvPr>
            <p:ph idx="1"/>
          </p:nvPr>
        </p:nvSpPr>
        <p:spPr/>
        <p:txBody>
          <a:bodyPr>
            <a:normAutofit fontScale="92500" lnSpcReduction="20000"/>
          </a:bodyPr>
          <a:lstStyle/>
          <a:p>
            <a:r>
              <a:rPr lang="fa-IR" dirty="0" smtClean="0"/>
              <a:t>7. یکی از اهداف فراهم آوردن صورت وضعیت مالی که سودمند است برای ....</a:t>
            </a:r>
          </a:p>
          <a:p>
            <a:r>
              <a:rPr lang="fa-IR" dirty="0" smtClean="0"/>
              <a:t>8.یکی از اهداف تهیه ی صورت مالی از سود هر دوره است که سودمند است برای ....</a:t>
            </a:r>
          </a:p>
          <a:p>
            <a:r>
              <a:rPr lang="fa-IR" dirty="0" smtClean="0"/>
              <a:t>9. هدف دیگر تهیه ی صورتی فعالیت های مالی که سود مند است برای ...</a:t>
            </a:r>
          </a:p>
          <a:p>
            <a:r>
              <a:rPr lang="fa-IR" dirty="0" smtClean="0"/>
              <a:t>10.یکی از اهداف صورت های مالی فراهم کردن اطلاعات سود مند برای فرایند پیش بینی است هر زمان که پیش بینی های مالی به قابلیت اتکای پیش بینی های استفاده کنندگان بیفزایند باید آنهارا تهیه و ارائه کرد</a:t>
            </a:r>
          </a:p>
        </p:txBody>
      </p:sp>
    </p:spTree>
  </p:cSld>
  <p:clrMapOvr>
    <a:masterClrMapping/>
  </p:clrMapOvr>
  <p:transition>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92D050"/>
                </a:solidFill>
              </a:rPr>
              <a:t>12 هدف صورتهای مالی </a:t>
            </a:r>
            <a:endParaRPr lang="fa-IR" dirty="0">
              <a:solidFill>
                <a:srgbClr val="92D050"/>
              </a:solidFill>
            </a:endParaRPr>
          </a:p>
        </p:txBody>
      </p:sp>
      <p:sp>
        <p:nvSpPr>
          <p:cNvPr id="3" name="Content Placeholder 2"/>
          <p:cNvSpPr>
            <a:spLocks noGrp="1"/>
          </p:cNvSpPr>
          <p:nvPr>
            <p:ph idx="1"/>
          </p:nvPr>
        </p:nvSpPr>
        <p:spPr/>
        <p:txBody>
          <a:bodyPr>
            <a:normAutofit/>
          </a:bodyPr>
          <a:lstStyle/>
          <a:p>
            <a:r>
              <a:rPr lang="fa-IR" sz="2400" dirty="0" smtClean="0"/>
              <a:t>11.یکی از اهداف صورت های مالی برای سازمان های دولتی و غیر انتفایی فراهم کردن اطلاعات سود مند برای ارزیابی اثر بخشی مدیرت در جهت دستیابی به اهداف سازمان است به این منظور معیار های عملکرد باید بر حسب اهداف قابل شناسایی کمی شوند</a:t>
            </a:r>
          </a:p>
          <a:p>
            <a:r>
              <a:rPr lang="fa-IR" sz="2400" dirty="0" smtClean="0"/>
              <a:t>10. یکی از اهداف صورت های مالی گزارش آن دسته از فعالیت های واحد تجرای است که بر جامعه اثر دارند و قابل تعیین و توصیف و اندازه گیری و برای ایفای نقش واحد تجاری در محیط اجتماعی اش حائز اهمیت هستند</a:t>
            </a:r>
            <a:endParaRPr lang="fa-IR" sz="2400" dirty="0"/>
          </a:p>
        </p:txBody>
      </p:sp>
    </p:spTree>
  </p:cSld>
  <p:clrMapOvr>
    <a:masterClrMapping/>
  </p:clrMapOvr>
  <p:transition>
    <p:cut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solidFill>
                  <a:srgbClr val="92D050"/>
                </a:solidFill>
              </a:rPr>
              <a:t>گزارش هایی که استاندارد ها را جایگزین بدیهیات واصول نمودند</a:t>
            </a:r>
            <a:endParaRPr lang="fa-IR" sz="3200" dirty="0">
              <a:solidFill>
                <a:srgbClr val="92D050"/>
              </a:solidFill>
            </a:endParaRPr>
          </a:p>
        </p:txBody>
      </p:sp>
      <p:sp>
        <p:nvSpPr>
          <p:cNvPr id="3" name="Content Placeholder 2"/>
          <p:cNvSpPr>
            <a:spLocks noGrp="1"/>
          </p:cNvSpPr>
          <p:nvPr>
            <p:ph idx="1"/>
          </p:nvPr>
        </p:nvSpPr>
        <p:spPr/>
        <p:txBody>
          <a:bodyPr/>
          <a:lstStyle/>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a:p>
        </p:txBody>
      </p:sp>
      <p:sp>
        <p:nvSpPr>
          <p:cNvPr id="4" name="Round Same Side Corner Rectangle 3"/>
          <p:cNvSpPr/>
          <p:nvPr/>
        </p:nvSpPr>
        <p:spPr>
          <a:xfrm>
            <a:off x="3851920" y="1844824"/>
            <a:ext cx="4176464" cy="720080"/>
          </a:xfrm>
          <a:prstGeom prst="round2Same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بیانیه ای در مورد تئوری بنیادی حسابداری</a:t>
            </a:r>
            <a:endParaRPr lang="fa-IR" dirty="0"/>
          </a:p>
        </p:txBody>
      </p:sp>
      <p:sp>
        <p:nvSpPr>
          <p:cNvPr id="5" name="Round Single Corner Rectangle 4"/>
          <p:cNvSpPr/>
          <p:nvPr/>
        </p:nvSpPr>
        <p:spPr>
          <a:xfrm>
            <a:off x="2555776" y="1916832"/>
            <a:ext cx="936104"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AAA</a:t>
            </a:r>
            <a:endParaRPr lang="fa-IR" dirty="0"/>
          </a:p>
        </p:txBody>
      </p:sp>
      <p:sp>
        <p:nvSpPr>
          <p:cNvPr id="6" name="Round Single Corner Rectangle 5"/>
          <p:cNvSpPr/>
          <p:nvPr/>
        </p:nvSpPr>
        <p:spPr>
          <a:xfrm>
            <a:off x="971600" y="1988840"/>
            <a:ext cx="1152128"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1966</a:t>
            </a:r>
            <a:endParaRPr lang="fa-IR" dirty="0"/>
          </a:p>
        </p:txBody>
      </p:sp>
      <p:sp>
        <p:nvSpPr>
          <p:cNvPr id="7" name="Round Single Corner Rectangle 6"/>
          <p:cNvSpPr/>
          <p:nvPr/>
        </p:nvSpPr>
        <p:spPr>
          <a:xfrm>
            <a:off x="3851920" y="2852936"/>
            <a:ext cx="4176464"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مفاهیم اساسی واصول حسابداری زیر بنای صورت های مالی</a:t>
            </a:r>
            <a:endParaRPr lang="fa-IR" dirty="0"/>
          </a:p>
        </p:txBody>
      </p:sp>
      <p:sp>
        <p:nvSpPr>
          <p:cNvPr id="8" name="Round Single Corner Rectangle 7"/>
          <p:cNvSpPr/>
          <p:nvPr/>
        </p:nvSpPr>
        <p:spPr>
          <a:xfrm>
            <a:off x="2555776" y="2924944"/>
            <a:ext cx="1008112"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APB</a:t>
            </a:r>
            <a:endParaRPr lang="fa-IR" dirty="0"/>
          </a:p>
        </p:txBody>
      </p:sp>
      <p:sp>
        <p:nvSpPr>
          <p:cNvPr id="9" name="Round Single Corner Rectangle 8"/>
          <p:cNvSpPr/>
          <p:nvPr/>
        </p:nvSpPr>
        <p:spPr>
          <a:xfrm>
            <a:off x="971600" y="2924944"/>
            <a:ext cx="1080120"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1970</a:t>
            </a:r>
            <a:endParaRPr lang="fa-IR" dirty="0"/>
          </a:p>
        </p:txBody>
      </p:sp>
      <p:sp>
        <p:nvSpPr>
          <p:cNvPr id="10" name="Round Single Corner Rectangle 9"/>
          <p:cNvSpPr/>
          <p:nvPr/>
        </p:nvSpPr>
        <p:spPr>
          <a:xfrm>
            <a:off x="3923928" y="4005064"/>
            <a:ext cx="4104456" cy="720080"/>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اهداف صورت های مالی (گزارش کمیته تروبلاد)</a:t>
            </a:r>
            <a:endParaRPr lang="fa-IR" dirty="0"/>
          </a:p>
        </p:txBody>
      </p:sp>
      <p:sp>
        <p:nvSpPr>
          <p:cNvPr id="11" name="Round Single Corner Rectangle 10"/>
          <p:cNvSpPr/>
          <p:nvPr/>
        </p:nvSpPr>
        <p:spPr>
          <a:xfrm>
            <a:off x="2555776" y="4077072"/>
            <a:ext cx="1080120"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AICPA</a:t>
            </a:r>
            <a:endParaRPr lang="fa-IR" dirty="0"/>
          </a:p>
        </p:txBody>
      </p:sp>
      <p:sp>
        <p:nvSpPr>
          <p:cNvPr id="12" name="Round Same Side Corner Rectangle 11"/>
          <p:cNvSpPr/>
          <p:nvPr/>
        </p:nvSpPr>
        <p:spPr>
          <a:xfrm>
            <a:off x="899592" y="4149080"/>
            <a:ext cx="1152128" cy="504056"/>
          </a:xfrm>
          <a:prstGeom prst="round2Same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1973</a:t>
            </a:r>
            <a:endParaRPr lang="fa-IR" dirty="0"/>
          </a:p>
        </p:txBody>
      </p:sp>
      <p:sp>
        <p:nvSpPr>
          <p:cNvPr id="13" name="Round Single Corner Rectangle 12"/>
          <p:cNvSpPr/>
          <p:nvPr/>
        </p:nvSpPr>
        <p:spPr>
          <a:xfrm>
            <a:off x="3851920" y="5373216"/>
            <a:ext cx="4104456"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solidFill>
                  <a:srgbClr val="FFC000"/>
                </a:solidFill>
              </a:rPr>
              <a:t>بیانیه ای در مورد تئوری حسابداری وپذیرش تئوری(</a:t>
            </a:r>
            <a:r>
              <a:rPr lang="en-US" dirty="0" smtClean="0">
                <a:solidFill>
                  <a:srgbClr val="FFC000"/>
                </a:solidFill>
              </a:rPr>
              <a:t>SATTA</a:t>
            </a:r>
            <a:r>
              <a:rPr lang="fa-IR" dirty="0" smtClean="0">
                <a:solidFill>
                  <a:srgbClr val="FFC000"/>
                </a:solidFill>
              </a:rPr>
              <a:t>)</a:t>
            </a:r>
            <a:endParaRPr lang="fa-IR" dirty="0">
              <a:solidFill>
                <a:srgbClr val="FFC000"/>
              </a:solidFill>
            </a:endParaRPr>
          </a:p>
        </p:txBody>
      </p:sp>
      <p:sp>
        <p:nvSpPr>
          <p:cNvPr id="14" name="Round Single Corner Rectangle 13"/>
          <p:cNvSpPr/>
          <p:nvPr/>
        </p:nvSpPr>
        <p:spPr>
          <a:xfrm>
            <a:off x="2483768" y="5373216"/>
            <a:ext cx="1080120"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rgbClr val="FFC000"/>
                </a:solidFill>
              </a:rPr>
              <a:t>AAA</a:t>
            </a:r>
            <a:endParaRPr lang="fa-IR" dirty="0">
              <a:solidFill>
                <a:srgbClr val="FFC000"/>
              </a:solidFill>
            </a:endParaRPr>
          </a:p>
        </p:txBody>
      </p:sp>
      <p:sp>
        <p:nvSpPr>
          <p:cNvPr id="15" name="Round Single Corner Rectangle 14"/>
          <p:cNvSpPr/>
          <p:nvPr/>
        </p:nvSpPr>
        <p:spPr>
          <a:xfrm>
            <a:off x="899592" y="5373216"/>
            <a:ext cx="1224136"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rgbClr val="FFC000"/>
                </a:solidFill>
              </a:rPr>
              <a:t>1977</a:t>
            </a:r>
            <a:endParaRPr lang="fa-IR" dirty="0">
              <a:solidFill>
                <a:srgbClr val="FFC000"/>
              </a:solidFill>
            </a:endParaRPr>
          </a:p>
        </p:txBody>
      </p:sp>
    </p:spTree>
  </p:cSld>
  <p:clrMapOvr>
    <a:masterClrMapping/>
  </p:clrMapOvr>
  <p:transition>
    <p:cut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بیانیه ی در مورد تئوری حسابدای و پذیرش تئوری (</a:t>
            </a:r>
            <a:r>
              <a:rPr lang="en-US" dirty="0" smtClean="0">
                <a:solidFill>
                  <a:srgbClr val="92D050"/>
                </a:solidFill>
              </a:rPr>
              <a:t>(SATTA</a:t>
            </a:r>
            <a:endParaRPr lang="fa-IR" dirty="0">
              <a:solidFill>
                <a:srgbClr val="92D050"/>
              </a:solidFill>
            </a:endParaRPr>
          </a:p>
        </p:txBody>
      </p:sp>
      <p:sp>
        <p:nvSpPr>
          <p:cNvPr id="3" name="Content Placeholder 2"/>
          <p:cNvSpPr>
            <a:spLocks noGrp="1"/>
          </p:cNvSpPr>
          <p:nvPr>
            <p:ph idx="1"/>
          </p:nvPr>
        </p:nvSpPr>
        <p:spPr/>
        <p:txBody>
          <a:bodyPr>
            <a:normAutofit lnSpcReduction="10000"/>
          </a:bodyPr>
          <a:lstStyle/>
          <a:p>
            <a:r>
              <a:rPr lang="fa-IR" sz="2400" dirty="0" smtClean="0"/>
              <a:t>کمیته اجرایی </a:t>
            </a:r>
            <a:r>
              <a:rPr lang="en-US" sz="2400" dirty="0" smtClean="0"/>
              <a:t>AAA</a:t>
            </a:r>
            <a:r>
              <a:rPr lang="fa-IR" sz="2400" dirty="0" smtClean="0"/>
              <a:t>دستور تدوین </a:t>
            </a:r>
            <a:r>
              <a:rPr lang="en-US" sz="2400" dirty="0" smtClean="0"/>
              <a:t>SATTA </a:t>
            </a:r>
            <a:r>
              <a:rPr lang="fa-IR" sz="2400" dirty="0" smtClean="0"/>
              <a:t>را در سال1973صادر کرد </a:t>
            </a:r>
          </a:p>
          <a:p>
            <a:r>
              <a:rPr lang="fa-IR" sz="2400" dirty="0" smtClean="0">
                <a:solidFill>
                  <a:srgbClr val="FFC000"/>
                </a:solidFill>
              </a:rPr>
              <a:t>هدف کلی آن این بود که تحقیقی پیرامون ادبیات موجود حسابداری مالی فراهم شده و بیانیه ارائه شود که نشان گر جایگاه حرفه ی حسابداری نسبت به تئوری حسابداری باشد</a:t>
            </a:r>
          </a:p>
          <a:p>
            <a:r>
              <a:rPr lang="fa-IR" sz="2400" dirty="0" smtClean="0">
                <a:solidFill>
                  <a:srgbClr val="FFC000"/>
                </a:solidFill>
              </a:rPr>
              <a:t>از سوی دیگر </a:t>
            </a:r>
            <a:r>
              <a:rPr lang="en-US" sz="2400" dirty="0" smtClean="0">
                <a:solidFill>
                  <a:srgbClr val="FFC000"/>
                </a:solidFill>
              </a:rPr>
              <a:t>SATTA</a:t>
            </a:r>
            <a:r>
              <a:rPr lang="fa-IR" sz="2400" dirty="0" smtClean="0">
                <a:solidFill>
                  <a:srgbClr val="FFC000"/>
                </a:solidFill>
              </a:rPr>
              <a:t>سیستم های ارزشیابی متعدد حسابداری و همچنین سایر ملاحظات تئوریک را در نظر گرفت </a:t>
            </a:r>
          </a:p>
          <a:p>
            <a:r>
              <a:rPr lang="fa-IR" sz="2400" dirty="0" smtClean="0"/>
              <a:t>پس در اصل </a:t>
            </a:r>
            <a:r>
              <a:rPr lang="en-US" sz="2400" dirty="0" smtClean="0"/>
              <a:t>SATTA</a:t>
            </a:r>
            <a:r>
              <a:rPr lang="fa-IR" sz="2400" dirty="0" smtClean="0"/>
              <a:t>یک سند هشدار دهنده در رابطه با احتمال انتخاب و به کار گیری هر یک از تئوری های  ارزش یابی است.</a:t>
            </a:r>
            <a:endParaRPr lang="fa-IR" sz="2400" dirty="0"/>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رویکرد های تئوری در حسابداری </a:t>
            </a:r>
            <a:endParaRPr lang="fa-IR" dirty="0">
              <a:solidFill>
                <a:srgbClr val="92D050"/>
              </a:solidFill>
            </a:endParaRPr>
          </a:p>
        </p:txBody>
      </p:sp>
      <p:sp>
        <p:nvSpPr>
          <p:cNvPr id="3" name="Content Placeholder 2"/>
          <p:cNvSpPr>
            <a:spLocks noGrp="1"/>
          </p:cNvSpPr>
          <p:nvPr>
            <p:ph idx="1"/>
          </p:nvPr>
        </p:nvSpPr>
        <p:spPr/>
        <p:txBody>
          <a:bodyPr/>
          <a:lstStyle/>
          <a:p>
            <a:r>
              <a:rPr lang="fa-IR" dirty="0" smtClean="0"/>
              <a:t>رویکرد های کلاسیک </a:t>
            </a:r>
          </a:p>
          <a:p>
            <a:r>
              <a:rPr lang="fa-IR" dirty="0" smtClean="0"/>
              <a:t>رویکرد سودمندی در تصمیم </a:t>
            </a:r>
          </a:p>
          <a:p>
            <a:r>
              <a:rPr lang="fa-IR" dirty="0" smtClean="0"/>
              <a:t>رویکرد مدلهای تصمیم گیری </a:t>
            </a:r>
          </a:p>
          <a:p>
            <a:r>
              <a:rPr lang="fa-IR" dirty="0" smtClean="0"/>
              <a:t>تصمیم گیرنده گان </a:t>
            </a:r>
          </a:p>
          <a:p>
            <a:r>
              <a:rPr lang="fa-IR" dirty="0" smtClean="0"/>
              <a:t>رویکر اقتصاد اطلاعات </a:t>
            </a:r>
          </a:p>
        </p:txBody>
      </p:sp>
    </p:spTree>
  </p:cSld>
  <p:clrMapOvr>
    <a:masterClrMapping/>
  </p:clrMapOvr>
  <p:transition>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رویکرد سود مندی در تصمیم  برای تئوری حسابداری چیست ؟</a:t>
            </a:r>
            <a:endParaRPr lang="fa-IR" dirty="0">
              <a:solidFill>
                <a:srgbClr val="92D050"/>
              </a:solidFill>
            </a:endParaRPr>
          </a:p>
        </p:txBody>
      </p:sp>
      <p:sp>
        <p:nvSpPr>
          <p:cNvPr id="3" name="Content Placeholder 2"/>
          <p:cNvSpPr>
            <a:spLocks noGrp="1"/>
          </p:cNvSpPr>
          <p:nvPr>
            <p:ph idx="1"/>
          </p:nvPr>
        </p:nvSpPr>
        <p:spPr/>
        <p:txBody>
          <a:bodyPr/>
          <a:lstStyle/>
          <a:p>
            <a:r>
              <a:rPr lang="fa-IR" dirty="0" smtClean="0"/>
              <a:t>در میان رویکرد های جاری به تئوری حسابداری تحقیقات زیادی وجود دارند که تمرکزشان بر استفاده کننده گان گزارش های حسابداری تصمیم های آنها نیاز های اطلاعاتی شان و توانی های پردازشی آنهاست خود رویکرد سودمندی در تصمیم در تقسیم بندی بیشتر به دو گرایش </a:t>
            </a:r>
            <a:r>
              <a:rPr lang="fa-IR" dirty="0" smtClean="0">
                <a:solidFill>
                  <a:srgbClr val="FFC000"/>
                </a:solidFill>
              </a:rPr>
              <a:t>مدل های تصمیم گیری و تصمیم گیرنده گان </a:t>
            </a:r>
            <a:r>
              <a:rPr lang="fa-IR" dirty="0" smtClean="0"/>
              <a:t>تقسیم شده است .</a:t>
            </a:r>
            <a:endParaRPr lang="fa-IR" dirty="0"/>
          </a:p>
        </p:txBody>
      </p:sp>
    </p:spTree>
  </p:cSld>
  <p:clrMapOvr>
    <a:masterClrMapping/>
  </p:clrMapOvr>
  <p:transition>
    <p:split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92D050"/>
                </a:solidFill>
              </a:rPr>
              <a:t>رویکردمدل های تصمیم گیری </a:t>
            </a:r>
            <a:endParaRPr lang="fa-IR" dirty="0">
              <a:solidFill>
                <a:srgbClr val="92D050"/>
              </a:solidFill>
            </a:endParaRPr>
          </a:p>
        </p:txBody>
      </p:sp>
      <p:sp>
        <p:nvSpPr>
          <p:cNvPr id="3" name="Content Placeholder 2"/>
          <p:cNvSpPr>
            <a:spLocks noGrp="1"/>
          </p:cNvSpPr>
          <p:nvPr>
            <p:ph idx="1"/>
          </p:nvPr>
        </p:nvSpPr>
        <p:spPr/>
        <p:txBody>
          <a:bodyPr>
            <a:normAutofit lnSpcReduction="10000"/>
          </a:bodyPr>
          <a:lstStyle/>
          <a:p>
            <a:pPr>
              <a:buNone/>
            </a:pPr>
            <a:r>
              <a:rPr lang="fa-IR" sz="2400" dirty="0" smtClean="0"/>
              <a:t>سیستم هایی که در این طبقه قرار می گیرند دارای ویژگی های مشترک زیر هستند:</a:t>
            </a:r>
          </a:p>
          <a:p>
            <a:r>
              <a:rPr lang="fa-IR" sz="2400" dirty="0" smtClean="0">
                <a:solidFill>
                  <a:srgbClr val="FFC000"/>
                </a:solidFill>
              </a:rPr>
              <a:t>دستوری و قیاسی هستند </a:t>
            </a:r>
          </a:p>
          <a:p>
            <a:r>
              <a:rPr lang="fa-IR" sz="2400" dirty="0" smtClean="0">
                <a:solidFill>
                  <a:srgbClr val="FFC000"/>
                </a:solidFill>
              </a:rPr>
              <a:t>بر نوعی مربوط بودن برای اتخاذ تصمیم های خاص توسط یک گروه استفاده کننده مشخص تاکید دارند </a:t>
            </a:r>
          </a:p>
          <a:p>
            <a:r>
              <a:rPr lang="fa-IR" sz="2400" dirty="0" smtClean="0">
                <a:solidFill>
                  <a:srgbClr val="FFC000"/>
                </a:solidFill>
              </a:rPr>
              <a:t>معیار مربوط بودن برای اندازه گیری خاصه های انتخاب شده دارایی ها بدهی ها و مبادلات سود بسیار مهم است </a:t>
            </a:r>
          </a:p>
          <a:p>
            <a:pPr>
              <a:buNone/>
            </a:pPr>
            <a:r>
              <a:rPr lang="fa-IR" sz="2400" dirty="0" smtClean="0"/>
              <a:t>از آنجا که رویکرد مدل تصمیم برای مخابرات اطلاعات بسیار مربوط برای تصمیم گیری مناسب دانسته می شود اگر استفاده کنندگان این سیستم ها را نفهمند مشکل مهمی پیش می آید</a:t>
            </a:r>
          </a:p>
          <a:p>
            <a:endParaRPr lang="fa-IR" sz="2400" dirty="0" smtClean="0"/>
          </a:p>
          <a:p>
            <a:endParaRPr lang="fa-IR" dirty="0"/>
          </a:p>
        </p:txBody>
      </p:sp>
    </p:spTree>
  </p:cSld>
  <p:clrMapOvr>
    <a:masterClrMapping/>
  </p:clrMapOvr>
  <p:transition>
    <p:strips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گرایش مبتنی بر تصمیم گیرنده چیست ؟</a:t>
            </a:r>
            <a:endParaRPr lang="fa-IR" dirty="0">
              <a:solidFill>
                <a:srgbClr val="92D050"/>
              </a:solidFill>
            </a:endParaRPr>
          </a:p>
        </p:txBody>
      </p:sp>
      <p:sp>
        <p:nvSpPr>
          <p:cNvPr id="3" name="Content Placeholder 2"/>
          <p:cNvSpPr>
            <a:spLocks noGrp="1"/>
          </p:cNvSpPr>
          <p:nvPr>
            <p:ph idx="1"/>
          </p:nvPr>
        </p:nvSpPr>
        <p:spPr/>
        <p:txBody>
          <a:bodyPr/>
          <a:lstStyle/>
          <a:p>
            <a:r>
              <a:rPr lang="fa-IR" dirty="0" smtClean="0"/>
              <a:t>نکته اصلی این است که این گرایش توصیفی است و نه دستوری زیرا تلاش می کند به این نتیجه برسد که کدام اطلاعات واقعا مورد استفاده قرار میگیرند یا واقعا مطلوب هستند.در اینجا فرض بر این است که اطلاعات مطلوب باید فراهم شوند </a:t>
            </a:r>
            <a:endParaRPr lang="fa-IR" dirty="0"/>
          </a:p>
        </p:txBody>
      </p:sp>
    </p:spTree>
  </p:cSld>
  <p:clrMapOvr>
    <a:masterClrMapping/>
  </p:clrMapOvr>
  <p:transition>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میزان همگونی نیاز های اطلاعاتی استفاده کننده گان </a:t>
            </a:r>
            <a:endParaRPr lang="fa-IR" dirty="0">
              <a:solidFill>
                <a:srgbClr val="92D050"/>
              </a:solidFill>
            </a:endParaRPr>
          </a:p>
        </p:txBody>
      </p:sp>
      <p:grpSp>
        <p:nvGrpSpPr>
          <p:cNvPr id="4" name="Group 12"/>
          <p:cNvGrpSpPr>
            <a:grpSpLocks noGrp="1"/>
          </p:cNvGrpSpPr>
          <p:nvPr/>
        </p:nvGrpSpPr>
        <p:grpSpPr bwMode="auto">
          <a:xfrm>
            <a:off x="4788024" y="1988840"/>
            <a:ext cx="3424808" cy="2592288"/>
            <a:chOff x="432" y="1824"/>
            <a:chExt cx="2016" cy="1584"/>
          </a:xfrm>
        </p:grpSpPr>
        <p:sp>
          <p:nvSpPr>
            <p:cNvPr id="5" name="Oval 4"/>
            <p:cNvSpPr>
              <a:spLocks noChangeArrowheads="1"/>
            </p:cNvSpPr>
            <p:nvPr/>
          </p:nvSpPr>
          <p:spPr bwMode="auto">
            <a:xfrm>
              <a:off x="432" y="1824"/>
              <a:ext cx="1104" cy="1056"/>
            </a:xfrm>
            <a:prstGeom prst="ellipse">
              <a:avLst/>
            </a:prstGeom>
            <a:noFill/>
            <a:ln w="19050">
              <a:solidFill>
                <a:schemeClr val="tx1"/>
              </a:solidFill>
              <a:round/>
              <a:headEnd/>
              <a:tailEnd/>
            </a:ln>
          </p:spPr>
          <p:txBody>
            <a:bodyPr wrap="none" anchor="ctr"/>
            <a:lstStyle/>
            <a:p>
              <a:endParaRPr lang="fa-IR"/>
            </a:p>
          </p:txBody>
        </p:sp>
        <p:sp>
          <p:nvSpPr>
            <p:cNvPr id="6" name="Oval 9"/>
            <p:cNvSpPr>
              <a:spLocks noChangeArrowheads="1"/>
            </p:cNvSpPr>
            <p:nvPr/>
          </p:nvSpPr>
          <p:spPr bwMode="auto">
            <a:xfrm>
              <a:off x="912" y="2352"/>
              <a:ext cx="1104" cy="1056"/>
            </a:xfrm>
            <a:prstGeom prst="ellipse">
              <a:avLst/>
            </a:prstGeom>
            <a:noFill/>
            <a:ln w="19050">
              <a:solidFill>
                <a:schemeClr val="tx1"/>
              </a:solidFill>
              <a:round/>
              <a:headEnd/>
              <a:tailEnd/>
            </a:ln>
          </p:spPr>
          <p:txBody>
            <a:bodyPr wrap="none" anchor="ctr"/>
            <a:lstStyle/>
            <a:p>
              <a:endParaRPr lang="fa-IR"/>
            </a:p>
          </p:txBody>
        </p:sp>
        <p:sp>
          <p:nvSpPr>
            <p:cNvPr id="7" name="Oval 10"/>
            <p:cNvSpPr>
              <a:spLocks noChangeArrowheads="1"/>
            </p:cNvSpPr>
            <p:nvPr/>
          </p:nvSpPr>
          <p:spPr bwMode="auto">
            <a:xfrm>
              <a:off x="1344" y="1824"/>
              <a:ext cx="1104" cy="1056"/>
            </a:xfrm>
            <a:prstGeom prst="ellipse">
              <a:avLst/>
            </a:prstGeom>
            <a:noFill/>
            <a:ln w="19050">
              <a:solidFill>
                <a:schemeClr val="tx1"/>
              </a:solidFill>
              <a:round/>
              <a:headEnd/>
              <a:tailEnd/>
            </a:ln>
          </p:spPr>
          <p:txBody>
            <a:bodyPr wrap="none" anchor="ctr"/>
            <a:lstStyle/>
            <a:p>
              <a:endParaRPr lang="fa-IR"/>
            </a:p>
          </p:txBody>
        </p:sp>
      </p:grpSp>
      <p:grpSp>
        <p:nvGrpSpPr>
          <p:cNvPr id="8" name="Group 11"/>
          <p:cNvGrpSpPr>
            <a:grpSpLocks/>
          </p:cNvGrpSpPr>
          <p:nvPr/>
        </p:nvGrpSpPr>
        <p:grpSpPr bwMode="auto">
          <a:xfrm>
            <a:off x="1259632" y="2348880"/>
            <a:ext cx="2286000" cy="2057400"/>
            <a:chOff x="3408" y="1824"/>
            <a:chExt cx="1440" cy="1296"/>
          </a:xfrm>
        </p:grpSpPr>
        <p:sp>
          <p:nvSpPr>
            <p:cNvPr id="9" name="Oval 5"/>
            <p:cNvSpPr>
              <a:spLocks noChangeArrowheads="1"/>
            </p:cNvSpPr>
            <p:nvPr/>
          </p:nvSpPr>
          <p:spPr bwMode="auto">
            <a:xfrm>
              <a:off x="3552" y="2064"/>
              <a:ext cx="1104" cy="1056"/>
            </a:xfrm>
            <a:prstGeom prst="ellipse">
              <a:avLst/>
            </a:prstGeom>
            <a:noFill/>
            <a:ln w="19050">
              <a:solidFill>
                <a:srgbClr val="FFFF00"/>
              </a:solidFill>
              <a:round/>
              <a:headEnd/>
              <a:tailEnd/>
            </a:ln>
          </p:spPr>
          <p:txBody>
            <a:bodyPr wrap="none" anchor="ctr"/>
            <a:lstStyle/>
            <a:p>
              <a:endParaRPr lang="fa-IR"/>
            </a:p>
          </p:txBody>
        </p:sp>
        <p:sp>
          <p:nvSpPr>
            <p:cNvPr id="10" name="Oval 6"/>
            <p:cNvSpPr>
              <a:spLocks noChangeArrowheads="1"/>
            </p:cNvSpPr>
            <p:nvPr/>
          </p:nvSpPr>
          <p:spPr bwMode="auto">
            <a:xfrm>
              <a:off x="3408" y="1824"/>
              <a:ext cx="1104" cy="1056"/>
            </a:xfrm>
            <a:prstGeom prst="ellipse">
              <a:avLst/>
            </a:prstGeom>
            <a:noFill/>
            <a:ln w="19050">
              <a:solidFill>
                <a:srgbClr val="FFFF00"/>
              </a:solidFill>
              <a:round/>
              <a:headEnd/>
              <a:tailEnd/>
            </a:ln>
          </p:spPr>
          <p:txBody>
            <a:bodyPr wrap="none" anchor="ctr"/>
            <a:lstStyle/>
            <a:p>
              <a:endParaRPr lang="fa-IR"/>
            </a:p>
          </p:txBody>
        </p:sp>
        <p:sp>
          <p:nvSpPr>
            <p:cNvPr id="11" name="Oval 8"/>
            <p:cNvSpPr>
              <a:spLocks noChangeArrowheads="1"/>
            </p:cNvSpPr>
            <p:nvPr/>
          </p:nvSpPr>
          <p:spPr bwMode="auto">
            <a:xfrm>
              <a:off x="3744" y="1824"/>
              <a:ext cx="1104" cy="1056"/>
            </a:xfrm>
            <a:prstGeom prst="ellipse">
              <a:avLst/>
            </a:prstGeom>
            <a:noFill/>
            <a:ln w="19050">
              <a:solidFill>
                <a:srgbClr val="FFFF00"/>
              </a:solidFill>
              <a:round/>
              <a:headEnd/>
              <a:tailEnd/>
            </a:ln>
          </p:spPr>
          <p:txBody>
            <a:bodyPr wrap="none" anchor="ctr"/>
            <a:lstStyle/>
            <a:p>
              <a:endParaRPr lang="fa-IR"/>
            </a:p>
          </p:txBody>
        </p:sp>
      </p:grpSp>
      <p:sp>
        <p:nvSpPr>
          <p:cNvPr id="12" name="Rectangle 11"/>
          <p:cNvSpPr/>
          <p:nvPr/>
        </p:nvSpPr>
        <p:spPr>
          <a:xfrm>
            <a:off x="4764824" y="5085184"/>
            <a:ext cx="3316934" cy="369332"/>
          </a:xfrm>
          <a:prstGeom prst="rect">
            <a:avLst/>
          </a:prstGeom>
        </p:spPr>
        <p:txBody>
          <a:bodyPr wrap="none">
            <a:spAutoFit/>
          </a:bodyPr>
          <a:lstStyle/>
          <a:p>
            <a:r>
              <a:rPr lang="fa-IR" b="1" dirty="0" smtClean="0">
                <a:latin typeface="Times New Roman" pitchFamily="18" charset="0"/>
              </a:rPr>
              <a:t>همگونی کم استفاده کنندگان</a:t>
            </a:r>
            <a:endParaRPr lang="en-US" b="1" dirty="0">
              <a:latin typeface="Times New Roman" pitchFamily="18" charset="0"/>
            </a:endParaRPr>
          </a:p>
        </p:txBody>
      </p:sp>
      <p:sp>
        <p:nvSpPr>
          <p:cNvPr id="13" name="Text Box 14"/>
          <p:cNvSpPr txBox="1">
            <a:spLocks noChangeArrowheads="1"/>
          </p:cNvSpPr>
          <p:nvPr/>
        </p:nvSpPr>
        <p:spPr bwMode="auto">
          <a:xfrm>
            <a:off x="829719" y="5013176"/>
            <a:ext cx="3475631" cy="369332"/>
          </a:xfrm>
          <a:prstGeom prst="rect">
            <a:avLst/>
          </a:prstGeom>
          <a:noFill/>
          <a:ln w="19050">
            <a:solidFill>
              <a:srgbClr val="FFFF00"/>
            </a:solidFill>
            <a:miter lim="800000"/>
            <a:headEnd/>
            <a:tailEnd/>
          </a:ln>
        </p:spPr>
        <p:txBody>
          <a:bodyPr wrap="none">
            <a:spAutoFit/>
          </a:bodyPr>
          <a:lstStyle/>
          <a:p>
            <a:r>
              <a:rPr lang="fa-IR" b="1" dirty="0" smtClean="0">
                <a:solidFill>
                  <a:srgbClr val="FFFF00"/>
                </a:solidFill>
                <a:latin typeface="Times New Roman" pitchFamily="18" charset="0"/>
              </a:rPr>
              <a:t>همگونی زیاد استفاده کنند گان</a:t>
            </a:r>
            <a:endParaRPr lang="en-US" b="1" dirty="0">
              <a:solidFill>
                <a:srgbClr val="FFFF00"/>
              </a:solidFill>
              <a:latin typeface="Times New Roman" pitchFamily="18" charset="0"/>
            </a:endParaRPr>
          </a:p>
        </p:txBody>
      </p:sp>
    </p:spTree>
  </p:cSld>
  <p:clrMapOvr>
    <a:masterClrMapping/>
  </p:clrMapOvr>
  <p:transition>
    <p:pull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rgbClr val="92D050"/>
                </a:solidFill>
              </a:rPr>
              <a:t>SATTA</a:t>
            </a:r>
            <a:endParaRPr lang="fa-IR" dirty="0">
              <a:solidFill>
                <a:srgbClr val="92D050"/>
              </a:solidFill>
            </a:endParaRPr>
          </a:p>
        </p:txBody>
      </p:sp>
      <p:sp>
        <p:nvSpPr>
          <p:cNvPr id="3" name="Content Placeholder 2"/>
          <p:cNvSpPr>
            <a:spLocks noGrp="1"/>
          </p:cNvSpPr>
          <p:nvPr>
            <p:ph idx="1"/>
          </p:nvPr>
        </p:nvSpPr>
        <p:spPr/>
        <p:txBody>
          <a:bodyPr>
            <a:normAutofit lnSpcReduction="10000"/>
          </a:bodyPr>
          <a:lstStyle/>
          <a:p>
            <a:r>
              <a:rPr lang="fa-IR" sz="2400" dirty="0" smtClean="0"/>
              <a:t>پیام اصلی </a:t>
            </a:r>
            <a:r>
              <a:rPr lang="en-US" sz="2400" dirty="0" smtClean="0"/>
              <a:t>SATTA</a:t>
            </a:r>
            <a:r>
              <a:rPr lang="fa-IR" sz="2400" dirty="0" smtClean="0"/>
              <a:t>این است که چرا نمی توانیم در زمان حاضر به یک نتیجه گیری مشخص در قبال تئوری دست پیدا کنیم شاید مسئله اصلی که توسط </a:t>
            </a:r>
            <a:r>
              <a:rPr lang="en-US" sz="2400" dirty="0" smtClean="0"/>
              <a:t>SATTA</a:t>
            </a:r>
            <a:r>
              <a:rPr lang="fa-IR" sz="2400" dirty="0" smtClean="0"/>
              <a:t>مطرح شد موضوع تنوع استفاده کنند گان بر حسب تصمیم ها همچنین نیاز های اطلاعاتی متفاوتشان بود</a:t>
            </a:r>
          </a:p>
          <a:p>
            <a:r>
              <a:rPr lang="fa-IR" sz="2400" dirty="0" smtClean="0"/>
              <a:t>نتوانست ثابت کند که گروه ها نیاز های اطلاعاتی متفاوتی دارند </a:t>
            </a:r>
          </a:p>
          <a:p>
            <a:r>
              <a:rPr lang="en-US" sz="2400" dirty="0" smtClean="0"/>
              <a:t>SATTA</a:t>
            </a:r>
            <a:r>
              <a:rPr lang="fa-IR" sz="2400" dirty="0" smtClean="0"/>
              <a:t>در زمینه ترجیحات تصمیم گیری و اطلاعاتی چه در میان گروه های استفاده کننده و چه در درون این گروه ها نسبت به گزارش تروبلاد بسیار بد بین تر بود نمودار های ون ارائه شده تفاوت میان دو وضعیت همگونی و نا همگونی استفاده کنندگان را نشان می دهد </a:t>
            </a:r>
            <a:endParaRPr lang="fa-IR" sz="2400" dirty="0"/>
          </a:p>
        </p:txBody>
      </p:sp>
    </p:spTree>
  </p:cSld>
  <p:clrMapOvr>
    <a:masterClrMapping/>
  </p:clrMapOvr>
  <p:transition>
    <p:wipe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t>گزارش هایی که استاندارد ها را جایگزین بدیهیات واصول نمودند</a:t>
            </a:r>
            <a:endParaRPr lang="fa-IR" sz="3200" dirty="0"/>
          </a:p>
        </p:txBody>
      </p:sp>
      <p:sp>
        <p:nvSpPr>
          <p:cNvPr id="3" name="Content Placeholder 2"/>
          <p:cNvSpPr>
            <a:spLocks noGrp="1"/>
          </p:cNvSpPr>
          <p:nvPr>
            <p:ph idx="1"/>
          </p:nvPr>
        </p:nvSpPr>
        <p:spPr/>
        <p:txBody>
          <a:bodyPr/>
          <a:lstStyle/>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a:p>
        </p:txBody>
      </p:sp>
      <p:sp>
        <p:nvSpPr>
          <p:cNvPr id="4" name="Round Same Side Corner Rectangle 3"/>
          <p:cNvSpPr/>
          <p:nvPr/>
        </p:nvSpPr>
        <p:spPr>
          <a:xfrm>
            <a:off x="3851920" y="1844824"/>
            <a:ext cx="4176464" cy="720080"/>
          </a:xfrm>
          <a:prstGeom prst="round2Same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بیانیه ای در مورد تئوری بنیادی حسابداری</a:t>
            </a:r>
            <a:endParaRPr lang="fa-IR" dirty="0"/>
          </a:p>
        </p:txBody>
      </p:sp>
      <p:sp>
        <p:nvSpPr>
          <p:cNvPr id="5" name="Round Single Corner Rectangle 4"/>
          <p:cNvSpPr/>
          <p:nvPr/>
        </p:nvSpPr>
        <p:spPr>
          <a:xfrm>
            <a:off x="2555776" y="1916832"/>
            <a:ext cx="936104"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AAA</a:t>
            </a:r>
            <a:endParaRPr lang="fa-IR" dirty="0"/>
          </a:p>
        </p:txBody>
      </p:sp>
      <p:sp>
        <p:nvSpPr>
          <p:cNvPr id="6" name="Round Single Corner Rectangle 5"/>
          <p:cNvSpPr/>
          <p:nvPr/>
        </p:nvSpPr>
        <p:spPr>
          <a:xfrm>
            <a:off x="971600" y="1988840"/>
            <a:ext cx="1152128"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1966</a:t>
            </a:r>
            <a:endParaRPr lang="fa-IR" dirty="0"/>
          </a:p>
        </p:txBody>
      </p:sp>
      <p:sp>
        <p:nvSpPr>
          <p:cNvPr id="7" name="Round Single Corner Rectangle 6"/>
          <p:cNvSpPr/>
          <p:nvPr/>
        </p:nvSpPr>
        <p:spPr>
          <a:xfrm>
            <a:off x="3851920" y="2852936"/>
            <a:ext cx="4176464"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مفاهیم اساسی واصول حسابداری زیر بنای صورت های مالی</a:t>
            </a:r>
            <a:endParaRPr lang="fa-IR" dirty="0"/>
          </a:p>
        </p:txBody>
      </p:sp>
      <p:sp>
        <p:nvSpPr>
          <p:cNvPr id="8" name="Round Single Corner Rectangle 7"/>
          <p:cNvSpPr/>
          <p:nvPr/>
        </p:nvSpPr>
        <p:spPr>
          <a:xfrm>
            <a:off x="2555776" y="2924944"/>
            <a:ext cx="1008112"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APB</a:t>
            </a:r>
            <a:endParaRPr lang="fa-IR" dirty="0"/>
          </a:p>
        </p:txBody>
      </p:sp>
      <p:sp>
        <p:nvSpPr>
          <p:cNvPr id="9" name="Round Single Corner Rectangle 8"/>
          <p:cNvSpPr/>
          <p:nvPr/>
        </p:nvSpPr>
        <p:spPr>
          <a:xfrm>
            <a:off x="971600" y="2924944"/>
            <a:ext cx="1080120"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1970</a:t>
            </a:r>
            <a:endParaRPr lang="fa-IR" dirty="0"/>
          </a:p>
        </p:txBody>
      </p:sp>
      <p:sp>
        <p:nvSpPr>
          <p:cNvPr id="10" name="Round Single Corner Rectangle 9"/>
          <p:cNvSpPr/>
          <p:nvPr/>
        </p:nvSpPr>
        <p:spPr>
          <a:xfrm>
            <a:off x="3923928" y="4005064"/>
            <a:ext cx="4104456" cy="720080"/>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اهداف صورت های مالی (گزارش کمیته تروبلاد)</a:t>
            </a:r>
            <a:endParaRPr lang="fa-IR" dirty="0"/>
          </a:p>
        </p:txBody>
      </p:sp>
      <p:sp>
        <p:nvSpPr>
          <p:cNvPr id="11" name="Round Single Corner Rectangle 10"/>
          <p:cNvSpPr/>
          <p:nvPr/>
        </p:nvSpPr>
        <p:spPr>
          <a:xfrm>
            <a:off x="2555776" y="4077072"/>
            <a:ext cx="1080120"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AICPA</a:t>
            </a:r>
            <a:endParaRPr lang="fa-IR" dirty="0"/>
          </a:p>
        </p:txBody>
      </p:sp>
      <p:sp>
        <p:nvSpPr>
          <p:cNvPr id="12" name="Round Same Side Corner Rectangle 11"/>
          <p:cNvSpPr/>
          <p:nvPr/>
        </p:nvSpPr>
        <p:spPr>
          <a:xfrm>
            <a:off x="899592" y="4149080"/>
            <a:ext cx="1152128" cy="504056"/>
          </a:xfrm>
          <a:prstGeom prst="round2Same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1973</a:t>
            </a:r>
            <a:endParaRPr lang="fa-IR" dirty="0"/>
          </a:p>
        </p:txBody>
      </p:sp>
      <p:sp>
        <p:nvSpPr>
          <p:cNvPr id="13" name="Round Single Corner Rectangle 12"/>
          <p:cNvSpPr/>
          <p:nvPr/>
        </p:nvSpPr>
        <p:spPr>
          <a:xfrm>
            <a:off x="3851920" y="5373216"/>
            <a:ext cx="4104456"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بیانیه ای در مورد تئوری حسابداری وپذیرش تئوری(</a:t>
            </a:r>
            <a:r>
              <a:rPr lang="en-US" dirty="0" smtClean="0"/>
              <a:t>SATTA</a:t>
            </a:r>
            <a:r>
              <a:rPr lang="fa-IR" dirty="0" smtClean="0"/>
              <a:t>)</a:t>
            </a:r>
            <a:endParaRPr lang="fa-IR" dirty="0"/>
          </a:p>
        </p:txBody>
      </p:sp>
      <p:sp>
        <p:nvSpPr>
          <p:cNvPr id="14" name="Round Single Corner Rectangle 13"/>
          <p:cNvSpPr/>
          <p:nvPr/>
        </p:nvSpPr>
        <p:spPr>
          <a:xfrm>
            <a:off x="2483768" y="5373216"/>
            <a:ext cx="1080120" cy="64807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AAA</a:t>
            </a:r>
            <a:endParaRPr lang="fa-IR" dirty="0"/>
          </a:p>
        </p:txBody>
      </p:sp>
      <p:sp>
        <p:nvSpPr>
          <p:cNvPr id="15" name="Round Single Corner Rectangle 14"/>
          <p:cNvSpPr/>
          <p:nvPr/>
        </p:nvSpPr>
        <p:spPr>
          <a:xfrm>
            <a:off x="899592" y="5373216"/>
            <a:ext cx="1224136" cy="57606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1977</a:t>
            </a:r>
            <a:endParaRPr lang="fa-IR" dirty="0"/>
          </a:p>
        </p:txBody>
      </p:sp>
    </p:spTree>
  </p:cSld>
  <p:clrMapOvr>
    <a:masterClrMapping/>
  </p:clrMapOvr>
  <p:transition>
    <p:wheel spokes="8"/>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اهداف استفاده کننده گان و تنوع آنان </a:t>
            </a:r>
            <a:endParaRPr lang="fa-IR" dirty="0">
              <a:solidFill>
                <a:srgbClr val="92D050"/>
              </a:solidFill>
            </a:endParaRPr>
          </a:p>
        </p:txBody>
      </p:sp>
      <p:sp>
        <p:nvSpPr>
          <p:cNvPr id="3" name="Content Placeholder 2"/>
          <p:cNvSpPr>
            <a:spLocks noGrp="1"/>
          </p:cNvSpPr>
          <p:nvPr>
            <p:ph idx="1"/>
          </p:nvPr>
        </p:nvSpPr>
        <p:spPr>
          <a:xfrm>
            <a:off x="3923928" y="1772816"/>
            <a:ext cx="4978896" cy="4464496"/>
          </a:xfrm>
        </p:spPr>
        <p:txBody>
          <a:bodyPr>
            <a:normAutofit lnSpcReduction="10000"/>
          </a:bodyPr>
          <a:lstStyle/>
          <a:p>
            <a:r>
              <a:rPr lang="fa-IR" dirty="0" smtClean="0"/>
              <a:t>تنوع استفاده کننده گان یک مشکل است </a:t>
            </a:r>
          </a:p>
          <a:p>
            <a:r>
              <a:rPr lang="fa-IR" dirty="0" smtClean="0"/>
              <a:t>دو حیطه ی عمده ی که در مورد آنها ارائه اطلاعات گسترده تر برای گروه های استفاده کننده قابل اعمال باشد </a:t>
            </a:r>
          </a:p>
          <a:p>
            <a:r>
              <a:rPr lang="fa-IR" dirty="0" smtClean="0"/>
              <a:t>1.توانایی پیش بینی </a:t>
            </a:r>
          </a:p>
          <a:p>
            <a:r>
              <a:rPr lang="fa-IR" dirty="0" smtClean="0"/>
              <a:t>2.حسابدهی </a:t>
            </a:r>
            <a:endParaRPr lang="fa-IR" dirty="0"/>
          </a:p>
        </p:txBody>
      </p:sp>
      <p:pic>
        <p:nvPicPr>
          <p:cNvPr id="4" name="Picture 7" descr="BD18239_"/>
          <p:cNvPicPr>
            <a:picLocks noChangeAspect="1" noChangeArrowheads="1"/>
          </p:cNvPicPr>
          <p:nvPr/>
        </p:nvPicPr>
        <p:blipFill>
          <a:blip r:embed="rId2" cstate="print"/>
          <a:srcRect/>
          <a:stretch>
            <a:fillRect/>
          </a:stretch>
        </p:blipFill>
        <p:spPr>
          <a:xfrm>
            <a:off x="0" y="2060848"/>
            <a:ext cx="3810000" cy="3825875"/>
          </a:xfrm>
          <a:prstGeom prst="rect">
            <a:avLst/>
          </a:prstGeom>
        </p:spPr>
      </p:pic>
    </p:spTree>
  </p:cSld>
  <p:clrMapOvr>
    <a:masterClrMapping/>
  </p:clrMapOvr>
  <p:transition>
    <p:whee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دو حیطه اصلی صورت های مالی </a:t>
            </a:r>
            <a:endParaRPr lang="fa-IR" dirty="0">
              <a:solidFill>
                <a:srgbClr val="92D050"/>
              </a:solidFill>
            </a:endParaRPr>
          </a:p>
        </p:txBody>
      </p:sp>
      <p:sp>
        <p:nvSpPr>
          <p:cNvPr id="3" name="Content Placeholder 2"/>
          <p:cNvSpPr>
            <a:spLocks noGrp="1"/>
          </p:cNvSpPr>
          <p:nvPr>
            <p:ph idx="1"/>
          </p:nvPr>
        </p:nvSpPr>
        <p:spPr/>
        <p:txBody>
          <a:bodyPr>
            <a:normAutofit fontScale="92500" lnSpcReduction="10000"/>
          </a:bodyPr>
          <a:lstStyle/>
          <a:p>
            <a:r>
              <a:rPr lang="fa-IR" dirty="0" smtClean="0"/>
              <a:t>دو حیطه ی عمده ی که در مورد آنها ارائه اطلاعات گسترده تر برای گروه های استفاده کننده قابل اعمال باشد</a:t>
            </a:r>
          </a:p>
          <a:p>
            <a:r>
              <a:rPr lang="fa-IR" dirty="0" smtClean="0"/>
              <a:t>1.توانی پیش بینی که عبارت است از :سود مندی اطلاعات حسابداری به عنوان ابزاری برای پیش بینی متغیر های آینده </a:t>
            </a:r>
          </a:p>
          <a:p>
            <a:r>
              <a:rPr lang="fa-IR" dirty="0" smtClean="0"/>
              <a:t>2. حسابدهی که عبارت است از: مسئولیت مدیریت در قبال گزارش در مورد رسیدن به اهداف آن هم به شکلی که از منابع واحد تجاری به شکل کارا و اثر بخش استفاده شود  </a:t>
            </a:r>
          </a:p>
          <a:p>
            <a:endParaRPr lang="fa-IR" dirty="0"/>
          </a:p>
        </p:txBody>
      </p:sp>
    </p:spTree>
  </p:cSld>
  <p:clrMapOvr>
    <a:masterClrMapping/>
  </p:clrMapOvr>
  <p:transition>
    <p:wheel spokes="3"/>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92D050"/>
                </a:solidFill>
              </a:rPr>
              <a:t>اهداف ثانوی صورت های مالی </a:t>
            </a:r>
            <a:endParaRPr lang="fa-IR" dirty="0">
              <a:solidFill>
                <a:srgbClr val="92D050"/>
              </a:solidFill>
            </a:endParaRPr>
          </a:p>
        </p:txBody>
      </p:sp>
      <p:sp>
        <p:nvSpPr>
          <p:cNvPr id="3" name="Content Placeholder 2"/>
          <p:cNvSpPr>
            <a:spLocks noGrp="1"/>
          </p:cNvSpPr>
          <p:nvPr>
            <p:ph idx="1"/>
          </p:nvPr>
        </p:nvSpPr>
        <p:spPr/>
        <p:txBody>
          <a:bodyPr>
            <a:normAutofit fontScale="92500" lnSpcReduction="10000"/>
          </a:bodyPr>
          <a:lstStyle/>
          <a:p>
            <a:r>
              <a:rPr lang="fa-IR" dirty="0" smtClean="0"/>
              <a:t>دو هدف احتمالی دیگر نیز  برای استفاده کننده گان وجود دارد </a:t>
            </a:r>
          </a:p>
          <a:p>
            <a:r>
              <a:rPr lang="fa-IR" dirty="0" smtClean="0">
                <a:solidFill>
                  <a:srgbClr val="FFC000"/>
                </a:solidFill>
              </a:rPr>
              <a:t>1. حفظ سرمایه </a:t>
            </a:r>
            <a:r>
              <a:rPr lang="fa-IR" dirty="0" smtClean="0"/>
              <a:t>که اطلاعاتی در مورد مقدار سود سهامی که می توان در طول دوره بدون برگرداندن سرمایه به سهامداران به آنها پرداخت </a:t>
            </a:r>
          </a:p>
          <a:p>
            <a:r>
              <a:rPr lang="fa-IR" dirty="0" smtClean="0">
                <a:solidFill>
                  <a:srgbClr val="FFC000"/>
                </a:solidFill>
              </a:rPr>
              <a:t>2.قابلیت انطباق </a:t>
            </a:r>
            <a:r>
              <a:rPr lang="fa-IR" dirty="0" smtClean="0"/>
              <a:t>این هدف به اندازه گیری کل نقدینگی موجود در واحد تجاری مربوط است قابلیت انطباق از طریق اختلاف میان ارزش خروجی دارایی های واحد تجاری و بدهی های آن اندازه گیری میشود </a:t>
            </a:r>
            <a:endParaRPr lang="fa-IR" dirty="0">
              <a:solidFill>
                <a:srgbClr val="FFC000"/>
              </a:solidFill>
            </a:endParaRPr>
          </a:p>
        </p:txBody>
      </p:sp>
    </p:spTree>
  </p:cSld>
  <p:clrMapOvr>
    <a:masterClrMapping/>
  </p:clrMapOvr>
  <p:transition>
    <p:check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لیست تنوع استفاده کننده گان صورت های مالی </a:t>
            </a:r>
            <a:endParaRPr lang="fa-IR" dirty="0">
              <a:solidFill>
                <a:srgbClr val="92D050"/>
              </a:solidFill>
            </a:endParaRPr>
          </a:p>
        </p:txBody>
      </p:sp>
      <p:sp>
        <p:nvSpPr>
          <p:cNvPr id="3" name="Content Placeholder 2"/>
          <p:cNvSpPr>
            <a:spLocks noGrp="1"/>
          </p:cNvSpPr>
          <p:nvPr>
            <p:ph idx="1"/>
          </p:nvPr>
        </p:nvSpPr>
        <p:spPr/>
        <p:txBody>
          <a:bodyPr>
            <a:normAutofit fontScale="92500" lnSpcReduction="20000"/>
          </a:bodyPr>
          <a:lstStyle/>
          <a:p>
            <a:pPr>
              <a:buNone/>
            </a:pPr>
            <a:r>
              <a:rPr lang="fa-IR" dirty="0" smtClean="0">
                <a:solidFill>
                  <a:srgbClr val="FFC000"/>
                </a:solidFill>
              </a:rPr>
              <a:t>1.سهام داران </a:t>
            </a:r>
          </a:p>
          <a:p>
            <a:pPr>
              <a:buNone/>
            </a:pPr>
            <a:r>
              <a:rPr lang="fa-IR" dirty="0" smtClean="0">
                <a:solidFill>
                  <a:srgbClr val="FFC000"/>
                </a:solidFill>
              </a:rPr>
              <a:t>2.اعتبار دهندگان </a:t>
            </a:r>
          </a:p>
          <a:p>
            <a:pPr>
              <a:buNone/>
            </a:pPr>
            <a:r>
              <a:rPr lang="fa-IR" dirty="0" smtClean="0">
                <a:solidFill>
                  <a:srgbClr val="FFC000"/>
                </a:solidFill>
              </a:rPr>
              <a:t>3. تحلیل گران و مشاوران مالی </a:t>
            </a:r>
          </a:p>
          <a:p>
            <a:pPr>
              <a:buNone/>
            </a:pPr>
            <a:r>
              <a:rPr lang="fa-IR" dirty="0" smtClean="0">
                <a:solidFill>
                  <a:srgbClr val="FFC000"/>
                </a:solidFill>
              </a:rPr>
              <a:t>4. کارکنان </a:t>
            </a:r>
          </a:p>
          <a:p>
            <a:pPr>
              <a:buNone/>
            </a:pPr>
            <a:r>
              <a:rPr lang="fa-IR" dirty="0" smtClean="0">
                <a:solidFill>
                  <a:srgbClr val="FFC000"/>
                </a:solidFill>
              </a:rPr>
              <a:t>5. اتحادیه های  کارگری </a:t>
            </a:r>
          </a:p>
          <a:p>
            <a:pPr>
              <a:buNone/>
            </a:pPr>
            <a:r>
              <a:rPr lang="fa-IR" dirty="0" smtClean="0">
                <a:solidFill>
                  <a:srgbClr val="FFC000"/>
                </a:solidFill>
              </a:rPr>
              <a:t>6. مشتریان </a:t>
            </a:r>
          </a:p>
          <a:p>
            <a:pPr>
              <a:buNone/>
            </a:pPr>
            <a:r>
              <a:rPr lang="fa-IR" dirty="0" smtClean="0">
                <a:solidFill>
                  <a:srgbClr val="FFC000"/>
                </a:solidFill>
              </a:rPr>
              <a:t>7. عرضه کننده گان </a:t>
            </a:r>
          </a:p>
          <a:p>
            <a:pPr>
              <a:buNone/>
            </a:pPr>
            <a:r>
              <a:rPr lang="fa-IR" dirty="0" smtClean="0">
                <a:solidFill>
                  <a:srgbClr val="FFC000"/>
                </a:solidFill>
              </a:rPr>
              <a:t>8 انجمن های صنعتی </a:t>
            </a:r>
          </a:p>
          <a:p>
            <a:pPr>
              <a:buNone/>
            </a:pPr>
            <a:r>
              <a:rPr lang="fa-IR" dirty="0" smtClean="0">
                <a:solidFill>
                  <a:srgbClr val="FFC000"/>
                </a:solidFill>
              </a:rPr>
              <a:t>9. سازمان های دولتی </a:t>
            </a:r>
          </a:p>
          <a:p>
            <a:pPr>
              <a:buNone/>
            </a:pPr>
            <a:r>
              <a:rPr lang="fa-IR" dirty="0" smtClean="0">
                <a:solidFill>
                  <a:srgbClr val="FFC000"/>
                </a:solidFill>
              </a:rPr>
              <a:t>و....</a:t>
            </a:r>
          </a:p>
          <a:p>
            <a:pPr>
              <a:buNone/>
            </a:pPr>
            <a:endParaRPr lang="fa-IR" dirty="0">
              <a:solidFill>
                <a:srgbClr val="FFC000"/>
              </a:solidFill>
            </a:endParaRPr>
          </a:p>
        </p:txBody>
      </p:sp>
    </p:spTree>
  </p:cSld>
  <p:clrMapOvr>
    <a:masterClrMapping/>
  </p:clrMapOvr>
  <p:transition>
    <p:checke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92D050"/>
                </a:solidFill>
              </a:rPr>
              <a:t>معنی تنوع استفاده کنندگان چیست</a:t>
            </a:r>
            <a:endParaRPr lang="fa-IR" dirty="0">
              <a:solidFill>
                <a:srgbClr val="92D050"/>
              </a:solidFill>
            </a:endParaRPr>
          </a:p>
        </p:txBody>
      </p:sp>
      <p:sp>
        <p:nvSpPr>
          <p:cNvPr id="3" name="Content Placeholder 2"/>
          <p:cNvSpPr>
            <a:spLocks noGrp="1"/>
          </p:cNvSpPr>
          <p:nvPr>
            <p:ph idx="1"/>
          </p:nvPr>
        </p:nvSpPr>
        <p:spPr/>
        <p:txBody>
          <a:bodyPr/>
          <a:lstStyle/>
          <a:p>
            <a:r>
              <a:rPr lang="fa-IR" dirty="0" smtClean="0"/>
              <a:t>تنوع استفاده کنندگان به این موضوع اشاره دارد که استفاده کنندگان مختلف اهداف متفاوتی دارند .برای مثال سهامداران بالفعل احتمالا به دنبال اطلاعاتی هستند که حداکثر کننده ارزش اوراق بهادار هستند درحالی که سهامداران بالقوه اطلاعاتی را ترجیح میدهند که حداقل کننده ارزش اوراق بهادار است </a:t>
            </a:r>
            <a:endParaRPr lang="fa-IR" dirty="0"/>
          </a:p>
        </p:txBody>
      </p:sp>
    </p:spTree>
  </p:cSld>
  <p:clrMapOvr>
    <a:masterClrMapping/>
  </p:clrMapOvr>
  <p:transition>
    <p:wipe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7467600" cy="5361459"/>
          </a:xfrm>
        </p:spPr>
        <p:txBody>
          <a:bodyPr/>
          <a:lstStyle/>
          <a:p>
            <a:r>
              <a:rPr lang="fa-IR" dirty="0" smtClean="0"/>
              <a:t>با تشکر از همراهی شما </a:t>
            </a:r>
            <a:endParaRPr lang="fa-IR" dirty="0"/>
          </a:p>
        </p:txBody>
      </p:sp>
    </p:spTree>
  </p:cSld>
  <p:clrMapOvr>
    <a:masterClrMapping/>
  </p:clrMapOvr>
  <p:transition>
    <p:wedge/>
  </p:transition>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Technic</Template>
  <TotalTime>326</TotalTime>
  <Words>2005</Words>
  <Application>Microsoft Office PowerPoint</Application>
  <PresentationFormat>On-screen Show (4:3)</PresentationFormat>
  <Paragraphs>207</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Technic</vt:lpstr>
      <vt:lpstr>PowerPoint Presentation</vt:lpstr>
      <vt:lpstr>فصل6:در جستجوی اهداف</vt:lpstr>
      <vt:lpstr>اهداف اموزشی فصل</vt:lpstr>
      <vt:lpstr>نیاز ها واهداف استفاده کنندگان</vt:lpstr>
      <vt:lpstr>گزارش هایی که استاندارد ها را جایگزین بدیهیات واصول نمودند</vt:lpstr>
      <vt:lpstr>بیانیه ای در مورد تئوری بنیادین حسابداری (ASOBAT)</vt:lpstr>
      <vt:lpstr>اهداف حسابداری</vt:lpstr>
      <vt:lpstr>استاندارد هایی برای اطلاعات حسابداری</vt:lpstr>
      <vt:lpstr>پنج رهنمود برای مخابره اطلاعات حسابداری</vt:lpstr>
      <vt:lpstr>نتیجه گیری در مورد ASOBAT</vt:lpstr>
      <vt:lpstr>گزارش هایی که استاندارد ها را جایگزین بدیهیات واصول نمودند</vt:lpstr>
      <vt:lpstr>بیانیهAPB شماره4</vt:lpstr>
      <vt:lpstr>تعاریف بیانیه شماره4APB</vt:lpstr>
      <vt:lpstr>نتیجه گیری در مورد بیانیه شماره APB4 </vt:lpstr>
      <vt:lpstr>گزارش هایی که استاندارد ها را جایگزین بدیهیات واصول نمودند</vt:lpstr>
      <vt:lpstr>گزارش کمیته تروبلاد</vt:lpstr>
      <vt:lpstr>12 هدف صورتهای مالی </vt:lpstr>
      <vt:lpstr>12 هدف صورتهای مالی </vt:lpstr>
      <vt:lpstr>12 هدف صورتهای مالی </vt:lpstr>
      <vt:lpstr>12 هدف صورتهای مالی </vt:lpstr>
      <vt:lpstr>گزارش هایی که استاندارد ها را جایگزین بدیهیات واصول نمودند</vt:lpstr>
      <vt:lpstr>بیانیه ی در مورد تئوری حسابدای و پذیرش تئوری ((SATTA</vt:lpstr>
      <vt:lpstr>رویکرد های تئوری در حسابداری </vt:lpstr>
      <vt:lpstr>رویکرد سود مندی در تصمیم  برای تئوری حسابداری چیست ؟</vt:lpstr>
      <vt:lpstr>رویکردمدل های تصمیم گیری </vt:lpstr>
      <vt:lpstr>گرایش مبتنی بر تصمیم گیرنده چیست ؟</vt:lpstr>
      <vt:lpstr>میزان همگونی نیاز های اطلاعاتی استفاده کننده گان </vt:lpstr>
      <vt:lpstr>SATTA</vt:lpstr>
      <vt:lpstr>گزارش هایی که استاندارد ها را جایگزین بدیهیات واصول نمودند</vt:lpstr>
      <vt:lpstr>اهداف استفاده کننده گان و تنوع آنان </vt:lpstr>
      <vt:lpstr>دو حیطه اصلی صورت های مالی </vt:lpstr>
      <vt:lpstr>اهداف ثانوی صورت های مالی </vt:lpstr>
      <vt:lpstr>لیست تنوع استفاده کننده گان صورت های مالی </vt:lpstr>
      <vt:lpstr>معنی تنوع استفاده کنندگان چیست</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c:creator>
  <cp:lastModifiedBy>Windows User</cp:lastModifiedBy>
  <cp:revision>38</cp:revision>
  <dcterms:created xsi:type="dcterms:W3CDTF">2015-11-10T06:56:31Z</dcterms:created>
  <dcterms:modified xsi:type="dcterms:W3CDTF">2020-05-21T00:55:30Z</dcterms:modified>
</cp:coreProperties>
</file>