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332" r:id="rId2"/>
    <p:sldId id="256" r:id="rId3"/>
    <p:sldId id="259" r:id="rId4"/>
    <p:sldId id="288" r:id="rId5"/>
    <p:sldId id="289" r:id="rId6"/>
    <p:sldId id="291" r:id="rId7"/>
    <p:sldId id="294" r:id="rId8"/>
    <p:sldId id="295" r:id="rId9"/>
    <p:sldId id="325" r:id="rId10"/>
    <p:sldId id="326" r:id="rId11"/>
    <p:sldId id="327" r:id="rId12"/>
    <p:sldId id="329" r:id="rId13"/>
    <p:sldId id="328" r:id="rId14"/>
    <p:sldId id="330" r:id="rId15"/>
    <p:sldId id="321" r:id="rId16"/>
    <p:sldId id="322" r:id="rId17"/>
    <p:sldId id="331" r:id="rId18"/>
    <p:sldId id="287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F4F5"/>
    <a:srgbClr val="EAF5F6"/>
    <a:srgbClr val="F4F9FA"/>
    <a:srgbClr val="DAEDEF"/>
    <a:srgbClr val="FFFF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88" autoAdjust="0"/>
    <p:restoredTop sz="94599" autoAdjust="0"/>
  </p:normalViewPr>
  <p:slideViewPr>
    <p:cSldViewPr>
      <p:cViewPr varScale="1">
        <p:scale>
          <a:sx n="70" d="100"/>
          <a:sy n="70" d="100"/>
        </p:scale>
        <p:origin x="-148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91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sz="1400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4CF2E0-CCC4-4E1E-9902-C3C36AB3FDA4}" type="datetimeFigureOut">
              <a:rPr lang="en-US" smtClean="0"/>
              <a:pPr/>
              <a:t>5/15/2020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42FDE4-A7DD-41A7-A0A6-9B649FB4333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 algn="r" eaLnBrk="1" latinLnBrk="0" hangingPunct="1"/>
            <a:fld id="{564CF2E0-CCC4-4E1E-9902-C3C36AB3FDA4}" type="datetimeFigureOut">
              <a:rPr lang="en-US" smtClean="0"/>
              <a:pPr algn="r" eaLnBrk="1" latinLnBrk="0" hangingPunct="1"/>
              <a:t>5/15/2020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kumimoji="0" lang="en-US" sz="1400" dirty="0">
              <a:solidFill>
                <a:schemeClr val="tx2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eaLnBrk="1" latinLnBrk="0" hangingPunct="1"/>
            <a:fld id="{6F42FDE4-A7DD-41A7-A0A6-9B649FB43336}" type="slidenum">
              <a:rPr kumimoji="0" lang="en-US" smtClean="0"/>
              <a:pPr algn="ctr" eaLnBrk="1" latinLnBrk="0" hangingPunct="1"/>
              <a:t>‹#›</a:t>
            </a:fld>
            <a:endParaRPr kumimoji="0" lang="en-US" sz="14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677549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3" name="Rectangle 25"/>
          <p:cNvSpPr>
            <a:spLocks noGrp="1" noChangeArrowheads="1"/>
          </p:cNvSpPr>
          <p:nvPr>
            <p:ph type="ctrTitle"/>
          </p:nvPr>
        </p:nvSpPr>
        <p:spPr>
          <a:xfrm>
            <a:off x="3995936" y="1628800"/>
            <a:ext cx="4536306" cy="4032448"/>
          </a:xfrm>
        </p:spPr>
        <p:txBody>
          <a:bodyPr>
            <a:noAutofit/>
          </a:bodyPr>
          <a:lstStyle/>
          <a:p>
            <a:pPr rtl="1"/>
            <a:r>
              <a:rPr lang="fa-IR" sz="54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>فصل هفدهم</a:t>
            </a:r>
            <a:br>
              <a:rPr lang="fa-IR" sz="54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54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/>
            </a:r>
            <a:br>
              <a:rPr lang="fa-IR" sz="54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</a:br>
            <a:r>
              <a:rPr lang="fa-IR" sz="7200" b="1" dirty="0" smtClean="0">
                <a:solidFill>
                  <a:schemeClr val="tx1"/>
                </a:solidFill>
                <a:latin typeface="IranNastaliq" pitchFamily="18" charset="0"/>
                <a:cs typeface="IranNastaliq" pitchFamily="18" charset="0"/>
              </a:rPr>
              <a:t>کنترل بودجه ای</a:t>
            </a:r>
            <a:endParaRPr lang="es-ES" sz="5400" b="1" dirty="0">
              <a:solidFill>
                <a:schemeClr val="tx1"/>
              </a:solidFill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42" name="Rectangle 14"/>
          <p:cNvSpPr>
            <a:spLocks noGrp="1" noChangeArrowheads="1"/>
          </p:cNvSpPr>
          <p:nvPr>
            <p:ph type="title"/>
          </p:nvPr>
        </p:nvSpPr>
        <p:spPr>
          <a:xfrm>
            <a:off x="3851920" y="274638"/>
            <a:ext cx="4834880" cy="778098"/>
          </a:xfr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مروری بر مطالب فصل</a:t>
            </a:r>
            <a:endParaRPr lang="fa-IR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73743" name="Rectangle 1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کنترل بودجه ای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تحلیل انحرافات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انعطاف پذیر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انحرافات فروش</a:t>
            </a:r>
          </a:p>
          <a:p>
            <a:pPr lvl="1"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انحرافات هزینه(قیمت و کارایی)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انتقادهای وارد بر تحلیل انحرافات</a:t>
            </a:r>
          </a:p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کنترل هزینه 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0072" y="274638"/>
            <a:ext cx="3466728" cy="106613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کنترل بودجه ای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dirty="0" smtClean="0">
                <a:solidFill>
                  <a:schemeClr val="tx1"/>
                </a:solidFill>
                <a:cs typeface="B Koodak" pitchFamily="2" charset="-78"/>
              </a:rPr>
              <a:t>اطمینان نسبت به اینکه نتایج مالی واقعی در راستای اهداف هستند.</a:t>
            </a:r>
          </a:p>
          <a:p>
            <a:pPr algn="r" rtl="1"/>
            <a:r>
              <a:rPr lang="fa-IR" sz="3200" dirty="0" smtClean="0">
                <a:solidFill>
                  <a:schemeClr val="tx1"/>
                </a:solidFill>
                <a:cs typeface="B Koodak" pitchFamily="2" charset="-78"/>
              </a:rPr>
              <a:t>بازخورد: رسیدگی به تفاوت بین نتایج واقعی و بودجه شده و اتخاذ تصمیم های مناسب برای بکارگیری اقدامات اصلاحی</a:t>
            </a:r>
          </a:p>
          <a:p>
            <a:pPr lvl="2" algn="r" rtl="1"/>
            <a:r>
              <a:rPr lang="fa-IR" sz="2800" b="1" dirty="0" smtClean="0">
                <a:solidFill>
                  <a:schemeClr val="accent1"/>
                </a:solidFill>
                <a:cs typeface="B Koodak" pitchFamily="2" charset="-78"/>
              </a:rPr>
              <a:t>انحراف مطلوب </a:t>
            </a:r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زمانی رخ می دهد که درآمد بیشتر و یا هزینه کمتر میزان بودجه شده باشد.</a:t>
            </a:r>
          </a:p>
          <a:p>
            <a:pPr lvl="2" algn="r" rtl="1"/>
            <a:r>
              <a:rPr lang="fa-IR" sz="2800" b="1" dirty="0" smtClean="0">
                <a:solidFill>
                  <a:schemeClr val="accent1"/>
                </a:solidFill>
                <a:cs typeface="B Koodak" pitchFamily="2" charset="-78"/>
              </a:rPr>
              <a:t>انحراف نامطلوب </a:t>
            </a:r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زمانی رخ می دهد که درآمد کمتر و یا هزینه بیشتر از میزان بودجه شده باشد .</a:t>
            </a:r>
            <a:endParaRPr lang="en-US" sz="28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54740" y="1052736"/>
          <a:ext cx="7334146" cy="5337821"/>
        </p:xfrm>
        <a:graphic>
          <a:graphicData uri="http://schemas.openxmlformats.org/drawingml/2006/table">
            <a:tbl>
              <a:tblPr rtl="1"/>
              <a:tblGrid>
                <a:gridCol w="1308048"/>
                <a:gridCol w="1086001"/>
                <a:gridCol w="1016061"/>
                <a:gridCol w="1197386"/>
                <a:gridCol w="1051810"/>
                <a:gridCol w="1674840"/>
              </a:tblGrid>
              <a:tr h="504056">
                <a:tc gridSpan="6">
                  <a:txBody>
                    <a:bodyPr/>
                    <a:lstStyle/>
                    <a:p>
                      <a:pPr algn="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0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گزارش </a:t>
                      </a:r>
                      <a:r>
                        <a:rPr lang="fa-IR" sz="20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نمونه مالی اقلام واقعی در مقابل </a:t>
                      </a:r>
                      <a:r>
                        <a:rPr lang="fa-IR" sz="20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بودجه ای </a:t>
                      </a:r>
                      <a:r>
                        <a:rPr lang="fa-IR" sz="1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</a:t>
                      </a:r>
                      <a:r>
                        <a:rPr lang="fa-IR" sz="1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)</a:t>
                      </a:r>
                      <a:endParaRPr lang="en-US" sz="20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39077" marR="39077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بودجه این دوره</a:t>
                      </a:r>
                      <a:endParaRPr lang="en-US" sz="16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واقعی این دوره</a:t>
                      </a:r>
                      <a:endParaRPr lang="en-US" sz="16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بودجه از ابتدای سال تا کنون</a:t>
                      </a:r>
                      <a:endParaRPr lang="en-US" sz="16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>
                          <a:latin typeface="Times New Roman"/>
                          <a:ea typeface="Calibri"/>
                          <a:cs typeface="B Koodak" pitchFamily="2" charset="-78"/>
                        </a:rPr>
                        <a:t>واقعی از ابتدای سال تاکنون</a:t>
                      </a:r>
                      <a:endParaRPr lang="en-US" sz="1600" b="1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b="1" dirty="0">
                          <a:latin typeface="Times New Roman"/>
                          <a:ea typeface="Calibri"/>
                          <a:cs typeface="B Koodak" pitchFamily="2" charset="-78"/>
                        </a:rPr>
                        <a:t>انحرافات</a:t>
                      </a:r>
                      <a:endParaRPr lang="en-US" sz="1600" b="1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b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3873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مواد اولیه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40,000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45,000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100,000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96,000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4,000 مطلوب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3873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دستمزد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21,000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19,000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30,000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32,000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2,000 نامطلوب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73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سربار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38,000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2,000 مطلوب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73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سایرهزینه ها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2,500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50,000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55,000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sng" dirty="0">
                          <a:latin typeface="Times New Roman"/>
                          <a:ea typeface="Calibri"/>
                          <a:cs typeface="B Koodak" pitchFamily="2" charset="-78"/>
                        </a:rPr>
                        <a:t>5,000 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نامطلوب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737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مجموع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80,000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73,500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220,000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221,000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u="dbl" dirty="0">
                          <a:latin typeface="Times New Roman"/>
                          <a:ea typeface="Calibri"/>
                          <a:cs typeface="B Koodak" pitchFamily="2" charset="-78"/>
                        </a:rPr>
                        <a:t>1,000 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نامطلوب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5236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39077" marR="39077" marT="0" marB="0" anchor="ctr">
                    <a:lnL>
                      <a:noFill/>
                    </a:lnL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5856" y="274638"/>
            <a:ext cx="5410944" cy="85010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بودجه انعطاف پذیر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126112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b="1" dirty="0" smtClean="0">
                <a:cs typeface="B Koodak" pitchFamily="2" charset="-78"/>
              </a:rPr>
              <a:t>بودجه</a:t>
            </a:r>
            <a:r>
              <a:rPr lang="fa-IR" dirty="0" smtClean="0">
                <a:cs typeface="B Koodak" pitchFamily="2" charset="-78"/>
              </a:rPr>
              <a:t> </a:t>
            </a:r>
            <a:r>
              <a:rPr lang="fa-IR" b="1" dirty="0" smtClean="0">
                <a:cs typeface="B Koodak" pitchFamily="2" charset="-78"/>
              </a:rPr>
              <a:t>انعطاف پذیر </a:t>
            </a:r>
            <a:r>
              <a:rPr lang="fa-IR" dirty="0" smtClean="0">
                <a:cs typeface="B Koodak" pitchFamily="2" charset="-78"/>
              </a:rPr>
              <a:t>بودجه ای است که از ضرب هزینه/درآمد استاندارد هر واحد در سطوح واقعی فعالیت­های تجاری حاصل می‌شود.</a:t>
            </a:r>
            <a:endParaRPr lang="fa-IR" dirty="0" smtClean="0">
              <a:solidFill>
                <a:schemeClr val="tx1"/>
              </a:solidFill>
              <a:cs typeface="B Koodak" pitchFamily="2" charset="-78"/>
            </a:endParaRPr>
          </a:p>
          <a:p>
            <a:pPr algn="r" rtl="1">
              <a:buNone/>
            </a:pPr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     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971600" y="4581128"/>
          <a:ext cx="7704856" cy="1800200"/>
        </p:xfrm>
        <a:graphic>
          <a:graphicData uri="http://schemas.openxmlformats.org/drawingml/2006/table">
            <a:tbl>
              <a:tblPr rtl="1">
                <a:tableStyleId>{69012ECD-51FC-41F1-AA8D-1B2483CD663E}</a:tableStyleId>
              </a:tblPr>
              <a:tblGrid>
                <a:gridCol w="316932"/>
                <a:gridCol w="1478180"/>
                <a:gridCol w="176016"/>
                <a:gridCol w="1631008"/>
                <a:gridCol w="162560"/>
                <a:gridCol w="1897368"/>
                <a:gridCol w="207676"/>
                <a:gridCol w="1554172"/>
                <a:gridCol w="280944"/>
              </a:tblGrid>
              <a:tr h="72008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بودجه اولیه</a:t>
                      </a:r>
                      <a:endParaRPr lang="en-US" sz="160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بودجه </a:t>
                      </a:r>
                      <a:r>
                        <a:rPr lang="fa-IR" sz="1800" dirty="0" smtClean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انعطاف پذیر</a:t>
                      </a:r>
                      <a:endParaRPr lang="en-US" sz="16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هزینه های </a:t>
                      </a:r>
                      <a:r>
                        <a:rPr lang="fa-IR" sz="1800" dirty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واقعی</a:t>
                      </a:r>
                      <a:endParaRPr lang="en-US" sz="16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انحراف</a:t>
                      </a:r>
                      <a:endParaRPr lang="en-US" sz="16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72008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80,000 هزار ريال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70,000 هزار ريال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cs typeface="B Koodak" pitchFamily="2" charset="-78"/>
                        </a:rPr>
                        <a:t>73,500 هزار ريال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cs typeface="B Koodak" pitchFamily="2" charset="-78"/>
                        </a:rPr>
                        <a:t>3,500 هزار ريال نامطلوب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(2×40,000)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(2×35,000)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cs typeface="B Koodak" pitchFamily="2" charset="-78"/>
                        </a:rPr>
                        <a:t>(1/2×35,000)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331638" y="2780928"/>
          <a:ext cx="6840762" cy="1512168"/>
        </p:xfrm>
        <a:graphic>
          <a:graphicData uri="http://schemas.openxmlformats.org/drawingml/2006/table">
            <a:tbl>
              <a:tblPr rtl="1">
                <a:tableStyleId>{F2DE63D5-997A-4646-A377-4702673A728D}</a:tableStyleId>
              </a:tblPr>
              <a:tblGrid>
                <a:gridCol w="1901243"/>
                <a:gridCol w="329844"/>
                <a:gridCol w="1645731"/>
                <a:gridCol w="329844"/>
                <a:gridCol w="2304256"/>
                <a:gridCol w="329844"/>
              </a:tblGrid>
              <a:tr h="60486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none" dirty="0" smtClean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هزینه های بودجه ای</a:t>
                      </a:r>
                      <a:endParaRPr lang="en-US" sz="2000" b="1" u="none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 b="1" u="none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none" dirty="0" smtClean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هزینه های </a:t>
                      </a:r>
                      <a:r>
                        <a:rPr lang="fa-IR" sz="2000" u="none" dirty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واقعی</a:t>
                      </a:r>
                      <a:endParaRPr lang="en-US" sz="2000" b="1" u="none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 b="1" u="none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none" dirty="0">
                          <a:solidFill>
                            <a:schemeClr val="accent2"/>
                          </a:solidFill>
                          <a:cs typeface="B Koodak" pitchFamily="2" charset="-78"/>
                        </a:rPr>
                        <a:t>انحراف</a:t>
                      </a:r>
                      <a:endParaRPr lang="en-US" sz="2000" b="1" u="none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60486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80,000 هزار ريال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cs typeface="B Koodak" pitchFamily="2" charset="-78"/>
                        </a:rPr>
                        <a:t>73,500 هزار ريال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6,500 هزار ريال مطلوب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  <a:tr h="302434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(2×40,000)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cs typeface="B Koodak" pitchFamily="2" charset="-78"/>
                        </a:rPr>
                        <a:t>(1/2×35,000)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فرآیند تحلیل انحرافات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5149552"/>
          </a:xfrm>
        </p:spPr>
        <p:txBody>
          <a:bodyPr>
            <a:noAutofit/>
          </a:bodyPr>
          <a:lstStyle/>
          <a:p>
            <a:pPr algn="r" rtl="1">
              <a:buNone/>
            </a:pPr>
            <a:r>
              <a:rPr lang="fa-IR" sz="2800" dirty="0" smtClean="0">
                <a:cs typeface="B Koodak" pitchFamily="2" charset="-78"/>
              </a:rPr>
              <a:t>1. تعیین بودجه و تخصیص آن بین دوره­های موردنظر</a:t>
            </a:r>
            <a:endParaRPr lang="en-US" sz="2800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Koodak" pitchFamily="2" charset="-78"/>
              </a:rPr>
              <a:t>2. گزارش مخارج واقعی</a:t>
            </a:r>
            <a:endParaRPr lang="en-US" sz="2800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Koodak" pitchFamily="2" charset="-78"/>
              </a:rPr>
              <a:t>3. تعیین انحراف بین بودجه و واقعیت و تعیین مطلوب یا نامطلوب بودن آن</a:t>
            </a:r>
            <a:endParaRPr lang="en-US" sz="2800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Koodak" pitchFamily="2" charset="-78"/>
              </a:rPr>
              <a:t>4. بررسی دلیل وقوع انحرافات</a:t>
            </a:r>
            <a:endParaRPr lang="en-US" sz="2800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cs typeface="B Koodak" pitchFamily="2" charset="-78"/>
              </a:rPr>
              <a:t>5. اتخاذ اقدامات اصلاحی</a:t>
            </a:r>
          </a:p>
          <a:p>
            <a:pPr algn="r" rtl="1">
              <a:buNone/>
            </a:pPr>
            <a:endParaRPr lang="fa-IR" sz="2800" dirty="0" smtClean="0">
              <a:cs typeface="B Koodak" pitchFamily="2" charset="-78"/>
            </a:endParaRPr>
          </a:p>
          <a:p>
            <a:pPr marL="274320" lvl="1" indent="-274320" algn="ctr" rtl="1">
              <a:spcBef>
                <a:spcPts val="580"/>
              </a:spcBef>
              <a:buClr>
                <a:schemeClr val="accent1"/>
              </a:buClr>
              <a:buNone/>
            </a:pPr>
            <a:r>
              <a:rPr lang="fa-IR" sz="3200" dirty="0" smtClean="0">
                <a:solidFill>
                  <a:schemeClr val="accent2"/>
                </a:solidFill>
                <a:cs typeface="B Koodak" pitchFamily="2" charset="-78"/>
              </a:rPr>
              <a:t>نکته مهم- تحلیل به ازای هر مرکز مسئولیت، هر محصول/خدمت، و هر یک از اقلام سود(زیان) انجام می شود.</a:t>
            </a:r>
            <a:endParaRPr lang="en-US" sz="3200" dirty="0" smtClean="0">
              <a:solidFill>
                <a:schemeClr val="accent2"/>
              </a:solidFill>
              <a:cs typeface="B Koodak" pitchFamily="2" charset="-78"/>
            </a:endParaRPr>
          </a:p>
          <a:p>
            <a:pPr algn="r" rtl="1">
              <a:buNone/>
            </a:pPr>
            <a:endParaRPr lang="en-US" sz="2800" dirty="0" smtClean="0">
              <a:cs typeface="B Koodak" pitchFamily="2" charset="-78"/>
            </a:endParaRPr>
          </a:p>
          <a:p>
            <a:pPr algn="r" rtl="1">
              <a:buNone/>
            </a:pPr>
            <a:endParaRPr lang="en-US" sz="28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4572000"/>
          </a:xfrm>
        </p:spPr>
        <p:txBody>
          <a:bodyPr/>
          <a:lstStyle/>
          <a:p>
            <a:pPr lvl="0" algn="r" rtl="1"/>
            <a:r>
              <a:rPr lang="fa-IR" dirty="0" smtClean="0">
                <a:cs typeface="B Koodak" pitchFamily="2" charset="-78"/>
              </a:rPr>
              <a:t>آیا انحراف بااهمیت است؟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آیا زمان کافی برای بررسی انحراف موجود است و یا دیر شده است؟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آیا احتمال تکرار انحراف وجود دارد؟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آیا انحراف قابل توضیح (یا درک) است؟</a:t>
            </a:r>
            <a:endParaRPr lang="en-US" dirty="0" smtClean="0">
              <a:cs typeface="B Koodak" pitchFamily="2" charset="-78"/>
            </a:endParaRPr>
          </a:p>
          <a:p>
            <a:pPr lvl="0" algn="r" rtl="1"/>
            <a:r>
              <a:rPr lang="fa-IR" dirty="0" smtClean="0">
                <a:cs typeface="B Koodak" pitchFamily="2" charset="-78"/>
              </a:rPr>
              <a:t>آیا انحراف قابل کنترل است؟</a:t>
            </a:r>
            <a:endParaRPr lang="en-US" dirty="0">
              <a:cs typeface="B Koodak" pitchFamily="2" charset="-78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فرآیند تحلیل انحرافات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51520" y="1447800"/>
            <a:ext cx="8435280" cy="4572000"/>
          </a:xfrm>
        </p:spPr>
        <p:txBody>
          <a:bodyPr/>
          <a:lstStyle/>
          <a:p>
            <a:pPr marL="514350" indent="-514350" algn="r" rtl="1">
              <a:buNone/>
            </a:pPr>
            <a:r>
              <a:rPr lang="fa-IR" i="1" dirty="0" smtClean="0">
                <a:solidFill>
                  <a:schemeClr val="accent2"/>
                </a:solidFill>
                <a:cs typeface="B Koodak" pitchFamily="2" charset="-78"/>
              </a:rPr>
              <a:t>1. انحرافات فروش</a:t>
            </a:r>
            <a:r>
              <a:rPr lang="fa-IR" dirty="0" smtClean="0">
                <a:solidFill>
                  <a:schemeClr val="accent2"/>
                </a:solidFill>
                <a:cs typeface="B Koodak" pitchFamily="2" charset="-78"/>
              </a:rPr>
              <a:t>: </a:t>
            </a:r>
            <a:r>
              <a:rPr lang="fa-IR" dirty="0" smtClean="0">
                <a:cs typeface="B Koodak" pitchFamily="2" charset="-78"/>
              </a:rPr>
              <a:t>انحراف قیمت و حجم کالا/خدمات فروش رفته.</a:t>
            </a:r>
          </a:p>
          <a:p>
            <a:pPr marL="514350" indent="-514350" algn="r" rtl="1">
              <a:buAutoNum type="arabicPeriod"/>
            </a:pPr>
            <a:endParaRPr lang="en-US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i="1" dirty="0" smtClean="0">
                <a:solidFill>
                  <a:schemeClr val="accent2"/>
                </a:solidFill>
                <a:cs typeface="B Koodak" pitchFamily="2" charset="-78"/>
              </a:rPr>
              <a:t>2. انحرافات مواد اولیه</a:t>
            </a:r>
            <a:r>
              <a:rPr lang="fa-IR" dirty="0" smtClean="0">
                <a:solidFill>
                  <a:schemeClr val="accent2"/>
                </a:solidFill>
                <a:cs typeface="B Koodak" pitchFamily="2" charset="-78"/>
              </a:rPr>
              <a:t>: </a:t>
            </a:r>
            <a:r>
              <a:rPr lang="fa-IR" dirty="0" smtClean="0">
                <a:cs typeface="B Koodak" pitchFamily="2" charset="-78"/>
              </a:rPr>
              <a:t>انحراف قیمت و حجم مواد اولیه مصرف شده.</a:t>
            </a:r>
          </a:p>
          <a:p>
            <a:pPr algn="r" rtl="1">
              <a:buNone/>
            </a:pPr>
            <a:endParaRPr lang="en-US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i="1" dirty="0" smtClean="0">
                <a:solidFill>
                  <a:schemeClr val="accent2"/>
                </a:solidFill>
                <a:cs typeface="B Koodak" pitchFamily="2" charset="-78"/>
              </a:rPr>
              <a:t>3. انحرافات دستمزد</a:t>
            </a:r>
            <a:r>
              <a:rPr lang="fa-IR" dirty="0" smtClean="0">
                <a:solidFill>
                  <a:schemeClr val="accent2"/>
                </a:solidFill>
                <a:cs typeface="B Koodak" pitchFamily="2" charset="-78"/>
              </a:rPr>
              <a:t>: </a:t>
            </a:r>
            <a:r>
              <a:rPr lang="fa-IR" dirty="0" smtClean="0">
                <a:cs typeface="B Koodak" pitchFamily="2" charset="-78"/>
              </a:rPr>
              <a:t>انحراف نرخ و کارایی دستمزد.</a:t>
            </a:r>
          </a:p>
          <a:p>
            <a:pPr algn="r" rtl="1">
              <a:buNone/>
            </a:pPr>
            <a:endParaRPr lang="en-US" dirty="0" smtClean="0">
              <a:cs typeface="B Koodak" pitchFamily="2" charset="-78"/>
            </a:endParaRPr>
          </a:p>
          <a:p>
            <a:pPr algn="r" rtl="1">
              <a:buNone/>
            </a:pPr>
            <a:r>
              <a:rPr lang="fa-IR" i="1" dirty="0" smtClean="0">
                <a:solidFill>
                  <a:schemeClr val="accent2"/>
                </a:solidFill>
                <a:cs typeface="B Koodak" pitchFamily="2" charset="-78"/>
              </a:rPr>
              <a:t>4. انحرافات سربار</a:t>
            </a:r>
            <a:r>
              <a:rPr lang="fa-IR" dirty="0" smtClean="0">
                <a:solidFill>
                  <a:schemeClr val="accent2"/>
                </a:solidFill>
                <a:cs typeface="B Koodak" pitchFamily="2" charset="-78"/>
              </a:rPr>
              <a:t>: </a:t>
            </a:r>
            <a:r>
              <a:rPr lang="fa-IR" dirty="0" smtClean="0">
                <a:cs typeface="B Koodak" pitchFamily="2" charset="-78"/>
              </a:rPr>
              <a:t>انحراف هزینه و کارایی سربار.</a:t>
            </a:r>
            <a:endParaRPr lang="en-US" dirty="0">
              <a:cs typeface="B Koodak" pitchFamily="2" charset="-78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انواع انحرافات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95536" y="476676"/>
          <a:ext cx="8208912" cy="6228892"/>
        </p:xfrm>
        <a:graphic>
          <a:graphicData uri="http://schemas.openxmlformats.org/drawingml/2006/table">
            <a:tbl>
              <a:tblPr rtl="1"/>
              <a:tblGrid>
                <a:gridCol w="2072166"/>
                <a:gridCol w="1369038"/>
                <a:gridCol w="1883424"/>
                <a:gridCol w="1369038"/>
                <a:gridCol w="1318530"/>
                <a:gridCol w="196716"/>
              </a:tblGrid>
              <a:tr h="514358">
                <a:tc gridSpan="6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1600" b="1" dirty="0" smtClean="0">
                          <a:latin typeface="Times New Roman"/>
                          <a:ea typeface="Times New Roman"/>
                          <a:cs typeface="B Koodak" pitchFamily="2" charset="-78"/>
                        </a:rPr>
                        <a:t> </a:t>
                      </a:r>
                      <a:r>
                        <a:rPr lang="fa-IR" sz="1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بودجه </a:t>
                      </a:r>
                      <a:r>
                        <a:rPr lang="fa-IR" sz="1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انعطاف پذیر </a:t>
                      </a:r>
                      <a:r>
                        <a:rPr lang="fa-IR" sz="11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16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0746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3200" b="1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بودجه اولیه</a:t>
                      </a:r>
                      <a:endParaRPr lang="en-US" sz="3200" b="1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بودجه </a:t>
                      </a:r>
                      <a:r>
                        <a:rPr lang="fa-IR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انعطاف پذیر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واقعی</a:t>
                      </a:r>
                      <a:endParaRPr lang="en-US" sz="3200" b="1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="1" dirty="0">
                          <a:solidFill>
                            <a:schemeClr val="tx1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انحراف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تعداد فروش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قیمت فروش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170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170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175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درآمد فروش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1,700,000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1,530,000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1,575,000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45,000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متغیر: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مواد اولیه: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lvl="1"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پلاستیک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27,000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26,600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lvl="1"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فلزات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18,000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21,000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3,000-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lvl="1"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چوب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30,000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27,000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26,600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400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دستمزد: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lvl="1"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نیروی ماهر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900,000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810,000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838,750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28,750-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lvl="1"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نیروی غیرماهر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225,000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202,500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195,000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7,500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سربار متغیر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300,000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270,000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283,250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13,250-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کل </a:t>
                      </a: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متغیر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1,505,000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1,354,500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1,391,200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36,700-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حاشیه سود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195,000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175,000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183,800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>
                          <a:latin typeface="Times New Roman"/>
                          <a:ea typeface="Calibri"/>
                          <a:cs typeface="B Koodak" pitchFamily="2" charset="-78"/>
                        </a:rPr>
                        <a:t>8,300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ثابت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125,000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125,000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130,000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sng">
                          <a:latin typeface="Times New Roman"/>
                          <a:ea typeface="Calibri"/>
                          <a:cs typeface="B Koodak" pitchFamily="2" charset="-78"/>
                        </a:rPr>
                        <a:t>5,000-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1800" dirty="0">
                          <a:latin typeface="Times New Roman"/>
                          <a:ea typeface="Calibri"/>
                          <a:cs typeface="B Koodak" pitchFamily="2" charset="-78"/>
                        </a:rPr>
                        <a:t>سود خالص</a:t>
                      </a:r>
                      <a:endParaRPr lang="en-US" sz="16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70,000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50,500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53,800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u="dbl">
                          <a:latin typeface="Times New Roman"/>
                          <a:ea typeface="Calibri"/>
                          <a:cs typeface="B Koodak" pitchFamily="2" charset="-78"/>
                        </a:rPr>
                        <a:t>3,300</a:t>
                      </a:r>
                      <a:endParaRPr lang="en-US" sz="16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462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en-US" sz="18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179512" y="476669"/>
          <a:ext cx="8496944" cy="5709751"/>
        </p:xfrm>
        <a:graphic>
          <a:graphicData uri="http://schemas.openxmlformats.org/drawingml/2006/table">
            <a:tbl>
              <a:tblPr rtl="1"/>
              <a:tblGrid>
                <a:gridCol w="1272543"/>
                <a:gridCol w="900396"/>
                <a:gridCol w="954095"/>
                <a:gridCol w="830462"/>
                <a:gridCol w="952847"/>
                <a:gridCol w="829214"/>
                <a:gridCol w="952847"/>
                <a:gridCol w="952847"/>
                <a:gridCol w="851693"/>
              </a:tblGrid>
              <a:tr h="360043">
                <a:tc gridSpan="9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1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گزارش </a:t>
                      </a:r>
                      <a:r>
                        <a:rPr lang="fa-IR" sz="1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انحرافات </a:t>
                      </a:r>
                      <a:r>
                        <a:rPr lang="fa-IR" sz="11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18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640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400" b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>
                          <a:latin typeface="Times New Roman Bold"/>
                          <a:ea typeface="Calibri"/>
                          <a:cs typeface="B Koodak" pitchFamily="2" charset="-78"/>
                        </a:rPr>
                        <a:t>هزینه استاندارد هر واحد</a:t>
                      </a:r>
                      <a:endParaRPr lang="en-US" sz="2000" b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 dirty="0">
                          <a:latin typeface="Times New Roman Bold"/>
                          <a:ea typeface="Calibri"/>
                          <a:cs typeface="B Koodak" pitchFamily="2" charset="-78"/>
                        </a:rPr>
                        <a:t>بودجه </a:t>
                      </a:r>
                      <a:r>
                        <a:rPr lang="fa-IR" sz="1600" b="0" dirty="0" smtClean="0">
                          <a:latin typeface="Times New Roman Bold"/>
                          <a:ea typeface="Calibri"/>
                          <a:cs typeface="B Koodak" pitchFamily="2" charset="-78"/>
                        </a:rPr>
                        <a:t> اولیه</a:t>
                      </a:r>
                      <a:endParaRPr lang="en-US" sz="2000" b="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>
                          <a:latin typeface="Times New Roman Bold"/>
                          <a:ea typeface="Calibri"/>
                          <a:cs typeface="B Koodak" pitchFamily="2" charset="-78"/>
                        </a:rPr>
                        <a:t>هزینه استاندارد هر واحد</a:t>
                      </a:r>
                      <a:endParaRPr lang="en-US" sz="2000" b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 dirty="0">
                          <a:latin typeface="Times New Roman Bold"/>
                          <a:ea typeface="Calibri"/>
                          <a:cs typeface="B Koodak" pitchFamily="2" charset="-78"/>
                        </a:rPr>
                        <a:t>بودجه </a:t>
                      </a:r>
                      <a:r>
                        <a:rPr lang="fa-IR" sz="1600" b="0" dirty="0" smtClean="0">
                          <a:latin typeface="Times New Roman Bold"/>
                          <a:ea typeface="Calibri"/>
                          <a:cs typeface="B Koodak" pitchFamily="2" charset="-78"/>
                        </a:rPr>
                        <a:t>انعطاف پذیر</a:t>
                      </a:r>
                      <a:endParaRPr lang="en-US" sz="2000" b="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>
                          <a:latin typeface="Times New Roman Bold"/>
                          <a:ea typeface="Calibri"/>
                          <a:cs typeface="B Koodak" pitchFamily="2" charset="-78"/>
                        </a:rPr>
                        <a:t>مقدار مصرف</a:t>
                      </a:r>
                      <a:endParaRPr lang="en-US" sz="2000" b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>
                          <a:latin typeface="Times New Roman Bold"/>
                          <a:ea typeface="Calibri"/>
                          <a:cs typeface="B Koodak" pitchFamily="2" charset="-78"/>
                        </a:rPr>
                        <a:t>هزینه واقعی هر واحد</a:t>
                      </a:r>
                      <a:endParaRPr lang="en-US" sz="2000" b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>
                          <a:latin typeface="Times New Roman Bold"/>
                          <a:ea typeface="Calibri"/>
                          <a:cs typeface="B Koodak" pitchFamily="2" charset="-78"/>
                        </a:rPr>
                        <a:t>واقعی</a:t>
                      </a:r>
                      <a:endParaRPr lang="en-US" sz="2000" b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0" dirty="0">
                          <a:latin typeface="Times New Roman Bold"/>
                          <a:ea typeface="Calibri"/>
                          <a:cs typeface="B Koodak" pitchFamily="2" charset="-78"/>
                        </a:rPr>
                        <a:t>انحرافات</a:t>
                      </a:r>
                      <a:endParaRPr lang="en-US" sz="2000" b="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تعداد فروش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9,000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9,000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قیمت فروش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170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170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175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درآمد فروش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1,700,000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1,530,000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1,575,000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45,000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 dirty="0" smtClean="0">
                          <a:latin typeface="Times New Roman"/>
                          <a:ea typeface="Times New Roman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4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متغیر</a:t>
                      </a:r>
                      <a:endParaRPr lang="en-US" sz="20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مواد اولیه: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marL="71755"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پلاستیک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5/1×2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30,000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5/1×2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27,000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19,000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4/1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26,600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400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marL="71755"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فلزات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2×1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2×1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18,000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1/2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21,000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3,000-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marL="71755"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چوب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75/0×4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30,000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75/0×4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27,000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38,000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70/0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26,600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400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دستمزد: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marL="71755"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نیروی ماهر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15×6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900,000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15×6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810,000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25/15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838,750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28,750-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marL="71755"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نیروی غیرماهر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5/7×3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225,000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5/7×3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202,500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26,000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5/7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195,000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7,500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سربار متغیر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5×6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300,000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5×6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270,000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15/5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283,250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13,250-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654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کل </a:t>
                      </a:r>
                      <a:r>
                        <a:rPr lang="fa-IR" sz="1400" dirty="0" smtClean="0">
                          <a:latin typeface="Times New Roman"/>
                          <a:ea typeface="Times New Roman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4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متغیر</a:t>
                      </a:r>
                      <a:endParaRPr lang="en-US" sz="20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5/150</a:t>
                      </a:r>
                      <a:endParaRPr lang="en-US" sz="20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1,505,000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5/150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1,354,500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58/154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1,391,200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36,700-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حاشیه سود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5/19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195,000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5/19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175,500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42/20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183,800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8,300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654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 dirty="0" smtClean="0">
                          <a:latin typeface="Times New Roman"/>
                          <a:ea typeface="Times New Roman"/>
                          <a:cs typeface="B Koodak" pitchFamily="2" charset="-78"/>
                        </a:rPr>
                        <a:t>هزینه های </a:t>
                      </a:r>
                      <a:r>
                        <a:rPr lang="fa-IR" sz="1400" dirty="0">
                          <a:latin typeface="Times New Roman"/>
                          <a:ea typeface="Times New Roman"/>
                          <a:cs typeface="B Koodak" pitchFamily="2" charset="-78"/>
                        </a:rPr>
                        <a:t>ثابت</a:t>
                      </a:r>
                      <a:endParaRPr lang="en-US" sz="20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125,000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125,000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130,000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sng">
                          <a:latin typeface="Times New Roman"/>
                          <a:ea typeface="Times New Roman"/>
                          <a:cs typeface="B Koodak" pitchFamily="2" charset="-78"/>
                        </a:rPr>
                        <a:t>5,000-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5654">
                <a:tc>
                  <a:txBody>
                    <a:bodyPr/>
                    <a:lstStyle/>
                    <a:p>
                      <a:pPr algn="justLow" rtl="1">
                        <a:spcAft>
                          <a:spcPts val="0"/>
                        </a:spcAft>
                      </a:pPr>
                      <a:r>
                        <a:rPr lang="fa-IR" sz="1400">
                          <a:latin typeface="Times New Roman"/>
                          <a:ea typeface="Times New Roman"/>
                          <a:cs typeface="B Koodak" pitchFamily="2" charset="-78"/>
                        </a:rPr>
                        <a:t>سود خالص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70,000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50,500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53,800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400" u="dbl">
                          <a:latin typeface="Times New Roman"/>
                          <a:ea typeface="Times New Roman"/>
                          <a:cs typeface="B Koodak" pitchFamily="2" charset="-78"/>
                        </a:rPr>
                        <a:t>3,300</a:t>
                      </a:r>
                      <a:endParaRPr lang="en-US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7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14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67544" y="116630"/>
          <a:ext cx="8208912" cy="2125381"/>
        </p:xfrm>
        <a:graphic>
          <a:graphicData uri="http://schemas.openxmlformats.org/drawingml/2006/table">
            <a:tbl>
              <a:tblPr rtl="1"/>
              <a:tblGrid>
                <a:gridCol w="3128103"/>
                <a:gridCol w="533928"/>
                <a:gridCol w="1605559"/>
                <a:gridCol w="533928"/>
                <a:gridCol w="1873466"/>
                <a:gridCol w="533928"/>
              </a:tblGrid>
              <a:tr h="285559">
                <a:tc gridSpan="6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انحراف </a:t>
                      </a:r>
                      <a:r>
                        <a:rPr lang="fa-IR" sz="2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قیمت فروش</a:t>
                      </a:r>
                      <a:r>
                        <a:rPr lang="fa-IR" sz="16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 (ارقام به هزار ريال)</a:t>
                      </a:r>
                      <a:endParaRPr lang="en-US" sz="28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613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حجم واقعی فروش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613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× قیمت واقعی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sng">
                          <a:latin typeface="Times New Roman"/>
                          <a:ea typeface="Calibri"/>
                          <a:cs typeface="B Koodak" pitchFamily="2" charset="-78"/>
                        </a:rPr>
                        <a:t>175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1,575,000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613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حجم واقعی فروش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613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× قیمت استاندارد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sng">
                          <a:latin typeface="Times New Roman"/>
                          <a:ea typeface="Calibri"/>
                          <a:cs typeface="B Koodak" pitchFamily="2" charset="-78"/>
                        </a:rPr>
                        <a:t>170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sng">
                          <a:latin typeface="Times New Roman"/>
                          <a:ea typeface="Calibri"/>
                          <a:cs typeface="B Koodak" pitchFamily="2" charset="-78"/>
                        </a:rPr>
                        <a:t>1,530,000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6133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مطلوب قیمت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dbl">
                          <a:latin typeface="Times New Roman"/>
                          <a:ea typeface="Calibri"/>
                          <a:cs typeface="B Koodak" pitchFamily="2" charset="-78"/>
                        </a:rPr>
                        <a:t>45,000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39554" y="2924944"/>
          <a:ext cx="8280918" cy="2117708"/>
        </p:xfrm>
        <a:graphic>
          <a:graphicData uri="http://schemas.openxmlformats.org/drawingml/2006/table">
            <a:tbl>
              <a:tblPr rtl="1"/>
              <a:tblGrid>
                <a:gridCol w="3837499"/>
                <a:gridCol w="494487"/>
                <a:gridCol w="1479979"/>
                <a:gridCol w="494487"/>
                <a:gridCol w="1479979"/>
                <a:gridCol w="494487"/>
              </a:tblGrid>
              <a:tr h="365239">
                <a:tc gridSpan="6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انحراف </a:t>
                      </a:r>
                      <a:r>
                        <a:rPr lang="fa-IR" sz="2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حجم فروش</a:t>
                      </a:r>
                      <a:r>
                        <a:rPr lang="fa-IR" sz="16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 (ارقام به هزار ريال)</a:t>
                      </a:r>
                      <a:endParaRPr lang="en-US" sz="28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074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حجم </a:t>
                      </a:r>
                      <a:r>
                        <a:rPr lang="fa-IR" sz="20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بودجه ای </a:t>
                      </a: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فروش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10,000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074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- حجم واقعی فروش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sng">
                          <a:latin typeface="Times New Roman"/>
                          <a:ea typeface="Calibri"/>
                          <a:cs typeface="B Koodak" pitchFamily="2" charset="-78"/>
                        </a:rPr>
                        <a:t>9,000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1,000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074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× حاشیه سود استاندارد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>
                          <a:latin typeface="Times New Roman"/>
                          <a:ea typeface="Calibri"/>
                          <a:cs typeface="B Koodak" pitchFamily="2" charset="-78"/>
                        </a:rPr>
                        <a:t>5/19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0748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0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نامطلوب حجم فروش</a:t>
                      </a:r>
                      <a:endParaRPr lang="en-US" sz="18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000" u="dbl">
                          <a:latin typeface="Times New Roman"/>
                          <a:ea typeface="Calibri"/>
                          <a:cs typeface="B Koodak" pitchFamily="2" charset="-78"/>
                        </a:rPr>
                        <a:t>19,500</a:t>
                      </a:r>
                      <a:endParaRPr lang="en-US" sz="18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000" dirty="0"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3" name="Group 15"/>
          <p:cNvGrpSpPr>
            <a:grpSpLocks/>
          </p:cNvGrpSpPr>
          <p:nvPr/>
        </p:nvGrpSpPr>
        <p:grpSpPr bwMode="auto">
          <a:xfrm>
            <a:off x="971600" y="836712"/>
            <a:ext cx="7239843" cy="5211664"/>
            <a:chOff x="0" y="0"/>
            <a:chExt cx="40407" cy="27178"/>
          </a:xfrm>
        </p:grpSpPr>
        <p:sp>
          <p:nvSpPr>
            <p:cNvPr id="379" name="Text Box 2"/>
            <p:cNvSpPr txBox="1">
              <a:spLocks noChangeArrowheads="1"/>
            </p:cNvSpPr>
            <p:nvPr/>
          </p:nvSpPr>
          <p:spPr bwMode="auto">
            <a:xfrm>
              <a:off x="30310" y="4148"/>
              <a:ext cx="10097" cy="6992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حجم استاندارد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ea typeface="Arial" pitchFamily="34" charset="0"/>
                  <a:cs typeface="B Koodak" pitchFamily="2" charset="-78"/>
                </a:rPr>
                <a:t>×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قیمت استاندارد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sp>
          <p:nvSpPr>
            <p:cNvPr id="380" name="Text Box 3"/>
            <p:cNvSpPr txBox="1">
              <a:spLocks noChangeArrowheads="1"/>
            </p:cNvSpPr>
            <p:nvPr/>
          </p:nvSpPr>
          <p:spPr bwMode="auto">
            <a:xfrm>
              <a:off x="15621" y="4148"/>
              <a:ext cx="10096" cy="6992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حجم واقعی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ea typeface="Arial" pitchFamily="34" charset="0"/>
                  <a:cs typeface="B Koodak" pitchFamily="2" charset="-78"/>
                </a:rPr>
                <a:t>×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قیمت استاندارد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sp>
          <p:nvSpPr>
            <p:cNvPr id="381" name="Text Box 4"/>
            <p:cNvSpPr txBox="1">
              <a:spLocks noChangeArrowheads="1"/>
            </p:cNvSpPr>
            <p:nvPr/>
          </p:nvSpPr>
          <p:spPr bwMode="auto">
            <a:xfrm>
              <a:off x="0" y="4148"/>
              <a:ext cx="10096" cy="6992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حجم واقعی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ea typeface="Arial" pitchFamily="34" charset="0"/>
                  <a:cs typeface="B Koodak" pitchFamily="2" charset="-78"/>
                </a:rPr>
                <a:t>×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قیمت واقعی</a:t>
              </a: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sp>
          <p:nvSpPr>
            <p:cNvPr id="382" name="Text Box 5"/>
            <p:cNvSpPr txBox="1">
              <a:spLocks noChangeArrowheads="1"/>
            </p:cNvSpPr>
            <p:nvPr/>
          </p:nvSpPr>
          <p:spPr bwMode="auto">
            <a:xfrm>
              <a:off x="23579" y="16129"/>
              <a:ext cx="9811" cy="3429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انحراف مصرف</a:t>
              </a: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sp>
          <p:nvSpPr>
            <p:cNvPr id="383" name="Text Box 6"/>
            <p:cNvSpPr txBox="1">
              <a:spLocks noChangeArrowheads="1"/>
            </p:cNvSpPr>
            <p:nvPr/>
          </p:nvSpPr>
          <p:spPr bwMode="auto">
            <a:xfrm>
              <a:off x="7789" y="16129"/>
              <a:ext cx="9811" cy="3429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انحراف قیمت</a:t>
              </a: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sp>
          <p:nvSpPr>
            <p:cNvPr id="384" name="Text Box 7"/>
            <p:cNvSpPr txBox="1">
              <a:spLocks noChangeArrowheads="1"/>
            </p:cNvSpPr>
            <p:nvPr/>
          </p:nvSpPr>
          <p:spPr bwMode="auto">
            <a:xfrm>
              <a:off x="16256" y="23749"/>
              <a:ext cx="9810" cy="3429"/>
            </a:xfrm>
            <a:prstGeom prst="rect">
              <a:avLst/>
            </a:prstGeom>
            <a:gradFill rotWithShape="1">
              <a:gsLst>
                <a:gs pos="0">
                  <a:srgbClr val="D2D2D2"/>
                </a:gs>
                <a:gs pos="50000">
                  <a:srgbClr val="C8C8C8"/>
                </a:gs>
                <a:gs pos="100000">
                  <a:srgbClr val="C0C0C0"/>
                </a:gs>
              </a:gsLst>
              <a:lin ang="5400000"/>
            </a:gradFill>
            <a:ln w="6350">
              <a:solidFill>
                <a:srgbClr val="A5A5A5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ar-SA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کل انحراف</a:t>
              </a:r>
              <a:r>
                <a:rPr kumimoji="0" lang="en-US" sz="16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ea typeface="Arial" pitchFamily="34" charset="0"/>
                  <a:cs typeface="B Koodak" pitchFamily="2" charset="-78"/>
                </a:rPr>
                <a:t> </a:t>
              </a:r>
              <a:endParaRPr kumimoji="0" lang="en-US" sz="4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cs typeface="B Koodak" pitchFamily="2" charset="-78"/>
              </a:endParaRPr>
            </a:p>
          </p:txBody>
        </p:sp>
        <p:cxnSp>
          <p:nvCxnSpPr>
            <p:cNvPr id="385" name="AutoShape 8"/>
            <p:cNvCxnSpPr>
              <a:cxnSpLocks noChangeShapeType="1"/>
            </p:cNvCxnSpPr>
            <p:nvPr/>
          </p:nvCxnSpPr>
          <p:spPr bwMode="auto">
            <a:xfrm flipH="1">
              <a:off x="28617" y="11133"/>
              <a:ext cx="4762" cy="45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386" name="AutoShape 9"/>
            <p:cNvCxnSpPr>
              <a:cxnSpLocks noChangeShapeType="1"/>
            </p:cNvCxnSpPr>
            <p:nvPr/>
          </p:nvCxnSpPr>
          <p:spPr bwMode="auto">
            <a:xfrm>
              <a:off x="22140" y="11133"/>
              <a:ext cx="5048" cy="45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387" name="AutoShape 10"/>
            <p:cNvCxnSpPr>
              <a:cxnSpLocks noChangeShapeType="1"/>
            </p:cNvCxnSpPr>
            <p:nvPr/>
          </p:nvCxnSpPr>
          <p:spPr bwMode="auto">
            <a:xfrm>
              <a:off x="6646" y="11133"/>
              <a:ext cx="5048" cy="4509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390" name="AutoShape 11"/>
            <p:cNvCxnSpPr>
              <a:cxnSpLocks noChangeShapeType="1"/>
            </p:cNvCxnSpPr>
            <p:nvPr/>
          </p:nvCxnSpPr>
          <p:spPr bwMode="auto">
            <a:xfrm flipH="1">
              <a:off x="13758" y="11218"/>
              <a:ext cx="4762" cy="450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391" name="AutoShape 12"/>
            <p:cNvCxnSpPr>
              <a:cxnSpLocks noChangeShapeType="1"/>
            </p:cNvCxnSpPr>
            <p:nvPr/>
          </p:nvCxnSpPr>
          <p:spPr bwMode="auto">
            <a:xfrm flipH="1">
              <a:off x="22140" y="19558"/>
              <a:ext cx="4191" cy="4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392" name="AutoShape 13"/>
            <p:cNvCxnSpPr>
              <a:cxnSpLocks noChangeShapeType="1"/>
            </p:cNvCxnSpPr>
            <p:nvPr/>
          </p:nvCxnSpPr>
          <p:spPr bwMode="auto">
            <a:xfrm>
              <a:off x="14732" y="19558"/>
              <a:ext cx="5048" cy="400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393" name="Text Box 14"/>
            <p:cNvSpPr txBox="1">
              <a:spLocks noChangeArrowheads="1"/>
            </p:cNvSpPr>
            <p:nvPr/>
          </p:nvSpPr>
          <p:spPr bwMode="auto">
            <a:xfrm>
              <a:off x="8085" y="0"/>
              <a:ext cx="27216" cy="3048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1" eaLnBrk="1" fontAlgn="base" latinLnBrk="0" hangingPunct="1">
                <a:lnSpc>
                  <a:spcPct val="100000"/>
                </a:lnSpc>
                <a:spcBef>
                  <a:spcPts val="150"/>
                </a:spcBef>
                <a:spcAft>
                  <a:spcPts val="750"/>
                </a:spcAft>
                <a:buClrTx/>
                <a:buSzTx/>
                <a:buFontTx/>
                <a:buNone/>
                <a:tabLst/>
              </a:pPr>
              <a:r>
                <a:rPr kumimoji="0" lang="fa-IR" sz="3200" b="1" i="0" u="none" strike="noStrike" cap="none" normalizeH="0" baseline="0" dirty="0" smtClean="0">
                  <a:ln>
                    <a:noFill/>
                  </a:ln>
                  <a:solidFill>
                    <a:schemeClr val="accent2"/>
                  </a:solidFill>
                  <a:effectLst/>
                  <a:cs typeface="B Koodak" pitchFamily="2" charset="-78"/>
                </a:rPr>
                <a:t>انحرافات قیمت و مصرف مواد اولیه</a:t>
              </a:r>
              <a:endParaRPr kumimoji="0" lang="en-US" sz="4800" b="0" i="0" u="none" strike="noStrike" cap="none" normalizeH="0" baseline="0" dirty="0" smtClean="0">
                <a:ln>
                  <a:noFill/>
                </a:ln>
                <a:solidFill>
                  <a:schemeClr val="accent2"/>
                </a:solidFill>
                <a:effectLst/>
                <a:cs typeface="B Koodak" pitchFamily="2" charset="-78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11560" y="188640"/>
          <a:ext cx="7920881" cy="6451856"/>
        </p:xfrm>
        <a:graphic>
          <a:graphicData uri="http://schemas.openxmlformats.org/drawingml/2006/table">
            <a:tbl>
              <a:tblPr rtl="1"/>
              <a:tblGrid>
                <a:gridCol w="4048950"/>
                <a:gridCol w="310087"/>
                <a:gridCol w="1354404"/>
                <a:gridCol w="336225"/>
                <a:gridCol w="1178568"/>
                <a:gridCol w="692647"/>
              </a:tblGrid>
              <a:tr h="332679">
                <a:tc gridSpan="6">
                  <a:txBody>
                    <a:bodyPr/>
                    <a:lstStyle/>
                    <a:p>
                      <a:pPr algn="ctr" rtl="1">
                        <a:lnSpc>
                          <a:spcPct val="90000"/>
                        </a:lnSpc>
                        <a:spcBef>
                          <a:spcPts val="150"/>
                        </a:spcBef>
                        <a:spcAft>
                          <a:spcPts val="750"/>
                        </a:spcAft>
                      </a:pPr>
                      <a:r>
                        <a:rPr lang="fa-IR" sz="2800" b="1" dirty="0" smtClean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تطبیق </a:t>
                      </a:r>
                      <a:r>
                        <a:rPr lang="fa-IR" sz="28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انحرافات </a:t>
                      </a:r>
                      <a:r>
                        <a:rPr lang="fa-IR" sz="2000" b="1" dirty="0">
                          <a:solidFill>
                            <a:schemeClr val="accent2"/>
                          </a:solidFill>
                          <a:latin typeface="Times New Roman"/>
                          <a:ea typeface="Times New Roman"/>
                          <a:cs typeface="B Koodak" pitchFamily="2" charset="-78"/>
                        </a:rPr>
                        <a:t>(ارقام به هزار ريال)</a:t>
                      </a:r>
                      <a:endParaRPr lang="en-US" sz="2800" b="1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سود خالص بودجه شده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70,000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solidFill>
                            <a:schemeClr val="accent2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انحرافات فروش</a:t>
                      </a:r>
                      <a:endParaRPr lang="en-US" sz="28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قیمت 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45,000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حجم </a:t>
                      </a:r>
                      <a:r>
                        <a:rPr lang="fa-IR" sz="2400" dirty="0" smtClean="0">
                          <a:latin typeface="Times New Roman"/>
                          <a:ea typeface="Calibri"/>
                          <a:cs typeface="B Koodak" pitchFamily="2" charset="-78"/>
                        </a:rPr>
                        <a:t>نامطلوب</a:t>
                      </a:r>
                      <a:endParaRPr lang="en-US" sz="20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19,500-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25,500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solidFill>
                            <a:schemeClr val="accent2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انحرافات مواد اولیه</a:t>
                      </a:r>
                      <a:endParaRPr lang="en-US" sz="28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مصرف-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5,000-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قیمت- 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2,800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2,200-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solidFill>
                            <a:schemeClr val="accent2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انحرافات دستمزد</a:t>
                      </a:r>
                      <a:endParaRPr lang="en-US" sz="28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کارایی-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7,500-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نرخ-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13,750-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21,250-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 dirty="0">
                          <a:solidFill>
                            <a:schemeClr val="accent2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انحرافات سربار</a:t>
                      </a:r>
                      <a:endParaRPr lang="en-US" sz="28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کارایی سربار متغیر-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5,000-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هزینه سربار متغیر-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8,250-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13,250-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انحراف هزینه سربار ثابت- نامطلوب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5,000-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679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800" dirty="0">
                          <a:solidFill>
                            <a:schemeClr val="accent2"/>
                          </a:solidFill>
                          <a:latin typeface="Times New Roman"/>
                          <a:ea typeface="Calibri"/>
                          <a:cs typeface="B Koodak" pitchFamily="2" charset="-78"/>
                        </a:rPr>
                        <a:t>کل انحرافات</a:t>
                      </a:r>
                      <a:endParaRPr lang="en-US" sz="2400" dirty="0">
                        <a:solidFill>
                          <a:schemeClr val="accent2"/>
                        </a:solidFill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sng">
                          <a:latin typeface="Times New Roman"/>
                          <a:ea typeface="Calibri"/>
                          <a:cs typeface="B Koodak" pitchFamily="2" charset="-78"/>
                        </a:rPr>
                        <a:t>16,200-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9780"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</a:pPr>
                      <a:r>
                        <a:rPr lang="fa-IR" sz="2400">
                          <a:latin typeface="Times New Roman"/>
                          <a:ea typeface="Calibri"/>
                          <a:cs typeface="B Koodak" pitchFamily="2" charset="-78"/>
                        </a:rPr>
                        <a:t>سود خالص واقعی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2400" u="dbl">
                          <a:latin typeface="Times New Roman"/>
                          <a:ea typeface="Calibri"/>
                          <a:cs typeface="B Koodak" pitchFamily="2" charset="-78"/>
                        </a:rPr>
                        <a:t>53,800</a:t>
                      </a:r>
                      <a:endParaRPr lang="en-US" sz="200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endParaRPr lang="fa-IR" sz="2400" dirty="0">
                        <a:latin typeface="Times New Roman"/>
                        <a:ea typeface="Calibri"/>
                        <a:cs typeface="B Koodak" pitchFamily="2" charset="-78"/>
                      </a:endParaRPr>
                    </a:p>
                  </a:txBody>
                  <a:tcPr marL="52127" marR="52127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از تحلیل انحرافات تا کنترل هزینه/ بها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None/>
            </a:pPr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انحرافات می توانند نشان دهنده موارد زیر باشند: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 بودجه بندی ضعیف،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 عدم کنترل موثر هزینه ها،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 شیوه ضعیف خرید،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مصرف نادرست مواد اولیه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B Koodak" pitchFamily="2" charset="-78"/>
              </a:rPr>
              <a:t>قیمت خرید منابع (که خارج از کنترل مدیریت است).</a:t>
            </a:r>
            <a:endParaRPr lang="en-US" sz="28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3928" y="274638"/>
            <a:ext cx="4762872" cy="92211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Koodak" pitchFamily="2" charset="-78"/>
              </a:rPr>
              <a:t>کنترل بها یا هزینه</a:t>
            </a:r>
            <a:endParaRPr lang="en-US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1" algn="r" rtl="1">
              <a:buNone/>
            </a:pPr>
            <a:r>
              <a:rPr lang="fa-IR" sz="3200" dirty="0" smtClean="0">
                <a:cs typeface="B Koodak" pitchFamily="2" charset="-78"/>
              </a:rPr>
              <a:t>منظور از </a:t>
            </a:r>
            <a:r>
              <a:rPr lang="fa-IR" sz="3200" b="1" dirty="0" smtClean="0">
                <a:cs typeface="B Koodak" pitchFamily="2" charset="-78"/>
              </a:rPr>
              <a:t>کنترل بها </a:t>
            </a:r>
            <a:r>
              <a:rPr lang="fa-IR" sz="3200" dirty="0" smtClean="0">
                <a:cs typeface="B Koodak" pitchFamily="2" charset="-78"/>
              </a:rPr>
              <a:t>یا </a:t>
            </a:r>
            <a:r>
              <a:rPr lang="fa-IR" sz="3200" b="1" dirty="0" smtClean="0">
                <a:cs typeface="B Koodak" pitchFamily="2" charset="-78"/>
              </a:rPr>
              <a:t>کنترل هزینه ها:</a:t>
            </a:r>
          </a:p>
          <a:p>
            <a:pPr lvl="1" algn="r" rtl="1"/>
            <a:r>
              <a:rPr lang="fa-IR" sz="2800" dirty="0" smtClean="0">
                <a:cs typeface="B Koodak" pitchFamily="2" charset="-78"/>
              </a:rPr>
              <a:t> فرآیند کاهش هزینه هاست؛ در حالی که از سطح بهره وری چیزی کاسته نشوند و یا </a:t>
            </a:r>
          </a:p>
          <a:p>
            <a:pPr lvl="1" algn="r" rtl="1"/>
            <a:r>
              <a:rPr lang="fa-IR" sz="2800" dirty="0" smtClean="0">
                <a:cs typeface="B Koodak" pitchFamily="2" charset="-78"/>
              </a:rPr>
              <a:t>منظور همان حفظ هزینه ها در سطح فعلی است؛ در حالی که بهره وری از طریق روش هایی همچون استفاده از صرفه جویی در مقیاس و یا افزایش کارایی تولید کالا و خدمات افزایش می یابد. </a:t>
            </a:r>
          </a:p>
          <a:p>
            <a:pPr lvl="2" algn="r" rtl="1"/>
            <a:r>
              <a:rPr lang="fa-IR" sz="2400" dirty="0" smtClean="0">
                <a:solidFill>
                  <a:schemeClr val="accent2"/>
                </a:solidFill>
                <a:cs typeface="B Koodak" pitchFamily="2" charset="-78"/>
              </a:rPr>
              <a:t>به عبارت دیگر، در نتیجه کنترل هزینه‌ها یا هزینه‌ها کم شده و بهره‌وری ثابت می‌ماند و یا هزینه‌ها ثابت مانده در حالی که بهره‌وری افزوده می‌شود.</a:t>
            </a:r>
          </a:p>
          <a:p>
            <a:pPr lvl="1" algn="r" rtl="1"/>
            <a:endParaRPr lang="en-US" sz="2800" dirty="0">
              <a:solidFill>
                <a:schemeClr val="tx1"/>
              </a:solidFill>
              <a:cs typeface="B Koodak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5229200"/>
            <a:ext cx="7315200" cy="522288"/>
          </a:xfrm>
        </p:spPr>
        <p:txBody>
          <a:bodyPr/>
          <a:lstStyle/>
          <a:p>
            <a:pPr algn="ctr"/>
            <a:r>
              <a:rPr lang="fa-IR" sz="4000" b="1" dirty="0" smtClean="0">
                <a:solidFill>
                  <a:schemeClr val="tx1"/>
                </a:solidFill>
                <a:cs typeface="B Koodak" pitchFamily="2" charset="-78"/>
              </a:rPr>
              <a:t>روش های مدیریت بها / هزینه</a:t>
            </a:r>
            <a:endParaRPr lang="en-US" sz="4000" b="1" dirty="0">
              <a:solidFill>
                <a:schemeClr val="tx1"/>
              </a:solidFill>
              <a:cs typeface="B Koodak" pitchFamily="2" charset="-78"/>
            </a:endParaRPr>
          </a:p>
        </p:txBody>
      </p:sp>
      <p:pic>
        <p:nvPicPr>
          <p:cNvPr id="11" name="Picture Placeholder 10" descr="Picture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4007" b="4007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2987824" y="2564904"/>
            <a:ext cx="3312368" cy="237626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342900" marR="0" lvl="0" indent="-342900" algn="ct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a-IR" sz="1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  <a:latin typeface="IranNastaliq" pitchFamily="18" charset="0"/>
                <a:cs typeface="IranNastaliq" pitchFamily="18" charset="0"/>
              </a:rPr>
              <a:t>پایان</a:t>
            </a:r>
            <a:endParaRPr kumimoji="0" lang="en-US" sz="11500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IranNastaliq" pitchFamily="18" charset="0"/>
              <a:cs typeface="IranNastaliq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8500</TotalTime>
  <Words>978</Words>
  <Application>Microsoft Office PowerPoint</Application>
  <PresentationFormat>On-screen Show (4:3)</PresentationFormat>
  <Paragraphs>372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Equity</vt:lpstr>
      <vt:lpstr>بنام خدا</vt:lpstr>
      <vt:lpstr>فصل هفدهم  کنترل بودجه ای</vt:lpstr>
      <vt:lpstr>مروری بر مطالب فصل</vt:lpstr>
      <vt:lpstr>کنترل بودجه ای</vt:lpstr>
      <vt:lpstr>PowerPoint Presentation</vt:lpstr>
      <vt:lpstr>بودجه انعطاف پذیر</vt:lpstr>
      <vt:lpstr>فرآیند تحلیل انحرافات</vt:lpstr>
      <vt:lpstr>فرآیند تحلیل انحرافات</vt:lpstr>
      <vt:lpstr>انواع انحرافات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از تحلیل انحرافات تا کنترل هزینه/ بها</vt:lpstr>
      <vt:lpstr>کنترل بها یا هزینه</vt:lpstr>
      <vt:lpstr>روش های مدیریت بها / هزینه</vt:lpstr>
      <vt:lpstr>PowerPoint Presentation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Windows User</cp:lastModifiedBy>
  <cp:revision>1521</cp:revision>
  <dcterms:created xsi:type="dcterms:W3CDTF">2010-05-23T14:28:12Z</dcterms:created>
  <dcterms:modified xsi:type="dcterms:W3CDTF">2020-05-15T03:31:29Z</dcterms:modified>
</cp:coreProperties>
</file>