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58" r:id="rId3"/>
    <p:sldId id="259" r:id="rId4"/>
    <p:sldId id="260" r:id="rId5"/>
    <p:sldId id="261" r:id="rId6"/>
    <p:sldId id="262" r:id="rId7"/>
    <p:sldId id="263" r:id="rId8"/>
    <p:sldId id="264" r:id="rId9"/>
    <p:sldId id="26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2AEB4E41-320B-418D-858C-A9C7AED712CF}" type="datetimeFigureOut">
              <a:rPr lang="en-US" smtClean="0"/>
              <a:pPr/>
              <a:t>5/17/2020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B22D566-28E6-488E-B360-B40E1F4F811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AEB4E41-320B-418D-858C-A9C7AED712CF}" type="datetimeFigureOut">
              <a:rPr lang="en-US" smtClean="0"/>
              <a:pPr/>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2D566-28E6-488E-B360-B40E1F4F811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AEB4E41-320B-418D-858C-A9C7AED712CF}" type="datetimeFigureOut">
              <a:rPr lang="en-US" smtClean="0"/>
              <a:pPr/>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2D566-28E6-488E-B360-B40E1F4F811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AEB4E41-320B-418D-858C-A9C7AED712CF}" type="datetimeFigureOut">
              <a:rPr lang="en-US" smtClean="0"/>
              <a:pPr/>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22D566-28E6-488E-B360-B40E1F4F811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AEB4E41-320B-418D-858C-A9C7AED712CF}" type="datetimeFigureOut">
              <a:rPr lang="en-US" smtClean="0"/>
              <a:pPr/>
              <a:t>5/17/2020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22D566-28E6-488E-B360-B40E1F4F811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AEB4E41-320B-418D-858C-A9C7AED712CF}" type="datetimeFigureOut">
              <a:rPr lang="en-US" smtClean="0"/>
              <a:pPr/>
              <a:t>5/17/2020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22D566-28E6-488E-B360-B40E1F4F811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EB4E41-320B-418D-858C-A9C7AED712CF}" type="datetimeFigureOut">
              <a:rPr lang="en-US" smtClean="0"/>
              <a:pPr/>
              <a:t>5/17/2020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22D566-28E6-488E-B360-B40E1F4F811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AEB4E41-320B-418D-858C-A9C7AED712CF}" type="datetimeFigureOut">
              <a:rPr lang="en-US" smtClean="0"/>
              <a:pPr/>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22D566-28E6-488E-B360-B40E1F4F811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AEB4E41-320B-418D-858C-A9C7AED712CF}" type="datetimeFigureOut">
              <a:rPr lang="en-US" smtClean="0"/>
              <a:pPr/>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B22D566-28E6-488E-B360-B40E1F4F811D}"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AEB4E41-320B-418D-858C-A9C7AED712CF}" type="datetimeFigureOut">
              <a:rPr lang="en-US" smtClean="0"/>
              <a:pPr/>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2D566-28E6-488E-B360-B40E1F4F811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AEB4E41-320B-418D-858C-A9C7AED712CF}" type="datetimeFigureOut">
              <a:rPr lang="en-US" smtClean="0"/>
              <a:pPr/>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2D566-28E6-488E-B360-B40E1F4F811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AEB4E41-320B-418D-858C-A9C7AED712CF}" type="datetimeFigureOut">
              <a:rPr lang="en-US" smtClean="0"/>
              <a:pPr/>
              <a:t>5/17/2020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B22D566-28E6-488E-B360-B40E1F4F811D}"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Besmelah\232.jpg"/>
          <p:cNvPicPr>
            <a:picLocks noChangeAspect="1" noChangeArrowheads="1"/>
          </p:cNvPicPr>
          <p:nvPr/>
        </p:nvPicPr>
        <p:blipFill>
          <a:blip r:embed="rId2"/>
          <a:srcRect/>
          <a:stretch>
            <a:fillRect/>
          </a:stretch>
        </p:blipFill>
        <p:spPr bwMode="auto">
          <a:xfrm>
            <a:off x="1143001" y="918072"/>
            <a:ext cx="6934200" cy="4965701"/>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4800"/>
            <a:ext cx="7772400" cy="1470025"/>
          </a:xfrm>
        </p:spPr>
        <p:txBody>
          <a:bodyPr/>
          <a:lstStyle/>
          <a:p>
            <a:pPr algn="ctr"/>
            <a:r>
              <a:rPr lang="fa-IR" dirty="0" smtClean="0">
                <a:solidFill>
                  <a:srgbClr val="92D050"/>
                </a:solidFill>
              </a:rPr>
              <a:t>فصل هفتم :هنری موری</a:t>
            </a:r>
            <a:endParaRPr lang="en-US" dirty="0">
              <a:solidFill>
                <a:srgbClr val="92D050"/>
              </a:solidFill>
            </a:endParaRPr>
          </a:p>
        </p:txBody>
      </p:sp>
      <p:sp>
        <p:nvSpPr>
          <p:cNvPr id="3" name="Subtitle 2"/>
          <p:cNvSpPr>
            <a:spLocks noGrp="1"/>
          </p:cNvSpPr>
          <p:nvPr>
            <p:ph type="subTitle" idx="1"/>
          </p:nvPr>
        </p:nvSpPr>
        <p:spPr>
          <a:xfrm>
            <a:off x="228600" y="2057400"/>
            <a:ext cx="8458200" cy="3886200"/>
          </a:xfrm>
        </p:spPr>
        <p:txBody>
          <a:bodyPr>
            <a:normAutofit/>
          </a:bodyPr>
          <a:lstStyle/>
          <a:p>
            <a:pPr algn="just" rtl="1"/>
            <a:r>
              <a:rPr lang="fa-IR" sz="3200" dirty="0" smtClean="0">
                <a:solidFill>
                  <a:schemeClr val="tx1"/>
                </a:solidFill>
                <a:latin typeface="Traditional Arabic" pitchFamily="18" charset="-78"/>
                <a:cs typeface="Traditional Arabic" pitchFamily="18" charset="-78"/>
              </a:rPr>
              <a:t>هنری موری در چارچوب چیزی که ان را نظام شخصیت شناختی نامید رویکردی را به عنوان شخصیت طراحی کرد .</a:t>
            </a:r>
          </a:p>
          <a:p>
            <a:pPr algn="just" rtl="1"/>
            <a:r>
              <a:rPr lang="fa-IR" sz="3200" dirty="0" smtClean="0">
                <a:solidFill>
                  <a:schemeClr val="tx1"/>
                </a:solidFill>
                <a:latin typeface="Traditional Arabic" pitchFamily="18" charset="-78"/>
                <a:cs typeface="Traditional Arabic" pitchFamily="18" charset="-78"/>
              </a:rPr>
              <a:t>*علاقه موری به فیزیولوژی و توجه او </a:t>
            </a:r>
            <a:r>
              <a:rPr lang="fa-IR" sz="3200" dirty="0" smtClean="0">
                <a:solidFill>
                  <a:srgbClr val="92D050"/>
                </a:solidFill>
                <a:effectLst>
                  <a:outerShdw blurRad="38100" dist="38100" dir="2700000" algn="tl">
                    <a:srgbClr val="000000">
                      <a:alpha val="43137"/>
                    </a:srgbClr>
                  </a:outerShdw>
                </a:effectLst>
                <a:latin typeface="Traditional Arabic" pitchFamily="18" charset="-78"/>
                <a:cs typeface="Traditional Arabic" pitchFamily="18" charset="-78"/>
              </a:rPr>
              <a:t>کاهش تنش </a:t>
            </a:r>
            <a:r>
              <a:rPr lang="fa-IR" sz="3200" dirty="0" smtClean="0">
                <a:solidFill>
                  <a:schemeClr val="tx1"/>
                </a:solidFill>
                <a:latin typeface="Traditional Arabic" pitchFamily="18" charset="-78"/>
                <a:cs typeface="Traditional Arabic" pitchFamily="18" charset="-78"/>
              </a:rPr>
              <a:t>به عنوان یک نیروی اصلی رفتار اشکار است او مفهوم کاهش تنش را به عنوان یک قانون بنیادی کار کرد انسان طرح می کند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838200" y="457200"/>
            <a:ext cx="7772400" cy="1470025"/>
          </a:xfrm>
        </p:spPr>
        <p:txBody>
          <a:bodyPr>
            <a:normAutofit fontScale="90000"/>
          </a:bodyPr>
          <a:lstStyle/>
          <a:p>
            <a:r>
              <a:rPr lang="fa-IR" dirty="0" smtClean="0">
                <a:solidFill>
                  <a:srgbClr val="92D050"/>
                </a:solidFill>
              </a:rPr>
              <a:t>دو نمونه از بارزترین ویژگی های نظام موری</a:t>
            </a:r>
            <a:r>
              <a:rPr lang="fa-IR" dirty="0" smtClean="0"/>
              <a:t> </a:t>
            </a:r>
            <a:endParaRPr lang="en-US" dirty="0"/>
          </a:p>
        </p:txBody>
      </p:sp>
      <p:sp>
        <p:nvSpPr>
          <p:cNvPr id="5" name="Subtitle 4"/>
          <p:cNvSpPr>
            <a:spLocks noGrp="1"/>
          </p:cNvSpPr>
          <p:nvPr>
            <p:ph type="subTitle" idx="1"/>
          </p:nvPr>
        </p:nvSpPr>
        <p:spPr>
          <a:xfrm>
            <a:off x="457200" y="2133600"/>
            <a:ext cx="8229600" cy="1752600"/>
          </a:xfrm>
        </p:spPr>
        <p:txBody>
          <a:bodyPr/>
          <a:lstStyle/>
          <a:p>
            <a:pPr algn="just" rtl="1"/>
            <a:r>
              <a:rPr lang="fa-IR" dirty="0" smtClean="0">
                <a:solidFill>
                  <a:schemeClr val="tx1"/>
                </a:solidFill>
              </a:rPr>
              <a:t>1</a:t>
            </a:r>
            <a:r>
              <a:rPr lang="fa-IR" sz="3200" dirty="0" smtClean="0">
                <a:solidFill>
                  <a:schemeClr val="tx1"/>
                </a:solidFill>
                <a:cs typeface="+mj-cs"/>
              </a:rPr>
              <a:t>-رویکرد پیچیده او به نیازهای انسانی </a:t>
            </a:r>
          </a:p>
          <a:p>
            <a:pPr algn="just" rtl="1"/>
            <a:r>
              <a:rPr lang="fa-IR" sz="3200" dirty="0" smtClean="0">
                <a:solidFill>
                  <a:schemeClr val="tx1"/>
                </a:solidFill>
                <a:cs typeface="+mj-cs"/>
              </a:rPr>
              <a:t>2- جمع اوری داده از بررسی های جامع افراد بهنجار</a:t>
            </a:r>
            <a:endParaRPr lang="en-US" sz="3200" dirty="0">
              <a:solidFill>
                <a:schemeClr val="tx1"/>
              </a:solidFill>
              <a:cs typeface="+mj-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62000" y="457200"/>
            <a:ext cx="7772400" cy="1470025"/>
          </a:xfrm>
        </p:spPr>
        <p:txBody>
          <a:bodyPr/>
          <a:lstStyle/>
          <a:p>
            <a:pPr algn="ctr"/>
            <a:r>
              <a:rPr lang="fa-IR" dirty="0" smtClean="0">
                <a:solidFill>
                  <a:srgbClr val="92D050"/>
                </a:solidFill>
              </a:rPr>
              <a:t>زندگینامه موری </a:t>
            </a:r>
            <a:endParaRPr lang="en-US" dirty="0">
              <a:solidFill>
                <a:srgbClr val="92D050"/>
              </a:solidFill>
            </a:endParaRPr>
          </a:p>
        </p:txBody>
      </p:sp>
      <p:sp>
        <p:nvSpPr>
          <p:cNvPr id="5" name="Subtitle 4"/>
          <p:cNvSpPr>
            <a:spLocks noGrp="1"/>
          </p:cNvSpPr>
          <p:nvPr>
            <p:ph type="subTitle" idx="1"/>
          </p:nvPr>
        </p:nvSpPr>
        <p:spPr>
          <a:xfrm>
            <a:off x="914400" y="2514600"/>
            <a:ext cx="7696200" cy="1752600"/>
          </a:xfrm>
        </p:spPr>
        <p:txBody>
          <a:bodyPr>
            <a:normAutofit/>
          </a:bodyPr>
          <a:lstStyle/>
          <a:p>
            <a:pPr algn="just" rtl="1"/>
            <a:r>
              <a:rPr lang="fa-IR" sz="3200" dirty="0" smtClean="0">
                <a:solidFill>
                  <a:srgbClr val="92D050"/>
                </a:solidFill>
                <a:cs typeface="+mj-cs"/>
              </a:rPr>
              <a:t>تولد :1893</a:t>
            </a:r>
          </a:p>
          <a:p>
            <a:pPr algn="just" rtl="1"/>
            <a:r>
              <a:rPr lang="fa-IR" sz="3200" dirty="0" smtClean="0">
                <a:solidFill>
                  <a:srgbClr val="92D050"/>
                </a:solidFill>
                <a:cs typeface="+mj-cs"/>
              </a:rPr>
              <a:t>مرگ: 1988</a:t>
            </a:r>
            <a:endParaRPr lang="en-US" sz="3200" dirty="0">
              <a:solidFill>
                <a:srgbClr val="92D050"/>
              </a:solidFill>
              <a:cs typeface="+mj-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33400" y="0"/>
            <a:ext cx="7772400" cy="1470025"/>
          </a:xfrm>
        </p:spPr>
        <p:txBody>
          <a:bodyPr/>
          <a:lstStyle/>
          <a:p>
            <a:pPr algn="ctr"/>
            <a:r>
              <a:rPr lang="fa-IR" dirty="0" smtClean="0">
                <a:solidFill>
                  <a:srgbClr val="92D050"/>
                </a:solidFill>
              </a:rPr>
              <a:t>اصول بنیادی شخصیت </a:t>
            </a:r>
            <a:endParaRPr lang="en-US" dirty="0">
              <a:solidFill>
                <a:srgbClr val="92D050"/>
              </a:solidFill>
            </a:endParaRPr>
          </a:p>
        </p:txBody>
      </p:sp>
      <p:sp>
        <p:nvSpPr>
          <p:cNvPr id="5" name="Subtitle 4"/>
          <p:cNvSpPr>
            <a:spLocks noGrp="1"/>
          </p:cNvSpPr>
          <p:nvPr>
            <p:ph type="subTitle" idx="1"/>
          </p:nvPr>
        </p:nvSpPr>
        <p:spPr>
          <a:xfrm>
            <a:off x="152400" y="1447800"/>
            <a:ext cx="8763000" cy="4876800"/>
          </a:xfrm>
        </p:spPr>
        <p:txBody>
          <a:bodyPr>
            <a:normAutofit fontScale="92500" lnSpcReduction="10000"/>
          </a:bodyPr>
          <a:lstStyle/>
          <a:p>
            <a:pPr algn="just" rtl="1"/>
            <a:r>
              <a:rPr lang="fa-IR" sz="3200" dirty="0" smtClean="0">
                <a:solidFill>
                  <a:schemeClr val="tx1"/>
                </a:solidFill>
                <a:latin typeface="Traditional Arabic" pitchFamily="18" charset="-78"/>
                <a:cs typeface="Traditional Arabic" pitchFamily="18" charset="-78"/>
              </a:rPr>
              <a:t>موری سه اصل اساسی را به عنوان مواد بنیادی محکمی برای بر پا کردن نظام خود می داند.</a:t>
            </a:r>
          </a:p>
          <a:p>
            <a:pPr algn="just" rtl="1"/>
            <a:r>
              <a:rPr lang="fa-IR" sz="3200" dirty="0" smtClean="0">
                <a:solidFill>
                  <a:srgbClr val="92D050"/>
                </a:solidFill>
                <a:effectLst>
                  <a:outerShdw blurRad="38100" dist="38100" dir="2700000" algn="tl">
                    <a:srgbClr val="000000">
                      <a:alpha val="43137"/>
                    </a:srgbClr>
                  </a:outerShdw>
                </a:effectLst>
                <a:latin typeface="Traditional Arabic" pitchFamily="18" charset="-78"/>
                <a:cs typeface="Traditional Arabic" pitchFamily="18" charset="-78"/>
              </a:rPr>
              <a:t>اصل اساسی اول </a:t>
            </a:r>
            <a:r>
              <a:rPr lang="fa-IR" sz="3200" dirty="0" smtClean="0">
                <a:solidFill>
                  <a:schemeClr val="tx1"/>
                </a:solidFill>
                <a:latin typeface="Traditional Arabic" pitchFamily="18" charset="-78"/>
                <a:cs typeface="Traditional Arabic" pitchFamily="18" charset="-78"/>
              </a:rPr>
              <a:t>: وابسته بودن فرایندهای روان شناختی به فرایندهای فیزولوژیکی است . شخصیت ریشه در مغز دارد که فرمان روا و حاکم است .</a:t>
            </a:r>
          </a:p>
          <a:p>
            <a:pPr algn="just" rtl="1"/>
            <a:r>
              <a:rPr lang="fa-IR" sz="3200" dirty="0" smtClean="0">
                <a:solidFill>
                  <a:srgbClr val="92D050"/>
                </a:solidFill>
                <a:effectLst>
                  <a:outerShdw blurRad="38100" dist="38100" dir="2700000" algn="tl">
                    <a:srgbClr val="000000">
                      <a:alpha val="43137"/>
                    </a:srgbClr>
                  </a:outerShdw>
                </a:effectLst>
                <a:latin typeface="Traditional Arabic" pitchFamily="18" charset="-78"/>
                <a:cs typeface="Traditional Arabic" pitchFamily="18" charset="-78"/>
              </a:rPr>
              <a:t>اصل اساسی دوم </a:t>
            </a:r>
            <a:r>
              <a:rPr lang="fa-IR" sz="3200" dirty="0" smtClean="0">
                <a:solidFill>
                  <a:schemeClr val="tx1"/>
                </a:solidFill>
                <a:latin typeface="Traditional Arabic" pitchFamily="18" charset="-78"/>
                <a:cs typeface="Traditional Arabic" pitchFamily="18" charset="-78"/>
              </a:rPr>
              <a:t>: موری ان را اصل فراگیر می خواند تغییر یافتن سطح تنش ناشی از نیاز برای شخصیت جنبه حیاطی دارد .ماتنش ایجاد می کنیم تا از کاهش ان رضایت خاطر پیدا کنیم.</a:t>
            </a:r>
          </a:p>
          <a:p>
            <a:pPr algn="just" rtl="1"/>
            <a:r>
              <a:rPr lang="fa-IR" sz="3200" dirty="0" smtClean="0">
                <a:solidFill>
                  <a:schemeClr val="tx1"/>
                </a:solidFill>
                <a:latin typeface="Traditional Arabic" pitchFamily="18" charset="-78"/>
                <a:cs typeface="Traditional Arabic" pitchFamily="18" charset="-78"/>
              </a:rPr>
              <a:t>اصلی اساسی سوم: ماهیت طولی شخصیت است .شخصیت باگذشت زمان درحال تحویل و تغییر و منصر به فرد به فرد است .موری در این اصل واحدهایی از داده ها را معرفی کرد و انها </a:t>
            </a:r>
            <a:r>
              <a:rPr lang="fa-IR" sz="3200" dirty="0" smtClean="0">
                <a:solidFill>
                  <a:srgbClr val="92D050"/>
                </a:solidFill>
                <a:effectLst>
                  <a:outerShdw blurRad="38100" dist="38100" dir="2700000" algn="tl">
                    <a:srgbClr val="000000">
                      <a:alpha val="43137"/>
                    </a:srgbClr>
                  </a:outerShdw>
                </a:effectLst>
                <a:latin typeface="Traditional Arabic" pitchFamily="18" charset="-78"/>
                <a:cs typeface="Traditional Arabic" pitchFamily="18" charset="-78"/>
              </a:rPr>
              <a:t>جریان</a:t>
            </a:r>
            <a:r>
              <a:rPr lang="fa-IR" sz="3200" dirty="0" smtClean="0">
                <a:solidFill>
                  <a:srgbClr val="FF0000"/>
                </a:solidFill>
                <a:latin typeface="Traditional Arabic" pitchFamily="18" charset="-78"/>
                <a:cs typeface="Traditional Arabic" pitchFamily="18" charset="-78"/>
              </a:rPr>
              <a:t> </a:t>
            </a:r>
            <a:r>
              <a:rPr lang="fa-IR" sz="3200" dirty="0" smtClean="0">
                <a:solidFill>
                  <a:schemeClr val="tx1"/>
                </a:solidFill>
                <a:latin typeface="Traditional Arabic" pitchFamily="18" charset="-78"/>
                <a:cs typeface="Traditional Arabic" pitchFamily="18" charset="-78"/>
              </a:rPr>
              <a:t>و </a:t>
            </a:r>
            <a:r>
              <a:rPr lang="fa-IR" sz="3200" dirty="0" smtClean="0">
                <a:solidFill>
                  <a:srgbClr val="92D050"/>
                </a:solidFill>
                <a:effectLst>
                  <a:outerShdw blurRad="38100" dist="38100" dir="2700000" algn="tl">
                    <a:srgbClr val="000000">
                      <a:alpha val="43137"/>
                    </a:srgbClr>
                  </a:outerShdw>
                </a:effectLst>
                <a:latin typeface="Traditional Arabic" pitchFamily="18" charset="-78"/>
                <a:cs typeface="Traditional Arabic" pitchFamily="18" charset="-78"/>
              </a:rPr>
              <a:t>زنجیره</a:t>
            </a:r>
            <a:r>
              <a:rPr lang="fa-IR" sz="3200" dirty="0" smtClean="0">
                <a:solidFill>
                  <a:srgbClr val="FF0000"/>
                </a:solidFill>
                <a:latin typeface="Traditional Arabic" pitchFamily="18" charset="-78"/>
                <a:cs typeface="Traditional Arabic" pitchFamily="18" charset="-78"/>
              </a:rPr>
              <a:t> </a:t>
            </a:r>
            <a:r>
              <a:rPr lang="fa-IR" sz="3200" dirty="0" smtClean="0">
                <a:solidFill>
                  <a:schemeClr val="tx1"/>
                </a:solidFill>
                <a:latin typeface="Traditional Arabic" pitchFamily="18" charset="-78"/>
                <a:cs typeface="Traditional Arabic" pitchFamily="18" charset="-78"/>
              </a:rPr>
              <a:t>نامید .</a:t>
            </a:r>
          </a:p>
          <a:p>
            <a:pPr algn="just" rtl="1"/>
            <a:endParaRPr lang="en-US" dirty="0">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381000"/>
            <a:ext cx="7772400" cy="1470025"/>
          </a:xfrm>
        </p:spPr>
        <p:txBody>
          <a:bodyPr>
            <a:normAutofit fontScale="90000"/>
          </a:bodyPr>
          <a:lstStyle/>
          <a:p>
            <a:pPr algn="ctr" rtl="1"/>
            <a:r>
              <a:rPr lang="fa-IR" dirty="0" smtClean="0">
                <a:solidFill>
                  <a:srgbClr val="92D050"/>
                </a:solidFill>
              </a:rPr>
              <a:t>بخشهای شخصیت :نهاد</a:t>
            </a:r>
            <a:r>
              <a:rPr lang="en-US" dirty="0" smtClean="0">
                <a:solidFill>
                  <a:srgbClr val="92D050"/>
                </a:solidFill>
              </a:rPr>
              <a:t>(</a:t>
            </a:r>
            <a:r>
              <a:rPr lang="en-US" dirty="0" err="1" smtClean="0">
                <a:solidFill>
                  <a:srgbClr val="92D050"/>
                </a:solidFill>
              </a:rPr>
              <a:t>ide</a:t>
            </a:r>
            <a:r>
              <a:rPr lang="en-US" dirty="0" smtClean="0">
                <a:solidFill>
                  <a:srgbClr val="92D050"/>
                </a:solidFill>
              </a:rPr>
              <a:t>)</a:t>
            </a:r>
            <a:r>
              <a:rPr lang="fa-IR" dirty="0" smtClean="0">
                <a:solidFill>
                  <a:srgbClr val="92D050"/>
                </a:solidFill>
              </a:rPr>
              <a:t>، فراخود</a:t>
            </a:r>
            <a:r>
              <a:rPr lang="en-US" dirty="0" smtClean="0">
                <a:solidFill>
                  <a:srgbClr val="92D050"/>
                </a:solidFill>
              </a:rPr>
              <a:t>(super ego)</a:t>
            </a:r>
            <a:r>
              <a:rPr lang="fa-IR" dirty="0" smtClean="0">
                <a:solidFill>
                  <a:srgbClr val="92D050"/>
                </a:solidFill>
              </a:rPr>
              <a:t>،خود</a:t>
            </a:r>
            <a:r>
              <a:rPr lang="en-US" dirty="0" smtClean="0">
                <a:solidFill>
                  <a:srgbClr val="92D050"/>
                </a:solidFill>
              </a:rPr>
              <a:t>(ego)</a:t>
            </a:r>
            <a:endParaRPr lang="en-US" dirty="0">
              <a:solidFill>
                <a:srgbClr val="92D050"/>
              </a:solidFill>
            </a:endParaRPr>
          </a:p>
        </p:txBody>
      </p:sp>
      <p:sp>
        <p:nvSpPr>
          <p:cNvPr id="5" name="Subtitle 4"/>
          <p:cNvSpPr>
            <a:spLocks noGrp="1"/>
          </p:cNvSpPr>
          <p:nvPr>
            <p:ph type="subTitle" idx="1"/>
          </p:nvPr>
        </p:nvSpPr>
        <p:spPr>
          <a:xfrm>
            <a:off x="533400" y="2209800"/>
            <a:ext cx="8153400" cy="3886200"/>
          </a:xfrm>
        </p:spPr>
        <p:txBody>
          <a:bodyPr>
            <a:normAutofit/>
          </a:bodyPr>
          <a:lstStyle/>
          <a:p>
            <a:pPr algn="just" rtl="1"/>
            <a:r>
              <a:rPr lang="fa-IR" sz="3200" b="1" dirty="0" smtClean="0">
                <a:solidFill>
                  <a:srgbClr val="92D050"/>
                </a:solidFill>
                <a:effectLst>
                  <a:outerShdw blurRad="38100" dist="38100" dir="2700000" algn="tl">
                    <a:srgbClr val="000000">
                      <a:alpha val="43137"/>
                    </a:srgbClr>
                  </a:outerShdw>
                </a:effectLst>
                <a:latin typeface="Traditional Arabic" pitchFamily="18" charset="-78"/>
                <a:cs typeface="Traditional Arabic" pitchFamily="18" charset="-78"/>
              </a:rPr>
              <a:t>نهاد</a:t>
            </a:r>
            <a:r>
              <a:rPr lang="fa-IR" sz="3200" dirty="0" smtClean="0">
                <a:solidFill>
                  <a:schemeClr val="tx1"/>
                </a:solidFill>
                <a:latin typeface="Traditional Arabic" pitchFamily="18" charset="-78"/>
                <a:cs typeface="Traditional Arabic" pitchFamily="18" charset="-78"/>
              </a:rPr>
              <a:t> </a:t>
            </a:r>
            <a:r>
              <a:rPr lang="en-US" sz="3200" dirty="0" smtClean="0">
                <a:solidFill>
                  <a:srgbClr val="92D050"/>
                </a:solidFill>
              </a:rPr>
              <a:t>(</a:t>
            </a:r>
            <a:r>
              <a:rPr lang="en-US" sz="3200" dirty="0" err="1" smtClean="0">
                <a:solidFill>
                  <a:srgbClr val="92D050"/>
                </a:solidFill>
              </a:rPr>
              <a:t>ide</a:t>
            </a:r>
            <a:r>
              <a:rPr lang="en-US" sz="3200" dirty="0" smtClean="0">
                <a:solidFill>
                  <a:srgbClr val="92D050"/>
                </a:solidFill>
              </a:rPr>
              <a:t>)</a:t>
            </a:r>
            <a:r>
              <a:rPr lang="fa-IR" sz="3200" dirty="0" smtClean="0">
                <a:solidFill>
                  <a:schemeClr val="tx1"/>
                </a:solidFill>
                <a:latin typeface="Traditional Arabic" pitchFamily="18" charset="-78"/>
                <a:cs typeface="Traditional Arabic" pitchFamily="18" charset="-78"/>
              </a:rPr>
              <a:t>: شامل انگیزه های ابتدایی ، غیر اخلاقی و همین طورگرایش به همدلی ،تقلید و همانندسازی است .</a:t>
            </a:r>
          </a:p>
          <a:p>
            <a:pPr algn="just" rtl="1"/>
            <a:r>
              <a:rPr lang="fa-IR" sz="3200" b="1" dirty="0" smtClean="0">
                <a:solidFill>
                  <a:srgbClr val="92D050"/>
                </a:solidFill>
                <a:effectLst>
                  <a:outerShdw blurRad="38100" dist="38100" dir="2700000" algn="tl">
                    <a:srgbClr val="000000">
                      <a:alpha val="43137"/>
                    </a:srgbClr>
                  </a:outerShdw>
                </a:effectLst>
                <a:latin typeface="Traditional Arabic" pitchFamily="18" charset="-78"/>
                <a:cs typeface="Traditional Arabic" pitchFamily="18" charset="-78"/>
              </a:rPr>
              <a:t>فراخود</a:t>
            </a:r>
            <a:r>
              <a:rPr lang="fa-IR" sz="3200" dirty="0" smtClean="0">
                <a:solidFill>
                  <a:srgbClr val="FF0000"/>
                </a:solidFill>
                <a:latin typeface="Traditional Arabic" pitchFamily="18" charset="-78"/>
                <a:cs typeface="Traditional Arabic" pitchFamily="18" charset="-78"/>
              </a:rPr>
              <a:t> </a:t>
            </a:r>
            <a:r>
              <a:rPr lang="en-US" sz="3200" dirty="0" smtClean="0">
                <a:solidFill>
                  <a:srgbClr val="92D050"/>
                </a:solidFill>
              </a:rPr>
              <a:t>(super ego)</a:t>
            </a:r>
            <a:r>
              <a:rPr lang="fa-IR" sz="3200" dirty="0" smtClean="0">
                <a:solidFill>
                  <a:schemeClr val="tx1"/>
                </a:solidFill>
                <a:latin typeface="Traditional Arabic" pitchFamily="18" charset="-78"/>
                <a:cs typeface="Traditional Arabic" pitchFamily="18" charset="-78"/>
              </a:rPr>
              <a:t>: به وسیله والدین ،همسالان ،ادبیات واسطوره شناسی فرهنگها شکل می گیرد . و در تمامی طول زندگی درحال تحول است .</a:t>
            </a:r>
          </a:p>
          <a:p>
            <a:pPr algn="just" rtl="1"/>
            <a:r>
              <a:rPr lang="fa-IR" sz="3200" b="1" dirty="0" smtClean="0">
                <a:solidFill>
                  <a:srgbClr val="92D050"/>
                </a:solidFill>
                <a:effectLst>
                  <a:outerShdw blurRad="38100" dist="38100" dir="2700000" algn="tl">
                    <a:srgbClr val="000000">
                      <a:alpha val="43137"/>
                    </a:srgbClr>
                  </a:outerShdw>
                </a:effectLst>
                <a:latin typeface="Traditional Arabic" pitchFamily="18" charset="-78"/>
                <a:cs typeface="Traditional Arabic" pitchFamily="18" charset="-78"/>
              </a:rPr>
              <a:t>خود</a:t>
            </a:r>
            <a:r>
              <a:rPr lang="en-US" sz="3200" dirty="0" smtClean="0">
                <a:solidFill>
                  <a:srgbClr val="92D050"/>
                </a:solidFill>
              </a:rPr>
              <a:t>(ego)</a:t>
            </a:r>
            <a:r>
              <a:rPr lang="fa-IR" sz="3200" dirty="0" smtClean="0">
                <a:solidFill>
                  <a:schemeClr val="tx1"/>
                </a:solidFill>
                <a:latin typeface="Traditional Arabic" pitchFamily="18" charset="-78"/>
                <a:cs typeface="Traditional Arabic" pitchFamily="18" charset="-78"/>
              </a:rPr>
              <a:t>: اگانه در مورد جهت رفتار تصمیم می گیرد و به ان جهت می دهد .</a:t>
            </a:r>
            <a:endParaRPr lang="en-US" sz="3200" dirty="0">
              <a:solidFill>
                <a:schemeClr val="tx1"/>
              </a:solidFill>
              <a:latin typeface="Traditional Arabic" pitchFamily="18" charset="-78"/>
              <a:cs typeface="Traditional Arabic" pitchFamily="18"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09600" y="0"/>
            <a:ext cx="7772400" cy="1470025"/>
          </a:xfrm>
        </p:spPr>
        <p:txBody>
          <a:bodyPr/>
          <a:lstStyle/>
          <a:p>
            <a:pPr algn="ctr"/>
            <a:r>
              <a:rPr lang="fa-IR" dirty="0" smtClean="0">
                <a:solidFill>
                  <a:srgbClr val="92D050"/>
                </a:solidFill>
              </a:rPr>
              <a:t>نیازها</a:t>
            </a:r>
            <a:endParaRPr lang="en-US" dirty="0">
              <a:solidFill>
                <a:srgbClr val="92D050"/>
              </a:solidFill>
            </a:endParaRPr>
          </a:p>
        </p:txBody>
      </p:sp>
      <p:sp>
        <p:nvSpPr>
          <p:cNvPr id="5" name="Subtitle 4"/>
          <p:cNvSpPr>
            <a:spLocks noGrp="1"/>
          </p:cNvSpPr>
          <p:nvPr>
            <p:ph type="subTitle" idx="1"/>
          </p:nvPr>
        </p:nvSpPr>
        <p:spPr>
          <a:xfrm>
            <a:off x="533400" y="1752600"/>
            <a:ext cx="7924800" cy="4343400"/>
          </a:xfrm>
        </p:spPr>
        <p:txBody>
          <a:bodyPr>
            <a:normAutofit/>
          </a:bodyPr>
          <a:lstStyle/>
          <a:p>
            <a:pPr algn="just" rtl="1"/>
            <a:r>
              <a:rPr lang="fa-IR" sz="3200" dirty="0" smtClean="0">
                <a:solidFill>
                  <a:schemeClr val="tx1"/>
                </a:solidFill>
                <a:latin typeface="Traditional Arabic" pitchFamily="18" charset="-78"/>
                <a:cs typeface="Traditional Arabic" pitchFamily="18" charset="-78"/>
              </a:rPr>
              <a:t>نیاز در دیدگاه موردی یک </a:t>
            </a:r>
            <a:r>
              <a:rPr lang="fa-IR" sz="3200" b="1" dirty="0" smtClean="0">
                <a:solidFill>
                  <a:srgbClr val="92D050"/>
                </a:solidFill>
                <a:effectLst>
                  <a:outerShdw blurRad="38100" dist="38100" dir="2700000" algn="tl">
                    <a:srgbClr val="000000">
                      <a:alpha val="43137"/>
                    </a:srgbClr>
                  </a:outerShdw>
                </a:effectLst>
                <a:latin typeface="Traditional Arabic" pitchFamily="18" charset="-78"/>
                <a:cs typeface="Traditional Arabic" pitchFamily="18" charset="-78"/>
              </a:rPr>
              <a:t>سازه ی فرضی </a:t>
            </a:r>
            <a:r>
              <a:rPr lang="fa-IR" sz="3200" dirty="0" smtClean="0">
                <a:solidFill>
                  <a:schemeClr val="tx1"/>
                </a:solidFill>
                <a:latin typeface="Traditional Arabic" pitchFamily="18" charset="-78"/>
                <a:cs typeface="Traditional Arabic" pitchFamily="18" charset="-78"/>
              </a:rPr>
              <a:t>است . دارای پایه های فیزیولوژیکی است که از فرایند های درونی یا رویدادهای محیطی بر می خیزد.</a:t>
            </a:r>
          </a:p>
          <a:p>
            <a:pPr algn="just" rtl="1"/>
            <a:r>
              <a:rPr lang="fa-IR" sz="3200" dirty="0" smtClean="0">
                <a:solidFill>
                  <a:schemeClr val="tx1"/>
                </a:solidFill>
                <a:latin typeface="Traditional Arabic" pitchFamily="18" charset="-78"/>
                <a:cs typeface="Traditional Arabic" pitchFamily="18" charset="-78"/>
              </a:rPr>
              <a:t>نیازهای یک سطح تنش را ایجاد می کنند که باید کاهش داده شود .نیازها به رفتار انرژی می بخشند و ان را هدایت می کنند .</a:t>
            </a:r>
            <a:endParaRPr lang="en-US" sz="3200" dirty="0">
              <a:solidFill>
                <a:schemeClr val="tx1"/>
              </a:solidFill>
              <a:latin typeface="Traditional Arabic" pitchFamily="18" charset="-78"/>
              <a:cs typeface="Traditional Arabic" pitchFamily="18"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62000" y="0"/>
            <a:ext cx="7772400" cy="990600"/>
          </a:xfrm>
        </p:spPr>
        <p:txBody>
          <a:bodyPr/>
          <a:lstStyle/>
          <a:p>
            <a:pPr algn="ctr"/>
            <a:r>
              <a:rPr lang="fa-IR" dirty="0" smtClean="0">
                <a:solidFill>
                  <a:srgbClr val="92D050"/>
                </a:solidFill>
              </a:rPr>
              <a:t>نیازهای موری عبارتند از </a:t>
            </a:r>
            <a:endParaRPr lang="en-US" dirty="0">
              <a:solidFill>
                <a:srgbClr val="92D050"/>
              </a:solidFill>
            </a:endParaRPr>
          </a:p>
        </p:txBody>
      </p:sp>
      <p:sp>
        <p:nvSpPr>
          <p:cNvPr id="5" name="Subtitle 4"/>
          <p:cNvSpPr>
            <a:spLocks noGrp="1"/>
          </p:cNvSpPr>
          <p:nvPr>
            <p:ph type="subTitle" idx="1"/>
          </p:nvPr>
        </p:nvSpPr>
        <p:spPr>
          <a:xfrm>
            <a:off x="0" y="1143000"/>
            <a:ext cx="8915400" cy="5486400"/>
          </a:xfrm>
        </p:spPr>
        <p:txBody>
          <a:bodyPr>
            <a:normAutofit fontScale="92500" lnSpcReduction="10000"/>
          </a:bodyPr>
          <a:lstStyle/>
          <a:p>
            <a:pPr algn="just" rtl="1"/>
            <a:r>
              <a:rPr lang="fa-IR" sz="3200" dirty="0" smtClean="0">
                <a:solidFill>
                  <a:schemeClr val="tx1"/>
                </a:solidFill>
                <a:latin typeface="Traditional Arabic" pitchFamily="18" charset="-78"/>
                <a:cs typeface="Traditional Arabic" pitchFamily="18" charset="-78"/>
              </a:rPr>
              <a:t>1-تسط </a:t>
            </a:r>
            <a:r>
              <a:rPr lang="en-US" sz="3200" dirty="0" smtClean="0">
                <a:solidFill>
                  <a:schemeClr val="tx1"/>
                </a:solidFill>
                <a:latin typeface="Traditional Arabic" pitchFamily="18" charset="-78"/>
                <a:cs typeface="Traditional Arabic" pitchFamily="18" charset="-78"/>
              </a:rPr>
              <a:t>(</a:t>
            </a:r>
            <a:r>
              <a:rPr lang="en-US" sz="3200" dirty="0" err="1" smtClean="0">
                <a:solidFill>
                  <a:schemeClr val="tx1"/>
                </a:solidFill>
                <a:latin typeface="Traditional Arabic" pitchFamily="18" charset="-78"/>
                <a:cs typeface="Traditional Arabic" pitchFamily="18" charset="-78"/>
              </a:rPr>
              <a:t>doinance</a:t>
            </a:r>
            <a:r>
              <a:rPr lang="en-US" sz="3200" dirty="0" smtClean="0">
                <a:solidFill>
                  <a:schemeClr val="tx1"/>
                </a:solidFill>
                <a:latin typeface="Traditional Arabic" pitchFamily="18" charset="-78"/>
                <a:cs typeface="Traditional Arabic" pitchFamily="18" charset="-78"/>
              </a:rPr>
              <a:t>)</a:t>
            </a:r>
            <a:r>
              <a:rPr lang="fa-IR" sz="3200" dirty="0" smtClean="0">
                <a:solidFill>
                  <a:schemeClr val="tx1"/>
                </a:solidFill>
                <a:latin typeface="Traditional Arabic" pitchFamily="18" charset="-78"/>
                <a:cs typeface="Traditional Arabic" pitchFamily="18" charset="-78"/>
              </a:rPr>
              <a:t>:به منظور کنترل محیط انسانی شخصیت </a:t>
            </a:r>
          </a:p>
          <a:p>
            <a:pPr algn="just" rtl="1"/>
            <a:r>
              <a:rPr lang="fa-IR" sz="3200" dirty="0" smtClean="0">
                <a:solidFill>
                  <a:schemeClr val="tx1"/>
                </a:solidFill>
                <a:latin typeface="Traditional Arabic" pitchFamily="18" charset="-78"/>
                <a:cs typeface="Traditional Arabic" pitchFamily="18" charset="-78"/>
              </a:rPr>
              <a:t>2- دنباله روی </a:t>
            </a:r>
            <a:r>
              <a:rPr lang="en-US" sz="3200" dirty="0" smtClean="0">
                <a:latin typeface="Traditional Arabic" pitchFamily="18" charset="-78"/>
                <a:cs typeface="Traditional Arabic" pitchFamily="18" charset="-78"/>
              </a:rPr>
              <a:t>:(</a:t>
            </a:r>
            <a:r>
              <a:rPr lang="en-US" sz="3200" dirty="0" err="1" smtClean="0">
                <a:latin typeface="Traditional Arabic" pitchFamily="18" charset="-78"/>
                <a:cs typeface="Traditional Arabic" pitchFamily="18" charset="-78"/>
              </a:rPr>
              <a:t>defernce</a:t>
            </a:r>
            <a:r>
              <a:rPr lang="en-US" sz="3200" dirty="0" smtClean="0">
                <a:latin typeface="Traditional Arabic" pitchFamily="18" charset="-78"/>
                <a:cs typeface="Traditional Arabic" pitchFamily="18" charset="-78"/>
              </a:rPr>
              <a:t>)</a:t>
            </a:r>
            <a:r>
              <a:rPr lang="fa-IR" sz="3200" dirty="0" smtClean="0">
                <a:solidFill>
                  <a:schemeClr val="tx1"/>
                </a:solidFill>
                <a:latin typeface="Traditional Arabic" pitchFamily="18" charset="-78"/>
                <a:cs typeface="Traditional Arabic" pitchFamily="18" charset="-78"/>
              </a:rPr>
              <a:t>به منظور تحسین و تائید یک فرد ما فوق </a:t>
            </a:r>
          </a:p>
          <a:p>
            <a:pPr algn="just" rtl="1"/>
            <a:r>
              <a:rPr lang="fa-IR" sz="3200" dirty="0" smtClean="0">
                <a:solidFill>
                  <a:schemeClr val="tx1"/>
                </a:solidFill>
                <a:latin typeface="Traditional Arabic" pitchFamily="18" charset="-78"/>
                <a:cs typeface="Traditional Arabic" pitchFamily="18" charset="-78"/>
              </a:rPr>
              <a:t>3- خود مختاری </a:t>
            </a:r>
            <a:r>
              <a:rPr lang="en-US" sz="3200" dirty="0" smtClean="0">
                <a:solidFill>
                  <a:schemeClr val="tx1"/>
                </a:solidFill>
                <a:latin typeface="Traditional Arabic" pitchFamily="18" charset="-78"/>
                <a:cs typeface="Traditional Arabic" pitchFamily="18" charset="-78"/>
              </a:rPr>
              <a:t>(autonomy)</a:t>
            </a:r>
            <a:r>
              <a:rPr lang="fa-IR" sz="3200" dirty="0" smtClean="0">
                <a:solidFill>
                  <a:schemeClr val="tx1"/>
                </a:solidFill>
                <a:latin typeface="Traditional Arabic" pitchFamily="18" charset="-78"/>
                <a:cs typeface="Traditional Arabic" pitchFamily="18" charset="-78"/>
              </a:rPr>
              <a:t>: به منظور ازاد شدن ، دور ریختن و شکستن محدودیتها </a:t>
            </a:r>
          </a:p>
          <a:p>
            <a:pPr algn="just" rtl="1"/>
            <a:r>
              <a:rPr lang="fa-IR" sz="3200" dirty="0" smtClean="0">
                <a:solidFill>
                  <a:schemeClr val="tx1"/>
                </a:solidFill>
                <a:latin typeface="Traditional Arabic" pitchFamily="18" charset="-78"/>
                <a:cs typeface="Traditional Arabic" pitchFamily="18" charset="-78"/>
              </a:rPr>
              <a:t>4- پرخاشگری </a:t>
            </a:r>
            <a:r>
              <a:rPr lang="en-US" sz="3200" dirty="0" smtClean="0">
                <a:solidFill>
                  <a:schemeClr val="tx1"/>
                </a:solidFill>
                <a:latin typeface="Traditional Arabic" pitchFamily="18" charset="-78"/>
                <a:cs typeface="Traditional Arabic" pitchFamily="18" charset="-78"/>
              </a:rPr>
              <a:t>(aggression)</a:t>
            </a:r>
            <a:r>
              <a:rPr lang="fa-IR" sz="3200" dirty="0" smtClean="0">
                <a:solidFill>
                  <a:schemeClr val="tx1"/>
                </a:solidFill>
                <a:latin typeface="Traditional Arabic" pitchFamily="18" charset="-78"/>
                <a:cs typeface="Traditional Arabic" pitchFamily="18" charset="-78"/>
              </a:rPr>
              <a:t>: به منظور غلبه بر مخالفت با استفاده از زور </a:t>
            </a:r>
          </a:p>
          <a:p>
            <a:pPr algn="just" rtl="1"/>
            <a:r>
              <a:rPr lang="fa-IR" sz="3200" dirty="0" smtClean="0">
                <a:solidFill>
                  <a:schemeClr val="tx1"/>
                </a:solidFill>
                <a:latin typeface="Traditional Arabic" pitchFamily="18" charset="-78"/>
                <a:cs typeface="Traditional Arabic" pitchFamily="18" charset="-78"/>
              </a:rPr>
              <a:t>5-خواری طلبی </a:t>
            </a:r>
            <a:r>
              <a:rPr lang="en-US" sz="3200" dirty="0" smtClean="0">
                <a:solidFill>
                  <a:schemeClr val="tx1"/>
                </a:solidFill>
                <a:latin typeface="Traditional Arabic" pitchFamily="18" charset="-78"/>
                <a:cs typeface="Traditional Arabic" pitchFamily="18" charset="-78"/>
              </a:rPr>
              <a:t>(abasement)</a:t>
            </a:r>
            <a:r>
              <a:rPr lang="fa-IR" sz="3200" dirty="0" smtClean="0">
                <a:solidFill>
                  <a:schemeClr val="tx1"/>
                </a:solidFill>
                <a:latin typeface="Traditional Arabic" pitchFamily="18" charset="-78"/>
                <a:cs typeface="Traditional Arabic" pitchFamily="18" charset="-78"/>
              </a:rPr>
              <a:t>: به منظور تسلیم منفعلانه به نیروهای بیرونی </a:t>
            </a:r>
          </a:p>
          <a:p>
            <a:pPr algn="just" rtl="1"/>
            <a:r>
              <a:rPr lang="fa-IR" sz="3200" dirty="0" smtClean="0">
                <a:solidFill>
                  <a:schemeClr val="tx1"/>
                </a:solidFill>
                <a:latin typeface="Traditional Arabic" pitchFamily="18" charset="-78"/>
                <a:cs typeface="Traditional Arabic" pitchFamily="18" charset="-78"/>
              </a:rPr>
              <a:t>6- پیشرفت</a:t>
            </a:r>
            <a:r>
              <a:rPr lang="en-US" sz="3200" dirty="0" smtClean="0">
                <a:solidFill>
                  <a:schemeClr val="tx1"/>
                </a:solidFill>
                <a:latin typeface="Traditional Arabic" pitchFamily="18" charset="-78"/>
                <a:cs typeface="Traditional Arabic" pitchFamily="18" charset="-78"/>
              </a:rPr>
              <a:t>(achievement)</a:t>
            </a:r>
            <a:r>
              <a:rPr lang="fa-IR" sz="3200" dirty="0" smtClean="0">
                <a:solidFill>
                  <a:schemeClr val="tx1"/>
                </a:solidFill>
                <a:latin typeface="Traditional Arabic" pitchFamily="18" charset="-78"/>
                <a:cs typeface="Traditional Arabic" pitchFamily="18" charset="-78"/>
              </a:rPr>
              <a:t> :به منظور انجام کاری دشوار </a:t>
            </a:r>
          </a:p>
          <a:p>
            <a:pPr algn="just" rtl="1"/>
            <a:r>
              <a:rPr lang="fa-IR" sz="3200" dirty="0" smtClean="0">
                <a:solidFill>
                  <a:schemeClr val="tx1"/>
                </a:solidFill>
                <a:latin typeface="Traditional Arabic" pitchFamily="18" charset="-78"/>
                <a:cs typeface="Traditional Arabic" pitchFamily="18" charset="-78"/>
              </a:rPr>
              <a:t>7- رابطه جنسی </a:t>
            </a:r>
            <a:r>
              <a:rPr lang="en-US" sz="3200" dirty="0" smtClean="0">
                <a:solidFill>
                  <a:schemeClr val="tx1"/>
                </a:solidFill>
                <a:latin typeface="Traditional Arabic" pitchFamily="18" charset="-78"/>
                <a:cs typeface="Traditional Arabic" pitchFamily="18" charset="-78"/>
              </a:rPr>
              <a:t>(sex)</a:t>
            </a:r>
            <a:r>
              <a:rPr lang="fa-IR" sz="3200" dirty="0" smtClean="0">
                <a:solidFill>
                  <a:schemeClr val="tx1"/>
                </a:solidFill>
                <a:latin typeface="Traditional Arabic" pitchFamily="18" charset="-78"/>
                <a:cs typeface="Traditional Arabic" pitchFamily="18" charset="-78"/>
              </a:rPr>
              <a:t>: به منظور شکل دهی و ایجاد یک رابطه شهوانی </a:t>
            </a:r>
          </a:p>
          <a:p>
            <a:pPr algn="just" rtl="1"/>
            <a:r>
              <a:rPr lang="fa-IR" sz="3200" dirty="0" smtClean="0">
                <a:solidFill>
                  <a:schemeClr val="tx1"/>
                </a:solidFill>
                <a:latin typeface="Traditional Arabic" pitchFamily="18" charset="-78"/>
                <a:cs typeface="Traditional Arabic" pitchFamily="18" charset="-78"/>
              </a:rPr>
              <a:t>8- شناخت حسی</a:t>
            </a:r>
            <a:r>
              <a:rPr lang="en-US" sz="3200" dirty="0" smtClean="0">
                <a:solidFill>
                  <a:schemeClr val="tx1"/>
                </a:solidFill>
                <a:latin typeface="Traditional Arabic" pitchFamily="18" charset="-78"/>
                <a:cs typeface="Traditional Arabic" pitchFamily="18" charset="-78"/>
              </a:rPr>
              <a:t>(sentience)</a:t>
            </a:r>
            <a:r>
              <a:rPr lang="fa-IR" sz="3200" dirty="0" smtClean="0">
                <a:solidFill>
                  <a:schemeClr val="tx1"/>
                </a:solidFill>
                <a:latin typeface="Traditional Arabic" pitchFamily="18" charset="-78"/>
                <a:cs typeface="Traditional Arabic" pitchFamily="18" charset="-78"/>
              </a:rPr>
              <a:t>: به منظور جستجو و لذت بردن از برداشتهای احساسی</a:t>
            </a:r>
          </a:p>
          <a:p>
            <a:pPr algn="just" rtl="1"/>
            <a:r>
              <a:rPr lang="fa-IR" sz="3200" dirty="0" smtClean="0">
                <a:solidFill>
                  <a:schemeClr val="tx1"/>
                </a:solidFill>
                <a:latin typeface="Traditional Arabic" pitchFamily="18" charset="-78"/>
                <a:cs typeface="Traditional Arabic" pitchFamily="18" charset="-78"/>
              </a:rPr>
              <a:t>9-نمایش </a:t>
            </a:r>
            <a:r>
              <a:rPr lang="en-US" sz="3200" dirty="0" smtClean="0">
                <a:solidFill>
                  <a:schemeClr val="tx1"/>
                </a:solidFill>
                <a:latin typeface="Traditional Arabic" pitchFamily="18" charset="-78"/>
                <a:cs typeface="Traditional Arabic" pitchFamily="18" charset="-78"/>
              </a:rPr>
              <a:t>(exhibition)</a:t>
            </a:r>
            <a:r>
              <a:rPr lang="fa-IR" sz="3200" dirty="0" smtClean="0">
                <a:solidFill>
                  <a:schemeClr val="tx1"/>
                </a:solidFill>
                <a:latin typeface="Traditional Arabic" pitchFamily="18" charset="-78"/>
                <a:cs typeface="Traditional Arabic" pitchFamily="18" charset="-78"/>
              </a:rPr>
              <a:t>:به منظور تحت تاثیر قرار دادن دیگران </a:t>
            </a:r>
          </a:p>
          <a:p>
            <a:pPr algn="just" rtl="1"/>
            <a:r>
              <a:rPr lang="fa-IR" sz="3200" dirty="0" smtClean="0">
                <a:solidFill>
                  <a:schemeClr val="tx1"/>
                </a:solidFill>
                <a:latin typeface="Traditional Arabic" pitchFamily="18" charset="-78"/>
                <a:cs typeface="Traditional Arabic" pitchFamily="18" charset="-78"/>
              </a:rPr>
              <a:t>10-بازی </a:t>
            </a:r>
            <a:r>
              <a:rPr lang="en-US" sz="3200" dirty="0" smtClean="0">
                <a:solidFill>
                  <a:schemeClr val="tx1"/>
                </a:solidFill>
                <a:latin typeface="Traditional Arabic" pitchFamily="18" charset="-78"/>
                <a:cs typeface="Traditional Arabic" pitchFamily="18" charset="-78"/>
              </a:rPr>
              <a:t>(play)</a:t>
            </a:r>
            <a:r>
              <a:rPr lang="fa-IR" sz="3200" dirty="0" smtClean="0">
                <a:solidFill>
                  <a:schemeClr val="tx1"/>
                </a:solidFill>
                <a:latin typeface="Traditional Arabic" pitchFamily="18" charset="-78"/>
                <a:cs typeface="Traditional Arabic" pitchFamily="18" charset="-78"/>
              </a:rPr>
              <a:t>:به منظور تفریح صرف و بدون هدفی دیگر</a:t>
            </a:r>
          </a:p>
          <a:p>
            <a:pPr algn="just" rtl="1"/>
            <a:endParaRPr lang="en-US" dirty="0">
              <a:solidFill>
                <a:schemeClr val="tx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228600"/>
            <a:ext cx="8686800" cy="6629400"/>
          </a:xfrm>
        </p:spPr>
        <p:txBody>
          <a:bodyPr>
            <a:noAutofit/>
          </a:bodyPr>
          <a:lstStyle/>
          <a:p>
            <a:pPr rtl="1"/>
            <a:r>
              <a:rPr lang="fa-IR" sz="3200" dirty="0" smtClean="0">
                <a:solidFill>
                  <a:schemeClr val="tx1"/>
                </a:solidFill>
                <a:latin typeface="Traditional Arabic" pitchFamily="18" charset="-78"/>
                <a:cs typeface="Traditional Arabic" pitchFamily="18" charset="-78"/>
              </a:rPr>
              <a:t>11- پیوند جویی</a:t>
            </a:r>
            <a:r>
              <a:rPr lang="en-US" sz="3200" b="0" dirty="0" smtClean="0">
                <a:solidFill>
                  <a:schemeClr val="tx1"/>
                </a:solidFill>
                <a:latin typeface="Traditional Arabic" pitchFamily="18" charset="-78"/>
                <a:cs typeface="Traditional Arabic" pitchFamily="18" charset="-78"/>
              </a:rPr>
              <a:t>(affiliation)</a:t>
            </a:r>
            <a:r>
              <a:rPr lang="fa-IR" sz="3200" dirty="0" smtClean="0">
                <a:solidFill>
                  <a:schemeClr val="tx1"/>
                </a:solidFill>
                <a:latin typeface="Traditional Arabic" pitchFamily="18" charset="-78"/>
                <a:cs typeface="Traditional Arabic" pitchFamily="18" charset="-78"/>
              </a:rPr>
              <a:t> : به منظور ایجاد همکاری نزدیک و لذت بخش یا متقابل بایک متحد دیگر </a:t>
            </a:r>
            <a:br>
              <a:rPr lang="fa-IR" sz="3200" dirty="0" smtClean="0">
                <a:solidFill>
                  <a:schemeClr val="tx1"/>
                </a:solidFill>
                <a:latin typeface="Traditional Arabic" pitchFamily="18" charset="-78"/>
                <a:cs typeface="Traditional Arabic" pitchFamily="18" charset="-78"/>
              </a:rPr>
            </a:br>
            <a:r>
              <a:rPr lang="fa-IR" sz="3200" dirty="0" smtClean="0">
                <a:solidFill>
                  <a:schemeClr val="tx1"/>
                </a:solidFill>
                <a:effectLst/>
              </a:rPr>
              <a:t>12-طرد </a:t>
            </a:r>
            <a:r>
              <a:rPr lang="en-US" sz="3200" b="0" dirty="0" smtClean="0">
                <a:solidFill>
                  <a:schemeClr val="tx1"/>
                </a:solidFill>
                <a:effectLst/>
              </a:rPr>
              <a:t>(rejection)</a:t>
            </a:r>
            <a:r>
              <a:rPr lang="fa-IR" sz="3200" dirty="0" smtClean="0">
                <a:solidFill>
                  <a:schemeClr val="tx1"/>
                </a:solidFill>
                <a:effectLst/>
              </a:rPr>
              <a:t>: به منظور راه ندادن ،بیرون کردن یا بی علاقگی نسبت به یک زیردست .</a:t>
            </a:r>
            <a:br>
              <a:rPr lang="fa-IR" sz="3200" dirty="0" smtClean="0">
                <a:solidFill>
                  <a:schemeClr val="tx1"/>
                </a:solidFill>
                <a:effectLst/>
              </a:rPr>
            </a:br>
            <a:r>
              <a:rPr lang="fa-IR" sz="3200" dirty="0" smtClean="0">
                <a:solidFill>
                  <a:schemeClr val="tx1"/>
                </a:solidFill>
                <a:effectLst/>
              </a:rPr>
              <a:t>13- مهر طلبی </a:t>
            </a:r>
            <a:r>
              <a:rPr lang="en-US" sz="3200" b="0" dirty="0" smtClean="0">
                <a:solidFill>
                  <a:schemeClr val="tx1"/>
                </a:solidFill>
                <a:effectLst/>
              </a:rPr>
              <a:t>(</a:t>
            </a:r>
            <a:r>
              <a:rPr lang="en-US" sz="3200" b="0" dirty="0" err="1" smtClean="0">
                <a:solidFill>
                  <a:schemeClr val="tx1"/>
                </a:solidFill>
                <a:effectLst/>
              </a:rPr>
              <a:t>succorance</a:t>
            </a:r>
            <a:r>
              <a:rPr lang="en-US" sz="3200" b="0" dirty="0" smtClean="0">
                <a:solidFill>
                  <a:schemeClr val="tx1"/>
                </a:solidFill>
                <a:effectLst/>
              </a:rPr>
              <a:t>)</a:t>
            </a:r>
            <a:r>
              <a:rPr lang="fa-IR" sz="3200" dirty="0" smtClean="0">
                <a:solidFill>
                  <a:schemeClr val="tx1"/>
                </a:solidFill>
                <a:effectLst/>
              </a:rPr>
              <a:t>: به منظور پرستاری ، حمایت ، نگهداری ،عشق ،نصیحت ،راهنمایی</a:t>
            </a:r>
            <a:br>
              <a:rPr lang="fa-IR" sz="3200" dirty="0" smtClean="0">
                <a:solidFill>
                  <a:schemeClr val="tx1"/>
                </a:solidFill>
                <a:effectLst/>
              </a:rPr>
            </a:br>
            <a:r>
              <a:rPr lang="fa-IR" sz="3200" dirty="0" smtClean="0">
                <a:solidFill>
                  <a:schemeClr val="tx1"/>
                </a:solidFill>
                <a:effectLst/>
              </a:rPr>
              <a:t>14 –پروردن</a:t>
            </a:r>
            <a:r>
              <a:rPr lang="en-US" sz="3200" b="0" dirty="0" smtClean="0">
                <a:solidFill>
                  <a:schemeClr val="tx1"/>
                </a:solidFill>
                <a:effectLst/>
              </a:rPr>
              <a:t>(nurturance)</a:t>
            </a:r>
            <a:r>
              <a:rPr lang="fa-IR" sz="3200" dirty="0" smtClean="0">
                <a:solidFill>
                  <a:schemeClr val="tx1"/>
                </a:solidFill>
                <a:effectLst/>
              </a:rPr>
              <a:t>: به منظور ارایه همدردی و ارضای نیازهای یک شخص درمانده </a:t>
            </a:r>
            <a:br>
              <a:rPr lang="fa-IR" sz="3200" dirty="0" smtClean="0">
                <a:solidFill>
                  <a:schemeClr val="tx1"/>
                </a:solidFill>
                <a:effectLst/>
              </a:rPr>
            </a:br>
            <a:r>
              <a:rPr lang="fa-IR" sz="3200" dirty="0" smtClean="0">
                <a:solidFill>
                  <a:schemeClr val="tx1"/>
                </a:solidFill>
                <a:effectLst/>
              </a:rPr>
              <a:t>15-تحقیر گریزی</a:t>
            </a:r>
            <a:r>
              <a:rPr lang="en-US" sz="3200" b="0" dirty="0" smtClean="0">
                <a:solidFill>
                  <a:schemeClr val="tx1"/>
                </a:solidFill>
                <a:effectLst/>
              </a:rPr>
              <a:t>(</a:t>
            </a:r>
            <a:r>
              <a:rPr lang="en-US" sz="3200" b="0" dirty="0" err="1" smtClean="0">
                <a:solidFill>
                  <a:schemeClr val="tx1"/>
                </a:solidFill>
                <a:effectLst/>
              </a:rPr>
              <a:t>infavoidance</a:t>
            </a:r>
            <a:r>
              <a:rPr lang="en-US" sz="3200" b="0" dirty="0" smtClean="0">
                <a:solidFill>
                  <a:schemeClr val="tx1"/>
                </a:solidFill>
                <a:effectLst/>
              </a:rPr>
              <a:t>)</a:t>
            </a:r>
            <a:r>
              <a:rPr lang="fa-IR" sz="3200" dirty="0" smtClean="0">
                <a:solidFill>
                  <a:schemeClr val="tx1"/>
                </a:solidFill>
                <a:effectLst/>
              </a:rPr>
              <a:t>: به منظور اجتناب از کوچک شدن </a:t>
            </a:r>
            <a:br>
              <a:rPr lang="fa-IR" sz="3200" dirty="0" smtClean="0">
                <a:solidFill>
                  <a:schemeClr val="tx1"/>
                </a:solidFill>
                <a:effectLst/>
              </a:rPr>
            </a:br>
            <a:r>
              <a:rPr lang="fa-IR" sz="3200" dirty="0" smtClean="0">
                <a:solidFill>
                  <a:schemeClr val="tx1"/>
                </a:solidFill>
                <a:effectLst/>
              </a:rPr>
              <a:t>16-خویشتن پایی</a:t>
            </a:r>
            <a:r>
              <a:rPr lang="en-US" sz="3200" b="0" dirty="0" smtClean="0">
                <a:solidFill>
                  <a:schemeClr val="tx1"/>
                </a:solidFill>
                <a:effectLst/>
              </a:rPr>
              <a:t>(</a:t>
            </a:r>
            <a:r>
              <a:rPr lang="en-US" sz="3200" b="0" dirty="0" err="1" smtClean="0">
                <a:solidFill>
                  <a:schemeClr val="tx1"/>
                </a:solidFill>
                <a:effectLst/>
              </a:rPr>
              <a:t>defendance</a:t>
            </a:r>
            <a:r>
              <a:rPr lang="en-US" sz="3200" b="0" dirty="0" smtClean="0">
                <a:solidFill>
                  <a:schemeClr val="tx1"/>
                </a:solidFill>
                <a:effectLst/>
              </a:rPr>
              <a:t>)</a:t>
            </a:r>
            <a:r>
              <a:rPr lang="fa-IR" sz="3200" dirty="0" smtClean="0">
                <a:solidFill>
                  <a:schemeClr val="tx1"/>
                </a:solidFill>
                <a:effectLst/>
              </a:rPr>
              <a:t>: به منظور دفاع از خود در برابر تهاجم </a:t>
            </a:r>
            <a:br>
              <a:rPr lang="fa-IR" sz="3200" dirty="0" smtClean="0">
                <a:solidFill>
                  <a:schemeClr val="tx1"/>
                </a:solidFill>
                <a:effectLst/>
              </a:rPr>
            </a:br>
            <a:r>
              <a:rPr lang="fa-IR" sz="3200" dirty="0" smtClean="0">
                <a:solidFill>
                  <a:schemeClr val="tx1"/>
                </a:solidFill>
                <a:effectLst/>
              </a:rPr>
              <a:t>17- عمل تقابلی </a:t>
            </a:r>
            <a:r>
              <a:rPr lang="en-US" sz="3200" b="0" dirty="0" smtClean="0">
                <a:solidFill>
                  <a:schemeClr val="tx1"/>
                </a:solidFill>
                <a:effectLst/>
              </a:rPr>
              <a:t>(counteraction)</a:t>
            </a:r>
            <a:r>
              <a:rPr lang="fa-IR" sz="3200" dirty="0" smtClean="0">
                <a:solidFill>
                  <a:schemeClr val="tx1"/>
                </a:solidFill>
                <a:effectLst/>
              </a:rPr>
              <a:t>:به منظور تسلط یافتن یاجبران شکست</a:t>
            </a:r>
            <a:r>
              <a:rPr lang="en-US" sz="3200" dirty="0" smtClean="0">
                <a:solidFill>
                  <a:schemeClr val="tx1"/>
                </a:solidFill>
                <a:effectLst/>
              </a:rPr>
              <a:t> </a:t>
            </a:r>
            <a:r>
              <a:rPr lang="fa-IR" sz="3200" dirty="0" smtClean="0">
                <a:solidFill>
                  <a:schemeClr val="tx1"/>
                </a:solidFill>
                <a:effectLst/>
              </a:rPr>
              <a:t>با کوشش دوباره </a:t>
            </a:r>
            <a:br>
              <a:rPr lang="fa-IR" sz="3200" dirty="0" smtClean="0">
                <a:solidFill>
                  <a:schemeClr val="tx1"/>
                </a:solidFill>
                <a:effectLst/>
              </a:rPr>
            </a:br>
            <a:r>
              <a:rPr lang="fa-IR" sz="3200" dirty="0" smtClean="0">
                <a:solidFill>
                  <a:schemeClr val="tx1"/>
                </a:solidFill>
                <a:effectLst/>
              </a:rPr>
              <a:t>18-اسیب گریزی </a:t>
            </a:r>
            <a:r>
              <a:rPr lang="en-US" sz="3200" b="0" dirty="0" smtClean="0">
                <a:solidFill>
                  <a:schemeClr val="tx1"/>
                </a:solidFill>
                <a:effectLst/>
              </a:rPr>
              <a:t>(</a:t>
            </a:r>
            <a:r>
              <a:rPr lang="en-US" sz="3200" b="0" dirty="0" err="1" smtClean="0">
                <a:solidFill>
                  <a:schemeClr val="tx1"/>
                </a:solidFill>
                <a:effectLst/>
              </a:rPr>
              <a:t>harmavoidance</a:t>
            </a:r>
            <a:r>
              <a:rPr lang="en-US" sz="3200" b="0" dirty="0" smtClean="0">
                <a:solidFill>
                  <a:schemeClr val="tx1"/>
                </a:solidFill>
                <a:effectLst/>
              </a:rPr>
              <a:t>)</a:t>
            </a:r>
            <a:r>
              <a:rPr lang="fa-IR" sz="3200" dirty="0" smtClean="0">
                <a:solidFill>
                  <a:schemeClr val="tx1"/>
                </a:solidFill>
                <a:effectLst/>
              </a:rPr>
              <a:t>:به منظوراجتناب از درد ،اسیب جسمی ، بیماری و مرگ </a:t>
            </a:r>
            <a:br>
              <a:rPr lang="fa-IR" sz="3200" dirty="0" smtClean="0">
                <a:solidFill>
                  <a:schemeClr val="tx1"/>
                </a:solidFill>
                <a:effectLst/>
              </a:rPr>
            </a:br>
            <a:r>
              <a:rPr lang="fa-IR" sz="3200" dirty="0" smtClean="0">
                <a:solidFill>
                  <a:schemeClr val="tx1"/>
                </a:solidFill>
                <a:effectLst/>
              </a:rPr>
              <a:t>19-نظم</a:t>
            </a:r>
            <a:r>
              <a:rPr lang="en-US" sz="3200" b="0" dirty="0" smtClean="0">
                <a:solidFill>
                  <a:schemeClr val="tx1"/>
                </a:solidFill>
                <a:effectLst/>
              </a:rPr>
              <a:t>(order)</a:t>
            </a:r>
            <a:r>
              <a:rPr lang="fa-IR" sz="3200" dirty="0" smtClean="0">
                <a:solidFill>
                  <a:schemeClr val="tx1"/>
                </a:solidFill>
                <a:effectLst/>
              </a:rPr>
              <a:t>:به منظور قرار دادن چیزها به ترتیب</a:t>
            </a:r>
            <a:br>
              <a:rPr lang="fa-IR" sz="3200" dirty="0" smtClean="0">
                <a:solidFill>
                  <a:schemeClr val="tx1"/>
                </a:solidFill>
                <a:effectLst/>
              </a:rPr>
            </a:br>
            <a:r>
              <a:rPr lang="fa-IR" sz="3200" dirty="0" smtClean="0">
                <a:solidFill>
                  <a:schemeClr val="tx1"/>
                </a:solidFill>
                <a:effectLst/>
              </a:rPr>
              <a:t>20-فهم </a:t>
            </a:r>
            <a:r>
              <a:rPr lang="en-US" sz="3200" b="0" dirty="0" smtClean="0">
                <a:solidFill>
                  <a:schemeClr val="tx1"/>
                </a:solidFill>
                <a:effectLst/>
              </a:rPr>
              <a:t>(</a:t>
            </a:r>
            <a:r>
              <a:rPr lang="en-US" sz="3200" b="0" dirty="0" err="1" smtClean="0">
                <a:solidFill>
                  <a:schemeClr val="tx1"/>
                </a:solidFill>
                <a:effectLst/>
              </a:rPr>
              <a:t>undertanding</a:t>
            </a:r>
            <a:r>
              <a:rPr lang="en-US" sz="3200" b="0" dirty="0" smtClean="0">
                <a:solidFill>
                  <a:schemeClr val="tx1"/>
                </a:solidFill>
                <a:effectLst/>
              </a:rPr>
              <a:t>)</a:t>
            </a:r>
            <a:r>
              <a:rPr lang="fa-IR" sz="3200" dirty="0" smtClean="0">
                <a:solidFill>
                  <a:schemeClr val="tx1"/>
                </a:solidFill>
                <a:effectLst/>
              </a:rPr>
              <a:t>:به منظور پرسیدن یا پاسخ گفتن به پرسشهای کلی </a:t>
            </a:r>
            <a:endParaRPr lang="en-US" sz="3200" dirty="0">
              <a:solidFill>
                <a:schemeClr val="tx1"/>
              </a:solidFill>
              <a:effectLs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120</TotalTime>
  <Words>519</Words>
  <Application>Microsoft Office PowerPoint</Application>
  <PresentationFormat>On-screen Show (4:3)</PresentationFormat>
  <Paragraphs>33</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Flow</vt:lpstr>
      <vt:lpstr>PowerPoint Presentation</vt:lpstr>
      <vt:lpstr>فصل هفتم :هنری موری</vt:lpstr>
      <vt:lpstr>دو نمونه از بارزترین ویژگی های نظام موری </vt:lpstr>
      <vt:lpstr>زندگینامه موری </vt:lpstr>
      <vt:lpstr>اصول بنیادی شخصیت </vt:lpstr>
      <vt:lpstr>بخشهای شخصیت :نهاد(ide)، فراخود(super ego)،خود(ego)</vt:lpstr>
      <vt:lpstr>نیازها</vt:lpstr>
      <vt:lpstr>نیازهای موری عبارتند از </vt:lpstr>
      <vt:lpstr>11- پیوند جویی(affiliation) : به منظور ایجاد همکاری نزدیک و لذت بخش یا متقابل بایک متحد دیگر  12-طرد (rejection): به منظور راه ندادن ،بیرون کردن یا بی علاقگی نسبت به یک زیردست . 13- مهر طلبی (succorance): به منظور پرستاری ، حمایت ، نگهداری ،عشق ،نصیحت ،راهنمایی 14 –پروردن(nurturance): به منظور ارایه همدردی و ارضای نیازهای یک شخص درمانده  15-تحقیر گریزی(infavoidance): به منظور اجتناب از کوچک شدن  16-خویشتن پایی(defendance): به منظور دفاع از خود در برابر تهاجم  17- عمل تقابلی (counteraction):به منظور تسلط یافتن یاجبران شکست با کوشش دوباره  18-اسیب گریزی (harmavoidance):به منظوراجتناب از درد ،اسیب جسمی ، بیماری و مرگ  19-نظم(order):به منظور قرار دادن چیزها به ترتیب 20-فهم (undertanding):به منظور پرسیدن یا پاسخ گفتن به پرسشهای کلی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فصل هفتم :هنری موری</dc:title>
  <dc:creator>daneshjoo</dc:creator>
  <cp:lastModifiedBy>Windows User</cp:lastModifiedBy>
  <cp:revision>15</cp:revision>
  <dcterms:created xsi:type="dcterms:W3CDTF">2012-11-13T17:40:35Z</dcterms:created>
  <dcterms:modified xsi:type="dcterms:W3CDTF">2020-05-17T16:02:15Z</dcterms:modified>
</cp:coreProperties>
</file>