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69" r:id="rId2"/>
    <p:sldId id="268" r:id="rId3"/>
    <p:sldId id="257" r:id="rId4"/>
    <p:sldId id="258" r:id="rId5"/>
    <p:sldId id="259" r:id="rId6"/>
    <p:sldId id="260" r:id="rId7"/>
    <p:sldId id="261" r:id="rId8"/>
    <p:sldId id="266" r:id="rId9"/>
    <p:sldId id="262" r:id="rId10"/>
    <p:sldId id="263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A7385C-7936-438D-8CEE-4967DC78E31D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8BE3F9-EEB4-46D6-8C4E-BC0DC89CE1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81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1271-A827-471B-9590-C3C707BDD4A5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E13D6F-C4EA-4CF9-843F-FF26782553D6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7648F-8ADB-4594-AFB3-F8035BC0C789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92B3C-F797-4FD0-B57C-255335B9EB5D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0CB085-DE19-4377-8C75-716D7F4603F1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3B12B7-3FBF-44B2-8C95-3CDCCB2E2CB8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9C3EA2-C503-417A-965D-F23BC86634E6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2447DB4-336D-4285-B3FE-E06EC7965B5E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AE814A-4C48-4DCD-B354-EFF1A322CAAC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745B95E-A55A-4E37-9695-9DF358BEB7BC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B95B1B-3DE3-4DCB-95D9-CE9B1C1F91B4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D0DCDE5-66B0-47F4-AB74-D170C43F6411}" type="datetime1">
              <a:rPr lang="en-US" smtClean="0"/>
              <a:pPr/>
              <a:t>4/21/2020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ar-AE" smtClean="0"/>
              <a:t>توان ریاضی هفتم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5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17.wmf"/><Relationship Id="rId4" Type="http://schemas.openxmlformats.org/officeDocument/2006/relationships/image" Target="../media/image14.w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20.bin"/><Relationship Id="rId10" Type="http://schemas.openxmlformats.org/officeDocument/2006/relationships/image" Target="../media/image23.wmf"/><Relationship Id="rId4" Type="http://schemas.openxmlformats.org/officeDocument/2006/relationships/image" Target="../media/image20.wmf"/><Relationship Id="rId9" Type="http://schemas.openxmlformats.org/officeDocument/2006/relationships/oleObject" Target="../embeddings/oleObject22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2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6.wmf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28.wmf"/><Relationship Id="rId4" Type="http://schemas.openxmlformats.org/officeDocument/2006/relationships/image" Target="../media/image25.wmf"/><Relationship Id="rId9" Type="http://schemas.openxmlformats.org/officeDocument/2006/relationships/oleObject" Target="../embeddings/oleObject27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oleObject" Target="../embeddings/oleObject34.bin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12" Type="http://schemas.openxmlformats.org/officeDocument/2006/relationships/image" Target="../media/image3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33.bin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33.wmf"/><Relationship Id="rId4" Type="http://schemas.openxmlformats.org/officeDocument/2006/relationships/image" Target="../media/image30.wmf"/><Relationship Id="rId9" Type="http://schemas.openxmlformats.org/officeDocument/2006/relationships/oleObject" Target="../embeddings/oleObject32.bin"/><Relationship Id="rId14" Type="http://schemas.openxmlformats.org/officeDocument/2006/relationships/image" Target="../media/image3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oleObject" Target="../embeddings/oleObject40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7.bin"/><Relationship Id="rId12" Type="http://schemas.openxmlformats.org/officeDocument/2006/relationships/image" Target="../media/image4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7.wmf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6.bin"/><Relationship Id="rId10" Type="http://schemas.openxmlformats.org/officeDocument/2006/relationships/image" Target="../media/image39.wmf"/><Relationship Id="rId4" Type="http://schemas.openxmlformats.org/officeDocument/2006/relationships/image" Target="../media/image36.wmf"/><Relationship Id="rId9" Type="http://schemas.openxmlformats.org/officeDocument/2006/relationships/oleObject" Target="../embeddings/oleObject38.bin"/><Relationship Id="rId14" Type="http://schemas.openxmlformats.org/officeDocument/2006/relationships/image" Target="../media/image41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258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27660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en-US" sz="9600" dirty="0" smtClean="0">
                <a:solidFill>
                  <a:schemeClr val="tx1"/>
                </a:solidFill>
                <a:cs typeface="2  Elham" pitchFamily="2" charset="-78"/>
              </a:rPr>
              <a:t>فصل هفتم</a:t>
            </a:r>
            <a:r>
              <a:rPr lang="en-US" sz="9600" dirty="0" smtClean="0"/>
              <a:t/>
            </a:r>
            <a:br>
              <a:rPr lang="en-US" sz="9600" dirty="0" smtClean="0"/>
            </a:br>
            <a:endParaRPr lang="en-US" sz="96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Kamran Outline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9000" y="4221540"/>
            <a:ext cx="2819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Kamran Outline" pitchFamily="2" charset="-78"/>
              </a:rPr>
              <a:t>جذر</a:t>
            </a: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43000" y="1295400"/>
            <a:ext cx="7498080" cy="1143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2  Elham" pitchFamily="2" charset="-78"/>
              </a:rPr>
              <a:t>پایه</a:t>
            </a:r>
            <a:r>
              <a:rPr kumimoji="0" lang="en-US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2  Elham" pitchFamily="2" charset="-78"/>
              </a:rPr>
              <a:t> </a:t>
            </a:r>
            <a:r>
              <a:rPr kumimoji="0" lang="en-US" sz="9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2  Elham" pitchFamily="2" charset="-78"/>
              </a:rPr>
              <a:t>هشتم</a:t>
            </a:r>
            <a:endParaRPr kumimoji="0" lang="en-US" sz="9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2  Elham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2  Kamran Outline" pitchFamily="2" charset="-7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57800" y="609600"/>
            <a:ext cx="3429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cs typeface="2  Mitra_3 (MRT)" pitchFamily="2" charset="-78"/>
              </a:rPr>
              <a:t>عمل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متقابل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جمع</a:t>
            </a:r>
            <a:r>
              <a:rPr lang="en-US" dirty="0" smtClean="0">
                <a:cs typeface="2  Mitra_3 (MRT)" pitchFamily="2" charset="-78"/>
              </a:rPr>
              <a:t>                 </a:t>
            </a:r>
            <a:r>
              <a:rPr lang="en-US" dirty="0" err="1" smtClean="0">
                <a:cs typeface="2  Mitra_3 (MRT)" pitchFamily="2" charset="-78"/>
              </a:rPr>
              <a:t>تفریق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6477000" y="8382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6400800" y="25146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219200" y="2057400"/>
          <a:ext cx="2868214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1257120" imgH="457200" progId="Equation.DSMT4">
                  <p:embed/>
                </p:oleObj>
              </mc:Choice>
              <mc:Fallback>
                <p:oleObj name="Equation" r:id="rId3" imgW="1257120" imgH="4572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057400"/>
                        <a:ext cx="2868214" cy="1042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1219200" y="609600"/>
          <a:ext cx="2531533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5" imgW="1168200" imgH="457200" progId="Equation.DSMT4">
                  <p:embed/>
                </p:oleObj>
              </mc:Choice>
              <mc:Fallback>
                <p:oleObj name="Equation" r:id="rId5" imgW="1168200" imgH="4572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609600"/>
                        <a:ext cx="2531533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352800" y="4419600"/>
            <a:ext cx="533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cs typeface="2  Mitra_3 (MRT)" pitchFamily="2" charset="-78"/>
              </a:rPr>
              <a:t>عمل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متقابل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توان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دوم</a:t>
            </a:r>
            <a:endParaRPr lang="en-US" dirty="0">
              <a:solidFill>
                <a:srgbClr val="FF0000"/>
              </a:solidFill>
              <a:cs typeface="2  Mitra_3 (MRT)" pitchFamily="2" charset="-78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rot="10800000">
            <a:off x="6172201" y="4646611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1044575" y="4311650"/>
          <a:ext cx="203358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7" imgW="812520" imgH="203040" progId="Equation.DSMT4">
                  <p:embed/>
                </p:oleObj>
              </mc:Choice>
              <mc:Fallback>
                <p:oleObj name="Equation" r:id="rId7" imgW="812520" imgH="20304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4575" y="4311650"/>
                        <a:ext cx="2033588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905000" y="5827693"/>
            <a:ext cx="655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>
                <a:solidFill>
                  <a:srgbClr val="FF0000"/>
                </a:solidFill>
                <a:cs typeface="2  Mitra_3 (MRT)" pitchFamily="2" charset="-78"/>
              </a:rPr>
              <a:t>ریشه های دوم عدد 9، 3 و3- می باشند.</a:t>
            </a:r>
            <a:endParaRPr lang="en-US" sz="2800" dirty="0" smtClean="0">
              <a:solidFill>
                <a:srgbClr val="FF0000"/>
              </a:solidFill>
              <a:cs typeface="2  Mitra_3 (MRT)" pitchFamily="2" charset="-78"/>
            </a:endParaRPr>
          </a:p>
          <a:p>
            <a:pPr algn="ctr"/>
            <a:endParaRPr lang="en-US" sz="2800" dirty="0">
              <a:solidFill>
                <a:srgbClr val="FF0000"/>
              </a:solidFill>
              <a:cs typeface="2  Mitra_3 (MRT)" pitchFamily="2" charset="-78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181600" y="2325469"/>
            <a:ext cx="350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cs typeface="2  Mitra_3 (MRT)" pitchFamily="2" charset="-78"/>
              </a:rPr>
              <a:t>عمل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متقابل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ضرب</a:t>
            </a:r>
            <a:r>
              <a:rPr lang="en-US" dirty="0" smtClean="0">
                <a:cs typeface="2  Mitra_3 (MRT)" pitchFamily="2" charset="-78"/>
              </a:rPr>
              <a:t>               </a:t>
            </a:r>
            <a:r>
              <a:rPr lang="en-US" dirty="0" err="1" smtClean="0">
                <a:cs typeface="2  Mitra_3 (MRT)" pitchFamily="2" charset="-78"/>
              </a:rPr>
              <a:t>تقسیم</a:t>
            </a:r>
            <a:r>
              <a:rPr lang="en-US" dirty="0" smtClean="0">
                <a:cs typeface="2  Mitra_3 (MRT)" pitchFamily="2" charset="-78"/>
              </a:rPr>
              <a:t> </a:t>
            </a: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010400" y="-76200"/>
            <a:ext cx="251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 smtClean="0">
                <a:solidFill>
                  <a:srgbClr val="0070C0"/>
                </a:solidFill>
                <a:cs typeface="2  Farnaz" pitchFamily="2" charset="-78"/>
              </a:rPr>
              <a:t>یادآوری</a:t>
            </a:r>
            <a:endParaRPr lang="en-US" sz="4000" dirty="0">
              <a:solidFill>
                <a:srgbClr val="0070C0"/>
              </a:solidFill>
              <a:cs typeface="2  Farnaz" pitchFamily="2" charset="-78"/>
            </a:endParaRP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1066800" y="4919444"/>
          <a:ext cx="2971800" cy="490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9" imgW="1384200" imgH="228600" progId="Equation.DSMT4">
                  <p:embed/>
                </p:oleObj>
              </mc:Choice>
              <mc:Fallback>
                <p:oleObj name="Equation" r:id="rId9" imgW="1384200" imgH="2286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4919444"/>
                        <a:ext cx="2971800" cy="4907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953000" y="4419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solidFill>
                  <a:srgbClr val="FF0000"/>
                </a:solidFill>
                <a:cs typeface="2  Mitra_3 (MRT)" pitchFamily="2" charset="-78"/>
              </a:rPr>
              <a:t>ریشه</a:t>
            </a:r>
            <a:r>
              <a:rPr lang="en-US" dirty="0" smtClean="0">
                <a:solidFill>
                  <a:srgbClr val="FF000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cs typeface="2  Mitra_3 (MRT)" pitchFamily="2" charset="-78"/>
              </a:rPr>
              <a:t>دوم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6" grpId="0"/>
      <p:bldP spid="18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29000" y="457200"/>
            <a:ext cx="533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>
                <a:cs typeface="2  Mitra_3 (MRT)" pitchFamily="2" charset="-78"/>
              </a:rPr>
              <a:t>سوال: ریشه های دوم اعداد 36 و 49 را بدست آورید.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2803525" y="304800"/>
          <a:ext cx="138747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3" imgW="774360" imgH="457200" progId="Equation.DSMT4">
                  <p:embed/>
                </p:oleObj>
              </mc:Choice>
              <mc:Fallback>
                <p:oleObj name="Equation" r:id="rId3" imgW="774360" imgH="4572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3525" y="304800"/>
                        <a:ext cx="1387475" cy="819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066800" y="228600"/>
          <a:ext cx="1397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5" imgW="761760" imgH="457200" progId="Equation.DSMT4">
                  <p:embed/>
                </p:oleObj>
              </mc:Choice>
              <mc:Fallback>
                <p:oleObj name="Equation" r:id="rId5" imgW="761760" imgH="4572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28600"/>
                        <a:ext cx="13970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86200" y="1524000"/>
            <a:ext cx="487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سوال: آیا عدد 25- ریشه ی دوم دارد؟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62200" y="3821668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دسته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بندی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اعداد</a:t>
            </a:r>
            <a:endParaRPr lang="en-US" dirty="0">
              <a:solidFill>
                <a:srgbClr val="0070C0"/>
              </a:solidFill>
              <a:cs typeface="2  Mitra_3 (MRT)" pitchFamily="2" charset="-78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6553200" y="2743200"/>
            <a:ext cx="838200" cy="2514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86000" y="2743200"/>
            <a:ext cx="46805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1) مثبت : دو ریشه ی دوم دارند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که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cs typeface="2  Mitra_3 (MRT)" pitchFamily="2" charset="-78"/>
              </a:rPr>
              <a:t>قرینه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یکدیگرند</a:t>
            </a:r>
            <a:r>
              <a:rPr lang="fa-IR" dirty="0" smtClean="0">
                <a:cs typeface="2  Mitra_3 (MRT)" pitchFamily="2" charset="-78"/>
              </a:rPr>
              <a:t>.</a:t>
            </a:r>
            <a:endParaRPr lang="en-US" dirty="0" smtClean="0">
              <a:cs typeface="2  Mitra_3 (MRT)" pitchFamily="2" charset="-78"/>
            </a:endParaRPr>
          </a:p>
          <a:p>
            <a:endParaRPr lang="en-US" dirty="0">
              <a:cs typeface="2  Mitra_3 (MRT)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52886" y="3733800"/>
            <a:ext cx="37337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1"/>
            <a:r>
              <a:rPr lang="fa-IR" dirty="0" smtClean="0">
                <a:cs typeface="2  Mitra_3 (MRT)" pitchFamily="2" charset="-78"/>
              </a:rPr>
              <a:t>2) صفر: یک ریشه دارد و خود صفر می باشد.</a:t>
            </a:r>
            <a:endParaRPr lang="en-US" dirty="0" smtClean="0">
              <a:cs typeface="2  Mitra_3 (MRT)" pitchFamily="2" charset="-78"/>
            </a:endParaRPr>
          </a:p>
          <a:p>
            <a:pPr rtl="1"/>
            <a:endParaRPr lang="en-US" dirty="0">
              <a:cs typeface="2  Mitra_3 (MRT)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91000" y="45720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3) منفی : ریشه ی دوم 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ندارند</a:t>
            </a:r>
            <a:r>
              <a:rPr lang="fa-IR" dirty="0" smtClean="0">
                <a:cs typeface="2  Mitra_3 (MRT)" pitchFamily="2" charset="-78"/>
              </a:rPr>
              <a:t>.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343400" y="15240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خیر </a:t>
            </a:r>
            <a:endParaRPr lang="en-US" dirty="0">
              <a:solidFill>
                <a:srgbClr val="FF0000"/>
              </a:solidFill>
              <a:cs typeface="2  Mitra_3 (MRT)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52600" y="1916668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زیرا نمی توان عددی را پیدا کرد که دو بار در خودش ضرب شود و حاصل 25- شود. </a:t>
            </a:r>
            <a:endParaRPr lang="en-US" dirty="0">
              <a:solidFill>
                <a:srgbClr val="FF0000"/>
              </a:solidFill>
              <a:cs typeface="2  Mitra_3 (MRT)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 animBg="1"/>
      <p:bldP spid="15" grpId="0"/>
      <p:bldP spid="17" grpId="0"/>
      <p:bldP spid="19" grpId="0"/>
      <p:bldP spid="18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76400" y="3048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برای نمایش </a:t>
            </a:r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ریشه ی دوم مثبت </a:t>
            </a:r>
            <a:r>
              <a:rPr lang="fa-IR" dirty="0" smtClean="0">
                <a:cs typeface="2  Mitra_3 (MRT)" pitchFamily="2" charset="-78"/>
              </a:rPr>
              <a:t>از نماد        (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رادیکال</a:t>
            </a:r>
            <a:r>
              <a:rPr lang="fa-IR" dirty="0" smtClean="0">
                <a:cs typeface="2  Mitra_3 (MRT)" pitchFamily="2" charset="-78"/>
              </a:rPr>
              <a:t>) استفاده می شود.</a:t>
            </a:r>
            <a:endParaRPr lang="en-US" dirty="0" smtClean="0">
              <a:cs typeface="2  Mitra_3 (MRT)" pitchFamily="2" charset="-78"/>
            </a:endParaRPr>
          </a:p>
          <a:p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334000" y="228600"/>
          <a:ext cx="389965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Equation" r:id="rId3" imgW="228600" imgH="215640" progId="Equation.DSMT4">
                  <p:embed/>
                </p:oleObj>
              </mc:Choice>
              <mc:Fallback>
                <p:oleObj name="Equation" r:id="rId3" imgW="228600" imgH="2156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0" y="228600"/>
                        <a:ext cx="389965" cy="368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467600" y="28956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بسیار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مهم</a:t>
            </a:r>
            <a:endParaRPr lang="en-US" dirty="0">
              <a:solidFill>
                <a:srgbClr val="0070C0"/>
              </a:solidFill>
              <a:cs typeface="2  Mitra_3 (MRT)" pitchFamily="2" charset="-78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7162800" y="1066800"/>
            <a:ext cx="609600" cy="41148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267200" y="26670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2) ریشه </a:t>
            </a:r>
            <a:r>
              <a:rPr lang="en-US" dirty="0" err="1" smtClean="0">
                <a:cs typeface="2  Mitra_3 (MRT)" pitchFamily="2" charset="-78"/>
              </a:rPr>
              <a:t>ها</a:t>
            </a:r>
            <a:r>
              <a:rPr lang="fa-IR" dirty="0" smtClean="0">
                <a:cs typeface="2  Mitra_3 (MRT)" pitchFamily="2" charset="-78"/>
              </a:rPr>
              <a:t>ی دوم عدد 81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112838" y="2438400"/>
          <a:ext cx="1401762" cy="110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Equation" r:id="rId5" imgW="596880" imgH="457200" progId="Equation.DSMT4">
                  <p:embed/>
                </p:oleObj>
              </mc:Choice>
              <mc:Fallback>
                <p:oleObj name="Equation" r:id="rId5" imgW="596880" imgH="4572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2838" y="2438400"/>
                        <a:ext cx="1401762" cy="1103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724400" y="1230868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>
                <a:cs typeface="2  Mitra_3 (MRT)" pitchFamily="2" charset="-78"/>
              </a:rPr>
              <a:t>1)       را </a:t>
            </a:r>
            <a:r>
              <a:rPr lang="en-US" dirty="0" err="1" smtClean="0">
                <a:cs typeface="2  Mitra_3 (MRT)" pitchFamily="2" charset="-78"/>
              </a:rPr>
              <a:t>بدست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آورید</a:t>
            </a:r>
            <a:r>
              <a:rPr lang="fa-IR" dirty="0" smtClean="0">
                <a:cs typeface="2  Mitra_3 (MRT)" pitchFamily="2" charset="-78"/>
              </a:rPr>
              <a:t>.</a:t>
            </a:r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6324600" y="1295400"/>
          <a:ext cx="2921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Equation" r:id="rId7" imgW="291960" imgH="228600" progId="Equation.DSMT4">
                  <p:embed/>
                </p:oleObj>
              </mc:Choice>
              <mc:Fallback>
                <p:oleObj name="Equation" r:id="rId7" imgW="291960" imgH="22860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1295400"/>
                        <a:ext cx="2921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1219200" y="1371600"/>
          <a:ext cx="1247509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Equation" r:id="rId9" imgW="520560" imgH="228600" progId="Equation.DSMT4">
                  <p:embed/>
                </p:oleObj>
              </mc:Choice>
              <mc:Fallback>
                <p:oleObj name="Equation" r:id="rId9" imgW="520560" imgH="228600" progId="Equation.DSMT4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1371600"/>
                        <a:ext cx="1247509" cy="547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581400" y="4267200"/>
            <a:ext cx="358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3) نمایش رادیکالی ریشه های دوم عدد 81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1143000" y="4038600"/>
          <a:ext cx="1524000" cy="10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Equation" r:id="rId11" imgW="774360" imgH="533160" progId="Equation.DSMT4">
                  <p:embed/>
                </p:oleObj>
              </mc:Choice>
              <mc:Fallback>
                <p:oleObj name="Equation" r:id="rId11" imgW="774360" imgH="533160" progId="Equation.DSMT4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038600"/>
                        <a:ext cx="1524000" cy="1049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524000" y="5410200"/>
            <a:ext cx="739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نتیجه: </a:t>
            </a:r>
            <a:r>
              <a:rPr lang="fa-IR" dirty="0" smtClean="0">
                <a:cs typeface="2  Mitra_3 (MRT)" pitchFamily="2" charset="-78"/>
              </a:rPr>
              <a:t>وقتی گفته می شود جذر عدد، منظور </a:t>
            </a:r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ریشه ی دوم مثبت </a:t>
            </a:r>
            <a:r>
              <a:rPr lang="fa-IR" dirty="0" smtClean="0">
                <a:cs typeface="2  Mitra_3 (MRT)" pitchFamily="2" charset="-78"/>
              </a:rPr>
              <a:t>است.</a:t>
            </a:r>
            <a:endParaRPr lang="en-US" dirty="0">
              <a:cs typeface="2  Mitra_3 (MRT)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57800" y="5983069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cs typeface="2  Mitra_3 (MRT)" pitchFamily="2" charset="-78"/>
              </a:rPr>
              <a:t>مثال: جذر عدد 100</a:t>
            </a:r>
            <a:endParaRPr lang="en-US" dirty="0" smtClean="0">
              <a:cs typeface="2  Mitra_3 (MRT)" pitchFamily="2" charset="-78"/>
            </a:endParaRPr>
          </a:p>
          <a:p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1465793" y="5867400"/>
          <a:ext cx="1353607" cy="533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Equation" r:id="rId13" imgW="660240" imgH="228600" progId="Equation.DSMT4">
                  <p:embed/>
                </p:oleObj>
              </mc:Choice>
              <mc:Fallback>
                <p:oleObj name="Equation" r:id="rId13" imgW="660240" imgH="228600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5793" y="5867400"/>
                        <a:ext cx="1353607" cy="5337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8" grpId="0"/>
      <p:bldP spid="9" grpId="0" animBg="1"/>
      <p:bldP spid="10" grpId="0"/>
      <p:bldP spid="13" grpId="1"/>
      <p:bldP spid="19" grpId="0"/>
      <p:bldP spid="22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0" y="4572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اعداد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مربع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کامل</a:t>
            </a:r>
            <a:endParaRPr lang="en-US" dirty="0">
              <a:solidFill>
                <a:srgbClr val="0070C0"/>
              </a:solidFill>
              <a:cs typeface="2  Mitra_3 (MRT)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066800" y="304800"/>
          <a:ext cx="2367113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Equation" r:id="rId3" imgW="901440" imgH="203040" progId="Equation.DSMT4">
                  <p:embed/>
                </p:oleObj>
              </mc:Choice>
              <mc:Fallback>
                <p:oleObj name="Equation" r:id="rId3" imgW="901440" imgH="2030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304800"/>
                        <a:ext cx="2367113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657600" y="228600"/>
          <a:ext cx="1981201" cy="797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Equation" r:id="rId5" imgW="977760" imgH="393480" progId="Equation.DSMT4">
                  <p:embed/>
                </p:oleObj>
              </mc:Choice>
              <mc:Fallback>
                <p:oleObj name="Equation" r:id="rId5" imgW="977760" imgH="39348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228600"/>
                        <a:ext cx="1981201" cy="79762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391400" y="344066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انواع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جذر</a:t>
            </a:r>
            <a:endParaRPr lang="en-US" dirty="0">
              <a:solidFill>
                <a:srgbClr val="0070C0"/>
              </a:solidFill>
              <a:cs typeface="2  Mitra_3 (MRT)" pitchFamily="2" charset="-78"/>
            </a:endParaRPr>
          </a:p>
        </p:txBody>
      </p:sp>
      <p:sp>
        <p:nvSpPr>
          <p:cNvPr id="8" name="Right Brace 7"/>
          <p:cNvSpPr/>
          <p:nvPr/>
        </p:nvSpPr>
        <p:spPr>
          <a:xfrm>
            <a:off x="7239000" y="1752600"/>
            <a:ext cx="457200" cy="38100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429000" y="4611469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2) 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جذر تقریبی</a:t>
            </a:r>
            <a:r>
              <a:rPr lang="fa-IR" dirty="0" smtClean="0">
                <a:cs typeface="2  Mitra_3 (MRT)" pitchFamily="2" charset="-78"/>
              </a:rPr>
              <a:t>: اعدادی که مربع کامل نباشند.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29000" y="2325469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1) 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جذر دقیق</a:t>
            </a:r>
            <a:r>
              <a:rPr lang="fa-IR" dirty="0" smtClean="0">
                <a:cs typeface="2  Mitra_3 (MRT)" pitchFamily="2" charset="-78"/>
              </a:rPr>
              <a:t>: اعدادی که مربع کامل می باشند.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1304853" y="1828800"/>
          <a:ext cx="1133547" cy="38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Equation" r:id="rId7" imgW="634680" imgH="215640" progId="Equation.DSMT4">
                  <p:embed/>
                </p:oleObj>
              </mc:Choice>
              <mc:Fallback>
                <p:oleObj name="Equation" r:id="rId7" imgW="634680" imgH="215640" progId="Equation.DSMT4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4853" y="1828800"/>
                        <a:ext cx="1133547" cy="385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1371600" y="4419600"/>
          <a:ext cx="651710" cy="9905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Equation" r:id="rId9" imgW="317160" imgH="482400" progId="Equation.DSMT4">
                  <p:embed/>
                </p:oleObj>
              </mc:Choice>
              <mc:Fallback>
                <p:oleObj name="Equation" r:id="rId9" imgW="317160" imgH="48240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4419600"/>
                        <a:ext cx="651710" cy="9905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1219200" y="2362200"/>
          <a:ext cx="1270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Equation" r:id="rId11" imgW="761760" imgH="228600" progId="Equation.DSMT4">
                  <p:embed/>
                </p:oleObj>
              </mc:Choice>
              <mc:Fallback>
                <p:oleObj name="Equation" r:id="rId11" imgW="761760" imgH="228600" progId="Equation.DSMT4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362200"/>
                        <a:ext cx="12700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1295400" y="3048000"/>
          <a:ext cx="838200" cy="6377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Equation" r:id="rId13" imgW="583920" imgH="444240" progId="Equation.DSMT4">
                  <p:embed/>
                </p:oleObj>
              </mc:Choice>
              <mc:Fallback>
                <p:oleObj name="Equation" r:id="rId13" imgW="583920" imgH="444240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3048000"/>
                        <a:ext cx="838200" cy="63776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 animBg="1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609600"/>
            <a:ext cx="7498080" cy="1143000"/>
          </a:xfrm>
        </p:spPr>
        <p:txBody>
          <a:bodyPr/>
          <a:lstStyle/>
          <a:p>
            <a:pPr algn="ctr"/>
            <a:r>
              <a:rPr lang="en-US" dirty="0" err="1" smtClean="0">
                <a:solidFill>
                  <a:srgbClr val="0070C0"/>
                </a:solidFill>
              </a:rPr>
              <a:t>محسابه</a:t>
            </a:r>
            <a:r>
              <a:rPr lang="en-US" dirty="0" smtClean="0">
                <a:solidFill>
                  <a:srgbClr val="0070C0"/>
                </a:solidFill>
              </a:rPr>
              <a:t> ی </a:t>
            </a:r>
            <a:r>
              <a:rPr lang="en-US" dirty="0" err="1" smtClean="0">
                <a:solidFill>
                  <a:srgbClr val="0070C0"/>
                </a:solidFill>
              </a:rPr>
              <a:t>جذر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تقریبی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5200" y="2286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اعداد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مربع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کامل</a:t>
            </a:r>
            <a:endParaRPr lang="en-US" dirty="0">
              <a:solidFill>
                <a:srgbClr val="0070C0"/>
              </a:solidFill>
              <a:cs typeface="2  Mitra_3 (MRT)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066409" y="152400"/>
          <a:ext cx="6553591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3" name="Equation" r:id="rId3" imgW="2489040" imgH="203040" progId="Equation.DSMT4">
                  <p:embed/>
                </p:oleObj>
              </mc:Choice>
              <mc:Fallback>
                <p:oleObj name="Equation" r:id="rId3" imgW="2489040" imgH="20304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409" y="152400"/>
                        <a:ext cx="6553591" cy="534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1143000" y="838200"/>
            <a:ext cx="792480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352800" y="1752600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cs typeface="2  Mitra_3 (MRT)" pitchFamily="2" charset="-78"/>
              </a:rPr>
              <a:t>مثال</a:t>
            </a:r>
            <a:r>
              <a:rPr lang="fa-IR" dirty="0" smtClean="0">
                <a:cs typeface="2  Mitra_3 (MRT)" pitchFamily="2" charset="-78"/>
              </a:rPr>
              <a:t>: جذر عدد 8 را </a:t>
            </a:r>
            <a:r>
              <a:rPr lang="en-US" dirty="0" err="1" smtClean="0">
                <a:cs typeface="2  Mitra_3 (MRT)" pitchFamily="2" charset="-78"/>
              </a:rPr>
              <a:t>تا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یک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رقم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اعشار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fa-IR" dirty="0" smtClean="0">
                <a:cs typeface="2  Mitra_3 (MRT)" pitchFamily="2" charset="-78"/>
              </a:rPr>
              <a:t>بدست آورید.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1295400" y="2514600"/>
          <a:ext cx="1436914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4" name="Equation" r:id="rId5" imgW="558720" imgH="177480" progId="Equation.DSMT4">
                  <p:embed/>
                </p:oleObj>
              </mc:Choice>
              <mc:Fallback>
                <p:oleObj name="Equation" r:id="rId5" imgW="558720" imgH="17748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2514600"/>
                        <a:ext cx="1436914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4135967" y="2590800"/>
          <a:ext cx="150283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5" name="Equation" r:id="rId7" imgW="901440" imgH="228600" progId="Equation.DSMT4">
                  <p:embed/>
                </p:oleObj>
              </mc:Choice>
              <mc:Fallback>
                <p:oleObj name="Equation" r:id="rId7" imgW="90144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5967" y="2590800"/>
                        <a:ext cx="1502833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7035800" y="2514600"/>
          <a:ext cx="13462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Equation" r:id="rId9" imgW="672840" imgH="228600" progId="Equation.DSMT4">
                  <p:embed/>
                </p:oleObj>
              </mc:Choice>
              <mc:Fallback>
                <p:oleObj name="Equation" r:id="rId9" imgW="672840" imgH="2286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5800" y="2514600"/>
                        <a:ext cx="134620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Straight Arrow Connector 14"/>
          <p:cNvCxnSpPr/>
          <p:nvPr/>
        </p:nvCxnSpPr>
        <p:spPr>
          <a:xfrm>
            <a:off x="2819400" y="281940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819400" y="2286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 smtClean="0">
                <a:cs typeface="2  Mitra_3 (MRT)" pitchFamily="2" charset="-78"/>
              </a:rPr>
              <a:t>از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تمام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اعداد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جذر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می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گیریم</a:t>
            </a:r>
            <a:endParaRPr lang="en-US" sz="1200" dirty="0">
              <a:cs typeface="2  Mitra_3 (MRT)" pitchFamily="2" charset="-78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5715000" y="281940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562600" y="2281535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 smtClean="0">
                <a:cs typeface="2  Mitra_3 (MRT)" pitchFamily="2" charset="-78"/>
              </a:rPr>
              <a:t>حاصل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جذر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ها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را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می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نویسیم</a:t>
            </a:r>
            <a:endParaRPr lang="en-US" sz="1200" dirty="0">
              <a:cs typeface="2  Mitra_3 (MRT)" pitchFamily="2" charset="-78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1524000" y="3505200"/>
          <a:ext cx="6553200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200"/>
                <a:gridCol w="1092200"/>
                <a:gridCol w="1092200"/>
                <a:gridCol w="1092200"/>
                <a:gridCol w="1092200"/>
                <a:gridCol w="1092200"/>
              </a:tblGrid>
              <a:tr h="57150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عدد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2.9</a:t>
                      </a:r>
                      <a:endParaRPr lang="en-US" dirty="0"/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مجذور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6.25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6.76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7.29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7.84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8.41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1752600" y="5562600"/>
          <a:ext cx="19050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name="Equation" r:id="rId11" imgW="571320" imgH="228600" progId="Equation.DSMT4">
                  <p:embed/>
                </p:oleObj>
              </mc:Choice>
              <mc:Fallback>
                <p:oleObj name="Equation" r:id="rId11" imgW="571320" imgH="2286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5562600"/>
                        <a:ext cx="1905000" cy="76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7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0" y="1106269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cs typeface="2  Mitra_3 (MRT)" pitchFamily="2" charset="-78"/>
              </a:rPr>
              <a:t>مثال</a:t>
            </a:r>
            <a:r>
              <a:rPr lang="fa-IR" dirty="0" smtClean="0">
                <a:cs typeface="2  Mitra_3 (MRT)" pitchFamily="2" charset="-78"/>
              </a:rPr>
              <a:t>: جذر عدد 30 را </a:t>
            </a:r>
            <a:r>
              <a:rPr lang="en-US" dirty="0" err="1" smtClean="0">
                <a:cs typeface="2  Mitra_3 (MRT)" pitchFamily="2" charset="-78"/>
              </a:rPr>
              <a:t>تا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دو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رقم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en-US" dirty="0" err="1" smtClean="0">
                <a:cs typeface="2  Mitra_3 (MRT)" pitchFamily="2" charset="-78"/>
              </a:rPr>
              <a:t>اعشار</a:t>
            </a:r>
            <a:r>
              <a:rPr lang="en-US" dirty="0" smtClean="0">
                <a:cs typeface="2  Mitra_3 (MRT)" pitchFamily="2" charset="-78"/>
              </a:rPr>
              <a:t> </a:t>
            </a:r>
            <a:r>
              <a:rPr lang="fa-IR" dirty="0" smtClean="0">
                <a:cs typeface="2  Mitra_3 (MRT)" pitchFamily="2" charset="-78"/>
              </a:rPr>
              <a:t>بدست آورید.</a:t>
            </a:r>
            <a:endParaRPr lang="en-US" dirty="0" smtClean="0">
              <a:cs typeface="2  Mitra_3 (MRT)" pitchFamily="2" charset="-78"/>
            </a:endParaRPr>
          </a:p>
          <a:p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1066800" y="152400"/>
          <a:ext cx="6553200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2" name="Equation" r:id="rId3" imgW="6553080" imgH="534960" progId="Equation.DSMT4">
                  <p:embed/>
                </p:oleObj>
              </mc:Choice>
              <mc:Fallback>
                <p:oleObj name="Equation" r:id="rId3" imgW="6553080" imgH="5349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52400"/>
                        <a:ext cx="6553200" cy="534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315200" y="2286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اعداد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مربع</a:t>
            </a:r>
            <a:r>
              <a:rPr lang="en-US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cs typeface="2  Mitra_3 (MRT)" pitchFamily="2" charset="-78"/>
              </a:rPr>
              <a:t>کامل</a:t>
            </a:r>
            <a:endParaRPr lang="en-US" dirty="0">
              <a:solidFill>
                <a:srgbClr val="0070C0"/>
              </a:solidFill>
              <a:cs typeface="2  Mitra_3 (MRT)" pitchFamily="2" charset="-78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143000" y="838200"/>
            <a:ext cx="792480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295400" y="2057400"/>
          <a:ext cx="1600200" cy="361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3" name="Equation" r:id="rId5" imgW="787320" imgH="177480" progId="Equation.DSMT4">
                  <p:embed/>
                </p:oleObj>
              </mc:Choice>
              <mc:Fallback>
                <p:oleObj name="Equation" r:id="rId5" imgW="787320" imgH="17748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2057400"/>
                        <a:ext cx="1600200" cy="36133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343400" y="2057400"/>
          <a:ext cx="15240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4" name="Equation" r:id="rId7" imgW="1143000" imgH="228600" progId="Equation.DSMT4">
                  <p:embed/>
                </p:oleObj>
              </mc:Choice>
              <mc:Fallback>
                <p:oleObj name="Equation" r:id="rId7" imgW="114300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2057400"/>
                        <a:ext cx="15240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7315200" y="1981200"/>
          <a:ext cx="124883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5" name="Equation" r:id="rId9" imgW="749160" imgH="228600" progId="Equation.DSMT4">
                  <p:embed/>
                </p:oleObj>
              </mc:Choice>
              <mc:Fallback>
                <p:oleObj name="Equation" r:id="rId9" imgW="749160" imgH="2286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0" y="1981200"/>
                        <a:ext cx="1248833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Straight Arrow Connector 11"/>
          <p:cNvCxnSpPr/>
          <p:nvPr/>
        </p:nvCxnSpPr>
        <p:spPr>
          <a:xfrm>
            <a:off x="5943600" y="2284412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971800" y="2284412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895600" y="17526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 smtClean="0">
                <a:cs typeface="2  Mitra_3 (MRT)" pitchFamily="2" charset="-78"/>
              </a:rPr>
              <a:t>از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تمام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اعداد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جذر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می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گیریم</a:t>
            </a:r>
            <a:endParaRPr lang="en-US" sz="1200" dirty="0">
              <a:cs typeface="2  Mitra_3 (MRT)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43600" y="1752600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 smtClean="0">
                <a:cs typeface="2  Mitra_3 (MRT)" pitchFamily="2" charset="-78"/>
              </a:rPr>
              <a:t>حاصل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جذر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ها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را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می</a:t>
            </a:r>
            <a:r>
              <a:rPr lang="en-US" sz="1200" dirty="0" smtClean="0">
                <a:cs typeface="2  Mitra_3 (MRT)" pitchFamily="2" charset="-78"/>
              </a:rPr>
              <a:t> </a:t>
            </a:r>
            <a:r>
              <a:rPr lang="en-US" sz="1200" dirty="0" err="1" smtClean="0">
                <a:cs typeface="2  Mitra_3 (MRT)" pitchFamily="2" charset="-78"/>
              </a:rPr>
              <a:t>نویسیم</a:t>
            </a:r>
            <a:endParaRPr lang="en-US" sz="1200" dirty="0">
              <a:cs typeface="2  Mitra_3 (MRT)" pitchFamily="2" charset="-78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1371600" y="2743200"/>
          <a:ext cx="3048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عدد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مجذور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30.25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29.16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1371600" y="4038600"/>
          <a:ext cx="5080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عدد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5.46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5.48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مجذور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29.7025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29.8116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29.9209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30.0304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1524000" y="5486400"/>
          <a:ext cx="19304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Equation" r:id="rId11" imgW="723600" imgH="228600" progId="Equation.DSMT4">
                  <p:embed/>
                </p:oleObj>
              </mc:Choice>
              <mc:Fallback>
                <p:oleObj name="Equation" r:id="rId11" imgW="723600" imgH="22860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5486400"/>
                        <a:ext cx="1930400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066800" y="838200"/>
          <a:ext cx="1701346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name="Equation" r:id="rId3" imgW="838080" imgH="533160" progId="Equation.DSMT4">
                  <p:embed/>
                </p:oleObj>
              </mc:Choice>
              <mc:Fallback>
                <p:oleObj name="Equation" r:id="rId3" imgW="838080" imgH="53316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838200"/>
                        <a:ext cx="1701346" cy="1082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48000" y="2221468"/>
            <a:ext cx="579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هر عددی که تعداد ارقام اعشاری آن 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فرد</a:t>
            </a:r>
            <a:r>
              <a:rPr lang="fa-IR" dirty="0" smtClean="0">
                <a:cs typeface="2  Mitra_3 (MRT)" pitchFamily="2" charset="-78"/>
              </a:rPr>
              <a:t> باشد، حتما جذر دقیق 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ندارد</a:t>
            </a:r>
            <a:r>
              <a:rPr lang="fa-IR" dirty="0" smtClean="0">
                <a:cs typeface="2  Mitra_3 (MRT)" pitchFamily="2" charset="-78"/>
              </a:rPr>
              <a:t>.</a:t>
            </a:r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1060750" y="2731620"/>
          <a:ext cx="2139650" cy="561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name="Equation" r:id="rId5" imgW="774360" imgH="203040" progId="Equation.DSMT4">
                  <p:embed/>
                </p:oleObj>
              </mc:Choice>
              <mc:Fallback>
                <p:oleObj name="Equation" r:id="rId5" imgW="774360" imgH="2030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0750" y="2731620"/>
                        <a:ext cx="2139650" cy="5612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38200" y="3697069"/>
            <a:ext cx="807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اگر عدد اعشاری جذر دقیق داشت، ابتدا بدون اعشار جذر می گیریم و سپس اعشار را 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نصف</a:t>
            </a:r>
            <a:r>
              <a:rPr lang="fa-IR" dirty="0" smtClean="0">
                <a:cs typeface="2  Mitra_3 (MRT)" pitchFamily="2" charset="-78"/>
              </a:rPr>
              <a:t> می کنیم.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1143000" y="4419600"/>
          <a:ext cx="65314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name="Equation" r:id="rId7" imgW="304560" imgH="177480" progId="Equation.DSMT4">
                  <p:embed/>
                </p:oleObj>
              </mc:Choice>
              <mc:Fallback>
                <p:oleObj name="Equation" r:id="rId7" imgW="304560" imgH="17748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419600"/>
                        <a:ext cx="653143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2743200" y="4419600"/>
          <a:ext cx="517071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Equation" r:id="rId9" imgW="241200" imgH="177480" progId="Equation.DSMT4">
                  <p:embed/>
                </p:oleObj>
              </mc:Choice>
              <mc:Fallback>
                <p:oleObj name="Equation" r:id="rId9" imgW="241200" imgH="17748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4419600"/>
                        <a:ext cx="517071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143000" y="41148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>
                <a:cs typeface="2  Mitra_3 (MRT)" pitchFamily="2" charset="-78"/>
              </a:rPr>
              <a:t>دو</a:t>
            </a:r>
            <a:r>
              <a:rPr lang="en-US" sz="1000" dirty="0" smtClean="0">
                <a:cs typeface="2  Mitra_3 (MRT)" pitchFamily="2" charset="-78"/>
              </a:rPr>
              <a:t> </a:t>
            </a:r>
            <a:r>
              <a:rPr lang="en-US" sz="1000" dirty="0" err="1" smtClean="0">
                <a:cs typeface="2  Mitra_3 (MRT)" pitchFamily="2" charset="-78"/>
              </a:rPr>
              <a:t>رقم</a:t>
            </a:r>
            <a:r>
              <a:rPr lang="en-US" sz="1000" dirty="0" smtClean="0">
                <a:cs typeface="2  Mitra_3 (MRT)" pitchFamily="2" charset="-78"/>
              </a:rPr>
              <a:t> </a:t>
            </a:r>
            <a:r>
              <a:rPr lang="en-US" sz="1000" dirty="0" err="1" smtClean="0">
                <a:cs typeface="2  Mitra_3 (MRT)" pitchFamily="2" charset="-78"/>
              </a:rPr>
              <a:t>اعشار</a:t>
            </a:r>
            <a:endParaRPr lang="en-US" sz="1000" dirty="0">
              <a:cs typeface="2  Mitra_3 (MRT)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114800"/>
            <a:ext cx="1066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>
                <a:cs typeface="2  Mitra_3 (MRT)" pitchFamily="2" charset="-78"/>
              </a:rPr>
              <a:t>یک</a:t>
            </a:r>
            <a:r>
              <a:rPr lang="en-US" sz="1000" dirty="0" smtClean="0">
                <a:cs typeface="2  Mitra_3 (MRT)" pitchFamily="2" charset="-78"/>
              </a:rPr>
              <a:t> </a:t>
            </a:r>
            <a:r>
              <a:rPr lang="en-US" sz="1000" dirty="0" err="1" smtClean="0">
                <a:cs typeface="2  Mitra_3 (MRT)" pitchFamily="2" charset="-78"/>
              </a:rPr>
              <a:t>رقم</a:t>
            </a:r>
            <a:r>
              <a:rPr lang="en-US" sz="1000" dirty="0" smtClean="0">
                <a:cs typeface="2  Mitra_3 (MRT)" pitchFamily="2" charset="-78"/>
              </a:rPr>
              <a:t> </a:t>
            </a:r>
            <a:r>
              <a:rPr lang="en-US" sz="1000" dirty="0" err="1" smtClean="0">
                <a:cs typeface="2  Mitra_3 (MRT)" pitchFamily="2" charset="-78"/>
              </a:rPr>
              <a:t>اعشار</a:t>
            </a:r>
            <a:endParaRPr lang="en-US" sz="1000" dirty="0">
              <a:cs typeface="2  Mitra_3 (MRT)" pitchFamily="2" charset="-78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1905000" y="46482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05000" y="4343400"/>
            <a:ext cx="609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 smtClean="0"/>
              <a:t>جذر</a:t>
            </a:r>
            <a:endParaRPr lang="en-US" sz="1000" dirty="0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1126671" y="5410200"/>
          <a:ext cx="1006929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5" name="Equation" r:id="rId11" imgW="469800" imgH="177480" progId="Equation.DSMT4">
                  <p:embed/>
                </p:oleObj>
              </mc:Choice>
              <mc:Fallback>
                <p:oleObj name="Equation" r:id="rId11" imgW="469800" imgH="17748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6671" y="5410200"/>
                        <a:ext cx="1006929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3053443" y="5410200"/>
          <a:ext cx="680357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name="Equation" r:id="rId13" imgW="317160" imgH="177480" progId="Equation.DSMT4">
                  <p:embed/>
                </p:oleObj>
              </mc:Choice>
              <mc:Fallback>
                <p:oleObj name="Equation" r:id="rId13" imgW="317160" imgH="17748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3443" y="5410200"/>
                        <a:ext cx="680357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286000" y="5316379"/>
            <a:ext cx="609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 smtClean="0"/>
              <a:t>جذر</a:t>
            </a:r>
            <a:endParaRPr lang="en-US" sz="10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209800" y="56388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048000" y="5181600"/>
            <a:ext cx="1066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>
                <a:cs typeface="2  Mitra_3 (MRT)" pitchFamily="2" charset="-78"/>
              </a:rPr>
              <a:t>دو</a:t>
            </a:r>
            <a:r>
              <a:rPr lang="en-US" sz="1000" dirty="0" smtClean="0">
                <a:cs typeface="2  Mitra_3 (MRT)" pitchFamily="2" charset="-78"/>
              </a:rPr>
              <a:t> </a:t>
            </a:r>
            <a:r>
              <a:rPr lang="en-US" sz="1000" dirty="0" err="1" smtClean="0">
                <a:cs typeface="2  Mitra_3 (MRT)" pitchFamily="2" charset="-78"/>
              </a:rPr>
              <a:t>رقم</a:t>
            </a:r>
            <a:r>
              <a:rPr lang="en-US" sz="1000" dirty="0" smtClean="0">
                <a:cs typeface="2  Mitra_3 (MRT)" pitchFamily="2" charset="-78"/>
              </a:rPr>
              <a:t> </a:t>
            </a:r>
            <a:r>
              <a:rPr lang="en-US" sz="1000" dirty="0" err="1" smtClean="0">
                <a:cs typeface="2  Mitra_3 (MRT)" pitchFamily="2" charset="-78"/>
              </a:rPr>
              <a:t>اعشار</a:t>
            </a:r>
            <a:endParaRPr lang="en-US" sz="1000" dirty="0">
              <a:cs typeface="2  Mitra_3 (MRT)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43000" y="5163979"/>
            <a:ext cx="914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 smtClean="0">
                <a:cs typeface="2  Mitra_3 (MRT)" pitchFamily="2" charset="-78"/>
              </a:rPr>
              <a:t>چهار</a:t>
            </a:r>
            <a:r>
              <a:rPr lang="en-US" sz="1000" dirty="0" smtClean="0">
                <a:cs typeface="2  Mitra_3 (MRT)" pitchFamily="2" charset="-78"/>
              </a:rPr>
              <a:t> </a:t>
            </a:r>
            <a:r>
              <a:rPr lang="en-US" sz="1000" dirty="0" err="1" smtClean="0">
                <a:cs typeface="2  Mitra_3 (MRT)" pitchFamily="2" charset="-78"/>
              </a:rPr>
              <a:t>رقم</a:t>
            </a:r>
            <a:r>
              <a:rPr lang="en-US" sz="1000" dirty="0" smtClean="0">
                <a:cs typeface="2  Mitra_3 (MRT)" pitchFamily="2" charset="-78"/>
              </a:rPr>
              <a:t> </a:t>
            </a:r>
            <a:r>
              <a:rPr lang="en-US" sz="1000" dirty="0" err="1" smtClean="0">
                <a:cs typeface="2  Mitra_3 (MRT)" pitchFamily="2" charset="-78"/>
              </a:rPr>
              <a:t>اعشار</a:t>
            </a:r>
            <a:endParaRPr lang="en-US" sz="1000" dirty="0">
              <a:cs typeface="2  Mitra_3 (MRT)" pitchFamily="2" charset="-78"/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010400" y="-76200"/>
            <a:ext cx="251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 smtClean="0">
                <a:solidFill>
                  <a:srgbClr val="0070C0"/>
                </a:solidFill>
                <a:cs typeface="2  Farnaz" pitchFamily="2" charset="-78"/>
              </a:rPr>
              <a:t>نکات</a:t>
            </a:r>
            <a:endParaRPr lang="en-US" sz="4000" dirty="0">
              <a:solidFill>
                <a:srgbClr val="0070C0"/>
              </a:solidFill>
              <a:cs typeface="2  Farnaz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3" grpId="0"/>
      <p:bldP spid="14" grpId="0"/>
      <p:bldP spid="17" grpId="0"/>
      <p:bldP spid="20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90600" y="1066800"/>
          <a:ext cx="2912533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5" name="Equation" r:id="rId3" imgW="1091880" imgH="228600" progId="Equation.DSMT4">
                  <p:embed/>
                </p:oleObj>
              </mc:Choice>
              <mc:Fallback>
                <p:oleObj name="Equation" r:id="rId3" imgW="1091880" imgH="22860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066800"/>
                        <a:ext cx="2912533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066800" y="2438400"/>
          <a:ext cx="1375833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name="Equation" r:id="rId5" imgW="634680" imgH="457200" progId="Equation.DSMT4">
                  <p:embed/>
                </p:oleObj>
              </mc:Choice>
              <mc:Fallback>
                <p:oleObj name="Equation" r:id="rId5" imgW="634680" imgH="4572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438400"/>
                        <a:ext cx="1375833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66800" y="4343400"/>
          <a:ext cx="3014133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name="Equation" r:id="rId7" imgW="1130040" imgH="228600" progId="Equation.DSMT4">
                  <p:embed/>
                </p:oleObj>
              </mc:Choice>
              <mc:Fallback>
                <p:oleObj name="Equation" r:id="rId7" imgW="1130040" imgH="2286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4343400"/>
                        <a:ext cx="3014133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410200" y="1219200"/>
          <a:ext cx="3390900" cy="3863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" name="Equation" r:id="rId9" imgW="2006280" imgH="228600" progId="Equation.DSMT4">
                  <p:embed/>
                </p:oleObj>
              </mc:Choice>
              <mc:Fallback>
                <p:oleObj name="Equation" r:id="rId9" imgW="200628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1219200"/>
                        <a:ext cx="3390900" cy="38630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410200" y="2614613"/>
          <a:ext cx="3014264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name="Equation" r:id="rId11" imgW="1866600" imgH="457200" progId="Equation.DSMT4">
                  <p:embed/>
                </p:oleObj>
              </mc:Choice>
              <mc:Fallback>
                <p:oleObj name="Equation" r:id="rId11" imgW="1866600" imgH="4572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2614613"/>
                        <a:ext cx="3014264" cy="738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410200" y="4343400"/>
          <a:ext cx="2677581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name="Equation" r:id="rId13" imgW="1117440" imgH="228600" progId="Equation.DSMT4">
                  <p:embed/>
                </p:oleObj>
              </mc:Choice>
              <mc:Fallback>
                <p:oleObj name="Equation" r:id="rId13" imgW="1117440" imgH="2286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4343400"/>
                        <a:ext cx="2677581" cy="547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0800" y="4343400"/>
            <a:ext cx="4419600" cy="7694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err="1" smtClean="0">
                <a:cs typeface="Elham" pitchFamily="2" charset="-78"/>
              </a:rPr>
              <a:t>موفق</a:t>
            </a:r>
            <a:r>
              <a:rPr lang="en-US" sz="4400" dirty="0" smtClean="0">
                <a:cs typeface="Elham" pitchFamily="2" charset="-78"/>
              </a:rPr>
              <a:t> </a:t>
            </a:r>
            <a:r>
              <a:rPr lang="en-US" sz="4400" dirty="0" err="1" smtClean="0">
                <a:cs typeface="Elham" pitchFamily="2" charset="-78"/>
              </a:rPr>
              <a:t>باشید</a:t>
            </a:r>
            <a:endParaRPr lang="en-US" sz="4400" dirty="0">
              <a:cs typeface="Elham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435</TotalTime>
  <Words>353</Words>
  <Application>Microsoft Office PowerPoint</Application>
  <PresentationFormat>On-screen Show (4:3)</PresentationFormat>
  <Paragraphs>90</Paragraphs>
  <Slides>11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Solstice</vt:lpstr>
      <vt:lpstr>Equation</vt:lpstr>
      <vt:lpstr>بنام خدا</vt:lpstr>
      <vt:lpstr>فصل هفتم </vt:lpstr>
      <vt:lpstr>PowerPoint Presentation</vt:lpstr>
      <vt:lpstr>PowerPoint Presentation</vt:lpstr>
      <vt:lpstr>PowerPoint Presentation</vt:lpstr>
      <vt:lpstr>PowerPoint Presentation</vt:lpstr>
      <vt:lpstr>محسابه ی جذر تقریبی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professional</dc:creator>
  <cp:lastModifiedBy>Windows User</cp:lastModifiedBy>
  <cp:revision>87</cp:revision>
  <dcterms:created xsi:type="dcterms:W3CDTF">2006-08-16T00:00:00Z</dcterms:created>
  <dcterms:modified xsi:type="dcterms:W3CDTF">2020-04-21T18:41:21Z</dcterms:modified>
</cp:coreProperties>
</file>