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44"/>
  </p:notesMasterIdLst>
  <p:sldIdLst>
    <p:sldId id="298" r:id="rId2"/>
    <p:sldId id="256" r:id="rId3"/>
    <p:sldId id="257" r:id="rId4"/>
    <p:sldId id="277" r:id="rId5"/>
    <p:sldId id="258" r:id="rId6"/>
    <p:sldId id="278" r:id="rId7"/>
    <p:sldId id="259" r:id="rId8"/>
    <p:sldId id="260" r:id="rId9"/>
    <p:sldId id="261" r:id="rId10"/>
    <p:sldId id="279" r:id="rId11"/>
    <p:sldId id="262" r:id="rId12"/>
    <p:sldId id="263" r:id="rId13"/>
    <p:sldId id="264" r:id="rId14"/>
    <p:sldId id="265" r:id="rId15"/>
    <p:sldId id="280" r:id="rId16"/>
    <p:sldId id="266" r:id="rId17"/>
    <p:sldId id="267" r:id="rId18"/>
    <p:sldId id="291" r:id="rId19"/>
    <p:sldId id="268" r:id="rId20"/>
    <p:sldId id="269" r:id="rId21"/>
    <p:sldId id="270" r:id="rId22"/>
    <p:sldId id="281" r:id="rId23"/>
    <p:sldId id="271" r:id="rId24"/>
    <p:sldId id="282" r:id="rId25"/>
    <p:sldId id="272" r:id="rId26"/>
    <p:sldId id="273" r:id="rId27"/>
    <p:sldId id="274" r:id="rId28"/>
    <p:sldId id="283" r:id="rId29"/>
    <p:sldId id="286" r:id="rId30"/>
    <p:sldId id="284" r:id="rId31"/>
    <p:sldId id="275" r:id="rId32"/>
    <p:sldId id="276" r:id="rId33"/>
    <p:sldId id="287" r:id="rId34"/>
    <p:sldId id="288" r:id="rId35"/>
    <p:sldId id="289" r:id="rId36"/>
    <p:sldId id="290" r:id="rId37"/>
    <p:sldId id="296" r:id="rId38"/>
    <p:sldId id="292" r:id="rId39"/>
    <p:sldId id="293" r:id="rId40"/>
    <p:sldId id="294" r:id="rId41"/>
    <p:sldId id="295" r:id="rId42"/>
    <p:sldId id="297" r:id="rId4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83B40E-3022-4D0A-8ACD-F7CFC0A95C7A}" type="datetimeFigureOut">
              <a:rPr lang="en-US" smtClean="0"/>
              <a:pPr/>
              <a:t>6/1/2020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8F6824-14E5-4727-AEF3-3D9E5987214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03624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8F6824-14E5-4727-AEF3-3D9E59872149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a-IR" dirty="0" smtClean="0"/>
              <a:t>ل</a:t>
            </a:r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8F6824-14E5-4727-AEF3-3D9E59872149}" type="slidenum">
              <a:rPr lang="en-US" smtClean="0"/>
              <a:pPr/>
              <a:t>36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6/1/2020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6/1/2020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6/1/2020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7707734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فصل هفتم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fa-IR" sz="4000" b="1" dirty="0" smtClean="0"/>
              <a:t>تولید سرکه</a:t>
            </a:r>
            <a:endParaRPr lang="en-US" sz="4000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33400"/>
            <a:ext cx="8229600" cy="5943600"/>
          </a:xfrm>
        </p:spPr>
        <p:txBody>
          <a:bodyPr>
            <a:normAutofit lnSpcReduction="10000"/>
          </a:bodyPr>
          <a:lstStyle/>
          <a:p>
            <a:pPr algn="just" rtl="1">
              <a:lnSpc>
                <a:spcPct val="170000"/>
              </a:lnSpc>
            </a:pPr>
            <a:r>
              <a:rPr lang="fa-IR" dirty="0" smtClean="0"/>
              <a:t>سرکه محصولی است که از تبدیل الکل به اسید استیک به وسیله باکتری استوباکتر بدست می آید.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اگرچه اسید استیک ترکیب اصلی سرکه است اما با حل کردن اسید استیک در آب نمی توان سرکه ساخت.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علاوه بر اسید استیک ترکیبات بسیار دیگری نیز در اثر فعالیت میکروبی در سرکه ایجاد می شوند. 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همچنین برخی از این ترکیبات ممکن است با هم  واکنش دهند. مثلا اتیل استات از واکنش بین اسید استیک و اتانول ایجاد می شود.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279136"/>
          </a:xfrm>
        </p:spPr>
        <p:txBody>
          <a:bodyPr>
            <a:normAutofit/>
          </a:bodyPr>
          <a:lstStyle/>
          <a:p>
            <a:pPr algn="just" rtl="1">
              <a:lnSpc>
                <a:spcPct val="170000"/>
              </a:lnSpc>
            </a:pPr>
            <a:r>
              <a:rPr lang="fa-IR" dirty="0" smtClean="0"/>
              <a:t>این ترکیبات هستند که باعث ایجاد ویژگی های خاص ارگانولپتیکی در انواع سرکه ها می شوند. 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سایر ترکیبات موجود در سرکه شامل اسیدهای آلی غیر فرار مانند اسید مالیک، سیتریک، سوکسینیک، و لاکتیک، قندهای تخمیر نشده و غیر قابل تخمیر، الکل و استالدهید اکسید نشده، استوئین، فسفات، کلرید و سایر یون ها می باشد. 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066800"/>
          </a:xfrm>
        </p:spPr>
        <p:txBody>
          <a:bodyPr/>
          <a:lstStyle/>
          <a:p>
            <a:pPr algn="r" rtl="1"/>
            <a:r>
              <a:rPr lang="fa-IR" dirty="0" smtClean="0"/>
              <a:t>کاربردهای سرکه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279136"/>
          </a:xfrm>
        </p:spPr>
        <p:txBody>
          <a:bodyPr>
            <a:normAutofit/>
          </a:bodyPr>
          <a:lstStyle/>
          <a:p>
            <a:pPr algn="just" rtl="1">
              <a:lnSpc>
                <a:spcPct val="150000"/>
              </a:lnSpc>
            </a:pPr>
            <a:r>
              <a:rPr lang="fa-IR" b="1" dirty="0" smtClean="0"/>
              <a:t>1) کاربردهای باستانی: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در زمان باستان از آن بعنوان یک ترکیب غذایی،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درمان زخم ها و انواع بیماری ها مانند طاعون، سوختگی ها و بسیاری بیماری های دیگر استفاده می شد.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همچنین از آن بعنوان عامل پاک کننده و نیز در مواد آرایشی استفاده می شد.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355336"/>
          </a:xfrm>
        </p:spPr>
        <p:txBody>
          <a:bodyPr/>
          <a:lstStyle/>
          <a:p>
            <a:pPr algn="just" rtl="1">
              <a:lnSpc>
                <a:spcPct val="150000"/>
              </a:lnSpc>
            </a:pPr>
            <a:r>
              <a:rPr lang="fa-IR" b="1" dirty="0" smtClean="0"/>
              <a:t>2) کاربردهای مدرن: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مانند استفاده بعنوان یک چاشنی غذایی مثلا برای پاشیدن روی ماهی؛ برای تولید ترشیجات (به ویژه چون باعث کاهش </a:t>
            </a:r>
            <a:r>
              <a:rPr lang="en-US" dirty="0" smtClean="0"/>
              <a:t>pH</a:t>
            </a:r>
            <a:r>
              <a:rPr lang="fa-IR" dirty="0" smtClean="0"/>
              <a:t> می شود و حتی باکتری های اسپورزا زنده نخواهند ماند)؛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 در تولید انواع فراورده های غذایی مانند سس ها؛ امروزه تقریبا 70 % سرکه در صنایع مختلف غذایی مانند تولید سس مایونز استفاده می شود.    </a:t>
            </a:r>
          </a:p>
          <a:p>
            <a:pPr algn="just" rtl="1">
              <a:lnSpc>
                <a:spcPct val="150000"/>
              </a:lnSpc>
            </a:pP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85800"/>
            <a:ext cx="8229600" cy="1066800"/>
          </a:xfrm>
        </p:spPr>
        <p:txBody>
          <a:bodyPr/>
          <a:lstStyle/>
          <a:p>
            <a:pPr algn="r" rtl="1"/>
            <a:r>
              <a:rPr lang="fa-IR" dirty="0" smtClean="0"/>
              <a:t>مقدار اسید استیک در سرکه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821936"/>
          </a:xfrm>
        </p:spPr>
        <p:txBody>
          <a:bodyPr/>
          <a:lstStyle/>
          <a:p>
            <a:pPr algn="just" rtl="1">
              <a:lnSpc>
                <a:spcPct val="150000"/>
              </a:lnSpc>
            </a:pPr>
            <a:r>
              <a:rPr lang="fa-IR" dirty="0" smtClean="0"/>
              <a:t>مقدار اسید استیک بر اساس </a:t>
            </a:r>
            <a:r>
              <a:rPr lang="en-US" dirty="0" smtClean="0"/>
              <a:t>grain</a:t>
            </a:r>
            <a:r>
              <a:rPr lang="fa-IR" dirty="0" smtClean="0"/>
              <a:t> بیان می شود.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سرکه با گرین یک، سرکه ای است که حاوی 0/1 گرم اسید استیک در 100 میلی لیتر سرکه است.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بعبارت دیگر برای بدست آوردن گرین سرکه می توان درصد اسید استیک آن را در 10 ضرب کرد.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مثلا سرکه با گرین 80، حاوی 8% اسید استیک است. </a:t>
            </a:r>
            <a:endParaRPr lang="en-US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066800"/>
          </a:xfrm>
        </p:spPr>
        <p:txBody>
          <a:bodyPr/>
          <a:lstStyle/>
          <a:p>
            <a:pPr algn="r" rtl="1"/>
            <a:r>
              <a:rPr lang="fa-IR" dirty="0" smtClean="0"/>
              <a:t>انواع سرکه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5202936"/>
          </a:xfrm>
        </p:spPr>
        <p:txBody>
          <a:bodyPr>
            <a:normAutofit fontScale="92500" lnSpcReduction="20000"/>
          </a:bodyPr>
          <a:lstStyle/>
          <a:p>
            <a:pPr algn="just" rtl="1">
              <a:lnSpc>
                <a:spcPct val="150000"/>
              </a:lnSpc>
            </a:pPr>
            <a:r>
              <a:rPr lang="fa-IR" dirty="0" smtClean="0"/>
              <a:t>سرکه محصول دو تخمیر است: تخمیر قند به اتانول توسط مخمر و تخمیر اتانول به اسید استیک توسط باکتری های اسید استیک.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هیگونه عملیات تقطیر بین دو مرحله انجام نمی شود مگر در مورد سرکه تقطیری.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سرکه می تواند طعم دار یا بدون طعم باشد.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سوبسترای مورد استفاده در مناطق مختلف متفاوت است. مثلا در اروپا بیشتر سرکه انگور، در انگلستان بیشتر سرکه مالت و در امریکا بدلیل تنوع آب و هوایی هم سرکه انگور و هم سرکه مالت رایج است.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در ژاپن و چین، سرکه برنج و در مالزی، سرکه آناناس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066800"/>
          </a:xfrm>
        </p:spPr>
        <p:txBody>
          <a:bodyPr/>
          <a:lstStyle/>
          <a:p>
            <a:pPr algn="r" rtl="1"/>
            <a:r>
              <a:rPr lang="fa-IR" dirty="0" smtClean="0"/>
              <a:t>مهمترین انواع سرکه: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5050536"/>
          </a:xfrm>
        </p:spPr>
        <p:txBody>
          <a:bodyPr>
            <a:normAutofit/>
          </a:bodyPr>
          <a:lstStyle/>
          <a:p>
            <a:pPr algn="just" rtl="1">
              <a:lnSpc>
                <a:spcPct val="160000"/>
              </a:lnSpc>
            </a:pPr>
            <a:r>
              <a:rPr lang="fa-IR" b="1" dirty="0" smtClean="0"/>
              <a:t>1) سرکه سایدر یا سیب، </a:t>
            </a:r>
            <a:r>
              <a:rPr lang="fa-IR" dirty="0" smtClean="0"/>
              <a:t>سرکه بدست آمده از آب سیب یا میوه هایی غیر از انگور.</a:t>
            </a:r>
          </a:p>
          <a:p>
            <a:pPr algn="just" rtl="1">
              <a:lnSpc>
                <a:spcPct val="160000"/>
              </a:lnSpc>
            </a:pPr>
            <a:r>
              <a:rPr lang="fa-IR" b="1" dirty="0" smtClean="0"/>
              <a:t>2) سرکه شراب یا انگور، </a:t>
            </a:r>
            <a:r>
              <a:rPr lang="fa-IR" dirty="0" smtClean="0"/>
              <a:t>از آب انگور تخمیر شده بدست می آید.</a:t>
            </a:r>
          </a:p>
          <a:p>
            <a:pPr algn="just" rtl="1">
              <a:lnSpc>
                <a:spcPct val="160000"/>
              </a:lnSpc>
            </a:pPr>
            <a:r>
              <a:rPr lang="fa-IR" b="1" dirty="0" smtClean="0"/>
              <a:t>3)سرکه مالت، </a:t>
            </a:r>
            <a:r>
              <a:rPr lang="fa-IR" dirty="0" smtClean="0"/>
              <a:t>از مالت جو</a:t>
            </a:r>
          </a:p>
          <a:p>
            <a:pPr algn="just" rtl="1">
              <a:lnSpc>
                <a:spcPct val="160000"/>
              </a:lnSpc>
            </a:pPr>
            <a:r>
              <a:rPr lang="fa-IR" b="1" dirty="0" smtClean="0"/>
              <a:t>4)سرکه قند، گلوکز و میوه های خشک</a:t>
            </a:r>
            <a:r>
              <a:rPr lang="fa-IR" dirty="0" smtClean="0"/>
              <a:t>، سرکه بدست آمده از ملاس، سرکه قند و سرکه بدست آمده از شربت گلوکز، سرکه گلوکز نامیده می شود.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355336"/>
          </a:xfrm>
        </p:spPr>
        <p:txBody>
          <a:bodyPr>
            <a:normAutofit fontScale="92500" lnSpcReduction="10000"/>
          </a:bodyPr>
          <a:lstStyle/>
          <a:p>
            <a:pPr algn="just" rtl="1">
              <a:lnSpc>
                <a:spcPct val="150000"/>
              </a:lnSpc>
            </a:pPr>
            <a:r>
              <a:rPr lang="fa-IR" b="1" dirty="0" smtClean="0"/>
              <a:t>5)سرکه </a:t>
            </a:r>
            <a:r>
              <a:rPr lang="en-US" b="1" i="1" dirty="0" smtClean="0"/>
              <a:t>Spirit</a:t>
            </a:r>
            <a:r>
              <a:rPr lang="fa-IR" b="1" i="1" dirty="0" smtClean="0"/>
              <a:t> </a:t>
            </a:r>
            <a:r>
              <a:rPr lang="fa-IR" b="1" dirty="0" smtClean="0"/>
              <a:t>یا تقطیری</a:t>
            </a:r>
            <a:r>
              <a:rPr lang="fa-IR" dirty="0" smtClean="0"/>
              <a:t>،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سرکه بدست آمده از الکل تقطیر شده است.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نام دیگر آن سرکه تقطیری سفید یا سرکه </a:t>
            </a:r>
            <a:r>
              <a:rPr lang="en-US" dirty="0" smtClean="0"/>
              <a:t>grain</a:t>
            </a:r>
            <a:r>
              <a:rPr lang="fa-IR" dirty="0" smtClean="0"/>
              <a:t> است.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الکل مورد استفاده به منظور نپرداختن مالیات با اتیل استات دناتوره می شود.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برای دناتوره کردن، معمولا یک گالن اتیل استات با 100 گالن الکل 95 % مخلوط می شود. اتیل استات ترکیب مضری نیست و هنگام تخمیر نیز تولید می شود.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در آمریکا، عبارت تقطیرشده مربوط به الکل است اما در انگلستان عبارت تقطیر شده مربوط به نوعی سرکه  تقطیر شده مالت است.</a:t>
            </a:r>
          </a:p>
          <a:p>
            <a:pPr algn="just" rtl="1">
              <a:lnSpc>
                <a:spcPct val="150000"/>
              </a:lnSpc>
            </a:pP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279136"/>
          </a:xfrm>
        </p:spPr>
        <p:txBody>
          <a:bodyPr>
            <a:normAutofit lnSpcReduction="10000"/>
          </a:bodyPr>
          <a:lstStyle/>
          <a:p>
            <a:pPr algn="just" rtl="1">
              <a:lnSpc>
                <a:spcPct val="150000"/>
              </a:lnSpc>
            </a:pPr>
            <a:r>
              <a:rPr lang="fa-IR" b="1" dirty="0" smtClean="0"/>
              <a:t>6) سرکه های مخصوص،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نوعی فراورده های سرکه اند که برای کاربرد غذایی خاص فرموله یا طعم دار می شود. مانند:</a:t>
            </a:r>
          </a:p>
          <a:p>
            <a:pPr algn="just" rtl="1">
              <a:lnSpc>
                <a:spcPct val="150000"/>
              </a:lnSpc>
            </a:pPr>
            <a:r>
              <a:rPr lang="fa-IR" b="1" dirty="0" smtClean="0"/>
              <a:t>الف) سرکه گیاهی </a:t>
            </a:r>
            <a:r>
              <a:rPr lang="en-US" b="1" dirty="0" smtClean="0"/>
              <a:t>(Herbal)</a:t>
            </a:r>
            <a:r>
              <a:rPr lang="fa-IR" b="1" dirty="0" smtClean="0"/>
              <a:t>،</a:t>
            </a:r>
            <a:r>
              <a:rPr lang="fa-IR" dirty="0" smtClean="0"/>
              <a:t>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با افزودن گیاهان معطر، ادویه یا سایر چاشنی ها به سرکه تقطیر شده یا سرکه شراب تولید می شوند.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مهمترین طعم دهنده ها شامل سیر، ریحان، ترخون، دارچین، میخک و جوز بویا می باشند.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93879"/>
            <a:ext cx="8229600" cy="6477000"/>
          </a:xfrm>
        </p:spPr>
        <p:txBody>
          <a:bodyPr>
            <a:normAutofit fontScale="77500" lnSpcReduction="20000"/>
          </a:bodyPr>
          <a:lstStyle/>
          <a:p>
            <a:pPr algn="just" rtl="1">
              <a:lnSpc>
                <a:spcPct val="170000"/>
              </a:lnSpc>
            </a:pPr>
            <a:r>
              <a:rPr lang="fa-IR" b="1" dirty="0" smtClean="0"/>
              <a:t>ب) سرکه میوه ای،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 با افزودن میوه یا آب میوه به سرکه سفید بدست می آید. مانند سرکه تمشکی شیرین شده که دارای طعم ترش و شیرین مطبوعی است.</a:t>
            </a:r>
          </a:p>
          <a:p>
            <a:pPr algn="just" rtl="1">
              <a:lnSpc>
                <a:spcPct val="170000"/>
              </a:lnSpc>
            </a:pPr>
            <a:r>
              <a:rPr lang="fa-IR" b="1" dirty="0" smtClean="0"/>
              <a:t>ج) سرکه </a:t>
            </a:r>
            <a:r>
              <a:rPr lang="en-US" b="1" dirty="0" smtClean="0"/>
              <a:t>Balsamic</a:t>
            </a:r>
            <a:r>
              <a:rPr lang="fa-IR" b="1" dirty="0" smtClean="0"/>
              <a:t>، 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نوعی سرکه سنتی است که منشا آن </a:t>
            </a:r>
            <a:r>
              <a:rPr lang="en-US" dirty="0" smtClean="0"/>
              <a:t>Modena</a:t>
            </a:r>
            <a:r>
              <a:rPr lang="fa-IR" dirty="0" smtClean="0"/>
              <a:t> ایتالیا است. 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این سرکه از انگورهای شیرین  </a:t>
            </a:r>
            <a:r>
              <a:rPr lang="en-US" dirty="0" err="1" smtClean="0"/>
              <a:t>Trebbiano</a:t>
            </a:r>
            <a:r>
              <a:rPr lang="fa-IR" dirty="0" smtClean="0"/>
              <a:t> که در </a:t>
            </a:r>
            <a:r>
              <a:rPr lang="en-US" dirty="0" smtClean="0"/>
              <a:t>Modena</a:t>
            </a:r>
            <a:r>
              <a:rPr lang="fa-IR" dirty="0" smtClean="0"/>
              <a:t> کشت می شوند بدست می آید. 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انگورها دیر برداشت می شوند و سرکه از عصاره یا </a:t>
            </a:r>
            <a:r>
              <a:rPr lang="en-US" dirty="0" smtClean="0"/>
              <a:t>Must</a:t>
            </a:r>
            <a:r>
              <a:rPr lang="fa-IR" dirty="0" smtClean="0"/>
              <a:t> انگور پخته شده بدست می آید. 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سپس یک فرایند تخمیر کند و طولانی انجام و عصاره بطور پی در پی در مجموعه ای از بشکه های ساخته شده از چوب های مختلف و بدون افزودن طعم دهنده یا ادویه تغلیظ و رسانده می شود. 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سرکه بدست آمده قهوه ای تیره است و طعم خاصی دارد. </a:t>
            </a:r>
            <a:endParaRPr lang="en-US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325112"/>
          </a:xfrm>
        </p:spPr>
        <p:txBody>
          <a:bodyPr/>
          <a:lstStyle/>
          <a:p>
            <a:pPr algn="just" rtl="1">
              <a:lnSpc>
                <a:spcPct val="150000"/>
              </a:lnSpc>
            </a:pPr>
            <a:r>
              <a:rPr lang="fa-IR" b="1" dirty="0" smtClean="0"/>
              <a:t>د) سرکه شراب قرمز تمشکی،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که با تخمیر استیکی شراب قرمز و افزودن طعم دهنده طبیعی تمشک به آن بدست می آید.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این محصول خوش طعم بوده و طعم مطبوع تمشک را نیز دارد. </a:t>
            </a:r>
          </a:p>
          <a:p>
            <a:pPr algn="just" rtl="1">
              <a:lnSpc>
                <a:spcPct val="150000"/>
              </a:lnSpc>
            </a:pPr>
            <a:endParaRPr lang="fa-IR" dirty="0" smtClean="0"/>
          </a:p>
          <a:p>
            <a:pPr algn="just" rtl="1">
              <a:lnSpc>
                <a:spcPct val="150000"/>
              </a:lnSpc>
            </a:pPr>
            <a:r>
              <a:rPr lang="fa-IR" b="1" dirty="0" smtClean="0"/>
              <a:t>ه) سایر سرکه های مخصوص </a:t>
            </a:r>
            <a:r>
              <a:rPr lang="fa-IR" dirty="0" smtClean="0"/>
              <a:t>مانند سرکه آناناس، نیشکر و خرما</a:t>
            </a:r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066800"/>
          </a:xfrm>
        </p:spPr>
        <p:txBody>
          <a:bodyPr/>
          <a:lstStyle/>
          <a:p>
            <a:pPr algn="r" rtl="1"/>
            <a:r>
              <a:rPr lang="fa-IR" dirty="0" smtClean="0"/>
              <a:t>میکروب های تخمیر کننده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5050536"/>
          </a:xfrm>
        </p:spPr>
        <p:txBody>
          <a:bodyPr>
            <a:normAutofit/>
          </a:bodyPr>
          <a:lstStyle/>
          <a:p>
            <a:pPr algn="just" rtl="1">
              <a:lnSpc>
                <a:spcPct val="160000"/>
              </a:lnSpc>
            </a:pPr>
            <a:r>
              <a:rPr lang="fa-IR" dirty="0" smtClean="0"/>
              <a:t>باکتری های تبدیل کننده الکل به سرکه در تخمیر طبیعی در سطح لیکور الکلی تشکیل فیلم می دهند. 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/>
              <a:t>در گذشته تا قبل از کشف باکتری های تخمیر کننده، این فیلم ”مادر سرکه“ نامیده می شد. 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/>
              <a:t>در سال 1822، این باکتری ها </a:t>
            </a:r>
            <a:r>
              <a:rPr lang="en-US" dirty="0" smtClean="0"/>
              <a:t>“</a:t>
            </a:r>
            <a:r>
              <a:rPr lang="en-US" dirty="0" err="1" smtClean="0"/>
              <a:t>Mycoderma</a:t>
            </a:r>
            <a:r>
              <a:rPr lang="en-US" dirty="0" smtClean="0"/>
              <a:t>”</a:t>
            </a:r>
            <a:r>
              <a:rPr lang="fa-IR" dirty="0" smtClean="0"/>
              <a:t> یعنی فیلم ویسکوز نامیده شدند و بعد ها به نام های </a:t>
            </a:r>
            <a:r>
              <a:rPr lang="en-US" dirty="0" smtClean="0"/>
              <a:t>M. </a:t>
            </a:r>
            <a:r>
              <a:rPr lang="en-US" dirty="0" err="1" smtClean="0"/>
              <a:t>vini</a:t>
            </a:r>
            <a:r>
              <a:rPr lang="fa-IR" dirty="0" smtClean="0"/>
              <a:t> (در سرکه شراب) و </a:t>
            </a:r>
            <a:r>
              <a:rPr lang="en-US" dirty="0" smtClean="0"/>
              <a:t>M. </a:t>
            </a:r>
            <a:r>
              <a:rPr lang="en-US" dirty="0" err="1" smtClean="0"/>
              <a:t>aceti</a:t>
            </a:r>
            <a:r>
              <a:rPr lang="fa-IR" dirty="0" smtClean="0"/>
              <a:t> (در سرکه آبجو) نامگذاری شدند.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rtl="1">
              <a:lnSpc>
                <a:spcPct val="160000"/>
              </a:lnSpc>
            </a:pPr>
            <a:r>
              <a:rPr lang="fa-IR" dirty="0" smtClean="0"/>
              <a:t>در سال 1900، این باکتری ها استوباکتر نامیده شدند.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/>
              <a:t>اگرچه این باکتری ها مسوول تولید سرکه اند اما از سوش های خالص برای تولید سرکه استفاده نمی شود مگر در کشت غوطه وری چون جداسازی و نگهداری این باکتری ها بسیار سخت است.  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355336"/>
          </a:xfrm>
        </p:spPr>
        <p:txBody>
          <a:bodyPr>
            <a:normAutofit/>
          </a:bodyPr>
          <a:lstStyle/>
          <a:p>
            <a:pPr algn="just" rtl="1">
              <a:lnSpc>
                <a:spcPct val="150000"/>
              </a:lnSpc>
            </a:pPr>
            <a:r>
              <a:rPr lang="fa-IR" dirty="0" smtClean="0"/>
              <a:t>تنها گونه ای که در تولید سرکه مفید نیست </a:t>
            </a:r>
            <a:r>
              <a:rPr lang="en-US" i="1" dirty="0" err="1" smtClean="0"/>
              <a:t>Acetobacter</a:t>
            </a:r>
            <a:r>
              <a:rPr lang="en-US" i="1" dirty="0" smtClean="0"/>
              <a:t> </a:t>
            </a:r>
            <a:r>
              <a:rPr lang="en-US" i="1" dirty="0" err="1" smtClean="0"/>
              <a:t>xylinum</a:t>
            </a:r>
            <a:r>
              <a:rPr lang="fa-IR" dirty="0" smtClean="0"/>
              <a:t> است. 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این باکتری تولید اسلایم می کند و ممکن است باعث مسدود شدن فرمانتور شود.  </a:t>
            </a:r>
          </a:p>
          <a:p>
            <a:pPr algn="just" rtl="1">
              <a:lnSpc>
                <a:spcPct val="150000"/>
              </a:lnSpc>
            </a:pPr>
            <a:r>
              <a:rPr lang="fa-IR" i="1" dirty="0" smtClean="0"/>
              <a:t>اخیرا </a:t>
            </a:r>
            <a:r>
              <a:rPr lang="fa-IR" dirty="0" smtClean="0"/>
              <a:t>گونه جدیدی معرفی شده است به نام </a:t>
            </a:r>
            <a:r>
              <a:rPr lang="en-US" i="1" dirty="0" err="1" smtClean="0"/>
              <a:t>Acetobacter</a:t>
            </a:r>
            <a:r>
              <a:rPr lang="en-US" i="1" dirty="0" smtClean="0"/>
              <a:t> </a:t>
            </a:r>
            <a:r>
              <a:rPr lang="en-US" i="1" dirty="0" err="1" smtClean="0"/>
              <a:t>europaeus</a:t>
            </a:r>
            <a:r>
              <a:rPr lang="fa-IR" i="1" dirty="0" smtClean="0"/>
              <a:t> که قادر به تحمل </a:t>
            </a:r>
            <a:r>
              <a:rPr lang="fa-IR" dirty="0" smtClean="0"/>
              <a:t>4 تا 8 % اسید استیک است و برای رشد به اسید استیک نیاز مطلق دارد. </a:t>
            </a:r>
            <a:endParaRPr lang="en-US" i="1" dirty="0" smtClean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ویژگی های گونه های مناسب: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>
              <a:lnSpc>
                <a:spcPct val="150000"/>
              </a:lnSpc>
            </a:pPr>
            <a:r>
              <a:rPr lang="fa-IR" dirty="0" smtClean="0"/>
              <a:t>قادر به تحمل غلظت بالای اسید استیک باشند.</a:t>
            </a:r>
          </a:p>
          <a:p>
            <a:pPr algn="r" rtl="1">
              <a:lnSpc>
                <a:spcPct val="150000"/>
              </a:lnSpc>
            </a:pPr>
            <a:r>
              <a:rPr lang="fa-IR" dirty="0" smtClean="0"/>
              <a:t>به مواد مغذی کمی نیاز داشته باشند.</a:t>
            </a:r>
          </a:p>
          <a:p>
            <a:pPr algn="r" rtl="1">
              <a:lnSpc>
                <a:spcPct val="150000"/>
              </a:lnSpc>
            </a:pPr>
            <a:r>
              <a:rPr lang="fa-IR" dirty="0" smtClean="0"/>
              <a:t>اسید استیک تولید شده را بیش اکسید نکند.</a:t>
            </a:r>
          </a:p>
          <a:p>
            <a:pPr algn="r" rtl="1">
              <a:lnSpc>
                <a:spcPct val="150000"/>
              </a:lnSpc>
            </a:pPr>
            <a:r>
              <a:rPr lang="fa-IR" dirty="0" smtClean="0"/>
              <a:t>بازده تولید اسید استیک بالا داشته باشند. </a:t>
            </a:r>
            <a:endParaRPr lang="en-U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066800"/>
          </a:xfrm>
        </p:spPr>
        <p:txBody>
          <a:bodyPr/>
          <a:lstStyle/>
          <a:p>
            <a:pPr algn="r" rtl="1"/>
            <a:r>
              <a:rPr lang="fa-IR" dirty="0" smtClean="0"/>
              <a:t>باکتری های اسید استیک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447800"/>
            <a:ext cx="8458200" cy="5410199"/>
          </a:xfrm>
        </p:spPr>
        <p:txBody>
          <a:bodyPr>
            <a:normAutofit fontScale="77500" lnSpcReduction="20000"/>
          </a:bodyPr>
          <a:lstStyle/>
          <a:p>
            <a:pPr algn="just" rtl="1">
              <a:lnSpc>
                <a:spcPct val="170000"/>
              </a:lnSpc>
            </a:pPr>
            <a:r>
              <a:rPr lang="fa-IR" dirty="0" smtClean="0"/>
              <a:t>شامل استوباکتر و گلوکونوباکتر می باشد.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مهمترین باکتری های تولید کننده اسید استیک شامل </a:t>
            </a:r>
            <a:r>
              <a:rPr lang="en-US" i="1" dirty="0" smtClean="0"/>
              <a:t>A. </a:t>
            </a:r>
            <a:r>
              <a:rPr lang="en-US" i="1" dirty="0" err="1" smtClean="0"/>
              <a:t>aceti</a:t>
            </a:r>
            <a:r>
              <a:rPr lang="fa-IR" i="1" dirty="0" smtClean="0"/>
              <a:t>، </a:t>
            </a:r>
            <a:r>
              <a:rPr lang="en-US" i="1" dirty="0" smtClean="0"/>
              <a:t>A. </a:t>
            </a:r>
            <a:r>
              <a:rPr lang="en-US" i="1" dirty="0" err="1" smtClean="0"/>
              <a:t>europaeus</a:t>
            </a:r>
            <a:r>
              <a:rPr lang="fa-IR" i="1" dirty="0" smtClean="0"/>
              <a:t>، </a:t>
            </a:r>
            <a:r>
              <a:rPr lang="en-US" i="1" dirty="0" smtClean="0"/>
              <a:t>A. </a:t>
            </a:r>
            <a:r>
              <a:rPr lang="en-US" i="1" dirty="0" err="1" smtClean="0"/>
              <a:t>hansenii</a:t>
            </a:r>
            <a:r>
              <a:rPr lang="fa-IR" i="1" dirty="0" smtClean="0"/>
              <a:t>، </a:t>
            </a:r>
            <a:r>
              <a:rPr lang="en-US" i="1" dirty="0" smtClean="0"/>
              <a:t>A. </a:t>
            </a:r>
            <a:r>
              <a:rPr lang="en-US" i="1" dirty="0" err="1" smtClean="0"/>
              <a:t>rancens</a:t>
            </a:r>
            <a:r>
              <a:rPr lang="fa-IR" i="1" dirty="0" smtClean="0"/>
              <a:t>، </a:t>
            </a:r>
            <a:r>
              <a:rPr lang="en-US" i="1" dirty="0" smtClean="0"/>
              <a:t>A. </a:t>
            </a:r>
            <a:r>
              <a:rPr lang="en-US" i="1" dirty="0" err="1" smtClean="0"/>
              <a:t>xylinum</a:t>
            </a:r>
            <a:r>
              <a:rPr lang="fa-IR" i="1" dirty="0" smtClean="0"/>
              <a:t>، </a:t>
            </a:r>
            <a:r>
              <a:rPr lang="en-US" i="1" dirty="0" smtClean="0"/>
              <a:t>G. </a:t>
            </a:r>
            <a:r>
              <a:rPr lang="en-US" i="1" dirty="0" err="1" smtClean="0"/>
              <a:t>oxydans</a:t>
            </a:r>
            <a:r>
              <a:rPr lang="fa-IR" i="1" dirty="0" smtClean="0"/>
              <a:t>، </a:t>
            </a:r>
            <a:r>
              <a:rPr lang="en-US" i="1" dirty="0" smtClean="0"/>
              <a:t>A. </a:t>
            </a:r>
            <a:r>
              <a:rPr lang="en-US" i="1" dirty="0" err="1" smtClean="0"/>
              <a:t>pasteurianum</a:t>
            </a:r>
            <a:r>
              <a:rPr lang="fa-IR" i="1" dirty="0" smtClean="0"/>
              <a:t> می باشد. </a:t>
            </a:r>
            <a:endParaRPr lang="fa-IR" dirty="0" smtClean="0"/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به دو گروه تقسیم می شوند:</a:t>
            </a:r>
          </a:p>
          <a:p>
            <a:pPr algn="just" rtl="1">
              <a:lnSpc>
                <a:spcPct val="170000"/>
              </a:lnSpc>
            </a:pPr>
            <a:r>
              <a:rPr lang="fa-IR" b="1" dirty="0" smtClean="0"/>
              <a:t>1) گروه </a:t>
            </a:r>
            <a:r>
              <a:rPr lang="en-US" b="1" dirty="0" err="1" smtClean="0"/>
              <a:t>peroxidans</a:t>
            </a:r>
            <a:r>
              <a:rPr lang="fa-IR" b="1" dirty="0" smtClean="0"/>
              <a:t> با </a:t>
            </a:r>
            <a:r>
              <a:rPr lang="en-US" b="1" dirty="0" err="1" smtClean="0"/>
              <a:t>overoxidans</a:t>
            </a:r>
            <a:r>
              <a:rPr lang="fa-IR" dirty="0" smtClean="0"/>
              <a:t> که شامل </a:t>
            </a:r>
            <a:r>
              <a:rPr lang="en-US" i="1" dirty="0" smtClean="0"/>
              <a:t>A. </a:t>
            </a:r>
            <a:r>
              <a:rPr lang="en-US" i="1" dirty="0" err="1" smtClean="0"/>
              <a:t>aceti</a:t>
            </a:r>
            <a:r>
              <a:rPr lang="fa-IR" i="1" dirty="0" smtClean="0"/>
              <a:t>، </a:t>
            </a:r>
            <a:r>
              <a:rPr lang="en-US" i="1" dirty="0" smtClean="0"/>
              <a:t>A. </a:t>
            </a:r>
            <a:r>
              <a:rPr lang="en-US" i="1" dirty="0" err="1" smtClean="0"/>
              <a:t>pasteurianum</a:t>
            </a:r>
            <a:r>
              <a:rPr lang="fa-IR" i="1" dirty="0" smtClean="0"/>
              <a:t> است</a:t>
            </a:r>
            <a:r>
              <a:rPr lang="fa-IR" dirty="0" smtClean="0"/>
              <a:t> و می توانند اسید استیک را به دی اکسید کربن و آب متابولیزه کنند. </a:t>
            </a:r>
          </a:p>
          <a:p>
            <a:pPr algn="just" rtl="1">
              <a:lnSpc>
                <a:spcPct val="170000"/>
              </a:lnSpc>
            </a:pPr>
            <a:r>
              <a:rPr lang="fa-IR" b="1" dirty="0" smtClean="0"/>
              <a:t>2) گروه </a:t>
            </a:r>
            <a:r>
              <a:rPr lang="en-US" b="1" dirty="0" err="1" smtClean="0"/>
              <a:t>suboxydans</a:t>
            </a:r>
            <a:r>
              <a:rPr lang="fa-IR" b="1" dirty="0" smtClean="0"/>
              <a:t> </a:t>
            </a:r>
            <a:r>
              <a:rPr lang="fa-IR" dirty="0" smtClean="0"/>
              <a:t>که شامل گونه های گلوکونوباکتر است و نمی توانند اسید االکل را اور اکسیدایز کنند. اینها الکل را بطور ناقص اکسیدا و تبدیل به اسید استیک (سرکه) می کنند.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مهمترین باکتری های تولید کننده سرکه شامل  </a:t>
            </a:r>
            <a:r>
              <a:rPr lang="en-US" i="1" dirty="0" smtClean="0"/>
              <a:t>A. </a:t>
            </a:r>
            <a:r>
              <a:rPr lang="en-US" i="1" dirty="0" err="1" smtClean="0"/>
              <a:t>Aceti</a:t>
            </a:r>
            <a:r>
              <a:rPr lang="fa-IR" i="1" dirty="0" smtClean="0"/>
              <a:t>، </a:t>
            </a:r>
            <a:r>
              <a:rPr lang="en-US" i="1" dirty="0" smtClean="0"/>
              <a:t>A. </a:t>
            </a:r>
            <a:r>
              <a:rPr lang="en-US" i="1" dirty="0" err="1" smtClean="0"/>
              <a:t>hansenii</a:t>
            </a:r>
            <a:r>
              <a:rPr lang="fa-IR" i="1" dirty="0" smtClean="0"/>
              <a:t>، و </a:t>
            </a:r>
            <a:r>
              <a:rPr lang="en-US" i="1" dirty="0" smtClean="0"/>
              <a:t>A. </a:t>
            </a:r>
            <a:r>
              <a:rPr lang="en-US" i="1" dirty="0" err="1" smtClean="0"/>
              <a:t>pasteurianum</a:t>
            </a:r>
            <a:r>
              <a:rPr lang="fa-IR" i="1" dirty="0" smtClean="0"/>
              <a:t> می باشد. </a:t>
            </a:r>
            <a:r>
              <a:rPr lang="fa-IR" dirty="0" smtClean="0"/>
              <a:t> 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532888"/>
            <a:ext cx="8229600" cy="3791712"/>
          </a:xfrm>
        </p:spPr>
        <p:txBody>
          <a:bodyPr>
            <a:normAutofit lnSpcReduction="10000"/>
          </a:bodyPr>
          <a:lstStyle/>
          <a:p>
            <a:pPr algn="just" rtl="1">
              <a:lnSpc>
                <a:spcPct val="150000"/>
              </a:lnSpc>
            </a:pPr>
            <a:r>
              <a:rPr lang="fa-IR" dirty="0" smtClean="0"/>
              <a:t>بر اساس واکنش های انجام شده، از هر مول اتانول، یک مول اسید استیک و یک مول آب تولید می شود.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بطور تئوری، هر یک گرم الکل، 1/304 گرم اسید استیک تولید می کند.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اما این حالت به ندرت اتفاق می افتد و در شرایط نادر بازده 1/1 بدست می آید.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معمولا از یک گالن اتانول 12% یک گالن سرکه 12/4 % بدست می آید. 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0175" y="514350"/>
            <a:ext cx="6343650" cy="207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تولید سرکه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rtl="1">
              <a:lnSpc>
                <a:spcPct val="150000"/>
              </a:lnSpc>
            </a:pPr>
            <a:r>
              <a:rPr lang="fa-IR" dirty="0" smtClean="0"/>
              <a:t>سه روش تولید سرکه شامل موارد زیر است: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1)روش </a:t>
            </a:r>
            <a:r>
              <a:rPr lang="en-US" dirty="0" smtClean="0"/>
              <a:t>Orleans</a:t>
            </a:r>
            <a:r>
              <a:rPr lang="fa-IR" dirty="0" smtClean="0"/>
              <a:t> یا کند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2) روش نشتی </a:t>
            </a:r>
            <a:r>
              <a:rPr lang="en-US" dirty="0" smtClean="0"/>
              <a:t>(Trickling)</a:t>
            </a:r>
            <a:r>
              <a:rPr lang="fa-IR" dirty="0" smtClean="0"/>
              <a:t> یا تند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3) تخمیر غوطه وری</a:t>
            </a:r>
            <a:endParaRPr lang="en-US" dirty="0" smtClean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066800"/>
          </a:xfrm>
        </p:spPr>
        <p:txBody>
          <a:bodyPr>
            <a:normAutofit/>
          </a:bodyPr>
          <a:lstStyle/>
          <a:p>
            <a:pPr algn="r" rtl="1"/>
            <a:r>
              <a:rPr lang="fa-IR" dirty="0" smtClean="0"/>
              <a:t>1)روش </a:t>
            </a:r>
            <a:r>
              <a:rPr lang="en-US" dirty="0" smtClean="0"/>
              <a:t>Orleans</a:t>
            </a:r>
            <a:r>
              <a:rPr lang="fa-IR" dirty="0" smtClean="0"/>
              <a:t> یا کند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279136"/>
          </a:xfrm>
        </p:spPr>
        <p:txBody>
          <a:bodyPr>
            <a:normAutofit fontScale="92500" lnSpcReduction="10000"/>
          </a:bodyPr>
          <a:lstStyle/>
          <a:p>
            <a:pPr algn="just" rtl="1">
              <a:lnSpc>
                <a:spcPct val="170000"/>
              </a:lnSpc>
            </a:pPr>
            <a:r>
              <a:rPr lang="fa-IR" dirty="0" smtClean="0"/>
              <a:t>در قدیمی ترین روش تولید سرکه، شراب در وت های باز ریخته می شد و باکتری های اسید استیک از هوا وارد لیکور شده و باعث تبدیل شراب به سرکه می شد.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بعدها، شراب در بشکه ها ریخته می شد و در فضای باز قرار داده می شد و برای شروع تخمیر کمی از سرکه قبلی به آن اضافه می شد. 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افزودن سرکه باعث پائین آمدن </a:t>
            </a:r>
            <a:r>
              <a:rPr lang="en-US" dirty="0" smtClean="0"/>
              <a:t>pH</a:t>
            </a:r>
            <a:r>
              <a:rPr lang="fa-IR" dirty="0" smtClean="0"/>
              <a:t> و جلوگیری از رشد میکروب های نامطلوب می شود همچنین تامین کننده باکتری های اسید استیک (بعنوان مایه) می باشد. 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rtl="1">
              <a:lnSpc>
                <a:spcPct val="170000"/>
              </a:lnSpc>
            </a:pPr>
            <a:r>
              <a:rPr lang="fa-IR" dirty="0" smtClean="0"/>
              <a:t>بشکه ها چوبی و به حجم 200 لیتر بودند. 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بشکه ها به اندازه دو سوم حجمشان پر می شدند تا هوای کافی برای تخمیر موجود باشد. 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لایه ضخیمی از باکتری ها در سطح شراب تشکیل می شد و طی 5 هفته آن را تبدیل به سرکه می کرد.  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583936"/>
          </a:xfrm>
        </p:spPr>
        <p:txBody>
          <a:bodyPr>
            <a:normAutofit/>
          </a:bodyPr>
          <a:lstStyle/>
          <a:p>
            <a:pPr algn="r" rtl="1">
              <a:lnSpc>
                <a:spcPct val="170000"/>
              </a:lnSpc>
            </a:pPr>
            <a:r>
              <a:rPr lang="fa-IR" dirty="0" smtClean="0"/>
              <a:t>هر هفته 10 تا 20 % سرکه از ته بشکه ها برداشت می شد و با شراب جدید جایگزین می شد. </a:t>
            </a:r>
          </a:p>
          <a:p>
            <a:pPr algn="r" rtl="1">
              <a:lnSpc>
                <a:spcPct val="170000"/>
              </a:lnSpc>
            </a:pPr>
            <a:r>
              <a:rPr lang="fa-IR" dirty="0" smtClean="0"/>
              <a:t>معمولا مجموعه ای از بشکه ها استفاده می شد و انتقال شراب از یک به بشکه به بشکه دیگر صورت می گرفت. </a:t>
            </a:r>
          </a:p>
          <a:p>
            <a:pPr algn="r" rtl="1">
              <a:lnSpc>
                <a:spcPct val="170000"/>
              </a:lnSpc>
            </a:pPr>
            <a:r>
              <a:rPr lang="fa-IR" dirty="0" smtClean="0"/>
              <a:t>معمولا بدلیل ضخیم شدن فیلم و گاهی بخاطر تکان خوردن بشکه ها، فیلم در بشکه ها غرق می شد. در چنین موارد باید فرایند متوقف و از نو شروع می شد. چون باکتری های اسید استیک هوازی اند.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325112"/>
          </a:xfrm>
        </p:spPr>
        <p:txBody>
          <a:bodyPr>
            <a:normAutofit fontScale="92500"/>
          </a:bodyPr>
          <a:lstStyle/>
          <a:p>
            <a:pPr algn="r" rtl="1">
              <a:lnSpc>
                <a:spcPct val="170000"/>
              </a:lnSpc>
            </a:pPr>
            <a:r>
              <a:rPr lang="fa-IR" dirty="0" smtClean="0"/>
              <a:t>با پیشنهاد پاستور (1868) قطعات الوار چوبی (شناور) در بشکه ها قرار داده شدند.</a:t>
            </a:r>
          </a:p>
          <a:p>
            <a:pPr algn="r" rtl="1">
              <a:lnSpc>
                <a:spcPct val="170000"/>
              </a:lnSpc>
            </a:pPr>
            <a:r>
              <a:rPr lang="fa-IR" dirty="0" smtClean="0"/>
              <a:t>به این ترتیب باکتری ها روی چوب چسبیده و همواره در سطح می مانند. </a:t>
            </a:r>
          </a:p>
          <a:p>
            <a:pPr algn="r" rtl="1">
              <a:lnSpc>
                <a:spcPct val="170000"/>
              </a:lnSpc>
            </a:pPr>
            <a:r>
              <a:rPr lang="fa-IR" dirty="0" smtClean="0"/>
              <a:t>بعدها بویژه در ناحیه </a:t>
            </a:r>
            <a:r>
              <a:rPr lang="en-US" dirty="0" smtClean="0"/>
              <a:t>Orleans</a:t>
            </a:r>
            <a:r>
              <a:rPr lang="fa-IR" dirty="0" smtClean="0"/>
              <a:t> فرانسه به منظور تسریع فرایند تخمیر، بشکه ها در اتاق های گرم یا انبارهای زیر زمینی قرار داده می شدند.</a:t>
            </a:r>
          </a:p>
          <a:p>
            <a:pPr algn="r" rtl="1">
              <a:lnSpc>
                <a:spcPct val="170000"/>
              </a:lnSpc>
            </a:pPr>
            <a:r>
              <a:rPr lang="fa-IR" dirty="0" smtClean="0"/>
              <a:t>به همین دلیل این روش به نام روش </a:t>
            </a:r>
            <a:r>
              <a:rPr lang="en-US" dirty="0" smtClean="0"/>
              <a:t>Orleans</a:t>
            </a:r>
            <a:r>
              <a:rPr lang="fa-IR" dirty="0" smtClean="0"/>
              <a:t> نامیده می شود. 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معایب این روش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rtl="1">
              <a:lnSpc>
                <a:spcPct val="150000"/>
              </a:lnSpc>
            </a:pPr>
            <a:r>
              <a:rPr lang="fa-IR" dirty="0" smtClean="0"/>
              <a:t>زمان آن طولانی بود به همین خاطر به آن روش کند هم گفته می شود.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بازده آن کمتر است. بازده آن 75 تا 85 % بازده تئوریکی است.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مادر سرکه به تدریج در بشکه ها انباشته می شد و فرایند را مختل می کرد.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سرکه بدست آمده کیفیت خوبی دارد اما بدلیل معایب ذکر شده امروزه بسیار کم از این روش استفاده می شود. </a:t>
            </a:r>
            <a:endParaRPr lang="en-US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1066800"/>
          </a:xfrm>
        </p:spPr>
        <p:txBody>
          <a:bodyPr/>
          <a:lstStyle/>
          <a:p>
            <a:pPr algn="r" rtl="1"/>
            <a:r>
              <a:rPr lang="fa-IR" dirty="0" smtClean="0"/>
              <a:t>2) روش ژنراتور نشتی یا تند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4898136"/>
          </a:xfrm>
        </p:spPr>
        <p:txBody>
          <a:bodyPr>
            <a:normAutofit/>
          </a:bodyPr>
          <a:lstStyle/>
          <a:p>
            <a:pPr algn="just" rtl="1">
              <a:lnSpc>
                <a:spcPct val="170000"/>
              </a:lnSpc>
            </a:pPr>
            <a:r>
              <a:rPr lang="fa-IR" dirty="0" smtClean="0"/>
              <a:t>ژنراتور نشتی مدرن شامل تانکی است که معمولا از جنس چوب سرو و گاهی استیل زنگ نزن می باشد. 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تانک شامل دو بخش است: بخش پرشده از خرده چوب و بخش جمع آوری که حجم آن یک پنجم حجم کل است و سرکه در آن جمع می شود. 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85950" y="395288"/>
            <a:ext cx="5372100" cy="606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7864"/>
            <a:ext cx="8229600" cy="4898136"/>
          </a:xfrm>
        </p:spPr>
        <p:txBody>
          <a:bodyPr>
            <a:normAutofit fontScale="92500" lnSpcReduction="10000"/>
          </a:bodyPr>
          <a:lstStyle/>
          <a:p>
            <a:pPr algn="just" rtl="1">
              <a:lnSpc>
                <a:spcPct val="170000"/>
              </a:lnSpc>
            </a:pPr>
            <a:r>
              <a:rPr lang="fa-IR" dirty="0" smtClean="0"/>
              <a:t>الکل از بالا روی خرده چوب ها پاشیده می شود و پس از نشت از بستر خرده چوب در بخش جمع آوری تجمع می یابد. 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استفاده از خرده چوب سطح زیادی را برای چسبیدن باکتری ها روی آنها ایجاد می کند. 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مخلوط اسید-سرکه بوسیله یک پمپ سرکوله و پس از عبور از یک تبادلگر حرارتی دوباره روی بستر چوبی پاشیده می شود. 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هوا از زیر بستر چوبی تزریق شده و به سمت بالا حرکت می کند. 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85950" y="395288"/>
            <a:ext cx="5372100" cy="606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42288"/>
            <a:ext cx="8229600" cy="4325112"/>
          </a:xfrm>
        </p:spPr>
        <p:txBody>
          <a:bodyPr>
            <a:normAutofit lnSpcReduction="10000"/>
          </a:bodyPr>
          <a:lstStyle/>
          <a:p>
            <a:pPr algn="just" rtl="1">
              <a:lnSpc>
                <a:spcPct val="170000"/>
              </a:lnSpc>
            </a:pPr>
            <a:r>
              <a:rPr lang="fa-IR" dirty="0" smtClean="0"/>
              <a:t>در تبادلگر حرارتی از آب خنک کننده برای تنظیم دما بین 29 تا 35 استفاده می شود. 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اگر سرعت جریان هوا زیاد باشد، مقدار زیادی الکل و سرکه تبخیر شده و همراه هوا خارج می شود. 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مقدار اتانول در هیچ شرایطی نباید کمتر از 0/3 تا 0/5 % باشد در غیر اینصورت باکتری ها می میرند. 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rtl="1">
              <a:lnSpc>
                <a:spcPct val="150000"/>
              </a:lnSpc>
            </a:pPr>
            <a:r>
              <a:rPr lang="fa-IR" dirty="0" smtClean="0"/>
              <a:t>سیستم نشتی مجهز به سیرکولاسیون، کارآیی بالایی (91 تا 92 %) دارد و قادر به تولید 500 تا 1000 گالن سرکه با گرین 100 در هر 24 ساعت است.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اگرچه خرده چوب ها ممکن است به مرور زمان نرم شوند اما در صورت نگهداری مناسب دستگاه، می توان 20 تا 30 سال از آن استفاده کرد. </a:t>
            </a:r>
          </a:p>
          <a:p>
            <a:pPr algn="just" rtl="1">
              <a:lnSpc>
                <a:spcPct val="150000"/>
              </a:lnSpc>
            </a:pPr>
            <a:endParaRPr lang="en-US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35864"/>
            <a:ext cx="8229600" cy="6574536"/>
          </a:xfrm>
        </p:spPr>
        <p:txBody>
          <a:bodyPr>
            <a:normAutofit fontScale="92500" lnSpcReduction="20000"/>
          </a:bodyPr>
          <a:lstStyle/>
          <a:p>
            <a:pPr algn="just" rtl="1">
              <a:lnSpc>
                <a:spcPct val="160000"/>
              </a:lnSpc>
            </a:pPr>
            <a:r>
              <a:rPr lang="fa-IR" dirty="0" smtClean="0"/>
              <a:t>در صورت تولید سرکه شراب یا سرکه سایدر نیاز به افزودن مواد مغذی نیست.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/>
              <a:t>اما در صورت تولید سرکه تقطیری که از اتانول تقطیر شده یا سنتزی تولید می شود، مقدار کمی قندهای ساده، نمک های معدنی و گاهی عصاره مخمر افزوده می شود. 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/>
              <a:t>در صورت استفاده از الکل سفید، استوباکتر زایلینوم کمتر رشد کرده و تولید اسلایم کمتر است. بنابراین ژنراتور دیرتر بلوکه می شود و عمر آن بیشتر خواهد بود. 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/>
              <a:t>اسیدیته سرکه بدست آمده 12 % است. اگر اسیدیته بیشتر شود، تولید کم می شود. 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/>
              <a:t>برای تنظیم درصد اسید سرکه، جریان الکل ورودی تنظیم می شود طوری که غلظت الکل باقیمانده بیشتر از 0/5 % نشود.   </a:t>
            </a:r>
            <a:endParaRPr lang="en-US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066800"/>
          </a:xfrm>
        </p:spPr>
        <p:txBody>
          <a:bodyPr/>
          <a:lstStyle/>
          <a:p>
            <a:pPr algn="r" rtl="1"/>
            <a:r>
              <a:rPr lang="fa-IR" dirty="0" smtClean="0"/>
              <a:t>3-روش غوطه وری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219200"/>
            <a:ext cx="8534400" cy="5410200"/>
          </a:xfrm>
        </p:spPr>
        <p:txBody>
          <a:bodyPr>
            <a:normAutofit fontScale="85000" lnSpcReduction="10000"/>
          </a:bodyPr>
          <a:lstStyle/>
          <a:p>
            <a:pPr algn="just" rtl="1">
              <a:lnSpc>
                <a:spcPct val="160000"/>
              </a:lnSpc>
            </a:pPr>
            <a:r>
              <a:rPr lang="fa-IR" dirty="0" smtClean="0"/>
              <a:t>در این روش هوادهی بسیار بالا نیاز است و تعداد باکتری های رشد کرده بسیار زیاد است. 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/>
              <a:t>اگر هوادهی قطع شود، بدلیل اسیدیته بالای محیط، طی 30 ثانیه باکتری ها می میرند. 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/>
              <a:t>از سوی دیگر بدلیل تولید گرمای بسیار زیاد (حدود 30000 کالری به ازای هر گالن اتانول) طی فرایند از یک سیستم سرمایشی مناسب باید استفاده شود. 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/>
              <a:t>تعداد اولیه سلول ها 10</a:t>
            </a:r>
            <a:r>
              <a:rPr lang="fa-IR" baseline="30000" dirty="0" smtClean="0"/>
              <a:t>8</a:t>
            </a:r>
            <a:r>
              <a:rPr lang="fa-IR" dirty="0" smtClean="0"/>
              <a:t> × 1/5 در </a:t>
            </a:r>
            <a:r>
              <a:rPr lang="en-US" dirty="0" smtClean="0"/>
              <a:t>ml</a:t>
            </a:r>
            <a:r>
              <a:rPr lang="fa-IR" dirty="0" smtClean="0"/>
              <a:t> است و پس از یک سیکل تخمیر به 10</a:t>
            </a:r>
            <a:r>
              <a:rPr lang="fa-IR" baseline="30000" dirty="0" smtClean="0"/>
              <a:t>8</a:t>
            </a:r>
            <a:r>
              <a:rPr lang="fa-IR" dirty="0" smtClean="0"/>
              <a:t> × 2/25</a:t>
            </a:r>
            <a:r>
              <a:rPr lang="en-US" dirty="0" smtClean="0"/>
              <a:t> </a:t>
            </a:r>
            <a:r>
              <a:rPr lang="fa-IR" dirty="0" smtClean="0"/>
              <a:t> در </a:t>
            </a:r>
            <a:r>
              <a:rPr lang="en-US" dirty="0" smtClean="0"/>
              <a:t>ml</a:t>
            </a:r>
            <a:r>
              <a:rPr lang="fa-IR" dirty="0" smtClean="0"/>
              <a:t> می رسد.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/>
              <a:t>بدلیل تعداد زیاد سلول های رشد کرده طی تخمیر، همه سرکه های بدست آمده از روش غوطه وری کدرند و باید فیلتر شوند. 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066800"/>
          </a:xfrm>
        </p:spPr>
        <p:txBody>
          <a:bodyPr>
            <a:normAutofit/>
          </a:bodyPr>
          <a:lstStyle/>
          <a:p>
            <a:pPr algn="r" rtl="1"/>
            <a:r>
              <a:rPr lang="fa-IR" dirty="0" smtClean="0"/>
              <a:t>الف-راکتور </a:t>
            </a:r>
            <a:r>
              <a:rPr lang="en-US" b="1" dirty="0" err="1" smtClean="0"/>
              <a:t>Frings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5050536"/>
          </a:xfrm>
        </p:spPr>
        <p:txBody>
          <a:bodyPr>
            <a:normAutofit fontScale="85000" lnSpcReduction="20000"/>
          </a:bodyPr>
          <a:lstStyle/>
          <a:p>
            <a:pPr algn="just" rtl="1">
              <a:lnSpc>
                <a:spcPct val="150000"/>
              </a:lnSpc>
            </a:pPr>
            <a:r>
              <a:rPr lang="fa-IR" dirty="0" smtClean="0"/>
              <a:t>در سال 1949 معرفی شد و بسیاری از سرکه دنیا با استفاده از این راکتور تولید می شود.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این راکتور شامل یک تانک استیل مجهز به کویل داخلی، یک آژیتاتور سرعت بالا که از ته مخزن وصل شده است می باشد.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این فرمانتور نیاز به هوای فشرده ندارد و طراحی آن بگونه ای است که هوا به درون آن کشیده می شود.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هوا از بالا وارد و به درون راکتور مکیده و بوسیله آژیتاتور در لیکور پخش می شود. 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دما معمولا 30 درجه است اگرچه برخی سوش ها دماهای بالاتر را نیز تحمل می کنند.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کف ایجاد شده بوسیله یک کف شکن اتوماتیک شکسته می شود. </a:t>
            </a:r>
            <a:endParaRPr lang="en-US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4600" y="152399"/>
            <a:ext cx="4419600" cy="66469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16864"/>
            <a:ext cx="8229600" cy="5660136"/>
          </a:xfrm>
        </p:spPr>
        <p:txBody>
          <a:bodyPr>
            <a:normAutofit fontScale="92500" lnSpcReduction="20000"/>
          </a:bodyPr>
          <a:lstStyle/>
          <a:p>
            <a:pPr algn="just" rtl="1">
              <a:lnSpc>
                <a:spcPct val="170000"/>
              </a:lnSpc>
            </a:pPr>
            <a:r>
              <a:rPr lang="fa-IR" dirty="0" smtClean="0"/>
              <a:t>در این روش از نژادهای خاص که قادر به رشد خوب در کشت های سوسپانسیون حباب های هوا هستند استفاده می شود. 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فرایند به شکل بچ انجام می شود و زمان چرخه تولید سرکه 12 %، 35 ساعت است. 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غلظت اسید استیک در خوراک اولیه فرمانتور 7 تا 10 % و غلظت الکل 5 % است. چون غلظت الکل بالاتر اثر بازدارنده دارد. 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با استفاده از یک الکوگراف غلظت الکل بطور پیوسته چک شده و هر وقت غلظت الکل به کمتر از 0/2 درصد </a:t>
            </a:r>
            <a:r>
              <a:rPr lang="en-US" dirty="0" smtClean="0"/>
              <a:t>(v/v)</a:t>
            </a:r>
            <a:r>
              <a:rPr lang="fa-IR" dirty="0" smtClean="0"/>
              <a:t> برسد، حدود یک سوم محصول برداشت می شود و دوباره خوراک تازه به آن افزوده می شود. 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431536"/>
          </a:xfrm>
        </p:spPr>
        <p:txBody>
          <a:bodyPr>
            <a:normAutofit/>
          </a:bodyPr>
          <a:lstStyle/>
          <a:p>
            <a:pPr algn="just" rtl="1">
              <a:lnSpc>
                <a:spcPct val="170000"/>
              </a:lnSpc>
            </a:pPr>
            <a:r>
              <a:rPr lang="fa-IR" dirty="0" smtClean="0"/>
              <a:t>ژنراتورهای جدیدتر به شکل نیمه پیوسته نیز قادر به فعالیتند. 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در این سیستم، الکوگراف غلظت الکل را بطور اتوماتیک اندازه گیری کرده و در صورت مناسب بودن غلظت، شیر تخلیه سرکه بطور اتوماتیک باز می شود. 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پس از تخلیه سرکه به مقدار مناسب، شیر ورود خوراک باز می شود. دمای فرمانتور نیز با استفاده از کویل ثابت نگه داشته می شود. 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یک سیکل تولید 24 تا 48 ساعت طول می کشد. </a:t>
            </a:r>
            <a:endParaRPr lang="en-US" dirty="0" smtClean="0"/>
          </a:p>
          <a:p>
            <a:endParaRPr lang="fa-IR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066800"/>
          </a:xfrm>
        </p:spPr>
        <p:txBody>
          <a:bodyPr/>
          <a:lstStyle/>
          <a:p>
            <a:pPr algn="r" rtl="1"/>
            <a:r>
              <a:rPr lang="fa-IR" dirty="0" smtClean="0"/>
              <a:t>مزایا و معایب ژنراتور </a:t>
            </a:r>
            <a:r>
              <a:rPr lang="en-US" dirty="0" smtClean="0"/>
              <a:t>Fringe</a:t>
            </a:r>
            <a:r>
              <a:rPr lang="fa-IR" dirty="0" smtClean="0"/>
              <a:t> (استاتور)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5202936"/>
          </a:xfrm>
        </p:spPr>
        <p:txBody>
          <a:bodyPr>
            <a:normAutofit fontScale="85000" lnSpcReduction="10000"/>
          </a:bodyPr>
          <a:lstStyle/>
          <a:p>
            <a:pPr algn="r" rtl="1">
              <a:lnSpc>
                <a:spcPct val="160000"/>
              </a:lnSpc>
            </a:pPr>
            <a:r>
              <a:rPr lang="fa-IR" dirty="0" smtClean="0"/>
              <a:t>کارآیی آن بیشتر (گاهی 10 برابر) از ژنراتور نشتی است. </a:t>
            </a:r>
          </a:p>
          <a:p>
            <a:pPr algn="r" rtl="1">
              <a:lnSpc>
                <a:spcPct val="160000"/>
              </a:lnSpc>
            </a:pPr>
            <a:r>
              <a:rPr lang="fa-IR" dirty="0" smtClean="0"/>
              <a:t>کیفیت سرکه تولید یکنواخت و ثابت است. </a:t>
            </a:r>
          </a:p>
          <a:p>
            <a:pPr algn="r" rtl="1">
              <a:lnSpc>
                <a:spcPct val="160000"/>
              </a:lnSpc>
            </a:pPr>
            <a:r>
              <a:rPr lang="fa-IR" dirty="0" smtClean="0"/>
              <a:t>در مقایسه با روش نشتی فضای کمتری (حدود یک ششم) نیاز دارد. </a:t>
            </a:r>
          </a:p>
          <a:p>
            <a:pPr algn="r" rtl="1">
              <a:lnSpc>
                <a:spcPct val="160000"/>
              </a:lnSpc>
            </a:pPr>
            <a:r>
              <a:rPr lang="fa-IR" dirty="0" smtClean="0"/>
              <a:t>تولید انواع سرکه و تغییر از یک نوع به نوع دیگر سرکه آسان تر و ارزان تر است.</a:t>
            </a:r>
          </a:p>
          <a:p>
            <a:pPr algn="r" rtl="1">
              <a:lnSpc>
                <a:spcPct val="160000"/>
              </a:lnSpc>
            </a:pPr>
            <a:r>
              <a:rPr lang="fa-IR" dirty="0" smtClean="0"/>
              <a:t>پیوسته سازی و اتوماسیون استاتور راحت تر از ژنراتور نشتی است. </a:t>
            </a:r>
          </a:p>
          <a:p>
            <a:pPr algn="r" rtl="1">
              <a:lnSpc>
                <a:spcPct val="160000"/>
              </a:lnSpc>
            </a:pPr>
            <a:r>
              <a:rPr lang="fa-IR" dirty="0" smtClean="0"/>
              <a:t>در صورت قطع برق، باکتری ها بسیار سریع مرده و فرایند کاملا متوقف می شود.</a:t>
            </a:r>
          </a:p>
          <a:p>
            <a:pPr algn="r" rtl="1">
              <a:lnSpc>
                <a:spcPct val="160000"/>
              </a:lnSpc>
            </a:pPr>
            <a:r>
              <a:rPr lang="fa-IR" dirty="0" smtClean="0"/>
              <a:t>نرخ مصرف انرژی آن بیشتر است. با این حال برخی معتقدند مصرف انرژی کل آن به ازای هر گالن اسید استیک تولید شده کمتر است. </a:t>
            </a:r>
            <a:endParaRPr lang="fa-IR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066800"/>
          </a:xfrm>
        </p:spPr>
        <p:txBody>
          <a:bodyPr/>
          <a:lstStyle/>
          <a:p>
            <a:pPr algn="r" rtl="1"/>
            <a:r>
              <a:rPr lang="fa-IR" dirty="0" smtClean="0"/>
              <a:t>ب-کاویتاتور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371600"/>
            <a:ext cx="8610600" cy="5202936"/>
          </a:xfrm>
        </p:spPr>
        <p:txBody>
          <a:bodyPr>
            <a:normAutofit fontScale="92500"/>
          </a:bodyPr>
          <a:lstStyle/>
          <a:p>
            <a:pPr algn="just" rtl="1">
              <a:lnSpc>
                <a:spcPct val="150000"/>
              </a:lnSpc>
            </a:pPr>
            <a:r>
              <a:rPr lang="fa-IR" dirty="0" smtClean="0"/>
              <a:t>در ابتدا برای تصفیه فاضلاب طراحی شده بود اما بعد برای سرکه هم استفاده شد.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از بسیاری جهات شبیه استاتور است با این تفاوت که همزن آن از بالا وصل شده است.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به شکل پیوسته کار می کند و برای تولید سایدر یا سرکه های با گرین پائین استفاده می شود.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برای تولید سرکه با گرین بالا کاربرد ندارد و در 1969 ساخت آن متوقف شده است.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نمونه هایی از این فرمانتورها در امریکا و ژاپن هنوز وجود دارد. </a:t>
            </a:r>
            <a:endParaRPr lang="fa-IR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066800"/>
          </a:xfrm>
        </p:spPr>
        <p:txBody>
          <a:bodyPr/>
          <a:lstStyle/>
          <a:p>
            <a:pPr algn="r" rtl="1"/>
            <a:r>
              <a:rPr lang="fa-IR" dirty="0" smtClean="0"/>
              <a:t>ج-فرمانتور برجی 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5126736"/>
          </a:xfrm>
        </p:spPr>
        <p:txBody>
          <a:bodyPr>
            <a:normAutofit lnSpcReduction="10000"/>
          </a:bodyPr>
          <a:lstStyle/>
          <a:p>
            <a:pPr algn="just" rtl="1">
              <a:lnSpc>
                <a:spcPct val="150000"/>
              </a:lnSpc>
            </a:pPr>
            <a:r>
              <a:rPr lang="fa-IR" dirty="0" smtClean="0"/>
              <a:t>در انگلستان و برای تولید آبجو، سرکه و اسید سیتریک ساخته شده است.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قطر آن 2 فوت، طول آن 20 فوت است و یک محفظه انبساط به قطر 4 فوت و طول 6 فوت دارد.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هوادهی از طریق یک صفحه مشبک انجام می شود.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قادر به تولید یک میلیون گالن سرکه 5 % در سال است.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معمولا یک ماه طول می کشد تا استوباکتر با این فرمانتور سازگار شود. 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می تواند به شکل بچ، نیمه پیوسته یا پیوسته کار کند. 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066800"/>
          </a:xfrm>
        </p:spPr>
        <p:txBody>
          <a:bodyPr/>
          <a:lstStyle/>
          <a:p>
            <a:pPr algn="r" rtl="1"/>
            <a:r>
              <a:rPr lang="fa-IR" dirty="0" smtClean="0"/>
              <a:t>فرایند سرکه پس از تخمیر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197864"/>
            <a:ext cx="8534400" cy="5355336"/>
          </a:xfrm>
        </p:spPr>
        <p:txBody>
          <a:bodyPr>
            <a:normAutofit fontScale="77500" lnSpcReduction="20000"/>
          </a:bodyPr>
          <a:lstStyle/>
          <a:p>
            <a:pPr algn="just" rtl="1">
              <a:lnSpc>
                <a:spcPct val="170000"/>
              </a:lnSpc>
            </a:pPr>
            <a:r>
              <a:rPr lang="fa-IR" b="1" dirty="0" smtClean="0">
                <a:solidFill>
                  <a:srgbClr val="C00000"/>
                </a:solidFill>
              </a:rPr>
              <a:t>1) شفاف سازی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در صورت نیاز به رقیق سازی ابتدا رقیق می شود. 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پس از تخمیر، با افزودن خاک دیاتومه یا بنتونیت و سپس فیلتراسیون، سلول ها و مواد معلق از سرکه جدا می شود.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در صورت نیاز به رنگبری از فروسیانید پتاسیم استفاده می شود. </a:t>
            </a:r>
          </a:p>
          <a:p>
            <a:pPr algn="just" rtl="1">
              <a:lnSpc>
                <a:spcPct val="170000"/>
              </a:lnSpc>
            </a:pPr>
            <a:endParaRPr lang="fa-IR" dirty="0" smtClean="0"/>
          </a:p>
          <a:p>
            <a:pPr algn="just" rtl="1">
              <a:lnSpc>
                <a:spcPct val="170000"/>
              </a:lnSpc>
            </a:pPr>
            <a:r>
              <a:rPr lang="fa-IR" b="1" dirty="0" smtClean="0">
                <a:solidFill>
                  <a:srgbClr val="C00000"/>
                </a:solidFill>
              </a:rPr>
              <a:t>2)پاستوریزاسیون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در دمای 60 تا 65 به مدت 30 دقیقه یا 75 تا 80 به مدت 30 تا 40 ثانیه انجام می شود. 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در صورت نیاز به تغلیظ از طریق انجماد تغلیظ می شود. 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4336"/>
          </a:xfrm>
        </p:spPr>
        <p:txBody>
          <a:bodyPr>
            <a:normAutofit/>
          </a:bodyPr>
          <a:lstStyle/>
          <a:p>
            <a:pPr algn="just" rtl="1">
              <a:lnSpc>
                <a:spcPct val="170000"/>
              </a:lnSpc>
            </a:pPr>
            <a:r>
              <a:rPr lang="fa-IR" b="1" dirty="0" smtClean="0">
                <a:solidFill>
                  <a:srgbClr val="C00000"/>
                </a:solidFill>
              </a:rPr>
              <a:t>3) بطری کردن: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قبل از بطری کردن ممکن است 50 تا 1000 پی پی ام دی اکسید گوگرد افزوده شود. 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/>
              <a:t>اسید سولفورو اثر بیشتری روی باکتری ها و کپک ها دارد و اثرش روی مخمرها کمتر است. افزودن آن به فراورده های تخمیری از رشد میکروب های نامناسب جلوگیری می کند. </a:t>
            </a:r>
          </a:p>
          <a:p>
            <a:endParaRPr lang="fa-IR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Farsi Mitra Nazanin Times">
      <a:majorFont>
        <a:latin typeface="Times New Roman"/>
        <a:ea typeface=""/>
        <a:cs typeface="B Mitra"/>
      </a:majorFont>
      <a:minorFont>
        <a:latin typeface="Times New Roman"/>
        <a:ea typeface=""/>
        <a:cs typeface="B Nazanin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1454</TotalTime>
  <Words>2984</Words>
  <Application>Microsoft Office PowerPoint</Application>
  <PresentationFormat>On-screen Show (4:3)</PresentationFormat>
  <Paragraphs>180</Paragraphs>
  <Slides>42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3" baseType="lpstr">
      <vt:lpstr>Urban</vt:lpstr>
      <vt:lpstr>بنام خدا</vt:lpstr>
      <vt:lpstr>فصل هفتم</vt:lpstr>
      <vt:lpstr>PowerPoint Presentation</vt:lpstr>
      <vt:lpstr>PowerPoint Presentation</vt:lpstr>
      <vt:lpstr>کاربردهای سرکه</vt:lpstr>
      <vt:lpstr>PowerPoint Presentation</vt:lpstr>
      <vt:lpstr>مقدار اسید استیک در سرکه</vt:lpstr>
      <vt:lpstr>انواع سرکه</vt:lpstr>
      <vt:lpstr>مهمترین انواع سرکه:</vt:lpstr>
      <vt:lpstr>PowerPoint Presentation</vt:lpstr>
      <vt:lpstr>PowerPoint Presentation</vt:lpstr>
      <vt:lpstr>PowerPoint Presentation</vt:lpstr>
      <vt:lpstr>PowerPoint Presentation</vt:lpstr>
      <vt:lpstr>میکروب های تخمیر کننده</vt:lpstr>
      <vt:lpstr>PowerPoint Presentation</vt:lpstr>
      <vt:lpstr>PowerPoint Presentation</vt:lpstr>
      <vt:lpstr>ویژگی های گونه های مناسب:</vt:lpstr>
      <vt:lpstr>باکتری های اسید استیک</vt:lpstr>
      <vt:lpstr>PowerPoint Presentation</vt:lpstr>
      <vt:lpstr>تولید سرکه</vt:lpstr>
      <vt:lpstr>1)روش Orleans یا کند</vt:lpstr>
      <vt:lpstr>PowerPoint Presentation</vt:lpstr>
      <vt:lpstr>PowerPoint Presentation</vt:lpstr>
      <vt:lpstr>PowerPoint Presentation</vt:lpstr>
      <vt:lpstr>معایب این روش</vt:lpstr>
      <vt:lpstr>2) روش ژنراتور نشتی یا تند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3-روش غوطه وری</vt:lpstr>
      <vt:lpstr>الف-راکتور Frings</vt:lpstr>
      <vt:lpstr>PowerPoint Presentation</vt:lpstr>
      <vt:lpstr>PowerPoint Presentation</vt:lpstr>
      <vt:lpstr>PowerPoint Presentation</vt:lpstr>
      <vt:lpstr>مزایا و معایب ژنراتور Fringe (استاتور)</vt:lpstr>
      <vt:lpstr>ب-کاویتاتور</vt:lpstr>
      <vt:lpstr>ج-فرمانتور برجی </vt:lpstr>
      <vt:lpstr>فرایند سرکه پس از تخمیر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فصل هفتم</dc:title>
  <dc:creator>Farjam</dc:creator>
  <cp:lastModifiedBy>Windows User</cp:lastModifiedBy>
  <cp:revision>91</cp:revision>
  <dcterms:created xsi:type="dcterms:W3CDTF">2006-08-16T00:00:00Z</dcterms:created>
  <dcterms:modified xsi:type="dcterms:W3CDTF">2020-05-31T21:31:13Z</dcterms:modified>
</cp:coreProperties>
</file>