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92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91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CFBA2C3-DAA5-4ACA-86F8-583C5208CC20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D8C9396-D7B1-4A28-8A1B-76EAD9FF0D89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810313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AA2CC24-B8F1-4179-B5FB-16CA2E726168}" type="datetime1">
              <a:rPr lang="en-US" smtClean="0"/>
              <a:t>4/27/2020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206-C7C4-453C-802A-8EB5E843EFC8}" type="datetime1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3BF92-3A2F-435B-96D9-DDFD0F74AE2E}" type="datetime1">
              <a:rPr lang="en-US" smtClean="0"/>
              <a:t>4/27/2020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593899D-CCA9-4BE9-B5BD-6F1C59C99233}" type="datetime1">
              <a:rPr lang="en-US" smtClean="0"/>
              <a:t>4/27/2020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A2FF6E-16D3-4F6D-A6D3-4A8539C0E146}" type="datetime1">
              <a:rPr lang="en-US" smtClean="0"/>
              <a:t>4/27/2020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35F1A-70D5-4B0A-A857-68A661BCC95C}" type="datetime1">
              <a:rPr lang="en-US" smtClean="0"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E14AC-70B4-4280-B9D5-8D8686AF4115}" type="datetime1">
              <a:rPr lang="en-US" smtClean="0"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4CD3-AE8D-4CD6-911C-29A1C739C8C7}" type="datetime1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64A25DA-E496-4950-8A17-13514BA656D5}" type="datetime1">
              <a:rPr lang="en-US" smtClean="0"/>
              <a:t>4/27/2020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2D118-2A26-4D12-A144-8E3E39BA3321}" type="datetime1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EC70D5-544F-4684-B0AB-B9ECD40775E3}" type="datetime1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DF95AA4-FDA3-4821-8A8F-4318CDD931F1}" type="datetime1">
              <a:rPr lang="en-US" smtClean="0"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BD22685-606D-4808-A3E9-E95E7F0A194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406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3600" dirty="0" smtClean="0"/>
              <a:t>آناتومی و فیزیولوژی تنفسی: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/>
              <a:t>راه </a:t>
            </a:r>
            <a:r>
              <a:rPr lang="fa-IR" sz="2400" dirty="0"/>
              <a:t>هوایی :</a:t>
            </a:r>
            <a:endParaRPr lang="en-US" sz="2400" dirty="0"/>
          </a:p>
          <a:p>
            <a:pPr marL="457200" indent="-457200" algn="ctr" rtl="1">
              <a:buNone/>
            </a:pPr>
            <a:r>
              <a:rPr lang="fa-IR" sz="2400" dirty="0"/>
              <a:t>فوقانی </a:t>
            </a:r>
            <a:r>
              <a:rPr lang="fa-IR" sz="2400" dirty="0" smtClean="0"/>
              <a:t>                                            (</a:t>
            </a:r>
            <a:r>
              <a:rPr lang="fa-IR" sz="2400" dirty="0"/>
              <a:t>بینی , حلق, حنجره و اپی گلوت) </a:t>
            </a:r>
            <a:r>
              <a:rPr lang="fa-IR" sz="2400" dirty="0" smtClean="0"/>
              <a:t>                                 گرم </a:t>
            </a:r>
            <a:r>
              <a:rPr lang="fa-IR" sz="2400" dirty="0"/>
              <a:t>و صاف و مرطوب کردن هوای دمی</a:t>
            </a:r>
            <a:endParaRPr lang="en-US" sz="2400" dirty="0"/>
          </a:p>
          <a:p>
            <a:pPr marL="457200" indent="-457200" algn="r" rtl="1">
              <a:buNone/>
            </a:pPr>
            <a:r>
              <a:rPr lang="fa-IR" sz="2400" dirty="0" smtClean="0"/>
              <a:t>تحتانی              ( </a:t>
            </a:r>
            <a:r>
              <a:rPr lang="fa-IR" sz="2000" dirty="0"/>
              <a:t>برونشیال راست و چپ, برونشیول ای انتهایی و مژک ها </a:t>
            </a:r>
            <a:r>
              <a:rPr lang="fa-IR" sz="2400" dirty="0" smtClean="0"/>
              <a:t>)</a:t>
            </a:r>
          </a:p>
          <a:p>
            <a:pPr marL="457200" indent="-457200" algn="ctr" rtl="1">
              <a:buNone/>
            </a:pPr>
            <a:r>
              <a:rPr lang="fa-IR" sz="2400" dirty="0" smtClean="0"/>
              <a:t>انتقال </a:t>
            </a:r>
            <a:r>
              <a:rPr lang="fa-IR" sz="2400" dirty="0"/>
              <a:t>هوای تمیز و تولید </a:t>
            </a:r>
            <a:r>
              <a:rPr lang="fa-IR" sz="2400" dirty="0" smtClean="0"/>
              <a:t>سورکفانت</a:t>
            </a:r>
          </a:p>
          <a:p>
            <a:pPr marL="457200" indent="-457200" algn="ctr" rtl="1">
              <a:buNone/>
            </a:pPr>
            <a:endParaRPr lang="fa-IR" sz="2400" dirty="0"/>
          </a:p>
          <a:p>
            <a:pPr marL="457200" indent="-457200" algn="ctr" rtl="1">
              <a:buNone/>
            </a:pPr>
            <a:endParaRPr lang="en-US" sz="2400" dirty="0"/>
          </a:p>
          <a:p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rot="10800000">
            <a:off x="5105400" y="2209800"/>
            <a:ext cx="1981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>
            <a:off x="6705600" y="2667000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>
            <a:off x="7010400" y="31242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>
            <a:off x="6858000" y="3505200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1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800" y="3810000"/>
            <a:ext cx="4876800" cy="2514600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3600" dirty="0" smtClean="0"/>
              <a:t>عوامل موثر بر عملکرد مناسب تنفس: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2400" dirty="0" smtClean="0"/>
              <a:t>تکامل </a:t>
            </a:r>
            <a:r>
              <a:rPr lang="fa-IR" sz="2400" dirty="0"/>
              <a:t>(اسکلیوزیس) احتباس هوا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بیماری قلبی و کلیوی 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کم خونی </a:t>
            </a:r>
            <a:endParaRPr lang="fa-IR" sz="2400" dirty="0" smtClean="0"/>
          </a:p>
          <a:p>
            <a:pPr algn="r" rtl="1">
              <a:buNone/>
            </a:pPr>
            <a:r>
              <a:rPr lang="fa-IR" sz="2400" dirty="0" smtClean="0"/>
              <a:t>مشتقات </a:t>
            </a:r>
            <a:r>
              <a:rPr lang="fa-IR" sz="2400" dirty="0"/>
              <a:t>تریاک( تحریک بصل نخاع)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شیوه زندگی : فعالیت , کشیدن سیگار, آلودگی محیط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سلامت روان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/>
              <a:t>فرایند پرستاری: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/>
              <a:t>بررسی:</a:t>
            </a:r>
            <a:endParaRPr lang="en-US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تاریخچه سلامتی(مهمترین): </a:t>
            </a:r>
            <a:r>
              <a:rPr lang="fa-IR" sz="2400" dirty="0"/>
              <a:t>تست آزمایشگاهی, توانایی بیمار, ماهیت بیماری, علائم و نشانه های همراه آن, تاثیر بر فعالیت </a:t>
            </a:r>
            <a:endParaRPr lang="en-US" sz="2400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بررسی جسمی: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sz="2400" dirty="0" smtClean="0">
                <a:solidFill>
                  <a:srgbClr val="FF0000"/>
                </a:solidFill>
              </a:rPr>
              <a:t>مشاهده </a:t>
            </a:r>
            <a:r>
              <a:rPr lang="fa-IR" sz="2400" dirty="0">
                <a:solidFill>
                  <a:srgbClr val="FF0000"/>
                </a:solidFill>
              </a:rPr>
              <a:t>: </a:t>
            </a:r>
            <a:r>
              <a:rPr lang="fa-IR" sz="2400" dirty="0"/>
              <a:t>ساختمان طبیعی ریه</a:t>
            </a:r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لمس: </a:t>
            </a:r>
            <a:r>
              <a:rPr lang="fa-IR" sz="2400" dirty="0"/>
              <a:t>تقارن, حرارت پوست , کریپتاسیون </a:t>
            </a:r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دق: </a:t>
            </a:r>
            <a:r>
              <a:rPr lang="fa-IR" sz="2400" dirty="0"/>
              <a:t>شدت و کیفیت رزونانس</a:t>
            </a:r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سمع: </a:t>
            </a:r>
            <a:r>
              <a:rPr lang="fa-IR" sz="2400" dirty="0"/>
              <a:t>صدای طبیعی وزیوکولار و برونشیال و برونکو وزیکولار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sz="4000" dirty="0" smtClean="0"/>
              <a:t>روش های تشخیصی: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sz="2400" dirty="0" smtClean="0"/>
              <a:t>اسپیرومتری</a:t>
            </a:r>
            <a:endParaRPr lang="en-US" sz="2400" dirty="0"/>
          </a:p>
          <a:p>
            <a:pPr algn="r" rtl="1"/>
            <a:r>
              <a:rPr lang="fa-IR" sz="2400" dirty="0"/>
              <a:t>گاز های خون شریانی</a:t>
            </a:r>
            <a:endParaRPr lang="en-US" sz="2400" dirty="0"/>
          </a:p>
          <a:p>
            <a:pPr algn="r" rtl="1"/>
            <a:r>
              <a:rPr lang="fa-IR" sz="2400" dirty="0"/>
              <a:t>سیتولوژی</a:t>
            </a:r>
            <a:endParaRPr lang="en-US" sz="2400" dirty="0"/>
          </a:p>
          <a:p>
            <a:pPr algn="r" rtl="1"/>
            <a:r>
              <a:rPr lang="fa-IR" sz="2400" dirty="0"/>
              <a:t>تست پوستی</a:t>
            </a:r>
            <a:endParaRPr lang="en-US" sz="2400" dirty="0"/>
          </a:p>
          <a:p>
            <a:pPr algn="r" rtl="1"/>
            <a:r>
              <a:rPr lang="fa-IR" sz="2400" dirty="0" smtClean="0"/>
              <a:t>آندوسکوپی</a:t>
            </a:r>
          </a:p>
          <a:p>
            <a:pPr algn="r" rtl="1"/>
            <a:r>
              <a:rPr lang="fa-IR" sz="2400" dirty="0"/>
              <a:t>گرافی ریه, اسکن </a:t>
            </a:r>
            <a:r>
              <a:rPr lang="fa-IR" sz="2400" dirty="0" smtClean="0"/>
              <a:t>ریه</a:t>
            </a:r>
          </a:p>
          <a:p>
            <a:pPr algn="r" rtl="1"/>
            <a:r>
              <a:rPr lang="fa-IR" sz="2400" dirty="0" smtClean="0"/>
              <a:t> </a:t>
            </a:r>
            <a:r>
              <a:rPr lang="fa-IR" sz="2400" dirty="0"/>
              <a:t>اکسیمتری(</a:t>
            </a:r>
            <a:r>
              <a:rPr lang="en-US" sz="2400" dirty="0"/>
              <a:t>sao2</a:t>
            </a:r>
            <a:r>
              <a:rPr lang="fa-IR" sz="2400" dirty="0"/>
              <a:t> )</a:t>
            </a:r>
            <a:endParaRPr lang="en-US" sz="2400" dirty="0"/>
          </a:p>
          <a:p>
            <a:pPr algn="r" rtl="1"/>
            <a:r>
              <a:rPr lang="fa-IR" sz="2400" dirty="0"/>
              <a:t>توراسنتز</a:t>
            </a:r>
            <a:endParaRPr lang="en-US" sz="2400" dirty="0"/>
          </a:p>
          <a:p>
            <a:pPr algn="r" rtl="1"/>
            <a:endParaRPr lang="en-US" dirty="0"/>
          </a:p>
        </p:txBody>
      </p:sp>
      <p:pic>
        <p:nvPicPr>
          <p:cNvPr id="4" name="Picture 3" descr="i89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2667000"/>
            <a:ext cx="3505200" cy="2505075"/>
          </a:xfrm>
          <a:prstGeom prst="rect">
            <a:avLst/>
          </a:prstGeom>
        </p:spPr>
      </p:pic>
      <p:pic>
        <p:nvPicPr>
          <p:cNvPr id="5" name="Picture 4" descr="images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5400" y="1524000"/>
            <a:ext cx="1790700" cy="12573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dirty="0">
                <a:solidFill>
                  <a:srgbClr val="FF0000"/>
                </a:solidFill>
              </a:rPr>
              <a:t>تشخیص:</a:t>
            </a:r>
            <a:endParaRPr lang="en-US" dirty="0">
              <a:solidFill>
                <a:srgbClr val="FF0000"/>
              </a:solidFill>
            </a:endParaRPr>
          </a:p>
          <a:p>
            <a:pPr algn="r" rtl="1"/>
            <a:r>
              <a:rPr lang="fa-IR" sz="2400" dirty="0"/>
              <a:t>تغییر در عملکرد تنفسی(پاکی غیر موثر راه هوایی, اختلال در تبادل گاز ها)</a:t>
            </a:r>
            <a:endParaRPr lang="en-US" sz="2400" dirty="0"/>
          </a:p>
          <a:p>
            <a:pPr algn="r" rtl="1"/>
            <a:r>
              <a:rPr lang="fa-IR" sz="2400" dirty="0"/>
              <a:t>عدم تحمل فعالیت در ارتباط با تنفس کوتاه</a:t>
            </a:r>
            <a:endParaRPr lang="en-US" sz="2400" dirty="0"/>
          </a:p>
          <a:p>
            <a:pPr algn="r" rtl="1"/>
            <a:r>
              <a:rPr lang="fa-IR" sz="2400" dirty="0"/>
              <a:t>اضطراب در ارتباط با احساس خفگی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>
                <a:solidFill>
                  <a:srgbClr val="FF0000"/>
                </a:solidFill>
              </a:rPr>
              <a:t>برنامه ریزی:</a:t>
            </a:r>
            <a:endParaRPr lang="en-US" dirty="0">
              <a:solidFill>
                <a:srgbClr val="FF0000"/>
              </a:solidFill>
            </a:endParaRPr>
          </a:p>
          <a:p>
            <a:pPr algn="r" rtl="1"/>
            <a:r>
              <a:rPr lang="fa-IR" sz="2400" dirty="0"/>
              <a:t>بهبود تبادل گازی در ریه ها</a:t>
            </a:r>
            <a:endParaRPr lang="en-US" sz="2400" dirty="0"/>
          </a:p>
          <a:p>
            <a:pPr algn="r" rtl="1"/>
            <a:r>
              <a:rPr lang="fa-IR" sz="2400" dirty="0"/>
              <a:t>حفظ عملکرد ریه با حداقل فعالیت</a:t>
            </a:r>
            <a:endParaRPr lang="en-US" sz="2400" dirty="0"/>
          </a:p>
          <a:p>
            <a:pPr algn="r" rtl="1"/>
            <a:r>
              <a:rPr lang="fa-IR" sz="2400" dirty="0"/>
              <a:t>انجام رفتار های خود مراقبتی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>
                <a:solidFill>
                  <a:srgbClr val="FF0000"/>
                </a:solidFill>
              </a:rPr>
              <a:t>اجرا: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sz="2400" dirty="0" smtClean="0"/>
              <a:t>آموزش </a:t>
            </a:r>
            <a:r>
              <a:rPr lang="fa-IR" sz="2400" dirty="0"/>
              <a:t>در مورد محیط عاری از </a:t>
            </a:r>
            <a:r>
              <a:rPr lang="fa-IR" sz="2400" dirty="0" smtClean="0"/>
              <a:t>آلودگی</a:t>
            </a:r>
          </a:p>
          <a:p>
            <a:pPr algn="r" rtl="1"/>
            <a:endParaRPr lang="en-US" sz="2400" dirty="0"/>
          </a:p>
          <a:p>
            <a:pPr algn="r" rtl="1"/>
            <a:r>
              <a:rPr lang="fa-IR" sz="2400" dirty="0"/>
              <a:t>تغییر شغل, استفاده از وسایل محافظ, درخواست اقدامات قانونی, آموزش فرد سیگاری و همراهان </a:t>
            </a:r>
            <a:r>
              <a:rPr lang="fa-IR" sz="2400" dirty="0" smtClean="0"/>
              <a:t>او</a:t>
            </a:r>
          </a:p>
          <a:p>
            <a:pPr algn="r" rtl="1"/>
            <a:endParaRPr lang="en-US" sz="2400" dirty="0"/>
          </a:p>
          <a:p>
            <a:pPr algn="r" rtl="1"/>
            <a:r>
              <a:rPr lang="fa-IR" sz="2400" dirty="0"/>
              <a:t>برقراری اعتماد: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کاهش اضطراب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/>
              <a:t>بهبود تنفس:</a:t>
            </a:r>
            <a:endParaRPr lang="en-US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تنفس عمیق: </a:t>
            </a:r>
            <a:r>
              <a:rPr lang="fa-IR" sz="2400" dirty="0"/>
              <a:t>پرستار به بیمار آموزش می دهد که تنفس عمیق را تا اندازه ای انجام دهد که دنده های آخر حرکت نماید( به جز مشکلات بینی</a:t>
            </a:r>
            <a:r>
              <a:rPr lang="fa-IR" sz="2400" dirty="0" smtClean="0"/>
              <a:t>)</a:t>
            </a:r>
          </a:p>
          <a:p>
            <a:pPr algn="r" rtl="1"/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استفاده از اسپیرومتری:</a:t>
            </a:r>
            <a:endParaRPr lang="en-US" sz="2400" dirty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fa-IR" sz="2400" dirty="0"/>
              <a:t>پیشگیری از کلاپس ریه ها 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آموزش در استفاده از دستگاه در بیمارستان و منزل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>
                <a:solidFill>
                  <a:srgbClr val="FF0000"/>
                </a:solidFill>
              </a:rPr>
              <a:t>تنفس دیافراگماتیک:</a:t>
            </a:r>
            <a:endParaRPr lang="en-US" sz="2400" dirty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fa-IR" sz="2400" dirty="0"/>
              <a:t>هنگام تنفس بیمار یک دست خود را روی شکم و دست دیگر را روی وسط قفسه سینه می گذارد</a:t>
            </a:r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تنفس با لب های غنچه شده:</a:t>
            </a:r>
            <a:endParaRPr lang="en-US" sz="2400" dirty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fa-IR" sz="2400" dirty="0"/>
              <a:t>در بیماران مبتلا به تنگی نفس و احساس وحشت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این نوع تنفس میزان مقاومت راه هوائی و هوای باقی مانده را کاهش می دهد.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در این شماره دم در طی 3 ثانیه و بازدم 7ثانیه طول می کشد.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مراقبت از لوله داخل قفسه سینه: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2400" dirty="0" smtClean="0"/>
              <a:t>پلورال </a:t>
            </a:r>
            <a:r>
              <a:rPr lang="fa-IR" sz="2400" dirty="0"/>
              <a:t>افیوژن, هموتراکس و پنموتراکس</a:t>
            </a:r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لوله: </a:t>
            </a:r>
            <a:r>
              <a:rPr lang="fa-IR" sz="2400" dirty="0"/>
              <a:t>پلاستیکی, بخیه, دارا یا بدون ساکشن, مسدود کننده هوا</a:t>
            </a:r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محل قرار گیری: </a:t>
            </a:r>
            <a:r>
              <a:rPr lang="fa-IR" sz="2400" dirty="0"/>
              <a:t>قسمت بالای سینه و قاعده </a:t>
            </a:r>
            <a:r>
              <a:rPr lang="fa-IR" sz="2400" dirty="0" smtClean="0"/>
              <a:t>ریه</a:t>
            </a:r>
          </a:p>
          <a:p>
            <a:pPr algn="r" rtl="1"/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مسئولیت پرستار:</a:t>
            </a:r>
            <a:endParaRPr lang="en-US" sz="2400" dirty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fa-IR" sz="2400" dirty="0"/>
              <a:t>کمک در وارد یا خارج کردن, کنترل وضعیت تنفس, کنترل پانسمان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کنترل سرفه: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2400" dirty="0" smtClean="0"/>
              <a:t>مکانیسم </a:t>
            </a:r>
            <a:r>
              <a:rPr lang="fa-IR" sz="2400" dirty="0"/>
              <a:t>سرفه</a:t>
            </a:r>
            <a:r>
              <a:rPr lang="fa-IR" sz="2400" dirty="0" smtClean="0"/>
              <a:t>:</a:t>
            </a:r>
          </a:p>
          <a:p>
            <a:pPr algn="r" rtl="1">
              <a:buNone/>
            </a:pPr>
            <a:endParaRPr lang="en-US" sz="2400" dirty="0"/>
          </a:p>
          <a:p>
            <a:pPr algn="r" rtl="1">
              <a:buNone/>
            </a:pPr>
            <a:r>
              <a:rPr lang="fa-IR" sz="2400" dirty="0"/>
              <a:t>انواع </a:t>
            </a:r>
            <a:r>
              <a:rPr lang="fa-IR" sz="2400" dirty="0" smtClean="0"/>
              <a:t>سرفه:</a:t>
            </a:r>
          </a:p>
          <a:p>
            <a:pPr algn="r" rtl="1">
              <a:buNone/>
            </a:pPr>
            <a:endParaRPr lang="en-US" sz="2400" dirty="0"/>
          </a:p>
          <a:p>
            <a:pPr algn="r" rtl="1">
              <a:buNone/>
            </a:pPr>
            <a:r>
              <a:rPr lang="fa-IR" sz="2400" dirty="0">
                <a:solidFill>
                  <a:srgbClr val="FF0000"/>
                </a:solidFill>
              </a:rPr>
              <a:t>احتقان: </a:t>
            </a:r>
            <a:r>
              <a:rPr lang="fa-IR" sz="2400" dirty="0"/>
              <a:t>وجود مایع یا ترشحات در یک عضو</a:t>
            </a:r>
            <a:endParaRPr lang="en-US" sz="2400" dirty="0"/>
          </a:p>
          <a:p>
            <a:pPr algn="r" rtl="1"/>
            <a:r>
              <a:rPr lang="fa-IR" sz="2400" dirty="0"/>
              <a:t>احتقان ریوی بدون ترشح</a:t>
            </a:r>
            <a:endParaRPr lang="en-US" sz="2400" dirty="0"/>
          </a:p>
          <a:p>
            <a:pPr algn="r" rtl="1"/>
            <a:r>
              <a:rPr lang="fa-IR" sz="2400" dirty="0"/>
              <a:t>سرفه بدون احتقان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تسکین دهنده های سرفه: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/>
              <a:t>داروها(کدئین</a:t>
            </a:r>
            <a:r>
              <a:rPr lang="fa-IR" sz="2400" dirty="0"/>
              <a:t>, ضد سرفه)</a:t>
            </a:r>
            <a:endParaRPr lang="en-US" sz="2400" dirty="0"/>
          </a:p>
          <a:p>
            <a:pPr algn="r" rtl="1"/>
            <a:r>
              <a:rPr lang="fa-IR" sz="2400" dirty="0"/>
              <a:t>خلط آور ها(گایافنزین)</a:t>
            </a:r>
            <a:endParaRPr lang="en-US" sz="2400" dirty="0"/>
          </a:p>
          <a:p>
            <a:pPr algn="r" rtl="1"/>
            <a:r>
              <a:rPr lang="fa-IR" sz="2400" dirty="0"/>
              <a:t>حب ها</a:t>
            </a:r>
            <a:endParaRPr lang="en-US" sz="2400" dirty="0"/>
          </a:p>
          <a:p>
            <a:pPr algn="r" rtl="1">
              <a:buNone/>
            </a:pPr>
            <a:r>
              <a:rPr lang="fa-IR" sz="3600" dirty="0">
                <a:solidFill>
                  <a:srgbClr val="FF0000"/>
                </a:solidFill>
              </a:rPr>
              <a:t>آموزش :</a:t>
            </a:r>
            <a:endParaRPr lang="en-US" sz="3600" dirty="0">
              <a:solidFill>
                <a:srgbClr val="FF0000"/>
              </a:solidFill>
            </a:endParaRPr>
          </a:p>
          <a:p>
            <a:pPr algn="r" rtl="1"/>
            <a:r>
              <a:rPr lang="fa-IR" sz="2400" dirty="0"/>
              <a:t>جلوگیری از مصرف بیش از حد دارو </a:t>
            </a:r>
            <a:endParaRPr lang="en-US" sz="2400" dirty="0"/>
          </a:p>
          <a:p>
            <a:pPr algn="r" rtl="1"/>
            <a:r>
              <a:rPr lang="fa-IR" sz="2400" dirty="0"/>
              <a:t>انتخاب بهترین دارو </a:t>
            </a:r>
            <a:endParaRPr lang="en-US" sz="2400" dirty="0"/>
          </a:p>
          <a:p>
            <a:pPr algn="r" rtl="1"/>
            <a:r>
              <a:rPr lang="fa-IR" sz="2400" dirty="0"/>
              <a:t>نحوه مصرف در افراد دیابتی, گلوکوم و بزرگی پروستات 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ارتقاء راحتی: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وضعیت </a:t>
            </a:r>
            <a:r>
              <a:rPr lang="fa-IR" dirty="0"/>
              <a:t>نشسته به سمت </a:t>
            </a:r>
            <a:r>
              <a:rPr lang="fa-IR" dirty="0" smtClean="0"/>
              <a:t>جلو</a:t>
            </a:r>
          </a:p>
          <a:p>
            <a:pPr algn="r" rtl="1"/>
            <a:endParaRPr lang="fa-IR" dirty="0"/>
          </a:p>
          <a:p>
            <a:pPr algn="r" rtl="1"/>
            <a:endParaRPr lang="en-US" dirty="0"/>
          </a:p>
          <a:p>
            <a:pPr algn="r" rtl="1"/>
            <a:r>
              <a:rPr lang="fa-IR" dirty="0"/>
              <a:t>وضعیت نیمه نشسته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حفظ مایعات دریافتی باندازه کافی: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2400" dirty="0" smtClean="0"/>
              <a:t>1-3 </a:t>
            </a:r>
            <a:r>
              <a:rPr lang="fa-IR" sz="2400" dirty="0"/>
              <a:t>لیتر مایعات برای رقیق کردن </a:t>
            </a:r>
            <a:r>
              <a:rPr lang="fa-IR" sz="2400" dirty="0" smtClean="0"/>
              <a:t>ترشحات</a:t>
            </a:r>
          </a:p>
          <a:p>
            <a:pPr algn="r" rtl="1">
              <a:buNone/>
            </a:pPr>
            <a:endParaRPr lang="fa-IR" sz="2400" dirty="0"/>
          </a:p>
          <a:p>
            <a:pPr algn="r" rtl="1">
              <a:buNone/>
            </a:pPr>
            <a:endParaRPr lang="en-US" sz="2400" dirty="0"/>
          </a:p>
          <a:p>
            <a:pPr algn="r" rtl="1">
              <a:buNone/>
            </a:pPr>
            <a:r>
              <a:rPr lang="fa-IR" sz="2400" dirty="0"/>
              <a:t>استفاده از فرآورده های شیر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فراهم کردن هوای مرطوب: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 algn="r" rtl="1">
              <a:buNone/>
            </a:pPr>
            <a:r>
              <a:rPr lang="fa-IR" dirty="0" smtClean="0"/>
              <a:t>مکانیسم رطوبت</a:t>
            </a:r>
          </a:p>
          <a:p>
            <a:pPr marL="514350" indent="-514350" algn="r" rtl="1">
              <a:buNone/>
            </a:pPr>
            <a:endParaRPr lang="fa-IR" dirty="0"/>
          </a:p>
          <a:p>
            <a:pPr marL="514350" indent="-514350" algn="r" rtl="1">
              <a:buNone/>
            </a:pPr>
            <a:endParaRPr lang="en-US" dirty="0"/>
          </a:p>
          <a:p>
            <a:pPr marL="514350" indent="-514350" algn="r" rtl="1">
              <a:buNone/>
            </a:pPr>
            <a:r>
              <a:rPr lang="fa-IR" dirty="0"/>
              <a:t>بخور مرطوب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دق کردن 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2400" dirty="0" smtClean="0"/>
              <a:t>وضعیت </a:t>
            </a:r>
            <a:r>
              <a:rPr lang="fa-IR" sz="2400" dirty="0"/>
              <a:t>بشکل فنجان در آوردن دستها و عمل دق روی سینه ها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چندین بار در روز تا 60 </a:t>
            </a:r>
            <a:r>
              <a:rPr lang="fa-IR" sz="2400" dirty="0" smtClean="0"/>
              <a:t>ثانیه</a:t>
            </a:r>
          </a:p>
          <a:p>
            <a:pPr algn="r" rtl="1">
              <a:buNone/>
            </a:pPr>
            <a:endParaRPr lang="fa-IR" sz="2400" dirty="0"/>
          </a:p>
          <a:p>
            <a:pPr algn="r" rtl="1">
              <a:buNone/>
            </a:pPr>
            <a:endParaRPr lang="en-US" sz="2400" dirty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fa-IR" sz="2400" dirty="0">
                <a:solidFill>
                  <a:srgbClr val="FF0000"/>
                </a:solidFill>
              </a:rPr>
              <a:t>روی پوست آسیب </a:t>
            </a:r>
            <a:r>
              <a:rPr lang="fa-IR" sz="2400" dirty="0" smtClean="0">
                <a:solidFill>
                  <a:srgbClr val="FF0000"/>
                </a:solidFill>
              </a:rPr>
              <a:t>دیده, </a:t>
            </a:r>
            <a:r>
              <a:rPr lang="fa-IR" sz="2400" dirty="0">
                <a:solidFill>
                  <a:srgbClr val="FF0000"/>
                </a:solidFill>
              </a:rPr>
              <a:t>انتهای دنده ها و پستان </a:t>
            </a:r>
            <a:r>
              <a:rPr lang="fa-IR" sz="2400" dirty="0" smtClean="0">
                <a:solidFill>
                  <a:srgbClr val="FF0000"/>
                </a:solidFill>
              </a:rPr>
              <a:t>ها زده نشود.</a:t>
            </a:r>
            <a:endParaRPr lang="en-US" sz="24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3600" dirty="0" smtClean="0"/>
              <a:t>لرزش: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r" rtl="1">
              <a:buNone/>
            </a:pPr>
            <a:r>
              <a:rPr lang="fa-IR" sz="2600" dirty="0" smtClean="0"/>
              <a:t>انقباض </a:t>
            </a:r>
            <a:r>
              <a:rPr lang="fa-IR" sz="2600" dirty="0"/>
              <a:t>و شل کردن منظم عضلات بازو و شانه ها و قرار دادن دست های صاف روی قفسه سینه در حال بازدم</a:t>
            </a:r>
            <a:endParaRPr lang="en-US" sz="2600" dirty="0"/>
          </a:p>
          <a:p>
            <a:pPr algn="r" rtl="1">
              <a:buNone/>
            </a:pPr>
            <a:r>
              <a:rPr lang="fa-IR" sz="2600" dirty="0"/>
              <a:t>تخلیه ترشحات در وضعیت پوسچرال</a:t>
            </a:r>
            <a:endParaRPr lang="en-US" sz="2600" dirty="0"/>
          </a:p>
          <a:p>
            <a:pPr algn="r" rtl="1"/>
            <a:r>
              <a:rPr lang="fa-IR" sz="2600" dirty="0">
                <a:solidFill>
                  <a:srgbClr val="FF0000"/>
                </a:solidFill>
              </a:rPr>
              <a:t>مراحل:</a:t>
            </a:r>
            <a:endParaRPr lang="en-US" sz="2600" dirty="0">
              <a:solidFill>
                <a:srgbClr val="FF0000"/>
              </a:solidFill>
            </a:endParaRPr>
          </a:p>
          <a:p>
            <a:pPr marL="514350" lvl="0" indent="-514350" algn="r" rtl="1">
              <a:buFont typeface="+mj-lt"/>
              <a:buAutoNum type="arabicPeriod"/>
            </a:pPr>
            <a:r>
              <a:rPr lang="fa-IR" sz="2600" dirty="0"/>
              <a:t>استفاده از دستمال</a:t>
            </a:r>
            <a:endParaRPr lang="en-US" sz="2600" dirty="0"/>
          </a:p>
          <a:p>
            <a:pPr marL="514350" lvl="0" indent="-514350" algn="r" rtl="1">
              <a:buFont typeface="+mj-lt"/>
              <a:buAutoNum type="arabicPeriod"/>
            </a:pPr>
            <a:r>
              <a:rPr lang="fa-IR" sz="2600" dirty="0"/>
              <a:t>دادن وضعیت مناسب</a:t>
            </a:r>
            <a:endParaRPr lang="en-US" sz="2600" dirty="0"/>
          </a:p>
          <a:p>
            <a:pPr marL="514350" indent="-514350" algn="r" rtl="1">
              <a:buFont typeface="+mj-lt"/>
              <a:buAutoNum type="arabicPeriod"/>
            </a:pPr>
            <a:r>
              <a:rPr lang="fa-IR" sz="2600" dirty="0"/>
              <a:t>وضعیت نشسته(تخلیه ترشحات قله ریه)</a:t>
            </a:r>
            <a:endParaRPr lang="en-US" sz="2600" dirty="0"/>
          </a:p>
          <a:p>
            <a:pPr marL="514350" indent="-514350" algn="r" rtl="1">
              <a:buFont typeface="+mj-lt"/>
              <a:buAutoNum type="arabicPeriod"/>
            </a:pPr>
            <a:r>
              <a:rPr lang="fa-IR" sz="2600" dirty="0"/>
              <a:t>وضعیت خوابیده به پهلو و شکم( تخلیه قسمت خلفی و فوقانی ریه)</a:t>
            </a:r>
            <a:endParaRPr lang="en-US" sz="2600" dirty="0"/>
          </a:p>
          <a:p>
            <a:pPr marL="514350" indent="-514350" algn="r" rtl="1">
              <a:buFont typeface="+mj-lt"/>
              <a:buAutoNum type="arabicPeriod"/>
            </a:pPr>
            <a:r>
              <a:rPr lang="fa-IR" sz="2600" dirty="0"/>
              <a:t>وضعیت ترندلنبرگ(لب های تحتانی ریه)</a:t>
            </a:r>
            <a:endParaRPr lang="en-US" sz="2600" dirty="0"/>
          </a:p>
          <a:p>
            <a:pPr marL="514350" lvl="0" indent="-514350" algn="r" rtl="1">
              <a:buFont typeface="+mj-lt"/>
              <a:buAutoNum type="arabicPeriod"/>
            </a:pPr>
            <a:r>
              <a:rPr lang="fa-IR" sz="2600" dirty="0"/>
              <a:t>تکرار 2-4 بار در روز و هر بار 30 دقیقه</a:t>
            </a:r>
            <a:endParaRPr lang="en-US" sz="2600" dirty="0"/>
          </a:p>
          <a:p>
            <a:pPr marL="514350" lvl="0" indent="-514350" algn="r" rtl="1">
              <a:buFont typeface="+mj-lt"/>
              <a:buAutoNum type="arabicPeriod"/>
            </a:pPr>
            <a:r>
              <a:rPr lang="fa-IR" sz="2600" dirty="0"/>
              <a:t>انجام آن 2 ساعت بعد غذا</a:t>
            </a:r>
            <a:endParaRPr lang="en-US" sz="26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حفظ تغذیه 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sz="2400" dirty="0" smtClean="0"/>
              <a:t>بررسی </a:t>
            </a:r>
            <a:r>
              <a:rPr lang="fa-IR" sz="2400" dirty="0"/>
              <a:t>وضعیت </a:t>
            </a:r>
            <a:r>
              <a:rPr lang="fa-IR" sz="2400" dirty="0" smtClean="0"/>
              <a:t>تغذیه(آنتروپومتری, </a:t>
            </a:r>
            <a:r>
              <a:rPr lang="fa-IR" sz="2400" dirty="0"/>
              <a:t>میزان پروتئین)</a:t>
            </a:r>
            <a:endParaRPr lang="en-US" sz="2400" dirty="0"/>
          </a:p>
          <a:p>
            <a:pPr algn="r" rtl="1"/>
            <a:r>
              <a:rPr lang="fa-IR" sz="2400" dirty="0"/>
              <a:t>6 وعده غذای کوچک بجای سه وعده غذای زیاد</a:t>
            </a:r>
            <a:endParaRPr lang="en-US" sz="2400" dirty="0"/>
          </a:p>
          <a:p>
            <a:pPr algn="r" rtl="1"/>
            <a:r>
              <a:rPr lang="fa-IR" sz="2400" dirty="0"/>
              <a:t>رعایت بهداشت دهان</a:t>
            </a:r>
            <a:endParaRPr lang="en-US" sz="2400" dirty="0"/>
          </a:p>
          <a:p>
            <a:pPr algn="r" rtl="1"/>
            <a:r>
              <a:rPr lang="fa-IR" sz="2400" dirty="0"/>
              <a:t>تعادل </a:t>
            </a:r>
            <a:r>
              <a:rPr lang="en-US" sz="2400" dirty="0"/>
              <a:t>co2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دستیابی به نیاز های تنفسی با دارو ها: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371600"/>
            <a:ext cx="8229600" cy="4525963"/>
          </a:xfrm>
        </p:spPr>
        <p:txBody>
          <a:bodyPr/>
          <a:lstStyle/>
          <a:p>
            <a:pPr algn="r" rtl="1"/>
            <a:r>
              <a:rPr lang="fa-IR" sz="2400" dirty="0" smtClean="0"/>
              <a:t>استفاده </a:t>
            </a:r>
            <a:r>
              <a:rPr lang="fa-IR" sz="2400" dirty="0"/>
              <a:t>از نبولایزر: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انتشار دارو به راه های عمیق </a:t>
            </a:r>
            <a:r>
              <a:rPr lang="fa-IR" sz="2400" dirty="0" smtClean="0"/>
              <a:t>تر</a:t>
            </a:r>
          </a:p>
          <a:p>
            <a:pPr algn="r" rtl="1">
              <a:buNone/>
            </a:pPr>
            <a:endParaRPr lang="fa-IR" sz="2400" dirty="0"/>
          </a:p>
          <a:p>
            <a:pPr algn="r" rtl="1">
              <a:buNone/>
            </a:pPr>
            <a:endParaRPr lang="en-US" sz="2400" dirty="0"/>
          </a:p>
          <a:p>
            <a:pPr algn="r" rtl="1"/>
            <a:r>
              <a:rPr lang="fa-IR" sz="2400" dirty="0"/>
              <a:t>انواع: </a:t>
            </a:r>
            <a:endParaRPr lang="fa-IR" sz="2400" dirty="0" smtClean="0"/>
          </a:p>
          <a:p>
            <a:pPr algn="r" rtl="1">
              <a:buNone/>
            </a:pPr>
            <a:r>
              <a:rPr lang="fa-IR" sz="2400" dirty="0" smtClean="0"/>
              <a:t>استنشاق </a:t>
            </a:r>
            <a:r>
              <a:rPr lang="fa-IR" sz="2400" dirty="0"/>
              <a:t>با مقدار محاسبه شده, حجم کم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3600" dirty="0" smtClean="0"/>
              <a:t>آموزش: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sz="2400" dirty="0" smtClean="0"/>
              <a:t>فراموش </a:t>
            </a:r>
            <a:r>
              <a:rPr lang="fa-IR" sz="2400" dirty="0"/>
              <a:t>کردن تکان دادن ظرف</a:t>
            </a:r>
            <a:endParaRPr lang="en-US" sz="2400" dirty="0"/>
          </a:p>
          <a:p>
            <a:pPr algn="r" rtl="1"/>
            <a:r>
              <a:rPr lang="fa-IR" sz="2400" dirty="0"/>
              <a:t>نگهداشتن طرف بالای استنشاقی به طرف پایین</a:t>
            </a:r>
            <a:endParaRPr lang="en-US" sz="2400" dirty="0"/>
          </a:p>
          <a:p>
            <a:pPr algn="r" rtl="1"/>
            <a:r>
              <a:rPr lang="fa-IR" sz="2400" dirty="0"/>
              <a:t>استنشاق از بینی بجای از طریق دهان</a:t>
            </a:r>
            <a:endParaRPr lang="en-US" sz="2400" dirty="0"/>
          </a:p>
          <a:p>
            <a:pPr algn="r" rtl="1"/>
            <a:r>
              <a:rPr lang="fa-IR" sz="2400" dirty="0"/>
              <a:t>استنشاق بسیار سریع</a:t>
            </a:r>
            <a:endParaRPr lang="en-US" sz="2400" dirty="0"/>
          </a:p>
          <a:p>
            <a:pPr algn="r" rtl="1"/>
            <a:r>
              <a:rPr lang="fa-IR" sz="2400" dirty="0"/>
              <a:t>متوقف کردن استنشاق</a:t>
            </a:r>
            <a:endParaRPr lang="en-US" sz="2400" dirty="0"/>
          </a:p>
          <a:p>
            <a:pPr algn="r" rtl="1"/>
            <a:r>
              <a:rPr lang="fa-IR" sz="2400" dirty="0"/>
              <a:t>فراموش کردن در نگه داشتن تنفس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fa-IR" sz="3600" dirty="0" smtClean="0"/>
              <a:t>فراهم کردن اکسیژن اضافی: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r" rtl="1">
              <a:buNone/>
            </a:pPr>
            <a:r>
              <a:rPr lang="fa-IR" sz="3100" dirty="0" smtClean="0"/>
              <a:t>میزان </a:t>
            </a:r>
            <a:r>
              <a:rPr lang="fa-IR" sz="3100" dirty="0"/>
              <a:t>اکسیژن در دم</a:t>
            </a:r>
            <a:endParaRPr lang="en-US" sz="3100" dirty="0"/>
          </a:p>
          <a:p>
            <a:pPr algn="r" rtl="1"/>
            <a:r>
              <a:rPr lang="fa-IR" sz="3100" dirty="0">
                <a:solidFill>
                  <a:srgbClr val="FF0000"/>
                </a:solidFill>
              </a:rPr>
              <a:t>توضیح دادن پرستار به بیمار در کاهش اضطراب بیمار هنگام مصرف اکسیژن</a:t>
            </a:r>
            <a:endParaRPr lang="en-US" sz="3100" dirty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fa-IR" sz="3100" b="1" dirty="0"/>
              <a:t>منابع اکسیژن:</a:t>
            </a:r>
            <a:endParaRPr lang="en-US" sz="3100" b="1" dirty="0"/>
          </a:p>
          <a:p>
            <a:pPr algn="r" rtl="1"/>
            <a:r>
              <a:rPr lang="fa-IR" sz="3100" dirty="0"/>
              <a:t>سانترال</a:t>
            </a:r>
            <a:endParaRPr lang="en-US" sz="3100" dirty="0"/>
          </a:p>
          <a:p>
            <a:pPr algn="r" rtl="1"/>
            <a:r>
              <a:rPr lang="fa-IR" sz="3100" dirty="0"/>
              <a:t>پرتابل</a:t>
            </a:r>
            <a:endParaRPr lang="en-US" sz="3100" dirty="0"/>
          </a:p>
          <a:p>
            <a:pPr algn="r" rtl="1">
              <a:buNone/>
            </a:pPr>
            <a:r>
              <a:rPr lang="fa-IR" sz="3100" b="1" dirty="0"/>
              <a:t>جریان سنج اکسیژن:</a:t>
            </a:r>
            <a:endParaRPr lang="en-US" sz="3100" b="1" dirty="0"/>
          </a:p>
          <a:p>
            <a:pPr algn="r" rtl="1"/>
            <a:r>
              <a:rPr lang="fa-IR" sz="3100" dirty="0"/>
              <a:t>اندازه گیری مقدار لیتر در دقیقه</a:t>
            </a:r>
            <a:endParaRPr lang="en-US" sz="3100" dirty="0"/>
          </a:p>
          <a:p>
            <a:pPr algn="r" rtl="1">
              <a:buNone/>
            </a:pPr>
            <a:r>
              <a:rPr lang="fa-IR" sz="3100" b="1" dirty="0"/>
              <a:t>درصد اکسیژن دمی </a:t>
            </a:r>
            <a:endParaRPr lang="en-US" sz="3100" b="1" dirty="0"/>
          </a:p>
          <a:p>
            <a:pPr algn="r" rtl="1">
              <a:buNone/>
            </a:pPr>
            <a:r>
              <a:rPr lang="fa-IR" sz="3100" b="1" dirty="0"/>
              <a:t>محرک دم</a:t>
            </a:r>
            <a:endParaRPr lang="en-US" sz="3100" b="1" dirty="0"/>
          </a:p>
          <a:p>
            <a:pPr algn="r" rtl="1">
              <a:buNone/>
            </a:pPr>
            <a:r>
              <a:rPr lang="fa-IR" sz="3100" b="1" dirty="0"/>
              <a:t>اکسیژن مرطوب</a:t>
            </a:r>
            <a:endParaRPr lang="en-US" sz="3100" b="1" dirty="0"/>
          </a:p>
          <a:p>
            <a:pPr algn="r" rtl="1"/>
            <a:r>
              <a:rPr lang="fa-IR" sz="3100" dirty="0"/>
              <a:t>استفاده از آب استریل یا مقطر</a:t>
            </a:r>
            <a:endParaRPr lang="en-US" sz="3100" dirty="0"/>
          </a:p>
          <a:p>
            <a:endParaRPr lang="en-US" dirty="0"/>
          </a:p>
        </p:txBody>
      </p:sp>
      <p:pic>
        <p:nvPicPr>
          <p:cNvPr id="4" name="Picture 3" descr="i67ex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3657600"/>
            <a:ext cx="3048000" cy="2238375"/>
          </a:xfrm>
          <a:prstGeom prst="rect">
            <a:avLst/>
          </a:prstGeom>
        </p:spPr>
      </p:pic>
      <p:pic>
        <p:nvPicPr>
          <p:cNvPr id="5" name="Picture 4" descr="i67x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3600" y="2362200"/>
            <a:ext cx="1647825" cy="132397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راه های دادن اکسیژن: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2400" b="1" dirty="0" smtClean="0"/>
              <a:t>کانولای </a:t>
            </a:r>
            <a:r>
              <a:rPr lang="fa-IR" sz="2400" b="1" dirty="0"/>
              <a:t>بینی</a:t>
            </a:r>
            <a:r>
              <a:rPr lang="fa-IR" sz="2400" b="1" dirty="0" smtClean="0"/>
              <a:t>:</a:t>
            </a:r>
          </a:p>
          <a:p>
            <a:pPr algn="r" rtl="1"/>
            <a:r>
              <a:rPr lang="fa-IR" sz="2400" dirty="0" smtClean="0"/>
              <a:t>یکبار </a:t>
            </a:r>
            <a:r>
              <a:rPr lang="fa-IR" sz="2400" dirty="0"/>
              <a:t>مصرف, متداول ترین روش, فواید</a:t>
            </a:r>
            <a:r>
              <a:rPr lang="fa-IR" sz="2400" dirty="0">
                <a:solidFill>
                  <a:srgbClr val="FF0000"/>
                </a:solidFill>
              </a:rPr>
              <a:t>( صحبت و خوردن غذا) </a:t>
            </a:r>
            <a:r>
              <a:rPr lang="fa-IR" sz="2400" dirty="0"/>
              <a:t>و مضرات</a:t>
            </a:r>
            <a:r>
              <a:rPr lang="fa-IR" sz="2400" dirty="0">
                <a:solidFill>
                  <a:srgbClr val="FF0000"/>
                </a:solidFill>
              </a:rPr>
              <a:t>( خشکی مخاط بینی, درصد پایین اکسیژن) </a:t>
            </a:r>
            <a:r>
              <a:rPr lang="fa-IR" sz="2400" dirty="0"/>
              <a:t>نهایت 44 </a:t>
            </a:r>
            <a:r>
              <a:rPr lang="fa-IR" sz="2400" dirty="0" smtClean="0"/>
              <a:t>درصد</a:t>
            </a:r>
          </a:p>
          <a:p>
            <a:pPr algn="r" rtl="1"/>
            <a:endParaRPr lang="en-US" sz="2400" dirty="0"/>
          </a:p>
          <a:p>
            <a:pPr algn="r" rtl="1">
              <a:buNone/>
            </a:pPr>
            <a:r>
              <a:rPr lang="fa-IR" sz="2400" dirty="0">
                <a:solidFill>
                  <a:srgbClr val="FF0000"/>
                </a:solidFill>
              </a:rPr>
              <a:t>سند بینی:</a:t>
            </a:r>
            <a:endParaRPr lang="en-US" sz="2400" dirty="0">
              <a:solidFill>
                <a:srgbClr val="FF0000"/>
              </a:solidFill>
            </a:endParaRPr>
          </a:p>
          <a:p>
            <a:pPr algn="r" rtl="1"/>
            <a:r>
              <a:rPr lang="fa-IR" sz="2400" dirty="0"/>
              <a:t>مضرات( ناراحت کننده, صدمه مخاط, تغییر مکان و اتساع معده)</a:t>
            </a:r>
            <a:endParaRPr lang="en-US" sz="2400" dirty="0"/>
          </a:p>
          <a:p>
            <a:endParaRPr lang="en-US" dirty="0"/>
          </a:p>
        </p:txBody>
      </p:sp>
      <p:pic>
        <p:nvPicPr>
          <p:cNvPr id="4" name="Picture 3" descr="i34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4419600"/>
            <a:ext cx="2667000" cy="2200275"/>
          </a:xfrm>
          <a:prstGeom prst="rect">
            <a:avLst/>
          </a:prstGeom>
        </p:spPr>
      </p:pic>
      <p:pic>
        <p:nvPicPr>
          <p:cNvPr id="5" name="Picture 4" descr="in45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7600" y="4495800"/>
            <a:ext cx="1981200" cy="2057400"/>
          </a:xfrm>
          <a:prstGeom prst="rect">
            <a:avLst/>
          </a:prstGeom>
        </p:spPr>
      </p:pic>
      <p:pic>
        <p:nvPicPr>
          <p:cNvPr id="6" name="Picture 5" descr="ima09s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53200" y="4495800"/>
            <a:ext cx="1943100" cy="2143125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ماسک های صورت: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sz="2600" b="1" dirty="0" smtClean="0"/>
              <a:t>فواید</a:t>
            </a:r>
            <a:r>
              <a:rPr lang="fa-IR" sz="2600" b="1" dirty="0"/>
              <a:t>:</a:t>
            </a:r>
            <a:endParaRPr lang="en-US" sz="2600" b="1" dirty="0"/>
          </a:p>
          <a:p>
            <a:pPr algn="r" rtl="1"/>
            <a:r>
              <a:rPr lang="fa-IR" sz="2600" dirty="0"/>
              <a:t>یکبار مصرف، متناسب با صورت , رطوبت, صحبت و غذا خوردن</a:t>
            </a:r>
            <a:endParaRPr lang="en-US" sz="2600" dirty="0"/>
          </a:p>
          <a:p>
            <a:pPr algn="r" rtl="1">
              <a:buNone/>
            </a:pPr>
            <a:r>
              <a:rPr lang="fa-IR" sz="2600" b="1" dirty="0"/>
              <a:t>انواع:</a:t>
            </a:r>
            <a:endParaRPr lang="en-US" sz="2600" b="1" dirty="0"/>
          </a:p>
          <a:p>
            <a:pPr algn="r" rtl="1"/>
            <a:r>
              <a:rPr lang="fa-IR" sz="2600" dirty="0">
                <a:solidFill>
                  <a:srgbClr val="FF0000"/>
                </a:solidFill>
              </a:rPr>
              <a:t>ماسک ساده صورت: </a:t>
            </a:r>
            <a:r>
              <a:rPr lang="fa-IR" sz="2600" dirty="0"/>
              <a:t>سوراخ دار, نیاز به اکسیژن زیاد در مدت کوتاه حداکثر 60 درصد</a:t>
            </a:r>
            <a:endParaRPr lang="en-US" sz="2600" dirty="0"/>
          </a:p>
          <a:p>
            <a:pPr algn="r" rtl="1"/>
            <a:r>
              <a:rPr lang="fa-IR" sz="2600" dirty="0">
                <a:solidFill>
                  <a:srgbClr val="FF0000"/>
                </a:solidFill>
              </a:rPr>
              <a:t>ماسک با تنفس بازدمی و بدون:</a:t>
            </a:r>
            <a:endParaRPr lang="en-US" sz="2600" dirty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fa-IR" sz="2600" dirty="0"/>
              <a:t>دارا بودن ذخیره بازدمی , استفاده از هوای بیرون در صورت قطع , 70 تا 90 درصد, دریچه های یکطرفه, </a:t>
            </a:r>
            <a:endParaRPr lang="en-US" sz="2600" dirty="0"/>
          </a:p>
          <a:p>
            <a:pPr algn="r" rtl="1"/>
            <a:r>
              <a:rPr lang="fa-IR" sz="2600" dirty="0">
                <a:solidFill>
                  <a:srgbClr val="FF0000"/>
                </a:solidFill>
              </a:rPr>
              <a:t>ماسک ونچوری: </a:t>
            </a:r>
            <a:r>
              <a:rPr lang="fa-IR" sz="2600" dirty="0"/>
              <a:t>ارائه دقیق اکسیژن, باز بودن سوراخ ها</a:t>
            </a:r>
            <a:endParaRPr lang="en-US" sz="2600" dirty="0"/>
          </a:p>
          <a:p>
            <a:endParaRPr lang="en-US" dirty="0"/>
          </a:p>
        </p:txBody>
      </p:sp>
      <p:pic>
        <p:nvPicPr>
          <p:cNvPr id="4" name="Picture 3" descr="im06s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5086350"/>
            <a:ext cx="2286000" cy="177165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چادر اکسیژن: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/>
              <a:t>استفاده </a:t>
            </a:r>
            <a:r>
              <a:rPr lang="fa-IR" dirty="0"/>
              <a:t>از موتور برای سرد و گردش هوا, ترموستات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 descr="im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3124200"/>
            <a:ext cx="4114800" cy="245745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انجام اکسیژن تراپی در منزل: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 algn="r" rtl="1"/>
            <a:r>
              <a:rPr lang="fa-IR" sz="2400" dirty="0" smtClean="0"/>
              <a:t>عدم </a:t>
            </a:r>
            <a:r>
              <a:rPr lang="fa-IR" sz="2400" dirty="0"/>
              <a:t>کشیدن سیگار</a:t>
            </a:r>
            <a:endParaRPr lang="en-US" sz="2400" dirty="0"/>
          </a:p>
          <a:p>
            <a:pPr lvl="0" algn="r" rtl="1"/>
            <a:r>
              <a:rPr lang="fa-IR" sz="2400" dirty="0"/>
              <a:t>عدم استفاده از وسایل برقی نزدیک آن</a:t>
            </a:r>
            <a:endParaRPr lang="en-US" sz="2400" dirty="0"/>
          </a:p>
          <a:p>
            <a:pPr lvl="0" algn="r" rtl="1"/>
            <a:r>
              <a:rPr lang="fa-IR" sz="2400" dirty="0"/>
              <a:t>خارج کردن اکسیژن زمان استفاده از ریش تراش برقی</a:t>
            </a:r>
            <a:endParaRPr lang="en-US" sz="2400" dirty="0"/>
          </a:p>
          <a:p>
            <a:pPr lvl="0" algn="r" rtl="1"/>
            <a:r>
              <a:rPr lang="fa-IR" sz="2400" dirty="0"/>
              <a:t>استفاده از اکسیژن طبق دستور پزشک</a:t>
            </a:r>
            <a:endParaRPr lang="en-US" sz="2400" dirty="0"/>
          </a:p>
          <a:p>
            <a:pPr lvl="0" algn="r" rtl="1"/>
            <a:r>
              <a:rPr lang="fa-IR" sz="2400" dirty="0"/>
              <a:t>دور از نور خورشید و حرارت</a:t>
            </a:r>
            <a:endParaRPr lang="en-US" sz="2400" dirty="0"/>
          </a:p>
          <a:p>
            <a:pPr lvl="0" algn="r" rtl="1"/>
            <a:r>
              <a:rPr lang="fa-IR" sz="2400" dirty="0"/>
              <a:t>آموزش در رابطه با مراکز پر کردن سیلندر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استفاده از راه هوائی مصنوعی: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2400" b="1" dirty="0" smtClean="0"/>
              <a:t>لوله تراشه:</a:t>
            </a:r>
          </a:p>
          <a:p>
            <a:pPr algn="r" rtl="1"/>
            <a:r>
              <a:rPr lang="fa-IR" sz="2400" dirty="0" smtClean="0"/>
              <a:t> </a:t>
            </a:r>
            <a:r>
              <a:rPr lang="fa-IR" sz="2400" dirty="0"/>
              <a:t>جنس: وینیل کلراید      </a:t>
            </a:r>
            <a:r>
              <a:rPr lang="fa-IR" sz="2400" dirty="0" smtClean="0"/>
              <a:t>            از </a:t>
            </a:r>
            <a:r>
              <a:rPr lang="fa-IR" sz="2400" dirty="0"/>
              <a:t>طریق </a:t>
            </a:r>
            <a:r>
              <a:rPr lang="fa-IR" sz="2400" dirty="0" smtClean="0"/>
              <a:t>لارنگوسکوپ</a:t>
            </a:r>
            <a:endParaRPr lang="en-US" sz="2400" dirty="0"/>
          </a:p>
          <a:p>
            <a:pPr algn="r" rtl="1">
              <a:buNone/>
            </a:pPr>
            <a:r>
              <a:rPr lang="fa-IR" sz="2400" b="1" dirty="0"/>
              <a:t>مراقبت پرستاری:</a:t>
            </a:r>
            <a:endParaRPr lang="en-US" sz="2400" b="1" dirty="0"/>
          </a:p>
          <a:p>
            <a:pPr algn="r" rtl="1"/>
            <a:r>
              <a:rPr lang="fa-IR" sz="2400" dirty="0"/>
              <a:t>کنترل اکسیژن دمی و کاف تراشه</a:t>
            </a:r>
            <a:endParaRPr lang="en-US" sz="2400" dirty="0"/>
          </a:p>
          <a:p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rot="10800000">
            <a:off x="5029200" y="2362200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تهویه کمکی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endParaRPr lang="en-US" dirty="0"/>
          </a:p>
        </p:txBody>
      </p:sp>
      <p:pic>
        <p:nvPicPr>
          <p:cNvPr id="4" name="Picture 3" descr="064ex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1" y="1752600"/>
            <a:ext cx="6172200" cy="320039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3600" dirty="0" smtClean="0"/>
              <a:t>تراکیاستومی: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fa-IR" sz="2400" dirty="0" smtClean="0"/>
              <a:t>ایجاد </a:t>
            </a:r>
            <a:r>
              <a:rPr lang="fa-IR" sz="2400" dirty="0"/>
              <a:t>سوراخ در تراشه</a:t>
            </a:r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شامل: </a:t>
            </a:r>
            <a:r>
              <a:rPr lang="fa-IR" sz="2400" dirty="0"/>
              <a:t>کانولای داخلی ( ترشحات زیاد)و خارجی</a:t>
            </a:r>
            <a:endParaRPr lang="en-US" sz="2400" dirty="0"/>
          </a:p>
          <a:p>
            <a:pPr algn="r" rtl="1"/>
            <a:r>
              <a:rPr lang="fa-IR" sz="2400" dirty="0">
                <a:solidFill>
                  <a:srgbClr val="FF0000"/>
                </a:solidFill>
              </a:rPr>
              <a:t>انواع : </a:t>
            </a:r>
            <a:r>
              <a:rPr lang="fa-IR" sz="2400" dirty="0"/>
              <a:t>پلاستیکی یا فلزی, کاف دار یا بدون کاف</a:t>
            </a:r>
            <a:endParaRPr lang="en-US" sz="2400" dirty="0"/>
          </a:p>
          <a:p>
            <a:pPr algn="r" rtl="1">
              <a:buNone/>
            </a:pPr>
            <a:r>
              <a:rPr lang="fa-IR" sz="2400" b="1" dirty="0"/>
              <a:t>مراقبت های پرستاری:</a:t>
            </a:r>
            <a:endParaRPr lang="en-US" sz="2400" b="1" dirty="0"/>
          </a:p>
          <a:p>
            <a:pPr algn="r" rtl="1"/>
            <a:r>
              <a:rPr lang="fa-IR" sz="2400" dirty="0"/>
              <a:t>کنترل فشار کاف</a:t>
            </a:r>
            <a:endParaRPr lang="en-US" sz="2400" dirty="0"/>
          </a:p>
          <a:p>
            <a:pPr algn="r" rtl="1"/>
            <a:r>
              <a:rPr lang="fa-IR" sz="2400" dirty="0"/>
              <a:t>اکسیژن گرم و مرطوب</a:t>
            </a:r>
            <a:endParaRPr lang="en-US" sz="2400" dirty="0"/>
          </a:p>
          <a:p>
            <a:pPr algn="r" rtl="1"/>
            <a:r>
              <a:rPr lang="fa-IR" sz="2400" dirty="0"/>
              <a:t>جلوگیری از ورود اجسام به داخل سوراخ</a:t>
            </a:r>
            <a:endParaRPr lang="en-US" sz="2400" dirty="0"/>
          </a:p>
          <a:p>
            <a:pPr algn="r" rtl="1"/>
            <a:r>
              <a:rPr lang="fa-IR" sz="2400" dirty="0"/>
              <a:t>ساکشن کردن ترشحات</a:t>
            </a:r>
            <a:endParaRPr lang="en-US" sz="2400" dirty="0"/>
          </a:p>
          <a:p>
            <a:pPr algn="r" rtl="1"/>
            <a:r>
              <a:rPr lang="fa-IR" sz="2400" dirty="0"/>
              <a:t>برقراری ارتباط</a:t>
            </a:r>
            <a:endParaRPr lang="en-US" sz="2400" dirty="0"/>
          </a:p>
          <a:p>
            <a:pPr algn="r" rtl="1"/>
            <a:r>
              <a:rPr lang="fa-IR" sz="2400" dirty="0"/>
              <a:t>کنترل پانسمان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ساکشن کردن: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2400" dirty="0" smtClean="0"/>
              <a:t>بیمار </a:t>
            </a:r>
            <a:r>
              <a:rPr lang="fa-IR" sz="2400" dirty="0"/>
              <a:t>خود قادر به خارج کردن ترشحات نمی باشد</a:t>
            </a:r>
            <a:endParaRPr lang="en-US" sz="2400" dirty="0"/>
          </a:p>
          <a:p>
            <a:pPr algn="r" rtl="1">
              <a:buNone/>
            </a:pPr>
            <a:r>
              <a:rPr lang="fa-IR" sz="2400" dirty="0"/>
              <a:t>عبور دادن لوله مکنده استریل داخل دهان  یا لوله </a:t>
            </a:r>
            <a:r>
              <a:rPr lang="fa-IR" sz="2400" dirty="0" smtClean="0"/>
              <a:t>تراشه</a:t>
            </a:r>
          </a:p>
          <a:p>
            <a:pPr algn="r" rtl="1">
              <a:buNone/>
            </a:pPr>
            <a:endParaRPr lang="en-US" sz="2400" dirty="0"/>
          </a:p>
          <a:p>
            <a:pPr algn="r" rtl="1">
              <a:buNone/>
            </a:pPr>
            <a:r>
              <a:rPr lang="fa-IR" sz="2400" b="1" dirty="0"/>
              <a:t>عارضه:</a:t>
            </a:r>
            <a:endParaRPr lang="en-US" sz="2400" b="1" dirty="0"/>
          </a:p>
          <a:p>
            <a:pPr algn="r" rtl="1"/>
            <a:r>
              <a:rPr lang="fa-IR" sz="2400" dirty="0"/>
              <a:t>عفونت, آریتمی قلبی, هیپوکسی و صدمه به مخاط و مرگ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000" dirty="0" smtClean="0"/>
              <a:t>مراقبت حین ساکشن: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sz="2400" dirty="0" smtClean="0"/>
              <a:t>اکسیژن </a:t>
            </a:r>
            <a:r>
              <a:rPr lang="fa-IR" sz="2400" dirty="0"/>
              <a:t>رسانی قبل ساکشن</a:t>
            </a:r>
            <a:endParaRPr lang="en-US" sz="2400" dirty="0"/>
          </a:p>
          <a:p>
            <a:pPr algn="r" rtl="1"/>
            <a:r>
              <a:rPr lang="fa-IR" sz="2400" dirty="0"/>
              <a:t>اندازه لوله ساکشن</a:t>
            </a:r>
            <a:endParaRPr lang="en-US" sz="2400" dirty="0"/>
          </a:p>
          <a:p>
            <a:pPr algn="r" rtl="1"/>
            <a:r>
              <a:rPr lang="fa-IR" sz="2400" dirty="0"/>
              <a:t>رقیق کردن ترشحات</a:t>
            </a:r>
            <a:endParaRPr lang="en-US" sz="2400" dirty="0"/>
          </a:p>
          <a:p>
            <a:pPr algn="r" rtl="1"/>
            <a:r>
              <a:rPr lang="fa-IR" sz="2400" dirty="0"/>
              <a:t>استفاده از دستکش , ماسک و عینک</a:t>
            </a:r>
            <a:endParaRPr lang="en-US" sz="2400" dirty="0"/>
          </a:p>
          <a:p>
            <a:pPr algn="r" rtl="1"/>
            <a:r>
              <a:rPr lang="fa-IR" sz="2400" dirty="0"/>
              <a:t>مانیتورینگ بیمار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BD22685-606D-4808-A3E9-E95E7F0A1940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118</TotalTime>
  <Words>1135</Words>
  <Application>Microsoft Office PowerPoint</Application>
  <PresentationFormat>On-screen Show (4:3)</PresentationFormat>
  <Paragraphs>233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Median</vt:lpstr>
      <vt:lpstr>بنام خدا</vt:lpstr>
      <vt:lpstr>آناتومی و فیزیولوژی تنفسی: </vt:lpstr>
      <vt:lpstr>عوامل موثر بر عملکرد مناسب تنفس: </vt:lpstr>
      <vt:lpstr>فرایند پرستاری: </vt:lpstr>
      <vt:lpstr>بررسی جسمی: </vt:lpstr>
      <vt:lpstr>روش های تشخیصی: </vt:lpstr>
      <vt:lpstr>PowerPoint Presentation</vt:lpstr>
      <vt:lpstr>PowerPoint Presentation</vt:lpstr>
      <vt:lpstr>اجرا: </vt:lpstr>
      <vt:lpstr>PowerPoint Presentation</vt:lpstr>
      <vt:lpstr>PowerPoint Presentation</vt:lpstr>
      <vt:lpstr>مراقبت از لوله داخل قفسه سینه: </vt:lpstr>
      <vt:lpstr>کنترل سرفه: </vt:lpstr>
      <vt:lpstr>تسکین دهنده های سرفه: </vt:lpstr>
      <vt:lpstr>ارتقاء راحتی: </vt:lpstr>
      <vt:lpstr>حفظ مایعات دریافتی باندازه کافی: </vt:lpstr>
      <vt:lpstr>فراهم کردن هوای مرطوب: </vt:lpstr>
      <vt:lpstr>دق کردن : </vt:lpstr>
      <vt:lpstr>لرزش: </vt:lpstr>
      <vt:lpstr>حفظ تغذیه : </vt:lpstr>
      <vt:lpstr>دستیابی به نیاز های تنفسی با دارو ها: </vt:lpstr>
      <vt:lpstr>آموزش: </vt:lpstr>
      <vt:lpstr>فراهم کردن اکسیژن اضافی:</vt:lpstr>
      <vt:lpstr>راه های دادن اکسیژن: </vt:lpstr>
      <vt:lpstr>ماسک های صورت: </vt:lpstr>
      <vt:lpstr>چادر اکسیژن: </vt:lpstr>
      <vt:lpstr>انجام اکسیژن تراپی در منزل: </vt:lpstr>
      <vt:lpstr>استفاده از راه هوائی مصنوعی: </vt:lpstr>
      <vt:lpstr>تهویه کمکی </vt:lpstr>
      <vt:lpstr>تراکیاستومی:  </vt:lpstr>
      <vt:lpstr>ساکشن کردن: </vt:lpstr>
      <vt:lpstr>مراقبت حین ساکشن: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از دانشجویان انتظار می رود که در پایان این درس:</dc:title>
  <dc:creator>navid</dc:creator>
  <cp:lastModifiedBy>Windows User</cp:lastModifiedBy>
  <cp:revision>23</cp:revision>
  <dcterms:created xsi:type="dcterms:W3CDTF">2013-10-25T17:02:40Z</dcterms:created>
  <dcterms:modified xsi:type="dcterms:W3CDTF">2020-04-26T20:35:44Z</dcterms:modified>
</cp:coreProperties>
</file>