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2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94660"/>
  </p:normalViewPr>
  <p:slideViewPr>
    <p:cSldViewPr>
      <p:cViewPr varScale="1">
        <p:scale>
          <a:sx n="74" d="100"/>
          <a:sy n="74" d="100"/>
        </p:scale>
        <p:origin x="-126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54E156B-6B31-4152-A1A0-CF32D176ECD4}" type="datetimeFigureOut">
              <a:rPr lang="fa-IR" smtClean="0"/>
              <a:t>23/09/1441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C75C39A6-B0A6-45C7-87EC-8A0530419DA6}"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4E156B-6B31-4152-A1A0-CF32D176ECD4}"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54E156B-6B31-4152-A1A0-CF32D176ECD4}"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75C39A6-B0A6-45C7-87EC-8A0530419DA6}"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54E156B-6B31-4152-A1A0-CF32D176ECD4}"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54E156B-6B31-4152-A1A0-CF32D176ECD4}" type="datetimeFigureOut">
              <a:rPr lang="fa-IR" smtClean="0"/>
              <a:t>23/09/1441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54E156B-6B31-4152-A1A0-CF32D176ECD4}" type="datetimeFigureOut">
              <a:rPr lang="fa-IR" smtClean="0"/>
              <a:t>23/09/1441</a:t>
            </a:fld>
            <a:endParaRPr lang="fa-IR"/>
          </a:p>
        </p:txBody>
      </p:sp>
      <p:sp>
        <p:nvSpPr>
          <p:cNvPr id="8" name="Slide Number Placeholder 7"/>
          <p:cNvSpPr>
            <a:spLocks noGrp="1"/>
          </p:cNvSpPr>
          <p:nvPr>
            <p:ph type="sldNum" sz="quarter" idx="11"/>
          </p:nvPr>
        </p:nvSpPr>
        <p:spPr/>
        <p:txBody>
          <a:bodyPr/>
          <a:lstStyle/>
          <a:p>
            <a:fld id="{C75C39A6-B0A6-45C7-87EC-8A0530419DA6}" type="slidenum">
              <a:rPr lang="fa-IR" smtClean="0"/>
              <a:t>‹#›</a:t>
            </a:fld>
            <a:endParaRPr lang="fa-IR"/>
          </a:p>
        </p:txBody>
      </p:sp>
      <p:sp>
        <p:nvSpPr>
          <p:cNvPr id="9" name="Footer Placeholder 8"/>
          <p:cNvSpPr>
            <a:spLocks noGrp="1"/>
          </p:cNvSpPr>
          <p:nvPr>
            <p:ph type="ftr" sz="quarter" idx="12"/>
          </p:nvPr>
        </p:nvSpPr>
        <p:spPr/>
        <p:txBody>
          <a:bodyPr/>
          <a:lstStyle/>
          <a:p>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E156B-6B31-4152-A1A0-CF32D176ECD4}" type="datetimeFigureOut">
              <a:rPr lang="fa-IR" smtClean="0"/>
              <a:t>23/09/1441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54E156B-6B31-4152-A1A0-CF32D176ECD4}"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156448" y="6422064"/>
            <a:ext cx="762000" cy="365125"/>
          </a:xfrm>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54E156B-6B31-4152-A1A0-CF32D176ECD4}" type="datetimeFigureOut">
              <a:rPr lang="fa-IR" smtClean="0"/>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4E156B-6B31-4152-A1A0-CF32D176ECD4}"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4E156B-6B31-4152-A1A0-CF32D176ECD4}" type="datetimeFigureOut">
              <a:rPr lang="fa-IR" smtClean="0"/>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75C39A6-B0A6-45C7-87EC-8A0530419DA6}" type="slidenum">
              <a:rPr lang="fa-IR" smtClean="0"/>
              <a:t>‹#›</a:t>
            </a:fld>
            <a:endParaRPr lang="fa-I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54E156B-6B31-4152-A1A0-CF32D176ECD4}" type="datetimeFigureOut">
              <a:rPr lang="fa-IR" smtClean="0"/>
              <a:t>23/09/1441</a:t>
            </a:fld>
            <a:endParaRPr lang="fa-IR"/>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fa-IR"/>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C75C39A6-B0A6-45C7-87EC-8A0530419DA6}" type="slidenum">
              <a:rPr lang="fa-IR" smtClean="0"/>
              <a:t>‹#›</a:t>
            </a:fld>
            <a:endParaRPr lang="fa-IR"/>
          </a:p>
        </p:txBody>
      </p:sp>
    </p:spTree>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xStyles>
    <p:titleStyle>
      <a:lvl1pPr algn="l" rtl="1" eaLnBrk="1" latinLnBrk="0" hangingPunct="1">
        <a:spcBef>
          <a:spcPct val="0"/>
        </a:spcBef>
        <a:buNone/>
        <a:defRPr kumimoji="0" sz="4600" kern="1200">
          <a:solidFill>
            <a:schemeClr val="tx1"/>
          </a:solidFill>
          <a:latin typeface="+mj-lt"/>
          <a:ea typeface="+mj-ea"/>
          <a:cs typeface="+mj-cs"/>
        </a:defRPr>
      </a:lvl1pPr>
    </p:titleStyle>
    <p:bodyStyle>
      <a:lvl1pPr marL="420624"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r" rtl="1"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r" rtl="1"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r" rtl="1"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r" rtl="1"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r" rtl="1"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r" rtl="1"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06781" y="2279886"/>
            <a:ext cx="7344816" cy="1754326"/>
          </a:xfrm>
          <a:prstGeom prst="rect">
            <a:avLst/>
          </a:prstGeom>
        </p:spPr>
        <p:txBody>
          <a:bodyPr wrap="square">
            <a:spAutoFit/>
          </a:bodyPr>
          <a:lstStyle/>
          <a:p>
            <a:pPr algn="ctr">
              <a:lnSpc>
                <a:spcPct val="150000"/>
              </a:lnSpc>
            </a:pPr>
            <a:r>
              <a:rPr lang="fa-IR" sz="3600" b="1" dirty="0">
                <a:solidFill>
                  <a:srgbClr val="FF0000"/>
                </a:solidFill>
                <a:cs typeface="0 Titr Bold" pitchFamily="2" charset="-78"/>
              </a:rPr>
              <a:t>نام درس: ارزشیابی عملکرد دولت و حکومت</a:t>
            </a:r>
            <a:endParaRPr lang="en-US" sz="3600" dirty="0">
              <a:solidFill>
                <a:srgbClr val="FF0000"/>
              </a:solidFill>
              <a:cs typeface="0 Titr Bold" pitchFamily="2" charset="-78"/>
            </a:endParaRPr>
          </a:p>
          <a:p>
            <a:pPr algn="ctr">
              <a:lnSpc>
                <a:spcPct val="150000"/>
              </a:lnSpc>
            </a:pPr>
            <a:r>
              <a:rPr lang="fa-IR" sz="3600" b="1" dirty="0">
                <a:solidFill>
                  <a:srgbClr val="FFFF00"/>
                </a:solidFill>
                <a:cs typeface="0 Titr Bold" pitchFamily="2" charset="-78"/>
              </a:rPr>
              <a:t>فصل ششم: مبانی نظری ارزشیابی </a:t>
            </a:r>
            <a:r>
              <a:rPr lang="fa-IR" sz="3600" b="1" dirty="0" smtClean="0">
                <a:solidFill>
                  <a:srgbClr val="FFFF00"/>
                </a:solidFill>
                <a:cs typeface="0 Titr Bold" pitchFamily="2" charset="-78"/>
              </a:rPr>
              <a:t>عملکرد</a:t>
            </a:r>
            <a:endParaRPr lang="en-US" sz="3600" dirty="0">
              <a:solidFill>
                <a:srgbClr val="FFFF00"/>
              </a:solidFill>
              <a:cs typeface="0 Titr Bold" pitchFamily="2" charset="-78"/>
            </a:endParaRPr>
          </a:p>
        </p:txBody>
      </p:sp>
      <p:pic>
        <p:nvPicPr>
          <p:cNvPr id="3" name="Picture 2" descr="Image result for ‫بسم الله ال‬‎"/>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01532" y="188640"/>
            <a:ext cx="3155315" cy="2052955"/>
          </a:xfrm>
          <a:prstGeom prst="rect">
            <a:avLst/>
          </a:prstGeom>
          <a:noFill/>
          <a:ln>
            <a:noFill/>
          </a:ln>
        </p:spPr>
      </p:pic>
    </p:spTree>
    <p:extLst>
      <p:ext uri="{BB962C8B-B14F-4D97-AF65-F5344CB8AC3E}">
        <p14:creationId xmlns:p14="http://schemas.microsoft.com/office/powerpoint/2010/main" val="177661056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576" y="1378511"/>
            <a:ext cx="7920880" cy="3046988"/>
          </a:xfrm>
          <a:prstGeom prst="rect">
            <a:avLst/>
          </a:prstGeom>
        </p:spPr>
        <p:txBody>
          <a:bodyPr wrap="square">
            <a:spAutoFit/>
          </a:bodyPr>
          <a:lstStyle/>
          <a:p>
            <a:pPr algn="just"/>
            <a:r>
              <a:rPr lang="fa-IR" sz="3200" b="1" dirty="0">
                <a:solidFill>
                  <a:srgbClr val="FF0000"/>
                </a:solidFill>
                <a:cs typeface="B Zar" pitchFamily="2" charset="-78"/>
              </a:rPr>
              <a:t>نظریة پشتیبان ارزشیابی</a:t>
            </a:r>
            <a:r>
              <a:rPr lang="fa-IR" sz="3200" b="1" dirty="0" smtClean="0">
                <a:solidFill>
                  <a:srgbClr val="FF0000"/>
                </a:solidFill>
                <a:cs typeface="B Zar" pitchFamily="2" charset="-78"/>
              </a:rPr>
              <a:t>:</a:t>
            </a:r>
          </a:p>
          <a:p>
            <a:pPr algn="just"/>
            <a:endParaRPr lang="fa-IR" sz="3200" b="1" dirty="0" smtClean="0">
              <a:solidFill>
                <a:srgbClr val="FF0000"/>
              </a:solidFill>
              <a:cs typeface="B Zar" pitchFamily="2" charset="-78"/>
            </a:endParaRPr>
          </a:p>
          <a:p>
            <a:pPr algn="just"/>
            <a:r>
              <a:rPr lang="fa-IR" sz="3200" dirty="0" smtClean="0">
                <a:cs typeface="B Zar" pitchFamily="2" charset="-78"/>
              </a:rPr>
              <a:t> </a:t>
            </a:r>
            <a:r>
              <a:rPr lang="fa-IR" sz="3200" dirty="0">
                <a:cs typeface="B Zar" pitchFamily="2" charset="-78"/>
              </a:rPr>
              <a:t>در جهان رو به رشد، با دولت‌هایی که امور آنها روز به روز پیچیده‌تر می‌شوند، برخورداری از نظریة پشتیبان مناسب برای حمایت از «طراحی سیستم ارزشیابی عملکرد» و متغیرهای مورد تأکید در آن، بسیار کمک کننده و هدایت‌گر است.</a:t>
            </a:r>
            <a:endParaRPr lang="en-US" sz="3200" dirty="0">
              <a:cs typeface="B Zar" pitchFamily="2" charset="-78"/>
            </a:endParaRPr>
          </a:p>
        </p:txBody>
      </p:sp>
    </p:spTree>
    <p:extLst>
      <p:ext uri="{BB962C8B-B14F-4D97-AF65-F5344CB8AC3E}">
        <p14:creationId xmlns:p14="http://schemas.microsoft.com/office/powerpoint/2010/main" val="29769177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1413351"/>
            <a:ext cx="8280920" cy="4031873"/>
          </a:xfrm>
          <a:prstGeom prst="rect">
            <a:avLst/>
          </a:prstGeom>
        </p:spPr>
        <p:txBody>
          <a:bodyPr wrap="square">
            <a:spAutoFit/>
          </a:bodyPr>
          <a:lstStyle/>
          <a:p>
            <a:pPr algn="just"/>
            <a:r>
              <a:rPr lang="fa-IR" sz="3200" dirty="0">
                <a:cs typeface="B Zar" pitchFamily="2" charset="-78"/>
              </a:rPr>
              <a:t>نظریه پشتیبان باید بتواند از شاخص‌ها و اولویت‌های مورد تأکید در سیستم ارزشیابی عملکرد دفاع کند. به تعبیری، این نظریه باید بتواند به توسعه مدل مناسب برای ارزشیابی عملکرد بینجامد، مدلی نشان دهد چه عواملی برای عملکرد بهتر مناسب‌ترند و چگونه می‌توان آنها را اندازه‌گیری کرد و در سیر بهبود و تعالی قرار داد. پاتون بر آن است که ارزشیابی فعالیتی سامان یافته است که بر بار اطلاعاتی تصمیم‌ها می‌افزاید و اطلاعاتی را دربارة برنامه‌ها ارائه می‌کند که می‌توانند پشتیبان اقلام برتر باشند.</a:t>
            </a:r>
            <a:endParaRPr lang="en-US" sz="3200" dirty="0">
              <a:cs typeface="B Zar" pitchFamily="2" charset="-78"/>
            </a:endParaRPr>
          </a:p>
        </p:txBody>
      </p:sp>
    </p:spTree>
    <p:extLst>
      <p:ext uri="{BB962C8B-B14F-4D97-AF65-F5344CB8AC3E}">
        <p14:creationId xmlns:p14="http://schemas.microsoft.com/office/powerpoint/2010/main" val="9528826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189196"/>
            <a:ext cx="8136904" cy="4832092"/>
          </a:xfrm>
          <a:prstGeom prst="rect">
            <a:avLst/>
          </a:prstGeom>
        </p:spPr>
        <p:txBody>
          <a:bodyPr wrap="square">
            <a:spAutoFit/>
          </a:bodyPr>
          <a:lstStyle/>
          <a:p>
            <a:pPr algn="just"/>
            <a:r>
              <a:rPr lang="fa-IR" sz="2800" dirty="0">
                <a:cs typeface="B Zar" pitchFamily="2" charset="-78"/>
              </a:rPr>
              <a:t>فترمن نیز معتقد است که ارزشیابی، فعالیتی است که باید مردم را توانمند سازد و همچنین برنامه‌های آن‌ها را بهبود بخشد.</a:t>
            </a:r>
            <a:endParaRPr lang="en-US" sz="2800" dirty="0">
              <a:cs typeface="B Zar" pitchFamily="2" charset="-78"/>
            </a:endParaRPr>
          </a:p>
          <a:p>
            <a:pPr algn="just"/>
            <a:r>
              <a:rPr lang="fa-IR" sz="2800" dirty="0">
                <a:cs typeface="B Zar" pitchFamily="2" charset="-78"/>
              </a:rPr>
              <a:t>- از منظر حرفه‌ای، هدف از مطالعه و مقایسة رویکردهای ارزشیابی، تعیین اعتبار این رویکردها و نفی اعتبار و طرد رویکردهایی است که با اصول دانش ارزشیابی تعارض دارند.</a:t>
            </a:r>
            <a:endParaRPr lang="en-US" sz="2800" dirty="0">
              <a:cs typeface="B Zar" pitchFamily="2" charset="-78"/>
            </a:endParaRPr>
          </a:p>
          <a:p>
            <a:pPr algn="just"/>
            <a:r>
              <a:rPr lang="fa-IR" sz="2800" dirty="0">
                <a:cs typeface="B Zar" pitchFamily="2" charset="-78"/>
              </a:rPr>
              <a:t>- از منظر علمی، این مطالعه و مقایسه، به پژوهشگران ارزشیابی کمک می‌کند تا در شناسایی، بررسی و پرداختن به موضوعات فنی و مفهومی مرتبط با توسعة رشته ارزشیابی، بهتر عمل کنند.</a:t>
            </a:r>
            <a:endParaRPr lang="en-US" sz="2800" dirty="0">
              <a:cs typeface="B Zar" pitchFamily="2" charset="-78"/>
            </a:endParaRPr>
          </a:p>
          <a:p>
            <a:pPr algn="just"/>
            <a:r>
              <a:rPr lang="fa-IR" sz="2800" dirty="0">
                <a:cs typeface="B Zar" pitchFamily="2" charset="-78"/>
              </a:rPr>
              <a:t>- از منظر عملیاتی نیز مرور نقادانة گزینه‌های جایگزین، برای ملاحظه و مقایسة سبک‌های ارزشیابی و گزینش چارچوب ارزشیابی منتخب، یاری دهنده است.</a:t>
            </a:r>
            <a:endParaRPr lang="en-US" sz="2800" dirty="0">
              <a:cs typeface="B Zar" pitchFamily="2" charset="-78"/>
            </a:endParaRPr>
          </a:p>
        </p:txBody>
      </p:sp>
    </p:spTree>
    <p:extLst>
      <p:ext uri="{BB962C8B-B14F-4D97-AF65-F5344CB8AC3E}">
        <p14:creationId xmlns:p14="http://schemas.microsoft.com/office/powerpoint/2010/main" val="18066469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1473746"/>
            <a:ext cx="8424936" cy="3539430"/>
          </a:xfrm>
          <a:prstGeom prst="rect">
            <a:avLst/>
          </a:prstGeom>
        </p:spPr>
        <p:txBody>
          <a:bodyPr wrap="square">
            <a:spAutoFit/>
          </a:bodyPr>
          <a:lstStyle/>
          <a:p>
            <a:pPr algn="just"/>
            <a:r>
              <a:rPr lang="fa-IR" sz="3200" dirty="0">
                <a:cs typeface="B Zar" pitchFamily="2" charset="-78"/>
              </a:rPr>
              <a:t>هدف اصلی از مطالعة این رویکردهای جایگزین؛ کشف نقاط قوت و ضعف آنها و تصمیم‌گیری برای استفاده از گزینه شایسته است. بدین ترتیب، تقویت توانایی ارزشیاب، برای مفهوم‌پردازی و مدل‌سازی رویکردهای ارزشیابی ترکیبی، هدف اصلی این مطالعه و مقایسه است.</a:t>
            </a:r>
            <a:endParaRPr lang="en-US" sz="3200" dirty="0">
              <a:cs typeface="B Zar" pitchFamily="2" charset="-78"/>
            </a:endParaRPr>
          </a:p>
          <a:p>
            <a:pPr algn="just"/>
            <a:r>
              <a:rPr lang="fa-IR" sz="3200" dirty="0">
                <a:cs typeface="B Zar" pitchFamily="2" charset="-78"/>
              </a:rPr>
              <a:t>استافل بیم و وبستر نیز بیان می‌کنند که ارزش اصلی مطالعة رویکردهای جایگزین ارزشیابی، کشف نقاط قوت و ضعف و جهت‌یابی برای تدبیر و توسعه و طراحی بهترین رویکرد است.</a:t>
            </a:r>
            <a:endParaRPr lang="en-US" sz="3200" dirty="0">
              <a:cs typeface="B Zar" pitchFamily="2" charset="-78"/>
            </a:endParaRPr>
          </a:p>
        </p:txBody>
      </p:sp>
    </p:spTree>
    <p:extLst>
      <p:ext uri="{BB962C8B-B14F-4D97-AF65-F5344CB8AC3E}">
        <p14:creationId xmlns:p14="http://schemas.microsoft.com/office/powerpoint/2010/main" val="28643142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4896" y="1772816"/>
            <a:ext cx="8208912" cy="2554545"/>
          </a:xfrm>
          <a:prstGeom prst="rect">
            <a:avLst/>
          </a:prstGeom>
        </p:spPr>
        <p:txBody>
          <a:bodyPr wrap="square">
            <a:spAutoFit/>
          </a:bodyPr>
          <a:lstStyle/>
          <a:p>
            <a:pPr algn="just"/>
            <a:r>
              <a:rPr lang="fa-IR" sz="3200" b="1" dirty="0">
                <a:solidFill>
                  <a:srgbClr val="FFC000"/>
                </a:solidFill>
                <a:cs typeface="B Zar" pitchFamily="2" charset="-78"/>
              </a:rPr>
              <a:t>سیر توسعه تاریخی و نظری:</a:t>
            </a:r>
            <a:endParaRPr lang="en-US" sz="3200" dirty="0">
              <a:solidFill>
                <a:srgbClr val="FFC000"/>
              </a:solidFill>
              <a:cs typeface="B Zar" pitchFamily="2" charset="-78"/>
            </a:endParaRPr>
          </a:p>
          <a:p>
            <a:pPr algn="just"/>
            <a:r>
              <a:rPr lang="fa-IR" sz="3200" dirty="0">
                <a:cs typeface="B Zar" pitchFamily="2" charset="-78"/>
              </a:rPr>
              <a:t>ارزشیابی، مفهومی انتزاعی است که برای محک‌زنی گونه‌های متفاوت عمل و اقدام، در طول تاریخ و در گذر زمان مورد استفاده قرار گرفته است. به طور کلی در یک دوران، پاداش و تنبیه و در دورانی دیگر تکمیل چرخة اقدام مدیریتی، استفاده شده است.</a:t>
            </a:r>
            <a:endParaRPr lang="en-US" sz="3200" dirty="0">
              <a:cs typeface="B Zar" pitchFamily="2" charset="-78"/>
            </a:endParaRPr>
          </a:p>
        </p:txBody>
      </p:sp>
    </p:spTree>
    <p:extLst>
      <p:ext uri="{BB962C8B-B14F-4D97-AF65-F5344CB8AC3E}">
        <p14:creationId xmlns:p14="http://schemas.microsoft.com/office/powerpoint/2010/main" val="29663808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548680"/>
            <a:ext cx="8496944" cy="6124754"/>
          </a:xfrm>
          <a:prstGeom prst="rect">
            <a:avLst/>
          </a:prstGeom>
        </p:spPr>
        <p:txBody>
          <a:bodyPr wrap="square">
            <a:spAutoFit/>
          </a:bodyPr>
          <a:lstStyle/>
          <a:p>
            <a:pPr algn="just"/>
            <a:r>
              <a:rPr lang="fa-IR" sz="2800" b="1" dirty="0">
                <a:solidFill>
                  <a:srgbClr val="FFC000"/>
                </a:solidFill>
                <a:cs typeface="B Zar" pitchFamily="2" charset="-78"/>
              </a:rPr>
              <a:t>الف) ارزشیابی به مثابه ابزار تشویق و تنبیه:</a:t>
            </a:r>
            <a:endParaRPr lang="en-US" sz="2800" b="1" dirty="0">
              <a:solidFill>
                <a:srgbClr val="FFC000"/>
              </a:solidFill>
              <a:cs typeface="B Zar" pitchFamily="2" charset="-78"/>
            </a:endParaRPr>
          </a:p>
          <a:p>
            <a:pPr algn="just"/>
            <a:r>
              <a:rPr lang="fa-IR" sz="2800" dirty="0">
                <a:cs typeface="B Zar" pitchFamily="2" charset="-78"/>
              </a:rPr>
              <a:t>استفاده از ارزشیابی عملکرد، به منزله ابزاری برای سنجش ارزش عملکرد کارکنان، ریشه‌ای فلسفی دارد.  با توسعه جوامع، باورهای هنجاری مشترکی تنظیم می‌کنند که مجموعه‌ای از قوانین اخلاقی غیررسمی را ایجاد می‌نمایند و بر رفتار جمعی و فردی حاکم می‌سازند. این باورها، شامل رهنمودهای بازدارنده، نظیر «تعیین مجازات برای قتل، دزدی، بزهکاری و ضعف عملکرد» و رهنمودهای تقویت کننده مانند «تعیین عملکردهای سزاوار پاداش یا رشد» می‌شوند.</a:t>
            </a:r>
            <a:endParaRPr lang="en-US" sz="2800" dirty="0">
              <a:cs typeface="B Zar" pitchFamily="2" charset="-78"/>
            </a:endParaRPr>
          </a:p>
          <a:p>
            <a:pPr algn="just"/>
            <a:r>
              <a:rPr lang="fa-IR" sz="2800" dirty="0">
                <a:cs typeface="B Zar" pitchFamily="2" charset="-78"/>
              </a:rPr>
              <a:t>کتاب‌های مقدس عهد قدیم و عهد جدید، اولین سیستم‌های ارزشیابی عملکرد، به طور ساده به صورت ثواب و عقاب برای پیروان ادیان مدنظر قرار گرفته‌اند</a:t>
            </a:r>
            <a:r>
              <a:rPr lang="fa-IR" sz="2800" dirty="0" smtClean="0">
                <a:cs typeface="B Zar" pitchFamily="2" charset="-78"/>
              </a:rPr>
              <a:t>. می‌توان </a:t>
            </a:r>
            <a:r>
              <a:rPr lang="fa-IR" sz="2800" dirty="0">
                <a:cs typeface="B Zar" pitchFamily="2" charset="-78"/>
              </a:rPr>
              <a:t>اولین سیستم‌های رسمی ارزشیابی عملکرد را در سنت‌های متداول کشورهای سومر، بابل، مصر، چین و ایران باستان ملاحظه کرد</a:t>
            </a:r>
            <a:r>
              <a:rPr lang="fa-IR" sz="2800" dirty="0" smtClean="0">
                <a:cs typeface="B Zar" pitchFamily="2" charset="-78"/>
              </a:rPr>
              <a:t>. در </a:t>
            </a:r>
            <a:r>
              <a:rPr lang="fa-IR" sz="2800" dirty="0">
                <a:cs typeface="B Zar" pitchFamily="2" charset="-78"/>
              </a:rPr>
              <a:t>دوران معاصر نیز پیوند بین پاداش و سیستم ارزشیابی عملکرد کارکنان، مورد تأکید قرار گرفته است.</a:t>
            </a:r>
            <a:endParaRPr lang="en-US" sz="2800" dirty="0">
              <a:cs typeface="B Zar" pitchFamily="2" charset="-78"/>
            </a:endParaRPr>
          </a:p>
        </p:txBody>
      </p:sp>
    </p:spTree>
    <p:extLst>
      <p:ext uri="{BB962C8B-B14F-4D97-AF65-F5344CB8AC3E}">
        <p14:creationId xmlns:p14="http://schemas.microsoft.com/office/powerpoint/2010/main" val="246744281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476672"/>
            <a:ext cx="8280920" cy="5509200"/>
          </a:xfrm>
          <a:prstGeom prst="rect">
            <a:avLst/>
          </a:prstGeom>
        </p:spPr>
        <p:txBody>
          <a:bodyPr wrap="square">
            <a:spAutoFit/>
          </a:bodyPr>
          <a:lstStyle/>
          <a:p>
            <a:pPr algn="just"/>
            <a:r>
              <a:rPr lang="fa-IR" sz="3200" b="1" dirty="0">
                <a:solidFill>
                  <a:srgbClr val="FF0000"/>
                </a:solidFill>
                <a:cs typeface="B Zar" pitchFamily="2" charset="-78"/>
              </a:rPr>
              <a:t>ب) ارزشیابی به مثابه وظیفه‌ای مدیریتی:</a:t>
            </a:r>
            <a:endParaRPr lang="en-US" sz="3200" b="1" dirty="0">
              <a:solidFill>
                <a:srgbClr val="FF0000"/>
              </a:solidFill>
              <a:cs typeface="B Zar" pitchFamily="2" charset="-78"/>
            </a:endParaRPr>
          </a:p>
          <a:p>
            <a:pPr algn="just"/>
            <a:r>
              <a:rPr lang="fa-IR" sz="3200" dirty="0">
                <a:cs typeface="B Zar" pitchFamily="2" charset="-78"/>
              </a:rPr>
              <a:t>در بحث از ارزشیابی به مثابه وظیفه‌ای مدیریتی، بن بر آن است که در پرتو راهبرد کلی مدیریت، مدیران بخش عمومی می‌توانند معیارهای عملکرد را برای دست‌یابی به هشت هدف مدیریتی مشخص، یعنی ارزشیابی، کنترل، بودجه‌بندی، انگیزش، ارتقا، تحلیل، یادگیری و بهبود، به کار ببرند.</a:t>
            </a:r>
            <a:endParaRPr lang="en-US" sz="3200" dirty="0">
              <a:cs typeface="B Zar" pitchFamily="2" charset="-78"/>
            </a:endParaRPr>
          </a:p>
          <a:p>
            <a:pPr algn="just"/>
            <a:r>
              <a:rPr lang="fa-IR" sz="3200" dirty="0">
                <a:cs typeface="B Zar" pitchFamily="2" charset="-78"/>
              </a:rPr>
              <a:t>مطابق با نظر بن، مدیران بخش عمومی فقط یک هدف واقعی دارند که عبارت است از «بهبود عملکرد» و هفت هدف دیگر، ابزارهایی برای دستیابی به این هدف نهایی‌اند.</a:t>
            </a:r>
            <a:endParaRPr lang="en-US" sz="3200" dirty="0">
              <a:cs typeface="B Zar" pitchFamily="2" charset="-78"/>
            </a:endParaRPr>
          </a:p>
          <a:p>
            <a:pPr algn="just"/>
            <a:r>
              <a:rPr lang="fa-IR" sz="3200" dirty="0">
                <a:cs typeface="B Zar" pitchFamily="2" charset="-78"/>
              </a:rPr>
              <a:t>از نظر تاونلی ارزیابی عملکرد، اسطورة نهادیِ نیرومندی است که بخشی از منطق مشروعیت بخشی به سازمان را فعال می‌سازد.</a:t>
            </a:r>
            <a:endParaRPr lang="en-US" sz="3200" dirty="0">
              <a:cs typeface="B Zar" pitchFamily="2" charset="-78"/>
            </a:endParaRPr>
          </a:p>
        </p:txBody>
      </p:sp>
    </p:spTree>
    <p:extLst>
      <p:ext uri="{BB962C8B-B14F-4D97-AF65-F5344CB8AC3E}">
        <p14:creationId xmlns:p14="http://schemas.microsoft.com/office/powerpoint/2010/main" val="10196641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1260043"/>
            <a:ext cx="8496944" cy="4401205"/>
          </a:xfrm>
          <a:prstGeom prst="rect">
            <a:avLst/>
          </a:prstGeom>
        </p:spPr>
        <p:txBody>
          <a:bodyPr wrap="square">
            <a:spAutoFit/>
          </a:bodyPr>
          <a:lstStyle/>
          <a:p>
            <a:pPr algn="just"/>
            <a:r>
              <a:rPr lang="fa-IR" sz="2800" dirty="0">
                <a:cs typeface="B Zar" pitchFamily="2" charset="-78"/>
              </a:rPr>
              <a:t>می‌توان ادعا کرد ارزشیابی همانند فناوری یا روان‌شناسی یا فلسفه، موضوعی است با تاریخ بسیار طولانی و آگاهی یافتگی بسیار کوتاه به گونه‌ای که لاندبرگ اولین ریشه‌های ارزشیابی را در چین چهار هزار سال پیش رصد می‌کند.</a:t>
            </a:r>
            <a:endParaRPr lang="en-US" sz="2800" dirty="0">
              <a:cs typeface="B Zar" pitchFamily="2" charset="-78"/>
            </a:endParaRPr>
          </a:p>
          <a:p>
            <a:pPr algn="just"/>
            <a:r>
              <a:rPr lang="fa-IR" sz="2800" dirty="0">
                <a:cs typeface="B Zar" pitchFamily="2" charset="-78"/>
              </a:rPr>
              <a:t>اما در قرون اخیر، همگان با توسعة مکتب‌های کلاسیک دانشگاهی به تدریج ارزشیابی عملکرد به مثابه یک مبحث علمی </a:t>
            </a:r>
            <a:r>
              <a:rPr lang="fa-IR" sz="2800" dirty="0" smtClean="0">
                <a:cs typeface="B Zar" pitchFamily="2" charset="-78"/>
              </a:rPr>
              <a:t>مهم، </a:t>
            </a:r>
            <a:r>
              <a:rPr lang="fa-IR" sz="2800" dirty="0">
                <a:cs typeface="B Zar" pitchFamily="2" charset="-78"/>
              </a:rPr>
              <a:t>مدنظر قرار گرفت.</a:t>
            </a:r>
            <a:endParaRPr lang="en-US" sz="2800" dirty="0">
              <a:cs typeface="B Zar" pitchFamily="2" charset="-78"/>
            </a:endParaRPr>
          </a:p>
          <a:p>
            <a:pPr algn="just"/>
            <a:r>
              <a:rPr lang="fa-IR" sz="2800" dirty="0">
                <a:cs typeface="B Zar" pitchFamily="2" charset="-78"/>
              </a:rPr>
              <a:t>از نظر گروه علمی متولی، ارزشیابی باید در منزلت یک گروه علمی نخبه و فرا رشته‌ای ظاهر شود، اصطلاح فرا رشته‌ای اشاره به رشته‌هایی دارد که در عین برخورداری از پایگاه مستقل خودشان، ابزارها و خدماتشان در برخی از رشته‌های علمی دیگر مورد نیاز است.</a:t>
            </a:r>
            <a:endParaRPr lang="en-US" sz="2800" dirty="0">
              <a:cs typeface="B Zar" pitchFamily="2" charset="-78"/>
            </a:endParaRPr>
          </a:p>
        </p:txBody>
      </p:sp>
    </p:spTree>
    <p:extLst>
      <p:ext uri="{BB962C8B-B14F-4D97-AF65-F5344CB8AC3E}">
        <p14:creationId xmlns:p14="http://schemas.microsoft.com/office/powerpoint/2010/main" val="347914515"/>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967075"/>
            <a:ext cx="8496944" cy="4478149"/>
          </a:xfrm>
          <a:prstGeom prst="rect">
            <a:avLst/>
          </a:prstGeom>
        </p:spPr>
        <p:txBody>
          <a:bodyPr wrap="square">
            <a:spAutoFit/>
          </a:bodyPr>
          <a:lstStyle/>
          <a:p>
            <a:pPr algn="just">
              <a:lnSpc>
                <a:spcPct val="150000"/>
              </a:lnSpc>
            </a:pPr>
            <a:r>
              <a:rPr lang="fa-IR" sz="2400" dirty="0">
                <a:cs typeface="B Zar" pitchFamily="2" charset="-78"/>
              </a:rPr>
              <a:t>به هر حال، مدیریت دولتی با امر بروکراسی سر و کار دارد که در طی زمان، به اصطلاحات ادامه‌داری گرایش یافته است. دبورا استون (1997) از این اصطلاحات به نهضت عقلانی سازی حکومت یاد می‌کند. اما هر رویکرد عقلانیت مبنا، ممکن است اصلاح مدار نیز باشد، رویکردی که به پاسخگوتر نگه داشتن حکومت تمایل دارد.</a:t>
            </a:r>
            <a:endParaRPr lang="en-US" sz="2400" dirty="0">
              <a:cs typeface="B Zar" pitchFamily="2" charset="-78"/>
            </a:endParaRPr>
          </a:p>
          <a:p>
            <a:pPr algn="just">
              <a:lnSpc>
                <a:spcPct val="150000"/>
              </a:lnSpc>
            </a:pPr>
            <a:r>
              <a:rPr lang="fa-IR" sz="2400" dirty="0">
                <a:cs typeface="B Zar" pitchFamily="2" charset="-78"/>
              </a:rPr>
              <a:t>دستاوردهای این نهضت شامل ارزشیابی برنامه، بودجه‌بندی بر مبنای صفر، برنامه‌ریزی راهبردی و سنجش عملکرد می‌باشند که نوعی راهبرد عقلانیت مدار تلقی می‌شوند.</a:t>
            </a:r>
            <a:endParaRPr lang="en-US" sz="2400" dirty="0">
              <a:cs typeface="B Zar" pitchFamily="2" charset="-78"/>
            </a:endParaRPr>
          </a:p>
          <a:p>
            <a:pPr algn="just">
              <a:lnSpc>
                <a:spcPct val="150000"/>
              </a:lnSpc>
            </a:pPr>
            <a:r>
              <a:rPr lang="fa-IR" sz="2400" dirty="0">
                <a:cs typeface="B Zar" pitchFamily="2" charset="-78"/>
              </a:rPr>
              <a:t>اولین نشانه‌های ارزشیابی به سیاق امروزی آن، در کار رالف تایلر در سال‌های 1930-1939 مشاهده شده است که امروزه با عنوان «ارزشیابی تربیتی سامانمند» شناخته می‌شود.</a:t>
            </a:r>
            <a:endParaRPr lang="en-US" sz="2400" dirty="0">
              <a:cs typeface="B Zar" pitchFamily="2" charset="-78"/>
            </a:endParaRPr>
          </a:p>
        </p:txBody>
      </p:sp>
    </p:spTree>
    <p:extLst>
      <p:ext uri="{BB962C8B-B14F-4D97-AF65-F5344CB8AC3E}">
        <p14:creationId xmlns:p14="http://schemas.microsoft.com/office/powerpoint/2010/main" val="306159915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124744"/>
            <a:ext cx="8568952" cy="3924151"/>
          </a:xfrm>
          <a:prstGeom prst="rect">
            <a:avLst/>
          </a:prstGeom>
        </p:spPr>
        <p:txBody>
          <a:bodyPr wrap="square">
            <a:spAutoFit/>
          </a:bodyPr>
          <a:lstStyle/>
          <a:p>
            <a:pPr algn="just">
              <a:lnSpc>
                <a:spcPct val="150000"/>
              </a:lnSpc>
            </a:pPr>
            <a:r>
              <a:rPr lang="fa-IR" sz="2400" dirty="0">
                <a:cs typeface="B Zar" pitchFamily="2" charset="-78"/>
              </a:rPr>
              <a:t>مادوس و استافل بیم در تلاش برای ترسیم تاریخچه ارزشیابی برنامه، بر آن‌اند که نقطه آغازین بحث علمی از ارزشیابی خیلی زودتر از سال‌های 1960-1969 بوده است. آنها هفت دوره حیات ارزشیابی برنامه را تا سال 2000 مدنظر قرار داده‌اند. دوره اول: دوره پیش از 1900 است که آن را «عصر اصلاحات»، دوره دوم: از 1900 تا 1930 که «عصر کارایی و آزمودن»، دوره سوم: از 1931-1945 را «عصر تایلری»، دوره چهارم: از 1946 تا حدود 1957 را «عصر معصومیت» و دوره پنجم: از 1958-1972 «عصر توسعه» و دوره ششم: از 1973-1982 «عصر حرفه‌ای سازی» و دوره هفتم: از 1983-2000 را «عصر گسترش و یکپارچگی» نامیده‌اند.</a:t>
            </a:r>
            <a:endParaRPr lang="en-US" sz="2400" dirty="0">
              <a:cs typeface="B Zar" pitchFamily="2" charset="-78"/>
            </a:endParaRPr>
          </a:p>
        </p:txBody>
      </p:sp>
    </p:spTree>
    <p:extLst>
      <p:ext uri="{BB962C8B-B14F-4D97-AF65-F5344CB8AC3E}">
        <p14:creationId xmlns:p14="http://schemas.microsoft.com/office/powerpoint/2010/main" val="421615934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1061149"/>
            <a:ext cx="8352928" cy="5032147"/>
          </a:xfrm>
          <a:prstGeom prst="rect">
            <a:avLst/>
          </a:prstGeom>
        </p:spPr>
        <p:txBody>
          <a:bodyPr wrap="square">
            <a:spAutoFit/>
          </a:bodyPr>
          <a:lstStyle/>
          <a:p>
            <a:pPr algn="just">
              <a:lnSpc>
                <a:spcPct val="150000"/>
              </a:lnSpc>
            </a:pPr>
            <a:r>
              <a:rPr lang="fa-IR" sz="2400" dirty="0">
                <a:cs typeface="B Zar" pitchFamily="2" charset="-78"/>
              </a:rPr>
              <a:t>نیروهایی که روند گسترش و توسعه نظریه و عمل ارزشیابی را تحت تأثیر قرار داده‌اند شامل:</a:t>
            </a:r>
            <a:endParaRPr lang="en-US" sz="2400" dirty="0">
              <a:cs typeface="B Zar" pitchFamily="2" charset="-78"/>
            </a:endParaRPr>
          </a:p>
          <a:p>
            <a:pPr lvl="0" algn="just">
              <a:lnSpc>
                <a:spcPct val="150000"/>
              </a:lnSpc>
            </a:pPr>
            <a:r>
              <a:rPr lang="fa-IR" sz="2400" dirty="0">
                <a:cs typeface="B Zar" pitchFamily="2" charset="-78"/>
              </a:rPr>
              <a:t>گذر از یک دوره رکود نسبی در دهه 1950-1959 که محرک اصلی تلاش برای تقویت سیستم دفاعی ایالات متحده در مقابل جماهیر شوروی در سال 1957</a:t>
            </a:r>
            <a:endParaRPr lang="en-US" sz="2400" dirty="0">
              <a:cs typeface="B Zar" pitchFamily="2" charset="-78"/>
            </a:endParaRPr>
          </a:p>
          <a:p>
            <a:pPr lvl="0" algn="just">
              <a:lnSpc>
                <a:spcPct val="150000"/>
              </a:lnSpc>
            </a:pPr>
            <a:r>
              <a:rPr lang="fa-IR" sz="2400" dirty="0">
                <a:cs typeface="B Zar" pitchFamily="2" charset="-78"/>
              </a:rPr>
              <a:t>تدوین قوانین جدید ایالات متحده در سال‌های 1960-1969 برای رفتار منصفانه با اقلیت‌ها و معلولین</a:t>
            </a:r>
            <a:endParaRPr lang="en-US" sz="2400" dirty="0">
              <a:cs typeface="B Zar" pitchFamily="2" charset="-78"/>
            </a:endParaRPr>
          </a:p>
          <a:p>
            <a:pPr lvl="0" algn="just">
              <a:lnSpc>
                <a:spcPct val="150000"/>
              </a:lnSpc>
            </a:pPr>
            <a:r>
              <a:rPr lang="fa-IR" sz="2400" dirty="0">
                <a:cs typeface="B Zar" pitchFamily="2" charset="-78"/>
              </a:rPr>
              <a:t>الزامات ارزشیابی برنامه‌های حکومت فدرال 1965</a:t>
            </a:r>
            <a:endParaRPr lang="en-US" sz="2400" dirty="0">
              <a:cs typeface="B Zar" pitchFamily="2" charset="-78"/>
            </a:endParaRPr>
          </a:p>
          <a:p>
            <a:pPr lvl="0" algn="just">
              <a:lnSpc>
                <a:spcPct val="150000"/>
              </a:lnSpc>
            </a:pPr>
            <a:r>
              <a:rPr lang="fa-IR" sz="2400" dirty="0">
                <a:cs typeface="B Zar" pitchFamily="2" charset="-78"/>
              </a:rPr>
              <a:t>پاسخگو نگه داشتن سازمان‌های آموزشی و اجتماعی، برای استفاده خردمندانه از منابع در ایالات متحده در سال‌های 1970-1979</a:t>
            </a:r>
            <a:endParaRPr lang="en-US" sz="2400" dirty="0">
              <a:cs typeface="B Zar" pitchFamily="2" charset="-78"/>
            </a:endParaRPr>
          </a:p>
          <a:p>
            <a:pPr lvl="0" algn="just">
              <a:lnSpc>
                <a:spcPct val="150000"/>
              </a:lnSpc>
            </a:pPr>
            <a:r>
              <a:rPr lang="fa-IR" sz="2400" dirty="0">
                <a:cs typeface="B Zar" pitchFamily="2" charset="-78"/>
              </a:rPr>
              <a:t>تأکید بر تعالی 1980-1989</a:t>
            </a:r>
            <a:endParaRPr lang="en-US" sz="2400" dirty="0">
              <a:cs typeface="B Zar" pitchFamily="2" charset="-78"/>
            </a:endParaRPr>
          </a:p>
        </p:txBody>
      </p:sp>
    </p:spTree>
    <p:extLst>
      <p:ext uri="{BB962C8B-B14F-4D97-AF65-F5344CB8AC3E}">
        <p14:creationId xmlns:p14="http://schemas.microsoft.com/office/powerpoint/2010/main" val="285984558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902325"/>
            <a:ext cx="8496944" cy="5262979"/>
          </a:xfrm>
          <a:prstGeom prst="rect">
            <a:avLst/>
          </a:prstGeom>
        </p:spPr>
        <p:txBody>
          <a:bodyPr wrap="square">
            <a:spAutoFit/>
          </a:bodyPr>
          <a:lstStyle/>
          <a:p>
            <a:pPr algn="just">
              <a:lnSpc>
                <a:spcPct val="150000"/>
              </a:lnSpc>
            </a:pPr>
            <a:r>
              <a:rPr lang="fa-IR" sz="2800" dirty="0">
                <a:cs typeface="B Zar" pitchFamily="2" charset="-78"/>
              </a:rPr>
              <a:t>عده‌ای از صاحب نظران معتقدند که ارزشیابی در ایالات متحده به پروژه‌های فدرال برمی‌گردد که بذر آن را «قانون جامعه بزرگ» در سال‌های 1960-1969 با هدف ریشه‌کنی فقر پاشیده بود.</a:t>
            </a:r>
            <a:endParaRPr lang="en-US" sz="2800" dirty="0">
              <a:cs typeface="B Zar" pitchFamily="2" charset="-78"/>
            </a:endParaRPr>
          </a:p>
          <a:p>
            <a:pPr algn="just">
              <a:lnSpc>
                <a:spcPct val="150000"/>
              </a:lnSpc>
            </a:pPr>
            <a:r>
              <a:rPr lang="fa-IR" sz="2800" dirty="0">
                <a:cs typeface="B Zar" pitchFamily="2" charset="-78"/>
              </a:rPr>
              <a:t>بنابراین ارزشیابی تحت تأثیر دو درس مهم حاصل از دوران آزمایش اجتماعی بزرگ مقیاس و مداخلة حکومت رشد کرد.</a:t>
            </a:r>
            <a:endParaRPr lang="en-US" sz="2800" dirty="0">
              <a:cs typeface="B Zar" pitchFamily="2" charset="-78"/>
            </a:endParaRPr>
          </a:p>
          <a:p>
            <a:pPr algn="just">
              <a:lnSpc>
                <a:spcPct val="150000"/>
              </a:lnSpc>
            </a:pPr>
            <a:r>
              <a:rPr lang="fa-IR" sz="2800" dirty="0">
                <a:cs typeface="B Zar" pitchFamily="2" charset="-78"/>
              </a:rPr>
              <a:t>1) پول کافی برای انجام دادن همه مواردی که ضرورت دارند، وجود ندارد</a:t>
            </a:r>
            <a:endParaRPr lang="en-US" sz="2800" dirty="0">
              <a:cs typeface="B Zar" pitchFamily="2" charset="-78"/>
            </a:endParaRPr>
          </a:p>
          <a:p>
            <a:pPr algn="just">
              <a:lnSpc>
                <a:spcPct val="150000"/>
              </a:lnSpc>
            </a:pPr>
            <a:r>
              <a:rPr lang="fa-IR" sz="2800" dirty="0">
                <a:cs typeface="B Zar" pitchFamily="2" charset="-78"/>
              </a:rPr>
              <a:t>2) حتی در صورت وجود پول کافی، حل مشکلات اجتماعی و انسانی پیچیده، به چیزی بیشتر از پول نیاز دارد.</a:t>
            </a:r>
            <a:endParaRPr lang="en-US" sz="2800" dirty="0">
              <a:cs typeface="B Zar" pitchFamily="2" charset="-78"/>
            </a:endParaRPr>
          </a:p>
        </p:txBody>
      </p:sp>
    </p:spTree>
    <p:extLst>
      <p:ext uri="{BB962C8B-B14F-4D97-AF65-F5344CB8AC3E}">
        <p14:creationId xmlns:p14="http://schemas.microsoft.com/office/powerpoint/2010/main" val="130591861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989141"/>
            <a:ext cx="8640960" cy="5032147"/>
          </a:xfrm>
          <a:prstGeom prst="rect">
            <a:avLst/>
          </a:prstGeom>
        </p:spPr>
        <p:txBody>
          <a:bodyPr wrap="square">
            <a:spAutoFit/>
          </a:bodyPr>
          <a:lstStyle/>
          <a:p>
            <a:pPr algn="just">
              <a:lnSpc>
                <a:spcPct val="150000"/>
              </a:lnSpc>
            </a:pPr>
            <a:r>
              <a:rPr lang="fa-IR" sz="2400" b="1" dirty="0">
                <a:solidFill>
                  <a:srgbClr val="FF0000"/>
                </a:solidFill>
                <a:cs typeface="B Zar" pitchFamily="2" charset="-78"/>
              </a:rPr>
              <a:t>جریان‌ها، موج‌ها و نسل‌های گسترش ارزشیابی:</a:t>
            </a:r>
            <a:endParaRPr lang="en-US" sz="2400" dirty="0">
              <a:solidFill>
                <a:srgbClr val="FF0000"/>
              </a:solidFill>
              <a:cs typeface="B Zar" pitchFamily="2" charset="-78"/>
            </a:endParaRPr>
          </a:p>
          <a:p>
            <a:pPr algn="just">
              <a:lnSpc>
                <a:spcPct val="150000"/>
              </a:lnSpc>
            </a:pPr>
            <a:r>
              <a:rPr lang="fa-IR" sz="2400" dirty="0">
                <a:cs typeface="B Zar" pitchFamily="2" charset="-78"/>
              </a:rPr>
              <a:t>کلیدونی لاندبرگ بر آن است که ارزشیابی، بعد از دوران جنگ‌های جهانی پدیدار شده است که ابتدا در سه جریان اجتماعی مهم مدنظر قرار گرفت که عبارت‌اند از: نوآوری آموزشی، تخصیص منابع و برنامه‌های ضد فقر.</a:t>
            </a:r>
            <a:endParaRPr lang="en-US" sz="2400" dirty="0">
              <a:cs typeface="B Zar" pitchFamily="2" charset="-78"/>
            </a:endParaRPr>
          </a:p>
          <a:p>
            <a:pPr algn="just">
              <a:lnSpc>
                <a:spcPct val="150000"/>
              </a:lnSpc>
            </a:pPr>
            <a:r>
              <a:rPr lang="fa-IR" sz="2400" dirty="0">
                <a:cs typeface="B Zar" pitchFamily="2" charset="-78"/>
              </a:rPr>
              <a:t>ودانگ در بحث از «امواج چهارگانة انتشار ارزشیابی» بر آن است که می‌توان مراحل توسعة ارزشیابی را به امواج اقیانوسی تشبیه کرد که پیوسته در جوش و خروش و فروکش کردن است این امواج شامل:</a:t>
            </a:r>
            <a:endParaRPr lang="en-US" sz="2400" dirty="0">
              <a:cs typeface="B Zar" pitchFamily="2" charset="-78"/>
            </a:endParaRPr>
          </a:p>
          <a:p>
            <a:pPr>
              <a:lnSpc>
                <a:spcPct val="150000"/>
              </a:lnSpc>
            </a:pPr>
            <a:r>
              <a:rPr lang="fa-IR" sz="2400" dirty="0">
                <a:cs typeface="B Zar" pitchFamily="2" charset="-78"/>
              </a:rPr>
              <a:t>1- موج علم انگیخته یا سنجش مدار، 2- موج گفتگو مدار، 3- موج نئولیبرال، 4- موج شواهد مبنا: بازگشت به آزمایش</a:t>
            </a:r>
            <a:endParaRPr lang="en-US" sz="2400" dirty="0">
              <a:cs typeface="B Zar" pitchFamily="2" charset="-78"/>
            </a:endParaRPr>
          </a:p>
        </p:txBody>
      </p:sp>
    </p:spTree>
    <p:extLst>
      <p:ext uri="{BB962C8B-B14F-4D97-AF65-F5344CB8AC3E}">
        <p14:creationId xmlns:p14="http://schemas.microsoft.com/office/powerpoint/2010/main" val="1164908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189196"/>
            <a:ext cx="8640960" cy="4832092"/>
          </a:xfrm>
          <a:prstGeom prst="rect">
            <a:avLst/>
          </a:prstGeom>
        </p:spPr>
        <p:txBody>
          <a:bodyPr wrap="square">
            <a:spAutoFit/>
          </a:bodyPr>
          <a:lstStyle/>
          <a:p>
            <a:pPr algn="just"/>
            <a:r>
              <a:rPr lang="fa-IR" sz="2800" dirty="0" smtClean="0">
                <a:cs typeface="B Zar" pitchFamily="2" charset="-78"/>
              </a:rPr>
              <a:t>در </a:t>
            </a:r>
            <a:r>
              <a:rPr lang="fa-IR" sz="2800" dirty="0">
                <a:cs typeface="B Zar" pitchFamily="2" charset="-78"/>
              </a:rPr>
              <a:t>موج علم انگیخته، دانشگاهیان از طریق آزمایش، ابزار مناسبی را برای ارزشیابی دقیق طراحی کنند.</a:t>
            </a:r>
            <a:endParaRPr lang="en-US" sz="2800" dirty="0">
              <a:cs typeface="B Zar" pitchFamily="2" charset="-78"/>
            </a:endParaRPr>
          </a:p>
          <a:p>
            <a:pPr algn="just"/>
            <a:r>
              <a:rPr lang="fa-IR" sz="2800" dirty="0">
                <a:cs typeface="B Zar" pitchFamily="2" charset="-78"/>
              </a:rPr>
              <a:t>در موج گفتگو مدار که در اوایل 1970 مطرح شد ارزشیابی باید غیرتجربی باشد و اطلاعات باید از کاربران و مدیران از طریق مباحثه استنباط شود یعنی مشارکتی باشد.</a:t>
            </a:r>
            <a:endParaRPr lang="en-US" sz="2800" dirty="0">
              <a:cs typeface="B Zar" pitchFamily="2" charset="-78"/>
            </a:endParaRPr>
          </a:p>
          <a:p>
            <a:pPr algn="just"/>
            <a:r>
              <a:rPr lang="fa-IR" sz="2800" dirty="0">
                <a:cs typeface="B Zar" pitchFamily="2" charset="-78"/>
              </a:rPr>
              <a:t>«موج نئولیبرال» در سال 1980 با نوعی جهت‌گیری بازاری مطرح شد و در نهایت «موج شواهد مبنا» با شعار «چه موضوعاتی اثرگذارند؟» شکل گرفت که این دوران را می‌توان دوران درخشش ارزشیابی علمی دانست.</a:t>
            </a:r>
            <a:endParaRPr lang="en-US" sz="2800" dirty="0">
              <a:cs typeface="B Zar" pitchFamily="2" charset="-78"/>
            </a:endParaRPr>
          </a:p>
          <a:p>
            <a:pPr algn="just"/>
            <a:r>
              <a:rPr lang="fa-IR" sz="2800" dirty="0">
                <a:cs typeface="B Zar" pitchFamily="2" charset="-78"/>
              </a:rPr>
              <a:t>گویا و لینکلن، چهار نسل تحولی را مدنظر قرار دادند به طوری که سه نسل اول را «سنجش مدار»، «هدایت مدار» و «قضاوت مدار» و نسل چهارم را «مذاکره مدار» که معطوف به مذاکره بین تمام ذی‌نفعان است، نامید.</a:t>
            </a:r>
            <a:endParaRPr lang="en-US" sz="2800" dirty="0">
              <a:cs typeface="B Zar" pitchFamily="2" charset="-78"/>
            </a:endParaRPr>
          </a:p>
        </p:txBody>
      </p:sp>
    </p:spTree>
    <p:extLst>
      <p:ext uri="{BB962C8B-B14F-4D97-AF65-F5344CB8AC3E}">
        <p14:creationId xmlns:p14="http://schemas.microsoft.com/office/powerpoint/2010/main" val="178186058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189196"/>
            <a:ext cx="8640960" cy="3724096"/>
          </a:xfrm>
          <a:prstGeom prst="rect">
            <a:avLst/>
          </a:prstGeom>
        </p:spPr>
        <p:txBody>
          <a:bodyPr wrap="square">
            <a:spAutoFit/>
          </a:bodyPr>
          <a:lstStyle/>
          <a:p>
            <a:pPr algn="just">
              <a:lnSpc>
                <a:spcPct val="150000"/>
              </a:lnSpc>
            </a:pPr>
            <a:r>
              <a:rPr lang="fa-IR" sz="3200" dirty="0">
                <a:solidFill>
                  <a:srgbClr val="FFC000"/>
                </a:solidFill>
                <a:cs typeface="B Zar" pitchFamily="2" charset="-78"/>
              </a:rPr>
              <a:t>موج علم انگیخته یا سنجش مدار: </a:t>
            </a:r>
            <a:r>
              <a:rPr lang="fa-IR" sz="3200" dirty="0">
                <a:cs typeface="B Zar" pitchFamily="2" charset="-78"/>
              </a:rPr>
              <a:t>مطابق با نظر ریولین اولین موج ارزشیابی که متمایل به توسعة آموزش و پرورش، بهداشت و خدمات اجتماعی در ایالات متحده بود، در طول سال‌های 1960-1969 آغاز گردید در این دوران روش‌های علوم طبیعی را برای مقابله با مشکلات جامعه به کار می‌گرفتند.</a:t>
            </a:r>
            <a:endParaRPr lang="en-US" sz="3200" dirty="0">
              <a:cs typeface="B Zar" pitchFamily="2" charset="-78"/>
            </a:endParaRP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76672"/>
            <a:ext cx="8208912" cy="523220"/>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r>
              <a:rPr lang="fa-IR" sz="2800" dirty="0">
                <a:solidFill>
                  <a:srgbClr val="FF0000"/>
                </a:solidFill>
                <a:cs typeface="B Titr" pitchFamily="2" charset="-78"/>
              </a:rPr>
              <a:t>از جمله عوامل مؤثر بر غیرعلمی شدن ارزشیابی، عبارت‌اند از:</a:t>
            </a:r>
            <a:endParaRPr lang="en-US" sz="2800" dirty="0">
              <a:solidFill>
                <a:srgbClr val="FF0000"/>
              </a:solidFill>
              <a:cs typeface="B Titr" pitchFamily="2" charset="-78"/>
            </a:endParaRPr>
          </a:p>
        </p:txBody>
      </p:sp>
      <p:sp>
        <p:nvSpPr>
          <p:cNvPr id="5" name="Rectangle 4"/>
          <p:cNvSpPr/>
          <p:nvPr/>
        </p:nvSpPr>
        <p:spPr>
          <a:xfrm>
            <a:off x="755576" y="1628800"/>
            <a:ext cx="7560840" cy="4616648"/>
          </a:xfrm>
          <a:prstGeom prst="rect">
            <a:avLst/>
          </a:prstGeom>
        </p:spPr>
        <p:txBody>
          <a:bodyPr wrap="square">
            <a:spAutoFit/>
          </a:bodyPr>
          <a:lstStyle/>
          <a:p>
            <a:pPr algn="just">
              <a:lnSpc>
                <a:spcPct val="150000"/>
              </a:lnSpc>
            </a:pPr>
            <a:r>
              <a:rPr lang="fa-IR" sz="2800" dirty="0">
                <a:cs typeface="B Zar" pitchFamily="2" charset="-78"/>
              </a:rPr>
              <a:t>بازی‌های کوتاه مدت احزاب و گروه‌های ذی‌نفوذ- کاربست قوانین سرانگشتی- خیال‌بافی‌های واهی- اتکا به دانش حکایت گونه برای گریختن از مهلکة مسائل اجتماعی- تمایل به مفروضات احتمالی درباره آینده- آینده پژوهی در مراحل برنامه‌ریزی و فراگردهای تصمیم‌گیری عمومی- دخالت دادن تحلیل‌های قضاوتی در معادله‌های تصمیم.</a:t>
            </a:r>
          </a:p>
          <a:p>
            <a:pPr algn="just">
              <a:lnSpc>
                <a:spcPct val="150000"/>
              </a:lnSpc>
            </a:pPr>
            <a:r>
              <a:rPr lang="fa-IR" sz="2800" dirty="0">
                <a:cs typeface="B Zar" pitchFamily="2" charset="-78"/>
              </a:rPr>
              <a:t>بدین ترتیب شرایطی ایجاد شد که در آن گرایش خردگرایی یا عقلانیت رادیکال، بر خط مقدم چرخة خط مشی مستولی گردد.</a:t>
            </a: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189196"/>
            <a:ext cx="8640960" cy="4524315"/>
          </a:xfrm>
          <a:prstGeom prst="rect">
            <a:avLst/>
          </a:prstGeom>
        </p:spPr>
        <p:txBody>
          <a:bodyPr wrap="square">
            <a:spAutoFit/>
          </a:bodyPr>
          <a:lstStyle/>
          <a:p>
            <a:pPr algn="just"/>
            <a:r>
              <a:rPr lang="fa-IR" sz="3600" dirty="0">
                <a:cs typeface="B Zar" pitchFamily="2" charset="-78"/>
              </a:rPr>
              <a:t>در خردگرایی رادیکال بر این امر تأکید می‌شود که قبل از تصمیم حکومت برای هرگونه دخالت، باید همه جوانب هر مشکل، مورد معاینه قرار گیرند و تصمیم‌های اصلی، سپس تحلیل علمی و نسبتاً کامل خط مشی گرفته شوند. خلاصه اینکه می‌توان گفت، اهتمام به ارزش‌یابی سنتی، مستلزم «ارزیابی، سنجش عینی و بی‌طرف و متمرکز بر پیامد» می‌باشد.</a:t>
            </a:r>
          </a:p>
          <a:p>
            <a:pPr algn="just"/>
            <a:r>
              <a:rPr lang="fa-IR" sz="3600" dirty="0">
                <a:cs typeface="B Zar" pitchFamily="2" charset="-78"/>
              </a:rPr>
              <a:t>موج علم انگیخته، به تعبیری بر عقلانیت «ابزار- هدف» و نشئت گرفته از تفکر ماکس وبر بود.</a:t>
            </a: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189196"/>
            <a:ext cx="8640960" cy="4524315"/>
          </a:xfrm>
          <a:prstGeom prst="rect">
            <a:avLst/>
          </a:prstGeom>
        </p:spPr>
        <p:txBody>
          <a:bodyPr wrap="square">
            <a:spAutoFit/>
          </a:bodyPr>
          <a:lstStyle/>
          <a:p>
            <a:pPr algn="just"/>
            <a:r>
              <a:rPr lang="fa-IR" sz="3600" dirty="0">
                <a:cs typeface="B Zar" pitchFamily="2" charset="-78"/>
              </a:rPr>
              <a:t>موج دوم ارزشیابی، با شکل‌گیری الگوهای نقد و تأمل بر نقاط قوت و ضعف روش‌های سنتی، آغاز شد. گوبا و لینکلن کار تایلر را در حوزة آموزش و پرورش مثالی برای نسل دوم می‌دانند. در اواسط سال‌های 1970-1979 چنین استدلال شد که ارزشیابی باید تکثرگرایانه انجام پذیرد یعنی همه ذی‌نفعان برای درستی ارزشیابی باید فعال گردند. ذی‌نفعان شامل تمام افراد و گروه‌هایی هستند که منافع آنها تحت تأثیر سامانه ارزشیابی قرار می‌گیرند.</a:t>
            </a:r>
            <a:endParaRPr lang="en-US" sz="3600" dirty="0">
              <a:cs typeface="B Zar" pitchFamily="2" charset="-78"/>
            </a:endParaRPr>
          </a:p>
        </p:txBody>
      </p:sp>
      <p:sp>
        <p:nvSpPr>
          <p:cNvPr id="2" name="Rectangle 1"/>
          <p:cNvSpPr/>
          <p:nvPr/>
        </p:nvSpPr>
        <p:spPr>
          <a:xfrm>
            <a:off x="5076056" y="245839"/>
            <a:ext cx="3816424" cy="584775"/>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r>
              <a:rPr lang="fa-IR" sz="3200" dirty="0">
                <a:solidFill>
                  <a:srgbClr val="FF0000"/>
                </a:solidFill>
                <a:cs typeface="B Titr" pitchFamily="2" charset="-78"/>
              </a:rPr>
              <a:t>موج گفتگو مدار:</a:t>
            </a:r>
            <a:endParaRPr lang="en-US" sz="3200" dirty="0">
              <a:solidFill>
                <a:srgbClr val="FF0000"/>
              </a:solidFill>
              <a:cs typeface="B Titr" pitchFamily="2" charset="-78"/>
            </a:endParaRP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1916832"/>
            <a:ext cx="7992888" cy="1754326"/>
          </a:xfrm>
          <a:prstGeom prst="rect">
            <a:avLst/>
          </a:prstGeom>
          <a:solidFill>
            <a:srgbClr val="92D050"/>
          </a:solidFill>
          <a:ln>
            <a:solidFill>
              <a:srgbClr val="FFC000"/>
            </a:solidFill>
          </a:ln>
        </p:spPr>
        <p:txBody>
          <a:bodyPr wrap="square">
            <a:spAutoFit/>
          </a:bodyPr>
          <a:lstStyle/>
          <a:p>
            <a:pPr algn="just"/>
            <a:r>
              <a:rPr lang="fa-IR" sz="3600" dirty="0">
                <a:solidFill>
                  <a:schemeClr val="bg1">
                    <a:lumMod val="95000"/>
                    <a:lumOff val="5000"/>
                  </a:schemeClr>
                </a:solidFill>
                <a:cs typeface="B Titr" pitchFamily="2" charset="-78"/>
              </a:rPr>
              <a:t>بنابراین در مقابل سیطرة «عقلانیت ابزار- اهداف» در موج علم محور، موج گفتگو مدار مبتنی «عقلانیت ارتباطی» است.</a:t>
            </a:r>
            <a:endParaRPr lang="en-US" sz="3600" dirty="0">
              <a:solidFill>
                <a:schemeClr val="bg1">
                  <a:lumMod val="95000"/>
                  <a:lumOff val="5000"/>
                </a:schemeClr>
              </a:solidFill>
              <a:cs typeface="B Titr" pitchFamily="2" charset="-78"/>
            </a:endParaRP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55976" y="836712"/>
            <a:ext cx="4032448" cy="707886"/>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lgn="just"/>
            <a:r>
              <a:rPr lang="fa-IR" sz="4000" dirty="0">
                <a:solidFill>
                  <a:srgbClr val="FFFF00"/>
                </a:solidFill>
                <a:cs typeface="B Titr" pitchFamily="2" charset="-78"/>
              </a:rPr>
              <a:t>موج نئولیبرال: </a:t>
            </a:r>
            <a:endParaRPr lang="en-US" sz="4000" dirty="0">
              <a:solidFill>
                <a:srgbClr val="FFFF00"/>
              </a:solidFill>
              <a:cs typeface="B Titr" pitchFamily="2" charset="-78"/>
            </a:endParaRPr>
          </a:p>
        </p:txBody>
      </p:sp>
      <p:sp>
        <p:nvSpPr>
          <p:cNvPr id="3" name="Rectangle 2"/>
          <p:cNvSpPr/>
          <p:nvPr/>
        </p:nvSpPr>
        <p:spPr>
          <a:xfrm>
            <a:off x="395536" y="2420888"/>
            <a:ext cx="7920880" cy="1938992"/>
          </a:xfrm>
          <a:prstGeom prst="rect">
            <a:avLst/>
          </a:prstGeom>
        </p:spPr>
        <p:txBody>
          <a:bodyPr wrap="square">
            <a:spAutoFit/>
          </a:bodyPr>
          <a:lstStyle/>
          <a:p>
            <a:pPr algn="just"/>
            <a:r>
              <a:rPr lang="fa-IR" sz="4000" dirty="0">
                <a:cs typeface="B Zar" pitchFamily="2" charset="-78"/>
              </a:rPr>
              <a:t>سیستم‌هایی که با انتظارات طرفین مراوده ملازم‌اند و توقعات توأم را مدنظر قرار می‌دهند، کمتر دچار تحول می‌شوند.</a:t>
            </a: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22" presetClass="entr" presetSubtype="4" fill="hold" grpId="0" nodeType="withEffect">
                                  <p:stCondLst>
                                    <p:cond delay="125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695" y="404664"/>
            <a:ext cx="8640960" cy="6001643"/>
          </a:xfrm>
          <a:prstGeom prst="rect">
            <a:avLst/>
          </a:prstGeom>
        </p:spPr>
        <p:txBody>
          <a:bodyPr wrap="square">
            <a:spAutoFit/>
          </a:bodyPr>
          <a:lstStyle/>
          <a:p>
            <a:pPr algn="just"/>
            <a:r>
              <a:rPr lang="fa-IR" sz="3200" dirty="0">
                <a:cs typeface="B Zar" pitchFamily="2" charset="-78"/>
              </a:rPr>
              <a:t>در حدود سال‌های 1978-1979، موج سوم ارزشیابی به سمت جناح راست متمایل شد، زیرا روح غالبه زمانه زیر پرچم نئولیبرال، به اندیشه‌های راست‌گرا متمایل شد، اندیشه‌هایی که بر مشتری‌مداری و سازوکار بازار تأکید داشتند. آنچه جدید و بدیع می‌نمود، نه صرفاً دستیابی به هدف یا اثربخشی یا کارایی یا بهره‌وری، بلکه دستیابی به اهداف عینی مذکور از طریق بازاری کردن حکومت (بجای درگیری ذی‌نفعان در گفتگو یا علمی سازی از بالا به پایین) بود. اصطلاح متداول برای نهضت اصطلاحات نئولیبرال در بخش عمومی، مدیریت دولتی نوین یا مدیریت گرایی لقب گرفت. اندیشه بنیادین این نهضت، تمرکز بیشتر بر نتایج و ایده‌های اداری متمایل به بخش خصوصی شد. روند مهم در این دوران، برون‌سپاری و استفاده از قرارداد برای پیمان‌سپاری بود. </a:t>
            </a:r>
            <a:endParaRPr lang="en-US" sz="3200" dirty="0">
              <a:cs typeface="B Zar" pitchFamily="2" charset="-78"/>
            </a:endParaRP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340768"/>
            <a:ext cx="8136904" cy="3970318"/>
          </a:xfrm>
          <a:prstGeom prst="rect">
            <a:avLst/>
          </a:prstGeom>
        </p:spPr>
        <p:txBody>
          <a:bodyPr wrap="square">
            <a:spAutoFit/>
          </a:bodyPr>
          <a:lstStyle/>
          <a:p>
            <a:pPr algn="just"/>
            <a:r>
              <a:rPr lang="fa-IR" sz="3600" dirty="0">
                <a:cs typeface="B Zar" pitchFamily="2" charset="-78"/>
              </a:rPr>
              <a:t>بدین ترتیب، واحدهای نمایندگی دولت، از سازوکارهای مناقصه و رقابت استفاده می‌کردند. در این رویکرد، چنین تأکید می‌شد که بخش عمومی باید تسریع‌گر، آغازگر و کارگزار باشد نه لزوماً ارائه‌دهنده خدمات</a:t>
            </a:r>
            <a:r>
              <a:rPr lang="fa-IR" sz="3600" dirty="0" smtClean="0">
                <a:cs typeface="B Zar" pitchFamily="2" charset="-78"/>
              </a:rPr>
              <a:t>.</a:t>
            </a:r>
          </a:p>
          <a:p>
            <a:pPr algn="just"/>
            <a:r>
              <a:rPr lang="fa-IR" sz="3600" dirty="0">
                <a:cs typeface="B Zar" pitchFamily="2" charset="-78"/>
              </a:rPr>
              <a:t>در این موج عبارات جدیدی نظیر ارزش‌گذاری پاسخ‌گویی، سنجش عملکرد و ارزیابی رضایت مشتری مدنظر قرار می‌گیرد و به تضمین کیفیت تأکید می‌شود.</a:t>
            </a:r>
            <a:endParaRPr lang="en-US" sz="3600" dirty="0">
              <a:cs typeface="B Zar" pitchFamily="2" charset="-78"/>
            </a:endParaRP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548680"/>
            <a:ext cx="7776864" cy="769441"/>
          </a:xfrm>
          <a:prstGeom prst="rect">
            <a:avLst/>
          </a:prstGeom>
          <a:solidFill>
            <a:srgbClr val="92D050"/>
          </a:solidFill>
          <a:ln>
            <a:solidFill>
              <a:srgbClr val="FFC000"/>
            </a:solidFill>
          </a:ln>
        </p:spPr>
        <p:txBody>
          <a:bodyPr wrap="square">
            <a:spAutoFit/>
          </a:bodyPr>
          <a:lstStyle/>
          <a:p>
            <a:pPr algn="just"/>
            <a:r>
              <a:rPr lang="fa-IR" sz="4400" dirty="0">
                <a:solidFill>
                  <a:srgbClr val="002060"/>
                </a:solidFill>
                <a:cs typeface="B Titr" pitchFamily="2" charset="-78"/>
              </a:rPr>
              <a:t>موج شاهد مبنا: بازگشت به آزمایش</a:t>
            </a:r>
            <a:endParaRPr lang="en-US" sz="4400" dirty="0">
              <a:solidFill>
                <a:srgbClr val="002060"/>
              </a:solidFill>
              <a:cs typeface="B Titr" pitchFamily="2" charset="-78"/>
            </a:endParaRPr>
          </a:p>
        </p:txBody>
      </p:sp>
      <p:sp>
        <p:nvSpPr>
          <p:cNvPr id="2" name="Rectangle 1"/>
          <p:cNvSpPr/>
          <p:nvPr/>
        </p:nvSpPr>
        <p:spPr>
          <a:xfrm>
            <a:off x="179512" y="1916832"/>
            <a:ext cx="8496944" cy="3539430"/>
          </a:xfrm>
          <a:prstGeom prst="rect">
            <a:avLst/>
          </a:prstGeom>
        </p:spPr>
        <p:txBody>
          <a:bodyPr wrap="square">
            <a:spAutoFit/>
          </a:bodyPr>
          <a:lstStyle/>
          <a:p>
            <a:r>
              <a:rPr lang="fa-IR" sz="3200" dirty="0">
                <a:cs typeface="B Zar" pitchFamily="2" charset="-78"/>
              </a:rPr>
              <a:t>به باور گوبا و لینکلن، موج چهارم ارزشیابی، بازتاب نابسندگی روش‌شناسی‌های مورد استفاده در ارزشیابی‌های قبلی بود. در واقع، این موج واکنشی به موارد زیر بود:</a:t>
            </a:r>
            <a:endParaRPr lang="en-US" sz="3200" dirty="0">
              <a:cs typeface="B Zar" pitchFamily="2" charset="-78"/>
            </a:endParaRPr>
          </a:p>
          <a:p>
            <a:r>
              <a:rPr lang="fa-IR" sz="3200" dirty="0">
                <a:solidFill>
                  <a:srgbClr val="FFC000"/>
                </a:solidFill>
                <a:cs typeface="B Zar" pitchFamily="2" charset="-78"/>
              </a:rPr>
              <a:t>الف) تعصب‌های سیاسی نسل‌های قبلی ارزشیابی نسبت به حامیان خود.</a:t>
            </a:r>
            <a:endParaRPr lang="en-US" sz="3200" dirty="0">
              <a:solidFill>
                <a:srgbClr val="FFC000"/>
              </a:solidFill>
              <a:cs typeface="B Zar" pitchFamily="2" charset="-78"/>
            </a:endParaRPr>
          </a:p>
          <a:p>
            <a:r>
              <a:rPr lang="fa-IR" sz="3200" dirty="0">
                <a:solidFill>
                  <a:srgbClr val="92D050"/>
                </a:solidFill>
                <a:cs typeface="B Zar" pitchFamily="2" charset="-78"/>
              </a:rPr>
              <a:t>ب) ناتوانی آنها در انطباق با کثرت‌گرایی در پذیرش دیدگاه‌های مشارکت کنندگان</a:t>
            </a:r>
            <a:endParaRPr lang="en-US" sz="3200" dirty="0">
              <a:solidFill>
                <a:srgbClr val="92D050"/>
              </a:solidFill>
              <a:cs typeface="B Zar" pitchFamily="2" charset="-78"/>
            </a:endParaRPr>
          </a:p>
          <a:p>
            <a:r>
              <a:rPr lang="fa-IR" sz="3200" dirty="0">
                <a:solidFill>
                  <a:srgbClr val="FF0000"/>
                </a:solidFill>
                <a:cs typeface="B Zar" pitchFamily="2" charset="-78"/>
              </a:rPr>
              <a:t>ج) اتکا و تأکید بیش از حد بر «تحلیل‌های کیفی با ماهیتی شبه علمی».</a:t>
            </a:r>
            <a:endParaRPr lang="en-US" sz="3200" dirty="0">
              <a:solidFill>
                <a:srgbClr val="FF0000"/>
              </a:solidFill>
              <a:cs typeface="B Zar" pitchFamily="2" charset="-78"/>
            </a:endParaRPr>
          </a:p>
        </p:txBody>
      </p:sp>
    </p:spTree>
    <p:extLst>
      <p:ext uri="{BB962C8B-B14F-4D97-AF65-F5344CB8AC3E}">
        <p14:creationId xmlns:p14="http://schemas.microsoft.com/office/powerpoint/2010/main" val="3841425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14" presetClass="entr" presetSubtype="10"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19896" y="3861048"/>
            <a:ext cx="3600400" cy="2246769"/>
          </a:xfrm>
          <a:prstGeom prst="rect">
            <a:avLst/>
          </a:prstGeom>
          <a:solidFill>
            <a:srgbClr val="92D050"/>
          </a:solidFill>
          <a:ln>
            <a:solidFill>
              <a:srgbClr val="FFC000"/>
            </a:solidFill>
          </a:ln>
        </p:spPr>
        <p:txBody>
          <a:bodyPr wrap="square">
            <a:spAutoFit/>
          </a:bodyPr>
          <a:lstStyle/>
          <a:p>
            <a:r>
              <a:rPr lang="fa-IR" sz="2800" dirty="0">
                <a:solidFill>
                  <a:schemeClr val="bg2"/>
                </a:solidFill>
                <a:cs typeface="B Titr" pitchFamily="2" charset="-78"/>
              </a:rPr>
              <a:t>اول: یاری رسان است		</a:t>
            </a:r>
            <a:endParaRPr lang="fa-IR" sz="2800" dirty="0" smtClean="0">
              <a:solidFill>
                <a:schemeClr val="bg2"/>
              </a:solidFill>
              <a:cs typeface="B Titr" pitchFamily="2" charset="-78"/>
            </a:endParaRPr>
          </a:p>
          <a:p>
            <a:r>
              <a:rPr lang="fa-IR" sz="2800" dirty="0" smtClean="0">
                <a:solidFill>
                  <a:schemeClr val="bg2"/>
                </a:solidFill>
                <a:cs typeface="B Titr" pitchFamily="2" charset="-78"/>
              </a:rPr>
              <a:t>دوم</a:t>
            </a:r>
            <a:r>
              <a:rPr lang="fa-IR" sz="2800" dirty="0">
                <a:solidFill>
                  <a:schemeClr val="bg2"/>
                </a:solidFill>
                <a:cs typeface="B Titr" pitchFamily="2" charset="-78"/>
              </a:rPr>
              <a:t>: درس آموز است		</a:t>
            </a:r>
            <a:endParaRPr lang="fa-IR" sz="2800" dirty="0" smtClean="0">
              <a:solidFill>
                <a:schemeClr val="bg2"/>
              </a:solidFill>
              <a:cs typeface="B Titr" pitchFamily="2" charset="-78"/>
            </a:endParaRPr>
          </a:p>
          <a:p>
            <a:r>
              <a:rPr lang="fa-IR" sz="2800" dirty="0" smtClean="0">
                <a:solidFill>
                  <a:schemeClr val="bg2"/>
                </a:solidFill>
                <a:cs typeface="B Titr" pitchFamily="2" charset="-78"/>
              </a:rPr>
              <a:t>سوم</a:t>
            </a:r>
            <a:r>
              <a:rPr lang="fa-IR" sz="2800" dirty="0">
                <a:solidFill>
                  <a:schemeClr val="bg2"/>
                </a:solidFill>
                <a:cs typeface="B Titr" pitchFamily="2" charset="-78"/>
              </a:rPr>
              <a:t>: توانمند ساز است</a:t>
            </a:r>
            <a:endParaRPr lang="en-US" sz="2800" dirty="0">
              <a:solidFill>
                <a:schemeClr val="bg2"/>
              </a:solidFill>
              <a:cs typeface="B Titr" pitchFamily="2" charset="-78"/>
            </a:endParaRPr>
          </a:p>
        </p:txBody>
      </p:sp>
      <p:sp>
        <p:nvSpPr>
          <p:cNvPr id="2" name="Rectangle 1"/>
          <p:cNvSpPr/>
          <p:nvPr/>
        </p:nvSpPr>
        <p:spPr>
          <a:xfrm>
            <a:off x="171624" y="620688"/>
            <a:ext cx="8496944" cy="2862322"/>
          </a:xfrm>
          <a:prstGeom prst="rect">
            <a:avLst/>
          </a:prstGeom>
        </p:spPr>
        <p:txBody>
          <a:bodyPr wrap="square">
            <a:spAutoFit/>
          </a:bodyPr>
          <a:lstStyle/>
          <a:p>
            <a:pPr algn="just"/>
            <a:r>
              <a:rPr lang="fa-IR" sz="3600" dirty="0" smtClean="0">
                <a:cs typeface="B Zar" pitchFamily="2" charset="-78"/>
              </a:rPr>
              <a:t>در نسل چهارم، مرزها و پارامترها توسط خود مشارکت کنندگان، از طریق فرایند مذاکره ایجاد می‌گردد.</a:t>
            </a:r>
          </a:p>
          <a:p>
            <a:pPr algn="just"/>
            <a:r>
              <a:rPr lang="fa-IR" sz="3600" dirty="0" smtClean="0">
                <a:cs typeface="B Zar" pitchFamily="2" charset="-78"/>
              </a:rPr>
              <a:t>هیپ ادعا می‌کند که موج چهارم، مهیاکننده فراگردی مبتنی بر ساخت‌گرایی است و در ساحت نظری، ویژگی‌های زیر را دارند:</a:t>
            </a:r>
            <a:endParaRPr lang="fa-IR" sz="3600" dirty="0">
              <a:cs typeface="B Zar" pitchFamily="2" charset="-78"/>
            </a:endParaRPr>
          </a:p>
        </p:txBody>
      </p:sp>
    </p:spTree>
    <p:extLst>
      <p:ext uri="{BB962C8B-B14F-4D97-AF65-F5344CB8AC3E}">
        <p14:creationId xmlns:p14="http://schemas.microsoft.com/office/powerpoint/2010/main" val="174100385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646290"/>
            <a:ext cx="7696968" cy="646331"/>
          </a:xfrm>
          <a:prstGeom prst="rect">
            <a:avLst/>
          </a:prstGeom>
          <a:solidFill>
            <a:srgbClr val="92D050"/>
          </a:solidFill>
          <a:ln>
            <a:solidFill>
              <a:srgbClr val="FFC000"/>
            </a:solidFill>
          </a:ln>
        </p:spPr>
        <p:txBody>
          <a:bodyPr wrap="square">
            <a:spAutoFit/>
          </a:bodyPr>
          <a:lstStyle/>
          <a:p>
            <a:r>
              <a:rPr lang="fa-IR" sz="3600" dirty="0">
                <a:solidFill>
                  <a:schemeClr val="bg2"/>
                </a:solidFill>
                <a:cs typeface="B Titr" pitchFamily="2" charset="-78"/>
              </a:rPr>
              <a:t>این فراگرد مراحل زیر را در برمی‌گیرد:</a:t>
            </a:r>
            <a:endParaRPr lang="en-US" sz="3600" dirty="0">
              <a:solidFill>
                <a:schemeClr val="bg2"/>
              </a:solidFill>
              <a:cs typeface="B Titr" pitchFamily="2" charset="-78"/>
            </a:endParaRPr>
          </a:p>
        </p:txBody>
      </p:sp>
      <p:sp>
        <p:nvSpPr>
          <p:cNvPr id="2" name="Rectangle 1"/>
          <p:cNvSpPr/>
          <p:nvPr/>
        </p:nvSpPr>
        <p:spPr>
          <a:xfrm>
            <a:off x="766011" y="2492896"/>
            <a:ext cx="7704856" cy="2308324"/>
          </a:xfrm>
          <a:prstGeom prst="rect">
            <a:avLst/>
          </a:prstGeom>
        </p:spPr>
        <p:txBody>
          <a:bodyPr wrap="square">
            <a:spAutoFit/>
          </a:bodyPr>
          <a:lstStyle/>
          <a:p>
            <a:pPr lvl="0"/>
            <a:r>
              <a:rPr lang="fa-IR" sz="3600" dirty="0" smtClean="0">
                <a:cs typeface="B Zar" pitchFamily="2" charset="-78"/>
              </a:rPr>
              <a:t>شناسایی </a:t>
            </a:r>
            <a:r>
              <a:rPr lang="fa-IR" sz="3600" dirty="0">
                <a:cs typeface="B Zar" pitchFamily="2" charset="-78"/>
              </a:rPr>
              <a:t>ذی‌نفعان</a:t>
            </a:r>
            <a:endParaRPr lang="en-US" sz="3600" dirty="0">
              <a:cs typeface="B Zar" pitchFamily="2" charset="-78"/>
            </a:endParaRPr>
          </a:p>
          <a:p>
            <a:pPr lvl="0"/>
            <a:r>
              <a:rPr lang="fa-IR" sz="3600" dirty="0">
                <a:cs typeface="B Zar" pitchFamily="2" charset="-78"/>
              </a:rPr>
              <a:t>بررسی دقیق مطالبات، مسائل و دغدغه‌های ذی‌نفعان درباره برساختة مورد نظر</a:t>
            </a:r>
            <a:endParaRPr lang="en-US" sz="3600" dirty="0">
              <a:cs typeface="B Zar" pitchFamily="2" charset="-78"/>
            </a:endParaRPr>
          </a:p>
          <a:p>
            <a:pPr lvl="0"/>
            <a:r>
              <a:rPr lang="fa-IR" sz="3600" dirty="0">
                <a:cs typeface="B Zar" pitchFamily="2" charset="-78"/>
              </a:rPr>
              <a:t>پیگیری اجماع میان ذی‌نفعان، از طریق بحث و تبادل نظر</a:t>
            </a:r>
            <a:endParaRPr lang="en-US" sz="3600" dirty="0">
              <a:cs typeface="B Zar" pitchFamily="2" charset="-78"/>
            </a:endParaRPr>
          </a:p>
        </p:txBody>
      </p:sp>
    </p:spTree>
    <p:extLst>
      <p:ext uri="{BB962C8B-B14F-4D97-AF65-F5344CB8AC3E}">
        <p14:creationId xmlns:p14="http://schemas.microsoft.com/office/powerpoint/2010/main" val="360562006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42" presetClass="entr" presetSubtype="0" fill="hold" grpId="0" nodeType="withEffect">
                                  <p:stCondLst>
                                    <p:cond delay="75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404664"/>
            <a:ext cx="7696968" cy="1200329"/>
          </a:xfrm>
          <a:prstGeom prst="rect">
            <a:avLst/>
          </a:prstGeom>
          <a:solidFill>
            <a:srgbClr val="92D050"/>
          </a:solidFill>
          <a:ln>
            <a:solidFill>
              <a:srgbClr val="FFC000"/>
            </a:solidFill>
          </a:ln>
        </p:spPr>
        <p:txBody>
          <a:bodyPr wrap="square">
            <a:spAutoFit/>
          </a:bodyPr>
          <a:lstStyle/>
          <a:p>
            <a:r>
              <a:rPr lang="fa-IR" sz="3600" dirty="0">
                <a:solidFill>
                  <a:schemeClr val="bg2"/>
                </a:solidFill>
                <a:cs typeface="B Titr" pitchFamily="2" charset="-78"/>
              </a:rPr>
              <a:t>گوبا و لینکلن موضوعات مطرح شده در موج چهارم را بدین صورت فهرست کرده است:</a:t>
            </a:r>
            <a:endParaRPr lang="en-US" sz="3600" dirty="0">
              <a:solidFill>
                <a:schemeClr val="bg2"/>
              </a:solidFill>
              <a:cs typeface="B Titr" pitchFamily="2" charset="-78"/>
            </a:endParaRPr>
          </a:p>
        </p:txBody>
      </p:sp>
      <p:sp>
        <p:nvSpPr>
          <p:cNvPr id="2" name="Rectangle 1"/>
          <p:cNvSpPr/>
          <p:nvPr/>
        </p:nvSpPr>
        <p:spPr>
          <a:xfrm>
            <a:off x="766011" y="1779687"/>
            <a:ext cx="7704856" cy="5078313"/>
          </a:xfrm>
          <a:prstGeom prst="rect">
            <a:avLst/>
          </a:prstGeom>
        </p:spPr>
        <p:txBody>
          <a:bodyPr wrap="square">
            <a:spAutoFit/>
          </a:bodyPr>
          <a:lstStyle/>
          <a:p>
            <a:pPr lvl="0"/>
            <a:r>
              <a:rPr lang="fa-IR" sz="3600" dirty="0">
                <a:cs typeface="B Zar" pitchFamily="2" charset="-78"/>
              </a:rPr>
              <a:t>الف) توانمندسازی و آموزش مردم عادی</a:t>
            </a:r>
          </a:p>
          <a:p>
            <a:pPr lvl="0"/>
            <a:r>
              <a:rPr lang="fa-IR" sz="3600" dirty="0">
                <a:cs typeface="B Zar" pitchFamily="2" charset="-78"/>
              </a:rPr>
              <a:t>ب) تکثرگرایی ارزش</a:t>
            </a:r>
          </a:p>
          <a:p>
            <a:pPr lvl="0"/>
            <a:r>
              <a:rPr lang="fa-IR" sz="3600" dirty="0">
                <a:cs typeface="B Zar" pitchFamily="2" charset="-78"/>
              </a:rPr>
              <a:t>ج) وجدان اجتماعی</a:t>
            </a:r>
          </a:p>
          <a:p>
            <a:pPr lvl="0"/>
            <a:r>
              <a:rPr lang="fa-IR" sz="3600" dirty="0">
                <a:cs typeface="B Zar" pitchFamily="2" charset="-78"/>
              </a:rPr>
              <a:t>د) فعالیت گرایی سیاسی</a:t>
            </a:r>
          </a:p>
          <a:p>
            <a:pPr lvl="0"/>
            <a:r>
              <a:rPr lang="fa-IR" sz="3600" dirty="0">
                <a:cs typeface="B Zar" pitchFamily="2" charset="-78"/>
              </a:rPr>
              <a:t>هـ) مذاکرات چهره به چهره و با حسن نیت، درباره منافع انسانی و «برساخته‌های رضایتی» انسان‌ها</a:t>
            </a:r>
          </a:p>
          <a:p>
            <a:pPr lvl="0"/>
            <a:r>
              <a:rPr lang="fa-IR" sz="3600" dirty="0">
                <a:cs typeface="B Zar" pitchFamily="2" charset="-78"/>
              </a:rPr>
              <a:t>و) تمرکز مسئولانه، با تأکید بر این مهم که مطالبات، دغدغه‌ها و مسائل ذی‌نفعان، همیشه باید در کانون مرکزی ارزشیابی باقی بماند.</a:t>
            </a:r>
          </a:p>
        </p:txBody>
      </p:sp>
    </p:spTree>
    <p:extLst>
      <p:ext uri="{BB962C8B-B14F-4D97-AF65-F5344CB8AC3E}">
        <p14:creationId xmlns:p14="http://schemas.microsoft.com/office/powerpoint/2010/main" val="170476964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6" presetClass="entr" presetSubtype="16"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circle(in)">
                                      <p:cBhvr>
                                        <p:cTn id="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theme/theme1.xml><?xml version="1.0" encoding="utf-8"?>
<a:theme xmlns:a="http://schemas.openxmlformats.org/drawingml/2006/main" name="Technic">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182</TotalTime>
  <Words>2274</Words>
  <Application>Microsoft Office PowerPoint</Application>
  <PresentationFormat>On-screen Show (4:3)</PresentationFormat>
  <Paragraphs>81</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Technic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Pars Web</dc:creator>
  <cp:lastModifiedBy>Windows User</cp:lastModifiedBy>
  <cp:revision>48</cp:revision>
  <dcterms:created xsi:type="dcterms:W3CDTF">2017-10-24T05:34:20Z</dcterms:created>
  <dcterms:modified xsi:type="dcterms:W3CDTF">2020-05-15T03:23:38Z</dcterms:modified>
</cp:coreProperties>
</file>