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36"/>
  </p:notesMasterIdLst>
  <p:sldIdLst>
    <p:sldId id="274" r:id="rId2"/>
    <p:sldId id="275" r:id="rId3"/>
    <p:sldId id="257" r:id="rId4"/>
    <p:sldId id="258" r:id="rId5"/>
    <p:sldId id="259" r:id="rId6"/>
    <p:sldId id="260" r:id="rId7"/>
    <p:sldId id="261" r:id="rId8"/>
    <p:sldId id="262" r:id="rId9"/>
    <p:sldId id="263" r:id="rId10"/>
    <p:sldId id="264" r:id="rId11"/>
    <p:sldId id="266" r:id="rId12"/>
    <p:sldId id="267" r:id="rId13"/>
    <p:sldId id="269" r:id="rId14"/>
    <p:sldId id="270" r:id="rId15"/>
    <p:sldId id="271" r:id="rId16"/>
    <p:sldId id="272" r:id="rId17"/>
    <p:sldId id="273" r:id="rId18"/>
    <p:sldId id="268" r:id="rId19"/>
    <p:sldId id="276" r:id="rId20"/>
    <p:sldId id="277" r:id="rId21"/>
    <p:sldId id="278" r:id="rId22"/>
    <p:sldId id="279" r:id="rId23"/>
    <p:sldId id="280" r:id="rId24"/>
    <p:sldId id="281" r:id="rId25"/>
    <p:sldId id="282" r:id="rId26"/>
    <p:sldId id="283" r:id="rId27"/>
    <p:sldId id="290" r:id="rId28"/>
    <p:sldId id="292" r:id="rId29"/>
    <p:sldId id="256" r:id="rId30"/>
    <p:sldId id="295" r:id="rId31"/>
    <p:sldId id="299" r:id="rId32"/>
    <p:sldId id="302" r:id="rId33"/>
    <p:sldId id="303" r:id="rId34"/>
    <p:sldId id="301"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B0BA1F-7F52-4D46-912C-802DF8207CFC}" type="datetimeFigureOut">
              <a:rPr lang="en-US" smtClean="0"/>
              <a:t>4/29/2020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578D03-9B58-4E8A-A0B2-F27473D641FF}" type="slidenum">
              <a:rPr lang="en-US" smtClean="0"/>
              <a:t>‹#›</a:t>
            </a:fld>
            <a:endParaRPr lang="en-US"/>
          </a:p>
        </p:txBody>
      </p:sp>
    </p:spTree>
    <p:extLst>
      <p:ext uri="{BB962C8B-B14F-4D97-AF65-F5344CB8AC3E}">
        <p14:creationId xmlns:p14="http://schemas.microsoft.com/office/powerpoint/2010/main" val="2617432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AA84C0-93BA-4EBE-892F-F0E4100B9520}" type="slidenum">
              <a:rPr lang="en-US" smtClean="0"/>
              <a:t>29</a:t>
            </a:fld>
            <a:endParaRPr lang="en-US"/>
          </a:p>
        </p:txBody>
      </p:sp>
    </p:spTree>
    <p:extLst>
      <p:ext uri="{BB962C8B-B14F-4D97-AF65-F5344CB8AC3E}">
        <p14:creationId xmlns:p14="http://schemas.microsoft.com/office/powerpoint/2010/main" val="1192527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3781040767"/>
      </p:ext>
    </p:extLst>
  </p:cSld>
  <p:clrMapOvr>
    <a:masterClrMapping/>
  </p:clrMapOvr>
  <p:extLst>
    <p:ext uri="{DCECCB84-F9BA-43D5-87BE-67443E8EF086}">
      <p15:sldGuideLst xmlns:p15="http://schemas.microsoft.com/office/powerpoint/2012/main" xmlns=""/>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580882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741240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873350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635543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259671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395210265"/>
      </p:ext>
    </p:extLst>
  </p:cSld>
  <p:clrMapOvr>
    <a:masterClrMapping/>
  </p:clrMapOvr>
  <p:extLst>
    <p:ext uri="{DCECCB84-F9BA-43D5-87BE-67443E8EF086}">
      <p15:sldGuideLst xmlns:p15="http://schemas.microsoft.com/office/powerpoint/2012/main" xmlns=""/>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320867297"/>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950637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76308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F700EBC-D177-41BF-B7B9-43835417D9FD}"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41201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71944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00EBC-D177-41BF-B7B9-43835417D9FD}"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70149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2405342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33500758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31B668-47DA-41B9-AB1D-FA029053AD03}" type="datetimeFigureOut">
              <a:rPr lang="en-US" smtClean="0"/>
              <a:t>4/29/2020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F700EBC-D177-41BF-B7B9-43835417D9FD}" type="slidenum">
              <a:rPr lang="en-US" smtClean="0"/>
              <a:t>‹#›</a:t>
            </a:fld>
            <a:endParaRPr lang="en-US" dirty="0"/>
          </a:p>
        </p:txBody>
      </p:sp>
    </p:spTree>
    <p:extLst>
      <p:ext uri="{BB962C8B-B14F-4D97-AF65-F5344CB8AC3E}">
        <p14:creationId xmlns:p14="http://schemas.microsoft.com/office/powerpoint/2010/main" val="1313625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A31B668-47DA-41B9-AB1D-FA029053AD03}" type="datetimeFigureOut">
              <a:rPr lang="en-US" smtClean="0"/>
              <a:t>4/29/2020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F700EBC-D177-41BF-B7B9-43835417D9FD}" type="slidenum">
              <a:rPr lang="en-US" smtClean="0"/>
              <a:t>‹#›</a:t>
            </a:fld>
            <a:endParaRPr lang="en-US" dirty="0"/>
          </a:p>
        </p:txBody>
      </p:sp>
    </p:spTree>
    <p:extLst>
      <p:ext uri="{BB962C8B-B14F-4D97-AF65-F5344CB8AC3E}">
        <p14:creationId xmlns:p14="http://schemas.microsoft.com/office/powerpoint/2010/main" val="282309917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 id="2147483781" r:id="rId13"/>
    <p:sldLayoutId id="2147483782" r:id="rId14"/>
    <p:sldLayoutId id="2147483783" r:id="rId15"/>
    <p:sldLayoutId id="214748378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FFDD48-BB29-42F5-9D43-8D6CEEBA6489}"/>
              </a:ext>
            </a:extLst>
          </p:cNvPr>
          <p:cNvSpPr>
            <a:spLocks noGrp="1"/>
          </p:cNvSpPr>
          <p:nvPr>
            <p:ph type="title"/>
          </p:nvPr>
        </p:nvSpPr>
        <p:spPr>
          <a:xfrm>
            <a:off x="1715293" y="1055554"/>
            <a:ext cx="8761413" cy="706964"/>
          </a:xfrm>
        </p:spPr>
        <p:txBody>
          <a:bodyPr>
            <a:normAutofit fontScale="90000"/>
          </a:bodyPr>
          <a:lstStyle/>
          <a:p>
            <a:pPr algn="ctr"/>
            <a:r>
              <a:rPr lang="fa-IR" sz="6000" dirty="0">
                <a:cs typeface="B Nazanin" panose="00000400000000000000" pitchFamily="2" charset="-78"/>
              </a:rPr>
              <a:t>به نام خدا</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A216B3B0-B4A6-4961-80D6-EC3CFC3D1DB1}"/>
              </a:ext>
            </a:extLst>
          </p:cNvPr>
          <p:cNvSpPr>
            <a:spLocks noGrp="1"/>
          </p:cNvSpPr>
          <p:nvPr>
            <p:ph idx="1"/>
          </p:nvPr>
        </p:nvSpPr>
        <p:spPr>
          <a:xfrm>
            <a:off x="838200" y="2352888"/>
            <a:ext cx="10515600" cy="4505112"/>
          </a:xfrm>
        </p:spPr>
        <p:txBody>
          <a:bodyPr>
            <a:noAutofit/>
          </a:bodyPr>
          <a:lstStyle/>
          <a:p>
            <a:pPr marL="0" indent="0" algn="ctr">
              <a:buNone/>
            </a:pPr>
            <a:r>
              <a:rPr lang="fa-IR" sz="3200" dirty="0">
                <a:solidFill>
                  <a:schemeClr val="tx1"/>
                </a:solidFill>
                <a:cs typeface="B Nazanin" panose="00000400000000000000" pitchFamily="2" charset="-78"/>
              </a:rPr>
              <a:t>فصل ششم تاریخ فرهنگ و تمدن اسلام و ایران:</a:t>
            </a:r>
          </a:p>
          <a:p>
            <a:pPr marL="0" indent="0" algn="ctr">
              <a:buNone/>
            </a:pPr>
            <a:r>
              <a:rPr lang="fa-IR" sz="3200" dirty="0">
                <a:solidFill>
                  <a:srgbClr val="FF0000"/>
                </a:solidFill>
                <a:cs typeface="B Nazanin" panose="00000400000000000000" pitchFamily="2" charset="-78"/>
              </a:rPr>
              <a:t>جایگاه دانش پزشکی در بررسی های دانشمندان مسلمان</a:t>
            </a:r>
          </a:p>
          <a:p>
            <a:pPr marL="0" indent="0" algn="ctr">
              <a:lnSpc>
                <a:spcPct val="150000"/>
              </a:lnSpc>
              <a:buNone/>
            </a:pPr>
            <a:endParaRPr lang="fa-IR"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429361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5A826A-5FE3-464D-9F44-C906720E6557}"/>
              </a:ext>
            </a:extLst>
          </p:cNvPr>
          <p:cNvSpPr>
            <a:spLocks noGrp="1"/>
          </p:cNvSpPr>
          <p:nvPr>
            <p:ph type="title"/>
          </p:nvPr>
        </p:nvSpPr>
        <p:spPr/>
        <p:txBody>
          <a:bodyPr/>
          <a:lstStyle/>
          <a:p>
            <a:pPr algn="ctr"/>
            <a:r>
              <a:rPr lang="fa-IR" sz="6000" dirty="0">
                <a:cs typeface="B Nazanin" panose="00000400000000000000" pitchFamily="2" charset="-78"/>
              </a:rPr>
              <a:t>واژه شناسی پزشک:</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7981E2D-D5DC-498D-8BC5-75A74F997C2C}"/>
              </a:ext>
            </a:extLst>
          </p:cNvPr>
          <p:cNvSpPr>
            <a:spLocks noGrp="1"/>
          </p:cNvSpPr>
          <p:nvPr>
            <p:ph idx="1"/>
          </p:nvPr>
        </p:nvSpPr>
        <p:spPr>
          <a:xfrm>
            <a:off x="582304" y="2740987"/>
            <a:ext cx="11027391" cy="3416300"/>
          </a:xfrm>
        </p:spPr>
        <p:txBody>
          <a:bodyPr>
            <a:normAutofit fontScale="92500" lnSpcReduction="10000"/>
          </a:bodyPr>
          <a:lstStyle/>
          <a:p>
            <a:pPr algn="r" rtl="1">
              <a:lnSpc>
                <a:spcPct val="150000"/>
              </a:lnSpc>
            </a:pPr>
            <a:r>
              <a:rPr lang="fa-IR" sz="3200" dirty="0">
                <a:cs typeface="B Nazanin" panose="00000400000000000000" pitchFamily="2" charset="-78"/>
              </a:rPr>
              <a:t>پزشک واژه ای فارسی است که از ایرانی باستانی وارد ریشه مشترک خود با زبان سانسکریت شده است.صورت سنسکریت آن</a:t>
            </a:r>
            <a:r>
              <a:rPr lang="en-US" sz="3200" dirty="0">
                <a:cs typeface="B Nazanin" panose="00000400000000000000" pitchFamily="2" charset="-78"/>
              </a:rPr>
              <a:t>bhisaj</a:t>
            </a:r>
            <a:r>
              <a:rPr lang="fa-IR" sz="3200" dirty="0">
                <a:cs typeface="B Nazanin" panose="00000400000000000000" pitchFamily="2" charset="-78"/>
              </a:rPr>
              <a:t>،در هند باستان رواج داشته است و به معنای (شفابخش و درمانگر)به کار می رفته است.</a:t>
            </a:r>
          </a:p>
          <a:p>
            <a:pPr algn="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932905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033423A-3AB8-44F1-A98B-C40CD153EAC5}"/>
              </a:ext>
            </a:extLst>
          </p:cNvPr>
          <p:cNvSpPr>
            <a:spLocks noGrp="1"/>
          </p:cNvSpPr>
          <p:nvPr>
            <p:ph idx="1"/>
          </p:nvPr>
        </p:nvSpPr>
        <p:spPr>
          <a:xfrm>
            <a:off x="1154954" y="2603500"/>
            <a:ext cx="10391052" cy="3416300"/>
          </a:xfrm>
        </p:spPr>
        <p:txBody>
          <a:bodyPr>
            <a:normAutofit fontScale="85000" lnSpcReduction="10000"/>
          </a:bodyPr>
          <a:lstStyle/>
          <a:p>
            <a:pPr algn="r" rtl="1">
              <a:lnSpc>
                <a:spcPct val="150000"/>
              </a:lnSpc>
            </a:pPr>
            <a:r>
              <a:rPr lang="fa-IR" sz="3200" dirty="0">
                <a:cs typeface="B Nazanin" panose="00000400000000000000" pitchFamily="2" charset="-78"/>
              </a:rPr>
              <a:t>پرداختن به پایگاه های آغازین دانش پزشکی اسلامی،از جهت اینکه توانسته با استفاده از ترکیب چند منبع و منشا متفاوت (ایرانی،هندی،سریانی و یونانی) صورت جدیدی از دانش پزشکی را به بشر عرضه کند،دارای اهمیت است.</a:t>
            </a:r>
            <a:endParaRPr lang="en-US" sz="3200" dirty="0">
              <a:cs typeface="B Nazanin" panose="00000400000000000000" pitchFamily="2" charset="-78"/>
            </a:endParaRPr>
          </a:p>
        </p:txBody>
      </p:sp>
    </p:spTree>
    <p:extLst>
      <p:ext uri="{BB962C8B-B14F-4D97-AF65-F5344CB8AC3E}">
        <p14:creationId xmlns:p14="http://schemas.microsoft.com/office/powerpoint/2010/main" val="3442823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40DEAC3-EB9E-4CFB-B4AA-72CC5DB2F126}"/>
              </a:ext>
            </a:extLst>
          </p:cNvPr>
          <p:cNvSpPr>
            <a:spLocks noGrp="1"/>
          </p:cNvSpPr>
          <p:nvPr>
            <p:ph idx="1"/>
          </p:nvPr>
        </p:nvSpPr>
        <p:spPr>
          <a:xfrm>
            <a:off x="1154954" y="2603500"/>
            <a:ext cx="10295518" cy="3416300"/>
          </a:xfrm>
        </p:spPr>
        <p:txBody>
          <a:bodyPr>
            <a:normAutofit/>
          </a:bodyPr>
          <a:lstStyle/>
          <a:p>
            <a:pPr algn="r" rtl="1"/>
            <a:r>
              <a:rPr lang="fa-IR" sz="3200" dirty="0">
                <a:solidFill>
                  <a:schemeClr val="tx1"/>
                </a:solidFill>
                <a:cs typeface="B Nazanin" panose="00000400000000000000" pitchFamily="2" charset="-78"/>
              </a:rPr>
              <a:t>منابع موجود درباره پرشکی ایران پیش از اسلام به دو دسته تقسیم می شود:</a:t>
            </a:r>
          </a:p>
          <a:p>
            <a:pPr marL="0" indent="0" algn="r" rtl="1">
              <a:buNone/>
            </a:pPr>
            <a:r>
              <a:rPr lang="fa-IR" sz="3200" dirty="0">
                <a:solidFill>
                  <a:schemeClr val="tx1"/>
                </a:solidFill>
                <a:cs typeface="B Nazanin" panose="00000400000000000000" pitchFamily="2" charset="-78"/>
              </a:rPr>
              <a:t>1.مربوط به اوستا و آیین زردشتی</a:t>
            </a:r>
          </a:p>
          <a:p>
            <a:pPr marL="0" indent="0" algn="r" rtl="1">
              <a:buNone/>
            </a:pPr>
            <a:r>
              <a:rPr lang="fa-IR" sz="3200" dirty="0">
                <a:solidFill>
                  <a:schemeClr val="tx1"/>
                </a:solidFill>
                <a:cs typeface="B Nazanin" panose="00000400000000000000" pitchFamily="2" charset="-78"/>
              </a:rPr>
              <a:t>2.نوشته های مورخان یونانی مانند کتزیاس و گزنفون</a:t>
            </a: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1924907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D3C021-0AD8-4DF5-BE66-F3092C966EEC}"/>
              </a:ext>
            </a:extLst>
          </p:cNvPr>
          <p:cNvSpPr>
            <a:spLocks noGrp="1"/>
          </p:cNvSpPr>
          <p:nvPr>
            <p:ph type="title"/>
          </p:nvPr>
        </p:nvSpPr>
        <p:spPr/>
        <p:txBody>
          <a:bodyPr>
            <a:normAutofit fontScale="90000"/>
          </a:bodyPr>
          <a:lstStyle/>
          <a:p>
            <a:pPr algn="ctr" rtl="1"/>
            <a:r>
              <a:rPr lang="fa-IR" sz="6000" dirty="0">
                <a:cs typeface="B Nazanin" panose="00000400000000000000" pitchFamily="2" charset="-78"/>
              </a:rPr>
              <a:t>بر اساس نوشته های اوستا:</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BC3001BC-D65C-4587-B933-5ADD12342378}"/>
              </a:ext>
            </a:extLst>
          </p:cNvPr>
          <p:cNvSpPr>
            <a:spLocks noGrp="1"/>
          </p:cNvSpPr>
          <p:nvPr>
            <p:ph idx="1"/>
          </p:nvPr>
        </p:nvSpPr>
        <p:spPr>
          <a:xfrm>
            <a:off x="1154954" y="2603500"/>
            <a:ext cx="10377404" cy="3416300"/>
          </a:xfrm>
        </p:spPr>
        <p:txBody>
          <a:bodyPr>
            <a:normAutofit/>
          </a:bodyPr>
          <a:lstStyle/>
          <a:p>
            <a:pPr algn="r" rtl="1">
              <a:lnSpc>
                <a:spcPct val="150000"/>
              </a:lnSpc>
            </a:pPr>
            <a:r>
              <a:rPr lang="fa-IR" sz="3200" dirty="0">
                <a:cs typeface="B Nazanin" panose="00000400000000000000" pitchFamily="2" charset="-78"/>
              </a:rPr>
              <a:t>براین اساس در نوشته های پیش از اسلام پنج دسته پزشک وجود داشته است:</a:t>
            </a:r>
          </a:p>
          <a:p>
            <a:pPr marL="0" indent="0" algn="r" rtl="1">
              <a:lnSpc>
                <a:spcPct val="150000"/>
              </a:lnSpc>
              <a:buNone/>
            </a:pPr>
            <a:r>
              <a:rPr lang="fa-IR" sz="3200" dirty="0">
                <a:cs typeface="B Nazanin" panose="00000400000000000000" pitchFamily="2" charset="-78"/>
              </a:rPr>
              <a:t>آتش پزشک،گیاه پزشک،کارد پزشک،داغ پزشک،افسون پزشک</a:t>
            </a:r>
            <a:endParaRPr lang="en-US" sz="3200" dirty="0">
              <a:cs typeface="B Nazanin" panose="00000400000000000000" pitchFamily="2" charset="-78"/>
            </a:endParaRPr>
          </a:p>
        </p:txBody>
      </p:sp>
    </p:spTree>
    <p:extLst>
      <p:ext uri="{BB962C8B-B14F-4D97-AF65-F5344CB8AC3E}">
        <p14:creationId xmlns:p14="http://schemas.microsoft.com/office/powerpoint/2010/main" val="4708296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A15C69A-FD30-4BF3-8A39-5BEDAD02EF52}"/>
              </a:ext>
            </a:extLst>
          </p:cNvPr>
          <p:cNvSpPr>
            <a:spLocks noGrp="1"/>
          </p:cNvSpPr>
          <p:nvPr>
            <p:ph idx="1"/>
          </p:nvPr>
        </p:nvSpPr>
        <p:spPr>
          <a:xfrm>
            <a:off x="1337481" y="1129541"/>
            <a:ext cx="10536070" cy="3416300"/>
          </a:xfrm>
        </p:spPr>
        <p:txBody>
          <a:bodyPr>
            <a:noAutofit/>
          </a:bodyPr>
          <a:lstStyle/>
          <a:p>
            <a:pPr algn="r" rtl="1">
              <a:lnSpc>
                <a:spcPct val="150000"/>
              </a:lnSpc>
            </a:pPr>
            <a:r>
              <a:rPr lang="fa-IR" sz="2800" b="1" dirty="0">
                <a:cs typeface="B Nazanin" panose="00000400000000000000" pitchFamily="2" charset="-78"/>
              </a:rPr>
              <a:t>آتش پزشک:</a:t>
            </a:r>
            <a:r>
              <a:rPr lang="fa-IR" sz="2800" dirty="0">
                <a:cs typeface="B Nazanin" panose="00000400000000000000" pitchFamily="2" charset="-78"/>
              </a:rPr>
              <a:t>کسی بود که سعی می کرد بیماری ها را با بخور یا سوزاندن انواع مواد خوشبو بهبود بخشد.</a:t>
            </a:r>
          </a:p>
          <a:p>
            <a:pPr algn="r" rtl="1"/>
            <a:r>
              <a:rPr lang="fa-IR" sz="2800" b="1" dirty="0">
                <a:cs typeface="B Nazanin" panose="00000400000000000000" pitchFamily="2" charset="-78"/>
              </a:rPr>
              <a:t>گیاه پزشک:</a:t>
            </a:r>
            <a:r>
              <a:rPr lang="fa-IR" sz="2800" dirty="0">
                <a:cs typeface="B Nazanin" panose="00000400000000000000" pitchFamily="2" charset="-78"/>
              </a:rPr>
              <a:t>این کا را با خوراندن گیاهان دریایی انجام می داد.</a:t>
            </a:r>
            <a:endParaRPr lang="en-US" sz="2800" dirty="0">
              <a:cs typeface="B Nazanin" panose="00000400000000000000" pitchFamily="2" charset="-78"/>
            </a:endParaRPr>
          </a:p>
          <a:p>
            <a:pPr algn="r" rtl="1">
              <a:lnSpc>
                <a:spcPct val="150000"/>
              </a:lnSpc>
            </a:pPr>
            <a:r>
              <a:rPr lang="fa-IR" sz="2800" b="1" dirty="0">
                <a:cs typeface="B Nazanin" panose="00000400000000000000" pitchFamily="2" charset="-78"/>
              </a:rPr>
              <a:t>کارد پزشک:</a:t>
            </a:r>
            <a:r>
              <a:rPr lang="fa-IR" sz="2800" dirty="0">
                <a:cs typeface="B Nazanin" panose="00000400000000000000" pitchFamily="2" charset="-78"/>
              </a:rPr>
              <a:t>به کمک جراحی درمان می کرد.</a:t>
            </a:r>
          </a:p>
          <a:p>
            <a:pPr algn="r" rtl="1">
              <a:lnSpc>
                <a:spcPct val="150000"/>
              </a:lnSpc>
            </a:pPr>
            <a:r>
              <a:rPr lang="fa-IR" sz="2800" b="1" dirty="0">
                <a:cs typeface="B Nazanin" panose="00000400000000000000" pitchFamily="2" charset="-78"/>
              </a:rPr>
              <a:t>داغ پزشک:</a:t>
            </a:r>
            <a:r>
              <a:rPr lang="fa-IR" sz="2800" dirty="0">
                <a:cs typeface="B Nazanin" panose="00000400000000000000" pitchFamily="2" charset="-78"/>
              </a:rPr>
              <a:t>جاهای زخمی و آسیب دیده را درمان می کرد.این کار در سنت پزشکی اسلامی (کیّ)نام داشت.</a:t>
            </a:r>
          </a:p>
          <a:p>
            <a:pPr algn="r" rtl="1">
              <a:lnSpc>
                <a:spcPct val="150000"/>
              </a:lnSpc>
            </a:pPr>
            <a:r>
              <a:rPr lang="fa-IR" sz="2800" b="1" dirty="0">
                <a:cs typeface="B Nazanin" panose="00000400000000000000" pitchFamily="2" charset="-78"/>
              </a:rPr>
              <a:t>افسون پزشک: </a:t>
            </a:r>
            <a:r>
              <a:rPr lang="fa-IR" sz="2800" dirty="0">
                <a:cs typeface="B Nazanin" panose="00000400000000000000" pitchFamily="2" charset="-78"/>
              </a:rPr>
              <a:t>با ورد و دعا بیماران را درمان می کرد که رتبه بالاتری نسبت به سایر پزشکان داشت.</a:t>
            </a:r>
            <a:endParaRPr lang="en-US" sz="2800" dirty="0">
              <a:cs typeface="B Nazanin" panose="00000400000000000000" pitchFamily="2" charset="-78"/>
            </a:endParaRPr>
          </a:p>
        </p:txBody>
      </p:sp>
    </p:spTree>
    <p:extLst>
      <p:ext uri="{BB962C8B-B14F-4D97-AF65-F5344CB8AC3E}">
        <p14:creationId xmlns:p14="http://schemas.microsoft.com/office/powerpoint/2010/main" val="605075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E646C48-C2A6-4E3F-8803-2B24CDA5B5FA}"/>
              </a:ext>
            </a:extLst>
          </p:cNvPr>
          <p:cNvSpPr>
            <a:spLocks noGrp="1"/>
          </p:cNvSpPr>
          <p:nvPr>
            <p:ph idx="1"/>
          </p:nvPr>
        </p:nvSpPr>
        <p:spPr>
          <a:xfrm>
            <a:off x="1842448" y="605050"/>
            <a:ext cx="9607573" cy="3777622"/>
          </a:xfrm>
        </p:spPr>
        <p:txBody>
          <a:bodyPr>
            <a:noAutofit/>
          </a:bodyPr>
          <a:lstStyle/>
          <a:p>
            <a:pPr algn="r" rtl="1">
              <a:lnSpc>
                <a:spcPct val="150000"/>
              </a:lnSpc>
            </a:pPr>
            <a:r>
              <a:rPr lang="fa-IR" sz="3200" dirty="0">
                <a:cs typeface="B Nazanin" panose="00000400000000000000" pitchFamily="2" charset="-78"/>
              </a:rPr>
              <a:t>بر اساس بخش های گوناگون اوستا،پرداختن به حرفه پزشکی ملزم به طی مراحل آموزشی و اجرای سوگند بود.همچنین برای آزمون باید دانش پزشکی خود را بر سه نفر دیو پرست(منکران وجود و یگانگی خدا)به کار بگیرد.چنانچه هر سه نفر بهبود می یافتند،فرد می توانست به شغل پزشکی بپردازد اما اگر یکی از آن ها در می گذشت،فرد مردود می شد.</a:t>
            </a:r>
          </a:p>
          <a:p>
            <a:pPr algn="r" rtl="1">
              <a:lnSpc>
                <a:spcPct val="150000"/>
              </a:lnSpc>
            </a:pPr>
            <a:r>
              <a:rPr lang="fa-IR" sz="3200" dirty="0">
                <a:cs typeface="B Nazanin" panose="00000400000000000000" pitchFamily="2" charset="-78"/>
              </a:rPr>
              <a:t>در اوستا دستمزد پزشک بر اساس موقعیت اجتماعی و اقتصادی بیمار تعیین می شد نه تبحر او.کمترین دستمزد مقدار معینی گوشت و بیشترین آن یک شتر یا یک گاو ماده بود. </a:t>
            </a:r>
            <a:endParaRPr lang="en-US" sz="3200" dirty="0">
              <a:cs typeface="B Nazanin" panose="00000400000000000000" pitchFamily="2" charset="-78"/>
            </a:endParaRPr>
          </a:p>
        </p:txBody>
      </p:sp>
    </p:spTree>
    <p:extLst>
      <p:ext uri="{BB962C8B-B14F-4D97-AF65-F5344CB8AC3E}">
        <p14:creationId xmlns:p14="http://schemas.microsoft.com/office/powerpoint/2010/main" val="1056812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189B3CC-D49A-4E78-827C-DCEBBF16F77B}"/>
              </a:ext>
            </a:extLst>
          </p:cNvPr>
          <p:cNvSpPr>
            <a:spLocks noGrp="1"/>
          </p:cNvSpPr>
          <p:nvPr>
            <p:ph idx="1"/>
          </p:nvPr>
        </p:nvSpPr>
        <p:spPr>
          <a:xfrm>
            <a:off x="2534621" y="1410269"/>
            <a:ext cx="8915400" cy="3777622"/>
          </a:xfrm>
        </p:spPr>
        <p:txBody>
          <a:bodyPr>
            <a:normAutofit fontScale="70000" lnSpcReduction="20000"/>
          </a:bodyPr>
          <a:lstStyle/>
          <a:p>
            <a:pPr algn="r" rtl="1">
              <a:lnSpc>
                <a:spcPct val="150000"/>
              </a:lnSpc>
            </a:pPr>
            <a:r>
              <a:rPr lang="fa-IR" sz="3200" b="1" dirty="0">
                <a:cs typeface="B Nazanin" panose="00000400000000000000" pitchFamily="2" charset="-78"/>
              </a:rPr>
              <a:t>عقیده بر این بوده است که در بدن دو نوع باد وجود دارد:</a:t>
            </a:r>
          </a:p>
          <a:p>
            <a:pPr marL="0" indent="0" algn="r" rtl="1">
              <a:lnSpc>
                <a:spcPct val="150000"/>
              </a:lnSpc>
              <a:buNone/>
            </a:pPr>
            <a:r>
              <a:rPr lang="fa-IR" sz="3200" dirty="0">
                <a:cs typeface="B Nazanin" panose="00000400000000000000" pitchFamily="2" charset="-78"/>
              </a:rPr>
              <a:t>1.باد جانی که جایگاه آن در مغز است و ماهیتی گرم دارد</a:t>
            </a:r>
          </a:p>
          <a:p>
            <a:pPr marL="0" indent="0" algn="r" rtl="1">
              <a:lnSpc>
                <a:spcPct val="150000"/>
              </a:lnSpc>
              <a:buNone/>
            </a:pPr>
            <a:r>
              <a:rPr lang="fa-IR" sz="3200" dirty="0">
                <a:cs typeface="B Nazanin" panose="00000400000000000000" pitchFamily="2" charset="-78"/>
              </a:rPr>
              <a:t>2.باد بَزَع که جایگاه آن در نیمه پایین بدن است و ماهیتی سرد دارد.جمع شدن این باد سرد در هرنقطه بدن باعث بروز بیماری در آن عضو می شود.</a:t>
            </a:r>
            <a:endParaRPr lang="en-US" sz="3200" dirty="0">
              <a:cs typeface="B Nazanin" panose="00000400000000000000" pitchFamily="2" charset="-78"/>
            </a:endParaRPr>
          </a:p>
        </p:txBody>
      </p:sp>
    </p:spTree>
    <p:extLst>
      <p:ext uri="{BB962C8B-B14F-4D97-AF65-F5344CB8AC3E}">
        <p14:creationId xmlns:p14="http://schemas.microsoft.com/office/powerpoint/2010/main" val="3362888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13ED904-DCBE-4859-9520-D97E2A0B2CF5}"/>
              </a:ext>
            </a:extLst>
          </p:cNvPr>
          <p:cNvSpPr>
            <a:spLocks noGrp="1"/>
          </p:cNvSpPr>
          <p:nvPr>
            <p:ph idx="1"/>
          </p:nvPr>
        </p:nvSpPr>
        <p:spPr>
          <a:xfrm>
            <a:off x="1542197" y="318448"/>
            <a:ext cx="9730402" cy="3777622"/>
          </a:xfrm>
        </p:spPr>
        <p:txBody>
          <a:bodyPr>
            <a:noAutofit/>
          </a:bodyPr>
          <a:lstStyle/>
          <a:p>
            <a:pPr algn="r" rtl="1">
              <a:lnSpc>
                <a:spcPct val="150000"/>
              </a:lnSpc>
            </a:pPr>
            <a:r>
              <a:rPr lang="fa-IR" sz="3200" dirty="0">
                <a:cs typeface="B Nazanin" panose="00000400000000000000" pitchFamily="2" charset="-78"/>
              </a:rPr>
              <a:t>مهم ترین مرکز پزشکی ایرانی،مرکز پزشکی جندی شاپور است که در شرق شوش در خوزستان واقع است.این مرکز از قرن سوم تا هشتم میلادی محل اصلی یادگیری دانش پزشکی بود.</a:t>
            </a:r>
          </a:p>
          <a:p>
            <a:pPr algn="r" rtl="1">
              <a:lnSpc>
                <a:spcPct val="150000"/>
              </a:lnSpc>
            </a:pPr>
            <a:r>
              <a:rPr lang="fa-IR" sz="3200" dirty="0">
                <a:cs typeface="B Nazanin" panose="00000400000000000000" pitchFamily="2" charset="-78"/>
              </a:rPr>
              <a:t>آمیختن سه مکتب پزشکی هندی،سریانی و یونانی با پزشکی ایرانی در جندی شاپور،این شهر را به مهم ترین مرکز پزشکی ایران پیش از اسلام تبدیل کرد.همچنین تاثیرگذار ترین جریان فکری پزشکی به شمار می رود.</a:t>
            </a:r>
          </a:p>
          <a:p>
            <a:pPr algn="r" rtl="1">
              <a:lnSpc>
                <a:spcPct val="150000"/>
              </a:lnSpc>
            </a:pPr>
            <a:r>
              <a:rPr lang="fa-IR" sz="3200" dirty="0">
                <a:cs typeface="B Nazanin" panose="00000400000000000000" pitchFamily="2" charset="-78"/>
              </a:rPr>
              <a:t>بنظر می رسد که مکتب پزشکی خوز و خوزی که در متون پزشکی قرن سوم و چهارم دیده می شود،باقیمانده مکتب پزشکی جندی شاپور باشد.</a:t>
            </a:r>
            <a:endParaRPr lang="en-US" sz="3200" dirty="0">
              <a:cs typeface="B Nazanin" panose="00000400000000000000" pitchFamily="2" charset="-78"/>
            </a:endParaRPr>
          </a:p>
        </p:txBody>
      </p:sp>
    </p:spTree>
    <p:extLst>
      <p:ext uri="{BB962C8B-B14F-4D97-AF65-F5344CB8AC3E}">
        <p14:creationId xmlns:p14="http://schemas.microsoft.com/office/powerpoint/2010/main" val="792562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CEF725B-4C3B-4E21-9CBD-A342FB3F0A10}"/>
              </a:ext>
            </a:extLst>
          </p:cNvPr>
          <p:cNvSpPr>
            <a:spLocks noGrp="1"/>
          </p:cNvSpPr>
          <p:nvPr>
            <p:ph idx="1"/>
          </p:nvPr>
        </p:nvSpPr>
        <p:spPr>
          <a:xfrm>
            <a:off x="1937982" y="386687"/>
            <a:ext cx="9990161" cy="3777622"/>
          </a:xfrm>
        </p:spPr>
        <p:txBody>
          <a:bodyPr>
            <a:normAutofit/>
          </a:bodyPr>
          <a:lstStyle/>
          <a:p>
            <a:pPr algn="r" rtl="1"/>
            <a:r>
              <a:rPr lang="fa-IR" sz="3200" dirty="0">
                <a:cs typeface="B Nazanin" panose="00000400000000000000" pitchFamily="2" charset="-78"/>
              </a:rPr>
              <a:t>مهم ترین شاهد بر تاثیر مکتب پزشکی ایرانی،کاربرد وسیع واژگان فارسی در متون پزشکی عربی است که می توان به انواع بیماری ها،وسایل درمان و انواع گیاهان دارویی اشاره کرد که منشا فارسی دارند.</a:t>
            </a:r>
            <a:endParaRPr lang="en-US" sz="3200" dirty="0">
              <a:cs typeface="B Nazanin" panose="00000400000000000000" pitchFamily="2" charset="-78"/>
            </a:endParaRPr>
          </a:p>
          <a:p>
            <a:pPr algn="r" rtl="1"/>
            <a:endParaRPr lang="en-US" sz="3200" dirty="0">
              <a:cs typeface="B Nazanin" panose="00000400000000000000" pitchFamily="2" charset="-78"/>
            </a:endParaRPr>
          </a:p>
          <a:p>
            <a:pPr marL="0" indent="0" algn="r" rtl="1">
              <a:buNone/>
            </a:pPr>
            <a:endParaRPr lang="en-US" sz="3200" dirty="0">
              <a:cs typeface="B Nazanin" panose="00000400000000000000" pitchFamily="2" charset="-78"/>
            </a:endParaRPr>
          </a:p>
          <a:p>
            <a:pPr marL="0" indent="0" algn="r" rtl="1">
              <a:buNone/>
            </a:pPr>
            <a:endParaRPr lang="en-US" sz="3200" dirty="0">
              <a:cs typeface="B Nazanin" panose="00000400000000000000" pitchFamily="2" charset="-78"/>
            </a:endParaRPr>
          </a:p>
        </p:txBody>
      </p:sp>
      <p:pic>
        <p:nvPicPr>
          <p:cNvPr id="9" name="Picture 8">
            <a:extLst>
              <a:ext uri="{FF2B5EF4-FFF2-40B4-BE49-F238E27FC236}">
                <a16:creationId xmlns:a16="http://schemas.microsoft.com/office/drawing/2014/main" xmlns="" id="{BAB5BC1B-A2DC-409A-BD10-D87CFEEF04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864" y="1895937"/>
            <a:ext cx="10836323" cy="4263788"/>
          </a:xfrm>
          <a:prstGeom prst="rect">
            <a:avLst/>
          </a:prstGeom>
        </p:spPr>
      </p:pic>
    </p:spTree>
    <p:extLst>
      <p:ext uri="{BB962C8B-B14F-4D97-AF65-F5344CB8AC3E}">
        <p14:creationId xmlns:p14="http://schemas.microsoft.com/office/powerpoint/2010/main" val="913572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76496-9B62-4288-94D3-FD0D344EA4BC}"/>
              </a:ext>
            </a:extLst>
          </p:cNvPr>
          <p:cNvSpPr>
            <a:spLocks noGrp="1"/>
          </p:cNvSpPr>
          <p:nvPr>
            <p:ph type="title"/>
          </p:nvPr>
        </p:nvSpPr>
        <p:spPr/>
        <p:txBody>
          <a:bodyPr>
            <a:normAutofit/>
          </a:bodyPr>
          <a:lstStyle/>
          <a:p>
            <a:pPr algn="r" rtl="1"/>
            <a:r>
              <a:rPr lang="fa-IR" sz="6000" dirty="0">
                <a:cs typeface="B Nazanin" panose="00000400000000000000" pitchFamily="2" charset="-78"/>
              </a:rPr>
              <a:t>پزشکی در دوران اعراب جاهلی:</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832513" y="1904999"/>
            <a:ext cx="10986447" cy="4564039"/>
          </a:xfrm>
        </p:spPr>
        <p:txBody>
          <a:bodyPr>
            <a:noAutofit/>
          </a:bodyPr>
          <a:lstStyle/>
          <a:p>
            <a:pPr algn="r" rtl="1"/>
            <a:r>
              <a:rPr lang="fa-IR" sz="3200" dirty="0">
                <a:cs typeface="B Nazanin" panose="00000400000000000000" pitchFamily="2" charset="-78"/>
              </a:rPr>
              <a:t>متون و اشعار باقی مانده از دوران جاهلی و اعراب پیش از اسلام،اشعار مشهور معلقه یا معلقات بهترین راه بررسی پیشینه پزشکی ان ها است.</a:t>
            </a:r>
          </a:p>
          <a:p>
            <a:pPr algn="r" rtl="1"/>
            <a:r>
              <a:rPr lang="fa-IR" sz="3200" dirty="0">
                <a:cs typeface="B Nazanin" panose="00000400000000000000" pitchFamily="2" charset="-78"/>
              </a:rPr>
              <a:t>خوی بیابان گردی اعراب باعث میشد به دلیل نبود امکان تربیتی واشتغال گروه پزشکان کاهش یابد و مراجعه به پزشک کمتر فراهم شود.</a:t>
            </a:r>
            <a:endParaRPr lang="en-US" sz="3200" dirty="0">
              <a:cs typeface="B Nazanin" panose="00000400000000000000" pitchFamily="2" charset="-78"/>
            </a:endParaRPr>
          </a:p>
          <a:p>
            <a:pPr algn="r" rtl="1"/>
            <a:r>
              <a:rPr lang="fa-IR" sz="3200" dirty="0">
                <a:cs typeface="B Nazanin" panose="00000400000000000000" pitchFamily="2" charset="-78"/>
              </a:rPr>
              <a:t> نبرد با طبیعت برای به دست آوردن آب و غذا در محیط بیابانی عربستان باعث تقویت روحیه جنگ آوری شد. تا جایی که بیمار شدن و مراجعه به پزشک را نوعی ننگ می دانستند.</a:t>
            </a:r>
          </a:p>
          <a:p>
            <a:pPr algn="r" rtl="1"/>
            <a:r>
              <a:rPr lang="fa-IR" sz="3200" dirty="0">
                <a:cs typeface="B Nazanin" panose="00000400000000000000" pitchFamily="2" charset="-78"/>
              </a:rPr>
              <a:t>کوچ و برخورد کم افراد با هم شیوع بیماری های همه گیر را به حداقل میرساند.</a:t>
            </a:r>
          </a:p>
          <a:p>
            <a:pPr marL="0" indent="0" algn="r" rtl="1">
              <a:buNone/>
            </a:pPr>
            <a:endParaRPr lang="en-US" sz="3200" dirty="0"/>
          </a:p>
        </p:txBody>
      </p:sp>
    </p:spTree>
    <p:extLst>
      <p:ext uri="{BB962C8B-B14F-4D97-AF65-F5344CB8AC3E}">
        <p14:creationId xmlns:p14="http://schemas.microsoft.com/office/powerpoint/2010/main" val="898724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1610436" y="1540189"/>
            <a:ext cx="9894176" cy="3777622"/>
          </a:xfrm>
        </p:spPr>
        <p:txBody>
          <a:bodyPr>
            <a:normAutofit/>
          </a:bodyPr>
          <a:lstStyle/>
          <a:p>
            <a:pPr algn="r" rtl="1"/>
            <a:r>
              <a:rPr lang="fa-IR" sz="3200" dirty="0">
                <a:cs typeface="B Nazanin" panose="00000400000000000000" pitchFamily="2" charset="-78"/>
              </a:rPr>
              <a:t>در شعر اعراب جاهلی به ندرت نام گیاهان و گل های دارویی آورده شده است. گویا مهم ترین و رایج ترین شیوه درمان نهایی بیماری ها داغ کردن بوده است. در این روش آهن داغ را رویی محل زخم یا بیماری می گذاشتند.</a:t>
            </a:r>
          </a:p>
          <a:p>
            <a:pPr algn="r" rtl="1"/>
            <a:endParaRPr lang="en-US" sz="3200" dirty="0">
              <a:cs typeface="B Nazanin" panose="00000400000000000000" pitchFamily="2" charset="-78"/>
            </a:endParaRPr>
          </a:p>
        </p:txBody>
      </p:sp>
    </p:spTree>
    <p:extLst>
      <p:ext uri="{BB962C8B-B14F-4D97-AF65-F5344CB8AC3E}">
        <p14:creationId xmlns:p14="http://schemas.microsoft.com/office/powerpoint/2010/main" val="116706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76496-9B62-4288-94D3-FD0D344EA4BC}"/>
              </a:ext>
            </a:extLst>
          </p:cNvPr>
          <p:cNvSpPr>
            <a:spLocks noGrp="1"/>
          </p:cNvSpPr>
          <p:nvPr>
            <p:ph type="title"/>
          </p:nvPr>
        </p:nvSpPr>
        <p:spPr>
          <a:xfrm>
            <a:off x="1624085" y="514928"/>
            <a:ext cx="10044301" cy="1280890"/>
          </a:xfrm>
        </p:spPr>
        <p:txBody>
          <a:bodyPr>
            <a:noAutofit/>
          </a:bodyPr>
          <a:lstStyle/>
          <a:p>
            <a:pPr algn="r" rtl="1"/>
            <a:r>
              <a:rPr lang="fa-IR" sz="4800" dirty="0">
                <a:cs typeface="B Nazanin" panose="00000400000000000000" pitchFamily="2" charset="-78"/>
              </a:rPr>
              <a:t>1.مکتب یونانی</a:t>
            </a:r>
            <a:endParaRPr lang="en-US" sz="48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432179" y="1540189"/>
            <a:ext cx="11327641" cy="3777622"/>
          </a:xfrm>
        </p:spPr>
        <p:txBody>
          <a:bodyPr>
            <a:noAutofit/>
          </a:bodyPr>
          <a:lstStyle/>
          <a:p>
            <a:pPr algn="r" rtl="1"/>
            <a:r>
              <a:rPr lang="fa-IR" sz="2800" dirty="0">
                <a:cs typeface="B Nazanin" panose="00000400000000000000" pitchFamily="2" charset="-78"/>
              </a:rPr>
              <a:t>از میان مکتب های سه گانه یونانی، سریانی و هندی مکتب یونانی اثر بخش ترین است.</a:t>
            </a:r>
          </a:p>
          <a:p>
            <a:pPr algn="r" rtl="1"/>
            <a:r>
              <a:rPr lang="fa-IR" sz="2800" dirty="0">
                <a:cs typeface="B Nazanin" panose="00000400000000000000" pitchFamily="2" charset="-78"/>
              </a:rPr>
              <a:t>آثار پزشکی یونانی از راه های گوناگون به میراث پزشکی اسلامی رسید.</a:t>
            </a:r>
          </a:p>
          <a:p>
            <a:pPr algn="r" rtl="1"/>
            <a:r>
              <a:rPr lang="fa-IR" sz="2800" dirty="0">
                <a:cs typeface="B Nazanin" panose="00000400000000000000" pitchFamily="2" charset="-78"/>
              </a:rPr>
              <a:t>پاره ای از آن را پزشکان جندی شاپور به فارسی میانه ترجمه  تدریس کردند.</a:t>
            </a:r>
          </a:p>
          <a:p>
            <a:pPr algn="r" rtl="1"/>
            <a:r>
              <a:rPr lang="fa-IR" sz="2800" dirty="0">
                <a:cs typeface="B Nazanin" panose="00000400000000000000" pitchFamily="2" charset="-78"/>
              </a:rPr>
              <a:t>راه دوم ورود این کتاب ها از طریق ترجمه سریانی آنها است.(توسط گروهی از پزشکان و مترجمان بیت الحکمه)</a:t>
            </a:r>
          </a:p>
          <a:p>
            <a:pPr algn="r" rtl="1"/>
            <a:r>
              <a:rPr lang="fa-IR" sz="2800" dirty="0">
                <a:cs typeface="B Nazanin" panose="00000400000000000000" pitchFamily="2" charset="-78"/>
              </a:rPr>
              <a:t>راه سوم ترجمه کتاب ها از یونانی به عربی بوده است.(گروه مترجمان بیت الحکمه به ویژه حنین بن اسحاق)</a:t>
            </a:r>
          </a:p>
          <a:p>
            <a:pPr algn="r" rtl="1"/>
            <a:r>
              <a:rPr lang="fa-IR" sz="2800" dirty="0">
                <a:cs typeface="B Nazanin" panose="00000400000000000000" pitchFamily="2" charset="-78"/>
              </a:rPr>
              <a:t>مترجمان بیت الحکمه آثاری از دیوسکوریدوس،جالینوس، بقراط،دموکریت،افلاطون و... در زمینه پزشکی به عربی ترجمه کردند.</a:t>
            </a:r>
          </a:p>
          <a:p>
            <a:pPr algn="r" rtl="1"/>
            <a:r>
              <a:rPr lang="fa-IR" sz="2800" dirty="0">
                <a:cs typeface="B Nazanin" panose="00000400000000000000" pitchFamily="2" charset="-78"/>
              </a:rPr>
              <a:t>در میان آنان آثار دیوسکوریدوس،جالینوس و بقراط از همه مهمتر شمرده شده اند.</a:t>
            </a:r>
          </a:p>
          <a:p>
            <a:pPr algn="r" rtl="1"/>
            <a:endParaRPr lang="fa-IR" sz="2800" dirty="0">
              <a:cs typeface="B Nazanin" panose="00000400000000000000" pitchFamily="2" charset="-78"/>
            </a:endParaRPr>
          </a:p>
        </p:txBody>
      </p:sp>
    </p:spTree>
    <p:extLst>
      <p:ext uri="{BB962C8B-B14F-4D97-AF65-F5344CB8AC3E}">
        <p14:creationId xmlns:p14="http://schemas.microsoft.com/office/powerpoint/2010/main" val="4139990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1160059" y="1364776"/>
            <a:ext cx="10727141" cy="5106004"/>
          </a:xfrm>
        </p:spPr>
        <p:txBody>
          <a:bodyPr>
            <a:noAutofit/>
          </a:bodyPr>
          <a:lstStyle/>
          <a:p>
            <a:pPr algn="r" rtl="1"/>
            <a:r>
              <a:rPr lang="fa-IR" sz="3200" dirty="0">
                <a:cs typeface="B Nazanin" panose="00000400000000000000" pitchFamily="2" charset="-78"/>
              </a:rPr>
              <a:t>مهمترین اثر دیوسکوریدوس ماتریامدیکا و به عربی فی هیولی الطب فی الحشائش و السموم در تکوین دانش داروشناسی و گیاه دارو شناسی اثر بسیار داشت.</a:t>
            </a:r>
          </a:p>
          <a:p>
            <a:pPr algn="r" rtl="1"/>
            <a:r>
              <a:rPr lang="fa-IR" sz="3200" dirty="0">
                <a:cs typeface="B Nazanin" panose="00000400000000000000" pitchFamily="2" charset="-78"/>
              </a:rPr>
              <a:t>از جمله آثاری که از بقراط به عربی ترجمه شد العهد یا الایمان است. این کتاب سوگند نامه ای است که هر فردی که دانش پزشکی را بر اسا پزشکی بقراطی می آموخت باید آن را ادا می کرد.</a:t>
            </a:r>
          </a:p>
          <a:p>
            <a:pPr algn="r" rtl="1"/>
            <a:r>
              <a:rPr lang="fa-IR" sz="3200" dirty="0">
                <a:cs typeface="B Nazanin" panose="00000400000000000000" pitchFamily="2" charset="-78"/>
              </a:rPr>
              <a:t>از جالینوس بیش از هر پزشک دیگر کتاب هایی در پزشکی به عربی ترجمه شد.(حدود 165 اثر)</a:t>
            </a:r>
          </a:p>
          <a:p>
            <a:pPr algn="r" rtl="1"/>
            <a:r>
              <a:rPr lang="fa-IR" sz="3200" dirty="0">
                <a:cs typeface="B Nazanin" panose="00000400000000000000" pitchFamily="2" charset="-78"/>
              </a:rPr>
              <a:t>گروه 7 نفره ای از پزشکان اسکندریه(جوامع الاسکندرانیین) 28 اثر جالینوس را در مجموعه 16 جلدی (السته عشر) گرد آورده اند.</a:t>
            </a:r>
          </a:p>
        </p:txBody>
      </p:sp>
    </p:spTree>
    <p:extLst>
      <p:ext uri="{BB962C8B-B14F-4D97-AF65-F5344CB8AC3E}">
        <p14:creationId xmlns:p14="http://schemas.microsoft.com/office/powerpoint/2010/main" val="701031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76496-9B62-4288-94D3-FD0D344EA4BC}"/>
              </a:ext>
            </a:extLst>
          </p:cNvPr>
          <p:cNvSpPr>
            <a:spLocks noGrp="1"/>
          </p:cNvSpPr>
          <p:nvPr>
            <p:ph type="title"/>
          </p:nvPr>
        </p:nvSpPr>
        <p:spPr/>
        <p:txBody>
          <a:bodyPr>
            <a:normAutofit/>
          </a:bodyPr>
          <a:lstStyle/>
          <a:p>
            <a:pPr algn="r" rtl="1"/>
            <a:r>
              <a:rPr lang="fa-IR" sz="6000" dirty="0">
                <a:cs typeface="B Nazanin" panose="00000400000000000000" pitchFamily="2" charset="-78"/>
              </a:rPr>
              <a:t>2. مکتب سریانی :</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p:txBody>
          <a:bodyPr>
            <a:normAutofit/>
          </a:bodyPr>
          <a:lstStyle/>
          <a:p>
            <a:pPr algn="r" rtl="1"/>
            <a:r>
              <a:rPr lang="fa-IR" sz="3200" dirty="0">
                <a:cs typeface="B Nazanin" panose="00000400000000000000" pitchFamily="2" charset="-78"/>
              </a:rPr>
              <a:t>دیگر مکتب تاثیر گذار در پزشکی اسلامی مکتب سریانی است. آنانی که به زبا سریانی آثار خود را مینوشتند مسیحیان منطقه بین النهرین بودند.</a:t>
            </a:r>
          </a:p>
          <a:p>
            <a:pPr algn="r" rtl="1"/>
            <a:r>
              <a:rPr lang="fa-IR" sz="3200" dirty="0">
                <a:cs typeface="B Nazanin" panose="00000400000000000000" pitchFamily="2" charset="-78"/>
              </a:rPr>
              <a:t>تاثیرگذار ترین پزشک سریانی زبان دوران اسلامی سرجیس رأس العینی است که در الحاوی زکریای رازی از این شخص یاد میشود.</a:t>
            </a:r>
          </a:p>
          <a:p>
            <a:pPr algn="r" rtl="1"/>
            <a:endParaRPr lang="en-US" sz="3200" dirty="0">
              <a:cs typeface="B Nazanin" panose="00000400000000000000" pitchFamily="2" charset="-78"/>
            </a:endParaRPr>
          </a:p>
        </p:txBody>
      </p:sp>
    </p:spTree>
    <p:extLst>
      <p:ext uri="{BB962C8B-B14F-4D97-AF65-F5344CB8AC3E}">
        <p14:creationId xmlns:p14="http://schemas.microsoft.com/office/powerpoint/2010/main" val="20150294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76496-9B62-4288-94D3-FD0D344EA4BC}"/>
              </a:ext>
            </a:extLst>
          </p:cNvPr>
          <p:cNvSpPr>
            <a:spLocks noGrp="1"/>
          </p:cNvSpPr>
          <p:nvPr>
            <p:ph type="title"/>
          </p:nvPr>
        </p:nvSpPr>
        <p:spPr/>
        <p:txBody>
          <a:bodyPr>
            <a:normAutofit/>
          </a:bodyPr>
          <a:lstStyle/>
          <a:p>
            <a:pPr algn="r" rtl="1"/>
            <a:r>
              <a:rPr lang="fa-IR" sz="6000" dirty="0">
                <a:cs typeface="B Nazanin" panose="00000400000000000000" pitchFamily="2" charset="-78"/>
              </a:rPr>
              <a:t>3.مکتب هندی:</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p:txBody>
          <a:bodyPr>
            <a:noAutofit/>
          </a:bodyPr>
          <a:lstStyle/>
          <a:p>
            <a:pPr algn="r" rtl="1"/>
            <a:r>
              <a:rPr lang="fa-IR" sz="3200" dirty="0">
                <a:cs typeface="B Nazanin" panose="00000400000000000000" pitchFamily="2" charset="-78"/>
              </a:rPr>
              <a:t>سومین مکتب پزشکی تأثیر گذار در پزشکی اسلامی مکتب هندی است.</a:t>
            </a:r>
          </a:p>
          <a:p>
            <a:pPr algn="r" rtl="1"/>
            <a:r>
              <a:rPr lang="fa-IR" sz="3200" dirty="0">
                <a:cs typeface="B Nazanin" panose="00000400000000000000" pitchFamily="2" charset="-78"/>
              </a:rPr>
              <a:t>تأثیر این مکتب از جندی شاپور آغاز میشود.</a:t>
            </a:r>
          </a:p>
          <a:p>
            <a:pPr algn="r" rtl="1"/>
            <a:r>
              <a:rPr lang="fa-IR" sz="3200" dirty="0">
                <a:cs typeface="B Nazanin" panose="00000400000000000000" pitchFamily="2" charset="-78"/>
              </a:rPr>
              <a:t>از پزشکان هندی که کتابی از او به عربی ترجمه شد کانکیه است که ترجمه السموم و التریاق او هنوز به عربی ترجمه شده است.</a:t>
            </a:r>
          </a:p>
          <a:p>
            <a:pPr algn="r" rtl="1"/>
            <a:r>
              <a:rPr lang="fa-IR" sz="3200" dirty="0">
                <a:cs typeface="B Nazanin" panose="00000400000000000000" pitchFamily="2" charset="-78"/>
              </a:rPr>
              <a:t>مهم ترین متن پزشکی اسلامی که در آن اشاره های متعددی به پزشکی هندی وجود دارد فردوس الحکمه نوشته علی بن ربن طبری است.</a:t>
            </a:r>
            <a:endParaRPr lang="en-US" sz="3200" dirty="0">
              <a:cs typeface="B Nazanin" panose="00000400000000000000" pitchFamily="2" charset="-78"/>
            </a:endParaRPr>
          </a:p>
        </p:txBody>
      </p:sp>
    </p:spTree>
    <p:extLst>
      <p:ext uri="{BB962C8B-B14F-4D97-AF65-F5344CB8AC3E}">
        <p14:creationId xmlns:p14="http://schemas.microsoft.com/office/powerpoint/2010/main" val="3229243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76496-9B62-4288-94D3-FD0D344EA4BC}"/>
              </a:ext>
            </a:extLst>
          </p:cNvPr>
          <p:cNvSpPr>
            <a:spLocks noGrp="1"/>
          </p:cNvSpPr>
          <p:nvPr>
            <p:ph type="title"/>
          </p:nvPr>
        </p:nvSpPr>
        <p:spPr/>
        <p:txBody>
          <a:bodyPr>
            <a:normAutofit/>
          </a:bodyPr>
          <a:lstStyle/>
          <a:p>
            <a:pPr algn="r" rtl="1"/>
            <a:r>
              <a:rPr lang="fa-IR" sz="6000" dirty="0">
                <a:cs typeface="B Nazanin" panose="00000400000000000000" pitchFamily="2" charset="-78"/>
              </a:rPr>
              <a:t>تکوین پزشکی اسلامی</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1924335" y="2133600"/>
            <a:ext cx="9812740" cy="3777622"/>
          </a:xfrm>
        </p:spPr>
        <p:txBody>
          <a:bodyPr>
            <a:normAutofit/>
          </a:bodyPr>
          <a:lstStyle/>
          <a:p>
            <a:pPr algn="just" rtl="1">
              <a:lnSpc>
                <a:spcPct val="150000"/>
              </a:lnSpc>
            </a:pPr>
            <a:r>
              <a:rPr lang="fa-IR" sz="3200" dirty="0">
                <a:cs typeface="B Nazanin" panose="00000400000000000000" pitchFamily="2" charset="-78"/>
              </a:rPr>
              <a:t>یکی از اولین پزشکان دوره ی اسلامی حارث بن کلده است که درعربستان به دنیا آمد و روش درمانی او استفاده از گیاهان دارویی موجود در محل بود. در میان اولین پزشکان اسلامی ماسرجویه بصری جایگاه ویژه ای دارد.او قدیمی ترین مترجم یک کتاب پزشکی به عربی است. او کناش اهرن را از سریانی به عربی ترجمه کرد.</a:t>
            </a:r>
            <a:endParaRPr lang="en-US" sz="3200" dirty="0">
              <a:cs typeface="B Nazanin" panose="00000400000000000000" pitchFamily="2" charset="-78"/>
            </a:endParaRPr>
          </a:p>
        </p:txBody>
      </p:sp>
    </p:spTree>
    <p:extLst>
      <p:ext uri="{BB962C8B-B14F-4D97-AF65-F5344CB8AC3E}">
        <p14:creationId xmlns:p14="http://schemas.microsoft.com/office/powerpoint/2010/main" val="2393710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6DCFA04-1863-41F2-9F9D-7FBD22355C55}"/>
              </a:ext>
            </a:extLst>
          </p:cNvPr>
          <p:cNvSpPr>
            <a:spLocks noGrp="1"/>
          </p:cNvSpPr>
          <p:nvPr>
            <p:ph idx="1"/>
          </p:nvPr>
        </p:nvSpPr>
        <p:spPr>
          <a:xfrm>
            <a:off x="2060812" y="468573"/>
            <a:ext cx="9435152" cy="3777622"/>
          </a:xfrm>
        </p:spPr>
        <p:txBody>
          <a:bodyPr>
            <a:noAutofit/>
          </a:bodyPr>
          <a:lstStyle/>
          <a:p>
            <a:pPr marL="0" indent="0" algn="r">
              <a:lnSpc>
                <a:spcPct val="150000"/>
              </a:lnSpc>
              <a:buNone/>
            </a:pPr>
            <a:r>
              <a:rPr lang="fa-IR" sz="3200" dirty="0">
                <a:cs typeface="B Nazanin" panose="00000400000000000000" pitchFamily="2" charset="-78"/>
              </a:rPr>
              <a:t>این کتاب در دسترس ما نیست اما زکریای رازی در کتاب الحاوی از آن استفاده کرده است. بیت الحکمه مکانی بود که وظیفه داشت مهمترین آثار به زبان های گوناگون را به عربی ترجمه کند. تهیه، ترجمه و نقل مطالب کتاب های گردآوری شده مهمترین وظیفه ی مترجمان بیت الحکمه بود.</a:t>
            </a:r>
          </a:p>
          <a:p>
            <a:pPr algn="r" rtl="1">
              <a:lnSpc>
                <a:spcPct val="150000"/>
              </a:lnSpc>
            </a:pPr>
            <a:r>
              <a:rPr lang="fa-IR" sz="3200" dirty="0">
                <a:cs typeface="B Nazanin" panose="00000400000000000000" pitchFamily="2" charset="-78"/>
              </a:rPr>
              <a:t>مترجمان آثار جمع آوری شده را از زبان های یونانی، رومی،قبطی، سریانی، هندی و پهلوی را به عربی ترجمه میکردند.</a:t>
            </a:r>
          </a:p>
          <a:p>
            <a:pPr algn="r" rtl="1">
              <a:lnSpc>
                <a:spcPct val="150000"/>
              </a:lnSpc>
            </a:pPr>
            <a:r>
              <a:rPr lang="fa-IR" sz="3200" dirty="0">
                <a:cs typeface="B Nazanin" panose="00000400000000000000" pitchFamily="2" charset="-78"/>
              </a:rPr>
              <a:t>از میان مترجمان بیت الحکمه باید یحیی بن بطریق، عبدالله بن مقفع، ابن ماسویه، ثابت بن قره و حنین بن اسحاق را نام برد.</a:t>
            </a:r>
            <a:endParaRPr lang="en-US" sz="3200" dirty="0">
              <a:cs typeface="B Nazanin" panose="00000400000000000000" pitchFamily="2" charset="-78"/>
            </a:endParaRPr>
          </a:p>
        </p:txBody>
      </p:sp>
    </p:spTree>
    <p:extLst>
      <p:ext uri="{BB962C8B-B14F-4D97-AF65-F5344CB8AC3E}">
        <p14:creationId xmlns:p14="http://schemas.microsoft.com/office/powerpoint/2010/main" val="2275835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AF9657B-A2AE-430A-BFA1-E3600AED288B}"/>
              </a:ext>
            </a:extLst>
          </p:cNvPr>
          <p:cNvSpPr>
            <a:spLocks noGrp="1"/>
          </p:cNvSpPr>
          <p:nvPr>
            <p:ph idx="1"/>
          </p:nvPr>
        </p:nvSpPr>
        <p:spPr>
          <a:xfrm>
            <a:off x="1610436" y="427628"/>
            <a:ext cx="10017457" cy="5850341"/>
          </a:xfrm>
        </p:spPr>
        <p:txBody>
          <a:bodyPr>
            <a:noAutofit/>
          </a:bodyPr>
          <a:lstStyle/>
          <a:p>
            <a:pPr marL="0" indent="0" algn="r" rtl="1">
              <a:buNone/>
            </a:pPr>
            <a:r>
              <a:rPr lang="fa-IR" sz="3200" dirty="0">
                <a:cs typeface="B Nazanin" panose="00000400000000000000" pitchFamily="2" charset="-78"/>
              </a:rPr>
              <a:t>علل ریشه گرفتن نظام فکری پزشکی اسلامی را می توان به ترجمه آثار پزشکی در بیت الحکمه و استحکام نظام فکری</a:t>
            </a:r>
            <a:r>
              <a:rPr lang="en-US" sz="3200" dirty="0">
                <a:cs typeface="B Nazanin" panose="00000400000000000000" pitchFamily="2" charset="-78"/>
              </a:rPr>
              <a:t> </a:t>
            </a:r>
            <a:r>
              <a:rPr lang="fa-IR" sz="3200" dirty="0">
                <a:cs typeface="B Nazanin" panose="00000400000000000000" pitchFamily="2" charset="-78"/>
              </a:rPr>
              <a:t>فقه- پزشکی اسلامی با گسترش طب الائمه نویسی نسبت داد.زکریای رازی دو کتاب المنصور فی الطب و الحادی فی الطب</a:t>
            </a:r>
            <a:r>
              <a:rPr lang="en-US" sz="3200" dirty="0">
                <a:cs typeface="B Nazanin" panose="00000400000000000000" pitchFamily="2" charset="-78"/>
              </a:rPr>
              <a:t> </a:t>
            </a:r>
            <a:r>
              <a:rPr lang="fa-IR" sz="3200" dirty="0">
                <a:cs typeface="B Nazanin" panose="00000400000000000000" pitchFamily="2" charset="-78"/>
              </a:rPr>
              <a:t>را به تنهایی تألیف کرد. که کتاب الحاوی فی الطب رارو در</a:t>
            </a:r>
            <a:r>
              <a:rPr lang="en-US" sz="3200" dirty="0">
                <a:cs typeface="B Nazanin" panose="00000400000000000000" pitchFamily="2" charset="-78"/>
              </a:rPr>
              <a:t> </a:t>
            </a:r>
            <a:r>
              <a:rPr lang="fa-IR" sz="3200" dirty="0">
                <a:cs typeface="B Nazanin" panose="00000400000000000000" pitchFamily="2" charset="-78"/>
              </a:rPr>
              <a:t>دایره المعارف بزرگ طب اسلامی باید به شمار آورد. کتاب</a:t>
            </a:r>
            <a:r>
              <a:rPr lang="en-US" sz="3200" dirty="0">
                <a:cs typeface="B Nazanin" panose="00000400000000000000" pitchFamily="2" charset="-78"/>
              </a:rPr>
              <a:t> </a:t>
            </a:r>
            <a:r>
              <a:rPr lang="fa-IR" sz="3200" dirty="0">
                <a:cs typeface="B Nazanin" panose="00000400000000000000" pitchFamily="2" charset="-78"/>
              </a:rPr>
              <a:t>کامل الصناعه الطبیه تألیف علی بن عباس مجوسی اهوازی در</a:t>
            </a:r>
            <a:r>
              <a:rPr lang="en-US" sz="3200" dirty="0">
                <a:cs typeface="B Nazanin" panose="00000400000000000000" pitchFamily="2" charset="-78"/>
              </a:rPr>
              <a:t> </a:t>
            </a:r>
            <a:r>
              <a:rPr lang="fa-IR" sz="3200" dirty="0">
                <a:cs typeface="B Nazanin" panose="00000400000000000000" pitchFamily="2" charset="-78"/>
              </a:rPr>
              <a:t>مورد جراحی نگاشته است. ابن سینا کتاب القانون فی الطب</a:t>
            </a:r>
            <a:r>
              <a:rPr lang="en-US" sz="3200" dirty="0">
                <a:cs typeface="B Nazanin" panose="00000400000000000000" pitchFamily="2" charset="-78"/>
              </a:rPr>
              <a:t> </a:t>
            </a:r>
            <a:r>
              <a:rPr lang="fa-IR" sz="3200" dirty="0">
                <a:cs typeface="B Nazanin" panose="00000400000000000000" pitchFamily="2" charset="-78"/>
              </a:rPr>
              <a:t>را نوشته است که شامل پنج بخش است: اصول عمومی</a:t>
            </a:r>
            <a:r>
              <a:rPr lang="en-US" sz="3200" dirty="0">
                <a:cs typeface="B Nazanin" panose="00000400000000000000" pitchFamily="2" charset="-78"/>
              </a:rPr>
              <a:t> </a:t>
            </a:r>
            <a:r>
              <a:rPr lang="fa-IR" sz="3200" dirty="0">
                <a:cs typeface="B Nazanin" panose="00000400000000000000" pitchFamily="2" charset="-78"/>
              </a:rPr>
              <a:t>پزشکی، مفردات پزشکی،بیماری هایی که تنها در یک بخش از</a:t>
            </a:r>
            <a:r>
              <a:rPr lang="en-US" sz="3200" dirty="0">
                <a:cs typeface="B Nazanin" panose="00000400000000000000" pitchFamily="2" charset="-78"/>
              </a:rPr>
              <a:t> </a:t>
            </a:r>
            <a:r>
              <a:rPr lang="fa-IR" sz="3200" dirty="0">
                <a:cs typeface="B Nazanin" panose="00000400000000000000" pitchFamily="2" charset="-78"/>
              </a:rPr>
              <a:t>بدن به وجود می آید، بیماری هایی که مخصوص یک عضو</a:t>
            </a:r>
            <a:r>
              <a:rPr lang="en-US" sz="3200" dirty="0">
                <a:cs typeface="B Nazanin" panose="00000400000000000000" pitchFamily="2" charset="-78"/>
              </a:rPr>
              <a:t> </a:t>
            </a:r>
            <a:r>
              <a:rPr lang="fa-IR" sz="3200" dirty="0">
                <a:cs typeface="B Nazanin" panose="00000400000000000000" pitchFamily="2" charset="-78"/>
              </a:rPr>
              <a:t>بدن هستند.</a:t>
            </a:r>
            <a:endParaRPr lang="en-US" sz="3200" dirty="0">
              <a:cs typeface="B Nazanin" panose="00000400000000000000" pitchFamily="2" charset="-78"/>
            </a:endParaRPr>
          </a:p>
        </p:txBody>
      </p:sp>
    </p:spTree>
    <p:extLst>
      <p:ext uri="{BB962C8B-B14F-4D97-AF65-F5344CB8AC3E}">
        <p14:creationId xmlns:p14="http://schemas.microsoft.com/office/powerpoint/2010/main" val="2225274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13DD8CA-A635-48D6-A655-9195F6CCB616}"/>
              </a:ext>
            </a:extLst>
          </p:cNvPr>
          <p:cNvSpPr>
            <a:spLocks noGrp="1"/>
          </p:cNvSpPr>
          <p:nvPr>
            <p:ph idx="1"/>
          </p:nvPr>
        </p:nvSpPr>
        <p:spPr>
          <a:xfrm>
            <a:off x="1637731" y="368490"/>
            <a:ext cx="9866881" cy="5542732"/>
          </a:xfrm>
        </p:spPr>
        <p:txBody>
          <a:bodyPr>
            <a:noAutofit/>
          </a:bodyPr>
          <a:lstStyle/>
          <a:p>
            <a:pPr marL="0" indent="0" algn="r" rtl="1">
              <a:lnSpc>
                <a:spcPct val="150000"/>
              </a:lnSpc>
              <a:buNone/>
            </a:pPr>
            <a:r>
              <a:rPr lang="fa-IR" sz="3200" dirty="0">
                <a:cs typeface="B Nazanin" panose="00000400000000000000" pitchFamily="2" charset="-78"/>
              </a:rPr>
              <a:t>ابوالقاسم زهراوی کتاب التصریف لمن عجز عن التألیف را</a:t>
            </a:r>
            <a:r>
              <a:rPr lang="en-US" sz="3200" dirty="0">
                <a:cs typeface="B Nazanin" panose="00000400000000000000" pitchFamily="2" charset="-78"/>
              </a:rPr>
              <a:t> </a:t>
            </a:r>
            <a:r>
              <a:rPr lang="fa-IR" sz="3200" dirty="0">
                <a:cs typeface="B Nazanin" panose="00000400000000000000" pitchFamily="2" charset="-78"/>
              </a:rPr>
              <a:t>نوشت که جز سی ام</a:t>
            </a:r>
            <a:r>
              <a:rPr lang="en-US" sz="3200" dirty="0">
                <a:cs typeface="B Nazanin" panose="00000400000000000000" pitchFamily="2" charset="-78"/>
              </a:rPr>
              <a:t> </a:t>
            </a:r>
            <a:r>
              <a:rPr lang="fa-IR" sz="3200" dirty="0">
                <a:cs typeface="B Nazanin" panose="00000400000000000000" pitchFamily="2" charset="-78"/>
              </a:rPr>
              <a:t>آن معرفی ادوات و ابزار جراحی و</a:t>
            </a:r>
            <a:r>
              <a:rPr lang="en-US" sz="3200" dirty="0">
                <a:cs typeface="B Nazanin" panose="00000400000000000000" pitchFamily="2" charset="-78"/>
              </a:rPr>
              <a:t> </a:t>
            </a:r>
            <a:r>
              <a:rPr lang="fa-IR" sz="3200" dirty="0">
                <a:cs typeface="B Nazanin" panose="00000400000000000000" pitchFamily="2" charset="-78"/>
              </a:rPr>
              <a:t>شکسته بندی است که از این نظر مهمترین دستاورد پزشکی</a:t>
            </a:r>
            <a:r>
              <a:rPr lang="en-US" sz="3200" dirty="0">
                <a:cs typeface="B Nazanin" panose="00000400000000000000" pitchFamily="2" charset="-78"/>
              </a:rPr>
              <a:t> </a:t>
            </a:r>
            <a:r>
              <a:rPr lang="fa-IR" sz="3200" dirty="0">
                <a:cs typeface="B Nazanin" panose="00000400000000000000" pitchFamily="2" charset="-78"/>
              </a:rPr>
              <a:t>اسلامی به شمار می رود. اولین آثار پزشکی فارسی هدایه</a:t>
            </a:r>
          </a:p>
          <a:p>
            <a:pPr marL="0" indent="0" algn="r" rtl="1">
              <a:lnSpc>
                <a:spcPct val="150000"/>
              </a:lnSpc>
              <a:buNone/>
            </a:pPr>
            <a:r>
              <a:rPr lang="fa-IR" sz="3200" dirty="0">
                <a:cs typeface="B Nazanin" panose="00000400000000000000" pitchFamily="2" charset="-78"/>
              </a:rPr>
              <a:t>المتعلمین فی الطب نوشته بخاری است که شاگرد رازی بود</a:t>
            </a:r>
            <a:r>
              <a:rPr lang="en-US" sz="3200" dirty="0">
                <a:cs typeface="B Nazanin" panose="00000400000000000000" pitchFamily="2" charset="-78"/>
              </a:rPr>
              <a:t> </a:t>
            </a:r>
            <a:r>
              <a:rPr lang="fa-IR" sz="3200" dirty="0">
                <a:cs typeface="B Nazanin" panose="00000400000000000000" pitchFamily="2" charset="-78"/>
              </a:rPr>
              <a:t>که در این کتاب اصول پزشکی را به طور خلاصه نگاشته</a:t>
            </a:r>
            <a:r>
              <a:rPr lang="en-US" sz="3200" dirty="0">
                <a:cs typeface="B Nazanin" panose="00000400000000000000" pitchFamily="2" charset="-78"/>
              </a:rPr>
              <a:t> </a:t>
            </a:r>
            <a:r>
              <a:rPr lang="fa-IR" sz="3200" dirty="0">
                <a:cs typeface="B Nazanin" panose="00000400000000000000" pitchFamily="2" charset="-78"/>
              </a:rPr>
              <a:t>است و در زمان کوتاهی نیز هروی موفق شد کتاب الابنیه</a:t>
            </a:r>
            <a:r>
              <a:rPr lang="en-US" sz="3200" dirty="0">
                <a:cs typeface="B Nazanin" panose="00000400000000000000" pitchFamily="2" charset="-78"/>
              </a:rPr>
              <a:t> </a:t>
            </a:r>
            <a:r>
              <a:rPr lang="fa-IR" sz="3200" dirty="0">
                <a:cs typeface="B Nazanin" panose="00000400000000000000" pitchFamily="2" charset="-78"/>
              </a:rPr>
              <a:t>عن حقایق الادویه را به فارسی نوشت که اثر بی همتایی در</a:t>
            </a:r>
          </a:p>
          <a:p>
            <a:pPr marL="0" indent="0" algn="r" rtl="1">
              <a:lnSpc>
                <a:spcPct val="150000"/>
              </a:lnSpc>
              <a:buNone/>
            </a:pPr>
            <a:r>
              <a:rPr lang="fa-IR" sz="3200" dirty="0">
                <a:cs typeface="B Nazanin" panose="00000400000000000000" pitchFamily="2" charset="-78"/>
              </a:rPr>
              <a:t>معرفی گیاهان دارویی است.</a:t>
            </a:r>
            <a:endParaRPr lang="en-US" sz="3200" dirty="0">
              <a:cs typeface="B Nazanin" panose="00000400000000000000" pitchFamily="2" charset="-78"/>
            </a:endParaRPr>
          </a:p>
        </p:txBody>
      </p:sp>
    </p:spTree>
    <p:extLst>
      <p:ext uri="{BB962C8B-B14F-4D97-AF65-F5344CB8AC3E}">
        <p14:creationId xmlns:p14="http://schemas.microsoft.com/office/powerpoint/2010/main" val="15051975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1A367A9-FA16-443F-BB13-8B0AFD566E8C}"/>
              </a:ext>
            </a:extLst>
          </p:cNvPr>
          <p:cNvSpPr>
            <a:spLocks noGrp="1"/>
          </p:cNvSpPr>
          <p:nvPr>
            <p:ph idx="1"/>
          </p:nvPr>
        </p:nvSpPr>
        <p:spPr>
          <a:xfrm>
            <a:off x="1678675" y="873456"/>
            <a:ext cx="9825937" cy="5486401"/>
          </a:xfrm>
        </p:spPr>
        <p:txBody>
          <a:bodyPr>
            <a:noAutofit/>
          </a:bodyPr>
          <a:lstStyle/>
          <a:p>
            <a:pPr marL="0" indent="0" algn="r" rtl="1">
              <a:lnSpc>
                <a:spcPct val="150000"/>
              </a:lnSpc>
              <a:buNone/>
            </a:pPr>
            <a:r>
              <a:rPr lang="fa-IR" sz="3200" dirty="0">
                <a:cs typeface="B Nazanin" panose="00000400000000000000" pitchFamily="2" charset="-78"/>
              </a:rPr>
              <a:t>در قرن 6 هجری پزشکی اسلامی به نگارش آثار تخصصی پزشکی میل کرد که در این قرن مهمترین آثار در چشم</a:t>
            </a:r>
            <a:r>
              <a:rPr lang="en-US" sz="3200" dirty="0">
                <a:cs typeface="B Nazanin" panose="00000400000000000000" pitchFamily="2" charset="-78"/>
              </a:rPr>
              <a:t> </a:t>
            </a:r>
            <a:r>
              <a:rPr lang="fa-IR" sz="3200" dirty="0">
                <a:cs typeface="B Nazanin" panose="00000400000000000000" pitchFamily="2" charset="-78"/>
              </a:rPr>
              <a:t>پزشکی و نیز داروشناسی اسلامی پدید آمد. ابن نفیس به</a:t>
            </a:r>
            <a:r>
              <a:rPr lang="en-US" sz="3200" dirty="0">
                <a:cs typeface="B Nazanin" panose="00000400000000000000" pitchFamily="2" charset="-78"/>
              </a:rPr>
              <a:t> </a:t>
            </a:r>
            <a:r>
              <a:rPr lang="fa-IR" sz="3200" dirty="0">
                <a:cs typeface="B Nazanin" panose="00000400000000000000" pitchFamily="2" charset="-78"/>
              </a:rPr>
              <a:t>گردش ریوی یا گردش کوچک خون در این دوره پرداخت.تشریح منصوری از آثار مهم پزشکی اسلامی است زیرا برای</a:t>
            </a:r>
            <a:r>
              <a:rPr lang="en-US" sz="3200" dirty="0">
                <a:cs typeface="B Nazanin" panose="00000400000000000000" pitchFamily="2" charset="-78"/>
              </a:rPr>
              <a:t> </a:t>
            </a:r>
            <a:r>
              <a:rPr lang="fa-IR" sz="3200" dirty="0">
                <a:cs typeface="B Nazanin" panose="00000400000000000000" pitchFamily="2" charset="-78"/>
              </a:rPr>
              <a:t>نخستین بار در آن تصاویری بسیار دقیق از اندام ها، اعصاب</a:t>
            </a:r>
            <a:r>
              <a:rPr lang="en-US" sz="3200" dirty="0">
                <a:cs typeface="B Nazanin" panose="00000400000000000000" pitchFamily="2" charset="-78"/>
              </a:rPr>
              <a:t> </a:t>
            </a:r>
            <a:r>
              <a:rPr lang="fa-IR" sz="3200" dirty="0">
                <a:cs typeface="B Nazanin" panose="00000400000000000000" pitchFamily="2" charset="-78"/>
              </a:rPr>
              <a:t>و مانند آن ترسیم شده است. ابن کتبی رساله ی بسیار مهم</a:t>
            </a:r>
            <a:r>
              <a:rPr lang="en-US" sz="3200" dirty="0">
                <a:cs typeface="B Nazanin" panose="00000400000000000000" pitchFamily="2" charset="-78"/>
              </a:rPr>
              <a:t> </a:t>
            </a:r>
            <a:r>
              <a:rPr lang="fa-IR" sz="3200" dirty="0">
                <a:cs typeface="B Nazanin" panose="00000400000000000000" pitchFamily="2" charset="-78"/>
              </a:rPr>
              <a:t>داروشناسی اسلامی مالا یسمع الطبیب جهله را نگاشت.</a:t>
            </a:r>
            <a:endParaRPr lang="en-US" sz="3200" dirty="0">
              <a:cs typeface="B Nazanin" panose="00000400000000000000" pitchFamily="2" charset="-78"/>
            </a:endParaRPr>
          </a:p>
        </p:txBody>
      </p:sp>
    </p:spTree>
    <p:extLst>
      <p:ext uri="{BB962C8B-B14F-4D97-AF65-F5344CB8AC3E}">
        <p14:creationId xmlns:p14="http://schemas.microsoft.com/office/powerpoint/2010/main" val="170479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7642DE-F7AB-44FD-BAC2-0F26403D0EF2}"/>
              </a:ext>
            </a:extLst>
          </p:cNvPr>
          <p:cNvSpPr>
            <a:spLocks noGrp="1"/>
          </p:cNvSpPr>
          <p:nvPr>
            <p:ph type="title"/>
          </p:nvPr>
        </p:nvSpPr>
        <p:spPr/>
        <p:txBody>
          <a:bodyPr>
            <a:normAutofit/>
          </a:bodyPr>
          <a:lstStyle/>
          <a:p>
            <a:pPr algn="r" rtl="1"/>
            <a:r>
              <a:rPr lang="fa-IR" sz="6000" dirty="0">
                <a:cs typeface="B Nazanin" panose="00000400000000000000" pitchFamily="2" charset="-78"/>
              </a:rPr>
              <a:t>بیمارستان در اسلام</a:t>
            </a:r>
            <a:endParaRPr lang="en-US" sz="6000" dirty="0">
              <a:cs typeface="B Nazanin" panose="00000400000000000000" pitchFamily="2" charset="-78"/>
            </a:endParaRPr>
          </a:p>
        </p:txBody>
      </p:sp>
      <p:sp>
        <p:nvSpPr>
          <p:cNvPr id="3" name="Content Placeholder 2">
            <a:extLst>
              <a:ext uri="{FF2B5EF4-FFF2-40B4-BE49-F238E27FC236}">
                <a16:creationId xmlns:a16="http://schemas.microsoft.com/office/drawing/2014/main" xmlns="" id="{1C9A5A0A-C06B-4ACD-AA9F-9C96D2C6F194}"/>
              </a:ext>
            </a:extLst>
          </p:cNvPr>
          <p:cNvSpPr>
            <a:spLocks noGrp="1"/>
          </p:cNvSpPr>
          <p:nvPr>
            <p:ph idx="1"/>
          </p:nvPr>
        </p:nvSpPr>
        <p:spPr>
          <a:xfrm>
            <a:off x="1473958" y="2133600"/>
            <a:ext cx="10030654" cy="3777622"/>
          </a:xfrm>
        </p:spPr>
        <p:txBody>
          <a:bodyPr>
            <a:normAutofit/>
          </a:bodyPr>
          <a:lstStyle/>
          <a:p>
            <a:pPr algn="r" rtl="1"/>
            <a:r>
              <a:rPr lang="fa-IR" sz="3200" dirty="0">
                <a:cs typeface="B Nazanin" panose="00000400000000000000" pitchFamily="2" charset="-78"/>
              </a:rPr>
              <a:t>درسرتاسر سرزمین های جهان اسلام مهم ترین واژه ای که برای مرکز نگهداری و مراقبت ازبیماران به کار می رفت بیمارستان بود.</a:t>
            </a:r>
          </a:p>
          <a:p>
            <a:pPr algn="r" rtl="1"/>
            <a:endParaRPr lang="fa-IR" sz="3200" dirty="0">
              <a:cs typeface="B Nazanin" panose="00000400000000000000" pitchFamily="2" charset="-78"/>
            </a:endParaRPr>
          </a:p>
          <a:p>
            <a:pPr algn="r" rtl="1"/>
            <a:r>
              <a:rPr lang="fa-IR" sz="3200" dirty="0">
                <a:cs typeface="B Nazanin" panose="00000400000000000000" pitchFamily="2" charset="-78"/>
              </a:rPr>
              <a:t>در زبان عربی خلاصه شده این لغت یعنی:مارستان ،در شمال آفریقا( دمنه) و درقلمرو عثمانی (خسته خانه وشفاخانه)می نامیدند.</a:t>
            </a:r>
          </a:p>
          <a:p>
            <a:pPr algn="r" rtl="1"/>
            <a:endParaRPr lang="fa-IR" sz="3200" dirty="0">
              <a:cs typeface="B Nazanin" panose="00000400000000000000" pitchFamily="2" charset="-78"/>
            </a:endParaRPr>
          </a:p>
          <a:p>
            <a:pPr marL="0" indent="0" algn="r" rtl="1">
              <a:buNone/>
            </a:pPr>
            <a:endParaRPr lang="en-US" sz="3200" dirty="0">
              <a:cs typeface="B Nazanin" panose="00000400000000000000" pitchFamily="2" charset="-78"/>
            </a:endParaRPr>
          </a:p>
        </p:txBody>
      </p:sp>
    </p:spTree>
    <p:extLst>
      <p:ext uri="{BB962C8B-B14F-4D97-AF65-F5344CB8AC3E}">
        <p14:creationId xmlns:p14="http://schemas.microsoft.com/office/powerpoint/2010/main" val="2745021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8A967C9-6588-4D4E-B477-A457A87BF25E}"/>
              </a:ext>
            </a:extLst>
          </p:cNvPr>
          <p:cNvSpPr>
            <a:spLocks noGrp="1"/>
          </p:cNvSpPr>
          <p:nvPr>
            <p:ph idx="1"/>
          </p:nvPr>
        </p:nvSpPr>
        <p:spPr>
          <a:xfrm>
            <a:off x="1392072" y="1132764"/>
            <a:ext cx="10112540" cy="4778458"/>
          </a:xfrm>
        </p:spPr>
        <p:txBody>
          <a:bodyPr>
            <a:normAutofit/>
          </a:bodyPr>
          <a:lstStyle/>
          <a:p>
            <a:pPr marL="0" indent="0" algn="r" rtl="1">
              <a:lnSpc>
                <a:spcPct val="150000"/>
              </a:lnSpc>
              <a:buNone/>
            </a:pPr>
            <a:r>
              <a:rPr lang="fa-IR" sz="3200" dirty="0">
                <a:cs typeface="B Nazanin" panose="00000400000000000000" pitchFamily="2" charset="-78"/>
              </a:rPr>
              <a:t>نخستین بیمارستان اسلامی را هارون الرشید دربغداد</a:t>
            </a:r>
            <a:r>
              <a:rPr lang="en-US" sz="3200" dirty="0">
                <a:cs typeface="B Nazanin" panose="00000400000000000000" pitchFamily="2" charset="-78"/>
              </a:rPr>
              <a:t> </a:t>
            </a:r>
            <a:r>
              <a:rPr lang="fa-IR" sz="3200" dirty="0">
                <a:cs typeface="B Nazanin" panose="00000400000000000000" pitchFamily="2" charset="-78"/>
              </a:rPr>
              <a:t>تاسیس کرد.اما مهم ترین بیمارستان بغداد در قرن چهارم</a:t>
            </a:r>
            <a:r>
              <a:rPr lang="en-US" sz="3200" dirty="0">
                <a:cs typeface="B Nazanin" panose="00000400000000000000" pitchFamily="2" charset="-78"/>
              </a:rPr>
              <a:t> </a:t>
            </a:r>
            <a:r>
              <a:rPr lang="fa-IR" sz="3200" dirty="0">
                <a:cs typeface="B Nazanin" panose="00000400000000000000" pitchFamily="2" charset="-78"/>
              </a:rPr>
              <a:t>هجری عضدالدوله دیلمی تاسیس کرد.ازقرن پنجم هجری به بعدتقریبا درهر شهرمهم اسلامی میتوان یک یا</a:t>
            </a:r>
            <a:r>
              <a:rPr lang="en-US" sz="3200" dirty="0">
                <a:cs typeface="B Nazanin" panose="00000400000000000000" pitchFamily="2" charset="-78"/>
              </a:rPr>
              <a:t> </a:t>
            </a:r>
            <a:r>
              <a:rPr lang="fa-IR" sz="3200" dirty="0">
                <a:cs typeface="B Nazanin" panose="00000400000000000000" pitchFamily="2" charset="-78"/>
              </a:rPr>
              <a:t>چند</a:t>
            </a:r>
            <a:r>
              <a:rPr lang="en-US" sz="3200" dirty="0">
                <a:cs typeface="B Nazanin" panose="00000400000000000000" pitchFamily="2" charset="-78"/>
              </a:rPr>
              <a:t> </a:t>
            </a:r>
            <a:r>
              <a:rPr lang="fa-IR" sz="3200" dirty="0">
                <a:cs typeface="B Nazanin" panose="00000400000000000000" pitchFamily="2" charset="-78"/>
              </a:rPr>
              <a:t>بیمارستان یافت.در این قرن شواهدی ازساخته شدن</a:t>
            </a:r>
            <a:r>
              <a:rPr lang="en-US" sz="3200" dirty="0">
                <a:cs typeface="B Nazanin" panose="00000400000000000000" pitchFamily="2" charset="-78"/>
              </a:rPr>
              <a:t> </a:t>
            </a:r>
            <a:r>
              <a:rPr lang="fa-IR" sz="3200" dirty="0">
                <a:cs typeface="B Nazanin" panose="00000400000000000000" pitchFamily="2" charset="-78"/>
              </a:rPr>
              <a:t>بیمارستان هایی در واسط،نیشابور،مرو ودمشق دردست است.</a:t>
            </a:r>
          </a:p>
          <a:p>
            <a:pPr marL="0" indent="0" algn="r" rtl="1">
              <a:lnSpc>
                <a:spcPct val="150000"/>
              </a:lnSpc>
              <a:buNone/>
            </a:pPr>
            <a:endParaRPr lang="en-US" sz="3200" dirty="0">
              <a:cs typeface="B Nazanin" panose="00000400000000000000" pitchFamily="2" charset="-78"/>
            </a:endParaRPr>
          </a:p>
        </p:txBody>
      </p:sp>
    </p:spTree>
    <p:extLst>
      <p:ext uri="{BB962C8B-B14F-4D97-AF65-F5344CB8AC3E}">
        <p14:creationId xmlns:p14="http://schemas.microsoft.com/office/powerpoint/2010/main" val="23726110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7D06FF6-B25E-4D3F-9EFF-76F73313F861}"/>
              </a:ext>
            </a:extLst>
          </p:cNvPr>
          <p:cNvSpPr>
            <a:spLocks noGrp="1"/>
          </p:cNvSpPr>
          <p:nvPr>
            <p:ph idx="1"/>
          </p:nvPr>
        </p:nvSpPr>
        <p:spPr>
          <a:xfrm>
            <a:off x="1828800" y="696036"/>
            <a:ext cx="9675812" cy="5215186"/>
          </a:xfrm>
        </p:spPr>
        <p:txBody>
          <a:bodyPr>
            <a:noAutofit/>
          </a:bodyPr>
          <a:lstStyle/>
          <a:p>
            <a:pPr marL="0" indent="0" algn="r" rtl="1">
              <a:buNone/>
            </a:pPr>
            <a:r>
              <a:rPr lang="fa-IR" sz="3200" dirty="0">
                <a:cs typeface="B Nazanin" panose="00000400000000000000" pitchFamily="2" charset="-78"/>
              </a:rPr>
              <a:t>ازبزرگ ترین بیمارستان هایی که درایران ساخته شد بیمارستان ربع رشیدی بود که به دستور خواجه رشید الدین فضل الله همدانی درتبریز ساخته شد.</a:t>
            </a:r>
          </a:p>
          <a:p>
            <a:pPr algn="r" rtl="1"/>
            <a:endParaRPr lang="fa-IR" sz="3200" dirty="0">
              <a:cs typeface="B Nazanin" panose="00000400000000000000" pitchFamily="2" charset="-78"/>
            </a:endParaRPr>
          </a:p>
          <a:p>
            <a:pPr algn="r" rtl="1"/>
            <a:r>
              <a:rPr lang="fa-IR" sz="3200" dirty="0">
                <a:cs typeface="B Nazanin" panose="00000400000000000000" pitchFamily="2" charset="-78"/>
              </a:rPr>
              <a:t>بیمارستانهادراسلام کارکردهای متعددی داشتند:</a:t>
            </a:r>
          </a:p>
          <a:p>
            <a:pPr marL="0" indent="0" algn="r" rtl="1">
              <a:buNone/>
            </a:pPr>
            <a:r>
              <a:rPr lang="fa-IR" sz="3200" dirty="0">
                <a:cs typeface="B Nazanin" panose="00000400000000000000" pitchFamily="2" charset="-78"/>
              </a:rPr>
              <a:t>1-مرکزی برای درمان</a:t>
            </a:r>
          </a:p>
          <a:p>
            <a:pPr marL="0" indent="0" algn="r" rtl="1">
              <a:buNone/>
            </a:pPr>
            <a:r>
              <a:rPr lang="fa-IR" sz="3200" dirty="0">
                <a:cs typeface="B Nazanin" panose="00000400000000000000" pitchFamily="2" charset="-78"/>
              </a:rPr>
              <a:t>2-جنبه آسایشگاهی برای سالمندان ودیوانگان</a:t>
            </a:r>
          </a:p>
          <a:p>
            <a:pPr marL="0" indent="0" algn="r" rtl="1">
              <a:buNone/>
            </a:pPr>
            <a:r>
              <a:rPr lang="fa-IR" sz="3200" dirty="0">
                <a:cs typeface="B Nazanin" panose="00000400000000000000" pitchFamily="2" charset="-78"/>
              </a:rPr>
              <a:t>3-نظات برفعالیت پزشکی درشهرها</a:t>
            </a:r>
          </a:p>
          <a:p>
            <a:pPr algn="r" rtl="1"/>
            <a:endParaRPr lang="en-US" sz="3200" dirty="0">
              <a:cs typeface="B Nazanin" panose="00000400000000000000" pitchFamily="2" charset="-78"/>
            </a:endParaRPr>
          </a:p>
        </p:txBody>
      </p:sp>
    </p:spTree>
    <p:extLst>
      <p:ext uri="{BB962C8B-B14F-4D97-AF65-F5344CB8AC3E}">
        <p14:creationId xmlns:p14="http://schemas.microsoft.com/office/powerpoint/2010/main" val="2817581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8454F8C-EB55-4A0D-B220-55DB28C1AC39}"/>
              </a:ext>
            </a:extLst>
          </p:cNvPr>
          <p:cNvSpPr>
            <a:spLocks noGrp="1"/>
          </p:cNvSpPr>
          <p:nvPr>
            <p:ph idx="1"/>
          </p:nvPr>
        </p:nvSpPr>
        <p:spPr>
          <a:xfrm>
            <a:off x="1651379" y="668740"/>
            <a:ext cx="9853233" cy="5242482"/>
          </a:xfrm>
        </p:spPr>
        <p:txBody>
          <a:bodyPr>
            <a:noAutofit/>
          </a:bodyPr>
          <a:lstStyle/>
          <a:p>
            <a:pPr algn="r" rtl="1"/>
            <a:r>
              <a:rPr lang="fa-IR" sz="3200" dirty="0">
                <a:cs typeface="B Nazanin" panose="00000400000000000000" pitchFamily="2" charset="-78"/>
              </a:rPr>
              <a:t>عوامل متعددی اروپائیان رابافرهنگ وتمدن اسلامی،به ویژه پزشکی اسلامی آشناکرد ازآن میان باید به:</a:t>
            </a:r>
          </a:p>
          <a:p>
            <a:pPr marL="0" indent="0" algn="r" rtl="1">
              <a:buNone/>
            </a:pPr>
            <a:r>
              <a:rPr lang="fa-IR" sz="3200" dirty="0">
                <a:cs typeface="B Nazanin" panose="00000400000000000000" pitchFamily="2" charset="-78"/>
              </a:rPr>
              <a:t>1-جنگ های صلیبی</a:t>
            </a:r>
          </a:p>
          <a:p>
            <a:pPr marL="0" indent="0" algn="r" rtl="1">
              <a:buNone/>
            </a:pPr>
            <a:r>
              <a:rPr lang="fa-IR" sz="3200" dirty="0">
                <a:cs typeface="B Nazanin" panose="00000400000000000000" pitchFamily="2" charset="-78"/>
              </a:rPr>
              <a:t>2-رابطه تجاری وفرهنگی</a:t>
            </a:r>
          </a:p>
          <a:p>
            <a:pPr marL="0" indent="0" algn="r" rtl="1">
              <a:buNone/>
            </a:pPr>
            <a:r>
              <a:rPr lang="fa-IR" sz="3200" dirty="0">
                <a:cs typeface="B Nazanin" panose="00000400000000000000" pitchFamily="2" charset="-78"/>
              </a:rPr>
              <a:t>3-تبادل علمی بین دنیا اسلام واروپا</a:t>
            </a:r>
          </a:p>
          <a:p>
            <a:pPr algn="r" rtl="1"/>
            <a:endParaRPr lang="fa-IR" sz="3200" dirty="0">
              <a:cs typeface="B Nazanin" panose="00000400000000000000" pitchFamily="2" charset="-78"/>
            </a:endParaRPr>
          </a:p>
          <a:p>
            <a:pPr algn="r" rtl="1"/>
            <a:r>
              <a:rPr lang="fa-IR" sz="3200" dirty="0">
                <a:cs typeface="B Nazanin" panose="00000400000000000000" pitchFamily="2" charset="-78"/>
              </a:rPr>
              <a:t>عامل مهم دیگری نیزدرکوشش دانشمندان اروپایی برای ترجمه آثارپزشکی:دورشدن زبان معیاریونانی از زبان کتابت</a:t>
            </a:r>
          </a:p>
          <a:p>
            <a:pPr marL="0" indent="0" algn="r" rtl="1">
              <a:buNone/>
            </a:pPr>
            <a:r>
              <a:rPr lang="fa-IR" sz="3200" dirty="0">
                <a:cs typeface="B Nazanin" panose="00000400000000000000" pitchFamily="2" charset="-78"/>
              </a:rPr>
              <a:t> متن اصلی این آثارازحدود قرن اول میلادی تاسده های میانه اروپا بود.</a:t>
            </a:r>
          </a:p>
          <a:p>
            <a:pPr marL="0" indent="0" algn="r" rtl="1">
              <a:buNone/>
            </a:pPr>
            <a:endParaRPr lang="en-US" sz="3200" dirty="0">
              <a:cs typeface="B Nazanin" panose="00000400000000000000" pitchFamily="2" charset="-78"/>
            </a:endParaRPr>
          </a:p>
        </p:txBody>
      </p:sp>
    </p:spTree>
    <p:extLst>
      <p:ext uri="{BB962C8B-B14F-4D97-AF65-F5344CB8AC3E}">
        <p14:creationId xmlns:p14="http://schemas.microsoft.com/office/powerpoint/2010/main" val="525924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771EC18-0D48-43DC-AF5A-EA26EAA40881}"/>
              </a:ext>
            </a:extLst>
          </p:cNvPr>
          <p:cNvSpPr>
            <a:spLocks noGrp="1"/>
          </p:cNvSpPr>
          <p:nvPr>
            <p:ph idx="1"/>
          </p:nvPr>
        </p:nvSpPr>
        <p:spPr>
          <a:xfrm>
            <a:off x="1433015" y="1064525"/>
            <a:ext cx="10071597" cy="4846697"/>
          </a:xfrm>
        </p:spPr>
        <p:txBody>
          <a:bodyPr>
            <a:noAutofit/>
          </a:bodyPr>
          <a:lstStyle/>
          <a:p>
            <a:pPr algn="r" rtl="1">
              <a:lnSpc>
                <a:spcPct val="150000"/>
              </a:lnSpc>
            </a:pPr>
            <a:r>
              <a:rPr lang="fa-IR" sz="3200" dirty="0">
                <a:cs typeface="B Nazanin" panose="00000400000000000000" pitchFamily="2" charset="-78"/>
              </a:rPr>
              <a:t>مهم ترین مترجم آثارپزشکی اسلامی(گراردوی کرمونایی)است.</a:t>
            </a:r>
          </a:p>
          <a:p>
            <a:pPr algn="r" rtl="1">
              <a:lnSpc>
                <a:spcPct val="150000"/>
              </a:lnSpc>
            </a:pPr>
            <a:r>
              <a:rPr lang="fa-IR" sz="3200" dirty="0">
                <a:cs typeface="B Nazanin" panose="00000400000000000000" pitchFamily="2" charset="-78"/>
              </a:rPr>
              <a:t>ازمهم ترین کتاب های پزشکی دوره اسلامی باید به قانون اشاره کرد این کتاب بیشترین تعدادچاپ رانیزدراروپابه خوداختصاص داد.</a:t>
            </a:r>
          </a:p>
          <a:p>
            <a:pPr marL="0" indent="0" algn="r" rtl="1">
              <a:lnSpc>
                <a:spcPct val="150000"/>
              </a:lnSpc>
              <a:buNone/>
            </a:pPr>
            <a:endParaRPr lang="fa-IR" sz="3200" dirty="0">
              <a:cs typeface="B Nazanin" panose="00000400000000000000" pitchFamily="2" charset="-78"/>
            </a:endParaRPr>
          </a:p>
          <a:p>
            <a:pPr algn="r" rtl="1">
              <a:lnSpc>
                <a:spcPct val="150000"/>
              </a:lnSpc>
            </a:pPr>
            <a:r>
              <a:rPr lang="fa-IR" sz="3200" dirty="0">
                <a:cs typeface="B Nazanin" panose="00000400000000000000" pitchFamily="2" charset="-78"/>
              </a:rPr>
              <a:t>مهمترین بیمارستان ها:بیمارستان ابن خلف،ارغون کاملی،منصوری،دارالمرضای نیشابور،رشیدالدین،ری،سیده،ناصری، مظفری،نوری دمشق رانام برد.</a:t>
            </a:r>
          </a:p>
          <a:p>
            <a:pPr algn="r" rtl="1">
              <a:lnSpc>
                <a:spcPct val="150000"/>
              </a:lnSpc>
            </a:pPr>
            <a:endParaRPr lang="en-US" sz="3200" dirty="0">
              <a:cs typeface="B Nazanin" panose="00000400000000000000" pitchFamily="2" charset="-78"/>
            </a:endParaRPr>
          </a:p>
        </p:txBody>
      </p:sp>
    </p:spTree>
    <p:extLst>
      <p:ext uri="{BB962C8B-B14F-4D97-AF65-F5344CB8AC3E}">
        <p14:creationId xmlns:p14="http://schemas.microsoft.com/office/powerpoint/2010/main" val="2794136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39C3EF0-67AD-4474-8DE7-754054E02761}"/>
              </a:ext>
            </a:extLst>
          </p:cNvPr>
          <p:cNvSpPr>
            <a:spLocks noGrp="1"/>
          </p:cNvSpPr>
          <p:nvPr>
            <p:ph idx="1"/>
          </p:nvPr>
        </p:nvSpPr>
        <p:spPr>
          <a:xfrm>
            <a:off x="1392071" y="164892"/>
            <a:ext cx="10375207" cy="6693108"/>
          </a:xfrm>
        </p:spPr>
        <p:txBody>
          <a:bodyPr>
            <a:noAutofit/>
          </a:bodyPr>
          <a:lstStyle/>
          <a:p>
            <a:pPr marL="0" indent="0" algn="r" rtl="1">
              <a:buNone/>
            </a:pPr>
            <a:r>
              <a:rPr lang="fa-IR" sz="3200" b="1" u="sng" dirty="0" smtClean="0">
                <a:solidFill>
                  <a:schemeClr val="tx1"/>
                </a:solidFill>
                <a:cs typeface="B Nazanin" panose="00000400000000000000" pitchFamily="2" charset="-78"/>
              </a:rPr>
              <a:t>پزشکان:</a:t>
            </a:r>
          </a:p>
          <a:p>
            <a:pPr marL="0" indent="0" algn="r" rtl="1">
              <a:buNone/>
            </a:pPr>
            <a:endParaRPr lang="en-US" sz="3200" b="1" u="sng" dirty="0" smtClean="0">
              <a:solidFill>
                <a:schemeClr val="tx1"/>
              </a:solidFill>
              <a:cs typeface="B Nazanin" panose="00000400000000000000" pitchFamily="2" charset="-78"/>
            </a:endParaRPr>
          </a:p>
          <a:p>
            <a:pPr marL="0" indent="0" algn="r" rtl="1">
              <a:buNone/>
            </a:pPr>
            <a:r>
              <a:rPr lang="fa-IR" sz="3200" b="1" u="sng" dirty="0" smtClean="0">
                <a:solidFill>
                  <a:schemeClr val="tx1"/>
                </a:solidFill>
                <a:cs typeface="B Nazanin" panose="00000400000000000000" pitchFamily="2" charset="-78"/>
              </a:rPr>
              <a:t>ابن </a:t>
            </a:r>
            <a:r>
              <a:rPr lang="fa-IR" sz="3200" b="1" u="sng" dirty="0">
                <a:solidFill>
                  <a:schemeClr val="tx1"/>
                </a:solidFill>
                <a:cs typeface="B Nazanin" panose="00000400000000000000" pitchFamily="2" charset="-78"/>
              </a:rPr>
              <a:t>ربن </a:t>
            </a:r>
            <a:r>
              <a:rPr lang="fa-IR" sz="3200" b="1" u="sng" dirty="0" smtClean="0">
                <a:solidFill>
                  <a:schemeClr val="tx1"/>
                </a:solidFill>
                <a:cs typeface="B Nazanin" panose="00000400000000000000" pitchFamily="2" charset="-78"/>
              </a:rPr>
              <a:t>طبری:</a:t>
            </a:r>
            <a:r>
              <a:rPr lang="fa-IR" sz="3200" dirty="0" smtClean="0">
                <a:solidFill>
                  <a:schemeClr val="tx1"/>
                </a:solidFill>
                <a:cs typeface="B Nazanin" panose="00000400000000000000" pitchFamily="2" charset="-78"/>
              </a:rPr>
              <a:t>کتاب </a:t>
            </a:r>
            <a:r>
              <a:rPr lang="fa-IR" sz="3200" dirty="0">
                <a:solidFill>
                  <a:schemeClr val="tx1"/>
                </a:solidFill>
                <a:cs typeface="B Nazanin" panose="00000400000000000000" pitchFamily="2" charset="-78"/>
              </a:rPr>
              <a:t>مشهورش فردوس الحکمه است که دایر ت المعارفی ازعلوم طبیعی وطب وشیمی </a:t>
            </a:r>
            <a:r>
              <a:rPr lang="fa-IR" sz="3200" dirty="0" smtClean="0">
                <a:solidFill>
                  <a:schemeClr val="tx1"/>
                </a:solidFill>
                <a:cs typeface="B Nazanin" panose="00000400000000000000" pitchFamily="2" charset="-78"/>
              </a:rPr>
              <a:t>است.</a:t>
            </a:r>
            <a:endParaRPr lang="fa-IR" sz="3200" dirty="0">
              <a:solidFill>
                <a:schemeClr val="tx1"/>
              </a:solidFill>
              <a:cs typeface="B Nazanin" panose="00000400000000000000" pitchFamily="2" charset="-78"/>
            </a:endParaRPr>
          </a:p>
          <a:p>
            <a:pPr marL="0" indent="0" algn="r" rtl="1">
              <a:buNone/>
            </a:pPr>
            <a:r>
              <a:rPr lang="fa-IR" sz="3200" b="1" u="sng" dirty="0" smtClean="0">
                <a:solidFill>
                  <a:schemeClr val="tx1"/>
                </a:solidFill>
                <a:cs typeface="B Nazanin" panose="00000400000000000000" pitchFamily="2" charset="-78"/>
              </a:rPr>
              <a:t>ابن </a:t>
            </a:r>
            <a:r>
              <a:rPr lang="fa-IR" sz="3200" b="1" u="sng" dirty="0">
                <a:solidFill>
                  <a:schemeClr val="tx1"/>
                </a:solidFill>
                <a:cs typeface="B Nazanin" panose="00000400000000000000" pitchFamily="2" charset="-78"/>
              </a:rPr>
              <a:t>رومیه:</a:t>
            </a:r>
            <a:r>
              <a:rPr lang="fa-IR" sz="3200" dirty="0">
                <a:solidFill>
                  <a:schemeClr val="tx1"/>
                </a:solidFill>
                <a:cs typeface="B Nazanin" panose="00000400000000000000" pitchFamily="2" charset="-78"/>
              </a:rPr>
              <a:t>گیاه شناس داروشناس محدث وفقیه اهل اندلس بود کتابی به نام الرحله النباتیه درموضوع گیاه شناسی </a:t>
            </a:r>
            <a:r>
              <a:rPr lang="fa-IR" sz="3200" dirty="0" smtClean="0">
                <a:solidFill>
                  <a:schemeClr val="tx1"/>
                </a:solidFill>
                <a:cs typeface="B Nazanin" panose="00000400000000000000" pitchFamily="2" charset="-78"/>
              </a:rPr>
              <a:t>نگاشت.</a:t>
            </a:r>
            <a:endParaRPr lang="fa-IR" sz="3200" dirty="0">
              <a:solidFill>
                <a:schemeClr val="tx1"/>
              </a:solidFill>
              <a:cs typeface="B Nazanin" panose="00000400000000000000" pitchFamily="2" charset="-78"/>
            </a:endParaRPr>
          </a:p>
          <a:p>
            <a:pPr marL="0" indent="0" algn="r" rtl="1">
              <a:buNone/>
            </a:pPr>
            <a:r>
              <a:rPr lang="fa-IR" sz="3200" b="1" u="sng" dirty="0" smtClean="0">
                <a:solidFill>
                  <a:schemeClr val="tx1"/>
                </a:solidFill>
                <a:cs typeface="B Nazanin" panose="00000400000000000000" pitchFamily="2" charset="-78"/>
              </a:rPr>
              <a:t>ابن </a:t>
            </a:r>
            <a:r>
              <a:rPr lang="fa-IR" sz="3200" b="1" u="sng" dirty="0">
                <a:solidFill>
                  <a:schemeClr val="tx1"/>
                </a:solidFill>
                <a:cs typeface="B Nazanin" panose="00000400000000000000" pitchFamily="2" charset="-78"/>
              </a:rPr>
              <a:t>سینا:</a:t>
            </a:r>
            <a:r>
              <a:rPr lang="fa-IR" sz="3200" dirty="0">
                <a:solidFill>
                  <a:schemeClr val="tx1"/>
                </a:solidFill>
                <a:cs typeface="B Nazanin" panose="00000400000000000000" pitchFamily="2" charset="-78"/>
              </a:rPr>
              <a:t>طبیب فیلسوف ودانشمندایرانی است اوبه مطالعه علوم طبیعی طب وریاضی مشغول بودبرخی ازاثارش:قانون-نجات و...بوده است</a:t>
            </a:r>
            <a:endParaRPr lang="en-US" sz="3200" dirty="0">
              <a:solidFill>
                <a:schemeClr val="tx1"/>
              </a:solidFill>
              <a:cs typeface="B Nazanin" panose="00000400000000000000" pitchFamily="2" charset="-78"/>
            </a:endParaRPr>
          </a:p>
          <a:p>
            <a:pPr marL="0" indent="0" algn="r" rtl="1">
              <a:buNone/>
            </a:pP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42501831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1746483-2ECB-432F-B1FB-1C658F4FC7F3}"/>
              </a:ext>
            </a:extLst>
          </p:cNvPr>
          <p:cNvSpPr>
            <a:spLocks noGrp="1"/>
          </p:cNvSpPr>
          <p:nvPr>
            <p:ph idx="1"/>
          </p:nvPr>
        </p:nvSpPr>
        <p:spPr>
          <a:xfrm>
            <a:off x="1446663" y="327546"/>
            <a:ext cx="10057949" cy="5583676"/>
          </a:xfrm>
        </p:spPr>
        <p:txBody>
          <a:bodyPr>
            <a:noAutofit/>
          </a:bodyPr>
          <a:lstStyle/>
          <a:p>
            <a:pPr marL="0" indent="0" algn="r">
              <a:buNone/>
            </a:pPr>
            <a:endParaRPr lang="fa-IR" sz="3200" dirty="0">
              <a:solidFill>
                <a:schemeClr val="tx1"/>
              </a:solidFill>
              <a:cs typeface="B Nazanin" panose="00000400000000000000" pitchFamily="2" charset="-78"/>
            </a:endParaRPr>
          </a:p>
          <a:p>
            <a:pPr marL="0" indent="0" algn="r">
              <a:buNone/>
            </a:pPr>
            <a:r>
              <a:rPr lang="fa-IR" sz="3200" b="1" u="sng" dirty="0">
                <a:solidFill>
                  <a:schemeClr val="tx1"/>
                </a:solidFill>
                <a:cs typeface="B Nazanin" panose="00000400000000000000" pitchFamily="2" charset="-78"/>
              </a:rPr>
              <a:t>ابوزیداحمدبن سهل </a:t>
            </a:r>
            <a:r>
              <a:rPr lang="fa-IR" sz="3200" b="1" u="sng" dirty="0" smtClean="0">
                <a:solidFill>
                  <a:schemeClr val="tx1"/>
                </a:solidFill>
                <a:cs typeface="B Nazanin" panose="00000400000000000000" pitchFamily="2" charset="-78"/>
              </a:rPr>
              <a:t>بلخی:</a:t>
            </a:r>
            <a:r>
              <a:rPr lang="fa-IR" sz="3200" dirty="0" smtClean="0">
                <a:solidFill>
                  <a:schemeClr val="tx1"/>
                </a:solidFill>
                <a:cs typeface="B Nazanin" panose="00000400000000000000" pitchFamily="2" charset="-78"/>
              </a:rPr>
              <a:t>کتاب </a:t>
            </a:r>
            <a:r>
              <a:rPr lang="fa-IR" sz="3200" dirty="0">
                <a:solidFill>
                  <a:schemeClr val="tx1"/>
                </a:solidFill>
                <a:cs typeface="B Nazanin" panose="00000400000000000000" pitchFamily="2" charset="-78"/>
              </a:rPr>
              <a:t>وی درطب مصالح الابدان والانفس درباره سلامت تن و روان وارتباط ان دو باهم </a:t>
            </a:r>
            <a:r>
              <a:rPr lang="fa-IR" sz="3200" dirty="0" smtClean="0">
                <a:solidFill>
                  <a:schemeClr val="tx1"/>
                </a:solidFill>
                <a:cs typeface="B Nazanin" panose="00000400000000000000" pitchFamily="2" charset="-78"/>
              </a:rPr>
              <a:t>است.</a:t>
            </a:r>
          </a:p>
          <a:p>
            <a:pPr marL="0" indent="0" algn="r">
              <a:buNone/>
            </a:pPr>
            <a:endParaRPr lang="fa-IR" sz="3200" dirty="0">
              <a:solidFill>
                <a:schemeClr val="tx1"/>
              </a:solidFill>
              <a:cs typeface="B Nazanin" panose="00000400000000000000" pitchFamily="2" charset="-78"/>
            </a:endParaRPr>
          </a:p>
          <a:p>
            <a:pPr marL="0" indent="0" algn="r">
              <a:buNone/>
            </a:pPr>
            <a:r>
              <a:rPr lang="fa-IR" sz="3200" b="1" u="sng" dirty="0">
                <a:solidFill>
                  <a:schemeClr val="tx1"/>
                </a:solidFill>
                <a:cs typeface="B Nazanin" panose="00000400000000000000" pitchFamily="2" charset="-78"/>
              </a:rPr>
              <a:t>ابوریحان بیرونی:</a:t>
            </a:r>
            <a:r>
              <a:rPr lang="fa-IR" sz="3200" dirty="0">
                <a:solidFill>
                  <a:schemeClr val="tx1"/>
                </a:solidFill>
                <a:cs typeface="B Nazanin" panose="00000400000000000000" pitchFamily="2" charset="-78"/>
              </a:rPr>
              <a:t>طبیب ریاضی دان ودانشمندایرانی است در390هجری اثارالباقیه رابه نام قابوس نگاشت زبان سنسکریت اموخت وتحقیق ماللهند را نگاشت</a:t>
            </a:r>
          </a:p>
          <a:p>
            <a:pPr marL="0" indent="0" algn="r">
              <a:buNone/>
            </a:pPr>
            <a:r>
              <a:rPr lang="fa-IR" sz="3200" dirty="0">
                <a:solidFill>
                  <a:schemeClr val="tx1"/>
                </a:solidFill>
                <a:cs typeface="B Nazanin" panose="00000400000000000000" pitchFamily="2" charset="-78"/>
              </a:rPr>
              <a:t>ازدیگرآثارش قانون مسعودی التفهیم وفهرستی ازتالیفات محمدبن زکریای رازی است.</a:t>
            </a:r>
            <a:endParaRPr lang="en-US" sz="3200" dirty="0">
              <a:solidFill>
                <a:schemeClr val="tx1"/>
              </a:solidFill>
              <a:cs typeface="B Nazanin" panose="00000400000000000000" pitchFamily="2" charset="-78"/>
            </a:endParaRPr>
          </a:p>
          <a:p>
            <a:pPr marL="0" indent="0" algn="r" rtl="1">
              <a:buNone/>
            </a:pP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8596681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5218" y="0"/>
            <a:ext cx="11386782" cy="6715593"/>
          </a:xfrm>
        </p:spPr>
        <p:txBody>
          <a:bodyPr>
            <a:normAutofit fontScale="90000"/>
          </a:bodyPr>
          <a:lstStyle/>
          <a:p>
            <a:pPr algn="r"/>
            <a:r>
              <a:rPr lang="fa-IR" sz="3100" dirty="0">
                <a:cs typeface="B Nazanin" panose="00000400000000000000" pitchFamily="2" charset="-78"/>
              </a:rPr>
              <a:t/>
            </a:r>
            <a:br>
              <a:rPr lang="fa-IR" sz="3100" dirty="0">
                <a:cs typeface="B Nazanin" panose="00000400000000000000" pitchFamily="2" charset="-78"/>
              </a:rPr>
            </a:br>
            <a:r>
              <a:rPr lang="fa-IR" sz="3100" dirty="0">
                <a:cs typeface="B Nazanin" panose="00000400000000000000" pitchFamily="2" charset="-78"/>
              </a:rPr>
              <a:t/>
            </a:r>
            <a:br>
              <a:rPr lang="fa-IR" sz="3100" dirty="0">
                <a:cs typeface="B Nazanin" panose="00000400000000000000" pitchFamily="2" charset="-78"/>
              </a:rPr>
            </a:br>
            <a:r>
              <a:rPr lang="fa-IR" sz="3100" b="1" dirty="0" smtClean="0">
                <a:cs typeface="B Nazanin" panose="00000400000000000000" pitchFamily="2" charset="-78"/>
              </a:rPr>
              <a:t>جابربن </a:t>
            </a:r>
            <a:r>
              <a:rPr lang="fa-IR" sz="3100" b="1" dirty="0">
                <a:cs typeface="B Nazanin" panose="00000400000000000000" pitchFamily="2" charset="-78"/>
              </a:rPr>
              <a:t>حیان: </a:t>
            </a:r>
            <a:r>
              <a:rPr lang="fa-IR" sz="3100" dirty="0">
                <a:cs typeface="B Nazanin" panose="00000400000000000000" pitchFamily="2" charset="-78"/>
              </a:rPr>
              <a:t>دانشمند قرن2 </a:t>
            </a:r>
            <a:r>
              <a:rPr lang="fa-IR" sz="3100" dirty="0" smtClean="0">
                <a:cs typeface="B Nazanin" panose="00000400000000000000" pitchFamily="2" charset="-78"/>
              </a:rPr>
              <a:t>که دردانش </a:t>
            </a:r>
            <a:r>
              <a:rPr lang="fa-IR" sz="3100" dirty="0">
                <a:cs typeface="B Nazanin" panose="00000400000000000000" pitchFamily="2" charset="-78"/>
              </a:rPr>
              <a:t>کیمیاگری بسیار نامدار بود و در فلسفه،طب و..نیز دست داشت. جابر ادعا می کرده که میتواند موجود زنده،جانداروحتی انسان بیافریند زیرا کیمیاگر میتواند هرماده ای را به ماده دیگر تبدیل کند وکار او ادامه کار خدا روی زمین </a:t>
            </a:r>
            <a:r>
              <a:rPr lang="fa-IR" sz="3100" dirty="0" smtClean="0">
                <a:cs typeface="B Nazanin" panose="00000400000000000000" pitchFamily="2" charset="-78"/>
              </a:rPr>
              <a:t>است</a:t>
            </a: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b="1" dirty="0">
                <a:cs typeface="B Nazanin" panose="00000400000000000000" pitchFamily="2" charset="-78"/>
              </a:rPr>
              <a:t/>
            </a:r>
            <a:br>
              <a:rPr lang="fa-IR" sz="2400" b="1" dirty="0">
                <a:cs typeface="B Nazanin" panose="00000400000000000000" pitchFamily="2" charset="-78"/>
              </a:rPr>
            </a:br>
            <a:r>
              <a:rPr lang="fa-IR" b="1" dirty="0">
                <a:cs typeface="B Nazanin" panose="00000400000000000000" pitchFamily="2" charset="-78"/>
              </a:rPr>
              <a:t>شهاب الدین ابوالعباس احمد بن یوسف تیفاشی: </a:t>
            </a:r>
            <a:r>
              <a:rPr lang="fa-IR" dirty="0">
                <a:cs typeface="B Nazanin" panose="00000400000000000000" pitchFamily="2" charset="-78"/>
              </a:rPr>
              <a:t>گیاه شناس،قاضی و جواهرشناس تونسی که در تیفاش به دنیا آمد.مهم ترین کتاب آنها در طب ازهار الافکار است.</a:t>
            </a: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a:cs typeface="B Nazanin" panose="00000400000000000000" pitchFamily="2" charset="-78"/>
              </a:rPr>
              <a:t> </a:t>
            </a:r>
            <a:r>
              <a:rPr lang="fa-IR" b="1" dirty="0">
                <a:cs typeface="B Nazanin" panose="00000400000000000000" pitchFamily="2" charset="-78"/>
              </a:rPr>
              <a:t>علی بن عیسی کحال</a:t>
            </a:r>
            <a:r>
              <a:rPr lang="fa-IR" dirty="0">
                <a:cs typeface="B Nazanin" panose="00000400000000000000" pitchFamily="2" charset="-78"/>
              </a:rPr>
              <a:t>: معروف ترین چشم پزشک شناخته شده عرب تذکره الکحالین ازکتابهای درباره چشم پزشکی  درمکتب عرب قدیمی ترین و کامل ترین کتاب درسی دراین باره است.</a:t>
            </a: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endParaRPr lang="en-US" sz="2400" b="1" dirty="0">
              <a:cs typeface="B Nazanin" panose="00000400000000000000" pitchFamily="2" charset="-78"/>
            </a:endParaRPr>
          </a:p>
        </p:txBody>
      </p:sp>
    </p:spTree>
    <p:extLst>
      <p:ext uri="{BB962C8B-B14F-4D97-AF65-F5344CB8AC3E}">
        <p14:creationId xmlns:p14="http://schemas.microsoft.com/office/powerpoint/2010/main" val="101914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845" y="365125"/>
            <a:ext cx="10226424" cy="6234458"/>
          </a:xfrm>
        </p:spPr>
        <p:txBody>
          <a:bodyPr>
            <a:normAutofit fontScale="90000"/>
          </a:bodyPr>
          <a:lstStyle/>
          <a:p>
            <a:pPr algn="r"/>
            <a:r>
              <a:rPr lang="fa-IR" sz="3100" dirty="0">
                <a:cs typeface="B Nazanin" panose="00000400000000000000" pitchFamily="2" charset="-78"/>
              </a:rPr>
              <a:t/>
            </a:r>
            <a:br>
              <a:rPr lang="fa-IR" sz="3100" dirty="0">
                <a:cs typeface="B Nazanin" panose="00000400000000000000" pitchFamily="2" charset="-78"/>
              </a:rPr>
            </a:br>
            <a:r>
              <a:rPr lang="fa-IR" sz="3100" b="1" dirty="0">
                <a:cs typeface="B Nazanin" panose="00000400000000000000" pitchFamily="2" charset="-78"/>
              </a:rPr>
              <a:t>محمد بن زکریا رازی: </a:t>
            </a:r>
            <a:r>
              <a:rPr lang="fa-IR" sz="3100" dirty="0">
                <a:cs typeface="B Nazanin" panose="00000400000000000000" pitchFamily="2" charset="-78"/>
              </a:rPr>
              <a:t>معروف به جالینوس دوم،دانشمند، فیزیکدان،شیمی،طبیبو فیلسوف ایرانی در ری به دنیا آمد  .مهم ترین آثارش در طب الحاوی است.از دیگر آثارش الطب المنصوری،دفع مضارالاغذیه و المدخل الصغیره اشاره کرد.</a:t>
            </a:r>
            <a:br>
              <a:rPr lang="fa-IR" sz="3100" dirty="0">
                <a:cs typeface="B Nazanin" panose="00000400000000000000" pitchFamily="2" charset="-78"/>
              </a:rPr>
            </a:br>
            <a:r>
              <a:rPr lang="fa-IR" sz="3100" dirty="0">
                <a:cs typeface="B Nazanin" panose="00000400000000000000" pitchFamily="2" charset="-78"/>
              </a:rPr>
              <a:t/>
            </a:r>
            <a:br>
              <a:rPr lang="fa-IR" sz="3100" dirty="0">
                <a:cs typeface="B Nazanin" panose="00000400000000000000" pitchFamily="2" charset="-78"/>
              </a:rPr>
            </a:br>
            <a:r>
              <a:rPr lang="fa-IR" sz="3100" b="1" dirty="0" smtClean="0">
                <a:cs typeface="B Nazanin" panose="00000400000000000000" pitchFamily="2" charset="-78"/>
              </a:rPr>
              <a:t>ابوروح </a:t>
            </a:r>
            <a:r>
              <a:rPr lang="fa-IR" sz="3100" b="1" dirty="0">
                <a:cs typeface="B Nazanin" panose="00000400000000000000" pitchFamily="2" charset="-78"/>
              </a:rPr>
              <a:t>محمدبن منصور عبدالله گرگانی یمانی: </a:t>
            </a:r>
            <a:r>
              <a:rPr lang="fa-IR" sz="3100" dirty="0">
                <a:cs typeface="B Nazanin" panose="00000400000000000000" pitchFamily="2" charset="-78"/>
              </a:rPr>
              <a:t>چشم پزشک ایرانی قرن5هجری مشهور به زرین دست .کتابی نگاشت با نام نور العیون در ده باب که فصلی از آن درباره روشهای جراحی چشم بسیار حائزاهمیت است</a:t>
            </a:r>
            <a:r>
              <a:rPr lang="fa-IR" sz="3100" dirty="0" smtClean="0">
                <a:cs typeface="B Nazanin" panose="00000400000000000000" pitchFamily="2" charset="-78"/>
              </a:rPr>
              <a:t>.</a:t>
            </a:r>
            <a:br>
              <a:rPr lang="fa-IR" sz="3100" dirty="0" smtClean="0">
                <a:cs typeface="B Nazanin" panose="00000400000000000000" pitchFamily="2" charset="-78"/>
              </a:rPr>
            </a:br>
            <a:r>
              <a:rPr lang="fa-IR" sz="3100" b="1" dirty="0">
                <a:cs typeface="B Nazanin" panose="00000400000000000000" pitchFamily="2" charset="-78"/>
              </a:rPr>
              <a:t/>
            </a:r>
            <a:br>
              <a:rPr lang="fa-IR" sz="3100" b="1" dirty="0">
                <a:cs typeface="B Nazanin" panose="00000400000000000000" pitchFamily="2" charset="-78"/>
              </a:rPr>
            </a:br>
            <a:r>
              <a:rPr lang="fa-IR" sz="3100" b="1" dirty="0">
                <a:cs typeface="B Nazanin" panose="00000400000000000000" pitchFamily="2" charset="-78"/>
              </a:rPr>
              <a:t>ابوالقاسم خلف بن عباس زهراوری: </a:t>
            </a:r>
            <a:r>
              <a:rPr lang="fa-IR" sz="3100" dirty="0">
                <a:cs typeface="B Nazanin" panose="00000400000000000000" pitchFamily="2" charset="-78"/>
              </a:rPr>
              <a:t>بزرگترین جراح دوره اسلامی که در اسپانیا به دنیا آمد.مهم ترین اثرش اللتصرف لمن عجز عن التالیف نام دارد.</a:t>
            </a:r>
            <a:br>
              <a:rPr lang="fa-IR" sz="3100" dirty="0">
                <a:cs typeface="B Nazanin" panose="00000400000000000000" pitchFamily="2" charset="-78"/>
              </a:rPr>
            </a:br>
            <a:r>
              <a:rPr lang="fa-IR" sz="3100" dirty="0">
                <a:cs typeface="B Nazanin" panose="00000400000000000000" pitchFamily="2" charset="-78"/>
              </a:rPr>
              <a:t/>
            </a:r>
            <a:br>
              <a:rPr lang="fa-IR" sz="3100" dirty="0">
                <a:cs typeface="B Nazanin" panose="00000400000000000000" pitchFamily="2" charset="-78"/>
              </a:rPr>
            </a:br>
            <a:r>
              <a:rPr lang="fa-IR" sz="2400" dirty="0">
                <a:cs typeface="B Nazanin" panose="00000400000000000000" pitchFamily="2" charset="-78"/>
              </a:rPr>
              <a:t/>
            </a:r>
            <a:br>
              <a:rPr lang="fa-IR" sz="2400" dirty="0">
                <a:cs typeface="B Nazanin" panose="00000400000000000000" pitchFamily="2" charset="-78"/>
              </a:rPr>
            </a:br>
            <a:endParaRPr lang="en-US" sz="2400" dirty="0">
              <a:cs typeface="B Nazanin" panose="00000400000000000000" pitchFamily="2" charset="-78"/>
            </a:endParaRPr>
          </a:p>
        </p:txBody>
      </p:sp>
    </p:spTree>
    <p:extLst>
      <p:ext uri="{BB962C8B-B14F-4D97-AF65-F5344CB8AC3E}">
        <p14:creationId xmlns:p14="http://schemas.microsoft.com/office/powerpoint/2010/main" val="8821274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262" y="727023"/>
            <a:ext cx="11467476" cy="6130977"/>
          </a:xfrm>
        </p:spPr>
        <p:txBody>
          <a:bodyPr>
            <a:normAutofit/>
          </a:bodyPr>
          <a:lstStyle/>
          <a:p>
            <a:pPr algn="r"/>
            <a:r>
              <a:rPr lang="fa-IR" sz="2800" b="1" dirty="0">
                <a:solidFill>
                  <a:schemeClr val="accent5">
                    <a:lumMod val="50000"/>
                  </a:schemeClr>
                </a:solidFill>
                <a:cs typeface="B Nazanin" panose="00000400000000000000" pitchFamily="2" charset="-78"/>
              </a:rPr>
              <a:t>      </a:t>
            </a:r>
            <a:r>
              <a:rPr lang="fa-IR" sz="6000" b="1" dirty="0">
                <a:solidFill>
                  <a:schemeClr val="tx1"/>
                </a:solidFill>
                <a:cs typeface="B Nazanin" panose="00000400000000000000" pitchFamily="2" charset="-78"/>
              </a:rPr>
              <a:t>آثار:</a:t>
            </a:r>
            <a:r>
              <a:rPr lang="fa-IR" sz="2800" b="1" dirty="0">
                <a:solidFill>
                  <a:schemeClr val="accent5">
                    <a:lumMod val="50000"/>
                  </a:schemeClr>
                </a:solidFill>
                <a:cs typeface="B Nazanin" panose="00000400000000000000" pitchFamily="2" charset="-78"/>
              </a:rPr>
              <a:t/>
            </a:r>
            <a:br>
              <a:rPr lang="fa-IR" sz="2800" b="1" dirty="0">
                <a:solidFill>
                  <a:schemeClr val="accent5">
                    <a:lumMod val="50000"/>
                  </a:schemeClr>
                </a:solidFill>
                <a:cs typeface="B Nazanin" panose="00000400000000000000" pitchFamily="2" charset="-78"/>
              </a:rPr>
            </a:br>
            <a:r>
              <a:rPr lang="fa-IR" sz="2800" dirty="0">
                <a:solidFill>
                  <a:schemeClr val="accent5">
                    <a:lumMod val="50000"/>
                  </a:schemeClr>
                </a:solidFill>
                <a:cs typeface="B Nazanin" panose="00000400000000000000" pitchFamily="2" charset="-78"/>
              </a:rPr>
              <a:t/>
            </a:r>
            <a:br>
              <a:rPr lang="fa-IR" sz="2800" dirty="0">
                <a:solidFill>
                  <a:schemeClr val="accent5">
                    <a:lumMod val="50000"/>
                  </a:schemeClr>
                </a:solidFill>
                <a:cs typeface="B Nazanin" panose="00000400000000000000" pitchFamily="2" charset="-78"/>
              </a:rPr>
            </a:br>
            <a:r>
              <a:rPr lang="fa-IR" sz="2800" dirty="0">
                <a:cs typeface="B Nazanin" panose="00000400000000000000" pitchFamily="2" charset="-78"/>
              </a:rPr>
              <a:t> </a:t>
            </a:r>
            <a:br>
              <a:rPr lang="fa-IR" sz="2800" dirty="0">
                <a:cs typeface="B Nazanin" panose="00000400000000000000" pitchFamily="2" charset="-78"/>
              </a:rPr>
            </a:br>
            <a:r>
              <a:rPr lang="fa-IR" sz="2800" b="1" dirty="0">
                <a:cs typeface="B Nazanin" panose="00000400000000000000" pitchFamily="2" charset="-78"/>
              </a:rPr>
              <a:t>ادب الطبیب: </a:t>
            </a:r>
            <a:r>
              <a:rPr lang="fa-IR" sz="2800" dirty="0">
                <a:cs typeface="B Nazanin" panose="00000400000000000000" pitchFamily="2" charset="-78"/>
              </a:rPr>
              <a:t>کتابی به عربی در20باب  درباره اخلاق پزشکی ازاسحاق بن علی رهاوری که درقرن 3هجری نگاشته شده است.</a:t>
            </a:r>
            <a:br>
              <a:rPr lang="fa-IR" sz="2800" dirty="0">
                <a:cs typeface="B Nazanin" panose="00000400000000000000" pitchFamily="2" charset="-78"/>
              </a:rPr>
            </a:br>
            <a:r>
              <a:rPr lang="fa-IR" sz="2800" dirty="0">
                <a:cs typeface="B Nazanin" panose="00000400000000000000" pitchFamily="2" charset="-78"/>
              </a:rPr>
              <a:t>کهن ترین متن عربی به جا مانده درنوع خود است.  </a:t>
            </a:r>
            <a:r>
              <a:rPr lang="fa-IR" sz="2800" dirty="0" smtClean="0">
                <a:cs typeface="B Nazanin" panose="00000400000000000000" pitchFamily="2" charset="-78"/>
              </a:rPr>
              <a:t/>
            </a:r>
            <a:br>
              <a:rPr lang="fa-IR" sz="2800" dirty="0" smtClean="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2800" dirty="0">
                <a:cs typeface="B Nazanin" panose="00000400000000000000" pitchFamily="2" charset="-78"/>
              </a:rPr>
              <a:t> </a:t>
            </a:r>
            <a:br>
              <a:rPr lang="fa-IR" sz="2800" dirty="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endParaRPr lang="en-US" sz="2800" dirty="0">
              <a:cs typeface="B Nazanin" panose="00000400000000000000" pitchFamily="2" charset="-78"/>
            </a:endParaRPr>
          </a:p>
        </p:txBody>
      </p:sp>
    </p:spTree>
    <p:extLst>
      <p:ext uri="{BB962C8B-B14F-4D97-AF65-F5344CB8AC3E}">
        <p14:creationId xmlns:p14="http://schemas.microsoft.com/office/powerpoint/2010/main" val="3453258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92" y="624110"/>
            <a:ext cx="11339719" cy="5222054"/>
          </a:xfrm>
        </p:spPr>
        <p:txBody>
          <a:bodyPr/>
          <a:lstStyle/>
          <a:p>
            <a:pPr algn="r"/>
            <a:r>
              <a:rPr lang="fa-IR" sz="2800" b="1" dirty="0" smtClean="0">
                <a:cs typeface="B Nazanin" panose="00000400000000000000" pitchFamily="2" charset="-78"/>
              </a:rPr>
              <a:t>بستان الاطباءوروضه الالبا</a:t>
            </a:r>
            <a:r>
              <a:rPr lang="fa-IR" sz="2800" dirty="0" smtClean="0">
                <a:cs typeface="B Nazanin" panose="00000400000000000000" pitchFamily="2" charset="-78"/>
              </a:rPr>
              <a:t>:</a:t>
            </a:r>
            <a:br>
              <a:rPr lang="fa-IR" sz="2800" dirty="0" smtClean="0">
                <a:cs typeface="B Nazanin" panose="00000400000000000000" pitchFamily="2" charset="-78"/>
              </a:rPr>
            </a:br>
            <a:r>
              <a:rPr lang="fa-IR" sz="2800" dirty="0" smtClean="0">
                <a:cs typeface="B Nazanin" panose="00000400000000000000" pitchFamily="2" charset="-78"/>
              </a:rPr>
              <a:t>مجموعه ای ازمطالب گوناگون پزشکی مانندتعاریف برخی واژه ها،بیماریها،داروهاو...میباشد.</a:t>
            </a:r>
            <a:r>
              <a:rPr lang="fa-IR" dirty="0" smtClean="0"/>
              <a:t/>
            </a:r>
            <a:br>
              <a:rPr lang="fa-IR" dirty="0" smtClean="0"/>
            </a:br>
            <a:r>
              <a:rPr lang="fa-IR" dirty="0" smtClean="0"/>
              <a:t/>
            </a:r>
            <a:br>
              <a:rPr lang="fa-IR" dirty="0" smtClean="0"/>
            </a:br>
            <a:r>
              <a:rPr lang="fa-IR" sz="2800" b="1" dirty="0" smtClean="0">
                <a:cs typeface="B Nazanin" panose="00000400000000000000" pitchFamily="2" charset="-78"/>
              </a:rPr>
              <a:t>تحفه السعدیه</a:t>
            </a:r>
            <a:r>
              <a:rPr lang="fa-IR" sz="2800" dirty="0" smtClean="0">
                <a:cs typeface="B Nazanin" panose="00000400000000000000" pitchFamily="2" charset="-78"/>
              </a:rPr>
              <a:t>:</a:t>
            </a:r>
            <a:br>
              <a:rPr lang="fa-IR" sz="2800" dirty="0" smtClean="0">
                <a:cs typeface="B Nazanin" panose="00000400000000000000" pitchFamily="2" charset="-78"/>
              </a:rPr>
            </a:br>
            <a:r>
              <a:rPr lang="fa-IR" sz="2800" dirty="0" smtClean="0">
                <a:cs typeface="B Nazanin" panose="00000400000000000000" pitchFamily="2" charset="-78"/>
              </a:rPr>
              <a:t>کتابی عربی ازمصلح شیرازی که شرحی برکلیات قانون ابن سینااست که مهم ترین اثرمولف وجامع ترین شرح برکلیات است.</a:t>
            </a:r>
            <a:br>
              <a:rPr lang="fa-IR" sz="2800" dirty="0" smtClean="0">
                <a:cs typeface="B Nazanin" panose="00000400000000000000" pitchFamily="2" charset="-78"/>
              </a:rPr>
            </a:br>
            <a:r>
              <a:rPr lang="fa-IR" sz="2800" dirty="0" smtClean="0">
                <a:cs typeface="B Nazanin" panose="00000400000000000000" pitchFamily="2" charset="-78"/>
              </a:rPr>
              <a:t>التصریف لمن عجزعن التالیف:کتابی اززهراوی که درواقع یک دایره المعارف بزرگ پزشکی محسوب میشود.</a:t>
            </a:r>
            <a:r>
              <a:rPr lang="fa-IR" dirty="0" smtClean="0"/>
              <a:t/>
            </a:r>
            <a:br>
              <a:rPr lang="fa-IR" dirty="0" smtClean="0"/>
            </a:br>
            <a:r>
              <a:rPr lang="fa-IR" dirty="0"/>
              <a:t/>
            </a:r>
            <a:br>
              <a:rPr lang="fa-IR" dirty="0"/>
            </a:br>
            <a:r>
              <a:rPr lang="fa-IR" dirty="0" smtClean="0"/>
              <a:t> </a:t>
            </a:r>
            <a:endParaRPr lang="en-US" dirty="0"/>
          </a:p>
        </p:txBody>
      </p:sp>
    </p:spTree>
    <p:extLst>
      <p:ext uri="{BB962C8B-B14F-4D97-AF65-F5344CB8AC3E}">
        <p14:creationId xmlns:p14="http://schemas.microsoft.com/office/powerpoint/2010/main" val="12904275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3966" y="209863"/>
            <a:ext cx="10618033" cy="6250898"/>
          </a:xfrm>
        </p:spPr>
        <p:txBody>
          <a:bodyPr>
            <a:normAutofit fontScale="90000"/>
          </a:bodyPr>
          <a:lstStyle/>
          <a:p>
            <a:pPr algn="r"/>
            <a:r>
              <a:rPr lang="fa-IR" b="1" dirty="0" smtClean="0">
                <a:cs typeface="B Nazanin" panose="00000400000000000000" pitchFamily="2" charset="-78"/>
              </a:rPr>
              <a:t>الجدری والحصبه</a:t>
            </a:r>
            <a:r>
              <a:rPr lang="fa-IR" dirty="0" smtClean="0">
                <a:cs typeface="B Nazanin" panose="00000400000000000000" pitchFamily="2" charset="-78"/>
              </a:rPr>
              <a:t>:</a:t>
            </a:r>
            <a:br>
              <a:rPr lang="fa-IR" dirty="0" smtClean="0">
                <a:cs typeface="B Nazanin" panose="00000400000000000000" pitchFamily="2" charset="-78"/>
              </a:rPr>
            </a:br>
            <a:r>
              <a:rPr lang="fa-IR" dirty="0" smtClean="0">
                <a:cs typeface="B Nazanin" panose="00000400000000000000" pitchFamily="2" charset="-78"/>
              </a:rPr>
              <a:t>کتابی ازرازی ازاین نظراهمیت داردکه برای اولین باردران دومرض ابله وسرخک به خوبی شناسایی شده وشرح داده است.</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sz="2800" dirty="0" smtClean="0">
                <a:cs typeface="B Nazanin" panose="00000400000000000000" pitchFamily="2" charset="-78"/>
              </a:rPr>
              <a:t/>
            </a:r>
            <a:br>
              <a:rPr lang="fa-IR" sz="2800" dirty="0" smtClean="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sz="3100" b="1" dirty="0" smtClean="0">
                <a:cs typeface="B Nazanin" panose="00000400000000000000" pitchFamily="2" charset="-78"/>
              </a:rPr>
              <a:t>تقسیم العلل یاکتاب التقسیم والتشعیر</a:t>
            </a:r>
            <a:r>
              <a:rPr lang="fa-IR" sz="3100" dirty="0" smtClean="0">
                <a:cs typeface="B Nazanin" panose="00000400000000000000" pitchFamily="2" charset="-78"/>
              </a:rPr>
              <a:t>:</a:t>
            </a:r>
            <a:br>
              <a:rPr lang="fa-IR" sz="3100" dirty="0" smtClean="0">
                <a:cs typeface="B Nazanin" panose="00000400000000000000" pitchFamily="2" charset="-78"/>
              </a:rPr>
            </a:br>
            <a:r>
              <a:rPr lang="fa-IR" sz="3100" dirty="0" smtClean="0">
                <a:cs typeface="B Nazanin" panose="00000400000000000000" pitchFamily="2" charset="-78"/>
              </a:rPr>
              <a:t>کتابی ازرازی که دراین کتاب امراض وعلل واسباب ان رابه شرح طبقه بندی کرده است این کتاب شامل جمیع بیماریهاازسرتاپااست.</a:t>
            </a:r>
            <a:br>
              <a:rPr lang="fa-IR" sz="3100" dirty="0" smtClean="0">
                <a:cs typeface="B Nazanin" panose="00000400000000000000" pitchFamily="2" charset="-78"/>
              </a:rPr>
            </a:br>
            <a:r>
              <a:rPr lang="fa-IR" sz="3100" dirty="0">
                <a:cs typeface="B Nazanin" panose="00000400000000000000" pitchFamily="2" charset="-78"/>
              </a:rPr>
              <a:t/>
            </a:r>
            <a:br>
              <a:rPr lang="fa-IR" sz="3100" dirty="0">
                <a:cs typeface="B Nazanin" panose="00000400000000000000" pitchFamily="2" charset="-78"/>
              </a:rPr>
            </a:br>
            <a:r>
              <a:rPr lang="fa-IR" sz="3100" dirty="0" smtClean="0">
                <a:cs typeface="B Nazanin" panose="00000400000000000000" pitchFamily="2" charset="-78"/>
              </a:rPr>
              <a:t/>
            </a:r>
            <a:br>
              <a:rPr lang="fa-IR" sz="3100" dirty="0" smtClean="0">
                <a:cs typeface="B Nazanin" panose="00000400000000000000" pitchFamily="2" charset="-78"/>
              </a:rPr>
            </a:br>
            <a:r>
              <a:rPr lang="fa-IR" sz="3100" dirty="0">
                <a:cs typeface="B Nazanin" panose="00000400000000000000" pitchFamily="2" charset="-78"/>
              </a:rPr>
              <a:t/>
            </a:r>
            <a:br>
              <a:rPr lang="fa-IR" sz="3100" dirty="0">
                <a:cs typeface="B Nazanin" panose="00000400000000000000" pitchFamily="2" charset="-78"/>
              </a:rPr>
            </a:br>
            <a:r>
              <a:rPr lang="fa-IR" sz="2800" dirty="0" smtClean="0">
                <a:cs typeface="B Nazanin" panose="00000400000000000000" pitchFamily="2" charset="-78"/>
              </a:rPr>
              <a:t/>
            </a:r>
            <a:br>
              <a:rPr lang="fa-IR" sz="2800" dirty="0" smtClean="0">
                <a:cs typeface="B Nazanin" panose="00000400000000000000" pitchFamily="2" charset="-78"/>
              </a:rPr>
            </a:br>
            <a:r>
              <a:rPr lang="fa-IR" sz="2800" dirty="0">
                <a:cs typeface="B Nazanin" panose="00000400000000000000" pitchFamily="2" charset="-78"/>
              </a:rPr>
              <a:t/>
            </a:r>
            <a:br>
              <a:rPr lang="fa-IR" sz="2800"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r>
              <a:rPr lang="fa-IR" dirty="0">
                <a:cs typeface="B Nazanin" panose="00000400000000000000" pitchFamily="2" charset="-78"/>
              </a:rPr>
              <a:t/>
            </a:r>
            <a:br>
              <a:rPr lang="fa-IR" dirty="0">
                <a:cs typeface="B Nazanin" panose="00000400000000000000" pitchFamily="2" charset="-78"/>
              </a:rPr>
            </a:br>
            <a:r>
              <a:rPr lang="fa-IR" dirty="0" smtClean="0">
                <a:cs typeface="B Nazanin" panose="00000400000000000000" pitchFamily="2" charset="-78"/>
              </a:rPr>
              <a:t/>
            </a:r>
            <a:br>
              <a:rPr lang="fa-IR" dirty="0" smtClean="0">
                <a:cs typeface="B Nazanin" panose="00000400000000000000" pitchFamily="2" charset="-78"/>
              </a:rPr>
            </a:br>
            <a:endParaRPr lang="en-US" dirty="0">
              <a:cs typeface="B Nazanin" panose="00000400000000000000" pitchFamily="2" charset="-78"/>
            </a:endParaRPr>
          </a:p>
        </p:txBody>
      </p:sp>
    </p:spTree>
    <p:extLst>
      <p:ext uri="{BB962C8B-B14F-4D97-AF65-F5344CB8AC3E}">
        <p14:creationId xmlns:p14="http://schemas.microsoft.com/office/powerpoint/2010/main" val="7524444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A5306C-1896-4C23-A71D-ECFC33ECB1DC}"/>
              </a:ext>
            </a:extLst>
          </p:cNvPr>
          <p:cNvSpPr>
            <a:spLocks noGrp="1"/>
          </p:cNvSpPr>
          <p:nvPr>
            <p:ph type="title"/>
          </p:nvPr>
        </p:nvSpPr>
        <p:spPr>
          <a:xfrm>
            <a:off x="2197138" y="2788555"/>
            <a:ext cx="8911687" cy="1280890"/>
          </a:xfrm>
        </p:spPr>
        <p:txBody>
          <a:bodyPr>
            <a:normAutofit/>
          </a:bodyPr>
          <a:lstStyle/>
          <a:p>
            <a:pPr algn="ctr"/>
            <a:r>
              <a:rPr lang="fa-IR" sz="6000" dirty="0">
                <a:cs typeface="B Nazanin" panose="00000400000000000000" pitchFamily="2" charset="-78"/>
              </a:rPr>
              <a:t>از توجه شما سپاس گزاریم.</a:t>
            </a:r>
            <a:endParaRPr lang="en-US" sz="6000" dirty="0">
              <a:cs typeface="B Nazanin" panose="00000400000000000000" pitchFamily="2" charset="-78"/>
            </a:endParaRPr>
          </a:p>
        </p:txBody>
      </p:sp>
    </p:spTree>
    <p:extLst>
      <p:ext uri="{BB962C8B-B14F-4D97-AF65-F5344CB8AC3E}">
        <p14:creationId xmlns:p14="http://schemas.microsoft.com/office/powerpoint/2010/main" val="342576630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288</TotalTime>
  <Words>1861</Words>
  <Application>Microsoft Office PowerPoint</Application>
  <PresentationFormat>Custom</PresentationFormat>
  <Paragraphs>102</Paragraphs>
  <Slides>34</Slides>
  <Notes>1</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Wisp</vt:lpstr>
      <vt:lpstr>به نام خدا</vt:lpstr>
      <vt:lpstr>واژه شناسی پزشک:</vt:lpstr>
      <vt:lpstr>PowerPoint Presentation</vt:lpstr>
      <vt:lpstr>PowerPoint Presentation</vt:lpstr>
      <vt:lpstr>بر اساس نوشته های اوستا:</vt:lpstr>
      <vt:lpstr>PowerPoint Presentation</vt:lpstr>
      <vt:lpstr>PowerPoint Presentation</vt:lpstr>
      <vt:lpstr>PowerPoint Presentation</vt:lpstr>
      <vt:lpstr>PowerPoint Presentation</vt:lpstr>
      <vt:lpstr>PowerPoint Presentation</vt:lpstr>
      <vt:lpstr>پزشکی در دوران اعراب جاهلی:</vt:lpstr>
      <vt:lpstr>PowerPoint Presentation</vt:lpstr>
      <vt:lpstr>1.مکتب یونانی</vt:lpstr>
      <vt:lpstr>PowerPoint Presentation</vt:lpstr>
      <vt:lpstr>2. مکتب سریانی :</vt:lpstr>
      <vt:lpstr>3.مکتب هندی:</vt:lpstr>
      <vt:lpstr>تکوین پزشکی اسلامی</vt:lpstr>
      <vt:lpstr>PowerPoint Presentation</vt:lpstr>
      <vt:lpstr>PowerPoint Presentation</vt:lpstr>
      <vt:lpstr>PowerPoint Presentation</vt:lpstr>
      <vt:lpstr>PowerPoint Presentation</vt:lpstr>
      <vt:lpstr>بیمارستان در اسلام</vt:lpstr>
      <vt:lpstr>PowerPoint Presentation</vt:lpstr>
      <vt:lpstr>PowerPoint Presentation</vt:lpstr>
      <vt:lpstr>PowerPoint Presentation</vt:lpstr>
      <vt:lpstr>PowerPoint Presentation</vt:lpstr>
      <vt:lpstr>PowerPoint Presentation</vt:lpstr>
      <vt:lpstr>PowerPoint Presentation</vt:lpstr>
      <vt:lpstr>  جابربن حیان: دانشمند قرن2 که دردانش کیمیاگری بسیار نامدار بود و در فلسفه،طب و..نیز دست داشت. جابر ادعا می کرده که میتواند موجود زنده،جانداروحتی انسان بیافریند زیرا کیمیاگر میتواند هرماده ای را به ماده دیگر تبدیل کند وکار او ادامه کار خدا روی زمین است   شهاب الدین ابوالعباس احمد بن یوسف تیفاشی: گیاه شناس،قاضی و جواهرشناس تونسی که در تیفاش به دنیا آمد.مهم ترین کتاب آنها در طب ازهار الافکار است.    علی بن عیسی کحال: معروف ترین چشم پزشک شناخته شده عرب تذکره الکحالین ازکتابهای درباره چشم پزشکی  درمکتب عرب قدیمی ترین و کامل ترین کتاب درسی دراین باره است.        </vt:lpstr>
      <vt:lpstr> محمد بن زکریا رازی: معروف به جالینوس دوم،دانشمند، فیزیکدان،شیمی،طبیبو فیلسوف ایرانی در ری به دنیا آمد  .مهم ترین آثارش در طب الحاوی است.از دیگر آثارش الطب المنصوری،دفع مضارالاغذیه و المدخل الصغیره اشاره کرد.  ابوروح محمدبن منصور عبدالله گرگانی یمانی: چشم پزشک ایرانی قرن5هجری مشهور به زرین دست .کتابی نگاشت با نام نور العیون در ده باب که فصلی از آن درباره روشهای جراحی چشم بسیار حائزاهمیت است.  ابوالقاسم خلف بن عباس زهراوری: بزرگترین جراح دوره اسلامی که در اسپانیا به دنیا آمد.مهم ترین اثرش اللتصرف لمن عجز عن التالیف نام دارد.   </vt:lpstr>
      <vt:lpstr>      آثار:    ادب الطبیب: کتابی به عربی در20باب  درباره اخلاق پزشکی ازاسحاق بن علی رهاوری که درقرن 3هجری نگاشته شده است. کهن ترین متن عربی به جا مانده درنوع خود است.       </vt:lpstr>
      <vt:lpstr>بستان الاطباءوروضه الالبا: مجموعه ای ازمطالب گوناگون پزشکی مانندتعاریف برخی واژه ها،بیماریها،داروهاو...میباشد.  تحفه السعدیه: کتابی عربی ازمصلح شیرازی که شرحی برکلیات قانون ابن سینااست که مهم ترین اثرمولف وجامع ترین شرح برکلیات است. التصریف لمن عجزعن التالیف:کتابی اززهراوی که درواقع یک دایره المعارف بزرگ پزشکی محسوب میشود.   </vt:lpstr>
      <vt:lpstr>الجدری والحصبه: کتابی ازرازی ازاین نظراهمیت داردکه برای اولین باردران دومرض ابله وسرخک به خوبی شناسایی شده وشرح داده است.    تقسیم العلل یاکتاب التقسیم والتشعیر: کتابی ازرازی که دراین کتاب امراض وعلل واسباب ان رابه شرح طبقه بندی کرده است این کتاب شامل جمیع بیماریهاازسرتاپااست.               </vt:lpstr>
      <vt:lpstr>از توجه شما سپاس گزاریم.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واژه شناسی پزشک:</dc:title>
  <dc:creator>Ehsan Arefian</dc:creator>
  <cp:lastModifiedBy>Windows User</cp:lastModifiedBy>
  <cp:revision>44</cp:revision>
  <dcterms:created xsi:type="dcterms:W3CDTF">2019-05-03T13:32:20Z</dcterms:created>
  <dcterms:modified xsi:type="dcterms:W3CDTF">2020-04-28T19:36:37Z</dcterms:modified>
</cp:coreProperties>
</file>