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28" r:id="rId2"/>
    <p:sldId id="256" r:id="rId3"/>
    <p:sldId id="259" r:id="rId4"/>
    <p:sldId id="288" r:id="rId5"/>
    <p:sldId id="289" r:id="rId6"/>
    <p:sldId id="290" r:id="rId7"/>
    <p:sldId id="292" r:id="rId8"/>
    <p:sldId id="296" r:id="rId9"/>
    <p:sldId id="297" r:id="rId10"/>
    <p:sldId id="321" r:id="rId11"/>
    <p:sldId id="322" r:id="rId12"/>
    <p:sldId id="323" r:id="rId13"/>
    <p:sldId id="324" r:id="rId14"/>
    <p:sldId id="325" r:id="rId15"/>
    <p:sldId id="326" r:id="rId16"/>
    <p:sldId id="327" r:id="rId17"/>
    <p:sldId id="312" r:id="rId18"/>
    <p:sldId id="287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51" autoAdjust="0"/>
    <p:restoredTop sz="94599" autoAdjust="0"/>
  </p:normalViewPr>
  <p:slideViewPr>
    <p:cSldViewPr>
      <p:cViewPr varScale="1">
        <p:scale>
          <a:sx n="70" d="100"/>
          <a:sy n="70" d="100"/>
        </p:scale>
        <p:origin x="-147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149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52" name="Picture 28" descr="FDSF SGFA 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962900" y="6375400"/>
            <a:ext cx="1203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Page </a:t>
            </a:r>
            <a:fld id="{80739071-9A01-42F0-B6F4-649B0B952E07}" type="slidenum">
              <a:rPr lang="fr-FR" b="1">
                <a:solidFill>
                  <a:schemeClr val="bg1"/>
                </a:solidFill>
              </a:rPr>
              <a:pPr/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68077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Rectangle 25"/>
          <p:cNvSpPr>
            <a:spLocks noGrp="1" noChangeArrowheads="1"/>
          </p:cNvSpPr>
          <p:nvPr>
            <p:ph type="ctrTitle"/>
          </p:nvPr>
        </p:nvSpPr>
        <p:spPr>
          <a:xfrm>
            <a:off x="2339752" y="764704"/>
            <a:ext cx="4536306" cy="3888432"/>
          </a:xfrm>
        </p:spPr>
        <p:txBody>
          <a:bodyPr>
            <a:noAutofit/>
          </a:bodyPr>
          <a:lstStyle/>
          <a:p>
            <a:pPr rtl="1">
              <a:lnSpc>
                <a:spcPct val="200000"/>
              </a:lnSpc>
              <a:spcBef>
                <a:spcPts val="3000"/>
              </a:spcBef>
              <a:spcAft>
                <a:spcPts val="3000"/>
              </a:spcAft>
            </a:pPr>
            <a:r>
              <a:rPr lang="fa-IR" sz="48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  <a:t>فصل  شانزدهم</a:t>
            </a:r>
            <a:br>
              <a:rPr lang="fa-IR" sz="48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66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  <a:t>بودجه بندی</a:t>
            </a:r>
            <a:r>
              <a:rPr lang="fa-IR" sz="48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  <a:t/>
            </a:r>
            <a:br>
              <a:rPr lang="fa-IR" sz="48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48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  <a:t/>
            </a:r>
            <a:br>
              <a:rPr lang="fa-IR" sz="48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</a:br>
            <a:endParaRPr lang="es-ES" sz="4800" b="1" dirty="0">
              <a:solidFill>
                <a:schemeClr val="tx1"/>
              </a:solidFill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42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مروری بر مطالب فصل</a:t>
            </a:r>
            <a:endParaRPr lang="fa-IR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73743" name="Rectangle 1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بودجه بندی و فرآیند آن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پیش بینی سود و وجه نقد</a:t>
            </a:r>
          </a:p>
          <a:p>
            <a:pPr lvl="1"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شرکت های تولیدی، بازرگانی و خدماتی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بودجه بندی موجودی کالا، خرید و تولید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رویکرد رفتاری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انتقادهای وارد بر بودجه بندی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بودجه بندی چیست؟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92896"/>
          </a:xfrm>
        </p:spPr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بودجه یک ....</a:t>
            </a:r>
          </a:p>
          <a:p>
            <a:pPr lvl="1"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برنامه است؛</a:t>
            </a:r>
          </a:p>
          <a:p>
            <a:pPr lvl="1"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در قالب ارقام مالی بیان می شود؛</a:t>
            </a:r>
          </a:p>
          <a:p>
            <a:pPr lvl="1"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دوره زمانی آتی را پوشش می دهد؛ و</a:t>
            </a:r>
          </a:p>
          <a:p>
            <a:pPr lvl="1"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مبتنی بر سطح تعریف شده ای از فعالیت است.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7544" y="4221088"/>
            <a:ext cx="8229600" cy="21168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fa-IR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    برنامه ریزی استراتژیک“ بر بودجه بندی مقدم است و چارچوبی فراهم می کند که در داخل آن بودجه سالیانه ایجاد می شود. بودجه در واقع یک قطعه یکساله از برنامه استراتژیک شرکت است.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6552728" cy="792088"/>
          </a:xfrm>
          <a:solidFill>
            <a:srgbClr val="FFFFFF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اهدف بودجه بندی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r" rtl="1"/>
            <a:r>
              <a:rPr lang="fa-IR" dirty="0" smtClean="0">
                <a:cs typeface="B Koodak" pitchFamily="2" charset="-78"/>
              </a:rPr>
              <a:t>اجرای استراتژی از طریق تسهیم منابع شرکت در راستای اهداف استراتژیک؛</a:t>
            </a:r>
            <a:endParaRPr lang="en-US" dirty="0" smtClean="0">
              <a:cs typeface="B Koodak" pitchFamily="2" charset="-78"/>
            </a:endParaRPr>
          </a:p>
          <a:p>
            <a:pPr lvl="0" algn="r" rtl="1"/>
            <a:r>
              <a:rPr lang="fa-IR" dirty="0" smtClean="0">
                <a:cs typeface="B Koodak" pitchFamily="2" charset="-78"/>
              </a:rPr>
              <a:t>ایجاد هماهنگی بین فعالیت ها و کمک به ایجاد ارتباط بین بخش های مختلف سازمان؛</a:t>
            </a:r>
            <a:endParaRPr lang="en-US" dirty="0" smtClean="0">
              <a:cs typeface="B Koodak" pitchFamily="2" charset="-78"/>
            </a:endParaRPr>
          </a:p>
          <a:p>
            <a:pPr lvl="0" algn="r" rtl="1"/>
            <a:r>
              <a:rPr lang="fa-IR" dirty="0" smtClean="0">
                <a:cs typeface="B Koodak" pitchFamily="2" charset="-78"/>
              </a:rPr>
              <a:t>ایجاد انگیزه در مدیران برای حصول به اهداف سازمانی؛</a:t>
            </a:r>
            <a:endParaRPr lang="en-US" dirty="0" smtClean="0">
              <a:cs typeface="B Koodak" pitchFamily="2" charset="-78"/>
            </a:endParaRPr>
          </a:p>
          <a:p>
            <a:pPr lvl="0" algn="r" rtl="1"/>
            <a:r>
              <a:rPr lang="fa-IR" dirty="0" smtClean="0">
                <a:cs typeface="B Koodak" pitchFamily="2" charset="-78"/>
              </a:rPr>
              <a:t>ایجاد وسیله ای برای کنترل فعالیت­ها؛ و</a:t>
            </a:r>
            <a:endParaRPr lang="en-US" dirty="0" smtClean="0">
              <a:cs typeface="B Koodak" pitchFamily="2" charset="-78"/>
            </a:endParaRPr>
          </a:p>
          <a:p>
            <a:pPr lvl="0" algn="r" rtl="1"/>
            <a:r>
              <a:rPr lang="fa-IR" dirty="0" smtClean="0">
                <a:cs typeface="B Koodak" pitchFamily="2" charset="-78"/>
              </a:rPr>
              <a:t>ارزیابی مدیریت.</a:t>
            </a:r>
            <a:endParaRPr lang="en-US" dirty="0"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فرآیند بودجه بندی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>
              <a:buNone/>
            </a:pPr>
            <a:r>
              <a:rPr lang="fa-IR" dirty="0" smtClean="0">
                <a:cs typeface="B Koodak" pitchFamily="2" charset="-78"/>
              </a:rPr>
              <a:t>چهار روش اصلی برای بودجه بندی:</a:t>
            </a:r>
          </a:p>
          <a:p>
            <a:pPr algn="r" rtl="1"/>
            <a:r>
              <a:rPr lang="fa-IR" dirty="0" smtClean="0">
                <a:cs typeface="B Koodak" pitchFamily="2" charset="-78"/>
              </a:rPr>
              <a:t> بودجه بندی افزایشی</a:t>
            </a:r>
          </a:p>
          <a:p>
            <a:pPr algn="r" rtl="1"/>
            <a:r>
              <a:rPr lang="fa-IR" dirty="0" smtClean="0">
                <a:cs typeface="B Koodak" pitchFamily="2" charset="-78"/>
              </a:rPr>
              <a:t>بودجه بندی مبتنی بر اولویت‌ها- بودجه بندی برنامه ای</a:t>
            </a:r>
          </a:p>
          <a:p>
            <a:pPr algn="r" rtl="1"/>
            <a:r>
              <a:rPr lang="fa-IR" dirty="0" smtClean="0">
                <a:cs typeface="B Koodak" pitchFamily="2" charset="-78"/>
              </a:rPr>
              <a:t>بودجه بندی بر مبنای صفر</a:t>
            </a:r>
          </a:p>
          <a:p>
            <a:pPr algn="r" rtl="1"/>
            <a:r>
              <a:rPr lang="fa-IR" dirty="0" smtClean="0">
                <a:cs typeface="B Koodak" pitchFamily="2" charset="-78"/>
              </a:rPr>
              <a:t>بودجه بندی مبتنی بر فعالیت</a:t>
            </a:r>
            <a:endParaRPr lang="en-US" dirty="0" smtClean="0">
              <a:cs typeface="B Koodak" pitchFamily="2" charset="-78"/>
            </a:endParaRPr>
          </a:p>
          <a:p>
            <a:pPr lvl="1" algn="r" rtl="1"/>
            <a:endParaRPr lang="fa-IR" sz="2400" dirty="0" smtClean="0">
              <a:solidFill>
                <a:schemeClr val="tx1"/>
              </a:solidFill>
              <a:cs typeface="B Koodak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Koodak" pitchFamily="2" charset="-78"/>
              </a:rPr>
              <a:t>دو رویکرد اصلی بودجه بندی:</a:t>
            </a:r>
          </a:p>
          <a:p>
            <a:pPr algn="r" rtl="1"/>
            <a:r>
              <a:rPr lang="fa-IR" dirty="0" smtClean="0">
                <a:cs typeface="B Koodak" pitchFamily="2" charset="-78"/>
              </a:rPr>
              <a:t>بالا به پایین </a:t>
            </a:r>
          </a:p>
          <a:p>
            <a:pPr algn="r" rtl="1"/>
            <a:r>
              <a:rPr lang="fa-IR" dirty="0" smtClean="0">
                <a:cs typeface="B Koodak" pitchFamily="2" charset="-78"/>
              </a:rPr>
              <a:t>پایین به بالا</a:t>
            </a:r>
            <a:endParaRPr lang="en-US" dirty="0" smtClean="0">
              <a:cs typeface="B Koodak" pitchFamily="2" charset="-78"/>
            </a:endParaRPr>
          </a:p>
          <a:p>
            <a:pPr lvl="1" algn="r" rtl="1"/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04" y="188640"/>
            <a:ext cx="3189040" cy="70609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چرخه بودجه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395536" y="1052736"/>
            <a:ext cx="842493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1. شناسایی اهداف واحد تجاری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Koodak" pitchFamily="2" charset="-78"/>
            </a:endParaRPr>
          </a:p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2. پیش بینی شرایط اقتصادی و صنعت شامل وضعیت رقابت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Koodak" pitchFamily="2" charset="-78"/>
            </a:endParaRPr>
          </a:p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3. تهیه بودجه تفصیلی فروش برای بخش های بازار، مناطق جغرافیایی، مشتریان اصلی و گروه‌های محصول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Koodak" pitchFamily="2" charset="-78"/>
            </a:endParaRPr>
          </a:p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4. تهیه بودجه تولید (شامل بودجه مواد اولیه، دستمزد و سربار) توسط مدیران مراکز مسئولیت به منظور تولید کالا یا خدماتی که فروش پیش بینی را تأمین کرده و سطح موجودی کالا را به میزان موردنیاز حفظ نماید.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Koodak" pitchFamily="2" charset="-78"/>
            </a:endParaRPr>
          </a:p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5. تهیه بودجه غیرتولیدی برای مراکز هزینه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Koodak" pitchFamily="2" charset="-78"/>
            </a:endParaRPr>
          </a:p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6. تهیه بودجه مخارج سرمایه ای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Koodak" pitchFamily="2" charset="-78"/>
            </a:endParaRPr>
          </a:p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7. تهیه بودجه نقدی و شناسایی موارد نیاز به تأمین اعتبار 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Koodak" pitchFamily="2" charset="-78"/>
            </a:endParaRPr>
          </a:p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8. </a:t>
            </a: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تهیه بودجه جامع (صورت سود و زیان، ترازنامه و جریان وجوه نقد)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B Koodak" pitchFamily="2" charset="-78"/>
            </a:endParaRPr>
          </a:p>
          <a:p>
            <a:pPr marL="0" marR="0" lvl="0" indent="180975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B Koodak" pitchFamily="2" charset="-78"/>
              </a:rPr>
              <a:t>9. اخذ تأیید هیأت مدیره در خصوص اهداف سودآوری و تأمین مالی</a:t>
            </a:r>
            <a:endParaRPr kumimoji="0" lang="fa-IR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9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19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9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19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19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19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50403" y="188640"/>
          <a:ext cx="8814085" cy="5832648"/>
        </p:xfrm>
        <a:graphic>
          <a:graphicData uri="http://schemas.openxmlformats.org/drawingml/2006/table">
            <a:tbl>
              <a:tblPr rtl="1"/>
              <a:tblGrid>
                <a:gridCol w="2820087"/>
                <a:gridCol w="748064"/>
                <a:gridCol w="843711"/>
                <a:gridCol w="856799"/>
                <a:gridCol w="856799"/>
                <a:gridCol w="856799"/>
                <a:gridCol w="791357"/>
                <a:gridCol w="1040469"/>
              </a:tblGrid>
              <a:tr h="333619">
                <a:tc gridSpan="8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18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مثالی </a:t>
                      </a:r>
                      <a:r>
                        <a:rPr lang="fa-IR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از بودجه در شرکت خدماتی- بودجه هتل تابان </a:t>
                      </a:r>
                      <a:r>
                        <a:rPr lang="fa-IR" sz="11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(ارقام به هزار ريال)</a:t>
                      </a:r>
                      <a:endParaRPr lang="en-US" sz="18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846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شرح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سال گذشته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سال جاری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سه ماهه اول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سه ماهه دوم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سه ماهه سوم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سه ماهه چهارم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سال آتی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377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تعداد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اتاقها (الف)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80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80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80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80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80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80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80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356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تعداد روزها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(ب)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365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365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90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91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92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92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365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185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تعداد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اتاقهای </a:t>
                      </a: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در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دسترس </a:t>
                      </a: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(الف×ب)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29,200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29,200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7,280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7,360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7,360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29,200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52803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درصد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اتاقهای </a:t>
                      </a: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پر (ج)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(براساس تجربیات گذشته و برمبنای 7 روز هفته)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</a:t>
                      </a:r>
                      <a:r>
                        <a:rPr lang="en-US" sz="1000">
                          <a:latin typeface="Times New Roman"/>
                          <a:ea typeface="Calibri"/>
                          <a:cs typeface="B Koodak" pitchFamily="2" charset="-78"/>
                        </a:rPr>
                        <a:t>%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</a:t>
                      </a:r>
                      <a:r>
                        <a:rPr lang="en-US" sz="1000">
                          <a:latin typeface="Times New Roman"/>
                          <a:ea typeface="Calibri"/>
                          <a:cs typeface="B Koodak" pitchFamily="2" charset="-78"/>
                        </a:rPr>
                        <a:t>%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40</a:t>
                      </a:r>
                      <a:r>
                        <a:rPr lang="en-US" sz="1000">
                          <a:latin typeface="Times New Roman"/>
                          <a:ea typeface="Calibri"/>
                          <a:cs typeface="B Koodak" pitchFamily="2" charset="-78"/>
                        </a:rPr>
                        <a:t>%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45</a:t>
                      </a:r>
                      <a:r>
                        <a:rPr lang="en-US" sz="1000">
                          <a:latin typeface="Times New Roman"/>
                          <a:ea typeface="Calibri"/>
                          <a:cs typeface="B Koodak" pitchFamily="2" charset="-78"/>
                        </a:rPr>
                        <a:t>%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55</a:t>
                      </a:r>
                      <a:r>
                        <a:rPr lang="en-US" sz="1000" dirty="0">
                          <a:latin typeface="Times New Roman"/>
                          <a:ea typeface="Calibri"/>
                          <a:cs typeface="B Koodak" pitchFamily="2" charset="-78"/>
                        </a:rPr>
                        <a:t>%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60</a:t>
                      </a:r>
                      <a:r>
                        <a:rPr lang="en-US" sz="1000" dirty="0">
                          <a:latin typeface="Times New Roman"/>
                          <a:ea typeface="Calibri"/>
                          <a:cs typeface="B Koodak" pitchFamily="2" charset="-78"/>
                        </a:rPr>
                        <a:t>%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952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میانگین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اتاقهای </a:t>
                      </a: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پر (الف×ب×ج)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14,600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14,600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2,880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3,276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4,048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4,416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14,260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53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میانگین نرخ روزانه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(براساس تجربیات قبلی و برنامه)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65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72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75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53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میانگین درآمد رستوران برای هر اتاق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(براساس تجربیات گذشته و برنامه)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25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853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میانگین درآمد مینی بار برای هر اتاق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(براساس تجربیات گذشته و برنامه)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3618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میانگین درآمد مرکز تجاری برای هر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اتاق (</a:t>
                      </a: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براساس تجربیات گذشته و برنامه)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83567" y="404666"/>
          <a:ext cx="7992889" cy="6143392"/>
        </p:xfrm>
        <a:graphic>
          <a:graphicData uri="http://schemas.openxmlformats.org/drawingml/2006/table">
            <a:tbl>
              <a:tblPr rtl="1"/>
              <a:tblGrid>
                <a:gridCol w="2861413"/>
                <a:gridCol w="789146"/>
                <a:gridCol w="889564"/>
                <a:gridCol w="718143"/>
                <a:gridCol w="574109"/>
                <a:gridCol w="717128"/>
                <a:gridCol w="719157"/>
                <a:gridCol w="574109"/>
                <a:gridCol w="150120"/>
              </a:tblGrid>
              <a:tr h="404005">
                <a:tc gridSpan="9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برآورد </a:t>
                      </a:r>
                      <a:r>
                        <a:rPr lang="fa-IR" sz="2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فروش و هزینه­های شرکت تن­آسا </a:t>
                      </a:r>
                      <a:r>
                        <a:rPr lang="fa-IR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(ارقام به میلیون ريال)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400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8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فروردین</a:t>
                      </a:r>
                      <a:endParaRPr lang="en-US" sz="24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اردیبهشت</a:t>
                      </a:r>
                      <a:endParaRPr lang="en-US" sz="24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خرداد</a:t>
                      </a:r>
                      <a:endParaRPr lang="en-US" sz="24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تیر</a:t>
                      </a:r>
                      <a:endParaRPr lang="en-US" sz="24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مرداد</a:t>
                      </a:r>
                      <a:endParaRPr lang="en-US" sz="24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شهریور</a:t>
                      </a:r>
                      <a:endParaRPr lang="en-US" sz="24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کل</a:t>
                      </a:r>
                      <a:endParaRPr lang="en-US" sz="24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فروش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75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70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65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465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6396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بهای تمام شده کالای فروش رفته40%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34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28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26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36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186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سود ناویژه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48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39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54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279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کسر </a:t>
                      </a:r>
                      <a:r>
                        <a:rPr lang="fa-IR" sz="18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می شود</a:t>
                      </a: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: </a:t>
                      </a:r>
                      <a:r>
                        <a:rPr lang="fa-IR" sz="18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هزینه</a:t>
                      </a:r>
                      <a:r>
                        <a:rPr lang="fa-IR" sz="1800" baseline="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 </a:t>
                      </a:r>
                      <a:r>
                        <a:rPr lang="fa-IR" sz="18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ها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حقوق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7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اجاره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بیمه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6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استهلاک تجهیزات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تبلیغات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تلفن، سوخت وغیره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کل </a:t>
                      </a:r>
                      <a:r>
                        <a:rPr lang="fa-IR" sz="18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ها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39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41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243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4005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سود خالص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7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13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36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221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611560" y="1412776"/>
          <a:ext cx="8209566" cy="4248472"/>
        </p:xfrm>
        <a:graphic>
          <a:graphicData uri="http://schemas.openxmlformats.org/drawingml/2006/table">
            <a:tbl>
              <a:tblPr rtl="1"/>
              <a:tblGrid>
                <a:gridCol w="3029243"/>
                <a:gridCol w="881383"/>
                <a:gridCol w="1015990"/>
                <a:gridCol w="910646"/>
                <a:gridCol w="648454"/>
                <a:gridCol w="656648"/>
                <a:gridCol w="951250"/>
                <a:gridCol w="115952"/>
              </a:tblGrid>
              <a:tr h="653611">
                <a:tc gridSpan="7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محاسبه </a:t>
                      </a:r>
                      <a:r>
                        <a:rPr lang="fa-IR" sz="2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موجودی کالای شرکت تن­آسا </a:t>
                      </a:r>
                      <a:r>
                        <a:rPr lang="fa-IR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 ارقام به میلیون ريال)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48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>
                          <a:latin typeface="Times New Roman"/>
                          <a:ea typeface="Calibri"/>
                          <a:cs typeface="B Koodak" pitchFamily="2" charset="-78"/>
                        </a:rPr>
                        <a:t>فروردین</a:t>
                      </a:r>
                      <a:endParaRPr lang="en-US" sz="32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>
                          <a:latin typeface="Times New Roman"/>
                          <a:ea typeface="Calibri"/>
                          <a:cs typeface="B Koodak" pitchFamily="2" charset="-78"/>
                        </a:rPr>
                        <a:t>اردیبهشت</a:t>
                      </a:r>
                      <a:endParaRPr lang="en-US" sz="32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>
                          <a:latin typeface="Times New Roman"/>
                          <a:ea typeface="Calibri"/>
                          <a:cs typeface="B Koodak" pitchFamily="2" charset="-78"/>
                        </a:rPr>
                        <a:t>خرداد</a:t>
                      </a:r>
                      <a:endParaRPr lang="en-US" sz="32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>
                          <a:latin typeface="Times New Roman"/>
                          <a:ea typeface="Calibri"/>
                          <a:cs typeface="B Koodak" pitchFamily="2" charset="-78"/>
                        </a:rPr>
                        <a:t>تیر</a:t>
                      </a:r>
                      <a:endParaRPr lang="en-US" sz="32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>
                          <a:latin typeface="Times New Roman"/>
                          <a:ea typeface="Calibri"/>
                          <a:cs typeface="B Koodak" pitchFamily="2" charset="-78"/>
                        </a:rPr>
                        <a:t>مرداد</a:t>
                      </a:r>
                      <a:endParaRPr lang="en-US" sz="32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شهریور</a:t>
                      </a:r>
                      <a:endParaRPr lang="en-US" sz="32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4676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موجودی کالای مورد نیاز در پایان دوره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49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48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41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44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54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59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4676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موجودی کالا در ابتدای ماه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45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49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48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41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44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54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4676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افزایش (کاهش) در موجودی کالا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(1)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(7)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10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(1)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4676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فروش در طول ماه (بهای تمام شده)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30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32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34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38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26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36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4676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کل خرید مورد نیاز</a:t>
                      </a:r>
                      <a:endParaRPr lang="en-US" sz="20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34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31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27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31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36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35</a:t>
                      </a:r>
                      <a:endParaRPr lang="en-US" sz="20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755576" y="1340768"/>
          <a:ext cx="7848872" cy="3989755"/>
        </p:xfrm>
        <a:graphic>
          <a:graphicData uri="http://schemas.openxmlformats.org/drawingml/2006/table">
            <a:tbl>
              <a:tblPr rtl="1"/>
              <a:tblGrid>
                <a:gridCol w="3109971"/>
                <a:gridCol w="918635"/>
                <a:gridCol w="1071920"/>
                <a:gridCol w="765349"/>
                <a:gridCol w="608824"/>
                <a:gridCol w="608824"/>
                <a:gridCol w="765349"/>
              </a:tblGrid>
              <a:tr h="478735">
                <a:tc gridSpan="7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موجودی </a:t>
                      </a:r>
                      <a:r>
                        <a:rPr lang="fa-IR" sz="2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کالای پایان دوره شرکت تن­آسا </a:t>
                      </a:r>
                      <a:r>
                        <a:rPr lang="fa-IR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 ارقام به میلیون ريال)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8028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فروردین</a:t>
                      </a:r>
                      <a:endParaRPr lang="en-US" sz="32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اردیبهشت</a:t>
                      </a:r>
                      <a:endParaRPr lang="en-US" sz="32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خرداد</a:t>
                      </a:r>
                      <a:endParaRPr lang="en-US" sz="32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تیر</a:t>
                      </a:r>
                      <a:endParaRPr lang="en-US" sz="32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مرداد</a:t>
                      </a:r>
                      <a:endParaRPr lang="en-US" sz="32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شهریور</a:t>
                      </a:r>
                      <a:endParaRPr lang="en-US" sz="32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284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موجودی اول دوره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45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49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48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41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44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54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80284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به‌علاوه: خرید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34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31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27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31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36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35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0284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منهای: بهای تمام شده کالای فروش رفته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(30)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(32)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(34)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(28)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(26)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(36)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284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موجودی پایان دوره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49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48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41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44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54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53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28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3850" y="692699"/>
          <a:ext cx="8214574" cy="5616624"/>
        </p:xfrm>
        <a:graphic>
          <a:graphicData uri="http://schemas.openxmlformats.org/drawingml/2006/table">
            <a:tbl>
              <a:tblPr rtl="1"/>
              <a:tblGrid>
                <a:gridCol w="2375828"/>
                <a:gridCol w="831735"/>
                <a:gridCol w="970684"/>
                <a:gridCol w="791616"/>
                <a:gridCol w="832714"/>
                <a:gridCol w="832714"/>
                <a:gridCol w="693765"/>
                <a:gridCol w="885518"/>
              </a:tblGrid>
              <a:tr h="292810">
                <a:tc gridSpan="8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0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صورت </a:t>
                      </a:r>
                      <a:r>
                        <a:rPr lang="fa-IR" sz="20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سود و زیان بودجه­ای شرکت بازرگانی ارغوان </a:t>
                      </a:r>
                      <a:r>
                        <a:rPr lang="fa-IR" sz="12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(ارقام به هزار ريال)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49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فروردین</a:t>
                      </a:r>
                      <a:endParaRPr lang="en-US" sz="28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اردیبهشت</a:t>
                      </a:r>
                      <a:endParaRPr lang="en-US" sz="28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خرداد</a:t>
                      </a:r>
                      <a:endParaRPr lang="en-US" sz="28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تیر</a:t>
                      </a:r>
                      <a:endParaRPr lang="en-US" sz="28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مرداد</a:t>
                      </a:r>
                      <a:endParaRPr lang="en-US" sz="28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شهریور</a:t>
                      </a:r>
                      <a:endParaRPr lang="en-US" sz="28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کل</a:t>
                      </a:r>
                      <a:endParaRPr lang="en-US" sz="28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فروش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10,000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12,000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15,000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12,000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9,000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69,000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0984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بهای تمام شده کالای فروش رفته (40% فروش)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4,800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6,000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4,800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4,400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27,600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سود ناویژه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6,000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9,000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6,600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5,400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41,400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کسر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می شود</a:t>
                      </a: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: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ها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حقوق و دستمزد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12,600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اداری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و </a:t>
                      </a: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فروش(5/7% فروش)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750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900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1,125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900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825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675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5,175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اجاره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6,000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برق، سوخت و تلفن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بیمه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استهلاک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مجموع </a:t>
                      </a:r>
                      <a:r>
                        <a:rPr lang="fa-IR" sz="16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ها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5,250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5,400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5,625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5,525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5,375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32,775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600" dirty="0">
                          <a:latin typeface="Times New Roman"/>
                          <a:ea typeface="Calibri"/>
                          <a:cs typeface="B Koodak" pitchFamily="2" charset="-78"/>
                        </a:rPr>
                        <a:t>سود خالص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750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1,800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3,375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1,075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>
                          <a:latin typeface="Times New Roman"/>
                          <a:ea typeface="Calibri"/>
                          <a:cs typeface="B Koodak" pitchFamily="2" charset="-78"/>
                        </a:rPr>
                        <a:t>8,625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9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23530" y="116632"/>
          <a:ext cx="8208910" cy="6624736"/>
        </p:xfrm>
        <a:graphic>
          <a:graphicData uri="http://schemas.openxmlformats.org/drawingml/2006/table">
            <a:tbl>
              <a:tblPr rtl="1"/>
              <a:tblGrid>
                <a:gridCol w="2287517"/>
                <a:gridCol w="910487"/>
                <a:gridCol w="1144565"/>
                <a:gridCol w="413271"/>
                <a:gridCol w="238922"/>
                <a:gridCol w="238922"/>
                <a:gridCol w="555333"/>
                <a:gridCol w="238922"/>
                <a:gridCol w="238922"/>
                <a:gridCol w="508517"/>
                <a:gridCol w="477844"/>
                <a:gridCol w="238922"/>
                <a:gridCol w="238922"/>
                <a:gridCol w="238922"/>
                <a:gridCol w="238922"/>
              </a:tblGrid>
              <a:tr h="360037">
                <a:tc gridSpan="14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بودجه </a:t>
                      </a:r>
                      <a:r>
                        <a:rPr lang="fa-IR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نقدی- شرکت بازرگانی ارغوان </a:t>
                      </a:r>
                      <a:r>
                        <a:rPr lang="fa-IR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(ارقام به هزار ريال)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71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فروردین</a:t>
                      </a:r>
                      <a:endParaRPr lang="en-US" sz="20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اردیبهشت</a:t>
                      </a:r>
                      <a:endParaRPr lang="en-US" sz="20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71755" marR="71755"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خرداد</a:t>
                      </a:r>
                      <a:endParaRPr lang="en-US" sz="20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71755" marR="71755"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تیر</a:t>
                      </a:r>
                      <a:endParaRPr lang="en-US" sz="20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1755" marR="71755" algn="ctr" rtl="1">
                        <a:spcAft>
                          <a:spcPts val="0"/>
                        </a:spcAft>
                      </a:pPr>
                      <a:r>
                        <a:rPr lang="fa-IR" sz="1600" b="1">
                          <a:latin typeface="Times New Roman"/>
                          <a:ea typeface="Calibri"/>
                          <a:cs typeface="B Koodak" pitchFamily="2" charset="-78"/>
                        </a:rPr>
                        <a:t>مرداد</a:t>
                      </a:r>
                      <a:endParaRPr lang="en-US" sz="20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1755" marR="71755" algn="ctr" rtl="1">
                        <a:spcAft>
                          <a:spcPts val="0"/>
                        </a:spcAft>
                      </a:pPr>
                      <a:r>
                        <a:rPr lang="fa-IR" sz="14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شهریور</a:t>
                      </a:r>
                      <a:endParaRPr lang="en-US" sz="18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71755" marR="71755" algn="ctr" rtl="1">
                        <a:spcAft>
                          <a:spcPts val="0"/>
                        </a:spcAft>
                      </a:pPr>
                      <a:r>
                        <a:rPr lang="fa-IR" sz="16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کل</a:t>
                      </a:r>
                      <a:endParaRPr lang="en-US" sz="20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دریافت از مشتریان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8,500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13,500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13,500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11,500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10,000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68,000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پرداخت به فروشندگان کالا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3,800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3,500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4,300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6,000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4,800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4,400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26,800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هزینه حقوق و دستمزد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12,600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452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فروش و اداری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750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900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1,125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900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825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675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5,175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اجاره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6,000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برق، سوخت و تلفن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3,000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452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بیمه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6,000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/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6,000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کل </a:t>
                      </a:r>
                      <a:r>
                        <a:rPr lang="fa-IR" sz="14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پرداخت ها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13,550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7,400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9,925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10,100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8,825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9,775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59,575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خالص دریافت (پرداخت) عملیاتی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(5,050)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3,600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3,575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3,400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2,675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8,425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452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پرداخت مالیات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5,000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/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5,000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452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مخارج </a:t>
                      </a:r>
                      <a:r>
                        <a:rPr lang="fa-IR" sz="14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سرمایه ای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/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سود سهام پرداختی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3,000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3,000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452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بازپرداخت وام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/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35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خالص دریافت (پرداخت)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(5,050)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2,600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1,075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(1,600)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2,675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(2,775)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(3,075)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904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مانده وجه نقد اول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2,500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(2,550)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50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1,125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(475)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80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مانده وجه نقد آخر</a:t>
                      </a:r>
                      <a:endParaRPr lang="en-US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(2,550)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50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1,125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(475)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2,200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Calibri"/>
                          <a:cs typeface="B Koodak" pitchFamily="2" charset="-78"/>
                        </a:rPr>
                        <a:t>(575)</a:t>
                      </a:r>
                      <a:endParaRPr lang="en-US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fa-IR" sz="12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2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47625" marR="47625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683569" y="476673"/>
          <a:ext cx="7992887" cy="6287932"/>
        </p:xfrm>
        <a:graphic>
          <a:graphicData uri="http://schemas.openxmlformats.org/drawingml/2006/table">
            <a:tbl>
              <a:tblPr rtl="1"/>
              <a:tblGrid>
                <a:gridCol w="4393899"/>
                <a:gridCol w="902051"/>
                <a:gridCol w="1216559"/>
                <a:gridCol w="1309875"/>
                <a:gridCol w="170503"/>
              </a:tblGrid>
              <a:tr h="554352">
                <a:tc gridSpan="5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صورت </a:t>
                      </a:r>
                      <a:r>
                        <a:rPr lang="fa-IR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جریان وجوه نقد </a:t>
                      </a:r>
                      <a:r>
                        <a:rPr lang="fa-IR" sz="2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بودجه ای- </a:t>
                      </a:r>
                      <a:r>
                        <a:rPr lang="fa-IR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شرکت بازرگانی ارغوان</a:t>
                      </a:r>
                      <a:r>
                        <a:rPr lang="fa-IR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 (ارقام به هزار ريال)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سود عملیاتی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8,625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به علاوه هزینه­های غیرنقدی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3,000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استهلاک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11,625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کسر می­شود: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افزایش(کاهش) در سرمایه در گردش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حساب‌های دریافتنی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موجودی کالا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بیمه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حساب‌های پرداختنی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(1100)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خالص افزایش (کاهش) در سرمایه در گردش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(3200)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جریانات نقدی حاصل از فعالیت­های عملیاتی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8,425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پرداخت مالیات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(5,000)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پرداخت سود سهام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(3,000)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جریانات نقدی حاصل از فعالیت­های سرمایه­گذاری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مخارج سرمایه­ای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(2,500)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جریانات نقدی حاصل از فعالیت­های تأمین مالی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بازپرداخت وام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(1,000)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خالص افزایش (کاهش) در وجوه نقد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(3,075)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وجه نقد ابتدای دوره (فروردین ماه) 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2,500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وجه نقد پایان دوره (شهریور ماه)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(575)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979712" y="332656"/>
            <a:ext cx="5770984" cy="706090"/>
          </a:xfrm>
          <a:prstGeom prst="rect">
            <a:avLst/>
          </a:prstGeom>
          <a:solidFill>
            <a:srgbClr val="FFFFCC"/>
          </a:solidFill>
        </p:spPr>
        <p:txBody>
          <a:bodyPr/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Koodak" pitchFamily="2" charset="-78"/>
              </a:rPr>
              <a:t>بودجه بندی در عمل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Koodak" pitchFamily="2" charset="-78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268760"/>
            <a:ext cx="8229600" cy="5256584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accent1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در فرایند بودجه بندی همواره باید بتوان در خصوص موارد زیر، قضاوتی آگاهانه داشت:</a:t>
            </a: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accent1">
                  <a:lumMod val="25000"/>
                </a:schemeClr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چگونگی تأثیر استراتژی های کلی شرکت بر مراکز مسئولیت؛</a:t>
            </a: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سطحی از تقاضا که برای بخش تجاری مورد نظر وجود دارد و سطح مورد انتظار فعالیت ها برای تأمین نیازهای مشتریان (داخلی و خارجی)؛</a:t>
            </a: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فناوری و فرایندهای مورد استفاده در واحد تجاری به منظور دستیابی به سطح بهره وری مورد نیاز براساس تجربیات گذشته و بهبود مورد انتظار؛</a:t>
            </a: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شناسایی هرگونه پروژه یا طرحی جدید که در برنامه های سازمان تعبیه شده و مستلزم صرف منابع شرکت است؛</a:t>
            </a: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مصارف اصلی و تاریخی (مربوط به گذشته) بخش تجاری.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400" b="0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B Koodak" pitchFamily="2" charset="-78"/>
              </a:rPr>
              <a:t>میزان پیچیدگی بودجه در عمل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B Koodak" pitchFamily="2" charset="-78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آگاهی نسبت به عملکرد گذشته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درک بازار شناخت روند تقاضای مشتریان، عوامل فصلی، رقابت و غیره)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استراتژی بازار: تعیین کننده قیمت یا پذیرنده قیمت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شناخت محرک های هزینه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a-IR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قابلیت کنترل هزینه ها توسط مدیریت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>
                <a:solidFill>
                  <a:srgbClr val="C00000"/>
                </a:solidFill>
                <a:cs typeface="B Koodak" pitchFamily="2" charset="-78"/>
              </a:rPr>
              <a:t>اثرات رفتاری بودجه</a:t>
            </a:r>
            <a:endParaRPr lang="en-US" dirty="0">
              <a:solidFill>
                <a:srgbClr val="C00000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Koodak" pitchFamily="2" charset="-78"/>
              </a:rPr>
              <a:t>مشکل بودن پیش بینی درست حجم فروش خصوصاً در شرایط چند محصولی به دلیل ابهام در پیش بینی شرایط اقتصادی، میزان سفارش مشتریان و نیز استراتژی رقبا </a:t>
            </a:r>
          </a:p>
          <a:p>
            <a:pPr algn="r" rtl="1"/>
            <a:r>
              <a:rPr lang="fa-IR" dirty="0" smtClean="0">
                <a:cs typeface="B Koodak" pitchFamily="2" charset="-78"/>
              </a:rPr>
              <a:t>ارتباط پاداش مدیران به رعایت بودجه </a:t>
            </a:r>
          </a:p>
          <a:p>
            <a:pPr lvl="1" algn="r" rtl="1"/>
            <a:r>
              <a:rPr lang="fa-IR" dirty="0" smtClean="0">
                <a:cs typeface="B Koodak" pitchFamily="2" charset="-78"/>
              </a:rPr>
              <a:t>ارائه اطلاعات غیر واقعی برای حصول به بودجه</a:t>
            </a:r>
          </a:p>
          <a:p>
            <a:pPr lvl="1" algn="r" rtl="1"/>
            <a:r>
              <a:rPr lang="fa-IR" dirty="0" smtClean="0">
                <a:cs typeface="B Koodak" pitchFamily="2" charset="-78"/>
              </a:rPr>
              <a:t>تعیین بودجه در سطحی پایین تر و قابل دستیابی تر</a:t>
            </a:r>
            <a:endParaRPr lang="en-US" dirty="0"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475656" y="2420888"/>
            <a:ext cx="6264696" cy="2088232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96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IranNastaliq" pitchFamily="18" charset="0"/>
                <a:cs typeface="IranNastaliq" pitchFamily="18" charset="0"/>
              </a:rPr>
              <a:t>پایان</a:t>
            </a:r>
            <a:endParaRPr kumimoji="0" lang="en-US" sz="96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9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Theme9</Template>
  <TotalTime>6102</TotalTime>
  <Words>1481</Words>
  <Application>Microsoft Office PowerPoint</Application>
  <PresentationFormat>On-screen Show (4:3)</PresentationFormat>
  <Paragraphs>591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Theme9</vt:lpstr>
      <vt:lpstr>بنام خدا</vt:lpstr>
      <vt:lpstr>فصل  شانزدهم بودجه بندی  </vt:lpstr>
      <vt:lpstr>مروری بر مطالب فصل</vt:lpstr>
      <vt:lpstr>بودجه بندی چیست؟</vt:lpstr>
      <vt:lpstr>اهدف بودجه بندی</vt:lpstr>
      <vt:lpstr>فرآیند بودجه بندی</vt:lpstr>
      <vt:lpstr>چرخه بودجه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اثرات رفتاری بودجه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Windows User</cp:lastModifiedBy>
  <cp:revision>1357</cp:revision>
  <dcterms:created xsi:type="dcterms:W3CDTF">2010-05-23T14:28:12Z</dcterms:created>
  <dcterms:modified xsi:type="dcterms:W3CDTF">2020-05-21T15:17:34Z</dcterms:modified>
</cp:coreProperties>
</file>