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48" r:id="rId1"/>
  </p:sldMasterIdLst>
  <p:notesMasterIdLst>
    <p:notesMasterId r:id="rId38"/>
  </p:notesMasterIdLst>
  <p:handoutMasterIdLst>
    <p:handoutMasterId r:id="rId39"/>
  </p:handoutMasterIdLst>
  <p:sldIdLst>
    <p:sldId id="3943" r:id="rId2"/>
    <p:sldId id="3945" r:id="rId3"/>
    <p:sldId id="3826" r:id="rId4"/>
    <p:sldId id="3947" r:id="rId5"/>
    <p:sldId id="3955" r:id="rId6"/>
    <p:sldId id="3956" r:id="rId7"/>
    <p:sldId id="3957" r:id="rId8"/>
    <p:sldId id="3958" r:id="rId9"/>
    <p:sldId id="3959" r:id="rId10"/>
    <p:sldId id="3960" r:id="rId11"/>
    <p:sldId id="3983" r:id="rId12"/>
    <p:sldId id="3984" r:id="rId13"/>
    <p:sldId id="3985" r:id="rId14"/>
    <p:sldId id="3961" r:id="rId15"/>
    <p:sldId id="3962" r:id="rId16"/>
    <p:sldId id="3986" r:id="rId17"/>
    <p:sldId id="3987" r:id="rId18"/>
    <p:sldId id="3988" r:id="rId19"/>
    <p:sldId id="3989" r:id="rId20"/>
    <p:sldId id="3990" r:id="rId21"/>
    <p:sldId id="3991" r:id="rId22"/>
    <p:sldId id="3992" r:id="rId23"/>
    <p:sldId id="3993" r:id="rId24"/>
    <p:sldId id="3994" r:id="rId25"/>
    <p:sldId id="3995" r:id="rId26"/>
    <p:sldId id="3996" r:id="rId27"/>
    <p:sldId id="3948" r:id="rId28"/>
    <p:sldId id="3997" r:id="rId29"/>
    <p:sldId id="3998" r:id="rId30"/>
    <p:sldId id="4000" r:id="rId31"/>
    <p:sldId id="3999" r:id="rId32"/>
    <p:sldId id="4001" r:id="rId33"/>
    <p:sldId id="3949" r:id="rId34"/>
    <p:sldId id="3963" r:id="rId35"/>
    <p:sldId id="3950" r:id="rId36"/>
    <p:sldId id="3982" r:id="rId37"/>
  </p:sldIdLst>
  <p:sldSz cx="18288000" cy="10288588"/>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687617"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1375235"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2062852"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275047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3438086" algn="l" defTabSz="1375235" rtl="0" eaLnBrk="1" latinLnBrk="0" hangingPunct="1">
      <a:defRPr kern="1200">
        <a:solidFill>
          <a:schemeClr val="tx1"/>
        </a:solidFill>
        <a:latin typeface="Calibri" panose="020F0502020204030204" pitchFamily="34" charset="0"/>
        <a:ea typeface="+mn-ea"/>
        <a:cs typeface="+mn-cs"/>
      </a:defRPr>
    </a:lvl6pPr>
    <a:lvl7pPr marL="4125703" algn="l" defTabSz="1375235" rtl="0" eaLnBrk="1" latinLnBrk="0" hangingPunct="1">
      <a:defRPr kern="1200">
        <a:solidFill>
          <a:schemeClr val="tx1"/>
        </a:solidFill>
        <a:latin typeface="Calibri" panose="020F0502020204030204" pitchFamily="34" charset="0"/>
        <a:ea typeface="+mn-ea"/>
        <a:cs typeface="+mn-cs"/>
      </a:defRPr>
    </a:lvl7pPr>
    <a:lvl8pPr marL="4813320" algn="l" defTabSz="1375235" rtl="0" eaLnBrk="1" latinLnBrk="0" hangingPunct="1">
      <a:defRPr kern="1200">
        <a:solidFill>
          <a:schemeClr val="tx1"/>
        </a:solidFill>
        <a:latin typeface="Calibri" panose="020F0502020204030204" pitchFamily="34" charset="0"/>
        <a:ea typeface="+mn-ea"/>
        <a:cs typeface="+mn-cs"/>
      </a:defRPr>
    </a:lvl8pPr>
    <a:lvl9pPr marL="5500937" algn="l" defTabSz="1375235"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2D38"/>
    <a:srgbClr val="6B2BAA"/>
    <a:srgbClr val="1A90D5"/>
    <a:srgbClr val="01C8C3"/>
    <a:srgbClr val="DEDE1E"/>
    <a:srgbClr val="04C4DE"/>
    <a:srgbClr val="FFCF54"/>
    <a:srgbClr val="FF9D54"/>
    <a:srgbClr val="FEBC52"/>
    <a:srgbClr val="E040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376" autoAdjust="0"/>
    <p:restoredTop sz="90000" autoAdjust="0"/>
  </p:normalViewPr>
  <p:slideViewPr>
    <p:cSldViewPr snapToGrid="0">
      <p:cViewPr varScale="1">
        <p:scale>
          <a:sx n="49" d="100"/>
          <a:sy n="49" d="100"/>
        </p:scale>
        <p:origin x="-378" y="-102"/>
      </p:cViewPr>
      <p:guideLst>
        <p:guide orient="horz" pos="3240"/>
        <p:guide pos="5760"/>
      </p:guideLst>
    </p:cSldViewPr>
  </p:slideViewPr>
  <p:outlineViewPr>
    <p:cViewPr>
      <p:scale>
        <a:sx n="33" d="100"/>
        <a:sy n="33" d="100"/>
      </p:scale>
      <p:origin x="0" y="-114"/>
    </p:cViewPr>
  </p:outlineViewPr>
  <p:notesTextViewPr>
    <p:cViewPr>
      <p:scale>
        <a:sx n="1" d="1"/>
        <a:sy n="1" d="1"/>
      </p:scale>
      <p:origin x="0" y="0"/>
    </p:cViewPr>
  </p:notesTextViewPr>
  <p:sorterViewPr>
    <p:cViewPr>
      <p:scale>
        <a:sx n="100" d="100"/>
        <a:sy n="100" d="100"/>
      </p:scale>
      <p:origin x="0" y="29472"/>
    </p:cViewPr>
  </p:sorterViewPr>
  <p:notesViewPr>
    <p:cSldViewPr snapToGrid="0">
      <p:cViewPr varScale="1">
        <p:scale>
          <a:sx n="83" d="100"/>
          <a:sy n="83" d="100"/>
        </p:scale>
        <p:origin x="-1992"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dirty="0"/>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2B5CC4F-7E1D-4871-99C7-594D4454431B}" type="datetimeFigureOut">
              <a:rPr lang="ru-RU"/>
              <a:pPr>
                <a:defRPr/>
              </a:pPr>
              <a:t>29.05.2020</a:t>
            </a:fld>
            <a:endParaRPr lang="ru-RU" dirty="0"/>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dirty="0"/>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B039A10D-FF89-4304-8834-E5758B5B28FC}" type="slidenum">
              <a:rPr lang="ru-RU" altLang="ru-RU"/>
              <a:pPr>
                <a:defRPr/>
              </a:pPr>
              <a:t>‹#›</a:t>
            </a:fld>
            <a:endParaRPr lang="ru-RU" altLang="ru-RU" dirty="0"/>
          </a:p>
        </p:txBody>
      </p:sp>
    </p:spTree>
    <p:extLst>
      <p:ext uri="{BB962C8B-B14F-4D97-AF65-F5344CB8AC3E}">
        <p14:creationId xmlns:p14="http://schemas.microsoft.com/office/powerpoint/2010/main" val="3802949940"/>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F836DE1-6B7A-47AD-B7B7-17DCB15A01C6}" type="datetimeFigureOut">
              <a:rPr lang="en-US"/>
              <a:pPr>
                <a:defRPr/>
              </a:pPr>
              <a:t>5/29/2020</a:t>
            </a:fld>
            <a:endParaRPr lang="en-US" dirty="0"/>
          </a:p>
        </p:txBody>
      </p:sp>
      <p:sp>
        <p:nvSpPr>
          <p:cNvPr id="4" name="Slide Image Placeholder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13174689-BECC-4390-B3B9-306A17FD432A}" type="slidenum">
              <a:rPr lang="en-US" altLang="ru-RU"/>
              <a:pPr>
                <a:defRPr/>
              </a:pPr>
              <a:t>‹#›</a:t>
            </a:fld>
            <a:endParaRPr lang="en-US" altLang="ru-RU" dirty="0"/>
          </a:p>
        </p:txBody>
      </p:sp>
    </p:spTree>
    <p:extLst>
      <p:ext uri="{BB962C8B-B14F-4D97-AF65-F5344CB8AC3E}">
        <p14:creationId xmlns:p14="http://schemas.microsoft.com/office/powerpoint/2010/main" val="188698119"/>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805" kern="1200">
        <a:solidFill>
          <a:schemeClr val="tx1"/>
        </a:solidFill>
        <a:latin typeface="+mn-lt"/>
        <a:ea typeface="+mn-ea"/>
        <a:cs typeface="+mn-cs"/>
      </a:defRPr>
    </a:lvl1pPr>
    <a:lvl2pPr marL="687617" algn="l" rtl="0" eaLnBrk="0" fontAlgn="base" hangingPunct="0">
      <a:spcBef>
        <a:spcPct val="30000"/>
      </a:spcBef>
      <a:spcAft>
        <a:spcPct val="0"/>
      </a:spcAft>
      <a:defRPr sz="1805" kern="1200">
        <a:solidFill>
          <a:schemeClr val="tx1"/>
        </a:solidFill>
        <a:latin typeface="+mn-lt"/>
        <a:ea typeface="+mn-ea"/>
        <a:cs typeface="+mn-cs"/>
      </a:defRPr>
    </a:lvl2pPr>
    <a:lvl3pPr marL="1375235" algn="l" rtl="0" eaLnBrk="0" fontAlgn="base" hangingPunct="0">
      <a:spcBef>
        <a:spcPct val="30000"/>
      </a:spcBef>
      <a:spcAft>
        <a:spcPct val="0"/>
      </a:spcAft>
      <a:defRPr sz="1805" kern="1200">
        <a:solidFill>
          <a:schemeClr val="tx1"/>
        </a:solidFill>
        <a:latin typeface="+mn-lt"/>
        <a:ea typeface="+mn-ea"/>
        <a:cs typeface="+mn-cs"/>
      </a:defRPr>
    </a:lvl3pPr>
    <a:lvl4pPr marL="2062852" algn="l" rtl="0" eaLnBrk="0" fontAlgn="base" hangingPunct="0">
      <a:spcBef>
        <a:spcPct val="30000"/>
      </a:spcBef>
      <a:spcAft>
        <a:spcPct val="0"/>
      </a:spcAft>
      <a:defRPr sz="1805" kern="1200">
        <a:solidFill>
          <a:schemeClr val="tx1"/>
        </a:solidFill>
        <a:latin typeface="+mn-lt"/>
        <a:ea typeface="+mn-ea"/>
        <a:cs typeface="+mn-cs"/>
      </a:defRPr>
    </a:lvl4pPr>
    <a:lvl5pPr marL="2750470" algn="l" rtl="0" eaLnBrk="0" fontAlgn="base" hangingPunct="0">
      <a:spcBef>
        <a:spcPct val="30000"/>
      </a:spcBef>
      <a:spcAft>
        <a:spcPct val="0"/>
      </a:spcAft>
      <a:defRPr sz="1805" kern="1200">
        <a:solidFill>
          <a:schemeClr val="tx1"/>
        </a:solidFill>
        <a:latin typeface="+mn-lt"/>
        <a:ea typeface="+mn-ea"/>
        <a:cs typeface="+mn-cs"/>
      </a:defRPr>
    </a:lvl5pPr>
    <a:lvl6pPr marL="3438086" algn="l" defTabSz="1375235" rtl="0" eaLnBrk="1" latinLnBrk="0" hangingPunct="1">
      <a:defRPr sz="1805" kern="1200">
        <a:solidFill>
          <a:schemeClr val="tx1"/>
        </a:solidFill>
        <a:latin typeface="+mn-lt"/>
        <a:ea typeface="+mn-ea"/>
        <a:cs typeface="+mn-cs"/>
      </a:defRPr>
    </a:lvl6pPr>
    <a:lvl7pPr marL="4125703" algn="l" defTabSz="1375235" rtl="0" eaLnBrk="1" latinLnBrk="0" hangingPunct="1">
      <a:defRPr sz="1805" kern="1200">
        <a:solidFill>
          <a:schemeClr val="tx1"/>
        </a:solidFill>
        <a:latin typeface="+mn-lt"/>
        <a:ea typeface="+mn-ea"/>
        <a:cs typeface="+mn-cs"/>
      </a:defRPr>
    </a:lvl7pPr>
    <a:lvl8pPr marL="4813320" algn="l" defTabSz="1375235" rtl="0" eaLnBrk="1" latinLnBrk="0" hangingPunct="1">
      <a:defRPr sz="1805" kern="1200">
        <a:solidFill>
          <a:schemeClr val="tx1"/>
        </a:solidFill>
        <a:latin typeface="+mn-lt"/>
        <a:ea typeface="+mn-ea"/>
        <a:cs typeface="+mn-cs"/>
      </a:defRPr>
    </a:lvl8pPr>
    <a:lvl9pPr marL="5500937" algn="l" defTabSz="1375235" rtl="0" eaLnBrk="1" latinLnBrk="0" hangingPunct="1">
      <a:defRPr sz="180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Header Placeholder 3"/>
          <p:cNvSpPr>
            <a:spLocks noGrp="1"/>
          </p:cNvSpPr>
          <p:nvPr>
            <p:ph type="hdr" sz="quarter"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13174689-BECC-4390-B3B9-306A17FD432A}" type="slidenum">
              <a:rPr lang="en-US" altLang="ru-RU" smtClean="0"/>
              <a:pPr>
                <a:defRPr/>
              </a:pPr>
              <a:t>10</a:t>
            </a:fld>
            <a:endParaRPr lang="en-US" altLang="ru-RU" dirty="0"/>
          </a:p>
        </p:txBody>
      </p:sp>
    </p:spTree>
    <p:extLst>
      <p:ext uri="{BB962C8B-B14F-4D97-AF65-F5344CB8AC3E}">
        <p14:creationId xmlns:p14="http://schemas.microsoft.com/office/powerpoint/2010/main" val="284256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Header Placeholder 3"/>
          <p:cNvSpPr>
            <a:spLocks noGrp="1"/>
          </p:cNvSpPr>
          <p:nvPr>
            <p:ph type="hdr" sz="quarter"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13174689-BECC-4390-B3B9-306A17FD432A}" type="slidenum">
              <a:rPr lang="en-US" altLang="ru-RU" smtClean="0"/>
              <a:pPr>
                <a:defRPr/>
              </a:pPr>
              <a:t>11</a:t>
            </a:fld>
            <a:endParaRPr lang="en-US" altLang="ru-RU" dirty="0"/>
          </a:p>
        </p:txBody>
      </p:sp>
    </p:spTree>
    <p:extLst>
      <p:ext uri="{BB962C8B-B14F-4D97-AF65-F5344CB8AC3E}">
        <p14:creationId xmlns:p14="http://schemas.microsoft.com/office/powerpoint/2010/main" val="2103815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Header Placeholder 3"/>
          <p:cNvSpPr>
            <a:spLocks noGrp="1"/>
          </p:cNvSpPr>
          <p:nvPr>
            <p:ph type="hdr" sz="quarter"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13174689-BECC-4390-B3B9-306A17FD432A}" type="slidenum">
              <a:rPr lang="en-US" altLang="ru-RU" smtClean="0"/>
              <a:pPr>
                <a:defRPr/>
              </a:pPr>
              <a:t>12</a:t>
            </a:fld>
            <a:endParaRPr lang="en-US" altLang="ru-RU" dirty="0"/>
          </a:p>
        </p:txBody>
      </p:sp>
    </p:spTree>
    <p:extLst>
      <p:ext uri="{BB962C8B-B14F-4D97-AF65-F5344CB8AC3E}">
        <p14:creationId xmlns:p14="http://schemas.microsoft.com/office/powerpoint/2010/main" val="3040522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Header Placeholder 3"/>
          <p:cNvSpPr>
            <a:spLocks noGrp="1"/>
          </p:cNvSpPr>
          <p:nvPr>
            <p:ph type="hdr" sz="quarter" idx="10"/>
          </p:nvPr>
        </p:nvSpPr>
        <p:spPr/>
        <p:txBody>
          <a:bodyPr/>
          <a:lstStyle/>
          <a:p>
            <a:pPr>
              <a:defRPr/>
            </a:pPr>
            <a:endParaRPr lang="en-US" dirty="0"/>
          </a:p>
        </p:txBody>
      </p:sp>
      <p:sp>
        <p:nvSpPr>
          <p:cNvPr id="5" name="Slide Number Placeholder 4"/>
          <p:cNvSpPr>
            <a:spLocks noGrp="1"/>
          </p:cNvSpPr>
          <p:nvPr>
            <p:ph type="sldNum" sz="quarter" idx="11"/>
          </p:nvPr>
        </p:nvSpPr>
        <p:spPr/>
        <p:txBody>
          <a:bodyPr/>
          <a:lstStyle/>
          <a:p>
            <a:pPr>
              <a:defRPr/>
            </a:pPr>
            <a:fld id="{13174689-BECC-4390-B3B9-306A17FD432A}" type="slidenum">
              <a:rPr lang="en-US" altLang="ru-RU" smtClean="0"/>
              <a:pPr>
                <a:defRPr/>
              </a:pPr>
              <a:t>13</a:t>
            </a:fld>
            <a:endParaRPr lang="en-US" altLang="ru-RU" dirty="0"/>
          </a:p>
        </p:txBody>
      </p:sp>
    </p:spTree>
    <p:extLst>
      <p:ext uri="{BB962C8B-B14F-4D97-AF65-F5344CB8AC3E}">
        <p14:creationId xmlns:p14="http://schemas.microsoft.com/office/powerpoint/2010/main" val="63389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3_Пользовательский макет">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842821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66_Пользовательский макет">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0" y="0"/>
            <a:ext cx="18288000" cy="10288588"/>
          </a:xfrm>
          <a:prstGeom prst="rect">
            <a:avLst/>
          </a:prstGeom>
          <a:solidFill>
            <a:schemeClr val="bg1">
              <a:lumMod val="85000"/>
              <a:alpha val="12000"/>
            </a:schemeClr>
          </a:solidFill>
          <a:ln>
            <a:noFill/>
          </a:ln>
          <a:effectLst/>
        </p:spPr>
        <p:txBody>
          <a:bodyPr vert="horz" wrap="square" lIns="91440" tIns="45720" rIns="91440" bIns="45720" numCol="1" anchor="t" anchorCtr="0" compatLnSpc="1">
            <a:prstTxWarp prst="textNoShape">
              <a:avLst/>
            </a:prstTxWarp>
          </a:bodyPr>
          <a:lstStyle>
            <a:lvl1pPr>
              <a:defRPr lang="en-US" sz="100"/>
            </a:lvl1pPr>
          </a:lstStyle>
          <a:p>
            <a:pPr lvl="0"/>
            <a:endParaRPr lang="en-US" dirty="0"/>
          </a:p>
        </p:txBody>
      </p:sp>
    </p:spTree>
    <p:extLst>
      <p:ext uri="{BB962C8B-B14F-4D97-AF65-F5344CB8AC3E}">
        <p14:creationId xmlns:p14="http://schemas.microsoft.com/office/powerpoint/2010/main" val="150362120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2164020"/>
      </p:ext>
    </p:extLst>
  </p:cSld>
  <p:clrMap bg1="lt1" tx1="dk1" bg2="lt2" tx2="dk2" accent1="accent1" accent2="accent2" accent3="accent3" accent4="accent4" accent5="accent5" accent6="accent6" hlink="hlink" folHlink="folHlink"/>
  <p:sldLayoutIdLst>
    <p:sldLayoutId id="2147484465" r:id="rId1"/>
    <p:sldLayoutId id="2147484467" r:id="rId2"/>
  </p:sldLayoutIdLst>
  <p:timing>
    <p:tnLst>
      <p:par>
        <p:cTn id="1" dur="indefinite" restart="never" nodeType="tmRoot"/>
      </p:par>
    </p:tnLst>
  </p:timing>
  <p:hf hdr="0" ftr="0"/>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Прямоугольник 27"/>
          <p:cNvSpPr/>
          <p:nvPr/>
        </p:nvSpPr>
        <p:spPr>
          <a:xfrm>
            <a:off x="0" y="-3"/>
            <a:ext cx="18287999" cy="10288589"/>
          </a:xfrm>
          <a:prstGeom prst="rect">
            <a:avLst/>
          </a:prstGeom>
          <a:solidFill>
            <a:srgbClr val="242D38">
              <a:alpha val="7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Freeform 5"/>
          <p:cNvSpPr>
            <a:spLocks noEditPoints="1"/>
          </p:cNvSpPr>
          <p:nvPr/>
        </p:nvSpPr>
        <p:spPr bwMode="auto">
          <a:xfrm>
            <a:off x="209549" y="94355"/>
            <a:ext cx="18078450" cy="10288589"/>
          </a:xfrm>
          <a:custGeom>
            <a:avLst/>
            <a:gdLst>
              <a:gd name="T0" fmla="*/ 15869 w 24309"/>
              <a:gd name="T1" fmla="*/ 223 h 13984"/>
              <a:gd name="T2" fmla="*/ 21328 w 24309"/>
              <a:gd name="T3" fmla="*/ 930 h 13984"/>
              <a:gd name="T4" fmla="*/ 24309 w 24309"/>
              <a:gd name="T5" fmla="*/ 4136 h 13984"/>
              <a:gd name="T6" fmla="*/ 23754 w 24309"/>
              <a:gd name="T7" fmla="*/ 13140 h 13984"/>
              <a:gd name="T8" fmla="*/ 18442 w 24309"/>
              <a:gd name="T9" fmla="*/ 13690 h 13984"/>
              <a:gd name="T10" fmla="*/ 13977 w 24309"/>
              <a:gd name="T11" fmla="*/ 13984 h 13984"/>
              <a:gd name="T12" fmla="*/ 23148 w 24309"/>
              <a:gd name="T13" fmla="*/ 1566 h 13984"/>
              <a:gd name="T14" fmla="*/ 13802 w 24309"/>
              <a:gd name="T15" fmla="*/ 1028 h 13984"/>
              <a:gd name="T16" fmla="*/ 3741 w 24309"/>
              <a:gd name="T17" fmla="*/ 857 h 13984"/>
              <a:gd name="T18" fmla="*/ 17846 w 24309"/>
              <a:gd name="T19" fmla="*/ 2235 h 13984"/>
              <a:gd name="T20" fmla="*/ 8593 w 24309"/>
              <a:gd name="T21" fmla="*/ 2498 h 13984"/>
              <a:gd name="T22" fmla="*/ 103 w 24309"/>
              <a:gd name="T23" fmla="*/ 2337 h 13984"/>
              <a:gd name="T24" fmla="*/ 15037 w 24309"/>
              <a:gd name="T25" fmla="*/ 3440 h 13984"/>
              <a:gd name="T26" fmla="*/ 4955 w 24309"/>
              <a:gd name="T27" fmla="*/ 3246 h 13984"/>
              <a:gd name="T28" fmla="*/ 19037 w 24309"/>
              <a:gd name="T29" fmla="*/ 4647 h 13984"/>
              <a:gd name="T30" fmla="*/ 9805 w 24309"/>
              <a:gd name="T31" fmla="*/ 4933 h 13984"/>
              <a:gd name="T32" fmla="*/ 1316 w 24309"/>
              <a:gd name="T33" fmla="*/ 4772 h 13984"/>
              <a:gd name="T34" fmla="*/ 16274 w 24309"/>
              <a:gd name="T35" fmla="*/ 5852 h 13984"/>
              <a:gd name="T36" fmla="*/ 6167 w 24309"/>
              <a:gd name="T37" fmla="*/ 5635 h 13984"/>
              <a:gd name="T38" fmla="*/ 20226 w 24309"/>
              <a:gd name="T39" fmla="*/ 7059 h 13984"/>
              <a:gd name="T40" fmla="*/ 11019 w 24309"/>
              <a:gd name="T41" fmla="*/ 7367 h 13984"/>
              <a:gd name="T42" fmla="*/ 2529 w 24309"/>
              <a:gd name="T43" fmla="*/ 7207 h 13984"/>
              <a:gd name="T44" fmla="*/ 17509 w 24309"/>
              <a:gd name="T45" fmla="*/ 8264 h 13984"/>
              <a:gd name="T46" fmla="*/ 7381 w 24309"/>
              <a:gd name="T47" fmla="*/ 8024 h 13984"/>
              <a:gd name="T48" fmla="*/ 21415 w 24309"/>
              <a:gd name="T49" fmla="*/ 9469 h 13984"/>
              <a:gd name="T50" fmla="*/ 12231 w 24309"/>
              <a:gd name="T51" fmla="*/ 9802 h 13984"/>
              <a:gd name="T52" fmla="*/ 3741 w 24309"/>
              <a:gd name="T53" fmla="*/ 9642 h 13984"/>
              <a:gd name="T54" fmla="*/ 18745 w 24309"/>
              <a:gd name="T55" fmla="*/ 10676 h 13984"/>
              <a:gd name="T56" fmla="*/ 8593 w 24309"/>
              <a:gd name="T57" fmla="*/ 10413 h 13984"/>
              <a:gd name="T58" fmla="*/ 22606 w 24309"/>
              <a:gd name="T59" fmla="*/ 11881 h 13984"/>
              <a:gd name="T60" fmla="*/ 13445 w 24309"/>
              <a:gd name="T61" fmla="*/ 12236 h 13984"/>
              <a:gd name="T62" fmla="*/ 4955 w 24309"/>
              <a:gd name="T63" fmla="*/ 12077 h 13984"/>
              <a:gd name="T64" fmla="*/ 19982 w 24309"/>
              <a:gd name="T65" fmla="*/ 13088 h 13984"/>
              <a:gd name="T66" fmla="*/ 9805 w 24309"/>
              <a:gd name="T67" fmla="*/ 12802 h 13984"/>
              <a:gd name="T68" fmla="*/ 0 w 24309"/>
              <a:gd name="T69" fmla="*/ 13088 h 13984"/>
              <a:gd name="T70" fmla="*/ 7987 w 24309"/>
              <a:gd name="T71" fmla="*/ 678 h 13984"/>
              <a:gd name="T72" fmla="*/ 23754 w 24309"/>
              <a:gd name="T73" fmla="*/ 2181 h 13984"/>
              <a:gd name="T74" fmla="*/ 14419 w 24309"/>
              <a:gd name="T75" fmla="*/ 1632 h 13984"/>
              <a:gd name="T76" fmla="*/ 4349 w 24309"/>
              <a:gd name="T77" fmla="*/ 1448 h 13984"/>
              <a:gd name="T78" fmla="*/ 18442 w 24309"/>
              <a:gd name="T79" fmla="*/ 2837 h 13984"/>
              <a:gd name="T80" fmla="*/ 9199 w 24309"/>
              <a:gd name="T81" fmla="*/ 3112 h 13984"/>
              <a:gd name="T82" fmla="*/ 709 w 24309"/>
              <a:gd name="T83" fmla="*/ 2952 h 13984"/>
              <a:gd name="T84" fmla="*/ 15656 w 24309"/>
              <a:gd name="T85" fmla="*/ 4044 h 13984"/>
              <a:gd name="T86" fmla="*/ 5561 w 24309"/>
              <a:gd name="T87" fmla="*/ 3837 h 13984"/>
              <a:gd name="T88" fmla="*/ 19631 w 24309"/>
              <a:gd name="T89" fmla="*/ 5249 h 13984"/>
              <a:gd name="T90" fmla="*/ 10413 w 24309"/>
              <a:gd name="T91" fmla="*/ 5547 h 13984"/>
              <a:gd name="T92" fmla="*/ 1923 w 24309"/>
              <a:gd name="T93" fmla="*/ 5387 h 13984"/>
              <a:gd name="T94" fmla="*/ 16891 w 24309"/>
              <a:gd name="T95" fmla="*/ 6454 h 13984"/>
              <a:gd name="T96" fmla="*/ 6773 w 24309"/>
              <a:gd name="T97" fmla="*/ 6226 h 13984"/>
              <a:gd name="T98" fmla="*/ 20822 w 24309"/>
              <a:gd name="T99" fmla="*/ 7661 h 13984"/>
              <a:gd name="T100" fmla="*/ 11625 w 24309"/>
              <a:gd name="T101" fmla="*/ 7982 h 13984"/>
              <a:gd name="T102" fmla="*/ 3135 w 24309"/>
              <a:gd name="T103" fmla="*/ 7822 h 13984"/>
              <a:gd name="T104" fmla="*/ 18128 w 24309"/>
              <a:gd name="T105" fmla="*/ 8866 h 13984"/>
              <a:gd name="T106" fmla="*/ 7987 w 24309"/>
              <a:gd name="T107" fmla="*/ 8614 h 13984"/>
              <a:gd name="T108" fmla="*/ 22011 w 24309"/>
              <a:gd name="T109" fmla="*/ 10073 h 13984"/>
              <a:gd name="T110" fmla="*/ 12837 w 24309"/>
              <a:gd name="T111" fmla="*/ 10416 h 13984"/>
              <a:gd name="T112" fmla="*/ 4349 w 24309"/>
              <a:gd name="T113" fmla="*/ 10257 h 13984"/>
              <a:gd name="T114" fmla="*/ 19363 w 24309"/>
              <a:gd name="T115" fmla="*/ 11278 h 13984"/>
              <a:gd name="T116" fmla="*/ 9199 w 24309"/>
              <a:gd name="T117" fmla="*/ 11003 h 13984"/>
              <a:gd name="T118" fmla="*/ 23201 w 24309"/>
              <a:gd name="T119" fmla="*/ 12484 h 13984"/>
              <a:gd name="T120" fmla="*/ 14051 w 24309"/>
              <a:gd name="T121" fmla="*/ 12851 h 13984"/>
              <a:gd name="T122" fmla="*/ 5561 w 24309"/>
              <a:gd name="T123" fmla="*/ 12690 h 13984"/>
              <a:gd name="T124" fmla="*/ 5769 w 24309"/>
              <a:gd name="T125" fmla="*/ 13690 h 139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309" h="13984">
                <a:moveTo>
                  <a:pt x="4936" y="0"/>
                </a:moveTo>
                <a:lnTo>
                  <a:pt x="4972" y="0"/>
                </a:lnTo>
                <a:lnTo>
                  <a:pt x="4955" y="17"/>
                </a:lnTo>
                <a:lnTo>
                  <a:pt x="4936" y="0"/>
                </a:lnTo>
                <a:close/>
                <a:moveTo>
                  <a:pt x="6127" y="0"/>
                </a:moveTo>
                <a:lnTo>
                  <a:pt x="6207" y="0"/>
                </a:lnTo>
                <a:lnTo>
                  <a:pt x="6167" y="40"/>
                </a:lnTo>
                <a:lnTo>
                  <a:pt x="6127" y="0"/>
                </a:lnTo>
                <a:close/>
                <a:moveTo>
                  <a:pt x="7316" y="0"/>
                </a:moveTo>
                <a:lnTo>
                  <a:pt x="7444" y="0"/>
                </a:lnTo>
                <a:lnTo>
                  <a:pt x="7381" y="63"/>
                </a:lnTo>
                <a:lnTo>
                  <a:pt x="7316" y="0"/>
                </a:lnTo>
                <a:close/>
                <a:moveTo>
                  <a:pt x="8507" y="0"/>
                </a:moveTo>
                <a:lnTo>
                  <a:pt x="8679" y="0"/>
                </a:lnTo>
                <a:lnTo>
                  <a:pt x="8593" y="86"/>
                </a:lnTo>
                <a:lnTo>
                  <a:pt x="8507" y="0"/>
                </a:lnTo>
                <a:close/>
                <a:moveTo>
                  <a:pt x="9696" y="0"/>
                </a:moveTo>
                <a:lnTo>
                  <a:pt x="9916" y="0"/>
                </a:lnTo>
                <a:lnTo>
                  <a:pt x="9805" y="109"/>
                </a:lnTo>
                <a:lnTo>
                  <a:pt x="9696" y="0"/>
                </a:lnTo>
                <a:close/>
                <a:moveTo>
                  <a:pt x="10887" y="0"/>
                </a:moveTo>
                <a:lnTo>
                  <a:pt x="11151" y="0"/>
                </a:lnTo>
                <a:lnTo>
                  <a:pt x="11019" y="132"/>
                </a:lnTo>
                <a:lnTo>
                  <a:pt x="10887" y="0"/>
                </a:lnTo>
                <a:close/>
                <a:moveTo>
                  <a:pt x="12076" y="0"/>
                </a:moveTo>
                <a:lnTo>
                  <a:pt x="12387" y="0"/>
                </a:lnTo>
                <a:lnTo>
                  <a:pt x="12231" y="154"/>
                </a:lnTo>
                <a:lnTo>
                  <a:pt x="12076" y="0"/>
                </a:lnTo>
                <a:close/>
                <a:moveTo>
                  <a:pt x="13265" y="0"/>
                </a:moveTo>
                <a:lnTo>
                  <a:pt x="13623" y="0"/>
                </a:lnTo>
                <a:lnTo>
                  <a:pt x="13445" y="177"/>
                </a:lnTo>
                <a:lnTo>
                  <a:pt x="13265" y="0"/>
                </a:lnTo>
                <a:close/>
                <a:moveTo>
                  <a:pt x="14456" y="0"/>
                </a:moveTo>
                <a:lnTo>
                  <a:pt x="14859" y="0"/>
                </a:lnTo>
                <a:lnTo>
                  <a:pt x="14657" y="200"/>
                </a:lnTo>
                <a:lnTo>
                  <a:pt x="14456" y="0"/>
                </a:lnTo>
                <a:close/>
                <a:moveTo>
                  <a:pt x="15645" y="0"/>
                </a:moveTo>
                <a:lnTo>
                  <a:pt x="16096" y="0"/>
                </a:lnTo>
                <a:lnTo>
                  <a:pt x="15869" y="223"/>
                </a:lnTo>
                <a:lnTo>
                  <a:pt x="15645" y="0"/>
                </a:lnTo>
                <a:close/>
                <a:moveTo>
                  <a:pt x="16836" y="0"/>
                </a:moveTo>
                <a:lnTo>
                  <a:pt x="17331" y="0"/>
                </a:lnTo>
                <a:lnTo>
                  <a:pt x="17083" y="246"/>
                </a:lnTo>
                <a:lnTo>
                  <a:pt x="16836" y="0"/>
                </a:lnTo>
                <a:close/>
                <a:moveTo>
                  <a:pt x="17680" y="0"/>
                </a:moveTo>
                <a:lnTo>
                  <a:pt x="17699" y="0"/>
                </a:lnTo>
                <a:lnTo>
                  <a:pt x="18128" y="425"/>
                </a:lnTo>
                <a:lnTo>
                  <a:pt x="17689" y="861"/>
                </a:lnTo>
                <a:lnTo>
                  <a:pt x="17251" y="425"/>
                </a:lnTo>
                <a:lnTo>
                  <a:pt x="17680" y="0"/>
                </a:lnTo>
                <a:close/>
                <a:moveTo>
                  <a:pt x="18025" y="0"/>
                </a:moveTo>
                <a:lnTo>
                  <a:pt x="18566" y="0"/>
                </a:lnTo>
                <a:lnTo>
                  <a:pt x="18295" y="269"/>
                </a:lnTo>
                <a:lnTo>
                  <a:pt x="18025" y="0"/>
                </a:lnTo>
                <a:close/>
                <a:moveTo>
                  <a:pt x="18869" y="0"/>
                </a:moveTo>
                <a:lnTo>
                  <a:pt x="18935" y="0"/>
                </a:lnTo>
                <a:lnTo>
                  <a:pt x="19363" y="425"/>
                </a:lnTo>
                <a:lnTo>
                  <a:pt x="18902" y="884"/>
                </a:lnTo>
                <a:lnTo>
                  <a:pt x="18442" y="425"/>
                </a:lnTo>
                <a:lnTo>
                  <a:pt x="18869" y="0"/>
                </a:lnTo>
                <a:close/>
                <a:moveTo>
                  <a:pt x="19215" y="0"/>
                </a:moveTo>
                <a:lnTo>
                  <a:pt x="19803" y="0"/>
                </a:lnTo>
                <a:lnTo>
                  <a:pt x="19509" y="292"/>
                </a:lnTo>
                <a:lnTo>
                  <a:pt x="19215" y="0"/>
                </a:lnTo>
                <a:close/>
                <a:moveTo>
                  <a:pt x="20058" y="0"/>
                </a:moveTo>
                <a:lnTo>
                  <a:pt x="20171" y="0"/>
                </a:lnTo>
                <a:lnTo>
                  <a:pt x="20598" y="425"/>
                </a:lnTo>
                <a:lnTo>
                  <a:pt x="20115" y="907"/>
                </a:lnTo>
                <a:lnTo>
                  <a:pt x="19631" y="425"/>
                </a:lnTo>
                <a:lnTo>
                  <a:pt x="20058" y="0"/>
                </a:lnTo>
                <a:close/>
                <a:moveTo>
                  <a:pt x="20405" y="0"/>
                </a:moveTo>
                <a:lnTo>
                  <a:pt x="21038" y="0"/>
                </a:lnTo>
                <a:lnTo>
                  <a:pt x="20722" y="315"/>
                </a:lnTo>
                <a:lnTo>
                  <a:pt x="20405" y="0"/>
                </a:lnTo>
                <a:close/>
                <a:moveTo>
                  <a:pt x="21249" y="0"/>
                </a:moveTo>
                <a:lnTo>
                  <a:pt x="21408" y="0"/>
                </a:lnTo>
                <a:lnTo>
                  <a:pt x="21835" y="425"/>
                </a:lnTo>
                <a:lnTo>
                  <a:pt x="21328" y="930"/>
                </a:lnTo>
                <a:lnTo>
                  <a:pt x="20822" y="425"/>
                </a:lnTo>
                <a:lnTo>
                  <a:pt x="21249" y="0"/>
                </a:lnTo>
                <a:close/>
                <a:moveTo>
                  <a:pt x="21594" y="0"/>
                </a:moveTo>
                <a:lnTo>
                  <a:pt x="22275" y="0"/>
                </a:lnTo>
                <a:lnTo>
                  <a:pt x="21935" y="338"/>
                </a:lnTo>
                <a:lnTo>
                  <a:pt x="21594" y="0"/>
                </a:lnTo>
                <a:close/>
                <a:moveTo>
                  <a:pt x="22438" y="0"/>
                </a:moveTo>
                <a:lnTo>
                  <a:pt x="22643" y="0"/>
                </a:lnTo>
                <a:lnTo>
                  <a:pt x="23071" y="425"/>
                </a:lnTo>
                <a:lnTo>
                  <a:pt x="22541" y="953"/>
                </a:lnTo>
                <a:lnTo>
                  <a:pt x="22011" y="425"/>
                </a:lnTo>
                <a:lnTo>
                  <a:pt x="22438" y="0"/>
                </a:lnTo>
                <a:close/>
                <a:moveTo>
                  <a:pt x="22784" y="0"/>
                </a:moveTo>
                <a:lnTo>
                  <a:pt x="23511" y="0"/>
                </a:lnTo>
                <a:lnTo>
                  <a:pt x="23148" y="361"/>
                </a:lnTo>
                <a:lnTo>
                  <a:pt x="22784" y="0"/>
                </a:lnTo>
                <a:close/>
                <a:moveTo>
                  <a:pt x="23629" y="0"/>
                </a:moveTo>
                <a:lnTo>
                  <a:pt x="23878" y="0"/>
                </a:lnTo>
                <a:lnTo>
                  <a:pt x="24307" y="425"/>
                </a:lnTo>
                <a:lnTo>
                  <a:pt x="23754" y="976"/>
                </a:lnTo>
                <a:lnTo>
                  <a:pt x="23201" y="425"/>
                </a:lnTo>
                <a:lnTo>
                  <a:pt x="23629" y="0"/>
                </a:lnTo>
                <a:close/>
                <a:moveTo>
                  <a:pt x="23974" y="0"/>
                </a:moveTo>
                <a:lnTo>
                  <a:pt x="24309" y="0"/>
                </a:lnTo>
                <a:lnTo>
                  <a:pt x="24309" y="333"/>
                </a:lnTo>
                <a:lnTo>
                  <a:pt x="23974" y="0"/>
                </a:lnTo>
                <a:close/>
                <a:moveTo>
                  <a:pt x="24309" y="518"/>
                </a:moveTo>
                <a:lnTo>
                  <a:pt x="24309" y="1539"/>
                </a:lnTo>
                <a:lnTo>
                  <a:pt x="23795" y="1028"/>
                </a:lnTo>
                <a:lnTo>
                  <a:pt x="24309" y="518"/>
                </a:lnTo>
                <a:close/>
                <a:moveTo>
                  <a:pt x="24309" y="1724"/>
                </a:moveTo>
                <a:lnTo>
                  <a:pt x="24309" y="2744"/>
                </a:lnTo>
                <a:lnTo>
                  <a:pt x="23795" y="2235"/>
                </a:lnTo>
                <a:lnTo>
                  <a:pt x="24309" y="1724"/>
                </a:lnTo>
                <a:close/>
                <a:moveTo>
                  <a:pt x="24309" y="2930"/>
                </a:moveTo>
                <a:lnTo>
                  <a:pt x="24309" y="3951"/>
                </a:lnTo>
                <a:lnTo>
                  <a:pt x="23795" y="3440"/>
                </a:lnTo>
                <a:lnTo>
                  <a:pt x="24309" y="2930"/>
                </a:lnTo>
                <a:close/>
                <a:moveTo>
                  <a:pt x="24309" y="4136"/>
                </a:moveTo>
                <a:lnTo>
                  <a:pt x="24309" y="5156"/>
                </a:lnTo>
                <a:lnTo>
                  <a:pt x="23795" y="4647"/>
                </a:lnTo>
                <a:lnTo>
                  <a:pt x="24309" y="4136"/>
                </a:lnTo>
                <a:close/>
                <a:moveTo>
                  <a:pt x="24309" y="5341"/>
                </a:moveTo>
                <a:lnTo>
                  <a:pt x="24309" y="6363"/>
                </a:lnTo>
                <a:lnTo>
                  <a:pt x="23795" y="5852"/>
                </a:lnTo>
                <a:lnTo>
                  <a:pt x="24309" y="5341"/>
                </a:lnTo>
                <a:close/>
                <a:moveTo>
                  <a:pt x="24309" y="6548"/>
                </a:moveTo>
                <a:lnTo>
                  <a:pt x="24309" y="7568"/>
                </a:lnTo>
                <a:lnTo>
                  <a:pt x="23795" y="7057"/>
                </a:lnTo>
                <a:lnTo>
                  <a:pt x="24309" y="6548"/>
                </a:lnTo>
                <a:close/>
                <a:moveTo>
                  <a:pt x="24309" y="7753"/>
                </a:moveTo>
                <a:lnTo>
                  <a:pt x="24309" y="8775"/>
                </a:lnTo>
                <a:lnTo>
                  <a:pt x="23795" y="8264"/>
                </a:lnTo>
                <a:lnTo>
                  <a:pt x="24309" y="7753"/>
                </a:lnTo>
                <a:close/>
                <a:moveTo>
                  <a:pt x="24309" y="8960"/>
                </a:moveTo>
                <a:lnTo>
                  <a:pt x="24309" y="9980"/>
                </a:lnTo>
                <a:lnTo>
                  <a:pt x="23795" y="9469"/>
                </a:lnTo>
                <a:lnTo>
                  <a:pt x="24309" y="8960"/>
                </a:lnTo>
                <a:close/>
                <a:moveTo>
                  <a:pt x="24309" y="10165"/>
                </a:moveTo>
                <a:lnTo>
                  <a:pt x="24309" y="11187"/>
                </a:lnTo>
                <a:lnTo>
                  <a:pt x="23795" y="10676"/>
                </a:lnTo>
                <a:lnTo>
                  <a:pt x="24309" y="10165"/>
                </a:lnTo>
                <a:close/>
                <a:moveTo>
                  <a:pt x="24309" y="11372"/>
                </a:moveTo>
                <a:lnTo>
                  <a:pt x="24309" y="12392"/>
                </a:lnTo>
                <a:lnTo>
                  <a:pt x="23795" y="11881"/>
                </a:lnTo>
                <a:lnTo>
                  <a:pt x="24309" y="11372"/>
                </a:lnTo>
                <a:close/>
                <a:moveTo>
                  <a:pt x="24309" y="12577"/>
                </a:moveTo>
                <a:lnTo>
                  <a:pt x="24309" y="13597"/>
                </a:lnTo>
                <a:lnTo>
                  <a:pt x="23795" y="13088"/>
                </a:lnTo>
                <a:lnTo>
                  <a:pt x="24309" y="12577"/>
                </a:lnTo>
                <a:close/>
                <a:moveTo>
                  <a:pt x="24309" y="13782"/>
                </a:moveTo>
                <a:lnTo>
                  <a:pt x="24309" y="13984"/>
                </a:lnTo>
                <a:lnTo>
                  <a:pt x="24106" y="13984"/>
                </a:lnTo>
                <a:lnTo>
                  <a:pt x="24309" y="13782"/>
                </a:lnTo>
                <a:close/>
                <a:moveTo>
                  <a:pt x="24012" y="13984"/>
                </a:moveTo>
                <a:lnTo>
                  <a:pt x="23497" y="13984"/>
                </a:lnTo>
                <a:lnTo>
                  <a:pt x="23201" y="13690"/>
                </a:lnTo>
                <a:lnTo>
                  <a:pt x="23754" y="13140"/>
                </a:lnTo>
                <a:lnTo>
                  <a:pt x="24307" y="13690"/>
                </a:lnTo>
                <a:lnTo>
                  <a:pt x="24012" y="13984"/>
                </a:lnTo>
                <a:close/>
                <a:moveTo>
                  <a:pt x="23378" y="13984"/>
                </a:moveTo>
                <a:lnTo>
                  <a:pt x="22917" y="13984"/>
                </a:lnTo>
                <a:lnTo>
                  <a:pt x="23148" y="13755"/>
                </a:lnTo>
                <a:lnTo>
                  <a:pt x="23378" y="13984"/>
                </a:lnTo>
                <a:close/>
                <a:moveTo>
                  <a:pt x="22775" y="13984"/>
                </a:moveTo>
                <a:lnTo>
                  <a:pt x="22306" y="13984"/>
                </a:lnTo>
                <a:lnTo>
                  <a:pt x="22011" y="13690"/>
                </a:lnTo>
                <a:lnTo>
                  <a:pt x="22541" y="13163"/>
                </a:lnTo>
                <a:lnTo>
                  <a:pt x="23071" y="13690"/>
                </a:lnTo>
                <a:lnTo>
                  <a:pt x="22775" y="13984"/>
                </a:lnTo>
                <a:close/>
                <a:moveTo>
                  <a:pt x="22141" y="13984"/>
                </a:moveTo>
                <a:lnTo>
                  <a:pt x="21728" y="13984"/>
                </a:lnTo>
                <a:lnTo>
                  <a:pt x="21935" y="13778"/>
                </a:lnTo>
                <a:lnTo>
                  <a:pt x="22141" y="13984"/>
                </a:lnTo>
                <a:close/>
                <a:moveTo>
                  <a:pt x="21540" y="13984"/>
                </a:moveTo>
                <a:lnTo>
                  <a:pt x="21117" y="13984"/>
                </a:lnTo>
                <a:lnTo>
                  <a:pt x="20822" y="13690"/>
                </a:lnTo>
                <a:lnTo>
                  <a:pt x="21328" y="13186"/>
                </a:lnTo>
                <a:lnTo>
                  <a:pt x="21835" y="13690"/>
                </a:lnTo>
                <a:lnTo>
                  <a:pt x="21540" y="13984"/>
                </a:lnTo>
                <a:close/>
                <a:moveTo>
                  <a:pt x="20906" y="13984"/>
                </a:moveTo>
                <a:lnTo>
                  <a:pt x="20537" y="13984"/>
                </a:lnTo>
                <a:lnTo>
                  <a:pt x="20722" y="13800"/>
                </a:lnTo>
                <a:lnTo>
                  <a:pt x="20906" y="13984"/>
                </a:lnTo>
                <a:close/>
                <a:moveTo>
                  <a:pt x="20303" y="13984"/>
                </a:moveTo>
                <a:lnTo>
                  <a:pt x="19926" y="13984"/>
                </a:lnTo>
                <a:lnTo>
                  <a:pt x="19631" y="13690"/>
                </a:lnTo>
                <a:lnTo>
                  <a:pt x="20115" y="13209"/>
                </a:lnTo>
                <a:lnTo>
                  <a:pt x="20598" y="13690"/>
                </a:lnTo>
                <a:lnTo>
                  <a:pt x="20303" y="13984"/>
                </a:lnTo>
                <a:close/>
                <a:moveTo>
                  <a:pt x="19671" y="13984"/>
                </a:moveTo>
                <a:lnTo>
                  <a:pt x="19348" y="13984"/>
                </a:lnTo>
                <a:lnTo>
                  <a:pt x="19509" y="13823"/>
                </a:lnTo>
                <a:lnTo>
                  <a:pt x="19671" y="13984"/>
                </a:lnTo>
                <a:close/>
                <a:moveTo>
                  <a:pt x="19068" y="13984"/>
                </a:moveTo>
                <a:lnTo>
                  <a:pt x="18737" y="13984"/>
                </a:lnTo>
                <a:lnTo>
                  <a:pt x="18442" y="13690"/>
                </a:lnTo>
                <a:lnTo>
                  <a:pt x="18903" y="13231"/>
                </a:lnTo>
                <a:lnTo>
                  <a:pt x="19363" y="13690"/>
                </a:lnTo>
                <a:lnTo>
                  <a:pt x="19068" y="13984"/>
                </a:lnTo>
                <a:close/>
                <a:moveTo>
                  <a:pt x="18434" y="13984"/>
                </a:moveTo>
                <a:lnTo>
                  <a:pt x="18157" y="13984"/>
                </a:lnTo>
                <a:lnTo>
                  <a:pt x="18295" y="13846"/>
                </a:lnTo>
                <a:lnTo>
                  <a:pt x="18434" y="13984"/>
                </a:lnTo>
                <a:close/>
                <a:moveTo>
                  <a:pt x="17832" y="13984"/>
                </a:moveTo>
                <a:lnTo>
                  <a:pt x="17548" y="13984"/>
                </a:lnTo>
                <a:lnTo>
                  <a:pt x="17251" y="13690"/>
                </a:lnTo>
                <a:lnTo>
                  <a:pt x="17689" y="13254"/>
                </a:lnTo>
                <a:lnTo>
                  <a:pt x="18128" y="13690"/>
                </a:lnTo>
                <a:lnTo>
                  <a:pt x="17832" y="13984"/>
                </a:lnTo>
                <a:close/>
                <a:moveTo>
                  <a:pt x="17199" y="13984"/>
                </a:moveTo>
                <a:lnTo>
                  <a:pt x="16968" y="13984"/>
                </a:lnTo>
                <a:lnTo>
                  <a:pt x="17083" y="13869"/>
                </a:lnTo>
                <a:lnTo>
                  <a:pt x="17199" y="13984"/>
                </a:lnTo>
                <a:close/>
                <a:moveTo>
                  <a:pt x="16596" y="13984"/>
                </a:moveTo>
                <a:lnTo>
                  <a:pt x="16357" y="13984"/>
                </a:lnTo>
                <a:lnTo>
                  <a:pt x="16062" y="13690"/>
                </a:lnTo>
                <a:lnTo>
                  <a:pt x="16477" y="13277"/>
                </a:lnTo>
                <a:lnTo>
                  <a:pt x="16891" y="13690"/>
                </a:lnTo>
                <a:lnTo>
                  <a:pt x="16596" y="13984"/>
                </a:lnTo>
                <a:close/>
                <a:moveTo>
                  <a:pt x="15962" y="13984"/>
                </a:moveTo>
                <a:lnTo>
                  <a:pt x="15777" y="13984"/>
                </a:lnTo>
                <a:lnTo>
                  <a:pt x="15869" y="13892"/>
                </a:lnTo>
                <a:lnTo>
                  <a:pt x="15962" y="13984"/>
                </a:lnTo>
                <a:close/>
                <a:moveTo>
                  <a:pt x="15360" y="13984"/>
                </a:moveTo>
                <a:lnTo>
                  <a:pt x="15168" y="13984"/>
                </a:lnTo>
                <a:lnTo>
                  <a:pt x="14873" y="13690"/>
                </a:lnTo>
                <a:lnTo>
                  <a:pt x="15263" y="13300"/>
                </a:lnTo>
                <a:lnTo>
                  <a:pt x="15656" y="13690"/>
                </a:lnTo>
                <a:lnTo>
                  <a:pt x="15360" y="13984"/>
                </a:lnTo>
                <a:close/>
                <a:moveTo>
                  <a:pt x="14726" y="13984"/>
                </a:moveTo>
                <a:lnTo>
                  <a:pt x="14588" y="13984"/>
                </a:lnTo>
                <a:lnTo>
                  <a:pt x="14657" y="13915"/>
                </a:lnTo>
                <a:lnTo>
                  <a:pt x="14726" y="13984"/>
                </a:lnTo>
                <a:close/>
                <a:moveTo>
                  <a:pt x="14123" y="13984"/>
                </a:moveTo>
                <a:lnTo>
                  <a:pt x="13977" y="13984"/>
                </a:lnTo>
                <a:lnTo>
                  <a:pt x="13682" y="13690"/>
                </a:lnTo>
                <a:lnTo>
                  <a:pt x="14051" y="13323"/>
                </a:lnTo>
                <a:lnTo>
                  <a:pt x="14419" y="13690"/>
                </a:lnTo>
                <a:lnTo>
                  <a:pt x="14123" y="13984"/>
                </a:lnTo>
                <a:close/>
                <a:moveTo>
                  <a:pt x="13491" y="13984"/>
                </a:moveTo>
                <a:lnTo>
                  <a:pt x="13399" y="13984"/>
                </a:lnTo>
                <a:lnTo>
                  <a:pt x="13445" y="13938"/>
                </a:lnTo>
                <a:lnTo>
                  <a:pt x="13491" y="13984"/>
                </a:lnTo>
                <a:close/>
                <a:moveTo>
                  <a:pt x="12888" y="13984"/>
                </a:moveTo>
                <a:lnTo>
                  <a:pt x="12788" y="13984"/>
                </a:lnTo>
                <a:lnTo>
                  <a:pt x="12493" y="13690"/>
                </a:lnTo>
                <a:lnTo>
                  <a:pt x="12837" y="13346"/>
                </a:lnTo>
                <a:lnTo>
                  <a:pt x="13183" y="13690"/>
                </a:lnTo>
                <a:lnTo>
                  <a:pt x="12888" y="13984"/>
                </a:lnTo>
                <a:close/>
                <a:moveTo>
                  <a:pt x="12254" y="13984"/>
                </a:moveTo>
                <a:lnTo>
                  <a:pt x="12208" y="13984"/>
                </a:lnTo>
                <a:lnTo>
                  <a:pt x="12231" y="13961"/>
                </a:lnTo>
                <a:lnTo>
                  <a:pt x="12254" y="13984"/>
                </a:lnTo>
                <a:close/>
                <a:moveTo>
                  <a:pt x="11653" y="13984"/>
                </a:moveTo>
                <a:lnTo>
                  <a:pt x="11597" y="13984"/>
                </a:lnTo>
                <a:lnTo>
                  <a:pt x="11302" y="13690"/>
                </a:lnTo>
                <a:lnTo>
                  <a:pt x="11625" y="13369"/>
                </a:lnTo>
                <a:lnTo>
                  <a:pt x="11948" y="13690"/>
                </a:lnTo>
                <a:lnTo>
                  <a:pt x="11653" y="13984"/>
                </a:lnTo>
                <a:close/>
                <a:moveTo>
                  <a:pt x="11019" y="13984"/>
                </a:moveTo>
                <a:lnTo>
                  <a:pt x="11019" y="13984"/>
                </a:lnTo>
                <a:lnTo>
                  <a:pt x="11019" y="13984"/>
                </a:lnTo>
                <a:lnTo>
                  <a:pt x="11019" y="13984"/>
                </a:lnTo>
                <a:close/>
                <a:moveTo>
                  <a:pt x="10416" y="13984"/>
                </a:moveTo>
                <a:lnTo>
                  <a:pt x="10408" y="13984"/>
                </a:lnTo>
                <a:lnTo>
                  <a:pt x="10113" y="13690"/>
                </a:lnTo>
                <a:lnTo>
                  <a:pt x="10413" y="13392"/>
                </a:lnTo>
                <a:lnTo>
                  <a:pt x="10711" y="13690"/>
                </a:lnTo>
                <a:lnTo>
                  <a:pt x="10416" y="13984"/>
                </a:lnTo>
                <a:close/>
                <a:moveTo>
                  <a:pt x="23148" y="1566"/>
                </a:moveTo>
                <a:lnTo>
                  <a:pt x="22606" y="1028"/>
                </a:lnTo>
                <a:lnTo>
                  <a:pt x="23148" y="489"/>
                </a:lnTo>
                <a:lnTo>
                  <a:pt x="23689" y="1028"/>
                </a:lnTo>
                <a:lnTo>
                  <a:pt x="23148" y="1566"/>
                </a:lnTo>
                <a:close/>
                <a:moveTo>
                  <a:pt x="21935" y="1543"/>
                </a:moveTo>
                <a:lnTo>
                  <a:pt x="21415" y="1028"/>
                </a:lnTo>
                <a:lnTo>
                  <a:pt x="21935" y="512"/>
                </a:lnTo>
                <a:lnTo>
                  <a:pt x="22454" y="1028"/>
                </a:lnTo>
                <a:lnTo>
                  <a:pt x="21935" y="1543"/>
                </a:lnTo>
                <a:close/>
                <a:moveTo>
                  <a:pt x="20722" y="1522"/>
                </a:moveTo>
                <a:lnTo>
                  <a:pt x="20226" y="1028"/>
                </a:lnTo>
                <a:lnTo>
                  <a:pt x="20722" y="535"/>
                </a:lnTo>
                <a:lnTo>
                  <a:pt x="21217" y="1028"/>
                </a:lnTo>
                <a:lnTo>
                  <a:pt x="20722" y="1522"/>
                </a:lnTo>
                <a:close/>
                <a:moveTo>
                  <a:pt x="19509" y="1497"/>
                </a:moveTo>
                <a:lnTo>
                  <a:pt x="19037" y="1028"/>
                </a:lnTo>
                <a:lnTo>
                  <a:pt x="19509" y="558"/>
                </a:lnTo>
                <a:lnTo>
                  <a:pt x="19982" y="1028"/>
                </a:lnTo>
                <a:lnTo>
                  <a:pt x="19509" y="1497"/>
                </a:lnTo>
                <a:close/>
                <a:moveTo>
                  <a:pt x="18295" y="1476"/>
                </a:moveTo>
                <a:lnTo>
                  <a:pt x="17846" y="1028"/>
                </a:lnTo>
                <a:lnTo>
                  <a:pt x="18295" y="581"/>
                </a:lnTo>
                <a:lnTo>
                  <a:pt x="18745" y="1028"/>
                </a:lnTo>
                <a:lnTo>
                  <a:pt x="18295" y="1476"/>
                </a:lnTo>
                <a:close/>
                <a:moveTo>
                  <a:pt x="17083" y="1453"/>
                </a:moveTo>
                <a:lnTo>
                  <a:pt x="16657" y="1028"/>
                </a:lnTo>
                <a:lnTo>
                  <a:pt x="17083" y="604"/>
                </a:lnTo>
                <a:lnTo>
                  <a:pt x="17509" y="1028"/>
                </a:lnTo>
                <a:lnTo>
                  <a:pt x="17083" y="1453"/>
                </a:lnTo>
                <a:close/>
                <a:moveTo>
                  <a:pt x="15869" y="1429"/>
                </a:moveTo>
                <a:lnTo>
                  <a:pt x="15466" y="1028"/>
                </a:lnTo>
                <a:lnTo>
                  <a:pt x="15869" y="627"/>
                </a:lnTo>
                <a:lnTo>
                  <a:pt x="16274" y="1028"/>
                </a:lnTo>
                <a:lnTo>
                  <a:pt x="15869" y="1429"/>
                </a:lnTo>
                <a:close/>
                <a:moveTo>
                  <a:pt x="14657" y="1407"/>
                </a:moveTo>
                <a:lnTo>
                  <a:pt x="14277" y="1028"/>
                </a:lnTo>
                <a:lnTo>
                  <a:pt x="14657" y="650"/>
                </a:lnTo>
                <a:lnTo>
                  <a:pt x="15037" y="1028"/>
                </a:lnTo>
                <a:lnTo>
                  <a:pt x="14657" y="1407"/>
                </a:lnTo>
                <a:close/>
                <a:moveTo>
                  <a:pt x="13445" y="1384"/>
                </a:moveTo>
                <a:lnTo>
                  <a:pt x="13087" y="1028"/>
                </a:lnTo>
                <a:lnTo>
                  <a:pt x="13445" y="673"/>
                </a:lnTo>
                <a:lnTo>
                  <a:pt x="13802" y="1028"/>
                </a:lnTo>
                <a:lnTo>
                  <a:pt x="13445" y="1384"/>
                </a:lnTo>
                <a:close/>
                <a:moveTo>
                  <a:pt x="12231" y="1361"/>
                </a:moveTo>
                <a:lnTo>
                  <a:pt x="11897" y="1028"/>
                </a:lnTo>
                <a:lnTo>
                  <a:pt x="12231" y="696"/>
                </a:lnTo>
                <a:lnTo>
                  <a:pt x="12565" y="1028"/>
                </a:lnTo>
                <a:lnTo>
                  <a:pt x="12231" y="1361"/>
                </a:lnTo>
                <a:close/>
                <a:moveTo>
                  <a:pt x="11019" y="1338"/>
                </a:moveTo>
                <a:lnTo>
                  <a:pt x="10708" y="1028"/>
                </a:lnTo>
                <a:lnTo>
                  <a:pt x="11019" y="719"/>
                </a:lnTo>
                <a:lnTo>
                  <a:pt x="11330" y="1028"/>
                </a:lnTo>
                <a:lnTo>
                  <a:pt x="11019" y="1338"/>
                </a:lnTo>
                <a:close/>
                <a:moveTo>
                  <a:pt x="9805" y="1315"/>
                </a:moveTo>
                <a:lnTo>
                  <a:pt x="9518" y="1028"/>
                </a:lnTo>
                <a:lnTo>
                  <a:pt x="9805" y="742"/>
                </a:lnTo>
                <a:lnTo>
                  <a:pt x="10094" y="1028"/>
                </a:lnTo>
                <a:lnTo>
                  <a:pt x="9805" y="1315"/>
                </a:lnTo>
                <a:close/>
                <a:moveTo>
                  <a:pt x="8593" y="1292"/>
                </a:moveTo>
                <a:lnTo>
                  <a:pt x="8328" y="1028"/>
                </a:lnTo>
                <a:lnTo>
                  <a:pt x="8593" y="765"/>
                </a:lnTo>
                <a:lnTo>
                  <a:pt x="8858" y="1028"/>
                </a:lnTo>
                <a:lnTo>
                  <a:pt x="8593" y="1292"/>
                </a:lnTo>
                <a:close/>
                <a:moveTo>
                  <a:pt x="7381" y="1269"/>
                </a:moveTo>
                <a:lnTo>
                  <a:pt x="7138" y="1028"/>
                </a:lnTo>
                <a:lnTo>
                  <a:pt x="7381" y="788"/>
                </a:lnTo>
                <a:lnTo>
                  <a:pt x="7622" y="1028"/>
                </a:lnTo>
                <a:lnTo>
                  <a:pt x="7381" y="1269"/>
                </a:lnTo>
                <a:close/>
                <a:moveTo>
                  <a:pt x="6167" y="1247"/>
                </a:moveTo>
                <a:lnTo>
                  <a:pt x="5948" y="1028"/>
                </a:lnTo>
                <a:lnTo>
                  <a:pt x="6167" y="811"/>
                </a:lnTo>
                <a:lnTo>
                  <a:pt x="6385" y="1028"/>
                </a:lnTo>
                <a:lnTo>
                  <a:pt x="6167" y="1247"/>
                </a:lnTo>
                <a:close/>
                <a:moveTo>
                  <a:pt x="4955" y="1224"/>
                </a:moveTo>
                <a:lnTo>
                  <a:pt x="4758" y="1028"/>
                </a:lnTo>
                <a:lnTo>
                  <a:pt x="4955" y="834"/>
                </a:lnTo>
                <a:lnTo>
                  <a:pt x="5150" y="1028"/>
                </a:lnTo>
                <a:lnTo>
                  <a:pt x="4955" y="1224"/>
                </a:lnTo>
                <a:close/>
                <a:moveTo>
                  <a:pt x="3741" y="1201"/>
                </a:moveTo>
                <a:lnTo>
                  <a:pt x="3569" y="1028"/>
                </a:lnTo>
                <a:lnTo>
                  <a:pt x="3741" y="857"/>
                </a:lnTo>
                <a:lnTo>
                  <a:pt x="3915" y="1028"/>
                </a:lnTo>
                <a:lnTo>
                  <a:pt x="3741" y="1201"/>
                </a:lnTo>
                <a:close/>
                <a:moveTo>
                  <a:pt x="2529" y="1178"/>
                </a:moveTo>
                <a:lnTo>
                  <a:pt x="2379" y="1029"/>
                </a:lnTo>
                <a:lnTo>
                  <a:pt x="2529" y="879"/>
                </a:lnTo>
                <a:lnTo>
                  <a:pt x="2678" y="1028"/>
                </a:lnTo>
                <a:lnTo>
                  <a:pt x="2529" y="1178"/>
                </a:lnTo>
                <a:close/>
                <a:moveTo>
                  <a:pt x="1316" y="1155"/>
                </a:moveTo>
                <a:lnTo>
                  <a:pt x="1189" y="1028"/>
                </a:lnTo>
                <a:lnTo>
                  <a:pt x="1315" y="902"/>
                </a:lnTo>
                <a:lnTo>
                  <a:pt x="1443" y="1028"/>
                </a:lnTo>
                <a:lnTo>
                  <a:pt x="1316" y="1155"/>
                </a:lnTo>
                <a:close/>
                <a:moveTo>
                  <a:pt x="103" y="1132"/>
                </a:moveTo>
                <a:lnTo>
                  <a:pt x="0" y="1028"/>
                </a:lnTo>
                <a:lnTo>
                  <a:pt x="103" y="925"/>
                </a:lnTo>
                <a:lnTo>
                  <a:pt x="206" y="1028"/>
                </a:lnTo>
                <a:lnTo>
                  <a:pt x="103" y="1132"/>
                </a:lnTo>
                <a:close/>
                <a:moveTo>
                  <a:pt x="23148" y="2773"/>
                </a:moveTo>
                <a:lnTo>
                  <a:pt x="22606" y="2235"/>
                </a:lnTo>
                <a:lnTo>
                  <a:pt x="23148" y="1696"/>
                </a:lnTo>
                <a:lnTo>
                  <a:pt x="23689" y="2235"/>
                </a:lnTo>
                <a:lnTo>
                  <a:pt x="23148" y="2773"/>
                </a:lnTo>
                <a:close/>
                <a:moveTo>
                  <a:pt x="21935" y="2750"/>
                </a:moveTo>
                <a:lnTo>
                  <a:pt x="21415" y="2235"/>
                </a:lnTo>
                <a:lnTo>
                  <a:pt x="21935" y="1719"/>
                </a:lnTo>
                <a:lnTo>
                  <a:pt x="22454" y="2235"/>
                </a:lnTo>
                <a:lnTo>
                  <a:pt x="21935" y="2750"/>
                </a:lnTo>
                <a:close/>
                <a:moveTo>
                  <a:pt x="20722" y="2727"/>
                </a:moveTo>
                <a:lnTo>
                  <a:pt x="20226" y="2235"/>
                </a:lnTo>
                <a:lnTo>
                  <a:pt x="20722" y="1742"/>
                </a:lnTo>
                <a:lnTo>
                  <a:pt x="21217" y="2235"/>
                </a:lnTo>
                <a:lnTo>
                  <a:pt x="20722" y="2727"/>
                </a:lnTo>
                <a:close/>
                <a:moveTo>
                  <a:pt x="19509" y="2704"/>
                </a:moveTo>
                <a:lnTo>
                  <a:pt x="19037" y="2235"/>
                </a:lnTo>
                <a:lnTo>
                  <a:pt x="19509" y="1765"/>
                </a:lnTo>
                <a:lnTo>
                  <a:pt x="19982" y="2235"/>
                </a:lnTo>
                <a:lnTo>
                  <a:pt x="19509" y="2704"/>
                </a:lnTo>
                <a:close/>
                <a:moveTo>
                  <a:pt x="18295" y="2681"/>
                </a:moveTo>
                <a:lnTo>
                  <a:pt x="17846" y="2235"/>
                </a:lnTo>
                <a:lnTo>
                  <a:pt x="18295" y="1788"/>
                </a:lnTo>
                <a:lnTo>
                  <a:pt x="18745" y="2235"/>
                </a:lnTo>
                <a:lnTo>
                  <a:pt x="18295" y="2681"/>
                </a:lnTo>
                <a:close/>
                <a:moveTo>
                  <a:pt x="17083" y="2658"/>
                </a:moveTo>
                <a:lnTo>
                  <a:pt x="16657" y="2235"/>
                </a:lnTo>
                <a:lnTo>
                  <a:pt x="17083" y="1811"/>
                </a:lnTo>
                <a:lnTo>
                  <a:pt x="17509" y="2235"/>
                </a:lnTo>
                <a:lnTo>
                  <a:pt x="17083" y="2658"/>
                </a:lnTo>
                <a:close/>
                <a:moveTo>
                  <a:pt x="15869" y="2635"/>
                </a:moveTo>
                <a:lnTo>
                  <a:pt x="15466" y="2235"/>
                </a:lnTo>
                <a:lnTo>
                  <a:pt x="15869" y="1834"/>
                </a:lnTo>
                <a:lnTo>
                  <a:pt x="16274" y="2235"/>
                </a:lnTo>
                <a:lnTo>
                  <a:pt x="15869" y="2635"/>
                </a:lnTo>
                <a:close/>
                <a:moveTo>
                  <a:pt x="14657" y="2612"/>
                </a:moveTo>
                <a:lnTo>
                  <a:pt x="14277" y="2235"/>
                </a:lnTo>
                <a:lnTo>
                  <a:pt x="14657" y="1857"/>
                </a:lnTo>
                <a:lnTo>
                  <a:pt x="15037" y="2235"/>
                </a:lnTo>
                <a:lnTo>
                  <a:pt x="14657" y="2612"/>
                </a:lnTo>
                <a:close/>
                <a:moveTo>
                  <a:pt x="13445" y="2589"/>
                </a:moveTo>
                <a:lnTo>
                  <a:pt x="13087" y="2235"/>
                </a:lnTo>
                <a:lnTo>
                  <a:pt x="13445" y="1880"/>
                </a:lnTo>
                <a:lnTo>
                  <a:pt x="13802" y="2235"/>
                </a:lnTo>
                <a:lnTo>
                  <a:pt x="13445" y="2589"/>
                </a:lnTo>
                <a:close/>
                <a:moveTo>
                  <a:pt x="12231" y="2566"/>
                </a:moveTo>
                <a:lnTo>
                  <a:pt x="11897" y="2235"/>
                </a:lnTo>
                <a:lnTo>
                  <a:pt x="12231" y="1903"/>
                </a:lnTo>
                <a:lnTo>
                  <a:pt x="12565" y="2235"/>
                </a:lnTo>
                <a:lnTo>
                  <a:pt x="12231" y="2566"/>
                </a:lnTo>
                <a:close/>
                <a:moveTo>
                  <a:pt x="11019" y="2544"/>
                </a:moveTo>
                <a:lnTo>
                  <a:pt x="10708" y="2235"/>
                </a:lnTo>
                <a:lnTo>
                  <a:pt x="11019" y="1926"/>
                </a:lnTo>
                <a:lnTo>
                  <a:pt x="11330" y="2235"/>
                </a:lnTo>
                <a:lnTo>
                  <a:pt x="11019" y="2544"/>
                </a:lnTo>
                <a:close/>
                <a:moveTo>
                  <a:pt x="9805" y="2521"/>
                </a:moveTo>
                <a:lnTo>
                  <a:pt x="9518" y="2235"/>
                </a:lnTo>
                <a:lnTo>
                  <a:pt x="9805" y="1949"/>
                </a:lnTo>
                <a:lnTo>
                  <a:pt x="10094" y="2235"/>
                </a:lnTo>
                <a:lnTo>
                  <a:pt x="9805" y="2521"/>
                </a:lnTo>
                <a:close/>
                <a:moveTo>
                  <a:pt x="8593" y="2498"/>
                </a:moveTo>
                <a:lnTo>
                  <a:pt x="8328" y="2235"/>
                </a:lnTo>
                <a:lnTo>
                  <a:pt x="8593" y="1971"/>
                </a:lnTo>
                <a:lnTo>
                  <a:pt x="8858" y="2235"/>
                </a:lnTo>
                <a:lnTo>
                  <a:pt x="8593" y="2498"/>
                </a:lnTo>
                <a:close/>
                <a:moveTo>
                  <a:pt x="7381" y="2475"/>
                </a:moveTo>
                <a:lnTo>
                  <a:pt x="7138" y="2235"/>
                </a:lnTo>
                <a:lnTo>
                  <a:pt x="7381" y="1994"/>
                </a:lnTo>
                <a:lnTo>
                  <a:pt x="7622" y="2235"/>
                </a:lnTo>
                <a:lnTo>
                  <a:pt x="7381" y="2475"/>
                </a:lnTo>
                <a:close/>
                <a:moveTo>
                  <a:pt x="6167" y="2452"/>
                </a:moveTo>
                <a:lnTo>
                  <a:pt x="5948" y="2235"/>
                </a:lnTo>
                <a:lnTo>
                  <a:pt x="6167" y="2016"/>
                </a:lnTo>
                <a:lnTo>
                  <a:pt x="6385" y="2235"/>
                </a:lnTo>
                <a:lnTo>
                  <a:pt x="6167" y="2452"/>
                </a:lnTo>
                <a:close/>
                <a:moveTo>
                  <a:pt x="4955" y="2429"/>
                </a:moveTo>
                <a:lnTo>
                  <a:pt x="4758" y="2235"/>
                </a:lnTo>
                <a:lnTo>
                  <a:pt x="4955" y="2040"/>
                </a:lnTo>
                <a:lnTo>
                  <a:pt x="5150" y="2235"/>
                </a:lnTo>
                <a:lnTo>
                  <a:pt x="4955" y="2429"/>
                </a:lnTo>
                <a:close/>
                <a:moveTo>
                  <a:pt x="3741" y="2406"/>
                </a:moveTo>
                <a:lnTo>
                  <a:pt x="3569" y="2235"/>
                </a:lnTo>
                <a:lnTo>
                  <a:pt x="3741" y="2063"/>
                </a:lnTo>
                <a:lnTo>
                  <a:pt x="3915" y="2235"/>
                </a:lnTo>
                <a:lnTo>
                  <a:pt x="3741" y="2406"/>
                </a:lnTo>
                <a:close/>
                <a:moveTo>
                  <a:pt x="2529" y="2383"/>
                </a:moveTo>
                <a:lnTo>
                  <a:pt x="2379" y="2235"/>
                </a:lnTo>
                <a:lnTo>
                  <a:pt x="2529" y="2086"/>
                </a:lnTo>
                <a:lnTo>
                  <a:pt x="2678" y="2235"/>
                </a:lnTo>
                <a:lnTo>
                  <a:pt x="2529" y="2383"/>
                </a:lnTo>
                <a:close/>
                <a:moveTo>
                  <a:pt x="1316" y="2360"/>
                </a:moveTo>
                <a:lnTo>
                  <a:pt x="1189" y="2235"/>
                </a:lnTo>
                <a:lnTo>
                  <a:pt x="1316" y="2109"/>
                </a:lnTo>
                <a:lnTo>
                  <a:pt x="1443" y="2235"/>
                </a:lnTo>
                <a:lnTo>
                  <a:pt x="1316" y="2360"/>
                </a:lnTo>
                <a:close/>
                <a:moveTo>
                  <a:pt x="103" y="2337"/>
                </a:moveTo>
                <a:lnTo>
                  <a:pt x="0" y="2235"/>
                </a:lnTo>
                <a:lnTo>
                  <a:pt x="103" y="2131"/>
                </a:lnTo>
                <a:lnTo>
                  <a:pt x="206" y="2235"/>
                </a:lnTo>
                <a:lnTo>
                  <a:pt x="103" y="2337"/>
                </a:lnTo>
                <a:close/>
                <a:moveTo>
                  <a:pt x="23148" y="3978"/>
                </a:moveTo>
                <a:lnTo>
                  <a:pt x="22606" y="3440"/>
                </a:lnTo>
                <a:lnTo>
                  <a:pt x="23148" y="2901"/>
                </a:lnTo>
                <a:lnTo>
                  <a:pt x="23689" y="3440"/>
                </a:lnTo>
                <a:lnTo>
                  <a:pt x="23148" y="3978"/>
                </a:lnTo>
                <a:close/>
                <a:moveTo>
                  <a:pt x="21935" y="3955"/>
                </a:moveTo>
                <a:lnTo>
                  <a:pt x="21417" y="3440"/>
                </a:lnTo>
                <a:lnTo>
                  <a:pt x="21935" y="2924"/>
                </a:lnTo>
                <a:lnTo>
                  <a:pt x="22454" y="3440"/>
                </a:lnTo>
                <a:lnTo>
                  <a:pt x="21935" y="3955"/>
                </a:lnTo>
                <a:close/>
                <a:moveTo>
                  <a:pt x="20722" y="3932"/>
                </a:moveTo>
                <a:lnTo>
                  <a:pt x="20226" y="3440"/>
                </a:lnTo>
                <a:lnTo>
                  <a:pt x="20722" y="2947"/>
                </a:lnTo>
                <a:lnTo>
                  <a:pt x="21217" y="3440"/>
                </a:lnTo>
                <a:lnTo>
                  <a:pt x="20722" y="3932"/>
                </a:lnTo>
                <a:close/>
                <a:moveTo>
                  <a:pt x="19509" y="3909"/>
                </a:moveTo>
                <a:lnTo>
                  <a:pt x="19037" y="3440"/>
                </a:lnTo>
                <a:lnTo>
                  <a:pt x="19509" y="2970"/>
                </a:lnTo>
                <a:lnTo>
                  <a:pt x="19982" y="3440"/>
                </a:lnTo>
                <a:lnTo>
                  <a:pt x="19509" y="3909"/>
                </a:lnTo>
                <a:close/>
                <a:moveTo>
                  <a:pt x="18295" y="3886"/>
                </a:moveTo>
                <a:lnTo>
                  <a:pt x="17846" y="3440"/>
                </a:lnTo>
                <a:lnTo>
                  <a:pt x="18295" y="2993"/>
                </a:lnTo>
                <a:lnTo>
                  <a:pt x="18745" y="3440"/>
                </a:lnTo>
                <a:lnTo>
                  <a:pt x="18295" y="3886"/>
                </a:lnTo>
                <a:close/>
                <a:moveTo>
                  <a:pt x="17083" y="3863"/>
                </a:moveTo>
                <a:lnTo>
                  <a:pt x="16657" y="3440"/>
                </a:lnTo>
                <a:lnTo>
                  <a:pt x="17083" y="3016"/>
                </a:lnTo>
                <a:lnTo>
                  <a:pt x="17509" y="3440"/>
                </a:lnTo>
                <a:lnTo>
                  <a:pt x="17083" y="3863"/>
                </a:lnTo>
                <a:close/>
                <a:moveTo>
                  <a:pt x="15869" y="3841"/>
                </a:moveTo>
                <a:lnTo>
                  <a:pt x="15466" y="3440"/>
                </a:lnTo>
                <a:lnTo>
                  <a:pt x="15869" y="3039"/>
                </a:lnTo>
                <a:lnTo>
                  <a:pt x="16274" y="3440"/>
                </a:lnTo>
                <a:lnTo>
                  <a:pt x="15869" y="3841"/>
                </a:lnTo>
                <a:close/>
                <a:moveTo>
                  <a:pt x="14657" y="3818"/>
                </a:moveTo>
                <a:lnTo>
                  <a:pt x="14277" y="3440"/>
                </a:lnTo>
                <a:lnTo>
                  <a:pt x="14657" y="3062"/>
                </a:lnTo>
                <a:lnTo>
                  <a:pt x="15037" y="3440"/>
                </a:lnTo>
                <a:lnTo>
                  <a:pt x="14657" y="3818"/>
                </a:lnTo>
                <a:close/>
                <a:moveTo>
                  <a:pt x="13445" y="3795"/>
                </a:moveTo>
                <a:lnTo>
                  <a:pt x="13087" y="3440"/>
                </a:lnTo>
                <a:lnTo>
                  <a:pt x="13445" y="3085"/>
                </a:lnTo>
                <a:lnTo>
                  <a:pt x="13802" y="3440"/>
                </a:lnTo>
                <a:lnTo>
                  <a:pt x="13445" y="3795"/>
                </a:lnTo>
                <a:close/>
                <a:moveTo>
                  <a:pt x="12231" y="3773"/>
                </a:moveTo>
                <a:lnTo>
                  <a:pt x="11897" y="3440"/>
                </a:lnTo>
                <a:lnTo>
                  <a:pt x="12231" y="3108"/>
                </a:lnTo>
                <a:lnTo>
                  <a:pt x="12565" y="3440"/>
                </a:lnTo>
                <a:lnTo>
                  <a:pt x="12231" y="3773"/>
                </a:lnTo>
                <a:close/>
                <a:moveTo>
                  <a:pt x="11019" y="3750"/>
                </a:moveTo>
                <a:lnTo>
                  <a:pt x="10708" y="3440"/>
                </a:lnTo>
                <a:lnTo>
                  <a:pt x="11019" y="3131"/>
                </a:lnTo>
                <a:lnTo>
                  <a:pt x="11330" y="3440"/>
                </a:lnTo>
                <a:lnTo>
                  <a:pt x="11019" y="3750"/>
                </a:lnTo>
                <a:close/>
                <a:moveTo>
                  <a:pt x="9805" y="3727"/>
                </a:moveTo>
                <a:lnTo>
                  <a:pt x="9518" y="3440"/>
                </a:lnTo>
                <a:lnTo>
                  <a:pt x="9805" y="3154"/>
                </a:lnTo>
                <a:lnTo>
                  <a:pt x="10094" y="3440"/>
                </a:lnTo>
                <a:lnTo>
                  <a:pt x="9805" y="3727"/>
                </a:lnTo>
                <a:close/>
                <a:moveTo>
                  <a:pt x="8593" y="3704"/>
                </a:moveTo>
                <a:lnTo>
                  <a:pt x="8328" y="3440"/>
                </a:lnTo>
                <a:lnTo>
                  <a:pt x="8593" y="3177"/>
                </a:lnTo>
                <a:lnTo>
                  <a:pt x="8858" y="3440"/>
                </a:lnTo>
                <a:lnTo>
                  <a:pt x="8593" y="3704"/>
                </a:lnTo>
                <a:close/>
                <a:moveTo>
                  <a:pt x="7381" y="3681"/>
                </a:moveTo>
                <a:lnTo>
                  <a:pt x="7138" y="3440"/>
                </a:lnTo>
                <a:lnTo>
                  <a:pt x="7381" y="3200"/>
                </a:lnTo>
                <a:lnTo>
                  <a:pt x="7622" y="3440"/>
                </a:lnTo>
                <a:lnTo>
                  <a:pt x="7381" y="3681"/>
                </a:lnTo>
                <a:close/>
                <a:moveTo>
                  <a:pt x="6167" y="3659"/>
                </a:moveTo>
                <a:lnTo>
                  <a:pt x="5948" y="3440"/>
                </a:lnTo>
                <a:lnTo>
                  <a:pt x="6167" y="3223"/>
                </a:lnTo>
                <a:lnTo>
                  <a:pt x="6385" y="3440"/>
                </a:lnTo>
                <a:lnTo>
                  <a:pt x="6167" y="3659"/>
                </a:lnTo>
                <a:close/>
                <a:moveTo>
                  <a:pt x="4955" y="3636"/>
                </a:moveTo>
                <a:lnTo>
                  <a:pt x="4758" y="3440"/>
                </a:lnTo>
                <a:lnTo>
                  <a:pt x="4955" y="3246"/>
                </a:lnTo>
                <a:lnTo>
                  <a:pt x="5150" y="3440"/>
                </a:lnTo>
                <a:lnTo>
                  <a:pt x="4955" y="3636"/>
                </a:lnTo>
                <a:close/>
                <a:moveTo>
                  <a:pt x="3741" y="3613"/>
                </a:moveTo>
                <a:lnTo>
                  <a:pt x="3569" y="3440"/>
                </a:lnTo>
                <a:lnTo>
                  <a:pt x="3741" y="3268"/>
                </a:lnTo>
                <a:lnTo>
                  <a:pt x="3915" y="3440"/>
                </a:lnTo>
                <a:lnTo>
                  <a:pt x="3741" y="3613"/>
                </a:lnTo>
                <a:close/>
                <a:moveTo>
                  <a:pt x="2529" y="3590"/>
                </a:moveTo>
                <a:lnTo>
                  <a:pt x="2379" y="3440"/>
                </a:lnTo>
                <a:lnTo>
                  <a:pt x="2529" y="3291"/>
                </a:lnTo>
                <a:lnTo>
                  <a:pt x="2678" y="3440"/>
                </a:lnTo>
                <a:lnTo>
                  <a:pt x="2529" y="3590"/>
                </a:lnTo>
                <a:close/>
                <a:moveTo>
                  <a:pt x="1316" y="3567"/>
                </a:moveTo>
                <a:lnTo>
                  <a:pt x="1189" y="3440"/>
                </a:lnTo>
                <a:lnTo>
                  <a:pt x="1316" y="3314"/>
                </a:lnTo>
                <a:lnTo>
                  <a:pt x="1443" y="3440"/>
                </a:lnTo>
                <a:lnTo>
                  <a:pt x="1316" y="3567"/>
                </a:lnTo>
                <a:close/>
                <a:moveTo>
                  <a:pt x="103" y="3544"/>
                </a:moveTo>
                <a:lnTo>
                  <a:pt x="0" y="3440"/>
                </a:lnTo>
                <a:lnTo>
                  <a:pt x="103" y="3337"/>
                </a:lnTo>
                <a:lnTo>
                  <a:pt x="206" y="3440"/>
                </a:lnTo>
                <a:lnTo>
                  <a:pt x="103" y="3544"/>
                </a:lnTo>
                <a:close/>
                <a:moveTo>
                  <a:pt x="23148" y="5185"/>
                </a:moveTo>
                <a:lnTo>
                  <a:pt x="22606" y="4647"/>
                </a:lnTo>
                <a:lnTo>
                  <a:pt x="23148" y="4108"/>
                </a:lnTo>
                <a:lnTo>
                  <a:pt x="23689" y="4647"/>
                </a:lnTo>
                <a:lnTo>
                  <a:pt x="23148" y="5185"/>
                </a:lnTo>
                <a:close/>
                <a:moveTo>
                  <a:pt x="21935" y="5162"/>
                </a:moveTo>
                <a:lnTo>
                  <a:pt x="21415" y="4647"/>
                </a:lnTo>
                <a:lnTo>
                  <a:pt x="21935" y="4131"/>
                </a:lnTo>
                <a:lnTo>
                  <a:pt x="22454" y="4647"/>
                </a:lnTo>
                <a:lnTo>
                  <a:pt x="21935" y="5162"/>
                </a:lnTo>
                <a:close/>
                <a:moveTo>
                  <a:pt x="20722" y="5139"/>
                </a:moveTo>
                <a:lnTo>
                  <a:pt x="20226" y="4647"/>
                </a:lnTo>
                <a:lnTo>
                  <a:pt x="20722" y="4154"/>
                </a:lnTo>
                <a:lnTo>
                  <a:pt x="21217" y="4647"/>
                </a:lnTo>
                <a:lnTo>
                  <a:pt x="20722" y="5139"/>
                </a:lnTo>
                <a:close/>
                <a:moveTo>
                  <a:pt x="19509" y="5116"/>
                </a:moveTo>
                <a:lnTo>
                  <a:pt x="19037" y="4647"/>
                </a:lnTo>
                <a:lnTo>
                  <a:pt x="19509" y="4177"/>
                </a:lnTo>
                <a:lnTo>
                  <a:pt x="19982" y="4647"/>
                </a:lnTo>
                <a:lnTo>
                  <a:pt x="19509" y="5116"/>
                </a:lnTo>
                <a:close/>
                <a:moveTo>
                  <a:pt x="18295" y="5093"/>
                </a:moveTo>
                <a:lnTo>
                  <a:pt x="17846" y="4647"/>
                </a:lnTo>
                <a:lnTo>
                  <a:pt x="18295" y="4198"/>
                </a:lnTo>
                <a:lnTo>
                  <a:pt x="18745" y="4647"/>
                </a:lnTo>
                <a:lnTo>
                  <a:pt x="18295" y="5093"/>
                </a:lnTo>
                <a:close/>
                <a:moveTo>
                  <a:pt x="17083" y="5070"/>
                </a:moveTo>
                <a:lnTo>
                  <a:pt x="16657" y="4647"/>
                </a:lnTo>
                <a:lnTo>
                  <a:pt x="17083" y="4223"/>
                </a:lnTo>
                <a:lnTo>
                  <a:pt x="17509" y="4647"/>
                </a:lnTo>
                <a:lnTo>
                  <a:pt x="17083" y="5070"/>
                </a:lnTo>
                <a:close/>
                <a:moveTo>
                  <a:pt x="15869" y="5047"/>
                </a:moveTo>
                <a:lnTo>
                  <a:pt x="15466" y="4647"/>
                </a:lnTo>
                <a:lnTo>
                  <a:pt x="15869" y="4246"/>
                </a:lnTo>
                <a:lnTo>
                  <a:pt x="16274" y="4647"/>
                </a:lnTo>
                <a:lnTo>
                  <a:pt x="15869" y="5047"/>
                </a:lnTo>
                <a:close/>
                <a:moveTo>
                  <a:pt x="14657" y="5024"/>
                </a:moveTo>
                <a:lnTo>
                  <a:pt x="14277" y="4647"/>
                </a:lnTo>
                <a:lnTo>
                  <a:pt x="14657" y="4269"/>
                </a:lnTo>
                <a:lnTo>
                  <a:pt x="15037" y="4647"/>
                </a:lnTo>
                <a:lnTo>
                  <a:pt x="14657" y="5024"/>
                </a:lnTo>
                <a:close/>
                <a:moveTo>
                  <a:pt x="13445" y="5001"/>
                </a:moveTo>
                <a:lnTo>
                  <a:pt x="13087" y="4647"/>
                </a:lnTo>
                <a:lnTo>
                  <a:pt x="13445" y="4292"/>
                </a:lnTo>
                <a:lnTo>
                  <a:pt x="13802" y="4647"/>
                </a:lnTo>
                <a:lnTo>
                  <a:pt x="13445" y="5001"/>
                </a:lnTo>
                <a:close/>
                <a:moveTo>
                  <a:pt x="12231" y="4978"/>
                </a:moveTo>
                <a:lnTo>
                  <a:pt x="11897" y="4647"/>
                </a:lnTo>
                <a:lnTo>
                  <a:pt x="12231" y="4315"/>
                </a:lnTo>
                <a:lnTo>
                  <a:pt x="12565" y="4647"/>
                </a:lnTo>
                <a:lnTo>
                  <a:pt x="12231" y="4978"/>
                </a:lnTo>
                <a:close/>
                <a:moveTo>
                  <a:pt x="11019" y="4956"/>
                </a:moveTo>
                <a:lnTo>
                  <a:pt x="10708" y="4647"/>
                </a:lnTo>
                <a:lnTo>
                  <a:pt x="11019" y="4338"/>
                </a:lnTo>
                <a:lnTo>
                  <a:pt x="11330" y="4647"/>
                </a:lnTo>
                <a:lnTo>
                  <a:pt x="11019" y="4956"/>
                </a:lnTo>
                <a:close/>
                <a:moveTo>
                  <a:pt x="9805" y="4933"/>
                </a:moveTo>
                <a:lnTo>
                  <a:pt x="9518" y="4647"/>
                </a:lnTo>
                <a:lnTo>
                  <a:pt x="9805" y="4359"/>
                </a:lnTo>
                <a:lnTo>
                  <a:pt x="10094" y="4647"/>
                </a:lnTo>
                <a:lnTo>
                  <a:pt x="9805" y="4933"/>
                </a:lnTo>
                <a:close/>
                <a:moveTo>
                  <a:pt x="8593" y="4910"/>
                </a:moveTo>
                <a:lnTo>
                  <a:pt x="8328" y="4647"/>
                </a:lnTo>
                <a:lnTo>
                  <a:pt x="8593" y="4382"/>
                </a:lnTo>
                <a:lnTo>
                  <a:pt x="8858" y="4647"/>
                </a:lnTo>
                <a:lnTo>
                  <a:pt x="8593" y="4910"/>
                </a:lnTo>
                <a:close/>
                <a:moveTo>
                  <a:pt x="7379" y="4887"/>
                </a:moveTo>
                <a:lnTo>
                  <a:pt x="7138" y="4647"/>
                </a:lnTo>
                <a:lnTo>
                  <a:pt x="7381" y="4405"/>
                </a:lnTo>
                <a:lnTo>
                  <a:pt x="7622" y="4647"/>
                </a:lnTo>
                <a:lnTo>
                  <a:pt x="7379" y="4887"/>
                </a:lnTo>
                <a:close/>
                <a:moveTo>
                  <a:pt x="6167" y="4864"/>
                </a:moveTo>
                <a:lnTo>
                  <a:pt x="5948" y="4647"/>
                </a:lnTo>
                <a:lnTo>
                  <a:pt x="6167" y="4428"/>
                </a:lnTo>
                <a:lnTo>
                  <a:pt x="6385" y="4647"/>
                </a:lnTo>
                <a:lnTo>
                  <a:pt x="6167" y="4864"/>
                </a:lnTo>
                <a:close/>
                <a:moveTo>
                  <a:pt x="4955" y="4841"/>
                </a:moveTo>
                <a:lnTo>
                  <a:pt x="4758" y="4647"/>
                </a:lnTo>
                <a:lnTo>
                  <a:pt x="4955" y="4451"/>
                </a:lnTo>
                <a:lnTo>
                  <a:pt x="5150" y="4647"/>
                </a:lnTo>
                <a:lnTo>
                  <a:pt x="4955" y="4841"/>
                </a:lnTo>
                <a:close/>
                <a:moveTo>
                  <a:pt x="3741" y="4818"/>
                </a:moveTo>
                <a:lnTo>
                  <a:pt x="3569" y="4647"/>
                </a:lnTo>
                <a:lnTo>
                  <a:pt x="3741" y="4474"/>
                </a:lnTo>
                <a:lnTo>
                  <a:pt x="3915" y="4647"/>
                </a:lnTo>
                <a:lnTo>
                  <a:pt x="3741" y="4818"/>
                </a:lnTo>
                <a:close/>
                <a:moveTo>
                  <a:pt x="2529" y="4795"/>
                </a:moveTo>
                <a:lnTo>
                  <a:pt x="2379" y="4647"/>
                </a:lnTo>
                <a:lnTo>
                  <a:pt x="2529" y="4497"/>
                </a:lnTo>
                <a:lnTo>
                  <a:pt x="2678" y="4647"/>
                </a:lnTo>
                <a:lnTo>
                  <a:pt x="2529" y="4795"/>
                </a:lnTo>
                <a:close/>
                <a:moveTo>
                  <a:pt x="1316" y="4772"/>
                </a:moveTo>
                <a:lnTo>
                  <a:pt x="1189" y="4647"/>
                </a:lnTo>
                <a:lnTo>
                  <a:pt x="1316" y="4520"/>
                </a:lnTo>
                <a:lnTo>
                  <a:pt x="1443" y="4647"/>
                </a:lnTo>
                <a:lnTo>
                  <a:pt x="1316" y="4772"/>
                </a:lnTo>
                <a:close/>
                <a:moveTo>
                  <a:pt x="103" y="4749"/>
                </a:moveTo>
                <a:lnTo>
                  <a:pt x="0" y="4647"/>
                </a:lnTo>
                <a:lnTo>
                  <a:pt x="103" y="4543"/>
                </a:lnTo>
                <a:lnTo>
                  <a:pt x="207" y="4647"/>
                </a:lnTo>
                <a:lnTo>
                  <a:pt x="103" y="4749"/>
                </a:lnTo>
                <a:close/>
                <a:moveTo>
                  <a:pt x="23148" y="6390"/>
                </a:moveTo>
                <a:lnTo>
                  <a:pt x="22606" y="5852"/>
                </a:lnTo>
                <a:lnTo>
                  <a:pt x="23148" y="5313"/>
                </a:lnTo>
                <a:lnTo>
                  <a:pt x="23689" y="5852"/>
                </a:lnTo>
                <a:lnTo>
                  <a:pt x="23148" y="6390"/>
                </a:lnTo>
                <a:close/>
                <a:moveTo>
                  <a:pt x="21935" y="6367"/>
                </a:moveTo>
                <a:lnTo>
                  <a:pt x="21415" y="5852"/>
                </a:lnTo>
                <a:lnTo>
                  <a:pt x="21935" y="5336"/>
                </a:lnTo>
                <a:lnTo>
                  <a:pt x="22454" y="5852"/>
                </a:lnTo>
                <a:lnTo>
                  <a:pt x="21935" y="6367"/>
                </a:lnTo>
                <a:close/>
                <a:moveTo>
                  <a:pt x="20722" y="6344"/>
                </a:moveTo>
                <a:lnTo>
                  <a:pt x="20226" y="5852"/>
                </a:lnTo>
                <a:lnTo>
                  <a:pt x="20722" y="5359"/>
                </a:lnTo>
                <a:lnTo>
                  <a:pt x="21217" y="5852"/>
                </a:lnTo>
                <a:lnTo>
                  <a:pt x="20722" y="6344"/>
                </a:lnTo>
                <a:close/>
                <a:moveTo>
                  <a:pt x="19509" y="6321"/>
                </a:moveTo>
                <a:lnTo>
                  <a:pt x="19037" y="5852"/>
                </a:lnTo>
                <a:lnTo>
                  <a:pt x="19509" y="5382"/>
                </a:lnTo>
                <a:lnTo>
                  <a:pt x="19982" y="5852"/>
                </a:lnTo>
                <a:lnTo>
                  <a:pt x="19509" y="6321"/>
                </a:lnTo>
                <a:close/>
                <a:moveTo>
                  <a:pt x="18295" y="6298"/>
                </a:moveTo>
                <a:lnTo>
                  <a:pt x="17846" y="5852"/>
                </a:lnTo>
                <a:lnTo>
                  <a:pt x="18295" y="5405"/>
                </a:lnTo>
                <a:lnTo>
                  <a:pt x="18745" y="5852"/>
                </a:lnTo>
                <a:lnTo>
                  <a:pt x="18295" y="6298"/>
                </a:lnTo>
                <a:close/>
                <a:moveTo>
                  <a:pt x="17083" y="6275"/>
                </a:moveTo>
                <a:lnTo>
                  <a:pt x="16657" y="5852"/>
                </a:lnTo>
                <a:lnTo>
                  <a:pt x="17083" y="5428"/>
                </a:lnTo>
                <a:lnTo>
                  <a:pt x="17509" y="5852"/>
                </a:lnTo>
                <a:lnTo>
                  <a:pt x="17083" y="6275"/>
                </a:lnTo>
                <a:close/>
                <a:moveTo>
                  <a:pt x="15869" y="6252"/>
                </a:moveTo>
                <a:lnTo>
                  <a:pt x="15466" y="5852"/>
                </a:lnTo>
                <a:lnTo>
                  <a:pt x="15869" y="5451"/>
                </a:lnTo>
                <a:lnTo>
                  <a:pt x="16274" y="5852"/>
                </a:lnTo>
                <a:lnTo>
                  <a:pt x="15869" y="6252"/>
                </a:lnTo>
                <a:close/>
                <a:moveTo>
                  <a:pt x="14657" y="6230"/>
                </a:moveTo>
                <a:lnTo>
                  <a:pt x="14277" y="5852"/>
                </a:lnTo>
                <a:lnTo>
                  <a:pt x="14657" y="5474"/>
                </a:lnTo>
                <a:lnTo>
                  <a:pt x="15037" y="5852"/>
                </a:lnTo>
                <a:lnTo>
                  <a:pt x="14657" y="6230"/>
                </a:lnTo>
                <a:close/>
                <a:moveTo>
                  <a:pt x="13445" y="6207"/>
                </a:moveTo>
                <a:lnTo>
                  <a:pt x="13087" y="5852"/>
                </a:lnTo>
                <a:lnTo>
                  <a:pt x="13445" y="5497"/>
                </a:lnTo>
                <a:lnTo>
                  <a:pt x="13802" y="5852"/>
                </a:lnTo>
                <a:lnTo>
                  <a:pt x="13445" y="6207"/>
                </a:lnTo>
                <a:close/>
                <a:moveTo>
                  <a:pt x="12231" y="6184"/>
                </a:moveTo>
                <a:lnTo>
                  <a:pt x="11897" y="5852"/>
                </a:lnTo>
                <a:lnTo>
                  <a:pt x="12231" y="5520"/>
                </a:lnTo>
                <a:lnTo>
                  <a:pt x="12565" y="5852"/>
                </a:lnTo>
                <a:lnTo>
                  <a:pt x="12231" y="6184"/>
                </a:lnTo>
                <a:close/>
                <a:moveTo>
                  <a:pt x="11019" y="6161"/>
                </a:moveTo>
                <a:lnTo>
                  <a:pt x="10708" y="5852"/>
                </a:lnTo>
                <a:lnTo>
                  <a:pt x="11019" y="5543"/>
                </a:lnTo>
                <a:lnTo>
                  <a:pt x="11330" y="5852"/>
                </a:lnTo>
                <a:lnTo>
                  <a:pt x="11019" y="6161"/>
                </a:lnTo>
                <a:close/>
                <a:moveTo>
                  <a:pt x="9805" y="6138"/>
                </a:moveTo>
                <a:lnTo>
                  <a:pt x="9518" y="5852"/>
                </a:lnTo>
                <a:lnTo>
                  <a:pt x="9805" y="5566"/>
                </a:lnTo>
                <a:lnTo>
                  <a:pt x="10094" y="5852"/>
                </a:lnTo>
                <a:lnTo>
                  <a:pt x="9805" y="6138"/>
                </a:lnTo>
                <a:close/>
                <a:moveTo>
                  <a:pt x="8593" y="6115"/>
                </a:moveTo>
                <a:lnTo>
                  <a:pt x="8328" y="5852"/>
                </a:lnTo>
                <a:lnTo>
                  <a:pt x="8593" y="5589"/>
                </a:lnTo>
                <a:lnTo>
                  <a:pt x="8858" y="5852"/>
                </a:lnTo>
                <a:lnTo>
                  <a:pt x="8593" y="6115"/>
                </a:lnTo>
                <a:close/>
                <a:moveTo>
                  <a:pt x="7381" y="6092"/>
                </a:moveTo>
                <a:lnTo>
                  <a:pt x="7138" y="5852"/>
                </a:lnTo>
                <a:lnTo>
                  <a:pt x="7381" y="5612"/>
                </a:lnTo>
                <a:lnTo>
                  <a:pt x="7622" y="5852"/>
                </a:lnTo>
                <a:lnTo>
                  <a:pt x="7381" y="6092"/>
                </a:lnTo>
                <a:close/>
                <a:moveTo>
                  <a:pt x="6167" y="6069"/>
                </a:moveTo>
                <a:lnTo>
                  <a:pt x="5948" y="5852"/>
                </a:lnTo>
                <a:lnTo>
                  <a:pt x="6167" y="5635"/>
                </a:lnTo>
                <a:lnTo>
                  <a:pt x="6385" y="5852"/>
                </a:lnTo>
                <a:lnTo>
                  <a:pt x="6167" y="6069"/>
                </a:lnTo>
                <a:close/>
                <a:moveTo>
                  <a:pt x="4955" y="6046"/>
                </a:moveTo>
                <a:lnTo>
                  <a:pt x="4758" y="5852"/>
                </a:lnTo>
                <a:lnTo>
                  <a:pt x="4955" y="5658"/>
                </a:lnTo>
                <a:lnTo>
                  <a:pt x="5150" y="5852"/>
                </a:lnTo>
                <a:lnTo>
                  <a:pt x="4955" y="6046"/>
                </a:lnTo>
                <a:close/>
                <a:moveTo>
                  <a:pt x="3741" y="6023"/>
                </a:moveTo>
                <a:lnTo>
                  <a:pt x="3569" y="5852"/>
                </a:lnTo>
                <a:lnTo>
                  <a:pt x="3741" y="5680"/>
                </a:lnTo>
                <a:lnTo>
                  <a:pt x="3915" y="5852"/>
                </a:lnTo>
                <a:lnTo>
                  <a:pt x="3741" y="6023"/>
                </a:lnTo>
                <a:close/>
                <a:moveTo>
                  <a:pt x="2529" y="6002"/>
                </a:moveTo>
                <a:lnTo>
                  <a:pt x="2379" y="5852"/>
                </a:lnTo>
                <a:lnTo>
                  <a:pt x="2529" y="5703"/>
                </a:lnTo>
                <a:lnTo>
                  <a:pt x="2678" y="5852"/>
                </a:lnTo>
                <a:lnTo>
                  <a:pt x="2529" y="6002"/>
                </a:lnTo>
                <a:close/>
                <a:moveTo>
                  <a:pt x="1316" y="5979"/>
                </a:moveTo>
                <a:lnTo>
                  <a:pt x="1189" y="5852"/>
                </a:lnTo>
                <a:lnTo>
                  <a:pt x="1316" y="5726"/>
                </a:lnTo>
                <a:lnTo>
                  <a:pt x="1443" y="5852"/>
                </a:lnTo>
                <a:lnTo>
                  <a:pt x="1316" y="5979"/>
                </a:lnTo>
                <a:close/>
                <a:moveTo>
                  <a:pt x="103" y="5956"/>
                </a:moveTo>
                <a:lnTo>
                  <a:pt x="0" y="5852"/>
                </a:lnTo>
                <a:lnTo>
                  <a:pt x="103" y="5749"/>
                </a:lnTo>
                <a:lnTo>
                  <a:pt x="206" y="5852"/>
                </a:lnTo>
                <a:lnTo>
                  <a:pt x="103" y="5956"/>
                </a:lnTo>
                <a:close/>
                <a:moveTo>
                  <a:pt x="23148" y="7597"/>
                </a:moveTo>
                <a:lnTo>
                  <a:pt x="22606" y="7059"/>
                </a:lnTo>
                <a:lnTo>
                  <a:pt x="23148" y="6520"/>
                </a:lnTo>
                <a:lnTo>
                  <a:pt x="23689" y="7059"/>
                </a:lnTo>
                <a:lnTo>
                  <a:pt x="23148" y="7597"/>
                </a:lnTo>
                <a:close/>
                <a:moveTo>
                  <a:pt x="21934" y="7574"/>
                </a:moveTo>
                <a:lnTo>
                  <a:pt x="21415" y="7059"/>
                </a:lnTo>
                <a:lnTo>
                  <a:pt x="21935" y="6542"/>
                </a:lnTo>
                <a:lnTo>
                  <a:pt x="22454" y="7059"/>
                </a:lnTo>
                <a:lnTo>
                  <a:pt x="21934" y="7574"/>
                </a:lnTo>
                <a:close/>
                <a:moveTo>
                  <a:pt x="20722" y="7551"/>
                </a:moveTo>
                <a:lnTo>
                  <a:pt x="20226" y="7059"/>
                </a:lnTo>
                <a:lnTo>
                  <a:pt x="20722" y="6566"/>
                </a:lnTo>
                <a:lnTo>
                  <a:pt x="21217" y="7059"/>
                </a:lnTo>
                <a:lnTo>
                  <a:pt x="20722" y="7551"/>
                </a:lnTo>
                <a:close/>
                <a:moveTo>
                  <a:pt x="19509" y="7528"/>
                </a:moveTo>
                <a:lnTo>
                  <a:pt x="19037" y="7059"/>
                </a:lnTo>
                <a:lnTo>
                  <a:pt x="19509" y="6587"/>
                </a:lnTo>
                <a:lnTo>
                  <a:pt x="19982" y="7057"/>
                </a:lnTo>
                <a:lnTo>
                  <a:pt x="19509" y="7528"/>
                </a:lnTo>
                <a:close/>
                <a:moveTo>
                  <a:pt x="18295" y="7505"/>
                </a:moveTo>
                <a:lnTo>
                  <a:pt x="17846" y="7059"/>
                </a:lnTo>
                <a:lnTo>
                  <a:pt x="18295" y="6612"/>
                </a:lnTo>
                <a:lnTo>
                  <a:pt x="18745" y="7059"/>
                </a:lnTo>
                <a:lnTo>
                  <a:pt x="18295" y="7505"/>
                </a:lnTo>
                <a:close/>
                <a:moveTo>
                  <a:pt x="17083" y="7482"/>
                </a:moveTo>
                <a:lnTo>
                  <a:pt x="16657" y="7059"/>
                </a:lnTo>
                <a:lnTo>
                  <a:pt x="17083" y="6633"/>
                </a:lnTo>
                <a:lnTo>
                  <a:pt x="17509" y="7059"/>
                </a:lnTo>
                <a:lnTo>
                  <a:pt x="17083" y="7482"/>
                </a:lnTo>
                <a:close/>
                <a:moveTo>
                  <a:pt x="15869" y="7459"/>
                </a:moveTo>
                <a:lnTo>
                  <a:pt x="15466" y="7059"/>
                </a:lnTo>
                <a:lnTo>
                  <a:pt x="15869" y="6656"/>
                </a:lnTo>
                <a:lnTo>
                  <a:pt x="16274" y="7059"/>
                </a:lnTo>
                <a:lnTo>
                  <a:pt x="15869" y="7459"/>
                </a:lnTo>
                <a:close/>
                <a:moveTo>
                  <a:pt x="14657" y="7436"/>
                </a:moveTo>
                <a:lnTo>
                  <a:pt x="14277" y="7059"/>
                </a:lnTo>
                <a:lnTo>
                  <a:pt x="14657" y="6679"/>
                </a:lnTo>
                <a:lnTo>
                  <a:pt x="15037" y="7059"/>
                </a:lnTo>
                <a:lnTo>
                  <a:pt x="14657" y="7436"/>
                </a:lnTo>
                <a:close/>
                <a:moveTo>
                  <a:pt x="13445" y="7413"/>
                </a:moveTo>
                <a:lnTo>
                  <a:pt x="13087" y="7059"/>
                </a:lnTo>
                <a:lnTo>
                  <a:pt x="13445" y="6702"/>
                </a:lnTo>
                <a:lnTo>
                  <a:pt x="13802" y="7059"/>
                </a:lnTo>
                <a:lnTo>
                  <a:pt x="13445" y="7413"/>
                </a:lnTo>
                <a:close/>
                <a:moveTo>
                  <a:pt x="12231" y="7390"/>
                </a:moveTo>
                <a:lnTo>
                  <a:pt x="11897" y="7057"/>
                </a:lnTo>
                <a:lnTo>
                  <a:pt x="12231" y="6725"/>
                </a:lnTo>
                <a:lnTo>
                  <a:pt x="12565" y="7057"/>
                </a:lnTo>
                <a:lnTo>
                  <a:pt x="12231" y="7390"/>
                </a:lnTo>
                <a:close/>
                <a:moveTo>
                  <a:pt x="11019" y="7367"/>
                </a:moveTo>
                <a:lnTo>
                  <a:pt x="10708" y="7059"/>
                </a:lnTo>
                <a:lnTo>
                  <a:pt x="11019" y="6748"/>
                </a:lnTo>
                <a:lnTo>
                  <a:pt x="11330" y="7059"/>
                </a:lnTo>
                <a:lnTo>
                  <a:pt x="11019" y="7367"/>
                </a:lnTo>
                <a:close/>
                <a:moveTo>
                  <a:pt x="9805" y="7345"/>
                </a:moveTo>
                <a:lnTo>
                  <a:pt x="9518" y="7059"/>
                </a:lnTo>
                <a:lnTo>
                  <a:pt x="9805" y="6771"/>
                </a:lnTo>
                <a:lnTo>
                  <a:pt x="10094" y="7059"/>
                </a:lnTo>
                <a:lnTo>
                  <a:pt x="9805" y="7345"/>
                </a:lnTo>
                <a:close/>
                <a:moveTo>
                  <a:pt x="8593" y="7322"/>
                </a:moveTo>
                <a:lnTo>
                  <a:pt x="8328" y="7059"/>
                </a:lnTo>
                <a:lnTo>
                  <a:pt x="8593" y="6794"/>
                </a:lnTo>
                <a:lnTo>
                  <a:pt x="8858" y="7059"/>
                </a:lnTo>
                <a:lnTo>
                  <a:pt x="8593" y="7322"/>
                </a:lnTo>
                <a:close/>
                <a:moveTo>
                  <a:pt x="7381" y="7299"/>
                </a:moveTo>
                <a:lnTo>
                  <a:pt x="7138" y="7059"/>
                </a:lnTo>
                <a:lnTo>
                  <a:pt x="7381" y="6817"/>
                </a:lnTo>
                <a:lnTo>
                  <a:pt x="7622" y="7059"/>
                </a:lnTo>
                <a:lnTo>
                  <a:pt x="7381" y="7299"/>
                </a:lnTo>
                <a:close/>
                <a:moveTo>
                  <a:pt x="6167" y="7276"/>
                </a:moveTo>
                <a:lnTo>
                  <a:pt x="5948" y="7059"/>
                </a:lnTo>
                <a:lnTo>
                  <a:pt x="6167" y="6840"/>
                </a:lnTo>
                <a:lnTo>
                  <a:pt x="6385" y="7059"/>
                </a:lnTo>
                <a:lnTo>
                  <a:pt x="6167" y="7276"/>
                </a:lnTo>
                <a:close/>
                <a:moveTo>
                  <a:pt x="4955" y="7253"/>
                </a:moveTo>
                <a:lnTo>
                  <a:pt x="4758" y="7059"/>
                </a:lnTo>
                <a:lnTo>
                  <a:pt x="4955" y="6863"/>
                </a:lnTo>
                <a:lnTo>
                  <a:pt x="5150" y="7059"/>
                </a:lnTo>
                <a:lnTo>
                  <a:pt x="4955" y="7253"/>
                </a:lnTo>
                <a:close/>
                <a:moveTo>
                  <a:pt x="3741" y="7230"/>
                </a:moveTo>
                <a:lnTo>
                  <a:pt x="3569" y="7059"/>
                </a:lnTo>
                <a:lnTo>
                  <a:pt x="3741" y="6886"/>
                </a:lnTo>
                <a:lnTo>
                  <a:pt x="3915" y="7059"/>
                </a:lnTo>
                <a:lnTo>
                  <a:pt x="3741" y="7230"/>
                </a:lnTo>
                <a:close/>
                <a:moveTo>
                  <a:pt x="2529" y="7207"/>
                </a:moveTo>
                <a:lnTo>
                  <a:pt x="2379" y="7059"/>
                </a:lnTo>
                <a:lnTo>
                  <a:pt x="2529" y="6909"/>
                </a:lnTo>
                <a:lnTo>
                  <a:pt x="2678" y="7059"/>
                </a:lnTo>
                <a:lnTo>
                  <a:pt x="2529" y="7207"/>
                </a:lnTo>
                <a:close/>
                <a:moveTo>
                  <a:pt x="1316" y="7184"/>
                </a:moveTo>
                <a:lnTo>
                  <a:pt x="1189" y="7059"/>
                </a:lnTo>
                <a:lnTo>
                  <a:pt x="1315" y="6932"/>
                </a:lnTo>
                <a:lnTo>
                  <a:pt x="1443" y="7059"/>
                </a:lnTo>
                <a:lnTo>
                  <a:pt x="1316" y="7184"/>
                </a:lnTo>
                <a:close/>
                <a:moveTo>
                  <a:pt x="103" y="7161"/>
                </a:moveTo>
                <a:lnTo>
                  <a:pt x="0" y="7059"/>
                </a:lnTo>
                <a:lnTo>
                  <a:pt x="103" y="6955"/>
                </a:lnTo>
                <a:lnTo>
                  <a:pt x="206" y="7059"/>
                </a:lnTo>
                <a:lnTo>
                  <a:pt x="103" y="7161"/>
                </a:lnTo>
                <a:close/>
                <a:moveTo>
                  <a:pt x="23148" y="8802"/>
                </a:moveTo>
                <a:lnTo>
                  <a:pt x="22606" y="8264"/>
                </a:lnTo>
                <a:lnTo>
                  <a:pt x="23148" y="7725"/>
                </a:lnTo>
                <a:lnTo>
                  <a:pt x="23689" y="8264"/>
                </a:lnTo>
                <a:lnTo>
                  <a:pt x="23148" y="8802"/>
                </a:lnTo>
                <a:close/>
                <a:moveTo>
                  <a:pt x="21934" y="8779"/>
                </a:moveTo>
                <a:lnTo>
                  <a:pt x="21415" y="8264"/>
                </a:lnTo>
                <a:lnTo>
                  <a:pt x="21935" y="7748"/>
                </a:lnTo>
                <a:lnTo>
                  <a:pt x="22454" y="8264"/>
                </a:lnTo>
                <a:lnTo>
                  <a:pt x="21934" y="8779"/>
                </a:lnTo>
                <a:close/>
                <a:moveTo>
                  <a:pt x="20722" y="8756"/>
                </a:moveTo>
                <a:lnTo>
                  <a:pt x="20226" y="8264"/>
                </a:lnTo>
                <a:lnTo>
                  <a:pt x="20722" y="7771"/>
                </a:lnTo>
                <a:lnTo>
                  <a:pt x="21217" y="8264"/>
                </a:lnTo>
                <a:lnTo>
                  <a:pt x="20722" y="8756"/>
                </a:lnTo>
                <a:close/>
                <a:moveTo>
                  <a:pt x="19509" y="8733"/>
                </a:moveTo>
                <a:lnTo>
                  <a:pt x="19037" y="8264"/>
                </a:lnTo>
                <a:lnTo>
                  <a:pt x="19509" y="7794"/>
                </a:lnTo>
                <a:lnTo>
                  <a:pt x="19982" y="8264"/>
                </a:lnTo>
                <a:lnTo>
                  <a:pt x="19509" y="8733"/>
                </a:lnTo>
                <a:close/>
                <a:moveTo>
                  <a:pt x="18295" y="8710"/>
                </a:moveTo>
                <a:lnTo>
                  <a:pt x="17846" y="8264"/>
                </a:lnTo>
                <a:lnTo>
                  <a:pt x="18295" y="7817"/>
                </a:lnTo>
                <a:lnTo>
                  <a:pt x="18745" y="8264"/>
                </a:lnTo>
                <a:lnTo>
                  <a:pt x="18295" y="8710"/>
                </a:lnTo>
                <a:close/>
                <a:moveTo>
                  <a:pt x="17083" y="8687"/>
                </a:moveTo>
                <a:lnTo>
                  <a:pt x="16657" y="8264"/>
                </a:lnTo>
                <a:lnTo>
                  <a:pt x="17083" y="7840"/>
                </a:lnTo>
                <a:lnTo>
                  <a:pt x="17509" y="8264"/>
                </a:lnTo>
                <a:lnTo>
                  <a:pt x="17083" y="8687"/>
                </a:lnTo>
                <a:close/>
                <a:moveTo>
                  <a:pt x="15869" y="8664"/>
                </a:moveTo>
                <a:lnTo>
                  <a:pt x="15466" y="8264"/>
                </a:lnTo>
                <a:lnTo>
                  <a:pt x="15869" y="7863"/>
                </a:lnTo>
                <a:lnTo>
                  <a:pt x="16274" y="8264"/>
                </a:lnTo>
                <a:lnTo>
                  <a:pt x="15869" y="8664"/>
                </a:lnTo>
                <a:close/>
                <a:moveTo>
                  <a:pt x="14657" y="8642"/>
                </a:moveTo>
                <a:lnTo>
                  <a:pt x="14277" y="8264"/>
                </a:lnTo>
                <a:lnTo>
                  <a:pt x="14657" y="7886"/>
                </a:lnTo>
                <a:lnTo>
                  <a:pt x="15037" y="8264"/>
                </a:lnTo>
                <a:lnTo>
                  <a:pt x="14657" y="8642"/>
                </a:lnTo>
                <a:close/>
                <a:moveTo>
                  <a:pt x="13445" y="8619"/>
                </a:moveTo>
                <a:lnTo>
                  <a:pt x="13087" y="8264"/>
                </a:lnTo>
                <a:lnTo>
                  <a:pt x="13445" y="7909"/>
                </a:lnTo>
                <a:lnTo>
                  <a:pt x="13802" y="8264"/>
                </a:lnTo>
                <a:lnTo>
                  <a:pt x="13445" y="8619"/>
                </a:lnTo>
                <a:close/>
                <a:moveTo>
                  <a:pt x="12231" y="8596"/>
                </a:moveTo>
                <a:lnTo>
                  <a:pt x="11897" y="8264"/>
                </a:lnTo>
                <a:lnTo>
                  <a:pt x="12231" y="7932"/>
                </a:lnTo>
                <a:lnTo>
                  <a:pt x="12565" y="8264"/>
                </a:lnTo>
                <a:lnTo>
                  <a:pt x="12231" y="8596"/>
                </a:lnTo>
                <a:close/>
                <a:moveTo>
                  <a:pt x="11019" y="8573"/>
                </a:moveTo>
                <a:lnTo>
                  <a:pt x="10708" y="8264"/>
                </a:lnTo>
                <a:lnTo>
                  <a:pt x="11019" y="7955"/>
                </a:lnTo>
                <a:lnTo>
                  <a:pt x="11330" y="8264"/>
                </a:lnTo>
                <a:lnTo>
                  <a:pt x="11019" y="8573"/>
                </a:lnTo>
                <a:close/>
                <a:moveTo>
                  <a:pt x="9805" y="8550"/>
                </a:moveTo>
                <a:lnTo>
                  <a:pt x="9518" y="8264"/>
                </a:lnTo>
                <a:lnTo>
                  <a:pt x="9805" y="7978"/>
                </a:lnTo>
                <a:lnTo>
                  <a:pt x="10094" y="8264"/>
                </a:lnTo>
                <a:lnTo>
                  <a:pt x="9805" y="8550"/>
                </a:lnTo>
                <a:close/>
                <a:moveTo>
                  <a:pt x="8593" y="8527"/>
                </a:moveTo>
                <a:lnTo>
                  <a:pt x="8328" y="8264"/>
                </a:lnTo>
                <a:lnTo>
                  <a:pt x="8593" y="8001"/>
                </a:lnTo>
                <a:lnTo>
                  <a:pt x="8858" y="8264"/>
                </a:lnTo>
                <a:lnTo>
                  <a:pt x="8593" y="8527"/>
                </a:lnTo>
                <a:close/>
                <a:moveTo>
                  <a:pt x="7381" y="8504"/>
                </a:moveTo>
                <a:lnTo>
                  <a:pt x="7138" y="8264"/>
                </a:lnTo>
                <a:lnTo>
                  <a:pt x="7381" y="8024"/>
                </a:lnTo>
                <a:lnTo>
                  <a:pt x="7622" y="8264"/>
                </a:lnTo>
                <a:lnTo>
                  <a:pt x="7381" y="8504"/>
                </a:lnTo>
                <a:close/>
                <a:moveTo>
                  <a:pt x="6167" y="8481"/>
                </a:moveTo>
                <a:lnTo>
                  <a:pt x="5948" y="8264"/>
                </a:lnTo>
                <a:lnTo>
                  <a:pt x="6167" y="8047"/>
                </a:lnTo>
                <a:lnTo>
                  <a:pt x="6385" y="8264"/>
                </a:lnTo>
                <a:lnTo>
                  <a:pt x="6167" y="8481"/>
                </a:lnTo>
                <a:close/>
                <a:moveTo>
                  <a:pt x="4955" y="8458"/>
                </a:moveTo>
                <a:lnTo>
                  <a:pt x="4758" y="8264"/>
                </a:lnTo>
                <a:lnTo>
                  <a:pt x="4955" y="8070"/>
                </a:lnTo>
                <a:lnTo>
                  <a:pt x="5150" y="8264"/>
                </a:lnTo>
                <a:lnTo>
                  <a:pt x="4955" y="8458"/>
                </a:lnTo>
                <a:close/>
                <a:moveTo>
                  <a:pt x="3741" y="8435"/>
                </a:moveTo>
                <a:lnTo>
                  <a:pt x="3569" y="8264"/>
                </a:lnTo>
                <a:lnTo>
                  <a:pt x="3741" y="8092"/>
                </a:lnTo>
                <a:lnTo>
                  <a:pt x="3915" y="8264"/>
                </a:lnTo>
                <a:lnTo>
                  <a:pt x="3741" y="8435"/>
                </a:lnTo>
                <a:close/>
                <a:moveTo>
                  <a:pt x="2529" y="8412"/>
                </a:moveTo>
                <a:lnTo>
                  <a:pt x="2379" y="8264"/>
                </a:lnTo>
                <a:lnTo>
                  <a:pt x="2529" y="8115"/>
                </a:lnTo>
                <a:lnTo>
                  <a:pt x="2678" y="8264"/>
                </a:lnTo>
                <a:lnTo>
                  <a:pt x="2529" y="8412"/>
                </a:lnTo>
                <a:close/>
                <a:moveTo>
                  <a:pt x="1315" y="8389"/>
                </a:moveTo>
                <a:lnTo>
                  <a:pt x="1189" y="8264"/>
                </a:lnTo>
                <a:lnTo>
                  <a:pt x="1316" y="8138"/>
                </a:lnTo>
                <a:lnTo>
                  <a:pt x="1443" y="8264"/>
                </a:lnTo>
                <a:lnTo>
                  <a:pt x="1315" y="8389"/>
                </a:lnTo>
                <a:close/>
                <a:moveTo>
                  <a:pt x="103" y="8366"/>
                </a:moveTo>
                <a:lnTo>
                  <a:pt x="0" y="8264"/>
                </a:lnTo>
                <a:lnTo>
                  <a:pt x="103" y="8161"/>
                </a:lnTo>
                <a:lnTo>
                  <a:pt x="206" y="8264"/>
                </a:lnTo>
                <a:lnTo>
                  <a:pt x="103" y="8366"/>
                </a:lnTo>
                <a:close/>
                <a:moveTo>
                  <a:pt x="23148" y="10007"/>
                </a:moveTo>
                <a:lnTo>
                  <a:pt x="22606" y="9471"/>
                </a:lnTo>
                <a:lnTo>
                  <a:pt x="23148" y="8931"/>
                </a:lnTo>
                <a:lnTo>
                  <a:pt x="23689" y="9469"/>
                </a:lnTo>
                <a:lnTo>
                  <a:pt x="23148" y="10007"/>
                </a:lnTo>
                <a:close/>
                <a:moveTo>
                  <a:pt x="21935" y="9984"/>
                </a:moveTo>
                <a:lnTo>
                  <a:pt x="21415" y="9469"/>
                </a:lnTo>
                <a:lnTo>
                  <a:pt x="21935" y="8954"/>
                </a:lnTo>
                <a:lnTo>
                  <a:pt x="22454" y="9469"/>
                </a:lnTo>
                <a:lnTo>
                  <a:pt x="21935" y="9984"/>
                </a:lnTo>
                <a:close/>
                <a:moveTo>
                  <a:pt x="20722" y="9963"/>
                </a:moveTo>
                <a:lnTo>
                  <a:pt x="20226" y="9469"/>
                </a:lnTo>
                <a:lnTo>
                  <a:pt x="20722" y="8976"/>
                </a:lnTo>
                <a:lnTo>
                  <a:pt x="21217" y="9469"/>
                </a:lnTo>
                <a:lnTo>
                  <a:pt x="20722" y="9963"/>
                </a:lnTo>
                <a:close/>
                <a:moveTo>
                  <a:pt x="19509" y="9939"/>
                </a:moveTo>
                <a:lnTo>
                  <a:pt x="19037" y="9469"/>
                </a:lnTo>
                <a:lnTo>
                  <a:pt x="19509" y="8999"/>
                </a:lnTo>
                <a:lnTo>
                  <a:pt x="19982" y="9469"/>
                </a:lnTo>
                <a:lnTo>
                  <a:pt x="19509" y="9939"/>
                </a:lnTo>
                <a:close/>
                <a:moveTo>
                  <a:pt x="18295" y="9917"/>
                </a:moveTo>
                <a:lnTo>
                  <a:pt x="17846" y="9469"/>
                </a:lnTo>
                <a:lnTo>
                  <a:pt x="18295" y="9022"/>
                </a:lnTo>
                <a:lnTo>
                  <a:pt x="18745" y="9469"/>
                </a:lnTo>
                <a:lnTo>
                  <a:pt x="18295" y="9917"/>
                </a:lnTo>
                <a:close/>
                <a:moveTo>
                  <a:pt x="17083" y="9894"/>
                </a:moveTo>
                <a:lnTo>
                  <a:pt x="16657" y="9469"/>
                </a:lnTo>
                <a:lnTo>
                  <a:pt x="17083" y="9045"/>
                </a:lnTo>
                <a:lnTo>
                  <a:pt x="17509" y="9469"/>
                </a:lnTo>
                <a:lnTo>
                  <a:pt x="17083" y="9894"/>
                </a:lnTo>
                <a:close/>
                <a:moveTo>
                  <a:pt x="15869" y="9871"/>
                </a:moveTo>
                <a:lnTo>
                  <a:pt x="15466" y="9469"/>
                </a:lnTo>
                <a:lnTo>
                  <a:pt x="15869" y="9068"/>
                </a:lnTo>
                <a:lnTo>
                  <a:pt x="16274" y="9469"/>
                </a:lnTo>
                <a:lnTo>
                  <a:pt x="15869" y="9871"/>
                </a:lnTo>
                <a:close/>
                <a:moveTo>
                  <a:pt x="14657" y="9848"/>
                </a:moveTo>
                <a:lnTo>
                  <a:pt x="14277" y="9469"/>
                </a:lnTo>
                <a:lnTo>
                  <a:pt x="14657" y="9091"/>
                </a:lnTo>
                <a:lnTo>
                  <a:pt x="15037" y="9469"/>
                </a:lnTo>
                <a:lnTo>
                  <a:pt x="14657" y="9848"/>
                </a:lnTo>
                <a:close/>
                <a:moveTo>
                  <a:pt x="13445" y="9825"/>
                </a:moveTo>
                <a:lnTo>
                  <a:pt x="13087" y="9469"/>
                </a:lnTo>
                <a:lnTo>
                  <a:pt x="13445" y="9114"/>
                </a:lnTo>
                <a:lnTo>
                  <a:pt x="13802" y="9469"/>
                </a:lnTo>
                <a:lnTo>
                  <a:pt x="13445" y="9825"/>
                </a:lnTo>
                <a:close/>
                <a:moveTo>
                  <a:pt x="12231" y="9802"/>
                </a:moveTo>
                <a:lnTo>
                  <a:pt x="11897" y="9469"/>
                </a:lnTo>
                <a:lnTo>
                  <a:pt x="12231" y="9137"/>
                </a:lnTo>
                <a:lnTo>
                  <a:pt x="12565" y="9469"/>
                </a:lnTo>
                <a:lnTo>
                  <a:pt x="12231" y="9802"/>
                </a:lnTo>
                <a:close/>
                <a:moveTo>
                  <a:pt x="11019" y="9779"/>
                </a:moveTo>
                <a:lnTo>
                  <a:pt x="10708" y="9469"/>
                </a:lnTo>
                <a:lnTo>
                  <a:pt x="11019" y="9160"/>
                </a:lnTo>
                <a:lnTo>
                  <a:pt x="11330" y="9469"/>
                </a:lnTo>
                <a:lnTo>
                  <a:pt x="11019" y="9779"/>
                </a:lnTo>
                <a:close/>
                <a:moveTo>
                  <a:pt x="9805" y="9757"/>
                </a:moveTo>
                <a:lnTo>
                  <a:pt x="9518" y="9469"/>
                </a:lnTo>
                <a:lnTo>
                  <a:pt x="9805" y="9183"/>
                </a:lnTo>
                <a:lnTo>
                  <a:pt x="10094" y="9469"/>
                </a:lnTo>
                <a:lnTo>
                  <a:pt x="9805" y="9757"/>
                </a:lnTo>
                <a:close/>
                <a:moveTo>
                  <a:pt x="8593" y="9734"/>
                </a:moveTo>
                <a:lnTo>
                  <a:pt x="8328" y="9469"/>
                </a:lnTo>
                <a:lnTo>
                  <a:pt x="8593" y="9206"/>
                </a:lnTo>
                <a:lnTo>
                  <a:pt x="8858" y="9469"/>
                </a:lnTo>
                <a:lnTo>
                  <a:pt x="8593" y="9734"/>
                </a:lnTo>
                <a:close/>
                <a:moveTo>
                  <a:pt x="7381" y="9711"/>
                </a:moveTo>
                <a:lnTo>
                  <a:pt x="7138" y="9469"/>
                </a:lnTo>
                <a:lnTo>
                  <a:pt x="7381" y="9229"/>
                </a:lnTo>
                <a:lnTo>
                  <a:pt x="7622" y="9469"/>
                </a:lnTo>
                <a:lnTo>
                  <a:pt x="7381" y="9711"/>
                </a:lnTo>
                <a:close/>
                <a:moveTo>
                  <a:pt x="6167" y="9688"/>
                </a:moveTo>
                <a:lnTo>
                  <a:pt x="5948" y="9469"/>
                </a:lnTo>
                <a:lnTo>
                  <a:pt x="6167" y="9252"/>
                </a:lnTo>
                <a:lnTo>
                  <a:pt x="6385" y="9469"/>
                </a:lnTo>
                <a:lnTo>
                  <a:pt x="6167" y="9688"/>
                </a:lnTo>
                <a:close/>
                <a:moveTo>
                  <a:pt x="4955" y="9665"/>
                </a:moveTo>
                <a:lnTo>
                  <a:pt x="4758" y="9469"/>
                </a:lnTo>
                <a:lnTo>
                  <a:pt x="4955" y="9275"/>
                </a:lnTo>
                <a:lnTo>
                  <a:pt x="5150" y="9469"/>
                </a:lnTo>
                <a:lnTo>
                  <a:pt x="4955" y="9665"/>
                </a:lnTo>
                <a:close/>
                <a:moveTo>
                  <a:pt x="3741" y="9642"/>
                </a:moveTo>
                <a:lnTo>
                  <a:pt x="3569" y="9469"/>
                </a:lnTo>
                <a:lnTo>
                  <a:pt x="3741" y="9298"/>
                </a:lnTo>
                <a:lnTo>
                  <a:pt x="3915" y="9469"/>
                </a:lnTo>
                <a:lnTo>
                  <a:pt x="3741" y="9642"/>
                </a:lnTo>
                <a:close/>
                <a:moveTo>
                  <a:pt x="2529" y="9619"/>
                </a:moveTo>
                <a:lnTo>
                  <a:pt x="2379" y="9469"/>
                </a:lnTo>
                <a:lnTo>
                  <a:pt x="2529" y="9321"/>
                </a:lnTo>
                <a:lnTo>
                  <a:pt x="2678" y="9469"/>
                </a:lnTo>
                <a:lnTo>
                  <a:pt x="2529" y="9619"/>
                </a:lnTo>
                <a:close/>
                <a:moveTo>
                  <a:pt x="1316" y="9596"/>
                </a:moveTo>
                <a:lnTo>
                  <a:pt x="1189" y="9469"/>
                </a:lnTo>
                <a:lnTo>
                  <a:pt x="1316" y="9344"/>
                </a:lnTo>
                <a:lnTo>
                  <a:pt x="1443" y="9471"/>
                </a:lnTo>
                <a:lnTo>
                  <a:pt x="1316" y="9596"/>
                </a:lnTo>
                <a:close/>
                <a:moveTo>
                  <a:pt x="103" y="9573"/>
                </a:moveTo>
                <a:lnTo>
                  <a:pt x="0" y="9469"/>
                </a:lnTo>
                <a:lnTo>
                  <a:pt x="103" y="9367"/>
                </a:lnTo>
                <a:lnTo>
                  <a:pt x="206" y="9469"/>
                </a:lnTo>
                <a:lnTo>
                  <a:pt x="103" y="9573"/>
                </a:lnTo>
                <a:close/>
                <a:moveTo>
                  <a:pt x="23148" y="11214"/>
                </a:moveTo>
                <a:lnTo>
                  <a:pt x="22606" y="10676"/>
                </a:lnTo>
                <a:lnTo>
                  <a:pt x="23148" y="10137"/>
                </a:lnTo>
                <a:lnTo>
                  <a:pt x="23689" y="10676"/>
                </a:lnTo>
                <a:lnTo>
                  <a:pt x="23148" y="11214"/>
                </a:lnTo>
                <a:close/>
                <a:moveTo>
                  <a:pt x="21935" y="11191"/>
                </a:moveTo>
                <a:lnTo>
                  <a:pt x="21415" y="10676"/>
                </a:lnTo>
                <a:lnTo>
                  <a:pt x="21935" y="10160"/>
                </a:lnTo>
                <a:lnTo>
                  <a:pt x="22454" y="10676"/>
                </a:lnTo>
                <a:lnTo>
                  <a:pt x="21935" y="11191"/>
                </a:lnTo>
                <a:close/>
                <a:moveTo>
                  <a:pt x="20722" y="11168"/>
                </a:moveTo>
                <a:lnTo>
                  <a:pt x="20226" y="10676"/>
                </a:lnTo>
                <a:lnTo>
                  <a:pt x="20722" y="10183"/>
                </a:lnTo>
                <a:lnTo>
                  <a:pt x="21217" y="10676"/>
                </a:lnTo>
                <a:lnTo>
                  <a:pt x="20722" y="11168"/>
                </a:lnTo>
                <a:close/>
                <a:moveTo>
                  <a:pt x="19509" y="11145"/>
                </a:moveTo>
                <a:lnTo>
                  <a:pt x="19037" y="10676"/>
                </a:lnTo>
                <a:lnTo>
                  <a:pt x="19509" y="10206"/>
                </a:lnTo>
                <a:lnTo>
                  <a:pt x="19982" y="10676"/>
                </a:lnTo>
                <a:lnTo>
                  <a:pt x="19509" y="11145"/>
                </a:lnTo>
                <a:close/>
                <a:moveTo>
                  <a:pt x="18295" y="11122"/>
                </a:moveTo>
                <a:lnTo>
                  <a:pt x="17846" y="10676"/>
                </a:lnTo>
                <a:lnTo>
                  <a:pt x="18295" y="10229"/>
                </a:lnTo>
                <a:lnTo>
                  <a:pt x="18745" y="10676"/>
                </a:lnTo>
                <a:lnTo>
                  <a:pt x="18295" y="11122"/>
                </a:lnTo>
                <a:close/>
                <a:moveTo>
                  <a:pt x="17083" y="11099"/>
                </a:moveTo>
                <a:lnTo>
                  <a:pt x="16657" y="10676"/>
                </a:lnTo>
                <a:lnTo>
                  <a:pt x="17083" y="10252"/>
                </a:lnTo>
                <a:lnTo>
                  <a:pt x="17509" y="10676"/>
                </a:lnTo>
                <a:lnTo>
                  <a:pt x="17083" y="11099"/>
                </a:lnTo>
                <a:close/>
                <a:moveTo>
                  <a:pt x="15869" y="11076"/>
                </a:moveTo>
                <a:lnTo>
                  <a:pt x="15466" y="10676"/>
                </a:lnTo>
                <a:lnTo>
                  <a:pt x="15869" y="10275"/>
                </a:lnTo>
                <a:lnTo>
                  <a:pt x="16274" y="10676"/>
                </a:lnTo>
                <a:lnTo>
                  <a:pt x="15869" y="11076"/>
                </a:lnTo>
                <a:close/>
                <a:moveTo>
                  <a:pt x="14657" y="11054"/>
                </a:moveTo>
                <a:lnTo>
                  <a:pt x="14277" y="10676"/>
                </a:lnTo>
                <a:lnTo>
                  <a:pt x="14657" y="10298"/>
                </a:lnTo>
                <a:lnTo>
                  <a:pt x="15037" y="10676"/>
                </a:lnTo>
                <a:lnTo>
                  <a:pt x="14657" y="11054"/>
                </a:lnTo>
                <a:close/>
                <a:moveTo>
                  <a:pt x="13445" y="11031"/>
                </a:moveTo>
                <a:lnTo>
                  <a:pt x="13087" y="10676"/>
                </a:lnTo>
                <a:lnTo>
                  <a:pt x="13445" y="10321"/>
                </a:lnTo>
                <a:lnTo>
                  <a:pt x="13802" y="10676"/>
                </a:lnTo>
                <a:lnTo>
                  <a:pt x="13445" y="11031"/>
                </a:lnTo>
                <a:close/>
                <a:moveTo>
                  <a:pt x="12231" y="11008"/>
                </a:moveTo>
                <a:lnTo>
                  <a:pt x="11897" y="10676"/>
                </a:lnTo>
                <a:lnTo>
                  <a:pt x="12231" y="10344"/>
                </a:lnTo>
                <a:lnTo>
                  <a:pt x="12565" y="10676"/>
                </a:lnTo>
                <a:lnTo>
                  <a:pt x="12231" y="11008"/>
                </a:lnTo>
                <a:close/>
                <a:moveTo>
                  <a:pt x="11019" y="10985"/>
                </a:moveTo>
                <a:lnTo>
                  <a:pt x="10708" y="10676"/>
                </a:lnTo>
                <a:lnTo>
                  <a:pt x="11019" y="10367"/>
                </a:lnTo>
                <a:lnTo>
                  <a:pt x="11330" y="10676"/>
                </a:lnTo>
                <a:lnTo>
                  <a:pt x="11019" y="10985"/>
                </a:lnTo>
                <a:close/>
                <a:moveTo>
                  <a:pt x="9805" y="10962"/>
                </a:moveTo>
                <a:lnTo>
                  <a:pt x="9518" y="10676"/>
                </a:lnTo>
                <a:lnTo>
                  <a:pt x="9805" y="10390"/>
                </a:lnTo>
                <a:lnTo>
                  <a:pt x="10094" y="10676"/>
                </a:lnTo>
                <a:lnTo>
                  <a:pt x="9805" y="10962"/>
                </a:lnTo>
                <a:close/>
                <a:moveTo>
                  <a:pt x="8593" y="10939"/>
                </a:moveTo>
                <a:lnTo>
                  <a:pt x="8328" y="10676"/>
                </a:lnTo>
                <a:lnTo>
                  <a:pt x="8593" y="10413"/>
                </a:lnTo>
                <a:lnTo>
                  <a:pt x="8858" y="10676"/>
                </a:lnTo>
                <a:lnTo>
                  <a:pt x="8593" y="10939"/>
                </a:lnTo>
                <a:close/>
                <a:moveTo>
                  <a:pt x="7381" y="10916"/>
                </a:moveTo>
                <a:lnTo>
                  <a:pt x="7138" y="10676"/>
                </a:lnTo>
                <a:lnTo>
                  <a:pt x="7381" y="10436"/>
                </a:lnTo>
                <a:lnTo>
                  <a:pt x="7622" y="10676"/>
                </a:lnTo>
                <a:lnTo>
                  <a:pt x="7381" y="10916"/>
                </a:lnTo>
                <a:close/>
                <a:moveTo>
                  <a:pt x="6167" y="10893"/>
                </a:moveTo>
                <a:lnTo>
                  <a:pt x="5948" y="10676"/>
                </a:lnTo>
                <a:lnTo>
                  <a:pt x="6167" y="10459"/>
                </a:lnTo>
                <a:lnTo>
                  <a:pt x="6385" y="10676"/>
                </a:lnTo>
                <a:lnTo>
                  <a:pt x="6167" y="10893"/>
                </a:lnTo>
                <a:close/>
                <a:moveTo>
                  <a:pt x="4955" y="10870"/>
                </a:moveTo>
                <a:lnTo>
                  <a:pt x="4758" y="10676"/>
                </a:lnTo>
                <a:lnTo>
                  <a:pt x="4955" y="10480"/>
                </a:lnTo>
                <a:lnTo>
                  <a:pt x="5150" y="10676"/>
                </a:lnTo>
                <a:lnTo>
                  <a:pt x="4955" y="10870"/>
                </a:lnTo>
                <a:close/>
                <a:moveTo>
                  <a:pt x="3741" y="10847"/>
                </a:moveTo>
                <a:lnTo>
                  <a:pt x="3569" y="10676"/>
                </a:lnTo>
                <a:lnTo>
                  <a:pt x="3741" y="10503"/>
                </a:lnTo>
                <a:lnTo>
                  <a:pt x="3915" y="10676"/>
                </a:lnTo>
                <a:lnTo>
                  <a:pt x="3741" y="10847"/>
                </a:lnTo>
                <a:close/>
                <a:moveTo>
                  <a:pt x="2529" y="10824"/>
                </a:moveTo>
                <a:lnTo>
                  <a:pt x="2379" y="10676"/>
                </a:lnTo>
                <a:lnTo>
                  <a:pt x="2529" y="10526"/>
                </a:lnTo>
                <a:lnTo>
                  <a:pt x="2678" y="10676"/>
                </a:lnTo>
                <a:lnTo>
                  <a:pt x="2529" y="10824"/>
                </a:lnTo>
                <a:close/>
                <a:moveTo>
                  <a:pt x="1315" y="10801"/>
                </a:moveTo>
                <a:lnTo>
                  <a:pt x="1189" y="10676"/>
                </a:lnTo>
                <a:lnTo>
                  <a:pt x="1316" y="10550"/>
                </a:lnTo>
                <a:lnTo>
                  <a:pt x="1443" y="10676"/>
                </a:lnTo>
                <a:lnTo>
                  <a:pt x="1315" y="10801"/>
                </a:lnTo>
                <a:close/>
                <a:moveTo>
                  <a:pt x="103" y="10778"/>
                </a:moveTo>
                <a:lnTo>
                  <a:pt x="0" y="10676"/>
                </a:lnTo>
                <a:lnTo>
                  <a:pt x="103" y="10572"/>
                </a:lnTo>
                <a:lnTo>
                  <a:pt x="207" y="10676"/>
                </a:lnTo>
                <a:lnTo>
                  <a:pt x="103" y="10778"/>
                </a:lnTo>
                <a:close/>
                <a:moveTo>
                  <a:pt x="23148" y="12419"/>
                </a:moveTo>
                <a:lnTo>
                  <a:pt x="22606" y="11881"/>
                </a:lnTo>
                <a:lnTo>
                  <a:pt x="23148" y="11343"/>
                </a:lnTo>
                <a:lnTo>
                  <a:pt x="23689" y="11881"/>
                </a:lnTo>
                <a:lnTo>
                  <a:pt x="23148" y="12419"/>
                </a:lnTo>
                <a:close/>
                <a:moveTo>
                  <a:pt x="21935" y="12396"/>
                </a:moveTo>
                <a:lnTo>
                  <a:pt x="21415" y="11881"/>
                </a:lnTo>
                <a:lnTo>
                  <a:pt x="21935" y="11366"/>
                </a:lnTo>
                <a:lnTo>
                  <a:pt x="22454" y="11881"/>
                </a:lnTo>
                <a:lnTo>
                  <a:pt x="21935" y="12396"/>
                </a:lnTo>
                <a:close/>
                <a:moveTo>
                  <a:pt x="20722" y="12373"/>
                </a:moveTo>
                <a:lnTo>
                  <a:pt x="20226" y="11881"/>
                </a:lnTo>
                <a:lnTo>
                  <a:pt x="20722" y="11388"/>
                </a:lnTo>
                <a:lnTo>
                  <a:pt x="21217" y="11881"/>
                </a:lnTo>
                <a:lnTo>
                  <a:pt x="20722" y="12373"/>
                </a:lnTo>
                <a:close/>
                <a:moveTo>
                  <a:pt x="19509" y="12351"/>
                </a:moveTo>
                <a:lnTo>
                  <a:pt x="19037" y="11881"/>
                </a:lnTo>
                <a:lnTo>
                  <a:pt x="19509" y="11411"/>
                </a:lnTo>
                <a:lnTo>
                  <a:pt x="19982" y="11881"/>
                </a:lnTo>
                <a:lnTo>
                  <a:pt x="19509" y="12351"/>
                </a:lnTo>
                <a:close/>
                <a:moveTo>
                  <a:pt x="18295" y="12328"/>
                </a:moveTo>
                <a:lnTo>
                  <a:pt x="17846" y="11881"/>
                </a:lnTo>
                <a:lnTo>
                  <a:pt x="18295" y="11434"/>
                </a:lnTo>
                <a:lnTo>
                  <a:pt x="18746" y="11881"/>
                </a:lnTo>
                <a:lnTo>
                  <a:pt x="18295" y="12328"/>
                </a:lnTo>
                <a:close/>
                <a:moveTo>
                  <a:pt x="17083" y="12305"/>
                </a:moveTo>
                <a:lnTo>
                  <a:pt x="16657" y="11881"/>
                </a:lnTo>
                <a:lnTo>
                  <a:pt x="17083" y="11457"/>
                </a:lnTo>
                <a:lnTo>
                  <a:pt x="17509" y="11881"/>
                </a:lnTo>
                <a:lnTo>
                  <a:pt x="17083" y="12305"/>
                </a:lnTo>
                <a:close/>
                <a:moveTo>
                  <a:pt x="15869" y="12282"/>
                </a:moveTo>
                <a:lnTo>
                  <a:pt x="15466" y="11881"/>
                </a:lnTo>
                <a:lnTo>
                  <a:pt x="15869" y="11480"/>
                </a:lnTo>
                <a:lnTo>
                  <a:pt x="16274" y="11881"/>
                </a:lnTo>
                <a:lnTo>
                  <a:pt x="15869" y="12282"/>
                </a:lnTo>
                <a:close/>
                <a:moveTo>
                  <a:pt x="14657" y="12259"/>
                </a:moveTo>
                <a:lnTo>
                  <a:pt x="14277" y="11881"/>
                </a:lnTo>
                <a:lnTo>
                  <a:pt x="14657" y="11503"/>
                </a:lnTo>
                <a:lnTo>
                  <a:pt x="15037" y="11881"/>
                </a:lnTo>
                <a:lnTo>
                  <a:pt x="14657" y="12259"/>
                </a:lnTo>
                <a:close/>
                <a:moveTo>
                  <a:pt x="13445" y="12236"/>
                </a:moveTo>
                <a:lnTo>
                  <a:pt x="13087" y="11881"/>
                </a:lnTo>
                <a:lnTo>
                  <a:pt x="13445" y="11526"/>
                </a:lnTo>
                <a:lnTo>
                  <a:pt x="13802" y="11881"/>
                </a:lnTo>
                <a:lnTo>
                  <a:pt x="13445" y="12236"/>
                </a:lnTo>
                <a:close/>
                <a:moveTo>
                  <a:pt x="12231" y="12214"/>
                </a:moveTo>
                <a:lnTo>
                  <a:pt x="11897" y="11881"/>
                </a:lnTo>
                <a:lnTo>
                  <a:pt x="12231" y="11549"/>
                </a:lnTo>
                <a:lnTo>
                  <a:pt x="12565" y="11881"/>
                </a:lnTo>
                <a:lnTo>
                  <a:pt x="12231" y="12214"/>
                </a:lnTo>
                <a:close/>
                <a:moveTo>
                  <a:pt x="11019" y="12190"/>
                </a:moveTo>
                <a:lnTo>
                  <a:pt x="10708" y="11881"/>
                </a:lnTo>
                <a:lnTo>
                  <a:pt x="11019" y="11572"/>
                </a:lnTo>
                <a:lnTo>
                  <a:pt x="11330" y="11881"/>
                </a:lnTo>
                <a:lnTo>
                  <a:pt x="11019" y="12190"/>
                </a:lnTo>
                <a:close/>
                <a:moveTo>
                  <a:pt x="9805" y="12167"/>
                </a:moveTo>
                <a:lnTo>
                  <a:pt x="9518" y="11881"/>
                </a:lnTo>
                <a:lnTo>
                  <a:pt x="9805" y="11595"/>
                </a:lnTo>
                <a:lnTo>
                  <a:pt x="10094" y="11881"/>
                </a:lnTo>
                <a:lnTo>
                  <a:pt x="9805" y="12167"/>
                </a:lnTo>
                <a:close/>
                <a:moveTo>
                  <a:pt x="8593" y="12146"/>
                </a:moveTo>
                <a:lnTo>
                  <a:pt x="8328" y="11881"/>
                </a:lnTo>
                <a:lnTo>
                  <a:pt x="8593" y="11618"/>
                </a:lnTo>
                <a:lnTo>
                  <a:pt x="8858" y="11881"/>
                </a:lnTo>
                <a:lnTo>
                  <a:pt x="8593" y="12146"/>
                </a:lnTo>
                <a:close/>
                <a:moveTo>
                  <a:pt x="7381" y="12123"/>
                </a:moveTo>
                <a:lnTo>
                  <a:pt x="7138" y="11881"/>
                </a:lnTo>
                <a:lnTo>
                  <a:pt x="7381" y="11641"/>
                </a:lnTo>
                <a:lnTo>
                  <a:pt x="7622" y="11881"/>
                </a:lnTo>
                <a:lnTo>
                  <a:pt x="7381" y="12123"/>
                </a:lnTo>
                <a:close/>
                <a:moveTo>
                  <a:pt x="6167" y="12100"/>
                </a:moveTo>
                <a:lnTo>
                  <a:pt x="5948" y="11881"/>
                </a:lnTo>
                <a:lnTo>
                  <a:pt x="6167" y="11664"/>
                </a:lnTo>
                <a:lnTo>
                  <a:pt x="6385" y="11881"/>
                </a:lnTo>
                <a:lnTo>
                  <a:pt x="6167" y="12100"/>
                </a:lnTo>
                <a:close/>
                <a:moveTo>
                  <a:pt x="4955" y="12077"/>
                </a:moveTo>
                <a:lnTo>
                  <a:pt x="4758" y="11881"/>
                </a:lnTo>
                <a:lnTo>
                  <a:pt x="4955" y="11687"/>
                </a:lnTo>
                <a:lnTo>
                  <a:pt x="5150" y="11881"/>
                </a:lnTo>
                <a:lnTo>
                  <a:pt x="4955" y="12077"/>
                </a:lnTo>
                <a:close/>
                <a:moveTo>
                  <a:pt x="3741" y="12054"/>
                </a:moveTo>
                <a:lnTo>
                  <a:pt x="3569" y="11881"/>
                </a:lnTo>
                <a:lnTo>
                  <a:pt x="3741" y="11710"/>
                </a:lnTo>
                <a:lnTo>
                  <a:pt x="3915" y="11881"/>
                </a:lnTo>
                <a:lnTo>
                  <a:pt x="3741" y="12054"/>
                </a:lnTo>
                <a:close/>
                <a:moveTo>
                  <a:pt x="2529" y="12031"/>
                </a:moveTo>
                <a:lnTo>
                  <a:pt x="2379" y="11881"/>
                </a:lnTo>
                <a:lnTo>
                  <a:pt x="2529" y="11733"/>
                </a:lnTo>
                <a:lnTo>
                  <a:pt x="2678" y="11881"/>
                </a:lnTo>
                <a:lnTo>
                  <a:pt x="2529" y="12031"/>
                </a:lnTo>
                <a:close/>
                <a:moveTo>
                  <a:pt x="1315" y="12008"/>
                </a:moveTo>
                <a:lnTo>
                  <a:pt x="1189" y="11881"/>
                </a:lnTo>
                <a:lnTo>
                  <a:pt x="1315" y="11756"/>
                </a:lnTo>
                <a:lnTo>
                  <a:pt x="1443" y="11881"/>
                </a:lnTo>
                <a:lnTo>
                  <a:pt x="1315" y="12008"/>
                </a:lnTo>
                <a:close/>
                <a:moveTo>
                  <a:pt x="103" y="11985"/>
                </a:moveTo>
                <a:lnTo>
                  <a:pt x="0" y="11881"/>
                </a:lnTo>
                <a:lnTo>
                  <a:pt x="103" y="11778"/>
                </a:lnTo>
                <a:lnTo>
                  <a:pt x="206" y="11881"/>
                </a:lnTo>
                <a:lnTo>
                  <a:pt x="103" y="11985"/>
                </a:lnTo>
                <a:close/>
                <a:moveTo>
                  <a:pt x="23148" y="13626"/>
                </a:moveTo>
                <a:lnTo>
                  <a:pt x="22606" y="13088"/>
                </a:lnTo>
                <a:lnTo>
                  <a:pt x="23148" y="12549"/>
                </a:lnTo>
                <a:lnTo>
                  <a:pt x="23689" y="13088"/>
                </a:lnTo>
                <a:lnTo>
                  <a:pt x="23148" y="13626"/>
                </a:lnTo>
                <a:close/>
                <a:moveTo>
                  <a:pt x="21935" y="13603"/>
                </a:moveTo>
                <a:lnTo>
                  <a:pt x="21415" y="13088"/>
                </a:lnTo>
                <a:lnTo>
                  <a:pt x="21935" y="12572"/>
                </a:lnTo>
                <a:lnTo>
                  <a:pt x="22454" y="13088"/>
                </a:lnTo>
                <a:lnTo>
                  <a:pt x="21935" y="13603"/>
                </a:lnTo>
                <a:close/>
                <a:moveTo>
                  <a:pt x="20722" y="13580"/>
                </a:moveTo>
                <a:lnTo>
                  <a:pt x="20226" y="13088"/>
                </a:lnTo>
                <a:lnTo>
                  <a:pt x="20722" y="12595"/>
                </a:lnTo>
                <a:lnTo>
                  <a:pt x="21217" y="13088"/>
                </a:lnTo>
                <a:lnTo>
                  <a:pt x="20722" y="13580"/>
                </a:lnTo>
                <a:close/>
                <a:moveTo>
                  <a:pt x="19509" y="13557"/>
                </a:moveTo>
                <a:lnTo>
                  <a:pt x="19037" y="13088"/>
                </a:lnTo>
                <a:lnTo>
                  <a:pt x="19509" y="12618"/>
                </a:lnTo>
                <a:lnTo>
                  <a:pt x="19982" y="13088"/>
                </a:lnTo>
                <a:lnTo>
                  <a:pt x="19509" y="13557"/>
                </a:lnTo>
                <a:close/>
                <a:moveTo>
                  <a:pt x="18295" y="13534"/>
                </a:moveTo>
                <a:lnTo>
                  <a:pt x="17846" y="13088"/>
                </a:lnTo>
                <a:lnTo>
                  <a:pt x="18295" y="12641"/>
                </a:lnTo>
                <a:lnTo>
                  <a:pt x="18745" y="13088"/>
                </a:lnTo>
                <a:lnTo>
                  <a:pt x="18295" y="13534"/>
                </a:lnTo>
                <a:close/>
                <a:moveTo>
                  <a:pt x="17083" y="13511"/>
                </a:moveTo>
                <a:lnTo>
                  <a:pt x="16657" y="13088"/>
                </a:lnTo>
                <a:lnTo>
                  <a:pt x="17083" y="12664"/>
                </a:lnTo>
                <a:lnTo>
                  <a:pt x="17509" y="13088"/>
                </a:lnTo>
                <a:lnTo>
                  <a:pt x="17083" y="13511"/>
                </a:lnTo>
                <a:close/>
                <a:moveTo>
                  <a:pt x="15869" y="13488"/>
                </a:moveTo>
                <a:lnTo>
                  <a:pt x="15466" y="13088"/>
                </a:lnTo>
                <a:lnTo>
                  <a:pt x="15869" y="12687"/>
                </a:lnTo>
                <a:lnTo>
                  <a:pt x="16274" y="13088"/>
                </a:lnTo>
                <a:lnTo>
                  <a:pt x="15869" y="13488"/>
                </a:lnTo>
                <a:close/>
                <a:moveTo>
                  <a:pt x="14657" y="13466"/>
                </a:moveTo>
                <a:lnTo>
                  <a:pt x="14277" y="13088"/>
                </a:lnTo>
                <a:lnTo>
                  <a:pt x="14657" y="12710"/>
                </a:lnTo>
                <a:lnTo>
                  <a:pt x="15037" y="13088"/>
                </a:lnTo>
                <a:lnTo>
                  <a:pt x="14657" y="13466"/>
                </a:lnTo>
                <a:close/>
                <a:moveTo>
                  <a:pt x="13445" y="13443"/>
                </a:moveTo>
                <a:lnTo>
                  <a:pt x="13087" y="13088"/>
                </a:lnTo>
                <a:lnTo>
                  <a:pt x="13445" y="12733"/>
                </a:lnTo>
                <a:lnTo>
                  <a:pt x="13802" y="13088"/>
                </a:lnTo>
                <a:lnTo>
                  <a:pt x="13445" y="13443"/>
                </a:lnTo>
                <a:close/>
                <a:moveTo>
                  <a:pt x="12231" y="13420"/>
                </a:moveTo>
                <a:lnTo>
                  <a:pt x="11897" y="13088"/>
                </a:lnTo>
                <a:lnTo>
                  <a:pt x="12231" y="12756"/>
                </a:lnTo>
                <a:lnTo>
                  <a:pt x="12565" y="13088"/>
                </a:lnTo>
                <a:lnTo>
                  <a:pt x="12231" y="13420"/>
                </a:lnTo>
                <a:close/>
                <a:moveTo>
                  <a:pt x="11019" y="13397"/>
                </a:moveTo>
                <a:lnTo>
                  <a:pt x="10708" y="13088"/>
                </a:lnTo>
                <a:lnTo>
                  <a:pt x="11019" y="12777"/>
                </a:lnTo>
                <a:lnTo>
                  <a:pt x="11330" y="13088"/>
                </a:lnTo>
                <a:lnTo>
                  <a:pt x="11019" y="13397"/>
                </a:lnTo>
                <a:close/>
                <a:moveTo>
                  <a:pt x="9805" y="13374"/>
                </a:moveTo>
                <a:lnTo>
                  <a:pt x="9518" y="13088"/>
                </a:lnTo>
                <a:lnTo>
                  <a:pt x="9805" y="12802"/>
                </a:lnTo>
                <a:lnTo>
                  <a:pt x="10094" y="13088"/>
                </a:lnTo>
                <a:lnTo>
                  <a:pt x="9805" y="13374"/>
                </a:lnTo>
                <a:close/>
                <a:moveTo>
                  <a:pt x="8593" y="13351"/>
                </a:moveTo>
                <a:lnTo>
                  <a:pt x="8328" y="13088"/>
                </a:lnTo>
                <a:lnTo>
                  <a:pt x="8593" y="12823"/>
                </a:lnTo>
                <a:lnTo>
                  <a:pt x="8858" y="13088"/>
                </a:lnTo>
                <a:lnTo>
                  <a:pt x="8593" y="13351"/>
                </a:lnTo>
                <a:close/>
                <a:moveTo>
                  <a:pt x="7381" y="13328"/>
                </a:moveTo>
                <a:lnTo>
                  <a:pt x="7138" y="13088"/>
                </a:lnTo>
                <a:lnTo>
                  <a:pt x="7381" y="12846"/>
                </a:lnTo>
                <a:lnTo>
                  <a:pt x="7622" y="13088"/>
                </a:lnTo>
                <a:lnTo>
                  <a:pt x="7381" y="13328"/>
                </a:lnTo>
                <a:close/>
                <a:moveTo>
                  <a:pt x="6167" y="13305"/>
                </a:moveTo>
                <a:lnTo>
                  <a:pt x="5948" y="13088"/>
                </a:lnTo>
                <a:lnTo>
                  <a:pt x="6167" y="12869"/>
                </a:lnTo>
                <a:lnTo>
                  <a:pt x="6385" y="13088"/>
                </a:lnTo>
                <a:lnTo>
                  <a:pt x="6167" y="13305"/>
                </a:lnTo>
                <a:close/>
                <a:moveTo>
                  <a:pt x="4955" y="13282"/>
                </a:moveTo>
                <a:lnTo>
                  <a:pt x="4758" y="13088"/>
                </a:lnTo>
                <a:lnTo>
                  <a:pt x="4955" y="12892"/>
                </a:lnTo>
                <a:lnTo>
                  <a:pt x="5150" y="13088"/>
                </a:lnTo>
                <a:lnTo>
                  <a:pt x="4955" y="13282"/>
                </a:lnTo>
                <a:close/>
                <a:moveTo>
                  <a:pt x="3741" y="13259"/>
                </a:moveTo>
                <a:lnTo>
                  <a:pt x="3569" y="13088"/>
                </a:lnTo>
                <a:lnTo>
                  <a:pt x="3741" y="12915"/>
                </a:lnTo>
                <a:lnTo>
                  <a:pt x="3915" y="13088"/>
                </a:lnTo>
                <a:lnTo>
                  <a:pt x="3741" y="13259"/>
                </a:lnTo>
                <a:close/>
                <a:moveTo>
                  <a:pt x="2529" y="13236"/>
                </a:moveTo>
                <a:lnTo>
                  <a:pt x="2379" y="13088"/>
                </a:lnTo>
                <a:lnTo>
                  <a:pt x="2529" y="12938"/>
                </a:lnTo>
                <a:lnTo>
                  <a:pt x="2678" y="13088"/>
                </a:lnTo>
                <a:lnTo>
                  <a:pt x="2529" y="13236"/>
                </a:lnTo>
                <a:close/>
                <a:moveTo>
                  <a:pt x="1316" y="13213"/>
                </a:moveTo>
                <a:lnTo>
                  <a:pt x="1189" y="13088"/>
                </a:lnTo>
                <a:lnTo>
                  <a:pt x="1315" y="12961"/>
                </a:lnTo>
                <a:lnTo>
                  <a:pt x="1443" y="13088"/>
                </a:lnTo>
                <a:lnTo>
                  <a:pt x="1316" y="13213"/>
                </a:lnTo>
                <a:close/>
                <a:moveTo>
                  <a:pt x="103" y="13190"/>
                </a:moveTo>
                <a:lnTo>
                  <a:pt x="0" y="13088"/>
                </a:lnTo>
                <a:lnTo>
                  <a:pt x="103" y="12984"/>
                </a:lnTo>
                <a:lnTo>
                  <a:pt x="207" y="13088"/>
                </a:lnTo>
                <a:lnTo>
                  <a:pt x="103" y="13190"/>
                </a:lnTo>
                <a:close/>
                <a:moveTo>
                  <a:pt x="16477" y="838"/>
                </a:moveTo>
                <a:lnTo>
                  <a:pt x="16062" y="425"/>
                </a:lnTo>
                <a:lnTo>
                  <a:pt x="16477" y="12"/>
                </a:lnTo>
                <a:lnTo>
                  <a:pt x="16891" y="425"/>
                </a:lnTo>
                <a:lnTo>
                  <a:pt x="16477" y="838"/>
                </a:lnTo>
                <a:close/>
                <a:moveTo>
                  <a:pt x="15263" y="815"/>
                </a:moveTo>
                <a:lnTo>
                  <a:pt x="14873" y="425"/>
                </a:lnTo>
                <a:lnTo>
                  <a:pt x="15263" y="37"/>
                </a:lnTo>
                <a:lnTo>
                  <a:pt x="15656" y="425"/>
                </a:lnTo>
                <a:lnTo>
                  <a:pt x="15263" y="815"/>
                </a:lnTo>
                <a:close/>
                <a:moveTo>
                  <a:pt x="14051" y="792"/>
                </a:moveTo>
                <a:lnTo>
                  <a:pt x="13682" y="425"/>
                </a:lnTo>
                <a:lnTo>
                  <a:pt x="14051" y="60"/>
                </a:lnTo>
                <a:lnTo>
                  <a:pt x="14419" y="425"/>
                </a:lnTo>
                <a:lnTo>
                  <a:pt x="14051" y="792"/>
                </a:lnTo>
                <a:close/>
                <a:moveTo>
                  <a:pt x="12837" y="769"/>
                </a:moveTo>
                <a:lnTo>
                  <a:pt x="12493" y="425"/>
                </a:lnTo>
                <a:lnTo>
                  <a:pt x="12837" y="81"/>
                </a:lnTo>
                <a:lnTo>
                  <a:pt x="13183" y="425"/>
                </a:lnTo>
                <a:lnTo>
                  <a:pt x="12837" y="769"/>
                </a:lnTo>
                <a:close/>
                <a:moveTo>
                  <a:pt x="11625" y="746"/>
                </a:moveTo>
                <a:lnTo>
                  <a:pt x="11302" y="425"/>
                </a:lnTo>
                <a:lnTo>
                  <a:pt x="11625" y="104"/>
                </a:lnTo>
                <a:lnTo>
                  <a:pt x="11948" y="425"/>
                </a:lnTo>
                <a:lnTo>
                  <a:pt x="11625" y="746"/>
                </a:lnTo>
                <a:close/>
                <a:moveTo>
                  <a:pt x="10413" y="723"/>
                </a:moveTo>
                <a:lnTo>
                  <a:pt x="10113" y="425"/>
                </a:lnTo>
                <a:lnTo>
                  <a:pt x="10413" y="127"/>
                </a:lnTo>
                <a:lnTo>
                  <a:pt x="10711" y="425"/>
                </a:lnTo>
                <a:lnTo>
                  <a:pt x="10413" y="723"/>
                </a:lnTo>
                <a:close/>
                <a:moveTo>
                  <a:pt x="9199" y="701"/>
                </a:moveTo>
                <a:lnTo>
                  <a:pt x="8922" y="425"/>
                </a:lnTo>
                <a:lnTo>
                  <a:pt x="9199" y="151"/>
                </a:lnTo>
                <a:lnTo>
                  <a:pt x="9476" y="425"/>
                </a:lnTo>
                <a:lnTo>
                  <a:pt x="9199" y="701"/>
                </a:lnTo>
                <a:close/>
                <a:moveTo>
                  <a:pt x="7987" y="678"/>
                </a:moveTo>
                <a:lnTo>
                  <a:pt x="7733" y="425"/>
                </a:lnTo>
                <a:lnTo>
                  <a:pt x="7987" y="173"/>
                </a:lnTo>
                <a:lnTo>
                  <a:pt x="8241" y="425"/>
                </a:lnTo>
                <a:lnTo>
                  <a:pt x="7987" y="678"/>
                </a:lnTo>
                <a:close/>
                <a:moveTo>
                  <a:pt x="6773" y="655"/>
                </a:moveTo>
                <a:lnTo>
                  <a:pt x="6544" y="425"/>
                </a:lnTo>
                <a:lnTo>
                  <a:pt x="6773" y="196"/>
                </a:lnTo>
                <a:lnTo>
                  <a:pt x="7004" y="425"/>
                </a:lnTo>
                <a:lnTo>
                  <a:pt x="6773" y="655"/>
                </a:lnTo>
                <a:close/>
                <a:moveTo>
                  <a:pt x="5561" y="632"/>
                </a:moveTo>
                <a:lnTo>
                  <a:pt x="5353" y="425"/>
                </a:lnTo>
                <a:lnTo>
                  <a:pt x="5561" y="219"/>
                </a:lnTo>
                <a:lnTo>
                  <a:pt x="5769" y="425"/>
                </a:lnTo>
                <a:lnTo>
                  <a:pt x="5561" y="632"/>
                </a:lnTo>
                <a:close/>
                <a:moveTo>
                  <a:pt x="4349" y="609"/>
                </a:moveTo>
                <a:lnTo>
                  <a:pt x="4164" y="425"/>
                </a:lnTo>
                <a:lnTo>
                  <a:pt x="4349" y="242"/>
                </a:lnTo>
                <a:lnTo>
                  <a:pt x="4532" y="425"/>
                </a:lnTo>
                <a:lnTo>
                  <a:pt x="4349" y="609"/>
                </a:lnTo>
                <a:close/>
                <a:moveTo>
                  <a:pt x="3135" y="586"/>
                </a:moveTo>
                <a:lnTo>
                  <a:pt x="2973" y="425"/>
                </a:lnTo>
                <a:lnTo>
                  <a:pt x="3135" y="265"/>
                </a:lnTo>
                <a:lnTo>
                  <a:pt x="3296" y="425"/>
                </a:lnTo>
                <a:lnTo>
                  <a:pt x="3135" y="586"/>
                </a:lnTo>
                <a:close/>
                <a:moveTo>
                  <a:pt x="1923" y="563"/>
                </a:moveTo>
                <a:lnTo>
                  <a:pt x="1784" y="425"/>
                </a:lnTo>
                <a:lnTo>
                  <a:pt x="1923" y="288"/>
                </a:lnTo>
                <a:lnTo>
                  <a:pt x="2061" y="425"/>
                </a:lnTo>
                <a:lnTo>
                  <a:pt x="1923" y="563"/>
                </a:lnTo>
                <a:close/>
                <a:moveTo>
                  <a:pt x="709" y="540"/>
                </a:moveTo>
                <a:lnTo>
                  <a:pt x="593" y="425"/>
                </a:lnTo>
                <a:lnTo>
                  <a:pt x="709" y="310"/>
                </a:lnTo>
                <a:lnTo>
                  <a:pt x="824" y="425"/>
                </a:lnTo>
                <a:lnTo>
                  <a:pt x="709" y="540"/>
                </a:lnTo>
                <a:close/>
                <a:moveTo>
                  <a:pt x="23754" y="2181"/>
                </a:moveTo>
                <a:lnTo>
                  <a:pt x="23201" y="1632"/>
                </a:lnTo>
                <a:lnTo>
                  <a:pt x="23754" y="1081"/>
                </a:lnTo>
                <a:lnTo>
                  <a:pt x="24307" y="1632"/>
                </a:lnTo>
                <a:lnTo>
                  <a:pt x="23754" y="2181"/>
                </a:lnTo>
                <a:close/>
                <a:moveTo>
                  <a:pt x="22541" y="2158"/>
                </a:moveTo>
                <a:lnTo>
                  <a:pt x="22011" y="1632"/>
                </a:lnTo>
                <a:lnTo>
                  <a:pt x="22541" y="1104"/>
                </a:lnTo>
                <a:lnTo>
                  <a:pt x="23071" y="1632"/>
                </a:lnTo>
                <a:lnTo>
                  <a:pt x="22541" y="2158"/>
                </a:lnTo>
                <a:close/>
                <a:moveTo>
                  <a:pt x="21328" y="2135"/>
                </a:moveTo>
                <a:lnTo>
                  <a:pt x="20822" y="1632"/>
                </a:lnTo>
                <a:lnTo>
                  <a:pt x="21328" y="1127"/>
                </a:lnTo>
                <a:lnTo>
                  <a:pt x="21835" y="1632"/>
                </a:lnTo>
                <a:lnTo>
                  <a:pt x="21328" y="2135"/>
                </a:lnTo>
                <a:close/>
                <a:moveTo>
                  <a:pt x="20115" y="2112"/>
                </a:moveTo>
                <a:lnTo>
                  <a:pt x="19631" y="1632"/>
                </a:lnTo>
                <a:lnTo>
                  <a:pt x="20115" y="1150"/>
                </a:lnTo>
                <a:lnTo>
                  <a:pt x="20598" y="1632"/>
                </a:lnTo>
                <a:lnTo>
                  <a:pt x="20115" y="2112"/>
                </a:lnTo>
                <a:close/>
                <a:moveTo>
                  <a:pt x="18902" y="2089"/>
                </a:moveTo>
                <a:lnTo>
                  <a:pt x="18442" y="1632"/>
                </a:lnTo>
                <a:lnTo>
                  <a:pt x="18902" y="1173"/>
                </a:lnTo>
                <a:lnTo>
                  <a:pt x="19363" y="1632"/>
                </a:lnTo>
                <a:lnTo>
                  <a:pt x="18902" y="2089"/>
                </a:lnTo>
                <a:close/>
                <a:moveTo>
                  <a:pt x="17689" y="2066"/>
                </a:moveTo>
                <a:lnTo>
                  <a:pt x="17252" y="1632"/>
                </a:lnTo>
                <a:lnTo>
                  <a:pt x="17689" y="1196"/>
                </a:lnTo>
                <a:lnTo>
                  <a:pt x="18128" y="1632"/>
                </a:lnTo>
                <a:lnTo>
                  <a:pt x="17689" y="2066"/>
                </a:lnTo>
                <a:close/>
                <a:moveTo>
                  <a:pt x="16477" y="2043"/>
                </a:moveTo>
                <a:lnTo>
                  <a:pt x="16062" y="1632"/>
                </a:lnTo>
                <a:lnTo>
                  <a:pt x="16477" y="1219"/>
                </a:lnTo>
                <a:lnTo>
                  <a:pt x="16891" y="1632"/>
                </a:lnTo>
                <a:lnTo>
                  <a:pt x="16477" y="2043"/>
                </a:lnTo>
                <a:close/>
                <a:moveTo>
                  <a:pt x="15263" y="2020"/>
                </a:moveTo>
                <a:lnTo>
                  <a:pt x="14873" y="1632"/>
                </a:lnTo>
                <a:lnTo>
                  <a:pt x="15263" y="1242"/>
                </a:lnTo>
                <a:lnTo>
                  <a:pt x="15656" y="1632"/>
                </a:lnTo>
                <a:lnTo>
                  <a:pt x="15263" y="2020"/>
                </a:lnTo>
                <a:close/>
                <a:moveTo>
                  <a:pt x="14051" y="1997"/>
                </a:moveTo>
                <a:lnTo>
                  <a:pt x="13682" y="1632"/>
                </a:lnTo>
                <a:lnTo>
                  <a:pt x="14051" y="1265"/>
                </a:lnTo>
                <a:lnTo>
                  <a:pt x="14419" y="1632"/>
                </a:lnTo>
                <a:lnTo>
                  <a:pt x="14051" y="1997"/>
                </a:lnTo>
                <a:close/>
                <a:moveTo>
                  <a:pt x="12837" y="1975"/>
                </a:moveTo>
                <a:lnTo>
                  <a:pt x="12493" y="1632"/>
                </a:lnTo>
                <a:lnTo>
                  <a:pt x="12837" y="1288"/>
                </a:lnTo>
                <a:lnTo>
                  <a:pt x="13183" y="1632"/>
                </a:lnTo>
                <a:lnTo>
                  <a:pt x="12837" y="1975"/>
                </a:lnTo>
                <a:close/>
                <a:moveTo>
                  <a:pt x="11625" y="1952"/>
                </a:moveTo>
                <a:lnTo>
                  <a:pt x="11302" y="1632"/>
                </a:lnTo>
                <a:lnTo>
                  <a:pt x="11625" y="1311"/>
                </a:lnTo>
                <a:lnTo>
                  <a:pt x="11948" y="1632"/>
                </a:lnTo>
                <a:lnTo>
                  <a:pt x="11625" y="1952"/>
                </a:lnTo>
                <a:close/>
                <a:moveTo>
                  <a:pt x="10413" y="1929"/>
                </a:moveTo>
                <a:lnTo>
                  <a:pt x="10113" y="1632"/>
                </a:lnTo>
                <a:lnTo>
                  <a:pt x="10413" y="1334"/>
                </a:lnTo>
                <a:lnTo>
                  <a:pt x="10711" y="1632"/>
                </a:lnTo>
                <a:lnTo>
                  <a:pt x="10413" y="1929"/>
                </a:lnTo>
                <a:close/>
                <a:moveTo>
                  <a:pt x="9199" y="1906"/>
                </a:moveTo>
                <a:lnTo>
                  <a:pt x="8922" y="1632"/>
                </a:lnTo>
                <a:lnTo>
                  <a:pt x="9199" y="1357"/>
                </a:lnTo>
                <a:lnTo>
                  <a:pt x="9476" y="1632"/>
                </a:lnTo>
                <a:lnTo>
                  <a:pt x="9199" y="1906"/>
                </a:lnTo>
                <a:close/>
                <a:moveTo>
                  <a:pt x="7987" y="1883"/>
                </a:moveTo>
                <a:lnTo>
                  <a:pt x="7733" y="1632"/>
                </a:lnTo>
                <a:lnTo>
                  <a:pt x="7987" y="1380"/>
                </a:lnTo>
                <a:lnTo>
                  <a:pt x="8241" y="1632"/>
                </a:lnTo>
                <a:lnTo>
                  <a:pt x="7987" y="1883"/>
                </a:lnTo>
                <a:close/>
                <a:moveTo>
                  <a:pt x="6773" y="1860"/>
                </a:moveTo>
                <a:lnTo>
                  <a:pt x="6544" y="1632"/>
                </a:lnTo>
                <a:lnTo>
                  <a:pt x="6773" y="1403"/>
                </a:lnTo>
                <a:lnTo>
                  <a:pt x="7004" y="1632"/>
                </a:lnTo>
                <a:lnTo>
                  <a:pt x="6773" y="1860"/>
                </a:lnTo>
                <a:close/>
                <a:moveTo>
                  <a:pt x="5561" y="1837"/>
                </a:moveTo>
                <a:lnTo>
                  <a:pt x="5353" y="1632"/>
                </a:lnTo>
                <a:lnTo>
                  <a:pt x="5561" y="1425"/>
                </a:lnTo>
                <a:lnTo>
                  <a:pt x="5769" y="1632"/>
                </a:lnTo>
                <a:lnTo>
                  <a:pt x="5561" y="1837"/>
                </a:lnTo>
                <a:close/>
                <a:moveTo>
                  <a:pt x="4347" y="1815"/>
                </a:moveTo>
                <a:lnTo>
                  <a:pt x="4164" y="1632"/>
                </a:lnTo>
                <a:lnTo>
                  <a:pt x="4349" y="1448"/>
                </a:lnTo>
                <a:lnTo>
                  <a:pt x="4532" y="1632"/>
                </a:lnTo>
                <a:lnTo>
                  <a:pt x="4347" y="1815"/>
                </a:lnTo>
                <a:close/>
                <a:moveTo>
                  <a:pt x="3135" y="1791"/>
                </a:moveTo>
                <a:lnTo>
                  <a:pt x="2973" y="1632"/>
                </a:lnTo>
                <a:lnTo>
                  <a:pt x="3135" y="1471"/>
                </a:lnTo>
                <a:lnTo>
                  <a:pt x="3296" y="1632"/>
                </a:lnTo>
                <a:lnTo>
                  <a:pt x="3135" y="1791"/>
                </a:lnTo>
                <a:close/>
                <a:moveTo>
                  <a:pt x="1923" y="1770"/>
                </a:moveTo>
                <a:lnTo>
                  <a:pt x="1784" y="1632"/>
                </a:lnTo>
                <a:lnTo>
                  <a:pt x="1923" y="1494"/>
                </a:lnTo>
                <a:lnTo>
                  <a:pt x="2061" y="1632"/>
                </a:lnTo>
                <a:lnTo>
                  <a:pt x="1923" y="1770"/>
                </a:lnTo>
                <a:close/>
                <a:moveTo>
                  <a:pt x="709" y="1747"/>
                </a:moveTo>
                <a:lnTo>
                  <a:pt x="593" y="1632"/>
                </a:lnTo>
                <a:lnTo>
                  <a:pt x="709" y="1517"/>
                </a:lnTo>
                <a:lnTo>
                  <a:pt x="824" y="1632"/>
                </a:lnTo>
                <a:lnTo>
                  <a:pt x="709" y="1747"/>
                </a:lnTo>
                <a:close/>
                <a:moveTo>
                  <a:pt x="23754" y="3386"/>
                </a:moveTo>
                <a:lnTo>
                  <a:pt x="23201" y="2837"/>
                </a:lnTo>
                <a:lnTo>
                  <a:pt x="23754" y="2288"/>
                </a:lnTo>
                <a:lnTo>
                  <a:pt x="24307" y="2837"/>
                </a:lnTo>
                <a:lnTo>
                  <a:pt x="23754" y="3386"/>
                </a:lnTo>
                <a:close/>
                <a:moveTo>
                  <a:pt x="22541" y="3365"/>
                </a:moveTo>
                <a:lnTo>
                  <a:pt x="22011" y="2837"/>
                </a:lnTo>
                <a:lnTo>
                  <a:pt x="22541" y="2310"/>
                </a:lnTo>
                <a:lnTo>
                  <a:pt x="23071" y="2837"/>
                </a:lnTo>
                <a:lnTo>
                  <a:pt x="22541" y="3365"/>
                </a:lnTo>
                <a:close/>
                <a:moveTo>
                  <a:pt x="21328" y="3342"/>
                </a:moveTo>
                <a:lnTo>
                  <a:pt x="20822" y="2837"/>
                </a:lnTo>
                <a:lnTo>
                  <a:pt x="21328" y="2334"/>
                </a:lnTo>
                <a:lnTo>
                  <a:pt x="21835" y="2837"/>
                </a:lnTo>
                <a:lnTo>
                  <a:pt x="21328" y="3342"/>
                </a:lnTo>
                <a:close/>
                <a:moveTo>
                  <a:pt x="20115" y="3319"/>
                </a:moveTo>
                <a:lnTo>
                  <a:pt x="19631" y="2837"/>
                </a:lnTo>
                <a:lnTo>
                  <a:pt x="20115" y="2355"/>
                </a:lnTo>
                <a:lnTo>
                  <a:pt x="20598" y="2837"/>
                </a:lnTo>
                <a:lnTo>
                  <a:pt x="20115" y="3319"/>
                </a:lnTo>
                <a:close/>
                <a:moveTo>
                  <a:pt x="18902" y="3296"/>
                </a:moveTo>
                <a:lnTo>
                  <a:pt x="18442" y="2837"/>
                </a:lnTo>
                <a:lnTo>
                  <a:pt x="18902" y="2378"/>
                </a:lnTo>
                <a:lnTo>
                  <a:pt x="19363" y="2837"/>
                </a:lnTo>
                <a:lnTo>
                  <a:pt x="18902" y="3296"/>
                </a:lnTo>
                <a:close/>
                <a:moveTo>
                  <a:pt x="17689" y="3273"/>
                </a:moveTo>
                <a:lnTo>
                  <a:pt x="17251" y="2837"/>
                </a:lnTo>
                <a:lnTo>
                  <a:pt x="17689" y="2401"/>
                </a:lnTo>
                <a:lnTo>
                  <a:pt x="18128" y="2837"/>
                </a:lnTo>
                <a:lnTo>
                  <a:pt x="17689" y="3273"/>
                </a:lnTo>
                <a:close/>
                <a:moveTo>
                  <a:pt x="16477" y="3250"/>
                </a:moveTo>
                <a:lnTo>
                  <a:pt x="16062" y="2837"/>
                </a:lnTo>
                <a:lnTo>
                  <a:pt x="16477" y="2424"/>
                </a:lnTo>
                <a:lnTo>
                  <a:pt x="16891" y="2837"/>
                </a:lnTo>
                <a:lnTo>
                  <a:pt x="16477" y="3250"/>
                </a:lnTo>
                <a:close/>
                <a:moveTo>
                  <a:pt x="15263" y="3227"/>
                </a:moveTo>
                <a:lnTo>
                  <a:pt x="14873" y="2837"/>
                </a:lnTo>
                <a:lnTo>
                  <a:pt x="15263" y="2447"/>
                </a:lnTo>
                <a:lnTo>
                  <a:pt x="15656" y="2837"/>
                </a:lnTo>
                <a:lnTo>
                  <a:pt x="15263" y="3227"/>
                </a:lnTo>
                <a:close/>
                <a:moveTo>
                  <a:pt x="14051" y="3204"/>
                </a:moveTo>
                <a:lnTo>
                  <a:pt x="13682" y="2837"/>
                </a:lnTo>
                <a:lnTo>
                  <a:pt x="14051" y="2470"/>
                </a:lnTo>
                <a:lnTo>
                  <a:pt x="14419" y="2837"/>
                </a:lnTo>
                <a:lnTo>
                  <a:pt x="14051" y="3204"/>
                </a:lnTo>
                <a:close/>
                <a:moveTo>
                  <a:pt x="12837" y="3181"/>
                </a:moveTo>
                <a:lnTo>
                  <a:pt x="12493" y="2837"/>
                </a:lnTo>
                <a:lnTo>
                  <a:pt x="12837" y="2493"/>
                </a:lnTo>
                <a:lnTo>
                  <a:pt x="13183" y="2837"/>
                </a:lnTo>
                <a:lnTo>
                  <a:pt x="12837" y="3181"/>
                </a:lnTo>
                <a:close/>
                <a:moveTo>
                  <a:pt x="11625" y="3158"/>
                </a:moveTo>
                <a:lnTo>
                  <a:pt x="11302" y="2837"/>
                </a:lnTo>
                <a:lnTo>
                  <a:pt x="11625" y="2516"/>
                </a:lnTo>
                <a:lnTo>
                  <a:pt x="11948" y="2837"/>
                </a:lnTo>
                <a:lnTo>
                  <a:pt x="11625" y="3158"/>
                </a:lnTo>
                <a:close/>
                <a:moveTo>
                  <a:pt x="10413" y="3135"/>
                </a:moveTo>
                <a:lnTo>
                  <a:pt x="10113" y="2837"/>
                </a:lnTo>
                <a:lnTo>
                  <a:pt x="10413" y="2539"/>
                </a:lnTo>
                <a:lnTo>
                  <a:pt x="10711" y="2837"/>
                </a:lnTo>
                <a:lnTo>
                  <a:pt x="10413" y="3135"/>
                </a:lnTo>
                <a:close/>
                <a:moveTo>
                  <a:pt x="9199" y="3112"/>
                </a:moveTo>
                <a:lnTo>
                  <a:pt x="8922" y="2837"/>
                </a:lnTo>
                <a:lnTo>
                  <a:pt x="9199" y="2562"/>
                </a:lnTo>
                <a:lnTo>
                  <a:pt x="9476" y="2837"/>
                </a:lnTo>
                <a:lnTo>
                  <a:pt x="9199" y="3112"/>
                </a:lnTo>
                <a:close/>
                <a:moveTo>
                  <a:pt x="7987" y="3090"/>
                </a:moveTo>
                <a:lnTo>
                  <a:pt x="7733" y="2837"/>
                </a:lnTo>
                <a:lnTo>
                  <a:pt x="7987" y="2585"/>
                </a:lnTo>
                <a:lnTo>
                  <a:pt x="8239" y="2837"/>
                </a:lnTo>
                <a:lnTo>
                  <a:pt x="7987" y="3090"/>
                </a:lnTo>
                <a:close/>
                <a:moveTo>
                  <a:pt x="6773" y="3067"/>
                </a:moveTo>
                <a:lnTo>
                  <a:pt x="6544" y="2837"/>
                </a:lnTo>
                <a:lnTo>
                  <a:pt x="6773" y="2608"/>
                </a:lnTo>
                <a:lnTo>
                  <a:pt x="7004" y="2837"/>
                </a:lnTo>
                <a:lnTo>
                  <a:pt x="6773" y="3067"/>
                </a:lnTo>
                <a:close/>
                <a:moveTo>
                  <a:pt x="5561" y="3044"/>
                </a:moveTo>
                <a:lnTo>
                  <a:pt x="5353" y="2837"/>
                </a:lnTo>
                <a:lnTo>
                  <a:pt x="5561" y="2631"/>
                </a:lnTo>
                <a:lnTo>
                  <a:pt x="5769" y="2837"/>
                </a:lnTo>
                <a:lnTo>
                  <a:pt x="5561" y="3044"/>
                </a:lnTo>
                <a:close/>
                <a:moveTo>
                  <a:pt x="4349" y="3021"/>
                </a:moveTo>
                <a:lnTo>
                  <a:pt x="4164" y="2837"/>
                </a:lnTo>
                <a:lnTo>
                  <a:pt x="4349" y="2654"/>
                </a:lnTo>
                <a:lnTo>
                  <a:pt x="4532" y="2837"/>
                </a:lnTo>
                <a:lnTo>
                  <a:pt x="4349" y="3021"/>
                </a:lnTo>
                <a:close/>
                <a:moveTo>
                  <a:pt x="3135" y="2998"/>
                </a:moveTo>
                <a:lnTo>
                  <a:pt x="2973" y="2837"/>
                </a:lnTo>
                <a:lnTo>
                  <a:pt x="3135" y="2677"/>
                </a:lnTo>
                <a:lnTo>
                  <a:pt x="3296" y="2837"/>
                </a:lnTo>
                <a:lnTo>
                  <a:pt x="3135" y="2998"/>
                </a:lnTo>
                <a:close/>
                <a:moveTo>
                  <a:pt x="1923" y="2975"/>
                </a:moveTo>
                <a:lnTo>
                  <a:pt x="1784" y="2837"/>
                </a:lnTo>
                <a:lnTo>
                  <a:pt x="1923" y="2700"/>
                </a:lnTo>
                <a:lnTo>
                  <a:pt x="2061" y="2837"/>
                </a:lnTo>
                <a:lnTo>
                  <a:pt x="1923" y="2975"/>
                </a:lnTo>
                <a:close/>
                <a:moveTo>
                  <a:pt x="709" y="2952"/>
                </a:moveTo>
                <a:lnTo>
                  <a:pt x="593" y="2837"/>
                </a:lnTo>
                <a:lnTo>
                  <a:pt x="709" y="2722"/>
                </a:lnTo>
                <a:lnTo>
                  <a:pt x="824" y="2837"/>
                </a:lnTo>
                <a:lnTo>
                  <a:pt x="709" y="2952"/>
                </a:lnTo>
                <a:close/>
                <a:moveTo>
                  <a:pt x="23754" y="4593"/>
                </a:moveTo>
                <a:lnTo>
                  <a:pt x="23201" y="4042"/>
                </a:lnTo>
                <a:lnTo>
                  <a:pt x="23754" y="3493"/>
                </a:lnTo>
                <a:lnTo>
                  <a:pt x="24307" y="4044"/>
                </a:lnTo>
                <a:lnTo>
                  <a:pt x="23754" y="4593"/>
                </a:lnTo>
                <a:close/>
                <a:moveTo>
                  <a:pt x="22541" y="4570"/>
                </a:moveTo>
                <a:lnTo>
                  <a:pt x="22011" y="4042"/>
                </a:lnTo>
                <a:lnTo>
                  <a:pt x="22541" y="3516"/>
                </a:lnTo>
                <a:lnTo>
                  <a:pt x="23071" y="4042"/>
                </a:lnTo>
                <a:lnTo>
                  <a:pt x="22541" y="4570"/>
                </a:lnTo>
                <a:close/>
                <a:moveTo>
                  <a:pt x="21328" y="4547"/>
                </a:moveTo>
                <a:lnTo>
                  <a:pt x="20822" y="4042"/>
                </a:lnTo>
                <a:lnTo>
                  <a:pt x="21328" y="3539"/>
                </a:lnTo>
                <a:lnTo>
                  <a:pt x="21835" y="4042"/>
                </a:lnTo>
                <a:lnTo>
                  <a:pt x="21328" y="4547"/>
                </a:lnTo>
                <a:close/>
                <a:moveTo>
                  <a:pt x="20115" y="4524"/>
                </a:moveTo>
                <a:lnTo>
                  <a:pt x="19631" y="4042"/>
                </a:lnTo>
                <a:lnTo>
                  <a:pt x="20115" y="3562"/>
                </a:lnTo>
                <a:lnTo>
                  <a:pt x="20598" y="4042"/>
                </a:lnTo>
                <a:lnTo>
                  <a:pt x="20115" y="4524"/>
                </a:lnTo>
                <a:close/>
                <a:moveTo>
                  <a:pt x="18902" y="4501"/>
                </a:moveTo>
                <a:lnTo>
                  <a:pt x="18442" y="4042"/>
                </a:lnTo>
                <a:lnTo>
                  <a:pt x="18902" y="3585"/>
                </a:lnTo>
                <a:lnTo>
                  <a:pt x="19363" y="4042"/>
                </a:lnTo>
                <a:lnTo>
                  <a:pt x="18902" y="4501"/>
                </a:lnTo>
                <a:close/>
                <a:moveTo>
                  <a:pt x="17689" y="4478"/>
                </a:moveTo>
                <a:lnTo>
                  <a:pt x="17251" y="4044"/>
                </a:lnTo>
                <a:lnTo>
                  <a:pt x="17689" y="3608"/>
                </a:lnTo>
                <a:lnTo>
                  <a:pt x="18128" y="4042"/>
                </a:lnTo>
                <a:lnTo>
                  <a:pt x="17689" y="4478"/>
                </a:lnTo>
                <a:close/>
                <a:moveTo>
                  <a:pt x="16477" y="4455"/>
                </a:moveTo>
                <a:lnTo>
                  <a:pt x="16062" y="4042"/>
                </a:lnTo>
                <a:lnTo>
                  <a:pt x="16477" y="3631"/>
                </a:lnTo>
                <a:lnTo>
                  <a:pt x="16891" y="4042"/>
                </a:lnTo>
                <a:lnTo>
                  <a:pt x="16477" y="4455"/>
                </a:lnTo>
                <a:close/>
                <a:moveTo>
                  <a:pt x="15263" y="4432"/>
                </a:moveTo>
                <a:lnTo>
                  <a:pt x="14873" y="4042"/>
                </a:lnTo>
                <a:lnTo>
                  <a:pt x="15263" y="3654"/>
                </a:lnTo>
                <a:lnTo>
                  <a:pt x="15656" y="4044"/>
                </a:lnTo>
                <a:lnTo>
                  <a:pt x="15263" y="4432"/>
                </a:lnTo>
                <a:close/>
                <a:moveTo>
                  <a:pt x="14051" y="4409"/>
                </a:moveTo>
                <a:lnTo>
                  <a:pt x="13682" y="4042"/>
                </a:lnTo>
                <a:lnTo>
                  <a:pt x="14051" y="3677"/>
                </a:lnTo>
                <a:lnTo>
                  <a:pt x="14419" y="4042"/>
                </a:lnTo>
                <a:lnTo>
                  <a:pt x="14051" y="4409"/>
                </a:lnTo>
                <a:close/>
                <a:moveTo>
                  <a:pt x="12837" y="4387"/>
                </a:moveTo>
                <a:lnTo>
                  <a:pt x="12493" y="4042"/>
                </a:lnTo>
                <a:lnTo>
                  <a:pt x="12837" y="3700"/>
                </a:lnTo>
                <a:lnTo>
                  <a:pt x="13183" y="4042"/>
                </a:lnTo>
                <a:lnTo>
                  <a:pt x="12837" y="4387"/>
                </a:lnTo>
                <a:close/>
                <a:moveTo>
                  <a:pt x="11625" y="4364"/>
                </a:moveTo>
                <a:lnTo>
                  <a:pt x="11302" y="4042"/>
                </a:lnTo>
                <a:lnTo>
                  <a:pt x="11625" y="3723"/>
                </a:lnTo>
                <a:lnTo>
                  <a:pt x="11948" y="4042"/>
                </a:lnTo>
                <a:lnTo>
                  <a:pt x="11625" y="4364"/>
                </a:lnTo>
                <a:close/>
                <a:moveTo>
                  <a:pt x="10413" y="4341"/>
                </a:moveTo>
                <a:lnTo>
                  <a:pt x="10113" y="4042"/>
                </a:lnTo>
                <a:lnTo>
                  <a:pt x="10413" y="3746"/>
                </a:lnTo>
                <a:lnTo>
                  <a:pt x="10711" y="4042"/>
                </a:lnTo>
                <a:lnTo>
                  <a:pt x="10413" y="4341"/>
                </a:lnTo>
                <a:close/>
                <a:moveTo>
                  <a:pt x="9199" y="4318"/>
                </a:moveTo>
                <a:lnTo>
                  <a:pt x="8922" y="4042"/>
                </a:lnTo>
                <a:lnTo>
                  <a:pt x="9199" y="3769"/>
                </a:lnTo>
                <a:lnTo>
                  <a:pt x="9476" y="4042"/>
                </a:lnTo>
                <a:lnTo>
                  <a:pt x="9199" y="4318"/>
                </a:lnTo>
                <a:close/>
                <a:moveTo>
                  <a:pt x="7987" y="4295"/>
                </a:moveTo>
                <a:lnTo>
                  <a:pt x="7733" y="4044"/>
                </a:lnTo>
                <a:lnTo>
                  <a:pt x="7987" y="3792"/>
                </a:lnTo>
                <a:lnTo>
                  <a:pt x="8241" y="4042"/>
                </a:lnTo>
                <a:lnTo>
                  <a:pt x="7987" y="4295"/>
                </a:lnTo>
                <a:close/>
                <a:moveTo>
                  <a:pt x="6773" y="4272"/>
                </a:moveTo>
                <a:lnTo>
                  <a:pt x="6544" y="4042"/>
                </a:lnTo>
                <a:lnTo>
                  <a:pt x="6773" y="3815"/>
                </a:lnTo>
                <a:lnTo>
                  <a:pt x="7004" y="4042"/>
                </a:lnTo>
                <a:lnTo>
                  <a:pt x="6773" y="4272"/>
                </a:lnTo>
                <a:close/>
                <a:moveTo>
                  <a:pt x="5561" y="4249"/>
                </a:moveTo>
                <a:lnTo>
                  <a:pt x="5353" y="4042"/>
                </a:lnTo>
                <a:lnTo>
                  <a:pt x="5561" y="3837"/>
                </a:lnTo>
                <a:lnTo>
                  <a:pt x="5769" y="4042"/>
                </a:lnTo>
                <a:lnTo>
                  <a:pt x="5561" y="4249"/>
                </a:lnTo>
                <a:close/>
                <a:moveTo>
                  <a:pt x="4349" y="4226"/>
                </a:moveTo>
                <a:lnTo>
                  <a:pt x="4164" y="4042"/>
                </a:lnTo>
                <a:lnTo>
                  <a:pt x="4349" y="3860"/>
                </a:lnTo>
                <a:lnTo>
                  <a:pt x="4532" y="4044"/>
                </a:lnTo>
                <a:lnTo>
                  <a:pt x="4349" y="4226"/>
                </a:lnTo>
                <a:close/>
                <a:moveTo>
                  <a:pt x="3135" y="4203"/>
                </a:moveTo>
                <a:lnTo>
                  <a:pt x="2973" y="4042"/>
                </a:lnTo>
                <a:lnTo>
                  <a:pt x="3135" y="3883"/>
                </a:lnTo>
                <a:lnTo>
                  <a:pt x="3296" y="4042"/>
                </a:lnTo>
                <a:lnTo>
                  <a:pt x="3135" y="4203"/>
                </a:lnTo>
                <a:close/>
                <a:moveTo>
                  <a:pt x="1923" y="4180"/>
                </a:moveTo>
                <a:lnTo>
                  <a:pt x="1784" y="4042"/>
                </a:lnTo>
                <a:lnTo>
                  <a:pt x="1923" y="3906"/>
                </a:lnTo>
                <a:lnTo>
                  <a:pt x="2061" y="4042"/>
                </a:lnTo>
                <a:lnTo>
                  <a:pt x="1923" y="4180"/>
                </a:lnTo>
                <a:close/>
                <a:moveTo>
                  <a:pt x="709" y="4157"/>
                </a:moveTo>
                <a:lnTo>
                  <a:pt x="593" y="4042"/>
                </a:lnTo>
                <a:lnTo>
                  <a:pt x="709" y="3929"/>
                </a:lnTo>
                <a:lnTo>
                  <a:pt x="824" y="4042"/>
                </a:lnTo>
                <a:lnTo>
                  <a:pt x="709" y="4157"/>
                </a:lnTo>
                <a:close/>
                <a:moveTo>
                  <a:pt x="23754" y="5800"/>
                </a:moveTo>
                <a:lnTo>
                  <a:pt x="23201" y="5249"/>
                </a:lnTo>
                <a:lnTo>
                  <a:pt x="23754" y="4699"/>
                </a:lnTo>
                <a:lnTo>
                  <a:pt x="24307" y="5249"/>
                </a:lnTo>
                <a:lnTo>
                  <a:pt x="23754" y="5800"/>
                </a:lnTo>
                <a:close/>
                <a:moveTo>
                  <a:pt x="22541" y="5775"/>
                </a:moveTo>
                <a:lnTo>
                  <a:pt x="22011" y="5249"/>
                </a:lnTo>
                <a:lnTo>
                  <a:pt x="22541" y="4721"/>
                </a:lnTo>
                <a:lnTo>
                  <a:pt x="23071" y="5249"/>
                </a:lnTo>
                <a:lnTo>
                  <a:pt x="22541" y="5775"/>
                </a:lnTo>
                <a:close/>
                <a:moveTo>
                  <a:pt x="21328" y="5754"/>
                </a:moveTo>
                <a:lnTo>
                  <a:pt x="20822" y="5249"/>
                </a:lnTo>
                <a:lnTo>
                  <a:pt x="21328" y="4744"/>
                </a:lnTo>
                <a:lnTo>
                  <a:pt x="21835" y="5249"/>
                </a:lnTo>
                <a:lnTo>
                  <a:pt x="21328" y="5754"/>
                </a:lnTo>
                <a:close/>
                <a:moveTo>
                  <a:pt x="20115" y="5731"/>
                </a:moveTo>
                <a:lnTo>
                  <a:pt x="19631" y="5249"/>
                </a:lnTo>
                <a:lnTo>
                  <a:pt x="20115" y="4767"/>
                </a:lnTo>
                <a:lnTo>
                  <a:pt x="20598" y="5249"/>
                </a:lnTo>
                <a:lnTo>
                  <a:pt x="20115" y="5731"/>
                </a:lnTo>
                <a:close/>
                <a:moveTo>
                  <a:pt x="18902" y="5708"/>
                </a:moveTo>
                <a:lnTo>
                  <a:pt x="18442" y="5249"/>
                </a:lnTo>
                <a:lnTo>
                  <a:pt x="18902" y="4790"/>
                </a:lnTo>
                <a:lnTo>
                  <a:pt x="19363" y="5249"/>
                </a:lnTo>
                <a:lnTo>
                  <a:pt x="18902" y="5708"/>
                </a:lnTo>
                <a:close/>
                <a:moveTo>
                  <a:pt x="17689" y="5685"/>
                </a:moveTo>
                <a:lnTo>
                  <a:pt x="17251" y="5249"/>
                </a:lnTo>
                <a:lnTo>
                  <a:pt x="17689" y="4813"/>
                </a:lnTo>
                <a:lnTo>
                  <a:pt x="18128" y="5249"/>
                </a:lnTo>
                <a:lnTo>
                  <a:pt x="17689" y="5685"/>
                </a:lnTo>
                <a:close/>
                <a:moveTo>
                  <a:pt x="16477" y="5662"/>
                </a:moveTo>
                <a:lnTo>
                  <a:pt x="16062" y="5249"/>
                </a:lnTo>
                <a:lnTo>
                  <a:pt x="16477" y="4836"/>
                </a:lnTo>
                <a:lnTo>
                  <a:pt x="16891" y="5249"/>
                </a:lnTo>
                <a:lnTo>
                  <a:pt x="16477" y="5662"/>
                </a:lnTo>
                <a:close/>
                <a:moveTo>
                  <a:pt x="15263" y="5639"/>
                </a:moveTo>
                <a:lnTo>
                  <a:pt x="14873" y="5249"/>
                </a:lnTo>
                <a:lnTo>
                  <a:pt x="15263" y="4859"/>
                </a:lnTo>
                <a:lnTo>
                  <a:pt x="15656" y="5249"/>
                </a:lnTo>
                <a:lnTo>
                  <a:pt x="15263" y="5639"/>
                </a:lnTo>
                <a:close/>
                <a:moveTo>
                  <a:pt x="14051" y="5616"/>
                </a:moveTo>
                <a:lnTo>
                  <a:pt x="13682" y="5249"/>
                </a:lnTo>
                <a:lnTo>
                  <a:pt x="14051" y="4882"/>
                </a:lnTo>
                <a:lnTo>
                  <a:pt x="14419" y="5249"/>
                </a:lnTo>
                <a:lnTo>
                  <a:pt x="14051" y="5616"/>
                </a:lnTo>
                <a:close/>
                <a:moveTo>
                  <a:pt x="12837" y="5593"/>
                </a:moveTo>
                <a:lnTo>
                  <a:pt x="12493" y="5249"/>
                </a:lnTo>
                <a:lnTo>
                  <a:pt x="12837" y="4905"/>
                </a:lnTo>
                <a:lnTo>
                  <a:pt x="13183" y="5249"/>
                </a:lnTo>
                <a:lnTo>
                  <a:pt x="12837" y="5593"/>
                </a:lnTo>
                <a:close/>
                <a:moveTo>
                  <a:pt x="11625" y="5570"/>
                </a:moveTo>
                <a:lnTo>
                  <a:pt x="11302" y="5249"/>
                </a:lnTo>
                <a:lnTo>
                  <a:pt x="11625" y="4928"/>
                </a:lnTo>
                <a:lnTo>
                  <a:pt x="11948" y="5249"/>
                </a:lnTo>
                <a:lnTo>
                  <a:pt x="11625" y="5570"/>
                </a:lnTo>
                <a:close/>
                <a:moveTo>
                  <a:pt x="10413" y="5547"/>
                </a:moveTo>
                <a:lnTo>
                  <a:pt x="10113" y="5249"/>
                </a:lnTo>
                <a:lnTo>
                  <a:pt x="10413" y="4951"/>
                </a:lnTo>
                <a:lnTo>
                  <a:pt x="10711" y="5249"/>
                </a:lnTo>
                <a:lnTo>
                  <a:pt x="10413" y="5547"/>
                </a:lnTo>
                <a:close/>
                <a:moveTo>
                  <a:pt x="9199" y="5524"/>
                </a:moveTo>
                <a:lnTo>
                  <a:pt x="8922" y="5249"/>
                </a:lnTo>
                <a:lnTo>
                  <a:pt x="9199" y="4974"/>
                </a:lnTo>
                <a:lnTo>
                  <a:pt x="9476" y="5249"/>
                </a:lnTo>
                <a:lnTo>
                  <a:pt x="9199" y="5524"/>
                </a:lnTo>
                <a:close/>
                <a:moveTo>
                  <a:pt x="7987" y="5502"/>
                </a:moveTo>
                <a:lnTo>
                  <a:pt x="7733" y="5249"/>
                </a:lnTo>
                <a:lnTo>
                  <a:pt x="7987" y="4997"/>
                </a:lnTo>
                <a:lnTo>
                  <a:pt x="8241" y="5249"/>
                </a:lnTo>
                <a:lnTo>
                  <a:pt x="7987" y="5502"/>
                </a:lnTo>
                <a:close/>
                <a:moveTo>
                  <a:pt x="6773" y="5479"/>
                </a:moveTo>
                <a:lnTo>
                  <a:pt x="6544" y="5249"/>
                </a:lnTo>
                <a:lnTo>
                  <a:pt x="6773" y="5020"/>
                </a:lnTo>
                <a:lnTo>
                  <a:pt x="7004" y="5249"/>
                </a:lnTo>
                <a:lnTo>
                  <a:pt x="6773" y="5479"/>
                </a:lnTo>
                <a:close/>
                <a:moveTo>
                  <a:pt x="5561" y="5456"/>
                </a:moveTo>
                <a:lnTo>
                  <a:pt x="5353" y="5249"/>
                </a:lnTo>
                <a:lnTo>
                  <a:pt x="5561" y="5043"/>
                </a:lnTo>
                <a:lnTo>
                  <a:pt x="5769" y="5249"/>
                </a:lnTo>
                <a:lnTo>
                  <a:pt x="5561" y="5456"/>
                </a:lnTo>
                <a:close/>
                <a:moveTo>
                  <a:pt x="4349" y="5433"/>
                </a:moveTo>
                <a:lnTo>
                  <a:pt x="4164" y="5249"/>
                </a:lnTo>
                <a:lnTo>
                  <a:pt x="4349" y="5066"/>
                </a:lnTo>
                <a:lnTo>
                  <a:pt x="4532" y="5249"/>
                </a:lnTo>
                <a:lnTo>
                  <a:pt x="4349" y="5433"/>
                </a:lnTo>
                <a:close/>
                <a:moveTo>
                  <a:pt x="3135" y="5410"/>
                </a:moveTo>
                <a:lnTo>
                  <a:pt x="2973" y="5249"/>
                </a:lnTo>
                <a:lnTo>
                  <a:pt x="3135" y="5089"/>
                </a:lnTo>
                <a:lnTo>
                  <a:pt x="3296" y="5249"/>
                </a:lnTo>
                <a:lnTo>
                  <a:pt x="3135" y="5410"/>
                </a:lnTo>
                <a:close/>
                <a:moveTo>
                  <a:pt x="1923" y="5387"/>
                </a:moveTo>
                <a:lnTo>
                  <a:pt x="1784" y="5249"/>
                </a:lnTo>
                <a:lnTo>
                  <a:pt x="1923" y="5112"/>
                </a:lnTo>
                <a:lnTo>
                  <a:pt x="2061" y="5249"/>
                </a:lnTo>
                <a:lnTo>
                  <a:pt x="1923" y="5387"/>
                </a:lnTo>
                <a:close/>
                <a:moveTo>
                  <a:pt x="709" y="5364"/>
                </a:moveTo>
                <a:lnTo>
                  <a:pt x="593" y="5249"/>
                </a:lnTo>
                <a:lnTo>
                  <a:pt x="709" y="5134"/>
                </a:lnTo>
                <a:lnTo>
                  <a:pt x="824" y="5249"/>
                </a:lnTo>
                <a:lnTo>
                  <a:pt x="709" y="5364"/>
                </a:lnTo>
                <a:close/>
                <a:moveTo>
                  <a:pt x="23754" y="7005"/>
                </a:moveTo>
                <a:lnTo>
                  <a:pt x="23201" y="6454"/>
                </a:lnTo>
                <a:lnTo>
                  <a:pt x="23754" y="5905"/>
                </a:lnTo>
                <a:lnTo>
                  <a:pt x="24307" y="6454"/>
                </a:lnTo>
                <a:lnTo>
                  <a:pt x="23754" y="7005"/>
                </a:lnTo>
                <a:close/>
                <a:moveTo>
                  <a:pt x="22541" y="6982"/>
                </a:moveTo>
                <a:lnTo>
                  <a:pt x="22011" y="6454"/>
                </a:lnTo>
                <a:lnTo>
                  <a:pt x="22541" y="5928"/>
                </a:lnTo>
                <a:lnTo>
                  <a:pt x="23071" y="6454"/>
                </a:lnTo>
                <a:lnTo>
                  <a:pt x="22541" y="6982"/>
                </a:lnTo>
                <a:close/>
                <a:moveTo>
                  <a:pt x="21328" y="6959"/>
                </a:moveTo>
                <a:lnTo>
                  <a:pt x="20822" y="6454"/>
                </a:lnTo>
                <a:lnTo>
                  <a:pt x="21328" y="5951"/>
                </a:lnTo>
                <a:lnTo>
                  <a:pt x="21835" y="6454"/>
                </a:lnTo>
                <a:lnTo>
                  <a:pt x="21328" y="6959"/>
                </a:lnTo>
                <a:close/>
                <a:moveTo>
                  <a:pt x="20115" y="6936"/>
                </a:moveTo>
                <a:lnTo>
                  <a:pt x="19631" y="6454"/>
                </a:lnTo>
                <a:lnTo>
                  <a:pt x="20115" y="5974"/>
                </a:lnTo>
                <a:lnTo>
                  <a:pt x="20598" y="6454"/>
                </a:lnTo>
                <a:lnTo>
                  <a:pt x="20115" y="6936"/>
                </a:lnTo>
                <a:close/>
                <a:moveTo>
                  <a:pt x="18902" y="6913"/>
                </a:moveTo>
                <a:lnTo>
                  <a:pt x="18442" y="6454"/>
                </a:lnTo>
                <a:lnTo>
                  <a:pt x="18902" y="5997"/>
                </a:lnTo>
                <a:lnTo>
                  <a:pt x="19363" y="6454"/>
                </a:lnTo>
                <a:lnTo>
                  <a:pt x="18902" y="6913"/>
                </a:lnTo>
                <a:close/>
                <a:moveTo>
                  <a:pt x="17689" y="6890"/>
                </a:moveTo>
                <a:lnTo>
                  <a:pt x="17252" y="6454"/>
                </a:lnTo>
                <a:lnTo>
                  <a:pt x="17689" y="6020"/>
                </a:lnTo>
                <a:lnTo>
                  <a:pt x="18128" y="6454"/>
                </a:lnTo>
                <a:lnTo>
                  <a:pt x="17689" y="6890"/>
                </a:lnTo>
                <a:close/>
                <a:moveTo>
                  <a:pt x="16477" y="6867"/>
                </a:moveTo>
                <a:lnTo>
                  <a:pt x="16062" y="6454"/>
                </a:lnTo>
                <a:lnTo>
                  <a:pt x="16477" y="6043"/>
                </a:lnTo>
                <a:lnTo>
                  <a:pt x="16891" y="6454"/>
                </a:lnTo>
                <a:lnTo>
                  <a:pt x="16477" y="6867"/>
                </a:lnTo>
                <a:close/>
                <a:moveTo>
                  <a:pt x="15263" y="6844"/>
                </a:moveTo>
                <a:lnTo>
                  <a:pt x="14873" y="6454"/>
                </a:lnTo>
                <a:lnTo>
                  <a:pt x="15263" y="6066"/>
                </a:lnTo>
                <a:lnTo>
                  <a:pt x="15656" y="6454"/>
                </a:lnTo>
                <a:lnTo>
                  <a:pt x="15263" y="6844"/>
                </a:lnTo>
                <a:close/>
                <a:moveTo>
                  <a:pt x="14051" y="6821"/>
                </a:moveTo>
                <a:lnTo>
                  <a:pt x="13682" y="6454"/>
                </a:lnTo>
                <a:lnTo>
                  <a:pt x="14051" y="6089"/>
                </a:lnTo>
                <a:lnTo>
                  <a:pt x="14419" y="6454"/>
                </a:lnTo>
                <a:lnTo>
                  <a:pt x="14051" y="6821"/>
                </a:lnTo>
                <a:close/>
                <a:moveTo>
                  <a:pt x="12837" y="6799"/>
                </a:moveTo>
                <a:lnTo>
                  <a:pt x="12493" y="6454"/>
                </a:lnTo>
                <a:lnTo>
                  <a:pt x="12837" y="6112"/>
                </a:lnTo>
                <a:lnTo>
                  <a:pt x="13183" y="6454"/>
                </a:lnTo>
                <a:lnTo>
                  <a:pt x="12837" y="6799"/>
                </a:lnTo>
                <a:close/>
                <a:moveTo>
                  <a:pt x="11625" y="6776"/>
                </a:moveTo>
                <a:lnTo>
                  <a:pt x="11302" y="6454"/>
                </a:lnTo>
                <a:lnTo>
                  <a:pt x="11625" y="6135"/>
                </a:lnTo>
                <a:lnTo>
                  <a:pt x="11948" y="6454"/>
                </a:lnTo>
                <a:lnTo>
                  <a:pt x="11625" y="6776"/>
                </a:lnTo>
                <a:close/>
                <a:moveTo>
                  <a:pt x="10413" y="6753"/>
                </a:moveTo>
                <a:lnTo>
                  <a:pt x="10113" y="6454"/>
                </a:lnTo>
                <a:lnTo>
                  <a:pt x="10413" y="6158"/>
                </a:lnTo>
                <a:lnTo>
                  <a:pt x="10711" y="6454"/>
                </a:lnTo>
                <a:lnTo>
                  <a:pt x="10413" y="6753"/>
                </a:lnTo>
                <a:close/>
                <a:moveTo>
                  <a:pt x="9199" y="6730"/>
                </a:moveTo>
                <a:lnTo>
                  <a:pt x="8922" y="6454"/>
                </a:lnTo>
                <a:lnTo>
                  <a:pt x="9199" y="6181"/>
                </a:lnTo>
                <a:lnTo>
                  <a:pt x="9476" y="6454"/>
                </a:lnTo>
                <a:lnTo>
                  <a:pt x="9199" y="6730"/>
                </a:lnTo>
                <a:close/>
                <a:moveTo>
                  <a:pt x="7987" y="6707"/>
                </a:moveTo>
                <a:lnTo>
                  <a:pt x="7733" y="6454"/>
                </a:lnTo>
                <a:lnTo>
                  <a:pt x="7987" y="6204"/>
                </a:lnTo>
                <a:lnTo>
                  <a:pt x="8241" y="6454"/>
                </a:lnTo>
                <a:lnTo>
                  <a:pt x="7987" y="6707"/>
                </a:lnTo>
                <a:close/>
                <a:moveTo>
                  <a:pt x="6773" y="6684"/>
                </a:moveTo>
                <a:lnTo>
                  <a:pt x="6544" y="6454"/>
                </a:lnTo>
                <a:lnTo>
                  <a:pt x="6773" y="6226"/>
                </a:lnTo>
                <a:lnTo>
                  <a:pt x="7004" y="6454"/>
                </a:lnTo>
                <a:lnTo>
                  <a:pt x="6773" y="6684"/>
                </a:lnTo>
                <a:close/>
                <a:moveTo>
                  <a:pt x="5561" y="6661"/>
                </a:moveTo>
                <a:lnTo>
                  <a:pt x="5353" y="6454"/>
                </a:lnTo>
                <a:lnTo>
                  <a:pt x="5561" y="6248"/>
                </a:lnTo>
                <a:lnTo>
                  <a:pt x="5769" y="6454"/>
                </a:lnTo>
                <a:lnTo>
                  <a:pt x="5561" y="6661"/>
                </a:lnTo>
                <a:close/>
                <a:moveTo>
                  <a:pt x="4349" y="6638"/>
                </a:moveTo>
                <a:lnTo>
                  <a:pt x="4164" y="6454"/>
                </a:lnTo>
                <a:lnTo>
                  <a:pt x="4349" y="6272"/>
                </a:lnTo>
                <a:lnTo>
                  <a:pt x="4532" y="6454"/>
                </a:lnTo>
                <a:lnTo>
                  <a:pt x="4349" y="6638"/>
                </a:lnTo>
                <a:close/>
                <a:moveTo>
                  <a:pt x="3135" y="6615"/>
                </a:moveTo>
                <a:lnTo>
                  <a:pt x="2973" y="6454"/>
                </a:lnTo>
                <a:lnTo>
                  <a:pt x="3135" y="6294"/>
                </a:lnTo>
                <a:lnTo>
                  <a:pt x="3296" y="6454"/>
                </a:lnTo>
                <a:lnTo>
                  <a:pt x="3135" y="6615"/>
                </a:lnTo>
                <a:close/>
                <a:moveTo>
                  <a:pt x="1923" y="6592"/>
                </a:moveTo>
                <a:lnTo>
                  <a:pt x="1784" y="6454"/>
                </a:lnTo>
                <a:lnTo>
                  <a:pt x="1923" y="6317"/>
                </a:lnTo>
                <a:lnTo>
                  <a:pt x="2061" y="6454"/>
                </a:lnTo>
                <a:lnTo>
                  <a:pt x="1923" y="6592"/>
                </a:lnTo>
                <a:close/>
                <a:moveTo>
                  <a:pt x="709" y="6569"/>
                </a:moveTo>
                <a:lnTo>
                  <a:pt x="593" y="6454"/>
                </a:lnTo>
                <a:lnTo>
                  <a:pt x="709" y="6340"/>
                </a:lnTo>
                <a:lnTo>
                  <a:pt x="824" y="6454"/>
                </a:lnTo>
                <a:lnTo>
                  <a:pt x="709" y="6569"/>
                </a:lnTo>
                <a:close/>
                <a:moveTo>
                  <a:pt x="23754" y="8210"/>
                </a:moveTo>
                <a:lnTo>
                  <a:pt x="23201" y="7661"/>
                </a:lnTo>
                <a:lnTo>
                  <a:pt x="23754" y="7111"/>
                </a:lnTo>
                <a:lnTo>
                  <a:pt x="24307" y="7661"/>
                </a:lnTo>
                <a:lnTo>
                  <a:pt x="23754" y="8210"/>
                </a:lnTo>
                <a:close/>
                <a:moveTo>
                  <a:pt x="22541" y="8187"/>
                </a:moveTo>
                <a:lnTo>
                  <a:pt x="22011" y="7661"/>
                </a:lnTo>
                <a:lnTo>
                  <a:pt x="22541" y="7133"/>
                </a:lnTo>
                <a:lnTo>
                  <a:pt x="23071" y="7661"/>
                </a:lnTo>
                <a:lnTo>
                  <a:pt x="22541" y="8187"/>
                </a:lnTo>
                <a:close/>
                <a:moveTo>
                  <a:pt x="21328" y="8164"/>
                </a:moveTo>
                <a:lnTo>
                  <a:pt x="20822" y="7661"/>
                </a:lnTo>
                <a:lnTo>
                  <a:pt x="21328" y="7156"/>
                </a:lnTo>
                <a:lnTo>
                  <a:pt x="21835" y="7661"/>
                </a:lnTo>
                <a:lnTo>
                  <a:pt x="21328" y="8164"/>
                </a:lnTo>
                <a:close/>
                <a:moveTo>
                  <a:pt x="20115" y="8141"/>
                </a:moveTo>
                <a:lnTo>
                  <a:pt x="19631" y="7661"/>
                </a:lnTo>
                <a:lnTo>
                  <a:pt x="20115" y="7179"/>
                </a:lnTo>
                <a:lnTo>
                  <a:pt x="20598" y="7661"/>
                </a:lnTo>
                <a:lnTo>
                  <a:pt x="20115" y="8141"/>
                </a:lnTo>
                <a:close/>
                <a:moveTo>
                  <a:pt x="18902" y="8118"/>
                </a:moveTo>
                <a:lnTo>
                  <a:pt x="18442" y="7661"/>
                </a:lnTo>
                <a:lnTo>
                  <a:pt x="18902" y="7202"/>
                </a:lnTo>
                <a:lnTo>
                  <a:pt x="19363" y="7661"/>
                </a:lnTo>
                <a:lnTo>
                  <a:pt x="18902" y="8118"/>
                </a:lnTo>
                <a:close/>
                <a:moveTo>
                  <a:pt x="17689" y="8097"/>
                </a:moveTo>
                <a:lnTo>
                  <a:pt x="17252" y="7661"/>
                </a:lnTo>
                <a:lnTo>
                  <a:pt x="17689" y="7225"/>
                </a:lnTo>
                <a:lnTo>
                  <a:pt x="18128" y="7661"/>
                </a:lnTo>
                <a:lnTo>
                  <a:pt x="17689" y="8097"/>
                </a:lnTo>
                <a:close/>
                <a:moveTo>
                  <a:pt x="16477" y="8073"/>
                </a:moveTo>
                <a:lnTo>
                  <a:pt x="16062" y="7661"/>
                </a:lnTo>
                <a:lnTo>
                  <a:pt x="16477" y="7248"/>
                </a:lnTo>
                <a:lnTo>
                  <a:pt x="16891" y="7661"/>
                </a:lnTo>
                <a:lnTo>
                  <a:pt x="16477" y="8073"/>
                </a:lnTo>
                <a:close/>
                <a:moveTo>
                  <a:pt x="15263" y="8050"/>
                </a:moveTo>
                <a:lnTo>
                  <a:pt x="14873" y="7661"/>
                </a:lnTo>
                <a:lnTo>
                  <a:pt x="15263" y="7271"/>
                </a:lnTo>
                <a:lnTo>
                  <a:pt x="15656" y="7661"/>
                </a:lnTo>
                <a:lnTo>
                  <a:pt x="15263" y="8050"/>
                </a:lnTo>
                <a:close/>
                <a:moveTo>
                  <a:pt x="14051" y="8027"/>
                </a:moveTo>
                <a:lnTo>
                  <a:pt x="13682" y="7661"/>
                </a:lnTo>
                <a:lnTo>
                  <a:pt x="14051" y="7294"/>
                </a:lnTo>
                <a:lnTo>
                  <a:pt x="14419" y="7661"/>
                </a:lnTo>
                <a:lnTo>
                  <a:pt x="14051" y="8027"/>
                </a:lnTo>
                <a:close/>
                <a:moveTo>
                  <a:pt x="12837" y="8004"/>
                </a:moveTo>
                <a:lnTo>
                  <a:pt x="12493" y="7661"/>
                </a:lnTo>
                <a:lnTo>
                  <a:pt x="12837" y="7317"/>
                </a:lnTo>
                <a:lnTo>
                  <a:pt x="13183" y="7661"/>
                </a:lnTo>
                <a:lnTo>
                  <a:pt x="12837" y="8004"/>
                </a:lnTo>
                <a:close/>
                <a:moveTo>
                  <a:pt x="11625" y="7982"/>
                </a:moveTo>
                <a:lnTo>
                  <a:pt x="11302" y="7661"/>
                </a:lnTo>
                <a:lnTo>
                  <a:pt x="11625" y="7340"/>
                </a:lnTo>
                <a:lnTo>
                  <a:pt x="11948" y="7661"/>
                </a:lnTo>
                <a:lnTo>
                  <a:pt x="11625" y="7982"/>
                </a:lnTo>
                <a:close/>
                <a:moveTo>
                  <a:pt x="10413" y="7958"/>
                </a:moveTo>
                <a:lnTo>
                  <a:pt x="10113" y="7661"/>
                </a:lnTo>
                <a:lnTo>
                  <a:pt x="10413" y="7363"/>
                </a:lnTo>
                <a:lnTo>
                  <a:pt x="10711" y="7661"/>
                </a:lnTo>
                <a:lnTo>
                  <a:pt x="10413" y="7958"/>
                </a:lnTo>
                <a:close/>
                <a:moveTo>
                  <a:pt x="9199" y="7936"/>
                </a:moveTo>
                <a:lnTo>
                  <a:pt x="8922" y="7661"/>
                </a:lnTo>
                <a:lnTo>
                  <a:pt x="9199" y="7386"/>
                </a:lnTo>
                <a:lnTo>
                  <a:pt x="9476" y="7661"/>
                </a:lnTo>
                <a:lnTo>
                  <a:pt x="9199" y="7936"/>
                </a:lnTo>
                <a:close/>
                <a:moveTo>
                  <a:pt x="7987" y="7914"/>
                </a:moveTo>
                <a:lnTo>
                  <a:pt x="7733" y="7661"/>
                </a:lnTo>
                <a:lnTo>
                  <a:pt x="7987" y="7409"/>
                </a:lnTo>
                <a:lnTo>
                  <a:pt x="8241" y="7661"/>
                </a:lnTo>
                <a:lnTo>
                  <a:pt x="7987" y="7914"/>
                </a:lnTo>
                <a:close/>
                <a:moveTo>
                  <a:pt x="6773" y="7891"/>
                </a:moveTo>
                <a:lnTo>
                  <a:pt x="6544" y="7661"/>
                </a:lnTo>
                <a:lnTo>
                  <a:pt x="6773" y="7432"/>
                </a:lnTo>
                <a:lnTo>
                  <a:pt x="7004" y="7661"/>
                </a:lnTo>
                <a:lnTo>
                  <a:pt x="6773" y="7891"/>
                </a:lnTo>
                <a:close/>
                <a:moveTo>
                  <a:pt x="5561" y="7868"/>
                </a:moveTo>
                <a:lnTo>
                  <a:pt x="5353" y="7661"/>
                </a:lnTo>
                <a:lnTo>
                  <a:pt x="5561" y="7455"/>
                </a:lnTo>
                <a:lnTo>
                  <a:pt x="5769" y="7661"/>
                </a:lnTo>
                <a:lnTo>
                  <a:pt x="5561" y="7868"/>
                </a:lnTo>
                <a:close/>
                <a:moveTo>
                  <a:pt x="4349" y="7845"/>
                </a:moveTo>
                <a:lnTo>
                  <a:pt x="4164" y="7661"/>
                </a:lnTo>
                <a:lnTo>
                  <a:pt x="4349" y="7478"/>
                </a:lnTo>
                <a:lnTo>
                  <a:pt x="4532" y="7661"/>
                </a:lnTo>
                <a:lnTo>
                  <a:pt x="4349" y="7845"/>
                </a:lnTo>
                <a:close/>
                <a:moveTo>
                  <a:pt x="3135" y="7822"/>
                </a:moveTo>
                <a:lnTo>
                  <a:pt x="2973" y="7661"/>
                </a:lnTo>
                <a:lnTo>
                  <a:pt x="3135" y="7501"/>
                </a:lnTo>
                <a:lnTo>
                  <a:pt x="3296" y="7661"/>
                </a:lnTo>
                <a:lnTo>
                  <a:pt x="3135" y="7822"/>
                </a:lnTo>
                <a:close/>
                <a:moveTo>
                  <a:pt x="1923" y="7799"/>
                </a:moveTo>
                <a:lnTo>
                  <a:pt x="1784" y="7661"/>
                </a:lnTo>
                <a:lnTo>
                  <a:pt x="1923" y="7523"/>
                </a:lnTo>
                <a:lnTo>
                  <a:pt x="2061" y="7661"/>
                </a:lnTo>
                <a:lnTo>
                  <a:pt x="1923" y="7799"/>
                </a:lnTo>
                <a:close/>
                <a:moveTo>
                  <a:pt x="709" y="7776"/>
                </a:moveTo>
                <a:lnTo>
                  <a:pt x="593" y="7661"/>
                </a:lnTo>
                <a:lnTo>
                  <a:pt x="709" y="7546"/>
                </a:lnTo>
                <a:lnTo>
                  <a:pt x="824" y="7661"/>
                </a:lnTo>
                <a:lnTo>
                  <a:pt x="709" y="7776"/>
                </a:lnTo>
                <a:close/>
                <a:moveTo>
                  <a:pt x="23754" y="9417"/>
                </a:moveTo>
                <a:lnTo>
                  <a:pt x="23201" y="8866"/>
                </a:lnTo>
                <a:lnTo>
                  <a:pt x="23754" y="8317"/>
                </a:lnTo>
                <a:lnTo>
                  <a:pt x="24307" y="8866"/>
                </a:lnTo>
                <a:lnTo>
                  <a:pt x="23754" y="9417"/>
                </a:lnTo>
                <a:close/>
                <a:moveTo>
                  <a:pt x="22541" y="9394"/>
                </a:moveTo>
                <a:lnTo>
                  <a:pt x="22011" y="8866"/>
                </a:lnTo>
                <a:lnTo>
                  <a:pt x="22541" y="8340"/>
                </a:lnTo>
                <a:lnTo>
                  <a:pt x="23071" y="8866"/>
                </a:lnTo>
                <a:lnTo>
                  <a:pt x="22541" y="9394"/>
                </a:lnTo>
                <a:close/>
                <a:moveTo>
                  <a:pt x="21328" y="9371"/>
                </a:moveTo>
                <a:lnTo>
                  <a:pt x="20822" y="8866"/>
                </a:lnTo>
                <a:lnTo>
                  <a:pt x="21328" y="8363"/>
                </a:lnTo>
                <a:lnTo>
                  <a:pt x="21835" y="8866"/>
                </a:lnTo>
                <a:lnTo>
                  <a:pt x="21328" y="9371"/>
                </a:lnTo>
                <a:close/>
                <a:moveTo>
                  <a:pt x="20115" y="9348"/>
                </a:moveTo>
                <a:lnTo>
                  <a:pt x="19631" y="8866"/>
                </a:lnTo>
                <a:lnTo>
                  <a:pt x="20115" y="8386"/>
                </a:lnTo>
                <a:lnTo>
                  <a:pt x="20598" y="8866"/>
                </a:lnTo>
                <a:lnTo>
                  <a:pt x="20115" y="9348"/>
                </a:lnTo>
                <a:close/>
                <a:moveTo>
                  <a:pt x="18902" y="9325"/>
                </a:moveTo>
                <a:lnTo>
                  <a:pt x="18442" y="8866"/>
                </a:lnTo>
                <a:lnTo>
                  <a:pt x="18902" y="8409"/>
                </a:lnTo>
                <a:lnTo>
                  <a:pt x="19363" y="8866"/>
                </a:lnTo>
                <a:lnTo>
                  <a:pt x="18902" y="9325"/>
                </a:lnTo>
                <a:close/>
                <a:moveTo>
                  <a:pt x="17689" y="9302"/>
                </a:moveTo>
                <a:lnTo>
                  <a:pt x="17251" y="8866"/>
                </a:lnTo>
                <a:lnTo>
                  <a:pt x="17689" y="8432"/>
                </a:lnTo>
                <a:lnTo>
                  <a:pt x="18128" y="8866"/>
                </a:lnTo>
                <a:lnTo>
                  <a:pt x="17689" y="9302"/>
                </a:lnTo>
                <a:close/>
                <a:moveTo>
                  <a:pt x="16477" y="9279"/>
                </a:moveTo>
                <a:lnTo>
                  <a:pt x="16062" y="8866"/>
                </a:lnTo>
                <a:lnTo>
                  <a:pt x="16477" y="8455"/>
                </a:lnTo>
                <a:lnTo>
                  <a:pt x="16891" y="8866"/>
                </a:lnTo>
                <a:lnTo>
                  <a:pt x="16477" y="9279"/>
                </a:lnTo>
                <a:close/>
                <a:moveTo>
                  <a:pt x="15263" y="9256"/>
                </a:moveTo>
                <a:lnTo>
                  <a:pt x="14873" y="8866"/>
                </a:lnTo>
                <a:lnTo>
                  <a:pt x="15263" y="8478"/>
                </a:lnTo>
                <a:lnTo>
                  <a:pt x="15656" y="8866"/>
                </a:lnTo>
                <a:lnTo>
                  <a:pt x="15263" y="9256"/>
                </a:lnTo>
                <a:close/>
                <a:moveTo>
                  <a:pt x="14051" y="9233"/>
                </a:moveTo>
                <a:lnTo>
                  <a:pt x="13682" y="8866"/>
                </a:lnTo>
                <a:lnTo>
                  <a:pt x="14051" y="8499"/>
                </a:lnTo>
                <a:lnTo>
                  <a:pt x="14419" y="8866"/>
                </a:lnTo>
                <a:lnTo>
                  <a:pt x="14051" y="9233"/>
                </a:lnTo>
                <a:close/>
                <a:moveTo>
                  <a:pt x="12837" y="9211"/>
                </a:moveTo>
                <a:lnTo>
                  <a:pt x="12493" y="8866"/>
                </a:lnTo>
                <a:lnTo>
                  <a:pt x="12837" y="8522"/>
                </a:lnTo>
                <a:lnTo>
                  <a:pt x="13183" y="8866"/>
                </a:lnTo>
                <a:lnTo>
                  <a:pt x="12837" y="9211"/>
                </a:lnTo>
                <a:close/>
                <a:moveTo>
                  <a:pt x="11625" y="9188"/>
                </a:moveTo>
                <a:lnTo>
                  <a:pt x="11302" y="8866"/>
                </a:lnTo>
                <a:lnTo>
                  <a:pt x="11625" y="8545"/>
                </a:lnTo>
                <a:lnTo>
                  <a:pt x="11948" y="8866"/>
                </a:lnTo>
                <a:lnTo>
                  <a:pt x="11625" y="9188"/>
                </a:lnTo>
                <a:close/>
                <a:moveTo>
                  <a:pt x="10413" y="9165"/>
                </a:moveTo>
                <a:lnTo>
                  <a:pt x="10113" y="8866"/>
                </a:lnTo>
                <a:lnTo>
                  <a:pt x="10413" y="8568"/>
                </a:lnTo>
                <a:lnTo>
                  <a:pt x="10711" y="8866"/>
                </a:lnTo>
                <a:lnTo>
                  <a:pt x="10413" y="9165"/>
                </a:lnTo>
                <a:close/>
                <a:moveTo>
                  <a:pt x="9199" y="9142"/>
                </a:moveTo>
                <a:lnTo>
                  <a:pt x="8922" y="8866"/>
                </a:lnTo>
                <a:lnTo>
                  <a:pt x="9199" y="8591"/>
                </a:lnTo>
                <a:lnTo>
                  <a:pt x="9476" y="8866"/>
                </a:lnTo>
                <a:lnTo>
                  <a:pt x="9199" y="9142"/>
                </a:lnTo>
                <a:close/>
                <a:moveTo>
                  <a:pt x="7987" y="9119"/>
                </a:moveTo>
                <a:lnTo>
                  <a:pt x="7733" y="8866"/>
                </a:lnTo>
                <a:lnTo>
                  <a:pt x="7987" y="8614"/>
                </a:lnTo>
                <a:lnTo>
                  <a:pt x="8241" y="8866"/>
                </a:lnTo>
                <a:lnTo>
                  <a:pt x="7987" y="9119"/>
                </a:lnTo>
                <a:close/>
                <a:moveTo>
                  <a:pt x="6773" y="9096"/>
                </a:moveTo>
                <a:lnTo>
                  <a:pt x="6544" y="8866"/>
                </a:lnTo>
                <a:lnTo>
                  <a:pt x="6773" y="8637"/>
                </a:lnTo>
                <a:lnTo>
                  <a:pt x="7004" y="8866"/>
                </a:lnTo>
                <a:lnTo>
                  <a:pt x="6773" y="9096"/>
                </a:lnTo>
                <a:close/>
                <a:moveTo>
                  <a:pt x="5561" y="9073"/>
                </a:moveTo>
                <a:lnTo>
                  <a:pt x="5353" y="8866"/>
                </a:lnTo>
                <a:lnTo>
                  <a:pt x="5561" y="8660"/>
                </a:lnTo>
                <a:lnTo>
                  <a:pt x="5769" y="8866"/>
                </a:lnTo>
                <a:lnTo>
                  <a:pt x="5561" y="9073"/>
                </a:lnTo>
                <a:close/>
                <a:moveTo>
                  <a:pt x="4349" y="9050"/>
                </a:moveTo>
                <a:lnTo>
                  <a:pt x="4164" y="8866"/>
                </a:lnTo>
                <a:lnTo>
                  <a:pt x="4349" y="8683"/>
                </a:lnTo>
                <a:lnTo>
                  <a:pt x="4532" y="8866"/>
                </a:lnTo>
                <a:lnTo>
                  <a:pt x="4349" y="9050"/>
                </a:lnTo>
                <a:close/>
                <a:moveTo>
                  <a:pt x="3135" y="9027"/>
                </a:moveTo>
                <a:lnTo>
                  <a:pt x="2973" y="8866"/>
                </a:lnTo>
                <a:lnTo>
                  <a:pt x="3135" y="8706"/>
                </a:lnTo>
                <a:lnTo>
                  <a:pt x="3296" y="8866"/>
                </a:lnTo>
                <a:lnTo>
                  <a:pt x="3135" y="9027"/>
                </a:lnTo>
                <a:close/>
                <a:moveTo>
                  <a:pt x="1923" y="9004"/>
                </a:moveTo>
                <a:lnTo>
                  <a:pt x="1784" y="8866"/>
                </a:lnTo>
                <a:lnTo>
                  <a:pt x="1923" y="8729"/>
                </a:lnTo>
                <a:lnTo>
                  <a:pt x="2061" y="8866"/>
                </a:lnTo>
                <a:lnTo>
                  <a:pt x="1923" y="9004"/>
                </a:lnTo>
                <a:close/>
                <a:moveTo>
                  <a:pt x="709" y="8981"/>
                </a:moveTo>
                <a:lnTo>
                  <a:pt x="593" y="8866"/>
                </a:lnTo>
                <a:lnTo>
                  <a:pt x="709" y="8752"/>
                </a:lnTo>
                <a:lnTo>
                  <a:pt x="824" y="8866"/>
                </a:lnTo>
                <a:lnTo>
                  <a:pt x="709" y="8981"/>
                </a:lnTo>
                <a:close/>
                <a:moveTo>
                  <a:pt x="23754" y="10622"/>
                </a:moveTo>
                <a:lnTo>
                  <a:pt x="23201" y="10073"/>
                </a:lnTo>
                <a:lnTo>
                  <a:pt x="23754" y="9523"/>
                </a:lnTo>
                <a:lnTo>
                  <a:pt x="24307" y="10073"/>
                </a:lnTo>
                <a:lnTo>
                  <a:pt x="23754" y="10622"/>
                </a:lnTo>
                <a:close/>
                <a:moveTo>
                  <a:pt x="22541" y="10599"/>
                </a:moveTo>
                <a:lnTo>
                  <a:pt x="22011" y="10073"/>
                </a:lnTo>
                <a:lnTo>
                  <a:pt x="22541" y="9545"/>
                </a:lnTo>
                <a:lnTo>
                  <a:pt x="23071" y="10073"/>
                </a:lnTo>
                <a:lnTo>
                  <a:pt x="22541" y="10599"/>
                </a:lnTo>
                <a:close/>
                <a:moveTo>
                  <a:pt x="21328" y="10576"/>
                </a:moveTo>
                <a:lnTo>
                  <a:pt x="20822" y="10073"/>
                </a:lnTo>
                <a:lnTo>
                  <a:pt x="21328" y="9568"/>
                </a:lnTo>
                <a:lnTo>
                  <a:pt x="21835" y="10073"/>
                </a:lnTo>
                <a:lnTo>
                  <a:pt x="21328" y="10576"/>
                </a:lnTo>
                <a:close/>
                <a:moveTo>
                  <a:pt x="20115" y="10553"/>
                </a:moveTo>
                <a:lnTo>
                  <a:pt x="19631" y="10073"/>
                </a:lnTo>
                <a:lnTo>
                  <a:pt x="20115" y="9591"/>
                </a:lnTo>
                <a:lnTo>
                  <a:pt x="20598" y="10073"/>
                </a:lnTo>
                <a:lnTo>
                  <a:pt x="20115" y="10553"/>
                </a:lnTo>
                <a:close/>
                <a:moveTo>
                  <a:pt x="18902" y="10530"/>
                </a:moveTo>
                <a:lnTo>
                  <a:pt x="18442" y="10073"/>
                </a:lnTo>
                <a:lnTo>
                  <a:pt x="18902" y="9614"/>
                </a:lnTo>
                <a:lnTo>
                  <a:pt x="19363" y="10073"/>
                </a:lnTo>
                <a:lnTo>
                  <a:pt x="18902" y="10530"/>
                </a:lnTo>
                <a:close/>
                <a:moveTo>
                  <a:pt x="17689" y="10508"/>
                </a:moveTo>
                <a:lnTo>
                  <a:pt x="17251" y="10073"/>
                </a:lnTo>
                <a:lnTo>
                  <a:pt x="17689" y="9637"/>
                </a:lnTo>
                <a:lnTo>
                  <a:pt x="18128" y="10073"/>
                </a:lnTo>
                <a:lnTo>
                  <a:pt x="17689" y="10508"/>
                </a:lnTo>
                <a:close/>
                <a:moveTo>
                  <a:pt x="16477" y="10485"/>
                </a:moveTo>
                <a:lnTo>
                  <a:pt x="16062" y="10073"/>
                </a:lnTo>
                <a:lnTo>
                  <a:pt x="16477" y="9660"/>
                </a:lnTo>
                <a:lnTo>
                  <a:pt x="16891" y="10073"/>
                </a:lnTo>
                <a:lnTo>
                  <a:pt x="16477" y="10485"/>
                </a:lnTo>
                <a:close/>
                <a:moveTo>
                  <a:pt x="15263" y="10462"/>
                </a:moveTo>
                <a:lnTo>
                  <a:pt x="14873" y="10073"/>
                </a:lnTo>
                <a:lnTo>
                  <a:pt x="15263" y="9683"/>
                </a:lnTo>
                <a:lnTo>
                  <a:pt x="15656" y="10073"/>
                </a:lnTo>
                <a:lnTo>
                  <a:pt x="15263" y="10462"/>
                </a:lnTo>
                <a:close/>
                <a:moveTo>
                  <a:pt x="14051" y="10439"/>
                </a:moveTo>
                <a:lnTo>
                  <a:pt x="13682" y="10073"/>
                </a:lnTo>
                <a:lnTo>
                  <a:pt x="14051" y="9706"/>
                </a:lnTo>
                <a:lnTo>
                  <a:pt x="14419" y="10073"/>
                </a:lnTo>
                <a:lnTo>
                  <a:pt x="14051" y="10439"/>
                </a:lnTo>
                <a:close/>
                <a:moveTo>
                  <a:pt x="12837" y="10416"/>
                </a:moveTo>
                <a:lnTo>
                  <a:pt x="12493" y="10073"/>
                </a:lnTo>
                <a:lnTo>
                  <a:pt x="12837" y="9729"/>
                </a:lnTo>
                <a:lnTo>
                  <a:pt x="13183" y="10073"/>
                </a:lnTo>
                <a:lnTo>
                  <a:pt x="12837" y="10416"/>
                </a:lnTo>
                <a:close/>
                <a:moveTo>
                  <a:pt x="11625" y="10393"/>
                </a:moveTo>
                <a:lnTo>
                  <a:pt x="11302" y="10073"/>
                </a:lnTo>
                <a:lnTo>
                  <a:pt x="11625" y="9752"/>
                </a:lnTo>
                <a:lnTo>
                  <a:pt x="11948" y="10073"/>
                </a:lnTo>
                <a:lnTo>
                  <a:pt x="11625" y="10393"/>
                </a:lnTo>
                <a:close/>
                <a:moveTo>
                  <a:pt x="10413" y="10370"/>
                </a:moveTo>
                <a:lnTo>
                  <a:pt x="10113" y="10073"/>
                </a:lnTo>
                <a:lnTo>
                  <a:pt x="10413" y="9775"/>
                </a:lnTo>
                <a:lnTo>
                  <a:pt x="10711" y="10073"/>
                </a:lnTo>
                <a:lnTo>
                  <a:pt x="10413" y="10370"/>
                </a:lnTo>
                <a:close/>
                <a:moveTo>
                  <a:pt x="9199" y="10347"/>
                </a:moveTo>
                <a:lnTo>
                  <a:pt x="8922" y="10073"/>
                </a:lnTo>
                <a:lnTo>
                  <a:pt x="9199" y="9798"/>
                </a:lnTo>
                <a:lnTo>
                  <a:pt x="9476" y="10073"/>
                </a:lnTo>
                <a:lnTo>
                  <a:pt x="9199" y="10347"/>
                </a:lnTo>
                <a:close/>
                <a:moveTo>
                  <a:pt x="7987" y="10324"/>
                </a:moveTo>
                <a:lnTo>
                  <a:pt x="7733" y="10073"/>
                </a:lnTo>
                <a:lnTo>
                  <a:pt x="7987" y="9821"/>
                </a:lnTo>
                <a:lnTo>
                  <a:pt x="8241" y="10073"/>
                </a:lnTo>
                <a:lnTo>
                  <a:pt x="7987" y="10324"/>
                </a:lnTo>
                <a:close/>
                <a:moveTo>
                  <a:pt x="6773" y="10301"/>
                </a:moveTo>
                <a:lnTo>
                  <a:pt x="6544" y="10073"/>
                </a:lnTo>
                <a:lnTo>
                  <a:pt x="6773" y="9844"/>
                </a:lnTo>
                <a:lnTo>
                  <a:pt x="7004" y="10073"/>
                </a:lnTo>
                <a:lnTo>
                  <a:pt x="6773" y="10301"/>
                </a:lnTo>
                <a:close/>
                <a:moveTo>
                  <a:pt x="5561" y="10278"/>
                </a:moveTo>
                <a:lnTo>
                  <a:pt x="5353" y="10073"/>
                </a:lnTo>
                <a:lnTo>
                  <a:pt x="5561" y="9867"/>
                </a:lnTo>
                <a:lnTo>
                  <a:pt x="5769" y="10073"/>
                </a:lnTo>
                <a:lnTo>
                  <a:pt x="5561" y="10278"/>
                </a:lnTo>
                <a:close/>
                <a:moveTo>
                  <a:pt x="4349" y="10257"/>
                </a:moveTo>
                <a:lnTo>
                  <a:pt x="4164" y="10073"/>
                </a:lnTo>
                <a:lnTo>
                  <a:pt x="4349" y="9890"/>
                </a:lnTo>
                <a:lnTo>
                  <a:pt x="4532" y="10073"/>
                </a:lnTo>
                <a:lnTo>
                  <a:pt x="4349" y="10257"/>
                </a:lnTo>
                <a:close/>
                <a:moveTo>
                  <a:pt x="3135" y="10232"/>
                </a:moveTo>
                <a:lnTo>
                  <a:pt x="2973" y="10073"/>
                </a:lnTo>
                <a:lnTo>
                  <a:pt x="3135" y="9913"/>
                </a:lnTo>
                <a:lnTo>
                  <a:pt x="3296" y="10073"/>
                </a:lnTo>
                <a:lnTo>
                  <a:pt x="3135" y="10232"/>
                </a:lnTo>
                <a:close/>
                <a:moveTo>
                  <a:pt x="1923" y="10211"/>
                </a:moveTo>
                <a:lnTo>
                  <a:pt x="1784" y="10073"/>
                </a:lnTo>
                <a:lnTo>
                  <a:pt x="1923" y="9935"/>
                </a:lnTo>
                <a:lnTo>
                  <a:pt x="2061" y="10073"/>
                </a:lnTo>
                <a:lnTo>
                  <a:pt x="1923" y="10211"/>
                </a:lnTo>
                <a:close/>
                <a:moveTo>
                  <a:pt x="709" y="10186"/>
                </a:moveTo>
                <a:lnTo>
                  <a:pt x="593" y="10073"/>
                </a:lnTo>
                <a:lnTo>
                  <a:pt x="709" y="9958"/>
                </a:lnTo>
                <a:lnTo>
                  <a:pt x="824" y="10073"/>
                </a:lnTo>
                <a:lnTo>
                  <a:pt x="709" y="10186"/>
                </a:lnTo>
                <a:close/>
                <a:moveTo>
                  <a:pt x="23754" y="11829"/>
                </a:moveTo>
                <a:lnTo>
                  <a:pt x="23201" y="11278"/>
                </a:lnTo>
                <a:lnTo>
                  <a:pt x="23754" y="10729"/>
                </a:lnTo>
                <a:lnTo>
                  <a:pt x="24307" y="11278"/>
                </a:lnTo>
                <a:lnTo>
                  <a:pt x="23754" y="11829"/>
                </a:lnTo>
                <a:close/>
                <a:moveTo>
                  <a:pt x="22541" y="11806"/>
                </a:moveTo>
                <a:lnTo>
                  <a:pt x="22011" y="11278"/>
                </a:lnTo>
                <a:lnTo>
                  <a:pt x="22541" y="10752"/>
                </a:lnTo>
                <a:lnTo>
                  <a:pt x="23071" y="11278"/>
                </a:lnTo>
                <a:lnTo>
                  <a:pt x="22541" y="11806"/>
                </a:lnTo>
                <a:close/>
                <a:moveTo>
                  <a:pt x="21328" y="11783"/>
                </a:moveTo>
                <a:lnTo>
                  <a:pt x="20822" y="11278"/>
                </a:lnTo>
                <a:lnTo>
                  <a:pt x="21328" y="10774"/>
                </a:lnTo>
                <a:lnTo>
                  <a:pt x="21835" y="11278"/>
                </a:lnTo>
                <a:lnTo>
                  <a:pt x="21328" y="11783"/>
                </a:lnTo>
                <a:close/>
                <a:moveTo>
                  <a:pt x="20115" y="11760"/>
                </a:moveTo>
                <a:lnTo>
                  <a:pt x="19631" y="11278"/>
                </a:lnTo>
                <a:lnTo>
                  <a:pt x="20115" y="10797"/>
                </a:lnTo>
                <a:lnTo>
                  <a:pt x="20598" y="11278"/>
                </a:lnTo>
                <a:lnTo>
                  <a:pt x="20115" y="11760"/>
                </a:lnTo>
                <a:close/>
                <a:moveTo>
                  <a:pt x="18902" y="11737"/>
                </a:moveTo>
                <a:lnTo>
                  <a:pt x="18442" y="11278"/>
                </a:lnTo>
                <a:lnTo>
                  <a:pt x="18902" y="10820"/>
                </a:lnTo>
                <a:lnTo>
                  <a:pt x="19363" y="11278"/>
                </a:lnTo>
                <a:lnTo>
                  <a:pt x="18902" y="11737"/>
                </a:lnTo>
                <a:close/>
                <a:moveTo>
                  <a:pt x="17689" y="11714"/>
                </a:moveTo>
                <a:lnTo>
                  <a:pt x="17251" y="11278"/>
                </a:lnTo>
                <a:lnTo>
                  <a:pt x="17689" y="10842"/>
                </a:lnTo>
                <a:lnTo>
                  <a:pt x="18128" y="11278"/>
                </a:lnTo>
                <a:lnTo>
                  <a:pt x="17689" y="11714"/>
                </a:lnTo>
                <a:close/>
                <a:moveTo>
                  <a:pt x="16477" y="11691"/>
                </a:moveTo>
                <a:lnTo>
                  <a:pt x="16062" y="11278"/>
                </a:lnTo>
                <a:lnTo>
                  <a:pt x="16477" y="10865"/>
                </a:lnTo>
                <a:lnTo>
                  <a:pt x="16891" y="11278"/>
                </a:lnTo>
                <a:lnTo>
                  <a:pt x="16477" y="11691"/>
                </a:lnTo>
                <a:close/>
                <a:moveTo>
                  <a:pt x="15263" y="11668"/>
                </a:moveTo>
                <a:lnTo>
                  <a:pt x="14873" y="11278"/>
                </a:lnTo>
                <a:lnTo>
                  <a:pt x="15263" y="10888"/>
                </a:lnTo>
                <a:lnTo>
                  <a:pt x="15656" y="11278"/>
                </a:lnTo>
                <a:lnTo>
                  <a:pt x="15263" y="11668"/>
                </a:lnTo>
                <a:close/>
                <a:moveTo>
                  <a:pt x="14051" y="11645"/>
                </a:moveTo>
                <a:lnTo>
                  <a:pt x="13682" y="11278"/>
                </a:lnTo>
                <a:lnTo>
                  <a:pt x="14051" y="10911"/>
                </a:lnTo>
                <a:lnTo>
                  <a:pt x="14419" y="11278"/>
                </a:lnTo>
                <a:lnTo>
                  <a:pt x="14051" y="11645"/>
                </a:lnTo>
                <a:close/>
                <a:moveTo>
                  <a:pt x="12837" y="11622"/>
                </a:moveTo>
                <a:lnTo>
                  <a:pt x="12493" y="11278"/>
                </a:lnTo>
                <a:lnTo>
                  <a:pt x="12837" y="10934"/>
                </a:lnTo>
                <a:lnTo>
                  <a:pt x="13183" y="11278"/>
                </a:lnTo>
                <a:lnTo>
                  <a:pt x="12837" y="11622"/>
                </a:lnTo>
                <a:close/>
                <a:moveTo>
                  <a:pt x="11625" y="11600"/>
                </a:moveTo>
                <a:lnTo>
                  <a:pt x="11302" y="11278"/>
                </a:lnTo>
                <a:lnTo>
                  <a:pt x="11625" y="10957"/>
                </a:lnTo>
                <a:lnTo>
                  <a:pt x="11948" y="11278"/>
                </a:lnTo>
                <a:lnTo>
                  <a:pt x="11625" y="11600"/>
                </a:lnTo>
                <a:close/>
                <a:moveTo>
                  <a:pt x="10413" y="11577"/>
                </a:moveTo>
                <a:lnTo>
                  <a:pt x="10113" y="11278"/>
                </a:lnTo>
                <a:lnTo>
                  <a:pt x="10413" y="10980"/>
                </a:lnTo>
                <a:lnTo>
                  <a:pt x="10711" y="11278"/>
                </a:lnTo>
                <a:lnTo>
                  <a:pt x="10413" y="11577"/>
                </a:lnTo>
                <a:close/>
                <a:moveTo>
                  <a:pt x="9199" y="11554"/>
                </a:moveTo>
                <a:lnTo>
                  <a:pt x="8922" y="11278"/>
                </a:lnTo>
                <a:lnTo>
                  <a:pt x="9199" y="11003"/>
                </a:lnTo>
                <a:lnTo>
                  <a:pt x="9476" y="11278"/>
                </a:lnTo>
                <a:lnTo>
                  <a:pt x="9199" y="11554"/>
                </a:lnTo>
                <a:close/>
                <a:moveTo>
                  <a:pt x="7987" y="11531"/>
                </a:moveTo>
                <a:lnTo>
                  <a:pt x="7733" y="11278"/>
                </a:lnTo>
                <a:lnTo>
                  <a:pt x="7987" y="11026"/>
                </a:lnTo>
                <a:lnTo>
                  <a:pt x="8241" y="11278"/>
                </a:lnTo>
                <a:lnTo>
                  <a:pt x="7987" y="11531"/>
                </a:lnTo>
                <a:close/>
                <a:moveTo>
                  <a:pt x="6773" y="11508"/>
                </a:moveTo>
                <a:lnTo>
                  <a:pt x="6544" y="11278"/>
                </a:lnTo>
                <a:lnTo>
                  <a:pt x="6773" y="11049"/>
                </a:lnTo>
                <a:lnTo>
                  <a:pt x="7004" y="11278"/>
                </a:lnTo>
                <a:lnTo>
                  <a:pt x="6773" y="11508"/>
                </a:lnTo>
                <a:close/>
                <a:moveTo>
                  <a:pt x="5561" y="11485"/>
                </a:moveTo>
                <a:lnTo>
                  <a:pt x="5353" y="11278"/>
                </a:lnTo>
                <a:lnTo>
                  <a:pt x="5561" y="11072"/>
                </a:lnTo>
                <a:lnTo>
                  <a:pt x="5769" y="11278"/>
                </a:lnTo>
                <a:lnTo>
                  <a:pt x="5561" y="11485"/>
                </a:lnTo>
                <a:close/>
                <a:moveTo>
                  <a:pt x="4349" y="11462"/>
                </a:moveTo>
                <a:lnTo>
                  <a:pt x="4164" y="11278"/>
                </a:lnTo>
                <a:lnTo>
                  <a:pt x="4349" y="11095"/>
                </a:lnTo>
                <a:lnTo>
                  <a:pt x="4532" y="11278"/>
                </a:lnTo>
                <a:lnTo>
                  <a:pt x="4349" y="11462"/>
                </a:lnTo>
                <a:close/>
                <a:moveTo>
                  <a:pt x="3135" y="11439"/>
                </a:moveTo>
                <a:lnTo>
                  <a:pt x="2973" y="11278"/>
                </a:lnTo>
                <a:lnTo>
                  <a:pt x="3135" y="11118"/>
                </a:lnTo>
                <a:lnTo>
                  <a:pt x="3296" y="11278"/>
                </a:lnTo>
                <a:lnTo>
                  <a:pt x="3135" y="11439"/>
                </a:lnTo>
                <a:close/>
                <a:moveTo>
                  <a:pt x="1923" y="11416"/>
                </a:moveTo>
                <a:lnTo>
                  <a:pt x="1784" y="11278"/>
                </a:lnTo>
                <a:lnTo>
                  <a:pt x="1923" y="11141"/>
                </a:lnTo>
                <a:lnTo>
                  <a:pt x="2061" y="11278"/>
                </a:lnTo>
                <a:lnTo>
                  <a:pt x="1923" y="11416"/>
                </a:lnTo>
                <a:close/>
                <a:moveTo>
                  <a:pt x="709" y="11393"/>
                </a:moveTo>
                <a:lnTo>
                  <a:pt x="593" y="11278"/>
                </a:lnTo>
                <a:lnTo>
                  <a:pt x="709" y="11164"/>
                </a:lnTo>
                <a:lnTo>
                  <a:pt x="824" y="11278"/>
                </a:lnTo>
                <a:lnTo>
                  <a:pt x="709" y="11393"/>
                </a:lnTo>
                <a:close/>
                <a:moveTo>
                  <a:pt x="23754" y="13034"/>
                </a:moveTo>
                <a:lnTo>
                  <a:pt x="23201" y="12484"/>
                </a:lnTo>
                <a:lnTo>
                  <a:pt x="23754" y="11935"/>
                </a:lnTo>
                <a:lnTo>
                  <a:pt x="24307" y="12484"/>
                </a:lnTo>
                <a:lnTo>
                  <a:pt x="23754" y="13034"/>
                </a:lnTo>
                <a:close/>
                <a:moveTo>
                  <a:pt x="22541" y="13011"/>
                </a:moveTo>
                <a:lnTo>
                  <a:pt x="22011" y="12484"/>
                </a:lnTo>
                <a:lnTo>
                  <a:pt x="22541" y="11957"/>
                </a:lnTo>
                <a:lnTo>
                  <a:pt x="23071" y="12484"/>
                </a:lnTo>
                <a:lnTo>
                  <a:pt x="22541" y="13011"/>
                </a:lnTo>
                <a:close/>
                <a:moveTo>
                  <a:pt x="21328" y="12988"/>
                </a:moveTo>
                <a:lnTo>
                  <a:pt x="20822" y="12484"/>
                </a:lnTo>
                <a:lnTo>
                  <a:pt x="21328" y="11980"/>
                </a:lnTo>
                <a:lnTo>
                  <a:pt x="21835" y="12484"/>
                </a:lnTo>
                <a:lnTo>
                  <a:pt x="21328" y="12988"/>
                </a:lnTo>
                <a:close/>
                <a:moveTo>
                  <a:pt x="20115" y="12965"/>
                </a:moveTo>
                <a:lnTo>
                  <a:pt x="19631" y="12484"/>
                </a:lnTo>
                <a:lnTo>
                  <a:pt x="20115" y="12003"/>
                </a:lnTo>
                <a:lnTo>
                  <a:pt x="20598" y="12484"/>
                </a:lnTo>
                <a:lnTo>
                  <a:pt x="20115" y="12965"/>
                </a:lnTo>
                <a:close/>
                <a:moveTo>
                  <a:pt x="18902" y="12942"/>
                </a:moveTo>
                <a:lnTo>
                  <a:pt x="18442" y="12485"/>
                </a:lnTo>
                <a:lnTo>
                  <a:pt x="18902" y="12026"/>
                </a:lnTo>
                <a:lnTo>
                  <a:pt x="19363" y="12484"/>
                </a:lnTo>
                <a:lnTo>
                  <a:pt x="18902" y="12942"/>
                </a:lnTo>
                <a:close/>
                <a:moveTo>
                  <a:pt x="17689" y="12919"/>
                </a:moveTo>
                <a:lnTo>
                  <a:pt x="17251" y="12484"/>
                </a:lnTo>
                <a:lnTo>
                  <a:pt x="17689" y="12049"/>
                </a:lnTo>
                <a:lnTo>
                  <a:pt x="18128" y="12484"/>
                </a:lnTo>
                <a:lnTo>
                  <a:pt x="17689" y="12919"/>
                </a:lnTo>
                <a:close/>
                <a:moveTo>
                  <a:pt x="16477" y="12897"/>
                </a:moveTo>
                <a:lnTo>
                  <a:pt x="16062" y="12484"/>
                </a:lnTo>
                <a:lnTo>
                  <a:pt x="16477" y="12072"/>
                </a:lnTo>
                <a:lnTo>
                  <a:pt x="16891" y="12484"/>
                </a:lnTo>
                <a:lnTo>
                  <a:pt x="16477" y="12897"/>
                </a:lnTo>
                <a:close/>
                <a:moveTo>
                  <a:pt x="15263" y="12874"/>
                </a:moveTo>
                <a:lnTo>
                  <a:pt x="14873" y="12484"/>
                </a:lnTo>
                <a:lnTo>
                  <a:pt x="15263" y="12095"/>
                </a:lnTo>
                <a:lnTo>
                  <a:pt x="15656" y="12484"/>
                </a:lnTo>
                <a:lnTo>
                  <a:pt x="15263" y="12874"/>
                </a:lnTo>
                <a:close/>
                <a:moveTo>
                  <a:pt x="14051" y="12851"/>
                </a:moveTo>
                <a:lnTo>
                  <a:pt x="13682" y="12484"/>
                </a:lnTo>
                <a:lnTo>
                  <a:pt x="14051" y="12118"/>
                </a:lnTo>
                <a:lnTo>
                  <a:pt x="14419" y="12484"/>
                </a:lnTo>
                <a:lnTo>
                  <a:pt x="14051" y="12851"/>
                </a:lnTo>
                <a:close/>
                <a:moveTo>
                  <a:pt x="12837" y="12828"/>
                </a:moveTo>
                <a:lnTo>
                  <a:pt x="12493" y="12484"/>
                </a:lnTo>
                <a:lnTo>
                  <a:pt x="12837" y="12141"/>
                </a:lnTo>
                <a:lnTo>
                  <a:pt x="13183" y="12484"/>
                </a:lnTo>
                <a:lnTo>
                  <a:pt x="12837" y="12828"/>
                </a:lnTo>
                <a:close/>
                <a:moveTo>
                  <a:pt x="11625" y="12805"/>
                </a:moveTo>
                <a:lnTo>
                  <a:pt x="11302" y="12484"/>
                </a:lnTo>
                <a:lnTo>
                  <a:pt x="11625" y="12164"/>
                </a:lnTo>
                <a:lnTo>
                  <a:pt x="11948" y="12484"/>
                </a:lnTo>
                <a:lnTo>
                  <a:pt x="11625" y="12805"/>
                </a:lnTo>
                <a:close/>
                <a:moveTo>
                  <a:pt x="10413" y="12782"/>
                </a:moveTo>
                <a:lnTo>
                  <a:pt x="10113" y="12484"/>
                </a:lnTo>
                <a:lnTo>
                  <a:pt x="10413" y="12187"/>
                </a:lnTo>
                <a:lnTo>
                  <a:pt x="10711" y="12484"/>
                </a:lnTo>
                <a:lnTo>
                  <a:pt x="10413" y="12782"/>
                </a:lnTo>
                <a:close/>
                <a:moveTo>
                  <a:pt x="9199" y="12759"/>
                </a:moveTo>
                <a:lnTo>
                  <a:pt x="8922" y="12485"/>
                </a:lnTo>
                <a:lnTo>
                  <a:pt x="9199" y="12210"/>
                </a:lnTo>
                <a:lnTo>
                  <a:pt x="9476" y="12484"/>
                </a:lnTo>
                <a:lnTo>
                  <a:pt x="9199" y="12759"/>
                </a:lnTo>
                <a:close/>
                <a:moveTo>
                  <a:pt x="7987" y="12736"/>
                </a:moveTo>
                <a:lnTo>
                  <a:pt x="7733" y="12485"/>
                </a:lnTo>
                <a:lnTo>
                  <a:pt x="7987" y="12233"/>
                </a:lnTo>
                <a:lnTo>
                  <a:pt x="8241" y="12484"/>
                </a:lnTo>
                <a:lnTo>
                  <a:pt x="7987" y="12736"/>
                </a:lnTo>
                <a:close/>
                <a:moveTo>
                  <a:pt x="6773" y="12713"/>
                </a:moveTo>
                <a:lnTo>
                  <a:pt x="6544" y="12484"/>
                </a:lnTo>
                <a:lnTo>
                  <a:pt x="6773" y="12256"/>
                </a:lnTo>
                <a:lnTo>
                  <a:pt x="7004" y="12484"/>
                </a:lnTo>
                <a:lnTo>
                  <a:pt x="6773" y="12713"/>
                </a:lnTo>
                <a:close/>
                <a:moveTo>
                  <a:pt x="5561" y="12690"/>
                </a:moveTo>
                <a:lnTo>
                  <a:pt x="5353" y="12484"/>
                </a:lnTo>
                <a:lnTo>
                  <a:pt x="5561" y="12279"/>
                </a:lnTo>
                <a:lnTo>
                  <a:pt x="5769" y="12484"/>
                </a:lnTo>
                <a:lnTo>
                  <a:pt x="5561" y="12690"/>
                </a:lnTo>
                <a:close/>
                <a:moveTo>
                  <a:pt x="4349" y="12667"/>
                </a:moveTo>
                <a:lnTo>
                  <a:pt x="4164" y="12484"/>
                </a:lnTo>
                <a:lnTo>
                  <a:pt x="4347" y="12302"/>
                </a:lnTo>
                <a:lnTo>
                  <a:pt x="4532" y="12484"/>
                </a:lnTo>
                <a:lnTo>
                  <a:pt x="4349" y="12667"/>
                </a:lnTo>
                <a:close/>
                <a:moveTo>
                  <a:pt x="3135" y="12644"/>
                </a:moveTo>
                <a:lnTo>
                  <a:pt x="2973" y="12484"/>
                </a:lnTo>
                <a:lnTo>
                  <a:pt x="3135" y="12325"/>
                </a:lnTo>
                <a:lnTo>
                  <a:pt x="3296" y="12484"/>
                </a:lnTo>
                <a:lnTo>
                  <a:pt x="3135" y="12644"/>
                </a:lnTo>
                <a:close/>
                <a:moveTo>
                  <a:pt x="1923" y="12621"/>
                </a:moveTo>
                <a:lnTo>
                  <a:pt x="1784" y="12484"/>
                </a:lnTo>
                <a:lnTo>
                  <a:pt x="1923" y="12347"/>
                </a:lnTo>
                <a:lnTo>
                  <a:pt x="2061" y="12484"/>
                </a:lnTo>
                <a:lnTo>
                  <a:pt x="1923" y="12621"/>
                </a:lnTo>
                <a:close/>
                <a:moveTo>
                  <a:pt x="709" y="12598"/>
                </a:moveTo>
                <a:lnTo>
                  <a:pt x="593" y="12484"/>
                </a:lnTo>
                <a:lnTo>
                  <a:pt x="709" y="12370"/>
                </a:lnTo>
                <a:lnTo>
                  <a:pt x="824" y="12484"/>
                </a:lnTo>
                <a:lnTo>
                  <a:pt x="709" y="12598"/>
                </a:lnTo>
                <a:close/>
                <a:moveTo>
                  <a:pt x="9199" y="13966"/>
                </a:moveTo>
                <a:lnTo>
                  <a:pt x="8922" y="13690"/>
                </a:lnTo>
                <a:lnTo>
                  <a:pt x="9199" y="13415"/>
                </a:lnTo>
                <a:lnTo>
                  <a:pt x="9476" y="13690"/>
                </a:lnTo>
                <a:lnTo>
                  <a:pt x="9199" y="13966"/>
                </a:lnTo>
                <a:close/>
                <a:moveTo>
                  <a:pt x="7987" y="13943"/>
                </a:moveTo>
                <a:lnTo>
                  <a:pt x="7733" y="13690"/>
                </a:lnTo>
                <a:lnTo>
                  <a:pt x="7987" y="13438"/>
                </a:lnTo>
                <a:lnTo>
                  <a:pt x="8241" y="13690"/>
                </a:lnTo>
                <a:lnTo>
                  <a:pt x="7987" y="13943"/>
                </a:lnTo>
                <a:close/>
                <a:moveTo>
                  <a:pt x="6773" y="13920"/>
                </a:moveTo>
                <a:lnTo>
                  <a:pt x="6544" y="13690"/>
                </a:lnTo>
                <a:lnTo>
                  <a:pt x="6773" y="13461"/>
                </a:lnTo>
                <a:lnTo>
                  <a:pt x="7004" y="13690"/>
                </a:lnTo>
                <a:lnTo>
                  <a:pt x="6773" y="13920"/>
                </a:lnTo>
                <a:close/>
                <a:moveTo>
                  <a:pt x="5561" y="13897"/>
                </a:moveTo>
                <a:lnTo>
                  <a:pt x="5353" y="13690"/>
                </a:lnTo>
                <a:lnTo>
                  <a:pt x="5561" y="13484"/>
                </a:lnTo>
                <a:lnTo>
                  <a:pt x="5769" y="13690"/>
                </a:lnTo>
                <a:lnTo>
                  <a:pt x="5561" y="13897"/>
                </a:lnTo>
                <a:close/>
                <a:moveTo>
                  <a:pt x="4349" y="13874"/>
                </a:moveTo>
                <a:lnTo>
                  <a:pt x="4164" y="13690"/>
                </a:lnTo>
                <a:lnTo>
                  <a:pt x="4347" y="13507"/>
                </a:lnTo>
                <a:lnTo>
                  <a:pt x="4532" y="13690"/>
                </a:lnTo>
                <a:lnTo>
                  <a:pt x="4349" y="13874"/>
                </a:lnTo>
                <a:close/>
                <a:moveTo>
                  <a:pt x="3135" y="13851"/>
                </a:moveTo>
                <a:lnTo>
                  <a:pt x="2973" y="13690"/>
                </a:lnTo>
                <a:lnTo>
                  <a:pt x="3135" y="13530"/>
                </a:lnTo>
                <a:lnTo>
                  <a:pt x="3296" y="13690"/>
                </a:lnTo>
                <a:lnTo>
                  <a:pt x="3135" y="13851"/>
                </a:lnTo>
                <a:close/>
                <a:moveTo>
                  <a:pt x="1923" y="13828"/>
                </a:moveTo>
                <a:lnTo>
                  <a:pt x="1784" y="13690"/>
                </a:lnTo>
                <a:lnTo>
                  <a:pt x="1923" y="13553"/>
                </a:lnTo>
                <a:lnTo>
                  <a:pt x="2061" y="13690"/>
                </a:lnTo>
                <a:lnTo>
                  <a:pt x="1923" y="13828"/>
                </a:lnTo>
                <a:close/>
                <a:moveTo>
                  <a:pt x="709" y="13805"/>
                </a:moveTo>
                <a:lnTo>
                  <a:pt x="593" y="13690"/>
                </a:lnTo>
                <a:lnTo>
                  <a:pt x="709" y="13576"/>
                </a:lnTo>
                <a:lnTo>
                  <a:pt x="824" y="13690"/>
                </a:lnTo>
                <a:lnTo>
                  <a:pt x="709" y="13805"/>
                </a:lnTo>
                <a:close/>
              </a:path>
            </a:pathLst>
          </a:custGeom>
          <a:gradFill>
            <a:gsLst>
              <a:gs pos="0">
                <a:schemeClr val="accent5">
                  <a:alpha val="78000"/>
                </a:schemeClr>
              </a:gs>
              <a:gs pos="73000">
                <a:schemeClr val="accent5">
                  <a:alpha val="0"/>
                </a:schemeClr>
              </a:gs>
            </a:gsLst>
            <a:lin ang="66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4" name="TextBox 93"/>
          <p:cNvSpPr txBox="1"/>
          <p:nvPr/>
        </p:nvSpPr>
        <p:spPr>
          <a:xfrm>
            <a:off x="7276214" y="861266"/>
            <a:ext cx="8991600" cy="1169551"/>
          </a:xfrm>
          <a:prstGeom prst="rect">
            <a:avLst/>
          </a:prstGeom>
          <a:noFill/>
        </p:spPr>
        <p:txBody>
          <a:bodyPr wrap="square" rtlCol="0">
            <a:spAutoFit/>
          </a:bodyPr>
          <a:lstStyle/>
          <a:p>
            <a:r>
              <a:rPr lang="fa-IR" sz="7000" dirty="0" smtClean="0">
                <a:solidFill>
                  <a:schemeClr val="bg2"/>
                </a:solidFill>
                <a:latin typeface="Montserrat ExtraBold" panose="00000900000000000000" pitchFamily="50" charset="0"/>
                <a:ea typeface="Roboto Black" panose="02000000000000000000" pitchFamily="2" charset="0"/>
                <a:cs typeface="Open Sans Light" panose="020B0306030504020204" pitchFamily="34" charset="0"/>
              </a:rPr>
              <a:t>به نام خدا</a:t>
            </a:r>
            <a:endParaRPr lang="ru-RU" sz="7000" dirty="0">
              <a:solidFill>
                <a:schemeClr val="bg2"/>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8" name="TextBox 7"/>
          <p:cNvSpPr txBox="1"/>
          <p:nvPr/>
        </p:nvSpPr>
        <p:spPr>
          <a:xfrm>
            <a:off x="6512313" y="2481553"/>
            <a:ext cx="11856854" cy="1169551"/>
          </a:xfrm>
          <a:prstGeom prst="rect">
            <a:avLst/>
          </a:prstGeom>
          <a:noFill/>
        </p:spPr>
        <p:txBody>
          <a:bodyPr wrap="square" rtlCol="0">
            <a:spAutoFit/>
          </a:bodyPr>
          <a:lstStyle/>
          <a:p>
            <a:r>
              <a:rPr lang="fa-IR" sz="7000" dirty="0" smtClean="0">
                <a:solidFill>
                  <a:schemeClr val="bg2"/>
                </a:solidFill>
                <a:latin typeface="Montserrat ExtraBold" panose="00000900000000000000" pitchFamily="50" charset="0"/>
                <a:ea typeface="Roboto Black" panose="02000000000000000000" pitchFamily="2" charset="0"/>
                <a:cs typeface="B Titr" panose="00000700000000000000" pitchFamily="2" charset="-78"/>
              </a:rPr>
              <a:t>تئوری های مدیریت پیشرفته </a:t>
            </a:r>
            <a:r>
              <a:rPr lang="fa-IR" sz="3200" dirty="0" smtClean="0">
                <a:solidFill>
                  <a:schemeClr val="bg2"/>
                </a:solidFill>
                <a:latin typeface="Montserrat ExtraBold" panose="00000900000000000000" pitchFamily="50" charset="0"/>
                <a:ea typeface="Roboto Black" panose="02000000000000000000" pitchFamily="2" charset="0"/>
                <a:cs typeface="B Titr" panose="00000700000000000000" pitchFamily="2" charset="-78"/>
              </a:rPr>
              <a:t>(فصل چهارم)</a:t>
            </a:r>
            <a:endParaRPr lang="ru-RU" sz="3200" dirty="0">
              <a:solidFill>
                <a:schemeClr val="bg2"/>
              </a:solidFill>
              <a:latin typeface="Roboto Black" panose="02000000000000000000" pitchFamily="2" charset="0"/>
              <a:ea typeface="Roboto Black" panose="02000000000000000000" pitchFamily="2" charset="0"/>
              <a:cs typeface="B Titr" panose="00000700000000000000" pitchFamily="2" charset="-78"/>
            </a:endParaRPr>
          </a:p>
        </p:txBody>
      </p:sp>
    </p:spTree>
    <p:extLst>
      <p:ext uri="{BB962C8B-B14F-4D97-AF65-F5344CB8AC3E}">
        <p14:creationId xmlns:p14="http://schemas.microsoft.com/office/powerpoint/2010/main" val="21693917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Полилиния 18"/>
          <p:cNvSpPr/>
          <p:nvPr/>
        </p:nvSpPr>
        <p:spPr>
          <a:xfrm>
            <a:off x="831876" y="0"/>
            <a:ext cx="16624248" cy="8312124"/>
          </a:xfrm>
          <a:custGeom>
            <a:avLst/>
            <a:gdLst>
              <a:gd name="connsiteX0" fmla="*/ 0 w 16624248"/>
              <a:gd name="connsiteY0" fmla="*/ 0 h 8312124"/>
              <a:gd name="connsiteX1" fmla="*/ 16624248 w 16624248"/>
              <a:gd name="connsiteY1" fmla="*/ 0 h 8312124"/>
              <a:gd name="connsiteX2" fmla="*/ 8312123 w 16624248"/>
              <a:gd name="connsiteY2" fmla="*/ 8312124 h 8312124"/>
            </a:gdLst>
            <a:ahLst/>
            <a:cxnLst>
              <a:cxn ang="0">
                <a:pos x="connsiteX0" y="connsiteY0"/>
              </a:cxn>
              <a:cxn ang="0">
                <a:pos x="connsiteX1" y="connsiteY1"/>
              </a:cxn>
              <a:cxn ang="0">
                <a:pos x="connsiteX2" y="connsiteY2"/>
              </a:cxn>
            </a:cxnLst>
            <a:rect l="l" t="t" r="r" b="b"/>
            <a:pathLst>
              <a:path w="16624248" h="8312124">
                <a:moveTo>
                  <a:pt x="0" y="0"/>
                </a:moveTo>
                <a:lnTo>
                  <a:pt x="16624248" y="0"/>
                </a:lnTo>
                <a:lnTo>
                  <a:pt x="8312123" y="8312124"/>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TextBox 22"/>
          <p:cNvSpPr txBox="1"/>
          <p:nvPr/>
        </p:nvSpPr>
        <p:spPr>
          <a:xfrm>
            <a:off x="5429250" y="932931"/>
            <a:ext cx="7429500" cy="2092881"/>
          </a:xfrm>
          <a:prstGeom prst="rect">
            <a:avLst/>
          </a:prstGeom>
          <a:noFill/>
        </p:spPr>
        <p:txBody>
          <a:bodyPr wrap="square" rtlCol="0">
            <a:spAutoFit/>
          </a:bodyPr>
          <a:lstStyle/>
          <a:p>
            <a:pPr algn="ctr"/>
            <a:r>
              <a:rPr lang="fa-IR" sz="13000" dirty="0" smtClean="0">
                <a:solidFill>
                  <a:schemeClr val="bg2"/>
                </a:solidFill>
                <a:latin typeface="Montserrat ExtraBold" panose="00000900000000000000" pitchFamily="50" charset="0"/>
                <a:ea typeface="Roboto Black" panose="02000000000000000000" pitchFamily="2" charset="0"/>
                <a:cs typeface="Open Sans Light" panose="020B0306030504020204" pitchFamily="34" charset="0"/>
              </a:rPr>
              <a:t>فصل چهار</a:t>
            </a:r>
            <a:endParaRPr lang="ru-RU" sz="13000" dirty="0">
              <a:solidFill>
                <a:schemeClr val="bg2"/>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24" name="TextBox 23"/>
          <p:cNvSpPr txBox="1"/>
          <p:nvPr/>
        </p:nvSpPr>
        <p:spPr>
          <a:xfrm>
            <a:off x="5429250" y="3152079"/>
            <a:ext cx="7429500" cy="784830"/>
          </a:xfrm>
          <a:prstGeom prst="rect">
            <a:avLst/>
          </a:prstGeom>
          <a:noFill/>
        </p:spPr>
        <p:txBody>
          <a:bodyPr wrap="square" rtlCol="0">
            <a:spAutoFit/>
          </a:bodyPr>
          <a:lstStyle/>
          <a:p>
            <a:pPr algn="ctr"/>
            <a:r>
              <a:rPr lang="fa-IR" sz="4500" dirty="0" smtClean="0">
                <a:solidFill>
                  <a:schemeClr val="bg2"/>
                </a:solidFill>
                <a:latin typeface="Montserrat ExtraBold" panose="00000900000000000000" pitchFamily="50" charset="0"/>
                <a:ea typeface="Roboto Black" panose="02000000000000000000" pitchFamily="2" charset="0"/>
                <a:cs typeface="Open Sans Light" panose="020B0306030504020204" pitchFamily="34" charset="0"/>
              </a:rPr>
              <a:t>نقش فناوری در سازمان ها</a:t>
            </a:r>
            <a:endParaRPr lang="ru-RU" sz="4500" dirty="0">
              <a:solidFill>
                <a:schemeClr val="bg2"/>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17" name="Полилиния 16"/>
          <p:cNvSpPr/>
          <p:nvPr/>
        </p:nvSpPr>
        <p:spPr>
          <a:xfrm>
            <a:off x="0" y="5769800"/>
            <a:ext cx="18288000" cy="4518788"/>
          </a:xfrm>
          <a:custGeom>
            <a:avLst/>
            <a:gdLst>
              <a:gd name="connsiteX0" fmla="*/ 18288000 w 18288000"/>
              <a:gd name="connsiteY0" fmla="*/ 4 h 4518788"/>
              <a:gd name="connsiteX1" fmla="*/ 18288000 w 18288000"/>
              <a:gd name="connsiteY1" fmla="*/ 4518788 h 4518788"/>
              <a:gd name="connsiteX2" fmla="*/ 13769211 w 18288000"/>
              <a:gd name="connsiteY2" fmla="*/ 4518788 h 4518788"/>
              <a:gd name="connsiteX3" fmla="*/ 0 w 18288000"/>
              <a:gd name="connsiteY3" fmla="*/ 0 h 4518788"/>
              <a:gd name="connsiteX4" fmla="*/ 4518793 w 18288000"/>
              <a:gd name="connsiteY4" fmla="*/ 4518788 h 4518788"/>
              <a:gd name="connsiteX5" fmla="*/ 0 w 18288000"/>
              <a:gd name="connsiteY5" fmla="*/ 4518788 h 451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8000" h="4518788">
                <a:moveTo>
                  <a:pt x="18288000" y="4"/>
                </a:moveTo>
                <a:lnTo>
                  <a:pt x="18288000" y="4518788"/>
                </a:lnTo>
                <a:lnTo>
                  <a:pt x="13769211" y="4518788"/>
                </a:lnTo>
                <a:close/>
                <a:moveTo>
                  <a:pt x="0" y="0"/>
                </a:moveTo>
                <a:lnTo>
                  <a:pt x="4518793" y="4518788"/>
                </a:lnTo>
                <a:lnTo>
                  <a:pt x="0" y="4518788"/>
                </a:lnTo>
                <a:close/>
              </a:path>
            </a:pathLst>
          </a:custGeom>
          <a:solidFill>
            <a:schemeClr val="bg2">
              <a:alpha val="8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Полилиния 49"/>
          <p:cNvSpPr/>
          <p:nvPr/>
        </p:nvSpPr>
        <p:spPr>
          <a:xfrm>
            <a:off x="182878" y="4156062"/>
            <a:ext cx="18287999" cy="5670861"/>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Полилиния 9"/>
          <p:cNvSpPr/>
          <p:nvPr/>
        </p:nvSpPr>
        <p:spPr>
          <a:xfrm>
            <a:off x="2" y="-414335"/>
            <a:ext cx="18287998" cy="10288587"/>
          </a:xfrm>
          <a:custGeom>
            <a:avLst/>
            <a:gdLst>
              <a:gd name="connsiteX0" fmla="*/ 0 w 18287998"/>
              <a:gd name="connsiteY0" fmla="*/ 0 h 10288587"/>
              <a:gd name="connsiteX1" fmla="*/ 336573 w 18287998"/>
              <a:gd name="connsiteY1" fmla="*/ 0 h 10288587"/>
              <a:gd name="connsiteX2" fmla="*/ 9143997 w 18287998"/>
              <a:gd name="connsiteY2" fmla="*/ 8807424 h 10288587"/>
              <a:gd name="connsiteX3" fmla="*/ 17951420 w 18287998"/>
              <a:gd name="connsiteY3" fmla="*/ 0 h 10288587"/>
              <a:gd name="connsiteX4" fmla="*/ 18287996 w 18287998"/>
              <a:gd name="connsiteY4" fmla="*/ 0 h 10288587"/>
              <a:gd name="connsiteX5" fmla="*/ 18287998 w 18287998"/>
              <a:gd name="connsiteY5" fmla="*/ 10288587 h 10288587"/>
              <a:gd name="connsiteX6" fmla="*/ 18287998 w 18287998"/>
              <a:gd name="connsiteY6" fmla="*/ 10288587 h 10288587"/>
              <a:gd name="connsiteX7" fmla="*/ 18287996 w 18287998"/>
              <a:gd name="connsiteY7" fmla="*/ 4384661 h 10288587"/>
              <a:gd name="connsiteX8" fmla="*/ 17951420 w 18287998"/>
              <a:gd name="connsiteY8" fmla="*/ 4384661 h 10288587"/>
              <a:gd name="connsiteX9" fmla="*/ 12047495 w 18287998"/>
              <a:gd name="connsiteY9" fmla="*/ 10288587 h 10288587"/>
              <a:gd name="connsiteX10" fmla="*/ 6240499 w 18287998"/>
              <a:gd name="connsiteY10" fmla="*/ 10288587 h 10288587"/>
              <a:gd name="connsiteX11" fmla="*/ 336573 w 18287998"/>
              <a:gd name="connsiteY11" fmla="*/ 4384661 h 10288587"/>
              <a:gd name="connsiteX12" fmla="*/ 0 w 18287998"/>
              <a:gd name="connsiteY12" fmla="*/ 4384661 h 1028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287998" h="10288587">
                <a:moveTo>
                  <a:pt x="0" y="0"/>
                </a:moveTo>
                <a:lnTo>
                  <a:pt x="336573" y="0"/>
                </a:lnTo>
                <a:lnTo>
                  <a:pt x="9143997" y="8807424"/>
                </a:lnTo>
                <a:lnTo>
                  <a:pt x="17951420" y="0"/>
                </a:lnTo>
                <a:lnTo>
                  <a:pt x="18287996" y="0"/>
                </a:lnTo>
                <a:lnTo>
                  <a:pt x="18287998" y="10288587"/>
                </a:lnTo>
                <a:lnTo>
                  <a:pt x="18287998" y="10288587"/>
                </a:lnTo>
                <a:lnTo>
                  <a:pt x="18287996" y="4384661"/>
                </a:lnTo>
                <a:lnTo>
                  <a:pt x="17951420" y="4384661"/>
                </a:lnTo>
                <a:lnTo>
                  <a:pt x="12047495" y="10288587"/>
                </a:lnTo>
                <a:lnTo>
                  <a:pt x="6240499" y="10288587"/>
                </a:lnTo>
                <a:lnTo>
                  <a:pt x="336573" y="4384661"/>
                </a:lnTo>
                <a:lnTo>
                  <a:pt x="0" y="4384661"/>
                </a:lnTo>
                <a:close/>
              </a:path>
            </a:pathLst>
          </a:custGeom>
          <a:gradFill flip="none" rotWithShape="1">
            <a:gsLst>
              <a:gs pos="96000">
                <a:srgbClr val="232B36"/>
              </a:gs>
              <a:gs pos="4000">
                <a:srgbClr val="232B36">
                  <a:alpha val="80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9497563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Freeform: Shape 5"/>
          <p:cNvSpPr/>
          <p:nvPr/>
        </p:nvSpPr>
        <p:spPr>
          <a:xfrm>
            <a:off x="3198837" y="9320105"/>
            <a:ext cx="274940" cy="262217"/>
          </a:xfrm>
          <a:custGeom>
            <a:avLst/>
            <a:gdLst/>
            <a:ahLst/>
            <a:cxnLst/>
            <a:rect l="l" t="t" r="r" b="b"/>
            <a:pathLst>
              <a:path w="212255" h="202432">
                <a:moveTo>
                  <a:pt x="106128" y="0"/>
                </a:moveTo>
                <a:cubicBezTo>
                  <a:pt x="107600" y="66"/>
                  <a:pt x="108865" y="635"/>
                  <a:pt x="109922" y="1705"/>
                </a:cubicBezTo>
                <a:cubicBezTo>
                  <a:pt x="110980" y="2776"/>
                  <a:pt x="111799" y="3951"/>
                  <a:pt x="112378" y="5229"/>
                </a:cubicBezTo>
                <a:lnTo>
                  <a:pt x="141078" y="63267"/>
                </a:lnTo>
                <a:lnTo>
                  <a:pt x="205112" y="72579"/>
                </a:lnTo>
                <a:cubicBezTo>
                  <a:pt x="206749" y="72808"/>
                  <a:pt x="208322" y="73371"/>
                  <a:pt x="209832" y="74269"/>
                </a:cubicBezTo>
                <a:cubicBezTo>
                  <a:pt x="211341" y="75167"/>
                  <a:pt x="212149" y="76560"/>
                  <a:pt x="212255" y="78447"/>
                </a:cubicBezTo>
                <a:cubicBezTo>
                  <a:pt x="212221" y="79603"/>
                  <a:pt x="211875" y="80703"/>
                  <a:pt x="211219" y="81747"/>
                </a:cubicBezTo>
                <a:cubicBezTo>
                  <a:pt x="210562" y="82792"/>
                  <a:pt x="209802" y="83732"/>
                  <a:pt x="208939" y="84569"/>
                </a:cubicBezTo>
                <a:lnTo>
                  <a:pt x="162635" y="129725"/>
                </a:lnTo>
                <a:lnTo>
                  <a:pt x="173605" y="193503"/>
                </a:lnTo>
                <a:cubicBezTo>
                  <a:pt x="173666" y="193944"/>
                  <a:pt x="173704" y="194370"/>
                  <a:pt x="173717" y="194779"/>
                </a:cubicBezTo>
                <a:cubicBezTo>
                  <a:pt x="173730" y="195188"/>
                  <a:pt x="173736" y="195613"/>
                  <a:pt x="173733" y="196054"/>
                </a:cubicBezTo>
                <a:cubicBezTo>
                  <a:pt x="173746" y="197771"/>
                  <a:pt x="173337" y="199249"/>
                  <a:pt x="172505" y="200487"/>
                </a:cubicBezTo>
                <a:cubicBezTo>
                  <a:pt x="171673" y="201725"/>
                  <a:pt x="170339" y="202374"/>
                  <a:pt x="168503" y="202432"/>
                </a:cubicBezTo>
                <a:cubicBezTo>
                  <a:pt x="167605" y="202424"/>
                  <a:pt x="166723" y="202281"/>
                  <a:pt x="165856" y="202002"/>
                </a:cubicBezTo>
                <a:cubicBezTo>
                  <a:pt x="164990" y="201723"/>
                  <a:pt x="164171" y="201356"/>
                  <a:pt x="163401" y="200902"/>
                </a:cubicBezTo>
                <a:lnTo>
                  <a:pt x="106128" y="170798"/>
                </a:lnTo>
                <a:lnTo>
                  <a:pt x="48854" y="200902"/>
                </a:lnTo>
                <a:cubicBezTo>
                  <a:pt x="48028" y="201356"/>
                  <a:pt x="47193" y="201723"/>
                  <a:pt x="46351" y="202002"/>
                </a:cubicBezTo>
                <a:cubicBezTo>
                  <a:pt x="45509" y="202281"/>
                  <a:pt x="44642" y="202424"/>
                  <a:pt x="43752" y="202432"/>
                </a:cubicBezTo>
                <a:cubicBezTo>
                  <a:pt x="41910" y="202374"/>
                  <a:pt x="40555" y="201725"/>
                  <a:pt x="39686" y="200487"/>
                </a:cubicBezTo>
                <a:cubicBezTo>
                  <a:pt x="38817" y="199249"/>
                  <a:pt x="38387" y="197771"/>
                  <a:pt x="38395" y="196054"/>
                </a:cubicBezTo>
                <a:cubicBezTo>
                  <a:pt x="38397" y="195613"/>
                  <a:pt x="38424" y="195188"/>
                  <a:pt x="38474" y="194779"/>
                </a:cubicBezTo>
                <a:cubicBezTo>
                  <a:pt x="38525" y="194370"/>
                  <a:pt x="38583" y="193944"/>
                  <a:pt x="38650" y="193503"/>
                </a:cubicBezTo>
                <a:lnTo>
                  <a:pt x="49620" y="129725"/>
                </a:lnTo>
                <a:lnTo>
                  <a:pt x="3189" y="84569"/>
                </a:lnTo>
                <a:cubicBezTo>
                  <a:pt x="2386" y="83732"/>
                  <a:pt x="1664" y="82792"/>
                  <a:pt x="1020" y="81747"/>
                </a:cubicBezTo>
                <a:cubicBezTo>
                  <a:pt x="377" y="80703"/>
                  <a:pt x="37" y="79603"/>
                  <a:pt x="0" y="78447"/>
                </a:cubicBezTo>
                <a:cubicBezTo>
                  <a:pt x="98" y="76560"/>
                  <a:pt x="890" y="75167"/>
                  <a:pt x="2376" y="74269"/>
                </a:cubicBezTo>
                <a:cubicBezTo>
                  <a:pt x="3861" y="73371"/>
                  <a:pt x="5450" y="72808"/>
                  <a:pt x="7143" y="72579"/>
                </a:cubicBezTo>
                <a:lnTo>
                  <a:pt x="71177" y="63267"/>
                </a:lnTo>
                <a:lnTo>
                  <a:pt x="99877" y="5229"/>
                </a:lnTo>
                <a:cubicBezTo>
                  <a:pt x="100457" y="3951"/>
                  <a:pt x="101275" y="2776"/>
                  <a:pt x="102333" y="1705"/>
                </a:cubicBezTo>
                <a:cubicBezTo>
                  <a:pt x="103390" y="635"/>
                  <a:pt x="104655" y="66"/>
                  <a:pt x="1061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TextBox 135"/>
          <p:cNvSpPr txBox="1"/>
          <p:nvPr/>
        </p:nvSpPr>
        <p:spPr>
          <a:xfrm>
            <a:off x="1513488" y="9182935"/>
            <a:ext cx="2783962" cy="430887"/>
          </a:xfrm>
          <a:prstGeom prst="rect">
            <a:avLst/>
          </a:prstGeom>
          <a:noFill/>
        </p:spPr>
        <p:txBody>
          <a:bodyPr wrap="square" rtlCol="0">
            <a:spAutoFit/>
          </a:bodyPr>
          <a:lstStyle/>
          <a:p>
            <a:r>
              <a:rPr lang="fa-IR" sz="2200" dirty="0" smtClean="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rPr>
              <a:t>صفحه 141 کتاب</a:t>
            </a:r>
            <a:endParaRPr lang="ru-RU" sz="2200" dirty="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endParaRPr>
          </a:p>
        </p:txBody>
      </p:sp>
      <p:sp>
        <p:nvSpPr>
          <p:cNvPr id="123" name="TextBox 122"/>
          <p:cNvSpPr txBox="1"/>
          <p:nvPr/>
        </p:nvSpPr>
        <p:spPr>
          <a:xfrm>
            <a:off x="6339004" y="762496"/>
            <a:ext cx="5985775" cy="784830"/>
          </a:xfrm>
          <a:prstGeom prst="rect">
            <a:avLst/>
          </a:prstGeom>
          <a:noFill/>
        </p:spPr>
        <p:txBody>
          <a:bodyPr wrap="square" rtlCol="0">
            <a:spAutoFit/>
          </a:bodyPr>
          <a:lstStyle/>
          <a:p>
            <a:pPr algn="ctr"/>
            <a:r>
              <a:rPr lang="fa-IR" sz="4500" dirty="0" smtClean="0">
                <a:solidFill>
                  <a:schemeClr val="bg1"/>
                </a:solidFill>
                <a:latin typeface="Montserrat ExtraBold" panose="00000900000000000000" pitchFamily="50" charset="0"/>
                <a:ea typeface="Roboto Black" panose="02000000000000000000" pitchFamily="2" charset="0"/>
                <a:cs typeface="B Titr" panose="00000700000000000000" pitchFamily="2" charset="-78"/>
              </a:rPr>
              <a:t>سرفصل مطالب این فصل</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1" y="-10903"/>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Content Placeholder 2"/>
          <p:cNvSpPr txBox="1">
            <a:spLocks/>
          </p:cNvSpPr>
          <p:nvPr/>
        </p:nvSpPr>
        <p:spPr>
          <a:xfrm>
            <a:off x="8519090" y="3366972"/>
            <a:ext cx="8229600" cy="4389120"/>
          </a:xfrm>
          <a:prstGeom prst="rect">
            <a:avLst/>
          </a:prstGeom>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r" fontAlgn="auto">
              <a:spcAft>
                <a:spcPts val="0"/>
              </a:spcAft>
              <a:buNone/>
            </a:pPr>
            <a:r>
              <a:rPr lang="fa-IR" sz="3200" dirty="0" smtClean="0">
                <a:cs typeface="B Titr" pitchFamily="2" charset="-78"/>
              </a:rPr>
              <a:t>4-1 تعریف فناوری</a:t>
            </a:r>
            <a:endParaRPr lang="en-US" sz="3200" dirty="0" smtClean="0">
              <a:cs typeface="B Titr" pitchFamily="2" charset="-78"/>
            </a:endParaRPr>
          </a:p>
          <a:p>
            <a:pPr marL="0" indent="0" algn="r" fontAlgn="auto">
              <a:spcAft>
                <a:spcPts val="0"/>
              </a:spcAft>
              <a:buNone/>
            </a:pPr>
            <a:r>
              <a:rPr lang="fa-IR" sz="3200" dirty="0" smtClean="0">
                <a:cs typeface="B Titr" pitchFamily="2" charset="-78"/>
              </a:rPr>
              <a:t>4-2  فناوری شرکت های تولیدی</a:t>
            </a:r>
          </a:p>
          <a:p>
            <a:pPr marL="0" indent="0" algn="r" fontAlgn="auto">
              <a:spcAft>
                <a:spcPts val="0"/>
              </a:spcAft>
              <a:buNone/>
            </a:pPr>
            <a:r>
              <a:rPr lang="fa-IR" sz="3200" dirty="0" smtClean="0">
                <a:cs typeface="B Titr" pitchFamily="2" charset="-78"/>
              </a:rPr>
              <a:t>4-3 فناوری شرکت های خدماتی</a:t>
            </a:r>
          </a:p>
          <a:p>
            <a:pPr marL="0" indent="0" algn="r" fontAlgn="auto">
              <a:spcAft>
                <a:spcPts val="0"/>
              </a:spcAft>
              <a:buNone/>
            </a:pPr>
            <a:r>
              <a:rPr lang="fa-IR" sz="3200" dirty="0" smtClean="0">
                <a:cs typeface="B Titr" pitchFamily="2" charset="-78"/>
              </a:rPr>
              <a:t>4-4 فناوری واحدهای غیراصلی سازمان</a:t>
            </a:r>
          </a:p>
          <a:p>
            <a:pPr marL="0" indent="0" algn="r" fontAlgn="auto">
              <a:spcAft>
                <a:spcPts val="0"/>
              </a:spcAft>
              <a:buNone/>
            </a:pPr>
            <a:r>
              <a:rPr lang="fa-IR" sz="3200" dirty="0" smtClean="0">
                <a:cs typeface="B Titr" pitchFamily="2" charset="-78"/>
              </a:rPr>
              <a:t>4-5 طراحی واحدهای سازمانی</a:t>
            </a:r>
          </a:p>
          <a:p>
            <a:pPr marL="0" indent="0" algn="r" fontAlgn="auto">
              <a:spcAft>
                <a:spcPts val="0"/>
              </a:spcAft>
              <a:buNone/>
            </a:pPr>
            <a:r>
              <a:rPr lang="fa-IR" sz="3200" dirty="0" smtClean="0">
                <a:cs typeface="B Titr" pitchFamily="2" charset="-78"/>
              </a:rPr>
              <a:t>4-6  وابستگی متقابل واحدهای سازمانی</a:t>
            </a: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a:cs typeface="B Titr" pitchFamily="2" charset="-78"/>
            </a:endParaRPr>
          </a:p>
        </p:txBody>
      </p:sp>
      <p:sp>
        <p:nvSpPr>
          <p:cNvPr id="76" name="TextBox 75"/>
          <p:cNvSpPr txBox="1"/>
          <p:nvPr/>
        </p:nvSpPr>
        <p:spPr>
          <a:xfrm>
            <a:off x="6769105" y="1688168"/>
            <a:ext cx="5620945" cy="430887"/>
          </a:xfrm>
          <a:prstGeom prst="rect">
            <a:avLst/>
          </a:prstGeom>
          <a:noFill/>
        </p:spPr>
        <p:txBody>
          <a:bodyPr wrap="square" rtlCol="0">
            <a:spAutoFit/>
          </a:bodyPr>
          <a:lstStyle/>
          <a:p>
            <a:pPr algn="ctr" rtl="1"/>
            <a:r>
              <a:rPr lang="fa-IR" sz="2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هدف کلی:  آشنایی با نقش فناوری در سازمان ها</a:t>
            </a:r>
            <a:endParaRPr lang="ru-RU" sz="2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p:txBody>
      </p:sp>
    </p:spTree>
    <p:extLst>
      <p:ext uri="{BB962C8B-B14F-4D97-AF65-F5344CB8AC3E}">
        <p14:creationId xmlns:p14="http://schemas.microsoft.com/office/powerpoint/2010/main" val="7638943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6339004" y="762496"/>
            <a:ext cx="5985775"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4-1 تعریف فناوری</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Content Placeholder 2"/>
          <p:cNvSpPr txBox="1">
            <a:spLocks/>
          </p:cNvSpPr>
          <p:nvPr/>
        </p:nvSpPr>
        <p:spPr>
          <a:xfrm>
            <a:off x="3011351" y="2047366"/>
            <a:ext cx="12356595" cy="4389120"/>
          </a:xfrm>
          <a:prstGeom prst="rect">
            <a:avLst/>
          </a:prstGeom>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r" rtl="1">
              <a:lnSpc>
                <a:spcPct val="150000"/>
              </a:lnSpc>
            </a:pPr>
            <a:r>
              <a:rPr lang="fa-IR" sz="3200" dirty="0">
                <a:solidFill>
                  <a:schemeClr val="accent5">
                    <a:lumMod val="50000"/>
                  </a:schemeClr>
                </a:solidFill>
                <a:cs typeface="B Titr" panose="00000700000000000000" pitchFamily="2" charset="-78"/>
              </a:rPr>
              <a:t>فناوری</a:t>
            </a:r>
            <a:r>
              <a:rPr lang="fa-IR" sz="3200" dirty="0">
                <a:cs typeface="B Titr" panose="00000700000000000000" pitchFamily="2" charset="-78"/>
              </a:rPr>
              <a:t> عبارت است از فرآیندها، روش ها، ماشین آلات و فعالیت هایی که داده های سازمانی (مواد اولیه، اطلاعات و ایده ها) را به ستاده های سازمانی تبدیل می کنند.</a:t>
            </a:r>
          </a:p>
          <a:p>
            <a:pPr algn="r" rtl="1">
              <a:lnSpc>
                <a:spcPct val="150000"/>
              </a:lnSpc>
            </a:pPr>
            <a:endParaRPr lang="fa-IR" sz="3200" dirty="0">
              <a:cs typeface="B Titr" panose="00000700000000000000" pitchFamily="2" charset="-78"/>
            </a:endParaRPr>
          </a:p>
          <a:p>
            <a:pPr algn="r" rtl="1">
              <a:lnSpc>
                <a:spcPct val="150000"/>
              </a:lnSpc>
            </a:pPr>
            <a:endParaRPr lang="fa-IR" sz="2800" dirty="0">
              <a:cs typeface="B Titr" panose="00000700000000000000" pitchFamily="2" charset="-78"/>
            </a:endParaRPr>
          </a:p>
          <a:p>
            <a:pPr marL="0" indent="0" algn="r" rtl="1" fontAlgn="auto">
              <a:lnSpc>
                <a:spcPct val="150000"/>
              </a:lnSpc>
              <a:spcAft>
                <a:spcPts val="0"/>
              </a:spcAft>
              <a:buNone/>
            </a:pPr>
            <a:endParaRPr lang="fa-IR" sz="3200" dirty="0">
              <a:cs typeface="B Titr" panose="00000700000000000000" pitchFamily="2" charset="-78"/>
            </a:endParaRPr>
          </a:p>
        </p:txBody>
      </p:sp>
      <p:sp>
        <p:nvSpPr>
          <p:cNvPr id="75" name="Content Placeholder 2"/>
          <p:cNvSpPr txBox="1">
            <a:spLocks/>
          </p:cNvSpPr>
          <p:nvPr/>
        </p:nvSpPr>
        <p:spPr>
          <a:xfrm>
            <a:off x="3278459" y="4830718"/>
            <a:ext cx="12333248" cy="2439877"/>
          </a:xfrm>
          <a:prstGeom prst="rect">
            <a:avLst/>
          </a:prstGeom>
        </p:spPr>
        <p:txBody>
          <a:bodyPr/>
          <a:lstStyle>
            <a:defPPr>
              <a:defRPr lang="en-US"/>
            </a:defPPr>
            <a:lvl1pPr marL="342900" indent="-342900" algn="r" defTabSz="1371600" rtl="1" eaLnBrk="1" latinLnBrk="0" hangingPunct="1">
              <a:lnSpc>
                <a:spcPct val="150000"/>
              </a:lnSpc>
              <a:spcBef>
                <a:spcPts val="1500"/>
              </a:spcBef>
              <a:buFont typeface="Arial" panose="020B0604020202020204" pitchFamily="34" charset="0"/>
              <a:buChar char="•"/>
              <a:defRPr sz="3200">
                <a:latin typeface="+mn-lt"/>
                <a:cs typeface="B Titr" panose="00000700000000000000" pitchFamily="2" charset="-78"/>
              </a:defRPr>
            </a:lvl1pPr>
            <a:lvl2pPr marL="1028700" indent="-342900" defTabSz="1371600" eaLnBrk="1" latinLnBrk="0" hangingPunct="1">
              <a:lnSpc>
                <a:spcPct val="90000"/>
              </a:lnSpc>
              <a:spcBef>
                <a:spcPts val="750"/>
              </a:spcBef>
              <a:buFont typeface="Arial" panose="020B0604020202020204" pitchFamily="34" charset="0"/>
              <a:buChar char="•"/>
              <a:defRPr sz="3600">
                <a:latin typeface="+mn-lt"/>
              </a:defRPr>
            </a:lvl2pPr>
            <a:lvl3pPr marL="1714500" indent="-342900" defTabSz="1371600" eaLnBrk="1" latinLnBrk="0" hangingPunct="1">
              <a:lnSpc>
                <a:spcPct val="90000"/>
              </a:lnSpc>
              <a:spcBef>
                <a:spcPts val="750"/>
              </a:spcBef>
              <a:buFont typeface="Arial" panose="020B0604020202020204" pitchFamily="34" charset="0"/>
              <a:buChar char="•"/>
              <a:defRPr sz="3000">
                <a:latin typeface="+mn-lt"/>
              </a:defRPr>
            </a:lvl3pPr>
            <a:lvl4pPr marL="2400300" indent="-342900" defTabSz="1371600" eaLnBrk="1" latinLnBrk="0" hangingPunct="1">
              <a:lnSpc>
                <a:spcPct val="90000"/>
              </a:lnSpc>
              <a:spcBef>
                <a:spcPts val="750"/>
              </a:spcBef>
              <a:buFont typeface="Arial" panose="020B0604020202020204" pitchFamily="34" charset="0"/>
              <a:buChar char="•"/>
              <a:defRPr sz="2700">
                <a:latin typeface="+mn-lt"/>
              </a:defRPr>
            </a:lvl4pPr>
            <a:lvl5pPr marL="3086100" indent="-342900" defTabSz="1371600" eaLnBrk="1" latinLnBrk="0" hangingPunct="1">
              <a:lnSpc>
                <a:spcPct val="90000"/>
              </a:lnSpc>
              <a:spcBef>
                <a:spcPts val="750"/>
              </a:spcBef>
              <a:buFont typeface="Arial" panose="020B0604020202020204" pitchFamily="34" charset="0"/>
              <a:buChar char="•"/>
              <a:defRPr sz="2700">
                <a:latin typeface="+mn-lt"/>
              </a:defRPr>
            </a:lvl5pPr>
            <a:lvl6pPr marL="3771900" indent="-342900" defTabSz="1371600">
              <a:lnSpc>
                <a:spcPct val="90000"/>
              </a:lnSpc>
              <a:spcBef>
                <a:spcPts val="750"/>
              </a:spcBef>
              <a:buFont typeface="Arial" panose="020B0604020202020204" pitchFamily="34" charset="0"/>
              <a:buChar char="•"/>
              <a:defRPr sz="2700">
                <a:latin typeface="+mn-lt"/>
              </a:defRPr>
            </a:lvl6pPr>
            <a:lvl7pPr marL="4457700" indent="-342900" defTabSz="1371600">
              <a:lnSpc>
                <a:spcPct val="90000"/>
              </a:lnSpc>
              <a:spcBef>
                <a:spcPts val="750"/>
              </a:spcBef>
              <a:buFont typeface="Arial" panose="020B0604020202020204" pitchFamily="34" charset="0"/>
              <a:buChar char="•"/>
              <a:defRPr sz="2700">
                <a:latin typeface="+mn-lt"/>
              </a:defRPr>
            </a:lvl7pPr>
            <a:lvl8pPr marL="5143500" indent="-342900" defTabSz="1371600">
              <a:lnSpc>
                <a:spcPct val="90000"/>
              </a:lnSpc>
              <a:spcBef>
                <a:spcPts val="750"/>
              </a:spcBef>
              <a:buFont typeface="Arial" panose="020B0604020202020204" pitchFamily="34" charset="0"/>
              <a:buChar char="•"/>
              <a:defRPr sz="2700">
                <a:latin typeface="+mn-lt"/>
              </a:defRPr>
            </a:lvl8pPr>
            <a:lvl9pPr marL="5829300" indent="-342900" defTabSz="1371600">
              <a:lnSpc>
                <a:spcPct val="90000"/>
              </a:lnSpc>
              <a:spcBef>
                <a:spcPts val="750"/>
              </a:spcBef>
              <a:buFont typeface="Arial" panose="020B0604020202020204" pitchFamily="34" charset="0"/>
              <a:buChar char="•"/>
              <a:defRPr sz="2700">
                <a:latin typeface="+mn-lt"/>
              </a:defRPr>
            </a:lvl9pPr>
          </a:lstStyle>
          <a:p>
            <a:r>
              <a:rPr lang="fa-IR" dirty="0"/>
              <a:t>”</a:t>
            </a:r>
            <a:r>
              <a:rPr lang="fa-IR" dirty="0">
                <a:solidFill>
                  <a:schemeClr val="accent5">
                    <a:lumMod val="50000"/>
                  </a:schemeClr>
                </a:solidFill>
              </a:rPr>
              <a:t>فناوری های اصلی</a:t>
            </a:r>
            <a:r>
              <a:rPr lang="fa-IR" dirty="0"/>
              <a:t>“ سازمان بر ساختار آن تاثیر دارند. فناوری های  اصلی، با مأموریت اصلی سازمان ها در ارتباط هستند.</a:t>
            </a:r>
          </a:p>
          <a:p>
            <a:endParaRPr lang="fa-IR" dirty="0"/>
          </a:p>
        </p:txBody>
      </p:sp>
    </p:spTree>
    <p:extLst>
      <p:ext uri="{BB962C8B-B14F-4D97-AF65-F5344CB8AC3E}">
        <p14:creationId xmlns:p14="http://schemas.microsoft.com/office/powerpoint/2010/main" val="33898409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5531006" y="762496"/>
            <a:ext cx="6793774"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4-2 فناوری شرکت های تولیدی</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501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Left-Right Arrow Callout 1"/>
          <p:cNvSpPr/>
          <p:nvPr/>
        </p:nvSpPr>
        <p:spPr>
          <a:xfrm>
            <a:off x="7002966" y="1784195"/>
            <a:ext cx="4282067" cy="4438185"/>
          </a:xfrm>
          <a:prstGeom prst="leftRightArrowCallout">
            <a:avLst>
              <a:gd name="adj1" fmla="val 0"/>
              <a:gd name="adj2" fmla="val 26212"/>
              <a:gd name="adj3" fmla="val 25000"/>
              <a:gd name="adj4" fmla="val 48123"/>
            </a:avLst>
          </a:prstGeom>
          <a:solidFill>
            <a:srgbClr val="232B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p>
        </p:txBody>
      </p:sp>
      <p:sp>
        <p:nvSpPr>
          <p:cNvPr id="6" name="Oval 5"/>
          <p:cNvSpPr/>
          <p:nvPr/>
        </p:nvSpPr>
        <p:spPr>
          <a:xfrm>
            <a:off x="12110224" y="2724786"/>
            <a:ext cx="5798635" cy="3787526"/>
          </a:xfrm>
          <a:prstGeom prst="ellipse">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dirty="0" smtClean="0">
                <a:cs typeface="B Titr" panose="00000700000000000000" pitchFamily="2" charset="-78"/>
              </a:rPr>
              <a:t>4-2-1 فرایند های تولید سنتی</a:t>
            </a:r>
            <a:endParaRPr lang="fa-IR" sz="3600" dirty="0">
              <a:cs typeface="B Titr" panose="00000700000000000000" pitchFamily="2" charset="-78"/>
            </a:endParaRPr>
          </a:p>
        </p:txBody>
      </p:sp>
      <p:sp>
        <p:nvSpPr>
          <p:cNvPr id="20" name="Oval 19"/>
          <p:cNvSpPr/>
          <p:nvPr/>
        </p:nvSpPr>
        <p:spPr>
          <a:xfrm>
            <a:off x="604671" y="2434854"/>
            <a:ext cx="5798635" cy="3787526"/>
          </a:xfrm>
          <a:prstGeom prst="ellipse">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dirty="0" smtClean="0">
                <a:cs typeface="B Titr" panose="00000700000000000000" pitchFamily="2" charset="-78"/>
              </a:rPr>
              <a:t>4-2-2 فناوری های جدید</a:t>
            </a:r>
            <a:endParaRPr lang="fa-IR" sz="3600" dirty="0">
              <a:cs typeface="B Titr" panose="00000700000000000000" pitchFamily="2" charset="-78"/>
            </a:endParaRPr>
          </a:p>
        </p:txBody>
      </p:sp>
      <p:sp>
        <p:nvSpPr>
          <p:cNvPr id="7" name="Down Arrow 6"/>
          <p:cNvSpPr/>
          <p:nvPr/>
        </p:nvSpPr>
        <p:spPr>
          <a:xfrm>
            <a:off x="2478075" y="6017088"/>
            <a:ext cx="2051825" cy="1898636"/>
          </a:xfrm>
          <a:prstGeom prst="downArrow">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p>
        </p:txBody>
      </p:sp>
      <p:sp>
        <p:nvSpPr>
          <p:cNvPr id="8" name="Rounded Rectangle 7"/>
          <p:cNvSpPr/>
          <p:nvPr/>
        </p:nvSpPr>
        <p:spPr>
          <a:xfrm>
            <a:off x="312234" y="7915724"/>
            <a:ext cx="6891454" cy="1650380"/>
          </a:xfrm>
          <a:prstGeom prst="roundRect">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dirty="0" smtClean="0">
                <a:cs typeface="B Titr" panose="00000700000000000000" pitchFamily="2" charset="-78"/>
              </a:rPr>
              <a:t>مانند سیستم های تولید منعطف و تولید ناب</a:t>
            </a:r>
            <a:endParaRPr lang="fa-IR" sz="3200" dirty="0">
              <a:cs typeface="B Titr" panose="00000700000000000000" pitchFamily="2" charset="-78"/>
            </a:endParaRPr>
          </a:p>
        </p:txBody>
      </p:sp>
    </p:spTree>
    <p:extLst>
      <p:ext uri="{BB962C8B-B14F-4D97-AF65-F5344CB8AC3E}">
        <p14:creationId xmlns:p14="http://schemas.microsoft.com/office/powerpoint/2010/main" val="3145591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795024" y="762496"/>
            <a:ext cx="7529755"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4-2 فناوری شرکت های تولیدی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ounded Rectangle 8"/>
          <p:cNvSpPr/>
          <p:nvPr/>
        </p:nvSpPr>
        <p:spPr>
          <a:xfrm>
            <a:off x="9331891" y="3083077"/>
            <a:ext cx="7194216" cy="3581984"/>
          </a:xfrm>
          <a:prstGeom prst="roundRect">
            <a:avLst/>
          </a:prstGeom>
          <a:solidFill>
            <a:schemeClr val="bg2"/>
          </a:solidFill>
          <a:ln/>
        </p:spPr>
        <p:style>
          <a:lnRef idx="3">
            <a:schemeClr val="lt1"/>
          </a:lnRef>
          <a:fillRef idx="1">
            <a:schemeClr val="dk1"/>
          </a:fillRef>
          <a:effectRef idx="1">
            <a:schemeClr val="dk1"/>
          </a:effectRef>
          <a:fontRef idx="minor">
            <a:schemeClr val="lt1"/>
          </a:fontRef>
        </p:style>
        <p:txBody>
          <a:bodyPr rtlCol="0" anchor="ctr"/>
          <a:lstStyle/>
          <a:p>
            <a:pPr algn="r">
              <a:lnSpc>
                <a:spcPct val="150000"/>
              </a:lnSpc>
              <a:buNone/>
            </a:pPr>
            <a:r>
              <a:rPr lang="fa-IR" sz="2400" dirty="0">
                <a:cs typeface="B Titr" panose="00000700000000000000" pitchFamily="2" charset="-78"/>
              </a:rPr>
              <a:t>اولین و  مهمترین تحقیقی که در زمینه ی فناوری تولیدی انجام گرفت، تحقیقی بودکه توسط </a:t>
            </a:r>
            <a:r>
              <a:rPr lang="fa-IR" sz="2400" b="1" dirty="0">
                <a:solidFill>
                  <a:schemeClr val="accent5">
                    <a:lumMod val="50000"/>
                  </a:schemeClr>
                </a:solidFill>
                <a:cs typeface="B Titr" panose="00000700000000000000" pitchFamily="2" charset="-78"/>
              </a:rPr>
              <a:t>”ژوان وودوارد</a:t>
            </a:r>
            <a:r>
              <a:rPr lang="fa-IR" sz="2400" b="1" dirty="0">
                <a:cs typeface="B Titr" panose="00000700000000000000" pitchFamily="2" charset="-78"/>
              </a:rPr>
              <a:t>“</a:t>
            </a:r>
            <a:r>
              <a:rPr lang="fa-IR" sz="2400" dirty="0">
                <a:cs typeface="B Titr" panose="00000700000000000000" pitchFamily="2" charset="-78"/>
              </a:rPr>
              <a:t>انجام گرفت.</a:t>
            </a:r>
          </a:p>
          <a:p>
            <a:pPr algn="r">
              <a:lnSpc>
                <a:spcPct val="150000"/>
              </a:lnSpc>
              <a:buNone/>
            </a:pPr>
            <a:endParaRPr lang="fa-IR" sz="2400" dirty="0">
              <a:cs typeface="B Titr" panose="00000700000000000000" pitchFamily="2" charset="-78"/>
            </a:endParaRPr>
          </a:p>
          <a:p>
            <a:pPr algn="r">
              <a:lnSpc>
                <a:spcPct val="150000"/>
              </a:lnSpc>
              <a:buNone/>
            </a:pPr>
            <a:r>
              <a:rPr lang="fa-IR" sz="2400" dirty="0">
                <a:cs typeface="B Titr" panose="00000700000000000000" pitchFamily="2" charset="-78"/>
              </a:rPr>
              <a:t>در دهه 1950 </a:t>
            </a:r>
            <a:r>
              <a:rPr lang="fa-IR" sz="2400" dirty="0">
                <a:solidFill>
                  <a:schemeClr val="accent5">
                    <a:lumMod val="50000"/>
                  </a:schemeClr>
                </a:solidFill>
                <a:cs typeface="B Titr" panose="00000700000000000000" pitchFamily="2" charset="-78"/>
              </a:rPr>
              <a:t>دیدگاه مدیریتی حاکم بر جهان</a:t>
            </a:r>
            <a:r>
              <a:rPr lang="fa-IR" sz="2400" dirty="0">
                <a:cs typeface="B Titr" panose="00000700000000000000" pitchFamily="2" charset="-78"/>
              </a:rPr>
              <a:t>، این بود که برای مدیریت سازمان ها می توان از </a:t>
            </a:r>
            <a:r>
              <a:rPr lang="fa-IR" sz="2400" dirty="0">
                <a:solidFill>
                  <a:schemeClr val="accent5">
                    <a:lumMod val="50000"/>
                  </a:schemeClr>
                </a:solidFill>
                <a:cs typeface="B Titr" panose="00000700000000000000" pitchFamily="2" charset="-78"/>
              </a:rPr>
              <a:t>اصول جهانی </a:t>
            </a:r>
            <a:r>
              <a:rPr lang="fa-IR" sz="2400" dirty="0">
                <a:cs typeface="B Titr" panose="00000700000000000000" pitchFamily="2" charset="-78"/>
              </a:rPr>
              <a:t>استفاده کرد.</a:t>
            </a:r>
          </a:p>
        </p:txBody>
      </p:sp>
      <p:sp>
        <p:nvSpPr>
          <p:cNvPr id="10" name="Rounded Rectangle 9"/>
          <p:cNvSpPr/>
          <p:nvPr/>
        </p:nvSpPr>
        <p:spPr>
          <a:xfrm>
            <a:off x="2908727" y="2765902"/>
            <a:ext cx="5543897" cy="1782523"/>
          </a:xfrm>
          <a:prstGeom prst="roundRect">
            <a:avLst/>
          </a:prstGeom>
          <a:solidFill>
            <a:schemeClr val="bg2"/>
          </a:solidFill>
          <a:ln>
            <a:solidFill>
              <a:schemeClr val="accent5">
                <a:lumMod val="50000"/>
              </a:schemeClr>
            </a:solidFill>
          </a:ln>
        </p:spPr>
        <p:style>
          <a:lnRef idx="3">
            <a:schemeClr val="lt1"/>
          </a:lnRef>
          <a:fillRef idx="1">
            <a:schemeClr val="dk1"/>
          </a:fillRef>
          <a:effectRef idx="1">
            <a:schemeClr val="dk1"/>
          </a:effectRef>
          <a:fontRef idx="minor">
            <a:schemeClr val="lt1"/>
          </a:fontRef>
        </p:style>
        <p:txBody>
          <a:bodyPr rtlCol="0" anchor="ctr"/>
          <a:lstStyle/>
          <a:p>
            <a:pPr algn="just" rtl="1"/>
            <a:r>
              <a:rPr lang="fa-IR" sz="2800" dirty="0" smtClean="0">
                <a:solidFill>
                  <a:schemeClr val="tx1"/>
                </a:solidFill>
                <a:cs typeface="B Titr" panose="00000700000000000000" pitchFamily="2" charset="-78"/>
              </a:rPr>
              <a:t>او در تحقیقات خود شرکت ها را بر اساس «پیچیدگی فنی » فرایندهای تولیدی به 3 دسته تقسم میکند</a:t>
            </a:r>
            <a:endParaRPr lang="en-US" sz="2800" dirty="0">
              <a:solidFill>
                <a:schemeClr val="tx1"/>
              </a:solidFill>
              <a:cs typeface="B Titr" panose="00000700000000000000" pitchFamily="2" charset="-78"/>
            </a:endParaRPr>
          </a:p>
        </p:txBody>
      </p:sp>
      <p:sp>
        <p:nvSpPr>
          <p:cNvPr id="3" name="Rectangle 2"/>
          <p:cNvSpPr/>
          <p:nvPr/>
        </p:nvSpPr>
        <p:spPr>
          <a:xfrm>
            <a:off x="6665822" y="1997881"/>
            <a:ext cx="4350806" cy="523220"/>
          </a:xfrm>
          <a:prstGeom prst="rect">
            <a:avLst/>
          </a:prstGeom>
        </p:spPr>
        <p:txBody>
          <a:bodyPr wrap="square">
            <a:spAutoFit/>
          </a:bodyPr>
          <a:lstStyle/>
          <a:p>
            <a:pPr algn="ctr"/>
            <a:r>
              <a:rPr lang="fa-IR" sz="2800" dirty="0">
                <a:solidFill>
                  <a:schemeClr val="accent5">
                    <a:lumMod val="50000"/>
                  </a:schemeClr>
                </a:solidFill>
                <a:cs typeface="B Titr" panose="00000700000000000000" pitchFamily="2" charset="-78"/>
              </a:rPr>
              <a:t>4-2-1 فرایند های تولید سنتی</a:t>
            </a:r>
          </a:p>
        </p:txBody>
      </p:sp>
      <p:cxnSp>
        <p:nvCxnSpPr>
          <p:cNvPr id="8" name="Straight Arrow Connector 7"/>
          <p:cNvCxnSpPr/>
          <p:nvPr/>
        </p:nvCxnSpPr>
        <p:spPr>
          <a:xfrm flipH="1">
            <a:off x="8452624" y="4192859"/>
            <a:ext cx="1516566"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4" name="Right Brace 23"/>
          <p:cNvSpPr/>
          <p:nvPr/>
        </p:nvSpPr>
        <p:spPr>
          <a:xfrm>
            <a:off x="6545986" y="4874069"/>
            <a:ext cx="760890" cy="4894399"/>
          </a:xfrm>
          <a:prstGeom prst="rightBrace">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
        <p:nvSpPr>
          <p:cNvPr id="25" name="Curved Left Arrow 24"/>
          <p:cNvSpPr/>
          <p:nvPr/>
        </p:nvSpPr>
        <p:spPr>
          <a:xfrm>
            <a:off x="7162774" y="4401001"/>
            <a:ext cx="1289850" cy="2567326"/>
          </a:xfrm>
          <a:prstGeom prst="curvedLeftArrow">
            <a:avLst/>
          </a:prstGeom>
          <a:solidFill>
            <a:srgbClr val="232B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solidFill>
                <a:schemeClr val="tx1"/>
              </a:solidFill>
            </a:endParaRPr>
          </a:p>
        </p:txBody>
      </p:sp>
      <p:sp>
        <p:nvSpPr>
          <p:cNvPr id="26" name="Rectangle 25"/>
          <p:cNvSpPr/>
          <p:nvPr/>
        </p:nvSpPr>
        <p:spPr>
          <a:xfrm>
            <a:off x="550965" y="4874069"/>
            <a:ext cx="6172176" cy="5632311"/>
          </a:xfrm>
          <a:prstGeom prst="rect">
            <a:avLst/>
          </a:prstGeom>
        </p:spPr>
        <p:txBody>
          <a:bodyPr wrap="square">
            <a:spAutoFit/>
          </a:bodyPr>
          <a:lstStyle/>
          <a:p>
            <a:pPr algn="r" rtl="1">
              <a:lnSpc>
                <a:spcPct val="200000"/>
              </a:lnSpc>
            </a:pPr>
            <a:r>
              <a:rPr lang="fa-IR" sz="2400" dirty="0">
                <a:cs typeface="B Titr" panose="00000700000000000000" pitchFamily="2" charset="-78"/>
              </a:rPr>
              <a:t>گروه اول : دسته های کوچک و تولیدات تک محصولی</a:t>
            </a:r>
          </a:p>
          <a:p>
            <a:pPr algn="r" rtl="1">
              <a:lnSpc>
                <a:spcPct val="200000"/>
              </a:lnSpc>
            </a:pPr>
            <a:r>
              <a:rPr lang="fa-IR" sz="2800" dirty="0">
                <a:latin typeface="Times New Roman" pitchFamily="18" charset="0"/>
                <a:cs typeface="B Compset" panose="00000400000000000000" pitchFamily="2" charset="-78"/>
              </a:rPr>
              <a:t>هنجار اصلی این گروه </a:t>
            </a:r>
            <a:r>
              <a:rPr lang="fa-IR" sz="2800" b="1" dirty="0">
                <a:latin typeface="Times New Roman" pitchFamily="18" charset="0"/>
                <a:cs typeface="B Compset" panose="00000400000000000000" pitchFamily="2" charset="-78"/>
              </a:rPr>
              <a:t>”تولید سفارشی“ </a:t>
            </a:r>
            <a:r>
              <a:rPr lang="fa-IR" sz="2800" dirty="0">
                <a:latin typeface="Times New Roman" pitchFamily="18" charset="0"/>
                <a:cs typeface="B Compset" panose="00000400000000000000" pitchFamily="2" charset="-78"/>
              </a:rPr>
              <a:t>است</a:t>
            </a:r>
            <a:r>
              <a:rPr lang="fa-IR" sz="2800" dirty="0" smtClean="0">
                <a:latin typeface="Times New Roman" pitchFamily="18" charset="0"/>
                <a:cs typeface="B Compset" panose="00000400000000000000" pitchFamily="2" charset="-78"/>
              </a:rPr>
              <a:t>.</a:t>
            </a:r>
            <a:endParaRPr lang="fa-IR" sz="2800" dirty="0">
              <a:cs typeface="B Compset" panose="00000400000000000000" pitchFamily="2" charset="-78"/>
            </a:endParaRPr>
          </a:p>
          <a:p>
            <a:pPr algn="r" rtl="1">
              <a:lnSpc>
                <a:spcPct val="200000"/>
              </a:lnSpc>
            </a:pPr>
            <a:r>
              <a:rPr lang="fa-IR" sz="2400" dirty="0">
                <a:cs typeface="B Titr" panose="00000700000000000000" pitchFamily="2" charset="-78"/>
              </a:rPr>
              <a:t>گروه دوم : دسته های بزرگ و تولیدات انبوه</a:t>
            </a:r>
          </a:p>
          <a:p>
            <a:pPr algn="r" rtl="1">
              <a:lnSpc>
                <a:spcPct val="200000"/>
              </a:lnSpc>
            </a:pPr>
            <a:r>
              <a:rPr lang="fa-IR" sz="2800" b="1" dirty="0">
                <a:cs typeface="B Compset" panose="00000400000000000000" pitchFamily="2" charset="-78"/>
              </a:rPr>
              <a:t>دوره زمانی بلندمدت و با استفاده از قطعات  استاندارد</a:t>
            </a:r>
          </a:p>
          <a:p>
            <a:pPr algn="r" rtl="1">
              <a:lnSpc>
                <a:spcPct val="200000"/>
              </a:lnSpc>
            </a:pPr>
            <a:r>
              <a:rPr lang="fa-IR" sz="2400" dirty="0">
                <a:cs typeface="B Titr" panose="00000700000000000000" pitchFamily="2" charset="-78"/>
              </a:rPr>
              <a:t>گروه سوم : فرآیند تولید </a:t>
            </a:r>
            <a:r>
              <a:rPr lang="fa-IR" sz="2400" dirty="0" smtClean="0">
                <a:cs typeface="B Titr" panose="00000700000000000000" pitchFamily="2" charset="-78"/>
              </a:rPr>
              <a:t>مستمر</a:t>
            </a:r>
          </a:p>
          <a:p>
            <a:pPr algn="r" rtl="1">
              <a:lnSpc>
                <a:spcPct val="200000"/>
              </a:lnSpc>
            </a:pPr>
            <a:r>
              <a:rPr lang="fa-IR" sz="2800" b="1" dirty="0">
                <a:cs typeface="B Compset" panose="00000400000000000000" pitchFamily="2" charset="-78"/>
              </a:rPr>
              <a:t>کل فرآیند تولیدی به صورت مکانیزه است.</a:t>
            </a:r>
          </a:p>
          <a:p>
            <a:pPr algn="r" rtl="1">
              <a:lnSpc>
                <a:spcPct val="200000"/>
              </a:lnSpc>
            </a:pPr>
            <a:endParaRPr lang="en-US" sz="2400" dirty="0">
              <a:cs typeface="B Titr" panose="00000700000000000000" pitchFamily="2" charset="-78"/>
            </a:endParaRPr>
          </a:p>
        </p:txBody>
      </p:sp>
    </p:spTree>
    <p:extLst>
      <p:ext uri="{BB962C8B-B14F-4D97-AF65-F5344CB8AC3E}">
        <p14:creationId xmlns:p14="http://schemas.microsoft.com/office/powerpoint/2010/main" val="30337795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anim calcmode="lin" valueType="num">
                                      <p:cBhvr>
                                        <p:cTn id="15" dur="2000" fill="hold"/>
                                        <p:tgtEl>
                                          <p:spTgt spid="10"/>
                                        </p:tgtEl>
                                        <p:attrNameLst>
                                          <p:attrName>ppt_w</p:attrName>
                                        </p:attrNameLst>
                                      </p:cBhvr>
                                      <p:tavLst>
                                        <p:tav tm="0" fmla="#ppt_w*sin(2.5*pi*$)">
                                          <p:val>
                                            <p:fltVal val="0"/>
                                          </p:val>
                                        </p:tav>
                                        <p:tav tm="100000">
                                          <p:val>
                                            <p:fltVal val="1"/>
                                          </p:val>
                                        </p:tav>
                                      </p:tavLst>
                                    </p:anim>
                                    <p:anim calcmode="lin" valueType="num">
                                      <p:cBhvr>
                                        <p:cTn id="16"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ounded Rectangle 23"/>
          <p:cNvSpPr/>
          <p:nvPr/>
        </p:nvSpPr>
        <p:spPr>
          <a:xfrm>
            <a:off x="468351" y="5553307"/>
            <a:ext cx="6600745" cy="934717"/>
          </a:xfrm>
          <a:prstGeom prst="roundRect">
            <a:avLst/>
          </a:prstGeom>
          <a:solidFill>
            <a:schemeClr val="bg2"/>
          </a:solidFill>
          <a:ln/>
        </p:spPr>
        <p:style>
          <a:lnRef idx="3">
            <a:schemeClr val="lt1"/>
          </a:lnRef>
          <a:fillRef idx="1">
            <a:schemeClr val="dk1"/>
          </a:fillRef>
          <a:effectRef idx="1">
            <a:schemeClr val="dk1"/>
          </a:effectRef>
          <a:fontRef idx="minor">
            <a:schemeClr val="lt1"/>
          </a:fontRef>
        </p:style>
        <p:txBody>
          <a:bodyPr rtlCol="0" anchor="ctr"/>
          <a:lstStyle/>
          <a:p>
            <a:pPr algn="just" rtl="1"/>
            <a:r>
              <a:rPr lang="fa-IR" sz="2400" dirty="0" smtClean="0">
                <a:cs typeface="B Titr" panose="00000700000000000000" pitchFamily="2" charset="-78"/>
              </a:rPr>
              <a:t>جدول 4-1 ارتباط </a:t>
            </a:r>
            <a:r>
              <a:rPr lang="fa-IR" sz="2400" dirty="0">
                <a:cs typeface="B Titr" panose="00000700000000000000" pitchFamily="2" charset="-78"/>
              </a:rPr>
              <a:t>بین پیچیدگی فنی و ویژگی ساختاری</a:t>
            </a:r>
            <a:endParaRPr lang="fa-IR" sz="2400" dirty="0" smtClean="0">
              <a:solidFill>
                <a:schemeClr val="tx1"/>
              </a:solidFill>
              <a:cs typeface="B Titr" panose="00000700000000000000" pitchFamily="2" charset="-78"/>
            </a:endParaRPr>
          </a:p>
        </p:txBody>
      </p:sp>
      <p:sp>
        <p:nvSpPr>
          <p:cNvPr id="14" name="TextBox 13"/>
          <p:cNvSpPr txBox="1"/>
          <p:nvPr/>
        </p:nvSpPr>
        <p:spPr>
          <a:xfrm>
            <a:off x="4795024" y="762496"/>
            <a:ext cx="7529755"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4-2 فناوری شرکت های تولیدی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15" name="Rectangle 14"/>
          <p:cNvSpPr/>
          <p:nvPr/>
        </p:nvSpPr>
        <p:spPr>
          <a:xfrm>
            <a:off x="6665822" y="1997881"/>
            <a:ext cx="4350806" cy="523220"/>
          </a:xfrm>
          <a:prstGeom prst="rect">
            <a:avLst/>
          </a:prstGeom>
        </p:spPr>
        <p:txBody>
          <a:bodyPr wrap="square">
            <a:spAutoFit/>
          </a:bodyPr>
          <a:lstStyle/>
          <a:p>
            <a:pPr algn="ctr"/>
            <a:r>
              <a:rPr lang="fa-IR" sz="2800" dirty="0">
                <a:cs typeface="B Titr" panose="00000700000000000000" pitchFamily="2" charset="-78"/>
              </a:rPr>
              <a:t>4-2-1 فرایند های تولید سنتی</a:t>
            </a:r>
          </a:p>
        </p:txBody>
      </p:sp>
      <p:graphicFrame>
        <p:nvGraphicFramePr>
          <p:cNvPr id="16" name="Content Placeholder 5"/>
          <p:cNvGraphicFramePr>
            <a:graphicFrameLocks/>
          </p:cNvGraphicFramePr>
          <p:nvPr>
            <p:extLst>
              <p:ext uri="{D42A27DB-BD31-4B8C-83A1-F6EECF244321}">
                <p14:modId xmlns:p14="http://schemas.microsoft.com/office/powerpoint/2010/main" val="3754303105"/>
              </p:ext>
            </p:extLst>
          </p:nvPr>
        </p:nvGraphicFramePr>
        <p:xfrm>
          <a:off x="7248293" y="2724786"/>
          <a:ext cx="10125307" cy="6355080"/>
        </p:xfrm>
        <a:graphic>
          <a:graphicData uri="http://schemas.openxmlformats.org/drawingml/2006/table">
            <a:tbl>
              <a:tblPr firstRow="1" bandRow="1">
                <a:tableStyleId>{5C22544A-7EE6-4342-B048-85BDC9FD1C3A}</a:tableStyleId>
              </a:tblPr>
              <a:tblGrid>
                <a:gridCol w="1875058">
                  <a:extLst>
                    <a:ext uri="{9D8B030D-6E8A-4147-A177-3AD203B41FA5}">
                      <a16:colId xmlns:a16="http://schemas.microsoft.com/office/drawing/2014/main" xmlns="" val="20000"/>
                    </a:ext>
                  </a:extLst>
                </a:gridCol>
                <a:gridCol w="1781303">
                  <a:extLst>
                    <a:ext uri="{9D8B030D-6E8A-4147-A177-3AD203B41FA5}">
                      <a16:colId xmlns:a16="http://schemas.microsoft.com/office/drawing/2014/main" xmlns="" val="20001"/>
                    </a:ext>
                  </a:extLst>
                </a:gridCol>
                <a:gridCol w="1875058">
                  <a:extLst>
                    <a:ext uri="{9D8B030D-6E8A-4147-A177-3AD203B41FA5}">
                      <a16:colId xmlns:a16="http://schemas.microsoft.com/office/drawing/2014/main" xmlns="" val="20002"/>
                    </a:ext>
                  </a:extLst>
                </a:gridCol>
                <a:gridCol w="3656360">
                  <a:extLst>
                    <a:ext uri="{9D8B030D-6E8A-4147-A177-3AD203B41FA5}">
                      <a16:colId xmlns:a16="http://schemas.microsoft.com/office/drawing/2014/main" xmlns="" val="20003"/>
                    </a:ext>
                  </a:extLst>
                </a:gridCol>
                <a:gridCol w="937528">
                  <a:extLst>
                    <a:ext uri="{9D8B030D-6E8A-4147-A177-3AD203B41FA5}">
                      <a16:colId xmlns:a16="http://schemas.microsoft.com/office/drawing/2014/main" xmlns="" val="20004"/>
                    </a:ext>
                  </a:extLst>
                </a:gridCol>
              </a:tblGrid>
              <a:tr h="370840">
                <a:tc gridSpan="3">
                  <a:txBody>
                    <a:bodyPr/>
                    <a:lstStyle/>
                    <a:p>
                      <a:pPr algn="ctr"/>
                      <a:r>
                        <a:rPr lang="fa-IR" dirty="0" smtClean="0">
                          <a:solidFill>
                            <a:schemeClr val="tx1"/>
                          </a:solidFill>
                          <a:cs typeface="B Compset" panose="00000400000000000000" pitchFamily="2" charset="-78"/>
                        </a:rPr>
                        <a:t>فناوری</a:t>
                      </a:r>
                      <a:endParaRPr lang="en-US" dirty="0">
                        <a:solidFill>
                          <a:schemeClr val="tx1"/>
                        </a:solidFill>
                        <a:cs typeface="B Compset" panose="00000400000000000000" pitchFamily="2" charset="-78"/>
                      </a:endParaRPr>
                    </a:p>
                  </a:txBody>
                  <a:tcPr/>
                </a:tc>
                <a:tc hMerge="1">
                  <a:txBody>
                    <a:bodyPr/>
                    <a:lstStyle/>
                    <a:p>
                      <a:endParaRPr lang="en-US" dirty="0"/>
                    </a:p>
                  </a:txBody>
                  <a:tcPr/>
                </a:tc>
                <a:tc hMerge="1">
                  <a:txBody>
                    <a:bodyPr/>
                    <a:lstStyle/>
                    <a:p>
                      <a:endParaRPr lang="en-US" dirty="0"/>
                    </a:p>
                  </a:txBody>
                  <a:tcPr/>
                </a:tc>
                <a:tc rowSpan="2">
                  <a:txBody>
                    <a:bodyPr/>
                    <a:lstStyle/>
                    <a:p>
                      <a:pPr algn="ctr"/>
                      <a:r>
                        <a:rPr lang="fa-IR" dirty="0" smtClean="0">
                          <a:solidFill>
                            <a:schemeClr val="tx1"/>
                          </a:solidFill>
                          <a:latin typeface="Times New Roman" pitchFamily="18" charset="0"/>
                          <a:cs typeface="B Compset" panose="00000400000000000000" pitchFamily="2" charset="-78"/>
                        </a:rPr>
                        <a:t>ویژگی</a:t>
                      </a:r>
                      <a:r>
                        <a:rPr lang="fa-IR" baseline="0" dirty="0" smtClean="0">
                          <a:solidFill>
                            <a:schemeClr val="tx1"/>
                          </a:solidFill>
                          <a:latin typeface="Times New Roman" pitchFamily="18" charset="0"/>
                          <a:cs typeface="B Compset" panose="00000400000000000000" pitchFamily="2" charset="-78"/>
                        </a:rPr>
                        <a:t> ساختاری</a:t>
                      </a:r>
                    </a:p>
                    <a:p>
                      <a:pPr algn="ctr"/>
                      <a:endParaRPr lang="fa-IR" baseline="0" dirty="0" smtClean="0">
                        <a:solidFill>
                          <a:schemeClr val="tx1"/>
                        </a:solidFill>
                        <a:latin typeface="Times New Roman" pitchFamily="18" charset="0"/>
                        <a:cs typeface="B Compset" panose="00000400000000000000" pitchFamily="2" charset="-78"/>
                      </a:endParaRPr>
                    </a:p>
                    <a:p>
                      <a:pPr algn="ctr"/>
                      <a:endParaRPr lang="en-US" dirty="0">
                        <a:solidFill>
                          <a:schemeClr val="tx1"/>
                        </a:solidFill>
                        <a:latin typeface="Times New Roman" pitchFamily="18" charset="0"/>
                        <a:cs typeface="B Compset" panose="00000400000000000000" pitchFamily="2" charset="-78"/>
                      </a:endParaRPr>
                    </a:p>
                  </a:txBody>
                  <a:tcPr/>
                </a:tc>
                <a:tc rowSpan="2">
                  <a:txBody>
                    <a:bodyPr/>
                    <a:lstStyle/>
                    <a:p>
                      <a:pPr algn="ctr"/>
                      <a:r>
                        <a:rPr lang="fa-IR" dirty="0" smtClean="0">
                          <a:solidFill>
                            <a:schemeClr val="tx1"/>
                          </a:solidFill>
                          <a:cs typeface="B Compset" panose="00000400000000000000" pitchFamily="2" charset="-78"/>
                        </a:rPr>
                        <a:t>ردیف</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0"/>
                  </a:ext>
                </a:extLst>
              </a:tr>
              <a:tr h="370840">
                <a:tc>
                  <a:txBody>
                    <a:bodyPr/>
                    <a:lstStyle/>
                    <a:p>
                      <a:pPr algn="ctr"/>
                      <a:r>
                        <a:rPr lang="fa-IR" dirty="0" smtClean="0">
                          <a:solidFill>
                            <a:schemeClr val="tx1"/>
                          </a:solidFill>
                          <a:cs typeface="B Compset" panose="00000400000000000000" pitchFamily="2" charset="-78"/>
                        </a:rPr>
                        <a:t>فرآیند تولید مستمر</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تولید</a:t>
                      </a:r>
                      <a:r>
                        <a:rPr lang="fa-IR" baseline="0" dirty="0" smtClean="0">
                          <a:solidFill>
                            <a:schemeClr val="tx1"/>
                          </a:solidFill>
                          <a:cs typeface="B Compset" panose="00000400000000000000" pitchFamily="2" charset="-78"/>
                        </a:rPr>
                        <a:t> انبوه</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تولید تک</a:t>
                      </a:r>
                      <a:r>
                        <a:rPr lang="fa-IR" baseline="0" dirty="0" smtClean="0">
                          <a:solidFill>
                            <a:schemeClr val="tx1"/>
                          </a:solidFill>
                          <a:cs typeface="B Compset" panose="00000400000000000000" pitchFamily="2" charset="-78"/>
                        </a:rPr>
                        <a:t> محصولی</a:t>
                      </a:r>
                      <a:endParaRPr lang="en-US" dirty="0">
                        <a:solidFill>
                          <a:schemeClr val="tx1"/>
                        </a:solidFill>
                        <a:cs typeface="B Compset" panose="00000400000000000000" pitchFamily="2" charset="-78"/>
                      </a:endParaRPr>
                    </a:p>
                  </a:txBody>
                  <a:tcPr/>
                </a:tc>
                <a:tc vMerge="1">
                  <a:txBody>
                    <a:bodyPr/>
                    <a:lstStyle/>
                    <a:p>
                      <a:endParaRPr lang="en-US" dirty="0"/>
                    </a:p>
                  </a:txBody>
                  <a:tcPr/>
                </a:tc>
                <a:tc vMerge="1">
                  <a:txBody>
                    <a:bodyPr/>
                    <a:lstStyle/>
                    <a:p>
                      <a:endParaRPr lang="en-US" dirty="0"/>
                    </a:p>
                  </a:txBody>
                  <a:tcPr/>
                </a:tc>
                <a:extLst>
                  <a:ext uri="{0D108BD9-81ED-4DB2-BD59-A6C34878D82A}">
                    <a16:rowId xmlns:a16="http://schemas.microsoft.com/office/drawing/2014/main" xmlns="" val="10001"/>
                  </a:ext>
                </a:extLst>
              </a:tr>
              <a:tr h="370840">
                <a:tc>
                  <a:txBody>
                    <a:bodyPr/>
                    <a:lstStyle/>
                    <a:p>
                      <a:pPr algn="ctr"/>
                      <a:r>
                        <a:rPr lang="fa-IR" dirty="0" smtClean="0">
                          <a:solidFill>
                            <a:schemeClr val="tx1"/>
                          </a:solidFill>
                          <a:cs typeface="B Compset" panose="00000400000000000000" pitchFamily="2" charset="-78"/>
                        </a:rPr>
                        <a:t>6</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4</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3</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تعداد</a:t>
                      </a:r>
                      <a:r>
                        <a:rPr lang="fa-IR" baseline="0" dirty="0" smtClean="0">
                          <a:solidFill>
                            <a:schemeClr val="tx1"/>
                          </a:solidFill>
                          <a:latin typeface="Times New Roman" pitchFamily="18" charset="0"/>
                          <a:cs typeface="B Compset" panose="00000400000000000000" pitchFamily="2" charset="-78"/>
                        </a:rPr>
                        <a:t> سطوح مدیریت</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1</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2"/>
                  </a:ext>
                </a:extLst>
              </a:tr>
              <a:tr h="370840">
                <a:tc>
                  <a:txBody>
                    <a:bodyPr/>
                    <a:lstStyle/>
                    <a:p>
                      <a:pPr algn="ctr"/>
                      <a:r>
                        <a:rPr lang="fa-IR" dirty="0" smtClean="0">
                          <a:solidFill>
                            <a:schemeClr val="tx1"/>
                          </a:solidFill>
                          <a:cs typeface="B Compset" panose="00000400000000000000" pitchFamily="2" charset="-78"/>
                        </a:rPr>
                        <a:t>15</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48</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23</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حیطه کنترل</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2</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3"/>
                  </a:ext>
                </a:extLst>
              </a:tr>
              <a:tr h="370840">
                <a:tc>
                  <a:txBody>
                    <a:bodyPr/>
                    <a:lstStyle/>
                    <a:p>
                      <a:pPr algn="ctr"/>
                      <a:r>
                        <a:rPr lang="fa-IR" dirty="0" smtClean="0">
                          <a:solidFill>
                            <a:schemeClr val="tx1"/>
                          </a:solidFill>
                          <a:cs typeface="B Compset" panose="00000400000000000000" pitchFamily="2" charset="-78"/>
                        </a:rPr>
                        <a:t>1 به 1</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4 به 1</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9 به 1</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نسبت نیروی کار مستقیم</a:t>
                      </a:r>
                      <a:r>
                        <a:rPr lang="fa-IR" baseline="0" dirty="0" smtClean="0">
                          <a:solidFill>
                            <a:schemeClr val="tx1"/>
                          </a:solidFill>
                          <a:latin typeface="Times New Roman" pitchFamily="18" charset="0"/>
                          <a:cs typeface="B Compset" panose="00000400000000000000" pitchFamily="2" charset="-78"/>
                        </a:rPr>
                        <a:t> به غیرمستقیم</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3</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4"/>
                  </a:ext>
                </a:extLst>
              </a:tr>
              <a:tr h="370840">
                <a:tc>
                  <a:txBody>
                    <a:bodyPr/>
                    <a:lstStyle/>
                    <a:p>
                      <a:pPr algn="ctr"/>
                      <a:r>
                        <a:rPr lang="fa-IR" dirty="0" smtClean="0">
                          <a:solidFill>
                            <a:schemeClr val="tx1"/>
                          </a:solidFill>
                          <a:cs typeface="B Compset" panose="00000400000000000000" pitchFamily="2" charset="-78"/>
                        </a:rPr>
                        <a:t>زیاد</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متوسط</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نسبت مدیران به کل</a:t>
                      </a:r>
                      <a:r>
                        <a:rPr lang="fa-IR" baseline="0" dirty="0" smtClean="0">
                          <a:solidFill>
                            <a:schemeClr val="tx1"/>
                          </a:solidFill>
                          <a:latin typeface="Times New Roman" pitchFamily="18" charset="0"/>
                          <a:cs typeface="B Compset" panose="00000400000000000000" pitchFamily="2" charset="-78"/>
                        </a:rPr>
                        <a:t> کارکنان</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4</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5"/>
                  </a:ext>
                </a:extLst>
              </a:tr>
              <a:tr h="370840">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زیاد</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رویه های رسمی</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5</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6"/>
                  </a:ext>
                </a:extLst>
              </a:tr>
              <a:tr h="370840">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زیاد</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تمرکز</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6</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7"/>
                  </a:ext>
                </a:extLst>
              </a:tr>
              <a:tr h="370840">
                <a:tc>
                  <a:txBody>
                    <a:bodyPr/>
                    <a:lstStyle/>
                    <a:p>
                      <a:pPr algn="ctr"/>
                      <a:r>
                        <a:rPr lang="fa-IR" dirty="0" smtClean="0">
                          <a:solidFill>
                            <a:schemeClr val="tx1"/>
                          </a:solidFill>
                          <a:cs typeface="B Compset" panose="00000400000000000000" pitchFamily="2" charset="-78"/>
                        </a:rPr>
                        <a:t>زیاد</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زیاد</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میزان ارتباطات کلامی</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7</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8"/>
                  </a:ext>
                </a:extLst>
              </a:tr>
              <a:tr h="370840">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زیاد</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کم</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میزان</a:t>
                      </a:r>
                      <a:r>
                        <a:rPr lang="fa-IR" baseline="0" dirty="0" smtClean="0">
                          <a:solidFill>
                            <a:schemeClr val="tx1"/>
                          </a:solidFill>
                          <a:latin typeface="Times New Roman" pitchFamily="18" charset="0"/>
                          <a:cs typeface="B Compset" panose="00000400000000000000" pitchFamily="2" charset="-78"/>
                        </a:rPr>
                        <a:t> ارتباطات مکتوب</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8</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09"/>
                  </a:ext>
                </a:extLst>
              </a:tr>
              <a:tr h="370840">
                <a:tc>
                  <a:txBody>
                    <a:bodyPr/>
                    <a:lstStyle/>
                    <a:p>
                      <a:pPr algn="ctr"/>
                      <a:r>
                        <a:rPr lang="fa-IR" dirty="0" smtClean="0">
                          <a:solidFill>
                            <a:schemeClr val="tx1"/>
                          </a:solidFill>
                          <a:cs typeface="B Compset" panose="00000400000000000000" pitchFamily="2" charset="-78"/>
                        </a:rPr>
                        <a:t>ارگانیکی</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مکانیکی</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ارگانیکی</a:t>
                      </a:r>
                      <a:endParaRPr lang="en-US" dirty="0">
                        <a:solidFill>
                          <a:schemeClr val="tx1"/>
                        </a:solidFill>
                        <a:cs typeface="B Compset" panose="00000400000000000000" pitchFamily="2" charset="-78"/>
                      </a:endParaRPr>
                    </a:p>
                  </a:txBody>
                  <a:tcPr/>
                </a:tc>
                <a:tc>
                  <a:txBody>
                    <a:bodyPr/>
                    <a:lstStyle/>
                    <a:p>
                      <a:pPr algn="ctr"/>
                      <a:r>
                        <a:rPr lang="fa-IR" dirty="0" smtClean="0">
                          <a:solidFill>
                            <a:schemeClr val="tx1"/>
                          </a:solidFill>
                          <a:latin typeface="Times New Roman" pitchFamily="18" charset="0"/>
                          <a:cs typeface="B Compset" panose="00000400000000000000" pitchFamily="2" charset="-78"/>
                        </a:rPr>
                        <a:t>ساختار</a:t>
                      </a:r>
                      <a:r>
                        <a:rPr lang="fa-IR" baseline="0" dirty="0" smtClean="0">
                          <a:solidFill>
                            <a:schemeClr val="tx1"/>
                          </a:solidFill>
                          <a:latin typeface="Times New Roman" pitchFamily="18" charset="0"/>
                          <a:cs typeface="B Compset" panose="00000400000000000000" pitchFamily="2" charset="-78"/>
                        </a:rPr>
                        <a:t> سازمانی</a:t>
                      </a:r>
                      <a:endParaRPr lang="en-US" dirty="0">
                        <a:solidFill>
                          <a:schemeClr val="tx1"/>
                        </a:solidFill>
                        <a:latin typeface="Times New Roman" pitchFamily="18" charset="0"/>
                        <a:cs typeface="B Compset" panose="00000400000000000000" pitchFamily="2" charset="-78"/>
                      </a:endParaRPr>
                    </a:p>
                  </a:txBody>
                  <a:tcPr/>
                </a:tc>
                <a:tc>
                  <a:txBody>
                    <a:bodyPr/>
                    <a:lstStyle/>
                    <a:p>
                      <a:pPr algn="ctr"/>
                      <a:r>
                        <a:rPr lang="fa-IR" dirty="0" smtClean="0">
                          <a:solidFill>
                            <a:schemeClr val="tx1"/>
                          </a:solidFill>
                          <a:cs typeface="B Compset" panose="00000400000000000000" pitchFamily="2" charset="-78"/>
                        </a:rPr>
                        <a:t>9</a:t>
                      </a:r>
                      <a:endParaRPr lang="en-US" dirty="0">
                        <a:solidFill>
                          <a:schemeClr val="tx1"/>
                        </a:solidFill>
                        <a:cs typeface="B Compset" panose="00000400000000000000" pitchFamily="2" charset="-78"/>
                      </a:endParaRPr>
                    </a:p>
                  </a:txBody>
                  <a:tcPr/>
                </a:tc>
                <a:extLst>
                  <a:ext uri="{0D108BD9-81ED-4DB2-BD59-A6C34878D82A}">
                    <a16:rowId xmlns:a16="http://schemas.microsoft.com/office/drawing/2014/main" xmlns="" val="10010"/>
                  </a:ext>
                </a:extLst>
              </a:tr>
            </a:tbl>
          </a:graphicData>
        </a:graphic>
      </p:graphicFrame>
    </p:spTree>
    <p:extLst>
      <p:ext uri="{BB962C8B-B14F-4D97-AF65-F5344CB8AC3E}">
        <p14:creationId xmlns:p14="http://schemas.microsoft.com/office/powerpoint/2010/main" val="20385610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ppt_w</p:attrName>
                                        </p:attrNameLst>
                                      </p:cBhvr>
                                      <p:tavLst>
                                        <p:tav tm="0" fmla="#ppt_w*sin(2.5*pi*$)">
                                          <p:val>
                                            <p:fltVal val="0"/>
                                          </p:val>
                                        </p:tav>
                                        <p:tav tm="100000">
                                          <p:val>
                                            <p:fltVal val="1"/>
                                          </p:val>
                                        </p:tav>
                                      </p:tavLst>
                                    </p:anim>
                                    <p:anim calcmode="lin" valueType="num">
                                      <p:cBhvr>
                                        <p:cTn id="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blinds(horizontal)">
                                      <p:cBhvr>
                                        <p:cTn id="1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Title 1"/>
          <p:cNvSpPr txBox="1">
            <a:spLocks/>
          </p:cNvSpPr>
          <p:nvPr/>
        </p:nvSpPr>
        <p:spPr>
          <a:xfrm>
            <a:off x="5451087" y="2335054"/>
            <a:ext cx="10359484" cy="1143000"/>
          </a:xfrm>
          <a:prstGeom prst="rect">
            <a:avLst/>
          </a:prstGeom>
        </p:spPr>
        <p:txBody>
          <a:bodyPr>
            <a:normAutofit/>
          </a:bodyPr>
          <a:lst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a:lstStyle>
          <a:p>
            <a:pPr algn="r" fontAlgn="auto">
              <a:spcAft>
                <a:spcPts val="0"/>
              </a:spcAft>
            </a:pPr>
            <a:r>
              <a:rPr lang="fa-IR" dirty="0" smtClean="0">
                <a:solidFill>
                  <a:schemeClr val="accent5">
                    <a:lumMod val="50000"/>
                  </a:schemeClr>
                </a:solidFill>
                <a:cs typeface="B Titr" panose="00000700000000000000" pitchFamily="2" charset="-78"/>
              </a:rPr>
              <a:t>استراتژی، ساختا ر و فناوری</a:t>
            </a:r>
            <a:endParaRPr lang="en-US" dirty="0">
              <a:solidFill>
                <a:schemeClr val="accent5">
                  <a:lumMod val="50000"/>
                </a:schemeClr>
              </a:solidFill>
              <a:cs typeface="B Titr" panose="00000700000000000000" pitchFamily="2" charset="-78"/>
            </a:endParaRPr>
          </a:p>
        </p:txBody>
      </p:sp>
      <p:sp>
        <p:nvSpPr>
          <p:cNvPr id="16" name="Content Placeholder 2"/>
          <p:cNvSpPr txBox="1">
            <a:spLocks/>
          </p:cNvSpPr>
          <p:nvPr/>
        </p:nvSpPr>
        <p:spPr>
          <a:xfrm>
            <a:off x="3412272" y="4265782"/>
            <a:ext cx="10359484" cy="4389120"/>
          </a:xfrm>
          <a:prstGeom prst="rect">
            <a:avLst/>
          </a:prstGeom>
        </p:spPr>
        <p:txBody>
          <a:bodyPr>
            <a:normAutofit fontScale="92500" lnSpcReduction="10000"/>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r" fontAlgn="auto">
              <a:lnSpc>
                <a:spcPct val="150000"/>
              </a:lnSpc>
              <a:spcAft>
                <a:spcPts val="0"/>
              </a:spcAft>
              <a:buFont typeface="Arial" panose="020B0604020202020204" pitchFamily="34" charset="0"/>
              <a:buNone/>
            </a:pPr>
            <a:r>
              <a:rPr lang="fa-IR" sz="2800" dirty="0" smtClean="0">
                <a:cs typeface="B Titr" panose="00000700000000000000" pitchFamily="2" charset="-78"/>
              </a:rPr>
              <a:t>وودوارد شرکت ها را به لحاظ عملکردی به سه دسته تقسیم کرد:</a:t>
            </a:r>
          </a:p>
          <a:p>
            <a:pPr algn="r" rtl="1" fontAlgn="auto">
              <a:lnSpc>
                <a:spcPct val="150000"/>
              </a:lnSpc>
              <a:spcAft>
                <a:spcPts val="0"/>
              </a:spcAft>
            </a:pPr>
            <a:r>
              <a:rPr lang="fa-IR" sz="2800" dirty="0" smtClean="0">
                <a:cs typeface="B Titr" panose="00000700000000000000" pitchFamily="2" charset="-78"/>
              </a:rPr>
              <a:t>بالاتر از متوسط</a:t>
            </a:r>
          </a:p>
          <a:p>
            <a:pPr algn="r" rtl="1" fontAlgn="auto">
              <a:lnSpc>
                <a:spcPct val="150000"/>
              </a:lnSpc>
              <a:spcAft>
                <a:spcPts val="0"/>
              </a:spcAft>
            </a:pPr>
            <a:r>
              <a:rPr lang="fa-IR" sz="2800" dirty="0" smtClean="0">
                <a:cs typeface="B Titr" panose="00000700000000000000" pitchFamily="2" charset="-78"/>
              </a:rPr>
              <a:t>متوسط</a:t>
            </a:r>
          </a:p>
          <a:p>
            <a:pPr algn="r" rtl="1" fontAlgn="auto">
              <a:lnSpc>
                <a:spcPct val="150000"/>
              </a:lnSpc>
              <a:spcAft>
                <a:spcPts val="0"/>
              </a:spcAft>
            </a:pPr>
            <a:r>
              <a:rPr lang="fa-IR" sz="2800" dirty="0" smtClean="0">
                <a:cs typeface="B Titr" panose="00000700000000000000" pitchFamily="2" charset="-78"/>
              </a:rPr>
              <a:t>پایین تر از متوسط</a:t>
            </a:r>
          </a:p>
          <a:p>
            <a:pPr algn="r" rtl="1" fontAlgn="auto">
              <a:lnSpc>
                <a:spcPct val="150000"/>
              </a:lnSpc>
              <a:spcAft>
                <a:spcPts val="0"/>
              </a:spcAft>
              <a:buFont typeface="Arial" panose="020B0604020202020204" pitchFamily="34" charset="0"/>
              <a:buNone/>
            </a:pPr>
            <a:r>
              <a:rPr lang="fa-IR" sz="2800" dirty="0" smtClean="0">
                <a:solidFill>
                  <a:schemeClr val="accent5">
                    <a:lumMod val="50000"/>
                  </a:schemeClr>
                </a:solidFill>
                <a:cs typeface="B Titr" panose="00000700000000000000" pitchFamily="2" charset="-78"/>
              </a:rPr>
              <a:t>نتیجه تحقیقات وودوارد </a:t>
            </a:r>
            <a:r>
              <a:rPr lang="fa-IR" sz="2800" dirty="0" smtClean="0">
                <a:cs typeface="B Titr" panose="00000700000000000000" pitchFamily="2" charset="-78"/>
              </a:rPr>
              <a:t>: شرکت های موفق ارتباط خوبی بین استراتژی، ساختار و فناوری برقرار کرده اند.</a:t>
            </a:r>
          </a:p>
        </p:txBody>
      </p:sp>
      <p:sp>
        <p:nvSpPr>
          <p:cNvPr id="20" name="TextBox 19"/>
          <p:cNvSpPr txBox="1"/>
          <p:nvPr/>
        </p:nvSpPr>
        <p:spPr>
          <a:xfrm>
            <a:off x="4795024" y="762496"/>
            <a:ext cx="7529755"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4-2 فناوری شرکت های تولیدی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Tree>
    <p:extLst>
      <p:ext uri="{BB962C8B-B14F-4D97-AF65-F5344CB8AC3E}">
        <p14:creationId xmlns:p14="http://schemas.microsoft.com/office/powerpoint/2010/main" val="274584183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linds(horizontal)">
                                      <p:cBhvr>
                                        <p:cTn id="12" dur="500"/>
                                        <p:tgtEl>
                                          <p:spTgt spid="16">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6">
                                            <p:txEl>
                                              <p:pRg st="1" end="1"/>
                                            </p:txEl>
                                          </p:spTgt>
                                        </p:tgtEl>
                                        <p:attrNameLst>
                                          <p:attrName>style.visibility</p:attrName>
                                        </p:attrNameLst>
                                      </p:cBhvr>
                                      <p:to>
                                        <p:strVal val="visible"/>
                                      </p:to>
                                    </p:set>
                                    <p:animEffect transition="in" filter="blinds(horizontal)">
                                      <p:cBhvr>
                                        <p:cTn id="15" dur="500"/>
                                        <p:tgtEl>
                                          <p:spTgt spid="16">
                                            <p:txEl>
                                              <p:pRg st="1" end="1"/>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6">
                                            <p:txEl>
                                              <p:pRg st="2" end="2"/>
                                            </p:txEl>
                                          </p:spTgt>
                                        </p:tgtEl>
                                        <p:attrNameLst>
                                          <p:attrName>style.visibility</p:attrName>
                                        </p:attrNameLst>
                                      </p:cBhvr>
                                      <p:to>
                                        <p:strVal val="visible"/>
                                      </p:to>
                                    </p:set>
                                    <p:animEffect transition="in" filter="blinds(horizontal)">
                                      <p:cBhvr>
                                        <p:cTn id="18" dur="500"/>
                                        <p:tgtEl>
                                          <p:spTgt spid="16">
                                            <p:txEl>
                                              <p:pRg st="2" end="2"/>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6">
                                            <p:txEl>
                                              <p:pRg st="3" end="3"/>
                                            </p:txEl>
                                          </p:spTgt>
                                        </p:tgtEl>
                                        <p:attrNameLst>
                                          <p:attrName>style.visibility</p:attrName>
                                        </p:attrNameLst>
                                      </p:cBhvr>
                                      <p:to>
                                        <p:strVal val="visible"/>
                                      </p:to>
                                    </p:set>
                                    <p:animEffect transition="in" filter="blinds(horizontal)">
                                      <p:cBhvr>
                                        <p:cTn id="21" dur="500"/>
                                        <p:tgtEl>
                                          <p:spTgt spid="1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6">
                                            <p:txEl>
                                              <p:pRg st="4" end="4"/>
                                            </p:txEl>
                                          </p:spTgt>
                                        </p:tgtEl>
                                        <p:attrNameLst>
                                          <p:attrName>style.visibility</p:attrName>
                                        </p:attrNameLst>
                                      </p:cBhvr>
                                      <p:to>
                                        <p:strVal val="visible"/>
                                      </p:to>
                                    </p:set>
                                    <p:animEffect transition="in" filter="blinds(horizontal)">
                                      <p:cBhvr>
                                        <p:cTn id="26" dur="500"/>
                                        <p:tgtEl>
                                          <p:spTgt spid="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6339003" y="1709199"/>
            <a:ext cx="5985775" cy="707886"/>
          </a:xfrm>
          <a:prstGeom prst="rect">
            <a:avLst/>
          </a:prstGeom>
          <a:noFill/>
        </p:spPr>
        <p:txBody>
          <a:bodyPr wrap="square" rtlCol="0">
            <a:spAutoFit/>
          </a:bodyPr>
          <a:lstStyle/>
          <a:p>
            <a:pPr algn="ctr"/>
            <a:r>
              <a:rPr lang="fa-IR" sz="40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4-2-2 فناوری های جدید</a:t>
            </a:r>
            <a:endParaRPr lang="ru-RU" sz="40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15" name="TextBox 14"/>
          <p:cNvSpPr txBox="1"/>
          <p:nvPr/>
        </p:nvSpPr>
        <p:spPr>
          <a:xfrm>
            <a:off x="4795023" y="650984"/>
            <a:ext cx="7529755"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4-2 فناوری شرکت های تولیدی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0" name="Content Placeholder 2"/>
          <p:cNvSpPr txBox="1">
            <a:spLocks/>
          </p:cNvSpPr>
          <p:nvPr/>
        </p:nvSpPr>
        <p:spPr>
          <a:xfrm>
            <a:off x="2185639" y="2417085"/>
            <a:ext cx="13236498" cy="2698595"/>
          </a:xfrm>
          <a:prstGeom prst="rect">
            <a:avLst/>
          </a:prstGeom>
          <a:ln>
            <a:solidFill>
              <a:schemeClr val="accent5">
                <a:lumMod val="50000"/>
              </a:schemeClr>
            </a:solidFill>
          </a:ln>
        </p:spPr>
        <p:txBody>
          <a:bodyPr>
            <a:normAutofit fontScale="85000" lnSpcReduction="20000"/>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r" fontAlgn="auto">
              <a:lnSpc>
                <a:spcPct val="150000"/>
              </a:lnSpc>
              <a:spcAft>
                <a:spcPts val="0"/>
              </a:spcAft>
              <a:buFont typeface="Arial" panose="020B0604020202020204" pitchFamily="34" charset="0"/>
              <a:buNone/>
            </a:pPr>
            <a:endParaRPr lang="fa-IR" sz="2800" dirty="0" smtClean="0">
              <a:cs typeface="B Titr" panose="00000700000000000000" pitchFamily="2" charset="-78"/>
            </a:endParaRPr>
          </a:p>
          <a:p>
            <a:pPr algn="r" fontAlgn="auto">
              <a:lnSpc>
                <a:spcPct val="150000"/>
              </a:lnSpc>
              <a:spcAft>
                <a:spcPts val="0"/>
              </a:spcAft>
              <a:buFont typeface="Arial" panose="020B0604020202020204" pitchFamily="34" charset="0"/>
              <a:buNone/>
            </a:pPr>
            <a:r>
              <a:rPr lang="fa-IR" sz="3200" dirty="0" smtClean="0">
                <a:cs typeface="B Titr" panose="00000700000000000000" pitchFamily="2" charset="-78"/>
              </a:rPr>
              <a:t>تحقیقات وودوارد در دهه </a:t>
            </a:r>
            <a:r>
              <a:rPr lang="fa-IR" sz="3200" dirty="0" smtClean="0">
                <a:solidFill>
                  <a:schemeClr val="accent5">
                    <a:lumMod val="50000"/>
                  </a:schemeClr>
                </a:solidFill>
                <a:cs typeface="B Titr" panose="00000700000000000000" pitchFamily="2" charset="-78"/>
              </a:rPr>
              <a:t>1950</a:t>
            </a:r>
            <a:r>
              <a:rPr lang="fa-IR" sz="3200" dirty="0" smtClean="0">
                <a:cs typeface="B Titr" panose="00000700000000000000" pitchFamily="2" charset="-78"/>
              </a:rPr>
              <a:t> انجام شد.</a:t>
            </a:r>
            <a:endParaRPr lang="fa-IR" sz="2800" dirty="0" smtClean="0">
              <a:cs typeface="B Titr" panose="00000700000000000000" pitchFamily="2" charset="-78"/>
            </a:endParaRPr>
          </a:p>
          <a:p>
            <a:pPr algn="r" fontAlgn="auto">
              <a:lnSpc>
                <a:spcPct val="150000"/>
              </a:lnSpc>
              <a:spcAft>
                <a:spcPts val="0"/>
              </a:spcAft>
              <a:buFont typeface="Arial" panose="020B0604020202020204" pitchFamily="34" charset="0"/>
              <a:buNone/>
            </a:pPr>
            <a:r>
              <a:rPr lang="fa-IR" sz="3200" dirty="0" smtClean="0">
                <a:cs typeface="B Titr" panose="00000700000000000000" pitchFamily="2" charset="-78"/>
              </a:rPr>
              <a:t>در عصر جدید، </a:t>
            </a:r>
            <a:r>
              <a:rPr lang="fa-IR" sz="3200" dirty="0" smtClean="0">
                <a:solidFill>
                  <a:schemeClr val="accent5">
                    <a:lumMod val="50000"/>
                  </a:schemeClr>
                </a:solidFill>
                <a:cs typeface="B Titr" panose="00000700000000000000" pitchFamily="2" charset="-78"/>
              </a:rPr>
              <a:t>استفاده ازرایانه ها در تولید</a:t>
            </a:r>
            <a:r>
              <a:rPr lang="fa-IR" sz="3200" dirty="0" smtClean="0">
                <a:cs typeface="B Titr" panose="00000700000000000000" pitchFamily="2" charset="-78"/>
              </a:rPr>
              <a:t>، باعث شده است که شرکت ها بتوانند محصولات را </a:t>
            </a:r>
            <a:r>
              <a:rPr lang="fa-IR" sz="3200" dirty="0" smtClean="0">
                <a:solidFill>
                  <a:schemeClr val="accent5">
                    <a:lumMod val="50000"/>
                  </a:schemeClr>
                </a:solidFill>
                <a:cs typeface="B Titr" panose="00000700000000000000" pitchFamily="2" charset="-78"/>
              </a:rPr>
              <a:t>دقیق تر، سریع تر و ارزان تر </a:t>
            </a:r>
            <a:r>
              <a:rPr lang="fa-IR" sz="3200" dirty="0" smtClean="0">
                <a:cs typeface="B Titr" panose="00000700000000000000" pitchFamily="2" charset="-78"/>
              </a:rPr>
              <a:t>از گذشته تولید کنند.</a:t>
            </a:r>
            <a:endParaRPr lang="en-US" sz="3200" dirty="0">
              <a:cs typeface="B Titr" panose="00000700000000000000" pitchFamily="2" charset="-78"/>
            </a:endParaRPr>
          </a:p>
        </p:txBody>
      </p:sp>
      <p:sp>
        <p:nvSpPr>
          <p:cNvPr id="3" name="Rounded Rectangle 2"/>
          <p:cNvSpPr/>
          <p:nvPr/>
        </p:nvSpPr>
        <p:spPr>
          <a:xfrm>
            <a:off x="13738302" y="5954751"/>
            <a:ext cx="3791415" cy="2319454"/>
          </a:xfrm>
          <a:prstGeom prst="roundRect">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dirty="0" smtClean="0">
                <a:cs typeface="B Titr" panose="00000700000000000000" pitchFamily="2" charset="-78"/>
              </a:rPr>
              <a:t>دو فناوری جدید و مهم در سیستم های تولیدی:</a:t>
            </a:r>
            <a:endParaRPr lang="fa-IR" sz="3600" dirty="0">
              <a:cs typeface="B Titr" panose="00000700000000000000" pitchFamily="2" charset="-78"/>
            </a:endParaRPr>
          </a:p>
        </p:txBody>
      </p:sp>
      <p:sp>
        <p:nvSpPr>
          <p:cNvPr id="4" name="Bent Arrow 3"/>
          <p:cNvSpPr/>
          <p:nvPr/>
        </p:nvSpPr>
        <p:spPr>
          <a:xfrm rot="10800000" flipV="1">
            <a:off x="12324778" y="5820936"/>
            <a:ext cx="1418885" cy="1895707"/>
          </a:xfrm>
          <a:prstGeom prst="bentArrow">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solidFill>
                <a:schemeClr val="tx1"/>
              </a:solidFill>
            </a:endParaRPr>
          </a:p>
        </p:txBody>
      </p:sp>
      <p:sp>
        <p:nvSpPr>
          <p:cNvPr id="21" name="Bent Arrow 20"/>
          <p:cNvSpPr/>
          <p:nvPr/>
        </p:nvSpPr>
        <p:spPr>
          <a:xfrm rot="10800000">
            <a:off x="12327458" y="6821917"/>
            <a:ext cx="1418885" cy="1895707"/>
          </a:xfrm>
          <a:prstGeom prst="bentArrow">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solidFill>
                <a:schemeClr val="tx1"/>
              </a:solidFill>
            </a:endParaRPr>
          </a:p>
        </p:txBody>
      </p:sp>
      <p:sp>
        <p:nvSpPr>
          <p:cNvPr id="5" name="Oval 4"/>
          <p:cNvSpPr/>
          <p:nvPr/>
        </p:nvSpPr>
        <p:spPr>
          <a:xfrm>
            <a:off x="7656437" y="5282911"/>
            <a:ext cx="4059044" cy="1628079"/>
          </a:xfrm>
          <a:prstGeom prst="ellipse">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cs typeface="B Titr" panose="00000700000000000000" pitchFamily="2" charset="-78"/>
              </a:rPr>
              <a:t>سیستم های تولید منعطف</a:t>
            </a:r>
            <a:endParaRPr lang="fa-IR" sz="2800" dirty="0">
              <a:cs typeface="B Titr" panose="00000700000000000000" pitchFamily="2" charset="-78"/>
            </a:endParaRPr>
          </a:p>
        </p:txBody>
      </p:sp>
      <p:sp>
        <p:nvSpPr>
          <p:cNvPr id="27" name="Oval 26"/>
          <p:cNvSpPr/>
          <p:nvPr/>
        </p:nvSpPr>
        <p:spPr>
          <a:xfrm>
            <a:off x="7656437" y="7557997"/>
            <a:ext cx="4059044" cy="1628079"/>
          </a:xfrm>
          <a:prstGeom prst="ellipse">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smtClean="0">
                <a:cs typeface="B Titr" panose="00000700000000000000" pitchFamily="2" charset="-78"/>
              </a:rPr>
              <a:t> تولید ناب</a:t>
            </a:r>
            <a:endParaRPr lang="fa-IR" sz="2800" dirty="0">
              <a:cs typeface="B Titr" panose="00000700000000000000" pitchFamily="2" charset="-78"/>
            </a:endParaRPr>
          </a:p>
        </p:txBody>
      </p:sp>
      <p:sp>
        <p:nvSpPr>
          <p:cNvPr id="6" name="Rectangle 5"/>
          <p:cNvSpPr/>
          <p:nvPr/>
        </p:nvSpPr>
        <p:spPr>
          <a:xfrm>
            <a:off x="2063885" y="5782570"/>
            <a:ext cx="4490332" cy="461665"/>
          </a:xfrm>
          <a:prstGeom prst="rect">
            <a:avLst/>
          </a:prstGeom>
        </p:spPr>
        <p:txBody>
          <a:bodyPr wrap="none">
            <a:spAutoFit/>
          </a:bodyPr>
          <a:lstStyle/>
          <a:p>
            <a:pPr algn="ctr"/>
            <a:r>
              <a:rPr lang="fa-IR" sz="2400" dirty="0" smtClean="0">
                <a:cs typeface="B Titr" panose="00000700000000000000" pitchFamily="2" charset="-78"/>
              </a:rPr>
              <a:t>بالاترین میزان خودکار شدن کارخانجات</a:t>
            </a:r>
            <a:endParaRPr lang="fa-IR" sz="2400" dirty="0">
              <a:cs typeface="B Titr" panose="00000700000000000000" pitchFamily="2" charset="-78"/>
            </a:endParaRPr>
          </a:p>
        </p:txBody>
      </p:sp>
      <p:sp>
        <p:nvSpPr>
          <p:cNvPr id="29" name="Rectangle 28"/>
          <p:cNvSpPr/>
          <p:nvPr/>
        </p:nvSpPr>
        <p:spPr>
          <a:xfrm>
            <a:off x="1803405" y="8173464"/>
            <a:ext cx="5011308" cy="461665"/>
          </a:xfrm>
          <a:prstGeom prst="rect">
            <a:avLst/>
          </a:prstGeom>
        </p:spPr>
        <p:txBody>
          <a:bodyPr wrap="none">
            <a:spAutoFit/>
          </a:bodyPr>
          <a:lstStyle/>
          <a:p>
            <a:pPr algn="ctr"/>
            <a:r>
              <a:rPr lang="fa-IR" sz="2400" dirty="0" smtClean="0">
                <a:cs typeface="B Titr" panose="00000700000000000000" pitchFamily="2" charset="-78"/>
              </a:rPr>
              <a:t>سطح نهایی« سیستم های تولید منعطف» است.</a:t>
            </a:r>
            <a:endParaRPr lang="fa-IR" sz="2400" dirty="0">
              <a:cs typeface="B Titr" panose="00000700000000000000" pitchFamily="2" charset="-78"/>
            </a:endParaRPr>
          </a:p>
        </p:txBody>
      </p:sp>
      <p:sp>
        <p:nvSpPr>
          <p:cNvPr id="7" name="Left Arrow 6"/>
          <p:cNvSpPr/>
          <p:nvPr/>
        </p:nvSpPr>
        <p:spPr>
          <a:xfrm>
            <a:off x="6814713" y="5836011"/>
            <a:ext cx="960799" cy="408223"/>
          </a:xfrm>
          <a:prstGeom prst="leftArrow">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p>
        </p:txBody>
      </p:sp>
      <p:sp>
        <p:nvSpPr>
          <p:cNvPr id="30" name="Left Arrow 29"/>
          <p:cNvSpPr/>
          <p:nvPr/>
        </p:nvSpPr>
        <p:spPr>
          <a:xfrm>
            <a:off x="6870050" y="8200184"/>
            <a:ext cx="960799" cy="408223"/>
          </a:xfrm>
          <a:prstGeom prst="leftArrow">
            <a:avLst/>
          </a:prstGeom>
          <a:solidFill>
            <a:schemeClr val="bg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a-IR"/>
          </a:p>
        </p:txBody>
      </p:sp>
    </p:spTree>
    <p:extLst>
      <p:ext uri="{BB962C8B-B14F-4D97-AF65-F5344CB8AC3E}">
        <p14:creationId xmlns:p14="http://schemas.microsoft.com/office/powerpoint/2010/main" val="41511142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
                                            <p:txEl>
                                              <p:pRg st="1" end="1"/>
                                            </p:txEl>
                                          </p:spTgt>
                                        </p:tgtEl>
                                        <p:attrNameLst>
                                          <p:attrName>style.visibility</p:attrName>
                                        </p:attrNameLst>
                                      </p:cBhvr>
                                      <p:to>
                                        <p:strVal val="visible"/>
                                      </p:to>
                                    </p:set>
                                    <p:animEffect transition="in" filter="blinds(horizontal)">
                                      <p:cBhvr>
                                        <p:cTn id="7" dur="500"/>
                                        <p:tgtEl>
                                          <p:spTgt spid="2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
                                            <p:txEl>
                                              <p:pRg st="2" end="2"/>
                                            </p:txEl>
                                          </p:spTgt>
                                        </p:tgtEl>
                                        <p:attrNameLst>
                                          <p:attrName>style.visibility</p:attrName>
                                        </p:attrNameLst>
                                      </p:cBhvr>
                                      <p:to>
                                        <p:strVal val="visible"/>
                                      </p:to>
                                    </p:set>
                                    <p:animEffect transition="in" filter="blinds(horizontal)">
                                      <p:cBhvr>
                                        <p:cTn id="12"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ounded Rectangle 23"/>
          <p:cNvSpPr/>
          <p:nvPr/>
        </p:nvSpPr>
        <p:spPr>
          <a:xfrm>
            <a:off x="4068895" y="2302637"/>
            <a:ext cx="10146286" cy="1209879"/>
          </a:xfrm>
          <a:prstGeom prst="roundRect">
            <a:avLst/>
          </a:prstGeom>
          <a:solidFill>
            <a:schemeClr val="bg2"/>
          </a:solidFill>
          <a:ln/>
        </p:spPr>
        <p:style>
          <a:lnRef idx="3">
            <a:schemeClr val="lt1"/>
          </a:lnRef>
          <a:fillRef idx="1">
            <a:schemeClr val="dk1"/>
          </a:fillRef>
          <a:effectRef idx="1">
            <a:schemeClr val="dk1"/>
          </a:effectRef>
          <a:fontRef idx="minor">
            <a:schemeClr val="lt1"/>
          </a:fontRef>
        </p:style>
        <p:txBody>
          <a:bodyPr rtlCol="0" anchor="ctr"/>
          <a:lstStyle/>
          <a:p>
            <a:pPr algn="ctr"/>
            <a:r>
              <a:rPr lang="fa-IR" sz="4400" dirty="0">
                <a:cs typeface="B Titr" panose="00000700000000000000" pitchFamily="2" charset="-78"/>
              </a:rPr>
              <a:t>بالاترین میزان خودکار شدن کارخانجات</a:t>
            </a:r>
          </a:p>
        </p:txBody>
      </p:sp>
      <p:sp>
        <p:nvSpPr>
          <p:cNvPr id="25" name="Rounded Rectangle 24"/>
          <p:cNvSpPr/>
          <p:nvPr/>
        </p:nvSpPr>
        <p:spPr>
          <a:xfrm>
            <a:off x="14215181" y="3344159"/>
            <a:ext cx="3834818" cy="6335100"/>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r>
              <a:rPr lang="fa-IR" sz="2800" dirty="0">
                <a:solidFill>
                  <a:schemeClr val="accent5">
                    <a:lumMod val="50000"/>
                  </a:schemeClr>
                </a:solidFill>
                <a:latin typeface="Traditional Arabic" pitchFamily="18" charset="-78"/>
                <a:cs typeface="B Titr" panose="00000700000000000000" pitchFamily="2" charset="-78"/>
              </a:rPr>
              <a:t>نام های </a:t>
            </a:r>
            <a:r>
              <a:rPr lang="fa-IR" sz="2800" dirty="0" smtClean="0">
                <a:solidFill>
                  <a:schemeClr val="accent5">
                    <a:lumMod val="50000"/>
                  </a:schemeClr>
                </a:solidFill>
                <a:latin typeface="Traditional Arabic" pitchFamily="18" charset="-78"/>
                <a:cs typeface="B Titr" panose="00000700000000000000" pitchFamily="2" charset="-78"/>
              </a:rPr>
              <a:t>دیگر سیستم های تولید منعطف: </a:t>
            </a:r>
            <a:endParaRPr lang="fa-IR" sz="2800" dirty="0">
              <a:solidFill>
                <a:schemeClr val="accent5">
                  <a:lumMod val="50000"/>
                </a:schemeClr>
              </a:solidFill>
              <a:latin typeface="Traditional Arabic" pitchFamily="18" charset="-78"/>
              <a:cs typeface="B Titr" panose="00000700000000000000" pitchFamily="2" charset="-78"/>
            </a:endParaRP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تولید یکپارچه رایانه ای</a:t>
            </a: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کارخانجات هوشمند</a:t>
            </a: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فناوری های تولیدی پیشرفته</a:t>
            </a: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تولید چابک</a:t>
            </a: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کارخانه آیند</a:t>
            </a:r>
            <a:endParaRPr lang="en-US" sz="3200" dirty="0">
              <a:solidFill>
                <a:schemeClr val="tx1"/>
              </a:solidFill>
              <a:cs typeface="B Titr" pitchFamily="2" charset="-78"/>
            </a:endParaRPr>
          </a:p>
        </p:txBody>
      </p:sp>
      <p:sp>
        <p:nvSpPr>
          <p:cNvPr id="14" name="TextBox 13"/>
          <p:cNvSpPr txBox="1"/>
          <p:nvPr/>
        </p:nvSpPr>
        <p:spPr>
          <a:xfrm>
            <a:off x="6196761" y="641891"/>
            <a:ext cx="5985775" cy="707886"/>
          </a:xfrm>
          <a:prstGeom prst="rect">
            <a:avLst/>
          </a:prstGeom>
          <a:noFill/>
        </p:spPr>
        <p:txBody>
          <a:bodyPr wrap="square" rtlCol="0">
            <a:spAutoFit/>
          </a:bodyPr>
          <a:lstStyle/>
          <a:p>
            <a:pPr algn="ctr"/>
            <a:r>
              <a:rPr lang="fa-IR" sz="4000" dirty="0" smtClean="0">
                <a:latin typeface="Montserrat ExtraBold" panose="00000900000000000000" pitchFamily="50" charset="0"/>
                <a:ea typeface="Roboto Black" panose="02000000000000000000" pitchFamily="2" charset="0"/>
                <a:cs typeface="B Titr" panose="00000700000000000000" pitchFamily="2" charset="-78"/>
              </a:rPr>
              <a:t>4-2-2 فناوری های جدید</a:t>
            </a:r>
            <a:endParaRPr lang="ru-RU" sz="4000" dirty="0">
              <a:latin typeface="Roboto Black" panose="02000000000000000000" pitchFamily="2" charset="0"/>
              <a:ea typeface="Roboto Black" panose="02000000000000000000" pitchFamily="2" charset="0"/>
              <a:cs typeface="B Titr" panose="00000700000000000000" pitchFamily="2" charset="-78"/>
            </a:endParaRPr>
          </a:p>
        </p:txBody>
      </p:sp>
      <p:sp>
        <p:nvSpPr>
          <p:cNvPr id="2" name="Rectangle 1"/>
          <p:cNvSpPr/>
          <p:nvPr/>
        </p:nvSpPr>
        <p:spPr>
          <a:xfrm>
            <a:off x="7359805" y="1636084"/>
            <a:ext cx="4242543" cy="646331"/>
          </a:xfrm>
          <a:prstGeom prst="rect">
            <a:avLst/>
          </a:prstGeom>
        </p:spPr>
        <p:txBody>
          <a:bodyPr wrap="square">
            <a:spAutoFit/>
          </a:bodyPr>
          <a:lstStyle/>
          <a:p>
            <a:r>
              <a:rPr lang="fa-IR" sz="3600" dirty="0">
                <a:solidFill>
                  <a:schemeClr val="accent5">
                    <a:lumMod val="50000"/>
                  </a:schemeClr>
                </a:solidFill>
                <a:cs typeface="B Titr" panose="00000700000000000000" pitchFamily="2" charset="-78"/>
              </a:rPr>
              <a:t>سیستم های تولید منعطف</a:t>
            </a:r>
          </a:p>
        </p:txBody>
      </p:sp>
      <p:sp>
        <p:nvSpPr>
          <p:cNvPr id="20" name="Rounded Rectangle 19"/>
          <p:cNvSpPr/>
          <p:nvPr/>
        </p:nvSpPr>
        <p:spPr>
          <a:xfrm>
            <a:off x="4068895" y="4025295"/>
            <a:ext cx="9761401" cy="5653964"/>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endParaRPr lang="en-US" sz="3200" dirty="0">
              <a:solidFill>
                <a:schemeClr val="tx1"/>
              </a:solidFill>
              <a:cs typeface="B Titr" pitchFamily="2" charset="-78"/>
            </a:endParaRPr>
          </a:p>
        </p:txBody>
      </p:sp>
      <p:sp>
        <p:nvSpPr>
          <p:cNvPr id="5" name="Rectangle 4"/>
          <p:cNvSpPr/>
          <p:nvPr/>
        </p:nvSpPr>
        <p:spPr>
          <a:xfrm>
            <a:off x="6818784" y="4189042"/>
            <a:ext cx="6726521" cy="523220"/>
          </a:xfrm>
          <a:prstGeom prst="rect">
            <a:avLst/>
          </a:prstGeom>
        </p:spPr>
        <p:txBody>
          <a:bodyPr wrap="none">
            <a:spAutoFit/>
          </a:bodyPr>
          <a:lstStyle/>
          <a:p>
            <a:r>
              <a:rPr lang="fa-IR" sz="2800" dirty="0">
                <a:solidFill>
                  <a:schemeClr val="accent5">
                    <a:lumMod val="50000"/>
                  </a:schemeClr>
                </a:solidFill>
                <a:cs typeface="B Titr" panose="00000700000000000000" pitchFamily="2" charset="-78"/>
              </a:rPr>
              <a:t>سیستم های تولید منعطف از 3 عامل تشکیل شده اند :</a:t>
            </a:r>
          </a:p>
        </p:txBody>
      </p:sp>
      <p:sp>
        <p:nvSpPr>
          <p:cNvPr id="6" name="Rectangle 5"/>
          <p:cNvSpPr/>
          <p:nvPr/>
        </p:nvSpPr>
        <p:spPr>
          <a:xfrm>
            <a:off x="4068895" y="4681835"/>
            <a:ext cx="9647105" cy="4524315"/>
          </a:xfrm>
          <a:prstGeom prst="rect">
            <a:avLst/>
          </a:prstGeom>
        </p:spPr>
        <p:txBody>
          <a:bodyPr wrap="square">
            <a:spAutoFit/>
          </a:bodyPr>
          <a:lstStyle/>
          <a:p>
            <a:pPr algn="r" rtl="1">
              <a:lnSpc>
                <a:spcPct val="150000"/>
              </a:lnSpc>
            </a:pPr>
            <a:r>
              <a:rPr lang="fa-IR" sz="3200" dirty="0">
                <a:cs typeface="B Titr" panose="00000700000000000000" pitchFamily="2" charset="-78"/>
              </a:rPr>
              <a:t>طراحی به کمک رایانه</a:t>
            </a:r>
          </a:p>
          <a:p>
            <a:pPr algn="r" rtl="1">
              <a:lnSpc>
                <a:spcPct val="150000"/>
              </a:lnSpc>
            </a:pPr>
            <a:r>
              <a:rPr lang="fa-IR" sz="3200" dirty="0">
                <a:cs typeface="B Titr" panose="00000700000000000000" pitchFamily="2" charset="-78"/>
              </a:rPr>
              <a:t>تولید به کمک رایانه</a:t>
            </a:r>
          </a:p>
          <a:p>
            <a:pPr algn="r" rtl="1">
              <a:lnSpc>
                <a:spcPct val="150000"/>
              </a:lnSpc>
            </a:pPr>
            <a:r>
              <a:rPr lang="fa-IR" sz="3200" dirty="0">
                <a:cs typeface="B Titr" panose="00000700000000000000" pitchFamily="2" charset="-78"/>
              </a:rPr>
              <a:t>شبکه های اطلاعاتی </a:t>
            </a:r>
            <a:r>
              <a:rPr lang="fa-IR" sz="3200" dirty="0" smtClean="0">
                <a:cs typeface="B Titr" panose="00000700000000000000" pitchFamily="2" charset="-78"/>
              </a:rPr>
              <a:t>یکپارچه</a:t>
            </a:r>
          </a:p>
          <a:p>
            <a:pPr algn="ctr" rtl="1">
              <a:lnSpc>
                <a:spcPct val="150000"/>
              </a:lnSpc>
            </a:pPr>
            <a:r>
              <a:rPr lang="fa-IR" sz="3200" dirty="0"/>
              <a:t> </a:t>
            </a:r>
            <a:r>
              <a:rPr lang="fa-IR" sz="3200" b="1" dirty="0">
                <a:cs typeface="B Compset" panose="00000400000000000000" pitchFamily="2" charset="-78"/>
              </a:rPr>
              <a:t>طراحی به کمک رایانه، تولید به کمک رایانه و شبکه های اطلاعاتی یکپارچه، به سازمانه ها کمک می کنند که فعالیت های تولیدی خود را کاملا خودکار نمایند.</a:t>
            </a:r>
          </a:p>
        </p:txBody>
      </p:sp>
    </p:spTree>
    <p:extLst>
      <p:ext uri="{BB962C8B-B14F-4D97-AF65-F5344CB8AC3E}">
        <p14:creationId xmlns:p14="http://schemas.microsoft.com/office/powerpoint/2010/main" val="28458713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ppt_w</p:attrName>
                                        </p:attrNameLst>
                                      </p:cBhvr>
                                      <p:tavLst>
                                        <p:tav tm="0" fmla="#ppt_w*sin(2.5*pi*$)">
                                          <p:val>
                                            <p:fltVal val="0"/>
                                          </p:val>
                                        </p:tav>
                                        <p:tav tm="100000">
                                          <p:val>
                                            <p:fltVal val="1"/>
                                          </p:val>
                                        </p:tav>
                                      </p:tavLst>
                                    </p:anim>
                                    <p:anim calcmode="lin" valueType="num">
                                      <p:cBhvr>
                                        <p:cTn id="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ounded Rectangle 23"/>
          <p:cNvSpPr/>
          <p:nvPr/>
        </p:nvSpPr>
        <p:spPr>
          <a:xfrm>
            <a:off x="4371247" y="2302637"/>
            <a:ext cx="11623040" cy="1209879"/>
          </a:xfrm>
          <a:prstGeom prst="roundRect">
            <a:avLst/>
          </a:prstGeom>
          <a:solidFill>
            <a:schemeClr val="bg2"/>
          </a:solidFill>
          <a:ln/>
        </p:spPr>
        <p:style>
          <a:lnRef idx="3">
            <a:schemeClr val="lt1"/>
          </a:lnRef>
          <a:fillRef idx="1">
            <a:schemeClr val="dk1"/>
          </a:fillRef>
          <a:effectRef idx="1">
            <a:schemeClr val="dk1"/>
          </a:effectRef>
          <a:fontRef idx="minor">
            <a:schemeClr val="lt1"/>
          </a:fontRef>
        </p:style>
        <p:txBody>
          <a:bodyPr rtlCol="0" anchor="ctr"/>
          <a:lstStyle/>
          <a:p>
            <a:pPr algn="ctr"/>
            <a:r>
              <a:rPr lang="fa-IR" sz="4400" b="1" dirty="0"/>
              <a:t>مدیریت چرخه حیات محصول</a:t>
            </a:r>
            <a:endParaRPr lang="fa-IR" sz="4400" dirty="0">
              <a:cs typeface="B Titr" panose="00000700000000000000" pitchFamily="2" charset="-78"/>
            </a:endParaRPr>
          </a:p>
        </p:txBody>
      </p:sp>
      <p:sp>
        <p:nvSpPr>
          <p:cNvPr id="14" name="TextBox 13"/>
          <p:cNvSpPr txBox="1"/>
          <p:nvPr/>
        </p:nvSpPr>
        <p:spPr>
          <a:xfrm>
            <a:off x="6196761" y="641891"/>
            <a:ext cx="5985775" cy="707886"/>
          </a:xfrm>
          <a:prstGeom prst="rect">
            <a:avLst/>
          </a:prstGeom>
          <a:noFill/>
        </p:spPr>
        <p:txBody>
          <a:bodyPr wrap="square" rtlCol="0">
            <a:spAutoFit/>
          </a:bodyPr>
          <a:lstStyle/>
          <a:p>
            <a:pPr algn="ctr"/>
            <a:r>
              <a:rPr lang="fa-IR" sz="4000" dirty="0" smtClean="0">
                <a:latin typeface="Montserrat ExtraBold" panose="00000900000000000000" pitchFamily="50" charset="0"/>
                <a:ea typeface="Roboto Black" panose="02000000000000000000" pitchFamily="2" charset="0"/>
                <a:cs typeface="B Titr" panose="00000700000000000000" pitchFamily="2" charset="-78"/>
              </a:rPr>
              <a:t>4-2-2 فناوری های جدید</a:t>
            </a:r>
            <a:endParaRPr lang="ru-RU" sz="4000" dirty="0">
              <a:latin typeface="Roboto Black" panose="02000000000000000000" pitchFamily="2" charset="0"/>
              <a:ea typeface="Roboto Black" panose="02000000000000000000" pitchFamily="2" charset="0"/>
              <a:cs typeface="B Titr" panose="00000700000000000000" pitchFamily="2" charset="-78"/>
            </a:endParaRPr>
          </a:p>
        </p:txBody>
      </p:sp>
      <p:sp>
        <p:nvSpPr>
          <p:cNvPr id="2" name="Rectangle 1"/>
          <p:cNvSpPr/>
          <p:nvPr/>
        </p:nvSpPr>
        <p:spPr>
          <a:xfrm>
            <a:off x="7359805" y="1636084"/>
            <a:ext cx="4242543" cy="646331"/>
          </a:xfrm>
          <a:prstGeom prst="rect">
            <a:avLst/>
          </a:prstGeom>
        </p:spPr>
        <p:txBody>
          <a:bodyPr wrap="square">
            <a:spAutoFit/>
          </a:bodyPr>
          <a:lstStyle/>
          <a:p>
            <a:r>
              <a:rPr lang="fa-IR" sz="3600" dirty="0">
                <a:solidFill>
                  <a:schemeClr val="accent5">
                    <a:lumMod val="50000"/>
                  </a:schemeClr>
                </a:solidFill>
                <a:cs typeface="B Titr" panose="00000700000000000000" pitchFamily="2" charset="-78"/>
              </a:rPr>
              <a:t>سیستم های تولید منعطف</a:t>
            </a:r>
          </a:p>
        </p:txBody>
      </p:sp>
      <p:sp>
        <p:nvSpPr>
          <p:cNvPr id="20" name="Rounded Rectangle 19"/>
          <p:cNvSpPr/>
          <p:nvPr/>
        </p:nvSpPr>
        <p:spPr>
          <a:xfrm>
            <a:off x="4068895" y="3639214"/>
            <a:ext cx="12227745" cy="6317585"/>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endParaRPr lang="en-US" sz="3200" dirty="0">
              <a:solidFill>
                <a:schemeClr val="tx1"/>
              </a:solidFill>
              <a:cs typeface="B Titr" pitchFamily="2" charset="-78"/>
            </a:endParaRPr>
          </a:p>
        </p:txBody>
      </p:sp>
      <p:sp>
        <p:nvSpPr>
          <p:cNvPr id="3" name="Rectangle 2"/>
          <p:cNvSpPr/>
          <p:nvPr/>
        </p:nvSpPr>
        <p:spPr>
          <a:xfrm>
            <a:off x="4371247" y="3773747"/>
            <a:ext cx="11623040" cy="6124754"/>
          </a:xfrm>
          <a:prstGeom prst="rect">
            <a:avLst/>
          </a:prstGeom>
        </p:spPr>
        <p:txBody>
          <a:bodyPr wrap="square">
            <a:spAutoFit/>
          </a:bodyPr>
          <a:lstStyle/>
          <a:p>
            <a:pPr algn="r">
              <a:lnSpc>
                <a:spcPct val="150000"/>
              </a:lnSpc>
              <a:buNone/>
            </a:pPr>
            <a:r>
              <a:rPr lang="fa-IR" sz="2800" dirty="0">
                <a:solidFill>
                  <a:schemeClr val="accent5">
                    <a:lumMod val="50000"/>
                  </a:schemeClr>
                </a:solidFill>
                <a:latin typeface="Traditional Arabic" pitchFamily="18" charset="-78"/>
                <a:cs typeface="B Titr" panose="00000700000000000000" pitchFamily="2" charset="-78"/>
              </a:rPr>
              <a:t>نرم افزار مدیریت چرخه ی حیات </a:t>
            </a:r>
            <a:r>
              <a:rPr lang="fa-IR" sz="2800" dirty="0">
                <a:latin typeface="Traditional Arabic" pitchFamily="18" charset="-78"/>
                <a:cs typeface="B Titr" panose="00000700000000000000" pitchFamily="2" charset="-78"/>
              </a:rPr>
              <a:t>محصول می تواند یک محصول را از مرحله </a:t>
            </a:r>
            <a:r>
              <a:rPr lang="fa-IR" sz="2800" dirty="0">
                <a:solidFill>
                  <a:schemeClr val="accent5">
                    <a:lumMod val="50000"/>
                  </a:schemeClr>
                </a:solidFill>
                <a:latin typeface="Traditional Arabic" pitchFamily="18" charset="-78"/>
                <a:cs typeface="B Titr" panose="00000700000000000000" pitchFamily="2" charset="-78"/>
              </a:rPr>
              <a:t>ایده</a:t>
            </a:r>
            <a:r>
              <a:rPr lang="fa-IR" sz="2800" dirty="0">
                <a:latin typeface="Traditional Arabic" pitchFamily="18" charset="-78"/>
                <a:cs typeface="B Titr" panose="00000700000000000000" pitchFamily="2" charset="-78"/>
              </a:rPr>
              <a:t> تا </a:t>
            </a:r>
            <a:r>
              <a:rPr lang="fa-IR" sz="2800" dirty="0">
                <a:solidFill>
                  <a:schemeClr val="accent5">
                    <a:lumMod val="50000"/>
                  </a:schemeClr>
                </a:solidFill>
                <a:latin typeface="Traditional Arabic" pitchFamily="18" charset="-78"/>
                <a:cs typeface="B Titr" panose="00000700000000000000" pitchFamily="2" charset="-78"/>
              </a:rPr>
              <a:t>مراحل توسعه، تولید، آزمون و حتی نگهداری </a:t>
            </a:r>
            <a:r>
              <a:rPr lang="fa-IR" sz="2800" dirty="0">
                <a:latin typeface="Traditional Arabic" pitchFamily="18" charset="-78"/>
                <a:cs typeface="B Titr" panose="00000700000000000000" pitchFamily="2" charset="-78"/>
              </a:rPr>
              <a:t>مدیریت کند.</a:t>
            </a:r>
          </a:p>
          <a:p>
            <a:pPr algn="r">
              <a:lnSpc>
                <a:spcPct val="150000"/>
              </a:lnSpc>
              <a:buNone/>
            </a:pPr>
            <a:endParaRPr lang="fa-IR" sz="2800" dirty="0">
              <a:latin typeface="Traditional Arabic" pitchFamily="18" charset="-78"/>
              <a:cs typeface="B Titr" panose="00000700000000000000" pitchFamily="2" charset="-78"/>
            </a:endParaRPr>
          </a:p>
          <a:p>
            <a:pPr algn="r">
              <a:lnSpc>
                <a:spcPct val="150000"/>
              </a:lnSpc>
              <a:buNone/>
            </a:pPr>
            <a:r>
              <a:rPr lang="fa-IR" sz="2800" dirty="0">
                <a:solidFill>
                  <a:schemeClr val="accent5">
                    <a:lumMod val="50000"/>
                  </a:schemeClr>
                </a:solidFill>
                <a:latin typeface="Traditional Arabic" pitchFamily="18" charset="-78"/>
                <a:cs typeface="B Titr" panose="00000700000000000000" pitchFamily="2" charset="-78"/>
              </a:rPr>
              <a:t>سه مزیت عمده </a:t>
            </a:r>
            <a:r>
              <a:rPr lang="fa-IR" sz="2800" dirty="0" smtClean="0">
                <a:solidFill>
                  <a:schemeClr val="accent5">
                    <a:lumMod val="50000"/>
                  </a:schemeClr>
                </a:solidFill>
                <a:latin typeface="Traditional Arabic" pitchFamily="18" charset="-78"/>
                <a:cs typeface="B Titr" panose="00000700000000000000" pitchFamily="2" charset="-78"/>
              </a:rPr>
              <a:t> این نرم افزار برای نوآوری </a:t>
            </a:r>
            <a:r>
              <a:rPr lang="fa-IR" sz="2800" dirty="0">
                <a:solidFill>
                  <a:schemeClr val="accent5">
                    <a:lumMod val="50000"/>
                  </a:schemeClr>
                </a:solidFill>
                <a:latin typeface="Traditional Arabic" pitchFamily="18" charset="-78"/>
                <a:cs typeface="B Titr" panose="00000700000000000000" pitchFamily="2" charset="-78"/>
              </a:rPr>
              <a:t>محصولات :</a:t>
            </a:r>
          </a:p>
          <a:p>
            <a:pPr marL="457200" indent="-457200" algn="r" rtl="1">
              <a:lnSpc>
                <a:spcPct val="200000"/>
              </a:lnSpc>
              <a:buFont typeface="Wingdings" panose="05000000000000000000" pitchFamily="2" charset="2"/>
              <a:buChar char="ü"/>
            </a:pPr>
            <a:r>
              <a:rPr lang="fa-IR" sz="2800" dirty="0">
                <a:latin typeface="Traditional Arabic" pitchFamily="18" charset="-78"/>
                <a:cs typeface="B Titr" panose="00000700000000000000" pitchFamily="2" charset="-78"/>
              </a:rPr>
              <a:t>داده های مرتبط با ایده ها و محصولات را ازهمه بخش های شرکت، ذخیره می کند.</a:t>
            </a:r>
          </a:p>
          <a:p>
            <a:pPr marL="457200" indent="-457200" algn="r" rtl="1">
              <a:lnSpc>
                <a:spcPct val="200000"/>
              </a:lnSpc>
              <a:buFont typeface="Wingdings" panose="05000000000000000000" pitchFamily="2" charset="2"/>
              <a:buChar char="ü"/>
            </a:pPr>
            <a:r>
              <a:rPr lang="fa-IR" sz="2800" dirty="0">
                <a:latin typeface="Traditional Arabic" pitchFamily="18" charset="-78"/>
                <a:cs typeface="B Titr" panose="00000700000000000000" pitchFamily="2" charset="-78"/>
              </a:rPr>
              <a:t>طرح محصولات را به همه بخش های سازمان وحتی تامین کنندگان بیرونی درگیر در توسعه ی محصولات جدید، انتقال می دهد.</a:t>
            </a:r>
          </a:p>
          <a:p>
            <a:pPr marL="457200" indent="-457200" algn="r" rtl="1">
              <a:lnSpc>
                <a:spcPct val="200000"/>
              </a:lnSpc>
              <a:buFont typeface="Wingdings" panose="05000000000000000000" pitchFamily="2" charset="2"/>
              <a:buChar char="ü"/>
            </a:pPr>
            <a:r>
              <a:rPr lang="fa-IR" sz="2800" dirty="0">
                <a:latin typeface="Traditional Arabic" pitchFamily="18" charset="-78"/>
                <a:cs typeface="B Titr" panose="00000700000000000000" pitchFamily="2" charset="-78"/>
              </a:rPr>
              <a:t>تصاویر سه بعدی را برای آزمون و نگهداری محصولات ارائه می دهد.</a:t>
            </a:r>
            <a:endParaRPr lang="en-US" sz="2800" dirty="0">
              <a:latin typeface="Traditional Arabic" pitchFamily="18" charset="-78"/>
              <a:cs typeface="B Titr" panose="00000700000000000000" pitchFamily="2" charset="-78"/>
            </a:endParaRPr>
          </a:p>
        </p:txBody>
      </p:sp>
    </p:spTree>
    <p:extLst>
      <p:ext uri="{BB962C8B-B14F-4D97-AF65-F5344CB8AC3E}">
        <p14:creationId xmlns:p14="http://schemas.microsoft.com/office/powerpoint/2010/main" val="22940115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ppt_w</p:attrName>
                                        </p:attrNameLst>
                                      </p:cBhvr>
                                      <p:tavLst>
                                        <p:tav tm="0" fmla="#ppt_w*sin(2.5*pi*$)">
                                          <p:val>
                                            <p:fltVal val="0"/>
                                          </p:val>
                                        </p:tav>
                                        <p:tav tm="100000">
                                          <p:val>
                                            <p:fltVal val="1"/>
                                          </p:val>
                                        </p:tav>
                                      </p:tavLst>
                                    </p:anim>
                                    <p:anim calcmode="lin" valueType="num">
                                      <p:cBhvr>
                                        <p:cTn id="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ounded Rectangle 23"/>
          <p:cNvSpPr/>
          <p:nvPr/>
        </p:nvSpPr>
        <p:spPr>
          <a:xfrm>
            <a:off x="2948847" y="2119846"/>
            <a:ext cx="11623040" cy="1209879"/>
          </a:xfrm>
          <a:prstGeom prst="roundRect">
            <a:avLst/>
          </a:prstGeom>
          <a:solidFill>
            <a:schemeClr val="bg2"/>
          </a:solidFill>
          <a:ln/>
        </p:spPr>
        <p:style>
          <a:lnRef idx="3">
            <a:schemeClr val="lt1"/>
          </a:lnRef>
          <a:fillRef idx="1">
            <a:schemeClr val="dk1"/>
          </a:fillRef>
          <a:effectRef idx="1">
            <a:schemeClr val="dk1"/>
          </a:effectRef>
          <a:fontRef idx="minor">
            <a:schemeClr val="lt1"/>
          </a:fontRef>
        </p:style>
        <p:txBody>
          <a:bodyPr rtlCol="0" anchor="ctr"/>
          <a:lstStyle/>
          <a:p>
            <a:pPr algn="ctr" rtl="1">
              <a:buNone/>
            </a:pPr>
            <a:r>
              <a:rPr lang="fa-IR" sz="4400" dirty="0">
                <a:solidFill>
                  <a:schemeClr val="accent5">
                    <a:lumMod val="50000"/>
                  </a:schemeClr>
                </a:solidFill>
                <a:latin typeface="Traditional Arabic" pitchFamily="18" charset="-78"/>
                <a:cs typeface="B Titr" panose="00000700000000000000" pitchFamily="2" charset="-78"/>
              </a:rPr>
              <a:t>سطح نهایی تولید منعطف، تولید ناب است.</a:t>
            </a:r>
          </a:p>
        </p:txBody>
      </p:sp>
      <p:sp>
        <p:nvSpPr>
          <p:cNvPr id="14" name="TextBox 13"/>
          <p:cNvSpPr txBox="1"/>
          <p:nvPr/>
        </p:nvSpPr>
        <p:spPr>
          <a:xfrm>
            <a:off x="6196761" y="641891"/>
            <a:ext cx="5985775" cy="707886"/>
          </a:xfrm>
          <a:prstGeom prst="rect">
            <a:avLst/>
          </a:prstGeom>
          <a:noFill/>
        </p:spPr>
        <p:txBody>
          <a:bodyPr wrap="square" rtlCol="0">
            <a:spAutoFit/>
          </a:bodyPr>
          <a:lstStyle/>
          <a:p>
            <a:pPr algn="ctr"/>
            <a:r>
              <a:rPr lang="fa-IR" sz="4000" dirty="0" smtClean="0">
                <a:latin typeface="Montserrat ExtraBold" panose="00000900000000000000" pitchFamily="50" charset="0"/>
                <a:ea typeface="Roboto Black" panose="02000000000000000000" pitchFamily="2" charset="0"/>
                <a:cs typeface="B Titr" panose="00000700000000000000" pitchFamily="2" charset="-78"/>
              </a:rPr>
              <a:t>4-2-2 فناوری های جدید</a:t>
            </a:r>
            <a:endParaRPr lang="ru-RU" sz="4000" dirty="0">
              <a:latin typeface="Roboto Black" panose="02000000000000000000" pitchFamily="2" charset="0"/>
              <a:ea typeface="Roboto Black" panose="02000000000000000000" pitchFamily="2" charset="0"/>
              <a:cs typeface="B Titr" panose="00000700000000000000" pitchFamily="2" charset="-78"/>
            </a:endParaRPr>
          </a:p>
        </p:txBody>
      </p:sp>
      <p:sp>
        <p:nvSpPr>
          <p:cNvPr id="2" name="Rectangle 1"/>
          <p:cNvSpPr/>
          <p:nvPr/>
        </p:nvSpPr>
        <p:spPr>
          <a:xfrm>
            <a:off x="7761402" y="1288849"/>
            <a:ext cx="3986006" cy="830997"/>
          </a:xfrm>
          <a:prstGeom prst="rect">
            <a:avLst/>
          </a:prstGeom>
        </p:spPr>
        <p:txBody>
          <a:bodyPr wrap="square">
            <a:spAutoFit/>
          </a:bodyPr>
          <a:lstStyle/>
          <a:p>
            <a:r>
              <a:rPr lang="fa-IR" sz="4800" dirty="0" smtClean="0">
                <a:solidFill>
                  <a:schemeClr val="accent5">
                    <a:lumMod val="50000"/>
                  </a:schemeClr>
                </a:solidFill>
                <a:cs typeface="B Titr" panose="00000700000000000000" pitchFamily="2" charset="-78"/>
              </a:rPr>
              <a:t>تولید ناب</a:t>
            </a:r>
            <a:endParaRPr lang="fa-IR" sz="4800" dirty="0">
              <a:solidFill>
                <a:schemeClr val="accent5">
                  <a:lumMod val="50000"/>
                </a:schemeClr>
              </a:solidFill>
              <a:cs typeface="B Titr" panose="00000700000000000000" pitchFamily="2" charset="-78"/>
            </a:endParaRPr>
          </a:p>
        </p:txBody>
      </p:sp>
      <p:sp>
        <p:nvSpPr>
          <p:cNvPr id="20" name="Rounded Rectangle 19"/>
          <p:cNvSpPr/>
          <p:nvPr/>
        </p:nvSpPr>
        <p:spPr>
          <a:xfrm>
            <a:off x="4068895" y="3639215"/>
            <a:ext cx="12227745" cy="3615026"/>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endParaRPr lang="en-US" sz="3200" dirty="0">
              <a:solidFill>
                <a:schemeClr val="tx1"/>
              </a:solidFill>
              <a:cs typeface="B Titr" pitchFamily="2" charset="-78"/>
            </a:endParaRPr>
          </a:p>
        </p:txBody>
      </p:sp>
      <p:sp>
        <p:nvSpPr>
          <p:cNvPr id="3" name="Rectangle 2"/>
          <p:cNvSpPr/>
          <p:nvPr/>
        </p:nvSpPr>
        <p:spPr>
          <a:xfrm>
            <a:off x="4371247" y="3773747"/>
            <a:ext cx="11623040" cy="3323987"/>
          </a:xfrm>
          <a:prstGeom prst="rect">
            <a:avLst/>
          </a:prstGeom>
        </p:spPr>
        <p:txBody>
          <a:bodyPr wrap="square">
            <a:spAutoFit/>
          </a:bodyPr>
          <a:lstStyle/>
          <a:p>
            <a:pPr marL="457200" indent="-457200" algn="r" rtl="1">
              <a:lnSpc>
                <a:spcPct val="150000"/>
              </a:lnSpc>
              <a:buFont typeface="Wingdings" panose="05000000000000000000" pitchFamily="2" charset="2"/>
              <a:buChar char="ü"/>
            </a:pPr>
            <a:r>
              <a:rPr lang="fa-IR" sz="2800" dirty="0" smtClean="0">
                <a:solidFill>
                  <a:schemeClr val="accent5">
                    <a:lumMod val="50000"/>
                  </a:schemeClr>
                </a:solidFill>
                <a:latin typeface="Traditional Arabic" pitchFamily="18" charset="-78"/>
                <a:cs typeface="B Titr" panose="00000700000000000000" pitchFamily="2" charset="-78"/>
              </a:rPr>
              <a:t>تولید </a:t>
            </a:r>
            <a:r>
              <a:rPr lang="fa-IR" sz="2800" dirty="0">
                <a:solidFill>
                  <a:schemeClr val="accent5">
                    <a:lumMod val="50000"/>
                  </a:schemeClr>
                </a:solidFill>
                <a:latin typeface="Traditional Arabic" pitchFamily="18" charset="-78"/>
                <a:cs typeface="B Titr" panose="00000700000000000000" pitchFamily="2" charset="-78"/>
              </a:rPr>
              <a:t>ناب </a:t>
            </a:r>
            <a:r>
              <a:rPr lang="fa-IR" sz="2800" dirty="0">
                <a:latin typeface="Traditional Arabic" pitchFamily="18" charset="-78"/>
                <a:cs typeface="B Titr" panose="00000700000000000000" pitchFamily="2" charset="-78"/>
              </a:rPr>
              <a:t>از </a:t>
            </a:r>
            <a:r>
              <a:rPr lang="fa-IR" sz="2800" dirty="0">
                <a:solidFill>
                  <a:schemeClr val="accent5">
                    <a:lumMod val="50000"/>
                  </a:schemeClr>
                </a:solidFill>
                <a:latin typeface="Traditional Arabic" pitchFamily="18" charset="-78"/>
                <a:cs typeface="B Titr" panose="00000700000000000000" pitchFamily="2" charset="-78"/>
              </a:rPr>
              <a:t>کارکنان</a:t>
            </a:r>
            <a:r>
              <a:rPr lang="fa-IR" sz="2800" dirty="0">
                <a:latin typeface="Traditional Arabic" pitchFamily="18" charset="-78"/>
                <a:cs typeface="B Titr" panose="00000700000000000000" pitchFamily="2" charset="-78"/>
              </a:rPr>
              <a:t> بسیار ماهر در فرآیند تولید استفاده می کند. </a:t>
            </a: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	این افراد اشتباهات را شناسایی می کنند، هزینه ها را کاهش می دهند و کیفیت را افزایش می دهند.</a:t>
            </a:r>
          </a:p>
          <a:p>
            <a:pPr marL="457200" indent="-457200" algn="r" rtl="1">
              <a:lnSpc>
                <a:spcPct val="150000"/>
              </a:lnSpc>
              <a:buFont typeface="Wingdings" panose="05000000000000000000" pitchFamily="2" charset="2"/>
              <a:buChar char="ü"/>
            </a:pPr>
            <a:r>
              <a:rPr lang="fa-IR" sz="2800" dirty="0">
                <a:latin typeface="Traditional Arabic" pitchFamily="18" charset="-78"/>
                <a:cs typeface="B Titr" panose="00000700000000000000" pitchFamily="2" charset="-78"/>
              </a:rPr>
              <a:t>سیستم ها </a:t>
            </a:r>
            <a:r>
              <a:rPr lang="fa-IR" sz="2800" dirty="0">
                <a:solidFill>
                  <a:schemeClr val="accent5">
                    <a:lumMod val="50000"/>
                  </a:schemeClr>
                </a:solidFill>
                <a:latin typeface="Traditional Arabic" pitchFamily="18" charset="-78"/>
                <a:cs typeface="B Titr" panose="00000700000000000000" pitchFamily="2" charset="-78"/>
              </a:rPr>
              <a:t>تولید منعطف و تولید ناب </a:t>
            </a:r>
            <a:r>
              <a:rPr lang="fa-IR" sz="2800" dirty="0">
                <a:latin typeface="Traditional Arabic" pitchFamily="18" charset="-78"/>
                <a:cs typeface="B Titr" panose="00000700000000000000" pitchFamily="2" charset="-78"/>
              </a:rPr>
              <a:t>به شرکت ها امکان می دهند که به سمت </a:t>
            </a:r>
            <a:r>
              <a:rPr lang="fa-IR" sz="2800" b="1" dirty="0">
                <a:latin typeface="Traditional Arabic" pitchFamily="18" charset="-78"/>
                <a:cs typeface="B Titr" panose="00000700000000000000" pitchFamily="2" charset="-78"/>
              </a:rPr>
              <a:t>”</a:t>
            </a:r>
            <a:r>
              <a:rPr lang="fa-IR" sz="2800" b="1" dirty="0">
                <a:solidFill>
                  <a:schemeClr val="accent5">
                    <a:lumMod val="50000"/>
                  </a:schemeClr>
                </a:solidFill>
                <a:latin typeface="Traditional Arabic" pitchFamily="18" charset="-78"/>
                <a:cs typeface="B Titr" panose="00000700000000000000" pitchFamily="2" charset="-78"/>
              </a:rPr>
              <a:t>سفارشی سازی انبوه</a:t>
            </a:r>
            <a:r>
              <a:rPr lang="fa-IR" sz="2800" b="1" dirty="0">
                <a:latin typeface="Traditional Arabic" pitchFamily="18" charset="-78"/>
                <a:cs typeface="B Titr" panose="00000700000000000000" pitchFamily="2" charset="-78"/>
              </a:rPr>
              <a:t>“ </a:t>
            </a:r>
            <a:r>
              <a:rPr lang="fa-IR" sz="2800" dirty="0">
                <a:latin typeface="Traditional Arabic" pitchFamily="18" charset="-78"/>
                <a:cs typeface="B Titr" panose="00000700000000000000" pitchFamily="2" charset="-78"/>
              </a:rPr>
              <a:t>حرکت کنند.</a:t>
            </a:r>
          </a:p>
        </p:txBody>
      </p:sp>
      <p:sp>
        <p:nvSpPr>
          <p:cNvPr id="8" name="Rounded Rectangle 7"/>
          <p:cNvSpPr/>
          <p:nvPr/>
        </p:nvSpPr>
        <p:spPr>
          <a:xfrm>
            <a:off x="4068895" y="7665361"/>
            <a:ext cx="12227745" cy="1949783"/>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endParaRPr lang="en-US" sz="3200" dirty="0">
              <a:solidFill>
                <a:schemeClr val="tx1"/>
              </a:solidFill>
              <a:cs typeface="B Titr" pitchFamily="2" charset="-78"/>
            </a:endParaRPr>
          </a:p>
        </p:txBody>
      </p:sp>
      <p:sp>
        <p:nvSpPr>
          <p:cNvPr id="4" name="TextBox 3"/>
          <p:cNvSpPr txBox="1"/>
          <p:nvPr/>
        </p:nvSpPr>
        <p:spPr>
          <a:xfrm>
            <a:off x="4657060" y="7934754"/>
            <a:ext cx="10909005" cy="1331134"/>
          </a:xfrm>
          <a:prstGeom prst="rect">
            <a:avLst/>
          </a:prstGeom>
          <a:noFill/>
        </p:spPr>
        <p:txBody>
          <a:bodyPr wrap="square" rtlCol="1">
            <a:spAutoFit/>
          </a:bodyPr>
          <a:lstStyle/>
          <a:p>
            <a:pPr algn="r" rtl="1">
              <a:lnSpc>
                <a:spcPct val="150000"/>
              </a:lnSpc>
            </a:pPr>
            <a:r>
              <a:rPr lang="fa-IR" sz="2800" dirty="0" smtClean="0">
                <a:solidFill>
                  <a:schemeClr val="accent5">
                    <a:lumMod val="50000"/>
                  </a:schemeClr>
                </a:solidFill>
                <a:cs typeface="B Titr" panose="00000700000000000000" pitchFamily="2" charset="-78"/>
              </a:rPr>
              <a:t>تولید ناب </a:t>
            </a:r>
            <a:r>
              <a:rPr lang="fa-IR" sz="2800" dirty="0" smtClean="0">
                <a:cs typeface="B Titr" panose="00000700000000000000" pitchFamily="2" charset="-78"/>
              </a:rPr>
              <a:t>نیز مانند سیستم های منعطف، از طراحی به کمک رایانه، تولید به کمک رایانه، شبکه های اطلاعاتی یکپارچه و نرم افزار مدیریت چرخه حیات محصول استفاده می کند.</a:t>
            </a:r>
            <a:endParaRPr lang="fa-IR" sz="2800" dirty="0">
              <a:cs typeface="B Titr" panose="00000700000000000000" pitchFamily="2" charset="-78"/>
            </a:endParaRPr>
          </a:p>
        </p:txBody>
      </p:sp>
      <p:sp>
        <p:nvSpPr>
          <p:cNvPr id="11" name="Rounded Rectangle 10"/>
          <p:cNvSpPr/>
          <p:nvPr/>
        </p:nvSpPr>
        <p:spPr>
          <a:xfrm>
            <a:off x="510363" y="3639215"/>
            <a:ext cx="3256179" cy="5009154"/>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endParaRPr lang="en-US" sz="3200" dirty="0">
              <a:solidFill>
                <a:schemeClr val="tx1"/>
              </a:solidFill>
              <a:cs typeface="B Titr" pitchFamily="2" charset="-78"/>
            </a:endParaRPr>
          </a:p>
        </p:txBody>
      </p:sp>
      <p:sp>
        <p:nvSpPr>
          <p:cNvPr id="6" name="TextBox 5"/>
          <p:cNvSpPr txBox="1"/>
          <p:nvPr/>
        </p:nvSpPr>
        <p:spPr>
          <a:xfrm>
            <a:off x="596731" y="4099794"/>
            <a:ext cx="3083441" cy="954107"/>
          </a:xfrm>
          <a:prstGeom prst="rect">
            <a:avLst/>
          </a:prstGeom>
          <a:noFill/>
        </p:spPr>
        <p:txBody>
          <a:bodyPr wrap="square" rtlCol="1">
            <a:spAutoFit/>
          </a:bodyPr>
          <a:lstStyle/>
          <a:p>
            <a:pPr algn="ctr" rtl="1"/>
            <a:r>
              <a:rPr lang="fa-IR" sz="2800" dirty="0" smtClean="0">
                <a:solidFill>
                  <a:schemeClr val="accent5">
                    <a:lumMod val="50000"/>
                  </a:schemeClr>
                </a:solidFill>
                <a:cs typeface="B Titr" panose="00000700000000000000" pitchFamily="2" charset="-78"/>
              </a:rPr>
              <a:t>شرکتهای فعال در زمینه تولید ناب:</a:t>
            </a:r>
            <a:endParaRPr lang="fa-IR" sz="2800" dirty="0">
              <a:solidFill>
                <a:schemeClr val="accent5">
                  <a:lumMod val="50000"/>
                </a:schemeClr>
              </a:solidFill>
              <a:cs typeface="B Titr" panose="00000700000000000000" pitchFamily="2" charset="-78"/>
            </a:endParaRPr>
          </a:p>
        </p:txBody>
      </p:sp>
      <p:sp>
        <p:nvSpPr>
          <p:cNvPr id="13" name="TextBox 12"/>
          <p:cNvSpPr txBox="1"/>
          <p:nvPr/>
        </p:nvSpPr>
        <p:spPr>
          <a:xfrm>
            <a:off x="683101" y="5514480"/>
            <a:ext cx="3083441" cy="1708160"/>
          </a:xfrm>
          <a:prstGeom prst="rect">
            <a:avLst/>
          </a:prstGeom>
          <a:noFill/>
        </p:spPr>
        <p:txBody>
          <a:bodyPr wrap="square" rtlCol="1">
            <a:spAutoFit/>
          </a:bodyPr>
          <a:lstStyle/>
          <a:p>
            <a:pPr algn="ctr" rtl="1">
              <a:lnSpc>
                <a:spcPct val="200000"/>
              </a:lnSpc>
            </a:pPr>
            <a:r>
              <a:rPr lang="fa-IR" sz="2800" dirty="0" smtClean="0">
                <a:solidFill>
                  <a:schemeClr val="accent5">
                    <a:lumMod val="50000"/>
                  </a:schemeClr>
                </a:solidFill>
                <a:cs typeface="B Titr" panose="00000700000000000000" pitchFamily="2" charset="-78"/>
              </a:rPr>
              <a:t>شرکت ماتسوشیتا</a:t>
            </a:r>
          </a:p>
          <a:p>
            <a:pPr algn="ctr" rtl="1">
              <a:lnSpc>
                <a:spcPct val="200000"/>
              </a:lnSpc>
            </a:pPr>
            <a:r>
              <a:rPr lang="fa-IR" sz="2800" dirty="0" smtClean="0">
                <a:solidFill>
                  <a:schemeClr val="accent5">
                    <a:lumMod val="50000"/>
                  </a:schemeClr>
                </a:solidFill>
                <a:cs typeface="B Titr" panose="00000700000000000000" pitchFamily="2" charset="-78"/>
              </a:rPr>
              <a:t>شرکت تویوتا</a:t>
            </a:r>
            <a:endParaRPr lang="fa-IR" sz="2800" dirty="0">
              <a:solidFill>
                <a:schemeClr val="accent5">
                  <a:lumMod val="50000"/>
                </a:schemeClr>
              </a:solidFill>
              <a:cs typeface="B Titr" panose="00000700000000000000" pitchFamily="2" charset="-78"/>
            </a:endParaRPr>
          </a:p>
        </p:txBody>
      </p:sp>
    </p:spTree>
    <p:extLst>
      <p:ext uri="{BB962C8B-B14F-4D97-AF65-F5344CB8AC3E}">
        <p14:creationId xmlns:p14="http://schemas.microsoft.com/office/powerpoint/2010/main" val="320337252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ppt_w</p:attrName>
                                        </p:attrNameLst>
                                      </p:cBhvr>
                                      <p:tavLst>
                                        <p:tav tm="0" fmla="#ppt_w*sin(2.5*pi*$)">
                                          <p:val>
                                            <p:fltVal val="0"/>
                                          </p:val>
                                        </p:tav>
                                        <p:tav tm="100000">
                                          <p:val>
                                            <p:fltVal val="1"/>
                                          </p:val>
                                        </p:tav>
                                      </p:tavLst>
                                    </p:anim>
                                    <p:anim calcmode="lin" valueType="num">
                                      <p:cBhvr>
                                        <p:cTn id="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ounded Rectangle 23"/>
          <p:cNvSpPr/>
          <p:nvPr/>
        </p:nvSpPr>
        <p:spPr>
          <a:xfrm>
            <a:off x="2948847" y="2119846"/>
            <a:ext cx="11623040" cy="1209879"/>
          </a:xfrm>
          <a:prstGeom prst="roundRect">
            <a:avLst/>
          </a:prstGeom>
          <a:solidFill>
            <a:schemeClr val="bg2"/>
          </a:solidFill>
          <a:ln/>
        </p:spPr>
        <p:style>
          <a:lnRef idx="3">
            <a:schemeClr val="lt1"/>
          </a:lnRef>
          <a:fillRef idx="1">
            <a:schemeClr val="dk1"/>
          </a:fillRef>
          <a:effectRef idx="1">
            <a:schemeClr val="dk1"/>
          </a:effectRef>
          <a:fontRef idx="minor">
            <a:schemeClr val="lt1"/>
          </a:fontRef>
        </p:style>
        <p:txBody>
          <a:bodyPr rtlCol="0" anchor="ctr"/>
          <a:lstStyle/>
          <a:p>
            <a:pPr algn="ctr" rtl="1">
              <a:buNone/>
            </a:pPr>
            <a:r>
              <a:rPr lang="fa-IR" sz="3200" dirty="0" smtClean="0">
                <a:solidFill>
                  <a:schemeClr val="tx1"/>
                </a:solidFill>
                <a:latin typeface="Traditional Arabic" pitchFamily="18" charset="-78"/>
                <a:cs typeface="B Titr" panose="00000700000000000000" pitchFamily="2" charset="-78"/>
              </a:rPr>
              <a:t>سیستم های تولید منعطف برخلاف دیدگاه سنتی امکان تولید انبوه همراه با سفارشی سازی را می دهد.</a:t>
            </a:r>
            <a:endParaRPr lang="fa-IR" sz="3200" dirty="0">
              <a:solidFill>
                <a:schemeClr val="tx1"/>
              </a:solidFill>
              <a:latin typeface="Traditional Arabic" pitchFamily="18" charset="-78"/>
              <a:cs typeface="B Titr" panose="00000700000000000000" pitchFamily="2" charset="-78"/>
            </a:endParaRPr>
          </a:p>
        </p:txBody>
      </p:sp>
      <p:sp>
        <p:nvSpPr>
          <p:cNvPr id="14" name="TextBox 13"/>
          <p:cNvSpPr txBox="1"/>
          <p:nvPr/>
        </p:nvSpPr>
        <p:spPr>
          <a:xfrm>
            <a:off x="6196761" y="641891"/>
            <a:ext cx="5985775" cy="707886"/>
          </a:xfrm>
          <a:prstGeom prst="rect">
            <a:avLst/>
          </a:prstGeom>
          <a:noFill/>
        </p:spPr>
        <p:txBody>
          <a:bodyPr wrap="square" rtlCol="0">
            <a:spAutoFit/>
          </a:bodyPr>
          <a:lstStyle/>
          <a:p>
            <a:pPr algn="ctr"/>
            <a:r>
              <a:rPr lang="fa-IR" sz="4000" dirty="0" smtClean="0">
                <a:latin typeface="Montserrat ExtraBold" panose="00000900000000000000" pitchFamily="50" charset="0"/>
                <a:ea typeface="Roboto Black" panose="02000000000000000000" pitchFamily="2" charset="0"/>
                <a:cs typeface="B Titr" panose="00000700000000000000" pitchFamily="2" charset="-78"/>
              </a:rPr>
              <a:t>4-2-2 فناوری های جدید</a:t>
            </a:r>
            <a:endParaRPr lang="ru-RU" sz="4000" dirty="0">
              <a:latin typeface="Roboto Black" panose="02000000000000000000" pitchFamily="2" charset="0"/>
              <a:ea typeface="Roboto Black" panose="02000000000000000000" pitchFamily="2" charset="0"/>
              <a:cs typeface="B Titr" panose="00000700000000000000" pitchFamily="2" charset="-78"/>
            </a:endParaRPr>
          </a:p>
        </p:txBody>
      </p:sp>
      <p:sp>
        <p:nvSpPr>
          <p:cNvPr id="2" name="Rectangle 1"/>
          <p:cNvSpPr/>
          <p:nvPr/>
        </p:nvSpPr>
        <p:spPr>
          <a:xfrm>
            <a:off x="5350391" y="1288849"/>
            <a:ext cx="7678513" cy="830997"/>
          </a:xfrm>
          <a:prstGeom prst="rect">
            <a:avLst/>
          </a:prstGeom>
        </p:spPr>
        <p:txBody>
          <a:bodyPr wrap="square">
            <a:spAutoFit/>
          </a:bodyPr>
          <a:lstStyle/>
          <a:p>
            <a:r>
              <a:rPr lang="fa-IR" sz="4800" dirty="0" smtClean="0">
                <a:solidFill>
                  <a:schemeClr val="accent5">
                    <a:lumMod val="50000"/>
                  </a:schemeClr>
                </a:solidFill>
                <a:cs typeface="B Titr" panose="00000700000000000000" pitchFamily="2" charset="-78"/>
              </a:rPr>
              <a:t>کارکردهای عملکردی و ساختاری</a:t>
            </a:r>
            <a:endParaRPr lang="fa-IR" sz="4800" dirty="0">
              <a:solidFill>
                <a:schemeClr val="accent5">
                  <a:lumMod val="50000"/>
                </a:schemeClr>
              </a:solidFill>
              <a:cs typeface="B Titr" panose="00000700000000000000" pitchFamily="2" charset="-78"/>
            </a:endParaRPr>
          </a:p>
        </p:txBody>
      </p:sp>
      <p:sp>
        <p:nvSpPr>
          <p:cNvPr id="16" name="Content Placeholder 4"/>
          <p:cNvSpPr txBox="1">
            <a:spLocks/>
          </p:cNvSpPr>
          <p:nvPr/>
        </p:nvSpPr>
        <p:spPr>
          <a:xfrm>
            <a:off x="1577524" y="3485062"/>
            <a:ext cx="8204076" cy="6304984"/>
          </a:xfrm>
          <a:prstGeom prst="rect">
            <a:avLst/>
          </a:prstGeom>
        </p:spPr>
        <p:txBody>
          <a:bodyPr>
            <a:normAutofit fontScale="70000" lnSpcReduction="20000"/>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fontAlgn="auto">
              <a:spcAft>
                <a:spcPts val="0"/>
              </a:spcAft>
              <a:buFont typeface="Arial" panose="020B0604020202020204" pitchFamily="34" charset="0"/>
              <a:buNone/>
            </a:pPr>
            <a:r>
              <a:rPr lang="fa-IR" sz="2400" dirty="0" smtClean="0">
                <a:cs typeface="B Titr" panose="00000700000000000000" pitchFamily="2" charset="-78"/>
              </a:rPr>
              <a:t>سفارشی</a:t>
            </a: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endParaRPr lang="fa-IR" sz="2400" dirty="0" smtClean="0">
              <a:cs typeface="B Titr" panose="00000700000000000000" pitchFamily="2" charset="-78"/>
            </a:endParaRPr>
          </a:p>
          <a:p>
            <a:pPr fontAlgn="auto">
              <a:spcAft>
                <a:spcPts val="0"/>
              </a:spcAft>
              <a:buFont typeface="Arial" panose="020B0604020202020204" pitchFamily="34" charset="0"/>
              <a:buNone/>
            </a:pPr>
            <a:r>
              <a:rPr lang="fa-IR" sz="2200" dirty="0" smtClean="0">
                <a:cs typeface="B Titr" panose="00000700000000000000" pitchFamily="2" charset="-78"/>
              </a:rPr>
              <a:t>استاندارد</a:t>
            </a:r>
          </a:p>
          <a:p>
            <a:pPr algn="r" rtl="1" fontAlgn="auto">
              <a:spcAft>
                <a:spcPts val="0"/>
              </a:spcAft>
              <a:buFont typeface="Arial" panose="020B0604020202020204" pitchFamily="34" charset="0"/>
              <a:buNone/>
            </a:pPr>
            <a:r>
              <a:rPr lang="fa-IR" sz="2200" dirty="0" smtClean="0">
                <a:cs typeface="B Titr" panose="00000700000000000000" pitchFamily="2" charset="-78"/>
              </a:rPr>
              <a:t>            نامحدود                                                                                                                                                                          کوچک</a:t>
            </a:r>
          </a:p>
          <a:p>
            <a:pPr algn="ctr" rtl="1" fontAlgn="auto">
              <a:spcAft>
                <a:spcPts val="0"/>
              </a:spcAft>
              <a:buFont typeface="Arial" panose="020B0604020202020204" pitchFamily="34" charset="0"/>
              <a:buNone/>
            </a:pPr>
            <a:r>
              <a:rPr lang="fa-IR" sz="3400" b="1" dirty="0" smtClean="0">
                <a:cs typeface="B Titr" panose="00000700000000000000" pitchFamily="2" charset="-78"/>
              </a:rPr>
              <a:t>مقایسه تولید منعطف و تولید سنتی  نمودار 4-2</a:t>
            </a:r>
            <a:endParaRPr lang="en-US" sz="3400" b="1" dirty="0">
              <a:cs typeface="B Titr" panose="00000700000000000000" pitchFamily="2" charset="-78"/>
            </a:endParaRPr>
          </a:p>
        </p:txBody>
      </p:sp>
      <p:sp>
        <p:nvSpPr>
          <p:cNvPr id="17" name="Up Arrow 16"/>
          <p:cNvSpPr/>
          <p:nvPr/>
        </p:nvSpPr>
        <p:spPr>
          <a:xfrm>
            <a:off x="1531805" y="3927199"/>
            <a:ext cx="1011596" cy="4557820"/>
          </a:xfrm>
          <a:prstGeom prst="up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fa-IR" sz="2400" dirty="0" smtClean="0">
                <a:solidFill>
                  <a:schemeClr val="bg2"/>
                </a:solidFill>
                <a:cs typeface="B Titr" panose="00000700000000000000" pitchFamily="2" charset="-78"/>
              </a:rPr>
              <a:t>انعطاف پذیری محصول</a:t>
            </a:r>
            <a:endParaRPr lang="en-US" sz="2400" dirty="0">
              <a:solidFill>
                <a:schemeClr val="bg2"/>
              </a:solidFill>
              <a:cs typeface="B Titr" panose="00000700000000000000" pitchFamily="2" charset="-78"/>
            </a:endParaRPr>
          </a:p>
        </p:txBody>
      </p:sp>
      <p:sp>
        <p:nvSpPr>
          <p:cNvPr id="18" name="Right Arrow 17"/>
          <p:cNvSpPr/>
          <p:nvPr/>
        </p:nvSpPr>
        <p:spPr>
          <a:xfrm>
            <a:off x="2713521" y="8753121"/>
            <a:ext cx="5697276" cy="483129"/>
          </a:xfrm>
          <a:prstGeom prst="right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bg2"/>
                </a:solidFill>
                <a:cs typeface="B Titr" panose="00000700000000000000" pitchFamily="2" charset="-78"/>
              </a:rPr>
              <a:t>اندازه دسته های تولیدی</a:t>
            </a:r>
            <a:endParaRPr lang="en-US" dirty="0">
              <a:solidFill>
                <a:schemeClr val="bg2"/>
              </a:solidFill>
              <a:cs typeface="B Titr" panose="00000700000000000000" pitchFamily="2" charset="-78"/>
            </a:endParaRPr>
          </a:p>
        </p:txBody>
      </p:sp>
      <p:sp>
        <p:nvSpPr>
          <p:cNvPr id="19" name="Rectangle 18"/>
          <p:cNvSpPr/>
          <p:nvPr/>
        </p:nvSpPr>
        <p:spPr>
          <a:xfrm>
            <a:off x="2608525" y="4230109"/>
            <a:ext cx="5697275" cy="4481856"/>
          </a:xfrm>
          <a:prstGeom prst="rect">
            <a:avLst/>
          </a:prstGeom>
          <a:solidFill>
            <a:schemeClr val="tx1">
              <a:lumMod val="50000"/>
              <a:lumOff val="50000"/>
            </a:schemeClr>
          </a:solidFill>
          <a:ln>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 name="Straight Arrow Connector 20"/>
          <p:cNvCxnSpPr/>
          <p:nvPr/>
        </p:nvCxnSpPr>
        <p:spPr>
          <a:xfrm>
            <a:off x="3065725" y="4534909"/>
            <a:ext cx="5013601" cy="395011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V="1">
            <a:off x="3141926" y="4495573"/>
            <a:ext cx="5013559" cy="11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 name="Rectangle 22"/>
          <p:cNvSpPr/>
          <p:nvPr/>
        </p:nvSpPr>
        <p:spPr>
          <a:xfrm>
            <a:off x="3065725" y="3925309"/>
            <a:ext cx="1215419" cy="911564"/>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latin typeface="Traditional Arabic" pitchFamily="18" charset="-78"/>
                <a:cs typeface="B Titr" panose="00000700000000000000" pitchFamily="2" charset="-78"/>
              </a:rPr>
              <a:t>دسته های کوچک</a:t>
            </a:r>
            <a:endParaRPr lang="en-US" dirty="0">
              <a:solidFill>
                <a:schemeClr val="tx1"/>
              </a:solidFill>
              <a:latin typeface="Traditional Arabic" pitchFamily="18" charset="-78"/>
              <a:cs typeface="B Titr" panose="00000700000000000000" pitchFamily="2" charset="-78"/>
            </a:endParaRPr>
          </a:p>
        </p:txBody>
      </p:sp>
      <p:sp>
        <p:nvSpPr>
          <p:cNvPr id="25" name="Rectangle 24"/>
          <p:cNvSpPr/>
          <p:nvPr/>
        </p:nvSpPr>
        <p:spPr>
          <a:xfrm>
            <a:off x="5046925" y="3925309"/>
            <a:ext cx="1139455" cy="911564"/>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B Titr" panose="00000700000000000000" pitchFamily="2" charset="-78"/>
              </a:rPr>
              <a:t>تولید منعطف</a:t>
            </a:r>
            <a:endParaRPr lang="en-US" dirty="0">
              <a:solidFill>
                <a:schemeClr val="tx1"/>
              </a:solidFill>
              <a:cs typeface="B Titr" panose="00000700000000000000" pitchFamily="2" charset="-78"/>
            </a:endParaRPr>
          </a:p>
        </p:txBody>
      </p:sp>
      <p:sp>
        <p:nvSpPr>
          <p:cNvPr id="26" name="Rectangle 25"/>
          <p:cNvSpPr/>
          <p:nvPr/>
        </p:nvSpPr>
        <p:spPr>
          <a:xfrm>
            <a:off x="6647125" y="3925309"/>
            <a:ext cx="1367346" cy="911564"/>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B Titr" panose="00000700000000000000" pitchFamily="2" charset="-78"/>
              </a:rPr>
              <a:t>سفارشی سازی انبوه</a:t>
            </a:r>
            <a:endParaRPr lang="en-US" dirty="0">
              <a:solidFill>
                <a:schemeClr val="tx1"/>
              </a:solidFill>
              <a:cs typeface="B Titr" panose="00000700000000000000" pitchFamily="2" charset="-78"/>
            </a:endParaRPr>
          </a:p>
        </p:txBody>
      </p:sp>
      <p:sp>
        <p:nvSpPr>
          <p:cNvPr id="27" name="Rectangle 26"/>
          <p:cNvSpPr/>
          <p:nvPr/>
        </p:nvSpPr>
        <p:spPr>
          <a:xfrm>
            <a:off x="4665925" y="5677909"/>
            <a:ext cx="1139455" cy="987528"/>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cs typeface="B Titr" panose="00000700000000000000" pitchFamily="2" charset="-78"/>
              </a:rPr>
              <a:t>تولید انبوه</a:t>
            </a:r>
            <a:endParaRPr lang="en-US" dirty="0">
              <a:solidFill>
                <a:schemeClr val="tx1"/>
              </a:solidFill>
              <a:cs typeface="B Titr" panose="00000700000000000000" pitchFamily="2" charset="-78"/>
            </a:endParaRPr>
          </a:p>
        </p:txBody>
      </p:sp>
      <p:sp>
        <p:nvSpPr>
          <p:cNvPr id="28" name="Rectangle 27"/>
          <p:cNvSpPr/>
          <p:nvPr/>
        </p:nvSpPr>
        <p:spPr>
          <a:xfrm>
            <a:off x="6723325" y="7278109"/>
            <a:ext cx="1291382" cy="1063491"/>
          </a:xfrm>
          <a:prstGeom prst="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solidFill>
                <a:latin typeface="Traditional Arabic" pitchFamily="18" charset="-78"/>
                <a:cs typeface="B Titr" panose="00000700000000000000" pitchFamily="2" charset="-78"/>
              </a:rPr>
              <a:t>فرآیند مستمر</a:t>
            </a:r>
            <a:endParaRPr lang="en-US" dirty="0">
              <a:solidFill>
                <a:schemeClr val="tx1"/>
              </a:solidFill>
              <a:latin typeface="Traditional Arabic" pitchFamily="18" charset="-78"/>
              <a:cs typeface="B Titr" panose="00000700000000000000" pitchFamily="2" charset="-78"/>
            </a:endParaRPr>
          </a:p>
        </p:txBody>
      </p:sp>
      <p:sp>
        <p:nvSpPr>
          <p:cNvPr id="29" name="Rounded Rectangle 28"/>
          <p:cNvSpPr/>
          <p:nvPr/>
        </p:nvSpPr>
        <p:spPr>
          <a:xfrm>
            <a:off x="10812601" y="3925308"/>
            <a:ext cx="6426450" cy="5558933"/>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r" rtl="1">
              <a:lnSpc>
                <a:spcPct val="150000"/>
              </a:lnSpc>
              <a:buNone/>
            </a:pPr>
            <a:endParaRPr lang="en-US" sz="3200" dirty="0">
              <a:solidFill>
                <a:schemeClr val="tx1"/>
              </a:solidFill>
              <a:cs typeface="B Titr" pitchFamily="2" charset="-78"/>
            </a:endParaRPr>
          </a:p>
        </p:txBody>
      </p:sp>
      <p:sp>
        <p:nvSpPr>
          <p:cNvPr id="9" name="Rectangle 8"/>
          <p:cNvSpPr/>
          <p:nvPr/>
        </p:nvSpPr>
        <p:spPr>
          <a:xfrm>
            <a:off x="13449471" y="4160722"/>
            <a:ext cx="3318537" cy="584775"/>
          </a:xfrm>
          <a:prstGeom prst="rect">
            <a:avLst/>
          </a:prstGeom>
        </p:spPr>
        <p:txBody>
          <a:bodyPr wrap="none">
            <a:spAutoFit/>
          </a:bodyPr>
          <a:lstStyle/>
          <a:p>
            <a:r>
              <a:rPr lang="fa-IR" sz="3200" dirty="0">
                <a:solidFill>
                  <a:schemeClr val="accent5">
                    <a:lumMod val="50000"/>
                  </a:schemeClr>
                </a:solidFill>
                <a:cs typeface="B Titr" panose="00000700000000000000" pitchFamily="2" charset="-78"/>
              </a:rPr>
              <a:t>مزایای تولید منعطف :</a:t>
            </a:r>
          </a:p>
        </p:txBody>
      </p:sp>
      <p:sp>
        <p:nvSpPr>
          <p:cNvPr id="10" name="Rectangle 9"/>
          <p:cNvSpPr/>
          <p:nvPr/>
        </p:nvSpPr>
        <p:spPr>
          <a:xfrm>
            <a:off x="10812600" y="5206393"/>
            <a:ext cx="6242023" cy="2862322"/>
          </a:xfrm>
          <a:prstGeom prst="rect">
            <a:avLst/>
          </a:prstGeom>
        </p:spPr>
        <p:txBody>
          <a:bodyPr wrap="square">
            <a:spAutoFit/>
          </a:bodyPr>
          <a:lstStyle/>
          <a:p>
            <a:pPr marL="514350" indent="-514350" algn="r" rtl="1">
              <a:lnSpc>
                <a:spcPct val="150000"/>
              </a:lnSpc>
              <a:buNone/>
            </a:pPr>
            <a:r>
              <a:rPr lang="fa-IR" sz="2400" b="1" dirty="0">
                <a:latin typeface="Traditional Arabic" pitchFamily="18" charset="-78"/>
                <a:cs typeface="B Titr" panose="00000700000000000000" pitchFamily="2" charset="-78"/>
              </a:rPr>
              <a:t>1 . </a:t>
            </a:r>
            <a:r>
              <a:rPr lang="fa-IR" sz="2400" dirty="0">
                <a:latin typeface="Traditional Arabic" pitchFamily="18" charset="-78"/>
                <a:cs typeface="B Titr" panose="00000700000000000000" pitchFamily="2" charset="-78"/>
              </a:rPr>
              <a:t>سازمان در استفاده از ماشین آلات، کاراتر می شود.</a:t>
            </a:r>
          </a:p>
          <a:p>
            <a:pPr marL="514350" indent="-514350" algn="r" rtl="1">
              <a:lnSpc>
                <a:spcPct val="150000"/>
              </a:lnSpc>
              <a:buNone/>
            </a:pPr>
            <a:r>
              <a:rPr lang="fa-IR" sz="2400" b="1" dirty="0">
                <a:latin typeface="Traditional Arabic" pitchFamily="18" charset="-78"/>
                <a:cs typeface="B Titr" panose="00000700000000000000" pitchFamily="2" charset="-78"/>
              </a:rPr>
              <a:t>2 . </a:t>
            </a:r>
            <a:r>
              <a:rPr lang="fa-IR" sz="2400" dirty="0">
                <a:latin typeface="Traditional Arabic" pitchFamily="18" charset="-78"/>
                <a:cs typeface="B Titr" panose="00000700000000000000" pitchFamily="2" charset="-78"/>
              </a:rPr>
              <a:t>بهره وری نیروهای کاری افزایش می یابد.</a:t>
            </a:r>
          </a:p>
          <a:p>
            <a:pPr marL="514350" indent="-514350" algn="r" rtl="1">
              <a:lnSpc>
                <a:spcPct val="150000"/>
              </a:lnSpc>
              <a:buNone/>
            </a:pPr>
            <a:r>
              <a:rPr lang="fa-IR" sz="2400" b="1" dirty="0">
                <a:latin typeface="Traditional Arabic" pitchFamily="18" charset="-78"/>
                <a:cs typeface="B Titr" panose="00000700000000000000" pitchFamily="2" charset="-78"/>
              </a:rPr>
              <a:t>3 . </a:t>
            </a:r>
            <a:r>
              <a:rPr lang="fa-IR" sz="2400" dirty="0">
                <a:latin typeface="Traditional Arabic" pitchFamily="18" charset="-78"/>
                <a:cs typeface="B Titr" panose="00000700000000000000" pitchFamily="2" charset="-78"/>
              </a:rPr>
              <a:t>میزان ضایعات کاهش می یابد.</a:t>
            </a:r>
          </a:p>
          <a:p>
            <a:pPr marL="514350" indent="-514350" algn="r" rtl="1">
              <a:lnSpc>
                <a:spcPct val="150000"/>
              </a:lnSpc>
              <a:buNone/>
            </a:pPr>
            <a:r>
              <a:rPr lang="fa-IR" sz="2400" b="1" dirty="0">
                <a:latin typeface="Traditional Arabic" pitchFamily="18" charset="-78"/>
                <a:cs typeface="B Titr" panose="00000700000000000000" pitchFamily="2" charset="-78"/>
              </a:rPr>
              <a:t>4 . </a:t>
            </a:r>
            <a:r>
              <a:rPr lang="fa-IR" sz="2400" dirty="0">
                <a:latin typeface="Traditional Arabic" pitchFamily="18" charset="-78"/>
                <a:cs typeface="B Titr" panose="00000700000000000000" pitchFamily="2" charset="-78"/>
              </a:rPr>
              <a:t>تنوع محصولات بیشتر می شود.</a:t>
            </a:r>
          </a:p>
          <a:p>
            <a:pPr marL="514350" indent="-514350" algn="r" rtl="1">
              <a:lnSpc>
                <a:spcPct val="150000"/>
              </a:lnSpc>
              <a:buNone/>
            </a:pPr>
            <a:r>
              <a:rPr lang="fa-IR" sz="2400" b="1" dirty="0">
                <a:latin typeface="Traditional Arabic" pitchFamily="18" charset="-78"/>
                <a:cs typeface="B Titr" panose="00000700000000000000" pitchFamily="2" charset="-78"/>
              </a:rPr>
              <a:t>5 . </a:t>
            </a:r>
            <a:r>
              <a:rPr lang="fa-IR" sz="2400" dirty="0">
                <a:latin typeface="Traditional Arabic" pitchFamily="18" charset="-78"/>
                <a:cs typeface="B Titr" panose="00000700000000000000" pitchFamily="2" charset="-78"/>
              </a:rPr>
              <a:t>رضایت مشتریان افزایش می یابد.</a:t>
            </a:r>
            <a:endParaRPr lang="fa-IR" sz="2400" b="1" dirty="0">
              <a:latin typeface="Traditional Arabic" pitchFamily="18" charset="-78"/>
              <a:cs typeface="B Titr" panose="00000700000000000000" pitchFamily="2" charset="-78"/>
            </a:endParaRPr>
          </a:p>
        </p:txBody>
      </p:sp>
    </p:spTree>
    <p:extLst>
      <p:ext uri="{BB962C8B-B14F-4D97-AF65-F5344CB8AC3E}">
        <p14:creationId xmlns:p14="http://schemas.microsoft.com/office/powerpoint/2010/main" val="21198493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2000"/>
                                        <p:tgtEl>
                                          <p:spTgt spid="24"/>
                                        </p:tgtEl>
                                      </p:cBhvr>
                                    </p:animEffect>
                                    <p:anim calcmode="lin" valueType="num">
                                      <p:cBhvr>
                                        <p:cTn id="8" dur="2000" fill="hold"/>
                                        <p:tgtEl>
                                          <p:spTgt spid="24"/>
                                        </p:tgtEl>
                                        <p:attrNameLst>
                                          <p:attrName>ppt_w</p:attrName>
                                        </p:attrNameLst>
                                      </p:cBhvr>
                                      <p:tavLst>
                                        <p:tav tm="0" fmla="#ppt_w*sin(2.5*pi*$)">
                                          <p:val>
                                            <p:fltVal val="0"/>
                                          </p:val>
                                        </p:tav>
                                        <p:tav tm="100000">
                                          <p:val>
                                            <p:fltVal val="1"/>
                                          </p:val>
                                        </p:tav>
                                      </p:tavLst>
                                    </p:anim>
                                    <p:anim calcmode="lin" valueType="num">
                                      <p:cBhvr>
                                        <p:cTn id="9" dur="2000" fill="hold"/>
                                        <p:tgtEl>
                                          <p:spTgt spid="2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grpId="0" nodeType="clickEffect">
                                  <p:stCondLst>
                                    <p:cond delay="0"/>
                                  </p:stCondLst>
                                  <p:childTnLst>
                                    <p:set>
                                      <p:cBhvr>
                                        <p:cTn id="13" dur="1" fill="hold">
                                          <p:stCondLst>
                                            <p:cond delay="0"/>
                                          </p:stCondLst>
                                        </p:cTn>
                                        <p:tgtEl>
                                          <p:spTgt spid="16">
                                            <p:txEl>
                                              <p:pRg st="0" end="0"/>
                                            </p:txEl>
                                          </p:spTgt>
                                        </p:tgtEl>
                                        <p:attrNameLst>
                                          <p:attrName>style.visibility</p:attrName>
                                        </p:attrNameLst>
                                      </p:cBhvr>
                                      <p:to>
                                        <p:strVal val="visible"/>
                                      </p:to>
                                    </p:set>
                                    <p:animEffect transition="in" filter="blinds(horizontal)">
                                      <p:cBhvr>
                                        <p:cTn id="14" dur="500"/>
                                        <p:tgtEl>
                                          <p:spTgt spid="16">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6">
                                            <p:txEl>
                                              <p:pRg st="14" end="14"/>
                                            </p:txEl>
                                          </p:spTgt>
                                        </p:tgtEl>
                                        <p:attrNameLst>
                                          <p:attrName>style.visibility</p:attrName>
                                        </p:attrNameLst>
                                      </p:cBhvr>
                                      <p:to>
                                        <p:strVal val="visible"/>
                                      </p:to>
                                    </p:set>
                                    <p:animEffect transition="in" filter="blinds(horizontal)">
                                      <p:cBhvr>
                                        <p:cTn id="19" dur="500"/>
                                        <p:tgtEl>
                                          <p:spTgt spid="16">
                                            <p:txEl>
                                              <p:pRg st="14" end="1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6">
                                            <p:txEl>
                                              <p:pRg st="15" end="15"/>
                                            </p:txEl>
                                          </p:spTgt>
                                        </p:tgtEl>
                                        <p:attrNameLst>
                                          <p:attrName>style.visibility</p:attrName>
                                        </p:attrNameLst>
                                      </p:cBhvr>
                                      <p:to>
                                        <p:strVal val="visible"/>
                                      </p:to>
                                    </p:set>
                                    <p:animEffect transition="in" filter="blinds(horizontal)">
                                      <p:cBhvr>
                                        <p:cTn id="24" dur="500"/>
                                        <p:tgtEl>
                                          <p:spTgt spid="16">
                                            <p:txEl>
                                              <p:pRg st="15" end="1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6">
                                            <p:txEl>
                                              <p:pRg st="16" end="16"/>
                                            </p:txEl>
                                          </p:spTgt>
                                        </p:tgtEl>
                                        <p:attrNameLst>
                                          <p:attrName>style.visibility</p:attrName>
                                        </p:attrNameLst>
                                      </p:cBhvr>
                                      <p:to>
                                        <p:strVal val="visible"/>
                                      </p:to>
                                    </p:set>
                                    <p:animEffect transition="in" filter="blinds(horizontal)">
                                      <p:cBhvr>
                                        <p:cTn id="29" dur="500"/>
                                        <p:tgtEl>
                                          <p:spTgt spid="16">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1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714239" y="449569"/>
            <a:ext cx="7610539" cy="784830"/>
          </a:xfrm>
          <a:prstGeom prst="rect">
            <a:avLst/>
          </a:prstGeom>
          <a:noFill/>
        </p:spPr>
        <p:txBody>
          <a:bodyPr wrap="square" rtlCol="0">
            <a:spAutoFit/>
          </a:bodyPr>
          <a:lstStyle/>
          <a:p>
            <a:pPr algn="ctr"/>
            <a:r>
              <a:rPr lang="fa-IR" sz="4500" dirty="0" smtClean="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ounded Rectangle 24"/>
          <p:cNvSpPr/>
          <p:nvPr/>
        </p:nvSpPr>
        <p:spPr>
          <a:xfrm>
            <a:off x="1051489" y="3960875"/>
            <a:ext cx="16276320" cy="5541549"/>
          </a:xfrm>
          <a:prstGeom prst="roundRect">
            <a:avLst>
              <a:gd name="adj" fmla="val 11331"/>
            </a:avLst>
          </a:prstGeom>
          <a:noFill/>
          <a:ln w="9525">
            <a:solidFill>
              <a:srgbClr val="FF0000"/>
            </a:solidFill>
          </a:ln>
          <a:effectLst/>
        </p:spPr>
        <p:style>
          <a:lnRef idx="3">
            <a:schemeClr val="lt1"/>
          </a:lnRef>
          <a:fillRef idx="1">
            <a:schemeClr val="dk1"/>
          </a:fillRef>
          <a:effectRef idx="1">
            <a:schemeClr val="dk1"/>
          </a:effectRef>
          <a:fontRef idx="minor">
            <a:schemeClr val="lt1"/>
          </a:fontRef>
        </p:style>
        <p:txBody>
          <a:bodyPr rtlCol="0" anchor="ctr"/>
          <a:lstStyle/>
          <a:p>
            <a:pPr algn="justLow" rtl="1">
              <a:lnSpc>
                <a:spcPct val="200000"/>
              </a:lnSpc>
            </a:pPr>
            <a:endParaRPr lang="en-US" sz="2400" dirty="0">
              <a:solidFill>
                <a:schemeClr val="tx1"/>
              </a:solidFill>
              <a:cs typeface="B Titr" pitchFamily="2" charset="-78"/>
            </a:endParaRPr>
          </a:p>
        </p:txBody>
      </p:sp>
      <p:sp>
        <p:nvSpPr>
          <p:cNvPr id="15" name="Content Placeholder 1"/>
          <p:cNvSpPr txBox="1">
            <a:spLocks/>
          </p:cNvSpPr>
          <p:nvPr/>
        </p:nvSpPr>
        <p:spPr>
          <a:xfrm>
            <a:off x="2014220" y="4448555"/>
            <a:ext cx="13693140" cy="5565774"/>
          </a:xfrm>
          <a:prstGeom prst="rect">
            <a:avLst/>
          </a:prstGeom>
        </p:spPr>
        <p:txBody>
          <a:bodyPr>
            <a:normAutofit/>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just" rtl="1" fontAlgn="auto">
              <a:lnSpc>
                <a:spcPct val="160000"/>
              </a:lnSpc>
              <a:spcAft>
                <a:spcPts val="0"/>
              </a:spcAft>
              <a:buFont typeface="Wingdings" panose="05000000000000000000" pitchFamily="2" charset="2"/>
              <a:buChar char="ü"/>
            </a:pPr>
            <a:r>
              <a:rPr lang="fa-IR" sz="2400" dirty="0" smtClean="0">
                <a:cs typeface="B Titr" panose="00000700000000000000" pitchFamily="2" charset="-78"/>
              </a:rPr>
              <a:t>روند اشتغال در بخش خدمات، یک روند رو به رشد است و سرعت رشد آن از بخش تولید بیشتر است.</a:t>
            </a:r>
          </a:p>
          <a:p>
            <a:pPr marL="109728" indent="0" algn="just" rtl="1" fontAlgn="auto">
              <a:lnSpc>
                <a:spcPct val="160000"/>
              </a:lnSpc>
              <a:spcAft>
                <a:spcPts val="0"/>
              </a:spcAft>
              <a:buNone/>
            </a:pPr>
            <a:endParaRPr lang="fa-IR" sz="2400" dirty="0" smtClean="0">
              <a:cs typeface="B Titr" panose="00000700000000000000" pitchFamily="2" charset="-78"/>
            </a:endParaRPr>
          </a:p>
          <a:p>
            <a:pPr algn="just" rtl="1" fontAlgn="auto">
              <a:lnSpc>
                <a:spcPct val="160000"/>
              </a:lnSpc>
              <a:spcAft>
                <a:spcPts val="0"/>
              </a:spcAft>
              <a:buFont typeface="Wingdings" panose="05000000000000000000" pitchFamily="2" charset="2"/>
              <a:buChar char="ü"/>
            </a:pPr>
            <a:r>
              <a:rPr lang="fa-IR" sz="2400" dirty="0" smtClean="0">
                <a:cs typeface="B Titr" panose="00000700000000000000" pitchFamily="2" charset="-78"/>
              </a:rPr>
              <a:t>بخش عمده ی نیروهای کاری در کشورهای پیشرفته، در بخش خدمات فعالیت می کنند.</a:t>
            </a:r>
          </a:p>
          <a:p>
            <a:pPr marL="452628" algn="just" rtl="1" fontAlgn="auto">
              <a:lnSpc>
                <a:spcPct val="160000"/>
              </a:lnSpc>
              <a:spcAft>
                <a:spcPts val="0"/>
              </a:spcAft>
              <a:buFont typeface="Wingdings" panose="05000000000000000000" pitchFamily="2" charset="2"/>
              <a:buChar char="ü"/>
            </a:pPr>
            <a:endParaRPr lang="fa-IR" sz="2400" dirty="0" smtClean="0">
              <a:cs typeface="B Titr" panose="00000700000000000000" pitchFamily="2" charset="-78"/>
            </a:endParaRPr>
          </a:p>
          <a:p>
            <a:pPr algn="just" rtl="1" fontAlgn="auto">
              <a:lnSpc>
                <a:spcPct val="160000"/>
              </a:lnSpc>
              <a:spcAft>
                <a:spcPts val="0"/>
              </a:spcAft>
              <a:buFont typeface="Wingdings" panose="05000000000000000000" pitchFamily="2" charset="2"/>
              <a:buChar char="ü"/>
            </a:pPr>
            <a:r>
              <a:rPr lang="fa-IR" sz="2400" dirty="0" smtClean="0">
                <a:cs typeface="B Titr" panose="00000700000000000000" pitchFamily="2" charset="-78"/>
              </a:rPr>
              <a:t>فناوری بخش خدمات با فناوری بخش تولید متفاوت است و ساختارهای خاص خود را می طلبد.</a:t>
            </a:r>
            <a:endParaRPr lang="en-US" sz="2400" dirty="0">
              <a:cs typeface="B Titr" panose="00000700000000000000" pitchFamily="2" charset="-78"/>
            </a:endParaRPr>
          </a:p>
        </p:txBody>
      </p:sp>
      <p:sp>
        <p:nvSpPr>
          <p:cNvPr id="3" name="Rectangle 2"/>
          <p:cNvSpPr/>
          <p:nvPr/>
        </p:nvSpPr>
        <p:spPr>
          <a:xfrm>
            <a:off x="2542540" y="1900320"/>
            <a:ext cx="12524105" cy="1569660"/>
          </a:xfrm>
          <a:prstGeom prst="rect">
            <a:avLst/>
          </a:prstGeom>
        </p:spPr>
        <p:txBody>
          <a:bodyPr wrap="square">
            <a:spAutoFit/>
          </a:bodyPr>
          <a:lstStyle/>
          <a:p>
            <a:pPr algn="just" rtl="1" fontAlgn="auto">
              <a:lnSpc>
                <a:spcPct val="160000"/>
              </a:lnSpc>
              <a:spcAft>
                <a:spcPts val="0"/>
              </a:spcAft>
              <a:buFont typeface="Wingdings" panose="05000000000000000000" pitchFamily="2" charset="2"/>
              <a:buChar char="ü"/>
            </a:pPr>
            <a:r>
              <a:rPr lang="fa-IR" sz="2800" dirty="0">
                <a:solidFill>
                  <a:schemeClr val="accent5">
                    <a:lumMod val="50000"/>
                  </a:schemeClr>
                </a:solidFill>
                <a:cs typeface="B Titr" panose="00000700000000000000" pitchFamily="2" charset="-78"/>
              </a:rPr>
              <a:t>در دنیای کنونی به دلیل وجود فشارهای رقابتی شدید، یکی از مهم ترین استراتژی هایی که سازمانها از طریق آن می توانند به مزیت رقابتی پایدار دست پیدا کنند، بهبود کیفیت خدمات است</a:t>
            </a:r>
            <a:r>
              <a:rPr lang="fa-IR" sz="3200" dirty="0">
                <a:solidFill>
                  <a:schemeClr val="accent5">
                    <a:lumMod val="50000"/>
                  </a:schemeClr>
                </a:solidFill>
                <a:cs typeface="B Titr" panose="00000700000000000000" pitchFamily="2" charset="-78"/>
              </a:rPr>
              <a:t>.</a:t>
            </a:r>
          </a:p>
        </p:txBody>
      </p:sp>
    </p:spTree>
    <p:extLst>
      <p:ext uri="{BB962C8B-B14F-4D97-AF65-F5344CB8AC3E}">
        <p14:creationId xmlns:p14="http://schemas.microsoft.com/office/powerpoint/2010/main" val="8332164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1000"/>
                                        <p:tgtEl>
                                          <p:spTgt spid="15">
                                            <p:txEl>
                                              <p:pRg st="0" end="0"/>
                                            </p:txEl>
                                          </p:spTgt>
                                        </p:tgtEl>
                                      </p:cBhvr>
                                    </p:animEffect>
                                    <p:anim calcmode="lin" valueType="num">
                                      <p:cBhvr>
                                        <p:cTn id="8"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xEl>
                                              <p:pRg st="2" end="2"/>
                                            </p:txEl>
                                          </p:spTgt>
                                        </p:tgtEl>
                                        <p:attrNameLst>
                                          <p:attrName>style.visibility</p:attrName>
                                        </p:attrNameLst>
                                      </p:cBhvr>
                                      <p:to>
                                        <p:strVal val="visible"/>
                                      </p:to>
                                    </p:set>
                                    <p:animEffect transition="in" filter="fade">
                                      <p:cBhvr>
                                        <p:cTn id="14" dur="1000"/>
                                        <p:tgtEl>
                                          <p:spTgt spid="15">
                                            <p:txEl>
                                              <p:pRg st="2" end="2"/>
                                            </p:txEl>
                                          </p:spTgt>
                                        </p:tgtEl>
                                      </p:cBhvr>
                                    </p:animEffect>
                                    <p:anim calcmode="lin" valueType="num">
                                      <p:cBhvr>
                                        <p:cTn id="15" dur="1000" fill="hold"/>
                                        <p:tgtEl>
                                          <p:spTgt spid="1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xEl>
                                              <p:pRg st="4" end="4"/>
                                            </p:txEl>
                                          </p:spTgt>
                                        </p:tgtEl>
                                        <p:attrNameLst>
                                          <p:attrName>style.visibility</p:attrName>
                                        </p:attrNameLst>
                                      </p:cBhvr>
                                      <p:to>
                                        <p:strVal val="visible"/>
                                      </p:to>
                                    </p:set>
                                    <p:animEffect transition="in" filter="fade">
                                      <p:cBhvr>
                                        <p:cTn id="21" dur="1000"/>
                                        <p:tgtEl>
                                          <p:spTgt spid="15">
                                            <p:txEl>
                                              <p:pRg st="4" end="4"/>
                                            </p:txEl>
                                          </p:spTgt>
                                        </p:tgtEl>
                                      </p:cBhvr>
                                    </p:animEffect>
                                    <p:anim calcmode="lin" valueType="num">
                                      <p:cBhvr>
                                        <p:cTn id="22" dur="1000" fill="hold"/>
                                        <p:tgtEl>
                                          <p:spTgt spid="15">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60" y="762496"/>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3870960" y="1789222"/>
            <a:ext cx="9419018" cy="707886"/>
          </a:xfrm>
          <a:prstGeom prst="rect">
            <a:avLst/>
          </a:prstGeom>
          <a:noFill/>
        </p:spPr>
        <p:txBody>
          <a:bodyPr wrap="square" rtlCol="0">
            <a:spAutoFit/>
          </a:bodyPr>
          <a:lstStyle/>
          <a:p>
            <a:pPr algn="ctr"/>
            <a:r>
              <a:rPr lang="fa-IR" sz="4000" dirty="0" smtClean="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4-3-1 ویژگی های کلی شرکت های خدماتی</a:t>
            </a:r>
            <a:endParaRPr lang="ru-RU" sz="40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17" name="Title 2"/>
          <p:cNvSpPr txBox="1">
            <a:spLocks/>
          </p:cNvSpPr>
          <p:nvPr/>
        </p:nvSpPr>
        <p:spPr>
          <a:xfrm>
            <a:off x="11557644" y="2748145"/>
            <a:ext cx="3464667" cy="1143000"/>
          </a:xfrm>
          <a:prstGeom prst="rect">
            <a:avLst/>
          </a:prstGeom>
          <a:solidFill>
            <a:schemeClr val="accent4">
              <a:lumMod val="60000"/>
              <a:lumOff val="40000"/>
            </a:schemeClr>
          </a:solidFill>
          <a:ln>
            <a:solidFill>
              <a:schemeClr val="accent5">
                <a:lumMod val="50000"/>
              </a:schemeClr>
            </a:solidFill>
          </a:ln>
        </p:spPr>
        <p:txBody>
          <a:bodyPr>
            <a:normAutofit/>
          </a:bodyPr>
          <a:lst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a:lstStyle>
          <a:p>
            <a:pPr algn="ctr" rtl="1" fontAlgn="auto">
              <a:spcAft>
                <a:spcPts val="0"/>
              </a:spcAft>
            </a:pPr>
            <a:r>
              <a:rPr lang="fa-IR" sz="2400" dirty="0" smtClean="0">
                <a:cs typeface="B Titr" panose="00000700000000000000" pitchFamily="2" charset="-78"/>
              </a:rPr>
              <a:t>اهداف مشابه</a:t>
            </a:r>
            <a:br>
              <a:rPr lang="fa-IR" sz="2400" dirty="0" smtClean="0">
                <a:cs typeface="B Titr" panose="00000700000000000000" pitchFamily="2" charset="-78"/>
              </a:rPr>
            </a:br>
            <a:r>
              <a:rPr lang="fa-IR" sz="2400" dirty="0" smtClean="0">
                <a:cs typeface="B Titr" panose="00000700000000000000" pitchFamily="2" charset="-78"/>
              </a:rPr>
              <a:t> بخش خدمات و بخش تولید    </a:t>
            </a:r>
            <a:endParaRPr lang="en-US" sz="2400" dirty="0">
              <a:cs typeface="B Titr" panose="00000700000000000000" pitchFamily="2" charset="-78"/>
            </a:endParaRPr>
          </a:p>
        </p:txBody>
      </p:sp>
      <p:sp>
        <p:nvSpPr>
          <p:cNvPr id="18" name="Content Placeholder 1"/>
          <p:cNvSpPr txBox="1">
            <a:spLocks/>
          </p:cNvSpPr>
          <p:nvPr/>
        </p:nvSpPr>
        <p:spPr>
          <a:xfrm>
            <a:off x="9142507" y="3461112"/>
            <a:ext cx="8294942" cy="5822860"/>
          </a:xfrm>
          <a:prstGeom prst="rect">
            <a:avLst/>
          </a:prstGeom>
          <a:solidFill>
            <a:schemeClr val="accent2"/>
          </a:solidFill>
          <a:ln>
            <a:solidFill>
              <a:schemeClr val="accent5">
                <a:lumMod val="50000"/>
              </a:schemeClr>
            </a:solidFill>
          </a:ln>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algn="just" rtl="1" fontAlgn="auto">
              <a:lnSpc>
                <a:spcPct val="150000"/>
              </a:lnSpc>
              <a:spcAft>
                <a:spcPts val="0"/>
              </a:spcAft>
              <a:buFont typeface="Wingdings" panose="05000000000000000000" pitchFamily="2" charset="2"/>
              <a:buChar char="ü"/>
            </a:pPr>
            <a:r>
              <a:rPr lang="fa-IR" sz="3200" dirty="0" smtClean="0">
                <a:cs typeface="B Titr" panose="00000700000000000000" pitchFamily="2" charset="-78"/>
              </a:rPr>
              <a:t>هر دو بخش مشتریان را جذب و حفظ می کنند.</a:t>
            </a:r>
          </a:p>
          <a:p>
            <a:pPr algn="r" rtl="1" fontAlgn="auto">
              <a:lnSpc>
                <a:spcPct val="150000"/>
              </a:lnSpc>
              <a:spcAft>
                <a:spcPts val="0"/>
              </a:spcAft>
              <a:buFont typeface="Wingdings" panose="05000000000000000000" pitchFamily="2" charset="2"/>
              <a:buChar char="ü"/>
            </a:pPr>
            <a:endParaRPr lang="fa-IR" sz="3200" dirty="0" smtClean="0">
              <a:cs typeface="B Titr" panose="00000700000000000000" pitchFamily="2" charset="-78"/>
            </a:endParaRPr>
          </a:p>
          <a:p>
            <a:pPr algn="just" rtl="1" fontAlgn="auto">
              <a:lnSpc>
                <a:spcPct val="150000"/>
              </a:lnSpc>
              <a:spcAft>
                <a:spcPts val="0"/>
              </a:spcAft>
              <a:buFont typeface="Wingdings" panose="05000000000000000000" pitchFamily="2" charset="2"/>
              <a:buChar char="ü"/>
            </a:pPr>
            <a:r>
              <a:rPr lang="fa-IR" sz="3200" dirty="0" smtClean="0">
                <a:cs typeface="B Titr" panose="00000700000000000000" pitchFamily="2" charset="-78"/>
              </a:rPr>
              <a:t>محصولات با کیفیتی ارائه می دهند.</a:t>
            </a:r>
          </a:p>
          <a:p>
            <a:pPr marL="566928" indent="-457200" algn="r" rtl="1" fontAlgn="auto">
              <a:lnSpc>
                <a:spcPct val="150000"/>
              </a:lnSpc>
              <a:spcAft>
                <a:spcPts val="0"/>
              </a:spcAft>
              <a:buFont typeface="Wingdings" panose="05000000000000000000" pitchFamily="2" charset="2"/>
              <a:buChar char="ü"/>
            </a:pPr>
            <a:endParaRPr lang="fa-IR" sz="3200" dirty="0" smtClean="0">
              <a:cs typeface="B Titr" panose="00000700000000000000" pitchFamily="2" charset="-78"/>
            </a:endParaRPr>
          </a:p>
          <a:p>
            <a:pPr algn="just" rtl="1" fontAlgn="auto">
              <a:lnSpc>
                <a:spcPct val="150000"/>
              </a:lnSpc>
              <a:spcAft>
                <a:spcPts val="0"/>
              </a:spcAft>
              <a:buFont typeface="Wingdings" panose="05000000000000000000" pitchFamily="2" charset="2"/>
              <a:buChar char="ü"/>
            </a:pPr>
            <a:r>
              <a:rPr lang="fa-IR" sz="3200" dirty="0" smtClean="0">
                <a:cs typeface="B Titr" panose="00000700000000000000" pitchFamily="2" charset="-78"/>
              </a:rPr>
              <a:t>قابلیت هایی را در خود توسعه می دهند که به آنها امکان کسب مزیت رقابتی پایدار را می دهد.</a:t>
            </a:r>
            <a:endParaRPr lang="en-US" sz="3200" dirty="0">
              <a:cs typeface="B Titr" panose="00000700000000000000" pitchFamily="2" charset="-78"/>
            </a:endParaRPr>
          </a:p>
        </p:txBody>
      </p:sp>
      <p:sp>
        <p:nvSpPr>
          <p:cNvPr id="19" name="Title 2"/>
          <p:cNvSpPr txBox="1">
            <a:spLocks/>
          </p:cNvSpPr>
          <p:nvPr/>
        </p:nvSpPr>
        <p:spPr>
          <a:xfrm>
            <a:off x="3449296" y="2889612"/>
            <a:ext cx="3464667" cy="1143000"/>
          </a:xfrm>
          <a:prstGeom prst="rect">
            <a:avLst/>
          </a:prstGeom>
          <a:solidFill>
            <a:schemeClr val="accent4">
              <a:lumMod val="60000"/>
              <a:lumOff val="40000"/>
            </a:schemeClr>
          </a:solidFill>
          <a:ln>
            <a:solidFill>
              <a:schemeClr val="accent5">
                <a:lumMod val="50000"/>
              </a:schemeClr>
            </a:solidFill>
          </a:ln>
        </p:spPr>
        <p:txBody>
          <a:bodyPr vert="horz" rtlCol="0"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rtl="1"/>
            <a:r>
              <a:rPr lang="fa-IR" sz="2400" dirty="0" smtClean="0">
                <a:cs typeface="B Titr" panose="00000700000000000000" pitchFamily="2" charset="-78"/>
              </a:rPr>
              <a:t>ویژگی های منحصر بفرد</a:t>
            </a:r>
          </a:p>
          <a:p>
            <a:pPr algn="ctr" rtl="1"/>
            <a:r>
              <a:rPr lang="fa-IR" sz="2400" dirty="0" smtClean="0">
                <a:cs typeface="B Titr" panose="00000700000000000000" pitchFamily="2" charset="-78"/>
              </a:rPr>
              <a:t> بخش خدمات</a:t>
            </a:r>
            <a:endParaRPr lang="en-US" sz="2400" dirty="0">
              <a:cs typeface="B Titr" panose="00000700000000000000" pitchFamily="2" charset="-78"/>
            </a:endParaRPr>
          </a:p>
        </p:txBody>
      </p:sp>
      <p:sp>
        <p:nvSpPr>
          <p:cNvPr id="23" name="Content Placeholder 1"/>
          <p:cNvSpPr txBox="1">
            <a:spLocks/>
          </p:cNvSpPr>
          <p:nvPr/>
        </p:nvSpPr>
        <p:spPr>
          <a:xfrm>
            <a:off x="1889789" y="3891145"/>
            <a:ext cx="6583680" cy="4525963"/>
          </a:xfrm>
          <a:prstGeom prst="rect">
            <a:avLst/>
          </a:prstGeom>
          <a:solidFill>
            <a:schemeClr val="tx2">
              <a:lumMod val="10000"/>
              <a:lumOff val="90000"/>
            </a:schemeClr>
          </a:solidFill>
          <a:ln>
            <a:solidFill>
              <a:schemeClr val="accent5">
                <a:lumMod val="50000"/>
              </a:schemeClr>
            </a:solidFill>
          </a:ln>
        </p:spPr>
        <p:txBody>
          <a:bodyPr vert="horz">
            <a:no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just" rtl="1">
              <a:lnSpc>
                <a:spcPct val="150000"/>
              </a:lnSpc>
              <a:buFont typeface="Wingdings" panose="05000000000000000000" pitchFamily="2" charset="2"/>
              <a:buChar char="ü"/>
            </a:pPr>
            <a:r>
              <a:rPr lang="fa-IR" sz="3200" dirty="0" smtClean="0">
                <a:cs typeface="B Titr" panose="00000700000000000000" pitchFamily="2" charset="-78"/>
              </a:rPr>
              <a:t>ویژگی هایی که چالش های خاص خود را ایجاد می کند.</a:t>
            </a:r>
          </a:p>
          <a:p>
            <a:pPr algn="r" rtl="1">
              <a:lnSpc>
                <a:spcPct val="150000"/>
              </a:lnSpc>
              <a:buFont typeface="Wingdings" panose="05000000000000000000" pitchFamily="2" charset="2"/>
              <a:buChar char="ü"/>
            </a:pPr>
            <a:endParaRPr lang="fa-IR" sz="3200" dirty="0">
              <a:cs typeface="B Titr" panose="00000700000000000000" pitchFamily="2" charset="-78"/>
            </a:endParaRPr>
          </a:p>
          <a:p>
            <a:pPr algn="just" rtl="1">
              <a:lnSpc>
                <a:spcPct val="150000"/>
              </a:lnSpc>
              <a:buFont typeface="Wingdings" panose="05000000000000000000" pitchFamily="2" charset="2"/>
              <a:buChar char="ü"/>
            </a:pPr>
            <a:r>
              <a:rPr lang="fa-IR" sz="3200" dirty="0" smtClean="0">
                <a:cs typeface="B Titr" panose="00000700000000000000" pitchFamily="2" charset="-78"/>
              </a:rPr>
              <a:t>مدیران این بخش باید دیدگاه متفاوتی را برای تنظیم و اجرای ساختارها و استراتژی ها توسعه دهند.</a:t>
            </a:r>
          </a:p>
        </p:txBody>
      </p:sp>
    </p:spTree>
    <p:extLst>
      <p:ext uri="{BB962C8B-B14F-4D97-AF65-F5344CB8AC3E}">
        <p14:creationId xmlns:p14="http://schemas.microsoft.com/office/powerpoint/2010/main" val="9083922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8">
                                            <p:bg/>
                                          </p:spTgt>
                                        </p:tgtEl>
                                        <p:attrNameLst>
                                          <p:attrName>style.visibility</p:attrName>
                                        </p:attrNameLst>
                                      </p:cBhvr>
                                      <p:to>
                                        <p:strVal val="visible"/>
                                      </p:to>
                                    </p:set>
                                    <p:anim calcmode="lin" valueType="num">
                                      <p:cBhvr>
                                        <p:cTn id="12" dur="1000" fill="hold"/>
                                        <p:tgtEl>
                                          <p:spTgt spid="18">
                                            <p:bg/>
                                          </p:spTgt>
                                        </p:tgtEl>
                                        <p:attrNameLst>
                                          <p:attrName>ppt_w</p:attrName>
                                        </p:attrNameLst>
                                      </p:cBhvr>
                                      <p:tavLst>
                                        <p:tav tm="0">
                                          <p:val>
                                            <p:fltVal val="0"/>
                                          </p:val>
                                        </p:tav>
                                        <p:tav tm="100000">
                                          <p:val>
                                            <p:strVal val="#ppt_w"/>
                                          </p:val>
                                        </p:tav>
                                      </p:tavLst>
                                    </p:anim>
                                    <p:anim calcmode="lin" valueType="num">
                                      <p:cBhvr>
                                        <p:cTn id="13" dur="1000" fill="hold"/>
                                        <p:tgtEl>
                                          <p:spTgt spid="18">
                                            <p:bg/>
                                          </p:spTgt>
                                        </p:tgtEl>
                                        <p:attrNameLst>
                                          <p:attrName>ppt_h</p:attrName>
                                        </p:attrNameLst>
                                      </p:cBhvr>
                                      <p:tavLst>
                                        <p:tav tm="0">
                                          <p:val>
                                            <p:fltVal val="0"/>
                                          </p:val>
                                        </p:tav>
                                        <p:tav tm="100000">
                                          <p:val>
                                            <p:strVal val="#ppt_h"/>
                                          </p:val>
                                        </p:tav>
                                      </p:tavLst>
                                    </p:anim>
                                    <p:anim calcmode="lin" valueType="num">
                                      <p:cBhvr>
                                        <p:cTn id="14" dur="1000" fill="hold"/>
                                        <p:tgtEl>
                                          <p:spTgt spid="18">
                                            <p:bg/>
                                          </p:spTgt>
                                        </p:tgtEl>
                                        <p:attrNameLst>
                                          <p:attrName>style.rotation</p:attrName>
                                        </p:attrNameLst>
                                      </p:cBhvr>
                                      <p:tavLst>
                                        <p:tav tm="0">
                                          <p:val>
                                            <p:fltVal val="90"/>
                                          </p:val>
                                        </p:tav>
                                        <p:tav tm="100000">
                                          <p:val>
                                            <p:fltVal val="0"/>
                                          </p:val>
                                        </p:tav>
                                      </p:tavLst>
                                    </p:anim>
                                    <p:animEffect transition="in" filter="fade">
                                      <p:cBhvr>
                                        <p:cTn id="15" dur="1000"/>
                                        <p:tgtEl>
                                          <p:spTgt spid="18">
                                            <p:bg/>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18">
                                            <p:txEl>
                                              <p:pRg st="0" end="0"/>
                                            </p:txEl>
                                          </p:spTgt>
                                        </p:tgtEl>
                                        <p:attrNameLst>
                                          <p:attrName>style.visibility</p:attrName>
                                        </p:attrNameLst>
                                      </p:cBhvr>
                                      <p:to>
                                        <p:strVal val="visible"/>
                                      </p:to>
                                    </p:set>
                                    <p:anim calcmode="lin" valueType="num">
                                      <p:cBhvr>
                                        <p:cTn id="20" dur="1000" fill="hold"/>
                                        <p:tgtEl>
                                          <p:spTgt spid="18">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18">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18">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18">
                                            <p:txEl>
                                              <p:pRg st="0" end="0"/>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18">
                                            <p:txEl>
                                              <p:pRg st="2" end="2"/>
                                            </p:txEl>
                                          </p:spTgt>
                                        </p:tgtEl>
                                        <p:attrNameLst>
                                          <p:attrName>style.visibility</p:attrName>
                                        </p:attrNameLst>
                                      </p:cBhvr>
                                      <p:to>
                                        <p:strVal val="visible"/>
                                      </p:to>
                                    </p:set>
                                    <p:anim calcmode="lin" valueType="num">
                                      <p:cBhvr>
                                        <p:cTn id="28" dur="1000" fill="hold"/>
                                        <p:tgtEl>
                                          <p:spTgt spid="18">
                                            <p:txEl>
                                              <p:pRg st="2" end="2"/>
                                            </p:txEl>
                                          </p:spTgt>
                                        </p:tgtEl>
                                        <p:attrNameLst>
                                          <p:attrName>ppt_w</p:attrName>
                                        </p:attrNameLst>
                                      </p:cBhvr>
                                      <p:tavLst>
                                        <p:tav tm="0">
                                          <p:val>
                                            <p:fltVal val="0"/>
                                          </p:val>
                                        </p:tav>
                                        <p:tav tm="100000">
                                          <p:val>
                                            <p:strVal val="#ppt_w"/>
                                          </p:val>
                                        </p:tav>
                                      </p:tavLst>
                                    </p:anim>
                                    <p:anim calcmode="lin" valueType="num">
                                      <p:cBhvr>
                                        <p:cTn id="29" dur="1000" fill="hold"/>
                                        <p:tgtEl>
                                          <p:spTgt spid="18">
                                            <p:txEl>
                                              <p:pRg st="2" end="2"/>
                                            </p:txEl>
                                          </p:spTgt>
                                        </p:tgtEl>
                                        <p:attrNameLst>
                                          <p:attrName>ppt_h</p:attrName>
                                        </p:attrNameLst>
                                      </p:cBhvr>
                                      <p:tavLst>
                                        <p:tav tm="0">
                                          <p:val>
                                            <p:fltVal val="0"/>
                                          </p:val>
                                        </p:tav>
                                        <p:tav tm="100000">
                                          <p:val>
                                            <p:strVal val="#ppt_h"/>
                                          </p:val>
                                        </p:tav>
                                      </p:tavLst>
                                    </p:anim>
                                    <p:anim calcmode="lin" valueType="num">
                                      <p:cBhvr>
                                        <p:cTn id="30" dur="1000" fill="hold"/>
                                        <p:tgtEl>
                                          <p:spTgt spid="18">
                                            <p:txEl>
                                              <p:pRg st="2" end="2"/>
                                            </p:txEl>
                                          </p:spTgt>
                                        </p:tgtEl>
                                        <p:attrNameLst>
                                          <p:attrName>style.rotation</p:attrName>
                                        </p:attrNameLst>
                                      </p:cBhvr>
                                      <p:tavLst>
                                        <p:tav tm="0">
                                          <p:val>
                                            <p:fltVal val="90"/>
                                          </p:val>
                                        </p:tav>
                                        <p:tav tm="100000">
                                          <p:val>
                                            <p:fltVal val="0"/>
                                          </p:val>
                                        </p:tav>
                                      </p:tavLst>
                                    </p:anim>
                                    <p:animEffect transition="in" filter="fade">
                                      <p:cBhvr>
                                        <p:cTn id="31" dur="1000"/>
                                        <p:tgtEl>
                                          <p:spTgt spid="18">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18">
                                            <p:txEl>
                                              <p:pRg st="4" end="4"/>
                                            </p:txEl>
                                          </p:spTgt>
                                        </p:tgtEl>
                                        <p:attrNameLst>
                                          <p:attrName>style.visibility</p:attrName>
                                        </p:attrNameLst>
                                      </p:cBhvr>
                                      <p:to>
                                        <p:strVal val="visible"/>
                                      </p:to>
                                    </p:set>
                                    <p:anim calcmode="lin" valueType="num">
                                      <p:cBhvr>
                                        <p:cTn id="36" dur="1000" fill="hold"/>
                                        <p:tgtEl>
                                          <p:spTgt spid="18">
                                            <p:txEl>
                                              <p:pRg st="4" end="4"/>
                                            </p:txEl>
                                          </p:spTgt>
                                        </p:tgtEl>
                                        <p:attrNameLst>
                                          <p:attrName>ppt_w</p:attrName>
                                        </p:attrNameLst>
                                      </p:cBhvr>
                                      <p:tavLst>
                                        <p:tav tm="0">
                                          <p:val>
                                            <p:fltVal val="0"/>
                                          </p:val>
                                        </p:tav>
                                        <p:tav tm="100000">
                                          <p:val>
                                            <p:strVal val="#ppt_w"/>
                                          </p:val>
                                        </p:tav>
                                      </p:tavLst>
                                    </p:anim>
                                    <p:anim calcmode="lin" valueType="num">
                                      <p:cBhvr>
                                        <p:cTn id="37" dur="1000" fill="hold"/>
                                        <p:tgtEl>
                                          <p:spTgt spid="18">
                                            <p:txEl>
                                              <p:pRg st="4" end="4"/>
                                            </p:txEl>
                                          </p:spTgt>
                                        </p:tgtEl>
                                        <p:attrNameLst>
                                          <p:attrName>ppt_h</p:attrName>
                                        </p:attrNameLst>
                                      </p:cBhvr>
                                      <p:tavLst>
                                        <p:tav tm="0">
                                          <p:val>
                                            <p:fltVal val="0"/>
                                          </p:val>
                                        </p:tav>
                                        <p:tav tm="100000">
                                          <p:val>
                                            <p:strVal val="#ppt_h"/>
                                          </p:val>
                                        </p:tav>
                                      </p:tavLst>
                                    </p:anim>
                                    <p:anim calcmode="lin" valueType="num">
                                      <p:cBhvr>
                                        <p:cTn id="38" dur="1000" fill="hold"/>
                                        <p:tgtEl>
                                          <p:spTgt spid="18">
                                            <p:txEl>
                                              <p:pRg st="4" end="4"/>
                                            </p:txEl>
                                          </p:spTgt>
                                        </p:tgtEl>
                                        <p:attrNameLst>
                                          <p:attrName>style.rotation</p:attrName>
                                        </p:attrNameLst>
                                      </p:cBhvr>
                                      <p:tavLst>
                                        <p:tav tm="0">
                                          <p:val>
                                            <p:fltVal val="90"/>
                                          </p:val>
                                        </p:tav>
                                        <p:tav tm="100000">
                                          <p:val>
                                            <p:fltVal val="0"/>
                                          </p:val>
                                        </p:tav>
                                      </p:tavLst>
                                    </p:anim>
                                    <p:animEffect transition="in" filter="fade">
                                      <p:cBhvr>
                                        <p:cTn id="39" dur="1000"/>
                                        <p:tgtEl>
                                          <p:spTgt spid="18">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barn(inVertical)">
                                      <p:cBhvr>
                                        <p:cTn id="44" dur="500"/>
                                        <p:tgtEl>
                                          <p:spTgt spid="19"/>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1000" fill="hold"/>
                                        <p:tgtEl>
                                          <p:spTgt spid="23"/>
                                        </p:tgtEl>
                                        <p:attrNameLst>
                                          <p:attrName>ppt_w</p:attrName>
                                        </p:attrNameLst>
                                      </p:cBhvr>
                                      <p:tavLst>
                                        <p:tav tm="0">
                                          <p:val>
                                            <p:fltVal val="0"/>
                                          </p:val>
                                        </p:tav>
                                        <p:tav tm="100000">
                                          <p:val>
                                            <p:strVal val="#ppt_w"/>
                                          </p:val>
                                        </p:tav>
                                      </p:tavLst>
                                    </p:anim>
                                    <p:anim calcmode="lin" valueType="num">
                                      <p:cBhvr>
                                        <p:cTn id="50" dur="1000" fill="hold"/>
                                        <p:tgtEl>
                                          <p:spTgt spid="23"/>
                                        </p:tgtEl>
                                        <p:attrNameLst>
                                          <p:attrName>ppt_h</p:attrName>
                                        </p:attrNameLst>
                                      </p:cBhvr>
                                      <p:tavLst>
                                        <p:tav tm="0">
                                          <p:val>
                                            <p:fltVal val="0"/>
                                          </p:val>
                                        </p:tav>
                                        <p:tav tm="100000">
                                          <p:val>
                                            <p:strVal val="#ppt_h"/>
                                          </p:val>
                                        </p:tav>
                                      </p:tavLst>
                                    </p:anim>
                                    <p:anim calcmode="lin" valueType="num">
                                      <p:cBhvr>
                                        <p:cTn id="51" dur="1000" fill="hold"/>
                                        <p:tgtEl>
                                          <p:spTgt spid="23"/>
                                        </p:tgtEl>
                                        <p:attrNameLst>
                                          <p:attrName>style.rotation</p:attrName>
                                        </p:attrNameLst>
                                      </p:cBhvr>
                                      <p:tavLst>
                                        <p:tav tm="0">
                                          <p:val>
                                            <p:fltVal val="90"/>
                                          </p:val>
                                        </p:tav>
                                        <p:tav tm="100000">
                                          <p:val>
                                            <p:fltVal val="0"/>
                                          </p:val>
                                        </p:tav>
                                      </p:tavLst>
                                    </p:anim>
                                    <p:animEffect transition="in" filter="fade">
                                      <p:cBhvr>
                                        <p:cTn id="52"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build="p" animBg="1"/>
      <p:bldP spid="19" grpId="0"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59" y="97165"/>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3870959" y="881995"/>
            <a:ext cx="9419018" cy="707886"/>
          </a:xfrm>
          <a:prstGeom prst="rect">
            <a:avLst/>
          </a:prstGeom>
          <a:noFill/>
        </p:spPr>
        <p:txBody>
          <a:bodyPr wrap="square" rtlCol="0">
            <a:spAutoFit/>
          </a:bodyPr>
          <a:lstStyle/>
          <a:p>
            <a:pPr algn="ctr"/>
            <a:r>
              <a:rPr lang="fa-IR" sz="4000" dirty="0" smtClean="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4-3-1 ویژگی های کلی شرکت های خدماتی</a:t>
            </a:r>
            <a:endParaRPr lang="ru-RU" sz="40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2988612282"/>
              </p:ext>
            </p:extLst>
          </p:nvPr>
        </p:nvGraphicFramePr>
        <p:xfrm>
          <a:off x="1767839" y="811807"/>
          <a:ext cx="14894559" cy="9426500"/>
        </p:xfrm>
        <a:graphic>
          <a:graphicData uri="http://schemas.openxmlformats.org/drawingml/2006/table">
            <a:tbl>
              <a:tblPr rtl="1" firstRow="1" bandRow="1">
                <a:tableStyleId>{21E4AEA4-8DFA-4A89-87EB-49C32662AFE0}</a:tableStyleId>
              </a:tblPr>
              <a:tblGrid>
                <a:gridCol w="5471884">
                  <a:extLst>
                    <a:ext uri="{9D8B030D-6E8A-4147-A177-3AD203B41FA5}">
                      <a16:colId xmlns:a16="http://schemas.microsoft.com/office/drawing/2014/main" xmlns="" val="590339716"/>
                    </a:ext>
                  </a:extLst>
                </a:gridCol>
                <a:gridCol w="4067957">
                  <a:extLst>
                    <a:ext uri="{9D8B030D-6E8A-4147-A177-3AD203B41FA5}">
                      <a16:colId xmlns:a16="http://schemas.microsoft.com/office/drawing/2014/main" xmlns="" val="2685721350"/>
                    </a:ext>
                  </a:extLst>
                </a:gridCol>
                <a:gridCol w="5354718">
                  <a:extLst>
                    <a:ext uri="{9D8B030D-6E8A-4147-A177-3AD203B41FA5}">
                      <a16:colId xmlns:a16="http://schemas.microsoft.com/office/drawing/2014/main" xmlns="" val="288304951"/>
                    </a:ext>
                  </a:extLst>
                </a:gridCol>
              </a:tblGrid>
              <a:tr h="5987049">
                <a:tc>
                  <a:txBody>
                    <a:bodyPr/>
                    <a:lstStyle/>
                    <a:p>
                      <a:pPr rtl="1"/>
                      <a:endParaRPr lang="fa-IR" b="1" dirty="0">
                        <a:solidFill>
                          <a:schemeClr val="accent5">
                            <a:lumMod val="50000"/>
                          </a:schemeClr>
                        </a:solidFill>
                      </a:endParaRPr>
                    </a:p>
                  </a:txBody>
                  <a:tcPr/>
                </a:tc>
                <a:tc>
                  <a:txBody>
                    <a:bodyPr/>
                    <a:lstStyle/>
                    <a:p>
                      <a:pPr rtl="1"/>
                      <a:endParaRPr lang="fa-IR" b="1" dirty="0">
                        <a:solidFill>
                          <a:schemeClr val="accent5">
                            <a:lumMod val="50000"/>
                          </a:schemeClr>
                        </a:solidFill>
                      </a:endParaRPr>
                    </a:p>
                  </a:txBody>
                  <a:tcPr/>
                </a:tc>
                <a:tc>
                  <a:txBody>
                    <a:bodyPr/>
                    <a:lstStyle/>
                    <a:p>
                      <a:pPr rtl="1"/>
                      <a:endParaRPr lang="fa-IR" b="1" dirty="0">
                        <a:solidFill>
                          <a:schemeClr val="accent5">
                            <a:lumMod val="50000"/>
                          </a:schemeClr>
                        </a:solidFill>
                      </a:endParaRPr>
                    </a:p>
                  </a:txBody>
                  <a:tcPr/>
                </a:tc>
                <a:extLst>
                  <a:ext uri="{0D108BD9-81ED-4DB2-BD59-A6C34878D82A}">
                    <a16:rowId xmlns:a16="http://schemas.microsoft.com/office/drawing/2014/main" xmlns="" val="279550949"/>
                  </a:ext>
                </a:extLst>
              </a:tr>
              <a:tr h="3439451">
                <a:tc>
                  <a:txBody>
                    <a:bodyPr/>
                    <a:lstStyle/>
                    <a:p>
                      <a:pPr algn="ctr" rtl="1"/>
                      <a:r>
                        <a:rPr lang="fa-IR" sz="2400" b="1" dirty="0" smtClean="0">
                          <a:solidFill>
                            <a:schemeClr val="accent5">
                              <a:lumMod val="50000"/>
                            </a:schemeClr>
                          </a:solidFill>
                          <a:cs typeface="B Compset" panose="00000400000000000000" pitchFamily="2" charset="-78"/>
                        </a:rPr>
                        <a:t> </a:t>
                      </a:r>
                      <a:r>
                        <a:rPr lang="fa-IR" sz="3200" b="1" dirty="0" smtClean="0">
                          <a:solidFill>
                            <a:schemeClr val="tx1"/>
                          </a:solidFill>
                          <a:cs typeface="B Compset" panose="00000400000000000000" pitchFamily="2" charset="-78"/>
                        </a:rPr>
                        <a:t>محصولات:</a:t>
                      </a:r>
                      <a:endParaRPr lang="fa-IR" sz="2400" b="1" baseline="0" dirty="0" smtClean="0">
                        <a:solidFill>
                          <a:schemeClr val="tx1"/>
                        </a:solidFill>
                        <a:cs typeface="B Compset" panose="00000400000000000000" pitchFamily="2" charset="-78"/>
                      </a:endParaRPr>
                    </a:p>
                    <a:p>
                      <a:pPr algn="ctr" rtl="1"/>
                      <a:r>
                        <a:rPr lang="fa-IR" sz="2400" b="1" baseline="0" dirty="0" smtClean="0">
                          <a:solidFill>
                            <a:schemeClr val="accent5">
                              <a:lumMod val="50000"/>
                            </a:schemeClr>
                          </a:solidFill>
                          <a:cs typeface="B Compset" panose="00000400000000000000" pitchFamily="2" charset="-78"/>
                        </a:rPr>
                        <a:t> تولید کننده های نوشیدنی</a:t>
                      </a:r>
                    </a:p>
                    <a:p>
                      <a:pPr algn="ctr" rtl="1"/>
                      <a:r>
                        <a:rPr lang="fa-IR" sz="2400" b="1" baseline="0" dirty="0" smtClean="0">
                          <a:solidFill>
                            <a:schemeClr val="accent5">
                              <a:lumMod val="50000"/>
                            </a:schemeClr>
                          </a:solidFill>
                          <a:cs typeface="B Compset" panose="00000400000000000000" pitchFamily="2" charset="-78"/>
                        </a:rPr>
                        <a:t> شرکت های فولاد  </a:t>
                      </a:r>
                    </a:p>
                    <a:p>
                      <a:pPr algn="ctr" rtl="1"/>
                      <a:r>
                        <a:rPr lang="fa-IR" sz="2400" b="1" dirty="0" smtClean="0">
                          <a:solidFill>
                            <a:schemeClr val="accent5">
                              <a:lumMod val="50000"/>
                            </a:schemeClr>
                          </a:solidFill>
                          <a:cs typeface="B Compset" panose="00000400000000000000" pitchFamily="2" charset="-78"/>
                        </a:rPr>
                        <a:t>خودروسازها  </a:t>
                      </a:r>
                    </a:p>
                    <a:p>
                      <a:pPr algn="ctr" rtl="1"/>
                      <a:r>
                        <a:rPr lang="fa-IR" sz="2400" b="1" dirty="0" smtClean="0">
                          <a:solidFill>
                            <a:schemeClr val="accent5">
                              <a:lumMod val="50000"/>
                            </a:schemeClr>
                          </a:solidFill>
                          <a:cs typeface="B Compset" panose="00000400000000000000" pitchFamily="2" charset="-78"/>
                        </a:rPr>
                        <a:t>شرکت های معدنی     </a:t>
                      </a:r>
                    </a:p>
                    <a:p>
                      <a:pPr algn="ctr" rtl="1"/>
                      <a:r>
                        <a:rPr lang="fa-IR" sz="2400" b="1" dirty="0" smtClean="0">
                          <a:solidFill>
                            <a:schemeClr val="accent5">
                              <a:lumMod val="50000"/>
                            </a:schemeClr>
                          </a:solidFill>
                          <a:cs typeface="B Compset" panose="00000400000000000000" pitchFamily="2" charset="-78"/>
                        </a:rPr>
                        <a:t>    شرکت های گوشی تلفن همراه</a:t>
                      </a:r>
                      <a:endParaRPr lang="fa-IR" sz="2400" b="1" dirty="0">
                        <a:solidFill>
                          <a:schemeClr val="accent5">
                            <a:lumMod val="50000"/>
                          </a:schemeClr>
                        </a:solidFill>
                        <a:cs typeface="B Compset" panose="00000400000000000000" pitchFamily="2" charset="-78"/>
                      </a:endParaRPr>
                    </a:p>
                  </a:txBody>
                  <a:tcPr/>
                </a:tc>
                <a:tc>
                  <a:txBody>
                    <a:bodyPr/>
                    <a:lstStyle/>
                    <a:p>
                      <a:pPr marL="0" marR="0" indent="0" algn="ctr" defTabSz="1371600" rtl="1" eaLnBrk="1" fontAlgn="auto" latinLnBrk="0" hangingPunct="1">
                        <a:lnSpc>
                          <a:spcPct val="100000"/>
                        </a:lnSpc>
                        <a:spcBef>
                          <a:spcPts val="0"/>
                        </a:spcBef>
                        <a:spcAft>
                          <a:spcPts val="0"/>
                        </a:spcAft>
                        <a:buClrTx/>
                        <a:buSzTx/>
                        <a:buFontTx/>
                        <a:buNone/>
                        <a:tabLst/>
                        <a:defRPr/>
                      </a:pPr>
                      <a:r>
                        <a:rPr lang="fa-IR" sz="3200" b="1" dirty="0" smtClean="0">
                          <a:solidFill>
                            <a:schemeClr val="tx1"/>
                          </a:solidFill>
                          <a:cs typeface="B Compset" panose="00000400000000000000" pitchFamily="2" charset="-78"/>
                        </a:rPr>
                        <a:t>محصولات</a:t>
                      </a:r>
                      <a:r>
                        <a:rPr lang="fa-IR" sz="3200" b="1" baseline="0" dirty="0" smtClean="0">
                          <a:solidFill>
                            <a:schemeClr val="tx1"/>
                          </a:solidFill>
                          <a:cs typeface="B Compset" panose="00000400000000000000" pitchFamily="2" charset="-78"/>
                        </a:rPr>
                        <a:t> و خدمات :</a:t>
                      </a:r>
                      <a:endParaRPr lang="fa-IR" sz="3200" b="1" dirty="0" smtClean="0">
                        <a:solidFill>
                          <a:schemeClr val="tx1"/>
                        </a:solidFill>
                        <a:cs typeface="B Compset" panose="00000400000000000000" pitchFamily="2" charset="-78"/>
                      </a:endParaRPr>
                    </a:p>
                    <a:p>
                      <a:pPr algn="ctr" rtl="1"/>
                      <a:r>
                        <a:rPr lang="fa-IR" sz="2800" b="1" baseline="0" dirty="0" smtClean="0">
                          <a:solidFill>
                            <a:schemeClr val="accent5">
                              <a:lumMod val="50000"/>
                            </a:schemeClr>
                          </a:solidFill>
                          <a:cs typeface="B Compset" panose="00000400000000000000" pitchFamily="2" charset="-78"/>
                        </a:rPr>
                        <a:t>رستوران ها                                        لوازم آرایشی </a:t>
                      </a:r>
                    </a:p>
                    <a:p>
                      <a:pPr algn="ctr" rtl="1"/>
                      <a:r>
                        <a:rPr lang="fa-IR" sz="2800" b="1" dirty="0" smtClean="0">
                          <a:solidFill>
                            <a:schemeClr val="accent5">
                              <a:lumMod val="50000"/>
                            </a:schemeClr>
                          </a:solidFill>
                          <a:cs typeface="B Compset" panose="00000400000000000000" pitchFamily="2" charset="-78"/>
                        </a:rPr>
                        <a:t>املاک</a:t>
                      </a:r>
                      <a:r>
                        <a:rPr lang="fa-IR" sz="2800" b="1" baseline="0" dirty="0" smtClean="0">
                          <a:solidFill>
                            <a:schemeClr val="accent5">
                              <a:lumMod val="50000"/>
                            </a:schemeClr>
                          </a:solidFill>
                          <a:cs typeface="B Compset" panose="00000400000000000000" pitchFamily="2" charset="-78"/>
                        </a:rPr>
                        <a:t> و مستغلات  </a:t>
                      </a:r>
                    </a:p>
                    <a:p>
                      <a:pPr algn="ctr" rtl="1"/>
                      <a:r>
                        <a:rPr lang="fa-IR" sz="2800" b="1" dirty="0" smtClean="0">
                          <a:solidFill>
                            <a:schemeClr val="accent5">
                              <a:lumMod val="50000"/>
                            </a:schemeClr>
                          </a:solidFill>
                          <a:cs typeface="B Compset" panose="00000400000000000000" pitchFamily="2" charset="-78"/>
                        </a:rPr>
                        <a:t>کارگزاران بورس</a:t>
                      </a:r>
                    </a:p>
                    <a:p>
                      <a:pPr algn="ctr" rtl="1"/>
                      <a:r>
                        <a:rPr lang="fa-IR" sz="2800" b="1" dirty="0" smtClean="0">
                          <a:solidFill>
                            <a:schemeClr val="accent5">
                              <a:lumMod val="50000"/>
                            </a:schemeClr>
                          </a:solidFill>
                          <a:cs typeface="B Compset" panose="00000400000000000000" pitchFamily="2" charset="-78"/>
                        </a:rPr>
                        <a:t>خرده فروشی ها </a:t>
                      </a:r>
                      <a:endParaRPr lang="fa-IR" sz="2800" b="1" baseline="0" dirty="0" smtClean="0">
                        <a:solidFill>
                          <a:schemeClr val="accent5">
                            <a:lumMod val="50000"/>
                          </a:schemeClr>
                        </a:solidFill>
                        <a:cs typeface="B Compset" panose="00000400000000000000" pitchFamily="2" charset="-78"/>
                      </a:endParaRPr>
                    </a:p>
                    <a:p>
                      <a:pPr algn="ctr" rtl="1"/>
                      <a:endParaRPr lang="fa-IR" sz="2400" b="1" dirty="0">
                        <a:solidFill>
                          <a:schemeClr val="accent5">
                            <a:lumMod val="50000"/>
                          </a:schemeClr>
                        </a:solidFill>
                        <a:cs typeface="B Compset" panose="00000400000000000000" pitchFamily="2" charset="-78"/>
                      </a:endParaRPr>
                    </a:p>
                  </a:txBody>
                  <a:tcPr/>
                </a:tc>
                <a:tc>
                  <a:txBody>
                    <a:bodyPr/>
                    <a:lstStyle/>
                    <a:p>
                      <a:pPr marL="0" marR="0" indent="0" algn="ctr" defTabSz="1371600" rtl="1" eaLnBrk="1" fontAlgn="auto" latinLnBrk="0" hangingPunct="1">
                        <a:lnSpc>
                          <a:spcPct val="100000"/>
                        </a:lnSpc>
                        <a:spcBef>
                          <a:spcPts val="0"/>
                        </a:spcBef>
                        <a:spcAft>
                          <a:spcPts val="0"/>
                        </a:spcAft>
                        <a:buClrTx/>
                        <a:buSzTx/>
                        <a:buFontTx/>
                        <a:buNone/>
                        <a:tabLst/>
                        <a:defRPr/>
                      </a:pPr>
                      <a:r>
                        <a:rPr lang="fa-IR" sz="3600" b="1" baseline="0" dirty="0" smtClean="0">
                          <a:solidFill>
                            <a:schemeClr val="tx1"/>
                          </a:solidFill>
                          <a:cs typeface="B Compset" panose="00000400000000000000" pitchFamily="2" charset="-78"/>
                        </a:rPr>
                        <a:t>خدمات:</a:t>
                      </a:r>
                      <a:endParaRPr lang="fa-IR" sz="2400" b="1" baseline="0" dirty="0" smtClean="0">
                        <a:solidFill>
                          <a:schemeClr val="tx1"/>
                        </a:solidFill>
                        <a:cs typeface="B Compset" panose="00000400000000000000" pitchFamily="2" charset="-78"/>
                      </a:endParaRPr>
                    </a:p>
                    <a:p>
                      <a:pPr marL="0" marR="0" indent="0" algn="ctr" defTabSz="1371600" rtl="1" eaLnBrk="1" fontAlgn="auto" latinLnBrk="0" hangingPunct="1">
                        <a:lnSpc>
                          <a:spcPct val="100000"/>
                        </a:lnSpc>
                        <a:spcBef>
                          <a:spcPts val="0"/>
                        </a:spcBef>
                        <a:spcAft>
                          <a:spcPts val="0"/>
                        </a:spcAft>
                        <a:buClrTx/>
                        <a:buSzTx/>
                        <a:buFontTx/>
                        <a:buNone/>
                        <a:tabLst/>
                        <a:defRPr/>
                      </a:pPr>
                      <a:r>
                        <a:rPr lang="fa-IR" sz="2400" b="1" baseline="0" dirty="0" smtClean="0">
                          <a:solidFill>
                            <a:schemeClr val="accent5">
                              <a:lumMod val="50000"/>
                            </a:schemeClr>
                          </a:solidFill>
                          <a:cs typeface="B Compset" panose="00000400000000000000" pitchFamily="2" charset="-78"/>
                        </a:rPr>
                        <a:t>خطوط هواپیمایی</a:t>
                      </a:r>
                    </a:p>
                    <a:p>
                      <a:pPr marL="0" marR="0" indent="0" algn="ctr" defTabSz="1371600" rtl="1" eaLnBrk="1" fontAlgn="auto" latinLnBrk="0" hangingPunct="1">
                        <a:lnSpc>
                          <a:spcPct val="100000"/>
                        </a:lnSpc>
                        <a:spcBef>
                          <a:spcPts val="0"/>
                        </a:spcBef>
                        <a:spcAft>
                          <a:spcPts val="0"/>
                        </a:spcAft>
                        <a:buClrTx/>
                        <a:buSzTx/>
                        <a:buFontTx/>
                        <a:buNone/>
                        <a:tabLst/>
                        <a:defRPr/>
                      </a:pPr>
                      <a:r>
                        <a:rPr lang="fa-IR" sz="2400" b="1" baseline="0" dirty="0" smtClean="0">
                          <a:solidFill>
                            <a:schemeClr val="accent5">
                              <a:lumMod val="50000"/>
                            </a:schemeClr>
                          </a:solidFill>
                          <a:cs typeface="B Compset" panose="00000400000000000000" pitchFamily="2" charset="-78"/>
                        </a:rPr>
                        <a:t>هتل ها</a:t>
                      </a:r>
                      <a:endParaRPr lang="fa-IR" sz="2400" b="1" dirty="0" smtClean="0">
                        <a:solidFill>
                          <a:schemeClr val="accent5">
                            <a:lumMod val="50000"/>
                          </a:schemeClr>
                        </a:solidFill>
                        <a:cs typeface="B Compset" panose="00000400000000000000" pitchFamily="2" charset="-78"/>
                      </a:endParaRPr>
                    </a:p>
                    <a:p>
                      <a:pPr marL="0" marR="0" indent="0" algn="ctr" defTabSz="1371600" rtl="1" eaLnBrk="1" fontAlgn="auto" latinLnBrk="0" hangingPunct="1">
                        <a:lnSpc>
                          <a:spcPct val="100000"/>
                        </a:lnSpc>
                        <a:spcBef>
                          <a:spcPts val="0"/>
                        </a:spcBef>
                        <a:spcAft>
                          <a:spcPts val="0"/>
                        </a:spcAft>
                        <a:buClrTx/>
                        <a:buSzTx/>
                        <a:buFontTx/>
                        <a:buNone/>
                        <a:tabLst/>
                        <a:defRPr/>
                      </a:pPr>
                      <a:r>
                        <a:rPr lang="fa-IR" sz="2400" b="1" baseline="0" dirty="0" smtClean="0">
                          <a:solidFill>
                            <a:schemeClr val="accent5">
                              <a:lumMod val="50000"/>
                            </a:schemeClr>
                          </a:solidFill>
                          <a:cs typeface="B Compset" panose="00000400000000000000" pitchFamily="2" charset="-78"/>
                        </a:rPr>
                        <a:t>مشاوران</a:t>
                      </a:r>
                      <a:endParaRPr lang="fa-IR" sz="2400" b="1" dirty="0" smtClean="0">
                        <a:solidFill>
                          <a:schemeClr val="accent5">
                            <a:lumMod val="50000"/>
                          </a:schemeClr>
                        </a:solidFill>
                        <a:cs typeface="B Compset" panose="00000400000000000000" pitchFamily="2" charset="-78"/>
                      </a:endParaRPr>
                    </a:p>
                    <a:p>
                      <a:pPr marL="0" marR="0" indent="0" algn="ctr" defTabSz="1371600" rtl="1" eaLnBrk="1" fontAlgn="auto" latinLnBrk="0" hangingPunct="1">
                        <a:lnSpc>
                          <a:spcPct val="100000"/>
                        </a:lnSpc>
                        <a:spcBef>
                          <a:spcPts val="0"/>
                        </a:spcBef>
                        <a:spcAft>
                          <a:spcPts val="0"/>
                        </a:spcAft>
                        <a:buClrTx/>
                        <a:buSzTx/>
                        <a:buFontTx/>
                        <a:buNone/>
                        <a:tabLst/>
                        <a:defRPr/>
                      </a:pPr>
                      <a:r>
                        <a:rPr lang="fa-IR" sz="2400" b="1" dirty="0" smtClean="0">
                          <a:solidFill>
                            <a:schemeClr val="accent5">
                              <a:lumMod val="50000"/>
                            </a:schemeClr>
                          </a:solidFill>
                          <a:cs typeface="B Compset" panose="00000400000000000000" pitchFamily="2" charset="-78"/>
                        </a:rPr>
                        <a:t>خدمات بهداشتی</a:t>
                      </a:r>
                    </a:p>
                    <a:p>
                      <a:pPr marL="0" marR="0" indent="0" algn="ctr" defTabSz="1371600" rtl="1" eaLnBrk="1" fontAlgn="auto" latinLnBrk="0" hangingPunct="1">
                        <a:lnSpc>
                          <a:spcPct val="100000"/>
                        </a:lnSpc>
                        <a:spcBef>
                          <a:spcPts val="0"/>
                        </a:spcBef>
                        <a:spcAft>
                          <a:spcPts val="0"/>
                        </a:spcAft>
                        <a:buClrTx/>
                        <a:buSzTx/>
                        <a:buFontTx/>
                        <a:buNone/>
                        <a:tabLst/>
                        <a:defRPr/>
                      </a:pPr>
                      <a:r>
                        <a:rPr lang="fa-IR" sz="2400" b="1" dirty="0" smtClean="0">
                          <a:solidFill>
                            <a:schemeClr val="accent5">
                              <a:lumMod val="50000"/>
                            </a:schemeClr>
                          </a:solidFill>
                          <a:cs typeface="B Compset" panose="00000400000000000000" pitchFamily="2" charset="-78"/>
                        </a:rPr>
                        <a:t>شرکت های حقوقی</a:t>
                      </a:r>
                    </a:p>
                    <a:p>
                      <a:pPr marL="0" marR="0" indent="0" algn="ctr" defTabSz="1371600" rtl="1" eaLnBrk="1" fontAlgn="auto" latinLnBrk="0" hangingPunct="1">
                        <a:lnSpc>
                          <a:spcPct val="100000"/>
                        </a:lnSpc>
                        <a:spcBef>
                          <a:spcPts val="0"/>
                        </a:spcBef>
                        <a:spcAft>
                          <a:spcPts val="0"/>
                        </a:spcAft>
                        <a:buClrTx/>
                        <a:buSzTx/>
                        <a:buFontTx/>
                        <a:buNone/>
                        <a:tabLst/>
                        <a:defRPr/>
                      </a:pPr>
                      <a:endParaRPr lang="fa-IR" sz="2400" b="1" dirty="0" smtClean="0">
                        <a:solidFill>
                          <a:schemeClr val="accent5">
                            <a:lumMod val="50000"/>
                          </a:schemeClr>
                        </a:solidFill>
                        <a:cs typeface="B Compset" panose="00000400000000000000" pitchFamily="2" charset="-78"/>
                      </a:endParaRPr>
                    </a:p>
                    <a:p>
                      <a:pPr algn="ctr" rtl="1"/>
                      <a:endParaRPr lang="fa-IR" sz="2400" b="1" dirty="0">
                        <a:solidFill>
                          <a:schemeClr val="accent5">
                            <a:lumMod val="50000"/>
                          </a:schemeClr>
                        </a:solidFill>
                        <a:cs typeface="B Compset" panose="00000400000000000000" pitchFamily="2" charset="-78"/>
                      </a:endParaRPr>
                    </a:p>
                  </a:txBody>
                  <a:tcPr/>
                </a:tc>
                <a:extLst>
                  <a:ext uri="{0D108BD9-81ED-4DB2-BD59-A6C34878D82A}">
                    <a16:rowId xmlns:a16="http://schemas.microsoft.com/office/drawing/2014/main" xmlns="" val="2699220942"/>
                  </a:ext>
                </a:extLst>
              </a:tr>
            </a:tbl>
          </a:graphicData>
        </a:graphic>
      </p:graphicFrame>
      <p:cxnSp>
        <p:nvCxnSpPr>
          <p:cNvPr id="4" name="Straight Connector 3"/>
          <p:cNvCxnSpPr/>
          <p:nvPr/>
        </p:nvCxnSpPr>
        <p:spPr>
          <a:xfrm>
            <a:off x="1699225" y="805637"/>
            <a:ext cx="14894559" cy="5965277"/>
          </a:xfrm>
          <a:prstGeom prst="line">
            <a:avLst/>
          </a:prstGeom>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11212287" y="1235938"/>
            <a:ext cx="5450112" cy="3908762"/>
          </a:xfrm>
          <a:prstGeom prst="rect">
            <a:avLst/>
          </a:prstGeom>
        </p:spPr>
        <p:txBody>
          <a:bodyPr wrap="square">
            <a:spAutoFit/>
          </a:bodyPr>
          <a:lstStyle/>
          <a:p>
            <a:pPr algn="ctr" rtl="1"/>
            <a:r>
              <a:rPr lang="fa-IR" sz="3200" b="1" dirty="0">
                <a:solidFill>
                  <a:schemeClr val="accent5">
                    <a:lumMod val="50000"/>
                  </a:schemeClr>
                </a:solidFill>
                <a:cs typeface="B Compset" panose="00000400000000000000" pitchFamily="2" charset="-78"/>
              </a:rPr>
              <a:t> </a:t>
            </a:r>
            <a:r>
              <a:rPr lang="fa-IR" sz="3200" b="1" dirty="0" smtClean="0">
                <a:solidFill>
                  <a:schemeClr val="accent5">
                    <a:lumMod val="50000"/>
                  </a:schemeClr>
                </a:solidFill>
                <a:cs typeface="B Compset" panose="00000400000000000000" pitchFamily="2" charset="-78"/>
              </a:rPr>
              <a:t>   فناوري توليدي</a:t>
            </a:r>
          </a:p>
          <a:p>
            <a:pPr marL="342900" indent="-342900" algn="r" rtl="1">
              <a:buFont typeface="+mj-lt"/>
              <a:buAutoNum type="arabicPeriod"/>
            </a:pPr>
            <a:r>
              <a:rPr lang="fa-IR" sz="2400" b="1" dirty="0" smtClean="0">
                <a:cs typeface="B Compset" panose="00000400000000000000" pitchFamily="2" charset="-78"/>
              </a:rPr>
              <a:t>ستاده </a:t>
            </a:r>
            <a:r>
              <a:rPr lang="fa-IR" sz="2400" b="1" dirty="0">
                <a:cs typeface="B Compset" panose="00000400000000000000" pitchFamily="2" charset="-78"/>
              </a:rPr>
              <a:t>های ملموس</a:t>
            </a:r>
          </a:p>
          <a:p>
            <a:pPr marL="342900" indent="-342900" algn="r" rtl="1">
              <a:buFont typeface="+mj-lt"/>
              <a:buAutoNum type="arabicPeriod"/>
            </a:pPr>
            <a:r>
              <a:rPr lang="fa-IR" sz="2400" b="1" dirty="0">
                <a:cs typeface="B Compset" panose="00000400000000000000" pitchFamily="2" charset="-78"/>
              </a:rPr>
              <a:t>محصولات را می توان برای استفاده در آینده ذخیره کرد.</a:t>
            </a:r>
          </a:p>
          <a:p>
            <a:pPr marL="342900" indent="-342900" algn="r" rtl="1">
              <a:buFont typeface="+mj-lt"/>
              <a:buAutoNum type="arabicPeriod"/>
            </a:pPr>
            <a:r>
              <a:rPr lang="fa-IR" sz="2400" b="1" dirty="0">
                <a:cs typeface="B Compset" panose="00000400000000000000" pitchFamily="2" charset="-78"/>
              </a:rPr>
              <a:t>وابسته به سرمایه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تعاملات مستقیم اندک با مشتریان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اهمیت بسیار کم عامل انسانی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اندازه گیری مستقیم و عینی کیفیت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ارائه ی پاسخ های کندتر،قابل قبول است. </a:t>
            </a:r>
          </a:p>
          <a:p>
            <a:pPr marL="342900" indent="-342900" algn="r" rtl="1">
              <a:buFont typeface="+mj-lt"/>
              <a:buAutoNum type="arabicPeriod"/>
            </a:pPr>
            <a:r>
              <a:rPr lang="fa-IR" sz="2400" b="1" dirty="0" smtClean="0">
                <a:cs typeface="B Compset" panose="00000400000000000000" pitchFamily="2" charset="-78"/>
              </a:rPr>
              <a:t>مکان </a:t>
            </a:r>
            <a:r>
              <a:rPr lang="fa-IR" sz="2400" b="1" dirty="0">
                <a:cs typeface="B Compset" panose="00000400000000000000" pitchFamily="2" charset="-78"/>
              </a:rPr>
              <a:t>ارائه ی خدمات تا حدودی مهم </a:t>
            </a:r>
            <a:r>
              <a:rPr lang="fa-IR" sz="2400" b="1" dirty="0" smtClean="0">
                <a:cs typeface="B Compset" panose="00000400000000000000" pitchFamily="2" charset="-78"/>
              </a:rPr>
              <a:t>است</a:t>
            </a:r>
            <a:endParaRPr lang="fa-IR" sz="2400" b="1" dirty="0">
              <a:cs typeface="B Compset" panose="00000400000000000000" pitchFamily="2" charset="-78"/>
            </a:endParaRPr>
          </a:p>
        </p:txBody>
      </p:sp>
      <p:sp>
        <p:nvSpPr>
          <p:cNvPr id="10" name="TextBox 9"/>
          <p:cNvSpPr txBox="1"/>
          <p:nvPr/>
        </p:nvSpPr>
        <p:spPr>
          <a:xfrm>
            <a:off x="1767839" y="2497108"/>
            <a:ext cx="4371704" cy="4216539"/>
          </a:xfrm>
          <a:prstGeom prst="rect">
            <a:avLst/>
          </a:prstGeom>
          <a:noFill/>
        </p:spPr>
        <p:txBody>
          <a:bodyPr wrap="square" rtlCol="1">
            <a:spAutoFit/>
          </a:bodyPr>
          <a:lstStyle/>
          <a:p>
            <a:pPr algn="ctr" rtl="1"/>
            <a:r>
              <a:rPr lang="fa-IR" sz="2800" b="1" dirty="0" smtClean="0">
                <a:solidFill>
                  <a:schemeClr val="accent5">
                    <a:lumMod val="50000"/>
                  </a:schemeClr>
                </a:solidFill>
                <a:cs typeface="B Titr" panose="00000700000000000000" pitchFamily="2" charset="-78"/>
              </a:rPr>
              <a:t>فن آوری خدماتی</a:t>
            </a:r>
          </a:p>
          <a:p>
            <a:pPr marL="342900" indent="-342900" algn="r" rtl="1">
              <a:buFont typeface="+mj-lt"/>
              <a:buAutoNum type="arabicPeriod"/>
            </a:pPr>
            <a:r>
              <a:rPr lang="fa-IR" sz="2400" b="1" dirty="0" smtClean="0">
                <a:cs typeface="B Compset" panose="00000400000000000000" pitchFamily="2" charset="-78"/>
              </a:rPr>
              <a:t>ستاده </a:t>
            </a:r>
            <a:r>
              <a:rPr lang="fa-IR" sz="2400" b="1" dirty="0">
                <a:cs typeface="B Compset" panose="00000400000000000000" pitchFamily="2" charset="-78"/>
              </a:rPr>
              <a:t>های ناملموس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مصرف همزمان با تولید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وابسته به نیروی کارو دانش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تعاملات زیاد با مشتریان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اهمیت بسیار زیاد عامل انسانی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کیفیت، عاملی است که اندازه گیری آن دشوار است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ارائه ی پاسخ های سریع به مشتریان، ضروری است </a:t>
            </a:r>
            <a:endParaRPr lang="fa-IR" sz="2400" b="1" dirty="0" smtClean="0">
              <a:cs typeface="B Compset" panose="00000400000000000000" pitchFamily="2" charset="-78"/>
            </a:endParaRPr>
          </a:p>
          <a:p>
            <a:pPr marL="342900" indent="-342900" algn="r" rtl="1">
              <a:buFont typeface="+mj-lt"/>
              <a:buAutoNum type="arabicPeriod"/>
            </a:pPr>
            <a:r>
              <a:rPr lang="fa-IR" sz="2400" b="1" dirty="0">
                <a:cs typeface="B Compset" panose="00000400000000000000" pitchFamily="2" charset="-78"/>
              </a:rPr>
              <a:t>مکان ارائه ی خدمات بسیار مهم </a:t>
            </a:r>
            <a:r>
              <a:rPr lang="fa-IR" sz="2400" b="1" dirty="0" smtClean="0">
                <a:cs typeface="B Compset" panose="00000400000000000000" pitchFamily="2" charset="-78"/>
              </a:rPr>
              <a:t>است </a:t>
            </a:r>
            <a:endParaRPr lang="fa-IR" sz="2400" b="1" dirty="0">
              <a:cs typeface="B Compset" panose="00000400000000000000" pitchFamily="2" charset="-78"/>
            </a:endParaRPr>
          </a:p>
        </p:txBody>
      </p:sp>
    </p:spTree>
    <p:extLst>
      <p:ext uri="{BB962C8B-B14F-4D97-AF65-F5344CB8AC3E}">
        <p14:creationId xmlns:p14="http://schemas.microsoft.com/office/powerpoint/2010/main" val="5487402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60" y="762496"/>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3870960" y="1789222"/>
            <a:ext cx="9419018" cy="1015663"/>
          </a:xfrm>
          <a:prstGeom prst="rect">
            <a:avLst/>
          </a:prstGeom>
          <a:noFill/>
        </p:spPr>
        <p:txBody>
          <a:bodyPr wrap="square" rtlCol="0">
            <a:spAutoFit/>
          </a:bodyPr>
          <a:lstStyle/>
          <a:p>
            <a:pPr algn="ctr"/>
            <a:r>
              <a:rPr lang="fa-IR" sz="60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نظريه صف</a:t>
            </a:r>
            <a:endParaRPr lang="ru-RU" sz="60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1763486" y="2804885"/>
            <a:ext cx="15261771" cy="181065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3200" dirty="0">
                <a:cs typeface="B Titr" panose="00000700000000000000" pitchFamily="2" charset="-78"/>
              </a:rPr>
              <a:t>نظریه ی صف شامل مطالعه ی ریاضی صف های انتظار و فرآیندهای تصادفی مربوط به آن می شود.</a:t>
            </a:r>
          </a:p>
        </p:txBody>
      </p:sp>
      <p:sp>
        <p:nvSpPr>
          <p:cNvPr id="13" name="Rounded Rectangle 12"/>
          <p:cNvSpPr/>
          <p:nvPr/>
        </p:nvSpPr>
        <p:spPr>
          <a:xfrm>
            <a:off x="1558763" y="5138057"/>
            <a:ext cx="15261771" cy="391885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Wingdings" panose="05000000000000000000" pitchFamily="2" charset="2"/>
              <a:buChar char="ü"/>
            </a:pPr>
            <a:r>
              <a:rPr lang="fa-IR" sz="3200" b="1" dirty="0">
                <a:cs typeface="B Compset" panose="00000400000000000000" pitchFamily="2" charset="-78"/>
              </a:rPr>
              <a:t>یک سیستم صف را می توان بصورت مشتریانی تعریف کرد که برای دریافت خدمت وارد سیستم می شوند و اگر خدمت در اختیار نباشد، برای آن منتظر می مانند و پس از انجام خدمت سیستم را ترک می کنند.</a:t>
            </a:r>
          </a:p>
          <a:p>
            <a:pPr marL="566928" indent="-457200" algn="r" rtl="1">
              <a:lnSpc>
                <a:spcPct val="150000"/>
              </a:lnSpc>
              <a:buFont typeface="Wingdings" panose="05000000000000000000" pitchFamily="2" charset="2"/>
              <a:buChar char="ü"/>
            </a:pPr>
            <a:endParaRPr lang="fa-IR" sz="3200" b="1" dirty="0">
              <a:cs typeface="B Compset" panose="00000400000000000000" pitchFamily="2" charset="-78"/>
            </a:endParaRPr>
          </a:p>
          <a:p>
            <a:pPr marL="457200" indent="-457200" algn="r" rtl="1">
              <a:lnSpc>
                <a:spcPct val="150000"/>
              </a:lnSpc>
              <a:buFont typeface="Wingdings" panose="05000000000000000000" pitchFamily="2" charset="2"/>
              <a:buChar char="ü"/>
            </a:pPr>
            <a:r>
              <a:rPr lang="fa-IR" sz="3200" b="1" dirty="0">
                <a:cs typeface="B Compset" panose="00000400000000000000" pitchFamily="2" charset="-78"/>
              </a:rPr>
              <a:t>اگرچه ممکن است افراد تمایل داشته باشند که برای دریافت محصولات با کیفیت انتظار بکشند، اما اگر این انتظار زیاد طول بکشد، آن ها از خرید خود منصرف می شوند.</a:t>
            </a:r>
            <a:endParaRPr lang="en-US" sz="3200" b="1" dirty="0">
              <a:cs typeface="B Compset" panose="00000400000000000000" pitchFamily="2" charset="-78"/>
            </a:endParaRPr>
          </a:p>
        </p:txBody>
      </p:sp>
    </p:spTree>
    <p:extLst>
      <p:ext uri="{BB962C8B-B14F-4D97-AF65-F5344CB8AC3E}">
        <p14:creationId xmlns:p14="http://schemas.microsoft.com/office/powerpoint/2010/main" val="347293384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60" y="762496"/>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893789"/>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4-3-2 ویژگی </a:t>
            </a:r>
            <a:r>
              <a:rPr lang="fa-IR" sz="4800" dirty="0">
                <a:solidFill>
                  <a:schemeClr val="accent5">
                    <a:lumMod val="50000"/>
                  </a:schemeClr>
                </a:solidFill>
                <a:cs typeface="B Titr" panose="00000700000000000000" pitchFamily="2" charset="-78"/>
              </a:rPr>
              <a:t>های خاص بخش 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413657" y="2804885"/>
            <a:ext cx="17700172" cy="148408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solidFill>
                  <a:schemeClr val="accent5">
                    <a:lumMod val="50000"/>
                  </a:schemeClr>
                </a:solidFill>
                <a:cs typeface="B Titr" panose="00000700000000000000" pitchFamily="2" charset="-78"/>
              </a:rPr>
              <a:t>1-غير قابل ذخيره بودن خدمات   </a:t>
            </a:r>
            <a:r>
              <a:rPr lang="fa-IR" sz="2800" dirty="0" smtClean="0">
                <a:solidFill>
                  <a:schemeClr val="accent4">
                    <a:lumMod val="50000"/>
                  </a:schemeClr>
                </a:solidFill>
                <a:cs typeface="B Titr" panose="00000700000000000000" pitchFamily="2" charset="-78"/>
              </a:rPr>
              <a:t>	</a:t>
            </a:r>
            <a:r>
              <a:rPr lang="fa-IR" sz="2800" dirty="0" smtClean="0">
                <a:solidFill>
                  <a:schemeClr val="accent5">
                    <a:lumMod val="50000"/>
                  </a:schemeClr>
                </a:solidFill>
                <a:cs typeface="B Titr" panose="00000700000000000000" pitchFamily="2" charset="-78"/>
              </a:rPr>
              <a:t>2</a:t>
            </a:r>
            <a:r>
              <a:rPr lang="fa-IR" sz="2800" dirty="0" smtClean="0">
                <a:solidFill>
                  <a:schemeClr val="accent4">
                    <a:lumMod val="50000"/>
                  </a:schemeClr>
                </a:solidFill>
                <a:cs typeface="B Titr" panose="00000700000000000000" pitchFamily="2" charset="-78"/>
              </a:rPr>
              <a:t>-شخصي بودن ارتباطات در بخش خدمات		</a:t>
            </a:r>
            <a:r>
              <a:rPr lang="fa-IR" sz="2800" dirty="0" smtClean="0">
                <a:solidFill>
                  <a:schemeClr val="accent5">
                    <a:lumMod val="50000"/>
                  </a:schemeClr>
                </a:solidFill>
                <a:cs typeface="B Titr" panose="00000700000000000000" pitchFamily="2" charset="-78"/>
              </a:rPr>
              <a:t>3</a:t>
            </a:r>
            <a:r>
              <a:rPr lang="fa-IR" sz="2800" dirty="0" smtClean="0">
                <a:solidFill>
                  <a:schemeClr val="accent4">
                    <a:lumMod val="50000"/>
                  </a:schemeClr>
                </a:solidFill>
                <a:cs typeface="B Titr" panose="00000700000000000000" pitchFamily="2" charset="-78"/>
              </a:rPr>
              <a:t>-چالش خودكارسازي يا افزايش كارايي خدمات</a:t>
            </a:r>
            <a:endParaRPr lang="fa-IR" sz="2800" dirty="0">
              <a:solidFill>
                <a:schemeClr val="accent4">
                  <a:lumMod val="50000"/>
                </a:schemeClr>
              </a:solidFill>
              <a:cs typeface="B Titr" panose="00000700000000000000" pitchFamily="2" charset="-78"/>
            </a:endParaRPr>
          </a:p>
        </p:txBody>
      </p:sp>
      <p:sp>
        <p:nvSpPr>
          <p:cNvPr id="13" name="Rounded Rectangle 12"/>
          <p:cNvSpPr/>
          <p:nvPr/>
        </p:nvSpPr>
        <p:spPr>
          <a:xfrm>
            <a:off x="1558763" y="4920342"/>
            <a:ext cx="15261771" cy="481148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9728" indent="0" algn="r" rtl="1">
              <a:lnSpc>
                <a:spcPct val="150000"/>
              </a:lnSpc>
              <a:buNone/>
            </a:pPr>
            <a:r>
              <a:rPr lang="fa-IR" sz="3200" b="1" dirty="0">
                <a:solidFill>
                  <a:schemeClr val="accent5">
                    <a:lumMod val="50000"/>
                  </a:schemeClr>
                </a:solidFill>
                <a:cs typeface="B Titr" panose="00000700000000000000" pitchFamily="2" charset="-78"/>
              </a:rPr>
              <a:t>غیر قابل ذخیره بودن خدمات</a:t>
            </a:r>
            <a:r>
              <a:rPr lang="fa-IR" sz="3200" b="1" dirty="0" smtClean="0">
                <a:solidFill>
                  <a:schemeClr val="accent5">
                    <a:lumMod val="50000"/>
                  </a:schemeClr>
                </a:solidFill>
                <a:cs typeface="B Titr" panose="00000700000000000000" pitchFamily="2" charset="-78"/>
              </a:rPr>
              <a:t>:</a:t>
            </a:r>
            <a:endParaRPr lang="fa-IR" sz="3200" b="1" dirty="0">
              <a:cs typeface="B Titr" panose="00000700000000000000" pitchFamily="2" charset="-78"/>
            </a:endParaRPr>
          </a:p>
          <a:p>
            <a:pPr marL="109728" indent="0" algn="r">
              <a:lnSpc>
                <a:spcPct val="150000"/>
              </a:lnSpc>
              <a:buNone/>
            </a:pPr>
            <a:r>
              <a:rPr lang="fa-IR" sz="3600" b="1" dirty="0">
                <a:cs typeface="B Compset" panose="00000400000000000000" pitchFamily="2" charset="-78"/>
              </a:rPr>
              <a:t>شرکت های خدماتی برخلاف شرکت های تولیدی نمی توانند خدمات خود را در انبارها ذخیره کنند. آن ها نمی توانند محصولات خود را از قبل تولید کنند و در انبار ذخیره کنند تا آن ها را در آینده به فروش بگذارند. خدمات همزمان با سفارش مشتریان شروع می شود و مشتریان نیز باید برای تحویل آن ها مدتی را انتظار بکشند، مانند آرایشگاهها و شرکت های هواپیمایی.</a:t>
            </a:r>
          </a:p>
        </p:txBody>
      </p:sp>
    </p:spTree>
    <p:extLst>
      <p:ext uri="{BB962C8B-B14F-4D97-AF65-F5344CB8AC3E}">
        <p14:creationId xmlns:p14="http://schemas.microsoft.com/office/powerpoint/2010/main" val="30285990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60" y="762496"/>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893789"/>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4-3-2 ویژگی </a:t>
            </a:r>
            <a:r>
              <a:rPr lang="fa-IR" sz="4800" dirty="0">
                <a:solidFill>
                  <a:schemeClr val="accent5">
                    <a:lumMod val="50000"/>
                  </a:schemeClr>
                </a:solidFill>
                <a:cs typeface="B Titr" panose="00000700000000000000" pitchFamily="2" charset="-78"/>
              </a:rPr>
              <a:t>های خاص بخش 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413657" y="2804885"/>
            <a:ext cx="17700172" cy="148408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solidFill>
                  <a:schemeClr val="accent5">
                    <a:lumMod val="50000"/>
                  </a:schemeClr>
                </a:solidFill>
                <a:cs typeface="B Titr" panose="00000700000000000000" pitchFamily="2" charset="-78"/>
              </a:rPr>
              <a:t>1</a:t>
            </a:r>
            <a:r>
              <a:rPr lang="fa-IR" sz="2800" dirty="0" smtClean="0">
                <a:solidFill>
                  <a:schemeClr val="accent4">
                    <a:lumMod val="50000"/>
                  </a:schemeClr>
                </a:solidFill>
                <a:cs typeface="B Titr" panose="00000700000000000000" pitchFamily="2" charset="-78"/>
              </a:rPr>
              <a:t>-غير قابل ذخيره بودن خدمات   	</a:t>
            </a:r>
            <a:r>
              <a:rPr lang="fa-IR" sz="2800" dirty="0" smtClean="0">
                <a:solidFill>
                  <a:schemeClr val="accent5">
                    <a:lumMod val="50000"/>
                  </a:schemeClr>
                </a:solidFill>
                <a:cs typeface="B Titr" panose="00000700000000000000" pitchFamily="2" charset="-78"/>
              </a:rPr>
              <a:t>2-شخصي بودن ارتباطات در بخش خدمات	</a:t>
            </a:r>
            <a:r>
              <a:rPr lang="fa-IR" sz="2800" dirty="0" smtClean="0">
                <a:solidFill>
                  <a:schemeClr val="accent4">
                    <a:lumMod val="50000"/>
                  </a:schemeClr>
                </a:solidFill>
                <a:cs typeface="B Titr" panose="00000700000000000000" pitchFamily="2" charset="-78"/>
              </a:rPr>
              <a:t>	</a:t>
            </a:r>
            <a:r>
              <a:rPr lang="fa-IR" sz="2800" dirty="0" smtClean="0">
                <a:solidFill>
                  <a:schemeClr val="accent5">
                    <a:lumMod val="50000"/>
                  </a:schemeClr>
                </a:solidFill>
                <a:cs typeface="B Titr" panose="00000700000000000000" pitchFamily="2" charset="-78"/>
              </a:rPr>
              <a:t>3</a:t>
            </a:r>
            <a:r>
              <a:rPr lang="fa-IR" sz="2800" dirty="0" smtClean="0">
                <a:solidFill>
                  <a:schemeClr val="accent4">
                    <a:lumMod val="50000"/>
                  </a:schemeClr>
                </a:solidFill>
                <a:cs typeface="B Titr" panose="00000700000000000000" pitchFamily="2" charset="-78"/>
              </a:rPr>
              <a:t>-چالش خودكارسازي يا افزايش كارايي خدمات</a:t>
            </a:r>
            <a:endParaRPr lang="fa-IR" sz="2800" dirty="0">
              <a:solidFill>
                <a:schemeClr val="accent4">
                  <a:lumMod val="50000"/>
                </a:schemeClr>
              </a:solidFill>
              <a:cs typeface="B Titr" panose="00000700000000000000" pitchFamily="2" charset="-78"/>
            </a:endParaRPr>
          </a:p>
        </p:txBody>
      </p:sp>
      <p:sp>
        <p:nvSpPr>
          <p:cNvPr id="13" name="Rounded Rectangle 12"/>
          <p:cNvSpPr/>
          <p:nvPr/>
        </p:nvSpPr>
        <p:spPr>
          <a:xfrm>
            <a:off x="1060304" y="4920342"/>
            <a:ext cx="16406877" cy="481148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9728" indent="0" algn="r" rtl="1">
              <a:lnSpc>
                <a:spcPct val="150000"/>
              </a:lnSpc>
              <a:buNone/>
            </a:pPr>
            <a:r>
              <a:rPr lang="fa-IR" sz="3200" dirty="0">
                <a:solidFill>
                  <a:schemeClr val="accent5">
                    <a:lumMod val="50000"/>
                  </a:schemeClr>
                </a:solidFill>
                <a:cs typeface="B Titr" panose="00000700000000000000" pitchFamily="2" charset="-78"/>
              </a:rPr>
              <a:t>شخصي بودن ارتباطات در بخش </a:t>
            </a:r>
            <a:r>
              <a:rPr lang="fa-IR" sz="3200" dirty="0" smtClean="0">
                <a:solidFill>
                  <a:schemeClr val="accent5">
                    <a:lumMod val="50000"/>
                  </a:schemeClr>
                </a:solidFill>
                <a:cs typeface="B Titr" panose="00000700000000000000" pitchFamily="2" charset="-78"/>
              </a:rPr>
              <a:t>خدمات</a:t>
            </a:r>
          </a:p>
          <a:p>
            <a:pPr marL="109728" indent="0" algn="r" rtl="1">
              <a:lnSpc>
                <a:spcPct val="150000"/>
              </a:lnSpc>
              <a:buNone/>
            </a:pPr>
            <a:r>
              <a:rPr lang="fa-IR" sz="3200" b="1" dirty="0" smtClean="0">
                <a:cs typeface="B Compset" panose="00000400000000000000" pitchFamily="2" charset="-78"/>
              </a:rPr>
              <a:t>شرکت </a:t>
            </a:r>
            <a:r>
              <a:rPr lang="fa-IR" sz="3200" b="1" dirty="0">
                <a:cs typeface="B Compset" panose="00000400000000000000" pitchFamily="2" charset="-78"/>
              </a:rPr>
              <a:t>های فعال در بخش تولید به دلیل وجود شبکه توزیعی و خرده فروشی، ارتباط غیر شخصی با مشتریان خود دارند. اما ارتباط بین شرکت های خدماتی و مشتریان آن ها شخصی است.</a:t>
            </a:r>
          </a:p>
          <a:p>
            <a:pPr marL="109728" indent="0" algn="r" rtl="1">
              <a:buNone/>
            </a:pPr>
            <a:endParaRPr lang="fa-IR" sz="3200" b="1" dirty="0">
              <a:cs typeface="B Compset" panose="00000400000000000000" pitchFamily="2" charset="-78"/>
            </a:endParaRPr>
          </a:p>
          <a:p>
            <a:pPr marL="109728" indent="0" algn="r" rtl="1">
              <a:buNone/>
            </a:pPr>
            <a:r>
              <a:rPr lang="fa-IR" sz="3200" b="1" dirty="0">
                <a:cs typeface="B Compset" panose="00000400000000000000" pitchFamily="2" charset="-78"/>
              </a:rPr>
              <a:t>شخصی بودن ارتباطات بین خدمت دهندگان و مشتریان چالش های خو را نیز دارد. به دلیل ماهیت شخصی بسیاری از کسب و کارهای خدماتی، مدیران این شرکت ها نه تنها باید دارای دانش و تخصص لازم برای مدیریت شرکت خود باشند، بلکه باید در مدیریت کارکنان ارائه دهنده ی خدمت نیز دارای مهارت های لازم باشند.</a:t>
            </a:r>
            <a:endParaRPr lang="en-US" sz="3200" b="1" dirty="0">
              <a:cs typeface="B Compset" panose="00000400000000000000" pitchFamily="2" charset="-78"/>
            </a:endParaRPr>
          </a:p>
        </p:txBody>
      </p:sp>
    </p:spTree>
    <p:extLst>
      <p:ext uri="{BB962C8B-B14F-4D97-AF65-F5344CB8AC3E}">
        <p14:creationId xmlns:p14="http://schemas.microsoft.com/office/powerpoint/2010/main" val="9700302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60" y="762496"/>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893789"/>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4-3-2 ویژگی </a:t>
            </a:r>
            <a:r>
              <a:rPr lang="fa-IR" sz="4800" dirty="0">
                <a:solidFill>
                  <a:schemeClr val="accent5">
                    <a:lumMod val="50000"/>
                  </a:schemeClr>
                </a:solidFill>
                <a:cs typeface="B Titr" panose="00000700000000000000" pitchFamily="2" charset="-78"/>
              </a:rPr>
              <a:t>های خاص بخش 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413657" y="2804885"/>
            <a:ext cx="17700172" cy="148408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solidFill>
                  <a:schemeClr val="accent5">
                    <a:lumMod val="50000"/>
                  </a:schemeClr>
                </a:solidFill>
                <a:cs typeface="B Titr" panose="00000700000000000000" pitchFamily="2" charset="-78"/>
              </a:rPr>
              <a:t>1</a:t>
            </a:r>
            <a:r>
              <a:rPr lang="fa-IR" sz="2800" dirty="0" smtClean="0">
                <a:solidFill>
                  <a:schemeClr val="accent4">
                    <a:lumMod val="50000"/>
                  </a:schemeClr>
                </a:solidFill>
                <a:cs typeface="B Titr" panose="00000700000000000000" pitchFamily="2" charset="-78"/>
              </a:rPr>
              <a:t>-غير قابل ذخيره بودن خدمات   	</a:t>
            </a:r>
            <a:r>
              <a:rPr lang="fa-IR" sz="2800" dirty="0" smtClean="0">
                <a:solidFill>
                  <a:schemeClr val="accent5">
                    <a:lumMod val="50000"/>
                  </a:schemeClr>
                </a:solidFill>
                <a:cs typeface="B Titr" panose="00000700000000000000" pitchFamily="2" charset="-78"/>
              </a:rPr>
              <a:t>2</a:t>
            </a:r>
            <a:r>
              <a:rPr lang="fa-IR" sz="2800" dirty="0" smtClean="0">
                <a:solidFill>
                  <a:schemeClr val="accent4">
                    <a:lumMod val="50000"/>
                  </a:schemeClr>
                </a:solidFill>
                <a:cs typeface="B Titr" panose="00000700000000000000" pitchFamily="2" charset="-78"/>
              </a:rPr>
              <a:t>-شخصي بودن ارتباطات در بخش خدمات		</a:t>
            </a:r>
            <a:r>
              <a:rPr lang="fa-IR" sz="2800" dirty="0" smtClean="0">
                <a:solidFill>
                  <a:schemeClr val="accent5">
                    <a:lumMod val="50000"/>
                  </a:schemeClr>
                </a:solidFill>
                <a:cs typeface="B Titr" panose="00000700000000000000" pitchFamily="2" charset="-78"/>
              </a:rPr>
              <a:t>3-چالش خودكارسازي يا افزايش كارايي خدمات</a:t>
            </a:r>
            <a:endParaRPr lang="fa-IR" sz="2800" dirty="0">
              <a:solidFill>
                <a:schemeClr val="accent5">
                  <a:lumMod val="50000"/>
                </a:schemeClr>
              </a:solidFill>
              <a:cs typeface="B Titr" panose="00000700000000000000" pitchFamily="2" charset="-78"/>
            </a:endParaRPr>
          </a:p>
        </p:txBody>
      </p:sp>
      <p:sp>
        <p:nvSpPr>
          <p:cNvPr id="13" name="Rounded Rectangle 12"/>
          <p:cNvSpPr/>
          <p:nvPr/>
        </p:nvSpPr>
        <p:spPr>
          <a:xfrm>
            <a:off x="1060304" y="4920342"/>
            <a:ext cx="16406877" cy="481148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3200" dirty="0">
                <a:solidFill>
                  <a:schemeClr val="accent5">
                    <a:lumMod val="50000"/>
                  </a:schemeClr>
                </a:solidFill>
                <a:cs typeface="B Titr" panose="00000700000000000000" pitchFamily="2" charset="-78"/>
              </a:rPr>
              <a:t>چالش خودكارسازي يا افزايش كارايي خدمات</a:t>
            </a:r>
          </a:p>
          <a:p>
            <a:pPr algn="r" rtl="1">
              <a:lnSpc>
                <a:spcPct val="150000"/>
              </a:lnSpc>
            </a:pPr>
            <a:r>
              <a:rPr lang="fa-IR" sz="3600" b="1" dirty="0">
                <a:cs typeface="B Compset" panose="00000400000000000000" pitchFamily="2" charset="-78"/>
              </a:rPr>
              <a:t>بسیاری از شرکت های خدماتی نمی توانند فعالیت های خود را همانند شرکت های تولیدی خودکار کنند. همچنین به نظر می رسد که برخی از خدمات مانند خدمات پزشکی، مشاوره ای  و خدمات آرایشگری نمی توانند به میزان زیادی خودکار شوند</a:t>
            </a:r>
            <a:r>
              <a:rPr lang="fa-IR" sz="3600" b="1" dirty="0" smtClean="0">
                <a:cs typeface="B Compset" panose="00000400000000000000" pitchFamily="2" charset="-78"/>
              </a:rPr>
              <a:t>.</a:t>
            </a:r>
            <a:endParaRPr lang="fa-IR" sz="3600" b="1" dirty="0">
              <a:cs typeface="B Compset" panose="00000400000000000000" pitchFamily="2" charset="-78"/>
            </a:endParaRPr>
          </a:p>
          <a:p>
            <a:pPr algn="r" rtl="1">
              <a:lnSpc>
                <a:spcPct val="150000"/>
              </a:lnSpc>
            </a:pPr>
            <a:r>
              <a:rPr lang="fa-IR" sz="3600" b="1" dirty="0">
                <a:cs typeface="B Compset" panose="00000400000000000000" pitchFamily="2" charset="-78"/>
              </a:rPr>
              <a:t>از طرف دیگر برخی از صنایع خدماتی توانسته اند به خوبی از پیشرفت های فناوری بهره ببرند و عملیات خود را خودکار کنند. مانند بانک ها از طریق دستگاههای خود پرداز، بانکداری تلفنی و بانکداری اینترنتی.</a:t>
            </a:r>
          </a:p>
        </p:txBody>
      </p:sp>
    </p:spTree>
    <p:extLst>
      <p:ext uri="{BB962C8B-B14F-4D97-AF65-F5344CB8AC3E}">
        <p14:creationId xmlns:p14="http://schemas.microsoft.com/office/powerpoint/2010/main" val="8837219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36160" y="762496"/>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893789"/>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4-3-3 افزایش بهره وری بخش </a:t>
            </a:r>
            <a:r>
              <a:rPr lang="fa-IR" sz="4800" dirty="0">
                <a:solidFill>
                  <a:schemeClr val="accent5">
                    <a:lumMod val="50000"/>
                  </a:schemeClr>
                </a:solidFill>
                <a:cs typeface="B Titr" panose="00000700000000000000" pitchFamily="2" charset="-78"/>
              </a:rPr>
              <a:t>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13193485" y="2804884"/>
            <a:ext cx="4920343" cy="727528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dirty="0" smtClean="0">
                <a:solidFill>
                  <a:schemeClr val="accent4">
                    <a:lumMod val="50000"/>
                  </a:schemeClr>
                </a:solidFill>
                <a:cs typeface="B Titr" panose="00000700000000000000" pitchFamily="2" charset="-78"/>
              </a:rPr>
              <a:t>چهار روش رایج برای افزایش بهره وری شرکت های خدماتی:</a:t>
            </a:r>
          </a:p>
          <a:p>
            <a:pPr algn="r" rtl="1"/>
            <a:endParaRPr lang="fa-IR" sz="2800" dirty="0" smtClean="0">
              <a:solidFill>
                <a:schemeClr val="accent5">
                  <a:lumMod val="50000"/>
                </a:schemeClr>
              </a:solidFill>
              <a:cs typeface="B Titr" panose="00000700000000000000" pitchFamily="2" charset="-78"/>
            </a:endParaRPr>
          </a:p>
          <a:p>
            <a:pPr algn="r" rtl="1"/>
            <a:r>
              <a:rPr lang="fa-IR" sz="3600" b="1" dirty="0">
                <a:solidFill>
                  <a:schemeClr val="accent5">
                    <a:lumMod val="50000"/>
                  </a:schemeClr>
                </a:solidFill>
                <a:cs typeface="B Titr" panose="00000700000000000000" pitchFamily="2" charset="-78"/>
              </a:rPr>
              <a:t>خودکار سازی عملیات سازمان</a:t>
            </a:r>
          </a:p>
          <a:p>
            <a:pPr marL="109728" algn="r" rtl="1"/>
            <a:endParaRPr lang="fa-IR" sz="2800" b="1" dirty="0">
              <a:cs typeface="B Titr" panose="00000700000000000000" pitchFamily="2" charset="-78"/>
            </a:endParaRPr>
          </a:p>
          <a:p>
            <a:pPr algn="r" rtl="1"/>
            <a:r>
              <a:rPr lang="fa-IR" sz="2800" b="1" dirty="0">
                <a:cs typeface="B Titr" panose="00000700000000000000" pitchFamily="2" charset="-78"/>
              </a:rPr>
              <a:t>ارائه ی محصولات مجموعه ای یا فروش متقاطع</a:t>
            </a:r>
          </a:p>
          <a:p>
            <a:pPr algn="r" rtl="1"/>
            <a:endParaRPr lang="fa-IR" sz="2800" b="1" dirty="0">
              <a:cs typeface="B Titr" panose="00000700000000000000" pitchFamily="2" charset="-78"/>
            </a:endParaRPr>
          </a:p>
          <a:p>
            <a:pPr algn="r" rtl="1"/>
            <a:r>
              <a:rPr lang="fa-IR" sz="2800" b="1" dirty="0">
                <a:cs typeface="B Titr" panose="00000700000000000000" pitchFamily="2" charset="-78"/>
              </a:rPr>
              <a:t>استفاده از دانش و یادگیری سازمانی</a:t>
            </a:r>
          </a:p>
          <a:p>
            <a:pPr algn="r" rtl="1"/>
            <a:endParaRPr lang="fa-IR" sz="2800" b="1" dirty="0">
              <a:cs typeface="B Titr" panose="00000700000000000000" pitchFamily="2" charset="-78"/>
            </a:endParaRPr>
          </a:p>
          <a:p>
            <a:pPr algn="r" rtl="1"/>
            <a:r>
              <a:rPr lang="fa-IR" sz="2800" b="1" dirty="0">
                <a:cs typeface="B Titr" panose="00000700000000000000" pitchFamily="2" charset="-78"/>
              </a:rPr>
              <a:t>به کارگیری ساختارهای جدید سازمانی</a:t>
            </a:r>
            <a:endParaRPr lang="en-US" sz="2800" b="1" dirty="0">
              <a:cs typeface="B Titr" panose="00000700000000000000" pitchFamily="2" charset="-78"/>
            </a:endParaRPr>
          </a:p>
          <a:p>
            <a:pPr algn="r" rtl="1"/>
            <a:endParaRPr lang="fa-IR" sz="2800" dirty="0">
              <a:solidFill>
                <a:schemeClr val="accent5">
                  <a:lumMod val="50000"/>
                </a:schemeClr>
              </a:solidFill>
              <a:cs typeface="B Titr" panose="00000700000000000000" pitchFamily="2" charset="-78"/>
            </a:endParaRPr>
          </a:p>
        </p:txBody>
      </p:sp>
      <p:sp>
        <p:nvSpPr>
          <p:cNvPr id="7" name="Rounded Rectangle 6"/>
          <p:cNvSpPr/>
          <p:nvPr/>
        </p:nvSpPr>
        <p:spPr>
          <a:xfrm>
            <a:off x="700897" y="3804555"/>
            <a:ext cx="12144246" cy="5098145"/>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09728" algn="r" rtl="1"/>
            <a:r>
              <a:rPr lang="fa-IR" sz="2800" b="1" dirty="0">
                <a:solidFill>
                  <a:schemeClr val="accent5">
                    <a:lumMod val="50000"/>
                  </a:schemeClr>
                </a:solidFill>
                <a:cs typeface="B Titr" panose="00000700000000000000" pitchFamily="2" charset="-78"/>
              </a:rPr>
              <a:t>خودکار سازی عملیات </a:t>
            </a:r>
            <a:r>
              <a:rPr lang="fa-IR" sz="2800" b="1" dirty="0" smtClean="0">
                <a:solidFill>
                  <a:schemeClr val="accent5">
                    <a:lumMod val="50000"/>
                  </a:schemeClr>
                </a:solidFill>
                <a:cs typeface="B Titr" panose="00000700000000000000" pitchFamily="2" charset="-78"/>
              </a:rPr>
              <a:t>سازمان:</a:t>
            </a:r>
          </a:p>
          <a:p>
            <a:pPr marL="109728" algn="r" rtl="1">
              <a:lnSpc>
                <a:spcPct val="200000"/>
              </a:lnSpc>
            </a:pPr>
            <a:r>
              <a:rPr lang="fa-IR" sz="2800" b="1" dirty="0" smtClean="0">
                <a:solidFill>
                  <a:schemeClr val="tx1"/>
                </a:solidFill>
                <a:cs typeface="B Titr" panose="00000700000000000000" pitchFamily="2" charset="-78"/>
              </a:rPr>
              <a:t>قبلا هم توضیح دادیم شرکتهای خدماتی تلاش دارند فعالیت های خودشون رو به صورت خودکار دربیارند در سالهای آینده این روند سرعت بیشتری داشته باشه.</a:t>
            </a:r>
            <a:endParaRPr lang="fa-IR" sz="2800" b="1" dirty="0">
              <a:solidFill>
                <a:schemeClr val="tx1"/>
              </a:solidFill>
              <a:cs typeface="B Titr" panose="00000700000000000000" pitchFamily="2" charset="-78"/>
            </a:endParaRPr>
          </a:p>
          <a:p>
            <a:pPr marL="109728" algn="r" rtl="1"/>
            <a:endParaRPr lang="fa-IR" sz="2800" b="1" dirty="0">
              <a:cs typeface="B Titr" panose="00000700000000000000" pitchFamily="2" charset="-78"/>
            </a:endParaRPr>
          </a:p>
          <a:p>
            <a:pPr algn="r" rtl="1"/>
            <a:endParaRPr lang="fa-IR" sz="2800" dirty="0">
              <a:solidFill>
                <a:schemeClr val="accent5">
                  <a:lumMod val="50000"/>
                </a:schemeClr>
              </a:solidFill>
              <a:cs typeface="B Titr" panose="00000700000000000000" pitchFamily="2" charset="-78"/>
            </a:endParaRPr>
          </a:p>
        </p:txBody>
      </p:sp>
    </p:spTree>
    <p:extLst>
      <p:ext uri="{BB962C8B-B14F-4D97-AF65-F5344CB8AC3E}">
        <p14:creationId xmlns:p14="http://schemas.microsoft.com/office/powerpoint/2010/main" val="1645938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923246" y="348838"/>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333294"/>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4-3-3 افزایش بهره وری بخش </a:t>
            </a:r>
            <a:r>
              <a:rPr lang="fa-IR" sz="4800" dirty="0">
                <a:solidFill>
                  <a:schemeClr val="accent5">
                    <a:lumMod val="50000"/>
                  </a:schemeClr>
                </a:solidFill>
                <a:cs typeface="B Titr" panose="00000700000000000000" pitchFamily="2" charset="-78"/>
              </a:rPr>
              <a:t>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15435943" y="2798786"/>
            <a:ext cx="2612571" cy="644849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dirty="0" smtClean="0">
                <a:solidFill>
                  <a:schemeClr val="accent4">
                    <a:lumMod val="50000"/>
                  </a:schemeClr>
                </a:solidFill>
                <a:cs typeface="B Titr" panose="00000700000000000000" pitchFamily="2" charset="-78"/>
              </a:rPr>
              <a:t>چهار روش رایج برای افزایش بهره وری شرکت های خدماتی:</a:t>
            </a:r>
          </a:p>
          <a:p>
            <a:pPr algn="r" rtl="1"/>
            <a:endParaRPr lang="fa-IR" dirty="0" smtClean="0">
              <a:solidFill>
                <a:schemeClr val="accent5">
                  <a:lumMod val="50000"/>
                </a:schemeClr>
              </a:solidFill>
              <a:cs typeface="B Titr" panose="00000700000000000000" pitchFamily="2" charset="-78"/>
            </a:endParaRPr>
          </a:p>
          <a:p>
            <a:pPr algn="r" rtl="1"/>
            <a:r>
              <a:rPr lang="fa-IR" sz="2000" b="1" dirty="0">
                <a:solidFill>
                  <a:schemeClr val="tx1"/>
                </a:solidFill>
                <a:cs typeface="B Titr" panose="00000700000000000000" pitchFamily="2" charset="-78"/>
              </a:rPr>
              <a:t>خودکار سازی عملیات سازمان</a:t>
            </a:r>
          </a:p>
          <a:p>
            <a:pPr marL="109728" algn="r" rtl="1"/>
            <a:endParaRPr lang="fa-IR" b="1" dirty="0">
              <a:cs typeface="B Titr" panose="00000700000000000000" pitchFamily="2" charset="-78"/>
            </a:endParaRPr>
          </a:p>
          <a:p>
            <a:pPr algn="r" rtl="1"/>
            <a:r>
              <a:rPr lang="fa-IR" sz="2000" b="1" dirty="0">
                <a:solidFill>
                  <a:schemeClr val="accent5">
                    <a:lumMod val="50000"/>
                  </a:schemeClr>
                </a:solidFill>
                <a:cs typeface="B Titr" panose="00000700000000000000" pitchFamily="2" charset="-78"/>
              </a:rPr>
              <a:t>ارائه ی محصولات مجموعه ای یا فروش متقاطع</a:t>
            </a:r>
          </a:p>
          <a:p>
            <a:pPr algn="r" rtl="1"/>
            <a:endParaRPr lang="fa-IR" b="1" dirty="0">
              <a:cs typeface="B Titr" panose="00000700000000000000" pitchFamily="2" charset="-78"/>
            </a:endParaRPr>
          </a:p>
          <a:p>
            <a:pPr algn="r" rtl="1"/>
            <a:r>
              <a:rPr lang="fa-IR" b="1" dirty="0">
                <a:cs typeface="B Titr" panose="00000700000000000000" pitchFamily="2" charset="-78"/>
              </a:rPr>
              <a:t>استفاده از دانش و یادگیری سازمانی</a:t>
            </a:r>
          </a:p>
          <a:p>
            <a:pPr algn="r" rtl="1"/>
            <a:endParaRPr lang="fa-IR" b="1" dirty="0">
              <a:cs typeface="B Titr" panose="00000700000000000000" pitchFamily="2" charset="-78"/>
            </a:endParaRPr>
          </a:p>
          <a:p>
            <a:pPr algn="r" rtl="1"/>
            <a:r>
              <a:rPr lang="fa-IR" b="1" dirty="0">
                <a:cs typeface="B Titr" panose="00000700000000000000" pitchFamily="2" charset="-78"/>
              </a:rPr>
              <a:t>به کارگیری ساختارهای جدید سازمانی</a:t>
            </a:r>
            <a:endParaRPr lang="en-US" b="1" dirty="0">
              <a:cs typeface="B Titr" panose="00000700000000000000" pitchFamily="2" charset="-78"/>
            </a:endParaRPr>
          </a:p>
          <a:p>
            <a:pPr algn="r" rtl="1"/>
            <a:endParaRPr lang="fa-IR" dirty="0">
              <a:solidFill>
                <a:schemeClr val="accent5">
                  <a:lumMod val="50000"/>
                </a:schemeClr>
              </a:solidFill>
              <a:cs typeface="B Titr" panose="00000700000000000000" pitchFamily="2" charset="-78"/>
            </a:endParaRPr>
          </a:p>
        </p:txBody>
      </p:sp>
      <p:sp>
        <p:nvSpPr>
          <p:cNvPr id="7" name="Rounded Rectangle 6"/>
          <p:cNvSpPr/>
          <p:nvPr/>
        </p:nvSpPr>
        <p:spPr>
          <a:xfrm>
            <a:off x="283028" y="2798786"/>
            <a:ext cx="14954867" cy="736418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b="1" dirty="0">
                <a:solidFill>
                  <a:schemeClr val="accent5">
                    <a:lumMod val="50000"/>
                  </a:schemeClr>
                </a:solidFill>
                <a:cs typeface="B Titr" panose="00000700000000000000" pitchFamily="2" charset="-78"/>
              </a:rPr>
              <a:t>ارائه ی محصولات مجموعه ای یا فروش </a:t>
            </a:r>
            <a:r>
              <a:rPr lang="fa-IR" sz="2800" b="1" dirty="0" smtClean="0">
                <a:solidFill>
                  <a:schemeClr val="accent5">
                    <a:lumMod val="50000"/>
                  </a:schemeClr>
                </a:solidFill>
                <a:cs typeface="B Titr" panose="00000700000000000000" pitchFamily="2" charset="-78"/>
              </a:rPr>
              <a:t>متقاطع:</a:t>
            </a:r>
          </a:p>
          <a:p>
            <a:pPr marL="457200" indent="-457200" algn="r" rtl="1">
              <a:lnSpc>
                <a:spcPct val="150000"/>
              </a:lnSpc>
              <a:buFont typeface="Wingdings" panose="05000000000000000000" pitchFamily="2" charset="2"/>
              <a:buChar char="ü"/>
            </a:pPr>
            <a:r>
              <a:rPr lang="fa-IR" sz="2800" b="1" dirty="0">
                <a:solidFill>
                  <a:schemeClr val="tx1"/>
                </a:solidFill>
                <a:cs typeface="B Titr" panose="00000700000000000000" pitchFamily="2" charset="-78"/>
              </a:rPr>
              <a:t> در فروش </a:t>
            </a:r>
            <a:r>
              <a:rPr lang="fa-IR" sz="2800" b="1" dirty="0" smtClean="0">
                <a:solidFill>
                  <a:schemeClr val="tx1"/>
                </a:solidFill>
                <a:cs typeface="B Titr" panose="00000700000000000000" pitchFamily="2" charset="-78"/>
              </a:rPr>
              <a:t>متقاطع </a:t>
            </a:r>
            <a:r>
              <a:rPr lang="fa-IR" sz="2800" b="1" dirty="0">
                <a:solidFill>
                  <a:schemeClr val="tx1"/>
                </a:solidFill>
                <a:cs typeface="B Titr" panose="00000700000000000000" pitchFamily="2" charset="-78"/>
              </a:rPr>
              <a:t>، شرکت دامنه ی گسترده تری از خدمات خود را در مقابل مشتری قرار می دهد . در </a:t>
            </a:r>
            <a:r>
              <a:rPr lang="fa-IR" sz="2800" b="1" dirty="0" smtClean="0">
                <a:solidFill>
                  <a:schemeClr val="tx1"/>
                </a:solidFill>
                <a:cs typeface="B Titr" panose="00000700000000000000" pitchFamily="2" charset="-78"/>
              </a:rPr>
              <a:t>واقع، </a:t>
            </a:r>
            <a:r>
              <a:rPr lang="fa-IR" sz="2800" b="1" dirty="0">
                <a:solidFill>
                  <a:schemeClr val="tx1"/>
                </a:solidFill>
                <a:cs typeface="B Titr" panose="00000700000000000000" pitchFamily="2" charset="-78"/>
              </a:rPr>
              <a:t>فروشنده هنگام </a:t>
            </a:r>
            <a:r>
              <a:rPr lang="fa-IR" sz="2800" b="1" dirty="0" smtClean="0">
                <a:solidFill>
                  <a:schemeClr val="tx1"/>
                </a:solidFill>
                <a:cs typeface="B Titr" panose="00000700000000000000" pitchFamily="2" charset="-78"/>
              </a:rPr>
              <a:t>فروش </a:t>
            </a:r>
            <a:r>
              <a:rPr lang="fa-IR" sz="2800" b="1" dirty="0">
                <a:solidFill>
                  <a:schemeClr val="tx1"/>
                </a:solidFill>
                <a:cs typeface="B Titr" panose="00000700000000000000" pitchFamily="2" charset="-78"/>
              </a:rPr>
              <a:t>یک محصول خاص به مشتری ، محصولات دیگر شرکت را نیز به او پیشنهاد می دهد . </a:t>
            </a:r>
            <a:endParaRPr lang="fa-IR" sz="2800" b="1" dirty="0" smtClean="0">
              <a:solidFill>
                <a:schemeClr val="tx1"/>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smtClean="0">
                <a:solidFill>
                  <a:schemeClr val="tx1"/>
                </a:solidFill>
                <a:cs typeface="B Titr" panose="00000700000000000000" pitchFamily="2" charset="-78"/>
              </a:rPr>
              <a:t>  </a:t>
            </a:r>
            <a:r>
              <a:rPr lang="fa-IR" sz="2800" b="1" dirty="0">
                <a:solidFill>
                  <a:schemeClr val="tx1"/>
                </a:solidFill>
                <a:cs typeface="B Titr" panose="00000700000000000000" pitchFamily="2" charset="-78"/>
              </a:rPr>
              <a:t>فروش محصولات مجموعه ای یا فروش </a:t>
            </a:r>
            <a:r>
              <a:rPr lang="fa-IR" sz="2800" b="1" dirty="0" smtClean="0">
                <a:solidFill>
                  <a:schemeClr val="tx1"/>
                </a:solidFill>
                <a:cs typeface="B Titr" panose="00000700000000000000" pitchFamily="2" charset="-78"/>
              </a:rPr>
              <a:t>متقاطع </a:t>
            </a:r>
            <a:r>
              <a:rPr lang="fa-IR" sz="2800" b="1" dirty="0">
                <a:solidFill>
                  <a:schemeClr val="tx1"/>
                </a:solidFill>
                <a:cs typeface="B Titr" panose="00000700000000000000" pitchFamily="2" charset="-78"/>
              </a:rPr>
              <a:t>نیازمند تفکر مجدد درمورد نقش کارکنان خط مقدم سازمان است . </a:t>
            </a:r>
            <a:endParaRPr lang="fa-IR" sz="2800" b="1" dirty="0" smtClean="0">
              <a:solidFill>
                <a:schemeClr val="tx1"/>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smtClean="0">
                <a:solidFill>
                  <a:schemeClr val="tx1"/>
                </a:solidFill>
                <a:cs typeface="B Titr" panose="00000700000000000000" pitchFamily="2" charset="-78"/>
              </a:rPr>
              <a:t> </a:t>
            </a:r>
            <a:r>
              <a:rPr lang="fa-IR" sz="2800" b="1" dirty="0">
                <a:solidFill>
                  <a:schemeClr val="tx1"/>
                </a:solidFill>
                <a:cs typeface="B Titr" panose="00000700000000000000" pitchFamily="2" charset="-78"/>
              </a:rPr>
              <a:t>اگر کارکنان خط مقدم به خوبی به صحبتهای مشتریان گوش دهند و مهارت های شنود مؤثر را در خود تقویت کنند ، می </a:t>
            </a:r>
            <a:r>
              <a:rPr lang="fa-IR" sz="2800" b="1" dirty="0" smtClean="0">
                <a:solidFill>
                  <a:schemeClr val="tx1"/>
                </a:solidFill>
                <a:cs typeface="B Titr" panose="00000700000000000000" pitchFamily="2" charset="-78"/>
              </a:rPr>
              <a:t>توانند </a:t>
            </a:r>
            <a:r>
              <a:rPr lang="fa-IR" sz="2800" b="1" dirty="0">
                <a:solidFill>
                  <a:schemeClr val="tx1"/>
                </a:solidFill>
                <a:cs typeface="B Titr" panose="00000700000000000000" pitchFamily="2" charset="-78"/>
              </a:rPr>
              <a:t>راه حل های بهتری را به آنها ارائه دهند و در فروش </a:t>
            </a:r>
            <a:r>
              <a:rPr lang="fa-IR" sz="2800" b="1" dirty="0" smtClean="0">
                <a:solidFill>
                  <a:schemeClr val="tx1"/>
                </a:solidFill>
                <a:cs typeface="B Titr" panose="00000700000000000000" pitchFamily="2" charset="-78"/>
              </a:rPr>
              <a:t>متقاطع نیز </a:t>
            </a:r>
            <a:r>
              <a:rPr lang="fa-IR" sz="2800" b="1" dirty="0">
                <a:solidFill>
                  <a:schemeClr val="tx1"/>
                </a:solidFill>
                <a:cs typeface="B Titr" panose="00000700000000000000" pitchFamily="2" charset="-78"/>
              </a:rPr>
              <a:t>موفق تر عمل کنند .  </a:t>
            </a:r>
            <a:endParaRPr lang="fa-IR" sz="2800" b="1" dirty="0" smtClean="0">
              <a:solidFill>
                <a:schemeClr val="tx1"/>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smtClean="0">
                <a:solidFill>
                  <a:schemeClr val="tx1"/>
                </a:solidFill>
                <a:cs typeface="B Titr" panose="00000700000000000000" pitchFamily="2" charset="-78"/>
              </a:rPr>
              <a:t>اینترنت </a:t>
            </a:r>
            <a:r>
              <a:rPr lang="fa-IR" sz="2800" b="1" dirty="0">
                <a:solidFill>
                  <a:schemeClr val="tx1"/>
                </a:solidFill>
                <a:cs typeface="B Titr" panose="00000700000000000000" pitchFamily="2" charset="-78"/>
              </a:rPr>
              <a:t>و سایت های اینترنتی ، ابزار مفیدی را در اختیار شرکتها قرار می دهند تا مشتریان را با انواع مختلف محصولات خود </a:t>
            </a:r>
            <a:r>
              <a:rPr lang="fa-IR" sz="2800" b="1" dirty="0" smtClean="0">
                <a:solidFill>
                  <a:schemeClr val="tx1"/>
                </a:solidFill>
                <a:cs typeface="B Titr" panose="00000700000000000000" pitchFamily="2" charset="-78"/>
              </a:rPr>
              <a:t>آشنا </a:t>
            </a:r>
            <a:r>
              <a:rPr lang="fa-IR" sz="2800" b="1" dirty="0">
                <a:solidFill>
                  <a:schemeClr val="tx1"/>
                </a:solidFill>
                <a:cs typeface="B Titr" panose="00000700000000000000" pitchFamily="2" charset="-78"/>
              </a:rPr>
              <a:t>کنند </a:t>
            </a:r>
            <a:r>
              <a:rPr lang="fa-IR" sz="2800" b="1" dirty="0" smtClean="0">
                <a:solidFill>
                  <a:schemeClr val="tx1"/>
                </a:solidFill>
                <a:cs typeface="B Titr" panose="00000700000000000000" pitchFamily="2" charset="-78"/>
              </a:rPr>
              <a:t>.</a:t>
            </a:r>
            <a:endParaRPr lang="fa-IR" sz="2800" b="1" dirty="0">
              <a:cs typeface="B Titr" panose="00000700000000000000" pitchFamily="2" charset="-78"/>
            </a:endParaRPr>
          </a:p>
          <a:p>
            <a:pPr algn="r" rtl="1"/>
            <a:endParaRPr lang="fa-IR" sz="2800" dirty="0">
              <a:solidFill>
                <a:schemeClr val="accent5">
                  <a:lumMod val="50000"/>
                </a:schemeClr>
              </a:solidFill>
              <a:cs typeface="B Titr" panose="00000700000000000000" pitchFamily="2" charset="-78"/>
            </a:endParaRPr>
          </a:p>
        </p:txBody>
      </p:sp>
    </p:spTree>
    <p:extLst>
      <p:ext uri="{BB962C8B-B14F-4D97-AF65-F5344CB8AC3E}">
        <p14:creationId xmlns:p14="http://schemas.microsoft.com/office/powerpoint/2010/main" val="9380131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923246" y="348838"/>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333294"/>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4-3-3 افزایش بهره وری بخش </a:t>
            </a:r>
            <a:r>
              <a:rPr lang="fa-IR" sz="4800" dirty="0">
                <a:solidFill>
                  <a:schemeClr val="accent5">
                    <a:lumMod val="50000"/>
                  </a:schemeClr>
                </a:solidFill>
                <a:cs typeface="B Titr" panose="00000700000000000000" pitchFamily="2" charset="-78"/>
              </a:rPr>
              <a:t>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15435943" y="2798786"/>
            <a:ext cx="2612571" cy="644849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dirty="0" smtClean="0">
                <a:solidFill>
                  <a:schemeClr val="accent4">
                    <a:lumMod val="50000"/>
                  </a:schemeClr>
                </a:solidFill>
                <a:cs typeface="B Titr" panose="00000700000000000000" pitchFamily="2" charset="-78"/>
              </a:rPr>
              <a:t>چهار روش رایج برای افزایش بهره وری شرکت های خدماتی:</a:t>
            </a:r>
          </a:p>
          <a:p>
            <a:pPr algn="r" rtl="1"/>
            <a:endParaRPr lang="fa-IR" dirty="0" smtClean="0">
              <a:solidFill>
                <a:schemeClr val="accent5">
                  <a:lumMod val="50000"/>
                </a:schemeClr>
              </a:solidFill>
              <a:cs typeface="B Titr" panose="00000700000000000000" pitchFamily="2" charset="-78"/>
            </a:endParaRPr>
          </a:p>
          <a:p>
            <a:pPr algn="r" rtl="1"/>
            <a:r>
              <a:rPr lang="fa-IR" sz="2000" b="1" dirty="0">
                <a:solidFill>
                  <a:schemeClr val="tx1"/>
                </a:solidFill>
                <a:cs typeface="B Titr" panose="00000700000000000000" pitchFamily="2" charset="-78"/>
              </a:rPr>
              <a:t>خودکار سازی عملیات سازمان</a:t>
            </a:r>
          </a:p>
          <a:p>
            <a:pPr marL="109728" algn="r" rtl="1"/>
            <a:endParaRPr lang="fa-IR" b="1" dirty="0">
              <a:cs typeface="B Titr" panose="00000700000000000000" pitchFamily="2" charset="-78"/>
            </a:endParaRPr>
          </a:p>
          <a:p>
            <a:pPr algn="r" rtl="1"/>
            <a:r>
              <a:rPr lang="fa-IR" sz="2000" b="1" dirty="0">
                <a:solidFill>
                  <a:schemeClr val="tx1"/>
                </a:solidFill>
                <a:cs typeface="B Titr" panose="00000700000000000000" pitchFamily="2" charset="-78"/>
              </a:rPr>
              <a:t>ارائه ی محصولات مجموعه ای یا فروش متقاطع</a:t>
            </a:r>
          </a:p>
          <a:p>
            <a:pPr algn="r" rtl="1"/>
            <a:endParaRPr lang="fa-IR" b="1" dirty="0">
              <a:cs typeface="B Titr" panose="00000700000000000000" pitchFamily="2" charset="-78"/>
            </a:endParaRPr>
          </a:p>
          <a:p>
            <a:pPr algn="r" rtl="1"/>
            <a:r>
              <a:rPr lang="fa-IR" sz="2000" b="1" dirty="0">
                <a:solidFill>
                  <a:schemeClr val="accent5">
                    <a:lumMod val="50000"/>
                  </a:schemeClr>
                </a:solidFill>
                <a:cs typeface="B Titr" panose="00000700000000000000" pitchFamily="2" charset="-78"/>
              </a:rPr>
              <a:t>استفاده از دانش و یادگیری سازمانی</a:t>
            </a:r>
          </a:p>
          <a:p>
            <a:pPr algn="r" rtl="1"/>
            <a:endParaRPr lang="fa-IR" b="1" dirty="0">
              <a:cs typeface="B Titr" panose="00000700000000000000" pitchFamily="2" charset="-78"/>
            </a:endParaRPr>
          </a:p>
          <a:p>
            <a:pPr algn="r" rtl="1"/>
            <a:r>
              <a:rPr lang="fa-IR" b="1" dirty="0">
                <a:cs typeface="B Titr" panose="00000700000000000000" pitchFamily="2" charset="-78"/>
              </a:rPr>
              <a:t>به کارگیری ساختارهای جدید سازمانی</a:t>
            </a:r>
            <a:endParaRPr lang="en-US" b="1" dirty="0">
              <a:cs typeface="B Titr" panose="00000700000000000000" pitchFamily="2" charset="-78"/>
            </a:endParaRPr>
          </a:p>
          <a:p>
            <a:pPr algn="r" rtl="1"/>
            <a:endParaRPr lang="fa-IR" dirty="0">
              <a:solidFill>
                <a:schemeClr val="accent5">
                  <a:lumMod val="50000"/>
                </a:schemeClr>
              </a:solidFill>
              <a:cs typeface="B Titr" panose="00000700000000000000" pitchFamily="2" charset="-78"/>
            </a:endParaRPr>
          </a:p>
        </p:txBody>
      </p:sp>
      <p:sp>
        <p:nvSpPr>
          <p:cNvPr id="7" name="Rounded Rectangle 6"/>
          <p:cNvSpPr/>
          <p:nvPr/>
        </p:nvSpPr>
        <p:spPr>
          <a:xfrm>
            <a:off x="283028" y="2798786"/>
            <a:ext cx="14954867" cy="736418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b="1" dirty="0">
                <a:solidFill>
                  <a:schemeClr val="accent5">
                    <a:lumMod val="50000"/>
                  </a:schemeClr>
                </a:solidFill>
                <a:cs typeface="B Titr" panose="00000700000000000000" pitchFamily="2" charset="-78"/>
              </a:rPr>
              <a:t>استفاده از دانش و یادگیری </a:t>
            </a:r>
            <a:r>
              <a:rPr lang="fa-IR" sz="2800" b="1" dirty="0" smtClean="0">
                <a:solidFill>
                  <a:schemeClr val="accent5">
                    <a:lumMod val="50000"/>
                  </a:schemeClr>
                </a:solidFill>
                <a:cs typeface="B Titr" panose="00000700000000000000" pitchFamily="2" charset="-78"/>
              </a:rPr>
              <a:t>سازمانی:</a:t>
            </a:r>
            <a:endParaRPr lang="fa-IR" sz="2800" b="1" dirty="0">
              <a:solidFill>
                <a:schemeClr val="accent5">
                  <a:lumMod val="50000"/>
                </a:schemeClr>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a:solidFill>
                  <a:schemeClr val="tx1"/>
                </a:solidFill>
                <a:cs typeface="B Titr" panose="00000700000000000000" pitchFamily="2" charset="-78"/>
              </a:rPr>
              <a:t>سازمانها ، مدیریت دانش و یادگیری سازمانی را با هدف ارتقای بهره وری با یکدیگر تلفیق می کنند . مدیریت دانش </a:t>
            </a:r>
            <a:r>
              <a:rPr lang="fa-IR" sz="2800" b="1" dirty="0" smtClean="0">
                <a:solidFill>
                  <a:schemeClr val="tx1"/>
                </a:solidFill>
                <a:cs typeface="B Titr" panose="00000700000000000000" pitchFamily="2" charset="-78"/>
              </a:rPr>
              <a:t>عبارت </a:t>
            </a:r>
            <a:r>
              <a:rPr lang="fa-IR" sz="2800" b="1" dirty="0">
                <a:solidFill>
                  <a:schemeClr val="tx1"/>
                </a:solidFill>
                <a:cs typeface="B Titr" panose="00000700000000000000" pitchFamily="2" charset="-78"/>
              </a:rPr>
              <a:t>است از فرایند ایجاد یک حافظه سازمانی فراگیر ،جاما و با دسترسی آسان </a:t>
            </a:r>
            <a:r>
              <a:rPr lang="fa-IR" sz="2800" b="1" dirty="0" smtClean="0">
                <a:solidFill>
                  <a:schemeClr val="tx1"/>
                </a:solidFill>
                <a:cs typeface="B Titr" panose="00000700000000000000" pitchFamily="2" charset="-78"/>
              </a:rPr>
              <a:t>.</a:t>
            </a:r>
          </a:p>
          <a:p>
            <a:pPr algn="r" rtl="1">
              <a:lnSpc>
                <a:spcPct val="150000"/>
              </a:lnSpc>
            </a:pPr>
            <a:endParaRPr lang="fa-IR" sz="2800" b="1" dirty="0" smtClean="0">
              <a:solidFill>
                <a:schemeClr val="tx1"/>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smtClean="0">
                <a:solidFill>
                  <a:schemeClr val="tx1"/>
                </a:solidFill>
                <a:cs typeface="B Titr" panose="00000700000000000000" pitchFamily="2" charset="-78"/>
              </a:rPr>
              <a:t>  </a:t>
            </a:r>
            <a:r>
              <a:rPr lang="fa-IR" sz="2800" b="1" dirty="0">
                <a:solidFill>
                  <a:schemeClr val="tx1"/>
                </a:solidFill>
                <a:cs typeface="B Titr" panose="00000700000000000000" pitchFamily="2" charset="-78"/>
              </a:rPr>
              <a:t>مدیریت دانش با نام سرمایه معنوی هم شناخته می شود . هدف از ایجاد مدیریت دانش ، سازماندهی سرمایه معنوی </a:t>
            </a:r>
            <a:r>
              <a:rPr lang="fa-IR" sz="2800" b="1" dirty="0" smtClean="0">
                <a:solidFill>
                  <a:schemeClr val="tx1"/>
                </a:solidFill>
                <a:cs typeface="B Titr" panose="00000700000000000000" pitchFamily="2" charset="-78"/>
              </a:rPr>
              <a:t>سازمان </a:t>
            </a:r>
            <a:r>
              <a:rPr lang="fa-IR" sz="2800" b="1" dirty="0">
                <a:solidFill>
                  <a:schemeClr val="tx1"/>
                </a:solidFill>
                <a:cs typeface="B Titr" panose="00000700000000000000" pitchFamily="2" charset="-78"/>
              </a:rPr>
              <a:t>در یک ساختار رسمی است . </a:t>
            </a:r>
            <a:r>
              <a:rPr lang="fa-IR" sz="2800" b="1" dirty="0" smtClean="0">
                <a:solidFill>
                  <a:schemeClr val="tx1"/>
                </a:solidFill>
                <a:cs typeface="B Titr" panose="00000700000000000000" pitchFamily="2" charset="-78"/>
              </a:rPr>
              <a:t> </a:t>
            </a:r>
            <a:endParaRPr lang="fa-IR" sz="2800" b="1" dirty="0">
              <a:solidFill>
                <a:schemeClr val="tx1"/>
              </a:solidFill>
              <a:cs typeface="B Titr" panose="00000700000000000000" pitchFamily="2" charset="-78"/>
            </a:endParaRPr>
          </a:p>
          <a:p>
            <a:pPr algn="r" rtl="1">
              <a:lnSpc>
                <a:spcPct val="150000"/>
              </a:lnSpc>
            </a:pPr>
            <a:endParaRPr lang="fa-IR" sz="2800" b="1" dirty="0">
              <a:solidFill>
                <a:schemeClr val="tx1"/>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a:solidFill>
                  <a:schemeClr val="tx1"/>
                </a:solidFill>
                <a:cs typeface="B Titr" panose="00000700000000000000" pitchFamily="2" charset="-78"/>
              </a:rPr>
              <a:t> مدیران شرکت های خدماتی نیز با استفاده مؤثرتر از دانش یادگیری سازمانی ، بهره وری خود را افزایش می دهند </a:t>
            </a:r>
            <a:r>
              <a:rPr lang="fa-IR" sz="2800" b="1" dirty="0" smtClean="0">
                <a:solidFill>
                  <a:schemeClr val="tx1"/>
                </a:solidFill>
                <a:cs typeface="B Titr" panose="00000700000000000000" pitchFamily="2" charset="-78"/>
              </a:rPr>
              <a:t>.</a:t>
            </a:r>
            <a:r>
              <a:rPr lang="fa-IR" sz="2800" b="1" dirty="0">
                <a:solidFill>
                  <a:schemeClr val="tx1"/>
                </a:solidFill>
                <a:cs typeface="B Titr" panose="00000700000000000000" pitchFamily="2" charset="-78"/>
              </a:rPr>
              <a:t>صنعت خرده فروشی نمونه ی مناسبی در این زمینه است . آنها با استفاده از اطلاعات مشتریان ، استراتژی های مناسب تری را برای افزایش سودآوری تنظیم می کنند .</a:t>
            </a:r>
            <a:endParaRPr lang="fa-IR" sz="2800" dirty="0">
              <a:solidFill>
                <a:schemeClr val="accent5">
                  <a:lumMod val="50000"/>
                </a:schemeClr>
              </a:solidFill>
              <a:cs typeface="B Titr" panose="00000700000000000000" pitchFamily="2" charset="-78"/>
            </a:endParaRPr>
          </a:p>
        </p:txBody>
      </p:sp>
    </p:spTree>
    <p:extLst>
      <p:ext uri="{BB962C8B-B14F-4D97-AF65-F5344CB8AC3E}">
        <p14:creationId xmlns:p14="http://schemas.microsoft.com/office/powerpoint/2010/main" val="132336641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923246" y="348838"/>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333294"/>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4-3-3 افزایش بهره وری بخش </a:t>
            </a:r>
            <a:r>
              <a:rPr lang="fa-IR" sz="4800" dirty="0">
                <a:solidFill>
                  <a:schemeClr val="accent5">
                    <a:lumMod val="50000"/>
                  </a:schemeClr>
                </a:solidFill>
                <a:cs typeface="B Titr" panose="00000700000000000000" pitchFamily="2" charset="-78"/>
              </a:rPr>
              <a:t>خدمات</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15435943" y="2798786"/>
            <a:ext cx="2612571" cy="644849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dirty="0" smtClean="0">
                <a:solidFill>
                  <a:schemeClr val="accent4">
                    <a:lumMod val="50000"/>
                  </a:schemeClr>
                </a:solidFill>
                <a:cs typeface="B Titr" panose="00000700000000000000" pitchFamily="2" charset="-78"/>
              </a:rPr>
              <a:t>چهار روش رایج برای افزایش بهره وری شرکت های خدماتی:</a:t>
            </a:r>
          </a:p>
          <a:p>
            <a:pPr algn="r" rtl="1"/>
            <a:endParaRPr lang="fa-IR" dirty="0" smtClean="0">
              <a:solidFill>
                <a:schemeClr val="accent5">
                  <a:lumMod val="50000"/>
                </a:schemeClr>
              </a:solidFill>
              <a:cs typeface="B Titr" panose="00000700000000000000" pitchFamily="2" charset="-78"/>
            </a:endParaRPr>
          </a:p>
          <a:p>
            <a:pPr algn="r" rtl="1"/>
            <a:r>
              <a:rPr lang="fa-IR" sz="2000" b="1" dirty="0">
                <a:solidFill>
                  <a:schemeClr val="tx1"/>
                </a:solidFill>
                <a:cs typeface="B Titr" panose="00000700000000000000" pitchFamily="2" charset="-78"/>
              </a:rPr>
              <a:t>خودکار سازی عملیات سازمان</a:t>
            </a:r>
          </a:p>
          <a:p>
            <a:pPr marL="109728" algn="r" rtl="1"/>
            <a:endParaRPr lang="fa-IR" b="1" dirty="0">
              <a:cs typeface="B Titr" panose="00000700000000000000" pitchFamily="2" charset="-78"/>
            </a:endParaRPr>
          </a:p>
          <a:p>
            <a:pPr algn="r" rtl="1"/>
            <a:r>
              <a:rPr lang="fa-IR" sz="2000" b="1" dirty="0">
                <a:solidFill>
                  <a:schemeClr val="tx1"/>
                </a:solidFill>
                <a:cs typeface="B Titr" panose="00000700000000000000" pitchFamily="2" charset="-78"/>
              </a:rPr>
              <a:t>ارائه ی محصولات مجموعه ای یا فروش متقاطع</a:t>
            </a:r>
          </a:p>
          <a:p>
            <a:pPr algn="r" rtl="1"/>
            <a:endParaRPr lang="fa-IR" b="1" dirty="0">
              <a:cs typeface="B Titr" panose="00000700000000000000" pitchFamily="2" charset="-78"/>
            </a:endParaRPr>
          </a:p>
          <a:p>
            <a:pPr algn="r" rtl="1"/>
            <a:r>
              <a:rPr lang="fa-IR" sz="2000" b="1" dirty="0">
                <a:solidFill>
                  <a:schemeClr val="tx1"/>
                </a:solidFill>
                <a:cs typeface="B Titr" panose="00000700000000000000" pitchFamily="2" charset="-78"/>
              </a:rPr>
              <a:t>استفاده از دانش و یادگیری سازمانی</a:t>
            </a:r>
          </a:p>
          <a:p>
            <a:pPr algn="r" rtl="1"/>
            <a:endParaRPr lang="fa-IR" b="1" dirty="0">
              <a:cs typeface="B Titr" panose="00000700000000000000" pitchFamily="2" charset="-78"/>
            </a:endParaRPr>
          </a:p>
          <a:p>
            <a:pPr algn="r" rtl="1"/>
            <a:r>
              <a:rPr lang="fa-IR" b="1" dirty="0">
                <a:solidFill>
                  <a:schemeClr val="accent5">
                    <a:lumMod val="50000"/>
                  </a:schemeClr>
                </a:solidFill>
                <a:cs typeface="B Titr" panose="00000700000000000000" pitchFamily="2" charset="-78"/>
              </a:rPr>
              <a:t>به کارگیری ساختارهای جدید سازمانی</a:t>
            </a:r>
            <a:endParaRPr lang="en-US" b="1" dirty="0">
              <a:solidFill>
                <a:schemeClr val="accent5">
                  <a:lumMod val="50000"/>
                </a:schemeClr>
              </a:solidFill>
              <a:cs typeface="B Titr" panose="00000700000000000000" pitchFamily="2" charset="-78"/>
            </a:endParaRPr>
          </a:p>
          <a:p>
            <a:pPr algn="r" rtl="1"/>
            <a:endParaRPr lang="fa-IR" dirty="0">
              <a:solidFill>
                <a:schemeClr val="accent5">
                  <a:lumMod val="50000"/>
                </a:schemeClr>
              </a:solidFill>
              <a:cs typeface="B Titr" panose="00000700000000000000" pitchFamily="2" charset="-78"/>
            </a:endParaRPr>
          </a:p>
        </p:txBody>
      </p:sp>
      <p:sp>
        <p:nvSpPr>
          <p:cNvPr id="7" name="Rounded Rectangle 6"/>
          <p:cNvSpPr/>
          <p:nvPr/>
        </p:nvSpPr>
        <p:spPr>
          <a:xfrm>
            <a:off x="110961" y="3079027"/>
            <a:ext cx="14954867" cy="5888014"/>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fa-IR" sz="2800" b="1" dirty="0">
                <a:solidFill>
                  <a:schemeClr val="accent5">
                    <a:lumMod val="50000"/>
                  </a:schemeClr>
                </a:solidFill>
                <a:cs typeface="B Titr" panose="00000700000000000000" pitchFamily="2" charset="-78"/>
              </a:rPr>
              <a:t>به کارگیری ساختارهای جدید </a:t>
            </a:r>
            <a:r>
              <a:rPr lang="fa-IR" sz="2800" b="1" dirty="0" smtClean="0">
                <a:solidFill>
                  <a:schemeClr val="accent5">
                    <a:lumMod val="50000"/>
                  </a:schemeClr>
                </a:solidFill>
                <a:cs typeface="B Titr" panose="00000700000000000000" pitchFamily="2" charset="-78"/>
              </a:rPr>
              <a:t>سازمانی:</a:t>
            </a:r>
            <a:endParaRPr lang="en-US" sz="2800" b="1" dirty="0">
              <a:solidFill>
                <a:schemeClr val="accent5">
                  <a:lumMod val="50000"/>
                </a:schemeClr>
              </a:solidFill>
              <a:cs typeface="B Titr" panose="00000700000000000000" pitchFamily="2" charset="-78"/>
            </a:endParaRPr>
          </a:p>
          <a:p>
            <a:pPr marL="457200" indent="-457200" algn="r" rtl="1">
              <a:lnSpc>
                <a:spcPct val="150000"/>
              </a:lnSpc>
              <a:buFont typeface="Wingdings" panose="05000000000000000000" pitchFamily="2" charset="2"/>
              <a:buChar char="ü"/>
            </a:pPr>
            <a:r>
              <a:rPr lang="fa-IR" sz="2800" b="1" dirty="0" smtClean="0">
                <a:solidFill>
                  <a:schemeClr val="tx1"/>
                </a:solidFill>
                <a:cs typeface="B Titr" panose="00000700000000000000" pitchFamily="2" charset="-78"/>
              </a:rPr>
              <a:t>شرکتهای </a:t>
            </a:r>
            <a:r>
              <a:rPr lang="fa-IR" sz="2800" b="1" dirty="0">
                <a:solidFill>
                  <a:schemeClr val="tx1"/>
                </a:solidFill>
                <a:cs typeface="B Titr" panose="00000700000000000000" pitchFamily="2" charset="-78"/>
              </a:rPr>
              <a:t>خدماتی همچنین ساختارهای سازمانی خود را مورد بازبینی قرار می دهند تا ناکارایی ها و گلوگاه ها را حذف کنند .در بسیاری از موارد ، این شرکتها اختیارات بیشتری را به کارکنان خط مقدم خود ، تفویض می کنند . </a:t>
            </a:r>
            <a:endParaRPr lang="fa-IR" sz="2800" b="1" dirty="0" smtClean="0">
              <a:solidFill>
                <a:schemeClr val="tx1"/>
              </a:solidFill>
              <a:cs typeface="B Titr" panose="00000700000000000000" pitchFamily="2" charset="-78"/>
            </a:endParaRPr>
          </a:p>
          <a:p>
            <a:pPr algn="r" rtl="1">
              <a:lnSpc>
                <a:spcPct val="150000"/>
              </a:lnSpc>
            </a:pPr>
            <a:endParaRPr lang="fa-IR" sz="2800" dirty="0">
              <a:solidFill>
                <a:schemeClr val="accent5">
                  <a:lumMod val="50000"/>
                </a:schemeClr>
              </a:solidFill>
              <a:cs typeface="B Titr" panose="00000700000000000000" pitchFamily="2" charset="-78"/>
            </a:endParaRPr>
          </a:p>
        </p:txBody>
      </p:sp>
    </p:spTree>
    <p:extLst>
      <p:ext uri="{BB962C8B-B14F-4D97-AF65-F5344CB8AC3E}">
        <p14:creationId xmlns:p14="http://schemas.microsoft.com/office/powerpoint/2010/main" val="18315405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923246" y="348838"/>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333294"/>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4-3-4 ویژگی های سازمانی شرکت های خدماتی</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2" name="Rounded Rectangle 1"/>
          <p:cNvSpPr/>
          <p:nvPr/>
        </p:nvSpPr>
        <p:spPr>
          <a:xfrm>
            <a:off x="760452" y="4724400"/>
            <a:ext cx="17288063" cy="5203371"/>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Wingdings" panose="05000000000000000000" pitchFamily="2" charset="2"/>
              <a:buChar char="ü"/>
            </a:pPr>
            <a:r>
              <a:rPr lang="fa-IR" sz="3200" b="1" dirty="0" smtClean="0">
                <a:solidFill>
                  <a:schemeClr val="tx1"/>
                </a:solidFill>
                <a:cs typeface="B Compset" panose="00000400000000000000" pitchFamily="2" charset="-78"/>
              </a:rPr>
              <a:t>شرکتهای </a:t>
            </a:r>
            <a:r>
              <a:rPr lang="fa-IR" sz="3200" b="1" dirty="0">
                <a:solidFill>
                  <a:schemeClr val="tx1"/>
                </a:solidFill>
                <a:cs typeface="B Compset" panose="00000400000000000000" pitchFamily="2" charset="-78"/>
              </a:rPr>
              <a:t>خدماتی ، نیازی ندارند که بزرگ باشند ، زیرا آنها باید تا حد امکان به مشتریان نزدیک باشند . شرکتهای </a:t>
            </a:r>
            <a:r>
              <a:rPr lang="fa-IR" sz="3200" b="1" dirty="0" smtClean="0">
                <a:solidFill>
                  <a:schemeClr val="tx1"/>
                </a:solidFill>
                <a:cs typeface="B Compset" panose="00000400000000000000" pitchFamily="2" charset="-78"/>
              </a:rPr>
              <a:t>بهره </a:t>
            </a:r>
            <a:r>
              <a:rPr lang="fa-IR" sz="3200" b="1" dirty="0">
                <a:solidFill>
                  <a:schemeClr val="tx1"/>
                </a:solidFill>
                <a:cs typeface="B Compset" panose="00000400000000000000" pitchFamily="2" charset="-78"/>
              </a:rPr>
              <a:t>مند شوند و همچنین ، به مواد اولیه و نیروهای کاری ،  </a:t>
            </a:r>
            <a:r>
              <a:rPr lang="fa-IR" sz="3200" b="1" dirty="0" smtClean="0">
                <a:solidFill>
                  <a:schemeClr val="tx1"/>
                </a:solidFill>
                <a:cs typeface="B Compset" panose="00000400000000000000" pitchFamily="2" charset="-78"/>
              </a:rPr>
              <a:t>«اقتصاد </a:t>
            </a:r>
            <a:r>
              <a:rPr lang="fa-IR" sz="3200" b="1" dirty="0">
                <a:solidFill>
                  <a:schemeClr val="tx1"/>
                </a:solidFill>
                <a:cs typeface="B Compset" panose="00000400000000000000" pitchFamily="2" charset="-78"/>
              </a:rPr>
              <a:t>مقیاس </a:t>
            </a:r>
            <a:r>
              <a:rPr lang="fa-IR" sz="3200" b="1" dirty="0" smtClean="0">
                <a:solidFill>
                  <a:schemeClr val="tx1"/>
                </a:solidFill>
                <a:cs typeface="B Compset" panose="00000400000000000000" pitchFamily="2" charset="-78"/>
              </a:rPr>
              <a:t>»تولیدی </a:t>
            </a:r>
            <a:r>
              <a:rPr lang="fa-IR" sz="3200" b="1" dirty="0">
                <a:solidFill>
                  <a:schemeClr val="tx1"/>
                </a:solidFill>
                <a:cs typeface="B Compset" panose="00000400000000000000" pitchFamily="2" charset="-78"/>
              </a:rPr>
              <a:t>باید بزرگ باشند تا بتوانند از در یک مکان دسترسی داشته باشند </a:t>
            </a:r>
            <a:r>
              <a:rPr lang="fa-IR" sz="3200" b="1" dirty="0" smtClean="0">
                <a:solidFill>
                  <a:schemeClr val="tx1"/>
                </a:solidFill>
                <a:cs typeface="B Compset" panose="00000400000000000000" pitchFamily="2" charset="-78"/>
              </a:rPr>
              <a:t>.</a:t>
            </a:r>
          </a:p>
          <a:p>
            <a:pPr marL="457200" indent="-457200" algn="r" rtl="1">
              <a:lnSpc>
                <a:spcPct val="150000"/>
              </a:lnSpc>
              <a:buFont typeface="Wingdings" panose="05000000000000000000" pitchFamily="2" charset="2"/>
              <a:buChar char="ü"/>
            </a:pPr>
            <a:r>
              <a:rPr lang="fa-IR" sz="3200" b="1" dirty="0" smtClean="0">
                <a:solidFill>
                  <a:schemeClr val="tx1"/>
                </a:solidFill>
                <a:cs typeface="B Compset" panose="00000400000000000000" pitchFamily="2" charset="-78"/>
              </a:rPr>
              <a:t>  </a:t>
            </a:r>
            <a:r>
              <a:rPr lang="fa-IR" sz="3200" b="1" dirty="0">
                <a:solidFill>
                  <a:schemeClr val="tx1"/>
                </a:solidFill>
                <a:cs typeface="B Compset" panose="00000400000000000000" pitchFamily="2" charset="-78"/>
              </a:rPr>
              <a:t>کارکنان شرکتهای خدماتی ، باید دارای مهارت های اجتماعی و میان فردی باشند تا بتوانند با سرعت زیاد ، مشکلات </a:t>
            </a:r>
            <a:r>
              <a:rPr lang="fa-IR" sz="3200" b="1" dirty="0" smtClean="0">
                <a:solidFill>
                  <a:schemeClr val="tx1"/>
                </a:solidFill>
                <a:cs typeface="B Compset" panose="00000400000000000000" pitchFamily="2" charset="-78"/>
              </a:rPr>
              <a:t>مشتریان </a:t>
            </a:r>
            <a:r>
              <a:rPr lang="fa-IR" sz="3200" b="1" dirty="0">
                <a:solidFill>
                  <a:schemeClr val="tx1"/>
                </a:solidFill>
                <a:cs typeface="B Compset" panose="00000400000000000000" pitchFamily="2" charset="-78"/>
              </a:rPr>
              <a:t>را حل کنند .  </a:t>
            </a:r>
            <a:endParaRPr lang="fa-IR" sz="3200" b="1" dirty="0" smtClean="0">
              <a:solidFill>
                <a:schemeClr val="tx1"/>
              </a:solidFill>
              <a:cs typeface="B Compset" panose="00000400000000000000" pitchFamily="2" charset="-78"/>
            </a:endParaRPr>
          </a:p>
          <a:p>
            <a:pPr marL="457200" indent="-457200" algn="r" rtl="1">
              <a:lnSpc>
                <a:spcPct val="150000"/>
              </a:lnSpc>
              <a:buFont typeface="Wingdings" panose="05000000000000000000" pitchFamily="2" charset="2"/>
              <a:buChar char="ü"/>
            </a:pPr>
            <a:r>
              <a:rPr lang="fa-IR" sz="3200" b="1" dirty="0" smtClean="0">
                <a:solidFill>
                  <a:schemeClr val="tx1"/>
                </a:solidFill>
                <a:cs typeface="B Compset" panose="00000400000000000000" pitchFamily="2" charset="-78"/>
              </a:rPr>
              <a:t>در </a:t>
            </a:r>
            <a:r>
              <a:rPr lang="fa-IR" sz="3200" b="1" dirty="0">
                <a:solidFill>
                  <a:schemeClr val="tx1"/>
                </a:solidFill>
                <a:cs typeface="B Compset" panose="00000400000000000000" pitchFamily="2" charset="-78"/>
              </a:rPr>
              <a:t>طرف دیگر ، در شرکتهای تولیدی ، کارکنان خط مقدم باید دارای دانش فنی باشند تا بتوانند مشکلات فنی را حل </a:t>
            </a:r>
            <a:r>
              <a:rPr lang="fa-IR" sz="3200" b="1" dirty="0" smtClean="0">
                <a:solidFill>
                  <a:schemeClr val="tx1"/>
                </a:solidFill>
                <a:cs typeface="B Compset" panose="00000400000000000000" pitchFamily="2" charset="-78"/>
              </a:rPr>
              <a:t> </a:t>
            </a:r>
            <a:r>
              <a:rPr lang="fa-IR" sz="3200" b="1" dirty="0">
                <a:solidFill>
                  <a:schemeClr val="tx1"/>
                </a:solidFill>
                <a:cs typeface="B Compset" panose="00000400000000000000" pitchFamily="2" charset="-78"/>
              </a:rPr>
              <a:t>کنند .</a:t>
            </a:r>
          </a:p>
        </p:txBody>
      </p:sp>
      <p:sp>
        <p:nvSpPr>
          <p:cNvPr id="7" name="Rounded Rectangle 6"/>
          <p:cNvSpPr/>
          <p:nvPr/>
        </p:nvSpPr>
        <p:spPr>
          <a:xfrm>
            <a:off x="760452" y="2164291"/>
            <a:ext cx="16858394" cy="2320623"/>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Wingdings" panose="05000000000000000000" pitchFamily="2" charset="2"/>
              <a:buChar char="q"/>
            </a:pPr>
            <a:r>
              <a:rPr lang="fa-IR" sz="2800" b="1" dirty="0">
                <a:solidFill>
                  <a:schemeClr val="tx1"/>
                </a:solidFill>
                <a:cs typeface="B Titr" panose="00000700000000000000" pitchFamily="2" charset="-78"/>
              </a:rPr>
              <a:t> تعداد واحدهای مرزگستر در شرکتهای تولیدی ، زیاد است ، زیرا در این شرکتها مشتریان با شرکت ارتباط مستقیم </a:t>
            </a:r>
            <a:r>
              <a:rPr lang="fa-IR" sz="2800" b="1" dirty="0" smtClean="0">
                <a:solidFill>
                  <a:schemeClr val="tx1"/>
                </a:solidFill>
                <a:cs typeface="B Titr" panose="00000700000000000000" pitchFamily="2" charset="-78"/>
              </a:rPr>
              <a:t> </a:t>
            </a:r>
            <a:r>
              <a:rPr lang="fa-IR" sz="2800" b="1" dirty="0">
                <a:solidFill>
                  <a:schemeClr val="tx1"/>
                </a:solidFill>
                <a:cs typeface="B Titr" panose="00000700000000000000" pitchFamily="2" charset="-78"/>
              </a:rPr>
              <a:t>ندارند . </a:t>
            </a:r>
            <a:endParaRPr lang="fa-IR" sz="2800" b="1" dirty="0" smtClean="0">
              <a:solidFill>
                <a:schemeClr val="tx1"/>
              </a:solidFill>
              <a:cs typeface="B Titr" panose="00000700000000000000" pitchFamily="2" charset="-78"/>
            </a:endParaRPr>
          </a:p>
          <a:p>
            <a:pPr marL="457200" indent="-457200" algn="r" rtl="1">
              <a:lnSpc>
                <a:spcPct val="150000"/>
              </a:lnSpc>
              <a:buFont typeface="Wingdings" panose="05000000000000000000" pitchFamily="2" charset="2"/>
              <a:buChar char="q"/>
            </a:pPr>
            <a:r>
              <a:rPr lang="fa-IR" sz="2800" b="1" dirty="0" smtClean="0">
                <a:solidFill>
                  <a:schemeClr val="tx1"/>
                </a:solidFill>
                <a:cs typeface="B Titr" panose="00000700000000000000" pitchFamily="2" charset="-78"/>
              </a:rPr>
              <a:t> </a:t>
            </a:r>
            <a:r>
              <a:rPr lang="fa-IR" sz="2800" b="1" dirty="0">
                <a:solidFill>
                  <a:schemeClr val="tx1"/>
                </a:solidFill>
                <a:cs typeface="B Titr" panose="00000700000000000000" pitchFamily="2" charset="-78"/>
              </a:rPr>
              <a:t>تعداد واحدهای مرز گستر در شرکتهای خدماتی کمتر است زیرا در این شرکتها مشتریان به طور مستقیم با ارائه د</a:t>
            </a:r>
            <a:r>
              <a:rPr lang="fa-IR" sz="2800" b="1" dirty="0" smtClean="0">
                <a:solidFill>
                  <a:schemeClr val="tx1"/>
                </a:solidFill>
                <a:cs typeface="B Titr" panose="00000700000000000000" pitchFamily="2" charset="-78"/>
              </a:rPr>
              <a:t>هندگان </a:t>
            </a:r>
            <a:r>
              <a:rPr lang="fa-IR" sz="2800" b="1" dirty="0">
                <a:solidFill>
                  <a:schemeClr val="tx1"/>
                </a:solidFill>
                <a:cs typeface="B Titr" panose="00000700000000000000" pitchFamily="2" charset="-78"/>
              </a:rPr>
              <a:t>خدمت ارتباط دارند .</a:t>
            </a:r>
            <a:endParaRPr lang="fa-IR" sz="2800" dirty="0">
              <a:solidFill>
                <a:schemeClr val="tx1"/>
              </a:solidFill>
              <a:cs typeface="B Titr" panose="00000700000000000000" pitchFamily="2" charset="-78"/>
            </a:endParaRPr>
          </a:p>
        </p:txBody>
      </p:sp>
    </p:spTree>
    <p:extLst>
      <p:ext uri="{BB962C8B-B14F-4D97-AF65-F5344CB8AC3E}">
        <p14:creationId xmlns:p14="http://schemas.microsoft.com/office/powerpoint/2010/main" val="20100995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923246" y="348838"/>
            <a:ext cx="7488619" cy="784830"/>
          </a:xfrm>
          <a:prstGeom prst="rect">
            <a:avLst/>
          </a:prstGeom>
          <a:noFill/>
        </p:spPr>
        <p:txBody>
          <a:bodyPr wrap="square" rtlCol="0">
            <a:spAutoFit/>
          </a:bodyPr>
          <a:lstStyle/>
          <a:p>
            <a:pPr algn="ctr"/>
            <a:r>
              <a:rPr lang="fa-IR" sz="4500" dirty="0">
                <a:solidFill>
                  <a:schemeClr val="bg1"/>
                </a:solidFill>
                <a:latin typeface="Montserrat ExtraBold" panose="00000900000000000000" pitchFamily="50" charset="0"/>
                <a:ea typeface="Roboto Black" panose="02000000000000000000" pitchFamily="2" charset="0"/>
                <a:cs typeface="B Titr" panose="00000700000000000000" pitchFamily="2" charset="-78"/>
              </a:rPr>
              <a:t>4-3 فناوری شرکت های خدماتی</a:t>
            </a:r>
            <a:endParaRPr lang="ru-RU" sz="4500" dirty="0">
              <a:solidFill>
                <a:schemeClr val="bg1"/>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TextBox 21"/>
          <p:cNvSpPr txBox="1"/>
          <p:nvPr/>
        </p:nvSpPr>
        <p:spPr>
          <a:xfrm>
            <a:off x="2913017" y="1333294"/>
            <a:ext cx="12152811" cy="830997"/>
          </a:xfrm>
          <a:prstGeom prst="rect">
            <a:avLst/>
          </a:prstGeom>
          <a:noFill/>
        </p:spPr>
        <p:txBody>
          <a:bodyPr wrap="square" rtlCol="0">
            <a:spAutoFit/>
          </a:bodyPr>
          <a:lstStyle/>
          <a:p>
            <a:pPr algn="ctr"/>
            <a:r>
              <a:rPr lang="fa-IR" sz="4800" dirty="0" smtClean="0">
                <a:solidFill>
                  <a:schemeClr val="accent5">
                    <a:lumMod val="50000"/>
                  </a:schemeClr>
                </a:solidFill>
                <a:cs typeface="B Titr" panose="00000700000000000000" pitchFamily="2" charset="-78"/>
              </a:rPr>
              <a:t>4-3-4 ویژگی های سازمانی شرکت های خدماتی</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7" name="Rounded Rectangle 6"/>
          <p:cNvSpPr/>
          <p:nvPr/>
        </p:nvSpPr>
        <p:spPr>
          <a:xfrm>
            <a:off x="760452" y="2377851"/>
            <a:ext cx="16858394" cy="114496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rtl="1">
              <a:lnSpc>
                <a:spcPct val="150000"/>
              </a:lnSpc>
              <a:buFont typeface="Wingdings" panose="05000000000000000000" pitchFamily="2" charset="2"/>
              <a:buChar char="q"/>
            </a:pPr>
            <a:r>
              <a:rPr lang="fa-IR" sz="2800" b="1" dirty="0">
                <a:solidFill>
                  <a:schemeClr val="tx1"/>
                </a:solidFill>
                <a:cs typeface="B Titr" panose="00000700000000000000" pitchFamily="2" charset="-78"/>
              </a:rPr>
              <a:t>جدول زیر ،ویژگی های سازمانی شرکتهای خدماتی را با شرکتهای تولیدی مقایسه می کند </a:t>
            </a:r>
            <a:endParaRPr lang="fa-IR" sz="2800" dirty="0">
              <a:solidFill>
                <a:schemeClr val="tx1"/>
              </a:solidFill>
              <a:cs typeface="B Titr" panose="00000700000000000000"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105312405"/>
              </p:ext>
            </p:extLst>
          </p:nvPr>
        </p:nvGraphicFramePr>
        <p:xfrm>
          <a:off x="2873828" y="4083309"/>
          <a:ext cx="12192000" cy="5923938"/>
        </p:xfrm>
        <a:graphic>
          <a:graphicData uri="http://schemas.openxmlformats.org/drawingml/2006/table">
            <a:tbl>
              <a:tblPr rtl="1" firstRow="1" bandRow="1">
                <a:tableStyleId>{5C22544A-7EE6-4342-B048-85BDC9FD1C3A}</a:tableStyleId>
              </a:tblPr>
              <a:tblGrid>
                <a:gridCol w="3048000">
                  <a:extLst>
                    <a:ext uri="{9D8B030D-6E8A-4147-A177-3AD203B41FA5}">
                      <a16:colId xmlns:a16="http://schemas.microsoft.com/office/drawing/2014/main" xmlns="" val="2254756374"/>
                    </a:ext>
                  </a:extLst>
                </a:gridCol>
                <a:gridCol w="3048000">
                  <a:extLst>
                    <a:ext uri="{9D8B030D-6E8A-4147-A177-3AD203B41FA5}">
                      <a16:colId xmlns:a16="http://schemas.microsoft.com/office/drawing/2014/main" xmlns="" val="1818135723"/>
                    </a:ext>
                  </a:extLst>
                </a:gridCol>
                <a:gridCol w="3048000">
                  <a:extLst>
                    <a:ext uri="{9D8B030D-6E8A-4147-A177-3AD203B41FA5}">
                      <a16:colId xmlns:a16="http://schemas.microsoft.com/office/drawing/2014/main" xmlns="" val="1681104794"/>
                    </a:ext>
                  </a:extLst>
                </a:gridCol>
                <a:gridCol w="3048000">
                  <a:extLst>
                    <a:ext uri="{9D8B030D-6E8A-4147-A177-3AD203B41FA5}">
                      <a16:colId xmlns:a16="http://schemas.microsoft.com/office/drawing/2014/main" xmlns="" val="3295252384"/>
                    </a:ext>
                  </a:extLst>
                </a:gridCol>
              </a:tblGrid>
              <a:tr h="834923">
                <a:tc>
                  <a:txBody>
                    <a:bodyPr/>
                    <a:lstStyle/>
                    <a:p>
                      <a:pPr algn="ctr" rtl="1"/>
                      <a:r>
                        <a:rPr lang="fa-IR" dirty="0" smtClean="0">
                          <a:solidFill>
                            <a:schemeClr val="bg2"/>
                          </a:solidFill>
                          <a:cs typeface="B Titr" panose="00000700000000000000" pitchFamily="2" charset="-78"/>
                        </a:rPr>
                        <a:t>ویژگی</a:t>
                      </a:r>
                      <a:endParaRPr lang="fa-IR" dirty="0">
                        <a:solidFill>
                          <a:schemeClr val="bg2"/>
                        </a:solidFill>
                        <a:cs typeface="B Titr" panose="00000700000000000000" pitchFamily="2" charset="-78"/>
                      </a:endParaRPr>
                    </a:p>
                  </a:txBody>
                  <a:tcPr anchor="ctr"/>
                </a:tc>
                <a:tc>
                  <a:txBody>
                    <a:bodyPr/>
                    <a:lstStyle/>
                    <a:p>
                      <a:pPr algn="ctr" rtl="1"/>
                      <a:r>
                        <a:rPr lang="fa-IR" dirty="0" smtClean="0">
                          <a:solidFill>
                            <a:schemeClr val="bg2"/>
                          </a:solidFill>
                          <a:cs typeface="B Titr" panose="00000700000000000000" pitchFamily="2" charset="-78"/>
                        </a:rPr>
                        <a:t>شاخص</a:t>
                      </a:r>
                      <a:endParaRPr lang="fa-IR" dirty="0">
                        <a:solidFill>
                          <a:schemeClr val="bg2"/>
                        </a:solidFill>
                        <a:cs typeface="B Titr" panose="00000700000000000000" pitchFamily="2" charset="-78"/>
                      </a:endParaRPr>
                    </a:p>
                  </a:txBody>
                  <a:tcPr anchor="ctr"/>
                </a:tc>
                <a:tc>
                  <a:txBody>
                    <a:bodyPr/>
                    <a:lstStyle/>
                    <a:p>
                      <a:pPr algn="ctr" rtl="1"/>
                      <a:r>
                        <a:rPr lang="fa-IR" dirty="0" smtClean="0">
                          <a:solidFill>
                            <a:schemeClr val="bg2"/>
                          </a:solidFill>
                          <a:cs typeface="B Titr" panose="00000700000000000000" pitchFamily="2" charset="-78"/>
                        </a:rPr>
                        <a:t>خدمات</a:t>
                      </a:r>
                      <a:endParaRPr lang="fa-IR" dirty="0">
                        <a:solidFill>
                          <a:schemeClr val="bg2"/>
                        </a:solidFill>
                        <a:cs typeface="B Titr" panose="00000700000000000000" pitchFamily="2" charset="-78"/>
                      </a:endParaRPr>
                    </a:p>
                  </a:txBody>
                  <a:tcPr anchor="ctr"/>
                </a:tc>
                <a:tc>
                  <a:txBody>
                    <a:bodyPr/>
                    <a:lstStyle/>
                    <a:p>
                      <a:pPr algn="ctr" rtl="1"/>
                      <a:r>
                        <a:rPr lang="fa-IR" dirty="0" smtClean="0">
                          <a:solidFill>
                            <a:schemeClr val="bg2"/>
                          </a:solidFill>
                          <a:cs typeface="B Titr" panose="00000700000000000000" pitchFamily="2" charset="-78"/>
                        </a:rPr>
                        <a:t>کالا</a:t>
                      </a:r>
                      <a:endParaRPr lang="fa-IR" dirty="0">
                        <a:solidFill>
                          <a:schemeClr val="bg2"/>
                        </a:solidFill>
                        <a:cs typeface="B Titr" panose="00000700000000000000" pitchFamily="2" charset="-78"/>
                      </a:endParaRPr>
                    </a:p>
                  </a:txBody>
                  <a:tcPr anchor="ctr"/>
                </a:tc>
                <a:extLst>
                  <a:ext uri="{0D108BD9-81ED-4DB2-BD59-A6C34878D82A}">
                    <a16:rowId xmlns:a16="http://schemas.microsoft.com/office/drawing/2014/main" xmlns="" val="1956129670"/>
                  </a:ext>
                </a:extLst>
              </a:tr>
              <a:tr h="834923">
                <a:tc rowSpan="4">
                  <a:txBody>
                    <a:bodyPr/>
                    <a:lstStyle/>
                    <a:p>
                      <a:pPr algn="ctr" rtl="1"/>
                      <a:r>
                        <a:rPr lang="fa-IR" dirty="0" smtClean="0">
                          <a:solidFill>
                            <a:schemeClr val="tx1"/>
                          </a:solidFill>
                          <a:cs typeface="B Titr" panose="00000700000000000000" pitchFamily="2" charset="-78"/>
                        </a:rPr>
                        <a:t>ساختار</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واحدهای مرزگستر</a:t>
                      </a:r>
                      <a:r>
                        <a:rPr lang="fa-IR" baseline="0" dirty="0" smtClean="0">
                          <a:solidFill>
                            <a:schemeClr val="tx1"/>
                          </a:solidFill>
                          <a:cs typeface="B Titr" panose="00000700000000000000" pitchFamily="2" charset="-78"/>
                        </a:rPr>
                        <a:t> جداگانه</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کم</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زیاد</a:t>
                      </a:r>
                      <a:endParaRPr lang="fa-IR" dirty="0">
                        <a:solidFill>
                          <a:schemeClr val="tx1"/>
                        </a:solidFill>
                        <a:cs typeface="B Titr" panose="00000700000000000000" pitchFamily="2" charset="-78"/>
                      </a:endParaRPr>
                    </a:p>
                  </a:txBody>
                  <a:tcPr anchor="ctr"/>
                </a:tc>
                <a:extLst>
                  <a:ext uri="{0D108BD9-81ED-4DB2-BD59-A6C34878D82A}">
                    <a16:rowId xmlns:a16="http://schemas.microsoft.com/office/drawing/2014/main" xmlns="" val="1463369654"/>
                  </a:ext>
                </a:extLst>
              </a:tr>
              <a:tr h="834923">
                <a:tc vMerge="1">
                  <a:txBody>
                    <a:bodyPr/>
                    <a:lstStyle/>
                    <a:p>
                      <a:pPr rtl="1"/>
                      <a:endParaRPr lang="fa-IR" dirty="0"/>
                    </a:p>
                  </a:txBody>
                  <a:tcPr/>
                </a:tc>
                <a:tc>
                  <a:txBody>
                    <a:bodyPr/>
                    <a:lstStyle/>
                    <a:p>
                      <a:pPr algn="ctr" rtl="1"/>
                      <a:r>
                        <a:rPr lang="fa-IR" dirty="0" smtClean="0">
                          <a:solidFill>
                            <a:schemeClr val="tx1"/>
                          </a:solidFill>
                          <a:cs typeface="B Titr" panose="00000700000000000000" pitchFamily="2" charset="-78"/>
                        </a:rPr>
                        <a:t>پراکندگی جغرافیایی</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زیاد</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کم</a:t>
                      </a:r>
                      <a:endParaRPr lang="fa-IR" dirty="0">
                        <a:solidFill>
                          <a:schemeClr val="tx1"/>
                        </a:solidFill>
                        <a:cs typeface="B Titr" panose="00000700000000000000" pitchFamily="2" charset="-78"/>
                      </a:endParaRPr>
                    </a:p>
                  </a:txBody>
                  <a:tcPr anchor="ctr"/>
                </a:tc>
                <a:extLst>
                  <a:ext uri="{0D108BD9-81ED-4DB2-BD59-A6C34878D82A}">
                    <a16:rowId xmlns:a16="http://schemas.microsoft.com/office/drawing/2014/main" xmlns="" val="510891671"/>
                  </a:ext>
                </a:extLst>
              </a:tr>
              <a:tr h="834923">
                <a:tc vMerge="1">
                  <a:txBody>
                    <a:bodyPr/>
                    <a:lstStyle/>
                    <a:p>
                      <a:pPr rtl="1"/>
                      <a:endParaRPr lang="fa-IR" dirty="0"/>
                    </a:p>
                  </a:txBody>
                  <a:tcPr/>
                </a:tc>
                <a:tc>
                  <a:txBody>
                    <a:bodyPr/>
                    <a:lstStyle/>
                    <a:p>
                      <a:pPr algn="ctr" rtl="1"/>
                      <a:r>
                        <a:rPr lang="fa-IR" dirty="0" smtClean="0">
                          <a:solidFill>
                            <a:schemeClr val="tx1"/>
                          </a:solidFill>
                          <a:cs typeface="B Titr" panose="00000700000000000000" pitchFamily="2" charset="-78"/>
                        </a:rPr>
                        <a:t>تصمیم</a:t>
                      </a:r>
                      <a:r>
                        <a:rPr lang="fa-IR" baseline="0" dirty="0" smtClean="0">
                          <a:solidFill>
                            <a:schemeClr val="tx1"/>
                          </a:solidFill>
                          <a:cs typeface="B Titr" panose="00000700000000000000" pitchFamily="2" charset="-78"/>
                        </a:rPr>
                        <a:t> گیری</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غیرمتمرکز</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متمرکز</a:t>
                      </a:r>
                      <a:endParaRPr lang="fa-IR" dirty="0">
                        <a:solidFill>
                          <a:schemeClr val="tx1"/>
                        </a:solidFill>
                        <a:cs typeface="B Titr" panose="00000700000000000000" pitchFamily="2" charset="-78"/>
                      </a:endParaRPr>
                    </a:p>
                  </a:txBody>
                  <a:tcPr anchor="ctr"/>
                </a:tc>
                <a:extLst>
                  <a:ext uri="{0D108BD9-81ED-4DB2-BD59-A6C34878D82A}">
                    <a16:rowId xmlns:a16="http://schemas.microsoft.com/office/drawing/2014/main" xmlns="" val="2888791613"/>
                  </a:ext>
                </a:extLst>
              </a:tr>
              <a:tr h="834923">
                <a:tc vMerge="1">
                  <a:txBody>
                    <a:bodyPr/>
                    <a:lstStyle/>
                    <a:p>
                      <a:pPr rtl="1"/>
                      <a:endParaRPr lang="fa-IR" dirty="0"/>
                    </a:p>
                  </a:txBody>
                  <a:tcPr/>
                </a:tc>
                <a:tc>
                  <a:txBody>
                    <a:bodyPr/>
                    <a:lstStyle/>
                    <a:p>
                      <a:pPr algn="ctr" rtl="1"/>
                      <a:r>
                        <a:rPr lang="fa-IR" dirty="0" smtClean="0">
                          <a:solidFill>
                            <a:schemeClr val="tx1"/>
                          </a:solidFill>
                          <a:cs typeface="B Titr" panose="00000700000000000000" pitchFamily="2" charset="-78"/>
                        </a:rPr>
                        <a:t>رسمیت</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زیاد</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کم</a:t>
                      </a:r>
                      <a:endParaRPr lang="fa-IR" dirty="0">
                        <a:solidFill>
                          <a:schemeClr val="tx1"/>
                        </a:solidFill>
                        <a:cs typeface="B Titr" panose="00000700000000000000" pitchFamily="2" charset="-78"/>
                      </a:endParaRPr>
                    </a:p>
                  </a:txBody>
                  <a:tcPr anchor="ctr"/>
                </a:tc>
                <a:extLst>
                  <a:ext uri="{0D108BD9-81ED-4DB2-BD59-A6C34878D82A}">
                    <a16:rowId xmlns:a16="http://schemas.microsoft.com/office/drawing/2014/main" xmlns="" val="3489182372"/>
                  </a:ext>
                </a:extLst>
              </a:tr>
              <a:tr h="834923">
                <a:tc rowSpan="2">
                  <a:txBody>
                    <a:bodyPr/>
                    <a:lstStyle/>
                    <a:p>
                      <a:pPr algn="ctr" rtl="1"/>
                      <a:r>
                        <a:rPr lang="fa-IR" dirty="0" smtClean="0">
                          <a:solidFill>
                            <a:schemeClr val="tx1"/>
                          </a:solidFill>
                          <a:cs typeface="B Titr" panose="00000700000000000000" pitchFamily="2" charset="-78"/>
                        </a:rPr>
                        <a:t>منابع انسانی</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سطح تخصص کارکنان</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زیاد</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کم</a:t>
                      </a:r>
                      <a:endParaRPr lang="fa-IR" dirty="0">
                        <a:solidFill>
                          <a:schemeClr val="tx1"/>
                        </a:solidFill>
                        <a:cs typeface="B Titr" panose="00000700000000000000" pitchFamily="2" charset="-78"/>
                      </a:endParaRPr>
                    </a:p>
                  </a:txBody>
                  <a:tcPr anchor="ctr"/>
                </a:tc>
                <a:extLst>
                  <a:ext uri="{0D108BD9-81ED-4DB2-BD59-A6C34878D82A}">
                    <a16:rowId xmlns:a16="http://schemas.microsoft.com/office/drawing/2014/main" xmlns="" val="3612375787"/>
                  </a:ext>
                </a:extLst>
              </a:tr>
              <a:tr h="834923">
                <a:tc vMerge="1">
                  <a:txBody>
                    <a:bodyPr/>
                    <a:lstStyle/>
                    <a:p>
                      <a:pPr rtl="1"/>
                      <a:endParaRPr lang="fa-IR" dirty="0"/>
                    </a:p>
                  </a:txBody>
                  <a:tcPr/>
                </a:tc>
                <a:tc>
                  <a:txBody>
                    <a:bodyPr/>
                    <a:lstStyle/>
                    <a:p>
                      <a:pPr algn="ctr" rtl="1"/>
                      <a:r>
                        <a:rPr lang="fa-IR" dirty="0" smtClean="0">
                          <a:solidFill>
                            <a:schemeClr val="tx1"/>
                          </a:solidFill>
                          <a:cs typeface="B Titr" panose="00000700000000000000" pitchFamily="2" charset="-78"/>
                        </a:rPr>
                        <a:t>نوع مهارت</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میان فردی</a:t>
                      </a:r>
                      <a:endParaRPr lang="fa-IR" dirty="0">
                        <a:solidFill>
                          <a:schemeClr val="tx1"/>
                        </a:solidFill>
                        <a:cs typeface="B Titr" panose="00000700000000000000" pitchFamily="2" charset="-78"/>
                      </a:endParaRPr>
                    </a:p>
                  </a:txBody>
                  <a:tcPr anchor="ctr"/>
                </a:tc>
                <a:tc>
                  <a:txBody>
                    <a:bodyPr/>
                    <a:lstStyle/>
                    <a:p>
                      <a:pPr algn="ctr" rtl="1"/>
                      <a:r>
                        <a:rPr lang="fa-IR" dirty="0" smtClean="0">
                          <a:solidFill>
                            <a:schemeClr val="tx1"/>
                          </a:solidFill>
                          <a:cs typeface="B Titr" panose="00000700000000000000" pitchFamily="2" charset="-78"/>
                        </a:rPr>
                        <a:t>فنی</a:t>
                      </a:r>
                      <a:endParaRPr lang="fa-IR" dirty="0">
                        <a:solidFill>
                          <a:schemeClr val="tx1"/>
                        </a:solidFill>
                        <a:cs typeface="B Titr" panose="00000700000000000000" pitchFamily="2" charset="-78"/>
                      </a:endParaRPr>
                    </a:p>
                  </a:txBody>
                  <a:tcPr anchor="ctr"/>
                </a:tc>
                <a:extLst>
                  <a:ext uri="{0D108BD9-81ED-4DB2-BD59-A6C34878D82A}">
                    <a16:rowId xmlns:a16="http://schemas.microsoft.com/office/drawing/2014/main" xmlns="" val="1839171603"/>
                  </a:ext>
                </a:extLst>
              </a:tr>
            </a:tbl>
          </a:graphicData>
        </a:graphic>
      </p:graphicFrame>
    </p:spTree>
    <p:extLst>
      <p:ext uri="{BB962C8B-B14F-4D97-AF65-F5344CB8AC3E}">
        <p14:creationId xmlns:p14="http://schemas.microsoft.com/office/powerpoint/2010/main" val="38981041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Freeform: Shape 5"/>
          <p:cNvSpPr/>
          <p:nvPr/>
        </p:nvSpPr>
        <p:spPr>
          <a:xfrm>
            <a:off x="3198837" y="9320105"/>
            <a:ext cx="274940" cy="262217"/>
          </a:xfrm>
          <a:custGeom>
            <a:avLst/>
            <a:gdLst/>
            <a:ahLst/>
            <a:cxnLst/>
            <a:rect l="l" t="t" r="r" b="b"/>
            <a:pathLst>
              <a:path w="212255" h="202432">
                <a:moveTo>
                  <a:pt x="106128" y="0"/>
                </a:moveTo>
                <a:cubicBezTo>
                  <a:pt x="107600" y="66"/>
                  <a:pt x="108865" y="635"/>
                  <a:pt x="109922" y="1705"/>
                </a:cubicBezTo>
                <a:cubicBezTo>
                  <a:pt x="110980" y="2776"/>
                  <a:pt x="111799" y="3951"/>
                  <a:pt x="112378" y="5229"/>
                </a:cubicBezTo>
                <a:lnTo>
                  <a:pt x="141078" y="63267"/>
                </a:lnTo>
                <a:lnTo>
                  <a:pt x="205112" y="72579"/>
                </a:lnTo>
                <a:cubicBezTo>
                  <a:pt x="206749" y="72808"/>
                  <a:pt x="208322" y="73371"/>
                  <a:pt x="209832" y="74269"/>
                </a:cubicBezTo>
                <a:cubicBezTo>
                  <a:pt x="211341" y="75167"/>
                  <a:pt x="212149" y="76560"/>
                  <a:pt x="212255" y="78447"/>
                </a:cubicBezTo>
                <a:cubicBezTo>
                  <a:pt x="212221" y="79603"/>
                  <a:pt x="211875" y="80703"/>
                  <a:pt x="211219" y="81747"/>
                </a:cubicBezTo>
                <a:cubicBezTo>
                  <a:pt x="210562" y="82792"/>
                  <a:pt x="209802" y="83732"/>
                  <a:pt x="208939" y="84569"/>
                </a:cubicBezTo>
                <a:lnTo>
                  <a:pt x="162635" y="129725"/>
                </a:lnTo>
                <a:lnTo>
                  <a:pt x="173605" y="193503"/>
                </a:lnTo>
                <a:cubicBezTo>
                  <a:pt x="173666" y="193944"/>
                  <a:pt x="173704" y="194370"/>
                  <a:pt x="173717" y="194779"/>
                </a:cubicBezTo>
                <a:cubicBezTo>
                  <a:pt x="173730" y="195188"/>
                  <a:pt x="173736" y="195613"/>
                  <a:pt x="173733" y="196054"/>
                </a:cubicBezTo>
                <a:cubicBezTo>
                  <a:pt x="173746" y="197771"/>
                  <a:pt x="173337" y="199249"/>
                  <a:pt x="172505" y="200487"/>
                </a:cubicBezTo>
                <a:cubicBezTo>
                  <a:pt x="171673" y="201725"/>
                  <a:pt x="170339" y="202374"/>
                  <a:pt x="168503" y="202432"/>
                </a:cubicBezTo>
                <a:cubicBezTo>
                  <a:pt x="167605" y="202424"/>
                  <a:pt x="166723" y="202281"/>
                  <a:pt x="165856" y="202002"/>
                </a:cubicBezTo>
                <a:cubicBezTo>
                  <a:pt x="164990" y="201723"/>
                  <a:pt x="164171" y="201356"/>
                  <a:pt x="163401" y="200902"/>
                </a:cubicBezTo>
                <a:lnTo>
                  <a:pt x="106128" y="170798"/>
                </a:lnTo>
                <a:lnTo>
                  <a:pt x="48854" y="200902"/>
                </a:lnTo>
                <a:cubicBezTo>
                  <a:pt x="48028" y="201356"/>
                  <a:pt x="47193" y="201723"/>
                  <a:pt x="46351" y="202002"/>
                </a:cubicBezTo>
                <a:cubicBezTo>
                  <a:pt x="45509" y="202281"/>
                  <a:pt x="44642" y="202424"/>
                  <a:pt x="43752" y="202432"/>
                </a:cubicBezTo>
                <a:cubicBezTo>
                  <a:pt x="41910" y="202374"/>
                  <a:pt x="40555" y="201725"/>
                  <a:pt x="39686" y="200487"/>
                </a:cubicBezTo>
                <a:cubicBezTo>
                  <a:pt x="38817" y="199249"/>
                  <a:pt x="38387" y="197771"/>
                  <a:pt x="38395" y="196054"/>
                </a:cubicBezTo>
                <a:cubicBezTo>
                  <a:pt x="38397" y="195613"/>
                  <a:pt x="38424" y="195188"/>
                  <a:pt x="38474" y="194779"/>
                </a:cubicBezTo>
                <a:cubicBezTo>
                  <a:pt x="38525" y="194370"/>
                  <a:pt x="38583" y="193944"/>
                  <a:pt x="38650" y="193503"/>
                </a:cubicBezTo>
                <a:lnTo>
                  <a:pt x="49620" y="129725"/>
                </a:lnTo>
                <a:lnTo>
                  <a:pt x="3189" y="84569"/>
                </a:lnTo>
                <a:cubicBezTo>
                  <a:pt x="2386" y="83732"/>
                  <a:pt x="1664" y="82792"/>
                  <a:pt x="1020" y="81747"/>
                </a:cubicBezTo>
                <a:cubicBezTo>
                  <a:pt x="377" y="80703"/>
                  <a:pt x="37" y="79603"/>
                  <a:pt x="0" y="78447"/>
                </a:cubicBezTo>
                <a:cubicBezTo>
                  <a:pt x="98" y="76560"/>
                  <a:pt x="890" y="75167"/>
                  <a:pt x="2376" y="74269"/>
                </a:cubicBezTo>
                <a:cubicBezTo>
                  <a:pt x="3861" y="73371"/>
                  <a:pt x="5450" y="72808"/>
                  <a:pt x="7143" y="72579"/>
                </a:cubicBezTo>
                <a:lnTo>
                  <a:pt x="71177" y="63267"/>
                </a:lnTo>
                <a:lnTo>
                  <a:pt x="99877" y="5229"/>
                </a:lnTo>
                <a:cubicBezTo>
                  <a:pt x="100457" y="3951"/>
                  <a:pt x="101275" y="2776"/>
                  <a:pt x="102333" y="1705"/>
                </a:cubicBezTo>
                <a:cubicBezTo>
                  <a:pt x="103390" y="635"/>
                  <a:pt x="104655" y="66"/>
                  <a:pt x="1061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TextBox 135"/>
          <p:cNvSpPr txBox="1"/>
          <p:nvPr/>
        </p:nvSpPr>
        <p:spPr>
          <a:xfrm>
            <a:off x="1513488" y="9182935"/>
            <a:ext cx="2783962" cy="430887"/>
          </a:xfrm>
          <a:prstGeom prst="rect">
            <a:avLst/>
          </a:prstGeom>
          <a:noFill/>
        </p:spPr>
        <p:txBody>
          <a:bodyPr wrap="square" rtlCol="0">
            <a:spAutoFit/>
          </a:bodyPr>
          <a:lstStyle/>
          <a:p>
            <a:r>
              <a:rPr lang="fa-IR" sz="2200" dirty="0" smtClean="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rPr>
              <a:t>صفحه 106 کتاب</a:t>
            </a:r>
            <a:endParaRPr lang="ru-RU" sz="2200" dirty="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endParaRPr>
          </a:p>
        </p:txBody>
      </p:sp>
      <p:sp>
        <p:nvSpPr>
          <p:cNvPr id="123" name="TextBox 122"/>
          <p:cNvSpPr txBox="1"/>
          <p:nvPr/>
        </p:nvSpPr>
        <p:spPr>
          <a:xfrm>
            <a:off x="4717379" y="564947"/>
            <a:ext cx="8944539"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4-4 فناوری </a:t>
            </a:r>
            <a:r>
              <a:rPr lang="fa-IR" sz="45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واحدهای غیراصلی سازمان :</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Rounded Rectangle 9"/>
          <p:cNvSpPr/>
          <p:nvPr/>
        </p:nvSpPr>
        <p:spPr>
          <a:xfrm>
            <a:off x="545616" y="2287275"/>
            <a:ext cx="17288063" cy="4290126"/>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rtl="1">
              <a:lnSpc>
                <a:spcPct val="150000"/>
              </a:lnSpc>
              <a:buFont typeface="Wingdings" panose="05000000000000000000" pitchFamily="2" charset="2"/>
              <a:buChar char="q"/>
            </a:pP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در این بخش ، فناوری واحدهایی از سازمان توضیح داده می شود که برخلاف هسته ی فنی ، نقش اصلی را در سازمان </a:t>
            </a: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ایفا نمی کنند .  </a:t>
            </a:r>
            <a:endPar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a:p>
            <a:pPr marL="457200" indent="-457200" algn="r" rtl="1">
              <a:lnSpc>
                <a:spcPct val="150000"/>
              </a:lnSpc>
              <a:buFont typeface="Wingdings" panose="05000000000000000000" pitchFamily="2" charset="2"/>
              <a:buChar char="q"/>
            </a:pP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این بخش ، ارتباط بین فناوری واحدهای سازمانی و ساختار سازمانی را مورد بررسی قرار می </a:t>
            </a: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دهد. </a:t>
            </a:r>
          </a:p>
          <a:p>
            <a:pPr marL="457200" indent="-457200" algn="r" rtl="1">
              <a:lnSpc>
                <a:spcPct val="150000"/>
              </a:lnSpc>
              <a:buFont typeface="Wingdings" panose="05000000000000000000" pitchFamily="2" charset="2"/>
              <a:buChar char="q"/>
            </a:pP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چارچوبی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که بیشترین نقش را در درک فناوری واحدهای سازمانی داشته است ، توسط «چارلز پرو»</a:t>
            </a: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ارائه شد </a:t>
            </a: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a:t>
            </a:r>
            <a:endParaRPr lang="ru-RU"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11" name="Rounded Rectangle 10"/>
          <p:cNvSpPr/>
          <p:nvPr/>
        </p:nvSpPr>
        <p:spPr>
          <a:xfrm>
            <a:off x="999937" y="7097486"/>
            <a:ext cx="17288063" cy="256230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پرو  ، دو بعد از فعالیت های سازمانی را شناسایی کرد که با ساختار و فرایندهای سازمانی هستند : </a:t>
            </a:r>
            <a:endPar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a:p>
            <a:pPr algn="ctr" rtl="1">
              <a:lnSpc>
                <a:spcPct val="150000"/>
              </a:lnSpc>
            </a:pPr>
            <a:r>
              <a:rPr lang="fa-IR" sz="32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تنوع</a:t>
            </a: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و </a:t>
            </a:r>
            <a:r>
              <a:rPr lang="fa-IR"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تحلیل </a:t>
            </a:r>
            <a:r>
              <a:rPr lang="fa-IR" sz="32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پذیری </a:t>
            </a:r>
            <a:r>
              <a:rPr lang="fa-IR"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منطقی </a:t>
            </a:r>
            <a:endParaRPr lang="ru-RU"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endParaRPr>
          </a:p>
        </p:txBody>
      </p:sp>
    </p:spTree>
    <p:extLst>
      <p:ext uri="{BB962C8B-B14F-4D97-AF65-F5344CB8AC3E}">
        <p14:creationId xmlns:p14="http://schemas.microsoft.com/office/powerpoint/2010/main" val="23643137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717379" y="564947"/>
            <a:ext cx="8944539"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4-4 فناوری </a:t>
            </a:r>
            <a:r>
              <a:rPr lang="fa-IR" sz="45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واحدهای غیراصلی سازمان :</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Rounded Rectangle 9"/>
          <p:cNvSpPr/>
          <p:nvPr/>
        </p:nvSpPr>
        <p:spPr>
          <a:xfrm>
            <a:off x="545616" y="2496687"/>
            <a:ext cx="17288063" cy="3250970"/>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fa-IR" sz="48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4-4-1 تنوع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عبارت است از تعداد موارد استثنایی درکارهای سازمان .تنوع ، نشان دهنده ی تعداد رویدادهای جدید و </a:t>
            </a:r>
            <a:r>
              <a:rPr lang="fa-IR" sz="28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غیرمنتظره است که درفرایندهای تولیدی سازمان روی میدهد. </a:t>
            </a:r>
            <a:endParaRPr lang="fa-IR" sz="28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a:p>
            <a:pPr algn="r" rtl="1">
              <a:lnSpc>
                <a:spcPct val="150000"/>
              </a:lnSpc>
            </a:pPr>
            <a:r>
              <a:rPr lang="fa-IR" sz="28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تنوع ، نشان می دهد که آیا فرایندهای کاری سازمان ، همواره به یک شکل انجام می شوند یا اینکه درزمانهای مختلف </a:t>
            </a:r>
            <a:r>
              <a:rPr lang="fa-IR" sz="28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به شکلهای مختلف انجام میگیرند</a:t>
            </a:r>
            <a:endParaRPr lang="ru-RU"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11" name="Rounded Rectangle 10"/>
          <p:cNvSpPr/>
          <p:nvPr/>
        </p:nvSpPr>
        <p:spPr>
          <a:xfrm>
            <a:off x="6248400" y="1277535"/>
            <a:ext cx="5467508" cy="1081982"/>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تنوع</a:t>
            </a:r>
            <a:r>
              <a:rPr lang="fa-IR" sz="3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3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و </a:t>
            </a:r>
            <a:r>
              <a:rPr lang="fa-IR"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تحلیل </a:t>
            </a:r>
            <a:r>
              <a:rPr lang="fa-IR" sz="32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پذیری </a:t>
            </a:r>
            <a:r>
              <a:rPr lang="fa-IR"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منطقی </a:t>
            </a:r>
            <a:endParaRPr lang="ru-RU"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8" name="Rounded Rectangle 7"/>
          <p:cNvSpPr/>
          <p:nvPr/>
        </p:nvSpPr>
        <p:spPr>
          <a:xfrm>
            <a:off x="545616" y="6087129"/>
            <a:ext cx="17288063" cy="3100414"/>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fa-IR" sz="44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4-4-2 تحلیل </a:t>
            </a:r>
            <a:r>
              <a:rPr lang="fa-IR" sz="44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پذیری منطقی</a:t>
            </a:r>
            <a:r>
              <a:rPr lang="fa-IR" sz="44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 تحلیل پذیری منطقی ،نشان میدهد که فعالیت های سازمان ، تا چه میزان از نظر منطقی ،قابل تحلیل هستند . زمانی </a:t>
            </a:r>
            <a:r>
              <a:rPr lang="fa-IR" sz="28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که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تحلیل پذیری منطقی بالا باشد ، میتوان کارها را به مراحل مشخص تقسیم کرد و مسائل را بر اساس این مراحل تحلیل نمود .  در طرف مقابل ، برخی از کارها ازقابلیت تحلیل پذیری منطقی برخوردار نیستند ونمی توان آنها را به صورت منطقی </a:t>
            </a:r>
            <a:r>
              <a:rPr lang="fa-IR" sz="28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و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عینی حل کرد . برای حل این مسائل ، باید از </a:t>
            </a:r>
            <a:r>
              <a:rPr lang="fa-IR" sz="28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روش شهودی </a:t>
            </a:r>
            <a:r>
              <a:rPr lang="fa-IR"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استفاده کرد و به تجربه ی افراد تکیه کرد . </a:t>
            </a:r>
            <a:endParaRPr lang="ru-RU" sz="28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p:txBody>
      </p:sp>
    </p:spTree>
    <p:extLst>
      <p:ext uri="{BB962C8B-B14F-4D97-AF65-F5344CB8AC3E}">
        <p14:creationId xmlns:p14="http://schemas.microsoft.com/office/powerpoint/2010/main" val="14506439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Freeform: Shape 5"/>
          <p:cNvSpPr/>
          <p:nvPr/>
        </p:nvSpPr>
        <p:spPr>
          <a:xfrm>
            <a:off x="2262679" y="9668450"/>
            <a:ext cx="274940" cy="262217"/>
          </a:xfrm>
          <a:custGeom>
            <a:avLst/>
            <a:gdLst/>
            <a:ahLst/>
            <a:cxnLst/>
            <a:rect l="l" t="t" r="r" b="b"/>
            <a:pathLst>
              <a:path w="212255" h="202432">
                <a:moveTo>
                  <a:pt x="106128" y="0"/>
                </a:moveTo>
                <a:cubicBezTo>
                  <a:pt x="107600" y="66"/>
                  <a:pt x="108865" y="635"/>
                  <a:pt x="109922" y="1705"/>
                </a:cubicBezTo>
                <a:cubicBezTo>
                  <a:pt x="110980" y="2776"/>
                  <a:pt x="111799" y="3951"/>
                  <a:pt x="112378" y="5229"/>
                </a:cubicBezTo>
                <a:lnTo>
                  <a:pt x="141078" y="63267"/>
                </a:lnTo>
                <a:lnTo>
                  <a:pt x="205112" y="72579"/>
                </a:lnTo>
                <a:cubicBezTo>
                  <a:pt x="206749" y="72808"/>
                  <a:pt x="208322" y="73371"/>
                  <a:pt x="209832" y="74269"/>
                </a:cubicBezTo>
                <a:cubicBezTo>
                  <a:pt x="211341" y="75167"/>
                  <a:pt x="212149" y="76560"/>
                  <a:pt x="212255" y="78447"/>
                </a:cubicBezTo>
                <a:cubicBezTo>
                  <a:pt x="212221" y="79603"/>
                  <a:pt x="211875" y="80703"/>
                  <a:pt x="211219" y="81747"/>
                </a:cubicBezTo>
                <a:cubicBezTo>
                  <a:pt x="210562" y="82792"/>
                  <a:pt x="209802" y="83732"/>
                  <a:pt x="208939" y="84569"/>
                </a:cubicBezTo>
                <a:lnTo>
                  <a:pt x="162635" y="129725"/>
                </a:lnTo>
                <a:lnTo>
                  <a:pt x="173605" y="193503"/>
                </a:lnTo>
                <a:cubicBezTo>
                  <a:pt x="173666" y="193944"/>
                  <a:pt x="173704" y="194370"/>
                  <a:pt x="173717" y="194779"/>
                </a:cubicBezTo>
                <a:cubicBezTo>
                  <a:pt x="173730" y="195188"/>
                  <a:pt x="173736" y="195613"/>
                  <a:pt x="173733" y="196054"/>
                </a:cubicBezTo>
                <a:cubicBezTo>
                  <a:pt x="173746" y="197771"/>
                  <a:pt x="173337" y="199249"/>
                  <a:pt x="172505" y="200487"/>
                </a:cubicBezTo>
                <a:cubicBezTo>
                  <a:pt x="171673" y="201725"/>
                  <a:pt x="170339" y="202374"/>
                  <a:pt x="168503" y="202432"/>
                </a:cubicBezTo>
                <a:cubicBezTo>
                  <a:pt x="167605" y="202424"/>
                  <a:pt x="166723" y="202281"/>
                  <a:pt x="165856" y="202002"/>
                </a:cubicBezTo>
                <a:cubicBezTo>
                  <a:pt x="164990" y="201723"/>
                  <a:pt x="164171" y="201356"/>
                  <a:pt x="163401" y="200902"/>
                </a:cubicBezTo>
                <a:lnTo>
                  <a:pt x="106128" y="170798"/>
                </a:lnTo>
                <a:lnTo>
                  <a:pt x="48854" y="200902"/>
                </a:lnTo>
                <a:cubicBezTo>
                  <a:pt x="48028" y="201356"/>
                  <a:pt x="47193" y="201723"/>
                  <a:pt x="46351" y="202002"/>
                </a:cubicBezTo>
                <a:cubicBezTo>
                  <a:pt x="45509" y="202281"/>
                  <a:pt x="44642" y="202424"/>
                  <a:pt x="43752" y="202432"/>
                </a:cubicBezTo>
                <a:cubicBezTo>
                  <a:pt x="41910" y="202374"/>
                  <a:pt x="40555" y="201725"/>
                  <a:pt x="39686" y="200487"/>
                </a:cubicBezTo>
                <a:cubicBezTo>
                  <a:pt x="38817" y="199249"/>
                  <a:pt x="38387" y="197771"/>
                  <a:pt x="38395" y="196054"/>
                </a:cubicBezTo>
                <a:cubicBezTo>
                  <a:pt x="38397" y="195613"/>
                  <a:pt x="38424" y="195188"/>
                  <a:pt x="38474" y="194779"/>
                </a:cubicBezTo>
                <a:cubicBezTo>
                  <a:pt x="38525" y="194370"/>
                  <a:pt x="38583" y="193944"/>
                  <a:pt x="38650" y="193503"/>
                </a:cubicBezTo>
                <a:lnTo>
                  <a:pt x="49620" y="129725"/>
                </a:lnTo>
                <a:lnTo>
                  <a:pt x="3189" y="84569"/>
                </a:lnTo>
                <a:cubicBezTo>
                  <a:pt x="2386" y="83732"/>
                  <a:pt x="1664" y="82792"/>
                  <a:pt x="1020" y="81747"/>
                </a:cubicBezTo>
                <a:cubicBezTo>
                  <a:pt x="377" y="80703"/>
                  <a:pt x="37" y="79603"/>
                  <a:pt x="0" y="78447"/>
                </a:cubicBezTo>
                <a:cubicBezTo>
                  <a:pt x="98" y="76560"/>
                  <a:pt x="890" y="75167"/>
                  <a:pt x="2376" y="74269"/>
                </a:cubicBezTo>
                <a:cubicBezTo>
                  <a:pt x="3861" y="73371"/>
                  <a:pt x="5450" y="72808"/>
                  <a:pt x="7143" y="72579"/>
                </a:cubicBezTo>
                <a:lnTo>
                  <a:pt x="71177" y="63267"/>
                </a:lnTo>
                <a:lnTo>
                  <a:pt x="99877" y="5229"/>
                </a:lnTo>
                <a:cubicBezTo>
                  <a:pt x="100457" y="3951"/>
                  <a:pt x="101275" y="2776"/>
                  <a:pt x="102333" y="1705"/>
                </a:cubicBezTo>
                <a:cubicBezTo>
                  <a:pt x="103390" y="635"/>
                  <a:pt x="104655" y="66"/>
                  <a:pt x="1061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TextBox 135"/>
          <p:cNvSpPr txBox="1"/>
          <p:nvPr/>
        </p:nvSpPr>
        <p:spPr>
          <a:xfrm>
            <a:off x="414875" y="9582322"/>
            <a:ext cx="2783962" cy="430887"/>
          </a:xfrm>
          <a:prstGeom prst="rect">
            <a:avLst/>
          </a:prstGeom>
          <a:noFill/>
        </p:spPr>
        <p:txBody>
          <a:bodyPr wrap="square" rtlCol="0">
            <a:spAutoFit/>
          </a:bodyPr>
          <a:lstStyle/>
          <a:p>
            <a:r>
              <a:rPr lang="fa-IR" sz="2200" dirty="0" smtClean="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rPr>
              <a:t>صفحه 167 کتاب</a:t>
            </a:r>
            <a:endParaRPr lang="ru-RU" sz="2200" dirty="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endParaRPr>
          </a:p>
        </p:txBody>
      </p:sp>
      <p:sp>
        <p:nvSpPr>
          <p:cNvPr id="123" name="TextBox 122"/>
          <p:cNvSpPr txBox="1"/>
          <p:nvPr/>
        </p:nvSpPr>
        <p:spPr>
          <a:xfrm>
            <a:off x="4717379" y="564947"/>
            <a:ext cx="8944539"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4-4 فناوری </a:t>
            </a:r>
            <a:r>
              <a:rPr lang="fa-IR" sz="45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واحدهای غیراصلی سازمان :</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Rounded Rectangle 10"/>
          <p:cNvSpPr/>
          <p:nvPr/>
        </p:nvSpPr>
        <p:spPr>
          <a:xfrm>
            <a:off x="6202568" y="1286760"/>
            <a:ext cx="5974153" cy="101288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6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4-4-3 چارچوب فناوری واحدها</a:t>
            </a:r>
            <a:endParaRPr lang="ru-RU" sz="36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9" name="Rounded Rectangle 8"/>
          <p:cNvSpPr/>
          <p:nvPr/>
        </p:nvSpPr>
        <p:spPr>
          <a:xfrm>
            <a:off x="806473" y="2505352"/>
            <a:ext cx="16243834" cy="101288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600" dirty="0" smtClean="0">
                <a:solidFill>
                  <a:schemeClr val="tx1"/>
                </a:solidFill>
                <a:latin typeface="Merriweather Light" panose="02060503050406030704" pitchFamily="18" charset="-52"/>
                <a:ea typeface="Merriweather Bold" panose="02060503050406030704" pitchFamily="18" charset="-52"/>
                <a:cs typeface="B Titr" panose="00000700000000000000" pitchFamily="2" charset="-78"/>
              </a:rPr>
              <a:t>چهار نوع فناوری در واحدها وجود دارد: </a:t>
            </a:r>
            <a:r>
              <a:rPr lang="fa-IR" sz="36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1-تکراری2-هنری 3- مهندسی 4- غیرتکراری</a:t>
            </a:r>
            <a:endParaRPr lang="ru-RU" sz="36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endParaRPr>
          </a:p>
        </p:txBody>
      </p:sp>
      <p:graphicFrame>
        <p:nvGraphicFramePr>
          <p:cNvPr id="2" name="Table 1"/>
          <p:cNvGraphicFramePr>
            <a:graphicFrameLocks noGrp="1"/>
          </p:cNvGraphicFramePr>
          <p:nvPr>
            <p:extLst>
              <p:ext uri="{D42A27DB-BD31-4B8C-83A1-F6EECF244321}">
                <p14:modId xmlns:p14="http://schemas.microsoft.com/office/powerpoint/2010/main" val="1384729593"/>
              </p:ext>
            </p:extLst>
          </p:nvPr>
        </p:nvGraphicFramePr>
        <p:xfrm>
          <a:off x="3614057" y="3723944"/>
          <a:ext cx="12192000" cy="4954147"/>
        </p:xfrm>
        <a:graphic>
          <a:graphicData uri="http://schemas.openxmlformats.org/drawingml/2006/table">
            <a:tbl>
              <a:tblPr rtl="1" firstRow="1" bandRow="1">
                <a:tableStyleId>{5C22544A-7EE6-4342-B048-85BDC9FD1C3A}</a:tableStyleId>
              </a:tblPr>
              <a:tblGrid>
                <a:gridCol w="6096000">
                  <a:extLst>
                    <a:ext uri="{9D8B030D-6E8A-4147-A177-3AD203B41FA5}">
                      <a16:colId xmlns:a16="http://schemas.microsoft.com/office/drawing/2014/main" xmlns="" val="4279116879"/>
                    </a:ext>
                  </a:extLst>
                </a:gridCol>
                <a:gridCol w="6096000">
                  <a:extLst>
                    <a:ext uri="{9D8B030D-6E8A-4147-A177-3AD203B41FA5}">
                      <a16:colId xmlns:a16="http://schemas.microsoft.com/office/drawing/2014/main" xmlns="" val="724196793"/>
                    </a:ext>
                  </a:extLst>
                </a:gridCol>
              </a:tblGrid>
              <a:tr h="695656">
                <a:tc>
                  <a:txBody>
                    <a:bodyPr/>
                    <a:lstStyle/>
                    <a:p>
                      <a:pPr algn="ctr" rtl="1"/>
                      <a:r>
                        <a:rPr lang="fa-IR" sz="2800" dirty="0" smtClean="0">
                          <a:solidFill>
                            <a:schemeClr val="bg2"/>
                          </a:solidFill>
                          <a:cs typeface="B Titr" panose="00000700000000000000" pitchFamily="2" charset="-78"/>
                        </a:rPr>
                        <a:t>مهندسی</a:t>
                      </a:r>
                      <a:endParaRPr lang="fa-IR" sz="2800" dirty="0">
                        <a:solidFill>
                          <a:schemeClr val="bg2"/>
                        </a:solidFill>
                        <a:cs typeface="B Titr" panose="00000700000000000000" pitchFamily="2" charset="-78"/>
                      </a:endParaRPr>
                    </a:p>
                  </a:txBody>
                  <a:tcPr anchor="ctr">
                    <a:solidFill>
                      <a:schemeClr val="accent1">
                        <a:lumMod val="60000"/>
                        <a:lumOff val="40000"/>
                      </a:schemeClr>
                    </a:solidFill>
                  </a:tcPr>
                </a:tc>
                <a:tc>
                  <a:txBody>
                    <a:bodyPr/>
                    <a:lstStyle/>
                    <a:p>
                      <a:pPr algn="ctr" rtl="1"/>
                      <a:r>
                        <a:rPr lang="fa-IR" sz="2800" dirty="0" smtClean="0">
                          <a:solidFill>
                            <a:schemeClr val="bg2"/>
                          </a:solidFill>
                          <a:cs typeface="B Titr" panose="00000700000000000000" pitchFamily="2" charset="-78"/>
                        </a:rPr>
                        <a:t>تکراری</a:t>
                      </a:r>
                      <a:endParaRPr lang="fa-IR" sz="2800" dirty="0">
                        <a:solidFill>
                          <a:schemeClr val="bg2"/>
                        </a:solidFill>
                        <a:cs typeface="B Titr" panose="00000700000000000000" pitchFamily="2" charset="-78"/>
                      </a:endParaRPr>
                    </a:p>
                  </a:txBody>
                  <a:tcPr anchor="ctr">
                    <a:solidFill>
                      <a:schemeClr val="accent1">
                        <a:lumMod val="60000"/>
                        <a:lumOff val="40000"/>
                      </a:schemeClr>
                    </a:solidFill>
                  </a:tcPr>
                </a:tc>
                <a:extLst>
                  <a:ext uri="{0D108BD9-81ED-4DB2-BD59-A6C34878D82A}">
                    <a16:rowId xmlns:a16="http://schemas.microsoft.com/office/drawing/2014/main" xmlns="" val="2910900302"/>
                  </a:ext>
                </a:extLst>
              </a:tr>
              <a:tr h="1033117">
                <a:tc>
                  <a:txBody>
                    <a:bodyPr/>
                    <a:lstStyle/>
                    <a:p>
                      <a:pPr algn="ctr" rtl="1"/>
                      <a:r>
                        <a:rPr lang="fa-IR" sz="2800" dirty="0" smtClean="0">
                          <a:cs typeface="B Titr" panose="00000700000000000000" pitchFamily="2" charset="-78"/>
                        </a:rPr>
                        <a:t>حقوق</a:t>
                      </a:r>
                    </a:p>
                    <a:p>
                      <a:pPr algn="ctr" rtl="1"/>
                      <a:r>
                        <a:rPr lang="fa-IR" sz="2800" dirty="0" smtClean="0">
                          <a:cs typeface="B Titr" panose="00000700000000000000" pitchFamily="2" charset="-78"/>
                        </a:rPr>
                        <a:t>مهندسی</a:t>
                      </a:r>
                    </a:p>
                    <a:p>
                      <a:pPr algn="ctr" rtl="1"/>
                      <a:r>
                        <a:rPr lang="fa-IR" sz="2800" dirty="0" smtClean="0">
                          <a:cs typeface="B Titr" panose="00000700000000000000" pitchFamily="2" charset="-78"/>
                        </a:rPr>
                        <a:t>حسابداری مالیاتی</a:t>
                      </a:r>
                    </a:p>
                    <a:p>
                      <a:pPr algn="ctr" rtl="1"/>
                      <a:r>
                        <a:rPr lang="fa-IR" sz="2800" dirty="0" smtClean="0">
                          <a:cs typeface="B Titr" panose="00000700000000000000" pitchFamily="2" charset="-78"/>
                        </a:rPr>
                        <a:t>حسابداری عمومی</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فروش </a:t>
                      </a:r>
                    </a:p>
                    <a:p>
                      <a:pPr algn="ctr" rtl="1"/>
                      <a:r>
                        <a:rPr lang="fa-IR" sz="2800" dirty="0" smtClean="0">
                          <a:cs typeface="B Titr" panose="00000700000000000000" pitchFamily="2" charset="-78"/>
                        </a:rPr>
                        <a:t>کارهای دفتی</a:t>
                      </a:r>
                    </a:p>
                    <a:p>
                      <a:pPr algn="ctr" rtl="1"/>
                      <a:r>
                        <a:rPr lang="fa-IR" sz="2800" dirty="0" smtClean="0">
                          <a:cs typeface="B Titr" panose="00000700000000000000" pitchFamily="2" charset="-78"/>
                        </a:rPr>
                        <a:t>نقشه کشی</a:t>
                      </a:r>
                    </a:p>
                    <a:p>
                      <a:pPr algn="ctr" rtl="1"/>
                      <a:r>
                        <a:rPr lang="fa-IR" sz="2800" dirty="0" smtClean="0">
                          <a:cs typeface="B Titr" panose="00000700000000000000" pitchFamily="2" charset="-78"/>
                        </a:rPr>
                        <a:t>حسابرسی</a:t>
                      </a:r>
                      <a:endParaRPr lang="fa-IR" sz="2800" dirty="0">
                        <a:cs typeface="B Titr" panose="00000700000000000000" pitchFamily="2" charset="-78"/>
                      </a:endParaRPr>
                    </a:p>
                  </a:txBody>
                  <a:tcPr anchor="ctr"/>
                </a:tc>
                <a:extLst>
                  <a:ext uri="{0D108BD9-81ED-4DB2-BD59-A6C34878D82A}">
                    <a16:rowId xmlns:a16="http://schemas.microsoft.com/office/drawing/2014/main" xmlns="" val="568775945"/>
                  </a:ext>
                </a:extLst>
              </a:tr>
              <a:tr h="661851">
                <a:tc>
                  <a:txBody>
                    <a:bodyPr/>
                    <a:lstStyle/>
                    <a:p>
                      <a:pPr algn="ctr" rtl="1"/>
                      <a:r>
                        <a:rPr lang="fa-IR" sz="2800" dirty="0" smtClean="0">
                          <a:solidFill>
                            <a:schemeClr val="bg2"/>
                          </a:solidFill>
                          <a:cs typeface="B Titr" panose="00000700000000000000" pitchFamily="2" charset="-78"/>
                        </a:rPr>
                        <a:t>غیرتکراری</a:t>
                      </a:r>
                      <a:endParaRPr lang="fa-IR" sz="2800" dirty="0">
                        <a:solidFill>
                          <a:schemeClr val="bg2"/>
                        </a:solidFill>
                        <a:cs typeface="B Titr" panose="00000700000000000000" pitchFamily="2" charset="-78"/>
                      </a:endParaRPr>
                    </a:p>
                  </a:txBody>
                  <a:tcPr anchor="ctr">
                    <a:solidFill>
                      <a:schemeClr val="accent1">
                        <a:lumMod val="60000"/>
                        <a:lumOff val="40000"/>
                      </a:schemeClr>
                    </a:solidFill>
                  </a:tcPr>
                </a:tc>
                <a:tc>
                  <a:txBody>
                    <a:bodyPr/>
                    <a:lstStyle/>
                    <a:p>
                      <a:pPr algn="ctr" rtl="1"/>
                      <a:r>
                        <a:rPr lang="fa-IR" sz="2800" dirty="0" smtClean="0">
                          <a:solidFill>
                            <a:schemeClr val="bg2"/>
                          </a:solidFill>
                          <a:cs typeface="B Titr" panose="00000700000000000000" pitchFamily="2" charset="-78"/>
                        </a:rPr>
                        <a:t>هنری</a:t>
                      </a:r>
                      <a:endParaRPr lang="fa-IR" sz="2800" dirty="0">
                        <a:solidFill>
                          <a:schemeClr val="bg2"/>
                        </a:solidFill>
                        <a:cs typeface="B Titr" panose="00000700000000000000" pitchFamily="2" charset="-78"/>
                      </a:endParaRPr>
                    </a:p>
                  </a:txBody>
                  <a:tcPr anchor="ctr">
                    <a:solidFill>
                      <a:schemeClr val="accent1">
                        <a:lumMod val="60000"/>
                        <a:lumOff val="40000"/>
                      </a:schemeClr>
                    </a:solidFill>
                  </a:tcPr>
                </a:tc>
                <a:extLst>
                  <a:ext uri="{0D108BD9-81ED-4DB2-BD59-A6C34878D82A}">
                    <a16:rowId xmlns:a16="http://schemas.microsoft.com/office/drawing/2014/main" xmlns="" val="3238774349"/>
                  </a:ext>
                </a:extLst>
              </a:tr>
              <a:tr h="1033117">
                <a:tc>
                  <a:txBody>
                    <a:bodyPr/>
                    <a:lstStyle/>
                    <a:p>
                      <a:pPr algn="ctr" rtl="1"/>
                      <a:r>
                        <a:rPr lang="fa-IR" sz="2800" dirty="0" smtClean="0">
                          <a:cs typeface="B Titr" panose="00000700000000000000" pitchFamily="2" charset="-78"/>
                        </a:rPr>
                        <a:t>برنامه ریزی استراتژیک</a:t>
                      </a:r>
                    </a:p>
                    <a:p>
                      <a:pPr algn="ctr" rtl="1"/>
                      <a:r>
                        <a:rPr lang="fa-IR" sz="2800" dirty="0" smtClean="0">
                          <a:cs typeface="B Titr" panose="00000700000000000000" pitchFamily="2" charset="-78"/>
                        </a:rPr>
                        <a:t>تحقیقات علوم اجتماعی</a:t>
                      </a:r>
                    </a:p>
                    <a:p>
                      <a:pPr algn="ctr" rtl="1"/>
                      <a:r>
                        <a:rPr lang="fa-IR" sz="2800" dirty="0" smtClean="0">
                          <a:cs typeface="B Titr" panose="00000700000000000000" pitchFamily="2" charset="-78"/>
                        </a:rPr>
                        <a:t>زیست</a:t>
                      </a:r>
                      <a:r>
                        <a:rPr lang="fa-IR" sz="2800" baseline="0" dirty="0" smtClean="0">
                          <a:cs typeface="B Titr" panose="00000700000000000000" pitchFamily="2" charset="-78"/>
                        </a:rPr>
                        <a:t> فناوری</a:t>
                      </a:r>
                    </a:p>
                    <a:p>
                      <a:pPr algn="ctr" rtl="1"/>
                      <a:r>
                        <a:rPr lang="fa-IR" sz="2800" baseline="0" dirty="0" smtClean="0">
                          <a:cs typeface="B Titr" panose="00000700000000000000" pitchFamily="2" charset="-78"/>
                        </a:rPr>
                        <a:t>تحقیقات کاربردی</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هنرهای زیبایی</a:t>
                      </a:r>
                    </a:p>
                    <a:p>
                      <a:pPr algn="ctr" rtl="1"/>
                      <a:r>
                        <a:rPr lang="fa-IR" sz="2800" dirty="0" smtClean="0">
                          <a:cs typeface="B Titr" panose="00000700000000000000" pitchFamily="2" charset="-78"/>
                        </a:rPr>
                        <a:t>تجارت</a:t>
                      </a:r>
                    </a:p>
                    <a:p>
                      <a:pPr algn="ctr" rtl="1"/>
                      <a:r>
                        <a:rPr lang="fa-IR" sz="2800" dirty="0" smtClean="0">
                          <a:cs typeface="B Titr" panose="00000700000000000000" pitchFamily="2" charset="-78"/>
                        </a:rPr>
                        <a:t>کارهای هنری</a:t>
                      </a:r>
                      <a:endParaRPr lang="fa-IR" sz="2800" dirty="0">
                        <a:cs typeface="B Titr" panose="00000700000000000000" pitchFamily="2" charset="-78"/>
                      </a:endParaRPr>
                    </a:p>
                  </a:txBody>
                  <a:tcPr anchor="ctr"/>
                </a:tc>
                <a:extLst>
                  <a:ext uri="{0D108BD9-81ED-4DB2-BD59-A6C34878D82A}">
                    <a16:rowId xmlns:a16="http://schemas.microsoft.com/office/drawing/2014/main" xmlns="" val="666519973"/>
                  </a:ext>
                </a:extLst>
              </a:tr>
            </a:tbl>
          </a:graphicData>
        </a:graphic>
      </p:graphicFrame>
      <p:sp>
        <p:nvSpPr>
          <p:cNvPr id="3" name="TextBox 2"/>
          <p:cNvSpPr txBox="1"/>
          <p:nvPr/>
        </p:nvSpPr>
        <p:spPr>
          <a:xfrm>
            <a:off x="9035143" y="4673814"/>
            <a:ext cx="1502228" cy="923330"/>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تدریس در دانشگاه مدیریت عمومی</a:t>
            </a:r>
            <a:endParaRPr lang="fa-IR" dirty="0">
              <a:cs typeface="B Titr" panose="00000700000000000000" pitchFamily="2" charset="-78"/>
            </a:endParaRPr>
          </a:p>
        </p:txBody>
      </p:sp>
      <p:sp>
        <p:nvSpPr>
          <p:cNvPr id="12" name="TextBox 11"/>
          <p:cNvSpPr txBox="1"/>
          <p:nvPr/>
        </p:nvSpPr>
        <p:spPr>
          <a:xfrm>
            <a:off x="1973811" y="4933796"/>
            <a:ext cx="1502228" cy="369332"/>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زیاد</a:t>
            </a:r>
            <a:endParaRPr lang="fa-IR" dirty="0">
              <a:cs typeface="B Titr" panose="00000700000000000000" pitchFamily="2" charset="-78"/>
            </a:endParaRPr>
          </a:p>
        </p:txBody>
      </p:sp>
      <p:sp>
        <p:nvSpPr>
          <p:cNvPr id="13" name="TextBox 12"/>
          <p:cNvSpPr txBox="1"/>
          <p:nvPr/>
        </p:nvSpPr>
        <p:spPr>
          <a:xfrm>
            <a:off x="1901106" y="6175096"/>
            <a:ext cx="1502228" cy="646331"/>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تحلیل پذیری منطقی</a:t>
            </a:r>
            <a:endParaRPr lang="fa-IR" dirty="0">
              <a:cs typeface="B Titr" panose="00000700000000000000" pitchFamily="2" charset="-78"/>
            </a:endParaRPr>
          </a:p>
        </p:txBody>
      </p:sp>
      <p:sp>
        <p:nvSpPr>
          <p:cNvPr id="14" name="TextBox 13"/>
          <p:cNvSpPr txBox="1"/>
          <p:nvPr/>
        </p:nvSpPr>
        <p:spPr>
          <a:xfrm>
            <a:off x="1821211" y="7508729"/>
            <a:ext cx="1502228" cy="369332"/>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کم</a:t>
            </a:r>
            <a:endParaRPr lang="fa-IR" dirty="0">
              <a:cs typeface="B Titr" panose="00000700000000000000" pitchFamily="2" charset="-78"/>
            </a:endParaRPr>
          </a:p>
        </p:txBody>
      </p:sp>
      <p:sp>
        <p:nvSpPr>
          <p:cNvPr id="16" name="TextBox 15"/>
          <p:cNvSpPr txBox="1"/>
          <p:nvPr/>
        </p:nvSpPr>
        <p:spPr>
          <a:xfrm>
            <a:off x="8928390" y="8970815"/>
            <a:ext cx="1502228" cy="369332"/>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تنوع</a:t>
            </a:r>
            <a:endParaRPr lang="fa-IR" dirty="0">
              <a:cs typeface="B Titr" panose="00000700000000000000" pitchFamily="2" charset="-78"/>
            </a:endParaRPr>
          </a:p>
        </p:txBody>
      </p:sp>
      <p:sp>
        <p:nvSpPr>
          <p:cNvPr id="17" name="TextBox 16"/>
          <p:cNvSpPr txBox="1"/>
          <p:nvPr/>
        </p:nvSpPr>
        <p:spPr>
          <a:xfrm>
            <a:off x="11983557" y="8938994"/>
            <a:ext cx="1502228" cy="369332"/>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زیاد</a:t>
            </a:r>
            <a:endParaRPr lang="fa-IR" dirty="0">
              <a:cs typeface="B Titr" panose="00000700000000000000" pitchFamily="2" charset="-78"/>
            </a:endParaRPr>
          </a:p>
        </p:txBody>
      </p:sp>
      <p:sp>
        <p:nvSpPr>
          <p:cNvPr id="18" name="TextBox 17"/>
          <p:cNvSpPr txBox="1"/>
          <p:nvPr/>
        </p:nvSpPr>
        <p:spPr>
          <a:xfrm>
            <a:off x="5677280" y="8970815"/>
            <a:ext cx="1502228" cy="369332"/>
          </a:xfrm>
          <a:prstGeom prst="rect">
            <a:avLst/>
          </a:prstGeom>
          <a:solidFill>
            <a:schemeClr val="bg2"/>
          </a:solidFill>
        </p:spPr>
        <p:txBody>
          <a:bodyPr wrap="square" rtlCol="1">
            <a:spAutoFit/>
          </a:bodyPr>
          <a:lstStyle/>
          <a:p>
            <a:pPr algn="ctr" rtl="1"/>
            <a:r>
              <a:rPr lang="fa-IR" dirty="0" smtClean="0">
                <a:cs typeface="B Titr" panose="00000700000000000000" pitchFamily="2" charset="-78"/>
              </a:rPr>
              <a:t>کم</a:t>
            </a:r>
            <a:endParaRPr lang="fa-IR" dirty="0">
              <a:cs typeface="B Titr" panose="00000700000000000000" pitchFamily="2" charset="-78"/>
            </a:endParaRPr>
          </a:p>
        </p:txBody>
      </p:sp>
      <p:sp>
        <p:nvSpPr>
          <p:cNvPr id="19" name="Rounded Rectangle 18"/>
          <p:cNvSpPr/>
          <p:nvPr/>
        </p:nvSpPr>
        <p:spPr>
          <a:xfrm>
            <a:off x="5447157" y="9522486"/>
            <a:ext cx="8464694" cy="55055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2800" dirty="0" smtClean="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rPr>
              <a:t>نمودار 4-4 چارچوب فناوری واحدها</a:t>
            </a:r>
            <a:endParaRPr lang="ru-RU" sz="2800" dirty="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endParaRPr>
          </a:p>
        </p:txBody>
      </p:sp>
    </p:spTree>
    <p:extLst>
      <p:ext uri="{BB962C8B-B14F-4D97-AF65-F5344CB8AC3E}">
        <p14:creationId xmlns:p14="http://schemas.microsoft.com/office/powerpoint/2010/main" val="1319293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717379" y="564947"/>
            <a:ext cx="8944539"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4-4 فناوری </a:t>
            </a:r>
            <a:r>
              <a:rPr lang="fa-IR" sz="45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واحدهای غیراصلی سازمان :</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Rounded Rectangle 10"/>
          <p:cNvSpPr/>
          <p:nvPr/>
        </p:nvSpPr>
        <p:spPr>
          <a:xfrm>
            <a:off x="6202568" y="1286760"/>
            <a:ext cx="5974153" cy="1012887"/>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6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4-4-3 چارچوب فناوری واحدها</a:t>
            </a:r>
            <a:endParaRPr lang="ru-RU" sz="36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4" name="Rectangle 3"/>
          <p:cNvSpPr/>
          <p:nvPr/>
        </p:nvSpPr>
        <p:spPr>
          <a:xfrm>
            <a:off x="1371598" y="2724786"/>
            <a:ext cx="16263257" cy="4616648"/>
          </a:xfrm>
          <a:prstGeom prst="rect">
            <a:avLst/>
          </a:prstGeom>
        </p:spPr>
        <p:txBody>
          <a:bodyPr wrap="square">
            <a:spAutoFit/>
          </a:bodyPr>
          <a:lstStyle/>
          <a:p>
            <a:pPr algn="r" rtl="1">
              <a:lnSpc>
                <a:spcPct val="150000"/>
              </a:lnSpc>
            </a:pPr>
            <a:r>
              <a:rPr lang="fa-IR" sz="3600" b="1" dirty="0">
                <a:solidFill>
                  <a:schemeClr val="accent5">
                    <a:lumMod val="50000"/>
                  </a:schemeClr>
                </a:solidFill>
                <a:cs typeface="B Titr" panose="00000700000000000000" pitchFamily="2" charset="-78"/>
              </a:rPr>
              <a:t>فناوری تکراری : </a:t>
            </a:r>
            <a:r>
              <a:rPr lang="fa-IR" sz="3200" b="1" dirty="0">
                <a:cs typeface="B Compset" panose="00000400000000000000" pitchFamily="2" charset="-78"/>
              </a:rPr>
              <a:t>درفناوری تکراری ،</a:t>
            </a:r>
            <a:r>
              <a:rPr lang="fa-IR" sz="3200" b="1" dirty="0">
                <a:solidFill>
                  <a:schemeClr val="accent5">
                    <a:lumMod val="50000"/>
                  </a:schemeClr>
                </a:solidFill>
                <a:cs typeface="B Compset" panose="00000400000000000000" pitchFamily="2" charset="-78"/>
              </a:rPr>
              <a:t> میزان تنوع کم </a:t>
            </a:r>
            <a:r>
              <a:rPr lang="fa-IR" sz="3200" b="1" dirty="0">
                <a:cs typeface="B Compset" panose="00000400000000000000" pitchFamily="2" charset="-78"/>
              </a:rPr>
              <a:t>،و </a:t>
            </a:r>
            <a:r>
              <a:rPr lang="fa-IR" sz="3200" b="1" dirty="0">
                <a:solidFill>
                  <a:schemeClr val="accent5">
                    <a:lumMod val="50000"/>
                  </a:schemeClr>
                </a:solidFill>
                <a:cs typeface="B Compset" panose="00000400000000000000" pitchFamily="2" charset="-78"/>
              </a:rPr>
              <a:t>تحلیل پذیری منطقی ،زیاد </a:t>
            </a:r>
            <a:r>
              <a:rPr lang="fa-IR" sz="3200" b="1" dirty="0">
                <a:cs typeface="B Compset" panose="00000400000000000000" pitchFamily="2" charset="-78"/>
              </a:rPr>
              <a:t>است . کارها رسمی و استاندارد هستند . خط مونتاژ خودرو و دایره ی پرداخت بانک ها دارای فناوری تکراری هستند. </a:t>
            </a:r>
          </a:p>
          <a:p>
            <a:pPr algn="r" rtl="1">
              <a:lnSpc>
                <a:spcPct val="150000"/>
              </a:lnSpc>
            </a:pPr>
            <a:r>
              <a:rPr lang="fa-IR" sz="3200" b="1" dirty="0" smtClean="0">
                <a:solidFill>
                  <a:schemeClr val="accent5">
                    <a:lumMod val="50000"/>
                  </a:schemeClr>
                </a:solidFill>
                <a:cs typeface="B Titr" panose="00000700000000000000" pitchFamily="2" charset="-78"/>
              </a:rPr>
              <a:t>فناوری </a:t>
            </a:r>
            <a:r>
              <a:rPr lang="fa-IR" sz="3200" b="1" dirty="0">
                <a:solidFill>
                  <a:schemeClr val="accent5">
                    <a:lumMod val="50000"/>
                  </a:schemeClr>
                </a:solidFill>
                <a:cs typeface="B Titr" panose="00000700000000000000" pitchFamily="2" charset="-78"/>
              </a:rPr>
              <a:t>هنری : </a:t>
            </a:r>
            <a:r>
              <a:rPr lang="fa-IR" sz="3200" b="1" dirty="0">
                <a:cs typeface="B Compset" panose="00000400000000000000" pitchFamily="2" charset="-78"/>
              </a:rPr>
              <a:t>در فناوری هنری،میزان </a:t>
            </a:r>
            <a:r>
              <a:rPr lang="fa-IR" sz="3200" b="1" dirty="0">
                <a:solidFill>
                  <a:schemeClr val="accent5">
                    <a:lumMod val="50000"/>
                  </a:schemeClr>
                </a:solidFill>
                <a:cs typeface="B Compset" panose="00000400000000000000" pitchFamily="2" charset="-78"/>
              </a:rPr>
              <a:t>تنوع کم </a:t>
            </a:r>
            <a:r>
              <a:rPr lang="fa-IR" sz="3200" b="1" dirty="0">
                <a:cs typeface="B Compset" panose="00000400000000000000" pitchFamily="2" charset="-78"/>
              </a:rPr>
              <a:t>، </a:t>
            </a:r>
            <a:r>
              <a:rPr lang="fa-IR" sz="3200" b="1" dirty="0">
                <a:solidFill>
                  <a:schemeClr val="accent5">
                    <a:lumMod val="50000"/>
                  </a:schemeClr>
                </a:solidFill>
                <a:cs typeface="B Compset" panose="00000400000000000000" pitchFamily="2" charset="-78"/>
              </a:rPr>
              <a:t>وتحلیل پذیری منطقی نیز کم </a:t>
            </a:r>
            <a:r>
              <a:rPr lang="fa-IR" sz="3200" b="1" dirty="0">
                <a:cs typeface="B Compset" panose="00000400000000000000" pitchFamily="2" charset="-78"/>
              </a:rPr>
              <a:t>است . </a:t>
            </a:r>
            <a:r>
              <a:rPr lang="fa-IR" sz="3200" b="1" dirty="0" smtClean="0">
                <a:cs typeface="B Compset" panose="00000400000000000000" pitchFamily="2" charset="-78"/>
              </a:rPr>
              <a:t>انجام وظایف </a:t>
            </a:r>
            <a:r>
              <a:rPr lang="fa-IR" sz="3200" b="1" dirty="0">
                <a:cs typeface="B Compset" panose="00000400000000000000" pitchFamily="2" charset="-78"/>
              </a:rPr>
              <a:t>نیازمند آموزش و تخصص زیاد هستند ،زیراکارکنان باید براساس قدرت شهودی وتجربه ی خود به عوامل ناملموس محیطی پاسخ دهند </a:t>
            </a:r>
            <a:r>
              <a:rPr lang="fa-IR" sz="3200" b="1" dirty="0" smtClean="0">
                <a:cs typeface="B Compset" panose="00000400000000000000" pitchFamily="2" charset="-78"/>
              </a:rPr>
              <a:t>.</a:t>
            </a:r>
            <a:endParaRPr lang="fa-IR" sz="3200" b="1" dirty="0">
              <a:cs typeface="B Compset" panose="00000400000000000000" pitchFamily="2" charset="-78"/>
            </a:endParaRPr>
          </a:p>
          <a:p>
            <a:pPr algn="r" rtl="1">
              <a:lnSpc>
                <a:spcPct val="150000"/>
              </a:lnSpc>
            </a:pPr>
            <a:r>
              <a:rPr lang="fa-IR" sz="3200" b="1" dirty="0" smtClean="0">
                <a:cs typeface="B Compset" panose="00000400000000000000" pitchFamily="2" charset="-78"/>
              </a:rPr>
              <a:t> </a:t>
            </a:r>
            <a:r>
              <a:rPr lang="fa-IR" sz="3200" b="1" dirty="0" smtClean="0">
                <a:solidFill>
                  <a:schemeClr val="accent5">
                    <a:lumMod val="50000"/>
                  </a:schemeClr>
                </a:solidFill>
                <a:cs typeface="B Titr" panose="00000700000000000000" pitchFamily="2" charset="-78"/>
              </a:rPr>
              <a:t>فناوری </a:t>
            </a:r>
            <a:r>
              <a:rPr lang="fa-IR" sz="3200" b="1" dirty="0">
                <a:solidFill>
                  <a:schemeClr val="accent5">
                    <a:lumMod val="50000"/>
                  </a:schemeClr>
                </a:solidFill>
                <a:cs typeface="B Titr" panose="00000700000000000000" pitchFamily="2" charset="-78"/>
              </a:rPr>
              <a:t>مهندسی : </a:t>
            </a:r>
            <a:r>
              <a:rPr lang="fa-IR" sz="3200" b="1" dirty="0">
                <a:cs typeface="B Compset" panose="00000400000000000000" pitchFamily="2" charset="-78"/>
              </a:rPr>
              <a:t>درفناوری مهندسی ، میزان </a:t>
            </a:r>
            <a:r>
              <a:rPr lang="fa-IR" sz="3200" b="1" dirty="0">
                <a:solidFill>
                  <a:schemeClr val="accent5">
                    <a:lumMod val="50000"/>
                  </a:schemeClr>
                </a:solidFill>
                <a:cs typeface="B Compset" panose="00000400000000000000" pitchFamily="2" charset="-78"/>
              </a:rPr>
              <a:t>تنوع زیاد </a:t>
            </a:r>
            <a:r>
              <a:rPr lang="fa-IR" sz="3200" b="1" dirty="0">
                <a:cs typeface="B Compset" panose="00000400000000000000" pitchFamily="2" charset="-78"/>
              </a:rPr>
              <a:t>و </a:t>
            </a:r>
            <a:r>
              <a:rPr lang="fa-IR" sz="3200" b="1" dirty="0">
                <a:solidFill>
                  <a:schemeClr val="accent5">
                    <a:lumMod val="50000"/>
                  </a:schemeClr>
                </a:solidFill>
                <a:cs typeface="B Compset" panose="00000400000000000000" pitchFamily="2" charset="-78"/>
              </a:rPr>
              <a:t>تحلیل پذیری منطقی نیز زیاد </a:t>
            </a:r>
            <a:r>
              <a:rPr lang="fa-IR" sz="3200" b="1" dirty="0">
                <a:cs typeface="B Compset" panose="00000400000000000000" pitchFamily="2" charset="-78"/>
              </a:rPr>
              <a:t>است . وظایف در این فناوری ،از طریق قواعد و رویه های استاندارد انجام میشود .مهندسان وحسابداران در این فناوری قرار میگیرند . </a:t>
            </a:r>
          </a:p>
        </p:txBody>
      </p:sp>
      <p:sp>
        <p:nvSpPr>
          <p:cNvPr id="5" name="Rectangle 4"/>
          <p:cNvSpPr/>
          <p:nvPr/>
        </p:nvSpPr>
        <p:spPr>
          <a:xfrm>
            <a:off x="1371599" y="7411562"/>
            <a:ext cx="16263257" cy="1569660"/>
          </a:xfrm>
          <a:prstGeom prst="rect">
            <a:avLst/>
          </a:prstGeom>
        </p:spPr>
        <p:txBody>
          <a:bodyPr wrap="square">
            <a:spAutoFit/>
          </a:bodyPr>
          <a:lstStyle/>
          <a:p>
            <a:pPr algn="r" rtl="1">
              <a:lnSpc>
                <a:spcPct val="150000"/>
              </a:lnSpc>
            </a:pPr>
            <a:r>
              <a:rPr lang="fa-IR" sz="3200" b="1" dirty="0">
                <a:solidFill>
                  <a:schemeClr val="accent5">
                    <a:lumMod val="50000"/>
                  </a:schemeClr>
                </a:solidFill>
                <a:cs typeface="B Titr" panose="00000700000000000000" pitchFamily="2" charset="-78"/>
              </a:rPr>
              <a:t>فناوری غیر تکراری : </a:t>
            </a:r>
            <a:r>
              <a:rPr lang="fa-IR" sz="3200" b="1" dirty="0">
                <a:cs typeface="B Compset" panose="00000400000000000000" pitchFamily="2" charset="-78"/>
              </a:rPr>
              <a:t>در فناوری غیر تکراری ،</a:t>
            </a:r>
            <a:r>
              <a:rPr lang="fa-IR" sz="3200" b="1" dirty="0">
                <a:solidFill>
                  <a:schemeClr val="accent5">
                    <a:lumMod val="50000"/>
                  </a:schemeClr>
                </a:solidFill>
                <a:cs typeface="B Compset" panose="00000400000000000000" pitchFamily="2" charset="-78"/>
              </a:rPr>
              <a:t>میزان تنوع زیاد وتحلیل پذیری منطقی کم </a:t>
            </a:r>
            <a:r>
              <a:rPr lang="fa-IR" sz="3200" b="1" dirty="0">
                <a:cs typeface="B Compset" panose="00000400000000000000" pitchFamily="2" charset="-78"/>
              </a:rPr>
              <a:t>است . برنامه ریزی استراتژیک ،تحقیقات علوم اجتماعی ، زیست فناوری و تحقیقات کاربردی دارای فناوری غیرتکراری هستند </a:t>
            </a:r>
            <a:r>
              <a:rPr lang="fa-IR" dirty="0"/>
              <a:t>. </a:t>
            </a:r>
          </a:p>
        </p:txBody>
      </p:sp>
    </p:spTree>
    <p:extLst>
      <p:ext uri="{BB962C8B-B14F-4D97-AF65-F5344CB8AC3E}">
        <p14:creationId xmlns:p14="http://schemas.microsoft.com/office/powerpoint/2010/main" val="37201541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717379" y="564947"/>
            <a:ext cx="8944539"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4-5 طراحی واحدهای سازمانی:</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Rounded Rectangle 9"/>
          <p:cNvSpPr/>
          <p:nvPr/>
        </p:nvSpPr>
        <p:spPr>
          <a:xfrm>
            <a:off x="545616" y="2496687"/>
            <a:ext cx="17288063" cy="3250970"/>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fa-IR" sz="4000" b="1" dirty="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 بعد از شناسایی فناوری واحدهای سازمانی ،باید ساختار مناسب را برای آنها شناسایی کرد .نمودار </a:t>
            </a:r>
            <a:r>
              <a:rPr lang="fa-IR" sz="4000" b="1" dirty="0" smtClean="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صفحه بعد </a:t>
            </a:r>
            <a:r>
              <a:rPr lang="fa-IR" sz="4000" b="1" dirty="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ارتباط بین </a:t>
            </a:r>
            <a:r>
              <a:rPr lang="fa-IR" sz="4000" b="1" dirty="0" smtClean="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 </a:t>
            </a:r>
            <a:r>
              <a:rPr lang="fa-IR" sz="4000" b="1" dirty="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فناوری واحدهای سازمانی وویژگیهای ساختاری و مدیریتی آنها رانشان می </a:t>
            </a:r>
            <a:r>
              <a:rPr lang="fa-IR" sz="4000" b="1" dirty="0" smtClean="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دهد.</a:t>
            </a:r>
            <a:endParaRPr lang="ru-RU" sz="2000" b="1" dirty="0">
              <a:solidFill>
                <a:schemeClr val="bg1"/>
              </a:solidFill>
              <a:latin typeface="Merriweather Light" panose="02060503050406030704" pitchFamily="18" charset="-52"/>
              <a:ea typeface="Merriweather Bold" panose="02060503050406030704" pitchFamily="18" charset="-52"/>
              <a:cs typeface="B Compset" panose="00000400000000000000" pitchFamily="2" charset="-78"/>
            </a:endParaRPr>
          </a:p>
        </p:txBody>
      </p:sp>
      <p:sp>
        <p:nvSpPr>
          <p:cNvPr id="8" name="Rounded Rectangle 7"/>
          <p:cNvSpPr/>
          <p:nvPr/>
        </p:nvSpPr>
        <p:spPr>
          <a:xfrm>
            <a:off x="545616" y="6087129"/>
            <a:ext cx="17288063" cy="3100414"/>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fa-IR" sz="4400" b="1" dirty="0" smtClean="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  </a:t>
            </a:r>
            <a:r>
              <a:rPr lang="fa-IR" sz="4400" b="1" dirty="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ساختار کلی واحدها به دو دسته ی مکانیکی یا ارگانیکی تقسیم بندی می شود . فناوریهای </a:t>
            </a:r>
            <a:r>
              <a:rPr lang="fa-IR" sz="4400" b="1" dirty="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rPr>
              <a:t>تکراری ، دارای ساختار </a:t>
            </a:r>
            <a:r>
              <a:rPr lang="fa-IR" sz="4400" b="1" dirty="0" smtClean="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rPr>
              <a:t> </a:t>
            </a:r>
            <a:r>
              <a:rPr lang="fa-IR" sz="4400" b="1" dirty="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rPr>
              <a:t>مکانیکی </a:t>
            </a:r>
            <a:r>
              <a:rPr lang="fa-IR" sz="4400" b="1" dirty="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و </a:t>
            </a:r>
            <a:r>
              <a:rPr lang="fa-IR" sz="4400" b="1" dirty="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rPr>
              <a:t>فناوریهای غیرتکراری دارای ساختار ارگانیکی </a:t>
            </a:r>
            <a:r>
              <a:rPr lang="fa-IR" sz="4400" b="1" dirty="0" smtClean="0">
                <a:solidFill>
                  <a:schemeClr val="accent5">
                    <a:lumMod val="50000"/>
                  </a:schemeClr>
                </a:solidFill>
                <a:latin typeface="Merriweather Light" panose="02060503050406030704" pitchFamily="18" charset="-52"/>
                <a:ea typeface="Merriweather Bold" panose="02060503050406030704" pitchFamily="18" charset="-52"/>
                <a:cs typeface="B Compset" panose="00000400000000000000" pitchFamily="2" charset="-78"/>
              </a:rPr>
              <a:t>هستند.</a:t>
            </a:r>
            <a:endParaRPr lang="ru-RU" sz="2800" dirty="0">
              <a:solidFill>
                <a:schemeClr val="bg1"/>
              </a:solidFill>
              <a:latin typeface="Merriweather Light" panose="02060503050406030704" pitchFamily="18" charset="-52"/>
              <a:ea typeface="Merriweather Bold" panose="02060503050406030704" pitchFamily="18" charset="-52"/>
              <a:cs typeface="B Compset" panose="00000400000000000000" pitchFamily="2" charset="-78"/>
            </a:endParaRPr>
          </a:p>
        </p:txBody>
      </p:sp>
    </p:spTree>
    <p:extLst>
      <p:ext uri="{BB962C8B-B14F-4D97-AF65-F5344CB8AC3E}">
        <p14:creationId xmlns:p14="http://schemas.microsoft.com/office/powerpoint/2010/main" val="3397488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Freeform: Shape 5"/>
          <p:cNvSpPr/>
          <p:nvPr/>
        </p:nvSpPr>
        <p:spPr>
          <a:xfrm>
            <a:off x="2262679" y="9668450"/>
            <a:ext cx="274940" cy="262217"/>
          </a:xfrm>
          <a:custGeom>
            <a:avLst/>
            <a:gdLst/>
            <a:ahLst/>
            <a:cxnLst/>
            <a:rect l="l" t="t" r="r" b="b"/>
            <a:pathLst>
              <a:path w="212255" h="202432">
                <a:moveTo>
                  <a:pt x="106128" y="0"/>
                </a:moveTo>
                <a:cubicBezTo>
                  <a:pt x="107600" y="66"/>
                  <a:pt x="108865" y="635"/>
                  <a:pt x="109922" y="1705"/>
                </a:cubicBezTo>
                <a:cubicBezTo>
                  <a:pt x="110980" y="2776"/>
                  <a:pt x="111799" y="3951"/>
                  <a:pt x="112378" y="5229"/>
                </a:cubicBezTo>
                <a:lnTo>
                  <a:pt x="141078" y="63267"/>
                </a:lnTo>
                <a:lnTo>
                  <a:pt x="205112" y="72579"/>
                </a:lnTo>
                <a:cubicBezTo>
                  <a:pt x="206749" y="72808"/>
                  <a:pt x="208322" y="73371"/>
                  <a:pt x="209832" y="74269"/>
                </a:cubicBezTo>
                <a:cubicBezTo>
                  <a:pt x="211341" y="75167"/>
                  <a:pt x="212149" y="76560"/>
                  <a:pt x="212255" y="78447"/>
                </a:cubicBezTo>
                <a:cubicBezTo>
                  <a:pt x="212221" y="79603"/>
                  <a:pt x="211875" y="80703"/>
                  <a:pt x="211219" y="81747"/>
                </a:cubicBezTo>
                <a:cubicBezTo>
                  <a:pt x="210562" y="82792"/>
                  <a:pt x="209802" y="83732"/>
                  <a:pt x="208939" y="84569"/>
                </a:cubicBezTo>
                <a:lnTo>
                  <a:pt x="162635" y="129725"/>
                </a:lnTo>
                <a:lnTo>
                  <a:pt x="173605" y="193503"/>
                </a:lnTo>
                <a:cubicBezTo>
                  <a:pt x="173666" y="193944"/>
                  <a:pt x="173704" y="194370"/>
                  <a:pt x="173717" y="194779"/>
                </a:cubicBezTo>
                <a:cubicBezTo>
                  <a:pt x="173730" y="195188"/>
                  <a:pt x="173736" y="195613"/>
                  <a:pt x="173733" y="196054"/>
                </a:cubicBezTo>
                <a:cubicBezTo>
                  <a:pt x="173746" y="197771"/>
                  <a:pt x="173337" y="199249"/>
                  <a:pt x="172505" y="200487"/>
                </a:cubicBezTo>
                <a:cubicBezTo>
                  <a:pt x="171673" y="201725"/>
                  <a:pt x="170339" y="202374"/>
                  <a:pt x="168503" y="202432"/>
                </a:cubicBezTo>
                <a:cubicBezTo>
                  <a:pt x="167605" y="202424"/>
                  <a:pt x="166723" y="202281"/>
                  <a:pt x="165856" y="202002"/>
                </a:cubicBezTo>
                <a:cubicBezTo>
                  <a:pt x="164990" y="201723"/>
                  <a:pt x="164171" y="201356"/>
                  <a:pt x="163401" y="200902"/>
                </a:cubicBezTo>
                <a:lnTo>
                  <a:pt x="106128" y="170798"/>
                </a:lnTo>
                <a:lnTo>
                  <a:pt x="48854" y="200902"/>
                </a:lnTo>
                <a:cubicBezTo>
                  <a:pt x="48028" y="201356"/>
                  <a:pt x="47193" y="201723"/>
                  <a:pt x="46351" y="202002"/>
                </a:cubicBezTo>
                <a:cubicBezTo>
                  <a:pt x="45509" y="202281"/>
                  <a:pt x="44642" y="202424"/>
                  <a:pt x="43752" y="202432"/>
                </a:cubicBezTo>
                <a:cubicBezTo>
                  <a:pt x="41910" y="202374"/>
                  <a:pt x="40555" y="201725"/>
                  <a:pt x="39686" y="200487"/>
                </a:cubicBezTo>
                <a:cubicBezTo>
                  <a:pt x="38817" y="199249"/>
                  <a:pt x="38387" y="197771"/>
                  <a:pt x="38395" y="196054"/>
                </a:cubicBezTo>
                <a:cubicBezTo>
                  <a:pt x="38397" y="195613"/>
                  <a:pt x="38424" y="195188"/>
                  <a:pt x="38474" y="194779"/>
                </a:cubicBezTo>
                <a:cubicBezTo>
                  <a:pt x="38525" y="194370"/>
                  <a:pt x="38583" y="193944"/>
                  <a:pt x="38650" y="193503"/>
                </a:cubicBezTo>
                <a:lnTo>
                  <a:pt x="49620" y="129725"/>
                </a:lnTo>
                <a:lnTo>
                  <a:pt x="3189" y="84569"/>
                </a:lnTo>
                <a:cubicBezTo>
                  <a:pt x="2386" y="83732"/>
                  <a:pt x="1664" y="82792"/>
                  <a:pt x="1020" y="81747"/>
                </a:cubicBezTo>
                <a:cubicBezTo>
                  <a:pt x="377" y="80703"/>
                  <a:pt x="37" y="79603"/>
                  <a:pt x="0" y="78447"/>
                </a:cubicBezTo>
                <a:cubicBezTo>
                  <a:pt x="98" y="76560"/>
                  <a:pt x="890" y="75167"/>
                  <a:pt x="2376" y="74269"/>
                </a:cubicBezTo>
                <a:cubicBezTo>
                  <a:pt x="3861" y="73371"/>
                  <a:pt x="5450" y="72808"/>
                  <a:pt x="7143" y="72579"/>
                </a:cubicBezTo>
                <a:lnTo>
                  <a:pt x="71177" y="63267"/>
                </a:lnTo>
                <a:lnTo>
                  <a:pt x="99877" y="5229"/>
                </a:lnTo>
                <a:cubicBezTo>
                  <a:pt x="100457" y="3951"/>
                  <a:pt x="101275" y="2776"/>
                  <a:pt x="102333" y="1705"/>
                </a:cubicBezTo>
                <a:cubicBezTo>
                  <a:pt x="103390" y="635"/>
                  <a:pt x="104655" y="66"/>
                  <a:pt x="10612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TextBox 135"/>
          <p:cNvSpPr txBox="1"/>
          <p:nvPr/>
        </p:nvSpPr>
        <p:spPr>
          <a:xfrm>
            <a:off x="414875" y="9582322"/>
            <a:ext cx="2783962" cy="430887"/>
          </a:xfrm>
          <a:prstGeom prst="rect">
            <a:avLst/>
          </a:prstGeom>
          <a:noFill/>
        </p:spPr>
        <p:txBody>
          <a:bodyPr wrap="square" rtlCol="0">
            <a:spAutoFit/>
          </a:bodyPr>
          <a:lstStyle/>
          <a:p>
            <a:r>
              <a:rPr lang="fa-IR" sz="2200" dirty="0" smtClean="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rPr>
              <a:t>صفحه 169 کتاب</a:t>
            </a:r>
            <a:endParaRPr lang="ru-RU" sz="2200" dirty="0">
              <a:solidFill>
                <a:schemeClr val="bg1"/>
              </a:solidFill>
              <a:latin typeface="Merriweather Light" panose="02060503050406030704" pitchFamily="18" charset="-52"/>
              <a:ea typeface="Merriweather Bold" panose="02060503050406030704" pitchFamily="18" charset="-52"/>
              <a:cs typeface="Open Sans" panose="020B0606030504020204" pitchFamily="34" charset="0"/>
            </a:endParaRPr>
          </a:p>
        </p:txBody>
      </p:sp>
      <p:sp>
        <p:nvSpPr>
          <p:cNvPr id="123" name="TextBox 122"/>
          <p:cNvSpPr txBox="1"/>
          <p:nvPr/>
        </p:nvSpPr>
        <p:spPr>
          <a:xfrm>
            <a:off x="4717379" y="564947"/>
            <a:ext cx="8944539" cy="784830"/>
          </a:xfrm>
          <a:prstGeom prst="rect">
            <a:avLst/>
          </a:prstGeom>
          <a:noFill/>
        </p:spPr>
        <p:txBody>
          <a:bodyPr wrap="square" rtlCol="0">
            <a:spAutoFit/>
          </a:bodyPr>
          <a:lstStyle/>
          <a:p>
            <a:pPr algn="ctr"/>
            <a:r>
              <a:rPr lang="fa-IR" sz="45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4-5 طراحی واحدهای سازمانی:</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2710553585"/>
              </p:ext>
            </p:extLst>
          </p:nvPr>
        </p:nvGraphicFramePr>
        <p:xfrm>
          <a:off x="3614051" y="3069771"/>
          <a:ext cx="12779834" cy="6432230"/>
        </p:xfrm>
        <a:graphic>
          <a:graphicData uri="http://schemas.openxmlformats.org/drawingml/2006/table">
            <a:tbl>
              <a:tblPr rtl="1" firstRow="1" bandRow="1">
                <a:tableStyleId>{5C22544A-7EE6-4342-B048-85BDC9FD1C3A}</a:tableStyleId>
              </a:tblPr>
              <a:tblGrid>
                <a:gridCol w="6389917">
                  <a:extLst>
                    <a:ext uri="{9D8B030D-6E8A-4147-A177-3AD203B41FA5}">
                      <a16:colId xmlns:a16="http://schemas.microsoft.com/office/drawing/2014/main" xmlns="" val="4279116879"/>
                    </a:ext>
                  </a:extLst>
                </a:gridCol>
                <a:gridCol w="6389917">
                  <a:extLst>
                    <a:ext uri="{9D8B030D-6E8A-4147-A177-3AD203B41FA5}">
                      <a16:colId xmlns:a16="http://schemas.microsoft.com/office/drawing/2014/main" xmlns="" val="724196793"/>
                    </a:ext>
                  </a:extLst>
                </a:gridCol>
              </a:tblGrid>
              <a:tr h="860837">
                <a:tc>
                  <a:txBody>
                    <a:bodyPr/>
                    <a:lstStyle/>
                    <a:p>
                      <a:pPr algn="ctr" rtl="1"/>
                      <a:r>
                        <a:rPr lang="fa-IR" sz="2400" dirty="0" smtClean="0">
                          <a:solidFill>
                            <a:schemeClr val="bg2"/>
                          </a:solidFill>
                          <a:cs typeface="B Titr" panose="00000700000000000000" pitchFamily="2" charset="-78"/>
                        </a:rPr>
                        <a:t>مهندسی، ساختار غالبا</a:t>
                      </a:r>
                      <a:r>
                        <a:rPr lang="fa-IR" sz="2400" baseline="0" dirty="0" smtClean="0">
                          <a:solidFill>
                            <a:schemeClr val="bg2"/>
                          </a:solidFill>
                          <a:cs typeface="B Titr" panose="00000700000000000000" pitchFamily="2" charset="-78"/>
                        </a:rPr>
                        <a:t> مکانیکی</a:t>
                      </a:r>
                      <a:endParaRPr lang="fa-IR" sz="2400" dirty="0">
                        <a:solidFill>
                          <a:schemeClr val="bg2"/>
                        </a:solidFill>
                        <a:cs typeface="B Titr" panose="00000700000000000000" pitchFamily="2" charset="-78"/>
                      </a:endParaRPr>
                    </a:p>
                  </a:txBody>
                  <a:tcPr anchor="ctr">
                    <a:solidFill>
                      <a:schemeClr val="accent1">
                        <a:lumMod val="60000"/>
                        <a:lumOff val="40000"/>
                      </a:schemeClr>
                    </a:solidFill>
                  </a:tcPr>
                </a:tc>
                <a:tc>
                  <a:txBody>
                    <a:bodyPr/>
                    <a:lstStyle/>
                    <a:p>
                      <a:pPr algn="ctr" rtl="1"/>
                      <a:r>
                        <a:rPr lang="fa-IR" sz="2400" dirty="0" smtClean="0">
                          <a:solidFill>
                            <a:schemeClr val="bg2"/>
                          </a:solidFill>
                          <a:cs typeface="B Titr" panose="00000700000000000000" pitchFamily="2" charset="-78"/>
                        </a:rPr>
                        <a:t>تکراری،</a:t>
                      </a:r>
                      <a:r>
                        <a:rPr lang="fa-IR" sz="2400" baseline="0" dirty="0" smtClean="0">
                          <a:solidFill>
                            <a:schemeClr val="bg2"/>
                          </a:solidFill>
                          <a:cs typeface="B Titr" panose="00000700000000000000" pitchFamily="2" charset="-78"/>
                        </a:rPr>
                        <a:t> ساختاری مکانیکی</a:t>
                      </a:r>
                      <a:endParaRPr lang="fa-IR" sz="2400" dirty="0">
                        <a:solidFill>
                          <a:schemeClr val="bg2"/>
                        </a:solidFill>
                        <a:cs typeface="B Titr" panose="00000700000000000000" pitchFamily="2" charset="-78"/>
                      </a:endParaRPr>
                    </a:p>
                  </a:txBody>
                  <a:tcPr anchor="ctr">
                    <a:solidFill>
                      <a:schemeClr val="accent1">
                        <a:lumMod val="60000"/>
                        <a:lumOff val="40000"/>
                      </a:schemeClr>
                    </a:solidFill>
                  </a:tcPr>
                </a:tc>
                <a:extLst>
                  <a:ext uri="{0D108BD9-81ED-4DB2-BD59-A6C34878D82A}">
                    <a16:rowId xmlns:a16="http://schemas.microsoft.com/office/drawing/2014/main" xmlns="" val="2910900302"/>
                  </a:ext>
                </a:extLst>
              </a:tr>
              <a:tr h="2376194">
                <a:tc>
                  <a:txBody>
                    <a:bodyPr/>
                    <a:lstStyle/>
                    <a:p>
                      <a:pPr algn="ctr" rtl="1"/>
                      <a:r>
                        <a:rPr lang="fa-IR" sz="2400" dirty="0" smtClean="0">
                          <a:cs typeface="B Titr" panose="00000700000000000000" pitchFamily="2" charset="-78"/>
                        </a:rPr>
                        <a:t>رسمیت در حد متوسط</a:t>
                      </a:r>
                    </a:p>
                    <a:p>
                      <a:pPr algn="ctr" rtl="1"/>
                      <a:r>
                        <a:rPr lang="fa-IR" sz="2400" dirty="0" smtClean="0">
                          <a:cs typeface="B Titr" panose="00000700000000000000" pitchFamily="2" charset="-78"/>
                        </a:rPr>
                        <a:t>تمرکز در حد متوسط</a:t>
                      </a:r>
                    </a:p>
                    <a:p>
                      <a:pPr algn="ctr" rtl="1"/>
                      <a:r>
                        <a:rPr lang="fa-IR" sz="2400" dirty="0" smtClean="0">
                          <a:cs typeface="B Titr" panose="00000700000000000000" pitchFamily="2" charset="-78"/>
                        </a:rPr>
                        <a:t>آموزش رسمی</a:t>
                      </a:r>
                    </a:p>
                    <a:p>
                      <a:pPr algn="ctr" rtl="1"/>
                      <a:r>
                        <a:rPr lang="fa-IR" sz="2400" dirty="0" smtClean="0">
                          <a:cs typeface="B Titr" panose="00000700000000000000" pitchFamily="2" charset="-78"/>
                        </a:rPr>
                        <a:t>حیطه ی کنترل متوسط</a:t>
                      </a:r>
                    </a:p>
                    <a:p>
                      <a:pPr algn="ctr" rtl="1"/>
                      <a:r>
                        <a:rPr lang="fa-IR" sz="2400" dirty="0" smtClean="0">
                          <a:cs typeface="B Titr" panose="00000700000000000000" pitchFamily="2" charset="-78"/>
                        </a:rPr>
                        <a:t>ارتباطات مکتوب و عمودی</a:t>
                      </a:r>
                      <a:endParaRPr lang="fa-IR" sz="2400" dirty="0">
                        <a:cs typeface="B Titr" panose="00000700000000000000" pitchFamily="2" charset="-78"/>
                      </a:endParaRPr>
                    </a:p>
                  </a:txBody>
                  <a:tcPr anchor="ctr"/>
                </a:tc>
                <a:tc>
                  <a:txBody>
                    <a:bodyPr/>
                    <a:lstStyle/>
                    <a:p>
                      <a:pPr algn="ctr" rtl="1"/>
                      <a:r>
                        <a:rPr lang="fa-IR" sz="2400" dirty="0" smtClean="0">
                          <a:cs typeface="B Titr" panose="00000700000000000000" pitchFamily="2" charset="-78"/>
                        </a:rPr>
                        <a:t>رسمیت در حد بالا</a:t>
                      </a:r>
                    </a:p>
                    <a:p>
                      <a:pPr algn="ctr" rtl="1"/>
                      <a:r>
                        <a:rPr lang="fa-IR" sz="2400" dirty="0" smtClean="0">
                          <a:cs typeface="B Titr" panose="00000700000000000000" pitchFamily="2" charset="-78"/>
                        </a:rPr>
                        <a:t>تمرکز در حد بالا</a:t>
                      </a:r>
                    </a:p>
                    <a:p>
                      <a:pPr algn="ctr" rtl="1"/>
                      <a:r>
                        <a:rPr lang="fa-IR" sz="2400" dirty="0" smtClean="0">
                          <a:cs typeface="B Titr" panose="00000700000000000000" pitchFamily="2" charset="-78"/>
                        </a:rPr>
                        <a:t>آموزش یا</a:t>
                      </a:r>
                      <a:r>
                        <a:rPr lang="fa-IR" sz="2400" baseline="0" dirty="0" smtClean="0">
                          <a:cs typeface="B Titr" panose="00000700000000000000" pitchFamily="2" charset="-78"/>
                        </a:rPr>
                        <a:t> تجربه ی کاری کم</a:t>
                      </a:r>
                    </a:p>
                    <a:p>
                      <a:pPr algn="ctr" rtl="1"/>
                      <a:r>
                        <a:rPr lang="fa-IR" sz="2400" baseline="0" dirty="0" smtClean="0">
                          <a:cs typeface="B Titr" panose="00000700000000000000" pitchFamily="2" charset="-78"/>
                        </a:rPr>
                        <a:t>حیطه ی کنترل وسیع</a:t>
                      </a:r>
                    </a:p>
                    <a:p>
                      <a:pPr algn="ctr" rtl="1"/>
                      <a:r>
                        <a:rPr lang="fa-IR" sz="2400" baseline="0" dirty="0" smtClean="0">
                          <a:cs typeface="B Titr" panose="00000700000000000000" pitchFamily="2" charset="-78"/>
                        </a:rPr>
                        <a:t>ارتباطات مکتوب و عمودی</a:t>
                      </a:r>
                      <a:endParaRPr lang="fa-IR" sz="2400" dirty="0">
                        <a:cs typeface="B Titr" panose="00000700000000000000" pitchFamily="2" charset="-78"/>
                      </a:endParaRPr>
                    </a:p>
                  </a:txBody>
                  <a:tcPr anchor="ctr"/>
                </a:tc>
                <a:extLst>
                  <a:ext uri="{0D108BD9-81ED-4DB2-BD59-A6C34878D82A}">
                    <a16:rowId xmlns:a16="http://schemas.microsoft.com/office/drawing/2014/main" xmlns="" val="568775945"/>
                  </a:ext>
                </a:extLst>
              </a:tr>
              <a:tr h="819005">
                <a:tc>
                  <a:txBody>
                    <a:bodyPr/>
                    <a:lstStyle/>
                    <a:p>
                      <a:pPr algn="ctr" rtl="1"/>
                      <a:r>
                        <a:rPr lang="fa-IR" sz="2400" dirty="0" smtClean="0">
                          <a:solidFill>
                            <a:schemeClr val="bg2"/>
                          </a:solidFill>
                          <a:cs typeface="B Titr" panose="00000700000000000000" pitchFamily="2" charset="-78"/>
                        </a:rPr>
                        <a:t>غیرتکراری،ساختار</a:t>
                      </a:r>
                      <a:r>
                        <a:rPr lang="fa-IR" sz="2400" baseline="0" dirty="0" smtClean="0">
                          <a:solidFill>
                            <a:schemeClr val="bg2"/>
                          </a:solidFill>
                          <a:cs typeface="B Titr" panose="00000700000000000000" pitchFamily="2" charset="-78"/>
                        </a:rPr>
                        <a:t> ارگانیکی</a:t>
                      </a:r>
                      <a:endParaRPr lang="fa-IR" sz="2400" dirty="0">
                        <a:solidFill>
                          <a:schemeClr val="bg2"/>
                        </a:solidFill>
                        <a:cs typeface="B Titr" panose="00000700000000000000" pitchFamily="2" charset="-78"/>
                      </a:endParaRPr>
                    </a:p>
                  </a:txBody>
                  <a:tcPr anchor="ctr">
                    <a:solidFill>
                      <a:schemeClr val="accent1">
                        <a:lumMod val="60000"/>
                        <a:lumOff val="40000"/>
                      </a:schemeClr>
                    </a:solidFill>
                  </a:tcPr>
                </a:tc>
                <a:tc>
                  <a:txBody>
                    <a:bodyPr/>
                    <a:lstStyle/>
                    <a:p>
                      <a:pPr algn="ctr" rtl="1"/>
                      <a:r>
                        <a:rPr lang="fa-IR" sz="2400" dirty="0" smtClean="0">
                          <a:solidFill>
                            <a:schemeClr val="bg2"/>
                          </a:solidFill>
                          <a:cs typeface="B Titr" panose="00000700000000000000" pitchFamily="2" charset="-78"/>
                        </a:rPr>
                        <a:t>هنری، ساختار غالبا ارگانیکی</a:t>
                      </a:r>
                      <a:endParaRPr lang="fa-IR" sz="2400" dirty="0">
                        <a:solidFill>
                          <a:schemeClr val="bg2"/>
                        </a:solidFill>
                        <a:cs typeface="B Titr" panose="00000700000000000000" pitchFamily="2" charset="-78"/>
                      </a:endParaRPr>
                    </a:p>
                  </a:txBody>
                  <a:tcPr anchor="ctr">
                    <a:solidFill>
                      <a:schemeClr val="accent1">
                        <a:lumMod val="60000"/>
                        <a:lumOff val="40000"/>
                      </a:schemeClr>
                    </a:solidFill>
                  </a:tcPr>
                </a:tc>
                <a:extLst>
                  <a:ext uri="{0D108BD9-81ED-4DB2-BD59-A6C34878D82A}">
                    <a16:rowId xmlns:a16="http://schemas.microsoft.com/office/drawing/2014/main" xmlns="" val="3238774349"/>
                  </a:ext>
                </a:extLst>
              </a:tr>
              <a:tr h="2376194">
                <a:tc>
                  <a:txBody>
                    <a:bodyPr/>
                    <a:lstStyle/>
                    <a:p>
                      <a:pPr algn="ctr" rtl="1"/>
                      <a:r>
                        <a:rPr lang="fa-IR" sz="2400" dirty="0" smtClean="0">
                          <a:cs typeface="B Titr" panose="00000700000000000000" pitchFamily="2" charset="-78"/>
                        </a:rPr>
                        <a:t>رسمیت در حد کم</a:t>
                      </a:r>
                    </a:p>
                    <a:p>
                      <a:pPr algn="ctr" rtl="1"/>
                      <a:r>
                        <a:rPr lang="fa-IR" sz="2400" dirty="0" smtClean="0">
                          <a:cs typeface="B Titr" panose="00000700000000000000" pitchFamily="2" charset="-78"/>
                        </a:rPr>
                        <a:t>تمرکز در</a:t>
                      </a:r>
                      <a:r>
                        <a:rPr lang="fa-IR" sz="2400" baseline="0" dirty="0" smtClean="0">
                          <a:cs typeface="B Titr" panose="00000700000000000000" pitchFamily="2" charset="-78"/>
                        </a:rPr>
                        <a:t> حد کم</a:t>
                      </a:r>
                    </a:p>
                    <a:p>
                      <a:pPr algn="ctr" rtl="1"/>
                      <a:r>
                        <a:rPr lang="fa-IR" sz="2400" baseline="0" dirty="0" smtClean="0">
                          <a:cs typeface="B Titr" panose="00000700000000000000" pitchFamily="2" charset="-78"/>
                        </a:rPr>
                        <a:t>آموزش به اضافه ی تجربه ی کاری</a:t>
                      </a:r>
                    </a:p>
                    <a:p>
                      <a:pPr algn="ctr" rtl="1"/>
                      <a:r>
                        <a:rPr lang="fa-IR" sz="2400" baseline="0" dirty="0" smtClean="0">
                          <a:cs typeface="B Titr" panose="00000700000000000000" pitchFamily="2" charset="-78"/>
                        </a:rPr>
                        <a:t>حیطه ی کنترل محدود تا متوسط</a:t>
                      </a:r>
                    </a:p>
                    <a:p>
                      <a:pPr algn="ctr" rtl="1"/>
                      <a:r>
                        <a:rPr lang="fa-IR" sz="2400" baseline="0" dirty="0" smtClean="0">
                          <a:cs typeface="B Titr" panose="00000700000000000000" pitchFamily="2" charset="-78"/>
                        </a:rPr>
                        <a:t>ارتباطات کلامی و افقی</a:t>
                      </a:r>
                      <a:endParaRPr lang="fa-IR" sz="2400" dirty="0">
                        <a:cs typeface="B Titr" panose="00000700000000000000" pitchFamily="2" charset="-78"/>
                      </a:endParaRPr>
                    </a:p>
                  </a:txBody>
                  <a:tcPr anchor="ctr"/>
                </a:tc>
                <a:tc>
                  <a:txBody>
                    <a:bodyPr/>
                    <a:lstStyle/>
                    <a:p>
                      <a:pPr algn="ctr" rtl="1"/>
                      <a:r>
                        <a:rPr lang="fa-IR" sz="2400" dirty="0" smtClean="0">
                          <a:cs typeface="B Titr" panose="00000700000000000000" pitchFamily="2" charset="-78"/>
                        </a:rPr>
                        <a:t>رسمیت در حد متوسط</a:t>
                      </a:r>
                    </a:p>
                    <a:p>
                      <a:pPr algn="ctr" rtl="1"/>
                      <a:r>
                        <a:rPr lang="fa-IR" sz="2400" dirty="0" smtClean="0">
                          <a:cs typeface="B Titr" panose="00000700000000000000" pitchFamily="2" charset="-78"/>
                        </a:rPr>
                        <a:t>تمرکز در حد متوسط</a:t>
                      </a:r>
                    </a:p>
                    <a:p>
                      <a:pPr algn="ctr" rtl="1"/>
                      <a:r>
                        <a:rPr lang="fa-IR" sz="2400" dirty="0" smtClean="0">
                          <a:cs typeface="B Titr" panose="00000700000000000000" pitchFamily="2" charset="-78"/>
                        </a:rPr>
                        <a:t>تجربه ی</a:t>
                      </a:r>
                      <a:r>
                        <a:rPr lang="fa-IR" sz="2400" baseline="0" dirty="0" smtClean="0">
                          <a:cs typeface="B Titr" panose="00000700000000000000" pitchFamily="2" charset="-78"/>
                        </a:rPr>
                        <a:t> کاری</a:t>
                      </a:r>
                    </a:p>
                    <a:p>
                      <a:pPr algn="ctr" rtl="1"/>
                      <a:r>
                        <a:rPr lang="fa-IR" sz="2400" baseline="0" dirty="0" smtClean="0">
                          <a:cs typeface="B Titr" panose="00000700000000000000" pitchFamily="2" charset="-78"/>
                        </a:rPr>
                        <a:t>حیطه ی کنترل متوسط تا وسیع</a:t>
                      </a:r>
                    </a:p>
                    <a:p>
                      <a:pPr algn="ctr" rtl="1"/>
                      <a:r>
                        <a:rPr lang="fa-IR" sz="2400" baseline="0" dirty="0" smtClean="0">
                          <a:cs typeface="B Titr" panose="00000700000000000000" pitchFamily="2" charset="-78"/>
                        </a:rPr>
                        <a:t>ارتباطات کلامی و افقی</a:t>
                      </a:r>
                      <a:endParaRPr lang="fa-IR" sz="2400" dirty="0">
                        <a:cs typeface="B Titr" panose="00000700000000000000" pitchFamily="2" charset="-78"/>
                      </a:endParaRPr>
                    </a:p>
                  </a:txBody>
                  <a:tcPr anchor="ctr"/>
                </a:tc>
                <a:extLst>
                  <a:ext uri="{0D108BD9-81ED-4DB2-BD59-A6C34878D82A}">
                    <a16:rowId xmlns:a16="http://schemas.microsoft.com/office/drawing/2014/main" xmlns="" val="666519973"/>
                  </a:ext>
                </a:extLst>
              </a:tr>
            </a:tbl>
          </a:graphicData>
        </a:graphic>
      </p:graphicFrame>
      <p:sp>
        <p:nvSpPr>
          <p:cNvPr id="12" name="TextBox 11"/>
          <p:cNvSpPr txBox="1"/>
          <p:nvPr/>
        </p:nvSpPr>
        <p:spPr>
          <a:xfrm>
            <a:off x="2322147" y="5129735"/>
            <a:ext cx="1502228" cy="369332"/>
          </a:xfrm>
          <a:prstGeom prst="rect">
            <a:avLst/>
          </a:prstGeom>
          <a:noFill/>
        </p:spPr>
        <p:txBody>
          <a:bodyPr wrap="square" rtlCol="1">
            <a:spAutoFit/>
          </a:bodyPr>
          <a:lstStyle/>
          <a:p>
            <a:pPr algn="ctr" rtl="1"/>
            <a:r>
              <a:rPr lang="fa-IR" dirty="0" smtClean="0">
                <a:cs typeface="B Titr" panose="00000700000000000000" pitchFamily="2" charset="-78"/>
              </a:rPr>
              <a:t>زیاد</a:t>
            </a:r>
            <a:endParaRPr lang="fa-IR" dirty="0">
              <a:cs typeface="B Titr" panose="00000700000000000000" pitchFamily="2" charset="-78"/>
            </a:endParaRPr>
          </a:p>
        </p:txBody>
      </p:sp>
      <p:sp>
        <p:nvSpPr>
          <p:cNvPr id="13" name="TextBox 12"/>
          <p:cNvSpPr txBox="1"/>
          <p:nvPr/>
        </p:nvSpPr>
        <p:spPr>
          <a:xfrm>
            <a:off x="2249442" y="6371035"/>
            <a:ext cx="1502228" cy="646331"/>
          </a:xfrm>
          <a:prstGeom prst="rect">
            <a:avLst/>
          </a:prstGeom>
          <a:noFill/>
        </p:spPr>
        <p:txBody>
          <a:bodyPr wrap="square" rtlCol="1">
            <a:spAutoFit/>
          </a:bodyPr>
          <a:lstStyle/>
          <a:p>
            <a:pPr algn="ctr" rtl="1"/>
            <a:r>
              <a:rPr lang="fa-IR" dirty="0" smtClean="0">
                <a:cs typeface="B Titr" panose="00000700000000000000" pitchFamily="2" charset="-78"/>
              </a:rPr>
              <a:t>تحلیل پذیری منطقی</a:t>
            </a:r>
            <a:endParaRPr lang="fa-IR" dirty="0">
              <a:cs typeface="B Titr" panose="00000700000000000000" pitchFamily="2" charset="-78"/>
            </a:endParaRPr>
          </a:p>
        </p:txBody>
      </p:sp>
      <p:sp>
        <p:nvSpPr>
          <p:cNvPr id="14" name="TextBox 13"/>
          <p:cNvSpPr txBox="1"/>
          <p:nvPr/>
        </p:nvSpPr>
        <p:spPr>
          <a:xfrm>
            <a:off x="2169547" y="7704668"/>
            <a:ext cx="1502228" cy="369332"/>
          </a:xfrm>
          <a:prstGeom prst="rect">
            <a:avLst/>
          </a:prstGeom>
          <a:noFill/>
        </p:spPr>
        <p:txBody>
          <a:bodyPr wrap="square" rtlCol="1">
            <a:spAutoFit/>
          </a:bodyPr>
          <a:lstStyle/>
          <a:p>
            <a:pPr algn="ctr" rtl="1"/>
            <a:r>
              <a:rPr lang="fa-IR" dirty="0" smtClean="0">
                <a:cs typeface="B Titr" panose="00000700000000000000" pitchFamily="2" charset="-78"/>
              </a:rPr>
              <a:t>کم</a:t>
            </a:r>
            <a:endParaRPr lang="fa-IR" dirty="0">
              <a:cs typeface="B Titr" panose="00000700000000000000" pitchFamily="2" charset="-78"/>
            </a:endParaRPr>
          </a:p>
        </p:txBody>
      </p:sp>
      <p:sp>
        <p:nvSpPr>
          <p:cNvPr id="16" name="TextBox 15"/>
          <p:cNvSpPr txBox="1"/>
          <p:nvPr/>
        </p:nvSpPr>
        <p:spPr>
          <a:xfrm>
            <a:off x="9254955" y="9602195"/>
            <a:ext cx="1502228" cy="369332"/>
          </a:xfrm>
          <a:prstGeom prst="rect">
            <a:avLst/>
          </a:prstGeom>
          <a:noFill/>
        </p:spPr>
        <p:txBody>
          <a:bodyPr wrap="square" rtlCol="1">
            <a:spAutoFit/>
          </a:bodyPr>
          <a:lstStyle/>
          <a:p>
            <a:pPr algn="ctr" rtl="1"/>
            <a:r>
              <a:rPr lang="fa-IR" dirty="0" smtClean="0">
                <a:cs typeface="B Titr" panose="00000700000000000000" pitchFamily="2" charset="-78"/>
              </a:rPr>
              <a:t>تنوع</a:t>
            </a:r>
            <a:endParaRPr lang="fa-IR" dirty="0">
              <a:cs typeface="B Titr" panose="00000700000000000000" pitchFamily="2" charset="-78"/>
            </a:endParaRPr>
          </a:p>
        </p:txBody>
      </p:sp>
      <p:sp>
        <p:nvSpPr>
          <p:cNvPr id="17" name="TextBox 16"/>
          <p:cNvSpPr txBox="1"/>
          <p:nvPr/>
        </p:nvSpPr>
        <p:spPr>
          <a:xfrm>
            <a:off x="12310122" y="9570374"/>
            <a:ext cx="1502228" cy="369332"/>
          </a:xfrm>
          <a:prstGeom prst="rect">
            <a:avLst/>
          </a:prstGeom>
          <a:noFill/>
        </p:spPr>
        <p:txBody>
          <a:bodyPr wrap="square" rtlCol="1">
            <a:spAutoFit/>
          </a:bodyPr>
          <a:lstStyle/>
          <a:p>
            <a:pPr algn="ctr" rtl="1"/>
            <a:r>
              <a:rPr lang="fa-IR" dirty="0" smtClean="0">
                <a:cs typeface="B Titr" panose="00000700000000000000" pitchFamily="2" charset="-78"/>
              </a:rPr>
              <a:t>زیاد</a:t>
            </a:r>
            <a:endParaRPr lang="fa-IR" dirty="0">
              <a:cs typeface="B Titr" panose="00000700000000000000" pitchFamily="2" charset="-78"/>
            </a:endParaRPr>
          </a:p>
        </p:txBody>
      </p:sp>
      <p:sp>
        <p:nvSpPr>
          <p:cNvPr id="18" name="TextBox 17"/>
          <p:cNvSpPr txBox="1"/>
          <p:nvPr/>
        </p:nvSpPr>
        <p:spPr>
          <a:xfrm>
            <a:off x="6003845" y="9602195"/>
            <a:ext cx="1502228" cy="369332"/>
          </a:xfrm>
          <a:prstGeom prst="rect">
            <a:avLst/>
          </a:prstGeom>
          <a:noFill/>
        </p:spPr>
        <p:txBody>
          <a:bodyPr wrap="square" rtlCol="1">
            <a:spAutoFit/>
          </a:bodyPr>
          <a:lstStyle/>
          <a:p>
            <a:pPr algn="ctr" rtl="1"/>
            <a:r>
              <a:rPr lang="fa-IR" dirty="0" smtClean="0">
                <a:cs typeface="B Titr" panose="00000700000000000000" pitchFamily="2" charset="-78"/>
              </a:rPr>
              <a:t>کم</a:t>
            </a:r>
            <a:endParaRPr lang="fa-IR" dirty="0">
              <a:cs typeface="B Titr" panose="00000700000000000000" pitchFamily="2" charset="-78"/>
            </a:endParaRPr>
          </a:p>
        </p:txBody>
      </p:sp>
      <p:sp>
        <p:nvSpPr>
          <p:cNvPr id="19" name="Rounded Rectangle 18"/>
          <p:cNvSpPr/>
          <p:nvPr/>
        </p:nvSpPr>
        <p:spPr>
          <a:xfrm>
            <a:off x="3614057" y="2242600"/>
            <a:ext cx="11625943" cy="55055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dirty="0" smtClean="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rPr>
              <a:t>نمودار 4-5 ارتباط بین فناوری واحدهای سازمانی و ویژگی های ساختاری و مدیریتی آن ها</a:t>
            </a:r>
            <a:endParaRPr lang="ru-RU" sz="3200" dirty="0">
              <a:solidFill>
                <a:schemeClr val="tx1"/>
              </a:solidFill>
              <a:latin typeface="Merriweather Light" panose="02060503050406030704" pitchFamily="18" charset="-52"/>
              <a:ea typeface="Merriweather Bold" panose="02060503050406030704" pitchFamily="18" charset="-52"/>
              <a:cs typeface="B Compset" panose="00000400000000000000" pitchFamily="2" charset="-78"/>
            </a:endParaRPr>
          </a:p>
        </p:txBody>
      </p:sp>
    </p:spTree>
    <p:extLst>
      <p:ext uri="{BB962C8B-B14F-4D97-AF65-F5344CB8AC3E}">
        <p14:creationId xmlns:p14="http://schemas.microsoft.com/office/powerpoint/2010/main" val="39225479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88715" y="851954"/>
            <a:ext cx="8601865" cy="784830"/>
          </a:xfrm>
          <a:prstGeom prst="rect">
            <a:avLst/>
          </a:prstGeom>
          <a:noFill/>
        </p:spPr>
        <p:txBody>
          <a:bodyPr wrap="square" rtlCol="0">
            <a:spAutoFit/>
          </a:bodyPr>
          <a:lstStyle/>
          <a:p>
            <a:pPr algn="ctr"/>
            <a:r>
              <a:rPr lang="fa-IR" sz="45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4-5 طراحی واحدهای سازمانی:</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Content Placeholder 2"/>
          <p:cNvSpPr txBox="1">
            <a:spLocks/>
          </p:cNvSpPr>
          <p:nvPr/>
        </p:nvSpPr>
        <p:spPr>
          <a:xfrm>
            <a:off x="2296160" y="3366972"/>
            <a:ext cx="14452530" cy="1692708"/>
          </a:xfrm>
          <a:prstGeom prst="rect">
            <a:avLst/>
          </a:prstGeom>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a:cs typeface="B Titr" pitchFamily="2" charset="-78"/>
            </a:endParaRPr>
          </a:p>
        </p:txBody>
      </p:sp>
      <p:sp>
        <p:nvSpPr>
          <p:cNvPr id="14" name="Rounded Rectangle 13"/>
          <p:cNvSpPr/>
          <p:nvPr/>
        </p:nvSpPr>
        <p:spPr>
          <a:xfrm>
            <a:off x="1066729" y="4716744"/>
            <a:ext cx="4345976" cy="2663770"/>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50000"/>
              </a:lnSpc>
            </a:pPr>
            <a:r>
              <a:rPr lang="fa-IR" sz="3200" dirty="0" smtClean="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rPr>
              <a:t>ارتباط بین فناوری واحدهای سازمانی و 5 ویژگی ساختاری آن ها</a:t>
            </a:r>
            <a:endParaRPr lang="ru-RU" sz="3200" dirty="0">
              <a:solidFill>
                <a:schemeClr val="accent5">
                  <a:lumMod val="50000"/>
                </a:schemeClr>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4" name="Oval 3"/>
          <p:cNvSpPr/>
          <p:nvPr/>
        </p:nvSpPr>
        <p:spPr>
          <a:xfrm>
            <a:off x="8534399" y="1961361"/>
            <a:ext cx="3897086" cy="1328057"/>
          </a:xfrm>
          <a:prstGeom prst="ellipse">
            <a:avLst/>
          </a:prstGeom>
          <a:solidFill>
            <a:schemeClr val="accent1">
              <a:lumMod val="20000"/>
              <a:lumOff val="80000"/>
            </a:schemeClr>
          </a:solidFill>
          <a:ln>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a:solidFill>
                  <a:schemeClr val="accent5">
                    <a:lumMod val="50000"/>
                  </a:schemeClr>
                </a:solidFill>
                <a:cs typeface="B Titr" pitchFamily="2" charset="-78"/>
              </a:rPr>
              <a:t>4-5-1 رسمیت</a:t>
            </a:r>
            <a:endParaRPr lang="fa-IR" sz="2800" dirty="0"/>
          </a:p>
        </p:txBody>
      </p:sp>
      <p:sp>
        <p:nvSpPr>
          <p:cNvPr id="16" name="Oval 15"/>
          <p:cNvSpPr/>
          <p:nvPr/>
        </p:nvSpPr>
        <p:spPr>
          <a:xfrm>
            <a:off x="8752114" y="3478153"/>
            <a:ext cx="3897086" cy="1328057"/>
          </a:xfrm>
          <a:prstGeom prst="ellipse">
            <a:avLst/>
          </a:prstGeom>
          <a:solidFill>
            <a:schemeClr val="accent1">
              <a:lumMod val="20000"/>
              <a:lumOff val="80000"/>
            </a:schemeClr>
          </a:solidFill>
          <a:ln>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a:solidFill>
                  <a:schemeClr val="accent5">
                    <a:lumMod val="50000"/>
                  </a:schemeClr>
                </a:solidFill>
                <a:cs typeface="B Titr" pitchFamily="2" charset="-78"/>
              </a:rPr>
              <a:t>4-5-2  عدم تمرکز</a:t>
            </a:r>
            <a:endParaRPr lang="fa-IR" sz="2800" dirty="0"/>
          </a:p>
        </p:txBody>
      </p:sp>
      <p:sp>
        <p:nvSpPr>
          <p:cNvPr id="17" name="Oval 16"/>
          <p:cNvSpPr/>
          <p:nvPr/>
        </p:nvSpPr>
        <p:spPr>
          <a:xfrm>
            <a:off x="8640682" y="5073447"/>
            <a:ext cx="3897086" cy="1328057"/>
          </a:xfrm>
          <a:prstGeom prst="ellipse">
            <a:avLst/>
          </a:prstGeom>
          <a:solidFill>
            <a:schemeClr val="accent1">
              <a:lumMod val="20000"/>
              <a:lumOff val="80000"/>
            </a:schemeClr>
          </a:solidFill>
          <a:ln>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a:solidFill>
                  <a:schemeClr val="accent5">
                    <a:lumMod val="50000"/>
                  </a:schemeClr>
                </a:solidFill>
                <a:cs typeface="B Titr" pitchFamily="2" charset="-78"/>
              </a:rPr>
              <a:t>4-5-3 سطح مهارت کارکنان</a:t>
            </a:r>
            <a:endParaRPr lang="fa-IR" sz="2800" dirty="0"/>
          </a:p>
        </p:txBody>
      </p:sp>
      <p:sp>
        <p:nvSpPr>
          <p:cNvPr id="18" name="Oval 17"/>
          <p:cNvSpPr/>
          <p:nvPr/>
        </p:nvSpPr>
        <p:spPr>
          <a:xfrm>
            <a:off x="8640682" y="6676528"/>
            <a:ext cx="3897086" cy="1328057"/>
          </a:xfrm>
          <a:prstGeom prst="ellipse">
            <a:avLst/>
          </a:prstGeom>
          <a:solidFill>
            <a:schemeClr val="accent1">
              <a:lumMod val="20000"/>
              <a:lumOff val="80000"/>
            </a:schemeClr>
          </a:solidFill>
          <a:ln>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800" dirty="0">
                <a:solidFill>
                  <a:schemeClr val="accent5">
                    <a:lumMod val="50000"/>
                  </a:schemeClr>
                </a:solidFill>
                <a:cs typeface="B Titr" pitchFamily="2" charset="-78"/>
              </a:rPr>
              <a:t>4-5-4 حیطه ی کنترل</a:t>
            </a:r>
            <a:endParaRPr lang="fa-IR" sz="2800" dirty="0"/>
          </a:p>
        </p:txBody>
      </p:sp>
      <p:sp>
        <p:nvSpPr>
          <p:cNvPr id="19" name="Oval 18"/>
          <p:cNvSpPr/>
          <p:nvPr/>
        </p:nvSpPr>
        <p:spPr>
          <a:xfrm>
            <a:off x="8640682" y="8279609"/>
            <a:ext cx="3897086" cy="1328057"/>
          </a:xfrm>
          <a:prstGeom prst="ellipse">
            <a:avLst/>
          </a:prstGeom>
          <a:solidFill>
            <a:schemeClr val="accent1">
              <a:lumMod val="20000"/>
              <a:lumOff val="80000"/>
            </a:schemeClr>
          </a:solidFill>
          <a:ln>
            <a:solidFill>
              <a:schemeClr val="accent5">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r" fontAlgn="auto">
              <a:spcAft>
                <a:spcPts val="0"/>
              </a:spcAft>
              <a:buNone/>
            </a:pPr>
            <a:r>
              <a:rPr lang="fa-IR" sz="2800" dirty="0">
                <a:solidFill>
                  <a:schemeClr val="accent5">
                    <a:lumMod val="50000"/>
                  </a:schemeClr>
                </a:solidFill>
                <a:cs typeface="B Titr" pitchFamily="2" charset="-78"/>
              </a:rPr>
              <a:t>4-5-5  ارتباطات و هماهنگی</a:t>
            </a:r>
            <a:endParaRPr lang="fa-IR" sz="2400" b="1" dirty="0">
              <a:solidFill>
                <a:schemeClr val="accent5">
                  <a:lumMod val="50000"/>
                </a:schemeClr>
              </a:solidFill>
              <a:cs typeface="B Titr" panose="00000700000000000000" pitchFamily="2" charset="-78"/>
            </a:endParaRPr>
          </a:p>
        </p:txBody>
      </p:sp>
      <p:sp>
        <p:nvSpPr>
          <p:cNvPr id="5" name="Left Brace 4"/>
          <p:cNvSpPr/>
          <p:nvPr/>
        </p:nvSpPr>
        <p:spPr>
          <a:xfrm>
            <a:off x="5573486" y="1961361"/>
            <a:ext cx="2960913" cy="7646305"/>
          </a:xfrm>
          <a:prstGeom prst="leftBrace">
            <a:avLst/>
          </a:prstGeom>
        </p:spPr>
        <p:style>
          <a:lnRef idx="1">
            <a:schemeClr val="accent1"/>
          </a:lnRef>
          <a:fillRef idx="0">
            <a:schemeClr val="accent1"/>
          </a:fillRef>
          <a:effectRef idx="0">
            <a:schemeClr val="accent1"/>
          </a:effectRef>
          <a:fontRef idx="minor">
            <a:schemeClr val="tx1"/>
          </a:fontRef>
        </p:style>
        <p:txBody>
          <a:bodyPr rtlCol="1" anchor="ctr"/>
          <a:lstStyle/>
          <a:p>
            <a:pPr algn="ctr"/>
            <a:endParaRPr lang="fa-IR"/>
          </a:p>
        </p:txBody>
      </p:sp>
    </p:spTree>
    <p:extLst>
      <p:ext uri="{BB962C8B-B14F-4D97-AF65-F5344CB8AC3E}">
        <p14:creationId xmlns:p14="http://schemas.microsoft.com/office/powerpoint/2010/main" val="10823769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856058" y="635629"/>
            <a:ext cx="8667179" cy="784830"/>
          </a:xfrm>
          <a:prstGeom prst="rect">
            <a:avLst/>
          </a:prstGeom>
          <a:noFill/>
        </p:spPr>
        <p:txBody>
          <a:bodyPr wrap="square" rtlCol="0">
            <a:spAutoFit/>
          </a:bodyPr>
          <a:lstStyle/>
          <a:p>
            <a:pPr algn="ctr"/>
            <a:r>
              <a:rPr lang="fa-IR" sz="4500" dirty="0" smtClean="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4-6 وابستگی متقابل واحدهای سازمانی</a:t>
            </a:r>
            <a:endParaRPr lang="ru-RU" sz="45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3" name="Content Placeholder 2"/>
          <p:cNvSpPr txBox="1">
            <a:spLocks/>
          </p:cNvSpPr>
          <p:nvPr/>
        </p:nvSpPr>
        <p:spPr>
          <a:xfrm>
            <a:off x="2296160" y="3366972"/>
            <a:ext cx="14452530" cy="1692708"/>
          </a:xfrm>
          <a:prstGeom prst="rect">
            <a:avLst/>
          </a:prstGeom>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smtClean="0">
              <a:cs typeface="B Titr" pitchFamily="2" charset="-78"/>
            </a:endParaRPr>
          </a:p>
          <a:p>
            <a:pPr marL="0" indent="0" algn="r" fontAlgn="auto">
              <a:spcAft>
                <a:spcPts val="0"/>
              </a:spcAft>
              <a:buNone/>
            </a:pPr>
            <a:endParaRPr lang="fa-IR" sz="3200" dirty="0">
              <a:cs typeface="B Titr" pitchFamily="2" charset="-78"/>
            </a:endParaRPr>
          </a:p>
        </p:txBody>
      </p:sp>
      <p:sp>
        <p:nvSpPr>
          <p:cNvPr id="75" name="Content Placeholder 2"/>
          <p:cNvSpPr txBox="1">
            <a:spLocks/>
          </p:cNvSpPr>
          <p:nvPr/>
        </p:nvSpPr>
        <p:spPr>
          <a:xfrm>
            <a:off x="782424" y="4030693"/>
            <a:ext cx="16814449" cy="2917141"/>
          </a:xfrm>
          <a:prstGeom prst="rect">
            <a:avLst/>
          </a:prstGeom>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r" fontAlgn="auto">
              <a:spcAft>
                <a:spcPts val="0"/>
              </a:spcAft>
              <a:buNone/>
            </a:pPr>
            <a:endParaRPr lang="fa-IR" sz="3200" dirty="0">
              <a:cs typeface="B Titr" pitchFamily="2" charset="-78"/>
            </a:endParaRPr>
          </a:p>
        </p:txBody>
      </p:sp>
      <p:sp>
        <p:nvSpPr>
          <p:cNvPr id="76" name="TextBox 75"/>
          <p:cNvSpPr txBox="1"/>
          <p:nvPr/>
        </p:nvSpPr>
        <p:spPr>
          <a:xfrm>
            <a:off x="6010408" y="4874132"/>
            <a:ext cx="5620945" cy="430887"/>
          </a:xfrm>
          <a:prstGeom prst="rect">
            <a:avLst/>
          </a:prstGeom>
          <a:noFill/>
        </p:spPr>
        <p:txBody>
          <a:bodyPr wrap="square" rtlCol="0">
            <a:spAutoFit/>
          </a:bodyPr>
          <a:lstStyle/>
          <a:p>
            <a:pPr algn="ctr" rtl="1"/>
            <a:r>
              <a:rPr lang="fa-IR" sz="2200" dirty="0" smtClean="0">
                <a:solidFill>
                  <a:schemeClr val="bg1"/>
                </a:solidFill>
                <a:latin typeface="Merriweather Light" panose="02060503050406030704" pitchFamily="18" charset="-52"/>
                <a:ea typeface="Merriweather Bold" panose="02060503050406030704" pitchFamily="18" charset="-52"/>
                <a:cs typeface="B Titr" panose="00000700000000000000" pitchFamily="2" charset="-78"/>
              </a:rPr>
              <a:t>جدول 4-4 وابستگی متقابل واحدهای سازمانی</a:t>
            </a:r>
            <a:endParaRPr lang="ru-RU" sz="2200" dirty="0">
              <a:solidFill>
                <a:schemeClr val="bg1"/>
              </a:solidFill>
              <a:latin typeface="Merriweather Light" panose="02060503050406030704" pitchFamily="18" charset="-52"/>
              <a:ea typeface="Merriweather Bold" panose="02060503050406030704" pitchFamily="18" charset="-52"/>
              <a:cs typeface="B Titr" panose="00000700000000000000" pitchFamily="2" charset="-78"/>
            </a:endParaRPr>
          </a:p>
        </p:txBody>
      </p:sp>
      <p:sp>
        <p:nvSpPr>
          <p:cNvPr id="12" name="Content Placeholder 2"/>
          <p:cNvSpPr txBox="1">
            <a:spLocks/>
          </p:cNvSpPr>
          <p:nvPr/>
        </p:nvSpPr>
        <p:spPr>
          <a:xfrm>
            <a:off x="782424" y="4996811"/>
            <a:ext cx="16814449" cy="2917141"/>
          </a:xfrm>
          <a:prstGeom prst="rect">
            <a:avLst/>
          </a:prstGeom>
        </p:spPr>
        <p:txBody>
          <a:bodyPr/>
          <a:lst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a:lstStyle>
          <a:p>
            <a:pPr marL="0" indent="0" algn="r" fontAlgn="auto">
              <a:spcAft>
                <a:spcPts val="0"/>
              </a:spcAft>
              <a:buNone/>
            </a:pPr>
            <a:endParaRPr lang="fa-IR" sz="3200" dirty="0">
              <a:cs typeface="B Titr" pitchFamily="2" charset="-78"/>
            </a:endParaRPr>
          </a:p>
        </p:txBody>
      </p:sp>
      <p:sp>
        <p:nvSpPr>
          <p:cNvPr id="14" name="Rounded Rectangle 13"/>
          <p:cNvSpPr/>
          <p:nvPr/>
        </p:nvSpPr>
        <p:spPr>
          <a:xfrm>
            <a:off x="477625" y="2440637"/>
            <a:ext cx="17119248" cy="2021385"/>
          </a:xfrm>
          <a:prstGeom prst="roundRect">
            <a:avLst/>
          </a:prstGeom>
          <a:noFill/>
          <a:ln>
            <a:solidFill>
              <a:schemeClr val="accent5">
                <a:lumMod val="50000"/>
              </a:schemeClr>
            </a:solidFill>
          </a:ln>
        </p:spPr>
        <p:style>
          <a:lnRef idx="3">
            <a:schemeClr val="lt1"/>
          </a:lnRef>
          <a:fillRef idx="1">
            <a:schemeClr val="accent3"/>
          </a:fillRef>
          <a:effectRef idx="1">
            <a:schemeClr val="accent3"/>
          </a:effectRef>
          <a:fontRef idx="minor">
            <a:schemeClr val="lt1"/>
          </a:fontRef>
        </p:style>
        <p:txBody>
          <a:bodyPr rtlCol="0" anchor="ctr"/>
          <a:lstStyle/>
          <a:p>
            <a:pPr algn="just" rtl="1">
              <a:lnSpc>
                <a:spcPct val="150000"/>
              </a:lnSpc>
            </a:pPr>
            <a:r>
              <a:rPr lang="fa-IR" sz="2400" dirty="0">
                <a:solidFill>
                  <a:schemeClr val="tx1"/>
                </a:solidFill>
                <a:cs typeface="B Titr" pitchFamily="2" charset="-78"/>
              </a:rPr>
              <a:t>وابستگی متقابل : عبارت است از میزانی که واحدهای سازمان برای انجام وظایف خود ، به </a:t>
            </a:r>
            <a:r>
              <a:rPr lang="fa-IR" sz="2400" dirty="0" smtClean="0">
                <a:solidFill>
                  <a:schemeClr val="tx1"/>
                </a:solidFill>
                <a:cs typeface="B Titr" pitchFamily="2" charset="-78"/>
              </a:rPr>
              <a:t>منابع </a:t>
            </a:r>
            <a:r>
              <a:rPr lang="fa-IR" sz="2400" dirty="0">
                <a:solidFill>
                  <a:schemeClr val="tx1"/>
                </a:solidFill>
                <a:cs typeface="B Titr" pitchFamily="2" charset="-78"/>
              </a:rPr>
              <a:t>ومواد اولیه ی واحدهای دیگرنیاز دارند . وابستگی متقابل کم به این معناست که واحدها برای انجام وظایف خود ،به میزان کمی به </a:t>
            </a:r>
            <a:r>
              <a:rPr lang="fa-IR" sz="2400" dirty="0" smtClean="0">
                <a:solidFill>
                  <a:schemeClr val="tx1"/>
                </a:solidFill>
                <a:cs typeface="B Titr" pitchFamily="2" charset="-78"/>
              </a:rPr>
              <a:t>منابع </a:t>
            </a:r>
            <a:r>
              <a:rPr lang="fa-IR" sz="2400" dirty="0">
                <a:solidFill>
                  <a:schemeClr val="tx1"/>
                </a:solidFill>
                <a:cs typeface="B Titr" pitchFamily="2" charset="-78"/>
              </a:rPr>
              <a:t>و مواد اولیه ی واحدهای دیگرنیاز دارند . وابستگی متقابل زیاد به این معناست که واحدها برای انجام وظایف خود ، </a:t>
            </a:r>
            <a:r>
              <a:rPr lang="fa-IR" sz="2400" dirty="0" smtClean="0">
                <a:solidFill>
                  <a:schemeClr val="tx1"/>
                </a:solidFill>
                <a:cs typeface="B Titr" pitchFamily="2" charset="-78"/>
              </a:rPr>
              <a:t>به میزان </a:t>
            </a:r>
            <a:r>
              <a:rPr lang="fa-IR" sz="2400" dirty="0">
                <a:solidFill>
                  <a:schemeClr val="tx1"/>
                </a:solidFill>
                <a:cs typeface="B Titr" pitchFamily="2" charset="-78"/>
              </a:rPr>
              <a:t>زیادی به </a:t>
            </a:r>
            <a:r>
              <a:rPr lang="fa-IR" sz="2400" dirty="0" smtClean="0">
                <a:solidFill>
                  <a:schemeClr val="tx1"/>
                </a:solidFill>
                <a:cs typeface="B Titr" pitchFamily="2" charset="-78"/>
              </a:rPr>
              <a:t>منابع </a:t>
            </a:r>
            <a:r>
              <a:rPr lang="fa-IR" sz="2400" dirty="0">
                <a:solidFill>
                  <a:schemeClr val="tx1"/>
                </a:solidFill>
                <a:cs typeface="B Titr" pitchFamily="2" charset="-78"/>
              </a:rPr>
              <a:t>و مواد اولیه ی واحدهای دیگرنیاز دارند.</a:t>
            </a:r>
            <a:endParaRPr lang="en-US" sz="2400" dirty="0">
              <a:solidFill>
                <a:schemeClr val="tx1"/>
              </a:solidFill>
              <a:cs typeface="B Titr" pitchFamily="2" charset="-78"/>
            </a:endParaRPr>
          </a:p>
        </p:txBody>
      </p:sp>
      <p:graphicFrame>
        <p:nvGraphicFramePr>
          <p:cNvPr id="3" name="Table 2"/>
          <p:cNvGraphicFramePr>
            <a:graphicFrameLocks noGrp="1"/>
          </p:cNvGraphicFramePr>
          <p:nvPr>
            <p:extLst>
              <p:ext uri="{D42A27DB-BD31-4B8C-83A1-F6EECF244321}">
                <p14:modId xmlns:p14="http://schemas.microsoft.com/office/powerpoint/2010/main" val="3363933002"/>
              </p:ext>
            </p:extLst>
          </p:nvPr>
        </p:nvGraphicFramePr>
        <p:xfrm>
          <a:off x="1458687" y="5388357"/>
          <a:ext cx="15526182" cy="5690525"/>
        </p:xfrm>
        <a:graphic>
          <a:graphicData uri="http://schemas.openxmlformats.org/drawingml/2006/table">
            <a:tbl>
              <a:tblPr rtl="1" firstRow="1" bandRow="1">
                <a:tableStyleId>{5C22544A-7EE6-4342-B048-85BDC9FD1C3A}</a:tableStyleId>
              </a:tblPr>
              <a:tblGrid>
                <a:gridCol w="1135269">
                  <a:extLst>
                    <a:ext uri="{9D8B030D-6E8A-4147-A177-3AD203B41FA5}">
                      <a16:colId xmlns:a16="http://schemas.microsoft.com/office/drawing/2014/main" xmlns="" val="714538011"/>
                    </a:ext>
                  </a:extLst>
                </a:gridCol>
                <a:gridCol w="1371600">
                  <a:extLst>
                    <a:ext uri="{9D8B030D-6E8A-4147-A177-3AD203B41FA5}">
                      <a16:colId xmlns:a16="http://schemas.microsoft.com/office/drawing/2014/main" xmlns="" val="1099284418"/>
                    </a:ext>
                  </a:extLst>
                </a:gridCol>
                <a:gridCol w="2656114">
                  <a:extLst>
                    <a:ext uri="{9D8B030D-6E8A-4147-A177-3AD203B41FA5}">
                      <a16:colId xmlns:a16="http://schemas.microsoft.com/office/drawing/2014/main" xmlns="" val="2689432334"/>
                    </a:ext>
                  </a:extLst>
                </a:gridCol>
                <a:gridCol w="2286000">
                  <a:extLst>
                    <a:ext uri="{9D8B030D-6E8A-4147-A177-3AD203B41FA5}">
                      <a16:colId xmlns:a16="http://schemas.microsoft.com/office/drawing/2014/main" xmlns="" val="3711320543"/>
                    </a:ext>
                  </a:extLst>
                </a:gridCol>
                <a:gridCol w="3641147">
                  <a:extLst>
                    <a:ext uri="{9D8B030D-6E8A-4147-A177-3AD203B41FA5}">
                      <a16:colId xmlns:a16="http://schemas.microsoft.com/office/drawing/2014/main" xmlns="" val="2754696973"/>
                    </a:ext>
                  </a:extLst>
                </a:gridCol>
                <a:gridCol w="2218026">
                  <a:extLst>
                    <a:ext uri="{9D8B030D-6E8A-4147-A177-3AD203B41FA5}">
                      <a16:colId xmlns:a16="http://schemas.microsoft.com/office/drawing/2014/main" xmlns="" val="2348005934"/>
                    </a:ext>
                  </a:extLst>
                </a:gridCol>
                <a:gridCol w="2218026">
                  <a:extLst>
                    <a:ext uri="{9D8B030D-6E8A-4147-A177-3AD203B41FA5}">
                      <a16:colId xmlns:a16="http://schemas.microsoft.com/office/drawing/2014/main" xmlns="" val="1514198589"/>
                    </a:ext>
                  </a:extLst>
                </a:gridCol>
              </a:tblGrid>
              <a:tr h="966125">
                <a:tc>
                  <a:txBody>
                    <a:bodyPr/>
                    <a:lstStyle/>
                    <a:p>
                      <a:pPr algn="ctr" rtl="1"/>
                      <a:r>
                        <a:rPr lang="fa-IR" sz="2400" dirty="0" smtClean="0">
                          <a:solidFill>
                            <a:schemeClr val="bg2"/>
                          </a:solidFill>
                          <a:cs typeface="B Titr" panose="00000700000000000000" pitchFamily="2" charset="-78"/>
                        </a:rPr>
                        <a:t>ردیف</a:t>
                      </a:r>
                      <a:endParaRPr lang="fa-IR" sz="2400" dirty="0">
                        <a:solidFill>
                          <a:schemeClr val="bg2"/>
                        </a:solidFill>
                        <a:cs typeface="B Titr" panose="00000700000000000000" pitchFamily="2" charset="-78"/>
                      </a:endParaRPr>
                    </a:p>
                  </a:txBody>
                  <a:tcPr anchor="ctr"/>
                </a:tc>
                <a:tc>
                  <a:txBody>
                    <a:bodyPr/>
                    <a:lstStyle/>
                    <a:p>
                      <a:pPr algn="ctr" rtl="1"/>
                      <a:r>
                        <a:rPr lang="fa-IR" sz="2400" dirty="0" smtClean="0">
                          <a:solidFill>
                            <a:schemeClr val="bg2"/>
                          </a:solidFill>
                          <a:cs typeface="B Titr" panose="00000700000000000000" pitchFamily="2" charset="-78"/>
                        </a:rPr>
                        <a:t>نوع</a:t>
                      </a:r>
                      <a:endParaRPr lang="fa-IR" sz="2400" dirty="0">
                        <a:solidFill>
                          <a:schemeClr val="bg2"/>
                        </a:solidFill>
                        <a:cs typeface="B Titr" panose="00000700000000000000" pitchFamily="2" charset="-78"/>
                      </a:endParaRPr>
                    </a:p>
                  </a:txBody>
                  <a:tcPr anchor="ctr"/>
                </a:tc>
                <a:tc>
                  <a:txBody>
                    <a:bodyPr/>
                    <a:lstStyle/>
                    <a:p>
                      <a:pPr algn="ctr" rtl="1"/>
                      <a:r>
                        <a:rPr lang="fa-IR" sz="2400" dirty="0" smtClean="0">
                          <a:solidFill>
                            <a:schemeClr val="bg2"/>
                          </a:solidFill>
                          <a:cs typeface="B Titr" panose="00000700000000000000" pitchFamily="2" charset="-78"/>
                        </a:rPr>
                        <a:t>مثال</a:t>
                      </a:r>
                      <a:endParaRPr lang="fa-IR" sz="2400" dirty="0">
                        <a:solidFill>
                          <a:schemeClr val="bg2"/>
                        </a:solidFill>
                        <a:cs typeface="B Titr" panose="00000700000000000000" pitchFamily="2" charset="-78"/>
                      </a:endParaRPr>
                    </a:p>
                  </a:txBody>
                  <a:tcPr anchor="ctr"/>
                </a:tc>
                <a:tc>
                  <a:txBody>
                    <a:bodyPr/>
                    <a:lstStyle/>
                    <a:p>
                      <a:pPr algn="ctr" rtl="1"/>
                      <a:r>
                        <a:rPr lang="fa-IR" sz="2400" dirty="0" smtClean="0">
                          <a:solidFill>
                            <a:schemeClr val="bg2"/>
                          </a:solidFill>
                          <a:cs typeface="B Titr" panose="00000700000000000000" pitchFamily="2" charset="-78"/>
                        </a:rPr>
                        <a:t>میزان ارتباطات افقی</a:t>
                      </a:r>
                      <a:endParaRPr lang="fa-IR" sz="2400" dirty="0">
                        <a:solidFill>
                          <a:schemeClr val="bg2"/>
                        </a:solidFill>
                        <a:cs typeface="B Titr" panose="00000700000000000000" pitchFamily="2" charset="-78"/>
                      </a:endParaRPr>
                    </a:p>
                  </a:txBody>
                  <a:tcPr anchor="ctr"/>
                </a:tc>
                <a:tc>
                  <a:txBody>
                    <a:bodyPr/>
                    <a:lstStyle/>
                    <a:p>
                      <a:pPr algn="ctr" rtl="1"/>
                      <a:r>
                        <a:rPr lang="fa-IR" sz="2400" dirty="0" smtClean="0">
                          <a:solidFill>
                            <a:schemeClr val="bg2"/>
                          </a:solidFill>
                          <a:cs typeface="B Titr" panose="00000700000000000000" pitchFamily="2" charset="-78"/>
                        </a:rPr>
                        <a:t>نوع هماهنگی مورد نیاز</a:t>
                      </a:r>
                      <a:endParaRPr lang="fa-IR" sz="2400" dirty="0">
                        <a:solidFill>
                          <a:schemeClr val="bg2"/>
                        </a:solidFill>
                        <a:cs typeface="B Titr" panose="00000700000000000000" pitchFamily="2" charset="-78"/>
                      </a:endParaRPr>
                    </a:p>
                  </a:txBody>
                  <a:tcPr anchor="ctr"/>
                </a:tc>
                <a:tc>
                  <a:txBody>
                    <a:bodyPr/>
                    <a:lstStyle/>
                    <a:p>
                      <a:pPr algn="ctr" rtl="1"/>
                      <a:r>
                        <a:rPr lang="fa-IR" sz="2400" dirty="0" smtClean="0">
                          <a:solidFill>
                            <a:schemeClr val="bg2"/>
                          </a:solidFill>
                          <a:cs typeface="B Titr" panose="00000700000000000000" pitchFamily="2" charset="-78"/>
                        </a:rPr>
                        <a:t>نوع ساختار</a:t>
                      </a:r>
                      <a:endParaRPr lang="fa-IR" sz="2400" dirty="0">
                        <a:solidFill>
                          <a:schemeClr val="bg2"/>
                        </a:solidFill>
                        <a:cs typeface="B Titr" panose="00000700000000000000" pitchFamily="2" charset="-78"/>
                      </a:endParaRPr>
                    </a:p>
                  </a:txBody>
                  <a:tcPr anchor="ctr"/>
                </a:tc>
                <a:tc>
                  <a:txBody>
                    <a:bodyPr/>
                    <a:lstStyle/>
                    <a:p>
                      <a:pPr algn="ctr" rtl="1"/>
                      <a:r>
                        <a:rPr lang="fa-IR" sz="2400" dirty="0" smtClean="0">
                          <a:solidFill>
                            <a:schemeClr val="bg2"/>
                          </a:solidFill>
                          <a:cs typeface="B Titr" panose="00000700000000000000" pitchFamily="2" charset="-78"/>
                        </a:rPr>
                        <a:t>اهمیت</a:t>
                      </a:r>
                      <a:r>
                        <a:rPr lang="fa-IR" sz="2400" baseline="0" dirty="0" smtClean="0">
                          <a:solidFill>
                            <a:schemeClr val="bg2"/>
                          </a:solidFill>
                          <a:cs typeface="B Titr" panose="00000700000000000000" pitchFamily="2" charset="-78"/>
                        </a:rPr>
                        <a:t> قراردادن واحدها در کنار هم</a:t>
                      </a:r>
                      <a:endParaRPr lang="fa-IR" sz="2400" dirty="0">
                        <a:solidFill>
                          <a:schemeClr val="bg2"/>
                        </a:solidFill>
                        <a:cs typeface="B Titr" panose="00000700000000000000" pitchFamily="2" charset="-78"/>
                      </a:endParaRPr>
                    </a:p>
                  </a:txBody>
                  <a:tcPr anchor="ctr"/>
                </a:tc>
                <a:extLst>
                  <a:ext uri="{0D108BD9-81ED-4DB2-BD59-A6C34878D82A}">
                    <a16:rowId xmlns:a16="http://schemas.microsoft.com/office/drawing/2014/main" xmlns="" val="546955563"/>
                  </a:ext>
                </a:extLst>
              </a:tr>
              <a:tr h="966125">
                <a:tc>
                  <a:txBody>
                    <a:bodyPr/>
                    <a:lstStyle/>
                    <a:p>
                      <a:pPr algn="ctr" rtl="1"/>
                      <a:r>
                        <a:rPr lang="fa-IR" sz="2800" dirty="0" smtClean="0">
                          <a:cs typeface="B Titr" panose="00000700000000000000" pitchFamily="2" charset="-78"/>
                        </a:rPr>
                        <a:t>1</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مستقل</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بانک ها</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کم</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استانداردسازی،</a:t>
                      </a:r>
                      <a:r>
                        <a:rPr lang="fa-IR" sz="2800" baseline="0" dirty="0" smtClean="0">
                          <a:cs typeface="B Titr" panose="00000700000000000000" pitchFamily="2" charset="-78"/>
                        </a:rPr>
                        <a:t> قوانین و رویه ها</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ساختار بخشی</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کم</a:t>
                      </a:r>
                      <a:endParaRPr lang="fa-IR" sz="2800" dirty="0">
                        <a:cs typeface="B Titr" panose="00000700000000000000" pitchFamily="2" charset="-78"/>
                      </a:endParaRPr>
                    </a:p>
                  </a:txBody>
                  <a:tcPr anchor="ctr"/>
                </a:tc>
                <a:extLst>
                  <a:ext uri="{0D108BD9-81ED-4DB2-BD59-A6C34878D82A}">
                    <a16:rowId xmlns:a16="http://schemas.microsoft.com/office/drawing/2014/main" xmlns="" val="3298462789"/>
                  </a:ext>
                </a:extLst>
              </a:tr>
              <a:tr h="966125">
                <a:tc>
                  <a:txBody>
                    <a:bodyPr/>
                    <a:lstStyle/>
                    <a:p>
                      <a:pPr algn="ctr" rtl="1"/>
                      <a:r>
                        <a:rPr lang="fa-IR" sz="2800" dirty="0" smtClean="0">
                          <a:cs typeface="B Titr" panose="00000700000000000000" pitchFamily="2" charset="-78"/>
                        </a:rPr>
                        <a:t>2</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متوالی</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خطوط مونتاژ</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متوسط</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برنامه</a:t>
                      </a:r>
                      <a:r>
                        <a:rPr lang="fa-IR" sz="2800" baseline="0" dirty="0" smtClean="0">
                          <a:cs typeface="B Titr" panose="00000700000000000000" pitchFamily="2" charset="-78"/>
                        </a:rPr>
                        <a:t> ها، جداول زمان بندی شد، بازخور</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گروه های ضربت</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متوسط</a:t>
                      </a:r>
                      <a:endParaRPr lang="fa-IR" sz="2800" dirty="0">
                        <a:cs typeface="B Titr" panose="00000700000000000000" pitchFamily="2" charset="-78"/>
                      </a:endParaRPr>
                    </a:p>
                  </a:txBody>
                  <a:tcPr anchor="ctr"/>
                </a:tc>
                <a:extLst>
                  <a:ext uri="{0D108BD9-81ED-4DB2-BD59-A6C34878D82A}">
                    <a16:rowId xmlns:a16="http://schemas.microsoft.com/office/drawing/2014/main" xmlns="" val="3945567549"/>
                  </a:ext>
                </a:extLst>
              </a:tr>
              <a:tr h="966125">
                <a:tc>
                  <a:txBody>
                    <a:bodyPr/>
                    <a:lstStyle/>
                    <a:p>
                      <a:pPr algn="ctr" rtl="1"/>
                      <a:r>
                        <a:rPr lang="fa-IR" sz="2800" dirty="0" smtClean="0">
                          <a:cs typeface="B Titr" panose="00000700000000000000" pitchFamily="2" charset="-78"/>
                        </a:rPr>
                        <a:t>3</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دوطرفه</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بیمارستان ها</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زیاد</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هم اندیشی های متقابل،</a:t>
                      </a:r>
                      <a:r>
                        <a:rPr lang="fa-IR" sz="2800" baseline="0" dirty="0" smtClean="0">
                          <a:cs typeface="B Titr" panose="00000700000000000000" pitchFamily="2" charset="-78"/>
                        </a:rPr>
                        <a:t> جلسات میان بخشی، تیم های کاری</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ساختار افقی</a:t>
                      </a:r>
                      <a:endParaRPr lang="fa-IR" sz="2800" dirty="0">
                        <a:cs typeface="B Titr" panose="00000700000000000000" pitchFamily="2" charset="-78"/>
                      </a:endParaRPr>
                    </a:p>
                  </a:txBody>
                  <a:tcPr anchor="ctr"/>
                </a:tc>
                <a:tc>
                  <a:txBody>
                    <a:bodyPr/>
                    <a:lstStyle/>
                    <a:p>
                      <a:pPr algn="ctr" rtl="1"/>
                      <a:r>
                        <a:rPr lang="fa-IR" sz="2800" dirty="0" smtClean="0">
                          <a:cs typeface="B Titr" panose="00000700000000000000" pitchFamily="2" charset="-78"/>
                        </a:rPr>
                        <a:t>زیاد</a:t>
                      </a:r>
                      <a:endParaRPr lang="fa-IR" sz="2800" dirty="0">
                        <a:cs typeface="B Titr" panose="00000700000000000000" pitchFamily="2" charset="-78"/>
                      </a:endParaRPr>
                    </a:p>
                  </a:txBody>
                  <a:tcPr anchor="ctr"/>
                </a:tc>
                <a:extLst>
                  <a:ext uri="{0D108BD9-81ED-4DB2-BD59-A6C34878D82A}">
                    <a16:rowId xmlns:a16="http://schemas.microsoft.com/office/drawing/2014/main" xmlns="" val="1592766484"/>
                  </a:ext>
                </a:extLst>
              </a:tr>
            </a:tbl>
          </a:graphicData>
        </a:graphic>
      </p:graphicFrame>
    </p:spTree>
    <p:extLst>
      <p:ext uri="{BB962C8B-B14F-4D97-AF65-F5344CB8AC3E}">
        <p14:creationId xmlns:p14="http://schemas.microsoft.com/office/powerpoint/2010/main" val="15844371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TextBox 122"/>
          <p:cNvSpPr txBox="1"/>
          <p:nvPr/>
        </p:nvSpPr>
        <p:spPr>
          <a:xfrm>
            <a:off x="4704734" y="518780"/>
            <a:ext cx="8969829" cy="830997"/>
          </a:xfrm>
          <a:prstGeom prst="rect">
            <a:avLst/>
          </a:prstGeom>
          <a:noFill/>
        </p:spPr>
        <p:txBody>
          <a:bodyPr wrap="square" rtlCol="0">
            <a:spAutoFit/>
          </a:bodyPr>
          <a:lstStyle/>
          <a:p>
            <a:pPr algn="ctr"/>
            <a:r>
              <a:rPr lang="fa-IR" sz="4800" dirty="0">
                <a:solidFill>
                  <a:schemeClr val="accent5">
                    <a:lumMod val="50000"/>
                  </a:schemeClr>
                </a:solidFill>
                <a:latin typeface="Montserrat ExtraBold" panose="00000900000000000000" pitchFamily="50" charset="0"/>
                <a:ea typeface="Roboto Black" panose="02000000000000000000" pitchFamily="2" charset="0"/>
                <a:cs typeface="B Titr" panose="00000700000000000000" pitchFamily="2" charset="-78"/>
              </a:rPr>
              <a:t>4-6 وابستگی متقابل واحدهای سازمانی</a:t>
            </a:r>
            <a:endParaRPr lang="ru-RU" sz="4800" dirty="0">
              <a:solidFill>
                <a:schemeClr val="accent5">
                  <a:lumMod val="50000"/>
                </a:schemeClr>
              </a:solidFill>
              <a:latin typeface="Roboto Black" panose="02000000000000000000" pitchFamily="2" charset="0"/>
              <a:ea typeface="Roboto Black" panose="02000000000000000000" pitchFamily="2" charset="0"/>
              <a:cs typeface="B Titr" panose="00000700000000000000" pitchFamily="2" charset="-78"/>
            </a:endParaRPr>
          </a:p>
        </p:txBody>
      </p:sp>
      <p:sp>
        <p:nvSpPr>
          <p:cNvPr id="69" name="Полилиния 49"/>
          <p:cNvSpPr/>
          <p:nvPr/>
        </p:nvSpPr>
        <p:spPr>
          <a:xfrm rot="10800000">
            <a:off x="45650" y="-25231"/>
            <a:ext cx="18287999" cy="2750016"/>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Rounded Rectangle 8"/>
          <p:cNvSpPr/>
          <p:nvPr/>
        </p:nvSpPr>
        <p:spPr>
          <a:xfrm>
            <a:off x="1088571" y="1698171"/>
            <a:ext cx="16197943" cy="8403772"/>
          </a:xfrm>
          <a:prstGeom prst="roundRect">
            <a:avLst/>
          </a:prstGeom>
          <a:solidFill>
            <a:schemeClr val="bg2"/>
          </a:solidFill>
          <a:ln>
            <a:solidFill>
              <a:schemeClr val="accent5">
                <a:lumMod val="50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just" rtl="1"/>
            <a:r>
              <a:rPr lang="fa-IR" sz="3200" dirty="0">
                <a:solidFill>
                  <a:schemeClr val="accent5">
                    <a:lumMod val="50000"/>
                  </a:schemeClr>
                </a:solidFill>
                <a:cs typeface="B Titr" pitchFamily="2" charset="-78"/>
              </a:rPr>
              <a:t>وابستگی مستقل : </a:t>
            </a:r>
            <a:r>
              <a:rPr lang="fa-IR" sz="3200" dirty="0" smtClean="0">
                <a:solidFill>
                  <a:schemeClr val="accent5">
                    <a:lumMod val="50000"/>
                  </a:schemeClr>
                </a:solidFill>
                <a:cs typeface="B Titr" pitchFamily="2" charset="-78"/>
              </a:rPr>
              <a:t> </a:t>
            </a:r>
            <a:r>
              <a:rPr lang="fa-IR" sz="3200" dirty="0" smtClean="0">
                <a:solidFill>
                  <a:schemeClr val="bg1"/>
                </a:solidFill>
                <a:cs typeface="B Titr" pitchFamily="2" charset="-78"/>
              </a:rPr>
              <a:t>وابستگی </a:t>
            </a:r>
            <a:r>
              <a:rPr lang="fa-IR" sz="3200" dirty="0">
                <a:solidFill>
                  <a:schemeClr val="bg1"/>
                </a:solidFill>
                <a:cs typeface="B Titr" pitchFamily="2" charset="-78"/>
              </a:rPr>
              <a:t>مستقل ، پایین ترین شکل وابستگی متقابل بین واحدهای سازمان است . در این نوع وابستگی ،کار بین واحدها جریان نمی یابد . هر واحد ، بخشی از سازمان است و به سازمان کمک می کند که به اهدافش برسد . </a:t>
            </a:r>
            <a:endParaRPr lang="fa-IR" sz="3200" dirty="0" smtClean="0">
              <a:solidFill>
                <a:schemeClr val="bg1"/>
              </a:solidFill>
              <a:cs typeface="B Titr" pitchFamily="2" charset="-78"/>
            </a:endParaRPr>
          </a:p>
          <a:p>
            <a:pPr algn="just" rtl="1"/>
            <a:r>
              <a:rPr lang="fa-IR" sz="3200" dirty="0" smtClean="0">
                <a:solidFill>
                  <a:schemeClr val="bg1"/>
                </a:solidFill>
                <a:cs typeface="B Titr" pitchFamily="2" charset="-78"/>
              </a:rPr>
              <a:t> </a:t>
            </a:r>
            <a:r>
              <a:rPr lang="fa-IR" sz="3200" dirty="0">
                <a:solidFill>
                  <a:schemeClr val="accent5">
                    <a:lumMod val="50000"/>
                  </a:schemeClr>
                </a:solidFill>
                <a:cs typeface="B Titr" pitchFamily="2" charset="-78"/>
              </a:rPr>
              <a:t>وابستگی متوالی </a:t>
            </a:r>
            <a:r>
              <a:rPr lang="fa-IR" sz="3200" dirty="0" smtClean="0">
                <a:solidFill>
                  <a:schemeClr val="accent5">
                    <a:lumMod val="50000"/>
                  </a:schemeClr>
                </a:solidFill>
                <a:cs typeface="B Titr" pitchFamily="2" charset="-78"/>
              </a:rPr>
              <a:t>:  </a:t>
            </a:r>
            <a:r>
              <a:rPr lang="fa-IR" sz="3200" dirty="0" smtClean="0">
                <a:solidFill>
                  <a:schemeClr val="bg1"/>
                </a:solidFill>
                <a:cs typeface="B Titr" pitchFamily="2" charset="-78"/>
              </a:rPr>
              <a:t>وابستگی </a:t>
            </a:r>
            <a:r>
              <a:rPr lang="fa-IR" sz="3200" dirty="0">
                <a:solidFill>
                  <a:schemeClr val="bg1"/>
                </a:solidFill>
                <a:cs typeface="B Titr" pitchFamily="2" charset="-78"/>
              </a:rPr>
              <a:t>متوالی زمانی ایجاد میشود که واحدها به صورت ترتیبی به هم وابسته باشند . در این نوع وابستگی ، قطعاتی که در یک واحد تولید می شوند ، به عنوان داده وارد واحد دیگرمیشوند . واحد اول باید خوب کار کند تا واحد دوم نیز بتواند به خوبی کار کند . میزان وابستگی واحدها در وابستگی متوالی ،بیشتر از وابستگی مستقل است ، زیرا واحدها با یکدیگرتعامل دارند و عملکرد  آنها به یکدیگر </a:t>
            </a:r>
            <a:r>
              <a:rPr lang="fa-IR" sz="3200" dirty="0" smtClean="0">
                <a:solidFill>
                  <a:schemeClr val="bg1"/>
                </a:solidFill>
                <a:cs typeface="B Titr" pitchFamily="2" charset="-78"/>
              </a:rPr>
              <a:t>وابسته است. در وابستگی متوالی، نیاز سازمان به ساز و کارهای افقی مانند یکپارچه سازها و «گروه های ضربت»، افزایش می یابد.</a:t>
            </a:r>
            <a:endParaRPr lang="fa-IR" sz="3200" dirty="0">
              <a:solidFill>
                <a:schemeClr val="bg1"/>
              </a:solidFill>
              <a:cs typeface="B Titr" pitchFamily="2" charset="-78"/>
            </a:endParaRPr>
          </a:p>
          <a:p>
            <a:pPr algn="just" rtl="1"/>
            <a:r>
              <a:rPr lang="fa-IR" sz="3200" dirty="0" smtClean="0">
                <a:solidFill>
                  <a:schemeClr val="bg1"/>
                </a:solidFill>
                <a:cs typeface="B Titr" pitchFamily="2" charset="-78"/>
              </a:rPr>
              <a:t> </a:t>
            </a:r>
            <a:r>
              <a:rPr lang="fa-IR" sz="3200" dirty="0">
                <a:solidFill>
                  <a:schemeClr val="accent5">
                    <a:lumMod val="50000"/>
                  </a:schemeClr>
                </a:solidFill>
                <a:cs typeface="B Titr" pitchFamily="2" charset="-78"/>
              </a:rPr>
              <a:t>وابستگی دوطرفه :  </a:t>
            </a:r>
            <a:r>
              <a:rPr lang="fa-IR" sz="3200" dirty="0">
                <a:solidFill>
                  <a:schemeClr val="bg1"/>
                </a:solidFill>
                <a:cs typeface="B Titr" pitchFamily="2" charset="-78"/>
              </a:rPr>
              <a:t>وابستگی دوطرفه بالاترین سطح وابستگی بین </a:t>
            </a:r>
            <a:r>
              <a:rPr lang="fa-IR" sz="3200" dirty="0" smtClean="0">
                <a:solidFill>
                  <a:schemeClr val="bg1"/>
                </a:solidFill>
                <a:cs typeface="B Titr" pitchFamily="2" charset="-78"/>
              </a:rPr>
              <a:t>واحدهاست. در وابستگی </a:t>
            </a:r>
            <a:r>
              <a:rPr lang="fa-IR" sz="3200" dirty="0">
                <a:solidFill>
                  <a:schemeClr val="bg1"/>
                </a:solidFill>
                <a:cs typeface="B Titr" pitchFamily="2" charset="-78"/>
              </a:rPr>
              <a:t>دوطرفه ،واحدها به صورت دوطرفه ، به هم وابسته </a:t>
            </a:r>
            <a:r>
              <a:rPr lang="fa-IR" sz="3200" dirty="0" smtClean="0">
                <a:solidFill>
                  <a:schemeClr val="bg1"/>
                </a:solidFill>
                <a:cs typeface="B Titr" pitchFamily="2" charset="-78"/>
              </a:rPr>
              <a:t>هستند </a:t>
            </a:r>
            <a:r>
              <a:rPr lang="fa-IR" sz="3200" dirty="0">
                <a:solidFill>
                  <a:schemeClr val="bg1"/>
                </a:solidFill>
                <a:cs typeface="B Titr" pitchFamily="2" charset="-78"/>
              </a:rPr>
              <a:t>.در این وابستگی ، محصولی که در واحد اول تولید میشود ، به عنوان داده وارد واحد دوم میشود ومحصول واحد دوم به عنوان داده ،مجددا وارد مرحله ی اول می شود تا درتولید محصول مورد استفاده قرار گیرد .   دروابستگی دوطرفه ، واحدها باید به طورصمیمانه وهماهنگ با یکدیگر همکاری کنند . بنابراین ،نوع ساختار این سازمان ها </a:t>
            </a:r>
            <a:r>
              <a:rPr lang="fa-IR" sz="3200" dirty="0" smtClean="0">
                <a:solidFill>
                  <a:schemeClr val="bg1"/>
                </a:solidFill>
                <a:cs typeface="B Titr" pitchFamily="2" charset="-78"/>
              </a:rPr>
              <a:t>باید ارگانیکی </a:t>
            </a:r>
            <a:r>
              <a:rPr lang="fa-IR" sz="3200" dirty="0">
                <a:solidFill>
                  <a:schemeClr val="bg1"/>
                </a:solidFill>
                <a:cs typeface="B Titr" pitchFamily="2" charset="-78"/>
              </a:rPr>
              <a:t>باشد تا امکان ارتباط  آزاد  بین واحدها را فراهم کند . </a:t>
            </a:r>
            <a:endParaRPr lang="fa-IR" sz="2800" dirty="0">
              <a:solidFill>
                <a:schemeClr val="tx1"/>
              </a:solidFill>
              <a:cs typeface="B Titr" pitchFamily="2" charset="-78"/>
            </a:endParaRPr>
          </a:p>
        </p:txBody>
      </p:sp>
    </p:spTree>
    <p:extLst>
      <p:ext uri="{BB962C8B-B14F-4D97-AF65-F5344CB8AC3E}">
        <p14:creationId xmlns:p14="http://schemas.microsoft.com/office/powerpoint/2010/main" val="18669834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Полилиния 18"/>
          <p:cNvSpPr/>
          <p:nvPr/>
        </p:nvSpPr>
        <p:spPr>
          <a:xfrm>
            <a:off x="831876" y="0"/>
            <a:ext cx="16624248" cy="8312124"/>
          </a:xfrm>
          <a:custGeom>
            <a:avLst/>
            <a:gdLst>
              <a:gd name="connsiteX0" fmla="*/ 0 w 16624248"/>
              <a:gd name="connsiteY0" fmla="*/ 0 h 8312124"/>
              <a:gd name="connsiteX1" fmla="*/ 16624248 w 16624248"/>
              <a:gd name="connsiteY1" fmla="*/ 0 h 8312124"/>
              <a:gd name="connsiteX2" fmla="*/ 8312123 w 16624248"/>
              <a:gd name="connsiteY2" fmla="*/ 8312124 h 8312124"/>
            </a:gdLst>
            <a:ahLst/>
            <a:cxnLst>
              <a:cxn ang="0">
                <a:pos x="connsiteX0" y="connsiteY0"/>
              </a:cxn>
              <a:cxn ang="0">
                <a:pos x="connsiteX1" y="connsiteY1"/>
              </a:cxn>
              <a:cxn ang="0">
                <a:pos x="connsiteX2" y="connsiteY2"/>
              </a:cxn>
            </a:cxnLst>
            <a:rect l="l" t="t" r="r" b="b"/>
            <a:pathLst>
              <a:path w="16624248" h="8312124">
                <a:moveTo>
                  <a:pt x="0" y="0"/>
                </a:moveTo>
                <a:lnTo>
                  <a:pt x="16624248" y="0"/>
                </a:lnTo>
                <a:lnTo>
                  <a:pt x="8312123" y="8312124"/>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TextBox 22"/>
          <p:cNvSpPr txBox="1"/>
          <p:nvPr/>
        </p:nvSpPr>
        <p:spPr>
          <a:xfrm>
            <a:off x="5429250" y="932931"/>
            <a:ext cx="7429500" cy="4093428"/>
          </a:xfrm>
          <a:prstGeom prst="rect">
            <a:avLst/>
          </a:prstGeom>
          <a:noFill/>
        </p:spPr>
        <p:txBody>
          <a:bodyPr wrap="square" rtlCol="0">
            <a:spAutoFit/>
          </a:bodyPr>
          <a:lstStyle/>
          <a:p>
            <a:pPr algn="ctr"/>
            <a:r>
              <a:rPr lang="fa-IR" sz="13000" dirty="0" smtClean="0">
                <a:solidFill>
                  <a:schemeClr val="bg2"/>
                </a:solidFill>
                <a:latin typeface="Montserrat ExtraBold" panose="00000900000000000000" pitchFamily="50" charset="0"/>
                <a:ea typeface="Roboto Black" panose="02000000000000000000" pitchFamily="2" charset="0"/>
                <a:cs typeface="Open Sans Light" panose="020B0306030504020204" pitchFamily="34" charset="0"/>
              </a:rPr>
              <a:t>پایان فصل چهارم</a:t>
            </a:r>
            <a:endParaRPr lang="ru-RU" sz="13000" dirty="0">
              <a:solidFill>
                <a:schemeClr val="bg2"/>
              </a:solidFill>
              <a:latin typeface="Roboto Black" panose="02000000000000000000" pitchFamily="2" charset="0"/>
              <a:ea typeface="Roboto Black" panose="02000000000000000000" pitchFamily="2" charset="0"/>
              <a:cs typeface="Open Sans Light" panose="020B0306030504020204" pitchFamily="34" charset="0"/>
            </a:endParaRPr>
          </a:p>
        </p:txBody>
      </p:sp>
      <p:sp>
        <p:nvSpPr>
          <p:cNvPr id="17" name="Полилиния 16"/>
          <p:cNvSpPr/>
          <p:nvPr/>
        </p:nvSpPr>
        <p:spPr>
          <a:xfrm>
            <a:off x="0" y="5769800"/>
            <a:ext cx="18288000" cy="4518788"/>
          </a:xfrm>
          <a:custGeom>
            <a:avLst/>
            <a:gdLst>
              <a:gd name="connsiteX0" fmla="*/ 18288000 w 18288000"/>
              <a:gd name="connsiteY0" fmla="*/ 4 h 4518788"/>
              <a:gd name="connsiteX1" fmla="*/ 18288000 w 18288000"/>
              <a:gd name="connsiteY1" fmla="*/ 4518788 h 4518788"/>
              <a:gd name="connsiteX2" fmla="*/ 13769211 w 18288000"/>
              <a:gd name="connsiteY2" fmla="*/ 4518788 h 4518788"/>
              <a:gd name="connsiteX3" fmla="*/ 0 w 18288000"/>
              <a:gd name="connsiteY3" fmla="*/ 0 h 4518788"/>
              <a:gd name="connsiteX4" fmla="*/ 4518793 w 18288000"/>
              <a:gd name="connsiteY4" fmla="*/ 4518788 h 4518788"/>
              <a:gd name="connsiteX5" fmla="*/ 0 w 18288000"/>
              <a:gd name="connsiteY5" fmla="*/ 4518788 h 4518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8000" h="4518788">
                <a:moveTo>
                  <a:pt x="18288000" y="4"/>
                </a:moveTo>
                <a:lnTo>
                  <a:pt x="18288000" y="4518788"/>
                </a:lnTo>
                <a:lnTo>
                  <a:pt x="13769211" y="4518788"/>
                </a:lnTo>
                <a:close/>
                <a:moveTo>
                  <a:pt x="0" y="0"/>
                </a:moveTo>
                <a:lnTo>
                  <a:pt x="4518793" y="4518788"/>
                </a:lnTo>
                <a:lnTo>
                  <a:pt x="0" y="4518788"/>
                </a:lnTo>
                <a:close/>
              </a:path>
            </a:pathLst>
          </a:custGeom>
          <a:solidFill>
            <a:schemeClr val="bg2">
              <a:alpha val="86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Полилиния 49"/>
          <p:cNvSpPr/>
          <p:nvPr/>
        </p:nvSpPr>
        <p:spPr>
          <a:xfrm>
            <a:off x="182878" y="4156062"/>
            <a:ext cx="18287999" cy="5670861"/>
          </a:xfrm>
          <a:custGeom>
            <a:avLst/>
            <a:gdLst>
              <a:gd name="connsiteX0" fmla="*/ 18287999 w 18287999"/>
              <a:gd name="connsiteY0" fmla="*/ 1 h 5670861"/>
              <a:gd name="connsiteX1" fmla="*/ 18287999 w 18287999"/>
              <a:gd name="connsiteY1" fmla="*/ 5670861 h 5670861"/>
              <a:gd name="connsiteX2" fmla="*/ 12617137 w 18287999"/>
              <a:gd name="connsiteY2" fmla="*/ 5670861 h 5670861"/>
              <a:gd name="connsiteX3" fmla="*/ 0 w 18287999"/>
              <a:gd name="connsiteY3" fmla="*/ 0 h 5670861"/>
              <a:gd name="connsiteX4" fmla="*/ 5670862 w 18287999"/>
              <a:gd name="connsiteY4" fmla="*/ 5670861 h 5670861"/>
              <a:gd name="connsiteX5" fmla="*/ 2 w 18287999"/>
              <a:gd name="connsiteY5" fmla="*/ 5670861 h 5670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7999" h="5670861">
                <a:moveTo>
                  <a:pt x="18287999" y="1"/>
                </a:moveTo>
                <a:lnTo>
                  <a:pt x="18287999" y="5670861"/>
                </a:lnTo>
                <a:lnTo>
                  <a:pt x="12617137" y="5670861"/>
                </a:lnTo>
                <a:close/>
                <a:moveTo>
                  <a:pt x="0" y="0"/>
                </a:moveTo>
                <a:lnTo>
                  <a:pt x="5670862" y="5670861"/>
                </a:lnTo>
                <a:lnTo>
                  <a:pt x="2" y="5670861"/>
                </a:lnTo>
                <a:close/>
              </a:path>
            </a:pathLst>
          </a:custGeom>
          <a:gradFill>
            <a:gsLst>
              <a:gs pos="96000">
                <a:schemeClr val="accent5">
                  <a:alpha val="91000"/>
                </a:schemeClr>
              </a:gs>
              <a:gs pos="4000">
                <a:schemeClr val="accent4">
                  <a:alpha val="87000"/>
                </a:schemeClr>
              </a:gs>
            </a:gsLst>
            <a:lin ang="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Полилиния 9"/>
          <p:cNvSpPr/>
          <p:nvPr/>
        </p:nvSpPr>
        <p:spPr>
          <a:xfrm>
            <a:off x="2" y="-414335"/>
            <a:ext cx="18287998" cy="10288587"/>
          </a:xfrm>
          <a:custGeom>
            <a:avLst/>
            <a:gdLst>
              <a:gd name="connsiteX0" fmla="*/ 0 w 18287998"/>
              <a:gd name="connsiteY0" fmla="*/ 0 h 10288587"/>
              <a:gd name="connsiteX1" fmla="*/ 336573 w 18287998"/>
              <a:gd name="connsiteY1" fmla="*/ 0 h 10288587"/>
              <a:gd name="connsiteX2" fmla="*/ 9143997 w 18287998"/>
              <a:gd name="connsiteY2" fmla="*/ 8807424 h 10288587"/>
              <a:gd name="connsiteX3" fmla="*/ 17951420 w 18287998"/>
              <a:gd name="connsiteY3" fmla="*/ 0 h 10288587"/>
              <a:gd name="connsiteX4" fmla="*/ 18287996 w 18287998"/>
              <a:gd name="connsiteY4" fmla="*/ 0 h 10288587"/>
              <a:gd name="connsiteX5" fmla="*/ 18287998 w 18287998"/>
              <a:gd name="connsiteY5" fmla="*/ 10288587 h 10288587"/>
              <a:gd name="connsiteX6" fmla="*/ 18287998 w 18287998"/>
              <a:gd name="connsiteY6" fmla="*/ 10288587 h 10288587"/>
              <a:gd name="connsiteX7" fmla="*/ 18287996 w 18287998"/>
              <a:gd name="connsiteY7" fmla="*/ 4384661 h 10288587"/>
              <a:gd name="connsiteX8" fmla="*/ 17951420 w 18287998"/>
              <a:gd name="connsiteY8" fmla="*/ 4384661 h 10288587"/>
              <a:gd name="connsiteX9" fmla="*/ 12047495 w 18287998"/>
              <a:gd name="connsiteY9" fmla="*/ 10288587 h 10288587"/>
              <a:gd name="connsiteX10" fmla="*/ 6240499 w 18287998"/>
              <a:gd name="connsiteY10" fmla="*/ 10288587 h 10288587"/>
              <a:gd name="connsiteX11" fmla="*/ 336573 w 18287998"/>
              <a:gd name="connsiteY11" fmla="*/ 4384661 h 10288587"/>
              <a:gd name="connsiteX12" fmla="*/ 0 w 18287998"/>
              <a:gd name="connsiteY12" fmla="*/ 4384661 h 10288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287998" h="10288587">
                <a:moveTo>
                  <a:pt x="0" y="0"/>
                </a:moveTo>
                <a:lnTo>
                  <a:pt x="336573" y="0"/>
                </a:lnTo>
                <a:lnTo>
                  <a:pt x="9143997" y="8807424"/>
                </a:lnTo>
                <a:lnTo>
                  <a:pt x="17951420" y="0"/>
                </a:lnTo>
                <a:lnTo>
                  <a:pt x="18287996" y="0"/>
                </a:lnTo>
                <a:lnTo>
                  <a:pt x="18287998" y="10288587"/>
                </a:lnTo>
                <a:lnTo>
                  <a:pt x="18287998" y="10288587"/>
                </a:lnTo>
                <a:lnTo>
                  <a:pt x="18287996" y="4384661"/>
                </a:lnTo>
                <a:lnTo>
                  <a:pt x="17951420" y="4384661"/>
                </a:lnTo>
                <a:lnTo>
                  <a:pt x="12047495" y="10288587"/>
                </a:lnTo>
                <a:lnTo>
                  <a:pt x="6240499" y="10288587"/>
                </a:lnTo>
                <a:lnTo>
                  <a:pt x="336573" y="4384661"/>
                </a:lnTo>
                <a:lnTo>
                  <a:pt x="0" y="4384661"/>
                </a:lnTo>
                <a:close/>
              </a:path>
            </a:pathLst>
          </a:custGeom>
          <a:gradFill flip="none" rotWithShape="1">
            <a:gsLst>
              <a:gs pos="96000">
                <a:srgbClr val="232B36"/>
              </a:gs>
              <a:gs pos="4000">
                <a:srgbClr val="232B36">
                  <a:alpha val="80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608198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usiness Report">
      <a:dk1>
        <a:sysClr val="windowText" lastClr="000000"/>
      </a:dk1>
      <a:lt1>
        <a:srgbClr val="3F3F3F"/>
      </a:lt1>
      <a:dk2>
        <a:srgbClr val="242429"/>
      </a:dk2>
      <a:lt2>
        <a:srgbClr val="FFFFFF"/>
      </a:lt2>
      <a:accent1>
        <a:srgbClr val="8A59BF"/>
      </a:accent1>
      <a:accent2>
        <a:srgbClr val="E8E8E8"/>
      </a:accent2>
      <a:accent3>
        <a:srgbClr val="6D7BA0"/>
      </a:accent3>
      <a:accent4>
        <a:srgbClr val="198AFF"/>
      </a:accent4>
      <a:accent5>
        <a:srgbClr val="FF277D"/>
      </a:accent5>
      <a:accent6>
        <a:srgbClr val="3C435A"/>
      </a:accent6>
      <a:hlink>
        <a:srgbClr val="FFFFFF"/>
      </a:hlink>
      <a:folHlink>
        <a:srgbClr val="FFFFFF"/>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232B36"/>
        </a:solidFill>
        <a:ln>
          <a:noFill/>
        </a:ln>
        <a:effec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38522</TotalTime>
  <Words>3560</Words>
  <Application>Microsoft Office PowerPoint</Application>
  <PresentationFormat>Custom</PresentationFormat>
  <Paragraphs>482</Paragraphs>
  <Slides>36</Slides>
  <Notes>4</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44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Windows User</cp:lastModifiedBy>
  <cp:revision>2580</cp:revision>
  <dcterms:created xsi:type="dcterms:W3CDTF">2015-02-25T15:20:40Z</dcterms:created>
  <dcterms:modified xsi:type="dcterms:W3CDTF">2020-05-29T00:03:37Z</dcterms:modified>
</cp:coreProperties>
</file>