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handoutMasterIdLst>
    <p:handoutMasterId r:id="rId19"/>
  </p:handoutMasterIdLst>
  <p:sldIdLst>
    <p:sldId id="456" r:id="rId2"/>
    <p:sldId id="457" r:id="rId3"/>
    <p:sldId id="317" r:id="rId4"/>
    <p:sldId id="483" r:id="rId5"/>
    <p:sldId id="458" r:id="rId6"/>
    <p:sldId id="484" r:id="rId7"/>
    <p:sldId id="485" r:id="rId8"/>
    <p:sldId id="459" r:id="rId9"/>
    <p:sldId id="460" r:id="rId10"/>
    <p:sldId id="486" r:id="rId11"/>
    <p:sldId id="487" r:id="rId12"/>
    <p:sldId id="423" r:id="rId13"/>
    <p:sldId id="488" r:id="rId14"/>
    <p:sldId id="489" r:id="rId15"/>
    <p:sldId id="490" r:id="rId16"/>
    <p:sldId id="476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00"/>
    <a:srgbClr val="339966"/>
    <a:srgbClr val="FFFF99"/>
    <a:srgbClr val="CCFFCC"/>
    <a:srgbClr val="FF7C80"/>
    <a:srgbClr val="FF99FF"/>
    <a:srgbClr val="FFCCCC"/>
    <a:srgbClr val="FF9900"/>
    <a:srgbClr val="008000"/>
    <a:srgbClr val="99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411" autoAdjust="0"/>
    <p:restoredTop sz="88929" autoAdjust="0"/>
  </p:normalViewPr>
  <p:slideViewPr>
    <p:cSldViewPr>
      <p:cViewPr varScale="1">
        <p:scale>
          <a:sx n="74" d="100"/>
          <a:sy n="74" d="100"/>
        </p:scale>
        <p:origin x="-127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2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3">
  <dgm:title val=""/>
  <dgm:desc val=""/>
  <dgm:catLst>
    <dgm:cat type="accent6" pri="11300"/>
  </dgm:catLst>
  <dgm:styleLbl name="node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shade val="80000"/>
      </a:schemeClr>
      <a:schemeClr val="accent6">
        <a:tint val="7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/>
    <dgm:txEffectClrLst/>
  </dgm:styleLbl>
  <dgm:styleLbl name="ln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9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8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0BA65E3-F00A-4E6C-8D29-2BF19689CD77}" type="doc">
      <dgm:prSet loTypeId="urn:microsoft.com/office/officeart/2005/8/layout/process4" loCatId="process" qsTypeId="urn:microsoft.com/office/officeart/2005/8/quickstyle/simple1" qsCatId="simple" csTypeId="urn:microsoft.com/office/officeart/2005/8/colors/accent6_3" csCatId="accent6" phldr="1"/>
      <dgm:spPr/>
      <dgm:t>
        <a:bodyPr/>
        <a:lstStyle/>
        <a:p>
          <a:endParaRPr lang="en-US"/>
        </a:p>
      </dgm:t>
    </dgm:pt>
    <dgm:pt modelId="{AAFE5097-ABD1-4A0C-9582-0A08A576AA19}">
      <dgm:prSet phldrT="[Text]" custT="1"/>
      <dgm:spPr/>
      <dgm:t>
        <a:bodyPr/>
        <a:lstStyle/>
        <a:p>
          <a:pPr rtl="1"/>
          <a:r>
            <a:rPr lang="fa-IR" sz="2000" b="1" dirty="0" smtClean="0">
              <a:cs typeface="B Nazanin" panose="00000400000000000000" pitchFamily="2" charset="-78"/>
            </a:rPr>
            <a:t>کارت اعتباری: 80 درصد پرداخت‌های آنلاین در ایالات متحده و 50 درصد خارج از آمریکا.</a:t>
          </a:r>
          <a:endParaRPr lang="en-US" sz="2000" dirty="0"/>
        </a:p>
      </dgm:t>
    </dgm:pt>
    <dgm:pt modelId="{FD3DAA19-8BD1-4BA2-AB31-0701701551C2}" type="parTrans" cxnId="{1715D8A1-4B3A-46E8-B59C-6E94D76A2B1A}">
      <dgm:prSet/>
      <dgm:spPr/>
      <dgm:t>
        <a:bodyPr/>
        <a:lstStyle/>
        <a:p>
          <a:endParaRPr lang="en-US"/>
        </a:p>
      </dgm:t>
    </dgm:pt>
    <dgm:pt modelId="{32B9F230-0F24-4C16-AABF-27406E1EA854}" type="sibTrans" cxnId="{1715D8A1-4B3A-46E8-B59C-6E94D76A2B1A}">
      <dgm:prSet/>
      <dgm:spPr/>
      <dgm:t>
        <a:bodyPr/>
        <a:lstStyle/>
        <a:p>
          <a:endParaRPr lang="en-US"/>
        </a:p>
      </dgm:t>
    </dgm:pt>
    <dgm:pt modelId="{98E78474-7EC4-44F9-816B-ACB2B5973BCF}">
      <dgm:prSet phldrT="[Text]" custT="1"/>
      <dgm:spPr/>
      <dgm:t>
        <a:bodyPr/>
        <a:lstStyle/>
        <a:p>
          <a:pPr algn="justLow" rtl="1"/>
          <a:r>
            <a:rPr lang="fa-IR" sz="1800" b="1" dirty="0" smtClean="0">
              <a:solidFill>
                <a:schemeClr val="tx1"/>
              </a:solidFill>
              <a:cs typeface="B Nazanin" panose="00000400000000000000" pitchFamily="2" charset="-78"/>
            </a:rPr>
            <a:t>آن‌ها کارت‌های اعتباری را برای بازرگانان و مصرف‌کنندگان ایمن و راحت‌تر می‌سازد، از طریق ساز و کارهایی کارت اعتباری خریدار را تصدیق می‌کنند.  مانند                  ‌</a:t>
          </a:r>
          <a:r>
            <a:rPr lang="en-US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echarge</a:t>
          </a:r>
          <a:endParaRPr lang="en-US" sz="1800" dirty="0">
            <a:solidFill>
              <a:schemeClr val="tx1"/>
            </a:solidFill>
          </a:endParaRPr>
        </a:p>
      </dgm:t>
    </dgm:pt>
    <dgm:pt modelId="{55E6107E-326F-481B-BEA8-EA3B1BD18D77}" type="parTrans" cxnId="{CCDD2D17-4450-40B3-84F6-F00BF6FCB920}">
      <dgm:prSet/>
      <dgm:spPr/>
      <dgm:t>
        <a:bodyPr/>
        <a:lstStyle/>
        <a:p>
          <a:endParaRPr lang="en-US"/>
        </a:p>
      </dgm:t>
    </dgm:pt>
    <dgm:pt modelId="{62785D22-1F57-4849-9E15-43A8922460DD}" type="sibTrans" cxnId="{CCDD2D17-4450-40B3-84F6-F00BF6FCB920}">
      <dgm:prSet/>
      <dgm:spPr/>
      <dgm:t>
        <a:bodyPr/>
        <a:lstStyle/>
        <a:p>
          <a:endParaRPr lang="en-US"/>
        </a:p>
      </dgm:t>
    </dgm:pt>
    <dgm:pt modelId="{22E937F2-71A7-4B6A-98AA-35C57363CF2A}">
      <dgm:prSet phldrT="[Text]" custT="1"/>
      <dgm:spPr/>
      <dgm:t>
        <a:bodyPr/>
        <a:lstStyle/>
        <a:p>
          <a:r>
            <a:rPr lang="fa-IR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کیف پول دیجیتالی: با حذف نیاز خریداران به ورود مکرر اطلاعات کارت اعتباری و نشانی خود در هر بار خرید</a:t>
          </a:r>
          <a:endParaRPr lang="en-US" sz="18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C94DE07-09A8-4D90-BB87-F76D7AFD82BA}" type="parTrans" cxnId="{22AA70B8-FD78-456F-BD06-54629FE1DBAB}">
      <dgm:prSet/>
      <dgm:spPr/>
      <dgm:t>
        <a:bodyPr/>
        <a:lstStyle/>
        <a:p>
          <a:endParaRPr lang="en-US"/>
        </a:p>
      </dgm:t>
    </dgm:pt>
    <dgm:pt modelId="{FC3BD343-57E8-42FB-90AE-18F865B555A0}" type="sibTrans" cxnId="{22AA70B8-FD78-456F-BD06-54629FE1DBAB}">
      <dgm:prSet/>
      <dgm:spPr/>
      <dgm:t>
        <a:bodyPr/>
        <a:lstStyle/>
        <a:p>
          <a:endParaRPr lang="en-US"/>
        </a:p>
      </dgm:t>
    </dgm:pt>
    <dgm:pt modelId="{460285F9-34C2-49D4-B127-8428945BA739}">
      <dgm:prSet phldrT="[Text]" custT="1"/>
      <dgm:spPr/>
      <dgm:t>
        <a:bodyPr/>
        <a:lstStyle/>
        <a:p>
          <a:pPr algn="justLow" rtl="1"/>
          <a:r>
            <a:rPr lang="fa-IR" sz="1800" b="1" dirty="0" smtClean="0">
              <a:cs typeface="B Nazanin" panose="00000400000000000000" pitchFamily="2" charset="-78"/>
            </a:rPr>
            <a:t>به طور ایمن اطلاعات کارت اعتباری و شناسایی دارنده کارت را ذخیره می‌کند و اطلاعات را در پیشخوان صندوق یک سایت تجارت الکترونیک ذخیره می‌کند. مانند       </a:t>
          </a:r>
          <a:r>
            <a:rPr lang="en-US" sz="1800" b="1" dirty="0" smtClean="0">
              <a:cs typeface="B Nazanin" panose="00000400000000000000" pitchFamily="2" charset="-78"/>
            </a:rPr>
            <a:t>    </a:t>
          </a:r>
          <a:r>
            <a:rPr lang="fa-IR" sz="1800" b="1" dirty="0" smtClean="0">
              <a:cs typeface="B Nazanin" panose="00000400000000000000" pitchFamily="2" charset="-78"/>
            </a:rPr>
            <a:t>   </a:t>
          </a:r>
          <a:r>
            <a:rPr lang="en-US" sz="1800" b="1" dirty="0" err="1" smtClean="0">
              <a:latin typeface="Times New Roman" panose="02020603050405020304" pitchFamily="18" charset="0"/>
              <a:cs typeface="B Nazanin" panose="00000400000000000000" pitchFamily="2" charset="-78"/>
            </a:rPr>
            <a:t>Mastercard-MSNwallet</a:t>
          </a:r>
          <a:endParaRPr lang="en-US" sz="1800" b="1" dirty="0">
            <a:latin typeface="Times New Roman" panose="02020603050405020304" pitchFamily="18" charset="0"/>
            <a:cs typeface="B Nazanin" panose="00000400000000000000" pitchFamily="2" charset="-78"/>
          </a:endParaRPr>
        </a:p>
      </dgm:t>
    </dgm:pt>
    <dgm:pt modelId="{D10B2A72-B90D-4478-A09E-91F675942B70}" type="parTrans" cxnId="{5330C188-45A0-493D-B736-D85E14100C85}">
      <dgm:prSet/>
      <dgm:spPr/>
      <dgm:t>
        <a:bodyPr/>
        <a:lstStyle/>
        <a:p>
          <a:endParaRPr lang="en-US"/>
        </a:p>
      </dgm:t>
    </dgm:pt>
    <dgm:pt modelId="{E33C099F-69C4-4495-8546-56147D2CFA55}" type="sibTrans" cxnId="{5330C188-45A0-493D-B736-D85E14100C85}">
      <dgm:prSet/>
      <dgm:spPr/>
      <dgm:t>
        <a:bodyPr/>
        <a:lstStyle/>
        <a:p>
          <a:endParaRPr lang="en-US"/>
        </a:p>
      </dgm:t>
    </dgm:pt>
    <dgm:pt modelId="{E71BEAA0-D5F4-48F6-BDC6-AB03CF7774BA}">
      <dgm:prSet phldrT="[Text]"/>
      <dgm:spPr/>
      <dgm:t>
        <a:bodyPr/>
        <a:lstStyle/>
        <a:p>
          <a:r>
            <a:rPr lang="fa-IR" dirty="0" smtClean="0"/>
            <a:t>سیستم پرداخت تراز انباشته</a:t>
          </a:r>
          <a:endParaRPr lang="en-US" dirty="0"/>
        </a:p>
      </dgm:t>
    </dgm:pt>
    <dgm:pt modelId="{4CAED8B3-36D8-48E5-B83D-07D29CA82536}" type="parTrans" cxnId="{CFF3C245-A36E-44A2-9D36-F549CEAC8D54}">
      <dgm:prSet/>
      <dgm:spPr/>
      <dgm:t>
        <a:bodyPr/>
        <a:lstStyle/>
        <a:p>
          <a:endParaRPr lang="en-US"/>
        </a:p>
      </dgm:t>
    </dgm:pt>
    <dgm:pt modelId="{5B006496-E413-422F-AEA3-CB47A2E98218}" type="sibTrans" cxnId="{CFF3C245-A36E-44A2-9D36-F549CEAC8D54}">
      <dgm:prSet/>
      <dgm:spPr/>
      <dgm:t>
        <a:bodyPr/>
        <a:lstStyle/>
        <a:p>
          <a:endParaRPr lang="en-US"/>
        </a:p>
      </dgm:t>
    </dgm:pt>
    <dgm:pt modelId="{5790AB8E-81F8-43B1-802D-377C9E3698C2}">
      <dgm:prSet phldrT="[Text]" custT="1"/>
      <dgm:spPr/>
      <dgm:t>
        <a:bodyPr/>
        <a:lstStyle/>
        <a:p>
          <a:pPr algn="justLow" rtl="1"/>
          <a:r>
            <a:rPr lang="fa-IR" sz="1800" b="1" dirty="0" smtClean="0">
              <a:latin typeface="Times New Roman" panose="02020603050405020304" pitchFamily="18" charset="0"/>
              <a:cs typeface="B Nazanin" panose="00000400000000000000" pitchFamily="2" charset="-78"/>
            </a:rPr>
            <a:t>خرید ریز پرداخت‌ها را به عنوان یک مقدار بدهی که باید به صورت دوره‌ای بر روی کارت اعتباری یا قبض‌های تلفن پرداخته شود، انباشته می‌کند. مانند           </a:t>
          </a:r>
          <a:r>
            <a:rPr lang="en-US" sz="1800" b="1" dirty="0" smtClean="0">
              <a:latin typeface="Times New Roman" panose="02020603050405020304" pitchFamily="18" charset="0"/>
              <a:cs typeface="B Nazanin" panose="00000400000000000000" pitchFamily="2" charset="-78"/>
            </a:rPr>
            <a:t>  </a:t>
          </a:r>
          <a:r>
            <a:rPr lang="fa-IR" sz="1800" b="1" dirty="0" smtClean="0">
              <a:latin typeface="Times New Roman" panose="02020603050405020304" pitchFamily="18" charset="0"/>
              <a:cs typeface="B Nazanin" panose="00000400000000000000" pitchFamily="2" charset="-78"/>
            </a:rPr>
            <a:t>  </a:t>
          </a:r>
          <a:r>
            <a:rPr lang="en-US" sz="1800" b="1" dirty="0" err="1" smtClean="0">
              <a:latin typeface="Times New Roman" panose="02020603050405020304" pitchFamily="18" charset="0"/>
              <a:cs typeface="B Nazanin" panose="00000400000000000000" pitchFamily="2" charset="-78"/>
            </a:rPr>
            <a:t>paymentone</a:t>
          </a:r>
          <a:r>
            <a:rPr lang="en-US" sz="1800" b="1" dirty="0" smtClean="0">
              <a:latin typeface="Times New Roman" panose="02020603050405020304" pitchFamily="18" charset="0"/>
              <a:cs typeface="B Nazanin" panose="00000400000000000000" pitchFamily="2" charset="-78"/>
            </a:rPr>
            <a:t>  </a:t>
          </a:r>
          <a:endParaRPr lang="en-US" sz="1800" b="1" dirty="0">
            <a:latin typeface="Times New Roman" panose="02020603050405020304" pitchFamily="18" charset="0"/>
            <a:cs typeface="B Nazanin" panose="00000400000000000000" pitchFamily="2" charset="-78"/>
          </a:endParaRPr>
        </a:p>
      </dgm:t>
    </dgm:pt>
    <dgm:pt modelId="{CF76854E-A539-4E54-996F-752F08BB495A}" type="parTrans" cxnId="{217B0B3D-5407-4D71-984D-0C10DC0B0752}">
      <dgm:prSet/>
      <dgm:spPr/>
      <dgm:t>
        <a:bodyPr/>
        <a:lstStyle/>
        <a:p>
          <a:endParaRPr lang="en-US"/>
        </a:p>
      </dgm:t>
    </dgm:pt>
    <dgm:pt modelId="{50D2C0B3-112F-4D93-B94A-B50CD13C4AB2}" type="sibTrans" cxnId="{217B0B3D-5407-4D71-984D-0C10DC0B0752}">
      <dgm:prSet/>
      <dgm:spPr/>
      <dgm:t>
        <a:bodyPr/>
        <a:lstStyle/>
        <a:p>
          <a:endParaRPr lang="en-US"/>
        </a:p>
      </dgm:t>
    </dgm:pt>
    <dgm:pt modelId="{4013D9F2-96E7-46FC-89C0-5B6C2232369B}" type="pres">
      <dgm:prSet presAssocID="{D0BA65E3-F00A-4E6C-8D29-2BF19689CD7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273017D-A8B2-47F0-A979-31B3159340E8}" type="pres">
      <dgm:prSet presAssocID="{E71BEAA0-D5F4-48F6-BDC6-AB03CF7774BA}" presName="boxAndChildren" presStyleCnt="0"/>
      <dgm:spPr/>
    </dgm:pt>
    <dgm:pt modelId="{CAAAF4B3-16C0-4FFB-ABA6-5D6E7DE99703}" type="pres">
      <dgm:prSet presAssocID="{E71BEAA0-D5F4-48F6-BDC6-AB03CF7774BA}" presName="parentTextBox" presStyleLbl="node1" presStyleIdx="0" presStyleCnt="3"/>
      <dgm:spPr/>
      <dgm:t>
        <a:bodyPr/>
        <a:lstStyle/>
        <a:p>
          <a:endParaRPr lang="en-US"/>
        </a:p>
      </dgm:t>
    </dgm:pt>
    <dgm:pt modelId="{1DFFDB09-C82F-432D-9315-BE2329AEC058}" type="pres">
      <dgm:prSet presAssocID="{E71BEAA0-D5F4-48F6-BDC6-AB03CF7774BA}" presName="entireBox" presStyleLbl="node1" presStyleIdx="0" presStyleCnt="3"/>
      <dgm:spPr/>
      <dgm:t>
        <a:bodyPr/>
        <a:lstStyle/>
        <a:p>
          <a:endParaRPr lang="en-US"/>
        </a:p>
      </dgm:t>
    </dgm:pt>
    <dgm:pt modelId="{97AEC073-CDEE-4680-9C91-00735082C293}" type="pres">
      <dgm:prSet presAssocID="{E71BEAA0-D5F4-48F6-BDC6-AB03CF7774BA}" presName="descendantBox" presStyleCnt="0"/>
      <dgm:spPr/>
    </dgm:pt>
    <dgm:pt modelId="{7BF7E22F-4F6E-42CB-A14C-9B210F24787E}" type="pres">
      <dgm:prSet presAssocID="{5790AB8E-81F8-43B1-802D-377C9E3698C2}" presName="childTextBox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4162AE2-46EB-48DD-A001-C1E7159093FB}" type="pres">
      <dgm:prSet presAssocID="{FC3BD343-57E8-42FB-90AE-18F865B555A0}" presName="sp" presStyleCnt="0"/>
      <dgm:spPr/>
    </dgm:pt>
    <dgm:pt modelId="{E46F519F-6EFC-4E92-9F77-7CA29A75FECF}" type="pres">
      <dgm:prSet presAssocID="{22E937F2-71A7-4B6A-98AA-35C57363CF2A}" presName="arrowAndChildren" presStyleCnt="0"/>
      <dgm:spPr/>
    </dgm:pt>
    <dgm:pt modelId="{65F8B6F8-4576-40DF-BD06-4DEF9BEFB02F}" type="pres">
      <dgm:prSet presAssocID="{22E937F2-71A7-4B6A-98AA-35C57363CF2A}" presName="parentTextArrow" presStyleLbl="node1" presStyleIdx="0" presStyleCnt="3"/>
      <dgm:spPr/>
      <dgm:t>
        <a:bodyPr/>
        <a:lstStyle/>
        <a:p>
          <a:endParaRPr lang="en-US"/>
        </a:p>
      </dgm:t>
    </dgm:pt>
    <dgm:pt modelId="{73372B1D-3D67-4C9B-95BB-0EC79A1077DF}" type="pres">
      <dgm:prSet presAssocID="{22E937F2-71A7-4B6A-98AA-35C57363CF2A}" presName="arrow" presStyleLbl="node1" presStyleIdx="1" presStyleCnt="3"/>
      <dgm:spPr/>
      <dgm:t>
        <a:bodyPr/>
        <a:lstStyle/>
        <a:p>
          <a:endParaRPr lang="en-US"/>
        </a:p>
      </dgm:t>
    </dgm:pt>
    <dgm:pt modelId="{154588CA-106F-400F-AE59-E4817A08A724}" type="pres">
      <dgm:prSet presAssocID="{22E937F2-71A7-4B6A-98AA-35C57363CF2A}" presName="descendantArrow" presStyleCnt="0"/>
      <dgm:spPr/>
    </dgm:pt>
    <dgm:pt modelId="{7060106C-27E1-4BEC-811F-AA0922AA16F0}" type="pres">
      <dgm:prSet presAssocID="{460285F9-34C2-49D4-B127-8428945BA739}" presName="childTextArrow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E671D52-2652-40E8-97A5-57D9C9D9CD55}" type="pres">
      <dgm:prSet presAssocID="{32B9F230-0F24-4C16-AABF-27406E1EA854}" presName="sp" presStyleCnt="0"/>
      <dgm:spPr/>
    </dgm:pt>
    <dgm:pt modelId="{32A8D444-229B-4CCB-BBFA-B303A2F921CB}" type="pres">
      <dgm:prSet presAssocID="{AAFE5097-ABD1-4A0C-9582-0A08A576AA19}" presName="arrowAndChildren" presStyleCnt="0"/>
      <dgm:spPr/>
    </dgm:pt>
    <dgm:pt modelId="{88824896-F59E-49EE-8AC4-21C76C20684E}" type="pres">
      <dgm:prSet presAssocID="{AAFE5097-ABD1-4A0C-9582-0A08A576AA19}" presName="parentTextArrow" presStyleLbl="node1" presStyleIdx="1" presStyleCnt="3"/>
      <dgm:spPr/>
      <dgm:t>
        <a:bodyPr/>
        <a:lstStyle/>
        <a:p>
          <a:endParaRPr lang="en-US"/>
        </a:p>
      </dgm:t>
    </dgm:pt>
    <dgm:pt modelId="{ECB1E343-3126-4ED3-9EDB-A9B48CF65FC1}" type="pres">
      <dgm:prSet presAssocID="{AAFE5097-ABD1-4A0C-9582-0A08A576AA19}" presName="arrow" presStyleLbl="node1" presStyleIdx="2" presStyleCnt="3"/>
      <dgm:spPr/>
      <dgm:t>
        <a:bodyPr/>
        <a:lstStyle/>
        <a:p>
          <a:endParaRPr lang="en-US"/>
        </a:p>
      </dgm:t>
    </dgm:pt>
    <dgm:pt modelId="{1D332CDC-B94F-4A96-BDE4-93E056E8B9DB}" type="pres">
      <dgm:prSet presAssocID="{AAFE5097-ABD1-4A0C-9582-0A08A576AA19}" presName="descendantArrow" presStyleCnt="0"/>
      <dgm:spPr/>
    </dgm:pt>
    <dgm:pt modelId="{DB17F3CA-54C2-4B59-960C-A32ECC385EBA}" type="pres">
      <dgm:prSet presAssocID="{98E78474-7EC4-44F9-816B-ACB2B5973BCF}" presName="childTextArrow" presStyleLbl="fgAccFollowNode1" presStyleIdx="2" presStyleCnt="3" custScaleY="14667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A839A51-AB5D-4CB0-AD11-75F4D8C3BA62}" type="presOf" srcId="{98E78474-7EC4-44F9-816B-ACB2B5973BCF}" destId="{DB17F3CA-54C2-4B59-960C-A32ECC385EBA}" srcOrd="0" destOrd="0" presId="urn:microsoft.com/office/officeart/2005/8/layout/process4"/>
    <dgm:cxn modelId="{1715D8A1-4B3A-46E8-B59C-6E94D76A2B1A}" srcId="{D0BA65E3-F00A-4E6C-8D29-2BF19689CD77}" destId="{AAFE5097-ABD1-4A0C-9582-0A08A576AA19}" srcOrd="0" destOrd="0" parTransId="{FD3DAA19-8BD1-4BA2-AB31-0701701551C2}" sibTransId="{32B9F230-0F24-4C16-AABF-27406E1EA854}"/>
    <dgm:cxn modelId="{8D6735A8-D243-4F92-9554-C46E7FBCB31A}" type="presOf" srcId="{E71BEAA0-D5F4-48F6-BDC6-AB03CF7774BA}" destId="{CAAAF4B3-16C0-4FFB-ABA6-5D6E7DE99703}" srcOrd="0" destOrd="0" presId="urn:microsoft.com/office/officeart/2005/8/layout/process4"/>
    <dgm:cxn modelId="{AEEE486E-8FFD-43C9-AB6F-58561369A420}" type="presOf" srcId="{E71BEAA0-D5F4-48F6-BDC6-AB03CF7774BA}" destId="{1DFFDB09-C82F-432D-9315-BE2329AEC058}" srcOrd="1" destOrd="0" presId="urn:microsoft.com/office/officeart/2005/8/layout/process4"/>
    <dgm:cxn modelId="{EE2ABF72-B311-4EB0-9C2F-F7541326DA26}" type="presOf" srcId="{22E937F2-71A7-4B6A-98AA-35C57363CF2A}" destId="{65F8B6F8-4576-40DF-BD06-4DEF9BEFB02F}" srcOrd="0" destOrd="0" presId="urn:microsoft.com/office/officeart/2005/8/layout/process4"/>
    <dgm:cxn modelId="{83044594-FBE8-4C4B-A8B9-B8A2BF178C7B}" type="presOf" srcId="{460285F9-34C2-49D4-B127-8428945BA739}" destId="{7060106C-27E1-4BEC-811F-AA0922AA16F0}" srcOrd="0" destOrd="0" presId="urn:microsoft.com/office/officeart/2005/8/layout/process4"/>
    <dgm:cxn modelId="{217B0B3D-5407-4D71-984D-0C10DC0B0752}" srcId="{E71BEAA0-D5F4-48F6-BDC6-AB03CF7774BA}" destId="{5790AB8E-81F8-43B1-802D-377C9E3698C2}" srcOrd="0" destOrd="0" parTransId="{CF76854E-A539-4E54-996F-752F08BB495A}" sibTransId="{50D2C0B3-112F-4D93-B94A-B50CD13C4AB2}"/>
    <dgm:cxn modelId="{94D1475A-BFFE-4153-A876-C561DE3F45CF}" type="presOf" srcId="{AAFE5097-ABD1-4A0C-9582-0A08A576AA19}" destId="{ECB1E343-3126-4ED3-9EDB-A9B48CF65FC1}" srcOrd="1" destOrd="0" presId="urn:microsoft.com/office/officeart/2005/8/layout/process4"/>
    <dgm:cxn modelId="{39A82712-78EE-4BBF-9B88-83B510E0AE0D}" type="presOf" srcId="{22E937F2-71A7-4B6A-98AA-35C57363CF2A}" destId="{73372B1D-3D67-4C9B-95BB-0EC79A1077DF}" srcOrd="1" destOrd="0" presId="urn:microsoft.com/office/officeart/2005/8/layout/process4"/>
    <dgm:cxn modelId="{757C035F-9BC5-4113-A6F2-D196551212F5}" type="presOf" srcId="{D0BA65E3-F00A-4E6C-8D29-2BF19689CD77}" destId="{4013D9F2-96E7-46FC-89C0-5B6C2232369B}" srcOrd="0" destOrd="0" presId="urn:microsoft.com/office/officeart/2005/8/layout/process4"/>
    <dgm:cxn modelId="{5330C188-45A0-493D-B736-D85E14100C85}" srcId="{22E937F2-71A7-4B6A-98AA-35C57363CF2A}" destId="{460285F9-34C2-49D4-B127-8428945BA739}" srcOrd="0" destOrd="0" parTransId="{D10B2A72-B90D-4478-A09E-91F675942B70}" sibTransId="{E33C099F-69C4-4495-8546-56147D2CFA55}"/>
    <dgm:cxn modelId="{CFF3C245-A36E-44A2-9D36-F549CEAC8D54}" srcId="{D0BA65E3-F00A-4E6C-8D29-2BF19689CD77}" destId="{E71BEAA0-D5F4-48F6-BDC6-AB03CF7774BA}" srcOrd="2" destOrd="0" parTransId="{4CAED8B3-36D8-48E5-B83D-07D29CA82536}" sibTransId="{5B006496-E413-422F-AEA3-CB47A2E98218}"/>
    <dgm:cxn modelId="{CCDD2D17-4450-40B3-84F6-F00BF6FCB920}" srcId="{AAFE5097-ABD1-4A0C-9582-0A08A576AA19}" destId="{98E78474-7EC4-44F9-816B-ACB2B5973BCF}" srcOrd="0" destOrd="0" parTransId="{55E6107E-326F-481B-BEA8-EA3B1BD18D77}" sibTransId="{62785D22-1F57-4849-9E15-43A8922460DD}"/>
    <dgm:cxn modelId="{22AA70B8-FD78-456F-BD06-54629FE1DBAB}" srcId="{D0BA65E3-F00A-4E6C-8D29-2BF19689CD77}" destId="{22E937F2-71A7-4B6A-98AA-35C57363CF2A}" srcOrd="1" destOrd="0" parTransId="{3C94DE07-09A8-4D90-BB87-F76D7AFD82BA}" sibTransId="{FC3BD343-57E8-42FB-90AE-18F865B555A0}"/>
    <dgm:cxn modelId="{E972BC75-A8EF-4891-8FAC-2A2CB8380244}" type="presOf" srcId="{AAFE5097-ABD1-4A0C-9582-0A08A576AA19}" destId="{88824896-F59E-49EE-8AC4-21C76C20684E}" srcOrd="0" destOrd="0" presId="urn:microsoft.com/office/officeart/2005/8/layout/process4"/>
    <dgm:cxn modelId="{0B94FC91-C46D-482B-B6BA-A7B354251078}" type="presOf" srcId="{5790AB8E-81F8-43B1-802D-377C9E3698C2}" destId="{7BF7E22F-4F6E-42CB-A14C-9B210F24787E}" srcOrd="0" destOrd="0" presId="urn:microsoft.com/office/officeart/2005/8/layout/process4"/>
    <dgm:cxn modelId="{23D00779-2AC7-440B-B2F1-D217703DA85B}" type="presParOf" srcId="{4013D9F2-96E7-46FC-89C0-5B6C2232369B}" destId="{F273017D-A8B2-47F0-A979-31B3159340E8}" srcOrd="0" destOrd="0" presId="urn:microsoft.com/office/officeart/2005/8/layout/process4"/>
    <dgm:cxn modelId="{FDE5F526-1797-4558-8509-00BAB669E018}" type="presParOf" srcId="{F273017D-A8B2-47F0-A979-31B3159340E8}" destId="{CAAAF4B3-16C0-4FFB-ABA6-5D6E7DE99703}" srcOrd="0" destOrd="0" presId="urn:microsoft.com/office/officeart/2005/8/layout/process4"/>
    <dgm:cxn modelId="{D1E7E806-3B92-49B2-9640-EA4F575F08EE}" type="presParOf" srcId="{F273017D-A8B2-47F0-A979-31B3159340E8}" destId="{1DFFDB09-C82F-432D-9315-BE2329AEC058}" srcOrd="1" destOrd="0" presId="urn:microsoft.com/office/officeart/2005/8/layout/process4"/>
    <dgm:cxn modelId="{B1C7BE7E-BE22-4473-972A-469E7D8CF804}" type="presParOf" srcId="{F273017D-A8B2-47F0-A979-31B3159340E8}" destId="{97AEC073-CDEE-4680-9C91-00735082C293}" srcOrd="2" destOrd="0" presId="urn:microsoft.com/office/officeart/2005/8/layout/process4"/>
    <dgm:cxn modelId="{D4E59AF6-0CFF-4DA7-BF56-08F15E67B585}" type="presParOf" srcId="{97AEC073-CDEE-4680-9C91-00735082C293}" destId="{7BF7E22F-4F6E-42CB-A14C-9B210F24787E}" srcOrd="0" destOrd="0" presId="urn:microsoft.com/office/officeart/2005/8/layout/process4"/>
    <dgm:cxn modelId="{D0965A73-6551-4DEE-AA02-93E23CC1CCEF}" type="presParOf" srcId="{4013D9F2-96E7-46FC-89C0-5B6C2232369B}" destId="{04162AE2-46EB-48DD-A001-C1E7159093FB}" srcOrd="1" destOrd="0" presId="urn:microsoft.com/office/officeart/2005/8/layout/process4"/>
    <dgm:cxn modelId="{01D5D7E4-FF58-493A-AF07-C396772F48FC}" type="presParOf" srcId="{4013D9F2-96E7-46FC-89C0-5B6C2232369B}" destId="{E46F519F-6EFC-4E92-9F77-7CA29A75FECF}" srcOrd="2" destOrd="0" presId="urn:microsoft.com/office/officeart/2005/8/layout/process4"/>
    <dgm:cxn modelId="{0E35DC33-1A09-4E22-BE2E-D997DE8B2372}" type="presParOf" srcId="{E46F519F-6EFC-4E92-9F77-7CA29A75FECF}" destId="{65F8B6F8-4576-40DF-BD06-4DEF9BEFB02F}" srcOrd="0" destOrd="0" presId="urn:microsoft.com/office/officeart/2005/8/layout/process4"/>
    <dgm:cxn modelId="{81110C83-3619-4703-8FF2-488328753A89}" type="presParOf" srcId="{E46F519F-6EFC-4E92-9F77-7CA29A75FECF}" destId="{73372B1D-3D67-4C9B-95BB-0EC79A1077DF}" srcOrd="1" destOrd="0" presId="urn:microsoft.com/office/officeart/2005/8/layout/process4"/>
    <dgm:cxn modelId="{A3203C07-79F7-4B5E-8D03-640149865F64}" type="presParOf" srcId="{E46F519F-6EFC-4E92-9F77-7CA29A75FECF}" destId="{154588CA-106F-400F-AE59-E4817A08A724}" srcOrd="2" destOrd="0" presId="urn:microsoft.com/office/officeart/2005/8/layout/process4"/>
    <dgm:cxn modelId="{D8627530-6F5D-4B97-A885-7D2F8F56B9F1}" type="presParOf" srcId="{154588CA-106F-400F-AE59-E4817A08A724}" destId="{7060106C-27E1-4BEC-811F-AA0922AA16F0}" srcOrd="0" destOrd="0" presId="urn:microsoft.com/office/officeart/2005/8/layout/process4"/>
    <dgm:cxn modelId="{56D18E7D-EB71-4DD1-9A9C-E2355D400339}" type="presParOf" srcId="{4013D9F2-96E7-46FC-89C0-5B6C2232369B}" destId="{4E671D52-2652-40E8-97A5-57D9C9D9CD55}" srcOrd="3" destOrd="0" presId="urn:microsoft.com/office/officeart/2005/8/layout/process4"/>
    <dgm:cxn modelId="{610F6D35-8457-4CAE-959F-C35B981CDF04}" type="presParOf" srcId="{4013D9F2-96E7-46FC-89C0-5B6C2232369B}" destId="{32A8D444-229B-4CCB-BBFA-B303A2F921CB}" srcOrd="4" destOrd="0" presId="urn:microsoft.com/office/officeart/2005/8/layout/process4"/>
    <dgm:cxn modelId="{8929DC26-813C-4E05-AF8F-9F661B251670}" type="presParOf" srcId="{32A8D444-229B-4CCB-BBFA-B303A2F921CB}" destId="{88824896-F59E-49EE-8AC4-21C76C20684E}" srcOrd="0" destOrd="0" presId="urn:microsoft.com/office/officeart/2005/8/layout/process4"/>
    <dgm:cxn modelId="{895B5F03-545E-4980-A2A9-7A1147350833}" type="presParOf" srcId="{32A8D444-229B-4CCB-BBFA-B303A2F921CB}" destId="{ECB1E343-3126-4ED3-9EDB-A9B48CF65FC1}" srcOrd="1" destOrd="0" presId="urn:microsoft.com/office/officeart/2005/8/layout/process4"/>
    <dgm:cxn modelId="{27DFC6EA-8C10-42F9-B746-DC008B123C85}" type="presParOf" srcId="{32A8D444-229B-4CCB-BBFA-B303A2F921CB}" destId="{1D332CDC-B94F-4A96-BDE4-93E056E8B9DB}" srcOrd="2" destOrd="0" presId="urn:microsoft.com/office/officeart/2005/8/layout/process4"/>
    <dgm:cxn modelId="{52FA38E8-9E80-4159-AB4F-52C357EAC144}" type="presParOf" srcId="{1D332CDC-B94F-4A96-BDE4-93E056E8B9DB}" destId="{DB17F3CA-54C2-4B59-960C-A32ECC385EBA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80B7DAA-40AF-463E-8FE3-17DFCF20AFE2}" type="doc">
      <dgm:prSet loTypeId="urn:microsoft.com/office/officeart/2005/8/layout/vList5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en-US"/>
        </a:p>
      </dgm:t>
    </dgm:pt>
    <dgm:pt modelId="{F52652B7-CFB6-4110-A227-621AD532A239}">
      <dgm:prSet phldrT="[Text]" custT="1"/>
      <dgm:spPr/>
      <dgm:t>
        <a:bodyPr/>
        <a:lstStyle/>
        <a:p>
          <a:r>
            <a:rPr lang="fa-IR" altLang="en-US" sz="2000" dirty="0" smtClean="0">
              <a:cs typeface="B Titr" panose="00000700000000000000" pitchFamily="2" charset="-78"/>
            </a:rPr>
            <a:t>سیستم‌های پرداخت ارزش اندوخته: </a:t>
          </a:r>
          <a:endParaRPr lang="en-US" sz="2000" dirty="0">
            <a:cs typeface="B Titr" panose="00000700000000000000" pitchFamily="2" charset="-78"/>
          </a:endParaRPr>
        </a:p>
      </dgm:t>
    </dgm:pt>
    <dgm:pt modelId="{90F90F33-60DE-4110-8A29-93F887AC1074}" type="parTrans" cxnId="{12F58C74-DE00-481E-8F35-DA939124017B}">
      <dgm:prSet/>
      <dgm:spPr/>
      <dgm:t>
        <a:bodyPr/>
        <a:lstStyle/>
        <a:p>
          <a:endParaRPr lang="en-US"/>
        </a:p>
      </dgm:t>
    </dgm:pt>
    <dgm:pt modelId="{B907E059-174A-409A-AE2E-EBC9CDC8D802}" type="sibTrans" cxnId="{12F58C74-DE00-481E-8F35-DA939124017B}">
      <dgm:prSet/>
      <dgm:spPr/>
      <dgm:t>
        <a:bodyPr/>
        <a:lstStyle/>
        <a:p>
          <a:endParaRPr lang="en-US"/>
        </a:p>
      </dgm:t>
    </dgm:pt>
    <dgm:pt modelId="{3EE30B3B-B3F2-480D-86D5-8C5DFD6240D3}">
      <dgm:prSet phldrT="[Text]" custT="1"/>
      <dgm:spPr/>
      <dgm:t>
        <a:bodyPr/>
        <a:lstStyle/>
        <a:p>
          <a:pPr algn="justLow" rtl="1"/>
          <a:r>
            <a:rPr lang="fa-IR" altLang="en-US" sz="1800" b="1" dirty="0" smtClean="0">
              <a:cs typeface="B Nazanin" panose="00000400000000000000" pitchFamily="2" charset="-78"/>
            </a:rPr>
            <a:t>مصرف کنندگان را قادر می‌سازد تا پرداخت‌های آتی به بازرگانان را براساس ارزش اندوخته در یک حساب دیجیتالی انجام دهند. مانند       </a:t>
          </a:r>
          <a:r>
            <a:rPr lang="en-US" altLang="en-US" sz="1800" b="1" dirty="0" smtClean="0">
              <a:cs typeface="B Nazanin" panose="00000400000000000000" pitchFamily="2" charset="-78"/>
            </a:rPr>
            <a:t>  </a:t>
          </a:r>
          <a:r>
            <a:rPr lang="fa-IR" altLang="en-US" sz="1800" b="1" dirty="0" smtClean="0">
              <a:cs typeface="B Nazanin" panose="00000400000000000000" pitchFamily="2" charset="-78"/>
            </a:rPr>
            <a:t>       </a:t>
          </a:r>
          <a:r>
            <a:rPr lang="en-US" altLang="en-US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Smart card</a:t>
          </a:r>
          <a:endParaRPr lang="en-US" sz="18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775E643-ECE7-461F-9D64-7090F7DAC927}" type="parTrans" cxnId="{2A9561DB-CD7F-438D-9602-21E4B71AE61C}">
      <dgm:prSet/>
      <dgm:spPr/>
      <dgm:t>
        <a:bodyPr/>
        <a:lstStyle/>
        <a:p>
          <a:endParaRPr lang="en-US"/>
        </a:p>
      </dgm:t>
    </dgm:pt>
    <dgm:pt modelId="{B8EFA401-CAC7-430F-A6A9-37A807BF9116}" type="sibTrans" cxnId="{2A9561DB-CD7F-438D-9602-21E4B71AE61C}">
      <dgm:prSet/>
      <dgm:spPr/>
      <dgm:t>
        <a:bodyPr/>
        <a:lstStyle/>
        <a:p>
          <a:endParaRPr lang="en-US"/>
        </a:p>
      </dgm:t>
    </dgm:pt>
    <dgm:pt modelId="{FAD27A00-F215-4885-9CAD-23B5C8EEA65F}">
      <dgm:prSet phldrT="[Text]" custT="1"/>
      <dgm:spPr/>
      <dgm:t>
        <a:bodyPr/>
        <a:lstStyle/>
        <a:p>
          <a:r>
            <a:rPr lang="fa-IR" sz="2000" dirty="0" smtClean="0">
              <a:cs typeface="B Titr" panose="00000700000000000000" pitchFamily="2" charset="-78"/>
            </a:rPr>
            <a:t>پول نقد دیجیتالی</a:t>
          </a:r>
          <a:endParaRPr lang="en-US" sz="2000" dirty="0">
            <a:cs typeface="B Titr" panose="00000700000000000000" pitchFamily="2" charset="-78"/>
          </a:endParaRPr>
        </a:p>
      </dgm:t>
    </dgm:pt>
    <dgm:pt modelId="{1BA4051B-59C4-4FFC-997A-A2B8835E8D65}" type="parTrans" cxnId="{4F9FC02B-F321-43FF-978C-7A140510DAC0}">
      <dgm:prSet/>
      <dgm:spPr/>
      <dgm:t>
        <a:bodyPr/>
        <a:lstStyle/>
        <a:p>
          <a:endParaRPr lang="en-US"/>
        </a:p>
      </dgm:t>
    </dgm:pt>
    <dgm:pt modelId="{4DABCADB-AF57-4BA8-A76F-2FC324C4D221}" type="sibTrans" cxnId="{4F9FC02B-F321-43FF-978C-7A140510DAC0}">
      <dgm:prSet/>
      <dgm:spPr/>
      <dgm:t>
        <a:bodyPr/>
        <a:lstStyle/>
        <a:p>
          <a:endParaRPr lang="en-US"/>
        </a:p>
      </dgm:t>
    </dgm:pt>
    <dgm:pt modelId="{808BB3B6-5FA5-46D1-8B0F-30C6D531178F}">
      <dgm:prSet phldrT="[Text]" custT="1"/>
      <dgm:spPr/>
      <dgm:t>
        <a:bodyPr/>
        <a:lstStyle/>
        <a:p>
          <a:pPr rtl="1"/>
          <a:r>
            <a:rPr lang="fa-IR" sz="1800" b="1" dirty="0" smtClean="0">
              <a:cs typeface="B Nazanin" panose="00000400000000000000" pitchFamily="2" charset="-78"/>
            </a:rPr>
            <a:t>(پول نقد الکترونیکی یا </a:t>
          </a:r>
          <a:r>
            <a:rPr lang="en-US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E-cash</a:t>
          </a:r>
          <a:r>
            <a:rPr lang="fa-IR" sz="1800" b="1" dirty="0" smtClean="0">
              <a:cs typeface="B Nazanin" panose="00000400000000000000" pitchFamily="2" charset="-78"/>
            </a:rPr>
            <a:t>) شناخته می‌شود. می‌تواند برای ریز پرداخت‌ها یا خریدهای بزرگتر استفاده شود. </a:t>
          </a:r>
          <a:endParaRPr lang="en-US" sz="18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4D47C2F-6283-424D-AECE-29D48ACE5B99}" type="parTrans" cxnId="{06630519-F5A4-4406-8176-7CCC0EFAD473}">
      <dgm:prSet/>
      <dgm:spPr/>
      <dgm:t>
        <a:bodyPr/>
        <a:lstStyle/>
        <a:p>
          <a:endParaRPr lang="en-US"/>
        </a:p>
      </dgm:t>
    </dgm:pt>
    <dgm:pt modelId="{D4A08918-18BE-4A1A-9005-A6AEB06E9B36}" type="sibTrans" cxnId="{06630519-F5A4-4406-8176-7CCC0EFAD473}">
      <dgm:prSet/>
      <dgm:spPr/>
      <dgm:t>
        <a:bodyPr/>
        <a:lstStyle/>
        <a:p>
          <a:endParaRPr lang="en-US"/>
        </a:p>
      </dgm:t>
    </dgm:pt>
    <dgm:pt modelId="{C0B807E3-0493-47C0-A60E-38A7C3A4C4E5}">
      <dgm:prSet phldrT="[Text]" custT="1"/>
      <dgm:spPr/>
      <dgm:t>
        <a:bodyPr/>
        <a:lstStyle/>
        <a:p>
          <a:r>
            <a:rPr lang="fa-IR" altLang="en-US" sz="2000" b="1" dirty="0" smtClean="0">
              <a:cs typeface="B Titr" panose="00000700000000000000" pitchFamily="2" charset="-78"/>
            </a:rPr>
            <a:t>سیستم‌های پرداخت نظیر به نظیر</a:t>
          </a:r>
          <a:endParaRPr lang="en-US" sz="2000" dirty="0">
            <a:cs typeface="B Titr" panose="00000700000000000000" pitchFamily="2" charset="-78"/>
          </a:endParaRPr>
        </a:p>
      </dgm:t>
    </dgm:pt>
    <dgm:pt modelId="{13A77B55-A664-42AA-A5CA-CA4878CB3EDD}" type="parTrans" cxnId="{3B5B9428-E948-45D5-ABB8-890B6328366F}">
      <dgm:prSet/>
      <dgm:spPr/>
      <dgm:t>
        <a:bodyPr/>
        <a:lstStyle/>
        <a:p>
          <a:endParaRPr lang="en-US"/>
        </a:p>
      </dgm:t>
    </dgm:pt>
    <dgm:pt modelId="{33A95FB7-A0FD-437B-AE57-B1430F79140A}" type="sibTrans" cxnId="{3B5B9428-E948-45D5-ABB8-890B6328366F}">
      <dgm:prSet/>
      <dgm:spPr/>
      <dgm:t>
        <a:bodyPr/>
        <a:lstStyle/>
        <a:p>
          <a:endParaRPr lang="en-US"/>
        </a:p>
      </dgm:t>
    </dgm:pt>
    <dgm:pt modelId="{468FCC76-A01F-42BB-9B15-2C25953A1C5A}">
      <dgm:prSet phldrT="[Text]" custT="1"/>
      <dgm:spPr/>
      <dgm:t>
        <a:bodyPr/>
        <a:lstStyle/>
        <a:p>
          <a:pPr algn="justLow" rtl="1"/>
          <a:r>
            <a:rPr lang="fa-IR" sz="1800" b="1" dirty="0" smtClean="0">
              <a:cs typeface="B Nazanin" panose="00000400000000000000" pitchFamily="2" charset="-78"/>
            </a:rPr>
            <a:t>ارسال پول از طریق وب به افراد یا فروشندگانی که آماده پذیرش پرداخت‌های کارت اعتباری نیستند. </a:t>
          </a:r>
          <a:endParaRPr lang="en-US" sz="1800" b="1" dirty="0">
            <a:cs typeface="B Nazanin" panose="00000400000000000000" pitchFamily="2" charset="-78"/>
          </a:endParaRPr>
        </a:p>
      </dgm:t>
    </dgm:pt>
    <dgm:pt modelId="{D8C579D7-3685-4965-A437-417D0547859D}" type="parTrans" cxnId="{3894C21C-9DDF-4965-B701-E0291C30058D}">
      <dgm:prSet/>
      <dgm:spPr/>
      <dgm:t>
        <a:bodyPr/>
        <a:lstStyle/>
        <a:p>
          <a:endParaRPr lang="en-US"/>
        </a:p>
      </dgm:t>
    </dgm:pt>
    <dgm:pt modelId="{11ABAAA0-C3E4-4358-AAE7-9826195DEA43}" type="sibTrans" cxnId="{3894C21C-9DDF-4965-B701-E0291C30058D}">
      <dgm:prSet/>
      <dgm:spPr/>
      <dgm:t>
        <a:bodyPr/>
        <a:lstStyle/>
        <a:p>
          <a:endParaRPr lang="en-US"/>
        </a:p>
      </dgm:t>
    </dgm:pt>
    <dgm:pt modelId="{4B3510CA-9308-4BAD-8B7D-8B23615F2D70}">
      <dgm:prSet phldrT="[Text]" custT="1"/>
      <dgm:spPr/>
      <dgm:t>
        <a:bodyPr/>
        <a:lstStyle/>
        <a:p>
          <a:pPr algn="justLow" rtl="1"/>
          <a:r>
            <a:rPr lang="fa-IR" sz="1800" b="1" dirty="0" smtClean="0">
              <a:cs typeface="B Nazanin" panose="00000400000000000000" pitchFamily="2" charset="-78"/>
            </a:rPr>
            <a:t>مانند</a:t>
          </a:r>
          <a:r>
            <a:rPr lang="en-US" sz="1800" b="1" dirty="0" smtClean="0">
              <a:cs typeface="B Nazanin" panose="00000400000000000000" pitchFamily="2" charset="-78"/>
            </a:rPr>
            <a:t>              </a:t>
          </a:r>
          <a:r>
            <a:rPr lang="fa-IR" sz="1800" b="1" dirty="0" smtClean="0">
              <a:cs typeface="B Nazanin" panose="00000400000000000000" pitchFamily="2" charset="-78"/>
            </a:rPr>
            <a:t>   </a:t>
          </a:r>
          <a:r>
            <a:rPr lang="en-US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yahoo </a:t>
          </a:r>
          <a:r>
            <a:rPr lang="en-US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payDirect</a:t>
          </a:r>
          <a:r>
            <a:rPr lang="fa-IR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fa-IR" sz="1800" b="1" dirty="0" smtClean="0">
              <a:cs typeface="B Nazanin" panose="00000400000000000000" pitchFamily="2" charset="-78"/>
            </a:rPr>
            <a:t> </a:t>
          </a:r>
          <a:endParaRPr lang="en-US" sz="1800" b="1" dirty="0">
            <a:cs typeface="B Nazanin" panose="00000400000000000000" pitchFamily="2" charset="-78"/>
          </a:endParaRPr>
        </a:p>
      </dgm:t>
    </dgm:pt>
    <dgm:pt modelId="{250676F2-3610-4670-8364-816D6F060580}" type="parTrans" cxnId="{C88F7A96-8CBE-4703-9871-C98255211950}">
      <dgm:prSet/>
      <dgm:spPr/>
      <dgm:t>
        <a:bodyPr/>
        <a:lstStyle/>
        <a:p>
          <a:endParaRPr lang="en-US"/>
        </a:p>
      </dgm:t>
    </dgm:pt>
    <dgm:pt modelId="{E0C4B14E-ED34-4BA4-A5E9-903C39D60C2C}" type="sibTrans" cxnId="{C88F7A96-8CBE-4703-9871-C98255211950}">
      <dgm:prSet/>
      <dgm:spPr/>
      <dgm:t>
        <a:bodyPr/>
        <a:lstStyle/>
        <a:p>
          <a:endParaRPr lang="en-US"/>
        </a:p>
      </dgm:t>
    </dgm:pt>
    <dgm:pt modelId="{0A76743E-56EF-4BF6-8ABD-A43D6531219D}">
      <dgm:prSet phldrT="[Text]" custT="1"/>
      <dgm:spPr/>
      <dgm:t>
        <a:bodyPr/>
        <a:lstStyle/>
        <a:p>
          <a:pPr rtl="1"/>
          <a:r>
            <a:rPr lang="fa-IR" sz="1800" b="1" dirty="0" smtClean="0">
              <a:cs typeface="B Nazanin" panose="00000400000000000000" pitchFamily="2" charset="-78"/>
            </a:rPr>
            <a:t>مانند</a:t>
          </a:r>
          <a:r>
            <a:rPr lang="en-US" sz="1800" b="1" dirty="0" smtClean="0">
              <a:cs typeface="B Nazanin" panose="00000400000000000000" pitchFamily="2" charset="-78"/>
            </a:rPr>
            <a:t>           </a:t>
          </a:r>
          <a:r>
            <a:rPr lang="fa-IR" sz="1800" b="1" dirty="0" smtClean="0">
              <a:cs typeface="B Nazanin" panose="00000400000000000000" pitchFamily="2" charset="-78"/>
            </a:rPr>
            <a:t>  </a:t>
          </a:r>
          <a:r>
            <a:rPr lang="en-US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ecoin.net</a:t>
          </a:r>
          <a:endParaRPr lang="en-US" sz="18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BC8385F-27A2-448E-B64E-6BFC303F23D3}" type="parTrans" cxnId="{C649B986-60B6-4C57-B354-A7750849C57A}">
      <dgm:prSet/>
      <dgm:spPr/>
    </dgm:pt>
    <dgm:pt modelId="{FD4D4A74-83F9-42D1-A3B9-F9F625F17EFD}" type="sibTrans" cxnId="{C649B986-60B6-4C57-B354-A7750849C57A}">
      <dgm:prSet/>
      <dgm:spPr/>
    </dgm:pt>
    <dgm:pt modelId="{F9111D23-0EE4-43FD-BB4D-EAF31AADEDE0}" type="pres">
      <dgm:prSet presAssocID="{580B7DAA-40AF-463E-8FE3-17DFCF20AFE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E8B689C-F99F-4341-8460-C8D4B6E15B77}" type="pres">
      <dgm:prSet presAssocID="{F52652B7-CFB6-4110-A227-621AD532A239}" presName="linNode" presStyleCnt="0"/>
      <dgm:spPr/>
    </dgm:pt>
    <dgm:pt modelId="{E9CAF0DC-883C-4F80-9252-620C6F36DA62}" type="pres">
      <dgm:prSet presAssocID="{F52652B7-CFB6-4110-A227-621AD532A239}" presName="parentText" presStyleLbl="node1" presStyleIdx="0" presStyleCnt="3" custLinFactX="0" custLinFactNeighborX="1000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C4B38EC-DA38-48B0-A755-737BF45739FD}" type="pres">
      <dgm:prSet presAssocID="{F52652B7-CFB6-4110-A227-621AD532A239}" presName="descendantText" presStyleLbl="alignAccFollowNode1" presStyleIdx="0" presStyleCnt="3" custLinFactX="-1953" custLinFactNeighborX="-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157512E-3250-4255-A54A-1B50F59F9F1D}" type="pres">
      <dgm:prSet presAssocID="{B907E059-174A-409A-AE2E-EBC9CDC8D802}" presName="sp" presStyleCnt="0"/>
      <dgm:spPr/>
    </dgm:pt>
    <dgm:pt modelId="{A929388A-5D3C-42F3-A66B-B1B28615197E}" type="pres">
      <dgm:prSet presAssocID="{FAD27A00-F215-4885-9CAD-23B5C8EEA65F}" presName="linNode" presStyleCnt="0"/>
      <dgm:spPr/>
    </dgm:pt>
    <dgm:pt modelId="{33260D47-9A5D-45A1-8E55-19097890C960}" type="pres">
      <dgm:prSet presAssocID="{FAD27A00-F215-4885-9CAD-23B5C8EEA65F}" presName="parentText" presStyleLbl="node1" presStyleIdx="1" presStyleCnt="3" custLinFactX="0" custLinFactNeighborX="1000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B720AA3-FE67-4DB7-98F1-3F9A0DE7A4F1}" type="pres">
      <dgm:prSet presAssocID="{FAD27A00-F215-4885-9CAD-23B5C8EEA65F}" presName="descendantText" presStyleLbl="alignAccFollowNode1" presStyleIdx="1" presStyleCnt="3" custLinFactX="-3903" custLinFactNeighborX="-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11E5B40-BA67-4AD9-94C2-2B815FC7374D}" type="pres">
      <dgm:prSet presAssocID="{4DABCADB-AF57-4BA8-A76F-2FC324C4D221}" presName="sp" presStyleCnt="0"/>
      <dgm:spPr/>
    </dgm:pt>
    <dgm:pt modelId="{047EC4B4-AE88-47E3-B2F8-54AE4C626413}" type="pres">
      <dgm:prSet presAssocID="{C0B807E3-0493-47C0-A60E-38A7C3A4C4E5}" presName="linNode" presStyleCnt="0"/>
      <dgm:spPr/>
    </dgm:pt>
    <dgm:pt modelId="{E6A06933-3938-4C44-B3E2-4B51B85AB526}" type="pres">
      <dgm:prSet presAssocID="{C0B807E3-0493-47C0-A60E-38A7C3A4C4E5}" presName="parentText" presStyleLbl="node1" presStyleIdx="2" presStyleCnt="3" custLinFactX="0" custLinFactNeighborX="1000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827A00C-B97F-4414-80AF-AD9C64B92B98}" type="pres">
      <dgm:prSet presAssocID="{C0B807E3-0493-47C0-A60E-38A7C3A4C4E5}" presName="descendantText" presStyleLbl="alignAccFollowNode1" presStyleIdx="2" presStyleCnt="3" custLinFactX="-3903" custLinFactNeighborX="-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B5B9428-E948-45D5-ABB8-890B6328366F}" srcId="{580B7DAA-40AF-463E-8FE3-17DFCF20AFE2}" destId="{C0B807E3-0493-47C0-A60E-38A7C3A4C4E5}" srcOrd="2" destOrd="0" parTransId="{13A77B55-A664-42AA-A5CA-CA4878CB3EDD}" sibTransId="{33A95FB7-A0FD-437B-AE57-B1430F79140A}"/>
    <dgm:cxn modelId="{94233BEC-327B-4209-A2AF-994078A71A82}" type="presOf" srcId="{C0B807E3-0493-47C0-A60E-38A7C3A4C4E5}" destId="{E6A06933-3938-4C44-B3E2-4B51B85AB526}" srcOrd="0" destOrd="0" presId="urn:microsoft.com/office/officeart/2005/8/layout/vList5"/>
    <dgm:cxn modelId="{C649B986-60B6-4C57-B354-A7750849C57A}" srcId="{FAD27A00-F215-4885-9CAD-23B5C8EEA65F}" destId="{0A76743E-56EF-4BF6-8ABD-A43D6531219D}" srcOrd="1" destOrd="0" parTransId="{BBC8385F-27A2-448E-B64E-6BFC303F23D3}" sibTransId="{FD4D4A74-83F9-42D1-A3B9-F9F625F17EFD}"/>
    <dgm:cxn modelId="{12F58C74-DE00-481E-8F35-DA939124017B}" srcId="{580B7DAA-40AF-463E-8FE3-17DFCF20AFE2}" destId="{F52652B7-CFB6-4110-A227-621AD532A239}" srcOrd="0" destOrd="0" parTransId="{90F90F33-60DE-4110-8A29-93F887AC1074}" sibTransId="{B907E059-174A-409A-AE2E-EBC9CDC8D802}"/>
    <dgm:cxn modelId="{888DC7E2-11F9-46B7-B2AC-B905C6EC98E3}" type="presOf" srcId="{0A76743E-56EF-4BF6-8ABD-A43D6531219D}" destId="{CB720AA3-FE67-4DB7-98F1-3F9A0DE7A4F1}" srcOrd="0" destOrd="1" presId="urn:microsoft.com/office/officeart/2005/8/layout/vList5"/>
    <dgm:cxn modelId="{06630519-F5A4-4406-8176-7CCC0EFAD473}" srcId="{FAD27A00-F215-4885-9CAD-23B5C8EEA65F}" destId="{808BB3B6-5FA5-46D1-8B0F-30C6D531178F}" srcOrd="0" destOrd="0" parTransId="{34D47C2F-6283-424D-AECE-29D48ACE5B99}" sibTransId="{D4A08918-18BE-4A1A-9005-A6AEB06E9B36}"/>
    <dgm:cxn modelId="{60BC0728-B87C-44AB-8F37-BA1AB8C473DB}" type="presOf" srcId="{FAD27A00-F215-4885-9CAD-23B5C8EEA65F}" destId="{33260D47-9A5D-45A1-8E55-19097890C960}" srcOrd="0" destOrd="0" presId="urn:microsoft.com/office/officeart/2005/8/layout/vList5"/>
    <dgm:cxn modelId="{3894C21C-9DDF-4965-B701-E0291C30058D}" srcId="{C0B807E3-0493-47C0-A60E-38A7C3A4C4E5}" destId="{468FCC76-A01F-42BB-9B15-2C25953A1C5A}" srcOrd="0" destOrd="0" parTransId="{D8C579D7-3685-4965-A437-417D0547859D}" sibTransId="{11ABAAA0-C3E4-4358-AAE7-9826195DEA43}"/>
    <dgm:cxn modelId="{4F9FC02B-F321-43FF-978C-7A140510DAC0}" srcId="{580B7DAA-40AF-463E-8FE3-17DFCF20AFE2}" destId="{FAD27A00-F215-4885-9CAD-23B5C8EEA65F}" srcOrd="1" destOrd="0" parTransId="{1BA4051B-59C4-4FFC-997A-A2B8835E8D65}" sibTransId="{4DABCADB-AF57-4BA8-A76F-2FC324C4D221}"/>
    <dgm:cxn modelId="{6FBCAB08-6669-4D3A-BC5E-E81DB1F58263}" type="presOf" srcId="{3EE30B3B-B3F2-480D-86D5-8C5DFD6240D3}" destId="{AC4B38EC-DA38-48B0-A755-737BF45739FD}" srcOrd="0" destOrd="0" presId="urn:microsoft.com/office/officeart/2005/8/layout/vList5"/>
    <dgm:cxn modelId="{F9A2C93C-5034-40D0-8E33-3DD8A3CB42F1}" type="presOf" srcId="{580B7DAA-40AF-463E-8FE3-17DFCF20AFE2}" destId="{F9111D23-0EE4-43FD-BB4D-EAF31AADEDE0}" srcOrd="0" destOrd="0" presId="urn:microsoft.com/office/officeart/2005/8/layout/vList5"/>
    <dgm:cxn modelId="{2A9561DB-CD7F-438D-9602-21E4B71AE61C}" srcId="{F52652B7-CFB6-4110-A227-621AD532A239}" destId="{3EE30B3B-B3F2-480D-86D5-8C5DFD6240D3}" srcOrd="0" destOrd="0" parTransId="{E775E643-ECE7-461F-9D64-7090F7DAC927}" sibTransId="{B8EFA401-CAC7-430F-A6A9-37A807BF9116}"/>
    <dgm:cxn modelId="{C88F7A96-8CBE-4703-9871-C98255211950}" srcId="{C0B807E3-0493-47C0-A60E-38A7C3A4C4E5}" destId="{4B3510CA-9308-4BAD-8B7D-8B23615F2D70}" srcOrd="1" destOrd="0" parTransId="{250676F2-3610-4670-8364-816D6F060580}" sibTransId="{E0C4B14E-ED34-4BA4-A5E9-903C39D60C2C}"/>
    <dgm:cxn modelId="{EDE0A11F-17B6-4B56-9A81-B8BDB0D200CC}" type="presOf" srcId="{F52652B7-CFB6-4110-A227-621AD532A239}" destId="{E9CAF0DC-883C-4F80-9252-620C6F36DA62}" srcOrd="0" destOrd="0" presId="urn:microsoft.com/office/officeart/2005/8/layout/vList5"/>
    <dgm:cxn modelId="{D3289545-38A5-4B52-868C-0F7CE749AC58}" type="presOf" srcId="{468FCC76-A01F-42BB-9B15-2C25953A1C5A}" destId="{3827A00C-B97F-4414-80AF-AD9C64B92B98}" srcOrd="0" destOrd="0" presId="urn:microsoft.com/office/officeart/2005/8/layout/vList5"/>
    <dgm:cxn modelId="{333313F9-881B-436B-8410-77618A234B1D}" type="presOf" srcId="{4B3510CA-9308-4BAD-8B7D-8B23615F2D70}" destId="{3827A00C-B97F-4414-80AF-AD9C64B92B98}" srcOrd="0" destOrd="1" presId="urn:microsoft.com/office/officeart/2005/8/layout/vList5"/>
    <dgm:cxn modelId="{D98E9B01-8753-486D-929B-D6C69AEA2CFA}" type="presOf" srcId="{808BB3B6-5FA5-46D1-8B0F-30C6D531178F}" destId="{CB720AA3-FE67-4DB7-98F1-3F9A0DE7A4F1}" srcOrd="0" destOrd="0" presId="urn:microsoft.com/office/officeart/2005/8/layout/vList5"/>
    <dgm:cxn modelId="{209AA717-303F-42AB-A779-A4C83076C3E6}" type="presParOf" srcId="{F9111D23-0EE4-43FD-BB4D-EAF31AADEDE0}" destId="{2E8B689C-F99F-4341-8460-C8D4B6E15B77}" srcOrd="0" destOrd="0" presId="urn:microsoft.com/office/officeart/2005/8/layout/vList5"/>
    <dgm:cxn modelId="{27BF458A-9E14-45C6-B541-CA21C52A078B}" type="presParOf" srcId="{2E8B689C-F99F-4341-8460-C8D4B6E15B77}" destId="{E9CAF0DC-883C-4F80-9252-620C6F36DA62}" srcOrd="0" destOrd="0" presId="urn:microsoft.com/office/officeart/2005/8/layout/vList5"/>
    <dgm:cxn modelId="{E31AD674-6E7B-46E9-826F-90AD066E6C1E}" type="presParOf" srcId="{2E8B689C-F99F-4341-8460-C8D4B6E15B77}" destId="{AC4B38EC-DA38-48B0-A755-737BF45739FD}" srcOrd="1" destOrd="0" presId="urn:microsoft.com/office/officeart/2005/8/layout/vList5"/>
    <dgm:cxn modelId="{E26228D9-4B0D-4214-BBFA-E4579141877A}" type="presParOf" srcId="{F9111D23-0EE4-43FD-BB4D-EAF31AADEDE0}" destId="{C157512E-3250-4255-A54A-1B50F59F9F1D}" srcOrd="1" destOrd="0" presId="urn:microsoft.com/office/officeart/2005/8/layout/vList5"/>
    <dgm:cxn modelId="{9806DF7F-A065-4451-A188-D28A51083F42}" type="presParOf" srcId="{F9111D23-0EE4-43FD-BB4D-EAF31AADEDE0}" destId="{A929388A-5D3C-42F3-A66B-B1B28615197E}" srcOrd="2" destOrd="0" presId="urn:microsoft.com/office/officeart/2005/8/layout/vList5"/>
    <dgm:cxn modelId="{76733651-D53D-4805-A8EF-80D1056A8B3F}" type="presParOf" srcId="{A929388A-5D3C-42F3-A66B-B1B28615197E}" destId="{33260D47-9A5D-45A1-8E55-19097890C960}" srcOrd="0" destOrd="0" presId="urn:microsoft.com/office/officeart/2005/8/layout/vList5"/>
    <dgm:cxn modelId="{2BD928CF-0B47-40DB-BB88-BFFDF5E54CD0}" type="presParOf" srcId="{A929388A-5D3C-42F3-A66B-B1B28615197E}" destId="{CB720AA3-FE67-4DB7-98F1-3F9A0DE7A4F1}" srcOrd="1" destOrd="0" presId="urn:microsoft.com/office/officeart/2005/8/layout/vList5"/>
    <dgm:cxn modelId="{3A97BFFE-5447-4F82-B216-F86304AFAC45}" type="presParOf" srcId="{F9111D23-0EE4-43FD-BB4D-EAF31AADEDE0}" destId="{A11E5B40-BA67-4AD9-94C2-2B815FC7374D}" srcOrd="3" destOrd="0" presId="urn:microsoft.com/office/officeart/2005/8/layout/vList5"/>
    <dgm:cxn modelId="{B89855E1-B84C-4CDD-8E20-F5DF4FB64B06}" type="presParOf" srcId="{F9111D23-0EE4-43FD-BB4D-EAF31AADEDE0}" destId="{047EC4B4-AE88-47E3-B2F8-54AE4C626413}" srcOrd="4" destOrd="0" presId="urn:microsoft.com/office/officeart/2005/8/layout/vList5"/>
    <dgm:cxn modelId="{FBC282B9-A6F8-41C2-9E99-FDFD68F6E951}" type="presParOf" srcId="{047EC4B4-AE88-47E3-B2F8-54AE4C626413}" destId="{E6A06933-3938-4C44-B3E2-4B51B85AB526}" srcOrd="0" destOrd="0" presId="urn:microsoft.com/office/officeart/2005/8/layout/vList5"/>
    <dgm:cxn modelId="{5F758607-3FA5-4B9D-A9CC-DE98210EC028}" type="presParOf" srcId="{047EC4B4-AE88-47E3-B2F8-54AE4C626413}" destId="{3827A00C-B97F-4414-80AF-AD9C64B92B98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881253B-330E-4576-A481-FF423217D518}" type="doc">
      <dgm:prSet loTypeId="urn:diagrams.loki3.com/Bracke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4682F08-C837-4668-877B-B5620B6A7148}">
      <dgm:prSet phldrT="[Text]" custT="1"/>
      <dgm:spPr/>
      <dgm:t>
        <a:bodyPr/>
        <a:lstStyle/>
        <a:p>
          <a:pPr algn="ctr"/>
          <a:r>
            <a:rPr lang="fa-IR" sz="2000" b="1" dirty="0" smtClean="0">
              <a:solidFill>
                <a:srgbClr val="002060"/>
              </a:solidFill>
              <a:cs typeface="B Titr" panose="00000700000000000000" pitchFamily="2" charset="-78"/>
            </a:rPr>
            <a:t>چک</a:t>
          </a:r>
          <a:endParaRPr lang="en-US" sz="2000" b="1" dirty="0">
            <a:solidFill>
              <a:srgbClr val="002060"/>
            </a:solidFill>
            <a:cs typeface="B Titr" panose="00000700000000000000" pitchFamily="2" charset="-78"/>
          </a:endParaRPr>
        </a:p>
      </dgm:t>
    </dgm:pt>
    <dgm:pt modelId="{38C533E9-EC50-4277-A462-540205358C70}" type="parTrans" cxnId="{002AA8C0-FA06-4BA8-8D74-459F9E0DC502}">
      <dgm:prSet/>
      <dgm:spPr/>
      <dgm:t>
        <a:bodyPr/>
        <a:lstStyle/>
        <a:p>
          <a:endParaRPr lang="en-US"/>
        </a:p>
      </dgm:t>
    </dgm:pt>
    <dgm:pt modelId="{3F49A159-2BD6-4FA8-A9B4-F1351C4373E4}" type="sibTrans" cxnId="{002AA8C0-FA06-4BA8-8D74-459F9E0DC502}">
      <dgm:prSet/>
      <dgm:spPr/>
      <dgm:t>
        <a:bodyPr/>
        <a:lstStyle/>
        <a:p>
          <a:endParaRPr lang="en-US"/>
        </a:p>
      </dgm:t>
    </dgm:pt>
    <dgm:pt modelId="{EBE10637-D820-4E43-800E-154B2BA61236}">
      <dgm:prSet phldrT="[Text]" custT="1"/>
      <dgm:spPr/>
      <dgm:t>
        <a:bodyPr/>
        <a:lstStyle/>
        <a:p>
          <a:pPr rtl="1"/>
          <a:r>
            <a:rPr lang="fa-IR" sz="1800" b="1" dirty="0" smtClean="0">
              <a:solidFill>
                <a:schemeClr val="tx1"/>
              </a:solidFill>
              <a:cs typeface="B Nazanin" panose="00000400000000000000" pitchFamily="2" charset="-78"/>
            </a:rPr>
            <a:t>چک دیجیتالی                چک الکترونیکی با امضای دیجیتالی امن.</a:t>
          </a:r>
          <a:endParaRPr lang="en-US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72209B4-D367-40DF-905D-8FEE3C5CED46}" type="parTrans" cxnId="{4070AD20-5C28-4E50-913F-8F0D704A82AD}">
      <dgm:prSet/>
      <dgm:spPr/>
      <dgm:t>
        <a:bodyPr/>
        <a:lstStyle/>
        <a:p>
          <a:endParaRPr lang="en-US"/>
        </a:p>
      </dgm:t>
    </dgm:pt>
    <dgm:pt modelId="{D41E2CDA-E3C5-44C5-A661-43FC1804E32A}" type="sibTrans" cxnId="{4070AD20-5C28-4E50-913F-8F0D704A82AD}">
      <dgm:prSet/>
      <dgm:spPr/>
      <dgm:t>
        <a:bodyPr/>
        <a:lstStyle/>
        <a:p>
          <a:endParaRPr lang="en-US"/>
        </a:p>
      </dgm:t>
    </dgm:pt>
    <dgm:pt modelId="{3C85CD31-E0F4-4FAC-BB88-CB0943DFBE0E}">
      <dgm:prSet phldrT="[Text]" custT="1"/>
      <dgm:spPr/>
      <dgm:t>
        <a:bodyPr/>
        <a:lstStyle/>
        <a:p>
          <a:pPr algn="justLow" rtl="1"/>
          <a:r>
            <a:rPr lang="fa-IR" sz="2000" b="1" dirty="0" smtClean="0">
              <a:solidFill>
                <a:srgbClr val="002060"/>
              </a:solidFill>
              <a:cs typeface="B Titr" panose="00000700000000000000" pitchFamily="2" charset="-78"/>
            </a:rPr>
            <a:t>سیستم‌های پرداخت و ارایه صورتحساب الکترونیکی</a:t>
          </a:r>
          <a:endParaRPr lang="en-US" sz="2000" b="1" dirty="0">
            <a:solidFill>
              <a:srgbClr val="002060"/>
            </a:solidFill>
            <a:cs typeface="B Titr" panose="00000700000000000000" pitchFamily="2" charset="-78"/>
          </a:endParaRPr>
        </a:p>
      </dgm:t>
    </dgm:pt>
    <dgm:pt modelId="{29A43DAC-0C6A-41F9-B069-C7FF89818480}" type="parTrans" cxnId="{4D566871-2DE0-463A-A374-8267DC14838D}">
      <dgm:prSet/>
      <dgm:spPr/>
      <dgm:t>
        <a:bodyPr/>
        <a:lstStyle/>
        <a:p>
          <a:endParaRPr lang="en-US"/>
        </a:p>
      </dgm:t>
    </dgm:pt>
    <dgm:pt modelId="{FCADE468-D1E6-4B5F-89B7-0C7F9813E2E5}" type="sibTrans" cxnId="{4D566871-2DE0-463A-A374-8267DC14838D}">
      <dgm:prSet/>
      <dgm:spPr/>
      <dgm:t>
        <a:bodyPr/>
        <a:lstStyle/>
        <a:p>
          <a:endParaRPr lang="en-US"/>
        </a:p>
      </dgm:t>
    </dgm:pt>
    <dgm:pt modelId="{F5E96400-14E6-4C53-AA4B-DFCD3A388F61}">
      <dgm:prSet phldrT="[Text]" custT="1"/>
      <dgm:spPr/>
      <dgm:t>
        <a:bodyPr/>
        <a:lstStyle/>
        <a:p>
          <a:pPr algn="justLow" rtl="1"/>
          <a:r>
            <a:rPr lang="fa-IR" sz="1800" b="1" dirty="0" smtClean="0">
              <a:solidFill>
                <a:schemeClr val="tx1"/>
              </a:solidFill>
              <a:cs typeface="B Nazanin" panose="00000400000000000000" pitchFamily="2" charset="-78"/>
            </a:rPr>
            <a:t>پرداخت الکترونیکی‌های خرید کالاها یا خدمات به صورت آنلاین و از فروشگاه‌های فیزیکی را پس از رویداد خود پشتیبانی می‌کند. </a:t>
          </a:r>
          <a:endParaRPr lang="en-US" sz="1800" b="1" dirty="0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32977268-3EC2-4D3A-A01A-4D7D84680AA8}" type="parTrans" cxnId="{78C3B9E9-C544-4AB0-BB56-78DA21196B18}">
      <dgm:prSet/>
      <dgm:spPr/>
      <dgm:t>
        <a:bodyPr/>
        <a:lstStyle/>
        <a:p>
          <a:endParaRPr lang="en-US"/>
        </a:p>
      </dgm:t>
    </dgm:pt>
    <dgm:pt modelId="{CA5A1985-E189-48B4-907C-F6217F370A1F}" type="sibTrans" cxnId="{78C3B9E9-C544-4AB0-BB56-78DA21196B18}">
      <dgm:prSet/>
      <dgm:spPr/>
      <dgm:t>
        <a:bodyPr/>
        <a:lstStyle/>
        <a:p>
          <a:endParaRPr lang="en-US"/>
        </a:p>
      </dgm:t>
    </dgm:pt>
    <dgm:pt modelId="{0B419F32-ACDF-4F34-9344-D50578AE1BB4}">
      <dgm:prSet phldrT="[Text]" custT="1"/>
      <dgm:spPr/>
      <dgm:t>
        <a:bodyPr/>
        <a:lstStyle/>
        <a:p>
          <a:pPr algn="r" rtl="1"/>
          <a:r>
            <a:rPr lang="fa-IR" sz="1800" b="1" dirty="0" smtClean="0">
              <a:solidFill>
                <a:schemeClr val="tx1"/>
              </a:solidFill>
              <a:cs typeface="B Nazanin" panose="00000400000000000000" pitchFamily="2" charset="-78"/>
            </a:rPr>
            <a:t>مانند        </a:t>
          </a:r>
          <a:r>
            <a:rPr lang="en-US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MSNBill</a:t>
          </a:r>
          <a:endParaRPr lang="en-US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FD94200-9C61-4DD5-9A05-1098916BE42F}" type="parTrans" cxnId="{3AD15657-C42A-42CA-A5B4-3ECBFF5230A2}">
      <dgm:prSet/>
      <dgm:spPr/>
      <dgm:t>
        <a:bodyPr/>
        <a:lstStyle/>
        <a:p>
          <a:endParaRPr lang="en-US"/>
        </a:p>
      </dgm:t>
    </dgm:pt>
    <dgm:pt modelId="{FE98D4A0-9A18-42C5-B2B3-BD3A4052ECA1}" type="sibTrans" cxnId="{3AD15657-C42A-42CA-A5B4-3ECBFF5230A2}">
      <dgm:prSet/>
      <dgm:spPr/>
      <dgm:t>
        <a:bodyPr/>
        <a:lstStyle/>
        <a:p>
          <a:endParaRPr lang="en-US"/>
        </a:p>
      </dgm:t>
    </dgm:pt>
    <dgm:pt modelId="{4256C230-0B95-430D-97E9-05001AD2CF79}">
      <dgm:prSet phldrT="[Text]" custT="1"/>
      <dgm:spPr/>
      <dgm:t>
        <a:bodyPr/>
        <a:lstStyle/>
        <a:p>
          <a:pPr rtl="1"/>
          <a:r>
            <a:rPr lang="fa-IR" sz="1800" b="1" dirty="0" smtClean="0">
              <a:solidFill>
                <a:schemeClr val="tx1"/>
              </a:solidFill>
              <a:cs typeface="B Nazanin" panose="00000400000000000000" pitchFamily="2" charset="-78"/>
            </a:rPr>
            <a:t> مانند     </a:t>
          </a:r>
          <a:r>
            <a:rPr lang="en-US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Echeck</a:t>
          </a:r>
          <a:endParaRPr lang="en-US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4EFD75E-EF88-4C70-B1DA-920FC3961C87}" type="parTrans" cxnId="{6D21F571-1ABE-4A00-A721-A27F131485A2}">
      <dgm:prSet/>
      <dgm:spPr/>
      <dgm:t>
        <a:bodyPr/>
        <a:lstStyle/>
        <a:p>
          <a:endParaRPr lang="en-US"/>
        </a:p>
      </dgm:t>
    </dgm:pt>
    <dgm:pt modelId="{4A0054AE-8D6F-4E39-A726-1E8728FF2757}" type="sibTrans" cxnId="{6D21F571-1ABE-4A00-A721-A27F131485A2}">
      <dgm:prSet/>
      <dgm:spPr/>
      <dgm:t>
        <a:bodyPr/>
        <a:lstStyle/>
        <a:p>
          <a:endParaRPr lang="en-US"/>
        </a:p>
      </dgm:t>
    </dgm:pt>
    <dgm:pt modelId="{8355A374-07AE-4F67-B16C-ACFAB8264538}" type="pres">
      <dgm:prSet presAssocID="{3881253B-330E-4576-A481-FF423217D51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2E3674B-30E4-4080-B873-77E33692D3AF}" type="pres">
      <dgm:prSet presAssocID="{54682F08-C837-4668-877B-B5620B6A7148}" presName="linNode" presStyleCnt="0"/>
      <dgm:spPr/>
    </dgm:pt>
    <dgm:pt modelId="{1D58AB49-96B2-4C23-9F7F-76CCBF71276E}" type="pres">
      <dgm:prSet presAssocID="{54682F08-C837-4668-877B-B5620B6A7148}" presName="parTx" presStyleLbl="revTx" presStyleIdx="0" presStyleCnt="2" custLinFactX="243704" custLinFactNeighborX="3000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E7A373-2743-4FC2-A9D2-C4B82ECF7F7C}" type="pres">
      <dgm:prSet presAssocID="{54682F08-C837-4668-877B-B5620B6A7148}" presName="bracket" presStyleLbl="parChTrans1D1" presStyleIdx="0" presStyleCnt="2" custAng="10800000" custLinFactX="600000" custLinFactNeighborX="675926" custLinFactNeighborY="7532"/>
      <dgm:spPr/>
    </dgm:pt>
    <dgm:pt modelId="{C01D91CB-7516-43D6-98C1-AD4C51EABC82}" type="pres">
      <dgm:prSet presAssocID="{54682F08-C837-4668-877B-B5620B6A7148}" presName="spH" presStyleCnt="0"/>
      <dgm:spPr/>
    </dgm:pt>
    <dgm:pt modelId="{097D5F0E-DE80-4F43-B1C2-2C6186B09E60}" type="pres">
      <dgm:prSet presAssocID="{54682F08-C837-4668-877B-B5620B6A7148}" presName="desTx" presStyleLbl="node1" presStyleIdx="0" presStyleCnt="2" custLinFactX="-44118" custLinFactNeighborX="-100000" custLinFactNeighborY="660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1B8BC7C-0761-4A80-AAD3-D4B9902F1B6C}" type="pres">
      <dgm:prSet presAssocID="{3F49A159-2BD6-4FA8-A9B4-F1351C4373E4}" presName="spV" presStyleCnt="0"/>
      <dgm:spPr/>
    </dgm:pt>
    <dgm:pt modelId="{72154905-5E14-4BDC-A3F9-A8551BECFB20}" type="pres">
      <dgm:prSet presAssocID="{3C85CD31-E0F4-4FAC-BB88-CB0943DFBE0E}" presName="linNode" presStyleCnt="0"/>
      <dgm:spPr/>
    </dgm:pt>
    <dgm:pt modelId="{DFBD4502-716A-40EC-8D88-0151EA0BC542}" type="pres">
      <dgm:prSet presAssocID="{3C85CD31-E0F4-4FAC-BB88-CB0943DFBE0E}" presName="parTx" presStyleLbl="revTx" presStyleIdx="1" presStyleCnt="2" custLinFactX="244098" custLinFactNeighborX="3000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7E4B9D8-A1AA-4B62-AA53-8C0DFDDA9D62}" type="pres">
      <dgm:prSet presAssocID="{3C85CD31-E0F4-4FAC-BB88-CB0943DFBE0E}" presName="bracket" presStyleLbl="parChTrans1D1" presStyleIdx="1" presStyleCnt="2" custAng="10800000" custLinFactX="600000" custLinFactNeighborX="679275"/>
      <dgm:spPr/>
    </dgm:pt>
    <dgm:pt modelId="{C7DA7DAD-A0A9-44F8-8F11-82478349B44B}" type="pres">
      <dgm:prSet presAssocID="{3C85CD31-E0F4-4FAC-BB88-CB0943DFBE0E}" presName="spH" presStyleCnt="0"/>
      <dgm:spPr/>
    </dgm:pt>
    <dgm:pt modelId="{F7B42F1F-FD24-4D94-91D8-296CB2F325B2}" type="pres">
      <dgm:prSet presAssocID="{3C85CD31-E0F4-4FAC-BB88-CB0943DFBE0E}" presName="desTx" presStyleLbl="node1" presStyleIdx="1" presStyleCnt="2" custLinFactX="-45481" custLinFactNeighborX="-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D21F571-1ABE-4A00-A721-A27F131485A2}" srcId="{54682F08-C837-4668-877B-B5620B6A7148}" destId="{4256C230-0B95-430D-97E9-05001AD2CF79}" srcOrd="1" destOrd="0" parTransId="{74EFD75E-EF88-4C70-B1DA-920FC3961C87}" sibTransId="{4A0054AE-8D6F-4E39-A726-1E8728FF2757}"/>
    <dgm:cxn modelId="{F2ABEF61-B602-493A-9C9C-DB64CAD620D6}" type="presOf" srcId="{4256C230-0B95-430D-97E9-05001AD2CF79}" destId="{097D5F0E-DE80-4F43-B1C2-2C6186B09E60}" srcOrd="0" destOrd="1" presId="urn:diagrams.loki3.com/BracketList"/>
    <dgm:cxn modelId="{4070AD20-5C28-4E50-913F-8F0D704A82AD}" srcId="{54682F08-C837-4668-877B-B5620B6A7148}" destId="{EBE10637-D820-4E43-800E-154B2BA61236}" srcOrd="0" destOrd="0" parTransId="{472209B4-D367-40DF-905D-8FEE3C5CED46}" sibTransId="{D41E2CDA-E3C5-44C5-A661-43FC1804E32A}"/>
    <dgm:cxn modelId="{4708ECCE-2BA3-4AEC-B49D-4E2D369ED9C3}" type="presOf" srcId="{54682F08-C837-4668-877B-B5620B6A7148}" destId="{1D58AB49-96B2-4C23-9F7F-76CCBF71276E}" srcOrd="0" destOrd="0" presId="urn:diagrams.loki3.com/BracketList"/>
    <dgm:cxn modelId="{3FA0CE4F-5462-4FC2-B239-526B0D9FF9CA}" type="presOf" srcId="{3C85CD31-E0F4-4FAC-BB88-CB0943DFBE0E}" destId="{DFBD4502-716A-40EC-8D88-0151EA0BC542}" srcOrd="0" destOrd="0" presId="urn:diagrams.loki3.com/BracketList"/>
    <dgm:cxn modelId="{4D566871-2DE0-463A-A374-8267DC14838D}" srcId="{3881253B-330E-4576-A481-FF423217D518}" destId="{3C85CD31-E0F4-4FAC-BB88-CB0943DFBE0E}" srcOrd="1" destOrd="0" parTransId="{29A43DAC-0C6A-41F9-B069-C7FF89818480}" sibTransId="{FCADE468-D1E6-4B5F-89B7-0C7F9813E2E5}"/>
    <dgm:cxn modelId="{BC83295E-C802-47C3-827E-DCBB396614F2}" type="presOf" srcId="{0B419F32-ACDF-4F34-9344-D50578AE1BB4}" destId="{F7B42F1F-FD24-4D94-91D8-296CB2F325B2}" srcOrd="0" destOrd="1" presId="urn:diagrams.loki3.com/BracketList"/>
    <dgm:cxn modelId="{002AA8C0-FA06-4BA8-8D74-459F9E0DC502}" srcId="{3881253B-330E-4576-A481-FF423217D518}" destId="{54682F08-C837-4668-877B-B5620B6A7148}" srcOrd="0" destOrd="0" parTransId="{38C533E9-EC50-4277-A462-540205358C70}" sibTransId="{3F49A159-2BD6-4FA8-A9B4-F1351C4373E4}"/>
    <dgm:cxn modelId="{78C3B9E9-C544-4AB0-BB56-78DA21196B18}" srcId="{3C85CD31-E0F4-4FAC-BB88-CB0943DFBE0E}" destId="{F5E96400-14E6-4C53-AA4B-DFCD3A388F61}" srcOrd="0" destOrd="0" parTransId="{32977268-3EC2-4D3A-A01A-4D7D84680AA8}" sibTransId="{CA5A1985-E189-48B4-907C-F6217F370A1F}"/>
    <dgm:cxn modelId="{3AD15657-C42A-42CA-A5B4-3ECBFF5230A2}" srcId="{3C85CD31-E0F4-4FAC-BB88-CB0943DFBE0E}" destId="{0B419F32-ACDF-4F34-9344-D50578AE1BB4}" srcOrd="1" destOrd="0" parTransId="{7FD94200-9C61-4DD5-9A05-1098916BE42F}" sibTransId="{FE98D4A0-9A18-42C5-B2B3-BD3A4052ECA1}"/>
    <dgm:cxn modelId="{5EDA192E-94AD-40DC-B964-389272396CC2}" type="presOf" srcId="{F5E96400-14E6-4C53-AA4B-DFCD3A388F61}" destId="{F7B42F1F-FD24-4D94-91D8-296CB2F325B2}" srcOrd="0" destOrd="0" presId="urn:diagrams.loki3.com/BracketList"/>
    <dgm:cxn modelId="{FEF00E3C-E586-42BB-A813-1818C27B5026}" type="presOf" srcId="{EBE10637-D820-4E43-800E-154B2BA61236}" destId="{097D5F0E-DE80-4F43-B1C2-2C6186B09E60}" srcOrd="0" destOrd="0" presId="urn:diagrams.loki3.com/BracketList"/>
    <dgm:cxn modelId="{8AA30F31-952A-430B-95CB-1BF7460C5BBE}" type="presOf" srcId="{3881253B-330E-4576-A481-FF423217D518}" destId="{8355A374-07AE-4F67-B16C-ACFAB8264538}" srcOrd="0" destOrd="0" presId="urn:diagrams.loki3.com/BracketList"/>
    <dgm:cxn modelId="{63E37487-0909-46E9-A06F-51D58E64568E}" type="presParOf" srcId="{8355A374-07AE-4F67-B16C-ACFAB8264538}" destId="{D2E3674B-30E4-4080-B873-77E33692D3AF}" srcOrd="0" destOrd="0" presId="urn:diagrams.loki3.com/BracketList"/>
    <dgm:cxn modelId="{76502594-71D8-4CFB-BF04-091BDC768362}" type="presParOf" srcId="{D2E3674B-30E4-4080-B873-77E33692D3AF}" destId="{1D58AB49-96B2-4C23-9F7F-76CCBF71276E}" srcOrd="0" destOrd="0" presId="urn:diagrams.loki3.com/BracketList"/>
    <dgm:cxn modelId="{A98D2A61-6792-4D00-B554-7734CCE177EB}" type="presParOf" srcId="{D2E3674B-30E4-4080-B873-77E33692D3AF}" destId="{12E7A373-2743-4FC2-A9D2-C4B82ECF7F7C}" srcOrd="1" destOrd="0" presId="urn:diagrams.loki3.com/BracketList"/>
    <dgm:cxn modelId="{61838C9D-CBF6-4924-A757-DBE8CB5CA6AC}" type="presParOf" srcId="{D2E3674B-30E4-4080-B873-77E33692D3AF}" destId="{C01D91CB-7516-43D6-98C1-AD4C51EABC82}" srcOrd="2" destOrd="0" presId="urn:diagrams.loki3.com/BracketList"/>
    <dgm:cxn modelId="{5883C258-95D6-49F4-8B44-1AC80AC66739}" type="presParOf" srcId="{D2E3674B-30E4-4080-B873-77E33692D3AF}" destId="{097D5F0E-DE80-4F43-B1C2-2C6186B09E60}" srcOrd="3" destOrd="0" presId="urn:diagrams.loki3.com/BracketList"/>
    <dgm:cxn modelId="{B808BE71-FB95-461A-B08E-E53A0A42BA0F}" type="presParOf" srcId="{8355A374-07AE-4F67-B16C-ACFAB8264538}" destId="{11B8BC7C-0761-4A80-AAD3-D4B9902F1B6C}" srcOrd="1" destOrd="0" presId="urn:diagrams.loki3.com/BracketList"/>
    <dgm:cxn modelId="{784BA1E7-C637-4F16-8649-C9DBDCAD5B85}" type="presParOf" srcId="{8355A374-07AE-4F67-B16C-ACFAB8264538}" destId="{72154905-5E14-4BDC-A3F9-A8551BECFB20}" srcOrd="2" destOrd="0" presId="urn:diagrams.loki3.com/BracketList"/>
    <dgm:cxn modelId="{FD1D6AE7-7D1E-4CA3-A296-E1CB8AD93998}" type="presParOf" srcId="{72154905-5E14-4BDC-A3F9-A8551BECFB20}" destId="{DFBD4502-716A-40EC-8D88-0151EA0BC542}" srcOrd="0" destOrd="0" presId="urn:diagrams.loki3.com/BracketList"/>
    <dgm:cxn modelId="{EBB12F9C-4B22-4452-8FE9-0E7B4640DEB4}" type="presParOf" srcId="{72154905-5E14-4BDC-A3F9-A8551BECFB20}" destId="{F7E4B9D8-A1AA-4B62-AA53-8C0DFDDA9D62}" srcOrd="1" destOrd="0" presId="urn:diagrams.loki3.com/BracketList"/>
    <dgm:cxn modelId="{AA8A75EB-BBD1-4972-8045-F359BCFB3B56}" type="presParOf" srcId="{72154905-5E14-4BDC-A3F9-A8551BECFB20}" destId="{C7DA7DAD-A0A9-44F8-8F11-82478349B44B}" srcOrd="2" destOrd="0" presId="urn:diagrams.loki3.com/BracketList"/>
    <dgm:cxn modelId="{D67824CF-E156-4226-B931-B1FA106D2C54}" type="presParOf" srcId="{72154905-5E14-4BDC-A3F9-A8551BECFB20}" destId="{F7B42F1F-FD24-4D94-91D8-296CB2F325B2}" srcOrd="3" destOrd="0" presId="urn:diagrams.loki3.com/Bracket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FFDB09-C82F-432D-9315-BE2329AEC058}">
      <dsp:nvSpPr>
        <dsp:cNvPr id="0" name=""/>
        <dsp:cNvSpPr/>
      </dsp:nvSpPr>
      <dsp:spPr>
        <a:xfrm>
          <a:off x="0" y="3840714"/>
          <a:ext cx="8229600" cy="1260608"/>
        </a:xfrm>
        <a:prstGeom prst="rect">
          <a:avLst/>
        </a:prstGeom>
        <a:solidFill>
          <a:schemeClr val="accent6">
            <a:shade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kern="1200" dirty="0" smtClean="0"/>
            <a:t>سیستم پرداخت تراز انباشته</a:t>
          </a:r>
          <a:endParaRPr lang="en-US" sz="2400" kern="1200" dirty="0"/>
        </a:p>
      </dsp:txBody>
      <dsp:txXfrm>
        <a:off x="0" y="3840714"/>
        <a:ext cx="8229600" cy="680728"/>
      </dsp:txXfrm>
    </dsp:sp>
    <dsp:sp modelId="{7BF7E22F-4F6E-42CB-A14C-9B210F24787E}">
      <dsp:nvSpPr>
        <dsp:cNvPr id="0" name=""/>
        <dsp:cNvSpPr/>
      </dsp:nvSpPr>
      <dsp:spPr>
        <a:xfrm>
          <a:off x="0" y="4496231"/>
          <a:ext cx="8229600" cy="579879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lvl="0" algn="justLow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b="1" kern="1200" dirty="0" smtClean="0">
              <a:latin typeface="Times New Roman" panose="02020603050405020304" pitchFamily="18" charset="0"/>
              <a:cs typeface="B Nazanin" panose="00000400000000000000" pitchFamily="2" charset="-78"/>
            </a:rPr>
            <a:t>خرید ریز پرداخت‌ها را به عنوان یک مقدار بدهی که باید به صورت دوره‌ای بر روی کارت اعتباری یا قبض‌های تلفن پرداخته شود، انباشته می‌کند. مانند           </a:t>
          </a:r>
          <a:r>
            <a:rPr lang="en-US" sz="1800" b="1" kern="1200" dirty="0" smtClean="0">
              <a:latin typeface="Times New Roman" panose="02020603050405020304" pitchFamily="18" charset="0"/>
              <a:cs typeface="B Nazanin" panose="00000400000000000000" pitchFamily="2" charset="-78"/>
            </a:rPr>
            <a:t>  </a:t>
          </a:r>
          <a:r>
            <a:rPr lang="fa-IR" sz="1800" b="1" kern="1200" dirty="0" smtClean="0">
              <a:latin typeface="Times New Roman" panose="02020603050405020304" pitchFamily="18" charset="0"/>
              <a:cs typeface="B Nazanin" panose="00000400000000000000" pitchFamily="2" charset="-78"/>
            </a:rPr>
            <a:t>  </a:t>
          </a:r>
          <a:r>
            <a:rPr lang="en-US" sz="1800" b="1" kern="1200" dirty="0" err="1" smtClean="0">
              <a:latin typeface="Times New Roman" panose="02020603050405020304" pitchFamily="18" charset="0"/>
              <a:cs typeface="B Nazanin" panose="00000400000000000000" pitchFamily="2" charset="-78"/>
            </a:rPr>
            <a:t>paymentone</a:t>
          </a:r>
          <a:r>
            <a:rPr lang="en-US" sz="1800" b="1" kern="1200" dirty="0" smtClean="0">
              <a:latin typeface="Times New Roman" panose="02020603050405020304" pitchFamily="18" charset="0"/>
              <a:cs typeface="B Nazanin" panose="00000400000000000000" pitchFamily="2" charset="-78"/>
            </a:rPr>
            <a:t>  </a:t>
          </a:r>
          <a:endParaRPr lang="en-US" sz="1800" b="1" kern="1200" dirty="0">
            <a:latin typeface="Times New Roman" panose="02020603050405020304" pitchFamily="18" charset="0"/>
            <a:cs typeface="B Nazanin" panose="00000400000000000000" pitchFamily="2" charset="-78"/>
          </a:endParaRPr>
        </a:p>
      </dsp:txBody>
      <dsp:txXfrm>
        <a:off x="0" y="4496231"/>
        <a:ext cx="8229600" cy="579879"/>
      </dsp:txXfrm>
    </dsp:sp>
    <dsp:sp modelId="{73372B1D-3D67-4C9B-95BB-0EC79A1077DF}">
      <dsp:nvSpPr>
        <dsp:cNvPr id="0" name=""/>
        <dsp:cNvSpPr/>
      </dsp:nvSpPr>
      <dsp:spPr>
        <a:xfrm rot="10800000">
          <a:off x="0" y="1920808"/>
          <a:ext cx="8229600" cy="1938815"/>
        </a:xfrm>
        <a:prstGeom prst="upArrowCallout">
          <a:avLst/>
        </a:prstGeom>
        <a:solidFill>
          <a:schemeClr val="accent6">
            <a:shade val="80000"/>
            <a:hueOff val="0"/>
            <a:satOff val="-16910"/>
            <a:lumOff val="1690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کیف پول دیجیتالی: با حذف نیاز خریداران به ورود مکرر اطلاعات کارت اعتباری و نشانی خود در هر بار خرید</a:t>
          </a:r>
          <a:endParaRPr lang="en-US" sz="18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10800000">
        <a:off x="0" y="1920808"/>
        <a:ext cx="8229600" cy="680524"/>
      </dsp:txXfrm>
    </dsp:sp>
    <dsp:sp modelId="{7060106C-27E1-4BEC-811F-AA0922AA16F0}">
      <dsp:nvSpPr>
        <dsp:cNvPr id="0" name=""/>
        <dsp:cNvSpPr/>
      </dsp:nvSpPr>
      <dsp:spPr>
        <a:xfrm>
          <a:off x="0" y="2601332"/>
          <a:ext cx="8229600" cy="579705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lvl="0" algn="justLow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b="1" kern="1200" dirty="0" smtClean="0">
              <a:cs typeface="B Nazanin" panose="00000400000000000000" pitchFamily="2" charset="-78"/>
            </a:rPr>
            <a:t>به طور ایمن اطلاعات کارت اعتباری و شناسایی دارنده کارت را ذخیره می‌کند و اطلاعات را در پیشخوان صندوق یک سایت تجارت الکترونیک ذخیره می‌کند. مانند       </a:t>
          </a:r>
          <a:r>
            <a:rPr lang="en-US" sz="1800" b="1" kern="1200" dirty="0" smtClean="0">
              <a:cs typeface="B Nazanin" panose="00000400000000000000" pitchFamily="2" charset="-78"/>
            </a:rPr>
            <a:t>    </a:t>
          </a:r>
          <a:r>
            <a:rPr lang="fa-IR" sz="1800" b="1" kern="1200" dirty="0" smtClean="0">
              <a:cs typeface="B Nazanin" panose="00000400000000000000" pitchFamily="2" charset="-78"/>
            </a:rPr>
            <a:t>   </a:t>
          </a:r>
          <a:r>
            <a:rPr lang="en-US" sz="1800" b="1" kern="1200" dirty="0" err="1" smtClean="0">
              <a:latin typeface="Times New Roman" panose="02020603050405020304" pitchFamily="18" charset="0"/>
              <a:cs typeface="B Nazanin" panose="00000400000000000000" pitchFamily="2" charset="-78"/>
            </a:rPr>
            <a:t>Mastercard-MSNwallet</a:t>
          </a:r>
          <a:endParaRPr lang="en-US" sz="1800" b="1" kern="1200" dirty="0">
            <a:latin typeface="Times New Roman" panose="02020603050405020304" pitchFamily="18" charset="0"/>
            <a:cs typeface="B Nazanin" panose="00000400000000000000" pitchFamily="2" charset="-78"/>
          </a:endParaRPr>
        </a:p>
      </dsp:txBody>
      <dsp:txXfrm>
        <a:off x="0" y="2601332"/>
        <a:ext cx="8229600" cy="579705"/>
      </dsp:txXfrm>
    </dsp:sp>
    <dsp:sp modelId="{ECB1E343-3126-4ED3-9EDB-A9B48CF65FC1}">
      <dsp:nvSpPr>
        <dsp:cNvPr id="0" name=""/>
        <dsp:cNvSpPr/>
      </dsp:nvSpPr>
      <dsp:spPr>
        <a:xfrm rot="10800000">
          <a:off x="0" y="901"/>
          <a:ext cx="8229600" cy="1938815"/>
        </a:xfrm>
        <a:prstGeom prst="upArrowCallout">
          <a:avLst/>
        </a:prstGeom>
        <a:solidFill>
          <a:schemeClr val="accent6">
            <a:shade val="80000"/>
            <a:hueOff val="0"/>
            <a:satOff val="-33821"/>
            <a:lumOff val="338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b="1" kern="1200" dirty="0" smtClean="0">
              <a:cs typeface="B Nazanin" panose="00000400000000000000" pitchFamily="2" charset="-78"/>
            </a:rPr>
            <a:t>کارت اعتباری: 80 درصد پرداخت‌های آنلاین در ایالات متحده و 50 درصد خارج از آمریکا.</a:t>
          </a:r>
          <a:endParaRPr lang="en-US" sz="2000" kern="1200" dirty="0"/>
        </a:p>
      </dsp:txBody>
      <dsp:txXfrm rot="-10800000">
        <a:off x="0" y="901"/>
        <a:ext cx="8229600" cy="680524"/>
      </dsp:txXfrm>
    </dsp:sp>
    <dsp:sp modelId="{DB17F3CA-54C2-4B59-960C-A32ECC385EBA}">
      <dsp:nvSpPr>
        <dsp:cNvPr id="0" name=""/>
        <dsp:cNvSpPr/>
      </dsp:nvSpPr>
      <dsp:spPr>
        <a:xfrm>
          <a:off x="0" y="546145"/>
          <a:ext cx="8229600" cy="850266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lvl="0" algn="justLow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b="1" kern="1200" dirty="0" smtClean="0">
              <a:solidFill>
                <a:schemeClr val="tx1"/>
              </a:solidFill>
              <a:cs typeface="B Nazanin" panose="00000400000000000000" pitchFamily="2" charset="-78"/>
            </a:rPr>
            <a:t>آن‌ها کارت‌های اعتباری را برای بازرگانان و مصرف‌کنندگان ایمن و راحت‌تر می‌سازد، از طریق ساز و کارهایی کارت اعتباری خریدار را تصدیق می‌کنند.  مانند                  ‌</a:t>
          </a:r>
          <a:r>
            <a:rPr lang="en-US" sz="18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echarge</a:t>
          </a:r>
          <a:endParaRPr lang="en-US" sz="1800" kern="1200" dirty="0">
            <a:solidFill>
              <a:schemeClr val="tx1"/>
            </a:solidFill>
          </a:endParaRPr>
        </a:p>
      </dsp:txBody>
      <dsp:txXfrm>
        <a:off x="0" y="546145"/>
        <a:ext cx="8229600" cy="85026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4B38EC-DA38-48B0-A755-737BF45739FD}">
      <dsp:nvSpPr>
        <dsp:cNvPr id="0" name=""/>
        <dsp:cNvSpPr/>
      </dsp:nvSpPr>
      <dsp:spPr>
        <a:xfrm rot="5400000">
          <a:off x="2255901" y="-2122947"/>
          <a:ext cx="1047750" cy="5559552"/>
        </a:xfrm>
        <a:prstGeom prst="round2Same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justLow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a-IR" altLang="en-US" sz="1800" b="1" kern="1200" dirty="0" smtClean="0">
              <a:cs typeface="B Nazanin" panose="00000400000000000000" pitchFamily="2" charset="-78"/>
            </a:rPr>
            <a:t>مصرف کنندگان را قادر می‌سازد تا پرداخت‌های آتی به بازرگانان را براساس ارزش اندوخته در یک حساب دیجیتالی انجام دهند. مانند       </a:t>
          </a:r>
          <a:r>
            <a:rPr lang="en-US" altLang="en-US" sz="1800" b="1" kern="1200" dirty="0" smtClean="0">
              <a:cs typeface="B Nazanin" panose="00000400000000000000" pitchFamily="2" charset="-78"/>
            </a:rPr>
            <a:t>  </a:t>
          </a:r>
          <a:r>
            <a:rPr lang="fa-IR" altLang="en-US" sz="1800" b="1" kern="1200" dirty="0" smtClean="0">
              <a:cs typeface="B Nazanin" panose="00000400000000000000" pitchFamily="2" charset="-78"/>
            </a:rPr>
            <a:t>       </a:t>
          </a:r>
          <a:r>
            <a:rPr lang="en-US" altLang="en-US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Smart card</a:t>
          </a:r>
          <a:endParaRPr lang="en-US" sz="18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" y="184100"/>
        <a:ext cx="5508405" cy="945456"/>
      </dsp:txXfrm>
    </dsp:sp>
    <dsp:sp modelId="{E9CAF0DC-883C-4F80-9252-620C6F36DA62}">
      <dsp:nvSpPr>
        <dsp:cNvPr id="0" name=""/>
        <dsp:cNvSpPr/>
      </dsp:nvSpPr>
      <dsp:spPr>
        <a:xfrm>
          <a:off x="5559552" y="1984"/>
          <a:ext cx="3127248" cy="130968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altLang="en-US" sz="2000" kern="1200" dirty="0" smtClean="0">
              <a:cs typeface="B Titr" panose="00000700000000000000" pitchFamily="2" charset="-78"/>
            </a:rPr>
            <a:t>سیستم‌های پرداخت ارزش اندوخته: </a:t>
          </a:r>
          <a:endParaRPr lang="en-US" sz="2000" kern="1200" dirty="0">
            <a:cs typeface="B Titr" panose="00000700000000000000" pitchFamily="2" charset="-78"/>
          </a:endParaRPr>
        </a:p>
      </dsp:txBody>
      <dsp:txXfrm>
        <a:off x="5623486" y="65918"/>
        <a:ext cx="2999380" cy="1181819"/>
      </dsp:txXfrm>
    </dsp:sp>
    <dsp:sp modelId="{CB720AA3-FE67-4DB7-98F1-3F9A0DE7A4F1}">
      <dsp:nvSpPr>
        <dsp:cNvPr id="0" name=""/>
        <dsp:cNvSpPr/>
      </dsp:nvSpPr>
      <dsp:spPr>
        <a:xfrm rot="5400000">
          <a:off x="2255901" y="-747776"/>
          <a:ext cx="1047750" cy="5559552"/>
        </a:xfrm>
        <a:prstGeom prst="round2Same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a-IR" sz="1800" b="1" kern="1200" dirty="0" smtClean="0">
              <a:cs typeface="B Nazanin" panose="00000400000000000000" pitchFamily="2" charset="-78"/>
            </a:rPr>
            <a:t>(پول نقد الکترونیکی یا </a:t>
          </a:r>
          <a:r>
            <a:rPr lang="en-US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E-cash</a:t>
          </a:r>
          <a:r>
            <a:rPr lang="fa-IR" sz="1800" b="1" kern="1200" dirty="0" smtClean="0">
              <a:cs typeface="B Nazanin" panose="00000400000000000000" pitchFamily="2" charset="-78"/>
            </a:rPr>
            <a:t>) شناخته می‌شود. می‌تواند برای ریز پرداخت‌ها یا خریدهای بزرگتر استفاده شود. </a:t>
          </a:r>
          <a:endParaRPr lang="en-US" sz="18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a-IR" sz="1800" b="1" kern="1200" dirty="0" smtClean="0">
              <a:cs typeface="B Nazanin" panose="00000400000000000000" pitchFamily="2" charset="-78"/>
            </a:rPr>
            <a:t>مانند</a:t>
          </a:r>
          <a:r>
            <a:rPr lang="en-US" sz="1800" b="1" kern="1200" dirty="0" smtClean="0">
              <a:cs typeface="B Nazanin" panose="00000400000000000000" pitchFamily="2" charset="-78"/>
            </a:rPr>
            <a:t>           </a:t>
          </a:r>
          <a:r>
            <a:rPr lang="fa-IR" sz="1800" b="1" kern="1200" dirty="0" smtClean="0">
              <a:cs typeface="B Nazanin" panose="00000400000000000000" pitchFamily="2" charset="-78"/>
            </a:rPr>
            <a:t>  </a:t>
          </a:r>
          <a:r>
            <a:rPr lang="en-US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ecoin.net</a:t>
          </a:r>
          <a:endParaRPr lang="en-US" sz="18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" y="1559271"/>
        <a:ext cx="5508405" cy="945456"/>
      </dsp:txXfrm>
    </dsp:sp>
    <dsp:sp modelId="{33260D47-9A5D-45A1-8E55-19097890C960}">
      <dsp:nvSpPr>
        <dsp:cNvPr id="0" name=""/>
        <dsp:cNvSpPr/>
      </dsp:nvSpPr>
      <dsp:spPr>
        <a:xfrm>
          <a:off x="5559552" y="1377156"/>
          <a:ext cx="3127248" cy="130968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kern="1200" dirty="0" smtClean="0">
              <a:cs typeface="B Titr" panose="00000700000000000000" pitchFamily="2" charset="-78"/>
            </a:rPr>
            <a:t>پول نقد دیجیتالی</a:t>
          </a:r>
          <a:endParaRPr lang="en-US" sz="2000" kern="1200" dirty="0">
            <a:cs typeface="B Titr" panose="00000700000000000000" pitchFamily="2" charset="-78"/>
          </a:endParaRPr>
        </a:p>
      </dsp:txBody>
      <dsp:txXfrm>
        <a:off x="5623486" y="1441090"/>
        <a:ext cx="2999380" cy="1181819"/>
      </dsp:txXfrm>
    </dsp:sp>
    <dsp:sp modelId="{3827A00C-B97F-4414-80AF-AD9C64B92B98}">
      <dsp:nvSpPr>
        <dsp:cNvPr id="0" name=""/>
        <dsp:cNvSpPr/>
      </dsp:nvSpPr>
      <dsp:spPr>
        <a:xfrm rot="5400000">
          <a:off x="2255901" y="627395"/>
          <a:ext cx="1047750" cy="5559552"/>
        </a:xfrm>
        <a:prstGeom prst="round2Same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justLow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a-IR" sz="1800" b="1" kern="1200" dirty="0" smtClean="0">
              <a:cs typeface="B Nazanin" panose="00000400000000000000" pitchFamily="2" charset="-78"/>
            </a:rPr>
            <a:t>ارسال پول از طریق وب به افراد یا فروشندگانی که آماده پذیرش پرداخت‌های کارت اعتباری نیستند. </a:t>
          </a:r>
          <a:endParaRPr lang="en-US" sz="1800" b="1" kern="1200" dirty="0">
            <a:cs typeface="B Nazanin" panose="00000400000000000000" pitchFamily="2" charset="-78"/>
          </a:endParaRPr>
        </a:p>
        <a:p>
          <a:pPr marL="171450" lvl="1" indent="-171450" algn="justLow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a-IR" sz="1800" b="1" kern="1200" dirty="0" smtClean="0">
              <a:cs typeface="B Nazanin" panose="00000400000000000000" pitchFamily="2" charset="-78"/>
            </a:rPr>
            <a:t>مانند</a:t>
          </a:r>
          <a:r>
            <a:rPr lang="en-US" sz="1800" b="1" kern="1200" dirty="0" smtClean="0">
              <a:cs typeface="B Nazanin" panose="00000400000000000000" pitchFamily="2" charset="-78"/>
            </a:rPr>
            <a:t>              </a:t>
          </a:r>
          <a:r>
            <a:rPr lang="fa-IR" sz="1800" b="1" kern="1200" dirty="0" smtClean="0">
              <a:cs typeface="B Nazanin" panose="00000400000000000000" pitchFamily="2" charset="-78"/>
            </a:rPr>
            <a:t>   </a:t>
          </a:r>
          <a:r>
            <a:rPr lang="en-US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yahoo </a:t>
          </a:r>
          <a:r>
            <a:rPr lang="en-US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payDirect</a:t>
          </a:r>
          <a:r>
            <a:rPr lang="fa-IR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fa-IR" sz="1800" b="1" kern="1200" dirty="0" smtClean="0">
              <a:cs typeface="B Nazanin" panose="00000400000000000000" pitchFamily="2" charset="-78"/>
            </a:rPr>
            <a:t> </a:t>
          </a:r>
          <a:endParaRPr lang="en-US" sz="1800" b="1" kern="1200" dirty="0">
            <a:cs typeface="B Nazanin" panose="00000400000000000000" pitchFamily="2" charset="-78"/>
          </a:endParaRPr>
        </a:p>
      </dsp:txBody>
      <dsp:txXfrm rot="-5400000">
        <a:off x="1" y="2934443"/>
        <a:ext cx="5508405" cy="945456"/>
      </dsp:txXfrm>
    </dsp:sp>
    <dsp:sp modelId="{E6A06933-3938-4C44-B3E2-4B51B85AB526}">
      <dsp:nvSpPr>
        <dsp:cNvPr id="0" name=""/>
        <dsp:cNvSpPr/>
      </dsp:nvSpPr>
      <dsp:spPr>
        <a:xfrm>
          <a:off x="5559552" y="2752328"/>
          <a:ext cx="3127248" cy="130968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altLang="en-US" sz="2000" b="1" kern="1200" dirty="0" smtClean="0">
              <a:cs typeface="B Titr" panose="00000700000000000000" pitchFamily="2" charset="-78"/>
            </a:rPr>
            <a:t>سیستم‌های پرداخت نظیر به نظیر</a:t>
          </a:r>
          <a:endParaRPr lang="en-US" sz="2000" kern="1200" dirty="0">
            <a:cs typeface="B Titr" panose="00000700000000000000" pitchFamily="2" charset="-78"/>
          </a:endParaRPr>
        </a:p>
      </dsp:txBody>
      <dsp:txXfrm>
        <a:off x="5623486" y="2816262"/>
        <a:ext cx="2999380" cy="118181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58AB49-96B2-4C23-9F7F-76CCBF71276E}">
      <dsp:nvSpPr>
        <dsp:cNvPr id="0" name=""/>
        <dsp:cNvSpPr/>
      </dsp:nvSpPr>
      <dsp:spPr>
        <a:xfrm>
          <a:off x="6172199" y="798653"/>
          <a:ext cx="2057400" cy="1287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50800" rIns="142240" bIns="508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b="1" kern="1200" dirty="0" smtClean="0">
              <a:solidFill>
                <a:srgbClr val="002060"/>
              </a:solidFill>
              <a:cs typeface="B Titr" panose="00000700000000000000" pitchFamily="2" charset="-78"/>
            </a:rPr>
            <a:t>چک</a:t>
          </a:r>
          <a:endParaRPr lang="en-US" sz="2000" b="1" kern="1200" dirty="0">
            <a:solidFill>
              <a:srgbClr val="002060"/>
            </a:solidFill>
            <a:cs typeface="B Titr" panose="00000700000000000000" pitchFamily="2" charset="-78"/>
          </a:endParaRPr>
        </a:p>
      </dsp:txBody>
      <dsp:txXfrm>
        <a:off x="6172199" y="798653"/>
        <a:ext cx="2057400" cy="1287000"/>
      </dsp:txXfrm>
    </dsp:sp>
    <dsp:sp modelId="{12E7A373-2743-4FC2-A9D2-C4B82ECF7F7C}">
      <dsp:nvSpPr>
        <dsp:cNvPr id="0" name=""/>
        <dsp:cNvSpPr/>
      </dsp:nvSpPr>
      <dsp:spPr>
        <a:xfrm rot="10800000">
          <a:off x="5638800" y="895590"/>
          <a:ext cx="411480" cy="128700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97D5F0E-DE80-4F43-B1C2-2C6186B09E60}">
      <dsp:nvSpPr>
        <dsp:cNvPr id="0" name=""/>
        <dsp:cNvSpPr/>
      </dsp:nvSpPr>
      <dsp:spPr>
        <a:xfrm>
          <a:off x="0" y="883659"/>
          <a:ext cx="5596128" cy="12870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171450" lvl="1" indent="-171450" algn="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a-IR" sz="1800" b="1" kern="1200" dirty="0" smtClean="0">
              <a:solidFill>
                <a:schemeClr val="tx1"/>
              </a:solidFill>
              <a:cs typeface="B Nazanin" panose="00000400000000000000" pitchFamily="2" charset="-78"/>
            </a:rPr>
            <a:t>چک دیجیتالی                چک الکترونیکی با امضای دیجیتالی امن.</a:t>
          </a:r>
          <a:endParaRPr lang="en-US" sz="18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a-IR" sz="1800" b="1" kern="1200" dirty="0" smtClean="0">
              <a:solidFill>
                <a:schemeClr val="tx1"/>
              </a:solidFill>
              <a:cs typeface="B Nazanin" panose="00000400000000000000" pitchFamily="2" charset="-78"/>
            </a:rPr>
            <a:t> مانند     </a:t>
          </a:r>
          <a:r>
            <a:rPr lang="en-US" sz="18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Echeck</a:t>
          </a:r>
          <a:endParaRPr lang="en-US" sz="18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883659"/>
        <a:ext cx="5596128" cy="1287000"/>
      </dsp:txXfrm>
    </dsp:sp>
    <dsp:sp modelId="{DFBD4502-716A-40EC-8D88-0151EA0BC542}">
      <dsp:nvSpPr>
        <dsp:cNvPr id="0" name=""/>
        <dsp:cNvSpPr/>
      </dsp:nvSpPr>
      <dsp:spPr>
        <a:xfrm>
          <a:off x="6172199" y="2319653"/>
          <a:ext cx="2057400" cy="14076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50800" rIns="142240" bIns="50800" numCol="1" spcCol="1270" anchor="ctr" anchorCtr="0">
          <a:noAutofit/>
        </a:bodyPr>
        <a:lstStyle/>
        <a:p>
          <a:pPr lvl="0" algn="justLow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b="1" kern="1200" dirty="0" smtClean="0">
              <a:solidFill>
                <a:srgbClr val="002060"/>
              </a:solidFill>
              <a:cs typeface="B Titr" panose="00000700000000000000" pitchFamily="2" charset="-78"/>
            </a:rPr>
            <a:t>سیستم‌های پرداخت و ارایه صورتحساب الکترونیکی</a:t>
          </a:r>
          <a:endParaRPr lang="en-US" sz="2000" b="1" kern="1200" dirty="0">
            <a:solidFill>
              <a:srgbClr val="002060"/>
            </a:solidFill>
            <a:cs typeface="B Titr" panose="00000700000000000000" pitchFamily="2" charset="-78"/>
          </a:endParaRPr>
        </a:p>
      </dsp:txBody>
      <dsp:txXfrm>
        <a:off x="6172199" y="2319653"/>
        <a:ext cx="2057400" cy="1407656"/>
      </dsp:txXfrm>
    </dsp:sp>
    <dsp:sp modelId="{F7E4B9D8-A1AA-4B62-AA53-8C0DFDDA9D62}">
      <dsp:nvSpPr>
        <dsp:cNvPr id="0" name=""/>
        <dsp:cNvSpPr/>
      </dsp:nvSpPr>
      <dsp:spPr>
        <a:xfrm rot="10800000">
          <a:off x="5644312" y="2319653"/>
          <a:ext cx="411480" cy="1407656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7B42F1F-FD24-4D94-91D8-296CB2F325B2}">
      <dsp:nvSpPr>
        <dsp:cNvPr id="0" name=""/>
        <dsp:cNvSpPr/>
      </dsp:nvSpPr>
      <dsp:spPr>
        <a:xfrm>
          <a:off x="0" y="2319653"/>
          <a:ext cx="5596128" cy="140765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171450" lvl="1" indent="-171450" algn="justLow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a-IR" sz="1800" b="1" kern="1200" dirty="0" smtClean="0">
              <a:solidFill>
                <a:schemeClr val="tx1"/>
              </a:solidFill>
              <a:cs typeface="B Nazanin" panose="00000400000000000000" pitchFamily="2" charset="-78"/>
            </a:rPr>
            <a:t>پرداخت الکترونیکی‌های خرید کالاها یا خدمات به صورت آنلاین و از فروشگاه‌های فیزیکی را پس از رویداد خود پشتیبانی می‌کند. </a:t>
          </a:r>
          <a:endParaRPr lang="en-US" sz="1800" b="1" kern="1200" dirty="0">
            <a:solidFill>
              <a:schemeClr val="tx1"/>
            </a:solidFill>
            <a:cs typeface="B Nazanin" panose="00000400000000000000" pitchFamily="2" charset="-78"/>
          </a:endParaRPr>
        </a:p>
        <a:p>
          <a:pPr marL="171450" lvl="1" indent="-171450" algn="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a-IR" sz="1800" b="1" kern="1200" dirty="0" smtClean="0">
              <a:solidFill>
                <a:schemeClr val="tx1"/>
              </a:solidFill>
              <a:cs typeface="B Nazanin" panose="00000400000000000000" pitchFamily="2" charset="-78"/>
            </a:rPr>
            <a:t>مانند        </a:t>
          </a:r>
          <a:r>
            <a:rPr lang="en-US" sz="18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MSNBill</a:t>
          </a:r>
          <a:endParaRPr lang="en-US" sz="18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319653"/>
        <a:ext cx="5596128" cy="14076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diagrams.loki3.com/BracketList">
  <dgm:title val="Vertical Bracket List"/>
  <dgm:desc val="Use to show grouped blocks of information.  Works well with large amounts of Level 2 text."/>
  <dgm:catLst>
    <dgm:cat type="list" pri="4110"/>
    <dgm:cat type="officeonline" pri="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3" srcId="0" destId="1" srcOrd="0" destOrd="0"/>
        <dgm:cxn modelId="4" srcId="1" destId="11" srcOrd="0" destOrd="0"/>
        <dgm:cxn modelId="5" srcId="0" destId="2" srcOrd="0" destOrd="0"/>
        <dgm:cxn modelId="6" srcId="2" destId="2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V" refType="primFontSz" refFor="des" refForName="parTx" fact="0.1"/>
      <dgm:constr type="primFontSz" for="des" forName="parTx" val="65"/>
      <dgm:constr type="primFontSz" for="des" forName="desTx" refType="primFontSz" refFor="des" refForName="parTx"/>
      <dgm:constr type="h" for="des" forName="parTx" refType="primFontSz" refFor="des" refForName="parTx" fact="0.55"/>
      <dgm:constr type="h" for="des" forName="bracket" refType="primFontSz" refFor="des" refForName="parTx" fact="0.55"/>
      <dgm:constr type="h" for="des" forName="desTx" refType="primFontSz" refFor="des" refForName="parTx" fact="0.55"/>
    </dgm:constrLst>
    <dgm:ruleLst>
      <dgm:rule type="primFontSz" for="des" forName="parTx" val="5" fact="NaN" max="NaN"/>
    </dgm:ruleLst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Tx" refType="w" fact="0.25"/>
          <dgm:constr type="w" for="ch" forName="bracket" refType="w" fact="0.05"/>
          <dgm:constr type="w" for="ch" forName="spH" refType="w" fact="0.02"/>
          <dgm:constr type="w" for="ch" forName="desTx" refType="w" fact="0.68"/>
          <dgm:constr type="h" for="ch" forName="bracket" refType="h" refFor="ch" refForName="desTx" op="gte"/>
          <dgm:constr type="h" for="ch" forName="bracket" refType="h" refFor="ch" refForName="parTx" op="gte"/>
          <dgm:constr type="h" for="ch" forName="desTx" refType="h" refFor="ch" refForName="parTx" op="gte"/>
        </dgm:constrLst>
        <dgm:ruleLst/>
        <dgm:layoutNode name="parTx" styleLbl="revTx">
          <dgm:varLst>
            <dgm:chMax val="1"/>
            <dgm:bulletEnabled val="1"/>
          </dgm:varLst>
          <dgm:choose name="Name8">
            <dgm:if name="Name9" func="var" arg="dir" op="equ" val="norm">
              <dgm:alg type="tx">
                <dgm:param type="parTxLTRAlign" val="r"/>
              </dgm:alg>
            </dgm:if>
            <dgm:else name="Name10">
              <dgm:alg type="tx">
                <dgm:param type="parTxLTRAlign" val="l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tMarg" refType="primFontSz" fact="0.2"/>
            <dgm:constr type="bMarg" refType="primFontSz" fact="0.2"/>
          </dgm:constrLst>
          <dgm:ruleLst>
            <dgm:rule type="h" val="INF" fact="NaN" max="NaN"/>
          </dgm:ruleLst>
        </dgm:layoutNode>
        <dgm:layoutNode name="bracket" styleLbl="parChTrans1D1">
          <dgm:alg type="sp"/>
          <dgm:choose name="Name11">
            <dgm:if name="Name12" func="var" arg="dir" op="equ" val="norm">
              <dgm:shape xmlns:r="http://schemas.openxmlformats.org/officeDocument/2006/relationships" type="leftBrace" r:blip="">
                <dgm:adjLst>
                  <dgm:adj idx="1" val="0.35"/>
                </dgm:adjLst>
              </dgm:shape>
            </dgm:if>
            <dgm:else name="Name13">
              <dgm:shape xmlns:r="http://schemas.openxmlformats.org/officeDocument/2006/relationships" rot="180" type="leftBrace" r:blip="">
                <dgm:adjLst>
                  <dgm:adj idx="1" val="0.35"/>
                </dgm:adjLst>
              </dgm:shape>
            </dgm:else>
          </dgm:choose>
          <dgm:presOf/>
        </dgm:layoutNode>
        <dgm:layoutNode name="spH">
          <dgm:alg type="sp"/>
        </dgm:layoutNode>
        <dgm:choose name="Name14">
          <dgm:if name="Name15" axis="ch" ptType="node" func="cnt" op="gte" val="1">
            <dgm:layoutNode name="desTx" styleLbl="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secFontSz" refType="primFontSz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h" val="INF" fact="NaN" max="NaN"/>
              </dgm:ruleLst>
            </dgm:layoutNode>
          </dgm:if>
          <dgm:else name="Name16"/>
        </dgm:choose>
      </dgm:layoutNode>
      <dgm:forEach name="Name17" axis="followSib" ptType="sibTrans" cnt="1">
        <dgm:layoutNode name="spV">
          <dgm:alg type="sp"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C76BE5-5841-4128-A815-614D53953B35}" type="datetimeFigureOut">
              <a:rPr lang="en-US" smtClean="0"/>
              <a:t>5/15/2020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59E6D0-D63B-401B-AF81-8B42D31756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005498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1A23BD-51E1-44DD-AB28-C8D7CE9E2632}" type="datetimeFigureOut">
              <a:rPr lang="en-US" smtClean="0"/>
              <a:pPr/>
              <a:t>5/15/2020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F4281B-CA97-444A-8219-4887A1F57B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007157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>
                <a:normAutofit/>
              </a:bodyPr>
              <a:lstStyle/>
              <a:p>
                <a:pPr algn="justLow" rtl="1">
                  <a:lnSpc>
                    <a:spcPct val="150000"/>
                  </a:lnSpc>
                </a:pPr>
                <a:endParaRPr lang="en-US" sz="1400" dirty="0" smtClean="0">
                  <a:cs typeface="B Nazanin" pitchFamily="2" charset="-78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>
                <a:normAutofit/>
              </a:bodyPr>
              <a:lstStyle/>
              <a:p>
                <a:pPr algn="justLow" rtl="1">
                  <a:lnSpc>
                    <a:spcPct val="150000"/>
                  </a:lnSpc>
                </a:pPr>
                <a:r>
                  <a:rPr lang="ar-SA" sz="1400" dirty="0" smtClean="0">
                    <a:cs typeface="B Nazanin" pitchFamily="2" charset="-78"/>
                  </a:rPr>
                  <a:t>جریانات غلیظ</a:t>
                </a:r>
                <a:r>
                  <a:rPr lang="fa-IR" sz="1400" dirty="0" smtClean="0">
                    <a:cs typeface="B Nazanin" pitchFamily="2" charset="-78"/>
                  </a:rPr>
                  <a:t>،</a:t>
                </a:r>
                <a:r>
                  <a:rPr lang="ar-SA" sz="1400" dirty="0" smtClean="0">
                    <a:cs typeface="B Nazanin" pitchFamily="2" charset="-78"/>
                  </a:rPr>
                  <a:t> جریان دانسیته، جریان تیره، جریان گل­آلود و یا جریان ثقلی </a:t>
                </a:r>
                <a:r>
                  <a:rPr lang="fa-IR" sz="1400" dirty="0" smtClean="0">
                    <a:cs typeface="B Nazanin" pitchFamily="2" charset="-78"/>
                  </a:rPr>
                  <a:t>د</a:t>
                </a:r>
                <a:r>
                  <a:rPr lang="ar-SA" sz="1400" dirty="0" smtClean="0">
                    <a:cs typeface="B Nazanin" pitchFamily="2" charset="-78"/>
                  </a:rPr>
                  <a:t>ر اثر اختلاف جرم حجمی (دانسیته) بوجود می­آی</a:t>
                </a:r>
                <a:r>
                  <a:rPr lang="fa-IR" sz="1400" dirty="0" smtClean="0">
                    <a:cs typeface="B Nazanin" pitchFamily="2" charset="-78"/>
                  </a:rPr>
                  <a:t>د.</a:t>
                </a:r>
                <a:endParaRPr lang="fa-IR" sz="1400" dirty="0" smtClean="0">
                  <a:cs typeface="B Nazanin" pitchFamily="2" charset="-78"/>
                </a:endParaRPr>
              </a:p>
              <a:p>
                <a:pPr algn="justLow" rtl="1">
                  <a:lnSpc>
                    <a:spcPct val="150000"/>
                  </a:lnSpc>
                </a:pPr>
                <a:r>
                  <a:rPr lang="ar-SA" sz="1400" dirty="0" smtClean="0">
                    <a:cs typeface="B Nazanin" pitchFamily="2" charset="-78"/>
                  </a:rPr>
                  <a:t>اصولا </a:t>
                </a:r>
                <a:r>
                  <a:rPr lang="ar-SA" sz="1400" dirty="0">
                    <a:cs typeface="B Nazanin" pitchFamily="2" charset="-78"/>
                  </a:rPr>
                  <a:t>زمانی­که سیالی با جرم مخصوص </a:t>
                </a:r>
                <a:r>
                  <a:rPr lang="ar-SA" sz="1400" dirty="0">
                    <a:latin typeface="Times New Roman" pitchFamily="18" charset="0"/>
                    <a:cs typeface="B Nazanin" pitchFamily="2" charset="-78"/>
                  </a:rPr>
                  <a:t>(</a:t>
                </a:r>
                <a:r>
                  <a:rPr lang="ar-SA" sz="1400" i="0">
                    <a:latin typeface="Cambria Math"/>
                  </a:rPr>
                  <a:t>ρ</a:t>
                </a:r>
                <a:r>
                  <a:rPr lang="en-US" sz="1400" i="0">
                    <a:latin typeface="Cambria Math"/>
                  </a:rPr>
                  <a:t>+dρ</a:t>
                </a:r>
                <a:r>
                  <a:rPr lang="fa-IR" sz="1400" dirty="0">
                    <a:latin typeface="Times New Roman" pitchFamily="18" charset="0"/>
                    <a:cs typeface="B Nazanin" pitchFamily="2" charset="-78"/>
                  </a:rPr>
                  <a:t>) </a:t>
                </a:r>
                <a:r>
                  <a:rPr lang="fa-IR" sz="1400" dirty="0">
                    <a:cs typeface="B Nazanin" pitchFamily="2" charset="-78"/>
                  </a:rPr>
                  <a:t>به درون یک توده سیال با جرم مخصوص (</a:t>
                </a:r>
                <a:r>
                  <a:rPr lang="ar-SA" sz="1400" i="0">
                    <a:latin typeface="Cambria Math"/>
                  </a:rPr>
                  <a:t>ρ</a:t>
                </a:r>
                <a:r>
                  <a:rPr lang="ar-SA" sz="1400" dirty="0">
                    <a:cs typeface="B Nazanin" pitchFamily="2" charset="-78"/>
                  </a:rPr>
                  <a:t>) جریان یابد، پدیده جریان غلیظ اتفاق </a:t>
                </a:r>
                <a:r>
                  <a:rPr lang="ar-SA" sz="1400" dirty="0" smtClean="0">
                    <a:cs typeface="B Nazanin" pitchFamily="2" charset="-78"/>
                  </a:rPr>
                  <a:t>می­افتد.</a:t>
                </a:r>
                <a:endParaRPr lang="fa-IR" sz="1400" dirty="0" smtClean="0">
                  <a:cs typeface="B Nazanin" pitchFamily="2" charset="-78"/>
                </a:endParaRPr>
              </a:p>
              <a:p>
                <a:pPr algn="justLow" rtl="1">
                  <a:lnSpc>
                    <a:spcPct val="150000"/>
                  </a:lnSpc>
                </a:pPr>
                <a:r>
                  <a:rPr lang="fa-IR" sz="1400" dirty="0" smtClean="0">
                    <a:cs typeface="B Nazanin" pitchFamily="2" charset="-78"/>
                  </a:rPr>
                  <a:t>ا</a:t>
                </a:r>
                <a:r>
                  <a:rPr lang="ar-SA" sz="1400" dirty="0" smtClean="0">
                    <a:cs typeface="B Nazanin" pitchFamily="2" charset="-78"/>
                  </a:rPr>
                  <a:t>ز عوامل</a:t>
                </a:r>
                <a:r>
                  <a:rPr lang="fa-IR" sz="1400" dirty="0" smtClean="0">
                    <a:cs typeface="B Nazanin" pitchFamily="2" charset="-78"/>
                  </a:rPr>
                  <a:t> ایجاد </a:t>
                </a:r>
                <a:r>
                  <a:rPr lang="ar-SA" sz="1400" dirty="0" smtClean="0">
                    <a:cs typeface="B Nazanin" pitchFamily="2" charset="-78"/>
                  </a:rPr>
                  <a:t>اختلاف دانسیته </a:t>
                </a:r>
                <a:r>
                  <a:rPr lang="fa-IR" sz="1400" dirty="0" smtClean="0">
                    <a:cs typeface="B Nazanin" pitchFamily="2" charset="-78"/>
                  </a:rPr>
                  <a:t>میتوان به اختلاف دما، اختلاف در غلظت دو سیال ناشی از مواد محلول</a:t>
                </a:r>
                <a:r>
                  <a:rPr lang="fa-IR" sz="1400" baseline="0" dirty="0" smtClean="0">
                    <a:cs typeface="B Nazanin" pitchFamily="2" charset="-78"/>
                  </a:rPr>
                  <a:t> و </a:t>
                </a:r>
                <a:r>
                  <a:rPr lang="fa-IR" sz="1400" dirty="0" smtClean="0">
                    <a:cs typeface="B Nazanin" pitchFamily="2" charset="-78"/>
                  </a:rPr>
                  <a:t>اختلاف در غلظت دو سیال ناشی از مواد معلق نام برد که </a:t>
                </a:r>
                <a:r>
                  <a:rPr lang="ar-SA" sz="1400" dirty="0" smtClean="0">
                    <a:cs typeface="B Nazanin" pitchFamily="2" charset="-78"/>
                  </a:rPr>
                  <a:t>موارد </a:t>
                </a:r>
                <a:r>
                  <a:rPr lang="fa-IR" sz="1400" dirty="0" smtClean="0">
                    <a:cs typeface="B Nazanin" pitchFamily="2" charset="-78"/>
                  </a:rPr>
                  <a:t>اختلاف دما و اختلاف در غلظت دو سیال ناشی از مواد محلول</a:t>
                </a:r>
                <a:r>
                  <a:rPr lang="fa-IR" sz="1400" baseline="0" dirty="0" smtClean="0">
                    <a:cs typeface="B Nazanin" pitchFamily="2" charset="-78"/>
                  </a:rPr>
                  <a:t> را </a:t>
                </a:r>
                <a:r>
                  <a:rPr lang="ar-SA" sz="1400" dirty="0" smtClean="0">
                    <a:cs typeface="B Nazanin" pitchFamily="2" charset="-78"/>
                  </a:rPr>
                  <a:t>جریان دانسیته و مورد </a:t>
                </a:r>
                <a:r>
                  <a:rPr lang="fa-IR" sz="1400" dirty="0" smtClean="0">
                    <a:cs typeface="B Nazanin" pitchFamily="2" charset="-78"/>
                  </a:rPr>
                  <a:t>اختلاف در غلظت دو سیال ناشی از مواد معلق</a:t>
                </a:r>
                <a:r>
                  <a:rPr lang="fa-IR" sz="1400" baseline="0" dirty="0" smtClean="0">
                    <a:cs typeface="B Nazanin" pitchFamily="2" charset="-78"/>
                  </a:rPr>
                  <a:t> را</a:t>
                </a:r>
                <a:r>
                  <a:rPr lang="fa-IR" sz="1400" dirty="0" smtClean="0">
                    <a:cs typeface="B Nazanin" pitchFamily="2" charset="-78"/>
                  </a:rPr>
                  <a:t> </a:t>
                </a:r>
                <a:r>
                  <a:rPr lang="ar-SA" sz="1400" dirty="0" smtClean="0">
                    <a:cs typeface="B Nazanin" pitchFamily="2" charset="-78"/>
                  </a:rPr>
                  <a:t>جریان تیره یا غلیظ </a:t>
                </a:r>
                <a:r>
                  <a:rPr lang="fa-IR" sz="1400" dirty="0" smtClean="0">
                    <a:cs typeface="B Nazanin" pitchFamily="2" charset="-78"/>
                  </a:rPr>
                  <a:t>می</a:t>
                </a:r>
                <a:r>
                  <a:rPr lang="fa-IR" sz="1400" baseline="0" dirty="0" smtClean="0">
                    <a:cs typeface="B Nazanin" pitchFamily="2" charset="-78"/>
                  </a:rPr>
                  <a:t> نامن</a:t>
                </a:r>
                <a:r>
                  <a:rPr lang="ar-SA" sz="1400" dirty="0" smtClean="0">
                    <a:cs typeface="B Nazanin" pitchFamily="2" charset="-78"/>
                  </a:rPr>
                  <a:t>د.</a:t>
                </a:r>
                <a:endParaRPr lang="en-US" sz="1400" dirty="0" smtClean="0">
                  <a:cs typeface="B Nazanin" pitchFamily="2" charset="-78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F4281B-CA97-444A-8219-4887A1F57B65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53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F4281B-CA97-444A-8219-4887A1F57B65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12489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F4281B-CA97-444A-8219-4887A1F57B65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2821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1" algn="r" rtl="1"/>
            <a:endParaRPr lang="en-US" sz="1400" dirty="0" smtClean="0">
              <a:cs typeface="B Nasim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F4281B-CA97-444A-8219-4887A1F57B65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53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7AFF5D-0D10-401D-A692-C1AB40C1DEAB}" type="datetime1">
              <a:rPr lang="en-US" smtClean="0"/>
              <a:t>5/15/2020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B97C96-2532-459B-9486-3F7775A6E79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1EB5F16-36AD-442E-9AC6-4518BF3A0E7D}" type="datetime1">
              <a:rPr lang="en-US" smtClean="0"/>
              <a:t>5/15/2020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B97C96-2532-459B-9486-3F7775A6E79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B1AB262-B4A2-46F1-AAF4-E48EDC623035}" type="datetime1">
              <a:rPr lang="en-US" smtClean="0"/>
              <a:t>5/15/2020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B97C96-2532-459B-9486-3F7775A6E79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335DFC1-948A-4915-A1BC-2F03727FE370}" type="datetime1">
              <a:rPr lang="en-US" smtClean="0"/>
              <a:t>5/15/2020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B97C96-2532-459B-9486-3F7775A6E79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A8650B5-EC4B-44AD-97C3-36EBC507F529}" type="datetime1">
              <a:rPr lang="en-US" smtClean="0"/>
              <a:t>5/15/2020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B97C96-2532-459B-9486-3F7775A6E79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3ACD84-4FAB-49B4-87EE-0E673D12C807}" type="datetime1">
              <a:rPr lang="en-US" smtClean="0"/>
              <a:t>5/15/2020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B97C96-2532-459B-9486-3F7775A6E79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31455F9-B60E-4EB6-B82B-7406065C7E86}" type="datetime1">
              <a:rPr lang="en-US" smtClean="0"/>
              <a:t>5/15/2020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B97C96-2532-459B-9486-3F7775A6E79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749AEBF-2508-4953-82BC-A32A553111EB}" type="datetime1">
              <a:rPr lang="en-US" smtClean="0"/>
              <a:t>5/15/2020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B97C96-2532-459B-9486-3F7775A6E79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5559AFF-AC84-4279-984C-18D85B86981E}" type="datetime1">
              <a:rPr lang="en-US" smtClean="0"/>
              <a:t>5/15/2020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B97C96-2532-459B-9486-3F7775A6E79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DE45DA0-AFCF-4DA7-86E6-94450F177405}" type="datetime1">
              <a:rPr lang="en-US" smtClean="0"/>
              <a:t>5/15/2020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B97C96-2532-459B-9486-3F7775A6E79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6776AB7-2AB0-41F9-9A4E-B79C75B33FC2}" type="datetime1">
              <a:rPr lang="en-US" smtClean="0"/>
              <a:t>5/15/2020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B97C96-2532-459B-9486-3F7775A6E79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fld id="{628C44CC-391A-4953-ABA3-8D6A80977DCA}" type="datetime1">
              <a:rPr lang="en-US" smtClean="0"/>
              <a:t>5/15/2020</a:t>
            </a:fld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cs typeface="Arial" charset="0"/>
              </a:defRPr>
            </a:lvl1pPr>
          </a:lstStyle>
          <a:p>
            <a:fld id="{42B97C96-2532-459B-9486-3F7775A6E79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97C96-2532-459B-9486-3F7775A6E799}" type="slidenum">
              <a:rPr lang="en-US" smtClean="0"/>
              <a:pPr/>
              <a:t>1</a:t>
            </a:fld>
            <a:endParaRPr lang="en-US"/>
          </a:p>
        </p:txBody>
      </p:sp>
      <p:pic>
        <p:nvPicPr>
          <p:cNvPr id="6" name="Picture 2" descr="E:\tabiat\aks\بسم الله\fit-520x39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2400"/>
            <a:ext cx="9358313" cy="721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4290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800" y="1719262"/>
            <a:ext cx="4724400" cy="4525963"/>
          </a:xfrm>
        </p:spPr>
        <p:txBody>
          <a:bodyPr/>
          <a:lstStyle/>
          <a:p>
            <a:pPr marL="0" indent="0" algn="ctr" rtl="1">
              <a:buNone/>
            </a:pPr>
            <a:endParaRPr lang="en-US" sz="2400" dirty="0">
              <a:effectLst>
                <a:glow rad="101600">
                  <a:srgbClr val="FF0000">
                    <a:alpha val="60000"/>
                  </a:srgbClr>
                </a:glow>
              </a:effectLst>
              <a:cs typeface="B Nazanin" pitchFamily="2" charset="-78"/>
            </a:endParaRPr>
          </a:p>
          <a:p>
            <a:pPr algn="ctr" rtl="1"/>
            <a:r>
              <a:rPr lang="fa-IR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Nazanin" pitchFamily="2" charset="-78"/>
              </a:rPr>
              <a:t>عنوان: </a:t>
            </a:r>
            <a:endParaRPr lang="en-US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B Nazanin" pitchFamily="2" charset="-78"/>
            </a:endParaRPr>
          </a:p>
          <a:p>
            <a:pPr marL="0" indent="0" algn="ctr" rtl="1">
              <a:buNone/>
            </a:pPr>
            <a:r>
              <a:rPr lang="fa-IR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Nazanin" pitchFamily="2" charset="-78"/>
              </a:rPr>
              <a:t>فصل چهارم کسب و کار الکترونیک و ظهور بنگاه دیجیتالی</a:t>
            </a:r>
          </a:p>
          <a:p>
            <a:pPr marL="0" indent="0" algn="ctr" rtl="1">
              <a:buNone/>
            </a:pPr>
            <a:endParaRPr lang="fa-IR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B Nazanin" pitchFamily="2" charset="-78"/>
            </a:endParaRPr>
          </a:p>
          <a:p>
            <a:pPr marL="0" indent="0" algn="ctr" rtl="1">
              <a:buNone/>
            </a:pPr>
            <a:endParaRPr lang="fa-IR" sz="24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B Nazanin" pitchFamily="2" charset="-78"/>
            </a:endParaRPr>
          </a:p>
          <a:p>
            <a:endParaRPr lang="fa-IR" sz="2400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97C96-2532-459B-9486-3F7775A6E799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80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/>
          <p:cNvSpPr/>
          <p:nvPr/>
        </p:nvSpPr>
        <p:spPr>
          <a:xfrm>
            <a:off x="37605" y="6629400"/>
            <a:ext cx="876796" cy="222111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610600" y="6245155"/>
            <a:ext cx="298480" cy="338554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1600" dirty="0">
                <a:cs typeface="B Nazanin" panose="00000400000000000000" pitchFamily="2" charset="-78"/>
              </a:rPr>
              <a:t>3</a:t>
            </a:r>
            <a:endParaRPr lang="fa-IR" sz="1600" dirty="0">
              <a:cs typeface="B Nazanin" panose="00000400000000000000" pitchFamily="2" charset="-78"/>
            </a:endParaRPr>
          </a:p>
        </p:txBody>
      </p:sp>
      <p:grpSp>
        <p:nvGrpSpPr>
          <p:cNvPr id="10" name="Group 19"/>
          <p:cNvGrpSpPr>
            <a:grpSpLocks/>
          </p:cNvGrpSpPr>
          <p:nvPr/>
        </p:nvGrpSpPr>
        <p:grpSpPr bwMode="auto">
          <a:xfrm>
            <a:off x="1143000" y="3171825"/>
            <a:ext cx="2286000" cy="2162175"/>
            <a:chOff x="720" y="1998"/>
            <a:chExt cx="1440" cy="1680"/>
          </a:xfrm>
        </p:grpSpPr>
        <p:sp>
          <p:nvSpPr>
            <p:cNvPr id="11" name="AutoShape 4"/>
            <p:cNvSpPr>
              <a:spLocks noChangeArrowheads="1"/>
            </p:cNvSpPr>
            <p:nvPr/>
          </p:nvSpPr>
          <p:spPr bwMode="auto">
            <a:xfrm>
              <a:off x="720" y="1998"/>
              <a:ext cx="1440" cy="1680"/>
            </a:xfrm>
            <a:prstGeom prst="roundRect">
              <a:avLst>
                <a:gd name="adj" fmla="val 16667"/>
              </a:avLst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rgbClr val="99CCFF"/>
                      </a:gs>
                      <a:gs pos="100000">
                        <a:srgbClr val="99CCFF">
                          <a:gamma/>
                          <a:tint val="27451"/>
                          <a:invGamma/>
                        </a:srgbClr>
                      </a:gs>
                    </a:gsLst>
                    <a:lin ang="540000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en-US" altLang="en-US">
                <a:latin typeface="Verdana" panose="020B0604030504040204" pitchFamily="34" charset="0"/>
              </a:endParaRPr>
            </a:p>
          </p:txBody>
        </p:sp>
        <p:sp>
          <p:nvSpPr>
            <p:cNvPr id="12" name="Text Box 5"/>
            <p:cNvSpPr txBox="1">
              <a:spLocks noChangeArrowheads="1"/>
            </p:cNvSpPr>
            <p:nvPr/>
          </p:nvSpPr>
          <p:spPr bwMode="auto">
            <a:xfrm>
              <a:off x="780" y="2124"/>
              <a:ext cx="1284" cy="8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justLow" rtl="1" eaLnBrk="0" hangingPunct="0"/>
              <a:r>
                <a:rPr lang="fa-IR" altLang="en-US" sz="2400" b="1" dirty="0" smtClean="0">
                  <a:solidFill>
                    <a:srgbClr val="000000"/>
                  </a:solidFill>
                  <a:cs typeface="B Nazanin" panose="00000400000000000000" pitchFamily="2" charset="-78"/>
                </a:rPr>
                <a:t>غیرمستقیم: </a:t>
              </a:r>
              <a:r>
                <a:rPr lang="fa-IR" altLang="en-US" sz="2000" b="1" dirty="0" smtClean="0">
                  <a:solidFill>
                    <a:srgbClr val="000000"/>
                  </a:solidFill>
                  <a:cs typeface="B Nazanin" panose="00000400000000000000" pitchFamily="2" charset="-78"/>
                </a:rPr>
                <a:t>به طور غیر مستقیم در فرآیند تولید درگیر هستند.</a:t>
              </a:r>
              <a:endParaRPr lang="en-US" altLang="en-US" sz="1400" dirty="0">
                <a:solidFill>
                  <a:srgbClr val="000000"/>
                </a:solidFill>
                <a:cs typeface="B Nazanin" panose="00000400000000000000" pitchFamily="2" charset="-78"/>
              </a:endParaRPr>
            </a:p>
          </p:txBody>
        </p:sp>
      </p:grpSp>
      <p:sp>
        <p:nvSpPr>
          <p:cNvPr id="13" name="Freeform 6"/>
          <p:cNvSpPr>
            <a:spLocks/>
          </p:cNvSpPr>
          <p:nvPr/>
        </p:nvSpPr>
        <p:spPr bwMode="gray">
          <a:xfrm>
            <a:off x="3222625" y="3074988"/>
            <a:ext cx="903288" cy="1241425"/>
          </a:xfrm>
          <a:custGeom>
            <a:avLst/>
            <a:gdLst>
              <a:gd name="T0" fmla="*/ 580 w 580"/>
              <a:gd name="T1" fmla="*/ 0 h 798"/>
              <a:gd name="T2" fmla="*/ 578 w 580"/>
              <a:gd name="T3" fmla="*/ 90 h 798"/>
              <a:gd name="T4" fmla="*/ 568 w 580"/>
              <a:gd name="T5" fmla="*/ 174 h 798"/>
              <a:gd name="T6" fmla="*/ 552 w 580"/>
              <a:gd name="T7" fmla="*/ 252 h 798"/>
              <a:gd name="T8" fmla="*/ 526 w 580"/>
              <a:gd name="T9" fmla="*/ 324 h 798"/>
              <a:gd name="T10" fmla="*/ 494 w 580"/>
              <a:gd name="T11" fmla="*/ 390 h 798"/>
              <a:gd name="T12" fmla="*/ 452 w 580"/>
              <a:gd name="T13" fmla="*/ 450 h 798"/>
              <a:gd name="T14" fmla="*/ 402 w 580"/>
              <a:gd name="T15" fmla="*/ 508 h 798"/>
              <a:gd name="T16" fmla="*/ 342 w 580"/>
              <a:gd name="T17" fmla="*/ 560 h 798"/>
              <a:gd name="T18" fmla="*/ 270 w 580"/>
              <a:gd name="T19" fmla="*/ 610 h 798"/>
              <a:gd name="T20" fmla="*/ 188 w 580"/>
              <a:gd name="T21" fmla="*/ 656 h 798"/>
              <a:gd name="T22" fmla="*/ 188 w 580"/>
              <a:gd name="T23" fmla="*/ 798 h 798"/>
              <a:gd name="T24" fmla="*/ 0 w 580"/>
              <a:gd name="T25" fmla="*/ 514 h 798"/>
              <a:gd name="T26" fmla="*/ 188 w 580"/>
              <a:gd name="T27" fmla="*/ 230 h 798"/>
              <a:gd name="T28" fmla="*/ 188 w 580"/>
              <a:gd name="T29" fmla="*/ 372 h 798"/>
              <a:gd name="T30" fmla="*/ 224 w 580"/>
              <a:gd name="T31" fmla="*/ 368 h 798"/>
              <a:gd name="T32" fmla="*/ 264 w 580"/>
              <a:gd name="T33" fmla="*/ 356 h 798"/>
              <a:gd name="T34" fmla="*/ 306 w 580"/>
              <a:gd name="T35" fmla="*/ 336 h 798"/>
              <a:gd name="T36" fmla="*/ 348 w 580"/>
              <a:gd name="T37" fmla="*/ 310 h 798"/>
              <a:gd name="T38" fmla="*/ 392 w 580"/>
              <a:gd name="T39" fmla="*/ 280 h 798"/>
              <a:gd name="T40" fmla="*/ 432 w 580"/>
              <a:gd name="T41" fmla="*/ 246 h 798"/>
              <a:gd name="T42" fmla="*/ 472 w 580"/>
              <a:gd name="T43" fmla="*/ 208 h 798"/>
              <a:gd name="T44" fmla="*/ 506 w 580"/>
              <a:gd name="T45" fmla="*/ 166 h 798"/>
              <a:gd name="T46" fmla="*/ 536 w 580"/>
              <a:gd name="T47" fmla="*/ 124 h 798"/>
              <a:gd name="T48" fmla="*/ 558 w 580"/>
              <a:gd name="T49" fmla="*/ 82 h 798"/>
              <a:gd name="T50" fmla="*/ 574 w 580"/>
              <a:gd name="T51" fmla="*/ 40 h 798"/>
              <a:gd name="T52" fmla="*/ 578 w 580"/>
              <a:gd name="T53" fmla="*/ 0 h 798"/>
              <a:gd name="T54" fmla="*/ 580 w 580"/>
              <a:gd name="T55" fmla="*/ 0 h 7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63529"/>
                  <a:invGamma/>
                </a:schemeClr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A06C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" name="AutoShape 7"/>
          <p:cNvSpPr>
            <a:spLocks noChangeAspect="1" noChangeArrowheads="1" noTextEdit="1"/>
          </p:cNvSpPr>
          <p:nvPr/>
        </p:nvSpPr>
        <p:spPr bwMode="gray">
          <a:xfrm flipH="1">
            <a:off x="4868863" y="3071813"/>
            <a:ext cx="909637" cy="124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6" name="Group 21"/>
          <p:cNvGrpSpPr>
            <a:grpSpLocks/>
          </p:cNvGrpSpPr>
          <p:nvPr/>
        </p:nvGrpSpPr>
        <p:grpSpPr bwMode="auto">
          <a:xfrm>
            <a:off x="3048000" y="1447800"/>
            <a:ext cx="2998788" cy="1601788"/>
            <a:chOff x="1920" y="912"/>
            <a:chExt cx="1889" cy="1009"/>
          </a:xfrm>
        </p:grpSpPr>
        <p:grpSp>
          <p:nvGrpSpPr>
            <p:cNvPr id="18" name="Group 9"/>
            <p:cNvGrpSpPr>
              <a:grpSpLocks/>
            </p:cNvGrpSpPr>
            <p:nvPr/>
          </p:nvGrpSpPr>
          <p:grpSpPr bwMode="auto">
            <a:xfrm>
              <a:off x="1920" y="912"/>
              <a:ext cx="1889" cy="1009"/>
              <a:chOff x="1997" y="1314"/>
              <a:chExt cx="1889" cy="1009"/>
            </a:xfrm>
          </p:grpSpPr>
          <p:grpSp>
            <p:nvGrpSpPr>
              <p:cNvPr id="20" name="Group 10"/>
              <p:cNvGrpSpPr>
                <a:grpSpLocks/>
              </p:cNvGrpSpPr>
              <p:nvPr/>
            </p:nvGrpSpPr>
            <p:grpSpPr bwMode="auto">
              <a:xfrm>
                <a:off x="1997" y="1404"/>
                <a:ext cx="1889" cy="919"/>
                <a:chOff x="1973" y="1027"/>
                <a:chExt cx="1926" cy="937"/>
              </a:xfrm>
            </p:grpSpPr>
            <p:sp>
              <p:nvSpPr>
                <p:cNvPr id="25" name="Oval 11"/>
                <p:cNvSpPr>
                  <a:spLocks noChangeArrowheads="1"/>
                </p:cNvSpPr>
                <p:nvPr/>
              </p:nvSpPr>
              <p:spPr bwMode="gray">
                <a:xfrm>
                  <a:off x="1994" y="1057"/>
                  <a:ext cx="1905" cy="907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/>
                    </a:gs>
                    <a:gs pos="100000">
                      <a:schemeClr val="hlink">
                        <a:gamma/>
                        <a:shade val="48627"/>
                        <a:invGamma/>
                      </a:schemeClr>
                    </a:gs>
                  </a:gsLst>
                  <a:lin ang="27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6" name="Oval 12"/>
                <p:cNvSpPr>
                  <a:spLocks noChangeArrowheads="1"/>
                </p:cNvSpPr>
                <p:nvPr/>
              </p:nvSpPr>
              <p:spPr bwMode="gray">
                <a:xfrm>
                  <a:off x="1973" y="1027"/>
                  <a:ext cx="1905" cy="907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>
                        <a:gamma/>
                        <a:tint val="44314"/>
                        <a:invGamma/>
                      </a:schemeClr>
                    </a:gs>
                    <a:gs pos="100000">
                      <a:schemeClr val="hlink"/>
                    </a:gs>
                  </a:gsLst>
                  <a:lin ang="27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21" name="Oval 13"/>
              <p:cNvSpPr>
                <a:spLocks noChangeArrowheads="1"/>
              </p:cNvSpPr>
              <p:nvPr/>
            </p:nvSpPr>
            <p:spPr bwMode="gray">
              <a:xfrm>
                <a:off x="2086" y="1314"/>
                <a:ext cx="1691" cy="845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22" name="Oval 14"/>
              <p:cNvSpPr>
                <a:spLocks noChangeArrowheads="1"/>
              </p:cNvSpPr>
              <p:nvPr/>
            </p:nvSpPr>
            <p:spPr bwMode="gray">
              <a:xfrm>
                <a:off x="2108" y="1319"/>
                <a:ext cx="1650" cy="824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alpha val="0"/>
                    </a:schemeClr>
                  </a:gs>
                  <a:gs pos="100000">
                    <a:schemeClr val="accent1">
                      <a:gamma/>
                      <a:tint val="34902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23" name="Oval 15"/>
              <p:cNvSpPr>
                <a:spLocks noChangeArrowheads="1"/>
              </p:cNvSpPr>
              <p:nvPr/>
            </p:nvSpPr>
            <p:spPr bwMode="gray">
              <a:xfrm>
                <a:off x="2125" y="1327"/>
                <a:ext cx="1570" cy="770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gamma/>
                      <a:shade val="79216"/>
                      <a:invGamma/>
                    </a:schemeClr>
                  </a:gs>
                  <a:gs pos="100000">
                    <a:schemeClr val="accent1">
                      <a:alpha val="48000"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24" name="Oval 16"/>
              <p:cNvSpPr>
                <a:spLocks noChangeArrowheads="1"/>
              </p:cNvSpPr>
              <p:nvPr/>
            </p:nvSpPr>
            <p:spPr bwMode="gray">
              <a:xfrm>
                <a:off x="2208" y="1344"/>
                <a:ext cx="1382" cy="624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gamma/>
                      <a:tint val="0"/>
                      <a:invGamma/>
                    </a:schemeClr>
                  </a:gs>
                  <a:gs pos="100000">
                    <a:schemeClr val="accent1">
                      <a:alpha val="38000"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</p:grpSp>
        <p:sp>
          <p:nvSpPr>
            <p:cNvPr id="19" name="Text Box 17"/>
            <p:cNvSpPr txBox="1">
              <a:spLocks noChangeArrowheads="1"/>
            </p:cNvSpPr>
            <p:nvPr/>
          </p:nvSpPr>
          <p:spPr bwMode="auto">
            <a:xfrm>
              <a:off x="2452" y="1038"/>
              <a:ext cx="768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fa-IR" altLang="en-US" sz="2400" b="1" dirty="0" smtClean="0">
                  <a:solidFill>
                    <a:srgbClr val="000000"/>
                  </a:solidFill>
                  <a:cs typeface="B Titr" panose="00000700000000000000" pitchFamily="2" charset="-78"/>
                </a:rPr>
                <a:t>انواع کالا</a:t>
              </a:r>
              <a:endParaRPr lang="en-US" altLang="en-US" sz="2400" b="1" dirty="0">
                <a:solidFill>
                  <a:srgbClr val="000000"/>
                </a:solidFill>
                <a:cs typeface="B Titr" panose="00000700000000000000" pitchFamily="2" charset="-78"/>
              </a:endParaRPr>
            </a:p>
          </p:txBody>
        </p:sp>
      </p:grpSp>
      <p:grpSp>
        <p:nvGrpSpPr>
          <p:cNvPr id="27" name="Group 20"/>
          <p:cNvGrpSpPr>
            <a:grpSpLocks/>
          </p:cNvGrpSpPr>
          <p:nvPr/>
        </p:nvGrpSpPr>
        <p:grpSpPr bwMode="auto">
          <a:xfrm>
            <a:off x="5562600" y="3171825"/>
            <a:ext cx="2286000" cy="2162175"/>
            <a:chOff x="3504" y="1998"/>
            <a:chExt cx="1440" cy="1680"/>
          </a:xfrm>
        </p:grpSpPr>
        <p:sp>
          <p:nvSpPr>
            <p:cNvPr id="28" name="AutoShape 3"/>
            <p:cNvSpPr>
              <a:spLocks noChangeArrowheads="1"/>
            </p:cNvSpPr>
            <p:nvPr/>
          </p:nvSpPr>
          <p:spPr bwMode="auto">
            <a:xfrm>
              <a:off x="3504" y="1998"/>
              <a:ext cx="1440" cy="1680"/>
            </a:xfrm>
            <a:prstGeom prst="roundRect">
              <a:avLst>
                <a:gd name="adj" fmla="val 16667"/>
              </a:avLst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rgbClr val="99CCFF"/>
                      </a:gs>
                      <a:gs pos="100000">
                        <a:srgbClr val="99CCFF">
                          <a:gamma/>
                          <a:tint val="27451"/>
                          <a:invGamma/>
                        </a:srgbClr>
                      </a:gs>
                    </a:gsLst>
                    <a:lin ang="540000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en-US" altLang="en-US">
                <a:latin typeface="Verdana" panose="020B0604030504040204" pitchFamily="34" charset="0"/>
              </a:endParaRPr>
            </a:p>
          </p:txBody>
        </p:sp>
        <p:sp>
          <p:nvSpPr>
            <p:cNvPr id="29" name="Text Box 18"/>
            <p:cNvSpPr txBox="1">
              <a:spLocks noChangeArrowheads="1"/>
            </p:cNvSpPr>
            <p:nvPr/>
          </p:nvSpPr>
          <p:spPr bwMode="auto">
            <a:xfrm>
              <a:off x="3600" y="2124"/>
              <a:ext cx="1284" cy="10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justLow" rtl="1" eaLnBrk="0" hangingPunct="0"/>
              <a:r>
                <a:rPr lang="fa-IR" altLang="en-US" sz="2400" b="1" dirty="0" smtClean="0">
                  <a:solidFill>
                    <a:srgbClr val="000000"/>
                  </a:solidFill>
                  <a:cs typeface="B Nazanin" panose="00000400000000000000" pitchFamily="2" charset="-78"/>
                </a:rPr>
                <a:t>مستقیم</a:t>
              </a:r>
              <a:r>
                <a:rPr lang="fa-IR" altLang="en-US" sz="2000" b="1" dirty="0" smtClean="0">
                  <a:solidFill>
                    <a:srgbClr val="000000"/>
                  </a:solidFill>
                  <a:cs typeface="B Nazanin" panose="00000400000000000000" pitchFamily="2" charset="-78"/>
                </a:rPr>
                <a:t>: در یک فرآیند تولید مانند ورق فولادی برای تولید بدنه خودرو استفاده می‌شود.</a:t>
              </a:r>
              <a:endParaRPr lang="en-US" altLang="en-US" sz="1400" dirty="0">
                <a:solidFill>
                  <a:srgbClr val="000000"/>
                </a:solidFill>
                <a:cs typeface="B Nazanin" panose="00000400000000000000" pitchFamily="2" charset="-78"/>
              </a:endParaRPr>
            </a:p>
          </p:txBody>
        </p:sp>
      </p:grpSp>
      <p:sp>
        <p:nvSpPr>
          <p:cNvPr id="30" name="Freeform 8"/>
          <p:cNvSpPr>
            <a:spLocks/>
          </p:cNvSpPr>
          <p:nvPr/>
        </p:nvSpPr>
        <p:spPr bwMode="gray">
          <a:xfrm flipH="1">
            <a:off x="4875213" y="3074988"/>
            <a:ext cx="903287" cy="1241425"/>
          </a:xfrm>
          <a:custGeom>
            <a:avLst/>
            <a:gdLst>
              <a:gd name="T0" fmla="*/ 580 w 580"/>
              <a:gd name="T1" fmla="*/ 0 h 798"/>
              <a:gd name="T2" fmla="*/ 578 w 580"/>
              <a:gd name="T3" fmla="*/ 90 h 798"/>
              <a:gd name="T4" fmla="*/ 568 w 580"/>
              <a:gd name="T5" fmla="*/ 174 h 798"/>
              <a:gd name="T6" fmla="*/ 552 w 580"/>
              <a:gd name="T7" fmla="*/ 252 h 798"/>
              <a:gd name="T8" fmla="*/ 526 w 580"/>
              <a:gd name="T9" fmla="*/ 324 h 798"/>
              <a:gd name="T10" fmla="*/ 494 w 580"/>
              <a:gd name="T11" fmla="*/ 390 h 798"/>
              <a:gd name="T12" fmla="*/ 452 w 580"/>
              <a:gd name="T13" fmla="*/ 450 h 798"/>
              <a:gd name="T14" fmla="*/ 402 w 580"/>
              <a:gd name="T15" fmla="*/ 508 h 798"/>
              <a:gd name="T16" fmla="*/ 342 w 580"/>
              <a:gd name="T17" fmla="*/ 560 h 798"/>
              <a:gd name="T18" fmla="*/ 270 w 580"/>
              <a:gd name="T19" fmla="*/ 610 h 798"/>
              <a:gd name="T20" fmla="*/ 188 w 580"/>
              <a:gd name="T21" fmla="*/ 656 h 798"/>
              <a:gd name="T22" fmla="*/ 188 w 580"/>
              <a:gd name="T23" fmla="*/ 798 h 798"/>
              <a:gd name="T24" fmla="*/ 0 w 580"/>
              <a:gd name="T25" fmla="*/ 514 h 798"/>
              <a:gd name="T26" fmla="*/ 188 w 580"/>
              <a:gd name="T27" fmla="*/ 230 h 798"/>
              <a:gd name="T28" fmla="*/ 188 w 580"/>
              <a:gd name="T29" fmla="*/ 372 h 798"/>
              <a:gd name="T30" fmla="*/ 224 w 580"/>
              <a:gd name="T31" fmla="*/ 368 h 798"/>
              <a:gd name="T32" fmla="*/ 264 w 580"/>
              <a:gd name="T33" fmla="*/ 356 h 798"/>
              <a:gd name="T34" fmla="*/ 306 w 580"/>
              <a:gd name="T35" fmla="*/ 336 h 798"/>
              <a:gd name="T36" fmla="*/ 348 w 580"/>
              <a:gd name="T37" fmla="*/ 310 h 798"/>
              <a:gd name="T38" fmla="*/ 392 w 580"/>
              <a:gd name="T39" fmla="*/ 280 h 798"/>
              <a:gd name="T40" fmla="*/ 432 w 580"/>
              <a:gd name="T41" fmla="*/ 246 h 798"/>
              <a:gd name="T42" fmla="*/ 472 w 580"/>
              <a:gd name="T43" fmla="*/ 208 h 798"/>
              <a:gd name="T44" fmla="*/ 506 w 580"/>
              <a:gd name="T45" fmla="*/ 166 h 798"/>
              <a:gd name="T46" fmla="*/ 536 w 580"/>
              <a:gd name="T47" fmla="*/ 124 h 798"/>
              <a:gd name="T48" fmla="*/ 558 w 580"/>
              <a:gd name="T49" fmla="*/ 82 h 798"/>
              <a:gd name="T50" fmla="*/ 574 w 580"/>
              <a:gd name="T51" fmla="*/ 40 h 798"/>
              <a:gd name="T52" fmla="*/ 578 w 580"/>
              <a:gd name="T53" fmla="*/ 0 h 798"/>
              <a:gd name="T54" fmla="*/ 580 w 580"/>
              <a:gd name="T55" fmla="*/ 0 h 7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31765"/>
                  <a:invGamma/>
                </a:schemeClr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A06C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914401" y="5870645"/>
            <a:ext cx="7162799" cy="68255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برخی از بازارهای شبکه‌ایی از خرید قراردادی بر مبنای بلند مدت و برخی از خریدهای نقدی کوتاه مدت پشتبانی می‌کنند.</a:t>
            </a:r>
            <a:endParaRPr lang="en-US" b="1" dirty="0">
              <a:solidFill>
                <a:srgbClr val="C00000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16423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81750"/>
            <a:ext cx="2133600" cy="476250"/>
          </a:xfrm>
        </p:spPr>
        <p:txBody>
          <a:bodyPr/>
          <a:lstStyle/>
          <a:p>
            <a:fld id="{42B97C96-2532-459B-9486-3F7775A6E799}" type="slidenum">
              <a:rPr lang="en-US" smtClean="0"/>
              <a:pPr/>
              <a:t>4</a:t>
            </a:fld>
            <a:endParaRPr lang="en-US"/>
          </a:p>
        </p:txBody>
      </p:sp>
      <p:grpSp>
        <p:nvGrpSpPr>
          <p:cNvPr id="8" name="Group 3"/>
          <p:cNvGrpSpPr>
            <a:grpSpLocks/>
          </p:cNvGrpSpPr>
          <p:nvPr/>
        </p:nvGrpSpPr>
        <p:grpSpPr bwMode="auto">
          <a:xfrm>
            <a:off x="222839" y="2028149"/>
            <a:ext cx="8134289" cy="2706316"/>
            <a:chOff x="-111" y="1248"/>
            <a:chExt cx="5648" cy="1821"/>
          </a:xfrm>
        </p:grpSpPr>
        <p:grpSp>
          <p:nvGrpSpPr>
            <p:cNvPr id="9" name="Group 4"/>
            <p:cNvGrpSpPr>
              <a:grpSpLocks/>
            </p:cNvGrpSpPr>
            <p:nvPr/>
          </p:nvGrpSpPr>
          <p:grpSpPr bwMode="auto">
            <a:xfrm>
              <a:off x="1824" y="1248"/>
              <a:ext cx="2014" cy="1821"/>
              <a:chOff x="1872" y="1824"/>
              <a:chExt cx="2014" cy="1821"/>
            </a:xfrm>
          </p:grpSpPr>
          <p:sp>
            <p:nvSpPr>
              <p:cNvPr id="24" name="AutoShape 5"/>
              <p:cNvSpPr>
                <a:spLocks noChangeArrowheads="1"/>
              </p:cNvSpPr>
              <p:nvPr/>
            </p:nvSpPr>
            <p:spPr bwMode="gray">
              <a:xfrm rot="16200000" flipH="1">
                <a:off x="1820" y="2528"/>
                <a:ext cx="309" cy="206"/>
              </a:xfrm>
              <a:prstGeom prst="upArrow">
                <a:avLst>
                  <a:gd name="adj1" fmla="val 51676"/>
                  <a:gd name="adj2" fmla="val 100000"/>
                </a:avLst>
              </a:prstGeom>
              <a:gradFill rotWithShape="1">
                <a:gsLst>
                  <a:gs pos="0">
                    <a:schemeClr val="tx2"/>
                  </a:gs>
                  <a:gs pos="100000">
                    <a:schemeClr val="tx2">
                      <a:gamma/>
                      <a:tint val="39216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5" name="AutoShape 6"/>
              <p:cNvSpPr>
                <a:spLocks noChangeArrowheads="1"/>
              </p:cNvSpPr>
              <p:nvPr/>
            </p:nvSpPr>
            <p:spPr bwMode="gray">
              <a:xfrm rot="5400000" flipH="1">
                <a:off x="3628" y="2494"/>
                <a:ext cx="309" cy="206"/>
              </a:xfrm>
              <a:prstGeom prst="upArrow">
                <a:avLst>
                  <a:gd name="adj1" fmla="val 51676"/>
                  <a:gd name="adj2" fmla="val 100000"/>
                </a:avLst>
              </a:prstGeom>
              <a:gradFill rotWithShape="1">
                <a:gsLst>
                  <a:gs pos="0">
                    <a:schemeClr val="tx2"/>
                  </a:gs>
                  <a:gs pos="100000">
                    <a:schemeClr val="tx2">
                      <a:gamma/>
                      <a:tint val="39216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" name="AutoShape 7"/>
              <p:cNvSpPr>
                <a:spLocks noChangeArrowheads="1"/>
              </p:cNvSpPr>
              <p:nvPr/>
            </p:nvSpPr>
            <p:spPr bwMode="gray">
              <a:xfrm rot="10800000" flipH="1">
                <a:off x="2725" y="3439"/>
                <a:ext cx="308" cy="206"/>
              </a:xfrm>
              <a:prstGeom prst="upArrow">
                <a:avLst>
                  <a:gd name="adj1" fmla="val 51676"/>
                  <a:gd name="adj2" fmla="val 100000"/>
                </a:avLst>
              </a:prstGeom>
              <a:gradFill rotWithShape="1">
                <a:gsLst>
                  <a:gs pos="0">
                    <a:schemeClr val="tx2"/>
                  </a:gs>
                  <a:gs pos="100000">
                    <a:schemeClr val="tx2">
                      <a:gamma/>
                      <a:tint val="39216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" name="Oval 8"/>
              <p:cNvSpPr>
                <a:spLocks noChangeArrowheads="1"/>
              </p:cNvSpPr>
              <p:nvPr/>
            </p:nvSpPr>
            <p:spPr bwMode="gray">
              <a:xfrm>
                <a:off x="2078" y="1824"/>
                <a:ext cx="1615" cy="1615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 w="57150" algn="ctr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8" name="Oval 9"/>
              <p:cNvSpPr>
                <a:spLocks noChangeArrowheads="1"/>
              </p:cNvSpPr>
              <p:nvPr/>
            </p:nvSpPr>
            <p:spPr bwMode="gray">
              <a:xfrm>
                <a:off x="2170" y="1915"/>
                <a:ext cx="1430" cy="1430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gamma/>
                      <a:shade val="63529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63529"/>
                      <a:invGamma/>
                    </a:srgb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9" name="Oval 10"/>
              <p:cNvSpPr>
                <a:spLocks noChangeArrowheads="1"/>
              </p:cNvSpPr>
              <p:nvPr/>
            </p:nvSpPr>
            <p:spPr bwMode="gray">
              <a:xfrm>
                <a:off x="2254" y="2000"/>
                <a:ext cx="1262" cy="1264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tint val="0"/>
                      <a:invGamma/>
                    </a:schemeClr>
                  </a:gs>
                  <a:gs pos="50000">
                    <a:schemeClr val="hlink"/>
                  </a:gs>
                  <a:gs pos="100000">
                    <a:schemeClr val="hlink">
                      <a:gamma/>
                      <a:tint val="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0" name="Oval 11"/>
              <p:cNvSpPr>
                <a:spLocks noChangeArrowheads="1"/>
              </p:cNvSpPr>
              <p:nvPr/>
            </p:nvSpPr>
            <p:spPr bwMode="gray">
              <a:xfrm>
                <a:off x="2254" y="2000"/>
                <a:ext cx="1262" cy="1264"/>
              </a:xfrm>
              <a:prstGeom prst="ellipse">
                <a:avLst/>
              </a:prstGeom>
              <a:gradFill rotWithShape="1">
                <a:gsLst>
                  <a:gs pos="0">
                    <a:srgbClr val="FFCC00">
                      <a:gamma/>
                      <a:shade val="0"/>
                      <a:invGamma/>
                    </a:srgbClr>
                  </a:gs>
                  <a:gs pos="100000">
                    <a:srgbClr val="FFCC00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1" name="Oval 12"/>
              <p:cNvSpPr>
                <a:spLocks noChangeArrowheads="1"/>
              </p:cNvSpPr>
              <p:nvPr/>
            </p:nvSpPr>
            <p:spPr bwMode="gray">
              <a:xfrm>
                <a:off x="2337" y="2083"/>
                <a:ext cx="1096" cy="1098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shade val="54118"/>
                      <a:invGamma/>
                    </a:schemeClr>
                  </a:gs>
                  <a:gs pos="50000">
                    <a:schemeClr val="hlink"/>
                  </a:gs>
                  <a:gs pos="100000">
                    <a:schemeClr val="hlink">
                      <a:gamma/>
                      <a:shade val="54118"/>
                      <a:invGamma/>
                    </a:scheme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" name="Oval 13"/>
              <p:cNvSpPr>
                <a:spLocks noChangeArrowheads="1"/>
              </p:cNvSpPr>
              <p:nvPr/>
            </p:nvSpPr>
            <p:spPr bwMode="gray">
              <a:xfrm>
                <a:off x="2337" y="2083"/>
                <a:ext cx="1096" cy="1098"/>
              </a:xfrm>
              <a:prstGeom prst="ellipse">
                <a:avLst/>
              </a:prstGeom>
              <a:gradFill rotWithShape="1">
                <a:gsLst>
                  <a:gs pos="0">
                    <a:srgbClr val="FFCC00"/>
                  </a:gs>
                  <a:gs pos="100000">
                    <a:srgbClr val="FFCC00">
                      <a:gamma/>
                      <a:shade val="48627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en-US"/>
              </a:p>
            </p:txBody>
          </p:sp>
        </p:grpSp>
        <p:sp>
          <p:nvSpPr>
            <p:cNvPr id="10" name="AutoShape 14"/>
            <p:cNvSpPr>
              <a:spLocks noChangeArrowheads="1"/>
            </p:cNvSpPr>
            <p:nvPr/>
          </p:nvSpPr>
          <p:spPr bwMode="gray">
            <a:xfrm>
              <a:off x="-107" y="2351"/>
              <a:ext cx="1945" cy="384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" name="AutoShape 15"/>
            <p:cNvSpPr>
              <a:spLocks noChangeArrowheads="1"/>
            </p:cNvSpPr>
            <p:nvPr/>
          </p:nvSpPr>
          <p:spPr bwMode="gray">
            <a:xfrm>
              <a:off x="-107" y="2015"/>
              <a:ext cx="1945" cy="384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" name="AutoShape 16"/>
            <p:cNvSpPr>
              <a:spLocks noChangeArrowheads="1"/>
            </p:cNvSpPr>
            <p:nvPr/>
          </p:nvSpPr>
          <p:spPr bwMode="gray">
            <a:xfrm>
              <a:off x="-107" y="1446"/>
              <a:ext cx="1945" cy="602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" name="AutoShape 17"/>
            <p:cNvSpPr>
              <a:spLocks noChangeArrowheads="1"/>
            </p:cNvSpPr>
            <p:nvPr/>
          </p:nvSpPr>
          <p:spPr bwMode="gray">
            <a:xfrm>
              <a:off x="3967" y="2256"/>
              <a:ext cx="1570" cy="384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" name="AutoShape 18"/>
            <p:cNvSpPr>
              <a:spLocks noChangeArrowheads="1"/>
            </p:cNvSpPr>
            <p:nvPr/>
          </p:nvSpPr>
          <p:spPr bwMode="gray">
            <a:xfrm>
              <a:off x="3967" y="1920"/>
              <a:ext cx="1570" cy="384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" name="AutoShape 19"/>
            <p:cNvSpPr>
              <a:spLocks noChangeArrowheads="1"/>
            </p:cNvSpPr>
            <p:nvPr/>
          </p:nvSpPr>
          <p:spPr bwMode="gray">
            <a:xfrm>
              <a:off x="3967" y="1584"/>
              <a:ext cx="1570" cy="384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" name="Text Box 20"/>
            <p:cNvSpPr txBox="1">
              <a:spLocks noChangeArrowheads="1"/>
            </p:cNvSpPr>
            <p:nvPr/>
          </p:nvSpPr>
          <p:spPr bwMode="gray">
            <a:xfrm>
              <a:off x="2325" y="1607"/>
              <a:ext cx="1024" cy="8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fa-IR" altLang="en-US" sz="2000" b="1" dirty="0" smtClean="0">
                  <a:cs typeface="B Titr" panose="00000700000000000000" pitchFamily="2" charset="-78"/>
                </a:rPr>
                <a:t>سیستم‌های پرداخت در تجارت الکترونیک</a:t>
              </a:r>
              <a:endParaRPr lang="en-US" altLang="en-US" sz="2000" b="1" dirty="0">
                <a:cs typeface="B Titr" panose="00000700000000000000" pitchFamily="2" charset="-78"/>
              </a:endParaRPr>
            </a:p>
          </p:txBody>
        </p:sp>
        <p:sp>
          <p:nvSpPr>
            <p:cNvPr id="18" name="Text Box 22"/>
            <p:cNvSpPr txBox="1">
              <a:spLocks noChangeArrowheads="1"/>
            </p:cNvSpPr>
            <p:nvPr/>
          </p:nvSpPr>
          <p:spPr bwMode="gray">
            <a:xfrm>
              <a:off x="-107" y="1627"/>
              <a:ext cx="1991" cy="4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fa-IR" altLang="en-US" b="1" dirty="0" smtClean="0">
                  <a:cs typeface="B Nazanin" panose="00000400000000000000" pitchFamily="2" charset="-78"/>
                </a:rPr>
                <a:t>سیستم‌های پرداختی دیجیتالی تراز انباشته</a:t>
              </a:r>
              <a:endParaRPr lang="en-US" altLang="en-US" b="1" dirty="0">
                <a:cs typeface="B Nazanin" panose="00000400000000000000" pitchFamily="2" charset="-78"/>
              </a:endParaRPr>
            </a:p>
          </p:txBody>
        </p:sp>
        <p:sp>
          <p:nvSpPr>
            <p:cNvPr id="19" name="Text Box 23"/>
            <p:cNvSpPr txBox="1">
              <a:spLocks noChangeArrowheads="1"/>
            </p:cNvSpPr>
            <p:nvPr/>
          </p:nvSpPr>
          <p:spPr bwMode="gray">
            <a:xfrm>
              <a:off x="-111" y="2095"/>
              <a:ext cx="1919" cy="2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b">
              <a:spAutoFit/>
            </a:bodyPr>
            <a:lstStyle/>
            <a:p>
              <a:pPr algn="ctr" eaLnBrk="0" hangingPunct="0"/>
              <a:r>
                <a:rPr lang="fa-IR" altLang="en-US" b="1" dirty="0" smtClean="0"/>
                <a:t>سیستم‌های پرداخت ارزش اندوخته</a:t>
              </a:r>
              <a:endParaRPr lang="en-US" altLang="en-US" b="1" dirty="0"/>
            </a:p>
          </p:txBody>
        </p:sp>
        <p:sp>
          <p:nvSpPr>
            <p:cNvPr id="20" name="Text Box 24"/>
            <p:cNvSpPr txBox="1">
              <a:spLocks noChangeArrowheads="1"/>
            </p:cNvSpPr>
            <p:nvPr/>
          </p:nvSpPr>
          <p:spPr bwMode="gray">
            <a:xfrm>
              <a:off x="-107" y="2454"/>
              <a:ext cx="1842" cy="2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fa-IR" altLang="en-US" b="1" dirty="0" smtClean="0"/>
                <a:t>سیستم‌های پرداخت نظیر به نظیر</a:t>
              </a:r>
              <a:endParaRPr lang="en-US" altLang="en-US" b="1" dirty="0"/>
            </a:p>
          </p:txBody>
        </p:sp>
        <p:sp>
          <p:nvSpPr>
            <p:cNvPr id="21" name="Text Box 25"/>
            <p:cNvSpPr txBox="1">
              <a:spLocks noChangeArrowheads="1"/>
            </p:cNvSpPr>
            <p:nvPr/>
          </p:nvSpPr>
          <p:spPr bwMode="gray">
            <a:xfrm>
              <a:off x="4364" y="1683"/>
              <a:ext cx="861" cy="2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fa-IR" altLang="en-US" b="1" dirty="0" smtClean="0"/>
                <a:t>کارت اعتباری</a:t>
              </a:r>
              <a:endParaRPr lang="en-US" altLang="en-US" b="1" dirty="0"/>
            </a:p>
          </p:txBody>
        </p:sp>
        <p:sp>
          <p:nvSpPr>
            <p:cNvPr id="22" name="Text Box 26"/>
            <p:cNvSpPr txBox="1">
              <a:spLocks noChangeArrowheads="1"/>
            </p:cNvSpPr>
            <p:nvPr/>
          </p:nvSpPr>
          <p:spPr bwMode="gray">
            <a:xfrm>
              <a:off x="4301" y="2019"/>
              <a:ext cx="989" cy="2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fa-IR" altLang="en-US" b="1" dirty="0" smtClean="0"/>
                <a:t>پول نقد دیجیتالی</a:t>
              </a:r>
              <a:endParaRPr lang="en-US" altLang="en-US" b="1" dirty="0"/>
            </a:p>
          </p:txBody>
        </p:sp>
        <p:sp>
          <p:nvSpPr>
            <p:cNvPr id="23" name="Text Box 27"/>
            <p:cNvSpPr txBox="1">
              <a:spLocks noChangeArrowheads="1"/>
            </p:cNvSpPr>
            <p:nvPr/>
          </p:nvSpPr>
          <p:spPr bwMode="gray">
            <a:xfrm>
              <a:off x="4214" y="2355"/>
              <a:ext cx="1235" cy="2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fa-IR" altLang="en-US" b="1" dirty="0" smtClean="0"/>
                <a:t>کیف پول الکترونیکی</a:t>
              </a:r>
              <a:endParaRPr lang="en-US" altLang="en-US" b="1" dirty="0"/>
            </a:p>
          </p:txBody>
        </p:sp>
      </p:grpSp>
      <p:sp>
        <p:nvSpPr>
          <p:cNvPr id="33" name="AutoShape 17"/>
          <p:cNvSpPr>
            <a:spLocks noChangeArrowheads="1"/>
          </p:cNvSpPr>
          <p:nvPr/>
        </p:nvSpPr>
        <p:spPr bwMode="gray">
          <a:xfrm>
            <a:off x="3110125" y="5343660"/>
            <a:ext cx="2813311" cy="828540"/>
          </a:xfrm>
          <a:prstGeom prst="can">
            <a:avLst>
              <a:gd name="adj" fmla="val 25000"/>
            </a:avLst>
          </a:prstGeom>
          <a:solidFill>
            <a:srgbClr val="00B0F0"/>
          </a:solidFill>
          <a:ln>
            <a:noFill/>
          </a:ln>
          <a:effectLst/>
        </p:spPr>
        <p:txBody>
          <a:bodyPr wrap="none" anchor="ctr"/>
          <a:lstStyle/>
          <a:p>
            <a:pPr algn="ctr" rtl="1"/>
            <a:r>
              <a:rPr lang="fa-IR" b="1" dirty="0" smtClean="0">
                <a:cs typeface="B Nazanin" panose="00000400000000000000" pitchFamily="2" charset="-78"/>
              </a:rPr>
              <a:t>سیستم‌های پرداخت و ارائه </a:t>
            </a:r>
          </a:p>
          <a:p>
            <a:pPr algn="ctr" rtl="1"/>
            <a:r>
              <a:rPr lang="fa-IR" b="1" dirty="0" smtClean="0">
                <a:cs typeface="B Nazanin" panose="00000400000000000000" pitchFamily="2" charset="-78"/>
              </a:rPr>
              <a:t>صورتحساب الکترونیکی</a:t>
            </a:r>
            <a:endParaRPr lang="en-US" b="1" dirty="0">
              <a:cs typeface="B Nazanin" panose="00000400000000000000" pitchFamily="2" charset="-78"/>
            </a:endParaRPr>
          </a:p>
        </p:txBody>
      </p:sp>
      <p:sp>
        <p:nvSpPr>
          <p:cNvPr id="34" name="AutoShape 18"/>
          <p:cNvSpPr>
            <a:spLocks noChangeArrowheads="1"/>
          </p:cNvSpPr>
          <p:nvPr/>
        </p:nvSpPr>
        <p:spPr bwMode="gray">
          <a:xfrm>
            <a:off x="3124200" y="4844306"/>
            <a:ext cx="2785163" cy="570689"/>
          </a:xfrm>
          <a:prstGeom prst="can">
            <a:avLst>
              <a:gd name="adj" fmla="val 25000"/>
            </a:avLst>
          </a:prstGeom>
          <a:solidFill>
            <a:srgbClr val="00B0F0"/>
          </a:solidFill>
          <a:ln>
            <a:noFill/>
          </a:ln>
          <a:effectLst/>
        </p:spPr>
        <p:txBody>
          <a:bodyPr wrap="none" anchor="ctr"/>
          <a:lstStyle/>
          <a:p>
            <a:pPr algn="ctr"/>
            <a:r>
              <a:rPr lang="fa-IR" b="1" dirty="0" smtClean="0">
                <a:cs typeface="B Nazanin" panose="00000400000000000000" pitchFamily="2" charset="-78"/>
              </a:rPr>
              <a:t>چک‌های الکترونیکی</a:t>
            </a:r>
            <a:endParaRPr lang="en-US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66691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97C96-2532-459B-9486-3F7775A6E799}" type="slidenum">
              <a:rPr lang="en-US" smtClean="0"/>
              <a:pPr/>
              <a:t>5</a:t>
            </a:fld>
            <a:endParaRPr lang="en-US"/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30829517"/>
              </p:ext>
            </p:extLst>
          </p:nvPr>
        </p:nvGraphicFramePr>
        <p:xfrm>
          <a:off x="457200" y="1143000"/>
          <a:ext cx="8229600" cy="51022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7" name="Straight Arrow Connector 6"/>
          <p:cNvCxnSpPr/>
          <p:nvPr/>
        </p:nvCxnSpPr>
        <p:spPr>
          <a:xfrm flipH="1">
            <a:off x="3429000" y="2286000"/>
            <a:ext cx="762000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H="1">
            <a:off x="3429000" y="4191000"/>
            <a:ext cx="609600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>
            <a:off x="3886200" y="6096000"/>
            <a:ext cx="685800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6382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97C96-2532-459B-9486-3F7775A6E799}" type="slidenum">
              <a:rPr lang="en-US" smtClean="0"/>
              <a:pPr/>
              <a:t>6</a:t>
            </a:fld>
            <a:endParaRPr lang="en-US"/>
          </a:p>
        </p:txBody>
      </p:sp>
      <p:graphicFrame>
        <p:nvGraphicFramePr>
          <p:cNvPr id="118" name="Diagram 117"/>
          <p:cNvGraphicFramePr/>
          <p:nvPr>
            <p:extLst>
              <p:ext uri="{D42A27DB-BD31-4B8C-83A1-F6EECF244321}">
                <p14:modId xmlns:p14="http://schemas.microsoft.com/office/powerpoint/2010/main" val="4115572735"/>
              </p:ext>
            </p:extLst>
          </p:nvPr>
        </p:nvGraphicFramePr>
        <p:xfrm>
          <a:off x="228600" y="1803400"/>
          <a:ext cx="86868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124" name="Straight Arrow Connector 123"/>
          <p:cNvCxnSpPr/>
          <p:nvPr/>
        </p:nvCxnSpPr>
        <p:spPr>
          <a:xfrm flipH="1">
            <a:off x="4191000" y="5562600"/>
            <a:ext cx="609601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9" name="Straight Arrow Connector 128"/>
          <p:cNvCxnSpPr/>
          <p:nvPr/>
        </p:nvCxnSpPr>
        <p:spPr>
          <a:xfrm flipH="1">
            <a:off x="4267199" y="4191000"/>
            <a:ext cx="609601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2" name="Straight Arrow Connector 131"/>
          <p:cNvCxnSpPr/>
          <p:nvPr/>
        </p:nvCxnSpPr>
        <p:spPr>
          <a:xfrm flipH="1">
            <a:off x="3276600" y="2743200"/>
            <a:ext cx="609600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09016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97C96-2532-459B-9486-3F7775A6E799}" type="slidenum">
              <a:rPr lang="en-US" smtClean="0"/>
              <a:pPr/>
              <a:t>7</a:t>
            </a:fld>
            <a:endParaRPr lang="en-US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58141448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cxnSp>
        <p:nvCxnSpPr>
          <p:cNvPr id="9" name="Straight Arrow Connector 8"/>
          <p:cNvCxnSpPr/>
          <p:nvPr/>
        </p:nvCxnSpPr>
        <p:spPr>
          <a:xfrm flipH="1">
            <a:off x="3962400" y="2971800"/>
            <a:ext cx="685800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30442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97C96-2532-459B-9486-3F7775A6E799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5" name="Rectangular Callout 4"/>
          <p:cNvSpPr/>
          <p:nvPr/>
        </p:nvSpPr>
        <p:spPr>
          <a:xfrm>
            <a:off x="3124200" y="1752600"/>
            <a:ext cx="4724400" cy="762000"/>
          </a:xfrm>
          <a:prstGeom prst="wedgeRect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fa-IR" b="1" dirty="0" smtClean="0">
                <a:solidFill>
                  <a:schemeClr val="tx1"/>
                </a:solidFill>
                <a:cs typeface="B Titr" panose="00000700000000000000" pitchFamily="2" charset="-78"/>
              </a:rPr>
              <a:t>چگونه اینترنت‌ها از کسب و کار الکترونیکی پشتیبانی می‌کنند؟</a:t>
            </a:r>
            <a:endParaRPr lang="en-US" b="1" dirty="0">
              <a:solidFill>
                <a:schemeClr val="tx1"/>
              </a:solidFill>
              <a:cs typeface="B Titr" panose="000007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62000" y="2895600"/>
            <a:ext cx="7467600" cy="2590800"/>
          </a:xfrm>
          <a:prstGeom prst="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justLow" rtl="1">
              <a:lnSpc>
                <a:spcPct val="150000"/>
              </a:lnSpc>
            </a:pPr>
            <a:r>
              <a:rPr lang="fa-IR" sz="2000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بیشتر شرکت‌های بزرگتر باید چندین مرکز رایانه‌ای را پشتیبانی کنند که نمی‌توانند با یکدیگر ارتباط برقرار کنند، اینترنت‌ها اتصال فوری مرکز را فراهم می‌کنند و همه رایانه‌ها  را در یک شبکه واحد مجازی به هم وصل می‌کنند.</a:t>
            </a:r>
            <a:endParaRPr lang="fa-IR" sz="2000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51805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97C96-2532-459B-9486-3F7775A6E799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609600" y="2057400"/>
            <a:ext cx="7543800" cy="2163763"/>
          </a:xfrm>
        </p:spPr>
        <p:txBody>
          <a:bodyPr/>
          <a:lstStyle/>
          <a:p>
            <a:pPr algn="justLow" rtl="1"/>
            <a:r>
              <a:rPr lang="fa-IR" sz="2400" b="1" dirty="0" smtClean="0">
                <a:solidFill>
                  <a:srgbClr val="003300"/>
                </a:solidFill>
                <a:cs typeface="B Titr" panose="00000700000000000000" pitchFamily="2" charset="-78"/>
              </a:rPr>
              <a:t>اینترنت‌ها و مشارکت گروهی</a:t>
            </a:r>
            <a:r>
              <a:rPr lang="fa-IR" sz="2400" b="1" dirty="0" smtClean="0">
                <a:cs typeface="B Titr" panose="00000700000000000000" pitchFamily="2" charset="-78"/>
              </a:rPr>
              <a:t>:  </a:t>
            </a:r>
          </a:p>
          <a:p>
            <a:pPr algn="justLow" rtl="1"/>
            <a:endParaRPr lang="fa-IR" sz="2400" b="1" dirty="0">
              <a:cs typeface="B Nazanin" panose="00000400000000000000" pitchFamily="2" charset="-78"/>
            </a:endParaRPr>
          </a:p>
          <a:p>
            <a:pPr marL="0" indent="0" algn="justLow" rtl="1">
              <a:lnSpc>
                <a:spcPct val="150000"/>
              </a:lnSpc>
              <a:buNone/>
            </a:pPr>
            <a:r>
              <a:rPr lang="fa-IR" sz="2000" b="1" dirty="0" smtClean="0">
                <a:cs typeface="B Nazanin" panose="00000400000000000000" pitchFamily="2" charset="-78"/>
              </a:rPr>
              <a:t>مجموعه‌ایی از ابزارهای غنی را برای ایجاد محیط‌های همکاری به‌وجود می‌آورند که در آن اعضای یک سازمان می‌توانند به تبادل ایده بدون در نظر گرفتن محل فیزیکی آن‌ها کار کنند.</a:t>
            </a:r>
            <a:endParaRPr lang="en-US" sz="20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75984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457950"/>
            <a:ext cx="2133600" cy="476250"/>
          </a:xfrm>
        </p:spPr>
        <p:txBody>
          <a:bodyPr/>
          <a:lstStyle/>
          <a:p>
            <a:fld id="{42B97C96-2532-459B-9486-3F7775A6E799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5" name="Bevel 4"/>
          <p:cNvSpPr/>
          <p:nvPr/>
        </p:nvSpPr>
        <p:spPr>
          <a:xfrm>
            <a:off x="152400" y="1203325"/>
            <a:ext cx="2895600" cy="1752600"/>
          </a:xfrm>
          <a:prstGeom prst="bevel">
            <a:avLst>
              <a:gd name="adj" fmla="val 5242"/>
            </a:avLst>
          </a:prstGeom>
          <a:solidFill>
            <a:schemeClr val="bg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Low" rtl="1"/>
            <a:r>
              <a:rPr lang="fa-IR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مالی و حسابداری</a:t>
            </a:r>
          </a:p>
          <a:p>
            <a:pPr marL="285750" indent="-285750" algn="justLow" rtl="1">
              <a:buFont typeface="Wingdings" panose="05000000000000000000" pitchFamily="2" charset="2"/>
              <a:buChar char="§"/>
            </a:pPr>
            <a:r>
              <a:rPr lang="fa-IR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گزارش دفتر کل حسابداری</a:t>
            </a:r>
          </a:p>
          <a:p>
            <a:pPr marL="285750" indent="-285750" algn="justLow" rtl="1">
              <a:buFont typeface="Wingdings" panose="05000000000000000000" pitchFamily="2" charset="2"/>
              <a:buChar char="§"/>
            </a:pPr>
            <a:r>
              <a:rPr lang="fa-IR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هزینه یابی پروژه</a:t>
            </a:r>
          </a:p>
          <a:p>
            <a:pPr marL="285750" indent="-285750" algn="justLow" rtl="1">
              <a:buFont typeface="Wingdings" panose="05000000000000000000" pitchFamily="2" charset="2"/>
              <a:buChar char="§"/>
            </a:pPr>
            <a:r>
              <a:rPr lang="fa-IR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گزارش‌های سالانه</a:t>
            </a:r>
          </a:p>
          <a:p>
            <a:pPr marL="285750" indent="-285750" algn="justLow" rtl="1">
              <a:buFont typeface="Wingdings" panose="05000000000000000000" pitchFamily="2" charset="2"/>
              <a:buChar char="§"/>
            </a:pPr>
            <a:r>
              <a:rPr lang="fa-IR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بودجه ریزی</a:t>
            </a:r>
            <a:endParaRPr lang="en-US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6" name="Bevel 5"/>
          <p:cNvSpPr/>
          <p:nvPr/>
        </p:nvSpPr>
        <p:spPr>
          <a:xfrm>
            <a:off x="5029200" y="4401267"/>
            <a:ext cx="2971800" cy="2056682"/>
          </a:xfrm>
          <a:prstGeom prst="bevel">
            <a:avLst>
              <a:gd name="adj" fmla="val 5242"/>
            </a:avLst>
          </a:prstGeom>
          <a:solidFill>
            <a:schemeClr val="bg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Low" rtl="1"/>
            <a:r>
              <a:rPr lang="fa-IR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فروش و بازاریابی</a:t>
            </a:r>
          </a:p>
          <a:p>
            <a:pPr marL="285750" indent="-285750" algn="justLow" rtl="1">
              <a:buFont typeface="Wingdings" panose="05000000000000000000" pitchFamily="2" charset="2"/>
              <a:buChar char="§"/>
            </a:pPr>
            <a:r>
              <a:rPr lang="fa-IR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تحلیل رقیب</a:t>
            </a:r>
          </a:p>
          <a:p>
            <a:pPr marL="285750" indent="-285750" algn="justLow" rtl="1">
              <a:buFont typeface="Wingdings" panose="05000000000000000000" pitchFamily="2" charset="2"/>
              <a:buChar char="§"/>
            </a:pPr>
            <a:r>
              <a:rPr lang="fa-IR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آخرین قیمت‌ها</a:t>
            </a:r>
          </a:p>
          <a:p>
            <a:pPr marL="285750" indent="-285750" algn="justLow" rtl="1">
              <a:buFont typeface="Wingdings" panose="05000000000000000000" pitchFamily="2" charset="2"/>
              <a:buChar char="§"/>
            </a:pPr>
            <a:r>
              <a:rPr lang="fa-IR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مبارزات تبلیغاتی</a:t>
            </a:r>
          </a:p>
          <a:p>
            <a:pPr marL="285750" indent="-285750" algn="justLow" rtl="1">
              <a:buFont typeface="Wingdings" panose="05000000000000000000" pitchFamily="2" charset="2"/>
              <a:buChar char="§"/>
            </a:pPr>
            <a:r>
              <a:rPr lang="fa-IR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ارایه‌های فروش</a:t>
            </a:r>
          </a:p>
          <a:p>
            <a:pPr marL="285750" indent="-285750" algn="justLow" rtl="1">
              <a:buFont typeface="Wingdings" panose="05000000000000000000" pitchFamily="2" charset="2"/>
              <a:buChar char="§"/>
            </a:pPr>
            <a:r>
              <a:rPr lang="fa-IR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تماس‌های فروش</a:t>
            </a:r>
            <a:endParaRPr lang="en-US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7" name="Bevel 6"/>
          <p:cNvSpPr/>
          <p:nvPr/>
        </p:nvSpPr>
        <p:spPr>
          <a:xfrm>
            <a:off x="5029200" y="1203325"/>
            <a:ext cx="2971800" cy="1752600"/>
          </a:xfrm>
          <a:prstGeom prst="bevel">
            <a:avLst>
              <a:gd name="adj" fmla="val 5242"/>
            </a:avLst>
          </a:prstGeom>
          <a:solidFill>
            <a:schemeClr val="bg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Low" rtl="1"/>
            <a:r>
              <a:rPr lang="fa-IR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منابع انسانی </a:t>
            </a:r>
          </a:p>
          <a:p>
            <a:pPr marL="285750" indent="-285750" algn="justLow" rtl="1">
              <a:buFont typeface="Wingdings" panose="05000000000000000000" pitchFamily="2" charset="2"/>
              <a:buChar char="§"/>
            </a:pPr>
            <a:r>
              <a:rPr lang="fa-IR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سیاست‌های شرکت</a:t>
            </a:r>
          </a:p>
          <a:p>
            <a:pPr marL="285750" indent="-285750" algn="justLow" rtl="1">
              <a:buFont typeface="Wingdings" panose="05000000000000000000" pitchFamily="2" charset="2"/>
              <a:buChar char="§"/>
            </a:pPr>
            <a:r>
              <a:rPr lang="fa-IR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طرح‌های صرفه جویی کارکنان</a:t>
            </a:r>
          </a:p>
          <a:p>
            <a:pPr marL="285750" indent="-285750" algn="justLow" rtl="1">
              <a:buFont typeface="Wingdings" panose="05000000000000000000" pitchFamily="2" charset="2"/>
              <a:buChar char="§"/>
            </a:pPr>
            <a:r>
              <a:rPr lang="fa-IR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ثبت مزایا</a:t>
            </a:r>
          </a:p>
          <a:p>
            <a:pPr marL="285750" indent="-285750" algn="justLow" rtl="1">
              <a:buFont typeface="Wingdings" panose="05000000000000000000" pitchFamily="2" charset="2"/>
              <a:buChar char="§"/>
            </a:pPr>
            <a:r>
              <a:rPr lang="fa-IR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آموزش آنلاین</a:t>
            </a:r>
          </a:p>
          <a:p>
            <a:pPr marL="285750" indent="-285750" algn="justLow" rtl="1">
              <a:buFont typeface="Wingdings" panose="05000000000000000000" pitchFamily="2" charset="2"/>
              <a:buChar char="§"/>
            </a:pPr>
            <a:r>
              <a:rPr lang="fa-IR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تعیین شغل</a:t>
            </a:r>
            <a:endParaRPr lang="en-US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8" name="Bevel 7"/>
          <p:cNvSpPr/>
          <p:nvPr/>
        </p:nvSpPr>
        <p:spPr>
          <a:xfrm>
            <a:off x="381000" y="4401267"/>
            <a:ext cx="2667000" cy="2056682"/>
          </a:xfrm>
          <a:prstGeom prst="bevel">
            <a:avLst>
              <a:gd name="adj" fmla="val 5242"/>
            </a:avLst>
          </a:prstGeom>
          <a:solidFill>
            <a:schemeClr val="bg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Low" rtl="1"/>
            <a:r>
              <a:rPr lang="fa-IR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ساخت و تولید</a:t>
            </a:r>
          </a:p>
          <a:p>
            <a:pPr marL="285750" indent="-285750" algn="justLow" rtl="1">
              <a:buFont typeface="Wingdings" panose="05000000000000000000" pitchFamily="2" charset="2"/>
              <a:buChar char="§"/>
            </a:pPr>
            <a:r>
              <a:rPr lang="fa-IR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اندازه‌گیری کیفیت</a:t>
            </a:r>
          </a:p>
          <a:p>
            <a:pPr marL="285750" indent="-285750" algn="justLow" rtl="1">
              <a:buFont typeface="Wingdings" panose="05000000000000000000" pitchFamily="2" charset="2"/>
              <a:buChar char="§"/>
            </a:pPr>
            <a:r>
              <a:rPr lang="fa-IR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برنامه‌های نگهداری</a:t>
            </a:r>
          </a:p>
          <a:p>
            <a:pPr marL="285750" indent="-285750" algn="justLow" rtl="1">
              <a:buFont typeface="Wingdings" panose="05000000000000000000" pitchFamily="2" charset="2"/>
              <a:buChar char="§"/>
            </a:pPr>
            <a:r>
              <a:rPr lang="fa-IR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مشخصات طرح</a:t>
            </a:r>
          </a:p>
          <a:p>
            <a:pPr marL="285750" indent="-285750" algn="justLow" rtl="1">
              <a:buFont typeface="Wingdings" panose="05000000000000000000" pitchFamily="2" charset="2"/>
              <a:buChar char="§"/>
            </a:pPr>
            <a:r>
              <a:rPr lang="fa-IR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بازدهی دستگاه</a:t>
            </a:r>
          </a:p>
          <a:p>
            <a:pPr marL="285750" indent="-285750" algn="justLow" rtl="1">
              <a:buFont typeface="Wingdings" panose="05000000000000000000" pitchFamily="2" charset="2"/>
              <a:buChar char="§"/>
            </a:pPr>
            <a:r>
              <a:rPr lang="fa-IR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ردیابی سفارش</a:t>
            </a:r>
            <a:endParaRPr lang="en-US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9" name="Donut 8"/>
          <p:cNvSpPr/>
          <p:nvPr/>
        </p:nvSpPr>
        <p:spPr>
          <a:xfrm>
            <a:off x="3276600" y="2803525"/>
            <a:ext cx="1524000" cy="1597742"/>
          </a:xfrm>
          <a:prstGeom prst="donut">
            <a:avLst>
              <a:gd name="adj" fmla="val 5485"/>
            </a:avLst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  <a:cs typeface="B Titr" panose="00000700000000000000" pitchFamily="2" charset="-78"/>
              </a:rPr>
              <a:t>اینترانت شرکت</a:t>
            </a:r>
            <a:endParaRPr lang="en-US" dirty="0">
              <a:solidFill>
                <a:schemeClr val="tx1"/>
              </a:solidFill>
              <a:cs typeface="B Titr" panose="00000700000000000000" pitchFamily="2" charset="-78"/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3124200" y="2270125"/>
            <a:ext cx="609600" cy="53340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4363065" y="4475368"/>
            <a:ext cx="589935" cy="766557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>
            <a:off x="3124200" y="4414787"/>
            <a:ext cx="533400" cy="814489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V="1">
            <a:off x="4286865" y="2283646"/>
            <a:ext cx="666135" cy="519879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1905000" y="457200"/>
            <a:ext cx="5638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400" dirty="0" smtClean="0">
                <a:cs typeface="B Titr" panose="00000700000000000000" pitchFamily="2" charset="-78"/>
              </a:rPr>
              <a:t>کاربردهای کارکردی اینترانت</a:t>
            </a:r>
            <a:endParaRPr lang="en-US" sz="24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96628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97C96-2532-459B-9486-3F7775A6E799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5" name="Folded Corner 4"/>
          <p:cNvSpPr/>
          <p:nvPr/>
        </p:nvSpPr>
        <p:spPr>
          <a:xfrm>
            <a:off x="914400" y="1828800"/>
            <a:ext cx="7162800" cy="2667000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Low" rtl="1"/>
            <a:r>
              <a:rPr lang="fa-IR" sz="2000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اینترنت و تجارت مشارکتی: </a:t>
            </a:r>
          </a:p>
          <a:p>
            <a:pPr algn="justLow" rtl="1"/>
            <a:r>
              <a:rPr lang="fa-IR" sz="2000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کمک می‌کند تا به طور دقیق‌تر با مشتریان، تأمین کنندگان و بنگاه‌های دیگر برای بهبود برنامه‌ریزی تولید و توزیع همکاری می‌کنند. بنگاه‌ها از بازخورد مشتریان در وب سایت‌ها و جوامع آنلاین برای بهبود طراحی محصول استفاده می‌کنند. </a:t>
            </a:r>
            <a:endParaRPr lang="en-US" sz="2000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grpSp>
        <p:nvGrpSpPr>
          <p:cNvPr id="9" name="Group 4"/>
          <p:cNvGrpSpPr>
            <a:grpSpLocks/>
          </p:cNvGrpSpPr>
          <p:nvPr/>
        </p:nvGrpSpPr>
        <p:grpSpPr bwMode="auto">
          <a:xfrm>
            <a:off x="1371600" y="1905000"/>
            <a:ext cx="6332538" cy="3711575"/>
            <a:chOff x="1003" y="1344"/>
            <a:chExt cx="3989" cy="2338"/>
          </a:xfrm>
        </p:grpSpPr>
        <p:sp>
          <p:nvSpPr>
            <p:cNvPr id="10" name="Oval 5"/>
            <p:cNvSpPr>
              <a:spLocks noChangeArrowheads="1"/>
            </p:cNvSpPr>
            <p:nvPr/>
          </p:nvSpPr>
          <p:spPr bwMode="gray">
            <a:xfrm>
              <a:off x="1488" y="2847"/>
              <a:ext cx="3504" cy="835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175">
                  <a:solidFill>
                    <a:schemeClr val="tx1"/>
                  </a:solidFill>
                  <a:round/>
                  <a:headEnd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1842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lIns="92075" tIns="46038" rIns="92075" bIns="46038" anchor="ctr"/>
            <a:lstStyle/>
            <a:p>
              <a:endParaRPr lang="en-US"/>
            </a:p>
          </p:txBody>
        </p:sp>
        <p:sp>
          <p:nvSpPr>
            <p:cNvPr id="11" name="Oval 6"/>
            <p:cNvSpPr>
              <a:spLocks noChangeArrowheads="1"/>
            </p:cNvSpPr>
            <p:nvPr/>
          </p:nvSpPr>
          <p:spPr bwMode="gray">
            <a:xfrm rot="-998297">
              <a:off x="1054" y="1517"/>
              <a:ext cx="3582" cy="1900"/>
            </a:xfrm>
            <a:prstGeom prst="ellipse">
              <a:avLst/>
            </a:prstGeom>
            <a:gradFill rotWithShape="0">
              <a:gsLst>
                <a:gs pos="0">
                  <a:schemeClr val="bg2">
                    <a:gamma/>
                    <a:shade val="39216"/>
                    <a:invGamma/>
                  </a:schemeClr>
                </a:gs>
                <a:gs pos="50000">
                  <a:schemeClr val="bg2"/>
                </a:gs>
                <a:gs pos="100000">
                  <a:schemeClr val="bg2">
                    <a:gamma/>
                    <a:shade val="39216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" name="Oval 7"/>
            <p:cNvSpPr>
              <a:spLocks noChangeArrowheads="1"/>
            </p:cNvSpPr>
            <p:nvPr/>
          </p:nvSpPr>
          <p:spPr bwMode="gray">
            <a:xfrm rot="-998297">
              <a:off x="1066" y="1414"/>
              <a:ext cx="3505" cy="1841"/>
            </a:xfrm>
            <a:prstGeom prst="ellipse">
              <a:avLst/>
            </a:prstGeom>
            <a:gradFill rotWithShape="1">
              <a:gsLst>
                <a:gs pos="0">
                  <a:srgbClr val="2791BB"/>
                </a:gs>
                <a:gs pos="100000">
                  <a:srgbClr val="2791BB">
                    <a:gamma/>
                    <a:shade val="0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" name="Arc 8"/>
            <p:cNvSpPr>
              <a:spLocks/>
            </p:cNvSpPr>
            <p:nvPr/>
          </p:nvSpPr>
          <p:spPr bwMode="gray">
            <a:xfrm rot="-998297">
              <a:off x="2740" y="1344"/>
              <a:ext cx="1795" cy="1239"/>
            </a:xfrm>
            <a:custGeom>
              <a:avLst/>
              <a:gdLst>
                <a:gd name="G0" fmla="+- 0 0 0"/>
                <a:gd name="G1" fmla="+- 17105 0 0"/>
                <a:gd name="G2" fmla="+- 21600 0 0"/>
                <a:gd name="T0" fmla="*/ 13190 w 21600"/>
                <a:gd name="T1" fmla="*/ 0 h 29046"/>
                <a:gd name="T2" fmla="*/ 17999 w 21600"/>
                <a:gd name="T3" fmla="*/ 29046 h 29046"/>
                <a:gd name="T4" fmla="*/ 0 w 21600"/>
                <a:gd name="T5" fmla="*/ 17105 h 29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9046" fill="none" extrusionOk="0">
                  <a:moveTo>
                    <a:pt x="13190" y="-1"/>
                  </a:moveTo>
                  <a:cubicBezTo>
                    <a:pt x="18493" y="4089"/>
                    <a:pt x="21600" y="10407"/>
                    <a:pt x="21600" y="17105"/>
                  </a:cubicBezTo>
                  <a:cubicBezTo>
                    <a:pt x="21600" y="21352"/>
                    <a:pt x="20347" y="25506"/>
                    <a:pt x="17999" y="29046"/>
                  </a:cubicBezTo>
                </a:path>
                <a:path w="21600" h="29046" stroke="0" extrusionOk="0">
                  <a:moveTo>
                    <a:pt x="13190" y="-1"/>
                  </a:moveTo>
                  <a:cubicBezTo>
                    <a:pt x="18493" y="4089"/>
                    <a:pt x="21600" y="10407"/>
                    <a:pt x="21600" y="17105"/>
                  </a:cubicBezTo>
                  <a:cubicBezTo>
                    <a:pt x="21600" y="21352"/>
                    <a:pt x="20347" y="25506"/>
                    <a:pt x="17999" y="29046"/>
                  </a:cubicBezTo>
                  <a:lnTo>
                    <a:pt x="0" y="17105"/>
                  </a:lnTo>
                  <a:close/>
                </a:path>
              </a:pathLst>
            </a:cu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tint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" name="Arc 9"/>
            <p:cNvSpPr>
              <a:spLocks/>
            </p:cNvSpPr>
            <p:nvPr/>
          </p:nvSpPr>
          <p:spPr bwMode="gray">
            <a:xfrm rot="20601703" flipH="1">
              <a:off x="1221" y="2525"/>
              <a:ext cx="2067" cy="930"/>
            </a:xfrm>
            <a:custGeom>
              <a:avLst/>
              <a:gdLst>
                <a:gd name="G0" fmla="+- 3659 0 0"/>
                <a:gd name="G1" fmla="+- 0 0 0"/>
                <a:gd name="G2" fmla="+- 21600 0 0"/>
                <a:gd name="T0" fmla="*/ 25114 w 25114"/>
                <a:gd name="T1" fmla="*/ 2497 h 21600"/>
                <a:gd name="T2" fmla="*/ 0 w 25114"/>
                <a:gd name="T3" fmla="*/ 21288 h 21600"/>
                <a:gd name="T4" fmla="*/ 3659 w 25114"/>
                <a:gd name="T5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114" h="21600" fill="none" extrusionOk="0">
                  <a:moveTo>
                    <a:pt x="25114" y="2497"/>
                  </a:moveTo>
                  <a:cubicBezTo>
                    <a:pt x="23846" y="13386"/>
                    <a:pt x="14622" y="21599"/>
                    <a:pt x="3659" y="21599"/>
                  </a:cubicBezTo>
                  <a:cubicBezTo>
                    <a:pt x="2432" y="21599"/>
                    <a:pt x="1208" y="21495"/>
                    <a:pt x="0" y="21287"/>
                  </a:cubicBezTo>
                </a:path>
                <a:path w="25114" h="21600" stroke="0" extrusionOk="0">
                  <a:moveTo>
                    <a:pt x="25114" y="2497"/>
                  </a:moveTo>
                  <a:cubicBezTo>
                    <a:pt x="23846" y="13386"/>
                    <a:pt x="14622" y="21599"/>
                    <a:pt x="3659" y="21599"/>
                  </a:cubicBezTo>
                  <a:cubicBezTo>
                    <a:pt x="2432" y="21599"/>
                    <a:pt x="1208" y="21495"/>
                    <a:pt x="0" y="21287"/>
                  </a:cubicBezTo>
                  <a:lnTo>
                    <a:pt x="3659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" name="Arc 10"/>
            <p:cNvSpPr>
              <a:spLocks/>
            </p:cNvSpPr>
            <p:nvPr/>
          </p:nvSpPr>
          <p:spPr bwMode="gray">
            <a:xfrm rot="-998297">
              <a:off x="1811" y="1396"/>
              <a:ext cx="1974" cy="893"/>
            </a:xfrm>
            <a:custGeom>
              <a:avLst/>
              <a:gdLst>
                <a:gd name="G0" fmla="+- 10427 0 0"/>
                <a:gd name="G1" fmla="+- 21600 0 0"/>
                <a:gd name="G2" fmla="+- 21600 0 0"/>
                <a:gd name="T0" fmla="*/ 0 w 23826"/>
                <a:gd name="T1" fmla="*/ 2683 h 21600"/>
                <a:gd name="T2" fmla="*/ 23826 w 23826"/>
                <a:gd name="T3" fmla="*/ 4658 h 21600"/>
                <a:gd name="T4" fmla="*/ 10427 w 23826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826" h="21600" fill="none" extrusionOk="0">
                  <a:moveTo>
                    <a:pt x="0" y="2683"/>
                  </a:moveTo>
                  <a:cubicBezTo>
                    <a:pt x="3193" y="923"/>
                    <a:pt x="6780" y="0"/>
                    <a:pt x="10427" y="0"/>
                  </a:cubicBezTo>
                  <a:cubicBezTo>
                    <a:pt x="15290" y="0"/>
                    <a:pt x="20011" y="1641"/>
                    <a:pt x="23825" y="4658"/>
                  </a:cubicBezTo>
                </a:path>
                <a:path w="23826" h="21600" stroke="0" extrusionOk="0">
                  <a:moveTo>
                    <a:pt x="0" y="2683"/>
                  </a:moveTo>
                  <a:cubicBezTo>
                    <a:pt x="3193" y="923"/>
                    <a:pt x="6780" y="0"/>
                    <a:pt x="10427" y="0"/>
                  </a:cubicBezTo>
                  <a:cubicBezTo>
                    <a:pt x="15290" y="0"/>
                    <a:pt x="20011" y="1641"/>
                    <a:pt x="23825" y="4658"/>
                  </a:cubicBezTo>
                  <a:lnTo>
                    <a:pt x="10427" y="21600"/>
                  </a:lnTo>
                  <a:close/>
                </a:path>
              </a:pathLst>
            </a:custGeom>
            <a:gradFill rotWithShape="1">
              <a:gsLst>
                <a:gs pos="0">
                  <a:srgbClr val="5CB8CA"/>
                </a:gs>
                <a:gs pos="100000">
                  <a:srgbClr val="5CB8CA">
                    <a:gamma/>
                    <a:shade val="52549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" name="Arc 11"/>
            <p:cNvSpPr>
              <a:spLocks/>
            </p:cNvSpPr>
            <p:nvPr/>
          </p:nvSpPr>
          <p:spPr bwMode="gray">
            <a:xfrm rot="20601703" flipH="1">
              <a:off x="1003" y="1728"/>
              <a:ext cx="1795" cy="1330"/>
            </a:xfrm>
            <a:custGeom>
              <a:avLst/>
              <a:gdLst>
                <a:gd name="G0" fmla="+- 0 0 0"/>
                <a:gd name="G1" fmla="+- 20162 0 0"/>
                <a:gd name="G2" fmla="+- 21600 0 0"/>
                <a:gd name="T0" fmla="*/ 7749 w 21600"/>
                <a:gd name="T1" fmla="*/ 0 h 30685"/>
                <a:gd name="T2" fmla="*/ 18863 w 21600"/>
                <a:gd name="T3" fmla="*/ 30685 h 30685"/>
                <a:gd name="T4" fmla="*/ 0 w 21600"/>
                <a:gd name="T5" fmla="*/ 20162 h 306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30685" fill="none" extrusionOk="0">
                  <a:moveTo>
                    <a:pt x="7749" y="-1"/>
                  </a:moveTo>
                  <a:cubicBezTo>
                    <a:pt x="16093" y="3206"/>
                    <a:pt x="21600" y="11222"/>
                    <a:pt x="21600" y="20162"/>
                  </a:cubicBezTo>
                  <a:cubicBezTo>
                    <a:pt x="21600" y="23845"/>
                    <a:pt x="20657" y="27468"/>
                    <a:pt x="18863" y="30685"/>
                  </a:cubicBezTo>
                </a:path>
                <a:path w="21600" h="30685" stroke="0" extrusionOk="0">
                  <a:moveTo>
                    <a:pt x="7749" y="-1"/>
                  </a:moveTo>
                  <a:cubicBezTo>
                    <a:pt x="16093" y="3206"/>
                    <a:pt x="21600" y="11222"/>
                    <a:pt x="21600" y="20162"/>
                  </a:cubicBezTo>
                  <a:cubicBezTo>
                    <a:pt x="21600" y="23845"/>
                    <a:pt x="20657" y="27468"/>
                    <a:pt x="18863" y="30685"/>
                  </a:cubicBezTo>
                  <a:lnTo>
                    <a:pt x="0" y="20162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" name="Oval 12"/>
            <p:cNvSpPr>
              <a:spLocks noChangeArrowheads="1"/>
            </p:cNvSpPr>
            <p:nvPr/>
          </p:nvSpPr>
          <p:spPr bwMode="gray">
            <a:xfrm rot="-998297">
              <a:off x="1987" y="1864"/>
              <a:ext cx="1698" cy="84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tint val="2431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" name="Text Box 13"/>
            <p:cNvSpPr txBox="1">
              <a:spLocks noChangeArrowheads="1"/>
            </p:cNvSpPr>
            <p:nvPr/>
          </p:nvSpPr>
          <p:spPr bwMode="gray">
            <a:xfrm>
              <a:off x="1181" y="2292"/>
              <a:ext cx="849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fa-IR" altLang="en-US" b="1" dirty="0" smtClean="0">
                  <a:solidFill>
                    <a:srgbClr val="FFFFFF"/>
                  </a:solidFill>
                  <a:latin typeface="Verdana" panose="020B0604030504040204" pitchFamily="34" charset="0"/>
                  <a:cs typeface="B Nazanin" panose="00000400000000000000" pitchFamily="2" charset="-78"/>
                </a:rPr>
                <a:t>تأمین کنندگان</a:t>
              </a:r>
              <a:endParaRPr lang="en-US" altLang="en-US" b="1" dirty="0">
                <a:solidFill>
                  <a:srgbClr val="FFFFFF"/>
                </a:solidFill>
                <a:latin typeface="Verdana" panose="020B0604030504040204" pitchFamily="34" charset="0"/>
                <a:cs typeface="B Nazanin" panose="00000400000000000000" pitchFamily="2" charset="-78"/>
              </a:endParaRPr>
            </a:p>
          </p:txBody>
        </p:sp>
        <p:sp>
          <p:nvSpPr>
            <p:cNvPr id="19" name="Text Box 14"/>
            <p:cNvSpPr txBox="1">
              <a:spLocks noChangeArrowheads="1"/>
            </p:cNvSpPr>
            <p:nvPr/>
          </p:nvSpPr>
          <p:spPr bwMode="gray">
            <a:xfrm>
              <a:off x="2518" y="1524"/>
              <a:ext cx="581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fa-IR" altLang="en-US" b="1" dirty="0" smtClean="0">
                  <a:solidFill>
                    <a:srgbClr val="FFFFFF"/>
                  </a:solidFill>
                  <a:latin typeface="Verdana" panose="020B0604030504040204" pitchFamily="34" charset="0"/>
                  <a:cs typeface="B Nazanin" panose="00000400000000000000" pitchFamily="2" charset="-78"/>
                </a:rPr>
                <a:t>مهندسان</a:t>
              </a:r>
              <a:endParaRPr lang="en-US" altLang="en-US" b="1" dirty="0">
                <a:solidFill>
                  <a:srgbClr val="FFFFFF"/>
                </a:solidFill>
                <a:latin typeface="Verdana" panose="020B0604030504040204" pitchFamily="34" charset="0"/>
                <a:cs typeface="B Nazanin" panose="00000400000000000000" pitchFamily="2" charset="-78"/>
              </a:endParaRPr>
            </a:p>
          </p:txBody>
        </p:sp>
        <p:sp>
          <p:nvSpPr>
            <p:cNvPr id="20" name="Text Box 15"/>
            <p:cNvSpPr txBox="1">
              <a:spLocks noChangeArrowheads="1"/>
            </p:cNvSpPr>
            <p:nvPr/>
          </p:nvSpPr>
          <p:spPr bwMode="gray">
            <a:xfrm>
              <a:off x="3736" y="1716"/>
              <a:ext cx="444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fa-IR" altLang="en-US" b="1" dirty="0" smtClean="0">
                  <a:solidFill>
                    <a:srgbClr val="FFFFFF"/>
                  </a:solidFill>
                  <a:latin typeface="Verdana" panose="020B0604030504040204" pitchFamily="34" charset="0"/>
                  <a:cs typeface="B Nazanin" panose="00000400000000000000" pitchFamily="2" charset="-78"/>
                </a:rPr>
                <a:t>ساخت</a:t>
              </a:r>
              <a:endParaRPr lang="en-US" altLang="en-US" b="1" dirty="0">
                <a:solidFill>
                  <a:srgbClr val="FFFFFF"/>
                </a:solidFill>
                <a:latin typeface="Verdana" panose="020B0604030504040204" pitchFamily="34" charset="0"/>
                <a:cs typeface="B Nazanin" panose="00000400000000000000" pitchFamily="2" charset="-78"/>
              </a:endParaRPr>
            </a:p>
          </p:txBody>
        </p:sp>
        <p:grpSp>
          <p:nvGrpSpPr>
            <p:cNvPr id="21" name="Group 16"/>
            <p:cNvGrpSpPr>
              <a:grpSpLocks/>
            </p:cNvGrpSpPr>
            <p:nvPr/>
          </p:nvGrpSpPr>
          <p:grpSpPr bwMode="auto">
            <a:xfrm>
              <a:off x="2981" y="1931"/>
              <a:ext cx="1719" cy="1511"/>
              <a:chOff x="2981" y="1931"/>
              <a:chExt cx="1719" cy="1511"/>
            </a:xfrm>
          </p:grpSpPr>
          <p:sp>
            <p:nvSpPr>
              <p:cNvPr id="25" name="Freeform 17"/>
              <p:cNvSpPr>
                <a:spLocks/>
              </p:cNvSpPr>
              <p:nvPr/>
            </p:nvSpPr>
            <p:spPr bwMode="gray">
              <a:xfrm>
                <a:off x="3571" y="2316"/>
                <a:ext cx="1117" cy="1119"/>
              </a:xfrm>
              <a:custGeom>
                <a:avLst/>
                <a:gdLst>
                  <a:gd name="T0" fmla="*/ 21 w 1117"/>
                  <a:gd name="T1" fmla="*/ 888 h 1119"/>
                  <a:gd name="T2" fmla="*/ 1117 w 1117"/>
                  <a:gd name="T3" fmla="*/ 0 h 1119"/>
                  <a:gd name="T4" fmla="*/ 1093 w 1117"/>
                  <a:gd name="T5" fmla="*/ 256 h 1119"/>
                  <a:gd name="T6" fmla="*/ 717 w 1117"/>
                  <a:gd name="T7" fmla="*/ 704 h 1119"/>
                  <a:gd name="T8" fmla="*/ 17 w 1117"/>
                  <a:gd name="T9" fmla="*/ 1119 h 1119"/>
                  <a:gd name="T10" fmla="*/ 21 w 1117"/>
                  <a:gd name="T11" fmla="*/ 888 h 1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17" h="1119">
                    <a:moveTo>
                      <a:pt x="21" y="888"/>
                    </a:moveTo>
                    <a:lnTo>
                      <a:pt x="1117" y="0"/>
                    </a:lnTo>
                    <a:lnTo>
                      <a:pt x="1093" y="256"/>
                    </a:lnTo>
                    <a:cubicBezTo>
                      <a:pt x="1026" y="373"/>
                      <a:pt x="896" y="560"/>
                      <a:pt x="717" y="704"/>
                    </a:cubicBezTo>
                    <a:cubicBezTo>
                      <a:pt x="538" y="848"/>
                      <a:pt x="133" y="1088"/>
                      <a:pt x="17" y="1119"/>
                    </a:cubicBezTo>
                    <a:cubicBezTo>
                      <a:pt x="0" y="1037"/>
                      <a:pt x="21" y="888"/>
                      <a:pt x="21" y="888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chemeClr val="folHlink">
                      <a:gamma/>
                      <a:shade val="60784"/>
                      <a:invGamma/>
                    </a:schemeClr>
                  </a:gs>
                  <a:gs pos="100000">
                    <a:schemeClr val="folHlink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26" name="Arc 18"/>
              <p:cNvSpPr>
                <a:spLocks/>
              </p:cNvSpPr>
              <p:nvPr/>
            </p:nvSpPr>
            <p:spPr bwMode="gray">
              <a:xfrm rot="-1060795">
                <a:off x="2981" y="1931"/>
                <a:ext cx="1719" cy="1171"/>
              </a:xfrm>
              <a:custGeom>
                <a:avLst/>
                <a:gdLst>
                  <a:gd name="G0" fmla="+- 0 0 0"/>
                  <a:gd name="G1" fmla="+- 0 0 0"/>
                  <a:gd name="G2" fmla="+- 21600 0 0"/>
                  <a:gd name="T0" fmla="*/ 18016 w 18016"/>
                  <a:gd name="T1" fmla="*/ 11915 h 21282"/>
                  <a:gd name="T2" fmla="*/ 3695 w 18016"/>
                  <a:gd name="T3" fmla="*/ 21282 h 21282"/>
                  <a:gd name="T4" fmla="*/ 0 w 18016"/>
                  <a:gd name="T5" fmla="*/ 0 h 21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016" h="21282" fill="none" extrusionOk="0">
                    <a:moveTo>
                      <a:pt x="18016" y="11915"/>
                    </a:moveTo>
                    <a:cubicBezTo>
                      <a:pt x="14735" y="16875"/>
                      <a:pt x="9554" y="20264"/>
                      <a:pt x="3694" y="21281"/>
                    </a:cubicBezTo>
                  </a:path>
                  <a:path w="18016" h="21282" stroke="0" extrusionOk="0">
                    <a:moveTo>
                      <a:pt x="18016" y="11915"/>
                    </a:moveTo>
                    <a:cubicBezTo>
                      <a:pt x="14735" y="16875"/>
                      <a:pt x="9554" y="20264"/>
                      <a:pt x="3694" y="21281"/>
                    </a:cubicBezTo>
                    <a:lnTo>
                      <a:pt x="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folHlink"/>
                  </a:gs>
                  <a:gs pos="100000">
                    <a:schemeClr val="folHlink">
                      <a:gamma/>
                      <a:shade val="46275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" name="Freeform 19"/>
              <p:cNvSpPr>
                <a:spLocks/>
              </p:cNvSpPr>
              <p:nvPr/>
            </p:nvSpPr>
            <p:spPr bwMode="gray">
              <a:xfrm>
                <a:off x="3026" y="2616"/>
                <a:ext cx="582" cy="826"/>
              </a:xfrm>
              <a:custGeom>
                <a:avLst/>
                <a:gdLst>
                  <a:gd name="T0" fmla="*/ 582 w 582"/>
                  <a:gd name="T1" fmla="*/ 572 h 826"/>
                  <a:gd name="T2" fmla="*/ 562 w 582"/>
                  <a:gd name="T3" fmla="*/ 826 h 826"/>
                  <a:gd name="T4" fmla="*/ 0 w 582"/>
                  <a:gd name="T5" fmla="*/ 42 h 826"/>
                  <a:gd name="T6" fmla="*/ 90 w 582"/>
                  <a:gd name="T7" fmla="*/ 0 h 826"/>
                  <a:gd name="T8" fmla="*/ 582 w 582"/>
                  <a:gd name="T9" fmla="*/ 572 h 8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2" h="826">
                    <a:moveTo>
                      <a:pt x="582" y="572"/>
                    </a:moveTo>
                    <a:lnTo>
                      <a:pt x="562" y="826"/>
                    </a:lnTo>
                    <a:lnTo>
                      <a:pt x="0" y="42"/>
                    </a:lnTo>
                    <a:lnTo>
                      <a:pt x="90" y="0"/>
                    </a:lnTo>
                    <a:lnTo>
                      <a:pt x="582" y="572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folHlink"/>
                  </a:gs>
                  <a:gs pos="100000">
                    <a:schemeClr val="folHlink">
                      <a:gamma/>
                      <a:shade val="46275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28" name="Text Box 20"/>
              <p:cNvSpPr txBox="1">
                <a:spLocks noChangeArrowheads="1"/>
              </p:cNvSpPr>
              <p:nvPr/>
            </p:nvSpPr>
            <p:spPr bwMode="gray">
              <a:xfrm>
                <a:off x="3295" y="2484"/>
                <a:ext cx="949" cy="23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 eaLnBrk="0" hangingPunct="0"/>
                <a:r>
                  <a:rPr lang="fa-IR" altLang="en-US" b="1" dirty="0" smtClean="0">
                    <a:solidFill>
                      <a:srgbClr val="FFFFFF"/>
                    </a:solidFill>
                    <a:latin typeface="Verdana" panose="020B0604030504040204" pitchFamily="34" charset="0"/>
                    <a:cs typeface="B Nazanin" panose="00000400000000000000" pitchFamily="2" charset="-78"/>
                  </a:rPr>
                  <a:t>فروش و بازاریابی</a:t>
                </a:r>
                <a:endParaRPr lang="en-US" altLang="en-US" b="1" dirty="0">
                  <a:solidFill>
                    <a:srgbClr val="FFFFFF"/>
                  </a:solidFill>
                  <a:latin typeface="Verdana" panose="020B0604030504040204" pitchFamily="34" charset="0"/>
                  <a:cs typeface="B Nazanin" panose="00000400000000000000" pitchFamily="2" charset="-78"/>
                </a:endParaRPr>
              </a:p>
            </p:txBody>
          </p:sp>
        </p:grpSp>
        <p:sp>
          <p:nvSpPr>
            <p:cNvPr id="22" name="Text Box 21"/>
            <p:cNvSpPr txBox="1">
              <a:spLocks noChangeArrowheads="1"/>
            </p:cNvSpPr>
            <p:nvPr/>
          </p:nvSpPr>
          <p:spPr bwMode="gray">
            <a:xfrm>
              <a:off x="2098" y="2916"/>
              <a:ext cx="555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fa-IR" altLang="en-US" b="1" dirty="0" smtClean="0">
                  <a:solidFill>
                    <a:srgbClr val="FFFFFF"/>
                  </a:solidFill>
                  <a:latin typeface="Verdana" panose="020B0604030504040204" pitchFamily="34" charset="0"/>
                  <a:cs typeface="B Nazanin" panose="00000400000000000000" pitchFamily="2" charset="-78"/>
                </a:rPr>
                <a:t>مشتریان</a:t>
              </a:r>
              <a:endParaRPr lang="en-US" altLang="en-US" b="1" dirty="0">
                <a:solidFill>
                  <a:srgbClr val="FFFFFF"/>
                </a:solidFill>
                <a:latin typeface="Verdana" panose="020B0604030504040204" pitchFamily="34" charset="0"/>
                <a:cs typeface="B Nazanin" panose="00000400000000000000" pitchFamily="2" charset="-78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gray">
            <a:xfrm>
              <a:off x="2928" y="2658"/>
              <a:ext cx="528" cy="698"/>
            </a:xfrm>
            <a:custGeom>
              <a:avLst/>
              <a:gdLst>
                <a:gd name="T0" fmla="*/ 0 w 528"/>
                <a:gd name="T1" fmla="*/ 34 h 698"/>
                <a:gd name="T2" fmla="*/ 248 w 528"/>
                <a:gd name="T3" fmla="*/ 546 h 698"/>
                <a:gd name="T4" fmla="*/ 256 w 528"/>
                <a:gd name="T5" fmla="*/ 698 h 698"/>
                <a:gd name="T6" fmla="*/ 435 w 528"/>
                <a:gd name="T7" fmla="*/ 642 h 698"/>
                <a:gd name="T8" fmla="*/ 528 w 528"/>
                <a:gd name="T9" fmla="*/ 594 h 698"/>
                <a:gd name="T10" fmla="*/ 119 w 528"/>
                <a:gd name="T11" fmla="*/ 0 h 698"/>
                <a:gd name="T12" fmla="*/ 0 w 528"/>
                <a:gd name="T13" fmla="*/ 34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8" h="698">
                  <a:moveTo>
                    <a:pt x="0" y="34"/>
                  </a:moveTo>
                  <a:lnTo>
                    <a:pt x="248" y="546"/>
                  </a:lnTo>
                  <a:lnTo>
                    <a:pt x="256" y="698"/>
                  </a:lnTo>
                  <a:lnTo>
                    <a:pt x="435" y="642"/>
                  </a:lnTo>
                  <a:lnTo>
                    <a:pt x="528" y="594"/>
                  </a:lnTo>
                  <a:lnTo>
                    <a:pt x="119" y="0"/>
                  </a:lnTo>
                  <a:lnTo>
                    <a:pt x="0" y="34"/>
                  </a:lnTo>
                  <a:close/>
                </a:path>
              </a:pathLst>
            </a:custGeom>
            <a:solidFill>
              <a:schemeClr val="tx1">
                <a:alpha val="49001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" name="Oval 23"/>
            <p:cNvSpPr>
              <a:spLocks noChangeArrowheads="1"/>
            </p:cNvSpPr>
            <p:nvPr/>
          </p:nvSpPr>
          <p:spPr bwMode="gray">
            <a:xfrm rot="-998297">
              <a:off x="2052" y="2022"/>
              <a:ext cx="1630" cy="701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fa-IR" dirty="0" smtClean="0">
                  <a:cs typeface="B Titr" panose="00000700000000000000" pitchFamily="2" charset="-78"/>
                </a:rPr>
                <a:t>اکسترانت بنگاه</a:t>
              </a:r>
              <a:endParaRPr lang="en-US" dirty="0">
                <a:cs typeface="B Titr" panose="00000700000000000000" pitchFamily="2" charset="-78"/>
              </a:endParaRPr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3722200" y="1371600"/>
            <a:ext cx="15055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fa-IR" b="1" dirty="0" smtClean="0">
                <a:cs typeface="B Nazanin" panose="00000400000000000000" pitchFamily="2" charset="-78"/>
              </a:rPr>
              <a:t>اسناد طراحی</a:t>
            </a:r>
            <a:endParaRPr lang="en-US" b="1" dirty="0">
              <a:cs typeface="B Nazanin" panose="00000400000000000000" pitchFamily="2" charset="-78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-152400" y="3475672"/>
            <a:ext cx="16002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fa-IR" b="1" dirty="0" smtClean="0">
                <a:cs typeface="B Nazanin" panose="00000400000000000000" pitchFamily="2" charset="-78"/>
              </a:rPr>
              <a:t>دوباره تهیه کردن 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fa-IR" b="1" dirty="0" smtClean="0">
                <a:cs typeface="B Nazanin" panose="00000400000000000000" pitchFamily="2" charset="-78"/>
              </a:rPr>
              <a:t>برنامه‌های زمانی قیمت‌گذاری</a:t>
            </a:r>
            <a:endParaRPr lang="en-US" b="1" dirty="0">
              <a:cs typeface="B Nazanin" panose="00000400000000000000" pitchFamily="2" charset="-78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209676" y="5525869"/>
            <a:ext cx="3486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fa-IR" b="1" dirty="0" smtClean="0">
                <a:cs typeface="B Nazanin" panose="00000400000000000000" pitchFamily="2" charset="-78"/>
              </a:rPr>
              <a:t>سفارش‌ها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fa-IR" b="1" dirty="0" smtClean="0">
                <a:cs typeface="B Nazanin" panose="00000400000000000000" pitchFamily="2" charset="-78"/>
              </a:rPr>
              <a:t>درخواست‌های اصلاح محصول</a:t>
            </a:r>
            <a:endParaRPr lang="en-US" b="1" dirty="0">
              <a:cs typeface="B Nazanin" panose="00000400000000000000" pitchFamily="2" charset="-78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818932" y="4812268"/>
            <a:ext cx="34868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fa-IR" b="1" dirty="0" smtClean="0">
                <a:cs typeface="B Nazanin" panose="00000400000000000000" pitchFamily="2" charset="-78"/>
              </a:rPr>
              <a:t>هماهنگی بازاریابی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400800" y="1362670"/>
            <a:ext cx="230704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fa-IR" b="1" dirty="0" smtClean="0">
                <a:cs typeface="B Nazanin" panose="00000400000000000000" pitchFamily="2" charset="-78"/>
              </a:rPr>
              <a:t>صورت‌حساب مواد اولیه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fa-IR" b="1" dirty="0" smtClean="0">
                <a:cs typeface="B Nazanin" panose="00000400000000000000" pitchFamily="2" charset="-78"/>
              </a:rPr>
              <a:t>پیش‌بینی‌های تقاضا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fa-IR" b="1" dirty="0" smtClean="0">
                <a:cs typeface="B Nazanin" panose="00000400000000000000" pitchFamily="2" charset="-78"/>
              </a:rPr>
              <a:t>وضعیت سفارش</a:t>
            </a:r>
            <a:endParaRPr lang="en-US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95371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29" grpId="0"/>
      <p:bldP spid="29" grpId="1"/>
      <p:bldP spid="30" grpId="0"/>
      <p:bldP spid="30" grpId="1"/>
      <p:bldP spid="31" grpId="0"/>
      <p:bldP spid="31" grpId="1"/>
      <p:bldP spid="32" grpId="0"/>
      <p:bldP spid="32" grpId="1"/>
      <p:bldP spid="33" grpId="0"/>
      <p:bldP spid="33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ounded Rectangle 17"/>
          <p:cNvSpPr/>
          <p:nvPr/>
        </p:nvSpPr>
        <p:spPr>
          <a:xfrm>
            <a:off x="37604" y="6525490"/>
            <a:ext cx="1029195" cy="332509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8610600" y="6245155"/>
            <a:ext cx="298480" cy="338554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1600" dirty="0" smtClean="0"/>
              <a:t>8</a:t>
            </a:r>
            <a:endParaRPr lang="fa-IR" sz="1600" dirty="0"/>
          </a:p>
        </p:txBody>
      </p:sp>
      <p:grpSp>
        <p:nvGrpSpPr>
          <p:cNvPr id="16" name="Group 21"/>
          <p:cNvGrpSpPr>
            <a:grpSpLocks/>
          </p:cNvGrpSpPr>
          <p:nvPr/>
        </p:nvGrpSpPr>
        <p:grpSpPr bwMode="auto">
          <a:xfrm>
            <a:off x="228600" y="3171827"/>
            <a:ext cx="3200400" cy="2831477"/>
            <a:chOff x="720" y="1998"/>
            <a:chExt cx="1440" cy="1680"/>
          </a:xfrm>
        </p:grpSpPr>
        <p:sp>
          <p:nvSpPr>
            <p:cNvPr id="17" name="AutoShape 5"/>
            <p:cNvSpPr>
              <a:spLocks noChangeArrowheads="1"/>
            </p:cNvSpPr>
            <p:nvPr/>
          </p:nvSpPr>
          <p:spPr bwMode="auto">
            <a:xfrm>
              <a:off x="720" y="1998"/>
              <a:ext cx="1440" cy="1680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en-US" altLang="en-US">
                <a:latin typeface="Verdana" panose="020B0604030504040204" pitchFamily="34" charset="0"/>
              </a:endParaRPr>
            </a:p>
          </p:txBody>
        </p:sp>
        <p:sp>
          <p:nvSpPr>
            <p:cNvPr id="19" name="Text Box 6"/>
            <p:cNvSpPr txBox="1">
              <a:spLocks noChangeArrowheads="1"/>
            </p:cNvSpPr>
            <p:nvPr/>
          </p:nvSpPr>
          <p:spPr bwMode="auto">
            <a:xfrm>
              <a:off x="780" y="2124"/>
              <a:ext cx="1284" cy="104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justLow" rtl="1" eaLnBrk="0" hangingPunct="0"/>
              <a:r>
                <a:rPr lang="fa-IR" altLang="en-US" b="1" dirty="0" smtClean="0">
                  <a:solidFill>
                    <a:schemeClr val="accent6">
                      <a:lumMod val="75000"/>
                    </a:schemeClr>
                  </a:solidFill>
                  <a:cs typeface="B Titr" panose="00000700000000000000" pitchFamily="2" charset="-78"/>
                </a:rPr>
                <a:t>چالش‌ها: </a:t>
              </a:r>
              <a:r>
                <a:rPr lang="fa-IR" altLang="en-US" b="1" dirty="0" smtClean="0">
                  <a:solidFill>
                    <a:srgbClr val="000000"/>
                  </a:solidFill>
                  <a:cs typeface="B Nazanin" panose="00000400000000000000" pitchFamily="2" charset="-78"/>
                </a:rPr>
                <a:t>نیازمند تغییر راه کارهای سازمانی است. محیط قانونی هنوز برای تجارت الکترونیک استحکام نیافته و باید درباره‌ی برقراری و امنیت و امور خصوصی گوش به زنگ باشند.</a:t>
              </a:r>
              <a:endParaRPr lang="en-US" altLang="en-US" dirty="0">
                <a:solidFill>
                  <a:srgbClr val="000000"/>
                </a:solidFill>
                <a:cs typeface="B Nazanin" panose="00000400000000000000" pitchFamily="2" charset="-78"/>
              </a:endParaRPr>
            </a:p>
          </p:txBody>
        </p:sp>
      </p:grpSp>
      <p:sp>
        <p:nvSpPr>
          <p:cNvPr id="20" name="Freeform 7"/>
          <p:cNvSpPr>
            <a:spLocks/>
          </p:cNvSpPr>
          <p:nvPr/>
        </p:nvSpPr>
        <p:spPr bwMode="gray">
          <a:xfrm>
            <a:off x="3222625" y="3074988"/>
            <a:ext cx="903288" cy="1241425"/>
          </a:xfrm>
          <a:custGeom>
            <a:avLst/>
            <a:gdLst>
              <a:gd name="T0" fmla="*/ 580 w 580"/>
              <a:gd name="T1" fmla="*/ 0 h 798"/>
              <a:gd name="T2" fmla="*/ 578 w 580"/>
              <a:gd name="T3" fmla="*/ 90 h 798"/>
              <a:gd name="T4" fmla="*/ 568 w 580"/>
              <a:gd name="T5" fmla="*/ 174 h 798"/>
              <a:gd name="T6" fmla="*/ 552 w 580"/>
              <a:gd name="T7" fmla="*/ 252 h 798"/>
              <a:gd name="T8" fmla="*/ 526 w 580"/>
              <a:gd name="T9" fmla="*/ 324 h 798"/>
              <a:gd name="T10" fmla="*/ 494 w 580"/>
              <a:gd name="T11" fmla="*/ 390 h 798"/>
              <a:gd name="T12" fmla="*/ 452 w 580"/>
              <a:gd name="T13" fmla="*/ 450 h 798"/>
              <a:gd name="T14" fmla="*/ 402 w 580"/>
              <a:gd name="T15" fmla="*/ 508 h 798"/>
              <a:gd name="T16" fmla="*/ 342 w 580"/>
              <a:gd name="T17" fmla="*/ 560 h 798"/>
              <a:gd name="T18" fmla="*/ 270 w 580"/>
              <a:gd name="T19" fmla="*/ 610 h 798"/>
              <a:gd name="T20" fmla="*/ 188 w 580"/>
              <a:gd name="T21" fmla="*/ 656 h 798"/>
              <a:gd name="T22" fmla="*/ 188 w 580"/>
              <a:gd name="T23" fmla="*/ 798 h 798"/>
              <a:gd name="T24" fmla="*/ 0 w 580"/>
              <a:gd name="T25" fmla="*/ 514 h 798"/>
              <a:gd name="T26" fmla="*/ 188 w 580"/>
              <a:gd name="T27" fmla="*/ 230 h 798"/>
              <a:gd name="T28" fmla="*/ 188 w 580"/>
              <a:gd name="T29" fmla="*/ 372 h 798"/>
              <a:gd name="T30" fmla="*/ 224 w 580"/>
              <a:gd name="T31" fmla="*/ 368 h 798"/>
              <a:gd name="T32" fmla="*/ 264 w 580"/>
              <a:gd name="T33" fmla="*/ 356 h 798"/>
              <a:gd name="T34" fmla="*/ 306 w 580"/>
              <a:gd name="T35" fmla="*/ 336 h 798"/>
              <a:gd name="T36" fmla="*/ 348 w 580"/>
              <a:gd name="T37" fmla="*/ 310 h 798"/>
              <a:gd name="T38" fmla="*/ 392 w 580"/>
              <a:gd name="T39" fmla="*/ 280 h 798"/>
              <a:gd name="T40" fmla="*/ 432 w 580"/>
              <a:gd name="T41" fmla="*/ 246 h 798"/>
              <a:gd name="T42" fmla="*/ 472 w 580"/>
              <a:gd name="T43" fmla="*/ 208 h 798"/>
              <a:gd name="T44" fmla="*/ 506 w 580"/>
              <a:gd name="T45" fmla="*/ 166 h 798"/>
              <a:gd name="T46" fmla="*/ 536 w 580"/>
              <a:gd name="T47" fmla="*/ 124 h 798"/>
              <a:gd name="T48" fmla="*/ 558 w 580"/>
              <a:gd name="T49" fmla="*/ 82 h 798"/>
              <a:gd name="T50" fmla="*/ 574 w 580"/>
              <a:gd name="T51" fmla="*/ 40 h 798"/>
              <a:gd name="T52" fmla="*/ 578 w 580"/>
              <a:gd name="T53" fmla="*/ 0 h 798"/>
              <a:gd name="T54" fmla="*/ 580 w 580"/>
              <a:gd name="T55" fmla="*/ 0 h 7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63529"/>
                  <a:invGamma/>
                </a:schemeClr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A06C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" name="AutoShape 8"/>
          <p:cNvSpPr>
            <a:spLocks noChangeAspect="1" noChangeArrowheads="1" noTextEdit="1"/>
          </p:cNvSpPr>
          <p:nvPr/>
        </p:nvSpPr>
        <p:spPr bwMode="gray">
          <a:xfrm flipH="1">
            <a:off x="4868863" y="3071813"/>
            <a:ext cx="909637" cy="124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22" name="Group 23"/>
          <p:cNvGrpSpPr>
            <a:grpSpLocks/>
          </p:cNvGrpSpPr>
          <p:nvPr/>
        </p:nvGrpSpPr>
        <p:grpSpPr bwMode="auto">
          <a:xfrm>
            <a:off x="2940050" y="1447800"/>
            <a:ext cx="3030539" cy="1601788"/>
            <a:chOff x="1900" y="912"/>
            <a:chExt cx="1909" cy="1009"/>
          </a:xfrm>
        </p:grpSpPr>
        <p:grpSp>
          <p:nvGrpSpPr>
            <p:cNvPr id="23" name="Group 10"/>
            <p:cNvGrpSpPr>
              <a:grpSpLocks/>
            </p:cNvGrpSpPr>
            <p:nvPr/>
          </p:nvGrpSpPr>
          <p:grpSpPr bwMode="auto">
            <a:xfrm>
              <a:off x="1920" y="912"/>
              <a:ext cx="1889" cy="1009"/>
              <a:chOff x="1997" y="1314"/>
              <a:chExt cx="1889" cy="1009"/>
            </a:xfrm>
          </p:grpSpPr>
          <p:grpSp>
            <p:nvGrpSpPr>
              <p:cNvPr id="25" name="Group 11"/>
              <p:cNvGrpSpPr>
                <a:grpSpLocks/>
              </p:cNvGrpSpPr>
              <p:nvPr/>
            </p:nvGrpSpPr>
            <p:grpSpPr bwMode="auto">
              <a:xfrm>
                <a:off x="1997" y="1404"/>
                <a:ext cx="1889" cy="919"/>
                <a:chOff x="1973" y="1027"/>
                <a:chExt cx="1926" cy="937"/>
              </a:xfrm>
            </p:grpSpPr>
            <p:sp>
              <p:nvSpPr>
                <p:cNvPr id="30" name="Oval 12"/>
                <p:cNvSpPr>
                  <a:spLocks noChangeArrowheads="1"/>
                </p:cNvSpPr>
                <p:nvPr/>
              </p:nvSpPr>
              <p:spPr bwMode="gray">
                <a:xfrm>
                  <a:off x="1994" y="1057"/>
                  <a:ext cx="1905" cy="907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/>
                    </a:gs>
                    <a:gs pos="100000">
                      <a:schemeClr val="hlink">
                        <a:gamma/>
                        <a:shade val="48627"/>
                        <a:invGamma/>
                      </a:schemeClr>
                    </a:gs>
                  </a:gsLst>
                  <a:lin ang="27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" name="Oval 13"/>
                <p:cNvSpPr>
                  <a:spLocks noChangeArrowheads="1"/>
                </p:cNvSpPr>
                <p:nvPr/>
              </p:nvSpPr>
              <p:spPr bwMode="gray">
                <a:xfrm>
                  <a:off x="1973" y="1027"/>
                  <a:ext cx="1905" cy="907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>
                        <a:gamma/>
                        <a:tint val="44314"/>
                        <a:invGamma/>
                      </a:schemeClr>
                    </a:gs>
                    <a:gs pos="100000">
                      <a:schemeClr val="hlink"/>
                    </a:gs>
                  </a:gsLst>
                  <a:lin ang="27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26" name="Oval 14"/>
              <p:cNvSpPr>
                <a:spLocks noChangeArrowheads="1"/>
              </p:cNvSpPr>
              <p:nvPr/>
            </p:nvSpPr>
            <p:spPr bwMode="gray">
              <a:xfrm>
                <a:off x="2086" y="1314"/>
                <a:ext cx="1691" cy="845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27" name="Oval 15"/>
              <p:cNvSpPr>
                <a:spLocks noChangeArrowheads="1"/>
              </p:cNvSpPr>
              <p:nvPr/>
            </p:nvSpPr>
            <p:spPr bwMode="gray">
              <a:xfrm>
                <a:off x="2108" y="1319"/>
                <a:ext cx="1650" cy="824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alpha val="0"/>
                    </a:schemeClr>
                  </a:gs>
                  <a:gs pos="100000">
                    <a:schemeClr val="accent1">
                      <a:gamma/>
                      <a:tint val="34902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28" name="Oval 16"/>
              <p:cNvSpPr>
                <a:spLocks noChangeArrowheads="1"/>
              </p:cNvSpPr>
              <p:nvPr/>
            </p:nvSpPr>
            <p:spPr bwMode="gray">
              <a:xfrm>
                <a:off x="2125" y="1327"/>
                <a:ext cx="1570" cy="770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gamma/>
                      <a:shade val="79216"/>
                      <a:invGamma/>
                    </a:schemeClr>
                  </a:gs>
                  <a:gs pos="100000">
                    <a:schemeClr val="accent1">
                      <a:alpha val="48000"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29" name="Oval 17"/>
              <p:cNvSpPr>
                <a:spLocks noChangeArrowheads="1"/>
              </p:cNvSpPr>
              <p:nvPr/>
            </p:nvSpPr>
            <p:spPr bwMode="gray">
              <a:xfrm>
                <a:off x="2208" y="1344"/>
                <a:ext cx="1382" cy="624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gamma/>
                      <a:tint val="0"/>
                      <a:invGamma/>
                    </a:schemeClr>
                  </a:gs>
                  <a:gs pos="100000">
                    <a:schemeClr val="accent1">
                      <a:alpha val="38000"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</p:grpSp>
        <p:sp>
          <p:nvSpPr>
            <p:cNvPr id="24" name="Text Box 18"/>
            <p:cNvSpPr txBox="1">
              <a:spLocks noChangeArrowheads="1"/>
            </p:cNvSpPr>
            <p:nvPr/>
          </p:nvSpPr>
          <p:spPr bwMode="auto">
            <a:xfrm>
              <a:off x="1900" y="1090"/>
              <a:ext cx="1892" cy="4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fa-IR" sz="2000" dirty="0">
                  <a:cs typeface="B Titr" panose="00000700000000000000" pitchFamily="2" charset="-78"/>
                </a:rPr>
                <a:t>فرصت‌ها، چالش‌ها و راه‌حل‌هلی مدیریتی</a:t>
              </a:r>
              <a:endParaRPr lang="en-US" altLang="en-US" sz="2000" b="1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32" name="Group 22"/>
          <p:cNvGrpSpPr>
            <a:grpSpLocks/>
          </p:cNvGrpSpPr>
          <p:nvPr/>
        </p:nvGrpSpPr>
        <p:grpSpPr bwMode="auto">
          <a:xfrm>
            <a:off x="5562600" y="3171827"/>
            <a:ext cx="3346480" cy="2786064"/>
            <a:chOff x="3504" y="1998"/>
            <a:chExt cx="1440" cy="1755"/>
          </a:xfrm>
        </p:grpSpPr>
        <p:sp>
          <p:nvSpPr>
            <p:cNvPr id="33" name="AutoShape 3"/>
            <p:cNvSpPr>
              <a:spLocks noChangeArrowheads="1"/>
            </p:cNvSpPr>
            <p:nvPr/>
          </p:nvSpPr>
          <p:spPr bwMode="auto">
            <a:xfrm>
              <a:off x="3504" y="1998"/>
              <a:ext cx="1440" cy="1680"/>
            </a:xfrm>
            <a:prstGeom prst="roundRect">
              <a:avLst>
                <a:gd name="adj" fmla="val 16667"/>
              </a:avLst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rgbClr val="99CCFF"/>
                      </a:gs>
                      <a:gs pos="100000">
                        <a:srgbClr val="99CCFF">
                          <a:gamma/>
                          <a:tint val="27451"/>
                          <a:invGamma/>
                        </a:srgbClr>
                      </a:gs>
                    </a:gsLst>
                    <a:lin ang="540000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en-US" altLang="en-US">
                <a:latin typeface="Verdana" panose="020B0604030504040204" pitchFamily="34" charset="0"/>
              </a:endParaRPr>
            </a:p>
          </p:txBody>
        </p:sp>
        <p:sp>
          <p:nvSpPr>
            <p:cNvPr id="34" name="Text Box 20"/>
            <p:cNvSpPr txBox="1">
              <a:spLocks noChangeArrowheads="1"/>
            </p:cNvSpPr>
            <p:nvPr/>
          </p:nvSpPr>
          <p:spPr bwMode="auto">
            <a:xfrm>
              <a:off x="3600" y="2124"/>
              <a:ext cx="1284" cy="16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justLow" rtl="1" eaLnBrk="0" hangingPunct="0"/>
              <a:r>
                <a:rPr lang="fa-IR" altLang="en-US" b="1" dirty="0" smtClean="0">
                  <a:solidFill>
                    <a:schemeClr val="accent6">
                      <a:lumMod val="75000"/>
                    </a:schemeClr>
                  </a:solidFill>
                  <a:cs typeface="B Titr" panose="00000700000000000000" pitchFamily="2" charset="-78"/>
                </a:rPr>
                <a:t>فرصت‌ها: </a:t>
              </a:r>
              <a:r>
                <a:rPr lang="fa-IR" altLang="en-US" b="1" dirty="0" smtClean="0">
                  <a:solidFill>
                    <a:srgbClr val="000000"/>
                  </a:solidFill>
                  <a:cs typeface="B Nazanin" panose="00000400000000000000" pitchFamily="2" charset="-78"/>
                </a:rPr>
                <a:t>فرصت فوق‌العاده برای کسب و کارهای مختلف، خلق خدمات و محصولات جدید و مجراهای جدید فروش و بازاریابی، کمک گردن به مدل‌های کسب و کارهای سنتی از طریق کاهش هزینه‌های زنجیره تأمین، افزایش کارایی تولید و محکم کردن روابط مشتریان.</a:t>
              </a:r>
              <a:endParaRPr lang="en-US" altLang="en-US" dirty="0">
                <a:solidFill>
                  <a:srgbClr val="000000"/>
                </a:solidFill>
                <a:cs typeface="B Nazanin" panose="00000400000000000000" pitchFamily="2" charset="-78"/>
              </a:endParaRPr>
            </a:p>
          </p:txBody>
        </p:sp>
      </p:grpSp>
      <p:sp>
        <p:nvSpPr>
          <p:cNvPr id="35" name="Freeform 9"/>
          <p:cNvSpPr>
            <a:spLocks/>
          </p:cNvSpPr>
          <p:nvPr/>
        </p:nvSpPr>
        <p:spPr bwMode="gray">
          <a:xfrm flipH="1">
            <a:off x="4875213" y="3074988"/>
            <a:ext cx="903287" cy="1241425"/>
          </a:xfrm>
          <a:custGeom>
            <a:avLst/>
            <a:gdLst>
              <a:gd name="T0" fmla="*/ 580 w 580"/>
              <a:gd name="T1" fmla="*/ 0 h 798"/>
              <a:gd name="T2" fmla="*/ 578 w 580"/>
              <a:gd name="T3" fmla="*/ 90 h 798"/>
              <a:gd name="T4" fmla="*/ 568 w 580"/>
              <a:gd name="T5" fmla="*/ 174 h 798"/>
              <a:gd name="T6" fmla="*/ 552 w 580"/>
              <a:gd name="T7" fmla="*/ 252 h 798"/>
              <a:gd name="T8" fmla="*/ 526 w 580"/>
              <a:gd name="T9" fmla="*/ 324 h 798"/>
              <a:gd name="T10" fmla="*/ 494 w 580"/>
              <a:gd name="T11" fmla="*/ 390 h 798"/>
              <a:gd name="T12" fmla="*/ 452 w 580"/>
              <a:gd name="T13" fmla="*/ 450 h 798"/>
              <a:gd name="T14" fmla="*/ 402 w 580"/>
              <a:gd name="T15" fmla="*/ 508 h 798"/>
              <a:gd name="T16" fmla="*/ 342 w 580"/>
              <a:gd name="T17" fmla="*/ 560 h 798"/>
              <a:gd name="T18" fmla="*/ 270 w 580"/>
              <a:gd name="T19" fmla="*/ 610 h 798"/>
              <a:gd name="T20" fmla="*/ 188 w 580"/>
              <a:gd name="T21" fmla="*/ 656 h 798"/>
              <a:gd name="T22" fmla="*/ 188 w 580"/>
              <a:gd name="T23" fmla="*/ 798 h 798"/>
              <a:gd name="T24" fmla="*/ 0 w 580"/>
              <a:gd name="T25" fmla="*/ 514 h 798"/>
              <a:gd name="T26" fmla="*/ 188 w 580"/>
              <a:gd name="T27" fmla="*/ 230 h 798"/>
              <a:gd name="T28" fmla="*/ 188 w 580"/>
              <a:gd name="T29" fmla="*/ 372 h 798"/>
              <a:gd name="T30" fmla="*/ 224 w 580"/>
              <a:gd name="T31" fmla="*/ 368 h 798"/>
              <a:gd name="T32" fmla="*/ 264 w 580"/>
              <a:gd name="T33" fmla="*/ 356 h 798"/>
              <a:gd name="T34" fmla="*/ 306 w 580"/>
              <a:gd name="T35" fmla="*/ 336 h 798"/>
              <a:gd name="T36" fmla="*/ 348 w 580"/>
              <a:gd name="T37" fmla="*/ 310 h 798"/>
              <a:gd name="T38" fmla="*/ 392 w 580"/>
              <a:gd name="T39" fmla="*/ 280 h 798"/>
              <a:gd name="T40" fmla="*/ 432 w 580"/>
              <a:gd name="T41" fmla="*/ 246 h 798"/>
              <a:gd name="T42" fmla="*/ 472 w 580"/>
              <a:gd name="T43" fmla="*/ 208 h 798"/>
              <a:gd name="T44" fmla="*/ 506 w 580"/>
              <a:gd name="T45" fmla="*/ 166 h 798"/>
              <a:gd name="T46" fmla="*/ 536 w 580"/>
              <a:gd name="T47" fmla="*/ 124 h 798"/>
              <a:gd name="T48" fmla="*/ 558 w 580"/>
              <a:gd name="T49" fmla="*/ 82 h 798"/>
              <a:gd name="T50" fmla="*/ 574 w 580"/>
              <a:gd name="T51" fmla="*/ 40 h 798"/>
              <a:gd name="T52" fmla="*/ 578 w 580"/>
              <a:gd name="T53" fmla="*/ 0 h 798"/>
              <a:gd name="T54" fmla="*/ 580 w 580"/>
              <a:gd name="T55" fmla="*/ 0 h 7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31765"/>
                  <a:invGamma/>
                </a:schemeClr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A06C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8214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/>
          <a:lstStyle/>
          <a:p>
            <a:r>
              <a:rPr lang="fa-IR" sz="2400" dirty="0" smtClean="0">
                <a:cs typeface="B Titr" panose="00000700000000000000" pitchFamily="2" charset="-78"/>
              </a:rPr>
              <a:t>نتایج مدل کسب و کار اینترنتی</a:t>
            </a:r>
            <a:endParaRPr lang="en-US" sz="2400" dirty="0">
              <a:cs typeface="B Titr" panose="000007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2133600"/>
            <a:ext cx="7924800" cy="2286000"/>
          </a:xfrm>
        </p:spPr>
        <p:txBody>
          <a:bodyPr/>
          <a:lstStyle/>
          <a:p>
            <a:pPr marL="0" indent="0" algn="justLow" rtl="1">
              <a:lnSpc>
                <a:spcPct val="150000"/>
              </a:lnSpc>
              <a:buNone/>
            </a:pPr>
            <a:r>
              <a:rPr lang="fa-IR" sz="2000" b="1" dirty="0" smtClean="0">
                <a:cs typeface="B Nazanin" panose="00000400000000000000" pitchFamily="2" charset="-78"/>
              </a:rPr>
              <a:t>همه مدل‌های کسب و کار اینترنتی موفق نبوده اند. کسب‌وکار اینترنتی از لحاظ هزینه الزاماً کارآمدتر یا اثربخش‌تر از شیوه‌های کسب و کار نیست. خرده فروش مجازی ممکن است نیاز به پرداخت‌های گزافی برای ویترین نداشته باشند اما آن‌ها هزینه‌های سنگینی برای انبارداری، مرکز تماس خدمات مشتری و جذب مشتری می‌پردازند.</a:t>
            </a:r>
            <a:endParaRPr lang="en-US" sz="2000" b="1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97C96-2532-459B-9486-3F7775A6E799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5400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97C96-2532-459B-9486-3F7775A6E799}" type="slidenum">
              <a:rPr lang="en-US" smtClean="0"/>
              <a:pPr/>
              <a:t>14</a:t>
            </a:fld>
            <a:endParaRPr lang="en-US"/>
          </a:p>
        </p:txBody>
      </p:sp>
      <p:grpSp>
        <p:nvGrpSpPr>
          <p:cNvPr id="8" name="Group 24"/>
          <p:cNvGrpSpPr>
            <a:grpSpLocks/>
          </p:cNvGrpSpPr>
          <p:nvPr/>
        </p:nvGrpSpPr>
        <p:grpSpPr bwMode="auto">
          <a:xfrm>
            <a:off x="533400" y="2133600"/>
            <a:ext cx="8001001" cy="4111378"/>
            <a:chOff x="2157" y="1254"/>
            <a:chExt cx="3027" cy="2403"/>
          </a:xfrm>
        </p:grpSpPr>
        <p:sp>
          <p:nvSpPr>
            <p:cNvPr id="10" name="AutoShape 4"/>
            <p:cNvSpPr>
              <a:spLocks noChangeArrowheads="1"/>
            </p:cNvSpPr>
            <p:nvPr/>
          </p:nvSpPr>
          <p:spPr bwMode="auto">
            <a:xfrm>
              <a:off x="2157" y="1671"/>
              <a:ext cx="1446" cy="1986"/>
            </a:xfrm>
            <a:prstGeom prst="roundRect">
              <a:avLst>
                <a:gd name="adj" fmla="val 4690"/>
              </a:avLst>
            </a:prstGeom>
            <a:ln>
              <a:headEnd/>
              <a:tailEnd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11" name="AutoShape 5"/>
            <p:cNvSpPr>
              <a:spLocks noChangeArrowheads="1"/>
            </p:cNvSpPr>
            <p:nvPr/>
          </p:nvSpPr>
          <p:spPr bwMode="gray">
            <a:xfrm>
              <a:off x="2251" y="1584"/>
              <a:ext cx="1174" cy="181"/>
            </a:xfrm>
            <a:prstGeom prst="roundRect">
              <a:avLst>
                <a:gd name="adj" fmla="val 50000"/>
              </a:avLst>
            </a:prstGeom>
            <a:ln/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14" name="AutoShape 8"/>
            <p:cNvSpPr>
              <a:spLocks noChangeArrowheads="1"/>
            </p:cNvSpPr>
            <p:nvPr/>
          </p:nvSpPr>
          <p:spPr bwMode="auto">
            <a:xfrm>
              <a:off x="3738" y="1355"/>
              <a:ext cx="1446" cy="1988"/>
            </a:xfrm>
            <a:prstGeom prst="roundRect">
              <a:avLst>
                <a:gd name="adj" fmla="val 4690"/>
              </a:avLst>
            </a:prstGeom>
            <a:ln>
              <a:headEnd/>
              <a:tailEnd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15" name="AutoShape 9"/>
            <p:cNvSpPr>
              <a:spLocks noChangeArrowheads="1"/>
            </p:cNvSpPr>
            <p:nvPr/>
          </p:nvSpPr>
          <p:spPr bwMode="gray">
            <a:xfrm>
              <a:off x="3874" y="1265"/>
              <a:ext cx="1174" cy="181"/>
            </a:xfrm>
            <a:prstGeom prst="roundRect">
              <a:avLst>
                <a:gd name="adj" fmla="val 50000"/>
              </a:avLst>
            </a:prstGeom>
            <a:ln/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19" name="Text Box 13"/>
            <p:cNvSpPr txBox="1">
              <a:spLocks noChangeArrowheads="1"/>
            </p:cNvSpPr>
            <p:nvPr/>
          </p:nvSpPr>
          <p:spPr bwMode="gray">
            <a:xfrm>
              <a:off x="2364" y="1566"/>
              <a:ext cx="975" cy="216"/>
            </a:xfrm>
            <a:prstGeom prst="rect">
              <a:avLst/>
            </a:prstGeom>
            <a:ln/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algn="ctr" rtl="1" eaLnBrk="0" hangingPunct="0"/>
              <a:r>
                <a:rPr lang="fa-IR" altLang="en-US" dirty="0" smtClean="0">
                  <a:solidFill>
                    <a:schemeClr val="accent6">
                      <a:lumMod val="50000"/>
                    </a:schemeClr>
                  </a:solidFill>
                  <a:cs typeface="B Titr" panose="00000700000000000000" pitchFamily="2" charset="-78"/>
                </a:rPr>
                <a:t>اعتماد، امنیت و امور خصوصی</a:t>
              </a:r>
              <a:endParaRPr lang="en-US" altLang="en-US" dirty="0">
                <a:solidFill>
                  <a:schemeClr val="accent6">
                    <a:lumMod val="50000"/>
                  </a:schemeClr>
                </a:solidFill>
                <a:cs typeface="B Titr" panose="00000700000000000000" pitchFamily="2" charset="-78"/>
              </a:endParaRPr>
            </a:p>
          </p:txBody>
        </p:sp>
        <p:sp>
          <p:nvSpPr>
            <p:cNvPr id="20" name="Text Box 14"/>
            <p:cNvSpPr txBox="1">
              <a:spLocks noChangeArrowheads="1"/>
            </p:cNvSpPr>
            <p:nvPr/>
          </p:nvSpPr>
          <p:spPr bwMode="gray">
            <a:xfrm>
              <a:off x="4050" y="1254"/>
              <a:ext cx="827" cy="216"/>
            </a:xfrm>
            <a:prstGeom prst="rect">
              <a:avLst/>
            </a:prstGeom>
            <a:ln/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algn="ctr" eaLnBrk="0" hangingPunct="0"/>
              <a:r>
                <a:rPr lang="fa-IR" altLang="en-US" dirty="0" smtClean="0">
                  <a:solidFill>
                    <a:schemeClr val="accent6">
                      <a:lumMod val="50000"/>
                    </a:schemeClr>
                  </a:solidFill>
                  <a:cs typeface="B Titr" panose="00000700000000000000" pitchFamily="2" charset="-78"/>
                </a:rPr>
                <a:t>چالش‌های تغییر سازمانی</a:t>
              </a:r>
              <a:endParaRPr lang="en-US" altLang="en-US" dirty="0">
                <a:solidFill>
                  <a:schemeClr val="accent6">
                    <a:lumMod val="50000"/>
                  </a:schemeClr>
                </a:solidFill>
                <a:cs typeface="B Titr" panose="00000700000000000000" pitchFamily="2" charset="-78"/>
              </a:endParaRPr>
            </a:p>
          </p:txBody>
        </p:sp>
        <p:sp>
          <p:nvSpPr>
            <p:cNvPr id="22" name="Text Box 22"/>
            <p:cNvSpPr txBox="1">
              <a:spLocks noChangeArrowheads="1"/>
            </p:cNvSpPr>
            <p:nvPr/>
          </p:nvSpPr>
          <p:spPr bwMode="auto">
            <a:xfrm>
              <a:off x="2208" y="2056"/>
              <a:ext cx="1344" cy="863"/>
            </a:xfrm>
            <a:prstGeom prst="rect">
              <a:avLst/>
            </a:prstGeom>
            <a:ln/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algn="justLow" rtl="1" eaLnBrk="0" hangingPunct="0"/>
              <a:r>
                <a:rPr lang="fa-IR" altLang="en-US" b="1" dirty="0" smtClean="0">
                  <a:solidFill>
                    <a:srgbClr val="000000"/>
                  </a:solidFill>
                  <a:cs typeface="B Nazanin" panose="00000400000000000000" pitchFamily="2" charset="-78"/>
                </a:rPr>
                <a:t>تجارت الکترونیک نمی‌تواند راحت رشد کند مگر اینکه، اعتماد خریداران و فروشندگان را جلب کند. مصرف کنندگان مردد هستند، سیستم‌های اینترنتی در برابر نفوذ بیگانگان آسیب‌پذیر هستند.</a:t>
              </a:r>
              <a:endParaRPr lang="en-US" altLang="en-US" dirty="0">
                <a:solidFill>
                  <a:srgbClr val="000000"/>
                </a:solidFill>
                <a:cs typeface="B Nazanin" panose="00000400000000000000" pitchFamily="2" charset="-78"/>
              </a:endParaRPr>
            </a:p>
          </p:txBody>
        </p:sp>
        <p:sp>
          <p:nvSpPr>
            <p:cNvPr id="23" name="Text Box 23"/>
            <p:cNvSpPr txBox="1">
              <a:spLocks noChangeArrowheads="1"/>
            </p:cNvSpPr>
            <p:nvPr/>
          </p:nvSpPr>
          <p:spPr bwMode="auto">
            <a:xfrm>
              <a:off x="3792" y="1566"/>
              <a:ext cx="1344" cy="1349"/>
            </a:xfrm>
            <a:prstGeom prst="rect">
              <a:avLst/>
            </a:prstGeom>
            <a:ln/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algn="justLow" rtl="1" eaLnBrk="0" hangingPunct="0"/>
              <a:r>
                <a:rPr lang="fa-IR" altLang="en-US" b="1" dirty="0" smtClean="0">
                  <a:solidFill>
                    <a:srgbClr val="000000"/>
                  </a:solidFill>
                  <a:cs typeface="B Nazanin" panose="00000400000000000000" pitchFamily="2" charset="-78"/>
                </a:rPr>
                <a:t>نیازمند طراحی‌های سازمانی و فرآیندهای مدیریتی جدید.</a:t>
              </a:r>
            </a:p>
            <a:p>
              <a:pPr algn="justLow" rtl="1" eaLnBrk="0" hangingPunct="0"/>
              <a:r>
                <a:rPr lang="fa-IR" altLang="en-US" b="1" dirty="0" smtClean="0">
                  <a:solidFill>
                    <a:srgbClr val="000000"/>
                  </a:solidFill>
                  <a:cs typeface="B Nazanin" panose="00000400000000000000" pitchFamily="2" charset="-78"/>
                </a:rPr>
                <a:t>دوره‌های سنتی میان بخش‌های مختلف سازمان، رقبا، توزیع کنندگان ممکن است مانعی برای ایجاد ارتباط و همکاری شود.نیروی فروش و توزیع کنندگان ممکن است از آن بترسند که با خرید مستقیم از وب درآمدهای آن‌ها افت خواهد کرد.</a:t>
              </a:r>
              <a:endParaRPr lang="en-US" altLang="en-US" dirty="0">
                <a:solidFill>
                  <a:srgbClr val="000000"/>
                </a:solidFill>
                <a:cs typeface="B Nazanin" panose="00000400000000000000" pitchFamily="2" charset="-7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19582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97C96-2532-459B-9486-3F7775A6E799}" type="slidenum">
              <a:rPr lang="en-US" smtClean="0"/>
              <a:pPr/>
              <a:t>15</a:t>
            </a:fld>
            <a:endParaRPr lang="en-US"/>
          </a:p>
        </p:txBody>
      </p:sp>
      <p:grpSp>
        <p:nvGrpSpPr>
          <p:cNvPr id="5" name="Group 24"/>
          <p:cNvGrpSpPr>
            <a:grpSpLocks/>
          </p:cNvGrpSpPr>
          <p:nvPr/>
        </p:nvGrpSpPr>
        <p:grpSpPr bwMode="auto">
          <a:xfrm>
            <a:off x="533400" y="2133600"/>
            <a:ext cx="8001001" cy="4114800"/>
            <a:chOff x="2157" y="1254"/>
            <a:chExt cx="3027" cy="2405"/>
          </a:xfrm>
        </p:grpSpPr>
        <p:sp>
          <p:nvSpPr>
            <p:cNvPr id="6" name="AutoShape 4"/>
            <p:cNvSpPr>
              <a:spLocks noChangeArrowheads="1"/>
            </p:cNvSpPr>
            <p:nvPr/>
          </p:nvSpPr>
          <p:spPr bwMode="auto">
            <a:xfrm>
              <a:off x="2157" y="1671"/>
              <a:ext cx="1446" cy="1988"/>
            </a:xfrm>
            <a:prstGeom prst="roundRect">
              <a:avLst>
                <a:gd name="adj" fmla="val 4690"/>
              </a:avLst>
            </a:prstGeom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7" name="AutoShape 5"/>
            <p:cNvSpPr>
              <a:spLocks noChangeArrowheads="1"/>
            </p:cNvSpPr>
            <p:nvPr/>
          </p:nvSpPr>
          <p:spPr bwMode="gray">
            <a:xfrm>
              <a:off x="2251" y="1584"/>
              <a:ext cx="1174" cy="181"/>
            </a:xfrm>
            <a:prstGeom prst="roundRect">
              <a:avLst>
                <a:gd name="adj" fmla="val 50000"/>
              </a:avLst>
            </a:prstGeom>
            <a:ln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8" name="AutoShape 8"/>
            <p:cNvSpPr>
              <a:spLocks noChangeArrowheads="1"/>
            </p:cNvSpPr>
            <p:nvPr/>
          </p:nvSpPr>
          <p:spPr bwMode="auto">
            <a:xfrm>
              <a:off x="3738" y="1355"/>
              <a:ext cx="1446" cy="1988"/>
            </a:xfrm>
            <a:prstGeom prst="roundRect">
              <a:avLst>
                <a:gd name="adj" fmla="val 4690"/>
              </a:avLst>
            </a:prstGeom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9" name="AutoShape 9"/>
            <p:cNvSpPr>
              <a:spLocks noChangeArrowheads="1"/>
            </p:cNvSpPr>
            <p:nvPr/>
          </p:nvSpPr>
          <p:spPr bwMode="gray">
            <a:xfrm>
              <a:off x="3874" y="1265"/>
              <a:ext cx="1174" cy="181"/>
            </a:xfrm>
            <a:prstGeom prst="roundRect">
              <a:avLst>
                <a:gd name="adj" fmla="val 50000"/>
              </a:avLst>
            </a:prstGeom>
            <a:ln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10" name="AutoShape 10"/>
            <p:cNvSpPr>
              <a:spLocks noChangeArrowheads="1"/>
            </p:cNvSpPr>
            <p:nvPr/>
          </p:nvSpPr>
          <p:spPr bwMode="auto">
            <a:xfrm flipH="1">
              <a:off x="4936" y="1310"/>
              <a:ext cx="45" cy="90"/>
            </a:xfrm>
            <a:prstGeom prst="octagon">
              <a:avLst>
                <a:gd name="adj" fmla="val 29287"/>
              </a:avLst>
            </a:prstGeom>
            <a:ln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11" name="AutoShape 11"/>
            <p:cNvSpPr>
              <a:spLocks noChangeArrowheads="1"/>
            </p:cNvSpPr>
            <p:nvPr/>
          </p:nvSpPr>
          <p:spPr bwMode="auto">
            <a:xfrm flipH="1">
              <a:off x="3939" y="1310"/>
              <a:ext cx="45" cy="90"/>
            </a:xfrm>
            <a:prstGeom prst="octagon">
              <a:avLst>
                <a:gd name="adj" fmla="val 29287"/>
              </a:avLst>
            </a:prstGeom>
            <a:ln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12" name="Text Box 13"/>
            <p:cNvSpPr txBox="1">
              <a:spLocks noChangeArrowheads="1"/>
            </p:cNvSpPr>
            <p:nvPr/>
          </p:nvSpPr>
          <p:spPr bwMode="gray">
            <a:xfrm>
              <a:off x="2373" y="1597"/>
              <a:ext cx="946" cy="216"/>
            </a:xfrm>
            <a:prstGeom prst="rect">
              <a:avLst/>
            </a:prstGeom>
            <a:ln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algn="ctr" rtl="1" eaLnBrk="0" hangingPunct="0"/>
              <a:r>
                <a:rPr lang="fa-IR" altLang="en-US" dirty="0" smtClean="0">
                  <a:solidFill>
                    <a:schemeClr val="tx1"/>
                  </a:solidFill>
                  <a:cs typeface="B Titr" panose="00000700000000000000" pitchFamily="2" charset="-78"/>
                </a:rPr>
                <a:t>تأمین امنیت و حریم خصوصی</a:t>
              </a:r>
              <a:endParaRPr lang="en-US" altLang="en-US" dirty="0">
                <a:solidFill>
                  <a:schemeClr val="tx1"/>
                </a:solidFill>
                <a:cs typeface="B Titr" panose="00000700000000000000" pitchFamily="2" charset="-78"/>
              </a:endParaRPr>
            </a:p>
          </p:txBody>
        </p:sp>
        <p:sp>
          <p:nvSpPr>
            <p:cNvPr id="13" name="Text Box 14"/>
            <p:cNvSpPr txBox="1">
              <a:spLocks noChangeArrowheads="1"/>
            </p:cNvSpPr>
            <p:nvPr/>
          </p:nvSpPr>
          <p:spPr bwMode="gray">
            <a:xfrm>
              <a:off x="3796" y="1254"/>
              <a:ext cx="1333" cy="216"/>
            </a:xfrm>
            <a:prstGeom prst="rect">
              <a:avLst/>
            </a:prstGeom>
            <a:ln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algn="ctr" eaLnBrk="0" hangingPunct="0"/>
              <a:r>
                <a:rPr lang="fa-IR" altLang="en-US" dirty="0" smtClean="0">
                  <a:cs typeface="B Titr" panose="00000700000000000000" pitchFamily="2" charset="-78"/>
                </a:rPr>
                <a:t>مدیریت کردن تغییرات فرآیند کسب و کار</a:t>
              </a:r>
              <a:endParaRPr lang="en-US" altLang="en-US" dirty="0">
                <a:cs typeface="B Titr" panose="00000700000000000000" pitchFamily="2" charset="-78"/>
              </a:endParaRPr>
            </a:p>
          </p:txBody>
        </p:sp>
        <p:sp>
          <p:nvSpPr>
            <p:cNvPr id="14" name="Text Box 22"/>
            <p:cNvSpPr txBox="1">
              <a:spLocks noChangeArrowheads="1"/>
            </p:cNvSpPr>
            <p:nvPr/>
          </p:nvSpPr>
          <p:spPr bwMode="auto">
            <a:xfrm>
              <a:off x="2208" y="2100"/>
              <a:ext cx="1344" cy="1187"/>
            </a:xfrm>
            <a:prstGeom prst="rect">
              <a:avLst/>
            </a:prstGeom>
            <a:ln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algn="justLow" rtl="1" eaLnBrk="0" hangingPunct="0"/>
              <a:r>
                <a:rPr lang="fa-IR" altLang="en-US" b="1" dirty="0" smtClean="0">
                  <a:solidFill>
                    <a:srgbClr val="000000"/>
                  </a:solidFill>
                  <a:cs typeface="B Nazanin" panose="00000400000000000000" pitchFamily="2" charset="-78"/>
                </a:rPr>
                <a:t>این سیستم باید در برابر هکرها و دیگر متجاوزان به حریم خصوصی و برای محافظت از اطلاعات مشتریان دقیق‌تر باشند. بنگاه‌هایی که از تجارت الکترونیک بهره می‌برندبه یک فرهنگ و زیر ساخت امنیتی  جدیدی نیاز دارند تا آن‌ها را برای احاطه هدف در پایان راه توانمند سازد. </a:t>
              </a:r>
              <a:endParaRPr lang="en-US" altLang="en-US" dirty="0">
                <a:solidFill>
                  <a:srgbClr val="000000"/>
                </a:solidFill>
                <a:cs typeface="B Nazanin" panose="00000400000000000000" pitchFamily="2" charset="-78"/>
              </a:endParaRPr>
            </a:p>
          </p:txBody>
        </p:sp>
        <p:sp>
          <p:nvSpPr>
            <p:cNvPr id="15" name="Text Box 23"/>
            <p:cNvSpPr txBox="1">
              <a:spLocks noChangeArrowheads="1"/>
            </p:cNvSpPr>
            <p:nvPr/>
          </p:nvSpPr>
          <p:spPr bwMode="auto">
            <a:xfrm>
              <a:off x="3792" y="1699"/>
              <a:ext cx="1344" cy="1005"/>
            </a:xfrm>
            <a:prstGeom prst="rect">
              <a:avLst/>
            </a:prstGeom>
            <a:ln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algn="justLow" rtl="1" eaLnBrk="0" hangingPunct="0">
                <a:lnSpc>
                  <a:spcPct val="150000"/>
                </a:lnSpc>
              </a:pPr>
              <a:r>
                <a:rPr lang="fa-IR" altLang="en-US" b="1" dirty="0" smtClean="0">
                  <a:solidFill>
                    <a:srgbClr val="000000"/>
                  </a:solidFill>
                  <a:cs typeface="B Nazanin" panose="00000400000000000000" pitchFamily="2" charset="-78"/>
                </a:rPr>
                <a:t>مدیران باید تغییرات سازمانی مورد نیاز برای انجام کارها را شناسایی کنند. سپس طرح مدیریت تغییر را در زنجیره خلق ارزش سازمان پیشنهاد بدهند.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94858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590801"/>
            <a:ext cx="8229600" cy="1219199"/>
          </a:xfrm>
        </p:spPr>
        <p:txBody>
          <a:bodyPr/>
          <a:lstStyle/>
          <a:p>
            <a:pPr marL="0" indent="0" algn="ctr">
              <a:buNone/>
            </a:pPr>
            <a:r>
              <a:rPr lang="fa-IR" sz="54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339966"/>
                </a:solidFill>
                <a:effectLst>
                  <a:glow rad="228600">
                    <a:srgbClr val="FFFF00">
                      <a:alpha val="40000"/>
                    </a:srgbClr>
                  </a:glow>
                </a:effectLst>
                <a:latin typeface="IranNastaliq" pitchFamily="18" charset="0"/>
                <a:cs typeface="B Nazanin" pitchFamily="2" charset="-78"/>
              </a:rPr>
              <a:t>با تشکر</a:t>
            </a:r>
            <a:endParaRPr lang="en-US" sz="5400" dirty="0">
              <a:solidFill>
                <a:srgbClr val="339966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97C96-2532-459B-9486-3F7775A6E799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5710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9038</TotalTime>
  <Words>908</Words>
  <Application>Microsoft Office PowerPoint</Application>
  <PresentationFormat>On-screen Show (4:3)</PresentationFormat>
  <Paragraphs>120</Paragraphs>
  <Slides>16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Diseño predeterminado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نتایج مدل کسب و کار اینترنتی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فراصوت( Ultrasound)</dc:title>
  <dc:creator>Dell</dc:creator>
  <cp:lastModifiedBy>Windows User</cp:lastModifiedBy>
  <cp:revision>732</cp:revision>
  <dcterms:created xsi:type="dcterms:W3CDTF">2012-04-23T19:19:56Z</dcterms:created>
  <dcterms:modified xsi:type="dcterms:W3CDTF">2020-05-15T03:45:35Z</dcterms:modified>
</cp:coreProperties>
</file>