
<file path=[Content_Types].xml><?xml version="1.0" encoding="utf-8"?>
<Types xmlns="http://schemas.openxmlformats.org/package/2006/content-types">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2"/>
  </p:notesMasterIdLst>
  <p:handoutMasterIdLst>
    <p:handoutMasterId r:id="rId33"/>
  </p:handoutMasterIdLst>
  <p:sldIdLst>
    <p:sldId id="288" r:id="rId2"/>
    <p:sldId id="269" r:id="rId3"/>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72" r:id="rId17"/>
    <p:sldId id="271" r:id="rId18"/>
    <p:sldId id="273"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E1E1D3A-5E2B-41C0-B684-F2BA25D1409C}" type="datetimeFigureOut">
              <a:rPr lang="en-US" smtClean="0"/>
              <a:pPr/>
              <a:t>5/28/2020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625EC12-02F3-421C-A3AB-39FED2B8057A}" type="slidenum">
              <a:rPr lang="en-US" smtClean="0"/>
              <a:pPr/>
              <a:t>‹#›</a:t>
            </a:fld>
            <a:endParaRPr lang="en-US"/>
          </a:p>
        </p:txBody>
      </p:sp>
    </p:spTree>
    <p:extLst>
      <p:ext uri="{BB962C8B-B14F-4D97-AF65-F5344CB8AC3E}">
        <p14:creationId xmlns:p14="http://schemas.microsoft.com/office/powerpoint/2010/main" val="376952153"/>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2E80ACB-A23E-495A-B3B2-E308EB49726E}" type="datetimeFigureOut">
              <a:rPr lang="en-US" smtClean="0"/>
              <a:pPr/>
              <a:t>5/28/2020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50769DE-E9F8-4A38-ABBD-325828B578E0}" type="slidenum">
              <a:rPr lang="en-US" smtClean="0"/>
              <a:pPr/>
              <a:t>‹#›</a:t>
            </a:fld>
            <a:endParaRPr lang="en-US"/>
          </a:p>
        </p:txBody>
      </p:sp>
    </p:spTree>
    <p:extLst>
      <p:ext uri="{BB962C8B-B14F-4D97-AF65-F5344CB8AC3E}">
        <p14:creationId xmlns:p14="http://schemas.microsoft.com/office/powerpoint/2010/main" val="1824218395"/>
      </p:ext>
    </p:extLst>
  </p:cSld>
  <p:clrMap bg1="lt1" tx1="dk1" bg2="lt2" tx2="dk2" accent1="accent1" accent2="accent2" accent3="accent3" accent4="accent4" accent5="accent5" accent6="accent6" hlink="hlink" folHlink="folHlink"/>
  <p:hf hd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450769DE-E9F8-4A38-ABBD-325828B578E0}" type="slidenum">
              <a:rPr lang="en-US" smtClean="0"/>
              <a:pPr/>
              <a:t>8</a:t>
            </a:fld>
            <a:endParaRPr lang="en-US"/>
          </a:p>
        </p:txBody>
      </p:sp>
      <p:sp>
        <p:nvSpPr>
          <p:cNvPr id="5" name="Footer Placeholder 4"/>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7424000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fa-IR" dirty="0"/>
          </a:p>
        </p:txBody>
      </p:sp>
      <p:sp>
        <p:nvSpPr>
          <p:cNvPr id="4" name="Footer Placeholder 3"/>
          <p:cNvSpPr>
            <a:spLocks noGrp="1"/>
          </p:cNvSpPr>
          <p:nvPr>
            <p:ph type="ftr" sz="quarter" idx="10"/>
          </p:nvPr>
        </p:nvSpPr>
        <p:spPr/>
        <p:txBody>
          <a:bodyPr/>
          <a:lstStyle/>
          <a:p>
            <a:endParaRPr lang="en-US"/>
          </a:p>
        </p:txBody>
      </p:sp>
      <p:sp>
        <p:nvSpPr>
          <p:cNvPr id="5" name="Slide Number Placeholder 4"/>
          <p:cNvSpPr>
            <a:spLocks noGrp="1"/>
          </p:cNvSpPr>
          <p:nvPr>
            <p:ph type="sldNum" sz="quarter" idx="11"/>
          </p:nvPr>
        </p:nvSpPr>
        <p:spPr/>
        <p:txBody>
          <a:bodyPr/>
          <a:lstStyle/>
          <a:p>
            <a:fld id="{450769DE-E9F8-4A38-ABBD-325828B578E0}" type="slidenum">
              <a:rPr lang="en-US" smtClean="0"/>
              <a:pPr/>
              <a:t>26</a:t>
            </a:fld>
            <a:endParaRPr lang="en-US"/>
          </a:p>
        </p:txBody>
      </p:sp>
    </p:spTree>
    <p:extLst>
      <p:ext uri="{BB962C8B-B14F-4D97-AF65-F5344CB8AC3E}">
        <p14:creationId xmlns:p14="http://schemas.microsoft.com/office/powerpoint/2010/main" val="892094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97DC90E9-0615-46D5-BB3B-C9B7FF6874C3}" type="datetime1">
              <a:rPr lang="en-US" smtClean="0"/>
              <a:t>5/28/2020</a:t>
            </a:fld>
            <a:endParaRPr lang="en-US"/>
          </a:p>
        </p:txBody>
      </p:sp>
      <p:sp>
        <p:nvSpPr>
          <p:cNvPr id="8" name="Slide Number Placeholder 7"/>
          <p:cNvSpPr>
            <a:spLocks noGrp="1"/>
          </p:cNvSpPr>
          <p:nvPr>
            <p:ph type="sldNum" sz="quarter" idx="11"/>
          </p:nvPr>
        </p:nvSpPr>
        <p:spPr/>
        <p:txBody>
          <a:bodyPr/>
          <a:lstStyle/>
          <a:p>
            <a:fld id="{B6F15528-21DE-4FAA-801E-634DDDAF4B2B}"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885A9BA-F582-47C8-B072-5C4F1089FF28}" type="datetime1">
              <a:rPr lang="en-US" smtClean="0"/>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1AD5C7D-3C78-4235-9D95-4B29821375AC}" type="datetime1">
              <a:rPr lang="en-US" smtClean="0"/>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7AE20E03-FAA5-4FD4-8882-D06BD159C648}" type="datetime1">
              <a:rPr lang="en-US" smtClean="0"/>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F9B7E1B6-29CE-4B16-965A-B493C6295BED}" type="datetime1">
              <a:rPr lang="en-US" smtClean="0"/>
              <a:t>5/28/2020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71BB1FE-A31C-4191-8BC9-2333D9804564}" type="datetime1">
              <a:rPr lang="en-US" smtClean="0"/>
              <a:t>5/28/2020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4C4DA3-ED7A-4C20-9579-2DA0B258DE00}" type="datetime1">
              <a:rPr lang="en-US" smtClean="0"/>
              <a:t>5/28/2020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14517D-631A-4655-BAE9-9D7B4D5CED01}" type="datetime1">
              <a:rPr lang="en-US" smtClean="0"/>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56A494-A41C-4432-8EC7-A90528212F3F}" type="datetime1">
              <a:rPr lang="en-US" smtClean="0"/>
              <a:t>5/28/2020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425F6F3-141D-4437-8B21-959DB1F96AF3}" type="datetime1">
              <a:rPr lang="en-US" smtClean="0"/>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6D9AEFB-F0B4-4960-9C38-7C6B243B5CDC}" type="datetime1">
              <a:rPr lang="en-US" smtClean="0"/>
              <a:t>5/28/2020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A04FB320-3985-4641-A376-347630D844D0}" type="datetime1">
              <a:rPr lang="en-US" smtClean="0"/>
              <a:t>5/28/2020</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B6F15528-21DE-4FAA-801E-634DDDAF4B2B}" type="slidenum">
              <a:rPr lang="en-US" smtClean="0"/>
              <a:pPr/>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1" eaLnBrk="1" latinLnBrk="0" hangingPunct="1">
        <a:spcBef>
          <a:spcPct val="0"/>
        </a:spcBef>
        <a:buNone/>
        <a:defRPr sz="4000" kern="1200">
          <a:solidFill>
            <a:schemeClr val="tx2"/>
          </a:solidFill>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r" defTabSz="914400" rtl="1"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r" defTabSz="914400" rtl="1"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r" defTabSz="914400" rtl="1"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r" defTabSz="914400" rtl="1"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r" defTabSz="914400" rtl="1"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wmf"/></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2" name="Object 2"/>
          <p:cNvGraphicFramePr>
            <a:graphicFrameLocks noGrp="1" noChangeAspect="1"/>
          </p:cNvGraphicFramePr>
          <p:nvPr>
            <p:ph sz="quarter" idx="4294967295"/>
          </p:nvPr>
        </p:nvGraphicFramePr>
        <p:xfrm>
          <a:off x="990583" y="1143000"/>
          <a:ext cx="7086617" cy="3506002"/>
        </p:xfrm>
        <a:graphic>
          <a:graphicData uri="http://schemas.openxmlformats.org/presentationml/2006/ole">
            <mc:AlternateContent xmlns:mc="http://schemas.openxmlformats.org/markup-compatibility/2006">
              <mc:Choice xmlns:v="urn:schemas-microsoft-com:vml" Requires="v">
                <p:oleObj spid="_x0000_s1030" name="CorelDRAW" r:id="rId3" imgW="4392168" imgH="2511552" progId="">
                  <p:embed/>
                </p:oleObj>
              </mc:Choice>
              <mc:Fallback>
                <p:oleObj name="CorelDRAW" r:id="rId3" imgW="4392168" imgH="2511552" progId="">
                  <p:embed/>
                  <p:pic>
                    <p:nvPicPr>
                      <p:cNvPr id="0" name="Object 2"/>
                      <p:cNvPicPr>
                        <a:picLocks noGrp="1"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583" y="1143000"/>
                        <a:ext cx="7086617" cy="3506002"/>
                      </a:xfrm>
                      <a:prstGeom prst="rect">
                        <a:avLst/>
                      </a:prstGeom>
                      <a:noFill/>
                      <a:effectLst>
                        <a:outerShdw dist="107763" dir="2700000" algn="ctr" rotWithShape="0">
                          <a:schemeClr val="tx1"/>
                        </a:outerShdw>
                      </a:effectLst>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1004457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amond(in)">
                                      <p:cBhvr>
                                        <p:cTn id="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2362200"/>
            <a:ext cx="7962900" cy="1447800"/>
          </a:xfrm>
        </p:spPr>
        <p:txBody>
          <a:bodyPr>
            <a:normAutofit/>
          </a:bodyPr>
          <a:lstStyle/>
          <a:p>
            <a:pPr algn="r"/>
            <a:r>
              <a:rPr lang="fa-IR" sz="2800" b="1" dirty="0" smtClean="0">
                <a:solidFill>
                  <a:schemeClr val="accent2">
                    <a:lumMod val="60000"/>
                    <a:lumOff val="40000"/>
                  </a:schemeClr>
                </a:solidFill>
                <a:cs typeface="B Zar" pitchFamily="2" charset="-78"/>
              </a:rPr>
              <a:t>فصل چهارم : جنبه های اقتصادی نظارت برگزارشگری مالی</a:t>
            </a:r>
          </a:p>
          <a:p>
            <a:pPr algn="r"/>
            <a:r>
              <a:rPr lang="fa-IR" sz="2800" b="1" dirty="0" smtClean="0">
                <a:solidFill>
                  <a:schemeClr val="accent2">
                    <a:lumMod val="60000"/>
                    <a:lumOff val="40000"/>
                  </a:schemeClr>
                </a:solidFill>
                <a:cs typeface="B Zar" pitchFamily="2" charset="-78"/>
              </a:rPr>
              <a:t>               </a:t>
            </a:r>
            <a:endParaRPr lang="fa-IR" sz="2800" b="1" dirty="0">
              <a:solidFill>
                <a:schemeClr val="accent2">
                  <a:lumMod val="60000"/>
                  <a:lumOff val="40000"/>
                </a:schemeClr>
              </a:solidFill>
              <a:cs typeface="B Zar" pitchFamily="2" charset="-78"/>
            </a:endParaRPr>
          </a:p>
        </p:txBody>
      </p:sp>
    </p:spTree>
    <p:extLst>
      <p:ext uri="{BB962C8B-B14F-4D97-AF65-F5344CB8AC3E}">
        <p14:creationId xmlns:p14="http://schemas.microsoft.com/office/powerpoint/2010/main" val="18210276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3657600"/>
            <a:ext cx="7586151" cy="1905000"/>
          </a:xfrm>
        </p:spPr>
        <p:txBody>
          <a:bodyPr>
            <a:normAutofit fontScale="90000"/>
          </a:bodyPr>
          <a:lstStyle/>
          <a:p>
            <a:pPr algn="r">
              <a:lnSpc>
                <a:spcPct val="150000"/>
              </a:lnSpc>
            </a:pPr>
            <a:r>
              <a:rPr lang="en-US" sz="2800" b="1" dirty="0">
                <a:solidFill>
                  <a:schemeClr val="tx1"/>
                </a:solidFill>
                <a:cs typeface="B Zar" pitchFamily="2" charset="-78"/>
              </a:rPr>
              <a:t/>
            </a:r>
            <a:br>
              <a:rPr lang="en-US" sz="2800" b="1" dirty="0">
                <a:solidFill>
                  <a:schemeClr val="tx1"/>
                </a:solidFill>
                <a:cs typeface="B Zar" pitchFamily="2" charset="-78"/>
              </a:rPr>
            </a:br>
            <a:r>
              <a:rPr lang="en-US" sz="2800" dirty="0">
                <a:solidFill>
                  <a:schemeClr val="tx1"/>
                </a:solidFill>
                <a:cs typeface="B Zar" pitchFamily="2" charset="-78"/>
              </a:rPr>
              <a:t/>
            </a:r>
            <a:br>
              <a:rPr lang="en-US" sz="2800" dirty="0">
                <a:solidFill>
                  <a:schemeClr val="tx1"/>
                </a:solidFill>
                <a:cs typeface="B Zar" pitchFamily="2" charset="-78"/>
              </a:rPr>
            </a:br>
            <a:r>
              <a:rPr lang="fa-IR" sz="2600" dirty="0">
                <a:solidFill>
                  <a:schemeClr val="tx1"/>
                </a:solidFill>
                <a:cs typeface="B Lotus" pitchFamily="2" charset="-78"/>
              </a:rPr>
              <a:t>در نهایت بررسی ماهیت تصمیم گیری در شرایط </a:t>
            </a:r>
            <a:r>
              <a:rPr lang="fa-IR" sz="2600" dirty="0" smtClean="0">
                <a:solidFill>
                  <a:schemeClr val="tx1"/>
                </a:solidFill>
                <a:cs typeface="B Lotus" pitchFamily="2" charset="-78"/>
              </a:rPr>
              <a:t>وجود </a:t>
            </a:r>
            <a:r>
              <a:rPr lang="fa-IR" sz="2600" dirty="0">
                <a:solidFill>
                  <a:schemeClr val="tx1"/>
                </a:solidFill>
                <a:cs typeface="B Lotus" pitchFamily="2" charset="-78"/>
              </a:rPr>
              <a:t>نظارت و تاثیر آن بر افرادی که تحت نظارت قرار می گیرند است.</a:t>
            </a:r>
            <a:r>
              <a:rPr lang="en-US" sz="2600" dirty="0">
                <a:solidFill>
                  <a:schemeClr val="tx1"/>
                </a:solidFill>
                <a:cs typeface="B Lotus" pitchFamily="2" charset="-78"/>
              </a:rPr>
              <a:t/>
            </a:r>
            <a:br>
              <a:rPr lang="en-US" sz="2600" dirty="0">
                <a:solidFill>
                  <a:schemeClr val="tx1"/>
                </a:solidFill>
                <a:cs typeface="B Lotus" pitchFamily="2" charset="-78"/>
              </a:rPr>
            </a:br>
            <a:endParaRPr lang="fa-IR" sz="2600" dirty="0">
              <a:solidFill>
                <a:schemeClr val="tx1"/>
              </a:solidFill>
              <a:cs typeface="B Lotus" pitchFamily="2" charset="-78"/>
            </a:endParaRPr>
          </a:p>
        </p:txBody>
      </p:sp>
      <p:sp>
        <p:nvSpPr>
          <p:cNvPr id="4" name="TextBox 3"/>
          <p:cNvSpPr txBox="1"/>
          <p:nvPr/>
        </p:nvSpPr>
        <p:spPr>
          <a:xfrm>
            <a:off x="2680041" y="1435425"/>
            <a:ext cx="5638800" cy="461665"/>
          </a:xfrm>
          <a:prstGeom prst="rect">
            <a:avLst/>
          </a:prstGeom>
          <a:noFill/>
        </p:spPr>
        <p:txBody>
          <a:bodyPr vert="horz" wrap="square" lIns="91440" tIns="45720" rIns="91440" bIns="45720" rtlCol="1" anchor="b">
            <a:spAutoFit/>
          </a:bodyPr>
          <a:lstStyle>
            <a:lvl1pPr algn="r">
              <a:spcBef>
                <a:spcPct val="0"/>
              </a:spcBef>
              <a:buNone/>
              <a:defRPr sz="2400" b="1">
                <a:solidFill>
                  <a:schemeClr val="accent2">
                    <a:lumMod val="60000"/>
                    <a:lumOff val="40000"/>
                  </a:schemeClr>
                </a:solidFill>
                <a:cs typeface="B Titr" pitchFamily="2" charset="-78"/>
              </a:defRPr>
            </a:lvl1pPr>
            <a:lvl2pPr rtl="1">
              <a:defRPr>
                <a:solidFill>
                  <a:schemeClr val="tx2"/>
                </a:solidFill>
              </a:defRPr>
            </a:lvl2pPr>
            <a:lvl3pPr rtl="1">
              <a:defRPr>
                <a:solidFill>
                  <a:schemeClr val="tx2"/>
                </a:solidFill>
              </a:defRPr>
            </a:lvl3pPr>
            <a:lvl4pPr rtl="1">
              <a:defRPr>
                <a:solidFill>
                  <a:schemeClr val="tx2"/>
                </a:solidFill>
              </a:defRPr>
            </a:lvl4pPr>
            <a:lvl5pPr rtl="1">
              <a:defRPr>
                <a:solidFill>
                  <a:schemeClr val="tx2"/>
                </a:solidFill>
              </a:defRPr>
            </a:lvl5pPr>
            <a:lvl6pPr rtl="1">
              <a:defRPr>
                <a:solidFill>
                  <a:schemeClr val="tx2"/>
                </a:solidFill>
              </a:defRPr>
            </a:lvl6pPr>
            <a:lvl7pPr rtl="1">
              <a:defRPr>
                <a:solidFill>
                  <a:schemeClr val="tx2"/>
                </a:solidFill>
              </a:defRPr>
            </a:lvl7pPr>
            <a:lvl8pPr rtl="1">
              <a:defRPr>
                <a:solidFill>
                  <a:schemeClr val="tx2"/>
                </a:solidFill>
              </a:defRPr>
            </a:lvl8pPr>
            <a:lvl9pPr rtl="1">
              <a:defRPr>
                <a:solidFill>
                  <a:schemeClr val="tx2"/>
                </a:solidFill>
              </a:defRPr>
            </a:lvl9pPr>
          </a:lstStyle>
          <a:p>
            <a:r>
              <a:rPr lang="fa-IR" dirty="0"/>
              <a:t>آنچه در این فصل خواهیم داشت:</a:t>
            </a:r>
          </a:p>
        </p:txBody>
      </p:sp>
      <p:sp>
        <p:nvSpPr>
          <p:cNvPr id="5" name="TextBox 4"/>
          <p:cNvSpPr txBox="1"/>
          <p:nvPr/>
        </p:nvSpPr>
        <p:spPr>
          <a:xfrm>
            <a:off x="-2" y="2362200"/>
            <a:ext cx="8348151" cy="1154162"/>
          </a:xfrm>
          <a:prstGeom prst="rect">
            <a:avLst/>
          </a:prstGeom>
          <a:noFill/>
        </p:spPr>
        <p:txBody>
          <a:bodyPr wrap="square" rtlCol="1">
            <a:spAutoFit/>
          </a:bodyPr>
          <a:lstStyle/>
          <a:p>
            <a:pPr marL="342900" lvl="0" indent="-342900" algn="r" rtl="1">
              <a:buClr>
                <a:schemeClr val="tx2">
                  <a:lumMod val="75000"/>
                </a:schemeClr>
              </a:buClr>
              <a:buFont typeface="Wingdings" panose="05000000000000000000" pitchFamily="2" charset="2"/>
              <a:buChar char="§"/>
            </a:pPr>
            <a:r>
              <a:rPr lang="fa-IR" sz="2300" dirty="0">
                <a:cs typeface="B Lotus" pitchFamily="2" charset="-78"/>
              </a:rPr>
              <a:t>نظرات موافق با عدم نظارت بر بازار</a:t>
            </a:r>
            <a:endParaRPr lang="en-US" sz="2300" dirty="0">
              <a:cs typeface="B Lotus" pitchFamily="2" charset="-78"/>
            </a:endParaRPr>
          </a:p>
          <a:p>
            <a:pPr marL="342900" lvl="0" indent="-342900" algn="r" rtl="1">
              <a:buClr>
                <a:schemeClr val="tx2">
                  <a:lumMod val="75000"/>
                </a:schemeClr>
              </a:buClr>
              <a:buFont typeface="Wingdings" panose="05000000000000000000" pitchFamily="2" charset="2"/>
              <a:buChar char="§"/>
            </a:pPr>
            <a:r>
              <a:rPr lang="fa-IR" sz="2300" dirty="0">
                <a:cs typeface="B Lotus" pitchFamily="2" charset="-78"/>
              </a:rPr>
              <a:t>نقطه </a:t>
            </a:r>
            <a:r>
              <a:rPr lang="fa-IR" sz="2300" dirty="0" smtClean="0">
                <a:cs typeface="B Lotus" pitchFamily="2" charset="-78"/>
              </a:rPr>
              <a:t>نظرات </a:t>
            </a:r>
            <a:r>
              <a:rPr lang="fa-IR" sz="2300" dirty="0">
                <a:cs typeface="B Lotus" pitchFamily="2" charset="-78"/>
              </a:rPr>
              <a:t>حامیان نظارت بر بازار</a:t>
            </a:r>
            <a:endParaRPr lang="en-US" sz="2300" dirty="0">
              <a:cs typeface="B Lotus" pitchFamily="2" charset="-78"/>
            </a:endParaRPr>
          </a:p>
          <a:p>
            <a:pPr marL="342900" lvl="0" indent="-342900" algn="r" rtl="1">
              <a:buClr>
                <a:schemeClr val="tx2">
                  <a:lumMod val="75000"/>
                </a:schemeClr>
              </a:buClr>
              <a:buFont typeface="Wingdings" panose="05000000000000000000" pitchFamily="2" charset="2"/>
              <a:buChar char="§"/>
            </a:pPr>
            <a:r>
              <a:rPr lang="fa-IR" sz="2300" dirty="0">
                <a:cs typeface="B Lotus" pitchFamily="2" charset="-78"/>
              </a:rPr>
              <a:t>نقد این نظرات و...</a:t>
            </a:r>
            <a:endParaRPr lang="en-US" sz="2300" dirty="0">
              <a:cs typeface="B Lotus" pitchFamily="2" charset="-78"/>
            </a:endParaRPr>
          </a:p>
        </p:txBody>
      </p:sp>
    </p:spTree>
    <p:extLst>
      <p:ext uri="{BB962C8B-B14F-4D97-AF65-F5344CB8AC3E}">
        <p14:creationId xmlns:p14="http://schemas.microsoft.com/office/powerpoint/2010/main" val="22825730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0"/>
            <a:ext cx="8153400" cy="3276600"/>
          </a:xfrm>
          <a:ln>
            <a:noFill/>
          </a:ln>
        </p:spPr>
        <p:txBody>
          <a:bodyPr>
            <a:noAutofit/>
          </a:bodyPr>
          <a:lstStyle/>
          <a:p>
            <a:pPr algn="ctr">
              <a:lnSpc>
                <a:spcPct val="150000"/>
              </a:lnSpc>
            </a:pPr>
            <a:r>
              <a:rPr lang="fa-IR" sz="2800" dirty="0">
                <a:solidFill>
                  <a:schemeClr val="tx1"/>
                </a:solidFill>
                <a:cs typeface="B Lotus" pitchFamily="2" charset="-78"/>
              </a:rPr>
              <a:t>کمیسیون بورس و اوراق بهادار</a:t>
            </a:r>
            <a:r>
              <a:rPr lang="en-US" sz="2800" b="1" dirty="0" smtClean="0">
                <a:solidFill>
                  <a:schemeClr val="tx2">
                    <a:lumMod val="75000"/>
                  </a:schemeClr>
                </a:solidFill>
                <a:cs typeface="B Lotus" pitchFamily="2" charset="-78"/>
              </a:rPr>
              <a:t>(SEC)</a:t>
            </a:r>
            <a:r>
              <a:rPr lang="fa-IR" sz="2800" dirty="0" smtClean="0">
                <a:solidFill>
                  <a:schemeClr val="tx1"/>
                </a:solidFill>
                <a:cs typeface="B Lotus" pitchFamily="2" charset="-78"/>
              </a:rPr>
              <a:t> </a:t>
            </a:r>
            <a:r>
              <a:rPr lang="fa-IR" sz="2800" dirty="0">
                <a:solidFill>
                  <a:schemeClr val="tx1"/>
                </a:solidFill>
                <a:cs typeface="B Lotus" pitchFamily="2" charset="-78"/>
              </a:rPr>
              <a:t>مامور نظارت بر </a:t>
            </a:r>
            <a:r>
              <a:rPr lang="fa-IR" sz="2800" dirty="0" smtClean="0">
                <a:solidFill>
                  <a:schemeClr val="tx1"/>
                </a:solidFill>
                <a:cs typeface="B Lotus" pitchFamily="2" charset="-78"/>
              </a:rPr>
              <a:t>گزارشگری مالی شرکتهای </a:t>
            </a:r>
            <a:r>
              <a:rPr lang="fa-IR" sz="2800" dirty="0">
                <a:solidFill>
                  <a:schemeClr val="tx1"/>
                </a:solidFill>
                <a:cs typeface="B Lotus" pitchFamily="2" charset="-78"/>
              </a:rPr>
              <a:t>سهامی عام پذیرفته شده در بورس است.</a:t>
            </a:r>
            <a:r>
              <a:rPr lang="en-US" sz="2800" b="1" dirty="0" smtClean="0">
                <a:solidFill>
                  <a:schemeClr val="tx2">
                    <a:lumMod val="75000"/>
                  </a:schemeClr>
                </a:solidFill>
                <a:cs typeface="B Lotus" pitchFamily="2" charset="-78"/>
              </a:rPr>
              <a:t>(SEC)</a:t>
            </a:r>
            <a:r>
              <a:rPr lang="fa-IR" sz="2800" b="1" dirty="0" smtClean="0">
                <a:solidFill>
                  <a:schemeClr val="tx2">
                    <a:lumMod val="75000"/>
                  </a:schemeClr>
                </a:solidFill>
                <a:cs typeface="B Lotus" pitchFamily="2" charset="-78"/>
              </a:rPr>
              <a:t> </a:t>
            </a:r>
            <a:r>
              <a:rPr lang="fa-IR" sz="2800" b="1" dirty="0">
                <a:solidFill>
                  <a:schemeClr val="tx2">
                    <a:lumMod val="75000"/>
                  </a:schemeClr>
                </a:solidFill>
                <a:cs typeface="B Lotus" pitchFamily="2" charset="-78"/>
              </a:rPr>
              <a:t>به کنگره پاسخگو می باشد</a:t>
            </a:r>
            <a:r>
              <a:rPr lang="fa-IR" sz="2800" dirty="0">
                <a:solidFill>
                  <a:schemeClr val="tx1"/>
                </a:solidFill>
                <a:cs typeface="B Lotus" pitchFamily="2" charset="-78"/>
              </a:rPr>
              <a:t>.گزارشگری مالی فعالیتی تحت نظارت است و نظرات موافق با </a:t>
            </a:r>
            <a:r>
              <a:rPr lang="fa-IR" sz="2800" dirty="0" smtClean="0">
                <a:solidFill>
                  <a:schemeClr val="tx1"/>
                </a:solidFill>
                <a:cs typeface="B Lotus" pitchFamily="2" charset="-78"/>
              </a:rPr>
              <a:t>گزارشگری و </a:t>
            </a:r>
            <a:r>
              <a:rPr lang="fa-IR" sz="2800" dirty="0">
                <a:solidFill>
                  <a:schemeClr val="tx1"/>
                </a:solidFill>
                <a:cs typeface="B Lotus" pitchFamily="2" charset="-78"/>
              </a:rPr>
              <a:t>مخالف نیز وجود دارد.</a:t>
            </a:r>
            <a:r>
              <a:rPr lang="en-US" sz="2800" dirty="0">
                <a:solidFill>
                  <a:schemeClr val="tx1"/>
                </a:solidFill>
                <a:cs typeface="B Lotus" pitchFamily="2" charset="-78"/>
              </a:rPr>
              <a:t/>
            </a:r>
            <a:br>
              <a:rPr lang="en-US" sz="2800" dirty="0">
                <a:solidFill>
                  <a:schemeClr val="tx1"/>
                </a:solidFill>
                <a:cs typeface="B Lotus" pitchFamily="2" charset="-78"/>
              </a:rPr>
            </a:br>
            <a:endParaRPr lang="fa-IR" sz="2800" dirty="0">
              <a:solidFill>
                <a:schemeClr val="tx1"/>
              </a:solidFill>
              <a:cs typeface="B Lotus" pitchFamily="2" charset="-78"/>
            </a:endParaRPr>
          </a:p>
        </p:txBody>
      </p:sp>
    </p:spTree>
    <p:extLst>
      <p:ext uri="{BB962C8B-B14F-4D97-AF65-F5344CB8AC3E}">
        <p14:creationId xmlns:p14="http://schemas.microsoft.com/office/powerpoint/2010/main" val="409647208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838200"/>
            <a:ext cx="7315200" cy="830997"/>
          </a:xfrm>
        </p:spPr>
        <p:txBody>
          <a:bodyPr vert="horz" lIns="91440" tIns="45720" rIns="91440" bIns="45720" rtlCol="0" anchor="b">
            <a:noAutofit/>
          </a:bodyPr>
          <a:lstStyle/>
          <a:p>
            <a:pPr algn="r"/>
            <a:r>
              <a:rPr lang="fa-IR" sz="2400" b="1" dirty="0">
                <a:cs typeface="B Titr" pitchFamily="2" charset="-78"/>
              </a:rPr>
              <a:t>نظرات حمایتی از بازارهای غیر نظارتی</a:t>
            </a:r>
            <a:r>
              <a:rPr lang="fa-IR" sz="2400" b="1" dirty="0">
                <a:cs typeface="B Lotus" panose="00000400000000000000" pitchFamily="2" charset="-78"/>
              </a:rPr>
              <a:t>:</a:t>
            </a:r>
            <a:r>
              <a:rPr lang="en-US" sz="2400" b="1" dirty="0">
                <a:cs typeface="B Lotus" panose="00000400000000000000" pitchFamily="2" charset="-78"/>
              </a:rPr>
              <a:t/>
            </a:r>
            <a:br>
              <a:rPr lang="en-US" sz="2400" b="1" dirty="0">
                <a:cs typeface="B Lotus" panose="00000400000000000000" pitchFamily="2" charset="-78"/>
              </a:rPr>
            </a:br>
            <a:endParaRPr lang="fa-IR" sz="2400" b="1" dirty="0">
              <a:cs typeface="B Lotus" panose="00000400000000000000" pitchFamily="2" charset="-78"/>
            </a:endParaRPr>
          </a:p>
        </p:txBody>
      </p:sp>
      <p:sp>
        <p:nvSpPr>
          <p:cNvPr id="3" name="Content Placeholder 2"/>
          <p:cNvSpPr>
            <a:spLocks noGrp="1"/>
          </p:cNvSpPr>
          <p:nvPr>
            <p:ph idx="1"/>
          </p:nvPr>
        </p:nvSpPr>
        <p:spPr>
          <a:xfrm>
            <a:off x="1101969" y="1588477"/>
            <a:ext cx="7315200" cy="4099560"/>
          </a:xfrm>
          <a:ln>
            <a:noFill/>
          </a:ln>
        </p:spPr>
        <p:txBody>
          <a:bodyPr>
            <a:noAutofit/>
          </a:bodyPr>
          <a:lstStyle/>
          <a:p>
            <a:pPr lvl="0" algn="just">
              <a:lnSpc>
                <a:spcPct val="150000"/>
              </a:lnSpc>
            </a:pPr>
            <a:r>
              <a:rPr lang="fa-IR" sz="2100" b="1" dirty="0">
                <a:solidFill>
                  <a:schemeClr val="tx2">
                    <a:lumMod val="75000"/>
                  </a:schemeClr>
                </a:solidFill>
                <a:cs typeface="B Lotus" pitchFamily="2" charset="-78"/>
              </a:rPr>
              <a:t>تئوری نمایندگی</a:t>
            </a:r>
            <a:r>
              <a:rPr lang="fa-IR" sz="2100" b="1" dirty="0">
                <a:solidFill>
                  <a:schemeClr val="accent2">
                    <a:lumMod val="60000"/>
                    <a:lumOff val="40000"/>
                  </a:schemeClr>
                </a:solidFill>
                <a:cs typeface="B Lotus" pitchFamily="2" charset="-78"/>
              </a:rPr>
              <a:t>:</a:t>
            </a:r>
            <a:r>
              <a:rPr lang="fa-IR" sz="2100" dirty="0">
                <a:cs typeface="B Lotus" pitchFamily="2" charset="-78"/>
              </a:rPr>
              <a:t>توضیح می دهد که چرا مدیران برای افشاء داوطلبانه به مالکان شرکت انگیزه دارند.</a:t>
            </a:r>
            <a:endParaRPr lang="en-US" sz="2100" dirty="0">
              <a:cs typeface="B Lotus" pitchFamily="2" charset="-78"/>
            </a:endParaRPr>
          </a:p>
          <a:p>
            <a:pPr lvl="0" algn="just">
              <a:lnSpc>
                <a:spcPct val="150000"/>
              </a:lnSpc>
            </a:pPr>
            <a:r>
              <a:rPr lang="fa-IR" sz="2100" b="1" dirty="0">
                <a:solidFill>
                  <a:schemeClr val="tx2">
                    <a:lumMod val="75000"/>
                  </a:schemeClr>
                </a:solidFill>
                <a:cs typeface="B Lotus" pitchFamily="2" charset="-78"/>
              </a:rPr>
              <a:t>تئوری علامت دهی:</a:t>
            </a:r>
            <a:r>
              <a:rPr lang="fa-IR" sz="2100" dirty="0">
                <a:cs typeface="B Lotus" pitchFamily="2" charset="-78"/>
              </a:rPr>
              <a:t>در بازار سرمایه به دلیل رقابت شرکتها انگیزه دارند که گزارش داوطلبانه منظم برای جذب سرمایه ارائه کنند.</a:t>
            </a:r>
            <a:endParaRPr lang="en-US" sz="2100" dirty="0">
              <a:cs typeface="B Lotus" pitchFamily="2" charset="-78"/>
            </a:endParaRPr>
          </a:p>
          <a:p>
            <a:pPr lvl="0" algn="just">
              <a:lnSpc>
                <a:spcPct val="150000"/>
              </a:lnSpc>
            </a:pPr>
            <a:r>
              <a:rPr lang="fa-IR" sz="2100" b="1" dirty="0">
                <a:solidFill>
                  <a:schemeClr val="tx2">
                    <a:lumMod val="75000"/>
                  </a:schemeClr>
                </a:solidFill>
                <a:cs typeface="B Lotus" pitchFamily="2" charset="-78"/>
              </a:rPr>
              <a:t>انعقاد قراردادهای خصوصی:</a:t>
            </a:r>
            <a:r>
              <a:rPr lang="fa-IR" sz="2100" dirty="0">
                <a:cs typeface="B Lotus" pitchFamily="2" charset="-78"/>
              </a:rPr>
              <a:t>استدلال می شود که هر نوع اطلاعاتی که به طور داوطلبانه گزارش نشود را می تواند از طریق انعقاد قرارداد خصوصی با تحلیلگران مالی به دست آورد.</a:t>
            </a:r>
            <a:endParaRPr lang="en-US" sz="2100" dirty="0">
              <a:cs typeface="B Lotus" pitchFamily="2" charset="-78"/>
            </a:endParaRPr>
          </a:p>
          <a:p>
            <a:pPr algn="just">
              <a:lnSpc>
                <a:spcPct val="150000"/>
              </a:lnSpc>
            </a:pPr>
            <a:endParaRPr lang="fa-IR" sz="2400" dirty="0"/>
          </a:p>
        </p:txBody>
      </p:sp>
    </p:spTree>
    <p:extLst>
      <p:ext uri="{BB962C8B-B14F-4D97-AF65-F5344CB8AC3E}">
        <p14:creationId xmlns:p14="http://schemas.microsoft.com/office/powerpoint/2010/main" val="19818123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62000"/>
            <a:ext cx="7315200" cy="1219200"/>
          </a:xfrm>
        </p:spPr>
        <p:txBody>
          <a:bodyPr vert="horz" lIns="91440" tIns="45720" rIns="91440" bIns="45720" rtlCol="0" anchor="b">
            <a:noAutofit/>
          </a:bodyPr>
          <a:lstStyle/>
          <a:p>
            <a:pPr algn="r"/>
            <a:r>
              <a:rPr lang="fa-IR" sz="2400" b="1" dirty="0">
                <a:cs typeface="B Titr" pitchFamily="2" charset="-78"/>
              </a:rPr>
              <a:t>تئوری نمایندگی:</a:t>
            </a:r>
            <a:r>
              <a:rPr lang="en-US" sz="2400" b="1" dirty="0">
                <a:cs typeface="B Titr" pitchFamily="2" charset="-78"/>
              </a:rPr>
              <a:t/>
            </a:r>
            <a:br>
              <a:rPr lang="en-US" sz="2400" b="1" dirty="0">
                <a:cs typeface="B Titr" pitchFamily="2" charset="-78"/>
              </a:rPr>
            </a:br>
            <a:endParaRPr lang="fa-IR" sz="2400" b="1" dirty="0">
              <a:cs typeface="B Titr" pitchFamily="2" charset="-78"/>
            </a:endParaRPr>
          </a:p>
        </p:txBody>
      </p:sp>
      <p:sp>
        <p:nvSpPr>
          <p:cNvPr id="3" name="Content Placeholder 2"/>
          <p:cNvSpPr>
            <a:spLocks noGrp="1"/>
          </p:cNvSpPr>
          <p:nvPr>
            <p:ph idx="1"/>
          </p:nvPr>
        </p:nvSpPr>
        <p:spPr>
          <a:xfrm>
            <a:off x="457200" y="1767114"/>
            <a:ext cx="7696200" cy="5105400"/>
          </a:xfrm>
          <a:ln>
            <a:noFill/>
          </a:ln>
        </p:spPr>
        <p:txBody>
          <a:bodyPr>
            <a:noAutofit/>
          </a:bodyPr>
          <a:lstStyle/>
          <a:p>
            <a:pPr marL="45720" indent="0" algn="just">
              <a:lnSpc>
                <a:spcPct val="150000"/>
              </a:lnSpc>
              <a:buNone/>
            </a:pPr>
            <a:r>
              <a:rPr lang="fa-IR" b="1" dirty="0">
                <a:solidFill>
                  <a:schemeClr val="tx2">
                    <a:lumMod val="75000"/>
                  </a:schemeClr>
                </a:solidFill>
                <a:cs typeface="B Lotus" panose="00000400000000000000" pitchFamily="2" charset="-78"/>
              </a:rPr>
              <a:t>تئوری نمایندگی چارچوبی برای تجزیه و تحلیل انگیزه گزارشگری مالی بین مدیران و مالکان فراهم می کند </a:t>
            </a:r>
            <a:r>
              <a:rPr lang="fa-IR" dirty="0">
                <a:cs typeface="B Lotus" panose="00000400000000000000" pitchFamily="2" charset="-78"/>
              </a:rPr>
              <a:t>.تئوری نمایندگی یکی از مهم ترین روابط نمایندگی بین مدیران و مالکان شرکت است. مدیران توسط مالکان استخدام می شوند، تا فعالیتهای شرکت را اداره کنند به این ترتیب یک رابطه نمایندگی ایجاد می شود. طرفهای درگیر در روابط نمایندگی می کوشند مطلوبیت خود را حداکثر کنند. مالکان علاقه دارند </a:t>
            </a:r>
            <a:r>
              <a:rPr lang="fa-IR" b="1" dirty="0">
                <a:solidFill>
                  <a:schemeClr val="tx2">
                    <a:lumMod val="75000"/>
                  </a:schemeClr>
                </a:solidFill>
                <a:cs typeface="B Lotus" panose="00000400000000000000" pitchFamily="2" charset="-78"/>
              </a:rPr>
              <a:t>بازده سرمایه گذاری و قیمت اوراق بهادار </a:t>
            </a:r>
            <a:r>
              <a:rPr lang="fa-IR" dirty="0">
                <a:cs typeface="B Lotus" panose="00000400000000000000" pitchFamily="2" charset="-78"/>
              </a:rPr>
              <a:t>حداکثر شود و مدیران علاقه به </a:t>
            </a:r>
            <a:r>
              <a:rPr lang="fa-IR" b="1" dirty="0">
                <a:solidFill>
                  <a:schemeClr val="tx2">
                    <a:lumMod val="75000"/>
                  </a:schemeClr>
                </a:solidFill>
                <a:cs typeface="B Lotus" panose="00000400000000000000" pitchFamily="2" charset="-78"/>
              </a:rPr>
              <a:t>حداکثر کردن پاداش </a:t>
            </a:r>
            <a:r>
              <a:rPr lang="fa-IR" dirty="0">
                <a:cs typeface="B Lotus" panose="00000400000000000000" pitchFamily="2" charset="-78"/>
              </a:rPr>
              <a:t>دارند.برای نظارت بر قرارداد نمایندگی منعقده بین مدیران و مالکان از گزارشگری مالی منظم که توسط حسابرسان انجام می شود استفاده می کنند که به این نوع گزارشگری معمول، </a:t>
            </a:r>
            <a:r>
              <a:rPr lang="fa-IR" b="1" dirty="0">
                <a:solidFill>
                  <a:schemeClr val="tx2">
                    <a:lumMod val="75000"/>
                  </a:schemeClr>
                </a:solidFill>
                <a:cs typeface="B Lotus" panose="00000400000000000000" pitchFamily="2" charset="-78"/>
              </a:rPr>
              <a:t>مباشرت </a:t>
            </a:r>
            <a:r>
              <a:rPr lang="fa-IR" b="1" dirty="0" smtClean="0">
                <a:solidFill>
                  <a:schemeClr val="tx2">
                    <a:lumMod val="75000"/>
                  </a:schemeClr>
                </a:solidFill>
                <a:cs typeface="B Lotus" panose="00000400000000000000" pitchFamily="2" charset="-78"/>
              </a:rPr>
              <a:t>یا حسابدهی به مالکان</a:t>
            </a:r>
            <a:r>
              <a:rPr lang="fa-IR" dirty="0" smtClean="0">
                <a:solidFill>
                  <a:schemeClr val="tx2">
                    <a:lumMod val="75000"/>
                  </a:schemeClr>
                </a:solidFill>
                <a:cs typeface="B Lotus" panose="00000400000000000000" pitchFamily="2" charset="-78"/>
              </a:rPr>
              <a:t> </a:t>
            </a:r>
            <a:r>
              <a:rPr lang="fa-IR" dirty="0" smtClean="0">
                <a:cs typeface="B Lotus" panose="00000400000000000000" pitchFamily="2" charset="-78"/>
              </a:rPr>
              <a:t>شرکت گویند . گزارشگری منصفانه و سالم حسن شهرت مدیر را افزایش می دهد در نتیجه منجر به پاداش بیشتری برای مدیران است.</a:t>
            </a:r>
            <a:endParaRPr lang="en-US" dirty="0" smtClean="0">
              <a:cs typeface="B Lotus" panose="00000400000000000000" pitchFamily="2" charset="-78"/>
            </a:endParaRPr>
          </a:p>
          <a:p>
            <a:pPr algn="just">
              <a:lnSpc>
                <a:spcPct val="150000"/>
              </a:lnSpc>
            </a:pPr>
            <a:endParaRPr lang="fa-IR" dirty="0">
              <a:cs typeface="B Lotus" panose="00000400000000000000" pitchFamily="2" charset="-78"/>
            </a:endParaRPr>
          </a:p>
        </p:txBody>
      </p:sp>
    </p:spTree>
    <p:extLst>
      <p:ext uri="{BB962C8B-B14F-4D97-AF65-F5344CB8AC3E}">
        <p14:creationId xmlns:p14="http://schemas.microsoft.com/office/powerpoint/2010/main" val="24540700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457200"/>
            <a:ext cx="7315200" cy="870012"/>
          </a:xfrm>
        </p:spPr>
        <p:txBody>
          <a:bodyPr vert="horz" lIns="91440" tIns="45720" rIns="91440" bIns="45720" rtlCol="0" anchor="b">
            <a:noAutofit/>
          </a:bodyPr>
          <a:lstStyle/>
          <a:p>
            <a:pPr algn="r"/>
            <a:r>
              <a:rPr lang="fa-IR" sz="2400" b="1" dirty="0">
                <a:cs typeface="B Titr" pitchFamily="2" charset="-78"/>
              </a:rPr>
              <a:t>تئوری علامت دهی:</a:t>
            </a:r>
            <a:endParaRPr lang="en-US" sz="2400" b="1" dirty="0">
              <a:cs typeface="B Titr" pitchFamily="2" charset="-78"/>
            </a:endParaRPr>
          </a:p>
        </p:txBody>
      </p:sp>
      <p:sp>
        <p:nvSpPr>
          <p:cNvPr id="3" name="Content Placeholder 2"/>
          <p:cNvSpPr>
            <a:spLocks noGrp="1"/>
          </p:cNvSpPr>
          <p:nvPr>
            <p:ph idx="1"/>
          </p:nvPr>
        </p:nvSpPr>
        <p:spPr>
          <a:xfrm>
            <a:off x="457200" y="1524000"/>
            <a:ext cx="8305800" cy="4876800"/>
          </a:xfrm>
          <a:ln>
            <a:noFill/>
          </a:ln>
        </p:spPr>
        <p:txBody>
          <a:bodyPr>
            <a:normAutofit/>
          </a:bodyPr>
          <a:lstStyle/>
          <a:p>
            <a:pPr marL="45720" indent="0" algn="just">
              <a:lnSpc>
                <a:spcPct val="150000"/>
              </a:lnSpc>
              <a:buNone/>
            </a:pPr>
            <a:r>
              <a:rPr lang="fa-IR" sz="2100" b="1" dirty="0">
                <a:cs typeface="B Lotus" pitchFamily="2" charset="-78"/>
              </a:rPr>
              <a:t>تئوری علامت دهی توضیح می دهد در شرایطی که الزامی برای گزارشگری وجود ندارد چرا شرکتها برای گزارش داوطلبانه به بازار سرمایه دارای انگیزه هستند؟</a:t>
            </a:r>
            <a:endParaRPr lang="en-US" sz="2100" b="1" dirty="0">
              <a:cs typeface="B Lotus" pitchFamily="2" charset="-78"/>
            </a:endParaRPr>
          </a:p>
          <a:p>
            <a:pPr marL="45720" indent="0" algn="just">
              <a:lnSpc>
                <a:spcPct val="150000"/>
              </a:lnSpc>
              <a:buNone/>
            </a:pPr>
            <a:r>
              <a:rPr lang="fa-IR" sz="2100" dirty="0">
                <a:cs typeface="B Lotus" pitchFamily="2" charset="-78"/>
              </a:rPr>
              <a:t>در صورتی که شرکت از نظر گزارشگری مالی خوشنام باشد توانایی شرکت در جذب سرمایه بهبود می یابد . در شرایط گزارشگری منظم فشارهای رقابتی باعث می شود شرکتهای دیگر هر چند نتایجشان خوب نباشد به گزارشگری بپردازند</a:t>
            </a:r>
            <a:r>
              <a:rPr lang="fa-IR" sz="2100" b="1" dirty="0">
                <a:cs typeface="B Lotus" pitchFamily="2" charset="-78"/>
              </a:rPr>
              <a:t>. </a:t>
            </a:r>
            <a:r>
              <a:rPr lang="fa-IR" b="1" dirty="0">
                <a:solidFill>
                  <a:schemeClr val="tx2">
                    <a:lumMod val="75000"/>
                  </a:schemeClr>
                </a:solidFill>
                <a:cs typeface="B Lotus" panose="00000400000000000000" pitchFamily="2" charset="-78"/>
              </a:rPr>
              <a:t>سکوت در گزارشگری به عنوان خبر بد تفسیر می شود </a:t>
            </a:r>
            <a:r>
              <a:rPr lang="fa-IR" sz="2100" dirty="0">
                <a:cs typeface="B Lotus" pitchFamily="2" charset="-78"/>
              </a:rPr>
              <a:t>. به این ترتیب شرکتهایی که دارای اخبار بد هستند به گزارشگری نخواهند پرداخت و این وضعیت باعث می شود که شرکتهای دارای خبر بد برای </a:t>
            </a:r>
            <a:r>
              <a:rPr lang="fa-IR" b="1" dirty="0">
                <a:solidFill>
                  <a:schemeClr val="tx2">
                    <a:lumMod val="75000"/>
                  </a:schemeClr>
                </a:solidFill>
                <a:cs typeface="B Lotus" panose="00000400000000000000" pitchFamily="2" charset="-78"/>
              </a:rPr>
              <a:t>حفظ اعتبار در بازار سرمایه </a:t>
            </a:r>
            <a:r>
              <a:rPr lang="fa-IR" sz="2100" dirty="0">
                <a:cs typeface="B Lotus" pitchFamily="2" charset="-78"/>
              </a:rPr>
              <a:t>مجبور به افشای نتایج خود باشند </a:t>
            </a:r>
            <a:r>
              <a:rPr lang="fa-IR" sz="2100" b="1" dirty="0">
                <a:solidFill>
                  <a:schemeClr val="accent2">
                    <a:lumMod val="60000"/>
                    <a:lumOff val="40000"/>
                  </a:schemeClr>
                </a:solidFill>
                <a:cs typeface="B Lotus" pitchFamily="2" charset="-78"/>
              </a:rPr>
              <a:t>.</a:t>
            </a:r>
            <a:r>
              <a:rPr lang="fa-IR" b="1" dirty="0">
                <a:solidFill>
                  <a:schemeClr val="tx2">
                    <a:lumMod val="75000"/>
                  </a:schemeClr>
                </a:solidFill>
                <a:cs typeface="B Lotus" panose="00000400000000000000" pitchFamily="2" charset="-78"/>
              </a:rPr>
              <a:t>این انگیزه اقتصادی برای گزارشگری (حتی گزارشگری اخبار بد)قلب تئوری علامت دهی در زمینه گزارشگری مالی داوطلبانه است.</a:t>
            </a:r>
            <a:endParaRPr lang="en-US" b="1" dirty="0">
              <a:solidFill>
                <a:schemeClr val="tx2">
                  <a:lumMod val="75000"/>
                </a:schemeClr>
              </a:solidFill>
              <a:cs typeface="B Lotus" panose="00000400000000000000" pitchFamily="2" charset="-78"/>
            </a:endParaRPr>
          </a:p>
          <a:p>
            <a:pPr algn="just">
              <a:lnSpc>
                <a:spcPct val="150000"/>
              </a:lnSpc>
            </a:pPr>
            <a:endParaRPr lang="fa-IR" dirty="0"/>
          </a:p>
        </p:txBody>
      </p:sp>
    </p:spTree>
    <p:extLst>
      <p:ext uri="{BB962C8B-B14F-4D97-AF65-F5344CB8AC3E}">
        <p14:creationId xmlns:p14="http://schemas.microsoft.com/office/powerpoint/2010/main" val="10698207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90600"/>
            <a:ext cx="7315200" cy="762000"/>
          </a:xfrm>
        </p:spPr>
        <p:txBody>
          <a:bodyPr>
            <a:noAutofit/>
          </a:bodyPr>
          <a:lstStyle/>
          <a:p>
            <a:pPr algn="r"/>
            <a:r>
              <a:rPr lang="fa-IR" sz="2400" b="1" dirty="0">
                <a:cs typeface="B Titr" pitchFamily="2" charset="-78"/>
              </a:rPr>
              <a:t>فرصتهای انعقاد قرارداد خصوصی:</a:t>
            </a:r>
            <a:r>
              <a:rPr lang="en-US" sz="2400" b="1" dirty="0">
                <a:cs typeface="B Titr" pitchFamily="2" charset="-78"/>
              </a:rPr>
              <a:t/>
            </a:r>
            <a:br>
              <a:rPr lang="en-US" sz="2400" b="1" dirty="0">
                <a:cs typeface="B Titr" pitchFamily="2" charset="-78"/>
              </a:rPr>
            </a:br>
            <a:endParaRPr lang="fa-IR" sz="2400" b="1" dirty="0">
              <a:cs typeface="B Titr" pitchFamily="2" charset="-78"/>
            </a:endParaRPr>
          </a:p>
        </p:txBody>
      </p:sp>
      <p:sp>
        <p:nvSpPr>
          <p:cNvPr id="3" name="Content Placeholder 2"/>
          <p:cNvSpPr>
            <a:spLocks noGrp="1"/>
          </p:cNvSpPr>
          <p:nvPr>
            <p:ph idx="1"/>
          </p:nvPr>
        </p:nvSpPr>
        <p:spPr>
          <a:xfrm>
            <a:off x="609600" y="1600200"/>
            <a:ext cx="7620000" cy="4800599"/>
          </a:xfrm>
          <a:ln>
            <a:noFill/>
          </a:ln>
        </p:spPr>
        <p:txBody>
          <a:bodyPr>
            <a:normAutofit/>
          </a:bodyPr>
          <a:lstStyle/>
          <a:p>
            <a:pPr marL="45720" indent="0" algn="just">
              <a:lnSpc>
                <a:spcPct val="150000"/>
              </a:lnSpc>
              <a:buNone/>
            </a:pPr>
            <a:r>
              <a:rPr lang="fa-IR" sz="2100" dirty="0">
                <a:cs typeface="B Lotus" pitchFamily="2" charset="-78"/>
              </a:rPr>
              <a:t>سومین استدلال حامیان بازارهای غیر نظارتی بر این پیش فرض استوار است که کسی که بخواهد واقعا اطلاعاتی بیشتر از آنچه که به صورت عمومی و رایگان موجود است را به دست آورد می تواند چنین اطلاعاتی را بخرد </a:t>
            </a:r>
            <a:r>
              <a:rPr lang="fa-IR" b="1" dirty="0">
                <a:solidFill>
                  <a:schemeClr val="tx2">
                    <a:lumMod val="75000"/>
                  </a:schemeClr>
                </a:solidFill>
                <a:cs typeface="B Lotus" panose="00000400000000000000" pitchFamily="2" charset="-78"/>
              </a:rPr>
              <a:t>. خبرنامه هایی در بازار سرمایه وجود دارد که در صورت پرداخت حق اشتراک قابل دسترسی هستند</a:t>
            </a:r>
            <a:r>
              <a:rPr lang="fa-IR" b="1" dirty="0" smtClean="0">
                <a:solidFill>
                  <a:schemeClr val="tx2">
                    <a:lumMod val="75000"/>
                  </a:schemeClr>
                </a:solidFill>
                <a:cs typeface="B Lotus" panose="00000400000000000000" pitchFamily="2" charset="-78"/>
              </a:rPr>
              <a:t>. </a:t>
            </a:r>
            <a:r>
              <a:rPr lang="fa-IR" sz="2100" dirty="0" smtClean="0">
                <a:cs typeface="B Lotus" pitchFamily="2" charset="-78"/>
              </a:rPr>
              <a:t>می</a:t>
            </a:r>
            <a:r>
              <a:rPr lang="fa-IR" b="1" dirty="0" smtClean="0">
                <a:solidFill>
                  <a:schemeClr val="tx2">
                    <a:lumMod val="75000"/>
                  </a:schemeClr>
                </a:solidFill>
                <a:cs typeface="B Lotus" panose="00000400000000000000" pitchFamily="2" charset="-78"/>
              </a:rPr>
              <a:t> </a:t>
            </a:r>
            <a:r>
              <a:rPr lang="fa-IR" sz="2100" dirty="0" smtClean="0">
                <a:cs typeface="B Lotus" pitchFamily="2" charset="-78"/>
              </a:rPr>
              <a:t>توان گفت </a:t>
            </a:r>
            <a:r>
              <a:rPr lang="fa-IR" sz="2100" dirty="0">
                <a:cs typeface="B Lotus" pitchFamily="2" charset="-78"/>
              </a:rPr>
              <a:t>برای دستیابی به اطلاعات با خود شرکت یا مالکان یا به طور غیر مستقیم با واسطه های مالی نظیر تحلیلگران می توان قرارداد خصوصی منعقد کرد. بر اساس این دیدگاه از این نظر که خود نیروهای بازار می توانند مستقیما در تعیین عرضه و افشای اطلاعات حسابداری دخالت داشته باشند، عقیده بر این است که </a:t>
            </a:r>
            <a:r>
              <a:rPr lang="fa-IR" b="1" dirty="0">
                <a:solidFill>
                  <a:schemeClr val="tx2">
                    <a:lumMod val="75000"/>
                  </a:schemeClr>
                </a:solidFill>
                <a:cs typeface="B Lotus" panose="00000400000000000000" pitchFamily="2" charset="-78"/>
              </a:rPr>
              <a:t>مداخله در بازار برای افشای اطلاعات ضروری نیست و خواهانی ندارد.</a:t>
            </a:r>
            <a:endParaRPr lang="en-US" b="1" dirty="0">
              <a:solidFill>
                <a:schemeClr val="tx2">
                  <a:lumMod val="75000"/>
                </a:schemeClr>
              </a:solidFill>
              <a:cs typeface="B Lotus" panose="00000400000000000000" pitchFamily="2" charset="-78"/>
            </a:endParaRPr>
          </a:p>
          <a:p>
            <a:pPr algn="just">
              <a:lnSpc>
                <a:spcPct val="150000"/>
              </a:lnSpc>
            </a:pPr>
            <a:endParaRPr lang="fa-IR" dirty="0"/>
          </a:p>
        </p:txBody>
      </p:sp>
    </p:spTree>
    <p:extLst>
      <p:ext uri="{BB962C8B-B14F-4D97-AF65-F5344CB8AC3E}">
        <p14:creationId xmlns:p14="http://schemas.microsoft.com/office/powerpoint/2010/main" val="15482289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90600" y="838200"/>
            <a:ext cx="7315200" cy="990600"/>
          </a:xfrm>
        </p:spPr>
        <p:txBody>
          <a:bodyPr>
            <a:normAutofit/>
          </a:bodyPr>
          <a:lstStyle/>
          <a:p>
            <a:pPr algn="r"/>
            <a:r>
              <a:rPr lang="fa-IR" sz="2400" dirty="0">
                <a:cs typeface="B Titr" pitchFamily="2" charset="-78"/>
              </a:rPr>
              <a:t>بازارهای تحت نظارت:</a:t>
            </a:r>
            <a:r>
              <a:rPr lang="en-US" sz="2400" dirty="0">
                <a:cs typeface="B Titr" pitchFamily="2" charset="-78"/>
              </a:rPr>
              <a:t/>
            </a:r>
            <a:br>
              <a:rPr lang="en-US" sz="2400" dirty="0">
                <a:cs typeface="B Titr" pitchFamily="2" charset="-78"/>
              </a:rPr>
            </a:br>
            <a:endParaRPr lang="fa-IR" sz="2400" dirty="0">
              <a:cs typeface="B Titr" pitchFamily="2" charset="-78"/>
            </a:endParaRPr>
          </a:p>
        </p:txBody>
      </p:sp>
      <p:sp>
        <p:nvSpPr>
          <p:cNvPr id="3" name="Content Placeholder 2"/>
          <p:cNvSpPr>
            <a:spLocks noGrp="1"/>
          </p:cNvSpPr>
          <p:nvPr>
            <p:ph idx="1"/>
          </p:nvPr>
        </p:nvSpPr>
        <p:spPr>
          <a:xfrm>
            <a:off x="990600" y="1447800"/>
            <a:ext cx="7315200" cy="5181600"/>
          </a:xfrm>
          <a:ln>
            <a:noFill/>
          </a:ln>
        </p:spPr>
        <p:txBody>
          <a:bodyPr>
            <a:noAutofit/>
          </a:bodyPr>
          <a:lstStyle/>
          <a:p>
            <a:pPr marL="45720" indent="0" algn="just">
              <a:lnSpc>
                <a:spcPct val="150000"/>
              </a:lnSpc>
              <a:buNone/>
            </a:pPr>
            <a:r>
              <a:rPr lang="fa-IR" dirty="0">
                <a:cs typeface="B Lotus" pitchFamily="2" charset="-78"/>
              </a:rPr>
              <a:t>نظارت بر بازار را می توان با این استدلال که این کار در جهت منافع عمومی است توجیه کرد.دو دلیل برای دفاع از نظارت مورد استفده قرار می گیرد :</a:t>
            </a:r>
            <a:endParaRPr lang="en-US" dirty="0">
              <a:cs typeface="B Lotus" pitchFamily="2" charset="-78"/>
            </a:endParaRPr>
          </a:p>
          <a:p>
            <a:pPr algn="just">
              <a:lnSpc>
                <a:spcPct val="150000"/>
              </a:lnSpc>
            </a:pPr>
            <a:r>
              <a:rPr lang="fa-IR" b="1" dirty="0">
                <a:solidFill>
                  <a:schemeClr val="tx2">
                    <a:lumMod val="75000"/>
                  </a:schemeClr>
                </a:solidFill>
                <a:cs typeface="B Lotus" panose="00000400000000000000" pitchFamily="2" charset="-78"/>
              </a:rPr>
              <a:t>احتمال شکست در سیستم بازار آزاد که به عنوان شکست بازار نامیده می شود.</a:t>
            </a:r>
            <a:endParaRPr lang="en-US" b="1" dirty="0">
              <a:solidFill>
                <a:schemeClr val="tx2">
                  <a:lumMod val="75000"/>
                </a:schemeClr>
              </a:solidFill>
              <a:cs typeface="B Lotus" panose="00000400000000000000" pitchFamily="2" charset="-78"/>
            </a:endParaRPr>
          </a:p>
          <a:p>
            <a:pPr algn="just">
              <a:lnSpc>
                <a:spcPct val="150000"/>
              </a:lnSpc>
            </a:pPr>
            <a:r>
              <a:rPr lang="fa-IR" b="1" dirty="0">
                <a:solidFill>
                  <a:schemeClr val="tx2">
                    <a:lumMod val="75000"/>
                  </a:schemeClr>
                </a:solidFill>
                <a:cs typeface="B Lotus" panose="00000400000000000000" pitchFamily="2" charset="-78"/>
              </a:rPr>
              <a:t>این احتمال است که بازارهای آزاد در تقابل با اهداف اجتماعی قرار بگیرند</a:t>
            </a:r>
            <a:endParaRPr lang="en-US" b="1" dirty="0">
              <a:solidFill>
                <a:schemeClr val="tx2">
                  <a:lumMod val="75000"/>
                </a:schemeClr>
              </a:solidFill>
              <a:cs typeface="B Lotus" panose="00000400000000000000" pitchFamily="2" charset="-78"/>
            </a:endParaRPr>
          </a:p>
          <a:p>
            <a:pPr marL="45720" indent="0" algn="just">
              <a:lnSpc>
                <a:spcPct val="150000"/>
              </a:lnSpc>
              <a:buNone/>
            </a:pPr>
            <a:r>
              <a:rPr lang="fa-IR" dirty="0">
                <a:cs typeface="B Lotus" pitchFamily="2" charset="-78"/>
              </a:rPr>
              <a:t>مثلا می توان استدلال کرد بازارهای آزاد، اطلاعات مربوط و کافی را به بازارهای اوراق بهادار ارائه نمی کنند. این امر منجر به آن می شود که مدیران و سایر افراد داخل شرکت (خودی ها)اطلاعاتی داشته باشند که در اختیار سهامداران نیست. علاوه براین، ممکن است اطلاعات موجود در بازارهای غیر نظارتی، قابلیت مقایسه کافی بین شرکتها را فراهم نکنند </a:t>
            </a:r>
            <a:r>
              <a:rPr lang="fa-IR" b="1" dirty="0">
                <a:solidFill>
                  <a:schemeClr val="tx2">
                    <a:lumMod val="75000"/>
                  </a:schemeClr>
                </a:solidFill>
                <a:cs typeface="B Lotus" panose="00000400000000000000" pitchFamily="2" charset="-78"/>
              </a:rPr>
              <a:t>.یک توجیه فلسفی برای فرآیند تدوین استاندارد _به نام قانونگذاری _بر پایه بهبود تکاملی و تدریجی استانداردهای حسابداری در یک جامعه باز و دموکراتیک قرار دارد</a:t>
            </a:r>
            <a:r>
              <a:rPr lang="fa-IR" dirty="0">
                <a:cs typeface="B Lotus" pitchFamily="2" charset="-78"/>
              </a:rPr>
              <a:t>.</a:t>
            </a:r>
            <a:endParaRPr lang="en-US" dirty="0">
              <a:cs typeface="B Lotus" pitchFamily="2" charset="-78"/>
            </a:endParaRPr>
          </a:p>
          <a:p>
            <a:pPr marL="45720" indent="0" algn="just">
              <a:lnSpc>
                <a:spcPct val="150000"/>
              </a:lnSpc>
              <a:buNone/>
            </a:pPr>
            <a:endParaRPr lang="fa-IR" dirty="0"/>
          </a:p>
        </p:txBody>
      </p:sp>
    </p:spTree>
    <p:extLst>
      <p:ext uri="{BB962C8B-B14F-4D97-AF65-F5344CB8AC3E}">
        <p14:creationId xmlns:p14="http://schemas.microsoft.com/office/powerpoint/2010/main" val="27817570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609600"/>
            <a:ext cx="7315200" cy="1295399"/>
          </a:xfrm>
        </p:spPr>
        <p:txBody>
          <a:bodyPr>
            <a:noAutofit/>
          </a:bodyPr>
          <a:lstStyle/>
          <a:p>
            <a:pPr algn="r"/>
            <a:r>
              <a:rPr lang="fa-IR" sz="2400" dirty="0">
                <a:cs typeface="B Titr" pitchFamily="2" charset="-78"/>
              </a:rPr>
              <a:t>شکست بازار</a:t>
            </a:r>
            <a:r>
              <a:rPr lang="fa-IR" sz="3200" b="1" dirty="0">
                <a:cs typeface="B Lotus" panose="00000400000000000000" pitchFamily="2" charset="-78"/>
              </a:rPr>
              <a:t>:</a:t>
            </a:r>
            <a:r>
              <a:rPr lang="en-US" sz="3200" b="1" dirty="0">
                <a:cs typeface="B Titr" pitchFamily="2" charset="-78"/>
              </a:rPr>
              <a:t/>
            </a:r>
            <a:br>
              <a:rPr lang="en-US" sz="3200" b="1" dirty="0">
                <a:cs typeface="B Titr" pitchFamily="2" charset="-78"/>
              </a:rPr>
            </a:br>
            <a:endParaRPr lang="fa-IR" sz="3200" b="1" dirty="0">
              <a:cs typeface="B Titr" pitchFamily="2" charset="-78"/>
            </a:endParaRPr>
          </a:p>
        </p:txBody>
      </p:sp>
      <p:sp>
        <p:nvSpPr>
          <p:cNvPr id="3" name="Content Placeholder 2"/>
          <p:cNvSpPr>
            <a:spLocks noGrp="1"/>
          </p:cNvSpPr>
          <p:nvPr>
            <p:ph idx="1"/>
          </p:nvPr>
        </p:nvSpPr>
        <p:spPr>
          <a:xfrm>
            <a:off x="685800" y="1600200"/>
            <a:ext cx="7543800" cy="3048000"/>
          </a:xfrm>
          <a:ln>
            <a:noFill/>
          </a:ln>
        </p:spPr>
        <p:txBody>
          <a:bodyPr>
            <a:normAutofit fontScale="55000" lnSpcReduction="20000"/>
          </a:bodyPr>
          <a:lstStyle/>
          <a:p>
            <a:pPr marL="45720" indent="0">
              <a:lnSpc>
                <a:spcPct val="200000"/>
              </a:lnSpc>
              <a:buNone/>
            </a:pPr>
            <a:r>
              <a:rPr lang="fa-IR" sz="4400" b="1" dirty="0" smtClean="0">
                <a:cs typeface="B Lotus" pitchFamily="2" charset="-78"/>
              </a:rPr>
              <a:t>نظرات </a:t>
            </a:r>
            <a:r>
              <a:rPr lang="fa-IR" sz="4400" b="1" dirty="0">
                <a:cs typeface="B Lotus" pitchFamily="2" charset="-78"/>
              </a:rPr>
              <a:t>موافق با نظارت در شرایط شکست بازار مبتنی بر دلایلی است شامل</a:t>
            </a:r>
            <a:r>
              <a:rPr lang="fa-IR" sz="4400" dirty="0">
                <a:cs typeface="B Lotus" pitchFamily="2" charset="-78"/>
              </a:rPr>
              <a:t>:</a:t>
            </a:r>
            <a:endParaRPr lang="en-US" sz="4400" dirty="0">
              <a:cs typeface="B Lotus" pitchFamily="2" charset="-78"/>
            </a:endParaRPr>
          </a:p>
          <a:p>
            <a:pPr lvl="0">
              <a:lnSpc>
                <a:spcPct val="200000"/>
              </a:lnSpc>
            </a:pPr>
            <a:r>
              <a:rPr lang="fa-IR" sz="4400" dirty="0">
                <a:cs typeface="B Lotus" pitchFamily="2" charset="-78"/>
              </a:rPr>
              <a:t>عرضه کننده انحصاری اطلاعات</a:t>
            </a:r>
            <a:endParaRPr lang="en-US" sz="4400" dirty="0">
              <a:cs typeface="B Lotus" pitchFamily="2" charset="-78"/>
            </a:endParaRPr>
          </a:p>
          <a:p>
            <a:pPr lvl="0">
              <a:lnSpc>
                <a:spcPct val="200000"/>
              </a:lnSpc>
            </a:pPr>
            <a:r>
              <a:rPr lang="fa-IR" sz="4400" dirty="0">
                <a:cs typeface="B Lotus" pitchFamily="2" charset="-78"/>
              </a:rPr>
              <a:t>شکست گزارشگری مالی در جلوگیری از تقلبها و ورشکستگیها</a:t>
            </a:r>
            <a:endParaRPr lang="en-US" sz="4400" dirty="0">
              <a:cs typeface="B Lotus" pitchFamily="2" charset="-78"/>
            </a:endParaRPr>
          </a:p>
          <a:p>
            <a:pPr lvl="0">
              <a:lnSpc>
                <a:spcPct val="200000"/>
              </a:lnSpc>
            </a:pPr>
            <a:r>
              <a:rPr lang="fa-IR" sz="4400" dirty="0">
                <a:cs typeface="B Lotus" pitchFamily="2" charset="-78"/>
              </a:rPr>
              <a:t>ماهیت کالای عمومی داشتن اطلاعات حسابداری و گزارشگری مالی</a:t>
            </a:r>
            <a:endParaRPr lang="en-US" sz="4400" dirty="0">
              <a:cs typeface="B Lotus" pitchFamily="2" charset="-78"/>
            </a:endParaRPr>
          </a:p>
          <a:p>
            <a:pPr>
              <a:lnSpc>
                <a:spcPct val="200000"/>
              </a:lnSpc>
            </a:pPr>
            <a:endParaRPr lang="fa-IR" dirty="0"/>
          </a:p>
        </p:txBody>
      </p:sp>
    </p:spTree>
    <p:extLst>
      <p:ext uri="{BB962C8B-B14F-4D97-AF65-F5344CB8AC3E}">
        <p14:creationId xmlns:p14="http://schemas.microsoft.com/office/powerpoint/2010/main" val="148568550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315200" cy="1066800"/>
          </a:xfrm>
        </p:spPr>
        <p:txBody>
          <a:bodyPr>
            <a:normAutofit/>
          </a:bodyPr>
          <a:lstStyle/>
          <a:p>
            <a:pPr algn="r"/>
            <a:r>
              <a:rPr lang="fa-IR" sz="2400" b="1" dirty="0">
                <a:cs typeface="B Titr" pitchFamily="2" charset="-78"/>
              </a:rPr>
              <a:t>شرکت در نقش عرضه کننده انحصاری اطلاعات:</a:t>
            </a:r>
            <a:r>
              <a:rPr lang="en-US" sz="2400" b="1" dirty="0">
                <a:cs typeface="B Titr" pitchFamily="2" charset="-78"/>
              </a:rPr>
              <a:t/>
            </a:r>
            <a:br>
              <a:rPr lang="en-US" sz="2400" b="1" dirty="0">
                <a:cs typeface="B Titr" pitchFamily="2" charset="-78"/>
              </a:rPr>
            </a:br>
            <a:endParaRPr lang="fa-IR" sz="2400" b="1" dirty="0">
              <a:cs typeface="B Titr" pitchFamily="2" charset="-78"/>
            </a:endParaRPr>
          </a:p>
        </p:txBody>
      </p:sp>
      <p:sp>
        <p:nvSpPr>
          <p:cNvPr id="3" name="Content Placeholder 2"/>
          <p:cNvSpPr>
            <a:spLocks noGrp="1"/>
          </p:cNvSpPr>
          <p:nvPr>
            <p:ph idx="1"/>
          </p:nvPr>
        </p:nvSpPr>
        <p:spPr>
          <a:xfrm>
            <a:off x="457200" y="1624484"/>
            <a:ext cx="7848600" cy="5257800"/>
          </a:xfrm>
          <a:ln>
            <a:noFill/>
          </a:ln>
        </p:spPr>
        <p:txBody>
          <a:bodyPr>
            <a:noAutofit/>
          </a:bodyPr>
          <a:lstStyle/>
          <a:p>
            <a:pPr marL="45720" indent="0" algn="just">
              <a:lnSpc>
                <a:spcPct val="150000"/>
              </a:lnSpc>
              <a:buNone/>
            </a:pPr>
            <a:r>
              <a:rPr lang="fa-IR" b="1" dirty="0">
                <a:solidFill>
                  <a:schemeClr val="tx2">
                    <a:lumMod val="75000"/>
                  </a:schemeClr>
                </a:solidFill>
                <a:cs typeface="B Lotus" panose="00000400000000000000" pitchFamily="2" charset="-78"/>
              </a:rPr>
              <a:t>استدلال می شود شکست بازار به آن دلیل اتفاق می افتد که شرکت عرضه کننده انحصاری </a:t>
            </a:r>
            <a:r>
              <a:rPr lang="fa-IR" b="1" dirty="0" smtClean="0">
                <a:solidFill>
                  <a:schemeClr val="tx2">
                    <a:lumMod val="75000"/>
                  </a:schemeClr>
                </a:solidFill>
                <a:cs typeface="B Lotus" panose="00000400000000000000" pitchFamily="2" charset="-78"/>
              </a:rPr>
              <a:t>اطلاعات درباره ی خود است. </a:t>
            </a:r>
            <a:r>
              <a:rPr lang="fa-IR" sz="2100" dirty="0" smtClean="0">
                <a:cs typeface="B Lotus" pitchFamily="2" charset="-78"/>
              </a:rPr>
              <a:t>در </a:t>
            </a:r>
            <a:r>
              <a:rPr lang="fa-IR" sz="2100" dirty="0">
                <a:cs typeface="B Lotus" pitchFamily="2" charset="-78"/>
              </a:rPr>
              <a:t>یک بازار نظارتی ملزم کردن شرکتها به افشاء باعث فراهم شدن اطلاعات بیشتر و تحمل بهای تمام شده کمتر برای جامعه می شود. </a:t>
            </a:r>
            <a:r>
              <a:rPr lang="fa-IR" b="1" dirty="0">
                <a:solidFill>
                  <a:schemeClr val="tx2">
                    <a:lumMod val="75000"/>
                  </a:schemeClr>
                </a:solidFill>
                <a:cs typeface="B Lotus" panose="00000400000000000000" pitchFamily="2" charset="-78"/>
              </a:rPr>
              <a:t>اگر هر کسی بخواهد جداگانه اطلاعات خاص مشخصی درباره ی شرکتها را خریداری نماید نوعی اتلاف منابع اجتماعی است.</a:t>
            </a:r>
            <a:endParaRPr lang="en-US" b="1" dirty="0">
              <a:solidFill>
                <a:schemeClr val="tx2">
                  <a:lumMod val="75000"/>
                </a:schemeClr>
              </a:solidFill>
              <a:cs typeface="B Lotus" panose="00000400000000000000" pitchFamily="2" charset="-78"/>
            </a:endParaRPr>
          </a:p>
          <a:p>
            <a:pPr marL="45720" indent="0" algn="just">
              <a:lnSpc>
                <a:spcPct val="150000"/>
              </a:lnSpc>
              <a:buNone/>
            </a:pPr>
            <a:r>
              <a:rPr lang="fa-IR" sz="2100" dirty="0" smtClean="0">
                <a:cs typeface="B Lotus" pitchFamily="2" charset="-78"/>
              </a:rPr>
              <a:t>در اینجا دو حالت پیش می آید:</a:t>
            </a:r>
            <a:endParaRPr lang="en-US" sz="2100" dirty="0" smtClean="0">
              <a:cs typeface="B Lotus" pitchFamily="2" charset="-78"/>
            </a:endParaRPr>
          </a:p>
          <a:p>
            <a:pPr algn="just">
              <a:lnSpc>
                <a:spcPct val="150000"/>
              </a:lnSpc>
            </a:pPr>
            <a:r>
              <a:rPr lang="fa-IR" sz="2100" dirty="0" smtClean="0">
                <a:cs typeface="B Lotus" pitchFamily="2" charset="-78"/>
              </a:rPr>
              <a:t>ممکن </a:t>
            </a:r>
            <a:r>
              <a:rPr lang="fa-IR" sz="2100" dirty="0">
                <a:cs typeface="B Lotus" pitchFamily="2" charset="-78"/>
              </a:rPr>
              <a:t>است مخارج این گزارشگری اجباری بسیار ناچیز باشد . زیرا اغلب اطلاعات اصلی به عنوان محصول فرعی سیستمهای حسابداری داخلی تولید می شوند.</a:t>
            </a:r>
            <a:endParaRPr lang="en-US" sz="2100" dirty="0">
              <a:cs typeface="B Lotus" pitchFamily="2" charset="-78"/>
            </a:endParaRPr>
          </a:p>
          <a:p>
            <a:pPr algn="just">
              <a:lnSpc>
                <a:spcPct val="150000"/>
              </a:lnSpc>
            </a:pPr>
            <a:r>
              <a:rPr lang="fa-IR" sz="2100" dirty="0" smtClean="0">
                <a:cs typeface="B Lotus" pitchFamily="2" charset="-78"/>
              </a:rPr>
              <a:t>ممکن </a:t>
            </a:r>
            <a:r>
              <a:rPr lang="fa-IR" sz="2100" dirty="0">
                <a:cs typeface="B Lotus" pitchFamily="2" charset="-78"/>
              </a:rPr>
              <a:t>است بهای تولید اطلاعات ناچیز نباشد در چنین شرایطی شرکتها یا بهای نظارت را خود متحمل می شوند یا اینکه آن را به مصرف کننده منتقل می کنند </a:t>
            </a:r>
            <a:r>
              <a:rPr lang="fa-IR" dirty="0">
                <a:cs typeface="B Zar" pitchFamily="2" charset="-78"/>
              </a:rPr>
              <a:t>.</a:t>
            </a:r>
            <a:endParaRPr lang="en-US" dirty="0">
              <a:cs typeface="B Zar" pitchFamily="2" charset="-78"/>
            </a:endParaRPr>
          </a:p>
          <a:p>
            <a:pPr algn="just">
              <a:lnSpc>
                <a:spcPct val="150000"/>
              </a:lnSpc>
            </a:pPr>
            <a:endParaRPr lang="fa-IR" dirty="0"/>
          </a:p>
        </p:txBody>
      </p:sp>
    </p:spTree>
    <p:extLst>
      <p:ext uri="{BB962C8B-B14F-4D97-AF65-F5344CB8AC3E}">
        <p14:creationId xmlns:p14="http://schemas.microsoft.com/office/powerpoint/2010/main" val="349032927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81000"/>
            <a:ext cx="7162800" cy="990600"/>
          </a:xfrm>
        </p:spPr>
        <p:txBody>
          <a:bodyPr>
            <a:noAutofit/>
          </a:bodyPr>
          <a:lstStyle/>
          <a:p>
            <a:pPr algn="r"/>
            <a:r>
              <a:rPr lang="fa-IR" sz="2800" b="1" dirty="0"/>
              <a:t> </a:t>
            </a:r>
            <a:r>
              <a:rPr lang="en-US" sz="2800" b="1" dirty="0"/>
              <a:t/>
            </a:r>
            <a:br>
              <a:rPr lang="en-US" sz="2800" b="1" dirty="0"/>
            </a:br>
            <a:r>
              <a:rPr lang="fa-IR" sz="2400" b="1" dirty="0">
                <a:cs typeface="B Titr" pitchFamily="2" charset="-78"/>
              </a:rPr>
              <a:t>شکست گزارشگری مالی و حسابرسی:</a:t>
            </a:r>
            <a:r>
              <a:rPr lang="en-US" sz="2400" b="1" dirty="0">
                <a:cs typeface="B Titr" pitchFamily="2" charset="-78"/>
              </a:rPr>
              <a:t/>
            </a:r>
            <a:br>
              <a:rPr lang="en-US" sz="2400" b="1" dirty="0">
                <a:cs typeface="B Titr" pitchFamily="2" charset="-78"/>
              </a:rPr>
            </a:br>
            <a:endParaRPr lang="fa-IR" sz="2400" b="1" dirty="0">
              <a:cs typeface="B Titr" pitchFamily="2" charset="-78"/>
            </a:endParaRPr>
          </a:p>
        </p:txBody>
      </p:sp>
      <p:sp>
        <p:nvSpPr>
          <p:cNvPr id="3" name="Content Placeholder 2"/>
          <p:cNvSpPr>
            <a:spLocks noGrp="1"/>
          </p:cNvSpPr>
          <p:nvPr>
            <p:ph idx="1"/>
          </p:nvPr>
        </p:nvSpPr>
        <p:spPr>
          <a:xfrm>
            <a:off x="457200" y="1066800"/>
            <a:ext cx="8001000" cy="5562600"/>
          </a:xfrm>
          <a:ln>
            <a:noFill/>
          </a:ln>
        </p:spPr>
        <p:txBody>
          <a:bodyPr>
            <a:noAutofit/>
          </a:bodyPr>
          <a:lstStyle/>
          <a:p>
            <a:pPr marL="45720" indent="0" algn="just">
              <a:lnSpc>
                <a:spcPct val="150000"/>
              </a:lnSpc>
              <a:buNone/>
            </a:pPr>
            <a:r>
              <a:rPr lang="fa-IR" dirty="0">
                <a:cs typeface="B Lotus" pitchFamily="2" charset="-78"/>
              </a:rPr>
              <a:t>تقلبات شرکتی کشف نشده توسط حسابرسان و قصور شرکتها نشان می دهد که سیستم گزارشگری مالی برای حفظ منافع عمومی دارای نقص است.بنابراین عقیده بر این است که مقررات بیشتر و بهتر برای افزایش کیفیت گزارشگری مالی به قصد محافظت از تقلبات و قصور لازم و ضروری است.افزایش نظارت بر گزارشگری مالی شاید احتمال بروز تقلبها و قصورهای کشف نشده را کاهش دهد.اما هرگز نمی تواند به طور کامل آن را حذف کند </a:t>
            </a:r>
            <a:r>
              <a:rPr lang="fa-IR" b="1" dirty="0">
                <a:solidFill>
                  <a:schemeClr val="tx2">
                    <a:lumMod val="75000"/>
                  </a:schemeClr>
                </a:solidFill>
                <a:cs typeface="B Lotus" panose="00000400000000000000" pitchFamily="2" charset="-78"/>
              </a:rPr>
              <a:t>. حامیان افزایش نظارت باید در نظر داشته باشند که منافع حاصل از نظارت مازاد بر بهای تمام شده آن باشد تا این افزایش نظارت قابل توجیه باشد.</a:t>
            </a:r>
            <a:endParaRPr lang="en-US" b="1" dirty="0">
              <a:solidFill>
                <a:schemeClr val="tx2">
                  <a:lumMod val="75000"/>
                </a:schemeClr>
              </a:solidFill>
              <a:cs typeface="B Lotus" panose="00000400000000000000" pitchFamily="2" charset="-78"/>
            </a:endParaRPr>
          </a:p>
          <a:p>
            <a:pPr marL="45720" indent="0" algn="just">
              <a:lnSpc>
                <a:spcPct val="160000"/>
              </a:lnSpc>
              <a:buNone/>
            </a:pPr>
            <a:r>
              <a:rPr lang="fa-IR" b="1" dirty="0">
                <a:cs typeface="B Lotus" panose="00000400000000000000" pitchFamily="2" charset="-78"/>
              </a:rPr>
              <a:t>با وجود مقررات حسابداری نمی توان مانع از خلافکاریها و باعث از بین بردن ریسک سرمایه گذاری گردید. برای افزایش کیفیت گزارشهای مالی نیاز به مقررات بیشتر و بهتر است نه اینکه هیچ مقرراتی وجود نداشته باشد </a:t>
            </a:r>
            <a:r>
              <a:rPr lang="fa-IR" dirty="0">
                <a:cs typeface="B Lotus" pitchFamily="2" charset="-78"/>
              </a:rPr>
              <a:t>.</a:t>
            </a:r>
            <a:r>
              <a:rPr lang="fa-IR" b="1" dirty="0">
                <a:solidFill>
                  <a:schemeClr val="tx2">
                    <a:lumMod val="75000"/>
                  </a:schemeClr>
                </a:solidFill>
                <a:cs typeface="B Lotus" panose="00000400000000000000" pitchFamily="2" charset="-78"/>
              </a:rPr>
              <a:t>زیرا بیان اطلاعات کارآمد باعث جلب اعتماد سرمایه گذاران، منصفانه بودن بازار سرمایه، افزایش سرمایه گذاریها و در نهایت افزایش منافع عمومی جامعه می گردد</a:t>
            </a:r>
          </a:p>
        </p:txBody>
      </p:sp>
    </p:spTree>
    <p:extLst>
      <p:ext uri="{BB962C8B-B14F-4D97-AF65-F5344CB8AC3E}">
        <p14:creationId xmlns:p14="http://schemas.microsoft.com/office/powerpoint/2010/main" val="135920911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0" y="533400"/>
            <a:ext cx="4343400" cy="838201"/>
          </a:xfrm>
        </p:spPr>
        <p:txBody>
          <a:bodyPr>
            <a:noAutofit/>
          </a:bodyPr>
          <a:lstStyle/>
          <a:p>
            <a:pPr algn="r"/>
            <a:r>
              <a:rPr lang="fa-IR" sz="2800" b="1" dirty="0"/>
              <a:t> </a:t>
            </a:r>
            <a:r>
              <a:rPr lang="en-US" sz="2800" b="1" dirty="0"/>
              <a:t/>
            </a:r>
            <a:br>
              <a:rPr lang="en-US" sz="2800" b="1" dirty="0"/>
            </a:br>
            <a:r>
              <a:rPr lang="fa-IR" sz="2400" b="1" dirty="0">
                <a:cs typeface="B Titr" pitchFamily="2" charset="-78"/>
              </a:rPr>
              <a:t>حسابداری در نقش کالای عمومی:</a:t>
            </a:r>
            <a:r>
              <a:rPr lang="en-US" sz="2800" b="1" dirty="0">
                <a:cs typeface="B Titr" pitchFamily="2" charset="-78"/>
              </a:rPr>
              <a:t/>
            </a:r>
            <a:br>
              <a:rPr lang="en-US" sz="2800" b="1" dirty="0">
                <a:cs typeface="B Titr" pitchFamily="2" charset="-78"/>
              </a:rPr>
            </a:br>
            <a:endParaRPr lang="fa-IR" sz="2800" b="1" dirty="0">
              <a:cs typeface="B Titr" pitchFamily="2" charset="-78"/>
            </a:endParaRPr>
          </a:p>
        </p:txBody>
      </p:sp>
      <p:sp>
        <p:nvSpPr>
          <p:cNvPr id="3" name="Content Placeholder 2"/>
          <p:cNvSpPr>
            <a:spLocks noGrp="1"/>
          </p:cNvSpPr>
          <p:nvPr>
            <p:ph idx="1"/>
          </p:nvPr>
        </p:nvSpPr>
        <p:spPr>
          <a:xfrm>
            <a:off x="304800" y="990600"/>
            <a:ext cx="8077200" cy="5540829"/>
          </a:xfrm>
          <a:ln>
            <a:noFill/>
          </a:ln>
        </p:spPr>
        <p:txBody>
          <a:bodyPr>
            <a:noAutofit/>
          </a:bodyPr>
          <a:lstStyle/>
          <a:p>
            <a:pPr marL="45720" indent="0" algn="just">
              <a:lnSpc>
                <a:spcPct val="150000"/>
              </a:lnSpc>
              <a:buNone/>
            </a:pPr>
            <a:r>
              <a:rPr lang="fa-IR" dirty="0">
                <a:cs typeface="B Lotus" pitchFamily="2" charset="-78"/>
              </a:rPr>
              <a:t>اطلاعات حسابداری یک کالای عمومی می باشد زیرا اطلاعات می تواند به طور رایگان از فردی به فرد دیگر منتقل شود و هر کسی می تواند محتوا اطلاعات را مصرف کند .</a:t>
            </a:r>
            <a:r>
              <a:rPr lang="fa-IR" b="1" dirty="0">
                <a:solidFill>
                  <a:schemeClr val="tx2">
                    <a:lumMod val="75000"/>
                  </a:schemeClr>
                </a:solidFill>
                <a:cs typeface="B Lotus" panose="00000400000000000000" pitchFamily="2" charset="-78"/>
              </a:rPr>
              <a:t>کالای عمومی کالایی است که به محض تولید می تواند بدون آنکه فرصت استفاده دیگران را کاهش دهد مورد استفاده قرار بگیرد.</a:t>
            </a:r>
            <a:r>
              <a:rPr lang="fa-IR" dirty="0">
                <a:cs typeface="B Lotus" panose="00000400000000000000" pitchFamily="2" charset="-78"/>
              </a:rPr>
              <a:t>انگیزه</a:t>
            </a:r>
            <a:r>
              <a:rPr lang="fa-IR" dirty="0">
                <a:solidFill>
                  <a:schemeClr val="tx2">
                    <a:lumMod val="75000"/>
                  </a:schemeClr>
                </a:solidFill>
                <a:cs typeface="B Lotus" panose="00000400000000000000" pitchFamily="2" charset="-78"/>
              </a:rPr>
              <a:t> </a:t>
            </a:r>
            <a:r>
              <a:rPr lang="fa-IR" dirty="0">
                <a:cs typeface="B Lotus" pitchFamily="2" charset="-78"/>
              </a:rPr>
              <a:t>محدود برای کالای عمومی وجود دارد زیرا نمی توان از تمام مصرف کنندگان بهای آن را دریافت کرد.</a:t>
            </a:r>
            <a:r>
              <a:rPr lang="fa-IR" b="1" dirty="0">
                <a:solidFill>
                  <a:schemeClr val="tx2">
                    <a:lumMod val="75000"/>
                  </a:schemeClr>
                </a:solidFill>
                <a:cs typeface="B Lotus" panose="00000400000000000000" pitchFamily="2" charset="-78"/>
              </a:rPr>
              <a:t>عده ای که بدون پرداخت وجه کالای عمومی را مصرف می کنند مفت سوار نامیده می شوند</a:t>
            </a:r>
            <a:r>
              <a:rPr lang="fa-IR" dirty="0">
                <a:cs typeface="B Lotus" pitchFamily="2" charset="-78"/>
              </a:rPr>
              <a:t>. در نتیجه نمی توان تقاضای واقعی بازار برای کالاهای عمومی را تعیین کرد و چون انگیزه ای در تولیدکنندگان برای برآورد ساختن تقاضای واقعی مربوط به کالای عمومی وجود ندارد.کالاهای عمومی کمتر از نیاز تولید می شوند و از این به </a:t>
            </a:r>
            <a:r>
              <a:rPr lang="fa-IR" b="1" dirty="0">
                <a:solidFill>
                  <a:schemeClr val="tx2">
                    <a:lumMod val="75000"/>
                  </a:schemeClr>
                </a:solidFill>
                <a:cs typeface="B Lotus" panose="00000400000000000000" pitchFamily="2" charset="-78"/>
              </a:rPr>
              <a:t>شکست بازار </a:t>
            </a:r>
            <a:r>
              <a:rPr lang="fa-IR" dirty="0">
                <a:cs typeface="B Lotus" pitchFamily="2" charset="-78"/>
              </a:rPr>
              <a:t>تفسیر می شود و </a:t>
            </a:r>
            <a:r>
              <a:rPr lang="fa-IR" dirty="0" smtClean="0">
                <a:cs typeface="B Lotus" pitchFamily="2" charset="-78"/>
              </a:rPr>
              <a:t>تنها</a:t>
            </a:r>
            <a:r>
              <a:rPr lang="fa-IR" b="1" dirty="0" smtClean="0">
                <a:cs typeface="B Lotus" panose="00000400000000000000" pitchFamily="2" charset="-78"/>
              </a:rPr>
              <a:t> </a:t>
            </a:r>
            <a:r>
              <a:rPr lang="fa-IR" b="1" dirty="0">
                <a:solidFill>
                  <a:schemeClr val="tx2">
                    <a:lumMod val="75000"/>
                  </a:schemeClr>
                </a:solidFill>
                <a:cs typeface="B Lotus" panose="00000400000000000000" pitchFamily="2" charset="-78"/>
              </a:rPr>
              <a:t>راه برای افزایش تولید مداخله قانونی است.</a:t>
            </a:r>
            <a:endParaRPr lang="en-US" b="1" dirty="0">
              <a:solidFill>
                <a:schemeClr val="tx2">
                  <a:lumMod val="75000"/>
                </a:schemeClr>
              </a:solidFill>
              <a:cs typeface="B Lotus" panose="00000400000000000000" pitchFamily="2" charset="-78"/>
            </a:endParaRPr>
          </a:p>
          <a:p>
            <a:pPr marL="45720" indent="0" algn="just">
              <a:lnSpc>
                <a:spcPct val="150000"/>
              </a:lnSpc>
              <a:buNone/>
            </a:pPr>
            <a:r>
              <a:rPr lang="fa-IR" b="1" dirty="0">
                <a:cs typeface="B Lotus" pitchFamily="2" charset="-78"/>
              </a:rPr>
              <a:t>اعمال مقررات برای گزارشگری مالی دارای دو ویژگی است:</a:t>
            </a:r>
            <a:endParaRPr lang="en-US" b="1" dirty="0">
              <a:cs typeface="B Lotus" pitchFamily="2" charset="-78"/>
            </a:endParaRPr>
          </a:p>
          <a:p>
            <a:pPr algn="just">
              <a:lnSpc>
                <a:spcPct val="150000"/>
              </a:lnSpc>
            </a:pPr>
            <a:r>
              <a:rPr lang="fa-IR" dirty="0" smtClean="0">
                <a:cs typeface="B Lotus" pitchFamily="2" charset="-78"/>
              </a:rPr>
              <a:t>افزایش </a:t>
            </a:r>
            <a:r>
              <a:rPr lang="fa-IR" dirty="0">
                <a:cs typeface="B Lotus" pitchFamily="2" charset="-78"/>
              </a:rPr>
              <a:t>قابل مقایسه بودن اعداد حسابداری مربوط به شرکتهای مختلف</a:t>
            </a:r>
            <a:endParaRPr lang="en-US" dirty="0">
              <a:cs typeface="B Lotus" pitchFamily="2" charset="-78"/>
            </a:endParaRPr>
          </a:p>
          <a:p>
            <a:pPr algn="just">
              <a:lnSpc>
                <a:spcPct val="150000"/>
              </a:lnSpc>
            </a:pPr>
            <a:r>
              <a:rPr lang="fa-IR" dirty="0" smtClean="0">
                <a:cs typeface="B Lotus" pitchFamily="2" charset="-78"/>
              </a:rPr>
              <a:t>افزایش </a:t>
            </a:r>
            <a:r>
              <a:rPr lang="fa-IR" dirty="0">
                <a:cs typeface="B Lotus" pitchFamily="2" charset="-78"/>
              </a:rPr>
              <a:t>اعتماد بر بازار اوراق بهادار</a:t>
            </a:r>
            <a:endParaRPr lang="en-US" dirty="0">
              <a:cs typeface="B Lotus" pitchFamily="2" charset="-78"/>
            </a:endParaRPr>
          </a:p>
          <a:p>
            <a:pPr marL="45720" indent="0" algn="just">
              <a:lnSpc>
                <a:spcPct val="150000"/>
              </a:lnSpc>
              <a:buNone/>
            </a:pPr>
            <a:endParaRPr lang="fa-IR" dirty="0"/>
          </a:p>
        </p:txBody>
      </p:sp>
    </p:spTree>
    <p:extLst>
      <p:ext uri="{BB962C8B-B14F-4D97-AF65-F5344CB8AC3E}">
        <p14:creationId xmlns:p14="http://schemas.microsoft.com/office/powerpoint/2010/main" val="41006636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3400"/>
            <a:ext cx="7315200" cy="1154097"/>
          </a:xfrm>
        </p:spPr>
        <p:txBody>
          <a:bodyPr>
            <a:normAutofit/>
          </a:bodyPr>
          <a:lstStyle/>
          <a:p>
            <a:pPr algn="r"/>
            <a:r>
              <a:rPr lang="fa-IR" sz="2400" b="1" dirty="0">
                <a:cs typeface="B Titr" pitchFamily="2" charset="-78"/>
              </a:rPr>
              <a:t>اهداف اجتماعی حمایت از نظارت:</a:t>
            </a:r>
            <a:r>
              <a:rPr lang="en-US" sz="2400" b="1" dirty="0">
                <a:cs typeface="B Titr" pitchFamily="2" charset="-78"/>
              </a:rPr>
              <a:t/>
            </a:r>
            <a:br>
              <a:rPr lang="en-US" sz="2400" b="1" dirty="0">
                <a:cs typeface="B Titr" pitchFamily="2" charset="-78"/>
              </a:rPr>
            </a:br>
            <a:endParaRPr lang="fa-IR" sz="2400" b="1" dirty="0">
              <a:cs typeface="B Titr" pitchFamily="2" charset="-78"/>
            </a:endParaRPr>
          </a:p>
        </p:txBody>
      </p:sp>
      <p:sp>
        <p:nvSpPr>
          <p:cNvPr id="3" name="Content Placeholder 2"/>
          <p:cNvSpPr>
            <a:spLocks noGrp="1"/>
          </p:cNvSpPr>
          <p:nvPr>
            <p:ph idx="1"/>
          </p:nvPr>
        </p:nvSpPr>
        <p:spPr>
          <a:xfrm>
            <a:off x="685800" y="1295401"/>
            <a:ext cx="7543800" cy="5013960"/>
          </a:xfrm>
          <a:ln>
            <a:noFill/>
          </a:ln>
        </p:spPr>
        <p:txBody>
          <a:bodyPr>
            <a:normAutofit fontScale="92500" lnSpcReduction="20000"/>
          </a:bodyPr>
          <a:lstStyle/>
          <a:p>
            <a:pPr marL="45720" indent="0" algn="just">
              <a:lnSpc>
                <a:spcPct val="150000"/>
              </a:lnSpc>
              <a:buNone/>
            </a:pPr>
            <a:r>
              <a:rPr lang="fa-IR" sz="2100" b="1" dirty="0">
                <a:cs typeface="B Lotus" pitchFamily="2" charset="-78"/>
              </a:rPr>
              <a:t>دو </a:t>
            </a:r>
            <a:r>
              <a:rPr lang="fa-IR" sz="2100" b="1" dirty="0" smtClean="0">
                <a:cs typeface="B Lotus" pitchFamily="2" charset="-78"/>
              </a:rPr>
              <a:t>موضوع </a:t>
            </a:r>
            <a:r>
              <a:rPr lang="fa-IR" sz="2100" b="1" dirty="0">
                <a:cs typeface="B Lotus" pitchFamily="2" charset="-78"/>
              </a:rPr>
              <a:t>قابل توجه </a:t>
            </a:r>
            <a:r>
              <a:rPr lang="en-US" sz="2100" b="1" dirty="0">
                <a:cs typeface="B Lotus" pitchFamily="2" charset="-78"/>
              </a:rPr>
              <a:t>SEC</a:t>
            </a:r>
            <a:r>
              <a:rPr lang="fa-IR" sz="2100" b="1" dirty="0">
                <a:cs typeface="B Lotus" pitchFamily="2" charset="-78"/>
              </a:rPr>
              <a:t> می باشد:</a:t>
            </a:r>
            <a:endParaRPr lang="en-US" sz="2100" b="1" dirty="0">
              <a:cs typeface="B Lotus" pitchFamily="2" charset="-78"/>
            </a:endParaRPr>
          </a:p>
          <a:p>
            <a:pPr marL="45720" lvl="0" indent="0" algn="just">
              <a:lnSpc>
                <a:spcPct val="150000"/>
              </a:lnSpc>
              <a:buNone/>
            </a:pPr>
            <a:r>
              <a:rPr lang="fa-IR" sz="2400" dirty="0">
                <a:solidFill>
                  <a:schemeClr val="tx2">
                    <a:lumMod val="75000"/>
                  </a:schemeClr>
                </a:solidFill>
                <a:cs typeface="B Lotus" panose="00000400000000000000" pitchFamily="2" charset="-78"/>
              </a:rPr>
              <a:t>گزارشگری منصفانه</a:t>
            </a:r>
            <a:endParaRPr lang="en-US" sz="2400" dirty="0">
              <a:solidFill>
                <a:schemeClr val="tx2">
                  <a:lumMod val="75000"/>
                </a:schemeClr>
              </a:solidFill>
              <a:cs typeface="B Lotus" panose="00000400000000000000" pitchFamily="2" charset="-78"/>
            </a:endParaRPr>
          </a:p>
          <a:p>
            <a:pPr marL="45720" indent="0" algn="just">
              <a:lnSpc>
                <a:spcPct val="150000"/>
              </a:lnSpc>
              <a:buNone/>
            </a:pPr>
            <a:r>
              <a:rPr lang="fa-IR" sz="2100" dirty="0" smtClean="0">
                <a:cs typeface="B Lotus" pitchFamily="2" charset="-78"/>
              </a:rPr>
              <a:t>در </a:t>
            </a:r>
            <a:r>
              <a:rPr lang="fa-IR" sz="2100" dirty="0">
                <a:cs typeface="B Lotus" pitchFamily="2" charset="-78"/>
              </a:rPr>
              <a:t>گزارشگری منصفانه فرض بر این است، که بازار سرمایه فقط هنگامی منصفانه خواهد بود که تمام سرمایه گذاران بالقوه به طور یکسان به اطلاعات مشابه دسترسی داشته باشند. در نتیجه چنین نظارتی از سرمایه گذاران محافظت می شود.</a:t>
            </a:r>
            <a:endParaRPr lang="en-US" sz="2100" dirty="0">
              <a:cs typeface="B Lotus" pitchFamily="2" charset="-78"/>
            </a:endParaRPr>
          </a:p>
          <a:p>
            <a:pPr marL="45720" indent="0" algn="just">
              <a:lnSpc>
                <a:spcPct val="150000"/>
              </a:lnSpc>
              <a:buNone/>
            </a:pPr>
            <a:r>
              <a:rPr lang="fa-IR" b="1" dirty="0">
                <a:solidFill>
                  <a:schemeClr val="tx2">
                    <a:lumMod val="75000"/>
                  </a:schemeClr>
                </a:solidFill>
                <a:cs typeface="B Lotus" panose="00000400000000000000" pitchFamily="2" charset="-78"/>
              </a:rPr>
              <a:t>یکی دیگر از اهداف اجتماعی قابلیت مقایسه است یعنی قابلیت اتکای صورتهای مالی هنگام ارزیابی صورتهای مالی شرکتهای مختلف است.</a:t>
            </a:r>
            <a:r>
              <a:rPr lang="fa-IR" sz="2100" dirty="0">
                <a:cs typeface="B Lotus" pitchFamily="2" charset="-78"/>
              </a:rPr>
              <a:t>مثلا</a:t>
            </a:r>
            <a:r>
              <a:rPr lang="fa-IR" b="1" dirty="0">
                <a:solidFill>
                  <a:schemeClr val="tx2">
                    <a:lumMod val="75000"/>
                  </a:schemeClr>
                </a:solidFill>
                <a:cs typeface="B Lotus" panose="00000400000000000000" pitchFamily="2" charset="-78"/>
              </a:rPr>
              <a:t> </a:t>
            </a:r>
            <a:r>
              <a:rPr lang="fa-IR" sz="2100" dirty="0">
                <a:cs typeface="B Lotus" pitchFamily="2" charset="-78"/>
              </a:rPr>
              <a:t>اگر یک شرکت از روش لایفو و فایفو استفاده کند مقایسه ی نسبتهای جاری این دو شرکت کاری دشوار خواهد بود.</a:t>
            </a:r>
            <a:endParaRPr lang="en-US" sz="2100" dirty="0">
              <a:cs typeface="B Lotus" pitchFamily="2" charset="-78"/>
            </a:endParaRPr>
          </a:p>
          <a:p>
            <a:pPr marL="45720" indent="0" algn="just">
              <a:lnSpc>
                <a:spcPct val="150000"/>
              </a:lnSpc>
              <a:buNone/>
            </a:pPr>
            <a:endParaRPr lang="fa-IR" dirty="0"/>
          </a:p>
        </p:txBody>
      </p:sp>
      <p:sp>
        <p:nvSpPr>
          <p:cNvPr id="4" name="TextBox 3"/>
          <p:cNvSpPr txBox="1"/>
          <p:nvPr/>
        </p:nvSpPr>
        <p:spPr>
          <a:xfrm>
            <a:off x="1905000" y="1905000"/>
            <a:ext cx="2819400" cy="515526"/>
          </a:xfrm>
          <a:prstGeom prst="rect">
            <a:avLst/>
          </a:prstGeom>
          <a:noFill/>
        </p:spPr>
        <p:txBody>
          <a:bodyPr wrap="square" rtlCol="1">
            <a:spAutoFit/>
          </a:bodyPr>
          <a:lstStyle/>
          <a:p>
            <a:pPr marL="45720" lvl="0" indent="0" algn="just">
              <a:lnSpc>
                <a:spcPct val="150000"/>
              </a:lnSpc>
              <a:buNone/>
            </a:pPr>
            <a:r>
              <a:rPr lang="fa-IR" sz="2000" b="1" dirty="0">
                <a:solidFill>
                  <a:schemeClr val="tx2">
                    <a:lumMod val="75000"/>
                  </a:schemeClr>
                </a:solidFill>
                <a:cs typeface="B Lotus" panose="00000400000000000000" pitchFamily="2" charset="-78"/>
              </a:rPr>
              <a:t>حفاظت از سرمایه</a:t>
            </a:r>
            <a:r>
              <a:rPr lang="fa-IR" sz="2000" dirty="0">
                <a:cs typeface="B Lotus" pitchFamily="2" charset="-78"/>
              </a:rPr>
              <a:t> </a:t>
            </a:r>
            <a:r>
              <a:rPr lang="fa-IR" sz="2000" b="1" dirty="0">
                <a:solidFill>
                  <a:schemeClr val="tx2">
                    <a:lumMod val="75000"/>
                  </a:schemeClr>
                </a:solidFill>
                <a:cs typeface="B Lotus" panose="00000400000000000000" pitchFamily="2" charset="-78"/>
              </a:rPr>
              <a:t>گذاران</a:t>
            </a:r>
            <a:endParaRPr lang="en-US" sz="2000" b="1" dirty="0">
              <a:solidFill>
                <a:schemeClr val="tx2">
                  <a:lumMod val="75000"/>
                </a:schemeClr>
              </a:solidFill>
              <a:cs typeface="B Lotus" panose="00000400000000000000" pitchFamily="2" charset="-78"/>
            </a:endParaRPr>
          </a:p>
        </p:txBody>
      </p:sp>
    </p:spTree>
    <p:extLst>
      <p:ext uri="{BB962C8B-B14F-4D97-AF65-F5344CB8AC3E}">
        <p14:creationId xmlns:p14="http://schemas.microsoft.com/office/powerpoint/2010/main" val="290491051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3400"/>
            <a:ext cx="7315200" cy="1154097"/>
          </a:xfrm>
        </p:spPr>
        <p:txBody>
          <a:bodyPr>
            <a:normAutofit/>
          </a:bodyPr>
          <a:lstStyle/>
          <a:p>
            <a:pPr algn="r"/>
            <a:r>
              <a:rPr lang="fa-IR" sz="2400" b="1" dirty="0">
                <a:cs typeface="B Titr" pitchFamily="2" charset="-78"/>
              </a:rPr>
              <a:t>توجیه قانونی تدوین استاندارد:</a:t>
            </a:r>
            <a:r>
              <a:rPr lang="en-US" sz="2400" b="1" dirty="0">
                <a:cs typeface="B Titr" pitchFamily="2" charset="-78"/>
              </a:rPr>
              <a:t/>
            </a:r>
            <a:br>
              <a:rPr lang="en-US" sz="2400" b="1" dirty="0">
                <a:cs typeface="B Titr" pitchFamily="2" charset="-78"/>
              </a:rPr>
            </a:br>
            <a:endParaRPr lang="fa-IR" sz="2400" b="1" dirty="0">
              <a:cs typeface="B Titr" pitchFamily="2" charset="-78"/>
            </a:endParaRPr>
          </a:p>
        </p:txBody>
      </p:sp>
      <p:sp>
        <p:nvSpPr>
          <p:cNvPr id="3" name="Content Placeholder 2"/>
          <p:cNvSpPr>
            <a:spLocks noGrp="1"/>
          </p:cNvSpPr>
          <p:nvPr>
            <p:ph idx="1"/>
          </p:nvPr>
        </p:nvSpPr>
        <p:spPr>
          <a:xfrm>
            <a:off x="457200" y="1524000"/>
            <a:ext cx="7924800" cy="4632961"/>
          </a:xfrm>
          <a:ln>
            <a:noFill/>
          </a:ln>
        </p:spPr>
        <p:txBody>
          <a:bodyPr>
            <a:normAutofit fontScale="92500" lnSpcReduction="20000"/>
          </a:bodyPr>
          <a:lstStyle/>
          <a:p>
            <a:pPr marL="45720" indent="0" algn="just">
              <a:lnSpc>
                <a:spcPct val="150000"/>
              </a:lnSpc>
              <a:buNone/>
            </a:pPr>
            <a:r>
              <a:rPr lang="fa-IR" sz="2100" dirty="0">
                <a:cs typeface="B Lotus" pitchFamily="2" charset="-78"/>
              </a:rPr>
              <a:t>وظیفه یک نهاد تدوین کننده استاندارد نظیر </a:t>
            </a:r>
            <a:r>
              <a:rPr lang="en-US" sz="2100" dirty="0">
                <a:cs typeface="B Lotus" pitchFamily="2" charset="-78"/>
              </a:rPr>
              <a:t>CAP</a:t>
            </a:r>
            <a:r>
              <a:rPr lang="fa-IR" sz="2800" dirty="0">
                <a:cs typeface="B Lotus" pitchFamily="2" charset="-78"/>
              </a:rPr>
              <a:t>،</a:t>
            </a:r>
            <a:r>
              <a:rPr lang="en-US" sz="2100" dirty="0">
                <a:cs typeface="B Lotus" pitchFamily="2" charset="-78"/>
              </a:rPr>
              <a:t>APB</a:t>
            </a:r>
            <a:r>
              <a:rPr lang="fa-IR" sz="2800" dirty="0">
                <a:cs typeface="B Lotus" pitchFamily="2" charset="-78"/>
              </a:rPr>
              <a:t>،</a:t>
            </a:r>
            <a:r>
              <a:rPr lang="en-US" sz="2100" dirty="0">
                <a:cs typeface="B Lotus" pitchFamily="2" charset="-78"/>
              </a:rPr>
              <a:t>FASB</a:t>
            </a:r>
            <a:r>
              <a:rPr lang="fa-IR" sz="2100" dirty="0">
                <a:cs typeface="B Lotus" pitchFamily="2" charset="-78"/>
              </a:rPr>
              <a:t> و ... در واقع تطبیق بهترین </a:t>
            </a:r>
            <a:r>
              <a:rPr lang="fa-IR" sz="2100" dirty="0" smtClean="0">
                <a:cs typeface="B Lotus" pitchFamily="2" charset="-78"/>
              </a:rPr>
              <a:t>استانداردها </a:t>
            </a:r>
            <a:r>
              <a:rPr lang="fa-IR" sz="2100" dirty="0">
                <a:cs typeface="B Lotus" pitchFamily="2" charset="-78"/>
              </a:rPr>
              <a:t>از نقطه نظر اجتماعی </a:t>
            </a:r>
            <a:r>
              <a:rPr lang="fa-IR" sz="2100" dirty="0" smtClean="0">
                <a:cs typeface="B Lotus" pitchFamily="2" charset="-78"/>
              </a:rPr>
              <a:t>است. </a:t>
            </a:r>
            <a:r>
              <a:rPr lang="fa-IR" b="1" dirty="0">
                <a:solidFill>
                  <a:schemeClr val="tx2">
                    <a:lumMod val="75000"/>
                  </a:schemeClr>
                </a:solidFill>
                <a:cs typeface="B Lotus" panose="00000400000000000000" pitchFamily="2" charset="-78"/>
              </a:rPr>
              <a:t>دیدگاه قانونی مفهوم تکاملی بودن را </a:t>
            </a:r>
            <a:r>
              <a:rPr lang="fa-IR" b="1" dirty="0" smtClean="0">
                <a:solidFill>
                  <a:schemeClr val="tx2">
                    <a:lumMod val="75000"/>
                  </a:schemeClr>
                </a:solidFill>
                <a:cs typeface="B Lotus" panose="00000400000000000000" pitchFamily="2" charset="-78"/>
              </a:rPr>
              <a:t>دربر دارد</a:t>
            </a:r>
            <a:r>
              <a:rPr lang="fa-IR" b="1" dirty="0">
                <a:solidFill>
                  <a:schemeClr val="tx2">
                    <a:lumMod val="75000"/>
                  </a:schemeClr>
                </a:solidFill>
                <a:cs typeface="B Lotus" panose="00000400000000000000" pitchFamily="2" charset="-78"/>
              </a:rPr>
              <a:t>. </a:t>
            </a:r>
            <a:r>
              <a:rPr lang="fa-IR" sz="2100" dirty="0">
                <a:cs typeface="B Lotus" pitchFamily="2" charset="-78"/>
              </a:rPr>
              <a:t>تکاملی بودن به این معنی که انتظار می رود </a:t>
            </a:r>
            <a:r>
              <a:rPr lang="fa-IR" sz="2100" dirty="0" smtClean="0">
                <a:cs typeface="B Lotus" pitchFamily="2" charset="-78"/>
              </a:rPr>
              <a:t>سیستم </a:t>
            </a:r>
            <a:r>
              <a:rPr lang="fa-IR" sz="2100" dirty="0">
                <a:cs typeface="B Lotus" pitchFamily="2" charset="-78"/>
              </a:rPr>
              <a:t>مورد نظر تکامل و بهبود </a:t>
            </a:r>
            <a:r>
              <a:rPr lang="fa-IR" sz="2100" dirty="0" smtClean="0">
                <a:cs typeface="B Lotus" pitchFamily="2" charset="-78"/>
              </a:rPr>
              <a:t>یابد</a:t>
            </a:r>
            <a:r>
              <a:rPr lang="en-US" sz="2100" dirty="0" smtClean="0">
                <a:cs typeface="B Lotus" pitchFamily="2" charset="-78"/>
              </a:rPr>
              <a:t> </a:t>
            </a:r>
            <a:r>
              <a:rPr lang="fa-IR" sz="2100" dirty="0" smtClean="0">
                <a:cs typeface="B Lotus" pitchFamily="2" charset="-78"/>
              </a:rPr>
              <a:t>. نتایج </a:t>
            </a:r>
            <a:r>
              <a:rPr lang="fa-IR" sz="2100" dirty="0">
                <a:cs typeface="B Lotus" pitchFamily="2" charset="-78"/>
              </a:rPr>
              <a:t>حاصل از یک سیستم قانونی از قبیل استاندارد های حسابداری ممکن است به لحاظ منطق قیاسی الزاماً صحیح نباشد اما در </a:t>
            </a:r>
            <a:r>
              <a:rPr lang="fa-IR" b="1" dirty="0">
                <a:cs typeface="B Lotus" panose="00000400000000000000" pitchFamily="2" charset="-78"/>
              </a:rPr>
              <a:t>عوض </a:t>
            </a:r>
            <a:r>
              <a:rPr lang="fa-IR" b="1" dirty="0">
                <a:solidFill>
                  <a:schemeClr val="tx2">
                    <a:lumMod val="75000"/>
                  </a:schemeClr>
                </a:solidFill>
                <a:cs typeface="B Lotus" panose="00000400000000000000" pitchFamily="2" charset="-78"/>
              </a:rPr>
              <a:t>استاندارد های حاصل بر اساس اینکه آیا به درستی عمل می کنند یا</a:t>
            </a:r>
            <a:r>
              <a:rPr lang="fa-IR" sz="2100" dirty="0">
                <a:cs typeface="B Lotus" pitchFamily="2" charset="-78"/>
              </a:rPr>
              <a:t> </a:t>
            </a:r>
            <a:r>
              <a:rPr lang="fa-IR" b="1" dirty="0">
                <a:solidFill>
                  <a:schemeClr val="tx2">
                    <a:lumMod val="75000"/>
                  </a:schemeClr>
                </a:solidFill>
                <a:cs typeface="B Lotus" panose="00000400000000000000" pitchFamily="2" charset="-78"/>
              </a:rPr>
              <a:t>خیر ارزیابی خواهند شد </a:t>
            </a:r>
            <a:r>
              <a:rPr lang="fa-IR" sz="2100" dirty="0">
                <a:cs typeface="B Lotus" pitchFamily="2" charset="-78"/>
              </a:rPr>
              <a:t>در نتیجه می توان آن ها را اصلاح کرد به این ترتیب می توان گفت </a:t>
            </a:r>
            <a:r>
              <a:rPr lang="fa-IR" b="1" dirty="0">
                <a:solidFill>
                  <a:schemeClr val="tx2">
                    <a:lumMod val="75000"/>
                  </a:schemeClr>
                </a:solidFill>
                <a:cs typeface="B Lotus" panose="00000400000000000000" pitchFamily="2" charset="-78"/>
              </a:rPr>
              <a:t>رویکرد قانونی رویکردی عملگراست</a:t>
            </a:r>
            <a:r>
              <a:rPr lang="fa-IR" b="1" dirty="0">
                <a:cs typeface="B Lotus" panose="00000400000000000000" pitchFamily="2" charset="-78"/>
              </a:rPr>
              <a:t>.</a:t>
            </a:r>
            <a:endParaRPr lang="en-US" b="1" dirty="0">
              <a:cs typeface="B Lotus" panose="00000400000000000000" pitchFamily="2" charset="-78"/>
            </a:endParaRPr>
          </a:p>
          <a:p>
            <a:pPr marL="45720" indent="0" algn="just">
              <a:lnSpc>
                <a:spcPct val="150000"/>
              </a:lnSpc>
              <a:buNone/>
            </a:pPr>
            <a:endParaRPr lang="fa-IR" dirty="0"/>
          </a:p>
        </p:txBody>
      </p:sp>
    </p:spTree>
    <p:extLst>
      <p:ext uri="{BB962C8B-B14F-4D97-AF65-F5344CB8AC3E}">
        <p14:creationId xmlns:p14="http://schemas.microsoft.com/office/powerpoint/2010/main" val="94289054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838200" y="1752600"/>
          <a:ext cx="7696200" cy="4495800"/>
        </p:xfrm>
        <a:graphic>
          <a:graphicData uri="http://schemas.openxmlformats.org/drawingml/2006/table">
            <a:tbl>
              <a:tblPr firstRow="1" bandRow="1">
                <a:effectLst>
                  <a:outerShdw blurRad="330200" dist="393700" dir="6840000" algn="ctr" rotWithShape="0">
                    <a:srgbClr val="000000">
                      <a:alpha val="99000"/>
                    </a:srgbClr>
                  </a:outerShdw>
                </a:effectLst>
                <a:tableStyleId>{5C22544A-7EE6-4342-B048-85BDC9FD1C3A}</a:tableStyleId>
              </a:tblPr>
              <a:tblGrid>
                <a:gridCol w="3886200"/>
                <a:gridCol w="3810000"/>
              </a:tblGrid>
              <a:tr h="2400300">
                <a:tc>
                  <a:txBody>
                    <a:bodyPr/>
                    <a:lstStyle/>
                    <a:p>
                      <a:pPr marL="228600" marR="0" lvl="0" indent="-182880" algn="r" defTabSz="914400" rtl="1" eaLnBrk="1" fontAlgn="auto" latinLnBrk="0" hangingPunct="1">
                        <a:lnSpc>
                          <a:spcPct val="100000"/>
                        </a:lnSpc>
                        <a:spcBef>
                          <a:spcPct val="20000"/>
                        </a:spcBef>
                        <a:spcAft>
                          <a:spcPts val="0"/>
                        </a:spcAft>
                        <a:buClr>
                          <a:srgbClr val="FF8600"/>
                        </a:buClr>
                        <a:buSzTx/>
                        <a:buFont typeface="Wingdings" pitchFamily="2" charset="2"/>
                        <a:buChar char="ü"/>
                        <a:tabLst/>
                        <a:defRPr/>
                      </a:pPr>
                      <a:endParaRPr lang="fa-IR" sz="2000" b="0" dirty="0" smtClean="0">
                        <a:solidFill>
                          <a:schemeClr val="bg1"/>
                        </a:solidFill>
                        <a:cs typeface="B Zar" pitchFamily="2" charset="-78"/>
                      </a:endParaRPr>
                    </a:p>
                    <a:p>
                      <a:pPr marL="502920" marR="0" lvl="0" indent="-457200" algn="r" defTabSz="914400" rtl="1" eaLnBrk="1" fontAlgn="auto" latinLnBrk="0" hangingPunct="1">
                        <a:lnSpc>
                          <a:spcPct val="100000"/>
                        </a:lnSpc>
                        <a:spcBef>
                          <a:spcPct val="20000"/>
                        </a:spcBef>
                        <a:spcAft>
                          <a:spcPts val="0"/>
                        </a:spcAft>
                        <a:buClr>
                          <a:schemeClr val="bg1"/>
                        </a:buClr>
                        <a:buSzTx/>
                        <a:buFont typeface="+mj-lt"/>
                        <a:buAutoNum type="arabicParenR"/>
                        <a:tabLst/>
                        <a:defRPr/>
                      </a:pPr>
                      <a:r>
                        <a:rPr lang="fa-IR" sz="2100" b="1" dirty="0" smtClean="0">
                          <a:solidFill>
                            <a:schemeClr val="bg1"/>
                          </a:solidFill>
                          <a:cs typeface="B Lotus" pitchFamily="2" charset="-78"/>
                        </a:rPr>
                        <a:t>به واسطه ی فشار رقابتی برای سرمایه ، شرکتها برای گزارش اطلاعات داوطلبانه در مورد خود انگیزه دارند </a:t>
                      </a:r>
                      <a:r>
                        <a:rPr lang="fa-IR" sz="2000" b="1" dirty="0" smtClean="0">
                          <a:solidFill>
                            <a:schemeClr val="bg1"/>
                          </a:solidFill>
                          <a:cs typeface="B Zar" pitchFamily="2" charset="-78"/>
                        </a:rPr>
                        <a:t>.</a:t>
                      </a:r>
                      <a:endParaRPr lang="en-US" b="1" dirty="0">
                        <a:solidFill>
                          <a:schemeClr val="bg1"/>
                        </a:solidFill>
                        <a:cs typeface="B Zar" pitchFamily="2" charset="-78"/>
                      </a:endParaRPr>
                    </a:p>
                  </a:txBody>
                  <a:tcPr>
                    <a:solidFill>
                      <a:schemeClr val="tx1"/>
                    </a:solidFill>
                  </a:tcPr>
                </a:tc>
                <a:tc>
                  <a:txBody>
                    <a:bodyPr/>
                    <a:lstStyle/>
                    <a:p>
                      <a:pPr marL="0" marR="0" indent="0" algn="r" defTabSz="914400" rtl="1" eaLnBrk="1" fontAlgn="auto" latinLnBrk="0" hangingPunct="1">
                        <a:lnSpc>
                          <a:spcPct val="100000"/>
                        </a:lnSpc>
                        <a:spcBef>
                          <a:spcPts val="0"/>
                        </a:spcBef>
                        <a:spcAft>
                          <a:spcPts val="0"/>
                        </a:spcAft>
                        <a:buClrTx/>
                        <a:buSzTx/>
                        <a:buFont typeface="Wingdings" pitchFamily="2" charset="2"/>
                        <a:buChar char="ü"/>
                        <a:tabLst/>
                        <a:defRPr/>
                      </a:pPr>
                      <a:endParaRPr kumimoji="0" lang="fa-IR" sz="2000" b="0" i="0" u="none" strike="noStrike" kern="1200" cap="none" spc="0" normalizeH="0" baseline="0" noProof="0" dirty="0" smtClean="0">
                        <a:ln>
                          <a:noFill/>
                        </a:ln>
                        <a:solidFill>
                          <a:schemeClr val="bg2"/>
                        </a:solidFill>
                        <a:effectLst/>
                        <a:uLnTx/>
                        <a:uFillTx/>
                        <a:latin typeface="+mn-lt"/>
                        <a:ea typeface="+mn-ea"/>
                        <a:cs typeface="B Zar" pitchFamily="2" charset="-78"/>
                      </a:endParaRPr>
                    </a:p>
                    <a:p>
                      <a:pPr marL="457200" marR="0" indent="-457200" algn="r" defTabSz="914400" rtl="1" eaLnBrk="1" fontAlgn="auto" latinLnBrk="0" hangingPunct="1">
                        <a:lnSpc>
                          <a:spcPct val="100000"/>
                        </a:lnSpc>
                        <a:spcBef>
                          <a:spcPts val="0"/>
                        </a:spcBef>
                        <a:spcAft>
                          <a:spcPts val="0"/>
                        </a:spcAft>
                        <a:buClrTx/>
                        <a:buSzTx/>
                        <a:buFont typeface="+mj-lt"/>
                        <a:buAutoNum type="arabicParenR"/>
                        <a:tabLst/>
                        <a:defRPr/>
                      </a:pPr>
                      <a:r>
                        <a:rPr kumimoji="0" lang="fa-IR" sz="2100" b="1" i="0" u="none" strike="noStrike" kern="1200" cap="none" spc="0" normalizeH="0" baseline="0" noProof="0" dirty="0" smtClean="0">
                          <a:ln>
                            <a:noFill/>
                          </a:ln>
                          <a:solidFill>
                            <a:schemeClr val="bg2"/>
                          </a:solidFill>
                          <a:effectLst/>
                          <a:uLnTx/>
                          <a:uFillTx/>
                          <a:latin typeface="+mn-lt"/>
                          <a:ea typeface="+mn-ea"/>
                          <a:cs typeface="B Lotus" pitchFamily="2" charset="-78"/>
                        </a:rPr>
                        <a:t>شرکت ها عرضه کنندگان انحصاری اطلاعات در مورد خود هستند</a:t>
                      </a:r>
                      <a:r>
                        <a:rPr kumimoji="0" lang="fa-IR" sz="2100" b="1" i="0" u="none" strike="noStrike" kern="1200" cap="none" spc="0" normalizeH="0" baseline="0" noProof="0" dirty="0" smtClean="0">
                          <a:ln>
                            <a:noFill/>
                          </a:ln>
                          <a:solidFill>
                            <a:srgbClr val="FF0000"/>
                          </a:solidFill>
                          <a:effectLst/>
                          <a:uLnTx/>
                          <a:uFillTx/>
                          <a:latin typeface="+mn-lt"/>
                          <a:ea typeface="+mn-ea"/>
                          <a:cs typeface="B Lotus" pitchFamily="2" charset="-78"/>
                        </a:rPr>
                        <a:t>.(عامل شکست بازار</a:t>
                      </a:r>
                      <a:r>
                        <a:rPr kumimoji="0" lang="fa-IR" sz="2000" b="1" i="0" u="none" strike="noStrike" kern="1200" cap="none" spc="0" normalizeH="0" baseline="0" noProof="0" dirty="0" smtClean="0">
                          <a:ln>
                            <a:noFill/>
                          </a:ln>
                          <a:solidFill>
                            <a:srgbClr val="FF0000"/>
                          </a:solidFill>
                          <a:effectLst/>
                          <a:uLnTx/>
                          <a:uFillTx/>
                          <a:latin typeface="+mn-lt"/>
                          <a:ea typeface="+mn-ea"/>
                          <a:cs typeface="B Zar" pitchFamily="2" charset="-78"/>
                        </a:rPr>
                        <a:t>)</a:t>
                      </a:r>
                      <a:endParaRPr lang="en-US" b="1" dirty="0">
                        <a:solidFill>
                          <a:srgbClr val="FF0000"/>
                        </a:solidFill>
                      </a:endParaRPr>
                    </a:p>
                  </a:txBody>
                  <a:tcPr>
                    <a:solidFill>
                      <a:schemeClr val="tx1"/>
                    </a:solidFill>
                  </a:tcPr>
                </a:tc>
              </a:tr>
              <a:tr h="2095500">
                <a:tc>
                  <a:txBody>
                    <a:bodyPr/>
                    <a:lstStyle/>
                    <a:p>
                      <a:pPr marL="514350" marR="0" indent="-514350" algn="r" defTabSz="914400" rtl="1" eaLnBrk="1" fontAlgn="auto" latinLnBrk="0" hangingPunct="1">
                        <a:lnSpc>
                          <a:spcPct val="100000"/>
                        </a:lnSpc>
                        <a:spcBef>
                          <a:spcPts val="0"/>
                        </a:spcBef>
                        <a:spcAft>
                          <a:spcPts val="0"/>
                        </a:spcAft>
                        <a:buClrTx/>
                        <a:buSzTx/>
                        <a:buFont typeface="+mj-lt"/>
                        <a:buAutoNum type="arabicParenR" startAt="2"/>
                        <a:tabLst/>
                        <a:defRPr/>
                      </a:pPr>
                      <a:r>
                        <a:rPr kumimoji="0" lang="fa-IR" sz="2100" b="1" i="0" u="none" strike="noStrike" kern="1200" cap="none" spc="0" normalizeH="0" baseline="0" noProof="0" dirty="0" smtClean="0">
                          <a:ln>
                            <a:noFill/>
                          </a:ln>
                          <a:solidFill>
                            <a:schemeClr val="bg1"/>
                          </a:solidFill>
                          <a:effectLst/>
                          <a:uLnTx/>
                          <a:uFillTx/>
                          <a:latin typeface="+mn-lt"/>
                          <a:ea typeface="+mn-ea"/>
                          <a:cs typeface="B Lotus" pitchFamily="2" charset="-78"/>
                        </a:rPr>
                        <a:t>انعقاد قراردادهای خصوصی، برای کسب اطلاعاتی که داوطلبانه توسط شرکت گزارش نمی شود</a:t>
                      </a:r>
                      <a:r>
                        <a:rPr kumimoji="0" lang="fa-IR" sz="2100" b="1" i="0" u="none" strike="noStrike" kern="1200" cap="none" spc="0" normalizeH="0" baseline="0" noProof="0" dirty="0" smtClean="0">
                          <a:ln>
                            <a:noFill/>
                          </a:ln>
                          <a:solidFill>
                            <a:prstClr val="white"/>
                          </a:solidFill>
                          <a:effectLst/>
                          <a:uLnTx/>
                          <a:uFillTx/>
                          <a:latin typeface="+mn-lt"/>
                          <a:ea typeface="+mn-ea"/>
                          <a:cs typeface="B Lotus" pitchFamily="2" charset="-78"/>
                        </a:rPr>
                        <a:t>.</a:t>
                      </a:r>
                      <a:r>
                        <a:rPr kumimoji="0" lang="fa-IR" sz="2100" b="1" i="0" u="none" strike="noStrike" kern="1200" cap="none" spc="0" normalizeH="0" baseline="0" noProof="0" dirty="0" smtClean="0">
                          <a:ln>
                            <a:noFill/>
                          </a:ln>
                          <a:solidFill>
                            <a:schemeClr val="bg1"/>
                          </a:solidFill>
                          <a:effectLst/>
                          <a:uLnTx/>
                          <a:uFillTx/>
                          <a:latin typeface="+mn-lt"/>
                          <a:ea typeface="+mn-ea"/>
                          <a:cs typeface="B Lotus" pitchFamily="2" charset="-78"/>
                        </a:rPr>
                        <a:t>.</a:t>
                      </a:r>
                      <a:endParaRPr lang="en-US" sz="2100" b="1" dirty="0">
                        <a:cs typeface="B Lotus" pitchFamily="2" charset="-78"/>
                      </a:endParaRPr>
                    </a:p>
                  </a:txBody>
                  <a:tcPr>
                    <a:solidFill>
                      <a:schemeClr val="tx1"/>
                    </a:solidFill>
                  </a:tcPr>
                </a:tc>
                <a:tc>
                  <a:txBody>
                    <a:bodyPr/>
                    <a:lstStyle/>
                    <a:p>
                      <a:pPr marL="457200" marR="0" indent="-457200" algn="r" defTabSz="914400" rtl="1" eaLnBrk="1" fontAlgn="auto" latinLnBrk="0" hangingPunct="1">
                        <a:lnSpc>
                          <a:spcPct val="100000"/>
                        </a:lnSpc>
                        <a:spcBef>
                          <a:spcPts val="0"/>
                        </a:spcBef>
                        <a:spcAft>
                          <a:spcPts val="0"/>
                        </a:spcAft>
                        <a:buClrTx/>
                        <a:buSzTx/>
                        <a:buFont typeface="+mj-lt"/>
                        <a:buAutoNum type="arabicParenR" startAt="2"/>
                        <a:tabLst/>
                        <a:defRPr/>
                      </a:pPr>
                      <a:r>
                        <a:rPr lang="fa-IR" sz="2100" b="1" dirty="0" smtClean="0">
                          <a:cs typeface="B Lotus" pitchFamily="2" charset="-78"/>
                        </a:rPr>
                        <a:t>ماهیت رقابتی بازار سرمایه حداقل در کوتاه مدت انگیزه ای برای گزارشگری گمراه کننده ایجاد می کند</a:t>
                      </a:r>
                      <a:r>
                        <a:rPr lang="fa-IR" sz="2100" dirty="0" smtClean="0">
                          <a:cs typeface="B Lotus" pitchFamily="2" charset="-78"/>
                        </a:rPr>
                        <a:t>.</a:t>
                      </a:r>
                    </a:p>
                    <a:p>
                      <a:endParaRPr lang="en-US" dirty="0"/>
                    </a:p>
                  </a:txBody>
                  <a:tcPr>
                    <a:solidFill>
                      <a:schemeClr val="tx1"/>
                    </a:solidFill>
                  </a:tcPr>
                </a:tc>
              </a:tr>
            </a:tbl>
          </a:graphicData>
        </a:graphic>
      </p:graphicFrame>
      <p:cxnSp>
        <p:nvCxnSpPr>
          <p:cNvPr id="6" name="Straight Connector 5"/>
          <p:cNvCxnSpPr/>
          <p:nvPr/>
        </p:nvCxnSpPr>
        <p:spPr>
          <a:xfrm flipH="1">
            <a:off x="838200" y="3810000"/>
            <a:ext cx="76962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4648200" y="1752600"/>
            <a:ext cx="76200" cy="4495800"/>
          </a:xfrm>
          <a:prstGeom prst="line">
            <a:avLst/>
          </a:prstGeom>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4648200" y="1371600"/>
            <a:ext cx="38862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100" b="1" dirty="0" smtClean="0">
                <a:cs typeface="B Lotus" pitchFamily="2" charset="-78"/>
              </a:rPr>
              <a:t>دلایل موافقان نظارت</a:t>
            </a:r>
            <a:endParaRPr lang="fa-IR" sz="2100" dirty="0" smtClean="0">
              <a:cs typeface="B Lotus" pitchFamily="2" charset="-78"/>
            </a:endParaRPr>
          </a:p>
        </p:txBody>
      </p:sp>
      <p:sp>
        <p:nvSpPr>
          <p:cNvPr id="11" name="Rectangle 10"/>
          <p:cNvSpPr/>
          <p:nvPr/>
        </p:nvSpPr>
        <p:spPr>
          <a:xfrm>
            <a:off x="838200" y="1371600"/>
            <a:ext cx="38100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2100" b="1" dirty="0" smtClean="0">
                <a:cs typeface="B Lotus" pitchFamily="2" charset="-78"/>
              </a:rPr>
              <a:t>دلایل مخالفان نظارت</a:t>
            </a:r>
            <a:endParaRPr lang="en-US" sz="2100" dirty="0">
              <a:cs typeface="B Lotus" pitchFamily="2" charset="-78"/>
            </a:endParaRPr>
          </a:p>
        </p:txBody>
      </p:sp>
      <p:sp>
        <p:nvSpPr>
          <p:cNvPr id="14" name="Title 1"/>
          <p:cNvSpPr>
            <a:spLocks noGrp="1"/>
          </p:cNvSpPr>
          <p:nvPr>
            <p:ph type="title"/>
          </p:nvPr>
        </p:nvSpPr>
        <p:spPr>
          <a:xfrm>
            <a:off x="990600" y="609599"/>
            <a:ext cx="7315200" cy="533401"/>
          </a:xfrm>
        </p:spPr>
        <p:txBody>
          <a:bodyPr>
            <a:normAutofit/>
          </a:bodyPr>
          <a:lstStyle/>
          <a:p>
            <a:pPr algn="r"/>
            <a:r>
              <a:rPr lang="fa-IR" sz="2400" b="1" dirty="0" smtClean="0">
                <a:cs typeface="B Titr" pitchFamily="2" charset="-78"/>
              </a:rPr>
              <a:t>مقایسه ی بازار های تحت نظارت با بازارهای غیر نظارتی</a:t>
            </a:r>
            <a:r>
              <a:rPr lang="fa-IR" sz="2400" dirty="0" smtClean="0">
                <a:cs typeface="B Titr" pitchFamily="2" charset="-78"/>
              </a:rPr>
              <a:t> </a:t>
            </a:r>
            <a:endParaRPr lang="en-US" sz="2400" dirty="0">
              <a:cs typeface="B Titr" pitchFamily="2" charset="-78"/>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1"/>
            <a:ext cx="7315200" cy="685799"/>
          </a:xfrm>
        </p:spPr>
        <p:txBody>
          <a:bodyPr>
            <a:normAutofit/>
          </a:bodyPr>
          <a:lstStyle/>
          <a:p>
            <a:pPr algn="r"/>
            <a:r>
              <a:rPr lang="fa-IR" sz="2400" b="1" dirty="0" smtClean="0">
                <a:cs typeface="B Titr" pitchFamily="2" charset="-78"/>
              </a:rPr>
              <a:t>مقایسه ی بازار های تحت نظارت با بازارهای غیر </a:t>
            </a:r>
            <a:r>
              <a:rPr lang="fa-IR" sz="2400" b="1" smtClean="0">
                <a:cs typeface="B Titr" pitchFamily="2" charset="-78"/>
              </a:rPr>
              <a:t>نظارتی </a:t>
            </a:r>
            <a:endParaRPr lang="en-US" sz="2400" b="1" dirty="0" smtClean="0">
              <a:cs typeface="B Titr" pitchFamily="2" charset="-78"/>
            </a:endParaRPr>
          </a:p>
        </p:txBody>
      </p:sp>
      <p:sp>
        <p:nvSpPr>
          <p:cNvPr id="3" name="Content Placeholder 2"/>
          <p:cNvSpPr>
            <a:spLocks noGrp="1"/>
          </p:cNvSpPr>
          <p:nvPr>
            <p:ph idx="1"/>
          </p:nvPr>
        </p:nvSpPr>
        <p:spPr>
          <a:xfrm>
            <a:off x="457200" y="1676400"/>
            <a:ext cx="7848600" cy="4556760"/>
          </a:xfrm>
          <a:ln>
            <a:noFill/>
          </a:ln>
        </p:spPr>
        <p:txBody>
          <a:bodyPr>
            <a:normAutofit/>
          </a:bodyPr>
          <a:lstStyle/>
          <a:p>
            <a:pPr marL="45720" indent="0" algn="just">
              <a:buNone/>
            </a:pPr>
            <a:r>
              <a:rPr lang="fa-IR" sz="2400" b="1" dirty="0" smtClean="0">
                <a:cs typeface="B Zar" pitchFamily="2" charset="-78"/>
              </a:rPr>
              <a:t>نتیجه</a:t>
            </a:r>
          </a:p>
          <a:p>
            <a:pPr algn="just"/>
            <a:r>
              <a:rPr lang="fa-IR" sz="2100" dirty="0" smtClean="0">
                <a:cs typeface="B Lotus" pitchFamily="2" charset="-78"/>
              </a:rPr>
              <a:t>با توجه به موارد ذکر شده هر دو حالت دارای مطلوبیتها و موانعی هستند اما جامعه خواهان </a:t>
            </a:r>
            <a:r>
              <a:rPr lang="fa-IR" sz="2100" dirty="0" smtClean="0">
                <a:solidFill>
                  <a:srgbClr val="00B0F0"/>
                </a:solidFill>
                <a:cs typeface="B Lotus" pitchFamily="2" charset="-78"/>
              </a:rPr>
              <a:t>گزارشگری اجباری </a:t>
            </a:r>
            <a:r>
              <a:rPr lang="fa-IR" sz="2100" dirty="0" smtClean="0">
                <a:cs typeface="B Lotus" pitchFamily="2" charset="-78"/>
              </a:rPr>
              <a:t>هست زیرا اینگونه گزارشگری از طریق انصاف در بازار سرمایه همه را منتفع می سازد ، اطلاعات خصوصی هرچه کم تر باشد ثروت کم تری بین افرادی که این اطلاعات را دارند و و آنها که این اطلاعات را ندارند جابه جا خواهد شد.</a:t>
            </a:r>
            <a:r>
              <a:rPr lang="fa-IR" sz="2100" dirty="0" smtClean="0">
                <a:solidFill>
                  <a:schemeClr val="tx2"/>
                </a:solidFill>
                <a:cs typeface="B Lotus" pitchFamily="2" charset="-78"/>
              </a:rPr>
              <a:t>(اصل پشتوانه نظارت بر اطلاعات محرمانه).</a:t>
            </a:r>
            <a:r>
              <a:rPr lang="fa-IR" sz="2100" dirty="0" smtClean="0">
                <a:cs typeface="B Lotus" pitchFamily="2" charset="-78"/>
              </a:rPr>
              <a:t>همچین  می تواند با افزایش انصاف در بازار سرمایه بهای تمام شده ی اطلاعات را برای جامعه کاهش دهد.</a:t>
            </a:r>
          </a:p>
          <a:p>
            <a:pPr algn="just"/>
            <a:endParaRPr lang="fa-IR" sz="2100" dirty="0" smtClean="0">
              <a:solidFill>
                <a:schemeClr val="tx2"/>
              </a:solidFill>
              <a:cs typeface="B Lotus" pitchFamily="2" charset="-78"/>
            </a:endParaRPr>
          </a:p>
          <a:p>
            <a:pPr marL="45720" indent="0" algn="just">
              <a:buNone/>
            </a:pPr>
            <a:r>
              <a:rPr lang="fa-IR" sz="2100" dirty="0" smtClean="0">
                <a:solidFill>
                  <a:schemeClr val="tx2"/>
                </a:solidFill>
                <a:cs typeface="B Lotus" pitchFamily="2" charset="-78"/>
              </a:rPr>
              <a:t>                                                                     </a:t>
            </a:r>
            <a:r>
              <a:rPr lang="fa-IR" sz="2100" dirty="0" smtClean="0">
                <a:cs typeface="B Lotus" pitchFamily="2" charset="-78"/>
              </a:rPr>
              <a:t>یکنواختی بهتر</a:t>
            </a:r>
          </a:p>
          <a:p>
            <a:pPr marL="45720" indent="0" algn="just">
              <a:buNone/>
            </a:pPr>
            <a:r>
              <a:rPr lang="fa-IR" sz="2100" b="1" dirty="0" smtClean="0">
                <a:cs typeface="B Lotus" pitchFamily="2" charset="-78"/>
              </a:rPr>
              <a:t>مثال</a:t>
            </a:r>
            <a:r>
              <a:rPr lang="fa-IR" sz="2100" dirty="0" smtClean="0">
                <a:cs typeface="B Lotus" pitchFamily="2" charset="-78"/>
              </a:rPr>
              <a:t> : استاندارد کردن سیاستهای حسابداری</a:t>
            </a:r>
          </a:p>
          <a:p>
            <a:pPr marL="45720" indent="0" algn="just">
              <a:buNone/>
            </a:pPr>
            <a:r>
              <a:rPr lang="fa-IR" sz="2100" dirty="0" smtClean="0">
                <a:cs typeface="B Lotus" pitchFamily="2" charset="-78"/>
              </a:rPr>
              <a:t>                                                                  بهبود کیفیت گزارشگری مالی</a:t>
            </a:r>
          </a:p>
        </p:txBody>
      </p:sp>
      <p:cxnSp>
        <p:nvCxnSpPr>
          <p:cNvPr id="9" name="Straight Arrow Connector 8"/>
          <p:cNvCxnSpPr/>
          <p:nvPr/>
        </p:nvCxnSpPr>
        <p:spPr>
          <a:xfrm flipH="1" flipV="1">
            <a:off x="3685032" y="4724400"/>
            <a:ext cx="914400" cy="402336"/>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cxnSp>
        <p:nvCxnSpPr>
          <p:cNvPr id="11" name="Straight Arrow Connector 10"/>
          <p:cNvCxnSpPr/>
          <p:nvPr/>
        </p:nvCxnSpPr>
        <p:spPr>
          <a:xfrm flipH="1">
            <a:off x="3815661" y="5126736"/>
            <a:ext cx="783772" cy="381000"/>
          </a:xfrm>
          <a:prstGeom prst="straightConnector1">
            <a:avLst/>
          </a:prstGeom>
          <a:ln>
            <a:tailEnd type="arrow"/>
          </a:ln>
        </p:spPr>
        <p:style>
          <a:lnRef idx="2">
            <a:schemeClr val="accent2"/>
          </a:lnRef>
          <a:fillRef idx="0">
            <a:schemeClr val="accent2"/>
          </a:fillRef>
          <a:effectRef idx="1">
            <a:schemeClr val="accent2"/>
          </a:effectRef>
          <a:fontRef idx="minor">
            <a:schemeClr val="tx1"/>
          </a:fontRef>
        </p:style>
      </p:cxn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85800"/>
            <a:ext cx="7315200" cy="533399"/>
          </a:xfrm>
        </p:spPr>
        <p:txBody>
          <a:bodyPr>
            <a:normAutofit/>
          </a:bodyPr>
          <a:lstStyle/>
          <a:p>
            <a:pPr algn="r"/>
            <a:r>
              <a:rPr lang="fa-IR" sz="2400" dirty="0" smtClean="0">
                <a:cs typeface="B Titr" pitchFamily="2" charset="-78"/>
              </a:rPr>
              <a:t>کاستی های نظارت بر حسابداری:</a:t>
            </a:r>
            <a:endParaRPr lang="en-US" sz="2400" dirty="0">
              <a:cs typeface="B Titr" pitchFamily="2" charset="-78"/>
            </a:endParaRPr>
          </a:p>
        </p:txBody>
      </p:sp>
      <p:sp>
        <p:nvSpPr>
          <p:cNvPr id="3" name="Content Placeholder 2"/>
          <p:cNvSpPr>
            <a:spLocks noGrp="1"/>
          </p:cNvSpPr>
          <p:nvPr>
            <p:ph idx="1"/>
          </p:nvPr>
        </p:nvSpPr>
        <p:spPr>
          <a:xfrm>
            <a:off x="609600" y="1600200"/>
            <a:ext cx="7620000" cy="4556760"/>
          </a:xfrm>
          <a:ln>
            <a:noFill/>
          </a:ln>
        </p:spPr>
        <p:txBody>
          <a:bodyPr>
            <a:normAutofit/>
          </a:bodyPr>
          <a:lstStyle/>
          <a:p>
            <a:pPr marL="45720" indent="0" algn="just">
              <a:buNone/>
            </a:pPr>
            <a:r>
              <a:rPr lang="fa-IR" sz="2100" dirty="0" smtClean="0">
                <a:cs typeface="B Lotus" pitchFamily="2" charset="-78"/>
              </a:rPr>
              <a:t>با توجه به اینکه نظرما نسبت به نظارت بر حسابداری مساعد بود ولی محدودیت هایی در این زمینه وجود دارد، از قبیل:</a:t>
            </a:r>
          </a:p>
          <a:p>
            <a:pPr algn="just"/>
            <a:endParaRPr lang="fa-IR" sz="2100" dirty="0" smtClean="0">
              <a:cs typeface="B Lotus" pitchFamily="2" charset="-78"/>
            </a:endParaRPr>
          </a:p>
          <a:p>
            <a:pPr marL="502920" indent="-457200" algn="just">
              <a:buClr>
                <a:schemeClr val="tx1"/>
              </a:buClr>
              <a:buFont typeface="Wingdings" pitchFamily="2" charset="2"/>
              <a:buChar char="Ø"/>
            </a:pPr>
            <a:r>
              <a:rPr lang="fa-IR" sz="2100" dirty="0" smtClean="0">
                <a:cs typeface="B Lotus" pitchFamily="2" charset="-78"/>
              </a:rPr>
              <a:t>آیا منابع به کار گرفته شده برای حداکثر کردن رفاه اجتماعی به کار گرفته می شوند یا خیر؟</a:t>
            </a:r>
          </a:p>
          <a:p>
            <a:pPr marL="502920" indent="-457200" algn="just">
              <a:buClr>
                <a:schemeClr val="tx1"/>
              </a:buClr>
              <a:buFont typeface="Wingdings" pitchFamily="2" charset="2"/>
              <a:buChar char="Ø"/>
            </a:pPr>
            <a:endParaRPr lang="fa-IR" sz="2100" dirty="0" smtClean="0">
              <a:cs typeface="B Lotus" pitchFamily="2" charset="-78"/>
            </a:endParaRPr>
          </a:p>
          <a:p>
            <a:pPr marL="502920" indent="-457200" algn="just">
              <a:buClr>
                <a:schemeClr val="tx1"/>
              </a:buClr>
              <a:buFont typeface="Wingdings" pitchFamily="2" charset="2"/>
              <a:buChar char="Ø"/>
            </a:pPr>
            <a:r>
              <a:rPr lang="fa-IR" sz="2100" dirty="0" smtClean="0">
                <a:cs typeface="B Lotus" pitchFamily="2" charset="-78"/>
              </a:rPr>
              <a:t>آیا منابع برای دستیابی به سطحی از بهینگی به کار گرفته شده اند که محدودتر از بهینگی پارتو باشد؟</a:t>
            </a:r>
          </a:p>
          <a:p>
            <a:pPr marL="502920" indent="-457200" algn="just">
              <a:buClr>
                <a:schemeClr val="tx1"/>
              </a:buClr>
              <a:buFont typeface="Wingdings" pitchFamily="2" charset="2"/>
              <a:buChar char="Ø"/>
            </a:pPr>
            <a:endParaRPr lang="fa-IR" sz="2100" dirty="0" smtClean="0">
              <a:cs typeface="B Lotus" pitchFamily="2" charset="-78"/>
            </a:endParaRPr>
          </a:p>
          <a:p>
            <a:pPr marL="502920" indent="-457200" algn="just">
              <a:buClr>
                <a:schemeClr val="tx1"/>
              </a:buClr>
              <a:buFont typeface="Wingdings" pitchFamily="2" charset="2"/>
              <a:buChar char="Ø"/>
            </a:pPr>
            <a:r>
              <a:rPr lang="fa-IR" sz="2100" dirty="0" smtClean="0">
                <a:cs typeface="B Lotus" pitchFamily="2" charset="-78"/>
              </a:rPr>
              <a:t>آیا نظارت برحسابداری منجر به گزارشگری مالی بهینه از جهت کمی و کیفی  می شود یا خیر؟</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533400"/>
            <a:ext cx="7315200" cy="609599"/>
          </a:xfrm>
        </p:spPr>
        <p:txBody>
          <a:bodyPr>
            <a:normAutofit/>
          </a:bodyPr>
          <a:lstStyle/>
          <a:p>
            <a:pPr algn="r"/>
            <a:r>
              <a:rPr lang="fa-IR" sz="2400" dirty="0" smtClean="0">
                <a:solidFill>
                  <a:srgbClr val="FF8600"/>
                </a:solidFill>
                <a:cs typeface="B Titr" pitchFamily="2" charset="-78"/>
              </a:rPr>
              <a:t>کاستی های نظارت بر حسابداری:</a:t>
            </a:r>
            <a:endParaRPr lang="en-US" dirty="0"/>
          </a:p>
        </p:txBody>
      </p:sp>
      <p:sp>
        <p:nvSpPr>
          <p:cNvPr id="3" name="Content Placeholder 2"/>
          <p:cNvSpPr>
            <a:spLocks noGrp="1"/>
          </p:cNvSpPr>
          <p:nvPr>
            <p:ph idx="1"/>
          </p:nvPr>
        </p:nvSpPr>
        <p:spPr>
          <a:xfrm>
            <a:off x="685800" y="1066800"/>
            <a:ext cx="7924800" cy="5334000"/>
          </a:xfrm>
          <a:ln>
            <a:noFill/>
          </a:ln>
        </p:spPr>
        <p:txBody>
          <a:bodyPr>
            <a:noAutofit/>
          </a:bodyPr>
          <a:lstStyle/>
          <a:p>
            <a:pPr marL="45720" indent="0" algn="just">
              <a:lnSpc>
                <a:spcPct val="150000"/>
              </a:lnSpc>
              <a:buNone/>
            </a:pPr>
            <a:r>
              <a:rPr lang="fa-IR" sz="1800" b="1" dirty="0" smtClean="0">
                <a:cs typeface="B Lotus" pitchFamily="2" charset="-78"/>
              </a:rPr>
              <a:t>قاعده ی غیر ممکن بودن :</a:t>
            </a:r>
          </a:p>
          <a:p>
            <a:pPr algn="just">
              <a:lnSpc>
                <a:spcPct val="150000"/>
              </a:lnSpc>
            </a:pPr>
            <a:r>
              <a:rPr lang="fa-IR" b="1" dirty="0" smtClean="0">
                <a:cs typeface="B Lotus" pitchFamily="2" charset="-78"/>
              </a:rPr>
              <a:t> </a:t>
            </a:r>
            <a:r>
              <a:rPr lang="fa-IR" dirty="0" smtClean="0">
                <a:cs typeface="B Lotus" pitchFamily="2" charset="-78"/>
              </a:rPr>
              <a:t>اقتصاد دانان به این نتیجه رسیده اند که دستیابی به سیاستهای نظارتی ای که به طور قطع رفاه اجتماعی را حداکثر سازند غیر ممکن است.</a:t>
            </a:r>
          </a:p>
          <a:p>
            <a:pPr algn="just">
              <a:lnSpc>
                <a:spcPct val="150000"/>
              </a:lnSpc>
            </a:pPr>
            <a:r>
              <a:rPr lang="fa-IR" dirty="0" smtClean="0">
                <a:cs typeface="B Lotus" pitchFamily="2" charset="-78"/>
              </a:rPr>
              <a:t>اقتصاد دانان بر این باور هستند که کالاهای عمومی عرضه شده در بازار های تحت نظارت تمایل به تولید شدن بیش از نیاز دارند و در نقطه ی مقابل تولید شدن کم تر از نیار در بازارهای غیر نظارتی که همین باعث ایجاد </a:t>
            </a:r>
            <a:r>
              <a:rPr lang="fa-IR" smtClean="0">
                <a:cs typeface="B Lotus" pitchFamily="2" charset="-78"/>
              </a:rPr>
              <a:t>تناقض در </a:t>
            </a:r>
            <a:r>
              <a:rPr lang="fa-IR" dirty="0" smtClean="0">
                <a:cs typeface="B Lotus" pitchFamily="2" charset="-78"/>
              </a:rPr>
              <a:t>نظارت میشود.</a:t>
            </a:r>
          </a:p>
          <a:p>
            <a:pPr marL="45720" indent="0" algn="just">
              <a:lnSpc>
                <a:spcPct val="150000"/>
              </a:lnSpc>
              <a:buNone/>
            </a:pPr>
            <a:r>
              <a:rPr lang="fa-IR" sz="1800" b="1" dirty="0" smtClean="0">
                <a:cs typeface="B Lotus" pitchFamily="2" charset="-78"/>
              </a:rPr>
              <a:t> </a:t>
            </a:r>
            <a:r>
              <a:rPr lang="fa-IR" b="1" dirty="0" smtClean="0">
                <a:cs typeface="B Lotus" pitchFamily="2" charset="-78"/>
              </a:rPr>
              <a:t>راه حل :</a:t>
            </a:r>
          </a:p>
          <a:p>
            <a:pPr algn="just">
              <a:lnSpc>
                <a:spcPct val="150000"/>
              </a:lnSpc>
            </a:pPr>
            <a:r>
              <a:rPr lang="fa-IR" dirty="0" smtClean="0">
                <a:cs typeface="B Lotus" pitchFamily="2" charset="-78"/>
              </a:rPr>
              <a:t>برای جلوگیری از تمایل به تولید بیش از حد در بازارهای تحت نظارت باید یک سیستم قیمتگذاری در مورد کالاهای عمومی به کار گرفته شود تا به طور کارامد غیر خریداران را از استفاده از این کالاها باز دارد. کلید این کار </a:t>
            </a:r>
            <a:r>
              <a:rPr lang="fa-IR" dirty="0" smtClean="0">
                <a:solidFill>
                  <a:srgbClr val="FFFF00"/>
                </a:solidFill>
                <a:cs typeface="B Lotus" pitchFamily="2" charset="-78"/>
              </a:rPr>
              <a:t>تقویت حقوق مالکیت  </a:t>
            </a:r>
            <a:r>
              <a:rPr lang="fa-IR" dirty="0" smtClean="0">
                <a:cs typeface="B Lotus" pitchFamily="2" charset="-78"/>
              </a:rPr>
              <a:t>است که </a:t>
            </a:r>
            <a:r>
              <a:rPr lang="fa-IR" dirty="0" smtClean="0">
                <a:solidFill>
                  <a:srgbClr val="FFFF00"/>
                </a:solidFill>
                <a:cs typeface="B Lotus" pitchFamily="2" charset="-78"/>
              </a:rPr>
              <a:t>مانع استفاده ی رایگان غیر خریداران از کالا </a:t>
            </a:r>
            <a:r>
              <a:rPr lang="fa-IR" dirty="0" smtClean="0">
                <a:cs typeface="B Lotus" pitchFamily="2" charset="-78"/>
              </a:rPr>
              <a:t>شود بنابر این باید گزارشهای حسابداری به</a:t>
            </a:r>
            <a:r>
              <a:rPr lang="en-US" b="1" dirty="0" smtClean="0">
                <a:solidFill>
                  <a:srgbClr val="FFFF00"/>
                </a:solidFill>
                <a:cs typeface="B Lotus" pitchFamily="2" charset="-78"/>
              </a:rPr>
              <a:t>SEC</a:t>
            </a:r>
            <a:r>
              <a:rPr lang="fa-IR" dirty="0" smtClean="0">
                <a:cs typeface="B Lotus" pitchFamily="2" charset="-78"/>
              </a:rPr>
              <a:t> ارائه و از استفاده کنندگان بابت اطلاعات پول دریافت شود.</a:t>
            </a:r>
            <a:endParaRPr lang="en-US" dirty="0">
              <a:cs typeface="B Lotus" pitchFamily="2" charset="-78"/>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0"/>
            <a:ext cx="7315200" cy="609600"/>
          </a:xfrm>
        </p:spPr>
        <p:txBody>
          <a:bodyPr>
            <a:normAutofit/>
          </a:bodyPr>
          <a:lstStyle/>
          <a:p>
            <a:pPr algn="r"/>
            <a:r>
              <a:rPr lang="fa-IR" sz="2400" dirty="0" smtClean="0">
                <a:solidFill>
                  <a:srgbClr val="FF8600"/>
                </a:solidFill>
                <a:cs typeface="B Titr" pitchFamily="2" charset="-78"/>
              </a:rPr>
              <a:t>کاستی های نظارت بر حسابداری:</a:t>
            </a:r>
            <a:endParaRPr lang="en-US" dirty="0"/>
          </a:p>
        </p:txBody>
      </p:sp>
      <p:sp>
        <p:nvSpPr>
          <p:cNvPr id="3" name="Content Placeholder 2"/>
          <p:cNvSpPr>
            <a:spLocks noGrp="1"/>
          </p:cNvSpPr>
          <p:nvPr>
            <p:ph idx="1"/>
          </p:nvPr>
        </p:nvSpPr>
        <p:spPr>
          <a:xfrm>
            <a:off x="609600" y="1371600"/>
            <a:ext cx="7772400" cy="4800599"/>
          </a:xfrm>
          <a:ln>
            <a:noFill/>
          </a:ln>
        </p:spPr>
        <p:txBody>
          <a:bodyPr>
            <a:normAutofit fontScale="92500"/>
          </a:bodyPr>
          <a:lstStyle/>
          <a:p>
            <a:pPr algn="just"/>
            <a:endParaRPr lang="fa-IR" sz="2100" dirty="0" smtClean="0">
              <a:cs typeface="B Lotus" pitchFamily="2" charset="-78"/>
            </a:endParaRPr>
          </a:p>
          <a:p>
            <a:pPr algn="just"/>
            <a:r>
              <a:rPr lang="fa-IR" sz="2200" b="1" dirty="0" smtClean="0">
                <a:cs typeface="B Lotus" pitchFamily="2" charset="-78"/>
              </a:rPr>
              <a:t>اگر اطلاعات خریداری شوند استفاده کنندگان انگیزه پیدا میکنند تا اطلاعات را در اختیار مفت سواران قرار ندهند.</a:t>
            </a:r>
          </a:p>
          <a:p>
            <a:pPr algn="just"/>
            <a:r>
              <a:rPr lang="fa-IR" sz="2200" b="1" dirty="0" smtClean="0">
                <a:cs typeface="B Lotus" pitchFamily="2" charset="-78"/>
              </a:rPr>
              <a:t>در این صورت </a:t>
            </a:r>
            <a:r>
              <a:rPr lang="fa-IR" sz="2200" b="1" dirty="0" smtClean="0">
                <a:solidFill>
                  <a:srgbClr val="FF0000"/>
                </a:solidFill>
                <a:cs typeface="B Lotus" pitchFamily="2" charset="-78"/>
              </a:rPr>
              <a:t>تقاضای اقتصاد ی واقعی </a:t>
            </a:r>
            <a:r>
              <a:rPr lang="fa-IR" sz="2200" b="1" dirty="0" smtClean="0">
                <a:cs typeface="B Lotus" pitchFamily="2" charset="-78"/>
              </a:rPr>
              <a:t>برای اطلاعات قابل تعیین بوده </a:t>
            </a:r>
            <a:r>
              <a:rPr lang="fa-IR" sz="2200" b="1" dirty="0" smtClean="0">
                <a:solidFill>
                  <a:srgbClr val="FF0000"/>
                </a:solidFill>
                <a:cs typeface="B Lotus" pitchFamily="2" charset="-78"/>
              </a:rPr>
              <a:t>و بهای تمام شده ی تولید</a:t>
            </a:r>
            <a:r>
              <a:rPr lang="fa-IR" sz="2200" b="1" dirty="0" smtClean="0">
                <a:cs typeface="B Lotus" pitchFamily="2" charset="-78"/>
              </a:rPr>
              <a:t>،از طریق استفاده کنندگان واقعی قابل بازیافت خواهد بود.</a:t>
            </a:r>
          </a:p>
          <a:p>
            <a:pPr marL="45720" indent="0" algn="just">
              <a:buNone/>
            </a:pPr>
            <a:endParaRPr lang="fa-IR" sz="2100" b="1" u="sng" dirty="0" smtClean="0">
              <a:cs typeface="B Lotus" pitchFamily="2" charset="-78"/>
            </a:endParaRPr>
          </a:p>
          <a:p>
            <a:pPr algn="just"/>
            <a:endParaRPr lang="fa-IR" sz="2100" b="1" u="sng" dirty="0" smtClean="0">
              <a:cs typeface="B Lotus" pitchFamily="2" charset="-78"/>
            </a:endParaRPr>
          </a:p>
          <a:p>
            <a:pPr marL="45720" indent="0" algn="just">
              <a:buNone/>
            </a:pPr>
            <a:r>
              <a:rPr lang="fa-IR" sz="2200" b="1" u="sng" dirty="0" smtClean="0">
                <a:cs typeface="B Lotus" pitchFamily="2" charset="-78"/>
              </a:rPr>
              <a:t>پیامد های منفی نظارت بر حسابداری</a:t>
            </a:r>
          </a:p>
          <a:p>
            <a:pPr algn="just"/>
            <a:endParaRPr lang="fa-IR" sz="2100" dirty="0" smtClean="0">
              <a:cs typeface="B Lotus" pitchFamily="2" charset="-78"/>
            </a:endParaRPr>
          </a:p>
          <a:p>
            <a:pPr marL="502920" indent="-457200" algn="just">
              <a:buClr>
                <a:schemeClr val="tx1"/>
              </a:buClr>
              <a:buFont typeface="+mj-lt"/>
              <a:buAutoNum type="arabicParenR"/>
            </a:pPr>
            <a:r>
              <a:rPr lang="fa-IR" sz="2200" dirty="0" smtClean="0">
                <a:cs typeface="B Lotus" pitchFamily="2" charset="-78"/>
              </a:rPr>
              <a:t>تخصیص بلقوه بیش از حد منابع اجتماعی به تولید اطلاعات حسابداری که در اختیار عموم قرار میگیرد.</a:t>
            </a:r>
          </a:p>
          <a:p>
            <a:pPr marL="502920" indent="-457200" algn="just">
              <a:buClr>
                <a:schemeClr val="tx1"/>
              </a:buClr>
              <a:buFont typeface="+mj-lt"/>
              <a:buAutoNum type="arabicParenR"/>
            </a:pPr>
            <a:endParaRPr lang="fa-IR" sz="2200" dirty="0" smtClean="0">
              <a:cs typeface="B Lotus" pitchFamily="2" charset="-78"/>
            </a:endParaRPr>
          </a:p>
          <a:p>
            <a:pPr marL="502920" indent="-457200" algn="just">
              <a:buClr>
                <a:schemeClr val="tx1"/>
              </a:buClr>
              <a:buFont typeface="+mj-lt"/>
              <a:buAutoNum type="arabicParenR"/>
            </a:pPr>
            <a:r>
              <a:rPr lang="fa-IR" sz="2200" dirty="0" smtClean="0">
                <a:cs typeface="B Lotus" pitchFamily="2" charset="-78"/>
              </a:rPr>
              <a:t>انتقال ثروت از غیر مصرف کنندگان اطلاعات حسابداری به استفاده کنندگان این اطلاعات</a:t>
            </a:r>
            <a:r>
              <a:rPr lang="fa-IR" sz="2200" dirty="0" smtClean="0">
                <a:cs typeface="B Zar" pitchFamily="2" charset="-78"/>
              </a:rPr>
              <a:t>.</a:t>
            </a:r>
            <a:endParaRPr lang="en-US" sz="2200" dirty="0">
              <a:cs typeface="B Zar" pitchFamily="2" charset="-78"/>
            </a:endParaRPr>
          </a:p>
        </p:txBody>
      </p:sp>
      <p:sp>
        <p:nvSpPr>
          <p:cNvPr id="4" name="Right Brace 3"/>
          <p:cNvSpPr/>
          <p:nvPr/>
        </p:nvSpPr>
        <p:spPr>
          <a:xfrm>
            <a:off x="8395730" y="4648200"/>
            <a:ext cx="236220" cy="1059180"/>
          </a:xfrm>
          <a:prstGeom prst="rightBrace">
            <a:avLst/>
          </a:prstGeom>
          <a:ln/>
        </p:spPr>
        <p:style>
          <a:lnRef idx="2">
            <a:schemeClr val="accent5"/>
          </a:lnRef>
          <a:fillRef idx="0">
            <a:schemeClr val="accent5"/>
          </a:fillRef>
          <a:effectRef idx="1">
            <a:schemeClr val="accent5"/>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914401"/>
            <a:ext cx="7315200" cy="761999"/>
          </a:xfrm>
        </p:spPr>
        <p:txBody>
          <a:bodyPr>
            <a:normAutofit/>
          </a:bodyPr>
          <a:lstStyle/>
          <a:p>
            <a:pPr algn="r"/>
            <a:r>
              <a:rPr lang="fa-IR" sz="2800" dirty="0" smtClean="0">
                <a:cs typeface="B Titr" pitchFamily="2" charset="-78"/>
              </a:rPr>
              <a:t>فرایند نظارت:</a:t>
            </a:r>
            <a:endParaRPr lang="en-US" sz="2800" dirty="0">
              <a:cs typeface="B Titr" pitchFamily="2" charset="-78"/>
            </a:endParaRPr>
          </a:p>
        </p:txBody>
      </p:sp>
      <p:sp>
        <p:nvSpPr>
          <p:cNvPr id="3" name="Content Placeholder 2"/>
          <p:cNvSpPr>
            <a:spLocks noGrp="1"/>
          </p:cNvSpPr>
          <p:nvPr>
            <p:ph idx="1"/>
          </p:nvPr>
        </p:nvSpPr>
        <p:spPr>
          <a:xfrm>
            <a:off x="685800" y="1676400"/>
            <a:ext cx="7543800" cy="4632961"/>
          </a:xfrm>
          <a:ln>
            <a:noFill/>
          </a:ln>
        </p:spPr>
        <p:txBody>
          <a:bodyPr>
            <a:normAutofit/>
          </a:bodyPr>
          <a:lstStyle/>
          <a:p>
            <a:pPr algn="just"/>
            <a:endParaRPr lang="fa-IR" sz="2100" dirty="0" smtClean="0">
              <a:cs typeface="B Lotus" pitchFamily="2" charset="-78"/>
            </a:endParaRPr>
          </a:p>
          <a:p>
            <a:pPr algn="just"/>
            <a:endParaRPr lang="en-US" sz="2100" dirty="0" smtClean="0">
              <a:cs typeface="B Lotus" pitchFamily="2" charset="-78"/>
            </a:endParaRPr>
          </a:p>
          <a:p>
            <a:pPr algn="just"/>
            <a:r>
              <a:rPr lang="fa-IR" sz="2100" dirty="0" smtClean="0">
                <a:cs typeface="B Lotus" pitchFamily="2" charset="-78"/>
              </a:rPr>
              <a:t>نظارت اساسا یک </a:t>
            </a:r>
            <a:r>
              <a:rPr lang="fa-IR" sz="2100" dirty="0" smtClean="0">
                <a:solidFill>
                  <a:srgbClr val="00B0F0"/>
                </a:solidFill>
                <a:cs typeface="B Lotus" pitchFamily="2" charset="-78"/>
              </a:rPr>
              <a:t>فعالیت سیاسی </a:t>
            </a:r>
            <a:r>
              <a:rPr lang="fa-IR" sz="2100" dirty="0" smtClean="0">
                <a:cs typeface="B Lotus" pitchFamily="2" charset="-78"/>
              </a:rPr>
              <a:t>میباشد که به قصد </a:t>
            </a:r>
            <a:r>
              <a:rPr lang="fa-IR" sz="2100" dirty="0" smtClean="0">
                <a:solidFill>
                  <a:srgbClr val="00B0F0"/>
                </a:solidFill>
                <a:cs typeface="B Lotus" pitchFamily="2" charset="-78"/>
              </a:rPr>
              <a:t>تامین منافع عمومی </a:t>
            </a:r>
            <a:r>
              <a:rPr lang="fa-IR" sz="2100" dirty="0" smtClean="0">
                <a:cs typeface="B Lotus" pitchFamily="2" charset="-78"/>
              </a:rPr>
              <a:t>انجام می شود.</a:t>
            </a:r>
          </a:p>
          <a:p>
            <a:pPr algn="just"/>
            <a:endParaRPr lang="fa-IR" sz="2100" dirty="0" smtClean="0">
              <a:cs typeface="B Lotus" pitchFamily="2" charset="-78"/>
            </a:endParaRPr>
          </a:p>
          <a:p>
            <a:pPr algn="just"/>
            <a:r>
              <a:rPr lang="fa-IR" sz="2100" dirty="0" smtClean="0">
                <a:cs typeface="B Lotus" pitchFamily="2" charset="-78"/>
              </a:rPr>
              <a:t>با توجه به </a:t>
            </a:r>
            <a:r>
              <a:rPr lang="fa-IR" sz="2100" dirty="0" smtClean="0">
                <a:solidFill>
                  <a:srgbClr val="00B0F0"/>
                </a:solidFill>
                <a:cs typeface="B Lotus" pitchFamily="2" charset="-78"/>
              </a:rPr>
              <a:t>قاعده ی غیر ممکن</a:t>
            </a:r>
            <a:r>
              <a:rPr lang="fa-IR" sz="2100" dirty="0" smtClean="0">
                <a:cs typeface="B Lotus" pitchFamily="2" charset="-78"/>
              </a:rPr>
              <a:t> بودن ضابطه ای برای تعیین اینکه چه سیاستی منافع عمومی را حداکثر می سازد وجود ندارد.</a:t>
            </a:r>
          </a:p>
          <a:p>
            <a:pPr algn="just"/>
            <a:endParaRPr lang="fa-IR" sz="2100" dirty="0" smtClean="0">
              <a:cs typeface="B Lotus" pitchFamily="2" charset="-78"/>
            </a:endParaRPr>
          </a:p>
          <a:p>
            <a:pPr algn="just"/>
            <a:r>
              <a:rPr lang="fa-IR" sz="2100" dirty="0" smtClean="0">
                <a:cs typeface="B Lotus" pitchFamily="2" charset="-78"/>
              </a:rPr>
              <a:t>بنا براین راهی برای تعیین نظارت بهینه بر حسابداری وجود نداشته و این نظارت نتیجه فرایندی است که  درست به اندازه ی جنبه ی اقتصادی خود جنبه ی سیاسی هم دارد.</a:t>
            </a:r>
            <a:endParaRPr lang="en-US" sz="2100" dirty="0">
              <a:cs typeface="B Lotus" pitchFamily="2" charset="-7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838201"/>
            <a:ext cx="7315200" cy="609599"/>
          </a:xfrm>
        </p:spPr>
        <p:txBody>
          <a:bodyPr>
            <a:normAutofit fontScale="90000"/>
          </a:bodyPr>
          <a:lstStyle/>
          <a:p>
            <a:pPr algn="just"/>
            <a:r>
              <a:rPr lang="fa-IR" sz="2700" dirty="0" smtClean="0">
                <a:cs typeface="B Titr" pitchFamily="2" charset="-78"/>
              </a:rPr>
              <a:t>ماهیت</a:t>
            </a:r>
            <a:r>
              <a:rPr lang="fa-IR" dirty="0" smtClean="0"/>
              <a:t> </a:t>
            </a:r>
            <a:r>
              <a:rPr lang="fa-IR" sz="2700" dirty="0" smtClean="0">
                <a:cs typeface="B Titr" pitchFamily="2" charset="-78"/>
              </a:rPr>
              <a:t>سیاسی نظارت:</a:t>
            </a:r>
            <a:endParaRPr lang="en-US" sz="2700" dirty="0">
              <a:cs typeface="B Titr" pitchFamily="2" charset="-78"/>
            </a:endParaRPr>
          </a:p>
        </p:txBody>
      </p:sp>
      <p:sp>
        <p:nvSpPr>
          <p:cNvPr id="3" name="Content Placeholder 2"/>
          <p:cNvSpPr>
            <a:spLocks noGrp="1"/>
          </p:cNvSpPr>
          <p:nvPr>
            <p:ph idx="1"/>
          </p:nvPr>
        </p:nvSpPr>
        <p:spPr>
          <a:xfrm>
            <a:off x="685800" y="1524000"/>
            <a:ext cx="7848600" cy="4724399"/>
          </a:xfrm>
          <a:ln>
            <a:noFill/>
          </a:ln>
        </p:spPr>
        <p:txBody>
          <a:bodyPr/>
          <a:lstStyle/>
          <a:p>
            <a:pPr marL="45720" indent="0" algn="just">
              <a:buNone/>
            </a:pPr>
            <a:endParaRPr lang="fa-IR" sz="2100" dirty="0" smtClean="0">
              <a:cs typeface="B Lotus" pitchFamily="2" charset="-78"/>
            </a:endParaRPr>
          </a:p>
          <a:p>
            <a:pPr algn="just"/>
            <a:r>
              <a:rPr lang="fa-IR" sz="2100" dirty="0" smtClean="0">
                <a:cs typeface="B Lotus" pitchFamily="2" charset="-78"/>
              </a:rPr>
              <a:t>در سایه وجود دموکراسی،فرایند تدوین  به بخش مهمی از فرایند نظارت تبدیل میشود.منظور از فرایند تدوین این است که  نهاد نظارتی به دنبال دادن فرصت عرض اندام به تمام افراد درگیر است.که این امر در حفظ مشروعت فرایند نظارت نقش موثری دارد.</a:t>
            </a:r>
          </a:p>
          <a:p>
            <a:pPr algn="just"/>
            <a:endParaRPr lang="fa-IR" sz="2100" dirty="0" smtClean="0">
              <a:cs typeface="B Lotus" pitchFamily="2" charset="-78"/>
            </a:endParaRPr>
          </a:p>
          <a:p>
            <a:pPr algn="just"/>
            <a:r>
              <a:rPr lang="fa-IR" sz="2100" dirty="0" smtClean="0">
                <a:cs typeface="B Lotus" pitchFamily="2" charset="-78"/>
              </a:rPr>
              <a:t>در نتیجه میتوان دریافت که </a:t>
            </a:r>
            <a:r>
              <a:rPr lang="fa-IR" sz="2100" dirty="0" smtClean="0">
                <a:solidFill>
                  <a:srgbClr val="FFC000"/>
                </a:solidFill>
                <a:cs typeface="B Lotus" pitchFamily="2" charset="-78"/>
              </a:rPr>
              <a:t>فرایند تدوین </a:t>
            </a:r>
            <a:r>
              <a:rPr lang="fa-IR" sz="2100" dirty="0" smtClean="0">
                <a:cs typeface="B Lotus" pitchFamily="2" charset="-78"/>
              </a:rPr>
              <a:t>برای </a:t>
            </a:r>
            <a:r>
              <a:rPr lang="fa-IR" sz="2100" dirty="0" smtClean="0">
                <a:solidFill>
                  <a:srgbClr val="FFC000"/>
                </a:solidFill>
                <a:cs typeface="B Lotus" pitchFamily="2" charset="-78"/>
              </a:rPr>
              <a:t>بقای سیاسی </a:t>
            </a:r>
            <a:r>
              <a:rPr lang="fa-IR" sz="2100" dirty="0" smtClean="0">
                <a:cs typeface="B Lotus" pitchFamily="2" charset="-78"/>
              </a:rPr>
              <a:t>یک نهاد ضروری بوده و شالوده ی ماندگاری یک نهاد </a:t>
            </a:r>
            <a:r>
              <a:rPr lang="fa-IR" sz="2100" dirty="0" smtClean="0">
                <a:solidFill>
                  <a:srgbClr val="FFC000"/>
                </a:solidFill>
                <a:cs typeface="B Lotus" pitchFamily="2" charset="-78"/>
              </a:rPr>
              <a:t>ساختار سیاسی </a:t>
            </a:r>
            <a:r>
              <a:rPr lang="fa-IR" sz="2100" dirty="0" smtClean="0">
                <a:cs typeface="B Lotus" pitchFamily="2" charset="-78"/>
              </a:rPr>
              <a:t>ان می باشد.</a:t>
            </a:r>
          </a:p>
          <a:p>
            <a:pPr algn="just"/>
            <a:endParaRPr lang="fa-IR" sz="2100" dirty="0" smtClean="0">
              <a:cs typeface="B Lotus" pitchFamily="2" charset="-78"/>
            </a:endParaRPr>
          </a:p>
          <a:p>
            <a:pPr algn="just"/>
            <a:r>
              <a:rPr lang="fa-IR" sz="2100" dirty="0" smtClean="0">
                <a:cs typeface="B Lotus" pitchFamily="2" charset="-78"/>
              </a:rPr>
              <a:t>برخی بر این باورند که سیاست گذاری برای حسابداری باید بی طرف و غیر سیاسی باشد در حالی که سیاست حسابداری به واسطه ی ماهیت مذاکره ای ان به ناچار سیاسی است.</a:t>
            </a:r>
          </a:p>
          <a:p>
            <a:pPr algn="just"/>
            <a:endParaRPr lang="en-US"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1"/>
            <a:ext cx="7315200" cy="761999"/>
          </a:xfrm>
        </p:spPr>
        <p:txBody>
          <a:bodyPr/>
          <a:lstStyle/>
          <a:p>
            <a:pPr algn="r"/>
            <a:r>
              <a:rPr lang="fa-IR" sz="2400" dirty="0" smtClean="0">
                <a:solidFill>
                  <a:srgbClr val="FF8600"/>
                </a:solidFill>
                <a:cs typeface="B Titr" pitchFamily="2" charset="-78"/>
              </a:rPr>
              <a:t>ماهیت</a:t>
            </a:r>
            <a:r>
              <a:rPr lang="fa-IR" sz="3600" dirty="0" smtClean="0">
                <a:solidFill>
                  <a:srgbClr val="FF8600"/>
                </a:solidFill>
              </a:rPr>
              <a:t> </a:t>
            </a:r>
            <a:r>
              <a:rPr lang="fa-IR" sz="2400" dirty="0" smtClean="0">
                <a:solidFill>
                  <a:srgbClr val="FF8600"/>
                </a:solidFill>
                <a:cs typeface="B Titr" pitchFamily="2" charset="-78"/>
              </a:rPr>
              <a:t>سیاسی نظارت</a:t>
            </a:r>
            <a:endParaRPr lang="en-US" dirty="0"/>
          </a:p>
        </p:txBody>
      </p:sp>
      <p:sp>
        <p:nvSpPr>
          <p:cNvPr id="3" name="Content Placeholder 2"/>
          <p:cNvSpPr>
            <a:spLocks noGrp="1"/>
          </p:cNvSpPr>
          <p:nvPr>
            <p:ph idx="1"/>
          </p:nvPr>
        </p:nvSpPr>
        <p:spPr>
          <a:xfrm>
            <a:off x="914400" y="1447801"/>
            <a:ext cx="7315200" cy="4572000"/>
          </a:xfrm>
          <a:ln>
            <a:noFill/>
          </a:ln>
        </p:spPr>
        <p:txBody>
          <a:bodyPr>
            <a:normAutofit lnSpcReduction="10000"/>
          </a:bodyPr>
          <a:lstStyle/>
          <a:p>
            <a:endParaRPr lang="fa-IR" sz="2100" dirty="0" smtClean="0">
              <a:cs typeface="B Lotus" pitchFamily="2" charset="-78"/>
            </a:endParaRPr>
          </a:p>
          <a:p>
            <a:r>
              <a:rPr lang="fa-IR" sz="2100" b="1" u="sng" dirty="0" smtClean="0">
                <a:cs typeface="B Lotus" pitchFamily="2" charset="-78"/>
              </a:rPr>
              <a:t>ناتوانی ناشی از دموکراسی (آرو)</a:t>
            </a:r>
          </a:p>
          <a:p>
            <a:pPr algn="just"/>
            <a:endParaRPr lang="fa-IR" sz="2100" dirty="0" smtClean="0">
              <a:cs typeface="B Lotus" pitchFamily="2" charset="-78"/>
            </a:endParaRPr>
          </a:p>
          <a:p>
            <a:pPr algn="just">
              <a:buNone/>
            </a:pPr>
            <a:r>
              <a:rPr lang="fa-IR" sz="2100" dirty="0" smtClean="0">
                <a:cs typeface="B Lotus" pitchFamily="2" charset="-78"/>
              </a:rPr>
              <a:t>   از نگاه سیستم قانونی ،تصمیم گیری در پرتو فرایند تدوین بسیار آهسته است که البته این ماهیت هرگونه سیاست گذاری مبتنی بر دموکراسی است.سیاست گذاری در سیستم مبتنی بر فرایند تدوین گرچه آهسته است اما </a:t>
            </a:r>
            <a:r>
              <a:rPr lang="fa-IR" sz="2100" dirty="0" smtClean="0">
                <a:solidFill>
                  <a:srgbClr val="FFFF00"/>
                </a:solidFill>
                <a:cs typeface="B Lotus" pitchFamily="2" charset="-78"/>
              </a:rPr>
              <a:t>مهم دستیابی به توافق نظر است که بر کل فرایند مشروعیت دارد.</a:t>
            </a:r>
          </a:p>
          <a:p>
            <a:pPr>
              <a:buNone/>
            </a:pPr>
            <a:endParaRPr lang="fa-IR" sz="2100" dirty="0" smtClean="0">
              <a:cs typeface="B Lotus" pitchFamily="2" charset="-78"/>
            </a:endParaRPr>
          </a:p>
          <a:p>
            <a:endParaRPr lang="fa-IR" sz="2100" dirty="0" smtClean="0">
              <a:cs typeface="B Lotus" pitchFamily="2" charset="-78"/>
            </a:endParaRPr>
          </a:p>
          <a:p>
            <a:pPr>
              <a:buNone/>
            </a:pPr>
            <a:r>
              <a:rPr lang="fa-IR" sz="2100" dirty="0" smtClean="0">
                <a:cs typeface="B Lotus" pitchFamily="2" charset="-78"/>
              </a:rPr>
              <a:t>                                               پرهزینه بودن تدوین استاندارد</a:t>
            </a:r>
            <a:r>
              <a:rPr lang="en-US" sz="2100" dirty="0" smtClean="0">
                <a:cs typeface="B Lotus" pitchFamily="2" charset="-78"/>
              </a:rPr>
              <a:t> </a:t>
            </a:r>
            <a:r>
              <a:rPr lang="fa-IR" sz="2100" dirty="0" smtClean="0">
                <a:cs typeface="B Lotus" pitchFamily="2" charset="-78"/>
              </a:rPr>
              <a:t>ها                   مشکلات </a:t>
            </a:r>
            <a:r>
              <a:rPr lang="en-US" sz="2100" dirty="0" smtClean="0">
                <a:cs typeface="B Lotus" pitchFamily="2" charset="-78"/>
              </a:rPr>
              <a:t>FASB</a:t>
            </a:r>
            <a:r>
              <a:rPr lang="fa-IR" sz="2100" dirty="0" smtClean="0">
                <a:cs typeface="B Lotus" pitchFamily="2" charset="-78"/>
              </a:rPr>
              <a:t> ناشی از </a:t>
            </a:r>
            <a:endParaRPr lang="en-US" sz="2100" dirty="0" smtClean="0">
              <a:cs typeface="B Lotus" pitchFamily="2" charset="-78"/>
            </a:endParaRPr>
          </a:p>
          <a:p>
            <a:pPr>
              <a:buNone/>
            </a:pPr>
            <a:r>
              <a:rPr lang="fa-IR" sz="2100" dirty="0" smtClean="0">
                <a:cs typeface="B Lotus" pitchFamily="2" charset="-78"/>
              </a:rPr>
              <a:t>                                              غیر قابل فهم بودن آنها                     </a:t>
            </a:r>
          </a:p>
          <a:p>
            <a:pPr>
              <a:buNone/>
            </a:pPr>
            <a:r>
              <a:rPr lang="fa-IR" sz="2100" dirty="0" smtClean="0">
                <a:cs typeface="B Lotus" pitchFamily="2" charset="-78"/>
              </a:rPr>
              <a:t>                                               </a:t>
            </a:r>
          </a:p>
        </p:txBody>
      </p:sp>
      <p:cxnSp>
        <p:nvCxnSpPr>
          <p:cNvPr id="27" name="Straight Arrow Connector 26"/>
          <p:cNvCxnSpPr/>
          <p:nvPr/>
        </p:nvCxnSpPr>
        <p:spPr>
          <a:xfrm flipH="1" flipV="1">
            <a:off x="5105400" y="4724400"/>
            <a:ext cx="609600" cy="22860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5181600" y="4953000"/>
            <a:ext cx="533400" cy="30480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762000"/>
            <a:ext cx="7315200" cy="609599"/>
          </a:xfrm>
          <a:ln>
            <a:noFill/>
          </a:ln>
        </p:spPr>
        <p:txBody>
          <a:bodyPr>
            <a:normAutofit/>
          </a:bodyPr>
          <a:lstStyle/>
          <a:p>
            <a:pPr algn="r"/>
            <a:r>
              <a:rPr lang="fa-IR" sz="2400" dirty="0" smtClean="0">
                <a:cs typeface="B Titr" pitchFamily="2" charset="-78"/>
              </a:rPr>
              <a:t>رفتار نظارتی:</a:t>
            </a:r>
            <a:endParaRPr lang="en-US" sz="2400" dirty="0">
              <a:cs typeface="B Titr" pitchFamily="2" charset="-78"/>
            </a:endParaRPr>
          </a:p>
        </p:txBody>
      </p:sp>
      <p:sp>
        <p:nvSpPr>
          <p:cNvPr id="3" name="Content Placeholder 2"/>
          <p:cNvSpPr>
            <a:spLocks noGrp="1"/>
          </p:cNvSpPr>
          <p:nvPr>
            <p:ph idx="1"/>
          </p:nvPr>
        </p:nvSpPr>
        <p:spPr>
          <a:xfrm>
            <a:off x="762000" y="1447800"/>
            <a:ext cx="7467600" cy="4937761"/>
          </a:xfrm>
          <a:ln>
            <a:noFill/>
          </a:ln>
        </p:spPr>
        <p:txBody>
          <a:bodyPr>
            <a:normAutofit/>
          </a:bodyPr>
          <a:lstStyle/>
          <a:p>
            <a:pPr marL="45720" indent="0" algn="just">
              <a:buNone/>
            </a:pPr>
            <a:r>
              <a:rPr lang="fa-IR" sz="2100" dirty="0" smtClean="0">
                <a:cs typeface="B Lotus" pitchFamily="2" charset="-78"/>
              </a:rPr>
              <a:t>شامل تئوری گرفتار شدن و تئوری چزخه ی عمر بوده و هر دو گروه اذعان دارند که گروه تحت نظارت به تدریج شروع به استفاده از فرایند نظارت برای ارتقاء منافع شخصی خود هستند که در این صورت فرایند نظارت گرفتار (اسیر دست دیگران ) به نظر میرسد.</a:t>
            </a:r>
          </a:p>
          <a:p>
            <a:pPr algn="just"/>
            <a:endParaRPr lang="fa-IR" sz="2100" dirty="0" smtClean="0">
              <a:cs typeface="B Lotus" pitchFamily="2" charset="-78"/>
            </a:endParaRPr>
          </a:p>
          <a:p>
            <a:pPr marL="45720" indent="0" algn="just">
              <a:buNone/>
            </a:pPr>
            <a:r>
              <a:rPr lang="fa-IR" sz="2100" b="1" dirty="0" smtClean="0">
                <a:cs typeface="B Lotus" pitchFamily="2" charset="-78"/>
              </a:rPr>
              <a:t>تئوری چرخه ی عمر:</a:t>
            </a:r>
          </a:p>
          <a:p>
            <a:pPr algn="just"/>
            <a:r>
              <a:rPr lang="fa-IR" sz="2100" dirty="0" smtClean="0">
                <a:cs typeface="B Lotus" pitchFamily="2" charset="-78"/>
              </a:rPr>
              <a:t>یک نهاد نظارتی مراحل معینی را طی میکند، هرچند این مراحل از منافع عمومی آغاز می شود.اما نظارت متعاقبا به ابزاری برای حفاظت از گروه تحت نظارت بدل می شود.</a:t>
            </a:r>
          </a:p>
          <a:p>
            <a:pPr algn="just"/>
            <a:endParaRPr lang="fa-IR" sz="2100" dirty="0" smtClean="0">
              <a:cs typeface="B Lotus" pitchFamily="2" charset="-78"/>
            </a:endParaRPr>
          </a:p>
          <a:p>
            <a:pPr marL="45720" indent="0" algn="just">
              <a:buNone/>
            </a:pPr>
            <a:r>
              <a:rPr lang="fa-IR" sz="2100" b="1" dirty="0" smtClean="0">
                <a:cs typeface="B Lotus" pitchFamily="2" charset="-78"/>
              </a:rPr>
              <a:t>تئوری گرفتار شدن:</a:t>
            </a:r>
          </a:p>
          <a:p>
            <a:pPr algn="just"/>
            <a:r>
              <a:rPr lang="fa-IR" sz="2100" dirty="0" smtClean="0">
                <a:cs typeface="B Lotus" pitchFamily="2" charset="-78"/>
              </a:rPr>
              <a:t>کنگره ی امریکا از سال 1976 تا 1978 به بررسی این ادعا که نظارت بر حسابداری گرفتار هشت موسسه بزرگ حسابرسی است پرداخت </a:t>
            </a:r>
            <a:r>
              <a:rPr lang="fa-IR" dirty="0" smtClean="0">
                <a:cs typeface="B Lotus" pitchFamily="2" charset="-78"/>
              </a:rPr>
              <a:t>.</a:t>
            </a:r>
          </a:p>
          <a:p>
            <a:pPr algn="just"/>
            <a:endParaRPr lang="en-US"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1"/>
            <a:ext cx="7315200" cy="838200"/>
          </a:xfrm>
        </p:spPr>
        <p:txBody>
          <a:bodyPr/>
          <a:lstStyle/>
          <a:p>
            <a:pPr algn="r"/>
            <a:r>
              <a:rPr lang="fa-IR" sz="2400" dirty="0" smtClean="0">
                <a:solidFill>
                  <a:srgbClr val="FF8600"/>
                </a:solidFill>
                <a:cs typeface="B Titr" pitchFamily="2" charset="-78"/>
              </a:rPr>
              <a:t>رفتار نظارتی:</a:t>
            </a:r>
            <a:endParaRPr lang="en-US" dirty="0"/>
          </a:p>
        </p:txBody>
      </p:sp>
      <p:sp>
        <p:nvSpPr>
          <p:cNvPr id="3" name="Content Placeholder 2"/>
          <p:cNvSpPr>
            <a:spLocks noGrp="1"/>
          </p:cNvSpPr>
          <p:nvPr>
            <p:ph idx="1"/>
          </p:nvPr>
        </p:nvSpPr>
        <p:spPr>
          <a:xfrm>
            <a:off x="685800" y="1524000"/>
            <a:ext cx="7543800" cy="4648200"/>
          </a:xfrm>
          <a:ln>
            <a:noFill/>
          </a:ln>
        </p:spPr>
        <p:txBody>
          <a:bodyPr>
            <a:normAutofit/>
          </a:bodyPr>
          <a:lstStyle/>
          <a:p>
            <a:pPr algn="just"/>
            <a:endParaRPr lang="en-US" sz="2100" dirty="0" smtClean="0">
              <a:cs typeface="B Lotus" pitchFamily="2" charset="-78"/>
            </a:endParaRPr>
          </a:p>
          <a:p>
            <a:pPr algn="just"/>
            <a:r>
              <a:rPr lang="fa-IR" sz="2100" dirty="0" smtClean="0">
                <a:cs typeface="B Lotus" pitchFamily="2" charset="-78"/>
              </a:rPr>
              <a:t>قبل از </a:t>
            </a:r>
            <a:r>
              <a:rPr lang="en-US" sz="2100" dirty="0" smtClean="0">
                <a:cs typeface="B Lotus" pitchFamily="2" charset="-78"/>
              </a:rPr>
              <a:t>FASB</a:t>
            </a:r>
            <a:r>
              <a:rPr lang="fa-IR" sz="2100" dirty="0" smtClean="0">
                <a:cs typeface="B Lotus" pitchFamily="2" charset="-78"/>
              </a:rPr>
              <a:t> ، نظارت بر حسابداری عمدتا توسط کمیته های فرعی </a:t>
            </a:r>
            <a:r>
              <a:rPr lang="en-US" sz="2100" dirty="0" smtClean="0">
                <a:cs typeface="B Lotus" pitchFamily="2" charset="-78"/>
              </a:rPr>
              <a:t>AICPA</a:t>
            </a:r>
            <a:r>
              <a:rPr lang="fa-IR" sz="2100" dirty="0" smtClean="0">
                <a:cs typeface="B Lotus" pitchFamily="2" charset="-78"/>
              </a:rPr>
              <a:t> که شدیدا تحت تاثیر هشت موسسه بزرگ حسابرسی بودند انجام می شد .</a:t>
            </a:r>
            <a:endParaRPr lang="en-US" sz="2100" dirty="0" smtClean="0">
              <a:cs typeface="B Lotus" pitchFamily="2" charset="-78"/>
            </a:endParaRPr>
          </a:p>
          <a:p>
            <a:pPr algn="just"/>
            <a:endParaRPr lang="fa-IR" sz="2100" dirty="0" smtClean="0">
              <a:cs typeface="B Lotus" pitchFamily="2" charset="-78"/>
            </a:endParaRPr>
          </a:p>
          <a:p>
            <a:pPr algn="just"/>
            <a:r>
              <a:rPr lang="fa-IR" sz="2100" dirty="0" smtClean="0">
                <a:cs typeface="B Lotus" pitchFamily="2" charset="-78"/>
              </a:rPr>
              <a:t>اما به دنبال مستقل بودن </a:t>
            </a:r>
            <a:r>
              <a:rPr lang="en-US" sz="2100" dirty="0" smtClean="0">
                <a:cs typeface="B Lotus" pitchFamily="2" charset="-78"/>
              </a:rPr>
              <a:t>FASB</a:t>
            </a:r>
            <a:r>
              <a:rPr lang="fa-IR" sz="2100" dirty="0" smtClean="0">
                <a:cs typeface="B Lotus" pitchFamily="2" charset="-78"/>
              </a:rPr>
              <a:t> ، </a:t>
            </a:r>
            <a:r>
              <a:rPr lang="fa-IR" sz="2100" dirty="0" smtClean="0">
                <a:solidFill>
                  <a:srgbClr val="FFFF00"/>
                </a:solidFill>
                <a:cs typeface="B Lotus" pitchFamily="2" charset="-78"/>
              </a:rPr>
              <a:t>تئوری گرفتار شدن </a:t>
            </a:r>
            <a:r>
              <a:rPr lang="fa-IR" sz="2100" dirty="0" smtClean="0">
                <a:cs typeface="B Lotus" pitchFamily="2" charset="-78"/>
              </a:rPr>
              <a:t>، حداقل بخشی از اعتبار خود را از دست داده است.</a:t>
            </a:r>
          </a:p>
          <a:p>
            <a:pPr algn="just"/>
            <a:endParaRPr lang="fa-IR" sz="2100" dirty="0" smtClean="0">
              <a:cs typeface="B Lotus" pitchFamily="2" charset="-78"/>
            </a:endParaRPr>
          </a:p>
          <a:p>
            <a:pPr algn="just"/>
            <a:r>
              <a:rPr lang="fa-IR" sz="2100" dirty="0" smtClean="0">
                <a:solidFill>
                  <a:srgbClr val="FFFF00"/>
                </a:solidFill>
                <a:cs typeface="B Lotus" pitchFamily="2" charset="-78"/>
              </a:rPr>
              <a:t>تئوری گرفتار شدن </a:t>
            </a:r>
            <a:r>
              <a:rPr lang="fa-IR" sz="2100" dirty="0" smtClean="0">
                <a:cs typeface="B Lotus" pitchFamily="2" charset="-78"/>
              </a:rPr>
              <a:t>و </a:t>
            </a:r>
            <a:r>
              <a:rPr lang="fa-IR" sz="2100" dirty="0" smtClean="0">
                <a:solidFill>
                  <a:srgbClr val="FFFF00"/>
                </a:solidFill>
                <a:cs typeface="B Lotus" pitchFamily="2" charset="-78"/>
              </a:rPr>
              <a:t>تئوری چرخه ی عمر</a:t>
            </a:r>
            <a:r>
              <a:rPr lang="fa-IR" sz="2100" dirty="0" smtClean="0">
                <a:cs typeface="B Lotus" pitchFamily="2" charset="-78"/>
              </a:rPr>
              <a:t>،هر دو در مورد نظارت بر حسابداری کاربرد دارند.</a:t>
            </a:r>
            <a:endParaRPr lang="en-US" sz="2100" dirty="0">
              <a:cs typeface="B Lotus" pitchFamily="2" charset="-78"/>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85801"/>
            <a:ext cx="7315200" cy="685799"/>
          </a:xfrm>
        </p:spPr>
        <p:txBody>
          <a:bodyPr>
            <a:normAutofit/>
          </a:bodyPr>
          <a:lstStyle/>
          <a:p>
            <a:pPr algn="r"/>
            <a:r>
              <a:rPr lang="fa-IR" sz="2400" dirty="0" smtClean="0">
                <a:solidFill>
                  <a:srgbClr val="FF0000"/>
                </a:solidFill>
                <a:cs typeface="B Titr" pitchFamily="2" charset="-78"/>
              </a:rPr>
              <a:t>رفتار شرکت ها</a:t>
            </a:r>
            <a:r>
              <a:rPr lang="fa-IR" sz="2400" dirty="0" smtClean="0">
                <a:cs typeface="B Titr" pitchFamily="2" charset="-78"/>
              </a:rPr>
              <a:t>،حسابرسان و مفت سواران:</a:t>
            </a:r>
            <a:endParaRPr lang="en-US" sz="2400" dirty="0">
              <a:cs typeface="B Titr" pitchFamily="2" charset="-78"/>
            </a:endParaRPr>
          </a:p>
        </p:txBody>
      </p:sp>
      <p:sp>
        <p:nvSpPr>
          <p:cNvPr id="3" name="Content Placeholder 2"/>
          <p:cNvSpPr>
            <a:spLocks noGrp="1"/>
          </p:cNvSpPr>
          <p:nvPr>
            <p:ph idx="1"/>
          </p:nvPr>
        </p:nvSpPr>
        <p:spPr>
          <a:xfrm>
            <a:off x="914400" y="1524000"/>
            <a:ext cx="7315200" cy="4632960"/>
          </a:xfrm>
          <a:ln>
            <a:noFill/>
          </a:ln>
        </p:spPr>
        <p:txBody>
          <a:bodyPr/>
          <a:lstStyle/>
          <a:p>
            <a:pPr marL="45720" indent="0" algn="just">
              <a:buNone/>
            </a:pPr>
            <a:r>
              <a:rPr lang="fa-IR" b="1" dirty="0" smtClean="0">
                <a:cs typeface="B Lotus" pitchFamily="2" charset="-78"/>
              </a:rPr>
              <a:t>واکنش مدیران نسبت به استانداردهای نظارتی پیشنهادی</a:t>
            </a:r>
          </a:p>
          <a:p>
            <a:pPr algn="just"/>
            <a:endParaRPr lang="fa-IR" dirty="0" smtClean="0">
              <a:cs typeface="B Lotus" pitchFamily="2" charset="-78"/>
            </a:endParaRPr>
          </a:p>
          <a:p>
            <a:pPr algn="just">
              <a:buFont typeface="Wingdings" pitchFamily="2" charset="2"/>
              <a:buChar char="ü"/>
            </a:pPr>
            <a:r>
              <a:rPr lang="fa-IR" dirty="0" smtClean="0">
                <a:cs typeface="B Lotus" pitchFamily="2" charset="-78"/>
              </a:rPr>
              <a:t> نظارت بر حسابداری به هر شکلی که باشد مبلغی بهای تولید را به شرکتها تحمیل میکند.                              مدیران                                مدیران مخالف با این گونه سیاست ها هستند.</a:t>
            </a:r>
          </a:p>
          <a:p>
            <a:pPr algn="just">
              <a:buFont typeface="Wingdings" pitchFamily="2" charset="2"/>
              <a:buChar char="ü"/>
            </a:pPr>
            <a:endParaRPr lang="fa-IR" dirty="0" smtClean="0">
              <a:cs typeface="B Lotus" pitchFamily="2" charset="-78"/>
            </a:endParaRPr>
          </a:p>
          <a:p>
            <a:pPr algn="just">
              <a:buFont typeface="Wingdings" pitchFamily="2" charset="2"/>
              <a:buChar char="ü"/>
            </a:pPr>
            <a:r>
              <a:rPr lang="fa-IR" dirty="0" smtClean="0">
                <a:cs typeface="B Lotus" pitchFamily="2" charset="-78"/>
              </a:rPr>
              <a:t>برخی قوائد ممکن است منجر به افزایش سود گزارش شده ی شرکتها شود که مدیران  دید گاههای متفاوتی نسبت به این موضوع دارند.</a:t>
            </a:r>
          </a:p>
          <a:p>
            <a:pPr algn="just">
              <a:buNone/>
            </a:pPr>
            <a:r>
              <a:rPr lang="fa-IR" dirty="0" smtClean="0">
                <a:cs typeface="B Lotus" pitchFamily="2" charset="-78"/>
              </a:rPr>
              <a:t>                                                                            </a:t>
            </a:r>
            <a:r>
              <a:rPr lang="en-US" dirty="0" smtClean="0">
                <a:cs typeface="B Lotus" pitchFamily="2" charset="-78"/>
              </a:rPr>
              <a:t>   </a:t>
            </a:r>
            <a:r>
              <a:rPr lang="fa-IR" dirty="0" smtClean="0">
                <a:cs typeface="B Lotus" pitchFamily="2" charset="-78"/>
              </a:rPr>
              <a:t>موافق                                   </a:t>
            </a:r>
          </a:p>
          <a:p>
            <a:pPr algn="just">
              <a:buNone/>
            </a:pPr>
            <a:r>
              <a:rPr lang="fa-IR" dirty="0" smtClean="0">
                <a:cs typeface="B Lotus" pitchFamily="2" charset="-78"/>
              </a:rPr>
              <a:t>                                                                                                                                   </a:t>
            </a:r>
          </a:p>
          <a:p>
            <a:pPr algn="just">
              <a:buNone/>
            </a:pPr>
            <a:r>
              <a:rPr lang="fa-IR" dirty="0" smtClean="0">
                <a:cs typeface="B Lotus" pitchFamily="2" charset="-78"/>
              </a:rPr>
              <a:t>                                                                     </a:t>
            </a:r>
            <a:r>
              <a:rPr lang="en-US" dirty="0" smtClean="0">
                <a:cs typeface="B Lotus" pitchFamily="2" charset="-78"/>
              </a:rPr>
              <a:t>  </a:t>
            </a:r>
            <a:r>
              <a:rPr lang="fa-IR" dirty="0" smtClean="0">
                <a:cs typeface="B Lotus" pitchFamily="2" charset="-78"/>
              </a:rPr>
              <a:t>مخالف                                         </a:t>
            </a:r>
          </a:p>
          <a:p>
            <a:pPr algn="just">
              <a:buNone/>
            </a:pPr>
            <a:endParaRPr lang="fa-IR" dirty="0" smtClean="0">
              <a:cs typeface="B Lotus" pitchFamily="2" charset="-78"/>
            </a:endParaRPr>
          </a:p>
          <a:p>
            <a:pPr algn="just">
              <a:buNone/>
            </a:pPr>
            <a:r>
              <a:rPr lang="fa-IR" b="1" dirty="0" smtClean="0">
                <a:cs typeface="B Lotus" pitchFamily="2" charset="-78"/>
              </a:rPr>
              <a:t>بنا براین مدیران واکنش های متفاوت نسبت به سیاست های حسابداری پیشنهادی دارند</a:t>
            </a:r>
            <a:r>
              <a:rPr lang="fa-IR" b="1" dirty="0" smtClean="0">
                <a:cs typeface="B Zar" pitchFamily="2" charset="-78"/>
              </a:rPr>
              <a:t>.</a:t>
            </a:r>
            <a:endParaRPr lang="en-US" b="1" dirty="0">
              <a:cs typeface="B Zar" pitchFamily="2" charset="-78"/>
            </a:endParaRPr>
          </a:p>
        </p:txBody>
      </p:sp>
      <p:cxnSp>
        <p:nvCxnSpPr>
          <p:cNvPr id="5" name="Straight Arrow Connector 4"/>
          <p:cNvCxnSpPr/>
          <p:nvPr/>
        </p:nvCxnSpPr>
        <p:spPr>
          <a:xfrm flipH="1">
            <a:off x="5410200" y="2895600"/>
            <a:ext cx="1905000" cy="0"/>
          </a:xfrm>
          <a:prstGeom prst="straightConnector1">
            <a:avLst/>
          </a:prstGeom>
          <a:ln>
            <a:solidFill>
              <a:srgbClr val="00B0F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flipH="1">
            <a:off x="3124200" y="3962400"/>
            <a:ext cx="1066800" cy="22860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H="1">
            <a:off x="3657600" y="3962400"/>
            <a:ext cx="533400" cy="914400"/>
          </a:xfrm>
          <a:prstGeom prst="straightConnector1">
            <a:avLst/>
          </a:prstGeom>
          <a:ln>
            <a:solidFill>
              <a:schemeClr val="tx2"/>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1"/>
            <a:ext cx="7315200" cy="609599"/>
          </a:xfrm>
        </p:spPr>
        <p:txBody>
          <a:bodyPr>
            <a:normAutofit/>
          </a:bodyPr>
          <a:lstStyle/>
          <a:p>
            <a:pPr algn="r"/>
            <a:r>
              <a:rPr lang="fa-IR" sz="2400" dirty="0" smtClean="0">
                <a:cs typeface="B Titr" pitchFamily="2" charset="-78"/>
              </a:rPr>
              <a:t>رفتار شرکت ها،</a:t>
            </a:r>
            <a:r>
              <a:rPr lang="fa-IR" sz="2400" dirty="0" smtClean="0">
                <a:solidFill>
                  <a:srgbClr val="FF0000"/>
                </a:solidFill>
                <a:cs typeface="B Titr" pitchFamily="2" charset="-78"/>
              </a:rPr>
              <a:t>حسابرسان</a:t>
            </a:r>
            <a:r>
              <a:rPr lang="fa-IR" sz="2400" dirty="0" smtClean="0">
                <a:cs typeface="B Titr" pitchFamily="2" charset="-78"/>
              </a:rPr>
              <a:t> و مفت سواران:</a:t>
            </a:r>
            <a:endParaRPr lang="en-US" sz="2400" dirty="0"/>
          </a:p>
        </p:txBody>
      </p:sp>
      <p:sp>
        <p:nvSpPr>
          <p:cNvPr id="3" name="Content Placeholder 2"/>
          <p:cNvSpPr>
            <a:spLocks noGrp="1"/>
          </p:cNvSpPr>
          <p:nvPr>
            <p:ph idx="1"/>
          </p:nvPr>
        </p:nvSpPr>
        <p:spPr>
          <a:xfrm>
            <a:off x="685800" y="1447800"/>
            <a:ext cx="7543800" cy="4861561"/>
          </a:xfrm>
          <a:ln>
            <a:noFill/>
          </a:ln>
        </p:spPr>
        <p:txBody>
          <a:bodyPr>
            <a:noAutofit/>
          </a:bodyPr>
          <a:lstStyle/>
          <a:p>
            <a:pPr algn="just"/>
            <a:r>
              <a:rPr lang="fa-IR" dirty="0" smtClean="0">
                <a:cs typeface="B Lotus" pitchFamily="2" charset="-78"/>
              </a:rPr>
              <a:t>حسابرسان با حسابرسی قوائد گزارشگری مالی در ارتباط هستند.</a:t>
            </a:r>
          </a:p>
          <a:p>
            <a:pPr algn="just"/>
            <a:endParaRPr lang="fa-IR" dirty="0" smtClean="0">
              <a:cs typeface="B Lotus" pitchFamily="2" charset="-78"/>
            </a:endParaRPr>
          </a:p>
          <a:p>
            <a:pPr algn="just"/>
            <a:r>
              <a:rPr lang="fa-IR" dirty="0" smtClean="0">
                <a:cs typeface="B Lotus" pitchFamily="2" charset="-78"/>
              </a:rPr>
              <a:t>حسابرسان از نظارتهایی که به </a:t>
            </a:r>
            <a:r>
              <a:rPr lang="fa-IR" dirty="0" smtClean="0">
                <a:solidFill>
                  <a:srgbClr val="FF0000"/>
                </a:solidFill>
                <a:cs typeface="B Lotus" pitchFamily="2" charset="-78"/>
              </a:rPr>
              <a:t>کاهش ریسک حسابرسی </a:t>
            </a:r>
            <a:r>
              <a:rPr lang="fa-IR" dirty="0" smtClean="0">
                <a:cs typeface="B Lotus" pitchFamily="2" charset="-78"/>
              </a:rPr>
              <a:t>می انجامد و به شفافیت بیشتر گزارشگری مالی و استاندارد کردن بیشتر ان منجر می شود حمایت میکند.</a:t>
            </a:r>
          </a:p>
          <a:p>
            <a:pPr algn="just"/>
            <a:endParaRPr lang="fa-IR" dirty="0" smtClean="0">
              <a:cs typeface="B Lotus" pitchFamily="2" charset="-78"/>
            </a:endParaRPr>
          </a:p>
          <a:p>
            <a:pPr algn="just"/>
            <a:r>
              <a:rPr lang="fa-IR" dirty="0" smtClean="0">
                <a:cs typeface="B Lotus" pitchFamily="2" charset="-78"/>
              </a:rPr>
              <a:t>با سیاست های پیشنهادی که حوزه ی حسابرسی را به موضوعات ذهنی ای نظیر افشای اطلاعات حسابداری </a:t>
            </a:r>
            <a:r>
              <a:rPr lang="fa-IR" dirty="0" smtClean="0">
                <a:solidFill>
                  <a:srgbClr val="FF0000"/>
                </a:solidFill>
                <a:cs typeface="B Lotus" pitchFamily="2" charset="-78"/>
              </a:rPr>
              <a:t>تورمی</a:t>
            </a:r>
            <a:r>
              <a:rPr lang="fa-IR" dirty="0" smtClean="0">
                <a:cs typeface="B Lotus" pitchFamily="2" charset="-78"/>
              </a:rPr>
              <a:t> و </a:t>
            </a:r>
            <a:r>
              <a:rPr lang="fa-IR" dirty="0" smtClean="0">
                <a:solidFill>
                  <a:srgbClr val="FF0000"/>
                </a:solidFill>
                <a:cs typeface="B Lotus" pitchFamily="2" charset="-78"/>
              </a:rPr>
              <a:t>پیش بینی سود</a:t>
            </a:r>
            <a:r>
              <a:rPr lang="fa-IR" dirty="0" smtClean="0">
                <a:cs typeface="B Lotus" pitchFamily="2" charset="-78"/>
              </a:rPr>
              <a:t> می کشاند</a:t>
            </a:r>
            <a:r>
              <a:rPr lang="en-US" dirty="0" smtClean="0">
                <a:cs typeface="B Lotus" pitchFamily="2" charset="-78"/>
              </a:rPr>
              <a:t> </a:t>
            </a:r>
            <a:r>
              <a:rPr lang="fa-IR" dirty="0" smtClean="0">
                <a:cs typeface="B Lotus" pitchFamily="2" charset="-78"/>
              </a:rPr>
              <a:t>،</a:t>
            </a:r>
            <a:r>
              <a:rPr lang="en-US" dirty="0" smtClean="0">
                <a:cs typeface="B Lotus" pitchFamily="2" charset="-78"/>
              </a:rPr>
              <a:t> </a:t>
            </a:r>
            <a:r>
              <a:rPr lang="fa-IR" dirty="0" smtClean="0">
                <a:cs typeface="B Lotus" pitchFamily="2" charset="-78"/>
              </a:rPr>
              <a:t>مخالف میباشد.</a:t>
            </a:r>
          </a:p>
          <a:p>
            <a:pPr algn="just"/>
            <a:r>
              <a:rPr lang="fa-IR" dirty="0" smtClean="0">
                <a:cs typeface="B Lotus" pitchFamily="2" charset="-78"/>
              </a:rPr>
              <a:t>(</a:t>
            </a:r>
            <a:r>
              <a:rPr lang="fa-IR" dirty="0" smtClean="0">
                <a:solidFill>
                  <a:srgbClr val="FFFF00"/>
                </a:solidFill>
                <a:cs typeface="B Lotus" pitchFamily="2" charset="-78"/>
              </a:rPr>
              <a:t>ریسک گریز بودن</a:t>
            </a:r>
            <a:r>
              <a:rPr lang="fa-IR" dirty="0" smtClean="0">
                <a:cs typeface="B Lotus" pitchFamily="2" charset="-78"/>
              </a:rPr>
              <a:t>)</a:t>
            </a:r>
          </a:p>
          <a:p>
            <a:pPr algn="just"/>
            <a:r>
              <a:rPr lang="fa-IR" dirty="0" smtClean="0">
                <a:cs typeface="B Lotus" pitchFamily="2" charset="-78"/>
              </a:rPr>
              <a:t>جدی ترین مشکل ناشی از رفتار حسابرسان مربوط به گرفتار شدن حسابرسان توسط شرکت های مورد حسابرسی بوده است.که با انعقاد قراردادهای مشاوره ای توسط  مدیران شرکت های بزرگ با حسابرسان بیشتر احساس میشود.حق الزحمه مشاوره ی مدیریت موجب جلوگیری از افزایش حق الزحمه حسابرسی میشود.( راه حل،رنون 2002)</a:t>
            </a:r>
            <a:endParaRPr lang="en-US" dirty="0">
              <a:cs typeface="B Lotus" pitchFamily="2" charset="-78"/>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228600"/>
            <a:ext cx="7315200" cy="761999"/>
          </a:xfrm>
        </p:spPr>
        <p:txBody>
          <a:bodyPr>
            <a:normAutofit/>
          </a:bodyPr>
          <a:lstStyle/>
          <a:p>
            <a:pPr algn="r"/>
            <a:r>
              <a:rPr lang="fa-IR" sz="2400" dirty="0" smtClean="0">
                <a:cs typeface="B Titr" pitchFamily="2" charset="-78"/>
              </a:rPr>
              <a:t>رفتار شرکت ها،حسابرسان و </a:t>
            </a:r>
            <a:r>
              <a:rPr lang="fa-IR" sz="2400" dirty="0" smtClean="0">
                <a:solidFill>
                  <a:srgbClr val="FF0000"/>
                </a:solidFill>
                <a:cs typeface="B Titr" pitchFamily="2" charset="-78"/>
              </a:rPr>
              <a:t>مفت سواران:</a:t>
            </a:r>
            <a:endParaRPr lang="en-US" sz="2400" dirty="0">
              <a:solidFill>
                <a:srgbClr val="FF0000"/>
              </a:solidFill>
            </a:endParaRPr>
          </a:p>
        </p:txBody>
      </p:sp>
      <p:sp>
        <p:nvSpPr>
          <p:cNvPr id="3" name="Content Placeholder 2"/>
          <p:cNvSpPr>
            <a:spLocks noGrp="1"/>
          </p:cNvSpPr>
          <p:nvPr>
            <p:ph idx="1"/>
          </p:nvPr>
        </p:nvSpPr>
        <p:spPr>
          <a:xfrm>
            <a:off x="609600" y="1447800"/>
            <a:ext cx="7848600" cy="4953000"/>
          </a:xfrm>
          <a:ln>
            <a:noFill/>
          </a:ln>
        </p:spPr>
        <p:txBody>
          <a:bodyPr/>
          <a:lstStyle/>
          <a:p>
            <a:pPr algn="just"/>
            <a:r>
              <a:rPr lang="fa-IR" dirty="0" smtClean="0">
                <a:cs typeface="B Lotus" pitchFamily="2" charset="-78"/>
              </a:rPr>
              <a:t>تحلیل گران انگیزه ی بالایی برای تقاضای اطلاعات جدید حسابداری دارند تا بتوانند از چنین اطلاعاتی برای </a:t>
            </a:r>
            <a:r>
              <a:rPr lang="fa-IR" dirty="0" smtClean="0">
                <a:solidFill>
                  <a:srgbClr val="00B0F0"/>
                </a:solidFill>
                <a:cs typeface="B Lotus" pitchFamily="2" charset="-78"/>
              </a:rPr>
              <a:t>خدمات مشاوره ای </a:t>
            </a:r>
            <a:r>
              <a:rPr lang="fa-IR" dirty="0" smtClean="0">
                <a:cs typeface="B Lotus" pitchFamily="2" charset="-78"/>
              </a:rPr>
              <a:t>و </a:t>
            </a:r>
            <a:r>
              <a:rPr lang="fa-IR" dirty="0" smtClean="0">
                <a:solidFill>
                  <a:srgbClr val="00B0F0"/>
                </a:solidFill>
                <a:cs typeface="B Lotus" pitchFamily="2" charset="-78"/>
              </a:rPr>
              <a:t>خبرنامه های </a:t>
            </a:r>
            <a:r>
              <a:rPr lang="fa-IR" dirty="0" smtClean="0">
                <a:cs typeface="B Lotus" pitchFamily="2" charset="-78"/>
              </a:rPr>
              <a:t>خود استفاده کنند.</a:t>
            </a:r>
          </a:p>
          <a:p>
            <a:pPr algn="just"/>
            <a:r>
              <a:rPr lang="en-US" dirty="0" smtClean="0">
                <a:cs typeface="B Lotus" pitchFamily="2" charset="-78"/>
              </a:rPr>
              <a:t>FASB</a:t>
            </a:r>
            <a:r>
              <a:rPr lang="fa-IR" dirty="0" smtClean="0">
                <a:cs typeface="B Lotus" pitchFamily="2" charset="-78"/>
              </a:rPr>
              <a:t> باید رفتارمفت سواران را به دقت زیر نظر داشته زیرا انها بر خلاف مدیران و حسابرسان منافع اقتصادی مستقیمی در تولید اطلاعات ندارند از این رو فشار انها شاید به </a:t>
            </a:r>
            <a:r>
              <a:rPr lang="fa-IR" dirty="0" smtClean="0">
                <a:solidFill>
                  <a:srgbClr val="FF0000"/>
                </a:solidFill>
                <a:cs typeface="B Lotus" pitchFamily="2" charset="-78"/>
              </a:rPr>
              <a:t>تولید بیشتر اطلاعات </a:t>
            </a:r>
            <a:r>
              <a:rPr lang="fa-IR" dirty="0" smtClean="0">
                <a:cs typeface="B Lotus" pitchFamily="2" charset="-78"/>
              </a:rPr>
              <a:t>منجر شود،البته برخورد با مفت سواران با </a:t>
            </a:r>
            <a:r>
              <a:rPr lang="fa-IR" dirty="0" smtClean="0">
                <a:solidFill>
                  <a:srgbClr val="FF0000"/>
                </a:solidFill>
                <a:cs typeface="B Lotus" pitchFamily="2" charset="-78"/>
              </a:rPr>
              <a:t>مشکلات سیاسی </a:t>
            </a:r>
            <a:r>
              <a:rPr lang="fa-IR" dirty="0" smtClean="0">
                <a:cs typeface="B Lotus" pitchFamily="2" charset="-78"/>
              </a:rPr>
              <a:t>همراه است زیرا انها میتوانند مدعی شوند تلاشهایشان در جهت </a:t>
            </a:r>
            <a:r>
              <a:rPr lang="fa-IR" dirty="0" smtClean="0">
                <a:solidFill>
                  <a:srgbClr val="00B0F0"/>
                </a:solidFill>
                <a:cs typeface="B Lotus" pitchFamily="2" charset="-78"/>
              </a:rPr>
              <a:t>منصفانه تر </a:t>
            </a:r>
            <a:r>
              <a:rPr lang="fa-IR" dirty="0" smtClean="0">
                <a:cs typeface="B Lotus" pitchFamily="2" charset="-78"/>
              </a:rPr>
              <a:t>کردن بازار سرمایه و </a:t>
            </a:r>
            <a:r>
              <a:rPr lang="fa-IR" dirty="0" smtClean="0">
                <a:solidFill>
                  <a:srgbClr val="00B0F0"/>
                </a:solidFill>
                <a:cs typeface="B Lotus" pitchFamily="2" charset="-78"/>
              </a:rPr>
              <a:t>رقابتی تر کردن </a:t>
            </a:r>
            <a:r>
              <a:rPr lang="fa-IR" dirty="0" smtClean="0">
                <a:cs typeface="B Lotus" pitchFamily="2" charset="-78"/>
              </a:rPr>
              <a:t>آن از طریق گزارشگری رایگان به عموم مردم می باشد.هر چند این ادعا صحیح است،اما این امرموضوع بهای تولید اطلاعات و اینکه چه کسی باید بهای نظارت بر حسابداری را بپردازد نادیده میگیرد.</a:t>
            </a:r>
          </a:p>
          <a:p>
            <a:pPr algn="just"/>
            <a:endParaRPr lang="fa-IR" dirty="0" smtClean="0">
              <a:cs typeface="B Lotus" pitchFamily="2" charset="-78"/>
            </a:endParaRPr>
          </a:p>
          <a:p>
            <a:pPr algn="just"/>
            <a:r>
              <a:rPr lang="fa-IR" u="sng" dirty="0" smtClean="0">
                <a:cs typeface="B Lotus" pitchFamily="2" charset="-78"/>
              </a:rPr>
              <a:t>تسلیم شدن در مقابل فشار گروههای دارای منافع خاص</a:t>
            </a:r>
          </a:p>
          <a:p>
            <a:pPr algn="just"/>
            <a:r>
              <a:rPr lang="fa-IR" u="sng" dirty="0" smtClean="0">
                <a:cs typeface="B Lotus" pitchFamily="2" charset="-78"/>
              </a:rPr>
              <a:t>نظارت بر حسابداری بیشتر</a:t>
            </a:r>
            <a:r>
              <a:rPr lang="en-US" u="sng" dirty="0" smtClean="0">
                <a:cs typeface="B Lotus" pitchFamily="2" charset="-78"/>
              </a:rPr>
              <a:t> </a:t>
            </a:r>
            <a:r>
              <a:rPr lang="fa-IR" u="sng" dirty="0" smtClean="0">
                <a:cs typeface="B Lotus" pitchFamily="2" charset="-78"/>
              </a:rPr>
              <a:t>با بهبود صورتهای مالی و استاندارد کردن رویه های عمل مرتبط است تا با توسعه افشا.</a:t>
            </a:r>
            <a:endParaRPr lang="en-US" u="sng" dirty="0">
              <a:cs typeface="B Lotus" pitchFamily="2" charset="-78"/>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609600"/>
            <a:ext cx="7315200" cy="609599"/>
          </a:xfrm>
        </p:spPr>
        <p:txBody>
          <a:bodyPr>
            <a:normAutofit/>
          </a:bodyPr>
          <a:lstStyle/>
          <a:p>
            <a:pPr algn="r"/>
            <a:r>
              <a:rPr lang="fa-IR" sz="2400" dirty="0" smtClean="0">
                <a:cs typeface="B Titr" pitchFamily="2" charset="-78"/>
              </a:rPr>
              <a:t>پیامد های اقتصادی سیاست های اجتماعی:</a:t>
            </a:r>
            <a:endParaRPr lang="en-US" sz="2400" dirty="0">
              <a:cs typeface="B Titr" pitchFamily="2" charset="-78"/>
            </a:endParaRPr>
          </a:p>
        </p:txBody>
      </p:sp>
      <p:sp>
        <p:nvSpPr>
          <p:cNvPr id="3" name="Content Placeholder 2"/>
          <p:cNvSpPr>
            <a:spLocks noGrp="1"/>
          </p:cNvSpPr>
          <p:nvPr>
            <p:ph idx="1"/>
          </p:nvPr>
        </p:nvSpPr>
        <p:spPr>
          <a:xfrm>
            <a:off x="685800" y="1371600"/>
            <a:ext cx="7696200" cy="5105400"/>
          </a:xfrm>
          <a:ln>
            <a:noFill/>
          </a:ln>
        </p:spPr>
        <p:txBody>
          <a:bodyPr>
            <a:normAutofit fontScale="55000" lnSpcReduction="20000"/>
          </a:bodyPr>
          <a:lstStyle/>
          <a:p>
            <a:pPr algn="just"/>
            <a:r>
              <a:rPr lang="fa-IR" sz="3600" dirty="0" smtClean="0">
                <a:cs typeface="B Lotus" pitchFamily="2" charset="-78"/>
              </a:rPr>
              <a:t>سیاست های حسابداری   </a:t>
            </a:r>
          </a:p>
          <a:p>
            <a:pPr lvl="3" algn="just">
              <a:buFont typeface="Wingdings" pitchFamily="2" charset="2"/>
              <a:buChar char="ü"/>
            </a:pPr>
            <a:r>
              <a:rPr lang="fa-IR" sz="3600" dirty="0" smtClean="0">
                <a:cs typeface="B Lotus" pitchFamily="2" charset="-78"/>
              </a:rPr>
              <a:t>موضوعی نیست که صرفا مربوط به کارایی یا بهینه سازی اقتصادی باشد.</a:t>
            </a:r>
          </a:p>
          <a:p>
            <a:pPr lvl="3" algn="just">
              <a:buFont typeface="Wingdings" pitchFamily="2" charset="2"/>
              <a:buChar char="ü"/>
            </a:pPr>
            <a:r>
              <a:rPr lang="fa-IR" sz="3600" dirty="0" smtClean="0">
                <a:cs typeface="B Lotus" pitchFamily="2" charset="-78"/>
              </a:rPr>
              <a:t>سیاستگذاری برای حسابداری بر توزیع سود وثروت تاثیر گذار است.</a:t>
            </a:r>
          </a:p>
          <a:p>
            <a:pPr marL="731520" lvl="3" indent="0" algn="just">
              <a:buNone/>
            </a:pPr>
            <a:r>
              <a:rPr lang="fa-IR" sz="3600" dirty="0" smtClean="0">
                <a:cs typeface="B Lotus" pitchFamily="2" charset="-78"/>
              </a:rPr>
              <a:t>(چه کسی چقدر به دست می آورد)</a:t>
            </a:r>
          </a:p>
          <a:p>
            <a:pPr algn="just"/>
            <a:r>
              <a:rPr lang="en-US" sz="3600" b="1" dirty="0" smtClean="0">
                <a:cs typeface="B Lotus" pitchFamily="2" charset="-78"/>
              </a:rPr>
              <a:t>FASB</a:t>
            </a:r>
            <a:endParaRPr lang="fa-IR" sz="3600" b="1" dirty="0" smtClean="0">
              <a:cs typeface="B Lotus" pitchFamily="2" charset="-78"/>
            </a:endParaRPr>
          </a:p>
          <a:p>
            <a:pPr algn="just">
              <a:buNone/>
            </a:pPr>
            <a:r>
              <a:rPr lang="en-US" sz="3600" dirty="0" smtClean="0">
                <a:cs typeface="B Lotus" pitchFamily="2" charset="-78"/>
              </a:rPr>
              <a:t>   </a:t>
            </a:r>
            <a:r>
              <a:rPr lang="fa-IR" sz="3600" dirty="0" smtClean="0">
                <a:cs typeface="B Lotus" pitchFamily="2" charset="-78"/>
              </a:rPr>
              <a:t>پیامد های اقتصادی سیاست های پیشنهادی حسابداری را که در قالب (تاثیر گزارشهای حسابداری بر واحدهای تجاری،دولت،اتحادیه های کارگری،سرمایه گزاران و اعتبار دهندگان و...تعریف شده در نظر میگیرد.</a:t>
            </a:r>
          </a:p>
          <a:p>
            <a:pPr algn="just">
              <a:buNone/>
            </a:pPr>
            <a:endParaRPr lang="fa-IR" sz="3600" b="1" dirty="0" smtClean="0">
              <a:cs typeface="B Lotus" pitchFamily="2" charset="-78"/>
            </a:endParaRPr>
          </a:p>
          <a:p>
            <a:pPr algn="just"/>
            <a:r>
              <a:rPr lang="en-US" sz="3600" b="1" dirty="0" smtClean="0">
                <a:cs typeface="B Lotus" pitchFamily="2" charset="-78"/>
              </a:rPr>
              <a:t>FASB</a:t>
            </a:r>
          </a:p>
          <a:p>
            <a:pPr algn="just">
              <a:buNone/>
            </a:pPr>
            <a:r>
              <a:rPr lang="en-US" sz="3600" dirty="0" smtClean="0">
                <a:cs typeface="B Lotus" pitchFamily="2" charset="-78"/>
              </a:rPr>
              <a:t>   </a:t>
            </a:r>
            <a:r>
              <a:rPr lang="fa-IR" sz="3600" dirty="0" smtClean="0">
                <a:cs typeface="B Lotus" pitchFamily="2" charset="-78"/>
              </a:rPr>
              <a:t>نسبت به بهای تولید و کفایت منافع حاصله برای استفاده کنندگان برون سازمانی حساس است تا بدین ترتیب استاندارد های حسابداری جدید و پر هزینه تضمین شود.</a:t>
            </a:r>
          </a:p>
          <a:p>
            <a:pPr algn="just">
              <a:buNone/>
            </a:pPr>
            <a:r>
              <a:rPr lang="en-US" sz="3600" dirty="0" smtClean="0">
                <a:cs typeface="B Lotus" pitchFamily="2" charset="-78"/>
              </a:rPr>
              <a:t>   </a:t>
            </a:r>
            <a:r>
              <a:rPr lang="fa-IR" sz="3600" dirty="0" smtClean="0">
                <a:cs typeface="B Lotus" pitchFamily="2" charset="-78"/>
              </a:rPr>
              <a:t>از این رو در دهه ی 1970با هدف ارزیابی استانداردهای پیشنهادی بر شرکتها در زمینه </a:t>
            </a:r>
            <a:r>
              <a:rPr lang="en-US" sz="3600" dirty="0" smtClean="0">
                <a:cs typeface="B Lotus" pitchFamily="2" charset="-78"/>
              </a:rPr>
              <a:t>  </a:t>
            </a:r>
            <a:r>
              <a:rPr lang="fa-IR" sz="3600" dirty="0" smtClean="0">
                <a:cs typeface="B Lotus" pitchFamily="2" charset="-78"/>
              </a:rPr>
              <a:t>پیامد های اقتصادی مطالعاتی انجام داد.</a:t>
            </a:r>
          </a:p>
          <a:p>
            <a:pPr lvl="3" algn="just">
              <a:buFont typeface="Wingdings" pitchFamily="2" charset="2"/>
              <a:buChar char="ü"/>
            </a:pPr>
            <a:endParaRPr lang="fa-IR" sz="2500" dirty="0" smtClean="0">
              <a:cs typeface="B Lotus" pitchFamily="2" charset="-78"/>
            </a:endParaRPr>
          </a:p>
          <a:p>
            <a:pPr lvl="3" algn="just">
              <a:buFont typeface="Wingdings" pitchFamily="2" charset="2"/>
              <a:buChar char="ü"/>
            </a:pPr>
            <a:endParaRPr lang="fa-IR" sz="2000" dirty="0" smtClean="0">
              <a:cs typeface="B Zar" pitchFamily="2" charset="-78"/>
            </a:endParaRPr>
          </a:p>
          <a:p>
            <a:pPr algn="just">
              <a:buNone/>
            </a:pPr>
            <a:endParaRPr lang="fa-IR" dirty="0" smtClean="0"/>
          </a:p>
          <a:p>
            <a:pPr algn="just">
              <a:buNone/>
            </a:pPr>
            <a:r>
              <a:rPr lang="fa-IR" dirty="0" smtClean="0"/>
              <a:t>                                      </a:t>
            </a: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57200"/>
            <a:ext cx="7315200" cy="761999"/>
          </a:xfrm>
        </p:spPr>
        <p:txBody>
          <a:bodyPr>
            <a:normAutofit/>
          </a:bodyPr>
          <a:lstStyle/>
          <a:p>
            <a:pPr algn="r"/>
            <a:r>
              <a:rPr lang="fa-IR" sz="2400" dirty="0" smtClean="0">
                <a:cs typeface="B Titr" pitchFamily="2" charset="-78"/>
              </a:rPr>
              <a:t>پیامد های اقتصادی سیاست های اجتماعی:</a:t>
            </a:r>
            <a:endParaRPr lang="en-US" sz="2400" dirty="0"/>
          </a:p>
        </p:txBody>
      </p:sp>
      <p:sp>
        <p:nvSpPr>
          <p:cNvPr id="3" name="Content Placeholder 2"/>
          <p:cNvSpPr>
            <a:spLocks noGrp="1"/>
          </p:cNvSpPr>
          <p:nvPr>
            <p:ph idx="1"/>
          </p:nvPr>
        </p:nvSpPr>
        <p:spPr>
          <a:xfrm>
            <a:off x="304800" y="1371600"/>
            <a:ext cx="8305800" cy="4724400"/>
          </a:xfrm>
          <a:ln>
            <a:noFill/>
          </a:ln>
        </p:spPr>
        <p:txBody>
          <a:bodyPr>
            <a:normAutofit/>
          </a:bodyPr>
          <a:lstStyle/>
          <a:p>
            <a:pPr algn="just"/>
            <a:r>
              <a:rPr lang="fa-IR" b="1" u="sng" dirty="0" smtClean="0">
                <a:cs typeface="B Lotus" pitchFamily="2" charset="-78"/>
              </a:rPr>
              <a:t>حسابداری سنجش مسئولیت شرکت </a:t>
            </a:r>
            <a:r>
              <a:rPr lang="fa-IR" b="1" dirty="0" smtClean="0">
                <a:cs typeface="B Lotus" pitchFamily="2" charset="-78"/>
              </a:rPr>
              <a:t>:</a:t>
            </a:r>
          </a:p>
          <a:p>
            <a:pPr algn="just">
              <a:buNone/>
            </a:pPr>
            <a:r>
              <a:rPr lang="fa-IR" dirty="0" smtClean="0">
                <a:cs typeface="B Lotus" pitchFamily="2" charset="-78"/>
              </a:rPr>
              <a:t> مورد حمایت کسانی هست که اعتقاد دارند جامعه به عنوان یک کل دارای منافع مشروعی در ارتباط با رفتار شرکت می باشد از این رو شرکت باید پاسخگوی فعالیتهای خود از قبیل روابط با کارکنان،کنترل الودگی و رعایت قوانینی از قبیل حفظ محیط زیست باشد.</a:t>
            </a:r>
            <a:endParaRPr lang="en-US" dirty="0" smtClean="0">
              <a:cs typeface="B Lotus" pitchFamily="2" charset="-78"/>
            </a:endParaRPr>
          </a:p>
          <a:p>
            <a:pPr algn="just">
              <a:buNone/>
            </a:pPr>
            <a:endParaRPr lang="fa-IR" dirty="0" smtClean="0">
              <a:cs typeface="B Lotus" pitchFamily="2" charset="-78"/>
            </a:endParaRPr>
          </a:p>
          <a:p>
            <a:pPr algn="just"/>
            <a:r>
              <a:rPr lang="fa-IR" b="1" u="sng" dirty="0" smtClean="0">
                <a:cs typeface="B Lotus" pitchFamily="2" charset="-78"/>
              </a:rPr>
              <a:t>مشکل اضافه باراستانداردها </a:t>
            </a:r>
            <a:r>
              <a:rPr lang="fa-IR" b="1" dirty="0" smtClean="0">
                <a:cs typeface="B Lotus" pitchFamily="2" charset="-78"/>
              </a:rPr>
              <a:t>:</a:t>
            </a:r>
          </a:p>
          <a:p>
            <a:pPr algn="just">
              <a:buNone/>
            </a:pPr>
            <a:r>
              <a:rPr lang="fa-IR" dirty="0" smtClean="0">
                <a:cs typeface="B Lotus" pitchFamily="2" charset="-78"/>
              </a:rPr>
              <a:t> این مشکل در ارتباط با شرکتهای کوچکتری هست که سهام آنها در بازار سهام داد و ستد نمی شود (حسابرسان آنها،بر این باورند که استانداردهای حسابداری عمدتا برای شرکتهای بزرگترکه سهام آنها در بازار دادوستد میشوند ایجاد شده اند)</a:t>
            </a:r>
          </a:p>
          <a:p>
            <a:pPr algn="just">
              <a:buNone/>
            </a:pPr>
            <a:r>
              <a:rPr lang="en-US" dirty="0" smtClean="0">
                <a:cs typeface="B Lotus" pitchFamily="2" charset="-78"/>
              </a:rPr>
              <a:t>  </a:t>
            </a:r>
            <a:r>
              <a:rPr lang="fa-IR" dirty="0" smtClean="0">
                <a:cs typeface="B Lotus" pitchFamily="2" charset="-78"/>
              </a:rPr>
              <a:t>آنها عقیده دارند برای شرکت های کوچکتر بهای رعایت استانداردها به طور نامتناسبی بیشتر و منافع حاصله کمتر است زیرا اوراق بهادار این شرکتها در بازار سهام مورد معامله قرار نمگیرد.</a:t>
            </a:r>
          </a:p>
          <a:p>
            <a:pPr algn="just">
              <a:buNone/>
            </a:pPr>
            <a:r>
              <a:rPr lang="en-US" dirty="0" smtClean="0">
                <a:cs typeface="B Lotus" pitchFamily="2" charset="-78"/>
              </a:rPr>
              <a:t>FASB</a:t>
            </a:r>
            <a:r>
              <a:rPr lang="fa-IR" dirty="0" smtClean="0">
                <a:cs typeface="B Lotus" pitchFamily="2" charset="-78"/>
              </a:rPr>
              <a:t>در همین رابطه دو استاندارد مرتبط با افشا،</a:t>
            </a:r>
            <a:r>
              <a:rPr lang="en-US" dirty="0" smtClean="0">
                <a:cs typeface="B Lotus" pitchFamily="2" charset="-78"/>
              </a:rPr>
              <a:t>SFAS</a:t>
            </a:r>
            <a:r>
              <a:rPr lang="fa-IR" dirty="0" smtClean="0">
                <a:cs typeface="B Lotus" pitchFamily="2" charset="-78"/>
              </a:rPr>
              <a:t>های شماره 14و96 را برای شرکت های کوچکتر معلق کرد.</a:t>
            </a:r>
          </a:p>
          <a:p>
            <a:pPr algn="just"/>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964</TotalTime>
  <Words>3120</Words>
  <Application>Microsoft Office PowerPoint</Application>
  <PresentationFormat>On-screen Show (4:3)</PresentationFormat>
  <Paragraphs>181</Paragraphs>
  <Slides>30</Slides>
  <Notes>2</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30</vt:i4>
      </vt:variant>
    </vt:vector>
  </HeadingPairs>
  <TitlesOfParts>
    <vt:vector size="32" baseType="lpstr">
      <vt:lpstr>Perspective</vt:lpstr>
      <vt:lpstr>CorelDRAW</vt:lpstr>
      <vt:lpstr>PowerPoint Presentation</vt:lpstr>
      <vt:lpstr>PowerPoint Presentation</vt:lpstr>
      <vt:lpstr>  در نهایت بررسی ماهیت تصمیم گیری در شرایط وجود نظارت و تاثیر آن بر افرادی که تحت نظارت قرار می گیرند است. </vt:lpstr>
      <vt:lpstr>کمیسیون بورس و اوراق بهادار(SEC) مامور نظارت بر گزارشگری مالی شرکتهای سهامی عام پذیرفته شده در بورس است.(SEC) به کنگره پاسخگو می باشد.گزارشگری مالی فعالیتی تحت نظارت است و نظرات موافق با گزارشگری و مخالف نیز وجود دارد. </vt:lpstr>
      <vt:lpstr>نظرات حمایتی از بازارهای غیر نظارتی: </vt:lpstr>
      <vt:lpstr>تئوری نمایندگی: </vt:lpstr>
      <vt:lpstr>تئوری علامت دهی:</vt:lpstr>
      <vt:lpstr>فرصتهای انعقاد قرارداد خصوصی: </vt:lpstr>
      <vt:lpstr>بازارهای تحت نظارت: </vt:lpstr>
      <vt:lpstr>شکست بازار: </vt:lpstr>
      <vt:lpstr>شرکت در نقش عرضه کننده انحصاری اطلاعات: </vt:lpstr>
      <vt:lpstr>  شکست گزارشگری مالی و حسابرسی: </vt:lpstr>
      <vt:lpstr>  حسابداری در نقش کالای عمومی: </vt:lpstr>
      <vt:lpstr>اهداف اجتماعی حمایت از نظارت: </vt:lpstr>
      <vt:lpstr>توجیه قانونی تدوین استاندارد: </vt:lpstr>
      <vt:lpstr>مقایسه ی بازار های تحت نظارت با بازارهای غیر نظارتی </vt:lpstr>
      <vt:lpstr>مقایسه ی بازار های تحت نظارت با بازارهای غیر نظارتی </vt:lpstr>
      <vt:lpstr>کاستی های نظارت بر حسابداری:</vt:lpstr>
      <vt:lpstr>کاستی های نظارت بر حسابداری:</vt:lpstr>
      <vt:lpstr>کاستی های نظارت بر حسابداری:</vt:lpstr>
      <vt:lpstr>فرایند نظارت:</vt:lpstr>
      <vt:lpstr>ماهیت سیاسی نظارت:</vt:lpstr>
      <vt:lpstr>ماهیت سیاسی نظارت</vt:lpstr>
      <vt:lpstr>رفتار نظارتی:</vt:lpstr>
      <vt:lpstr>رفتار نظارتی:</vt:lpstr>
      <vt:lpstr>رفتار شرکت ها،حسابرسان و مفت سواران:</vt:lpstr>
      <vt:lpstr>رفتار شرکت ها،حسابرسان و مفت سواران:</vt:lpstr>
      <vt:lpstr>رفتار شرکت ها،حسابرسان و مفت سواران:</vt:lpstr>
      <vt:lpstr>پیامد های اقتصادی سیاست های اجتماعی:</vt:lpstr>
      <vt:lpstr>پیامد های اقتصادی سیاست های اجتماعی:</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در نهایت بررسی ماهیت تصمیم گیری در شرایط وجود نظارت و تاثیر آن بر افرادی که تحت نظارت قرار می گیرند است.</dc:title>
  <dc:creator>Novin Pendar</dc:creator>
  <cp:lastModifiedBy>Windows User</cp:lastModifiedBy>
  <cp:revision>112</cp:revision>
  <dcterms:created xsi:type="dcterms:W3CDTF">2006-08-16T00:00:00Z</dcterms:created>
  <dcterms:modified xsi:type="dcterms:W3CDTF">2020-05-28T10:33:11Z</dcterms:modified>
</cp:coreProperties>
</file>